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Override1.xml" ContentType="application/vnd.openxmlformats-officedocument.themeOverrid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Override2.xml" ContentType="application/vnd.openxmlformats-officedocument.themeOverride+xml"/>
  <Override PartName="/ppt/tags/tag4.xml" ContentType="application/vnd.openxmlformats-officedocument.presentationml.tags+xml"/>
  <Override PartName="/ppt/tags/tag5.xml" ContentType="application/vnd.openxmlformats-officedocument.presentationml.tags+xml"/>
  <Override PartName="/ppt/theme/themeOverride3.xml" ContentType="application/vnd.openxmlformats-officedocument.themeOverride+xml"/>
  <Override PartName="/ppt/theme/themeOverride4.xml" ContentType="application/vnd.openxmlformats-officedocument.themeOverride+xml"/>
  <Override PartName="/ppt/tags/tag6.xml" ContentType="application/vnd.openxmlformats-officedocument.presentationml.tags+xml"/>
  <Override PartName="/ppt/tags/tag7.xml" ContentType="application/vnd.openxmlformats-officedocument.presentationml.tags+xml"/>
  <Override PartName="/ppt/theme/themeOverride5.xml" ContentType="application/vnd.openxmlformats-officedocument.themeOverride+xml"/>
  <Override PartName="/ppt/tags/tag8.xml" ContentType="application/vnd.openxmlformats-officedocument.presentationml.tags+xml"/>
  <Override PartName="/ppt/theme/themeOverride6.xml" ContentType="application/vnd.openxmlformats-officedocument.themeOverride+xml"/>
  <Override PartName="/ppt/tags/tag9.xml" ContentType="application/vnd.openxmlformats-officedocument.presentationml.tags+xml"/>
  <Override PartName="/ppt/theme/themeOverride7.xml" ContentType="application/vnd.openxmlformats-officedocument.themeOverride+xml"/>
  <Override PartName="/ppt/theme/themeOverride8.xml" ContentType="application/vnd.openxmlformats-officedocument.themeOverride+xml"/>
  <Override PartName="/ppt/tags/tag10.xml" ContentType="application/vnd.openxmlformats-officedocument.presentationml.tags+xml"/>
  <Override PartName="/ppt/theme/themeOverride9.xml" ContentType="application/vnd.openxmlformats-officedocument.themeOverride+xml"/>
  <Override PartName="/ppt/tags/tag11.xml" ContentType="application/vnd.openxmlformats-officedocument.presentationml.tags+xml"/>
  <Override PartName="/ppt/theme/themeOverride10.xml" ContentType="application/vnd.openxmlformats-officedocument.themeOverride+xml"/>
  <Override PartName="/ppt/theme/themeOverride11.xml" ContentType="application/vnd.openxmlformats-officedocument.themeOverride+xml"/>
  <Override PartName="/ppt/tags/tag12.xml" ContentType="application/vnd.openxmlformats-officedocument.presentationml.tags+xml"/>
  <Override PartName="/ppt/theme/themeOverride12.xml" ContentType="application/vnd.openxmlformats-officedocument.themeOverride+xml"/>
  <Override PartName="/ppt/theme/themeOverride13.xml" ContentType="application/vnd.openxmlformats-officedocument.themeOverride+xml"/>
  <Override PartName="/ppt/tags/tag13.xml" ContentType="application/vnd.openxmlformats-officedocument.presentationml.tags+xml"/>
  <Override PartName="/ppt/theme/themeOverride14.xml" ContentType="application/vnd.openxmlformats-officedocument.themeOverride+xml"/>
  <Override PartName="/ppt/tags/tag14.xml" ContentType="application/vnd.openxmlformats-officedocument.presentationml.tags+xml"/>
  <Override PartName="/ppt/tags/tag15.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Override15.xml" ContentType="application/vnd.openxmlformats-officedocument.themeOverride+xml"/>
  <Override PartName="/ppt/tags/tag19.xml" ContentType="application/vnd.openxmlformats-officedocument.presentationml.tags+xml"/>
  <Override PartName="/ppt/tags/tag20.xml" ContentType="application/vnd.openxmlformats-officedocument.presentationml.tags+xml"/>
  <Override PartName="/ppt/theme/themeOverride16.xml" ContentType="application/vnd.openxmlformats-officedocument.themeOverride+xml"/>
  <Override PartName="/ppt/theme/themeOverride17.xml" ContentType="application/vnd.openxmlformats-officedocument.themeOverride+xml"/>
  <Override PartName="/ppt/tags/tag21.xml" ContentType="application/vnd.openxmlformats-officedocument.presentationml.tags+xml"/>
  <Override PartName="/ppt/tags/tag22.xml" ContentType="application/vnd.openxmlformats-officedocument.presentationml.tags+xml"/>
  <Override PartName="/ppt/theme/themeOverride18.xml" ContentType="application/vnd.openxmlformats-officedocument.themeOverride+xml"/>
  <Override PartName="/ppt/tags/tag23.xml" ContentType="application/vnd.openxmlformats-officedocument.presentationml.tags+xml"/>
  <Override PartName="/ppt/theme/themeOverride19.xml" ContentType="application/vnd.openxmlformats-officedocument.themeOverride+xml"/>
  <Override PartName="/ppt/tags/tag24.xml" ContentType="application/vnd.openxmlformats-officedocument.presentationml.tags+xml"/>
  <Override PartName="/ppt/theme/themeOverride20.xml" ContentType="application/vnd.openxmlformats-officedocument.themeOverride+xml"/>
  <Override PartName="/ppt/theme/themeOverride21.xml" ContentType="application/vnd.openxmlformats-officedocument.themeOverride+xml"/>
  <Override PartName="/ppt/tags/tag25.xml" ContentType="application/vnd.openxmlformats-officedocument.presentationml.tags+xml"/>
  <Override PartName="/ppt/theme/themeOverride22.xml" ContentType="application/vnd.openxmlformats-officedocument.themeOverride+xml"/>
  <Override PartName="/ppt/tags/tag26.xml" ContentType="application/vnd.openxmlformats-officedocument.presentationml.tags+xml"/>
  <Override PartName="/ppt/theme/themeOverride23.xml" ContentType="application/vnd.openxmlformats-officedocument.themeOverride+xml"/>
  <Override PartName="/ppt/theme/themeOverride24.xml" ContentType="application/vnd.openxmlformats-officedocument.themeOverride+xml"/>
  <Override PartName="/ppt/tags/tag27.xml" ContentType="application/vnd.openxmlformats-officedocument.presentationml.tags+xml"/>
  <Override PartName="/ppt/theme/themeOverride25.xml" ContentType="application/vnd.openxmlformats-officedocument.themeOverride+xml"/>
  <Override PartName="/ppt/theme/themeOverride26.xml" ContentType="application/vnd.openxmlformats-officedocument.themeOverride+xml"/>
  <Override PartName="/ppt/tags/tag28.xml" ContentType="application/vnd.openxmlformats-officedocument.presentationml.tags+xml"/>
  <Override PartName="/ppt/theme/themeOverride27.xml" ContentType="application/vnd.openxmlformats-officedocument.themeOverride+xml"/>
  <Override PartName="/ppt/tags/tag29.xml" ContentType="application/vnd.openxmlformats-officedocument.presentationml.tags+xml"/>
  <Override PartName="/ppt/tags/tag30.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heme/themeOverride28.xml" ContentType="application/vnd.openxmlformats-officedocument.themeOverride+xml"/>
  <Override PartName="/ppt/tags/tag34.xml" ContentType="application/vnd.openxmlformats-officedocument.presentationml.tags+xml"/>
  <Override PartName="/ppt/tags/tag35.xml" ContentType="application/vnd.openxmlformats-officedocument.presentationml.tags+xml"/>
  <Override PartName="/ppt/theme/themeOverride29.xml" ContentType="application/vnd.openxmlformats-officedocument.themeOverride+xml"/>
  <Override PartName="/ppt/theme/themeOverride30.xml" ContentType="application/vnd.openxmlformats-officedocument.themeOverride+xml"/>
  <Override PartName="/ppt/tags/tag36.xml" ContentType="application/vnd.openxmlformats-officedocument.presentationml.tags+xml"/>
  <Override PartName="/ppt/tags/tag37.xml" ContentType="application/vnd.openxmlformats-officedocument.presentationml.tags+xml"/>
  <Override PartName="/ppt/theme/themeOverride31.xml" ContentType="application/vnd.openxmlformats-officedocument.themeOverride+xml"/>
  <Override PartName="/ppt/tags/tag38.xml" ContentType="application/vnd.openxmlformats-officedocument.presentationml.tags+xml"/>
  <Override PartName="/ppt/theme/themeOverride32.xml" ContentType="application/vnd.openxmlformats-officedocument.themeOverride+xml"/>
  <Override PartName="/ppt/tags/tag39.xml" ContentType="application/vnd.openxmlformats-officedocument.presentationml.tags+xml"/>
  <Override PartName="/ppt/theme/themeOverride33.xml" ContentType="application/vnd.openxmlformats-officedocument.themeOverride+xml"/>
  <Override PartName="/ppt/theme/themeOverride34.xml" ContentType="application/vnd.openxmlformats-officedocument.themeOverride+xml"/>
  <Override PartName="/ppt/tags/tag40.xml" ContentType="application/vnd.openxmlformats-officedocument.presentationml.tags+xml"/>
  <Override PartName="/ppt/theme/themeOverride35.xml" ContentType="application/vnd.openxmlformats-officedocument.themeOverride+xml"/>
  <Override PartName="/ppt/tags/tag41.xml" ContentType="application/vnd.openxmlformats-officedocument.presentationml.tags+xml"/>
  <Override PartName="/ppt/theme/themeOverride36.xml" ContentType="application/vnd.openxmlformats-officedocument.themeOverride+xml"/>
  <Override PartName="/ppt/theme/themeOverride37.xml" ContentType="application/vnd.openxmlformats-officedocument.themeOverride+xml"/>
  <Override PartName="/ppt/tags/tag42.xml" ContentType="application/vnd.openxmlformats-officedocument.presentationml.tags+xml"/>
  <Override PartName="/ppt/theme/themeOverride38.xml" ContentType="application/vnd.openxmlformats-officedocument.themeOverride+xml"/>
  <Override PartName="/ppt/theme/themeOverride39.xml" ContentType="application/vnd.openxmlformats-officedocument.themeOverride+xml"/>
  <Override PartName="/ppt/tags/tag43.xml" ContentType="application/vnd.openxmlformats-officedocument.presentationml.tags+xml"/>
  <Override PartName="/ppt/theme/themeOverride40.xml" ContentType="application/vnd.openxmlformats-officedocument.themeOverride+xml"/>
  <Override PartName="/ppt/tags/tag44.xml" ContentType="application/vnd.openxmlformats-officedocument.presentationml.tags+xml"/>
  <Override PartName="/ppt/tags/tag45.xml" ContentType="application/vnd.openxmlformats-officedocument.presentationml.tag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heme/themeOverride41.xml" ContentType="application/vnd.openxmlformats-officedocument.themeOverride+xml"/>
  <Override PartName="/ppt/tags/tag49.xml" ContentType="application/vnd.openxmlformats-officedocument.presentationml.tags+xml"/>
  <Override PartName="/ppt/tags/tag50.xml" ContentType="application/vnd.openxmlformats-officedocument.presentationml.tags+xml"/>
  <Override PartName="/ppt/theme/themeOverride42.xml" ContentType="application/vnd.openxmlformats-officedocument.themeOverride+xml"/>
  <Override PartName="/ppt/theme/themeOverride43.xml" ContentType="application/vnd.openxmlformats-officedocument.themeOverride+xml"/>
  <Override PartName="/ppt/tags/tag51.xml" ContentType="application/vnd.openxmlformats-officedocument.presentationml.tags+xml"/>
  <Override PartName="/ppt/tags/tag52.xml" ContentType="application/vnd.openxmlformats-officedocument.presentationml.tags+xml"/>
  <Override PartName="/ppt/theme/themeOverride44.xml" ContentType="application/vnd.openxmlformats-officedocument.themeOverride+xml"/>
  <Override PartName="/ppt/tags/tag53.xml" ContentType="application/vnd.openxmlformats-officedocument.presentationml.tags+xml"/>
  <Override PartName="/ppt/theme/themeOverride45.xml" ContentType="application/vnd.openxmlformats-officedocument.themeOverride+xml"/>
  <Override PartName="/ppt/tags/tag54.xml" ContentType="application/vnd.openxmlformats-officedocument.presentationml.tags+xml"/>
  <Override PartName="/ppt/theme/themeOverride46.xml" ContentType="application/vnd.openxmlformats-officedocument.themeOverride+xml"/>
  <Override PartName="/ppt/theme/themeOverride47.xml" ContentType="application/vnd.openxmlformats-officedocument.themeOverride+xml"/>
  <Override PartName="/ppt/tags/tag55.xml" ContentType="application/vnd.openxmlformats-officedocument.presentationml.tags+xml"/>
  <Override PartName="/ppt/theme/themeOverride48.xml" ContentType="application/vnd.openxmlformats-officedocument.themeOverride+xml"/>
  <Override PartName="/ppt/tags/tag56.xml" ContentType="application/vnd.openxmlformats-officedocument.presentationml.tags+xml"/>
  <Override PartName="/ppt/theme/themeOverride49.xml" ContentType="application/vnd.openxmlformats-officedocument.themeOverride+xml"/>
  <Override PartName="/ppt/theme/themeOverride50.xml" ContentType="application/vnd.openxmlformats-officedocument.themeOverride+xml"/>
  <Override PartName="/ppt/tags/tag57.xml" ContentType="application/vnd.openxmlformats-officedocument.presentationml.tags+xml"/>
  <Override PartName="/ppt/theme/themeOverride51.xml" ContentType="application/vnd.openxmlformats-officedocument.themeOverride+xml"/>
  <Override PartName="/ppt/theme/themeOverride52.xml" ContentType="application/vnd.openxmlformats-officedocument.themeOverride+xml"/>
  <Override PartName="/ppt/tags/tag58.xml" ContentType="application/vnd.openxmlformats-officedocument.presentationml.tags+xml"/>
  <Override PartName="/ppt/theme/themeOverride53.xml" ContentType="application/vnd.openxmlformats-officedocument.themeOverride+xml"/>
  <Override PartName="/ppt/tags/tag59.xml" ContentType="application/vnd.openxmlformats-officedocument.presentationml.tags+xml"/>
  <Override PartName="/ppt/tags/tag60.xml" ContentType="application/vnd.openxmlformats-officedocument.presentationml.tags+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heme/themeOverride54.xml" ContentType="application/vnd.openxmlformats-officedocument.themeOverride+xml"/>
  <Override PartName="/ppt/tags/tag64.xml" ContentType="application/vnd.openxmlformats-officedocument.presentationml.tags+xml"/>
  <Override PartName="/ppt/tags/tag65.xml" ContentType="application/vnd.openxmlformats-officedocument.presentationml.tags+xml"/>
  <Override PartName="/ppt/theme/themeOverride55.xml" ContentType="application/vnd.openxmlformats-officedocument.themeOverride+xml"/>
  <Override PartName="/ppt/theme/themeOverride56.xml" ContentType="application/vnd.openxmlformats-officedocument.themeOverride+xml"/>
  <Override PartName="/ppt/tags/tag66.xml" ContentType="application/vnd.openxmlformats-officedocument.presentationml.tags+xml"/>
  <Override PartName="/ppt/tags/tag67.xml" ContentType="application/vnd.openxmlformats-officedocument.presentationml.tags+xml"/>
  <Override PartName="/ppt/theme/themeOverride57.xml" ContentType="application/vnd.openxmlformats-officedocument.themeOverride+xml"/>
  <Override PartName="/ppt/tags/tag68.xml" ContentType="application/vnd.openxmlformats-officedocument.presentationml.tags+xml"/>
  <Override PartName="/ppt/theme/themeOverride58.xml" ContentType="application/vnd.openxmlformats-officedocument.themeOverride+xml"/>
  <Override PartName="/ppt/tags/tag69.xml" ContentType="application/vnd.openxmlformats-officedocument.presentationml.tags+xml"/>
  <Override PartName="/ppt/theme/themeOverride59.xml" ContentType="application/vnd.openxmlformats-officedocument.themeOverride+xml"/>
  <Override PartName="/ppt/theme/themeOverride60.xml" ContentType="application/vnd.openxmlformats-officedocument.themeOverride+xml"/>
  <Override PartName="/ppt/tags/tag70.xml" ContentType="application/vnd.openxmlformats-officedocument.presentationml.tags+xml"/>
  <Override PartName="/ppt/theme/themeOverride61.xml" ContentType="application/vnd.openxmlformats-officedocument.themeOverride+xml"/>
  <Override PartName="/ppt/tags/tag71.xml" ContentType="application/vnd.openxmlformats-officedocument.presentationml.tags+xml"/>
  <Override PartName="/ppt/theme/themeOverride62.xml" ContentType="application/vnd.openxmlformats-officedocument.themeOverride+xml"/>
  <Override PartName="/ppt/theme/themeOverride63.xml" ContentType="application/vnd.openxmlformats-officedocument.themeOverride+xml"/>
  <Override PartName="/ppt/tags/tag72.xml" ContentType="application/vnd.openxmlformats-officedocument.presentationml.tags+xml"/>
  <Override PartName="/ppt/theme/themeOverride64.xml" ContentType="application/vnd.openxmlformats-officedocument.themeOverride+xml"/>
  <Override PartName="/ppt/theme/themeOverride65.xml" ContentType="application/vnd.openxmlformats-officedocument.themeOverride+xml"/>
  <Override PartName="/ppt/tags/tag73.xml" ContentType="application/vnd.openxmlformats-officedocument.presentationml.tags+xml"/>
  <Override PartName="/ppt/theme/themeOverride66.xml" ContentType="application/vnd.openxmlformats-officedocument.themeOverride+xml"/>
  <Override PartName="/ppt/tags/tag74.xml" ContentType="application/vnd.openxmlformats-officedocument.presentationml.tags+xml"/>
  <Override PartName="/ppt/tags/tag75.xml" ContentType="application/vnd.openxmlformats-officedocument.presentationml.tags+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7.xml" ContentType="application/vnd.openxmlformats-officedocument.them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heme/themeOverride67.xml" ContentType="application/vnd.openxmlformats-officedocument.themeOverride+xml"/>
  <Override PartName="/ppt/tags/tag79.xml" ContentType="application/vnd.openxmlformats-officedocument.presentationml.tags+xml"/>
  <Override PartName="/ppt/tags/tag80.xml" ContentType="application/vnd.openxmlformats-officedocument.presentationml.tags+xml"/>
  <Override PartName="/ppt/theme/themeOverride68.xml" ContentType="application/vnd.openxmlformats-officedocument.themeOverride+xml"/>
  <Override PartName="/ppt/theme/themeOverride69.xml" ContentType="application/vnd.openxmlformats-officedocument.themeOverride+xml"/>
  <Override PartName="/ppt/tags/tag81.xml" ContentType="application/vnd.openxmlformats-officedocument.presentationml.tags+xml"/>
  <Override PartName="/ppt/tags/tag82.xml" ContentType="application/vnd.openxmlformats-officedocument.presentationml.tags+xml"/>
  <Override PartName="/ppt/theme/themeOverride70.xml" ContentType="application/vnd.openxmlformats-officedocument.themeOverride+xml"/>
  <Override PartName="/ppt/tags/tag83.xml" ContentType="application/vnd.openxmlformats-officedocument.presentationml.tags+xml"/>
  <Override PartName="/ppt/theme/themeOverride71.xml" ContentType="application/vnd.openxmlformats-officedocument.themeOverride+xml"/>
  <Override PartName="/ppt/tags/tag84.xml" ContentType="application/vnd.openxmlformats-officedocument.presentationml.tags+xml"/>
  <Override PartName="/ppt/theme/themeOverride72.xml" ContentType="application/vnd.openxmlformats-officedocument.themeOverride+xml"/>
  <Override PartName="/ppt/theme/themeOverride73.xml" ContentType="application/vnd.openxmlformats-officedocument.themeOverride+xml"/>
  <Override PartName="/ppt/tags/tag85.xml" ContentType="application/vnd.openxmlformats-officedocument.presentationml.tags+xml"/>
  <Override PartName="/ppt/theme/themeOverride74.xml" ContentType="application/vnd.openxmlformats-officedocument.themeOverride+xml"/>
  <Override PartName="/ppt/tags/tag86.xml" ContentType="application/vnd.openxmlformats-officedocument.presentationml.tags+xml"/>
  <Override PartName="/ppt/theme/themeOverride75.xml" ContentType="application/vnd.openxmlformats-officedocument.themeOverride+xml"/>
  <Override PartName="/ppt/theme/themeOverride76.xml" ContentType="application/vnd.openxmlformats-officedocument.themeOverride+xml"/>
  <Override PartName="/ppt/tags/tag87.xml" ContentType="application/vnd.openxmlformats-officedocument.presentationml.tags+xml"/>
  <Override PartName="/ppt/theme/themeOverride77.xml" ContentType="application/vnd.openxmlformats-officedocument.themeOverride+xml"/>
  <Override PartName="/ppt/theme/themeOverride78.xml" ContentType="application/vnd.openxmlformats-officedocument.themeOverride+xml"/>
  <Override PartName="/ppt/tags/tag88.xml" ContentType="application/vnd.openxmlformats-officedocument.presentationml.tags+xml"/>
  <Override PartName="/ppt/theme/themeOverride79.xml" ContentType="application/vnd.openxmlformats-officedocument.themeOverride+xml"/>
  <Override PartName="/ppt/tags/tag89.xml" ContentType="application/vnd.openxmlformats-officedocument.presentationml.tags+xml"/>
  <Override PartName="/ppt/tags/tag90.xml" ContentType="application/vnd.openxmlformats-officedocument.presentationml.tags+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8.xml" ContentType="application/vnd.openxmlformats-officedocument.them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Override80.xml" ContentType="application/vnd.openxmlformats-officedocument.themeOverride+xml"/>
  <Override PartName="/ppt/tags/tag94.xml" ContentType="application/vnd.openxmlformats-officedocument.presentationml.tags+xml"/>
  <Override PartName="/ppt/tags/tag95.xml" ContentType="application/vnd.openxmlformats-officedocument.presentationml.tags+xml"/>
  <Override PartName="/ppt/theme/themeOverride81.xml" ContentType="application/vnd.openxmlformats-officedocument.themeOverride+xml"/>
  <Override PartName="/ppt/theme/themeOverride82.xml" ContentType="application/vnd.openxmlformats-officedocument.themeOverride+xml"/>
  <Override PartName="/ppt/tags/tag96.xml" ContentType="application/vnd.openxmlformats-officedocument.presentationml.tags+xml"/>
  <Override PartName="/ppt/tags/tag97.xml" ContentType="application/vnd.openxmlformats-officedocument.presentationml.tags+xml"/>
  <Override PartName="/ppt/theme/themeOverride83.xml" ContentType="application/vnd.openxmlformats-officedocument.themeOverride+xml"/>
  <Override PartName="/ppt/tags/tag98.xml" ContentType="application/vnd.openxmlformats-officedocument.presentationml.tags+xml"/>
  <Override PartName="/ppt/theme/themeOverride84.xml" ContentType="application/vnd.openxmlformats-officedocument.themeOverride+xml"/>
  <Override PartName="/ppt/tags/tag99.xml" ContentType="application/vnd.openxmlformats-officedocument.presentationml.tags+xml"/>
  <Override PartName="/ppt/theme/themeOverride85.xml" ContentType="application/vnd.openxmlformats-officedocument.themeOverride+xml"/>
  <Override PartName="/ppt/theme/themeOverride86.xml" ContentType="application/vnd.openxmlformats-officedocument.themeOverride+xml"/>
  <Override PartName="/ppt/tags/tag100.xml" ContentType="application/vnd.openxmlformats-officedocument.presentationml.tags+xml"/>
  <Override PartName="/ppt/theme/themeOverride87.xml" ContentType="application/vnd.openxmlformats-officedocument.themeOverride+xml"/>
  <Override PartName="/ppt/tags/tag101.xml" ContentType="application/vnd.openxmlformats-officedocument.presentationml.tags+xml"/>
  <Override PartName="/ppt/theme/themeOverride88.xml" ContentType="application/vnd.openxmlformats-officedocument.themeOverride+xml"/>
  <Override PartName="/ppt/theme/themeOverride89.xml" ContentType="application/vnd.openxmlformats-officedocument.themeOverride+xml"/>
  <Override PartName="/ppt/tags/tag102.xml" ContentType="application/vnd.openxmlformats-officedocument.presentationml.tags+xml"/>
  <Override PartName="/ppt/theme/themeOverride90.xml" ContentType="application/vnd.openxmlformats-officedocument.themeOverride+xml"/>
  <Override PartName="/ppt/theme/themeOverride91.xml" ContentType="application/vnd.openxmlformats-officedocument.themeOverride+xml"/>
  <Override PartName="/ppt/tags/tag103.xml" ContentType="application/vnd.openxmlformats-officedocument.presentationml.tags+xml"/>
  <Override PartName="/ppt/theme/themeOverride92.xml" ContentType="application/vnd.openxmlformats-officedocument.themeOverride+xml"/>
  <Override PartName="/ppt/tags/tag104.xml" ContentType="application/vnd.openxmlformats-officedocument.presentationml.tags+xml"/>
  <Override PartName="/ppt/tags/tag105.xml" ContentType="application/vnd.openxmlformats-officedocument.presentationml.tags+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9.xml" ContentType="application/vnd.openxmlformats-officedocument.them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heme/themeOverride93.xml" ContentType="application/vnd.openxmlformats-officedocument.themeOverride+xml"/>
  <Override PartName="/ppt/tags/tag109.xml" ContentType="application/vnd.openxmlformats-officedocument.presentationml.tags+xml"/>
  <Override PartName="/ppt/tags/tag110.xml" ContentType="application/vnd.openxmlformats-officedocument.presentationml.tags+xml"/>
  <Override PartName="/ppt/theme/themeOverride94.xml" ContentType="application/vnd.openxmlformats-officedocument.themeOverride+xml"/>
  <Override PartName="/ppt/theme/themeOverride95.xml" ContentType="application/vnd.openxmlformats-officedocument.themeOverride+xml"/>
  <Override PartName="/ppt/tags/tag111.xml" ContentType="application/vnd.openxmlformats-officedocument.presentationml.tags+xml"/>
  <Override PartName="/ppt/tags/tag112.xml" ContentType="application/vnd.openxmlformats-officedocument.presentationml.tags+xml"/>
  <Override PartName="/ppt/theme/themeOverride96.xml" ContentType="application/vnd.openxmlformats-officedocument.themeOverride+xml"/>
  <Override PartName="/ppt/tags/tag113.xml" ContentType="application/vnd.openxmlformats-officedocument.presentationml.tags+xml"/>
  <Override PartName="/ppt/theme/themeOverride97.xml" ContentType="application/vnd.openxmlformats-officedocument.themeOverride+xml"/>
  <Override PartName="/ppt/tags/tag114.xml" ContentType="application/vnd.openxmlformats-officedocument.presentationml.tags+xml"/>
  <Override PartName="/ppt/theme/themeOverride98.xml" ContentType="application/vnd.openxmlformats-officedocument.themeOverride+xml"/>
  <Override PartName="/ppt/theme/themeOverride99.xml" ContentType="application/vnd.openxmlformats-officedocument.themeOverride+xml"/>
  <Override PartName="/ppt/tags/tag115.xml" ContentType="application/vnd.openxmlformats-officedocument.presentationml.tags+xml"/>
  <Override PartName="/ppt/theme/themeOverride100.xml" ContentType="application/vnd.openxmlformats-officedocument.themeOverride+xml"/>
  <Override PartName="/ppt/tags/tag116.xml" ContentType="application/vnd.openxmlformats-officedocument.presentationml.tags+xml"/>
  <Override PartName="/ppt/theme/themeOverride101.xml" ContentType="application/vnd.openxmlformats-officedocument.themeOverride+xml"/>
  <Override PartName="/ppt/theme/themeOverride102.xml" ContentType="application/vnd.openxmlformats-officedocument.themeOverride+xml"/>
  <Override PartName="/ppt/tags/tag117.xml" ContentType="application/vnd.openxmlformats-officedocument.presentationml.tags+xml"/>
  <Override PartName="/ppt/theme/themeOverride103.xml" ContentType="application/vnd.openxmlformats-officedocument.themeOverride+xml"/>
  <Override PartName="/ppt/theme/themeOverride104.xml" ContentType="application/vnd.openxmlformats-officedocument.themeOverride+xml"/>
  <Override PartName="/ppt/tags/tag118.xml" ContentType="application/vnd.openxmlformats-officedocument.presentationml.tags+xml"/>
  <Override PartName="/ppt/theme/themeOverride105.xml" ContentType="application/vnd.openxmlformats-officedocument.themeOverride+xml"/>
  <Override PartName="/ppt/tags/tag119.xml" ContentType="application/vnd.openxmlformats-officedocument.presentationml.tags+xml"/>
  <Override PartName="/ppt/tags/tag120.xml" ContentType="application/vnd.openxmlformats-officedocument.presentationml.tags+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0.xml" ContentType="application/vnd.openxmlformats-officedocument.them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heme/themeOverride106.xml" ContentType="application/vnd.openxmlformats-officedocument.themeOverride+xml"/>
  <Override PartName="/ppt/tags/tag124.xml" ContentType="application/vnd.openxmlformats-officedocument.presentationml.tags+xml"/>
  <Override PartName="/ppt/tags/tag125.xml" ContentType="application/vnd.openxmlformats-officedocument.presentationml.tags+xml"/>
  <Override PartName="/ppt/theme/themeOverride107.xml" ContentType="application/vnd.openxmlformats-officedocument.themeOverride+xml"/>
  <Override PartName="/ppt/theme/themeOverride108.xml" ContentType="application/vnd.openxmlformats-officedocument.themeOverride+xml"/>
  <Override PartName="/ppt/tags/tag126.xml" ContentType="application/vnd.openxmlformats-officedocument.presentationml.tags+xml"/>
  <Override PartName="/ppt/theme/themeOverride109.xml" ContentType="application/vnd.openxmlformats-officedocument.themeOverride+xml"/>
  <Override PartName="/ppt/tags/tag127.xml" ContentType="application/vnd.openxmlformats-officedocument.presentationml.tags+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5" r:id="rId5"/>
    <p:sldMasterId id="2147483697" r:id="rId6"/>
    <p:sldMasterId id="2147483713" r:id="rId7"/>
    <p:sldMasterId id="2147483729" r:id="rId8"/>
    <p:sldMasterId id="2147483745" r:id="rId9"/>
    <p:sldMasterId id="2147483761" r:id="rId10"/>
    <p:sldMasterId id="2147483776" r:id="rId11"/>
    <p:sldMasterId id="2147483791" r:id="rId12"/>
    <p:sldMasterId id="2147483806" r:id="rId13"/>
  </p:sldMasterIdLst>
  <p:notesMasterIdLst>
    <p:notesMasterId r:id="rId98"/>
  </p:notesMasterIdLst>
  <p:handoutMasterIdLst>
    <p:handoutMasterId r:id="rId99"/>
  </p:handoutMasterIdLst>
  <p:sldIdLst>
    <p:sldId id="594" r:id="rId14"/>
    <p:sldId id="611" r:id="rId15"/>
    <p:sldId id="607" r:id="rId16"/>
    <p:sldId id="408" r:id="rId17"/>
    <p:sldId id="609" r:id="rId18"/>
    <p:sldId id="612" r:id="rId19"/>
    <p:sldId id="610" r:id="rId20"/>
    <p:sldId id="613" r:id="rId21"/>
    <p:sldId id="305" r:id="rId22"/>
    <p:sldId id="306" r:id="rId23"/>
    <p:sldId id="571" r:id="rId24"/>
    <p:sldId id="587" r:id="rId25"/>
    <p:sldId id="600" r:id="rId26"/>
    <p:sldId id="588" r:id="rId27"/>
    <p:sldId id="589" r:id="rId28"/>
    <p:sldId id="591" r:id="rId29"/>
    <p:sldId id="592" r:id="rId30"/>
    <p:sldId id="593" r:id="rId31"/>
    <p:sldId id="605" r:id="rId32"/>
    <p:sldId id="257" r:id="rId33"/>
    <p:sldId id="258" r:id="rId34"/>
    <p:sldId id="386" r:id="rId35"/>
    <p:sldId id="269" r:id="rId36"/>
    <p:sldId id="575" r:id="rId37"/>
    <p:sldId id="576" r:id="rId38"/>
    <p:sldId id="261" r:id="rId39"/>
    <p:sldId id="263" r:id="rId40"/>
    <p:sldId id="264" r:id="rId41"/>
    <p:sldId id="267" r:id="rId42"/>
    <p:sldId id="266" r:id="rId43"/>
    <p:sldId id="268" r:id="rId44"/>
    <p:sldId id="376" r:id="rId45"/>
    <p:sldId id="573" r:id="rId46"/>
    <p:sldId id="601" r:id="rId47"/>
    <p:sldId id="387" r:id="rId48"/>
    <p:sldId id="270" r:id="rId49"/>
    <p:sldId id="271" r:id="rId50"/>
    <p:sldId id="280" r:id="rId51"/>
    <p:sldId id="599" r:id="rId52"/>
    <p:sldId id="604" r:id="rId53"/>
    <p:sldId id="281" r:id="rId54"/>
    <p:sldId id="275" r:id="rId55"/>
    <p:sldId id="568" r:id="rId56"/>
    <p:sldId id="570" r:id="rId57"/>
    <p:sldId id="274" r:id="rId58"/>
    <p:sldId id="388" r:id="rId59"/>
    <p:sldId id="276" r:id="rId60"/>
    <p:sldId id="277" r:id="rId61"/>
    <p:sldId id="278" r:id="rId62"/>
    <p:sldId id="597" r:id="rId63"/>
    <p:sldId id="389" r:id="rId64"/>
    <p:sldId id="374" r:id="rId65"/>
    <p:sldId id="574" r:id="rId66"/>
    <p:sldId id="283" r:id="rId67"/>
    <p:sldId id="284" r:id="rId68"/>
    <p:sldId id="595" r:id="rId69"/>
    <p:sldId id="602" r:id="rId70"/>
    <p:sldId id="390" r:id="rId71"/>
    <p:sldId id="286" r:id="rId72"/>
    <p:sldId id="391" r:id="rId73"/>
    <p:sldId id="287" r:id="rId74"/>
    <p:sldId id="288" r:id="rId75"/>
    <p:sldId id="289" r:id="rId76"/>
    <p:sldId id="290" r:id="rId77"/>
    <p:sldId id="291" r:id="rId78"/>
    <p:sldId id="382" r:id="rId79"/>
    <p:sldId id="392" r:id="rId80"/>
    <p:sldId id="298" r:id="rId81"/>
    <p:sldId id="292" r:id="rId82"/>
    <p:sldId id="295" r:id="rId83"/>
    <p:sldId id="297" r:id="rId84"/>
    <p:sldId id="296" r:id="rId85"/>
    <p:sldId id="375" r:id="rId86"/>
    <p:sldId id="299" r:id="rId87"/>
    <p:sldId id="596" r:id="rId88"/>
    <p:sldId id="410" r:id="rId89"/>
    <p:sldId id="583" r:id="rId90"/>
    <p:sldId id="584" r:id="rId91"/>
    <p:sldId id="585" r:id="rId92"/>
    <p:sldId id="603" r:id="rId93"/>
    <p:sldId id="606" r:id="rId94"/>
    <p:sldId id="586" r:id="rId95"/>
    <p:sldId id="303" r:id="rId96"/>
    <p:sldId id="614" r:id="rId97"/>
  </p:sldIdLst>
  <p:sldSz cx="12192000" cy="6858000"/>
  <p:notesSz cx="7104063" cy="10234613"/>
  <p:embeddedFontLst>
    <p:embeddedFont>
      <p:font typeface="Arial Unicode MS" panose="020B0604020202020204" charset="-128"/>
      <p:regular r:id="rId100"/>
    </p:embeddedFont>
    <p:embeddedFont>
      <p:font typeface="Century Gothic" panose="020B0502020202020204" pitchFamily="34" charset="0"/>
      <p:regular r:id="rId101"/>
      <p:bold r:id="rId102"/>
      <p:italic r:id="rId103"/>
      <p:boldItalic r:id="rId10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18" roundtripDataSignature="AMtx7mgBh+wVSSBwlzaUG1fA3RFMllkSg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97E31F-C01B-3E37-8A2A-F6E1BCAF290C}" name="drewn@who.int" initials="dr" userId="S::urn:spo:guest#drewn@who.int::" providerId="AD"/>
  <p188:author id="{4F289543-315B-F184-FBED-A9DAFFAFDF99}" name="catra@rodekors.dk" initials="ca" userId="S::urn:spo:guest#catra@rodekors.dk::" providerId="AD"/>
  <p188:author id="{95DCA54D-3775-FE2F-F80A-B345B26B62F9}" name="Cristina Carreno" initials="CC" userId="S::cristina.carreno@barcelona.msf.org::58fef933-bf80-4331-a72d-ddf74562273a" providerId="AD"/>
  <p188:author id="{D07A715E-607C-E96E-54F8-A300FC83F5A3}" name="DREW BOLD, Nathalie Jane" initials="ND" userId="S::drewn@who.int::efa51c6e-5620-4a7e-a42c-3c2c09b41182" providerId="AD"/>
  <p188:author id="{3CBB706B-C4AC-EC17-5A85-FF39F71FCB77}" name="Carmen Valle-Trabadelo" initials="CV" userId="S::catra@rodekors.dk::cbf9492c-c5b0-41a1-8e6e-bb84a4c8cb09" providerId="AD"/>
  <p188:author id="{A161816B-BF4C-609C-04DF-A0E08809BC26}" name="helen mccoll" initials="hm" userId="d16e6e6924879dc7" providerId="Windows Live"/>
  <p188:author id="{14F8CC7E-94CE-0AA7-6D2A-CA40BD42769F}" name="j.leger@hi.org" initials="j." userId="S::urn:spo:guest#j.leger@hi.org::" providerId="AD"/>
  <p188:author id="{D52F9494-AC5E-35EC-28EA-41FDF37D70CA}" name="Helen McColl" initials="HM" userId="S::helen.mccoll@brussels.msf.org::a6d76c99-b0d4-4bc5-a8ac-9a21125d299e" providerId="AD"/>
  <p188:author id="{2704BCA1-7D3F-CF03-A755-8C803764135E}" name="Gregory KEANE" initials="GK" userId="S::gregory.keane@paris.msf.org::bf9a0138-1fd5-4b41-a33f-17d2835e07f4" providerId="AD"/>
  <p188:author id="{121697B4-992B-FCC0-1B09-E90180A19022}" name="Kristin Pelzer" initials="KP" userId="009e614a947d7cb1" providerId="Windows Live"/>
  <p188:author id="{97A346D6-7282-AE23-69C7-5D6BB499B1E7}" name="FUNK, Michelle Karen" initials="MF" userId="S::funkm@who.int::79a0b1c6-4639-4dde-8344-22f745481ea0" providerId="AD"/>
  <p188:author id="{6F30CFF3-1799-2ECB-A11E-968622184821}" name="greg.p.keane@gmail.com" initials="gr" userId="S::urn:spo:guest#greg.p.keane@gmail.com::" providerId="AD"/>
  <p188:author id="{3C4CA2FD-9508-ED78-13F5-36CFACDC88C8}" name="Maggie Watson" initials="mw" userId="08e5cc161b4e7fab" providerId="Windows Live"/>
  <p188:author id="{EC0B76FE-79AA-7D8B-2EDA-E5F9D0E05648}" name="Guest User" initials="GU" userId="S::urn:spo:anon#547ab2307538d7fb16326f85105e115a681541e853109c0744c085a466aaa15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956" autoAdjust="0"/>
  </p:normalViewPr>
  <p:slideViewPr>
    <p:cSldViewPr snapToGrid="0">
      <p:cViewPr varScale="1">
        <p:scale>
          <a:sx n="94" d="100"/>
          <a:sy n="94" d="100"/>
        </p:scale>
        <p:origin x="132" y="90"/>
      </p:cViewPr>
      <p:guideLst/>
    </p:cSldViewPr>
  </p:slideViewPr>
  <p:notesTextViewPr>
    <p:cViewPr>
      <p:scale>
        <a:sx n="150" d="100"/>
        <a:sy n="150" d="100"/>
      </p:scale>
      <p:origin x="0" y="0"/>
    </p:cViewPr>
  </p:notesTextViewPr>
  <p:notesViewPr>
    <p:cSldViewPr snapToGrid="0">
      <p:cViewPr>
        <p:scale>
          <a:sx n="101" d="100"/>
          <a:sy n="101" d="100"/>
        </p:scale>
        <p:origin x="2304" y="5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slide" Target="slides/slide76.xml"/><Relationship Id="rId16" Type="http://schemas.openxmlformats.org/officeDocument/2006/relationships/slide" Target="slides/slide3.xml"/><Relationship Id="rId11" Type="http://schemas.openxmlformats.org/officeDocument/2006/relationships/slideMaster" Target="slideMasters/slideMaster8.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102" Type="http://schemas.openxmlformats.org/officeDocument/2006/relationships/font" Target="fonts/font3.fntdata"/><Relationship Id="rId123" Type="http://schemas.microsoft.com/office/2018/10/relationships/authors" Target="authors.xml"/><Relationship Id="rId5" Type="http://schemas.openxmlformats.org/officeDocument/2006/relationships/slideMaster" Target="slideMasters/slideMaster2.xml"/><Relationship Id="rId90" Type="http://schemas.openxmlformats.org/officeDocument/2006/relationships/slide" Target="slides/slide77.xml"/><Relationship Id="rId95" Type="http://schemas.openxmlformats.org/officeDocument/2006/relationships/slide" Target="slides/slide82.xml"/><Relationship Id="rId22" Type="http://schemas.openxmlformats.org/officeDocument/2006/relationships/slide" Target="slides/slide9.xml"/><Relationship Id="rId27" Type="http://schemas.openxmlformats.org/officeDocument/2006/relationships/slide" Target="slides/slide14.xml"/><Relationship Id="rId43" Type="http://schemas.openxmlformats.org/officeDocument/2006/relationships/slide" Target="slides/slide30.xml"/><Relationship Id="rId48" Type="http://schemas.openxmlformats.org/officeDocument/2006/relationships/slide" Target="slides/slide35.xml"/><Relationship Id="rId64" Type="http://schemas.openxmlformats.org/officeDocument/2006/relationships/slide" Target="slides/slide51.xml"/><Relationship Id="rId69" Type="http://schemas.openxmlformats.org/officeDocument/2006/relationships/slide" Target="slides/slide56.xml"/><Relationship Id="rId118" Type="http://customschemas.google.com/relationships/presentationmetadata" Target="metadata"/><Relationship Id="rId80" Type="http://schemas.openxmlformats.org/officeDocument/2006/relationships/slide" Target="slides/slide67.xml"/><Relationship Id="rId85" Type="http://schemas.openxmlformats.org/officeDocument/2006/relationships/slide" Target="slides/slide72.xml"/><Relationship Id="rId12" Type="http://schemas.openxmlformats.org/officeDocument/2006/relationships/slideMaster" Target="slideMasters/slideMaster9.xml"/><Relationship Id="rId17" Type="http://schemas.openxmlformats.org/officeDocument/2006/relationships/slide" Target="slides/slide4.xml"/><Relationship Id="rId33" Type="http://schemas.openxmlformats.org/officeDocument/2006/relationships/slide" Target="slides/slide20.xml"/><Relationship Id="rId38" Type="http://schemas.openxmlformats.org/officeDocument/2006/relationships/slide" Target="slides/slide25.xml"/><Relationship Id="rId59" Type="http://schemas.openxmlformats.org/officeDocument/2006/relationships/slide" Target="slides/slide46.xml"/><Relationship Id="rId103" Type="http://schemas.openxmlformats.org/officeDocument/2006/relationships/font" Target="fonts/font4.fntdata"/><Relationship Id="rId54" Type="http://schemas.openxmlformats.org/officeDocument/2006/relationships/slide" Target="slides/slide41.xml"/><Relationship Id="rId70" Type="http://schemas.openxmlformats.org/officeDocument/2006/relationships/slide" Target="slides/slide57.xml"/><Relationship Id="rId75" Type="http://schemas.openxmlformats.org/officeDocument/2006/relationships/slide" Target="slides/slide62.xml"/><Relationship Id="rId91" Type="http://schemas.openxmlformats.org/officeDocument/2006/relationships/slide" Target="slides/slide78.xml"/><Relationship Id="rId96" Type="http://schemas.openxmlformats.org/officeDocument/2006/relationships/slide" Target="slides/slide83.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19" Type="http://schemas.openxmlformats.org/officeDocument/2006/relationships/presProps" Target="presProps.xml"/><Relationship Id="rId10" Type="http://schemas.openxmlformats.org/officeDocument/2006/relationships/slideMaster" Target="slideMasters/slideMaster7.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99" Type="http://schemas.openxmlformats.org/officeDocument/2006/relationships/handoutMaster" Target="handoutMasters/handoutMaster1.xml"/><Relationship Id="rId101" Type="http://schemas.openxmlformats.org/officeDocument/2006/relationships/font" Target="fonts/font2.fntdata"/><Relationship Id="rId12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104" Type="http://schemas.openxmlformats.org/officeDocument/2006/relationships/font" Target="fonts/font5.fntdata"/><Relationship Id="rId120" Type="http://schemas.openxmlformats.org/officeDocument/2006/relationships/viewProps" Target="viewProps.xml"/><Relationship Id="rId7" Type="http://schemas.openxmlformats.org/officeDocument/2006/relationships/slideMaster" Target="slideMasters/slideMaster4.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customXml" Target="../customXml/item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slide" Target="slides/slide74.xml"/><Relationship Id="rId61" Type="http://schemas.openxmlformats.org/officeDocument/2006/relationships/slide" Target="slides/slide48.xml"/><Relationship Id="rId82" Type="http://schemas.openxmlformats.org/officeDocument/2006/relationships/slide" Target="slides/slide69.xml"/><Relationship Id="rId19" Type="http://schemas.openxmlformats.org/officeDocument/2006/relationships/slide" Target="slides/slide6.xml"/><Relationship Id="rId14" Type="http://schemas.openxmlformats.org/officeDocument/2006/relationships/slide" Target="slides/slide1.xml"/><Relationship Id="rId30" Type="http://schemas.openxmlformats.org/officeDocument/2006/relationships/slide" Target="slides/slide17.xml"/><Relationship Id="rId35" Type="http://schemas.openxmlformats.org/officeDocument/2006/relationships/slide" Target="slides/slide22.xml"/><Relationship Id="rId56" Type="http://schemas.openxmlformats.org/officeDocument/2006/relationships/slide" Target="slides/slide43.xml"/><Relationship Id="rId77" Type="http://schemas.openxmlformats.org/officeDocument/2006/relationships/slide" Target="slides/slide64.xml"/><Relationship Id="rId100" Type="http://schemas.openxmlformats.org/officeDocument/2006/relationships/font" Target="fonts/font1.fntdata"/><Relationship Id="rId8" Type="http://schemas.openxmlformats.org/officeDocument/2006/relationships/slideMaster" Target="slideMasters/slideMaster5.xml"/><Relationship Id="rId51" Type="http://schemas.openxmlformats.org/officeDocument/2006/relationships/slide" Target="slides/slide38.xml"/><Relationship Id="rId72" Type="http://schemas.openxmlformats.org/officeDocument/2006/relationships/slide" Target="slides/slide59.xml"/><Relationship Id="rId93" Type="http://schemas.openxmlformats.org/officeDocument/2006/relationships/slide" Target="slides/slide80.xml"/><Relationship Id="rId98" Type="http://schemas.openxmlformats.org/officeDocument/2006/relationships/notesMaster" Target="notesMasters/notesMaster1.xml"/><Relationship Id="rId121" Type="http://schemas.openxmlformats.org/officeDocument/2006/relationships/theme" Target="theme/theme1.xml"/><Relationship Id="rId3" Type="http://schemas.openxmlformats.org/officeDocument/2006/relationships/customXml" Target="../customXml/item3.xml"/><Relationship Id="rId25" Type="http://schemas.openxmlformats.org/officeDocument/2006/relationships/slide" Target="slides/slide12.xml"/><Relationship Id="rId46" Type="http://schemas.openxmlformats.org/officeDocument/2006/relationships/slide" Target="slides/slide33.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62" Type="http://schemas.openxmlformats.org/officeDocument/2006/relationships/slide" Target="slides/slide49.xml"/><Relationship Id="rId83" Type="http://schemas.openxmlformats.org/officeDocument/2006/relationships/slide" Target="slides/slide70.xml"/><Relationship Id="rId88" Type="http://schemas.openxmlformats.org/officeDocument/2006/relationships/slide" Target="slides/slide75.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D446C9-C3D7-4256-B58D-4D9B243BE359}" type="doc">
      <dgm:prSet loTypeId="urn:microsoft.com/office/officeart/2005/8/layout/venn2" loCatId="relationship" qsTypeId="urn:microsoft.com/office/officeart/2005/8/quickstyle/simple1" qsCatId="simple" csTypeId="urn:microsoft.com/office/officeart/2005/8/colors/accent1_1" csCatId="accent1" phldr="1"/>
      <dgm:spPr/>
      <dgm:t>
        <a:bodyPr/>
        <a:lstStyle/>
        <a:p>
          <a:endParaRPr lang="en-GB"/>
        </a:p>
      </dgm:t>
    </dgm:pt>
    <dgm:pt modelId="{9F9ABC29-2D67-4FF7-8AD9-6D4C563FE1BD}">
      <dgm:prSet phldrT="[Text]" custT="1"/>
      <dgm:spPr/>
      <dgm:t>
        <a:bodyPr/>
        <a:lstStyle/>
        <a:p>
          <a:r>
            <a:rPr lang="en-GB" sz="1600" dirty="0">
              <a:latin typeface="Calibri" panose="020F0502020204030204" pitchFamily="34" charset="0"/>
              <a:ea typeface="Calibri" panose="020F0502020204030204" pitchFamily="34" charset="0"/>
              <a:cs typeface="Calibri" panose="020F0502020204030204" pitchFamily="34" charset="0"/>
            </a:rPr>
            <a:t>Organization</a:t>
          </a:r>
        </a:p>
      </dgm:t>
    </dgm:pt>
    <dgm:pt modelId="{C697DF8F-5056-4A49-89C6-3820FC14B519}" type="parTrans" cxnId="{01735179-93AC-46D5-8DF9-5941500B1554}">
      <dgm:prSet/>
      <dgm:spPr/>
      <dgm:t>
        <a:bodyPr/>
        <a:lstStyle/>
        <a:p>
          <a:endParaRPr lang="en-GB"/>
        </a:p>
      </dgm:t>
    </dgm:pt>
    <dgm:pt modelId="{2570A738-976A-4F3C-9D9C-0635FD5F308E}" type="sibTrans" cxnId="{01735179-93AC-46D5-8DF9-5941500B1554}">
      <dgm:prSet/>
      <dgm:spPr/>
      <dgm:t>
        <a:bodyPr/>
        <a:lstStyle/>
        <a:p>
          <a:endParaRPr lang="en-GB"/>
        </a:p>
      </dgm:t>
    </dgm:pt>
    <dgm:pt modelId="{1652D465-7C48-46AA-A776-4BFA57A335D2}">
      <dgm:prSet phldrT="[Text]" custT="1"/>
      <dgm:spPr/>
      <dgm:t>
        <a:bodyPr/>
        <a:lstStyle/>
        <a:p>
          <a:r>
            <a:rPr lang="en-GB" sz="1600" dirty="0">
              <a:latin typeface="Calibri" panose="020F0502020204030204" pitchFamily="34" charset="0"/>
              <a:ea typeface="Calibri" panose="020F0502020204030204" pitchFamily="34" charset="0"/>
              <a:cs typeface="Calibri" panose="020F0502020204030204" pitchFamily="34" charset="0"/>
            </a:rPr>
            <a:t>Project</a:t>
          </a:r>
        </a:p>
      </dgm:t>
    </dgm:pt>
    <dgm:pt modelId="{FE5367EE-7248-4DC1-B6C6-4F7D5CB8609F}" type="parTrans" cxnId="{948ECC8E-7B86-4CCA-832D-FC11981BE713}">
      <dgm:prSet/>
      <dgm:spPr/>
      <dgm:t>
        <a:bodyPr/>
        <a:lstStyle/>
        <a:p>
          <a:endParaRPr lang="en-GB"/>
        </a:p>
      </dgm:t>
    </dgm:pt>
    <dgm:pt modelId="{2A5FD312-B3AD-4E8A-8FBA-B88F49E6FA3A}" type="sibTrans" cxnId="{948ECC8E-7B86-4CCA-832D-FC11981BE713}">
      <dgm:prSet/>
      <dgm:spPr/>
      <dgm:t>
        <a:bodyPr/>
        <a:lstStyle/>
        <a:p>
          <a:endParaRPr lang="en-GB"/>
        </a:p>
      </dgm:t>
    </dgm:pt>
    <dgm:pt modelId="{BC036AAB-30C3-45B3-918A-B2D357705B0F}">
      <dgm:prSet phldrT="[Text]" custT="1"/>
      <dgm:spPr/>
      <dgm:t>
        <a:bodyPr/>
        <a:lstStyle/>
        <a:p>
          <a:r>
            <a:rPr lang="en-GB" sz="1600" dirty="0">
              <a:latin typeface="Calibri" panose="020F0502020204030204" pitchFamily="34" charset="0"/>
              <a:ea typeface="Calibri" panose="020F0502020204030204" pitchFamily="34" charset="0"/>
              <a:cs typeface="Calibri" panose="020F0502020204030204" pitchFamily="34" charset="0"/>
            </a:rPr>
            <a:t>Advocacy</a:t>
          </a:r>
        </a:p>
      </dgm:t>
    </dgm:pt>
    <dgm:pt modelId="{9D7EDEAB-18EA-4BD1-AD9D-339D9FE3E88B}" type="sibTrans" cxnId="{F01B25DE-19F3-4BB9-AC5F-7B854A596A9A}">
      <dgm:prSet/>
      <dgm:spPr/>
      <dgm:t>
        <a:bodyPr/>
        <a:lstStyle/>
        <a:p>
          <a:endParaRPr lang="en-GB"/>
        </a:p>
      </dgm:t>
    </dgm:pt>
    <dgm:pt modelId="{40A88014-D591-4BDD-8AEC-87C10C6AC918}" type="parTrans" cxnId="{F01B25DE-19F3-4BB9-AC5F-7B854A596A9A}">
      <dgm:prSet/>
      <dgm:spPr/>
      <dgm:t>
        <a:bodyPr/>
        <a:lstStyle/>
        <a:p>
          <a:endParaRPr lang="en-GB"/>
        </a:p>
      </dgm:t>
    </dgm:pt>
    <dgm:pt modelId="{BF71DD40-41F9-48B0-9B82-676813DD0D7D}" type="pres">
      <dgm:prSet presAssocID="{CDD446C9-C3D7-4256-B58D-4D9B243BE359}" presName="Name0" presStyleCnt="0">
        <dgm:presLayoutVars>
          <dgm:chMax val="7"/>
          <dgm:resizeHandles val="exact"/>
        </dgm:presLayoutVars>
      </dgm:prSet>
      <dgm:spPr/>
    </dgm:pt>
    <dgm:pt modelId="{A2F4B72A-2BF3-4C41-973D-D0F61F4EE9B1}" type="pres">
      <dgm:prSet presAssocID="{CDD446C9-C3D7-4256-B58D-4D9B243BE359}" presName="comp1" presStyleCnt="0"/>
      <dgm:spPr/>
    </dgm:pt>
    <dgm:pt modelId="{82411DB5-DA3B-4D0B-BE34-426972E24DE8}" type="pres">
      <dgm:prSet presAssocID="{CDD446C9-C3D7-4256-B58D-4D9B243BE359}" presName="circle1" presStyleLbl="node1" presStyleIdx="0" presStyleCnt="3" custLinFactNeighborX="302" custLinFactNeighborY="-17231"/>
      <dgm:spPr/>
    </dgm:pt>
    <dgm:pt modelId="{367F4915-85BC-422A-9A6A-C92E89E21EBF}" type="pres">
      <dgm:prSet presAssocID="{CDD446C9-C3D7-4256-B58D-4D9B243BE359}" presName="c1text" presStyleLbl="node1" presStyleIdx="0" presStyleCnt="3">
        <dgm:presLayoutVars>
          <dgm:bulletEnabled val="1"/>
        </dgm:presLayoutVars>
      </dgm:prSet>
      <dgm:spPr/>
    </dgm:pt>
    <dgm:pt modelId="{8F003CBF-0092-4311-A9EB-FF90B225D85B}" type="pres">
      <dgm:prSet presAssocID="{CDD446C9-C3D7-4256-B58D-4D9B243BE359}" presName="comp2" presStyleCnt="0"/>
      <dgm:spPr/>
    </dgm:pt>
    <dgm:pt modelId="{67CF5E5F-A1BE-43C3-8594-1888752F4455}" type="pres">
      <dgm:prSet presAssocID="{CDD446C9-C3D7-4256-B58D-4D9B243BE359}" presName="circle2" presStyleLbl="node1" presStyleIdx="1" presStyleCnt="3"/>
      <dgm:spPr/>
    </dgm:pt>
    <dgm:pt modelId="{01B6A684-CFF7-4A92-AA20-B6F1B81D5082}" type="pres">
      <dgm:prSet presAssocID="{CDD446C9-C3D7-4256-B58D-4D9B243BE359}" presName="c2text" presStyleLbl="node1" presStyleIdx="1" presStyleCnt="3">
        <dgm:presLayoutVars>
          <dgm:bulletEnabled val="1"/>
        </dgm:presLayoutVars>
      </dgm:prSet>
      <dgm:spPr/>
    </dgm:pt>
    <dgm:pt modelId="{6523A684-7E53-421B-9ECC-4B65D6FD60C5}" type="pres">
      <dgm:prSet presAssocID="{CDD446C9-C3D7-4256-B58D-4D9B243BE359}" presName="comp3" presStyleCnt="0"/>
      <dgm:spPr/>
    </dgm:pt>
    <dgm:pt modelId="{311E6FC8-D82A-4A91-A7C5-F66737334316}" type="pres">
      <dgm:prSet presAssocID="{CDD446C9-C3D7-4256-B58D-4D9B243BE359}" presName="circle3" presStyleLbl="node1" presStyleIdx="2" presStyleCnt="3"/>
      <dgm:spPr/>
    </dgm:pt>
    <dgm:pt modelId="{E6A05C47-A73C-4A40-BC78-15CEFCCFC446}" type="pres">
      <dgm:prSet presAssocID="{CDD446C9-C3D7-4256-B58D-4D9B243BE359}" presName="c3text" presStyleLbl="node1" presStyleIdx="2" presStyleCnt="3">
        <dgm:presLayoutVars>
          <dgm:bulletEnabled val="1"/>
        </dgm:presLayoutVars>
      </dgm:prSet>
      <dgm:spPr/>
    </dgm:pt>
  </dgm:ptLst>
  <dgm:cxnLst>
    <dgm:cxn modelId="{869AA002-A9EC-43BE-9477-8C9CCF21FB77}" type="presOf" srcId="{1652D465-7C48-46AA-A776-4BFA57A335D2}" destId="{311E6FC8-D82A-4A91-A7C5-F66737334316}" srcOrd="0" destOrd="0" presId="urn:microsoft.com/office/officeart/2005/8/layout/venn2"/>
    <dgm:cxn modelId="{ADA91A12-154B-42D9-AC50-5FC37D329D83}" type="presOf" srcId="{BC036AAB-30C3-45B3-918A-B2D357705B0F}" destId="{367F4915-85BC-422A-9A6A-C92E89E21EBF}" srcOrd="1" destOrd="0" presId="urn:microsoft.com/office/officeart/2005/8/layout/venn2"/>
    <dgm:cxn modelId="{DAA44112-5898-4B0C-8360-BB197DBE36B0}" type="presOf" srcId="{9F9ABC29-2D67-4FF7-8AD9-6D4C563FE1BD}" destId="{01B6A684-CFF7-4A92-AA20-B6F1B81D5082}" srcOrd="1" destOrd="0" presId="urn:microsoft.com/office/officeart/2005/8/layout/venn2"/>
    <dgm:cxn modelId="{03A7531D-3156-436B-AD95-C4E7DEB0BF11}" type="presOf" srcId="{CDD446C9-C3D7-4256-B58D-4D9B243BE359}" destId="{BF71DD40-41F9-48B0-9B82-676813DD0D7D}" srcOrd="0" destOrd="0" presId="urn:microsoft.com/office/officeart/2005/8/layout/venn2"/>
    <dgm:cxn modelId="{01735179-93AC-46D5-8DF9-5941500B1554}" srcId="{CDD446C9-C3D7-4256-B58D-4D9B243BE359}" destId="{9F9ABC29-2D67-4FF7-8AD9-6D4C563FE1BD}" srcOrd="1" destOrd="0" parTransId="{C697DF8F-5056-4A49-89C6-3820FC14B519}" sibTransId="{2570A738-976A-4F3C-9D9C-0635FD5F308E}"/>
    <dgm:cxn modelId="{37D69459-89EB-410F-A3B3-24828D36B530}" type="presOf" srcId="{9F9ABC29-2D67-4FF7-8AD9-6D4C563FE1BD}" destId="{67CF5E5F-A1BE-43C3-8594-1888752F4455}" srcOrd="0" destOrd="0" presId="urn:microsoft.com/office/officeart/2005/8/layout/venn2"/>
    <dgm:cxn modelId="{52371B85-C3EF-4B2A-B7AC-3C420CCB04A2}" type="presOf" srcId="{1652D465-7C48-46AA-A776-4BFA57A335D2}" destId="{E6A05C47-A73C-4A40-BC78-15CEFCCFC446}" srcOrd="1" destOrd="0" presId="urn:microsoft.com/office/officeart/2005/8/layout/venn2"/>
    <dgm:cxn modelId="{53695589-B24B-4FA0-8F27-2C98A9B92838}" type="presOf" srcId="{BC036AAB-30C3-45B3-918A-B2D357705B0F}" destId="{82411DB5-DA3B-4D0B-BE34-426972E24DE8}" srcOrd="0" destOrd="0" presId="urn:microsoft.com/office/officeart/2005/8/layout/venn2"/>
    <dgm:cxn modelId="{948ECC8E-7B86-4CCA-832D-FC11981BE713}" srcId="{CDD446C9-C3D7-4256-B58D-4D9B243BE359}" destId="{1652D465-7C48-46AA-A776-4BFA57A335D2}" srcOrd="2" destOrd="0" parTransId="{FE5367EE-7248-4DC1-B6C6-4F7D5CB8609F}" sibTransId="{2A5FD312-B3AD-4E8A-8FBA-B88F49E6FA3A}"/>
    <dgm:cxn modelId="{F01B25DE-19F3-4BB9-AC5F-7B854A596A9A}" srcId="{CDD446C9-C3D7-4256-B58D-4D9B243BE359}" destId="{BC036AAB-30C3-45B3-918A-B2D357705B0F}" srcOrd="0" destOrd="0" parTransId="{40A88014-D591-4BDD-8AEC-87C10C6AC918}" sibTransId="{9D7EDEAB-18EA-4BD1-AD9D-339D9FE3E88B}"/>
    <dgm:cxn modelId="{206BCA9D-BBEC-47AC-B1A5-1A54BE5EE774}" type="presParOf" srcId="{BF71DD40-41F9-48B0-9B82-676813DD0D7D}" destId="{A2F4B72A-2BF3-4C41-973D-D0F61F4EE9B1}" srcOrd="0" destOrd="0" presId="urn:microsoft.com/office/officeart/2005/8/layout/venn2"/>
    <dgm:cxn modelId="{0FAD53E0-0BC3-4570-BFD4-AD918AC94297}" type="presParOf" srcId="{A2F4B72A-2BF3-4C41-973D-D0F61F4EE9B1}" destId="{82411DB5-DA3B-4D0B-BE34-426972E24DE8}" srcOrd="0" destOrd="0" presId="urn:microsoft.com/office/officeart/2005/8/layout/venn2"/>
    <dgm:cxn modelId="{51A3E868-D693-4F7E-9E7E-830C7D1076EE}" type="presParOf" srcId="{A2F4B72A-2BF3-4C41-973D-D0F61F4EE9B1}" destId="{367F4915-85BC-422A-9A6A-C92E89E21EBF}" srcOrd="1" destOrd="0" presId="urn:microsoft.com/office/officeart/2005/8/layout/venn2"/>
    <dgm:cxn modelId="{8186CC0E-97FD-4BEF-A3BD-94D44D2B8388}" type="presParOf" srcId="{BF71DD40-41F9-48B0-9B82-676813DD0D7D}" destId="{8F003CBF-0092-4311-A9EB-FF90B225D85B}" srcOrd="1" destOrd="0" presId="urn:microsoft.com/office/officeart/2005/8/layout/venn2"/>
    <dgm:cxn modelId="{047A5ECC-F8D6-43F9-AC91-C08B3AA898BA}" type="presParOf" srcId="{8F003CBF-0092-4311-A9EB-FF90B225D85B}" destId="{67CF5E5F-A1BE-43C3-8594-1888752F4455}" srcOrd="0" destOrd="0" presId="urn:microsoft.com/office/officeart/2005/8/layout/venn2"/>
    <dgm:cxn modelId="{28BE8700-F40A-4C5E-BE6C-C89658BC0A6E}" type="presParOf" srcId="{8F003CBF-0092-4311-A9EB-FF90B225D85B}" destId="{01B6A684-CFF7-4A92-AA20-B6F1B81D5082}" srcOrd="1" destOrd="0" presId="urn:microsoft.com/office/officeart/2005/8/layout/venn2"/>
    <dgm:cxn modelId="{E46DE86B-9394-41D9-AFBF-7B8D8F4B4691}" type="presParOf" srcId="{BF71DD40-41F9-48B0-9B82-676813DD0D7D}" destId="{6523A684-7E53-421B-9ECC-4B65D6FD60C5}" srcOrd="2" destOrd="0" presId="urn:microsoft.com/office/officeart/2005/8/layout/venn2"/>
    <dgm:cxn modelId="{AE7784B3-FBDB-43F9-B839-0B44CB87592B}" type="presParOf" srcId="{6523A684-7E53-421B-9ECC-4B65D6FD60C5}" destId="{311E6FC8-D82A-4A91-A7C5-F66737334316}" srcOrd="0" destOrd="0" presId="urn:microsoft.com/office/officeart/2005/8/layout/venn2"/>
    <dgm:cxn modelId="{536817CE-5A35-436A-9B9F-37E8A0697DD3}" type="presParOf" srcId="{6523A684-7E53-421B-9ECC-4B65D6FD60C5}" destId="{E6A05C47-A73C-4A40-BC78-15CEFCCFC446}"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411DB5-DA3B-4D0B-BE34-426972E24DE8}">
      <dsp:nvSpPr>
        <dsp:cNvPr id="0" name=""/>
        <dsp:cNvSpPr/>
      </dsp:nvSpPr>
      <dsp:spPr>
        <a:xfrm>
          <a:off x="701069" y="0"/>
          <a:ext cx="3828790" cy="3828790"/>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Calibri" panose="020F0502020204030204" pitchFamily="34" charset="0"/>
              <a:ea typeface="Calibri" panose="020F0502020204030204" pitchFamily="34" charset="0"/>
              <a:cs typeface="Calibri" panose="020F0502020204030204" pitchFamily="34" charset="0"/>
            </a:rPr>
            <a:t>Advocacy</a:t>
          </a:r>
        </a:p>
      </dsp:txBody>
      <dsp:txXfrm>
        <a:off x="1946383" y="191439"/>
        <a:ext cx="1338162" cy="574318"/>
      </dsp:txXfrm>
    </dsp:sp>
    <dsp:sp modelId="{67CF5E5F-A1BE-43C3-8594-1888752F4455}">
      <dsp:nvSpPr>
        <dsp:cNvPr id="0" name=""/>
        <dsp:cNvSpPr/>
      </dsp:nvSpPr>
      <dsp:spPr>
        <a:xfrm>
          <a:off x="1168105" y="957197"/>
          <a:ext cx="2871592" cy="2871592"/>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Calibri" panose="020F0502020204030204" pitchFamily="34" charset="0"/>
              <a:ea typeface="Calibri" panose="020F0502020204030204" pitchFamily="34" charset="0"/>
              <a:cs typeface="Calibri" panose="020F0502020204030204" pitchFamily="34" charset="0"/>
            </a:rPr>
            <a:t>Organization</a:t>
          </a:r>
        </a:p>
      </dsp:txBody>
      <dsp:txXfrm>
        <a:off x="1934820" y="1136672"/>
        <a:ext cx="1338162" cy="538423"/>
      </dsp:txXfrm>
    </dsp:sp>
    <dsp:sp modelId="{311E6FC8-D82A-4A91-A7C5-F66737334316}">
      <dsp:nvSpPr>
        <dsp:cNvPr id="0" name=""/>
        <dsp:cNvSpPr/>
      </dsp:nvSpPr>
      <dsp:spPr>
        <a:xfrm>
          <a:off x="1646704" y="1914395"/>
          <a:ext cx="1914395" cy="1914395"/>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Calibri" panose="020F0502020204030204" pitchFamily="34" charset="0"/>
              <a:ea typeface="Calibri" panose="020F0502020204030204" pitchFamily="34" charset="0"/>
              <a:cs typeface="Calibri" panose="020F0502020204030204" pitchFamily="34" charset="0"/>
            </a:rPr>
            <a:t>Project</a:t>
          </a:r>
        </a:p>
      </dsp:txBody>
      <dsp:txXfrm>
        <a:off x="1927061" y="2392993"/>
        <a:ext cx="1353681" cy="957197"/>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C05700-62BE-F8B7-9C4C-3FE3E9D3E02D}"/>
              </a:ext>
            </a:extLst>
          </p:cNvPr>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7ABA206-EE64-7CA6-4A5A-0A99A7B78139}"/>
              </a:ext>
            </a:extLst>
          </p:cNvPr>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69280783-3477-4DAE-96D1-73674B4DE49B}" type="datetimeFigureOut">
              <a:rPr lang="en-GB" smtClean="0"/>
              <a:t>10/12/2025</a:t>
            </a:fld>
            <a:endParaRPr lang="en-GB"/>
          </a:p>
        </p:txBody>
      </p:sp>
      <p:sp>
        <p:nvSpPr>
          <p:cNvPr id="4" name="Footer Placeholder 3">
            <a:extLst>
              <a:ext uri="{FF2B5EF4-FFF2-40B4-BE49-F238E27FC236}">
                <a16:creationId xmlns:a16="http://schemas.microsoft.com/office/drawing/2014/main" id="{80E2927E-2AF5-4FD4-3F42-02060580729D}"/>
              </a:ext>
            </a:extLst>
          </p:cNvPr>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B2AD738-36FC-AD76-C50F-5055CF58868E}"/>
              </a:ext>
            </a:extLst>
          </p:cNvPr>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2FE38E81-8784-475C-B18F-33421DFF71C4}" type="slidenum">
              <a:rPr lang="en-GB" smtClean="0"/>
              <a:t>‹#›</a:t>
            </a:fld>
            <a:endParaRPr lang="en-GB"/>
          </a:p>
        </p:txBody>
      </p:sp>
    </p:spTree>
    <p:extLst>
      <p:ext uri="{BB962C8B-B14F-4D97-AF65-F5344CB8AC3E}">
        <p14:creationId xmlns:p14="http://schemas.microsoft.com/office/powerpoint/2010/main" val="3776883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5" name="Google Shape;5;n"/>
          <p:cNvSpPr>
            <a:spLocks noGrp="1" noRot="1" noChangeAspect="1"/>
          </p:cNvSpPr>
          <p:nvPr>
            <p:ph type="sldImg" idx="3"/>
          </p:nvPr>
        </p:nvSpPr>
        <p:spPr>
          <a:xfrm>
            <a:off x="361744" y="285612"/>
            <a:ext cx="6313603" cy="355089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361744" y="3836503"/>
            <a:ext cx="6313602" cy="6251713"/>
          </a:xfrm>
          <a:prstGeom prst="rect">
            <a:avLst/>
          </a:prstGeom>
          <a:noFill/>
          <a:ln>
            <a:noFill/>
          </a:ln>
        </p:spPr>
        <p:txBody>
          <a:bodyPr spcFirstLastPara="1" wrap="square" lIns="99059" tIns="49530" rIns="99059" bIns="49530" anchor="t" anchorCtr="0">
            <a:noAutofit/>
          </a:bodyPr>
          <a:lstStyle>
            <a:lvl1pPr marL="457200" marR="0" lvl="0" indent="-228600" algn="l" rtl="0">
              <a:spcBef>
                <a:spcPts val="0"/>
              </a:spcBef>
              <a:spcAft>
                <a:spcPts val="0"/>
              </a:spcAft>
              <a:buSzPts val="1400"/>
              <a:buNone/>
              <a:defRPr sz="6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6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6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6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6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6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6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6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6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6675346" y="9949001"/>
            <a:ext cx="427074" cy="285615"/>
          </a:xfrm>
          <a:prstGeom prst="rect">
            <a:avLst/>
          </a:prstGeom>
          <a:noFill/>
          <a:ln>
            <a:noFill/>
          </a:ln>
        </p:spPr>
        <p:txBody>
          <a:bodyPr spcFirstLastPara="1" wrap="square" lIns="99059" tIns="49530" rIns="99059" bIns="49530" anchor="b" anchorCtr="0">
            <a:noAutofit/>
          </a:bodyPr>
          <a:lstStyle>
            <a:lvl1pPr>
              <a:defRPr sz="1400"/>
            </a:lvl1pPr>
          </a:lstStyle>
          <a:p>
            <a:pPr algn="r"/>
            <a:fld id="{00000000-1234-1234-1234-123412341234}" type="slidenum">
              <a:rPr lang="en-GB" smtClean="0">
                <a:solidFill>
                  <a:schemeClr val="dk1"/>
                </a:solidFill>
                <a:latin typeface="Calibri"/>
                <a:ea typeface="Calibri"/>
                <a:cs typeface="Calibri"/>
                <a:sym typeface="Calibri"/>
              </a:rPr>
              <a:pPr algn="r"/>
              <a:t>‹#›</a:t>
            </a:fld>
            <a:endParaRPr lang="en-GB"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8523002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who.int/publications/i/item/who-qualityrights-guidance-and-training-tools"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who.int/teams/mental-health-and-substance-use/policy-law-rights/qr-e-training"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un.org/disabilities/documents/convention/convoptprot-e.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interagencystandingcommittee.org/iasc-task-force-mental-health-and-psychosocial-support-emergency-settings/iasc-guidelines-mental-health-and-psychosocial-support-emergency-settings-2007"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interagencystandingcommittee.org/sites/default/files/2024-01/IASC%20Information%20Note%20on%20Disability%20and%20Inclusion%20in%20MHPSS.pdf" TargetMode="External"/><Relationship Id="rId4" Type="http://schemas.openxmlformats.org/officeDocument/2006/relationships/hyperlink" Target="https://www.mhpssmsp.org/en"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youtube.com/watch?v=d-UuB1lKzJ0&amp;t=6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udhr.audio/"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www.amnesty.org.uk/sites/default/files/udhr_simplified.pdf" TargetMode="External"/><Relationship Id="rId4" Type="http://schemas.openxmlformats.org/officeDocument/2006/relationships/hyperlink" Target="http://www.ohchr.org/EN/UDHR/Pages/UDHRinsignlanguages.aspx"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ohchr.org/en/professionalinterest/pages/ccpr.aspx"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www.ohchr.org/EN/ProfessionalInterest/Pages/CESCR.aspx"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interagencystandingcommittee.org/iasc-task-force-mental-health-and-psychosocial-support-emergency-settings/iasc-guidelines-mental-health-and-psychosocial-support-emergency-settings-2007"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pmc.ncbi.nlm.nih.gov/articles/PMC8193195/"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ohchr.org/sites/default/files/Documents/Publications/HR_in_armed_conflict.pdf"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docs.un.org/en/A/RES/77/300" TargetMode="External"/><Relationship Id="rId3" Type="http://schemas.openxmlformats.org/officeDocument/2006/relationships/hyperlink" Target="https://www.un.org/development/desa/disabilities/convention-on-the-rights-of-persons-with-disabilities/convention-on-the-rights-of-persons-with-disabilities-2.html" TargetMode="External"/><Relationship Id="rId7" Type="http://schemas.openxmlformats.org/officeDocument/2006/relationships/hyperlink" Target="https://apps.who.int/gb/ebwha/pdf_files/WHA77/A77_R3-en.pdfUNGA%2077/300"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www.un.org/en/universal-declaration-human-rights/" TargetMode="External"/><Relationship Id="rId5" Type="http://schemas.openxmlformats.org/officeDocument/2006/relationships/hyperlink" Target="https://www.who.int/publications/i/item/who-qualityrights-guidance-and-training-tools" TargetMode="External"/><Relationship Id="rId10" Type="http://schemas.openxmlformats.org/officeDocument/2006/relationships/hyperlink" Target="https://mhpsshub.org/wp-content/uploads/2022/01/IASC-MHPSS-Minimum-Service-Package.pdf" TargetMode="External"/><Relationship Id="rId4" Type="http://schemas.openxmlformats.org/officeDocument/2006/relationships/hyperlink" Target="https://www.ohchr.org/en/instruments-mechanisms/instruments/international-covenant-economic-social-and-cultural-rights" TargetMode="External"/><Relationship Id="rId9" Type="http://schemas.openxmlformats.org/officeDocument/2006/relationships/hyperlink" Target="https://interagencystandingcommittee.org/iasc-task-force-mental-health-and-psychosocial-support-emergency-settings/iasc-guidelines-mental-health-and-psychosocial-support-emergency-settings-2007"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bodiesatwar.msf.org/en/"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unicef.org/child-rights-convention/convention-text-childrens-version" TargetMode="External"/><Relationship Id="rId2" Type="http://schemas.openxmlformats.org/officeDocument/2006/relationships/slide" Target="../slides/slide48.xml"/><Relationship Id="rId1" Type="http://schemas.openxmlformats.org/officeDocument/2006/relationships/notesMaster" Target="../notesMasters/notesMaster1.xml"/><Relationship Id="rId4" Type="http://schemas.openxmlformats.org/officeDocument/2006/relationships/hyperlink" Target="https://www.unicef.org/children-under-attack/six-grave-violations-against-children" TargetMode="Externa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pps.who.int/gb/ebwha/pdf_files/WHA77/A77_R3-en.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8" Type="http://schemas.openxmlformats.org/officeDocument/2006/relationships/hyperlink" Target="https://www.driadvocacy.org/news/new-report-left-behind-war-dangers-facing-children-disabilities-ukraines-orphanages" TargetMode="External"/><Relationship Id="rId3" Type="http://schemas.openxmlformats.org/officeDocument/2006/relationships/hyperlink" Target="https://www.ohchr.org/en/video/2021/protecting-rights-humanitarian-crisis" TargetMode="External"/><Relationship Id="rId7" Type="http://schemas.openxmlformats.org/officeDocument/2006/relationships/hyperlink" Target="https://youtu.be/xor7IrwumSw" TargetMode="External"/><Relationship Id="rId2" Type="http://schemas.openxmlformats.org/officeDocument/2006/relationships/slide" Target="../slides/slide54.xml"/><Relationship Id="rId1" Type="http://schemas.openxmlformats.org/officeDocument/2006/relationships/notesMaster" Target="../notesMasters/notesMaster1.xml"/><Relationship Id="rId6" Type="http://schemas.openxmlformats.org/officeDocument/2006/relationships/hyperlink" Target="https://www.huffpost.com/entry/-helping-the-disabled-to_b_3094620" TargetMode="External"/><Relationship Id="rId5" Type="http://schemas.openxmlformats.org/officeDocument/2006/relationships/hyperlink" Target="https://www.msf.org/greek-police-enforce-unwarranted-and-cruel-quarantine-moria-camp" TargetMode="External"/><Relationship Id="rId4" Type="http://schemas.openxmlformats.org/officeDocument/2006/relationships/hyperlink" Target="https://www.youtube.com/watch?v=sQSEX3_MBuY" TargetMode="Externa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mhpsshub.org/resource/iasc-minimum-service-package-mental-health-and-psychosocial-support/"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interagencystandingcommittee.org/iasc-guidelines-on-inclusion-of-persons-with-disabilities-in-humanitarian-action-2019" TargetMode="External"/><Relationship Id="rId2" Type="http://schemas.openxmlformats.org/officeDocument/2006/relationships/slide" Target="../slides/slide66.xml"/><Relationship Id="rId1" Type="http://schemas.openxmlformats.org/officeDocument/2006/relationships/notesMaster" Target="../notesMasters/notesMaster1.xml"/><Relationship Id="rId5" Type="http://schemas.openxmlformats.org/officeDocument/2006/relationships/hyperlink" Target="https://childrenandarmedconflict.un.org/tools-for-action/monitoring-and-reporting/" TargetMode="External"/><Relationship Id="rId4" Type="http://schemas.openxmlformats.org/officeDocument/2006/relationships/hyperlink" Target="https://humanitariandisabilitycharter.org/" TargetMode="Externa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ocs.un.org/en/A/RES/77/30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www.ohchr.org/en/countries" TargetMode="External"/><Relationship Id="rId2" Type="http://schemas.openxmlformats.org/officeDocument/2006/relationships/slide" Target="../slides/slide72.xml"/><Relationship Id="rId1" Type="http://schemas.openxmlformats.org/officeDocument/2006/relationships/notesMaster" Target="../notesMasters/notesMaster1.xml"/><Relationship Id="rId4" Type="http://schemas.openxmlformats.org/officeDocument/2006/relationships/hyperlink" Target="https://www.unhcr.org/about-unhcr/overview/1951-refugee-convention" TargetMode="Externa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3" Type="http://schemas.openxmlformats.org/officeDocument/2006/relationships/hyperlink" Target="https://interagencystandingcommittee.org/iasc-transformative-agenda/documents-public/iasc-reference-module-cluster-coordination-country-level" TargetMode="External"/><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3" Type="http://schemas.openxmlformats.org/officeDocument/2006/relationships/hyperlink" Target="https://interagencystandingcommittee.org/mental-health-and-psychosocial-support-emergency-settings-0/documents-public/iasc-guidelines-mental" TargetMode="External"/><Relationship Id="rId2" Type="http://schemas.openxmlformats.org/officeDocument/2006/relationships/slide" Target="../slides/slide80.xml"/><Relationship Id="rId1" Type="http://schemas.openxmlformats.org/officeDocument/2006/relationships/notesMaster" Target="../notesMasters/notesMaster1.xml"/><Relationship Id="rId4" Type="http://schemas.openxmlformats.org/officeDocument/2006/relationships/hyperlink" Target="https://interagencystandingcommittee.org/iasc-reference-group-mental-health-and-psychosocial-support-emergency-settings/iasc-handbook-mental-health-and-psychosocial-support-coordination" TargetMode="Externa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notes"/>
          <p:cNvSpPr>
            <a:spLocks noGrp="1" noRot="1" noChangeAspect="1"/>
          </p:cNvSpPr>
          <p:nvPr>
            <p:ph type="sldImg" idx="2"/>
          </p:nvPr>
        </p:nvSpPr>
        <p:spPr>
          <a:xfrm>
            <a:off x="406400" y="360363"/>
            <a:ext cx="6323013" cy="3556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1:notes"/>
          <p:cNvSpPr txBox="1">
            <a:spLocks noGrp="1"/>
          </p:cNvSpPr>
          <p:nvPr>
            <p:ph type="body" idx="1"/>
          </p:nvPr>
        </p:nvSpPr>
        <p:spPr>
          <a:xfrm>
            <a:off x="406399" y="3916364"/>
            <a:ext cx="6323013" cy="5983010"/>
          </a:xfrm>
          <a:prstGeom prst="rect">
            <a:avLst/>
          </a:prstGeom>
          <a:noFill/>
          <a:ln>
            <a:noFill/>
          </a:ln>
        </p:spPr>
        <p:txBody>
          <a:bodyPr spcFirstLastPara="1" wrap="square" lIns="99059" tIns="49530" rIns="99059" bIns="49530" anchor="t" anchorCtr="0">
            <a:noAutofit/>
          </a:bodyPr>
          <a:lstStyle/>
          <a:p>
            <a:pPr marL="0" indent="0"/>
            <a:r>
              <a:rPr lang="en-US" sz="1200" b="0" i="1" u="none" strike="noStrike" cap="none" dirty="0">
                <a:solidFill>
                  <a:srgbClr val="0070C0"/>
                </a:solidFill>
                <a:effectLst/>
                <a:latin typeface="Calibri"/>
                <a:ea typeface="Calibri"/>
                <a:cs typeface="Calibri"/>
                <a:sym typeface="Calibri"/>
              </a:rPr>
              <a:t>These training materials have been adapted from the WHO </a:t>
            </a:r>
            <a:r>
              <a:rPr lang="en-US" sz="1200" b="0" i="1" u="none" strike="noStrike" cap="none" dirty="0" err="1">
                <a:solidFill>
                  <a:srgbClr val="0070C0"/>
                </a:solidFill>
                <a:effectLst/>
                <a:latin typeface="Calibri"/>
                <a:ea typeface="Calibri"/>
                <a:cs typeface="Calibri"/>
                <a:sym typeface="Calibri"/>
              </a:rPr>
              <a:t>QualityRights</a:t>
            </a:r>
            <a:r>
              <a:rPr lang="en-US" sz="1200" b="0" i="1" u="none" strike="noStrike" cap="none" dirty="0">
                <a:solidFill>
                  <a:srgbClr val="0070C0"/>
                </a:solidFill>
                <a:effectLst/>
                <a:latin typeface="Calibri"/>
                <a:ea typeface="Calibri"/>
                <a:cs typeface="Calibri"/>
                <a:sym typeface="Calibri"/>
              </a:rPr>
              <a:t> materials for training, guidance and transformation to suit humanitarian assistance contexts.</a:t>
            </a:r>
            <a:endParaRPr lang="en-GB" sz="1200" b="0" i="0" u="none" strike="noStrike" cap="none" dirty="0">
              <a:solidFill>
                <a:srgbClr val="0070C0"/>
              </a:solidFill>
              <a:effectLst/>
              <a:latin typeface="Calibri"/>
              <a:ea typeface="Calibri"/>
              <a:cs typeface="Calibri"/>
              <a:sym typeface="Calibri"/>
            </a:endParaRPr>
          </a:p>
          <a:p>
            <a:pPr marL="0" indent="0"/>
            <a:r>
              <a:rPr lang="en-US" sz="1200" b="0" i="1" u="none" strike="noStrike" cap="none" dirty="0">
                <a:solidFill>
                  <a:srgbClr val="0070C0"/>
                </a:solidFill>
                <a:effectLst/>
                <a:latin typeface="Calibri"/>
                <a:ea typeface="Calibri"/>
                <a:cs typeface="Calibri"/>
                <a:sym typeface="Calibri"/>
                <a:hlinkClick r:id="rId3"/>
              </a:rPr>
              <a:t>https://www.who.int/publications/i/item/who-qualityrights-guidance-and-training-tools</a:t>
            </a:r>
            <a:r>
              <a:rPr lang="en-US" sz="1200" b="0" i="1" u="none" strike="noStrike" cap="none" dirty="0">
                <a:solidFill>
                  <a:srgbClr val="0070C0"/>
                </a:solidFill>
                <a:effectLst/>
                <a:latin typeface="Calibri"/>
                <a:ea typeface="Calibri"/>
                <a:cs typeface="Calibri"/>
                <a:sym typeface="Calibri"/>
              </a:rPr>
              <a:t>  </a:t>
            </a:r>
            <a:endParaRPr lang="en-GB" sz="1200" b="0" i="0" u="none" strike="noStrike" cap="none" dirty="0">
              <a:solidFill>
                <a:srgbClr val="0070C0"/>
              </a:solidFill>
              <a:effectLst/>
              <a:latin typeface="Calibri"/>
              <a:ea typeface="Calibri"/>
              <a:cs typeface="Calibri"/>
              <a:sym typeface="Calibri"/>
            </a:endParaRPr>
          </a:p>
          <a:p>
            <a:pPr marL="0" indent="0"/>
            <a:endParaRPr lang="en-US" sz="1200" b="0" i="1" u="none" strike="noStrike" cap="none" dirty="0">
              <a:solidFill>
                <a:srgbClr val="0070C0"/>
              </a:solidFill>
              <a:effectLst/>
              <a:latin typeface="Calibri"/>
              <a:ea typeface="Calibri"/>
              <a:cs typeface="Calibri"/>
              <a:sym typeface="Calibri"/>
            </a:endParaRPr>
          </a:p>
          <a:p>
            <a:pPr marL="0" indent="0"/>
            <a:r>
              <a:rPr lang="en-US" sz="1200" b="0" i="1" u="none" strike="noStrike" cap="none" dirty="0">
                <a:solidFill>
                  <a:srgbClr val="0070C0"/>
                </a:solidFill>
                <a:effectLst/>
                <a:latin typeface="Calibri"/>
                <a:ea typeface="Calibri"/>
                <a:cs typeface="Calibri"/>
                <a:sym typeface="Calibri"/>
              </a:rPr>
              <a:t>Participants should have undertaken the WHO </a:t>
            </a:r>
            <a:r>
              <a:rPr lang="en-US" sz="1200" b="0" i="1" u="none" strike="noStrike" cap="none" dirty="0" err="1">
                <a:solidFill>
                  <a:srgbClr val="0070C0"/>
                </a:solidFill>
                <a:effectLst/>
                <a:latin typeface="Calibri"/>
                <a:ea typeface="Calibri"/>
                <a:cs typeface="Calibri"/>
                <a:sym typeface="Calibri"/>
              </a:rPr>
              <a:t>QualityRights</a:t>
            </a:r>
            <a:r>
              <a:rPr lang="en-US" sz="1200" b="0" i="1" u="none" strike="noStrike" cap="none" dirty="0">
                <a:solidFill>
                  <a:srgbClr val="0070C0"/>
                </a:solidFill>
                <a:effectLst/>
                <a:latin typeface="Calibri"/>
                <a:ea typeface="Calibri"/>
                <a:cs typeface="Calibri"/>
                <a:sym typeface="Calibri"/>
              </a:rPr>
              <a:t> e- training on mental health, recovery and community inclusion before attending this workshop.  </a:t>
            </a:r>
            <a:endParaRPr lang="en-GB" sz="1200" b="0" i="0" u="none" strike="noStrike" cap="none" dirty="0">
              <a:solidFill>
                <a:srgbClr val="0070C0"/>
              </a:solidFill>
              <a:effectLst/>
              <a:latin typeface="Calibri"/>
              <a:ea typeface="Calibri"/>
              <a:cs typeface="Calibri"/>
              <a:sym typeface="Calibri"/>
            </a:endParaRPr>
          </a:p>
          <a:p>
            <a:pPr marL="0" indent="0"/>
            <a:r>
              <a:rPr lang="de-DE" sz="1200" b="0" i="1" u="none" strike="noStrike" cap="none" dirty="0">
                <a:solidFill>
                  <a:srgbClr val="0070C0"/>
                </a:solidFill>
                <a:effectLst/>
                <a:latin typeface="Calibri"/>
                <a:ea typeface="Calibri"/>
                <a:cs typeface="Calibri"/>
                <a:sym typeface="Calibri"/>
                <a:hlinkClick r:id="rId4"/>
              </a:rPr>
              <a:t>https://www.who.int/teams/mental-health-and-substance-use/policy-law-rights/qr-e-training</a:t>
            </a:r>
            <a:r>
              <a:rPr lang="de-DE" sz="1200" b="0" i="1" u="none" strike="noStrike" cap="none" dirty="0">
                <a:solidFill>
                  <a:srgbClr val="0070C0"/>
                </a:solidFill>
                <a:effectLst/>
                <a:latin typeface="Calibri"/>
                <a:ea typeface="Calibri"/>
                <a:cs typeface="Calibri"/>
                <a:sym typeface="Calibri"/>
              </a:rPr>
              <a:t>  </a:t>
            </a:r>
            <a:endParaRPr lang="en-GB" sz="1200" b="0" i="0" u="none" strike="noStrike" cap="none" dirty="0">
              <a:solidFill>
                <a:srgbClr val="0070C0"/>
              </a:solidFill>
              <a:effectLst/>
              <a:latin typeface="Calibri"/>
              <a:ea typeface="Calibri"/>
              <a:cs typeface="Calibri"/>
              <a:sym typeface="Calibri"/>
            </a:endParaRPr>
          </a:p>
          <a:p>
            <a:endParaRPr sz="1200" dirty="0"/>
          </a:p>
        </p:txBody>
      </p:sp>
      <p:sp>
        <p:nvSpPr>
          <p:cNvPr id="124" name="Google Shape;124;p1:notes"/>
          <p:cNvSpPr txBox="1">
            <a:spLocks noGrp="1"/>
          </p:cNvSpPr>
          <p:nvPr>
            <p:ph type="sldNum" idx="12"/>
          </p:nvPr>
        </p:nvSpPr>
        <p:spPr>
          <a:xfrm>
            <a:off x="4023992" y="9721109"/>
            <a:ext cx="3078428" cy="513507"/>
          </a:xfrm>
          <a:prstGeom prst="rect">
            <a:avLst/>
          </a:prstGeom>
          <a:noFill/>
          <a:ln>
            <a:noFill/>
          </a:ln>
        </p:spPr>
        <p:txBody>
          <a:bodyPr spcFirstLastPara="1" wrap="square" lIns="99059" tIns="49530" rIns="99059" bIns="49530" anchor="b" anchorCtr="0">
            <a:noAutofit/>
          </a:bodyPr>
          <a:lstStyle/>
          <a:p>
            <a:pPr algn="r"/>
            <a:fld id="{00000000-1234-1234-1234-123412341234}" type="slidenum">
              <a:rPr lang="en-GB">
                <a:latin typeface="Calibri" panose="020F0502020204030204" pitchFamily="34" charset="0"/>
                <a:ea typeface="Calibri" panose="020F0502020204030204" pitchFamily="34" charset="0"/>
                <a:cs typeface="Calibri" panose="020F0502020204030204" pitchFamily="34" charset="0"/>
              </a:rPr>
              <a:pPr algn="r"/>
              <a:t>1</a:t>
            </a:fld>
            <a:endParaRPr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7263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2125" y="428625"/>
            <a:ext cx="6118225" cy="3441700"/>
          </a:xfrm>
        </p:spPr>
      </p:sp>
      <p:sp>
        <p:nvSpPr>
          <p:cNvPr id="3" name="Notes Placeholder 2"/>
          <p:cNvSpPr>
            <a:spLocks noGrp="1"/>
          </p:cNvSpPr>
          <p:nvPr>
            <p:ph type="body" idx="1"/>
          </p:nvPr>
        </p:nvSpPr>
        <p:spPr>
          <a:xfrm>
            <a:off x="492125" y="3996559"/>
            <a:ext cx="6118225" cy="4310819"/>
          </a:xfrm>
        </p:spPr>
        <p:txBody>
          <a:bodyPr/>
          <a:lstStyle/>
          <a:p>
            <a:pPr marL="0" indent="0">
              <a:buFontTx/>
              <a:buNone/>
            </a:pPr>
            <a:r>
              <a:rPr lang="en-US" sz="1200" i="1" dirty="0">
                <a:solidFill>
                  <a:srgbClr val="0070C0"/>
                </a:solidFill>
              </a:rPr>
              <a:t>Talk through the slide – here are some notes relating to the three bullet points.</a:t>
            </a:r>
          </a:p>
          <a:p>
            <a:pPr marL="0" indent="0">
              <a:buFontTx/>
              <a:buNone/>
            </a:pPr>
            <a:endParaRPr lang="en-US" sz="1200" i="1" dirty="0"/>
          </a:p>
          <a:p>
            <a:pPr marL="177734" indent="-177734">
              <a:buFont typeface="Arial" panose="020B0604020202020204" pitchFamily="34" charset="0"/>
              <a:buChar char="•"/>
            </a:pPr>
            <a:r>
              <a:rPr lang="en-US" sz="1200" dirty="0"/>
              <a:t>It’s important to note that people who are using or who have previously used mental health and related services do not necessarily identify as having a disability. But they do have a variety of experiences applicable to this training.</a:t>
            </a:r>
          </a:p>
          <a:p>
            <a:pPr marL="177734" indent="-177734">
              <a:buFont typeface="Arial" panose="020B0604020202020204" pitchFamily="34" charset="0"/>
              <a:buChar char="•"/>
            </a:pPr>
            <a:endParaRPr lang="en-US" sz="1200" dirty="0"/>
          </a:p>
          <a:p>
            <a:pPr marL="177734" indent="-177734">
              <a:buFont typeface="Arial" panose="020B0604020202020204" pitchFamily="34" charset="0"/>
              <a:buChar char="•"/>
            </a:pPr>
            <a:r>
              <a:rPr lang="en-US" sz="1200" dirty="0"/>
              <a:t>In this training the term “mental health and social services” refers to a wide range of services, including for example: community mental health </a:t>
            </a:r>
            <a:r>
              <a:rPr lang="en-US" sz="1200" dirty="0" err="1"/>
              <a:t>centres</a:t>
            </a:r>
            <a:r>
              <a:rPr lang="en-US" sz="1200" dirty="0"/>
              <a:t>; primary care clinics; outpatient services; psychiatric hospitals; psychiatric wards in general hospitals; rehabilitation </a:t>
            </a:r>
            <a:r>
              <a:rPr lang="en-US" sz="1200" dirty="0" err="1"/>
              <a:t>centres</a:t>
            </a:r>
            <a:r>
              <a:rPr lang="en-US" sz="1200" dirty="0"/>
              <a:t>; traditional healers; day care </a:t>
            </a:r>
            <a:r>
              <a:rPr lang="en-US" sz="1200" dirty="0" err="1"/>
              <a:t>centres</a:t>
            </a:r>
            <a:r>
              <a:rPr lang="en-US" sz="1200" dirty="0"/>
              <a:t>; homes for older people; and other group homes; as well as home-based services and services and supports offering alternatives to traditional mental health or social services. These can be provided by a wide range of health and social care providers within public, private and nongovernmental sectors.</a:t>
            </a:r>
          </a:p>
          <a:p>
            <a:pPr marL="177734" indent="-177734">
              <a:buFont typeface="Arial" panose="020B0604020202020204" pitchFamily="34" charset="0"/>
              <a:buChar char="•"/>
            </a:pPr>
            <a:endParaRPr lang="en-US" sz="1200" dirty="0"/>
          </a:p>
          <a:p>
            <a:pPr marL="177734" indent="-177734">
              <a:buFont typeface="Arial" panose="020B0604020202020204" pitchFamily="34" charset="0"/>
              <a:buChar char="•"/>
            </a:pPr>
            <a:r>
              <a:rPr lang="en-US" sz="1200" dirty="0"/>
              <a:t>The terminology this training uses has been chosen for inclusiveness. </a:t>
            </a:r>
            <a:endParaRPr lang="en-US" sz="1200" i="1" dirty="0"/>
          </a:p>
          <a:p>
            <a:pPr marL="651692" lvl="1" indent="-177734">
              <a:buFont typeface="Courier New" panose="02070309020205020404" pitchFamily="49" charset="0"/>
              <a:buChar char="o"/>
            </a:pPr>
            <a:r>
              <a:rPr lang="en-US" sz="1200" i="1" dirty="0">
                <a:solidFill>
                  <a:srgbClr val="0070C0"/>
                </a:solidFill>
              </a:rPr>
              <a:t>Read out the three sub bullet points.</a:t>
            </a:r>
            <a:endParaRPr lang="en-US" sz="1200" dirty="0">
              <a:solidFill>
                <a:srgbClr val="0070C0"/>
              </a:solidFill>
            </a:endParaRPr>
          </a:p>
        </p:txBody>
      </p:sp>
      <p:sp>
        <p:nvSpPr>
          <p:cNvPr id="4" name="Slide Number Placeholder 3"/>
          <p:cNvSpPr>
            <a:spLocks noGrp="1"/>
          </p:cNvSpPr>
          <p:nvPr>
            <p:ph type="sldNum" sz="quarter" idx="5"/>
          </p:nvPr>
        </p:nvSpPr>
        <p:spPr/>
        <p:txBody>
          <a:bodyPr/>
          <a:lstStyle/>
          <a:p>
            <a:pPr algn="r"/>
            <a:fld id="{91600A8A-902E-430E-A833-453AE05FDB61}" type="slidenum">
              <a:rPr lang="en-GB" smtClean="0"/>
              <a:pPr algn="r"/>
              <a:t>10</a:t>
            </a:fld>
            <a:endParaRPr lang="en-GB" dirty="0"/>
          </a:p>
        </p:txBody>
      </p:sp>
    </p:spTree>
    <p:extLst>
      <p:ext uri="{BB962C8B-B14F-4D97-AF65-F5344CB8AC3E}">
        <p14:creationId xmlns:p14="http://schemas.microsoft.com/office/powerpoint/2010/main" val="2845901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2125" y="471488"/>
            <a:ext cx="6135688" cy="3451225"/>
          </a:xfrm>
        </p:spPr>
      </p:sp>
      <p:sp>
        <p:nvSpPr>
          <p:cNvPr id="3" name="Notes Placeholder 2"/>
          <p:cNvSpPr>
            <a:spLocks noGrp="1"/>
          </p:cNvSpPr>
          <p:nvPr>
            <p:ph type="body" idx="1"/>
          </p:nvPr>
        </p:nvSpPr>
        <p:spPr>
          <a:xfrm>
            <a:off x="492125" y="3922714"/>
            <a:ext cx="6135688" cy="5840411"/>
          </a:xfrm>
        </p:spPr>
        <p:txBody>
          <a:bodyPr/>
          <a:lstStyle/>
          <a:p>
            <a:pPr marL="0" marR="0" lvl="0" indent="0" algn="just"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i="1" dirty="0">
                <a:solidFill>
                  <a:srgbClr val="0070C0"/>
                </a:solidFill>
              </a:rPr>
              <a:t>Talk through the slide – here are some notes relating to the bullet points.</a:t>
            </a:r>
          </a:p>
          <a:p>
            <a:pPr marL="0" indent="0" algn="just"/>
            <a:endParaRPr lang="en-GB" sz="1200" dirty="0"/>
          </a:p>
          <a:p>
            <a:pPr marL="171450" indent="-171450" algn="just">
              <a:buFont typeface="Arial" panose="020B0604020202020204" pitchFamily="34" charset="0"/>
              <a:buChar char="•"/>
            </a:pPr>
            <a:r>
              <a:rPr lang="en-GB" sz="1200" dirty="0"/>
              <a:t>In humanitarian settings language is important, and words should let MHPSS professionals offer support without pathologizing natural reactions to stressful situations. </a:t>
            </a:r>
          </a:p>
          <a:p>
            <a:pPr marL="0" indent="0" algn="just"/>
            <a:endParaRPr lang="en-GB" sz="1200" dirty="0"/>
          </a:p>
          <a:p>
            <a:pPr marL="171450" indent="-171450">
              <a:buFont typeface="Arial" panose="020B0604020202020204" pitchFamily="34" charset="0"/>
              <a:buChar char="•"/>
            </a:pPr>
            <a:r>
              <a:rPr lang="en-US" sz="1200" dirty="0"/>
              <a:t>Avoid using clinical terms and emphasize their strength, resilience and coping, while ensuring that those who need and wish to use clinical services can access them.</a:t>
            </a:r>
          </a:p>
          <a:p>
            <a:pPr marL="0" indent="0"/>
            <a:endParaRPr lang="en-US" sz="1200" dirty="0"/>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200" dirty="0"/>
              <a:t>To better understand populations' perceptions of MHPSS issues, it is essential to gather local terminology regarding mental health and psychosocial stressors. </a:t>
            </a:r>
            <a:br>
              <a:rPr lang="en-GB" sz="1200" dirty="0"/>
            </a:br>
            <a:endParaRPr lang="en-GB" sz="1200" dirty="0"/>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200" dirty="0"/>
              <a:t>Clearly, humanitarian situations can cause trauma and traumatic reactions. People may experience acute stress and PTSD, and a few people in humanitarian settings can present with reactions, including mental health conditions, that can persist and cause significant challenges. It is important to protect their access to quality mental health services</a:t>
            </a:r>
            <a:r>
              <a:rPr lang="en-GB" sz="800" dirty="0"/>
              <a:t>.</a:t>
            </a:r>
            <a:endParaRPr lang="en-US" sz="800" dirty="0"/>
          </a:p>
          <a:p>
            <a:pPr marL="0" indent="0"/>
            <a:endParaRPr lang="en-GB" sz="1200" dirty="0"/>
          </a:p>
          <a:p>
            <a:pPr marL="0" indent="0">
              <a:spcAft>
                <a:spcPts val="600"/>
              </a:spcAft>
            </a:pPr>
            <a:r>
              <a:rPr lang="en-US" sz="1200" i="1" dirty="0">
                <a:solidFill>
                  <a:srgbClr val="0070C0"/>
                </a:solidFill>
              </a:rPr>
              <a:t>Let participants know that we will return to terminology later on the training after some key concepts have been covered. </a:t>
            </a:r>
            <a:endParaRPr lang="en-GB" sz="1200" dirty="0"/>
          </a:p>
          <a:p>
            <a:pPr marL="0" indent="0" algn="just"/>
            <a:endParaRPr lang="en-GB" dirty="0"/>
          </a:p>
          <a:p>
            <a:pPr marL="0" indent="0"/>
            <a:endParaRPr lang="en-GB" sz="1200" dirty="0"/>
          </a:p>
          <a:p>
            <a:endParaRPr lang="en-US" sz="1200" dirty="0"/>
          </a:p>
        </p:txBody>
      </p:sp>
      <p:sp>
        <p:nvSpPr>
          <p:cNvPr id="4" name="Slide Number Placeholder 3"/>
          <p:cNvSpPr>
            <a:spLocks noGrp="1"/>
          </p:cNvSpPr>
          <p:nvPr>
            <p:ph type="sldNum" sz="quarter" idx="5"/>
          </p:nvPr>
        </p:nvSpPr>
        <p:spPr>
          <a:xfrm>
            <a:off x="3961469" y="9603879"/>
            <a:ext cx="3078428" cy="513507"/>
          </a:xfrm>
        </p:spPr>
        <p:txBody>
          <a:bodyPr/>
          <a:lstStyle/>
          <a:p>
            <a:pPr algn="r"/>
            <a:fld id="{91600A8A-902E-430E-A833-453AE05FDB61}" type="slidenum">
              <a:rPr lang="en-GB" smtClean="0"/>
              <a:pPr algn="r"/>
              <a:t>11</a:t>
            </a:fld>
            <a:endParaRPr lang="en-GB" dirty="0"/>
          </a:p>
        </p:txBody>
      </p:sp>
    </p:spTree>
    <p:extLst>
      <p:ext uri="{BB962C8B-B14F-4D97-AF65-F5344CB8AC3E}">
        <p14:creationId xmlns:p14="http://schemas.microsoft.com/office/powerpoint/2010/main" val="2044409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5275" y="279400"/>
            <a:ext cx="6437313" cy="3621088"/>
          </a:xfrm>
        </p:spPr>
      </p:sp>
      <p:sp>
        <p:nvSpPr>
          <p:cNvPr id="3" name="Notes Placeholder 2"/>
          <p:cNvSpPr>
            <a:spLocks noGrp="1"/>
          </p:cNvSpPr>
          <p:nvPr>
            <p:ph type="body" idx="1"/>
          </p:nvPr>
        </p:nvSpPr>
        <p:spPr>
          <a:xfrm>
            <a:off x="295275" y="3900488"/>
            <a:ext cx="6437313" cy="5976937"/>
          </a:xfrm>
        </p:spPr>
        <p:txBody>
          <a:bodyPr/>
          <a:lstStyle/>
          <a:p>
            <a:pPr marL="0" indent="0"/>
            <a:r>
              <a:rPr lang="en-GB" sz="1200" b="0" i="1" dirty="0">
                <a:solidFill>
                  <a:srgbClr val="0070C0"/>
                </a:solidFill>
                <a:latin typeface="Calibri" panose="020F0502020204030204" pitchFamily="34" charset="0"/>
                <a:cs typeface="Calibri" panose="020F0502020204030204" pitchFamily="34" charset="0"/>
              </a:rPr>
              <a:t>Here is some text you could read to introduce the WHO </a:t>
            </a:r>
            <a:r>
              <a:rPr lang="en-GB" sz="1200" b="0" i="1" dirty="0" err="1">
                <a:solidFill>
                  <a:srgbClr val="0070C0"/>
                </a:solidFill>
                <a:latin typeface="Calibri" panose="020F0502020204030204" pitchFamily="34" charset="0"/>
                <a:cs typeface="Calibri" panose="020F0502020204030204" pitchFamily="34" charset="0"/>
              </a:rPr>
              <a:t>QualityRights</a:t>
            </a:r>
            <a:r>
              <a:rPr lang="en-GB" sz="1200" b="0" i="1" dirty="0">
                <a:solidFill>
                  <a:srgbClr val="0070C0"/>
                </a:solidFill>
                <a:latin typeface="Calibri" panose="020F0502020204030204" pitchFamily="34" charset="0"/>
                <a:cs typeface="Calibri" panose="020F0502020204030204" pitchFamily="34" charset="0"/>
              </a:rPr>
              <a:t> Initiative. This slide talks about the first two objectives. The others are covered on the next slide.</a:t>
            </a:r>
          </a:p>
          <a:p>
            <a:pPr marL="0" indent="0"/>
            <a:endParaRPr lang="en-GB" sz="1200" b="0" i="1" dirty="0">
              <a:latin typeface="Calibri" panose="020F0502020204030204" pitchFamily="34" charset="0"/>
              <a:cs typeface="Calibri" panose="020F0502020204030204" pitchFamily="34" charset="0"/>
            </a:endParaRPr>
          </a:p>
          <a:p>
            <a:pPr marL="0" indent="0"/>
            <a:r>
              <a:rPr lang="en-GB" sz="1200" b="0" dirty="0">
                <a:latin typeface="Calibri" panose="020F0502020204030204" pitchFamily="34" charset="0"/>
                <a:cs typeface="Calibri" panose="020F0502020204030204" pitchFamily="34" charset="0"/>
              </a:rPr>
              <a:t>WHO QualityRights is WHOs global initiative to improve access to good quality mental health and social services and to promote the human rights of people with psychosocial, intellectual or cognitive disabilities.  </a:t>
            </a:r>
          </a:p>
          <a:p>
            <a:pPr marL="0" indent="0"/>
            <a:endParaRPr lang="en-GB" sz="1200" dirty="0">
              <a:latin typeface="Calibri" panose="020F0502020204030204" pitchFamily="34" charset="0"/>
              <a:cs typeface="Calibri" panose="020F0502020204030204" pitchFamily="34" charset="0"/>
            </a:endParaRPr>
          </a:p>
          <a:p>
            <a:pPr marL="0" indent="0"/>
            <a:r>
              <a:rPr lang="en-GB" sz="1200" dirty="0">
                <a:latin typeface="Calibri" panose="020F0502020204030204" pitchFamily="34" charset="0"/>
                <a:cs typeface="Calibri" panose="020F0502020204030204" pitchFamily="34" charset="0"/>
              </a:rPr>
              <a:t>It has 5 key objectives</a:t>
            </a:r>
            <a:r>
              <a:rPr lang="en-GB" altLang="fr-FR" sz="1200" dirty="0">
                <a:latin typeface="Calibri" panose="020F0502020204030204" pitchFamily="34" charset="0"/>
                <a:cs typeface="Calibri" panose="020F0502020204030204" pitchFamily="34" charset="0"/>
              </a:rPr>
              <a:t>:</a:t>
            </a:r>
          </a:p>
          <a:p>
            <a:pPr marL="0" indent="0"/>
            <a:endParaRPr lang="en-GB" altLang="zh-CN" sz="1200" dirty="0">
              <a:solidFill>
                <a:srgbClr val="404040"/>
              </a:solidFill>
              <a:latin typeface="Calibri" panose="020F0502020204030204" pitchFamily="34" charset="0"/>
              <a:ea typeface="宋体" pitchFamily="2" charset="-122"/>
              <a:cs typeface="Calibri" panose="020F0502020204030204" pitchFamily="34" charset="0"/>
            </a:endParaRPr>
          </a:p>
          <a:p>
            <a:pPr marL="236624">
              <a:buClr>
                <a:schemeClr val="tx1"/>
              </a:buClr>
              <a:buSzPct val="100000"/>
              <a:buFont typeface="+mj-lt"/>
              <a:buAutoNum type="arabicPeriod"/>
            </a:pPr>
            <a:r>
              <a:rPr lang="en-US" altLang="zh-CN" sz="1200" dirty="0">
                <a:latin typeface="Calibri" panose="020F0502020204030204" pitchFamily="34" charset="0"/>
                <a:cs typeface="Calibri" panose="020F0502020204030204" pitchFamily="34" charset="0"/>
              </a:rPr>
              <a:t>To build everyone’s capacity to understand and promote the rights of people with psychosocial, intellectual and cognitive disabilities. It is only through building knowledge and skills </a:t>
            </a:r>
            <a:r>
              <a:rPr lang="en-GB" sz="1200" dirty="0">
                <a:latin typeface="Calibri" panose="020F0502020204030204" pitchFamily="34" charset="0"/>
                <a:cs typeface="Calibri" panose="020F0502020204030204" pitchFamily="34" charset="0"/>
              </a:rPr>
              <a:t>among people with disabilities, their families, practitioners, NGOs etc. </a:t>
            </a:r>
            <a:r>
              <a:rPr lang="en-US" altLang="zh-CN" sz="1200" dirty="0">
                <a:latin typeface="Calibri" panose="020F0502020204030204" pitchFamily="34" charset="0"/>
                <a:cs typeface="Calibri" panose="020F0502020204030204" pitchFamily="34" charset="0"/>
              </a:rPr>
              <a:t>that we will </a:t>
            </a:r>
            <a:r>
              <a:rPr lang="en-GB" altLang="zh-CN" sz="1200" dirty="0">
                <a:latin typeface="Calibri" panose="020F0502020204030204" pitchFamily="34" charset="0"/>
                <a:cs typeface="Calibri" panose="020F0502020204030204" pitchFamily="34" charset="0"/>
              </a:rPr>
              <a:t>change attitudes and practices.</a:t>
            </a:r>
          </a:p>
          <a:p>
            <a:pPr marL="236624">
              <a:buClr>
                <a:schemeClr val="tx1"/>
              </a:buClr>
              <a:buSzPct val="100000"/>
              <a:buFont typeface="+mj-lt"/>
              <a:buAutoNum type="arabicPeriod"/>
            </a:pPr>
            <a:endParaRPr lang="en-US" altLang="fr-FR" sz="1200" dirty="0">
              <a:latin typeface="Calibri" panose="020F0502020204030204" pitchFamily="34" charset="0"/>
              <a:cs typeface="Calibri" panose="020F0502020204030204" pitchFamily="34" charset="0"/>
            </a:endParaRPr>
          </a:p>
          <a:p>
            <a:pPr marL="702505" lvl="1">
              <a:lnSpc>
                <a:spcPct val="80000"/>
              </a:lnSpc>
              <a:spcAft>
                <a:spcPts val="600"/>
              </a:spcAft>
              <a:buClr>
                <a:schemeClr val="tx1"/>
              </a:buClr>
              <a:buSzPct val="100000"/>
              <a:buFont typeface="Arial" panose="020B0604020202020204" pitchFamily="34" charset="0"/>
              <a:buChar char="•"/>
              <a:defRPr/>
            </a:pPr>
            <a:r>
              <a:rPr lang="en-GB" altLang="fr-FR" sz="1200" dirty="0">
                <a:latin typeface="Calibri" panose="020F0502020204030204" pitchFamily="34" charset="0"/>
                <a:cs typeface="Calibri" panose="020F0502020204030204" pitchFamily="34" charset="0"/>
              </a:rPr>
              <a:t>People need to understand what their rights are so that they can claim them. </a:t>
            </a:r>
          </a:p>
          <a:p>
            <a:pPr marL="702505" lvl="1">
              <a:lnSpc>
                <a:spcPct val="80000"/>
              </a:lnSpc>
              <a:spcAft>
                <a:spcPts val="600"/>
              </a:spcAft>
              <a:buClr>
                <a:schemeClr val="tx1"/>
              </a:buClr>
              <a:buSzPct val="100000"/>
              <a:buFont typeface="Arial" panose="020B0604020202020204" pitchFamily="34" charset="0"/>
              <a:buChar char="•"/>
              <a:defRPr/>
            </a:pPr>
            <a:r>
              <a:rPr lang="en-GB" altLang="fr-FR" sz="1200" dirty="0">
                <a:latin typeface="Calibri" panose="020F0502020204030204" pitchFamily="34" charset="0"/>
                <a:cs typeface="Calibri" panose="020F0502020204030204" pitchFamily="34" charset="0"/>
              </a:rPr>
              <a:t>Family members and carers need to understand these rights so that they too can respect them and also support their relatives in accessing rights.  </a:t>
            </a:r>
          </a:p>
          <a:p>
            <a:pPr marL="702505" lvl="1">
              <a:lnSpc>
                <a:spcPct val="80000"/>
              </a:lnSpc>
              <a:spcAft>
                <a:spcPts val="600"/>
              </a:spcAft>
              <a:buClr>
                <a:schemeClr val="tx1"/>
              </a:buClr>
              <a:buSzPct val="100000"/>
              <a:buFont typeface="Arial" panose="020B0604020202020204" pitchFamily="34" charset="0"/>
              <a:buChar char="•"/>
              <a:defRPr/>
            </a:pPr>
            <a:r>
              <a:rPr lang="en-GB" altLang="fr-FR" sz="1200" dirty="0">
                <a:latin typeface="Calibri" panose="020F0502020204030204" pitchFamily="34" charset="0"/>
                <a:cs typeface="Calibri" panose="020F0502020204030204" pitchFamily="34" charset="0"/>
              </a:rPr>
              <a:t>Professionals need to be aware of the rights of people with psychosocial, intellectual  and cognitive disabilities </a:t>
            </a:r>
            <a:r>
              <a:rPr lang="en-GB" sz="1200" i="0" u="none" strike="noStrike" cap="none" dirty="0">
                <a:solidFill>
                  <a:schemeClr val="dk1"/>
                </a:solidFill>
                <a:effectLst/>
                <a:latin typeface="Calibri"/>
                <a:ea typeface="Calibri"/>
                <a:cs typeface="Calibri"/>
                <a:sym typeface="Calibri"/>
              </a:rPr>
              <a:t>so that they can act with respect for these rights.</a:t>
            </a:r>
            <a:endParaRPr lang="en-GB" sz="1200" dirty="0">
              <a:latin typeface="Calibri" panose="020F0502020204030204" pitchFamily="34" charset="0"/>
              <a:cs typeface="Calibri" panose="020F0502020204030204" pitchFamily="34" charset="0"/>
            </a:endParaRPr>
          </a:p>
          <a:p>
            <a:pPr marL="702505" lvl="1">
              <a:lnSpc>
                <a:spcPct val="80000"/>
              </a:lnSpc>
              <a:spcAft>
                <a:spcPts val="600"/>
              </a:spcAft>
              <a:buClr>
                <a:schemeClr val="tx1"/>
              </a:buClr>
              <a:buSzPct val="100000"/>
              <a:buFont typeface="Arial" panose="020B0604020202020204" pitchFamily="34" charset="0"/>
              <a:buChar char="•"/>
              <a:defRPr/>
            </a:pPr>
            <a:r>
              <a:rPr lang="en-GB" altLang="fr-FR" sz="1200" dirty="0">
                <a:latin typeface="Calibri" panose="020F0502020204030204" pitchFamily="34" charset="0"/>
                <a:cs typeface="Calibri" panose="020F0502020204030204" pitchFamily="34" charset="0"/>
              </a:rPr>
              <a:t>Humanitarian organizations and professionals, especially MHPSS responders, need to understand these rights so they can integrate them into emergency response.</a:t>
            </a:r>
          </a:p>
          <a:p>
            <a:pPr marL="702505" lvl="1">
              <a:lnSpc>
                <a:spcPct val="80000"/>
              </a:lnSpc>
              <a:buClr>
                <a:schemeClr val="tx1"/>
              </a:buClr>
              <a:buSzPct val="100000"/>
              <a:buFont typeface="Arial" panose="020B0604020202020204" pitchFamily="34" charset="0"/>
              <a:buChar char="•"/>
              <a:defRPr/>
            </a:pPr>
            <a:endParaRPr lang="en-GB" altLang="fr-FR" sz="1200" dirty="0">
              <a:latin typeface="Calibri" panose="020F0502020204030204" pitchFamily="34" charset="0"/>
              <a:cs typeface="Calibri" panose="020F0502020204030204" pitchFamily="34" charset="0"/>
            </a:endParaRPr>
          </a:p>
          <a:p>
            <a:pPr marL="702505" lvl="1">
              <a:lnSpc>
                <a:spcPct val="80000"/>
              </a:lnSpc>
              <a:buClr>
                <a:schemeClr val="tx1"/>
              </a:buClr>
              <a:buSzPct val="100000"/>
              <a:buFont typeface="Arial" panose="020B0604020202020204" pitchFamily="34" charset="0"/>
              <a:buChar char="•"/>
              <a:defRPr/>
            </a:pPr>
            <a:endParaRPr lang="en-GB" altLang="fr-FR" sz="1200" dirty="0">
              <a:latin typeface="Calibri" panose="020F0502020204030204" pitchFamily="34" charset="0"/>
              <a:cs typeface="Calibri" panose="020F0502020204030204" pitchFamily="34" charset="0"/>
            </a:endParaRPr>
          </a:p>
          <a:p>
            <a:pPr marL="236624">
              <a:lnSpc>
                <a:spcPct val="80000"/>
              </a:lnSpc>
              <a:buClr>
                <a:schemeClr val="tx1"/>
              </a:buClr>
              <a:buSzPct val="100000"/>
              <a:buFont typeface="+mj-lt"/>
              <a:buAutoNum type="arabicPeriod"/>
            </a:pPr>
            <a:r>
              <a:rPr lang="en-US" altLang="zh-CN" sz="1200" dirty="0">
                <a:latin typeface="Calibri" panose="020F0502020204030204" pitchFamily="34" charset="0"/>
                <a:cs typeface="Calibri" panose="020F0502020204030204" pitchFamily="34" charset="0"/>
              </a:rPr>
              <a:t>QualityRights also work with countries to improve the quality and human rights conditions in mental health and related services.  </a:t>
            </a:r>
          </a:p>
          <a:p>
            <a:pPr marL="236624">
              <a:lnSpc>
                <a:spcPct val="80000"/>
              </a:lnSpc>
              <a:buClr>
                <a:schemeClr val="tx1"/>
              </a:buClr>
              <a:buSzPct val="100000"/>
              <a:buFont typeface="+mj-lt"/>
              <a:buAutoNum type="arabicPeriod"/>
            </a:pPr>
            <a:endParaRPr lang="en-US" altLang="zh-CN" sz="1200" b="1" dirty="0">
              <a:latin typeface="Calibri" panose="020F0502020204030204" pitchFamily="34" charset="0"/>
              <a:cs typeface="Calibri" panose="020F0502020204030204" pitchFamily="34" charset="0"/>
            </a:endParaRPr>
          </a:p>
          <a:p>
            <a:pPr marL="702505" lvl="1">
              <a:lnSpc>
                <a:spcPct val="80000"/>
              </a:lnSpc>
              <a:spcAft>
                <a:spcPts val="600"/>
              </a:spcAft>
              <a:buClr>
                <a:schemeClr val="tx1"/>
              </a:buClr>
              <a:buSzPct val="100000"/>
              <a:buFont typeface="Arial" panose="020B0604020202020204" pitchFamily="34" charset="0"/>
              <a:buChar char="•"/>
            </a:pPr>
            <a:r>
              <a:rPr lang="en-US" altLang="zh-CN" sz="1200" dirty="0">
                <a:latin typeface="Calibri" panose="020F0502020204030204" pitchFamily="34" charset="0"/>
                <a:cs typeface="Calibri" panose="020F0502020204030204" pitchFamily="34" charset="0"/>
              </a:rPr>
              <a:t>QualityRights supports countries to assess  their mental health and social care services to check how well these uphold rights.  </a:t>
            </a:r>
          </a:p>
          <a:p>
            <a:pPr marL="702505" lvl="1">
              <a:lnSpc>
                <a:spcPct val="80000"/>
              </a:lnSpc>
              <a:spcAft>
                <a:spcPts val="600"/>
              </a:spcAft>
              <a:buClr>
                <a:schemeClr val="tx1"/>
              </a:buClr>
              <a:buSzPct val="100000"/>
              <a:buFont typeface="Arial" panose="020B0604020202020204" pitchFamily="34" charset="0"/>
              <a:buChar char="•"/>
            </a:pPr>
            <a:r>
              <a:rPr lang="en-US" altLang="zh-CN" sz="1200" dirty="0">
                <a:latin typeface="Calibri" panose="020F0502020204030204" pitchFamily="34" charset="0"/>
                <a:cs typeface="Calibri" panose="020F0502020204030204" pitchFamily="34" charset="0"/>
              </a:rPr>
              <a:t>QualityRights also supports countries to put in place plans to help transform services so that they promote human rights and recovery.</a:t>
            </a:r>
          </a:p>
          <a:p>
            <a:pPr marL="702505" lvl="1" defTabSz="946495">
              <a:lnSpc>
                <a:spcPct val="80000"/>
              </a:lnSpc>
              <a:spcAft>
                <a:spcPts val="600"/>
              </a:spcAft>
              <a:buClr>
                <a:prstClr val="black"/>
              </a:buClr>
              <a:buSzPct val="100000"/>
              <a:buFont typeface="Arial" panose="020B0604020202020204" pitchFamily="34" charset="0"/>
              <a:buChar char="•"/>
              <a:defRPr/>
            </a:pPr>
            <a:r>
              <a:rPr lang="en-US" sz="1200" dirty="0">
                <a:solidFill>
                  <a:prstClr val="black"/>
                </a:solidFill>
                <a:latin typeface="Calibri" panose="020F0502020204030204" pitchFamily="34" charset="0"/>
                <a:cs typeface="Calibri" panose="020F0502020204030204" pitchFamily="34" charset="0"/>
              </a:rPr>
              <a:t>It is important to ensure that humanitarian support to countries is aligned with quality of care and human rights standards.</a:t>
            </a:r>
          </a:p>
          <a:p>
            <a:pPr>
              <a:defRPr/>
            </a:pPr>
            <a:endParaRPr lang="en-GB" sz="1200" b="1" dirty="0">
              <a:latin typeface="Calibri" panose="020F0502020204030204" pitchFamily="34" charset="0"/>
              <a:cs typeface="Calibri" panose="020F0502020204030204" pitchFamily="34" charset="0"/>
            </a:endParaRPr>
          </a:p>
          <a:p>
            <a:pPr>
              <a:defRPr/>
            </a:pPr>
            <a:endParaRPr lang="en-GB" sz="1200" b="1" dirty="0"/>
          </a:p>
        </p:txBody>
      </p:sp>
      <p:sp>
        <p:nvSpPr>
          <p:cNvPr id="4" name="Slide Number Placeholder 3"/>
          <p:cNvSpPr>
            <a:spLocks noGrp="1"/>
          </p:cNvSpPr>
          <p:nvPr>
            <p:ph type="sldNum" sz="quarter" idx="5"/>
          </p:nvPr>
        </p:nvSpPr>
        <p:spPr/>
        <p:txBody>
          <a:bodyPr/>
          <a:lstStyle/>
          <a:p>
            <a:pPr algn="r" defTabSz="946495">
              <a:defRPr/>
            </a:pPr>
            <a:fld id="{91600A8A-902E-430E-A833-453AE05FDB61}" type="slidenum">
              <a:rPr lang="en-GB"/>
              <a:pPr algn="r" defTabSz="946495">
                <a:defRPr/>
              </a:pPr>
              <a:t>12</a:t>
            </a:fld>
            <a:endParaRPr lang="en-GB" dirty="0"/>
          </a:p>
        </p:txBody>
      </p:sp>
    </p:spTree>
    <p:extLst>
      <p:ext uri="{BB962C8B-B14F-4D97-AF65-F5344CB8AC3E}">
        <p14:creationId xmlns:p14="http://schemas.microsoft.com/office/powerpoint/2010/main" val="2273384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277C5-E895-7F31-F325-101A2787E9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3F31E0-C286-0263-B553-F1226E30F01F}"/>
              </a:ext>
            </a:extLst>
          </p:cNvPr>
          <p:cNvSpPr>
            <a:spLocks noGrp="1" noRot="1" noChangeAspect="1"/>
          </p:cNvSpPr>
          <p:nvPr>
            <p:ph type="sldImg"/>
          </p:nvPr>
        </p:nvSpPr>
        <p:spPr>
          <a:xfrm>
            <a:off x="382588" y="357188"/>
            <a:ext cx="6246812" cy="3514725"/>
          </a:xfrm>
        </p:spPr>
      </p:sp>
      <p:sp>
        <p:nvSpPr>
          <p:cNvPr id="3" name="Notes Placeholder 2">
            <a:extLst>
              <a:ext uri="{FF2B5EF4-FFF2-40B4-BE49-F238E27FC236}">
                <a16:creationId xmlns:a16="http://schemas.microsoft.com/office/drawing/2014/main" id="{94DF6C44-62A6-1E6F-8B79-8946BB5DA4D0}"/>
              </a:ext>
            </a:extLst>
          </p:cNvPr>
          <p:cNvSpPr>
            <a:spLocks noGrp="1"/>
          </p:cNvSpPr>
          <p:nvPr>
            <p:ph type="body" idx="1"/>
          </p:nvPr>
        </p:nvSpPr>
        <p:spPr>
          <a:xfrm>
            <a:off x="382588" y="3871914"/>
            <a:ext cx="6246812" cy="6005511"/>
          </a:xfrm>
        </p:spPr>
        <p:txBody>
          <a:bodyPr/>
          <a:lstStyle/>
          <a:p>
            <a:pPr marL="0" indent="0">
              <a:spcAft>
                <a:spcPts val="300"/>
              </a:spcAft>
            </a:pPr>
            <a:r>
              <a:rPr lang="en-GB" sz="1200" b="0" i="1" dirty="0">
                <a:solidFill>
                  <a:srgbClr val="0070C0"/>
                </a:solidFill>
                <a:latin typeface="Calibri" panose="020F0502020204030204" pitchFamily="34" charset="0"/>
                <a:cs typeface="Calibri" panose="020F0502020204030204" pitchFamily="34" charset="0"/>
              </a:rPr>
              <a:t>This slide talks about the other three objectives.</a:t>
            </a:r>
          </a:p>
          <a:p>
            <a:pPr marL="236624">
              <a:buClr>
                <a:schemeClr val="tx1"/>
              </a:buClr>
              <a:buSzPct val="100000"/>
              <a:buFont typeface="+mj-lt"/>
              <a:buAutoNum type="arabicPeriod" startAt="3"/>
            </a:pPr>
            <a:r>
              <a:rPr lang="en-US" altLang="zh-CN" sz="1200" dirty="0">
                <a:latin typeface="Calibri" panose="020F0502020204030204" pitchFamily="34" charset="0"/>
                <a:cs typeface="Calibri" panose="020F0502020204030204" pitchFamily="34" charset="0"/>
              </a:rPr>
              <a:t>Creating community-based services and supports that respect and promote human rights.  </a:t>
            </a:r>
          </a:p>
          <a:p>
            <a:pPr marL="702505" lvl="1">
              <a:buClr>
                <a:schemeClr val="tx1"/>
              </a:buClr>
              <a:buSzPct val="100000"/>
              <a:buFont typeface="Arial" panose="020B0604020202020204" pitchFamily="34" charset="0"/>
              <a:buChar char="•"/>
            </a:pPr>
            <a:r>
              <a:rPr lang="en-US" altLang="zh-CN" sz="1200" dirty="0">
                <a:latin typeface="Calibri" panose="020F0502020204030204" pitchFamily="34" charset="0"/>
                <a:cs typeface="Calibri" panose="020F0502020204030204" pitchFamily="34" charset="0"/>
              </a:rPr>
              <a:t>Institutionalization for mental health conditions needs to be replaced by community care and inclusion. Countries need a full range of services that meet people’s requirements, but many services are outdated.  </a:t>
            </a:r>
          </a:p>
          <a:p>
            <a:pPr marL="702505" lvl="1">
              <a:buClr>
                <a:schemeClr val="tx1"/>
              </a:buClr>
              <a:buSzPct val="100000"/>
              <a:buFont typeface="Arial" panose="020B0604020202020204" pitchFamily="34" charset="0"/>
              <a:buChar char="•"/>
            </a:pPr>
            <a:r>
              <a:rPr lang="en-US" altLang="zh-CN" sz="1200" dirty="0" err="1">
                <a:latin typeface="Calibri" panose="020F0502020204030204" pitchFamily="34" charset="0"/>
                <a:cs typeface="Calibri" panose="020F0502020204030204" pitchFamily="34" charset="0"/>
              </a:rPr>
              <a:t>QualityRights</a:t>
            </a:r>
            <a:r>
              <a:rPr lang="en-US" altLang="zh-CN" sz="1200" dirty="0">
                <a:latin typeface="Calibri" panose="020F0502020204030204" pitchFamily="34" charset="0"/>
                <a:cs typeface="Calibri" panose="020F0502020204030204" pitchFamily="34" charset="0"/>
              </a:rPr>
              <a:t> helps countries develop community-based services and supports that are people-</a:t>
            </a:r>
            <a:r>
              <a:rPr lang="en-US" altLang="zh-CN" sz="1200" dirty="0" err="1">
                <a:latin typeface="Calibri" panose="020F0502020204030204" pitchFamily="34" charset="0"/>
                <a:cs typeface="Calibri" panose="020F0502020204030204" pitchFamily="34" charset="0"/>
              </a:rPr>
              <a:t>centred</a:t>
            </a:r>
            <a:r>
              <a:rPr lang="en-US" altLang="zh-CN" sz="1200" dirty="0">
                <a:latin typeface="Calibri" panose="020F0502020204030204" pitchFamily="34" charset="0"/>
                <a:cs typeface="Calibri" panose="020F0502020204030204" pitchFamily="34" charset="0"/>
              </a:rPr>
              <a:t>, operate without coercion, respond to people’s needs and support recovery.</a:t>
            </a:r>
          </a:p>
          <a:p>
            <a:pPr marL="702505" lvl="1">
              <a:spcAft>
                <a:spcPts val="600"/>
              </a:spcAft>
              <a:buClr>
                <a:schemeClr val="tx1"/>
              </a:buClr>
              <a:buSzPct val="100000"/>
              <a:buFont typeface="Arial" panose="020B0604020202020204" pitchFamily="34" charset="0"/>
              <a:buChar char="•"/>
            </a:pPr>
            <a:r>
              <a:rPr lang="en-US" altLang="zh-CN" sz="1200" dirty="0">
                <a:latin typeface="Calibri" panose="020F0502020204030204" pitchFamily="34" charset="0"/>
                <a:cs typeface="Calibri" panose="020F0502020204030204" pitchFamily="34" charset="0"/>
              </a:rPr>
              <a:t>It is essential to promote MHPSS responses that can be delivered through basic services, safety, and at the community and family levels (the first two layers of the IASC MHPSS Pyramid). Safety here refers to ensuring that people’s basic and protection needs are met, and that they feel physically and emotionally secure. The approach relies on engaging and strengthening community-based MHPSS.</a:t>
            </a:r>
          </a:p>
          <a:p>
            <a:pPr marL="237600" lvl="1" indent="-228600">
              <a:buClr>
                <a:schemeClr val="tx1"/>
              </a:buClr>
              <a:buSzPct val="100000"/>
              <a:buFont typeface="+mj-lt"/>
              <a:buAutoNum type="arabicPeriod" startAt="4"/>
            </a:pPr>
            <a:r>
              <a:rPr lang="en-US" altLang="zh-CN" sz="1200" dirty="0">
                <a:latin typeface="Calibri" panose="020F0502020204030204" pitchFamily="34" charset="0"/>
                <a:cs typeface="Calibri" panose="020F0502020204030204" pitchFamily="34" charset="0"/>
              </a:rPr>
              <a:t>Helping develop civil society movements to conduct advocacy and influence policy making.  </a:t>
            </a:r>
          </a:p>
          <a:p>
            <a:pPr marL="710529" lvl="1">
              <a:buClr>
                <a:schemeClr val="tx1"/>
              </a:buClr>
              <a:buSzPct val="100000"/>
              <a:buFont typeface="Arial" panose="020B0604020202020204" pitchFamily="34" charset="0"/>
              <a:buChar char="•"/>
            </a:pPr>
            <a:r>
              <a:rPr lang="en-US" altLang="zh-CN" sz="1200" dirty="0">
                <a:latin typeface="Calibri" panose="020F0502020204030204" pitchFamily="34" charset="0"/>
                <a:cs typeface="Calibri" panose="020F0502020204030204" pitchFamily="34" charset="0"/>
              </a:rPr>
              <a:t>This is about supporting people with psychosocial, intellectual and cognitive disabilities and their organizations to have a central role and strong voice in all decision-making processes affecting them.</a:t>
            </a:r>
          </a:p>
          <a:p>
            <a:pPr marL="710529" lvl="1">
              <a:spcAft>
                <a:spcPts val="600"/>
              </a:spcAft>
              <a:buClr>
                <a:schemeClr val="tx1"/>
              </a:buClr>
              <a:buSzPct val="100000"/>
              <a:buFont typeface="Arial" panose="020B0604020202020204" pitchFamily="34" charset="0"/>
              <a:buChar char="•"/>
            </a:pPr>
            <a:r>
              <a:rPr lang="en-US" altLang="zh-CN" sz="1200" dirty="0">
                <a:latin typeface="Calibri" panose="020F0502020204030204" pitchFamily="34" charset="0"/>
                <a:cs typeface="Calibri" panose="020F0502020204030204" pitchFamily="34" charset="0"/>
              </a:rPr>
              <a:t>Advocacy is an essential element of MHPSS response, and it can't be achieved without engaging of civil society </a:t>
            </a:r>
          </a:p>
          <a:p>
            <a:pPr marL="237600" indent="-230400">
              <a:buClr>
                <a:schemeClr val="tx1"/>
              </a:buClr>
              <a:buSzPct val="100000"/>
              <a:buFont typeface="+mj-lt"/>
              <a:buAutoNum type="arabicPeriod" startAt="5"/>
            </a:pPr>
            <a:r>
              <a:rPr lang="en-GB" sz="1200" dirty="0">
                <a:latin typeface="Calibri" panose="020F0502020204030204" pitchFamily="34" charset="0"/>
                <a:cs typeface="Calibri" panose="020F0502020204030204" pitchFamily="34" charset="0"/>
              </a:rPr>
              <a:t>Working with countries to reform policy and law in line with international human rights standards.</a:t>
            </a:r>
            <a:r>
              <a:rPr lang="en-GB" altLang="fr-FR" sz="1200" dirty="0">
                <a:latin typeface="Calibri" panose="020F0502020204030204" pitchFamily="34" charset="0"/>
                <a:cs typeface="Calibri" panose="020F0502020204030204" pitchFamily="34" charset="0"/>
              </a:rPr>
              <a:t> </a:t>
            </a:r>
          </a:p>
          <a:p>
            <a:pPr marL="651373" lvl="1" indent="-177468">
              <a:buClr>
                <a:schemeClr val="tx1"/>
              </a:buClr>
              <a:buFont typeface="Arial" panose="020B0604020202020204" pitchFamily="34" charset="0"/>
              <a:buChar char="•"/>
            </a:pPr>
            <a:r>
              <a:rPr lang="en-GB" altLang="fr-FR" sz="1200" dirty="0">
                <a:latin typeface="Calibri" panose="020F0502020204030204" pitchFamily="34" charset="0"/>
                <a:cs typeface="Calibri" panose="020F0502020204030204" pitchFamily="34" charset="0"/>
              </a:rPr>
              <a:t>This provides an important mechanism in countries to stop violations, promote access to community mental health services, housing, education and employment and the full range of rights that people are entitled to.</a:t>
            </a:r>
            <a:endParaRPr lang="en-GB" sz="1200" dirty="0">
              <a:latin typeface="Calibri" panose="020F0502020204030204" pitchFamily="34" charset="0"/>
              <a:cs typeface="Calibri" panose="020F0502020204030204" pitchFamily="34" charset="0"/>
            </a:endParaRPr>
          </a:p>
          <a:p>
            <a:pPr marL="651373" lvl="1" indent="-177468">
              <a:buFont typeface="Arial" panose="020B0604020202020204" pitchFamily="34" charset="0"/>
              <a:buChar char="•"/>
              <a:defRPr/>
            </a:pPr>
            <a:r>
              <a:rPr lang="en-GB" sz="1200" b="0" i="0" u="none" strike="noStrike" cap="none" dirty="0">
                <a:solidFill>
                  <a:schemeClr val="dk1"/>
                </a:solidFill>
                <a:effectLst/>
                <a:latin typeface="Calibri"/>
                <a:ea typeface="Calibri"/>
                <a:cs typeface="Calibri"/>
                <a:sym typeface="Calibri"/>
              </a:rPr>
              <a:t>Under the Triple Nexus that links humanitarian, development, and peace efforts, strong laws and policies help countries not just recover, but truly build back better and prepare for the future. </a:t>
            </a:r>
            <a:r>
              <a:rPr lang="en-GB" altLang="fr-FR" sz="1200" dirty="0">
                <a:latin typeface="Calibri" panose="020F0502020204030204" pitchFamily="34" charset="0"/>
                <a:cs typeface="Calibri" panose="020F0502020204030204" pitchFamily="34" charset="0"/>
              </a:rPr>
              <a:t> </a:t>
            </a:r>
          </a:p>
          <a:p>
            <a:pPr marL="0" indent="0">
              <a:defRPr/>
            </a:pPr>
            <a:endParaRPr lang="en-GB" sz="1200" b="1" dirty="0">
              <a:latin typeface="Calibri" panose="020F0502020204030204" pitchFamily="34" charset="0"/>
              <a:cs typeface="Calibri" panose="020F0502020204030204" pitchFamily="34" charset="0"/>
            </a:endParaRPr>
          </a:p>
          <a:p>
            <a:pPr marL="0" indent="0">
              <a:defRPr/>
            </a:pPr>
            <a:r>
              <a:rPr lang="en-GB" sz="1200" b="0" dirty="0">
                <a:latin typeface="Calibri" panose="020F0502020204030204" pitchFamily="34" charset="0"/>
                <a:cs typeface="Calibri" panose="020F0502020204030204" pitchFamily="34" charset="0"/>
              </a:rPr>
              <a:t>All of these actions are informed by the international human rights framework and in particular the UN Convention on the Rights of Persons with Disabilities. </a:t>
            </a:r>
            <a:r>
              <a:rPr lang="en-GB" sz="1200" dirty="0">
                <a:latin typeface="Calibri" panose="020F0502020204030204" pitchFamily="34" charset="0"/>
                <a:cs typeface="Calibri" panose="020F0502020204030204" pitchFamily="34" charset="0"/>
              </a:rPr>
              <a:t> The full text is at</a:t>
            </a:r>
          </a:p>
          <a:p>
            <a:pPr marL="0" indent="0">
              <a:defRPr/>
            </a:pPr>
            <a:r>
              <a:rPr lang="en-GB" sz="1200" u="sng" dirty="0">
                <a:hlinkClick r:id="rId3"/>
              </a:rPr>
              <a:t>https://www.un.org/disabilities/documents/convention/convoptprot-e.pdf</a:t>
            </a:r>
            <a:endParaRPr lang="en-GB" sz="1200" dirty="0"/>
          </a:p>
          <a:p>
            <a:pPr marL="0" indent="0">
              <a:defRPr/>
            </a:pPr>
            <a:endParaRPr lang="en-GB" sz="1200" b="0" dirty="0">
              <a:latin typeface="Calibri" panose="020F0502020204030204" pitchFamily="34" charset="0"/>
              <a:cs typeface="Calibri" panose="020F0502020204030204" pitchFamily="34" charset="0"/>
            </a:endParaRPr>
          </a:p>
          <a:p>
            <a:pPr marL="0" indent="0">
              <a:defRPr/>
            </a:pPr>
            <a:endParaRPr lang="en-GB" sz="1200" b="1" dirty="0">
              <a:latin typeface="Calibri" panose="020F0502020204030204" pitchFamily="34" charset="0"/>
              <a:cs typeface="Calibri" panose="020F0502020204030204" pitchFamily="34" charset="0"/>
            </a:endParaRPr>
          </a:p>
          <a:p>
            <a:pPr>
              <a:defRPr/>
            </a:pPr>
            <a:endParaRPr lang="en-GB" sz="1200" b="1" dirty="0">
              <a:latin typeface="Calibri" panose="020F0502020204030204" pitchFamily="34" charset="0"/>
              <a:cs typeface="Calibri" panose="020F0502020204030204" pitchFamily="34" charset="0"/>
            </a:endParaRPr>
          </a:p>
          <a:p>
            <a:pPr>
              <a:defRPr/>
            </a:pPr>
            <a:endParaRPr lang="en-GB" sz="1200" b="1" dirty="0"/>
          </a:p>
        </p:txBody>
      </p:sp>
      <p:sp>
        <p:nvSpPr>
          <p:cNvPr id="4" name="Slide Number Placeholder 3">
            <a:extLst>
              <a:ext uri="{FF2B5EF4-FFF2-40B4-BE49-F238E27FC236}">
                <a16:creationId xmlns:a16="http://schemas.microsoft.com/office/drawing/2014/main" id="{6625B2E7-4787-0EFE-A109-494FAE17D3C5}"/>
              </a:ext>
            </a:extLst>
          </p:cNvPr>
          <p:cNvSpPr>
            <a:spLocks noGrp="1"/>
          </p:cNvSpPr>
          <p:nvPr>
            <p:ph type="sldNum" sz="quarter" idx="5"/>
          </p:nvPr>
        </p:nvSpPr>
        <p:spPr/>
        <p:txBody>
          <a:bodyPr/>
          <a:lstStyle/>
          <a:p>
            <a:pPr algn="r" defTabSz="946495">
              <a:defRPr/>
            </a:pPr>
            <a:fld id="{91600A8A-902E-430E-A833-453AE05FDB61}" type="slidenum">
              <a:rPr lang="en-GB" smtClean="0"/>
              <a:pPr algn="r" defTabSz="946495">
                <a:defRPr/>
              </a:pPr>
              <a:t>13</a:t>
            </a:fld>
            <a:endParaRPr lang="en-GB" dirty="0"/>
          </a:p>
        </p:txBody>
      </p:sp>
    </p:spTree>
    <p:extLst>
      <p:ext uri="{BB962C8B-B14F-4D97-AF65-F5344CB8AC3E}">
        <p14:creationId xmlns:p14="http://schemas.microsoft.com/office/powerpoint/2010/main" val="1449922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300038"/>
            <a:ext cx="6400800" cy="3600450"/>
          </a:xfrm>
        </p:spPr>
      </p:sp>
      <p:sp>
        <p:nvSpPr>
          <p:cNvPr id="3" name="Notes Placeholder 2"/>
          <p:cNvSpPr>
            <a:spLocks noGrp="1"/>
          </p:cNvSpPr>
          <p:nvPr>
            <p:ph type="body" idx="1"/>
          </p:nvPr>
        </p:nvSpPr>
        <p:spPr>
          <a:xfrm>
            <a:off x="344488" y="3962400"/>
            <a:ext cx="6399212" cy="5892800"/>
          </a:xfrm>
        </p:spPr>
        <p:txBody>
          <a:bodyPr/>
          <a:lstStyle/>
          <a:p>
            <a:pPr marL="0" indent="0"/>
            <a:r>
              <a:rPr lang="en-GB" sz="1200" b="0" i="1" dirty="0">
                <a:solidFill>
                  <a:srgbClr val="0070C0"/>
                </a:solidFill>
                <a:latin typeface="Calibri" panose="020F0502020204030204" pitchFamily="34" charset="0"/>
                <a:cs typeface="Calibri" panose="020F0502020204030204" pitchFamily="34" charset="0"/>
              </a:rPr>
              <a:t>Here is some text you could read to introduce the humanitarian edition. It largely reflects the slide. There are four slides in this brief overview.</a:t>
            </a:r>
          </a:p>
          <a:p>
            <a:pPr marL="0" indent="0"/>
            <a:endParaRPr lang="en-GB" sz="1200" b="0" i="1"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dirty="0"/>
              <a:t>Why was a humanitarian edition of the </a:t>
            </a:r>
            <a:r>
              <a:rPr lang="en-US" sz="1200" b="0" dirty="0" err="1"/>
              <a:t>QualityRights</a:t>
            </a:r>
            <a:r>
              <a:rPr lang="en-US" sz="1200" b="0" dirty="0"/>
              <a:t> training developed?</a:t>
            </a:r>
          </a:p>
          <a:p>
            <a:pPr marL="0" indent="0"/>
            <a:endParaRPr lang="en-GB" sz="1200" b="0" i="1"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200" b="0" dirty="0"/>
              <a:t>People with </a:t>
            </a:r>
            <a:r>
              <a:rPr lang="en-GB" sz="1200" b="0" i="0" u="none" strike="noStrike" cap="none" dirty="0">
                <a:solidFill>
                  <a:schemeClr val="dk1"/>
                </a:solidFill>
                <a:effectLst/>
                <a:latin typeface="Calibri"/>
                <a:ea typeface="Calibri"/>
                <a:cs typeface="Calibri"/>
                <a:sym typeface="Calibri"/>
              </a:rPr>
              <a:t>psychosocial, intellectual or cognitive disabilities </a:t>
            </a:r>
            <a:r>
              <a:rPr lang="en-US" sz="1200" b="0" dirty="0"/>
              <a:t>face widespread discrimination</a:t>
            </a:r>
          </a:p>
          <a:p>
            <a:pPr marL="171450" indent="-171450">
              <a:buFont typeface="Arial" panose="020B0604020202020204" pitchFamily="34" charset="0"/>
              <a:buChar char="•"/>
            </a:pPr>
            <a:r>
              <a:rPr lang="en-US" sz="1200" b="0" dirty="0"/>
              <a:t>This prevents them from exercising their basic human rights. </a:t>
            </a:r>
          </a:p>
          <a:p>
            <a:pPr marL="171450" indent="-171450">
              <a:buFont typeface="Arial" panose="020B0604020202020204" pitchFamily="34" charset="0"/>
              <a:buChar char="•"/>
            </a:pPr>
            <a:r>
              <a:rPr lang="en-US" sz="1200" b="0" dirty="0"/>
              <a:t>This discrimination can be worse in humanitarian situations. The consequences include:</a:t>
            </a:r>
          </a:p>
          <a:p>
            <a:endParaRPr lang="en-US" sz="1200" b="0" dirty="0"/>
          </a:p>
          <a:p>
            <a:pPr>
              <a:buFont typeface="Courier New" panose="02070309020205020404" pitchFamily="49" charset="0"/>
              <a:buChar char="o"/>
            </a:pPr>
            <a:r>
              <a:rPr lang="en-US" sz="1200" b="0" dirty="0"/>
              <a:t>mistreatment and abuse by families, communities, and mental health and social services;</a:t>
            </a:r>
          </a:p>
          <a:p>
            <a:pPr>
              <a:buFont typeface="Courier New" panose="02070309020205020404" pitchFamily="49" charset="0"/>
              <a:buChar char="o"/>
            </a:pPr>
            <a:r>
              <a:rPr lang="en-US" sz="1200" b="0" dirty="0"/>
              <a:t>exclusion from humanitarian services;</a:t>
            </a:r>
          </a:p>
          <a:p>
            <a:pPr>
              <a:buFont typeface="Courier New" panose="02070309020205020404" pitchFamily="49" charset="0"/>
              <a:buChar char="o"/>
            </a:pPr>
            <a:r>
              <a:rPr lang="en-US" sz="1200" b="0" dirty="0"/>
              <a:t>insufficient protection for people with </a:t>
            </a:r>
            <a:r>
              <a:rPr lang="en-GB" sz="1200" b="0" i="0" u="none" strike="noStrike" cap="none" dirty="0">
                <a:solidFill>
                  <a:schemeClr val="dk1"/>
                </a:solidFill>
                <a:effectLst/>
                <a:latin typeface="Calibri"/>
                <a:ea typeface="Calibri"/>
                <a:cs typeface="Calibri"/>
                <a:sym typeface="Calibri"/>
              </a:rPr>
              <a:t>psychosocial, intellectual or cognitive disabilities</a:t>
            </a:r>
            <a:r>
              <a:rPr lang="en-US" sz="1200" b="0" dirty="0"/>
              <a:t>, for example, their access to care or medication isn’t protected (perhaps because they are displaced, or supply chains are disrupted), or they are left in understaffed institutions because carers have been displaced.</a:t>
            </a:r>
          </a:p>
          <a:p>
            <a:endParaRPr lang="en-US" sz="1200" b="0" dirty="0"/>
          </a:p>
          <a:p>
            <a:pPr marL="171450" indent="-171450">
              <a:buFont typeface="Arial" panose="020B0604020202020204" pitchFamily="34" charset="0"/>
              <a:buChar char="•"/>
            </a:pPr>
            <a:r>
              <a:rPr lang="en-US" sz="1200" b="0" dirty="0"/>
              <a:t>In addition, situations like armed conflict can drive new disabilities, either due to injury or other difficulties.</a:t>
            </a:r>
          </a:p>
          <a:p>
            <a:pPr lvl="2">
              <a:defRPr/>
            </a:pPr>
            <a:endParaRPr lang="en-US" sz="1200" dirty="0">
              <a:solidFill>
                <a:srgbClr val="000000"/>
              </a:solidFill>
            </a:endParaRPr>
          </a:p>
          <a:p>
            <a:pPr>
              <a:defRPr/>
            </a:pPr>
            <a:endParaRPr lang="en-GB" sz="1200" b="1" dirty="0">
              <a:solidFill>
                <a:srgbClr val="000000"/>
              </a:solidFill>
            </a:endParaRPr>
          </a:p>
        </p:txBody>
      </p:sp>
      <p:sp>
        <p:nvSpPr>
          <p:cNvPr id="4" name="Slide Number Placeholder 3"/>
          <p:cNvSpPr>
            <a:spLocks noGrp="1"/>
          </p:cNvSpPr>
          <p:nvPr>
            <p:ph type="sldNum" sz="quarter" idx="5"/>
          </p:nvPr>
        </p:nvSpPr>
        <p:spPr/>
        <p:txBody>
          <a:bodyPr/>
          <a:lstStyle/>
          <a:p>
            <a:pPr algn="r" defTabSz="946495">
              <a:defRPr/>
            </a:pPr>
            <a:fld id="{91600A8A-902E-430E-A833-453AE05FDB61}" type="slidenum">
              <a:rPr lang="en-GB"/>
              <a:pPr algn="r" defTabSz="946495">
                <a:defRPr/>
              </a:pPr>
              <a:t>14</a:t>
            </a:fld>
            <a:endParaRPr lang="en-GB" dirty="0"/>
          </a:p>
        </p:txBody>
      </p:sp>
    </p:spTree>
    <p:extLst>
      <p:ext uri="{BB962C8B-B14F-4D97-AF65-F5344CB8AC3E}">
        <p14:creationId xmlns:p14="http://schemas.microsoft.com/office/powerpoint/2010/main" val="554312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3075" y="357188"/>
            <a:ext cx="6108700" cy="3436937"/>
          </a:xfrm>
        </p:spPr>
      </p:sp>
      <p:sp>
        <p:nvSpPr>
          <p:cNvPr id="3" name="Notes Placeholder 2"/>
          <p:cNvSpPr>
            <a:spLocks noGrp="1"/>
          </p:cNvSpPr>
          <p:nvPr>
            <p:ph type="body" idx="1"/>
          </p:nvPr>
        </p:nvSpPr>
        <p:spPr>
          <a:xfrm>
            <a:off x="488632" y="3794125"/>
            <a:ext cx="6077585" cy="6006653"/>
          </a:xfrm>
        </p:spPr>
        <p:txBody>
          <a:bodyPr/>
          <a:lstStyle/>
          <a:p>
            <a:pPr marL="0" marR="0" lvl="0" indent="-341790" algn="l" defTabSz="946495" rtl="0" eaLnBrk="1" fontAlgn="auto" latinLnBrk="0" hangingPunct="1">
              <a:lnSpc>
                <a:spcPct val="100000"/>
              </a:lnSpc>
              <a:spcBef>
                <a:spcPct val="0"/>
              </a:spcBef>
              <a:spcAft>
                <a:spcPts val="0"/>
              </a:spcAft>
              <a:buClr>
                <a:srgbClr val="183F5A"/>
              </a:buClr>
              <a:buSzPts val="1600"/>
              <a:buFont typeface="Arial"/>
              <a:buNone/>
              <a:tabLst/>
              <a:defRPr/>
            </a:pPr>
            <a:r>
              <a:rPr lang="en-GB" sz="1200" b="0" i="1" dirty="0">
                <a:solidFill>
                  <a:srgbClr val="0070C0"/>
                </a:solidFill>
                <a:latin typeface="Calibri" panose="020F0502020204030204" pitchFamily="34" charset="0"/>
                <a:ea typeface="Calibri" panose="020F0502020204030204" pitchFamily="34" charset="0"/>
                <a:cs typeface="Calibri" panose="020F0502020204030204" pitchFamily="34" charset="0"/>
              </a:rPr>
              <a:t>Here is some text you could read to introduce the humanitarian edition. It largely reflects the slide.</a:t>
            </a:r>
          </a:p>
          <a:p>
            <a:pPr marL="473248" indent="-341790" defTabSz="946495">
              <a:lnSpc>
                <a:spcPct val="100000"/>
              </a:lnSpc>
              <a:spcBef>
                <a:spcPct val="0"/>
              </a:spcBef>
              <a:buClr>
                <a:srgbClr val="183F5A"/>
              </a:buClr>
              <a:buSzPts val="1600"/>
              <a:defRPr/>
            </a:pPr>
            <a:endParaRPr lang="en-US" sz="1200" b="1" kern="1200" spc="-104" dirty="0">
              <a:solidFill>
                <a:srgbClr val="007AC0"/>
              </a:solidFill>
              <a:latin typeface="Calibri" panose="020F0502020204030204" pitchFamily="34" charset="0"/>
              <a:ea typeface="Calibri" panose="020F0502020204030204" pitchFamily="34" charset="0"/>
              <a:cs typeface="Calibri" panose="020F0502020204030204" pitchFamily="34" charset="0"/>
            </a:endParaRPr>
          </a:p>
          <a:p>
            <a:pPr marL="0" indent="26035">
              <a:lnSpc>
                <a:spcPct val="100000"/>
              </a:lnSpc>
              <a:spcBef>
                <a:spcPct val="0"/>
              </a:spcBef>
              <a:buClr>
                <a:srgbClr val="183F5A"/>
              </a:buClr>
              <a:buSzPts val="1600"/>
              <a:defRPr/>
            </a:pPr>
            <a:r>
              <a:rPr lang="en-GB" sz="1200" b="0" dirty="0">
                <a:latin typeface="Calibri" panose="020F0502020204030204" pitchFamily="34" charset="0"/>
                <a:ea typeface="Calibri" panose="020F0502020204030204" pitchFamily="34" charset="0"/>
                <a:cs typeface="Calibri" panose="020F0502020204030204" pitchFamily="34" charset="0"/>
              </a:rPr>
              <a:t>The goals of this QualityRights humanitarian edition are to:</a:t>
            </a:r>
          </a:p>
          <a:p>
            <a:pPr marL="485775" indent="-354330">
              <a:lnSpc>
                <a:spcPct val="100000"/>
              </a:lnSpc>
              <a:spcBef>
                <a:spcPct val="0"/>
              </a:spcBef>
              <a:buFont typeface="Arial"/>
              <a:buChar char="•"/>
              <a:defRPr/>
            </a:pPr>
            <a:r>
              <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rPr>
              <a:t>Highlight the challenges in protecting human rights standards, including</a:t>
            </a:r>
            <a:r>
              <a:rPr lang="en-GB" sz="1200" b="0" dirty="0">
                <a:solidFill>
                  <a:schemeClr val="tx1"/>
                </a:solidFill>
                <a:latin typeface="Calibri" panose="020F0502020204030204" pitchFamily="34" charset="0"/>
                <a:ea typeface="Calibri" panose="020F0502020204030204" pitchFamily="34" charset="0"/>
                <a:cs typeface="Calibri" panose="020F0502020204030204" pitchFamily="34" charset="0"/>
              </a:rPr>
              <a:t> the UN CRPD, in </a:t>
            </a:r>
            <a:r>
              <a:rPr lang="en-GB" sz="1200" dirty="0">
                <a:latin typeface="Calibri" panose="020F0502020204030204" pitchFamily="34" charset="0"/>
                <a:ea typeface="Calibri" panose="020F0502020204030204" pitchFamily="34" charset="0"/>
                <a:cs typeface="Calibri" panose="020F0502020204030204" pitchFamily="34" charset="0"/>
              </a:rPr>
              <a:t>humanitarian interventions.</a:t>
            </a:r>
          </a:p>
          <a:p>
            <a:pPr marL="485775" indent="-354330">
              <a:lnSpc>
                <a:spcPct val="100000"/>
              </a:lnSpc>
              <a:spcBef>
                <a:spcPct val="0"/>
              </a:spcBef>
              <a:buFont typeface="Arial"/>
              <a:buChar char="•"/>
              <a:defRPr/>
            </a:pPr>
            <a:r>
              <a:rPr lang="en-GB" sz="1200" dirty="0">
                <a:latin typeface="Calibri" panose="020F0502020204030204" pitchFamily="34" charset="0"/>
                <a:ea typeface="Calibri" panose="020F0502020204030204" pitchFamily="34" charset="0"/>
                <a:cs typeface="Calibri" panose="020F0502020204030204" pitchFamily="34" charset="0"/>
              </a:rPr>
              <a:t>Identify beliefs, attitudes and practices that contribute to stigma, discrimination and human rights violations, and propose how these attitudes and practices can be changed.</a:t>
            </a:r>
            <a:endParaRPr lang="en-US" sz="1200" dirty="0">
              <a:latin typeface="Calibri" panose="020F0502020204030204" pitchFamily="34" charset="0"/>
              <a:ea typeface="Calibri" panose="020F0502020204030204" pitchFamily="34" charset="0"/>
              <a:cs typeface="Calibri" panose="020F0502020204030204" pitchFamily="34" charset="0"/>
            </a:endParaRPr>
          </a:p>
          <a:p>
            <a:pPr marL="485775" indent="-354330">
              <a:lnSpc>
                <a:spcPct val="100000"/>
              </a:lnSpc>
              <a:spcBef>
                <a:spcPct val="0"/>
              </a:spcBef>
              <a:buFont typeface="Arial"/>
              <a:buChar char="•"/>
              <a:defRPr/>
            </a:pPr>
            <a:r>
              <a:rPr lang="en-US" sz="1200" b="0" dirty="0">
                <a:latin typeface="Calibri" panose="020F0502020204030204" pitchFamily="34" charset="0"/>
                <a:ea typeface="Calibri" panose="020F0502020204030204" pitchFamily="34" charset="0"/>
                <a:cs typeface="Calibri" panose="020F0502020204030204" pitchFamily="34" charset="0"/>
              </a:rPr>
              <a:t>Contribute </a:t>
            </a:r>
            <a:r>
              <a:rPr lang="en-US" sz="1200" dirty="0">
                <a:latin typeface="Calibri" panose="020F0502020204030204" pitchFamily="34" charset="0"/>
                <a:ea typeface="Calibri" panose="020F0502020204030204" pitchFamily="34" charset="0"/>
                <a:cs typeface="Calibri" panose="020F0502020204030204" pitchFamily="34" charset="0"/>
              </a:rPr>
              <a:t>to making humanitarian action more inclusive, human rights-based approach for people with </a:t>
            </a:r>
            <a:r>
              <a:rPr lang="en-GB" sz="1200" b="0" i="0" u="none" strike="noStrike" cap="none"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Calibri"/>
              </a:rPr>
              <a:t>psychosocial, intellectual or cognitive disabilities</a:t>
            </a:r>
            <a:r>
              <a:rPr lang="en-US" sz="1200" dirty="0">
                <a:latin typeface="Calibri" panose="020F0502020204030204" pitchFamily="34" charset="0"/>
                <a:ea typeface="Calibri" panose="020F0502020204030204" pitchFamily="34" charset="0"/>
                <a:cs typeface="Calibri" panose="020F0502020204030204" pitchFamily="34" charset="0"/>
              </a:rPr>
              <a:t>, including by:</a:t>
            </a:r>
          </a:p>
          <a:p>
            <a:pPr marL="959485" lvl="1" indent="-354330">
              <a:lnSpc>
                <a:spcPct val="100000"/>
              </a:lnSpc>
              <a:spcBef>
                <a:spcPct val="0"/>
              </a:spcBef>
              <a:buFont typeface="Arial"/>
              <a:buChar char="•"/>
              <a:defRPr/>
            </a:pPr>
            <a:r>
              <a:rPr lang="en-US" sz="1200" dirty="0">
                <a:latin typeface="Calibri" panose="020F0502020204030204" pitchFamily="34" charset="0"/>
                <a:ea typeface="Calibri" panose="020F0502020204030204" pitchFamily="34" charset="0"/>
                <a:cs typeface="Calibri" panose="020F0502020204030204" pitchFamily="34" charset="0"/>
              </a:rPr>
              <a:t>implementing human rights-based  and recovery-oriented MHPSS practices;</a:t>
            </a:r>
          </a:p>
          <a:p>
            <a:pPr marL="959485" lvl="1" indent="-354330">
              <a:lnSpc>
                <a:spcPct val="100000"/>
              </a:lnSpc>
              <a:spcBef>
                <a:spcPct val="0"/>
              </a:spcBef>
              <a:buFont typeface="Arial"/>
              <a:buChar char="•"/>
              <a:defRPr/>
            </a:pPr>
            <a:r>
              <a:rPr lang="en-US" sz="1200" dirty="0">
                <a:latin typeface="Calibri" panose="020F0502020204030204" pitchFamily="34" charset="0"/>
                <a:ea typeface="Calibri" panose="020F0502020204030204" pitchFamily="34" charset="0"/>
                <a:cs typeface="Calibri" panose="020F0502020204030204" pitchFamily="34" charset="0"/>
              </a:rPr>
              <a:t>enabling disability inclusion and protection during humanitarian responses;</a:t>
            </a:r>
          </a:p>
          <a:p>
            <a:pPr marL="959485" lvl="1" indent="-354330">
              <a:lnSpc>
                <a:spcPct val="100000"/>
              </a:lnSpc>
              <a:spcBef>
                <a:spcPct val="0"/>
              </a:spcBef>
              <a:buFont typeface="Arial"/>
              <a:buChar char="•"/>
              <a:defRPr/>
            </a:pPr>
            <a:r>
              <a:rPr lang="en-US" sz="1200" dirty="0">
                <a:latin typeface="Calibri" panose="020F0502020204030204" pitchFamily="34" charset="0"/>
                <a:ea typeface="Calibri" panose="020F0502020204030204" pitchFamily="34" charset="0"/>
                <a:cs typeface="Calibri" panose="020F0502020204030204" pitchFamily="34" charset="0"/>
              </a:rPr>
              <a:t>protecting people from neglect, abuse, and other forms of ill-treatment in all settings, including the community, community-based services, and institutions;</a:t>
            </a:r>
          </a:p>
          <a:p>
            <a:pPr marL="959485" lvl="1" indent="-354330">
              <a:lnSpc>
                <a:spcPct val="100000"/>
              </a:lnSpc>
              <a:spcBef>
                <a:spcPct val="0"/>
              </a:spcBef>
              <a:spcAft>
                <a:spcPts val="600"/>
              </a:spcAft>
              <a:buFont typeface="Arial"/>
              <a:buChar char="•"/>
              <a:defRPr/>
            </a:pPr>
            <a:r>
              <a:rPr lang="en-US" sz="1200" dirty="0">
                <a:latin typeface="Calibri" panose="020F0502020204030204" pitchFamily="34" charset="0"/>
                <a:ea typeface="Calibri" panose="020F0502020204030204" pitchFamily="34" charset="0"/>
                <a:cs typeface="Calibri" panose="020F0502020204030204" pitchFamily="34" charset="0"/>
              </a:rPr>
              <a:t>promoting community-led mental health initiatives.</a:t>
            </a:r>
          </a:p>
          <a:p>
            <a:pPr marL="0" lvl="1" indent="0">
              <a:lnSpc>
                <a:spcPct val="100000"/>
              </a:lnSpc>
              <a:spcBef>
                <a:spcPct val="0"/>
              </a:spcBef>
              <a:defRPr/>
            </a:pPr>
            <a:r>
              <a:rPr lang="en-US" sz="1200" b="0" i="1" dirty="0">
                <a:solidFill>
                  <a:srgbClr val="0070C0"/>
                </a:solidFill>
                <a:latin typeface="Calibri" panose="020F0502020204030204" pitchFamily="34" charset="0"/>
                <a:ea typeface="Calibri" panose="020F0502020204030204" pitchFamily="34" charset="0"/>
                <a:cs typeface="Calibri" panose="020F0502020204030204" pitchFamily="34" charset="0"/>
              </a:rPr>
              <a:t>Explain that</a:t>
            </a:r>
            <a:r>
              <a:rPr lang="en-US" sz="1200" b="1" dirty="0">
                <a:solidFill>
                  <a:srgbClr val="0070C0"/>
                </a:solidFill>
                <a:latin typeface="Calibri" panose="020F0502020204030204" pitchFamily="34" charset="0"/>
                <a:ea typeface="Calibri" panose="020F0502020204030204" pitchFamily="34" charset="0"/>
                <a:cs typeface="Calibri" panose="020F0502020204030204" pitchFamily="34" charset="0"/>
              </a:rPr>
              <a:t>:</a:t>
            </a:r>
          </a:p>
          <a:p>
            <a:pPr marL="0" lvl="1" indent="0">
              <a:lnSpc>
                <a:spcPct val="100000"/>
              </a:lnSpc>
              <a:spcBef>
                <a:spcPct val="0"/>
              </a:spcBef>
              <a:defRPr/>
            </a:pP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This contribution adds to the MHPSS mandate, resources and guidelines that we will reference during the training, such as the </a:t>
            </a:r>
            <a:r>
              <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rPr>
              <a:t>Inter Agency Standing Committee (IASC) Guidelines on mental health and psychosocial support, the MHPSS Minimum Services Package </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(MSP) and the </a:t>
            </a:r>
            <a:r>
              <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rPr>
              <a:t>IASC Guidelines on the Inclusion of people with Disabilities</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Many of these resources are applicable to people with cognitive disabilities (including dementia). Tomorrow’s training has more on this. </a:t>
            </a:r>
          </a:p>
          <a:p>
            <a:pPr marL="0" lvl="1" indent="0">
              <a:lnSpc>
                <a:spcPct val="100000"/>
              </a:lnSpc>
              <a:spcBef>
                <a:spcPct val="0"/>
              </a:spcBef>
              <a:defRPr/>
            </a:pPr>
            <a:r>
              <a:rPr lang="en-US" sz="1200" i="1" dirty="0">
                <a:solidFill>
                  <a:srgbClr val="0070C0"/>
                </a:solidFill>
                <a:latin typeface="Calibri" panose="020F0502020204030204" pitchFamily="34" charset="0"/>
                <a:ea typeface="Calibri" panose="020F0502020204030204" pitchFamily="34" charset="0"/>
                <a:cs typeface="Calibri" panose="020F0502020204030204" pitchFamily="34" charset="0"/>
              </a:rPr>
              <a:t>References</a:t>
            </a:r>
          </a:p>
          <a:p>
            <a:pPr marL="171450" lvl="1" indent="-171450">
              <a:lnSpc>
                <a:spcPct val="90000"/>
              </a:lnSpc>
              <a:spcBef>
                <a:spcPct val="0"/>
              </a:spcBef>
              <a:buFont typeface="Arial" panose="020B0604020202020204" pitchFamily="34" charset="0"/>
              <a:buChar char="•"/>
              <a:defRPr/>
            </a:pPr>
            <a:r>
              <a:rPr lang="en-US" sz="1200" i="1" dirty="0">
                <a:solidFill>
                  <a:srgbClr val="0070C0"/>
                </a:solidFill>
                <a:latin typeface="Calibri" panose="020F0502020204030204" pitchFamily="34" charset="0"/>
                <a:ea typeface="Calibri" panose="020F0502020204030204" pitchFamily="34" charset="0"/>
                <a:cs typeface="Calibri" panose="020F0502020204030204" pitchFamily="34" charset="0"/>
              </a:rPr>
              <a:t>IASC Guidelines, support </a:t>
            </a:r>
            <a:r>
              <a:rPr lang="en-GB" sz="1200" i="1" dirty="0">
                <a:solidFill>
                  <a:srgbClr val="0070C0"/>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https://interagencystandingcommittee.org/iasc-task-force-mental-health-and-psychosocial-support-emergency-settings/iasc-guidelines-mental-health-and-psychosocial-support-emergency-settings-2007</a:t>
            </a:r>
            <a:endParaRPr lang="en-GB" sz="1200" i="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171450" lvl="1" indent="-171450">
              <a:lnSpc>
                <a:spcPct val="90000"/>
              </a:lnSpc>
              <a:spcBef>
                <a:spcPct val="0"/>
              </a:spcBef>
              <a:buFont typeface="Arial" panose="020B0604020202020204" pitchFamily="34" charset="0"/>
              <a:buChar char="•"/>
              <a:defRPr/>
            </a:pPr>
            <a:r>
              <a:rPr lang="en-US" sz="1200" i="1" dirty="0">
                <a:solidFill>
                  <a:srgbClr val="0070C0"/>
                </a:solidFill>
                <a:latin typeface="Calibri" panose="020F0502020204030204" pitchFamily="34" charset="0"/>
                <a:ea typeface="Calibri" panose="020F0502020204030204" pitchFamily="34" charset="0"/>
                <a:cs typeface="Calibri" panose="020F0502020204030204" pitchFamily="34" charset="0"/>
              </a:rPr>
              <a:t>MHPSS MSP </a:t>
            </a:r>
            <a:r>
              <a:rPr lang="en-GB" sz="1200" i="1" dirty="0">
                <a:solidFill>
                  <a:srgbClr val="0070C0"/>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https://www.mhpssmsp.org/en</a:t>
            </a:r>
            <a:endParaRPr lang="en-US" sz="1200" i="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171450" lvl="1" indent="-171450">
              <a:lnSpc>
                <a:spcPct val="90000"/>
              </a:lnSpc>
              <a:spcBef>
                <a:spcPct val="0"/>
              </a:spcBef>
              <a:buFont typeface="Arial" panose="020B0604020202020204" pitchFamily="34" charset="0"/>
              <a:buChar char="•"/>
              <a:defRPr/>
            </a:pPr>
            <a:r>
              <a:rPr lang="en-US" sz="1200" i="1" dirty="0">
                <a:solidFill>
                  <a:srgbClr val="0070C0"/>
                </a:solidFill>
                <a:latin typeface="Calibri" panose="020F0502020204030204" pitchFamily="34" charset="0"/>
                <a:ea typeface="Calibri" panose="020F0502020204030204" pitchFamily="34" charset="0"/>
                <a:cs typeface="Calibri" panose="020F0502020204030204" pitchFamily="34" charset="0"/>
              </a:rPr>
              <a:t>IASC Guidelines, inclusion </a:t>
            </a:r>
            <a:r>
              <a:rPr lang="en-GB" sz="1200" i="1" dirty="0">
                <a:solidFill>
                  <a:srgbClr val="0070C0"/>
                </a:solidFill>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https://interagencystandingcommittee.org/sites/default/files/2024-01/IASC%20Information%20Note%20on%20Disability%20and%20Inclusion%20in%20MHPSS.pdf</a:t>
            </a:r>
            <a:r>
              <a:rPr lang="en-GB" sz="1200" i="1" dirty="0">
                <a:solidFill>
                  <a:srgbClr val="0070C0"/>
                </a:solidFill>
                <a:latin typeface="Calibri" panose="020F0502020204030204" pitchFamily="34" charset="0"/>
                <a:ea typeface="Calibri" panose="020F0502020204030204" pitchFamily="34" charset="0"/>
                <a:cs typeface="Calibri" panose="020F0502020204030204" pitchFamily="34" charset="0"/>
              </a:rPr>
              <a:t> </a:t>
            </a:r>
          </a:p>
          <a:p>
            <a:pPr marL="0" lvl="1" indent="0">
              <a:lnSpc>
                <a:spcPct val="90000"/>
              </a:lnSpc>
              <a:spcBef>
                <a:spcPct val="0"/>
              </a:spcBef>
              <a:defRPr/>
            </a:pPr>
            <a:endPar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lvl="1" indent="0">
              <a:lnSpc>
                <a:spcPct val="100000"/>
              </a:lnSpc>
              <a:spcBef>
                <a:spcPct val="0"/>
              </a:spcBef>
              <a:defRPr/>
            </a:pPr>
            <a:endPar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lvl="1" indent="-171450">
              <a:spcBef>
                <a:spcPct val="0"/>
              </a:spcBef>
              <a:buFont typeface="Arial" panose="020B0604020202020204" pitchFamily="34" charset="0"/>
              <a:buChar char="•"/>
              <a:defRPr/>
            </a:pPr>
            <a:endParaRPr lang="en-GB" sz="9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lvl="1" indent="0">
              <a:spcBef>
                <a:spcPct val="0"/>
              </a:spcBef>
              <a:defRPr/>
            </a:pPr>
            <a:endPar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lvl="1" indent="0">
              <a:spcBef>
                <a:spcPct val="0"/>
              </a:spcBef>
              <a:defRPr/>
            </a:pPr>
            <a:endPar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lgn="r" defTabSz="946495">
              <a:defRPr/>
            </a:pPr>
            <a:fld id="{91600A8A-902E-430E-A833-453AE05FDB61}" type="slidenum">
              <a:rPr lang="en-GB"/>
              <a:pPr algn="r" defTabSz="946495">
                <a:defRPr/>
              </a:pPr>
              <a:t>15</a:t>
            </a:fld>
            <a:endParaRPr lang="en-GB" dirty="0"/>
          </a:p>
        </p:txBody>
      </p:sp>
    </p:spTree>
    <p:extLst>
      <p:ext uri="{BB962C8B-B14F-4D97-AF65-F5344CB8AC3E}">
        <p14:creationId xmlns:p14="http://schemas.microsoft.com/office/powerpoint/2010/main" val="485120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4:notes"/>
          <p:cNvSpPr>
            <a:spLocks noGrp="1" noRot="1" noChangeAspect="1"/>
          </p:cNvSpPr>
          <p:nvPr>
            <p:ph type="sldImg" idx="2"/>
          </p:nvPr>
        </p:nvSpPr>
        <p:spPr>
          <a:xfrm>
            <a:off x="344488" y="300038"/>
            <a:ext cx="6384925" cy="3590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4:notes"/>
          <p:cNvSpPr txBox="1">
            <a:spLocks noGrp="1"/>
          </p:cNvSpPr>
          <p:nvPr>
            <p:ph type="body" idx="1"/>
          </p:nvPr>
        </p:nvSpPr>
        <p:spPr>
          <a:xfrm>
            <a:off x="344487" y="3890963"/>
            <a:ext cx="6384925" cy="4195643"/>
          </a:xfrm>
          <a:prstGeom prst="rect">
            <a:avLst/>
          </a:prstGeom>
          <a:noFill/>
          <a:ln>
            <a:noFill/>
          </a:ln>
        </p:spPr>
        <p:txBody>
          <a:bodyPr spcFirstLastPara="1" wrap="square" lIns="99059" tIns="49530" rIns="99059" bIns="49530" anchor="t" anchorCtr="0">
            <a:noAutofit/>
          </a:bodyPr>
          <a:lstStyle/>
          <a:p>
            <a:pPr marL="0" indent="0"/>
            <a:r>
              <a:rPr lang="en-GB" sz="1200" b="1" i="1" dirty="0">
                <a:solidFill>
                  <a:srgbClr val="0070C0"/>
                </a:solidFill>
              </a:rPr>
              <a:t>Preparation:</a:t>
            </a:r>
          </a:p>
          <a:p>
            <a:pPr marL="0" indent="0"/>
            <a:r>
              <a:rPr lang="en-GB" sz="1200" b="0" i="1" dirty="0">
                <a:solidFill>
                  <a:srgbClr val="0070C0"/>
                </a:solidFill>
              </a:rPr>
              <a:t>If you are not running full days, how will you adjust your plans and this slide?</a:t>
            </a:r>
          </a:p>
          <a:p>
            <a:pPr marL="0" indent="0"/>
            <a:r>
              <a:rPr lang="en-GB" sz="1200" i="1" dirty="0">
                <a:solidFill>
                  <a:srgbClr val="0070C0"/>
                </a:solidFill>
              </a:rPr>
              <a:t>For example, you may need different break times to those set out in the agenda and Facilitator’s Guide. You may also need flexible break times, for example for people who may need specific prayer times, might need to breast-feed or check on dependents etc. </a:t>
            </a:r>
            <a:endParaRPr lang="en-GB" sz="1200" b="1" i="1" dirty="0">
              <a:solidFill>
                <a:srgbClr val="0070C0"/>
              </a:solidFill>
            </a:endParaRPr>
          </a:p>
          <a:p>
            <a:pPr marL="0" indent="0"/>
            <a:endParaRPr lang="en-GB" sz="1200" b="0" i="1" dirty="0">
              <a:solidFill>
                <a:srgbClr val="0070C0"/>
              </a:solidFill>
            </a:endParaRPr>
          </a:p>
          <a:p>
            <a:pPr marL="0" indent="0"/>
            <a:endParaRPr lang="en-GB" sz="1200" b="0" i="1" dirty="0">
              <a:solidFill>
                <a:srgbClr val="0070C0"/>
              </a:solidFill>
            </a:endParaRPr>
          </a:p>
          <a:p>
            <a:pPr marL="0" indent="0"/>
            <a:r>
              <a:rPr lang="en-GB" sz="1200" b="0" i="1" dirty="0">
                <a:solidFill>
                  <a:srgbClr val="0070C0"/>
                </a:solidFill>
              </a:rPr>
              <a:t>Briefly outline the training, as it is spread over time. </a:t>
            </a:r>
          </a:p>
          <a:p>
            <a:pPr marL="0" indent="0"/>
            <a:endParaRPr lang="en-GB" sz="1200" b="1" dirty="0">
              <a:solidFill>
                <a:srgbClr val="0070C0"/>
              </a:solidFill>
            </a:endParaRPr>
          </a:p>
          <a:p>
            <a:pPr marL="0" indent="0"/>
            <a:r>
              <a:rPr lang="en-GB" sz="1200" b="0" i="1" dirty="0">
                <a:solidFill>
                  <a:srgbClr val="0070C0"/>
                </a:solidFill>
              </a:rPr>
              <a:t>Check that t</a:t>
            </a:r>
            <a:r>
              <a:rPr lang="en-GB" sz="1200" i="1" dirty="0">
                <a:solidFill>
                  <a:srgbClr val="0070C0"/>
                </a:solidFill>
              </a:rPr>
              <a:t>he participants received the training agenda in advance. </a:t>
            </a:r>
          </a:p>
          <a:p>
            <a:pPr marL="0" indent="0"/>
            <a:endParaRPr lang="en-GB" sz="1200" i="1" dirty="0">
              <a:solidFill>
                <a:srgbClr val="0070C0"/>
              </a:solidFill>
            </a:endParaRPr>
          </a:p>
          <a:p>
            <a:pPr marL="0" indent="0"/>
            <a:r>
              <a:rPr lang="en-GB" sz="1200" i="1" dirty="0">
                <a:solidFill>
                  <a:srgbClr val="0070C0"/>
                </a:solidFill>
              </a:rPr>
              <a:t>Give participants an overall sense of the content and structure of the training.</a:t>
            </a:r>
          </a:p>
          <a:p>
            <a:pPr marL="0" indent="0"/>
            <a:endParaRPr lang="en-GB" sz="1200" dirty="0">
              <a:solidFill>
                <a:srgbClr val="0070C0"/>
              </a:solidFill>
            </a:endParaRPr>
          </a:p>
          <a:p>
            <a:pPr marL="0" indent="0"/>
            <a:r>
              <a:rPr lang="en-GB" sz="1200" i="1" dirty="0">
                <a:solidFill>
                  <a:srgbClr val="0070C0"/>
                </a:solidFill>
              </a:rPr>
              <a:t>Ask participants: </a:t>
            </a:r>
          </a:p>
          <a:p>
            <a:pPr marL="0" indent="0"/>
            <a:r>
              <a:rPr lang="en-GB" sz="1200" b="0" dirty="0">
                <a:solidFill>
                  <a:schemeClr val="tx1"/>
                </a:solidFill>
              </a:rPr>
              <a:t>Does anyone have any questions or comments about the agenda? </a:t>
            </a:r>
          </a:p>
          <a:p>
            <a:pPr marL="0" indent="0"/>
            <a:endParaRPr lang="en-GB" sz="1200" i="1" dirty="0">
              <a:solidFill>
                <a:schemeClr val="tx1"/>
              </a:solidFill>
            </a:endParaRPr>
          </a:p>
          <a:p>
            <a:pPr marL="0" indent="0"/>
            <a:r>
              <a:rPr lang="en-GB" sz="1200" i="1" dirty="0">
                <a:solidFill>
                  <a:srgbClr val="0070C0"/>
                </a:solidFill>
              </a:rPr>
              <a:t>Be prepared to make reasonable adjustments.</a:t>
            </a:r>
          </a:p>
          <a:p>
            <a:pPr marL="0" indent="0"/>
            <a:endParaRPr sz="1200" dirty="0">
              <a:solidFill>
                <a:schemeClr val="accent5">
                  <a:lumMod val="75000"/>
                </a:schemeClr>
              </a:solidFill>
            </a:endParaRPr>
          </a:p>
          <a:p>
            <a:pPr marL="0" indent="0"/>
            <a:endParaRPr sz="1200" dirty="0"/>
          </a:p>
          <a:p>
            <a:pPr marL="0" indent="0"/>
            <a:endParaRPr dirty="0"/>
          </a:p>
        </p:txBody>
      </p:sp>
      <p:sp>
        <p:nvSpPr>
          <p:cNvPr id="159" name="Google Shape;159;p4:notes"/>
          <p:cNvSpPr txBox="1">
            <a:spLocks noGrp="1"/>
          </p:cNvSpPr>
          <p:nvPr>
            <p:ph type="sldNum" idx="12"/>
          </p:nvPr>
        </p:nvSpPr>
        <p:spPr>
          <a:xfrm>
            <a:off x="4023992" y="9721109"/>
            <a:ext cx="3078428" cy="513507"/>
          </a:xfrm>
          <a:prstGeom prst="rect">
            <a:avLst/>
          </a:prstGeom>
          <a:noFill/>
          <a:ln>
            <a:noFill/>
          </a:ln>
        </p:spPr>
        <p:txBody>
          <a:bodyPr spcFirstLastPara="1" wrap="square" lIns="99059" tIns="49530" rIns="99059" bIns="49530" anchor="b" anchorCtr="0">
            <a:noAutofit/>
          </a:bodyPr>
          <a:lstStyle/>
          <a:p>
            <a:pPr algn="r" defTabSz="946495">
              <a:defRPr/>
            </a:pPr>
            <a:fld id="{00000000-1234-1234-1234-123412341234}" type="slidenum">
              <a:rPr lang="en-GB"/>
              <a:pPr algn="r" defTabSz="946495">
                <a:defRPr/>
              </a:pPr>
              <a:t>16</a:t>
            </a:fld>
            <a:endParaRPr/>
          </a:p>
        </p:txBody>
      </p:sp>
    </p:spTree>
    <p:extLst>
      <p:ext uri="{BB962C8B-B14F-4D97-AF65-F5344CB8AC3E}">
        <p14:creationId xmlns:p14="http://schemas.microsoft.com/office/powerpoint/2010/main" val="2417024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425" y="298450"/>
            <a:ext cx="6375400" cy="3586163"/>
          </a:xfrm>
        </p:spPr>
      </p:sp>
      <p:sp>
        <p:nvSpPr>
          <p:cNvPr id="3" name="Notes Placeholder 2"/>
          <p:cNvSpPr>
            <a:spLocks noGrp="1"/>
          </p:cNvSpPr>
          <p:nvPr>
            <p:ph type="body" idx="1"/>
          </p:nvPr>
        </p:nvSpPr>
        <p:spPr>
          <a:xfrm>
            <a:off x="352425" y="3946770"/>
            <a:ext cx="6270625" cy="5517270"/>
          </a:xfrm>
        </p:spPr>
        <p:txBody>
          <a:bodyPr/>
          <a:lstStyle/>
          <a:p>
            <a:pPr marL="0" indent="0" defTabSz="946495">
              <a:buClr>
                <a:srgbClr val="183F5A"/>
              </a:buClr>
              <a:buSzPts val="1600"/>
              <a:defRPr/>
            </a:pPr>
            <a:r>
              <a:rPr lang="en-GB" sz="1200" i="1" dirty="0">
                <a:solidFill>
                  <a:srgbClr val="0070C0"/>
                </a:solidFill>
              </a:rPr>
              <a:t>Talk through the slide to introduce the QR Action Plan.</a:t>
            </a:r>
          </a:p>
        </p:txBody>
      </p:sp>
      <p:sp>
        <p:nvSpPr>
          <p:cNvPr id="4" name="Slide Number Placeholder 3"/>
          <p:cNvSpPr>
            <a:spLocks noGrp="1"/>
          </p:cNvSpPr>
          <p:nvPr>
            <p:ph type="sldNum" idx="12"/>
          </p:nvPr>
        </p:nvSpPr>
        <p:spPr/>
        <p:txBody>
          <a:bodyPr/>
          <a:lstStyle/>
          <a:p>
            <a:pPr algn="r" defTabSz="946495">
              <a:defRPr/>
            </a:pPr>
            <a:fld id="{00000000-1234-1234-1234-123412341234}" type="slidenum">
              <a:rPr lang="en-GB" sz="1300">
                <a:solidFill>
                  <a:prstClr val="black"/>
                </a:solidFill>
                <a:latin typeface="Calibri"/>
                <a:ea typeface="Calibri"/>
                <a:cs typeface="Calibri"/>
                <a:sym typeface="Calibri"/>
              </a:rPr>
              <a:pPr algn="r" defTabSz="946495">
                <a:defRPr/>
              </a:pPr>
              <a:t>17</a:t>
            </a:fld>
            <a:endParaRPr lang="en-GB" sz="130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3694661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30200" y="320675"/>
            <a:ext cx="6446838" cy="3625850"/>
          </a:xfrm>
        </p:spPr>
      </p:sp>
      <p:sp>
        <p:nvSpPr>
          <p:cNvPr id="3" name="Notizenplatzhalter 2"/>
          <p:cNvSpPr>
            <a:spLocks noGrp="1"/>
          </p:cNvSpPr>
          <p:nvPr>
            <p:ph type="body" idx="1"/>
          </p:nvPr>
        </p:nvSpPr>
        <p:spPr>
          <a:xfrm>
            <a:off x="390769" y="3946526"/>
            <a:ext cx="6272705" cy="6002475"/>
          </a:xfrm>
        </p:spPr>
        <p:txBody>
          <a:bodyPr/>
          <a:lstStyle/>
          <a:p>
            <a:pPr marL="0" indent="0"/>
            <a:r>
              <a:rPr lang="en-US" sz="1200" b="1" i="1" dirty="0">
                <a:solidFill>
                  <a:srgbClr val="0070C0"/>
                </a:solidFill>
              </a:rPr>
              <a:t>Preparation:</a:t>
            </a:r>
            <a:r>
              <a:rPr lang="en-US" sz="1200" i="1" dirty="0">
                <a:solidFill>
                  <a:srgbClr val="0070C0"/>
                </a:solidFill>
              </a:rPr>
              <a:t> You need enough flip chart paper ready, preferably with prompts for participant name, organization and work activities. You need a way to display the  sheets around the training venue. </a:t>
            </a:r>
          </a:p>
          <a:p>
            <a:pPr marL="0" indent="0"/>
            <a:endParaRPr lang="en-US" sz="1200" dirty="0">
              <a:solidFill>
                <a:srgbClr val="0070C0"/>
              </a:solidFill>
            </a:endParaRPr>
          </a:p>
          <a:p>
            <a:pPr marL="0" indent="0"/>
            <a:r>
              <a:rPr lang="en-US" sz="1200" b="1" i="1" dirty="0">
                <a:solidFill>
                  <a:srgbClr val="0070C0"/>
                </a:solidFill>
              </a:rPr>
              <a:t>Tell participants </a:t>
            </a:r>
            <a:r>
              <a:rPr lang="en-US" sz="1200" i="1" dirty="0">
                <a:solidFill>
                  <a:srgbClr val="0070C0"/>
                </a:solidFill>
              </a:rPr>
              <a:t>they have five minutes to record their name, organization, and a brief description of their main activities on a sheet of flip chart paper. </a:t>
            </a:r>
          </a:p>
          <a:p>
            <a:pPr marL="0" indent="0"/>
            <a:endParaRPr lang="en-US" sz="1200" i="1" dirty="0">
              <a:solidFill>
                <a:srgbClr val="0070C0"/>
              </a:solidFill>
            </a:endParaRPr>
          </a:p>
          <a:p>
            <a:pPr marL="0" indent="0"/>
            <a:r>
              <a:rPr lang="en-US" sz="1200" i="1" dirty="0">
                <a:solidFill>
                  <a:srgbClr val="0070C0"/>
                </a:solidFill>
              </a:rPr>
              <a:t>Explain that they should describe their project activities, or which clusters in the humanitarian response they cover, whether they do advocacy etc.</a:t>
            </a:r>
          </a:p>
          <a:p>
            <a:pPr marL="0" indent="0"/>
            <a:endParaRPr lang="en-US" sz="1200" i="1" dirty="0">
              <a:solidFill>
                <a:srgbClr val="0070C0"/>
              </a:solidFill>
            </a:endParaRPr>
          </a:p>
          <a:p>
            <a:pPr marL="0" indent="0"/>
            <a:r>
              <a:rPr lang="en-US" sz="1200" i="1" dirty="0">
                <a:solidFill>
                  <a:srgbClr val="0070C0"/>
                </a:solidFill>
              </a:rPr>
              <a:t>Participants from the same organization, project, or department could prepare a joint sheet. </a:t>
            </a:r>
          </a:p>
          <a:p>
            <a:pPr marL="0" indent="0"/>
            <a:endParaRPr lang="en-US" sz="1200" i="1" dirty="0">
              <a:solidFill>
                <a:srgbClr val="0070C0"/>
              </a:solidFill>
            </a:endParaRPr>
          </a:p>
          <a:p>
            <a:pPr marL="0" indent="0"/>
            <a:r>
              <a:rPr lang="en-US" sz="1200" b="1" i="1" dirty="0">
                <a:solidFill>
                  <a:srgbClr val="0070C0"/>
                </a:solidFill>
              </a:rPr>
              <a:t>Display </a:t>
            </a:r>
            <a:r>
              <a:rPr lang="en-US" sz="1200" i="1" dirty="0">
                <a:solidFill>
                  <a:srgbClr val="0070C0"/>
                </a:solidFill>
              </a:rPr>
              <a:t>the sheets on the walls to help everyone learn about the work of all participating groups and individuals.</a:t>
            </a:r>
          </a:p>
          <a:p>
            <a:pPr marL="0" indent="0"/>
            <a:endParaRPr lang="en-US" sz="1200" i="1" dirty="0">
              <a:solidFill>
                <a:srgbClr val="0070C0"/>
              </a:solidFill>
            </a:endParaRPr>
          </a:p>
          <a:p>
            <a:pPr marL="0" indent="0"/>
            <a:r>
              <a:rPr lang="en-US" sz="1200" b="1" i="1" dirty="0">
                <a:solidFill>
                  <a:srgbClr val="0070C0"/>
                </a:solidFill>
              </a:rPr>
              <a:t>Run a plenary discussion </a:t>
            </a:r>
            <a:r>
              <a:rPr lang="en-US" sz="1200" i="1" dirty="0">
                <a:solidFill>
                  <a:srgbClr val="0070C0"/>
                </a:solidFill>
              </a:rPr>
              <a:t>where participants introduce themselves (or perhaps others) to the group (10-15 mins). </a:t>
            </a:r>
          </a:p>
          <a:p>
            <a:pPr marL="0" indent="0"/>
            <a:endParaRPr lang="en-US" sz="1200" i="1" dirty="0">
              <a:solidFill>
                <a:srgbClr val="0070C0"/>
              </a:solidFill>
            </a:endParaRPr>
          </a:p>
          <a:p>
            <a:pPr marL="0" indent="0"/>
            <a:r>
              <a:rPr lang="en-US" sz="1200" i="1" dirty="0">
                <a:solidFill>
                  <a:srgbClr val="0070C0"/>
                </a:solidFill>
              </a:rPr>
              <a:t>ALTERNATIVE: If everyone is from the same department or does similar work, one person can broadly describe the scope of the work and then the group can discuss how this training may be useful to them in their work.</a:t>
            </a:r>
            <a:endParaRPr lang="en-US" sz="800" i="1" noProof="0" dirty="0">
              <a:solidFill>
                <a:srgbClr val="0070C0"/>
              </a:solidFill>
            </a:endParaRPr>
          </a:p>
          <a:p>
            <a:endParaRPr lang="en-US" sz="1200" dirty="0">
              <a:solidFill>
                <a:srgbClr val="0070C0"/>
              </a:solidFill>
            </a:endParaRPr>
          </a:p>
        </p:txBody>
      </p:sp>
      <p:sp>
        <p:nvSpPr>
          <p:cNvPr id="4" name="Foliennummernplatzhalter 3"/>
          <p:cNvSpPr>
            <a:spLocks noGrp="1"/>
          </p:cNvSpPr>
          <p:nvPr>
            <p:ph type="sldNum" idx="12"/>
          </p:nvPr>
        </p:nvSpPr>
        <p:spPr/>
        <p:txBody>
          <a:bodyPr/>
          <a:lstStyle/>
          <a:p>
            <a:pPr algn="r" defTabSz="946495">
              <a:defRPr/>
            </a:pPr>
            <a:fld id="{00000000-1234-1234-1234-123412341234}" type="slidenum">
              <a:rPr lang="en-GB" sz="1300">
                <a:solidFill>
                  <a:prstClr val="black"/>
                </a:solidFill>
                <a:latin typeface="Calibri"/>
                <a:ea typeface="Calibri"/>
                <a:cs typeface="Calibri"/>
                <a:sym typeface="Calibri"/>
              </a:rPr>
              <a:pPr algn="r" defTabSz="946495">
                <a:defRPr/>
              </a:pPr>
              <a:t>18</a:t>
            </a:fld>
            <a:endParaRPr lang="en-GB" sz="130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316714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377825"/>
            <a:ext cx="6140450" cy="3454400"/>
          </a:xfrm>
        </p:spPr>
      </p:sp>
      <p:sp>
        <p:nvSpPr>
          <p:cNvPr id="3" name="Notes Placeholder 2"/>
          <p:cNvSpPr>
            <a:spLocks noGrp="1"/>
          </p:cNvSpPr>
          <p:nvPr>
            <p:ph type="body" idx="1"/>
          </p:nvPr>
        </p:nvSpPr>
        <p:spPr>
          <a:xfrm>
            <a:off x="481013" y="3972909"/>
            <a:ext cx="6140450" cy="4982377"/>
          </a:xfrm>
        </p:spPr>
        <p:txBody>
          <a:bodyPr/>
          <a:lstStyle/>
          <a:p>
            <a:pPr marL="0" indent="0"/>
            <a:r>
              <a:rPr lang="en-GB" sz="1200" i="1" dirty="0">
                <a:solidFill>
                  <a:srgbClr val="0070C0"/>
                </a:solidFill>
              </a:rPr>
              <a:t>Approximate time: 7 hrs 45 mins including two 15 min breaks and a 60 min lunch break.</a:t>
            </a:r>
          </a:p>
        </p:txBody>
      </p:sp>
      <p:sp>
        <p:nvSpPr>
          <p:cNvPr id="4" name="Slide Number Placeholder 3"/>
          <p:cNvSpPr>
            <a:spLocks noGrp="1"/>
          </p:cNvSpPr>
          <p:nvPr>
            <p:ph type="sldNum" sz="quarter" idx="5"/>
          </p:nvPr>
        </p:nvSpPr>
        <p:spPr/>
        <p:txBody>
          <a:bodyPr/>
          <a:lstStyle/>
          <a:p>
            <a:fld id="{F4F7DB96-B4E3-48F2-8E35-A4648E993116}" type="slidenum">
              <a:rPr lang="en-CH" sz="1400" smtClean="0"/>
              <a:pPr/>
              <a:t>19</a:t>
            </a:fld>
            <a:endParaRPr lang="en-CH" sz="1400" dirty="0"/>
          </a:p>
        </p:txBody>
      </p:sp>
    </p:spTree>
    <p:extLst>
      <p:ext uri="{BB962C8B-B14F-4D97-AF65-F5344CB8AC3E}">
        <p14:creationId xmlns:p14="http://schemas.microsoft.com/office/powerpoint/2010/main" val="2380364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1950" y="285750"/>
            <a:ext cx="6313488" cy="3551238"/>
          </a:xfrm>
        </p:spPr>
      </p:sp>
      <p:sp>
        <p:nvSpPr>
          <p:cNvPr id="3" name="Notes Placeholder 2"/>
          <p:cNvSpPr>
            <a:spLocks noGrp="1"/>
          </p:cNvSpPr>
          <p:nvPr>
            <p:ph type="body" idx="1"/>
          </p:nvPr>
        </p:nvSpPr>
        <p:spPr/>
        <p:txBody>
          <a:bodyPr/>
          <a:lstStyle/>
          <a:p>
            <a:pPr marL="0" indent="0">
              <a:lnSpc>
                <a:spcPct val="115000"/>
              </a:lnSpc>
              <a:spcAft>
                <a:spcPts val="300"/>
              </a:spcAft>
            </a:pPr>
            <a:r>
              <a:rPr lang="en-US" sz="1200" b="1" i="1" dirty="0">
                <a:solidFill>
                  <a:srgbClr val="0070C0"/>
                </a:solidFill>
              </a:rPr>
              <a:t>Welcome, introductions, rationale and terminology </a:t>
            </a:r>
            <a:r>
              <a:rPr lang="en-GB" sz="1200" b="0" i="1" dirty="0">
                <a:solidFill>
                  <a:srgbClr val="0070C0"/>
                </a:solidFill>
              </a:rPr>
              <a:t>65 min (45 min rationale and terminology session with 15 slides, then 20 min plenary introductory discussion).</a:t>
            </a:r>
          </a:p>
          <a:p>
            <a:pPr marL="0" indent="0">
              <a:lnSpc>
                <a:spcPct val="115000"/>
              </a:lnSpc>
            </a:pPr>
            <a:r>
              <a:rPr lang="en-GB" sz="1200" b="0" i="1" dirty="0">
                <a:solidFill>
                  <a:srgbClr val="0070C0"/>
                </a:solidFill>
              </a:rPr>
              <a:t>Welcome the participants. Introduce yourself and your co-facilitator(s). </a:t>
            </a:r>
            <a:endParaRPr lang="en-GB" sz="1200" dirty="0">
              <a:solidFill>
                <a:srgbClr val="0070C0"/>
              </a:solidFill>
            </a:endParaRPr>
          </a:p>
          <a:p>
            <a:pPr marL="0" indent="0">
              <a:lnSpc>
                <a:spcPct val="115000"/>
              </a:lnSpc>
            </a:pPr>
            <a:r>
              <a:rPr lang="en-GB" sz="1200" i="1" dirty="0">
                <a:solidFill>
                  <a:srgbClr val="0070C0"/>
                </a:solidFill>
              </a:rPr>
              <a:t>Say that:</a:t>
            </a:r>
          </a:p>
          <a:p>
            <a:pPr marL="0" indent="0">
              <a:lnSpc>
                <a:spcPct val="115000"/>
              </a:lnSpc>
            </a:pPr>
            <a:r>
              <a:rPr lang="en-GB" sz="1200" i="0" dirty="0">
                <a:solidFill>
                  <a:schemeClr val="tx1"/>
                </a:solidFill>
              </a:rPr>
              <a:t>The first few slides will give an overview of the training, discussing terminology, what WHO </a:t>
            </a:r>
            <a:r>
              <a:rPr lang="en-GB" sz="1200" i="0" dirty="0" err="1">
                <a:solidFill>
                  <a:schemeClr val="tx1"/>
                </a:solidFill>
              </a:rPr>
              <a:t>QualityRights</a:t>
            </a:r>
            <a:r>
              <a:rPr lang="en-GB" sz="1200" i="0" dirty="0">
                <a:solidFill>
                  <a:schemeClr val="tx1"/>
                </a:solidFill>
              </a:rPr>
              <a:t> is for, and why a humanitarian edition has been developed. </a:t>
            </a:r>
          </a:p>
          <a:p>
            <a:pPr marL="0" indent="0">
              <a:lnSpc>
                <a:spcPct val="115000"/>
              </a:lnSpc>
            </a:pPr>
            <a:r>
              <a:rPr lang="en-GB" sz="1200" dirty="0">
                <a:solidFill>
                  <a:schemeClr val="tx1"/>
                </a:solidFill>
              </a:rPr>
              <a:t>At the end of this session there will be a chance for participants to introduce yourselves to each other.</a:t>
            </a:r>
          </a:p>
          <a:p>
            <a:pPr marL="0" indent="0">
              <a:lnSpc>
                <a:spcPct val="115000"/>
              </a:lnSpc>
            </a:pPr>
            <a:endParaRPr lang="en-GB" sz="1200" i="0" dirty="0">
              <a:solidFill>
                <a:schemeClr val="tx1"/>
              </a:solidFill>
            </a:endParaRPr>
          </a:p>
          <a:p>
            <a:endParaRPr lang="en-GB" i="0" dirty="0">
              <a:solidFill>
                <a:schemeClr val="tx1"/>
              </a:solidFill>
            </a:endParaRPr>
          </a:p>
        </p:txBody>
      </p:sp>
      <p:sp>
        <p:nvSpPr>
          <p:cNvPr id="4" name="Slide Number Placeholder 3"/>
          <p:cNvSpPr>
            <a:spLocks noGrp="1"/>
          </p:cNvSpPr>
          <p:nvPr>
            <p:ph type="sldNum" idx="12"/>
          </p:nvPr>
        </p:nvSpPr>
        <p:spPr/>
        <p:txBody>
          <a:bodyPr/>
          <a:lstStyle/>
          <a:p>
            <a:pPr algn="r"/>
            <a:fld id="{00000000-1234-1234-1234-123412341234}" type="slidenum">
              <a:rPr lang="en-GB" smtClean="0">
                <a:solidFill>
                  <a:schemeClr val="dk1"/>
                </a:solidFill>
                <a:latin typeface="Calibri"/>
                <a:ea typeface="Calibri"/>
                <a:cs typeface="Calibri"/>
                <a:sym typeface="Calibri"/>
              </a:rPr>
              <a:pPr algn="r"/>
              <a:t>2</a:t>
            </a:fld>
            <a:endParaRPr lang="en-GB"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16635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2:notes"/>
          <p:cNvSpPr>
            <a:spLocks noGrp="1" noRot="1" noChangeAspect="1"/>
          </p:cNvSpPr>
          <p:nvPr>
            <p:ph type="sldImg" idx="2"/>
          </p:nvPr>
        </p:nvSpPr>
        <p:spPr>
          <a:xfrm>
            <a:off x="349250" y="352425"/>
            <a:ext cx="6376988" cy="3586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2:notes"/>
          <p:cNvSpPr txBox="1">
            <a:spLocks noGrp="1"/>
          </p:cNvSpPr>
          <p:nvPr>
            <p:ph type="body" idx="1"/>
          </p:nvPr>
        </p:nvSpPr>
        <p:spPr>
          <a:xfrm>
            <a:off x="349250" y="3993662"/>
            <a:ext cx="6376988" cy="4214864"/>
          </a:xfrm>
          <a:prstGeom prst="rect">
            <a:avLst/>
          </a:prstGeom>
          <a:noFill/>
          <a:ln>
            <a:noFill/>
          </a:ln>
        </p:spPr>
        <p:txBody>
          <a:bodyPr spcFirstLastPara="1" wrap="square" lIns="99059" tIns="49530" rIns="99059" bIns="49530" anchor="t" anchorCtr="0">
            <a:noAutofit/>
          </a:bodyPr>
          <a:lstStyle/>
          <a:p>
            <a:pPr marL="0" indent="0"/>
            <a:r>
              <a:rPr lang="en-GB" sz="1200" b="0" i="1" dirty="0">
                <a:solidFill>
                  <a:srgbClr val="0070C0"/>
                </a:solidFill>
              </a:rPr>
              <a:t>Introduction to Day 1, 5 mins, 2 slides</a:t>
            </a:r>
          </a:p>
          <a:p>
            <a:pPr marL="0" indent="0"/>
            <a:r>
              <a:rPr lang="en-GB" sz="1200" b="0" i="1" dirty="0">
                <a:solidFill>
                  <a:srgbClr val="0070C0"/>
                </a:solidFill>
              </a:rPr>
              <a:t>Tell the participants that the training is now starting on Module 1, which has eight related topics – briefly talk through the slide. </a:t>
            </a:r>
            <a:endParaRPr sz="1200" b="0" i="1" dirty="0">
              <a:solidFill>
                <a:srgbClr val="0070C0"/>
              </a:solidFill>
            </a:endParaRPr>
          </a:p>
          <a:p>
            <a:pPr marL="0" indent="0"/>
            <a:endParaRPr sz="1200" dirty="0"/>
          </a:p>
          <a:p>
            <a:pPr marL="0" indent="0"/>
            <a:endParaRPr sz="1200" dirty="0"/>
          </a:p>
          <a:p>
            <a:pPr marL="0" indent="0"/>
            <a:endParaRPr sz="1200" dirty="0"/>
          </a:p>
          <a:p>
            <a:pPr marL="0" indent="0"/>
            <a:endParaRPr sz="1200" dirty="0"/>
          </a:p>
        </p:txBody>
      </p:sp>
      <p:sp>
        <p:nvSpPr>
          <p:cNvPr id="142" name="Google Shape;142;p2:notes"/>
          <p:cNvSpPr txBox="1">
            <a:spLocks noGrp="1"/>
          </p:cNvSpPr>
          <p:nvPr>
            <p:ph type="sldNum" idx="12"/>
          </p:nvPr>
        </p:nvSpPr>
        <p:spPr>
          <a:xfrm>
            <a:off x="4023992" y="9721109"/>
            <a:ext cx="3078428" cy="513507"/>
          </a:xfrm>
          <a:prstGeom prst="rect">
            <a:avLst/>
          </a:prstGeom>
          <a:noFill/>
          <a:ln>
            <a:noFill/>
          </a:ln>
        </p:spPr>
        <p:txBody>
          <a:bodyPr spcFirstLastPara="1" wrap="square" lIns="99059" tIns="49530" rIns="99059" bIns="49530" anchor="b" anchorCtr="0">
            <a:noAutofit/>
          </a:bodyPr>
          <a:lstStyle/>
          <a:p>
            <a:pPr algn="r"/>
            <a:fld id="{00000000-1234-1234-1234-123412341234}" type="slidenum">
              <a:rPr lang="en-GB"/>
              <a:pPr algn="r"/>
              <a:t>20</a:t>
            </a:fld>
            <a:endParaRPr/>
          </a:p>
        </p:txBody>
      </p:sp>
    </p:spTree>
    <p:extLst>
      <p:ext uri="{BB962C8B-B14F-4D97-AF65-F5344CB8AC3E}">
        <p14:creationId xmlns:p14="http://schemas.microsoft.com/office/powerpoint/2010/main" val="1377031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3:notes"/>
          <p:cNvSpPr>
            <a:spLocks noGrp="1" noRot="1" noChangeAspect="1"/>
          </p:cNvSpPr>
          <p:nvPr>
            <p:ph type="sldImg" idx="2"/>
          </p:nvPr>
        </p:nvSpPr>
        <p:spPr>
          <a:xfrm>
            <a:off x="339725" y="309563"/>
            <a:ext cx="6350000" cy="35718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3:notes"/>
          <p:cNvSpPr txBox="1">
            <a:spLocks noGrp="1"/>
          </p:cNvSpPr>
          <p:nvPr>
            <p:ph type="body" idx="1"/>
          </p:nvPr>
        </p:nvSpPr>
        <p:spPr>
          <a:xfrm>
            <a:off x="481013" y="4024922"/>
            <a:ext cx="6142037" cy="4930363"/>
          </a:xfrm>
          <a:prstGeom prst="rect">
            <a:avLst/>
          </a:prstGeom>
          <a:noFill/>
          <a:ln>
            <a:noFill/>
          </a:ln>
        </p:spPr>
        <p:txBody>
          <a:bodyPr spcFirstLastPara="1" wrap="square" lIns="99059" tIns="49530" rIns="99059" bIns="49530" anchor="t" anchorCtr="0">
            <a:noAutofit/>
          </a:bodyPr>
          <a:lstStyle/>
          <a:p>
            <a:pPr marL="0" indent="0">
              <a:lnSpc>
                <a:spcPct val="115000"/>
              </a:lnSpc>
            </a:pPr>
            <a:r>
              <a:rPr lang="en-GB" sz="1200" i="1" dirty="0">
                <a:solidFill>
                  <a:srgbClr val="0070C0"/>
                </a:solidFill>
              </a:rPr>
              <a:t>Talk through the slide.</a:t>
            </a:r>
            <a:endParaRPr lang="en-US" sz="1200" i="1" dirty="0">
              <a:solidFill>
                <a:srgbClr val="0070C0"/>
              </a:solidFill>
            </a:endParaRPr>
          </a:p>
          <a:p>
            <a:pPr marL="0" indent="0"/>
            <a:endParaRPr sz="1200" dirty="0"/>
          </a:p>
        </p:txBody>
      </p:sp>
      <p:sp>
        <p:nvSpPr>
          <p:cNvPr id="150" name="Google Shape;150;p3:notes"/>
          <p:cNvSpPr txBox="1">
            <a:spLocks noGrp="1"/>
          </p:cNvSpPr>
          <p:nvPr>
            <p:ph type="sldNum" idx="12"/>
          </p:nvPr>
        </p:nvSpPr>
        <p:spPr>
          <a:xfrm>
            <a:off x="4023992" y="9721109"/>
            <a:ext cx="3078428" cy="513507"/>
          </a:xfrm>
          <a:prstGeom prst="rect">
            <a:avLst/>
          </a:prstGeom>
          <a:noFill/>
          <a:ln>
            <a:noFill/>
          </a:ln>
        </p:spPr>
        <p:txBody>
          <a:bodyPr spcFirstLastPara="1" wrap="square" lIns="99059" tIns="49530" rIns="99059" bIns="49530" anchor="b" anchorCtr="0">
            <a:noAutofit/>
          </a:bodyPr>
          <a:lstStyle/>
          <a:p>
            <a:pPr algn="r"/>
            <a:fld id="{00000000-1234-1234-1234-123412341234}" type="slidenum">
              <a:rPr lang="en-GB"/>
              <a:pPr algn="r"/>
              <a:t>21</a:t>
            </a:fld>
            <a:endParaRPr/>
          </a:p>
        </p:txBody>
      </p:sp>
    </p:spTree>
    <p:extLst>
      <p:ext uri="{BB962C8B-B14F-4D97-AF65-F5344CB8AC3E}">
        <p14:creationId xmlns:p14="http://schemas.microsoft.com/office/powerpoint/2010/main" val="1127373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312738"/>
            <a:ext cx="6391275" cy="3595687"/>
          </a:xfrm>
        </p:spPr>
      </p:sp>
      <p:sp>
        <p:nvSpPr>
          <p:cNvPr id="3" name="Notes Placeholder 2"/>
          <p:cNvSpPr>
            <a:spLocks noGrp="1"/>
          </p:cNvSpPr>
          <p:nvPr>
            <p:ph type="body" idx="1"/>
          </p:nvPr>
        </p:nvSpPr>
        <p:spPr>
          <a:xfrm>
            <a:off x="481013" y="4004441"/>
            <a:ext cx="6142037" cy="4950845"/>
          </a:xfrm>
        </p:spPr>
        <p:txBody>
          <a:bodyPr/>
          <a:lstStyle/>
          <a:p>
            <a:pPr marL="0"/>
            <a:r>
              <a:rPr lang="en-US" sz="1200" i="1" dirty="0">
                <a:solidFill>
                  <a:srgbClr val="0070C0"/>
                </a:solidFill>
              </a:rPr>
              <a:t>Time: 45 min for Topic 1</a:t>
            </a:r>
          </a:p>
        </p:txBody>
      </p:sp>
      <p:sp>
        <p:nvSpPr>
          <p:cNvPr id="4" name="Slide Number Placeholder 3"/>
          <p:cNvSpPr>
            <a:spLocks noGrp="1"/>
          </p:cNvSpPr>
          <p:nvPr>
            <p:ph type="sldNum" sz="quarter" idx="5"/>
          </p:nvPr>
        </p:nvSpPr>
        <p:spPr/>
        <p:txBody>
          <a:bodyPr/>
          <a:lstStyle/>
          <a:p>
            <a:pPr algn="r"/>
            <a:fld id="{91600A8A-902E-430E-A833-453AE05FDB61}" type="slidenum">
              <a:rPr lang="en-GB" smtClean="0">
                <a:solidFill>
                  <a:prstClr val="black"/>
                </a:solidFill>
                <a:latin typeface="+mn-lt"/>
                <a:ea typeface="Arial Unicode MS"/>
                <a:cs typeface="Arial Unicode MS"/>
              </a:rPr>
              <a:pPr algn="r"/>
              <a:t>22</a:t>
            </a:fld>
            <a:endParaRPr lang="en-GB" dirty="0">
              <a:solidFill>
                <a:prstClr val="black"/>
              </a:solidFill>
              <a:latin typeface="+mn-lt"/>
              <a:ea typeface="Arial Unicode MS"/>
              <a:cs typeface="Arial Unicode MS"/>
            </a:endParaRPr>
          </a:p>
        </p:txBody>
      </p:sp>
    </p:spTree>
    <p:extLst>
      <p:ext uri="{BB962C8B-B14F-4D97-AF65-F5344CB8AC3E}">
        <p14:creationId xmlns:p14="http://schemas.microsoft.com/office/powerpoint/2010/main" val="10539724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4:notes"/>
          <p:cNvSpPr>
            <a:spLocks noGrp="1" noRot="1" noChangeAspect="1"/>
          </p:cNvSpPr>
          <p:nvPr>
            <p:ph type="sldImg" idx="2"/>
          </p:nvPr>
        </p:nvSpPr>
        <p:spPr>
          <a:xfrm>
            <a:off x="300038" y="280988"/>
            <a:ext cx="6448425" cy="36274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4:notes"/>
          <p:cNvSpPr txBox="1">
            <a:spLocks noGrp="1"/>
          </p:cNvSpPr>
          <p:nvPr>
            <p:ph type="body" idx="1"/>
          </p:nvPr>
        </p:nvSpPr>
        <p:spPr>
          <a:xfrm>
            <a:off x="359508" y="3985846"/>
            <a:ext cx="6263541" cy="5272605"/>
          </a:xfrm>
          <a:prstGeom prst="rect">
            <a:avLst/>
          </a:prstGeom>
          <a:noFill/>
          <a:ln>
            <a:noFill/>
          </a:ln>
        </p:spPr>
        <p:txBody>
          <a:bodyPr spcFirstLastPara="1" wrap="square" lIns="99059" tIns="49530" rIns="99059" bIns="49530" anchor="t" anchorCtr="0">
            <a:noAutofit/>
          </a:bodyPr>
          <a:lstStyle/>
          <a:p>
            <a:pPr marL="0" indent="0">
              <a:lnSpc>
                <a:spcPct val="115000"/>
              </a:lnSpc>
            </a:pPr>
            <a:r>
              <a:rPr lang="en-GB" sz="1200" b="0" i="1" dirty="0">
                <a:solidFill>
                  <a:srgbClr val="0070C0"/>
                </a:solidFill>
              </a:rPr>
              <a:t>Run this video introduction to the Universal Declaration of Human Rights (UDHR)  (4:34 min.) </a:t>
            </a:r>
          </a:p>
          <a:p>
            <a:pPr marL="0" indent="0">
              <a:lnSpc>
                <a:spcPct val="115000"/>
              </a:lnSpc>
            </a:pPr>
            <a:r>
              <a:rPr lang="en-GB" sz="1200" u="sng" dirty="0">
                <a:solidFill>
                  <a:schemeClr val="hlink"/>
                </a:solidFill>
                <a:hlinkClick r:id="rId3"/>
              </a:rPr>
              <a:t>https://www.youtube.com/watch?v=d-UuB1lKzJ0&amp;t=6s</a:t>
            </a:r>
            <a:endParaRPr lang="en-GB" sz="1200" dirty="0">
              <a:solidFill>
                <a:srgbClr val="0070C0"/>
              </a:solidFill>
            </a:endParaRPr>
          </a:p>
          <a:p>
            <a:pPr marL="0" indent="0">
              <a:lnSpc>
                <a:spcPct val="115000"/>
              </a:lnSpc>
              <a:spcBef>
                <a:spcPts val="1037"/>
              </a:spcBef>
            </a:pPr>
            <a:endParaRPr lang="en-GB" sz="1200" dirty="0">
              <a:solidFill>
                <a:srgbClr val="4F81BD"/>
              </a:solidFill>
            </a:endParaRPr>
          </a:p>
          <a:p>
            <a:pPr marL="0" indent="0">
              <a:spcBef>
                <a:spcPts val="1037"/>
              </a:spcBef>
            </a:pPr>
            <a:r>
              <a:rPr lang="en-GB" sz="1200" dirty="0"/>
              <a:t>  </a:t>
            </a:r>
            <a:endParaRPr sz="1200" dirty="0"/>
          </a:p>
          <a:p>
            <a:pPr marL="0" indent="0">
              <a:spcBef>
                <a:spcPts val="1037"/>
              </a:spcBef>
            </a:pPr>
            <a:endParaRPr sz="1200" dirty="0"/>
          </a:p>
        </p:txBody>
      </p:sp>
      <p:sp>
        <p:nvSpPr>
          <p:cNvPr id="247" name="Google Shape;247;p14:notes"/>
          <p:cNvSpPr txBox="1">
            <a:spLocks noGrp="1"/>
          </p:cNvSpPr>
          <p:nvPr>
            <p:ph type="sldNum" idx="12"/>
          </p:nvPr>
        </p:nvSpPr>
        <p:spPr>
          <a:xfrm>
            <a:off x="4023992" y="9721109"/>
            <a:ext cx="3078428" cy="513507"/>
          </a:xfrm>
          <a:prstGeom prst="rect">
            <a:avLst/>
          </a:prstGeom>
          <a:noFill/>
          <a:ln>
            <a:noFill/>
          </a:ln>
        </p:spPr>
        <p:txBody>
          <a:bodyPr spcFirstLastPara="1" wrap="square" lIns="99059" tIns="49530" rIns="99059" bIns="49530" anchor="b" anchorCtr="0">
            <a:noAutofit/>
          </a:bodyPr>
          <a:lstStyle/>
          <a:p>
            <a:pPr algn="r"/>
            <a:fld id="{00000000-1234-1234-1234-123412341234}" type="slidenum">
              <a:rPr lang="en-GB"/>
              <a:pPr algn="r"/>
              <a:t>23</a:t>
            </a:fld>
            <a:endParaRPr/>
          </a:p>
        </p:txBody>
      </p:sp>
    </p:spTree>
    <p:extLst>
      <p:ext uri="{BB962C8B-B14F-4D97-AF65-F5344CB8AC3E}">
        <p14:creationId xmlns:p14="http://schemas.microsoft.com/office/powerpoint/2010/main" val="724035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346075"/>
            <a:ext cx="6205538" cy="3490913"/>
          </a:xfrm>
        </p:spPr>
      </p:sp>
      <p:sp>
        <p:nvSpPr>
          <p:cNvPr id="3" name="Notes Placeholder 2"/>
          <p:cNvSpPr>
            <a:spLocks noGrp="1"/>
          </p:cNvSpPr>
          <p:nvPr>
            <p:ph type="body" idx="1"/>
          </p:nvPr>
        </p:nvSpPr>
        <p:spPr>
          <a:xfrm>
            <a:off x="505264" y="3901965"/>
            <a:ext cx="6134265" cy="5918547"/>
          </a:xfrm>
        </p:spPr>
        <p:txBody>
          <a:bodyPr/>
          <a:lstStyle/>
          <a:p>
            <a:pPr marL="0" indent="0" algn="l"/>
            <a:r>
              <a:rPr lang="en-GB" sz="1200" b="0" i="1" dirty="0">
                <a:solidFill>
                  <a:srgbClr val="0070C0"/>
                </a:solidFill>
                <a:latin typeface="Calibri" panose="020F0502020204030204" pitchFamily="34" charset="0"/>
                <a:ea typeface="SimSun" panose="02010600030101010101" pitchFamily="2" charset="-122"/>
                <a:cs typeface="Arial" panose="020B0604020202020204" pitchFamily="34" charset="0"/>
              </a:rPr>
              <a:t>Exercise 1.1 We are all born free and equal (10 mins, 2 sides)</a:t>
            </a:r>
            <a:endParaRPr lang="en-CH" sz="1200" b="0" dirty="0">
              <a:solidFill>
                <a:srgbClr val="0070C0"/>
              </a:solidFill>
              <a:latin typeface="Calibri" panose="020F0502020204030204" pitchFamily="34" charset="0"/>
              <a:ea typeface="SimSun" panose="02010600030101010101" pitchFamily="2" charset="-122"/>
              <a:cs typeface="Arial" panose="020B0604020202020204" pitchFamily="34" charset="0"/>
            </a:endParaRPr>
          </a:p>
          <a:p>
            <a:pPr marL="0" indent="0" algn="l">
              <a:spcAft>
                <a:spcPts val="1037"/>
              </a:spcAft>
            </a:pPr>
            <a:r>
              <a:rPr lang="en-GB" sz="1200" i="1" dirty="0">
                <a:solidFill>
                  <a:srgbClr val="0070C0"/>
                </a:solidFill>
                <a:latin typeface="Calibri" panose="020F0502020204030204" pitchFamily="34" charset="0"/>
                <a:ea typeface="SimSun" panose="02010600030101010101" pitchFamily="2" charset="-122"/>
                <a:cs typeface="Arial" panose="020B0604020202020204" pitchFamily="34" charset="0"/>
              </a:rPr>
              <a:t>Gather participants in the centre of the room. Explain that you will ask people to move to their right if they agree with the statement you read out, or to the left if they disagree.</a:t>
            </a:r>
            <a:endParaRPr lang="en-CH" sz="1200" i="1" dirty="0">
              <a:solidFill>
                <a:srgbClr val="0070C0"/>
              </a:solidFill>
              <a:latin typeface="Calibri" panose="020F0502020204030204" pitchFamily="34" charset="0"/>
              <a:ea typeface="SimSun" panose="02010600030101010101" pitchFamily="2" charset="-122"/>
              <a:cs typeface="Arial" panose="020B0604020202020204" pitchFamily="34" charset="0"/>
            </a:endParaRPr>
          </a:p>
          <a:p>
            <a:pPr marL="0" indent="0" algn="l"/>
            <a:r>
              <a:rPr lang="en-GB" sz="1200" dirty="0">
                <a:solidFill>
                  <a:srgbClr val="0070C0"/>
                </a:solidFill>
                <a:latin typeface="Calibri" panose="020F0502020204030204" pitchFamily="34" charset="0"/>
                <a:ea typeface="SimSun" panose="02010600030101010101" pitchFamily="2" charset="-122"/>
                <a:cs typeface="Arial" panose="020B0604020202020204" pitchFamily="34" charset="0"/>
              </a:rPr>
              <a:t> </a:t>
            </a:r>
            <a:endParaRPr lang="en-CH" sz="1200" dirty="0">
              <a:solidFill>
                <a:srgbClr val="0070C0"/>
              </a:solidFill>
              <a:latin typeface="Calibri" panose="020F0502020204030204" pitchFamily="34" charset="0"/>
              <a:ea typeface="SimSun" panose="02010600030101010101" pitchFamily="2" charset="-122"/>
              <a:cs typeface="Arial" panose="020B0604020202020204" pitchFamily="34" charset="0"/>
            </a:endParaRPr>
          </a:p>
          <a:p>
            <a:pPr marL="0" indent="0" algn="l"/>
            <a:r>
              <a:rPr lang="en-GB" sz="1200" i="1" dirty="0">
                <a:solidFill>
                  <a:srgbClr val="0070C0"/>
                </a:solidFill>
                <a:latin typeface="Calibri" panose="020F0502020204030204" pitchFamily="34" charset="0"/>
                <a:ea typeface="SimSun" panose="02010600030101010101" pitchFamily="2" charset="-122"/>
                <a:cs typeface="Arial" panose="020B0604020202020204" pitchFamily="34" charset="0"/>
              </a:rPr>
              <a:t>The statement is open to interpretation. </a:t>
            </a:r>
          </a:p>
          <a:p>
            <a:pPr marL="0" indent="0" algn="l"/>
            <a:r>
              <a:rPr lang="en-GB" sz="1200" i="1" dirty="0">
                <a:solidFill>
                  <a:srgbClr val="0070C0"/>
                </a:solidFill>
                <a:latin typeface="Calibri" panose="020F0502020204030204" pitchFamily="34" charset="0"/>
                <a:ea typeface="SimSun" panose="02010600030101010101" pitchFamily="2" charset="-122"/>
                <a:cs typeface="Arial" panose="020B0604020202020204" pitchFamily="34" charset="0"/>
              </a:rPr>
              <a:t>Remind the group: </a:t>
            </a:r>
            <a:r>
              <a:rPr lang="en-GB" sz="1200" b="1" dirty="0">
                <a:solidFill>
                  <a:schemeClr val="tx1"/>
                </a:solidFill>
                <a:latin typeface="Calibri" panose="020F0502020204030204" pitchFamily="34" charset="0"/>
                <a:ea typeface="SimSun" panose="02010600030101010101" pitchFamily="2" charset="-122"/>
                <a:cs typeface="Arial" panose="020B0604020202020204" pitchFamily="34" charset="0"/>
              </a:rPr>
              <a:t>At this point there is no correct answer.</a:t>
            </a:r>
            <a:r>
              <a:rPr lang="en-GB" sz="1200" dirty="0">
                <a:solidFill>
                  <a:schemeClr val="tx1"/>
                </a:solidFill>
                <a:latin typeface="Calibri" panose="020F0502020204030204" pitchFamily="34" charset="0"/>
                <a:ea typeface="SimSun" panose="02010600030101010101" pitchFamily="2" charset="-122"/>
                <a:cs typeface="Arial" panose="020B0604020202020204" pitchFamily="34" charset="0"/>
              </a:rPr>
              <a:t> </a:t>
            </a:r>
          </a:p>
          <a:p>
            <a:pPr marL="0" indent="0" algn="l"/>
            <a:r>
              <a:rPr lang="en-GB" sz="1200" i="1" dirty="0">
                <a:solidFill>
                  <a:srgbClr val="4F81BD"/>
                </a:solidFill>
                <a:latin typeface="Calibri" panose="020F0502020204030204" pitchFamily="34" charset="0"/>
                <a:ea typeface="SimSun" panose="02010600030101010101" pitchFamily="2" charset="-122"/>
                <a:cs typeface="Arial" panose="020B0604020202020204" pitchFamily="34" charset="0"/>
              </a:rPr>
              <a:t>You might say </a:t>
            </a:r>
            <a:r>
              <a:rPr lang="en-US" sz="1200" i="1" dirty="0">
                <a:solidFill>
                  <a:srgbClr val="4F81BD"/>
                </a:solidFill>
                <a:latin typeface="Calibri" panose="020F0502020204030204" pitchFamily="34" charset="0"/>
                <a:ea typeface="SimSun" panose="02010600030101010101" pitchFamily="2" charset="-122"/>
                <a:cs typeface="Arial" panose="020B0604020202020204" pitchFamily="34" charset="0"/>
              </a:rPr>
              <a:t>“Respond according to your set of beliefs, and think how you will explain your opinion”. Be aware of the participants’ culture.</a:t>
            </a:r>
          </a:p>
          <a:p>
            <a:pPr marL="0" indent="0" algn="l"/>
            <a:endParaRPr lang="en-US" sz="1200" i="1"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i="1" dirty="0">
                <a:solidFill>
                  <a:srgbClr val="4F81BD"/>
                </a:solidFill>
                <a:latin typeface="Calibri" panose="020F0502020204030204" pitchFamily="34" charset="0"/>
                <a:ea typeface="SimSun" panose="02010600030101010101" pitchFamily="2" charset="-122"/>
                <a:cs typeface="Arial" panose="020B0604020202020204" pitchFamily="34" charset="0"/>
              </a:rPr>
              <a:t>If participants have mobility difficulties, you can simply ask the whole group to raise their hands if they agree with the statement. </a:t>
            </a:r>
            <a:endParaRPr lang="en-CH" sz="1200" i="1" dirty="0">
              <a:latin typeface="Calibri" panose="020F0502020204030204" pitchFamily="34" charset="0"/>
              <a:ea typeface="SimSun" panose="02010600030101010101" pitchFamily="2" charset="-122"/>
              <a:cs typeface="Arial" panose="020B0604020202020204" pitchFamily="34" charset="0"/>
            </a:endParaRPr>
          </a:p>
          <a:p>
            <a:pPr marL="0" indent="0" algn="l"/>
            <a:endParaRPr lang="en-CH" sz="1200" dirty="0">
              <a:latin typeface="Calibri" panose="020F0502020204030204" pitchFamily="34" charset="0"/>
              <a:ea typeface="SimSun" panose="02010600030101010101" pitchFamily="2" charset="-122"/>
              <a:cs typeface="Arial" panose="020B0604020202020204" pitchFamily="34" charset="0"/>
            </a:endParaRPr>
          </a:p>
          <a:p>
            <a:pPr marL="0" indent="0" algn="l">
              <a:spcAft>
                <a:spcPts val="1037"/>
              </a:spcAft>
            </a:pPr>
            <a:r>
              <a:rPr lang="en-GB" sz="1200" dirty="0">
                <a:latin typeface="Calibri" panose="020F0502020204030204" pitchFamily="34" charset="0"/>
                <a:ea typeface="SimSun" panose="02010600030101010101" pitchFamily="2" charset="-122"/>
                <a:cs typeface="Arial" panose="020B0604020202020204" pitchFamily="34" charset="0"/>
              </a:rPr>
              <a:t>Do you agree or disagree with the following statement?</a:t>
            </a:r>
            <a:endParaRPr lang="en-GB" sz="1200" b="0" dirty="0">
              <a:latin typeface="Calibri" panose="020F0502020204030204" pitchFamily="34" charset="0"/>
              <a:ea typeface="SimSun" panose="02010600030101010101" pitchFamily="2" charset="-122"/>
              <a:cs typeface="Arial" panose="020B0604020202020204" pitchFamily="34" charset="0"/>
            </a:endParaRPr>
          </a:p>
          <a:p>
            <a:pPr marL="0" indent="0" algn="l">
              <a:spcAft>
                <a:spcPts val="1037"/>
              </a:spcAft>
            </a:pPr>
            <a:r>
              <a:rPr lang="en-GB" sz="1200" b="1" dirty="0">
                <a:latin typeface="Calibri" panose="020F0502020204030204" pitchFamily="34" charset="0"/>
                <a:ea typeface="SimSun" panose="02010600030101010101" pitchFamily="2" charset="-122"/>
                <a:cs typeface="Arial" panose="020B0604020202020204" pitchFamily="34" charset="0"/>
              </a:rPr>
              <a:t> “We are all born free and equal”</a:t>
            </a:r>
            <a:endParaRPr lang="en-CH" sz="1200" dirty="0">
              <a:latin typeface="Calibri" panose="020F0502020204030204" pitchFamily="34" charset="0"/>
              <a:ea typeface="SimSun" panose="02010600030101010101" pitchFamily="2" charset="-122"/>
              <a:cs typeface="Arial" panose="020B0604020202020204" pitchFamily="34" charset="0"/>
            </a:endParaRPr>
          </a:p>
          <a:p>
            <a:pPr marL="0" indent="0" algn="l">
              <a:spcAft>
                <a:spcPts val="1037"/>
              </a:spcAft>
            </a:pPr>
            <a:r>
              <a:rPr lang="en-GB" sz="1200" i="1"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 why they have chosen to agree or disagree. </a:t>
            </a:r>
          </a:p>
          <a:p>
            <a:pPr marL="0" indent="0" algn="l">
              <a:spcAft>
                <a:spcPts val="1037"/>
              </a:spcAft>
            </a:pPr>
            <a:r>
              <a:rPr lang="en-GB" sz="1200" i="1" dirty="0">
                <a:solidFill>
                  <a:srgbClr val="4F81BD"/>
                </a:solidFill>
                <a:latin typeface="Calibri" panose="020F0502020204030204" pitchFamily="34" charset="0"/>
                <a:ea typeface="SimSun" panose="02010600030101010101" pitchFamily="2" charset="-122"/>
                <a:cs typeface="Arial" panose="020B0604020202020204" pitchFamily="34" charset="0"/>
              </a:rPr>
              <a:t>Write down their responses on the flipchart.</a:t>
            </a:r>
          </a:p>
          <a:p>
            <a:pPr marL="0" indent="0" algn="l">
              <a:spcAft>
                <a:spcPts val="1037"/>
              </a:spcAft>
            </a:pPr>
            <a:r>
              <a:rPr lang="en-GB" sz="1200" i="1" dirty="0">
                <a:solidFill>
                  <a:srgbClr val="4F81BD"/>
                </a:solidFill>
                <a:latin typeface="Calibri" panose="020F0502020204030204" pitchFamily="34" charset="0"/>
                <a:ea typeface="SimSun" panose="02010600030101010101" pitchFamily="2" charset="-122"/>
                <a:cs typeface="Arial" panose="020B0604020202020204" pitchFamily="34" charset="0"/>
              </a:rPr>
              <a:t>Encourage participants to discuss their ideas directly with each other.</a:t>
            </a:r>
            <a:endParaRPr lang="en-CH" sz="1200" i="1" dirty="0">
              <a:latin typeface="Calibri" panose="020F0502020204030204" pitchFamily="34" charset="0"/>
              <a:ea typeface="SimSun" panose="02010600030101010101" pitchFamily="2" charset="-122"/>
              <a:cs typeface="Arial" panose="020B0604020202020204" pitchFamily="34" charset="0"/>
            </a:endParaRPr>
          </a:p>
          <a:p>
            <a:pPr marL="0" indent="0" algn="l"/>
            <a:endPar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0" indent="0" algn="l"/>
            <a:r>
              <a:rPr lang="en-GB" sz="1200" i="1" dirty="0">
                <a:solidFill>
                  <a:srgbClr val="0070C0"/>
                </a:solidFill>
                <a:latin typeface="Calibri" panose="020F0502020204030204" pitchFamily="34" charset="0"/>
                <a:ea typeface="SimSun" panose="02010600030101010101" pitchFamily="2" charset="-122"/>
                <a:cs typeface="Arial" panose="020B0604020202020204" pitchFamily="34" charset="0"/>
              </a:rPr>
              <a:t>Prompts for discussion: </a:t>
            </a:r>
            <a:endParaRPr lang="en-CH" sz="1200" i="1" dirty="0">
              <a:solidFill>
                <a:srgbClr val="0070C0"/>
              </a:solidFill>
              <a:latin typeface="Calibri" panose="020F0502020204030204" pitchFamily="34" charset="0"/>
              <a:ea typeface="SimSun" panose="02010600030101010101" pitchFamily="2" charset="-122"/>
              <a:cs typeface="Arial" panose="020B0604020202020204" pitchFamily="34" charset="0"/>
            </a:endParaRPr>
          </a:p>
          <a:p>
            <a:pPr marL="355468" indent="-355468">
              <a:buFont typeface="Symbol" panose="05050102010706020507" pitchFamily="18" charset="2"/>
              <a:buChar char=""/>
            </a:pPr>
            <a:r>
              <a:rPr lang="en-GB" sz="1200" i="1" dirty="0">
                <a:solidFill>
                  <a:srgbClr val="0070C0"/>
                </a:solidFill>
                <a:latin typeface="Calibri" panose="020F0502020204030204" pitchFamily="34" charset="0"/>
                <a:ea typeface="SimSun" panose="02010600030101010101" pitchFamily="2" charset="-122"/>
                <a:cs typeface="Arial" panose="020B0604020202020204" pitchFamily="34" charset="0"/>
              </a:rPr>
              <a:t>Yes, we are all born free and equal. It is society that may deny us this right.</a:t>
            </a:r>
            <a:endParaRPr lang="en-CH" sz="1200" i="1" dirty="0">
              <a:solidFill>
                <a:srgbClr val="0070C0"/>
              </a:solidFill>
              <a:latin typeface="Calibri" panose="020F0502020204030204" pitchFamily="34" charset="0"/>
              <a:ea typeface="SimSun" panose="02010600030101010101" pitchFamily="2" charset="-122"/>
              <a:cs typeface="Arial" panose="020B0604020202020204" pitchFamily="34" charset="0"/>
            </a:endParaRPr>
          </a:p>
          <a:p>
            <a:pPr marL="355468" indent="-355468">
              <a:buFont typeface="Symbol" panose="05050102010706020507" pitchFamily="18" charset="2"/>
              <a:buChar char=""/>
            </a:pPr>
            <a:r>
              <a:rPr lang="en-GB" sz="1200" i="1" dirty="0">
                <a:solidFill>
                  <a:srgbClr val="0070C0"/>
                </a:solidFill>
                <a:latin typeface="Calibri" panose="020F0502020204030204" pitchFamily="34" charset="0"/>
                <a:ea typeface="SimSun" panose="02010600030101010101" pitchFamily="2" charset="-122"/>
                <a:cs typeface="Arial" panose="020B0604020202020204" pitchFamily="34" charset="0"/>
              </a:rPr>
              <a:t>No, a person born into slavery or poverty will never be free.</a:t>
            </a:r>
            <a:endParaRPr lang="en-CH" sz="1200" i="1" dirty="0">
              <a:solidFill>
                <a:srgbClr val="0070C0"/>
              </a:solidFill>
              <a:latin typeface="Calibri" panose="020F0502020204030204" pitchFamily="34" charset="0"/>
              <a:ea typeface="SimSun" panose="02010600030101010101" pitchFamily="2" charset="-122"/>
              <a:cs typeface="Arial" panose="020B0604020202020204" pitchFamily="34" charset="0"/>
            </a:endParaRPr>
          </a:p>
          <a:p>
            <a:pPr marL="355468" indent="-355468">
              <a:buFont typeface="Symbol" panose="05050102010706020507" pitchFamily="18" charset="2"/>
              <a:buChar char=""/>
            </a:pPr>
            <a:r>
              <a:rPr lang="en-GB" sz="1200" i="1" dirty="0">
                <a:solidFill>
                  <a:srgbClr val="0070C0"/>
                </a:solidFill>
                <a:latin typeface="Calibri" panose="020F0502020204030204" pitchFamily="34" charset="0"/>
                <a:ea typeface="SimSun" panose="02010600030101010101" pitchFamily="2" charset="-122"/>
                <a:cs typeface="Arial" panose="020B0604020202020204" pitchFamily="34" charset="0"/>
              </a:rPr>
              <a:t>Characteristics such as race, ethnicity, colour, sex, sexual orientation, language, religion, political or other opinion, national or social origin, property, disability, birth or other status can contribute to many people not being treated equally.</a:t>
            </a:r>
            <a:endParaRPr lang="en-CH" sz="1200" i="1" dirty="0">
              <a:solidFill>
                <a:srgbClr val="0070C0"/>
              </a:solidFill>
              <a:latin typeface="Calibri" panose="020F0502020204030204" pitchFamily="34" charset="0"/>
              <a:ea typeface="SimSun" panose="02010600030101010101" pitchFamily="2" charset="-122"/>
              <a:cs typeface="Arial" panose="020B0604020202020204" pitchFamily="34" charset="0"/>
            </a:endParaRPr>
          </a:p>
          <a:p>
            <a:pPr marL="355468" indent="-355468">
              <a:buFont typeface="Symbol" panose="05050102010706020507" pitchFamily="18" charset="2"/>
              <a:buChar char=""/>
            </a:pPr>
            <a:r>
              <a:rPr lang="en-GB" sz="1200" i="1" dirty="0">
                <a:solidFill>
                  <a:srgbClr val="0070C0"/>
                </a:solidFill>
                <a:latin typeface="Calibri" panose="020F0502020204030204" pitchFamily="34" charset="0"/>
                <a:ea typeface="SimSun" panose="02010600030101010101" pitchFamily="2" charset="-122"/>
                <a:cs typeface="Arial" panose="020B0604020202020204" pitchFamily="34" charset="0"/>
              </a:rPr>
              <a:t>No, many people lack freedom when they are born. </a:t>
            </a:r>
            <a:endParaRPr lang="en-CH" sz="1200" i="1" dirty="0">
              <a:solidFill>
                <a:srgbClr val="0070C0"/>
              </a:solidFill>
              <a:latin typeface="Calibri" panose="020F0502020204030204" pitchFamily="34" charset="0"/>
              <a:ea typeface="SimSun" panose="02010600030101010101" pitchFamily="2" charset="-122"/>
              <a:cs typeface="Arial" panose="020B0604020202020204" pitchFamily="34" charset="0"/>
            </a:endParaRPr>
          </a:p>
          <a:p>
            <a:r>
              <a:rPr lang="en-GB" sz="1200" i="1" dirty="0">
                <a:solidFill>
                  <a:srgbClr val="0070C0"/>
                </a:solidFill>
                <a:latin typeface="Calibri" panose="020F0502020204030204" pitchFamily="34" charset="0"/>
                <a:ea typeface="SimSun" panose="02010600030101010101" pitchFamily="2" charset="-122"/>
                <a:cs typeface="Arial" panose="020B0604020202020204" pitchFamily="34" charset="0"/>
              </a:rPr>
              <a:t> </a:t>
            </a:r>
            <a:endParaRPr lang="en-CH" sz="1200" i="1" dirty="0">
              <a:solidFill>
                <a:srgbClr val="0070C0"/>
              </a:solidFill>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pPr algn="r"/>
            <a:fld id="{91600A8A-902E-430E-A833-453AE05FDB61}" type="slidenum">
              <a:rPr lang="en-GB" smtClean="0"/>
              <a:pPr algn="r"/>
              <a:t>24</a:t>
            </a:fld>
            <a:endParaRPr lang="en-GB" dirty="0"/>
          </a:p>
        </p:txBody>
      </p:sp>
    </p:spTree>
    <p:extLst>
      <p:ext uri="{BB962C8B-B14F-4D97-AF65-F5344CB8AC3E}">
        <p14:creationId xmlns:p14="http://schemas.microsoft.com/office/powerpoint/2010/main" val="17972909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419100"/>
            <a:ext cx="6142037" cy="3454400"/>
          </a:xfrm>
        </p:spPr>
      </p:sp>
      <p:sp>
        <p:nvSpPr>
          <p:cNvPr id="3" name="Notes Placeholder 2"/>
          <p:cNvSpPr>
            <a:spLocks noGrp="1"/>
          </p:cNvSpPr>
          <p:nvPr>
            <p:ph type="body" idx="1"/>
          </p:nvPr>
        </p:nvSpPr>
        <p:spPr>
          <a:xfrm>
            <a:off x="481013" y="4048369"/>
            <a:ext cx="6142037" cy="4906917"/>
          </a:xfrm>
        </p:spPr>
        <p:txBody>
          <a:bodyPr/>
          <a:lstStyle/>
          <a:p>
            <a:pPr marL="0" indent="0">
              <a:buFontTx/>
              <a:buNone/>
            </a:pPr>
            <a:r>
              <a:rPr lang="en-US" sz="1200" i="1" dirty="0">
                <a:solidFill>
                  <a:srgbClr val="0070C0"/>
                </a:solidFill>
              </a:rPr>
              <a:t>End this exercise by discussing the points on the slide.</a:t>
            </a:r>
          </a:p>
          <a:p>
            <a:endParaRPr lang="en-GB" dirty="0"/>
          </a:p>
        </p:txBody>
      </p:sp>
      <p:sp>
        <p:nvSpPr>
          <p:cNvPr id="4" name="Slide Number Placeholder 3"/>
          <p:cNvSpPr>
            <a:spLocks noGrp="1"/>
          </p:cNvSpPr>
          <p:nvPr>
            <p:ph type="sldNum" sz="quarter" idx="10"/>
          </p:nvPr>
        </p:nvSpPr>
        <p:spPr/>
        <p:txBody>
          <a:bodyPr/>
          <a:lstStyle/>
          <a:p>
            <a:pPr algn="r"/>
            <a:fld id="{91600A8A-902E-430E-A833-453AE05FDB61}" type="slidenum">
              <a:rPr lang="en-GB" smtClean="0"/>
              <a:pPr algn="r"/>
              <a:t>25</a:t>
            </a:fld>
            <a:endParaRPr lang="en-GB" dirty="0"/>
          </a:p>
        </p:txBody>
      </p:sp>
    </p:spTree>
    <p:extLst>
      <p:ext uri="{BB962C8B-B14F-4D97-AF65-F5344CB8AC3E}">
        <p14:creationId xmlns:p14="http://schemas.microsoft.com/office/powerpoint/2010/main" val="8382619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6:notes"/>
          <p:cNvSpPr>
            <a:spLocks noGrp="1" noRot="1" noChangeAspect="1"/>
          </p:cNvSpPr>
          <p:nvPr>
            <p:ph type="sldImg" idx="2"/>
          </p:nvPr>
        </p:nvSpPr>
        <p:spPr>
          <a:xfrm>
            <a:off x="347663" y="325438"/>
            <a:ext cx="6411912" cy="360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6:notes"/>
          <p:cNvSpPr txBox="1">
            <a:spLocks noGrp="1"/>
          </p:cNvSpPr>
          <p:nvPr>
            <p:ph type="body" idx="1"/>
          </p:nvPr>
        </p:nvSpPr>
        <p:spPr>
          <a:xfrm>
            <a:off x="347069" y="3961786"/>
            <a:ext cx="6411911" cy="5839088"/>
          </a:xfrm>
          <a:prstGeom prst="rect">
            <a:avLst/>
          </a:prstGeom>
          <a:noFill/>
          <a:ln>
            <a:noFill/>
          </a:ln>
        </p:spPr>
        <p:txBody>
          <a:bodyPr spcFirstLastPara="1" wrap="square" lIns="99059" tIns="49530" rIns="99059" bIns="49530" anchor="t" anchorCtr="0">
            <a:noAutofit/>
          </a:bodyPr>
          <a:lstStyle/>
          <a:p>
            <a:pPr marL="0" indent="0">
              <a:lnSpc>
                <a:spcPct val="115000"/>
              </a:lnSpc>
            </a:pPr>
            <a:r>
              <a:rPr lang="en-GB" sz="1200" b="0" i="1" dirty="0">
                <a:solidFill>
                  <a:srgbClr val="0070C0"/>
                </a:solidFill>
                <a:latin typeface="Calibri" panose="020F0502020204030204" pitchFamily="34" charset="0"/>
                <a:ea typeface="Calibri" panose="020F0502020204030204" pitchFamily="34" charset="0"/>
                <a:cs typeface="Calibri" panose="020F0502020204030204" pitchFamily="34" charset="0"/>
              </a:rPr>
              <a:t>Presentation. What are human rights? (30 mins, 9 slides)</a:t>
            </a:r>
          </a:p>
          <a:p>
            <a:pPr marL="0" indent="0">
              <a:lnSpc>
                <a:spcPct val="115000"/>
              </a:lnSpc>
            </a:pPr>
            <a:r>
              <a:rPr lang="en-GB" sz="1200" i="1" dirty="0">
                <a:solidFill>
                  <a:srgbClr val="0070C0"/>
                </a:solidFill>
                <a:latin typeface="Calibri" panose="020F0502020204030204" pitchFamily="34" charset="0"/>
                <a:ea typeface="Calibri" panose="020F0502020204030204" pitchFamily="34" charset="0"/>
                <a:cs typeface="Calibri" panose="020F0502020204030204" pitchFamily="34" charset="0"/>
              </a:rPr>
              <a:t>Read the slide to the group.</a:t>
            </a:r>
          </a:p>
          <a:p>
            <a:pPr marL="0" indent="0">
              <a:lnSpc>
                <a:spcPct val="115000"/>
              </a:lnSpc>
              <a:buClr>
                <a:schemeClr val="dk1"/>
              </a:buClr>
              <a:buSzPts val="1200"/>
            </a:pPr>
            <a:endParaRPr sz="1200" i="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0" indent="0" algn="just">
              <a:spcBef>
                <a:spcPts val="1037"/>
              </a:spcBef>
            </a:pPr>
            <a:r>
              <a:rPr lang="en-GB" sz="1200" i="1" dirty="0">
                <a:solidFill>
                  <a:srgbClr val="0070C0"/>
                </a:solidFill>
                <a:latin typeface="Calibri" panose="020F0502020204030204" pitchFamily="34" charset="0"/>
                <a:ea typeface="Calibri" panose="020F0502020204030204" pitchFamily="34" charset="0"/>
                <a:cs typeface="Calibri" panose="020F0502020204030204" pitchFamily="34" charset="0"/>
              </a:rPr>
              <a:t>Provide participants with a copy of Handout M1.1 (on the UDHR, including a simplified version from Amnesty International). They could also scan the QR code on the next slide to access the UDHR online.</a:t>
            </a:r>
          </a:p>
          <a:p>
            <a:pPr marL="0" indent="0" algn="just">
              <a:spcBef>
                <a:spcPts val="1037"/>
              </a:spcBef>
            </a:pPr>
            <a:endParaRPr lang="en-GB" sz="1200" i="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0" indent="0" algn="just">
              <a:spcBef>
                <a:spcPts val="1037"/>
              </a:spcBef>
            </a:pPr>
            <a:r>
              <a:rPr lang="en-GB" sz="1200" i="1" dirty="0">
                <a:solidFill>
                  <a:srgbClr val="0070C0"/>
                </a:solidFill>
                <a:latin typeface="Calibri" panose="020F0502020204030204" pitchFamily="34" charset="0"/>
                <a:ea typeface="Calibri" panose="020F0502020204030204" pitchFamily="34" charset="0"/>
                <a:cs typeface="Calibri" panose="020F0502020204030204" pitchFamily="34" charset="0"/>
              </a:rPr>
              <a:t>Different language versions of the UDHR can be found here: </a:t>
            </a:r>
            <a:r>
              <a:rPr lang="en-GB" sz="1200" i="1" u="sng" dirty="0">
                <a:solidFill>
                  <a:srgbClr val="0070C0"/>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https://udhr.audio/</a:t>
            </a:r>
            <a:r>
              <a:rPr lang="en-GB" sz="1200" i="1" dirty="0">
                <a:solidFill>
                  <a:srgbClr val="0070C0"/>
                </a:solidFill>
                <a:latin typeface="Calibri" panose="020F0502020204030204" pitchFamily="34" charset="0"/>
                <a:ea typeface="Calibri" panose="020F0502020204030204" pitchFamily="34" charset="0"/>
                <a:cs typeface="Calibri" panose="020F0502020204030204" pitchFamily="34" charset="0"/>
              </a:rPr>
              <a:t> </a:t>
            </a:r>
            <a:endParaRPr sz="1200" i="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0" indent="0" algn="just">
              <a:spcBef>
                <a:spcPts val="1037"/>
              </a:spcBef>
            </a:pPr>
            <a:r>
              <a:rPr lang="en-GB" sz="1200" i="1" dirty="0">
                <a:solidFill>
                  <a:srgbClr val="0070C0"/>
                </a:solidFill>
                <a:latin typeface="Calibri" panose="020F0502020204030204" pitchFamily="34" charset="0"/>
                <a:ea typeface="Calibri" panose="020F0502020204030204" pitchFamily="34" charset="0"/>
                <a:cs typeface="Calibri" panose="020F0502020204030204" pitchFamily="34" charset="0"/>
              </a:rPr>
              <a:t>The UDHR in sign language can be found here: </a:t>
            </a:r>
            <a:endParaRPr sz="1200" i="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1037"/>
              </a:spcBef>
            </a:pPr>
            <a:r>
              <a:rPr lang="en-GB" sz="1200" i="1" u="sng" dirty="0">
                <a:solidFill>
                  <a:srgbClr val="0070C0"/>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http://www.ohchr.org/EN/UDHR/Pages/UDHRinsignlanguages.aspx</a:t>
            </a:r>
            <a:r>
              <a:rPr lang="en-GB" sz="1200" i="1" dirty="0">
                <a:solidFill>
                  <a:srgbClr val="0070C0"/>
                </a:solidFill>
                <a:latin typeface="Calibri" panose="020F0502020204030204" pitchFamily="34" charset="0"/>
                <a:ea typeface="Calibri" panose="020F0502020204030204" pitchFamily="34" charset="0"/>
                <a:cs typeface="Calibri" panose="020F0502020204030204" pitchFamily="34" charset="0"/>
              </a:rPr>
              <a:t> (accessed 3 November 2025).</a:t>
            </a:r>
          </a:p>
          <a:p>
            <a:pPr marL="0" indent="0">
              <a:spcBef>
                <a:spcPts val="1037"/>
              </a:spcBef>
            </a:pPr>
            <a:r>
              <a:rPr lang="en-GB" sz="1200" i="1" dirty="0">
                <a:solidFill>
                  <a:srgbClr val="0070C0"/>
                </a:solidFill>
                <a:latin typeface="Calibri" panose="020F0502020204030204" pitchFamily="34" charset="0"/>
                <a:ea typeface="Calibri" panose="020F0502020204030204" pitchFamily="34" charset="0"/>
                <a:cs typeface="Calibri" panose="020F0502020204030204" pitchFamily="34" charset="0"/>
              </a:rPr>
              <a:t>Amnesty International’s simplified version is here: </a:t>
            </a:r>
            <a:r>
              <a:rPr lang="en-AU" sz="1200" dirty="0">
                <a:hlinkClick r:id="rId5"/>
              </a:rPr>
              <a:t>http://www.amnesty.org.uk/sites/default/files/udhr_simplified.pdf</a:t>
            </a:r>
            <a:endParaRPr sz="1200" i="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0" indent="0" algn="just">
              <a:spcBef>
                <a:spcPts val="1037"/>
              </a:spcBef>
            </a:pPr>
            <a:r>
              <a:rPr lang="en-GB" sz="1200" i="1" dirty="0">
                <a:solidFill>
                  <a:srgbClr val="0070C0"/>
                </a:solidFill>
                <a:latin typeface="Calibri" panose="020F0502020204030204" pitchFamily="34" charset="0"/>
                <a:ea typeface="Calibri" panose="020F0502020204030204" pitchFamily="34" charset="0"/>
                <a:cs typeface="Calibri" panose="020F0502020204030204" pitchFamily="34" charset="0"/>
              </a:rPr>
              <a:t>This module uses the UDHR as it provides a general introduction to human rights. The intention is not to provide in-depth knowledge and training on the international human rights framework, but to introduce participants to human rights issues and concepts in a way that is easy to understand</a:t>
            </a:r>
            <a:r>
              <a:rPr lang="en-GB" sz="1200" i="1" dirty="0">
                <a:solidFill>
                  <a:srgbClr val="0070C0"/>
                </a:solidFill>
                <a:latin typeface="Calibri" panose="020F0502020204030204" pitchFamily="34" charset="0"/>
                <a:ea typeface="Calibri" panose="020F0502020204030204" pitchFamily="34" charset="0"/>
                <a:cs typeface="Calibri" panose="020F0502020204030204" pitchFamily="34" charset="0"/>
                <a:sym typeface="Times New Roman"/>
              </a:rPr>
              <a:t>. </a:t>
            </a:r>
            <a:r>
              <a:rPr lang="en-GB" sz="1200" i="1" dirty="0">
                <a:solidFill>
                  <a:srgbClr val="0070C0"/>
                </a:solidFill>
                <a:latin typeface="Calibri" panose="020F0502020204030204" pitchFamily="34" charset="0"/>
                <a:ea typeface="Calibri" panose="020F0502020204030204" pitchFamily="34" charset="0"/>
                <a:cs typeface="Calibri" panose="020F0502020204030204" pitchFamily="34" charset="0"/>
              </a:rPr>
              <a:t>In subsequent modules, the Convention on the Rights of Person with Disabilities (CRPD) will be extensively discussed and examined.</a:t>
            </a:r>
          </a:p>
          <a:p>
            <a:pPr marL="0" indent="0">
              <a:spcBef>
                <a:spcPts val="1037"/>
              </a:spcBef>
            </a:pPr>
            <a:endParaRPr lang="en-GB" sz="1200" i="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1037"/>
              </a:spcBef>
            </a:pPr>
            <a:r>
              <a:rPr lang="en-GB" sz="1200" i="1" dirty="0">
                <a:solidFill>
                  <a:srgbClr val="0070C0"/>
                </a:solidFill>
                <a:latin typeface="Calibri" panose="020F0502020204030204" pitchFamily="34" charset="0"/>
                <a:ea typeface="Calibri" panose="020F0502020204030204" pitchFamily="34" charset="0"/>
                <a:cs typeface="Calibri" panose="020F0502020204030204" pitchFamily="34" charset="0"/>
              </a:rPr>
              <a:t>Give participants a few minutes to read through the UDHR. </a:t>
            </a:r>
            <a:endParaRPr sz="1200" i="1"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
        <p:nvSpPr>
          <p:cNvPr id="183" name="Google Shape;183;p6:notes"/>
          <p:cNvSpPr txBox="1">
            <a:spLocks noGrp="1"/>
          </p:cNvSpPr>
          <p:nvPr>
            <p:ph type="sldNum" idx="12"/>
          </p:nvPr>
        </p:nvSpPr>
        <p:spPr>
          <a:xfrm>
            <a:off x="4023992" y="9721109"/>
            <a:ext cx="3078428" cy="513507"/>
          </a:xfrm>
          <a:prstGeom prst="rect">
            <a:avLst/>
          </a:prstGeom>
          <a:noFill/>
          <a:ln>
            <a:noFill/>
          </a:ln>
        </p:spPr>
        <p:txBody>
          <a:bodyPr spcFirstLastPara="1" wrap="square" lIns="99059" tIns="49530" rIns="99059" bIns="49530" anchor="b" anchorCtr="0">
            <a:noAutofit/>
          </a:bodyPr>
          <a:lstStyle/>
          <a:p>
            <a:pPr algn="r"/>
            <a:fld id="{00000000-1234-1234-1234-123412341234}" type="slidenum">
              <a:rPr lang="en-GB"/>
              <a:pPr algn="r"/>
              <a:t>26</a:t>
            </a:fld>
            <a:endParaRPr/>
          </a:p>
        </p:txBody>
      </p:sp>
    </p:spTree>
    <p:extLst>
      <p:ext uri="{BB962C8B-B14F-4D97-AF65-F5344CB8AC3E}">
        <p14:creationId xmlns:p14="http://schemas.microsoft.com/office/powerpoint/2010/main" val="2278699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8:notes"/>
          <p:cNvSpPr>
            <a:spLocks noGrp="1" noRot="1" noChangeAspect="1"/>
          </p:cNvSpPr>
          <p:nvPr>
            <p:ph type="sldImg" idx="2"/>
          </p:nvPr>
        </p:nvSpPr>
        <p:spPr>
          <a:xfrm>
            <a:off x="282575" y="227013"/>
            <a:ext cx="6464300" cy="3636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8:notes"/>
          <p:cNvSpPr txBox="1">
            <a:spLocks noGrp="1"/>
          </p:cNvSpPr>
          <p:nvPr>
            <p:ph type="body" idx="1"/>
          </p:nvPr>
        </p:nvSpPr>
        <p:spPr>
          <a:xfrm>
            <a:off x="282575" y="3903162"/>
            <a:ext cx="6464300" cy="4004914"/>
          </a:xfrm>
          <a:prstGeom prst="rect">
            <a:avLst/>
          </a:prstGeom>
          <a:noFill/>
          <a:ln>
            <a:noFill/>
          </a:ln>
        </p:spPr>
        <p:txBody>
          <a:bodyPr spcFirstLastPara="1" wrap="square" lIns="99059" tIns="49530" rIns="99059" bIns="49530" anchor="t" anchorCtr="0">
            <a:noAutofit/>
          </a:bodyPr>
          <a:lstStyle/>
          <a:p>
            <a:pPr marL="0" indent="0">
              <a:lnSpc>
                <a:spcPct val="115000"/>
              </a:lnSpc>
              <a:buSzPts val="1200"/>
            </a:pPr>
            <a:r>
              <a:rPr lang="en-US" sz="1200" b="0" i="1" dirty="0">
                <a:solidFill>
                  <a:srgbClr val="0070C0"/>
                </a:solidFill>
              </a:rPr>
              <a:t>This slide and the next one can be adjusted based on the participants’ level of knowledge, understanding, and needs. They may be shortened or omitted if there are time constraints.</a:t>
            </a:r>
          </a:p>
          <a:p>
            <a:pPr marL="0" indent="0" algn="just">
              <a:lnSpc>
                <a:spcPct val="115000"/>
              </a:lnSpc>
              <a:buSzPts val="1200"/>
            </a:pPr>
            <a:endParaRPr lang="en-US" sz="1200" b="0" i="1" dirty="0">
              <a:solidFill>
                <a:srgbClr val="0070C0"/>
              </a:solidFill>
            </a:endParaRPr>
          </a:p>
          <a:p>
            <a:pPr marL="0" indent="0" algn="just">
              <a:lnSpc>
                <a:spcPct val="115000"/>
              </a:lnSpc>
              <a:buSzPts val="1200"/>
            </a:pPr>
            <a:r>
              <a:rPr lang="en-US" sz="1200" b="1" i="1" dirty="0">
                <a:solidFill>
                  <a:srgbClr val="0070C0"/>
                </a:solidFill>
              </a:rPr>
              <a:t>Talk through the slide</a:t>
            </a:r>
            <a:r>
              <a:rPr lang="en-US" sz="1200" b="0" i="1" dirty="0">
                <a:solidFill>
                  <a:srgbClr val="0070C0"/>
                </a:solidFill>
              </a:rPr>
              <a:t>: </a:t>
            </a:r>
            <a:r>
              <a:rPr lang="en-GB" sz="1200" b="0" i="1" dirty="0">
                <a:solidFill>
                  <a:srgbClr val="0070C0"/>
                </a:solidFill>
              </a:rPr>
              <a:t>How did the Universal Declaration of Human Rights come about? </a:t>
            </a:r>
          </a:p>
          <a:p>
            <a:pPr marL="0" indent="0" algn="just">
              <a:lnSpc>
                <a:spcPct val="115000"/>
              </a:lnSpc>
              <a:spcBef>
                <a:spcPts val="1037"/>
              </a:spcBef>
              <a:buClr>
                <a:schemeClr val="dk1"/>
              </a:buClr>
              <a:buSzPts val="1200"/>
              <a:buFontTx/>
              <a:buNone/>
            </a:pPr>
            <a:r>
              <a:rPr lang="en-GB" sz="1200" i="1" dirty="0">
                <a:solidFill>
                  <a:srgbClr val="0070C0"/>
                </a:solidFill>
              </a:rPr>
              <a:t>For the third bullet point, explain that:</a:t>
            </a:r>
          </a:p>
          <a:p>
            <a:pPr marL="177734" indent="-177734">
              <a:lnSpc>
                <a:spcPct val="115000"/>
              </a:lnSpc>
              <a:spcBef>
                <a:spcPts val="1037"/>
              </a:spcBef>
              <a:buClr>
                <a:schemeClr val="dk1"/>
              </a:buClr>
              <a:buSzPts val="1200"/>
              <a:buFont typeface="Arial"/>
              <a:buChar char="•"/>
            </a:pPr>
            <a:r>
              <a:rPr lang="en-GB" sz="1200" dirty="0"/>
              <a:t>Some people argue that human rights is a western concept or that they have only been agreed upon by high-income countries and are not realistic in low-resource settings. However, it is important to note that the UDHR was adopted and endorsed by high-, middle- and low-income countries throughout the world. </a:t>
            </a:r>
          </a:p>
          <a:p>
            <a:pPr marL="650982" lvl="1" indent="-177734" algn="just">
              <a:lnSpc>
                <a:spcPct val="115000"/>
              </a:lnSpc>
              <a:spcBef>
                <a:spcPts val="1037"/>
              </a:spcBef>
              <a:buClr>
                <a:schemeClr val="dk1"/>
              </a:buClr>
              <a:buSzPts val="1200"/>
              <a:buFont typeface="Arial"/>
              <a:buChar char="•"/>
            </a:pPr>
            <a:endParaRPr sz="1200" dirty="0"/>
          </a:p>
          <a:p>
            <a:pPr marL="0" indent="0">
              <a:spcBef>
                <a:spcPts val="1037"/>
              </a:spcBef>
            </a:pPr>
            <a:endParaRPr sz="1200" dirty="0"/>
          </a:p>
        </p:txBody>
      </p:sp>
      <p:sp>
        <p:nvSpPr>
          <p:cNvPr id="199" name="Google Shape;199;p8:notes"/>
          <p:cNvSpPr txBox="1">
            <a:spLocks noGrp="1"/>
          </p:cNvSpPr>
          <p:nvPr>
            <p:ph type="sldNum" idx="12"/>
          </p:nvPr>
        </p:nvSpPr>
        <p:spPr>
          <a:xfrm>
            <a:off x="4023992" y="9721109"/>
            <a:ext cx="3078428" cy="513507"/>
          </a:xfrm>
          <a:prstGeom prst="rect">
            <a:avLst/>
          </a:prstGeom>
          <a:noFill/>
          <a:ln>
            <a:noFill/>
          </a:ln>
        </p:spPr>
        <p:txBody>
          <a:bodyPr spcFirstLastPara="1" wrap="square" lIns="99059" tIns="49530" rIns="99059" bIns="49530" anchor="b" anchorCtr="0">
            <a:noAutofit/>
          </a:bodyPr>
          <a:lstStyle/>
          <a:p>
            <a:pPr algn="r"/>
            <a:fld id="{00000000-1234-1234-1234-123412341234}" type="slidenum">
              <a:rPr lang="en-GB"/>
              <a:pPr algn="r"/>
              <a:t>27</a:t>
            </a:fld>
            <a:endParaRPr/>
          </a:p>
        </p:txBody>
      </p:sp>
    </p:spTree>
    <p:extLst>
      <p:ext uri="{BB962C8B-B14F-4D97-AF65-F5344CB8AC3E}">
        <p14:creationId xmlns:p14="http://schemas.microsoft.com/office/powerpoint/2010/main" val="26010616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9:notes"/>
          <p:cNvSpPr>
            <a:spLocks noGrp="1" noRot="1" noChangeAspect="1"/>
          </p:cNvSpPr>
          <p:nvPr>
            <p:ph type="sldImg" idx="2"/>
          </p:nvPr>
        </p:nvSpPr>
        <p:spPr>
          <a:xfrm>
            <a:off x="487363" y="425450"/>
            <a:ext cx="6086475" cy="34242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9:notes"/>
          <p:cNvSpPr txBox="1">
            <a:spLocks noGrp="1"/>
          </p:cNvSpPr>
          <p:nvPr>
            <p:ph type="body" idx="1"/>
          </p:nvPr>
        </p:nvSpPr>
        <p:spPr>
          <a:xfrm>
            <a:off x="487362" y="4020206"/>
            <a:ext cx="6157277" cy="5904187"/>
          </a:xfrm>
          <a:prstGeom prst="rect">
            <a:avLst/>
          </a:prstGeom>
          <a:noFill/>
          <a:ln>
            <a:noFill/>
          </a:ln>
        </p:spPr>
        <p:txBody>
          <a:bodyPr spcFirstLastPara="1" wrap="square" lIns="99059" tIns="49530" rIns="99059" bIns="49530" anchor="t" anchorCtr="0">
            <a:noAutofit/>
          </a:bodyPr>
          <a:lstStyle/>
          <a:p>
            <a:pPr marL="0" indent="0" algn="just">
              <a:lnSpc>
                <a:spcPct val="115000"/>
              </a:lnSpc>
              <a:buClr>
                <a:schemeClr val="dk1"/>
              </a:buClr>
              <a:buSzPts val="1200"/>
              <a:buFontTx/>
              <a:buNone/>
            </a:pPr>
            <a:r>
              <a:rPr lang="en-GB" sz="1200" i="1" dirty="0">
                <a:solidFill>
                  <a:srgbClr val="0070C0"/>
                </a:solidFill>
              </a:rPr>
              <a:t>Read through the slide. </a:t>
            </a:r>
          </a:p>
          <a:p>
            <a:pPr marL="0" indent="0" algn="just">
              <a:lnSpc>
                <a:spcPct val="115000"/>
              </a:lnSpc>
              <a:buClr>
                <a:schemeClr val="dk1"/>
              </a:buClr>
              <a:buSzPts val="1200"/>
            </a:pPr>
            <a:r>
              <a:rPr lang="en-GB" sz="1200" i="1" dirty="0">
                <a:solidFill>
                  <a:srgbClr val="0070C0"/>
                </a:solidFill>
              </a:rPr>
              <a:t>Explain that:</a:t>
            </a:r>
          </a:p>
          <a:p>
            <a:pPr marL="0" indent="0" algn="just">
              <a:lnSpc>
                <a:spcPct val="115000"/>
              </a:lnSpc>
              <a:buClr>
                <a:schemeClr val="dk1"/>
              </a:buClr>
              <a:buSzPts val="1200"/>
            </a:pPr>
            <a:r>
              <a:rPr lang="en-GB" sz="1200" dirty="0">
                <a:solidFill>
                  <a:schemeClr val="tx1"/>
                </a:solidFill>
              </a:rPr>
              <a:t>The ICCPR and the ICESCR </a:t>
            </a:r>
            <a:r>
              <a:rPr lang="en-GB" sz="1200" dirty="0"/>
              <a:t>have been ratified by the vast majority of countries around the world. As a consequence, governments around the world have obligations to protect their citizens’ human rights. </a:t>
            </a:r>
          </a:p>
          <a:p>
            <a:pPr marL="0" indent="0" algn="just">
              <a:lnSpc>
                <a:spcPct val="115000"/>
              </a:lnSpc>
              <a:spcBef>
                <a:spcPts val="1000"/>
              </a:spcBef>
              <a:buClr>
                <a:schemeClr val="dk1"/>
              </a:buClr>
              <a:buSzPts val="1200"/>
            </a:pPr>
            <a:r>
              <a:rPr lang="en-GB" sz="1200" i="1" dirty="0">
                <a:solidFill>
                  <a:srgbClr val="0070C0"/>
                </a:solidFill>
              </a:rPr>
              <a:t>Read through the list of other treaties.</a:t>
            </a:r>
          </a:p>
          <a:p>
            <a:pPr marL="0" indent="0" algn="just">
              <a:lnSpc>
                <a:spcPct val="115000"/>
              </a:lnSpc>
              <a:spcBef>
                <a:spcPts val="1000"/>
              </a:spcBef>
              <a:buClr>
                <a:schemeClr val="dk1"/>
              </a:buClr>
              <a:buSzPts val="1200"/>
            </a:pPr>
            <a:r>
              <a:rPr lang="en-GB" sz="1200" i="1" dirty="0">
                <a:solidFill>
                  <a:srgbClr val="0070C0"/>
                </a:solidFill>
              </a:rPr>
              <a:t>For the final bullet, you could say:</a:t>
            </a:r>
          </a:p>
          <a:p>
            <a:pPr marL="0" indent="0">
              <a:lnSpc>
                <a:spcPct val="115000"/>
              </a:lnSpc>
              <a:spcAft>
                <a:spcPts val="600"/>
              </a:spcAft>
              <a:buClr>
                <a:schemeClr val="dk1"/>
              </a:buClr>
              <a:buSzPts val="1200"/>
            </a:pPr>
            <a:r>
              <a:rPr lang="en-GB" sz="1200" dirty="0"/>
              <a:t>In addition to these international human rights instruments, many countries protect human rights in national legislation (e.g. through a Bill of Rights or their national constitution). In fact, many rights in national laws are inspired by and reflect international human rights instruments.</a:t>
            </a:r>
          </a:p>
          <a:p>
            <a:pPr marL="0" indent="0">
              <a:lnSpc>
                <a:spcPct val="115000"/>
              </a:lnSpc>
              <a:buClr>
                <a:schemeClr val="dk1"/>
              </a:buClr>
              <a:buSzPts val="1200"/>
              <a:buFontTx/>
              <a:buNone/>
            </a:pPr>
            <a:r>
              <a:rPr lang="en-GB" sz="1200" b="1" i="1" dirty="0">
                <a:solidFill>
                  <a:srgbClr val="0070C0"/>
                </a:solidFill>
              </a:rPr>
              <a:t>References</a:t>
            </a:r>
          </a:p>
          <a:p>
            <a:pPr marL="177734" indent="-177734">
              <a:lnSpc>
                <a:spcPct val="90000"/>
              </a:lnSpc>
              <a:spcAft>
                <a:spcPts val="600"/>
              </a:spcAft>
              <a:buClr>
                <a:schemeClr val="dk1"/>
              </a:buClr>
              <a:buSzPts val="1200"/>
              <a:buFont typeface="Arial"/>
              <a:buChar char="•"/>
            </a:pPr>
            <a:r>
              <a:rPr lang="en-US" sz="1200" i="1" dirty="0">
                <a:solidFill>
                  <a:srgbClr val="0070C0"/>
                </a:solidFill>
              </a:rPr>
              <a:t>International Covenant on Civil and Political Rights, adopted and opened for signature, ratification and accession by General Assembly resolution 2200 (XXI) of 16 December 1966. Geneva: Office of the United Nations High Commissioner for Human Rights; 1976. (</a:t>
            </a:r>
            <a:r>
              <a:rPr lang="en-US" sz="1200" i="1" u="sng" dirty="0">
                <a:hlinkClick r:id="rId3"/>
              </a:rPr>
              <a:t>http://www.ohchr.org/en/professionalinterest/pages/ccpr.aspx</a:t>
            </a:r>
            <a:r>
              <a:rPr lang="en-US" sz="1200" i="1" dirty="0">
                <a:solidFill>
                  <a:srgbClr val="0070C0"/>
                </a:solidFill>
              </a:rPr>
              <a:t>) </a:t>
            </a:r>
          </a:p>
          <a:p>
            <a:pPr marL="177734" indent="-177734">
              <a:lnSpc>
                <a:spcPct val="90000"/>
              </a:lnSpc>
              <a:spcAft>
                <a:spcPts val="600"/>
              </a:spcAft>
              <a:buClr>
                <a:schemeClr val="dk1"/>
              </a:buClr>
              <a:buSzPts val="1200"/>
              <a:buFont typeface="Arial"/>
              <a:buChar char="•"/>
            </a:pPr>
            <a:r>
              <a:rPr lang="en-US" sz="1200" i="1" dirty="0">
                <a:solidFill>
                  <a:srgbClr val="0070C0"/>
                </a:solidFill>
              </a:rPr>
              <a:t>International Covenant on Economic, Social and Cultural Rights, adopted and opened for signature, ratification and accession by General Assembly Resolution 2200 (XXI) of 16 December 1966. Geneva: Office of the United Nations High Commissioner for Human Rights; 1976. (</a:t>
            </a:r>
            <a:r>
              <a:rPr lang="en-US" sz="1200" i="1" u="sng" dirty="0">
                <a:hlinkClick r:id="rId4"/>
              </a:rPr>
              <a:t>http://www.ohchr.org/EN/ProfessionalInterest/Pages/CESCR.aspx</a:t>
            </a:r>
            <a:r>
              <a:rPr lang="en-US" sz="1200" i="1" dirty="0">
                <a:solidFill>
                  <a:srgbClr val="0070C0"/>
                </a:solidFill>
              </a:rPr>
              <a:t>). </a:t>
            </a:r>
          </a:p>
          <a:p>
            <a:pPr marL="177734" indent="-177734">
              <a:lnSpc>
                <a:spcPct val="90000"/>
              </a:lnSpc>
              <a:spcAft>
                <a:spcPts val="600"/>
              </a:spcAft>
              <a:buClr>
                <a:schemeClr val="dk1"/>
              </a:buClr>
              <a:buSzPts val="1200"/>
              <a:buFont typeface="Arial"/>
              <a:buChar char="•"/>
            </a:pPr>
            <a:r>
              <a:rPr lang="en-US" sz="1200" b="0" i="1" dirty="0">
                <a:solidFill>
                  <a:srgbClr val="0070C0"/>
                </a:solidFill>
              </a:rPr>
              <a:t>Convention on the Rights of the Child (CRC), </a:t>
            </a:r>
            <a:r>
              <a:rPr lang="en-US" sz="1200" i="1" dirty="0">
                <a:solidFill>
                  <a:srgbClr val="0070C0"/>
                </a:solidFill>
              </a:rPr>
              <a:t>adopted and opened for signature, ratification and accession by General Assembly </a:t>
            </a:r>
            <a:r>
              <a:rPr lang="en-US" sz="1200" b="0" i="1" dirty="0">
                <a:solidFill>
                  <a:srgbClr val="0070C0"/>
                </a:solidFill>
              </a:rPr>
              <a:t>resolution 44/25</a:t>
            </a:r>
            <a:r>
              <a:rPr lang="en-US" sz="1200" i="1" dirty="0">
                <a:solidFill>
                  <a:srgbClr val="0070C0"/>
                </a:solidFill>
              </a:rPr>
              <a:t> of 20 November 1989. Entry into force 2 September 1990. Geneva: Office of the United Nations High Commissioner for Human Rights / UN depositary.</a:t>
            </a:r>
          </a:p>
          <a:p>
            <a:pPr marL="177734" indent="-177734">
              <a:lnSpc>
                <a:spcPct val="90000"/>
              </a:lnSpc>
              <a:spcAft>
                <a:spcPts val="600"/>
              </a:spcAft>
              <a:buClr>
                <a:schemeClr val="dk1"/>
              </a:buClr>
              <a:buSzPts val="1200"/>
              <a:buFont typeface="Arial"/>
              <a:buChar char="•"/>
            </a:pPr>
            <a:r>
              <a:rPr lang="en-US" sz="1200" b="0" i="1" dirty="0">
                <a:solidFill>
                  <a:srgbClr val="0070C0"/>
                </a:solidFill>
              </a:rPr>
              <a:t>Convention on the Elimination of All Forms of Discrimination Against Women (CEDAW), adopted and opened for signature, ratification and accession by General Assembly resolution 34/180 </a:t>
            </a:r>
            <a:r>
              <a:rPr lang="en-US" sz="1200" i="1" dirty="0">
                <a:solidFill>
                  <a:srgbClr val="0070C0"/>
                </a:solidFill>
              </a:rPr>
              <a:t>of 18 December 1979. Entry into force 3 September 1981. Geneva: Office of the United Nations High Commissioner for Human Rights / UN depositary. </a:t>
            </a:r>
            <a:endParaRPr sz="1200" i="1" dirty="0">
              <a:solidFill>
                <a:srgbClr val="0070C0"/>
              </a:solidFill>
            </a:endParaRPr>
          </a:p>
          <a:p>
            <a:pPr marL="0" indent="0">
              <a:spcBef>
                <a:spcPts val="1037"/>
              </a:spcBef>
            </a:pPr>
            <a:endParaRPr sz="1200" dirty="0"/>
          </a:p>
        </p:txBody>
      </p:sp>
      <p:sp>
        <p:nvSpPr>
          <p:cNvPr id="207" name="Google Shape;207;p9:notes"/>
          <p:cNvSpPr txBox="1">
            <a:spLocks noGrp="1"/>
          </p:cNvSpPr>
          <p:nvPr>
            <p:ph type="sldNum" idx="12"/>
          </p:nvPr>
        </p:nvSpPr>
        <p:spPr>
          <a:xfrm>
            <a:off x="4023992" y="9721109"/>
            <a:ext cx="3078428" cy="513507"/>
          </a:xfrm>
          <a:prstGeom prst="rect">
            <a:avLst/>
          </a:prstGeom>
          <a:noFill/>
          <a:ln>
            <a:noFill/>
          </a:ln>
        </p:spPr>
        <p:txBody>
          <a:bodyPr spcFirstLastPara="1" wrap="square" lIns="99059" tIns="49530" rIns="99059" bIns="49530" anchor="b" anchorCtr="0">
            <a:noAutofit/>
          </a:bodyPr>
          <a:lstStyle/>
          <a:p>
            <a:pPr algn="r"/>
            <a:fld id="{00000000-1234-1234-1234-123412341234}" type="slidenum">
              <a:rPr lang="en-GB"/>
              <a:pPr algn="r"/>
              <a:t>28</a:t>
            </a:fld>
            <a:endParaRPr/>
          </a:p>
        </p:txBody>
      </p:sp>
    </p:spTree>
    <p:extLst>
      <p:ext uri="{BB962C8B-B14F-4D97-AF65-F5344CB8AC3E}">
        <p14:creationId xmlns:p14="http://schemas.microsoft.com/office/powerpoint/2010/main" val="14767369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2:notes"/>
          <p:cNvSpPr>
            <a:spLocks noGrp="1" noRot="1" noChangeAspect="1"/>
          </p:cNvSpPr>
          <p:nvPr>
            <p:ph type="sldImg" idx="2"/>
          </p:nvPr>
        </p:nvSpPr>
        <p:spPr>
          <a:xfrm>
            <a:off x="319088" y="284163"/>
            <a:ext cx="6486525" cy="3649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12:notes"/>
          <p:cNvSpPr txBox="1">
            <a:spLocks noGrp="1"/>
          </p:cNvSpPr>
          <p:nvPr>
            <p:ph type="body" idx="1"/>
          </p:nvPr>
        </p:nvSpPr>
        <p:spPr>
          <a:xfrm>
            <a:off x="319088" y="4023359"/>
            <a:ext cx="6486525" cy="6211253"/>
          </a:xfrm>
          <a:prstGeom prst="rect">
            <a:avLst/>
          </a:prstGeom>
          <a:noFill/>
          <a:ln>
            <a:noFill/>
          </a:ln>
        </p:spPr>
        <p:txBody>
          <a:bodyPr spcFirstLastPara="1" wrap="square" lIns="99059" tIns="49530" rIns="99059" bIns="49530" anchor="t" anchorCtr="0">
            <a:noAutofit/>
          </a:bodyPr>
          <a:lstStyle/>
          <a:p>
            <a:pPr marL="0" indent="0" algn="just">
              <a:lnSpc>
                <a:spcPct val="115000"/>
              </a:lnSpc>
            </a:pPr>
            <a:r>
              <a:rPr lang="en-GB" sz="1200" i="1" dirty="0">
                <a:solidFill>
                  <a:srgbClr val="0070C0"/>
                </a:solidFill>
              </a:rPr>
              <a:t>Talk through the slide.</a:t>
            </a:r>
            <a:r>
              <a:rPr lang="en-GB" sz="1200" i="1" dirty="0">
                <a:solidFill>
                  <a:schemeClr val="accent1">
                    <a:lumMod val="60000"/>
                    <a:lumOff val="40000"/>
                  </a:schemeClr>
                </a:solidFill>
              </a:rPr>
              <a:t> </a:t>
            </a:r>
            <a:endParaRPr sz="1200" i="1" dirty="0">
              <a:solidFill>
                <a:schemeClr val="accent1">
                  <a:lumMod val="60000"/>
                  <a:lumOff val="40000"/>
                </a:schemeClr>
              </a:solidFill>
            </a:endParaRPr>
          </a:p>
          <a:p>
            <a:pPr marL="0" indent="0" algn="just">
              <a:lnSpc>
                <a:spcPct val="115000"/>
              </a:lnSpc>
            </a:pPr>
            <a:r>
              <a:rPr lang="en-GB" sz="1200" dirty="0"/>
              <a:t> </a:t>
            </a:r>
            <a:endParaRPr sz="1200" dirty="0"/>
          </a:p>
          <a:p>
            <a:pPr marL="0" indent="0">
              <a:spcBef>
                <a:spcPts val="1037"/>
              </a:spcBef>
            </a:pPr>
            <a:endParaRPr sz="1200" dirty="0"/>
          </a:p>
        </p:txBody>
      </p:sp>
      <p:sp>
        <p:nvSpPr>
          <p:cNvPr id="231" name="Google Shape;231;p12:notes"/>
          <p:cNvSpPr txBox="1">
            <a:spLocks noGrp="1"/>
          </p:cNvSpPr>
          <p:nvPr>
            <p:ph type="sldNum" idx="12"/>
          </p:nvPr>
        </p:nvSpPr>
        <p:spPr>
          <a:xfrm>
            <a:off x="4023992" y="9721109"/>
            <a:ext cx="3078428" cy="513507"/>
          </a:xfrm>
          <a:prstGeom prst="rect">
            <a:avLst/>
          </a:prstGeom>
          <a:noFill/>
          <a:ln>
            <a:noFill/>
          </a:ln>
        </p:spPr>
        <p:txBody>
          <a:bodyPr spcFirstLastPara="1" wrap="square" lIns="99059" tIns="49530" rIns="99059" bIns="49530" anchor="b" anchorCtr="0">
            <a:noAutofit/>
          </a:bodyPr>
          <a:lstStyle/>
          <a:p>
            <a:pPr algn="r"/>
            <a:fld id="{00000000-1234-1234-1234-123412341234}" type="slidenum">
              <a:rPr lang="en-GB"/>
              <a:pPr algn="r"/>
              <a:t>29</a:t>
            </a:fld>
            <a:endParaRPr/>
          </a:p>
        </p:txBody>
      </p:sp>
    </p:spTree>
    <p:extLst>
      <p:ext uri="{BB962C8B-B14F-4D97-AF65-F5344CB8AC3E}">
        <p14:creationId xmlns:p14="http://schemas.microsoft.com/office/powerpoint/2010/main" val="1476808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FEC63-0AFE-C753-AF68-C3587B9BD2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F37261-0B70-7183-EC6B-22FA7FEB4EA4}"/>
              </a:ext>
            </a:extLst>
          </p:cNvPr>
          <p:cNvSpPr>
            <a:spLocks noGrp="1" noRot="1" noChangeAspect="1"/>
          </p:cNvSpPr>
          <p:nvPr>
            <p:ph type="sldImg"/>
          </p:nvPr>
        </p:nvSpPr>
        <p:spPr>
          <a:xfrm>
            <a:off x="406400" y="301625"/>
            <a:ext cx="6289675" cy="3538538"/>
          </a:xfrm>
        </p:spPr>
      </p:sp>
      <p:sp>
        <p:nvSpPr>
          <p:cNvPr id="3" name="Notes Placeholder 2">
            <a:extLst>
              <a:ext uri="{FF2B5EF4-FFF2-40B4-BE49-F238E27FC236}">
                <a16:creationId xmlns:a16="http://schemas.microsoft.com/office/drawing/2014/main" id="{7A1EFD79-1785-B864-1280-9FAC215619DC}"/>
              </a:ext>
            </a:extLst>
          </p:cNvPr>
          <p:cNvSpPr>
            <a:spLocks noGrp="1"/>
          </p:cNvSpPr>
          <p:nvPr>
            <p:ph type="body" idx="1"/>
          </p:nvPr>
        </p:nvSpPr>
        <p:spPr>
          <a:xfrm>
            <a:off x="406400" y="3906983"/>
            <a:ext cx="6268945" cy="4400396"/>
          </a:xfrm>
        </p:spPr>
        <p:txBody>
          <a:bodyPr/>
          <a:lstStyle/>
          <a:p>
            <a:pPr marL="0" indent="0">
              <a:buFontTx/>
              <a:buNone/>
            </a:pPr>
            <a:r>
              <a:rPr lang="en-US" sz="1200" i="1" dirty="0">
                <a:solidFill>
                  <a:srgbClr val="0070C0"/>
                </a:solidFill>
              </a:rPr>
              <a:t>Talk through the slide</a:t>
            </a:r>
          </a:p>
          <a:p>
            <a:pPr marL="0" indent="0">
              <a:buFontTx/>
              <a:buNone/>
            </a:pPr>
            <a:endParaRPr lang="en-US" sz="1200" i="1" dirty="0">
              <a:solidFill>
                <a:srgbClr val="0070C0"/>
              </a:solidFill>
            </a:endParaRPr>
          </a:p>
          <a:p>
            <a:pPr marL="0" indent="0">
              <a:buFontTx/>
              <a:buNone/>
            </a:pPr>
            <a:r>
              <a:rPr lang="en-US" sz="1200" i="1" dirty="0">
                <a:solidFill>
                  <a:srgbClr val="0070C0"/>
                </a:solidFill>
              </a:rPr>
              <a:t>Reference:</a:t>
            </a:r>
          </a:p>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lang="en-AU" sz="1200" b="0" i="1" u="none" strike="noStrike" cap="none" dirty="0">
                <a:solidFill>
                  <a:srgbClr val="0070C0"/>
                </a:solidFill>
                <a:effectLst/>
                <a:latin typeface="Calibri"/>
                <a:ea typeface="Calibri"/>
                <a:cs typeface="Calibri"/>
                <a:sym typeface="Calibri"/>
              </a:rPr>
              <a:t>IASC Guidelines on Mental Health and Psychosocial Support in Emergency Settings, 2007 </a:t>
            </a:r>
            <a:r>
              <a:rPr lang="en-AU" sz="1200" b="0" i="1" u="sng" strike="noStrike" cap="none" dirty="0">
                <a:solidFill>
                  <a:srgbClr val="0070C0"/>
                </a:solidFill>
                <a:effectLst/>
                <a:latin typeface="Calibri"/>
                <a:ea typeface="Calibri"/>
                <a:cs typeface="Calibri"/>
                <a:sym typeface="Calibri"/>
                <a:hlinkClick r:id="rId3">
                  <a:extLst>
                    <a:ext uri="{A12FA001-AC4F-418D-AE19-62706E023703}">
                      <ahyp:hlinkClr xmlns:ahyp="http://schemas.microsoft.com/office/drawing/2018/hyperlinkcolor" val="tx"/>
                    </a:ext>
                  </a:extLst>
                </a:hlinkClick>
              </a:rPr>
              <a:t>https://interagencystandingcommittee.org/iasc-task-force-mental-health-and-psychosocial-support-emergency-settings/iasc-guidelines-mental-health-and-psychosocial-support-emergency-settings-2007</a:t>
            </a:r>
            <a:endParaRPr lang="en-GB" sz="1200" b="0" i="1" u="none" strike="noStrike" cap="none" dirty="0">
              <a:solidFill>
                <a:srgbClr val="0070C0"/>
              </a:solidFill>
              <a:effectLst/>
              <a:latin typeface="Calibri"/>
              <a:ea typeface="Calibri"/>
              <a:cs typeface="Calibri"/>
              <a:sym typeface="Calibri"/>
            </a:endParaRPr>
          </a:p>
          <a:p>
            <a:pPr marL="0" indent="0">
              <a:buFontTx/>
              <a:buNone/>
            </a:pPr>
            <a:endParaRPr lang="en-US" sz="1200" dirty="0">
              <a:solidFill>
                <a:srgbClr val="0070C0"/>
              </a:solidFill>
            </a:endParaRPr>
          </a:p>
        </p:txBody>
      </p:sp>
      <p:sp>
        <p:nvSpPr>
          <p:cNvPr id="4" name="Slide Number Placeholder 3">
            <a:extLst>
              <a:ext uri="{FF2B5EF4-FFF2-40B4-BE49-F238E27FC236}">
                <a16:creationId xmlns:a16="http://schemas.microsoft.com/office/drawing/2014/main" id="{26B8B98D-CE14-09D4-7983-D8837494BCE9}"/>
              </a:ext>
            </a:extLst>
          </p:cNvPr>
          <p:cNvSpPr>
            <a:spLocks noGrp="1"/>
          </p:cNvSpPr>
          <p:nvPr>
            <p:ph type="sldNum" sz="quarter" idx="5"/>
          </p:nvPr>
        </p:nvSpPr>
        <p:spPr/>
        <p:txBody>
          <a:bodyPr/>
          <a:lstStyle/>
          <a:p>
            <a:pPr algn="r"/>
            <a:fld id="{91600A8A-902E-430E-A833-453AE05FDB61}" type="slidenum">
              <a:rPr lang="en-GB" smtClean="0"/>
              <a:pPr algn="r"/>
              <a:t>3</a:t>
            </a:fld>
            <a:endParaRPr lang="en-GB" dirty="0"/>
          </a:p>
        </p:txBody>
      </p:sp>
    </p:spTree>
    <p:extLst>
      <p:ext uri="{BB962C8B-B14F-4D97-AF65-F5344CB8AC3E}">
        <p14:creationId xmlns:p14="http://schemas.microsoft.com/office/powerpoint/2010/main" val="11329580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1:notes"/>
          <p:cNvSpPr>
            <a:spLocks noGrp="1" noRot="1" noChangeAspect="1"/>
          </p:cNvSpPr>
          <p:nvPr>
            <p:ph type="sldImg" idx="2"/>
          </p:nvPr>
        </p:nvSpPr>
        <p:spPr>
          <a:xfrm>
            <a:off x="303213" y="246063"/>
            <a:ext cx="6477000" cy="3643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1:notes"/>
          <p:cNvSpPr txBox="1">
            <a:spLocks noGrp="1"/>
          </p:cNvSpPr>
          <p:nvPr>
            <p:ph type="body" idx="1"/>
          </p:nvPr>
        </p:nvSpPr>
        <p:spPr>
          <a:xfrm>
            <a:off x="303213" y="4026772"/>
            <a:ext cx="6477000" cy="4116118"/>
          </a:xfrm>
          <a:prstGeom prst="rect">
            <a:avLst/>
          </a:prstGeom>
          <a:noFill/>
          <a:ln>
            <a:noFill/>
          </a:ln>
        </p:spPr>
        <p:txBody>
          <a:bodyPr spcFirstLastPara="1" wrap="square" lIns="99059" tIns="49530" rIns="99059" bIns="49530" anchor="t" anchorCtr="0">
            <a:noAutofit/>
          </a:bodyPr>
          <a:lstStyle/>
          <a:p>
            <a:pPr marL="0" indent="0">
              <a:lnSpc>
                <a:spcPct val="115000"/>
              </a:lnSpc>
            </a:pPr>
            <a:r>
              <a:rPr lang="en-GB" sz="1200" i="1" dirty="0">
                <a:solidFill>
                  <a:srgbClr val="0070C0"/>
                </a:solidFill>
              </a:rPr>
              <a:t>There are five core principles that underpin human rights.</a:t>
            </a:r>
          </a:p>
          <a:p>
            <a:pPr marL="0" indent="0">
              <a:lnSpc>
                <a:spcPct val="115000"/>
              </a:lnSpc>
            </a:pPr>
            <a:r>
              <a:rPr lang="en-GB" sz="1200" i="1" dirty="0">
                <a:solidFill>
                  <a:srgbClr val="0070C0"/>
                </a:solidFill>
              </a:rPr>
              <a:t>Read through the bold bullets.</a:t>
            </a:r>
          </a:p>
          <a:p>
            <a:pPr marL="0" indent="0">
              <a:lnSpc>
                <a:spcPct val="115000"/>
              </a:lnSpc>
            </a:pPr>
            <a:endPar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0" indent="0">
              <a:lnSpc>
                <a:spcPct val="115000"/>
              </a:lnSpc>
            </a:pPr>
            <a:r>
              <a:rPr lang="en-GB" sz="1200" i="1" dirty="0">
                <a:solidFill>
                  <a:srgbClr val="0070C0"/>
                </a:solidFill>
                <a:latin typeface="Calibri" panose="020F0502020204030204" pitchFamily="34" charset="0"/>
                <a:ea typeface="SimSun" panose="02010600030101010101" pitchFamily="2" charset="-122"/>
                <a:cs typeface="Arial" panose="020B0604020202020204" pitchFamily="34" charset="0"/>
              </a:rPr>
              <a:t>Then read through the bullets explaining how the rights are inter-related. Emphasize that:</a:t>
            </a:r>
            <a:r>
              <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rPr>
              <a:t> </a:t>
            </a:r>
          </a:p>
          <a:p>
            <a:pPr marL="0" indent="0">
              <a:lnSpc>
                <a:spcPct val="115000"/>
              </a:lnSpc>
            </a:pPr>
            <a:endPar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buFont typeface="Arial" panose="020B0604020202020204" pitchFamily="34" charset="0"/>
              <a:buChar char="•"/>
            </a:pPr>
            <a:r>
              <a:rPr lang="en-GB" sz="1200" dirty="0">
                <a:latin typeface="Calibri" panose="020F0502020204030204" pitchFamily="34" charset="0"/>
                <a:ea typeface="SimSun" panose="02010600030101010101" pitchFamily="2" charset="-122"/>
                <a:cs typeface="Arial" panose="020B0604020202020204" pitchFamily="34" charset="0"/>
              </a:rPr>
              <a:t>These rights are included in the humanitarian principles and core guidelines, such as Sphere and IASC</a:t>
            </a:r>
          </a:p>
          <a:p>
            <a:pPr marL="0" indent="0">
              <a:lnSpc>
                <a:spcPct val="115000"/>
              </a:lnSpc>
            </a:pPr>
            <a:endPar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0" indent="0" algn="just">
              <a:lnSpc>
                <a:spcPct val="115000"/>
              </a:lnSpc>
            </a:pPr>
            <a:r>
              <a:rPr lang="en-GB" sz="1200" i="1" dirty="0">
                <a:solidFill>
                  <a:srgbClr val="0070C0"/>
                </a:solidFill>
                <a:latin typeface="Calibri" panose="020F0502020204030204" pitchFamily="34" charset="0"/>
                <a:ea typeface="SimSun" panose="02010600030101010101" pitchFamily="2" charset="-122"/>
                <a:cs typeface="Arial" panose="020B0604020202020204" pitchFamily="34" charset="0"/>
              </a:rPr>
              <a:t>Give participants the opportunity to express any concerns they may have about human rights, the UDHR and the practical usefulness of human rights. </a:t>
            </a:r>
            <a:endParaRPr lang="en-CH" sz="1200" i="1" dirty="0">
              <a:solidFill>
                <a:srgbClr val="0070C0"/>
              </a:solidFill>
              <a:latin typeface="Calibri" panose="020F0502020204030204" pitchFamily="34" charset="0"/>
              <a:ea typeface="SimSun" panose="02010600030101010101" pitchFamily="2" charset="-122"/>
              <a:cs typeface="Arial" panose="020B0604020202020204" pitchFamily="34" charset="0"/>
            </a:endParaRPr>
          </a:p>
          <a:p>
            <a:pPr marL="0" indent="0">
              <a:lnSpc>
                <a:spcPct val="115000"/>
              </a:lnSpc>
            </a:pPr>
            <a:endParaRPr sz="1200" dirty="0"/>
          </a:p>
          <a:p>
            <a:pPr marL="0" indent="0">
              <a:spcBef>
                <a:spcPts val="1037"/>
              </a:spcBef>
            </a:pPr>
            <a:endParaRPr sz="1200" dirty="0"/>
          </a:p>
        </p:txBody>
      </p:sp>
      <p:sp>
        <p:nvSpPr>
          <p:cNvPr id="223" name="Google Shape;223;p11:notes"/>
          <p:cNvSpPr txBox="1">
            <a:spLocks noGrp="1"/>
          </p:cNvSpPr>
          <p:nvPr>
            <p:ph type="sldNum" idx="12"/>
          </p:nvPr>
        </p:nvSpPr>
        <p:spPr>
          <a:xfrm>
            <a:off x="4023992" y="9721109"/>
            <a:ext cx="3078428" cy="513507"/>
          </a:xfrm>
          <a:prstGeom prst="rect">
            <a:avLst/>
          </a:prstGeom>
          <a:noFill/>
          <a:ln>
            <a:noFill/>
          </a:ln>
        </p:spPr>
        <p:txBody>
          <a:bodyPr spcFirstLastPara="1" wrap="square" lIns="99059" tIns="49530" rIns="99059" bIns="49530" anchor="b" anchorCtr="0">
            <a:noAutofit/>
          </a:bodyPr>
          <a:lstStyle/>
          <a:p>
            <a:pPr algn="r"/>
            <a:fld id="{00000000-1234-1234-1234-123412341234}" type="slidenum">
              <a:rPr lang="en-GB"/>
              <a:pPr algn="r"/>
              <a:t>30</a:t>
            </a:fld>
            <a:endParaRPr dirty="0"/>
          </a:p>
        </p:txBody>
      </p:sp>
    </p:spTree>
    <p:extLst>
      <p:ext uri="{BB962C8B-B14F-4D97-AF65-F5344CB8AC3E}">
        <p14:creationId xmlns:p14="http://schemas.microsoft.com/office/powerpoint/2010/main" val="13562068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3:notes"/>
          <p:cNvSpPr>
            <a:spLocks noGrp="1" noRot="1" noChangeAspect="1"/>
          </p:cNvSpPr>
          <p:nvPr>
            <p:ph type="sldImg" idx="2"/>
          </p:nvPr>
        </p:nvSpPr>
        <p:spPr>
          <a:xfrm>
            <a:off x="441325" y="400050"/>
            <a:ext cx="6221413" cy="35004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3:notes"/>
          <p:cNvSpPr txBox="1">
            <a:spLocks noGrp="1"/>
          </p:cNvSpPr>
          <p:nvPr>
            <p:ph type="body" idx="1"/>
          </p:nvPr>
        </p:nvSpPr>
        <p:spPr>
          <a:xfrm>
            <a:off x="441309" y="4043855"/>
            <a:ext cx="6221447" cy="5849007"/>
          </a:xfrm>
          <a:prstGeom prst="rect">
            <a:avLst/>
          </a:prstGeom>
          <a:noFill/>
          <a:ln>
            <a:noFill/>
          </a:ln>
        </p:spPr>
        <p:txBody>
          <a:bodyPr spcFirstLastPara="1" wrap="square" lIns="99059" tIns="49530" rIns="99059" bIns="49530" anchor="t" anchorCtr="0">
            <a:noAutofit/>
          </a:bodyPr>
          <a:lstStyle/>
          <a:p>
            <a:pPr marL="0" indent="0" algn="just">
              <a:lnSpc>
                <a:spcPct val="115000"/>
              </a:lnSpc>
            </a:pPr>
            <a:r>
              <a:rPr lang="en-GB" sz="1200" i="1" dirty="0">
                <a:solidFill>
                  <a:srgbClr val="0070C0"/>
                </a:solidFill>
              </a:rPr>
              <a:t>Talk through the slide, explaining that:</a:t>
            </a:r>
          </a:p>
          <a:p>
            <a:pPr marL="0" indent="0">
              <a:lnSpc>
                <a:spcPct val="115000"/>
              </a:lnSpc>
            </a:pPr>
            <a:r>
              <a:rPr lang="en-GB" sz="1200" dirty="0"/>
              <a:t>Not all human rights are absolute. Some rights can be restricted in specific situations. For instance:</a:t>
            </a:r>
            <a:endParaRPr sz="1200" dirty="0"/>
          </a:p>
          <a:p>
            <a:pPr marL="171450" indent="-171450">
              <a:lnSpc>
                <a:spcPct val="115000"/>
              </a:lnSpc>
              <a:buFont typeface="Arial" panose="020B0604020202020204" pitchFamily="34" charset="0"/>
              <a:buChar char="•"/>
            </a:pPr>
            <a:r>
              <a:rPr lang="en-GB" sz="1200" dirty="0"/>
              <a:t> A right can be subject to reasonable restrictions or limitations if the exercise of that right by one person infringes upon the rights of another person (e.g. the right to freedom of expression can sometimes be restricted if someone uses it to incite hatred towards a particular group).</a:t>
            </a:r>
          </a:p>
          <a:p>
            <a:pPr marL="171450" indent="-171450">
              <a:lnSpc>
                <a:spcPct val="115000"/>
              </a:lnSpc>
              <a:buFont typeface="Arial" panose="020B0604020202020204" pitchFamily="34" charset="0"/>
              <a:buChar char="•"/>
            </a:pPr>
            <a:r>
              <a:rPr lang="en-GB" sz="1200" dirty="0"/>
              <a:t>Certain rights can be limited or suspended in certain extreme situations (for example during a public emergency).</a:t>
            </a:r>
            <a:endParaRPr sz="1200" dirty="0"/>
          </a:p>
          <a:p>
            <a:pPr marL="0" indent="0">
              <a:lnSpc>
                <a:spcPct val="115000"/>
              </a:lnSpc>
              <a:spcBef>
                <a:spcPts val="1037"/>
              </a:spcBef>
            </a:pPr>
            <a:r>
              <a:rPr lang="en-GB" sz="1200" dirty="0"/>
              <a:t>But it is important to note that: </a:t>
            </a:r>
            <a:endParaRPr sz="1200" dirty="0"/>
          </a:p>
          <a:p>
            <a:pPr marL="171450" indent="-171450">
              <a:lnSpc>
                <a:spcPct val="115000"/>
              </a:lnSpc>
              <a:spcBef>
                <a:spcPts val="1037"/>
              </a:spcBef>
              <a:buClr>
                <a:schemeClr val="dk1"/>
              </a:buClr>
              <a:buSzPts val="1200"/>
              <a:buFont typeface="Arial" panose="020B0604020202020204" pitchFamily="34" charset="0"/>
              <a:buChar char="•"/>
            </a:pPr>
            <a:r>
              <a:rPr lang="en-GB" sz="1200" dirty="0"/>
              <a:t>Any restrictions or limitations on a right cannot be arbitrary. There has to be a valid reason for it (e.g., because it infringes on the rights of others).</a:t>
            </a:r>
          </a:p>
          <a:p>
            <a:pPr marL="171450" indent="-171450">
              <a:lnSpc>
                <a:spcPct val="115000"/>
              </a:lnSpc>
              <a:spcBef>
                <a:spcPts val="1037"/>
              </a:spcBef>
              <a:buClr>
                <a:schemeClr val="dk1"/>
              </a:buClr>
              <a:buSzPts val="1200"/>
              <a:buFont typeface="Arial" panose="020B0604020202020204" pitchFamily="34" charset="0"/>
              <a:buChar char="•"/>
            </a:pPr>
            <a:r>
              <a:rPr lang="en-GB" sz="1200" dirty="0"/>
              <a:t>Certain rights that can never be limited or restricted. They are: </a:t>
            </a:r>
            <a:endParaRPr sz="1200" dirty="0"/>
          </a:p>
          <a:p>
            <a:pPr marL="829426" lvl="1" indent="-355468">
              <a:lnSpc>
                <a:spcPct val="115000"/>
              </a:lnSpc>
              <a:buClr>
                <a:schemeClr val="dk1"/>
              </a:buClr>
              <a:buSzPts val="1200"/>
              <a:buFont typeface="Courier New" panose="02070309020205020404" pitchFamily="49" charset="0"/>
              <a:buChar char="o"/>
            </a:pPr>
            <a:r>
              <a:rPr lang="en-GB" sz="1200" dirty="0"/>
              <a:t>the right to life; </a:t>
            </a:r>
            <a:endParaRPr sz="1200" dirty="0"/>
          </a:p>
          <a:p>
            <a:pPr marL="829426" lvl="1" indent="-355468">
              <a:lnSpc>
                <a:spcPct val="115000"/>
              </a:lnSpc>
              <a:buClr>
                <a:schemeClr val="dk1"/>
              </a:buClr>
              <a:buSzPts val="1200"/>
              <a:buFont typeface="Courier New" panose="02070309020205020404" pitchFamily="49" charset="0"/>
              <a:buChar char="o"/>
            </a:pPr>
            <a:r>
              <a:rPr lang="en-GB" sz="1200" dirty="0"/>
              <a:t>the right to be free from torture, cruel, inhuman or degrading treatment or punishment; </a:t>
            </a:r>
            <a:endParaRPr sz="1200" dirty="0"/>
          </a:p>
          <a:p>
            <a:pPr marL="829426" lvl="1" indent="-355468">
              <a:lnSpc>
                <a:spcPct val="115000"/>
              </a:lnSpc>
              <a:buClr>
                <a:schemeClr val="dk1"/>
              </a:buClr>
              <a:buSzPts val="1200"/>
              <a:buFont typeface="Courier New" panose="02070309020205020404" pitchFamily="49" charset="0"/>
              <a:buChar char="o"/>
            </a:pPr>
            <a:r>
              <a:rPr lang="en-GB" sz="1200" dirty="0"/>
              <a:t>the right to be free from slavery; </a:t>
            </a:r>
            <a:endParaRPr sz="1200" dirty="0"/>
          </a:p>
          <a:p>
            <a:pPr marL="829426" lvl="1" indent="-355468">
              <a:lnSpc>
                <a:spcPct val="115000"/>
              </a:lnSpc>
              <a:buClr>
                <a:schemeClr val="dk1"/>
              </a:buClr>
              <a:buSzPts val="1200"/>
              <a:buFont typeface="Courier New" panose="02070309020205020404" pitchFamily="49" charset="0"/>
              <a:buChar char="o"/>
            </a:pPr>
            <a:r>
              <a:rPr lang="en-GB" sz="1200" dirty="0"/>
              <a:t>the right to recognition everywhere as a person before the law; </a:t>
            </a:r>
            <a:endParaRPr sz="1200" dirty="0"/>
          </a:p>
          <a:p>
            <a:pPr marL="829426" marR="0" lvl="1" indent="-355468" defTabSz="914400" rtl="0" eaLnBrk="1" fontAlgn="auto" latinLnBrk="0" hangingPunct="1">
              <a:lnSpc>
                <a:spcPct val="115000"/>
              </a:lnSpc>
              <a:spcBef>
                <a:spcPts val="0"/>
              </a:spcBef>
              <a:spcAft>
                <a:spcPts val="0"/>
              </a:spcAft>
              <a:buClr>
                <a:schemeClr val="dk1"/>
              </a:buClr>
              <a:buSzPts val="1200"/>
              <a:buFont typeface="Courier New" panose="02070309020205020404" pitchFamily="49" charset="0"/>
              <a:buChar char="o"/>
              <a:tabLst/>
              <a:defRPr/>
            </a:pPr>
            <a:r>
              <a:rPr lang="en-GB" sz="1200" dirty="0"/>
              <a:t>freedom from discrimination - d</a:t>
            </a:r>
            <a:r>
              <a:rPr lang="en-US" sz="1200" dirty="0" err="1">
                <a:solidFill>
                  <a:schemeClr val="tx1"/>
                </a:solidFill>
              </a:rPr>
              <a:t>iscrimination</a:t>
            </a:r>
            <a:r>
              <a:rPr lang="en-US" sz="1200" dirty="0">
                <a:solidFill>
                  <a:schemeClr val="tx1"/>
                </a:solidFill>
              </a:rPr>
              <a:t> is not allowed even in humanitarian contexts.</a:t>
            </a:r>
          </a:p>
          <a:p>
            <a:pPr marL="940674" lvl="1" indent="-466716">
              <a:lnSpc>
                <a:spcPct val="115000"/>
              </a:lnSpc>
            </a:pPr>
            <a:endParaRPr lang="en-GB" sz="1200" i="1" dirty="0"/>
          </a:p>
          <a:p>
            <a:pPr marL="0" lvl="1" indent="0" defTabSz="946495">
              <a:lnSpc>
                <a:spcPct val="115000"/>
              </a:lnSpc>
              <a:defRPr/>
            </a:pPr>
            <a:r>
              <a:rPr lang="en-US" sz="1200" i="1"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Before showing the next slide, ask the participants how COVID 19 affected the rights of people with </a:t>
            </a:r>
            <a:r>
              <a:rPr lang="en-GB" sz="1200" i="1" dirty="0">
                <a:solidFill>
                  <a:srgbClr val="0070C0"/>
                </a:solidFill>
              </a:rPr>
              <a:t>psychosocial, intellectual or cognitive disabilities</a:t>
            </a:r>
            <a:r>
              <a:rPr lang="en-US" sz="1200" i="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1200" i="1"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Were people’s rights restricted?</a:t>
            </a:r>
          </a:p>
          <a:p>
            <a:pPr marL="940674" lvl="1" indent="-466716">
              <a:lnSpc>
                <a:spcPct val="115000"/>
              </a:lnSpc>
            </a:pPr>
            <a:r>
              <a:rPr lang="en-GB" sz="1200" dirty="0"/>
              <a:t> </a:t>
            </a:r>
          </a:p>
        </p:txBody>
      </p:sp>
      <p:sp>
        <p:nvSpPr>
          <p:cNvPr id="239" name="Google Shape;239;p13:notes"/>
          <p:cNvSpPr txBox="1">
            <a:spLocks noGrp="1"/>
          </p:cNvSpPr>
          <p:nvPr>
            <p:ph type="sldNum" idx="12"/>
          </p:nvPr>
        </p:nvSpPr>
        <p:spPr>
          <a:xfrm>
            <a:off x="4023992" y="9721109"/>
            <a:ext cx="3078428" cy="513507"/>
          </a:xfrm>
          <a:prstGeom prst="rect">
            <a:avLst/>
          </a:prstGeom>
          <a:noFill/>
          <a:ln>
            <a:noFill/>
          </a:ln>
        </p:spPr>
        <p:txBody>
          <a:bodyPr spcFirstLastPara="1" wrap="square" lIns="99059" tIns="49530" rIns="99059" bIns="49530" anchor="b" anchorCtr="0">
            <a:noAutofit/>
          </a:bodyPr>
          <a:lstStyle/>
          <a:p>
            <a:pPr algn="r"/>
            <a:fld id="{00000000-1234-1234-1234-123412341234}" type="slidenum">
              <a:rPr lang="en-GB"/>
              <a:pPr algn="r"/>
              <a:t>31</a:t>
            </a:fld>
            <a:endParaRPr/>
          </a:p>
        </p:txBody>
      </p:sp>
    </p:spTree>
    <p:extLst>
      <p:ext uri="{BB962C8B-B14F-4D97-AF65-F5344CB8AC3E}">
        <p14:creationId xmlns:p14="http://schemas.microsoft.com/office/powerpoint/2010/main" val="16971378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363538"/>
            <a:ext cx="6138863" cy="3452812"/>
          </a:xfrm>
        </p:spPr>
      </p:sp>
      <p:sp>
        <p:nvSpPr>
          <p:cNvPr id="3" name="Notes Placeholder 2"/>
          <p:cNvSpPr>
            <a:spLocks noGrp="1"/>
          </p:cNvSpPr>
          <p:nvPr>
            <p:ph type="body" idx="1"/>
          </p:nvPr>
        </p:nvSpPr>
        <p:spPr>
          <a:xfrm>
            <a:off x="440587" y="3946579"/>
            <a:ext cx="6222888" cy="5644300"/>
          </a:xfrm>
        </p:spPr>
        <p:txBody>
          <a:bodyPr/>
          <a:lstStyle/>
          <a:p>
            <a:pPr marL="0" indent="0"/>
            <a:r>
              <a:rPr lang="en-US" sz="1200" i="1" dirty="0">
                <a:solidFill>
                  <a:srgbClr val="0070C0"/>
                </a:solidFill>
              </a:rPr>
              <a:t>Talk through the slide</a:t>
            </a:r>
          </a:p>
          <a:p>
            <a:pPr>
              <a:buFont typeface="Arial" panose="020B0604020202020204" pitchFamily="34" charset="0"/>
              <a:buChar char="•"/>
            </a:pPr>
            <a:endParaRPr lang="en-US" sz="1200" dirty="0">
              <a:solidFill>
                <a:srgbClr val="0070C0"/>
              </a:solidFill>
            </a:endParaRPr>
          </a:p>
          <a:p>
            <a:pPr marL="0" indent="0"/>
            <a:r>
              <a:rPr lang="en-US" sz="1200" i="1" dirty="0">
                <a:solidFill>
                  <a:srgbClr val="0070C0"/>
                </a:solidFill>
              </a:rPr>
              <a:t>You might discuss the examples of discrimination a bit further: </a:t>
            </a:r>
          </a:p>
          <a:p>
            <a:pPr>
              <a:buFont typeface="Arial" panose="020B0604020202020204" pitchFamily="34" charset="0"/>
              <a:buChar char="•"/>
            </a:pPr>
            <a:endParaRPr lang="en-US" sz="1200" dirty="0"/>
          </a:p>
          <a:p>
            <a:pPr>
              <a:buFont typeface="Arial" panose="020B0604020202020204" pitchFamily="34" charset="0"/>
              <a:buChar char="•"/>
            </a:pPr>
            <a:r>
              <a:rPr lang="en-US" sz="1200" dirty="0"/>
              <a:t>Sometimes older people were told they couldn’t leave their homes for extended periods, even for essential needs — </a:t>
            </a:r>
            <a:r>
              <a:rPr lang="en-US" sz="1200" b="1" dirty="0"/>
              <a:t>a form of age discrimination</a:t>
            </a:r>
            <a:r>
              <a:rPr lang="en-US" sz="1200" dirty="0"/>
              <a:t>.</a:t>
            </a:r>
          </a:p>
          <a:p>
            <a:pPr>
              <a:buFont typeface="Arial" panose="020B0604020202020204" pitchFamily="34" charset="0"/>
              <a:buChar char="•"/>
            </a:pPr>
            <a:r>
              <a:rPr lang="en-US" sz="1200" dirty="0"/>
              <a:t>When COVID-19 safety information was not provided in accessible formats (for example sign language, easy-to-read materials), </a:t>
            </a:r>
            <a:r>
              <a:rPr lang="en-US" sz="1200" b="1" dirty="0"/>
              <a:t>people with disabilities were excluded</a:t>
            </a:r>
            <a:r>
              <a:rPr lang="en-US" sz="1200" dirty="0"/>
              <a:t>.</a:t>
            </a:r>
          </a:p>
          <a:p>
            <a:pPr>
              <a:buFont typeface="Arial" panose="020B0604020202020204" pitchFamily="34" charset="0"/>
              <a:buChar char="•"/>
            </a:pPr>
            <a:r>
              <a:rPr lang="en-US" sz="1200" dirty="0"/>
              <a:t>There were also </a:t>
            </a:r>
            <a:r>
              <a:rPr lang="en-US" sz="1200" b="1" dirty="0"/>
              <a:t>reports of discriminatory triage protocols</a:t>
            </a:r>
            <a:r>
              <a:rPr lang="en-US" sz="1200" dirty="0"/>
              <a:t> that meant people with disabilities were not given equal access to medical care. </a:t>
            </a:r>
            <a:r>
              <a:rPr lang="en-US" sz="1200" i="1" dirty="0">
                <a:solidFill>
                  <a:srgbClr val="0070C0"/>
                </a:solidFill>
              </a:rPr>
              <a:t>(The reference for this is </a:t>
            </a:r>
            <a:r>
              <a:rPr lang="en-US" sz="1200" i="1" dirty="0">
                <a:solidFill>
                  <a:srgbClr val="0070C0"/>
                </a:solidFill>
                <a:hlinkClick r:id="rId3">
                  <a:extLst>
                    <a:ext uri="{A12FA001-AC4F-418D-AE19-62706E023703}">
                      <ahyp:hlinkClr xmlns:ahyp="http://schemas.microsoft.com/office/drawing/2018/hyperlinkcolor" val="tx"/>
                    </a:ext>
                  </a:extLst>
                </a:hlinkClick>
              </a:rPr>
              <a:t> </a:t>
            </a:r>
            <a:r>
              <a:rPr lang="en-US" sz="1200" i="1" dirty="0">
                <a:solidFill>
                  <a:srgbClr val="954F72"/>
                </a:solidFill>
                <a:hlinkClick r:id="rId3">
                  <a:extLst>
                    <a:ext uri="{A12FA001-AC4F-418D-AE19-62706E023703}">
                      <ahyp:hlinkClr xmlns:ahyp="http://schemas.microsoft.com/office/drawing/2018/hyperlinkcolor" val="tx"/>
                    </a:ext>
                  </a:extLst>
                </a:hlinkClick>
              </a:rPr>
              <a:t>https://pmc.ncbi.nlm.nih.gov/articles/PMC8193195</a:t>
            </a:r>
            <a:r>
              <a:rPr lang="en-US" sz="1200" i="1" dirty="0">
                <a:solidFill>
                  <a:srgbClr val="0070C0"/>
                </a:solidFill>
                <a:hlinkClick r:id="rId3">
                  <a:extLst>
                    <a:ext uri="{A12FA001-AC4F-418D-AE19-62706E023703}">
                      <ahyp:hlinkClr xmlns:ahyp="http://schemas.microsoft.com/office/drawing/2018/hyperlinkcolor" val="tx"/>
                    </a:ext>
                  </a:extLst>
                </a:hlinkClick>
              </a:rPr>
              <a:t>/</a:t>
            </a:r>
            <a:r>
              <a:rPr lang="en-US" sz="1200" i="1" dirty="0">
                <a:solidFill>
                  <a:srgbClr val="0070C0"/>
                </a:solidFill>
              </a:rPr>
              <a:t>)</a:t>
            </a:r>
          </a:p>
          <a:p>
            <a:pPr>
              <a:buFont typeface="Arial" panose="020B0604020202020204" pitchFamily="34" charset="0"/>
              <a:buChar char="•"/>
            </a:pPr>
            <a:endParaRPr lang="en-US" sz="1200" dirty="0"/>
          </a:p>
          <a:p>
            <a:pPr marL="0"/>
            <a:r>
              <a:rPr lang="en-US" sz="1200" b="1" i="1" dirty="0">
                <a:solidFill>
                  <a:srgbClr val="0070C0"/>
                </a:solidFill>
              </a:rPr>
              <a:t>Emphasize the key message:</a:t>
            </a:r>
            <a:br>
              <a:rPr lang="en-US" sz="1200" i="1" dirty="0">
                <a:solidFill>
                  <a:srgbClr val="0070C0"/>
                </a:solidFill>
              </a:rPr>
            </a:br>
            <a:r>
              <a:rPr lang="en-US" sz="1200" b="1" dirty="0"/>
              <a:t>Even in emergencies, human rights obligations continue to apply. Measures to protect health or security must uphold the principles of equality, inclusion, and dignity for all.</a:t>
            </a:r>
          </a:p>
          <a:p>
            <a:endParaRPr lang="aa-ET" dirty="0"/>
          </a:p>
        </p:txBody>
      </p:sp>
      <p:sp>
        <p:nvSpPr>
          <p:cNvPr id="4" name="Slide Number Placeholder 3"/>
          <p:cNvSpPr>
            <a:spLocks noGrp="1"/>
          </p:cNvSpPr>
          <p:nvPr>
            <p:ph type="sldNum" idx="12"/>
          </p:nvPr>
        </p:nvSpPr>
        <p:spPr/>
        <p:txBody>
          <a:bodyPr/>
          <a:lstStyle/>
          <a:p>
            <a:pPr algn="r"/>
            <a:fld id="{00000000-1234-1234-1234-123412341234}" type="slidenum">
              <a:rPr lang="en-GB" sz="1300">
                <a:solidFill>
                  <a:schemeClr val="dk1"/>
                </a:solidFill>
                <a:latin typeface="Calibri"/>
                <a:ea typeface="Calibri"/>
                <a:cs typeface="Calibri"/>
                <a:sym typeface="Calibri"/>
              </a:rPr>
              <a:pPr algn="r"/>
              <a:t>32</a:t>
            </a:fld>
            <a:endParaRPr lang="en-GB"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079921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 y="234950"/>
            <a:ext cx="6529388" cy="3673475"/>
          </a:xfrm>
        </p:spPr>
      </p:sp>
      <p:sp>
        <p:nvSpPr>
          <p:cNvPr id="3" name="Notes Placeholder 2"/>
          <p:cNvSpPr>
            <a:spLocks noGrp="1"/>
          </p:cNvSpPr>
          <p:nvPr>
            <p:ph type="body" idx="1"/>
          </p:nvPr>
        </p:nvSpPr>
        <p:spPr>
          <a:xfrm>
            <a:off x="285750" y="3975947"/>
            <a:ext cx="6529388" cy="4207902"/>
          </a:xfrm>
        </p:spPr>
        <p:txBody>
          <a:bodyPr/>
          <a:lstStyle/>
          <a:p>
            <a:pPr marL="0" indent="0">
              <a:lnSpc>
                <a:spcPct val="107000"/>
              </a:lnSpc>
              <a:spcAft>
                <a:spcPts val="828"/>
              </a:spcAft>
            </a:pPr>
            <a:r>
              <a:rPr lang="en-GB" sz="1200" i="1" dirty="0">
                <a:solidFill>
                  <a:srgbClr val="0070C0"/>
                </a:solidFill>
              </a:rPr>
              <a:t>Talk through the slide, pointing out that:</a:t>
            </a:r>
          </a:p>
          <a:p>
            <a:pPr marL="295275" indent="-295275">
              <a:lnSpc>
                <a:spcPct val="107000"/>
              </a:lnSpc>
              <a:spcAft>
                <a:spcPts val="828"/>
              </a:spcAft>
              <a:buChar char="•"/>
            </a:pPr>
            <a:r>
              <a:rPr lang="en-GB" sz="1200" kern="100" dirty="0">
                <a:solidFill>
                  <a:srgbClr val="000000"/>
                </a:solidFill>
              </a:rPr>
              <a:t>International Human rights law (including the UDHR) applies at all times and in all circumstances while international humanitarian law (such as the Geneva Conventions) applies in armed conflict contexts.</a:t>
            </a:r>
            <a:r>
              <a:rPr lang="en-GB" sz="1200" dirty="0">
                <a:solidFill>
                  <a:srgbClr val="0070C0"/>
                </a:solidFill>
              </a:rPr>
              <a:t> </a:t>
            </a:r>
            <a:endParaRPr lang="en-GB" sz="1200" dirty="0">
              <a:solidFill>
                <a:srgbClr val="0070C0"/>
              </a:solidFill>
              <a:ea typeface="Calibri" panose="020F0502020204030204" pitchFamily="34" charset="0"/>
            </a:endParaRPr>
          </a:p>
          <a:p>
            <a:pPr marL="295275" indent="-295275">
              <a:lnSpc>
                <a:spcPct val="107000"/>
              </a:lnSpc>
              <a:spcAft>
                <a:spcPts val="828"/>
              </a:spcAft>
              <a:buClr>
                <a:srgbClr val="183F5A"/>
              </a:buClr>
              <a:buSzPts val="1600"/>
              <a:buChar char="•"/>
            </a:pPr>
            <a:r>
              <a:rPr lang="en-GB" sz="1200" kern="100" dirty="0">
                <a:solidFill>
                  <a:srgbClr val="000000"/>
                </a:solidFill>
              </a:rPr>
              <a:t>However, both share common goals in safeguarding the well-being and dignity of individuals, albeit from different perspectives. </a:t>
            </a:r>
          </a:p>
          <a:p>
            <a:pPr marL="295275" indent="-295275">
              <a:lnSpc>
                <a:spcPct val="107000"/>
              </a:lnSpc>
              <a:spcAft>
                <a:spcPts val="828"/>
              </a:spcAft>
              <a:buClr>
                <a:srgbClr val="183F5A"/>
              </a:buClr>
              <a:buSzPts val="1600"/>
              <a:buFont typeface="Arial"/>
              <a:buChar char="•"/>
              <a:defRPr/>
            </a:pPr>
            <a:r>
              <a:rPr lang="en-GB" sz="1200" kern="100" dirty="0">
                <a:solidFill>
                  <a:srgbClr val="000000"/>
                </a:solidFill>
              </a:rPr>
              <a:t>While their formulations differ, the essence of many of their principles align, emphasizing the fundamental importance of protecting human rights and dignity in various contexts.</a:t>
            </a:r>
          </a:p>
          <a:p>
            <a:pPr marL="0" indent="0" defTabSz="946495">
              <a:lnSpc>
                <a:spcPct val="107000"/>
              </a:lnSpc>
              <a:spcAft>
                <a:spcPts val="828"/>
              </a:spcAft>
              <a:buClr>
                <a:srgbClr val="183F5A"/>
              </a:buClr>
              <a:buSzPts val="1600"/>
              <a:defRPr/>
            </a:pPr>
            <a:endParaRPr lang="en-GB" sz="1200" kern="100" dirty="0">
              <a:solidFill>
                <a:srgbClr val="000000"/>
              </a:solidFill>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28"/>
              </a:spcAft>
              <a:buClr>
                <a:srgbClr val="183F5A"/>
              </a:buClr>
              <a:buSzPts val="1600"/>
              <a:defRPr/>
            </a:pPr>
            <a:r>
              <a:rPr lang="en-GB" sz="1200" i="1" kern="100" dirty="0">
                <a:solidFill>
                  <a:srgbClr val="0070C0"/>
                </a:solidFill>
              </a:rPr>
              <a:t>The table on the next slide will help you highlight some of the similarities and differences.</a:t>
            </a:r>
          </a:p>
        </p:txBody>
      </p:sp>
      <p:sp>
        <p:nvSpPr>
          <p:cNvPr id="4" name="Slide Number Placeholder 3"/>
          <p:cNvSpPr>
            <a:spLocks noGrp="1"/>
          </p:cNvSpPr>
          <p:nvPr>
            <p:ph type="sldNum" idx="12"/>
          </p:nvPr>
        </p:nvSpPr>
        <p:spPr/>
        <p:txBody>
          <a:bodyPr/>
          <a:lstStyle/>
          <a:p>
            <a:pPr algn="r"/>
            <a:fld id="{00000000-1234-1234-1234-123412341234}" type="slidenum">
              <a:rPr lang="en-GB" sz="1300">
                <a:solidFill>
                  <a:schemeClr val="dk1"/>
                </a:solidFill>
                <a:latin typeface="Calibri"/>
                <a:ea typeface="Calibri"/>
                <a:cs typeface="Calibri"/>
                <a:sym typeface="Calibri"/>
              </a:rPr>
              <a:pPr algn="r"/>
              <a:t>33</a:t>
            </a:fld>
            <a:endParaRPr lang="en-GB"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770197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4:notes"/>
          <p:cNvSpPr>
            <a:spLocks noGrp="1" noRot="1" noChangeAspect="1"/>
          </p:cNvSpPr>
          <p:nvPr>
            <p:ph type="sldImg" idx="2"/>
          </p:nvPr>
        </p:nvSpPr>
        <p:spPr>
          <a:xfrm>
            <a:off x="409575" y="428625"/>
            <a:ext cx="6218238" cy="34972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4:notes"/>
          <p:cNvSpPr txBox="1">
            <a:spLocks noGrp="1"/>
          </p:cNvSpPr>
          <p:nvPr>
            <p:ph type="body" idx="1"/>
          </p:nvPr>
        </p:nvSpPr>
        <p:spPr>
          <a:xfrm>
            <a:off x="409575" y="4091153"/>
            <a:ext cx="6218238" cy="4864134"/>
          </a:xfrm>
          <a:prstGeom prst="rect">
            <a:avLst/>
          </a:prstGeom>
          <a:noFill/>
          <a:ln>
            <a:noFill/>
          </a:ln>
        </p:spPr>
        <p:txBody>
          <a:bodyPr spcFirstLastPara="1" wrap="square" lIns="99059" tIns="49530" rIns="99059" bIns="49530" anchor="t" anchorCtr="0">
            <a:noAutofit/>
          </a:bodyPr>
          <a:lstStyle/>
          <a:p>
            <a:pPr marL="0" marR="0" lvl="0" indent="0" algn="l" defTabSz="914400" rtl="0" eaLnBrk="1" fontAlgn="auto" latinLnBrk="0" hangingPunct="1">
              <a:lnSpc>
                <a:spcPct val="115000"/>
              </a:lnSpc>
              <a:spcBef>
                <a:spcPts val="1037"/>
              </a:spcBef>
              <a:spcAft>
                <a:spcPts val="0"/>
              </a:spcAft>
              <a:buClr>
                <a:srgbClr val="000000"/>
              </a:buClr>
              <a:buSzPts val="1400"/>
              <a:buFont typeface="Arial"/>
              <a:buNone/>
              <a:tabLst/>
              <a:defRPr/>
            </a:pPr>
            <a:r>
              <a:rPr lang="en-GB" sz="1200" i="1" kern="100" dirty="0">
                <a:solidFill>
                  <a:srgbClr val="0070C0"/>
                </a:solidFill>
                <a:ea typeface="Calibri" panose="020F0502020204030204" pitchFamily="34" charset="0"/>
              </a:rPr>
              <a:t>Talk through the table to highlight some of the similarities and differences.</a:t>
            </a:r>
            <a:endParaRPr lang="en-GB" sz="1200" i="1" kern="100" dirty="0">
              <a:solidFill>
                <a:srgbClr val="0070C0"/>
              </a:solidFill>
            </a:endParaRPr>
          </a:p>
          <a:p>
            <a:pPr marL="0" indent="0">
              <a:lnSpc>
                <a:spcPct val="115000"/>
              </a:lnSpc>
              <a:spcBef>
                <a:spcPts val="1037"/>
              </a:spcBef>
            </a:pPr>
            <a:r>
              <a:rPr lang="en-GB" sz="1200" i="1" dirty="0">
                <a:solidFill>
                  <a:srgbClr val="0070C0"/>
                </a:solidFill>
              </a:rPr>
              <a:t>For example,</a:t>
            </a:r>
            <a:r>
              <a:rPr lang="en-GB" sz="1200" i="1" dirty="0">
                <a:solidFill>
                  <a:srgbClr val="4F81BD"/>
                </a:solidFill>
              </a:rPr>
              <a:t> </a:t>
            </a:r>
            <a:r>
              <a:rPr lang="en-GB" sz="1200" i="1" dirty="0"/>
              <a:t>  </a:t>
            </a:r>
            <a:endParaRPr lang="en-GB" sz="1200" i="1" dirty="0">
              <a:solidFill>
                <a:srgbClr val="0070C0"/>
              </a:solidFill>
            </a:endParaRPr>
          </a:p>
          <a:p>
            <a:pPr marL="295780" indent="-295780">
              <a:lnSpc>
                <a:spcPct val="107000"/>
              </a:lnSpc>
              <a:spcAft>
                <a:spcPts val="828"/>
              </a:spcAft>
              <a:buChar char="•"/>
            </a:pPr>
            <a:r>
              <a:rPr lang="en-GB" sz="1200" kern="100" dirty="0">
                <a:solidFill>
                  <a:srgbClr val="000000"/>
                </a:solidFill>
              </a:rPr>
              <a:t>International Human rights law (including the UDHR) applies at all times and in all circumstances while international humanitarian law (for example the Geneva Conventions) applies in contexts of armed conflict.</a:t>
            </a:r>
          </a:p>
          <a:p>
            <a:pPr marL="295780" indent="-295780">
              <a:lnSpc>
                <a:spcPct val="107000"/>
              </a:lnSpc>
              <a:spcAft>
                <a:spcPts val="828"/>
              </a:spcAft>
              <a:buChar char="•"/>
            </a:pPr>
            <a:r>
              <a:rPr lang="en-GB" sz="1200" dirty="0">
                <a:solidFill>
                  <a:schemeClr val="tx1"/>
                </a:solidFill>
              </a:rPr>
              <a:t>Refugee law </a:t>
            </a:r>
            <a:r>
              <a:rPr lang="en-US" sz="1200" b="0" i="0" u="none" strike="noStrike" cap="none" dirty="0">
                <a:solidFill>
                  <a:schemeClr val="dk1"/>
                </a:solidFill>
                <a:effectLst/>
                <a:latin typeface="Calibri"/>
                <a:ea typeface="Calibri"/>
                <a:cs typeface="Calibri"/>
                <a:sym typeface="Calibri"/>
              </a:rPr>
              <a:t>protects individuals fleeing persecution or serious harm.</a:t>
            </a:r>
            <a:r>
              <a:rPr lang="en-GB" sz="1200" kern="100" dirty="0">
                <a:solidFill>
                  <a:srgbClr val="000000"/>
                </a:solidFill>
              </a:rPr>
              <a:t> </a:t>
            </a:r>
            <a:r>
              <a:rPr lang="en-GB" sz="1200" dirty="0">
                <a:solidFill>
                  <a:srgbClr val="0070C0"/>
                </a:solidFill>
              </a:rPr>
              <a:t> </a:t>
            </a:r>
          </a:p>
          <a:p>
            <a:pPr marL="0" indent="0">
              <a:lnSpc>
                <a:spcPct val="107000"/>
              </a:lnSpc>
              <a:spcAft>
                <a:spcPts val="828"/>
              </a:spcAft>
            </a:pPr>
            <a:r>
              <a:rPr lang="en-GB" sz="1200" i="1" dirty="0">
                <a:solidFill>
                  <a:srgbClr val="0070C0"/>
                </a:solidFill>
              </a:rPr>
              <a:t>This website might be a useful resource. </a:t>
            </a:r>
            <a:r>
              <a:rPr lang="en-GB" sz="1200" i="1" dirty="0">
                <a:solidFill>
                  <a:srgbClr val="0070C0"/>
                </a:solidFill>
                <a:hlinkClick r:id="rId3"/>
              </a:rPr>
              <a:t>https://www.ohchr.org/sites/default/files/Documents/Publications/HR_in_armed_conflict.pdf</a:t>
            </a:r>
            <a:r>
              <a:rPr lang="en-GB" sz="1200" dirty="0">
                <a:solidFill>
                  <a:srgbClr val="0070C0"/>
                </a:solidFill>
              </a:rPr>
              <a:t> </a:t>
            </a:r>
          </a:p>
          <a:p>
            <a:pPr marL="0" indent="0">
              <a:lnSpc>
                <a:spcPct val="107000"/>
              </a:lnSpc>
              <a:spcAft>
                <a:spcPts val="828"/>
              </a:spcAft>
            </a:pPr>
            <a:endParaRPr lang="en-GB" sz="1200" dirty="0">
              <a:solidFill>
                <a:srgbClr val="0070C0"/>
              </a:solidFill>
            </a:endParaRPr>
          </a:p>
          <a:p>
            <a:pPr marL="0" indent="0">
              <a:lnSpc>
                <a:spcPct val="107000"/>
              </a:lnSpc>
              <a:spcAft>
                <a:spcPts val="828"/>
              </a:spcAft>
            </a:pPr>
            <a:r>
              <a:rPr lang="en-GB" sz="1200" i="1" dirty="0">
                <a:solidFill>
                  <a:srgbClr val="0070C0"/>
                </a:solidFill>
              </a:rPr>
              <a:t>This is the last slide for Topic 1</a:t>
            </a:r>
            <a:endParaRPr lang="en-GB" sz="1200" i="1" dirty="0"/>
          </a:p>
          <a:p>
            <a:pPr marL="0" indent="0" defTabSz="946495">
              <a:lnSpc>
                <a:spcPct val="107000"/>
              </a:lnSpc>
              <a:spcAft>
                <a:spcPts val="828"/>
              </a:spcAft>
              <a:buClr>
                <a:srgbClr val="183F5A"/>
              </a:buClr>
              <a:buSzPts val="1600"/>
              <a:defRPr/>
            </a:pPr>
            <a:endParaRPr lang="en-GB" sz="1200" kern="100" dirty="0">
              <a:solidFill>
                <a:srgbClr val="000000"/>
              </a:solidFill>
              <a:latin typeface="Calibri" panose="020F0502020204030204" pitchFamily="34" charset="0"/>
              <a:ea typeface="Calibri" panose="020F0502020204030204" pitchFamily="34" charset="0"/>
              <a:cs typeface="Arial" panose="020B0604020202020204" pitchFamily="34" charset="0"/>
            </a:endParaRPr>
          </a:p>
          <a:p>
            <a:endParaRPr lang="da-DK" sz="800" dirty="0"/>
          </a:p>
          <a:p>
            <a:pPr marL="0" indent="0">
              <a:spcBef>
                <a:spcPts val="1037"/>
              </a:spcBef>
            </a:pPr>
            <a:endParaRPr sz="1200" dirty="0"/>
          </a:p>
        </p:txBody>
      </p:sp>
      <p:sp>
        <p:nvSpPr>
          <p:cNvPr id="247" name="Google Shape;247;p14:notes"/>
          <p:cNvSpPr txBox="1">
            <a:spLocks noGrp="1"/>
          </p:cNvSpPr>
          <p:nvPr>
            <p:ph type="sldNum" idx="12"/>
          </p:nvPr>
        </p:nvSpPr>
        <p:spPr>
          <a:xfrm>
            <a:off x="4023992" y="9721109"/>
            <a:ext cx="3078428" cy="513507"/>
          </a:xfrm>
          <a:prstGeom prst="rect">
            <a:avLst/>
          </a:prstGeom>
          <a:noFill/>
          <a:ln>
            <a:noFill/>
          </a:ln>
        </p:spPr>
        <p:txBody>
          <a:bodyPr spcFirstLastPara="1" wrap="square" lIns="99059" tIns="49530" rIns="99059" bIns="49530" anchor="b" anchorCtr="0">
            <a:noAutofit/>
          </a:bodyPr>
          <a:lstStyle/>
          <a:p>
            <a:pPr algn="r"/>
            <a:fld id="{00000000-1234-1234-1234-123412341234}" type="slidenum">
              <a:rPr lang="en-GB"/>
              <a:pPr algn="r"/>
              <a:t>34</a:t>
            </a:fld>
            <a:endParaRPr/>
          </a:p>
        </p:txBody>
      </p:sp>
    </p:spTree>
    <p:extLst>
      <p:ext uri="{BB962C8B-B14F-4D97-AF65-F5344CB8AC3E}">
        <p14:creationId xmlns:p14="http://schemas.microsoft.com/office/powerpoint/2010/main" val="3319442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1:notes"/>
          <p:cNvSpPr>
            <a:spLocks noGrp="1" noRot="1" noChangeAspect="1"/>
          </p:cNvSpPr>
          <p:nvPr>
            <p:ph type="sldImg" idx="2"/>
          </p:nvPr>
        </p:nvSpPr>
        <p:spPr>
          <a:xfrm>
            <a:off x="282575" y="271463"/>
            <a:ext cx="6429375" cy="3616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31:notes"/>
          <p:cNvSpPr txBox="1">
            <a:spLocks noGrp="1"/>
          </p:cNvSpPr>
          <p:nvPr>
            <p:ph type="body" idx="1"/>
          </p:nvPr>
        </p:nvSpPr>
        <p:spPr>
          <a:xfrm>
            <a:off x="282575" y="3887788"/>
            <a:ext cx="6429375" cy="4074073"/>
          </a:xfrm>
          <a:prstGeom prst="rect">
            <a:avLst/>
          </a:prstGeom>
          <a:noFill/>
          <a:ln>
            <a:noFill/>
          </a:ln>
        </p:spPr>
        <p:txBody>
          <a:bodyPr spcFirstLastPara="1" wrap="square" lIns="99059" tIns="49530" rIns="99059" bIns="49530" anchor="t" anchorCtr="0">
            <a:noAutofit/>
          </a:bodyPr>
          <a:lstStyle/>
          <a:p>
            <a:pPr marL="0" indent="0">
              <a:lnSpc>
                <a:spcPct val="115000"/>
              </a:lnSpc>
            </a:pPr>
            <a:r>
              <a:rPr lang="en-US" sz="1200" b="1" i="1" dirty="0">
                <a:solidFill>
                  <a:srgbClr val="0070C0"/>
                </a:solidFill>
              </a:rPr>
              <a:t>Time for this topic: 85 min plus 15 min break</a:t>
            </a:r>
            <a:endParaRPr lang="en-US" sz="1200" i="1" dirty="0">
              <a:solidFill>
                <a:srgbClr val="0070C0"/>
              </a:solidFill>
            </a:endParaRPr>
          </a:p>
          <a:p>
            <a:pPr marL="280425" indent="-280425">
              <a:lnSpc>
                <a:spcPct val="115000"/>
              </a:lnSpc>
            </a:pPr>
            <a:endParaRPr sz="1200" i="1" dirty="0">
              <a:solidFill>
                <a:srgbClr val="0070C0"/>
              </a:solidFill>
            </a:endParaRPr>
          </a:p>
          <a:p>
            <a:pPr marL="0" indent="0" algn="just">
              <a:lnSpc>
                <a:spcPct val="115000"/>
              </a:lnSpc>
            </a:pPr>
            <a:r>
              <a:rPr lang="en-US" sz="1200" b="1" i="1" dirty="0">
                <a:solidFill>
                  <a:srgbClr val="0070C0"/>
                </a:solidFill>
              </a:rPr>
              <a:t>Warning: </a:t>
            </a:r>
            <a:r>
              <a:rPr lang="en-US" sz="1200" b="0" i="1" dirty="0">
                <a:solidFill>
                  <a:srgbClr val="0070C0"/>
                </a:solidFill>
              </a:rPr>
              <a:t>Discussing human rights violations may provoke strong emotional responses from some people, leading to distress, arousing sad memories, and renewed distress in some cases.</a:t>
            </a:r>
          </a:p>
          <a:p>
            <a:pPr marL="0" indent="0" algn="just">
              <a:lnSpc>
                <a:spcPct val="115000"/>
              </a:lnSpc>
            </a:pPr>
            <a:r>
              <a:rPr lang="en-US" sz="1200" i="1" dirty="0">
                <a:solidFill>
                  <a:srgbClr val="0070C0"/>
                </a:solidFill>
              </a:rPr>
              <a:t> </a:t>
            </a:r>
            <a:endParaRPr sz="1200" i="1" dirty="0">
              <a:solidFill>
                <a:srgbClr val="0070C0"/>
              </a:solidFill>
            </a:endParaRPr>
          </a:p>
          <a:p>
            <a:pPr marL="0" indent="0" algn="just">
              <a:lnSpc>
                <a:spcPct val="115000"/>
              </a:lnSpc>
            </a:pPr>
            <a:r>
              <a:rPr lang="en-US" sz="1200" i="1" dirty="0">
                <a:solidFill>
                  <a:srgbClr val="0070C0"/>
                </a:solidFill>
              </a:rPr>
              <a:t>Be mindful of this. Before this activity, </a:t>
            </a:r>
            <a:r>
              <a:rPr lang="en-US" sz="1200" b="1" i="1" dirty="0">
                <a:solidFill>
                  <a:srgbClr val="0070C0"/>
                </a:solidFill>
              </a:rPr>
              <a:t>let participants know that they should feel free to voice their emotions, or take a pause or step out of the training session until the end of the activity. </a:t>
            </a:r>
          </a:p>
          <a:p>
            <a:pPr marL="0" indent="0" algn="just">
              <a:lnSpc>
                <a:spcPct val="115000"/>
              </a:lnSpc>
            </a:pPr>
            <a:r>
              <a:rPr lang="en-US" sz="1200" i="1" dirty="0">
                <a:solidFill>
                  <a:srgbClr val="0070C0"/>
                </a:solidFill>
              </a:rPr>
              <a:t>Also be mindful of any sign of distress shown by participants and be prepared to provide support.</a:t>
            </a:r>
          </a:p>
          <a:p>
            <a:pPr marL="0" indent="0" algn="just">
              <a:lnSpc>
                <a:spcPct val="115000"/>
              </a:lnSpc>
            </a:pPr>
            <a:endParaRPr lang="en-US" sz="1200" i="1" dirty="0">
              <a:solidFill>
                <a:srgbClr val="0070C0"/>
              </a:solidFill>
            </a:endParaRPr>
          </a:p>
          <a:p>
            <a:pPr marL="0" indent="0" algn="just">
              <a:lnSpc>
                <a:spcPct val="115000"/>
              </a:lnSpc>
            </a:pPr>
            <a:r>
              <a:rPr lang="en-US" sz="1200" i="1" dirty="0">
                <a:solidFill>
                  <a:srgbClr val="0070C0"/>
                </a:solidFill>
              </a:rPr>
              <a:t>The </a:t>
            </a:r>
            <a:r>
              <a:rPr lang="en-US" sz="1200" b="1" i="1" dirty="0">
                <a:solidFill>
                  <a:srgbClr val="0070C0"/>
                </a:solidFill>
              </a:rPr>
              <a:t>Facilitator’s Guide </a:t>
            </a:r>
            <a:r>
              <a:rPr lang="en-US" sz="1200" i="1" dirty="0">
                <a:solidFill>
                  <a:srgbClr val="0070C0"/>
                </a:solidFill>
              </a:rPr>
              <a:t>has more information on psychological first aid, how to set up ‘time off spaces’, or connect people with additional support.</a:t>
            </a:r>
            <a:endParaRPr sz="1200" b="1" i="1" dirty="0">
              <a:solidFill>
                <a:srgbClr val="0070C0"/>
              </a:solidFill>
            </a:endParaRPr>
          </a:p>
          <a:p>
            <a:pPr marL="280005" indent="-280005">
              <a:lnSpc>
                <a:spcPct val="115000"/>
              </a:lnSpc>
            </a:pPr>
            <a:r>
              <a:rPr lang="en-US" sz="1200" i="1" dirty="0"/>
              <a:t> </a:t>
            </a:r>
            <a:endParaRPr sz="1200" i="1" dirty="0"/>
          </a:p>
          <a:p>
            <a:pPr marL="280005" indent="-280005">
              <a:lnSpc>
                <a:spcPct val="115000"/>
              </a:lnSpc>
            </a:pPr>
            <a:r>
              <a:rPr lang="en-US" sz="1200" b="1" i="1" dirty="0"/>
              <a:t> </a:t>
            </a:r>
            <a:endParaRPr sz="1200" i="1" dirty="0"/>
          </a:p>
          <a:p>
            <a:pPr marL="0" indent="0">
              <a:spcBef>
                <a:spcPts val="1037"/>
              </a:spcBef>
            </a:pPr>
            <a:endParaRPr sz="1200" i="1" dirty="0"/>
          </a:p>
        </p:txBody>
      </p:sp>
      <p:sp>
        <p:nvSpPr>
          <p:cNvPr id="135" name="Google Shape;135;p31:notes"/>
          <p:cNvSpPr txBox="1">
            <a:spLocks noGrp="1"/>
          </p:cNvSpPr>
          <p:nvPr>
            <p:ph type="sldNum" idx="12"/>
          </p:nvPr>
        </p:nvSpPr>
        <p:spPr>
          <a:xfrm>
            <a:off x="4023992" y="9721109"/>
            <a:ext cx="3078428" cy="513507"/>
          </a:xfrm>
          <a:prstGeom prst="rect">
            <a:avLst/>
          </a:prstGeom>
          <a:noFill/>
          <a:ln>
            <a:noFill/>
          </a:ln>
        </p:spPr>
        <p:txBody>
          <a:bodyPr spcFirstLastPara="1" wrap="square" lIns="99059" tIns="49530" rIns="99059" bIns="49530" anchor="b" anchorCtr="0">
            <a:noAutofit/>
          </a:bodyPr>
          <a:lstStyle/>
          <a:p>
            <a:pPr algn="r"/>
            <a:fld id="{00000000-1234-1234-1234-123412341234}" type="slidenum">
              <a:rPr lang="en-US">
                <a:solidFill>
                  <a:prstClr val="black"/>
                </a:solidFill>
                <a:latin typeface="Calibri Light"/>
                <a:ea typeface="Arial Unicode MS"/>
                <a:cs typeface="Arial Unicode MS"/>
              </a:rPr>
              <a:pPr algn="r"/>
              <a:t>35</a:t>
            </a:fld>
            <a:endParaRPr dirty="0">
              <a:solidFill>
                <a:prstClr val="black"/>
              </a:solidFill>
              <a:latin typeface="Calibri Light"/>
              <a:ea typeface="Arial Unicode MS"/>
              <a:cs typeface="Arial Unicode MS"/>
            </a:endParaRPr>
          </a:p>
        </p:txBody>
      </p:sp>
    </p:spTree>
    <p:extLst>
      <p:ext uri="{BB962C8B-B14F-4D97-AF65-F5344CB8AC3E}">
        <p14:creationId xmlns:p14="http://schemas.microsoft.com/office/powerpoint/2010/main" val="39666066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5:notes"/>
          <p:cNvSpPr>
            <a:spLocks noGrp="1" noRot="1" noChangeAspect="1"/>
          </p:cNvSpPr>
          <p:nvPr>
            <p:ph type="sldImg" idx="2"/>
          </p:nvPr>
        </p:nvSpPr>
        <p:spPr>
          <a:xfrm>
            <a:off x="333375" y="257175"/>
            <a:ext cx="6437313" cy="3621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5:notes"/>
          <p:cNvSpPr txBox="1">
            <a:spLocks noGrp="1"/>
          </p:cNvSpPr>
          <p:nvPr>
            <p:ph type="body" idx="1"/>
          </p:nvPr>
        </p:nvSpPr>
        <p:spPr>
          <a:xfrm>
            <a:off x="333376" y="3962400"/>
            <a:ext cx="6437312" cy="6080106"/>
          </a:xfrm>
          <a:prstGeom prst="rect">
            <a:avLst/>
          </a:prstGeom>
          <a:noFill/>
          <a:ln>
            <a:noFill/>
          </a:ln>
        </p:spPr>
        <p:txBody>
          <a:bodyPr spcFirstLastPara="1" wrap="square" lIns="99059" tIns="49530" rIns="99059" bIns="49530" anchor="t" anchorCtr="0">
            <a:noAutofit/>
          </a:bodyPr>
          <a:lstStyle/>
          <a:p>
            <a:pPr marL="0" indent="0">
              <a:spcBef>
                <a:spcPts val="600"/>
              </a:spcBef>
              <a:spcAft>
                <a:spcPts val="1037"/>
              </a:spcAft>
            </a:pPr>
            <a:r>
              <a:rPr lang="en-GB" sz="1200" b="1" i="1" dirty="0">
                <a:solidFill>
                  <a:srgbClr val="0070C0"/>
                </a:solidFill>
              </a:rPr>
              <a:t>Preparation: </a:t>
            </a:r>
            <a:r>
              <a:rPr lang="en-GB" sz="1200" i="1" dirty="0">
                <a:solidFill>
                  <a:srgbClr val="0070C0"/>
                </a:solidFill>
              </a:rPr>
              <a:t>You might want to prepare examples of historical human rights violations that suit the context or country where the training is happening.</a:t>
            </a:r>
          </a:p>
          <a:p>
            <a:pPr marL="0" indent="0">
              <a:spcBef>
                <a:spcPts val="600"/>
              </a:spcBef>
            </a:pPr>
            <a:r>
              <a:rPr lang="en-GB" sz="1200" b="1" i="1" dirty="0">
                <a:solidFill>
                  <a:srgbClr val="0070C0"/>
                </a:solidFill>
              </a:rPr>
              <a:t>Presentation: Human rights violations (10 min 2 slides)</a:t>
            </a:r>
          </a:p>
          <a:p>
            <a:pPr marL="0" indent="0">
              <a:spcBef>
                <a:spcPts val="600"/>
              </a:spcBef>
            </a:pPr>
            <a:r>
              <a:rPr lang="en-GB" sz="1200" i="1" dirty="0">
                <a:solidFill>
                  <a:srgbClr val="0070C0"/>
                </a:solidFill>
              </a:rPr>
              <a:t>Introduce the topic of violations of human rights sensitively. Try to avoid highly political and controversial examples and instead focus on violations that are widely agreed upon. </a:t>
            </a:r>
          </a:p>
          <a:p>
            <a:pPr marL="0" indent="0">
              <a:spcBef>
                <a:spcPts val="600"/>
              </a:spcBef>
            </a:pPr>
            <a:endParaRPr lang="en-GB" sz="1200" i="1" dirty="0">
              <a:solidFill>
                <a:srgbClr val="0070C0"/>
              </a:solidFill>
            </a:endParaRPr>
          </a:p>
          <a:p>
            <a:pPr marL="0" indent="0">
              <a:spcBef>
                <a:spcPts val="600"/>
              </a:spcBef>
            </a:pPr>
            <a:r>
              <a:rPr lang="en-GB" sz="1200" i="1" dirty="0">
                <a:solidFill>
                  <a:srgbClr val="0070C0"/>
                </a:solidFill>
              </a:rPr>
              <a:t>Talk through the slide. </a:t>
            </a:r>
            <a:endParaRPr sz="1200" i="1" dirty="0">
              <a:solidFill>
                <a:srgbClr val="0070C0"/>
              </a:solidFill>
            </a:endParaRPr>
          </a:p>
          <a:p>
            <a:pPr marL="0" indent="0">
              <a:spcBef>
                <a:spcPts val="600"/>
              </a:spcBef>
            </a:pPr>
            <a:r>
              <a:rPr lang="en-GB" sz="1200" i="1" dirty="0">
                <a:solidFill>
                  <a:srgbClr val="0070C0"/>
                </a:solidFill>
              </a:rPr>
              <a:t>Then ask:</a:t>
            </a:r>
          </a:p>
          <a:p>
            <a:pPr marL="0" indent="0" defTabSz="946495">
              <a:spcBef>
                <a:spcPts val="600"/>
              </a:spcBef>
              <a:buClr>
                <a:srgbClr val="183F5A"/>
              </a:buClr>
              <a:buSzPts val="2200"/>
              <a:defRPr/>
            </a:pPr>
            <a:r>
              <a:rPr lang="en-GB" sz="1200" b="1" dirty="0"/>
              <a:t>Can you name any historical events that constitute violations of human rights?</a:t>
            </a:r>
          </a:p>
          <a:p>
            <a:pPr marL="295780" indent="0" defTabSz="946495">
              <a:spcBef>
                <a:spcPts val="600"/>
              </a:spcBef>
              <a:buClr>
                <a:srgbClr val="183F5A"/>
              </a:buClr>
              <a:buSzPts val="2200"/>
              <a:buFont typeface="Arial"/>
              <a:buNone/>
              <a:defRPr/>
            </a:pPr>
            <a:endParaRPr sz="1200" dirty="0"/>
          </a:p>
          <a:p>
            <a:pPr marL="0" indent="0">
              <a:spcBef>
                <a:spcPts val="600"/>
              </a:spcBef>
              <a:spcAft>
                <a:spcPts val="1037"/>
              </a:spcAft>
            </a:pPr>
            <a:r>
              <a:rPr lang="en-GB" sz="1200" i="1" dirty="0">
                <a:solidFill>
                  <a:srgbClr val="0070C0"/>
                </a:solidFill>
              </a:rPr>
              <a:t>Explain that human rights violations often occur in humanitarian contexts. Encourage participants to suggest historical events from their own and other countries. </a:t>
            </a:r>
          </a:p>
          <a:p>
            <a:pPr marL="0" indent="0">
              <a:spcBef>
                <a:spcPts val="600"/>
              </a:spcBef>
              <a:spcAft>
                <a:spcPts val="1037"/>
              </a:spcAft>
            </a:pPr>
            <a:r>
              <a:rPr lang="en-GB" sz="1200" i="1" dirty="0">
                <a:solidFill>
                  <a:srgbClr val="0070C0"/>
                </a:solidFill>
              </a:rPr>
              <a:t>Also explain that human rights violations happen in all countries, in both the past and present, and that this topic focuses only on internationally well-known violations. More day-to-day examples will be discussed later. </a:t>
            </a:r>
          </a:p>
        </p:txBody>
      </p:sp>
      <p:sp>
        <p:nvSpPr>
          <p:cNvPr id="258" name="Google Shape;258;p15:notes"/>
          <p:cNvSpPr txBox="1">
            <a:spLocks noGrp="1"/>
          </p:cNvSpPr>
          <p:nvPr>
            <p:ph type="sldNum" idx="12"/>
          </p:nvPr>
        </p:nvSpPr>
        <p:spPr>
          <a:xfrm>
            <a:off x="4023992" y="9721109"/>
            <a:ext cx="3078428" cy="513507"/>
          </a:xfrm>
          <a:prstGeom prst="rect">
            <a:avLst/>
          </a:prstGeom>
          <a:noFill/>
          <a:ln>
            <a:noFill/>
          </a:ln>
        </p:spPr>
        <p:txBody>
          <a:bodyPr spcFirstLastPara="1" wrap="square" lIns="99059" tIns="49530" rIns="99059" bIns="49530" anchor="b" anchorCtr="0">
            <a:noAutofit/>
          </a:bodyPr>
          <a:lstStyle/>
          <a:p>
            <a:pPr algn="r">
              <a:buClr>
                <a:schemeClr val="dk1"/>
              </a:buClr>
              <a:buSzPts val="1300"/>
            </a:pPr>
            <a:fld id="{00000000-1234-1234-1234-123412341234}" type="slidenum">
              <a:rPr lang="en-GB"/>
              <a:pPr algn="r">
                <a:buClr>
                  <a:schemeClr val="dk1"/>
                </a:buClr>
                <a:buSzPts val="1300"/>
              </a:pPr>
              <a:t>36</a:t>
            </a:fld>
            <a:endParaRPr/>
          </a:p>
        </p:txBody>
      </p:sp>
    </p:spTree>
    <p:extLst>
      <p:ext uri="{BB962C8B-B14F-4D97-AF65-F5344CB8AC3E}">
        <p14:creationId xmlns:p14="http://schemas.microsoft.com/office/powerpoint/2010/main" val="12911530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6:notes"/>
          <p:cNvSpPr>
            <a:spLocks noGrp="1" noRot="1" noChangeAspect="1"/>
          </p:cNvSpPr>
          <p:nvPr>
            <p:ph type="sldImg" idx="2"/>
          </p:nvPr>
        </p:nvSpPr>
        <p:spPr>
          <a:xfrm>
            <a:off x="327025" y="268288"/>
            <a:ext cx="6423025" cy="3613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16:notes"/>
          <p:cNvSpPr txBox="1">
            <a:spLocks noGrp="1"/>
          </p:cNvSpPr>
          <p:nvPr>
            <p:ph type="body" idx="1"/>
          </p:nvPr>
        </p:nvSpPr>
        <p:spPr>
          <a:xfrm>
            <a:off x="327026" y="3935307"/>
            <a:ext cx="6336450" cy="5322869"/>
          </a:xfrm>
          <a:prstGeom prst="rect">
            <a:avLst/>
          </a:prstGeom>
          <a:noFill/>
          <a:ln>
            <a:noFill/>
          </a:ln>
        </p:spPr>
        <p:txBody>
          <a:bodyPr spcFirstLastPara="1" wrap="square" lIns="99059" tIns="49530" rIns="99059" bIns="49530" anchor="t" anchorCtr="0">
            <a:noAutofit/>
          </a:bodyPr>
          <a:lstStyle/>
          <a:p>
            <a:pPr marL="0" marR="0" lvl="0" indent="0" algn="l" defTabSz="946495" rtl="0" eaLnBrk="1" fontAlgn="auto" latinLnBrk="0" hangingPunct="1">
              <a:lnSpc>
                <a:spcPct val="100000"/>
              </a:lnSpc>
              <a:spcBef>
                <a:spcPts val="0"/>
              </a:spcBef>
              <a:spcAft>
                <a:spcPts val="0"/>
              </a:spcAft>
              <a:buClr>
                <a:schemeClr val="dk1"/>
              </a:buClr>
              <a:buSzPts val="1200"/>
              <a:buFont typeface="Arial"/>
              <a:buNone/>
              <a:tabLst/>
              <a:defRPr/>
            </a:pPr>
            <a:r>
              <a:rPr lang="en-GB" sz="1200" i="1" dirty="0">
                <a:solidFill>
                  <a:srgbClr val="0070C0"/>
                </a:solidFill>
              </a:rPr>
              <a:t>If the participants have suggested many examples, only briefly show this slide.</a:t>
            </a:r>
          </a:p>
          <a:p>
            <a:pPr marL="0" marR="0" lvl="0" indent="0" algn="l" defTabSz="946495" rtl="0" eaLnBrk="1" fontAlgn="auto" latinLnBrk="0" hangingPunct="1">
              <a:lnSpc>
                <a:spcPct val="100000"/>
              </a:lnSpc>
              <a:spcBef>
                <a:spcPts val="0"/>
              </a:spcBef>
              <a:spcAft>
                <a:spcPts val="0"/>
              </a:spcAft>
              <a:buClr>
                <a:schemeClr val="dk1"/>
              </a:buClr>
              <a:buSzPts val="1200"/>
              <a:buFont typeface="Arial"/>
              <a:buNone/>
              <a:tabLst/>
              <a:defRPr/>
            </a:pPr>
            <a:endParaRPr lang="en-GB" sz="1200" i="1" dirty="0">
              <a:solidFill>
                <a:srgbClr val="0070C0"/>
              </a:solidFill>
            </a:endParaRPr>
          </a:p>
          <a:p>
            <a:pPr marL="0" marR="0" lvl="0" indent="0" algn="l" defTabSz="946495" rtl="0" eaLnBrk="1" fontAlgn="auto" latinLnBrk="0" hangingPunct="1">
              <a:lnSpc>
                <a:spcPct val="100000"/>
              </a:lnSpc>
              <a:spcBef>
                <a:spcPts val="0"/>
              </a:spcBef>
              <a:spcAft>
                <a:spcPts val="0"/>
              </a:spcAft>
              <a:buClr>
                <a:schemeClr val="dk1"/>
              </a:buClr>
              <a:buSzPts val="1200"/>
              <a:buFont typeface="Arial"/>
              <a:buNone/>
              <a:tabLst/>
              <a:defRPr/>
            </a:pPr>
            <a:r>
              <a:rPr lang="en-GB" sz="1200" i="1" dirty="0">
                <a:solidFill>
                  <a:srgbClr val="0070C0"/>
                </a:solidFill>
              </a:rPr>
              <a:t>If they do not have many examples, pick 2-3 from the slide and go into more detail.</a:t>
            </a:r>
          </a:p>
          <a:p>
            <a:pPr marL="0" indent="0" defTabSz="946495">
              <a:buClr>
                <a:schemeClr val="dk1"/>
              </a:buClr>
              <a:buSzPts val="1200"/>
              <a:defRPr/>
            </a:pPr>
            <a:endParaRPr lang="en-GB" sz="1200" dirty="0">
              <a:solidFill>
                <a:srgbClr val="0070C0"/>
              </a:solidFill>
            </a:endParaRPr>
          </a:p>
          <a:p>
            <a:pPr marL="0" indent="0" defTabSz="946495">
              <a:buClr>
                <a:schemeClr val="dk1"/>
              </a:buClr>
              <a:buSzPts val="1200"/>
              <a:defRPr/>
            </a:pPr>
            <a:r>
              <a:rPr lang="en-GB" sz="1200" i="1" dirty="0">
                <a:solidFill>
                  <a:srgbClr val="0070C0"/>
                </a:solidFill>
              </a:rPr>
              <a:t>It would be useful to focus on the more recent examples given (migration at international boarders, Ukraine and Afghanistan etc). </a:t>
            </a:r>
            <a:endParaRPr sz="1200" i="1" dirty="0">
              <a:solidFill>
                <a:srgbClr val="0070C0"/>
              </a:solidFill>
            </a:endParaRPr>
          </a:p>
          <a:p>
            <a:pPr marL="0" indent="0"/>
            <a:endParaRPr sz="1400" dirty="0">
              <a:solidFill>
                <a:schemeClr val="tx1"/>
              </a:solidFill>
              <a:latin typeface="Calibri" panose="020F0502020204030204" pitchFamily="34" charset="0"/>
              <a:cs typeface="Calibri" panose="020F0502020204030204" pitchFamily="34" charset="0"/>
            </a:endParaRPr>
          </a:p>
        </p:txBody>
      </p:sp>
      <p:sp>
        <p:nvSpPr>
          <p:cNvPr id="266" name="Google Shape;266;p16:notes"/>
          <p:cNvSpPr txBox="1">
            <a:spLocks noGrp="1"/>
          </p:cNvSpPr>
          <p:nvPr>
            <p:ph type="sldNum" idx="12"/>
          </p:nvPr>
        </p:nvSpPr>
        <p:spPr>
          <a:xfrm>
            <a:off x="4023992" y="9721109"/>
            <a:ext cx="3078428" cy="513507"/>
          </a:xfrm>
          <a:prstGeom prst="rect">
            <a:avLst/>
          </a:prstGeom>
          <a:noFill/>
          <a:ln>
            <a:noFill/>
          </a:ln>
        </p:spPr>
        <p:txBody>
          <a:bodyPr spcFirstLastPara="1" wrap="square" lIns="99059" tIns="49530" rIns="99059" bIns="49530" anchor="b" anchorCtr="0">
            <a:noAutofit/>
          </a:bodyPr>
          <a:lstStyle/>
          <a:p>
            <a:pPr algn="r">
              <a:buClr>
                <a:schemeClr val="dk1"/>
              </a:buClr>
              <a:buSzPts val="1300"/>
            </a:pPr>
            <a:fld id="{00000000-1234-1234-1234-123412341234}" type="slidenum">
              <a:rPr lang="en-GB"/>
              <a:pPr algn="r">
                <a:buClr>
                  <a:schemeClr val="dk1"/>
                </a:buClr>
                <a:buSzPts val="1300"/>
              </a:pPr>
              <a:t>37</a:t>
            </a:fld>
            <a:endParaRPr dirty="0"/>
          </a:p>
        </p:txBody>
      </p:sp>
    </p:spTree>
    <p:extLst>
      <p:ext uri="{BB962C8B-B14F-4D97-AF65-F5344CB8AC3E}">
        <p14:creationId xmlns:p14="http://schemas.microsoft.com/office/powerpoint/2010/main" val="41759890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5:notes"/>
          <p:cNvSpPr txBox="1">
            <a:spLocks noGrp="1"/>
          </p:cNvSpPr>
          <p:nvPr>
            <p:ph type="body" idx="1"/>
          </p:nvPr>
        </p:nvSpPr>
        <p:spPr>
          <a:xfrm>
            <a:off x="330200" y="3867150"/>
            <a:ext cx="6421437" cy="5962650"/>
          </a:xfrm>
          <a:prstGeom prst="rect">
            <a:avLst/>
          </a:prstGeom>
        </p:spPr>
        <p:txBody>
          <a:bodyPr spcFirstLastPara="1" wrap="square" lIns="99059" tIns="49530" rIns="99059" bIns="49530" anchor="t" anchorCtr="0">
            <a:noAutofit/>
          </a:bodyPr>
          <a:lstStyle/>
          <a:p>
            <a:pPr marL="0" indent="0">
              <a:buSzPts val="2200"/>
            </a:pPr>
            <a:r>
              <a:rPr lang="en-GB" sz="1200" b="1" i="1" dirty="0">
                <a:solidFill>
                  <a:srgbClr val="0070C0"/>
                </a:solidFill>
              </a:rPr>
              <a:t>Presentation: Human rights violations in humanitarian context  (15 min, 4 slides)</a:t>
            </a:r>
          </a:p>
          <a:p>
            <a:pPr marL="0" indent="0">
              <a:buSzPts val="2200"/>
            </a:pPr>
            <a:r>
              <a:rPr lang="en-GB" sz="1200" i="1" dirty="0">
                <a:solidFill>
                  <a:srgbClr val="0070C0"/>
                </a:solidFill>
              </a:rPr>
              <a:t>Talk through the slide.</a:t>
            </a:r>
          </a:p>
          <a:p>
            <a:pPr marL="0" indent="0">
              <a:buSzPts val="2200"/>
            </a:pPr>
            <a:endParaRPr lang="en-GB" sz="1200" i="1" dirty="0">
              <a:solidFill>
                <a:srgbClr val="0070C0"/>
              </a:solidFill>
            </a:endParaRPr>
          </a:p>
          <a:p>
            <a:pPr marL="0" indent="0">
              <a:buSzPts val="2200"/>
            </a:pPr>
            <a:r>
              <a:rPr lang="en-GB" sz="1200" i="1" dirty="0">
                <a:solidFill>
                  <a:srgbClr val="0070C0"/>
                </a:solidFill>
              </a:rPr>
              <a:t>Ask participants:</a:t>
            </a:r>
          </a:p>
          <a:p>
            <a:pPr marL="0" indent="0">
              <a:buSzPts val="2200"/>
            </a:pPr>
            <a:endParaRPr lang="en-GB" sz="1200" b="1" i="1" dirty="0">
              <a:solidFill>
                <a:srgbClr val="0070C0"/>
              </a:solidFill>
            </a:endParaRPr>
          </a:p>
          <a:p>
            <a:pPr marL="0" indent="0">
              <a:buSzPts val="2200"/>
            </a:pPr>
            <a:r>
              <a:rPr lang="en-GB" sz="1200" b="1" dirty="0">
                <a:solidFill>
                  <a:schemeClr val="tx1"/>
                </a:solidFill>
              </a:rPr>
              <a:t>What human rights violations are happening in the area where you live/work?  </a:t>
            </a:r>
          </a:p>
          <a:p>
            <a:pPr marL="0" indent="0">
              <a:buSzPts val="2200"/>
            </a:pPr>
            <a:endParaRPr lang="en-GB" sz="1200" b="1" i="1" dirty="0">
              <a:solidFill>
                <a:schemeClr val="tx1"/>
              </a:solidFill>
            </a:endParaRPr>
          </a:p>
          <a:p>
            <a:pPr marL="0" indent="0">
              <a:buSzPts val="2200"/>
            </a:pPr>
            <a:r>
              <a:rPr lang="en-GB" sz="1200" i="1" dirty="0">
                <a:solidFill>
                  <a:srgbClr val="0070C0"/>
                </a:solidFill>
              </a:rPr>
              <a:t>Collect 2-3 answers and continue.</a:t>
            </a:r>
            <a:endParaRPr lang="en-GB" sz="1200" b="1" i="1" dirty="0">
              <a:solidFill>
                <a:schemeClr val="tx1"/>
              </a:solidFill>
            </a:endParaRPr>
          </a:p>
          <a:p>
            <a:pPr marL="92020" indent="0">
              <a:buSzPts val="2200"/>
            </a:pPr>
            <a:endParaRPr lang="en-US" sz="1200" dirty="0">
              <a:solidFill>
                <a:srgbClr val="000000"/>
              </a:solidFill>
            </a:endParaRPr>
          </a:p>
        </p:txBody>
      </p:sp>
      <p:sp>
        <p:nvSpPr>
          <p:cNvPr id="339" name="Google Shape;339;p25:notes"/>
          <p:cNvSpPr>
            <a:spLocks noGrp="1" noRot="1" noChangeAspect="1"/>
          </p:cNvSpPr>
          <p:nvPr>
            <p:ph type="sldImg" idx="2"/>
          </p:nvPr>
        </p:nvSpPr>
        <p:spPr>
          <a:xfrm>
            <a:off x="330200" y="255588"/>
            <a:ext cx="6421438" cy="36115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TextBox 2">
            <a:extLst>
              <a:ext uri="{FF2B5EF4-FFF2-40B4-BE49-F238E27FC236}">
                <a16:creationId xmlns:a16="http://schemas.microsoft.com/office/drawing/2014/main" id="{DEC313B7-C663-6AD1-30B7-07EEC9596F77}"/>
              </a:ext>
            </a:extLst>
          </p:cNvPr>
          <p:cNvSpPr txBox="1"/>
          <p:nvPr/>
        </p:nvSpPr>
        <p:spPr>
          <a:xfrm>
            <a:off x="3401646" y="9829800"/>
            <a:ext cx="3552092" cy="307777"/>
          </a:xfrm>
          <a:prstGeom prst="rect">
            <a:avLst/>
          </a:prstGeom>
          <a:noFill/>
        </p:spPr>
        <p:txBody>
          <a:bodyPr wrap="square">
            <a:spAutoFit/>
          </a:bodyPr>
          <a:lstStyle/>
          <a:p>
            <a:pPr algn="r">
              <a:buClr>
                <a:schemeClr val="dk1"/>
              </a:buClr>
              <a:buSzPts val="1300"/>
            </a:pPr>
            <a:fld id="{00000000-1234-1234-1234-123412341234}" type="slidenum">
              <a:rPr lang="en-GB" smtClean="0"/>
              <a:pPr algn="r">
                <a:buClr>
                  <a:schemeClr val="dk1"/>
                </a:buClr>
                <a:buSzPts val="1300"/>
              </a:pPr>
              <a:t>38</a:t>
            </a:fld>
            <a:endParaRPr lang="en-GB" dirty="0"/>
          </a:p>
        </p:txBody>
      </p:sp>
    </p:spTree>
    <p:extLst>
      <p:ext uri="{BB962C8B-B14F-4D97-AF65-F5344CB8AC3E}">
        <p14:creationId xmlns:p14="http://schemas.microsoft.com/office/powerpoint/2010/main" val="4256761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5:notes"/>
          <p:cNvSpPr txBox="1">
            <a:spLocks noGrp="1"/>
          </p:cNvSpPr>
          <p:nvPr>
            <p:ph type="body" idx="1"/>
          </p:nvPr>
        </p:nvSpPr>
        <p:spPr>
          <a:xfrm>
            <a:off x="354013" y="3897313"/>
            <a:ext cx="6269037" cy="5057973"/>
          </a:xfrm>
          <a:prstGeom prst="rect">
            <a:avLst/>
          </a:prstGeom>
        </p:spPr>
        <p:txBody>
          <a:bodyPr spcFirstLastPara="1" wrap="square" lIns="99059" tIns="49530" rIns="99059" bIns="49530" anchor="t" anchorCtr="0">
            <a:noAutofit/>
          </a:bodyPr>
          <a:lstStyle/>
          <a:p>
            <a:pPr marL="92020" indent="0">
              <a:buSzPts val="2200"/>
            </a:pPr>
            <a:r>
              <a:rPr lang="en-US" sz="1200" i="1" dirty="0">
                <a:solidFill>
                  <a:srgbClr val="0070C0"/>
                </a:solidFill>
              </a:rPr>
              <a:t>Talk through the slide.</a:t>
            </a:r>
          </a:p>
        </p:txBody>
      </p:sp>
      <p:sp>
        <p:nvSpPr>
          <p:cNvPr id="339" name="Google Shape;339;p25:notes"/>
          <p:cNvSpPr>
            <a:spLocks noGrp="1" noRot="1" noChangeAspect="1"/>
          </p:cNvSpPr>
          <p:nvPr>
            <p:ph type="sldImg" idx="2"/>
          </p:nvPr>
        </p:nvSpPr>
        <p:spPr>
          <a:xfrm>
            <a:off x="354013" y="328613"/>
            <a:ext cx="6343650" cy="3568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TextBox 2">
            <a:extLst>
              <a:ext uri="{FF2B5EF4-FFF2-40B4-BE49-F238E27FC236}">
                <a16:creationId xmlns:a16="http://schemas.microsoft.com/office/drawing/2014/main" id="{07439E3D-4EFE-2B0F-3CFA-87B9B5AC57C0}"/>
              </a:ext>
            </a:extLst>
          </p:cNvPr>
          <p:cNvSpPr txBox="1"/>
          <p:nvPr/>
        </p:nvSpPr>
        <p:spPr>
          <a:xfrm>
            <a:off x="3354754" y="9771651"/>
            <a:ext cx="3552092" cy="307777"/>
          </a:xfrm>
          <a:prstGeom prst="rect">
            <a:avLst/>
          </a:prstGeom>
          <a:noFill/>
        </p:spPr>
        <p:txBody>
          <a:bodyPr wrap="square">
            <a:spAutoFit/>
          </a:bodyPr>
          <a:lstStyle/>
          <a:p>
            <a:pPr algn="r"/>
            <a:fld id="{00000000-1234-1234-1234-123412341234}" type="slidenum">
              <a:rPr lang="en-GB" smtClean="0"/>
              <a:pPr algn="r"/>
              <a:t>39</a:t>
            </a:fld>
            <a:endParaRPr lang="en-GB" dirty="0"/>
          </a:p>
        </p:txBody>
      </p:sp>
    </p:spTree>
    <p:extLst>
      <p:ext uri="{BB962C8B-B14F-4D97-AF65-F5344CB8AC3E}">
        <p14:creationId xmlns:p14="http://schemas.microsoft.com/office/powerpoint/2010/main" val="1873875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441325"/>
            <a:ext cx="6142037" cy="3454400"/>
          </a:xfrm>
        </p:spPr>
      </p:sp>
      <p:sp>
        <p:nvSpPr>
          <p:cNvPr id="3" name="Notes Placeholder 2"/>
          <p:cNvSpPr>
            <a:spLocks noGrp="1"/>
          </p:cNvSpPr>
          <p:nvPr>
            <p:ph type="body" idx="1"/>
          </p:nvPr>
        </p:nvSpPr>
        <p:spPr>
          <a:xfrm>
            <a:off x="481012" y="3985591"/>
            <a:ext cx="6194333" cy="6102625"/>
          </a:xfrm>
        </p:spPr>
        <p:txBody>
          <a:bodyPr/>
          <a:lstStyle/>
          <a:p>
            <a:pPr marL="0" indent="0">
              <a:buFont typeface="Arial" panose="020B0604020202020204" pitchFamily="34" charset="0"/>
              <a:buNone/>
            </a:pPr>
            <a:r>
              <a:rPr lang="en-US" sz="1200" i="1" u="none" strike="noStrike" cap="none" dirty="0">
                <a:solidFill>
                  <a:srgbClr val="0070C0"/>
                </a:solidFill>
                <a:latin typeface="Calibri"/>
                <a:ea typeface="Calibri"/>
                <a:cs typeface="Calibri"/>
                <a:sym typeface="Calibri"/>
              </a:rPr>
              <a:t>Talk through these introductory remarks about human rights in MHPSS</a:t>
            </a:r>
          </a:p>
          <a:p>
            <a:pPr marL="0" indent="0">
              <a:buFont typeface="Arial" panose="020B0604020202020204" pitchFamily="34" charset="0"/>
              <a:buNone/>
            </a:pPr>
            <a:endParaRPr lang="en-US" sz="1200" i="1" u="none" strike="noStrike" cap="none" dirty="0">
              <a:solidFill>
                <a:srgbClr val="0070C0"/>
              </a:solidFill>
              <a:latin typeface="Calibri"/>
              <a:ea typeface="Calibri"/>
              <a:cs typeface="Calibri"/>
              <a:sym typeface="Calibri"/>
            </a:endParaRPr>
          </a:p>
          <a:p>
            <a:pPr marL="0" indent="0">
              <a:buFont typeface="Arial" panose="020B0604020202020204" pitchFamily="34" charset="0"/>
              <a:buNone/>
            </a:pPr>
            <a:r>
              <a:rPr lang="en-US" sz="1200" b="1" i="1" u="none" strike="noStrike" cap="none" dirty="0">
                <a:solidFill>
                  <a:srgbClr val="0070C0"/>
                </a:solidFill>
                <a:latin typeface="Calibri"/>
                <a:ea typeface="Calibri"/>
                <a:cs typeface="Calibri"/>
                <a:sym typeface="Calibri"/>
              </a:rPr>
              <a:t>References:</a:t>
            </a:r>
          </a:p>
          <a:p>
            <a:pPr marL="171450" indent="-171450">
              <a:buFont typeface="Arial" panose="020B0604020202020204" pitchFamily="34" charset="0"/>
              <a:buChar char="•"/>
            </a:pPr>
            <a:r>
              <a:rPr lang="en-AU" sz="1200" i="1" dirty="0">
                <a:solidFill>
                  <a:srgbClr val="0070C0"/>
                </a:solidFill>
              </a:rPr>
              <a:t>Convention on the Rights of Persons with Disabilities, (A/RES/61/106). New York: United Nations, General Assembly; 2006 </a:t>
            </a:r>
            <a:r>
              <a:rPr lang="en-AU" sz="1200" i="1" u="sng" dirty="0">
                <a:solidFill>
                  <a:srgbClr val="0070C0"/>
                </a:solidFill>
                <a:hlinkClick r:id="rId3">
                  <a:extLst>
                    <a:ext uri="{A12FA001-AC4F-418D-AE19-62706E023703}">
                      <ahyp:hlinkClr xmlns:ahyp="http://schemas.microsoft.com/office/drawing/2018/hyperlinkcolor" val="tx"/>
                    </a:ext>
                  </a:extLst>
                </a:hlinkClick>
              </a:rPr>
              <a:t>https://www.un.org/development/desa/disabilities/convention-on-the-rights-of-persons-with-disabilities/convention-on-the-rights-of-persons-with-disabilities-2.html</a:t>
            </a:r>
            <a:endParaRPr lang="en-GB" sz="1200" i="1" dirty="0">
              <a:solidFill>
                <a:srgbClr val="0070C0"/>
              </a:solidFill>
            </a:endParaRPr>
          </a:p>
          <a:p>
            <a:pPr marL="171450" indent="-171450">
              <a:buFont typeface="Arial" panose="020B0604020202020204" pitchFamily="34" charset="0"/>
              <a:buChar char="•"/>
            </a:pPr>
            <a:r>
              <a:rPr lang="en-US" sz="1200" i="1" dirty="0">
                <a:solidFill>
                  <a:srgbClr val="0070C0"/>
                </a:solidFill>
              </a:rPr>
              <a:t>International Covenant on Economic, Social and Cultural Rights (ICESCR) Adopted </a:t>
            </a:r>
            <a:r>
              <a:rPr lang="en-GB" sz="1200" i="1" dirty="0">
                <a:solidFill>
                  <a:srgbClr val="0070C0"/>
                </a:solidFill>
              </a:rPr>
              <a:t>16 December 1966 by General Assembly resolution 2200A (XXI) </a:t>
            </a:r>
            <a:r>
              <a:rPr lang="en-US" sz="1200" i="1" u="sng" dirty="0">
                <a:solidFill>
                  <a:srgbClr val="0070C0"/>
                </a:solidFill>
                <a:hlinkClick r:id="rId4">
                  <a:extLst>
                    <a:ext uri="{A12FA001-AC4F-418D-AE19-62706E023703}">
                      <ahyp:hlinkClr xmlns:ahyp="http://schemas.microsoft.com/office/drawing/2018/hyperlinkcolor" val="tx"/>
                    </a:ext>
                  </a:extLst>
                </a:hlinkClick>
              </a:rPr>
              <a:t>https://www.ohchr.org/en/instruments-mechanisms/instruments/international-covenant-economic-social-and-cultural-rights</a:t>
            </a:r>
            <a:endParaRPr lang="en-GB" sz="1200" i="1" dirty="0">
              <a:solidFill>
                <a:srgbClr val="0070C0"/>
              </a:solidFill>
            </a:endParaRPr>
          </a:p>
          <a:p>
            <a:pPr marL="171450" indent="-171450">
              <a:buFont typeface="Arial" panose="020B0604020202020204" pitchFamily="34" charset="0"/>
              <a:buChar char="•"/>
            </a:pPr>
            <a:r>
              <a:rPr lang="en-AU" sz="1200" i="1" dirty="0">
                <a:solidFill>
                  <a:srgbClr val="0070C0"/>
                </a:solidFill>
              </a:rPr>
              <a:t>WHO </a:t>
            </a:r>
            <a:r>
              <a:rPr lang="en-AU" sz="1200" i="1" dirty="0" err="1">
                <a:solidFill>
                  <a:srgbClr val="0070C0"/>
                </a:solidFill>
              </a:rPr>
              <a:t>QualityRights</a:t>
            </a:r>
            <a:r>
              <a:rPr lang="en-AU" sz="1200" i="1" dirty="0">
                <a:solidFill>
                  <a:srgbClr val="0070C0"/>
                </a:solidFill>
              </a:rPr>
              <a:t> materials for training, guidance and transformation. Geneva: World Health Organization; 2019. </a:t>
            </a:r>
            <a:r>
              <a:rPr lang="en-AU" sz="1200" i="1" u="sng" dirty="0">
                <a:solidFill>
                  <a:srgbClr val="0070C0"/>
                </a:solidFill>
                <a:hlinkClick r:id="rId5">
                  <a:extLst>
                    <a:ext uri="{A12FA001-AC4F-418D-AE19-62706E023703}">
                      <ahyp:hlinkClr xmlns:ahyp="http://schemas.microsoft.com/office/drawing/2018/hyperlinkcolor" val="tx"/>
                    </a:ext>
                  </a:extLst>
                </a:hlinkClick>
              </a:rPr>
              <a:t>https://www.who.int/publications/i/item/who-qualityrights-guidance-and-training-tools</a:t>
            </a:r>
            <a:r>
              <a:rPr lang="en-AU" sz="1200" i="1" dirty="0">
                <a:solidFill>
                  <a:srgbClr val="0070C0"/>
                </a:solidFill>
              </a:rPr>
              <a:t> </a:t>
            </a:r>
          </a:p>
          <a:p>
            <a:pPr marL="171450" indent="-171450">
              <a:buFont typeface="Arial" panose="020B0604020202020204" pitchFamily="34" charset="0"/>
              <a:buChar char="•"/>
            </a:pPr>
            <a:r>
              <a:rPr lang="en-AU" sz="1200" i="1" dirty="0">
                <a:solidFill>
                  <a:srgbClr val="0070C0"/>
                </a:solidFill>
              </a:rPr>
              <a:t>The Universal Declaration of Human Rights (UDHR), 10 December 1948, 217 A (III). New York (NY): United Nations; 1948. </a:t>
            </a:r>
            <a:r>
              <a:rPr lang="en-AU" sz="1200" i="1" u="sng" dirty="0">
                <a:solidFill>
                  <a:srgbClr val="0070C0"/>
                </a:solidFill>
                <a:hlinkClick r:id="rId6">
                  <a:extLst>
                    <a:ext uri="{A12FA001-AC4F-418D-AE19-62706E023703}">
                      <ahyp:hlinkClr xmlns:ahyp="http://schemas.microsoft.com/office/drawing/2018/hyperlinkcolor" val="tx"/>
                    </a:ext>
                  </a:extLst>
                </a:hlinkClick>
              </a:rPr>
              <a:t>http://www.un.org/en/universal-declaration-human-rights/</a:t>
            </a:r>
            <a:endParaRPr lang="en-GB" sz="1200" i="1" dirty="0">
              <a:solidFill>
                <a:srgbClr val="0070C0"/>
              </a:solidFill>
            </a:endParaRPr>
          </a:p>
          <a:p>
            <a:pPr marL="171450" lvl="0" indent="-171450">
              <a:buFont typeface="Arial" panose="020B0604020202020204" pitchFamily="34" charset="0"/>
              <a:buChar char="•"/>
            </a:pPr>
            <a:r>
              <a:rPr lang="en-AU" sz="1200" i="1" dirty="0">
                <a:solidFill>
                  <a:srgbClr val="0070C0"/>
                </a:solidFill>
              </a:rPr>
              <a:t>Resolution WHA77.3. Strengthening mental health and psychosocial support before, during and after armed conflicts, natural and human-caused disasters and health and other emergencies. Adopted at World Health Assembly 77. Available in: Seventy-seventh World Health Assembly, Geneva, 27 May–1 June 2024. Resolutions and decisions, annexes (WHA77/2024/REC/1). Geneva: World Health Organization; 2024. </a:t>
            </a:r>
            <a:r>
              <a:rPr lang="en-AU" sz="1200" i="1" dirty="0">
                <a:solidFill>
                  <a:srgbClr val="0070C0"/>
                </a:solidFill>
                <a:hlinkClick r:id="rId7"/>
              </a:rPr>
              <a:t>https://apps.who.int/gb/ebwha/pdf_files/WHA77/A77_R3-en.pdf</a:t>
            </a:r>
            <a:r>
              <a:rPr lang="en-US" sz="1200" i="1" dirty="0">
                <a:solidFill>
                  <a:srgbClr val="0070C0"/>
                </a:solidFill>
                <a:hlinkClick r:id="rId7"/>
              </a:rPr>
              <a:t>UNGA 77/300</a:t>
            </a:r>
            <a:endParaRPr lang="en-US" sz="1200" i="1" dirty="0">
              <a:solidFill>
                <a:srgbClr val="0070C0"/>
              </a:solidFill>
            </a:endParaRPr>
          </a:p>
          <a:p>
            <a:pPr marL="171450" lvl="0" indent="-171450">
              <a:buFont typeface="Arial" panose="020B0604020202020204" pitchFamily="34" charset="0"/>
              <a:buChar char="•"/>
            </a:pPr>
            <a:r>
              <a:rPr lang="en-US" sz="1200" i="1" dirty="0">
                <a:solidFill>
                  <a:srgbClr val="0070C0"/>
                </a:solidFill>
              </a:rPr>
              <a:t>UN General Assembly resolution 77/300 Mental health and psychosocial support. </a:t>
            </a:r>
            <a:r>
              <a:rPr lang="en-US" sz="1200" i="1" dirty="0" err="1">
                <a:solidFill>
                  <a:srgbClr val="0070C0"/>
                </a:solidFill>
              </a:rPr>
              <a:t>Addopted</a:t>
            </a:r>
            <a:r>
              <a:rPr lang="en-US" sz="1200" i="1" dirty="0">
                <a:solidFill>
                  <a:srgbClr val="0070C0"/>
                </a:solidFill>
              </a:rPr>
              <a:t> 26 June 2023. </a:t>
            </a:r>
            <a:r>
              <a:rPr lang="en-US" sz="1200" i="1" dirty="0">
                <a:solidFill>
                  <a:srgbClr val="0070C0"/>
                </a:solidFill>
                <a:hlinkClick r:id="rId8"/>
              </a:rPr>
              <a:t>https://docs.un.org/en/A/RES/77/300</a:t>
            </a:r>
            <a:endParaRPr lang="en-US" sz="1200" i="1" dirty="0">
              <a:solidFill>
                <a:srgbClr val="0070C0"/>
              </a:solidFill>
            </a:endParaRPr>
          </a:p>
          <a:p>
            <a:pPr marL="171450" indent="-171450">
              <a:buFont typeface="Arial" panose="020B0604020202020204" pitchFamily="34" charset="0"/>
              <a:buChar char="•"/>
            </a:pPr>
            <a:r>
              <a:rPr lang="en-AU" sz="1200" i="1" dirty="0">
                <a:solidFill>
                  <a:srgbClr val="0070C0"/>
                </a:solidFill>
              </a:rPr>
              <a:t>IASC Guidelines on Mental Health and Psychosocial Support in Emergency Settings, 2007 </a:t>
            </a:r>
            <a:r>
              <a:rPr lang="en-AU" sz="1200" i="1" u="sng" dirty="0">
                <a:solidFill>
                  <a:srgbClr val="0070C0"/>
                </a:solidFill>
                <a:hlinkClick r:id="rId9">
                  <a:extLst>
                    <a:ext uri="{A12FA001-AC4F-418D-AE19-62706E023703}">
                      <ahyp:hlinkClr xmlns:ahyp="http://schemas.microsoft.com/office/drawing/2018/hyperlinkcolor" val="tx"/>
                    </a:ext>
                  </a:extLst>
                </a:hlinkClick>
              </a:rPr>
              <a:t>https://interagencystandingcommittee.org/iasc-task-force-mental-health-and-psychosocial-support-emergency-settings/iasc-guidelines-mental-health-and-psychosocial-support-emergency-settings-2007</a:t>
            </a:r>
            <a:endParaRPr lang="en-GB" sz="1200" i="1" dirty="0">
              <a:solidFill>
                <a:srgbClr val="0070C0"/>
              </a:solidFill>
            </a:endParaRPr>
          </a:p>
          <a:p>
            <a:pPr marL="171450" indent="-171450">
              <a:buFont typeface="Arial" panose="020B0604020202020204" pitchFamily="34" charset="0"/>
              <a:buChar char="•"/>
            </a:pPr>
            <a:r>
              <a:rPr lang="en-AU" sz="1200" i="1" dirty="0">
                <a:solidFill>
                  <a:srgbClr val="0070C0"/>
                </a:solidFill>
              </a:rPr>
              <a:t>Inter-Agency Standing Committee (IASC), The Mental Health and Psychosocial Support Minimum Service Package, IASC, Geneva, 2022 </a:t>
            </a:r>
            <a:r>
              <a:rPr lang="en-AU" sz="1200" i="1" u="sng" dirty="0">
                <a:solidFill>
                  <a:srgbClr val="0070C0"/>
                </a:solidFill>
                <a:hlinkClick r:id="rId10">
                  <a:extLst>
                    <a:ext uri="{A12FA001-AC4F-418D-AE19-62706E023703}">
                      <ahyp:hlinkClr xmlns:ahyp="http://schemas.microsoft.com/office/drawing/2018/hyperlinkcolor" val="tx"/>
                    </a:ext>
                  </a:extLst>
                </a:hlinkClick>
              </a:rPr>
              <a:t>https://mhpsshub.org/wp-content/uploads/2022/01/IASC-MHPSS-Minimum-Service-Package.pdf</a:t>
            </a:r>
            <a:endParaRPr lang="en-GB" sz="1200" i="1" dirty="0">
              <a:solidFill>
                <a:srgbClr val="0070C0"/>
              </a:solidFill>
            </a:endParaRPr>
          </a:p>
          <a:p>
            <a:pPr marL="171450" lvl="0" indent="-171450">
              <a:buFont typeface="Arial" panose="020B0604020202020204" pitchFamily="34" charset="0"/>
              <a:buChar char="•"/>
            </a:pPr>
            <a:endParaRPr lang="en-US" sz="1200" i="1" dirty="0">
              <a:solidFill>
                <a:srgbClr val="0070C0"/>
              </a:solidFill>
            </a:endParaRPr>
          </a:p>
          <a:p>
            <a:pPr marL="171450" lvl="0" indent="-171450">
              <a:buFont typeface="Arial" panose="020B0604020202020204" pitchFamily="34" charset="0"/>
              <a:buChar char="•"/>
            </a:pPr>
            <a:endParaRPr lang="en-US" sz="1200" i="1" dirty="0">
              <a:solidFill>
                <a:srgbClr val="0070C0"/>
              </a:solidFill>
            </a:endParaRPr>
          </a:p>
          <a:p>
            <a:pPr marL="171450" lvl="0" indent="-171450">
              <a:buFont typeface="Arial" panose="020B0604020202020204" pitchFamily="34" charset="0"/>
              <a:buChar char="•"/>
            </a:pPr>
            <a:endParaRPr lang="en-US" sz="1200" i="1" dirty="0">
              <a:solidFill>
                <a:srgbClr val="0070C0"/>
              </a:solidFill>
            </a:endParaRPr>
          </a:p>
        </p:txBody>
      </p:sp>
      <p:sp>
        <p:nvSpPr>
          <p:cNvPr id="4" name="Slide Number Placeholder 3"/>
          <p:cNvSpPr>
            <a:spLocks noGrp="1"/>
          </p:cNvSpPr>
          <p:nvPr>
            <p:ph type="sldNum" sz="quarter" idx="10"/>
          </p:nvPr>
        </p:nvSpPr>
        <p:spPr/>
        <p:txBody>
          <a:bodyPr/>
          <a:lstStyle/>
          <a:p>
            <a:pPr algn="r"/>
            <a:fld id="{91600A8A-902E-430E-A833-453AE05FDB61}" type="slidenum">
              <a:rPr lang="en-GB" smtClean="0"/>
              <a:pPr algn="r"/>
              <a:t>4</a:t>
            </a:fld>
            <a:endParaRPr lang="en-GB" dirty="0"/>
          </a:p>
        </p:txBody>
      </p:sp>
    </p:spTree>
    <p:extLst>
      <p:ext uri="{BB962C8B-B14F-4D97-AF65-F5344CB8AC3E}">
        <p14:creationId xmlns:p14="http://schemas.microsoft.com/office/powerpoint/2010/main" val="10611186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a:extLst>
            <a:ext uri="{FF2B5EF4-FFF2-40B4-BE49-F238E27FC236}">
              <a16:creationId xmlns:a16="http://schemas.microsoft.com/office/drawing/2014/main" id="{A6431697-6976-D475-3729-0DC2F70A5C9D}"/>
            </a:ext>
          </a:extLst>
        </p:cNvPr>
        <p:cNvGrpSpPr/>
        <p:nvPr/>
      </p:nvGrpSpPr>
      <p:grpSpPr>
        <a:xfrm>
          <a:off x="0" y="0"/>
          <a:ext cx="0" cy="0"/>
          <a:chOff x="0" y="0"/>
          <a:chExt cx="0" cy="0"/>
        </a:xfrm>
      </p:grpSpPr>
      <p:sp>
        <p:nvSpPr>
          <p:cNvPr id="338" name="Google Shape;338;p25:notes">
            <a:extLst>
              <a:ext uri="{FF2B5EF4-FFF2-40B4-BE49-F238E27FC236}">
                <a16:creationId xmlns:a16="http://schemas.microsoft.com/office/drawing/2014/main" id="{AAF4D655-9D68-1A98-DDB8-A5CD65374E1C}"/>
              </a:ext>
            </a:extLst>
          </p:cNvPr>
          <p:cNvSpPr txBox="1">
            <a:spLocks noGrp="1"/>
          </p:cNvSpPr>
          <p:nvPr>
            <p:ph type="body" idx="1"/>
          </p:nvPr>
        </p:nvSpPr>
        <p:spPr>
          <a:xfrm>
            <a:off x="392113" y="3827463"/>
            <a:ext cx="6230937" cy="5127823"/>
          </a:xfrm>
          <a:prstGeom prst="rect">
            <a:avLst/>
          </a:prstGeom>
        </p:spPr>
        <p:txBody>
          <a:bodyPr spcFirstLastPara="1" wrap="square" lIns="99059" tIns="49530" rIns="99059" bIns="49530" anchor="t" anchorCtr="0">
            <a:noAutofit/>
          </a:bodyPr>
          <a:lstStyle/>
          <a:p>
            <a:pPr marL="92020" indent="0">
              <a:buSzPts val="2200"/>
            </a:pPr>
            <a:r>
              <a:rPr lang="en-US" sz="1200" i="1" dirty="0">
                <a:solidFill>
                  <a:srgbClr val="0070C0"/>
                </a:solidFill>
              </a:rPr>
              <a:t>Talk through the slide.</a:t>
            </a:r>
          </a:p>
        </p:txBody>
      </p:sp>
      <p:sp>
        <p:nvSpPr>
          <p:cNvPr id="339" name="Google Shape;339;p25:notes">
            <a:extLst>
              <a:ext uri="{FF2B5EF4-FFF2-40B4-BE49-F238E27FC236}">
                <a16:creationId xmlns:a16="http://schemas.microsoft.com/office/drawing/2014/main" id="{72FAD660-32D6-9584-233A-6EE3FA15ABE8}"/>
              </a:ext>
            </a:extLst>
          </p:cNvPr>
          <p:cNvSpPr>
            <a:spLocks noGrp="1" noRot="1" noChangeAspect="1"/>
          </p:cNvSpPr>
          <p:nvPr>
            <p:ph type="sldImg" idx="2"/>
          </p:nvPr>
        </p:nvSpPr>
        <p:spPr>
          <a:xfrm>
            <a:off x="373063" y="261938"/>
            <a:ext cx="6338887" cy="3565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TextBox 2">
            <a:extLst>
              <a:ext uri="{FF2B5EF4-FFF2-40B4-BE49-F238E27FC236}">
                <a16:creationId xmlns:a16="http://schemas.microsoft.com/office/drawing/2014/main" id="{F32ABAFA-0F9B-F5F8-7E3B-135FFEA221E8}"/>
              </a:ext>
            </a:extLst>
          </p:cNvPr>
          <p:cNvSpPr txBox="1"/>
          <p:nvPr/>
        </p:nvSpPr>
        <p:spPr>
          <a:xfrm>
            <a:off x="3354754" y="9771651"/>
            <a:ext cx="3552092" cy="307777"/>
          </a:xfrm>
          <a:prstGeom prst="rect">
            <a:avLst/>
          </a:prstGeom>
          <a:noFill/>
        </p:spPr>
        <p:txBody>
          <a:bodyPr wrap="square">
            <a:spAutoFit/>
          </a:bodyPr>
          <a:lstStyle/>
          <a:p>
            <a:pPr algn="r"/>
            <a:fld id="{00000000-1234-1234-1234-123412341234}" type="slidenum">
              <a:rPr lang="en-GB" smtClean="0"/>
              <a:pPr algn="r"/>
              <a:t>40</a:t>
            </a:fld>
            <a:endParaRPr lang="en-GB" dirty="0"/>
          </a:p>
        </p:txBody>
      </p:sp>
    </p:spTree>
    <p:extLst>
      <p:ext uri="{BB962C8B-B14F-4D97-AF65-F5344CB8AC3E}">
        <p14:creationId xmlns:p14="http://schemas.microsoft.com/office/powerpoint/2010/main" val="4873935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6:notes"/>
          <p:cNvSpPr>
            <a:spLocks noGrp="1" noRot="1" noChangeAspect="1"/>
          </p:cNvSpPr>
          <p:nvPr>
            <p:ph type="sldImg" idx="2"/>
          </p:nvPr>
        </p:nvSpPr>
        <p:spPr>
          <a:xfrm>
            <a:off x="333375" y="280988"/>
            <a:ext cx="6391275" cy="3595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26:notes"/>
          <p:cNvSpPr txBox="1">
            <a:spLocks noGrp="1"/>
          </p:cNvSpPr>
          <p:nvPr>
            <p:ph type="body" idx="1"/>
          </p:nvPr>
        </p:nvSpPr>
        <p:spPr>
          <a:xfrm>
            <a:off x="333375" y="3935307"/>
            <a:ext cx="6289674" cy="4097223"/>
          </a:xfrm>
          <a:prstGeom prst="rect">
            <a:avLst/>
          </a:prstGeom>
          <a:noFill/>
          <a:ln>
            <a:noFill/>
          </a:ln>
        </p:spPr>
        <p:txBody>
          <a:bodyPr spcFirstLastPara="1" wrap="square" lIns="99059" tIns="49530" rIns="99059" bIns="49530" anchor="t" anchorCtr="0">
            <a:noAutofit/>
          </a:bodyPr>
          <a:lstStyle/>
          <a:p>
            <a:pPr marL="0" indent="0">
              <a:buClr>
                <a:schemeClr val="dk1"/>
              </a:buClr>
              <a:buSzPts val="1200"/>
            </a:pPr>
            <a:r>
              <a:rPr lang="en-GB" sz="1200" i="1" dirty="0">
                <a:solidFill>
                  <a:srgbClr val="0070C0"/>
                </a:solidFill>
              </a:rPr>
              <a:t>Talk through the slide.</a:t>
            </a:r>
            <a:endParaRPr lang="en-US" sz="4000" i="1" dirty="0">
              <a:solidFill>
                <a:srgbClr val="0070C0"/>
              </a:solidFill>
            </a:endParaRPr>
          </a:p>
          <a:p>
            <a:pPr marL="0" indent="0">
              <a:buClr>
                <a:schemeClr val="dk1"/>
              </a:buClr>
              <a:buSzPts val="1200"/>
            </a:pPr>
            <a:endParaRPr lang="en-US" sz="1200" dirty="0"/>
          </a:p>
        </p:txBody>
      </p:sp>
      <p:sp>
        <p:nvSpPr>
          <p:cNvPr id="347" name="Google Shape;347;p26:notes"/>
          <p:cNvSpPr txBox="1">
            <a:spLocks noGrp="1"/>
          </p:cNvSpPr>
          <p:nvPr>
            <p:ph type="sldNum" idx="12"/>
          </p:nvPr>
        </p:nvSpPr>
        <p:spPr>
          <a:xfrm>
            <a:off x="4023992" y="9721109"/>
            <a:ext cx="3078428" cy="513507"/>
          </a:xfrm>
          <a:prstGeom prst="rect">
            <a:avLst/>
          </a:prstGeom>
          <a:noFill/>
          <a:ln>
            <a:noFill/>
          </a:ln>
        </p:spPr>
        <p:txBody>
          <a:bodyPr spcFirstLastPara="1" wrap="square" lIns="99059" tIns="49530" rIns="99059" bIns="49530" anchor="b" anchorCtr="0">
            <a:noAutofit/>
          </a:bodyPr>
          <a:lstStyle/>
          <a:p>
            <a:pPr algn="r">
              <a:buClr>
                <a:schemeClr val="dk1"/>
              </a:buClr>
              <a:buSzPts val="1300"/>
            </a:pPr>
            <a:fld id="{00000000-1234-1234-1234-123412341234}" type="slidenum">
              <a:rPr lang="en-GB"/>
              <a:pPr algn="r">
                <a:buClr>
                  <a:schemeClr val="dk1"/>
                </a:buClr>
                <a:buSzPts val="1300"/>
              </a:pPr>
              <a:t>41</a:t>
            </a:fld>
            <a:endParaRPr/>
          </a:p>
        </p:txBody>
      </p:sp>
    </p:spTree>
    <p:extLst>
      <p:ext uri="{BB962C8B-B14F-4D97-AF65-F5344CB8AC3E}">
        <p14:creationId xmlns:p14="http://schemas.microsoft.com/office/powerpoint/2010/main" val="33462817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0:notes"/>
          <p:cNvSpPr txBox="1">
            <a:spLocks noGrp="1"/>
          </p:cNvSpPr>
          <p:nvPr>
            <p:ph type="body" idx="1"/>
          </p:nvPr>
        </p:nvSpPr>
        <p:spPr>
          <a:xfrm>
            <a:off x="481013" y="4004440"/>
            <a:ext cx="6142037" cy="4950845"/>
          </a:xfrm>
          <a:prstGeom prst="rect">
            <a:avLst/>
          </a:prstGeom>
        </p:spPr>
        <p:txBody>
          <a:bodyPr spcFirstLastPara="1" wrap="square" lIns="99059" tIns="49530" rIns="99059" bIns="49530" anchor="t" anchorCtr="0">
            <a:noAutofit/>
          </a:bodyPr>
          <a:lstStyle/>
          <a:p>
            <a:pPr marL="0" indent="0"/>
            <a:endParaRPr dirty="0"/>
          </a:p>
        </p:txBody>
      </p:sp>
      <p:sp>
        <p:nvSpPr>
          <p:cNvPr id="299" name="Google Shape;299;p20:notes"/>
          <p:cNvSpPr>
            <a:spLocks noGrp="1" noRot="1" noChangeAspect="1"/>
          </p:cNvSpPr>
          <p:nvPr>
            <p:ph type="sldImg" idx="2"/>
          </p:nvPr>
        </p:nvSpPr>
        <p:spPr>
          <a:xfrm>
            <a:off x="355600" y="298450"/>
            <a:ext cx="6391275" cy="35956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 name="TextBox 4">
            <a:extLst>
              <a:ext uri="{FF2B5EF4-FFF2-40B4-BE49-F238E27FC236}">
                <a16:creationId xmlns:a16="http://schemas.microsoft.com/office/drawing/2014/main" id="{1413A9E6-54DF-E583-2530-56C228B7618F}"/>
              </a:ext>
            </a:extLst>
          </p:cNvPr>
          <p:cNvSpPr txBox="1"/>
          <p:nvPr/>
        </p:nvSpPr>
        <p:spPr>
          <a:xfrm>
            <a:off x="3409461" y="9821863"/>
            <a:ext cx="3552092" cy="307777"/>
          </a:xfrm>
          <a:prstGeom prst="rect">
            <a:avLst/>
          </a:prstGeom>
          <a:noFill/>
        </p:spPr>
        <p:txBody>
          <a:bodyPr wrap="square">
            <a:spAutoFit/>
          </a:bodyPr>
          <a:lstStyle/>
          <a:p>
            <a:pPr algn="r"/>
            <a:fld id="{00000000-1234-1234-1234-123412341234}" type="slidenum">
              <a:rPr lang="en-GB" smtClean="0"/>
              <a:pPr algn="r"/>
              <a:t>42</a:t>
            </a:fld>
            <a:endParaRPr lang="en-GB" dirty="0"/>
          </a:p>
        </p:txBody>
      </p:sp>
    </p:spTree>
    <p:extLst>
      <p:ext uri="{BB962C8B-B14F-4D97-AF65-F5344CB8AC3E}">
        <p14:creationId xmlns:p14="http://schemas.microsoft.com/office/powerpoint/2010/main" val="30686454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025" y="387350"/>
            <a:ext cx="6194425" cy="3484563"/>
          </a:xfrm>
        </p:spPr>
      </p:sp>
      <p:sp>
        <p:nvSpPr>
          <p:cNvPr id="3" name="Notes Placeholder 2"/>
          <p:cNvSpPr>
            <a:spLocks noGrp="1"/>
          </p:cNvSpPr>
          <p:nvPr>
            <p:ph type="body" idx="1"/>
          </p:nvPr>
        </p:nvSpPr>
        <p:spPr>
          <a:xfrm>
            <a:off x="454025" y="3980794"/>
            <a:ext cx="6194425" cy="5969434"/>
          </a:xfrm>
        </p:spPr>
        <p:txBody>
          <a:bodyPr/>
          <a:lstStyle/>
          <a:p>
            <a:pPr marL="6573" indent="-6573"/>
            <a:r>
              <a:rPr lang="en-GB" sz="1200" b="1" i="1" dirty="0">
                <a:solidFill>
                  <a:srgbClr val="0070C0"/>
                </a:solidFill>
                <a:latin typeface="Calibri" panose="020F0502020204030204" pitchFamily="34" charset="0"/>
                <a:ea typeface="Calibri" panose="020F0502020204030204" pitchFamily="34" charset="0"/>
                <a:cs typeface="Calibri" panose="020F0502020204030204" pitchFamily="34" charset="0"/>
              </a:rPr>
              <a:t>Exercise 1.2 (15 min, 2 slides)</a:t>
            </a:r>
          </a:p>
          <a:p>
            <a:pPr marL="6573" indent="-6573"/>
            <a:r>
              <a:rPr lang="en-GB" sz="1200" i="1" dirty="0">
                <a:solidFill>
                  <a:srgbClr val="0070C0"/>
                </a:solidFill>
                <a:latin typeface="Calibri" panose="020F0502020204030204" pitchFamily="34" charset="0"/>
                <a:ea typeface="Calibri" panose="020F0502020204030204" pitchFamily="34" charset="0"/>
                <a:cs typeface="Calibri" panose="020F0502020204030204" pitchFamily="34" charset="0"/>
              </a:rPr>
              <a:t>This exercise lets participants discuss their thoughts about the reality of human rights violations they observe in their working/living circumstances. It should help them put into words why people may fight for rights in humanitarian contexts, and why people might not act. </a:t>
            </a:r>
          </a:p>
          <a:p>
            <a:pPr marL="6573" indent="-6573"/>
            <a:endParaRPr lang="en-GB" sz="1200" i="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6573" indent="-6573"/>
            <a:r>
              <a:rPr lang="en-GB" sz="1200" i="1" dirty="0">
                <a:solidFill>
                  <a:srgbClr val="0070C0"/>
                </a:solidFill>
                <a:latin typeface="Calibri" panose="020F0502020204030204" pitchFamily="34" charset="0"/>
                <a:ea typeface="Calibri" panose="020F0502020204030204" pitchFamily="34" charset="0"/>
                <a:cs typeface="Calibri" panose="020F0502020204030204" pitchFamily="34" charset="0"/>
              </a:rPr>
              <a:t>Read out the question on the slide.</a:t>
            </a:r>
          </a:p>
          <a:p>
            <a:pPr marL="6573" indent="-6573"/>
            <a:endParaRPr lang="en-GB" sz="1200" i="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6573" indent="-6573"/>
            <a:r>
              <a:rPr lang="en-GB" sz="1200" i="1" dirty="0">
                <a:solidFill>
                  <a:srgbClr val="0070C0"/>
                </a:solidFill>
                <a:latin typeface="Calibri" panose="020F0502020204030204" pitchFamily="34" charset="0"/>
                <a:ea typeface="Calibri" panose="020F0502020204030204" pitchFamily="34" charset="0"/>
                <a:cs typeface="Calibri" panose="020F0502020204030204" pitchFamily="34" charset="0"/>
              </a:rPr>
              <a:t>Alternating, ask one person who agrees and then one who disagrees to explain their view. Encourage the participants to consider the position from both perspectives. If somebody would like to reply to another person's explanation, allow this for one or two participants, then continue. If few people disagree with the statement, raise possible reasons yourself why human rights laws are important, especially in times of massive human rights violations. </a:t>
            </a:r>
          </a:p>
          <a:p>
            <a:pPr marL="6573" indent="-6573"/>
            <a:endParaRPr lang="en-GB" sz="1200" i="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6573" indent="-6573"/>
            <a:r>
              <a:rPr lang="en-GB" sz="1200" i="1" dirty="0">
                <a:solidFill>
                  <a:srgbClr val="0070C0"/>
                </a:solidFill>
                <a:latin typeface="Calibri" panose="020F0502020204030204" pitchFamily="34" charset="0"/>
                <a:ea typeface="Calibri" panose="020F0502020204030204" pitchFamily="34" charset="0"/>
                <a:cs typeface="Calibri" panose="020F0502020204030204" pitchFamily="34" charset="0"/>
              </a:rPr>
              <a:t>Prompts:</a:t>
            </a:r>
          </a:p>
          <a:p>
            <a:r>
              <a:rPr lang="en-GB" sz="1200" i="1" dirty="0">
                <a:solidFill>
                  <a:srgbClr val="0070C0"/>
                </a:solidFill>
                <a:latin typeface="Calibri" panose="020F0502020204030204" pitchFamily="34" charset="0"/>
                <a:ea typeface="Calibri" panose="020F0502020204030204" pitchFamily="34" charset="0"/>
                <a:cs typeface="Calibri" panose="020F0502020204030204" pitchFamily="34" charset="0"/>
              </a:rPr>
              <a:t>For ‘Yes, I agree. In these situations, human rights laws become meaningless’</a:t>
            </a:r>
          </a:p>
          <a:p>
            <a:pPr marL="466675" indent="-177468">
              <a:buFont typeface="Arial" panose="020B0604020202020204" pitchFamily="34" charset="0"/>
              <a:buChar char="•"/>
            </a:pPr>
            <a:r>
              <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rPr>
              <a:t>International laws have no relevance in local context. </a:t>
            </a:r>
          </a:p>
          <a:p>
            <a:pPr marL="466675" indent="-177468">
              <a:buFont typeface="Arial" panose="020B0604020202020204" pitchFamily="34" charset="0"/>
              <a:buChar char="•"/>
            </a:pPr>
            <a:r>
              <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rPr>
              <a:t>Traditions and local norms are stronger than international laws.</a:t>
            </a:r>
          </a:p>
          <a:p>
            <a:pPr marL="466675" indent="-177468">
              <a:buFont typeface="Arial" panose="020B0604020202020204" pitchFamily="34" charset="0"/>
              <a:buChar char="•"/>
            </a:pPr>
            <a:r>
              <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rPr>
              <a:t>Having rights is not useful, if nobody is able to execute and to protect them.</a:t>
            </a:r>
          </a:p>
          <a:p>
            <a:pPr marL="466675" indent="-177468">
              <a:buFont typeface="Arial" panose="020B0604020202020204" pitchFamily="34" charset="0"/>
              <a:buChar char="•"/>
            </a:pPr>
            <a:endPar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84041" indent="0"/>
            <a:r>
              <a:rPr lang="en-GB" sz="1200" i="1" dirty="0">
                <a:solidFill>
                  <a:srgbClr val="0070C0"/>
                </a:solidFill>
                <a:latin typeface="Calibri" panose="020F0502020204030204" pitchFamily="34" charset="0"/>
                <a:ea typeface="Calibri" panose="020F0502020204030204" pitchFamily="34" charset="0"/>
                <a:cs typeface="Calibri" panose="020F0502020204030204" pitchFamily="34" charset="0"/>
              </a:rPr>
              <a:t>For ‘No, I disagree.  Human rights laws are meaningful, regardless of context’</a:t>
            </a:r>
          </a:p>
          <a:p>
            <a:pPr marL="466675" indent="-177468">
              <a:buFont typeface="Arial" panose="020B0604020202020204" pitchFamily="34" charset="0"/>
              <a:buChar char="•"/>
            </a:pPr>
            <a:r>
              <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rPr>
              <a:t>It is important to know your rights if you are to fight for your rights.</a:t>
            </a:r>
          </a:p>
          <a:p>
            <a:pPr marL="466675" indent="-177468">
              <a:buFont typeface="Arial" panose="020B0604020202020204" pitchFamily="34" charset="0"/>
              <a:buChar char="•"/>
            </a:pP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Services must know their potential users’ rights if they are to advocate for these rights.</a:t>
            </a:r>
            <a:endPar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466675" indent="-177468">
              <a:buFont typeface="Arial" panose="020B0604020202020204" pitchFamily="34" charset="0"/>
              <a:buChar char="•"/>
            </a:pPr>
            <a:r>
              <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rPr>
              <a:t>Rights are the base for later legal consequences for perpetrators and a possibility for justice.</a:t>
            </a:r>
          </a:p>
          <a:p>
            <a:pPr marL="466675" indent="-177468">
              <a:buFont typeface="Arial" panose="020B0604020202020204" pitchFamily="34" charset="0"/>
              <a:buChar char="•"/>
            </a:pP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Human rights violations often occur when no one is watching. Human rights laws provide the foundation for defining these violations and bringing them to light.</a:t>
            </a:r>
            <a:endPar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lgn="r"/>
            <a:fld id="{21A70AF2-C819-47A0-A399-EA1272036C6D}" type="slidenum">
              <a:rPr lang="en-CH" smtClean="0"/>
              <a:pPr algn="r"/>
              <a:t>43</a:t>
            </a:fld>
            <a:endParaRPr lang="en-CH" dirty="0"/>
          </a:p>
        </p:txBody>
      </p:sp>
    </p:spTree>
    <p:extLst>
      <p:ext uri="{BB962C8B-B14F-4D97-AF65-F5344CB8AC3E}">
        <p14:creationId xmlns:p14="http://schemas.microsoft.com/office/powerpoint/2010/main" val="9450573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1325" y="414338"/>
            <a:ext cx="6138863" cy="3452812"/>
          </a:xfrm>
        </p:spPr>
      </p:sp>
      <p:sp>
        <p:nvSpPr>
          <p:cNvPr id="3" name="Notes Placeholder 2"/>
          <p:cNvSpPr>
            <a:spLocks noGrp="1"/>
          </p:cNvSpPr>
          <p:nvPr>
            <p:ph type="body" idx="1"/>
          </p:nvPr>
        </p:nvSpPr>
        <p:spPr>
          <a:xfrm>
            <a:off x="440587" y="3941839"/>
            <a:ext cx="6222887" cy="5008623"/>
          </a:xfrm>
        </p:spPr>
        <p:txBody>
          <a:bodyPr/>
          <a:lstStyle/>
          <a:p>
            <a:pPr marL="0" indent="0"/>
            <a:r>
              <a:rPr lang="en-GB" sz="1200" i="1" dirty="0">
                <a:solidFill>
                  <a:srgbClr val="0070C0"/>
                </a:solidFill>
              </a:rPr>
              <a:t>Ask</a:t>
            </a:r>
            <a:r>
              <a:rPr lang="en-GB" sz="1200" i="1" kern="1200" dirty="0">
                <a:solidFill>
                  <a:srgbClr val="0070C0"/>
                </a:solidFill>
                <a:ea typeface="Arial Unicode MS"/>
              </a:rPr>
              <a:t> the question on the slide and write the answers on a flip chart.</a:t>
            </a:r>
          </a:p>
          <a:p>
            <a:pPr marL="0" indent="0"/>
            <a:endParaRPr lang="en-GB" i="1" dirty="0"/>
          </a:p>
          <a:p>
            <a:pPr marL="0" lvl="3" indent="0" defTabSz="946495">
              <a:spcAft>
                <a:spcPts val="1242"/>
              </a:spcAft>
              <a:buClr>
                <a:srgbClr val="183F5A"/>
              </a:buClr>
              <a:buSzTx/>
              <a:defRPr/>
            </a:pPr>
            <a:r>
              <a:rPr lang="en-GB" sz="1200" i="1" kern="1200" dirty="0">
                <a:solidFill>
                  <a:srgbClr val="0070C0"/>
                </a:solidFill>
                <a:ea typeface="Arial Unicode MS"/>
              </a:rPr>
              <a:t>Prompts for discussing possible roles:</a:t>
            </a:r>
          </a:p>
          <a:p>
            <a:pPr marL="177468" lvl="3" indent="-177468" defTabSz="946495">
              <a:spcAft>
                <a:spcPts val="600"/>
              </a:spcAft>
              <a:buClr>
                <a:srgbClr val="183F5A"/>
              </a:buClr>
              <a:buSzTx/>
              <a:buFont typeface="Arial" panose="020B0604020202020204" pitchFamily="34" charset="0"/>
              <a:buChar char="•"/>
              <a:defRPr/>
            </a:pPr>
            <a:r>
              <a:rPr lang="en-GB" sz="1200" kern="1200" dirty="0">
                <a:solidFill>
                  <a:schemeClr val="tx1"/>
                </a:solidFill>
                <a:ea typeface="Arial Unicode MS"/>
              </a:rPr>
              <a:t>testimony and advocacy;</a:t>
            </a:r>
          </a:p>
          <a:p>
            <a:pPr marL="177468" lvl="3" indent="-177468" defTabSz="946495">
              <a:spcAft>
                <a:spcPts val="600"/>
              </a:spcAft>
              <a:buClr>
                <a:srgbClr val="183F5A"/>
              </a:buClr>
              <a:buSzTx/>
              <a:buFont typeface="Arial" panose="020B0604020202020204" pitchFamily="34" charset="0"/>
              <a:buChar char="•"/>
              <a:defRPr/>
            </a:pPr>
            <a:r>
              <a:rPr lang="en-GB" sz="1200" kern="1200" dirty="0">
                <a:solidFill>
                  <a:schemeClr val="tx1"/>
                </a:solidFill>
                <a:ea typeface="Arial Unicode MS"/>
              </a:rPr>
              <a:t>collaborations with state actors, armed groups (those agencies with such mandate and capacity), civil society etc. to monitor human rights violations and find mechanisms of protection;</a:t>
            </a:r>
          </a:p>
          <a:p>
            <a:pPr marL="177468" lvl="3" indent="-177468" defTabSz="946495">
              <a:spcAft>
                <a:spcPts val="600"/>
              </a:spcAft>
              <a:buClr>
                <a:srgbClr val="183F5A"/>
              </a:buClr>
              <a:buSzTx/>
              <a:buFont typeface="Arial" panose="020B0604020202020204" pitchFamily="34" charset="0"/>
              <a:buChar char="•"/>
              <a:defRPr/>
            </a:pPr>
            <a:r>
              <a:rPr lang="en-GB" sz="1200" kern="1200" dirty="0">
                <a:solidFill>
                  <a:schemeClr val="tx1"/>
                </a:solidFill>
                <a:ea typeface="Arial Unicode MS"/>
              </a:rPr>
              <a:t>advocate for the rights within the CRPD;</a:t>
            </a:r>
          </a:p>
          <a:p>
            <a:pPr marL="177468" lvl="3" indent="-177468" defTabSz="946495">
              <a:spcAft>
                <a:spcPts val="600"/>
              </a:spcAft>
              <a:buClr>
                <a:srgbClr val="183F5A"/>
              </a:buClr>
              <a:buSzTx/>
              <a:buFont typeface="Arial" panose="020B0604020202020204" pitchFamily="34" charset="0"/>
              <a:buChar char="•"/>
              <a:defRPr/>
            </a:pPr>
            <a:r>
              <a:rPr lang="en-GB" sz="1200" kern="1200" dirty="0">
                <a:solidFill>
                  <a:schemeClr val="tx1"/>
                </a:solidFill>
                <a:ea typeface="Arial Unicode MS"/>
              </a:rPr>
              <a:t>ensure your own services and initiatives comply with the CRPD;</a:t>
            </a:r>
          </a:p>
          <a:p>
            <a:pPr marL="177468" lvl="3" indent="-177468" defTabSz="946495">
              <a:spcAft>
                <a:spcPts val="600"/>
              </a:spcAft>
              <a:buClr>
                <a:srgbClr val="183F5A"/>
              </a:buClr>
              <a:buSzTx/>
              <a:buFont typeface="Arial" panose="020B0604020202020204" pitchFamily="34" charset="0"/>
              <a:buChar char="•"/>
              <a:defRPr/>
            </a:pPr>
            <a:r>
              <a:rPr lang="en-GB" sz="1200" kern="1200" dirty="0">
                <a:solidFill>
                  <a:schemeClr val="tx1"/>
                </a:solidFill>
                <a:ea typeface="Arial Unicode MS"/>
              </a:rPr>
              <a:t>make sure collaborating partners are adhering to the CRPD.</a:t>
            </a:r>
          </a:p>
          <a:p>
            <a:pPr marL="177468" lvl="3" indent="-177468" defTabSz="946495">
              <a:spcAft>
                <a:spcPts val="1242"/>
              </a:spcAft>
              <a:buClr>
                <a:srgbClr val="183F5A"/>
              </a:buClr>
              <a:buSzTx/>
              <a:buFont typeface="Arial" panose="020B0604020202020204" pitchFamily="34" charset="0"/>
              <a:buChar char="•"/>
              <a:defRPr/>
            </a:pPr>
            <a:endParaRPr lang="en-GB" sz="1200" kern="1200" dirty="0">
              <a:solidFill>
                <a:srgbClr val="0070C0"/>
              </a:solidFill>
              <a:ea typeface="Arial Unicode MS"/>
            </a:endParaRPr>
          </a:p>
          <a:p>
            <a:pPr marL="0" lvl="3" indent="0" defTabSz="946495">
              <a:spcAft>
                <a:spcPts val="1242"/>
              </a:spcAft>
              <a:buClr>
                <a:srgbClr val="183F5A"/>
              </a:buClr>
              <a:buSzTx/>
              <a:defRPr/>
            </a:pPr>
            <a:r>
              <a:rPr lang="en-US" sz="1200" b="0" i="1" dirty="0">
                <a:solidFill>
                  <a:srgbClr val="0070C0"/>
                </a:solidFill>
              </a:rPr>
              <a:t>It can be useful to tell participants:</a:t>
            </a:r>
          </a:p>
          <a:p>
            <a:pPr marL="0" lvl="3" indent="0" defTabSz="946495">
              <a:spcAft>
                <a:spcPts val="1242"/>
              </a:spcAft>
              <a:buClr>
                <a:srgbClr val="183F5A"/>
              </a:buClr>
              <a:buSzTx/>
              <a:defRPr/>
            </a:pPr>
            <a:r>
              <a:rPr lang="en-US" sz="1200" b="0" dirty="0"/>
              <a:t>There is no statute of limitations for serious crimes of violence under international law. This means that even when immediate justice is not possible, documenting violations and continued advocacy remain important to support future accountability and prevent recurrence.</a:t>
            </a:r>
            <a:endParaRPr lang="en-GB" sz="1200" b="0" kern="1200" dirty="0">
              <a:solidFill>
                <a:srgbClr val="0070C0"/>
              </a:solidFill>
              <a:ea typeface="Arial Unicode MS"/>
            </a:endParaRPr>
          </a:p>
        </p:txBody>
      </p:sp>
      <p:sp>
        <p:nvSpPr>
          <p:cNvPr id="4" name="Slide Number Placeholder 3"/>
          <p:cNvSpPr>
            <a:spLocks noGrp="1"/>
          </p:cNvSpPr>
          <p:nvPr>
            <p:ph type="sldNum" sz="quarter" idx="5"/>
          </p:nvPr>
        </p:nvSpPr>
        <p:spPr/>
        <p:txBody>
          <a:bodyPr/>
          <a:lstStyle/>
          <a:p>
            <a:pPr algn="r"/>
            <a:fld id="{21A70AF2-C819-47A0-A399-EA1272036C6D}" type="slidenum">
              <a:rPr lang="en-CH" smtClean="0"/>
              <a:pPr algn="r"/>
              <a:t>44</a:t>
            </a:fld>
            <a:endParaRPr lang="en-CH" dirty="0"/>
          </a:p>
        </p:txBody>
      </p:sp>
    </p:spTree>
    <p:extLst>
      <p:ext uri="{BB962C8B-B14F-4D97-AF65-F5344CB8AC3E}">
        <p14:creationId xmlns:p14="http://schemas.microsoft.com/office/powerpoint/2010/main" val="33677789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9:notes"/>
          <p:cNvSpPr>
            <a:spLocks noGrp="1" noRot="1" noChangeAspect="1"/>
          </p:cNvSpPr>
          <p:nvPr>
            <p:ph type="sldImg" idx="2"/>
          </p:nvPr>
        </p:nvSpPr>
        <p:spPr>
          <a:xfrm>
            <a:off x="323850" y="276225"/>
            <a:ext cx="6456363" cy="3632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19:notes"/>
          <p:cNvSpPr txBox="1">
            <a:spLocks noGrp="1"/>
          </p:cNvSpPr>
          <p:nvPr>
            <p:ph type="body" idx="1"/>
          </p:nvPr>
        </p:nvSpPr>
        <p:spPr>
          <a:xfrm>
            <a:off x="323850" y="3908425"/>
            <a:ext cx="6456363" cy="6129655"/>
          </a:xfrm>
          <a:prstGeom prst="rect">
            <a:avLst/>
          </a:prstGeom>
          <a:noFill/>
          <a:ln>
            <a:noFill/>
          </a:ln>
        </p:spPr>
        <p:txBody>
          <a:bodyPr spcFirstLastPara="1" wrap="square" lIns="99059" tIns="49530" rIns="99059" bIns="49530" anchor="t" anchorCtr="0">
            <a:noAutofit/>
          </a:bodyPr>
          <a:lstStyle/>
          <a:p>
            <a:pPr marL="0" indent="0"/>
            <a:r>
              <a:rPr lang="en-GB" sz="1200" b="1" i="1" dirty="0">
                <a:solidFill>
                  <a:srgbClr val="0070C0"/>
                </a:solidFill>
              </a:rPr>
              <a:t>Exercise 1.3 Bodies at War (45 min, including 5 min to set up)</a:t>
            </a:r>
            <a:endParaRPr lang="en-GB" sz="1200" i="1" u="sng" dirty="0">
              <a:solidFill>
                <a:srgbClr val="0070C0"/>
              </a:solidFill>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600"/>
              </a:spcAft>
              <a:buClr>
                <a:srgbClr val="000000"/>
              </a:buClr>
              <a:buSzPts val="1400"/>
              <a:buFont typeface="Arial"/>
              <a:buNone/>
              <a:tabLst/>
              <a:defRPr/>
            </a:pPr>
            <a:r>
              <a:rPr lang="en-GB" sz="1200" i="1" dirty="0">
                <a:solidFill>
                  <a:srgbClr val="0070C0"/>
                </a:solidFill>
              </a:rPr>
              <a:t>Divide participants into groups (perhaps with a facilitator in each) and allocate either the Abu Wesam or the Joud story from the Bodies at war video. Tell them to watch on a laptop or people’s mobile phones.</a:t>
            </a:r>
          </a:p>
          <a:p>
            <a:pPr marL="0" indent="0"/>
            <a:r>
              <a:rPr lang="en-GB" sz="1200" i="1" dirty="0">
                <a:solidFill>
                  <a:srgbClr val="0070C0"/>
                </a:solidFill>
              </a:rPr>
              <a:t>Background information:</a:t>
            </a:r>
          </a:p>
          <a:p>
            <a:pPr marL="0" indent="0"/>
            <a:r>
              <a:rPr lang="en-GB" sz="1200" b="1" i="1" dirty="0">
                <a:solidFill>
                  <a:srgbClr val="0070C0"/>
                </a:solidFill>
              </a:rPr>
              <a:t>Abu Wesam, </a:t>
            </a:r>
            <a:r>
              <a:rPr lang="en-GB" sz="1200" i="1" dirty="0">
                <a:solidFill>
                  <a:srgbClr val="0070C0"/>
                </a:solidFill>
              </a:rPr>
              <a:t>and his children Wesam, Reda and Issa, were injured with severe burns in the war in Yemen. They face human rights violations under the UDHR, for example:</a:t>
            </a:r>
          </a:p>
          <a:p>
            <a:pPr marL="237600" indent="0">
              <a:buFont typeface="Arial" panose="020B0604020202020204" pitchFamily="34" charset="0"/>
              <a:buChar char="•"/>
            </a:pPr>
            <a:r>
              <a:rPr lang="en-GB" sz="1200" i="1" dirty="0">
                <a:solidFill>
                  <a:srgbClr val="0070C0"/>
                </a:solidFill>
              </a:rPr>
              <a:t>Article 3 (right to life, liberty and security). Abu Wesam and his family’s lives were seriously threatened by the war, violating many rights including access to ongoing, essential life saving treatment and care for their injuries.</a:t>
            </a:r>
          </a:p>
          <a:p>
            <a:pPr marL="237600" indent="0">
              <a:buFont typeface="Arial" panose="020B0604020202020204" pitchFamily="34" charset="0"/>
              <a:buChar char="•"/>
            </a:pPr>
            <a:r>
              <a:rPr lang="en-GB" sz="1200" i="1" dirty="0">
                <a:solidFill>
                  <a:srgbClr val="0070C0"/>
                </a:solidFill>
              </a:rPr>
              <a:t>Article 13 (the right to freedom of movement and residence within the borders of each state and the right to leave any country, including his own, and to return to his country). Abu Wesam and his children either could not cross borders or did so at great risk.</a:t>
            </a:r>
          </a:p>
          <a:p>
            <a:pPr marL="237600" indent="0">
              <a:buFont typeface="Arial" panose="020B0604020202020204" pitchFamily="34" charset="0"/>
              <a:buChar char="•"/>
            </a:pPr>
            <a:r>
              <a:rPr lang="en-GB" sz="1200" i="1" dirty="0">
                <a:solidFill>
                  <a:srgbClr val="0070C0"/>
                </a:solidFill>
              </a:rPr>
              <a:t>Article 19 (the right to freedom of opinion and expression). Abu </a:t>
            </a:r>
            <a:r>
              <a:rPr lang="en-GB" sz="1200" i="1" dirty="0" err="1">
                <a:solidFill>
                  <a:srgbClr val="0070C0"/>
                </a:solidFill>
              </a:rPr>
              <a:t>Wesam</a:t>
            </a:r>
            <a:r>
              <a:rPr lang="en-GB" sz="1200" i="1" dirty="0">
                <a:solidFill>
                  <a:srgbClr val="0070C0"/>
                </a:solidFill>
              </a:rPr>
              <a:t> was not safe due to his opinions/desire not to belong to a particular group.</a:t>
            </a:r>
            <a:endParaRPr lang="en-GB" sz="1200" b="0" i="1" dirty="0">
              <a:solidFill>
                <a:srgbClr val="0070C0"/>
              </a:solidFill>
            </a:endParaRPr>
          </a:p>
          <a:p>
            <a:pPr marL="237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solidFill>
                  <a:srgbClr val="0070C0"/>
                </a:solidFill>
              </a:rPr>
              <a:t>Article 25  (Everyone </a:t>
            </a:r>
            <a:r>
              <a:rPr lang="en-US" sz="1200" i="1" dirty="0">
                <a:solidFill>
                  <a:srgbClr val="0070C0"/>
                </a:solidFill>
              </a:rPr>
              <a:t>has the right to a standard of living adequate for the health and well-being of himself and of his family, including food, clothing, housing and medical care and necessary social services, and the right to security in the event of unemployment, sickness, disability, widowhood, old age or other lack of livelihood in circumstances beyond his control) - the family could not </a:t>
            </a:r>
            <a:r>
              <a:rPr lang="en-GB" sz="1200" i="1" dirty="0">
                <a:solidFill>
                  <a:srgbClr val="0070C0"/>
                </a:solidFill>
              </a:rPr>
              <a:t>access medical care for their injuries.</a:t>
            </a:r>
          </a:p>
          <a:p>
            <a:pPr marL="237600" indent="0">
              <a:spcAft>
                <a:spcPts val="600"/>
              </a:spcAft>
              <a:buFont typeface="Arial" panose="020B0604020202020204" pitchFamily="34" charset="0"/>
              <a:buChar char="•"/>
            </a:pPr>
            <a:r>
              <a:rPr lang="en-GB" sz="1200" i="1" dirty="0">
                <a:solidFill>
                  <a:srgbClr val="0070C0"/>
                </a:solidFill>
              </a:rPr>
              <a:t>Article 26. (The right to education). Wesam was unable to go to school. Although a child, he had to work to make money for the family</a:t>
            </a:r>
          </a:p>
          <a:p>
            <a:pPr marL="0" indent="0"/>
            <a:r>
              <a:rPr lang="en-GB" sz="1200" b="1" i="1" dirty="0">
                <a:solidFill>
                  <a:srgbClr val="0070C0"/>
                </a:solidFill>
              </a:rPr>
              <a:t>Joud </a:t>
            </a:r>
            <a:r>
              <a:rPr lang="en-GB" sz="1200" i="1" dirty="0">
                <a:solidFill>
                  <a:srgbClr val="0070C0"/>
                </a:solidFill>
              </a:rPr>
              <a:t>was</a:t>
            </a:r>
            <a:r>
              <a:rPr lang="en-GB" sz="1200" b="1" i="1" dirty="0">
                <a:solidFill>
                  <a:srgbClr val="0070C0"/>
                </a:solidFill>
              </a:rPr>
              <a:t> </a:t>
            </a:r>
            <a:r>
              <a:rPr lang="en-GB" sz="1200" i="1" dirty="0">
                <a:solidFill>
                  <a:srgbClr val="0070C0"/>
                </a:solidFill>
              </a:rPr>
              <a:t>injured and partially lost his vision in the war in Syria when he was 15 years old. He faced several violations, for example:</a:t>
            </a:r>
          </a:p>
          <a:p>
            <a:pPr marL="237600" indent="0">
              <a:buFont typeface="Arial" panose="020B0604020202020204" pitchFamily="34" charset="0"/>
              <a:buChar char="•"/>
            </a:pPr>
            <a:r>
              <a:rPr lang="en-GB" sz="1200" i="1" dirty="0">
                <a:solidFill>
                  <a:srgbClr val="0070C0"/>
                </a:solidFill>
              </a:rPr>
              <a:t>Article 3 (see above). Joud’s young life, safety and security, and his freedom were seriously impeded.</a:t>
            </a:r>
          </a:p>
          <a:p>
            <a:pPr marL="237600" indent="0">
              <a:buFont typeface="Arial" panose="020B0604020202020204" pitchFamily="34" charset="0"/>
              <a:buChar char="•"/>
            </a:pPr>
            <a:r>
              <a:rPr lang="en-GB" sz="1200" i="1" dirty="0">
                <a:solidFill>
                  <a:srgbClr val="0070C0"/>
                </a:solidFill>
              </a:rPr>
              <a:t>Article 5 (no torture, or cruel, inhuman, or degrading treatment).  </a:t>
            </a:r>
            <a:r>
              <a:rPr lang="en-GB" sz="1200" i="1" dirty="0" err="1">
                <a:solidFill>
                  <a:srgbClr val="0070C0"/>
                </a:solidFill>
              </a:rPr>
              <a:t>Joud</a:t>
            </a:r>
            <a:r>
              <a:rPr lang="en-GB" sz="1200" i="1" dirty="0">
                <a:solidFill>
                  <a:srgbClr val="0070C0"/>
                </a:solidFill>
              </a:rPr>
              <a:t> was beaten and tortured by the police.</a:t>
            </a:r>
          </a:p>
          <a:p>
            <a:pPr marL="237600" indent="0">
              <a:buFont typeface="Arial" panose="020B0604020202020204" pitchFamily="34" charset="0"/>
              <a:buChar char="•"/>
            </a:pPr>
            <a:r>
              <a:rPr lang="en-GB" sz="1200" i="1" dirty="0">
                <a:solidFill>
                  <a:srgbClr val="0070C0"/>
                </a:solidFill>
              </a:rPr>
              <a:t>Article 9 (no arbitrary arrest). </a:t>
            </a:r>
            <a:r>
              <a:rPr lang="en-GB" sz="1200" i="1" dirty="0" err="1">
                <a:solidFill>
                  <a:srgbClr val="0070C0"/>
                </a:solidFill>
              </a:rPr>
              <a:t>Joud</a:t>
            </a:r>
            <a:r>
              <a:rPr lang="en-GB" sz="1200" i="1" dirty="0">
                <a:solidFill>
                  <a:srgbClr val="0070C0"/>
                </a:solidFill>
              </a:rPr>
              <a:t> was arrested and detained without trial for joining a protest. </a:t>
            </a:r>
          </a:p>
          <a:p>
            <a:pPr marL="237600" indent="0">
              <a:buFont typeface="Arial" panose="020B0604020202020204" pitchFamily="34" charset="0"/>
              <a:buChar char="•"/>
            </a:pPr>
            <a:r>
              <a:rPr lang="en-GB" sz="1200" i="1" dirty="0">
                <a:solidFill>
                  <a:srgbClr val="0070C0"/>
                </a:solidFill>
              </a:rPr>
              <a:t>Article 19 (see above) Joud was not able to express his views without real risk of arrest and assault.</a:t>
            </a:r>
          </a:p>
          <a:p>
            <a:pPr marL="237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1" dirty="0">
                <a:solidFill>
                  <a:srgbClr val="0070C0"/>
                </a:solidFill>
              </a:rPr>
              <a:t>Article 25  (see above). </a:t>
            </a:r>
            <a:r>
              <a:rPr lang="en-US" sz="1200" i="1" dirty="0">
                <a:solidFill>
                  <a:srgbClr val="0070C0"/>
                </a:solidFill>
              </a:rPr>
              <a:t>Joud could not </a:t>
            </a:r>
            <a:r>
              <a:rPr lang="en-GB" sz="1200" i="1" dirty="0">
                <a:solidFill>
                  <a:srgbClr val="0070C0"/>
                </a:solidFill>
              </a:rPr>
              <a:t>access medical care for his injuries.</a:t>
            </a:r>
          </a:p>
          <a:p>
            <a:pPr marL="0" indent="0"/>
            <a:endParaRPr dirty="0"/>
          </a:p>
        </p:txBody>
      </p:sp>
      <p:sp>
        <p:nvSpPr>
          <p:cNvPr id="291" name="Google Shape;291;p19:notes"/>
          <p:cNvSpPr txBox="1">
            <a:spLocks noGrp="1"/>
          </p:cNvSpPr>
          <p:nvPr>
            <p:ph type="sldNum" idx="12"/>
          </p:nvPr>
        </p:nvSpPr>
        <p:spPr>
          <a:xfrm>
            <a:off x="4023992" y="9721109"/>
            <a:ext cx="3078428" cy="513507"/>
          </a:xfrm>
          <a:prstGeom prst="rect">
            <a:avLst/>
          </a:prstGeom>
          <a:noFill/>
          <a:ln>
            <a:noFill/>
          </a:ln>
        </p:spPr>
        <p:txBody>
          <a:bodyPr spcFirstLastPara="1" wrap="square" lIns="99059" tIns="49530" rIns="99059" bIns="49530" anchor="b" anchorCtr="0">
            <a:noAutofit/>
          </a:bodyPr>
          <a:lstStyle/>
          <a:p>
            <a:pPr algn="r"/>
            <a:fld id="{00000000-1234-1234-1234-123412341234}" type="slidenum">
              <a:rPr lang="en-GB"/>
              <a:pPr algn="r"/>
              <a:t>45</a:t>
            </a:fld>
            <a:endParaRPr dirty="0"/>
          </a:p>
        </p:txBody>
      </p:sp>
    </p:spTree>
    <p:extLst>
      <p:ext uri="{BB962C8B-B14F-4D97-AF65-F5344CB8AC3E}">
        <p14:creationId xmlns:p14="http://schemas.microsoft.com/office/powerpoint/2010/main" val="12701456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9:notes"/>
          <p:cNvSpPr>
            <a:spLocks noGrp="1" noRot="1" noChangeAspect="1"/>
          </p:cNvSpPr>
          <p:nvPr>
            <p:ph type="sldImg" idx="2"/>
          </p:nvPr>
        </p:nvSpPr>
        <p:spPr>
          <a:xfrm>
            <a:off x="346075" y="300038"/>
            <a:ext cx="6386513" cy="3592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49:notes"/>
          <p:cNvSpPr txBox="1">
            <a:spLocks noGrp="1"/>
          </p:cNvSpPr>
          <p:nvPr>
            <p:ph type="body" idx="1"/>
          </p:nvPr>
        </p:nvSpPr>
        <p:spPr>
          <a:xfrm>
            <a:off x="346075" y="3948854"/>
            <a:ext cx="6386513" cy="5006432"/>
          </a:xfrm>
          <a:prstGeom prst="rect">
            <a:avLst/>
          </a:prstGeom>
          <a:noFill/>
          <a:ln>
            <a:noFill/>
          </a:ln>
        </p:spPr>
        <p:txBody>
          <a:bodyPr spcFirstLastPara="1" wrap="square" lIns="99059" tIns="49530" rIns="99059" bIns="49530" anchor="t" anchorCtr="0">
            <a:noAutofit/>
          </a:bodyPr>
          <a:lstStyle/>
          <a:p>
            <a:pPr marL="0" indent="0">
              <a:lnSpc>
                <a:spcPct val="115000"/>
              </a:lnSpc>
            </a:pPr>
            <a:r>
              <a:rPr lang="en-US" sz="1200" b="0" i="1" dirty="0">
                <a:solidFill>
                  <a:srgbClr val="0070C0"/>
                </a:solidFill>
              </a:rPr>
              <a:t>Time for this topic: 10 min.</a:t>
            </a:r>
          </a:p>
          <a:p>
            <a:pPr marL="0" indent="0">
              <a:lnSpc>
                <a:spcPct val="115000"/>
              </a:lnSpc>
            </a:pPr>
            <a:r>
              <a:rPr lang="en-US" sz="1200" b="0" i="1" dirty="0">
                <a:solidFill>
                  <a:srgbClr val="0070C0"/>
                </a:solidFill>
              </a:rPr>
              <a:t>There are four more slides in this topic.</a:t>
            </a:r>
            <a:endParaRPr sz="1200" b="0" i="1" dirty="0">
              <a:solidFill>
                <a:srgbClr val="0070C0"/>
              </a:solidFill>
            </a:endParaRPr>
          </a:p>
          <a:p>
            <a:pPr marL="0" indent="0"/>
            <a:endParaRPr sz="1200" dirty="0"/>
          </a:p>
        </p:txBody>
      </p:sp>
      <p:sp>
        <p:nvSpPr>
          <p:cNvPr id="287" name="Google Shape;287;p49:notes"/>
          <p:cNvSpPr txBox="1">
            <a:spLocks noGrp="1"/>
          </p:cNvSpPr>
          <p:nvPr>
            <p:ph type="sldNum" idx="12"/>
          </p:nvPr>
        </p:nvSpPr>
        <p:spPr>
          <a:xfrm>
            <a:off x="4023992" y="9721109"/>
            <a:ext cx="3078428" cy="513507"/>
          </a:xfrm>
          <a:prstGeom prst="rect">
            <a:avLst/>
          </a:prstGeom>
          <a:noFill/>
          <a:ln>
            <a:noFill/>
          </a:ln>
        </p:spPr>
        <p:txBody>
          <a:bodyPr spcFirstLastPara="1" wrap="square" lIns="99059" tIns="49530" rIns="99059" bIns="49530" anchor="b" anchorCtr="0">
            <a:noAutofit/>
          </a:bodyPr>
          <a:lstStyle/>
          <a:p>
            <a:pPr algn="r"/>
            <a:fld id="{00000000-1234-1234-1234-123412341234}" type="slidenum">
              <a:rPr lang="en-US">
                <a:solidFill>
                  <a:prstClr val="black"/>
                </a:solidFill>
                <a:latin typeface="+mj-lt"/>
                <a:ea typeface="Arial Unicode MS"/>
                <a:cs typeface="Arial Unicode MS"/>
              </a:rPr>
              <a:pPr algn="r"/>
              <a:t>46</a:t>
            </a:fld>
            <a:endParaRPr dirty="0">
              <a:solidFill>
                <a:prstClr val="black"/>
              </a:solidFill>
              <a:latin typeface="+mj-lt"/>
              <a:ea typeface="Arial Unicode MS"/>
              <a:cs typeface="Arial Unicode MS"/>
            </a:endParaRPr>
          </a:p>
        </p:txBody>
      </p:sp>
    </p:spTree>
    <p:extLst>
      <p:ext uri="{BB962C8B-B14F-4D97-AF65-F5344CB8AC3E}">
        <p14:creationId xmlns:p14="http://schemas.microsoft.com/office/powerpoint/2010/main" val="5062197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1:notes"/>
          <p:cNvSpPr>
            <a:spLocks noGrp="1" noRot="1" noChangeAspect="1"/>
          </p:cNvSpPr>
          <p:nvPr>
            <p:ph type="sldImg" idx="2"/>
          </p:nvPr>
        </p:nvSpPr>
        <p:spPr>
          <a:xfrm>
            <a:off x="347663" y="296863"/>
            <a:ext cx="6384925" cy="3590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21:notes"/>
          <p:cNvSpPr txBox="1">
            <a:spLocks noGrp="1"/>
          </p:cNvSpPr>
          <p:nvPr>
            <p:ph type="body" idx="1"/>
          </p:nvPr>
        </p:nvSpPr>
        <p:spPr>
          <a:xfrm>
            <a:off x="347664" y="3962400"/>
            <a:ext cx="6384924" cy="5156248"/>
          </a:xfrm>
          <a:prstGeom prst="rect">
            <a:avLst/>
          </a:prstGeom>
          <a:noFill/>
          <a:ln>
            <a:noFill/>
          </a:ln>
        </p:spPr>
        <p:txBody>
          <a:bodyPr spcFirstLastPara="1" wrap="square" lIns="99059" tIns="49530" rIns="99059" bIns="49530" anchor="t" anchorCtr="0">
            <a:noAutofit/>
          </a:bodyPr>
          <a:lstStyle/>
          <a:p>
            <a:pPr marL="0" indent="0" algn="just">
              <a:lnSpc>
                <a:spcPct val="115000"/>
              </a:lnSpc>
            </a:pPr>
            <a:r>
              <a:rPr lang="en-GB" sz="1200" b="0" i="1" dirty="0">
                <a:solidFill>
                  <a:srgbClr val="0070C0"/>
                </a:solidFill>
                <a:sym typeface="Century Gothic"/>
              </a:rPr>
              <a:t>There are 4 slides in this presentation.</a:t>
            </a:r>
          </a:p>
          <a:p>
            <a:pPr marL="0" indent="0" algn="just">
              <a:lnSpc>
                <a:spcPct val="115000"/>
              </a:lnSpc>
            </a:pPr>
            <a:r>
              <a:rPr lang="en-GB" sz="1200" b="0" i="1" dirty="0">
                <a:solidFill>
                  <a:srgbClr val="0070C0"/>
                </a:solidFill>
                <a:sym typeface="Century Gothic"/>
              </a:rPr>
              <a:t>Explain we will be </a:t>
            </a:r>
            <a:r>
              <a:rPr lang="en-GB" sz="1200" b="0" i="1" dirty="0">
                <a:solidFill>
                  <a:srgbClr val="0070C0"/>
                </a:solidFill>
              </a:rPr>
              <a:t>looking at the human rights violations experienced by different groups of people.</a:t>
            </a:r>
          </a:p>
          <a:p>
            <a:pPr marL="0" indent="0" algn="just">
              <a:lnSpc>
                <a:spcPct val="115000"/>
              </a:lnSpc>
            </a:pPr>
            <a:r>
              <a:rPr lang="en-GB" sz="1200" b="0" i="1" dirty="0">
                <a:solidFill>
                  <a:srgbClr val="0070C0"/>
                </a:solidFill>
              </a:rPr>
              <a:t>Talk through the slide and pose the question.</a:t>
            </a:r>
          </a:p>
          <a:p>
            <a:pPr marL="0" indent="0" algn="just">
              <a:lnSpc>
                <a:spcPct val="115000"/>
              </a:lnSpc>
            </a:pPr>
            <a:r>
              <a:rPr lang="en-GB" sz="1200" b="0" i="1" dirty="0">
                <a:solidFill>
                  <a:srgbClr val="0070C0"/>
                </a:solidFill>
              </a:rPr>
              <a:t>Remind participants that the context can rapidly change from one day to the next in humanitarian settings (e.g. conflict, climate, COVID) and these changes can mean that there are changes in the groups at risk.</a:t>
            </a:r>
          </a:p>
          <a:p>
            <a:pPr marL="0" indent="0" algn="just" defTabSz="946495">
              <a:lnSpc>
                <a:spcPct val="115000"/>
              </a:lnSpc>
              <a:spcBef>
                <a:spcPts val="1037"/>
              </a:spcBef>
              <a:buClr>
                <a:schemeClr val="dk1"/>
              </a:buClr>
              <a:buSzPts val="1200"/>
              <a:defRPr/>
            </a:pPr>
            <a:endParaRPr lang="en-GB" sz="1200" b="0" i="1" dirty="0">
              <a:solidFill>
                <a:srgbClr val="0070C0"/>
              </a:solidFill>
            </a:endParaRPr>
          </a:p>
          <a:p>
            <a:pPr marL="0" indent="0" algn="just" defTabSz="946495">
              <a:lnSpc>
                <a:spcPct val="115000"/>
              </a:lnSpc>
              <a:spcBef>
                <a:spcPts val="1037"/>
              </a:spcBef>
              <a:buClr>
                <a:schemeClr val="dk1"/>
              </a:buClr>
              <a:buSzPts val="1200"/>
              <a:defRPr/>
            </a:pPr>
            <a:r>
              <a:rPr lang="en-GB" sz="1200" b="0" i="1" dirty="0">
                <a:solidFill>
                  <a:srgbClr val="0070C0"/>
                </a:solidFill>
              </a:rPr>
              <a:t>Ask the group </a:t>
            </a:r>
          </a:p>
          <a:p>
            <a:pPr marL="0" indent="0" algn="just" defTabSz="946495">
              <a:lnSpc>
                <a:spcPct val="115000"/>
              </a:lnSpc>
              <a:spcBef>
                <a:spcPts val="1037"/>
              </a:spcBef>
              <a:buClr>
                <a:schemeClr val="dk1"/>
              </a:buClr>
              <a:buSzPts val="1200"/>
              <a:defRPr/>
            </a:pPr>
            <a:r>
              <a:rPr lang="en-GB" sz="1200" b="0" i="0" dirty="0">
                <a:solidFill>
                  <a:schemeClr val="tx1"/>
                </a:solidFill>
              </a:rPr>
              <a:t>Can you give examples of where you have worked with people from these groups?</a:t>
            </a:r>
          </a:p>
          <a:p>
            <a:pPr marL="0" indent="0" algn="just">
              <a:lnSpc>
                <a:spcPct val="115000"/>
              </a:lnSpc>
              <a:spcBef>
                <a:spcPts val="1037"/>
              </a:spcBef>
              <a:buClr>
                <a:schemeClr val="dk1"/>
              </a:buClr>
              <a:buSzPts val="1200"/>
              <a:defRPr/>
            </a:pPr>
            <a:endParaRPr lang="en-GB" sz="1200" b="1" dirty="0">
              <a:solidFill>
                <a:srgbClr val="FF0000"/>
              </a:solidFill>
            </a:endParaRPr>
          </a:p>
        </p:txBody>
      </p:sp>
      <p:sp>
        <p:nvSpPr>
          <p:cNvPr id="307" name="Google Shape;307;p21:notes"/>
          <p:cNvSpPr txBox="1">
            <a:spLocks noGrp="1"/>
          </p:cNvSpPr>
          <p:nvPr>
            <p:ph type="sldNum" idx="12"/>
          </p:nvPr>
        </p:nvSpPr>
        <p:spPr>
          <a:xfrm>
            <a:off x="4023992" y="9721109"/>
            <a:ext cx="3078428" cy="513507"/>
          </a:xfrm>
          <a:prstGeom prst="rect">
            <a:avLst/>
          </a:prstGeom>
          <a:noFill/>
          <a:ln>
            <a:noFill/>
          </a:ln>
        </p:spPr>
        <p:txBody>
          <a:bodyPr spcFirstLastPara="1" wrap="square" lIns="99059" tIns="49530" rIns="99059" bIns="49530" anchor="b" anchorCtr="0">
            <a:noAutofit/>
          </a:bodyPr>
          <a:lstStyle/>
          <a:p>
            <a:pPr algn="r">
              <a:buClr>
                <a:schemeClr val="dk1"/>
              </a:buClr>
              <a:buSzPts val="1300"/>
            </a:pPr>
            <a:fld id="{00000000-1234-1234-1234-123412341234}" type="slidenum">
              <a:rPr lang="en-GB"/>
              <a:pPr algn="r">
                <a:buClr>
                  <a:schemeClr val="dk1"/>
                </a:buClr>
                <a:buSzPts val="1300"/>
              </a:pPr>
              <a:t>47</a:t>
            </a:fld>
            <a:endParaRPr/>
          </a:p>
        </p:txBody>
      </p:sp>
    </p:spTree>
    <p:extLst>
      <p:ext uri="{BB962C8B-B14F-4D97-AF65-F5344CB8AC3E}">
        <p14:creationId xmlns:p14="http://schemas.microsoft.com/office/powerpoint/2010/main" val="31552853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2:notes"/>
          <p:cNvSpPr>
            <a:spLocks noGrp="1" noRot="1" noChangeAspect="1"/>
          </p:cNvSpPr>
          <p:nvPr>
            <p:ph type="sldImg" idx="2"/>
          </p:nvPr>
        </p:nvSpPr>
        <p:spPr>
          <a:xfrm>
            <a:off x="338138" y="2889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22:notes"/>
          <p:cNvSpPr txBox="1">
            <a:spLocks noGrp="1"/>
          </p:cNvSpPr>
          <p:nvPr>
            <p:ph type="body" idx="1"/>
          </p:nvPr>
        </p:nvSpPr>
        <p:spPr>
          <a:xfrm>
            <a:off x="338138" y="3948852"/>
            <a:ext cx="6400800" cy="4982785"/>
          </a:xfrm>
          <a:prstGeom prst="rect">
            <a:avLst/>
          </a:prstGeom>
          <a:noFill/>
          <a:ln>
            <a:noFill/>
          </a:ln>
        </p:spPr>
        <p:txBody>
          <a:bodyPr spcFirstLastPara="1" wrap="square" lIns="99059" tIns="49530" rIns="99059" bIns="49530" anchor="t" anchorCtr="0">
            <a:noAutofit/>
          </a:bodyPr>
          <a:lstStyle/>
          <a:p>
            <a:pPr marL="0" indent="0" algn="just">
              <a:lnSpc>
                <a:spcPct val="115000"/>
              </a:lnSpc>
              <a:buClr>
                <a:schemeClr val="dk1"/>
              </a:buClr>
              <a:buSzPts val="1200"/>
            </a:pPr>
            <a:r>
              <a:rPr lang="en-GB" sz="1200" i="1" dirty="0">
                <a:solidFill>
                  <a:srgbClr val="0070C0"/>
                </a:solidFill>
              </a:rPr>
              <a:t>Talk through the slide.</a:t>
            </a:r>
          </a:p>
          <a:p>
            <a:pPr marL="0" indent="0" algn="just">
              <a:lnSpc>
                <a:spcPct val="115000"/>
              </a:lnSpc>
              <a:buClr>
                <a:schemeClr val="dk1"/>
              </a:buClr>
              <a:buSzPts val="1200"/>
            </a:pPr>
            <a:r>
              <a:rPr lang="en-GB" sz="1200" i="1" dirty="0">
                <a:solidFill>
                  <a:srgbClr val="0070C0"/>
                </a:solidFill>
              </a:rPr>
              <a:t>If time allows you can share </a:t>
            </a:r>
            <a:r>
              <a:rPr lang="en-US" sz="1200" b="0" i="1" strike="noStrike" cap="none" dirty="0">
                <a:solidFill>
                  <a:srgbClr val="0070C0"/>
                </a:solidFill>
                <a:effectLst/>
                <a:latin typeface="Calibri"/>
                <a:ea typeface="Calibri"/>
                <a:cs typeface="Calibri"/>
                <a:sym typeface="Calibri"/>
              </a:rPr>
              <a:t>the child-friendly versions of the Convention on the Rights of the Child with participants and </a:t>
            </a:r>
            <a:r>
              <a:rPr lang="en-US" sz="1200" i="1" dirty="0">
                <a:solidFill>
                  <a:srgbClr val="0070C0"/>
                </a:solidFill>
              </a:rPr>
              <a:t>flag</a:t>
            </a:r>
            <a:r>
              <a:rPr lang="en-US" sz="1200" b="0" i="1" strike="noStrike" cap="none" dirty="0">
                <a:solidFill>
                  <a:srgbClr val="0070C0"/>
                </a:solidFill>
                <a:effectLst/>
                <a:latin typeface="Calibri"/>
                <a:ea typeface="Calibri"/>
                <a:cs typeface="Calibri"/>
                <a:sym typeface="Calibri"/>
              </a:rPr>
              <a:t> the Six Grave Violations against Children in Armed Conflict</a:t>
            </a:r>
          </a:p>
          <a:p>
            <a:pPr marL="0" indent="0" algn="just">
              <a:lnSpc>
                <a:spcPct val="115000"/>
              </a:lnSpc>
              <a:buClr>
                <a:schemeClr val="dk1"/>
              </a:buClr>
              <a:buSzPts val="1200"/>
            </a:pPr>
            <a:endParaRPr lang="en-US" sz="1200" i="1" dirty="0">
              <a:solidFill>
                <a:srgbClr val="0070C0"/>
              </a:solidFill>
            </a:endParaRPr>
          </a:p>
          <a:p>
            <a:pPr marL="0" indent="0" algn="just">
              <a:lnSpc>
                <a:spcPct val="115000"/>
              </a:lnSpc>
              <a:buClr>
                <a:schemeClr val="dk1"/>
              </a:buClr>
              <a:buSzPts val="1200"/>
            </a:pPr>
            <a:r>
              <a:rPr lang="en-US" sz="1200" i="1" dirty="0">
                <a:solidFill>
                  <a:srgbClr val="0070C0"/>
                </a:solidFill>
                <a:hlinkClick r:id="rId3">
                  <a:extLst>
                    <a:ext uri="{A12FA001-AC4F-418D-AE19-62706E023703}">
                      <ahyp:hlinkClr xmlns:ahyp="http://schemas.microsoft.com/office/drawing/2018/hyperlinkcolor" val="tx"/>
                    </a:ext>
                  </a:extLst>
                </a:hlinkClick>
              </a:rPr>
              <a:t>https://www.unicef.org/child-rights-convention/convention-text-childrens-version</a:t>
            </a:r>
            <a:r>
              <a:rPr lang="en-US" sz="1200" b="0" i="1" strike="noStrike" cap="none" dirty="0">
                <a:solidFill>
                  <a:srgbClr val="0070C0"/>
                </a:solidFill>
                <a:effectLst/>
                <a:latin typeface="Calibri"/>
                <a:ea typeface="Calibri"/>
                <a:cs typeface="Calibri"/>
                <a:sym typeface="Calibri"/>
              </a:rPr>
              <a:t> </a:t>
            </a:r>
            <a:r>
              <a:rPr lang="en-US" sz="1200" b="0" i="1" strike="noStrike" cap="none" dirty="0">
                <a:solidFill>
                  <a:srgbClr val="0070C0"/>
                </a:solidFill>
                <a:effectLst/>
                <a:latin typeface="Calibri"/>
                <a:ea typeface="Calibri"/>
                <a:cs typeface="Calibri"/>
                <a:sym typeface="Calibri"/>
                <a:hlinkClick r:id="rId4">
                  <a:extLst>
                    <a:ext uri="{A12FA001-AC4F-418D-AE19-62706E023703}">
                      <ahyp:hlinkClr xmlns:ahyp="http://schemas.microsoft.com/office/drawing/2018/hyperlinkcolor" val="tx"/>
                    </a:ext>
                  </a:extLst>
                </a:hlinkClick>
              </a:rPr>
              <a:t>https://www.unicef.org/children-under-attack/six-grave-violations-against-children</a:t>
            </a:r>
            <a:endParaRPr lang="en-GB" sz="1200" i="1" dirty="0">
              <a:solidFill>
                <a:srgbClr val="0070C0"/>
              </a:solidFill>
            </a:endParaRPr>
          </a:p>
        </p:txBody>
      </p:sp>
      <p:sp>
        <p:nvSpPr>
          <p:cNvPr id="315" name="Google Shape;315;p22:notes"/>
          <p:cNvSpPr txBox="1">
            <a:spLocks noGrp="1"/>
          </p:cNvSpPr>
          <p:nvPr>
            <p:ph type="sldNum" idx="12"/>
          </p:nvPr>
        </p:nvSpPr>
        <p:spPr>
          <a:xfrm>
            <a:off x="4023992" y="9721109"/>
            <a:ext cx="3078428" cy="513507"/>
          </a:xfrm>
          <a:prstGeom prst="rect">
            <a:avLst/>
          </a:prstGeom>
          <a:noFill/>
          <a:ln>
            <a:noFill/>
          </a:ln>
        </p:spPr>
        <p:txBody>
          <a:bodyPr spcFirstLastPara="1" wrap="square" lIns="99059" tIns="49530" rIns="99059" bIns="49530" anchor="b" anchorCtr="0">
            <a:noAutofit/>
          </a:bodyPr>
          <a:lstStyle/>
          <a:p>
            <a:pPr algn="r">
              <a:buClr>
                <a:schemeClr val="dk1"/>
              </a:buClr>
              <a:buSzPts val="1300"/>
            </a:pPr>
            <a:fld id="{00000000-1234-1234-1234-123412341234}" type="slidenum">
              <a:rPr lang="en-GB"/>
              <a:pPr algn="r">
                <a:buClr>
                  <a:schemeClr val="dk1"/>
                </a:buClr>
                <a:buSzPts val="1300"/>
              </a:pPr>
              <a:t>48</a:t>
            </a:fld>
            <a:endParaRPr/>
          </a:p>
        </p:txBody>
      </p:sp>
    </p:spTree>
    <p:extLst>
      <p:ext uri="{BB962C8B-B14F-4D97-AF65-F5344CB8AC3E}">
        <p14:creationId xmlns:p14="http://schemas.microsoft.com/office/powerpoint/2010/main" val="6897603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3:notes"/>
          <p:cNvSpPr>
            <a:spLocks noGrp="1" noRot="1" noChangeAspect="1"/>
          </p:cNvSpPr>
          <p:nvPr>
            <p:ph type="sldImg" idx="2"/>
          </p:nvPr>
        </p:nvSpPr>
        <p:spPr>
          <a:xfrm>
            <a:off x="306388" y="296863"/>
            <a:ext cx="6443662" cy="3624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23:notes"/>
          <p:cNvSpPr txBox="1">
            <a:spLocks noGrp="1"/>
          </p:cNvSpPr>
          <p:nvPr>
            <p:ph type="body" idx="1"/>
          </p:nvPr>
        </p:nvSpPr>
        <p:spPr>
          <a:xfrm>
            <a:off x="306388" y="3969173"/>
            <a:ext cx="6394449" cy="5881355"/>
          </a:xfrm>
          <a:prstGeom prst="rect">
            <a:avLst/>
          </a:prstGeom>
          <a:noFill/>
          <a:ln>
            <a:noFill/>
          </a:ln>
        </p:spPr>
        <p:txBody>
          <a:bodyPr spcFirstLastPara="1" wrap="square" lIns="99059" tIns="49530" rIns="99059" bIns="49530" anchor="t" anchorCtr="0">
            <a:noAutofit/>
          </a:bodyPr>
          <a:lstStyle/>
          <a:p>
            <a:pPr marL="0" indent="0">
              <a:lnSpc>
                <a:spcPct val="115000"/>
              </a:lnSpc>
              <a:buClr>
                <a:srgbClr val="4F81BD"/>
              </a:buClr>
              <a:buSzPts val="1200"/>
            </a:pPr>
            <a:r>
              <a:rPr lang="en-GB" sz="1200" i="1" dirty="0">
                <a:solidFill>
                  <a:srgbClr val="0070C0"/>
                </a:solidFill>
              </a:rPr>
              <a:t>Talk through the slide. </a:t>
            </a:r>
          </a:p>
          <a:p>
            <a:pPr marL="0" indent="0">
              <a:lnSpc>
                <a:spcPct val="114999"/>
              </a:lnSpc>
              <a:spcBef>
                <a:spcPts val="1037"/>
              </a:spcBef>
              <a:buSzPts val="1200"/>
              <a:buFontTx/>
              <a:buNone/>
            </a:pPr>
            <a:r>
              <a:rPr lang="en-GB" sz="1200" i="1" dirty="0">
                <a:solidFill>
                  <a:srgbClr val="0070C0"/>
                </a:solidFill>
                <a:latin typeface="Calibri" panose="020F0502020204030204" pitchFamily="34" charset="0"/>
                <a:ea typeface="Calibri" panose="020F0502020204030204" pitchFamily="34" charset="0"/>
                <a:cs typeface="Calibri" panose="020F0502020204030204" pitchFamily="34" charset="0"/>
              </a:rPr>
              <a:t>For a reference on differences within groups you can point to </a:t>
            </a:r>
          </a:p>
          <a:p>
            <a:pPr marL="177165" marR="0" lvl="0" indent="-177165" defTabSz="914400" rtl="0" eaLnBrk="1" fontAlgn="auto" latinLnBrk="0" hangingPunct="1">
              <a:lnSpc>
                <a:spcPct val="114999"/>
              </a:lnSpc>
              <a:spcBef>
                <a:spcPts val="1037"/>
              </a:spcBef>
              <a:spcAft>
                <a:spcPts val="0"/>
              </a:spcAft>
              <a:buClr>
                <a:srgbClr val="000000"/>
              </a:buClr>
              <a:buSzPts val="1200"/>
              <a:buFont typeface="Arial"/>
              <a:buChar char="•"/>
              <a:tabLst/>
              <a:defRPr/>
            </a:pPr>
            <a:r>
              <a:rPr lang="en-US" sz="1200" i="1" kern="100" dirty="0" err="1">
                <a:solidFill>
                  <a:srgbClr val="0070C0"/>
                </a:solidFill>
                <a:effectLst/>
                <a:latin typeface="Calibri" panose="020F0502020204030204" pitchFamily="34" charset="0"/>
                <a:ea typeface="Calibri" panose="020F0502020204030204" pitchFamily="34" charset="0"/>
                <a:cs typeface="Calibri" panose="020F0502020204030204" pitchFamily="34" charset="0"/>
              </a:rPr>
              <a:t>Ferlatte</a:t>
            </a:r>
            <a:r>
              <a:rPr lang="en-US" sz="1200" i="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O, Salway T, </a:t>
            </a:r>
            <a:r>
              <a:rPr lang="en-US" sz="1200" i="1" kern="100" dirty="0" err="1">
                <a:solidFill>
                  <a:srgbClr val="0070C0"/>
                </a:solidFill>
                <a:effectLst/>
                <a:latin typeface="Calibri" panose="020F0502020204030204" pitchFamily="34" charset="0"/>
                <a:ea typeface="Calibri" panose="020F0502020204030204" pitchFamily="34" charset="0"/>
                <a:cs typeface="Calibri" panose="020F0502020204030204" pitchFamily="34" charset="0"/>
              </a:rPr>
              <a:t>Hankivsky</a:t>
            </a:r>
            <a:r>
              <a:rPr lang="en-US" sz="1200" i="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O, Trussler T, </a:t>
            </a:r>
            <a:r>
              <a:rPr lang="en-US" sz="1200" i="1" kern="100" dirty="0" err="1">
                <a:solidFill>
                  <a:srgbClr val="0070C0"/>
                </a:solidFill>
                <a:effectLst/>
                <a:latin typeface="Calibri" panose="020F0502020204030204" pitchFamily="34" charset="0"/>
                <a:ea typeface="Calibri" panose="020F0502020204030204" pitchFamily="34" charset="0"/>
                <a:cs typeface="Calibri" panose="020F0502020204030204" pitchFamily="34" charset="0"/>
              </a:rPr>
              <a:t>Oliffe</a:t>
            </a:r>
            <a:r>
              <a:rPr lang="en-US" sz="1200" i="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J, Marchand R. Recent suicide attempts across multiple social identities among gay and bisexual men: an intersectionality analysis. </a:t>
            </a:r>
            <a:r>
              <a:rPr lang="en-US" sz="1200" i="1" kern="100" dirty="0" err="1">
                <a:solidFill>
                  <a:srgbClr val="0070C0"/>
                </a:solidFill>
                <a:effectLst/>
                <a:latin typeface="Calibri" panose="020F0502020204030204" pitchFamily="34" charset="0"/>
                <a:ea typeface="Calibri" panose="020F0502020204030204" pitchFamily="34" charset="0"/>
                <a:cs typeface="Calibri" panose="020F0502020204030204" pitchFamily="34" charset="0"/>
              </a:rPr>
              <a:t>Homosex</a:t>
            </a:r>
            <a:r>
              <a:rPr lang="en-US" sz="1200" i="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2017;65(11):1507–26. </a:t>
            </a:r>
            <a:r>
              <a:rPr lang="en-US" sz="1200" i="1" kern="100" dirty="0" err="1">
                <a:solidFill>
                  <a:srgbClr val="0070C0"/>
                </a:solidFill>
                <a:effectLst/>
                <a:latin typeface="Calibri" panose="020F0502020204030204" pitchFamily="34" charset="0"/>
                <a:ea typeface="Calibri" panose="020F0502020204030204" pitchFamily="34" charset="0"/>
                <a:cs typeface="Calibri" panose="020F0502020204030204" pitchFamily="34" charset="0"/>
              </a:rPr>
              <a:t>Epub</a:t>
            </a:r>
            <a:r>
              <a:rPr lang="en-US" sz="1200" i="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2017 Sep 27. </a:t>
            </a:r>
            <a:r>
              <a:rPr lang="en-US" sz="1200" i="1" kern="100" dirty="0" err="1">
                <a:solidFill>
                  <a:srgbClr val="0070C0"/>
                </a:solidFill>
                <a:effectLst/>
                <a:latin typeface="Calibri" panose="020F0502020204030204" pitchFamily="34" charset="0"/>
                <a:ea typeface="Calibri" panose="020F0502020204030204" pitchFamily="34" charset="0"/>
                <a:cs typeface="Calibri" panose="020F0502020204030204" pitchFamily="34" charset="0"/>
              </a:rPr>
              <a:t>doi</a:t>
            </a:r>
            <a:r>
              <a:rPr lang="en-US" sz="1200" i="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10.1080/00918369.2017.1377489. </a:t>
            </a:r>
          </a:p>
          <a:p>
            <a:pPr marL="0" indent="0">
              <a:lnSpc>
                <a:spcPct val="114999"/>
              </a:lnSpc>
              <a:spcBef>
                <a:spcPts val="1037"/>
              </a:spcBef>
              <a:buSzPts val="1200"/>
              <a:buFontTx/>
              <a:buNone/>
            </a:pPr>
            <a:r>
              <a:rPr lang="en-GB" sz="1200" i="1" dirty="0">
                <a:solidFill>
                  <a:srgbClr val="0070C0"/>
                </a:solidFill>
                <a:latin typeface="Calibri" panose="020F0502020204030204" pitchFamily="34" charset="0"/>
                <a:ea typeface="Calibri" panose="020F0502020204030204" pitchFamily="34" charset="0"/>
                <a:cs typeface="Calibri" panose="020F0502020204030204" pitchFamily="34" charset="0"/>
              </a:rPr>
              <a:t>For a reference on resilience, you can point to </a:t>
            </a:r>
          </a:p>
          <a:p>
            <a:pPr marL="177165" indent="-177165">
              <a:lnSpc>
                <a:spcPct val="114999"/>
              </a:lnSpc>
              <a:spcBef>
                <a:spcPts val="1037"/>
              </a:spcBef>
              <a:buSzPts val="1200"/>
              <a:buFont typeface="Arial"/>
              <a:buChar char="•"/>
            </a:pPr>
            <a:r>
              <a:rPr lang="en-US" sz="1200" i="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Caxaj CS, Berman H. Belonging among newcomer youths: intersecting experiences of inclusion and exclusion. ANS Adv </a:t>
            </a:r>
            <a:r>
              <a:rPr lang="en-US" sz="1200" i="1" kern="100" dirty="0" err="1">
                <a:solidFill>
                  <a:srgbClr val="0070C0"/>
                </a:solidFill>
                <a:effectLst/>
                <a:latin typeface="Calibri" panose="020F0502020204030204" pitchFamily="34" charset="0"/>
                <a:ea typeface="Calibri" panose="020F0502020204030204" pitchFamily="34" charset="0"/>
                <a:cs typeface="Calibri" panose="020F0502020204030204" pitchFamily="34" charset="0"/>
              </a:rPr>
              <a:t>Nurs</a:t>
            </a:r>
            <a:r>
              <a:rPr lang="en-US" sz="1200" i="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Sci. 2010;33(4):E17–30. </a:t>
            </a:r>
            <a:r>
              <a:rPr lang="en-US" sz="1200" i="1" kern="100" dirty="0" err="1">
                <a:solidFill>
                  <a:srgbClr val="0070C0"/>
                </a:solidFill>
                <a:effectLst/>
                <a:latin typeface="Calibri" panose="020F0502020204030204" pitchFamily="34" charset="0"/>
                <a:ea typeface="Calibri" panose="020F0502020204030204" pitchFamily="34" charset="0"/>
                <a:cs typeface="Calibri" panose="020F0502020204030204" pitchFamily="34" charset="0"/>
              </a:rPr>
              <a:t>doi</a:t>
            </a:r>
            <a:r>
              <a:rPr lang="en-US" sz="1200" i="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10.1097/ANS.0b013e3181fb2f0f.</a:t>
            </a:r>
          </a:p>
          <a:p>
            <a:pPr marL="0" indent="0" algn="just" defTabSz="946495">
              <a:lnSpc>
                <a:spcPct val="114999"/>
              </a:lnSpc>
              <a:spcBef>
                <a:spcPts val="1037"/>
              </a:spcBef>
              <a:buSzPts val="1200"/>
              <a:defRPr/>
            </a:pPr>
            <a:endParaRPr lang="en-GB" dirty="0">
              <a:solidFill>
                <a:srgbClr val="000000"/>
              </a:solidFill>
            </a:endParaRPr>
          </a:p>
          <a:p>
            <a:pPr marL="0" indent="0" defTabSz="946495">
              <a:spcBef>
                <a:spcPts val="1037"/>
              </a:spcBef>
              <a:buSzPts val="1200"/>
              <a:defRPr/>
            </a:pPr>
            <a:endParaRPr sz="1100" dirty="0">
              <a:solidFill>
                <a:schemeClr val="accent3"/>
              </a:solidFill>
              <a:latin typeface="Calibri" panose="020F0502020204030204" pitchFamily="34" charset="0"/>
              <a:cs typeface="Calibri" panose="020F0502020204030204" pitchFamily="34" charset="0"/>
            </a:endParaRPr>
          </a:p>
        </p:txBody>
      </p:sp>
      <p:sp>
        <p:nvSpPr>
          <p:cNvPr id="323" name="Google Shape;323;p23:notes"/>
          <p:cNvSpPr txBox="1">
            <a:spLocks noGrp="1"/>
          </p:cNvSpPr>
          <p:nvPr>
            <p:ph type="sldNum" idx="12"/>
          </p:nvPr>
        </p:nvSpPr>
        <p:spPr>
          <a:xfrm>
            <a:off x="4023992" y="9721109"/>
            <a:ext cx="3078428" cy="513507"/>
          </a:xfrm>
          <a:prstGeom prst="rect">
            <a:avLst/>
          </a:prstGeom>
          <a:noFill/>
          <a:ln>
            <a:noFill/>
          </a:ln>
        </p:spPr>
        <p:txBody>
          <a:bodyPr spcFirstLastPara="1" wrap="square" lIns="99059" tIns="49530" rIns="99059" bIns="49530" anchor="b" anchorCtr="0">
            <a:noAutofit/>
          </a:bodyPr>
          <a:lstStyle/>
          <a:p>
            <a:pPr algn="r">
              <a:buClr>
                <a:schemeClr val="dk1"/>
              </a:buClr>
              <a:buSzPts val="1300"/>
            </a:pPr>
            <a:fld id="{00000000-1234-1234-1234-123412341234}" type="slidenum">
              <a:rPr lang="en-GB"/>
              <a:pPr algn="r">
                <a:buClr>
                  <a:schemeClr val="dk1"/>
                </a:buClr>
                <a:buSzPts val="1300"/>
              </a:pPr>
              <a:t>49</a:t>
            </a:fld>
            <a:endParaRPr/>
          </a:p>
        </p:txBody>
      </p:sp>
    </p:spTree>
    <p:extLst>
      <p:ext uri="{BB962C8B-B14F-4D97-AF65-F5344CB8AC3E}">
        <p14:creationId xmlns:p14="http://schemas.microsoft.com/office/powerpoint/2010/main" val="723084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C310F-FFDE-3DE8-B6D1-172527FA9F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AC344E-0DF6-73F5-B580-D54DD671B933}"/>
              </a:ext>
            </a:extLst>
          </p:cNvPr>
          <p:cNvSpPr>
            <a:spLocks noGrp="1" noRot="1" noChangeAspect="1"/>
          </p:cNvSpPr>
          <p:nvPr>
            <p:ph type="sldImg"/>
          </p:nvPr>
        </p:nvSpPr>
        <p:spPr>
          <a:xfrm>
            <a:off x="481013" y="441325"/>
            <a:ext cx="6142037" cy="3454400"/>
          </a:xfrm>
        </p:spPr>
      </p:sp>
      <p:sp>
        <p:nvSpPr>
          <p:cNvPr id="3" name="Notes Placeholder 2">
            <a:extLst>
              <a:ext uri="{FF2B5EF4-FFF2-40B4-BE49-F238E27FC236}">
                <a16:creationId xmlns:a16="http://schemas.microsoft.com/office/drawing/2014/main" id="{D13502D6-A79D-751B-B85F-5933658EB1AF}"/>
              </a:ext>
            </a:extLst>
          </p:cNvPr>
          <p:cNvSpPr>
            <a:spLocks noGrp="1"/>
          </p:cNvSpPr>
          <p:nvPr>
            <p:ph type="body" idx="1"/>
          </p:nvPr>
        </p:nvSpPr>
        <p:spPr>
          <a:xfrm>
            <a:off x="481012" y="3985591"/>
            <a:ext cx="6194333" cy="6102625"/>
          </a:xfrm>
        </p:spPr>
        <p:txBody>
          <a:bodyPr/>
          <a:lstStyle/>
          <a:p>
            <a:pPr marL="0" indent="0">
              <a:buFont typeface="Arial" panose="020B0604020202020204" pitchFamily="34" charset="0"/>
              <a:buNone/>
            </a:pPr>
            <a:r>
              <a:rPr lang="en-US" sz="1200" i="1" dirty="0">
                <a:solidFill>
                  <a:srgbClr val="0070C0"/>
                </a:solidFill>
              </a:rPr>
              <a:t>Talk through the slide.</a:t>
            </a:r>
          </a:p>
          <a:p>
            <a:pPr marL="0" indent="0">
              <a:buFont typeface="Arial" panose="020B0604020202020204" pitchFamily="34" charset="0"/>
              <a:buNone/>
            </a:pPr>
            <a:endParaRPr lang="en-US" sz="1200" b="1" i="1" u="none" strike="noStrike" cap="none" dirty="0">
              <a:solidFill>
                <a:srgbClr val="0070C0"/>
              </a:solidFill>
              <a:latin typeface="Calibri"/>
              <a:ea typeface="Calibri"/>
              <a:cs typeface="Calibri"/>
              <a:sym typeface="Calibri"/>
            </a:endParaRPr>
          </a:p>
          <a:p>
            <a:pPr marL="0" indent="0">
              <a:buFont typeface="Arial" panose="020B0604020202020204" pitchFamily="34" charset="0"/>
              <a:buNone/>
            </a:pPr>
            <a:r>
              <a:rPr lang="en-US" sz="1200" b="1" i="1" dirty="0">
                <a:solidFill>
                  <a:srgbClr val="0070C0"/>
                </a:solidFill>
              </a:rPr>
              <a:t>Reference:</a:t>
            </a:r>
          </a:p>
          <a:p>
            <a:pPr marL="0" indent="0"/>
            <a:r>
              <a:rPr lang="en-GB" sz="1200" i="1" dirty="0">
                <a:solidFill>
                  <a:srgbClr val="0070C0"/>
                </a:solidFill>
              </a:rPr>
              <a:t>World Health Organization. Resolution WHA77.3, Strengthening mental health and psychosocial support before, during and after armed conflicts, natural and human-caused disasters and health and other emergencies. Adopted at WHA 77.3 and available in: Seventy-seventh World Health Assembly, Geneva, 27 May–1 June 2024. Resolutions and decisions, annexes (WHA77/2024/REC/1). Geneva: World Health Organization; 2024. Available at: </a:t>
            </a:r>
            <a:r>
              <a:rPr lang="en-GB" sz="1200" i="1" dirty="0">
                <a:solidFill>
                  <a:srgbClr val="0070C0"/>
                </a:solidFill>
                <a:hlinkClick r:id="rId3"/>
              </a:rPr>
              <a:t>https://apps.who.int/gb/ebwha/pdf_files/WHA77/A77_R3-en.pdf</a:t>
            </a:r>
            <a:r>
              <a:rPr lang="en-GB" sz="1200" i="1" dirty="0">
                <a:solidFill>
                  <a:srgbClr val="0070C0"/>
                </a:solidFill>
              </a:rPr>
              <a:t> </a:t>
            </a:r>
            <a:endParaRPr lang="en-US" sz="1200" i="1" dirty="0">
              <a:solidFill>
                <a:srgbClr val="0070C0"/>
              </a:solidFill>
            </a:endParaRPr>
          </a:p>
          <a:p>
            <a:pPr marL="228600" indent="0">
              <a:buFont typeface="Arial" panose="020B0604020202020204" pitchFamily="34" charset="0"/>
              <a:buNone/>
            </a:pPr>
            <a:endParaRPr lang="en-US" sz="1200" b="1" i="1" u="none" strike="noStrike" cap="none" dirty="0">
              <a:solidFill>
                <a:srgbClr val="0070C0"/>
              </a:solidFill>
              <a:latin typeface="Calibri"/>
              <a:ea typeface="Calibri"/>
              <a:cs typeface="Calibri"/>
              <a:sym typeface="Calibri"/>
            </a:endParaRPr>
          </a:p>
        </p:txBody>
      </p:sp>
      <p:sp>
        <p:nvSpPr>
          <p:cNvPr id="4" name="Slide Number Placeholder 3">
            <a:extLst>
              <a:ext uri="{FF2B5EF4-FFF2-40B4-BE49-F238E27FC236}">
                <a16:creationId xmlns:a16="http://schemas.microsoft.com/office/drawing/2014/main" id="{2FB5AF38-505E-A32C-6CB2-83E2BD63FC4A}"/>
              </a:ext>
            </a:extLst>
          </p:cNvPr>
          <p:cNvSpPr>
            <a:spLocks noGrp="1"/>
          </p:cNvSpPr>
          <p:nvPr>
            <p:ph type="sldNum" sz="quarter" idx="10"/>
          </p:nvPr>
        </p:nvSpPr>
        <p:spPr/>
        <p:txBody>
          <a:bodyPr/>
          <a:lstStyle/>
          <a:p>
            <a:pPr algn="r"/>
            <a:fld id="{91600A8A-902E-430E-A833-453AE05FDB61}" type="slidenum">
              <a:rPr lang="en-GB" smtClean="0"/>
              <a:pPr algn="r"/>
              <a:t>5</a:t>
            </a:fld>
            <a:endParaRPr lang="en-GB" dirty="0"/>
          </a:p>
        </p:txBody>
      </p:sp>
    </p:spTree>
    <p:extLst>
      <p:ext uri="{BB962C8B-B14F-4D97-AF65-F5344CB8AC3E}">
        <p14:creationId xmlns:p14="http://schemas.microsoft.com/office/powerpoint/2010/main" val="19856146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3:notes"/>
          <p:cNvSpPr>
            <a:spLocks noGrp="1" noRot="1" noChangeAspect="1"/>
          </p:cNvSpPr>
          <p:nvPr>
            <p:ph type="sldImg" idx="2"/>
          </p:nvPr>
        </p:nvSpPr>
        <p:spPr>
          <a:xfrm>
            <a:off x="320675" y="296863"/>
            <a:ext cx="6432550" cy="36179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23:notes"/>
          <p:cNvSpPr txBox="1">
            <a:spLocks noGrp="1"/>
          </p:cNvSpPr>
          <p:nvPr>
            <p:ph type="body" idx="1"/>
          </p:nvPr>
        </p:nvSpPr>
        <p:spPr>
          <a:xfrm>
            <a:off x="320675" y="3975947"/>
            <a:ext cx="6324600" cy="5874581"/>
          </a:xfrm>
          <a:prstGeom prst="rect">
            <a:avLst/>
          </a:prstGeom>
          <a:noFill/>
          <a:ln>
            <a:noFill/>
          </a:ln>
        </p:spPr>
        <p:txBody>
          <a:bodyPr spcFirstLastPara="1" wrap="square" lIns="99059" tIns="49530" rIns="99059" bIns="49530" anchor="t" anchorCtr="0">
            <a:noAutofit/>
          </a:bodyPr>
          <a:lstStyle/>
          <a:p>
            <a:pPr marL="0" indent="0" algn="just">
              <a:lnSpc>
                <a:spcPct val="115000"/>
              </a:lnSpc>
              <a:buClr>
                <a:srgbClr val="4F81BD"/>
              </a:buClr>
              <a:buSzPts val="1200"/>
            </a:pPr>
            <a:r>
              <a:rPr lang="en-GB" sz="1200" i="1" dirty="0">
                <a:solidFill>
                  <a:srgbClr val="0070C0"/>
                </a:solidFill>
              </a:rPr>
              <a:t>Remind participants that:</a:t>
            </a:r>
            <a:endParaRPr sz="1200" i="1" dirty="0">
              <a:solidFill>
                <a:srgbClr val="0070C0"/>
              </a:solidFill>
            </a:endParaRPr>
          </a:p>
          <a:p>
            <a:pPr indent="0">
              <a:lnSpc>
                <a:spcPct val="115000"/>
              </a:lnSpc>
              <a:spcBef>
                <a:spcPts val="1037"/>
              </a:spcBef>
              <a:buClr>
                <a:schemeClr val="dk1"/>
              </a:buClr>
              <a:buSzPts val="1200"/>
            </a:pPr>
            <a:r>
              <a:rPr lang="en-GB" sz="1200" dirty="0">
                <a:solidFill>
                  <a:schemeClr val="tx1"/>
                </a:solidFill>
              </a:rPr>
              <a:t>At risk groups are not exclusive and can be intersectional. People may belong to more than one at-risk group or segment of the population which can expose them to even more human rights violations, including multiple and intersecting forms of discrimination. For example, women may have disabilities, people who are displaced due to war or violence may also identify as LGBTQ+, or Indigenous People may be living with HIV/AIDS. </a:t>
            </a:r>
          </a:p>
          <a:p>
            <a:pPr marL="0" indent="0" algn="just">
              <a:lnSpc>
                <a:spcPct val="115000"/>
              </a:lnSpc>
              <a:spcBef>
                <a:spcPts val="1037"/>
              </a:spcBef>
              <a:buClr>
                <a:schemeClr val="dk1"/>
              </a:buClr>
              <a:buSzPts val="1200"/>
            </a:pPr>
            <a:r>
              <a:rPr lang="en-GB" sz="1200" i="1" dirty="0">
                <a:solidFill>
                  <a:srgbClr val="0070C0"/>
                </a:solidFill>
              </a:rPr>
              <a:t>Explain that the diagram visualizes some of these overlapping intersecting factors</a:t>
            </a:r>
            <a:r>
              <a:rPr lang="en-GB" sz="1200" b="0" i="1" dirty="0">
                <a:solidFill>
                  <a:srgbClr val="0070C0"/>
                </a:solidFill>
              </a:rPr>
              <a:t> - but there can be many more.</a:t>
            </a:r>
          </a:p>
          <a:p>
            <a:pPr marL="177165" indent="-177165" algn="just">
              <a:lnSpc>
                <a:spcPct val="115000"/>
              </a:lnSpc>
              <a:spcBef>
                <a:spcPts val="1037"/>
              </a:spcBef>
              <a:buClr>
                <a:schemeClr val="dk1"/>
              </a:buClr>
              <a:buSzPts val="1200"/>
              <a:buFont typeface="Arial"/>
              <a:buChar char="•"/>
            </a:pPr>
            <a:endParaRPr lang="en-GB" sz="1200" b="1" i="1" dirty="0">
              <a:solidFill>
                <a:srgbClr val="0070C0"/>
              </a:solidFill>
            </a:endParaRPr>
          </a:p>
          <a:p>
            <a:pPr marL="0" indent="0">
              <a:lnSpc>
                <a:spcPct val="114999"/>
              </a:lnSpc>
            </a:pPr>
            <a:r>
              <a:rPr lang="en-GB" sz="1200" b="1" i="1" dirty="0">
                <a:solidFill>
                  <a:srgbClr val="0070C0"/>
                </a:solidFill>
              </a:rPr>
              <a:t>Clearly highlight  that: </a:t>
            </a:r>
            <a:endParaRPr lang="en-GB" sz="1200" b="1" i="1" dirty="0">
              <a:solidFill>
                <a:schemeClr val="accent5">
                  <a:lumMod val="75000"/>
                </a:schemeClr>
              </a:solidFill>
              <a:ea typeface="SimSun"/>
            </a:endParaRPr>
          </a:p>
          <a:p>
            <a:pPr indent="0">
              <a:lnSpc>
                <a:spcPct val="114999"/>
              </a:lnSpc>
            </a:pPr>
            <a:r>
              <a:rPr lang="en-GB" sz="1200" b="1" dirty="0">
                <a:ea typeface="SimSun"/>
              </a:rPr>
              <a:t>People subjected to human rights violations, including multiple intersecting forms of discrimination, are very commonly encountered in the humanitarian context.</a:t>
            </a:r>
          </a:p>
          <a:p>
            <a:pPr marL="0" indent="0" algn="just" defTabSz="946495">
              <a:lnSpc>
                <a:spcPct val="114999"/>
              </a:lnSpc>
              <a:spcBef>
                <a:spcPts val="1037"/>
              </a:spcBef>
              <a:buSzPts val="1200"/>
              <a:defRPr/>
            </a:pPr>
            <a:r>
              <a:rPr lang="en-GB" sz="1200" i="1" dirty="0">
                <a:solidFill>
                  <a:srgbClr val="0070C0"/>
                </a:solidFill>
              </a:rPr>
              <a:t>If you have time, talk through the list on the right of the slide.</a:t>
            </a:r>
            <a:r>
              <a:rPr lang="en-GB" sz="1200" dirty="0">
                <a:solidFill>
                  <a:srgbClr val="0070C0"/>
                </a:solidFill>
              </a:rPr>
              <a:t> </a:t>
            </a:r>
            <a:endParaRPr sz="1100" dirty="0">
              <a:solidFill>
                <a:schemeClr val="accent3"/>
              </a:solidFill>
              <a:latin typeface="Calibri" panose="020F0502020204030204" pitchFamily="34" charset="0"/>
              <a:cs typeface="Calibri" panose="020F0502020204030204" pitchFamily="34" charset="0"/>
            </a:endParaRPr>
          </a:p>
        </p:txBody>
      </p:sp>
      <p:sp>
        <p:nvSpPr>
          <p:cNvPr id="323" name="Google Shape;323;p23:notes"/>
          <p:cNvSpPr txBox="1">
            <a:spLocks noGrp="1"/>
          </p:cNvSpPr>
          <p:nvPr>
            <p:ph type="sldNum" idx="12"/>
          </p:nvPr>
        </p:nvSpPr>
        <p:spPr>
          <a:xfrm>
            <a:off x="4023992" y="9721109"/>
            <a:ext cx="3078428" cy="513507"/>
          </a:xfrm>
          <a:prstGeom prst="rect">
            <a:avLst/>
          </a:prstGeom>
          <a:noFill/>
          <a:ln>
            <a:noFill/>
          </a:ln>
        </p:spPr>
        <p:txBody>
          <a:bodyPr spcFirstLastPara="1" wrap="square" lIns="99059" tIns="49530" rIns="99059" bIns="49530" anchor="b" anchorCtr="0">
            <a:noAutofit/>
          </a:bodyPr>
          <a:lstStyle/>
          <a:p>
            <a:pPr algn="r">
              <a:buClr>
                <a:schemeClr val="dk1"/>
              </a:buClr>
              <a:buSzPts val="1300"/>
            </a:pPr>
            <a:fld id="{00000000-1234-1234-1234-123412341234}" type="slidenum">
              <a:rPr lang="en-GB"/>
              <a:pPr algn="r">
                <a:buClr>
                  <a:schemeClr val="dk1"/>
                </a:buClr>
                <a:buSzPts val="1300"/>
              </a:pPr>
              <a:t>50</a:t>
            </a:fld>
            <a:endParaRPr/>
          </a:p>
        </p:txBody>
      </p:sp>
    </p:spTree>
    <p:extLst>
      <p:ext uri="{BB962C8B-B14F-4D97-AF65-F5344CB8AC3E}">
        <p14:creationId xmlns:p14="http://schemas.microsoft.com/office/powerpoint/2010/main" val="38607964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4163" y="241300"/>
            <a:ext cx="6556375" cy="3687763"/>
          </a:xfrm>
        </p:spPr>
      </p:sp>
      <p:sp>
        <p:nvSpPr>
          <p:cNvPr id="3" name="Notes Placeholder 2"/>
          <p:cNvSpPr>
            <a:spLocks noGrp="1"/>
          </p:cNvSpPr>
          <p:nvPr>
            <p:ph type="body" idx="1"/>
          </p:nvPr>
        </p:nvSpPr>
        <p:spPr>
          <a:xfrm>
            <a:off x="284163" y="3996266"/>
            <a:ext cx="6338887" cy="4959019"/>
          </a:xfrm>
        </p:spPr>
        <p:txBody>
          <a:bodyPr/>
          <a:lstStyle/>
          <a:p>
            <a:pPr marL="6573" indent="-6573">
              <a:lnSpc>
                <a:spcPct val="115000"/>
              </a:lnSpc>
            </a:pPr>
            <a:r>
              <a:rPr lang="en-US" sz="1200" b="0" i="1" dirty="0">
                <a:solidFill>
                  <a:srgbClr val="0070C0"/>
                </a:solidFill>
                <a:latin typeface="Calibri" panose="020F0502020204030204" pitchFamily="34" charset="0"/>
                <a:ea typeface="Times New Roman" panose="02020603050405020304" pitchFamily="18" charset="0"/>
                <a:cs typeface="Calibri" panose="020F0502020204030204" pitchFamily="34" charset="0"/>
              </a:rPr>
              <a:t>Time for this topic: 65 min, with 20 of that after lunch (60 mins).</a:t>
            </a:r>
          </a:p>
          <a:p>
            <a:pPr marL="473248" indent="-236624" defTabSz="946495">
              <a:lnSpc>
                <a:spcPct val="115000"/>
              </a:lnSpc>
              <a:defRPr/>
            </a:pPr>
            <a:endPar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0" indent="0" defTabSz="946495">
              <a:lnSpc>
                <a:spcPct val="115000"/>
              </a:lnSpc>
              <a:defRPr/>
            </a:pPr>
            <a:endParaRPr lang="en-GB" sz="120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nSpc>
                <a:spcPct val="115000"/>
              </a:lnSpc>
            </a:pPr>
            <a:endParaRPr lang="en-GB"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pPr algn="r"/>
            <a:fld id="{91600A8A-902E-430E-A833-453AE05FDB61}" type="slidenum">
              <a:rPr lang="en-GB" smtClean="0">
                <a:solidFill>
                  <a:prstClr val="black"/>
                </a:solidFill>
                <a:latin typeface="+mj-lt"/>
                <a:ea typeface="Arial Unicode MS"/>
                <a:cs typeface="Arial Unicode MS"/>
              </a:rPr>
              <a:pPr algn="r"/>
              <a:t>51</a:t>
            </a:fld>
            <a:endParaRPr lang="en-GB" dirty="0">
              <a:solidFill>
                <a:prstClr val="black"/>
              </a:solidFill>
              <a:latin typeface="+mj-lt"/>
              <a:ea typeface="Arial Unicode MS"/>
              <a:cs typeface="Arial Unicode MS"/>
            </a:endParaRPr>
          </a:p>
        </p:txBody>
      </p:sp>
    </p:spTree>
    <p:extLst>
      <p:ext uri="{BB962C8B-B14F-4D97-AF65-F5344CB8AC3E}">
        <p14:creationId xmlns:p14="http://schemas.microsoft.com/office/powerpoint/2010/main" val="21091739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6075" y="282575"/>
            <a:ext cx="6348413" cy="3571875"/>
          </a:xfrm>
        </p:spPr>
      </p:sp>
      <p:sp>
        <p:nvSpPr>
          <p:cNvPr id="3" name="Notes Placeholder 2"/>
          <p:cNvSpPr>
            <a:spLocks noGrp="1"/>
          </p:cNvSpPr>
          <p:nvPr>
            <p:ph type="body" idx="1"/>
          </p:nvPr>
        </p:nvSpPr>
        <p:spPr>
          <a:xfrm>
            <a:off x="346076" y="3928533"/>
            <a:ext cx="6329270" cy="5429967"/>
          </a:xfrm>
        </p:spPr>
        <p:txBody>
          <a:bodyPr/>
          <a:lstStyle/>
          <a:p>
            <a:pPr marL="0" algn="just">
              <a:lnSpc>
                <a:spcPct val="115000"/>
              </a:lnSpc>
            </a:pPr>
            <a:r>
              <a:rPr lang="en-GB" sz="1200" b="1" i="1" dirty="0">
                <a:solidFill>
                  <a:srgbClr val="0070C0"/>
                </a:solidFill>
                <a:ea typeface="SimSun"/>
              </a:rPr>
              <a:t>Exercise 1.4 Impacts of violations (15 min.)</a:t>
            </a:r>
            <a:endParaRPr lang="en-CH" sz="1200" i="1" dirty="0">
              <a:solidFill>
                <a:srgbClr val="0070C0"/>
              </a:solidFill>
              <a:ea typeface="SimSun"/>
            </a:endParaRPr>
          </a:p>
          <a:p>
            <a:pPr algn="just">
              <a:lnSpc>
                <a:spcPct val="115000"/>
              </a:lnSpc>
            </a:pPr>
            <a:r>
              <a:rPr lang="en-GB" sz="1200" i="1" dirty="0">
                <a:solidFill>
                  <a:srgbClr val="4F81BD"/>
                </a:solidFill>
                <a:ea typeface="SimSun"/>
              </a:rPr>
              <a:t> </a:t>
            </a:r>
            <a:endParaRPr lang="en-CH" sz="1200" i="1" dirty="0">
              <a:ea typeface="SimSun"/>
            </a:endParaRPr>
          </a:p>
          <a:p>
            <a:pPr marL="0" algn="just">
              <a:lnSpc>
                <a:spcPct val="115000"/>
              </a:lnSpc>
            </a:pPr>
            <a:r>
              <a:rPr lang="en-GB" sz="1200" i="1" dirty="0">
                <a:solidFill>
                  <a:srgbClr val="4F81BD"/>
                </a:solidFill>
                <a:ea typeface="SimSun"/>
              </a:rPr>
              <a:t>Ask participants the three questions and write down their ideas on the flipchart.</a:t>
            </a:r>
            <a:endParaRPr lang="en-CH" sz="1200" i="1" dirty="0">
              <a:ea typeface="SimSun"/>
            </a:endParaRPr>
          </a:p>
          <a:p>
            <a:pPr algn="just">
              <a:lnSpc>
                <a:spcPct val="115000"/>
              </a:lnSpc>
            </a:pPr>
            <a:r>
              <a:rPr lang="en-GB" sz="1200" dirty="0">
                <a:solidFill>
                  <a:srgbClr val="4F81BD"/>
                </a:solidFill>
                <a:ea typeface="SimSun"/>
              </a:rPr>
              <a:t> </a:t>
            </a:r>
            <a:endParaRPr lang="en-CH" sz="1200" i="1" dirty="0">
              <a:solidFill>
                <a:srgbClr val="0070C0"/>
              </a:solidFill>
              <a:ea typeface="SimSun"/>
            </a:endParaRPr>
          </a:p>
          <a:p>
            <a:pPr marL="0" indent="0"/>
            <a:r>
              <a:rPr lang="en-GB" sz="1200" b="1" i="1" dirty="0">
                <a:solidFill>
                  <a:srgbClr val="0070C0"/>
                </a:solidFill>
                <a:ea typeface="SimSun"/>
              </a:rPr>
              <a:t>Discussion prompts:</a:t>
            </a:r>
          </a:p>
          <a:p>
            <a:pPr marL="0" indent="0"/>
            <a:endParaRPr lang="en-GB" sz="1200" b="1" i="1" dirty="0">
              <a:solidFill>
                <a:srgbClr val="0070C0"/>
              </a:solidFill>
              <a:ea typeface="SimSun"/>
            </a:endParaRPr>
          </a:p>
          <a:p>
            <a:pPr marL="171450" indent="-171450">
              <a:buFont typeface="Arial" panose="020B0604020202020204" pitchFamily="34" charset="0"/>
              <a:buChar char="•"/>
            </a:pPr>
            <a:r>
              <a:rPr lang="en-GB" sz="1200" b="1" i="1" dirty="0">
                <a:solidFill>
                  <a:srgbClr val="0070C0"/>
                </a:solidFill>
                <a:ea typeface="SimSun"/>
              </a:rPr>
              <a:t>For the individuals</a:t>
            </a:r>
            <a:r>
              <a:rPr lang="en-GB" sz="1200" i="1" dirty="0">
                <a:solidFill>
                  <a:srgbClr val="0070C0"/>
                </a:solidFill>
                <a:ea typeface="SimSun"/>
              </a:rPr>
              <a:t>. This is an opportunity to reflect on the personal impacts of human rights violations. You can pose additional questions such as: </a:t>
            </a:r>
          </a:p>
          <a:p>
            <a:pPr marL="628650" lvl="1" indent="-171450">
              <a:buFont typeface="Courier New" panose="02070309020205020404" pitchFamily="49" charset="0"/>
              <a:buChar char="o"/>
            </a:pPr>
            <a:r>
              <a:rPr lang="en-GB" sz="1200" dirty="0">
                <a:solidFill>
                  <a:schemeClr val="tx1"/>
                </a:solidFill>
                <a:ea typeface="SimSun"/>
              </a:rPr>
              <a:t>How might a violation affect the person’s mental health and well-being? </a:t>
            </a:r>
          </a:p>
          <a:p>
            <a:pPr marL="628650" lvl="1" indent="-171450">
              <a:buFont typeface="Courier New" panose="02070309020205020404" pitchFamily="49" charset="0"/>
              <a:buChar char="o"/>
            </a:pPr>
            <a:r>
              <a:rPr lang="en-GB" sz="1200" dirty="0">
                <a:solidFill>
                  <a:schemeClr val="tx1"/>
                </a:solidFill>
                <a:ea typeface="SimSun"/>
              </a:rPr>
              <a:t>What about their family? </a:t>
            </a:r>
          </a:p>
          <a:p>
            <a:pPr marL="628650" lvl="1" indent="-171450">
              <a:buFont typeface="Courier New" panose="02070309020205020404" pitchFamily="49" charset="0"/>
              <a:buChar char="o"/>
            </a:pPr>
            <a:r>
              <a:rPr lang="en-GB" sz="1200" dirty="0">
                <a:solidFill>
                  <a:schemeClr val="tx1"/>
                </a:solidFill>
                <a:ea typeface="SimSun"/>
              </a:rPr>
              <a:t>What about their future?</a:t>
            </a:r>
          </a:p>
          <a:p>
            <a:pPr marL="171450" indent="-171450">
              <a:spcAft>
                <a:spcPts val="622"/>
              </a:spcAft>
              <a:buFont typeface="Arial" panose="020B0604020202020204" pitchFamily="34" charset="0"/>
              <a:buChar char="•"/>
            </a:pPr>
            <a:endParaRPr lang="en-GB" sz="1200" i="1" dirty="0">
              <a:solidFill>
                <a:srgbClr val="0070C0"/>
              </a:solidFill>
              <a:ea typeface="SimSun"/>
            </a:endParaRPr>
          </a:p>
          <a:p>
            <a:pPr marL="171450" indent="-171450">
              <a:spcAft>
                <a:spcPts val="622"/>
              </a:spcAft>
              <a:buFont typeface="Arial" panose="020B0604020202020204" pitchFamily="34" charset="0"/>
              <a:buChar char="•"/>
            </a:pPr>
            <a:r>
              <a:rPr lang="en-GB" sz="1200" b="1" i="1" dirty="0">
                <a:solidFill>
                  <a:srgbClr val="0070C0"/>
                </a:solidFill>
                <a:ea typeface="SimSun"/>
              </a:rPr>
              <a:t>For each group as a whole. </a:t>
            </a:r>
          </a:p>
          <a:p>
            <a:pPr marL="630000" lvl="1" indent="-354936">
              <a:buFont typeface="Courier New" panose="02070309020205020404" pitchFamily="49" charset="0"/>
              <a:buChar char="o"/>
            </a:pPr>
            <a:r>
              <a:rPr lang="en-GB" sz="1200" dirty="0">
                <a:solidFill>
                  <a:schemeClr val="tx1"/>
                </a:solidFill>
                <a:ea typeface="SimSun"/>
              </a:rPr>
              <a:t>Could this give rise to human rights violations in the future for the group? </a:t>
            </a:r>
          </a:p>
          <a:p>
            <a:pPr marL="630000" lvl="1" indent="-354936">
              <a:spcAft>
                <a:spcPts val="622"/>
              </a:spcAft>
              <a:buFont typeface="Courier New" panose="02070309020205020404" pitchFamily="49" charset="0"/>
              <a:buChar char="o"/>
            </a:pPr>
            <a:r>
              <a:rPr lang="en-GB" sz="1200" dirty="0">
                <a:solidFill>
                  <a:schemeClr val="tx1"/>
                </a:solidFill>
                <a:ea typeface="SimSun"/>
              </a:rPr>
              <a:t>Is their social / cultural / economic or political participation, or position in society, being affected?</a:t>
            </a:r>
          </a:p>
          <a:p>
            <a:pPr marL="172800" lvl="1" indent="-172800">
              <a:spcAft>
                <a:spcPts val="622"/>
              </a:spcAft>
              <a:buFont typeface="Arial" panose="020B0604020202020204" pitchFamily="34" charset="0"/>
              <a:buChar char="•"/>
            </a:pPr>
            <a:endParaRPr lang="en-GB" sz="1200" dirty="0">
              <a:solidFill>
                <a:srgbClr val="0070C0"/>
              </a:solidFill>
              <a:ea typeface="SimSun"/>
            </a:endParaRPr>
          </a:p>
          <a:p>
            <a:pPr marL="172800" lvl="1" indent="-172800">
              <a:spcAft>
                <a:spcPts val="622"/>
              </a:spcAft>
              <a:buFont typeface="Arial" panose="020B0604020202020204" pitchFamily="34" charset="0"/>
              <a:buChar char="•"/>
            </a:pPr>
            <a:r>
              <a:rPr lang="en-GB" sz="1200" b="1" i="1" dirty="0">
                <a:solidFill>
                  <a:srgbClr val="0070C0"/>
                </a:solidFill>
                <a:ea typeface="SimSun"/>
              </a:rPr>
              <a:t>For the wider community or society. </a:t>
            </a:r>
            <a:endParaRPr lang="en-CH" sz="1200" b="1" i="1" dirty="0">
              <a:solidFill>
                <a:srgbClr val="0070C0"/>
              </a:solidFill>
              <a:ea typeface="SimSun"/>
            </a:endParaRPr>
          </a:p>
          <a:p>
            <a:pPr marL="630000" lvl="1" indent="-354936">
              <a:buFont typeface="Courier New" panose="02070309020205020404" pitchFamily="49" charset="0"/>
              <a:buChar char="o"/>
            </a:pPr>
            <a:r>
              <a:rPr lang="en-US" sz="1200" dirty="0"/>
              <a:t>Could these violations give rise to negative consequences and further human rights violations affecting other at-risk groups or segments of the population?</a:t>
            </a:r>
          </a:p>
          <a:p>
            <a:pPr marL="630000" lvl="1" indent="-354936">
              <a:buFont typeface="Courier New" panose="02070309020205020404" pitchFamily="49" charset="0"/>
              <a:buChar char="o"/>
            </a:pPr>
            <a:r>
              <a:rPr lang="en-GB" sz="1200" dirty="0">
                <a:solidFill>
                  <a:schemeClr val="tx1"/>
                </a:solidFill>
                <a:ea typeface="SimSun"/>
              </a:rPr>
              <a:t>Are societies that persecute groups/segments of society good places to live? </a:t>
            </a:r>
          </a:p>
          <a:p>
            <a:pPr marL="630000" lvl="1" indent="-354936">
              <a:spcAft>
                <a:spcPts val="622"/>
              </a:spcAft>
              <a:buFont typeface="Courier New" panose="02070309020205020404" pitchFamily="49" charset="0"/>
              <a:buChar char="o"/>
            </a:pPr>
            <a:r>
              <a:rPr lang="en-GB" sz="1200" dirty="0">
                <a:solidFill>
                  <a:schemeClr val="tx1"/>
                </a:solidFill>
                <a:ea typeface="SimSun"/>
              </a:rPr>
              <a:t>Do human rights violations result in a loss of diversity or culture? </a:t>
            </a:r>
            <a:endParaRPr lang="en-CH" sz="1200" dirty="0">
              <a:solidFill>
                <a:schemeClr val="tx1"/>
              </a:solidFill>
              <a:ea typeface="SimSun"/>
            </a:endParaRPr>
          </a:p>
          <a:p>
            <a:pPr algn="just">
              <a:lnSpc>
                <a:spcPct val="115000"/>
              </a:lnSpc>
              <a:spcAft>
                <a:spcPts val="1037"/>
              </a:spcAft>
            </a:pPr>
            <a:endParaRPr lang="en-GB" sz="1200" i="1"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0">
              <a:lnSpc>
                <a:spcPct val="115000"/>
              </a:lnSpc>
              <a:spcAft>
                <a:spcPts val="1037"/>
              </a:spcAft>
            </a:pPr>
            <a:r>
              <a:rPr lang="en-GB" sz="1200" i="1" dirty="0">
                <a:solidFill>
                  <a:srgbClr val="4F81BD"/>
                </a:solidFill>
                <a:ea typeface="SimSun"/>
              </a:rPr>
              <a:t>At the end of the discussion, summarize what has been said based on the ideas written on the flipchart.</a:t>
            </a:r>
            <a:endParaRPr lang="en-CH" sz="1200" i="1" dirty="0">
              <a:ea typeface="SimSun"/>
            </a:endParaRPr>
          </a:p>
          <a:p>
            <a:endParaRPr lang="en-US" sz="1200" dirty="0"/>
          </a:p>
        </p:txBody>
      </p:sp>
      <p:sp>
        <p:nvSpPr>
          <p:cNvPr id="4" name="Slide Number Placeholder 3"/>
          <p:cNvSpPr>
            <a:spLocks noGrp="1"/>
          </p:cNvSpPr>
          <p:nvPr>
            <p:ph type="sldNum" sz="quarter" idx="5"/>
          </p:nvPr>
        </p:nvSpPr>
        <p:spPr/>
        <p:txBody>
          <a:bodyPr/>
          <a:lstStyle/>
          <a:p>
            <a:pPr algn="r"/>
            <a:fld id="{91600A8A-902E-430E-A833-453AE05FDB61}" type="slidenum">
              <a:rPr lang="en-GB" smtClean="0"/>
              <a:pPr algn="r"/>
              <a:t>52</a:t>
            </a:fld>
            <a:endParaRPr lang="en-GB" dirty="0"/>
          </a:p>
        </p:txBody>
      </p:sp>
    </p:spTree>
    <p:extLst>
      <p:ext uri="{BB962C8B-B14F-4D97-AF65-F5344CB8AC3E}">
        <p14:creationId xmlns:p14="http://schemas.microsoft.com/office/powerpoint/2010/main" val="6203763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9250" y="317500"/>
            <a:ext cx="6332538" cy="3562350"/>
          </a:xfrm>
        </p:spPr>
      </p:sp>
      <p:sp>
        <p:nvSpPr>
          <p:cNvPr id="3" name="Notes Placeholder 2"/>
          <p:cNvSpPr>
            <a:spLocks noGrp="1"/>
          </p:cNvSpPr>
          <p:nvPr>
            <p:ph type="body" idx="1"/>
          </p:nvPr>
        </p:nvSpPr>
        <p:spPr>
          <a:xfrm>
            <a:off x="349250" y="3974123"/>
            <a:ext cx="6326096" cy="5942387"/>
          </a:xfrm>
        </p:spPr>
        <p:txBody>
          <a:bodyPr/>
          <a:lstStyle/>
          <a:p>
            <a:pPr marL="0" algn="just">
              <a:lnSpc>
                <a:spcPct val="115000"/>
              </a:lnSpc>
              <a:spcAft>
                <a:spcPts val="1037"/>
              </a:spcAft>
            </a:pPr>
            <a:r>
              <a:rPr lang="en-GB" sz="1200" b="1" i="1" dirty="0">
                <a:solidFill>
                  <a:srgbClr val="0070C0"/>
                </a:solidFill>
                <a:ea typeface="SimSun"/>
              </a:rPr>
              <a:t>Reflective exercise 1.5 (5 min.)</a:t>
            </a:r>
            <a:endParaRPr lang="en-CH" sz="1200" dirty="0">
              <a:solidFill>
                <a:srgbClr val="0070C0"/>
              </a:solidFill>
              <a:ea typeface="SimSun"/>
            </a:endParaRPr>
          </a:p>
          <a:p>
            <a:pPr marL="0" indent="0">
              <a:spcAft>
                <a:spcPts val="1037"/>
              </a:spcAft>
            </a:pPr>
            <a:r>
              <a:rPr lang="en-GB" sz="1200" b="1" i="1" dirty="0">
                <a:solidFill>
                  <a:srgbClr val="0070C0"/>
                </a:solidFill>
                <a:ea typeface="SimSun"/>
              </a:rPr>
              <a:t>Warning: This reflective exercise is sensitive. Participants must feel secure and must understand that the point is not to judge them, but to encourage them to reflect on their own personal role in upholding or violating human rights. For some participants from certain contexts, this exercise may not be suitable.</a:t>
            </a:r>
          </a:p>
          <a:p>
            <a:pPr marL="0" indent="0">
              <a:spcAft>
                <a:spcPts val="1037"/>
              </a:spcAft>
            </a:pPr>
            <a:r>
              <a:rPr lang="en-GB" sz="1200" i="1" dirty="0">
                <a:solidFill>
                  <a:srgbClr val="0070C0"/>
                </a:solidFill>
                <a:ea typeface="SimSun"/>
              </a:rPr>
              <a:t>Make sure to prepare in advance (see the  facilitator’s guide) and decide whether to include it. Don’t hesitate to </a:t>
            </a:r>
            <a:r>
              <a:rPr lang="en-US" sz="1200" i="1" dirty="0">
                <a:solidFill>
                  <a:srgbClr val="0070C0"/>
                </a:solidFill>
                <a:ea typeface="SimSun"/>
              </a:rPr>
              <a:t>drop this activity where there is a recent history human rights violations that civilians are likely to have been involved in (directly or indirectly). </a:t>
            </a:r>
            <a:r>
              <a:rPr lang="en-GB" sz="1200" i="1" dirty="0">
                <a:solidFill>
                  <a:srgbClr val="0070C0"/>
                </a:solidFill>
                <a:ea typeface="SimSun"/>
              </a:rPr>
              <a:t> </a:t>
            </a:r>
          </a:p>
          <a:p>
            <a:pPr marL="0" indent="0">
              <a:spcAft>
                <a:spcPts val="1037"/>
              </a:spcAft>
            </a:pPr>
            <a:r>
              <a:rPr lang="en-GB" sz="1200" b="1" i="1" dirty="0">
                <a:solidFill>
                  <a:srgbClr val="0070C0"/>
                </a:solidFill>
                <a:latin typeface="Calibri" panose="020F0502020204030204" pitchFamily="34" charset="0"/>
                <a:ea typeface="SimSun" panose="02010600030101010101" pitchFamily="2" charset="-122"/>
                <a:cs typeface="Arial" panose="020B0604020202020204" pitchFamily="34" charset="0"/>
              </a:rPr>
              <a:t>Read out the slide and pose the questions.</a:t>
            </a:r>
          </a:p>
          <a:p>
            <a:pPr marL="0" indent="0">
              <a:spcAft>
                <a:spcPts val="1037"/>
              </a:spcAft>
            </a:pPr>
            <a:r>
              <a:rPr lang="en-GB" sz="1200" i="1" dirty="0">
                <a:solidFill>
                  <a:srgbClr val="0070C0"/>
                </a:solidFill>
                <a:latin typeface="Calibri" panose="020F0502020204030204" pitchFamily="34" charset="0"/>
                <a:ea typeface="SimSun" panose="02010600030101010101" pitchFamily="2" charset="-122"/>
                <a:cs typeface="Arial" panose="020B0604020202020204" pitchFamily="34" charset="0"/>
              </a:rPr>
              <a:t>Given participants 3 minutes to jot down their thoughts. Tell them they will not have to share this exercise with others if they do not wish to. </a:t>
            </a:r>
          </a:p>
          <a:p>
            <a:pPr marL="0" indent="0">
              <a:spcAft>
                <a:spcPts val="1037"/>
              </a:spcAft>
            </a:pPr>
            <a:r>
              <a:rPr lang="en-GB" sz="1200" i="1" dirty="0">
                <a:solidFill>
                  <a:srgbClr val="0070C0"/>
                </a:solidFill>
                <a:latin typeface="Calibri" panose="020F0502020204030204" pitchFamily="34" charset="0"/>
                <a:ea typeface="SimSun" panose="02010600030101010101" pitchFamily="2" charset="-122"/>
                <a:cs typeface="Arial" panose="020B0604020202020204" pitchFamily="34" charset="0"/>
              </a:rPr>
              <a:t>Spend a couple of minutes in optional discussion. But tell those who want to share not to reveal the names of the people involved and not to give details that would identify individuals. </a:t>
            </a:r>
          </a:p>
          <a:p>
            <a:pPr marL="0" indent="0">
              <a:spcAft>
                <a:spcPts val="1037"/>
              </a:spcAft>
            </a:pPr>
            <a:r>
              <a:rPr lang="en-GB" sz="1200" b="1" i="1" dirty="0">
                <a:solidFill>
                  <a:srgbClr val="0070C0"/>
                </a:solidFill>
                <a:latin typeface="Calibri" panose="020F0502020204030204" pitchFamily="34" charset="0"/>
                <a:ea typeface="SimSun" panose="02010600030101010101" pitchFamily="2" charset="-122"/>
                <a:cs typeface="Arial" panose="020B0604020202020204" pitchFamily="34" charset="0"/>
              </a:rPr>
              <a:t>One alternative </a:t>
            </a:r>
            <a:r>
              <a:rPr lang="en-GB" sz="1200" i="1" dirty="0">
                <a:solidFill>
                  <a:srgbClr val="0070C0"/>
                </a:solidFill>
                <a:latin typeface="Calibri" panose="020F0502020204030204" pitchFamily="34" charset="0"/>
                <a:ea typeface="SimSun" panose="02010600030101010101" pitchFamily="2" charset="-122"/>
                <a:cs typeface="Arial" panose="020B0604020202020204" pitchFamily="34" charset="0"/>
              </a:rPr>
              <a:t>is for participants to write down their experience anonymously. The facilitator could read out some of the experiences at the next session.</a:t>
            </a:r>
          </a:p>
          <a:p>
            <a:pPr marL="0" indent="0">
              <a:spcAft>
                <a:spcPts val="1037"/>
              </a:spcAft>
            </a:pPr>
            <a:r>
              <a:rPr lang="en-GB" sz="1200" b="1" i="1" dirty="0">
                <a:solidFill>
                  <a:srgbClr val="0070C0"/>
                </a:solidFill>
                <a:latin typeface="Calibri" panose="020F0502020204030204" pitchFamily="34" charset="0"/>
                <a:ea typeface="SimSun" panose="02010600030101010101" pitchFamily="2" charset="-122"/>
                <a:cs typeface="Arial" panose="020B0604020202020204" pitchFamily="34" charset="0"/>
              </a:rPr>
              <a:t>A second less sensitive alternative </a:t>
            </a:r>
            <a:r>
              <a:rPr lang="en-GB" sz="1200" i="1" dirty="0">
                <a:solidFill>
                  <a:srgbClr val="0070C0"/>
                </a:solidFill>
                <a:latin typeface="Calibri" panose="020F0502020204030204" pitchFamily="34" charset="0"/>
                <a:ea typeface="SimSun" panose="02010600030101010101" pitchFamily="2" charset="-122"/>
                <a:cs typeface="Arial" panose="020B0604020202020204" pitchFamily="34" charset="0"/>
              </a:rPr>
              <a:t>is for participants to </a:t>
            </a:r>
            <a:r>
              <a:rPr lang="en-US" sz="1200" i="1" dirty="0">
                <a:solidFill>
                  <a:srgbClr val="0070C0"/>
                </a:solidFill>
              </a:rPr>
              <a:t>consider what factors might prevent them from taking action to uphold someone’s rights in a humanitarian context or a time of great stress.</a:t>
            </a:r>
          </a:p>
          <a:p>
            <a:pPr marL="0" indent="0">
              <a:spcAft>
                <a:spcPts val="1037"/>
              </a:spcAft>
            </a:pPr>
            <a:r>
              <a:rPr lang="en-GB" sz="1200" b="1" i="1" dirty="0">
                <a:solidFill>
                  <a:srgbClr val="4F81BD"/>
                </a:solidFill>
                <a:latin typeface="Calibri" panose="020F0502020204030204" pitchFamily="34" charset="0"/>
                <a:ea typeface="SimSun" panose="02010600030101010101" pitchFamily="2" charset="-122"/>
                <a:cs typeface="Arial" panose="020B0604020202020204" pitchFamily="34" charset="0"/>
              </a:rPr>
              <a:t>Prompts. </a:t>
            </a:r>
            <a:endParaRPr lang="en-CH" sz="1200" b="1" i="1" dirty="0">
              <a:latin typeface="Calibri" panose="020F0502020204030204" pitchFamily="34" charset="0"/>
              <a:ea typeface="SimSun" panose="02010600030101010101" pitchFamily="2" charset="-122"/>
              <a:cs typeface="Arial" panose="020B0604020202020204" pitchFamily="34" charset="0"/>
            </a:endParaRPr>
          </a:p>
          <a:p>
            <a:pPr marL="354965" indent="-354965">
              <a:lnSpc>
                <a:spcPct val="115000"/>
              </a:lnSpc>
              <a:spcAft>
                <a:spcPts val="622"/>
              </a:spcAft>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Could the ‘someone’ be  a friend/neighbour, colleague or community member?</a:t>
            </a:r>
            <a:endParaRPr lang="en-CH" sz="1200" dirty="0">
              <a:latin typeface="Calibri" panose="020F0502020204030204" pitchFamily="34" charset="0"/>
              <a:ea typeface="SimSun" panose="02010600030101010101" pitchFamily="2" charset="-122"/>
              <a:cs typeface="Arial" panose="020B0604020202020204" pitchFamily="34" charset="0"/>
            </a:endParaRPr>
          </a:p>
          <a:p>
            <a:pPr marL="354965" indent="-354965">
              <a:lnSpc>
                <a:spcPct val="115000"/>
              </a:lnSpc>
              <a:spcAft>
                <a:spcPts val="622"/>
              </a:spcAft>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If you were responsible for not upholding rights, it could have been something you realized only after a situation occurred. It may not have been intentional.</a:t>
            </a:r>
          </a:p>
          <a:p>
            <a:pPr marL="0" indent="0">
              <a:lnSpc>
                <a:spcPct val="115000"/>
              </a:lnSpc>
              <a:spcAft>
                <a:spcPts val="622"/>
              </a:spcAft>
            </a:pPr>
            <a:endParaRPr lang="en-CH" sz="12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37"/>
              </a:spcAft>
            </a:pPr>
            <a:endParaRPr lang="en-CH"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pPr algn="r"/>
            <a:fld id="{91600A8A-902E-430E-A833-453AE05FDB61}" type="slidenum">
              <a:rPr lang="en-GB" smtClean="0"/>
              <a:pPr algn="r"/>
              <a:t>53</a:t>
            </a:fld>
            <a:endParaRPr lang="en-GB" dirty="0"/>
          </a:p>
        </p:txBody>
      </p:sp>
    </p:spTree>
    <p:extLst>
      <p:ext uri="{BB962C8B-B14F-4D97-AF65-F5344CB8AC3E}">
        <p14:creationId xmlns:p14="http://schemas.microsoft.com/office/powerpoint/2010/main" val="36997618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8:notes"/>
          <p:cNvSpPr>
            <a:spLocks noGrp="1" noRot="1" noChangeAspect="1"/>
          </p:cNvSpPr>
          <p:nvPr>
            <p:ph type="sldImg" idx="2"/>
          </p:nvPr>
        </p:nvSpPr>
        <p:spPr>
          <a:xfrm>
            <a:off x="328613" y="277813"/>
            <a:ext cx="6365875" cy="3581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28:notes"/>
          <p:cNvSpPr txBox="1">
            <a:spLocks noGrp="1"/>
          </p:cNvSpPr>
          <p:nvPr>
            <p:ph type="body" idx="1"/>
          </p:nvPr>
        </p:nvSpPr>
        <p:spPr>
          <a:xfrm>
            <a:off x="431800" y="4004441"/>
            <a:ext cx="6196012" cy="5793827"/>
          </a:xfrm>
          <a:prstGeom prst="rect">
            <a:avLst/>
          </a:prstGeom>
          <a:noFill/>
          <a:ln>
            <a:noFill/>
          </a:ln>
        </p:spPr>
        <p:txBody>
          <a:bodyPr spcFirstLastPara="1" wrap="square" lIns="99059" tIns="49530" rIns="99059" bIns="49530" anchor="t" anchorCtr="0">
            <a:noAutofit/>
          </a:bodyPr>
          <a:lstStyle/>
          <a:p>
            <a:pPr marL="0" indent="0"/>
            <a:r>
              <a:rPr lang="en-GB" sz="1200" b="1" i="1" dirty="0">
                <a:solidFill>
                  <a:srgbClr val="0070C0"/>
                </a:solidFill>
              </a:rPr>
              <a:t>Exercise 1.6 High risk/vulnerable groups </a:t>
            </a:r>
            <a:r>
              <a:rPr lang="en-GB" sz="1200" b="0" i="1" dirty="0">
                <a:solidFill>
                  <a:srgbClr val="0070C0"/>
                </a:solidFill>
              </a:rPr>
              <a:t>(50 minutes, 3 slides: 5 min explanation, 25 min group work, then 20 mins plenary after lunch)</a:t>
            </a:r>
          </a:p>
          <a:p>
            <a:pPr marL="0" indent="0"/>
            <a:endParaRPr lang="en-GB" sz="1200" b="0" i="1" dirty="0">
              <a:solidFill>
                <a:srgbClr val="0070C0"/>
              </a:solidFill>
            </a:endParaRPr>
          </a:p>
          <a:p>
            <a:pPr marL="0" indent="0"/>
            <a:r>
              <a:rPr lang="en-GB" sz="1200" i="1" dirty="0">
                <a:solidFill>
                  <a:srgbClr val="0070C0"/>
                </a:solidFill>
                <a:latin typeface="Calibri"/>
                <a:ea typeface="Calibri"/>
                <a:cs typeface="Calibri"/>
                <a:sym typeface="Calibri"/>
              </a:rPr>
              <a:t>This exercise uses video and text case studies of people from high risk/vulnerable groups </a:t>
            </a:r>
            <a:r>
              <a:rPr lang="en-GB" sz="1200" i="1" dirty="0">
                <a:solidFill>
                  <a:srgbClr val="0070C0"/>
                </a:solidFill>
              </a:rPr>
              <a:t>or segments of the population. It poses </a:t>
            </a:r>
            <a:r>
              <a:rPr lang="en-GB" sz="1200" i="1" dirty="0">
                <a:solidFill>
                  <a:srgbClr val="0070C0"/>
                </a:solidFill>
                <a:latin typeface="Calibri"/>
                <a:ea typeface="Calibri"/>
                <a:cs typeface="Calibri"/>
                <a:sym typeface="Calibri"/>
              </a:rPr>
              <a:t>questions on </a:t>
            </a:r>
            <a:r>
              <a:rPr lang="en-GB" sz="1200" i="1" dirty="0">
                <a:solidFill>
                  <a:srgbClr val="0070C0"/>
                </a:solidFill>
              </a:rPr>
              <a:t>human rights</a:t>
            </a:r>
            <a:r>
              <a:rPr lang="en-GB" sz="1200" i="1" dirty="0">
                <a:solidFill>
                  <a:srgbClr val="0070C0"/>
                </a:solidFill>
                <a:latin typeface="Calibri"/>
                <a:ea typeface="Calibri"/>
                <a:cs typeface="Calibri"/>
                <a:sym typeface="Calibri"/>
              </a:rPr>
              <a:t> violations, the consequences of violations and elicits suggestions for mitigation.</a:t>
            </a:r>
            <a:r>
              <a:rPr lang="en-GB" sz="1200" i="1" dirty="0">
                <a:solidFill>
                  <a:srgbClr val="0070C0"/>
                </a:solidFill>
              </a:rPr>
              <a:t> </a:t>
            </a:r>
            <a:endParaRPr sz="1200" i="1" dirty="0">
              <a:solidFill>
                <a:srgbClr val="0070C0"/>
              </a:solidFill>
            </a:endParaRPr>
          </a:p>
          <a:p>
            <a:pPr marL="0" indent="0"/>
            <a:endParaRPr lang="en-GB" sz="1200" i="1" dirty="0">
              <a:solidFill>
                <a:srgbClr val="0070C0"/>
              </a:solidFill>
            </a:endParaRPr>
          </a:p>
          <a:p>
            <a:pPr marL="354330" indent="-354330">
              <a:buSzPts val="1800"/>
              <a:buFont typeface="Arial" panose="020B0604020202020204" pitchFamily="34" charset="0"/>
              <a:buChar char="•"/>
            </a:pPr>
            <a:r>
              <a:rPr lang="en-GB" sz="1200" i="1" dirty="0">
                <a:solidFill>
                  <a:srgbClr val="0070C0"/>
                </a:solidFill>
              </a:rPr>
              <a:t>Divide participants into groups to look at one case study each.</a:t>
            </a:r>
          </a:p>
          <a:p>
            <a:pPr marL="354330" indent="-354330">
              <a:buSzPts val="1800"/>
              <a:buFont typeface="Arial" panose="020B0604020202020204" pitchFamily="34" charset="0"/>
              <a:buChar char="•"/>
            </a:pPr>
            <a:r>
              <a:rPr lang="en-GB" sz="1200" i="1" dirty="0">
                <a:solidFill>
                  <a:srgbClr val="0070C0"/>
                </a:solidFill>
              </a:rPr>
              <a:t>Ask participants to use their paper or electronic copies of the UDHR for reference.</a:t>
            </a:r>
            <a:endParaRPr sz="1200" i="1" dirty="0">
              <a:solidFill>
                <a:srgbClr val="0070C0"/>
              </a:solidFill>
            </a:endParaRPr>
          </a:p>
          <a:p>
            <a:pPr marL="354330" indent="-354330">
              <a:buSzPts val="1800"/>
              <a:buFont typeface="Arial" panose="020B0604020202020204" pitchFamily="34" charset="0"/>
              <a:buChar char="•"/>
            </a:pPr>
            <a:r>
              <a:rPr lang="en-GB" sz="1200" i="1" dirty="0">
                <a:solidFill>
                  <a:srgbClr val="0070C0"/>
                </a:solidFill>
              </a:rPr>
              <a:t>Ask participants to watch the video and read the text in their group and then discuss the questions posed on the slide (tell them they have 25 minutes). </a:t>
            </a:r>
          </a:p>
          <a:p>
            <a:pPr marL="354330" indent="-354330">
              <a:buSzPts val="1800"/>
              <a:buFont typeface="Arial" panose="020B0604020202020204" pitchFamily="34" charset="0"/>
              <a:buChar char="•"/>
            </a:pPr>
            <a:r>
              <a:rPr lang="en-GB" sz="1200" i="1" dirty="0">
                <a:solidFill>
                  <a:srgbClr val="0070C0"/>
                </a:solidFill>
                <a:latin typeface="Calibri"/>
                <a:ea typeface="Calibri"/>
                <a:cs typeface="Calibri"/>
                <a:sym typeface="Calibri"/>
              </a:rPr>
              <a:t>Tell them there will be a group discussion </a:t>
            </a:r>
            <a:r>
              <a:rPr lang="en-GB" sz="1200" b="0" i="1" dirty="0">
                <a:solidFill>
                  <a:srgbClr val="0070C0"/>
                </a:solidFill>
                <a:latin typeface="Calibri"/>
                <a:ea typeface="Calibri"/>
                <a:cs typeface="Calibri"/>
                <a:sym typeface="Calibri"/>
              </a:rPr>
              <a:t>after lunch.</a:t>
            </a:r>
            <a:r>
              <a:rPr lang="en-GB" sz="1200" dirty="0">
                <a:solidFill>
                  <a:srgbClr val="000000"/>
                </a:solidFill>
                <a:latin typeface="Calibri"/>
                <a:ea typeface="Calibri"/>
                <a:cs typeface="Calibri"/>
                <a:sym typeface="Calibri"/>
              </a:rPr>
              <a:t> </a:t>
            </a:r>
            <a:endParaRPr sz="1200" dirty="0">
              <a:latin typeface="Calibri"/>
              <a:ea typeface="Calibri"/>
              <a:cs typeface="Calibri"/>
            </a:endParaRPr>
          </a:p>
          <a:p>
            <a:pPr marL="0" indent="0"/>
            <a:r>
              <a:rPr lang="en-GB" sz="1200" dirty="0">
                <a:solidFill>
                  <a:srgbClr val="000000"/>
                </a:solidFill>
                <a:latin typeface="Calibri"/>
                <a:ea typeface="Calibri"/>
                <a:cs typeface="Calibri"/>
                <a:sym typeface="Calibri"/>
              </a:rPr>
              <a:t> </a:t>
            </a:r>
          </a:p>
          <a:p>
            <a:pPr marL="0" indent="0">
              <a:buSzPts val="1800"/>
            </a:pPr>
            <a:r>
              <a:rPr lang="en-US" sz="1200" b="1" i="1" dirty="0">
                <a:solidFill>
                  <a:srgbClr val="0070C0"/>
                </a:solidFill>
                <a:latin typeface="Calibri"/>
                <a:ea typeface="Calibri"/>
                <a:cs typeface="Calibri"/>
                <a:sym typeface="Calibri"/>
              </a:rPr>
              <a:t>Hyperlinks</a:t>
            </a:r>
          </a:p>
          <a:p>
            <a:pPr marL="0" indent="0">
              <a:buSzPts val="1800"/>
            </a:pPr>
            <a:r>
              <a:rPr lang="en-US" sz="1200" b="1" i="1" dirty="0">
                <a:solidFill>
                  <a:srgbClr val="0070C0"/>
                </a:solidFill>
                <a:latin typeface="Calibri"/>
                <a:ea typeface="Calibri"/>
                <a:cs typeface="Calibri"/>
                <a:sym typeface="Calibri"/>
              </a:rPr>
              <a:t>Ebola survivors, Liberia. </a:t>
            </a:r>
            <a:endParaRPr lang="en-US" sz="1200" b="1" i="1" dirty="0">
              <a:solidFill>
                <a:srgbClr val="0070C0"/>
              </a:solidFill>
            </a:endParaRPr>
          </a:p>
          <a:p>
            <a:pPr marL="0" indent="0">
              <a:buSzPts val="1800"/>
            </a:pPr>
            <a:r>
              <a:rPr lang="en-US" sz="1200" i="1" dirty="0">
                <a:solidFill>
                  <a:srgbClr val="0070C0"/>
                </a:solidFill>
              </a:rPr>
              <a:t>Video: </a:t>
            </a:r>
            <a:r>
              <a:rPr lang="en-US" sz="1200" i="1" dirty="0">
                <a:solidFill>
                  <a:srgbClr val="0070C0"/>
                </a:solidFill>
                <a:hlinkClick r:id="rId3">
                  <a:extLst>
                    <a:ext uri="{A12FA001-AC4F-418D-AE19-62706E023703}">
                      <ahyp:hlinkClr xmlns:ahyp="http://schemas.microsoft.com/office/drawing/2018/hyperlinkcolor" val="tx"/>
                    </a:ext>
                  </a:extLst>
                </a:hlinkClick>
              </a:rPr>
              <a:t>https://www.ohchr.org/en/video/2021/protecting-rights-humanitarian-crisis</a:t>
            </a:r>
            <a:r>
              <a:rPr lang="en-US" sz="1200" i="1" dirty="0">
                <a:solidFill>
                  <a:srgbClr val="0070C0"/>
                </a:solidFill>
              </a:rPr>
              <a:t>   </a:t>
            </a:r>
            <a:r>
              <a:rPr lang="en-US" sz="1200" b="0" i="1" u="none" dirty="0">
                <a:solidFill>
                  <a:srgbClr val="0070C0"/>
                </a:solidFill>
              </a:rPr>
              <a:t>  </a:t>
            </a:r>
          </a:p>
          <a:p>
            <a:pPr marL="0" indent="0" defTabSz="946495">
              <a:buSzPts val="1800"/>
              <a:defRPr/>
            </a:pPr>
            <a:endParaRPr lang="en-US" sz="1200" b="0" u="none" dirty="0">
              <a:solidFill>
                <a:srgbClr val="000000"/>
              </a:solidFill>
              <a:latin typeface="Calibri"/>
              <a:ea typeface="Calibri"/>
              <a:cs typeface="Calibri"/>
              <a:sym typeface="Calibri"/>
            </a:endParaRPr>
          </a:p>
          <a:p>
            <a:pPr marL="0" indent="0"/>
            <a:r>
              <a:rPr lang="en-US" sz="1200" b="1" i="1" dirty="0">
                <a:solidFill>
                  <a:srgbClr val="0070C0"/>
                </a:solidFill>
                <a:latin typeface="Calibri"/>
                <a:ea typeface="Calibri"/>
                <a:cs typeface="Calibri"/>
                <a:sym typeface="Calibri"/>
              </a:rPr>
              <a:t>Refugees, Lesvos</a:t>
            </a:r>
            <a:endParaRPr lang="en-US" sz="1200" i="1" dirty="0">
              <a:solidFill>
                <a:srgbClr val="0070C0"/>
              </a:solidFill>
              <a:latin typeface="Calibri"/>
              <a:ea typeface="Calibri"/>
              <a:cs typeface="Calibri"/>
              <a:sym typeface="Calibri"/>
            </a:endParaRPr>
          </a:p>
          <a:p>
            <a:pPr marL="0" indent="0"/>
            <a:r>
              <a:rPr lang="en-US" sz="1200" b="0" i="1" dirty="0">
                <a:solidFill>
                  <a:srgbClr val="0070C0"/>
                </a:solidFill>
                <a:latin typeface="Calibri"/>
                <a:ea typeface="Calibri"/>
                <a:cs typeface="Calibri"/>
                <a:sym typeface="Calibri"/>
              </a:rPr>
              <a:t>Video: </a:t>
            </a:r>
            <a:r>
              <a:rPr lang="en-US" sz="1200" b="0" i="1" u="sng" strike="noStrike" dirty="0">
                <a:solidFill>
                  <a:srgbClr val="0070C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https://www.youtube.com/watch?v=sQSEX3_MBuY</a:t>
            </a:r>
            <a:r>
              <a:rPr lang="en-US" sz="1200" b="0" i="1" u="sng" dirty="0">
                <a:solidFill>
                  <a:srgbClr val="0070C0"/>
                </a:solidFill>
              </a:rPr>
              <a:t> </a:t>
            </a:r>
          </a:p>
          <a:p>
            <a:pPr marL="0" indent="0"/>
            <a:r>
              <a:rPr lang="en-US" sz="1200" b="0" i="1" dirty="0">
                <a:solidFill>
                  <a:srgbClr val="0070C0"/>
                </a:solidFill>
                <a:latin typeface="Calibri"/>
                <a:ea typeface="Calibri"/>
                <a:cs typeface="Calibri"/>
                <a:sym typeface="Calibri"/>
              </a:rPr>
              <a:t>Article: </a:t>
            </a:r>
            <a:r>
              <a:rPr lang="en-US" sz="1200" b="0" i="1" u="none" strike="noStrike" dirty="0">
                <a:solidFill>
                  <a:srgbClr val="0070C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https://www.msf.org/greek-police-enforce-unwarranted-and-cruel-quarantine-moria-camp</a:t>
            </a:r>
            <a:r>
              <a:rPr lang="en-US" sz="1200" b="0" i="1" dirty="0">
                <a:solidFill>
                  <a:srgbClr val="0070C0"/>
                </a:solidFill>
              </a:rPr>
              <a:t> </a:t>
            </a:r>
            <a:r>
              <a:rPr lang="en-US" sz="1200" b="0" i="1" u="none" strike="noStrike" dirty="0">
                <a:solidFill>
                  <a:srgbClr val="0070C0"/>
                </a:solidFill>
                <a:latin typeface="Calibri"/>
                <a:ea typeface="Calibri"/>
                <a:cs typeface="Calibri"/>
                <a:sym typeface="Calibri"/>
              </a:rPr>
              <a:t> </a:t>
            </a:r>
            <a:r>
              <a:rPr lang="en-US" sz="1200" b="0" i="1" dirty="0">
                <a:solidFill>
                  <a:srgbClr val="0070C0"/>
                </a:solidFill>
              </a:rPr>
              <a:t>(also available as HANDOUT M1.2</a:t>
            </a:r>
            <a:r>
              <a:rPr lang="en-US" sz="1200" i="1" dirty="0">
                <a:solidFill>
                  <a:srgbClr val="0070C0"/>
                </a:solidFill>
              </a:rPr>
              <a:t>)</a:t>
            </a:r>
            <a:endParaRPr lang="en-US" sz="1200" i="1" dirty="0">
              <a:solidFill>
                <a:srgbClr val="0070C0"/>
              </a:solidFill>
              <a:latin typeface="Calibri"/>
              <a:ea typeface="Calibri"/>
              <a:cs typeface="Calibri"/>
            </a:endParaRPr>
          </a:p>
          <a:p>
            <a:pPr marL="354936" indent="-354936">
              <a:buSzPts val="1800"/>
              <a:buFont typeface="Arial"/>
              <a:buChar char="∙"/>
            </a:pPr>
            <a:endParaRPr lang="en-US" sz="1200" i="1" dirty="0">
              <a:solidFill>
                <a:srgbClr val="0070C0"/>
              </a:solidFill>
              <a:latin typeface="Calibri"/>
              <a:ea typeface="Calibri"/>
              <a:cs typeface="Calibri"/>
            </a:endParaRPr>
          </a:p>
          <a:p>
            <a:pPr marL="0" indent="0"/>
            <a:r>
              <a:rPr lang="en-US" sz="1200" b="1" i="1" dirty="0">
                <a:solidFill>
                  <a:srgbClr val="0070C0"/>
                </a:solidFill>
                <a:latin typeface="Calibri"/>
                <a:ea typeface="Calibri"/>
                <a:cs typeface="Calibri"/>
                <a:sym typeface="Calibri"/>
              </a:rPr>
              <a:t>People with disability, Jordan</a:t>
            </a:r>
            <a:endParaRPr lang="en-US" sz="1200" b="1" i="1" dirty="0">
              <a:solidFill>
                <a:srgbClr val="0070C0"/>
              </a:solidFill>
              <a:latin typeface="Calibri"/>
              <a:ea typeface="Calibri"/>
              <a:cs typeface="Calibri"/>
            </a:endParaRPr>
          </a:p>
          <a:p>
            <a:pPr marL="0" indent="0">
              <a:defRPr/>
            </a:pPr>
            <a:r>
              <a:rPr lang="en-US" sz="1200" b="0" i="1" dirty="0">
                <a:solidFill>
                  <a:srgbClr val="0070C0"/>
                </a:solidFill>
              </a:rPr>
              <a:t>Article: </a:t>
            </a:r>
            <a:r>
              <a:rPr lang="en-US" sz="1200" b="0" i="1" dirty="0">
                <a:solidFill>
                  <a:srgbClr val="0070C0"/>
                </a:solidFill>
                <a:hlinkClick r:id="rId6">
                  <a:extLst>
                    <a:ext uri="{A12FA001-AC4F-418D-AE19-62706E023703}">
                      <ahyp:hlinkClr xmlns:ahyp="http://schemas.microsoft.com/office/drawing/2018/hyperlinkcolor" val="tx"/>
                    </a:ext>
                  </a:extLst>
                </a:hlinkClick>
              </a:rPr>
              <a:t>https://www.huffpost.com/entry/-helping-the-disabled-to_b_3094620</a:t>
            </a:r>
            <a:r>
              <a:rPr lang="en-US" sz="1200" b="0" i="1" dirty="0">
                <a:solidFill>
                  <a:srgbClr val="0070C0"/>
                </a:solidFill>
              </a:rPr>
              <a:t>  (or </a:t>
            </a:r>
            <a:r>
              <a:rPr lang="en-US" sz="1200" i="1" dirty="0">
                <a:solidFill>
                  <a:srgbClr val="0070C0"/>
                </a:solidFill>
              </a:rPr>
              <a:t>HANDOUT M1.3</a:t>
            </a:r>
            <a:r>
              <a:rPr lang="en-US" sz="1200" b="0" i="1" dirty="0">
                <a:solidFill>
                  <a:srgbClr val="0070C0"/>
                </a:solidFill>
              </a:rPr>
              <a:t>)</a:t>
            </a:r>
          </a:p>
          <a:p>
            <a:pPr marL="0" indent="0">
              <a:buSzPts val="1800"/>
              <a:buNone/>
              <a:defRPr/>
            </a:pPr>
            <a:endParaRPr lang="en-US" sz="1200" dirty="0">
              <a:solidFill>
                <a:srgbClr val="000000"/>
              </a:solidFill>
            </a:endParaRPr>
          </a:p>
          <a:p>
            <a:pPr marL="0" indent="0"/>
            <a:r>
              <a:rPr lang="en-US" sz="1200" b="1" i="1" dirty="0">
                <a:solidFill>
                  <a:srgbClr val="0070C0"/>
                </a:solidFill>
                <a:latin typeface="Calibri"/>
                <a:ea typeface="Calibri"/>
                <a:cs typeface="Calibri"/>
                <a:sym typeface="Calibri"/>
              </a:rPr>
              <a:t>Children with p</a:t>
            </a:r>
            <a:r>
              <a:rPr lang="en-US" sz="1200" b="1" i="1" dirty="0">
                <a:solidFill>
                  <a:srgbClr val="0070C0"/>
                </a:solidFill>
              </a:rPr>
              <a:t>sychosocial, intellectual or cognitive disabilities</a:t>
            </a:r>
            <a:r>
              <a:rPr lang="en-US" sz="1200" b="1" i="1" dirty="0">
                <a:solidFill>
                  <a:srgbClr val="0070C0"/>
                </a:solidFill>
                <a:latin typeface="Calibri"/>
                <a:ea typeface="Calibri"/>
                <a:cs typeface="Calibri"/>
                <a:sym typeface="Calibri"/>
              </a:rPr>
              <a:t>, Ukraine</a:t>
            </a:r>
            <a:endParaRPr lang="en-US" sz="1200" b="1" i="1" dirty="0">
              <a:solidFill>
                <a:srgbClr val="0070C0"/>
              </a:solidFill>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1" dirty="0">
                <a:solidFill>
                  <a:srgbClr val="0070C0"/>
                </a:solidFill>
                <a:latin typeface="Calibri"/>
                <a:ea typeface="Calibri"/>
                <a:cs typeface="Calibri"/>
                <a:sym typeface="Calibri"/>
              </a:rPr>
              <a:t>Video: </a:t>
            </a:r>
            <a:r>
              <a:rPr lang="en-US" sz="1200" b="0" i="1" u="sng" dirty="0">
                <a:solidFill>
                  <a:srgbClr val="0070C0"/>
                </a:solidFill>
                <a:hlinkClick r:id="rId7">
                  <a:extLst>
                    <a:ext uri="{A12FA001-AC4F-418D-AE19-62706E023703}">
                      <ahyp:hlinkClr xmlns:ahyp="http://schemas.microsoft.com/office/drawing/2018/hyperlinkcolor" val="tx"/>
                    </a:ext>
                  </a:extLst>
                </a:hlinkClick>
              </a:rPr>
              <a:t>https://youtu.be/xor7IrwumSw</a:t>
            </a:r>
            <a:endParaRPr lang="en-US" sz="1200" b="0" i="1" dirty="0">
              <a:solidFill>
                <a:srgbClr val="0070C0"/>
              </a:solidFill>
            </a:endParaRPr>
          </a:p>
          <a:p>
            <a:pPr marL="0" indent="0"/>
            <a:r>
              <a:rPr lang="en-US" sz="1200" b="0" i="1" dirty="0">
                <a:solidFill>
                  <a:srgbClr val="0070C0"/>
                </a:solidFill>
                <a:latin typeface="Calibri"/>
                <a:ea typeface="Calibri"/>
                <a:cs typeface="Calibri"/>
                <a:sym typeface="Calibri"/>
              </a:rPr>
              <a:t>Article: </a:t>
            </a:r>
            <a:r>
              <a:rPr lang="en-US" sz="1200" b="0" i="1" dirty="0">
                <a:solidFill>
                  <a:srgbClr val="0070C0"/>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https://www.driadvocacy.org/news/new-report-left-behind-war-dangers-facing-children-disabilities-ukraines-orphanages</a:t>
            </a:r>
            <a:r>
              <a:rPr lang="en-US" sz="1200" b="0" i="1" dirty="0">
                <a:solidFill>
                  <a:srgbClr val="0070C0"/>
                </a:solidFill>
              </a:rPr>
              <a:t> (also available HANDOUT M1.4)</a:t>
            </a:r>
            <a:endParaRPr lang="en-US" sz="1200" b="0" i="1" dirty="0">
              <a:solidFill>
                <a:srgbClr val="0070C0"/>
              </a:solidFill>
              <a:latin typeface="Calibri"/>
              <a:ea typeface="Calibri"/>
              <a:cs typeface="Calibri"/>
            </a:endParaRPr>
          </a:p>
          <a:p>
            <a:pPr marL="0" indent="0" defTabSz="946495">
              <a:buSzPts val="1800"/>
              <a:defRPr/>
            </a:pPr>
            <a:endParaRPr lang="en-US" sz="800" b="0" u="none" dirty="0">
              <a:latin typeface="Calibri"/>
              <a:ea typeface="Calibri"/>
              <a:cs typeface="Calibri"/>
              <a:sym typeface="Calibri"/>
            </a:endParaRPr>
          </a:p>
          <a:p>
            <a:pPr marL="0" indent="0">
              <a:buSzPts val="1800"/>
            </a:pPr>
            <a:endParaRPr lang="en-US" sz="800" dirty="0">
              <a:latin typeface="Calibri"/>
              <a:ea typeface="Calibri"/>
              <a:cs typeface="Calibri"/>
            </a:endParaRPr>
          </a:p>
          <a:p>
            <a:pPr marL="0" indent="0"/>
            <a:endParaRPr dirty="0">
              <a:latin typeface="Calibri"/>
              <a:ea typeface="Calibri"/>
              <a:cs typeface="Calibri"/>
              <a:sym typeface="Calibri"/>
            </a:endParaRPr>
          </a:p>
          <a:p>
            <a:pPr marL="0" indent="0"/>
            <a:endParaRPr sz="1200" dirty="0"/>
          </a:p>
        </p:txBody>
      </p:sp>
      <p:sp>
        <p:nvSpPr>
          <p:cNvPr id="370" name="Google Shape;370;p28:notes"/>
          <p:cNvSpPr txBox="1">
            <a:spLocks noGrp="1"/>
          </p:cNvSpPr>
          <p:nvPr>
            <p:ph type="sldNum" idx="12"/>
          </p:nvPr>
        </p:nvSpPr>
        <p:spPr>
          <a:xfrm>
            <a:off x="4023992" y="9721109"/>
            <a:ext cx="3078428" cy="513507"/>
          </a:xfrm>
          <a:prstGeom prst="rect">
            <a:avLst/>
          </a:prstGeom>
          <a:noFill/>
          <a:ln>
            <a:noFill/>
          </a:ln>
        </p:spPr>
        <p:txBody>
          <a:bodyPr spcFirstLastPara="1" wrap="square" lIns="99059" tIns="49530" rIns="99059" bIns="49530" anchor="b" anchorCtr="0">
            <a:noAutofit/>
          </a:bodyPr>
          <a:lstStyle/>
          <a:p>
            <a:pPr algn="r"/>
            <a:fld id="{00000000-1234-1234-1234-123412341234}" type="slidenum">
              <a:rPr lang="en-GB" smtClean="0"/>
              <a:pPr algn="r"/>
              <a:t>54</a:t>
            </a:fld>
            <a:endParaRPr dirty="0"/>
          </a:p>
        </p:txBody>
      </p:sp>
    </p:spTree>
    <p:extLst>
      <p:ext uri="{BB962C8B-B14F-4D97-AF65-F5344CB8AC3E}">
        <p14:creationId xmlns:p14="http://schemas.microsoft.com/office/powerpoint/2010/main" val="36315947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9:notes"/>
          <p:cNvSpPr txBox="1">
            <a:spLocks noGrp="1"/>
          </p:cNvSpPr>
          <p:nvPr>
            <p:ph type="body" idx="1"/>
          </p:nvPr>
        </p:nvSpPr>
        <p:spPr>
          <a:xfrm>
            <a:off x="322263" y="3979889"/>
            <a:ext cx="6300787" cy="4037349"/>
          </a:xfrm>
          <a:prstGeom prst="rect">
            <a:avLst/>
          </a:prstGeom>
        </p:spPr>
        <p:txBody>
          <a:bodyPr spcFirstLastPara="1" wrap="square" lIns="99059" tIns="49530" rIns="99059" bIns="49530" anchor="t" anchorCtr="0">
            <a:noAutofit/>
          </a:bodyPr>
          <a:lstStyle/>
          <a:p>
            <a:pPr marL="0" indent="0"/>
            <a:r>
              <a:rPr lang="en-GB" sz="1200" i="1" dirty="0">
                <a:solidFill>
                  <a:srgbClr val="0070C0"/>
                </a:solidFill>
              </a:rPr>
              <a:t>1 hour</a:t>
            </a:r>
            <a:endParaRPr sz="1200" i="1" dirty="0">
              <a:solidFill>
                <a:srgbClr val="0070C0"/>
              </a:solidFill>
            </a:endParaRPr>
          </a:p>
        </p:txBody>
      </p:sp>
      <p:sp>
        <p:nvSpPr>
          <p:cNvPr id="379" name="Google Shape;379;p29:notes"/>
          <p:cNvSpPr>
            <a:spLocks noGrp="1" noRot="1" noChangeAspect="1"/>
          </p:cNvSpPr>
          <p:nvPr>
            <p:ph type="sldImg" idx="2"/>
          </p:nvPr>
        </p:nvSpPr>
        <p:spPr>
          <a:xfrm>
            <a:off x="322263" y="312738"/>
            <a:ext cx="6423025" cy="3613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TextBox 2">
            <a:extLst>
              <a:ext uri="{FF2B5EF4-FFF2-40B4-BE49-F238E27FC236}">
                <a16:creationId xmlns:a16="http://schemas.microsoft.com/office/drawing/2014/main" id="{04040E2A-6995-9E84-4C95-E6DFF71D3D15}"/>
              </a:ext>
            </a:extLst>
          </p:cNvPr>
          <p:cNvSpPr txBox="1"/>
          <p:nvPr/>
        </p:nvSpPr>
        <p:spPr>
          <a:xfrm>
            <a:off x="3393830" y="9787281"/>
            <a:ext cx="3552092" cy="307777"/>
          </a:xfrm>
          <a:prstGeom prst="rect">
            <a:avLst/>
          </a:prstGeom>
          <a:noFill/>
        </p:spPr>
        <p:txBody>
          <a:bodyPr wrap="square">
            <a:spAutoFit/>
          </a:bodyPr>
          <a:lstStyle/>
          <a:p>
            <a:pPr algn="r"/>
            <a:fld id="{00000000-1234-1234-1234-123412341234}" type="slidenum">
              <a:rPr lang="en-GB" smtClean="0"/>
              <a:pPr algn="r"/>
              <a:t>55</a:t>
            </a:fld>
            <a:endParaRPr lang="en-GB" dirty="0"/>
          </a:p>
        </p:txBody>
      </p:sp>
    </p:spTree>
    <p:extLst>
      <p:ext uri="{BB962C8B-B14F-4D97-AF65-F5344CB8AC3E}">
        <p14:creationId xmlns:p14="http://schemas.microsoft.com/office/powerpoint/2010/main" val="27834876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8:notes"/>
          <p:cNvSpPr>
            <a:spLocks noGrp="1" noRot="1" noChangeAspect="1"/>
          </p:cNvSpPr>
          <p:nvPr>
            <p:ph type="sldImg" idx="2"/>
          </p:nvPr>
        </p:nvSpPr>
        <p:spPr>
          <a:xfrm>
            <a:off x="290513" y="274638"/>
            <a:ext cx="6454775" cy="3630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28:notes"/>
          <p:cNvSpPr txBox="1">
            <a:spLocks noGrp="1"/>
          </p:cNvSpPr>
          <p:nvPr>
            <p:ph type="body" idx="1"/>
          </p:nvPr>
        </p:nvSpPr>
        <p:spPr>
          <a:xfrm>
            <a:off x="290513" y="4009869"/>
            <a:ext cx="6454775" cy="5950024"/>
          </a:xfrm>
          <a:prstGeom prst="rect">
            <a:avLst/>
          </a:prstGeom>
          <a:noFill/>
          <a:ln>
            <a:noFill/>
          </a:ln>
        </p:spPr>
        <p:txBody>
          <a:bodyPr spcFirstLastPara="1" wrap="square" lIns="99059" tIns="49530" rIns="99059" bIns="49530" anchor="t" anchorCtr="0">
            <a:noAutofit/>
          </a:bodyPr>
          <a:lstStyle/>
          <a:p>
            <a:pPr marL="0" indent="0"/>
            <a:r>
              <a:rPr lang="en-US" sz="1200" i="1" dirty="0">
                <a:solidFill>
                  <a:srgbClr val="0070C0"/>
                </a:solidFill>
                <a:latin typeface="Calibri"/>
                <a:ea typeface="Calibri"/>
                <a:cs typeface="Calibri"/>
                <a:sym typeface="Calibri"/>
              </a:rPr>
              <a:t>Run a 10 minute discussion of the first two case studies investigated before lunch. Here is some background about the situations, and some prompts for the questions.</a:t>
            </a:r>
          </a:p>
          <a:p>
            <a:pPr marL="0" indent="0"/>
            <a:endParaRPr lang="en-US" sz="1200" i="1" dirty="0">
              <a:solidFill>
                <a:srgbClr val="0070C0"/>
              </a:solidFill>
            </a:endParaRPr>
          </a:p>
          <a:p>
            <a:pPr marL="0" indent="0"/>
            <a:r>
              <a:rPr lang="en-US" sz="1200" b="1" i="1" dirty="0">
                <a:solidFill>
                  <a:srgbClr val="0070C0"/>
                </a:solidFill>
              </a:rPr>
              <a:t>Ebola in Liberia</a:t>
            </a:r>
          </a:p>
          <a:p>
            <a:pPr marL="0" indent="0"/>
            <a:r>
              <a:rPr lang="en-US" sz="1200" i="1" dirty="0">
                <a:solidFill>
                  <a:srgbClr val="0070C0"/>
                </a:solidFill>
                <a:latin typeface="Calibri"/>
                <a:ea typeface="Calibri"/>
                <a:cs typeface="Calibri"/>
                <a:sym typeface="Calibri"/>
              </a:rPr>
              <a:t>Prompts. </a:t>
            </a:r>
            <a:endParaRPr lang="en-US" sz="1200" i="1" dirty="0">
              <a:solidFill>
                <a:srgbClr val="0070C0"/>
              </a:solidFill>
              <a:latin typeface="Calibri"/>
              <a:ea typeface="Calibri"/>
              <a:cs typeface="Calibri"/>
            </a:endParaRPr>
          </a:p>
          <a:p>
            <a:pPr marL="0" indent="0"/>
            <a:r>
              <a:rPr lang="en-US" sz="1200" b="1" dirty="0">
                <a:solidFill>
                  <a:schemeClr val="tx1"/>
                </a:solidFill>
              </a:rPr>
              <a:t>Which human rights violations did the person(s) face? </a:t>
            </a:r>
            <a:r>
              <a:rPr lang="en-US" sz="1200" b="0" dirty="0">
                <a:solidFill>
                  <a:schemeClr val="tx1"/>
                </a:solidFill>
              </a:rPr>
              <a:t>R</a:t>
            </a:r>
            <a:r>
              <a:rPr lang="en-US" sz="1200" dirty="0">
                <a:solidFill>
                  <a:schemeClr val="tx1"/>
                </a:solidFill>
              </a:rPr>
              <a:t>ight to life (Article 3), right to health (Article 25), right to equality and non-discrimination (Article 2), and freedom of movement (Article 13).</a:t>
            </a:r>
          </a:p>
          <a:p>
            <a:pPr marL="0" indent="0"/>
            <a:r>
              <a:rPr lang="en-US" sz="1200" b="1" dirty="0">
                <a:solidFill>
                  <a:schemeClr val="tx1"/>
                </a:solidFill>
              </a:rPr>
              <a:t>What were the consequences of these violations?</a:t>
            </a:r>
            <a:r>
              <a:rPr lang="en-US" sz="1200" dirty="0">
                <a:solidFill>
                  <a:schemeClr val="tx1"/>
                </a:solidFill>
              </a:rPr>
              <a:t> Stigma and discrimination, exclusion, worsening physical and mental health.</a:t>
            </a:r>
          </a:p>
          <a:p>
            <a:pPr marL="0" indent="0"/>
            <a:r>
              <a:rPr lang="en-US" sz="1200" b="1" dirty="0">
                <a:solidFill>
                  <a:schemeClr val="tx1"/>
                </a:solidFill>
              </a:rPr>
              <a:t>What could be done to mitigate these? </a:t>
            </a:r>
            <a:r>
              <a:rPr lang="en-US" sz="1200" dirty="0">
                <a:solidFill>
                  <a:schemeClr val="tx1"/>
                </a:solidFill>
                <a:latin typeface="Calibri"/>
                <a:ea typeface="Calibri"/>
                <a:cs typeface="Calibri"/>
                <a:sym typeface="Calibri"/>
              </a:rPr>
              <a:t>Educate and build capacity on human rights including during a crisis, conduct anti-stigma campaigns, community reintegration, involve survivors in designing and implementing the response to the crisis.</a:t>
            </a:r>
          </a:p>
          <a:p>
            <a:pPr marL="177165" indent="-177165">
              <a:buFont typeface="Arial" panose="020B0604020202020204" pitchFamily="34" charset="0"/>
              <a:buChar char="•"/>
            </a:pPr>
            <a:endParaRPr lang="en-US" sz="1200" b="0" i="1" dirty="0">
              <a:solidFill>
                <a:srgbClr val="0070C0"/>
              </a:solidFill>
              <a:highlight>
                <a:srgbClr val="00FFFF"/>
              </a:highlight>
              <a:latin typeface="Calibri"/>
              <a:ea typeface="Calibri"/>
              <a:cs typeface="Calibri"/>
              <a:sym typeface="Calibri"/>
            </a:endParaRPr>
          </a:p>
          <a:p>
            <a:pPr marL="177165" indent="-177165">
              <a:buFont typeface="Arial" panose="020B0604020202020204" pitchFamily="34" charset="0"/>
              <a:buChar char="•"/>
            </a:pPr>
            <a:endParaRPr lang="en-US" sz="1200" b="0" i="1" dirty="0">
              <a:solidFill>
                <a:srgbClr val="0070C0"/>
              </a:solidFill>
              <a:highlight>
                <a:srgbClr val="00FFFF"/>
              </a:highlight>
              <a:latin typeface="Calibri"/>
              <a:ea typeface="Calibri"/>
              <a:cs typeface="Calibri"/>
              <a:sym typeface="Calibri"/>
            </a:endParaRPr>
          </a:p>
          <a:p>
            <a:pPr marL="0" indent="0"/>
            <a:r>
              <a:rPr lang="en-US" sz="1200" b="1" i="1" dirty="0">
                <a:solidFill>
                  <a:srgbClr val="0070C0"/>
                </a:solidFill>
                <a:latin typeface="Calibri"/>
                <a:ea typeface="Calibri"/>
                <a:cs typeface="Calibri"/>
                <a:sym typeface="Calibri"/>
              </a:rPr>
              <a:t>Refugees, Lesvos</a:t>
            </a:r>
            <a:endParaRPr lang="en-US" sz="1200" i="1" dirty="0">
              <a:solidFill>
                <a:srgbClr val="0070C0"/>
              </a:solidFill>
              <a:latin typeface="Calibri"/>
              <a:ea typeface="Calibri"/>
              <a:cs typeface="Calibri"/>
              <a:sym typeface="Calibri"/>
            </a:endParaRPr>
          </a:p>
          <a:p>
            <a:pPr marL="0" indent="0">
              <a:buSzPts val="1800"/>
              <a:buFontTx/>
              <a:buNone/>
            </a:pPr>
            <a:r>
              <a:rPr lang="en-US" sz="1200" i="1" dirty="0">
                <a:solidFill>
                  <a:srgbClr val="0070C0"/>
                </a:solidFill>
                <a:latin typeface="Calibri"/>
                <a:ea typeface="Calibri"/>
                <a:cs typeface="Calibri"/>
                <a:sym typeface="Calibri"/>
              </a:rPr>
              <a:t>Prompts.</a:t>
            </a:r>
            <a:endParaRPr lang="en-US" sz="1200" i="1" dirty="0">
              <a:solidFill>
                <a:srgbClr val="0070C0"/>
              </a:solidFill>
              <a:latin typeface="Calibri"/>
              <a:ea typeface="Calibri"/>
              <a:cs typeface="Calibri"/>
            </a:endParaRPr>
          </a:p>
          <a:p>
            <a:pPr marL="0" indent="0">
              <a:buSzPts val="1800"/>
            </a:pPr>
            <a:r>
              <a:rPr lang="en-US" sz="1200" b="1" dirty="0">
                <a:solidFill>
                  <a:schemeClr val="tx1"/>
                </a:solidFill>
              </a:rPr>
              <a:t>Which human rights violations did the person(s) face? </a:t>
            </a:r>
            <a:r>
              <a:rPr lang="en-US" sz="1200" b="0" dirty="0">
                <a:solidFill>
                  <a:schemeClr val="tx1"/>
                </a:solidFill>
              </a:rPr>
              <a:t>R</a:t>
            </a:r>
            <a:r>
              <a:rPr lang="en-US" sz="1200" dirty="0">
                <a:solidFill>
                  <a:schemeClr val="tx1"/>
                </a:solidFill>
              </a:rPr>
              <a:t>ight to health (Article 25), freedom of movement (Article 13), right to dignity (Article 1), and non-discrimination (Article 2).</a:t>
            </a:r>
          </a:p>
          <a:p>
            <a:pPr marL="0" indent="0">
              <a:buSzPts val="1800"/>
            </a:pPr>
            <a:r>
              <a:rPr lang="en-US" sz="1200" b="1" dirty="0">
                <a:solidFill>
                  <a:schemeClr val="tx1"/>
                </a:solidFill>
              </a:rPr>
              <a:t>What were the consequences of these violations?</a:t>
            </a:r>
            <a:r>
              <a:rPr lang="en-US" sz="1200" dirty="0">
                <a:solidFill>
                  <a:schemeClr val="tx1"/>
                </a:solidFill>
              </a:rPr>
              <a:t> Exclusion; Worsening physical and mental health; Heightened distress, fear, and insecurity; discriminatory treatment of refugees</a:t>
            </a:r>
          </a:p>
          <a:p>
            <a:pPr marL="0" indent="0">
              <a:buSzPts val="1800"/>
            </a:pPr>
            <a:r>
              <a:rPr lang="en-US" sz="1200" b="1" dirty="0">
                <a:solidFill>
                  <a:schemeClr val="tx1"/>
                </a:solidFill>
              </a:rPr>
              <a:t>What could be done to mitigate these?</a:t>
            </a:r>
            <a:r>
              <a:rPr lang="en-US" sz="1200" dirty="0">
                <a:solidFill>
                  <a:schemeClr val="tx1"/>
                </a:solidFill>
              </a:rPr>
              <a:t> Ensure equal access to healthcare for refugees and host populations; Avoid discriminatory, blanket restrictions through proportionate and evidence-based measures; Improve living conditions, sanitation, and safety in camps; provide psychosocial and community support services.</a:t>
            </a:r>
          </a:p>
          <a:p>
            <a:pPr marL="0" indent="0"/>
            <a:r>
              <a:rPr lang="en-US" sz="1200" dirty="0">
                <a:solidFill>
                  <a:schemeClr val="tx1"/>
                </a:solidFill>
                <a:latin typeface="Calibri"/>
                <a:ea typeface="Calibri"/>
                <a:cs typeface="Calibri"/>
                <a:sym typeface="Calibri"/>
              </a:rPr>
              <a:t> </a:t>
            </a:r>
            <a:endParaRPr lang="en-US" sz="1200" dirty="0">
              <a:solidFill>
                <a:schemeClr val="tx1"/>
              </a:solidFill>
            </a:endParaRPr>
          </a:p>
          <a:p>
            <a:endParaRPr lang="en-US" sz="1200" b="1" dirty="0"/>
          </a:p>
          <a:p>
            <a:pPr marL="0" indent="0"/>
            <a:endParaRPr sz="1200" dirty="0"/>
          </a:p>
        </p:txBody>
      </p:sp>
      <p:sp>
        <p:nvSpPr>
          <p:cNvPr id="370" name="Google Shape;370;p28:notes"/>
          <p:cNvSpPr txBox="1">
            <a:spLocks noGrp="1"/>
          </p:cNvSpPr>
          <p:nvPr>
            <p:ph type="sldNum" idx="12"/>
          </p:nvPr>
        </p:nvSpPr>
        <p:spPr>
          <a:xfrm>
            <a:off x="4023992" y="9721109"/>
            <a:ext cx="3078428" cy="513507"/>
          </a:xfrm>
          <a:prstGeom prst="rect">
            <a:avLst/>
          </a:prstGeom>
          <a:noFill/>
          <a:ln>
            <a:noFill/>
          </a:ln>
        </p:spPr>
        <p:txBody>
          <a:bodyPr spcFirstLastPara="1" wrap="square" lIns="99059" tIns="49530" rIns="99059" bIns="49530" anchor="b" anchorCtr="0">
            <a:noAutofit/>
          </a:bodyPr>
          <a:lstStyle/>
          <a:p>
            <a:pPr algn="r"/>
            <a:fld id="{00000000-1234-1234-1234-123412341234}" type="slidenum">
              <a:rPr lang="en-GB" smtClean="0"/>
              <a:pPr algn="r"/>
              <a:t>56</a:t>
            </a:fld>
            <a:endParaRPr/>
          </a:p>
        </p:txBody>
      </p:sp>
    </p:spTree>
    <p:extLst>
      <p:ext uri="{BB962C8B-B14F-4D97-AF65-F5344CB8AC3E}">
        <p14:creationId xmlns:p14="http://schemas.microsoft.com/office/powerpoint/2010/main" val="36552589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a:extLst>
            <a:ext uri="{FF2B5EF4-FFF2-40B4-BE49-F238E27FC236}">
              <a16:creationId xmlns:a16="http://schemas.microsoft.com/office/drawing/2014/main" id="{AB95F2BC-690C-3509-5DF8-0B69A59D4DAD}"/>
            </a:ext>
          </a:extLst>
        </p:cNvPr>
        <p:cNvGrpSpPr/>
        <p:nvPr/>
      </p:nvGrpSpPr>
      <p:grpSpPr>
        <a:xfrm>
          <a:off x="0" y="0"/>
          <a:ext cx="0" cy="0"/>
          <a:chOff x="0" y="0"/>
          <a:chExt cx="0" cy="0"/>
        </a:xfrm>
      </p:grpSpPr>
      <p:sp>
        <p:nvSpPr>
          <p:cNvPr id="368" name="Google Shape;368;p28:notes">
            <a:extLst>
              <a:ext uri="{FF2B5EF4-FFF2-40B4-BE49-F238E27FC236}">
                <a16:creationId xmlns:a16="http://schemas.microsoft.com/office/drawing/2014/main" id="{9EFD3F6F-B9F4-507A-FB97-E832A714F308}"/>
              </a:ext>
            </a:extLst>
          </p:cNvPr>
          <p:cNvSpPr>
            <a:spLocks noGrp="1" noRot="1" noChangeAspect="1"/>
          </p:cNvSpPr>
          <p:nvPr>
            <p:ph type="sldImg" idx="2"/>
          </p:nvPr>
        </p:nvSpPr>
        <p:spPr>
          <a:xfrm>
            <a:off x="334963" y="355600"/>
            <a:ext cx="6318250" cy="35544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28:notes">
            <a:extLst>
              <a:ext uri="{FF2B5EF4-FFF2-40B4-BE49-F238E27FC236}">
                <a16:creationId xmlns:a16="http://schemas.microsoft.com/office/drawing/2014/main" id="{2630D52B-CD36-9173-7DD0-A0D6CEC9BBA5}"/>
              </a:ext>
            </a:extLst>
          </p:cNvPr>
          <p:cNvSpPr txBox="1">
            <a:spLocks noGrp="1"/>
          </p:cNvSpPr>
          <p:nvPr>
            <p:ph type="body" idx="1"/>
          </p:nvPr>
        </p:nvSpPr>
        <p:spPr>
          <a:xfrm>
            <a:off x="334963" y="3910013"/>
            <a:ext cx="6318251" cy="6049879"/>
          </a:xfrm>
          <a:prstGeom prst="rect">
            <a:avLst/>
          </a:prstGeom>
          <a:noFill/>
          <a:ln>
            <a:noFill/>
          </a:ln>
        </p:spPr>
        <p:txBody>
          <a:bodyPr spcFirstLastPara="1" wrap="square" lIns="99059" tIns="49530" rIns="99059" bIns="49530" anchor="t" anchorCtr="0">
            <a:noAutofit/>
          </a:bodyPr>
          <a:lstStyle/>
          <a:p>
            <a:pPr marL="0" indent="0"/>
            <a:r>
              <a:rPr lang="en-US" sz="1200" i="1" dirty="0">
                <a:solidFill>
                  <a:srgbClr val="0070C0"/>
                </a:solidFill>
                <a:latin typeface="Calibri"/>
                <a:ea typeface="Calibri"/>
                <a:cs typeface="Calibri"/>
                <a:sym typeface="Calibri"/>
              </a:rPr>
              <a:t>Run a 10 minute discussion of the other two case studies investigated before lunch. Here is some background about the situations, and some prompts for the questions.</a:t>
            </a:r>
          </a:p>
          <a:p>
            <a:pPr marL="0" indent="0"/>
            <a:endParaRPr lang="en-US" sz="1200" i="1" dirty="0">
              <a:solidFill>
                <a:srgbClr val="0070C0"/>
              </a:solidFill>
              <a:latin typeface="Calibri"/>
              <a:ea typeface="Calibri"/>
              <a:cs typeface="Calibri"/>
              <a:sym typeface="Calibri"/>
            </a:endParaRPr>
          </a:p>
          <a:p>
            <a:pPr marL="0" indent="0"/>
            <a:r>
              <a:rPr lang="en-US" sz="1200" b="1" i="1" dirty="0">
                <a:solidFill>
                  <a:srgbClr val="0070C0"/>
                </a:solidFill>
                <a:latin typeface="Calibri"/>
                <a:ea typeface="Calibri"/>
                <a:cs typeface="Calibri"/>
                <a:sym typeface="Calibri"/>
              </a:rPr>
              <a:t>People with disability, Jordan</a:t>
            </a:r>
            <a:endParaRPr lang="en-US" sz="1200" b="1" i="1" dirty="0">
              <a:solidFill>
                <a:srgbClr val="0070C0"/>
              </a:solidFill>
              <a:latin typeface="Calibri"/>
              <a:ea typeface="Calibri"/>
              <a:cs typeface="Calibri"/>
            </a:endParaRPr>
          </a:p>
          <a:p>
            <a:pPr marL="0" indent="0">
              <a:buSzPts val="1800"/>
              <a:buNone/>
              <a:defRPr/>
            </a:pPr>
            <a:r>
              <a:rPr lang="en-US" sz="1200" i="1" dirty="0">
                <a:solidFill>
                  <a:schemeClr val="accent5"/>
                </a:solidFill>
                <a:latin typeface="Calibri"/>
                <a:ea typeface="Calibri"/>
                <a:cs typeface="Calibri"/>
                <a:sym typeface="Calibri"/>
              </a:rPr>
              <a:t>Prompts for discussing the questions.</a:t>
            </a:r>
          </a:p>
          <a:p>
            <a:pPr marL="0" indent="0">
              <a:buSzPts val="1800"/>
              <a:buNone/>
              <a:defRPr/>
            </a:pPr>
            <a:r>
              <a:rPr lang="en-US" sz="1200" b="1" dirty="0"/>
              <a:t>Which human rights violations did the person(s) face? </a:t>
            </a:r>
            <a:r>
              <a:rPr lang="en-US" sz="1200" b="0" dirty="0"/>
              <a:t>The right to life and security (Article 3), right to health (Article 25), right to dignity (Article 1), right to equality and non-discrimination (Article 2), right to education (Article 26), and freedom from cruel, inhuman or degrading treatment (Article 5), ), right to an adequate standard of living (Article 25).</a:t>
            </a:r>
          </a:p>
          <a:p>
            <a:pPr marL="0" indent="0">
              <a:buSzPts val="1800"/>
              <a:buNone/>
              <a:defRPr/>
            </a:pPr>
            <a:r>
              <a:rPr lang="en-US" sz="1200" b="1" dirty="0"/>
              <a:t>What were the consequences of these violations? </a:t>
            </a:r>
            <a:r>
              <a:rPr lang="en-US" sz="1200" dirty="0"/>
              <a:t>People with disabilities faced poor physical and mental health, sickness, poverty, social isolation, lack of opportunities, exclusion from education, and in some cases even death, leaving them highly vulnerable and marginalized within the camp.</a:t>
            </a:r>
          </a:p>
          <a:p>
            <a:pPr marL="0" indent="0">
              <a:buSzPts val="1800"/>
              <a:buNone/>
              <a:defRPr/>
            </a:pPr>
            <a:r>
              <a:rPr lang="en-US" sz="1200" b="1" dirty="0"/>
              <a:t>What could be done to mitigate these? </a:t>
            </a:r>
            <a:r>
              <a:rPr lang="en-US" sz="1200" dirty="0"/>
              <a:t>Ensure emergency responses address and respond to requirements of persons with disabilities, access to/provision of aids and supports such as wheelchairs, walkers and ramps, inclusive health and education services, implement actions to reduce isolation and enable full participation in camp life.</a:t>
            </a:r>
          </a:p>
          <a:p>
            <a:pPr indent="0"/>
            <a:endParaRPr lang="en-US" sz="1200" b="1" i="1" dirty="0"/>
          </a:p>
          <a:p>
            <a:pPr marL="0" indent="0"/>
            <a:r>
              <a:rPr lang="en-US" sz="1200" b="1" i="1" dirty="0">
                <a:solidFill>
                  <a:srgbClr val="0070C0"/>
                </a:solidFill>
                <a:latin typeface="Calibri"/>
                <a:ea typeface="Calibri"/>
                <a:cs typeface="Calibri"/>
                <a:sym typeface="Calibri"/>
              </a:rPr>
              <a:t>Children with p</a:t>
            </a:r>
            <a:r>
              <a:rPr lang="en-US" sz="1200" b="1" i="1" dirty="0">
                <a:solidFill>
                  <a:srgbClr val="0070C0"/>
                </a:solidFill>
              </a:rPr>
              <a:t>sychosocial, intellectual or cognitive disabilities</a:t>
            </a:r>
            <a:r>
              <a:rPr lang="en-US" sz="1200" b="1" i="1" dirty="0">
                <a:solidFill>
                  <a:srgbClr val="0070C0"/>
                </a:solidFill>
                <a:latin typeface="Calibri"/>
                <a:ea typeface="Calibri"/>
                <a:cs typeface="Calibri"/>
                <a:sym typeface="Calibri"/>
              </a:rPr>
              <a:t>, Ukraine</a:t>
            </a:r>
            <a:endParaRPr lang="en-US" sz="1200" b="1" i="1" dirty="0">
              <a:solidFill>
                <a:srgbClr val="0070C0"/>
              </a:solidFill>
              <a:latin typeface="Calibri"/>
              <a:ea typeface="Calibri"/>
              <a:cs typeface="Calibri"/>
            </a:endParaRPr>
          </a:p>
          <a:p>
            <a:pPr marL="0" indent="0">
              <a:buSzPts val="1800"/>
              <a:buFontTx/>
              <a:buNone/>
            </a:pPr>
            <a:r>
              <a:rPr lang="en-US" sz="1200" i="1" dirty="0">
                <a:solidFill>
                  <a:srgbClr val="0070C0"/>
                </a:solidFill>
                <a:latin typeface="Calibri"/>
                <a:ea typeface="Calibri"/>
                <a:cs typeface="Calibri"/>
                <a:sym typeface="Calibri"/>
              </a:rPr>
              <a:t>Prompts for discussing the questions.</a:t>
            </a:r>
            <a:endParaRPr lang="en-US" sz="1200" i="1" dirty="0">
              <a:solidFill>
                <a:srgbClr val="0070C0"/>
              </a:solidFill>
              <a:sym typeface="Calibri"/>
            </a:endParaRPr>
          </a:p>
          <a:p>
            <a:pPr marL="0" indent="0">
              <a:buSzPts val="1800"/>
              <a:buFontTx/>
              <a:buNone/>
            </a:pPr>
            <a:r>
              <a:rPr lang="en-US" sz="1200" b="1" i="1" dirty="0"/>
              <a:t>Which human rights violations did the person(s) face? </a:t>
            </a:r>
            <a:r>
              <a:rPr lang="en-US" sz="1200" b="0" i="1" dirty="0" err="1"/>
              <a:t>Rright</a:t>
            </a:r>
            <a:r>
              <a:rPr lang="en-US" sz="1200" b="0" i="1" dirty="0"/>
              <a:t> to health (Article 25), dignity (Article 1), freedom from cruel, inhuman or degrading treatment (Article 5), non-discrimination (Article 2), protection of family life (Article 12), right to an adequate standard of living (Article 25).</a:t>
            </a:r>
          </a:p>
          <a:p>
            <a:pPr marL="0" indent="0">
              <a:buSzPts val="1800"/>
              <a:buFontTx/>
              <a:buNone/>
            </a:pPr>
            <a:r>
              <a:rPr lang="en-US" sz="1200" b="1" i="1" dirty="0"/>
              <a:t>What were the consequences of these violations?: </a:t>
            </a:r>
            <a:r>
              <a:rPr lang="en-US" sz="1200" i="1" dirty="0"/>
              <a:t>Children with disabilities were left behind, neglected, restrained, and denied medical care, leading to poor physical and mental health, isolation, emotional harm, and in some cases death.</a:t>
            </a:r>
          </a:p>
          <a:p>
            <a:pPr marL="0" indent="0">
              <a:buSzPts val="1800"/>
              <a:buFontTx/>
              <a:buNone/>
            </a:pPr>
            <a:r>
              <a:rPr lang="en-US" sz="1200" b="1" i="1" dirty="0"/>
              <a:t>What could be done to mitigate these? </a:t>
            </a:r>
            <a:r>
              <a:rPr lang="en-US" sz="1200" i="1" dirty="0"/>
              <a:t>Close orphanages, invest in community-based supports, strengthen families, develop family-like alternatives (foster/kinship care), plan inclusive evacuations, enable families to flee with their children, and raise awareness among donors, policy-makers, institutions, and society to end discrimination against children with disabilities.</a:t>
            </a:r>
          </a:p>
          <a:p>
            <a:pPr marL="0" indent="0"/>
            <a:endParaRPr sz="1200" dirty="0"/>
          </a:p>
        </p:txBody>
      </p:sp>
      <p:sp>
        <p:nvSpPr>
          <p:cNvPr id="370" name="Google Shape;370;p28:notes">
            <a:extLst>
              <a:ext uri="{FF2B5EF4-FFF2-40B4-BE49-F238E27FC236}">
                <a16:creationId xmlns:a16="http://schemas.microsoft.com/office/drawing/2014/main" id="{413B1220-76F3-C6AB-9130-0710BEC87CA0}"/>
              </a:ext>
            </a:extLst>
          </p:cNvPr>
          <p:cNvSpPr txBox="1">
            <a:spLocks noGrp="1"/>
          </p:cNvSpPr>
          <p:nvPr>
            <p:ph type="sldNum" idx="12"/>
          </p:nvPr>
        </p:nvSpPr>
        <p:spPr>
          <a:xfrm>
            <a:off x="4023992" y="9721109"/>
            <a:ext cx="3078428" cy="513507"/>
          </a:xfrm>
          <a:prstGeom prst="rect">
            <a:avLst/>
          </a:prstGeom>
          <a:noFill/>
          <a:ln>
            <a:noFill/>
          </a:ln>
        </p:spPr>
        <p:txBody>
          <a:bodyPr spcFirstLastPara="1" wrap="square" lIns="99059" tIns="49530" rIns="99059" bIns="49530" anchor="b" anchorCtr="0">
            <a:noAutofit/>
          </a:bodyPr>
          <a:lstStyle/>
          <a:p>
            <a:pPr algn="r"/>
            <a:fld id="{00000000-1234-1234-1234-123412341234}" type="slidenum">
              <a:rPr lang="en-GB" smtClean="0"/>
              <a:pPr algn="r"/>
              <a:t>57</a:t>
            </a:fld>
            <a:endParaRPr/>
          </a:p>
        </p:txBody>
      </p:sp>
    </p:spTree>
    <p:extLst>
      <p:ext uri="{BB962C8B-B14F-4D97-AF65-F5344CB8AC3E}">
        <p14:creationId xmlns:p14="http://schemas.microsoft.com/office/powerpoint/2010/main" val="19905084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7663" y="314325"/>
            <a:ext cx="6326187" cy="3559175"/>
          </a:xfrm>
        </p:spPr>
      </p:sp>
      <p:sp>
        <p:nvSpPr>
          <p:cNvPr id="3" name="Notes Placeholder 2"/>
          <p:cNvSpPr>
            <a:spLocks noGrp="1"/>
          </p:cNvSpPr>
          <p:nvPr>
            <p:ph type="body" idx="1"/>
          </p:nvPr>
        </p:nvSpPr>
        <p:spPr>
          <a:xfrm>
            <a:off x="347663" y="3942413"/>
            <a:ext cx="6275387" cy="5012874"/>
          </a:xfrm>
        </p:spPr>
        <p:txBody>
          <a:bodyPr/>
          <a:lstStyle/>
          <a:p>
            <a:pPr marL="0">
              <a:lnSpc>
                <a:spcPct val="115000"/>
              </a:lnSpc>
            </a:pPr>
            <a:r>
              <a:rPr lang="en-US" sz="1200" b="0" i="1" dirty="0">
                <a:solidFill>
                  <a:srgbClr val="0070C0"/>
                </a:solidFill>
                <a:latin typeface="Calibri" panose="020F0502020204030204" pitchFamily="34" charset="0"/>
                <a:ea typeface="Times New Roman" panose="02020603050405020304" pitchFamily="18" charset="0"/>
                <a:cs typeface="Calibri" panose="020F0502020204030204" pitchFamily="34" charset="0"/>
              </a:rPr>
              <a:t>Time for this topic: 5 min</a:t>
            </a:r>
            <a:endParaRPr lang="en-GB" sz="1200" b="0" i="1" dirty="0">
              <a:solidFill>
                <a:srgbClr val="0070C0"/>
              </a:solidFill>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endParaRPr lang="en-GB"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pPr algn="r"/>
            <a:fld id="{91600A8A-902E-430E-A833-453AE05FDB61}" type="slidenum">
              <a:rPr lang="en-GB" smtClean="0">
                <a:solidFill>
                  <a:prstClr val="black"/>
                </a:solidFill>
                <a:latin typeface="+mj-lt"/>
                <a:ea typeface="Arial Unicode MS"/>
                <a:cs typeface="Arial Unicode MS"/>
              </a:rPr>
              <a:pPr algn="r"/>
              <a:t>58</a:t>
            </a:fld>
            <a:endParaRPr lang="en-GB" dirty="0">
              <a:solidFill>
                <a:prstClr val="black"/>
              </a:solidFill>
              <a:latin typeface="+mj-lt"/>
              <a:ea typeface="Arial Unicode MS"/>
              <a:cs typeface="Arial Unicode MS"/>
            </a:endParaRPr>
          </a:p>
        </p:txBody>
      </p:sp>
    </p:spTree>
    <p:extLst>
      <p:ext uri="{BB962C8B-B14F-4D97-AF65-F5344CB8AC3E}">
        <p14:creationId xmlns:p14="http://schemas.microsoft.com/office/powerpoint/2010/main" val="22393852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31:notes"/>
          <p:cNvSpPr>
            <a:spLocks noGrp="1" noRot="1" noChangeAspect="1"/>
          </p:cNvSpPr>
          <p:nvPr>
            <p:ph type="sldImg" idx="2"/>
          </p:nvPr>
        </p:nvSpPr>
        <p:spPr>
          <a:xfrm>
            <a:off x="354013" y="319088"/>
            <a:ext cx="6313487" cy="3551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p31:notes"/>
          <p:cNvSpPr txBox="1">
            <a:spLocks noGrp="1"/>
          </p:cNvSpPr>
          <p:nvPr>
            <p:ph type="body" idx="1"/>
          </p:nvPr>
        </p:nvSpPr>
        <p:spPr>
          <a:xfrm>
            <a:off x="354013" y="3927422"/>
            <a:ext cx="6313487" cy="5736839"/>
          </a:xfrm>
          <a:prstGeom prst="rect">
            <a:avLst/>
          </a:prstGeom>
          <a:noFill/>
          <a:ln>
            <a:noFill/>
          </a:ln>
        </p:spPr>
        <p:txBody>
          <a:bodyPr spcFirstLastPara="1" wrap="square" lIns="99059" tIns="49530" rIns="99059" bIns="49530" anchor="t" anchorCtr="0">
            <a:noAutofit/>
          </a:bodyPr>
          <a:lstStyle/>
          <a:p>
            <a:pPr marL="0" indent="0" algn="just">
              <a:lnSpc>
                <a:spcPct val="115000"/>
              </a:lnSpc>
            </a:pPr>
            <a:r>
              <a:rPr lang="en-GB" sz="1200" i="1" dirty="0">
                <a:solidFill>
                  <a:srgbClr val="0070C0"/>
                </a:solidFill>
                <a:latin typeface="Calibri" panose="020F0502020204030204" pitchFamily="34" charset="0"/>
                <a:cs typeface="Calibri" panose="020F0502020204030204" pitchFamily="34" charset="0"/>
                <a:sym typeface="Century Gothic"/>
              </a:rPr>
              <a:t>Presentation: Respect/protect/fulfil (5 min)</a:t>
            </a:r>
            <a:endParaRPr lang="en-GB" sz="1200" i="1" dirty="0">
              <a:solidFill>
                <a:srgbClr val="0070C0"/>
              </a:solidFill>
              <a:latin typeface="Calibri" panose="020F0502020204030204" pitchFamily="34" charset="0"/>
              <a:cs typeface="Calibri" panose="020F0502020204030204" pitchFamily="34" charset="0"/>
            </a:endParaRPr>
          </a:p>
          <a:p>
            <a:pPr marL="0" indent="0" algn="just">
              <a:lnSpc>
                <a:spcPct val="115000"/>
              </a:lnSpc>
            </a:pPr>
            <a:r>
              <a:rPr lang="en-GB" sz="1200" i="1" dirty="0">
                <a:solidFill>
                  <a:srgbClr val="0070C0"/>
                </a:solidFill>
              </a:rPr>
              <a:t>Talk through the slide point by point. Here are some examples using medicine preference and privacy that you could use to illustrate the three concepts. </a:t>
            </a:r>
            <a:endParaRPr sz="1200" i="1" dirty="0">
              <a:solidFill>
                <a:srgbClr val="0070C0"/>
              </a:solidFill>
            </a:endParaRPr>
          </a:p>
          <a:p>
            <a:pPr marL="177734" indent="-177734">
              <a:lnSpc>
                <a:spcPct val="115000"/>
              </a:lnSpc>
              <a:spcBef>
                <a:spcPts val="1037"/>
              </a:spcBef>
              <a:buClr>
                <a:schemeClr val="dk1"/>
              </a:buClr>
              <a:buSzPts val="1200"/>
              <a:buFont typeface="Arial"/>
              <a:buChar char="•"/>
            </a:pPr>
            <a:r>
              <a:rPr lang="en-GB" sz="1200" b="1" dirty="0"/>
              <a:t>Respecting. </a:t>
            </a:r>
            <a:r>
              <a:rPr lang="en-GB" sz="1200" dirty="0"/>
              <a:t>This is achieved by </a:t>
            </a:r>
            <a:r>
              <a:rPr lang="en-GB" sz="1200" b="1" i="1" dirty="0"/>
              <a:t>not violating</a:t>
            </a:r>
            <a:r>
              <a:rPr lang="en-GB" sz="1200" dirty="0"/>
              <a:t> the human rights of another person.</a:t>
            </a:r>
            <a:endParaRPr sz="1200" dirty="0"/>
          </a:p>
          <a:p>
            <a:pPr marL="592447" lvl="1" indent="-236979">
              <a:lnSpc>
                <a:spcPct val="115000"/>
              </a:lnSpc>
              <a:spcBef>
                <a:spcPts val="1037"/>
              </a:spcBef>
              <a:buClr>
                <a:schemeClr val="dk1"/>
              </a:buClr>
              <a:buSzPts val="1200"/>
              <a:buFont typeface="Courier New" panose="02070309020205020404" pitchFamily="49" charset="0"/>
              <a:buChar char="o"/>
            </a:pPr>
            <a:r>
              <a:rPr lang="en-GB" sz="1200" dirty="0"/>
              <a:t>Listen to and respect a person’s preference concerning what treatment they would like or not like (for example, if someone says they don’t like a particular medicine because it makes them feel ill).</a:t>
            </a:r>
            <a:endParaRPr sz="1200" dirty="0"/>
          </a:p>
          <a:p>
            <a:pPr marL="592447" lvl="1" indent="-236979">
              <a:lnSpc>
                <a:spcPct val="115000"/>
              </a:lnSpc>
              <a:buClr>
                <a:schemeClr val="dk1"/>
              </a:buClr>
              <a:buSzPts val="1200"/>
              <a:buFont typeface="Courier New" panose="02070309020205020404" pitchFamily="49" charset="0"/>
              <a:buChar char="o"/>
            </a:pPr>
            <a:r>
              <a:rPr lang="en-GB" sz="1200" dirty="0"/>
              <a:t>Respect a person’s right to privacy by not going into their private room without their permission.</a:t>
            </a:r>
            <a:endParaRPr sz="1200" dirty="0"/>
          </a:p>
          <a:p>
            <a:pPr marL="176400" indent="-176400">
              <a:lnSpc>
                <a:spcPct val="115000"/>
              </a:lnSpc>
              <a:spcBef>
                <a:spcPts val="1037"/>
              </a:spcBef>
              <a:buClr>
                <a:schemeClr val="dk1"/>
              </a:buClr>
              <a:buSzPts val="1200"/>
              <a:buFont typeface="Arial"/>
              <a:buChar char="•"/>
            </a:pPr>
            <a:r>
              <a:rPr lang="en-GB" sz="1200" b="1" dirty="0"/>
              <a:t>Protecting.</a:t>
            </a:r>
            <a:r>
              <a:rPr lang="en-GB" sz="1200" dirty="0"/>
              <a:t> This is achieved by </a:t>
            </a:r>
            <a:r>
              <a:rPr lang="en-GB" sz="1200" b="1" i="1" dirty="0"/>
              <a:t>preventing others</a:t>
            </a:r>
            <a:r>
              <a:rPr lang="en-GB" sz="1200" dirty="0"/>
              <a:t> from violating a person’s human rights</a:t>
            </a:r>
            <a:endParaRPr sz="1200" dirty="0"/>
          </a:p>
          <a:p>
            <a:pPr marL="592447" lvl="1" indent="-236979">
              <a:lnSpc>
                <a:spcPct val="115000"/>
              </a:lnSpc>
              <a:spcBef>
                <a:spcPts val="1037"/>
              </a:spcBef>
              <a:buClr>
                <a:schemeClr val="dk1"/>
              </a:buClr>
              <a:buSzPts val="1200"/>
              <a:buFont typeface="Courier New" panose="02070309020205020404" pitchFamily="49" charset="0"/>
              <a:buChar char="o"/>
            </a:pPr>
            <a:r>
              <a:rPr lang="en-GB" sz="1200" dirty="0"/>
              <a:t>Make sure others do not give the person treatment or medication that the person may not want. </a:t>
            </a:r>
            <a:endParaRPr sz="1200" dirty="0"/>
          </a:p>
          <a:p>
            <a:pPr marL="592447" lvl="1" indent="-236979">
              <a:lnSpc>
                <a:spcPct val="115000"/>
              </a:lnSpc>
              <a:buClr>
                <a:schemeClr val="dk1"/>
              </a:buClr>
              <a:buSzPts val="1200"/>
              <a:buFont typeface="Courier New" panose="02070309020205020404" pitchFamily="49" charset="0"/>
              <a:buChar char="o"/>
            </a:pPr>
            <a:r>
              <a:rPr lang="en-GB" sz="1200" dirty="0"/>
              <a:t>Protect a person’s right to privacy by stopping others from going into their private room.</a:t>
            </a:r>
            <a:endParaRPr sz="1200" dirty="0"/>
          </a:p>
          <a:p>
            <a:pPr marL="176400" indent="-176400">
              <a:lnSpc>
                <a:spcPct val="115000"/>
              </a:lnSpc>
              <a:spcBef>
                <a:spcPts val="1037"/>
              </a:spcBef>
              <a:buClr>
                <a:schemeClr val="dk1"/>
              </a:buClr>
              <a:buSzPts val="1200"/>
              <a:buFont typeface="Arial"/>
              <a:buChar char="•"/>
            </a:pPr>
            <a:r>
              <a:rPr lang="en-GB" sz="1200" b="1" dirty="0"/>
              <a:t>Fulfilling.</a:t>
            </a:r>
            <a:r>
              <a:rPr lang="en-GB" sz="1200" dirty="0"/>
              <a:t> This is achieved </a:t>
            </a:r>
            <a:r>
              <a:rPr lang="en-GB" sz="1200" b="1" i="1" dirty="0"/>
              <a:t>by taking positive steps</a:t>
            </a:r>
            <a:r>
              <a:rPr lang="en-GB" sz="1200" dirty="0"/>
              <a:t> to make sure that a particular person or group has the same human rights protections as everyone else.</a:t>
            </a:r>
            <a:endParaRPr sz="1200" dirty="0"/>
          </a:p>
          <a:p>
            <a:pPr marL="592447" lvl="1" indent="-236979">
              <a:lnSpc>
                <a:spcPct val="115000"/>
              </a:lnSpc>
              <a:spcBef>
                <a:spcPts val="1037"/>
              </a:spcBef>
              <a:buClr>
                <a:schemeClr val="dk1"/>
              </a:buClr>
              <a:buSzPts val="1200"/>
              <a:buFont typeface="Courier New" panose="02070309020205020404" pitchFamily="49" charset="0"/>
              <a:buChar char="o"/>
            </a:pPr>
            <a:r>
              <a:rPr lang="en-GB" sz="1200" dirty="0"/>
              <a:t>Write in the person’s file or treatment plan what medication they dislike to make sure that they are not given it in the future.</a:t>
            </a:r>
            <a:endParaRPr sz="1200" dirty="0"/>
          </a:p>
          <a:p>
            <a:pPr marL="592447" lvl="1" indent="-236979">
              <a:lnSpc>
                <a:spcPct val="115000"/>
              </a:lnSpc>
              <a:buClr>
                <a:schemeClr val="dk1"/>
              </a:buClr>
              <a:buSzPts val="1200"/>
              <a:buFont typeface="Courier New" panose="02070309020205020404" pitchFamily="49" charset="0"/>
              <a:buChar char="o"/>
            </a:pPr>
            <a:r>
              <a:rPr lang="en-GB" sz="1200" dirty="0"/>
              <a:t>Enable the person to have a lock on their door (or a Do not disturb sign) so that they may choose when they want to have visitors.</a:t>
            </a:r>
            <a:endParaRPr sz="1200" dirty="0"/>
          </a:p>
          <a:p>
            <a:pPr marL="592447" lvl="1" indent="-236979">
              <a:lnSpc>
                <a:spcPct val="115000"/>
              </a:lnSpc>
              <a:buClr>
                <a:schemeClr val="dk1"/>
              </a:buClr>
              <a:buSzPts val="1200"/>
              <a:buFont typeface="Courier New" panose="02070309020205020404" pitchFamily="49" charset="0"/>
              <a:buChar char="o"/>
            </a:pPr>
            <a:r>
              <a:rPr lang="en-GB" sz="1200" dirty="0"/>
              <a:t>Educate others about the right to privacy.</a:t>
            </a:r>
            <a:endParaRPr sz="1200" dirty="0"/>
          </a:p>
          <a:p>
            <a:pPr marL="0" indent="0">
              <a:spcBef>
                <a:spcPts val="1037"/>
              </a:spcBef>
            </a:pPr>
            <a:endParaRPr sz="1200" dirty="0"/>
          </a:p>
        </p:txBody>
      </p:sp>
      <p:sp>
        <p:nvSpPr>
          <p:cNvPr id="399" name="Google Shape;399;p31:notes"/>
          <p:cNvSpPr txBox="1">
            <a:spLocks noGrp="1"/>
          </p:cNvSpPr>
          <p:nvPr>
            <p:ph type="sldNum" idx="12"/>
          </p:nvPr>
        </p:nvSpPr>
        <p:spPr>
          <a:xfrm>
            <a:off x="4023992" y="9721109"/>
            <a:ext cx="3078428" cy="513507"/>
          </a:xfrm>
          <a:prstGeom prst="rect">
            <a:avLst/>
          </a:prstGeom>
          <a:noFill/>
          <a:ln>
            <a:noFill/>
          </a:ln>
        </p:spPr>
        <p:txBody>
          <a:bodyPr spcFirstLastPara="1" wrap="square" lIns="99059" tIns="49530" rIns="99059" bIns="49530" anchor="b" anchorCtr="0">
            <a:noAutofit/>
          </a:bodyPr>
          <a:lstStyle/>
          <a:p>
            <a:pPr algn="r"/>
            <a:fld id="{00000000-1234-1234-1234-123412341234}" type="slidenum">
              <a:rPr lang="en-GB"/>
              <a:pPr algn="r"/>
              <a:t>59</a:t>
            </a:fld>
            <a:endParaRPr/>
          </a:p>
        </p:txBody>
      </p:sp>
    </p:spTree>
    <p:extLst>
      <p:ext uri="{BB962C8B-B14F-4D97-AF65-F5344CB8AC3E}">
        <p14:creationId xmlns:p14="http://schemas.microsoft.com/office/powerpoint/2010/main" val="3854800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1950" y="285750"/>
            <a:ext cx="6313488" cy="3551238"/>
          </a:xfrm>
        </p:spPr>
      </p:sp>
      <p:sp>
        <p:nvSpPr>
          <p:cNvPr id="3" name="Notes Placeholder 2"/>
          <p:cNvSpPr>
            <a:spLocks noGrp="1"/>
          </p:cNvSpPr>
          <p:nvPr>
            <p:ph type="body" idx="1"/>
          </p:nvPr>
        </p:nvSpPr>
        <p:spPr/>
        <p:txBody>
          <a:bodyPr/>
          <a:lstStyle/>
          <a:p>
            <a:r>
              <a:rPr lang="en-GB" sz="1200" i="1" dirty="0">
                <a:solidFill>
                  <a:srgbClr val="0070C0"/>
                </a:solidFill>
              </a:rPr>
              <a:t>Talk through the slide</a:t>
            </a:r>
          </a:p>
        </p:txBody>
      </p:sp>
      <p:sp>
        <p:nvSpPr>
          <p:cNvPr id="4" name="Slide Number Placeholder 3"/>
          <p:cNvSpPr>
            <a:spLocks noGrp="1"/>
          </p:cNvSpPr>
          <p:nvPr>
            <p:ph type="sldNum" idx="12"/>
          </p:nvPr>
        </p:nvSpPr>
        <p:spPr/>
        <p:txBody>
          <a:bodyPr/>
          <a:lstStyle/>
          <a:p>
            <a:pPr algn="r"/>
            <a:fld id="{00000000-1234-1234-1234-123412341234}" type="slidenum">
              <a:rPr lang="en-GB" smtClean="0">
                <a:solidFill>
                  <a:schemeClr val="dk1"/>
                </a:solidFill>
                <a:latin typeface="Calibri"/>
                <a:ea typeface="Calibri"/>
                <a:cs typeface="Calibri"/>
                <a:sym typeface="Calibri"/>
              </a:rPr>
              <a:pPr algn="r"/>
              <a:t>6</a:t>
            </a:fld>
            <a:endParaRPr lang="en-GB"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733869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7825" y="349250"/>
            <a:ext cx="6343650" cy="3568700"/>
          </a:xfrm>
        </p:spPr>
      </p:sp>
      <p:sp>
        <p:nvSpPr>
          <p:cNvPr id="3" name="Notes Placeholder 2"/>
          <p:cNvSpPr>
            <a:spLocks noGrp="1"/>
          </p:cNvSpPr>
          <p:nvPr>
            <p:ph type="body" idx="1"/>
          </p:nvPr>
        </p:nvSpPr>
        <p:spPr>
          <a:xfrm>
            <a:off x="377825" y="4118708"/>
            <a:ext cx="6343650" cy="4836578"/>
          </a:xfrm>
        </p:spPr>
        <p:txBody>
          <a:bodyPr/>
          <a:lstStyle/>
          <a:p>
            <a:pPr marL="0">
              <a:lnSpc>
                <a:spcPct val="115000"/>
              </a:lnSpc>
            </a:pPr>
            <a:r>
              <a:rPr lang="en-US" sz="1200" i="1" dirty="0">
                <a:solidFill>
                  <a:srgbClr val="0070C0"/>
                </a:solidFill>
                <a:latin typeface="Calibri" panose="020F0502020204030204" pitchFamily="34" charset="0"/>
                <a:ea typeface="Times New Roman" panose="02020603050405020304" pitchFamily="18" charset="0"/>
                <a:cs typeface="Calibri" panose="020F0502020204030204" pitchFamily="34" charset="0"/>
              </a:rPr>
              <a:t>Time for this topic: approximately 45 minutes.</a:t>
            </a:r>
            <a:endParaRPr lang="en-GB" sz="1200" i="1" dirty="0">
              <a:solidFill>
                <a:srgbClr val="0070C0"/>
              </a:solidFill>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pPr algn="r"/>
            <a:fld id="{91600A8A-902E-430E-A833-453AE05FDB61}" type="slidenum">
              <a:rPr lang="en-GB" smtClean="0">
                <a:solidFill>
                  <a:prstClr val="black"/>
                </a:solidFill>
                <a:latin typeface="+mj-lt"/>
                <a:ea typeface="Arial Unicode MS"/>
                <a:cs typeface="Arial Unicode MS"/>
              </a:rPr>
              <a:pPr algn="r"/>
              <a:t>60</a:t>
            </a:fld>
            <a:endParaRPr lang="en-GB" dirty="0">
              <a:solidFill>
                <a:prstClr val="black"/>
              </a:solidFill>
              <a:latin typeface="+mj-lt"/>
              <a:ea typeface="Arial Unicode MS"/>
              <a:cs typeface="Arial Unicode MS"/>
            </a:endParaRPr>
          </a:p>
        </p:txBody>
      </p:sp>
    </p:spTree>
    <p:extLst>
      <p:ext uri="{BB962C8B-B14F-4D97-AF65-F5344CB8AC3E}">
        <p14:creationId xmlns:p14="http://schemas.microsoft.com/office/powerpoint/2010/main" val="10663073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32:notes"/>
          <p:cNvSpPr>
            <a:spLocks noGrp="1" noRot="1" noChangeAspect="1"/>
          </p:cNvSpPr>
          <p:nvPr>
            <p:ph type="sldImg" idx="2"/>
          </p:nvPr>
        </p:nvSpPr>
        <p:spPr>
          <a:xfrm>
            <a:off x="411163" y="322263"/>
            <a:ext cx="6223000" cy="35004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p32:notes"/>
          <p:cNvSpPr txBox="1">
            <a:spLocks noGrp="1"/>
          </p:cNvSpPr>
          <p:nvPr>
            <p:ph type="body" idx="1"/>
          </p:nvPr>
        </p:nvSpPr>
        <p:spPr>
          <a:xfrm>
            <a:off x="411163" y="3917731"/>
            <a:ext cx="6223000" cy="5845497"/>
          </a:xfrm>
          <a:prstGeom prst="rect">
            <a:avLst/>
          </a:prstGeom>
          <a:noFill/>
          <a:ln>
            <a:noFill/>
          </a:ln>
        </p:spPr>
        <p:txBody>
          <a:bodyPr spcFirstLastPara="1" wrap="square" lIns="99059" tIns="49530" rIns="99059" bIns="49530" anchor="t" anchorCtr="0">
            <a:noAutofit/>
          </a:bodyPr>
          <a:lstStyle/>
          <a:p>
            <a:pPr marL="0" indent="0" algn="just">
              <a:lnSpc>
                <a:spcPct val="115000"/>
              </a:lnSpc>
            </a:pPr>
            <a:r>
              <a:rPr lang="en-GB" sz="1200" b="0" i="1" dirty="0">
                <a:solidFill>
                  <a:srgbClr val="0070C0"/>
                </a:solidFill>
                <a:sym typeface="Century Gothic"/>
              </a:rPr>
              <a:t>Exercise 1.7 Defending human rights in mental health (25 mins, 6 slides)</a:t>
            </a:r>
          </a:p>
          <a:p>
            <a:pPr marL="0" indent="0" algn="just" defTabSz="946495">
              <a:lnSpc>
                <a:spcPct val="115000"/>
              </a:lnSpc>
              <a:defRPr/>
            </a:pPr>
            <a:r>
              <a:rPr lang="en-US" sz="1200" i="1" dirty="0">
                <a:solidFill>
                  <a:srgbClr val="0070C0"/>
                </a:solidFill>
              </a:rPr>
              <a:t>This exercise explores how various people might defend human rights. It is likely to bring up conflictual as well as cooperative situations. </a:t>
            </a:r>
          </a:p>
          <a:p>
            <a:pPr marL="0" indent="0" algn="just" defTabSz="946495">
              <a:lnSpc>
                <a:spcPct val="115000"/>
              </a:lnSpc>
              <a:defRPr/>
            </a:pPr>
            <a:endParaRPr lang="en-US" sz="1200" i="1" dirty="0">
              <a:solidFill>
                <a:srgbClr val="0070C0"/>
              </a:solidFill>
            </a:endParaRPr>
          </a:p>
          <a:p>
            <a:pPr marL="0" indent="0" algn="just" defTabSz="946495">
              <a:lnSpc>
                <a:spcPct val="115000"/>
              </a:lnSpc>
              <a:defRPr/>
            </a:pPr>
            <a:r>
              <a:rPr lang="en-US" sz="1200" b="1" i="1" dirty="0">
                <a:solidFill>
                  <a:srgbClr val="0070C0"/>
                </a:solidFill>
              </a:rPr>
              <a:t>Preparation</a:t>
            </a:r>
          </a:p>
          <a:p>
            <a:pPr marL="0" indent="0" algn="just" defTabSz="946495">
              <a:lnSpc>
                <a:spcPct val="115000"/>
              </a:lnSpc>
              <a:defRPr/>
            </a:pPr>
            <a:r>
              <a:rPr lang="en-US" sz="1200" i="1" dirty="0">
                <a:solidFill>
                  <a:srgbClr val="0070C0"/>
                </a:solidFill>
              </a:rPr>
              <a:t>Familiarize yourself with the Minimum Service Package (MSP), and particularly with section 3, Activity 3.1 (Orient humanitarian actors and community members on MHPSS and advocate for MHPSS considerations and actions). </a:t>
            </a:r>
          </a:p>
          <a:p>
            <a:pPr marL="0" indent="0" algn="just" defTabSz="946495">
              <a:lnSpc>
                <a:spcPct val="115000"/>
              </a:lnSpc>
              <a:defRPr/>
            </a:pPr>
            <a:endParaRPr lang="en-US" sz="1200" i="1" dirty="0">
              <a:solidFill>
                <a:srgbClr val="0070C0"/>
              </a:solidFill>
            </a:endParaRPr>
          </a:p>
          <a:p>
            <a:pPr marL="0" indent="0" algn="just" defTabSz="946495">
              <a:lnSpc>
                <a:spcPct val="115000"/>
              </a:lnSpc>
              <a:defRPr/>
            </a:pPr>
            <a:r>
              <a:rPr lang="en-US" sz="1200" b="1" i="1" dirty="0">
                <a:solidFill>
                  <a:srgbClr val="0070C0"/>
                </a:solidFill>
              </a:rPr>
              <a:t>Instructions</a:t>
            </a:r>
          </a:p>
          <a:p>
            <a:pPr marL="171450" indent="-171450" algn="just" defTabSz="946495">
              <a:lnSpc>
                <a:spcPct val="115000"/>
              </a:lnSpc>
              <a:buFont typeface="Arial" panose="020B0604020202020204" pitchFamily="34" charset="0"/>
              <a:buChar char="•"/>
              <a:defRPr/>
            </a:pPr>
            <a:r>
              <a:rPr lang="en-GB" sz="1200" i="1" dirty="0">
                <a:solidFill>
                  <a:srgbClr val="0070C0"/>
                </a:solidFill>
              </a:rPr>
              <a:t>Participants should discuss one of the five types of people in pairs. If there are more than 10 people, you can give two pairs the same topic. Ensure all five are discussed. Tell them they have 10 minutes for this before a group discussion.</a:t>
            </a:r>
          </a:p>
          <a:p>
            <a:pPr marL="171450" indent="-171450" algn="just" defTabSz="946495">
              <a:lnSpc>
                <a:spcPct val="115000"/>
              </a:lnSpc>
              <a:buFont typeface="Arial" panose="020B0604020202020204" pitchFamily="34" charset="0"/>
              <a:buChar char="•"/>
              <a:defRPr/>
            </a:pPr>
            <a:r>
              <a:rPr lang="en-US" sz="1200" i="1" dirty="0">
                <a:solidFill>
                  <a:srgbClr val="0070C0"/>
                </a:solidFill>
              </a:rPr>
              <a:t>Emphasize early on that people with psychosocial, intellectual, and cognitive disabilities have firsthand experience and valuable insights into how their rights can be protected and how others can best support them.</a:t>
            </a:r>
          </a:p>
          <a:p>
            <a:pPr marL="171450" indent="-171450" algn="just" defTabSz="946495">
              <a:lnSpc>
                <a:spcPct val="115000"/>
              </a:lnSpc>
              <a:buFont typeface="Arial" panose="020B0604020202020204" pitchFamily="34" charset="0"/>
              <a:buChar char="•"/>
              <a:defRPr/>
            </a:pPr>
            <a:r>
              <a:rPr lang="en-US" sz="1200" i="1" dirty="0">
                <a:solidFill>
                  <a:srgbClr val="0070C0"/>
                </a:solidFill>
              </a:rPr>
              <a:t>Allocate the roles to discuss according to the participants’ background, for example MHPSS workers can discuss humanitarian responders. </a:t>
            </a:r>
          </a:p>
          <a:p>
            <a:pPr marL="171450" indent="-171450" algn="just" defTabSz="946495">
              <a:lnSpc>
                <a:spcPct val="115000"/>
              </a:lnSpc>
              <a:buFont typeface="Arial" panose="020B0604020202020204" pitchFamily="34" charset="0"/>
              <a:buChar char="•"/>
              <a:defRPr/>
            </a:pPr>
            <a:r>
              <a:rPr lang="en-US" sz="1200" i="1" dirty="0">
                <a:solidFill>
                  <a:srgbClr val="0070C0"/>
                </a:solidFill>
              </a:rPr>
              <a:t>If you have participants who are MHPSS actors and are familiar with the Minimum Service Package you might tell them the following link is a good summary of things humanitarian responders can do. </a:t>
            </a:r>
            <a:r>
              <a:rPr lang="en-US" sz="1200" i="1" dirty="0">
                <a:solidFill>
                  <a:srgbClr val="0563C1"/>
                </a:solidFill>
                <a:hlinkClick r:id="rId3">
                  <a:extLst>
                    <a:ext uri="{A12FA001-AC4F-418D-AE19-62706E023703}">
                      <ahyp:hlinkClr xmlns:ahyp="http://schemas.microsoft.com/office/drawing/2018/hyperlinkcolor" val="tx"/>
                    </a:ext>
                  </a:extLst>
                </a:hlinkClick>
              </a:rPr>
              <a:t>https</a:t>
            </a:r>
            <a:r>
              <a:rPr lang="en-US" sz="1200" i="1" dirty="0">
                <a:solidFill>
                  <a:srgbClr val="0070C0"/>
                </a:solidFill>
                <a:hlinkClick r:id="rId3">
                  <a:extLst>
                    <a:ext uri="{A12FA001-AC4F-418D-AE19-62706E023703}">
                      <ahyp:hlinkClr xmlns:ahyp="http://schemas.microsoft.com/office/drawing/2018/hyperlinkcolor" val="tx"/>
                    </a:ext>
                  </a:extLst>
                </a:hlinkClick>
              </a:rPr>
              <a:t>://mhpsshub.org/resource/iasc-minimum-service-package-mental-health-and-psychosocial-support/</a:t>
            </a:r>
            <a:r>
              <a:rPr lang="en-US" sz="1200" i="1" dirty="0">
                <a:solidFill>
                  <a:srgbClr val="0070C0"/>
                </a:solidFill>
              </a:rPr>
              <a:t>. </a:t>
            </a:r>
          </a:p>
          <a:p>
            <a:pPr marL="171450" indent="-171450" algn="just" defTabSz="946495">
              <a:lnSpc>
                <a:spcPct val="115000"/>
              </a:lnSpc>
              <a:buFont typeface="Arial" panose="020B0604020202020204" pitchFamily="34" charset="0"/>
              <a:buChar char="•"/>
              <a:defRPr/>
            </a:pPr>
            <a:r>
              <a:rPr lang="en-US" sz="1200" i="1" dirty="0">
                <a:solidFill>
                  <a:srgbClr val="0070C0"/>
                </a:solidFill>
              </a:rPr>
              <a:t>The next five slides will help you run the plenary discussion. </a:t>
            </a:r>
            <a:r>
              <a:rPr lang="en-GB" sz="1200" i="1" dirty="0">
                <a:solidFill>
                  <a:srgbClr val="0070C0"/>
                </a:solidFill>
              </a:rPr>
              <a:t>Allow 15 minutes, or around 3 minutes per role.</a:t>
            </a:r>
          </a:p>
          <a:p>
            <a:pPr marL="0" indent="0"/>
            <a:endParaRPr sz="1200" dirty="0"/>
          </a:p>
        </p:txBody>
      </p:sp>
      <p:sp>
        <p:nvSpPr>
          <p:cNvPr id="407" name="Google Shape;407;p32:notes"/>
          <p:cNvSpPr txBox="1">
            <a:spLocks noGrp="1"/>
          </p:cNvSpPr>
          <p:nvPr>
            <p:ph type="sldNum" idx="12"/>
          </p:nvPr>
        </p:nvSpPr>
        <p:spPr>
          <a:xfrm>
            <a:off x="4023992" y="9721109"/>
            <a:ext cx="3078428" cy="513507"/>
          </a:xfrm>
          <a:prstGeom prst="rect">
            <a:avLst/>
          </a:prstGeom>
          <a:noFill/>
          <a:ln>
            <a:noFill/>
          </a:ln>
        </p:spPr>
        <p:txBody>
          <a:bodyPr spcFirstLastPara="1" wrap="square" lIns="99059" tIns="49530" rIns="99059" bIns="49530" anchor="b" anchorCtr="0">
            <a:noAutofit/>
          </a:bodyPr>
          <a:lstStyle/>
          <a:p>
            <a:pPr algn="r"/>
            <a:fld id="{00000000-1234-1234-1234-123412341234}" type="slidenum">
              <a:rPr lang="en-GB"/>
              <a:pPr algn="r"/>
              <a:t>61</a:t>
            </a:fld>
            <a:endParaRPr/>
          </a:p>
        </p:txBody>
      </p:sp>
    </p:spTree>
    <p:extLst>
      <p:ext uri="{BB962C8B-B14F-4D97-AF65-F5344CB8AC3E}">
        <p14:creationId xmlns:p14="http://schemas.microsoft.com/office/powerpoint/2010/main" val="20564056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3:notes"/>
          <p:cNvSpPr>
            <a:spLocks noGrp="1" noRot="1" noChangeAspect="1"/>
          </p:cNvSpPr>
          <p:nvPr>
            <p:ph type="sldImg" idx="2"/>
          </p:nvPr>
        </p:nvSpPr>
        <p:spPr>
          <a:xfrm>
            <a:off x="407988" y="360363"/>
            <a:ext cx="6254750" cy="351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33:notes"/>
          <p:cNvSpPr txBox="1">
            <a:spLocks noGrp="1"/>
          </p:cNvSpPr>
          <p:nvPr>
            <p:ph type="body" idx="1"/>
          </p:nvPr>
        </p:nvSpPr>
        <p:spPr>
          <a:xfrm>
            <a:off x="407988" y="4051738"/>
            <a:ext cx="6254750" cy="5669370"/>
          </a:xfrm>
          <a:prstGeom prst="rect">
            <a:avLst/>
          </a:prstGeom>
          <a:noFill/>
          <a:ln>
            <a:noFill/>
          </a:ln>
        </p:spPr>
        <p:txBody>
          <a:bodyPr spcFirstLastPara="1" wrap="square" lIns="99059" tIns="49530" rIns="99059" bIns="49530" anchor="t" anchorCtr="0">
            <a:noAutofit/>
          </a:bodyPr>
          <a:lstStyle/>
          <a:p>
            <a:pPr marL="0" indent="0" algn="just">
              <a:lnSpc>
                <a:spcPct val="115000"/>
              </a:lnSpc>
            </a:pPr>
            <a:r>
              <a:rPr lang="en-GB" sz="1200" i="1" dirty="0">
                <a:solidFill>
                  <a:srgbClr val="4F81BD"/>
                </a:solidFill>
              </a:rPr>
              <a:t>Examples answers</a:t>
            </a:r>
            <a:endParaRPr sz="1200" i="1" dirty="0"/>
          </a:p>
          <a:p>
            <a:pPr marL="0" indent="0" algn="just">
              <a:lnSpc>
                <a:spcPct val="115000"/>
              </a:lnSpc>
            </a:pPr>
            <a:r>
              <a:rPr lang="en-GB" sz="1200" dirty="0">
                <a:solidFill>
                  <a:schemeClr val="tx1"/>
                </a:solidFill>
              </a:rPr>
              <a:t>They can:</a:t>
            </a:r>
            <a:endParaRPr sz="1200" dirty="0">
              <a:solidFill>
                <a:schemeClr val="tx1"/>
              </a:solidFill>
            </a:endParaRPr>
          </a:p>
          <a:p>
            <a:pPr marL="177468" indent="-177468">
              <a:lnSpc>
                <a:spcPct val="115000"/>
              </a:lnSpc>
              <a:buClr>
                <a:srgbClr val="4F81BD"/>
              </a:buClr>
              <a:buSzPts val="1200"/>
              <a:buChar char="•"/>
            </a:pPr>
            <a:r>
              <a:rPr lang="en-GB" sz="1200" dirty="0">
                <a:solidFill>
                  <a:schemeClr val="tx1"/>
                </a:solidFill>
              </a:rPr>
              <a:t>know and understand their own rights; </a:t>
            </a:r>
            <a:endParaRPr sz="1200" dirty="0">
              <a:solidFill>
                <a:schemeClr val="tx1"/>
              </a:solidFill>
            </a:endParaRPr>
          </a:p>
          <a:p>
            <a:pPr marL="177468" indent="-177468">
              <a:lnSpc>
                <a:spcPct val="115000"/>
              </a:lnSpc>
              <a:buClr>
                <a:srgbClr val="4F81BD"/>
              </a:buClr>
              <a:buSzPts val="1200"/>
              <a:buChar char="•"/>
            </a:pPr>
            <a:r>
              <a:rPr lang="en-GB" sz="1200" dirty="0">
                <a:solidFill>
                  <a:schemeClr val="tx1"/>
                </a:solidFill>
              </a:rPr>
              <a:t>speak out about human rights violations and organize actions to stop these violations;</a:t>
            </a:r>
            <a:endParaRPr sz="1200" dirty="0">
              <a:solidFill>
                <a:schemeClr val="tx1"/>
              </a:solidFill>
            </a:endParaRPr>
          </a:p>
          <a:p>
            <a:pPr marL="177468" indent="-177468">
              <a:lnSpc>
                <a:spcPct val="115000"/>
              </a:lnSpc>
              <a:buClr>
                <a:srgbClr val="4F81BD"/>
              </a:buClr>
              <a:buSzPts val="1200"/>
              <a:buChar char="•"/>
            </a:pPr>
            <a:r>
              <a:rPr lang="en-GB" sz="1200" dirty="0">
                <a:solidFill>
                  <a:schemeClr val="tx1"/>
                </a:solidFill>
              </a:rPr>
              <a:t>support others in claiming their rights and form groups to come together and claim rights,</a:t>
            </a:r>
            <a:endParaRPr sz="1200" dirty="0">
              <a:solidFill>
                <a:schemeClr val="tx1"/>
              </a:solidFill>
            </a:endParaRPr>
          </a:p>
          <a:p>
            <a:pPr marL="177468" indent="-177468" algn="just">
              <a:lnSpc>
                <a:spcPct val="115000"/>
              </a:lnSpc>
              <a:buClr>
                <a:srgbClr val="4F81BD"/>
              </a:buClr>
              <a:buSzPts val="1200"/>
              <a:buChar char="•"/>
            </a:pPr>
            <a:r>
              <a:rPr lang="en-GB" sz="1200" dirty="0">
                <a:solidFill>
                  <a:schemeClr val="tx1"/>
                </a:solidFill>
              </a:rPr>
              <a:t>use the media to highlight problems and violations and to disseminate information about rights;</a:t>
            </a:r>
            <a:endParaRPr sz="1200" dirty="0">
              <a:solidFill>
                <a:schemeClr val="tx1"/>
              </a:solidFill>
            </a:endParaRPr>
          </a:p>
          <a:p>
            <a:pPr marL="177468" indent="-177468" algn="just">
              <a:lnSpc>
                <a:spcPct val="115000"/>
              </a:lnSpc>
              <a:buClr>
                <a:srgbClr val="4F81BD"/>
              </a:buClr>
              <a:buSzPts val="1200"/>
              <a:buChar char="•"/>
            </a:pPr>
            <a:r>
              <a:rPr lang="en-GB" sz="1200" dirty="0">
                <a:solidFill>
                  <a:schemeClr val="tx1"/>
                </a:solidFill>
              </a:rPr>
              <a:t>work with lawyers, human rights NGOs, institutions and mechanisms to enforce human rights;</a:t>
            </a:r>
            <a:endParaRPr sz="1200" dirty="0">
              <a:solidFill>
                <a:schemeClr val="tx1"/>
              </a:solidFill>
            </a:endParaRPr>
          </a:p>
          <a:p>
            <a:pPr marL="177468" indent="-177468" algn="just">
              <a:lnSpc>
                <a:spcPct val="115000"/>
              </a:lnSpc>
              <a:buClr>
                <a:srgbClr val="4F81BD"/>
              </a:buClr>
              <a:buSzPts val="1200"/>
              <a:buChar char="•"/>
            </a:pPr>
            <a:r>
              <a:rPr lang="en-GB" sz="1200" dirty="0">
                <a:solidFill>
                  <a:schemeClr val="tx1"/>
                </a:solidFill>
              </a:rPr>
              <a:t>build the knowledge and capacity of practitioners, families and others to understand and promote human rights;</a:t>
            </a:r>
            <a:endParaRPr sz="1200" dirty="0">
              <a:solidFill>
                <a:schemeClr val="tx1"/>
              </a:solidFill>
            </a:endParaRPr>
          </a:p>
          <a:p>
            <a:pPr marL="177468" indent="-177468" algn="just">
              <a:lnSpc>
                <a:spcPct val="115000"/>
              </a:lnSpc>
              <a:buClr>
                <a:srgbClr val="4F81BD"/>
              </a:buClr>
              <a:buSzPts val="1200"/>
              <a:buChar char="•"/>
            </a:pPr>
            <a:r>
              <a:rPr lang="en-GB" sz="1200" dirty="0">
                <a:solidFill>
                  <a:schemeClr val="tx1"/>
                </a:solidFill>
              </a:rPr>
              <a:t>develop their own capacities on human rights through legal and human rights training;</a:t>
            </a:r>
            <a:endParaRPr sz="1200" dirty="0">
              <a:solidFill>
                <a:schemeClr val="tx1"/>
              </a:solidFill>
            </a:endParaRPr>
          </a:p>
          <a:p>
            <a:pPr marL="177468" indent="-177468" algn="just">
              <a:lnSpc>
                <a:spcPct val="115000"/>
              </a:lnSpc>
              <a:buClr>
                <a:srgbClr val="4F81BD"/>
              </a:buClr>
              <a:buSzPts val="1200"/>
              <a:buChar char="•"/>
            </a:pPr>
            <a:r>
              <a:rPr lang="en-GB" sz="1200" dirty="0">
                <a:solidFill>
                  <a:schemeClr val="tx1"/>
                </a:solidFill>
              </a:rPr>
              <a:t>develop programmes for peer-run alternatives and community-based services and supports;</a:t>
            </a:r>
            <a:endParaRPr sz="1200" dirty="0">
              <a:solidFill>
                <a:schemeClr val="tx1"/>
              </a:solidFill>
            </a:endParaRPr>
          </a:p>
          <a:p>
            <a:pPr marL="177468" indent="-177468" algn="just">
              <a:lnSpc>
                <a:spcPct val="115000"/>
              </a:lnSpc>
              <a:buClr>
                <a:srgbClr val="4F81BD"/>
              </a:buClr>
              <a:buSzPts val="1200"/>
              <a:buChar char="•"/>
            </a:pPr>
            <a:r>
              <a:rPr lang="en-GB" sz="1200" dirty="0">
                <a:solidFill>
                  <a:schemeClr val="tx1"/>
                </a:solidFill>
              </a:rPr>
              <a:t>develop model laws and policies relevant to the human rights of people with psychosocial intellectual or cognitive disabilities;</a:t>
            </a:r>
            <a:endParaRPr sz="1200" dirty="0">
              <a:solidFill>
                <a:schemeClr val="tx1"/>
              </a:solidFill>
            </a:endParaRPr>
          </a:p>
          <a:p>
            <a:pPr marL="177468" indent="-177468" algn="just">
              <a:lnSpc>
                <a:spcPct val="115000"/>
              </a:lnSpc>
              <a:buClr>
                <a:srgbClr val="4F81BD"/>
              </a:buClr>
              <a:buSzPts val="1200"/>
              <a:buChar char="•"/>
            </a:pPr>
            <a:r>
              <a:rPr lang="en-GB" sz="1200" dirty="0">
                <a:solidFill>
                  <a:schemeClr val="tx1"/>
                </a:solidFill>
              </a:rPr>
              <a:t>develop in plain language some easy-to-read and accessible materials to help people with different needs to build their own capacities for human rights advocacy and engagement.</a:t>
            </a:r>
            <a:endParaRPr sz="1200" dirty="0">
              <a:solidFill>
                <a:schemeClr val="tx1"/>
              </a:solidFill>
            </a:endParaRPr>
          </a:p>
          <a:p>
            <a:pPr marL="177468" indent="-177468">
              <a:buChar char="•"/>
            </a:pPr>
            <a:endParaRPr sz="1200" dirty="0"/>
          </a:p>
        </p:txBody>
      </p:sp>
      <p:sp>
        <p:nvSpPr>
          <p:cNvPr id="415" name="Google Shape;415;p33:notes"/>
          <p:cNvSpPr txBox="1">
            <a:spLocks noGrp="1"/>
          </p:cNvSpPr>
          <p:nvPr>
            <p:ph type="sldNum" idx="12"/>
          </p:nvPr>
        </p:nvSpPr>
        <p:spPr>
          <a:xfrm>
            <a:off x="4023992" y="9721109"/>
            <a:ext cx="3078428" cy="513507"/>
          </a:xfrm>
          <a:prstGeom prst="rect">
            <a:avLst/>
          </a:prstGeom>
          <a:noFill/>
          <a:ln>
            <a:noFill/>
          </a:ln>
        </p:spPr>
        <p:txBody>
          <a:bodyPr spcFirstLastPara="1" wrap="square" lIns="99059" tIns="49530" rIns="99059" bIns="49530" anchor="b" anchorCtr="0">
            <a:noAutofit/>
          </a:bodyPr>
          <a:lstStyle/>
          <a:p>
            <a:pPr algn="r"/>
            <a:fld id="{00000000-1234-1234-1234-123412341234}" type="slidenum">
              <a:rPr lang="en-GB"/>
              <a:pPr algn="r"/>
              <a:t>62</a:t>
            </a:fld>
            <a:endParaRPr/>
          </a:p>
        </p:txBody>
      </p:sp>
    </p:spTree>
    <p:extLst>
      <p:ext uri="{BB962C8B-B14F-4D97-AF65-F5344CB8AC3E}">
        <p14:creationId xmlns:p14="http://schemas.microsoft.com/office/powerpoint/2010/main" val="225226549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34:notes"/>
          <p:cNvSpPr>
            <a:spLocks noGrp="1" noRot="1" noChangeAspect="1"/>
          </p:cNvSpPr>
          <p:nvPr>
            <p:ph type="sldImg" idx="2"/>
          </p:nvPr>
        </p:nvSpPr>
        <p:spPr>
          <a:xfrm>
            <a:off x="377825" y="317500"/>
            <a:ext cx="6337300" cy="35639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34:notes"/>
          <p:cNvSpPr txBox="1">
            <a:spLocks noGrp="1"/>
          </p:cNvSpPr>
          <p:nvPr>
            <p:ph type="body" idx="1"/>
          </p:nvPr>
        </p:nvSpPr>
        <p:spPr>
          <a:xfrm>
            <a:off x="388938" y="3881438"/>
            <a:ext cx="6232525" cy="4392695"/>
          </a:xfrm>
          <a:prstGeom prst="rect">
            <a:avLst/>
          </a:prstGeom>
          <a:noFill/>
          <a:ln>
            <a:noFill/>
          </a:ln>
        </p:spPr>
        <p:txBody>
          <a:bodyPr spcFirstLastPara="1" wrap="square" lIns="99059" tIns="49530" rIns="99059" bIns="49530" anchor="t" anchorCtr="0">
            <a:noAutofit/>
          </a:bodyPr>
          <a:lstStyle/>
          <a:p>
            <a:pPr marL="0" indent="0" algn="just">
              <a:lnSpc>
                <a:spcPct val="115000"/>
              </a:lnSpc>
            </a:pPr>
            <a:r>
              <a:rPr lang="en-GB" sz="1200" i="1" dirty="0">
                <a:solidFill>
                  <a:srgbClr val="4F81BD"/>
                </a:solidFill>
              </a:rPr>
              <a:t>Example answers:</a:t>
            </a:r>
            <a:endParaRPr sz="1200" i="1" dirty="0"/>
          </a:p>
          <a:p>
            <a:pPr marL="0" indent="0" algn="just">
              <a:lnSpc>
                <a:spcPct val="115000"/>
              </a:lnSpc>
            </a:pPr>
            <a:r>
              <a:rPr lang="en-GB" sz="1200" dirty="0">
                <a:solidFill>
                  <a:schemeClr val="tx1"/>
                </a:solidFill>
              </a:rPr>
              <a:t> They can:</a:t>
            </a:r>
          </a:p>
          <a:p>
            <a:pPr marL="177165" indent="-177165">
              <a:lnSpc>
                <a:spcPct val="115000"/>
              </a:lnSpc>
              <a:buClr>
                <a:srgbClr val="4F81BD"/>
              </a:buClr>
              <a:buSzPts val="1200"/>
              <a:buChar char="•"/>
            </a:pPr>
            <a:r>
              <a:rPr lang="en-GB" sz="1200" dirty="0">
                <a:solidFill>
                  <a:schemeClr val="tx1"/>
                </a:solidFill>
              </a:rPr>
              <a:t>connect to people who can provide support, especially the protection sector and other supports (lawyers, NGOs, peer supporters, advocates, etc.) in order to help people defend their rights;</a:t>
            </a:r>
            <a:endParaRPr sz="1200" dirty="0">
              <a:solidFill>
                <a:schemeClr val="tx1"/>
              </a:solidFill>
            </a:endParaRPr>
          </a:p>
          <a:p>
            <a:pPr marL="177165" indent="-177165">
              <a:lnSpc>
                <a:spcPct val="115000"/>
              </a:lnSpc>
              <a:buClr>
                <a:srgbClr val="4F81BD"/>
              </a:buClr>
              <a:buSzPts val="1200"/>
              <a:buChar char="•"/>
            </a:pPr>
            <a:r>
              <a:rPr lang="en-GB" sz="1200" dirty="0">
                <a:solidFill>
                  <a:schemeClr val="tx1"/>
                </a:solidFill>
              </a:rPr>
              <a:t>strengthen their own knowledge of the rights of people with psychosocial, intellectual and cognitive disabilities, including the rights of people using the services they work in;</a:t>
            </a:r>
            <a:endParaRPr sz="1200" dirty="0">
              <a:solidFill>
                <a:schemeClr val="tx1"/>
              </a:solidFill>
            </a:endParaRPr>
          </a:p>
          <a:p>
            <a:pPr marL="177165" indent="-177165">
              <a:lnSpc>
                <a:spcPct val="115000"/>
              </a:lnSpc>
              <a:buClr>
                <a:srgbClr val="4F81BD"/>
              </a:buClr>
              <a:buSzPts val="1200"/>
              <a:buChar char="•"/>
            </a:pPr>
            <a:r>
              <a:rPr lang="en-GB" sz="1200" dirty="0">
                <a:solidFill>
                  <a:schemeClr val="tx1"/>
                </a:solidFill>
              </a:rPr>
              <a:t>identify and take responsibility for current practices (both personal and within services and society) that can violate people’s rights, and take action to change these;</a:t>
            </a:r>
            <a:endParaRPr sz="1200" dirty="0">
              <a:solidFill>
                <a:schemeClr val="tx1"/>
              </a:solidFill>
            </a:endParaRPr>
          </a:p>
          <a:p>
            <a:pPr marL="177165" indent="-177165">
              <a:lnSpc>
                <a:spcPct val="115000"/>
              </a:lnSpc>
              <a:buClr>
                <a:srgbClr val="4F81BD"/>
              </a:buClr>
              <a:buSzPts val="1200"/>
              <a:buChar char="•"/>
            </a:pPr>
            <a:r>
              <a:rPr lang="en-GB" sz="1200" dirty="0">
                <a:solidFill>
                  <a:schemeClr val="tx1"/>
                </a:solidFill>
              </a:rPr>
              <a:t>speak out about human rights violations in the workplace and take action to stop them.  </a:t>
            </a:r>
          </a:p>
          <a:p>
            <a:pPr marL="177165" indent="-177165">
              <a:lnSpc>
                <a:spcPct val="115000"/>
              </a:lnSpc>
              <a:buClr>
                <a:srgbClr val="4F81BD"/>
              </a:buClr>
              <a:buSzPts val="1200"/>
              <a:buChar char="•"/>
            </a:pPr>
            <a:endParaRPr lang="en-GB" sz="1200" i="1" dirty="0">
              <a:solidFill>
                <a:srgbClr val="4F81BD"/>
              </a:solidFill>
            </a:endParaRPr>
          </a:p>
          <a:p>
            <a:pPr marL="0" indent="0">
              <a:lnSpc>
                <a:spcPct val="115000"/>
              </a:lnSpc>
              <a:buClr>
                <a:srgbClr val="4F81BD"/>
              </a:buClr>
              <a:buSzPts val="1200"/>
            </a:pPr>
            <a:r>
              <a:rPr lang="en-GB" sz="1200" i="1" dirty="0">
                <a:solidFill>
                  <a:srgbClr val="0070C0"/>
                </a:solidFill>
              </a:rPr>
              <a:t>In some contexts, speaking up about rights can put individuals, responders, or communities at risk. Be sensitive to this by:</a:t>
            </a:r>
          </a:p>
          <a:p>
            <a:pPr marL="171450" indent="-171450">
              <a:lnSpc>
                <a:spcPct val="115000"/>
              </a:lnSpc>
              <a:buClr>
                <a:srgbClr val="4F81BD"/>
              </a:buClr>
              <a:buSzPts val="1200"/>
              <a:buFont typeface="Courier New" panose="02070309020205020404" pitchFamily="49" charset="0"/>
              <a:buChar char="o"/>
            </a:pPr>
            <a:r>
              <a:rPr lang="en-GB" sz="1200" i="1" dirty="0">
                <a:solidFill>
                  <a:srgbClr val="0070C0"/>
                </a:solidFill>
              </a:rPr>
              <a:t>acknowledging that participants may have different levels of safety or ability to engage; and </a:t>
            </a:r>
          </a:p>
          <a:p>
            <a:pPr marL="171450" indent="-171450">
              <a:lnSpc>
                <a:spcPct val="115000"/>
              </a:lnSpc>
              <a:buClr>
                <a:srgbClr val="4F81BD"/>
              </a:buClr>
              <a:buSzPts val="1200"/>
              <a:buFont typeface="Courier New" panose="02070309020205020404" pitchFamily="49" charset="0"/>
              <a:buChar char="o"/>
            </a:pPr>
            <a:r>
              <a:rPr lang="en-GB" sz="1200" i="1" dirty="0">
                <a:solidFill>
                  <a:srgbClr val="0070C0"/>
                </a:solidFill>
              </a:rPr>
              <a:t>adapting the discussion and examples to fit the realities of the participants’ contexts. </a:t>
            </a:r>
          </a:p>
          <a:p>
            <a:pPr marL="171450" indent="-171450">
              <a:lnSpc>
                <a:spcPct val="115000"/>
              </a:lnSpc>
              <a:buClr>
                <a:srgbClr val="4F81BD"/>
              </a:buClr>
              <a:buSzPts val="1200"/>
              <a:buFont typeface="Courier New" panose="02070309020205020404" pitchFamily="49" charset="0"/>
              <a:buChar char="o"/>
            </a:pPr>
            <a:endParaRPr lang="en-GB" sz="1200" i="1" dirty="0">
              <a:solidFill>
                <a:srgbClr val="0070C0"/>
              </a:solidFill>
            </a:endParaRPr>
          </a:p>
          <a:p>
            <a:pPr marL="0" indent="0"/>
            <a:endParaRPr sz="1200" dirty="0"/>
          </a:p>
        </p:txBody>
      </p:sp>
      <p:sp>
        <p:nvSpPr>
          <p:cNvPr id="423" name="Google Shape;423;p34:notes"/>
          <p:cNvSpPr txBox="1">
            <a:spLocks noGrp="1"/>
          </p:cNvSpPr>
          <p:nvPr>
            <p:ph type="sldNum" idx="12"/>
          </p:nvPr>
        </p:nvSpPr>
        <p:spPr>
          <a:xfrm>
            <a:off x="4023992" y="9721109"/>
            <a:ext cx="3078428" cy="513507"/>
          </a:xfrm>
          <a:prstGeom prst="rect">
            <a:avLst/>
          </a:prstGeom>
          <a:noFill/>
          <a:ln>
            <a:noFill/>
          </a:ln>
        </p:spPr>
        <p:txBody>
          <a:bodyPr spcFirstLastPara="1" wrap="square" lIns="99059" tIns="49530" rIns="99059" bIns="49530" anchor="b" anchorCtr="0">
            <a:noAutofit/>
          </a:bodyPr>
          <a:lstStyle/>
          <a:p>
            <a:pPr algn="r"/>
            <a:fld id="{00000000-1234-1234-1234-123412341234}" type="slidenum">
              <a:rPr lang="en-GB"/>
              <a:pPr algn="r"/>
              <a:t>63</a:t>
            </a:fld>
            <a:endParaRPr/>
          </a:p>
        </p:txBody>
      </p:sp>
    </p:spTree>
    <p:extLst>
      <p:ext uri="{BB962C8B-B14F-4D97-AF65-F5344CB8AC3E}">
        <p14:creationId xmlns:p14="http://schemas.microsoft.com/office/powerpoint/2010/main" val="266706851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35:notes"/>
          <p:cNvSpPr>
            <a:spLocks noGrp="1" noRot="1" noChangeAspect="1"/>
          </p:cNvSpPr>
          <p:nvPr>
            <p:ph type="sldImg" idx="2"/>
          </p:nvPr>
        </p:nvSpPr>
        <p:spPr>
          <a:xfrm>
            <a:off x="301625" y="284163"/>
            <a:ext cx="6399213" cy="3598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p35:notes"/>
          <p:cNvSpPr txBox="1">
            <a:spLocks noGrp="1"/>
          </p:cNvSpPr>
          <p:nvPr>
            <p:ph type="body" idx="1"/>
          </p:nvPr>
        </p:nvSpPr>
        <p:spPr>
          <a:xfrm>
            <a:off x="301625" y="3957403"/>
            <a:ext cx="6321425" cy="4051952"/>
          </a:xfrm>
          <a:prstGeom prst="rect">
            <a:avLst/>
          </a:prstGeom>
          <a:noFill/>
          <a:ln>
            <a:noFill/>
          </a:ln>
        </p:spPr>
        <p:txBody>
          <a:bodyPr spcFirstLastPara="1" wrap="square" lIns="99059" tIns="49530" rIns="99059" bIns="49530" anchor="t" anchorCtr="0">
            <a:noAutofit/>
          </a:bodyPr>
          <a:lstStyle/>
          <a:p>
            <a:pPr marL="372683" indent="-372683">
              <a:lnSpc>
                <a:spcPct val="115000"/>
              </a:lnSpc>
            </a:pPr>
            <a:r>
              <a:rPr lang="en-GB" sz="1200" i="1" dirty="0">
                <a:solidFill>
                  <a:srgbClr val="4F81BD"/>
                </a:solidFill>
              </a:rPr>
              <a:t>Example answers</a:t>
            </a:r>
          </a:p>
          <a:p>
            <a:pPr marL="372683" indent="-372683">
              <a:lnSpc>
                <a:spcPct val="115000"/>
              </a:lnSpc>
            </a:pPr>
            <a:r>
              <a:rPr lang="en-GB" sz="1200" dirty="0">
                <a:solidFill>
                  <a:schemeClr val="tx1"/>
                </a:solidFill>
              </a:rPr>
              <a:t>They can: </a:t>
            </a:r>
            <a:endParaRPr sz="1200" dirty="0">
              <a:solidFill>
                <a:schemeClr val="tx1"/>
              </a:solidFill>
            </a:endParaRPr>
          </a:p>
          <a:p>
            <a:pPr marL="177468" indent="-177468" algn="just">
              <a:lnSpc>
                <a:spcPct val="115000"/>
              </a:lnSpc>
              <a:buClr>
                <a:srgbClr val="4F81BD"/>
              </a:buClr>
              <a:buSzPts val="1200"/>
              <a:buChar char="•"/>
            </a:pPr>
            <a:r>
              <a:rPr lang="en-GB" sz="1200" dirty="0">
                <a:solidFill>
                  <a:schemeClr val="tx1"/>
                </a:solidFill>
              </a:rPr>
              <a:t>learn about the rights of people with disabilities;</a:t>
            </a:r>
            <a:endParaRPr sz="1200" dirty="0">
              <a:solidFill>
                <a:schemeClr val="tx1"/>
              </a:solidFill>
            </a:endParaRPr>
          </a:p>
          <a:p>
            <a:pPr marL="177468" indent="-177468" algn="just">
              <a:lnSpc>
                <a:spcPct val="115000"/>
              </a:lnSpc>
              <a:buClr>
                <a:srgbClr val="4F81BD"/>
              </a:buClr>
              <a:buSzPts val="1200"/>
              <a:buChar char="•"/>
            </a:pPr>
            <a:r>
              <a:rPr lang="en-GB" sz="1200" dirty="0">
                <a:solidFill>
                  <a:schemeClr val="tx1"/>
                </a:solidFill>
              </a:rPr>
              <a:t>support relatives or friends to claim and defend their rights;</a:t>
            </a:r>
            <a:endParaRPr sz="1200" dirty="0">
              <a:solidFill>
                <a:schemeClr val="tx1"/>
              </a:solidFill>
            </a:endParaRPr>
          </a:p>
          <a:p>
            <a:pPr marL="177468" indent="-177468" algn="just">
              <a:lnSpc>
                <a:spcPct val="115000"/>
              </a:lnSpc>
              <a:buClr>
                <a:srgbClr val="4F81BD"/>
              </a:buClr>
              <a:buSzPts val="1200"/>
              <a:buChar char="•"/>
            </a:pPr>
            <a:r>
              <a:rPr lang="en-GB" sz="1200" dirty="0">
                <a:solidFill>
                  <a:schemeClr val="tx1"/>
                </a:solidFill>
              </a:rPr>
              <a:t>provide people with the tools and information to exercise their autonomy and make decisions for themselves;</a:t>
            </a:r>
          </a:p>
          <a:p>
            <a:pPr marL="177468" indent="-177468" algn="just">
              <a:lnSpc>
                <a:spcPct val="115000"/>
              </a:lnSpc>
              <a:buClr>
                <a:srgbClr val="4F81BD"/>
              </a:buClr>
              <a:buSzPts val="1200"/>
              <a:buChar char="•"/>
            </a:pPr>
            <a:r>
              <a:rPr lang="en-GB" sz="1200" dirty="0">
                <a:solidFill>
                  <a:schemeClr val="tx1"/>
                </a:solidFill>
              </a:rPr>
              <a:t>s</a:t>
            </a:r>
            <a:r>
              <a:rPr lang="en-GB" sz="1200" b="0" u="none" strike="noStrike" cap="none" dirty="0">
                <a:solidFill>
                  <a:schemeClr val="tx1"/>
                </a:solidFill>
                <a:effectLst/>
                <a:latin typeface="Calibri"/>
                <a:ea typeface="Calibri"/>
                <a:cs typeface="Calibri"/>
                <a:sym typeface="Calibri"/>
              </a:rPr>
              <a:t>upport development of peer support/ community-based services;</a:t>
            </a:r>
            <a:endParaRPr sz="1200" dirty="0">
              <a:solidFill>
                <a:schemeClr val="tx1"/>
              </a:solidFill>
            </a:endParaRPr>
          </a:p>
          <a:p>
            <a:pPr marL="177468" indent="-177468" algn="just">
              <a:lnSpc>
                <a:spcPct val="115000"/>
              </a:lnSpc>
              <a:buClr>
                <a:srgbClr val="4F81BD"/>
              </a:buClr>
              <a:buSzPts val="1200"/>
              <a:buChar char="•"/>
            </a:pPr>
            <a:r>
              <a:rPr lang="en-GB" sz="1200" dirty="0">
                <a:solidFill>
                  <a:schemeClr val="tx1"/>
                </a:solidFill>
              </a:rPr>
              <a:t>speak up about violations and the impact of poor-quality services (for example, speak to the services’ management); </a:t>
            </a:r>
          </a:p>
          <a:p>
            <a:pPr marL="177468" indent="-177468" algn="just">
              <a:lnSpc>
                <a:spcPct val="115000"/>
              </a:lnSpc>
              <a:buClr>
                <a:srgbClr val="4F81BD"/>
              </a:buClr>
              <a:buSzPts val="1200"/>
              <a:buChar char="•"/>
            </a:pPr>
            <a:r>
              <a:rPr lang="en-GB" sz="1200" dirty="0">
                <a:solidFill>
                  <a:schemeClr val="tx1"/>
                </a:solidFill>
              </a:rPr>
              <a:t>act on the many different levels suggested across this training to make this sometimes-difficult task more possible.</a:t>
            </a:r>
            <a:endParaRPr sz="1200" dirty="0">
              <a:solidFill>
                <a:schemeClr val="tx1"/>
              </a:solidFill>
            </a:endParaRPr>
          </a:p>
          <a:p>
            <a:pPr marL="177468" indent="-177468">
              <a:buChar char="•"/>
            </a:pPr>
            <a:endParaRPr sz="1200" dirty="0"/>
          </a:p>
        </p:txBody>
      </p:sp>
      <p:sp>
        <p:nvSpPr>
          <p:cNvPr id="431" name="Google Shape;431;p35:notes"/>
          <p:cNvSpPr txBox="1">
            <a:spLocks noGrp="1"/>
          </p:cNvSpPr>
          <p:nvPr>
            <p:ph type="sldNum" idx="12"/>
          </p:nvPr>
        </p:nvSpPr>
        <p:spPr>
          <a:xfrm>
            <a:off x="4023992" y="9721109"/>
            <a:ext cx="3078428" cy="513507"/>
          </a:xfrm>
          <a:prstGeom prst="rect">
            <a:avLst/>
          </a:prstGeom>
          <a:noFill/>
          <a:ln>
            <a:noFill/>
          </a:ln>
        </p:spPr>
        <p:txBody>
          <a:bodyPr spcFirstLastPara="1" wrap="square" lIns="99059" tIns="49530" rIns="99059" bIns="49530" anchor="b" anchorCtr="0">
            <a:noAutofit/>
          </a:bodyPr>
          <a:lstStyle/>
          <a:p>
            <a:pPr algn="r"/>
            <a:fld id="{00000000-1234-1234-1234-123412341234}" type="slidenum">
              <a:rPr lang="en-GB"/>
              <a:pPr algn="r"/>
              <a:t>64</a:t>
            </a:fld>
            <a:endParaRPr/>
          </a:p>
        </p:txBody>
      </p:sp>
    </p:spTree>
    <p:extLst>
      <p:ext uri="{BB962C8B-B14F-4D97-AF65-F5344CB8AC3E}">
        <p14:creationId xmlns:p14="http://schemas.microsoft.com/office/powerpoint/2010/main" val="3490269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36:notes"/>
          <p:cNvSpPr>
            <a:spLocks noGrp="1" noRot="1" noChangeAspect="1"/>
          </p:cNvSpPr>
          <p:nvPr>
            <p:ph type="sldImg" idx="2"/>
          </p:nvPr>
        </p:nvSpPr>
        <p:spPr>
          <a:xfrm>
            <a:off x="323850" y="309563"/>
            <a:ext cx="6451600" cy="3629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36:notes"/>
          <p:cNvSpPr txBox="1">
            <a:spLocks noGrp="1"/>
          </p:cNvSpPr>
          <p:nvPr>
            <p:ph type="body" idx="1"/>
          </p:nvPr>
        </p:nvSpPr>
        <p:spPr>
          <a:xfrm>
            <a:off x="323850" y="3994879"/>
            <a:ext cx="6451599" cy="5929513"/>
          </a:xfrm>
          <a:prstGeom prst="rect">
            <a:avLst/>
          </a:prstGeom>
          <a:noFill/>
          <a:ln>
            <a:noFill/>
          </a:ln>
        </p:spPr>
        <p:txBody>
          <a:bodyPr spcFirstLastPara="1" wrap="square" lIns="99059" tIns="49530" rIns="99059" bIns="49530" anchor="t" anchorCtr="0">
            <a:noAutofit/>
          </a:bodyPr>
          <a:lstStyle/>
          <a:p>
            <a:pPr marL="0" indent="0" algn="just">
              <a:lnSpc>
                <a:spcPct val="115000"/>
              </a:lnSpc>
            </a:pPr>
            <a:r>
              <a:rPr lang="en-GB" sz="1200" i="1" dirty="0">
                <a:solidFill>
                  <a:srgbClr val="4F81BD"/>
                </a:solidFill>
              </a:rPr>
              <a:t>Examples answers</a:t>
            </a:r>
          </a:p>
          <a:p>
            <a:pPr marL="0" indent="0" algn="just">
              <a:lnSpc>
                <a:spcPct val="115000"/>
              </a:lnSpc>
            </a:pPr>
            <a:endParaRPr lang="en-GB" sz="1200" dirty="0">
              <a:solidFill>
                <a:schemeClr val="tx1"/>
              </a:solidFill>
            </a:endParaRPr>
          </a:p>
          <a:p>
            <a:pPr marL="171450" indent="-171450">
              <a:lnSpc>
                <a:spcPct val="115000"/>
              </a:lnSpc>
              <a:buFont typeface="Arial" panose="020B0604020202020204" pitchFamily="34" charset="0"/>
              <a:buChar char="•"/>
            </a:pPr>
            <a:r>
              <a:rPr lang="en-GB" sz="1200" dirty="0">
                <a:solidFill>
                  <a:schemeClr val="tx1"/>
                </a:solidFill>
              </a:rPr>
              <a:t>Members of the police force can undergo training on human rights to ensure that they treat people with psychosocial, intellectual or cognitive disabilities with respect and dignity. They can make sure that they investigate complaints of abuse.</a:t>
            </a:r>
          </a:p>
          <a:p>
            <a:pPr marL="0" indent="0">
              <a:lnSpc>
                <a:spcPct val="115000"/>
              </a:lnSpc>
            </a:pPr>
            <a:endParaRPr sz="1200" dirty="0">
              <a:solidFill>
                <a:schemeClr val="tx1"/>
              </a:solidFill>
            </a:endParaRPr>
          </a:p>
          <a:p>
            <a:pPr marL="171450" indent="-171450">
              <a:lnSpc>
                <a:spcPct val="115000"/>
              </a:lnSpc>
              <a:buClr>
                <a:srgbClr val="4F81BD"/>
              </a:buClr>
              <a:buSzPts val="1200"/>
              <a:buFont typeface="Arial" panose="020B0604020202020204" pitchFamily="34" charset="0"/>
              <a:buChar char="•"/>
            </a:pPr>
            <a:r>
              <a:rPr lang="en-GB" sz="1200" dirty="0">
                <a:solidFill>
                  <a:schemeClr val="tx1"/>
                </a:solidFill>
              </a:rPr>
              <a:t>Teachers can educate about disability and can talk to students about the value in accepting and respecting diversity. In humanitarian contexts, the education sector and the several tools that MHPSS, Protection and Education share can be used in this regard. </a:t>
            </a:r>
          </a:p>
          <a:p>
            <a:pPr marL="177468" indent="-177468">
              <a:lnSpc>
                <a:spcPct val="115000"/>
              </a:lnSpc>
              <a:buClr>
                <a:srgbClr val="4F81BD"/>
              </a:buClr>
              <a:buSzPts val="1200"/>
              <a:buChar char="•"/>
            </a:pPr>
            <a:endParaRPr lang="en-GB" sz="1200" dirty="0">
              <a:solidFill>
                <a:schemeClr val="tx1"/>
              </a:solidFill>
            </a:endParaRPr>
          </a:p>
          <a:p>
            <a:pPr marL="177468" indent="-177468">
              <a:lnSpc>
                <a:spcPct val="115000"/>
              </a:lnSpc>
              <a:buClr>
                <a:srgbClr val="4F81BD"/>
              </a:buClr>
              <a:buSzPts val="1200"/>
              <a:buChar char="•"/>
            </a:pPr>
            <a:r>
              <a:rPr lang="en-GB" sz="1200" dirty="0">
                <a:solidFill>
                  <a:schemeClr val="tx1"/>
                </a:solidFill>
              </a:rPr>
              <a:t>Religious or community leaders can help raise awareness in communities about the need to respect people’s rights.</a:t>
            </a:r>
          </a:p>
          <a:p>
            <a:pPr marL="177468" indent="-177468">
              <a:lnSpc>
                <a:spcPct val="115000"/>
              </a:lnSpc>
              <a:buClr>
                <a:srgbClr val="4F81BD"/>
              </a:buClr>
              <a:buSzPts val="1200"/>
              <a:buChar char="•"/>
            </a:pPr>
            <a:endParaRPr lang="en-GB" sz="1200" dirty="0">
              <a:solidFill>
                <a:schemeClr val="tx1"/>
              </a:solidFill>
            </a:endParaRPr>
          </a:p>
          <a:p>
            <a:pPr marL="177468" indent="-177468">
              <a:lnSpc>
                <a:spcPct val="115000"/>
              </a:lnSpc>
              <a:buClr>
                <a:srgbClr val="4F81BD"/>
              </a:buClr>
              <a:buSzPts val="1200"/>
              <a:buChar char="•"/>
            </a:pPr>
            <a:r>
              <a:rPr lang="en-GB" sz="1200" dirty="0"/>
              <a:t>Local authorities or community members who oversee or work in reception or migration centres can receive training on human rights, so they can ensure that people with disabilities are treated with dignity and respect, and to help remove attitudinal, informational, communication, environmental and institutional barriers that hinder people’s participation and inclusion.</a:t>
            </a:r>
            <a:endParaRPr lang="en-US" sz="1200" dirty="0"/>
          </a:p>
          <a:p>
            <a:pPr marL="177468" indent="-177468" algn="just">
              <a:lnSpc>
                <a:spcPct val="115000"/>
              </a:lnSpc>
              <a:buClr>
                <a:srgbClr val="4F81BD"/>
              </a:buClr>
              <a:buSzPts val="1200"/>
              <a:buChar char="•"/>
            </a:pPr>
            <a:endParaRPr lang="en-GB" sz="1200" dirty="0">
              <a:solidFill>
                <a:srgbClr val="4F81BD"/>
              </a:solidFill>
            </a:endParaRPr>
          </a:p>
          <a:p>
            <a:pPr marL="355468" indent="-355468" algn="just">
              <a:lnSpc>
                <a:spcPct val="115000"/>
              </a:lnSpc>
              <a:buClr>
                <a:srgbClr val="4F81BD"/>
              </a:buClr>
              <a:buSzPts val="1200"/>
              <a:buFont typeface="Arial"/>
              <a:buChar char="•"/>
            </a:pPr>
            <a:endParaRPr lang="en-GB" sz="1200" b="0" i="0" u="none" strike="noStrike" cap="none" dirty="0">
              <a:solidFill>
                <a:srgbClr val="4F81BD"/>
              </a:solidFill>
              <a:latin typeface="Calibri"/>
              <a:ea typeface="Calibri"/>
              <a:cs typeface="Calibri"/>
              <a:sym typeface="Calibri"/>
            </a:endParaRPr>
          </a:p>
        </p:txBody>
      </p:sp>
      <p:sp>
        <p:nvSpPr>
          <p:cNvPr id="439" name="Google Shape;439;p36:notes"/>
          <p:cNvSpPr txBox="1">
            <a:spLocks noGrp="1"/>
          </p:cNvSpPr>
          <p:nvPr>
            <p:ph type="sldNum" idx="12"/>
          </p:nvPr>
        </p:nvSpPr>
        <p:spPr>
          <a:xfrm>
            <a:off x="4023992" y="9721109"/>
            <a:ext cx="3078428" cy="513507"/>
          </a:xfrm>
          <a:prstGeom prst="rect">
            <a:avLst/>
          </a:prstGeom>
          <a:noFill/>
          <a:ln>
            <a:noFill/>
          </a:ln>
        </p:spPr>
        <p:txBody>
          <a:bodyPr spcFirstLastPara="1" wrap="square" lIns="99059" tIns="49530" rIns="99059" bIns="49530" anchor="b" anchorCtr="0">
            <a:noAutofit/>
          </a:bodyPr>
          <a:lstStyle/>
          <a:p>
            <a:pPr algn="r"/>
            <a:fld id="{00000000-1234-1234-1234-123412341234}" type="slidenum">
              <a:rPr lang="en-GB"/>
              <a:pPr algn="r"/>
              <a:t>65</a:t>
            </a:fld>
            <a:endParaRPr/>
          </a:p>
        </p:txBody>
      </p:sp>
    </p:spTree>
    <p:extLst>
      <p:ext uri="{BB962C8B-B14F-4D97-AF65-F5344CB8AC3E}">
        <p14:creationId xmlns:p14="http://schemas.microsoft.com/office/powerpoint/2010/main" val="186575587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36:notes"/>
          <p:cNvSpPr>
            <a:spLocks noGrp="1" noRot="1" noChangeAspect="1"/>
          </p:cNvSpPr>
          <p:nvPr>
            <p:ph type="sldImg" idx="2"/>
          </p:nvPr>
        </p:nvSpPr>
        <p:spPr>
          <a:xfrm>
            <a:off x="377825" y="320675"/>
            <a:ext cx="6362700" cy="3579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36:notes"/>
          <p:cNvSpPr txBox="1">
            <a:spLocks noGrp="1"/>
          </p:cNvSpPr>
          <p:nvPr>
            <p:ph type="body" idx="1"/>
          </p:nvPr>
        </p:nvSpPr>
        <p:spPr>
          <a:xfrm>
            <a:off x="376358" y="3901169"/>
            <a:ext cx="6448096" cy="6154551"/>
          </a:xfrm>
          <a:prstGeom prst="rect">
            <a:avLst/>
          </a:prstGeom>
          <a:noFill/>
          <a:ln>
            <a:noFill/>
          </a:ln>
        </p:spPr>
        <p:txBody>
          <a:bodyPr spcFirstLastPara="1" wrap="square" lIns="99059" tIns="49530" rIns="99059" bIns="49530" anchor="t" anchorCtr="0">
            <a:noAutofit/>
          </a:bodyPr>
          <a:lstStyle/>
          <a:p>
            <a:pPr marL="0" indent="0" algn="just"/>
            <a:r>
              <a:rPr lang="en-GB" sz="1200" i="1" dirty="0">
                <a:solidFill>
                  <a:srgbClr val="4F81BD"/>
                </a:solidFill>
              </a:rPr>
              <a:t>Example answers</a:t>
            </a:r>
          </a:p>
          <a:p>
            <a:pPr marL="0" indent="0" algn="just"/>
            <a:r>
              <a:rPr lang="en-GB" sz="1200" dirty="0">
                <a:solidFill>
                  <a:schemeClr val="tx1"/>
                </a:solidFill>
              </a:rPr>
              <a:t>Humanitarian responders and MHPSS professionals can:</a:t>
            </a:r>
            <a:endParaRPr sz="1200" dirty="0">
              <a:solidFill>
                <a:schemeClr val="tx1"/>
              </a:solidFill>
            </a:endParaRPr>
          </a:p>
          <a:p>
            <a:pPr marL="177468" marR="0" lvl="0" indent="-177468" defTabSz="914400" rtl="0" eaLnBrk="1" fontAlgn="auto" latinLnBrk="0" hangingPunct="1">
              <a:lnSpc>
                <a:spcPct val="90000"/>
              </a:lnSpc>
              <a:spcBef>
                <a:spcPts val="0"/>
              </a:spcBef>
              <a:spcAft>
                <a:spcPts val="0"/>
              </a:spcAft>
              <a:buClr>
                <a:srgbClr val="4F81BD"/>
              </a:buClr>
              <a:buSzPts val="1200"/>
              <a:buFont typeface="Arial"/>
              <a:buChar char="•"/>
              <a:tabLst/>
              <a:defRPr/>
            </a:pPr>
            <a:r>
              <a:rPr lang="en-US" sz="1200" dirty="0">
                <a:solidFill>
                  <a:schemeClr val="tx1"/>
                </a:solidFill>
              </a:rPr>
              <a:t>contribute to all sectors of</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the humanitarian response (e.g. camp management, education, food security and nutrition, health, protection, shelter and water and sanitation) ensuring that people’s needs are met and upholding their rights (for example, the IASC MHPSS Minimum Service Package Activity 3.1. shows  how </a:t>
            </a:r>
            <a:r>
              <a:rPr lang="en-US" sz="1200" b="0" dirty="0">
                <a:solidFill>
                  <a:schemeClr val="tx1"/>
                </a:solidFill>
                <a:latin typeface="Calibri" panose="020F0502020204030204" pitchFamily="34" charset="0"/>
                <a:ea typeface="Calibri" panose="020F0502020204030204" pitchFamily="34" charset="0"/>
                <a:cs typeface="Calibri" panose="020F0502020204030204" pitchFamily="34" charset="0"/>
              </a:rPr>
              <a:t>to </a:t>
            </a:r>
            <a:r>
              <a:rPr lang="en-US" sz="12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orient humanitarians and community members on MHPSS actions);</a:t>
            </a:r>
            <a:endPar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7468" indent="-177468">
              <a:lnSpc>
                <a:spcPct val="90000"/>
              </a:lnSpc>
              <a:buClr>
                <a:srgbClr val="4F81BD"/>
              </a:buClr>
              <a:buSzPts val="1200"/>
              <a:buChar char="•"/>
            </a:pPr>
            <a:r>
              <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rPr>
              <a:t>train people working alongside their project, activity or organization in human rights, for example using the </a:t>
            </a:r>
            <a:r>
              <a:rPr lang="en-GB"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QualityRights</a:t>
            </a:r>
            <a:r>
              <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rPr>
              <a:t> e-training;</a:t>
            </a:r>
          </a:p>
          <a:p>
            <a:pPr marL="177468" indent="-177468">
              <a:lnSpc>
                <a:spcPct val="90000"/>
              </a:lnSpc>
              <a:buClr>
                <a:srgbClr val="4F81BD"/>
              </a:buClr>
              <a:buSzPts val="1200"/>
              <a:buChar char="•"/>
            </a:pPr>
            <a:r>
              <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rPr>
              <a:t>include people with lived experience in programme planning, delivery and review;</a:t>
            </a:r>
          </a:p>
          <a:p>
            <a:pPr marL="177468" indent="-177468">
              <a:lnSpc>
                <a:spcPct val="90000"/>
              </a:lnSpc>
              <a:buClr>
                <a:srgbClr val="4F81BD"/>
              </a:buClr>
              <a:buSzPts val="1200"/>
              <a:buChar char="•"/>
            </a:pPr>
            <a:r>
              <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rPr>
              <a:t>prioritize community-based mental health activities;</a:t>
            </a:r>
            <a:r>
              <a:rPr lang="en-GB" sz="1200" dirty="0">
                <a:solidFill>
                  <a:schemeClr val="tx1"/>
                </a:solidFill>
                <a:highlight>
                  <a:srgbClr val="FFFF00"/>
                </a:highlight>
                <a:latin typeface="Calibri" panose="020F0502020204030204" pitchFamily="34" charset="0"/>
                <a:ea typeface="Calibri" panose="020F0502020204030204" pitchFamily="34" charset="0"/>
                <a:cs typeface="Calibri" panose="020F0502020204030204" pitchFamily="34" charset="0"/>
              </a:rPr>
              <a:t> </a:t>
            </a:r>
          </a:p>
          <a:p>
            <a:pPr marL="177468" indent="-177468">
              <a:lnSpc>
                <a:spcPct val="90000"/>
              </a:lnSpc>
              <a:buClr>
                <a:srgbClr val="4F81BD"/>
              </a:buClr>
              <a:buSzPts val="1200"/>
              <a:buChar char="•"/>
            </a:pPr>
            <a:r>
              <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rPr>
              <a:t>advocate for rights during the recovery phase of the humanitarian response.</a:t>
            </a:r>
          </a:p>
          <a:p>
            <a:pPr marL="0" marR="0">
              <a:lnSpc>
                <a:spcPct val="107000"/>
              </a:lnSpc>
              <a:spcBef>
                <a:spcPts val="600"/>
              </a:spcBef>
              <a:spcAft>
                <a:spcPts val="0"/>
              </a:spcAft>
            </a:pPr>
            <a:r>
              <a:rPr lang="en-GB" sz="1200" i="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Mention that humanitarians have </a:t>
            </a:r>
            <a:r>
              <a:rPr lang="en-GB" sz="1200" b="1" i="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key obligations</a:t>
            </a:r>
            <a:r>
              <a:rPr lang="en-GB" sz="1200" i="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Here there are some examples and resources.</a:t>
            </a:r>
            <a:endParaRPr lang="da-DK" sz="1200" i="1"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200" i="1" dirty="0">
                <a:solidFill>
                  <a:srgbClr val="0070C0"/>
                </a:solidFill>
                <a:latin typeface="Calibri" panose="020F0502020204030204" pitchFamily="34" charset="0"/>
                <a:ea typeface="Calibri" panose="020F0502020204030204" pitchFamily="34" charset="0"/>
                <a:cs typeface="Calibri" panose="020F0502020204030204" pitchFamily="34" charset="0"/>
              </a:rPr>
              <a:t>United nations security council resolution 2475 (2019), the first-ever security council resolution on rights of persons with disabilities, calls on:</a:t>
            </a:r>
            <a:r>
              <a:rPr lang="da-DK" sz="1200" i="1"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GB" sz="1200" i="1" dirty="0">
                <a:solidFill>
                  <a:srgbClr val="0070C0"/>
                </a:solidFill>
                <a:latin typeface="Calibri" panose="020F0502020204030204" pitchFamily="34" charset="0"/>
                <a:ea typeface="Calibri" panose="020F0502020204030204" pitchFamily="34" charset="0"/>
                <a:cs typeface="Calibri" panose="020F0502020204030204" pitchFamily="34" charset="0"/>
              </a:rPr>
              <a:t>“Member States and Parties to armed conflict to protect persons with disabilities in conflict situations and to ensure they have access to justice, basic services…and unimpeded humanitarian assistance [and] to prevent violence and abuses against civilians in situations of armed conflict… as well as rape and other forms of sexual violence in conflict”</a:t>
            </a:r>
            <a:endParaRPr lang="da-DK" sz="1200" i="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171450" marR="0" indent="-171450">
              <a:spcBef>
                <a:spcPts val="0"/>
              </a:spcBef>
              <a:spcAft>
                <a:spcPts val="0"/>
              </a:spcAft>
              <a:buFont typeface="Arial" panose="020B0604020202020204" pitchFamily="34" charset="0"/>
              <a:buChar char="•"/>
            </a:pPr>
            <a:r>
              <a:rPr lang="en-GB" sz="1200" i="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World health assembly resolution eb148.R6, 74th 2021 requires achieving “the highest attainable standard of health for persons with disabilities” and prioritizes</a:t>
            </a:r>
            <a:r>
              <a:rPr lang="en-GB" sz="1200" i="1"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GB" sz="1200" i="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access to health services; protection during health emergencies; access to public health interventions; and disability data.</a:t>
            </a:r>
            <a:endParaRPr lang="da-DK" sz="1200" i="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171450" marR="0" indent="-171450">
              <a:spcBef>
                <a:spcPts val="0"/>
              </a:spcBef>
              <a:spcAft>
                <a:spcPts val="0"/>
              </a:spcAft>
              <a:buFont typeface="Arial" panose="020B0604020202020204" pitchFamily="34" charset="0"/>
              <a:buChar char="•"/>
            </a:pPr>
            <a:r>
              <a:rPr lang="en-GB" sz="1200" i="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IASC guidelines on </a:t>
            </a:r>
            <a:r>
              <a:rPr lang="en-GB" sz="1200" i="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inclusion of people with </a:t>
            </a:r>
            <a:r>
              <a:rPr lang="en-GB" sz="1200" i="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disabilities in humanitarian action</a:t>
            </a:r>
            <a:r>
              <a:rPr lang="en-GB" sz="1200" i="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requires:</a:t>
            </a:r>
            <a:endParaRPr lang="da-DK" sz="1200" i="1"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702000" marR="0" lvl="0" indent="-342900">
              <a:spcBef>
                <a:spcPts val="0"/>
              </a:spcBef>
              <a:spcAft>
                <a:spcPts val="0"/>
              </a:spcAft>
              <a:buFont typeface="Courier New" panose="02070309020205020404" pitchFamily="49" charset="0"/>
              <a:buChar char="o"/>
            </a:pPr>
            <a:r>
              <a:rPr lang="en-US" sz="1200" i="1" dirty="0">
                <a:solidFill>
                  <a:srgbClr val="0070C0"/>
                </a:solidFill>
                <a:latin typeface="Calibri" panose="020F0502020204030204" pitchFamily="34" charset="0"/>
                <a:ea typeface="Calibri" panose="020F0502020204030204" pitchFamily="34" charset="0"/>
                <a:cs typeface="Calibri" panose="020F0502020204030204" pitchFamily="34" charset="0"/>
              </a:rPr>
              <a:t>i</a:t>
            </a:r>
            <a:r>
              <a:rPr lang="en-US" sz="1200" i="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dentification and removal of barriers that people with disabilities face in accessing humanitarian action/ services;</a:t>
            </a:r>
            <a:endParaRPr lang="da-DK" sz="1200" i="1"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702000" marR="0" lvl="0" indent="-342900">
              <a:spcBef>
                <a:spcPts val="0"/>
              </a:spcBef>
              <a:spcAft>
                <a:spcPts val="0"/>
              </a:spcAft>
              <a:buFont typeface="Courier New" panose="02070309020205020404" pitchFamily="49" charset="0"/>
              <a:buChar char="o"/>
            </a:pPr>
            <a:r>
              <a:rPr lang="en-US" sz="1200" i="1" dirty="0">
                <a:solidFill>
                  <a:srgbClr val="0070C0"/>
                </a:solidFill>
                <a:latin typeface="Calibri" panose="020F0502020204030204" pitchFamily="34" charset="0"/>
                <a:ea typeface="Calibri" panose="020F0502020204030204" pitchFamily="34" charset="0"/>
                <a:cs typeface="Calibri" panose="020F0502020204030204" pitchFamily="34" charset="0"/>
              </a:rPr>
              <a:t>m</a:t>
            </a:r>
            <a:r>
              <a:rPr lang="en-US" sz="1200" i="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eaningful participation of people with disabilities in the humanitarian </a:t>
            </a:r>
            <a:r>
              <a:rPr lang="en-US" sz="1200" i="1" dirty="0" err="1">
                <a:solidFill>
                  <a:srgbClr val="0070C0"/>
                </a:solidFill>
                <a:effectLst/>
                <a:latin typeface="Calibri" panose="020F0502020204030204" pitchFamily="34" charset="0"/>
                <a:ea typeface="Calibri" panose="020F0502020204030204" pitchFamily="34" charset="0"/>
                <a:cs typeface="Calibri" panose="020F0502020204030204" pitchFamily="34" charset="0"/>
              </a:rPr>
              <a:t>programme</a:t>
            </a:r>
            <a:r>
              <a:rPr lang="en-US" sz="1200" i="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cycle;</a:t>
            </a:r>
            <a:endParaRPr lang="da-DK" sz="1200" i="1"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702000" marR="0" lvl="0" indent="-342900">
              <a:spcBef>
                <a:spcPts val="0"/>
              </a:spcBef>
              <a:spcAft>
                <a:spcPts val="0"/>
              </a:spcAft>
              <a:buFont typeface="Courier New" panose="02070309020205020404" pitchFamily="49" charset="0"/>
              <a:buChar char="o"/>
            </a:pPr>
            <a:r>
              <a:rPr lang="en-US" sz="1200" i="1" dirty="0">
                <a:solidFill>
                  <a:srgbClr val="0070C0"/>
                </a:solidFill>
                <a:latin typeface="Calibri" panose="020F0502020204030204" pitchFamily="34" charset="0"/>
                <a:ea typeface="Calibri" panose="020F0502020204030204" pitchFamily="34" charset="0"/>
                <a:cs typeface="Calibri" panose="020F0502020204030204" pitchFamily="34" charset="0"/>
              </a:rPr>
              <a:t>e</a:t>
            </a:r>
            <a:r>
              <a:rPr lang="en-US" sz="1200" i="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mpowerment and capacity building of organizations of persons with disabilities;</a:t>
            </a:r>
            <a:endParaRPr lang="da-DK" sz="1200" i="1"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702000" marR="0" lvl="0" indent="-342900">
              <a:spcBef>
                <a:spcPts val="0"/>
              </a:spcBef>
              <a:spcAft>
                <a:spcPts val="0"/>
              </a:spcAft>
              <a:buFont typeface="Courier New" panose="02070309020205020404" pitchFamily="49" charset="0"/>
              <a:buChar char="o"/>
            </a:pPr>
            <a:r>
              <a:rPr lang="en-US" sz="1200" i="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Strengthen disability data disaggregation in planning, implementation, M&amp;E</a:t>
            </a:r>
            <a:endParaRPr lang="da-DK" sz="1200" i="1"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172800" indent="-172800">
              <a:buFont typeface="Arial" panose="020B0604020202020204" pitchFamily="34" charset="0"/>
              <a:buChar char="•"/>
            </a:pPr>
            <a:r>
              <a:rPr lang="en-GB" sz="1200" i="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Charter on inclusion of persons with disabilities in humanitarian action World. Humanitarian Summit (2016) </a:t>
            </a:r>
            <a:r>
              <a:rPr lang="en-GB" sz="1200" i="1" u="sng" dirty="0">
                <a:hlinkClick r:id="rId4"/>
              </a:rPr>
              <a:t>https://humanitariandisabilitycharter.org/</a:t>
            </a:r>
            <a:endParaRPr lang="en-GB" sz="1200" i="1"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172800" indent="-172800">
              <a:buFont typeface="Arial" panose="020B0604020202020204" pitchFamily="34" charset="0"/>
              <a:buChar char="•"/>
            </a:pPr>
            <a:r>
              <a:rPr lang="en-US" sz="1200" i="1" dirty="0">
                <a:solidFill>
                  <a:srgbClr val="0070C0"/>
                </a:solidFill>
                <a:latin typeface="Calibri" panose="020F0502020204030204" pitchFamily="34" charset="0"/>
                <a:ea typeface="Calibri" panose="020F0502020204030204" pitchFamily="34" charset="0"/>
                <a:cs typeface="Calibri" panose="020F0502020204030204" pitchFamily="34" charset="0"/>
              </a:rPr>
              <a:t>Six g</a:t>
            </a:r>
            <a:r>
              <a:rPr lang="en-US" sz="1200" b="0" i="1" u="none" strike="noStrike" cap="none" dirty="0">
                <a:solidFill>
                  <a:srgbClr val="0070C0"/>
                </a:solidFill>
                <a:effectLst/>
                <a:latin typeface="Calibri" panose="020F0502020204030204" pitchFamily="34" charset="0"/>
                <a:ea typeface="Calibri" panose="020F0502020204030204" pitchFamily="34" charset="0"/>
                <a:cs typeface="Calibri" panose="020F0502020204030204" pitchFamily="34" charset="0"/>
                <a:sym typeface="Calibri"/>
              </a:rPr>
              <a:t>rave violations </a:t>
            </a:r>
            <a:r>
              <a:rPr lang="en-US" sz="1200" i="1" dirty="0">
                <a:solidFill>
                  <a:srgbClr val="0070C0"/>
                </a:solidFill>
                <a:latin typeface="Calibri" panose="020F0502020204030204" pitchFamily="34" charset="0"/>
                <a:ea typeface="Calibri" panose="020F0502020204030204" pitchFamily="34" charset="0"/>
                <a:cs typeface="Calibri" panose="020F0502020204030204" pitchFamily="34" charset="0"/>
              </a:rPr>
              <a:t>a</a:t>
            </a:r>
            <a:r>
              <a:rPr lang="en-US" sz="1200" b="0" i="1" u="none" strike="noStrike" cap="none" dirty="0">
                <a:solidFill>
                  <a:srgbClr val="0070C0"/>
                </a:solidFill>
                <a:effectLst/>
                <a:latin typeface="Calibri" panose="020F0502020204030204" pitchFamily="34" charset="0"/>
                <a:ea typeface="Calibri" panose="020F0502020204030204" pitchFamily="34" charset="0"/>
                <a:cs typeface="Calibri" panose="020F0502020204030204" pitchFamily="34" charset="0"/>
                <a:sym typeface="Calibri"/>
              </a:rPr>
              <a:t>gainst children and the M</a:t>
            </a:r>
            <a:r>
              <a:rPr lang="en-US" sz="1200" i="1" dirty="0">
                <a:solidFill>
                  <a:srgbClr val="0070C0"/>
                </a:solidFill>
                <a:latin typeface="Calibri" panose="020F0502020204030204" pitchFamily="34" charset="0"/>
                <a:ea typeface="Calibri" panose="020F0502020204030204" pitchFamily="34" charset="0"/>
                <a:cs typeface="Calibri" panose="020F0502020204030204" pitchFamily="34" charset="0"/>
              </a:rPr>
              <a:t>onitoring and Reporting Mechanism </a:t>
            </a:r>
            <a:r>
              <a:rPr lang="en-US" sz="1200" b="0" i="1" u="none" strike="noStrike" cap="none" dirty="0">
                <a:solidFill>
                  <a:srgbClr val="0070C0"/>
                </a:solidFill>
                <a:effectLst/>
                <a:latin typeface="Calibri" panose="020F0502020204030204" pitchFamily="34" charset="0"/>
                <a:ea typeface="Calibri" panose="020F0502020204030204" pitchFamily="34" charset="0"/>
                <a:cs typeface="Calibri" panose="020F0502020204030204" pitchFamily="34" charset="0"/>
                <a:sym typeface="Calibri"/>
              </a:rPr>
              <a:t>for children in armed conflict</a:t>
            </a:r>
            <a:r>
              <a:rPr lang="en-US" sz="1200" i="1" dirty="0">
                <a:solidFill>
                  <a:srgbClr val="0070C0"/>
                </a:solidFill>
                <a:latin typeface="Calibri" panose="020F0502020204030204" pitchFamily="34" charset="0"/>
                <a:ea typeface="Calibri" panose="020F0502020204030204" pitchFamily="34" charset="0"/>
                <a:cs typeface="Calibri" panose="020F0502020204030204" pitchFamily="34" charset="0"/>
              </a:rPr>
              <a:t>. UN Security Council </a:t>
            </a:r>
            <a:r>
              <a:rPr lang="en-GB" sz="1200" i="1" dirty="0">
                <a:solidFill>
                  <a:srgbClr val="0070C0"/>
                </a:solidFill>
              </a:rPr>
              <a:t>Resolution 1612</a:t>
            </a:r>
            <a:r>
              <a:rPr lang="en-US" sz="1200" i="1" dirty="0">
                <a:solidFill>
                  <a:srgbClr val="0070C0"/>
                </a:solidFill>
                <a:latin typeface="Calibri" panose="020F0502020204030204" pitchFamily="34" charset="0"/>
                <a:ea typeface="Calibri" panose="020F0502020204030204" pitchFamily="34" charset="0"/>
                <a:cs typeface="Calibri" panose="020F0502020204030204" pitchFamily="34" charset="0"/>
              </a:rPr>
              <a:t>.</a:t>
            </a:r>
            <a:r>
              <a:rPr lang="en-US" sz="1200" b="0" i="1" u="none" strike="noStrike" cap="none" dirty="0">
                <a:solidFill>
                  <a:srgbClr val="0070C0"/>
                </a:solidFill>
                <a:effectLst/>
                <a:latin typeface="Calibri" panose="020F0502020204030204" pitchFamily="34" charset="0"/>
                <a:ea typeface="Calibri" panose="020F0502020204030204" pitchFamily="34" charset="0"/>
                <a:cs typeface="Calibri" panose="020F0502020204030204" pitchFamily="34" charset="0"/>
                <a:sym typeface="Calibri"/>
              </a:rPr>
              <a:t> </a:t>
            </a:r>
            <a:r>
              <a:rPr lang="en-US" sz="1200" b="0" i="1" u="sng" strike="noStrike" cap="none" dirty="0">
                <a:solidFill>
                  <a:srgbClr val="0070C0"/>
                </a:solidFill>
                <a:effectLst/>
                <a:latin typeface="Calibri" panose="020F0502020204030204" pitchFamily="34" charset="0"/>
                <a:ea typeface="Calibri" panose="020F0502020204030204" pitchFamily="34" charset="0"/>
                <a:cs typeface="Calibri" panose="020F0502020204030204" pitchFamily="34" charset="0"/>
                <a:sym typeface="Calibri"/>
                <a:hlinkClick r:id="rId5">
                  <a:extLst>
                    <a:ext uri="{A12FA001-AC4F-418D-AE19-62706E023703}">
                      <ahyp:hlinkClr xmlns:ahyp="http://schemas.microsoft.com/office/drawing/2018/hyperlinkcolor" val="tx"/>
                    </a:ext>
                  </a:extLst>
                </a:hlinkClick>
              </a:rPr>
              <a:t>https://childrenandarmedconflict.un.org/tools-for-action/monitoring-and-reporting/</a:t>
            </a:r>
            <a:r>
              <a:rPr lang="en-US" sz="1200" b="0" i="1" u="none" strike="noStrike" cap="none" dirty="0">
                <a:solidFill>
                  <a:srgbClr val="0070C0"/>
                </a:solidFill>
                <a:effectLst/>
                <a:latin typeface="Calibri" panose="020F0502020204030204" pitchFamily="34" charset="0"/>
                <a:ea typeface="Calibri" panose="020F0502020204030204" pitchFamily="34" charset="0"/>
                <a:cs typeface="Calibri" panose="020F0502020204030204" pitchFamily="34" charset="0"/>
                <a:sym typeface="Calibri"/>
              </a:rPr>
              <a:t> </a:t>
            </a:r>
            <a:endParaRPr lang="da-DK" sz="1200" b="0" i="1" u="none" strike="noStrike" cap="none" dirty="0">
              <a:solidFill>
                <a:srgbClr val="0070C0"/>
              </a:solidFill>
              <a:effectLst/>
              <a:latin typeface="Calibri" panose="020F0502020204030204" pitchFamily="34" charset="0"/>
              <a:ea typeface="Calibri" panose="020F0502020204030204" pitchFamily="34" charset="0"/>
              <a:cs typeface="Calibri" panose="020F0502020204030204" pitchFamily="34" charset="0"/>
              <a:sym typeface="Calibri"/>
            </a:endParaRPr>
          </a:p>
          <a:p>
            <a:pPr marL="57150" marR="0" indent="-285750">
              <a:lnSpc>
                <a:spcPct val="107000"/>
              </a:lnSpc>
              <a:spcBef>
                <a:spcPts val="0"/>
              </a:spcBef>
              <a:spcAft>
                <a:spcPts val="0"/>
              </a:spcAft>
              <a:buFont typeface="Arial" panose="020B0604020202020204" pitchFamily="34" charset="0"/>
              <a:buChar char="•"/>
            </a:pPr>
            <a:endParaRPr lang="da-DK" sz="1200" i="1"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lnSpc>
                <a:spcPct val="115000"/>
              </a:lnSpc>
              <a:buClr>
                <a:srgbClr val="4F81BD"/>
              </a:buClr>
              <a:buSzPts val="1200"/>
              <a:defRPr/>
            </a:pPr>
            <a:endParaRPr lang="en-GB" sz="1200" i="1" kern="12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177468" indent="-177468" algn="just">
              <a:lnSpc>
                <a:spcPct val="115000"/>
              </a:lnSpc>
              <a:buClr>
                <a:srgbClr val="4F81BD"/>
              </a:buClr>
              <a:buSzPts val="1200"/>
              <a:buChar char="•"/>
            </a:pPr>
            <a:endParaRPr lang="en-GB" sz="1200" i="1" dirty="0">
              <a:solidFill>
                <a:srgbClr val="4F81BD"/>
              </a:solidFill>
              <a:latin typeface="Calibri" panose="020F0502020204030204" pitchFamily="34" charset="0"/>
              <a:ea typeface="Calibri" panose="020F0502020204030204" pitchFamily="34" charset="0"/>
              <a:cs typeface="Calibri" panose="020F0502020204030204" pitchFamily="34" charset="0"/>
            </a:endParaRPr>
          </a:p>
        </p:txBody>
      </p:sp>
      <p:sp>
        <p:nvSpPr>
          <p:cNvPr id="439" name="Google Shape;439;p36:notes"/>
          <p:cNvSpPr txBox="1">
            <a:spLocks noGrp="1"/>
          </p:cNvSpPr>
          <p:nvPr>
            <p:ph type="sldNum" idx="12"/>
          </p:nvPr>
        </p:nvSpPr>
        <p:spPr>
          <a:xfrm>
            <a:off x="4023992" y="9721109"/>
            <a:ext cx="3078428" cy="513507"/>
          </a:xfrm>
          <a:prstGeom prst="rect">
            <a:avLst/>
          </a:prstGeom>
          <a:noFill/>
          <a:ln>
            <a:noFill/>
          </a:ln>
        </p:spPr>
        <p:txBody>
          <a:bodyPr spcFirstLastPara="1" wrap="square" lIns="99059" tIns="49530" rIns="99059" bIns="49530" anchor="b" anchorCtr="0">
            <a:noAutofit/>
          </a:bodyPr>
          <a:lstStyle/>
          <a:p>
            <a:pPr algn="r"/>
            <a:fld id="{00000000-1234-1234-1234-123412341234}" type="slidenum">
              <a:rPr lang="en-GB"/>
              <a:pPr algn="r"/>
              <a:t>66</a:t>
            </a:fld>
            <a:endParaRPr dirty="0"/>
          </a:p>
        </p:txBody>
      </p:sp>
    </p:spTree>
    <p:extLst>
      <p:ext uri="{BB962C8B-B14F-4D97-AF65-F5344CB8AC3E}">
        <p14:creationId xmlns:p14="http://schemas.microsoft.com/office/powerpoint/2010/main" val="400647236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323850"/>
            <a:ext cx="6299200" cy="3543300"/>
          </a:xfrm>
        </p:spPr>
      </p:sp>
      <p:sp>
        <p:nvSpPr>
          <p:cNvPr id="3" name="Notes Placeholder 2"/>
          <p:cNvSpPr>
            <a:spLocks noGrp="1"/>
          </p:cNvSpPr>
          <p:nvPr>
            <p:ph type="body" idx="1"/>
          </p:nvPr>
        </p:nvSpPr>
        <p:spPr>
          <a:xfrm>
            <a:off x="376238" y="3979889"/>
            <a:ext cx="6246811" cy="4202886"/>
          </a:xfrm>
        </p:spPr>
        <p:txBody>
          <a:bodyPr/>
          <a:lstStyle/>
          <a:p>
            <a:pPr marL="0">
              <a:lnSpc>
                <a:spcPct val="115000"/>
              </a:lnSpc>
            </a:pPr>
            <a:r>
              <a:rPr lang="en-US" sz="1200" i="1" dirty="0">
                <a:solidFill>
                  <a:srgbClr val="4F81BD"/>
                </a:solidFill>
                <a:ea typeface="Times New Roman" panose="02020603050405020304" pitchFamily="18" charset="0"/>
              </a:rPr>
              <a:t>Time for this topic: 20 mins plus 30 mins for a guest speaker</a:t>
            </a:r>
            <a:endParaRPr lang="en-GB" sz="1200" i="1" dirty="0">
              <a:ea typeface="SimSun" panose="02010600030101010101" pitchFamily="2" charset="-122"/>
            </a:endParaRPr>
          </a:p>
          <a:p>
            <a:endParaRPr lang="en-US" sz="1200" dirty="0"/>
          </a:p>
        </p:txBody>
      </p:sp>
      <p:sp>
        <p:nvSpPr>
          <p:cNvPr id="4" name="Slide Number Placeholder 3"/>
          <p:cNvSpPr>
            <a:spLocks noGrp="1"/>
          </p:cNvSpPr>
          <p:nvPr>
            <p:ph type="sldNum" sz="quarter" idx="5"/>
          </p:nvPr>
        </p:nvSpPr>
        <p:spPr/>
        <p:txBody>
          <a:bodyPr/>
          <a:lstStyle/>
          <a:p>
            <a:pPr algn="r"/>
            <a:fld id="{91600A8A-902E-430E-A833-453AE05FDB61}" type="slidenum">
              <a:rPr lang="en-GB" smtClean="0">
                <a:solidFill>
                  <a:prstClr val="black"/>
                </a:solidFill>
                <a:latin typeface="+mj-lt"/>
                <a:ea typeface="Arial Unicode MS"/>
                <a:cs typeface="Arial Unicode MS"/>
              </a:rPr>
              <a:pPr algn="r"/>
              <a:t>67</a:t>
            </a:fld>
            <a:endParaRPr lang="en-GB" dirty="0">
              <a:solidFill>
                <a:prstClr val="black"/>
              </a:solidFill>
              <a:latin typeface="+mj-lt"/>
              <a:ea typeface="Arial Unicode MS"/>
              <a:cs typeface="Arial Unicode MS"/>
            </a:endParaRPr>
          </a:p>
        </p:txBody>
      </p:sp>
    </p:spTree>
    <p:extLst>
      <p:ext uri="{BB962C8B-B14F-4D97-AF65-F5344CB8AC3E}">
        <p14:creationId xmlns:p14="http://schemas.microsoft.com/office/powerpoint/2010/main" val="33401246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43:notes"/>
          <p:cNvSpPr>
            <a:spLocks noGrp="1" noRot="1" noChangeAspect="1"/>
          </p:cNvSpPr>
          <p:nvPr>
            <p:ph type="sldImg" idx="2"/>
          </p:nvPr>
        </p:nvSpPr>
        <p:spPr>
          <a:xfrm>
            <a:off x="346075" y="274638"/>
            <a:ext cx="6427788" cy="36147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p43:notes"/>
          <p:cNvSpPr txBox="1">
            <a:spLocks noGrp="1"/>
          </p:cNvSpPr>
          <p:nvPr>
            <p:ph type="body" idx="1"/>
          </p:nvPr>
        </p:nvSpPr>
        <p:spPr>
          <a:xfrm>
            <a:off x="346075" y="3949908"/>
            <a:ext cx="6427788" cy="5005378"/>
          </a:xfrm>
          <a:prstGeom prst="rect">
            <a:avLst/>
          </a:prstGeom>
          <a:noFill/>
          <a:ln>
            <a:noFill/>
          </a:ln>
        </p:spPr>
        <p:txBody>
          <a:bodyPr spcFirstLastPara="1" wrap="square" lIns="99059" tIns="49530" rIns="99059" bIns="49530" anchor="t" anchorCtr="0">
            <a:noAutofit/>
          </a:bodyPr>
          <a:lstStyle/>
          <a:p>
            <a:pPr marL="0" indent="0" algn="just">
              <a:lnSpc>
                <a:spcPct val="115000"/>
              </a:lnSpc>
            </a:pPr>
            <a:r>
              <a:rPr lang="en-GB" sz="1200" i="1" dirty="0">
                <a:solidFill>
                  <a:srgbClr val="4F81BD"/>
                </a:solidFill>
              </a:rPr>
              <a:t>Presentation. Fighting for rights – human rights defenders. (20 mins. 6 slides before the optional guest speaker)</a:t>
            </a:r>
          </a:p>
          <a:p>
            <a:pPr marL="0" indent="0" algn="just">
              <a:lnSpc>
                <a:spcPct val="115000"/>
              </a:lnSpc>
            </a:pPr>
            <a:r>
              <a:rPr lang="en-GB" sz="1200" i="1" dirty="0">
                <a:solidFill>
                  <a:srgbClr val="4F81BD"/>
                </a:solidFill>
              </a:rPr>
              <a:t>Take just a couple of minutes to ask the group:</a:t>
            </a:r>
            <a:endParaRPr sz="1200" i="1" dirty="0"/>
          </a:p>
          <a:p>
            <a:pPr marL="177468" indent="-177468">
              <a:spcBef>
                <a:spcPts val="1037"/>
              </a:spcBef>
              <a:buFont typeface="Arial" panose="020B0604020202020204" pitchFamily="34" charset="0"/>
              <a:buChar char="•"/>
            </a:pPr>
            <a:r>
              <a:rPr lang="en-US" sz="1200" dirty="0"/>
              <a:t>Can you think of any human rights defenders, advocacy groups, or people with lived experience, working with your project or </a:t>
            </a:r>
            <a:r>
              <a:rPr lang="en-US" sz="1200" dirty="0" err="1"/>
              <a:t>programme</a:t>
            </a:r>
            <a:r>
              <a:rPr lang="en-US" sz="1200" dirty="0"/>
              <a:t>?</a:t>
            </a:r>
          </a:p>
          <a:p>
            <a:pPr marL="0" indent="0">
              <a:spcBef>
                <a:spcPts val="1037"/>
              </a:spcBef>
            </a:pPr>
            <a:r>
              <a:rPr lang="en-US" sz="1200" i="1" dirty="0">
                <a:solidFill>
                  <a:srgbClr val="0070C0"/>
                </a:solidFill>
              </a:rPr>
              <a:t>If they struggle to find examples, ask:</a:t>
            </a:r>
          </a:p>
          <a:p>
            <a:pPr marL="177468" indent="-177468">
              <a:spcBef>
                <a:spcPts val="1037"/>
              </a:spcBef>
              <a:buFont typeface="Arial" panose="020B0604020202020204" pitchFamily="34" charset="0"/>
              <a:buChar char="•"/>
            </a:pPr>
            <a:r>
              <a:rPr lang="en-US" sz="1200" dirty="0">
                <a:solidFill>
                  <a:schemeClr val="tx1"/>
                </a:solidFill>
              </a:rPr>
              <a:t>C</a:t>
            </a:r>
            <a:r>
              <a:rPr lang="en-US" sz="1200" dirty="0"/>
              <a:t>an you think of any human rights defenders or advocacy groups in the region / country(</a:t>
            </a:r>
            <a:r>
              <a:rPr lang="en-US" sz="1200" dirty="0" err="1"/>
              <a:t>ies</a:t>
            </a:r>
            <a:r>
              <a:rPr lang="en-US" sz="1200" dirty="0"/>
              <a:t>) you work in?</a:t>
            </a:r>
          </a:p>
          <a:p>
            <a:pPr marL="0" indent="0">
              <a:spcBef>
                <a:spcPts val="1037"/>
              </a:spcBef>
            </a:pPr>
            <a:endParaRPr sz="1200" dirty="0"/>
          </a:p>
        </p:txBody>
      </p:sp>
      <p:sp>
        <p:nvSpPr>
          <p:cNvPr id="500" name="Google Shape;500;p43:notes"/>
          <p:cNvSpPr txBox="1">
            <a:spLocks noGrp="1"/>
          </p:cNvSpPr>
          <p:nvPr>
            <p:ph type="sldNum" idx="12"/>
          </p:nvPr>
        </p:nvSpPr>
        <p:spPr>
          <a:xfrm>
            <a:off x="4023992" y="9721109"/>
            <a:ext cx="3078428" cy="513507"/>
          </a:xfrm>
          <a:prstGeom prst="rect">
            <a:avLst/>
          </a:prstGeom>
          <a:noFill/>
          <a:ln>
            <a:noFill/>
          </a:ln>
        </p:spPr>
        <p:txBody>
          <a:bodyPr spcFirstLastPara="1" wrap="square" lIns="99059" tIns="49530" rIns="99059" bIns="49530" anchor="b" anchorCtr="0">
            <a:noAutofit/>
          </a:bodyPr>
          <a:lstStyle/>
          <a:p>
            <a:pPr algn="r"/>
            <a:fld id="{00000000-1234-1234-1234-123412341234}" type="slidenum">
              <a:rPr lang="en-GB"/>
              <a:pPr algn="r"/>
              <a:t>68</a:t>
            </a:fld>
            <a:endParaRPr/>
          </a:p>
        </p:txBody>
      </p:sp>
    </p:spTree>
    <p:extLst>
      <p:ext uri="{BB962C8B-B14F-4D97-AF65-F5344CB8AC3E}">
        <p14:creationId xmlns:p14="http://schemas.microsoft.com/office/powerpoint/2010/main" val="323243359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37:notes"/>
          <p:cNvSpPr>
            <a:spLocks noGrp="1" noRot="1" noChangeAspect="1"/>
          </p:cNvSpPr>
          <p:nvPr>
            <p:ph type="sldImg" idx="2"/>
          </p:nvPr>
        </p:nvSpPr>
        <p:spPr>
          <a:xfrm>
            <a:off x="347663" y="309563"/>
            <a:ext cx="6376987" cy="3587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37:notes"/>
          <p:cNvSpPr txBox="1">
            <a:spLocks noGrp="1"/>
          </p:cNvSpPr>
          <p:nvPr>
            <p:ph type="body" idx="1"/>
          </p:nvPr>
        </p:nvSpPr>
        <p:spPr>
          <a:xfrm>
            <a:off x="347663" y="3897313"/>
            <a:ext cx="6275387" cy="5057973"/>
          </a:xfrm>
          <a:prstGeom prst="rect">
            <a:avLst/>
          </a:prstGeom>
          <a:noFill/>
          <a:ln>
            <a:noFill/>
          </a:ln>
        </p:spPr>
        <p:txBody>
          <a:bodyPr spcFirstLastPara="1" wrap="square" lIns="99059" tIns="49530" rIns="99059" bIns="49530" anchor="t" anchorCtr="0">
            <a:noAutofit/>
          </a:bodyPr>
          <a:lstStyle/>
          <a:p>
            <a:pPr marL="0" indent="0">
              <a:lnSpc>
                <a:spcPct val="115000"/>
              </a:lnSpc>
            </a:pPr>
            <a:r>
              <a:rPr lang="en-GB" sz="1200" i="1" dirty="0">
                <a:solidFill>
                  <a:srgbClr val="0070C0"/>
                </a:solidFill>
              </a:rPr>
              <a:t>The next few slides discuss who defends human rights. </a:t>
            </a:r>
          </a:p>
          <a:p>
            <a:pPr marL="0" indent="0">
              <a:lnSpc>
                <a:spcPct val="115000"/>
              </a:lnSpc>
            </a:pPr>
            <a:r>
              <a:rPr lang="en-GB" sz="1200" b="1" i="1" dirty="0">
                <a:solidFill>
                  <a:srgbClr val="0070C0"/>
                </a:solidFill>
              </a:rPr>
              <a:t>Deliver this topic as a positive message. </a:t>
            </a:r>
            <a:r>
              <a:rPr lang="en-GB" sz="1200" i="1" dirty="0">
                <a:solidFill>
                  <a:srgbClr val="0070C0"/>
                </a:solidFill>
              </a:rPr>
              <a:t>Participants should leave with a clear idea that defending human rights can improve the lives of individuals, groups and society as a whole. </a:t>
            </a:r>
            <a:endParaRPr sz="1200" i="1" dirty="0">
              <a:solidFill>
                <a:srgbClr val="0070C0"/>
              </a:solidFill>
            </a:endParaRPr>
          </a:p>
          <a:p>
            <a:pPr marL="0" indent="0">
              <a:buSzPts val="2200"/>
            </a:pPr>
            <a:endParaRPr lang="en-US" sz="1200" i="1" dirty="0">
              <a:solidFill>
                <a:srgbClr val="0070C0"/>
              </a:solidFill>
            </a:endParaRPr>
          </a:p>
          <a:p>
            <a:pPr marL="0" indent="0">
              <a:buSzPts val="2200"/>
            </a:pPr>
            <a:r>
              <a:rPr lang="en-US" sz="1200" i="1" dirty="0">
                <a:solidFill>
                  <a:srgbClr val="0070C0"/>
                </a:solidFill>
              </a:rPr>
              <a:t>Talk through the slide.</a:t>
            </a:r>
          </a:p>
        </p:txBody>
      </p:sp>
      <p:sp>
        <p:nvSpPr>
          <p:cNvPr id="447" name="Google Shape;447;p37:notes"/>
          <p:cNvSpPr txBox="1">
            <a:spLocks noGrp="1"/>
          </p:cNvSpPr>
          <p:nvPr>
            <p:ph type="sldNum" idx="12"/>
          </p:nvPr>
        </p:nvSpPr>
        <p:spPr>
          <a:xfrm>
            <a:off x="4023992" y="9721109"/>
            <a:ext cx="3078428" cy="513507"/>
          </a:xfrm>
          <a:prstGeom prst="rect">
            <a:avLst/>
          </a:prstGeom>
          <a:noFill/>
          <a:ln>
            <a:noFill/>
          </a:ln>
        </p:spPr>
        <p:txBody>
          <a:bodyPr spcFirstLastPara="1" wrap="square" lIns="99059" tIns="49530" rIns="99059" bIns="49530" anchor="b" anchorCtr="0">
            <a:noAutofit/>
          </a:bodyPr>
          <a:lstStyle/>
          <a:p>
            <a:pPr algn="r"/>
            <a:fld id="{00000000-1234-1234-1234-123412341234}" type="slidenum">
              <a:rPr lang="en-GB"/>
              <a:pPr algn="r"/>
              <a:t>69</a:t>
            </a:fld>
            <a:endParaRPr/>
          </a:p>
        </p:txBody>
      </p:sp>
    </p:spTree>
    <p:extLst>
      <p:ext uri="{BB962C8B-B14F-4D97-AF65-F5344CB8AC3E}">
        <p14:creationId xmlns:p14="http://schemas.microsoft.com/office/powerpoint/2010/main" val="812397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B5052-F89D-2578-FB41-201981D32A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03B5BE-832E-9D56-7786-083ACD5461E7}"/>
              </a:ext>
            </a:extLst>
          </p:cNvPr>
          <p:cNvSpPr>
            <a:spLocks noGrp="1" noRot="1" noChangeAspect="1"/>
          </p:cNvSpPr>
          <p:nvPr>
            <p:ph type="sldImg"/>
          </p:nvPr>
        </p:nvSpPr>
        <p:spPr>
          <a:xfrm>
            <a:off x="481013" y="441325"/>
            <a:ext cx="6142037" cy="3454400"/>
          </a:xfrm>
        </p:spPr>
      </p:sp>
      <p:sp>
        <p:nvSpPr>
          <p:cNvPr id="3" name="Notes Placeholder 2">
            <a:extLst>
              <a:ext uri="{FF2B5EF4-FFF2-40B4-BE49-F238E27FC236}">
                <a16:creationId xmlns:a16="http://schemas.microsoft.com/office/drawing/2014/main" id="{E6E804BF-0674-9FE3-0BB0-468D1AAE3A00}"/>
              </a:ext>
            </a:extLst>
          </p:cNvPr>
          <p:cNvSpPr>
            <a:spLocks noGrp="1"/>
          </p:cNvSpPr>
          <p:nvPr>
            <p:ph type="body" idx="1"/>
          </p:nvPr>
        </p:nvSpPr>
        <p:spPr>
          <a:xfrm>
            <a:off x="481012" y="3985591"/>
            <a:ext cx="6194333" cy="6102625"/>
          </a:xfrm>
        </p:spPr>
        <p:txBody>
          <a:bodyPr/>
          <a:lstStyle/>
          <a:p>
            <a:pPr marL="228600" indent="0">
              <a:buFont typeface="Arial" panose="020B0604020202020204" pitchFamily="34" charset="0"/>
              <a:buNone/>
            </a:pPr>
            <a:r>
              <a:rPr lang="en-US" sz="1200" i="1" dirty="0">
                <a:solidFill>
                  <a:srgbClr val="0070C0"/>
                </a:solidFill>
              </a:rPr>
              <a:t>Talk through the slide </a:t>
            </a:r>
          </a:p>
          <a:p>
            <a:pPr marL="228600" indent="0">
              <a:buFont typeface="Arial" panose="020B0604020202020204" pitchFamily="34" charset="0"/>
              <a:buNone/>
            </a:pPr>
            <a:endParaRPr lang="en-US" sz="1200" b="1" i="1" u="none" strike="noStrike" cap="none" dirty="0">
              <a:solidFill>
                <a:srgbClr val="0070C0"/>
              </a:solidFill>
              <a:latin typeface="Calibri"/>
              <a:ea typeface="Calibri"/>
              <a:cs typeface="Calibri"/>
              <a:sym typeface="Calibri"/>
            </a:endParaRPr>
          </a:p>
          <a:p>
            <a:pPr marL="228600" indent="0">
              <a:buFont typeface="Arial" panose="020B0604020202020204" pitchFamily="34" charset="0"/>
              <a:buNone/>
            </a:pPr>
            <a:r>
              <a:rPr lang="en-US" sz="1200" b="1" i="1" dirty="0">
                <a:solidFill>
                  <a:srgbClr val="0070C0"/>
                </a:solidFill>
              </a:rPr>
              <a:t>Reference</a:t>
            </a:r>
          </a:p>
          <a:p>
            <a:pPr marL="228600" indent="0"/>
            <a:r>
              <a:rPr lang="en-US" sz="1200" i="1" dirty="0">
                <a:solidFill>
                  <a:srgbClr val="0070C0"/>
                </a:solidFill>
              </a:rPr>
              <a:t>UN General Assembly resolution 77/300 Mental health and psychosocial support. </a:t>
            </a:r>
            <a:r>
              <a:rPr lang="en-US" sz="1200" i="1" dirty="0" err="1">
                <a:solidFill>
                  <a:srgbClr val="0070C0"/>
                </a:solidFill>
              </a:rPr>
              <a:t>Addopted</a:t>
            </a:r>
            <a:r>
              <a:rPr lang="en-US" sz="1200" i="1" dirty="0">
                <a:solidFill>
                  <a:srgbClr val="0070C0"/>
                </a:solidFill>
              </a:rPr>
              <a:t> 26 June 2023. </a:t>
            </a:r>
            <a:r>
              <a:rPr lang="en-US" sz="1200" i="1" dirty="0">
                <a:solidFill>
                  <a:srgbClr val="0070C0"/>
                </a:solidFill>
                <a:hlinkClick r:id="rId3"/>
              </a:rPr>
              <a:t>https://docs.un.org/en/A/RES/77/300</a:t>
            </a:r>
            <a:endParaRPr lang="en-US" sz="1200" i="1" dirty="0">
              <a:solidFill>
                <a:srgbClr val="0070C0"/>
              </a:solidFill>
            </a:endParaRPr>
          </a:p>
          <a:p>
            <a:pPr marL="228600" indent="0">
              <a:buFont typeface="Arial" panose="020B0604020202020204" pitchFamily="34" charset="0"/>
              <a:buNone/>
            </a:pPr>
            <a:endParaRPr lang="en-US" sz="1200" b="1" i="1" u="none" strike="noStrike" cap="none" dirty="0">
              <a:solidFill>
                <a:srgbClr val="0070C0"/>
              </a:solidFill>
              <a:latin typeface="Calibri"/>
              <a:ea typeface="Calibri"/>
              <a:cs typeface="Calibri"/>
              <a:sym typeface="Calibri"/>
            </a:endParaRPr>
          </a:p>
        </p:txBody>
      </p:sp>
      <p:sp>
        <p:nvSpPr>
          <p:cNvPr id="4" name="Slide Number Placeholder 3">
            <a:extLst>
              <a:ext uri="{FF2B5EF4-FFF2-40B4-BE49-F238E27FC236}">
                <a16:creationId xmlns:a16="http://schemas.microsoft.com/office/drawing/2014/main" id="{2608566F-E98C-597A-A0AF-1AE7BEBEA183}"/>
              </a:ext>
            </a:extLst>
          </p:cNvPr>
          <p:cNvSpPr>
            <a:spLocks noGrp="1"/>
          </p:cNvSpPr>
          <p:nvPr>
            <p:ph type="sldNum" sz="quarter" idx="10"/>
          </p:nvPr>
        </p:nvSpPr>
        <p:spPr/>
        <p:txBody>
          <a:bodyPr/>
          <a:lstStyle/>
          <a:p>
            <a:pPr algn="r"/>
            <a:fld id="{91600A8A-902E-430E-A833-453AE05FDB61}" type="slidenum">
              <a:rPr lang="en-GB" smtClean="0"/>
              <a:pPr algn="r"/>
              <a:t>7</a:t>
            </a:fld>
            <a:endParaRPr lang="en-GB" dirty="0"/>
          </a:p>
        </p:txBody>
      </p:sp>
    </p:spTree>
    <p:extLst>
      <p:ext uri="{BB962C8B-B14F-4D97-AF65-F5344CB8AC3E}">
        <p14:creationId xmlns:p14="http://schemas.microsoft.com/office/powerpoint/2010/main" val="1161421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40:notes"/>
          <p:cNvSpPr>
            <a:spLocks noGrp="1" noRot="1" noChangeAspect="1"/>
          </p:cNvSpPr>
          <p:nvPr>
            <p:ph type="sldImg" idx="2"/>
          </p:nvPr>
        </p:nvSpPr>
        <p:spPr>
          <a:xfrm>
            <a:off x="361950" y="312738"/>
            <a:ext cx="6357938" cy="35766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p40:notes"/>
          <p:cNvSpPr txBox="1">
            <a:spLocks noGrp="1"/>
          </p:cNvSpPr>
          <p:nvPr>
            <p:ph type="body" idx="1"/>
          </p:nvPr>
        </p:nvSpPr>
        <p:spPr>
          <a:xfrm>
            <a:off x="361951" y="3964898"/>
            <a:ext cx="6253690" cy="4809085"/>
          </a:xfrm>
          <a:prstGeom prst="rect">
            <a:avLst/>
          </a:prstGeom>
          <a:noFill/>
          <a:ln>
            <a:noFill/>
          </a:ln>
        </p:spPr>
        <p:txBody>
          <a:bodyPr spcFirstLastPara="1" wrap="square" lIns="99059" tIns="49530" rIns="99059" bIns="49530" anchor="t" anchorCtr="0">
            <a:noAutofit/>
          </a:bodyPr>
          <a:lstStyle/>
          <a:p>
            <a:pPr marL="0" indent="0" algn="just">
              <a:lnSpc>
                <a:spcPct val="115000"/>
              </a:lnSpc>
            </a:pPr>
            <a:r>
              <a:rPr lang="en-GB" sz="1200" i="1" dirty="0">
                <a:solidFill>
                  <a:srgbClr val="0070C0"/>
                </a:solidFill>
              </a:rPr>
              <a:t>Talk through the slide. </a:t>
            </a:r>
          </a:p>
          <a:p>
            <a:pPr marL="0" indent="0" algn="just">
              <a:lnSpc>
                <a:spcPct val="115000"/>
              </a:lnSpc>
            </a:pPr>
            <a:r>
              <a:rPr lang="en-GB" sz="1200" i="1" dirty="0">
                <a:solidFill>
                  <a:srgbClr val="0070C0"/>
                </a:solidFill>
              </a:rPr>
              <a:t>With the second bullet, mention that: </a:t>
            </a:r>
            <a:endParaRPr i="1" dirty="0">
              <a:solidFill>
                <a:srgbClr val="0070C0"/>
              </a:solidFill>
            </a:endParaRPr>
          </a:p>
          <a:p>
            <a:pPr marL="177734" indent="-177734" algn="just">
              <a:lnSpc>
                <a:spcPct val="115000"/>
              </a:lnSpc>
              <a:spcBef>
                <a:spcPts val="1037"/>
              </a:spcBef>
              <a:buClr>
                <a:schemeClr val="dk1"/>
              </a:buClr>
              <a:buSzPts val="1200"/>
              <a:buFont typeface="Arial"/>
              <a:buChar char="•"/>
            </a:pPr>
            <a:r>
              <a:rPr lang="en-GB" sz="1200" dirty="0"/>
              <a:t>Many governments have also drafted their own human rights laws or have integrated human rights principles into their constitutions. This means that these principles are legally binding and can be used to protect the human rights of citizens. Yet, some governments have also not signed/ratified certain treaties, or have included limitations/reservations.</a:t>
            </a:r>
            <a:endParaRPr sz="1200" dirty="0"/>
          </a:p>
          <a:p>
            <a:pPr marL="177734" indent="-177734" algn="just">
              <a:lnSpc>
                <a:spcPct val="115000"/>
              </a:lnSpc>
              <a:spcBef>
                <a:spcPts val="1037"/>
              </a:spcBef>
              <a:buClr>
                <a:schemeClr val="dk1"/>
              </a:buClr>
              <a:buSzPts val="1200"/>
              <a:buFont typeface="Arial"/>
              <a:buChar char="•"/>
            </a:pPr>
            <a:endParaRPr lang="en-GB" sz="1200" dirty="0"/>
          </a:p>
          <a:p>
            <a:pPr marL="0" indent="0" algn="just">
              <a:lnSpc>
                <a:spcPct val="115000"/>
              </a:lnSpc>
              <a:spcBef>
                <a:spcPts val="1037"/>
              </a:spcBef>
              <a:buClr>
                <a:schemeClr val="dk1"/>
              </a:buClr>
              <a:buSzPts val="1200"/>
            </a:pPr>
            <a:endParaRPr sz="1200" dirty="0"/>
          </a:p>
          <a:p>
            <a:pPr marL="0" indent="0">
              <a:spcBef>
                <a:spcPts val="1037"/>
              </a:spcBef>
            </a:pPr>
            <a:endParaRPr sz="1200" dirty="0"/>
          </a:p>
        </p:txBody>
      </p:sp>
      <p:sp>
        <p:nvSpPr>
          <p:cNvPr id="473" name="Google Shape;473;p40:notes"/>
          <p:cNvSpPr txBox="1">
            <a:spLocks noGrp="1"/>
          </p:cNvSpPr>
          <p:nvPr>
            <p:ph type="sldNum" idx="12"/>
          </p:nvPr>
        </p:nvSpPr>
        <p:spPr>
          <a:xfrm>
            <a:off x="4023992" y="9721109"/>
            <a:ext cx="3078428" cy="513507"/>
          </a:xfrm>
          <a:prstGeom prst="rect">
            <a:avLst/>
          </a:prstGeom>
          <a:noFill/>
          <a:ln>
            <a:noFill/>
          </a:ln>
        </p:spPr>
        <p:txBody>
          <a:bodyPr spcFirstLastPara="1" wrap="square" lIns="99059" tIns="49530" rIns="99059" bIns="49530" anchor="b" anchorCtr="0">
            <a:noAutofit/>
          </a:bodyPr>
          <a:lstStyle/>
          <a:p>
            <a:pPr algn="r"/>
            <a:fld id="{00000000-1234-1234-1234-123412341234}" type="slidenum">
              <a:rPr lang="en-GB"/>
              <a:pPr algn="r"/>
              <a:t>70</a:t>
            </a:fld>
            <a:endParaRPr/>
          </a:p>
        </p:txBody>
      </p:sp>
    </p:spTree>
    <p:extLst>
      <p:ext uri="{BB962C8B-B14F-4D97-AF65-F5344CB8AC3E}">
        <p14:creationId xmlns:p14="http://schemas.microsoft.com/office/powerpoint/2010/main" val="295900633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42:notes"/>
          <p:cNvSpPr>
            <a:spLocks noGrp="1" noRot="1" noChangeAspect="1"/>
          </p:cNvSpPr>
          <p:nvPr>
            <p:ph type="sldImg" idx="2"/>
          </p:nvPr>
        </p:nvSpPr>
        <p:spPr>
          <a:xfrm>
            <a:off x="347663" y="301625"/>
            <a:ext cx="6315075" cy="3552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0" name="Google Shape;490;p42:notes"/>
          <p:cNvSpPr txBox="1">
            <a:spLocks noGrp="1"/>
          </p:cNvSpPr>
          <p:nvPr>
            <p:ph type="body" idx="1"/>
          </p:nvPr>
        </p:nvSpPr>
        <p:spPr>
          <a:xfrm>
            <a:off x="347663" y="3854450"/>
            <a:ext cx="6315813" cy="6078155"/>
          </a:xfrm>
          <a:prstGeom prst="rect">
            <a:avLst/>
          </a:prstGeom>
          <a:noFill/>
          <a:ln>
            <a:noFill/>
          </a:ln>
        </p:spPr>
        <p:txBody>
          <a:bodyPr spcFirstLastPara="1" wrap="square" lIns="99059" tIns="49530" rIns="99059" bIns="49530" anchor="t" anchorCtr="0">
            <a:noAutofit/>
          </a:bodyPr>
          <a:lstStyle/>
          <a:p>
            <a:pPr marL="0" indent="0" algn="just">
              <a:lnSpc>
                <a:spcPct val="115000"/>
              </a:lnSpc>
            </a:pPr>
            <a:r>
              <a:rPr lang="en-GB" sz="1200" i="1" dirty="0">
                <a:solidFill>
                  <a:srgbClr val="0070C0"/>
                </a:solidFill>
              </a:rPr>
              <a:t>Talk through the slide.</a:t>
            </a:r>
          </a:p>
          <a:p>
            <a:pPr marL="0" indent="0" algn="just">
              <a:lnSpc>
                <a:spcPct val="115000"/>
              </a:lnSpc>
            </a:pPr>
            <a:r>
              <a:rPr lang="en-GB" sz="1200" i="1" dirty="0">
                <a:solidFill>
                  <a:srgbClr val="0070C0"/>
                </a:solidFill>
              </a:rPr>
              <a:t>Emphasize:</a:t>
            </a:r>
          </a:p>
          <a:p>
            <a:pPr marL="0" indent="0">
              <a:lnSpc>
                <a:spcPct val="115000"/>
              </a:lnSpc>
            </a:pPr>
            <a:endParaRPr lang="en-GB" sz="1200" i="1" dirty="0">
              <a:solidFill>
                <a:srgbClr val="0070C0"/>
              </a:solidFill>
            </a:endParaRPr>
          </a:p>
          <a:p>
            <a:pPr marL="0" indent="0">
              <a:lnSpc>
                <a:spcPct val="115000"/>
              </a:lnSpc>
            </a:pPr>
            <a:r>
              <a:rPr lang="en-US" sz="1200" dirty="0">
                <a:latin typeface="Calibri" panose="020F0502020204030204" pitchFamily="34" charset="0"/>
                <a:cs typeface="Calibri" panose="020F0502020204030204" pitchFamily="34" charset="0"/>
              </a:rPr>
              <a:t>Organizations of Persons with Disabilities (OPDs) defend human rights for people with disabilities, including psychosocial, intellectual and cognitive disabilities. </a:t>
            </a:r>
            <a:endParaRPr lang="en-US" sz="1200" dirty="0">
              <a:solidFill>
                <a:schemeClr val="tx1"/>
              </a:solidFill>
              <a:latin typeface="Calibri" panose="020F0502020204030204" pitchFamily="34" charset="0"/>
              <a:cs typeface="Calibri" panose="020F0502020204030204" pitchFamily="34" charset="0"/>
            </a:endParaRPr>
          </a:p>
          <a:p>
            <a:pPr marL="0" indent="0">
              <a:lnSpc>
                <a:spcPct val="115000"/>
              </a:lnSpc>
              <a:spcBef>
                <a:spcPts val="1037"/>
              </a:spcBef>
            </a:pPr>
            <a:r>
              <a:rPr lang="en-GB" sz="1200" dirty="0">
                <a:solidFill>
                  <a:schemeClr val="tx1"/>
                </a:solidFill>
              </a:rPr>
              <a:t>International organizations campaign to respect, protect and fulfil people’s human rights everywhere, including in humanitarian contexts. </a:t>
            </a:r>
          </a:p>
          <a:p>
            <a:pPr marL="0" indent="0">
              <a:spcBef>
                <a:spcPts val="1037"/>
              </a:spcBef>
            </a:pPr>
            <a:endParaRPr sz="1200" dirty="0"/>
          </a:p>
        </p:txBody>
      </p:sp>
      <p:sp>
        <p:nvSpPr>
          <p:cNvPr id="491" name="Google Shape;491;p42:notes"/>
          <p:cNvSpPr txBox="1">
            <a:spLocks noGrp="1"/>
          </p:cNvSpPr>
          <p:nvPr>
            <p:ph type="sldNum" idx="12"/>
          </p:nvPr>
        </p:nvSpPr>
        <p:spPr>
          <a:xfrm>
            <a:off x="4023992" y="9721109"/>
            <a:ext cx="3078428" cy="513507"/>
          </a:xfrm>
          <a:prstGeom prst="rect">
            <a:avLst/>
          </a:prstGeom>
          <a:noFill/>
          <a:ln>
            <a:noFill/>
          </a:ln>
        </p:spPr>
        <p:txBody>
          <a:bodyPr spcFirstLastPara="1" wrap="square" lIns="99059" tIns="49530" rIns="99059" bIns="49530" anchor="b" anchorCtr="0">
            <a:noAutofit/>
          </a:bodyPr>
          <a:lstStyle/>
          <a:p>
            <a:pPr algn="r"/>
            <a:fld id="{00000000-1234-1234-1234-123412341234}" type="slidenum">
              <a:rPr lang="en-GB"/>
              <a:pPr algn="r"/>
              <a:t>71</a:t>
            </a:fld>
            <a:endParaRPr/>
          </a:p>
        </p:txBody>
      </p:sp>
    </p:spTree>
    <p:extLst>
      <p:ext uri="{BB962C8B-B14F-4D97-AF65-F5344CB8AC3E}">
        <p14:creationId xmlns:p14="http://schemas.microsoft.com/office/powerpoint/2010/main" val="382924778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41:notes"/>
          <p:cNvSpPr>
            <a:spLocks noGrp="1" noRot="1" noChangeAspect="1"/>
          </p:cNvSpPr>
          <p:nvPr>
            <p:ph type="sldImg" idx="2"/>
          </p:nvPr>
        </p:nvSpPr>
        <p:spPr>
          <a:xfrm>
            <a:off x="342900" y="298450"/>
            <a:ext cx="6388100" cy="3594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1" name="Google Shape;481;p41:notes"/>
          <p:cNvSpPr txBox="1">
            <a:spLocks noGrp="1"/>
          </p:cNvSpPr>
          <p:nvPr>
            <p:ph type="body" idx="1"/>
          </p:nvPr>
        </p:nvSpPr>
        <p:spPr>
          <a:xfrm>
            <a:off x="342900" y="3892550"/>
            <a:ext cx="6316663" cy="5897836"/>
          </a:xfrm>
          <a:prstGeom prst="rect">
            <a:avLst/>
          </a:prstGeom>
          <a:noFill/>
          <a:ln>
            <a:noFill/>
          </a:ln>
        </p:spPr>
        <p:txBody>
          <a:bodyPr spcFirstLastPara="1" wrap="square" lIns="99059" tIns="49530" rIns="99059" bIns="49530" anchor="t" anchorCtr="0">
            <a:noAutofit/>
          </a:bodyPr>
          <a:lstStyle/>
          <a:p>
            <a:pPr marL="0" indent="0" algn="just">
              <a:lnSpc>
                <a:spcPct val="115000"/>
              </a:lnSpc>
            </a:pPr>
            <a:r>
              <a:rPr lang="en-GB" sz="1200" i="1" dirty="0">
                <a:solidFill>
                  <a:srgbClr val="0070C0"/>
                </a:solidFill>
              </a:rPr>
              <a:t>Talk through the slide.</a:t>
            </a:r>
          </a:p>
          <a:p>
            <a:pPr marL="171450" indent="-171450" algn="just">
              <a:lnSpc>
                <a:spcPct val="115000"/>
              </a:lnSpc>
              <a:spcBef>
                <a:spcPts val="1037"/>
              </a:spcBef>
              <a:buClr>
                <a:schemeClr val="dk1"/>
              </a:buClr>
              <a:buSzPts val="1200"/>
              <a:buFont typeface="Arial" panose="020B0604020202020204" pitchFamily="34" charset="0"/>
              <a:buChar char="•"/>
            </a:pPr>
            <a:r>
              <a:rPr lang="en-GB" sz="1200" i="1" dirty="0">
                <a:solidFill>
                  <a:srgbClr val="0070C0"/>
                </a:solidFill>
              </a:rPr>
              <a:t>For the </a:t>
            </a:r>
            <a:r>
              <a:rPr lang="en-GB" sz="1200" b="1" i="1" dirty="0">
                <a:solidFill>
                  <a:srgbClr val="0070C0"/>
                </a:solidFill>
              </a:rPr>
              <a:t>monitors and protects </a:t>
            </a:r>
            <a:r>
              <a:rPr lang="en-GB" sz="1200" i="1" dirty="0">
                <a:solidFill>
                  <a:srgbClr val="0070C0"/>
                </a:solidFill>
              </a:rPr>
              <a:t>point, explain (and show directly if appropriate):</a:t>
            </a:r>
          </a:p>
          <a:p>
            <a:pPr indent="0" algn="just">
              <a:lnSpc>
                <a:spcPct val="114999"/>
              </a:lnSpc>
              <a:spcBef>
                <a:spcPts val="1037"/>
              </a:spcBef>
              <a:buSzPts val="1200"/>
            </a:pPr>
            <a:r>
              <a:rPr lang="en-US" sz="1200" dirty="0">
                <a:solidFill>
                  <a:schemeClr val="tx1"/>
                </a:solidFill>
              </a:rPr>
              <a:t>You can easily see the human rights issues and obligations of the country you are working in through the OHCHR website </a:t>
            </a:r>
            <a:r>
              <a:rPr lang="en-US" sz="1200" dirty="0">
                <a:solidFill>
                  <a:schemeClr val="tx1"/>
                </a:solidFill>
                <a:hlinkClick r:id="rId3"/>
              </a:rPr>
              <a:t>www.ohchr.org/en/countries</a:t>
            </a:r>
            <a:r>
              <a:rPr lang="en-US" sz="1200" dirty="0">
                <a:solidFill>
                  <a:schemeClr val="tx1"/>
                </a:solidFill>
              </a:rPr>
              <a:t>.</a:t>
            </a:r>
          </a:p>
          <a:p>
            <a:pPr marL="900000" indent="-177165">
              <a:lnSpc>
                <a:spcPct val="107000"/>
              </a:lnSpc>
              <a:buFont typeface="Courier New" panose="02070309020205020404" pitchFamily="49" charset="0"/>
              <a:buChar char="o"/>
            </a:pPr>
            <a:r>
              <a:rPr lang="en-US" sz="1200" dirty="0">
                <a:solidFill>
                  <a:schemeClr val="tx1"/>
                </a:solidFill>
              </a:rPr>
              <a:t>The homepage drop down menu has a Countries option, where you type in your country of interest to select a page devoted to it. </a:t>
            </a:r>
          </a:p>
          <a:p>
            <a:pPr marL="900000" indent="-177165">
              <a:lnSpc>
                <a:spcPct val="107000"/>
              </a:lnSpc>
              <a:buFont typeface="Courier New" panose="02070309020205020404" pitchFamily="49" charset="0"/>
              <a:buChar char="o"/>
            </a:pPr>
            <a:r>
              <a:rPr lang="en-US" sz="1200" dirty="0">
                <a:solidFill>
                  <a:schemeClr val="tx1"/>
                </a:solidFill>
              </a:rPr>
              <a:t>On the page you will see the latest statement and messages, news, calls for input, reports of OHCHR on the country, and closer to the end of the page you will see the ratification and reporting status of the country. </a:t>
            </a:r>
          </a:p>
          <a:p>
            <a:pPr marL="900000" indent="-177165">
              <a:lnSpc>
                <a:spcPct val="107000"/>
              </a:lnSpc>
              <a:buFont typeface="Courier New" panose="02070309020205020404" pitchFamily="49" charset="0"/>
              <a:buChar char="o"/>
            </a:pPr>
            <a:r>
              <a:rPr lang="en-US" sz="1200" dirty="0">
                <a:solidFill>
                  <a:schemeClr val="tx1"/>
                </a:solidFill>
              </a:rPr>
              <a:t>By clicking on each of the options you will be able to see which human rights treaties were signed and/or ratified by the country and when the reporting is due on each of the treaties.</a:t>
            </a:r>
          </a:p>
          <a:p>
            <a:pPr marL="0" indent="0">
              <a:lnSpc>
                <a:spcPct val="107000"/>
              </a:lnSpc>
              <a:spcAft>
                <a:spcPts val="828"/>
              </a:spcAft>
            </a:pPr>
            <a:endParaRPr lang="en-US" sz="1200" dirty="0">
              <a:solidFill>
                <a:schemeClr val="accent5"/>
              </a:solidFill>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828"/>
              </a:spcAft>
              <a:buFont typeface="Arial" panose="020B0604020202020204" pitchFamily="34" charset="0"/>
              <a:buChar char="•"/>
            </a:pPr>
            <a:r>
              <a:rPr lang="en-US" sz="1200" i="1" dirty="0">
                <a:solidFill>
                  <a:srgbClr val="0070C0"/>
                </a:solidFill>
              </a:rPr>
              <a:t>If there is time and groups have internet access, they can look up the OHCHR website and explore it together. If demonstrating this process yourself, choose a relevant country. </a:t>
            </a:r>
          </a:p>
          <a:p>
            <a:pPr marL="171450" indent="-171450">
              <a:lnSpc>
                <a:spcPct val="107000"/>
              </a:lnSpc>
              <a:spcAft>
                <a:spcPts val="828"/>
              </a:spcAft>
              <a:buFont typeface="Arial" panose="020B0604020202020204" pitchFamily="34" charset="0"/>
              <a:buChar char="•"/>
            </a:pPr>
            <a:r>
              <a:rPr lang="en-US" sz="1200" i="1" dirty="0">
                <a:solidFill>
                  <a:srgbClr val="0070C0"/>
                </a:solidFill>
              </a:rPr>
              <a:t>For the </a:t>
            </a:r>
            <a:r>
              <a:rPr lang="en-US" sz="1200" b="1" i="1" dirty="0">
                <a:solidFill>
                  <a:srgbClr val="0070C0"/>
                </a:solidFill>
              </a:rPr>
              <a:t>leads action</a:t>
            </a:r>
            <a:r>
              <a:rPr lang="en-US" sz="1200" i="1" dirty="0">
                <a:solidFill>
                  <a:srgbClr val="0070C0"/>
                </a:solidFill>
              </a:rPr>
              <a:t> point you could direct participants to </a:t>
            </a:r>
            <a:r>
              <a:rPr lang="en-GB" sz="1200" i="1" dirty="0">
                <a:solidFill>
                  <a:srgbClr val="0070C0"/>
                </a:solidFill>
              </a:rPr>
              <a:t>the United Nations High Commissioner for Refugees (UNHCR) website and the 1951 Convention. </a:t>
            </a:r>
            <a:r>
              <a:rPr lang="en-GB" sz="1200" b="0" i="1" u="none" strike="noStrike" cap="none" dirty="0">
                <a:solidFill>
                  <a:srgbClr val="0563C1"/>
                </a:solidFill>
                <a:effectLst/>
                <a:latin typeface="Calibri"/>
                <a:ea typeface="Calibri"/>
                <a:cs typeface="Calibri"/>
                <a:sym typeface="Calibri"/>
                <a:hlinkClick r:id="rId4">
                  <a:extLst>
                    <a:ext uri="{A12FA001-AC4F-418D-AE19-62706E023703}">
                      <ahyp:hlinkClr xmlns:ahyp="http://schemas.microsoft.com/office/drawing/2018/hyperlinkcolor" val="tx"/>
                    </a:ext>
                  </a:extLst>
                </a:hlinkClick>
              </a:rPr>
              <a:t>https://www.unhcr.org/about-unhcr/overview/</a:t>
            </a:r>
            <a:r>
              <a:rPr lang="en-GB" sz="1200" b="0" i="1" u="none" strike="noStrike" cap="none" dirty="0">
                <a:solidFill>
                  <a:srgbClr val="0070C0"/>
                </a:solidFill>
                <a:effectLst/>
                <a:latin typeface="Calibri"/>
                <a:ea typeface="Calibri"/>
                <a:cs typeface="Calibri"/>
                <a:sym typeface="Calibri"/>
                <a:hlinkClick r:id="rId4">
                  <a:extLst>
                    <a:ext uri="{A12FA001-AC4F-418D-AE19-62706E023703}">
                      <ahyp:hlinkClr xmlns:ahyp="http://schemas.microsoft.com/office/drawing/2018/hyperlinkcolor" val="tx"/>
                    </a:ext>
                  </a:extLst>
                </a:hlinkClick>
              </a:rPr>
              <a:t>1951-refugee-convention</a:t>
            </a:r>
            <a:r>
              <a:rPr lang="en-GB" sz="1200" b="0" i="1" u="none" strike="noStrike" cap="none" dirty="0">
                <a:solidFill>
                  <a:srgbClr val="0070C0"/>
                </a:solidFill>
                <a:effectLst/>
                <a:latin typeface="Calibri"/>
                <a:ea typeface="Calibri"/>
                <a:cs typeface="Calibri"/>
                <a:sym typeface="Calibri"/>
              </a:rPr>
              <a:t>.</a:t>
            </a:r>
            <a:endParaRPr lang="en-GB" sz="1200" i="1" dirty="0">
              <a:solidFill>
                <a:srgbClr val="0070C0"/>
              </a:solidFill>
            </a:endParaRPr>
          </a:p>
          <a:p>
            <a:pPr marL="177165" indent="-177165" algn="just">
              <a:lnSpc>
                <a:spcPct val="114999"/>
              </a:lnSpc>
              <a:spcBef>
                <a:spcPts val="1037"/>
              </a:spcBef>
              <a:buSzPts val="1200"/>
              <a:buFont typeface="Arial"/>
              <a:buChar char="•"/>
            </a:pPr>
            <a:r>
              <a:rPr lang="en-GB" sz="1200" i="1" dirty="0">
                <a:solidFill>
                  <a:srgbClr val="0070C0"/>
                </a:solidFill>
              </a:rPr>
              <a:t>For the </a:t>
            </a:r>
            <a:r>
              <a:rPr lang="en-GB" sz="1200" b="1" i="1" dirty="0">
                <a:solidFill>
                  <a:srgbClr val="0070C0"/>
                </a:solidFill>
              </a:rPr>
              <a:t>upholds the UNCRC</a:t>
            </a:r>
            <a:r>
              <a:rPr lang="en-GB" sz="1200" i="1" dirty="0">
                <a:solidFill>
                  <a:srgbClr val="0070C0"/>
                </a:solidFill>
              </a:rPr>
              <a:t> point explain that the UNCRC refers to the UN Convention on the Rights of the Child, and that UNICEF is the United Nations Children’s Fund (previously called the </a:t>
            </a:r>
            <a:r>
              <a:rPr lang="en-US" sz="1200" i="1" dirty="0">
                <a:solidFill>
                  <a:srgbClr val="0070C0"/>
                </a:solidFill>
              </a:rPr>
              <a:t>United Nations International Children's Emergency Fund).</a:t>
            </a:r>
          </a:p>
          <a:p>
            <a:pPr marL="0" indent="0" algn="just">
              <a:lnSpc>
                <a:spcPct val="114999"/>
              </a:lnSpc>
              <a:spcBef>
                <a:spcPts val="1037"/>
              </a:spcBef>
              <a:buSzPts val="1200"/>
            </a:pPr>
            <a:endParaRPr lang="en-US" sz="1200" dirty="0">
              <a:solidFill>
                <a:srgbClr val="000000"/>
              </a:solidFill>
            </a:endParaRPr>
          </a:p>
        </p:txBody>
      </p:sp>
      <p:sp>
        <p:nvSpPr>
          <p:cNvPr id="482" name="Google Shape;482;p41:notes"/>
          <p:cNvSpPr txBox="1">
            <a:spLocks noGrp="1"/>
          </p:cNvSpPr>
          <p:nvPr>
            <p:ph type="sldNum" idx="12"/>
          </p:nvPr>
        </p:nvSpPr>
        <p:spPr>
          <a:xfrm>
            <a:off x="4023992" y="9721109"/>
            <a:ext cx="3078428" cy="513507"/>
          </a:xfrm>
          <a:prstGeom prst="rect">
            <a:avLst/>
          </a:prstGeom>
          <a:noFill/>
          <a:ln>
            <a:noFill/>
          </a:ln>
        </p:spPr>
        <p:txBody>
          <a:bodyPr spcFirstLastPara="1" wrap="square" lIns="99059" tIns="49530" rIns="99059" bIns="49530" anchor="b" anchorCtr="0">
            <a:noAutofit/>
          </a:bodyPr>
          <a:lstStyle/>
          <a:p>
            <a:pPr algn="r"/>
            <a:fld id="{00000000-1234-1234-1234-123412341234}" type="slidenum">
              <a:rPr lang="en-GB"/>
              <a:pPr algn="r"/>
              <a:t>72</a:t>
            </a:fld>
            <a:endParaRPr/>
          </a:p>
        </p:txBody>
      </p:sp>
    </p:spTree>
    <p:extLst>
      <p:ext uri="{BB962C8B-B14F-4D97-AF65-F5344CB8AC3E}">
        <p14:creationId xmlns:p14="http://schemas.microsoft.com/office/powerpoint/2010/main" val="348215250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323850"/>
            <a:ext cx="6353175" cy="3573463"/>
          </a:xfrm>
        </p:spPr>
      </p:sp>
      <p:sp>
        <p:nvSpPr>
          <p:cNvPr id="3" name="Notes Placeholder 2"/>
          <p:cNvSpPr>
            <a:spLocks noGrp="1"/>
          </p:cNvSpPr>
          <p:nvPr>
            <p:ph type="body" idx="1"/>
          </p:nvPr>
        </p:nvSpPr>
        <p:spPr>
          <a:xfrm>
            <a:off x="374651" y="3964898"/>
            <a:ext cx="6248400" cy="4990388"/>
          </a:xfrm>
        </p:spPr>
        <p:txBody>
          <a:bodyPr/>
          <a:lstStyle/>
          <a:p>
            <a:pPr marL="0" indent="0">
              <a:defRPr/>
            </a:pPr>
            <a:r>
              <a:rPr lang="en-GB" sz="1200" b="1" i="1" dirty="0">
                <a:solidFill>
                  <a:srgbClr val="0070C0"/>
                </a:solidFill>
              </a:rPr>
              <a:t>Emphasize that everyone present should be a human rights defender.</a:t>
            </a:r>
          </a:p>
          <a:p>
            <a:pPr marL="0" indent="0">
              <a:defRPr/>
            </a:pPr>
            <a:endParaRPr lang="en-GB" sz="1200" b="1" i="1" dirty="0">
              <a:solidFill>
                <a:srgbClr val="0070C0"/>
              </a:solidFill>
            </a:endParaRPr>
          </a:p>
          <a:p>
            <a:pPr marL="0" indent="0">
              <a:defRPr/>
            </a:pPr>
            <a:r>
              <a:rPr lang="en-GB" sz="1200" i="1" dirty="0">
                <a:solidFill>
                  <a:srgbClr val="0070C0"/>
                </a:solidFill>
              </a:rPr>
              <a:t>Explain that:</a:t>
            </a:r>
          </a:p>
          <a:p>
            <a:pPr marL="0" indent="0">
              <a:defRPr/>
            </a:pPr>
            <a:endParaRPr lang="en-GB" sz="1200" dirty="0">
              <a:solidFill>
                <a:schemeClr val="tx1"/>
              </a:solidFill>
            </a:endParaRPr>
          </a:p>
          <a:p>
            <a:pPr marL="171450" indent="-171450">
              <a:buFont typeface="Arial" panose="020B0604020202020204" pitchFamily="34" charset="0"/>
              <a:buChar char="•"/>
              <a:defRPr/>
            </a:pPr>
            <a:r>
              <a:rPr lang="en-GB" sz="1200" dirty="0">
                <a:solidFill>
                  <a:schemeClr val="tx1"/>
                </a:solidFill>
              </a:rPr>
              <a:t>The IASC Guidelines on MHPSS in Emergencies (2007) are key to establishing the essential principles of MHPSS in emergencies. </a:t>
            </a:r>
            <a:endParaRPr lang="en-GB" sz="1200" dirty="0">
              <a:solidFill>
                <a:schemeClr val="tx1"/>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defRPr/>
            </a:pPr>
            <a:r>
              <a:rPr lang="en-GB" sz="1200" dirty="0">
                <a:solidFill>
                  <a:schemeClr val="tx1"/>
                </a:solidFill>
              </a:rPr>
              <a:t>These guidelines establish six core principles for all MHPSS action, and the first one is Human Rights and Equity. </a:t>
            </a:r>
            <a:endParaRPr lang="en-GB" sz="1200" dirty="0">
              <a:solidFill>
                <a:schemeClr val="tx1"/>
              </a:solidFill>
              <a:latin typeface="Calibri" panose="020F0502020204030204" pitchFamily="34" charset="0"/>
              <a:cs typeface="Calibri" panose="020F0502020204030204" pitchFamily="34" charset="0"/>
            </a:endParaRPr>
          </a:p>
          <a:p>
            <a:pPr marL="0" indent="0">
              <a:lnSpc>
                <a:spcPct val="107000"/>
              </a:lnSpc>
              <a:buFont typeface="Arial"/>
              <a:buNone/>
              <a:defRPr/>
            </a:pPr>
            <a:endParaRPr lang="en-GB" sz="1200" dirty="0">
              <a:solidFill>
                <a:schemeClr val="accent5"/>
              </a:solidFill>
            </a:endParaRPr>
          </a:p>
          <a:p>
            <a:pPr marL="0" indent="0">
              <a:lnSpc>
                <a:spcPct val="107000"/>
              </a:lnSpc>
              <a:buFont typeface="Arial"/>
              <a:buNone/>
              <a:defRPr/>
            </a:pPr>
            <a:r>
              <a:rPr lang="en-GB" sz="1200" i="1" dirty="0">
                <a:solidFill>
                  <a:srgbClr val="0070C0"/>
                </a:solidFill>
              </a:rPr>
              <a:t>Ask a participant to read Principle 1 out loud.</a:t>
            </a:r>
          </a:p>
          <a:p>
            <a:pPr marL="0" indent="0">
              <a:defRPr/>
            </a:pPr>
            <a:r>
              <a:rPr lang="en-GB" sz="1200" i="1" dirty="0">
                <a:solidFill>
                  <a:srgbClr val="0070C0"/>
                </a:solidFill>
                <a:latin typeface="Calibri" panose="020F0502020204030204" pitchFamily="34" charset="0"/>
                <a:cs typeface="Calibri" panose="020F0502020204030204" pitchFamily="34" charset="0"/>
              </a:rPr>
              <a:t>Then explain:</a:t>
            </a:r>
          </a:p>
          <a:p>
            <a:pPr marL="0" indent="0">
              <a:defRPr/>
            </a:pPr>
            <a:endParaRPr lang="en-GB" sz="1200" i="1" dirty="0">
              <a:solidFill>
                <a:srgbClr val="0070C0"/>
              </a:solidFill>
              <a:latin typeface="Calibri" panose="020F0502020204030204" pitchFamily="34" charset="0"/>
              <a:cs typeface="Calibri" panose="020F0502020204030204" pitchFamily="34" charset="0"/>
            </a:endParaRPr>
          </a:p>
          <a:p>
            <a:pPr marL="171450" indent="-171450" defTabSz="946495">
              <a:buFont typeface="Arial" panose="020B0604020202020204" pitchFamily="34" charset="0"/>
              <a:buChar char="•"/>
              <a:defRPr/>
            </a:pPr>
            <a:r>
              <a:rPr lang="en-GB" sz="1200" dirty="0">
                <a:solidFill>
                  <a:schemeClr val="tx1"/>
                </a:solidFill>
                <a:latin typeface="Calibri" panose="020F0502020204030204" pitchFamily="34" charset="0"/>
                <a:cs typeface="Calibri" panose="020F0502020204030204" pitchFamily="34" charset="0"/>
              </a:rPr>
              <a:t>This reminds us that as humanitarian actors we should promote the human rights of people we work with and protect the rights of those who may be at risk of their rights being violated. </a:t>
            </a:r>
          </a:p>
          <a:p>
            <a:pPr marL="0" indent="0" defTabSz="946495">
              <a:defRPr/>
            </a:pPr>
            <a:endParaRPr lang="en-GB" sz="1100"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idx="12"/>
          </p:nvPr>
        </p:nvSpPr>
        <p:spPr/>
        <p:txBody>
          <a:bodyPr/>
          <a:lstStyle/>
          <a:p>
            <a:pPr algn="r"/>
            <a:fld id="{00000000-1234-1234-1234-123412341234}" type="slidenum">
              <a:rPr lang="en-GB">
                <a:solidFill>
                  <a:schemeClr val="dk1"/>
                </a:solidFill>
                <a:latin typeface="Calibri"/>
                <a:ea typeface="Calibri"/>
                <a:cs typeface="Calibri"/>
                <a:sym typeface="Calibri"/>
              </a:rPr>
              <a:pPr algn="r"/>
              <a:t>73</a:t>
            </a:fld>
            <a:endParaRPr lang="en-GB"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6951965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44:notes"/>
          <p:cNvSpPr>
            <a:spLocks noGrp="1" noRot="1" noChangeAspect="1"/>
          </p:cNvSpPr>
          <p:nvPr>
            <p:ph type="sldImg" idx="2"/>
          </p:nvPr>
        </p:nvSpPr>
        <p:spPr>
          <a:xfrm>
            <a:off x="481013" y="412750"/>
            <a:ext cx="6142037"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p44:notes"/>
          <p:cNvSpPr txBox="1">
            <a:spLocks noGrp="1"/>
          </p:cNvSpPr>
          <p:nvPr>
            <p:ph type="body" idx="1"/>
          </p:nvPr>
        </p:nvSpPr>
        <p:spPr>
          <a:xfrm>
            <a:off x="481013" y="4028089"/>
            <a:ext cx="6142037" cy="5793773"/>
          </a:xfrm>
          <a:prstGeom prst="rect">
            <a:avLst/>
          </a:prstGeom>
          <a:noFill/>
          <a:ln>
            <a:noFill/>
          </a:ln>
        </p:spPr>
        <p:txBody>
          <a:bodyPr spcFirstLastPara="1" wrap="square" lIns="99059" tIns="49530" rIns="99059" bIns="49530" anchor="t" anchorCtr="0">
            <a:noAutofit/>
          </a:bodyPr>
          <a:lstStyle/>
          <a:p>
            <a:pPr marL="0" indent="0"/>
            <a:r>
              <a:rPr lang="en-GB" sz="1200" i="1" dirty="0">
                <a:solidFill>
                  <a:srgbClr val="0070C0"/>
                </a:solidFill>
              </a:rPr>
              <a:t>There are 30 minutes in the schedule for this activity.</a:t>
            </a:r>
          </a:p>
          <a:p>
            <a:pPr marL="0" indent="0"/>
            <a:endParaRPr lang="en-GB" sz="1200" i="1" dirty="0">
              <a:solidFill>
                <a:srgbClr val="0070C0"/>
              </a:solidFill>
            </a:endParaRPr>
          </a:p>
          <a:p>
            <a:pPr marL="0" indent="0"/>
            <a:r>
              <a:rPr lang="en-GB" sz="1200" i="1" dirty="0">
                <a:solidFill>
                  <a:srgbClr val="0070C0"/>
                </a:solidFill>
              </a:rPr>
              <a:t>A guest speaker can inspire participants. They can provide insight into some of the issues covered in the training, for example a speaker might have lived experience of humanitarian crises, or might work in humanitarian contexts. The guest can be pre-recorded or can participate in person or remotely. </a:t>
            </a:r>
          </a:p>
          <a:p>
            <a:pPr marL="0" indent="0"/>
            <a:endParaRPr lang="en-GB" sz="1200" i="1" dirty="0">
              <a:solidFill>
                <a:srgbClr val="0070C0"/>
              </a:solidFill>
            </a:endParaRPr>
          </a:p>
          <a:p>
            <a:pPr marL="0" indent="0"/>
            <a:r>
              <a:rPr lang="en-GB" sz="1200" b="1" i="1" dirty="0">
                <a:solidFill>
                  <a:srgbClr val="0070C0"/>
                </a:solidFill>
              </a:rPr>
              <a:t>Having a guest speaker needs advance preparation. </a:t>
            </a:r>
          </a:p>
          <a:p>
            <a:pPr marL="171450" indent="-171450">
              <a:buFont typeface="Arial" panose="020B0604020202020204" pitchFamily="34" charset="0"/>
              <a:buChar char="•"/>
            </a:pPr>
            <a:r>
              <a:rPr lang="en-US" sz="1200" i="1" dirty="0">
                <a:solidFill>
                  <a:srgbClr val="0070C0"/>
                </a:solidFill>
              </a:rPr>
              <a:t>Plan and test how you will reach the guest if they are joining remotely.</a:t>
            </a:r>
          </a:p>
          <a:p>
            <a:pPr marL="171450" indent="-171450">
              <a:buFont typeface="Arial" panose="020B0604020202020204" pitchFamily="34" charset="0"/>
              <a:buChar char="•"/>
            </a:pPr>
            <a:r>
              <a:rPr lang="en-US" sz="1200" i="1" dirty="0">
                <a:solidFill>
                  <a:srgbClr val="0070C0"/>
                </a:solidFill>
              </a:rPr>
              <a:t>Link your video to the presentation if you have pre-recorded a speaker.</a:t>
            </a:r>
          </a:p>
          <a:p>
            <a:pPr marL="171450" indent="-171450">
              <a:buFont typeface="Arial" panose="020B0604020202020204" pitchFamily="34" charset="0"/>
              <a:buChar char="•"/>
            </a:pPr>
            <a:r>
              <a:rPr lang="en-US" sz="1200" i="1" dirty="0">
                <a:solidFill>
                  <a:srgbClr val="0070C0"/>
                </a:solidFill>
              </a:rPr>
              <a:t>Plan how you will introduce the guest.</a:t>
            </a:r>
          </a:p>
          <a:p>
            <a:pPr marL="171450" indent="-171450">
              <a:buFont typeface="Arial" panose="020B0604020202020204" pitchFamily="34" charset="0"/>
              <a:buChar char="•"/>
            </a:pPr>
            <a:r>
              <a:rPr lang="en-US" sz="1200" i="1" dirty="0">
                <a:solidFill>
                  <a:srgbClr val="0070C0"/>
                </a:solidFill>
              </a:rPr>
              <a:t>Agree in advance how they will share their experience, for example how long they will talk for and how you will guide that.</a:t>
            </a:r>
          </a:p>
          <a:p>
            <a:pPr marL="171450" indent="-171450">
              <a:buFont typeface="Arial" panose="020B0604020202020204" pitchFamily="34" charset="0"/>
              <a:buChar char="•"/>
            </a:pPr>
            <a:r>
              <a:rPr lang="en-US" sz="1200" i="1" dirty="0">
                <a:solidFill>
                  <a:srgbClr val="0070C0"/>
                </a:solidFill>
              </a:rPr>
              <a:t>You may need to prepare a few prompt questions to guide discussion.</a:t>
            </a:r>
          </a:p>
          <a:p>
            <a:pPr marL="171450" indent="-171450">
              <a:buFont typeface="Arial" panose="020B0604020202020204" pitchFamily="34" charset="0"/>
              <a:buChar char="•"/>
            </a:pPr>
            <a:r>
              <a:rPr lang="en-US" sz="1200" i="1" dirty="0">
                <a:solidFill>
                  <a:srgbClr val="0070C0"/>
                </a:solidFill>
              </a:rPr>
              <a:t>If using a live interaction, you might include a Q&amp;A session where participants can ask the guest their own questions.</a:t>
            </a:r>
            <a:endParaRPr sz="1100" i="1" dirty="0">
              <a:solidFill>
                <a:srgbClr val="0070C0"/>
              </a:solidFill>
            </a:endParaRPr>
          </a:p>
          <a:p>
            <a:pPr marL="0" indent="0"/>
            <a:r>
              <a:rPr lang="en-GB" sz="1100" b="1" dirty="0">
                <a:solidFill>
                  <a:srgbClr val="0070C0"/>
                </a:solidFill>
              </a:rPr>
              <a:t> </a:t>
            </a:r>
            <a:endParaRPr sz="1100" dirty="0">
              <a:solidFill>
                <a:srgbClr val="0070C0"/>
              </a:solidFill>
            </a:endParaRPr>
          </a:p>
          <a:p>
            <a:pPr marL="0" indent="0"/>
            <a:endParaRPr dirty="0">
              <a:solidFill>
                <a:srgbClr val="0070C0"/>
              </a:solidFill>
            </a:endParaRPr>
          </a:p>
        </p:txBody>
      </p:sp>
      <p:sp>
        <p:nvSpPr>
          <p:cNvPr id="508" name="Google Shape;508;p44:notes"/>
          <p:cNvSpPr txBox="1">
            <a:spLocks noGrp="1"/>
          </p:cNvSpPr>
          <p:nvPr>
            <p:ph type="sldNum" idx="12"/>
          </p:nvPr>
        </p:nvSpPr>
        <p:spPr>
          <a:xfrm>
            <a:off x="4023992" y="9721109"/>
            <a:ext cx="3078428" cy="513507"/>
          </a:xfrm>
          <a:prstGeom prst="rect">
            <a:avLst/>
          </a:prstGeom>
          <a:noFill/>
          <a:ln>
            <a:noFill/>
          </a:ln>
        </p:spPr>
        <p:txBody>
          <a:bodyPr spcFirstLastPara="1" wrap="square" lIns="99059" tIns="49530" rIns="99059" bIns="49530" anchor="b" anchorCtr="0">
            <a:noAutofit/>
          </a:bodyPr>
          <a:lstStyle/>
          <a:p>
            <a:pPr algn="r"/>
            <a:fld id="{00000000-1234-1234-1234-123412341234}" type="slidenum">
              <a:rPr lang="en-GB"/>
              <a:pPr algn="r"/>
              <a:t>74</a:t>
            </a:fld>
            <a:endParaRPr/>
          </a:p>
        </p:txBody>
      </p:sp>
    </p:spTree>
    <p:extLst>
      <p:ext uri="{BB962C8B-B14F-4D97-AF65-F5344CB8AC3E}">
        <p14:creationId xmlns:p14="http://schemas.microsoft.com/office/powerpoint/2010/main" val="7737179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45:notes"/>
          <p:cNvSpPr txBox="1">
            <a:spLocks noGrp="1"/>
          </p:cNvSpPr>
          <p:nvPr>
            <p:ph type="body" idx="1"/>
          </p:nvPr>
        </p:nvSpPr>
        <p:spPr>
          <a:xfrm>
            <a:off x="481013" y="4130566"/>
            <a:ext cx="6142037" cy="4824720"/>
          </a:xfrm>
          <a:prstGeom prst="rect">
            <a:avLst/>
          </a:prstGeom>
        </p:spPr>
        <p:txBody>
          <a:bodyPr spcFirstLastPara="1" wrap="square" lIns="99059" tIns="49530" rIns="99059" bIns="49530" anchor="t" anchorCtr="0">
            <a:noAutofit/>
          </a:bodyPr>
          <a:lstStyle/>
          <a:p>
            <a:pPr marL="0" indent="0"/>
            <a:endParaRPr dirty="0"/>
          </a:p>
        </p:txBody>
      </p:sp>
      <p:sp>
        <p:nvSpPr>
          <p:cNvPr id="522" name="Google Shape;522;p45:notes"/>
          <p:cNvSpPr>
            <a:spLocks noGrp="1" noRot="1" noChangeAspect="1"/>
          </p:cNvSpPr>
          <p:nvPr>
            <p:ph type="sldImg" idx="2"/>
          </p:nvPr>
        </p:nvSpPr>
        <p:spPr>
          <a:xfrm>
            <a:off x="323850" y="244475"/>
            <a:ext cx="6427788" cy="3616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TextBox 2">
            <a:extLst>
              <a:ext uri="{FF2B5EF4-FFF2-40B4-BE49-F238E27FC236}">
                <a16:creationId xmlns:a16="http://schemas.microsoft.com/office/drawing/2014/main" id="{5E5DB95C-A604-38EE-6869-CB7DBA38A724}"/>
              </a:ext>
            </a:extLst>
          </p:cNvPr>
          <p:cNvSpPr txBox="1"/>
          <p:nvPr/>
        </p:nvSpPr>
        <p:spPr>
          <a:xfrm>
            <a:off x="3393831" y="9818543"/>
            <a:ext cx="3552092" cy="307777"/>
          </a:xfrm>
          <a:prstGeom prst="rect">
            <a:avLst/>
          </a:prstGeom>
          <a:noFill/>
        </p:spPr>
        <p:txBody>
          <a:bodyPr wrap="square">
            <a:spAutoFit/>
          </a:bodyPr>
          <a:lstStyle/>
          <a:p>
            <a:pPr algn="r"/>
            <a:fld id="{00000000-1234-1234-1234-123412341234}" type="slidenum">
              <a:rPr lang="en-GB" smtClean="0"/>
              <a:pPr algn="r"/>
              <a:t>75</a:t>
            </a:fld>
            <a:endParaRPr lang="en-GB" dirty="0"/>
          </a:p>
        </p:txBody>
      </p:sp>
    </p:spTree>
    <p:extLst>
      <p:ext uri="{BB962C8B-B14F-4D97-AF65-F5344CB8AC3E}">
        <p14:creationId xmlns:p14="http://schemas.microsoft.com/office/powerpoint/2010/main" val="98308870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C442F-ABF5-B72C-79A2-244DA61ECD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EFBD37-3E4B-021A-A222-9B7333297F82}"/>
              </a:ext>
            </a:extLst>
          </p:cNvPr>
          <p:cNvSpPr>
            <a:spLocks noGrp="1" noRot="1" noChangeAspect="1"/>
          </p:cNvSpPr>
          <p:nvPr>
            <p:ph type="sldImg"/>
          </p:nvPr>
        </p:nvSpPr>
        <p:spPr>
          <a:xfrm>
            <a:off x="361950" y="287338"/>
            <a:ext cx="6311900" cy="3551237"/>
          </a:xfrm>
        </p:spPr>
      </p:sp>
      <p:sp>
        <p:nvSpPr>
          <p:cNvPr id="3" name="Notes Placeholder 2">
            <a:extLst>
              <a:ext uri="{FF2B5EF4-FFF2-40B4-BE49-F238E27FC236}">
                <a16:creationId xmlns:a16="http://schemas.microsoft.com/office/drawing/2014/main" id="{F02C4B6B-23A4-FECC-26CF-7A86A8D735E8}"/>
              </a:ext>
            </a:extLst>
          </p:cNvPr>
          <p:cNvSpPr>
            <a:spLocks noGrp="1"/>
          </p:cNvSpPr>
          <p:nvPr>
            <p:ph type="body" idx="1"/>
          </p:nvPr>
        </p:nvSpPr>
        <p:spPr>
          <a:xfrm>
            <a:off x="361951" y="3904938"/>
            <a:ext cx="6261100" cy="5050347"/>
          </a:xfrm>
        </p:spPr>
        <p:txBody>
          <a:bodyPr/>
          <a:lstStyle/>
          <a:p>
            <a:pPr marL="0">
              <a:lnSpc>
                <a:spcPct val="115000"/>
              </a:lnSpc>
            </a:pPr>
            <a:r>
              <a:rPr lang="en-US" sz="1200" i="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 is 50 minutes overall: 10 minutes presentation (4 slides) then 40 mins for the action plan exercise.</a:t>
            </a:r>
            <a:endParaRPr lang="en-GB" sz="1200" i="1"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a:extLst>
              <a:ext uri="{FF2B5EF4-FFF2-40B4-BE49-F238E27FC236}">
                <a16:creationId xmlns:a16="http://schemas.microsoft.com/office/drawing/2014/main" id="{877C86A0-E7DA-FD32-C294-8EF5055571B4}"/>
              </a:ext>
            </a:extLst>
          </p:cNvPr>
          <p:cNvSpPr>
            <a:spLocks noGrp="1"/>
          </p:cNvSpPr>
          <p:nvPr>
            <p:ph type="sldNum" sz="quarter" idx="5"/>
          </p:nvPr>
        </p:nvSpPr>
        <p:spPr/>
        <p:txBody>
          <a:bodyPr/>
          <a:lstStyle/>
          <a:p>
            <a:pPr algn="r"/>
            <a:fld id="{91600A8A-902E-430E-A833-453AE05FDB61}" type="slidenum">
              <a:rPr lang="en-GB" smtClean="0">
                <a:solidFill>
                  <a:prstClr val="black"/>
                </a:solidFill>
                <a:latin typeface="+mj-lt"/>
                <a:ea typeface="Arial Unicode MS"/>
                <a:cs typeface="Arial Unicode MS"/>
              </a:rPr>
              <a:pPr algn="r"/>
              <a:t>76</a:t>
            </a:fld>
            <a:endParaRPr lang="en-GB" dirty="0">
              <a:solidFill>
                <a:prstClr val="black"/>
              </a:solidFill>
              <a:latin typeface="+mj-lt"/>
              <a:ea typeface="Arial Unicode MS"/>
              <a:cs typeface="Arial Unicode MS"/>
            </a:endParaRPr>
          </a:p>
        </p:txBody>
      </p:sp>
    </p:spTree>
    <p:extLst>
      <p:ext uri="{BB962C8B-B14F-4D97-AF65-F5344CB8AC3E}">
        <p14:creationId xmlns:p14="http://schemas.microsoft.com/office/powerpoint/2010/main" val="22834419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46:notes"/>
          <p:cNvSpPr txBox="1">
            <a:spLocks noGrp="1"/>
          </p:cNvSpPr>
          <p:nvPr>
            <p:ph type="body" idx="1"/>
          </p:nvPr>
        </p:nvSpPr>
        <p:spPr>
          <a:xfrm>
            <a:off x="346075" y="3964898"/>
            <a:ext cx="6276975" cy="4990388"/>
          </a:xfrm>
          <a:prstGeom prst="rect">
            <a:avLst/>
          </a:prstGeom>
        </p:spPr>
        <p:txBody>
          <a:bodyPr spcFirstLastPara="1" wrap="square" lIns="99059" tIns="49530" rIns="99059" bIns="49530" anchor="t" anchorCtr="0">
            <a:noAutofit/>
          </a:bodyPr>
          <a:lstStyle/>
          <a:p>
            <a:pPr marL="0" indent="0">
              <a:defRPr/>
            </a:pPr>
            <a:r>
              <a:rPr lang="en-GB" sz="1200" i="1" dirty="0">
                <a:solidFill>
                  <a:srgbClr val="0070C0"/>
                </a:solidFill>
                <a:sym typeface="Century Gothic"/>
              </a:rPr>
              <a:t>Talk through the slide. There is one slide in this introduction (2 mins).</a:t>
            </a:r>
            <a:endParaRPr lang="en-GB" sz="1200" i="1" dirty="0">
              <a:solidFill>
                <a:srgbClr val="0070C0"/>
              </a:solidFill>
            </a:endParaRPr>
          </a:p>
          <a:p>
            <a:pPr marL="0" indent="0">
              <a:defRPr/>
            </a:pPr>
            <a:endParaRPr lang="en-GB" sz="1200" b="1" dirty="0">
              <a:solidFill>
                <a:schemeClr val="tx1"/>
              </a:solidFill>
            </a:endParaRPr>
          </a:p>
          <a:p>
            <a:pPr marL="0" indent="0">
              <a:defRPr/>
            </a:pPr>
            <a:endParaRPr lang="en-GB" sz="1200" dirty="0">
              <a:solidFill>
                <a:schemeClr val="tx1"/>
              </a:solidFill>
            </a:endParaRPr>
          </a:p>
          <a:p>
            <a:pPr marL="0" indent="0"/>
            <a:endParaRPr dirty="0"/>
          </a:p>
        </p:txBody>
      </p:sp>
      <p:sp>
        <p:nvSpPr>
          <p:cNvPr id="529" name="Google Shape;529;p46:notes"/>
          <p:cNvSpPr>
            <a:spLocks noGrp="1" noRot="1" noChangeAspect="1"/>
          </p:cNvSpPr>
          <p:nvPr>
            <p:ph type="sldImg" idx="2"/>
          </p:nvPr>
        </p:nvSpPr>
        <p:spPr>
          <a:xfrm>
            <a:off x="346075" y="307975"/>
            <a:ext cx="6362700" cy="35782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TextBox 2">
            <a:extLst>
              <a:ext uri="{FF2B5EF4-FFF2-40B4-BE49-F238E27FC236}">
                <a16:creationId xmlns:a16="http://schemas.microsoft.com/office/drawing/2014/main" id="{FB2B992C-7A42-7B8D-695C-1A72DCBD1072}"/>
              </a:ext>
            </a:extLst>
          </p:cNvPr>
          <p:cNvSpPr txBox="1"/>
          <p:nvPr/>
        </p:nvSpPr>
        <p:spPr>
          <a:xfrm>
            <a:off x="3417276" y="9813925"/>
            <a:ext cx="3552092" cy="307777"/>
          </a:xfrm>
          <a:prstGeom prst="rect">
            <a:avLst/>
          </a:prstGeom>
          <a:noFill/>
        </p:spPr>
        <p:txBody>
          <a:bodyPr wrap="square">
            <a:spAutoFit/>
          </a:bodyPr>
          <a:lstStyle/>
          <a:p>
            <a:pPr algn="r"/>
            <a:fld id="{00000000-1234-1234-1234-123412341234}" type="slidenum">
              <a:rPr lang="en-GB" smtClean="0"/>
              <a:pPr algn="r"/>
              <a:t>77</a:t>
            </a:fld>
            <a:endParaRPr lang="en-GB" dirty="0"/>
          </a:p>
        </p:txBody>
      </p:sp>
    </p:spTree>
    <p:extLst>
      <p:ext uri="{BB962C8B-B14F-4D97-AF65-F5344CB8AC3E}">
        <p14:creationId xmlns:p14="http://schemas.microsoft.com/office/powerpoint/2010/main" val="94928440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331788"/>
            <a:ext cx="6313488" cy="3551237"/>
          </a:xfrm>
        </p:spPr>
      </p:sp>
      <p:sp>
        <p:nvSpPr>
          <p:cNvPr id="3" name="Notes Placeholder 2"/>
          <p:cNvSpPr>
            <a:spLocks noGrp="1"/>
          </p:cNvSpPr>
          <p:nvPr>
            <p:ph type="body" idx="1"/>
          </p:nvPr>
        </p:nvSpPr>
        <p:spPr>
          <a:xfrm>
            <a:off x="393700" y="3883025"/>
            <a:ext cx="6269776" cy="5072262"/>
          </a:xfrm>
        </p:spPr>
        <p:txBody>
          <a:bodyPr/>
          <a:lstStyle/>
          <a:p>
            <a:pPr marL="0" indent="0"/>
            <a:r>
              <a:rPr lang="en-GB" sz="1200" i="1" dirty="0">
                <a:solidFill>
                  <a:srgbClr val="0070C0"/>
                </a:solidFill>
              </a:rPr>
              <a:t>Presentation. Levels of change (8 mins, 3 slides)</a:t>
            </a:r>
          </a:p>
          <a:p>
            <a:pPr marL="0" indent="0"/>
            <a:r>
              <a:rPr lang="en-GB" sz="1200" i="1" dirty="0">
                <a:solidFill>
                  <a:srgbClr val="0070C0"/>
                </a:solidFill>
              </a:rPr>
              <a:t>Explain to the participants:</a:t>
            </a:r>
          </a:p>
          <a:p>
            <a:pPr marL="0" indent="0"/>
            <a:endParaRPr lang="en-GB" sz="1200" b="1" dirty="0">
              <a:solidFill>
                <a:srgbClr val="0070C0"/>
              </a:solidFill>
            </a:endParaRPr>
          </a:p>
          <a:p>
            <a:pPr marL="0" indent="0">
              <a:buClrTx/>
              <a:buSzTx/>
              <a:defRPr/>
            </a:pPr>
            <a:r>
              <a:rPr lang="en-GB" sz="1200" dirty="0"/>
              <a:t>Within humanitarian responses, there are various levels where change can happen to improve the situation of people with psychosocial, intellectual or cognitive disabilities:</a:t>
            </a:r>
          </a:p>
          <a:p>
            <a:pPr marL="0" indent="0"/>
            <a:endParaRPr lang="en-GB" sz="12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200" dirty="0"/>
              <a:t>Advocacy level. There can be global and national advocacy to integrate </a:t>
            </a:r>
            <a:r>
              <a:rPr lang="en-GB" sz="1200" dirty="0" err="1"/>
              <a:t>QualityRights</a:t>
            </a:r>
            <a:r>
              <a:rPr lang="en-GB" sz="1200" dirty="0"/>
              <a:t> into humanitarian responses and to improve mental health services.</a:t>
            </a:r>
            <a:endParaRPr lang="en-GB" sz="12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Organizational</a:t>
            </a:r>
            <a:r>
              <a:rPr lang="en-GB" sz="1200" dirty="0">
                <a:effectLst/>
              </a:rPr>
              <a:t> level. Our organizations can a</a:t>
            </a:r>
            <a:r>
              <a:rPr lang="en-GB" sz="1200" dirty="0"/>
              <a:t>dopt policies</a:t>
            </a:r>
            <a:r>
              <a:rPr lang="en-GB" sz="1200" dirty="0">
                <a:effectLst/>
              </a:rPr>
              <a:t>, </a:t>
            </a:r>
            <a:r>
              <a:rPr lang="en-GB" sz="1200" dirty="0"/>
              <a:t>human resource strategies, operational priorities, etc.</a:t>
            </a:r>
            <a:r>
              <a:rPr lang="en-GB" sz="1200" dirty="0">
                <a:effectLst/>
              </a:rPr>
              <a:t> </a:t>
            </a:r>
            <a:r>
              <a:rPr lang="en-GB" sz="1200" dirty="0"/>
              <a:t>in order to</a:t>
            </a:r>
            <a:r>
              <a:rPr lang="en-GB" sz="1200" dirty="0">
                <a:effectLst/>
              </a:rPr>
              <a:t> </a:t>
            </a:r>
            <a:r>
              <a:rPr lang="en-GB" sz="1200" dirty="0"/>
              <a:t>implement knowledge acquired from this </a:t>
            </a:r>
            <a:r>
              <a:rPr lang="en-GB" sz="1200" dirty="0" err="1"/>
              <a:t>QualityRights</a:t>
            </a:r>
            <a:r>
              <a:rPr lang="en-GB" sz="1200" dirty="0"/>
              <a:t> training and align with human rights standards including the CRPD. </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Project level. We can integrate QualityRights in our projects, including all phases of the project cycle.</a:t>
            </a:r>
          </a:p>
          <a:p>
            <a:pPr marL="0" lvl="1" indent="0"/>
            <a:endParaRPr lang="en-GB" sz="1200" dirty="0">
              <a:latin typeface="Calibri" panose="020F0502020204030204" pitchFamily="34" charset="0"/>
              <a:cs typeface="Calibri" panose="020F0502020204030204" pitchFamily="34" charset="0"/>
            </a:endParaRPr>
          </a:p>
          <a:p>
            <a:pPr marL="0" lvl="1" indent="0"/>
            <a:r>
              <a:rPr lang="en-GB" sz="1200" dirty="0"/>
              <a:t>This training focuses mostly on the actual project (or service) level, but it is important not to forget that change needs action at the other two as well.</a:t>
            </a:r>
          </a:p>
        </p:txBody>
      </p:sp>
      <p:sp>
        <p:nvSpPr>
          <p:cNvPr id="4" name="Slide Number Placeholder 3"/>
          <p:cNvSpPr>
            <a:spLocks noGrp="1"/>
          </p:cNvSpPr>
          <p:nvPr>
            <p:ph type="sldNum" sz="quarter" idx="5"/>
          </p:nvPr>
        </p:nvSpPr>
        <p:spPr/>
        <p:txBody>
          <a:bodyPr/>
          <a:lstStyle/>
          <a:p>
            <a:pPr algn="r" defTabSz="946495">
              <a:defRPr/>
            </a:pPr>
            <a:fld id="{A5C1BDCC-BCB3-40B2-8A9D-D15FB8B833FC}" type="slidenum">
              <a:rPr lang="en-GB"/>
              <a:pPr algn="r" defTabSz="946495">
                <a:defRPr/>
              </a:pPr>
              <a:t>78</a:t>
            </a:fld>
            <a:endParaRPr lang="en-GB" dirty="0"/>
          </a:p>
        </p:txBody>
      </p:sp>
    </p:spTree>
    <p:extLst>
      <p:ext uri="{BB962C8B-B14F-4D97-AF65-F5344CB8AC3E}">
        <p14:creationId xmlns:p14="http://schemas.microsoft.com/office/powerpoint/2010/main" val="273705717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9563" y="296863"/>
            <a:ext cx="6429375" cy="3616325"/>
          </a:xfrm>
        </p:spPr>
      </p:sp>
      <p:sp>
        <p:nvSpPr>
          <p:cNvPr id="3" name="Notes Placeholder 2"/>
          <p:cNvSpPr>
            <a:spLocks noGrp="1"/>
          </p:cNvSpPr>
          <p:nvPr>
            <p:ph type="body" idx="1"/>
          </p:nvPr>
        </p:nvSpPr>
        <p:spPr>
          <a:xfrm>
            <a:off x="308919" y="3811588"/>
            <a:ext cx="6524367" cy="6183750"/>
          </a:xfrm>
        </p:spPr>
        <p:txBody>
          <a:bodyPr/>
          <a:lstStyle/>
          <a:p>
            <a:pPr marL="0" indent="0" defTabSz="946495">
              <a:buClrTx/>
              <a:buSzTx/>
              <a:defRPr/>
            </a:pPr>
            <a:endParaRPr lang="en-GB" b="1" dirty="0"/>
          </a:p>
          <a:p>
            <a:pPr marL="0" indent="0">
              <a:defRPr/>
            </a:pPr>
            <a:r>
              <a:rPr lang="en-GB" sz="1200" i="1" dirty="0">
                <a:solidFill>
                  <a:srgbClr val="0070C0"/>
                </a:solidFill>
                <a:latin typeface="Calibri" panose="020F0502020204030204" pitchFamily="34" charset="0"/>
                <a:ea typeface="Calibri" panose="020F0502020204030204" pitchFamily="34" charset="0"/>
                <a:cs typeface="Calibri" panose="020F0502020204030204" pitchFamily="34" charset="0"/>
              </a:rPr>
              <a:t>This and the next slide recap the activities and possibilities for implementing </a:t>
            </a:r>
            <a:r>
              <a:rPr lang="en-GB" sz="1200" i="1" dirty="0" err="1">
                <a:solidFill>
                  <a:srgbClr val="0070C0"/>
                </a:solidFill>
                <a:latin typeface="Calibri" panose="020F0502020204030204" pitchFamily="34" charset="0"/>
                <a:ea typeface="Calibri" panose="020F0502020204030204" pitchFamily="34" charset="0"/>
                <a:cs typeface="Calibri" panose="020F0502020204030204" pitchFamily="34" charset="0"/>
              </a:rPr>
              <a:t>QualityRights</a:t>
            </a:r>
            <a:r>
              <a:rPr lang="en-GB" sz="1200" i="1" dirty="0">
                <a:solidFill>
                  <a:srgbClr val="0070C0"/>
                </a:solidFill>
                <a:latin typeface="Calibri" panose="020F0502020204030204" pitchFamily="34" charset="0"/>
                <a:ea typeface="Calibri" panose="020F0502020204030204" pitchFamily="34" charset="0"/>
                <a:cs typeface="Calibri" panose="020F0502020204030204" pitchFamily="34" charset="0"/>
              </a:rPr>
              <a:t>-aligned changes. </a:t>
            </a:r>
          </a:p>
          <a:p>
            <a:pPr marL="0" indent="0">
              <a:defRPr/>
            </a:pPr>
            <a:endParaRPr lang="en-GB" sz="1200" i="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0" indent="0">
              <a:defRPr/>
            </a:pPr>
            <a:r>
              <a:rPr lang="en-GB" sz="1200" i="1" dirty="0">
                <a:solidFill>
                  <a:srgbClr val="0070C0"/>
                </a:solidFill>
                <a:latin typeface="Calibri" panose="020F0502020204030204" pitchFamily="34" charset="0"/>
                <a:ea typeface="Calibri" panose="020F0502020204030204" pitchFamily="34" charset="0"/>
                <a:cs typeface="Calibri" panose="020F0502020204030204" pitchFamily="34" charset="0"/>
              </a:rPr>
              <a:t>Explain that:</a:t>
            </a:r>
          </a:p>
          <a:p>
            <a:pPr marL="0" indent="0">
              <a:defRPr/>
            </a:pPr>
            <a:r>
              <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rPr>
              <a:t>The circular diagram represents the programme cycle. Change can happen at all stages, from p</a:t>
            </a:r>
            <a:r>
              <a:rPr lang="en-GB" sz="1200" kern="100" dirty="0">
                <a:solidFill>
                  <a:schemeClr val="tx1"/>
                </a:solidFill>
                <a:latin typeface="Calibri" panose="020F0502020204030204" pitchFamily="34" charset="0"/>
                <a:ea typeface="Calibri" panose="020F0502020204030204" pitchFamily="34" charset="0"/>
                <a:cs typeface="Calibri" panose="020F0502020204030204" pitchFamily="34" charset="0"/>
              </a:rPr>
              <a:t>revention, through to mitigation, preparedness, during the disaster, then in response, recovery and reconstruction phases. </a:t>
            </a:r>
          </a:p>
          <a:p>
            <a:pPr marL="0" indent="0">
              <a:defRPr/>
            </a:pPr>
            <a:endParaRPr lang="en-GB" sz="1200" i="1" kern="1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0" indent="0">
              <a:defRPr/>
            </a:pPr>
            <a:r>
              <a:rPr lang="en-GB" sz="1200" b="1" dirty="0">
                <a:solidFill>
                  <a:srgbClr val="0070C0"/>
                </a:solidFill>
              </a:rPr>
              <a:t>Reference for the image:</a:t>
            </a:r>
            <a:r>
              <a:rPr lang="en-GB" sz="1200" dirty="0">
                <a:solidFill>
                  <a:srgbClr val="0070C0"/>
                </a:solidFill>
              </a:rPr>
              <a:t> OCHA (2015) Reference module for Cluster Coordination at country level: </a:t>
            </a:r>
            <a:r>
              <a:rPr lang="en-GB" sz="1200" u="sng" dirty="0">
                <a:solidFill>
                  <a:srgbClr val="0070C0"/>
                </a:solidFill>
                <a:hlinkClick r:id="rId3">
                  <a:extLst>
                    <a:ext uri="{A12FA001-AC4F-418D-AE19-62706E023703}">
                      <ahyp:hlinkClr xmlns:ahyp="http://schemas.microsoft.com/office/drawing/2018/hyperlinkcolor" val="tx"/>
                    </a:ext>
                  </a:extLst>
                </a:hlinkClick>
              </a:rPr>
              <a:t>https://interagencystandingcommittee.org/iasc-transformative-agenda/documents-public/iasc-reference-module-cluster-coordination-country-level</a:t>
            </a:r>
            <a:r>
              <a:rPr lang="en-GB" sz="1200" dirty="0">
                <a:solidFill>
                  <a:srgbClr val="0070C0"/>
                </a:solidFill>
              </a:rPr>
              <a:t>  However, please note that this structure is under review and should be modified as the Humanitarian Reset is finalized. </a:t>
            </a:r>
          </a:p>
          <a:p>
            <a:pPr marL="0" indent="0">
              <a:defRPr/>
            </a:pPr>
            <a:endParaRPr lang="en-GB" sz="1200" b="1"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lgn="r" defTabSz="946495">
              <a:defRPr/>
            </a:pPr>
            <a:fld id="{A5C1BDCC-BCB3-40B2-8A9D-D15FB8B833FC}" type="slidenum">
              <a:rPr lang="en-GB">
                <a:latin typeface="Calibri" panose="020F0502020204030204" pitchFamily="34" charset="0"/>
                <a:ea typeface="Calibri" panose="020F0502020204030204" pitchFamily="34" charset="0"/>
                <a:cs typeface="Calibri" panose="020F0502020204030204" pitchFamily="34" charset="0"/>
              </a:rPr>
              <a:pPr algn="r" defTabSz="946495">
                <a:defRPr/>
              </a:pPr>
              <a:t>79</a:t>
            </a:fld>
            <a:endParaRPr lang="en-GB"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7774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1950" y="285750"/>
            <a:ext cx="6313488" cy="3551238"/>
          </a:xfrm>
        </p:spPr>
      </p:sp>
      <p:sp>
        <p:nvSpPr>
          <p:cNvPr id="3" name="Notes Placeholder 2"/>
          <p:cNvSpPr>
            <a:spLocks noGrp="1"/>
          </p:cNvSpPr>
          <p:nvPr>
            <p:ph type="body" idx="1"/>
          </p:nvPr>
        </p:nvSpPr>
        <p:spPr/>
        <p:txBody>
          <a:bodyPr/>
          <a:lstStyle/>
          <a:p>
            <a:r>
              <a:rPr lang="en-US" sz="1200" i="1" dirty="0">
                <a:solidFill>
                  <a:srgbClr val="0070C0"/>
                </a:solidFill>
              </a:rPr>
              <a:t>Talk through the slide</a:t>
            </a:r>
            <a:endParaRPr lang="en-GB" sz="1200" dirty="0"/>
          </a:p>
        </p:txBody>
      </p:sp>
      <p:sp>
        <p:nvSpPr>
          <p:cNvPr id="4" name="Slide Number Placeholder 3"/>
          <p:cNvSpPr>
            <a:spLocks noGrp="1"/>
          </p:cNvSpPr>
          <p:nvPr>
            <p:ph type="sldNum" idx="12"/>
          </p:nvPr>
        </p:nvSpPr>
        <p:spPr/>
        <p:txBody>
          <a:bodyPr/>
          <a:lstStyle/>
          <a:p>
            <a:pPr algn="r"/>
            <a:fld id="{00000000-1234-1234-1234-123412341234}" type="slidenum">
              <a:rPr lang="en-GB" smtClean="0">
                <a:solidFill>
                  <a:schemeClr val="dk1"/>
                </a:solidFill>
                <a:latin typeface="Calibri"/>
                <a:ea typeface="Calibri"/>
                <a:cs typeface="Calibri"/>
                <a:sym typeface="Calibri"/>
              </a:rPr>
              <a:pPr algn="r"/>
              <a:t>8</a:t>
            </a:fld>
            <a:endParaRPr lang="en-GB"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1425036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F0F74-3B93-F750-C777-09FAE630BE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859ED5-F182-A52E-850B-984423EB5460}"/>
              </a:ext>
            </a:extLst>
          </p:cNvPr>
          <p:cNvSpPr>
            <a:spLocks noGrp="1" noRot="1" noChangeAspect="1"/>
          </p:cNvSpPr>
          <p:nvPr>
            <p:ph type="sldImg"/>
          </p:nvPr>
        </p:nvSpPr>
        <p:spPr>
          <a:xfrm>
            <a:off x="368300" y="304800"/>
            <a:ext cx="6373813" cy="3584575"/>
          </a:xfrm>
        </p:spPr>
      </p:sp>
      <p:sp>
        <p:nvSpPr>
          <p:cNvPr id="3" name="Notes Placeholder 2">
            <a:extLst>
              <a:ext uri="{FF2B5EF4-FFF2-40B4-BE49-F238E27FC236}">
                <a16:creationId xmlns:a16="http://schemas.microsoft.com/office/drawing/2014/main" id="{F815766D-B262-2A8A-0CCF-23D45824A579}"/>
              </a:ext>
            </a:extLst>
          </p:cNvPr>
          <p:cNvSpPr>
            <a:spLocks noGrp="1"/>
          </p:cNvSpPr>
          <p:nvPr>
            <p:ph type="body" idx="1"/>
          </p:nvPr>
        </p:nvSpPr>
        <p:spPr>
          <a:xfrm>
            <a:off x="308919" y="3811588"/>
            <a:ext cx="6524367" cy="6183750"/>
          </a:xfrm>
        </p:spPr>
        <p:txBody>
          <a:bodyPr/>
          <a:lstStyle/>
          <a:p>
            <a:pPr marL="0" indent="0" defTabSz="946495">
              <a:buClrTx/>
              <a:buSzTx/>
              <a:defRPr/>
            </a:pPr>
            <a:endParaRPr lang="en-GB" b="1" dirty="0"/>
          </a:p>
          <a:p>
            <a:pPr marL="0" indent="0">
              <a:defRPr/>
            </a:pPr>
            <a:r>
              <a:rPr lang="en-GB" sz="1200" i="1" dirty="0">
                <a:solidFill>
                  <a:srgbClr val="0070C0"/>
                </a:solidFill>
                <a:latin typeface="Calibri" panose="020F0502020204030204" pitchFamily="34" charset="0"/>
                <a:ea typeface="Calibri" panose="020F0502020204030204" pitchFamily="34" charset="0"/>
                <a:cs typeface="Calibri" panose="020F0502020204030204" pitchFamily="34" charset="0"/>
              </a:rPr>
              <a:t>….Explain that:</a:t>
            </a:r>
          </a:p>
          <a:p>
            <a:pPr marL="0" indent="0">
              <a:defRPr/>
            </a:pPr>
            <a:endParaRPr lang="en-GB" sz="1200" b="1"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buClr>
                <a:srgbClr val="183F5A"/>
              </a:buClr>
              <a:buSzPts val="1600"/>
              <a:defRPr/>
            </a:pPr>
            <a:r>
              <a:rPr lang="en-GB" sz="1200" kern="100" dirty="0">
                <a:solidFill>
                  <a:srgbClr val="000000"/>
                </a:solidFill>
                <a:latin typeface="Calibri" panose="020F0502020204030204" pitchFamily="34" charset="0"/>
                <a:ea typeface="Calibri" panose="020F0502020204030204" pitchFamily="34" charset="0"/>
                <a:cs typeface="Calibri" panose="020F0502020204030204" pitchFamily="34" charset="0"/>
              </a:rPr>
              <a:t>The pyramid diagram represents the MHPSS intervention pyramid. There are many opportunities to improve services at all of its levels, including within clinical services at the top of the pyramid, then within focused psychological support activities, and by strengthening community and family supports, and finally in providing basic services and security.</a:t>
            </a:r>
          </a:p>
          <a:p>
            <a:pPr marL="0" indent="0">
              <a:buClr>
                <a:srgbClr val="183F5A"/>
              </a:buClr>
              <a:buSzPts val="1600"/>
              <a:defRPr/>
            </a:pPr>
            <a:endParaRPr lang="en-GB" sz="12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buClr>
                <a:srgbClr val="183F5A"/>
              </a:buClr>
              <a:buSzPts val="1600"/>
              <a:defRPr/>
            </a:pPr>
            <a:r>
              <a:rPr lang="en-US" sz="1200" b="1" i="1" dirty="0">
                <a:solidFill>
                  <a:srgbClr val="0070C0"/>
                </a:solidFill>
                <a:latin typeface="Calibri" panose="020F0502020204030204" pitchFamily="34" charset="0"/>
                <a:ea typeface="Calibri" panose="020F0502020204030204" pitchFamily="34" charset="0"/>
                <a:cs typeface="Calibri" panose="020F0502020204030204" pitchFamily="34" charset="0"/>
              </a:rPr>
              <a:t>Reference for the image:</a:t>
            </a:r>
            <a:r>
              <a:rPr lang="en-US" sz="1200" i="1" dirty="0">
                <a:solidFill>
                  <a:srgbClr val="0070C0"/>
                </a:solidFill>
                <a:latin typeface="Calibri" panose="020F0502020204030204" pitchFamily="34" charset="0"/>
                <a:ea typeface="Calibri" panose="020F0502020204030204" pitchFamily="34" charset="0"/>
                <a:cs typeface="Calibri" panose="020F0502020204030204" pitchFamily="34" charset="0"/>
              </a:rPr>
              <a:t> IASC (2007) guidelines on mental health and psychosocial support in emergencies: </a:t>
            </a:r>
            <a:r>
              <a:rPr lang="en-US" sz="1200" i="1" u="sng" dirty="0">
                <a:solidFill>
                  <a:srgbClr val="0070C0"/>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https://interagencystandingcommittee.org/mental-health-and-psychosocial-support-emergency-settings-0/documents-public/iasc-guidelines-mental</a:t>
            </a:r>
            <a:endParaRPr lang="en-US" sz="1200" i="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0" indent="0">
              <a:buClr>
                <a:srgbClr val="183F5A"/>
              </a:buClr>
              <a:buSzPts val="1600"/>
              <a:defRPr/>
            </a:pPr>
            <a:endParaRPr lang="en-GB" sz="12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buClr>
                <a:srgbClr val="183F5A"/>
              </a:buClr>
              <a:buSzPts val="1600"/>
              <a:defRPr/>
            </a:pPr>
            <a:r>
              <a:rPr lang="en-GB" sz="1200" kern="100" dirty="0">
                <a:solidFill>
                  <a:srgbClr val="000000"/>
                </a:solidFill>
                <a:latin typeface="Calibri" panose="020F0502020204030204" pitchFamily="34" charset="0"/>
                <a:ea typeface="Calibri" panose="020F0502020204030204" pitchFamily="34" charset="0"/>
                <a:cs typeface="Calibri" panose="020F0502020204030204" pitchFamily="34" charset="0"/>
              </a:rPr>
              <a:t>The rectangular diagram reminds us that change can also be implemented across all sectors, for example within Health, Protection, Education, Shelter, Nutrition, Camp Coordination and Camp Management, and other sectors.</a:t>
            </a:r>
          </a:p>
          <a:p>
            <a:pPr marL="0" indent="0">
              <a:buClr>
                <a:srgbClr val="183F5A"/>
              </a:buClr>
              <a:buSzPts val="1600"/>
              <a:defRPr/>
            </a:pPr>
            <a:endParaRPr lang="en-GB" sz="12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buClr>
                <a:srgbClr val="183F5A"/>
              </a:buClr>
              <a:buSzPts val="1600"/>
              <a:defRPr/>
            </a:pPr>
            <a:r>
              <a:rPr lang="en-GB" sz="1200" b="1" i="1" kern="100" dirty="0">
                <a:solidFill>
                  <a:srgbClr val="0070C0"/>
                </a:solidFill>
                <a:latin typeface="Calibri" panose="020F0502020204030204" pitchFamily="34" charset="0"/>
                <a:ea typeface="Calibri" panose="020F0502020204030204" pitchFamily="34" charset="0"/>
                <a:cs typeface="Calibri" panose="020F0502020204030204" pitchFamily="34" charset="0"/>
              </a:rPr>
              <a:t>Reference for the image:</a:t>
            </a:r>
            <a:r>
              <a:rPr lang="en-GB" sz="1200" i="1" kern="100" dirty="0">
                <a:solidFill>
                  <a:srgbClr val="0070C0"/>
                </a:solidFill>
                <a:latin typeface="Calibri" panose="020F0502020204030204" pitchFamily="34" charset="0"/>
                <a:ea typeface="Calibri" panose="020F0502020204030204" pitchFamily="34" charset="0"/>
                <a:cs typeface="Calibri" panose="020F0502020204030204" pitchFamily="34" charset="0"/>
              </a:rPr>
              <a:t> IASC Handbook. Mental health and psychosocial support coordination. </a:t>
            </a:r>
            <a:r>
              <a:rPr lang="en-US" sz="1200" i="1" dirty="0">
                <a:solidFill>
                  <a:srgbClr val="0070C0"/>
                </a:solidFill>
                <a:latin typeface="Calibri" panose="020F0502020204030204" pitchFamily="34" charset="0"/>
                <a:ea typeface="Calibri" panose="020F0502020204030204" pitchFamily="34" charset="0"/>
                <a:cs typeface="Calibri" panose="020F0502020204030204" pitchFamily="34" charset="0"/>
              </a:rPr>
              <a:t>IASC (2022) </a:t>
            </a:r>
            <a:r>
              <a:rPr lang="en-US" sz="1200" i="1" u="sng" dirty="0">
                <a:solidFill>
                  <a:srgbClr val="0070C0"/>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https://interagencystandingcommittee.org/iasc-reference-group-mental-health-and-psychosocial-support-emergency-settings/iasc-handbook-mental-health-and-psychosocial-support-coordination</a:t>
            </a:r>
            <a:endParaRPr lang="en-US" sz="1200" i="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0" indent="0">
              <a:buClr>
                <a:srgbClr val="183F5A"/>
              </a:buClr>
              <a:buSzPts val="1600"/>
              <a:defRPr/>
            </a:pPr>
            <a:endParaRPr lang="en-GB" sz="12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6350" indent="-6350"/>
            <a:r>
              <a:rPr lang="en-GB" sz="1200" b="1" i="1" dirty="0">
                <a:solidFill>
                  <a:srgbClr val="0070C0"/>
                </a:solidFill>
                <a:latin typeface="Calibri" panose="020F0502020204030204" pitchFamily="34" charset="0"/>
                <a:ea typeface="Calibri" panose="020F0502020204030204" pitchFamily="34" charset="0"/>
                <a:cs typeface="Calibri" panose="020F0502020204030204" pitchFamily="34" charset="0"/>
              </a:rPr>
              <a:t>Remind participants:</a:t>
            </a:r>
          </a:p>
          <a:p>
            <a:pPr marL="6350" indent="-6350"/>
            <a:r>
              <a:rPr lang="en-GB" sz="1200" b="1" dirty="0">
                <a:solidFill>
                  <a:schemeClr val="tx1"/>
                </a:solidFill>
                <a:latin typeface="Calibri" panose="020F0502020204030204" pitchFamily="34" charset="0"/>
                <a:ea typeface="Calibri" panose="020F0502020204030204" pitchFamily="34" charset="0"/>
                <a:cs typeface="Calibri" panose="020F0502020204030204" pitchFamily="34" charset="0"/>
              </a:rPr>
              <a:t>You will be focusing on a level relevant to your position and function – you are not expected to work all levels. However, you should be able to see how your level fits within the others. </a:t>
            </a:r>
          </a:p>
          <a:p>
            <a:pPr marL="6350" indent="-6350"/>
            <a:endParaRPr lang="en-GB" sz="12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6350" indent="-6350"/>
            <a:r>
              <a:rPr lang="en-GB" sz="1200" b="1" i="1" dirty="0">
                <a:solidFill>
                  <a:srgbClr val="0070C0"/>
                </a:solidFill>
                <a:latin typeface="Calibri" panose="020F0502020204030204" pitchFamily="34" charset="0"/>
                <a:ea typeface="Calibri" panose="020F0502020204030204" pitchFamily="34" charset="0"/>
                <a:cs typeface="Calibri" panose="020F0502020204030204" pitchFamily="34" charset="0"/>
              </a:rPr>
              <a:t>Ask participants: </a:t>
            </a:r>
          </a:p>
          <a:p>
            <a:pPr marL="171450" indent="-171450">
              <a:buFont typeface="Arial" panose="020B0604020202020204" pitchFamily="34" charset="0"/>
              <a:buChar char="•"/>
            </a:pPr>
            <a:r>
              <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rPr>
              <a:t>Which level do you think you are working in?</a:t>
            </a:r>
          </a:p>
          <a:p>
            <a:pPr marL="171450" indent="-171450">
              <a:buFont typeface="Arial" panose="020B0604020202020204" pitchFamily="34" charset="0"/>
              <a:buChar char="•"/>
            </a:pPr>
            <a:r>
              <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rPr>
              <a:t>Can you name some people or roles within your organizations with responsibility for other levels?</a:t>
            </a:r>
          </a:p>
          <a:p>
            <a:pPr marL="6350" indent="-6350"/>
            <a:endParaRPr lang="en-GB" sz="1200"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6765D769-42A3-8C0E-38F6-2C7FDC89FC14}"/>
              </a:ext>
            </a:extLst>
          </p:cNvPr>
          <p:cNvSpPr>
            <a:spLocks noGrp="1"/>
          </p:cNvSpPr>
          <p:nvPr>
            <p:ph type="sldNum" sz="quarter" idx="5"/>
          </p:nvPr>
        </p:nvSpPr>
        <p:spPr/>
        <p:txBody>
          <a:bodyPr/>
          <a:lstStyle/>
          <a:p>
            <a:pPr algn="r" defTabSz="946495">
              <a:defRPr/>
            </a:pPr>
            <a:fld id="{A5C1BDCC-BCB3-40B2-8A9D-D15FB8B833FC}" type="slidenum">
              <a:rPr lang="en-GB">
                <a:latin typeface="Calibri" panose="020F0502020204030204" pitchFamily="34" charset="0"/>
                <a:ea typeface="Calibri" panose="020F0502020204030204" pitchFamily="34" charset="0"/>
                <a:cs typeface="Calibri" panose="020F0502020204030204" pitchFamily="34" charset="0"/>
              </a:rPr>
              <a:pPr algn="r" defTabSz="946495">
                <a:defRPr/>
              </a:pPr>
              <a:t>80</a:t>
            </a:fld>
            <a:endParaRPr lang="en-GB"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599794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61950" y="285750"/>
            <a:ext cx="6313488" cy="3551238"/>
          </a:xfrm>
        </p:spPr>
      </p:sp>
      <p:sp>
        <p:nvSpPr>
          <p:cNvPr id="3" name="Notizenplatzhalter 2"/>
          <p:cNvSpPr>
            <a:spLocks noGrp="1"/>
          </p:cNvSpPr>
          <p:nvPr>
            <p:ph type="body" idx="1"/>
          </p:nvPr>
        </p:nvSpPr>
        <p:spPr/>
        <p:txBody>
          <a:bodyPr/>
          <a:lstStyle/>
          <a:p>
            <a:r>
              <a:rPr lang="en-GB" i="1" dirty="0"/>
              <a:t>Time: 40 min</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0A59C1-2D98-4297-91D0-BBB9964FC570}" type="slidenum">
              <a:rPr kumimoji="0" lang="x-none"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x-none"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360413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47:notes"/>
          <p:cNvSpPr>
            <a:spLocks noGrp="1" noRot="1" noChangeAspect="1"/>
          </p:cNvSpPr>
          <p:nvPr>
            <p:ph type="sldImg" idx="2"/>
          </p:nvPr>
        </p:nvSpPr>
        <p:spPr>
          <a:xfrm>
            <a:off x="371475" y="349250"/>
            <a:ext cx="6305550" cy="3546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p47:notes"/>
          <p:cNvSpPr txBox="1">
            <a:spLocks noGrp="1"/>
          </p:cNvSpPr>
          <p:nvPr>
            <p:ph type="body" idx="1"/>
          </p:nvPr>
        </p:nvSpPr>
        <p:spPr>
          <a:xfrm>
            <a:off x="371475" y="3972393"/>
            <a:ext cx="6305550" cy="5846295"/>
          </a:xfrm>
          <a:prstGeom prst="rect">
            <a:avLst/>
          </a:prstGeom>
          <a:noFill/>
          <a:ln>
            <a:noFill/>
          </a:ln>
        </p:spPr>
        <p:txBody>
          <a:bodyPr spcFirstLastPara="1" wrap="square" lIns="99059" tIns="49530" rIns="99059" bIns="49530" anchor="t" anchorCtr="0">
            <a:noAutofit/>
          </a:bodyPr>
          <a:lstStyle/>
          <a:p>
            <a:pPr marL="0" indent="0"/>
            <a:r>
              <a:rPr lang="en-US" sz="1200" i="1" dirty="0">
                <a:solidFill>
                  <a:srgbClr val="0070C0"/>
                </a:solidFill>
              </a:rPr>
              <a:t>Exercise 1.8 Action plans. 40 mins.</a:t>
            </a:r>
          </a:p>
          <a:p>
            <a:pPr marL="0" indent="0"/>
            <a:r>
              <a:rPr lang="en-US" sz="1200" i="1" dirty="0">
                <a:solidFill>
                  <a:srgbClr val="0070C0"/>
                </a:solidFill>
              </a:rPr>
              <a:t>Put p</a:t>
            </a:r>
            <a:r>
              <a:rPr lang="en-US" sz="1200" b="0" i="1" dirty="0">
                <a:solidFill>
                  <a:srgbClr val="0070C0"/>
                </a:solidFill>
              </a:rPr>
              <a:t>articipants into small </a:t>
            </a:r>
            <a:r>
              <a:rPr lang="en-US" sz="1200" i="1" dirty="0">
                <a:solidFill>
                  <a:srgbClr val="0070C0"/>
                </a:solidFill>
              </a:rPr>
              <a:t>groups</a:t>
            </a:r>
            <a:r>
              <a:rPr lang="en-US" sz="1200" b="0" i="1" dirty="0">
                <a:solidFill>
                  <a:srgbClr val="0070C0"/>
                </a:solidFill>
              </a:rPr>
              <a:t> of 3–5 people to begin </a:t>
            </a:r>
            <a:r>
              <a:rPr lang="en-GB" sz="1200" i="1" dirty="0">
                <a:solidFill>
                  <a:srgbClr val="0070C0"/>
                </a:solidFill>
              </a:rPr>
              <a:t>developing ideas for individual Action Plans and creating a shared flipchart summary. They will continue to build their individual plans throughout the training. Clarify that each participant’s main Action Plan is individually developed day by day using the action planner, while the flipcharts serve as visual summaries of group discussions for sharing and continuity. These flipcharts can be displayed in the room and revisited in later exercises to reflect on progress and connect ideas across the week.</a:t>
            </a:r>
          </a:p>
          <a:p>
            <a:pPr marL="0" indent="0"/>
            <a:endParaRPr lang="en-US" sz="1200" b="0" i="1" dirty="0">
              <a:solidFill>
                <a:srgbClr val="0070C0"/>
              </a:solidFill>
            </a:endParaRPr>
          </a:p>
          <a:p>
            <a:pPr marL="457200" lvl="1" indent="-171450">
              <a:buFont typeface="Courier New" panose="02070309020205020404" pitchFamily="49" charset="0"/>
              <a:buChar char="o"/>
            </a:pPr>
            <a:r>
              <a:rPr lang="en-US" sz="1200" b="0" i="1" u="none" strike="noStrike" cap="none" dirty="0">
                <a:solidFill>
                  <a:schemeClr val="accent5"/>
                </a:solidFill>
                <a:latin typeface="Calibri"/>
                <a:ea typeface="Calibri"/>
                <a:cs typeface="Calibri"/>
                <a:sym typeface="Calibri"/>
              </a:rPr>
              <a:t>If participants are from different projects/professions/organizations, ask them to group by </a:t>
            </a:r>
            <a:r>
              <a:rPr lang="en-US" sz="1200" b="1" i="1" u="none" strike="noStrike" cap="none" dirty="0">
                <a:solidFill>
                  <a:schemeClr val="accent5"/>
                </a:solidFill>
                <a:latin typeface="Calibri"/>
                <a:ea typeface="Calibri"/>
                <a:cs typeface="Calibri"/>
                <a:sym typeface="Calibri"/>
              </a:rPr>
              <a:t>similar work/background</a:t>
            </a:r>
            <a:r>
              <a:rPr lang="en-US" sz="1200" b="0" i="1" u="none" strike="noStrike" cap="none" dirty="0">
                <a:solidFill>
                  <a:schemeClr val="accent5"/>
                </a:solidFill>
                <a:latin typeface="Calibri"/>
                <a:ea typeface="Calibri"/>
                <a:cs typeface="Calibri"/>
                <a:sym typeface="Calibri"/>
              </a:rPr>
              <a:t> so they can discuss practical barriers/solutions (</a:t>
            </a:r>
            <a:r>
              <a:rPr lang="en-US" sz="1200" i="1" dirty="0">
                <a:solidFill>
                  <a:schemeClr val="accent5"/>
                </a:solidFill>
              </a:rPr>
              <a:t>for example</a:t>
            </a:r>
            <a:r>
              <a:rPr lang="en-US" sz="1200" b="0" i="1" u="none" strike="noStrike" cap="none" dirty="0">
                <a:solidFill>
                  <a:schemeClr val="accent5"/>
                </a:solidFill>
                <a:latin typeface="Calibri"/>
                <a:ea typeface="Calibri"/>
                <a:cs typeface="Calibri"/>
                <a:sym typeface="Calibri"/>
              </a:rPr>
              <a:t>, conflict rather than migration settings; or community services rather than institutional settings).</a:t>
            </a:r>
          </a:p>
          <a:p>
            <a:pPr marL="457200" lvl="1" indent="-171450">
              <a:buFont typeface="Courier New" panose="02070309020205020404" pitchFamily="49" charset="0"/>
              <a:buChar char="o"/>
            </a:pPr>
            <a:endParaRPr lang="en-US" sz="1200" i="1" dirty="0">
              <a:solidFill>
                <a:srgbClr val="0070C0"/>
              </a:solidFill>
            </a:endParaRPr>
          </a:p>
          <a:p>
            <a:pPr marL="457200" lvl="1" indent="-171450">
              <a:buFont typeface="Courier New" panose="02070309020205020404" pitchFamily="49" charset="0"/>
              <a:buChar char="o"/>
            </a:pPr>
            <a:r>
              <a:rPr lang="en-US" sz="1200" i="1" dirty="0">
                <a:solidFill>
                  <a:srgbClr val="0070C0"/>
                </a:solidFill>
              </a:rPr>
              <a:t>If all participants are from the same project, </a:t>
            </a:r>
            <a:r>
              <a:rPr lang="en-US" sz="1200" b="1" i="1" dirty="0">
                <a:solidFill>
                  <a:srgbClr val="0070C0"/>
                </a:solidFill>
              </a:rPr>
              <a:t>mix professions/roles</a:t>
            </a:r>
            <a:r>
              <a:rPr lang="en-US" sz="1200" i="1" dirty="0">
                <a:solidFill>
                  <a:srgbClr val="0070C0"/>
                </a:solidFill>
              </a:rPr>
              <a:t> (a person with lived experience, MHPSS professional, psychosocial worker, counsellor, coordinator, etc.) to ensure varied perspectives.</a:t>
            </a:r>
          </a:p>
          <a:p>
            <a:pPr marL="457200" lvl="1" indent="-171450">
              <a:buFont typeface="Courier New" panose="02070309020205020404" pitchFamily="49" charset="0"/>
              <a:buChar char="o"/>
            </a:pPr>
            <a:endParaRPr lang="en-US" sz="1200" i="1" dirty="0">
              <a:solidFill>
                <a:srgbClr val="0070C0"/>
              </a:solidFill>
            </a:endParaRPr>
          </a:p>
          <a:p>
            <a:pPr marL="457200" lvl="1" indent="-171450">
              <a:buFont typeface="Courier New" panose="02070309020205020404" pitchFamily="49" charset="0"/>
              <a:buChar char="o"/>
            </a:pPr>
            <a:r>
              <a:rPr lang="en-US" sz="1200" i="1" dirty="0">
                <a:solidFill>
                  <a:srgbClr val="0070C0"/>
                </a:solidFill>
              </a:rPr>
              <a:t>Or, group by one of:  </a:t>
            </a:r>
            <a:r>
              <a:rPr lang="en-US" sz="1200" b="1" i="1" dirty="0">
                <a:solidFill>
                  <a:srgbClr val="0070C0"/>
                </a:solidFill>
              </a:rPr>
              <a:t>geographic region/project</a:t>
            </a:r>
            <a:r>
              <a:rPr lang="en-US" sz="1200" i="1" dirty="0">
                <a:solidFill>
                  <a:srgbClr val="0070C0"/>
                </a:solidFill>
              </a:rPr>
              <a:t>, </a:t>
            </a:r>
            <a:r>
              <a:rPr lang="en-US" sz="1200" b="1" i="1" dirty="0">
                <a:solidFill>
                  <a:srgbClr val="0070C0"/>
                </a:solidFill>
              </a:rPr>
              <a:t>service setting</a:t>
            </a:r>
            <a:r>
              <a:rPr lang="en-US" sz="1200" i="1" dirty="0">
                <a:solidFill>
                  <a:srgbClr val="0070C0"/>
                </a:solidFill>
              </a:rPr>
              <a:t> (refugee camp, community mental health, institution, survivors of torture/sexual violence), </a:t>
            </a:r>
            <a:r>
              <a:rPr lang="en-US" sz="1200" b="1" i="1" dirty="0">
                <a:solidFill>
                  <a:srgbClr val="0070C0"/>
                </a:solidFill>
              </a:rPr>
              <a:t>role</a:t>
            </a:r>
            <a:r>
              <a:rPr lang="en-US" sz="1200" i="1" dirty="0">
                <a:solidFill>
                  <a:srgbClr val="0070C0"/>
                </a:solidFill>
              </a:rPr>
              <a:t>, or </a:t>
            </a:r>
            <a:r>
              <a:rPr lang="en-US" sz="1200" b="1" i="1" dirty="0">
                <a:solidFill>
                  <a:srgbClr val="0070C0"/>
                </a:solidFill>
              </a:rPr>
              <a:t>idea of change</a:t>
            </a:r>
            <a:r>
              <a:rPr lang="en-US" sz="1200" i="1" dirty="0">
                <a:solidFill>
                  <a:srgbClr val="0070C0"/>
                </a:solidFill>
              </a:rPr>
              <a:t> (for example, Start a peer group / Train all staff / Revise policy).</a:t>
            </a:r>
            <a:endParaRPr lang="en-US" sz="1200" b="0" i="1" dirty="0">
              <a:solidFill>
                <a:srgbClr val="0070C0"/>
              </a:solidFill>
            </a:endParaRPr>
          </a:p>
          <a:p>
            <a:pPr indent="-171450">
              <a:buFont typeface="Courier New" panose="02070309020205020404" pitchFamily="49" charset="0"/>
              <a:buChar char="o"/>
            </a:pPr>
            <a:endParaRPr lang="en-US" sz="1200" i="1" dirty="0">
              <a:solidFill>
                <a:srgbClr val="0070C0"/>
              </a:solidFill>
            </a:endParaRPr>
          </a:p>
          <a:p>
            <a:pPr indent="-171450">
              <a:buFont typeface="Courier New" panose="02070309020205020404" pitchFamily="49" charset="0"/>
              <a:buChar char="o"/>
            </a:pPr>
            <a:r>
              <a:rPr lang="en-US" sz="1200" b="0" i="1" dirty="0">
                <a:solidFill>
                  <a:srgbClr val="0070C0"/>
                </a:solidFill>
              </a:rPr>
              <a:t>Alternatively, if it makes more sense, let participants </a:t>
            </a:r>
            <a:r>
              <a:rPr lang="en-US" sz="1200" b="1" i="1" dirty="0">
                <a:solidFill>
                  <a:srgbClr val="0070C0"/>
                </a:solidFill>
              </a:rPr>
              <a:t>work individually </a:t>
            </a:r>
            <a:r>
              <a:rPr lang="en-US" sz="1200" b="0" i="1" dirty="0">
                <a:solidFill>
                  <a:srgbClr val="0070C0"/>
                </a:solidFill>
              </a:rPr>
              <a:t>on their action plans (for example, when participants come from different organizations or contexts), while still discussing their ideas with other participants before documenting them.</a:t>
            </a:r>
          </a:p>
          <a:p>
            <a:pPr marL="0" indent="0"/>
            <a:endParaRPr lang="en-US" sz="1200" b="0" dirty="0"/>
          </a:p>
          <a:p>
            <a:pPr marL="0" indent="0"/>
            <a:r>
              <a:rPr lang="en-US" sz="1200" i="1" dirty="0">
                <a:solidFill>
                  <a:srgbClr val="0070C0"/>
                </a:solidFill>
              </a:rPr>
              <a:t>Give each person an </a:t>
            </a:r>
            <a:r>
              <a:rPr lang="en-US" sz="1200" b="1" i="1" dirty="0">
                <a:solidFill>
                  <a:srgbClr val="0070C0"/>
                </a:solidFill>
              </a:rPr>
              <a:t>Action Planner</a:t>
            </a:r>
            <a:r>
              <a:rPr lang="en-US" sz="1200" b="0" i="1" dirty="0">
                <a:solidFill>
                  <a:srgbClr val="0070C0"/>
                </a:solidFill>
              </a:rPr>
              <a:t>. </a:t>
            </a:r>
            <a:r>
              <a:rPr lang="en-US" sz="1200" i="1" dirty="0">
                <a:solidFill>
                  <a:srgbClr val="0070C0"/>
                </a:solidFill>
              </a:rPr>
              <a:t>Participants should complete both their individual Action Planner for Day 1 and a group flipchart. </a:t>
            </a:r>
            <a:endParaRPr lang="en-US" sz="1200" b="1" dirty="0">
              <a:solidFill>
                <a:srgbClr val="0070C0"/>
              </a:solidFill>
            </a:endParaRPr>
          </a:p>
          <a:p>
            <a:pPr marL="0" indent="0"/>
            <a:endParaRPr dirty="0"/>
          </a:p>
        </p:txBody>
      </p:sp>
      <p:sp>
        <p:nvSpPr>
          <p:cNvPr id="3" name="TextBox 2">
            <a:extLst>
              <a:ext uri="{FF2B5EF4-FFF2-40B4-BE49-F238E27FC236}">
                <a16:creationId xmlns:a16="http://schemas.microsoft.com/office/drawing/2014/main" id="{95208D96-0010-ACC3-F885-2B90A675367D}"/>
              </a:ext>
            </a:extLst>
          </p:cNvPr>
          <p:cNvSpPr txBox="1"/>
          <p:nvPr/>
        </p:nvSpPr>
        <p:spPr>
          <a:xfrm>
            <a:off x="3323492" y="9818688"/>
            <a:ext cx="3552092" cy="307777"/>
          </a:xfrm>
          <a:prstGeom prst="rect">
            <a:avLst/>
          </a:prstGeom>
          <a:noFill/>
        </p:spPr>
        <p:txBody>
          <a:bodyPr wrap="square">
            <a:spAutoFit/>
          </a:bodyPr>
          <a:lstStyle/>
          <a:p>
            <a:pPr algn="r" defTabSz="946495">
              <a:defRPr/>
            </a:pPr>
            <a:fld id="{A5C1BDCC-BCB3-40B2-8A9D-D15FB8B833FC}" type="slidenum">
              <a:rPr lang="en-GB" smtClean="0">
                <a:latin typeface="Calibri" panose="020F0502020204030204" pitchFamily="34" charset="0"/>
                <a:ea typeface="Calibri" panose="020F0502020204030204" pitchFamily="34" charset="0"/>
                <a:cs typeface="Calibri" panose="020F0502020204030204" pitchFamily="34" charset="0"/>
              </a:rPr>
              <a:pPr algn="r" defTabSz="946495">
                <a:defRPr/>
              </a:pPr>
              <a:t>82</a:t>
            </a:fld>
            <a:endParaRPr lang="en-GB"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6730837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48:notes"/>
          <p:cNvSpPr txBox="1">
            <a:spLocks noGrp="1"/>
          </p:cNvSpPr>
          <p:nvPr>
            <p:ph type="body" idx="1"/>
          </p:nvPr>
        </p:nvSpPr>
        <p:spPr>
          <a:xfrm>
            <a:off x="520700" y="3985846"/>
            <a:ext cx="6142776" cy="4969440"/>
          </a:xfrm>
          <a:prstGeom prst="rect">
            <a:avLst/>
          </a:prstGeom>
        </p:spPr>
        <p:txBody>
          <a:bodyPr spcFirstLastPara="1" wrap="square" lIns="99059" tIns="49530" rIns="99059" bIns="49530" anchor="t" anchorCtr="0">
            <a:noAutofit/>
          </a:bodyPr>
          <a:lstStyle/>
          <a:p>
            <a:pPr marL="0" indent="0"/>
            <a:r>
              <a:rPr lang="en-GB" sz="1200" b="1" i="1" dirty="0">
                <a:solidFill>
                  <a:srgbClr val="0070C0"/>
                </a:solidFill>
                <a:latin typeface="Calibri" panose="020F0502020204030204" pitchFamily="34" charset="0"/>
                <a:cs typeface="Calibri" panose="020F0502020204030204" pitchFamily="34" charset="0"/>
                <a:sym typeface="Century Gothic"/>
              </a:rPr>
              <a:t>Daily wrap up and rapid end of day evaluation (15 min.)</a:t>
            </a:r>
          </a:p>
          <a:p>
            <a:pPr marL="0" indent="0"/>
            <a:endParaRPr lang="en-GB" sz="1200" b="1" i="1" dirty="0">
              <a:solidFill>
                <a:srgbClr val="0070C0"/>
              </a:solidFill>
              <a:latin typeface="Calibri" panose="020F0502020204030204" pitchFamily="34" charset="0"/>
              <a:cs typeface="Calibri" panose="020F0502020204030204" pitchFamily="34" charset="0"/>
              <a:sym typeface="Century Gothic"/>
            </a:endParaRPr>
          </a:p>
          <a:p>
            <a:pPr marL="0" indent="0"/>
            <a:r>
              <a:rPr lang="en-GB" sz="1200" b="1" i="1" dirty="0">
                <a:solidFill>
                  <a:srgbClr val="0070C0"/>
                </a:solidFill>
                <a:latin typeface="Calibri" panose="020F0502020204030204" pitchFamily="34" charset="0"/>
                <a:cs typeface="Calibri" panose="020F0502020204030204" pitchFamily="34" charset="0"/>
                <a:sym typeface="Century Gothic"/>
              </a:rPr>
              <a:t>Summary:</a:t>
            </a:r>
          </a:p>
          <a:p>
            <a:pPr marL="171450" indent="-171450">
              <a:buFont typeface="Arial" panose="020B0604020202020204" pitchFamily="34" charset="0"/>
              <a:buChar char="•"/>
            </a:pPr>
            <a:r>
              <a:rPr lang="en-GB" sz="1200" i="1" dirty="0">
                <a:solidFill>
                  <a:srgbClr val="0070C0"/>
                </a:solidFill>
                <a:latin typeface="Calibri" panose="020F0502020204030204" pitchFamily="34" charset="0"/>
                <a:cs typeface="Calibri" panose="020F0502020204030204" pitchFamily="34" charset="0"/>
                <a:sym typeface="Century Gothic"/>
              </a:rPr>
              <a:t>Ask </a:t>
            </a:r>
            <a:r>
              <a:rPr lang="en-GB" sz="1200" i="1" dirty="0">
                <a:solidFill>
                  <a:srgbClr val="0070C0"/>
                </a:solidFill>
              </a:rPr>
              <a:t>a volunteer to briefly summarize the day’s training (5 minutes max.)</a:t>
            </a:r>
          </a:p>
          <a:p>
            <a:pPr marL="171450" indent="-171450">
              <a:buFont typeface="Arial" panose="020B0604020202020204" pitchFamily="34" charset="0"/>
              <a:buChar char="•"/>
            </a:pPr>
            <a:r>
              <a:rPr lang="en-GB" sz="1200" i="1" dirty="0">
                <a:solidFill>
                  <a:srgbClr val="0070C0"/>
                </a:solidFill>
              </a:rPr>
              <a:t>Alternatively, ask for one or two volunteers to do a 5 minute summary at the start of the next session.</a:t>
            </a:r>
          </a:p>
          <a:p>
            <a:pPr marL="295780" indent="-295780">
              <a:buChar char="•"/>
            </a:pPr>
            <a:endParaRPr lang="en-GB" sz="1200" i="1" dirty="0">
              <a:solidFill>
                <a:srgbClr val="0070C0"/>
              </a:solidFill>
            </a:endParaRPr>
          </a:p>
          <a:p>
            <a:pPr marL="0" indent="0"/>
            <a:r>
              <a:rPr lang="en-GB" sz="1200" i="1" dirty="0">
                <a:solidFill>
                  <a:srgbClr val="0070C0"/>
                </a:solidFill>
              </a:rPr>
              <a:t>Rapid evaluation:</a:t>
            </a:r>
          </a:p>
          <a:p>
            <a:pPr marL="171450" indent="-171450">
              <a:buFont typeface="Arial" panose="020B0604020202020204" pitchFamily="34" charset="0"/>
              <a:buChar char="•"/>
            </a:pPr>
            <a:r>
              <a:rPr lang="en-GB" sz="1200" i="1" dirty="0">
                <a:solidFill>
                  <a:srgbClr val="0070C0"/>
                </a:solidFill>
              </a:rPr>
              <a:t>Ask participants to answer the two questions in a couple of sentences each. </a:t>
            </a:r>
          </a:p>
          <a:p>
            <a:pPr marL="171450" indent="-171450">
              <a:buFont typeface="Arial" panose="020B0604020202020204" pitchFamily="34" charset="0"/>
              <a:buChar char="•"/>
            </a:pPr>
            <a:r>
              <a:rPr lang="en-GB" sz="1200" i="1" dirty="0">
                <a:solidFill>
                  <a:srgbClr val="0070C0"/>
                </a:solidFill>
              </a:rPr>
              <a:t>Alternatively, hand out sticky notes so people can leave comments on two flip charts allocated for the questions.</a:t>
            </a:r>
          </a:p>
        </p:txBody>
      </p:sp>
      <p:sp>
        <p:nvSpPr>
          <p:cNvPr id="545" name="Google Shape;545;p48:notes"/>
          <p:cNvSpPr>
            <a:spLocks noGrp="1" noRot="1" noChangeAspect="1"/>
          </p:cNvSpPr>
          <p:nvPr>
            <p:ph type="sldImg" idx="2"/>
          </p:nvPr>
        </p:nvSpPr>
        <p:spPr>
          <a:xfrm>
            <a:off x="520700" y="412750"/>
            <a:ext cx="6142038" cy="3454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TextBox 2">
            <a:extLst>
              <a:ext uri="{FF2B5EF4-FFF2-40B4-BE49-F238E27FC236}">
                <a16:creationId xmlns:a16="http://schemas.microsoft.com/office/drawing/2014/main" id="{C639CADD-B9E1-DDC4-88E7-653D56F45E71}"/>
              </a:ext>
            </a:extLst>
          </p:cNvPr>
          <p:cNvSpPr txBox="1"/>
          <p:nvPr/>
        </p:nvSpPr>
        <p:spPr>
          <a:xfrm>
            <a:off x="3464169" y="9821863"/>
            <a:ext cx="3552092" cy="307777"/>
          </a:xfrm>
          <a:prstGeom prst="rect">
            <a:avLst/>
          </a:prstGeom>
          <a:noFill/>
        </p:spPr>
        <p:txBody>
          <a:bodyPr wrap="square">
            <a:spAutoFit/>
          </a:bodyPr>
          <a:lstStyle/>
          <a:p>
            <a:pPr algn="r" defTabSz="946495">
              <a:defRPr/>
            </a:pPr>
            <a:fld id="{A5C1BDCC-BCB3-40B2-8A9D-D15FB8B833FC}" type="slidenum">
              <a:rPr lang="en-GB" smtClean="0">
                <a:latin typeface="Calibri" panose="020F0502020204030204" pitchFamily="34" charset="0"/>
                <a:ea typeface="Calibri" panose="020F0502020204030204" pitchFamily="34" charset="0"/>
                <a:cs typeface="Calibri" panose="020F0502020204030204" pitchFamily="34" charset="0"/>
              </a:rPr>
              <a:pPr algn="r" defTabSz="946495">
                <a:defRPr/>
              </a:pPr>
              <a:t>83</a:t>
            </a:fld>
            <a:endParaRPr lang="en-GB"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6642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75" y="436563"/>
            <a:ext cx="6032500" cy="3394075"/>
          </a:xfrm>
        </p:spPr>
      </p:sp>
      <p:sp>
        <p:nvSpPr>
          <p:cNvPr id="3" name="Notes Placeholder 2"/>
          <p:cNvSpPr>
            <a:spLocks noGrp="1"/>
          </p:cNvSpPr>
          <p:nvPr>
            <p:ph type="body" idx="1"/>
          </p:nvPr>
        </p:nvSpPr>
        <p:spPr>
          <a:xfrm>
            <a:off x="441307" y="3830638"/>
            <a:ext cx="6221447" cy="6125286"/>
          </a:xfrm>
        </p:spPr>
        <p:txBody>
          <a:bodyPr/>
          <a:lstStyle/>
          <a:p>
            <a:pPr marL="280005" indent="-280005">
              <a:lnSpc>
                <a:spcPct val="115000"/>
              </a:lnSpc>
            </a:pPr>
            <a:r>
              <a:rPr lang="en-US" sz="1200" b="0" i="1" dirty="0">
                <a:solidFill>
                  <a:srgbClr val="0070C0"/>
                </a:solidFill>
              </a:rPr>
              <a:t>Talk through the slide. Emphasize that:</a:t>
            </a:r>
          </a:p>
          <a:p>
            <a:pPr marL="0" indent="0"/>
            <a:endParaRPr lang="en-US" b="0" dirty="0"/>
          </a:p>
          <a:p>
            <a:pPr marL="177734" indent="-177734">
              <a:buFont typeface="Arial" panose="020B0604020202020204" pitchFamily="34" charset="0"/>
              <a:buChar char="•"/>
            </a:pPr>
            <a:r>
              <a:rPr lang="en-US" sz="1200" dirty="0"/>
              <a:t>Language and terminology evolves: </a:t>
            </a:r>
          </a:p>
          <a:p>
            <a:pPr marL="634934" lvl="1" indent="-177734">
              <a:buFont typeface="Courier New" panose="02070309020205020404" pitchFamily="49" charset="0"/>
              <a:buChar char="o"/>
            </a:pPr>
            <a:r>
              <a:rPr lang="en-US" sz="1200" dirty="0"/>
              <a:t>People must be able to decide on their vocabulary, idioms and descriptions of their experience. </a:t>
            </a:r>
          </a:p>
          <a:p>
            <a:pPr marL="651692" lvl="1" indent="-177734">
              <a:buFont typeface="Courier New" panose="02070309020205020404" pitchFamily="49" charset="0"/>
              <a:buChar char="o"/>
            </a:pPr>
            <a:r>
              <a:rPr lang="en-US" sz="1200" dirty="0"/>
              <a:t>For example, some people use terms such as “people with a psychiatric diagnosis”, “people with mental disorders” or “mental illnesses”, “people with mental health conditions”, “consumers”, “service users” or “psychiatric survivors”. </a:t>
            </a:r>
          </a:p>
          <a:p>
            <a:pPr marL="651692" lvl="1" indent="-177734">
              <a:buFont typeface="Courier New" panose="02070309020205020404" pitchFamily="49" charset="0"/>
              <a:buChar char="o"/>
            </a:pPr>
            <a:r>
              <a:rPr lang="en-US" sz="1200" dirty="0"/>
              <a:t>Others find some or all these stigmatizing or use different expressions to refer to their emotions, or experiences or distress. </a:t>
            </a:r>
          </a:p>
          <a:p>
            <a:pPr marL="651692" lvl="1" indent="-177734">
              <a:buFont typeface="Courier New" panose="02070309020205020404" pitchFamily="49" charset="0"/>
              <a:buChar char="o"/>
            </a:pPr>
            <a:r>
              <a:rPr lang="en-US" sz="1200" dirty="0"/>
              <a:t>Similarly, intellectual disability is referred to variously, for example, “learning disabilities” or “disorders of intellectual development” or “learning difficulties”.</a:t>
            </a:r>
          </a:p>
          <a:p>
            <a:pPr marL="177734" indent="-177734">
              <a:buFont typeface="Arial" panose="020B0604020202020204" pitchFamily="34" charset="0"/>
              <a:buChar char="•"/>
            </a:pPr>
            <a:endParaRPr lang="en-US" sz="1200" dirty="0"/>
          </a:p>
          <a:p>
            <a:pPr marL="177734" indent="-177734">
              <a:buFont typeface="Arial" panose="020B0604020202020204" pitchFamily="34" charset="0"/>
              <a:buChar char="•"/>
            </a:pPr>
            <a:r>
              <a:rPr lang="en-US" sz="1200" dirty="0"/>
              <a:t>We will use the term “psychosocial disability” to include people with a mental health-related diagnosis or who self-identify with this term. </a:t>
            </a:r>
          </a:p>
          <a:p>
            <a:pPr marL="177734" indent="-177734">
              <a:buFont typeface="Arial" panose="020B0604020202020204" pitchFamily="34" charset="0"/>
              <a:buChar char="•"/>
            </a:pPr>
            <a:r>
              <a:rPr lang="en-US" sz="1200" dirty="0"/>
              <a:t>“Cognitive disability” and “intellectual disability” cover people with a diagnosis including, but not limited to, dementia and autism.</a:t>
            </a:r>
          </a:p>
          <a:p>
            <a:pPr marL="177734" indent="-177734">
              <a:buFont typeface="Arial" panose="020B0604020202020204" pitchFamily="34" charset="0"/>
              <a:buChar char="•"/>
            </a:pPr>
            <a:r>
              <a:rPr lang="en-US" sz="1200" dirty="0"/>
              <a:t>The term “disability” highlights the significant barriers that hinder people’s full and effective participation in society and the fact that they are protected under the CRPD. </a:t>
            </a:r>
          </a:p>
          <a:p>
            <a:pPr marL="177734" indent="-177734">
              <a:buFont typeface="Arial" panose="020B0604020202020204" pitchFamily="34" charset="0"/>
              <a:buChar char="•"/>
            </a:pPr>
            <a:r>
              <a:rPr lang="en-US" sz="1200" dirty="0"/>
              <a:t>“Disability” does not imply that people have an impairment or a disorder. </a:t>
            </a:r>
          </a:p>
          <a:p>
            <a:pPr marL="651692" lvl="1" indent="-177734">
              <a:buFont typeface="Arial" panose="020B0604020202020204" pitchFamily="34" charset="0"/>
              <a:buChar char="•"/>
            </a:pPr>
            <a:endParaRPr lang="en-US" sz="1200" dirty="0"/>
          </a:p>
          <a:p>
            <a:pPr marL="0" indent="0">
              <a:spcAft>
                <a:spcPts val="600"/>
              </a:spcAft>
            </a:pPr>
            <a:endParaRPr lang="en-US" sz="1200" i="1" dirty="0">
              <a:solidFill>
                <a:srgbClr val="0070C0"/>
              </a:solidFill>
            </a:endParaRPr>
          </a:p>
          <a:p>
            <a:pPr marL="0" indent="0"/>
            <a:r>
              <a:rPr lang="en-US" sz="1200" b="1" i="1" dirty="0">
                <a:solidFill>
                  <a:srgbClr val="0070C0"/>
                </a:solidFill>
                <a:latin typeface="Calibri" panose="020F0502020204030204" pitchFamily="34" charset="0"/>
                <a:ea typeface="Calibri" panose="020F0502020204030204" pitchFamily="34" charset="0"/>
                <a:cs typeface="Calibri" panose="020F0502020204030204" pitchFamily="34" charset="0"/>
              </a:rPr>
              <a:t>Reference (for how disability is interpreted): </a:t>
            </a:r>
            <a:r>
              <a:rPr lang="en-US" sz="1200" i="1" dirty="0">
                <a:solidFill>
                  <a:srgbClr val="0070C0"/>
                </a:solidFill>
                <a:latin typeface="Calibri" panose="020F0502020204030204" pitchFamily="34" charset="0"/>
                <a:ea typeface="Calibri" panose="020F0502020204030204" pitchFamily="34" charset="0"/>
                <a:cs typeface="Calibri" panose="020F0502020204030204" pitchFamily="34" charset="0"/>
              </a:rPr>
              <a:t>Convention on the Rights of Persons with Disabilities, preamble, para. 5 (A/RES/61/106). New York: United Nations, General Assembly; 2006 </a:t>
            </a:r>
            <a:r>
              <a:rPr lang="en-GB" sz="1200" i="1" dirty="0">
                <a:solidFill>
                  <a:srgbClr val="0070C0"/>
                </a:solidFill>
              </a:rPr>
              <a:t>https://social.desa.un.org/issues/disability/crpd/convention-on-the-rights-of-persons-with-disabilities-articles</a:t>
            </a:r>
            <a:endParaRPr lang="en-US" sz="1200" b="1" i="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endParaRPr lang="en-US" sz="1200" dirty="0"/>
          </a:p>
        </p:txBody>
      </p:sp>
      <p:sp>
        <p:nvSpPr>
          <p:cNvPr id="4" name="Slide Number Placeholder 3"/>
          <p:cNvSpPr>
            <a:spLocks noGrp="1"/>
          </p:cNvSpPr>
          <p:nvPr>
            <p:ph type="sldNum" sz="quarter" idx="5"/>
          </p:nvPr>
        </p:nvSpPr>
        <p:spPr/>
        <p:txBody>
          <a:bodyPr/>
          <a:lstStyle/>
          <a:p>
            <a:pPr algn="r"/>
            <a:fld id="{91600A8A-902E-430E-A833-453AE05FDB61}" type="slidenum">
              <a:rPr lang="en-GB" smtClean="0"/>
              <a:pPr algn="r"/>
              <a:t>9</a:t>
            </a:fld>
            <a:endParaRPr lang="en-GB" dirty="0"/>
          </a:p>
        </p:txBody>
      </p:sp>
    </p:spTree>
    <p:extLst>
      <p:ext uri="{BB962C8B-B14F-4D97-AF65-F5344CB8AC3E}">
        <p14:creationId xmlns:p14="http://schemas.microsoft.com/office/powerpoint/2010/main" val="2243598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7.xml"/><Relationship Id="rId7" Type="http://schemas.openxmlformats.org/officeDocument/2006/relationships/image" Target="../media/image3.png"/><Relationship Id="rId2" Type="http://schemas.openxmlformats.org/officeDocument/2006/relationships/tags" Target="../tags/tag87.xml"/><Relationship Id="rId1" Type="http://schemas.openxmlformats.org/officeDocument/2006/relationships/themeOverride" Target="../theme/themeOverride76.xml"/><Relationship Id="rId6" Type="http://schemas.openxmlformats.org/officeDocument/2006/relationships/image" Target="../media/image2.png"/><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10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77.xml"/></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88.xml"/><Relationship Id="rId1" Type="http://schemas.openxmlformats.org/officeDocument/2006/relationships/themeOverride" Target="../theme/themeOverride78.xml"/><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103.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hemeOverride" Target="../theme/themeOverride79.x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95.xml"/><Relationship Id="rId7" Type="http://schemas.openxmlformats.org/officeDocument/2006/relationships/image" Target="../media/image2.png"/><Relationship Id="rId2" Type="http://schemas.openxmlformats.org/officeDocument/2006/relationships/tags" Target="../tags/tag94.xml"/><Relationship Id="rId1" Type="http://schemas.openxmlformats.org/officeDocument/2006/relationships/themeOverride" Target="../theme/themeOverride80.x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8.xml"/><Relationship Id="rId1" Type="http://schemas.openxmlformats.org/officeDocument/2006/relationships/themeOverride" Target="../theme/themeOverride81.xml"/><Relationship Id="rId4" Type="http://schemas.openxmlformats.org/officeDocument/2006/relationships/image" Target="../media/image2.png"/></Relationships>
</file>

<file path=ppt/slideLayouts/_rels/slideLayout107.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hemeOverride" Target="../theme/themeOverride82.xml"/><Relationship Id="rId6" Type="http://schemas.openxmlformats.org/officeDocument/2006/relationships/image" Target="../media/image4.emf"/><Relationship Id="rId5" Type="http://schemas.openxmlformats.org/officeDocument/2006/relationships/oleObject" Target="../embeddings/oleObject3.bin"/><Relationship Id="rId4"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98.xml"/><Relationship Id="rId1" Type="http://schemas.openxmlformats.org/officeDocument/2006/relationships/themeOverride" Target="../theme/themeOverride83.xml"/><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99.xml"/><Relationship Id="rId1" Type="http://schemas.openxmlformats.org/officeDocument/2006/relationships/themeOverride" Target="../theme/themeOverride84.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hemeOverride" Target="../theme/themeOverride85.xml"/></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00.xml"/><Relationship Id="rId1" Type="http://schemas.openxmlformats.org/officeDocument/2006/relationships/themeOverride" Target="../theme/themeOverride86.xml"/><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01.xml"/><Relationship Id="rId1" Type="http://schemas.openxmlformats.org/officeDocument/2006/relationships/themeOverride" Target="../theme/themeOverride87.xml"/><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113.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hemeOverride" Target="../theme/themeOverride88.xml"/></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8.xml"/><Relationship Id="rId7" Type="http://schemas.openxmlformats.org/officeDocument/2006/relationships/image" Target="../media/image3.png"/><Relationship Id="rId2" Type="http://schemas.openxmlformats.org/officeDocument/2006/relationships/tags" Target="../tags/tag102.xml"/><Relationship Id="rId1" Type="http://schemas.openxmlformats.org/officeDocument/2006/relationships/themeOverride" Target="../theme/themeOverride89.xml"/><Relationship Id="rId6" Type="http://schemas.openxmlformats.org/officeDocument/2006/relationships/image" Target="../media/image2.png"/><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115.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hemeOverride" Target="../theme/themeOverride90.xml"/></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03.xml"/><Relationship Id="rId1" Type="http://schemas.openxmlformats.org/officeDocument/2006/relationships/themeOverride" Target="../theme/themeOverride91.xml"/><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117.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hemeOverride" Target="../theme/themeOverride92.x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10.xml"/><Relationship Id="rId7" Type="http://schemas.openxmlformats.org/officeDocument/2006/relationships/image" Target="../media/image2.png"/><Relationship Id="rId2" Type="http://schemas.openxmlformats.org/officeDocument/2006/relationships/tags" Target="../tags/tag109.xml"/><Relationship Id="rId1" Type="http://schemas.openxmlformats.org/officeDocument/2006/relationships/themeOverride" Target="../theme/themeOverride93.x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9.xml"/><Relationship Id="rId1" Type="http://schemas.openxmlformats.org/officeDocument/2006/relationships/themeOverride" Target="../theme/themeOverride94.xml"/><Relationship Id="rId4" Type="http://schemas.openxmlformats.org/officeDocument/2006/relationships/image" Target="../media/image2.png"/></Relationships>
</file>

<file path=ppt/slideLayouts/_rels/slideLayout121.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hemeOverride" Target="../theme/themeOverride95.xml"/><Relationship Id="rId6" Type="http://schemas.openxmlformats.org/officeDocument/2006/relationships/image" Target="../media/image4.emf"/><Relationship Id="rId5" Type="http://schemas.openxmlformats.org/officeDocument/2006/relationships/oleObject" Target="../embeddings/oleObject3.bin"/><Relationship Id="rId4"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13.xml"/><Relationship Id="rId1" Type="http://schemas.openxmlformats.org/officeDocument/2006/relationships/themeOverride" Target="../theme/themeOverride96.xml"/><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14.xml"/><Relationship Id="rId1" Type="http://schemas.openxmlformats.org/officeDocument/2006/relationships/themeOverride" Target="../theme/themeOverride97.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24.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98.xml"/></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15.xml"/><Relationship Id="rId1" Type="http://schemas.openxmlformats.org/officeDocument/2006/relationships/themeOverride" Target="../theme/themeOverride99.xml"/><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16.xml"/><Relationship Id="rId1" Type="http://schemas.openxmlformats.org/officeDocument/2006/relationships/themeOverride" Target="../theme/themeOverride100.xml"/><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127.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101.xml"/></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9.xml"/><Relationship Id="rId7" Type="http://schemas.openxmlformats.org/officeDocument/2006/relationships/image" Target="../media/image3.png"/><Relationship Id="rId2" Type="http://schemas.openxmlformats.org/officeDocument/2006/relationships/tags" Target="../tags/tag117.xml"/><Relationship Id="rId1" Type="http://schemas.openxmlformats.org/officeDocument/2006/relationships/themeOverride" Target="../theme/themeOverride102.xml"/><Relationship Id="rId6" Type="http://schemas.openxmlformats.org/officeDocument/2006/relationships/image" Target="../media/image2.png"/><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129.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10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18.xml"/><Relationship Id="rId1" Type="http://schemas.openxmlformats.org/officeDocument/2006/relationships/themeOverride" Target="../theme/themeOverride104.xml"/><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131.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hemeOverride" Target="../theme/themeOverride105.x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25.xml"/><Relationship Id="rId7" Type="http://schemas.openxmlformats.org/officeDocument/2006/relationships/image" Target="../media/image2.png"/><Relationship Id="rId2" Type="http://schemas.openxmlformats.org/officeDocument/2006/relationships/tags" Target="../tags/tag124.xml"/><Relationship Id="rId1" Type="http://schemas.openxmlformats.org/officeDocument/2006/relationships/themeOverride" Target="../theme/themeOverride106.x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0.xml"/><Relationship Id="rId1" Type="http://schemas.openxmlformats.org/officeDocument/2006/relationships/themeOverride" Target="../theme/themeOverride107.xml"/><Relationship Id="rId4" Type="http://schemas.openxmlformats.org/officeDocument/2006/relationships/image" Target="../media/image2.png"/></Relationships>
</file>

<file path=ppt/slideLayouts/_rels/slideLayout135.xml.rels><?xml version="1.0" encoding="UTF-8" standalone="yes"?>
<Relationships xmlns="http://schemas.openxmlformats.org/package/2006/relationships"><Relationship Id="rId3" Type="http://schemas.openxmlformats.org/officeDocument/2006/relationships/slideMaster" Target="../slideMasters/slideMaster10.xml"/><Relationship Id="rId7" Type="http://schemas.openxmlformats.org/officeDocument/2006/relationships/image" Target="../media/image3.png"/><Relationship Id="rId2" Type="http://schemas.openxmlformats.org/officeDocument/2006/relationships/tags" Target="../tags/tag126.xml"/><Relationship Id="rId1" Type="http://schemas.openxmlformats.org/officeDocument/2006/relationships/themeOverride" Target="../theme/themeOverride108.xml"/><Relationship Id="rId6" Type="http://schemas.openxmlformats.org/officeDocument/2006/relationships/image" Target="../media/image2.png"/><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27.xml"/><Relationship Id="rId1" Type="http://schemas.openxmlformats.org/officeDocument/2006/relationships/themeOverride" Target="../theme/themeOverride109.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5.xml"/><Relationship Id="rId7" Type="http://schemas.openxmlformats.org/officeDocument/2006/relationships/image" Target="../media/image2.png"/><Relationship Id="rId2" Type="http://schemas.openxmlformats.org/officeDocument/2006/relationships/tags" Target="../tags/tag4.xml"/><Relationship Id="rId1" Type="http://schemas.openxmlformats.org/officeDocument/2006/relationships/themeOverride" Target="../theme/themeOverride2.x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hemeOverride" Target="../theme/themeOverride3.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hemeOverride" Target="../theme/themeOverride4.xml"/><Relationship Id="rId6" Type="http://schemas.openxmlformats.org/officeDocument/2006/relationships/image" Target="../media/image4.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hemeOverride" Target="../theme/themeOverride5.xml"/><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themeOverride" Target="../theme/themeOverride6.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7.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themeOverride" Target="../theme/themeOverride8.xml"/><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themeOverride" Target="../theme/themeOverride9.xml"/><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0.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3.png"/><Relationship Id="rId2" Type="http://schemas.openxmlformats.org/officeDocument/2006/relationships/tags" Target="../tags/tag12.xml"/><Relationship Id="rId1" Type="http://schemas.openxmlformats.org/officeDocument/2006/relationships/themeOverride" Target="../theme/themeOverride11.xml"/><Relationship Id="rId6" Type="http://schemas.openxmlformats.org/officeDocument/2006/relationships/image" Target="../media/image2.png"/><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2.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themeOverride" Target="../theme/themeOverride13.xml"/><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hemeOverride" Target="../theme/themeOverride14.x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0.xml"/><Relationship Id="rId7" Type="http://schemas.openxmlformats.org/officeDocument/2006/relationships/image" Target="../media/image2.png"/><Relationship Id="rId2" Type="http://schemas.openxmlformats.org/officeDocument/2006/relationships/tags" Target="../tags/tag19.xml"/><Relationship Id="rId1" Type="http://schemas.openxmlformats.org/officeDocument/2006/relationships/themeOverride" Target="../theme/themeOverride15.x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hemeOverride" Target="../theme/themeOverride16.xml"/><Relationship Id="rId4"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hemeOverride" Target="../theme/themeOverride17.xml"/><Relationship Id="rId6" Type="http://schemas.openxmlformats.org/officeDocument/2006/relationships/image" Target="../media/image4.emf"/><Relationship Id="rId5" Type="http://schemas.openxmlformats.org/officeDocument/2006/relationships/oleObject" Target="../embeddings/oleObject3.bin"/><Relationship Id="rId4"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hemeOverride" Target="../theme/themeOverride18.xml"/><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4.xml"/><Relationship Id="rId1" Type="http://schemas.openxmlformats.org/officeDocument/2006/relationships/themeOverride" Target="../theme/themeOverride19.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0.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hemeOverride" Target="../theme/themeOverride21.xml"/><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6.xml"/><Relationship Id="rId1" Type="http://schemas.openxmlformats.org/officeDocument/2006/relationships/themeOverride" Target="../theme/themeOverride22.xml"/><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3.png"/><Relationship Id="rId2" Type="http://schemas.openxmlformats.org/officeDocument/2006/relationships/tags" Target="../tags/tag27.xml"/><Relationship Id="rId1" Type="http://schemas.openxmlformats.org/officeDocument/2006/relationships/themeOverride" Target="../theme/themeOverride24.xml"/><Relationship Id="rId6" Type="http://schemas.openxmlformats.org/officeDocument/2006/relationships/image" Target="../media/image2.png"/><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5.xml"/></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8.xml"/><Relationship Id="rId1" Type="http://schemas.openxmlformats.org/officeDocument/2006/relationships/themeOverride" Target="../theme/themeOverride26.xml"/><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hemeOverride" Target="../theme/themeOverride27.x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5.xml"/><Relationship Id="rId7" Type="http://schemas.openxmlformats.org/officeDocument/2006/relationships/image" Target="../media/image2.png"/><Relationship Id="rId2" Type="http://schemas.openxmlformats.org/officeDocument/2006/relationships/tags" Target="../tags/tag34.xml"/><Relationship Id="rId1" Type="http://schemas.openxmlformats.org/officeDocument/2006/relationships/themeOverride" Target="../theme/themeOverride28.x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4.xml"/><Relationship Id="rId1" Type="http://schemas.openxmlformats.org/officeDocument/2006/relationships/themeOverride" Target="../theme/themeOverride29.xml"/><Relationship Id="rId4"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hemeOverride" Target="../theme/themeOverride30.xml"/><Relationship Id="rId6" Type="http://schemas.openxmlformats.org/officeDocument/2006/relationships/image" Target="../media/image4.emf"/><Relationship Id="rId5" Type="http://schemas.openxmlformats.org/officeDocument/2006/relationships/oleObject" Target="../embeddings/oleObject3.bin"/><Relationship Id="rId4"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8.xml"/><Relationship Id="rId1" Type="http://schemas.openxmlformats.org/officeDocument/2006/relationships/themeOverride" Target="../theme/themeOverride31.xml"/><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9.xml"/><Relationship Id="rId1" Type="http://schemas.openxmlformats.org/officeDocument/2006/relationships/themeOverride" Target="../theme/themeOverride32.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33.xml"/></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0.xml"/><Relationship Id="rId1" Type="http://schemas.openxmlformats.org/officeDocument/2006/relationships/themeOverride" Target="../theme/themeOverride34.xml"/><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1.xml"/><Relationship Id="rId1" Type="http://schemas.openxmlformats.org/officeDocument/2006/relationships/themeOverride" Target="../theme/themeOverride35.xml"/><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36.xml"/></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3.png"/><Relationship Id="rId2" Type="http://schemas.openxmlformats.org/officeDocument/2006/relationships/tags" Target="../tags/tag42.xml"/><Relationship Id="rId1" Type="http://schemas.openxmlformats.org/officeDocument/2006/relationships/themeOverride" Target="../theme/themeOverride37.xml"/><Relationship Id="rId6" Type="http://schemas.openxmlformats.org/officeDocument/2006/relationships/image" Target="../media/image2.png"/><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38.xml"/></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3.xml"/><Relationship Id="rId1" Type="http://schemas.openxmlformats.org/officeDocument/2006/relationships/themeOverride" Target="../theme/themeOverride39.xml"/><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hemeOverride" Target="../theme/themeOverride40.x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50.xml"/><Relationship Id="rId7" Type="http://schemas.openxmlformats.org/officeDocument/2006/relationships/image" Target="../media/image2.png"/><Relationship Id="rId2" Type="http://schemas.openxmlformats.org/officeDocument/2006/relationships/tags" Target="../tags/tag49.xml"/><Relationship Id="rId1" Type="http://schemas.openxmlformats.org/officeDocument/2006/relationships/themeOverride" Target="../theme/themeOverride41.x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5.xml"/><Relationship Id="rId1" Type="http://schemas.openxmlformats.org/officeDocument/2006/relationships/themeOverride" Target="../theme/themeOverride42.xml"/><Relationship Id="rId4" Type="http://schemas.openxmlformats.org/officeDocument/2006/relationships/image" Target="../media/image2.png"/></Relationships>
</file>

<file path=ppt/slideLayouts/_rels/slideLayout63.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hemeOverride" Target="../theme/themeOverride43.xml"/><Relationship Id="rId6" Type="http://schemas.openxmlformats.org/officeDocument/2006/relationships/image" Target="../media/image4.emf"/><Relationship Id="rId5" Type="http://schemas.openxmlformats.org/officeDocument/2006/relationships/oleObject" Target="../embeddings/oleObject3.bin"/><Relationship Id="rId4"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3.xml"/><Relationship Id="rId1" Type="http://schemas.openxmlformats.org/officeDocument/2006/relationships/themeOverride" Target="../theme/themeOverride44.xml"/><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4.xml"/><Relationship Id="rId1" Type="http://schemas.openxmlformats.org/officeDocument/2006/relationships/themeOverride" Target="../theme/themeOverride45.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46.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5.xml"/><Relationship Id="rId1" Type="http://schemas.openxmlformats.org/officeDocument/2006/relationships/themeOverride" Target="../theme/themeOverride47.xml"/><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6.xml"/><Relationship Id="rId1" Type="http://schemas.openxmlformats.org/officeDocument/2006/relationships/themeOverride" Target="../theme/themeOverride48.xml"/><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4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3.png"/><Relationship Id="rId2" Type="http://schemas.openxmlformats.org/officeDocument/2006/relationships/tags" Target="../tags/tag57.xml"/><Relationship Id="rId1" Type="http://schemas.openxmlformats.org/officeDocument/2006/relationships/themeOverride" Target="../theme/themeOverride50.xml"/><Relationship Id="rId6" Type="http://schemas.openxmlformats.org/officeDocument/2006/relationships/image" Target="../media/image2.png"/><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51.xml"/></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8.xml"/><Relationship Id="rId1" Type="http://schemas.openxmlformats.org/officeDocument/2006/relationships/themeOverride" Target="../theme/themeOverride52.xml"/><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hemeOverride" Target="../theme/themeOverride53.x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65.xml"/><Relationship Id="rId7" Type="http://schemas.openxmlformats.org/officeDocument/2006/relationships/image" Target="../media/image2.png"/><Relationship Id="rId2" Type="http://schemas.openxmlformats.org/officeDocument/2006/relationships/tags" Target="../tags/tag64.xml"/><Relationship Id="rId1" Type="http://schemas.openxmlformats.org/officeDocument/2006/relationships/themeOverride" Target="../theme/themeOverride54.x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6.xml"/><Relationship Id="rId1" Type="http://schemas.openxmlformats.org/officeDocument/2006/relationships/themeOverride" Target="../theme/themeOverride55.xml"/><Relationship Id="rId4" Type="http://schemas.openxmlformats.org/officeDocument/2006/relationships/image" Target="../media/image2.png"/></Relationships>
</file>

<file path=ppt/slideLayouts/_rels/slideLayout78.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hemeOverride" Target="../theme/themeOverride56.xml"/><Relationship Id="rId6" Type="http://schemas.openxmlformats.org/officeDocument/2006/relationships/image" Target="../media/image4.emf"/><Relationship Id="rId5" Type="http://schemas.openxmlformats.org/officeDocument/2006/relationships/oleObject" Target="../embeddings/oleObject3.bin"/><Relationship Id="rId4"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8.xml"/><Relationship Id="rId1" Type="http://schemas.openxmlformats.org/officeDocument/2006/relationships/themeOverride" Target="../theme/themeOverride57.xml"/><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9.xml"/><Relationship Id="rId1" Type="http://schemas.openxmlformats.org/officeDocument/2006/relationships/themeOverride" Target="../theme/themeOverride58.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59.xml"/></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70.xml"/><Relationship Id="rId1" Type="http://schemas.openxmlformats.org/officeDocument/2006/relationships/themeOverride" Target="../theme/themeOverride60.xml"/><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71.xml"/><Relationship Id="rId1" Type="http://schemas.openxmlformats.org/officeDocument/2006/relationships/themeOverride" Target="../theme/themeOverride61.xml"/><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62.xml"/></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3.png"/><Relationship Id="rId2" Type="http://schemas.openxmlformats.org/officeDocument/2006/relationships/tags" Target="../tags/tag72.xml"/><Relationship Id="rId1" Type="http://schemas.openxmlformats.org/officeDocument/2006/relationships/themeOverride" Target="../theme/themeOverride63.xml"/><Relationship Id="rId6" Type="http://schemas.openxmlformats.org/officeDocument/2006/relationships/image" Target="../media/image2.png"/><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64.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73.xml"/><Relationship Id="rId1" Type="http://schemas.openxmlformats.org/officeDocument/2006/relationships/themeOverride" Target="../theme/themeOverride65.xml"/><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88.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hemeOverride" Target="../theme/themeOverride66.x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80.xml"/><Relationship Id="rId7" Type="http://schemas.openxmlformats.org/officeDocument/2006/relationships/image" Target="../media/image2.png"/><Relationship Id="rId2" Type="http://schemas.openxmlformats.org/officeDocument/2006/relationships/tags" Target="../tags/tag79.xml"/><Relationship Id="rId1" Type="http://schemas.openxmlformats.org/officeDocument/2006/relationships/themeOverride" Target="../theme/themeOverride67.x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7.xml"/><Relationship Id="rId1" Type="http://schemas.openxmlformats.org/officeDocument/2006/relationships/themeOverride" Target="../theme/themeOverride68.xml"/><Relationship Id="rId4" Type="http://schemas.openxmlformats.org/officeDocument/2006/relationships/image" Target="../media/image2.png"/></Relationships>
</file>

<file path=ppt/slideLayouts/_rels/slideLayout93.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hemeOverride" Target="../theme/themeOverride69.xml"/><Relationship Id="rId6" Type="http://schemas.openxmlformats.org/officeDocument/2006/relationships/image" Target="../media/image4.emf"/><Relationship Id="rId5" Type="http://schemas.openxmlformats.org/officeDocument/2006/relationships/oleObject" Target="../embeddings/oleObject3.bin"/><Relationship Id="rId4"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83.xml"/><Relationship Id="rId1" Type="http://schemas.openxmlformats.org/officeDocument/2006/relationships/themeOverride" Target="../theme/themeOverride70.xml"/><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84.xml"/><Relationship Id="rId1" Type="http://schemas.openxmlformats.org/officeDocument/2006/relationships/themeOverride" Target="../theme/themeOverride71.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9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72.xml"/></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85.xml"/><Relationship Id="rId1" Type="http://schemas.openxmlformats.org/officeDocument/2006/relationships/themeOverride" Target="../theme/themeOverride73.xml"/><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86.xml"/><Relationship Id="rId1" Type="http://schemas.openxmlformats.org/officeDocument/2006/relationships/themeOverride" Target="../theme/themeOverride74.xml"/><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9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7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50"/>
          <p:cNvSpPr txBox="1">
            <a:spLocks noGrp="1"/>
          </p:cNvSpPr>
          <p:nvPr>
            <p:ph type="ctrTitle"/>
          </p:nvPr>
        </p:nvSpPr>
        <p:spPr>
          <a:xfrm>
            <a:off x="1524000" y="1122363"/>
            <a:ext cx="9144000" cy="2387600"/>
          </a:xfrm>
          <a:prstGeom prst="rect">
            <a:avLst/>
          </a:prstGeom>
          <a:noFill/>
          <a:ln>
            <a:noFill/>
          </a:ln>
        </p:spPr>
        <p:txBody>
          <a:bodyPr spcFirstLastPara="1" wrap="square" lIns="0" tIns="0" rIns="0" bIns="0" anchor="b" anchorCtr="0">
            <a:noAutofit/>
          </a:bodyPr>
          <a:lstStyle>
            <a:lvl1pPr lvl="0" algn="ctr">
              <a:lnSpc>
                <a:spcPct val="55000"/>
              </a:lnSpc>
              <a:spcBef>
                <a:spcPts val="0"/>
              </a:spcBef>
              <a:spcAft>
                <a:spcPts val="0"/>
              </a:spcAft>
              <a:buClr>
                <a:schemeClr val="accent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8" name="Google Shape;18;p50"/>
          <p:cNvSpPr txBox="1">
            <a:spLocks noGrp="1"/>
          </p:cNvSpPr>
          <p:nvPr>
            <p:ph type="subTitle" idx="1"/>
          </p:nvPr>
        </p:nvSpPr>
        <p:spPr>
          <a:xfrm>
            <a:off x="1524000" y="3602038"/>
            <a:ext cx="9144000" cy="1655762"/>
          </a:xfrm>
          <a:prstGeom prst="rect">
            <a:avLst/>
          </a:prstGeom>
          <a:noFill/>
          <a:ln>
            <a:noFill/>
          </a:ln>
        </p:spPr>
        <p:txBody>
          <a:bodyPr spcFirstLastPara="1" wrap="square" lIns="0" tIns="46800" rIns="0" bIns="45700"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1200"/>
              </a:spcBef>
              <a:spcAft>
                <a:spcPts val="0"/>
              </a:spcAft>
              <a:buSzPts val="2000"/>
              <a:buNone/>
              <a:defRPr sz="2000"/>
            </a:lvl2pPr>
            <a:lvl3pPr lvl="2" algn="ctr">
              <a:lnSpc>
                <a:spcPct val="100000"/>
              </a:lnSpc>
              <a:spcBef>
                <a:spcPts val="1200"/>
              </a:spcBef>
              <a:spcAft>
                <a:spcPts val="0"/>
              </a:spcAft>
              <a:buSzPts val="1800"/>
              <a:buNone/>
              <a:defRPr sz="1800"/>
            </a:lvl3pPr>
            <a:lvl4pPr lvl="3" algn="ctr">
              <a:lnSpc>
                <a:spcPct val="100000"/>
              </a:lnSpc>
              <a:spcBef>
                <a:spcPts val="1200"/>
              </a:spcBef>
              <a:spcAft>
                <a:spcPts val="0"/>
              </a:spcAft>
              <a:buSzPts val="1600"/>
              <a:buNone/>
              <a:defRPr sz="1600"/>
            </a:lvl4pPr>
            <a:lvl5pPr lvl="4" algn="ctr">
              <a:lnSpc>
                <a:spcPct val="100000"/>
              </a:lnSpc>
              <a:spcBef>
                <a:spcPts val="1200"/>
              </a:spcBef>
              <a:spcAft>
                <a:spcPts val="0"/>
              </a:spcAft>
              <a:buSzPts val="1600"/>
              <a:buNone/>
              <a:defRPr sz="1600"/>
            </a:lvl5pPr>
            <a:lvl6pPr lvl="5" algn="ctr">
              <a:lnSpc>
                <a:spcPct val="90000"/>
              </a:lnSpc>
              <a:spcBef>
                <a:spcPts val="12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9" name="Google Shape;19;p50"/>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20" name="Google Shape;20;p50"/>
          <p:cNvSpPr txBox="1">
            <a:spLocks noGrp="1"/>
          </p:cNvSpPr>
          <p:nvPr>
            <p:ph type="ftr" idx="11"/>
          </p:nvPr>
        </p:nvSpPr>
        <p:spPr>
          <a:xfrm>
            <a:off x="507205" y="6623100"/>
            <a:ext cx="9018587"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1" name="Google Shape;21;p50"/>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amp; Image">
  <p:cSld name="Text &amp; Image">
    <p:spTree>
      <p:nvGrpSpPr>
        <p:cNvPr id="1" name="Shape 95"/>
        <p:cNvGrpSpPr/>
        <p:nvPr/>
      </p:nvGrpSpPr>
      <p:grpSpPr>
        <a:xfrm>
          <a:off x="0" y="0"/>
          <a:ext cx="0" cy="0"/>
          <a:chOff x="0" y="0"/>
          <a:chExt cx="0" cy="0"/>
        </a:xfrm>
      </p:grpSpPr>
      <p:sp>
        <p:nvSpPr>
          <p:cNvPr id="96" name="Google Shape;96;p60"/>
          <p:cNvSpPr>
            <a:spLocks noGrp="1"/>
          </p:cNvSpPr>
          <p:nvPr>
            <p:ph type="pic" idx="2"/>
          </p:nvPr>
        </p:nvSpPr>
        <p:spPr>
          <a:xfrm>
            <a:off x="6208813" y="1739788"/>
            <a:ext cx="5472000" cy="3600000"/>
          </a:xfrm>
          <a:prstGeom prst="rect">
            <a:avLst/>
          </a:prstGeom>
          <a:solidFill>
            <a:srgbClr val="F2F2F2"/>
          </a:solidFill>
          <a:ln>
            <a:noFill/>
          </a:ln>
        </p:spPr>
      </p:sp>
      <p:sp>
        <p:nvSpPr>
          <p:cNvPr id="97" name="Google Shape;97;p60"/>
          <p:cNvSpPr txBox="1">
            <a:spLocks noGrp="1"/>
          </p:cNvSpPr>
          <p:nvPr>
            <p:ph type="ftr" idx="11"/>
          </p:nvPr>
        </p:nvSpPr>
        <p:spPr>
          <a:xfrm>
            <a:off x="507205" y="6623100"/>
            <a:ext cx="9018587"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60"/>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99" name="Google Shape;99;p60"/>
          <p:cNvSpPr txBox="1">
            <a:spLocks noGrp="1"/>
          </p:cNvSpPr>
          <p:nvPr>
            <p:ph type="body" idx="1"/>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65000"/>
              </a:lnSpc>
              <a:spcBef>
                <a:spcPts val="0"/>
              </a:spcBef>
              <a:spcAft>
                <a:spcPts val="0"/>
              </a:spcAft>
              <a:buSzPts val="2000"/>
              <a:buNone/>
              <a:defRPr sz="2000" b="1">
                <a:solidFill>
                  <a:schemeClr val="accent2"/>
                </a:solidFill>
                <a:latin typeface="Century Gothic"/>
                <a:ea typeface="Century Gothic"/>
                <a:cs typeface="Century Gothic"/>
                <a:sym typeface="Century Gothic"/>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60"/>
          <p:cNvSpPr txBox="1">
            <a:spLocks noGrp="1"/>
          </p:cNvSpPr>
          <p:nvPr>
            <p:ph type="body" idx="3"/>
          </p:nvPr>
        </p:nvSpPr>
        <p:spPr>
          <a:xfrm>
            <a:off x="506413" y="1739788"/>
            <a:ext cx="5472000" cy="4500000"/>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60"/>
          <p:cNvSpPr txBox="1">
            <a:spLocks noGrp="1"/>
          </p:cNvSpPr>
          <p:nvPr>
            <p:ph type="title"/>
          </p:nvPr>
        </p:nvSpPr>
        <p:spPr>
          <a:xfrm>
            <a:off x="507206" y="506412"/>
            <a:ext cx="9792000" cy="432000"/>
          </a:xfrm>
          <a:prstGeom prst="rect">
            <a:avLst/>
          </a:prstGeom>
          <a:noFill/>
          <a:ln>
            <a:noFill/>
          </a:ln>
        </p:spPr>
        <p:txBody>
          <a:bodyPr spcFirstLastPara="1" wrap="square" lIns="0" tIns="0" rIns="0" bIns="0" anchor="t" anchorCtr="0">
            <a:noAutofit/>
          </a:bodyPr>
          <a:lstStyle>
            <a:lvl1pPr lvl="0" algn="l">
              <a:lnSpc>
                <a:spcPct val="183333"/>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60"/>
          <p:cNvSpPr txBox="1">
            <a:spLocks noGrp="1"/>
          </p:cNvSpPr>
          <p:nvPr>
            <p:ph type="body" idx="4"/>
          </p:nvPr>
        </p:nvSpPr>
        <p:spPr>
          <a:xfrm>
            <a:off x="6208813" y="5542310"/>
            <a:ext cx="5472000" cy="697479"/>
          </a:xfrm>
          <a:prstGeom prst="rect">
            <a:avLst/>
          </a:prstGeom>
          <a:noFill/>
          <a:ln>
            <a:noFill/>
          </a:ln>
        </p:spPr>
        <p:txBody>
          <a:bodyPr spcFirstLastPara="1" wrap="square" lIns="0" tIns="46800" rIns="0" bIns="45700" anchor="t" anchorCtr="0">
            <a:noAutofit/>
          </a:bodyPr>
          <a:lstStyle>
            <a:lvl1pPr marL="457200" lvl="0" indent="-228600" algn="l">
              <a:lnSpc>
                <a:spcPct val="100000"/>
              </a:lnSpc>
              <a:spcBef>
                <a:spcPts val="0"/>
              </a:spcBef>
              <a:spcAft>
                <a:spcPts val="0"/>
              </a:spcAft>
              <a:buSzPts val="1400"/>
              <a:buFont typeface="Calibri"/>
              <a:buNone/>
              <a:defRPr sz="1400" b="1">
                <a:solidFill>
                  <a:schemeClr val="accent2"/>
                </a:solidFill>
                <a:latin typeface="Calibri"/>
                <a:ea typeface="Calibri"/>
                <a:cs typeface="Calibri"/>
                <a:sym typeface="Calibri"/>
              </a:defRPr>
            </a:lvl1pPr>
            <a:lvl2pPr marL="914400" lvl="1" indent="-317500" algn="l">
              <a:lnSpc>
                <a:spcPct val="100000"/>
              </a:lnSpc>
              <a:spcBef>
                <a:spcPts val="0"/>
              </a:spcBef>
              <a:spcAft>
                <a:spcPts val="0"/>
              </a:spcAft>
              <a:buSzPts val="1400"/>
              <a:buChar char="•"/>
              <a:defRPr sz="1400"/>
            </a:lvl2pPr>
            <a:lvl3pPr marL="1371600" lvl="2" indent="-317500" algn="l">
              <a:lnSpc>
                <a:spcPct val="100000"/>
              </a:lnSpc>
              <a:spcBef>
                <a:spcPts val="1200"/>
              </a:spcBef>
              <a:spcAft>
                <a:spcPts val="0"/>
              </a:spcAft>
              <a:buSzPts val="1400"/>
              <a:buChar char="•"/>
              <a:defRPr sz="1400"/>
            </a:lvl3pPr>
            <a:lvl4pPr marL="1828800" lvl="3" indent="-317500" algn="l">
              <a:lnSpc>
                <a:spcPct val="100000"/>
              </a:lnSpc>
              <a:spcBef>
                <a:spcPts val="1200"/>
              </a:spcBef>
              <a:spcAft>
                <a:spcPts val="0"/>
              </a:spcAft>
              <a:buSzPts val="1400"/>
              <a:buChar char="•"/>
              <a:defRPr sz="1400"/>
            </a:lvl4pPr>
            <a:lvl5pPr marL="2286000" lvl="4" indent="-317500" algn="l">
              <a:lnSpc>
                <a:spcPct val="100000"/>
              </a:lnSpc>
              <a:spcBef>
                <a:spcPts val="1200"/>
              </a:spcBef>
              <a:spcAft>
                <a:spcPts val="0"/>
              </a:spcAft>
              <a:buSzPts val="1400"/>
              <a:buChar char="•"/>
              <a:defRPr sz="1400"/>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F169E07F-9A80-405D-B06A-876E4D356B83}" type="slidenum">
              <a:rPr lang="en-US" smtClean="0">
                <a:solidFill>
                  <a:srgbClr val="FFFFFF"/>
                </a:solidFill>
              </a:rPr>
              <a:pPr/>
              <a:t>‹#›</a:t>
            </a:fld>
            <a:endParaRPr lang="en-US">
              <a:solidFill>
                <a:srgbClr val="FFFFFF"/>
              </a:solidFill>
            </a:endParaRPr>
          </a:p>
        </p:txBody>
      </p:sp>
      <p:sp>
        <p:nvSpPr>
          <p:cNvPr id="7" name="Title 6"/>
          <p:cNvSpPr>
            <a:spLocks noGrp="1"/>
          </p:cNvSpPr>
          <p:nvPr>
            <p:ph type="title"/>
          </p:nvPr>
        </p:nvSpPr>
        <p:spPr>
          <a:xfrm>
            <a:off x="507206" y="2313946"/>
            <a:ext cx="9792000" cy="432000"/>
          </a:xfrm>
        </p:spPr>
        <p:txBody>
          <a:bodyPr/>
          <a:lstStyle>
            <a:lvl1pPr>
              <a:defRPr sz="4000"/>
            </a:lvl1pPr>
          </a:lstStyle>
          <a:p>
            <a:r>
              <a:rPr lang="en-US"/>
              <a:t>Click to edit Master title style</a:t>
            </a:r>
          </a:p>
        </p:txBody>
      </p:sp>
      <p:pic>
        <p:nvPicPr>
          <p:cNvPr id="8" name="Picture 7">
            <a:extLst>
              <a:ext uri="{FF2B5EF4-FFF2-40B4-BE49-F238E27FC236}">
                <a16:creationId xmlns:a16="http://schemas.microsoft.com/office/drawing/2014/main" id="{1A157C42-A791-DD4B-8824-DD8855140549}"/>
              </a:ext>
            </a:extLst>
          </p:cNvPr>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pic>
        <p:nvPicPr>
          <p:cNvPr id="9" name="Picture 8" descr="https://extranet.who.int/datacol/answer_upload.asp?survey_id=475&amp;view_id=326&amp;question_id=15106&amp;answer_id=47397&amp;respondent_id=22063">
            <a:extLst>
              <a:ext uri="{FF2B5EF4-FFF2-40B4-BE49-F238E27FC236}">
                <a16:creationId xmlns:a16="http://schemas.microsoft.com/office/drawing/2014/main" id="{CF037A7D-FDB1-DF4D-A296-8DCCB3F629A2}"/>
              </a:ext>
            </a:extLst>
          </p:cNvPr>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spTree>
    <p:extLst>
      <p:ext uri="{BB962C8B-B14F-4D97-AF65-F5344CB8AC3E}">
        <p14:creationId xmlns:p14="http://schemas.microsoft.com/office/powerpoint/2010/main" val="3836713346"/>
      </p:ext>
    </p:extLst>
  </p:cSld>
  <p:clrMapOvr>
    <a:masterClrMapping/>
  </p:clrMapOvr>
  <p:hf hdr="0"/>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Blank"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solidFill>
                  <a:srgbClr val="FFFFFF"/>
                </a:solidFill>
              </a:rPr>
              <a:t>Lonza Microbiome JV - media briefing  |  3 April 2019</a:t>
            </a:r>
          </a:p>
        </p:txBody>
      </p:sp>
      <p:sp>
        <p:nvSpPr>
          <p:cNvPr id="4" name="Slide Number Placeholder 3"/>
          <p:cNvSpPr>
            <a:spLocks noGrp="1"/>
          </p:cNvSpPr>
          <p:nvPr>
            <p:ph type="sldNum" sz="quarter" idx="12"/>
          </p:nvPr>
        </p:nvSpPr>
        <p:spPr/>
        <p:txBody>
          <a:bodyPr/>
          <a:lstStyle/>
          <a:p>
            <a:fld id="{6D047E35-150C-4319-9FA5-9DC1536F505F}"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71094964"/>
      </p:ext>
    </p:extLst>
  </p:cSld>
  <p:clrMapOvr>
    <a:masterClrMapping/>
  </p:clrMapOvr>
  <p:hf hdr="0"/>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Agenda" preserve="1" userDrawn="1">
  <p:cSld name="Agenda">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Footer Placeholder 3"/>
          <p:cNvSpPr>
            <a:spLocks noGrp="1"/>
          </p:cNvSpPr>
          <p:nvPr>
            <p:ph type="ftr" sz="quarter" idx="11"/>
          </p:nvPr>
        </p:nvSpPr>
        <p:spPr/>
        <p:txBody>
          <a:bodyPr/>
          <a:lstStyle/>
          <a:p>
            <a:r>
              <a:rPr lang="en-US">
                <a:solidFill>
                  <a:srgbClr val="FFFFFF"/>
                </a:solidFill>
              </a:rPr>
              <a:t>Lonza Microbiome JV - media briefing  |  3 April 2019</a:t>
            </a:r>
          </a:p>
        </p:txBody>
      </p:sp>
      <p:sp>
        <p:nvSpPr>
          <p:cNvPr id="5" name="Slide Number Placeholder 4"/>
          <p:cNvSpPr>
            <a:spLocks noGrp="1"/>
          </p:cNvSpPr>
          <p:nvPr>
            <p:ph type="sldNum" sz="quarter" idx="12"/>
          </p:nvPr>
        </p:nvSpPr>
        <p:spPr/>
        <p:txBody>
          <a:bodyPr/>
          <a:lstStyle/>
          <a:p>
            <a:fld id="{C17884EE-EDE3-44F5-A102-3C97972BE00F}" type="slidenum">
              <a:rPr lang="en-US" smtClean="0">
                <a:solidFill>
                  <a:srgbClr val="FFFFFF"/>
                </a:solidFill>
              </a:rPr>
              <a:pPr/>
              <a:t>‹#›</a:t>
            </a:fld>
            <a:endParaRPr lang="en-US">
              <a:solidFill>
                <a:srgbClr val="FFFFFF"/>
              </a:solidFill>
            </a:endParaRPr>
          </a:p>
        </p:txBody>
      </p:sp>
      <p:sp>
        <p:nvSpPr>
          <p:cNvPr id="6"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50269148"/>
      </p:ext>
    </p:extLst>
  </p:cSld>
  <p:clrMapOvr>
    <a:masterClrMapping/>
  </p:clrMapOvr>
  <p:hf hdr="0"/>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Closing" preserve="1" userDrawn="1">
  <p:cSld name="Closin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3E8E94F3-9FBF-45F5-9848-3D8FC241580A}"/>
              </a:ext>
            </a:extLst>
          </p:cNvPr>
          <p:cNvSpPr/>
          <p:nvPr userDrawn="1"/>
        </p:nvSpPr>
        <p:spPr>
          <a:xfrm>
            <a:off x="0" y="0"/>
            <a:ext cx="12192000" cy="68580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buClrTx/>
              <a:buFontTx/>
              <a:buNone/>
            </a:pPr>
            <a:endParaRPr lang="en-US" sz="450" kern="1200">
              <a:solidFill>
                <a:srgbClr val="FFFFFF"/>
              </a:solidFill>
            </a:endParaRPr>
          </a:p>
        </p:txBody>
      </p:sp>
      <p:sp>
        <p:nvSpPr>
          <p:cNvPr id="3" name="Footer Placeholder 2"/>
          <p:cNvSpPr>
            <a:spLocks noGrp="1"/>
          </p:cNvSpPr>
          <p:nvPr>
            <p:ph type="ftr" sz="quarter" idx="11"/>
          </p:nvPr>
        </p:nvSpPr>
        <p:spPr/>
        <p:txBody>
          <a:bodyPr/>
          <a:lstStyle/>
          <a:p>
            <a:r>
              <a:rPr lang="en-US">
                <a:solidFill>
                  <a:srgbClr val="FFFFFF"/>
                </a:solidFill>
              </a:rPr>
              <a:t>Lonza Microbiome JV - media briefing  |  3 April 2019</a:t>
            </a:r>
          </a:p>
        </p:txBody>
      </p:sp>
      <p:sp>
        <p:nvSpPr>
          <p:cNvPr id="4" name="Slide Number Placeholder 3"/>
          <p:cNvSpPr>
            <a:spLocks noGrp="1"/>
          </p:cNvSpPr>
          <p:nvPr>
            <p:ph type="sldNum" sz="quarter" idx="12"/>
          </p:nvPr>
        </p:nvSpPr>
        <p:spPr/>
        <p:txBody>
          <a:bodyPr/>
          <a:lstStyle/>
          <a:p>
            <a:fld id="{082FAF88-7A9D-4D47-9197-6E5F7D59321B}" type="slidenum">
              <a:rPr lang="en-US" smtClean="0">
                <a:solidFill>
                  <a:srgbClr val="FFFFFF"/>
                </a:solidFill>
              </a:rPr>
              <a:pPr/>
              <a:t>‹#›</a:t>
            </a:fld>
            <a:endParaRPr lang="en-US">
              <a:solidFill>
                <a:srgbClr val="FFFFFF"/>
              </a:solidFill>
            </a:endParaRPr>
          </a:p>
        </p:txBody>
      </p:sp>
      <p:sp>
        <p:nvSpPr>
          <p:cNvPr id="9" name="Text Placeholder 8"/>
          <p:cNvSpPr>
            <a:spLocks noGrp="1"/>
          </p:cNvSpPr>
          <p:nvPr>
            <p:ph type="body" sz="quarter" idx="13"/>
          </p:nvPr>
        </p:nvSpPr>
        <p:spPr>
          <a:xfrm>
            <a:off x="1295398" y="2547938"/>
            <a:ext cx="9579600" cy="1778400"/>
          </a:xfrm>
        </p:spPr>
        <p:txBody>
          <a:bodyPr/>
          <a:lstStyle>
            <a:lvl1pPr marL="0" indent="0" algn="ctr">
              <a:buNone/>
              <a:defRPr lang="en-US" sz="6600" b="1" kern="1200" spc="-182" dirty="0" smtClean="0">
                <a:solidFill>
                  <a:schemeClr val="bg1"/>
                </a:solidFill>
                <a:latin typeface="+mj-lt"/>
                <a:ea typeface="Arial" charset="0"/>
                <a:cs typeface="Arial" charset="0"/>
              </a:defRPr>
            </a:lvl1pPr>
            <a:lvl2pPr marL="0" indent="0" algn="ctr">
              <a:buNone/>
              <a:defRPr lang="en-US" sz="3600" b="1" kern="1200" spc="-136" dirty="0" smtClean="0">
                <a:solidFill>
                  <a:schemeClr val="bg1"/>
                </a:solidFill>
                <a:latin typeface="+mj-lt"/>
                <a:ea typeface="Arial" charset="0"/>
                <a:cs typeface="Arial" charset="0"/>
              </a:defRPr>
            </a:lvl2pPr>
            <a:lvl3pPr>
              <a:defRPr lang="en-US" sz="6600" b="1" kern="1200" spc="-182" dirty="0" smtClean="0">
                <a:solidFill>
                  <a:schemeClr val="bg1"/>
                </a:solidFill>
                <a:latin typeface="+mj-lt"/>
                <a:ea typeface="Arial" charset="0"/>
                <a:cs typeface="Arial" charset="0"/>
              </a:defRPr>
            </a:lvl3pPr>
            <a:lvl4pPr>
              <a:defRPr lang="en-US" sz="6600" b="1" kern="1200" spc="-182" dirty="0" smtClean="0">
                <a:solidFill>
                  <a:schemeClr val="bg1"/>
                </a:solidFill>
                <a:latin typeface="+mj-lt"/>
                <a:ea typeface="Arial" charset="0"/>
                <a:cs typeface="Arial" charset="0"/>
              </a:defRPr>
            </a:lvl4pPr>
            <a:lvl5pPr>
              <a:defRPr lang="en-US" sz="6600" b="1" kern="1200" spc="-182" dirty="0">
                <a:solidFill>
                  <a:schemeClr val="bg1"/>
                </a:solidFill>
                <a:latin typeface="+mj-lt"/>
                <a:ea typeface="Arial" charset="0"/>
                <a:cs typeface="Arial" charset="0"/>
              </a:defRPr>
            </a:lvl5pPr>
          </a:lstStyle>
          <a:p>
            <a:pPr lvl="0"/>
            <a:r>
              <a:rPr lang="en-US"/>
              <a:t>Click to edit Master text styles</a:t>
            </a:r>
          </a:p>
          <a:p>
            <a:pPr lvl="1"/>
            <a:r>
              <a:rPr lang="en-US"/>
              <a:t>Second level</a:t>
            </a:r>
          </a:p>
        </p:txBody>
      </p:sp>
      <p:sp>
        <p:nvSpPr>
          <p:cNvPr id="10"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buClrTx/>
              <a:buFontTx/>
              <a:buNone/>
            </a:pPr>
            <a:r>
              <a:rPr lang="en-US" sz="900">
                <a:solidFill>
                  <a:srgbClr val="FFFFFF"/>
                </a:solidFill>
                <a:latin typeface="Century Gothic"/>
              </a:rPr>
              <a:t>Strictly confidential</a:t>
            </a:r>
          </a:p>
        </p:txBody>
      </p:sp>
    </p:spTree>
    <p:extLst>
      <p:ext uri="{BB962C8B-B14F-4D97-AF65-F5344CB8AC3E}">
        <p14:creationId xmlns:p14="http://schemas.microsoft.com/office/powerpoint/2010/main" val="2699511232"/>
      </p:ext>
    </p:extLst>
  </p:cSld>
  <p:clrMapOvr>
    <a:masterClrMapping/>
  </p:clrMapOvr>
  <p:hf hdr="0"/>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CA10-C085-4206-AFB5-18755B644F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FAA974-0611-43C4-A30F-71BA28245B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7D47BC-B231-42C9-8F77-21A0F3808773}"/>
              </a:ext>
            </a:extLst>
          </p:cNvPr>
          <p:cNvSpPr>
            <a:spLocks noGrp="1"/>
          </p:cNvSpPr>
          <p:nvPr>
            <p:ph type="dt" sz="half" idx="10"/>
          </p:nvPr>
        </p:nvSpPr>
        <p:spPr/>
        <p:txBody>
          <a:bodyPr/>
          <a:lstStyle/>
          <a:p>
            <a:pPr defTabSz="228600">
              <a:buClrTx/>
              <a:buFontTx/>
              <a:buNone/>
            </a:pPr>
            <a:fld id="{DC34529C-DEF2-43B8-A498-F0054EBC91D9}" type="datetimeFigureOut">
              <a:rPr lang="en-US" sz="900" kern="1200" smtClean="0">
                <a:latin typeface="Calibri Light"/>
                <a:ea typeface="Arial Unicode MS"/>
                <a:cs typeface="Arial Unicode MS"/>
              </a:rPr>
              <a:pPr defTabSz="228600">
                <a:buClrTx/>
                <a:buFontTx/>
                <a:buNone/>
              </a:pPr>
              <a:t>12/10/2025</a:t>
            </a:fld>
            <a:endParaRPr lang="en-US" sz="900" kern="1200">
              <a:latin typeface="Calibri Light"/>
              <a:ea typeface="Arial Unicode MS"/>
              <a:cs typeface="Arial Unicode MS"/>
            </a:endParaRPr>
          </a:p>
        </p:txBody>
      </p:sp>
      <p:sp>
        <p:nvSpPr>
          <p:cNvPr id="5" name="Footer Placeholder 4">
            <a:extLst>
              <a:ext uri="{FF2B5EF4-FFF2-40B4-BE49-F238E27FC236}">
                <a16:creationId xmlns:a16="http://schemas.microsoft.com/office/drawing/2014/main" id="{63CFF2B6-7746-4D3B-885E-284D900DE3A0}"/>
              </a:ext>
            </a:extLst>
          </p:cNvPr>
          <p:cNvSpPr>
            <a:spLocks noGrp="1"/>
          </p:cNvSpPr>
          <p:nvPr>
            <p:ph type="ftr" sz="quarter" idx="11"/>
          </p:nvPr>
        </p:nvSpPr>
        <p:spPr/>
        <p:txBody>
          <a:bodyPr/>
          <a:lstStyle/>
          <a:p>
            <a:endParaRPr lang="en-US">
              <a:solidFill>
                <a:srgbClr val="FFFFFF"/>
              </a:solidFill>
            </a:endParaRPr>
          </a:p>
        </p:txBody>
      </p:sp>
      <p:sp>
        <p:nvSpPr>
          <p:cNvPr id="6" name="Slide Number Placeholder 5">
            <a:extLst>
              <a:ext uri="{FF2B5EF4-FFF2-40B4-BE49-F238E27FC236}">
                <a16:creationId xmlns:a16="http://schemas.microsoft.com/office/drawing/2014/main" id="{55489FA9-6E54-4B03-AFAE-7A8452D0DAFB}"/>
              </a:ext>
            </a:extLst>
          </p:cNvPr>
          <p:cNvSpPr>
            <a:spLocks noGrp="1"/>
          </p:cNvSpPr>
          <p:nvPr>
            <p:ph type="sldNum" sz="quarter" idx="12"/>
          </p:nvPr>
        </p:nvSpPr>
        <p:spPr/>
        <p:txBody>
          <a:bodyPr/>
          <a:lstStyle/>
          <a:p>
            <a:fld id="{CFE7C01E-97B8-4569-8908-63AB0F06FED5}"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8155120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matchingName="Section Header - Internal" preserve="1" userDrawn="1">
  <p:cSld name="Section Header - Internal">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buClrTx/>
              <a:buFontTx/>
              <a:buNone/>
            </a:pPr>
            <a:endParaRPr lang="en-US" sz="450" kern="1200">
              <a:solidFill>
                <a:srgbClr val="FFFFFF"/>
              </a:solidFill>
            </a:endParaRPr>
          </a:p>
        </p:txBody>
      </p:sp>
      <p:sp>
        <p:nvSpPr>
          <p:cNvPr id="2" name="Title 1"/>
          <p:cNvSpPr>
            <a:spLocks noGrp="1"/>
          </p:cNvSpPr>
          <p:nvPr>
            <p:ph type="ctrTitle"/>
          </p:nvPr>
        </p:nvSpPr>
        <p:spPr>
          <a:xfrm>
            <a:off x="507206" y="720000"/>
            <a:ext cx="11088000" cy="2934000"/>
          </a:xfrm>
        </p:spPr>
        <p:txBody>
          <a:bodyPr anchor="b"/>
          <a:lstStyle>
            <a:lvl1pPr algn="l">
              <a:lnSpc>
                <a:spcPts val="6500"/>
              </a:lnSpc>
              <a:defRPr sz="6600">
                <a:solidFill>
                  <a:schemeClr val="accent1"/>
                </a:solidFill>
                <a:effectLst/>
              </a:defRPr>
            </a:lvl1pPr>
          </a:lstStyle>
          <a:p>
            <a:r>
              <a:rPr lang="en-US"/>
              <a:t>Click to edit Master title style</a:t>
            </a:r>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buClrTx/>
              <a:buFontTx/>
              <a:buNone/>
            </a:pPr>
            <a:r>
              <a:rPr lang="en-US" sz="900">
                <a:solidFill>
                  <a:srgbClr val="FFFFFF"/>
                </a:solidFill>
                <a:latin typeface="Century Gothic"/>
              </a:rPr>
              <a:t>Strictly confidential</a:t>
            </a:r>
          </a:p>
        </p:txBody>
      </p:sp>
      <p:pic>
        <p:nvPicPr>
          <p:cNvPr id="8" name="Picture 7">
            <a:extLst>
              <a:ext uri="{FF2B5EF4-FFF2-40B4-BE49-F238E27FC236}">
                <a16:creationId xmlns:a16="http://schemas.microsoft.com/office/drawing/2014/main" id="{BD9C1FFE-CE2F-FC43-95DF-C2C9DCE31DD7}"/>
              </a:ext>
            </a:extLst>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5304" y="124468"/>
            <a:ext cx="1277726" cy="1428108"/>
          </a:xfrm>
          <a:prstGeom prst="rect">
            <a:avLst/>
          </a:prstGeom>
          <a:noFill/>
          <a:ln>
            <a:noFill/>
          </a:ln>
        </p:spPr>
      </p:pic>
      <p:pic>
        <p:nvPicPr>
          <p:cNvPr id="10" name="Picture 9" descr="https://extranet.who.int/datacol/answer_upload.asp?survey_id=475&amp;view_id=326&amp;question_id=15106&amp;answer_id=47397&amp;respondent_id=22063">
            <a:extLst>
              <a:ext uri="{FF2B5EF4-FFF2-40B4-BE49-F238E27FC236}">
                <a16:creationId xmlns:a16="http://schemas.microsoft.com/office/drawing/2014/main" id="{1AC5AAA3-0566-8D49-AA48-5D77450E64C2}"/>
              </a:ext>
            </a:extLst>
          </p:cNvPr>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601200" y="163778"/>
            <a:ext cx="2395909" cy="842062"/>
          </a:xfrm>
          <a:prstGeom prst="rect">
            <a:avLst/>
          </a:prstGeom>
          <a:noFill/>
          <a:ln>
            <a:noFill/>
          </a:ln>
        </p:spPr>
      </p:pic>
    </p:spTree>
    <p:extLst>
      <p:ext uri="{BB962C8B-B14F-4D97-AF65-F5344CB8AC3E}">
        <p14:creationId xmlns:p14="http://schemas.microsoft.com/office/powerpoint/2010/main" val="1931840397"/>
      </p:ext>
    </p:extLst>
  </p:cSld>
  <p:clrMapOvr>
    <a:overrideClrMapping bg1="lt1" tx1="dk1" bg2="lt2" tx2="dk2" accent1="accent1" accent2="accent2" accent3="accent3" accent4="accent4" accent5="accent5" accent6="accent6" hlink="hlink" folHlink="folHlink"/>
  </p:clrMapOvr>
  <p:hf hdr="0"/>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itle &amp; Content" preserve="1" userDrawn="1">
  <p:cSld name="Title &amp;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4260D4A-DEC1-45DD-8AB2-A3349BAAA59E}" type="slidenum">
              <a:rPr lang="en-US" smtClean="0">
                <a:solidFill>
                  <a:srgbClr val="FFFFFF"/>
                </a:solidFill>
              </a:rPr>
              <a:pPr/>
              <a:t>‹#›</a:t>
            </a:fld>
            <a:endParaRPr lang="en-US">
              <a:solidFill>
                <a:srgbClr val="FFFFFF"/>
              </a:solidFill>
            </a:endParaRPr>
          </a:p>
        </p:txBody>
      </p:sp>
      <p:sp>
        <p:nvSpPr>
          <p:cNvPr id="14"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a:t>Click to edit Master text styles</a:t>
            </a:r>
          </a:p>
        </p:txBody>
      </p:sp>
      <p:sp>
        <p:nvSpPr>
          <p:cNvPr id="10" name="Content Placeholder 9"/>
          <p:cNvSpPr>
            <a:spLocks noGrp="1"/>
          </p:cNvSpPr>
          <p:nvPr>
            <p:ph sz="quarter" idx="14"/>
          </p:nvPr>
        </p:nvSpPr>
        <p:spPr>
          <a:xfrm>
            <a:off x="507195" y="1511188"/>
            <a:ext cx="11174412" cy="4500000"/>
          </a:xfrm>
        </p:spPr>
        <p:txBody>
          <a:bodyPr/>
          <a:lstStyle>
            <a:lvl1pPr>
              <a:defRPr sz="22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defRPr sz="3000"/>
            </a:lvl1pPr>
          </a:lstStyle>
          <a:p>
            <a:r>
              <a:rPr lang="en-US"/>
              <a:t>Click to edit Master title style</a:t>
            </a:r>
          </a:p>
        </p:txBody>
      </p:sp>
      <p:pic>
        <p:nvPicPr>
          <p:cNvPr id="7" name="Picture 6" descr="https://extranet.who.int/datacol/answer_upload.asp?survey_id=475&amp;view_id=326&amp;question_id=15106&amp;answer_id=47397&amp;respondent_id=22063">
            <a:extLst>
              <a:ext uri="{FF2B5EF4-FFF2-40B4-BE49-F238E27FC236}">
                <a16:creationId xmlns:a16="http://schemas.microsoft.com/office/drawing/2014/main" id="{1DEB27EC-4EB5-604B-9474-66ADE046843D}"/>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8" name="Picture 7">
            <a:extLst>
              <a:ext uri="{FF2B5EF4-FFF2-40B4-BE49-F238E27FC236}">
                <a16:creationId xmlns:a16="http://schemas.microsoft.com/office/drawing/2014/main" id="{C62BEDE9-A43C-A14D-BFE7-B85F455EE8F8}"/>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436051"/>
            <a:ext cx="982980" cy="1122363"/>
          </a:xfrm>
          <a:prstGeom prst="rect">
            <a:avLst/>
          </a:prstGeom>
          <a:noFill/>
          <a:ln>
            <a:noFill/>
          </a:ln>
        </p:spPr>
      </p:pic>
    </p:spTree>
    <p:extLst>
      <p:ext uri="{BB962C8B-B14F-4D97-AF65-F5344CB8AC3E}">
        <p14:creationId xmlns:p14="http://schemas.microsoft.com/office/powerpoint/2010/main" val="2324538270"/>
      </p:ext>
    </p:extLst>
  </p:cSld>
  <p:clrMapOvr>
    <a:masterClrMapping/>
  </p:clrMapOvr>
  <p:hf hdr="0"/>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matchingName="Section Header" preserve="1" userDrawn="1">
  <p:cSld name="Section Header">
    <p:bg>
      <p:bgPr>
        <a:gradFill>
          <a:gsLst>
            <a:gs pos="0">
              <a:schemeClr val="accent2"/>
            </a:gs>
            <a:gs pos="100000">
              <a:schemeClr val="accent1"/>
            </a:gs>
          </a:gsLst>
          <a:lin ang="0" scaled="0"/>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507207" y="720000"/>
            <a:ext cx="11088000" cy="2350800"/>
          </a:xfrm>
        </p:spPr>
        <p:txBody>
          <a:bodyPr anchor="b"/>
          <a:lstStyle>
            <a:lvl1pPr>
              <a:lnSpc>
                <a:spcPts val="6500"/>
              </a:lnSpc>
              <a:defRPr sz="6600">
                <a:solidFill>
                  <a:schemeClr val="bg1"/>
                </a:solidFill>
              </a:defRPr>
            </a:lvl1pPr>
          </a:lstStyle>
          <a:p>
            <a:r>
              <a:rPr lang="en-US"/>
              <a:t>Click to edit Master title style</a:t>
            </a:r>
          </a:p>
        </p:txBody>
      </p:sp>
      <p:sp>
        <p:nvSpPr>
          <p:cNvPr id="5" name="Footer Placeholder 4"/>
          <p:cNvSpPr>
            <a:spLocks noGrp="1"/>
          </p:cNvSpPr>
          <p:nvPr>
            <p:ph type="ftr" sz="quarter" idx="11"/>
          </p:nvPr>
        </p:nvSpPr>
        <p:spPr>
          <a:xfrm>
            <a:off x="507205" y="5013294"/>
            <a:ext cx="11088000" cy="216000"/>
          </a:xfrm>
        </p:spPr>
        <p:txBody>
          <a:bodyPr/>
          <a:lstStyle>
            <a:lvl1pPr>
              <a:defRPr>
                <a:solidFill>
                  <a:schemeClr val="bg1"/>
                </a:solidFill>
              </a:defRPr>
            </a:lvl1pPr>
          </a:lstStyle>
          <a:p>
            <a:r>
              <a:rPr lang="en-US">
                <a:solidFill>
                  <a:srgbClr val="FFFFFF"/>
                </a:solidFill>
              </a:rPr>
              <a:t>Lonza Microbiome JV - media briefing  |  3 April 2019</a:t>
            </a:r>
          </a:p>
        </p:txBody>
      </p:sp>
      <p:sp>
        <p:nvSpPr>
          <p:cNvPr id="8" name="Subtitle 2"/>
          <p:cNvSpPr>
            <a:spLocks noGrp="1"/>
          </p:cNvSpPr>
          <p:nvPr>
            <p:ph type="subTitle" idx="1"/>
          </p:nvPr>
        </p:nvSpPr>
        <p:spPr>
          <a:xfrm>
            <a:off x="507205" y="3097533"/>
            <a:ext cx="11088000" cy="1617074"/>
          </a:xfrm>
          <a:prstGeom prst="rect">
            <a:avLst/>
          </a:prstGeom>
        </p:spPr>
        <p:txBody>
          <a:bodyPr lIns="0" rIns="0" anchor="t">
            <a:noAutofit/>
          </a:bodyPr>
          <a:lstStyle>
            <a:lvl1pPr marL="0" indent="0" algn="l">
              <a:buNone/>
              <a:defRPr lang="en-US" sz="4000" b="1" kern="1200" spc="-100" baseline="0" dirty="0">
                <a:solidFill>
                  <a:schemeClr val="bg1"/>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Rectangle 2">
            <a:extLst>
              <a:ext uri="{FF2B5EF4-FFF2-40B4-BE49-F238E27FC236}">
                <a16:creationId xmlns:a16="http://schemas.microsoft.com/office/drawing/2014/main" id="{35A64986-086E-4506-8BC0-4199515F6AEE}"/>
              </a:ext>
            </a:extLst>
          </p:cNvPr>
          <p:cNvSpPr>
            <a:spLocks/>
          </p:cNvSpPr>
          <p:nvPr userDrawn="1"/>
        </p:nvSpPr>
        <p:spPr>
          <a:xfrm>
            <a:off x="-1" y="5303519"/>
            <a:ext cx="12192000" cy="15544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228600">
              <a:buClrTx/>
              <a:buFontTx/>
              <a:buNone/>
            </a:pPr>
            <a:endParaRPr lang="en-US" sz="1500" kern="1200">
              <a:solidFill>
                <a:srgbClr val="FFFFFF"/>
              </a:solidFill>
            </a:endParaRPr>
          </a:p>
        </p:txBody>
      </p:sp>
      <p:sp>
        <p:nvSpPr>
          <p:cNvPr id="7" name="Picture Placeholder 6">
            <a:extLst>
              <a:ext uri="{FF2B5EF4-FFF2-40B4-BE49-F238E27FC236}">
                <a16:creationId xmlns:a16="http://schemas.microsoft.com/office/drawing/2014/main" id="{D1118E30-C84F-4ECE-B3F0-A514C0D64440}"/>
              </a:ext>
            </a:extLst>
          </p:cNvPr>
          <p:cNvSpPr>
            <a:spLocks noGrp="1"/>
          </p:cNvSpPr>
          <p:nvPr>
            <p:ph type="pic" sz="quarter" idx="12"/>
          </p:nvPr>
        </p:nvSpPr>
        <p:spPr>
          <a:xfrm>
            <a:off x="0" y="5303520"/>
            <a:ext cx="12192000" cy="1554480"/>
          </a:xfrm>
        </p:spPr>
        <p:txBody>
          <a:bodyPr tIns="648000" anchor="ctr"/>
          <a:lstStyle>
            <a:lvl1pPr marL="0" indent="0" algn="ctr">
              <a:buNone/>
              <a:defRPr/>
            </a:lvl1pPr>
          </a:lstStyle>
          <a:p>
            <a:r>
              <a:rPr lang="en-US"/>
              <a:t>Click icon to add picture</a:t>
            </a:r>
          </a:p>
        </p:txBody>
      </p:sp>
      <p:sp>
        <p:nvSpPr>
          <p:cNvPr id="10"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buClrTx/>
              <a:buFontTx/>
              <a:buNone/>
            </a:pPr>
            <a:r>
              <a:rPr lang="en-US" sz="900">
                <a:solidFill>
                  <a:srgbClr val="FFFFFF"/>
                </a:solidFill>
                <a:latin typeface="Century Gothic"/>
              </a:rPr>
              <a:t>Strictly confidential</a:t>
            </a:r>
          </a:p>
        </p:txBody>
      </p:sp>
    </p:spTree>
    <p:extLst>
      <p:ext uri="{BB962C8B-B14F-4D97-AF65-F5344CB8AC3E}">
        <p14:creationId xmlns:p14="http://schemas.microsoft.com/office/powerpoint/2010/main" val="1541796247"/>
      </p:ext>
    </p:extLst>
  </p:cSld>
  <p:clrMapOvr>
    <a:masterClrMapping/>
  </p:clrMapOvr>
  <p:hf hdr="0"/>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Content with Footer Image" preserve="1" userDrawn="1">
  <p:cSld name="Content with Footer Imag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93" imgH="493" progId="TCLayout.ActiveDocument.1">
                  <p:embed/>
                </p:oleObj>
              </mc:Choice>
              <mc:Fallback>
                <p:oleObj name="think-cell Slide" r:id="rId4" imgW="493" imgH="493"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29539C22-4094-45FE-99A0-CFA512581487}"/>
              </a:ext>
            </a:extLst>
          </p:cNvPr>
          <p:cNvSpPr/>
          <p:nvPr userDrawn="1"/>
        </p:nvSpPr>
        <p:spPr>
          <a:xfrm>
            <a:off x="0" y="530352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buClrTx/>
              <a:buFontTx/>
              <a:buNone/>
            </a:pPr>
            <a:endParaRPr lang="en-US" sz="450" kern="1200">
              <a:solidFill>
                <a:srgbClr val="FFFFFF"/>
              </a:solidFill>
            </a:endParaRPr>
          </a:p>
        </p:txBody>
      </p:sp>
      <p:sp>
        <p:nvSpPr>
          <p:cNvPr id="16" name="Footer Placeholder 5"/>
          <p:cNvSpPr>
            <a:spLocks noGrp="1"/>
          </p:cNvSpPr>
          <p:nvPr>
            <p:ph type="ftr" sz="quarter" idx="11"/>
          </p:nvPr>
        </p:nvSpPr>
        <p:spPr>
          <a:xfrm>
            <a:off x="507205" y="5322420"/>
            <a:ext cx="9018587" cy="216000"/>
          </a:xfrm>
        </p:spPr>
        <p:txBody>
          <a:bodyPr/>
          <a:lstStyle/>
          <a:p>
            <a:r>
              <a:rPr lang="en-US">
                <a:solidFill>
                  <a:srgbClr val="FFFFFF"/>
                </a:solidFill>
              </a:rPr>
              <a:t>Lonza Microbiome JV - media briefing  |  3 April 2019</a:t>
            </a:r>
          </a:p>
        </p:txBody>
      </p:sp>
      <p:sp>
        <p:nvSpPr>
          <p:cNvPr id="17" name="Slide Number Placeholder 6"/>
          <p:cNvSpPr>
            <a:spLocks noGrp="1"/>
          </p:cNvSpPr>
          <p:nvPr>
            <p:ph type="sldNum" sz="quarter" idx="12"/>
          </p:nvPr>
        </p:nvSpPr>
        <p:spPr>
          <a:xfrm>
            <a:off x="10034587" y="5322420"/>
            <a:ext cx="1648619" cy="216000"/>
          </a:xfrm>
        </p:spPr>
        <p:txBody>
          <a:bodyPr/>
          <a:lstStyle/>
          <a:p>
            <a:fld id="{1F160D6B-B452-452F-87E9-4ABE62E0932F}" type="slidenum">
              <a:rPr lang="en-US" smtClean="0">
                <a:solidFill>
                  <a:srgbClr val="FFFFFF"/>
                </a:solidFill>
              </a:rPr>
              <a:pPr/>
              <a:t>‹#›</a:t>
            </a:fld>
            <a:endParaRPr lang="en-US">
              <a:solidFill>
                <a:srgbClr val="FFFFFF"/>
              </a:solidFill>
            </a:endParaRPr>
          </a:p>
        </p:txBody>
      </p:sp>
      <p:sp>
        <p:nvSpPr>
          <p:cNvPr id="11"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3" name="Content Placeholder 3"/>
          <p:cNvSpPr>
            <a:spLocks noGrp="1"/>
          </p:cNvSpPr>
          <p:nvPr>
            <p:ph sz="quarter" idx="16"/>
          </p:nvPr>
        </p:nvSpPr>
        <p:spPr>
          <a:xfrm>
            <a:off x="506413" y="1739788"/>
            <a:ext cx="11174400" cy="3197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12" name="Rectangle 11">
            <a:extLst>
              <a:ext uri="{FF2B5EF4-FFF2-40B4-BE49-F238E27FC236}">
                <a16:creationId xmlns:a16="http://schemas.microsoft.com/office/drawing/2014/main" id="{CB2D54E0-3E1E-4F70-B38D-8ED3D23EEDB9}"/>
              </a:ext>
            </a:extLst>
          </p:cNvPr>
          <p:cNvSpPr>
            <a:spLocks/>
          </p:cNvSpPr>
          <p:nvPr userDrawn="1"/>
        </p:nvSpPr>
        <p:spPr>
          <a:xfrm>
            <a:off x="-1" y="5538419"/>
            <a:ext cx="12192000" cy="13195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228600">
              <a:buClrTx/>
              <a:buFontTx/>
              <a:buNone/>
            </a:pPr>
            <a:endParaRPr lang="en-US" sz="1500" kern="1200">
              <a:solidFill>
                <a:srgbClr val="FFFFFF"/>
              </a:solidFill>
            </a:endParaRPr>
          </a:p>
        </p:txBody>
      </p:sp>
      <p:sp>
        <p:nvSpPr>
          <p:cNvPr id="14" name="Picture Placeholder 6">
            <a:extLst>
              <a:ext uri="{FF2B5EF4-FFF2-40B4-BE49-F238E27FC236}">
                <a16:creationId xmlns:a16="http://schemas.microsoft.com/office/drawing/2014/main" id="{39602443-3D83-4C9B-8DEB-C3B2A2AF8DB6}"/>
              </a:ext>
            </a:extLst>
          </p:cNvPr>
          <p:cNvSpPr>
            <a:spLocks noGrp="1"/>
          </p:cNvSpPr>
          <p:nvPr>
            <p:ph type="pic" sz="quarter" idx="17"/>
          </p:nvPr>
        </p:nvSpPr>
        <p:spPr>
          <a:xfrm>
            <a:off x="0" y="5538420"/>
            <a:ext cx="12192000" cy="1319580"/>
          </a:xfrm>
        </p:spPr>
        <p:txBody>
          <a:bodyPr tIns="648000"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684040202"/>
      </p:ext>
    </p:extLst>
  </p:cSld>
  <p:clrMapOvr>
    <a:masterClrMapping/>
  </p:clrMapOvr>
  <p:hf hdr="0"/>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13" name="Object 1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Content Placeholder 11"/>
          <p:cNvSpPr>
            <a:spLocks noGrp="1"/>
          </p:cNvSpPr>
          <p:nvPr>
            <p:ph sz="quarter" idx="17"/>
          </p:nvPr>
        </p:nvSpPr>
        <p:spPr>
          <a:xfrm>
            <a:off x="6208813" y="1739788"/>
            <a:ext cx="5472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16"/>
          </p:nvPr>
        </p:nvSpPr>
        <p:spPr>
          <a:xfrm>
            <a:off x="506413" y="1739788"/>
            <a:ext cx="5472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solidFill>
                  <a:srgbClr val="FFFFFF"/>
                </a:solidFill>
              </a:rPr>
              <a:t>Lonza Microbiome JV - media briefing  |  3 April 2019</a:t>
            </a:r>
          </a:p>
        </p:txBody>
      </p:sp>
      <p:sp>
        <p:nvSpPr>
          <p:cNvPr id="7" name="Slide Number Placeholder 6"/>
          <p:cNvSpPr>
            <a:spLocks noGrp="1"/>
          </p:cNvSpPr>
          <p:nvPr>
            <p:ph type="sldNum" sz="quarter" idx="12"/>
          </p:nvPr>
        </p:nvSpPr>
        <p:spPr/>
        <p:txBody>
          <a:bodyPr/>
          <a:lstStyle/>
          <a:p>
            <a:fld id="{3ED22FC0-9634-43A5-A9BA-3774A5BBC19E}" type="slidenum">
              <a:rPr lang="en-US" smtClean="0">
                <a:solidFill>
                  <a:srgbClr val="FFFFFF"/>
                </a:solidFill>
              </a:rPr>
              <a:pPr/>
              <a:t>‹#›</a:t>
            </a:fld>
            <a:endParaRPr lang="en-US">
              <a:solidFill>
                <a:srgbClr val="FFFFFF"/>
              </a:solidFill>
            </a:endParaRPr>
          </a:p>
        </p:txBody>
      </p:sp>
      <p:sp>
        <p:nvSpPr>
          <p:cNvPr id="9"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07146676"/>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03"/>
        <p:cNvGrpSpPr/>
        <p:nvPr/>
      </p:nvGrpSpPr>
      <p:grpSpPr>
        <a:xfrm>
          <a:off x="0" y="0"/>
          <a:ext cx="0" cy="0"/>
          <a:chOff x="0" y="0"/>
          <a:chExt cx="0" cy="0"/>
        </a:xfrm>
      </p:grpSpPr>
      <p:sp>
        <p:nvSpPr>
          <p:cNvPr id="104" name="Google Shape;104;p61"/>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05" name="Google Shape;105;p61"/>
          <p:cNvSpPr txBox="1">
            <a:spLocks noGrp="1"/>
          </p:cNvSpPr>
          <p:nvPr>
            <p:ph type="title"/>
          </p:nvPr>
        </p:nvSpPr>
        <p:spPr>
          <a:xfrm>
            <a:off x="507206" y="2313946"/>
            <a:ext cx="9792000" cy="432000"/>
          </a:xfrm>
          <a:prstGeom prst="rect">
            <a:avLst/>
          </a:prstGeom>
          <a:noFill/>
          <a:ln>
            <a:noFill/>
          </a:ln>
        </p:spPr>
        <p:txBody>
          <a:bodyPr spcFirstLastPara="1" wrap="square" lIns="0" tIns="0" rIns="0" bIns="0" anchor="t" anchorCtr="0">
            <a:noAutofit/>
          </a:bodyPr>
          <a:lstStyle>
            <a:lvl1pPr lvl="0" algn="l">
              <a:lnSpc>
                <a:spcPct val="82500"/>
              </a:lnSpc>
              <a:spcBef>
                <a:spcPts val="0"/>
              </a:spcBef>
              <a:spcAft>
                <a:spcPts val="0"/>
              </a:spcAft>
              <a:buClr>
                <a:schemeClr val="accent1"/>
              </a:buClr>
              <a:buSzPts val="4000"/>
              <a:buFont typeface="Century Gothic"/>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06" name="Google Shape;106;p61"/>
          <p:cNvPicPr preferRelativeResize="0"/>
          <p:nvPr/>
        </p:nvPicPr>
        <p:blipFill rotWithShape="1">
          <a:blip r:embed="rId2">
            <a:alphaModFix/>
          </a:blip>
          <a:srcRect/>
          <a:stretch/>
        </p:blipFill>
        <p:spPr>
          <a:xfrm>
            <a:off x="0" y="5484177"/>
            <a:ext cx="982980" cy="1122363"/>
          </a:xfrm>
          <a:prstGeom prst="rect">
            <a:avLst/>
          </a:prstGeom>
          <a:noFill/>
          <a:ln>
            <a:noFill/>
          </a:ln>
        </p:spPr>
      </p:pic>
      <p:pic>
        <p:nvPicPr>
          <p:cNvPr id="107" name="Google Shape;107;p61" descr="https://extranet.who.int/datacol/answer_upload.asp?survey_id=475&amp;view_id=326&amp;question_id=15106&amp;answer_id=47397&amp;respondent_id=22063"/>
          <p:cNvPicPr preferRelativeResize="0"/>
          <p:nvPr/>
        </p:nvPicPr>
        <p:blipFill rotWithShape="1">
          <a:blip r:embed="rId3">
            <a:alphaModFix/>
          </a:blip>
          <a:srcRect/>
          <a:stretch/>
        </p:blipFill>
        <p:spPr>
          <a:xfrm>
            <a:off x="10180630" y="5912517"/>
            <a:ext cx="1873911" cy="606490"/>
          </a:xfrm>
          <a:prstGeom prst="rect">
            <a:avLst/>
          </a:prstGeom>
          <a:noFill/>
          <a:ln>
            <a:noFill/>
          </a:ln>
        </p:spPr>
      </p:pic>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Two Content &amp; Subheading" preserve="1" userDrawn="1">
  <p:cSld name="Two Content &amp; Subheadin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solidFill>
                  <a:srgbClr val="FFFFFF"/>
                </a:solidFill>
              </a:rPr>
              <a:t>Lonza Microbiome JV - media briefing  |  3 April 2019</a:t>
            </a:r>
          </a:p>
        </p:txBody>
      </p:sp>
      <p:sp>
        <p:nvSpPr>
          <p:cNvPr id="7" name="Slide Number Placeholder 6"/>
          <p:cNvSpPr>
            <a:spLocks noGrp="1"/>
          </p:cNvSpPr>
          <p:nvPr>
            <p:ph type="sldNum" sz="quarter" idx="12"/>
          </p:nvPr>
        </p:nvSpPr>
        <p:spPr/>
        <p:txBody>
          <a:bodyPr/>
          <a:lstStyle/>
          <a:p>
            <a:fld id="{DB4DF69D-9676-48A4-9665-621E7C899CF3}" type="slidenum">
              <a:rPr lang="en-US" smtClean="0">
                <a:solidFill>
                  <a:srgbClr val="FFFFFF"/>
                </a:solidFill>
              </a:rPr>
              <a:pPr/>
              <a:t>‹#›</a:t>
            </a:fld>
            <a:endParaRPr lang="en-US">
              <a:solidFill>
                <a:srgbClr val="FFFFFF"/>
              </a:solidFill>
            </a:endParaRPr>
          </a:p>
        </p:txBody>
      </p:sp>
      <p:sp>
        <p:nvSpPr>
          <p:cNvPr id="4" name="Text Placeholder 3"/>
          <p:cNvSpPr>
            <a:spLocks noGrp="1"/>
          </p:cNvSpPr>
          <p:nvPr>
            <p:ph type="body" sz="quarter" idx="16"/>
          </p:nvPr>
        </p:nvSpPr>
        <p:spPr>
          <a:xfrm>
            <a:off x="5064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2" name="Text Placeholder 3"/>
          <p:cNvSpPr>
            <a:spLocks noGrp="1"/>
          </p:cNvSpPr>
          <p:nvPr>
            <p:ph type="body" sz="quarter" idx="17"/>
          </p:nvPr>
        </p:nvSpPr>
        <p:spPr>
          <a:xfrm>
            <a:off x="62088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1"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4" name="Content Placeholder 11"/>
          <p:cNvSpPr>
            <a:spLocks noGrp="1"/>
          </p:cNvSpPr>
          <p:nvPr>
            <p:ph sz="quarter" idx="18"/>
          </p:nvPr>
        </p:nvSpPr>
        <p:spPr>
          <a:xfrm>
            <a:off x="6208813" y="2172962"/>
            <a:ext cx="5472000" cy="4066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p:cNvSpPr>
            <a:spLocks noGrp="1"/>
          </p:cNvSpPr>
          <p:nvPr>
            <p:ph sz="quarter" idx="19"/>
          </p:nvPr>
        </p:nvSpPr>
        <p:spPr>
          <a:xfrm>
            <a:off x="506413" y="2172962"/>
            <a:ext cx="5472000" cy="4066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9851777"/>
      </p:ext>
    </p:extLst>
  </p:cSld>
  <p:clrMapOvr>
    <a:masterClrMapping/>
  </p:clrMapOvr>
  <p:hf hdr="0"/>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wo Content with Footer Image" preserve="1" userDrawn="1">
  <p:cSld name="Two Content with Footer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93" imgH="493" progId="TCLayout.ActiveDocument.1">
                  <p:embed/>
                </p:oleObj>
              </mc:Choice>
              <mc:Fallback>
                <p:oleObj name="think-cell Slide" r:id="rId4" imgW="493" imgH="49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29539C22-4094-45FE-99A0-CFA512581487}"/>
              </a:ext>
            </a:extLst>
          </p:cNvPr>
          <p:cNvSpPr/>
          <p:nvPr userDrawn="1"/>
        </p:nvSpPr>
        <p:spPr>
          <a:xfrm>
            <a:off x="0" y="530352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buClrTx/>
              <a:buFontTx/>
              <a:buNone/>
            </a:pPr>
            <a:endParaRPr lang="en-US" sz="450" kern="1200">
              <a:solidFill>
                <a:srgbClr val="FFFFFF"/>
              </a:solidFill>
            </a:endParaRPr>
          </a:p>
        </p:txBody>
      </p:sp>
      <p:sp>
        <p:nvSpPr>
          <p:cNvPr id="16" name="Footer Placeholder 5"/>
          <p:cNvSpPr>
            <a:spLocks noGrp="1"/>
          </p:cNvSpPr>
          <p:nvPr>
            <p:ph type="ftr" sz="quarter" idx="11"/>
          </p:nvPr>
        </p:nvSpPr>
        <p:spPr>
          <a:xfrm>
            <a:off x="507205" y="5322420"/>
            <a:ext cx="9018587" cy="216000"/>
          </a:xfrm>
        </p:spPr>
        <p:txBody>
          <a:bodyPr/>
          <a:lstStyle/>
          <a:p>
            <a:r>
              <a:rPr lang="en-US">
                <a:solidFill>
                  <a:srgbClr val="FFFFFF"/>
                </a:solidFill>
              </a:rPr>
              <a:t>Lonza Microbiome JV - media briefing  |  3 April 2019</a:t>
            </a:r>
          </a:p>
        </p:txBody>
      </p:sp>
      <p:sp>
        <p:nvSpPr>
          <p:cNvPr id="17" name="Slide Number Placeholder 6"/>
          <p:cNvSpPr>
            <a:spLocks noGrp="1"/>
          </p:cNvSpPr>
          <p:nvPr>
            <p:ph type="sldNum" sz="quarter" idx="12"/>
          </p:nvPr>
        </p:nvSpPr>
        <p:spPr>
          <a:xfrm>
            <a:off x="10034587" y="5322420"/>
            <a:ext cx="1648619" cy="216000"/>
          </a:xfrm>
        </p:spPr>
        <p:txBody>
          <a:bodyPr/>
          <a:lstStyle/>
          <a:p>
            <a:fld id="{766EB20B-6E07-40CD-9610-8509067025E0}" type="slidenum">
              <a:rPr lang="en-US" smtClean="0">
                <a:solidFill>
                  <a:srgbClr val="FFFFFF"/>
                </a:solidFill>
              </a:rPr>
              <a:pPr/>
              <a:t>‹#›</a:t>
            </a:fld>
            <a:endParaRPr lang="en-US">
              <a:solidFill>
                <a:srgbClr val="FFFFFF"/>
              </a:solidFill>
            </a:endParaRPr>
          </a:p>
        </p:txBody>
      </p:sp>
      <p:sp>
        <p:nvSpPr>
          <p:cNvPr id="11"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2" name="Content Placeholder 11"/>
          <p:cNvSpPr>
            <a:spLocks noGrp="1"/>
          </p:cNvSpPr>
          <p:nvPr>
            <p:ph sz="quarter" idx="17"/>
          </p:nvPr>
        </p:nvSpPr>
        <p:spPr>
          <a:xfrm>
            <a:off x="6208813" y="1739788"/>
            <a:ext cx="5472000" cy="3197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6"/>
          </p:nvPr>
        </p:nvSpPr>
        <p:spPr>
          <a:xfrm>
            <a:off x="506413" y="1739788"/>
            <a:ext cx="5472000" cy="3197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18" name="Rectangle 17">
            <a:extLst>
              <a:ext uri="{FF2B5EF4-FFF2-40B4-BE49-F238E27FC236}">
                <a16:creationId xmlns:a16="http://schemas.microsoft.com/office/drawing/2014/main" id="{5D1E51BA-E24D-4B4B-A497-99E485FACBC8}"/>
              </a:ext>
            </a:extLst>
          </p:cNvPr>
          <p:cNvSpPr>
            <a:spLocks/>
          </p:cNvSpPr>
          <p:nvPr userDrawn="1"/>
        </p:nvSpPr>
        <p:spPr>
          <a:xfrm>
            <a:off x="-1" y="5538419"/>
            <a:ext cx="12192000" cy="13195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228600">
              <a:buClrTx/>
              <a:buFontTx/>
              <a:buNone/>
            </a:pPr>
            <a:endParaRPr lang="en-US" sz="1500" kern="1200">
              <a:solidFill>
                <a:srgbClr val="FFFFFF"/>
              </a:solidFill>
            </a:endParaRPr>
          </a:p>
        </p:txBody>
      </p:sp>
      <p:sp>
        <p:nvSpPr>
          <p:cNvPr id="19" name="Picture Placeholder 6">
            <a:extLst>
              <a:ext uri="{FF2B5EF4-FFF2-40B4-BE49-F238E27FC236}">
                <a16:creationId xmlns:a16="http://schemas.microsoft.com/office/drawing/2014/main" id="{9C5CF255-E0CB-4777-BEE9-D8859B96E8F0}"/>
              </a:ext>
            </a:extLst>
          </p:cNvPr>
          <p:cNvSpPr>
            <a:spLocks noGrp="1"/>
          </p:cNvSpPr>
          <p:nvPr>
            <p:ph type="pic" sz="quarter" idx="18"/>
          </p:nvPr>
        </p:nvSpPr>
        <p:spPr>
          <a:xfrm>
            <a:off x="0" y="5538420"/>
            <a:ext cx="12192000" cy="1319580"/>
          </a:xfrm>
        </p:spPr>
        <p:txBody>
          <a:bodyPr tIns="648000"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1739894930"/>
      </p:ext>
    </p:extLst>
  </p:cSld>
  <p:clrMapOvr>
    <a:masterClrMapping/>
  </p:clrMapOvr>
  <p:hf hdr="0"/>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wo Content &amp; Subheading with Footer Image" preserve="1" userDrawn="1">
  <p:cSld name="Two Content &amp; Subheading with Footer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93" imgH="493" progId="TCLayout.ActiveDocument.1">
                  <p:embed/>
                </p:oleObj>
              </mc:Choice>
              <mc:Fallback>
                <p:oleObj name="think-cell Slide" r:id="rId4" imgW="493" imgH="49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29539C22-4094-45FE-99A0-CFA512581487}"/>
              </a:ext>
            </a:extLst>
          </p:cNvPr>
          <p:cNvSpPr/>
          <p:nvPr userDrawn="1"/>
        </p:nvSpPr>
        <p:spPr>
          <a:xfrm>
            <a:off x="0" y="530352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buClrTx/>
              <a:buFontTx/>
              <a:buNone/>
            </a:pPr>
            <a:endParaRPr lang="en-US" sz="450" kern="1200">
              <a:solidFill>
                <a:srgbClr val="FFFFFF"/>
              </a:solidFill>
            </a:endParaRPr>
          </a:p>
        </p:txBody>
      </p:sp>
      <p:sp>
        <p:nvSpPr>
          <p:cNvPr id="16" name="Footer Placeholder 5"/>
          <p:cNvSpPr>
            <a:spLocks noGrp="1"/>
          </p:cNvSpPr>
          <p:nvPr>
            <p:ph type="ftr" sz="quarter" idx="11"/>
          </p:nvPr>
        </p:nvSpPr>
        <p:spPr>
          <a:xfrm>
            <a:off x="507205" y="5322420"/>
            <a:ext cx="9018587" cy="216000"/>
          </a:xfrm>
        </p:spPr>
        <p:txBody>
          <a:bodyPr/>
          <a:lstStyle/>
          <a:p>
            <a:r>
              <a:rPr lang="en-US">
                <a:solidFill>
                  <a:srgbClr val="FFFFFF"/>
                </a:solidFill>
              </a:rPr>
              <a:t>Lonza Microbiome JV - media briefing  |  3 April 2019</a:t>
            </a:r>
          </a:p>
        </p:txBody>
      </p:sp>
      <p:sp>
        <p:nvSpPr>
          <p:cNvPr id="17" name="Slide Number Placeholder 6"/>
          <p:cNvSpPr>
            <a:spLocks noGrp="1"/>
          </p:cNvSpPr>
          <p:nvPr>
            <p:ph type="sldNum" sz="quarter" idx="12"/>
          </p:nvPr>
        </p:nvSpPr>
        <p:spPr>
          <a:xfrm>
            <a:off x="10034587" y="5322420"/>
            <a:ext cx="1648619" cy="216000"/>
          </a:xfrm>
        </p:spPr>
        <p:txBody>
          <a:bodyPr/>
          <a:lstStyle/>
          <a:p>
            <a:fld id="{8D0FA728-8260-4C2F-BD34-DE0A091495A5}" type="slidenum">
              <a:rPr lang="en-US" smtClean="0">
                <a:solidFill>
                  <a:srgbClr val="FFFFFF"/>
                </a:solidFill>
              </a:rPr>
              <a:pPr/>
              <a:t>‹#›</a:t>
            </a:fld>
            <a:endParaRPr lang="en-US">
              <a:solidFill>
                <a:srgbClr val="FFFFFF"/>
              </a:solidFill>
            </a:endParaRPr>
          </a:p>
        </p:txBody>
      </p:sp>
      <p:sp>
        <p:nvSpPr>
          <p:cNvPr id="18"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9" name="Text Placeholder 3"/>
          <p:cNvSpPr>
            <a:spLocks noGrp="1"/>
          </p:cNvSpPr>
          <p:nvPr>
            <p:ph type="body" sz="quarter" idx="16"/>
          </p:nvPr>
        </p:nvSpPr>
        <p:spPr>
          <a:xfrm>
            <a:off x="5064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0" name="Text Placeholder 3"/>
          <p:cNvSpPr>
            <a:spLocks noGrp="1"/>
          </p:cNvSpPr>
          <p:nvPr>
            <p:ph type="body" sz="quarter" idx="17"/>
          </p:nvPr>
        </p:nvSpPr>
        <p:spPr>
          <a:xfrm>
            <a:off x="62088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1" name="Content Placeholder 11"/>
          <p:cNvSpPr>
            <a:spLocks noGrp="1"/>
          </p:cNvSpPr>
          <p:nvPr>
            <p:ph sz="quarter" idx="18"/>
          </p:nvPr>
        </p:nvSpPr>
        <p:spPr>
          <a:xfrm>
            <a:off x="6208813" y="2172962"/>
            <a:ext cx="5472000" cy="27642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3"/>
          <p:cNvSpPr>
            <a:spLocks noGrp="1"/>
          </p:cNvSpPr>
          <p:nvPr>
            <p:ph sz="quarter" idx="19"/>
          </p:nvPr>
        </p:nvSpPr>
        <p:spPr>
          <a:xfrm>
            <a:off x="506413" y="2172962"/>
            <a:ext cx="5472000" cy="27642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14" name="Rectangle 13">
            <a:extLst>
              <a:ext uri="{FF2B5EF4-FFF2-40B4-BE49-F238E27FC236}">
                <a16:creationId xmlns:a16="http://schemas.microsoft.com/office/drawing/2014/main" id="{B86F8A8D-F06D-4254-940A-4900AE70556F}"/>
              </a:ext>
            </a:extLst>
          </p:cNvPr>
          <p:cNvSpPr>
            <a:spLocks/>
          </p:cNvSpPr>
          <p:nvPr userDrawn="1"/>
        </p:nvSpPr>
        <p:spPr>
          <a:xfrm>
            <a:off x="-1" y="5538419"/>
            <a:ext cx="12192000" cy="13195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228600">
              <a:buClrTx/>
              <a:buFontTx/>
              <a:buNone/>
            </a:pPr>
            <a:endParaRPr lang="en-US" sz="1500" kern="1200">
              <a:solidFill>
                <a:srgbClr val="FFFFFF"/>
              </a:solidFill>
            </a:endParaRPr>
          </a:p>
        </p:txBody>
      </p:sp>
      <p:sp>
        <p:nvSpPr>
          <p:cNvPr id="23" name="Picture Placeholder 6">
            <a:extLst>
              <a:ext uri="{FF2B5EF4-FFF2-40B4-BE49-F238E27FC236}">
                <a16:creationId xmlns:a16="http://schemas.microsoft.com/office/drawing/2014/main" id="{44552720-1B07-4E51-89A6-86FF24149F89}"/>
              </a:ext>
            </a:extLst>
          </p:cNvPr>
          <p:cNvSpPr>
            <a:spLocks noGrp="1"/>
          </p:cNvSpPr>
          <p:nvPr>
            <p:ph type="pic" sz="quarter" idx="20"/>
          </p:nvPr>
        </p:nvSpPr>
        <p:spPr>
          <a:xfrm>
            <a:off x="0" y="5538420"/>
            <a:ext cx="12192000" cy="1319580"/>
          </a:xfrm>
        </p:spPr>
        <p:txBody>
          <a:bodyPr tIns="648000"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1126182211"/>
      </p:ext>
    </p:extLst>
  </p:cSld>
  <p:clrMapOvr>
    <a:masterClrMapping/>
  </p:clrMapOvr>
  <p:hf hdr="0"/>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ext &amp; Image" preserve="1" userDrawn="1">
  <p:cSld name="Text &amp;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ED0D464-5A16-420B-9773-6DD4CDBF333B}"/>
              </a:ext>
            </a:extLst>
          </p:cNvPr>
          <p:cNvSpPr>
            <a:spLocks noGrp="1"/>
          </p:cNvSpPr>
          <p:nvPr>
            <p:ph type="pic" sz="quarter" idx="13"/>
          </p:nvPr>
        </p:nvSpPr>
        <p:spPr>
          <a:xfrm>
            <a:off x="6208813" y="1739788"/>
            <a:ext cx="5472000" cy="3600000"/>
          </a:xfrm>
          <a:prstGeom prst="rect">
            <a:avLst/>
          </a:prstGeom>
          <a:solidFill>
            <a:schemeClr val="bg1">
              <a:lumMod val="95000"/>
            </a:schemeClr>
          </a:solidFill>
        </p:spPr>
        <p:txBody>
          <a:bodyPr/>
          <a:lstStyle>
            <a:lvl1pPr marL="0" indent="0">
              <a:buNone/>
              <a:defRPr/>
            </a:lvl1pPr>
          </a:lstStyle>
          <a:p>
            <a:r>
              <a:rPr lang="en-US"/>
              <a:t>Click icon to add picture</a:t>
            </a:r>
          </a:p>
        </p:txBody>
      </p:sp>
      <p:sp>
        <p:nvSpPr>
          <p:cNvPr id="6" name="Footer Placeholder 5"/>
          <p:cNvSpPr>
            <a:spLocks noGrp="1"/>
          </p:cNvSpPr>
          <p:nvPr>
            <p:ph type="ftr" sz="quarter" idx="11"/>
          </p:nvPr>
        </p:nvSpPr>
        <p:spPr/>
        <p:txBody>
          <a:bodyPr/>
          <a:lstStyle/>
          <a:p>
            <a:r>
              <a:rPr lang="en-US">
                <a:solidFill>
                  <a:srgbClr val="FFFFFF"/>
                </a:solidFill>
              </a:rPr>
              <a:t>Lonza Microbiome JV - media briefing  |  3 April 2019</a:t>
            </a:r>
          </a:p>
        </p:txBody>
      </p:sp>
      <p:sp>
        <p:nvSpPr>
          <p:cNvPr id="7" name="Slide Number Placeholder 6"/>
          <p:cNvSpPr>
            <a:spLocks noGrp="1"/>
          </p:cNvSpPr>
          <p:nvPr>
            <p:ph type="sldNum" sz="quarter" idx="12"/>
          </p:nvPr>
        </p:nvSpPr>
        <p:spPr/>
        <p:txBody>
          <a:bodyPr/>
          <a:lstStyle/>
          <a:p>
            <a:fld id="{02D2E3F0-9556-40D5-9E7E-C8276249C65E}" type="slidenum">
              <a:rPr lang="en-US" smtClean="0">
                <a:solidFill>
                  <a:srgbClr val="FFFFFF"/>
                </a:solidFill>
              </a:rPr>
              <a:pPr/>
              <a:t>‹#›</a:t>
            </a:fld>
            <a:endParaRPr lang="en-US">
              <a:solidFill>
                <a:srgbClr val="FFFFFF"/>
              </a:solidFill>
            </a:endParaRPr>
          </a:p>
        </p:txBody>
      </p:sp>
      <p:sp>
        <p:nvSpPr>
          <p:cNvPr id="10" name="Text Placeholder 13"/>
          <p:cNvSpPr>
            <a:spLocks noGrp="1"/>
          </p:cNvSpPr>
          <p:nvPr>
            <p:ph type="body" sz="quarter" idx="18"/>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4" name="Content Placeholder 3"/>
          <p:cNvSpPr>
            <a:spLocks noGrp="1"/>
          </p:cNvSpPr>
          <p:nvPr>
            <p:ph sz="quarter" idx="16"/>
          </p:nvPr>
        </p:nvSpPr>
        <p:spPr>
          <a:xfrm>
            <a:off x="506413" y="1739788"/>
            <a:ext cx="5472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154EE074-434E-419C-AD07-3EDE2AAF45E6}"/>
              </a:ext>
            </a:extLst>
          </p:cNvPr>
          <p:cNvSpPr>
            <a:spLocks noGrp="1"/>
          </p:cNvSpPr>
          <p:nvPr>
            <p:ph type="body" sz="quarter" idx="19"/>
          </p:nvPr>
        </p:nvSpPr>
        <p:spPr>
          <a:xfrm>
            <a:off x="6208813" y="5542310"/>
            <a:ext cx="5472000" cy="697479"/>
          </a:xfrm>
        </p:spPr>
        <p:txBody>
          <a:bodyPr/>
          <a:lstStyle>
            <a:lvl1pPr marL="0" indent="0">
              <a:spcAft>
                <a:spcPts val="0"/>
              </a:spcAft>
              <a:buFontTx/>
              <a:buNone/>
              <a:defRPr sz="1400" b="1">
                <a:solidFill>
                  <a:schemeClr val="accent2"/>
                </a:solidFill>
                <a:latin typeface="Calibri" panose="020F0502020204030204" pitchFamily="34" charset="0"/>
                <a:cs typeface="Calibri" panose="020F0502020204030204" pitchFamily="34" charset="0"/>
              </a:defRPr>
            </a:lvl1pPr>
            <a:lvl2pPr marL="198000" indent="-198000">
              <a:defRPr sz="1400"/>
            </a:lvl2pPr>
            <a:lvl3pPr>
              <a:defRPr sz="1400"/>
            </a:lvl3pPr>
            <a:lvl4pPr>
              <a:defRPr sz="1400"/>
            </a:lvl4pPr>
            <a:lvl5pPr>
              <a:defRPr sz="14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8727867"/>
      </p:ext>
    </p:extLst>
  </p:cSld>
  <p:clrMapOvr>
    <a:masterClrMapping/>
  </p:clrMapOvr>
  <p:hf hdr="0"/>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F169E07F-9A80-405D-B06A-876E4D356B83}" type="slidenum">
              <a:rPr lang="en-US" smtClean="0">
                <a:solidFill>
                  <a:srgbClr val="FFFFFF"/>
                </a:solidFill>
              </a:rPr>
              <a:pPr/>
              <a:t>‹#›</a:t>
            </a:fld>
            <a:endParaRPr lang="en-US">
              <a:solidFill>
                <a:srgbClr val="FFFFFF"/>
              </a:solidFill>
            </a:endParaRPr>
          </a:p>
        </p:txBody>
      </p:sp>
      <p:sp>
        <p:nvSpPr>
          <p:cNvPr id="7" name="Title 6"/>
          <p:cNvSpPr>
            <a:spLocks noGrp="1"/>
          </p:cNvSpPr>
          <p:nvPr>
            <p:ph type="title"/>
          </p:nvPr>
        </p:nvSpPr>
        <p:spPr>
          <a:xfrm>
            <a:off x="507206" y="2313946"/>
            <a:ext cx="9792000" cy="432000"/>
          </a:xfrm>
        </p:spPr>
        <p:txBody>
          <a:bodyPr/>
          <a:lstStyle>
            <a:lvl1pPr>
              <a:defRPr sz="4000"/>
            </a:lvl1pPr>
          </a:lstStyle>
          <a:p>
            <a:r>
              <a:rPr lang="en-US"/>
              <a:t>Click to edit Master title style</a:t>
            </a:r>
          </a:p>
        </p:txBody>
      </p:sp>
      <p:pic>
        <p:nvPicPr>
          <p:cNvPr id="8" name="Picture 7">
            <a:extLst>
              <a:ext uri="{FF2B5EF4-FFF2-40B4-BE49-F238E27FC236}">
                <a16:creationId xmlns:a16="http://schemas.microsoft.com/office/drawing/2014/main" id="{1A157C42-A791-DD4B-8824-DD8855140549}"/>
              </a:ext>
            </a:extLst>
          </p:cNvPr>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pic>
        <p:nvPicPr>
          <p:cNvPr id="9" name="Picture 8" descr="https://extranet.who.int/datacol/answer_upload.asp?survey_id=475&amp;view_id=326&amp;question_id=15106&amp;answer_id=47397&amp;respondent_id=22063">
            <a:extLst>
              <a:ext uri="{FF2B5EF4-FFF2-40B4-BE49-F238E27FC236}">
                <a16:creationId xmlns:a16="http://schemas.microsoft.com/office/drawing/2014/main" id="{CF037A7D-FDB1-DF4D-A296-8DCCB3F629A2}"/>
              </a:ext>
            </a:extLst>
          </p:cNvPr>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spTree>
    <p:extLst>
      <p:ext uri="{BB962C8B-B14F-4D97-AF65-F5344CB8AC3E}">
        <p14:creationId xmlns:p14="http://schemas.microsoft.com/office/powerpoint/2010/main" val="3877918836"/>
      </p:ext>
    </p:extLst>
  </p:cSld>
  <p:clrMapOvr>
    <a:masterClrMapping/>
  </p:clrMapOvr>
  <p:hf hdr="0"/>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Blank"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solidFill>
                  <a:srgbClr val="FFFFFF"/>
                </a:solidFill>
              </a:rPr>
              <a:t>Lonza Microbiome JV - media briefing  |  3 April 2019</a:t>
            </a:r>
          </a:p>
        </p:txBody>
      </p:sp>
      <p:sp>
        <p:nvSpPr>
          <p:cNvPr id="4" name="Slide Number Placeholder 3"/>
          <p:cNvSpPr>
            <a:spLocks noGrp="1"/>
          </p:cNvSpPr>
          <p:nvPr>
            <p:ph type="sldNum" sz="quarter" idx="12"/>
          </p:nvPr>
        </p:nvSpPr>
        <p:spPr/>
        <p:txBody>
          <a:bodyPr/>
          <a:lstStyle/>
          <a:p>
            <a:fld id="{6D047E35-150C-4319-9FA5-9DC1536F505F}"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70696908"/>
      </p:ext>
    </p:extLst>
  </p:cSld>
  <p:clrMapOvr>
    <a:masterClrMapping/>
  </p:clrMapOvr>
  <p:hf hdr="0"/>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Agenda" preserve="1" userDrawn="1">
  <p:cSld name="Agenda">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Footer Placeholder 3"/>
          <p:cNvSpPr>
            <a:spLocks noGrp="1"/>
          </p:cNvSpPr>
          <p:nvPr>
            <p:ph type="ftr" sz="quarter" idx="11"/>
          </p:nvPr>
        </p:nvSpPr>
        <p:spPr/>
        <p:txBody>
          <a:bodyPr/>
          <a:lstStyle/>
          <a:p>
            <a:r>
              <a:rPr lang="en-US">
                <a:solidFill>
                  <a:srgbClr val="FFFFFF"/>
                </a:solidFill>
              </a:rPr>
              <a:t>Lonza Microbiome JV - media briefing  |  3 April 2019</a:t>
            </a:r>
          </a:p>
        </p:txBody>
      </p:sp>
      <p:sp>
        <p:nvSpPr>
          <p:cNvPr id="5" name="Slide Number Placeholder 4"/>
          <p:cNvSpPr>
            <a:spLocks noGrp="1"/>
          </p:cNvSpPr>
          <p:nvPr>
            <p:ph type="sldNum" sz="quarter" idx="12"/>
          </p:nvPr>
        </p:nvSpPr>
        <p:spPr/>
        <p:txBody>
          <a:bodyPr/>
          <a:lstStyle/>
          <a:p>
            <a:fld id="{C17884EE-EDE3-44F5-A102-3C97972BE00F}" type="slidenum">
              <a:rPr lang="en-US" smtClean="0">
                <a:solidFill>
                  <a:srgbClr val="FFFFFF"/>
                </a:solidFill>
              </a:rPr>
              <a:pPr/>
              <a:t>‹#›</a:t>
            </a:fld>
            <a:endParaRPr lang="en-US">
              <a:solidFill>
                <a:srgbClr val="FFFFFF"/>
              </a:solidFill>
            </a:endParaRPr>
          </a:p>
        </p:txBody>
      </p:sp>
      <p:sp>
        <p:nvSpPr>
          <p:cNvPr id="6"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92412509"/>
      </p:ext>
    </p:extLst>
  </p:cSld>
  <p:clrMapOvr>
    <a:masterClrMapping/>
  </p:clrMapOvr>
  <p:hf hdr="0"/>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Closing" preserve="1" userDrawn="1">
  <p:cSld name="Closin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3E8E94F3-9FBF-45F5-9848-3D8FC241580A}"/>
              </a:ext>
            </a:extLst>
          </p:cNvPr>
          <p:cNvSpPr/>
          <p:nvPr userDrawn="1"/>
        </p:nvSpPr>
        <p:spPr>
          <a:xfrm>
            <a:off x="0" y="0"/>
            <a:ext cx="12192000" cy="68580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buClrTx/>
              <a:buFontTx/>
              <a:buNone/>
            </a:pPr>
            <a:endParaRPr lang="en-US" sz="450" kern="1200">
              <a:solidFill>
                <a:srgbClr val="FFFFFF"/>
              </a:solidFill>
            </a:endParaRPr>
          </a:p>
        </p:txBody>
      </p:sp>
      <p:sp>
        <p:nvSpPr>
          <p:cNvPr id="3" name="Footer Placeholder 2"/>
          <p:cNvSpPr>
            <a:spLocks noGrp="1"/>
          </p:cNvSpPr>
          <p:nvPr>
            <p:ph type="ftr" sz="quarter" idx="11"/>
          </p:nvPr>
        </p:nvSpPr>
        <p:spPr/>
        <p:txBody>
          <a:bodyPr/>
          <a:lstStyle/>
          <a:p>
            <a:r>
              <a:rPr lang="en-US">
                <a:solidFill>
                  <a:srgbClr val="FFFFFF"/>
                </a:solidFill>
              </a:rPr>
              <a:t>Lonza Microbiome JV - media briefing  |  3 April 2019</a:t>
            </a:r>
          </a:p>
        </p:txBody>
      </p:sp>
      <p:sp>
        <p:nvSpPr>
          <p:cNvPr id="4" name="Slide Number Placeholder 3"/>
          <p:cNvSpPr>
            <a:spLocks noGrp="1"/>
          </p:cNvSpPr>
          <p:nvPr>
            <p:ph type="sldNum" sz="quarter" idx="12"/>
          </p:nvPr>
        </p:nvSpPr>
        <p:spPr/>
        <p:txBody>
          <a:bodyPr/>
          <a:lstStyle/>
          <a:p>
            <a:fld id="{082FAF88-7A9D-4D47-9197-6E5F7D59321B}" type="slidenum">
              <a:rPr lang="en-US" smtClean="0">
                <a:solidFill>
                  <a:srgbClr val="FFFFFF"/>
                </a:solidFill>
              </a:rPr>
              <a:pPr/>
              <a:t>‹#›</a:t>
            </a:fld>
            <a:endParaRPr lang="en-US">
              <a:solidFill>
                <a:srgbClr val="FFFFFF"/>
              </a:solidFill>
            </a:endParaRPr>
          </a:p>
        </p:txBody>
      </p:sp>
      <p:sp>
        <p:nvSpPr>
          <p:cNvPr id="9" name="Text Placeholder 8"/>
          <p:cNvSpPr>
            <a:spLocks noGrp="1"/>
          </p:cNvSpPr>
          <p:nvPr>
            <p:ph type="body" sz="quarter" idx="13"/>
          </p:nvPr>
        </p:nvSpPr>
        <p:spPr>
          <a:xfrm>
            <a:off x="1295398" y="2547938"/>
            <a:ext cx="9579600" cy="1778400"/>
          </a:xfrm>
        </p:spPr>
        <p:txBody>
          <a:bodyPr/>
          <a:lstStyle>
            <a:lvl1pPr marL="0" indent="0" algn="ctr">
              <a:buNone/>
              <a:defRPr lang="en-US" sz="6600" b="1" kern="1200" spc="-182" dirty="0" smtClean="0">
                <a:solidFill>
                  <a:schemeClr val="bg1"/>
                </a:solidFill>
                <a:latin typeface="+mj-lt"/>
                <a:ea typeface="Arial" charset="0"/>
                <a:cs typeface="Arial" charset="0"/>
              </a:defRPr>
            </a:lvl1pPr>
            <a:lvl2pPr marL="0" indent="0" algn="ctr">
              <a:buNone/>
              <a:defRPr lang="en-US" sz="3600" b="1" kern="1200" spc="-136" dirty="0" smtClean="0">
                <a:solidFill>
                  <a:schemeClr val="bg1"/>
                </a:solidFill>
                <a:latin typeface="+mj-lt"/>
                <a:ea typeface="Arial" charset="0"/>
                <a:cs typeface="Arial" charset="0"/>
              </a:defRPr>
            </a:lvl2pPr>
            <a:lvl3pPr>
              <a:defRPr lang="en-US" sz="6600" b="1" kern="1200" spc="-182" dirty="0" smtClean="0">
                <a:solidFill>
                  <a:schemeClr val="bg1"/>
                </a:solidFill>
                <a:latin typeface="+mj-lt"/>
                <a:ea typeface="Arial" charset="0"/>
                <a:cs typeface="Arial" charset="0"/>
              </a:defRPr>
            </a:lvl3pPr>
            <a:lvl4pPr>
              <a:defRPr lang="en-US" sz="6600" b="1" kern="1200" spc="-182" dirty="0" smtClean="0">
                <a:solidFill>
                  <a:schemeClr val="bg1"/>
                </a:solidFill>
                <a:latin typeface="+mj-lt"/>
                <a:ea typeface="Arial" charset="0"/>
                <a:cs typeface="Arial" charset="0"/>
              </a:defRPr>
            </a:lvl4pPr>
            <a:lvl5pPr>
              <a:defRPr lang="en-US" sz="6600" b="1" kern="1200" spc="-182" dirty="0">
                <a:solidFill>
                  <a:schemeClr val="bg1"/>
                </a:solidFill>
                <a:latin typeface="+mj-lt"/>
                <a:ea typeface="Arial" charset="0"/>
                <a:cs typeface="Arial" charset="0"/>
              </a:defRPr>
            </a:lvl5pPr>
          </a:lstStyle>
          <a:p>
            <a:pPr lvl="0"/>
            <a:r>
              <a:rPr lang="en-US"/>
              <a:t>Click to edit Master text styles</a:t>
            </a:r>
          </a:p>
          <a:p>
            <a:pPr lvl="1"/>
            <a:r>
              <a:rPr lang="en-US"/>
              <a:t>Second level</a:t>
            </a:r>
          </a:p>
        </p:txBody>
      </p:sp>
      <p:sp>
        <p:nvSpPr>
          <p:cNvPr id="10"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buClrTx/>
              <a:buFontTx/>
              <a:buNone/>
            </a:pPr>
            <a:r>
              <a:rPr lang="en-US" sz="900">
                <a:solidFill>
                  <a:srgbClr val="FFFFFF"/>
                </a:solidFill>
                <a:latin typeface="Century Gothic"/>
              </a:rPr>
              <a:t>Strictly confidential</a:t>
            </a:r>
          </a:p>
        </p:txBody>
      </p:sp>
    </p:spTree>
    <p:extLst>
      <p:ext uri="{BB962C8B-B14F-4D97-AF65-F5344CB8AC3E}">
        <p14:creationId xmlns:p14="http://schemas.microsoft.com/office/powerpoint/2010/main" val="2586787301"/>
      </p:ext>
    </p:extLst>
  </p:cSld>
  <p:clrMapOvr>
    <a:masterClrMapping/>
  </p:clrMapOvr>
  <p:hf hdr="0"/>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CA10-C085-4206-AFB5-18755B644F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FAA974-0611-43C4-A30F-71BA28245B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7D47BC-B231-42C9-8F77-21A0F3808773}"/>
              </a:ext>
            </a:extLst>
          </p:cNvPr>
          <p:cNvSpPr>
            <a:spLocks noGrp="1"/>
          </p:cNvSpPr>
          <p:nvPr>
            <p:ph type="dt" sz="half" idx="10"/>
          </p:nvPr>
        </p:nvSpPr>
        <p:spPr/>
        <p:txBody>
          <a:bodyPr/>
          <a:lstStyle/>
          <a:p>
            <a:pPr defTabSz="228600">
              <a:buClrTx/>
              <a:buFontTx/>
              <a:buNone/>
            </a:pPr>
            <a:fld id="{DC34529C-DEF2-43B8-A498-F0054EBC91D9}" type="datetimeFigureOut">
              <a:rPr lang="en-US" sz="900" kern="1200" smtClean="0">
                <a:latin typeface="Calibri Light"/>
                <a:ea typeface="Arial Unicode MS"/>
                <a:cs typeface="Arial Unicode MS"/>
              </a:rPr>
              <a:pPr defTabSz="228600">
                <a:buClrTx/>
                <a:buFontTx/>
                <a:buNone/>
              </a:pPr>
              <a:t>12/10/2025</a:t>
            </a:fld>
            <a:endParaRPr lang="en-US" sz="900" kern="1200">
              <a:latin typeface="Calibri Light"/>
              <a:ea typeface="Arial Unicode MS"/>
              <a:cs typeface="Arial Unicode MS"/>
            </a:endParaRPr>
          </a:p>
        </p:txBody>
      </p:sp>
      <p:sp>
        <p:nvSpPr>
          <p:cNvPr id="5" name="Footer Placeholder 4">
            <a:extLst>
              <a:ext uri="{FF2B5EF4-FFF2-40B4-BE49-F238E27FC236}">
                <a16:creationId xmlns:a16="http://schemas.microsoft.com/office/drawing/2014/main" id="{63CFF2B6-7746-4D3B-885E-284D900DE3A0}"/>
              </a:ext>
            </a:extLst>
          </p:cNvPr>
          <p:cNvSpPr>
            <a:spLocks noGrp="1"/>
          </p:cNvSpPr>
          <p:nvPr>
            <p:ph type="ftr" sz="quarter" idx="11"/>
          </p:nvPr>
        </p:nvSpPr>
        <p:spPr/>
        <p:txBody>
          <a:bodyPr/>
          <a:lstStyle/>
          <a:p>
            <a:endParaRPr lang="en-US">
              <a:solidFill>
                <a:srgbClr val="FFFFFF"/>
              </a:solidFill>
            </a:endParaRPr>
          </a:p>
        </p:txBody>
      </p:sp>
      <p:sp>
        <p:nvSpPr>
          <p:cNvPr id="6" name="Slide Number Placeholder 5">
            <a:extLst>
              <a:ext uri="{FF2B5EF4-FFF2-40B4-BE49-F238E27FC236}">
                <a16:creationId xmlns:a16="http://schemas.microsoft.com/office/drawing/2014/main" id="{55489FA9-6E54-4B03-AFAE-7A8452D0DAFB}"/>
              </a:ext>
            </a:extLst>
          </p:cNvPr>
          <p:cNvSpPr>
            <a:spLocks noGrp="1"/>
          </p:cNvSpPr>
          <p:nvPr>
            <p:ph type="sldNum" sz="quarter" idx="12"/>
          </p:nvPr>
        </p:nvSpPr>
        <p:spPr/>
        <p:txBody>
          <a:bodyPr/>
          <a:lstStyle/>
          <a:p>
            <a:fld id="{CFE7C01E-97B8-4569-8908-63AB0F06FED5}"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2814646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matchingName="Section Header - Internal" preserve="1" userDrawn="1">
  <p:cSld name="Section Header - Internal">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buClrTx/>
              <a:buFontTx/>
              <a:buNone/>
            </a:pPr>
            <a:endParaRPr lang="en-US" sz="450" kern="1200">
              <a:solidFill>
                <a:srgbClr val="FFFFFF"/>
              </a:solidFill>
            </a:endParaRPr>
          </a:p>
        </p:txBody>
      </p:sp>
      <p:sp>
        <p:nvSpPr>
          <p:cNvPr id="2" name="Title 1"/>
          <p:cNvSpPr>
            <a:spLocks noGrp="1"/>
          </p:cNvSpPr>
          <p:nvPr>
            <p:ph type="ctrTitle"/>
          </p:nvPr>
        </p:nvSpPr>
        <p:spPr>
          <a:xfrm>
            <a:off x="507206" y="720000"/>
            <a:ext cx="11088000" cy="2934000"/>
          </a:xfrm>
        </p:spPr>
        <p:txBody>
          <a:bodyPr anchor="b"/>
          <a:lstStyle>
            <a:lvl1pPr algn="l">
              <a:lnSpc>
                <a:spcPts val="6500"/>
              </a:lnSpc>
              <a:defRPr sz="6600">
                <a:solidFill>
                  <a:schemeClr val="accent1"/>
                </a:solidFill>
                <a:effectLst/>
              </a:defRPr>
            </a:lvl1pPr>
          </a:lstStyle>
          <a:p>
            <a:r>
              <a:rPr lang="en-US"/>
              <a:t>Click to edit Master title style</a:t>
            </a:r>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buClrTx/>
              <a:buFontTx/>
              <a:buNone/>
            </a:pPr>
            <a:r>
              <a:rPr lang="en-US" sz="900">
                <a:solidFill>
                  <a:srgbClr val="FFFFFF"/>
                </a:solidFill>
                <a:latin typeface="Century Gothic"/>
              </a:rPr>
              <a:t>Strictly confidential</a:t>
            </a:r>
          </a:p>
        </p:txBody>
      </p:sp>
      <p:pic>
        <p:nvPicPr>
          <p:cNvPr id="8" name="Picture 7">
            <a:extLst>
              <a:ext uri="{FF2B5EF4-FFF2-40B4-BE49-F238E27FC236}">
                <a16:creationId xmlns:a16="http://schemas.microsoft.com/office/drawing/2014/main" id="{BD9C1FFE-CE2F-FC43-95DF-C2C9DCE31DD7}"/>
              </a:ext>
            </a:extLst>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5304" y="124468"/>
            <a:ext cx="1277726" cy="1428108"/>
          </a:xfrm>
          <a:prstGeom prst="rect">
            <a:avLst/>
          </a:prstGeom>
          <a:noFill/>
          <a:ln>
            <a:noFill/>
          </a:ln>
        </p:spPr>
      </p:pic>
      <p:pic>
        <p:nvPicPr>
          <p:cNvPr id="10" name="Picture 9" descr="https://extranet.who.int/datacol/answer_upload.asp?survey_id=475&amp;view_id=326&amp;question_id=15106&amp;answer_id=47397&amp;respondent_id=22063">
            <a:extLst>
              <a:ext uri="{FF2B5EF4-FFF2-40B4-BE49-F238E27FC236}">
                <a16:creationId xmlns:a16="http://schemas.microsoft.com/office/drawing/2014/main" id="{1AC5AAA3-0566-8D49-AA48-5D77450E64C2}"/>
              </a:ext>
            </a:extLst>
          </p:cNvPr>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601200" y="163778"/>
            <a:ext cx="2395909" cy="842062"/>
          </a:xfrm>
          <a:prstGeom prst="rect">
            <a:avLst/>
          </a:prstGeom>
          <a:noFill/>
          <a:ln>
            <a:noFill/>
          </a:ln>
        </p:spPr>
      </p:pic>
    </p:spTree>
    <p:extLst>
      <p:ext uri="{BB962C8B-B14F-4D97-AF65-F5344CB8AC3E}">
        <p14:creationId xmlns:p14="http://schemas.microsoft.com/office/powerpoint/2010/main" val="3303789734"/>
      </p:ext>
    </p:extLst>
  </p:cSld>
  <p:clrMapOvr>
    <a:overrideClrMapping bg1="lt1" tx1="dk1" bg2="lt2" tx2="dk2" accent1="accent1" accent2="accent2" accent3="accent3" accent4="accent4" accent5="accent5" accent6="accent6" hlink="hlink" folHlink="folHlink"/>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08"/>
        <p:cNvGrpSpPr/>
        <p:nvPr/>
      </p:nvGrpSpPr>
      <p:grpSpPr>
        <a:xfrm>
          <a:off x="0" y="0"/>
          <a:ext cx="0" cy="0"/>
          <a:chOff x="0" y="0"/>
          <a:chExt cx="0" cy="0"/>
        </a:xfrm>
      </p:grpSpPr>
      <p:sp>
        <p:nvSpPr>
          <p:cNvPr id="109" name="Google Shape;109;p62"/>
          <p:cNvSpPr txBox="1">
            <a:spLocks noGrp="1"/>
          </p:cNvSpPr>
          <p:nvPr>
            <p:ph type="ftr" idx="11"/>
          </p:nvPr>
        </p:nvSpPr>
        <p:spPr>
          <a:xfrm>
            <a:off x="507205" y="6623100"/>
            <a:ext cx="9018587"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62"/>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Title &amp; Content" preserve="1" userDrawn="1">
  <p:cSld name="Title &amp;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4260D4A-DEC1-45DD-8AB2-A3349BAAA59E}" type="slidenum">
              <a:rPr lang="en-US" smtClean="0">
                <a:solidFill>
                  <a:srgbClr val="FFFFFF"/>
                </a:solidFill>
              </a:rPr>
              <a:pPr/>
              <a:t>‹#›</a:t>
            </a:fld>
            <a:endParaRPr lang="en-US">
              <a:solidFill>
                <a:srgbClr val="FFFFFF"/>
              </a:solidFill>
            </a:endParaRPr>
          </a:p>
        </p:txBody>
      </p:sp>
      <p:sp>
        <p:nvSpPr>
          <p:cNvPr id="14"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a:t>Click to edit Master text styles</a:t>
            </a:r>
          </a:p>
        </p:txBody>
      </p:sp>
      <p:sp>
        <p:nvSpPr>
          <p:cNvPr id="10" name="Content Placeholder 9"/>
          <p:cNvSpPr>
            <a:spLocks noGrp="1"/>
          </p:cNvSpPr>
          <p:nvPr>
            <p:ph sz="quarter" idx="14"/>
          </p:nvPr>
        </p:nvSpPr>
        <p:spPr>
          <a:xfrm>
            <a:off x="507195" y="1511188"/>
            <a:ext cx="11174412" cy="4500000"/>
          </a:xfrm>
        </p:spPr>
        <p:txBody>
          <a:bodyPr/>
          <a:lstStyle>
            <a:lvl1pPr>
              <a:defRPr sz="22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defRPr sz="3000"/>
            </a:lvl1pPr>
          </a:lstStyle>
          <a:p>
            <a:r>
              <a:rPr lang="en-US"/>
              <a:t>Click to edit Master title style</a:t>
            </a:r>
          </a:p>
        </p:txBody>
      </p:sp>
      <p:pic>
        <p:nvPicPr>
          <p:cNvPr id="7" name="Picture 6" descr="https://extranet.who.int/datacol/answer_upload.asp?survey_id=475&amp;view_id=326&amp;question_id=15106&amp;answer_id=47397&amp;respondent_id=22063">
            <a:extLst>
              <a:ext uri="{FF2B5EF4-FFF2-40B4-BE49-F238E27FC236}">
                <a16:creationId xmlns:a16="http://schemas.microsoft.com/office/drawing/2014/main" id="{1DEB27EC-4EB5-604B-9474-66ADE046843D}"/>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8" name="Picture 7">
            <a:extLst>
              <a:ext uri="{FF2B5EF4-FFF2-40B4-BE49-F238E27FC236}">
                <a16:creationId xmlns:a16="http://schemas.microsoft.com/office/drawing/2014/main" id="{C62BEDE9-A43C-A14D-BFE7-B85F455EE8F8}"/>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436051"/>
            <a:ext cx="982980" cy="1122363"/>
          </a:xfrm>
          <a:prstGeom prst="rect">
            <a:avLst/>
          </a:prstGeom>
          <a:noFill/>
          <a:ln>
            <a:noFill/>
          </a:ln>
        </p:spPr>
      </p:pic>
    </p:spTree>
    <p:extLst>
      <p:ext uri="{BB962C8B-B14F-4D97-AF65-F5344CB8AC3E}">
        <p14:creationId xmlns:p14="http://schemas.microsoft.com/office/powerpoint/2010/main" val="3215775863"/>
      </p:ext>
    </p:extLst>
  </p:cSld>
  <p:clrMapOvr>
    <a:masterClrMapping/>
  </p:clrMapOvr>
  <p:hf hdr="0"/>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matchingName="Section Header" preserve="1" userDrawn="1">
  <p:cSld name="Section Header">
    <p:bg>
      <p:bgPr>
        <a:gradFill>
          <a:gsLst>
            <a:gs pos="0">
              <a:schemeClr val="accent2"/>
            </a:gs>
            <a:gs pos="100000">
              <a:schemeClr val="accent1"/>
            </a:gs>
          </a:gsLst>
          <a:lin ang="0" scaled="0"/>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507207" y="720000"/>
            <a:ext cx="11088000" cy="2350800"/>
          </a:xfrm>
        </p:spPr>
        <p:txBody>
          <a:bodyPr anchor="b"/>
          <a:lstStyle>
            <a:lvl1pPr>
              <a:lnSpc>
                <a:spcPts val="6500"/>
              </a:lnSpc>
              <a:defRPr sz="6600">
                <a:solidFill>
                  <a:schemeClr val="bg1"/>
                </a:solidFill>
              </a:defRPr>
            </a:lvl1pPr>
          </a:lstStyle>
          <a:p>
            <a:r>
              <a:rPr lang="en-US"/>
              <a:t>Click to edit Master title style</a:t>
            </a:r>
          </a:p>
        </p:txBody>
      </p:sp>
      <p:sp>
        <p:nvSpPr>
          <p:cNvPr id="5" name="Footer Placeholder 4"/>
          <p:cNvSpPr>
            <a:spLocks noGrp="1"/>
          </p:cNvSpPr>
          <p:nvPr>
            <p:ph type="ftr" sz="quarter" idx="11"/>
          </p:nvPr>
        </p:nvSpPr>
        <p:spPr>
          <a:xfrm>
            <a:off x="507205" y="5013294"/>
            <a:ext cx="11088000" cy="216000"/>
          </a:xfrm>
        </p:spPr>
        <p:txBody>
          <a:bodyPr/>
          <a:lstStyle>
            <a:lvl1pPr>
              <a:defRPr>
                <a:solidFill>
                  <a:schemeClr val="bg1"/>
                </a:solidFill>
              </a:defRPr>
            </a:lvl1pPr>
          </a:lstStyle>
          <a:p>
            <a:r>
              <a:rPr lang="en-US">
                <a:solidFill>
                  <a:srgbClr val="FFFFFF"/>
                </a:solidFill>
              </a:rPr>
              <a:t>Lonza Microbiome JV - media briefing  |  3 April 2019</a:t>
            </a:r>
          </a:p>
        </p:txBody>
      </p:sp>
      <p:sp>
        <p:nvSpPr>
          <p:cNvPr id="8" name="Subtitle 2"/>
          <p:cNvSpPr>
            <a:spLocks noGrp="1"/>
          </p:cNvSpPr>
          <p:nvPr>
            <p:ph type="subTitle" idx="1"/>
          </p:nvPr>
        </p:nvSpPr>
        <p:spPr>
          <a:xfrm>
            <a:off x="507205" y="3097533"/>
            <a:ext cx="11088000" cy="1617074"/>
          </a:xfrm>
          <a:prstGeom prst="rect">
            <a:avLst/>
          </a:prstGeom>
        </p:spPr>
        <p:txBody>
          <a:bodyPr lIns="0" rIns="0" anchor="t">
            <a:noAutofit/>
          </a:bodyPr>
          <a:lstStyle>
            <a:lvl1pPr marL="0" indent="0" algn="l">
              <a:buNone/>
              <a:defRPr lang="en-US" sz="4000" b="1" kern="1200" spc="-100" baseline="0" dirty="0">
                <a:solidFill>
                  <a:schemeClr val="bg1"/>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Rectangle 2">
            <a:extLst>
              <a:ext uri="{FF2B5EF4-FFF2-40B4-BE49-F238E27FC236}">
                <a16:creationId xmlns:a16="http://schemas.microsoft.com/office/drawing/2014/main" id="{35A64986-086E-4506-8BC0-4199515F6AEE}"/>
              </a:ext>
            </a:extLst>
          </p:cNvPr>
          <p:cNvSpPr>
            <a:spLocks/>
          </p:cNvSpPr>
          <p:nvPr userDrawn="1"/>
        </p:nvSpPr>
        <p:spPr>
          <a:xfrm>
            <a:off x="-1" y="5303519"/>
            <a:ext cx="12192000" cy="15544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228600">
              <a:buClrTx/>
              <a:buFontTx/>
              <a:buNone/>
            </a:pPr>
            <a:endParaRPr lang="en-US" sz="1500" kern="1200">
              <a:solidFill>
                <a:srgbClr val="FFFFFF"/>
              </a:solidFill>
            </a:endParaRPr>
          </a:p>
        </p:txBody>
      </p:sp>
      <p:sp>
        <p:nvSpPr>
          <p:cNvPr id="7" name="Picture Placeholder 6">
            <a:extLst>
              <a:ext uri="{FF2B5EF4-FFF2-40B4-BE49-F238E27FC236}">
                <a16:creationId xmlns:a16="http://schemas.microsoft.com/office/drawing/2014/main" id="{D1118E30-C84F-4ECE-B3F0-A514C0D64440}"/>
              </a:ext>
            </a:extLst>
          </p:cNvPr>
          <p:cNvSpPr>
            <a:spLocks noGrp="1"/>
          </p:cNvSpPr>
          <p:nvPr>
            <p:ph type="pic" sz="quarter" idx="12"/>
          </p:nvPr>
        </p:nvSpPr>
        <p:spPr>
          <a:xfrm>
            <a:off x="0" y="5303520"/>
            <a:ext cx="12192000" cy="1554480"/>
          </a:xfrm>
        </p:spPr>
        <p:txBody>
          <a:bodyPr tIns="648000" anchor="ctr"/>
          <a:lstStyle>
            <a:lvl1pPr marL="0" indent="0" algn="ctr">
              <a:buNone/>
              <a:defRPr/>
            </a:lvl1pPr>
          </a:lstStyle>
          <a:p>
            <a:r>
              <a:rPr lang="en-US"/>
              <a:t>Click icon to add picture</a:t>
            </a:r>
          </a:p>
        </p:txBody>
      </p:sp>
      <p:sp>
        <p:nvSpPr>
          <p:cNvPr id="10"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buClrTx/>
              <a:buFontTx/>
              <a:buNone/>
            </a:pPr>
            <a:r>
              <a:rPr lang="en-US" sz="900">
                <a:solidFill>
                  <a:srgbClr val="FFFFFF"/>
                </a:solidFill>
                <a:latin typeface="Century Gothic"/>
              </a:rPr>
              <a:t>Strictly confidential</a:t>
            </a:r>
          </a:p>
        </p:txBody>
      </p:sp>
    </p:spTree>
    <p:extLst>
      <p:ext uri="{BB962C8B-B14F-4D97-AF65-F5344CB8AC3E}">
        <p14:creationId xmlns:p14="http://schemas.microsoft.com/office/powerpoint/2010/main" val="941260766"/>
      </p:ext>
    </p:extLst>
  </p:cSld>
  <p:clrMapOvr>
    <a:masterClrMapping/>
  </p:clrMapOvr>
  <p:hf hdr="0"/>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Content with Footer Image" preserve="1" userDrawn="1">
  <p:cSld name="Content with Footer Imag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93" imgH="493" progId="TCLayout.ActiveDocument.1">
                  <p:embed/>
                </p:oleObj>
              </mc:Choice>
              <mc:Fallback>
                <p:oleObj name="think-cell Slide" r:id="rId4" imgW="493" imgH="493"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29539C22-4094-45FE-99A0-CFA512581487}"/>
              </a:ext>
            </a:extLst>
          </p:cNvPr>
          <p:cNvSpPr/>
          <p:nvPr userDrawn="1"/>
        </p:nvSpPr>
        <p:spPr>
          <a:xfrm>
            <a:off x="0" y="530352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buClrTx/>
              <a:buFontTx/>
              <a:buNone/>
            </a:pPr>
            <a:endParaRPr lang="en-US" sz="450" kern="1200">
              <a:solidFill>
                <a:srgbClr val="FFFFFF"/>
              </a:solidFill>
            </a:endParaRPr>
          </a:p>
        </p:txBody>
      </p:sp>
      <p:sp>
        <p:nvSpPr>
          <p:cNvPr id="16" name="Footer Placeholder 5"/>
          <p:cNvSpPr>
            <a:spLocks noGrp="1"/>
          </p:cNvSpPr>
          <p:nvPr>
            <p:ph type="ftr" sz="quarter" idx="11"/>
          </p:nvPr>
        </p:nvSpPr>
        <p:spPr>
          <a:xfrm>
            <a:off x="507205" y="5322420"/>
            <a:ext cx="9018587" cy="216000"/>
          </a:xfrm>
        </p:spPr>
        <p:txBody>
          <a:bodyPr/>
          <a:lstStyle/>
          <a:p>
            <a:r>
              <a:rPr lang="en-US">
                <a:solidFill>
                  <a:srgbClr val="FFFFFF"/>
                </a:solidFill>
              </a:rPr>
              <a:t>Lonza Microbiome JV - media briefing  |  3 April 2019</a:t>
            </a:r>
          </a:p>
        </p:txBody>
      </p:sp>
      <p:sp>
        <p:nvSpPr>
          <p:cNvPr id="17" name="Slide Number Placeholder 6"/>
          <p:cNvSpPr>
            <a:spLocks noGrp="1"/>
          </p:cNvSpPr>
          <p:nvPr>
            <p:ph type="sldNum" sz="quarter" idx="12"/>
          </p:nvPr>
        </p:nvSpPr>
        <p:spPr>
          <a:xfrm>
            <a:off x="10034587" y="5322420"/>
            <a:ext cx="1648619" cy="216000"/>
          </a:xfrm>
        </p:spPr>
        <p:txBody>
          <a:bodyPr/>
          <a:lstStyle/>
          <a:p>
            <a:fld id="{1F160D6B-B452-452F-87E9-4ABE62E0932F}" type="slidenum">
              <a:rPr lang="en-US" smtClean="0">
                <a:solidFill>
                  <a:srgbClr val="FFFFFF"/>
                </a:solidFill>
              </a:rPr>
              <a:pPr/>
              <a:t>‹#›</a:t>
            </a:fld>
            <a:endParaRPr lang="en-US">
              <a:solidFill>
                <a:srgbClr val="FFFFFF"/>
              </a:solidFill>
            </a:endParaRPr>
          </a:p>
        </p:txBody>
      </p:sp>
      <p:sp>
        <p:nvSpPr>
          <p:cNvPr id="11"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3" name="Content Placeholder 3"/>
          <p:cNvSpPr>
            <a:spLocks noGrp="1"/>
          </p:cNvSpPr>
          <p:nvPr>
            <p:ph sz="quarter" idx="16"/>
          </p:nvPr>
        </p:nvSpPr>
        <p:spPr>
          <a:xfrm>
            <a:off x="506413" y="1739788"/>
            <a:ext cx="11174400" cy="3197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12" name="Rectangle 11">
            <a:extLst>
              <a:ext uri="{FF2B5EF4-FFF2-40B4-BE49-F238E27FC236}">
                <a16:creationId xmlns:a16="http://schemas.microsoft.com/office/drawing/2014/main" id="{CB2D54E0-3E1E-4F70-B38D-8ED3D23EEDB9}"/>
              </a:ext>
            </a:extLst>
          </p:cNvPr>
          <p:cNvSpPr>
            <a:spLocks/>
          </p:cNvSpPr>
          <p:nvPr userDrawn="1"/>
        </p:nvSpPr>
        <p:spPr>
          <a:xfrm>
            <a:off x="-1" y="5538419"/>
            <a:ext cx="12192000" cy="13195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228600">
              <a:buClrTx/>
              <a:buFontTx/>
              <a:buNone/>
            </a:pPr>
            <a:endParaRPr lang="en-US" sz="1500" kern="1200">
              <a:solidFill>
                <a:srgbClr val="FFFFFF"/>
              </a:solidFill>
            </a:endParaRPr>
          </a:p>
        </p:txBody>
      </p:sp>
      <p:sp>
        <p:nvSpPr>
          <p:cNvPr id="14" name="Picture Placeholder 6">
            <a:extLst>
              <a:ext uri="{FF2B5EF4-FFF2-40B4-BE49-F238E27FC236}">
                <a16:creationId xmlns:a16="http://schemas.microsoft.com/office/drawing/2014/main" id="{39602443-3D83-4C9B-8DEB-C3B2A2AF8DB6}"/>
              </a:ext>
            </a:extLst>
          </p:cNvPr>
          <p:cNvSpPr>
            <a:spLocks noGrp="1"/>
          </p:cNvSpPr>
          <p:nvPr>
            <p:ph type="pic" sz="quarter" idx="17"/>
          </p:nvPr>
        </p:nvSpPr>
        <p:spPr>
          <a:xfrm>
            <a:off x="0" y="5538420"/>
            <a:ext cx="12192000" cy="1319580"/>
          </a:xfrm>
        </p:spPr>
        <p:txBody>
          <a:bodyPr tIns="648000"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3850505766"/>
      </p:ext>
    </p:extLst>
  </p:cSld>
  <p:clrMapOvr>
    <a:masterClrMapping/>
  </p:clrMapOvr>
  <p:hf hdr="0"/>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13" name="Object 1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Content Placeholder 11"/>
          <p:cNvSpPr>
            <a:spLocks noGrp="1"/>
          </p:cNvSpPr>
          <p:nvPr>
            <p:ph sz="quarter" idx="17"/>
          </p:nvPr>
        </p:nvSpPr>
        <p:spPr>
          <a:xfrm>
            <a:off x="6208813" y="1739788"/>
            <a:ext cx="5472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16"/>
          </p:nvPr>
        </p:nvSpPr>
        <p:spPr>
          <a:xfrm>
            <a:off x="506413" y="1739788"/>
            <a:ext cx="5472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solidFill>
                  <a:srgbClr val="FFFFFF"/>
                </a:solidFill>
              </a:rPr>
              <a:t>Lonza Microbiome JV - media briefing  |  3 April 2019</a:t>
            </a:r>
          </a:p>
        </p:txBody>
      </p:sp>
      <p:sp>
        <p:nvSpPr>
          <p:cNvPr id="7" name="Slide Number Placeholder 6"/>
          <p:cNvSpPr>
            <a:spLocks noGrp="1"/>
          </p:cNvSpPr>
          <p:nvPr>
            <p:ph type="sldNum" sz="quarter" idx="12"/>
          </p:nvPr>
        </p:nvSpPr>
        <p:spPr/>
        <p:txBody>
          <a:bodyPr/>
          <a:lstStyle/>
          <a:p>
            <a:fld id="{3ED22FC0-9634-43A5-A9BA-3774A5BBC19E}" type="slidenum">
              <a:rPr lang="en-US" smtClean="0">
                <a:solidFill>
                  <a:srgbClr val="FFFFFF"/>
                </a:solidFill>
              </a:rPr>
              <a:pPr/>
              <a:t>‹#›</a:t>
            </a:fld>
            <a:endParaRPr lang="en-US">
              <a:solidFill>
                <a:srgbClr val="FFFFFF"/>
              </a:solidFill>
            </a:endParaRPr>
          </a:p>
        </p:txBody>
      </p:sp>
      <p:sp>
        <p:nvSpPr>
          <p:cNvPr id="9"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04848957"/>
      </p:ext>
    </p:extLst>
  </p:cSld>
  <p:clrMapOvr>
    <a:masterClrMapping/>
  </p:clrMapOvr>
  <p:hf hdr="0"/>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Two Content &amp; Subheading" preserve="1" userDrawn="1">
  <p:cSld name="Two Content &amp; Subheadin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solidFill>
                  <a:srgbClr val="FFFFFF"/>
                </a:solidFill>
              </a:rPr>
              <a:t>Lonza Microbiome JV - media briefing  |  3 April 2019</a:t>
            </a:r>
          </a:p>
        </p:txBody>
      </p:sp>
      <p:sp>
        <p:nvSpPr>
          <p:cNvPr id="7" name="Slide Number Placeholder 6"/>
          <p:cNvSpPr>
            <a:spLocks noGrp="1"/>
          </p:cNvSpPr>
          <p:nvPr>
            <p:ph type="sldNum" sz="quarter" idx="12"/>
          </p:nvPr>
        </p:nvSpPr>
        <p:spPr/>
        <p:txBody>
          <a:bodyPr/>
          <a:lstStyle/>
          <a:p>
            <a:fld id="{DB4DF69D-9676-48A4-9665-621E7C899CF3}" type="slidenum">
              <a:rPr lang="en-US" smtClean="0">
                <a:solidFill>
                  <a:srgbClr val="FFFFFF"/>
                </a:solidFill>
              </a:rPr>
              <a:pPr/>
              <a:t>‹#›</a:t>
            </a:fld>
            <a:endParaRPr lang="en-US">
              <a:solidFill>
                <a:srgbClr val="FFFFFF"/>
              </a:solidFill>
            </a:endParaRPr>
          </a:p>
        </p:txBody>
      </p:sp>
      <p:sp>
        <p:nvSpPr>
          <p:cNvPr id="4" name="Text Placeholder 3"/>
          <p:cNvSpPr>
            <a:spLocks noGrp="1"/>
          </p:cNvSpPr>
          <p:nvPr>
            <p:ph type="body" sz="quarter" idx="16"/>
          </p:nvPr>
        </p:nvSpPr>
        <p:spPr>
          <a:xfrm>
            <a:off x="5064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2" name="Text Placeholder 3"/>
          <p:cNvSpPr>
            <a:spLocks noGrp="1"/>
          </p:cNvSpPr>
          <p:nvPr>
            <p:ph type="body" sz="quarter" idx="17"/>
          </p:nvPr>
        </p:nvSpPr>
        <p:spPr>
          <a:xfrm>
            <a:off x="62088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1"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4" name="Content Placeholder 11"/>
          <p:cNvSpPr>
            <a:spLocks noGrp="1"/>
          </p:cNvSpPr>
          <p:nvPr>
            <p:ph sz="quarter" idx="18"/>
          </p:nvPr>
        </p:nvSpPr>
        <p:spPr>
          <a:xfrm>
            <a:off x="6208813" y="2172962"/>
            <a:ext cx="5472000" cy="4066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p:cNvSpPr>
            <a:spLocks noGrp="1"/>
          </p:cNvSpPr>
          <p:nvPr>
            <p:ph sz="quarter" idx="19"/>
          </p:nvPr>
        </p:nvSpPr>
        <p:spPr>
          <a:xfrm>
            <a:off x="506413" y="2172962"/>
            <a:ext cx="5472000" cy="4066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17455012"/>
      </p:ext>
    </p:extLst>
  </p:cSld>
  <p:clrMapOvr>
    <a:masterClrMapping/>
  </p:clrMapOvr>
  <p:hf hdr="0"/>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Two Content with Footer Image" preserve="1" userDrawn="1">
  <p:cSld name="Two Content with Footer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93" imgH="493" progId="TCLayout.ActiveDocument.1">
                  <p:embed/>
                </p:oleObj>
              </mc:Choice>
              <mc:Fallback>
                <p:oleObj name="think-cell Slide" r:id="rId4" imgW="493" imgH="49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29539C22-4094-45FE-99A0-CFA512581487}"/>
              </a:ext>
            </a:extLst>
          </p:cNvPr>
          <p:cNvSpPr/>
          <p:nvPr userDrawn="1"/>
        </p:nvSpPr>
        <p:spPr>
          <a:xfrm>
            <a:off x="0" y="530352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buClrTx/>
              <a:buFontTx/>
              <a:buNone/>
            </a:pPr>
            <a:endParaRPr lang="en-US" sz="450" kern="1200">
              <a:solidFill>
                <a:srgbClr val="FFFFFF"/>
              </a:solidFill>
            </a:endParaRPr>
          </a:p>
        </p:txBody>
      </p:sp>
      <p:sp>
        <p:nvSpPr>
          <p:cNvPr id="16" name="Footer Placeholder 5"/>
          <p:cNvSpPr>
            <a:spLocks noGrp="1"/>
          </p:cNvSpPr>
          <p:nvPr>
            <p:ph type="ftr" sz="quarter" idx="11"/>
          </p:nvPr>
        </p:nvSpPr>
        <p:spPr>
          <a:xfrm>
            <a:off x="507205" y="5322420"/>
            <a:ext cx="9018587" cy="216000"/>
          </a:xfrm>
        </p:spPr>
        <p:txBody>
          <a:bodyPr/>
          <a:lstStyle/>
          <a:p>
            <a:r>
              <a:rPr lang="en-US">
                <a:solidFill>
                  <a:srgbClr val="FFFFFF"/>
                </a:solidFill>
              </a:rPr>
              <a:t>Lonza Microbiome JV - media briefing  |  3 April 2019</a:t>
            </a:r>
          </a:p>
        </p:txBody>
      </p:sp>
      <p:sp>
        <p:nvSpPr>
          <p:cNvPr id="17" name="Slide Number Placeholder 6"/>
          <p:cNvSpPr>
            <a:spLocks noGrp="1"/>
          </p:cNvSpPr>
          <p:nvPr>
            <p:ph type="sldNum" sz="quarter" idx="12"/>
          </p:nvPr>
        </p:nvSpPr>
        <p:spPr>
          <a:xfrm>
            <a:off x="10034587" y="5322420"/>
            <a:ext cx="1648619" cy="216000"/>
          </a:xfrm>
        </p:spPr>
        <p:txBody>
          <a:bodyPr/>
          <a:lstStyle/>
          <a:p>
            <a:fld id="{766EB20B-6E07-40CD-9610-8509067025E0}" type="slidenum">
              <a:rPr lang="en-US" smtClean="0">
                <a:solidFill>
                  <a:srgbClr val="FFFFFF"/>
                </a:solidFill>
              </a:rPr>
              <a:pPr/>
              <a:t>‹#›</a:t>
            </a:fld>
            <a:endParaRPr lang="en-US">
              <a:solidFill>
                <a:srgbClr val="FFFFFF"/>
              </a:solidFill>
            </a:endParaRPr>
          </a:p>
        </p:txBody>
      </p:sp>
      <p:sp>
        <p:nvSpPr>
          <p:cNvPr id="11"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2" name="Content Placeholder 11"/>
          <p:cNvSpPr>
            <a:spLocks noGrp="1"/>
          </p:cNvSpPr>
          <p:nvPr>
            <p:ph sz="quarter" idx="17"/>
          </p:nvPr>
        </p:nvSpPr>
        <p:spPr>
          <a:xfrm>
            <a:off x="6208813" y="1739788"/>
            <a:ext cx="5472000" cy="3197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6"/>
          </p:nvPr>
        </p:nvSpPr>
        <p:spPr>
          <a:xfrm>
            <a:off x="506413" y="1739788"/>
            <a:ext cx="5472000" cy="3197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18" name="Rectangle 17">
            <a:extLst>
              <a:ext uri="{FF2B5EF4-FFF2-40B4-BE49-F238E27FC236}">
                <a16:creationId xmlns:a16="http://schemas.microsoft.com/office/drawing/2014/main" id="{5D1E51BA-E24D-4B4B-A497-99E485FACBC8}"/>
              </a:ext>
            </a:extLst>
          </p:cNvPr>
          <p:cNvSpPr>
            <a:spLocks/>
          </p:cNvSpPr>
          <p:nvPr userDrawn="1"/>
        </p:nvSpPr>
        <p:spPr>
          <a:xfrm>
            <a:off x="-1" y="5538419"/>
            <a:ext cx="12192000" cy="13195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228600">
              <a:buClrTx/>
              <a:buFontTx/>
              <a:buNone/>
            </a:pPr>
            <a:endParaRPr lang="en-US" sz="1500" kern="1200">
              <a:solidFill>
                <a:srgbClr val="FFFFFF"/>
              </a:solidFill>
            </a:endParaRPr>
          </a:p>
        </p:txBody>
      </p:sp>
      <p:sp>
        <p:nvSpPr>
          <p:cNvPr id="19" name="Picture Placeholder 6">
            <a:extLst>
              <a:ext uri="{FF2B5EF4-FFF2-40B4-BE49-F238E27FC236}">
                <a16:creationId xmlns:a16="http://schemas.microsoft.com/office/drawing/2014/main" id="{9C5CF255-E0CB-4777-BEE9-D8859B96E8F0}"/>
              </a:ext>
            </a:extLst>
          </p:cNvPr>
          <p:cNvSpPr>
            <a:spLocks noGrp="1"/>
          </p:cNvSpPr>
          <p:nvPr>
            <p:ph type="pic" sz="quarter" idx="18"/>
          </p:nvPr>
        </p:nvSpPr>
        <p:spPr>
          <a:xfrm>
            <a:off x="0" y="5538420"/>
            <a:ext cx="12192000" cy="1319580"/>
          </a:xfrm>
        </p:spPr>
        <p:txBody>
          <a:bodyPr tIns="648000"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3849785797"/>
      </p:ext>
    </p:extLst>
  </p:cSld>
  <p:clrMapOvr>
    <a:masterClrMapping/>
  </p:clrMapOvr>
  <p:hf hdr="0"/>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Two Content &amp; Subheading with Footer Image" preserve="1" userDrawn="1">
  <p:cSld name="Two Content &amp; Subheading with Footer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93" imgH="493" progId="TCLayout.ActiveDocument.1">
                  <p:embed/>
                </p:oleObj>
              </mc:Choice>
              <mc:Fallback>
                <p:oleObj name="think-cell Slide" r:id="rId4" imgW="493" imgH="49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29539C22-4094-45FE-99A0-CFA512581487}"/>
              </a:ext>
            </a:extLst>
          </p:cNvPr>
          <p:cNvSpPr/>
          <p:nvPr userDrawn="1"/>
        </p:nvSpPr>
        <p:spPr>
          <a:xfrm>
            <a:off x="0" y="530352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buClrTx/>
              <a:buFontTx/>
              <a:buNone/>
            </a:pPr>
            <a:endParaRPr lang="en-US" sz="450" kern="1200">
              <a:solidFill>
                <a:srgbClr val="FFFFFF"/>
              </a:solidFill>
            </a:endParaRPr>
          </a:p>
        </p:txBody>
      </p:sp>
      <p:sp>
        <p:nvSpPr>
          <p:cNvPr id="16" name="Footer Placeholder 5"/>
          <p:cNvSpPr>
            <a:spLocks noGrp="1"/>
          </p:cNvSpPr>
          <p:nvPr>
            <p:ph type="ftr" sz="quarter" idx="11"/>
          </p:nvPr>
        </p:nvSpPr>
        <p:spPr>
          <a:xfrm>
            <a:off x="507205" y="5322420"/>
            <a:ext cx="9018587" cy="216000"/>
          </a:xfrm>
        </p:spPr>
        <p:txBody>
          <a:bodyPr/>
          <a:lstStyle/>
          <a:p>
            <a:r>
              <a:rPr lang="en-US">
                <a:solidFill>
                  <a:srgbClr val="FFFFFF"/>
                </a:solidFill>
              </a:rPr>
              <a:t>Lonza Microbiome JV - media briefing  |  3 April 2019</a:t>
            </a:r>
          </a:p>
        </p:txBody>
      </p:sp>
      <p:sp>
        <p:nvSpPr>
          <p:cNvPr id="17" name="Slide Number Placeholder 6"/>
          <p:cNvSpPr>
            <a:spLocks noGrp="1"/>
          </p:cNvSpPr>
          <p:nvPr>
            <p:ph type="sldNum" sz="quarter" idx="12"/>
          </p:nvPr>
        </p:nvSpPr>
        <p:spPr>
          <a:xfrm>
            <a:off x="10034587" y="5322420"/>
            <a:ext cx="1648619" cy="216000"/>
          </a:xfrm>
        </p:spPr>
        <p:txBody>
          <a:bodyPr/>
          <a:lstStyle/>
          <a:p>
            <a:fld id="{8D0FA728-8260-4C2F-BD34-DE0A091495A5}" type="slidenum">
              <a:rPr lang="en-US" smtClean="0">
                <a:solidFill>
                  <a:srgbClr val="FFFFFF"/>
                </a:solidFill>
              </a:rPr>
              <a:pPr/>
              <a:t>‹#›</a:t>
            </a:fld>
            <a:endParaRPr lang="en-US">
              <a:solidFill>
                <a:srgbClr val="FFFFFF"/>
              </a:solidFill>
            </a:endParaRPr>
          </a:p>
        </p:txBody>
      </p:sp>
      <p:sp>
        <p:nvSpPr>
          <p:cNvPr id="18"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9" name="Text Placeholder 3"/>
          <p:cNvSpPr>
            <a:spLocks noGrp="1"/>
          </p:cNvSpPr>
          <p:nvPr>
            <p:ph type="body" sz="quarter" idx="16"/>
          </p:nvPr>
        </p:nvSpPr>
        <p:spPr>
          <a:xfrm>
            <a:off x="5064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0" name="Text Placeholder 3"/>
          <p:cNvSpPr>
            <a:spLocks noGrp="1"/>
          </p:cNvSpPr>
          <p:nvPr>
            <p:ph type="body" sz="quarter" idx="17"/>
          </p:nvPr>
        </p:nvSpPr>
        <p:spPr>
          <a:xfrm>
            <a:off x="62088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1" name="Content Placeholder 11"/>
          <p:cNvSpPr>
            <a:spLocks noGrp="1"/>
          </p:cNvSpPr>
          <p:nvPr>
            <p:ph sz="quarter" idx="18"/>
          </p:nvPr>
        </p:nvSpPr>
        <p:spPr>
          <a:xfrm>
            <a:off x="6208813" y="2172962"/>
            <a:ext cx="5472000" cy="27642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3"/>
          <p:cNvSpPr>
            <a:spLocks noGrp="1"/>
          </p:cNvSpPr>
          <p:nvPr>
            <p:ph sz="quarter" idx="19"/>
          </p:nvPr>
        </p:nvSpPr>
        <p:spPr>
          <a:xfrm>
            <a:off x="506413" y="2172962"/>
            <a:ext cx="5472000" cy="27642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14" name="Rectangle 13">
            <a:extLst>
              <a:ext uri="{FF2B5EF4-FFF2-40B4-BE49-F238E27FC236}">
                <a16:creationId xmlns:a16="http://schemas.microsoft.com/office/drawing/2014/main" id="{B86F8A8D-F06D-4254-940A-4900AE70556F}"/>
              </a:ext>
            </a:extLst>
          </p:cNvPr>
          <p:cNvSpPr>
            <a:spLocks/>
          </p:cNvSpPr>
          <p:nvPr userDrawn="1"/>
        </p:nvSpPr>
        <p:spPr>
          <a:xfrm>
            <a:off x="-1" y="5538419"/>
            <a:ext cx="12192000" cy="13195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228600">
              <a:buClrTx/>
              <a:buFontTx/>
              <a:buNone/>
            </a:pPr>
            <a:endParaRPr lang="en-US" sz="1500" kern="1200">
              <a:solidFill>
                <a:srgbClr val="FFFFFF"/>
              </a:solidFill>
            </a:endParaRPr>
          </a:p>
        </p:txBody>
      </p:sp>
      <p:sp>
        <p:nvSpPr>
          <p:cNvPr id="23" name="Picture Placeholder 6">
            <a:extLst>
              <a:ext uri="{FF2B5EF4-FFF2-40B4-BE49-F238E27FC236}">
                <a16:creationId xmlns:a16="http://schemas.microsoft.com/office/drawing/2014/main" id="{44552720-1B07-4E51-89A6-86FF24149F89}"/>
              </a:ext>
            </a:extLst>
          </p:cNvPr>
          <p:cNvSpPr>
            <a:spLocks noGrp="1"/>
          </p:cNvSpPr>
          <p:nvPr>
            <p:ph type="pic" sz="quarter" idx="20"/>
          </p:nvPr>
        </p:nvSpPr>
        <p:spPr>
          <a:xfrm>
            <a:off x="0" y="5538420"/>
            <a:ext cx="12192000" cy="1319580"/>
          </a:xfrm>
        </p:spPr>
        <p:txBody>
          <a:bodyPr tIns="648000"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827531347"/>
      </p:ext>
    </p:extLst>
  </p:cSld>
  <p:clrMapOvr>
    <a:masterClrMapping/>
  </p:clrMapOvr>
  <p:hf hdr="0"/>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Text &amp; Image" preserve="1" userDrawn="1">
  <p:cSld name="Text &amp;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ED0D464-5A16-420B-9773-6DD4CDBF333B}"/>
              </a:ext>
            </a:extLst>
          </p:cNvPr>
          <p:cNvSpPr>
            <a:spLocks noGrp="1"/>
          </p:cNvSpPr>
          <p:nvPr>
            <p:ph type="pic" sz="quarter" idx="13"/>
          </p:nvPr>
        </p:nvSpPr>
        <p:spPr>
          <a:xfrm>
            <a:off x="6208813" y="1739788"/>
            <a:ext cx="5472000" cy="3600000"/>
          </a:xfrm>
          <a:prstGeom prst="rect">
            <a:avLst/>
          </a:prstGeom>
          <a:solidFill>
            <a:schemeClr val="bg1">
              <a:lumMod val="95000"/>
            </a:schemeClr>
          </a:solidFill>
        </p:spPr>
        <p:txBody>
          <a:bodyPr/>
          <a:lstStyle>
            <a:lvl1pPr marL="0" indent="0">
              <a:buNone/>
              <a:defRPr/>
            </a:lvl1pPr>
          </a:lstStyle>
          <a:p>
            <a:r>
              <a:rPr lang="en-US"/>
              <a:t>Click icon to add picture</a:t>
            </a:r>
          </a:p>
        </p:txBody>
      </p:sp>
      <p:sp>
        <p:nvSpPr>
          <p:cNvPr id="6" name="Footer Placeholder 5"/>
          <p:cNvSpPr>
            <a:spLocks noGrp="1"/>
          </p:cNvSpPr>
          <p:nvPr>
            <p:ph type="ftr" sz="quarter" idx="11"/>
          </p:nvPr>
        </p:nvSpPr>
        <p:spPr/>
        <p:txBody>
          <a:bodyPr/>
          <a:lstStyle/>
          <a:p>
            <a:r>
              <a:rPr lang="en-US">
                <a:solidFill>
                  <a:srgbClr val="FFFFFF"/>
                </a:solidFill>
              </a:rPr>
              <a:t>Lonza Microbiome JV - media briefing  |  3 April 2019</a:t>
            </a:r>
          </a:p>
        </p:txBody>
      </p:sp>
      <p:sp>
        <p:nvSpPr>
          <p:cNvPr id="7" name="Slide Number Placeholder 6"/>
          <p:cNvSpPr>
            <a:spLocks noGrp="1"/>
          </p:cNvSpPr>
          <p:nvPr>
            <p:ph type="sldNum" sz="quarter" idx="12"/>
          </p:nvPr>
        </p:nvSpPr>
        <p:spPr/>
        <p:txBody>
          <a:bodyPr/>
          <a:lstStyle/>
          <a:p>
            <a:fld id="{02D2E3F0-9556-40D5-9E7E-C8276249C65E}" type="slidenum">
              <a:rPr lang="en-US" smtClean="0">
                <a:solidFill>
                  <a:srgbClr val="FFFFFF"/>
                </a:solidFill>
              </a:rPr>
              <a:pPr/>
              <a:t>‹#›</a:t>
            </a:fld>
            <a:endParaRPr lang="en-US">
              <a:solidFill>
                <a:srgbClr val="FFFFFF"/>
              </a:solidFill>
            </a:endParaRPr>
          </a:p>
        </p:txBody>
      </p:sp>
      <p:sp>
        <p:nvSpPr>
          <p:cNvPr id="10" name="Text Placeholder 13"/>
          <p:cNvSpPr>
            <a:spLocks noGrp="1"/>
          </p:cNvSpPr>
          <p:nvPr>
            <p:ph type="body" sz="quarter" idx="18"/>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4" name="Content Placeholder 3"/>
          <p:cNvSpPr>
            <a:spLocks noGrp="1"/>
          </p:cNvSpPr>
          <p:nvPr>
            <p:ph sz="quarter" idx="16"/>
          </p:nvPr>
        </p:nvSpPr>
        <p:spPr>
          <a:xfrm>
            <a:off x="506413" y="1739788"/>
            <a:ext cx="5472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154EE074-434E-419C-AD07-3EDE2AAF45E6}"/>
              </a:ext>
            </a:extLst>
          </p:cNvPr>
          <p:cNvSpPr>
            <a:spLocks noGrp="1"/>
          </p:cNvSpPr>
          <p:nvPr>
            <p:ph type="body" sz="quarter" idx="19"/>
          </p:nvPr>
        </p:nvSpPr>
        <p:spPr>
          <a:xfrm>
            <a:off x="6208813" y="5542310"/>
            <a:ext cx="5472000" cy="697479"/>
          </a:xfrm>
        </p:spPr>
        <p:txBody>
          <a:bodyPr/>
          <a:lstStyle>
            <a:lvl1pPr marL="0" indent="0">
              <a:spcAft>
                <a:spcPts val="0"/>
              </a:spcAft>
              <a:buFontTx/>
              <a:buNone/>
              <a:defRPr sz="1400" b="1">
                <a:solidFill>
                  <a:schemeClr val="accent2"/>
                </a:solidFill>
                <a:latin typeface="Calibri" panose="020F0502020204030204" pitchFamily="34" charset="0"/>
                <a:cs typeface="Calibri" panose="020F0502020204030204" pitchFamily="34" charset="0"/>
              </a:defRPr>
            </a:lvl1pPr>
            <a:lvl2pPr marL="198000" indent="-198000">
              <a:defRPr sz="1400"/>
            </a:lvl2pPr>
            <a:lvl3pPr>
              <a:defRPr sz="1400"/>
            </a:lvl3pPr>
            <a:lvl4pPr>
              <a:defRPr sz="1400"/>
            </a:lvl4pPr>
            <a:lvl5pPr>
              <a:defRPr sz="14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639631542"/>
      </p:ext>
    </p:extLst>
  </p:cSld>
  <p:clrMapOvr>
    <a:masterClrMapping/>
  </p:clrMapOvr>
  <p:hf hdr="0"/>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F169E07F-9A80-405D-B06A-876E4D356B83}" type="slidenum">
              <a:rPr lang="en-US" smtClean="0">
                <a:solidFill>
                  <a:srgbClr val="FFFFFF"/>
                </a:solidFill>
              </a:rPr>
              <a:pPr/>
              <a:t>‹#›</a:t>
            </a:fld>
            <a:endParaRPr lang="en-US">
              <a:solidFill>
                <a:srgbClr val="FFFFFF"/>
              </a:solidFill>
            </a:endParaRPr>
          </a:p>
        </p:txBody>
      </p:sp>
      <p:sp>
        <p:nvSpPr>
          <p:cNvPr id="7" name="Title 6"/>
          <p:cNvSpPr>
            <a:spLocks noGrp="1"/>
          </p:cNvSpPr>
          <p:nvPr>
            <p:ph type="title"/>
          </p:nvPr>
        </p:nvSpPr>
        <p:spPr>
          <a:xfrm>
            <a:off x="507206" y="2313946"/>
            <a:ext cx="9792000" cy="432000"/>
          </a:xfrm>
        </p:spPr>
        <p:txBody>
          <a:bodyPr/>
          <a:lstStyle>
            <a:lvl1pPr>
              <a:defRPr sz="4000"/>
            </a:lvl1pPr>
          </a:lstStyle>
          <a:p>
            <a:r>
              <a:rPr lang="en-US"/>
              <a:t>Click to edit Master title style</a:t>
            </a:r>
          </a:p>
        </p:txBody>
      </p:sp>
      <p:pic>
        <p:nvPicPr>
          <p:cNvPr id="8" name="Picture 7">
            <a:extLst>
              <a:ext uri="{FF2B5EF4-FFF2-40B4-BE49-F238E27FC236}">
                <a16:creationId xmlns:a16="http://schemas.microsoft.com/office/drawing/2014/main" id="{1A157C42-A791-DD4B-8824-DD8855140549}"/>
              </a:ext>
            </a:extLst>
          </p:cNvPr>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pic>
        <p:nvPicPr>
          <p:cNvPr id="9" name="Picture 8" descr="https://extranet.who.int/datacol/answer_upload.asp?survey_id=475&amp;view_id=326&amp;question_id=15106&amp;answer_id=47397&amp;respondent_id=22063">
            <a:extLst>
              <a:ext uri="{FF2B5EF4-FFF2-40B4-BE49-F238E27FC236}">
                <a16:creationId xmlns:a16="http://schemas.microsoft.com/office/drawing/2014/main" id="{CF037A7D-FDB1-DF4D-A296-8DCCB3F629A2}"/>
              </a:ext>
            </a:extLst>
          </p:cNvPr>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spTree>
    <p:extLst>
      <p:ext uri="{BB962C8B-B14F-4D97-AF65-F5344CB8AC3E}">
        <p14:creationId xmlns:p14="http://schemas.microsoft.com/office/powerpoint/2010/main" val="4044708739"/>
      </p:ext>
    </p:extLst>
  </p:cSld>
  <p:clrMapOvr>
    <a:masterClrMapping/>
  </p:clrMapOvr>
  <p:hf hdr="0"/>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Blank"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solidFill>
                  <a:srgbClr val="FFFFFF"/>
                </a:solidFill>
              </a:rPr>
              <a:t>Lonza Microbiome JV - media briefing  |  3 April 2019</a:t>
            </a:r>
          </a:p>
        </p:txBody>
      </p:sp>
      <p:sp>
        <p:nvSpPr>
          <p:cNvPr id="4" name="Slide Number Placeholder 3"/>
          <p:cNvSpPr>
            <a:spLocks noGrp="1"/>
          </p:cNvSpPr>
          <p:nvPr>
            <p:ph type="sldNum" sz="quarter" idx="12"/>
          </p:nvPr>
        </p:nvSpPr>
        <p:spPr/>
        <p:txBody>
          <a:bodyPr/>
          <a:lstStyle/>
          <a:p>
            <a:fld id="{6D047E35-150C-4319-9FA5-9DC1536F505F}"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6131030"/>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11"/>
        <p:cNvGrpSpPr/>
        <p:nvPr/>
      </p:nvGrpSpPr>
      <p:grpSpPr>
        <a:xfrm>
          <a:off x="0" y="0"/>
          <a:ext cx="0" cy="0"/>
          <a:chOff x="0" y="0"/>
          <a:chExt cx="0" cy="0"/>
        </a:xfrm>
      </p:grpSpPr>
      <p:sp>
        <p:nvSpPr>
          <p:cNvPr id="112" name="Google Shape;112;p63"/>
          <p:cNvSpPr txBox="1">
            <a:spLocks noGrp="1"/>
          </p:cNvSpPr>
          <p:nvPr>
            <p:ph type="ftr" idx="11"/>
          </p:nvPr>
        </p:nvSpPr>
        <p:spPr>
          <a:xfrm>
            <a:off x="507205" y="6623100"/>
            <a:ext cx="9018587"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63"/>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14" name="Google Shape;114;p63"/>
          <p:cNvSpPr txBox="1">
            <a:spLocks noGrp="1"/>
          </p:cNvSpPr>
          <p:nvPr>
            <p:ph type="body" idx="1"/>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65000"/>
              </a:lnSpc>
              <a:spcBef>
                <a:spcPts val="0"/>
              </a:spcBef>
              <a:spcAft>
                <a:spcPts val="0"/>
              </a:spcAft>
              <a:buSzPts val="2000"/>
              <a:buNone/>
              <a:defRPr sz="2000" b="1">
                <a:solidFill>
                  <a:schemeClr val="accent2"/>
                </a:solidFill>
                <a:latin typeface="Century Gothic"/>
                <a:ea typeface="Century Gothic"/>
                <a:cs typeface="Century Gothic"/>
                <a:sym typeface="Century Gothic"/>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63"/>
          <p:cNvSpPr txBox="1">
            <a:spLocks noGrp="1"/>
          </p:cNvSpPr>
          <p:nvPr>
            <p:ph type="title"/>
          </p:nvPr>
        </p:nvSpPr>
        <p:spPr>
          <a:xfrm>
            <a:off x="507206" y="506412"/>
            <a:ext cx="9792000" cy="432000"/>
          </a:xfrm>
          <a:prstGeom prst="rect">
            <a:avLst/>
          </a:prstGeom>
          <a:noFill/>
          <a:ln>
            <a:noFill/>
          </a:ln>
        </p:spPr>
        <p:txBody>
          <a:bodyPr spcFirstLastPara="1" wrap="square" lIns="0" tIns="0" rIns="0" bIns="0" anchor="t" anchorCtr="0">
            <a:noAutofit/>
          </a:bodyPr>
          <a:lstStyle>
            <a:lvl1pPr lvl="0" algn="l">
              <a:lnSpc>
                <a:spcPct val="183333"/>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Agenda" preserve="1" userDrawn="1">
  <p:cSld name="Agenda">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Footer Placeholder 3"/>
          <p:cNvSpPr>
            <a:spLocks noGrp="1"/>
          </p:cNvSpPr>
          <p:nvPr>
            <p:ph type="ftr" sz="quarter" idx="11"/>
          </p:nvPr>
        </p:nvSpPr>
        <p:spPr/>
        <p:txBody>
          <a:bodyPr/>
          <a:lstStyle/>
          <a:p>
            <a:r>
              <a:rPr lang="en-US">
                <a:solidFill>
                  <a:srgbClr val="FFFFFF"/>
                </a:solidFill>
              </a:rPr>
              <a:t>Lonza Microbiome JV - media briefing  |  3 April 2019</a:t>
            </a:r>
          </a:p>
        </p:txBody>
      </p:sp>
      <p:sp>
        <p:nvSpPr>
          <p:cNvPr id="5" name="Slide Number Placeholder 4"/>
          <p:cNvSpPr>
            <a:spLocks noGrp="1"/>
          </p:cNvSpPr>
          <p:nvPr>
            <p:ph type="sldNum" sz="quarter" idx="12"/>
          </p:nvPr>
        </p:nvSpPr>
        <p:spPr/>
        <p:txBody>
          <a:bodyPr/>
          <a:lstStyle/>
          <a:p>
            <a:fld id="{C17884EE-EDE3-44F5-A102-3C97972BE00F}" type="slidenum">
              <a:rPr lang="en-US" smtClean="0">
                <a:solidFill>
                  <a:srgbClr val="FFFFFF"/>
                </a:solidFill>
              </a:rPr>
              <a:pPr/>
              <a:t>‹#›</a:t>
            </a:fld>
            <a:endParaRPr lang="en-US">
              <a:solidFill>
                <a:srgbClr val="FFFFFF"/>
              </a:solidFill>
            </a:endParaRPr>
          </a:p>
        </p:txBody>
      </p:sp>
      <p:sp>
        <p:nvSpPr>
          <p:cNvPr id="6"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07673302"/>
      </p:ext>
    </p:extLst>
  </p:cSld>
  <p:clrMapOvr>
    <a:masterClrMapping/>
  </p:clrMapOvr>
  <p:hf hdr="0"/>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Closing" preserve="1" userDrawn="1">
  <p:cSld name="Closin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3E8E94F3-9FBF-45F5-9848-3D8FC241580A}"/>
              </a:ext>
            </a:extLst>
          </p:cNvPr>
          <p:cNvSpPr/>
          <p:nvPr userDrawn="1"/>
        </p:nvSpPr>
        <p:spPr>
          <a:xfrm>
            <a:off x="0" y="0"/>
            <a:ext cx="12192000" cy="68580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buClrTx/>
              <a:buFontTx/>
              <a:buNone/>
            </a:pPr>
            <a:endParaRPr lang="en-US" sz="450" kern="1200">
              <a:solidFill>
                <a:srgbClr val="FFFFFF"/>
              </a:solidFill>
            </a:endParaRPr>
          </a:p>
        </p:txBody>
      </p:sp>
      <p:sp>
        <p:nvSpPr>
          <p:cNvPr id="3" name="Footer Placeholder 2"/>
          <p:cNvSpPr>
            <a:spLocks noGrp="1"/>
          </p:cNvSpPr>
          <p:nvPr>
            <p:ph type="ftr" sz="quarter" idx="11"/>
          </p:nvPr>
        </p:nvSpPr>
        <p:spPr/>
        <p:txBody>
          <a:bodyPr/>
          <a:lstStyle/>
          <a:p>
            <a:r>
              <a:rPr lang="en-US">
                <a:solidFill>
                  <a:srgbClr val="FFFFFF"/>
                </a:solidFill>
              </a:rPr>
              <a:t>Lonza Microbiome JV - media briefing  |  3 April 2019</a:t>
            </a:r>
          </a:p>
        </p:txBody>
      </p:sp>
      <p:sp>
        <p:nvSpPr>
          <p:cNvPr id="4" name="Slide Number Placeholder 3"/>
          <p:cNvSpPr>
            <a:spLocks noGrp="1"/>
          </p:cNvSpPr>
          <p:nvPr>
            <p:ph type="sldNum" sz="quarter" idx="12"/>
          </p:nvPr>
        </p:nvSpPr>
        <p:spPr/>
        <p:txBody>
          <a:bodyPr/>
          <a:lstStyle/>
          <a:p>
            <a:fld id="{082FAF88-7A9D-4D47-9197-6E5F7D59321B}" type="slidenum">
              <a:rPr lang="en-US" smtClean="0">
                <a:solidFill>
                  <a:srgbClr val="FFFFFF"/>
                </a:solidFill>
              </a:rPr>
              <a:pPr/>
              <a:t>‹#›</a:t>
            </a:fld>
            <a:endParaRPr lang="en-US">
              <a:solidFill>
                <a:srgbClr val="FFFFFF"/>
              </a:solidFill>
            </a:endParaRPr>
          </a:p>
        </p:txBody>
      </p:sp>
      <p:sp>
        <p:nvSpPr>
          <p:cNvPr id="9" name="Text Placeholder 8"/>
          <p:cNvSpPr>
            <a:spLocks noGrp="1"/>
          </p:cNvSpPr>
          <p:nvPr>
            <p:ph type="body" sz="quarter" idx="13"/>
          </p:nvPr>
        </p:nvSpPr>
        <p:spPr>
          <a:xfrm>
            <a:off x="1295398" y="2547938"/>
            <a:ext cx="9579600" cy="1778400"/>
          </a:xfrm>
        </p:spPr>
        <p:txBody>
          <a:bodyPr/>
          <a:lstStyle>
            <a:lvl1pPr marL="0" indent="0" algn="ctr">
              <a:buNone/>
              <a:defRPr lang="en-US" sz="6600" b="1" kern="1200" spc="-182" dirty="0" smtClean="0">
                <a:solidFill>
                  <a:schemeClr val="bg1"/>
                </a:solidFill>
                <a:latin typeface="+mj-lt"/>
                <a:ea typeface="Arial" charset="0"/>
                <a:cs typeface="Arial" charset="0"/>
              </a:defRPr>
            </a:lvl1pPr>
            <a:lvl2pPr marL="0" indent="0" algn="ctr">
              <a:buNone/>
              <a:defRPr lang="en-US" sz="3600" b="1" kern="1200" spc="-136" dirty="0" smtClean="0">
                <a:solidFill>
                  <a:schemeClr val="bg1"/>
                </a:solidFill>
                <a:latin typeface="+mj-lt"/>
                <a:ea typeface="Arial" charset="0"/>
                <a:cs typeface="Arial" charset="0"/>
              </a:defRPr>
            </a:lvl2pPr>
            <a:lvl3pPr>
              <a:defRPr lang="en-US" sz="6600" b="1" kern="1200" spc="-182" dirty="0" smtClean="0">
                <a:solidFill>
                  <a:schemeClr val="bg1"/>
                </a:solidFill>
                <a:latin typeface="+mj-lt"/>
                <a:ea typeface="Arial" charset="0"/>
                <a:cs typeface="Arial" charset="0"/>
              </a:defRPr>
            </a:lvl3pPr>
            <a:lvl4pPr>
              <a:defRPr lang="en-US" sz="6600" b="1" kern="1200" spc="-182" dirty="0" smtClean="0">
                <a:solidFill>
                  <a:schemeClr val="bg1"/>
                </a:solidFill>
                <a:latin typeface="+mj-lt"/>
                <a:ea typeface="Arial" charset="0"/>
                <a:cs typeface="Arial" charset="0"/>
              </a:defRPr>
            </a:lvl4pPr>
            <a:lvl5pPr>
              <a:defRPr lang="en-US" sz="6600" b="1" kern="1200" spc="-182" dirty="0">
                <a:solidFill>
                  <a:schemeClr val="bg1"/>
                </a:solidFill>
                <a:latin typeface="+mj-lt"/>
                <a:ea typeface="Arial" charset="0"/>
                <a:cs typeface="Arial" charset="0"/>
              </a:defRPr>
            </a:lvl5pPr>
          </a:lstStyle>
          <a:p>
            <a:pPr lvl="0"/>
            <a:r>
              <a:rPr lang="en-US"/>
              <a:t>Click to edit Master text styles</a:t>
            </a:r>
          </a:p>
          <a:p>
            <a:pPr lvl="1"/>
            <a:r>
              <a:rPr lang="en-US"/>
              <a:t>Second level</a:t>
            </a:r>
          </a:p>
        </p:txBody>
      </p:sp>
      <p:sp>
        <p:nvSpPr>
          <p:cNvPr id="10"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buClrTx/>
              <a:buFontTx/>
              <a:buNone/>
            </a:pPr>
            <a:r>
              <a:rPr lang="en-US" sz="900">
                <a:solidFill>
                  <a:srgbClr val="FFFFFF"/>
                </a:solidFill>
                <a:latin typeface="Century Gothic"/>
              </a:rPr>
              <a:t>Strictly confidential</a:t>
            </a:r>
          </a:p>
        </p:txBody>
      </p:sp>
    </p:spTree>
    <p:extLst>
      <p:ext uri="{BB962C8B-B14F-4D97-AF65-F5344CB8AC3E}">
        <p14:creationId xmlns:p14="http://schemas.microsoft.com/office/powerpoint/2010/main" val="1271679187"/>
      </p:ext>
    </p:extLst>
  </p:cSld>
  <p:clrMapOvr>
    <a:masterClrMapping/>
  </p:clrMapOvr>
  <p:hf hdr="0"/>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CA10-C085-4206-AFB5-18755B644F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FAA974-0611-43C4-A30F-71BA28245B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7D47BC-B231-42C9-8F77-21A0F3808773}"/>
              </a:ext>
            </a:extLst>
          </p:cNvPr>
          <p:cNvSpPr>
            <a:spLocks noGrp="1"/>
          </p:cNvSpPr>
          <p:nvPr>
            <p:ph type="dt" sz="half" idx="10"/>
          </p:nvPr>
        </p:nvSpPr>
        <p:spPr/>
        <p:txBody>
          <a:bodyPr/>
          <a:lstStyle/>
          <a:p>
            <a:pPr defTabSz="228600">
              <a:buClrTx/>
              <a:buFontTx/>
              <a:buNone/>
            </a:pPr>
            <a:fld id="{DC34529C-DEF2-43B8-A498-F0054EBC91D9}" type="datetimeFigureOut">
              <a:rPr lang="en-US" sz="900" kern="1200" smtClean="0">
                <a:latin typeface="Calibri Light"/>
                <a:ea typeface="Arial Unicode MS"/>
                <a:cs typeface="Arial Unicode MS"/>
              </a:rPr>
              <a:pPr defTabSz="228600">
                <a:buClrTx/>
                <a:buFontTx/>
                <a:buNone/>
              </a:pPr>
              <a:t>12/10/2025</a:t>
            </a:fld>
            <a:endParaRPr lang="en-US" sz="900" kern="1200">
              <a:latin typeface="Calibri Light"/>
              <a:ea typeface="Arial Unicode MS"/>
              <a:cs typeface="Arial Unicode MS"/>
            </a:endParaRPr>
          </a:p>
        </p:txBody>
      </p:sp>
      <p:sp>
        <p:nvSpPr>
          <p:cNvPr id="5" name="Footer Placeholder 4">
            <a:extLst>
              <a:ext uri="{FF2B5EF4-FFF2-40B4-BE49-F238E27FC236}">
                <a16:creationId xmlns:a16="http://schemas.microsoft.com/office/drawing/2014/main" id="{63CFF2B6-7746-4D3B-885E-284D900DE3A0}"/>
              </a:ext>
            </a:extLst>
          </p:cNvPr>
          <p:cNvSpPr>
            <a:spLocks noGrp="1"/>
          </p:cNvSpPr>
          <p:nvPr>
            <p:ph type="ftr" sz="quarter" idx="11"/>
          </p:nvPr>
        </p:nvSpPr>
        <p:spPr/>
        <p:txBody>
          <a:bodyPr/>
          <a:lstStyle/>
          <a:p>
            <a:endParaRPr lang="en-US">
              <a:solidFill>
                <a:srgbClr val="FFFFFF"/>
              </a:solidFill>
            </a:endParaRPr>
          </a:p>
        </p:txBody>
      </p:sp>
      <p:sp>
        <p:nvSpPr>
          <p:cNvPr id="6" name="Slide Number Placeholder 5">
            <a:extLst>
              <a:ext uri="{FF2B5EF4-FFF2-40B4-BE49-F238E27FC236}">
                <a16:creationId xmlns:a16="http://schemas.microsoft.com/office/drawing/2014/main" id="{55489FA9-6E54-4B03-AFAE-7A8452D0DAFB}"/>
              </a:ext>
            </a:extLst>
          </p:cNvPr>
          <p:cNvSpPr>
            <a:spLocks noGrp="1"/>
          </p:cNvSpPr>
          <p:nvPr>
            <p:ph type="sldNum" sz="quarter" idx="12"/>
          </p:nvPr>
        </p:nvSpPr>
        <p:spPr/>
        <p:txBody>
          <a:bodyPr/>
          <a:lstStyle/>
          <a:p>
            <a:fld id="{CFE7C01E-97B8-4569-8908-63AB0F06FED5}"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7253527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matchingName="Section Header - Internal" preserve="1" userDrawn="1">
  <p:cSld name="Section Header - Internal">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a:prstGeom prst="rect">
            <a:avLst/>
          </a:prstGeom>
        </p:spPr>
        <p:txBody>
          <a:bodyPr anchor="b"/>
          <a:lstStyle>
            <a:lvl1pPr algn="l">
              <a:lnSpc>
                <a:spcPts val="6500"/>
              </a:lnSpc>
              <a:defRPr sz="6600">
                <a:solidFill>
                  <a:schemeClr val="accent1"/>
                </a:solidFill>
                <a:effectLst/>
              </a:defRPr>
            </a:lvl1pPr>
          </a:lstStyle>
          <a:p>
            <a:r>
              <a:rPr lang="en-US"/>
              <a:t>Click to edit Master title style</a:t>
            </a:r>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pic>
        <p:nvPicPr>
          <p:cNvPr id="8" name="Picture 7">
            <a:extLst>
              <a:ext uri="{FF2B5EF4-FFF2-40B4-BE49-F238E27FC236}">
                <a16:creationId xmlns:a16="http://schemas.microsoft.com/office/drawing/2014/main" id="{BD9C1FFE-CE2F-FC43-95DF-C2C9DCE31DD7}"/>
              </a:ext>
            </a:extLst>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5304" y="124468"/>
            <a:ext cx="1277726" cy="1428108"/>
          </a:xfrm>
          <a:prstGeom prst="rect">
            <a:avLst/>
          </a:prstGeom>
          <a:noFill/>
          <a:ln>
            <a:noFill/>
          </a:ln>
        </p:spPr>
      </p:pic>
      <p:pic>
        <p:nvPicPr>
          <p:cNvPr id="10" name="Picture 9" descr="https://extranet.who.int/datacol/answer_upload.asp?survey_id=475&amp;view_id=326&amp;question_id=15106&amp;answer_id=47397&amp;respondent_id=22063">
            <a:extLst>
              <a:ext uri="{FF2B5EF4-FFF2-40B4-BE49-F238E27FC236}">
                <a16:creationId xmlns:a16="http://schemas.microsoft.com/office/drawing/2014/main" id="{1AC5AAA3-0566-8D49-AA48-5D77450E64C2}"/>
              </a:ext>
            </a:extLst>
          </p:cNvPr>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601200" y="163778"/>
            <a:ext cx="2395909" cy="842062"/>
          </a:xfrm>
          <a:prstGeom prst="rect">
            <a:avLst/>
          </a:prstGeom>
          <a:noFill/>
          <a:ln>
            <a:noFill/>
          </a:ln>
        </p:spPr>
      </p:pic>
    </p:spTree>
    <p:extLst>
      <p:ext uri="{BB962C8B-B14F-4D97-AF65-F5344CB8AC3E}">
        <p14:creationId xmlns:p14="http://schemas.microsoft.com/office/powerpoint/2010/main" val="3333300707"/>
      </p:ext>
    </p:extLst>
  </p:cSld>
  <p:clrMapOvr>
    <a:overrideClrMapping bg1="lt1" tx1="dk1" bg2="lt2" tx2="dk2" accent1="accent1" accent2="accent2" accent3="accent3" accent4="accent4" accent5="accent5" accent6="accent6" hlink="hlink" folHlink="folHlink"/>
  </p:clrMapOvr>
  <p:hf hdr="0"/>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Title &amp; Content" preserve="1" userDrawn="1">
  <p:cSld name="Title &amp; Content">
    <p:spTree>
      <p:nvGrpSpPr>
        <p:cNvPr id="1" name=""/>
        <p:cNvGrpSpPr/>
        <p:nvPr/>
      </p:nvGrpSpPr>
      <p:grpSpPr>
        <a:xfrm>
          <a:off x="0" y="0"/>
          <a:ext cx="0" cy="0"/>
          <a:chOff x="0" y="0"/>
          <a:chExt cx="0" cy="0"/>
        </a:xfrm>
      </p:grpSpPr>
      <p:sp>
        <p:nvSpPr>
          <p:cNvPr id="14"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a:t>Click to edit Master text styles</a:t>
            </a:r>
          </a:p>
        </p:txBody>
      </p:sp>
      <p:sp>
        <p:nvSpPr>
          <p:cNvPr id="10" name="Content Placeholder 9"/>
          <p:cNvSpPr>
            <a:spLocks noGrp="1"/>
          </p:cNvSpPr>
          <p:nvPr>
            <p:ph sz="quarter" idx="14"/>
          </p:nvPr>
        </p:nvSpPr>
        <p:spPr>
          <a:xfrm>
            <a:off x="507195" y="1511188"/>
            <a:ext cx="11174412" cy="4500000"/>
          </a:xfrm>
          <a:prstGeom prst="rect">
            <a:avLst/>
          </a:prstGeom>
        </p:spPr>
        <p:txBody>
          <a:bodyPr/>
          <a:lstStyle>
            <a:lvl1pPr>
              <a:defRPr sz="22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392906" y="506412"/>
            <a:ext cx="9792000" cy="432000"/>
          </a:xfrm>
          <a:prstGeom prst="rect">
            <a:avLst/>
          </a:prstGeom>
        </p:spPr>
        <p:txBody>
          <a:bodyPr/>
          <a:lstStyle>
            <a:lvl1pPr>
              <a:defRPr sz="3000"/>
            </a:lvl1pPr>
          </a:lstStyle>
          <a:p>
            <a:r>
              <a:rPr lang="en-US"/>
              <a:t>Click to edit Master title style</a:t>
            </a:r>
          </a:p>
        </p:txBody>
      </p:sp>
      <p:pic>
        <p:nvPicPr>
          <p:cNvPr id="7" name="Picture 6" descr="https://extranet.who.int/datacol/answer_upload.asp?survey_id=475&amp;view_id=326&amp;question_id=15106&amp;answer_id=47397&amp;respondent_id=22063">
            <a:extLst>
              <a:ext uri="{FF2B5EF4-FFF2-40B4-BE49-F238E27FC236}">
                <a16:creationId xmlns:a16="http://schemas.microsoft.com/office/drawing/2014/main" id="{1DEB27EC-4EB5-604B-9474-66ADE046843D}"/>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8" name="Picture 7">
            <a:extLst>
              <a:ext uri="{FF2B5EF4-FFF2-40B4-BE49-F238E27FC236}">
                <a16:creationId xmlns:a16="http://schemas.microsoft.com/office/drawing/2014/main" id="{C62BEDE9-A43C-A14D-BFE7-B85F455EE8F8}"/>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sp>
        <p:nvSpPr>
          <p:cNvPr id="3" name="TextBox 2">
            <a:extLst>
              <a:ext uri="{FF2B5EF4-FFF2-40B4-BE49-F238E27FC236}">
                <a16:creationId xmlns:a16="http://schemas.microsoft.com/office/drawing/2014/main" id="{934194D4-65C1-CE44-83D6-BA6AA8F0F826}"/>
              </a:ext>
            </a:extLst>
          </p:cNvPr>
          <p:cNvSpPr txBox="1"/>
          <p:nvPr userDrawn="1"/>
        </p:nvSpPr>
        <p:spPr>
          <a:xfrm>
            <a:off x="1341120" y="6675120"/>
            <a:ext cx="0" cy="0"/>
          </a:xfrm>
          <a:prstGeom prst="rect">
            <a:avLst/>
          </a:prstGeom>
          <a:noFill/>
        </p:spPr>
        <p:txBody>
          <a:bodyPr wrap="none" lIns="0" tIns="0" rIns="0" bIns="0" rtlCol="0">
            <a:noAutofit/>
          </a:bodyPr>
          <a:lstStyle/>
          <a:p>
            <a:pPr algn="l"/>
            <a:endParaRPr lang="en-US">
              <a:solidFill>
                <a:schemeClr val="tx1"/>
              </a:solidFill>
            </a:endParaRPr>
          </a:p>
        </p:txBody>
      </p:sp>
      <p:sp>
        <p:nvSpPr>
          <p:cNvPr id="4" name="TextBox 3">
            <a:extLst>
              <a:ext uri="{FF2B5EF4-FFF2-40B4-BE49-F238E27FC236}">
                <a16:creationId xmlns:a16="http://schemas.microsoft.com/office/drawing/2014/main" id="{8404965B-C745-5F49-B6A0-65A62D0FFA87}"/>
              </a:ext>
            </a:extLst>
          </p:cNvPr>
          <p:cNvSpPr txBox="1"/>
          <p:nvPr userDrawn="1"/>
        </p:nvSpPr>
        <p:spPr>
          <a:xfrm>
            <a:off x="1117600" y="6695440"/>
            <a:ext cx="0" cy="0"/>
          </a:xfrm>
          <a:prstGeom prst="rect">
            <a:avLst/>
          </a:prstGeom>
          <a:noFill/>
        </p:spPr>
        <p:txBody>
          <a:bodyPr wrap="none" lIns="0" tIns="0" rIns="0" bIns="0" rtlCol="0">
            <a:noAutofit/>
          </a:bodyPr>
          <a:lstStyle/>
          <a:p>
            <a:pPr algn="l"/>
            <a:endParaRPr lang="en-US">
              <a:solidFill>
                <a:schemeClr val="tx1"/>
              </a:solidFill>
            </a:endParaRPr>
          </a:p>
        </p:txBody>
      </p:sp>
      <p:sp>
        <p:nvSpPr>
          <p:cNvPr id="11" name="Slide Number Placeholder 5">
            <a:extLst>
              <a:ext uri="{FF2B5EF4-FFF2-40B4-BE49-F238E27FC236}">
                <a16:creationId xmlns:a16="http://schemas.microsoft.com/office/drawing/2014/main" id="{11DEC190-D436-954B-8DE7-916486DA5857}"/>
              </a:ext>
            </a:extLst>
          </p:cNvPr>
          <p:cNvSpPr txBox="1">
            <a:spLocks/>
          </p:cNvSpPr>
          <p:nvPr userDrawn="1"/>
        </p:nvSpPr>
        <p:spPr>
          <a:xfrm>
            <a:off x="10032988" y="6629400"/>
            <a:ext cx="1648619" cy="216000"/>
          </a:xfrm>
          <a:prstGeom prst="rect">
            <a:avLst/>
          </a:prstGeom>
        </p:spPr>
        <p:txBody>
          <a:bodyPr vert="horz" lIns="0" tIns="0" rIns="0" bIns="0" rtlCol="0" anchor="ctr" anchorCtr="0">
            <a:noAutofit/>
          </a:bodyPr>
          <a:lstStyle>
            <a:defPPr>
              <a:defRPr lang="x-none"/>
            </a:defPPr>
            <a:lvl1pPr marL="0" algn="r"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260D4A-DEC1-45DD-8AB2-A3349BAAA59E}" type="slidenum">
              <a:rPr lang="en-US" smtClean="0"/>
              <a:pPr/>
              <a:t>‹#›</a:t>
            </a:fld>
            <a:endParaRPr lang="en-US"/>
          </a:p>
        </p:txBody>
      </p:sp>
    </p:spTree>
    <p:extLst>
      <p:ext uri="{BB962C8B-B14F-4D97-AF65-F5344CB8AC3E}">
        <p14:creationId xmlns:p14="http://schemas.microsoft.com/office/powerpoint/2010/main" val="3046994199"/>
      </p:ext>
    </p:extLst>
  </p:cSld>
  <p:clrMapOvr>
    <a:masterClrMapping/>
  </p:clrMapOvr>
  <p:hf hdr="0"/>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itle 6"/>
          <p:cNvSpPr>
            <a:spLocks noGrp="1"/>
          </p:cNvSpPr>
          <p:nvPr>
            <p:ph type="title"/>
          </p:nvPr>
        </p:nvSpPr>
        <p:spPr>
          <a:xfrm>
            <a:off x="507206" y="2313946"/>
            <a:ext cx="9792000" cy="432000"/>
          </a:xfrm>
          <a:prstGeom prst="rect">
            <a:avLst/>
          </a:prstGeom>
        </p:spPr>
        <p:txBody>
          <a:bodyPr/>
          <a:lstStyle>
            <a:lvl1pPr>
              <a:defRPr sz="4000"/>
            </a:lvl1pPr>
          </a:lstStyle>
          <a:p>
            <a:r>
              <a:rPr lang="en-US"/>
              <a:t>Click to edit Master title style</a:t>
            </a:r>
          </a:p>
        </p:txBody>
      </p:sp>
      <p:pic>
        <p:nvPicPr>
          <p:cNvPr id="8" name="Picture 7">
            <a:extLst>
              <a:ext uri="{FF2B5EF4-FFF2-40B4-BE49-F238E27FC236}">
                <a16:creationId xmlns:a16="http://schemas.microsoft.com/office/drawing/2014/main" id="{1A157C42-A791-DD4B-8824-DD8855140549}"/>
              </a:ext>
            </a:extLst>
          </p:cNvPr>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pic>
        <p:nvPicPr>
          <p:cNvPr id="9" name="Picture 8" descr="https://extranet.who.int/datacol/answer_upload.asp?survey_id=475&amp;view_id=326&amp;question_id=15106&amp;answer_id=47397&amp;respondent_id=22063">
            <a:extLst>
              <a:ext uri="{FF2B5EF4-FFF2-40B4-BE49-F238E27FC236}">
                <a16:creationId xmlns:a16="http://schemas.microsoft.com/office/drawing/2014/main" id="{CF037A7D-FDB1-DF4D-A296-8DCCB3F629A2}"/>
              </a:ext>
            </a:extLst>
          </p:cNvPr>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sp>
        <p:nvSpPr>
          <p:cNvPr id="10" name="Slide Number Placeholder 4">
            <a:extLst>
              <a:ext uri="{FF2B5EF4-FFF2-40B4-BE49-F238E27FC236}">
                <a16:creationId xmlns:a16="http://schemas.microsoft.com/office/drawing/2014/main" id="{A3C58B59-6E1C-A64E-9E61-7A5FC6933A66}"/>
              </a:ext>
            </a:extLst>
          </p:cNvPr>
          <p:cNvSpPr txBox="1">
            <a:spLocks/>
          </p:cNvSpPr>
          <p:nvPr userDrawn="1"/>
        </p:nvSpPr>
        <p:spPr>
          <a:xfrm>
            <a:off x="10180630" y="6642000"/>
            <a:ext cx="1648619" cy="216000"/>
          </a:xfrm>
          <a:prstGeom prst="rect">
            <a:avLst/>
          </a:prstGeom>
        </p:spPr>
        <p:txBody>
          <a:bodyPr vert="horz" lIns="0" tIns="0" rIns="0" bIns="0" rtlCol="0" anchor="ctr" anchorCtr="0">
            <a:noAutofit/>
          </a:bodyPr>
          <a:lstStyle>
            <a:defPPr>
              <a:defRPr lang="x-none"/>
            </a:defPPr>
            <a:lvl1pPr marL="0" algn="r"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69E07F-9A80-405D-B06A-876E4D356B83}" type="slidenum">
              <a:rPr lang="en-US" smtClean="0"/>
              <a:pPr/>
              <a:t>‹#›</a:t>
            </a:fld>
            <a:endParaRPr lang="en-US"/>
          </a:p>
        </p:txBody>
      </p:sp>
    </p:spTree>
    <p:extLst>
      <p:ext uri="{BB962C8B-B14F-4D97-AF65-F5344CB8AC3E}">
        <p14:creationId xmlns:p14="http://schemas.microsoft.com/office/powerpoint/2010/main" val="480993332"/>
      </p:ext>
    </p:extLst>
  </p:cSld>
  <p:clrMapOvr>
    <a:masterClrMapping/>
  </p:clrMapOvr>
  <p:hf hdr="0"/>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2DE9-5F77-4538-9A47-EA21E6B19F97}"/>
              </a:ext>
            </a:extLst>
          </p:cNvPr>
          <p:cNvSpPr>
            <a:spLocks noGrp="1"/>
          </p:cNvSpPr>
          <p:nvPr>
            <p:ph type="title"/>
          </p:nvPr>
        </p:nvSpPr>
        <p:spPr>
          <a:xfrm>
            <a:off x="389639" y="506412"/>
            <a:ext cx="9792000" cy="432000"/>
          </a:xfrm>
          <a:prstGeom prst="rect">
            <a:avLst/>
          </a:prstGeom>
        </p:spPr>
        <p:txBody>
          <a:bodyPr/>
          <a:lstStyle>
            <a:lvl1pPr>
              <a:defRPr sz="30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30AB3F9C-D6E1-4D62-B01B-E65D1EF6B5D5}"/>
              </a:ext>
            </a:extLst>
          </p:cNvPr>
          <p:cNvSpPr>
            <a:spLocks noGrp="1"/>
          </p:cNvSpPr>
          <p:nvPr>
            <p:ph idx="1" hasCustomPrompt="1"/>
          </p:nvPr>
        </p:nvSpPr>
        <p:spPr>
          <a:xfrm>
            <a:off x="507205" y="1739788"/>
            <a:ext cx="11175995" cy="4500000"/>
          </a:xfrm>
          <a:prstGeom prst="rect">
            <a:avLst/>
          </a:prstGeom>
        </p:spPr>
        <p:txBody>
          <a:bodyPr/>
          <a:lstStyle>
            <a:lvl1pPr>
              <a:defRPr sz="2200"/>
            </a:lvl1pPr>
            <a:lvl2pPr>
              <a:defRPr sz="1800"/>
            </a:lvl2pPr>
            <a:lvl3pPr>
              <a:defRPr sz="1800"/>
            </a:lvl3pPr>
            <a:lvl4pPr>
              <a:defRPr sz="1800"/>
            </a:lvl4pPr>
            <a:lvl5pPr>
              <a:defRPr sz="1800"/>
            </a:lvl5pPr>
            <a:lvl6pPr marL="2286000" indent="0">
              <a:buNone/>
              <a:defRPr/>
            </a:lvl6pPr>
          </a:lstStyle>
          <a:p>
            <a:pPr lvl="0"/>
            <a:r>
              <a:rPr lang="en-US"/>
              <a:t>Edit Master text styles</a:t>
            </a:r>
          </a:p>
          <a:p>
            <a:pPr lvl="3"/>
            <a:r>
              <a:rPr lang="en-US"/>
              <a:t>Second level</a:t>
            </a:r>
          </a:p>
          <a:p>
            <a:pPr lvl="4"/>
            <a:r>
              <a:rPr lang="en-US"/>
              <a:t>Third level</a:t>
            </a:r>
          </a:p>
          <a:p>
            <a:pPr lvl="4"/>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D121EFFA-5052-45D6-9E12-3BE55EA15657}"/>
              </a:ext>
            </a:extLst>
          </p:cNvPr>
          <p:cNvSpPr>
            <a:spLocks noGrp="1"/>
          </p:cNvSpPr>
          <p:nvPr>
            <p:ph type="dt" sz="half" idx="10"/>
          </p:nvPr>
        </p:nvSpPr>
        <p:spPr/>
        <p:txBody>
          <a:bodyPr/>
          <a:lstStyle/>
          <a:p>
            <a:endParaRPr lang="x-none"/>
          </a:p>
        </p:txBody>
      </p:sp>
      <p:sp>
        <p:nvSpPr>
          <p:cNvPr id="9" name="Text Placeholder 13">
            <a:extLst>
              <a:ext uri="{FF2B5EF4-FFF2-40B4-BE49-F238E27FC236}">
                <a16:creationId xmlns:a16="http://schemas.microsoft.com/office/drawing/2014/main" id="{56151446-A05C-B645-9A1B-AD00D3A7462E}"/>
              </a:ext>
            </a:extLst>
          </p:cNvPr>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a:t>Click to edit Master text styles</a:t>
            </a:r>
          </a:p>
        </p:txBody>
      </p:sp>
      <p:sp>
        <p:nvSpPr>
          <p:cNvPr id="10" name="TextBox 9">
            <a:extLst>
              <a:ext uri="{FF2B5EF4-FFF2-40B4-BE49-F238E27FC236}">
                <a16:creationId xmlns:a16="http://schemas.microsoft.com/office/drawing/2014/main" id="{744F6E85-7E65-7D4C-99FE-00FC62FD521C}"/>
              </a:ext>
            </a:extLst>
          </p:cNvPr>
          <p:cNvSpPr txBox="1"/>
          <p:nvPr userDrawn="1"/>
        </p:nvSpPr>
        <p:spPr>
          <a:xfrm>
            <a:off x="352697" y="117566"/>
            <a:ext cx="0" cy="0"/>
          </a:xfrm>
          <a:prstGeom prst="rect">
            <a:avLst/>
          </a:prstGeom>
          <a:noFill/>
        </p:spPr>
        <p:txBody>
          <a:bodyPr wrap="none" lIns="0" tIns="0" rIns="0" bIns="0" rtlCol="0">
            <a:noAutofit/>
          </a:bodyPr>
          <a:lstStyle/>
          <a:p>
            <a:pPr algn="l"/>
            <a:endParaRPr lang="en-US">
              <a:solidFill>
                <a:schemeClr val="tx1"/>
              </a:solidFill>
            </a:endParaRPr>
          </a:p>
        </p:txBody>
      </p:sp>
      <p:sp>
        <p:nvSpPr>
          <p:cNvPr id="8" name="Slide Number Placeholder 5">
            <a:extLst>
              <a:ext uri="{FF2B5EF4-FFF2-40B4-BE49-F238E27FC236}">
                <a16:creationId xmlns:a16="http://schemas.microsoft.com/office/drawing/2014/main" id="{56370BDB-78D6-004F-8E0B-6DBC28E8C286}"/>
              </a:ext>
            </a:extLst>
          </p:cNvPr>
          <p:cNvSpPr txBox="1">
            <a:spLocks/>
          </p:cNvSpPr>
          <p:nvPr userDrawn="1"/>
        </p:nvSpPr>
        <p:spPr>
          <a:xfrm>
            <a:off x="10032988" y="6629400"/>
            <a:ext cx="1648619" cy="216000"/>
          </a:xfrm>
          <a:prstGeom prst="rect">
            <a:avLst/>
          </a:prstGeom>
        </p:spPr>
        <p:txBody>
          <a:bodyPr vert="horz" lIns="0" tIns="0" rIns="0" bIns="0" rtlCol="0" anchor="ctr" anchorCtr="0">
            <a:noAutofit/>
          </a:bodyPr>
          <a:lstStyle>
            <a:defPPr>
              <a:defRPr lang="x-none"/>
            </a:defPPr>
            <a:lvl1pPr marL="0" algn="r"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260D4A-DEC1-45DD-8AB2-A3349BAAA59E}" type="slidenum">
              <a:rPr lang="en-US" smtClean="0"/>
              <a:pPr/>
              <a:t>‹#›</a:t>
            </a:fld>
            <a:endParaRPr lang="en-US"/>
          </a:p>
        </p:txBody>
      </p:sp>
    </p:spTree>
    <p:extLst>
      <p:ext uri="{BB962C8B-B14F-4D97-AF65-F5344CB8AC3E}">
        <p14:creationId xmlns:p14="http://schemas.microsoft.com/office/powerpoint/2010/main" val="275117183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2"/>
            </p:custDataLst>
            <p:extLst>
              <p:ext uri="{D42A27DB-BD31-4B8C-83A1-F6EECF244321}">
                <p14:modId xmlns:p14="http://schemas.microsoft.com/office/powerpoint/2010/main" val="9031367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13" name="Object 1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Content Placeholder 11"/>
          <p:cNvSpPr>
            <a:spLocks noGrp="1"/>
          </p:cNvSpPr>
          <p:nvPr>
            <p:ph sz="quarter" idx="17"/>
          </p:nvPr>
        </p:nvSpPr>
        <p:spPr>
          <a:xfrm>
            <a:off x="5995852" y="1739788"/>
            <a:ext cx="5687348" cy="4500000"/>
          </a:xfrm>
          <a:prstGeom prst="rect">
            <a:avLst/>
          </a:prstGeom>
        </p:spPr>
        <p:txBody>
          <a:bodyPr vert="horz" lIns="0" tIns="46800" rIns="0" bIns="45720" rtlCol="0">
            <a:noAutofit/>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16"/>
          </p:nvPr>
        </p:nvSpPr>
        <p:spPr>
          <a:xfrm>
            <a:off x="507206" y="1739788"/>
            <a:ext cx="5488646" cy="4500000"/>
          </a:xfrm>
          <a:prstGeom prst="rect">
            <a:avLst/>
          </a:prstGeom>
        </p:spPr>
        <p:txBody>
          <a:bodyPr vert="horz" lIns="0" tIns="46800" rIns="0" bIns="45720" rtlCol="0">
            <a:noAutofit/>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507205" y="6623100"/>
            <a:ext cx="9018587" cy="216000"/>
          </a:xfrm>
          <a:prstGeom prst="rect">
            <a:avLst/>
          </a:prstGeom>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r>
              <a:rPr lang="en-US"/>
              <a:t>Lonza Microbiome JV - media briefing  |  3 April 2019</a:t>
            </a:r>
          </a:p>
        </p:txBody>
      </p:sp>
      <p:sp>
        <p:nvSpPr>
          <p:cNvPr id="7" name="Slide Number Placeholder 6"/>
          <p:cNvSpPr>
            <a:spLocks noGrp="1"/>
          </p:cNvSpPr>
          <p:nvPr>
            <p:ph type="sldNum" sz="quarter" idx="12"/>
          </p:nvPr>
        </p:nvSpPr>
        <p:spPr/>
        <p:txBody>
          <a:bodyPr/>
          <a:lstStyle/>
          <a:p>
            <a:fld id="{3ED22FC0-9634-43A5-A9BA-3774A5BBC19E}" type="slidenum">
              <a:rPr lang="en-US" smtClean="0"/>
              <a:pPr/>
              <a:t>‹#›</a:t>
            </a:fld>
            <a:endParaRPr lang="en-US"/>
          </a:p>
        </p:txBody>
      </p:sp>
      <p:sp>
        <p:nvSpPr>
          <p:cNvPr id="9" name="Text Placeholder 13"/>
          <p:cNvSpPr>
            <a:spLocks noGrp="1"/>
          </p:cNvSpPr>
          <p:nvPr>
            <p:ph type="body" sz="quarter" idx="13"/>
          </p:nvPr>
        </p:nvSpPr>
        <p:spPr>
          <a:xfrm>
            <a:off x="507205" y="1739788"/>
            <a:ext cx="11175995" cy="4500000"/>
          </a:xfrm>
          <a:prstGeom prst="rect">
            <a:avLst/>
          </a:prstGeom>
        </p:spPr>
        <p:txBody>
          <a:bodyPr vert="horz" lIns="0" tIns="46800" rIns="0" bIns="45720" rtlCol="0" anchor="b">
            <a:noAutofit/>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507206" y="506412"/>
            <a:ext cx="9792000" cy="432000"/>
          </a:xfrm>
          <a:prstGeom prst="rect">
            <a:avLst/>
          </a:prstGeom>
        </p:spPr>
        <p:txBody>
          <a:bodyPr vert="horz" lIns="0" tIns="0" rIns="0" bIns="0" rtlCol="0" anchor="t" anchorCtr="0">
            <a:noAutofit/>
          </a:bodyPr>
          <a:lstStyle>
            <a:lvl1pPr algn="l" defTabSz="914400" rtl="0" eaLnBrk="1" latinLnBrk="0" hangingPunct="1">
              <a:lnSpc>
                <a:spcPts val="3300"/>
              </a:lnSpc>
              <a:spcBef>
                <a:spcPct val="0"/>
              </a:spcBef>
              <a:buNone/>
              <a:defRPr sz="2800" b="1" kern="1200" spc="-100" baseline="0">
                <a:solidFill>
                  <a:schemeClr val="accent1"/>
                </a:solidFill>
                <a:latin typeface="+mj-lt"/>
                <a:ea typeface="+mj-ea"/>
                <a:cs typeface="+mj-cs"/>
              </a:defRPr>
            </a:lvl1pPr>
          </a:lstStyle>
          <a:p>
            <a:r>
              <a:rPr lang="en-US"/>
              <a:t>Click to edit Master title style</a:t>
            </a:r>
          </a:p>
        </p:txBody>
      </p:sp>
      <p:sp>
        <p:nvSpPr>
          <p:cNvPr id="10" name="Text Placeholder 13">
            <a:extLst>
              <a:ext uri="{FF2B5EF4-FFF2-40B4-BE49-F238E27FC236}">
                <a16:creationId xmlns:a16="http://schemas.microsoft.com/office/drawing/2014/main" id="{07098449-41B0-BB47-9B66-892F78FE4ECF}"/>
              </a:ext>
            </a:extLst>
          </p:cNvPr>
          <p:cNvSpPr>
            <a:spLocks noGrp="1"/>
          </p:cNvSpPr>
          <p:nvPr>
            <p:ph type="body" sz="quarter" idx="18"/>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a:t>Click to edit Master text styles</a:t>
            </a:r>
          </a:p>
        </p:txBody>
      </p:sp>
    </p:spTree>
    <p:extLst>
      <p:ext uri="{BB962C8B-B14F-4D97-AF65-F5344CB8AC3E}">
        <p14:creationId xmlns:p14="http://schemas.microsoft.com/office/powerpoint/2010/main" val="2209905605"/>
      </p:ext>
    </p:extLst>
  </p:cSld>
  <p:clrMapOvr>
    <a:masterClrMapping/>
  </p:clrMapOvr>
  <p:hf hdr="0"/>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CA10-C085-4206-AFB5-18755B644F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FAA974-0611-43C4-A30F-71BA28245B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7D47BC-B231-42C9-8F77-21A0F3808773}"/>
              </a:ext>
            </a:extLst>
          </p:cNvPr>
          <p:cNvSpPr>
            <a:spLocks noGrp="1"/>
          </p:cNvSpPr>
          <p:nvPr>
            <p:ph type="dt" sz="half" idx="10"/>
          </p:nvPr>
        </p:nvSpPr>
        <p:spPr/>
        <p:txBody>
          <a:bodyPr/>
          <a:lstStyle/>
          <a:p>
            <a:fld id="{DC34529C-DEF2-43B8-A498-F0054EBC91D9}" type="datetimeFigureOut">
              <a:rPr lang="en-US" smtClean="0"/>
              <a:t>12/10/2025</a:t>
            </a:fld>
            <a:endParaRPr lang="en-US"/>
          </a:p>
        </p:txBody>
      </p:sp>
      <p:sp>
        <p:nvSpPr>
          <p:cNvPr id="5" name="Footer Placeholder 4">
            <a:extLst>
              <a:ext uri="{FF2B5EF4-FFF2-40B4-BE49-F238E27FC236}">
                <a16:creationId xmlns:a16="http://schemas.microsoft.com/office/drawing/2014/main" id="{63CFF2B6-7746-4D3B-885E-284D900DE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89FA9-6E54-4B03-AFAE-7A8452D0DAFB}"/>
              </a:ext>
            </a:extLst>
          </p:cNvPr>
          <p:cNvSpPr>
            <a:spLocks noGrp="1"/>
          </p:cNvSpPr>
          <p:nvPr>
            <p:ph type="sldNum" sz="quarter" idx="12"/>
          </p:nvPr>
        </p:nvSpPr>
        <p:spPr/>
        <p:txBody>
          <a:bodyPr/>
          <a:lstStyle/>
          <a:p>
            <a:fld id="{CFE7C01E-97B8-4569-8908-63AB0F06FED5}" type="slidenum">
              <a:rPr lang="en-US" smtClean="0"/>
              <a:t>‹#›</a:t>
            </a:fld>
            <a:endParaRPr lang="en-US"/>
          </a:p>
        </p:txBody>
      </p:sp>
    </p:spTree>
    <p:extLst>
      <p:ext uri="{BB962C8B-B14F-4D97-AF65-F5344CB8AC3E}">
        <p14:creationId xmlns:p14="http://schemas.microsoft.com/office/powerpoint/2010/main" val="254935050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93B45-FDE0-406B-BC76-68C377CE299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aa-ET"/>
          </a:p>
        </p:txBody>
      </p:sp>
      <p:sp>
        <p:nvSpPr>
          <p:cNvPr id="3" name="Content Placeholder 2">
            <a:extLst>
              <a:ext uri="{FF2B5EF4-FFF2-40B4-BE49-F238E27FC236}">
                <a16:creationId xmlns:a16="http://schemas.microsoft.com/office/drawing/2014/main" id="{D7AD8205-5E93-4BDA-B8EF-7DDA9D087C94}"/>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4" name="Content Placeholder 3">
            <a:extLst>
              <a:ext uri="{FF2B5EF4-FFF2-40B4-BE49-F238E27FC236}">
                <a16:creationId xmlns:a16="http://schemas.microsoft.com/office/drawing/2014/main" id="{CAC4EEC3-87A3-47A5-AB2B-80E9D0766B10}"/>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5" name="Date Placeholder 4">
            <a:extLst>
              <a:ext uri="{FF2B5EF4-FFF2-40B4-BE49-F238E27FC236}">
                <a16:creationId xmlns:a16="http://schemas.microsoft.com/office/drawing/2014/main" id="{B2ECBAA2-9BBA-4548-8380-1ED915ECF873}"/>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aa-ET" smtClean="0"/>
              <a:t>12/10/2025</a:t>
            </a:fld>
            <a:endParaRPr lang="aa-ET"/>
          </a:p>
        </p:txBody>
      </p:sp>
      <p:sp>
        <p:nvSpPr>
          <p:cNvPr id="6" name="Footer Placeholder 5">
            <a:extLst>
              <a:ext uri="{FF2B5EF4-FFF2-40B4-BE49-F238E27FC236}">
                <a16:creationId xmlns:a16="http://schemas.microsoft.com/office/drawing/2014/main" id="{380629EE-BAAD-483C-B196-7B38BCB0E42E}"/>
              </a:ext>
            </a:extLst>
          </p:cNvPr>
          <p:cNvSpPr>
            <a:spLocks noGrp="1"/>
          </p:cNvSpPr>
          <p:nvPr>
            <p:ph type="ftr" sz="quarter" idx="11"/>
          </p:nvPr>
        </p:nvSpPr>
        <p:spPr>
          <a:xfrm>
            <a:off x="4038600" y="6356350"/>
            <a:ext cx="4114800" cy="365125"/>
          </a:xfrm>
          <a:prstGeom prst="rect">
            <a:avLst/>
          </a:prstGeom>
        </p:spPr>
        <p:txBody>
          <a:bodyPr/>
          <a:lstStyle/>
          <a:p>
            <a:endParaRPr lang="aa-ET"/>
          </a:p>
        </p:txBody>
      </p:sp>
      <p:sp>
        <p:nvSpPr>
          <p:cNvPr id="7" name="Slide Number Placeholder 6">
            <a:extLst>
              <a:ext uri="{FF2B5EF4-FFF2-40B4-BE49-F238E27FC236}">
                <a16:creationId xmlns:a16="http://schemas.microsoft.com/office/drawing/2014/main" id="{161F5FEE-9C50-48AA-ABB1-9FAD4AC4DB09}"/>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aa-ET" smtClean="0"/>
              <a:t>‹#›</a:t>
            </a:fld>
            <a:endParaRPr lang="aa-ET"/>
          </a:p>
        </p:txBody>
      </p:sp>
    </p:spTree>
    <p:extLst>
      <p:ext uri="{BB962C8B-B14F-4D97-AF65-F5344CB8AC3E}">
        <p14:creationId xmlns:p14="http://schemas.microsoft.com/office/powerpoint/2010/main" val="2647783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losing">
  <p:cSld name="Closing">
    <p:spTree>
      <p:nvGrpSpPr>
        <p:cNvPr id="1" name="Shape 116"/>
        <p:cNvGrpSpPr/>
        <p:nvPr/>
      </p:nvGrpSpPr>
      <p:grpSpPr>
        <a:xfrm>
          <a:off x="0" y="0"/>
          <a:ext cx="0" cy="0"/>
          <a:chOff x="0" y="0"/>
          <a:chExt cx="0" cy="0"/>
        </a:xfrm>
      </p:grpSpPr>
      <p:sp>
        <p:nvSpPr>
          <p:cNvPr id="117" name="Google Shape;117;p64"/>
          <p:cNvSpPr/>
          <p:nvPr/>
        </p:nvSpPr>
        <p:spPr>
          <a:xfrm>
            <a:off x="0" y="0"/>
            <a:ext cx="12192000" cy="68580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50">
              <a:solidFill>
                <a:schemeClr val="lt1"/>
              </a:solidFill>
              <a:latin typeface="Calibri"/>
              <a:ea typeface="Calibri"/>
              <a:cs typeface="Calibri"/>
              <a:sym typeface="Calibri"/>
            </a:endParaRPr>
          </a:p>
        </p:txBody>
      </p:sp>
      <p:sp>
        <p:nvSpPr>
          <p:cNvPr id="118" name="Google Shape;118;p64"/>
          <p:cNvSpPr txBox="1">
            <a:spLocks noGrp="1"/>
          </p:cNvSpPr>
          <p:nvPr>
            <p:ph type="ftr" idx="11"/>
          </p:nvPr>
        </p:nvSpPr>
        <p:spPr>
          <a:xfrm>
            <a:off x="507205" y="6623100"/>
            <a:ext cx="9018587"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64"/>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20" name="Google Shape;120;p64"/>
          <p:cNvSpPr txBox="1">
            <a:spLocks noGrp="1"/>
          </p:cNvSpPr>
          <p:nvPr>
            <p:ph type="body" idx="1"/>
          </p:nvPr>
        </p:nvSpPr>
        <p:spPr>
          <a:xfrm>
            <a:off x="1295398" y="2547938"/>
            <a:ext cx="9579600" cy="1778400"/>
          </a:xfrm>
          <a:prstGeom prst="rect">
            <a:avLst/>
          </a:prstGeom>
          <a:noFill/>
          <a:ln>
            <a:noFill/>
          </a:ln>
        </p:spPr>
        <p:txBody>
          <a:bodyPr spcFirstLastPara="1" wrap="square" lIns="0" tIns="46800" rIns="0" bIns="45700" anchor="t" anchorCtr="0">
            <a:noAutofit/>
          </a:bodyPr>
          <a:lstStyle>
            <a:lvl1pPr marL="457200" lvl="0" indent="-228600" algn="ctr">
              <a:lnSpc>
                <a:spcPct val="100000"/>
              </a:lnSpc>
              <a:spcBef>
                <a:spcPts val="0"/>
              </a:spcBef>
              <a:spcAft>
                <a:spcPts val="0"/>
              </a:spcAft>
              <a:buSzPts val="6600"/>
              <a:buNone/>
              <a:defRPr sz="6600" b="1">
                <a:solidFill>
                  <a:schemeClr val="lt1"/>
                </a:solidFill>
                <a:latin typeface="Century Gothic"/>
                <a:ea typeface="Century Gothic"/>
                <a:cs typeface="Century Gothic"/>
                <a:sym typeface="Century Gothic"/>
              </a:defRPr>
            </a:lvl1pPr>
            <a:lvl2pPr marL="914400" lvl="1" indent="-228600" algn="ctr">
              <a:lnSpc>
                <a:spcPct val="100000"/>
              </a:lnSpc>
              <a:spcBef>
                <a:spcPts val="1200"/>
              </a:spcBef>
              <a:spcAft>
                <a:spcPts val="0"/>
              </a:spcAft>
              <a:buSzPts val="3600"/>
              <a:buNone/>
              <a:defRPr sz="3600" b="1">
                <a:solidFill>
                  <a:schemeClr val="lt1"/>
                </a:solidFill>
                <a:latin typeface="Century Gothic"/>
                <a:ea typeface="Century Gothic"/>
                <a:cs typeface="Century Gothic"/>
                <a:sym typeface="Century Gothic"/>
              </a:defRPr>
            </a:lvl2pPr>
            <a:lvl3pPr marL="1371600" lvl="2" indent="-647700" algn="l">
              <a:lnSpc>
                <a:spcPct val="100000"/>
              </a:lnSpc>
              <a:spcBef>
                <a:spcPts val="1200"/>
              </a:spcBef>
              <a:spcAft>
                <a:spcPts val="0"/>
              </a:spcAft>
              <a:buSzPts val="6600"/>
              <a:buChar char="•"/>
              <a:defRPr sz="6600" b="1">
                <a:solidFill>
                  <a:schemeClr val="lt1"/>
                </a:solidFill>
                <a:latin typeface="Century Gothic"/>
                <a:ea typeface="Century Gothic"/>
                <a:cs typeface="Century Gothic"/>
                <a:sym typeface="Century Gothic"/>
              </a:defRPr>
            </a:lvl3pPr>
            <a:lvl4pPr marL="1828800" lvl="3" indent="-647700" algn="l">
              <a:lnSpc>
                <a:spcPct val="100000"/>
              </a:lnSpc>
              <a:spcBef>
                <a:spcPts val="1200"/>
              </a:spcBef>
              <a:spcAft>
                <a:spcPts val="0"/>
              </a:spcAft>
              <a:buSzPts val="6600"/>
              <a:buChar char="•"/>
              <a:defRPr sz="6600" b="1">
                <a:solidFill>
                  <a:schemeClr val="lt1"/>
                </a:solidFill>
                <a:latin typeface="Century Gothic"/>
                <a:ea typeface="Century Gothic"/>
                <a:cs typeface="Century Gothic"/>
                <a:sym typeface="Century Gothic"/>
              </a:defRPr>
            </a:lvl4pPr>
            <a:lvl5pPr marL="2286000" lvl="4" indent="-647700" algn="l">
              <a:lnSpc>
                <a:spcPct val="100000"/>
              </a:lnSpc>
              <a:spcBef>
                <a:spcPts val="1200"/>
              </a:spcBef>
              <a:spcAft>
                <a:spcPts val="0"/>
              </a:spcAft>
              <a:buSzPts val="6600"/>
              <a:buChar char="•"/>
              <a:defRPr sz="6600" b="1">
                <a:solidFill>
                  <a:schemeClr val="lt1"/>
                </a:solidFill>
                <a:latin typeface="Century Gothic"/>
                <a:ea typeface="Century Gothic"/>
                <a:cs typeface="Century Gothic"/>
                <a:sym typeface="Century Gothic"/>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mp; Content" userDrawn="1">
  <p:cSld name="1_Title &amp;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4260D4A-DEC1-45DD-8AB2-A3349BAAA59E}" type="slidenum">
              <a:rPr lang="en-US" smtClean="0"/>
              <a:pPr/>
              <a:t>‹#›</a:t>
            </a:fld>
            <a:endParaRPr lang="en-US"/>
          </a:p>
        </p:txBody>
      </p:sp>
      <p:sp>
        <p:nvSpPr>
          <p:cNvPr id="14"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a:t>Click to edit Master text styles</a:t>
            </a:r>
          </a:p>
        </p:txBody>
      </p:sp>
      <p:sp>
        <p:nvSpPr>
          <p:cNvPr id="10" name="Content Placeholder 9"/>
          <p:cNvSpPr>
            <a:spLocks noGrp="1"/>
          </p:cNvSpPr>
          <p:nvPr>
            <p:ph sz="quarter" idx="14"/>
          </p:nvPr>
        </p:nvSpPr>
        <p:spPr>
          <a:xfrm>
            <a:off x="507195" y="1511188"/>
            <a:ext cx="11174412" cy="4500000"/>
          </a:xfrm>
        </p:spPr>
        <p:txBody>
          <a:bodyPr/>
          <a:lstStyle>
            <a:lvl1pPr>
              <a:defRPr sz="22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defRPr sz="3000"/>
            </a:lvl1pPr>
          </a:lstStyle>
          <a:p>
            <a:r>
              <a:rPr lang="en-US"/>
              <a:t>Click to edit Master title style</a:t>
            </a:r>
          </a:p>
        </p:txBody>
      </p:sp>
      <p:pic>
        <p:nvPicPr>
          <p:cNvPr id="7" name="Picture 6" descr="https://extranet.who.int/datacol/answer_upload.asp?survey_id=475&amp;view_id=326&amp;question_id=15106&amp;answer_id=47397&amp;respondent_id=22063">
            <a:extLst>
              <a:ext uri="{FF2B5EF4-FFF2-40B4-BE49-F238E27FC236}">
                <a16:creationId xmlns:a16="http://schemas.microsoft.com/office/drawing/2014/main" id="{1DEB27EC-4EB5-604B-9474-66ADE046843D}"/>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8" name="Picture 7">
            <a:extLst>
              <a:ext uri="{FF2B5EF4-FFF2-40B4-BE49-F238E27FC236}">
                <a16:creationId xmlns:a16="http://schemas.microsoft.com/office/drawing/2014/main" id="{C62BEDE9-A43C-A14D-BFE7-B85F455EE8F8}"/>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436051"/>
            <a:ext cx="982980" cy="1122363"/>
          </a:xfrm>
          <a:prstGeom prst="rect">
            <a:avLst/>
          </a:prstGeom>
          <a:noFill/>
          <a:ln>
            <a:noFill/>
          </a:ln>
        </p:spPr>
      </p:pic>
    </p:spTree>
    <p:extLst>
      <p:ext uri="{BB962C8B-B14F-4D97-AF65-F5344CB8AC3E}">
        <p14:creationId xmlns:p14="http://schemas.microsoft.com/office/powerpoint/2010/main" val="2359322764"/>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Section Header - Internal" preserve="1" userDrawn="1">
  <p:cSld name="Section Header - Internal">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buClrTx/>
              <a:buFontTx/>
              <a:buNone/>
            </a:pPr>
            <a:endParaRPr lang="en-US" sz="450" kern="1200">
              <a:solidFill>
                <a:srgbClr val="FFFFFF"/>
              </a:solidFill>
            </a:endParaRPr>
          </a:p>
        </p:txBody>
      </p:sp>
      <p:sp>
        <p:nvSpPr>
          <p:cNvPr id="2" name="Title 1"/>
          <p:cNvSpPr>
            <a:spLocks noGrp="1"/>
          </p:cNvSpPr>
          <p:nvPr>
            <p:ph type="ctrTitle"/>
          </p:nvPr>
        </p:nvSpPr>
        <p:spPr>
          <a:xfrm>
            <a:off x="507206" y="720000"/>
            <a:ext cx="11088000" cy="2934000"/>
          </a:xfrm>
        </p:spPr>
        <p:txBody>
          <a:bodyPr anchor="b"/>
          <a:lstStyle>
            <a:lvl1pPr algn="l">
              <a:lnSpc>
                <a:spcPts val="6500"/>
              </a:lnSpc>
              <a:defRPr sz="6600">
                <a:solidFill>
                  <a:schemeClr val="accent1"/>
                </a:solidFill>
                <a:effectLst/>
              </a:defRPr>
            </a:lvl1pPr>
          </a:lstStyle>
          <a:p>
            <a:r>
              <a:rPr lang="en-US"/>
              <a:t>Click to edit Master title style</a:t>
            </a:r>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buClrTx/>
              <a:buFontTx/>
              <a:buNone/>
            </a:pPr>
            <a:r>
              <a:rPr lang="en-US" sz="900">
                <a:solidFill>
                  <a:srgbClr val="FFFFFF"/>
                </a:solidFill>
                <a:latin typeface="Century Gothic"/>
              </a:rPr>
              <a:t>Strictly confidential</a:t>
            </a:r>
          </a:p>
        </p:txBody>
      </p:sp>
      <p:pic>
        <p:nvPicPr>
          <p:cNvPr id="8" name="Picture 7">
            <a:extLst>
              <a:ext uri="{FF2B5EF4-FFF2-40B4-BE49-F238E27FC236}">
                <a16:creationId xmlns:a16="http://schemas.microsoft.com/office/drawing/2014/main" id="{BD9C1FFE-CE2F-FC43-95DF-C2C9DCE31DD7}"/>
              </a:ext>
            </a:extLst>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5304" y="124468"/>
            <a:ext cx="1277726" cy="1428108"/>
          </a:xfrm>
          <a:prstGeom prst="rect">
            <a:avLst/>
          </a:prstGeom>
          <a:noFill/>
          <a:ln>
            <a:noFill/>
          </a:ln>
        </p:spPr>
      </p:pic>
      <p:pic>
        <p:nvPicPr>
          <p:cNvPr id="10" name="Picture 9" descr="https://extranet.who.int/datacol/answer_upload.asp?survey_id=475&amp;view_id=326&amp;question_id=15106&amp;answer_id=47397&amp;respondent_id=22063">
            <a:extLst>
              <a:ext uri="{FF2B5EF4-FFF2-40B4-BE49-F238E27FC236}">
                <a16:creationId xmlns:a16="http://schemas.microsoft.com/office/drawing/2014/main" id="{1AC5AAA3-0566-8D49-AA48-5D77450E64C2}"/>
              </a:ext>
            </a:extLst>
          </p:cNvPr>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601200" y="163778"/>
            <a:ext cx="2395909" cy="842062"/>
          </a:xfrm>
          <a:prstGeom prst="rect">
            <a:avLst/>
          </a:prstGeom>
          <a:noFill/>
          <a:ln>
            <a:noFill/>
          </a:ln>
        </p:spPr>
      </p:pic>
    </p:spTree>
    <p:extLst>
      <p:ext uri="{BB962C8B-B14F-4D97-AF65-F5344CB8AC3E}">
        <p14:creationId xmlns:p14="http://schemas.microsoft.com/office/powerpoint/2010/main" val="1131569625"/>
      </p:ext>
    </p:extLst>
  </p:cSld>
  <p:clrMapOvr>
    <a:overrideClrMapping bg1="lt1" tx1="dk1" bg2="lt2" tx2="dk2" accent1="accent1" accent2="accent2" accent3="accent3" accent4="accent4" accent5="accent5" accent6="accent6" hlink="hlink" folHlink="folHlink"/>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mp; Content" preserve="1" userDrawn="1">
  <p:cSld name="Title &amp;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4260D4A-DEC1-45DD-8AB2-A3349BAAA59E}" type="slidenum">
              <a:rPr lang="en-US" smtClean="0">
                <a:solidFill>
                  <a:srgbClr val="FFFFFF"/>
                </a:solidFill>
              </a:rPr>
              <a:pPr/>
              <a:t>‹#›</a:t>
            </a:fld>
            <a:endParaRPr lang="en-US">
              <a:solidFill>
                <a:srgbClr val="FFFFFF"/>
              </a:solidFill>
            </a:endParaRPr>
          </a:p>
        </p:txBody>
      </p:sp>
      <p:sp>
        <p:nvSpPr>
          <p:cNvPr id="14"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a:t>Click to edit Master text styles</a:t>
            </a:r>
          </a:p>
        </p:txBody>
      </p:sp>
      <p:sp>
        <p:nvSpPr>
          <p:cNvPr id="10" name="Content Placeholder 9"/>
          <p:cNvSpPr>
            <a:spLocks noGrp="1"/>
          </p:cNvSpPr>
          <p:nvPr>
            <p:ph sz="quarter" idx="14"/>
          </p:nvPr>
        </p:nvSpPr>
        <p:spPr>
          <a:xfrm>
            <a:off x="507195" y="1511188"/>
            <a:ext cx="11174412" cy="4500000"/>
          </a:xfrm>
        </p:spPr>
        <p:txBody>
          <a:bodyPr/>
          <a:lstStyle>
            <a:lvl1pPr>
              <a:defRPr sz="22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defRPr sz="3000"/>
            </a:lvl1pPr>
          </a:lstStyle>
          <a:p>
            <a:r>
              <a:rPr lang="en-US"/>
              <a:t>Click to edit Master title style</a:t>
            </a:r>
          </a:p>
        </p:txBody>
      </p:sp>
      <p:pic>
        <p:nvPicPr>
          <p:cNvPr id="7" name="Picture 6" descr="https://extranet.who.int/datacol/answer_upload.asp?survey_id=475&amp;view_id=326&amp;question_id=15106&amp;answer_id=47397&amp;respondent_id=22063">
            <a:extLst>
              <a:ext uri="{FF2B5EF4-FFF2-40B4-BE49-F238E27FC236}">
                <a16:creationId xmlns:a16="http://schemas.microsoft.com/office/drawing/2014/main" id="{1DEB27EC-4EB5-604B-9474-66ADE046843D}"/>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8" name="Picture 7">
            <a:extLst>
              <a:ext uri="{FF2B5EF4-FFF2-40B4-BE49-F238E27FC236}">
                <a16:creationId xmlns:a16="http://schemas.microsoft.com/office/drawing/2014/main" id="{C62BEDE9-A43C-A14D-BFE7-B85F455EE8F8}"/>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436051"/>
            <a:ext cx="982980" cy="1122363"/>
          </a:xfrm>
          <a:prstGeom prst="rect">
            <a:avLst/>
          </a:prstGeom>
          <a:noFill/>
          <a:ln>
            <a:noFill/>
          </a:ln>
        </p:spPr>
      </p:pic>
    </p:spTree>
    <p:extLst>
      <p:ext uri="{BB962C8B-B14F-4D97-AF65-F5344CB8AC3E}">
        <p14:creationId xmlns:p14="http://schemas.microsoft.com/office/powerpoint/2010/main" val="3505284949"/>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Section Header" preserve="1" userDrawn="1">
  <p:cSld name="Section Header">
    <p:bg>
      <p:bgPr>
        <a:gradFill>
          <a:gsLst>
            <a:gs pos="0">
              <a:schemeClr val="accent2"/>
            </a:gs>
            <a:gs pos="100000">
              <a:schemeClr val="accent1"/>
            </a:gs>
          </a:gsLst>
          <a:lin ang="0" scaled="0"/>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507207" y="720000"/>
            <a:ext cx="11088000" cy="2350800"/>
          </a:xfrm>
        </p:spPr>
        <p:txBody>
          <a:bodyPr anchor="b"/>
          <a:lstStyle>
            <a:lvl1pPr>
              <a:lnSpc>
                <a:spcPts val="6500"/>
              </a:lnSpc>
              <a:defRPr sz="6600">
                <a:solidFill>
                  <a:schemeClr val="bg1"/>
                </a:solidFill>
              </a:defRPr>
            </a:lvl1pPr>
          </a:lstStyle>
          <a:p>
            <a:r>
              <a:rPr lang="en-US"/>
              <a:t>Click to edit Master title style</a:t>
            </a:r>
          </a:p>
        </p:txBody>
      </p:sp>
      <p:sp>
        <p:nvSpPr>
          <p:cNvPr id="5" name="Footer Placeholder 4"/>
          <p:cNvSpPr>
            <a:spLocks noGrp="1"/>
          </p:cNvSpPr>
          <p:nvPr>
            <p:ph type="ftr" sz="quarter" idx="11"/>
          </p:nvPr>
        </p:nvSpPr>
        <p:spPr>
          <a:xfrm>
            <a:off x="507205" y="5013294"/>
            <a:ext cx="11088000" cy="216000"/>
          </a:xfrm>
        </p:spPr>
        <p:txBody>
          <a:bodyPr/>
          <a:lstStyle>
            <a:lvl1pPr>
              <a:defRPr>
                <a:solidFill>
                  <a:schemeClr val="bg1"/>
                </a:solidFill>
              </a:defRPr>
            </a:lvl1pPr>
          </a:lstStyle>
          <a:p>
            <a:r>
              <a:rPr lang="en-US">
                <a:solidFill>
                  <a:srgbClr val="FFFFFF"/>
                </a:solidFill>
              </a:rPr>
              <a:t>Lonza Microbiome JV - media briefing  |  3 April 2019</a:t>
            </a:r>
          </a:p>
        </p:txBody>
      </p:sp>
      <p:sp>
        <p:nvSpPr>
          <p:cNvPr id="8" name="Subtitle 2"/>
          <p:cNvSpPr>
            <a:spLocks noGrp="1"/>
          </p:cNvSpPr>
          <p:nvPr>
            <p:ph type="subTitle" idx="1"/>
          </p:nvPr>
        </p:nvSpPr>
        <p:spPr>
          <a:xfrm>
            <a:off x="507205" y="3097533"/>
            <a:ext cx="11088000" cy="1617074"/>
          </a:xfrm>
          <a:prstGeom prst="rect">
            <a:avLst/>
          </a:prstGeom>
        </p:spPr>
        <p:txBody>
          <a:bodyPr lIns="0" rIns="0" anchor="t">
            <a:noAutofit/>
          </a:bodyPr>
          <a:lstStyle>
            <a:lvl1pPr marL="0" indent="0" algn="l">
              <a:buNone/>
              <a:defRPr lang="en-US" sz="4000" b="1" kern="1200" spc="-100" baseline="0" dirty="0">
                <a:solidFill>
                  <a:schemeClr val="bg1"/>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Rectangle 2">
            <a:extLst>
              <a:ext uri="{FF2B5EF4-FFF2-40B4-BE49-F238E27FC236}">
                <a16:creationId xmlns:a16="http://schemas.microsoft.com/office/drawing/2014/main" id="{35A64986-086E-4506-8BC0-4199515F6AEE}"/>
              </a:ext>
            </a:extLst>
          </p:cNvPr>
          <p:cNvSpPr>
            <a:spLocks/>
          </p:cNvSpPr>
          <p:nvPr userDrawn="1"/>
        </p:nvSpPr>
        <p:spPr>
          <a:xfrm>
            <a:off x="-1" y="5303519"/>
            <a:ext cx="12192000" cy="15544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228600">
              <a:buClrTx/>
              <a:buFontTx/>
              <a:buNone/>
            </a:pPr>
            <a:endParaRPr lang="en-US" sz="1500" kern="1200">
              <a:solidFill>
                <a:srgbClr val="FFFFFF"/>
              </a:solidFill>
            </a:endParaRPr>
          </a:p>
        </p:txBody>
      </p:sp>
      <p:sp>
        <p:nvSpPr>
          <p:cNvPr id="7" name="Picture Placeholder 6">
            <a:extLst>
              <a:ext uri="{FF2B5EF4-FFF2-40B4-BE49-F238E27FC236}">
                <a16:creationId xmlns:a16="http://schemas.microsoft.com/office/drawing/2014/main" id="{D1118E30-C84F-4ECE-B3F0-A514C0D64440}"/>
              </a:ext>
            </a:extLst>
          </p:cNvPr>
          <p:cNvSpPr>
            <a:spLocks noGrp="1"/>
          </p:cNvSpPr>
          <p:nvPr>
            <p:ph type="pic" sz="quarter" idx="12"/>
          </p:nvPr>
        </p:nvSpPr>
        <p:spPr>
          <a:xfrm>
            <a:off x="0" y="5303520"/>
            <a:ext cx="12192000" cy="1554480"/>
          </a:xfrm>
        </p:spPr>
        <p:txBody>
          <a:bodyPr tIns="648000" anchor="ctr"/>
          <a:lstStyle>
            <a:lvl1pPr marL="0" indent="0" algn="ctr">
              <a:buNone/>
              <a:defRPr/>
            </a:lvl1pPr>
          </a:lstStyle>
          <a:p>
            <a:r>
              <a:rPr lang="en-US"/>
              <a:t>Click icon to add picture</a:t>
            </a:r>
          </a:p>
        </p:txBody>
      </p:sp>
      <p:sp>
        <p:nvSpPr>
          <p:cNvPr id="10"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buClrTx/>
              <a:buFontTx/>
              <a:buNone/>
            </a:pPr>
            <a:r>
              <a:rPr lang="en-US" sz="900">
                <a:solidFill>
                  <a:srgbClr val="FFFFFF"/>
                </a:solidFill>
                <a:latin typeface="Century Gothic"/>
              </a:rPr>
              <a:t>Strictly confidential</a:t>
            </a:r>
          </a:p>
        </p:txBody>
      </p:sp>
    </p:spTree>
    <p:extLst>
      <p:ext uri="{BB962C8B-B14F-4D97-AF65-F5344CB8AC3E}">
        <p14:creationId xmlns:p14="http://schemas.microsoft.com/office/powerpoint/2010/main" val="552950940"/>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Footer Image" preserve="1" userDrawn="1">
  <p:cSld name="Content with Footer Imag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93" imgH="493" progId="TCLayout.ActiveDocument.1">
                  <p:embed/>
                </p:oleObj>
              </mc:Choice>
              <mc:Fallback>
                <p:oleObj name="think-cell Slide" r:id="rId4" imgW="493" imgH="493"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29539C22-4094-45FE-99A0-CFA512581487}"/>
              </a:ext>
            </a:extLst>
          </p:cNvPr>
          <p:cNvSpPr/>
          <p:nvPr userDrawn="1"/>
        </p:nvSpPr>
        <p:spPr>
          <a:xfrm>
            <a:off x="0" y="530352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buClrTx/>
              <a:buFontTx/>
              <a:buNone/>
            </a:pPr>
            <a:endParaRPr lang="en-US" sz="450" kern="1200">
              <a:solidFill>
                <a:srgbClr val="FFFFFF"/>
              </a:solidFill>
            </a:endParaRPr>
          </a:p>
        </p:txBody>
      </p:sp>
      <p:sp>
        <p:nvSpPr>
          <p:cNvPr id="16" name="Footer Placeholder 5"/>
          <p:cNvSpPr>
            <a:spLocks noGrp="1"/>
          </p:cNvSpPr>
          <p:nvPr>
            <p:ph type="ftr" sz="quarter" idx="11"/>
          </p:nvPr>
        </p:nvSpPr>
        <p:spPr>
          <a:xfrm>
            <a:off x="507205" y="5322420"/>
            <a:ext cx="9018587" cy="216000"/>
          </a:xfrm>
        </p:spPr>
        <p:txBody>
          <a:bodyPr/>
          <a:lstStyle/>
          <a:p>
            <a:r>
              <a:rPr lang="en-US">
                <a:solidFill>
                  <a:srgbClr val="FFFFFF"/>
                </a:solidFill>
              </a:rPr>
              <a:t>Lonza Microbiome JV - media briefing  |  3 April 2019</a:t>
            </a:r>
          </a:p>
        </p:txBody>
      </p:sp>
      <p:sp>
        <p:nvSpPr>
          <p:cNvPr id="17" name="Slide Number Placeholder 6"/>
          <p:cNvSpPr>
            <a:spLocks noGrp="1"/>
          </p:cNvSpPr>
          <p:nvPr>
            <p:ph type="sldNum" sz="quarter" idx="12"/>
          </p:nvPr>
        </p:nvSpPr>
        <p:spPr>
          <a:xfrm>
            <a:off x="10034587" y="5322420"/>
            <a:ext cx="1648619" cy="216000"/>
          </a:xfrm>
        </p:spPr>
        <p:txBody>
          <a:bodyPr/>
          <a:lstStyle/>
          <a:p>
            <a:fld id="{1F160D6B-B452-452F-87E9-4ABE62E0932F}" type="slidenum">
              <a:rPr lang="en-US" smtClean="0">
                <a:solidFill>
                  <a:srgbClr val="FFFFFF"/>
                </a:solidFill>
              </a:rPr>
              <a:pPr/>
              <a:t>‹#›</a:t>
            </a:fld>
            <a:endParaRPr lang="en-US">
              <a:solidFill>
                <a:srgbClr val="FFFFFF"/>
              </a:solidFill>
            </a:endParaRPr>
          </a:p>
        </p:txBody>
      </p:sp>
      <p:sp>
        <p:nvSpPr>
          <p:cNvPr id="11"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3" name="Content Placeholder 3"/>
          <p:cNvSpPr>
            <a:spLocks noGrp="1"/>
          </p:cNvSpPr>
          <p:nvPr>
            <p:ph sz="quarter" idx="16"/>
          </p:nvPr>
        </p:nvSpPr>
        <p:spPr>
          <a:xfrm>
            <a:off x="506413" y="1739788"/>
            <a:ext cx="11174400" cy="3197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12" name="Rectangle 11">
            <a:extLst>
              <a:ext uri="{FF2B5EF4-FFF2-40B4-BE49-F238E27FC236}">
                <a16:creationId xmlns:a16="http://schemas.microsoft.com/office/drawing/2014/main" id="{CB2D54E0-3E1E-4F70-B38D-8ED3D23EEDB9}"/>
              </a:ext>
            </a:extLst>
          </p:cNvPr>
          <p:cNvSpPr>
            <a:spLocks/>
          </p:cNvSpPr>
          <p:nvPr userDrawn="1"/>
        </p:nvSpPr>
        <p:spPr>
          <a:xfrm>
            <a:off x="-1" y="5538419"/>
            <a:ext cx="12192000" cy="13195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228600">
              <a:buClrTx/>
              <a:buFontTx/>
              <a:buNone/>
            </a:pPr>
            <a:endParaRPr lang="en-US" sz="1500" kern="1200">
              <a:solidFill>
                <a:srgbClr val="FFFFFF"/>
              </a:solidFill>
            </a:endParaRPr>
          </a:p>
        </p:txBody>
      </p:sp>
      <p:sp>
        <p:nvSpPr>
          <p:cNvPr id="14" name="Picture Placeholder 6">
            <a:extLst>
              <a:ext uri="{FF2B5EF4-FFF2-40B4-BE49-F238E27FC236}">
                <a16:creationId xmlns:a16="http://schemas.microsoft.com/office/drawing/2014/main" id="{39602443-3D83-4C9B-8DEB-C3B2A2AF8DB6}"/>
              </a:ext>
            </a:extLst>
          </p:cNvPr>
          <p:cNvSpPr>
            <a:spLocks noGrp="1"/>
          </p:cNvSpPr>
          <p:nvPr>
            <p:ph type="pic" sz="quarter" idx="17"/>
          </p:nvPr>
        </p:nvSpPr>
        <p:spPr>
          <a:xfrm>
            <a:off x="0" y="5538420"/>
            <a:ext cx="12192000" cy="1319580"/>
          </a:xfrm>
        </p:spPr>
        <p:txBody>
          <a:bodyPr tIns="648000"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2665761291"/>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Content">
  <p:cSld name="Title &amp; Content">
    <p:spTree>
      <p:nvGrpSpPr>
        <p:cNvPr id="1" name="Shape 22"/>
        <p:cNvGrpSpPr/>
        <p:nvPr/>
      </p:nvGrpSpPr>
      <p:grpSpPr>
        <a:xfrm>
          <a:off x="0" y="0"/>
          <a:ext cx="0" cy="0"/>
          <a:chOff x="0" y="0"/>
          <a:chExt cx="0" cy="0"/>
        </a:xfrm>
      </p:grpSpPr>
      <p:sp>
        <p:nvSpPr>
          <p:cNvPr id="23" name="Google Shape;23;p51"/>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
        <p:nvSpPr>
          <p:cNvPr id="24" name="Google Shape;24;p51"/>
          <p:cNvSpPr txBox="1">
            <a:spLocks noGrp="1"/>
          </p:cNvSpPr>
          <p:nvPr>
            <p:ph type="body" idx="1"/>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50000"/>
              </a:lnSpc>
              <a:spcBef>
                <a:spcPts val="0"/>
              </a:spcBef>
              <a:spcAft>
                <a:spcPts val="0"/>
              </a:spcAft>
              <a:buSzPts val="2200"/>
              <a:buNone/>
              <a:defRPr sz="2200" b="1">
                <a:solidFill>
                  <a:schemeClr val="accent2"/>
                </a:solidFill>
                <a:latin typeface="Century Gothic"/>
                <a:ea typeface="Century Gothic"/>
                <a:cs typeface="Century Gothic"/>
                <a:sym typeface="Century Gothic"/>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5" name="Google Shape;25;p51"/>
          <p:cNvSpPr txBox="1">
            <a:spLocks noGrp="1"/>
          </p:cNvSpPr>
          <p:nvPr>
            <p:ph type="body" idx="2"/>
          </p:nvPr>
        </p:nvSpPr>
        <p:spPr>
          <a:xfrm>
            <a:off x="507195" y="1511188"/>
            <a:ext cx="11174412" cy="4500000"/>
          </a:xfrm>
          <a:prstGeom prst="rect">
            <a:avLst/>
          </a:prstGeom>
          <a:noFill/>
          <a:ln>
            <a:noFill/>
          </a:ln>
        </p:spPr>
        <p:txBody>
          <a:bodyPr spcFirstLastPara="1" wrap="square" lIns="0" tIns="46800" rIns="0" bIns="45700" anchor="t" anchorCtr="0">
            <a:noAutofit/>
          </a:bodyPr>
          <a:lstStyle>
            <a:lvl1pPr marL="457200" lvl="0" indent="-368300" algn="l">
              <a:lnSpc>
                <a:spcPct val="100000"/>
              </a:lnSpc>
              <a:spcBef>
                <a:spcPts val="0"/>
              </a:spcBef>
              <a:spcAft>
                <a:spcPts val="0"/>
              </a:spcAft>
              <a:buSzPts val="2200"/>
              <a:buChar char="•"/>
              <a:defRPr sz="2200"/>
            </a:lvl1pPr>
            <a:lvl2pPr marL="914400" lvl="1" indent="-355600" algn="l">
              <a:lnSpc>
                <a:spcPct val="100000"/>
              </a:lnSpc>
              <a:spcBef>
                <a:spcPts val="1200"/>
              </a:spcBef>
              <a:spcAft>
                <a:spcPts val="0"/>
              </a:spcAft>
              <a:buSzPts val="2000"/>
              <a:buChar char="•"/>
              <a:defRPr sz="2000"/>
            </a:lvl2pPr>
            <a:lvl3pPr marL="1371600" lvl="2" indent="-355600" algn="l">
              <a:lnSpc>
                <a:spcPct val="100000"/>
              </a:lnSpc>
              <a:spcBef>
                <a:spcPts val="1200"/>
              </a:spcBef>
              <a:spcAft>
                <a:spcPts val="0"/>
              </a:spcAft>
              <a:buSzPts val="2000"/>
              <a:buChar char="•"/>
              <a:defRPr sz="2000"/>
            </a:lvl3pPr>
            <a:lvl4pPr marL="1828800" lvl="3" indent="-355600" algn="l">
              <a:lnSpc>
                <a:spcPct val="100000"/>
              </a:lnSpc>
              <a:spcBef>
                <a:spcPts val="1200"/>
              </a:spcBef>
              <a:spcAft>
                <a:spcPts val="0"/>
              </a:spcAft>
              <a:buSzPts val="2000"/>
              <a:buChar char="•"/>
              <a:defRPr sz="2000"/>
            </a:lvl4pPr>
            <a:lvl5pPr marL="2286000" lvl="4" indent="-355600" algn="l">
              <a:lnSpc>
                <a:spcPct val="100000"/>
              </a:lnSpc>
              <a:spcBef>
                <a:spcPts val="1200"/>
              </a:spcBef>
              <a:spcAft>
                <a:spcPts val="0"/>
              </a:spcAft>
              <a:buSzPts val="2000"/>
              <a:buChar char="•"/>
              <a:defRPr sz="2000"/>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6" name="Google Shape;26;p51"/>
          <p:cNvSpPr txBox="1">
            <a:spLocks noGrp="1"/>
          </p:cNvSpPr>
          <p:nvPr>
            <p:ph type="title"/>
          </p:nvPr>
        </p:nvSpPr>
        <p:spPr>
          <a:xfrm>
            <a:off x="507206" y="506412"/>
            <a:ext cx="9792000" cy="432000"/>
          </a:xfrm>
          <a:prstGeom prst="rect">
            <a:avLst/>
          </a:prstGeom>
          <a:noFill/>
          <a:ln>
            <a:noFill/>
          </a:ln>
        </p:spPr>
        <p:txBody>
          <a:bodyPr spcFirstLastPara="1" wrap="square" lIns="0" tIns="0" rIns="0" bIns="0" anchor="t" anchorCtr="0">
            <a:noAutofit/>
          </a:bodyPr>
          <a:lstStyle>
            <a:lvl1pPr lvl="0" algn="l">
              <a:lnSpc>
                <a:spcPct val="110000"/>
              </a:lnSpc>
              <a:spcBef>
                <a:spcPts val="0"/>
              </a:spcBef>
              <a:spcAft>
                <a:spcPts val="0"/>
              </a:spcAft>
              <a:buClr>
                <a:schemeClr val="accent1"/>
              </a:buClr>
              <a:buSzPts val="3000"/>
              <a:buFont typeface="Century Gothic"/>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pic>
        <p:nvPicPr>
          <p:cNvPr id="27" name="Google Shape;27;p51" descr="https://extranet.who.int/datacol/answer_upload.asp?survey_id=475&amp;view_id=326&amp;question_id=15106&amp;answer_id=47397&amp;respondent_id=22063"/>
          <p:cNvPicPr preferRelativeResize="0"/>
          <p:nvPr/>
        </p:nvPicPr>
        <p:blipFill rotWithShape="1">
          <a:blip r:embed="rId2">
            <a:alphaModFix/>
          </a:blip>
          <a:srcRect/>
          <a:stretch/>
        </p:blipFill>
        <p:spPr>
          <a:xfrm>
            <a:off x="10180630" y="5912517"/>
            <a:ext cx="1873911" cy="606490"/>
          </a:xfrm>
          <a:prstGeom prst="rect">
            <a:avLst/>
          </a:prstGeom>
          <a:noFill/>
          <a:ln>
            <a:noFill/>
          </a:ln>
        </p:spPr>
      </p:pic>
      <p:pic>
        <p:nvPicPr>
          <p:cNvPr id="28" name="Google Shape;28;p51"/>
          <p:cNvPicPr preferRelativeResize="0"/>
          <p:nvPr/>
        </p:nvPicPr>
        <p:blipFill rotWithShape="1">
          <a:blip r:embed="rId3">
            <a:alphaModFix/>
          </a:blip>
          <a:srcRect/>
          <a:stretch/>
        </p:blipFill>
        <p:spPr>
          <a:xfrm>
            <a:off x="0" y="5436051"/>
            <a:ext cx="982980" cy="112236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13" name="Object 1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Content Placeholder 11"/>
          <p:cNvSpPr>
            <a:spLocks noGrp="1"/>
          </p:cNvSpPr>
          <p:nvPr>
            <p:ph sz="quarter" idx="17"/>
          </p:nvPr>
        </p:nvSpPr>
        <p:spPr>
          <a:xfrm>
            <a:off x="6208813" y="1739788"/>
            <a:ext cx="5472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16"/>
          </p:nvPr>
        </p:nvSpPr>
        <p:spPr>
          <a:xfrm>
            <a:off x="506413" y="1739788"/>
            <a:ext cx="5472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solidFill>
                  <a:srgbClr val="FFFFFF"/>
                </a:solidFill>
              </a:rPr>
              <a:t>Lonza Microbiome JV - media briefing  |  3 April 2019</a:t>
            </a:r>
          </a:p>
        </p:txBody>
      </p:sp>
      <p:sp>
        <p:nvSpPr>
          <p:cNvPr id="7" name="Slide Number Placeholder 6"/>
          <p:cNvSpPr>
            <a:spLocks noGrp="1"/>
          </p:cNvSpPr>
          <p:nvPr>
            <p:ph type="sldNum" sz="quarter" idx="12"/>
          </p:nvPr>
        </p:nvSpPr>
        <p:spPr/>
        <p:txBody>
          <a:bodyPr/>
          <a:lstStyle/>
          <a:p>
            <a:fld id="{3ED22FC0-9634-43A5-A9BA-3774A5BBC19E}" type="slidenum">
              <a:rPr lang="en-US" smtClean="0">
                <a:solidFill>
                  <a:srgbClr val="FFFFFF"/>
                </a:solidFill>
              </a:rPr>
              <a:pPr/>
              <a:t>‹#›</a:t>
            </a:fld>
            <a:endParaRPr lang="en-US">
              <a:solidFill>
                <a:srgbClr val="FFFFFF"/>
              </a:solidFill>
            </a:endParaRPr>
          </a:p>
        </p:txBody>
      </p:sp>
      <p:sp>
        <p:nvSpPr>
          <p:cNvPr id="9"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28884452"/>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amp; Subheading" preserve="1" userDrawn="1">
  <p:cSld name="Two Content &amp; Subheadin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solidFill>
                  <a:srgbClr val="FFFFFF"/>
                </a:solidFill>
              </a:rPr>
              <a:t>Lonza Microbiome JV - media briefing  |  3 April 2019</a:t>
            </a:r>
          </a:p>
        </p:txBody>
      </p:sp>
      <p:sp>
        <p:nvSpPr>
          <p:cNvPr id="7" name="Slide Number Placeholder 6"/>
          <p:cNvSpPr>
            <a:spLocks noGrp="1"/>
          </p:cNvSpPr>
          <p:nvPr>
            <p:ph type="sldNum" sz="quarter" idx="12"/>
          </p:nvPr>
        </p:nvSpPr>
        <p:spPr/>
        <p:txBody>
          <a:bodyPr/>
          <a:lstStyle/>
          <a:p>
            <a:fld id="{DB4DF69D-9676-48A4-9665-621E7C899CF3}" type="slidenum">
              <a:rPr lang="en-US" smtClean="0">
                <a:solidFill>
                  <a:srgbClr val="FFFFFF"/>
                </a:solidFill>
              </a:rPr>
              <a:pPr/>
              <a:t>‹#›</a:t>
            </a:fld>
            <a:endParaRPr lang="en-US">
              <a:solidFill>
                <a:srgbClr val="FFFFFF"/>
              </a:solidFill>
            </a:endParaRPr>
          </a:p>
        </p:txBody>
      </p:sp>
      <p:sp>
        <p:nvSpPr>
          <p:cNvPr id="4" name="Text Placeholder 3"/>
          <p:cNvSpPr>
            <a:spLocks noGrp="1"/>
          </p:cNvSpPr>
          <p:nvPr>
            <p:ph type="body" sz="quarter" idx="16"/>
          </p:nvPr>
        </p:nvSpPr>
        <p:spPr>
          <a:xfrm>
            <a:off x="5064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2" name="Text Placeholder 3"/>
          <p:cNvSpPr>
            <a:spLocks noGrp="1"/>
          </p:cNvSpPr>
          <p:nvPr>
            <p:ph type="body" sz="quarter" idx="17"/>
          </p:nvPr>
        </p:nvSpPr>
        <p:spPr>
          <a:xfrm>
            <a:off x="62088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1"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4" name="Content Placeholder 11"/>
          <p:cNvSpPr>
            <a:spLocks noGrp="1"/>
          </p:cNvSpPr>
          <p:nvPr>
            <p:ph sz="quarter" idx="18"/>
          </p:nvPr>
        </p:nvSpPr>
        <p:spPr>
          <a:xfrm>
            <a:off x="6208813" y="2172962"/>
            <a:ext cx="5472000" cy="4066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p:cNvSpPr>
            <a:spLocks noGrp="1"/>
          </p:cNvSpPr>
          <p:nvPr>
            <p:ph sz="quarter" idx="19"/>
          </p:nvPr>
        </p:nvSpPr>
        <p:spPr>
          <a:xfrm>
            <a:off x="506413" y="2172962"/>
            <a:ext cx="5472000" cy="4066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21253185"/>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ntent with Footer Image" preserve="1" userDrawn="1">
  <p:cSld name="Two Content with Footer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93" imgH="493" progId="TCLayout.ActiveDocument.1">
                  <p:embed/>
                </p:oleObj>
              </mc:Choice>
              <mc:Fallback>
                <p:oleObj name="think-cell Slide" r:id="rId4" imgW="493" imgH="49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29539C22-4094-45FE-99A0-CFA512581487}"/>
              </a:ext>
            </a:extLst>
          </p:cNvPr>
          <p:cNvSpPr/>
          <p:nvPr userDrawn="1"/>
        </p:nvSpPr>
        <p:spPr>
          <a:xfrm>
            <a:off x="0" y="530352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buClrTx/>
              <a:buFontTx/>
              <a:buNone/>
            </a:pPr>
            <a:endParaRPr lang="en-US" sz="450" kern="1200">
              <a:solidFill>
                <a:srgbClr val="FFFFFF"/>
              </a:solidFill>
            </a:endParaRPr>
          </a:p>
        </p:txBody>
      </p:sp>
      <p:sp>
        <p:nvSpPr>
          <p:cNvPr id="16" name="Footer Placeholder 5"/>
          <p:cNvSpPr>
            <a:spLocks noGrp="1"/>
          </p:cNvSpPr>
          <p:nvPr>
            <p:ph type="ftr" sz="quarter" idx="11"/>
          </p:nvPr>
        </p:nvSpPr>
        <p:spPr>
          <a:xfrm>
            <a:off x="507205" y="5322420"/>
            <a:ext cx="9018587" cy="216000"/>
          </a:xfrm>
        </p:spPr>
        <p:txBody>
          <a:bodyPr/>
          <a:lstStyle/>
          <a:p>
            <a:r>
              <a:rPr lang="en-US">
                <a:solidFill>
                  <a:srgbClr val="FFFFFF"/>
                </a:solidFill>
              </a:rPr>
              <a:t>Lonza Microbiome JV - media briefing  |  3 April 2019</a:t>
            </a:r>
          </a:p>
        </p:txBody>
      </p:sp>
      <p:sp>
        <p:nvSpPr>
          <p:cNvPr id="17" name="Slide Number Placeholder 6"/>
          <p:cNvSpPr>
            <a:spLocks noGrp="1"/>
          </p:cNvSpPr>
          <p:nvPr>
            <p:ph type="sldNum" sz="quarter" idx="12"/>
          </p:nvPr>
        </p:nvSpPr>
        <p:spPr>
          <a:xfrm>
            <a:off x="10034587" y="5322420"/>
            <a:ext cx="1648619" cy="216000"/>
          </a:xfrm>
        </p:spPr>
        <p:txBody>
          <a:bodyPr/>
          <a:lstStyle/>
          <a:p>
            <a:fld id="{766EB20B-6E07-40CD-9610-8509067025E0}" type="slidenum">
              <a:rPr lang="en-US" smtClean="0">
                <a:solidFill>
                  <a:srgbClr val="FFFFFF"/>
                </a:solidFill>
              </a:rPr>
              <a:pPr/>
              <a:t>‹#›</a:t>
            </a:fld>
            <a:endParaRPr lang="en-US">
              <a:solidFill>
                <a:srgbClr val="FFFFFF"/>
              </a:solidFill>
            </a:endParaRPr>
          </a:p>
        </p:txBody>
      </p:sp>
      <p:sp>
        <p:nvSpPr>
          <p:cNvPr id="11"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2" name="Content Placeholder 11"/>
          <p:cNvSpPr>
            <a:spLocks noGrp="1"/>
          </p:cNvSpPr>
          <p:nvPr>
            <p:ph sz="quarter" idx="17"/>
          </p:nvPr>
        </p:nvSpPr>
        <p:spPr>
          <a:xfrm>
            <a:off x="6208813" y="1739788"/>
            <a:ext cx="5472000" cy="3197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6"/>
          </p:nvPr>
        </p:nvSpPr>
        <p:spPr>
          <a:xfrm>
            <a:off x="506413" y="1739788"/>
            <a:ext cx="5472000" cy="3197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18" name="Rectangle 17">
            <a:extLst>
              <a:ext uri="{FF2B5EF4-FFF2-40B4-BE49-F238E27FC236}">
                <a16:creationId xmlns:a16="http://schemas.microsoft.com/office/drawing/2014/main" id="{5D1E51BA-E24D-4B4B-A497-99E485FACBC8}"/>
              </a:ext>
            </a:extLst>
          </p:cNvPr>
          <p:cNvSpPr>
            <a:spLocks/>
          </p:cNvSpPr>
          <p:nvPr userDrawn="1"/>
        </p:nvSpPr>
        <p:spPr>
          <a:xfrm>
            <a:off x="-1" y="5538419"/>
            <a:ext cx="12192000" cy="13195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228600">
              <a:buClrTx/>
              <a:buFontTx/>
              <a:buNone/>
            </a:pPr>
            <a:endParaRPr lang="en-US" sz="1500" kern="1200">
              <a:solidFill>
                <a:srgbClr val="FFFFFF"/>
              </a:solidFill>
            </a:endParaRPr>
          </a:p>
        </p:txBody>
      </p:sp>
      <p:sp>
        <p:nvSpPr>
          <p:cNvPr id="19" name="Picture Placeholder 6">
            <a:extLst>
              <a:ext uri="{FF2B5EF4-FFF2-40B4-BE49-F238E27FC236}">
                <a16:creationId xmlns:a16="http://schemas.microsoft.com/office/drawing/2014/main" id="{9C5CF255-E0CB-4777-BEE9-D8859B96E8F0}"/>
              </a:ext>
            </a:extLst>
          </p:cNvPr>
          <p:cNvSpPr>
            <a:spLocks noGrp="1"/>
          </p:cNvSpPr>
          <p:nvPr>
            <p:ph type="pic" sz="quarter" idx="18"/>
          </p:nvPr>
        </p:nvSpPr>
        <p:spPr>
          <a:xfrm>
            <a:off x="0" y="5538420"/>
            <a:ext cx="12192000" cy="1319580"/>
          </a:xfrm>
        </p:spPr>
        <p:txBody>
          <a:bodyPr tIns="648000"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3376465171"/>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amp; Subheading with Footer Image" preserve="1" userDrawn="1">
  <p:cSld name="Two Content &amp; Subheading with Footer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93" imgH="493" progId="TCLayout.ActiveDocument.1">
                  <p:embed/>
                </p:oleObj>
              </mc:Choice>
              <mc:Fallback>
                <p:oleObj name="think-cell Slide" r:id="rId4" imgW="493" imgH="49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29539C22-4094-45FE-99A0-CFA512581487}"/>
              </a:ext>
            </a:extLst>
          </p:cNvPr>
          <p:cNvSpPr/>
          <p:nvPr userDrawn="1"/>
        </p:nvSpPr>
        <p:spPr>
          <a:xfrm>
            <a:off x="0" y="530352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buClrTx/>
              <a:buFontTx/>
              <a:buNone/>
            </a:pPr>
            <a:endParaRPr lang="en-US" sz="450" kern="1200">
              <a:solidFill>
                <a:srgbClr val="FFFFFF"/>
              </a:solidFill>
            </a:endParaRPr>
          </a:p>
        </p:txBody>
      </p:sp>
      <p:sp>
        <p:nvSpPr>
          <p:cNvPr id="16" name="Footer Placeholder 5"/>
          <p:cNvSpPr>
            <a:spLocks noGrp="1"/>
          </p:cNvSpPr>
          <p:nvPr>
            <p:ph type="ftr" sz="quarter" idx="11"/>
          </p:nvPr>
        </p:nvSpPr>
        <p:spPr>
          <a:xfrm>
            <a:off x="507205" y="5322420"/>
            <a:ext cx="9018587" cy="216000"/>
          </a:xfrm>
        </p:spPr>
        <p:txBody>
          <a:bodyPr/>
          <a:lstStyle/>
          <a:p>
            <a:r>
              <a:rPr lang="en-US">
                <a:solidFill>
                  <a:srgbClr val="FFFFFF"/>
                </a:solidFill>
              </a:rPr>
              <a:t>Lonza Microbiome JV - media briefing  |  3 April 2019</a:t>
            </a:r>
          </a:p>
        </p:txBody>
      </p:sp>
      <p:sp>
        <p:nvSpPr>
          <p:cNvPr id="17" name="Slide Number Placeholder 6"/>
          <p:cNvSpPr>
            <a:spLocks noGrp="1"/>
          </p:cNvSpPr>
          <p:nvPr>
            <p:ph type="sldNum" sz="quarter" idx="12"/>
          </p:nvPr>
        </p:nvSpPr>
        <p:spPr>
          <a:xfrm>
            <a:off x="10034587" y="5322420"/>
            <a:ext cx="1648619" cy="216000"/>
          </a:xfrm>
        </p:spPr>
        <p:txBody>
          <a:bodyPr/>
          <a:lstStyle/>
          <a:p>
            <a:fld id="{8D0FA728-8260-4C2F-BD34-DE0A091495A5}" type="slidenum">
              <a:rPr lang="en-US" smtClean="0">
                <a:solidFill>
                  <a:srgbClr val="FFFFFF"/>
                </a:solidFill>
              </a:rPr>
              <a:pPr/>
              <a:t>‹#›</a:t>
            </a:fld>
            <a:endParaRPr lang="en-US">
              <a:solidFill>
                <a:srgbClr val="FFFFFF"/>
              </a:solidFill>
            </a:endParaRPr>
          </a:p>
        </p:txBody>
      </p:sp>
      <p:sp>
        <p:nvSpPr>
          <p:cNvPr id="18"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9" name="Text Placeholder 3"/>
          <p:cNvSpPr>
            <a:spLocks noGrp="1"/>
          </p:cNvSpPr>
          <p:nvPr>
            <p:ph type="body" sz="quarter" idx="16"/>
          </p:nvPr>
        </p:nvSpPr>
        <p:spPr>
          <a:xfrm>
            <a:off x="5064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0" name="Text Placeholder 3"/>
          <p:cNvSpPr>
            <a:spLocks noGrp="1"/>
          </p:cNvSpPr>
          <p:nvPr>
            <p:ph type="body" sz="quarter" idx="17"/>
          </p:nvPr>
        </p:nvSpPr>
        <p:spPr>
          <a:xfrm>
            <a:off x="62088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1" name="Content Placeholder 11"/>
          <p:cNvSpPr>
            <a:spLocks noGrp="1"/>
          </p:cNvSpPr>
          <p:nvPr>
            <p:ph sz="quarter" idx="18"/>
          </p:nvPr>
        </p:nvSpPr>
        <p:spPr>
          <a:xfrm>
            <a:off x="6208813" y="2172962"/>
            <a:ext cx="5472000" cy="27642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3"/>
          <p:cNvSpPr>
            <a:spLocks noGrp="1"/>
          </p:cNvSpPr>
          <p:nvPr>
            <p:ph sz="quarter" idx="19"/>
          </p:nvPr>
        </p:nvSpPr>
        <p:spPr>
          <a:xfrm>
            <a:off x="506413" y="2172962"/>
            <a:ext cx="5472000" cy="27642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14" name="Rectangle 13">
            <a:extLst>
              <a:ext uri="{FF2B5EF4-FFF2-40B4-BE49-F238E27FC236}">
                <a16:creationId xmlns:a16="http://schemas.microsoft.com/office/drawing/2014/main" id="{B86F8A8D-F06D-4254-940A-4900AE70556F}"/>
              </a:ext>
            </a:extLst>
          </p:cNvPr>
          <p:cNvSpPr>
            <a:spLocks/>
          </p:cNvSpPr>
          <p:nvPr userDrawn="1"/>
        </p:nvSpPr>
        <p:spPr>
          <a:xfrm>
            <a:off x="-1" y="5538419"/>
            <a:ext cx="12192000" cy="13195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228600">
              <a:buClrTx/>
              <a:buFontTx/>
              <a:buNone/>
            </a:pPr>
            <a:endParaRPr lang="en-US" sz="1500" kern="1200">
              <a:solidFill>
                <a:srgbClr val="FFFFFF"/>
              </a:solidFill>
            </a:endParaRPr>
          </a:p>
        </p:txBody>
      </p:sp>
      <p:sp>
        <p:nvSpPr>
          <p:cNvPr id="23" name="Picture Placeholder 6">
            <a:extLst>
              <a:ext uri="{FF2B5EF4-FFF2-40B4-BE49-F238E27FC236}">
                <a16:creationId xmlns:a16="http://schemas.microsoft.com/office/drawing/2014/main" id="{44552720-1B07-4E51-89A6-86FF24149F89}"/>
              </a:ext>
            </a:extLst>
          </p:cNvPr>
          <p:cNvSpPr>
            <a:spLocks noGrp="1"/>
          </p:cNvSpPr>
          <p:nvPr>
            <p:ph type="pic" sz="quarter" idx="20"/>
          </p:nvPr>
        </p:nvSpPr>
        <p:spPr>
          <a:xfrm>
            <a:off x="0" y="5538420"/>
            <a:ext cx="12192000" cy="1319580"/>
          </a:xfrm>
        </p:spPr>
        <p:txBody>
          <a:bodyPr tIns="648000"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3610103345"/>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ext &amp; Image" preserve="1" userDrawn="1">
  <p:cSld name="Text &amp;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ED0D464-5A16-420B-9773-6DD4CDBF333B}"/>
              </a:ext>
            </a:extLst>
          </p:cNvPr>
          <p:cNvSpPr>
            <a:spLocks noGrp="1"/>
          </p:cNvSpPr>
          <p:nvPr>
            <p:ph type="pic" sz="quarter" idx="13"/>
          </p:nvPr>
        </p:nvSpPr>
        <p:spPr>
          <a:xfrm>
            <a:off x="6208813" y="1739788"/>
            <a:ext cx="5472000" cy="3600000"/>
          </a:xfrm>
          <a:prstGeom prst="rect">
            <a:avLst/>
          </a:prstGeom>
          <a:solidFill>
            <a:schemeClr val="bg1">
              <a:lumMod val="95000"/>
            </a:schemeClr>
          </a:solidFill>
        </p:spPr>
        <p:txBody>
          <a:bodyPr/>
          <a:lstStyle>
            <a:lvl1pPr marL="0" indent="0">
              <a:buNone/>
              <a:defRPr/>
            </a:lvl1pPr>
          </a:lstStyle>
          <a:p>
            <a:r>
              <a:rPr lang="en-US"/>
              <a:t>Click icon to add picture</a:t>
            </a:r>
          </a:p>
        </p:txBody>
      </p:sp>
      <p:sp>
        <p:nvSpPr>
          <p:cNvPr id="6" name="Footer Placeholder 5"/>
          <p:cNvSpPr>
            <a:spLocks noGrp="1"/>
          </p:cNvSpPr>
          <p:nvPr>
            <p:ph type="ftr" sz="quarter" idx="11"/>
          </p:nvPr>
        </p:nvSpPr>
        <p:spPr/>
        <p:txBody>
          <a:bodyPr/>
          <a:lstStyle/>
          <a:p>
            <a:r>
              <a:rPr lang="en-US">
                <a:solidFill>
                  <a:srgbClr val="FFFFFF"/>
                </a:solidFill>
              </a:rPr>
              <a:t>Lonza Microbiome JV - media briefing  |  3 April 2019</a:t>
            </a:r>
          </a:p>
        </p:txBody>
      </p:sp>
      <p:sp>
        <p:nvSpPr>
          <p:cNvPr id="7" name="Slide Number Placeholder 6"/>
          <p:cNvSpPr>
            <a:spLocks noGrp="1"/>
          </p:cNvSpPr>
          <p:nvPr>
            <p:ph type="sldNum" sz="quarter" idx="12"/>
          </p:nvPr>
        </p:nvSpPr>
        <p:spPr/>
        <p:txBody>
          <a:bodyPr/>
          <a:lstStyle/>
          <a:p>
            <a:fld id="{02D2E3F0-9556-40D5-9E7E-C8276249C65E}" type="slidenum">
              <a:rPr lang="en-US" smtClean="0">
                <a:solidFill>
                  <a:srgbClr val="FFFFFF"/>
                </a:solidFill>
              </a:rPr>
              <a:pPr/>
              <a:t>‹#›</a:t>
            </a:fld>
            <a:endParaRPr lang="en-US">
              <a:solidFill>
                <a:srgbClr val="FFFFFF"/>
              </a:solidFill>
            </a:endParaRPr>
          </a:p>
        </p:txBody>
      </p:sp>
      <p:sp>
        <p:nvSpPr>
          <p:cNvPr id="10" name="Text Placeholder 13"/>
          <p:cNvSpPr>
            <a:spLocks noGrp="1"/>
          </p:cNvSpPr>
          <p:nvPr>
            <p:ph type="body" sz="quarter" idx="18"/>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4" name="Content Placeholder 3"/>
          <p:cNvSpPr>
            <a:spLocks noGrp="1"/>
          </p:cNvSpPr>
          <p:nvPr>
            <p:ph sz="quarter" idx="16"/>
          </p:nvPr>
        </p:nvSpPr>
        <p:spPr>
          <a:xfrm>
            <a:off x="506413" y="1739788"/>
            <a:ext cx="5472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154EE074-434E-419C-AD07-3EDE2AAF45E6}"/>
              </a:ext>
            </a:extLst>
          </p:cNvPr>
          <p:cNvSpPr>
            <a:spLocks noGrp="1"/>
          </p:cNvSpPr>
          <p:nvPr>
            <p:ph type="body" sz="quarter" idx="19"/>
          </p:nvPr>
        </p:nvSpPr>
        <p:spPr>
          <a:xfrm>
            <a:off x="6208813" y="5542310"/>
            <a:ext cx="5472000" cy="697479"/>
          </a:xfrm>
        </p:spPr>
        <p:txBody>
          <a:bodyPr/>
          <a:lstStyle>
            <a:lvl1pPr marL="0" indent="0">
              <a:spcAft>
                <a:spcPts val="0"/>
              </a:spcAft>
              <a:buFontTx/>
              <a:buNone/>
              <a:defRPr sz="1400" b="1">
                <a:solidFill>
                  <a:schemeClr val="accent2"/>
                </a:solidFill>
                <a:latin typeface="Calibri" panose="020F0502020204030204" pitchFamily="34" charset="0"/>
                <a:cs typeface="Calibri" panose="020F0502020204030204" pitchFamily="34" charset="0"/>
              </a:defRPr>
            </a:lvl1pPr>
            <a:lvl2pPr marL="198000" indent="-198000">
              <a:defRPr sz="1400"/>
            </a:lvl2pPr>
            <a:lvl3pPr>
              <a:defRPr sz="1400"/>
            </a:lvl3pPr>
            <a:lvl4pPr>
              <a:defRPr sz="1400"/>
            </a:lvl4pPr>
            <a:lvl5pPr>
              <a:defRPr sz="14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8471296"/>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F169E07F-9A80-405D-B06A-876E4D356B83}" type="slidenum">
              <a:rPr lang="en-US" smtClean="0">
                <a:solidFill>
                  <a:srgbClr val="FFFFFF"/>
                </a:solidFill>
              </a:rPr>
              <a:pPr/>
              <a:t>‹#›</a:t>
            </a:fld>
            <a:endParaRPr lang="en-US">
              <a:solidFill>
                <a:srgbClr val="FFFFFF"/>
              </a:solidFill>
            </a:endParaRPr>
          </a:p>
        </p:txBody>
      </p:sp>
      <p:sp>
        <p:nvSpPr>
          <p:cNvPr id="7" name="Title 6"/>
          <p:cNvSpPr>
            <a:spLocks noGrp="1"/>
          </p:cNvSpPr>
          <p:nvPr>
            <p:ph type="title"/>
          </p:nvPr>
        </p:nvSpPr>
        <p:spPr>
          <a:xfrm>
            <a:off x="507206" y="2313946"/>
            <a:ext cx="9792000" cy="432000"/>
          </a:xfrm>
        </p:spPr>
        <p:txBody>
          <a:bodyPr/>
          <a:lstStyle>
            <a:lvl1pPr>
              <a:defRPr sz="4000"/>
            </a:lvl1pPr>
          </a:lstStyle>
          <a:p>
            <a:r>
              <a:rPr lang="en-US"/>
              <a:t>Click to edit Master title style</a:t>
            </a:r>
          </a:p>
        </p:txBody>
      </p:sp>
      <p:pic>
        <p:nvPicPr>
          <p:cNvPr id="8" name="Picture 7">
            <a:extLst>
              <a:ext uri="{FF2B5EF4-FFF2-40B4-BE49-F238E27FC236}">
                <a16:creationId xmlns:a16="http://schemas.microsoft.com/office/drawing/2014/main" id="{1A157C42-A791-DD4B-8824-DD8855140549}"/>
              </a:ext>
            </a:extLst>
          </p:cNvPr>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pic>
        <p:nvPicPr>
          <p:cNvPr id="9" name="Picture 8" descr="https://extranet.who.int/datacol/answer_upload.asp?survey_id=475&amp;view_id=326&amp;question_id=15106&amp;answer_id=47397&amp;respondent_id=22063">
            <a:extLst>
              <a:ext uri="{FF2B5EF4-FFF2-40B4-BE49-F238E27FC236}">
                <a16:creationId xmlns:a16="http://schemas.microsoft.com/office/drawing/2014/main" id="{CF037A7D-FDB1-DF4D-A296-8DCCB3F629A2}"/>
              </a:ext>
            </a:extLst>
          </p:cNvPr>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spTree>
    <p:extLst>
      <p:ext uri="{BB962C8B-B14F-4D97-AF65-F5344CB8AC3E}">
        <p14:creationId xmlns:p14="http://schemas.microsoft.com/office/powerpoint/2010/main" val="3832782691"/>
      </p:ext>
    </p:extLst>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solidFill>
                  <a:srgbClr val="FFFFFF"/>
                </a:solidFill>
              </a:rPr>
              <a:t>Lonza Microbiome JV - media briefing  |  3 April 2019</a:t>
            </a:r>
          </a:p>
        </p:txBody>
      </p:sp>
      <p:sp>
        <p:nvSpPr>
          <p:cNvPr id="4" name="Slide Number Placeholder 3"/>
          <p:cNvSpPr>
            <a:spLocks noGrp="1"/>
          </p:cNvSpPr>
          <p:nvPr>
            <p:ph type="sldNum" sz="quarter" idx="12"/>
          </p:nvPr>
        </p:nvSpPr>
        <p:spPr/>
        <p:txBody>
          <a:bodyPr/>
          <a:lstStyle/>
          <a:p>
            <a:fld id="{6D047E35-150C-4319-9FA5-9DC1536F505F}"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9392108"/>
      </p:ext>
    </p:extLst>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Agenda" preserve="1" userDrawn="1">
  <p:cSld name="Agenda">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Footer Placeholder 3"/>
          <p:cNvSpPr>
            <a:spLocks noGrp="1"/>
          </p:cNvSpPr>
          <p:nvPr>
            <p:ph type="ftr" sz="quarter" idx="11"/>
          </p:nvPr>
        </p:nvSpPr>
        <p:spPr/>
        <p:txBody>
          <a:bodyPr/>
          <a:lstStyle/>
          <a:p>
            <a:r>
              <a:rPr lang="en-US">
                <a:solidFill>
                  <a:srgbClr val="FFFFFF"/>
                </a:solidFill>
              </a:rPr>
              <a:t>Lonza Microbiome JV - media briefing  |  3 April 2019</a:t>
            </a:r>
          </a:p>
        </p:txBody>
      </p:sp>
      <p:sp>
        <p:nvSpPr>
          <p:cNvPr id="5" name="Slide Number Placeholder 4"/>
          <p:cNvSpPr>
            <a:spLocks noGrp="1"/>
          </p:cNvSpPr>
          <p:nvPr>
            <p:ph type="sldNum" sz="quarter" idx="12"/>
          </p:nvPr>
        </p:nvSpPr>
        <p:spPr/>
        <p:txBody>
          <a:bodyPr/>
          <a:lstStyle/>
          <a:p>
            <a:fld id="{C17884EE-EDE3-44F5-A102-3C97972BE00F}" type="slidenum">
              <a:rPr lang="en-US" smtClean="0">
                <a:solidFill>
                  <a:srgbClr val="FFFFFF"/>
                </a:solidFill>
              </a:rPr>
              <a:pPr/>
              <a:t>‹#›</a:t>
            </a:fld>
            <a:endParaRPr lang="en-US">
              <a:solidFill>
                <a:srgbClr val="FFFFFF"/>
              </a:solidFill>
            </a:endParaRPr>
          </a:p>
        </p:txBody>
      </p:sp>
      <p:sp>
        <p:nvSpPr>
          <p:cNvPr id="6"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54960668"/>
      </p:ext>
    </p:extLst>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losing" preserve="1" userDrawn="1">
  <p:cSld name="Closin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3E8E94F3-9FBF-45F5-9848-3D8FC241580A}"/>
              </a:ext>
            </a:extLst>
          </p:cNvPr>
          <p:cNvSpPr/>
          <p:nvPr userDrawn="1"/>
        </p:nvSpPr>
        <p:spPr>
          <a:xfrm>
            <a:off x="0" y="0"/>
            <a:ext cx="12192000" cy="68580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buClrTx/>
              <a:buFontTx/>
              <a:buNone/>
            </a:pPr>
            <a:endParaRPr lang="en-US" sz="450" kern="1200">
              <a:solidFill>
                <a:srgbClr val="FFFFFF"/>
              </a:solidFill>
            </a:endParaRPr>
          </a:p>
        </p:txBody>
      </p:sp>
      <p:sp>
        <p:nvSpPr>
          <p:cNvPr id="3" name="Footer Placeholder 2"/>
          <p:cNvSpPr>
            <a:spLocks noGrp="1"/>
          </p:cNvSpPr>
          <p:nvPr>
            <p:ph type="ftr" sz="quarter" idx="11"/>
          </p:nvPr>
        </p:nvSpPr>
        <p:spPr/>
        <p:txBody>
          <a:bodyPr/>
          <a:lstStyle/>
          <a:p>
            <a:r>
              <a:rPr lang="en-US">
                <a:solidFill>
                  <a:srgbClr val="FFFFFF"/>
                </a:solidFill>
              </a:rPr>
              <a:t>Lonza Microbiome JV - media briefing  |  3 April 2019</a:t>
            </a:r>
          </a:p>
        </p:txBody>
      </p:sp>
      <p:sp>
        <p:nvSpPr>
          <p:cNvPr id="4" name="Slide Number Placeholder 3"/>
          <p:cNvSpPr>
            <a:spLocks noGrp="1"/>
          </p:cNvSpPr>
          <p:nvPr>
            <p:ph type="sldNum" sz="quarter" idx="12"/>
          </p:nvPr>
        </p:nvSpPr>
        <p:spPr/>
        <p:txBody>
          <a:bodyPr/>
          <a:lstStyle/>
          <a:p>
            <a:fld id="{082FAF88-7A9D-4D47-9197-6E5F7D59321B}" type="slidenum">
              <a:rPr lang="en-US" smtClean="0">
                <a:solidFill>
                  <a:srgbClr val="FFFFFF"/>
                </a:solidFill>
              </a:rPr>
              <a:pPr/>
              <a:t>‹#›</a:t>
            </a:fld>
            <a:endParaRPr lang="en-US">
              <a:solidFill>
                <a:srgbClr val="FFFFFF"/>
              </a:solidFill>
            </a:endParaRPr>
          </a:p>
        </p:txBody>
      </p:sp>
      <p:sp>
        <p:nvSpPr>
          <p:cNvPr id="9" name="Text Placeholder 8"/>
          <p:cNvSpPr>
            <a:spLocks noGrp="1"/>
          </p:cNvSpPr>
          <p:nvPr>
            <p:ph type="body" sz="quarter" idx="13"/>
          </p:nvPr>
        </p:nvSpPr>
        <p:spPr>
          <a:xfrm>
            <a:off x="1295398" y="2547938"/>
            <a:ext cx="9579600" cy="1778400"/>
          </a:xfrm>
        </p:spPr>
        <p:txBody>
          <a:bodyPr/>
          <a:lstStyle>
            <a:lvl1pPr marL="0" indent="0" algn="ctr">
              <a:buNone/>
              <a:defRPr lang="en-US" sz="6600" b="1" kern="1200" spc="-182" dirty="0" smtClean="0">
                <a:solidFill>
                  <a:schemeClr val="bg1"/>
                </a:solidFill>
                <a:latin typeface="+mj-lt"/>
                <a:ea typeface="Arial" charset="0"/>
                <a:cs typeface="Arial" charset="0"/>
              </a:defRPr>
            </a:lvl1pPr>
            <a:lvl2pPr marL="0" indent="0" algn="ctr">
              <a:buNone/>
              <a:defRPr lang="en-US" sz="3600" b="1" kern="1200" spc="-136" dirty="0" smtClean="0">
                <a:solidFill>
                  <a:schemeClr val="bg1"/>
                </a:solidFill>
                <a:latin typeface="+mj-lt"/>
                <a:ea typeface="Arial" charset="0"/>
                <a:cs typeface="Arial" charset="0"/>
              </a:defRPr>
            </a:lvl2pPr>
            <a:lvl3pPr>
              <a:defRPr lang="en-US" sz="6600" b="1" kern="1200" spc="-182" dirty="0" smtClean="0">
                <a:solidFill>
                  <a:schemeClr val="bg1"/>
                </a:solidFill>
                <a:latin typeface="+mj-lt"/>
                <a:ea typeface="Arial" charset="0"/>
                <a:cs typeface="Arial" charset="0"/>
              </a:defRPr>
            </a:lvl3pPr>
            <a:lvl4pPr>
              <a:defRPr lang="en-US" sz="6600" b="1" kern="1200" spc="-182" dirty="0" smtClean="0">
                <a:solidFill>
                  <a:schemeClr val="bg1"/>
                </a:solidFill>
                <a:latin typeface="+mj-lt"/>
                <a:ea typeface="Arial" charset="0"/>
                <a:cs typeface="Arial" charset="0"/>
              </a:defRPr>
            </a:lvl4pPr>
            <a:lvl5pPr>
              <a:defRPr lang="en-US" sz="6600" b="1" kern="1200" spc="-182" dirty="0">
                <a:solidFill>
                  <a:schemeClr val="bg1"/>
                </a:solidFill>
                <a:latin typeface="+mj-lt"/>
                <a:ea typeface="Arial" charset="0"/>
                <a:cs typeface="Arial" charset="0"/>
              </a:defRPr>
            </a:lvl5pPr>
          </a:lstStyle>
          <a:p>
            <a:pPr lvl="0"/>
            <a:r>
              <a:rPr lang="en-US"/>
              <a:t>Click to edit Master text styles</a:t>
            </a:r>
          </a:p>
          <a:p>
            <a:pPr lvl="1"/>
            <a:r>
              <a:rPr lang="en-US"/>
              <a:t>Second level</a:t>
            </a:r>
          </a:p>
        </p:txBody>
      </p:sp>
      <p:sp>
        <p:nvSpPr>
          <p:cNvPr id="10"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buClrTx/>
              <a:buFontTx/>
              <a:buNone/>
            </a:pPr>
            <a:r>
              <a:rPr lang="en-US" sz="900">
                <a:solidFill>
                  <a:srgbClr val="FFFFFF"/>
                </a:solidFill>
                <a:latin typeface="Century Gothic"/>
              </a:rPr>
              <a:t>Strictly confidential</a:t>
            </a:r>
          </a:p>
        </p:txBody>
      </p:sp>
    </p:spTree>
    <p:extLst>
      <p:ext uri="{BB962C8B-B14F-4D97-AF65-F5344CB8AC3E}">
        <p14:creationId xmlns:p14="http://schemas.microsoft.com/office/powerpoint/2010/main" val="1321457134"/>
      </p:ext>
    </p:extLst>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CA10-C085-4206-AFB5-18755B644F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FAA974-0611-43C4-A30F-71BA28245B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7D47BC-B231-42C9-8F77-21A0F3808773}"/>
              </a:ext>
            </a:extLst>
          </p:cNvPr>
          <p:cNvSpPr>
            <a:spLocks noGrp="1"/>
          </p:cNvSpPr>
          <p:nvPr>
            <p:ph type="dt" sz="half" idx="10"/>
          </p:nvPr>
        </p:nvSpPr>
        <p:spPr/>
        <p:txBody>
          <a:bodyPr/>
          <a:lstStyle/>
          <a:p>
            <a:pPr defTabSz="228600">
              <a:buClrTx/>
              <a:buFontTx/>
              <a:buNone/>
            </a:pPr>
            <a:fld id="{DC34529C-DEF2-43B8-A498-F0054EBC91D9}" type="datetimeFigureOut">
              <a:rPr lang="en-US" sz="900" kern="1200" smtClean="0">
                <a:latin typeface="Calibri Light"/>
                <a:ea typeface="Arial Unicode MS"/>
                <a:cs typeface="Arial Unicode MS"/>
              </a:rPr>
              <a:pPr defTabSz="228600">
                <a:buClrTx/>
                <a:buFontTx/>
                <a:buNone/>
              </a:pPr>
              <a:t>12/10/2025</a:t>
            </a:fld>
            <a:endParaRPr lang="en-US" sz="900" kern="1200">
              <a:latin typeface="Calibri Light"/>
              <a:ea typeface="Arial Unicode MS"/>
              <a:cs typeface="Arial Unicode MS"/>
            </a:endParaRPr>
          </a:p>
        </p:txBody>
      </p:sp>
      <p:sp>
        <p:nvSpPr>
          <p:cNvPr id="5" name="Footer Placeholder 4">
            <a:extLst>
              <a:ext uri="{FF2B5EF4-FFF2-40B4-BE49-F238E27FC236}">
                <a16:creationId xmlns:a16="http://schemas.microsoft.com/office/drawing/2014/main" id="{63CFF2B6-7746-4D3B-885E-284D900DE3A0}"/>
              </a:ext>
            </a:extLst>
          </p:cNvPr>
          <p:cNvSpPr>
            <a:spLocks noGrp="1"/>
          </p:cNvSpPr>
          <p:nvPr>
            <p:ph type="ftr" sz="quarter" idx="11"/>
          </p:nvPr>
        </p:nvSpPr>
        <p:spPr/>
        <p:txBody>
          <a:bodyPr/>
          <a:lstStyle/>
          <a:p>
            <a:endParaRPr lang="en-US">
              <a:solidFill>
                <a:srgbClr val="FFFFFF"/>
              </a:solidFill>
            </a:endParaRPr>
          </a:p>
        </p:txBody>
      </p:sp>
      <p:sp>
        <p:nvSpPr>
          <p:cNvPr id="6" name="Slide Number Placeholder 5">
            <a:extLst>
              <a:ext uri="{FF2B5EF4-FFF2-40B4-BE49-F238E27FC236}">
                <a16:creationId xmlns:a16="http://schemas.microsoft.com/office/drawing/2014/main" id="{55489FA9-6E54-4B03-AFAE-7A8452D0DAFB}"/>
              </a:ext>
            </a:extLst>
          </p:cNvPr>
          <p:cNvSpPr>
            <a:spLocks noGrp="1"/>
          </p:cNvSpPr>
          <p:nvPr>
            <p:ph type="sldNum" sz="quarter" idx="12"/>
          </p:nvPr>
        </p:nvSpPr>
        <p:spPr/>
        <p:txBody>
          <a:bodyPr/>
          <a:lstStyle/>
          <a:p>
            <a:fld id="{CFE7C01E-97B8-4569-8908-63AB0F06FED5}"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31648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amp; Subheading">
  <p:cSld name="Two Content &amp; Subheading">
    <p:spTree>
      <p:nvGrpSpPr>
        <p:cNvPr id="1" name="Shape 29"/>
        <p:cNvGrpSpPr/>
        <p:nvPr/>
      </p:nvGrpSpPr>
      <p:grpSpPr>
        <a:xfrm>
          <a:off x="0" y="0"/>
          <a:ext cx="0" cy="0"/>
          <a:chOff x="0" y="0"/>
          <a:chExt cx="0" cy="0"/>
        </a:xfrm>
      </p:grpSpPr>
      <p:sp>
        <p:nvSpPr>
          <p:cNvPr id="30" name="Google Shape;30;p52"/>
          <p:cNvSpPr txBox="1">
            <a:spLocks noGrp="1"/>
          </p:cNvSpPr>
          <p:nvPr>
            <p:ph type="ftr" idx="11"/>
          </p:nvPr>
        </p:nvSpPr>
        <p:spPr>
          <a:xfrm>
            <a:off x="507205" y="6623100"/>
            <a:ext cx="9018587"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2"/>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32" name="Google Shape;32;p52"/>
          <p:cNvSpPr txBox="1">
            <a:spLocks noGrp="1"/>
          </p:cNvSpPr>
          <p:nvPr>
            <p:ph type="body" idx="1"/>
          </p:nvPr>
        </p:nvSpPr>
        <p:spPr>
          <a:xfrm>
            <a:off x="506413" y="1739788"/>
            <a:ext cx="5472000" cy="396000"/>
          </a:xfrm>
          <a:prstGeom prst="rect">
            <a:avLst/>
          </a:prstGeom>
          <a:noFill/>
          <a:ln>
            <a:noFill/>
          </a:ln>
        </p:spPr>
        <p:txBody>
          <a:bodyPr spcFirstLastPara="1" wrap="square" lIns="0" tIns="46800" rIns="0" bIns="45700" anchor="t" anchorCtr="0">
            <a:noAutofit/>
          </a:bodyPr>
          <a:lstStyle>
            <a:lvl1pPr marL="457200" lvl="0" indent="-228600" algn="l">
              <a:lnSpc>
                <a:spcPct val="100000"/>
              </a:lnSpc>
              <a:spcBef>
                <a:spcPts val="0"/>
              </a:spcBef>
              <a:spcAft>
                <a:spcPts val="0"/>
              </a:spcAft>
              <a:buSzPts val="1800"/>
              <a:buNone/>
              <a:defRPr sz="1800" b="1">
                <a:solidFill>
                  <a:schemeClr val="accent2"/>
                </a:solidFill>
                <a:latin typeface="Calibri"/>
                <a:ea typeface="Calibri"/>
                <a:cs typeface="Calibri"/>
                <a:sym typeface="Calibri"/>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2"/>
          <p:cNvSpPr txBox="1">
            <a:spLocks noGrp="1"/>
          </p:cNvSpPr>
          <p:nvPr>
            <p:ph type="body" idx="2"/>
          </p:nvPr>
        </p:nvSpPr>
        <p:spPr>
          <a:xfrm>
            <a:off x="6208813" y="1739788"/>
            <a:ext cx="5472000" cy="396000"/>
          </a:xfrm>
          <a:prstGeom prst="rect">
            <a:avLst/>
          </a:prstGeom>
          <a:noFill/>
          <a:ln>
            <a:noFill/>
          </a:ln>
        </p:spPr>
        <p:txBody>
          <a:bodyPr spcFirstLastPara="1" wrap="square" lIns="0" tIns="46800" rIns="0" bIns="45700" anchor="t" anchorCtr="0">
            <a:noAutofit/>
          </a:bodyPr>
          <a:lstStyle>
            <a:lvl1pPr marL="457200" lvl="0" indent="-228600" algn="l">
              <a:lnSpc>
                <a:spcPct val="100000"/>
              </a:lnSpc>
              <a:spcBef>
                <a:spcPts val="0"/>
              </a:spcBef>
              <a:spcAft>
                <a:spcPts val="0"/>
              </a:spcAft>
              <a:buSzPts val="1800"/>
              <a:buNone/>
              <a:defRPr sz="1800" b="1">
                <a:solidFill>
                  <a:schemeClr val="accent2"/>
                </a:solidFill>
                <a:latin typeface="Calibri"/>
                <a:ea typeface="Calibri"/>
                <a:cs typeface="Calibri"/>
                <a:sym typeface="Calibri"/>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52"/>
          <p:cNvSpPr txBox="1">
            <a:spLocks noGrp="1"/>
          </p:cNvSpPr>
          <p:nvPr>
            <p:ph type="body" idx="3"/>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65000"/>
              </a:lnSpc>
              <a:spcBef>
                <a:spcPts val="0"/>
              </a:spcBef>
              <a:spcAft>
                <a:spcPts val="0"/>
              </a:spcAft>
              <a:buSzPts val="2000"/>
              <a:buNone/>
              <a:defRPr sz="2000" b="1">
                <a:solidFill>
                  <a:schemeClr val="accent2"/>
                </a:solidFill>
                <a:latin typeface="Century Gothic"/>
                <a:ea typeface="Century Gothic"/>
                <a:cs typeface="Century Gothic"/>
                <a:sym typeface="Century Gothic"/>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52"/>
          <p:cNvSpPr txBox="1">
            <a:spLocks noGrp="1"/>
          </p:cNvSpPr>
          <p:nvPr>
            <p:ph type="body" idx="4"/>
          </p:nvPr>
        </p:nvSpPr>
        <p:spPr>
          <a:xfrm>
            <a:off x="6208813" y="2172962"/>
            <a:ext cx="5472000" cy="4066825"/>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2"/>
          <p:cNvSpPr txBox="1">
            <a:spLocks noGrp="1"/>
          </p:cNvSpPr>
          <p:nvPr>
            <p:ph type="body" idx="5"/>
          </p:nvPr>
        </p:nvSpPr>
        <p:spPr>
          <a:xfrm>
            <a:off x="506413" y="2172962"/>
            <a:ext cx="5472000" cy="4066825"/>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2"/>
          <p:cNvSpPr txBox="1">
            <a:spLocks noGrp="1"/>
          </p:cNvSpPr>
          <p:nvPr>
            <p:ph type="title"/>
          </p:nvPr>
        </p:nvSpPr>
        <p:spPr>
          <a:xfrm>
            <a:off x="507206" y="506412"/>
            <a:ext cx="9792000" cy="432000"/>
          </a:xfrm>
          <a:prstGeom prst="rect">
            <a:avLst/>
          </a:prstGeom>
          <a:noFill/>
          <a:ln>
            <a:noFill/>
          </a:ln>
        </p:spPr>
        <p:txBody>
          <a:bodyPr spcFirstLastPara="1" wrap="square" lIns="0" tIns="0" rIns="0" bIns="0" anchor="t" anchorCtr="0">
            <a:noAutofit/>
          </a:bodyPr>
          <a:lstStyle>
            <a:lvl1pPr lvl="0" algn="l">
              <a:lnSpc>
                <a:spcPct val="183333"/>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mp; Content">
  <p:cSld name="1_Title &amp; Content">
    <p:spTree>
      <p:nvGrpSpPr>
        <p:cNvPr id="1" name="Shape 22"/>
        <p:cNvGrpSpPr/>
        <p:nvPr/>
      </p:nvGrpSpPr>
      <p:grpSpPr>
        <a:xfrm>
          <a:off x="0" y="0"/>
          <a:ext cx="0" cy="0"/>
          <a:chOff x="0" y="0"/>
          <a:chExt cx="0" cy="0"/>
        </a:xfrm>
      </p:grpSpPr>
      <p:sp>
        <p:nvSpPr>
          <p:cNvPr id="23" name="Google Shape;23;p117"/>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solidFill>
                  <a:srgbClr val="FFFFFF"/>
                </a:solidFill>
              </a:rPr>
              <a:pPr/>
              <a:t>‹#›</a:t>
            </a:fld>
            <a:endParaRPr>
              <a:solidFill>
                <a:srgbClr val="FFFFFF"/>
              </a:solidFill>
            </a:endParaRPr>
          </a:p>
        </p:txBody>
      </p:sp>
      <p:sp>
        <p:nvSpPr>
          <p:cNvPr id="24" name="Google Shape;24;p117"/>
          <p:cNvSpPr txBox="1">
            <a:spLocks noGrp="1"/>
          </p:cNvSpPr>
          <p:nvPr>
            <p:ph type="body" idx="1"/>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50000"/>
              </a:lnSpc>
              <a:spcBef>
                <a:spcPts val="0"/>
              </a:spcBef>
              <a:spcAft>
                <a:spcPts val="0"/>
              </a:spcAft>
              <a:buSzPts val="2200"/>
              <a:buNone/>
              <a:defRPr sz="2200" b="1">
                <a:solidFill>
                  <a:schemeClr val="accent2"/>
                </a:solidFill>
                <a:latin typeface="Century Gothic"/>
                <a:ea typeface="Century Gothic"/>
                <a:cs typeface="Century Gothic"/>
                <a:sym typeface="Century Gothic"/>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17"/>
          <p:cNvSpPr txBox="1">
            <a:spLocks noGrp="1"/>
          </p:cNvSpPr>
          <p:nvPr>
            <p:ph type="body" idx="2"/>
          </p:nvPr>
        </p:nvSpPr>
        <p:spPr>
          <a:xfrm>
            <a:off x="507195" y="1511188"/>
            <a:ext cx="11174412" cy="4500000"/>
          </a:xfrm>
          <a:prstGeom prst="rect">
            <a:avLst/>
          </a:prstGeom>
          <a:noFill/>
          <a:ln>
            <a:noFill/>
          </a:ln>
        </p:spPr>
        <p:txBody>
          <a:bodyPr spcFirstLastPara="1" wrap="square" lIns="0" tIns="46800" rIns="0" bIns="45700" anchor="t" anchorCtr="0">
            <a:noAutofit/>
          </a:bodyPr>
          <a:lstStyle>
            <a:lvl1pPr marL="457200" lvl="0" indent="-368300" algn="l">
              <a:lnSpc>
                <a:spcPct val="100000"/>
              </a:lnSpc>
              <a:spcBef>
                <a:spcPts val="0"/>
              </a:spcBef>
              <a:spcAft>
                <a:spcPts val="0"/>
              </a:spcAft>
              <a:buSzPts val="2200"/>
              <a:buChar char="•"/>
              <a:defRPr sz="2200"/>
            </a:lvl1pPr>
            <a:lvl2pPr marL="914400" lvl="1" indent="-355600" algn="l">
              <a:lnSpc>
                <a:spcPct val="100000"/>
              </a:lnSpc>
              <a:spcBef>
                <a:spcPts val="1200"/>
              </a:spcBef>
              <a:spcAft>
                <a:spcPts val="0"/>
              </a:spcAft>
              <a:buSzPts val="2000"/>
              <a:buChar char="•"/>
              <a:defRPr sz="2000"/>
            </a:lvl2pPr>
            <a:lvl3pPr marL="1371600" lvl="2" indent="-355600" algn="l">
              <a:lnSpc>
                <a:spcPct val="100000"/>
              </a:lnSpc>
              <a:spcBef>
                <a:spcPts val="1200"/>
              </a:spcBef>
              <a:spcAft>
                <a:spcPts val="0"/>
              </a:spcAft>
              <a:buSzPts val="2000"/>
              <a:buChar char="•"/>
              <a:defRPr sz="2000"/>
            </a:lvl3pPr>
            <a:lvl4pPr marL="1828800" lvl="3" indent="-355600" algn="l">
              <a:lnSpc>
                <a:spcPct val="100000"/>
              </a:lnSpc>
              <a:spcBef>
                <a:spcPts val="1200"/>
              </a:spcBef>
              <a:spcAft>
                <a:spcPts val="0"/>
              </a:spcAft>
              <a:buSzPts val="2000"/>
              <a:buChar char="•"/>
              <a:defRPr sz="2000"/>
            </a:lvl4pPr>
            <a:lvl5pPr marL="2286000" lvl="4" indent="-355600" algn="l">
              <a:lnSpc>
                <a:spcPct val="100000"/>
              </a:lnSpc>
              <a:spcBef>
                <a:spcPts val="1200"/>
              </a:spcBef>
              <a:spcAft>
                <a:spcPts val="0"/>
              </a:spcAft>
              <a:buSzPts val="2000"/>
              <a:buChar char="•"/>
              <a:defRPr sz="2000"/>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17"/>
          <p:cNvSpPr txBox="1">
            <a:spLocks noGrp="1"/>
          </p:cNvSpPr>
          <p:nvPr>
            <p:ph type="title"/>
          </p:nvPr>
        </p:nvSpPr>
        <p:spPr>
          <a:xfrm>
            <a:off x="507206" y="506412"/>
            <a:ext cx="9792000" cy="432000"/>
          </a:xfrm>
          <a:prstGeom prst="rect">
            <a:avLst/>
          </a:prstGeom>
          <a:noFill/>
          <a:ln>
            <a:noFill/>
          </a:ln>
        </p:spPr>
        <p:txBody>
          <a:bodyPr spcFirstLastPara="1" wrap="square" lIns="0" tIns="0" rIns="0" bIns="0" anchor="t" anchorCtr="0">
            <a:noAutofit/>
          </a:bodyPr>
          <a:lstStyle>
            <a:lvl1pPr lvl="0" algn="l">
              <a:lnSpc>
                <a:spcPct val="110000"/>
              </a:lnSpc>
              <a:spcBef>
                <a:spcPts val="0"/>
              </a:spcBef>
              <a:spcAft>
                <a:spcPts val="0"/>
              </a:spcAft>
              <a:buClr>
                <a:schemeClr val="accent1"/>
              </a:buClr>
              <a:buSzPts val="3000"/>
              <a:buFont typeface="Century Gothic"/>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7" name="Google Shape;27;p117" descr="https://extranet.who.int/datacol/answer_upload.asp?survey_id=475&amp;view_id=326&amp;question_id=15106&amp;answer_id=47397&amp;respondent_id=22063"/>
          <p:cNvPicPr preferRelativeResize="0"/>
          <p:nvPr/>
        </p:nvPicPr>
        <p:blipFill rotWithShape="1">
          <a:blip r:embed="rId2">
            <a:alphaModFix/>
          </a:blip>
          <a:srcRect/>
          <a:stretch/>
        </p:blipFill>
        <p:spPr>
          <a:xfrm>
            <a:off x="10180630" y="5912517"/>
            <a:ext cx="1873911" cy="606490"/>
          </a:xfrm>
          <a:prstGeom prst="rect">
            <a:avLst/>
          </a:prstGeom>
          <a:noFill/>
          <a:ln>
            <a:noFill/>
          </a:ln>
        </p:spPr>
      </p:pic>
      <p:pic>
        <p:nvPicPr>
          <p:cNvPr id="28" name="Google Shape;28;p117"/>
          <p:cNvPicPr preferRelativeResize="0"/>
          <p:nvPr/>
        </p:nvPicPr>
        <p:blipFill rotWithShape="1">
          <a:blip r:embed="rId3">
            <a:alphaModFix/>
          </a:blip>
          <a:srcRect/>
          <a:stretch/>
        </p:blipFill>
        <p:spPr>
          <a:xfrm>
            <a:off x="0" y="5436051"/>
            <a:ext cx="982980" cy="1122363"/>
          </a:xfrm>
          <a:prstGeom prst="rect">
            <a:avLst/>
          </a:prstGeom>
          <a:noFill/>
          <a:ln>
            <a:noFill/>
          </a:ln>
        </p:spPr>
      </p:pic>
    </p:spTree>
    <p:extLst>
      <p:ext uri="{BB962C8B-B14F-4D97-AF65-F5344CB8AC3E}">
        <p14:creationId xmlns:p14="http://schemas.microsoft.com/office/powerpoint/2010/main" val="1784370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Section Header - Internal" preserve="1" userDrawn="1">
  <p:cSld name="Section Header - Internal">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buClrTx/>
              <a:buFontTx/>
              <a:buNone/>
            </a:pPr>
            <a:endParaRPr lang="en-US" sz="450" kern="1200">
              <a:solidFill>
                <a:srgbClr val="FFFFFF"/>
              </a:solidFill>
            </a:endParaRPr>
          </a:p>
        </p:txBody>
      </p:sp>
      <p:sp>
        <p:nvSpPr>
          <p:cNvPr id="2" name="Title 1"/>
          <p:cNvSpPr>
            <a:spLocks noGrp="1"/>
          </p:cNvSpPr>
          <p:nvPr>
            <p:ph type="ctrTitle"/>
          </p:nvPr>
        </p:nvSpPr>
        <p:spPr>
          <a:xfrm>
            <a:off x="507206" y="720000"/>
            <a:ext cx="11088000" cy="2934000"/>
          </a:xfrm>
        </p:spPr>
        <p:txBody>
          <a:bodyPr anchor="b"/>
          <a:lstStyle>
            <a:lvl1pPr algn="l">
              <a:lnSpc>
                <a:spcPts val="6500"/>
              </a:lnSpc>
              <a:defRPr sz="6600">
                <a:solidFill>
                  <a:schemeClr val="accent1"/>
                </a:solidFill>
                <a:effectLst/>
              </a:defRPr>
            </a:lvl1pPr>
          </a:lstStyle>
          <a:p>
            <a:r>
              <a:rPr lang="en-US"/>
              <a:t>Click to edit Master title style</a:t>
            </a:r>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buClrTx/>
              <a:buFontTx/>
              <a:buNone/>
            </a:pPr>
            <a:r>
              <a:rPr lang="en-US" sz="900">
                <a:solidFill>
                  <a:srgbClr val="FFFFFF"/>
                </a:solidFill>
                <a:latin typeface="Century Gothic"/>
              </a:rPr>
              <a:t>Strictly confidential</a:t>
            </a:r>
          </a:p>
        </p:txBody>
      </p:sp>
      <p:pic>
        <p:nvPicPr>
          <p:cNvPr id="8" name="Picture 7">
            <a:extLst>
              <a:ext uri="{FF2B5EF4-FFF2-40B4-BE49-F238E27FC236}">
                <a16:creationId xmlns:a16="http://schemas.microsoft.com/office/drawing/2014/main" id="{BD9C1FFE-CE2F-FC43-95DF-C2C9DCE31DD7}"/>
              </a:ext>
            </a:extLst>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5304" y="124468"/>
            <a:ext cx="1277726" cy="1428108"/>
          </a:xfrm>
          <a:prstGeom prst="rect">
            <a:avLst/>
          </a:prstGeom>
          <a:noFill/>
          <a:ln>
            <a:noFill/>
          </a:ln>
        </p:spPr>
      </p:pic>
      <p:pic>
        <p:nvPicPr>
          <p:cNvPr id="10" name="Picture 9" descr="https://extranet.who.int/datacol/answer_upload.asp?survey_id=475&amp;view_id=326&amp;question_id=15106&amp;answer_id=47397&amp;respondent_id=22063">
            <a:extLst>
              <a:ext uri="{FF2B5EF4-FFF2-40B4-BE49-F238E27FC236}">
                <a16:creationId xmlns:a16="http://schemas.microsoft.com/office/drawing/2014/main" id="{1AC5AAA3-0566-8D49-AA48-5D77450E64C2}"/>
              </a:ext>
            </a:extLst>
          </p:cNvPr>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601200" y="163778"/>
            <a:ext cx="2395909" cy="842062"/>
          </a:xfrm>
          <a:prstGeom prst="rect">
            <a:avLst/>
          </a:prstGeom>
          <a:noFill/>
          <a:ln>
            <a:noFill/>
          </a:ln>
        </p:spPr>
      </p:pic>
    </p:spTree>
    <p:extLst>
      <p:ext uri="{BB962C8B-B14F-4D97-AF65-F5344CB8AC3E}">
        <p14:creationId xmlns:p14="http://schemas.microsoft.com/office/powerpoint/2010/main" val="2364662825"/>
      </p:ext>
    </p:extLst>
  </p:cSld>
  <p:clrMapOvr>
    <a:overrideClrMapping bg1="lt1" tx1="dk1" bg2="lt2" tx2="dk2" accent1="accent1" accent2="accent2" accent3="accent3" accent4="accent4" accent5="accent5" accent6="accent6" hlink="hlink" folHlink="folHlink"/>
  </p:clrMapOvr>
  <p:hf hdr="0"/>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mp; Content" preserve="1" userDrawn="1">
  <p:cSld name="Title &amp;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4260D4A-DEC1-45DD-8AB2-A3349BAAA59E}" type="slidenum">
              <a:rPr lang="en-US" smtClean="0">
                <a:solidFill>
                  <a:srgbClr val="FFFFFF"/>
                </a:solidFill>
              </a:rPr>
              <a:pPr/>
              <a:t>‹#›</a:t>
            </a:fld>
            <a:endParaRPr lang="en-US">
              <a:solidFill>
                <a:srgbClr val="FFFFFF"/>
              </a:solidFill>
            </a:endParaRPr>
          </a:p>
        </p:txBody>
      </p:sp>
      <p:sp>
        <p:nvSpPr>
          <p:cNvPr id="14"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a:t>Click to edit Master text styles</a:t>
            </a:r>
          </a:p>
        </p:txBody>
      </p:sp>
      <p:sp>
        <p:nvSpPr>
          <p:cNvPr id="10" name="Content Placeholder 9"/>
          <p:cNvSpPr>
            <a:spLocks noGrp="1"/>
          </p:cNvSpPr>
          <p:nvPr>
            <p:ph sz="quarter" idx="14"/>
          </p:nvPr>
        </p:nvSpPr>
        <p:spPr>
          <a:xfrm>
            <a:off x="507195" y="1511188"/>
            <a:ext cx="11174412" cy="4500000"/>
          </a:xfrm>
        </p:spPr>
        <p:txBody>
          <a:bodyPr/>
          <a:lstStyle>
            <a:lvl1pPr>
              <a:defRPr sz="22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defRPr sz="3000"/>
            </a:lvl1pPr>
          </a:lstStyle>
          <a:p>
            <a:r>
              <a:rPr lang="en-US"/>
              <a:t>Click to edit Master title style</a:t>
            </a:r>
          </a:p>
        </p:txBody>
      </p:sp>
      <p:pic>
        <p:nvPicPr>
          <p:cNvPr id="7" name="Picture 6" descr="https://extranet.who.int/datacol/answer_upload.asp?survey_id=475&amp;view_id=326&amp;question_id=15106&amp;answer_id=47397&amp;respondent_id=22063">
            <a:extLst>
              <a:ext uri="{FF2B5EF4-FFF2-40B4-BE49-F238E27FC236}">
                <a16:creationId xmlns:a16="http://schemas.microsoft.com/office/drawing/2014/main" id="{1DEB27EC-4EB5-604B-9474-66ADE046843D}"/>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8" name="Picture 7">
            <a:extLst>
              <a:ext uri="{FF2B5EF4-FFF2-40B4-BE49-F238E27FC236}">
                <a16:creationId xmlns:a16="http://schemas.microsoft.com/office/drawing/2014/main" id="{C62BEDE9-A43C-A14D-BFE7-B85F455EE8F8}"/>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436051"/>
            <a:ext cx="982980" cy="1122363"/>
          </a:xfrm>
          <a:prstGeom prst="rect">
            <a:avLst/>
          </a:prstGeom>
          <a:noFill/>
          <a:ln>
            <a:noFill/>
          </a:ln>
        </p:spPr>
      </p:pic>
    </p:spTree>
    <p:extLst>
      <p:ext uri="{BB962C8B-B14F-4D97-AF65-F5344CB8AC3E}">
        <p14:creationId xmlns:p14="http://schemas.microsoft.com/office/powerpoint/2010/main" val="2431411282"/>
      </p:ext>
    </p:extLst>
  </p:cSld>
  <p:clrMapOvr>
    <a:masterClrMapping/>
  </p:clrMapOvr>
  <p:hf hdr="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Section Header" preserve="1" userDrawn="1">
  <p:cSld name="Section Header">
    <p:bg>
      <p:bgPr>
        <a:gradFill>
          <a:gsLst>
            <a:gs pos="0">
              <a:schemeClr val="accent2"/>
            </a:gs>
            <a:gs pos="100000">
              <a:schemeClr val="accent1"/>
            </a:gs>
          </a:gsLst>
          <a:lin ang="0" scaled="0"/>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507207" y="720000"/>
            <a:ext cx="11088000" cy="2350800"/>
          </a:xfrm>
        </p:spPr>
        <p:txBody>
          <a:bodyPr anchor="b"/>
          <a:lstStyle>
            <a:lvl1pPr>
              <a:lnSpc>
                <a:spcPts val="6500"/>
              </a:lnSpc>
              <a:defRPr sz="6600">
                <a:solidFill>
                  <a:schemeClr val="bg1"/>
                </a:solidFill>
              </a:defRPr>
            </a:lvl1pPr>
          </a:lstStyle>
          <a:p>
            <a:r>
              <a:rPr lang="en-US"/>
              <a:t>Click to edit Master title style</a:t>
            </a:r>
          </a:p>
        </p:txBody>
      </p:sp>
      <p:sp>
        <p:nvSpPr>
          <p:cNvPr id="5" name="Footer Placeholder 4"/>
          <p:cNvSpPr>
            <a:spLocks noGrp="1"/>
          </p:cNvSpPr>
          <p:nvPr>
            <p:ph type="ftr" sz="quarter" idx="11"/>
          </p:nvPr>
        </p:nvSpPr>
        <p:spPr>
          <a:xfrm>
            <a:off x="507205" y="5013294"/>
            <a:ext cx="11088000" cy="216000"/>
          </a:xfrm>
        </p:spPr>
        <p:txBody>
          <a:bodyPr/>
          <a:lstStyle>
            <a:lvl1pPr>
              <a:defRPr>
                <a:solidFill>
                  <a:schemeClr val="bg1"/>
                </a:solidFill>
              </a:defRPr>
            </a:lvl1pPr>
          </a:lstStyle>
          <a:p>
            <a:r>
              <a:rPr lang="en-US">
                <a:solidFill>
                  <a:srgbClr val="FFFFFF"/>
                </a:solidFill>
              </a:rPr>
              <a:t>Lonza Microbiome JV - media briefing  |  3 April 2019</a:t>
            </a:r>
          </a:p>
        </p:txBody>
      </p:sp>
      <p:sp>
        <p:nvSpPr>
          <p:cNvPr id="8" name="Subtitle 2"/>
          <p:cNvSpPr>
            <a:spLocks noGrp="1"/>
          </p:cNvSpPr>
          <p:nvPr>
            <p:ph type="subTitle" idx="1"/>
          </p:nvPr>
        </p:nvSpPr>
        <p:spPr>
          <a:xfrm>
            <a:off x="507205" y="3097533"/>
            <a:ext cx="11088000" cy="1617074"/>
          </a:xfrm>
          <a:prstGeom prst="rect">
            <a:avLst/>
          </a:prstGeom>
        </p:spPr>
        <p:txBody>
          <a:bodyPr lIns="0" rIns="0" anchor="t">
            <a:noAutofit/>
          </a:bodyPr>
          <a:lstStyle>
            <a:lvl1pPr marL="0" indent="0" algn="l">
              <a:buNone/>
              <a:defRPr lang="en-US" sz="4000" b="1" kern="1200" spc="-100" baseline="0" dirty="0">
                <a:solidFill>
                  <a:schemeClr val="bg1"/>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Rectangle 2">
            <a:extLst>
              <a:ext uri="{FF2B5EF4-FFF2-40B4-BE49-F238E27FC236}">
                <a16:creationId xmlns:a16="http://schemas.microsoft.com/office/drawing/2014/main" id="{35A64986-086E-4506-8BC0-4199515F6AEE}"/>
              </a:ext>
            </a:extLst>
          </p:cNvPr>
          <p:cNvSpPr>
            <a:spLocks/>
          </p:cNvSpPr>
          <p:nvPr userDrawn="1"/>
        </p:nvSpPr>
        <p:spPr>
          <a:xfrm>
            <a:off x="-1" y="5303519"/>
            <a:ext cx="12192000" cy="15544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228600">
              <a:buClrTx/>
              <a:buFontTx/>
              <a:buNone/>
            </a:pPr>
            <a:endParaRPr lang="en-US" sz="1500" kern="1200">
              <a:solidFill>
                <a:srgbClr val="FFFFFF"/>
              </a:solidFill>
            </a:endParaRPr>
          </a:p>
        </p:txBody>
      </p:sp>
      <p:sp>
        <p:nvSpPr>
          <p:cNvPr id="7" name="Picture Placeholder 6">
            <a:extLst>
              <a:ext uri="{FF2B5EF4-FFF2-40B4-BE49-F238E27FC236}">
                <a16:creationId xmlns:a16="http://schemas.microsoft.com/office/drawing/2014/main" id="{D1118E30-C84F-4ECE-B3F0-A514C0D64440}"/>
              </a:ext>
            </a:extLst>
          </p:cNvPr>
          <p:cNvSpPr>
            <a:spLocks noGrp="1"/>
          </p:cNvSpPr>
          <p:nvPr>
            <p:ph type="pic" sz="quarter" idx="12"/>
          </p:nvPr>
        </p:nvSpPr>
        <p:spPr>
          <a:xfrm>
            <a:off x="0" y="5303520"/>
            <a:ext cx="12192000" cy="1554480"/>
          </a:xfrm>
        </p:spPr>
        <p:txBody>
          <a:bodyPr tIns="648000" anchor="ctr"/>
          <a:lstStyle>
            <a:lvl1pPr marL="0" indent="0" algn="ctr">
              <a:buNone/>
              <a:defRPr/>
            </a:lvl1pPr>
          </a:lstStyle>
          <a:p>
            <a:r>
              <a:rPr lang="en-US"/>
              <a:t>Click icon to add picture</a:t>
            </a:r>
          </a:p>
        </p:txBody>
      </p:sp>
      <p:sp>
        <p:nvSpPr>
          <p:cNvPr id="10"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buClrTx/>
              <a:buFontTx/>
              <a:buNone/>
            </a:pPr>
            <a:r>
              <a:rPr lang="en-US" sz="900">
                <a:solidFill>
                  <a:srgbClr val="FFFFFF"/>
                </a:solidFill>
                <a:latin typeface="Century Gothic"/>
              </a:rPr>
              <a:t>Strictly confidential</a:t>
            </a:r>
          </a:p>
        </p:txBody>
      </p:sp>
    </p:spTree>
    <p:extLst>
      <p:ext uri="{BB962C8B-B14F-4D97-AF65-F5344CB8AC3E}">
        <p14:creationId xmlns:p14="http://schemas.microsoft.com/office/powerpoint/2010/main" val="746888718"/>
      </p:ext>
    </p:extLst>
  </p:cSld>
  <p:clrMapOvr>
    <a:masterClrMapping/>
  </p:clrMapOvr>
  <p:hf hdr="0"/>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with Footer Image" preserve="1" userDrawn="1">
  <p:cSld name="Content with Footer Imag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93" imgH="493" progId="TCLayout.ActiveDocument.1">
                  <p:embed/>
                </p:oleObj>
              </mc:Choice>
              <mc:Fallback>
                <p:oleObj name="think-cell Slide" r:id="rId4" imgW="493" imgH="493"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29539C22-4094-45FE-99A0-CFA512581487}"/>
              </a:ext>
            </a:extLst>
          </p:cNvPr>
          <p:cNvSpPr/>
          <p:nvPr userDrawn="1"/>
        </p:nvSpPr>
        <p:spPr>
          <a:xfrm>
            <a:off x="0" y="530352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buClrTx/>
              <a:buFontTx/>
              <a:buNone/>
            </a:pPr>
            <a:endParaRPr lang="en-US" sz="450" kern="1200">
              <a:solidFill>
                <a:srgbClr val="FFFFFF"/>
              </a:solidFill>
            </a:endParaRPr>
          </a:p>
        </p:txBody>
      </p:sp>
      <p:sp>
        <p:nvSpPr>
          <p:cNvPr id="16" name="Footer Placeholder 5"/>
          <p:cNvSpPr>
            <a:spLocks noGrp="1"/>
          </p:cNvSpPr>
          <p:nvPr>
            <p:ph type="ftr" sz="quarter" idx="11"/>
          </p:nvPr>
        </p:nvSpPr>
        <p:spPr>
          <a:xfrm>
            <a:off x="507205" y="5322420"/>
            <a:ext cx="9018587" cy="216000"/>
          </a:xfrm>
        </p:spPr>
        <p:txBody>
          <a:bodyPr/>
          <a:lstStyle/>
          <a:p>
            <a:r>
              <a:rPr lang="en-US">
                <a:solidFill>
                  <a:srgbClr val="FFFFFF"/>
                </a:solidFill>
              </a:rPr>
              <a:t>Lonza Microbiome JV - media briefing  |  3 April 2019</a:t>
            </a:r>
          </a:p>
        </p:txBody>
      </p:sp>
      <p:sp>
        <p:nvSpPr>
          <p:cNvPr id="17" name="Slide Number Placeholder 6"/>
          <p:cNvSpPr>
            <a:spLocks noGrp="1"/>
          </p:cNvSpPr>
          <p:nvPr>
            <p:ph type="sldNum" sz="quarter" idx="12"/>
          </p:nvPr>
        </p:nvSpPr>
        <p:spPr>
          <a:xfrm>
            <a:off x="10034587" y="5322420"/>
            <a:ext cx="1648619" cy="216000"/>
          </a:xfrm>
        </p:spPr>
        <p:txBody>
          <a:bodyPr/>
          <a:lstStyle/>
          <a:p>
            <a:fld id="{1F160D6B-B452-452F-87E9-4ABE62E0932F}" type="slidenum">
              <a:rPr lang="en-US" smtClean="0">
                <a:solidFill>
                  <a:srgbClr val="FFFFFF"/>
                </a:solidFill>
              </a:rPr>
              <a:pPr/>
              <a:t>‹#›</a:t>
            </a:fld>
            <a:endParaRPr lang="en-US">
              <a:solidFill>
                <a:srgbClr val="FFFFFF"/>
              </a:solidFill>
            </a:endParaRPr>
          </a:p>
        </p:txBody>
      </p:sp>
      <p:sp>
        <p:nvSpPr>
          <p:cNvPr id="11"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3" name="Content Placeholder 3"/>
          <p:cNvSpPr>
            <a:spLocks noGrp="1"/>
          </p:cNvSpPr>
          <p:nvPr>
            <p:ph sz="quarter" idx="16"/>
          </p:nvPr>
        </p:nvSpPr>
        <p:spPr>
          <a:xfrm>
            <a:off x="506413" y="1739788"/>
            <a:ext cx="11174400" cy="3197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12" name="Rectangle 11">
            <a:extLst>
              <a:ext uri="{FF2B5EF4-FFF2-40B4-BE49-F238E27FC236}">
                <a16:creationId xmlns:a16="http://schemas.microsoft.com/office/drawing/2014/main" id="{CB2D54E0-3E1E-4F70-B38D-8ED3D23EEDB9}"/>
              </a:ext>
            </a:extLst>
          </p:cNvPr>
          <p:cNvSpPr>
            <a:spLocks/>
          </p:cNvSpPr>
          <p:nvPr userDrawn="1"/>
        </p:nvSpPr>
        <p:spPr>
          <a:xfrm>
            <a:off x="-1" y="5538419"/>
            <a:ext cx="12192000" cy="13195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228600">
              <a:buClrTx/>
              <a:buFontTx/>
              <a:buNone/>
            </a:pPr>
            <a:endParaRPr lang="en-US" sz="1500" kern="1200">
              <a:solidFill>
                <a:srgbClr val="FFFFFF"/>
              </a:solidFill>
            </a:endParaRPr>
          </a:p>
        </p:txBody>
      </p:sp>
      <p:sp>
        <p:nvSpPr>
          <p:cNvPr id="14" name="Picture Placeholder 6">
            <a:extLst>
              <a:ext uri="{FF2B5EF4-FFF2-40B4-BE49-F238E27FC236}">
                <a16:creationId xmlns:a16="http://schemas.microsoft.com/office/drawing/2014/main" id="{39602443-3D83-4C9B-8DEB-C3B2A2AF8DB6}"/>
              </a:ext>
            </a:extLst>
          </p:cNvPr>
          <p:cNvSpPr>
            <a:spLocks noGrp="1"/>
          </p:cNvSpPr>
          <p:nvPr>
            <p:ph type="pic" sz="quarter" idx="17"/>
          </p:nvPr>
        </p:nvSpPr>
        <p:spPr>
          <a:xfrm>
            <a:off x="0" y="5538420"/>
            <a:ext cx="12192000" cy="1319580"/>
          </a:xfrm>
        </p:spPr>
        <p:txBody>
          <a:bodyPr tIns="648000"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830227363"/>
      </p:ext>
    </p:extLst>
  </p:cSld>
  <p:clrMapOvr>
    <a:masterClrMapping/>
  </p:clrMapOvr>
  <p:hf hdr="0"/>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13" name="Object 1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Content Placeholder 11"/>
          <p:cNvSpPr>
            <a:spLocks noGrp="1"/>
          </p:cNvSpPr>
          <p:nvPr>
            <p:ph sz="quarter" idx="17"/>
          </p:nvPr>
        </p:nvSpPr>
        <p:spPr>
          <a:xfrm>
            <a:off x="6208813" y="1739788"/>
            <a:ext cx="5472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16"/>
          </p:nvPr>
        </p:nvSpPr>
        <p:spPr>
          <a:xfrm>
            <a:off x="506413" y="1739788"/>
            <a:ext cx="5472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solidFill>
                  <a:srgbClr val="FFFFFF"/>
                </a:solidFill>
              </a:rPr>
              <a:t>Lonza Microbiome JV - media briefing  |  3 April 2019</a:t>
            </a:r>
          </a:p>
        </p:txBody>
      </p:sp>
      <p:sp>
        <p:nvSpPr>
          <p:cNvPr id="7" name="Slide Number Placeholder 6"/>
          <p:cNvSpPr>
            <a:spLocks noGrp="1"/>
          </p:cNvSpPr>
          <p:nvPr>
            <p:ph type="sldNum" sz="quarter" idx="12"/>
          </p:nvPr>
        </p:nvSpPr>
        <p:spPr/>
        <p:txBody>
          <a:bodyPr/>
          <a:lstStyle/>
          <a:p>
            <a:fld id="{3ED22FC0-9634-43A5-A9BA-3774A5BBC19E}" type="slidenum">
              <a:rPr lang="en-US" smtClean="0">
                <a:solidFill>
                  <a:srgbClr val="FFFFFF"/>
                </a:solidFill>
              </a:rPr>
              <a:pPr/>
              <a:t>‹#›</a:t>
            </a:fld>
            <a:endParaRPr lang="en-US">
              <a:solidFill>
                <a:srgbClr val="FFFFFF"/>
              </a:solidFill>
            </a:endParaRPr>
          </a:p>
        </p:txBody>
      </p:sp>
      <p:sp>
        <p:nvSpPr>
          <p:cNvPr id="9"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575389"/>
      </p:ext>
    </p:extLst>
  </p:cSld>
  <p:clrMapOvr>
    <a:masterClrMapping/>
  </p:clrMapOvr>
  <p:hf hdr="0"/>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wo Content &amp; Subheading" preserve="1" userDrawn="1">
  <p:cSld name="Two Content &amp; Subheadin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solidFill>
                  <a:srgbClr val="FFFFFF"/>
                </a:solidFill>
              </a:rPr>
              <a:t>Lonza Microbiome JV - media briefing  |  3 April 2019</a:t>
            </a:r>
          </a:p>
        </p:txBody>
      </p:sp>
      <p:sp>
        <p:nvSpPr>
          <p:cNvPr id="7" name="Slide Number Placeholder 6"/>
          <p:cNvSpPr>
            <a:spLocks noGrp="1"/>
          </p:cNvSpPr>
          <p:nvPr>
            <p:ph type="sldNum" sz="quarter" idx="12"/>
          </p:nvPr>
        </p:nvSpPr>
        <p:spPr/>
        <p:txBody>
          <a:bodyPr/>
          <a:lstStyle/>
          <a:p>
            <a:fld id="{DB4DF69D-9676-48A4-9665-621E7C899CF3}" type="slidenum">
              <a:rPr lang="en-US" smtClean="0">
                <a:solidFill>
                  <a:srgbClr val="FFFFFF"/>
                </a:solidFill>
              </a:rPr>
              <a:pPr/>
              <a:t>‹#›</a:t>
            </a:fld>
            <a:endParaRPr lang="en-US">
              <a:solidFill>
                <a:srgbClr val="FFFFFF"/>
              </a:solidFill>
            </a:endParaRPr>
          </a:p>
        </p:txBody>
      </p:sp>
      <p:sp>
        <p:nvSpPr>
          <p:cNvPr id="4" name="Text Placeholder 3"/>
          <p:cNvSpPr>
            <a:spLocks noGrp="1"/>
          </p:cNvSpPr>
          <p:nvPr>
            <p:ph type="body" sz="quarter" idx="16"/>
          </p:nvPr>
        </p:nvSpPr>
        <p:spPr>
          <a:xfrm>
            <a:off x="5064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2" name="Text Placeholder 3"/>
          <p:cNvSpPr>
            <a:spLocks noGrp="1"/>
          </p:cNvSpPr>
          <p:nvPr>
            <p:ph type="body" sz="quarter" idx="17"/>
          </p:nvPr>
        </p:nvSpPr>
        <p:spPr>
          <a:xfrm>
            <a:off x="62088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1"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4" name="Content Placeholder 11"/>
          <p:cNvSpPr>
            <a:spLocks noGrp="1"/>
          </p:cNvSpPr>
          <p:nvPr>
            <p:ph sz="quarter" idx="18"/>
          </p:nvPr>
        </p:nvSpPr>
        <p:spPr>
          <a:xfrm>
            <a:off x="6208813" y="2172962"/>
            <a:ext cx="5472000" cy="4066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p:cNvSpPr>
            <a:spLocks noGrp="1"/>
          </p:cNvSpPr>
          <p:nvPr>
            <p:ph sz="quarter" idx="19"/>
          </p:nvPr>
        </p:nvSpPr>
        <p:spPr>
          <a:xfrm>
            <a:off x="506413" y="2172962"/>
            <a:ext cx="5472000" cy="4066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33186383"/>
      </p:ext>
    </p:extLst>
  </p:cSld>
  <p:clrMapOvr>
    <a:masterClrMapping/>
  </p:clrMapOvr>
  <p:hf hdr="0"/>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Content with Footer Image" preserve="1" userDrawn="1">
  <p:cSld name="Two Content with Footer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93" imgH="493" progId="TCLayout.ActiveDocument.1">
                  <p:embed/>
                </p:oleObj>
              </mc:Choice>
              <mc:Fallback>
                <p:oleObj name="think-cell Slide" r:id="rId4" imgW="493" imgH="49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29539C22-4094-45FE-99A0-CFA512581487}"/>
              </a:ext>
            </a:extLst>
          </p:cNvPr>
          <p:cNvSpPr/>
          <p:nvPr userDrawn="1"/>
        </p:nvSpPr>
        <p:spPr>
          <a:xfrm>
            <a:off x="0" y="530352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buClrTx/>
              <a:buFontTx/>
              <a:buNone/>
            </a:pPr>
            <a:endParaRPr lang="en-US" sz="450" kern="1200">
              <a:solidFill>
                <a:srgbClr val="FFFFFF"/>
              </a:solidFill>
            </a:endParaRPr>
          </a:p>
        </p:txBody>
      </p:sp>
      <p:sp>
        <p:nvSpPr>
          <p:cNvPr id="16" name="Footer Placeholder 5"/>
          <p:cNvSpPr>
            <a:spLocks noGrp="1"/>
          </p:cNvSpPr>
          <p:nvPr>
            <p:ph type="ftr" sz="quarter" idx="11"/>
          </p:nvPr>
        </p:nvSpPr>
        <p:spPr>
          <a:xfrm>
            <a:off x="507205" y="5322420"/>
            <a:ext cx="9018587" cy="216000"/>
          </a:xfrm>
        </p:spPr>
        <p:txBody>
          <a:bodyPr/>
          <a:lstStyle/>
          <a:p>
            <a:r>
              <a:rPr lang="en-US">
                <a:solidFill>
                  <a:srgbClr val="FFFFFF"/>
                </a:solidFill>
              </a:rPr>
              <a:t>Lonza Microbiome JV - media briefing  |  3 April 2019</a:t>
            </a:r>
          </a:p>
        </p:txBody>
      </p:sp>
      <p:sp>
        <p:nvSpPr>
          <p:cNvPr id="17" name="Slide Number Placeholder 6"/>
          <p:cNvSpPr>
            <a:spLocks noGrp="1"/>
          </p:cNvSpPr>
          <p:nvPr>
            <p:ph type="sldNum" sz="quarter" idx="12"/>
          </p:nvPr>
        </p:nvSpPr>
        <p:spPr>
          <a:xfrm>
            <a:off x="10034587" y="5322420"/>
            <a:ext cx="1648619" cy="216000"/>
          </a:xfrm>
        </p:spPr>
        <p:txBody>
          <a:bodyPr/>
          <a:lstStyle/>
          <a:p>
            <a:fld id="{766EB20B-6E07-40CD-9610-8509067025E0}" type="slidenum">
              <a:rPr lang="en-US" smtClean="0">
                <a:solidFill>
                  <a:srgbClr val="FFFFFF"/>
                </a:solidFill>
              </a:rPr>
              <a:pPr/>
              <a:t>‹#›</a:t>
            </a:fld>
            <a:endParaRPr lang="en-US">
              <a:solidFill>
                <a:srgbClr val="FFFFFF"/>
              </a:solidFill>
            </a:endParaRPr>
          </a:p>
        </p:txBody>
      </p:sp>
      <p:sp>
        <p:nvSpPr>
          <p:cNvPr id="11"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2" name="Content Placeholder 11"/>
          <p:cNvSpPr>
            <a:spLocks noGrp="1"/>
          </p:cNvSpPr>
          <p:nvPr>
            <p:ph sz="quarter" idx="17"/>
          </p:nvPr>
        </p:nvSpPr>
        <p:spPr>
          <a:xfrm>
            <a:off x="6208813" y="1739788"/>
            <a:ext cx="5472000" cy="3197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6"/>
          </p:nvPr>
        </p:nvSpPr>
        <p:spPr>
          <a:xfrm>
            <a:off x="506413" y="1739788"/>
            <a:ext cx="5472000" cy="3197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18" name="Rectangle 17">
            <a:extLst>
              <a:ext uri="{FF2B5EF4-FFF2-40B4-BE49-F238E27FC236}">
                <a16:creationId xmlns:a16="http://schemas.microsoft.com/office/drawing/2014/main" id="{5D1E51BA-E24D-4B4B-A497-99E485FACBC8}"/>
              </a:ext>
            </a:extLst>
          </p:cNvPr>
          <p:cNvSpPr>
            <a:spLocks/>
          </p:cNvSpPr>
          <p:nvPr userDrawn="1"/>
        </p:nvSpPr>
        <p:spPr>
          <a:xfrm>
            <a:off x="-1" y="5538419"/>
            <a:ext cx="12192000" cy="13195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228600">
              <a:buClrTx/>
              <a:buFontTx/>
              <a:buNone/>
            </a:pPr>
            <a:endParaRPr lang="en-US" sz="1500" kern="1200">
              <a:solidFill>
                <a:srgbClr val="FFFFFF"/>
              </a:solidFill>
            </a:endParaRPr>
          </a:p>
        </p:txBody>
      </p:sp>
      <p:sp>
        <p:nvSpPr>
          <p:cNvPr id="19" name="Picture Placeholder 6">
            <a:extLst>
              <a:ext uri="{FF2B5EF4-FFF2-40B4-BE49-F238E27FC236}">
                <a16:creationId xmlns:a16="http://schemas.microsoft.com/office/drawing/2014/main" id="{9C5CF255-E0CB-4777-BEE9-D8859B96E8F0}"/>
              </a:ext>
            </a:extLst>
          </p:cNvPr>
          <p:cNvSpPr>
            <a:spLocks noGrp="1"/>
          </p:cNvSpPr>
          <p:nvPr>
            <p:ph type="pic" sz="quarter" idx="18"/>
          </p:nvPr>
        </p:nvSpPr>
        <p:spPr>
          <a:xfrm>
            <a:off x="0" y="5538420"/>
            <a:ext cx="12192000" cy="1319580"/>
          </a:xfrm>
        </p:spPr>
        <p:txBody>
          <a:bodyPr tIns="648000"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2701657876"/>
      </p:ext>
    </p:extLst>
  </p:cSld>
  <p:clrMapOvr>
    <a:masterClrMapping/>
  </p:clrMapOvr>
  <p:hf hdr="0"/>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amp; Subheading with Footer Image" preserve="1" userDrawn="1">
  <p:cSld name="Two Content &amp; Subheading with Footer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93" imgH="493" progId="TCLayout.ActiveDocument.1">
                  <p:embed/>
                </p:oleObj>
              </mc:Choice>
              <mc:Fallback>
                <p:oleObj name="think-cell Slide" r:id="rId4" imgW="493" imgH="49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29539C22-4094-45FE-99A0-CFA512581487}"/>
              </a:ext>
            </a:extLst>
          </p:cNvPr>
          <p:cNvSpPr/>
          <p:nvPr userDrawn="1"/>
        </p:nvSpPr>
        <p:spPr>
          <a:xfrm>
            <a:off x="0" y="530352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buClrTx/>
              <a:buFontTx/>
              <a:buNone/>
            </a:pPr>
            <a:endParaRPr lang="en-US" sz="450" kern="1200">
              <a:solidFill>
                <a:srgbClr val="FFFFFF"/>
              </a:solidFill>
            </a:endParaRPr>
          </a:p>
        </p:txBody>
      </p:sp>
      <p:sp>
        <p:nvSpPr>
          <p:cNvPr id="16" name="Footer Placeholder 5"/>
          <p:cNvSpPr>
            <a:spLocks noGrp="1"/>
          </p:cNvSpPr>
          <p:nvPr>
            <p:ph type="ftr" sz="quarter" idx="11"/>
          </p:nvPr>
        </p:nvSpPr>
        <p:spPr>
          <a:xfrm>
            <a:off x="507205" y="5322420"/>
            <a:ext cx="9018587" cy="216000"/>
          </a:xfrm>
        </p:spPr>
        <p:txBody>
          <a:bodyPr/>
          <a:lstStyle/>
          <a:p>
            <a:r>
              <a:rPr lang="en-US">
                <a:solidFill>
                  <a:srgbClr val="FFFFFF"/>
                </a:solidFill>
              </a:rPr>
              <a:t>Lonza Microbiome JV - media briefing  |  3 April 2019</a:t>
            </a:r>
          </a:p>
        </p:txBody>
      </p:sp>
      <p:sp>
        <p:nvSpPr>
          <p:cNvPr id="17" name="Slide Number Placeholder 6"/>
          <p:cNvSpPr>
            <a:spLocks noGrp="1"/>
          </p:cNvSpPr>
          <p:nvPr>
            <p:ph type="sldNum" sz="quarter" idx="12"/>
          </p:nvPr>
        </p:nvSpPr>
        <p:spPr>
          <a:xfrm>
            <a:off x="10034587" y="5322420"/>
            <a:ext cx="1648619" cy="216000"/>
          </a:xfrm>
        </p:spPr>
        <p:txBody>
          <a:bodyPr/>
          <a:lstStyle/>
          <a:p>
            <a:fld id="{8D0FA728-8260-4C2F-BD34-DE0A091495A5}" type="slidenum">
              <a:rPr lang="en-US" smtClean="0">
                <a:solidFill>
                  <a:srgbClr val="FFFFFF"/>
                </a:solidFill>
              </a:rPr>
              <a:pPr/>
              <a:t>‹#›</a:t>
            </a:fld>
            <a:endParaRPr lang="en-US">
              <a:solidFill>
                <a:srgbClr val="FFFFFF"/>
              </a:solidFill>
            </a:endParaRPr>
          </a:p>
        </p:txBody>
      </p:sp>
      <p:sp>
        <p:nvSpPr>
          <p:cNvPr id="18"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9" name="Text Placeholder 3"/>
          <p:cNvSpPr>
            <a:spLocks noGrp="1"/>
          </p:cNvSpPr>
          <p:nvPr>
            <p:ph type="body" sz="quarter" idx="16"/>
          </p:nvPr>
        </p:nvSpPr>
        <p:spPr>
          <a:xfrm>
            <a:off x="5064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0" name="Text Placeholder 3"/>
          <p:cNvSpPr>
            <a:spLocks noGrp="1"/>
          </p:cNvSpPr>
          <p:nvPr>
            <p:ph type="body" sz="quarter" idx="17"/>
          </p:nvPr>
        </p:nvSpPr>
        <p:spPr>
          <a:xfrm>
            <a:off x="62088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1" name="Content Placeholder 11"/>
          <p:cNvSpPr>
            <a:spLocks noGrp="1"/>
          </p:cNvSpPr>
          <p:nvPr>
            <p:ph sz="quarter" idx="18"/>
          </p:nvPr>
        </p:nvSpPr>
        <p:spPr>
          <a:xfrm>
            <a:off x="6208813" y="2172962"/>
            <a:ext cx="5472000" cy="27642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3"/>
          <p:cNvSpPr>
            <a:spLocks noGrp="1"/>
          </p:cNvSpPr>
          <p:nvPr>
            <p:ph sz="quarter" idx="19"/>
          </p:nvPr>
        </p:nvSpPr>
        <p:spPr>
          <a:xfrm>
            <a:off x="506413" y="2172962"/>
            <a:ext cx="5472000" cy="27642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14" name="Rectangle 13">
            <a:extLst>
              <a:ext uri="{FF2B5EF4-FFF2-40B4-BE49-F238E27FC236}">
                <a16:creationId xmlns:a16="http://schemas.microsoft.com/office/drawing/2014/main" id="{B86F8A8D-F06D-4254-940A-4900AE70556F}"/>
              </a:ext>
            </a:extLst>
          </p:cNvPr>
          <p:cNvSpPr>
            <a:spLocks/>
          </p:cNvSpPr>
          <p:nvPr userDrawn="1"/>
        </p:nvSpPr>
        <p:spPr>
          <a:xfrm>
            <a:off x="-1" y="5538419"/>
            <a:ext cx="12192000" cy="13195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228600">
              <a:buClrTx/>
              <a:buFontTx/>
              <a:buNone/>
            </a:pPr>
            <a:endParaRPr lang="en-US" sz="1500" kern="1200">
              <a:solidFill>
                <a:srgbClr val="FFFFFF"/>
              </a:solidFill>
            </a:endParaRPr>
          </a:p>
        </p:txBody>
      </p:sp>
      <p:sp>
        <p:nvSpPr>
          <p:cNvPr id="23" name="Picture Placeholder 6">
            <a:extLst>
              <a:ext uri="{FF2B5EF4-FFF2-40B4-BE49-F238E27FC236}">
                <a16:creationId xmlns:a16="http://schemas.microsoft.com/office/drawing/2014/main" id="{44552720-1B07-4E51-89A6-86FF24149F89}"/>
              </a:ext>
            </a:extLst>
          </p:cNvPr>
          <p:cNvSpPr>
            <a:spLocks noGrp="1"/>
          </p:cNvSpPr>
          <p:nvPr>
            <p:ph type="pic" sz="quarter" idx="20"/>
          </p:nvPr>
        </p:nvSpPr>
        <p:spPr>
          <a:xfrm>
            <a:off x="0" y="5538420"/>
            <a:ext cx="12192000" cy="1319580"/>
          </a:xfrm>
        </p:spPr>
        <p:txBody>
          <a:bodyPr tIns="648000"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255667334"/>
      </p:ext>
    </p:extLst>
  </p:cSld>
  <p:clrMapOvr>
    <a:masterClrMapping/>
  </p:clrMapOvr>
  <p:hf hdr="0"/>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ext &amp; Image" preserve="1" userDrawn="1">
  <p:cSld name="Text &amp;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ED0D464-5A16-420B-9773-6DD4CDBF333B}"/>
              </a:ext>
            </a:extLst>
          </p:cNvPr>
          <p:cNvSpPr>
            <a:spLocks noGrp="1"/>
          </p:cNvSpPr>
          <p:nvPr>
            <p:ph type="pic" sz="quarter" idx="13"/>
          </p:nvPr>
        </p:nvSpPr>
        <p:spPr>
          <a:xfrm>
            <a:off x="6208813" y="1739788"/>
            <a:ext cx="5472000" cy="3600000"/>
          </a:xfrm>
          <a:prstGeom prst="rect">
            <a:avLst/>
          </a:prstGeom>
          <a:solidFill>
            <a:schemeClr val="bg1">
              <a:lumMod val="95000"/>
            </a:schemeClr>
          </a:solidFill>
        </p:spPr>
        <p:txBody>
          <a:bodyPr/>
          <a:lstStyle>
            <a:lvl1pPr marL="0" indent="0">
              <a:buNone/>
              <a:defRPr/>
            </a:lvl1pPr>
          </a:lstStyle>
          <a:p>
            <a:r>
              <a:rPr lang="en-US"/>
              <a:t>Click icon to add picture</a:t>
            </a:r>
          </a:p>
        </p:txBody>
      </p:sp>
      <p:sp>
        <p:nvSpPr>
          <p:cNvPr id="6" name="Footer Placeholder 5"/>
          <p:cNvSpPr>
            <a:spLocks noGrp="1"/>
          </p:cNvSpPr>
          <p:nvPr>
            <p:ph type="ftr" sz="quarter" idx="11"/>
          </p:nvPr>
        </p:nvSpPr>
        <p:spPr/>
        <p:txBody>
          <a:bodyPr/>
          <a:lstStyle/>
          <a:p>
            <a:r>
              <a:rPr lang="en-US">
                <a:solidFill>
                  <a:srgbClr val="FFFFFF"/>
                </a:solidFill>
              </a:rPr>
              <a:t>Lonza Microbiome JV - media briefing  |  3 April 2019</a:t>
            </a:r>
          </a:p>
        </p:txBody>
      </p:sp>
      <p:sp>
        <p:nvSpPr>
          <p:cNvPr id="7" name="Slide Number Placeholder 6"/>
          <p:cNvSpPr>
            <a:spLocks noGrp="1"/>
          </p:cNvSpPr>
          <p:nvPr>
            <p:ph type="sldNum" sz="quarter" idx="12"/>
          </p:nvPr>
        </p:nvSpPr>
        <p:spPr/>
        <p:txBody>
          <a:bodyPr/>
          <a:lstStyle/>
          <a:p>
            <a:fld id="{02D2E3F0-9556-40D5-9E7E-C8276249C65E}" type="slidenum">
              <a:rPr lang="en-US" smtClean="0">
                <a:solidFill>
                  <a:srgbClr val="FFFFFF"/>
                </a:solidFill>
              </a:rPr>
              <a:pPr/>
              <a:t>‹#›</a:t>
            </a:fld>
            <a:endParaRPr lang="en-US">
              <a:solidFill>
                <a:srgbClr val="FFFFFF"/>
              </a:solidFill>
            </a:endParaRPr>
          </a:p>
        </p:txBody>
      </p:sp>
      <p:sp>
        <p:nvSpPr>
          <p:cNvPr id="10" name="Text Placeholder 13"/>
          <p:cNvSpPr>
            <a:spLocks noGrp="1"/>
          </p:cNvSpPr>
          <p:nvPr>
            <p:ph type="body" sz="quarter" idx="18"/>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4" name="Content Placeholder 3"/>
          <p:cNvSpPr>
            <a:spLocks noGrp="1"/>
          </p:cNvSpPr>
          <p:nvPr>
            <p:ph sz="quarter" idx="16"/>
          </p:nvPr>
        </p:nvSpPr>
        <p:spPr>
          <a:xfrm>
            <a:off x="506413" y="1739788"/>
            <a:ext cx="5472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154EE074-434E-419C-AD07-3EDE2AAF45E6}"/>
              </a:ext>
            </a:extLst>
          </p:cNvPr>
          <p:cNvSpPr>
            <a:spLocks noGrp="1"/>
          </p:cNvSpPr>
          <p:nvPr>
            <p:ph type="body" sz="quarter" idx="19"/>
          </p:nvPr>
        </p:nvSpPr>
        <p:spPr>
          <a:xfrm>
            <a:off x="6208813" y="5542310"/>
            <a:ext cx="5472000" cy="697479"/>
          </a:xfrm>
        </p:spPr>
        <p:txBody>
          <a:bodyPr/>
          <a:lstStyle>
            <a:lvl1pPr marL="0" indent="0">
              <a:spcAft>
                <a:spcPts val="0"/>
              </a:spcAft>
              <a:buFontTx/>
              <a:buNone/>
              <a:defRPr sz="1400" b="1">
                <a:solidFill>
                  <a:schemeClr val="accent2"/>
                </a:solidFill>
                <a:latin typeface="Calibri" panose="020F0502020204030204" pitchFamily="34" charset="0"/>
                <a:cs typeface="Calibri" panose="020F0502020204030204" pitchFamily="34" charset="0"/>
              </a:defRPr>
            </a:lvl1pPr>
            <a:lvl2pPr marL="198000" indent="-198000">
              <a:defRPr sz="1400"/>
            </a:lvl2pPr>
            <a:lvl3pPr>
              <a:defRPr sz="1400"/>
            </a:lvl3pPr>
            <a:lvl4pPr>
              <a:defRPr sz="1400"/>
            </a:lvl4pPr>
            <a:lvl5pPr>
              <a:defRPr sz="14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89518467"/>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8"/>
        <p:cNvGrpSpPr/>
        <p:nvPr/>
      </p:nvGrpSpPr>
      <p:grpSpPr>
        <a:xfrm>
          <a:off x="0" y="0"/>
          <a:ext cx="0" cy="0"/>
          <a:chOff x="0" y="0"/>
          <a:chExt cx="0" cy="0"/>
        </a:xfrm>
      </p:grpSpPr>
      <p:sp>
        <p:nvSpPr>
          <p:cNvPr id="39" name="Google Shape;39;p53"/>
          <p:cNvSpPr txBox="1">
            <a:spLocks noGrp="1"/>
          </p:cNvSpPr>
          <p:nvPr>
            <p:ph type="body" idx="1"/>
          </p:nvPr>
        </p:nvSpPr>
        <p:spPr>
          <a:xfrm>
            <a:off x="6208813" y="1739788"/>
            <a:ext cx="5472000" cy="4500000"/>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53"/>
          <p:cNvSpPr txBox="1">
            <a:spLocks noGrp="1"/>
          </p:cNvSpPr>
          <p:nvPr>
            <p:ph type="body" idx="2"/>
          </p:nvPr>
        </p:nvSpPr>
        <p:spPr>
          <a:xfrm>
            <a:off x="506413" y="1739788"/>
            <a:ext cx="5472000" cy="4500000"/>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53"/>
          <p:cNvSpPr txBox="1">
            <a:spLocks noGrp="1"/>
          </p:cNvSpPr>
          <p:nvPr>
            <p:ph type="ftr" idx="11"/>
          </p:nvPr>
        </p:nvSpPr>
        <p:spPr>
          <a:xfrm>
            <a:off x="507205" y="6623100"/>
            <a:ext cx="9018587"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3"/>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43" name="Google Shape;43;p53"/>
          <p:cNvSpPr txBox="1">
            <a:spLocks noGrp="1"/>
          </p:cNvSpPr>
          <p:nvPr>
            <p:ph type="body" idx="3"/>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65000"/>
              </a:lnSpc>
              <a:spcBef>
                <a:spcPts val="0"/>
              </a:spcBef>
              <a:spcAft>
                <a:spcPts val="0"/>
              </a:spcAft>
              <a:buSzPts val="2000"/>
              <a:buNone/>
              <a:defRPr sz="2000" b="1">
                <a:solidFill>
                  <a:schemeClr val="accent2"/>
                </a:solidFill>
                <a:latin typeface="Century Gothic"/>
                <a:ea typeface="Century Gothic"/>
                <a:cs typeface="Century Gothic"/>
                <a:sym typeface="Century Gothic"/>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3"/>
          <p:cNvSpPr txBox="1">
            <a:spLocks noGrp="1"/>
          </p:cNvSpPr>
          <p:nvPr>
            <p:ph type="title"/>
          </p:nvPr>
        </p:nvSpPr>
        <p:spPr>
          <a:xfrm>
            <a:off x="507206" y="506412"/>
            <a:ext cx="9792000" cy="432000"/>
          </a:xfrm>
          <a:prstGeom prst="rect">
            <a:avLst/>
          </a:prstGeom>
          <a:noFill/>
          <a:ln>
            <a:noFill/>
          </a:ln>
        </p:spPr>
        <p:txBody>
          <a:bodyPr spcFirstLastPara="1" wrap="square" lIns="0" tIns="0" rIns="0" bIns="0" anchor="t" anchorCtr="0">
            <a:noAutofit/>
          </a:bodyPr>
          <a:lstStyle>
            <a:lvl1pPr lvl="0" algn="l">
              <a:lnSpc>
                <a:spcPct val="183333"/>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F169E07F-9A80-405D-B06A-876E4D356B83}" type="slidenum">
              <a:rPr lang="en-US" smtClean="0">
                <a:solidFill>
                  <a:srgbClr val="FFFFFF"/>
                </a:solidFill>
              </a:rPr>
              <a:pPr/>
              <a:t>‹#›</a:t>
            </a:fld>
            <a:endParaRPr lang="en-US">
              <a:solidFill>
                <a:srgbClr val="FFFFFF"/>
              </a:solidFill>
            </a:endParaRPr>
          </a:p>
        </p:txBody>
      </p:sp>
      <p:sp>
        <p:nvSpPr>
          <p:cNvPr id="7" name="Title 6"/>
          <p:cNvSpPr>
            <a:spLocks noGrp="1"/>
          </p:cNvSpPr>
          <p:nvPr>
            <p:ph type="title"/>
          </p:nvPr>
        </p:nvSpPr>
        <p:spPr>
          <a:xfrm>
            <a:off x="507206" y="2313946"/>
            <a:ext cx="9792000" cy="432000"/>
          </a:xfrm>
        </p:spPr>
        <p:txBody>
          <a:bodyPr/>
          <a:lstStyle>
            <a:lvl1pPr>
              <a:defRPr sz="4000"/>
            </a:lvl1pPr>
          </a:lstStyle>
          <a:p>
            <a:r>
              <a:rPr lang="en-US"/>
              <a:t>Click to edit Master title style</a:t>
            </a:r>
          </a:p>
        </p:txBody>
      </p:sp>
      <p:pic>
        <p:nvPicPr>
          <p:cNvPr id="8" name="Picture 7">
            <a:extLst>
              <a:ext uri="{FF2B5EF4-FFF2-40B4-BE49-F238E27FC236}">
                <a16:creationId xmlns:a16="http://schemas.microsoft.com/office/drawing/2014/main" id="{1A157C42-A791-DD4B-8824-DD8855140549}"/>
              </a:ext>
            </a:extLst>
          </p:cNvPr>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pic>
        <p:nvPicPr>
          <p:cNvPr id="9" name="Picture 8" descr="https://extranet.who.int/datacol/answer_upload.asp?survey_id=475&amp;view_id=326&amp;question_id=15106&amp;answer_id=47397&amp;respondent_id=22063">
            <a:extLst>
              <a:ext uri="{FF2B5EF4-FFF2-40B4-BE49-F238E27FC236}">
                <a16:creationId xmlns:a16="http://schemas.microsoft.com/office/drawing/2014/main" id="{CF037A7D-FDB1-DF4D-A296-8DCCB3F629A2}"/>
              </a:ext>
            </a:extLst>
          </p:cNvPr>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spTree>
    <p:extLst>
      <p:ext uri="{BB962C8B-B14F-4D97-AF65-F5344CB8AC3E}">
        <p14:creationId xmlns:p14="http://schemas.microsoft.com/office/powerpoint/2010/main" val="3761785564"/>
      </p:ext>
    </p:extLst>
  </p:cSld>
  <p:clrMapOvr>
    <a:masterClrMapping/>
  </p:clrMapOvr>
  <p:hf hdr="0"/>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solidFill>
                  <a:srgbClr val="FFFFFF"/>
                </a:solidFill>
              </a:rPr>
              <a:t>Lonza Microbiome JV - media briefing  |  3 April 2019</a:t>
            </a:r>
          </a:p>
        </p:txBody>
      </p:sp>
      <p:sp>
        <p:nvSpPr>
          <p:cNvPr id="4" name="Slide Number Placeholder 3"/>
          <p:cNvSpPr>
            <a:spLocks noGrp="1"/>
          </p:cNvSpPr>
          <p:nvPr>
            <p:ph type="sldNum" sz="quarter" idx="12"/>
          </p:nvPr>
        </p:nvSpPr>
        <p:spPr/>
        <p:txBody>
          <a:bodyPr/>
          <a:lstStyle/>
          <a:p>
            <a:fld id="{6D047E35-150C-4319-9FA5-9DC1536F505F}"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95912220"/>
      </p:ext>
    </p:extLst>
  </p:cSld>
  <p:clrMapOvr>
    <a:masterClrMapping/>
  </p:clrMapOvr>
  <p:hf hdr="0"/>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Agenda" preserve="1" userDrawn="1">
  <p:cSld name="Agenda">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Footer Placeholder 3"/>
          <p:cNvSpPr>
            <a:spLocks noGrp="1"/>
          </p:cNvSpPr>
          <p:nvPr>
            <p:ph type="ftr" sz="quarter" idx="11"/>
          </p:nvPr>
        </p:nvSpPr>
        <p:spPr/>
        <p:txBody>
          <a:bodyPr/>
          <a:lstStyle/>
          <a:p>
            <a:r>
              <a:rPr lang="en-US">
                <a:solidFill>
                  <a:srgbClr val="FFFFFF"/>
                </a:solidFill>
              </a:rPr>
              <a:t>Lonza Microbiome JV - media briefing  |  3 April 2019</a:t>
            </a:r>
          </a:p>
        </p:txBody>
      </p:sp>
      <p:sp>
        <p:nvSpPr>
          <p:cNvPr id="5" name="Slide Number Placeholder 4"/>
          <p:cNvSpPr>
            <a:spLocks noGrp="1"/>
          </p:cNvSpPr>
          <p:nvPr>
            <p:ph type="sldNum" sz="quarter" idx="12"/>
          </p:nvPr>
        </p:nvSpPr>
        <p:spPr/>
        <p:txBody>
          <a:bodyPr/>
          <a:lstStyle/>
          <a:p>
            <a:fld id="{C17884EE-EDE3-44F5-A102-3C97972BE00F}" type="slidenum">
              <a:rPr lang="en-US" smtClean="0">
                <a:solidFill>
                  <a:srgbClr val="FFFFFF"/>
                </a:solidFill>
              </a:rPr>
              <a:pPr/>
              <a:t>‹#›</a:t>
            </a:fld>
            <a:endParaRPr lang="en-US">
              <a:solidFill>
                <a:srgbClr val="FFFFFF"/>
              </a:solidFill>
            </a:endParaRPr>
          </a:p>
        </p:txBody>
      </p:sp>
      <p:sp>
        <p:nvSpPr>
          <p:cNvPr id="6"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12205729"/>
      </p:ext>
    </p:extLst>
  </p:cSld>
  <p:clrMapOvr>
    <a:masterClrMapping/>
  </p:clrMapOvr>
  <p:hf hdr="0"/>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losing" preserve="1" userDrawn="1">
  <p:cSld name="Closin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3E8E94F3-9FBF-45F5-9848-3D8FC241580A}"/>
              </a:ext>
            </a:extLst>
          </p:cNvPr>
          <p:cNvSpPr/>
          <p:nvPr userDrawn="1"/>
        </p:nvSpPr>
        <p:spPr>
          <a:xfrm>
            <a:off x="0" y="0"/>
            <a:ext cx="12192000" cy="68580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buClrTx/>
              <a:buFontTx/>
              <a:buNone/>
            </a:pPr>
            <a:endParaRPr lang="en-US" sz="450" kern="1200">
              <a:solidFill>
                <a:srgbClr val="FFFFFF"/>
              </a:solidFill>
            </a:endParaRPr>
          </a:p>
        </p:txBody>
      </p:sp>
      <p:sp>
        <p:nvSpPr>
          <p:cNvPr id="3" name="Footer Placeholder 2"/>
          <p:cNvSpPr>
            <a:spLocks noGrp="1"/>
          </p:cNvSpPr>
          <p:nvPr>
            <p:ph type="ftr" sz="quarter" idx="11"/>
          </p:nvPr>
        </p:nvSpPr>
        <p:spPr/>
        <p:txBody>
          <a:bodyPr/>
          <a:lstStyle/>
          <a:p>
            <a:r>
              <a:rPr lang="en-US">
                <a:solidFill>
                  <a:srgbClr val="FFFFFF"/>
                </a:solidFill>
              </a:rPr>
              <a:t>Lonza Microbiome JV - media briefing  |  3 April 2019</a:t>
            </a:r>
          </a:p>
        </p:txBody>
      </p:sp>
      <p:sp>
        <p:nvSpPr>
          <p:cNvPr id="4" name="Slide Number Placeholder 3"/>
          <p:cNvSpPr>
            <a:spLocks noGrp="1"/>
          </p:cNvSpPr>
          <p:nvPr>
            <p:ph type="sldNum" sz="quarter" idx="12"/>
          </p:nvPr>
        </p:nvSpPr>
        <p:spPr/>
        <p:txBody>
          <a:bodyPr/>
          <a:lstStyle/>
          <a:p>
            <a:fld id="{082FAF88-7A9D-4D47-9197-6E5F7D59321B}" type="slidenum">
              <a:rPr lang="en-US" smtClean="0">
                <a:solidFill>
                  <a:srgbClr val="FFFFFF"/>
                </a:solidFill>
              </a:rPr>
              <a:pPr/>
              <a:t>‹#›</a:t>
            </a:fld>
            <a:endParaRPr lang="en-US">
              <a:solidFill>
                <a:srgbClr val="FFFFFF"/>
              </a:solidFill>
            </a:endParaRPr>
          </a:p>
        </p:txBody>
      </p:sp>
      <p:sp>
        <p:nvSpPr>
          <p:cNvPr id="9" name="Text Placeholder 8"/>
          <p:cNvSpPr>
            <a:spLocks noGrp="1"/>
          </p:cNvSpPr>
          <p:nvPr>
            <p:ph type="body" sz="quarter" idx="13"/>
          </p:nvPr>
        </p:nvSpPr>
        <p:spPr>
          <a:xfrm>
            <a:off x="1295398" y="2547938"/>
            <a:ext cx="9579600" cy="1778400"/>
          </a:xfrm>
        </p:spPr>
        <p:txBody>
          <a:bodyPr/>
          <a:lstStyle>
            <a:lvl1pPr marL="0" indent="0" algn="ctr">
              <a:buNone/>
              <a:defRPr lang="en-US" sz="6600" b="1" kern="1200" spc="-182" dirty="0" smtClean="0">
                <a:solidFill>
                  <a:schemeClr val="bg1"/>
                </a:solidFill>
                <a:latin typeface="+mj-lt"/>
                <a:ea typeface="Arial" charset="0"/>
                <a:cs typeface="Arial" charset="0"/>
              </a:defRPr>
            </a:lvl1pPr>
            <a:lvl2pPr marL="0" indent="0" algn="ctr">
              <a:buNone/>
              <a:defRPr lang="en-US" sz="3600" b="1" kern="1200" spc="-136" dirty="0" smtClean="0">
                <a:solidFill>
                  <a:schemeClr val="bg1"/>
                </a:solidFill>
                <a:latin typeface="+mj-lt"/>
                <a:ea typeface="Arial" charset="0"/>
                <a:cs typeface="Arial" charset="0"/>
              </a:defRPr>
            </a:lvl2pPr>
            <a:lvl3pPr>
              <a:defRPr lang="en-US" sz="6600" b="1" kern="1200" spc="-182" dirty="0" smtClean="0">
                <a:solidFill>
                  <a:schemeClr val="bg1"/>
                </a:solidFill>
                <a:latin typeface="+mj-lt"/>
                <a:ea typeface="Arial" charset="0"/>
                <a:cs typeface="Arial" charset="0"/>
              </a:defRPr>
            </a:lvl3pPr>
            <a:lvl4pPr>
              <a:defRPr lang="en-US" sz="6600" b="1" kern="1200" spc="-182" dirty="0" smtClean="0">
                <a:solidFill>
                  <a:schemeClr val="bg1"/>
                </a:solidFill>
                <a:latin typeface="+mj-lt"/>
                <a:ea typeface="Arial" charset="0"/>
                <a:cs typeface="Arial" charset="0"/>
              </a:defRPr>
            </a:lvl4pPr>
            <a:lvl5pPr>
              <a:defRPr lang="en-US" sz="6600" b="1" kern="1200" spc="-182" dirty="0">
                <a:solidFill>
                  <a:schemeClr val="bg1"/>
                </a:solidFill>
                <a:latin typeface="+mj-lt"/>
                <a:ea typeface="Arial" charset="0"/>
                <a:cs typeface="Arial" charset="0"/>
              </a:defRPr>
            </a:lvl5pPr>
          </a:lstStyle>
          <a:p>
            <a:pPr lvl="0"/>
            <a:r>
              <a:rPr lang="en-US"/>
              <a:t>Click to edit Master text styles</a:t>
            </a:r>
          </a:p>
          <a:p>
            <a:pPr lvl="1"/>
            <a:r>
              <a:rPr lang="en-US"/>
              <a:t>Second level</a:t>
            </a:r>
          </a:p>
        </p:txBody>
      </p:sp>
      <p:sp>
        <p:nvSpPr>
          <p:cNvPr id="10"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buClrTx/>
              <a:buFontTx/>
              <a:buNone/>
            </a:pPr>
            <a:r>
              <a:rPr lang="en-US" sz="900">
                <a:solidFill>
                  <a:srgbClr val="FFFFFF"/>
                </a:solidFill>
                <a:latin typeface="Century Gothic"/>
              </a:rPr>
              <a:t>Strictly confidential</a:t>
            </a:r>
          </a:p>
        </p:txBody>
      </p:sp>
    </p:spTree>
    <p:extLst>
      <p:ext uri="{BB962C8B-B14F-4D97-AF65-F5344CB8AC3E}">
        <p14:creationId xmlns:p14="http://schemas.microsoft.com/office/powerpoint/2010/main" val="624827178"/>
      </p:ext>
    </p:extLst>
  </p:cSld>
  <p:clrMapOvr>
    <a:masterClrMapping/>
  </p:clrMapOvr>
  <p:hf hdr="0"/>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CA10-C085-4206-AFB5-18755B644F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FAA974-0611-43C4-A30F-71BA28245B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7D47BC-B231-42C9-8F77-21A0F3808773}"/>
              </a:ext>
            </a:extLst>
          </p:cNvPr>
          <p:cNvSpPr>
            <a:spLocks noGrp="1"/>
          </p:cNvSpPr>
          <p:nvPr>
            <p:ph type="dt" sz="half" idx="10"/>
          </p:nvPr>
        </p:nvSpPr>
        <p:spPr/>
        <p:txBody>
          <a:bodyPr/>
          <a:lstStyle/>
          <a:p>
            <a:pPr defTabSz="228600">
              <a:buClrTx/>
              <a:buFontTx/>
              <a:buNone/>
            </a:pPr>
            <a:fld id="{DC34529C-DEF2-43B8-A498-F0054EBC91D9}" type="datetimeFigureOut">
              <a:rPr lang="en-US" sz="900" kern="1200" smtClean="0">
                <a:latin typeface="Calibri Light"/>
                <a:ea typeface="Arial Unicode MS"/>
                <a:cs typeface="Arial Unicode MS"/>
              </a:rPr>
              <a:pPr defTabSz="228600">
                <a:buClrTx/>
                <a:buFontTx/>
                <a:buNone/>
              </a:pPr>
              <a:t>12/10/2025</a:t>
            </a:fld>
            <a:endParaRPr lang="en-US" sz="900" kern="1200">
              <a:latin typeface="Calibri Light"/>
              <a:ea typeface="Arial Unicode MS"/>
              <a:cs typeface="Arial Unicode MS"/>
            </a:endParaRPr>
          </a:p>
        </p:txBody>
      </p:sp>
      <p:sp>
        <p:nvSpPr>
          <p:cNvPr id="5" name="Footer Placeholder 4">
            <a:extLst>
              <a:ext uri="{FF2B5EF4-FFF2-40B4-BE49-F238E27FC236}">
                <a16:creationId xmlns:a16="http://schemas.microsoft.com/office/drawing/2014/main" id="{63CFF2B6-7746-4D3B-885E-284D900DE3A0}"/>
              </a:ext>
            </a:extLst>
          </p:cNvPr>
          <p:cNvSpPr>
            <a:spLocks noGrp="1"/>
          </p:cNvSpPr>
          <p:nvPr>
            <p:ph type="ftr" sz="quarter" idx="11"/>
          </p:nvPr>
        </p:nvSpPr>
        <p:spPr/>
        <p:txBody>
          <a:bodyPr/>
          <a:lstStyle/>
          <a:p>
            <a:endParaRPr lang="en-US">
              <a:solidFill>
                <a:srgbClr val="FFFFFF"/>
              </a:solidFill>
            </a:endParaRPr>
          </a:p>
        </p:txBody>
      </p:sp>
      <p:sp>
        <p:nvSpPr>
          <p:cNvPr id="6" name="Slide Number Placeholder 5">
            <a:extLst>
              <a:ext uri="{FF2B5EF4-FFF2-40B4-BE49-F238E27FC236}">
                <a16:creationId xmlns:a16="http://schemas.microsoft.com/office/drawing/2014/main" id="{55489FA9-6E54-4B03-AFAE-7A8452D0DAFB}"/>
              </a:ext>
            </a:extLst>
          </p:cNvPr>
          <p:cNvSpPr>
            <a:spLocks noGrp="1"/>
          </p:cNvSpPr>
          <p:nvPr>
            <p:ph type="sldNum" sz="quarter" idx="12"/>
          </p:nvPr>
        </p:nvSpPr>
        <p:spPr/>
        <p:txBody>
          <a:bodyPr/>
          <a:lstStyle/>
          <a:p>
            <a:fld id="{CFE7C01E-97B8-4569-8908-63AB0F06FED5}"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037119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mp; Content">
  <p:cSld name="1_Title &amp; Content">
    <p:spTree>
      <p:nvGrpSpPr>
        <p:cNvPr id="1" name="Shape 22"/>
        <p:cNvGrpSpPr/>
        <p:nvPr/>
      </p:nvGrpSpPr>
      <p:grpSpPr>
        <a:xfrm>
          <a:off x="0" y="0"/>
          <a:ext cx="0" cy="0"/>
          <a:chOff x="0" y="0"/>
          <a:chExt cx="0" cy="0"/>
        </a:xfrm>
      </p:grpSpPr>
      <p:sp>
        <p:nvSpPr>
          <p:cNvPr id="23" name="Google Shape;23;p117"/>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solidFill>
                  <a:srgbClr val="FFFFFF"/>
                </a:solidFill>
              </a:rPr>
              <a:pPr/>
              <a:t>‹#›</a:t>
            </a:fld>
            <a:endParaRPr>
              <a:solidFill>
                <a:srgbClr val="FFFFFF"/>
              </a:solidFill>
            </a:endParaRPr>
          </a:p>
        </p:txBody>
      </p:sp>
      <p:sp>
        <p:nvSpPr>
          <p:cNvPr id="24" name="Google Shape;24;p117"/>
          <p:cNvSpPr txBox="1">
            <a:spLocks noGrp="1"/>
          </p:cNvSpPr>
          <p:nvPr>
            <p:ph type="body" idx="1"/>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50000"/>
              </a:lnSpc>
              <a:spcBef>
                <a:spcPts val="0"/>
              </a:spcBef>
              <a:spcAft>
                <a:spcPts val="0"/>
              </a:spcAft>
              <a:buSzPts val="2200"/>
              <a:buNone/>
              <a:defRPr sz="2200" b="1">
                <a:solidFill>
                  <a:schemeClr val="accent2"/>
                </a:solidFill>
                <a:latin typeface="Century Gothic"/>
                <a:ea typeface="Century Gothic"/>
                <a:cs typeface="Century Gothic"/>
                <a:sym typeface="Century Gothic"/>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17"/>
          <p:cNvSpPr txBox="1">
            <a:spLocks noGrp="1"/>
          </p:cNvSpPr>
          <p:nvPr>
            <p:ph type="body" idx="2"/>
          </p:nvPr>
        </p:nvSpPr>
        <p:spPr>
          <a:xfrm>
            <a:off x="507195" y="1511188"/>
            <a:ext cx="11174412" cy="4500000"/>
          </a:xfrm>
          <a:prstGeom prst="rect">
            <a:avLst/>
          </a:prstGeom>
          <a:noFill/>
          <a:ln>
            <a:noFill/>
          </a:ln>
        </p:spPr>
        <p:txBody>
          <a:bodyPr spcFirstLastPara="1" wrap="square" lIns="0" tIns="46800" rIns="0" bIns="45700" anchor="t" anchorCtr="0">
            <a:noAutofit/>
          </a:bodyPr>
          <a:lstStyle>
            <a:lvl1pPr marL="457200" lvl="0" indent="-368300" algn="l">
              <a:lnSpc>
                <a:spcPct val="100000"/>
              </a:lnSpc>
              <a:spcBef>
                <a:spcPts val="0"/>
              </a:spcBef>
              <a:spcAft>
                <a:spcPts val="0"/>
              </a:spcAft>
              <a:buSzPts val="2200"/>
              <a:buChar char="•"/>
              <a:defRPr sz="2200"/>
            </a:lvl1pPr>
            <a:lvl2pPr marL="914400" lvl="1" indent="-355600" algn="l">
              <a:lnSpc>
                <a:spcPct val="100000"/>
              </a:lnSpc>
              <a:spcBef>
                <a:spcPts val="1200"/>
              </a:spcBef>
              <a:spcAft>
                <a:spcPts val="0"/>
              </a:spcAft>
              <a:buSzPts val="2000"/>
              <a:buChar char="•"/>
              <a:defRPr sz="2000"/>
            </a:lvl2pPr>
            <a:lvl3pPr marL="1371600" lvl="2" indent="-355600" algn="l">
              <a:lnSpc>
                <a:spcPct val="100000"/>
              </a:lnSpc>
              <a:spcBef>
                <a:spcPts val="1200"/>
              </a:spcBef>
              <a:spcAft>
                <a:spcPts val="0"/>
              </a:spcAft>
              <a:buSzPts val="2000"/>
              <a:buChar char="•"/>
              <a:defRPr sz="2000"/>
            </a:lvl3pPr>
            <a:lvl4pPr marL="1828800" lvl="3" indent="-355600" algn="l">
              <a:lnSpc>
                <a:spcPct val="100000"/>
              </a:lnSpc>
              <a:spcBef>
                <a:spcPts val="1200"/>
              </a:spcBef>
              <a:spcAft>
                <a:spcPts val="0"/>
              </a:spcAft>
              <a:buSzPts val="2000"/>
              <a:buChar char="•"/>
              <a:defRPr sz="2000"/>
            </a:lvl4pPr>
            <a:lvl5pPr marL="2286000" lvl="4" indent="-355600" algn="l">
              <a:lnSpc>
                <a:spcPct val="100000"/>
              </a:lnSpc>
              <a:spcBef>
                <a:spcPts val="1200"/>
              </a:spcBef>
              <a:spcAft>
                <a:spcPts val="0"/>
              </a:spcAft>
              <a:buSzPts val="2000"/>
              <a:buChar char="•"/>
              <a:defRPr sz="2000"/>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17"/>
          <p:cNvSpPr txBox="1">
            <a:spLocks noGrp="1"/>
          </p:cNvSpPr>
          <p:nvPr>
            <p:ph type="title"/>
          </p:nvPr>
        </p:nvSpPr>
        <p:spPr>
          <a:xfrm>
            <a:off x="507206" y="506412"/>
            <a:ext cx="9792000" cy="432000"/>
          </a:xfrm>
          <a:prstGeom prst="rect">
            <a:avLst/>
          </a:prstGeom>
          <a:noFill/>
          <a:ln>
            <a:noFill/>
          </a:ln>
        </p:spPr>
        <p:txBody>
          <a:bodyPr spcFirstLastPara="1" wrap="square" lIns="0" tIns="0" rIns="0" bIns="0" anchor="t" anchorCtr="0">
            <a:noAutofit/>
          </a:bodyPr>
          <a:lstStyle>
            <a:lvl1pPr lvl="0" algn="l">
              <a:lnSpc>
                <a:spcPct val="110000"/>
              </a:lnSpc>
              <a:spcBef>
                <a:spcPts val="0"/>
              </a:spcBef>
              <a:spcAft>
                <a:spcPts val="0"/>
              </a:spcAft>
              <a:buClr>
                <a:schemeClr val="accent1"/>
              </a:buClr>
              <a:buSzPts val="3000"/>
              <a:buFont typeface="Century Gothic"/>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7" name="Google Shape;27;p117" descr="https://extranet.who.int/datacol/answer_upload.asp?survey_id=475&amp;view_id=326&amp;question_id=15106&amp;answer_id=47397&amp;respondent_id=22063"/>
          <p:cNvPicPr preferRelativeResize="0"/>
          <p:nvPr/>
        </p:nvPicPr>
        <p:blipFill rotWithShape="1">
          <a:blip r:embed="rId2">
            <a:alphaModFix/>
          </a:blip>
          <a:srcRect/>
          <a:stretch/>
        </p:blipFill>
        <p:spPr>
          <a:xfrm>
            <a:off x="10180630" y="5912517"/>
            <a:ext cx="1873911" cy="606490"/>
          </a:xfrm>
          <a:prstGeom prst="rect">
            <a:avLst/>
          </a:prstGeom>
          <a:noFill/>
          <a:ln>
            <a:noFill/>
          </a:ln>
        </p:spPr>
      </p:pic>
      <p:pic>
        <p:nvPicPr>
          <p:cNvPr id="28" name="Google Shape;28;p117"/>
          <p:cNvPicPr preferRelativeResize="0"/>
          <p:nvPr/>
        </p:nvPicPr>
        <p:blipFill rotWithShape="1">
          <a:blip r:embed="rId3">
            <a:alphaModFix/>
          </a:blip>
          <a:srcRect/>
          <a:stretch/>
        </p:blipFill>
        <p:spPr>
          <a:xfrm>
            <a:off x="0" y="5436051"/>
            <a:ext cx="982980" cy="1122363"/>
          </a:xfrm>
          <a:prstGeom prst="rect">
            <a:avLst/>
          </a:prstGeom>
          <a:noFill/>
          <a:ln>
            <a:noFill/>
          </a:ln>
        </p:spPr>
      </p:pic>
    </p:spTree>
    <p:extLst>
      <p:ext uri="{BB962C8B-B14F-4D97-AF65-F5344CB8AC3E}">
        <p14:creationId xmlns:p14="http://schemas.microsoft.com/office/powerpoint/2010/main" val="24983274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Section Header - Internal" preserve="1" userDrawn="1">
  <p:cSld name="Section Header - Internal">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buClrTx/>
              <a:buFontTx/>
              <a:buNone/>
            </a:pPr>
            <a:endParaRPr lang="en-US" sz="450" kern="1200">
              <a:solidFill>
                <a:srgbClr val="FFFFFF"/>
              </a:solidFill>
            </a:endParaRPr>
          </a:p>
        </p:txBody>
      </p:sp>
      <p:sp>
        <p:nvSpPr>
          <p:cNvPr id="2" name="Title 1"/>
          <p:cNvSpPr>
            <a:spLocks noGrp="1"/>
          </p:cNvSpPr>
          <p:nvPr>
            <p:ph type="ctrTitle"/>
          </p:nvPr>
        </p:nvSpPr>
        <p:spPr>
          <a:xfrm>
            <a:off x="507206" y="720000"/>
            <a:ext cx="11088000" cy="2934000"/>
          </a:xfrm>
        </p:spPr>
        <p:txBody>
          <a:bodyPr anchor="b"/>
          <a:lstStyle>
            <a:lvl1pPr algn="l">
              <a:lnSpc>
                <a:spcPts val="6500"/>
              </a:lnSpc>
              <a:defRPr sz="6600">
                <a:solidFill>
                  <a:schemeClr val="accent1"/>
                </a:solidFill>
                <a:effectLst/>
              </a:defRPr>
            </a:lvl1pPr>
          </a:lstStyle>
          <a:p>
            <a:r>
              <a:rPr lang="en-US"/>
              <a:t>Click to edit Master title style</a:t>
            </a:r>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buClrTx/>
              <a:buFontTx/>
              <a:buNone/>
            </a:pPr>
            <a:r>
              <a:rPr lang="en-US" sz="900">
                <a:solidFill>
                  <a:srgbClr val="FFFFFF"/>
                </a:solidFill>
                <a:latin typeface="Century Gothic"/>
              </a:rPr>
              <a:t>Strictly confidential</a:t>
            </a:r>
          </a:p>
        </p:txBody>
      </p:sp>
      <p:pic>
        <p:nvPicPr>
          <p:cNvPr id="8" name="Picture 7">
            <a:extLst>
              <a:ext uri="{FF2B5EF4-FFF2-40B4-BE49-F238E27FC236}">
                <a16:creationId xmlns:a16="http://schemas.microsoft.com/office/drawing/2014/main" id="{BD9C1FFE-CE2F-FC43-95DF-C2C9DCE31DD7}"/>
              </a:ext>
            </a:extLst>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5304" y="124468"/>
            <a:ext cx="1277726" cy="1428108"/>
          </a:xfrm>
          <a:prstGeom prst="rect">
            <a:avLst/>
          </a:prstGeom>
          <a:noFill/>
          <a:ln>
            <a:noFill/>
          </a:ln>
        </p:spPr>
      </p:pic>
      <p:pic>
        <p:nvPicPr>
          <p:cNvPr id="10" name="Picture 9" descr="https://extranet.who.int/datacol/answer_upload.asp?survey_id=475&amp;view_id=326&amp;question_id=15106&amp;answer_id=47397&amp;respondent_id=22063">
            <a:extLst>
              <a:ext uri="{FF2B5EF4-FFF2-40B4-BE49-F238E27FC236}">
                <a16:creationId xmlns:a16="http://schemas.microsoft.com/office/drawing/2014/main" id="{1AC5AAA3-0566-8D49-AA48-5D77450E64C2}"/>
              </a:ext>
            </a:extLst>
          </p:cNvPr>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601200" y="163778"/>
            <a:ext cx="2395909" cy="842062"/>
          </a:xfrm>
          <a:prstGeom prst="rect">
            <a:avLst/>
          </a:prstGeom>
          <a:noFill/>
          <a:ln>
            <a:noFill/>
          </a:ln>
        </p:spPr>
      </p:pic>
    </p:spTree>
    <p:extLst>
      <p:ext uri="{BB962C8B-B14F-4D97-AF65-F5344CB8AC3E}">
        <p14:creationId xmlns:p14="http://schemas.microsoft.com/office/powerpoint/2010/main" val="4225998198"/>
      </p:ext>
    </p:extLst>
  </p:cSld>
  <p:clrMapOvr>
    <a:overrideClrMapping bg1="lt1" tx1="dk1" bg2="lt2" tx2="dk2" accent1="accent1" accent2="accent2" accent3="accent3" accent4="accent4" accent5="accent5" accent6="accent6" hlink="hlink" folHlink="folHlink"/>
  </p:clrMapOvr>
  <p:hf hdr="0"/>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mp; Content" preserve="1" userDrawn="1">
  <p:cSld name="Title &amp;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4260D4A-DEC1-45DD-8AB2-A3349BAAA59E}" type="slidenum">
              <a:rPr lang="en-US" smtClean="0">
                <a:solidFill>
                  <a:srgbClr val="FFFFFF"/>
                </a:solidFill>
              </a:rPr>
              <a:pPr/>
              <a:t>‹#›</a:t>
            </a:fld>
            <a:endParaRPr lang="en-US">
              <a:solidFill>
                <a:srgbClr val="FFFFFF"/>
              </a:solidFill>
            </a:endParaRPr>
          </a:p>
        </p:txBody>
      </p:sp>
      <p:sp>
        <p:nvSpPr>
          <p:cNvPr id="14"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a:t>Click to edit Master text styles</a:t>
            </a:r>
          </a:p>
        </p:txBody>
      </p:sp>
      <p:sp>
        <p:nvSpPr>
          <p:cNvPr id="10" name="Content Placeholder 9"/>
          <p:cNvSpPr>
            <a:spLocks noGrp="1"/>
          </p:cNvSpPr>
          <p:nvPr>
            <p:ph sz="quarter" idx="14"/>
          </p:nvPr>
        </p:nvSpPr>
        <p:spPr>
          <a:xfrm>
            <a:off x="507195" y="1511188"/>
            <a:ext cx="11174412" cy="4500000"/>
          </a:xfrm>
        </p:spPr>
        <p:txBody>
          <a:bodyPr/>
          <a:lstStyle>
            <a:lvl1pPr>
              <a:defRPr sz="22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defRPr sz="3000"/>
            </a:lvl1pPr>
          </a:lstStyle>
          <a:p>
            <a:r>
              <a:rPr lang="en-US"/>
              <a:t>Click to edit Master title style</a:t>
            </a:r>
          </a:p>
        </p:txBody>
      </p:sp>
      <p:pic>
        <p:nvPicPr>
          <p:cNvPr id="7" name="Picture 6" descr="https://extranet.who.int/datacol/answer_upload.asp?survey_id=475&amp;view_id=326&amp;question_id=15106&amp;answer_id=47397&amp;respondent_id=22063">
            <a:extLst>
              <a:ext uri="{FF2B5EF4-FFF2-40B4-BE49-F238E27FC236}">
                <a16:creationId xmlns:a16="http://schemas.microsoft.com/office/drawing/2014/main" id="{1DEB27EC-4EB5-604B-9474-66ADE046843D}"/>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8" name="Picture 7">
            <a:extLst>
              <a:ext uri="{FF2B5EF4-FFF2-40B4-BE49-F238E27FC236}">
                <a16:creationId xmlns:a16="http://schemas.microsoft.com/office/drawing/2014/main" id="{C62BEDE9-A43C-A14D-BFE7-B85F455EE8F8}"/>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436051"/>
            <a:ext cx="982980" cy="1122363"/>
          </a:xfrm>
          <a:prstGeom prst="rect">
            <a:avLst/>
          </a:prstGeom>
          <a:noFill/>
          <a:ln>
            <a:noFill/>
          </a:ln>
        </p:spPr>
      </p:pic>
    </p:spTree>
    <p:extLst>
      <p:ext uri="{BB962C8B-B14F-4D97-AF65-F5344CB8AC3E}">
        <p14:creationId xmlns:p14="http://schemas.microsoft.com/office/powerpoint/2010/main" val="3914320116"/>
      </p:ext>
    </p:extLst>
  </p:cSld>
  <p:clrMapOvr>
    <a:masterClrMapping/>
  </p:clrMapOvr>
  <p:hf hdr="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Section Header" preserve="1" userDrawn="1">
  <p:cSld name="Section Header">
    <p:bg>
      <p:bgPr>
        <a:gradFill>
          <a:gsLst>
            <a:gs pos="0">
              <a:schemeClr val="accent2"/>
            </a:gs>
            <a:gs pos="100000">
              <a:schemeClr val="accent1"/>
            </a:gs>
          </a:gsLst>
          <a:lin ang="0" scaled="0"/>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507207" y="720000"/>
            <a:ext cx="11088000" cy="2350800"/>
          </a:xfrm>
        </p:spPr>
        <p:txBody>
          <a:bodyPr anchor="b"/>
          <a:lstStyle>
            <a:lvl1pPr>
              <a:lnSpc>
                <a:spcPts val="6500"/>
              </a:lnSpc>
              <a:defRPr sz="6600">
                <a:solidFill>
                  <a:schemeClr val="bg1"/>
                </a:solidFill>
              </a:defRPr>
            </a:lvl1pPr>
          </a:lstStyle>
          <a:p>
            <a:r>
              <a:rPr lang="en-US"/>
              <a:t>Click to edit Master title style</a:t>
            </a:r>
          </a:p>
        </p:txBody>
      </p:sp>
      <p:sp>
        <p:nvSpPr>
          <p:cNvPr id="5" name="Footer Placeholder 4"/>
          <p:cNvSpPr>
            <a:spLocks noGrp="1"/>
          </p:cNvSpPr>
          <p:nvPr>
            <p:ph type="ftr" sz="quarter" idx="11"/>
          </p:nvPr>
        </p:nvSpPr>
        <p:spPr>
          <a:xfrm>
            <a:off x="507205" y="5013294"/>
            <a:ext cx="11088000" cy="216000"/>
          </a:xfrm>
        </p:spPr>
        <p:txBody>
          <a:bodyPr/>
          <a:lstStyle>
            <a:lvl1pPr>
              <a:defRPr>
                <a:solidFill>
                  <a:schemeClr val="bg1"/>
                </a:solidFill>
              </a:defRPr>
            </a:lvl1pPr>
          </a:lstStyle>
          <a:p>
            <a:r>
              <a:rPr lang="en-US">
                <a:solidFill>
                  <a:srgbClr val="FFFFFF"/>
                </a:solidFill>
              </a:rPr>
              <a:t>Lonza Microbiome JV - media briefing  |  3 April 2019</a:t>
            </a:r>
          </a:p>
        </p:txBody>
      </p:sp>
      <p:sp>
        <p:nvSpPr>
          <p:cNvPr id="8" name="Subtitle 2"/>
          <p:cNvSpPr>
            <a:spLocks noGrp="1"/>
          </p:cNvSpPr>
          <p:nvPr>
            <p:ph type="subTitle" idx="1"/>
          </p:nvPr>
        </p:nvSpPr>
        <p:spPr>
          <a:xfrm>
            <a:off x="507205" y="3097533"/>
            <a:ext cx="11088000" cy="1617074"/>
          </a:xfrm>
          <a:prstGeom prst="rect">
            <a:avLst/>
          </a:prstGeom>
        </p:spPr>
        <p:txBody>
          <a:bodyPr lIns="0" rIns="0" anchor="t">
            <a:noAutofit/>
          </a:bodyPr>
          <a:lstStyle>
            <a:lvl1pPr marL="0" indent="0" algn="l">
              <a:buNone/>
              <a:defRPr lang="en-US" sz="4000" b="1" kern="1200" spc="-100" baseline="0" dirty="0">
                <a:solidFill>
                  <a:schemeClr val="bg1"/>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Rectangle 2">
            <a:extLst>
              <a:ext uri="{FF2B5EF4-FFF2-40B4-BE49-F238E27FC236}">
                <a16:creationId xmlns:a16="http://schemas.microsoft.com/office/drawing/2014/main" id="{35A64986-086E-4506-8BC0-4199515F6AEE}"/>
              </a:ext>
            </a:extLst>
          </p:cNvPr>
          <p:cNvSpPr>
            <a:spLocks/>
          </p:cNvSpPr>
          <p:nvPr userDrawn="1"/>
        </p:nvSpPr>
        <p:spPr>
          <a:xfrm>
            <a:off x="-1" y="5303519"/>
            <a:ext cx="12192000" cy="15544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228600">
              <a:buClrTx/>
              <a:buFontTx/>
              <a:buNone/>
            </a:pPr>
            <a:endParaRPr lang="en-US" sz="1500" kern="1200">
              <a:solidFill>
                <a:srgbClr val="FFFFFF"/>
              </a:solidFill>
            </a:endParaRPr>
          </a:p>
        </p:txBody>
      </p:sp>
      <p:sp>
        <p:nvSpPr>
          <p:cNvPr id="7" name="Picture Placeholder 6">
            <a:extLst>
              <a:ext uri="{FF2B5EF4-FFF2-40B4-BE49-F238E27FC236}">
                <a16:creationId xmlns:a16="http://schemas.microsoft.com/office/drawing/2014/main" id="{D1118E30-C84F-4ECE-B3F0-A514C0D64440}"/>
              </a:ext>
            </a:extLst>
          </p:cNvPr>
          <p:cNvSpPr>
            <a:spLocks noGrp="1"/>
          </p:cNvSpPr>
          <p:nvPr>
            <p:ph type="pic" sz="quarter" idx="12"/>
          </p:nvPr>
        </p:nvSpPr>
        <p:spPr>
          <a:xfrm>
            <a:off x="0" y="5303520"/>
            <a:ext cx="12192000" cy="1554480"/>
          </a:xfrm>
        </p:spPr>
        <p:txBody>
          <a:bodyPr tIns="648000" anchor="ctr"/>
          <a:lstStyle>
            <a:lvl1pPr marL="0" indent="0" algn="ctr">
              <a:buNone/>
              <a:defRPr/>
            </a:lvl1pPr>
          </a:lstStyle>
          <a:p>
            <a:r>
              <a:rPr lang="en-US"/>
              <a:t>Click icon to add picture</a:t>
            </a:r>
          </a:p>
        </p:txBody>
      </p:sp>
      <p:sp>
        <p:nvSpPr>
          <p:cNvPr id="10"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buClrTx/>
              <a:buFontTx/>
              <a:buNone/>
            </a:pPr>
            <a:r>
              <a:rPr lang="en-US" sz="900">
                <a:solidFill>
                  <a:srgbClr val="FFFFFF"/>
                </a:solidFill>
                <a:latin typeface="Century Gothic"/>
              </a:rPr>
              <a:t>Strictly confidential</a:t>
            </a:r>
          </a:p>
        </p:txBody>
      </p:sp>
    </p:spTree>
    <p:extLst>
      <p:ext uri="{BB962C8B-B14F-4D97-AF65-F5344CB8AC3E}">
        <p14:creationId xmlns:p14="http://schemas.microsoft.com/office/powerpoint/2010/main" val="2145197281"/>
      </p:ext>
    </p:extLst>
  </p:cSld>
  <p:clrMapOvr>
    <a:masterClrMapping/>
  </p:clrMapOvr>
  <p:hf hdr="0"/>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ntent with Footer Image" preserve="1" userDrawn="1">
  <p:cSld name="Content with Footer Imag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93" imgH="493" progId="TCLayout.ActiveDocument.1">
                  <p:embed/>
                </p:oleObj>
              </mc:Choice>
              <mc:Fallback>
                <p:oleObj name="think-cell Slide" r:id="rId4" imgW="493" imgH="493"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29539C22-4094-45FE-99A0-CFA512581487}"/>
              </a:ext>
            </a:extLst>
          </p:cNvPr>
          <p:cNvSpPr/>
          <p:nvPr userDrawn="1"/>
        </p:nvSpPr>
        <p:spPr>
          <a:xfrm>
            <a:off x="0" y="530352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buClrTx/>
              <a:buFontTx/>
              <a:buNone/>
            </a:pPr>
            <a:endParaRPr lang="en-US" sz="450" kern="1200">
              <a:solidFill>
                <a:srgbClr val="FFFFFF"/>
              </a:solidFill>
            </a:endParaRPr>
          </a:p>
        </p:txBody>
      </p:sp>
      <p:sp>
        <p:nvSpPr>
          <p:cNvPr id="16" name="Footer Placeholder 5"/>
          <p:cNvSpPr>
            <a:spLocks noGrp="1"/>
          </p:cNvSpPr>
          <p:nvPr>
            <p:ph type="ftr" sz="quarter" idx="11"/>
          </p:nvPr>
        </p:nvSpPr>
        <p:spPr>
          <a:xfrm>
            <a:off x="507205" y="5322420"/>
            <a:ext cx="9018587" cy="216000"/>
          </a:xfrm>
        </p:spPr>
        <p:txBody>
          <a:bodyPr/>
          <a:lstStyle/>
          <a:p>
            <a:r>
              <a:rPr lang="en-US">
                <a:solidFill>
                  <a:srgbClr val="FFFFFF"/>
                </a:solidFill>
              </a:rPr>
              <a:t>Lonza Microbiome JV - media briefing  |  3 April 2019</a:t>
            </a:r>
          </a:p>
        </p:txBody>
      </p:sp>
      <p:sp>
        <p:nvSpPr>
          <p:cNvPr id="17" name="Slide Number Placeholder 6"/>
          <p:cNvSpPr>
            <a:spLocks noGrp="1"/>
          </p:cNvSpPr>
          <p:nvPr>
            <p:ph type="sldNum" sz="quarter" idx="12"/>
          </p:nvPr>
        </p:nvSpPr>
        <p:spPr>
          <a:xfrm>
            <a:off x="10034587" y="5322420"/>
            <a:ext cx="1648619" cy="216000"/>
          </a:xfrm>
        </p:spPr>
        <p:txBody>
          <a:bodyPr/>
          <a:lstStyle/>
          <a:p>
            <a:fld id="{1F160D6B-B452-452F-87E9-4ABE62E0932F}" type="slidenum">
              <a:rPr lang="en-US" smtClean="0">
                <a:solidFill>
                  <a:srgbClr val="FFFFFF"/>
                </a:solidFill>
              </a:rPr>
              <a:pPr/>
              <a:t>‹#›</a:t>
            </a:fld>
            <a:endParaRPr lang="en-US">
              <a:solidFill>
                <a:srgbClr val="FFFFFF"/>
              </a:solidFill>
            </a:endParaRPr>
          </a:p>
        </p:txBody>
      </p:sp>
      <p:sp>
        <p:nvSpPr>
          <p:cNvPr id="11"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3" name="Content Placeholder 3"/>
          <p:cNvSpPr>
            <a:spLocks noGrp="1"/>
          </p:cNvSpPr>
          <p:nvPr>
            <p:ph sz="quarter" idx="16"/>
          </p:nvPr>
        </p:nvSpPr>
        <p:spPr>
          <a:xfrm>
            <a:off x="506413" y="1739788"/>
            <a:ext cx="11174400" cy="3197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12" name="Rectangle 11">
            <a:extLst>
              <a:ext uri="{FF2B5EF4-FFF2-40B4-BE49-F238E27FC236}">
                <a16:creationId xmlns:a16="http://schemas.microsoft.com/office/drawing/2014/main" id="{CB2D54E0-3E1E-4F70-B38D-8ED3D23EEDB9}"/>
              </a:ext>
            </a:extLst>
          </p:cNvPr>
          <p:cNvSpPr>
            <a:spLocks/>
          </p:cNvSpPr>
          <p:nvPr userDrawn="1"/>
        </p:nvSpPr>
        <p:spPr>
          <a:xfrm>
            <a:off x="-1" y="5538419"/>
            <a:ext cx="12192000" cy="13195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228600">
              <a:buClrTx/>
              <a:buFontTx/>
              <a:buNone/>
            </a:pPr>
            <a:endParaRPr lang="en-US" sz="1500" kern="1200">
              <a:solidFill>
                <a:srgbClr val="FFFFFF"/>
              </a:solidFill>
            </a:endParaRPr>
          </a:p>
        </p:txBody>
      </p:sp>
      <p:sp>
        <p:nvSpPr>
          <p:cNvPr id="14" name="Picture Placeholder 6">
            <a:extLst>
              <a:ext uri="{FF2B5EF4-FFF2-40B4-BE49-F238E27FC236}">
                <a16:creationId xmlns:a16="http://schemas.microsoft.com/office/drawing/2014/main" id="{39602443-3D83-4C9B-8DEB-C3B2A2AF8DB6}"/>
              </a:ext>
            </a:extLst>
          </p:cNvPr>
          <p:cNvSpPr>
            <a:spLocks noGrp="1"/>
          </p:cNvSpPr>
          <p:nvPr>
            <p:ph type="pic" sz="quarter" idx="17"/>
          </p:nvPr>
        </p:nvSpPr>
        <p:spPr>
          <a:xfrm>
            <a:off x="0" y="5538420"/>
            <a:ext cx="12192000" cy="1319580"/>
          </a:xfrm>
        </p:spPr>
        <p:txBody>
          <a:bodyPr tIns="648000"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30832238"/>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Content">
  <p:cSld name="1_Title &amp; Content">
    <p:spTree>
      <p:nvGrpSpPr>
        <p:cNvPr id="1" name="Shape 45"/>
        <p:cNvGrpSpPr/>
        <p:nvPr/>
      </p:nvGrpSpPr>
      <p:grpSpPr>
        <a:xfrm>
          <a:off x="0" y="0"/>
          <a:ext cx="0" cy="0"/>
          <a:chOff x="0" y="0"/>
          <a:chExt cx="0" cy="0"/>
        </a:xfrm>
      </p:grpSpPr>
      <p:sp>
        <p:nvSpPr>
          <p:cNvPr id="46" name="Google Shape;46;p54"/>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Clr>
                <a:schemeClr val="lt1"/>
              </a:buClr>
              <a:buSzPts val="1000"/>
              <a:buFont typeface="Calibri"/>
              <a:buNone/>
              <a:defRPr sz="1000">
                <a:solidFill>
                  <a:schemeClr val="lt1"/>
                </a:solidFill>
                <a:latin typeface="Calibri"/>
                <a:ea typeface="Calibri"/>
                <a:cs typeface="Calibri"/>
                <a:sym typeface="Calibri"/>
              </a:defRPr>
            </a:lvl1pPr>
            <a:lvl2pPr marL="0" marR="0" lvl="1" indent="0" algn="r">
              <a:spcBef>
                <a:spcPts val="0"/>
              </a:spcBef>
              <a:spcAft>
                <a:spcPts val="0"/>
              </a:spcAft>
              <a:buClr>
                <a:schemeClr val="lt1"/>
              </a:buClr>
              <a:buSzPts val="1000"/>
              <a:buFont typeface="Calibri"/>
              <a:buNone/>
              <a:defRPr sz="1000">
                <a:solidFill>
                  <a:schemeClr val="lt1"/>
                </a:solidFill>
                <a:latin typeface="Calibri"/>
                <a:ea typeface="Calibri"/>
                <a:cs typeface="Calibri"/>
                <a:sym typeface="Calibri"/>
              </a:defRPr>
            </a:lvl2pPr>
            <a:lvl3pPr marL="0" marR="0" lvl="2" indent="0" algn="r">
              <a:spcBef>
                <a:spcPts val="0"/>
              </a:spcBef>
              <a:spcAft>
                <a:spcPts val="0"/>
              </a:spcAft>
              <a:buClr>
                <a:schemeClr val="lt1"/>
              </a:buClr>
              <a:buSzPts val="1000"/>
              <a:buFont typeface="Calibri"/>
              <a:buNone/>
              <a:defRPr sz="1000">
                <a:solidFill>
                  <a:schemeClr val="lt1"/>
                </a:solidFill>
                <a:latin typeface="Calibri"/>
                <a:ea typeface="Calibri"/>
                <a:cs typeface="Calibri"/>
                <a:sym typeface="Calibri"/>
              </a:defRPr>
            </a:lvl3pPr>
            <a:lvl4pPr marL="0" marR="0" lvl="3" indent="0" algn="r">
              <a:spcBef>
                <a:spcPts val="0"/>
              </a:spcBef>
              <a:spcAft>
                <a:spcPts val="0"/>
              </a:spcAft>
              <a:buClr>
                <a:schemeClr val="lt1"/>
              </a:buClr>
              <a:buSzPts val="1000"/>
              <a:buFont typeface="Calibri"/>
              <a:buNone/>
              <a:defRPr sz="1000">
                <a:solidFill>
                  <a:schemeClr val="lt1"/>
                </a:solidFill>
                <a:latin typeface="Calibri"/>
                <a:ea typeface="Calibri"/>
                <a:cs typeface="Calibri"/>
                <a:sym typeface="Calibri"/>
              </a:defRPr>
            </a:lvl4pPr>
            <a:lvl5pPr marL="0" marR="0" lvl="4" indent="0" algn="r">
              <a:spcBef>
                <a:spcPts val="0"/>
              </a:spcBef>
              <a:spcAft>
                <a:spcPts val="0"/>
              </a:spcAft>
              <a:buClr>
                <a:schemeClr val="lt1"/>
              </a:buClr>
              <a:buSzPts val="1000"/>
              <a:buFont typeface="Calibri"/>
              <a:buNone/>
              <a:defRPr sz="1000">
                <a:solidFill>
                  <a:schemeClr val="lt1"/>
                </a:solidFill>
                <a:latin typeface="Calibri"/>
                <a:ea typeface="Calibri"/>
                <a:cs typeface="Calibri"/>
                <a:sym typeface="Calibri"/>
              </a:defRPr>
            </a:lvl5pPr>
            <a:lvl6pPr marL="0" marR="0" lvl="5" indent="0" algn="r">
              <a:spcBef>
                <a:spcPts val="0"/>
              </a:spcBef>
              <a:spcAft>
                <a:spcPts val="0"/>
              </a:spcAft>
              <a:buClr>
                <a:schemeClr val="lt1"/>
              </a:buClr>
              <a:buSzPts val="1000"/>
              <a:buFont typeface="Calibri"/>
              <a:buNone/>
              <a:defRPr sz="1000">
                <a:solidFill>
                  <a:schemeClr val="lt1"/>
                </a:solidFill>
                <a:latin typeface="Calibri"/>
                <a:ea typeface="Calibri"/>
                <a:cs typeface="Calibri"/>
                <a:sym typeface="Calibri"/>
              </a:defRPr>
            </a:lvl6pPr>
            <a:lvl7pPr marL="0" marR="0" lvl="6" indent="0" algn="r">
              <a:spcBef>
                <a:spcPts val="0"/>
              </a:spcBef>
              <a:spcAft>
                <a:spcPts val="0"/>
              </a:spcAft>
              <a:buClr>
                <a:schemeClr val="lt1"/>
              </a:buClr>
              <a:buSzPts val="1000"/>
              <a:buFont typeface="Calibri"/>
              <a:buNone/>
              <a:defRPr sz="1000">
                <a:solidFill>
                  <a:schemeClr val="lt1"/>
                </a:solidFill>
                <a:latin typeface="Calibri"/>
                <a:ea typeface="Calibri"/>
                <a:cs typeface="Calibri"/>
                <a:sym typeface="Calibri"/>
              </a:defRPr>
            </a:lvl7pPr>
            <a:lvl8pPr marL="0" marR="0" lvl="7" indent="0" algn="r">
              <a:spcBef>
                <a:spcPts val="0"/>
              </a:spcBef>
              <a:spcAft>
                <a:spcPts val="0"/>
              </a:spcAft>
              <a:buClr>
                <a:schemeClr val="lt1"/>
              </a:buClr>
              <a:buSzPts val="1000"/>
              <a:buFont typeface="Calibri"/>
              <a:buNone/>
              <a:defRPr sz="1000">
                <a:solidFill>
                  <a:schemeClr val="lt1"/>
                </a:solidFill>
                <a:latin typeface="Calibri"/>
                <a:ea typeface="Calibri"/>
                <a:cs typeface="Calibri"/>
                <a:sym typeface="Calibri"/>
              </a:defRPr>
            </a:lvl8pPr>
            <a:lvl9pPr marL="0" marR="0" lvl="8" indent="0" algn="r">
              <a:spcBef>
                <a:spcPts val="0"/>
              </a:spcBef>
              <a:spcAft>
                <a:spcPts val="0"/>
              </a:spcAft>
              <a:buClr>
                <a:schemeClr val="lt1"/>
              </a:buClr>
              <a:buSzPts val="1000"/>
              <a:buFont typeface="Calibri"/>
              <a:buNone/>
              <a:defRPr sz="10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47" name="Google Shape;47;p54"/>
          <p:cNvSpPr txBox="1">
            <a:spLocks noGrp="1"/>
          </p:cNvSpPr>
          <p:nvPr>
            <p:ph type="body" idx="1"/>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50000"/>
              </a:lnSpc>
              <a:spcBef>
                <a:spcPts val="0"/>
              </a:spcBef>
              <a:spcAft>
                <a:spcPts val="0"/>
              </a:spcAft>
              <a:buSzPts val="2200"/>
              <a:buNone/>
              <a:defRPr sz="2200" b="1">
                <a:solidFill>
                  <a:schemeClr val="accent2"/>
                </a:solidFill>
                <a:latin typeface="Century Gothic"/>
                <a:ea typeface="Century Gothic"/>
                <a:cs typeface="Century Gothic"/>
                <a:sym typeface="Century Gothic"/>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54"/>
          <p:cNvSpPr txBox="1">
            <a:spLocks noGrp="1"/>
          </p:cNvSpPr>
          <p:nvPr>
            <p:ph type="body" idx="2"/>
          </p:nvPr>
        </p:nvSpPr>
        <p:spPr>
          <a:xfrm>
            <a:off x="507195" y="1511188"/>
            <a:ext cx="11174412" cy="4500000"/>
          </a:xfrm>
          <a:prstGeom prst="rect">
            <a:avLst/>
          </a:prstGeom>
          <a:noFill/>
          <a:ln>
            <a:noFill/>
          </a:ln>
        </p:spPr>
        <p:txBody>
          <a:bodyPr spcFirstLastPara="1" wrap="square" lIns="0" tIns="46800" rIns="0" bIns="45700" anchor="t" anchorCtr="0">
            <a:noAutofit/>
          </a:bodyPr>
          <a:lstStyle>
            <a:lvl1pPr marL="457200" lvl="0" indent="-368300" algn="l">
              <a:lnSpc>
                <a:spcPct val="100000"/>
              </a:lnSpc>
              <a:spcBef>
                <a:spcPts val="0"/>
              </a:spcBef>
              <a:spcAft>
                <a:spcPts val="0"/>
              </a:spcAft>
              <a:buSzPts val="2200"/>
              <a:buChar char="•"/>
              <a:defRPr sz="2200"/>
            </a:lvl1pPr>
            <a:lvl2pPr marL="914400" lvl="1" indent="-355600" algn="l">
              <a:lnSpc>
                <a:spcPct val="100000"/>
              </a:lnSpc>
              <a:spcBef>
                <a:spcPts val="1200"/>
              </a:spcBef>
              <a:spcAft>
                <a:spcPts val="0"/>
              </a:spcAft>
              <a:buSzPts val="2000"/>
              <a:buChar char="•"/>
              <a:defRPr sz="2000"/>
            </a:lvl2pPr>
            <a:lvl3pPr marL="1371600" lvl="2" indent="-355600" algn="l">
              <a:lnSpc>
                <a:spcPct val="100000"/>
              </a:lnSpc>
              <a:spcBef>
                <a:spcPts val="1200"/>
              </a:spcBef>
              <a:spcAft>
                <a:spcPts val="0"/>
              </a:spcAft>
              <a:buSzPts val="2000"/>
              <a:buChar char="•"/>
              <a:defRPr sz="2000"/>
            </a:lvl3pPr>
            <a:lvl4pPr marL="1828800" lvl="3" indent="-355600" algn="l">
              <a:lnSpc>
                <a:spcPct val="100000"/>
              </a:lnSpc>
              <a:spcBef>
                <a:spcPts val="1200"/>
              </a:spcBef>
              <a:spcAft>
                <a:spcPts val="0"/>
              </a:spcAft>
              <a:buSzPts val="2000"/>
              <a:buChar char="•"/>
              <a:defRPr sz="2000"/>
            </a:lvl4pPr>
            <a:lvl5pPr marL="2286000" lvl="4" indent="-355600" algn="l">
              <a:lnSpc>
                <a:spcPct val="100000"/>
              </a:lnSpc>
              <a:spcBef>
                <a:spcPts val="1200"/>
              </a:spcBef>
              <a:spcAft>
                <a:spcPts val="0"/>
              </a:spcAft>
              <a:buSzPts val="2000"/>
              <a:buChar char="•"/>
              <a:defRPr sz="2000"/>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54"/>
          <p:cNvSpPr txBox="1">
            <a:spLocks noGrp="1"/>
          </p:cNvSpPr>
          <p:nvPr>
            <p:ph type="title"/>
          </p:nvPr>
        </p:nvSpPr>
        <p:spPr>
          <a:xfrm>
            <a:off x="507206" y="506412"/>
            <a:ext cx="9792000" cy="432000"/>
          </a:xfrm>
          <a:prstGeom prst="rect">
            <a:avLst/>
          </a:prstGeom>
          <a:noFill/>
          <a:ln>
            <a:noFill/>
          </a:ln>
        </p:spPr>
        <p:txBody>
          <a:bodyPr spcFirstLastPara="1" wrap="square" lIns="0" tIns="0" rIns="0" bIns="0" anchor="t" anchorCtr="0">
            <a:noAutofit/>
          </a:bodyPr>
          <a:lstStyle>
            <a:lvl1pPr lvl="0" algn="l">
              <a:lnSpc>
                <a:spcPct val="110000"/>
              </a:lnSpc>
              <a:spcBef>
                <a:spcPts val="0"/>
              </a:spcBef>
              <a:spcAft>
                <a:spcPts val="0"/>
              </a:spcAft>
              <a:buClr>
                <a:schemeClr val="accent1"/>
              </a:buClr>
              <a:buSzPts val="3000"/>
              <a:buFont typeface="Century Gothic"/>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0" name="Google Shape;50;p54" descr="https://extranet.who.int/datacol/answer_upload.asp?survey_id=475&amp;view_id=326&amp;question_id=15106&amp;answer_id=47397&amp;respondent_id=22063"/>
          <p:cNvPicPr preferRelativeResize="0"/>
          <p:nvPr/>
        </p:nvPicPr>
        <p:blipFill rotWithShape="1">
          <a:blip r:embed="rId2">
            <a:alphaModFix/>
          </a:blip>
          <a:srcRect/>
          <a:stretch/>
        </p:blipFill>
        <p:spPr>
          <a:xfrm>
            <a:off x="10180630" y="5912517"/>
            <a:ext cx="1873911" cy="606490"/>
          </a:xfrm>
          <a:prstGeom prst="rect">
            <a:avLst/>
          </a:prstGeom>
          <a:noFill/>
          <a:ln>
            <a:noFill/>
          </a:ln>
        </p:spPr>
      </p:pic>
      <p:pic>
        <p:nvPicPr>
          <p:cNvPr id="51" name="Google Shape;51;p54"/>
          <p:cNvPicPr preferRelativeResize="0"/>
          <p:nvPr/>
        </p:nvPicPr>
        <p:blipFill rotWithShape="1">
          <a:blip r:embed="rId3">
            <a:alphaModFix/>
          </a:blip>
          <a:srcRect/>
          <a:stretch/>
        </p:blipFill>
        <p:spPr>
          <a:xfrm>
            <a:off x="0" y="5436051"/>
            <a:ext cx="982980" cy="1122363"/>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13" name="Object 1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Content Placeholder 11"/>
          <p:cNvSpPr>
            <a:spLocks noGrp="1"/>
          </p:cNvSpPr>
          <p:nvPr>
            <p:ph sz="quarter" idx="17"/>
          </p:nvPr>
        </p:nvSpPr>
        <p:spPr>
          <a:xfrm>
            <a:off x="6208813" y="1739788"/>
            <a:ext cx="5472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16"/>
          </p:nvPr>
        </p:nvSpPr>
        <p:spPr>
          <a:xfrm>
            <a:off x="506413" y="1739788"/>
            <a:ext cx="5472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solidFill>
                  <a:srgbClr val="FFFFFF"/>
                </a:solidFill>
              </a:rPr>
              <a:t>Lonza Microbiome JV - media briefing  |  3 April 2019</a:t>
            </a:r>
          </a:p>
        </p:txBody>
      </p:sp>
      <p:sp>
        <p:nvSpPr>
          <p:cNvPr id="7" name="Slide Number Placeholder 6"/>
          <p:cNvSpPr>
            <a:spLocks noGrp="1"/>
          </p:cNvSpPr>
          <p:nvPr>
            <p:ph type="sldNum" sz="quarter" idx="12"/>
          </p:nvPr>
        </p:nvSpPr>
        <p:spPr/>
        <p:txBody>
          <a:bodyPr/>
          <a:lstStyle/>
          <a:p>
            <a:fld id="{3ED22FC0-9634-43A5-A9BA-3774A5BBC19E}" type="slidenum">
              <a:rPr lang="en-US" smtClean="0">
                <a:solidFill>
                  <a:srgbClr val="FFFFFF"/>
                </a:solidFill>
              </a:rPr>
              <a:pPr/>
              <a:t>‹#›</a:t>
            </a:fld>
            <a:endParaRPr lang="en-US">
              <a:solidFill>
                <a:srgbClr val="FFFFFF"/>
              </a:solidFill>
            </a:endParaRPr>
          </a:p>
        </p:txBody>
      </p:sp>
      <p:sp>
        <p:nvSpPr>
          <p:cNvPr id="9"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51014389"/>
      </p:ext>
    </p:extLst>
  </p:cSld>
  <p:clrMapOvr>
    <a:masterClrMapping/>
  </p:clrMapOvr>
  <p:hf hdr="0"/>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wo Content &amp; Subheading" preserve="1" userDrawn="1">
  <p:cSld name="Two Content &amp; Subheadin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solidFill>
                  <a:srgbClr val="FFFFFF"/>
                </a:solidFill>
              </a:rPr>
              <a:t>Lonza Microbiome JV - media briefing  |  3 April 2019</a:t>
            </a:r>
          </a:p>
        </p:txBody>
      </p:sp>
      <p:sp>
        <p:nvSpPr>
          <p:cNvPr id="7" name="Slide Number Placeholder 6"/>
          <p:cNvSpPr>
            <a:spLocks noGrp="1"/>
          </p:cNvSpPr>
          <p:nvPr>
            <p:ph type="sldNum" sz="quarter" idx="12"/>
          </p:nvPr>
        </p:nvSpPr>
        <p:spPr/>
        <p:txBody>
          <a:bodyPr/>
          <a:lstStyle/>
          <a:p>
            <a:fld id="{DB4DF69D-9676-48A4-9665-621E7C899CF3}" type="slidenum">
              <a:rPr lang="en-US" smtClean="0">
                <a:solidFill>
                  <a:srgbClr val="FFFFFF"/>
                </a:solidFill>
              </a:rPr>
              <a:pPr/>
              <a:t>‹#›</a:t>
            </a:fld>
            <a:endParaRPr lang="en-US">
              <a:solidFill>
                <a:srgbClr val="FFFFFF"/>
              </a:solidFill>
            </a:endParaRPr>
          </a:p>
        </p:txBody>
      </p:sp>
      <p:sp>
        <p:nvSpPr>
          <p:cNvPr id="4" name="Text Placeholder 3"/>
          <p:cNvSpPr>
            <a:spLocks noGrp="1"/>
          </p:cNvSpPr>
          <p:nvPr>
            <p:ph type="body" sz="quarter" idx="16"/>
          </p:nvPr>
        </p:nvSpPr>
        <p:spPr>
          <a:xfrm>
            <a:off x="5064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2" name="Text Placeholder 3"/>
          <p:cNvSpPr>
            <a:spLocks noGrp="1"/>
          </p:cNvSpPr>
          <p:nvPr>
            <p:ph type="body" sz="quarter" idx="17"/>
          </p:nvPr>
        </p:nvSpPr>
        <p:spPr>
          <a:xfrm>
            <a:off x="62088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1"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4" name="Content Placeholder 11"/>
          <p:cNvSpPr>
            <a:spLocks noGrp="1"/>
          </p:cNvSpPr>
          <p:nvPr>
            <p:ph sz="quarter" idx="18"/>
          </p:nvPr>
        </p:nvSpPr>
        <p:spPr>
          <a:xfrm>
            <a:off x="6208813" y="2172962"/>
            <a:ext cx="5472000" cy="4066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p:cNvSpPr>
            <a:spLocks noGrp="1"/>
          </p:cNvSpPr>
          <p:nvPr>
            <p:ph sz="quarter" idx="19"/>
          </p:nvPr>
        </p:nvSpPr>
        <p:spPr>
          <a:xfrm>
            <a:off x="506413" y="2172962"/>
            <a:ext cx="5472000" cy="4066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73777590"/>
      </p:ext>
    </p:extLst>
  </p:cSld>
  <p:clrMapOvr>
    <a:masterClrMapping/>
  </p:clrMapOvr>
  <p:hf hdr="0"/>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wo Content with Footer Image" preserve="1" userDrawn="1">
  <p:cSld name="Two Content with Footer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93" imgH="493" progId="TCLayout.ActiveDocument.1">
                  <p:embed/>
                </p:oleObj>
              </mc:Choice>
              <mc:Fallback>
                <p:oleObj name="think-cell Slide" r:id="rId4" imgW="493" imgH="49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29539C22-4094-45FE-99A0-CFA512581487}"/>
              </a:ext>
            </a:extLst>
          </p:cNvPr>
          <p:cNvSpPr/>
          <p:nvPr userDrawn="1"/>
        </p:nvSpPr>
        <p:spPr>
          <a:xfrm>
            <a:off x="0" y="530352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buClrTx/>
              <a:buFontTx/>
              <a:buNone/>
            </a:pPr>
            <a:endParaRPr lang="en-US" sz="450" kern="1200">
              <a:solidFill>
                <a:srgbClr val="FFFFFF"/>
              </a:solidFill>
            </a:endParaRPr>
          </a:p>
        </p:txBody>
      </p:sp>
      <p:sp>
        <p:nvSpPr>
          <p:cNvPr id="16" name="Footer Placeholder 5"/>
          <p:cNvSpPr>
            <a:spLocks noGrp="1"/>
          </p:cNvSpPr>
          <p:nvPr>
            <p:ph type="ftr" sz="quarter" idx="11"/>
          </p:nvPr>
        </p:nvSpPr>
        <p:spPr>
          <a:xfrm>
            <a:off x="507205" y="5322420"/>
            <a:ext cx="9018587" cy="216000"/>
          </a:xfrm>
        </p:spPr>
        <p:txBody>
          <a:bodyPr/>
          <a:lstStyle/>
          <a:p>
            <a:r>
              <a:rPr lang="en-US">
                <a:solidFill>
                  <a:srgbClr val="FFFFFF"/>
                </a:solidFill>
              </a:rPr>
              <a:t>Lonza Microbiome JV - media briefing  |  3 April 2019</a:t>
            </a:r>
          </a:p>
        </p:txBody>
      </p:sp>
      <p:sp>
        <p:nvSpPr>
          <p:cNvPr id="17" name="Slide Number Placeholder 6"/>
          <p:cNvSpPr>
            <a:spLocks noGrp="1"/>
          </p:cNvSpPr>
          <p:nvPr>
            <p:ph type="sldNum" sz="quarter" idx="12"/>
          </p:nvPr>
        </p:nvSpPr>
        <p:spPr>
          <a:xfrm>
            <a:off x="10034587" y="5322420"/>
            <a:ext cx="1648619" cy="216000"/>
          </a:xfrm>
        </p:spPr>
        <p:txBody>
          <a:bodyPr/>
          <a:lstStyle/>
          <a:p>
            <a:fld id="{766EB20B-6E07-40CD-9610-8509067025E0}" type="slidenum">
              <a:rPr lang="en-US" smtClean="0">
                <a:solidFill>
                  <a:srgbClr val="FFFFFF"/>
                </a:solidFill>
              </a:rPr>
              <a:pPr/>
              <a:t>‹#›</a:t>
            </a:fld>
            <a:endParaRPr lang="en-US">
              <a:solidFill>
                <a:srgbClr val="FFFFFF"/>
              </a:solidFill>
            </a:endParaRPr>
          </a:p>
        </p:txBody>
      </p:sp>
      <p:sp>
        <p:nvSpPr>
          <p:cNvPr id="11"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2" name="Content Placeholder 11"/>
          <p:cNvSpPr>
            <a:spLocks noGrp="1"/>
          </p:cNvSpPr>
          <p:nvPr>
            <p:ph sz="quarter" idx="17"/>
          </p:nvPr>
        </p:nvSpPr>
        <p:spPr>
          <a:xfrm>
            <a:off x="6208813" y="1739788"/>
            <a:ext cx="5472000" cy="3197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6"/>
          </p:nvPr>
        </p:nvSpPr>
        <p:spPr>
          <a:xfrm>
            <a:off x="506413" y="1739788"/>
            <a:ext cx="5472000" cy="3197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18" name="Rectangle 17">
            <a:extLst>
              <a:ext uri="{FF2B5EF4-FFF2-40B4-BE49-F238E27FC236}">
                <a16:creationId xmlns:a16="http://schemas.microsoft.com/office/drawing/2014/main" id="{5D1E51BA-E24D-4B4B-A497-99E485FACBC8}"/>
              </a:ext>
            </a:extLst>
          </p:cNvPr>
          <p:cNvSpPr>
            <a:spLocks/>
          </p:cNvSpPr>
          <p:nvPr userDrawn="1"/>
        </p:nvSpPr>
        <p:spPr>
          <a:xfrm>
            <a:off x="-1" y="5538419"/>
            <a:ext cx="12192000" cy="13195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228600">
              <a:buClrTx/>
              <a:buFontTx/>
              <a:buNone/>
            </a:pPr>
            <a:endParaRPr lang="en-US" sz="1500" kern="1200">
              <a:solidFill>
                <a:srgbClr val="FFFFFF"/>
              </a:solidFill>
            </a:endParaRPr>
          </a:p>
        </p:txBody>
      </p:sp>
      <p:sp>
        <p:nvSpPr>
          <p:cNvPr id="19" name="Picture Placeholder 6">
            <a:extLst>
              <a:ext uri="{FF2B5EF4-FFF2-40B4-BE49-F238E27FC236}">
                <a16:creationId xmlns:a16="http://schemas.microsoft.com/office/drawing/2014/main" id="{9C5CF255-E0CB-4777-BEE9-D8859B96E8F0}"/>
              </a:ext>
            </a:extLst>
          </p:cNvPr>
          <p:cNvSpPr>
            <a:spLocks noGrp="1"/>
          </p:cNvSpPr>
          <p:nvPr>
            <p:ph type="pic" sz="quarter" idx="18"/>
          </p:nvPr>
        </p:nvSpPr>
        <p:spPr>
          <a:xfrm>
            <a:off x="0" y="5538420"/>
            <a:ext cx="12192000" cy="1319580"/>
          </a:xfrm>
        </p:spPr>
        <p:txBody>
          <a:bodyPr tIns="648000"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2449955437"/>
      </p:ext>
    </p:extLst>
  </p:cSld>
  <p:clrMapOvr>
    <a:masterClrMapping/>
  </p:clrMapOvr>
  <p:hf hdr="0"/>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wo Content &amp; Subheading with Footer Image" preserve="1" userDrawn="1">
  <p:cSld name="Two Content &amp; Subheading with Footer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93" imgH="493" progId="TCLayout.ActiveDocument.1">
                  <p:embed/>
                </p:oleObj>
              </mc:Choice>
              <mc:Fallback>
                <p:oleObj name="think-cell Slide" r:id="rId4" imgW="493" imgH="49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29539C22-4094-45FE-99A0-CFA512581487}"/>
              </a:ext>
            </a:extLst>
          </p:cNvPr>
          <p:cNvSpPr/>
          <p:nvPr userDrawn="1"/>
        </p:nvSpPr>
        <p:spPr>
          <a:xfrm>
            <a:off x="0" y="530352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buClrTx/>
              <a:buFontTx/>
              <a:buNone/>
            </a:pPr>
            <a:endParaRPr lang="en-US" sz="450" kern="1200">
              <a:solidFill>
                <a:srgbClr val="FFFFFF"/>
              </a:solidFill>
            </a:endParaRPr>
          </a:p>
        </p:txBody>
      </p:sp>
      <p:sp>
        <p:nvSpPr>
          <p:cNvPr id="16" name="Footer Placeholder 5"/>
          <p:cNvSpPr>
            <a:spLocks noGrp="1"/>
          </p:cNvSpPr>
          <p:nvPr>
            <p:ph type="ftr" sz="quarter" idx="11"/>
          </p:nvPr>
        </p:nvSpPr>
        <p:spPr>
          <a:xfrm>
            <a:off x="507205" y="5322420"/>
            <a:ext cx="9018587" cy="216000"/>
          </a:xfrm>
        </p:spPr>
        <p:txBody>
          <a:bodyPr/>
          <a:lstStyle/>
          <a:p>
            <a:r>
              <a:rPr lang="en-US">
                <a:solidFill>
                  <a:srgbClr val="FFFFFF"/>
                </a:solidFill>
              </a:rPr>
              <a:t>Lonza Microbiome JV - media briefing  |  3 April 2019</a:t>
            </a:r>
          </a:p>
        </p:txBody>
      </p:sp>
      <p:sp>
        <p:nvSpPr>
          <p:cNvPr id="17" name="Slide Number Placeholder 6"/>
          <p:cNvSpPr>
            <a:spLocks noGrp="1"/>
          </p:cNvSpPr>
          <p:nvPr>
            <p:ph type="sldNum" sz="quarter" idx="12"/>
          </p:nvPr>
        </p:nvSpPr>
        <p:spPr>
          <a:xfrm>
            <a:off x="10034587" y="5322420"/>
            <a:ext cx="1648619" cy="216000"/>
          </a:xfrm>
        </p:spPr>
        <p:txBody>
          <a:bodyPr/>
          <a:lstStyle/>
          <a:p>
            <a:fld id="{8D0FA728-8260-4C2F-BD34-DE0A091495A5}" type="slidenum">
              <a:rPr lang="en-US" smtClean="0">
                <a:solidFill>
                  <a:srgbClr val="FFFFFF"/>
                </a:solidFill>
              </a:rPr>
              <a:pPr/>
              <a:t>‹#›</a:t>
            </a:fld>
            <a:endParaRPr lang="en-US">
              <a:solidFill>
                <a:srgbClr val="FFFFFF"/>
              </a:solidFill>
            </a:endParaRPr>
          </a:p>
        </p:txBody>
      </p:sp>
      <p:sp>
        <p:nvSpPr>
          <p:cNvPr id="18"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9" name="Text Placeholder 3"/>
          <p:cNvSpPr>
            <a:spLocks noGrp="1"/>
          </p:cNvSpPr>
          <p:nvPr>
            <p:ph type="body" sz="quarter" idx="16"/>
          </p:nvPr>
        </p:nvSpPr>
        <p:spPr>
          <a:xfrm>
            <a:off x="5064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0" name="Text Placeholder 3"/>
          <p:cNvSpPr>
            <a:spLocks noGrp="1"/>
          </p:cNvSpPr>
          <p:nvPr>
            <p:ph type="body" sz="quarter" idx="17"/>
          </p:nvPr>
        </p:nvSpPr>
        <p:spPr>
          <a:xfrm>
            <a:off x="62088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1" name="Content Placeholder 11"/>
          <p:cNvSpPr>
            <a:spLocks noGrp="1"/>
          </p:cNvSpPr>
          <p:nvPr>
            <p:ph sz="quarter" idx="18"/>
          </p:nvPr>
        </p:nvSpPr>
        <p:spPr>
          <a:xfrm>
            <a:off x="6208813" y="2172962"/>
            <a:ext cx="5472000" cy="27642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3"/>
          <p:cNvSpPr>
            <a:spLocks noGrp="1"/>
          </p:cNvSpPr>
          <p:nvPr>
            <p:ph sz="quarter" idx="19"/>
          </p:nvPr>
        </p:nvSpPr>
        <p:spPr>
          <a:xfrm>
            <a:off x="506413" y="2172962"/>
            <a:ext cx="5472000" cy="27642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14" name="Rectangle 13">
            <a:extLst>
              <a:ext uri="{FF2B5EF4-FFF2-40B4-BE49-F238E27FC236}">
                <a16:creationId xmlns:a16="http://schemas.microsoft.com/office/drawing/2014/main" id="{B86F8A8D-F06D-4254-940A-4900AE70556F}"/>
              </a:ext>
            </a:extLst>
          </p:cNvPr>
          <p:cNvSpPr>
            <a:spLocks/>
          </p:cNvSpPr>
          <p:nvPr userDrawn="1"/>
        </p:nvSpPr>
        <p:spPr>
          <a:xfrm>
            <a:off x="-1" y="5538419"/>
            <a:ext cx="12192000" cy="13195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228600">
              <a:buClrTx/>
              <a:buFontTx/>
              <a:buNone/>
            </a:pPr>
            <a:endParaRPr lang="en-US" sz="1500" kern="1200">
              <a:solidFill>
                <a:srgbClr val="FFFFFF"/>
              </a:solidFill>
            </a:endParaRPr>
          </a:p>
        </p:txBody>
      </p:sp>
      <p:sp>
        <p:nvSpPr>
          <p:cNvPr id="23" name="Picture Placeholder 6">
            <a:extLst>
              <a:ext uri="{FF2B5EF4-FFF2-40B4-BE49-F238E27FC236}">
                <a16:creationId xmlns:a16="http://schemas.microsoft.com/office/drawing/2014/main" id="{44552720-1B07-4E51-89A6-86FF24149F89}"/>
              </a:ext>
            </a:extLst>
          </p:cNvPr>
          <p:cNvSpPr>
            <a:spLocks noGrp="1"/>
          </p:cNvSpPr>
          <p:nvPr>
            <p:ph type="pic" sz="quarter" idx="20"/>
          </p:nvPr>
        </p:nvSpPr>
        <p:spPr>
          <a:xfrm>
            <a:off x="0" y="5538420"/>
            <a:ext cx="12192000" cy="1319580"/>
          </a:xfrm>
        </p:spPr>
        <p:txBody>
          <a:bodyPr tIns="648000"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856717023"/>
      </p:ext>
    </p:extLst>
  </p:cSld>
  <p:clrMapOvr>
    <a:masterClrMapping/>
  </p:clrMapOvr>
  <p:hf hdr="0"/>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ext &amp; Image" preserve="1" userDrawn="1">
  <p:cSld name="Text &amp;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ED0D464-5A16-420B-9773-6DD4CDBF333B}"/>
              </a:ext>
            </a:extLst>
          </p:cNvPr>
          <p:cNvSpPr>
            <a:spLocks noGrp="1"/>
          </p:cNvSpPr>
          <p:nvPr>
            <p:ph type="pic" sz="quarter" idx="13"/>
          </p:nvPr>
        </p:nvSpPr>
        <p:spPr>
          <a:xfrm>
            <a:off x="6208813" y="1739788"/>
            <a:ext cx="5472000" cy="3600000"/>
          </a:xfrm>
          <a:prstGeom prst="rect">
            <a:avLst/>
          </a:prstGeom>
          <a:solidFill>
            <a:schemeClr val="bg1">
              <a:lumMod val="95000"/>
            </a:schemeClr>
          </a:solidFill>
        </p:spPr>
        <p:txBody>
          <a:bodyPr/>
          <a:lstStyle>
            <a:lvl1pPr marL="0" indent="0">
              <a:buNone/>
              <a:defRPr/>
            </a:lvl1pPr>
          </a:lstStyle>
          <a:p>
            <a:r>
              <a:rPr lang="en-US"/>
              <a:t>Click icon to add picture</a:t>
            </a:r>
          </a:p>
        </p:txBody>
      </p:sp>
      <p:sp>
        <p:nvSpPr>
          <p:cNvPr id="6" name="Footer Placeholder 5"/>
          <p:cNvSpPr>
            <a:spLocks noGrp="1"/>
          </p:cNvSpPr>
          <p:nvPr>
            <p:ph type="ftr" sz="quarter" idx="11"/>
          </p:nvPr>
        </p:nvSpPr>
        <p:spPr/>
        <p:txBody>
          <a:bodyPr/>
          <a:lstStyle/>
          <a:p>
            <a:r>
              <a:rPr lang="en-US">
                <a:solidFill>
                  <a:srgbClr val="FFFFFF"/>
                </a:solidFill>
              </a:rPr>
              <a:t>Lonza Microbiome JV - media briefing  |  3 April 2019</a:t>
            </a:r>
          </a:p>
        </p:txBody>
      </p:sp>
      <p:sp>
        <p:nvSpPr>
          <p:cNvPr id="7" name="Slide Number Placeholder 6"/>
          <p:cNvSpPr>
            <a:spLocks noGrp="1"/>
          </p:cNvSpPr>
          <p:nvPr>
            <p:ph type="sldNum" sz="quarter" idx="12"/>
          </p:nvPr>
        </p:nvSpPr>
        <p:spPr/>
        <p:txBody>
          <a:bodyPr/>
          <a:lstStyle/>
          <a:p>
            <a:fld id="{02D2E3F0-9556-40D5-9E7E-C8276249C65E}" type="slidenum">
              <a:rPr lang="en-US" smtClean="0">
                <a:solidFill>
                  <a:srgbClr val="FFFFFF"/>
                </a:solidFill>
              </a:rPr>
              <a:pPr/>
              <a:t>‹#›</a:t>
            </a:fld>
            <a:endParaRPr lang="en-US">
              <a:solidFill>
                <a:srgbClr val="FFFFFF"/>
              </a:solidFill>
            </a:endParaRPr>
          </a:p>
        </p:txBody>
      </p:sp>
      <p:sp>
        <p:nvSpPr>
          <p:cNvPr id="10" name="Text Placeholder 13"/>
          <p:cNvSpPr>
            <a:spLocks noGrp="1"/>
          </p:cNvSpPr>
          <p:nvPr>
            <p:ph type="body" sz="quarter" idx="18"/>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4" name="Content Placeholder 3"/>
          <p:cNvSpPr>
            <a:spLocks noGrp="1"/>
          </p:cNvSpPr>
          <p:nvPr>
            <p:ph sz="quarter" idx="16"/>
          </p:nvPr>
        </p:nvSpPr>
        <p:spPr>
          <a:xfrm>
            <a:off x="506413" y="1739788"/>
            <a:ext cx="5472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154EE074-434E-419C-AD07-3EDE2AAF45E6}"/>
              </a:ext>
            </a:extLst>
          </p:cNvPr>
          <p:cNvSpPr>
            <a:spLocks noGrp="1"/>
          </p:cNvSpPr>
          <p:nvPr>
            <p:ph type="body" sz="quarter" idx="19"/>
          </p:nvPr>
        </p:nvSpPr>
        <p:spPr>
          <a:xfrm>
            <a:off x="6208813" y="5542310"/>
            <a:ext cx="5472000" cy="697479"/>
          </a:xfrm>
        </p:spPr>
        <p:txBody>
          <a:bodyPr/>
          <a:lstStyle>
            <a:lvl1pPr marL="0" indent="0">
              <a:spcAft>
                <a:spcPts val="0"/>
              </a:spcAft>
              <a:buFontTx/>
              <a:buNone/>
              <a:defRPr sz="1400" b="1">
                <a:solidFill>
                  <a:schemeClr val="accent2"/>
                </a:solidFill>
                <a:latin typeface="Calibri" panose="020F0502020204030204" pitchFamily="34" charset="0"/>
                <a:cs typeface="Calibri" panose="020F0502020204030204" pitchFamily="34" charset="0"/>
              </a:defRPr>
            </a:lvl1pPr>
            <a:lvl2pPr marL="198000" indent="-198000">
              <a:defRPr sz="1400"/>
            </a:lvl2pPr>
            <a:lvl3pPr>
              <a:defRPr sz="1400"/>
            </a:lvl3pPr>
            <a:lvl4pPr>
              <a:defRPr sz="1400"/>
            </a:lvl4pPr>
            <a:lvl5pPr>
              <a:defRPr sz="14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90401087"/>
      </p:ext>
    </p:extLst>
  </p:cSld>
  <p:clrMapOvr>
    <a:masterClrMapping/>
  </p:clrMapOvr>
  <p:hf hdr="0"/>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F169E07F-9A80-405D-B06A-876E4D356B83}" type="slidenum">
              <a:rPr lang="en-US" smtClean="0">
                <a:solidFill>
                  <a:srgbClr val="FFFFFF"/>
                </a:solidFill>
              </a:rPr>
              <a:pPr/>
              <a:t>‹#›</a:t>
            </a:fld>
            <a:endParaRPr lang="en-US">
              <a:solidFill>
                <a:srgbClr val="FFFFFF"/>
              </a:solidFill>
            </a:endParaRPr>
          </a:p>
        </p:txBody>
      </p:sp>
      <p:sp>
        <p:nvSpPr>
          <p:cNvPr id="7" name="Title 6"/>
          <p:cNvSpPr>
            <a:spLocks noGrp="1"/>
          </p:cNvSpPr>
          <p:nvPr>
            <p:ph type="title"/>
          </p:nvPr>
        </p:nvSpPr>
        <p:spPr>
          <a:xfrm>
            <a:off x="507206" y="2313946"/>
            <a:ext cx="9792000" cy="432000"/>
          </a:xfrm>
        </p:spPr>
        <p:txBody>
          <a:bodyPr/>
          <a:lstStyle>
            <a:lvl1pPr>
              <a:defRPr sz="4000"/>
            </a:lvl1pPr>
          </a:lstStyle>
          <a:p>
            <a:r>
              <a:rPr lang="en-US"/>
              <a:t>Click to edit Master title style</a:t>
            </a:r>
          </a:p>
        </p:txBody>
      </p:sp>
      <p:pic>
        <p:nvPicPr>
          <p:cNvPr id="8" name="Picture 7">
            <a:extLst>
              <a:ext uri="{FF2B5EF4-FFF2-40B4-BE49-F238E27FC236}">
                <a16:creationId xmlns:a16="http://schemas.microsoft.com/office/drawing/2014/main" id="{1A157C42-A791-DD4B-8824-DD8855140549}"/>
              </a:ext>
            </a:extLst>
          </p:cNvPr>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pic>
        <p:nvPicPr>
          <p:cNvPr id="9" name="Picture 8" descr="https://extranet.who.int/datacol/answer_upload.asp?survey_id=475&amp;view_id=326&amp;question_id=15106&amp;answer_id=47397&amp;respondent_id=22063">
            <a:extLst>
              <a:ext uri="{FF2B5EF4-FFF2-40B4-BE49-F238E27FC236}">
                <a16:creationId xmlns:a16="http://schemas.microsoft.com/office/drawing/2014/main" id="{CF037A7D-FDB1-DF4D-A296-8DCCB3F629A2}"/>
              </a:ext>
            </a:extLst>
          </p:cNvPr>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spTree>
    <p:extLst>
      <p:ext uri="{BB962C8B-B14F-4D97-AF65-F5344CB8AC3E}">
        <p14:creationId xmlns:p14="http://schemas.microsoft.com/office/powerpoint/2010/main" val="586174653"/>
      </p:ext>
    </p:extLst>
  </p:cSld>
  <p:clrMapOvr>
    <a:masterClrMapping/>
  </p:clrMapOvr>
  <p:hf hdr="0"/>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solidFill>
                  <a:srgbClr val="FFFFFF"/>
                </a:solidFill>
              </a:rPr>
              <a:t>Lonza Microbiome JV - media briefing  |  3 April 2019</a:t>
            </a:r>
          </a:p>
        </p:txBody>
      </p:sp>
      <p:sp>
        <p:nvSpPr>
          <p:cNvPr id="4" name="Slide Number Placeholder 3"/>
          <p:cNvSpPr>
            <a:spLocks noGrp="1"/>
          </p:cNvSpPr>
          <p:nvPr>
            <p:ph type="sldNum" sz="quarter" idx="12"/>
          </p:nvPr>
        </p:nvSpPr>
        <p:spPr/>
        <p:txBody>
          <a:bodyPr/>
          <a:lstStyle/>
          <a:p>
            <a:fld id="{6D047E35-150C-4319-9FA5-9DC1536F505F}"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45031509"/>
      </p:ext>
    </p:extLst>
  </p:cSld>
  <p:clrMapOvr>
    <a:masterClrMapping/>
  </p:clrMapOvr>
  <p:hf hdr="0"/>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Agenda" preserve="1" userDrawn="1">
  <p:cSld name="Agenda">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Footer Placeholder 3"/>
          <p:cNvSpPr>
            <a:spLocks noGrp="1"/>
          </p:cNvSpPr>
          <p:nvPr>
            <p:ph type="ftr" sz="quarter" idx="11"/>
          </p:nvPr>
        </p:nvSpPr>
        <p:spPr/>
        <p:txBody>
          <a:bodyPr/>
          <a:lstStyle/>
          <a:p>
            <a:r>
              <a:rPr lang="en-US">
                <a:solidFill>
                  <a:srgbClr val="FFFFFF"/>
                </a:solidFill>
              </a:rPr>
              <a:t>Lonza Microbiome JV - media briefing  |  3 April 2019</a:t>
            </a:r>
          </a:p>
        </p:txBody>
      </p:sp>
      <p:sp>
        <p:nvSpPr>
          <p:cNvPr id="5" name="Slide Number Placeholder 4"/>
          <p:cNvSpPr>
            <a:spLocks noGrp="1"/>
          </p:cNvSpPr>
          <p:nvPr>
            <p:ph type="sldNum" sz="quarter" idx="12"/>
          </p:nvPr>
        </p:nvSpPr>
        <p:spPr/>
        <p:txBody>
          <a:bodyPr/>
          <a:lstStyle/>
          <a:p>
            <a:fld id="{C17884EE-EDE3-44F5-A102-3C97972BE00F}" type="slidenum">
              <a:rPr lang="en-US" smtClean="0">
                <a:solidFill>
                  <a:srgbClr val="FFFFFF"/>
                </a:solidFill>
              </a:rPr>
              <a:pPr/>
              <a:t>‹#›</a:t>
            </a:fld>
            <a:endParaRPr lang="en-US">
              <a:solidFill>
                <a:srgbClr val="FFFFFF"/>
              </a:solidFill>
            </a:endParaRPr>
          </a:p>
        </p:txBody>
      </p:sp>
      <p:sp>
        <p:nvSpPr>
          <p:cNvPr id="6"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27968556"/>
      </p:ext>
    </p:extLst>
  </p:cSld>
  <p:clrMapOvr>
    <a:masterClrMapping/>
  </p:clrMapOvr>
  <p:hf hdr="0"/>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losing" preserve="1" userDrawn="1">
  <p:cSld name="Closin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3E8E94F3-9FBF-45F5-9848-3D8FC241580A}"/>
              </a:ext>
            </a:extLst>
          </p:cNvPr>
          <p:cNvSpPr/>
          <p:nvPr userDrawn="1"/>
        </p:nvSpPr>
        <p:spPr>
          <a:xfrm>
            <a:off x="0" y="0"/>
            <a:ext cx="12192000" cy="68580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buClrTx/>
              <a:buFontTx/>
              <a:buNone/>
            </a:pPr>
            <a:endParaRPr lang="en-US" sz="450" kern="1200">
              <a:solidFill>
                <a:srgbClr val="FFFFFF"/>
              </a:solidFill>
            </a:endParaRPr>
          </a:p>
        </p:txBody>
      </p:sp>
      <p:sp>
        <p:nvSpPr>
          <p:cNvPr id="3" name="Footer Placeholder 2"/>
          <p:cNvSpPr>
            <a:spLocks noGrp="1"/>
          </p:cNvSpPr>
          <p:nvPr>
            <p:ph type="ftr" sz="quarter" idx="11"/>
          </p:nvPr>
        </p:nvSpPr>
        <p:spPr/>
        <p:txBody>
          <a:bodyPr/>
          <a:lstStyle/>
          <a:p>
            <a:r>
              <a:rPr lang="en-US">
                <a:solidFill>
                  <a:srgbClr val="FFFFFF"/>
                </a:solidFill>
              </a:rPr>
              <a:t>Lonza Microbiome JV - media briefing  |  3 April 2019</a:t>
            </a:r>
          </a:p>
        </p:txBody>
      </p:sp>
      <p:sp>
        <p:nvSpPr>
          <p:cNvPr id="4" name="Slide Number Placeholder 3"/>
          <p:cNvSpPr>
            <a:spLocks noGrp="1"/>
          </p:cNvSpPr>
          <p:nvPr>
            <p:ph type="sldNum" sz="quarter" idx="12"/>
          </p:nvPr>
        </p:nvSpPr>
        <p:spPr/>
        <p:txBody>
          <a:bodyPr/>
          <a:lstStyle/>
          <a:p>
            <a:fld id="{082FAF88-7A9D-4D47-9197-6E5F7D59321B}" type="slidenum">
              <a:rPr lang="en-US" smtClean="0">
                <a:solidFill>
                  <a:srgbClr val="FFFFFF"/>
                </a:solidFill>
              </a:rPr>
              <a:pPr/>
              <a:t>‹#›</a:t>
            </a:fld>
            <a:endParaRPr lang="en-US">
              <a:solidFill>
                <a:srgbClr val="FFFFFF"/>
              </a:solidFill>
            </a:endParaRPr>
          </a:p>
        </p:txBody>
      </p:sp>
      <p:sp>
        <p:nvSpPr>
          <p:cNvPr id="9" name="Text Placeholder 8"/>
          <p:cNvSpPr>
            <a:spLocks noGrp="1"/>
          </p:cNvSpPr>
          <p:nvPr>
            <p:ph type="body" sz="quarter" idx="13"/>
          </p:nvPr>
        </p:nvSpPr>
        <p:spPr>
          <a:xfrm>
            <a:off x="1295398" y="2547938"/>
            <a:ext cx="9579600" cy="1778400"/>
          </a:xfrm>
        </p:spPr>
        <p:txBody>
          <a:bodyPr/>
          <a:lstStyle>
            <a:lvl1pPr marL="0" indent="0" algn="ctr">
              <a:buNone/>
              <a:defRPr lang="en-US" sz="6600" b="1" kern="1200" spc="-182" dirty="0" smtClean="0">
                <a:solidFill>
                  <a:schemeClr val="bg1"/>
                </a:solidFill>
                <a:latin typeface="+mj-lt"/>
                <a:ea typeface="Arial" charset="0"/>
                <a:cs typeface="Arial" charset="0"/>
              </a:defRPr>
            </a:lvl1pPr>
            <a:lvl2pPr marL="0" indent="0" algn="ctr">
              <a:buNone/>
              <a:defRPr lang="en-US" sz="3600" b="1" kern="1200" spc="-136" dirty="0" smtClean="0">
                <a:solidFill>
                  <a:schemeClr val="bg1"/>
                </a:solidFill>
                <a:latin typeface="+mj-lt"/>
                <a:ea typeface="Arial" charset="0"/>
                <a:cs typeface="Arial" charset="0"/>
              </a:defRPr>
            </a:lvl2pPr>
            <a:lvl3pPr>
              <a:defRPr lang="en-US" sz="6600" b="1" kern="1200" spc="-182" dirty="0" smtClean="0">
                <a:solidFill>
                  <a:schemeClr val="bg1"/>
                </a:solidFill>
                <a:latin typeface="+mj-lt"/>
                <a:ea typeface="Arial" charset="0"/>
                <a:cs typeface="Arial" charset="0"/>
              </a:defRPr>
            </a:lvl3pPr>
            <a:lvl4pPr>
              <a:defRPr lang="en-US" sz="6600" b="1" kern="1200" spc="-182" dirty="0" smtClean="0">
                <a:solidFill>
                  <a:schemeClr val="bg1"/>
                </a:solidFill>
                <a:latin typeface="+mj-lt"/>
                <a:ea typeface="Arial" charset="0"/>
                <a:cs typeface="Arial" charset="0"/>
              </a:defRPr>
            </a:lvl4pPr>
            <a:lvl5pPr>
              <a:defRPr lang="en-US" sz="6600" b="1" kern="1200" spc="-182" dirty="0">
                <a:solidFill>
                  <a:schemeClr val="bg1"/>
                </a:solidFill>
                <a:latin typeface="+mj-lt"/>
                <a:ea typeface="Arial" charset="0"/>
                <a:cs typeface="Arial" charset="0"/>
              </a:defRPr>
            </a:lvl5pPr>
          </a:lstStyle>
          <a:p>
            <a:pPr lvl="0"/>
            <a:r>
              <a:rPr lang="en-US"/>
              <a:t>Click to edit Master text styles</a:t>
            </a:r>
          </a:p>
          <a:p>
            <a:pPr lvl="1"/>
            <a:r>
              <a:rPr lang="en-US"/>
              <a:t>Second level</a:t>
            </a:r>
          </a:p>
        </p:txBody>
      </p:sp>
      <p:sp>
        <p:nvSpPr>
          <p:cNvPr id="10"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buClrTx/>
              <a:buFontTx/>
              <a:buNone/>
            </a:pPr>
            <a:r>
              <a:rPr lang="en-US" sz="900">
                <a:solidFill>
                  <a:srgbClr val="FFFFFF"/>
                </a:solidFill>
                <a:latin typeface="Century Gothic"/>
              </a:rPr>
              <a:t>Strictly confidential</a:t>
            </a:r>
          </a:p>
        </p:txBody>
      </p:sp>
    </p:spTree>
    <p:extLst>
      <p:ext uri="{BB962C8B-B14F-4D97-AF65-F5344CB8AC3E}">
        <p14:creationId xmlns:p14="http://schemas.microsoft.com/office/powerpoint/2010/main" val="317267084"/>
      </p:ext>
    </p:extLst>
  </p:cSld>
  <p:clrMapOvr>
    <a:masterClrMapping/>
  </p:clrMapOvr>
  <p:hf hdr="0"/>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CA10-C085-4206-AFB5-18755B644F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FAA974-0611-43C4-A30F-71BA28245B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7D47BC-B231-42C9-8F77-21A0F3808773}"/>
              </a:ext>
            </a:extLst>
          </p:cNvPr>
          <p:cNvSpPr>
            <a:spLocks noGrp="1"/>
          </p:cNvSpPr>
          <p:nvPr>
            <p:ph type="dt" sz="half" idx="10"/>
          </p:nvPr>
        </p:nvSpPr>
        <p:spPr/>
        <p:txBody>
          <a:bodyPr/>
          <a:lstStyle/>
          <a:p>
            <a:pPr defTabSz="228600">
              <a:buClrTx/>
              <a:buFontTx/>
              <a:buNone/>
            </a:pPr>
            <a:fld id="{DC34529C-DEF2-43B8-A498-F0054EBC91D9}" type="datetimeFigureOut">
              <a:rPr lang="en-US" sz="900" kern="1200" smtClean="0">
                <a:latin typeface="Calibri Light"/>
                <a:ea typeface="Arial Unicode MS"/>
                <a:cs typeface="Arial Unicode MS"/>
              </a:rPr>
              <a:pPr defTabSz="228600">
                <a:buClrTx/>
                <a:buFontTx/>
                <a:buNone/>
              </a:pPr>
              <a:t>12/10/2025</a:t>
            </a:fld>
            <a:endParaRPr lang="en-US" sz="900" kern="1200">
              <a:latin typeface="Calibri Light"/>
              <a:ea typeface="Arial Unicode MS"/>
              <a:cs typeface="Arial Unicode MS"/>
            </a:endParaRPr>
          </a:p>
        </p:txBody>
      </p:sp>
      <p:sp>
        <p:nvSpPr>
          <p:cNvPr id="5" name="Footer Placeholder 4">
            <a:extLst>
              <a:ext uri="{FF2B5EF4-FFF2-40B4-BE49-F238E27FC236}">
                <a16:creationId xmlns:a16="http://schemas.microsoft.com/office/drawing/2014/main" id="{63CFF2B6-7746-4D3B-885E-284D900DE3A0}"/>
              </a:ext>
            </a:extLst>
          </p:cNvPr>
          <p:cNvSpPr>
            <a:spLocks noGrp="1"/>
          </p:cNvSpPr>
          <p:nvPr>
            <p:ph type="ftr" sz="quarter" idx="11"/>
          </p:nvPr>
        </p:nvSpPr>
        <p:spPr/>
        <p:txBody>
          <a:bodyPr/>
          <a:lstStyle/>
          <a:p>
            <a:endParaRPr lang="en-US">
              <a:solidFill>
                <a:srgbClr val="FFFFFF"/>
              </a:solidFill>
            </a:endParaRPr>
          </a:p>
        </p:txBody>
      </p:sp>
      <p:sp>
        <p:nvSpPr>
          <p:cNvPr id="6" name="Slide Number Placeholder 5">
            <a:extLst>
              <a:ext uri="{FF2B5EF4-FFF2-40B4-BE49-F238E27FC236}">
                <a16:creationId xmlns:a16="http://schemas.microsoft.com/office/drawing/2014/main" id="{55489FA9-6E54-4B03-AFAE-7A8452D0DAFB}"/>
              </a:ext>
            </a:extLst>
          </p:cNvPr>
          <p:cNvSpPr>
            <a:spLocks noGrp="1"/>
          </p:cNvSpPr>
          <p:nvPr>
            <p:ph type="sldNum" sz="quarter" idx="12"/>
          </p:nvPr>
        </p:nvSpPr>
        <p:spPr/>
        <p:txBody>
          <a:bodyPr/>
          <a:lstStyle/>
          <a:p>
            <a:fld id="{CFE7C01E-97B8-4569-8908-63AB0F06FED5}"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79442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 Internal">
  <p:cSld name="Section Header - Internal">
    <p:bg>
      <p:bgPr>
        <a:solidFill>
          <a:schemeClr val="lt1"/>
        </a:solidFill>
        <a:effectLst/>
      </p:bgPr>
    </p:bg>
    <p:spTree>
      <p:nvGrpSpPr>
        <p:cNvPr id="1" name="Shape 52"/>
        <p:cNvGrpSpPr/>
        <p:nvPr/>
      </p:nvGrpSpPr>
      <p:grpSpPr>
        <a:xfrm>
          <a:off x="0" y="0"/>
          <a:ext cx="0" cy="0"/>
          <a:chOff x="0" y="0"/>
          <a:chExt cx="0" cy="0"/>
        </a:xfrm>
      </p:grpSpPr>
      <p:sp>
        <p:nvSpPr>
          <p:cNvPr id="53" name="Google Shape;53;p55"/>
          <p:cNvSpPr/>
          <p:nvPr/>
        </p:nvSpPr>
        <p:spPr>
          <a:xfrm>
            <a:off x="0" y="5558400"/>
            <a:ext cx="12192000" cy="12996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50">
              <a:solidFill>
                <a:schemeClr val="lt1"/>
              </a:solidFill>
              <a:latin typeface="Calibri"/>
              <a:ea typeface="Calibri"/>
              <a:cs typeface="Calibri"/>
              <a:sym typeface="Calibri"/>
            </a:endParaRPr>
          </a:p>
        </p:txBody>
      </p:sp>
      <p:sp>
        <p:nvSpPr>
          <p:cNvPr id="54" name="Google Shape;54;p55"/>
          <p:cNvSpPr txBox="1">
            <a:spLocks noGrp="1"/>
          </p:cNvSpPr>
          <p:nvPr>
            <p:ph type="ctrTitle"/>
          </p:nvPr>
        </p:nvSpPr>
        <p:spPr>
          <a:xfrm>
            <a:off x="507206" y="720000"/>
            <a:ext cx="11088000" cy="2934000"/>
          </a:xfrm>
          <a:prstGeom prst="rect">
            <a:avLst/>
          </a:prstGeom>
          <a:noFill/>
          <a:ln>
            <a:noFill/>
          </a:ln>
        </p:spPr>
        <p:txBody>
          <a:bodyPr spcFirstLastPara="1" wrap="square" lIns="0" tIns="0" rIns="0" bIns="0" anchor="b" anchorCtr="0">
            <a:noAutofit/>
          </a:bodyPr>
          <a:lstStyle>
            <a:lvl1pPr lvl="0" algn="l">
              <a:lnSpc>
                <a:spcPct val="98484"/>
              </a:lnSpc>
              <a:spcBef>
                <a:spcPts val="0"/>
              </a:spcBef>
              <a:spcAft>
                <a:spcPts val="0"/>
              </a:spcAft>
              <a:buClr>
                <a:schemeClr val="accent1"/>
              </a:buClr>
              <a:buSzPts val="6600"/>
              <a:buFont typeface="Century Gothic"/>
              <a:buNone/>
              <a:defRPr sz="66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5"/>
          <p:cNvSpPr txBox="1">
            <a:spLocks noGrp="1"/>
          </p:cNvSpPr>
          <p:nvPr>
            <p:ph type="subTitle" idx="1"/>
          </p:nvPr>
        </p:nvSpPr>
        <p:spPr>
          <a:xfrm>
            <a:off x="507205" y="3688350"/>
            <a:ext cx="11088000" cy="1617074"/>
          </a:xfrm>
          <a:prstGeom prst="rect">
            <a:avLst/>
          </a:prstGeom>
          <a:noFill/>
          <a:ln>
            <a:noFill/>
          </a:ln>
        </p:spPr>
        <p:txBody>
          <a:bodyPr spcFirstLastPara="1" wrap="square" lIns="0" tIns="46800" rIns="0" bIns="45700" anchor="t" anchorCtr="0">
            <a:noAutofit/>
          </a:bodyPr>
          <a:lstStyle>
            <a:lvl1pPr lvl="0" algn="l">
              <a:lnSpc>
                <a:spcPct val="100000"/>
              </a:lnSpc>
              <a:spcBef>
                <a:spcPts val="0"/>
              </a:spcBef>
              <a:spcAft>
                <a:spcPts val="0"/>
              </a:spcAft>
              <a:buSzPts val="4000"/>
              <a:buNone/>
              <a:defRPr sz="4000" b="1">
                <a:solidFill>
                  <a:schemeClr val="accent2"/>
                </a:solidFill>
                <a:latin typeface="Century Gothic"/>
                <a:ea typeface="Century Gothic"/>
                <a:cs typeface="Century Gothic"/>
                <a:sym typeface="Century Gothic"/>
              </a:defRPr>
            </a:lvl1pPr>
            <a:lvl2pPr lvl="1" algn="ctr">
              <a:lnSpc>
                <a:spcPct val="100000"/>
              </a:lnSpc>
              <a:spcBef>
                <a:spcPts val="1200"/>
              </a:spcBef>
              <a:spcAft>
                <a:spcPts val="0"/>
              </a:spcAft>
              <a:buSzPts val="2000"/>
              <a:buNone/>
              <a:defRPr sz="2000"/>
            </a:lvl2pPr>
            <a:lvl3pPr lvl="2" algn="ctr">
              <a:lnSpc>
                <a:spcPct val="100000"/>
              </a:lnSpc>
              <a:spcBef>
                <a:spcPts val="1200"/>
              </a:spcBef>
              <a:spcAft>
                <a:spcPts val="0"/>
              </a:spcAft>
              <a:buSzPts val="1800"/>
              <a:buNone/>
              <a:defRPr sz="1800"/>
            </a:lvl3pPr>
            <a:lvl4pPr lvl="3" algn="ctr">
              <a:lnSpc>
                <a:spcPct val="100000"/>
              </a:lnSpc>
              <a:spcBef>
                <a:spcPts val="1200"/>
              </a:spcBef>
              <a:spcAft>
                <a:spcPts val="0"/>
              </a:spcAft>
              <a:buSzPts val="1600"/>
              <a:buNone/>
              <a:defRPr sz="1600"/>
            </a:lvl4pPr>
            <a:lvl5pPr lvl="4" algn="ctr">
              <a:lnSpc>
                <a:spcPct val="100000"/>
              </a:lnSpc>
              <a:spcBef>
                <a:spcPts val="1200"/>
              </a:spcBef>
              <a:spcAft>
                <a:spcPts val="0"/>
              </a:spcAft>
              <a:buSzPts val="1600"/>
              <a:buNone/>
              <a:defRPr sz="1600"/>
            </a:lvl5pPr>
            <a:lvl6pPr lvl="5" algn="ctr">
              <a:lnSpc>
                <a:spcPct val="90000"/>
              </a:lnSpc>
              <a:spcBef>
                <a:spcPts val="12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56" name="Google Shape;56;p55"/>
          <p:cNvPicPr preferRelativeResize="0"/>
          <p:nvPr/>
        </p:nvPicPr>
        <p:blipFill rotWithShape="1">
          <a:blip r:embed="rId2">
            <a:alphaModFix/>
          </a:blip>
          <a:srcRect/>
          <a:stretch/>
        </p:blipFill>
        <p:spPr>
          <a:xfrm>
            <a:off x="105304" y="124468"/>
            <a:ext cx="1277726" cy="1428108"/>
          </a:xfrm>
          <a:prstGeom prst="rect">
            <a:avLst/>
          </a:prstGeom>
          <a:noFill/>
          <a:ln>
            <a:noFill/>
          </a:ln>
        </p:spPr>
      </p:pic>
      <p:pic>
        <p:nvPicPr>
          <p:cNvPr id="57" name="Google Shape;57;p55" descr="https://extranet.who.int/datacol/answer_upload.asp?survey_id=475&amp;view_id=326&amp;question_id=15106&amp;answer_id=47397&amp;respondent_id=22063"/>
          <p:cNvPicPr preferRelativeResize="0"/>
          <p:nvPr/>
        </p:nvPicPr>
        <p:blipFill rotWithShape="1">
          <a:blip r:embed="rId3">
            <a:alphaModFix/>
          </a:blip>
          <a:srcRect/>
          <a:stretch/>
        </p:blipFill>
        <p:spPr>
          <a:xfrm>
            <a:off x="9601200" y="163778"/>
            <a:ext cx="2395909" cy="842062"/>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mp; Content">
  <p:cSld name="1_Title &amp; Content">
    <p:spTree>
      <p:nvGrpSpPr>
        <p:cNvPr id="1" name="Shape 22"/>
        <p:cNvGrpSpPr/>
        <p:nvPr/>
      </p:nvGrpSpPr>
      <p:grpSpPr>
        <a:xfrm>
          <a:off x="0" y="0"/>
          <a:ext cx="0" cy="0"/>
          <a:chOff x="0" y="0"/>
          <a:chExt cx="0" cy="0"/>
        </a:xfrm>
      </p:grpSpPr>
      <p:sp>
        <p:nvSpPr>
          <p:cNvPr id="23" name="Google Shape;23;p117"/>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solidFill>
                  <a:srgbClr val="FFFFFF"/>
                </a:solidFill>
              </a:rPr>
              <a:pPr/>
              <a:t>‹#›</a:t>
            </a:fld>
            <a:endParaRPr>
              <a:solidFill>
                <a:srgbClr val="FFFFFF"/>
              </a:solidFill>
            </a:endParaRPr>
          </a:p>
        </p:txBody>
      </p:sp>
      <p:sp>
        <p:nvSpPr>
          <p:cNvPr id="24" name="Google Shape;24;p117"/>
          <p:cNvSpPr txBox="1">
            <a:spLocks noGrp="1"/>
          </p:cNvSpPr>
          <p:nvPr>
            <p:ph type="body" idx="1"/>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50000"/>
              </a:lnSpc>
              <a:spcBef>
                <a:spcPts val="0"/>
              </a:spcBef>
              <a:spcAft>
                <a:spcPts val="0"/>
              </a:spcAft>
              <a:buSzPts val="2200"/>
              <a:buNone/>
              <a:defRPr sz="2200" b="1">
                <a:solidFill>
                  <a:schemeClr val="accent2"/>
                </a:solidFill>
                <a:latin typeface="Century Gothic"/>
                <a:ea typeface="Century Gothic"/>
                <a:cs typeface="Century Gothic"/>
                <a:sym typeface="Century Gothic"/>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17"/>
          <p:cNvSpPr txBox="1">
            <a:spLocks noGrp="1"/>
          </p:cNvSpPr>
          <p:nvPr>
            <p:ph type="body" idx="2"/>
          </p:nvPr>
        </p:nvSpPr>
        <p:spPr>
          <a:xfrm>
            <a:off x="507195" y="1511188"/>
            <a:ext cx="11174412" cy="4500000"/>
          </a:xfrm>
          <a:prstGeom prst="rect">
            <a:avLst/>
          </a:prstGeom>
          <a:noFill/>
          <a:ln>
            <a:noFill/>
          </a:ln>
        </p:spPr>
        <p:txBody>
          <a:bodyPr spcFirstLastPara="1" wrap="square" lIns="0" tIns="46800" rIns="0" bIns="45700" anchor="t" anchorCtr="0">
            <a:noAutofit/>
          </a:bodyPr>
          <a:lstStyle>
            <a:lvl1pPr marL="457200" lvl="0" indent="-368300" algn="l">
              <a:lnSpc>
                <a:spcPct val="100000"/>
              </a:lnSpc>
              <a:spcBef>
                <a:spcPts val="0"/>
              </a:spcBef>
              <a:spcAft>
                <a:spcPts val="0"/>
              </a:spcAft>
              <a:buSzPts val="2200"/>
              <a:buChar char="•"/>
              <a:defRPr sz="2200"/>
            </a:lvl1pPr>
            <a:lvl2pPr marL="914400" lvl="1" indent="-355600" algn="l">
              <a:lnSpc>
                <a:spcPct val="100000"/>
              </a:lnSpc>
              <a:spcBef>
                <a:spcPts val="1200"/>
              </a:spcBef>
              <a:spcAft>
                <a:spcPts val="0"/>
              </a:spcAft>
              <a:buSzPts val="2000"/>
              <a:buChar char="•"/>
              <a:defRPr sz="2000"/>
            </a:lvl2pPr>
            <a:lvl3pPr marL="1371600" lvl="2" indent="-355600" algn="l">
              <a:lnSpc>
                <a:spcPct val="100000"/>
              </a:lnSpc>
              <a:spcBef>
                <a:spcPts val="1200"/>
              </a:spcBef>
              <a:spcAft>
                <a:spcPts val="0"/>
              </a:spcAft>
              <a:buSzPts val="2000"/>
              <a:buChar char="•"/>
              <a:defRPr sz="2000"/>
            </a:lvl3pPr>
            <a:lvl4pPr marL="1828800" lvl="3" indent="-355600" algn="l">
              <a:lnSpc>
                <a:spcPct val="100000"/>
              </a:lnSpc>
              <a:spcBef>
                <a:spcPts val="1200"/>
              </a:spcBef>
              <a:spcAft>
                <a:spcPts val="0"/>
              </a:spcAft>
              <a:buSzPts val="2000"/>
              <a:buChar char="•"/>
              <a:defRPr sz="2000"/>
            </a:lvl4pPr>
            <a:lvl5pPr marL="2286000" lvl="4" indent="-355600" algn="l">
              <a:lnSpc>
                <a:spcPct val="100000"/>
              </a:lnSpc>
              <a:spcBef>
                <a:spcPts val="1200"/>
              </a:spcBef>
              <a:spcAft>
                <a:spcPts val="0"/>
              </a:spcAft>
              <a:buSzPts val="2000"/>
              <a:buChar char="•"/>
              <a:defRPr sz="2000"/>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17"/>
          <p:cNvSpPr txBox="1">
            <a:spLocks noGrp="1"/>
          </p:cNvSpPr>
          <p:nvPr>
            <p:ph type="title"/>
          </p:nvPr>
        </p:nvSpPr>
        <p:spPr>
          <a:xfrm>
            <a:off x="507206" y="506412"/>
            <a:ext cx="9792000" cy="432000"/>
          </a:xfrm>
          <a:prstGeom prst="rect">
            <a:avLst/>
          </a:prstGeom>
          <a:noFill/>
          <a:ln>
            <a:noFill/>
          </a:ln>
        </p:spPr>
        <p:txBody>
          <a:bodyPr spcFirstLastPara="1" wrap="square" lIns="0" tIns="0" rIns="0" bIns="0" anchor="t" anchorCtr="0">
            <a:noAutofit/>
          </a:bodyPr>
          <a:lstStyle>
            <a:lvl1pPr lvl="0" algn="l">
              <a:lnSpc>
                <a:spcPct val="110000"/>
              </a:lnSpc>
              <a:spcBef>
                <a:spcPts val="0"/>
              </a:spcBef>
              <a:spcAft>
                <a:spcPts val="0"/>
              </a:spcAft>
              <a:buClr>
                <a:schemeClr val="accent1"/>
              </a:buClr>
              <a:buSzPts val="3000"/>
              <a:buFont typeface="Century Gothic"/>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7" name="Google Shape;27;p117" descr="https://extranet.who.int/datacol/answer_upload.asp?survey_id=475&amp;view_id=326&amp;question_id=15106&amp;answer_id=47397&amp;respondent_id=22063"/>
          <p:cNvPicPr preferRelativeResize="0"/>
          <p:nvPr/>
        </p:nvPicPr>
        <p:blipFill rotWithShape="1">
          <a:blip r:embed="rId2">
            <a:alphaModFix/>
          </a:blip>
          <a:srcRect/>
          <a:stretch/>
        </p:blipFill>
        <p:spPr>
          <a:xfrm>
            <a:off x="10180630" y="5912517"/>
            <a:ext cx="1873911" cy="606490"/>
          </a:xfrm>
          <a:prstGeom prst="rect">
            <a:avLst/>
          </a:prstGeom>
          <a:noFill/>
          <a:ln>
            <a:noFill/>
          </a:ln>
        </p:spPr>
      </p:pic>
      <p:pic>
        <p:nvPicPr>
          <p:cNvPr id="28" name="Google Shape;28;p117"/>
          <p:cNvPicPr preferRelativeResize="0"/>
          <p:nvPr/>
        </p:nvPicPr>
        <p:blipFill rotWithShape="1">
          <a:blip r:embed="rId3">
            <a:alphaModFix/>
          </a:blip>
          <a:srcRect/>
          <a:stretch/>
        </p:blipFill>
        <p:spPr>
          <a:xfrm>
            <a:off x="0" y="5436051"/>
            <a:ext cx="982980" cy="1122363"/>
          </a:xfrm>
          <a:prstGeom prst="rect">
            <a:avLst/>
          </a:prstGeom>
          <a:noFill/>
          <a:ln>
            <a:noFill/>
          </a:ln>
        </p:spPr>
      </p:pic>
    </p:spTree>
    <p:extLst>
      <p:ext uri="{BB962C8B-B14F-4D97-AF65-F5344CB8AC3E}">
        <p14:creationId xmlns:p14="http://schemas.microsoft.com/office/powerpoint/2010/main" val="27501978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matchingName="Section Header - Internal" preserve="1" userDrawn="1">
  <p:cSld name="Section Header - Internal">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buClrTx/>
              <a:buFontTx/>
              <a:buNone/>
            </a:pPr>
            <a:endParaRPr lang="en-US" sz="450" kern="1200">
              <a:solidFill>
                <a:srgbClr val="FFFFFF"/>
              </a:solidFill>
            </a:endParaRPr>
          </a:p>
        </p:txBody>
      </p:sp>
      <p:sp>
        <p:nvSpPr>
          <p:cNvPr id="2" name="Title 1"/>
          <p:cNvSpPr>
            <a:spLocks noGrp="1"/>
          </p:cNvSpPr>
          <p:nvPr>
            <p:ph type="ctrTitle"/>
          </p:nvPr>
        </p:nvSpPr>
        <p:spPr>
          <a:xfrm>
            <a:off x="507206" y="720000"/>
            <a:ext cx="11088000" cy="2934000"/>
          </a:xfrm>
        </p:spPr>
        <p:txBody>
          <a:bodyPr anchor="b"/>
          <a:lstStyle>
            <a:lvl1pPr algn="l">
              <a:lnSpc>
                <a:spcPts val="6500"/>
              </a:lnSpc>
              <a:defRPr sz="6600">
                <a:solidFill>
                  <a:schemeClr val="accent1"/>
                </a:solidFill>
                <a:effectLst/>
              </a:defRPr>
            </a:lvl1pPr>
          </a:lstStyle>
          <a:p>
            <a:r>
              <a:rPr lang="en-US"/>
              <a:t>Click to edit Master title style</a:t>
            </a:r>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buClrTx/>
              <a:buFontTx/>
              <a:buNone/>
            </a:pPr>
            <a:r>
              <a:rPr lang="en-US" sz="900">
                <a:solidFill>
                  <a:srgbClr val="FFFFFF"/>
                </a:solidFill>
                <a:latin typeface="Century Gothic"/>
              </a:rPr>
              <a:t>Strictly confidential</a:t>
            </a:r>
          </a:p>
        </p:txBody>
      </p:sp>
      <p:pic>
        <p:nvPicPr>
          <p:cNvPr id="8" name="Picture 7">
            <a:extLst>
              <a:ext uri="{FF2B5EF4-FFF2-40B4-BE49-F238E27FC236}">
                <a16:creationId xmlns:a16="http://schemas.microsoft.com/office/drawing/2014/main" id="{BD9C1FFE-CE2F-FC43-95DF-C2C9DCE31DD7}"/>
              </a:ext>
            </a:extLst>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5304" y="124468"/>
            <a:ext cx="1277726" cy="1428108"/>
          </a:xfrm>
          <a:prstGeom prst="rect">
            <a:avLst/>
          </a:prstGeom>
          <a:noFill/>
          <a:ln>
            <a:noFill/>
          </a:ln>
        </p:spPr>
      </p:pic>
      <p:pic>
        <p:nvPicPr>
          <p:cNvPr id="10" name="Picture 9" descr="https://extranet.who.int/datacol/answer_upload.asp?survey_id=475&amp;view_id=326&amp;question_id=15106&amp;answer_id=47397&amp;respondent_id=22063">
            <a:extLst>
              <a:ext uri="{FF2B5EF4-FFF2-40B4-BE49-F238E27FC236}">
                <a16:creationId xmlns:a16="http://schemas.microsoft.com/office/drawing/2014/main" id="{1AC5AAA3-0566-8D49-AA48-5D77450E64C2}"/>
              </a:ext>
            </a:extLst>
          </p:cNvPr>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601200" y="163778"/>
            <a:ext cx="2395909" cy="842062"/>
          </a:xfrm>
          <a:prstGeom prst="rect">
            <a:avLst/>
          </a:prstGeom>
          <a:noFill/>
          <a:ln>
            <a:noFill/>
          </a:ln>
        </p:spPr>
      </p:pic>
    </p:spTree>
    <p:extLst>
      <p:ext uri="{BB962C8B-B14F-4D97-AF65-F5344CB8AC3E}">
        <p14:creationId xmlns:p14="http://schemas.microsoft.com/office/powerpoint/2010/main" val="412207760"/>
      </p:ext>
    </p:extLst>
  </p:cSld>
  <p:clrMapOvr>
    <a:overrideClrMapping bg1="lt1" tx1="dk1" bg2="lt2" tx2="dk2" accent1="accent1" accent2="accent2" accent3="accent3" accent4="accent4" accent5="accent5" accent6="accent6" hlink="hlink" folHlink="folHlink"/>
  </p:clrMapOvr>
  <p:hf hdr="0"/>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mp; Content" preserve="1" userDrawn="1">
  <p:cSld name="Title &amp;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4260D4A-DEC1-45DD-8AB2-A3349BAAA59E}" type="slidenum">
              <a:rPr lang="en-US" smtClean="0">
                <a:solidFill>
                  <a:srgbClr val="FFFFFF"/>
                </a:solidFill>
              </a:rPr>
              <a:pPr/>
              <a:t>‹#›</a:t>
            </a:fld>
            <a:endParaRPr lang="en-US">
              <a:solidFill>
                <a:srgbClr val="FFFFFF"/>
              </a:solidFill>
            </a:endParaRPr>
          </a:p>
        </p:txBody>
      </p:sp>
      <p:sp>
        <p:nvSpPr>
          <p:cNvPr id="14"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a:t>Click to edit Master text styles</a:t>
            </a:r>
          </a:p>
        </p:txBody>
      </p:sp>
      <p:sp>
        <p:nvSpPr>
          <p:cNvPr id="10" name="Content Placeholder 9"/>
          <p:cNvSpPr>
            <a:spLocks noGrp="1"/>
          </p:cNvSpPr>
          <p:nvPr>
            <p:ph sz="quarter" idx="14"/>
          </p:nvPr>
        </p:nvSpPr>
        <p:spPr>
          <a:xfrm>
            <a:off x="507195" y="1511188"/>
            <a:ext cx="11174412" cy="4500000"/>
          </a:xfrm>
        </p:spPr>
        <p:txBody>
          <a:bodyPr/>
          <a:lstStyle>
            <a:lvl1pPr>
              <a:defRPr sz="22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defRPr sz="3000"/>
            </a:lvl1pPr>
          </a:lstStyle>
          <a:p>
            <a:r>
              <a:rPr lang="en-US"/>
              <a:t>Click to edit Master title style</a:t>
            </a:r>
          </a:p>
        </p:txBody>
      </p:sp>
      <p:pic>
        <p:nvPicPr>
          <p:cNvPr id="7" name="Picture 6" descr="https://extranet.who.int/datacol/answer_upload.asp?survey_id=475&amp;view_id=326&amp;question_id=15106&amp;answer_id=47397&amp;respondent_id=22063">
            <a:extLst>
              <a:ext uri="{FF2B5EF4-FFF2-40B4-BE49-F238E27FC236}">
                <a16:creationId xmlns:a16="http://schemas.microsoft.com/office/drawing/2014/main" id="{1DEB27EC-4EB5-604B-9474-66ADE046843D}"/>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8" name="Picture 7">
            <a:extLst>
              <a:ext uri="{FF2B5EF4-FFF2-40B4-BE49-F238E27FC236}">
                <a16:creationId xmlns:a16="http://schemas.microsoft.com/office/drawing/2014/main" id="{C62BEDE9-A43C-A14D-BFE7-B85F455EE8F8}"/>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436051"/>
            <a:ext cx="982980" cy="1122363"/>
          </a:xfrm>
          <a:prstGeom prst="rect">
            <a:avLst/>
          </a:prstGeom>
          <a:noFill/>
          <a:ln>
            <a:noFill/>
          </a:ln>
        </p:spPr>
      </p:pic>
    </p:spTree>
    <p:extLst>
      <p:ext uri="{BB962C8B-B14F-4D97-AF65-F5344CB8AC3E}">
        <p14:creationId xmlns:p14="http://schemas.microsoft.com/office/powerpoint/2010/main" val="3521909462"/>
      </p:ext>
    </p:extLst>
  </p:cSld>
  <p:clrMapOvr>
    <a:masterClrMapping/>
  </p:clrMapOvr>
  <p:hf hdr="0"/>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Section Header" preserve="1" userDrawn="1">
  <p:cSld name="Section Header">
    <p:bg>
      <p:bgPr>
        <a:gradFill>
          <a:gsLst>
            <a:gs pos="0">
              <a:schemeClr val="accent2"/>
            </a:gs>
            <a:gs pos="100000">
              <a:schemeClr val="accent1"/>
            </a:gs>
          </a:gsLst>
          <a:lin ang="0" scaled="0"/>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507207" y="720000"/>
            <a:ext cx="11088000" cy="2350800"/>
          </a:xfrm>
        </p:spPr>
        <p:txBody>
          <a:bodyPr anchor="b"/>
          <a:lstStyle>
            <a:lvl1pPr>
              <a:lnSpc>
                <a:spcPts val="6500"/>
              </a:lnSpc>
              <a:defRPr sz="6600">
                <a:solidFill>
                  <a:schemeClr val="bg1"/>
                </a:solidFill>
              </a:defRPr>
            </a:lvl1pPr>
          </a:lstStyle>
          <a:p>
            <a:r>
              <a:rPr lang="en-US"/>
              <a:t>Click to edit Master title style</a:t>
            </a:r>
          </a:p>
        </p:txBody>
      </p:sp>
      <p:sp>
        <p:nvSpPr>
          <p:cNvPr id="5" name="Footer Placeholder 4"/>
          <p:cNvSpPr>
            <a:spLocks noGrp="1"/>
          </p:cNvSpPr>
          <p:nvPr>
            <p:ph type="ftr" sz="quarter" idx="11"/>
          </p:nvPr>
        </p:nvSpPr>
        <p:spPr>
          <a:xfrm>
            <a:off x="507205" y="5013294"/>
            <a:ext cx="11088000" cy="216000"/>
          </a:xfrm>
        </p:spPr>
        <p:txBody>
          <a:bodyPr/>
          <a:lstStyle>
            <a:lvl1pPr>
              <a:defRPr>
                <a:solidFill>
                  <a:schemeClr val="bg1"/>
                </a:solidFill>
              </a:defRPr>
            </a:lvl1pPr>
          </a:lstStyle>
          <a:p>
            <a:r>
              <a:rPr lang="en-US">
                <a:solidFill>
                  <a:srgbClr val="FFFFFF"/>
                </a:solidFill>
              </a:rPr>
              <a:t>Lonza Microbiome JV - media briefing  |  3 April 2019</a:t>
            </a:r>
          </a:p>
        </p:txBody>
      </p:sp>
      <p:sp>
        <p:nvSpPr>
          <p:cNvPr id="8" name="Subtitle 2"/>
          <p:cNvSpPr>
            <a:spLocks noGrp="1"/>
          </p:cNvSpPr>
          <p:nvPr>
            <p:ph type="subTitle" idx="1"/>
          </p:nvPr>
        </p:nvSpPr>
        <p:spPr>
          <a:xfrm>
            <a:off x="507205" y="3097533"/>
            <a:ext cx="11088000" cy="1617074"/>
          </a:xfrm>
          <a:prstGeom prst="rect">
            <a:avLst/>
          </a:prstGeom>
        </p:spPr>
        <p:txBody>
          <a:bodyPr lIns="0" rIns="0" anchor="t">
            <a:noAutofit/>
          </a:bodyPr>
          <a:lstStyle>
            <a:lvl1pPr marL="0" indent="0" algn="l">
              <a:buNone/>
              <a:defRPr lang="en-US" sz="4000" b="1" kern="1200" spc="-100" baseline="0" dirty="0">
                <a:solidFill>
                  <a:schemeClr val="bg1"/>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Rectangle 2">
            <a:extLst>
              <a:ext uri="{FF2B5EF4-FFF2-40B4-BE49-F238E27FC236}">
                <a16:creationId xmlns:a16="http://schemas.microsoft.com/office/drawing/2014/main" id="{35A64986-086E-4506-8BC0-4199515F6AEE}"/>
              </a:ext>
            </a:extLst>
          </p:cNvPr>
          <p:cNvSpPr>
            <a:spLocks/>
          </p:cNvSpPr>
          <p:nvPr userDrawn="1"/>
        </p:nvSpPr>
        <p:spPr>
          <a:xfrm>
            <a:off x="-1" y="5303519"/>
            <a:ext cx="12192000" cy="15544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228600">
              <a:buClrTx/>
              <a:buFontTx/>
              <a:buNone/>
            </a:pPr>
            <a:endParaRPr lang="en-US" sz="1500" kern="1200">
              <a:solidFill>
                <a:srgbClr val="FFFFFF"/>
              </a:solidFill>
            </a:endParaRPr>
          </a:p>
        </p:txBody>
      </p:sp>
      <p:sp>
        <p:nvSpPr>
          <p:cNvPr id="7" name="Picture Placeholder 6">
            <a:extLst>
              <a:ext uri="{FF2B5EF4-FFF2-40B4-BE49-F238E27FC236}">
                <a16:creationId xmlns:a16="http://schemas.microsoft.com/office/drawing/2014/main" id="{D1118E30-C84F-4ECE-B3F0-A514C0D64440}"/>
              </a:ext>
            </a:extLst>
          </p:cNvPr>
          <p:cNvSpPr>
            <a:spLocks noGrp="1"/>
          </p:cNvSpPr>
          <p:nvPr>
            <p:ph type="pic" sz="quarter" idx="12"/>
          </p:nvPr>
        </p:nvSpPr>
        <p:spPr>
          <a:xfrm>
            <a:off x="0" y="5303520"/>
            <a:ext cx="12192000" cy="1554480"/>
          </a:xfrm>
        </p:spPr>
        <p:txBody>
          <a:bodyPr tIns="648000" anchor="ctr"/>
          <a:lstStyle>
            <a:lvl1pPr marL="0" indent="0" algn="ctr">
              <a:buNone/>
              <a:defRPr/>
            </a:lvl1pPr>
          </a:lstStyle>
          <a:p>
            <a:r>
              <a:rPr lang="en-US"/>
              <a:t>Click icon to add picture</a:t>
            </a:r>
          </a:p>
        </p:txBody>
      </p:sp>
      <p:sp>
        <p:nvSpPr>
          <p:cNvPr id="10"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buClrTx/>
              <a:buFontTx/>
              <a:buNone/>
            </a:pPr>
            <a:r>
              <a:rPr lang="en-US" sz="900">
                <a:solidFill>
                  <a:srgbClr val="FFFFFF"/>
                </a:solidFill>
                <a:latin typeface="Century Gothic"/>
              </a:rPr>
              <a:t>Strictly confidential</a:t>
            </a:r>
          </a:p>
        </p:txBody>
      </p:sp>
    </p:spTree>
    <p:extLst>
      <p:ext uri="{BB962C8B-B14F-4D97-AF65-F5344CB8AC3E}">
        <p14:creationId xmlns:p14="http://schemas.microsoft.com/office/powerpoint/2010/main" val="3019364009"/>
      </p:ext>
    </p:extLst>
  </p:cSld>
  <p:clrMapOvr>
    <a:masterClrMapping/>
  </p:clrMapOvr>
  <p:hf hdr="0"/>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ontent with Footer Image" preserve="1" userDrawn="1">
  <p:cSld name="Content with Footer Imag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93" imgH="493" progId="TCLayout.ActiveDocument.1">
                  <p:embed/>
                </p:oleObj>
              </mc:Choice>
              <mc:Fallback>
                <p:oleObj name="think-cell Slide" r:id="rId4" imgW="493" imgH="493"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29539C22-4094-45FE-99A0-CFA512581487}"/>
              </a:ext>
            </a:extLst>
          </p:cNvPr>
          <p:cNvSpPr/>
          <p:nvPr userDrawn="1"/>
        </p:nvSpPr>
        <p:spPr>
          <a:xfrm>
            <a:off x="0" y="530352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buClrTx/>
              <a:buFontTx/>
              <a:buNone/>
            </a:pPr>
            <a:endParaRPr lang="en-US" sz="450" kern="1200">
              <a:solidFill>
                <a:srgbClr val="FFFFFF"/>
              </a:solidFill>
            </a:endParaRPr>
          </a:p>
        </p:txBody>
      </p:sp>
      <p:sp>
        <p:nvSpPr>
          <p:cNvPr id="16" name="Footer Placeholder 5"/>
          <p:cNvSpPr>
            <a:spLocks noGrp="1"/>
          </p:cNvSpPr>
          <p:nvPr>
            <p:ph type="ftr" sz="quarter" idx="11"/>
          </p:nvPr>
        </p:nvSpPr>
        <p:spPr>
          <a:xfrm>
            <a:off x="507205" y="5322420"/>
            <a:ext cx="9018587" cy="216000"/>
          </a:xfrm>
        </p:spPr>
        <p:txBody>
          <a:bodyPr/>
          <a:lstStyle/>
          <a:p>
            <a:r>
              <a:rPr lang="en-US">
                <a:solidFill>
                  <a:srgbClr val="FFFFFF"/>
                </a:solidFill>
              </a:rPr>
              <a:t>Lonza Microbiome JV - media briefing  |  3 April 2019</a:t>
            </a:r>
          </a:p>
        </p:txBody>
      </p:sp>
      <p:sp>
        <p:nvSpPr>
          <p:cNvPr id="17" name="Slide Number Placeholder 6"/>
          <p:cNvSpPr>
            <a:spLocks noGrp="1"/>
          </p:cNvSpPr>
          <p:nvPr>
            <p:ph type="sldNum" sz="quarter" idx="12"/>
          </p:nvPr>
        </p:nvSpPr>
        <p:spPr>
          <a:xfrm>
            <a:off x="10034587" y="5322420"/>
            <a:ext cx="1648619" cy="216000"/>
          </a:xfrm>
        </p:spPr>
        <p:txBody>
          <a:bodyPr/>
          <a:lstStyle/>
          <a:p>
            <a:fld id="{1F160D6B-B452-452F-87E9-4ABE62E0932F}" type="slidenum">
              <a:rPr lang="en-US" smtClean="0">
                <a:solidFill>
                  <a:srgbClr val="FFFFFF"/>
                </a:solidFill>
              </a:rPr>
              <a:pPr/>
              <a:t>‹#›</a:t>
            </a:fld>
            <a:endParaRPr lang="en-US">
              <a:solidFill>
                <a:srgbClr val="FFFFFF"/>
              </a:solidFill>
            </a:endParaRPr>
          </a:p>
        </p:txBody>
      </p:sp>
      <p:sp>
        <p:nvSpPr>
          <p:cNvPr id="11"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3" name="Content Placeholder 3"/>
          <p:cNvSpPr>
            <a:spLocks noGrp="1"/>
          </p:cNvSpPr>
          <p:nvPr>
            <p:ph sz="quarter" idx="16"/>
          </p:nvPr>
        </p:nvSpPr>
        <p:spPr>
          <a:xfrm>
            <a:off x="506413" y="1739788"/>
            <a:ext cx="11174400" cy="3197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12" name="Rectangle 11">
            <a:extLst>
              <a:ext uri="{FF2B5EF4-FFF2-40B4-BE49-F238E27FC236}">
                <a16:creationId xmlns:a16="http://schemas.microsoft.com/office/drawing/2014/main" id="{CB2D54E0-3E1E-4F70-B38D-8ED3D23EEDB9}"/>
              </a:ext>
            </a:extLst>
          </p:cNvPr>
          <p:cNvSpPr>
            <a:spLocks/>
          </p:cNvSpPr>
          <p:nvPr userDrawn="1"/>
        </p:nvSpPr>
        <p:spPr>
          <a:xfrm>
            <a:off x="-1" y="5538419"/>
            <a:ext cx="12192000" cy="13195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228600">
              <a:buClrTx/>
              <a:buFontTx/>
              <a:buNone/>
            </a:pPr>
            <a:endParaRPr lang="en-US" sz="1500" kern="1200">
              <a:solidFill>
                <a:srgbClr val="FFFFFF"/>
              </a:solidFill>
            </a:endParaRPr>
          </a:p>
        </p:txBody>
      </p:sp>
      <p:sp>
        <p:nvSpPr>
          <p:cNvPr id="14" name="Picture Placeholder 6">
            <a:extLst>
              <a:ext uri="{FF2B5EF4-FFF2-40B4-BE49-F238E27FC236}">
                <a16:creationId xmlns:a16="http://schemas.microsoft.com/office/drawing/2014/main" id="{39602443-3D83-4C9B-8DEB-C3B2A2AF8DB6}"/>
              </a:ext>
            </a:extLst>
          </p:cNvPr>
          <p:cNvSpPr>
            <a:spLocks noGrp="1"/>
          </p:cNvSpPr>
          <p:nvPr>
            <p:ph type="pic" sz="quarter" idx="17"/>
          </p:nvPr>
        </p:nvSpPr>
        <p:spPr>
          <a:xfrm>
            <a:off x="0" y="5538420"/>
            <a:ext cx="12192000" cy="1319580"/>
          </a:xfrm>
        </p:spPr>
        <p:txBody>
          <a:bodyPr tIns="648000"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1246693200"/>
      </p:ext>
    </p:extLst>
  </p:cSld>
  <p:clrMapOvr>
    <a:masterClrMapping/>
  </p:clrMapOvr>
  <p:hf hdr="0"/>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13" name="Object 1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Content Placeholder 11"/>
          <p:cNvSpPr>
            <a:spLocks noGrp="1"/>
          </p:cNvSpPr>
          <p:nvPr>
            <p:ph sz="quarter" idx="17"/>
          </p:nvPr>
        </p:nvSpPr>
        <p:spPr>
          <a:xfrm>
            <a:off x="6208813" y="1739788"/>
            <a:ext cx="5472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16"/>
          </p:nvPr>
        </p:nvSpPr>
        <p:spPr>
          <a:xfrm>
            <a:off x="506413" y="1739788"/>
            <a:ext cx="5472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solidFill>
                  <a:srgbClr val="FFFFFF"/>
                </a:solidFill>
              </a:rPr>
              <a:t>Lonza Microbiome JV - media briefing  |  3 April 2019</a:t>
            </a:r>
          </a:p>
        </p:txBody>
      </p:sp>
      <p:sp>
        <p:nvSpPr>
          <p:cNvPr id="7" name="Slide Number Placeholder 6"/>
          <p:cNvSpPr>
            <a:spLocks noGrp="1"/>
          </p:cNvSpPr>
          <p:nvPr>
            <p:ph type="sldNum" sz="quarter" idx="12"/>
          </p:nvPr>
        </p:nvSpPr>
        <p:spPr/>
        <p:txBody>
          <a:bodyPr/>
          <a:lstStyle/>
          <a:p>
            <a:fld id="{3ED22FC0-9634-43A5-A9BA-3774A5BBC19E}" type="slidenum">
              <a:rPr lang="en-US" smtClean="0">
                <a:solidFill>
                  <a:srgbClr val="FFFFFF"/>
                </a:solidFill>
              </a:rPr>
              <a:pPr/>
              <a:t>‹#›</a:t>
            </a:fld>
            <a:endParaRPr lang="en-US">
              <a:solidFill>
                <a:srgbClr val="FFFFFF"/>
              </a:solidFill>
            </a:endParaRPr>
          </a:p>
        </p:txBody>
      </p:sp>
      <p:sp>
        <p:nvSpPr>
          <p:cNvPr id="9"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14233133"/>
      </p:ext>
    </p:extLst>
  </p:cSld>
  <p:clrMapOvr>
    <a:masterClrMapping/>
  </p:clrMapOvr>
  <p:hf hdr="0"/>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wo Content &amp; Subheading" preserve="1" userDrawn="1">
  <p:cSld name="Two Content &amp; Subheadin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solidFill>
                  <a:srgbClr val="FFFFFF"/>
                </a:solidFill>
              </a:rPr>
              <a:t>Lonza Microbiome JV - media briefing  |  3 April 2019</a:t>
            </a:r>
          </a:p>
        </p:txBody>
      </p:sp>
      <p:sp>
        <p:nvSpPr>
          <p:cNvPr id="7" name="Slide Number Placeholder 6"/>
          <p:cNvSpPr>
            <a:spLocks noGrp="1"/>
          </p:cNvSpPr>
          <p:nvPr>
            <p:ph type="sldNum" sz="quarter" idx="12"/>
          </p:nvPr>
        </p:nvSpPr>
        <p:spPr/>
        <p:txBody>
          <a:bodyPr/>
          <a:lstStyle/>
          <a:p>
            <a:fld id="{DB4DF69D-9676-48A4-9665-621E7C899CF3}" type="slidenum">
              <a:rPr lang="en-US" smtClean="0">
                <a:solidFill>
                  <a:srgbClr val="FFFFFF"/>
                </a:solidFill>
              </a:rPr>
              <a:pPr/>
              <a:t>‹#›</a:t>
            </a:fld>
            <a:endParaRPr lang="en-US">
              <a:solidFill>
                <a:srgbClr val="FFFFFF"/>
              </a:solidFill>
            </a:endParaRPr>
          </a:p>
        </p:txBody>
      </p:sp>
      <p:sp>
        <p:nvSpPr>
          <p:cNvPr id="4" name="Text Placeholder 3"/>
          <p:cNvSpPr>
            <a:spLocks noGrp="1"/>
          </p:cNvSpPr>
          <p:nvPr>
            <p:ph type="body" sz="quarter" idx="16"/>
          </p:nvPr>
        </p:nvSpPr>
        <p:spPr>
          <a:xfrm>
            <a:off x="5064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2" name="Text Placeholder 3"/>
          <p:cNvSpPr>
            <a:spLocks noGrp="1"/>
          </p:cNvSpPr>
          <p:nvPr>
            <p:ph type="body" sz="quarter" idx="17"/>
          </p:nvPr>
        </p:nvSpPr>
        <p:spPr>
          <a:xfrm>
            <a:off x="62088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1"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4" name="Content Placeholder 11"/>
          <p:cNvSpPr>
            <a:spLocks noGrp="1"/>
          </p:cNvSpPr>
          <p:nvPr>
            <p:ph sz="quarter" idx="18"/>
          </p:nvPr>
        </p:nvSpPr>
        <p:spPr>
          <a:xfrm>
            <a:off x="6208813" y="2172962"/>
            <a:ext cx="5472000" cy="4066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p:cNvSpPr>
            <a:spLocks noGrp="1"/>
          </p:cNvSpPr>
          <p:nvPr>
            <p:ph sz="quarter" idx="19"/>
          </p:nvPr>
        </p:nvSpPr>
        <p:spPr>
          <a:xfrm>
            <a:off x="506413" y="2172962"/>
            <a:ext cx="5472000" cy="4066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63317585"/>
      </p:ext>
    </p:extLst>
  </p:cSld>
  <p:clrMapOvr>
    <a:masterClrMapping/>
  </p:clrMapOvr>
  <p:hf hdr="0"/>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wo Content with Footer Image" preserve="1" userDrawn="1">
  <p:cSld name="Two Content with Footer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93" imgH="493" progId="TCLayout.ActiveDocument.1">
                  <p:embed/>
                </p:oleObj>
              </mc:Choice>
              <mc:Fallback>
                <p:oleObj name="think-cell Slide" r:id="rId4" imgW="493" imgH="49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29539C22-4094-45FE-99A0-CFA512581487}"/>
              </a:ext>
            </a:extLst>
          </p:cNvPr>
          <p:cNvSpPr/>
          <p:nvPr userDrawn="1"/>
        </p:nvSpPr>
        <p:spPr>
          <a:xfrm>
            <a:off x="0" y="530352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buClrTx/>
              <a:buFontTx/>
              <a:buNone/>
            </a:pPr>
            <a:endParaRPr lang="en-US" sz="450" kern="1200">
              <a:solidFill>
                <a:srgbClr val="FFFFFF"/>
              </a:solidFill>
            </a:endParaRPr>
          </a:p>
        </p:txBody>
      </p:sp>
      <p:sp>
        <p:nvSpPr>
          <p:cNvPr id="16" name="Footer Placeholder 5"/>
          <p:cNvSpPr>
            <a:spLocks noGrp="1"/>
          </p:cNvSpPr>
          <p:nvPr>
            <p:ph type="ftr" sz="quarter" idx="11"/>
          </p:nvPr>
        </p:nvSpPr>
        <p:spPr>
          <a:xfrm>
            <a:off x="507205" y="5322420"/>
            <a:ext cx="9018587" cy="216000"/>
          </a:xfrm>
        </p:spPr>
        <p:txBody>
          <a:bodyPr/>
          <a:lstStyle/>
          <a:p>
            <a:r>
              <a:rPr lang="en-US">
                <a:solidFill>
                  <a:srgbClr val="FFFFFF"/>
                </a:solidFill>
              </a:rPr>
              <a:t>Lonza Microbiome JV - media briefing  |  3 April 2019</a:t>
            </a:r>
          </a:p>
        </p:txBody>
      </p:sp>
      <p:sp>
        <p:nvSpPr>
          <p:cNvPr id="17" name="Slide Number Placeholder 6"/>
          <p:cNvSpPr>
            <a:spLocks noGrp="1"/>
          </p:cNvSpPr>
          <p:nvPr>
            <p:ph type="sldNum" sz="quarter" idx="12"/>
          </p:nvPr>
        </p:nvSpPr>
        <p:spPr>
          <a:xfrm>
            <a:off x="10034587" y="5322420"/>
            <a:ext cx="1648619" cy="216000"/>
          </a:xfrm>
        </p:spPr>
        <p:txBody>
          <a:bodyPr/>
          <a:lstStyle/>
          <a:p>
            <a:fld id="{766EB20B-6E07-40CD-9610-8509067025E0}" type="slidenum">
              <a:rPr lang="en-US" smtClean="0">
                <a:solidFill>
                  <a:srgbClr val="FFFFFF"/>
                </a:solidFill>
              </a:rPr>
              <a:pPr/>
              <a:t>‹#›</a:t>
            </a:fld>
            <a:endParaRPr lang="en-US">
              <a:solidFill>
                <a:srgbClr val="FFFFFF"/>
              </a:solidFill>
            </a:endParaRPr>
          </a:p>
        </p:txBody>
      </p:sp>
      <p:sp>
        <p:nvSpPr>
          <p:cNvPr id="11"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2" name="Content Placeholder 11"/>
          <p:cNvSpPr>
            <a:spLocks noGrp="1"/>
          </p:cNvSpPr>
          <p:nvPr>
            <p:ph sz="quarter" idx="17"/>
          </p:nvPr>
        </p:nvSpPr>
        <p:spPr>
          <a:xfrm>
            <a:off x="6208813" y="1739788"/>
            <a:ext cx="5472000" cy="3197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6"/>
          </p:nvPr>
        </p:nvSpPr>
        <p:spPr>
          <a:xfrm>
            <a:off x="506413" y="1739788"/>
            <a:ext cx="5472000" cy="3197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18" name="Rectangle 17">
            <a:extLst>
              <a:ext uri="{FF2B5EF4-FFF2-40B4-BE49-F238E27FC236}">
                <a16:creationId xmlns:a16="http://schemas.microsoft.com/office/drawing/2014/main" id="{5D1E51BA-E24D-4B4B-A497-99E485FACBC8}"/>
              </a:ext>
            </a:extLst>
          </p:cNvPr>
          <p:cNvSpPr>
            <a:spLocks/>
          </p:cNvSpPr>
          <p:nvPr userDrawn="1"/>
        </p:nvSpPr>
        <p:spPr>
          <a:xfrm>
            <a:off x="-1" y="5538419"/>
            <a:ext cx="12192000" cy="13195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228600">
              <a:buClrTx/>
              <a:buFontTx/>
              <a:buNone/>
            </a:pPr>
            <a:endParaRPr lang="en-US" sz="1500" kern="1200">
              <a:solidFill>
                <a:srgbClr val="FFFFFF"/>
              </a:solidFill>
            </a:endParaRPr>
          </a:p>
        </p:txBody>
      </p:sp>
      <p:sp>
        <p:nvSpPr>
          <p:cNvPr id="19" name="Picture Placeholder 6">
            <a:extLst>
              <a:ext uri="{FF2B5EF4-FFF2-40B4-BE49-F238E27FC236}">
                <a16:creationId xmlns:a16="http://schemas.microsoft.com/office/drawing/2014/main" id="{9C5CF255-E0CB-4777-BEE9-D8859B96E8F0}"/>
              </a:ext>
            </a:extLst>
          </p:cNvPr>
          <p:cNvSpPr>
            <a:spLocks noGrp="1"/>
          </p:cNvSpPr>
          <p:nvPr>
            <p:ph type="pic" sz="quarter" idx="18"/>
          </p:nvPr>
        </p:nvSpPr>
        <p:spPr>
          <a:xfrm>
            <a:off x="0" y="5538420"/>
            <a:ext cx="12192000" cy="1319580"/>
          </a:xfrm>
        </p:spPr>
        <p:txBody>
          <a:bodyPr tIns="648000"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3839286508"/>
      </p:ext>
    </p:extLst>
  </p:cSld>
  <p:clrMapOvr>
    <a:masterClrMapping/>
  </p:clrMapOvr>
  <p:hf hdr="0"/>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wo Content &amp; Subheading with Footer Image" preserve="1" userDrawn="1">
  <p:cSld name="Two Content &amp; Subheading with Footer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93" imgH="493" progId="TCLayout.ActiveDocument.1">
                  <p:embed/>
                </p:oleObj>
              </mc:Choice>
              <mc:Fallback>
                <p:oleObj name="think-cell Slide" r:id="rId4" imgW="493" imgH="49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29539C22-4094-45FE-99A0-CFA512581487}"/>
              </a:ext>
            </a:extLst>
          </p:cNvPr>
          <p:cNvSpPr/>
          <p:nvPr userDrawn="1"/>
        </p:nvSpPr>
        <p:spPr>
          <a:xfrm>
            <a:off x="0" y="530352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buClrTx/>
              <a:buFontTx/>
              <a:buNone/>
            </a:pPr>
            <a:endParaRPr lang="en-US" sz="450" kern="1200">
              <a:solidFill>
                <a:srgbClr val="FFFFFF"/>
              </a:solidFill>
            </a:endParaRPr>
          </a:p>
        </p:txBody>
      </p:sp>
      <p:sp>
        <p:nvSpPr>
          <p:cNvPr id="16" name="Footer Placeholder 5"/>
          <p:cNvSpPr>
            <a:spLocks noGrp="1"/>
          </p:cNvSpPr>
          <p:nvPr>
            <p:ph type="ftr" sz="quarter" idx="11"/>
          </p:nvPr>
        </p:nvSpPr>
        <p:spPr>
          <a:xfrm>
            <a:off x="507205" y="5322420"/>
            <a:ext cx="9018587" cy="216000"/>
          </a:xfrm>
        </p:spPr>
        <p:txBody>
          <a:bodyPr/>
          <a:lstStyle/>
          <a:p>
            <a:r>
              <a:rPr lang="en-US">
                <a:solidFill>
                  <a:srgbClr val="FFFFFF"/>
                </a:solidFill>
              </a:rPr>
              <a:t>Lonza Microbiome JV - media briefing  |  3 April 2019</a:t>
            </a:r>
          </a:p>
        </p:txBody>
      </p:sp>
      <p:sp>
        <p:nvSpPr>
          <p:cNvPr id="17" name="Slide Number Placeholder 6"/>
          <p:cNvSpPr>
            <a:spLocks noGrp="1"/>
          </p:cNvSpPr>
          <p:nvPr>
            <p:ph type="sldNum" sz="quarter" idx="12"/>
          </p:nvPr>
        </p:nvSpPr>
        <p:spPr>
          <a:xfrm>
            <a:off x="10034587" y="5322420"/>
            <a:ext cx="1648619" cy="216000"/>
          </a:xfrm>
        </p:spPr>
        <p:txBody>
          <a:bodyPr/>
          <a:lstStyle/>
          <a:p>
            <a:fld id="{8D0FA728-8260-4C2F-BD34-DE0A091495A5}" type="slidenum">
              <a:rPr lang="en-US" smtClean="0">
                <a:solidFill>
                  <a:srgbClr val="FFFFFF"/>
                </a:solidFill>
              </a:rPr>
              <a:pPr/>
              <a:t>‹#›</a:t>
            </a:fld>
            <a:endParaRPr lang="en-US">
              <a:solidFill>
                <a:srgbClr val="FFFFFF"/>
              </a:solidFill>
            </a:endParaRPr>
          </a:p>
        </p:txBody>
      </p:sp>
      <p:sp>
        <p:nvSpPr>
          <p:cNvPr id="18"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9" name="Text Placeholder 3"/>
          <p:cNvSpPr>
            <a:spLocks noGrp="1"/>
          </p:cNvSpPr>
          <p:nvPr>
            <p:ph type="body" sz="quarter" idx="16"/>
          </p:nvPr>
        </p:nvSpPr>
        <p:spPr>
          <a:xfrm>
            <a:off x="5064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0" name="Text Placeholder 3"/>
          <p:cNvSpPr>
            <a:spLocks noGrp="1"/>
          </p:cNvSpPr>
          <p:nvPr>
            <p:ph type="body" sz="quarter" idx="17"/>
          </p:nvPr>
        </p:nvSpPr>
        <p:spPr>
          <a:xfrm>
            <a:off x="62088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1" name="Content Placeholder 11"/>
          <p:cNvSpPr>
            <a:spLocks noGrp="1"/>
          </p:cNvSpPr>
          <p:nvPr>
            <p:ph sz="quarter" idx="18"/>
          </p:nvPr>
        </p:nvSpPr>
        <p:spPr>
          <a:xfrm>
            <a:off x="6208813" y="2172962"/>
            <a:ext cx="5472000" cy="27642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3"/>
          <p:cNvSpPr>
            <a:spLocks noGrp="1"/>
          </p:cNvSpPr>
          <p:nvPr>
            <p:ph sz="quarter" idx="19"/>
          </p:nvPr>
        </p:nvSpPr>
        <p:spPr>
          <a:xfrm>
            <a:off x="506413" y="2172962"/>
            <a:ext cx="5472000" cy="27642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14" name="Rectangle 13">
            <a:extLst>
              <a:ext uri="{FF2B5EF4-FFF2-40B4-BE49-F238E27FC236}">
                <a16:creationId xmlns:a16="http://schemas.microsoft.com/office/drawing/2014/main" id="{B86F8A8D-F06D-4254-940A-4900AE70556F}"/>
              </a:ext>
            </a:extLst>
          </p:cNvPr>
          <p:cNvSpPr>
            <a:spLocks/>
          </p:cNvSpPr>
          <p:nvPr userDrawn="1"/>
        </p:nvSpPr>
        <p:spPr>
          <a:xfrm>
            <a:off x="-1" y="5538419"/>
            <a:ext cx="12192000" cy="13195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228600">
              <a:buClrTx/>
              <a:buFontTx/>
              <a:buNone/>
            </a:pPr>
            <a:endParaRPr lang="en-US" sz="1500" kern="1200">
              <a:solidFill>
                <a:srgbClr val="FFFFFF"/>
              </a:solidFill>
            </a:endParaRPr>
          </a:p>
        </p:txBody>
      </p:sp>
      <p:sp>
        <p:nvSpPr>
          <p:cNvPr id="23" name="Picture Placeholder 6">
            <a:extLst>
              <a:ext uri="{FF2B5EF4-FFF2-40B4-BE49-F238E27FC236}">
                <a16:creationId xmlns:a16="http://schemas.microsoft.com/office/drawing/2014/main" id="{44552720-1B07-4E51-89A6-86FF24149F89}"/>
              </a:ext>
            </a:extLst>
          </p:cNvPr>
          <p:cNvSpPr>
            <a:spLocks noGrp="1"/>
          </p:cNvSpPr>
          <p:nvPr>
            <p:ph type="pic" sz="quarter" idx="20"/>
          </p:nvPr>
        </p:nvSpPr>
        <p:spPr>
          <a:xfrm>
            <a:off x="0" y="5538420"/>
            <a:ext cx="12192000" cy="1319580"/>
          </a:xfrm>
        </p:spPr>
        <p:txBody>
          <a:bodyPr tIns="648000"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954171935"/>
      </p:ext>
    </p:extLst>
  </p:cSld>
  <p:clrMapOvr>
    <a:masterClrMapping/>
  </p:clrMapOvr>
  <p:hf hdr="0"/>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ext &amp; Image" preserve="1" userDrawn="1">
  <p:cSld name="Text &amp;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ED0D464-5A16-420B-9773-6DD4CDBF333B}"/>
              </a:ext>
            </a:extLst>
          </p:cNvPr>
          <p:cNvSpPr>
            <a:spLocks noGrp="1"/>
          </p:cNvSpPr>
          <p:nvPr>
            <p:ph type="pic" sz="quarter" idx="13"/>
          </p:nvPr>
        </p:nvSpPr>
        <p:spPr>
          <a:xfrm>
            <a:off x="6208813" y="1739788"/>
            <a:ext cx="5472000" cy="3600000"/>
          </a:xfrm>
          <a:prstGeom prst="rect">
            <a:avLst/>
          </a:prstGeom>
          <a:solidFill>
            <a:schemeClr val="bg1">
              <a:lumMod val="95000"/>
            </a:schemeClr>
          </a:solidFill>
        </p:spPr>
        <p:txBody>
          <a:bodyPr/>
          <a:lstStyle>
            <a:lvl1pPr marL="0" indent="0">
              <a:buNone/>
              <a:defRPr/>
            </a:lvl1pPr>
          </a:lstStyle>
          <a:p>
            <a:r>
              <a:rPr lang="en-US"/>
              <a:t>Click icon to add picture</a:t>
            </a:r>
          </a:p>
        </p:txBody>
      </p:sp>
      <p:sp>
        <p:nvSpPr>
          <p:cNvPr id="6" name="Footer Placeholder 5"/>
          <p:cNvSpPr>
            <a:spLocks noGrp="1"/>
          </p:cNvSpPr>
          <p:nvPr>
            <p:ph type="ftr" sz="quarter" idx="11"/>
          </p:nvPr>
        </p:nvSpPr>
        <p:spPr/>
        <p:txBody>
          <a:bodyPr/>
          <a:lstStyle/>
          <a:p>
            <a:r>
              <a:rPr lang="en-US">
                <a:solidFill>
                  <a:srgbClr val="FFFFFF"/>
                </a:solidFill>
              </a:rPr>
              <a:t>Lonza Microbiome JV - media briefing  |  3 April 2019</a:t>
            </a:r>
          </a:p>
        </p:txBody>
      </p:sp>
      <p:sp>
        <p:nvSpPr>
          <p:cNvPr id="7" name="Slide Number Placeholder 6"/>
          <p:cNvSpPr>
            <a:spLocks noGrp="1"/>
          </p:cNvSpPr>
          <p:nvPr>
            <p:ph type="sldNum" sz="quarter" idx="12"/>
          </p:nvPr>
        </p:nvSpPr>
        <p:spPr/>
        <p:txBody>
          <a:bodyPr/>
          <a:lstStyle/>
          <a:p>
            <a:fld id="{02D2E3F0-9556-40D5-9E7E-C8276249C65E}" type="slidenum">
              <a:rPr lang="en-US" smtClean="0">
                <a:solidFill>
                  <a:srgbClr val="FFFFFF"/>
                </a:solidFill>
              </a:rPr>
              <a:pPr/>
              <a:t>‹#›</a:t>
            </a:fld>
            <a:endParaRPr lang="en-US">
              <a:solidFill>
                <a:srgbClr val="FFFFFF"/>
              </a:solidFill>
            </a:endParaRPr>
          </a:p>
        </p:txBody>
      </p:sp>
      <p:sp>
        <p:nvSpPr>
          <p:cNvPr id="10" name="Text Placeholder 13"/>
          <p:cNvSpPr>
            <a:spLocks noGrp="1"/>
          </p:cNvSpPr>
          <p:nvPr>
            <p:ph type="body" sz="quarter" idx="18"/>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4" name="Content Placeholder 3"/>
          <p:cNvSpPr>
            <a:spLocks noGrp="1"/>
          </p:cNvSpPr>
          <p:nvPr>
            <p:ph sz="quarter" idx="16"/>
          </p:nvPr>
        </p:nvSpPr>
        <p:spPr>
          <a:xfrm>
            <a:off x="506413" y="1739788"/>
            <a:ext cx="5472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154EE074-434E-419C-AD07-3EDE2AAF45E6}"/>
              </a:ext>
            </a:extLst>
          </p:cNvPr>
          <p:cNvSpPr>
            <a:spLocks noGrp="1"/>
          </p:cNvSpPr>
          <p:nvPr>
            <p:ph type="body" sz="quarter" idx="19"/>
          </p:nvPr>
        </p:nvSpPr>
        <p:spPr>
          <a:xfrm>
            <a:off x="6208813" y="5542310"/>
            <a:ext cx="5472000" cy="697479"/>
          </a:xfrm>
        </p:spPr>
        <p:txBody>
          <a:bodyPr/>
          <a:lstStyle>
            <a:lvl1pPr marL="0" indent="0">
              <a:spcAft>
                <a:spcPts val="0"/>
              </a:spcAft>
              <a:buFontTx/>
              <a:buNone/>
              <a:defRPr sz="1400" b="1">
                <a:solidFill>
                  <a:schemeClr val="accent2"/>
                </a:solidFill>
                <a:latin typeface="Calibri" panose="020F0502020204030204" pitchFamily="34" charset="0"/>
                <a:cs typeface="Calibri" panose="020F0502020204030204" pitchFamily="34" charset="0"/>
              </a:defRPr>
            </a:lvl1pPr>
            <a:lvl2pPr marL="198000" indent="-198000">
              <a:defRPr sz="1400"/>
            </a:lvl2pPr>
            <a:lvl3pPr>
              <a:defRPr sz="1400"/>
            </a:lvl3pPr>
            <a:lvl4pPr>
              <a:defRPr sz="1400"/>
            </a:lvl4pPr>
            <a:lvl5pPr>
              <a:defRPr sz="14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7117058"/>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gradFill>
          <a:gsLst>
            <a:gs pos="0">
              <a:schemeClr val="accent2"/>
            </a:gs>
            <a:gs pos="100000">
              <a:schemeClr val="accent1"/>
            </a:gs>
          </a:gsLst>
          <a:lin ang="0" scaled="0"/>
        </a:gradFill>
        <a:effectLst/>
      </p:bgPr>
    </p:bg>
    <p:spTree>
      <p:nvGrpSpPr>
        <p:cNvPr id="1" name="Shape 58"/>
        <p:cNvGrpSpPr/>
        <p:nvPr/>
      </p:nvGrpSpPr>
      <p:grpSpPr>
        <a:xfrm>
          <a:off x="0" y="0"/>
          <a:ext cx="0" cy="0"/>
          <a:chOff x="0" y="0"/>
          <a:chExt cx="0" cy="0"/>
        </a:xfrm>
      </p:grpSpPr>
      <p:sp>
        <p:nvSpPr>
          <p:cNvPr id="59" name="Google Shape;59;p56"/>
          <p:cNvSpPr txBox="1">
            <a:spLocks noGrp="1"/>
          </p:cNvSpPr>
          <p:nvPr>
            <p:ph type="title"/>
          </p:nvPr>
        </p:nvSpPr>
        <p:spPr>
          <a:xfrm>
            <a:off x="507207" y="720000"/>
            <a:ext cx="11088000" cy="2350800"/>
          </a:xfrm>
          <a:prstGeom prst="rect">
            <a:avLst/>
          </a:prstGeom>
          <a:noFill/>
          <a:ln>
            <a:noFill/>
          </a:ln>
        </p:spPr>
        <p:txBody>
          <a:bodyPr spcFirstLastPara="1" wrap="square" lIns="0" tIns="0" rIns="0" bIns="0" anchor="b" anchorCtr="0">
            <a:noAutofit/>
          </a:bodyPr>
          <a:lstStyle>
            <a:lvl1pPr lvl="0" algn="l">
              <a:lnSpc>
                <a:spcPct val="98484"/>
              </a:lnSpc>
              <a:spcBef>
                <a:spcPts val="0"/>
              </a:spcBef>
              <a:spcAft>
                <a:spcPts val="0"/>
              </a:spcAft>
              <a:buClr>
                <a:schemeClr val="lt1"/>
              </a:buClr>
              <a:buSzPts val="6600"/>
              <a:buFont typeface="Century Gothic"/>
              <a:buNone/>
              <a:defRPr sz="6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6"/>
          <p:cNvSpPr txBox="1">
            <a:spLocks noGrp="1"/>
          </p:cNvSpPr>
          <p:nvPr>
            <p:ph type="ftr" idx="11"/>
          </p:nvPr>
        </p:nvSpPr>
        <p:spPr>
          <a:xfrm>
            <a:off x="507205" y="5013294"/>
            <a:ext cx="11088000"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56"/>
          <p:cNvSpPr txBox="1">
            <a:spLocks noGrp="1"/>
          </p:cNvSpPr>
          <p:nvPr>
            <p:ph type="subTitle" idx="1"/>
          </p:nvPr>
        </p:nvSpPr>
        <p:spPr>
          <a:xfrm>
            <a:off x="507205" y="3097533"/>
            <a:ext cx="11088000" cy="1617074"/>
          </a:xfrm>
          <a:prstGeom prst="rect">
            <a:avLst/>
          </a:prstGeom>
          <a:noFill/>
          <a:ln>
            <a:noFill/>
          </a:ln>
        </p:spPr>
        <p:txBody>
          <a:bodyPr spcFirstLastPara="1" wrap="square" lIns="0" tIns="46800" rIns="0" bIns="45700" anchor="t" anchorCtr="0">
            <a:noAutofit/>
          </a:bodyPr>
          <a:lstStyle>
            <a:lvl1pPr lvl="0" algn="l">
              <a:lnSpc>
                <a:spcPct val="100000"/>
              </a:lnSpc>
              <a:spcBef>
                <a:spcPts val="0"/>
              </a:spcBef>
              <a:spcAft>
                <a:spcPts val="0"/>
              </a:spcAft>
              <a:buSzPts val="4000"/>
              <a:buNone/>
              <a:defRPr sz="4000" b="1">
                <a:solidFill>
                  <a:schemeClr val="lt1"/>
                </a:solidFill>
                <a:latin typeface="Century Gothic"/>
                <a:ea typeface="Century Gothic"/>
                <a:cs typeface="Century Gothic"/>
                <a:sym typeface="Century Gothic"/>
              </a:defRPr>
            </a:lvl1pPr>
            <a:lvl2pPr lvl="1" algn="ctr">
              <a:lnSpc>
                <a:spcPct val="100000"/>
              </a:lnSpc>
              <a:spcBef>
                <a:spcPts val="1200"/>
              </a:spcBef>
              <a:spcAft>
                <a:spcPts val="0"/>
              </a:spcAft>
              <a:buSzPts val="2000"/>
              <a:buNone/>
              <a:defRPr sz="2000"/>
            </a:lvl2pPr>
            <a:lvl3pPr lvl="2" algn="ctr">
              <a:lnSpc>
                <a:spcPct val="100000"/>
              </a:lnSpc>
              <a:spcBef>
                <a:spcPts val="1200"/>
              </a:spcBef>
              <a:spcAft>
                <a:spcPts val="0"/>
              </a:spcAft>
              <a:buSzPts val="1800"/>
              <a:buNone/>
              <a:defRPr sz="1800"/>
            </a:lvl3pPr>
            <a:lvl4pPr lvl="3" algn="ctr">
              <a:lnSpc>
                <a:spcPct val="100000"/>
              </a:lnSpc>
              <a:spcBef>
                <a:spcPts val="1200"/>
              </a:spcBef>
              <a:spcAft>
                <a:spcPts val="0"/>
              </a:spcAft>
              <a:buSzPts val="1600"/>
              <a:buNone/>
              <a:defRPr sz="1600"/>
            </a:lvl4pPr>
            <a:lvl5pPr lvl="4" algn="ctr">
              <a:lnSpc>
                <a:spcPct val="100000"/>
              </a:lnSpc>
              <a:spcBef>
                <a:spcPts val="1200"/>
              </a:spcBef>
              <a:spcAft>
                <a:spcPts val="0"/>
              </a:spcAft>
              <a:buSzPts val="1600"/>
              <a:buNone/>
              <a:defRPr sz="1600"/>
            </a:lvl5pPr>
            <a:lvl6pPr lvl="5" algn="ctr">
              <a:lnSpc>
                <a:spcPct val="90000"/>
              </a:lnSpc>
              <a:spcBef>
                <a:spcPts val="12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2" name="Google Shape;62;p56"/>
          <p:cNvSpPr/>
          <p:nvPr/>
        </p:nvSpPr>
        <p:spPr>
          <a:xfrm>
            <a:off x="-1" y="5303519"/>
            <a:ext cx="12192000" cy="1554480"/>
          </a:xfrm>
          <a:prstGeom prst="rect">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500">
              <a:solidFill>
                <a:schemeClr val="lt1"/>
              </a:solidFill>
              <a:latin typeface="Calibri"/>
              <a:ea typeface="Calibri"/>
              <a:cs typeface="Calibri"/>
              <a:sym typeface="Calibri"/>
            </a:endParaRPr>
          </a:p>
        </p:txBody>
      </p:sp>
      <p:sp>
        <p:nvSpPr>
          <p:cNvPr id="63" name="Google Shape;63;p56"/>
          <p:cNvSpPr>
            <a:spLocks noGrp="1"/>
          </p:cNvSpPr>
          <p:nvPr>
            <p:ph type="pic" idx="2"/>
          </p:nvPr>
        </p:nvSpPr>
        <p:spPr>
          <a:xfrm>
            <a:off x="0" y="5303520"/>
            <a:ext cx="12192000" cy="1554480"/>
          </a:xfrm>
          <a:prstGeom prst="rect">
            <a:avLst/>
          </a:prstGeom>
          <a:noFill/>
          <a:ln>
            <a:noFill/>
          </a:ln>
        </p:spPr>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F169E07F-9A80-405D-B06A-876E4D356B83}" type="slidenum">
              <a:rPr lang="en-US" smtClean="0">
                <a:solidFill>
                  <a:srgbClr val="FFFFFF"/>
                </a:solidFill>
              </a:rPr>
              <a:pPr/>
              <a:t>‹#›</a:t>
            </a:fld>
            <a:endParaRPr lang="en-US">
              <a:solidFill>
                <a:srgbClr val="FFFFFF"/>
              </a:solidFill>
            </a:endParaRPr>
          </a:p>
        </p:txBody>
      </p:sp>
      <p:sp>
        <p:nvSpPr>
          <p:cNvPr id="7" name="Title 6"/>
          <p:cNvSpPr>
            <a:spLocks noGrp="1"/>
          </p:cNvSpPr>
          <p:nvPr>
            <p:ph type="title"/>
          </p:nvPr>
        </p:nvSpPr>
        <p:spPr>
          <a:xfrm>
            <a:off x="507206" y="2313946"/>
            <a:ext cx="9792000" cy="432000"/>
          </a:xfrm>
        </p:spPr>
        <p:txBody>
          <a:bodyPr/>
          <a:lstStyle>
            <a:lvl1pPr>
              <a:defRPr sz="4000"/>
            </a:lvl1pPr>
          </a:lstStyle>
          <a:p>
            <a:r>
              <a:rPr lang="en-US"/>
              <a:t>Click to edit Master title style</a:t>
            </a:r>
          </a:p>
        </p:txBody>
      </p:sp>
      <p:pic>
        <p:nvPicPr>
          <p:cNvPr id="8" name="Picture 7">
            <a:extLst>
              <a:ext uri="{FF2B5EF4-FFF2-40B4-BE49-F238E27FC236}">
                <a16:creationId xmlns:a16="http://schemas.microsoft.com/office/drawing/2014/main" id="{1A157C42-A791-DD4B-8824-DD8855140549}"/>
              </a:ext>
            </a:extLst>
          </p:cNvPr>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pic>
        <p:nvPicPr>
          <p:cNvPr id="9" name="Picture 8" descr="https://extranet.who.int/datacol/answer_upload.asp?survey_id=475&amp;view_id=326&amp;question_id=15106&amp;answer_id=47397&amp;respondent_id=22063">
            <a:extLst>
              <a:ext uri="{FF2B5EF4-FFF2-40B4-BE49-F238E27FC236}">
                <a16:creationId xmlns:a16="http://schemas.microsoft.com/office/drawing/2014/main" id="{CF037A7D-FDB1-DF4D-A296-8DCCB3F629A2}"/>
              </a:ext>
            </a:extLst>
          </p:cNvPr>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spTree>
    <p:extLst>
      <p:ext uri="{BB962C8B-B14F-4D97-AF65-F5344CB8AC3E}">
        <p14:creationId xmlns:p14="http://schemas.microsoft.com/office/powerpoint/2010/main" val="946204310"/>
      </p:ext>
    </p:extLst>
  </p:cSld>
  <p:clrMapOvr>
    <a:masterClrMapping/>
  </p:clrMapOvr>
  <p:hf hdr="0"/>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lank"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solidFill>
                  <a:srgbClr val="FFFFFF"/>
                </a:solidFill>
              </a:rPr>
              <a:t>Lonza Microbiome JV - media briefing  |  3 April 2019</a:t>
            </a:r>
          </a:p>
        </p:txBody>
      </p:sp>
      <p:sp>
        <p:nvSpPr>
          <p:cNvPr id="4" name="Slide Number Placeholder 3"/>
          <p:cNvSpPr>
            <a:spLocks noGrp="1"/>
          </p:cNvSpPr>
          <p:nvPr>
            <p:ph type="sldNum" sz="quarter" idx="12"/>
          </p:nvPr>
        </p:nvSpPr>
        <p:spPr/>
        <p:txBody>
          <a:bodyPr/>
          <a:lstStyle/>
          <a:p>
            <a:fld id="{6D047E35-150C-4319-9FA5-9DC1536F505F}"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88404725"/>
      </p:ext>
    </p:extLst>
  </p:cSld>
  <p:clrMapOvr>
    <a:masterClrMapping/>
  </p:clrMapOvr>
  <p:hf hdr="0"/>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Agenda" preserve="1" userDrawn="1">
  <p:cSld name="Agenda">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Footer Placeholder 3"/>
          <p:cNvSpPr>
            <a:spLocks noGrp="1"/>
          </p:cNvSpPr>
          <p:nvPr>
            <p:ph type="ftr" sz="quarter" idx="11"/>
          </p:nvPr>
        </p:nvSpPr>
        <p:spPr/>
        <p:txBody>
          <a:bodyPr/>
          <a:lstStyle/>
          <a:p>
            <a:r>
              <a:rPr lang="en-US">
                <a:solidFill>
                  <a:srgbClr val="FFFFFF"/>
                </a:solidFill>
              </a:rPr>
              <a:t>Lonza Microbiome JV - media briefing  |  3 April 2019</a:t>
            </a:r>
          </a:p>
        </p:txBody>
      </p:sp>
      <p:sp>
        <p:nvSpPr>
          <p:cNvPr id="5" name="Slide Number Placeholder 4"/>
          <p:cNvSpPr>
            <a:spLocks noGrp="1"/>
          </p:cNvSpPr>
          <p:nvPr>
            <p:ph type="sldNum" sz="quarter" idx="12"/>
          </p:nvPr>
        </p:nvSpPr>
        <p:spPr/>
        <p:txBody>
          <a:bodyPr/>
          <a:lstStyle/>
          <a:p>
            <a:fld id="{C17884EE-EDE3-44F5-A102-3C97972BE00F}" type="slidenum">
              <a:rPr lang="en-US" smtClean="0">
                <a:solidFill>
                  <a:srgbClr val="FFFFFF"/>
                </a:solidFill>
              </a:rPr>
              <a:pPr/>
              <a:t>‹#›</a:t>
            </a:fld>
            <a:endParaRPr lang="en-US">
              <a:solidFill>
                <a:srgbClr val="FFFFFF"/>
              </a:solidFill>
            </a:endParaRPr>
          </a:p>
        </p:txBody>
      </p:sp>
      <p:sp>
        <p:nvSpPr>
          <p:cNvPr id="6"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26736823"/>
      </p:ext>
    </p:extLst>
  </p:cSld>
  <p:clrMapOvr>
    <a:masterClrMapping/>
  </p:clrMapOvr>
  <p:hf hdr="0"/>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Closing" preserve="1" userDrawn="1">
  <p:cSld name="Closin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3E8E94F3-9FBF-45F5-9848-3D8FC241580A}"/>
              </a:ext>
            </a:extLst>
          </p:cNvPr>
          <p:cNvSpPr/>
          <p:nvPr userDrawn="1"/>
        </p:nvSpPr>
        <p:spPr>
          <a:xfrm>
            <a:off x="0" y="0"/>
            <a:ext cx="12192000" cy="68580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buClrTx/>
              <a:buFontTx/>
              <a:buNone/>
            </a:pPr>
            <a:endParaRPr lang="en-US" sz="450" kern="1200">
              <a:solidFill>
                <a:srgbClr val="FFFFFF"/>
              </a:solidFill>
            </a:endParaRPr>
          </a:p>
        </p:txBody>
      </p:sp>
      <p:sp>
        <p:nvSpPr>
          <p:cNvPr id="3" name="Footer Placeholder 2"/>
          <p:cNvSpPr>
            <a:spLocks noGrp="1"/>
          </p:cNvSpPr>
          <p:nvPr>
            <p:ph type="ftr" sz="quarter" idx="11"/>
          </p:nvPr>
        </p:nvSpPr>
        <p:spPr/>
        <p:txBody>
          <a:bodyPr/>
          <a:lstStyle/>
          <a:p>
            <a:r>
              <a:rPr lang="en-US">
                <a:solidFill>
                  <a:srgbClr val="FFFFFF"/>
                </a:solidFill>
              </a:rPr>
              <a:t>Lonza Microbiome JV - media briefing  |  3 April 2019</a:t>
            </a:r>
          </a:p>
        </p:txBody>
      </p:sp>
      <p:sp>
        <p:nvSpPr>
          <p:cNvPr id="4" name="Slide Number Placeholder 3"/>
          <p:cNvSpPr>
            <a:spLocks noGrp="1"/>
          </p:cNvSpPr>
          <p:nvPr>
            <p:ph type="sldNum" sz="quarter" idx="12"/>
          </p:nvPr>
        </p:nvSpPr>
        <p:spPr/>
        <p:txBody>
          <a:bodyPr/>
          <a:lstStyle/>
          <a:p>
            <a:fld id="{082FAF88-7A9D-4D47-9197-6E5F7D59321B}" type="slidenum">
              <a:rPr lang="en-US" smtClean="0">
                <a:solidFill>
                  <a:srgbClr val="FFFFFF"/>
                </a:solidFill>
              </a:rPr>
              <a:pPr/>
              <a:t>‹#›</a:t>
            </a:fld>
            <a:endParaRPr lang="en-US">
              <a:solidFill>
                <a:srgbClr val="FFFFFF"/>
              </a:solidFill>
            </a:endParaRPr>
          </a:p>
        </p:txBody>
      </p:sp>
      <p:sp>
        <p:nvSpPr>
          <p:cNvPr id="9" name="Text Placeholder 8"/>
          <p:cNvSpPr>
            <a:spLocks noGrp="1"/>
          </p:cNvSpPr>
          <p:nvPr>
            <p:ph type="body" sz="quarter" idx="13"/>
          </p:nvPr>
        </p:nvSpPr>
        <p:spPr>
          <a:xfrm>
            <a:off x="1295398" y="2547938"/>
            <a:ext cx="9579600" cy="1778400"/>
          </a:xfrm>
        </p:spPr>
        <p:txBody>
          <a:bodyPr/>
          <a:lstStyle>
            <a:lvl1pPr marL="0" indent="0" algn="ctr">
              <a:buNone/>
              <a:defRPr lang="en-US" sz="6600" b="1" kern="1200" spc="-182" dirty="0" smtClean="0">
                <a:solidFill>
                  <a:schemeClr val="bg1"/>
                </a:solidFill>
                <a:latin typeface="+mj-lt"/>
                <a:ea typeface="Arial" charset="0"/>
                <a:cs typeface="Arial" charset="0"/>
              </a:defRPr>
            </a:lvl1pPr>
            <a:lvl2pPr marL="0" indent="0" algn="ctr">
              <a:buNone/>
              <a:defRPr lang="en-US" sz="3600" b="1" kern="1200" spc="-136" dirty="0" smtClean="0">
                <a:solidFill>
                  <a:schemeClr val="bg1"/>
                </a:solidFill>
                <a:latin typeface="+mj-lt"/>
                <a:ea typeface="Arial" charset="0"/>
                <a:cs typeface="Arial" charset="0"/>
              </a:defRPr>
            </a:lvl2pPr>
            <a:lvl3pPr>
              <a:defRPr lang="en-US" sz="6600" b="1" kern="1200" spc="-182" dirty="0" smtClean="0">
                <a:solidFill>
                  <a:schemeClr val="bg1"/>
                </a:solidFill>
                <a:latin typeface="+mj-lt"/>
                <a:ea typeface="Arial" charset="0"/>
                <a:cs typeface="Arial" charset="0"/>
              </a:defRPr>
            </a:lvl3pPr>
            <a:lvl4pPr>
              <a:defRPr lang="en-US" sz="6600" b="1" kern="1200" spc="-182" dirty="0" smtClean="0">
                <a:solidFill>
                  <a:schemeClr val="bg1"/>
                </a:solidFill>
                <a:latin typeface="+mj-lt"/>
                <a:ea typeface="Arial" charset="0"/>
                <a:cs typeface="Arial" charset="0"/>
              </a:defRPr>
            </a:lvl4pPr>
            <a:lvl5pPr>
              <a:defRPr lang="en-US" sz="6600" b="1" kern="1200" spc="-182" dirty="0">
                <a:solidFill>
                  <a:schemeClr val="bg1"/>
                </a:solidFill>
                <a:latin typeface="+mj-lt"/>
                <a:ea typeface="Arial" charset="0"/>
                <a:cs typeface="Arial" charset="0"/>
              </a:defRPr>
            </a:lvl5pPr>
          </a:lstStyle>
          <a:p>
            <a:pPr lvl="0"/>
            <a:r>
              <a:rPr lang="en-US"/>
              <a:t>Click to edit Master text styles</a:t>
            </a:r>
          </a:p>
          <a:p>
            <a:pPr lvl="1"/>
            <a:r>
              <a:rPr lang="en-US"/>
              <a:t>Second level</a:t>
            </a:r>
          </a:p>
        </p:txBody>
      </p:sp>
      <p:sp>
        <p:nvSpPr>
          <p:cNvPr id="10"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buClrTx/>
              <a:buFontTx/>
              <a:buNone/>
            </a:pPr>
            <a:r>
              <a:rPr lang="en-US" sz="900">
                <a:solidFill>
                  <a:srgbClr val="FFFFFF"/>
                </a:solidFill>
                <a:latin typeface="Century Gothic"/>
              </a:rPr>
              <a:t>Strictly confidential</a:t>
            </a:r>
          </a:p>
        </p:txBody>
      </p:sp>
    </p:spTree>
    <p:extLst>
      <p:ext uri="{BB962C8B-B14F-4D97-AF65-F5344CB8AC3E}">
        <p14:creationId xmlns:p14="http://schemas.microsoft.com/office/powerpoint/2010/main" val="4176878796"/>
      </p:ext>
    </p:extLst>
  </p:cSld>
  <p:clrMapOvr>
    <a:masterClrMapping/>
  </p:clrMapOvr>
  <p:hf hdr="0"/>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CA10-C085-4206-AFB5-18755B644F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FAA974-0611-43C4-A30F-71BA28245B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7D47BC-B231-42C9-8F77-21A0F3808773}"/>
              </a:ext>
            </a:extLst>
          </p:cNvPr>
          <p:cNvSpPr>
            <a:spLocks noGrp="1"/>
          </p:cNvSpPr>
          <p:nvPr>
            <p:ph type="dt" sz="half" idx="10"/>
          </p:nvPr>
        </p:nvSpPr>
        <p:spPr/>
        <p:txBody>
          <a:bodyPr/>
          <a:lstStyle/>
          <a:p>
            <a:pPr defTabSz="228600">
              <a:buClrTx/>
              <a:buFontTx/>
              <a:buNone/>
            </a:pPr>
            <a:fld id="{DC34529C-DEF2-43B8-A498-F0054EBC91D9}" type="datetimeFigureOut">
              <a:rPr lang="en-US" sz="900" kern="1200" smtClean="0">
                <a:latin typeface="Calibri Light"/>
                <a:ea typeface="Arial Unicode MS"/>
                <a:cs typeface="Arial Unicode MS"/>
              </a:rPr>
              <a:pPr defTabSz="228600">
                <a:buClrTx/>
                <a:buFontTx/>
                <a:buNone/>
              </a:pPr>
              <a:t>12/10/2025</a:t>
            </a:fld>
            <a:endParaRPr lang="en-US" sz="900" kern="1200">
              <a:latin typeface="Calibri Light"/>
              <a:ea typeface="Arial Unicode MS"/>
              <a:cs typeface="Arial Unicode MS"/>
            </a:endParaRPr>
          </a:p>
        </p:txBody>
      </p:sp>
      <p:sp>
        <p:nvSpPr>
          <p:cNvPr id="5" name="Footer Placeholder 4">
            <a:extLst>
              <a:ext uri="{FF2B5EF4-FFF2-40B4-BE49-F238E27FC236}">
                <a16:creationId xmlns:a16="http://schemas.microsoft.com/office/drawing/2014/main" id="{63CFF2B6-7746-4D3B-885E-284D900DE3A0}"/>
              </a:ext>
            </a:extLst>
          </p:cNvPr>
          <p:cNvSpPr>
            <a:spLocks noGrp="1"/>
          </p:cNvSpPr>
          <p:nvPr>
            <p:ph type="ftr" sz="quarter" idx="11"/>
          </p:nvPr>
        </p:nvSpPr>
        <p:spPr/>
        <p:txBody>
          <a:bodyPr/>
          <a:lstStyle/>
          <a:p>
            <a:endParaRPr lang="en-US">
              <a:solidFill>
                <a:srgbClr val="FFFFFF"/>
              </a:solidFill>
            </a:endParaRPr>
          </a:p>
        </p:txBody>
      </p:sp>
      <p:sp>
        <p:nvSpPr>
          <p:cNvPr id="6" name="Slide Number Placeholder 5">
            <a:extLst>
              <a:ext uri="{FF2B5EF4-FFF2-40B4-BE49-F238E27FC236}">
                <a16:creationId xmlns:a16="http://schemas.microsoft.com/office/drawing/2014/main" id="{55489FA9-6E54-4B03-AFAE-7A8452D0DAFB}"/>
              </a:ext>
            </a:extLst>
          </p:cNvPr>
          <p:cNvSpPr>
            <a:spLocks noGrp="1"/>
          </p:cNvSpPr>
          <p:nvPr>
            <p:ph type="sldNum" sz="quarter" idx="12"/>
          </p:nvPr>
        </p:nvSpPr>
        <p:spPr/>
        <p:txBody>
          <a:bodyPr/>
          <a:lstStyle/>
          <a:p>
            <a:fld id="{CFE7C01E-97B8-4569-8908-63AB0F06FED5}"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170313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mp; Content">
  <p:cSld name="1_Title &amp; Content">
    <p:spTree>
      <p:nvGrpSpPr>
        <p:cNvPr id="1" name="Shape 22"/>
        <p:cNvGrpSpPr/>
        <p:nvPr/>
      </p:nvGrpSpPr>
      <p:grpSpPr>
        <a:xfrm>
          <a:off x="0" y="0"/>
          <a:ext cx="0" cy="0"/>
          <a:chOff x="0" y="0"/>
          <a:chExt cx="0" cy="0"/>
        </a:xfrm>
      </p:grpSpPr>
      <p:sp>
        <p:nvSpPr>
          <p:cNvPr id="23" name="Google Shape;23;p117"/>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solidFill>
                  <a:srgbClr val="FFFFFF"/>
                </a:solidFill>
              </a:rPr>
              <a:pPr/>
              <a:t>‹#›</a:t>
            </a:fld>
            <a:endParaRPr>
              <a:solidFill>
                <a:srgbClr val="FFFFFF"/>
              </a:solidFill>
            </a:endParaRPr>
          </a:p>
        </p:txBody>
      </p:sp>
      <p:sp>
        <p:nvSpPr>
          <p:cNvPr id="24" name="Google Shape;24;p117"/>
          <p:cNvSpPr txBox="1">
            <a:spLocks noGrp="1"/>
          </p:cNvSpPr>
          <p:nvPr>
            <p:ph type="body" idx="1"/>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50000"/>
              </a:lnSpc>
              <a:spcBef>
                <a:spcPts val="0"/>
              </a:spcBef>
              <a:spcAft>
                <a:spcPts val="0"/>
              </a:spcAft>
              <a:buSzPts val="2200"/>
              <a:buNone/>
              <a:defRPr sz="2200" b="1">
                <a:solidFill>
                  <a:schemeClr val="accent2"/>
                </a:solidFill>
                <a:latin typeface="Century Gothic"/>
                <a:ea typeface="Century Gothic"/>
                <a:cs typeface="Century Gothic"/>
                <a:sym typeface="Century Gothic"/>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17"/>
          <p:cNvSpPr txBox="1">
            <a:spLocks noGrp="1"/>
          </p:cNvSpPr>
          <p:nvPr>
            <p:ph type="body" idx="2"/>
          </p:nvPr>
        </p:nvSpPr>
        <p:spPr>
          <a:xfrm>
            <a:off x="507195" y="1511188"/>
            <a:ext cx="11174412" cy="4500000"/>
          </a:xfrm>
          <a:prstGeom prst="rect">
            <a:avLst/>
          </a:prstGeom>
          <a:noFill/>
          <a:ln>
            <a:noFill/>
          </a:ln>
        </p:spPr>
        <p:txBody>
          <a:bodyPr spcFirstLastPara="1" wrap="square" lIns="0" tIns="46800" rIns="0" bIns="45700" anchor="t" anchorCtr="0">
            <a:noAutofit/>
          </a:bodyPr>
          <a:lstStyle>
            <a:lvl1pPr marL="457200" lvl="0" indent="-368300" algn="l">
              <a:lnSpc>
                <a:spcPct val="100000"/>
              </a:lnSpc>
              <a:spcBef>
                <a:spcPts val="0"/>
              </a:spcBef>
              <a:spcAft>
                <a:spcPts val="0"/>
              </a:spcAft>
              <a:buSzPts val="2200"/>
              <a:buChar char="•"/>
              <a:defRPr sz="2200"/>
            </a:lvl1pPr>
            <a:lvl2pPr marL="914400" lvl="1" indent="-355600" algn="l">
              <a:lnSpc>
                <a:spcPct val="100000"/>
              </a:lnSpc>
              <a:spcBef>
                <a:spcPts val="1200"/>
              </a:spcBef>
              <a:spcAft>
                <a:spcPts val="0"/>
              </a:spcAft>
              <a:buSzPts val="2000"/>
              <a:buChar char="•"/>
              <a:defRPr sz="2000"/>
            </a:lvl2pPr>
            <a:lvl3pPr marL="1371600" lvl="2" indent="-355600" algn="l">
              <a:lnSpc>
                <a:spcPct val="100000"/>
              </a:lnSpc>
              <a:spcBef>
                <a:spcPts val="1200"/>
              </a:spcBef>
              <a:spcAft>
                <a:spcPts val="0"/>
              </a:spcAft>
              <a:buSzPts val="2000"/>
              <a:buChar char="•"/>
              <a:defRPr sz="2000"/>
            </a:lvl3pPr>
            <a:lvl4pPr marL="1828800" lvl="3" indent="-355600" algn="l">
              <a:lnSpc>
                <a:spcPct val="100000"/>
              </a:lnSpc>
              <a:spcBef>
                <a:spcPts val="1200"/>
              </a:spcBef>
              <a:spcAft>
                <a:spcPts val="0"/>
              </a:spcAft>
              <a:buSzPts val="2000"/>
              <a:buChar char="•"/>
              <a:defRPr sz="2000"/>
            </a:lvl4pPr>
            <a:lvl5pPr marL="2286000" lvl="4" indent="-355600" algn="l">
              <a:lnSpc>
                <a:spcPct val="100000"/>
              </a:lnSpc>
              <a:spcBef>
                <a:spcPts val="1200"/>
              </a:spcBef>
              <a:spcAft>
                <a:spcPts val="0"/>
              </a:spcAft>
              <a:buSzPts val="2000"/>
              <a:buChar char="•"/>
              <a:defRPr sz="2000"/>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17"/>
          <p:cNvSpPr txBox="1">
            <a:spLocks noGrp="1"/>
          </p:cNvSpPr>
          <p:nvPr>
            <p:ph type="title"/>
          </p:nvPr>
        </p:nvSpPr>
        <p:spPr>
          <a:xfrm>
            <a:off x="507206" y="506412"/>
            <a:ext cx="9792000" cy="432000"/>
          </a:xfrm>
          <a:prstGeom prst="rect">
            <a:avLst/>
          </a:prstGeom>
          <a:noFill/>
          <a:ln>
            <a:noFill/>
          </a:ln>
        </p:spPr>
        <p:txBody>
          <a:bodyPr spcFirstLastPara="1" wrap="square" lIns="0" tIns="0" rIns="0" bIns="0" anchor="t" anchorCtr="0">
            <a:noAutofit/>
          </a:bodyPr>
          <a:lstStyle>
            <a:lvl1pPr lvl="0" algn="l">
              <a:lnSpc>
                <a:spcPct val="110000"/>
              </a:lnSpc>
              <a:spcBef>
                <a:spcPts val="0"/>
              </a:spcBef>
              <a:spcAft>
                <a:spcPts val="0"/>
              </a:spcAft>
              <a:buClr>
                <a:schemeClr val="accent1"/>
              </a:buClr>
              <a:buSzPts val="3000"/>
              <a:buFont typeface="Century Gothic"/>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7" name="Google Shape;27;p117" descr="https://extranet.who.int/datacol/answer_upload.asp?survey_id=475&amp;view_id=326&amp;question_id=15106&amp;answer_id=47397&amp;respondent_id=22063"/>
          <p:cNvPicPr preferRelativeResize="0"/>
          <p:nvPr/>
        </p:nvPicPr>
        <p:blipFill rotWithShape="1">
          <a:blip r:embed="rId2">
            <a:alphaModFix/>
          </a:blip>
          <a:srcRect/>
          <a:stretch/>
        </p:blipFill>
        <p:spPr>
          <a:xfrm>
            <a:off x="10180630" y="5912517"/>
            <a:ext cx="1873911" cy="606490"/>
          </a:xfrm>
          <a:prstGeom prst="rect">
            <a:avLst/>
          </a:prstGeom>
          <a:noFill/>
          <a:ln>
            <a:noFill/>
          </a:ln>
        </p:spPr>
      </p:pic>
      <p:pic>
        <p:nvPicPr>
          <p:cNvPr id="28" name="Google Shape;28;p117"/>
          <p:cNvPicPr preferRelativeResize="0"/>
          <p:nvPr/>
        </p:nvPicPr>
        <p:blipFill rotWithShape="1">
          <a:blip r:embed="rId3">
            <a:alphaModFix/>
          </a:blip>
          <a:srcRect/>
          <a:stretch/>
        </p:blipFill>
        <p:spPr>
          <a:xfrm>
            <a:off x="0" y="5436051"/>
            <a:ext cx="982980" cy="1122363"/>
          </a:xfrm>
          <a:prstGeom prst="rect">
            <a:avLst/>
          </a:prstGeom>
          <a:noFill/>
          <a:ln>
            <a:noFill/>
          </a:ln>
        </p:spPr>
      </p:pic>
    </p:spTree>
    <p:extLst>
      <p:ext uri="{BB962C8B-B14F-4D97-AF65-F5344CB8AC3E}">
        <p14:creationId xmlns:p14="http://schemas.microsoft.com/office/powerpoint/2010/main" val="34598100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Section Header - Internal" preserve="1" userDrawn="1">
  <p:cSld name="Section Header - Internal">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buClrTx/>
              <a:buFontTx/>
              <a:buNone/>
            </a:pPr>
            <a:endParaRPr lang="en-US" sz="450" kern="1200">
              <a:solidFill>
                <a:srgbClr val="FFFFFF"/>
              </a:solidFill>
            </a:endParaRPr>
          </a:p>
        </p:txBody>
      </p:sp>
      <p:sp>
        <p:nvSpPr>
          <p:cNvPr id="2" name="Title 1"/>
          <p:cNvSpPr>
            <a:spLocks noGrp="1"/>
          </p:cNvSpPr>
          <p:nvPr>
            <p:ph type="ctrTitle"/>
          </p:nvPr>
        </p:nvSpPr>
        <p:spPr>
          <a:xfrm>
            <a:off x="507206" y="720000"/>
            <a:ext cx="11088000" cy="2934000"/>
          </a:xfrm>
        </p:spPr>
        <p:txBody>
          <a:bodyPr anchor="b"/>
          <a:lstStyle>
            <a:lvl1pPr algn="l">
              <a:lnSpc>
                <a:spcPts val="6500"/>
              </a:lnSpc>
              <a:defRPr sz="6600">
                <a:solidFill>
                  <a:schemeClr val="accent1"/>
                </a:solidFill>
                <a:effectLst/>
              </a:defRPr>
            </a:lvl1pPr>
          </a:lstStyle>
          <a:p>
            <a:r>
              <a:rPr lang="en-US"/>
              <a:t>Click to edit Master title style</a:t>
            </a:r>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buClrTx/>
              <a:buFontTx/>
              <a:buNone/>
            </a:pPr>
            <a:r>
              <a:rPr lang="en-US" sz="900">
                <a:solidFill>
                  <a:srgbClr val="FFFFFF"/>
                </a:solidFill>
                <a:latin typeface="Century Gothic"/>
              </a:rPr>
              <a:t>Strictly confidential</a:t>
            </a:r>
          </a:p>
        </p:txBody>
      </p:sp>
      <p:pic>
        <p:nvPicPr>
          <p:cNvPr id="8" name="Picture 7">
            <a:extLst>
              <a:ext uri="{FF2B5EF4-FFF2-40B4-BE49-F238E27FC236}">
                <a16:creationId xmlns:a16="http://schemas.microsoft.com/office/drawing/2014/main" id="{BD9C1FFE-CE2F-FC43-95DF-C2C9DCE31DD7}"/>
              </a:ext>
            </a:extLst>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5304" y="124468"/>
            <a:ext cx="1277726" cy="1428108"/>
          </a:xfrm>
          <a:prstGeom prst="rect">
            <a:avLst/>
          </a:prstGeom>
          <a:noFill/>
          <a:ln>
            <a:noFill/>
          </a:ln>
        </p:spPr>
      </p:pic>
      <p:pic>
        <p:nvPicPr>
          <p:cNvPr id="10" name="Picture 9" descr="https://extranet.who.int/datacol/answer_upload.asp?survey_id=475&amp;view_id=326&amp;question_id=15106&amp;answer_id=47397&amp;respondent_id=22063">
            <a:extLst>
              <a:ext uri="{FF2B5EF4-FFF2-40B4-BE49-F238E27FC236}">
                <a16:creationId xmlns:a16="http://schemas.microsoft.com/office/drawing/2014/main" id="{1AC5AAA3-0566-8D49-AA48-5D77450E64C2}"/>
              </a:ext>
            </a:extLst>
          </p:cNvPr>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601200" y="163778"/>
            <a:ext cx="2395909" cy="842062"/>
          </a:xfrm>
          <a:prstGeom prst="rect">
            <a:avLst/>
          </a:prstGeom>
          <a:noFill/>
          <a:ln>
            <a:noFill/>
          </a:ln>
        </p:spPr>
      </p:pic>
    </p:spTree>
    <p:extLst>
      <p:ext uri="{BB962C8B-B14F-4D97-AF65-F5344CB8AC3E}">
        <p14:creationId xmlns:p14="http://schemas.microsoft.com/office/powerpoint/2010/main" val="1749172366"/>
      </p:ext>
    </p:extLst>
  </p:cSld>
  <p:clrMapOvr>
    <a:overrideClrMapping bg1="lt1" tx1="dk1" bg2="lt2" tx2="dk2" accent1="accent1" accent2="accent2" accent3="accent3" accent4="accent4" accent5="accent5" accent6="accent6" hlink="hlink" folHlink="folHlink"/>
  </p:clrMapOvr>
  <p:hf hdr="0"/>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mp; Content" preserve="1" userDrawn="1">
  <p:cSld name="Title &amp;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4260D4A-DEC1-45DD-8AB2-A3349BAAA59E}" type="slidenum">
              <a:rPr lang="en-US" smtClean="0">
                <a:solidFill>
                  <a:srgbClr val="FFFFFF"/>
                </a:solidFill>
              </a:rPr>
              <a:pPr/>
              <a:t>‹#›</a:t>
            </a:fld>
            <a:endParaRPr lang="en-US">
              <a:solidFill>
                <a:srgbClr val="FFFFFF"/>
              </a:solidFill>
            </a:endParaRPr>
          </a:p>
        </p:txBody>
      </p:sp>
      <p:sp>
        <p:nvSpPr>
          <p:cNvPr id="14"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a:t>Click to edit Master text styles</a:t>
            </a:r>
          </a:p>
        </p:txBody>
      </p:sp>
      <p:sp>
        <p:nvSpPr>
          <p:cNvPr id="10" name="Content Placeholder 9"/>
          <p:cNvSpPr>
            <a:spLocks noGrp="1"/>
          </p:cNvSpPr>
          <p:nvPr>
            <p:ph sz="quarter" idx="14"/>
          </p:nvPr>
        </p:nvSpPr>
        <p:spPr>
          <a:xfrm>
            <a:off x="507195" y="1511188"/>
            <a:ext cx="11174412" cy="4500000"/>
          </a:xfrm>
        </p:spPr>
        <p:txBody>
          <a:bodyPr/>
          <a:lstStyle>
            <a:lvl1pPr>
              <a:defRPr sz="22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defRPr sz="3000"/>
            </a:lvl1pPr>
          </a:lstStyle>
          <a:p>
            <a:r>
              <a:rPr lang="en-US"/>
              <a:t>Click to edit Master title style</a:t>
            </a:r>
          </a:p>
        </p:txBody>
      </p:sp>
      <p:pic>
        <p:nvPicPr>
          <p:cNvPr id="7" name="Picture 6" descr="https://extranet.who.int/datacol/answer_upload.asp?survey_id=475&amp;view_id=326&amp;question_id=15106&amp;answer_id=47397&amp;respondent_id=22063">
            <a:extLst>
              <a:ext uri="{FF2B5EF4-FFF2-40B4-BE49-F238E27FC236}">
                <a16:creationId xmlns:a16="http://schemas.microsoft.com/office/drawing/2014/main" id="{1DEB27EC-4EB5-604B-9474-66ADE046843D}"/>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8" name="Picture 7">
            <a:extLst>
              <a:ext uri="{FF2B5EF4-FFF2-40B4-BE49-F238E27FC236}">
                <a16:creationId xmlns:a16="http://schemas.microsoft.com/office/drawing/2014/main" id="{C62BEDE9-A43C-A14D-BFE7-B85F455EE8F8}"/>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436051"/>
            <a:ext cx="982980" cy="1122363"/>
          </a:xfrm>
          <a:prstGeom prst="rect">
            <a:avLst/>
          </a:prstGeom>
          <a:noFill/>
          <a:ln>
            <a:noFill/>
          </a:ln>
        </p:spPr>
      </p:pic>
    </p:spTree>
    <p:extLst>
      <p:ext uri="{BB962C8B-B14F-4D97-AF65-F5344CB8AC3E}">
        <p14:creationId xmlns:p14="http://schemas.microsoft.com/office/powerpoint/2010/main" val="3060506817"/>
      </p:ext>
    </p:extLst>
  </p:cSld>
  <p:clrMapOvr>
    <a:masterClrMapping/>
  </p:clrMapOvr>
  <p:hf hdr="0"/>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Section Header" preserve="1" userDrawn="1">
  <p:cSld name="Section Header">
    <p:bg>
      <p:bgPr>
        <a:gradFill>
          <a:gsLst>
            <a:gs pos="0">
              <a:schemeClr val="accent2"/>
            </a:gs>
            <a:gs pos="100000">
              <a:schemeClr val="accent1"/>
            </a:gs>
          </a:gsLst>
          <a:lin ang="0" scaled="0"/>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507207" y="720000"/>
            <a:ext cx="11088000" cy="2350800"/>
          </a:xfrm>
        </p:spPr>
        <p:txBody>
          <a:bodyPr anchor="b"/>
          <a:lstStyle>
            <a:lvl1pPr>
              <a:lnSpc>
                <a:spcPts val="6500"/>
              </a:lnSpc>
              <a:defRPr sz="6600">
                <a:solidFill>
                  <a:schemeClr val="bg1"/>
                </a:solidFill>
              </a:defRPr>
            </a:lvl1pPr>
          </a:lstStyle>
          <a:p>
            <a:r>
              <a:rPr lang="en-US"/>
              <a:t>Click to edit Master title style</a:t>
            </a:r>
          </a:p>
        </p:txBody>
      </p:sp>
      <p:sp>
        <p:nvSpPr>
          <p:cNvPr id="5" name="Footer Placeholder 4"/>
          <p:cNvSpPr>
            <a:spLocks noGrp="1"/>
          </p:cNvSpPr>
          <p:nvPr>
            <p:ph type="ftr" sz="quarter" idx="11"/>
          </p:nvPr>
        </p:nvSpPr>
        <p:spPr>
          <a:xfrm>
            <a:off x="507205" y="5013294"/>
            <a:ext cx="11088000" cy="216000"/>
          </a:xfrm>
        </p:spPr>
        <p:txBody>
          <a:bodyPr/>
          <a:lstStyle>
            <a:lvl1pPr>
              <a:defRPr>
                <a:solidFill>
                  <a:schemeClr val="bg1"/>
                </a:solidFill>
              </a:defRPr>
            </a:lvl1pPr>
          </a:lstStyle>
          <a:p>
            <a:r>
              <a:rPr lang="en-US">
                <a:solidFill>
                  <a:srgbClr val="FFFFFF"/>
                </a:solidFill>
              </a:rPr>
              <a:t>Lonza Microbiome JV - media briefing  |  3 April 2019</a:t>
            </a:r>
          </a:p>
        </p:txBody>
      </p:sp>
      <p:sp>
        <p:nvSpPr>
          <p:cNvPr id="8" name="Subtitle 2"/>
          <p:cNvSpPr>
            <a:spLocks noGrp="1"/>
          </p:cNvSpPr>
          <p:nvPr>
            <p:ph type="subTitle" idx="1"/>
          </p:nvPr>
        </p:nvSpPr>
        <p:spPr>
          <a:xfrm>
            <a:off x="507205" y="3097533"/>
            <a:ext cx="11088000" cy="1617074"/>
          </a:xfrm>
          <a:prstGeom prst="rect">
            <a:avLst/>
          </a:prstGeom>
        </p:spPr>
        <p:txBody>
          <a:bodyPr lIns="0" rIns="0" anchor="t">
            <a:noAutofit/>
          </a:bodyPr>
          <a:lstStyle>
            <a:lvl1pPr marL="0" indent="0" algn="l">
              <a:buNone/>
              <a:defRPr lang="en-US" sz="4000" b="1" kern="1200" spc="-100" baseline="0" dirty="0">
                <a:solidFill>
                  <a:schemeClr val="bg1"/>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Rectangle 2">
            <a:extLst>
              <a:ext uri="{FF2B5EF4-FFF2-40B4-BE49-F238E27FC236}">
                <a16:creationId xmlns:a16="http://schemas.microsoft.com/office/drawing/2014/main" id="{35A64986-086E-4506-8BC0-4199515F6AEE}"/>
              </a:ext>
            </a:extLst>
          </p:cNvPr>
          <p:cNvSpPr>
            <a:spLocks/>
          </p:cNvSpPr>
          <p:nvPr userDrawn="1"/>
        </p:nvSpPr>
        <p:spPr>
          <a:xfrm>
            <a:off x="-1" y="5303519"/>
            <a:ext cx="12192000" cy="15544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228600">
              <a:buClrTx/>
              <a:buFontTx/>
              <a:buNone/>
            </a:pPr>
            <a:endParaRPr lang="en-US" sz="1500" kern="1200">
              <a:solidFill>
                <a:srgbClr val="FFFFFF"/>
              </a:solidFill>
            </a:endParaRPr>
          </a:p>
        </p:txBody>
      </p:sp>
      <p:sp>
        <p:nvSpPr>
          <p:cNvPr id="7" name="Picture Placeholder 6">
            <a:extLst>
              <a:ext uri="{FF2B5EF4-FFF2-40B4-BE49-F238E27FC236}">
                <a16:creationId xmlns:a16="http://schemas.microsoft.com/office/drawing/2014/main" id="{D1118E30-C84F-4ECE-B3F0-A514C0D64440}"/>
              </a:ext>
            </a:extLst>
          </p:cNvPr>
          <p:cNvSpPr>
            <a:spLocks noGrp="1"/>
          </p:cNvSpPr>
          <p:nvPr>
            <p:ph type="pic" sz="quarter" idx="12"/>
          </p:nvPr>
        </p:nvSpPr>
        <p:spPr>
          <a:xfrm>
            <a:off x="0" y="5303520"/>
            <a:ext cx="12192000" cy="1554480"/>
          </a:xfrm>
        </p:spPr>
        <p:txBody>
          <a:bodyPr tIns="648000" anchor="ctr"/>
          <a:lstStyle>
            <a:lvl1pPr marL="0" indent="0" algn="ctr">
              <a:buNone/>
              <a:defRPr/>
            </a:lvl1pPr>
          </a:lstStyle>
          <a:p>
            <a:r>
              <a:rPr lang="en-US"/>
              <a:t>Click icon to add picture</a:t>
            </a:r>
          </a:p>
        </p:txBody>
      </p:sp>
      <p:sp>
        <p:nvSpPr>
          <p:cNvPr id="10"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buClrTx/>
              <a:buFontTx/>
              <a:buNone/>
            </a:pPr>
            <a:r>
              <a:rPr lang="en-US" sz="900">
                <a:solidFill>
                  <a:srgbClr val="FFFFFF"/>
                </a:solidFill>
                <a:latin typeface="Century Gothic"/>
              </a:rPr>
              <a:t>Strictly confidential</a:t>
            </a:r>
          </a:p>
        </p:txBody>
      </p:sp>
    </p:spTree>
    <p:extLst>
      <p:ext uri="{BB962C8B-B14F-4D97-AF65-F5344CB8AC3E}">
        <p14:creationId xmlns:p14="http://schemas.microsoft.com/office/powerpoint/2010/main" val="1515365369"/>
      </p:ext>
    </p:extLst>
  </p:cSld>
  <p:clrMapOvr>
    <a:masterClrMapping/>
  </p:clrMapOvr>
  <p:hf hdr="0"/>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Content with Footer Image" preserve="1" userDrawn="1">
  <p:cSld name="Content with Footer Imag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93" imgH="493" progId="TCLayout.ActiveDocument.1">
                  <p:embed/>
                </p:oleObj>
              </mc:Choice>
              <mc:Fallback>
                <p:oleObj name="think-cell Slide" r:id="rId4" imgW="493" imgH="493"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29539C22-4094-45FE-99A0-CFA512581487}"/>
              </a:ext>
            </a:extLst>
          </p:cNvPr>
          <p:cNvSpPr/>
          <p:nvPr userDrawn="1"/>
        </p:nvSpPr>
        <p:spPr>
          <a:xfrm>
            <a:off x="0" y="530352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buClrTx/>
              <a:buFontTx/>
              <a:buNone/>
            </a:pPr>
            <a:endParaRPr lang="en-US" sz="450" kern="1200">
              <a:solidFill>
                <a:srgbClr val="FFFFFF"/>
              </a:solidFill>
            </a:endParaRPr>
          </a:p>
        </p:txBody>
      </p:sp>
      <p:sp>
        <p:nvSpPr>
          <p:cNvPr id="16" name="Footer Placeholder 5"/>
          <p:cNvSpPr>
            <a:spLocks noGrp="1"/>
          </p:cNvSpPr>
          <p:nvPr>
            <p:ph type="ftr" sz="quarter" idx="11"/>
          </p:nvPr>
        </p:nvSpPr>
        <p:spPr>
          <a:xfrm>
            <a:off x="507205" y="5322420"/>
            <a:ext cx="9018587" cy="216000"/>
          </a:xfrm>
        </p:spPr>
        <p:txBody>
          <a:bodyPr/>
          <a:lstStyle/>
          <a:p>
            <a:r>
              <a:rPr lang="en-US">
                <a:solidFill>
                  <a:srgbClr val="FFFFFF"/>
                </a:solidFill>
              </a:rPr>
              <a:t>Lonza Microbiome JV - media briefing  |  3 April 2019</a:t>
            </a:r>
          </a:p>
        </p:txBody>
      </p:sp>
      <p:sp>
        <p:nvSpPr>
          <p:cNvPr id="17" name="Slide Number Placeholder 6"/>
          <p:cNvSpPr>
            <a:spLocks noGrp="1"/>
          </p:cNvSpPr>
          <p:nvPr>
            <p:ph type="sldNum" sz="quarter" idx="12"/>
          </p:nvPr>
        </p:nvSpPr>
        <p:spPr>
          <a:xfrm>
            <a:off x="10034587" y="5322420"/>
            <a:ext cx="1648619" cy="216000"/>
          </a:xfrm>
        </p:spPr>
        <p:txBody>
          <a:bodyPr/>
          <a:lstStyle/>
          <a:p>
            <a:fld id="{1F160D6B-B452-452F-87E9-4ABE62E0932F}" type="slidenum">
              <a:rPr lang="en-US" smtClean="0">
                <a:solidFill>
                  <a:srgbClr val="FFFFFF"/>
                </a:solidFill>
              </a:rPr>
              <a:pPr/>
              <a:t>‹#›</a:t>
            </a:fld>
            <a:endParaRPr lang="en-US">
              <a:solidFill>
                <a:srgbClr val="FFFFFF"/>
              </a:solidFill>
            </a:endParaRPr>
          </a:p>
        </p:txBody>
      </p:sp>
      <p:sp>
        <p:nvSpPr>
          <p:cNvPr id="11"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3" name="Content Placeholder 3"/>
          <p:cNvSpPr>
            <a:spLocks noGrp="1"/>
          </p:cNvSpPr>
          <p:nvPr>
            <p:ph sz="quarter" idx="16"/>
          </p:nvPr>
        </p:nvSpPr>
        <p:spPr>
          <a:xfrm>
            <a:off x="506413" y="1739788"/>
            <a:ext cx="11174400" cy="3197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12" name="Rectangle 11">
            <a:extLst>
              <a:ext uri="{FF2B5EF4-FFF2-40B4-BE49-F238E27FC236}">
                <a16:creationId xmlns:a16="http://schemas.microsoft.com/office/drawing/2014/main" id="{CB2D54E0-3E1E-4F70-B38D-8ED3D23EEDB9}"/>
              </a:ext>
            </a:extLst>
          </p:cNvPr>
          <p:cNvSpPr>
            <a:spLocks/>
          </p:cNvSpPr>
          <p:nvPr userDrawn="1"/>
        </p:nvSpPr>
        <p:spPr>
          <a:xfrm>
            <a:off x="-1" y="5538419"/>
            <a:ext cx="12192000" cy="13195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228600">
              <a:buClrTx/>
              <a:buFontTx/>
              <a:buNone/>
            </a:pPr>
            <a:endParaRPr lang="en-US" sz="1500" kern="1200">
              <a:solidFill>
                <a:srgbClr val="FFFFFF"/>
              </a:solidFill>
            </a:endParaRPr>
          </a:p>
        </p:txBody>
      </p:sp>
      <p:sp>
        <p:nvSpPr>
          <p:cNvPr id="14" name="Picture Placeholder 6">
            <a:extLst>
              <a:ext uri="{FF2B5EF4-FFF2-40B4-BE49-F238E27FC236}">
                <a16:creationId xmlns:a16="http://schemas.microsoft.com/office/drawing/2014/main" id="{39602443-3D83-4C9B-8DEB-C3B2A2AF8DB6}"/>
              </a:ext>
            </a:extLst>
          </p:cNvPr>
          <p:cNvSpPr>
            <a:spLocks noGrp="1"/>
          </p:cNvSpPr>
          <p:nvPr>
            <p:ph type="pic" sz="quarter" idx="17"/>
          </p:nvPr>
        </p:nvSpPr>
        <p:spPr>
          <a:xfrm>
            <a:off x="0" y="5538420"/>
            <a:ext cx="12192000" cy="1319580"/>
          </a:xfrm>
        </p:spPr>
        <p:txBody>
          <a:bodyPr tIns="648000"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1798213160"/>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Footer Image">
  <p:cSld name="Content with Footer Image">
    <p:spTree>
      <p:nvGrpSpPr>
        <p:cNvPr id="1" name="Shape 64"/>
        <p:cNvGrpSpPr/>
        <p:nvPr/>
      </p:nvGrpSpPr>
      <p:grpSpPr>
        <a:xfrm>
          <a:off x="0" y="0"/>
          <a:ext cx="0" cy="0"/>
          <a:chOff x="0" y="0"/>
          <a:chExt cx="0" cy="0"/>
        </a:xfrm>
      </p:grpSpPr>
      <p:sp>
        <p:nvSpPr>
          <p:cNvPr id="65" name="Google Shape;65;p57"/>
          <p:cNvSpPr/>
          <p:nvPr/>
        </p:nvSpPr>
        <p:spPr>
          <a:xfrm>
            <a:off x="0" y="5303520"/>
            <a:ext cx="12192000" cy="2538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50">
              <a:solidFill>
                <a:schemeClr val="lt1"/>
              </a:solidFill>
              <a:latin typeface="Calibri"/>
              <a:ea typeface="Calibri"/>
              <a:cs typeface="Calibri"/>
              <a:sym typeface="Calibri"/>
            </a:endParaRPr>
          </a:p>
        </p:txBody>
      </p:sp>
      <p:sp>
        <p:nvSpPr>
          <p:cNvPr id="66" name="Google Shape;66;p57"/>
          <p:cNvSpPr txBox="1">
            <a:spLocks noGrp="1"/>
          </p:cNvSpPr>
          <p:nvPr>
            <p:ph type="ftr" idx="11"/>
          </p:nvPr>
        </p:nvSpPr>
        <p:spPr>
          <a:xfrm>
            <a:off x="507205" y="5322420"/>
            <a:ext cx="9018587"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57"/>
          <p:cNvSpPr txBox="1">
            <a:spLocks noGrp="1"/>
          </p:cNvSpPr>
          <p:nvPr>
            <p:ph type="sldNum" idx="12"/>
          </p:nvPr>
        </p:nvSpPr>
        <p:spPr>
          <a:xfrm>
            <a:off x="10034587" y="5322420"/>
            <a:ext cx="1648619"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68" name="Google Shape;68;p57"/>
          <p:cNvSpPr txBox="1">
            <a:spLocks noGrp="1"/>
          </p:cNvSpPr>
          <p:nvPr>
            <p:ph type="body" idx="1"/>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65000"/>
              </a:lnSpc>
              <a:spcBef>
                <a:spcPts val="0"/>
              </a:spcBef>
              <a:spcAft>
                <a:spcPts val="0"/>
              </a:spcAft>
              <a:buSzPts val="2000"/>
              <a:buNone/>
              <a:defRPr sz="2000" b="1">
                <a:solidFill>
                  <a:schemeClr val="accent2"/>
                </a:solidFill>
                <a:latin typeface="Century Gothic"/>
                <a:ea typeface="Century Gothic"/>
                <a:cs typeface="Century Gothic"/>
                <a:sym typeface="Century Gothic"/>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57"/>
          <p:cNvSpPr txBox="1">
            <a:spLocks noGrp="1"/>
          </p:cNvSpPr>
          <p:nvPr>
            <p:ph type="body" idx="2"/>
          </p:nvPr>
        </p:nvSpPr>
        <p:spPr>
          <a:xfrm>
            <a:off x="506413" y="1739788"/>
            <a:ext cx="11174400" cy="3197435"/>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57"/>
          <p:cNvSpPr txBox="1">
            <a:spLocks noGrp="1"/>
          </p:cNvSpPr>
          <p:nvPr>
            <p:ph type="title"/>
          </p:nvPr>
        </p:nvSpPr>
        <p:spPr>
          <a:xfrm>
            <a:off x="507206" y="506412"/>
            <a:ext cx="9792000" cy="432000"/>
          </a:xfrm>
          <a:prstGeom prst="rect">
            <a:avLst/>
          </a:prstGeom>
          <a:noFill/>
          <a:ln>
            <a:noFill/>
          </a:ln>
        </p:spPr>
        <p:txBody>
          <a:bodyPr spcFirstLastPara="1" wrap="square" lIns="0" tIns="0" rIns="0" bIns="0" anchor="t" anchorCtr="0">
            <a:noAutofit/>
          </a:bodyPr>
          <a:lstStyle>
            <a:lvl1pPr lvl="0" algn="l">
              <a:lnSpc>
                <a:spcPct val="183333"/>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57"/>
          <p:cNvSpPr/>
          <p:nvPr/>
        </p:nvSpPr>
        <p:spPr>
          <a:xfrm>
            <a:off x="-1" y="5538419"/>
            <a:ext cx="12192000" cy="1319580"/>
          </a:xfrm>
          <a:prstGeom prst="rect">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500">
              <a:solidFill>
                <a:schemeClr val="lt1"/>
              </a:solidFill>
              <a:latin typeface="Calibri"/>
              <a:ea typeface="Calibri"/>
              <a:cs typeface="Calibri"/>
              <a:sym typeface="Calibri"/>
            </a:endParaRPr>
          </a:p>
        </p:txBody>
      </p:sp>
      <p:sp>
        <p:nvSpPr>
          <p:cNvPr id="72" name="Google Shape;72;p57"/>
          <p:cNvSpPr>
            <a:spLocks noGrp="1"/>
          </p:cNvSpPr>
          <p:nvPr>
            <p:ph type="pic" idx="3"/>
          </p:nvPr>
        </p:nvSpPr>
        <p:spPr>
          <a:xfrm>
            <a:off x="0" y="5538420"/>
            <a:ext cx="12192000" cy="1319580"/>
          </a:xfrm>
          <a:prstGeom prst="rect">
            <a:avLst/>
          </a:prstGeom>
          <a:noFill/>
          <a:ln>
            <a:noFill/>
          </a:ln>
        </p:spPr>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13" name="Object 1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Content Placeholder 11"/>
          <p:cNvSpPr>
            <a:spLocks noGrp="1"/>
          </p:cNvSpPr>
          <p:nvPr>
            <p:ph sz="quarter" idx="17"/>
          </p:nvPr>
        </p:nvSpPr>
        <p:spPr>
          <a:xfrm>
            <a:off x="6208813" y="1739788"/>
            <a:ext cx="5472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16"/>
          </p:nvPr>
        </p:nvSpPr>
        <p:spPr>
          <a:xfrm>
            <a:off x="506413" y="1739788"/>
            <a:ext cx="5472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solidFill>
                  <a:srgbClr val="FFFFFF"/>
                </a:solidFill>
              </a:rPr>
              <a:t>Lonza Microbiome JV - media briefing  |  3 April 2019</a:t>
            </a:r>
          </a:p>
        </p:txBody>
      </p:sp>
      <p:sp>
        <p:nvSpPr>
          <p:cNvPr id="7" name="Slide Number Placeholder 6"/>
          <p:cNvSpPr>
            <a:spLocks noGrp="1"/>
          </p:cNvSpPr>
          <p:nvPr>
            <p:ph type="sldNum" sz="quarter" idx="12"/>
          </p:nvPr>
        </p:nvSpPr>
        <p:spPr/>
        <p:txBody>
          <a:bodyPr/>
          <a:lstStyle/>
          <a:p>
            <a:fld id="{3ED22FC0-9634-43A5-A9BA-3774A5BBC19E}" type="slidenum">
              <a:rPr lang="en-US" smtClean="0">
                <a:solidFill>
                  <a:srgbClr val="FFFFFF"/>
                </a:solidFill>
              </a:rPr>
              <a:pPr/>
              <a:t>‹#›</a:t>
            </a:fld>
            <a:endParaRPr lang="en-US">
              <a:solidFill>
                <a:srgbClr val="FFFFFF"/>
              </a:solidFill>
            </a:endParaRPr>
          </a:p>
        </p:txBody>
      </p:sp>
      <p:sp>
        <p:nvSpPr>
          <p:cNvPr id="9"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14980951"/>
      </p:ext>
    </p:extLst>
  </p:cSld>
  <p:clrMapOvr>
    <a:masterClrMapping/>
  </p:clrMapOvr>
  <p:hf hdr="0"/>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wo Content &amp; Subheading" preserve="1" userDrawn="1">
  <p:cSld name="Two Content &amp; Subheadin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solidFill>
                  <a:srgbClr val="FFFFFF"/>
                </a:solidFill>
              </a:rPr>
              <a:t>Lonza Microbiome JV - media briefing  |  3 April 2019</a:t>
            </a:r>
          </a:p>
        </p:txBody>
      </p:sp>
      <p:sp>
        <p:nvSpPr>
          <p:cNvPr id="7" name="Slide Number Placeholder 6"/>
          <p:cNvSpPr>
            <a:spLocks noGrp="1"/>
          </p:cNvSpPr>
          <p:nvPr>
            <p:ph type="sldNum" sz="quarter" idx="12"/>
          </p:nvPr>
        </p:nvSpPr>
        <p:spPr/>
        <p:txBody>
          <a:bodyPr/>
          <a:lstStyle/>
          <a:p>
            <a:fld id="{DB4DF69D-9676-48A4-9665-621E7C899CF3}" type="slidenum">
              <a:rPr lang="en-US" smtClean="0">
                <a:solidFill>
                  <a:srgbClr val="FFFFFF"/>
                </a:solidFill>
              </a:rPr>
              <a:pPr/>
              <a:t>‹#›</a:t>
            </a:fld>
            <a:endParaRPr lang="en-US">
              <a:solidFill>
                <a:srgbClr val="FFFFFF"/>
              </a:solidFill>
            </a:endParaRPr>
          </a:p>
        </p:txBody>
      </p:sp>
      <p:sp>
        <p:nvSpPr>
          <p:cNvPr id="4" name="Text Placeholder 3"/>
          <p:cNvSpPr>
            <a:spLocks noGrp="1"/>
          </p:cNvSpPr>
          <p:nvPr>
            <p:ph type="body" sz="quarter" idx="16"/>
          </p:nvPr>
        </p:nvSpPr>
        <p:spPr>
          <a:xfrm>
            <a:off x="5064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2" name="Text Placeholder 3"/>
          <p:cNvSpPr>
            <a:spLocks noGrp="1"/>
          </p:cNvSpPr>
          <p:nvPr>
            <p:ph type="body" sz="quarter" idx="17"/>
          </p:nvPr>
        </p:nvSpPr>
        <p:spPr>
          <a:xfrm>
            <a:off x="62088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1"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4" name="Content Placeholder 11"/>
          <p:cNvSpPr>
            <a:spLocks noGrp="1"/>
          </p:cNvSpPr>
          <p:nvPr>
            <p:ph sz="quarter" idx="18"/>
          </p:nvPr>
        </p:nvSpPr>
        <p:spPr>
          <a:xfrm>
            <a:off x="6208813" y="2172962"/>
            <a:ext cx="5472000" cy="4066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p:cNvSpPr>
            <a:spLocks noGrp="1"/>
          </p:cNvSpPr>
          <p:nvPr>
            <p:ph sz="quarter" idx="19"/>
          </p:nvPr>
        </p:nvSpPr>
        <p:spPr>
          <a:xfrm>
            <a:off x="506413" y="2172962"/>
            <a:ext cx="5472000" cy="4066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82600104"/>
      </p:ext>
    </p:extLst>
  </p:cSld>
  <p:clrMapOvr>
    <a:masterClrMapping/>
  </p:clrMapOvr>
  <p:hf hdr="0"/>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wo Content with Footer Image" preserve="1" userDrawn="1">
  <p:cSld name="Two Content with Footer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93" imgH="493" progId="TCLayout.ActiveDocument.1">
                  <p:embed/>
                </p:oleObj>
              </mc:Choice>
              <mc:Fallback>
                <p:oleObj name="think-cell Slide" r:id="rId4" imgW="493" imgH="49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29539C22-4094-45FE-99A0-CFA512581487}"/>
              </a:ext>
            </a:extLst>
          </p:cNvPr>
          <p:cNvSpPr/>
          <p:nvPr userDrawn="1"/>
        </p:nvSpPr>
        <p:spPr>
          <a:xfrm>
            <a:off x="0" y="530352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buClrTx/>
              <a:buFontTx/>
              <a:buNone/>
            </a:pPr>
            <a:endParaRPr lang="en-US" sz="450" kern="1200">
              <a:solidFill>
                <a:srgbClr val="FFFFFF"/>
              </a:solidFill>
            </a:endParaRPr>
          </a:p>
        </p:txBody>
      </p:sp>
      <p:sp>
        <p:nvSpPr>
          <p:cNvPr id="16" name="Footer Placeholder 5"/>
          <p:cNvSpPr>
            <a:spLocks noGrp="1"/>
          </p:cNvSpPr>
          <p:nvPr>
            <p:ph type="ftr" sz="quarter" idx="11"/>
          </p:nvPr>
        </p:nvSpPr>
        <p:spPr>
          <a:xfrm>
            <a:off x="507205" y="5322420"/>
            <a:ext cx="9018587" cy="216000"/>
          </a:xfrm>
        </p:spPr>
        <p:txBody>
          <a:bodyPr/>
          <a:lstStyle/>
          <a:p>
            <a:r>
              <a:rPr lang="en-US">
                <a:solidFill>
                  <a:srgbClr val="FFFFFF"/>
                </a:solidFill>
              </a:rPr>
              <a:t>Lonza Microbiome JV - media briefing  |  3 April 2019</a:t>
            </a:r>
          </a:p>
        </p:txBody>
      </p:sp>
      <p:sp>
        <p:nvSpPr>
          <p:cNvPr id="17" name="Slide Number Placeholder 6"/>
          <p:cNvSpPr>
            <a:spLocks noGrp="1"/>
          </p:cNvSpPr>
          <p:nvPr>
            <p:ph type="sldNum" sz="quarter" idx="12"/>
          </p:nvPr>
        </p:nvSpPr>
        <p:spPr>
          <a:xfrm>
            <a:off x="10034587" y="5322420"/>
            <a:ext cx="1648619" cy="216000"/>
          </a:xfrm>
        </p:spPr>
        <p:txBody>
          <a:bodyPr/>
          <a:lstStyle/>
          <a:p>
            <a:fld id="{766EB20B-6E07-40CD-9610-8509067025E0}" type="slidenum">
              <a:rPr lang="en-US" smtClean="0">
                <a:solidFill>
                  <a:srgbClr val="FFFFFF"/>
                </a:solidFill>
              </a:rPr>
              <a:pPr/>
              <a:t>‹#›</a:t>
            </a:fld>
            <a:endParaRPr lang="en-US">
              <a:solidFill>
                <a:srgbClr val="FFFFFF"/>
              </a:solidFill>
            </a:endParaRPr>
          </a:p>
        </p:txBody>
      </p:sp>
      <p:sp>
        <p:nvSpPr>
          <p:cNvPr id="11"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2" name="Content Placeholder 11"/>
          <p:cNvSpPr>
            <a:spLocks noGrp="1"/>
          </p:cNvSpPr>
          <p:nvPr>
            <p:ph sz="quarter" idx="17"/>
          </p:nvPr>
        </p:nvSpPr>
        <p:spPr>
          <a:xfrm>
            <a:off x="6208813" y="1739788"/>
            <a:ext cx="5472000" cy="3197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6"/>
          </p:nvPr>
        </p:nvSpPr>
        <p:spPr>
          <a:xfrm>
            <a:off x="506413" y="1739788"/>
            <a:ext cx="5472000" cy="3197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18" name="Rectangle 17">
            <a:extLst>
              <a:ext uri="{FF2B5EF4-FFF2-40B4-BE49-F238E27FC236}">
                <a16:creationId xmlns:a16="http://schemas.microsoft.com/office/drawing/2014/main" id="{5D1E51BA-E24D-4B4B-A497-99E485FACBC8}"/>
              </a:ext>
            </a:extLst>
          </p:cNvPr>
          <p:cNvSpPr>
            <a:spLocks/>
          </p:cNvSpPr>
          <p:nvPr userDrawn="1"/>
        </p:nvSpPr>
        <p:spPr>
          <a:xfrm>
            <a:off x="-1" y="5538419"/>
            <a:ext cx="12192000" cy="13195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228600">
              <a:buClrTx/>
              <a:buFontTx/>
              <a:buNone/>
            </a:pPr>
            <a:endParaRPr lang="en-US" sz="1500" kern="1200">
              <a:solidFill>
                <a:srgbClr val="FFFFFF"/>
              </a:solidFill>
            </a:endParaRPr>
          </a:p>
        </p:txBody>
      </p:sp>
      <p:sp>
        <p:nvSpPr>
          <p:cNvPr id="19" name="Picture Placeholder 6">
            <a:extLst>
              <a:ext uri="{FF2B5EF4-FFF2-40B4-BE49-F238E27FC236}">
                <a16:creationId xmlns:a16="http://schemas.microsoft.com/office/drawing/2014/main" id="{9C5CF255-E0CB-4777-BEE9-D8859B96E8F0}"/>
              </a:ext>
            </a:extLst>
          </p:cNvPr>
          <p:cNvSpPr>
            <a:spLocks noGrp="1"/>
          </p:cNvSpPr>
          <p:nvPr>
            <p:ph type="pic" sz="quarter" idx="18"/>
          </p:nvPr>
        </p:nvSpPr>
        <p:spPr>
          <a:xfrm>
            <a:off x="0" y="5538420"/>
            <a:ext cx="12192000" cy="1319580"/>
          </a:xfrm>
        </p:spPr>
        <p:txBody>
          <a:bodyPr tIns="648000"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656899531"/>
      </p:ext>
    </p:extLst>
  </p:cSld>
  <p:clrMapOvr>
    <a:masterClrMapping/>
  </p:clrMapOvr>
  <p:hf hdr="0"/>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wo Content &amp; Subheading with Footer Image" preserve="1" userDrawn="1">
  <p:cSld name="Two Content &amp; Subheading with Footer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93" imgH="493" progId="TCLayout.ActiveDocument.1">
                  <p:embed/>
                </p:oleObj>
              </mc:Choice>
              <mc:Fallback>
                <p:oleObj name="think-cell Slide" r:id="rId4" imgW="493" imgH="49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29539C22-4094-45FE-99A0-CFA512581487}"/>
              </a:ext>
            </a:extLst>
          </p:cNvPr>
          <p:cNvSpPr/>
          <p:nvPr userDrawn="1"/>
        </p:nvSpPr>
        <p:spPr>
          <a:xfrm>
            <a:off x="0" y="530352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buClrTx/>
              <a:buFontTx/>
              <a:buNone/>
            </a:pPr>
            <a:endParaRPr lang="en-US" sz="450" kern="1200">
              <a:solidFill>
                <a:srgbClr val="FFFFFF"/>
              </a:solidFill>
            </a:endParaRPr>
          </a:p>
        </p:txBody>
      </p:sp>
      <p:sp>
        <p:nvSpPr>
          <p:cNvPr id="16" name="Footer Placeholder 5"/>
          <p:cNvSpPr>
            <a:spLocks noGrp="1"/>
          </p:cNvSpPr>
          <p:nvPr>
            <p:ph type="ftr" sz="quarter" idx="11"/>
          </p:nvPr>
        </p:nvSpPr>
        <p:spPr>
          <a:xfrm>
            <a:off x="507205" y="5322420"/>
            <a:ext cx="9018587" cy="216000"/>
          </a:xfrm>
        </p:spPr>
        <p:txBody>
          <a:bodyPr/>
          <a:lstStyle/>
          <a:p>
            <a:r>
              <a:rPr lang="en-US">
                <a:solidFill>
                  <a:srgbClr val="FFFFFF"/>
                </a:solidFill>
              </a:rPr>
              <a:t>Lonza Microbiome JV - media briefing  |  3 April 2019</a:t>
            </a:r>
          </a:p>
        </p:txBody>
      </p:sp>
      <p:sp>
        <p:nvSpPr>
          <p:cNvPr id="17" name="Slide Number Placeholder 6"/>
          <p:cNvSpPr>
            <a:spLocks noGrp="1"/>
          </p:cNvSpPr>
          <p:nvPr>
            <p:ph type="sldNum" sz="quarter" idx="12"/>
          </p:nvPr>
        </p:nvSpPr>
        <p:spPr>
          <a:xfrm>
            <a:off x="10034587" y="5322420"/>
            <a:ext cx="1648619" cy="216000"/>
          </a:xfrm>
        </p:spPr>
        <p:txBody>
          <a:bodyPr/>
          <a:lstStyle/>
          <a:p>
            <a:fld id="{8D0FA728-8260-4C2F-BD34-DE0A091495A5}" type="slidenum">
              <a:rPr lang="en-US" smtClean="0">
                <a:solidFill>
                  <a:srgbClr val="FFFFFF"/>
                </a:solidFill>
              </a:rPr>
              <a:pPr/>
              <a:t>‹#›</a:t>
            </a:fld>
            <a:endParaRPr lang="en-US">
              <a:solidFill>
                <a:srgbClr val="FFFFFF"/>
              </a:solidFill>
            </a:endParaRPr>
          </a:p>
        </p:txBody>
      </p:sp>
      <p:sp>
        <p:nvSpPr>
          <p:cNvPr id="18"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9" name="Text Placeholder 3"/>
          <p:cNvSpPr>
            <a:spLocks noGrp="1"/>
          </p:cNvSpPr>
          <p:nvPr>
            <p:ph type="body" sz="quarter" idx="16"/>
          </p:nvPr>
        </p:nvSpPr>
        <p:spPr>
          <a:xfrm>
            <a:off x="5064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0" name="Text Placeholder 3"/>
          <p:cNvSpPr>
            <a:spLocks noGrp="1"/>
          </p:cNvSpPr>
          <p:nvPr>
            <p:ph type="body" sz="quarter" idx="17"/>
          </p:nvPr>
        </p:nvSpPr>
        <p:spPr>
          <a:xfrm>
            <a:off x="62088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1" name="Content Placeholder 11"/>
          <p:cNvSpPr>
            <a:spLocks noGrp="1"/>
          </p:cNvSpPr>
          <p:nvPr>
            <p:ph sz="quarter" idx="18"/>
          </p:nvPr>
        </p:nvSpPr>
        <p:spPr>
          <a:xfrm>
            <a:off x="6208813" y="2172962"/>
            <a:ext cx="5472000" cy="27642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3"/>
          <p:cNvSpPr>
            <a:spLocks noGrp="1"/>
          </p:cNvSpPr>
          <p:nvPr>
            <p:ph sz="quarter" idx="19"/>
          </p:nvPr>
        </p:nvSpPr>
        <p:spPr>
          <a:xfrm>
            <a:off x="506413" y="2172962"/>
            <a:ext cx="5472000" cy="27642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14" name="Rectangle 13">
            <a:extLst>
              <a:ext uri="{FF2B5EF4-FFF2-40B4-BE49-F238E27FC236}">
                <a16:creationId xmlns:a16="http://schemas.microsoft.com/office/drawing/2014/main" id="{B86F8A8D-F06D-4254-940A-4900AE70556F}"/>
              </a:ext>
            </a:extLst>
          </p:cNvPr>
          <p:cNvSpPr>
            <a:spLocks/>
          </p:cNvSpPr>
          <p:nvPr userDrawn="1"/>
        </p:nvSpPr>
        <p:spPr>
          <a:xfrm>
            <a:off x="-1" y="5538419"/>
            <a:ext cx="12192000" cy="13195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228600">
              <a:buClrTx/>
              <a:buFontTx/>
              <a:buNone/>
            </a:pPr>
            <a:endParaRPr lang="en-US" sz="1500" kern="1200">
              <a:solidFill>
                <a:srgbClr val="FFFFFF"/>
              </a:solidFill>
            </a:endParaRPr>
          </a:p>
        </p:txBody>
      </p:sp>
      <p:sp>
        <p:nvSpPr>
          <p:cNvPr id="23" name="Picture Placeholder 6">
            <a:extLst>
              <a:ext uri="{FF2B5EF4-FFF2-40B4-BE49-F238E27FC236}">
                <a16:creationId xmlns:a16="http://schemas.microsoft.com/office/drawing/2014/main" id="{44552720-1B07-4E51-89A6-86FF24149F89}"/>
              </a:ext>
            </a:extLst>
          </p:cNvPr>
          <p:cNvSpPr>
            <a:spLocks noGrp="1"/>
          </p:cNvSpPr>
          <p:nvPr>
            <p:ph type="pic" sz="quarter" idx="20"/>
          </p:nvPr>
        </p:nvSpPr>
        <p:spPr>
          <a:xfrm>
            <a:off x="0" y="5538420"/>
            <a:ext cx="12192000" cy="1319580"/>
          </a:xfrm>
        </p:spPr>
        <p:txBody>
          <a:bodyPr tIns="648000"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2635643929"/>
      </p:ext>
    </p:extLst>
  </p:cSld>
  <p:clrMapOvr>
    <a:masterClrMapping/>
  </p:clrMapOvr>
  <p:hf hdr="0"/>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ext &amp; Image" preserve="1" userDrawn="1">
  <p:cSld name="Text &amp;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ED0D464-5A16-420B-9773-6DD4CDBF333B}"/>
              </a:ext>
            </a:extLst>
          </p:cNvPr>
          <p:cNvSpPr>
            <a:spLocks noGrp="1"/>
          </p:cNvSpPr>
          <p:nvPr>
            <p:ph type="pic" sz="quarter" idx="13"/>
          </p:nvPr>
        </p:nvSpPr>
        <p:spPr>
          <a:xfrm>
            <a:off x="6208813" y="1739788"/>
            <a:ext cx="5472000" cy="3600000"/>
          </a:xfrm>
          <a:prstGeom prst="rect">
            <a:avLst/>
          </a:prstGeom>
          <a:solidFill>
            <a:schemeClr val="bg1">
              <a:lumMod val="95000"/>
            </a:schemeClr>
          </a:solidFill>
        </p:spPr>
        <p:txBody>
          <a:bodyPr/>
          <a:lstStyle>
            <a:lvl1pPr marL="0" indent="0">
              <a:buNone/>
              <a:defRPr/>
            </a:lvl1pPr>
          </a:lstStyle>
          <a:p>
            <a:r>
              <a:rPr lang="en-US"/>
              <a:t>Click icon to add picture</a:t>
            </a:r>
          </a:p>
        </p:txBody>
      </p:sp>
      <p:sp>
        <p:nvSpPr>
          <p:cNvPr id="6" name="Footer Placeholder 5"/>
          <p:cNvSpPr>
            <a:spLocks noGrp="1"/>
          </p:cNvSpPr>
          <p:nvPr>
            <p:ph type="ftr" sz="quarter" idx="11"/>
          </p:nvPr>
        </p:nvSpPr>
        <p:spPr/>
        <p:txBody>
          <a:bodyPr/>
          <a:lstStyle/>
          <a:p>
            <a:r>
              <a:rPr lang="en-US">
                <a:solidFill>
                  <a:srgbClr val="FFFFFF"/>
                </a:solidFill>
              </a:rPr>
              <a:t>Lonza Microbiome JV - media briefing  |  3 April 2019</a:t>
            </a:r>
          </a:p>
        </p:txBody>
      </p:sp>
      <p:sp>
        <p:nvSpPr>
          <p:cNvPr id="7" name="Slide Number Placeholder 6"/>
          <p:cNvSpPr>
            <a:spLocks noGrp="1"/>
          </p:cNvSpPr>
          <p:nvPr>
            <p:ph type="sldNum" sz="quarter" idx="12"/>
          </p:nvPr>
        </p:nvSpPr>
        <p:spPr/>
        <p:txBody>
          <a:bodyPr/>
          <a:lstStyle/>
          <a:p>
            <a:fld id="{02D2E3F0-9556-40D5-9E7E-C8276249C65E}" type="slidenum">
              <a:rPr lang="en-US" smtClean="0">
                <a:solidFill>
                  <a:srgbClr val="FFFFFF"/>
                </a:solidFill>
              </a:rPr>
              <a:pPr/>
              <a:t>‹#›</a:t>
            </a:fld>
            <a:endParaRPr lang="en-US">
              <a:solidFill>
                <a:srgbClr val="FFFFFF"/>
              </a:solidFill>
            </a:endParaRPr>
          </a:p>
        </p:txBody>
      </p:sp>
      <p:sp>
        <p:nvSpPr>
          <p:cNvPr id="10" name="Text Placeholder 13"/>
          <p:cNvSpPr>
            <a:spLocks noGrp="1"/>
          </p:cNvSpPr>
          <p:nvPr>
            <p:ph type="body" sz="quarter" idx="18"/>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4" name="Content Placeholder 3"/>
          <p:cNvSpPr>
            <a:spLocks noGrp="1"/>
          </p:cNvSpPr>
          <p:nvPr>
            <p:ph sz="quarter" idx="16"/>
          </p:nvPr>
        </p:nvSpPr>
        <p:spPr>
          <a:xfrm>
            <a:off x="506413" y="1739788"/>
            <a:ext cx="5472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154EE074-434E-419C-AD07-3EDE2AAF45E6}"/>
              </a:ext>
            </a:extLst>
          </p:cNvPr>
          <p:cNvSpPr>
            <a:spLocks noGrp="1"/>
          </p:cNvSpPr>
          <p:nvPr>
            <p:ph type="body" sz="quarter" idx="19"/>
          </p:nvPr>
        </p:nvSpPr>
        <p:spPr>
          <a:xfrm>
            <a:off x="6208813" y="5542310"/>
            <a:ext cx="5472000" cy="697479"/>
          </a:xfrm>
        </p:spPr>
        <p:txBody>
          <a:bodyPr/>
          <a:lstStyle>
            <a:lvl1pPr marL="0" indent="0">
              <a:spcAft>
                <a:spcPts val="0"/>
              </a:spcAft>
              <a:buFontTx/>
              <a:buNone/>
              <a:defRPr sz="1400" b="1">
                <a:solidFill>
                  <a:schemeClr val="accent2"/>
                </a:solidFill>
                <a:latin typeface="Calibri" panose="020F0502020204030204" pitchFamily="34" charset="0"/>
                <a:cs typeface="Calibri" panose="020F0502020204030204" pitchFamily="34" charset="0"/>
              </a:defRPr>
            </a:lvl1pPr>
            <a:lvl2pPr marL="198000" indent="-198000">
              <a:defRPr sz="1400"/>
            </a:lvl2pPr>
            <a:lvl3pPr>
              <a:defRPr sz="1400"/>
            </a:lvl3pPr>
            <a:lvl4pPr>
              <a:defRPr sz="1400"/>
            </a:lvl4pPr>
            <a:lvl5pPr>
              <a:defRPr sz="14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16360724"/>
      </p:ext>
    </p:extLst>
  </p:cSld>
  <p:clrMapOvr>
    <a:masterClrMapping/>
  </p:clrMapOvr>
  <p:hf hdr="0"/>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F169E07F-9A80-405D-B06A-876E4D356B83}" type="slidenum">
              <a:rPr lang="en-US" smtClean="0">
                <a:solidFill>
                  <a:srgbClr val="FFFFFF"/>
                </a:solidFill>
              </a:rPr>
              <a:pPr/>
              <a:t>‹#›</a:t>
            </a:fld>
            <a:endParaRPr lang="en-US">
              <a:solidFill>
                <a:srgbClr val="FFFFFF"/>
              </a:solidFill>
            </a:endParaRPr>
          </a:p>
        </p:txBody>
      </p:sp>
      <p:sp>
        <p:nvSpPr>
          <p:cNvPr id="7" name="Title 6"/>
          <p:cNvSpPr>
            <a:spLocks noGrp="1"/>
          </p:cNvSpPr>
          <p:nvPr>
            <p:ph type="title"/>
          </p:nvPr>
        </p:nvSpPr>
        <p:spPr>
          <a:xfrm>
            <a:off x="507206" y="2313946"/>
            <a:ext cx="9792000" cy="432000"/>
          </a:xfrm>
        </p:spPr>
        <p:txBody>
          <a:bodyPr/>
          <a:lstStyle>
            <a:lvl1pPr>
              <a:defRPr sz="4000"/>
            </a:lvl1pPr>
          </a:lstStyle>
          <a:p>
            <a:r>
              <a:rPr lang="en-US"/>
              <a:t>Click to edit Master title style</a:t>
            </a:r>
          </a:p>
        </p:txBody>
      </p:sp>
      <p:pic>
        <p:nvPicPr>
          <p:cNvPr id="8" name="Picture 7">
            <a:extLst>
              <a:ext uri="{FF2B5EF4-FFF2-40B4-BE49-F238E27FC236}">
                <a16:creationId xmlns:a16="http://schemas.microsoft.com/office/drawing/2014/main" id="{1A157C42-A791-DD4B-8824-DD8855140549}"/>
              </a:ext>
            </a:extLst>
          </p:cNvPr>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pic>
        <p:nvPicPr>
          <p:cNvPr id="9" name="Picture 8" descr="https://extranet.who.int/datacol/answer_upload.asp?survey_id=475&amp;view_id=326&amp;question_id=15106&amp;answer_id=47397&amp;respondent_id=22063">
            <a:extLst>
              <a:ext uri="{FF2B5EF4-FFF2-40B4-BE49-F238E27FC236}">
                <a16:creationId xmlns:a16="http://schemas.microsoft.com/office/drawing/2014/main" id="{CF037A7D-FDB1-DF4D-A296-8DCCB3F629A2}"/>
              </a:ext>
            </a:extLst>
          </p:cNvPr>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spTree>
    <p:extLst>
      <p:ext uri="{BB962C8B-B14F-4D97-AF65-F5344CB8AC3E}">
        <p14:creationId xmlns:p14="http://schemas.microsoft.com/office/powerpoint/2010/main" val="16971613"/>
      </p:ext>
    </p:extLst>
  </p:cSld>
  <p:clrMapOvr>
    <a:masterClrMapping/>
  </p:clrMapOvr>
  <p:hf hdr="0"/>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Blank"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solidFill>
                  <a:srgbClr val="FFFFFF"/>
                </a:solidFill>
              </a:rPr>
              <a:t>Lonza Microbiome JV - media briefing  |  3 April 2019</a:t>
            </a:r>
          </a:p>
        </p:txBody>
      </p:sp>
      <p:sp>
        <p:nvSpPr>
          <p:cNvPr id="4" name="Slide Number Placeholder 3"/>
          <p:cNvSpPr>
            <a:spLocks noGrp="1"/>
          </p:cNvSpPr>
          <p:nvPr>
            <p:ph type="sldNum" sz="quarter" idx="12"/>
          </p:nvPr>
        </p:nvSpPr>
        <p:spPr/>
        <p:txBody>
          <a:bodyPr/>
          <a:lstStyle/>
          <a:p>
            <a:fld id="{6D047E35-150C-4319-9FA5-9DC1536F505F}"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12946327"/>
      </p:ext>
    </p:extLst>
  </p:cSld>
  <p:clrMapOvr>
    <a:masterClrMapping/>
  </p:clrMapOvr>
  <p:hf hdr="0"/>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Agenda" preserve="1" userDrawn="1">
  <p:cSld name="Agenda">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Footer Placeholder 3"/>
          <p:cNvSpPr>
            <a:spLocks noGrp="1"/>
          </p:cNvSpPr>
          <p:nvPr>
            <p:ph type="ftr" sz="quarter" idx="11"/>
          </p:nvPr>
        </p:nvSpPr>
        <p:spPr/>
        <p:txBody>
          <a:bodyPr/>
          <a:lstStyle/>
          <a:p>
            <a:r>
              <a:rPr lang="en-US">
                <a:solidFill>
                  <a:srgbClr val="FFFFFF"/>
                </a:solidFill>
              </a:rPr>
              <a:t>Lonza Microbiome JV - media briefing  |  3 April 2019</a:t>
            </a:r>
          </a:p>
        </p:txBody>
      </p:sp>
      <p:sp>
        <p:nvSpPr>
          <p:cNvPr id="5" name="Slide Number Placeholder 4"/>
          <p:cNvSpPr>
            <a:spLocks noGrp="1"/>
          </p:cNvSpPr>
          <p:nvPr>
            <p:ph type="sldNum" sz="quarter" idx="12"/>
          </p:nvPr>
        </p:nvSpPr>
        <p:spPr/>
        <p:txBody>
          <a:bodyPr/>
          <a:lstStyle/>
          <a:p>
            <a:fld id="{C17884EE-EDE3-44F5-A102-3C97972BE00F}" type="slidenum">
              <a:rPr lang="en-US" smtClean="0">
                <a:solidFill>
                  <a:srgbClr val="FFFFFF"/>
                </a:solidFill>
              </a:rPr>
              <a:pPr/>
              <a:t>‹#›</a:t>
            </a:fld>
            <a:endParaRPr lang="en-US">
              <a:solidFill>
                <a:srgbClr val="FFFFFF"/>
              </a:solidFill>
            </a:endParaRPr>
          </a:p>
        </p:txBody>
      </p:sp>
      <p:sp>
        <p:nvSpPr>
          <p:cNvPr id="6"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94017573"/>
      </p:ext>
    </p:extLst>
  </p:cSld>
  <p:clrMapOvr>
    <a:masterClrMapping/>
  </p:clrMapOvr>
  <p:hf hdr="0"/>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Closing" preserve="1" userDrawn="1">
  <p:cSld name="Closin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3E8E94F3-9FBF-45F5-9848-3D8FC241580A}"/>
              </a:ext>
            </a:extLst>
          </p:cNvPr>
          <p:cNvSpPr/>
          <p:nvPr userDrawn="1"/>
        </p:nvSpPr>
        <p:spPr>
          <a:xfrm>
            <a:off x="0" y="0"/>
            <a:ext cx="12192000" cy="68580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buClrTx/>
              <a:buFontTx/>
              <a:buNone/>
            </a:pPr>
            <a:endParaRPr lang="en-US" sz="450" kern="1200">
              <a:solidFill>
                <a:srgbClr val="FFFFFF"/>
              </a:solidFill>
            </a:endParaRPr>
          </a:p>
        </p:txBody>
      </p:sp>
      <p:sp>
        <p:nvSpPr>
          <p:cNvPr id="3" name="Footer Placeholder 2"/>
          <p:cNvSpPr>
            <a:spLocks noGrp="1"/>
          </p:cNvSpPr>
          <p:nvPr>
            <p:ph type="ftr" sz="quarter" idx="11"/>
          </p:nvPr>
        </p:nvSpPr>
        <p:spPr/>
        <p:txBody>
          <a:bodyPr/>
          <a:lstStyle/>
          <a:p>
            <a:r>
              <a:rPr lang="en-US">
                <a:solidFill>
                  <a:srgbClr val="FFFFFF"/>
                </a:solidFill>
              </a:rPr>
              <a:t>Lonza Microbiome JV - media briefing  |  3 April 2019</a:t>
            </a:r>
          </a:p>
        </p:txBody>
      </p:sp>
      <p:sp>
        <p:nvSpPr>
          <p:cNvPr id="4" name="Slide Number Placeholder 3"/>
          <p:cNvSpPr>
            <a:spLocks noGrp="1"/>
          </p:cNvSpPr>
          <p:nvPr>
            <p:ph type="sldNum" sz="quarter" idx="12"/>
          </p:nvPr>
        </p:nvSpPr>
        <p:spPr/>
        <p:txBody>
          <a:bodyPr/>
          <a:lstStyle/>
          <a:p>
            <a:fld id="{082FAF88-7A9D-4D47-9197-6E5F7D59321B}" type="slidenum">
              <a:rPr lang="en-US" smtClean="0">
                <a:solidFill>
                  <a:srgbClr val="FFFFFF"/>
                </a:solidFill>
              </a:rPr>
              <a:pPr/>
              <a:t>‹#›</a:t>
            </a:fld>
            <a:endParaRPr lang="en-US">
              <a:solidFill>
                <a:srgbClr val="FFFFFF"/>
              </a:solidFill>
            </a:endParaRPr>
          </a:p>
        </p:txBody>
      </p:sp>
      <p:sp>
        <p:nvSpPr>
          <p:cNvPr id="9" name="Text Placeholder 8"/>
          <p:cNvSpPr>
            <a:spLocks noGrp="1"/>
          </p:cNvSpPr>
          <p:nvPr>
            <p:ph type="body" sz="quarter" idx="13"/>
          </p:nvPr>
        </p:nvSpPr>
        <p:spPr>
          <a:xfrm>
            <a:off x="1295398" y="2547938"/>
            <a:ext cx="9579600" cy="1778400"/>
          </a:xfrm>
        </p:spPr>
        <p:txBody>
          <a:bodyPr/>
          <a:lstStyle>
            <a:lvl1pPr marL="0" indent="0" algn="ctr">
              <a:buNone/>
              <a:defRPr lang="en-US" sz="6600" b="1" kern="1200" spc="-182" dirty="0" smtClean="0">
                <a:solidFill>
                  <a:schemeClr val="bg1"/>
                </a:solidFill>
                <a:latin typeface="+mj-lt"/>
                <a:ea typeface="Arial" charset="0"/>
                <a:cs typeface="Arial" charset="0"/>
              </a:defRPr>
            </a:lvl1pPr>
            <a:lvl2pPr marL="0" indent="0" algn="ctr">
              <a:buNone/>
              <a:defRPr lang="en-US" sz="3600" b="1" kern="1200" spc="-136" dirty="0" smtClean="0">
                <a:solidFill>
                  <a:schemeClr val="bg1"/>
                </a:solidFill>
                <a:latin typeface="+mj-lt"/>
                <a:ea typeface="Arial" charset="0"/>
                <a:cs typeface="Arial" charset="0"/>
              </a:defRPr>
            </a:lvl2pPr>
            <a:lvl3pPr>
              <a:defRPr lang="en-US" sz="6600" b="1" kern="1200" spc="-182" dirty="0" smtClean="0">
                <a:solidFill>
                  <a:schemeClr val="bg1"/>
                </a:solidFill>
                <a:latin typeface="+mj-lt"/>
                <a:ea typeface="Arial" charset="0"/>
                <a:cs typeface="Arial" charset="0"/>
              </a:defRPr>
            </a:lvl3pPr>
            <a:lvl4pPr>
              <a:defRPr lang="en-US" sz="6600" b="1" kern="1200" spc="-182" dirty="0" smtClean="0">
                <a:solidFill>
                  <a:schemeClr val="bg1"/>
                </a:solidFill>
                <a:latin typeface="+mj-lt"/>
                <a:ea typeface="Arial" charset="0"/>
                <a:cs typeface="Arial" charset="0"/>
              </a:defRPr>
            </a:lvl4pPr>
            <a:lvl5pPr>
              <a:defRPr lang="en-US" sz="6600" b="1" kern="1200" spc="-182" dirty="0">
                <a:solidFill>
                  <a:schemeClr val="bg1"/>
                </a:solidFill>
                <a:latin typeface="+mj-lt"/>
                <a:ea typeface="Arial" charset="0"/>
                <a:cs typeface="Arial" charset="0"/>
              </a:defRPr>
            </a:lvl5pPr>
          </a:lstStyle>
          <a:p>
            <a:pPr lvl="0"/>
            <a:r>
              <a:rPr lang="en-US"/>
              <a:t>Click to edit Master text styles</a:t>
            </a:r>
          </a:p>
          <a:p>
            <a:pPr lvl="1"/>
            <a:r>
              <a:rPr lang="en-US"/>
              <a:t>Second level</a:t>
            </a:r>
          </a:p>
        </p:txBody>
      </p:sp>
      <p:sp>
        <p:nvSpPr>
          <p:cNvPr id="10"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buClrTx/>
              <a:buFontTx/>
              <a:buNone/>
            </a:pPr>
            <a:r>
              <a:rPr lang="en-US" sz="900">
                <a:solidFill>
                  <a:srgbClr val="FFFFFF"/>
                </a:solidFill>
                <a:latin typeface="Century Gothic"/>
              </a:rPr>
              <a:t>Strictly confidential</a:t>
            </a:r>
          </a:p>
        </p:txBody>
      </p:sp>
    </p:spTree>
    <p:extLst>
      <p:ext uri="{BB962C8B-B14F-4D97-AF65-F5344CB8AC3E}">
        <p14:creationId xmlns:p14="http://schemas.microsoft.com/office/powerpoint/2010/main" val="4103426053"/>
      </p:ext>
    </p:extLst>
  </p:cSld>
  <p:clrMapOvr>
    <a:masterClrMapping/>
  </p:clrMapOvr>
  <p:hf hdr="0"/>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CA10-C085-4206-AFB5-18755B644F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FAA974-0611-43C4-A30F-71BA28245B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7D47BC-B231-42C9-8F77-21A0F3808773}"/>
              </a:ext>
            </a:extLst>
          </p:cNvPr>
          <p:cNvSpPr>
            <a:spLocks noGrp="1"/>
          </p:cNvSpPr>
          <p:nvPr>
            <p:ph type="dt" sz="half" idx="10"/>
          </p:nvPr>
        </p:nvSpPr>
        <p:spPr/>
        <p:txBody>
          <a:bodyPr/>
          <a:lstStyle/>
          <a:p>
            <a:pPr defTabSz="228600">
              <a:buClrTx/>
              <a:buFontTx/>
              <a:buNone/>
            </a:pPr>
            <a:fld id="{DC34529C-DEF2-43B8-A498-F0054EBC91D9}" type="datetimeFigureOut">
              <a:rPr lang="en-US" sz="900" kern="1200" smtClean="0">
                <a:latin typeface="Calibri Light"/>
                <a:ea typeface="Arial Unicode MS"/>
                <a:cs typeface="Arial Unicode MS"/>
              </a:rPr>
              <a:pPr defTabSz="228600">
                <a:buClrTx/>
                <a:buFontTx/>
                <a:buNone/>
              </a:pPr>
              <a:t>12/10/2025</a:t>
            </a:fld>
            <a:endParaRPr lang="en-US" sz="900" kern="1200">
              <a:latin typeface="Calibri Light"/>
              <a:ea typeface="Arial Unicode MS"/>
              <a:cs typeface="Arial Unicode MS"/>
            </a:endParaRPr>
          </a:p>
        </p:txBody>
      </p:sp>
      <p:sp>
        <p:nvSpPr>
          <p:cNvPr id="5" name="Footer Placeholder 4">
            <a:extLst>
              <a:ext uri="{FF2B5EF4-FFF2-40B4-BE49-F238E27FC236}">
                <a16:creationId xmlns:a16="http://schemas.microsoft.com/office/drawing/2014/main" id="{63CFF2B6-7746-4D3B-885E-284D900DE3A0}"/>
              </a:ext>
            </a:extLst>
          </p:cNvPr>
          <p:cNvSpPr>
            <a:spLocks noGrp="1"/>
          </p:cNvSpPr>
          <p:nvPr>
            <p:ph type="ftr" sz="quarter" idx="11"/>
          </p:nvPr>
        </p:nvSpPr>
        <p:spPr/>
        <p:txBody>
          <a:bodyPr/>
          <a:lstStyle/>
          <a:p>
            <a:endParaRPr lang="en-US">
              <a:solidFill>
                <a:srgbClr val="FFFFFF"/>
              </a:solidFill>
            </a:endParaRPr>
          </a:p>
        </p:txBody>
      </p:sp>
      <p:sp>
        <p:nvSpPr>
          <p:cNvPr id="6" name="Slide Number Placeholder 5">
            <a:extLst>
              <a:ext uri="{FF2B5EF4-FFF2-40B4-BE49-F238E27FC236}">
                <a16:creationId xmlns:a16="http://schemas.microsoft.com/office/drawing/2014/main" id="{55489FA9-6E54-4B03-AFAE-7A8452D0DAFB}"/>
              </a:ext>
            </a:extLst>
          </p:cNvPr>
          <p:cNvSpPr>
            <a:spLocks noGrp="1"/>
          </p:cNvSpPr>
          <p:nvPr>
            <p:ph type="sldNum" sz="quarter" idx="12"/>
          </p:nvPr>
        </p:nvSpPr>
        <p:spPr/>
        <p:txBody>
          <a:bodyPr/>
          <a:lstStyle/>
          <a:p>
            <a:fld id="{CFE7C01E-97B8-4569-8908-63AB0F06FED5}"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24695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with Footer Image">
  <p:cSld name="Two Content with Footer Image">
    <p:spTree>
      <p:nvGrpSpPr>
        <p:cNvPr id="1" name="Shape 73"/>
        <p:cNvGrpSpPr/>
        <p:nvPr/>
      </p:nvGrpSpPr>
      <p:grpSpPr>
        <a:xfrm>
          <a:off x="0" y="0"/>
          <a:ext cx="0" cy="0"/>
          <a:chOff x="0" y="0"/>
          <a:chExt cx="0" cy="0"/>
        </a:xfrm>
      </p:grpSpPr>
      <p:sp>
        <p:nvSpPr>
          <p:cNvPr id="74" name="Google Shape;74;p58"/>
          <p:cNvSpPr/>
          <p:nvPr/>
        </p:nvSpPr>
        <p:spPr>
          <a:xfrm>
            <a:off x="0" y="5303520"/>
            <a:ext cx="12192000" cy="2538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50">
              <a:solidFill>
                <a:schemeClr val="lt1"/>
              </a:solidFill>
              <a:latin typeface="Calibri"/>
              <a:ea typeface="Calibri"/>
              <a:cs typeface="Calibri"/>
              <a:sym typeface="Calibri"/>
            </a:endParaRPr>
          </a:p>
        </p:txBody>
      </p:sp>
      <p:sp>
        <p:nvSpPr>
          <p:cNvPr id="75" name="Google Shape;75;p58"/>
          <p:cNvSpPr txBox="1">
            <a:spLocks noGrp="1"/>
          </p:cNvSpPr>
          <p:nvPr>
            <p:ph type="ftr" idx="11"/>
          </p:nvPr>
        </p:nvSpPr>
        <p:spPr>
          <a:xfrm>
            <a:off x="507205" y="5322420"/>
            <a:ext cx="9018587"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8"/>
          <p:cNvSpPr txBox="1">
            <a:spLocks noGrp="1"/>
          </p:cNvSpPr>
          <p:nvPr>
            <p:ph type="sldNum" idx="12"/>
          </p:nvPr>
        </p:nvSpPr>
        <p:spPr>
          <a:xfrm>
            <a:off x="10034587" y="5322420"/>
            <a:ext cx="1648619"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77" name="Google Shape;77;p58"/>
          <p:cNvSpPr txBox="1">
            <a:spLocks noGrp="1"/>
          </p:cNvSpPr>
          <p:nvPr>
            <p:ph type="body" idx="1"/>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65000"/>
              </a:lnSpc>
              <a:spcBef>
                <a:spcPts val="0"/>
              </a:spcBef>
              <a:spcAft>
                <a:spcPts val="0"/>
              </a:spcAft>
              <a:buSzPts val="2000"/>
              <a:buNone/>
              <a:defRPr sz="2000" b="1">
                <a:solidFill>
                  <a:schemeClr val="accent2"/>
                </a:solidFill>
                <a:latin typeface="Century Gothic"/>
                <a:ea typeface="Century Gothic"/>
                <a:cs typeface="Century Gothic"/>
                <a:sym typeface="Century Gothic"/>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58"/>
          <p:cNvSpPr txBox="1">
            <a:spLocks noGrp="1"/>
          </p:cNvSpPr>
          <p:nvPr>
            <p:ph type="body" idx="2"/>
          </p:nvPr>
        </p:nvSpPr>
        <p:spPr>
          <a:xfrm>
            <a:off x="6208813" y="1739788"/>
            <a:ext cx="5472000" cy="3197435"/>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58"/>
          <p:cNvSpPr txBox="1">
            <a:spLocks noGrp="1"/>
          </p:cNvSpPr>
          <p:nvPr>
            <p:ph type="body" idx="3"/>
          </p:nvPr>
        </p:nvSpPr>
        <p:spPr>
          <a:xfrm>
            <a:off x="506413" y="1739788"/>
            <a:ext cx="5472000" cy="3197435"/>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58"/>
          <p:cNvSpPr txBox="1">
            <a:spLocks noGrp="1"/>
          </p:cNvSpPr>
          <p:nvPr>
            <p:ph type="title"/>
          </p:nvPr>
        </p:nvSpPr>
        <p:spPr>
          <a:xfrm>
            <a:off x="507206" y="506412"/>
            <a:ext cx="9792000" cy="432000"/>
          </a:xfrm>
          <a:prstGeom prst="rect">
            <a:avLst/>
          </a:prstGeom>
          <a:noFill/>
          <a:ln>
            <a:noFill/>
          </a:ln>
        </p:spPr>
        <p:txBody>
          <a:bodyPr spcFirstLastPara="1" wrap="square" lIns="0" tIns="0" rIns="0" bIns="0" anchor="t" anchorCtr="0">
            <a:noAutofit/>
          </a:bodyPr>
          <a:lstStyle>
            <a:lvl1pPr lvl="0" algn="l">
              <a:lnSpc>
                <a:spcPct val="183333"/>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58"/>
          <p:cNvSpPr/>
          <p:nvPr/>
        </p:nvSpPr>
        <p:spPr>
          <a:xfrm>
            <a:off x="-1" y="5538419"/>
            <a:ext cx="12192000" cy="1319580"/>
          </a:xfrm>
          <a:prstGeom prst="rect">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500">
              <a:solidFill>
                <a:schemeClr val="lt1"/>
              </a:solidFill>
              <a:latin typeface="Calibri"/>
              <a:ea typeface="Calibri"/>
              <a:cs typeface="Calibri"/>
              <a:sym typeface="Calibri"/>
            </a:endParaRPr>
          </a:p>
        </p:txBody>
      </p:sp>
      <p:sp>
        <p:nvSpPr>
          <p:cNvPr id="82" name="Google Shape;82;p58"/>
          <p:cNvSpPr>
            <a:spLocks noGrp="1"/>
          </p:cNvSpPr>
          <p:nvPr>
            <p:ph type="pic" idx="4"/>
          </p:nvPr>
        </p:nvSpPr>
        <p:spPr>
          <a:xfrm>
            <a:off x="0" y="5538420"/>
            <a:ext cx="12192000" cy="1319580"/>
          </a:xfrm>
          <a:prstGeom prst="rect">
            <a:avLst/>
          </a:prstGeom>
          <a:noFill/>
          <a:ln>
            <a:noFill/>
          </a:ln>
        </p:spPr>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amp; Content">
  <p:cSld name="1_Title &amp; Content">
    <p:spTree>
      <p:nvGrpSpPr>
        <p:cNvPr id="1" name="Shape 22"/>
        <p:cNvGrpSpPr/>
        <p:nvPr/>
      </p:nvGrpSpPr>
      <p:grpSpPr>
        <a:xfrm>
          <a:off x="0" y="0"/>
          <a:ext cx="0" cy="0"/>
          <a:chOff x="0" y="0"/>
          <a:chExt cx="0" cy="0"/>
        </a:xfrm>
      </p:grpSpPr>
      <p:sp>
        <p:nvSpPr>
          <p:cNvPr id="23" name="Google Shape;23;p117"/>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solidFill>
                  <a:srgbClr val="FFFFFF"/>
                </a:solidFill>
              </a:rPr>
              <a:pPr/>
              <a:t>‹#›</a:t>
            </a:fld>
            <a:endParaRPr>
              <a:solidFill>
                <a:srgbClr val="FFFFFF"/>
              </a:solidFill>
            </a:endParaRPr>
          </a:p>
        </p:txBody>
      </p:sp>
      <p:sp>
        <p:nvSpPr>
          <p:cNvPr id="24" name="Google Shape;24;p117"/>
          <p:cNvSpPr txBox="1">
            <a:spLocks noGrp="1"/>
          </p:cNvSpPr>
          <p:nvPr>
            <p:ph type="body" idx="1"/>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50000"/>
              </a:lnSpc>
              <a:spcBef>
                <a:spcPts val="0"/>
              </a:spcBef>
              <a:spcAft>
                <a:spcPts val="0"/>
              </a:spcAft>
              <a:buSzPts val="2200"/>
              <a:buNone/>
              <a:defRPr sz="2200" b="1">
                <a:solidFill>
                  <a:schemeClr val="accent2"/>
                </a:solidFill>
                <a:latin typeface="Century Gothic"/>
                <a:ea typeface="Century Gothic"/>
                <a:cs typeface="Century Gothic"/>
                <a:sym typeface="Century Gothic"/>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17"/>
          <p:cNvSpPr txBox="1">
            <a:spLocks noGrp="1"/>
          </p:cNvSpPr>
          <p:nvPr>
            <p:ph type="body" idx="2"/>
          </p:nvPr>
        </p:nvSpPr>
        <p:spPr>
          <a:xfrm>
            <a:off x="507195" y="1511188"/>
            <a:ext cx="11174412" cy="4500000"/>
          </a:xfrm>
          <a:prstGeom prst="rect">
            <a:avLst/>
          </a:prstGeom>
          <a:noFill/>
          <a:ln>
            <a:noFill/>
          </a:ln>
        </p:spPr>
        <p:txBody>
          <a:bodyPr spcFirstLastPara="1" wrap="square" lIns="0" tIns="46800" rIns="0" bIns="45700" anchor="t" anchorCtr="0">
            <a:noAutofit/>
          </a:bodyPr>
          <a:lstStyle>
            <a:lvl1pPr marL="457200" lvl="0" indent="-368300" algn="l">
              <a:lnSpc>
                <a:spcPct val="100000"/>
              </a:lnSpc>
              <a:spcBef>
                <a:spcPts val="0"/>
              </a:spcBef>
              <a:spcAft>
                <a:spcPts val="0"/>
              </a:spcAft>
              <a:buSzPts val="2200"/>
              <a:buChar char="•"/>
              <a:defRPr sz="2200"/>
            </a:lvl1pPr>
            <a:lvl2pPr marL="914400" lvl="1" indent="-355600" algn="l">
              <a:lnSpc>
                <a:spcPct val="100000"/>
              </a:lnSpc>
              <a:spcBef>
                <a:spcPts val="1200"/>
              </a:spcBef>
              <a:spcAft>
                <a:spcPts val="0"/>
              </a:spcAft>
              <a:buSzPts val="2000"/>
              <a:buChar char="•"/>
              <a:defRPr sz="2000"/>
            </a:lvl2pPr>
            <a:lvl3pPr marL="1371600" lvl="2" indent="-355600" algn="l">
              <a:lnSpc>
                <a:spcPct val="100000"/>
              </a:lnSpc>
              <a:spcBef>
                <a:spcPts val="1200"/>
              </a:spcBef>
              <a:spcAft>
                <a:spcPts val="0"/>
              </a:spcAft>
              <a:buSzPts val="2000"/>
              <a:buChar char="•"/>
              <a:defRPr sz="2000"/>
            </a:lvl3pPr>
            <a:lvl4pPr marL="1828800" lvl="3" indent="-355600" algn="l">
              <a:lnSpc>
                <a:spcPct val="100000"/>
              </a:lnSpc>
              <a:spcBef>
                <a:spcPts val="1200"/>
              </a:spcBef>
              <a:spcAft>
                <a:spcPts val="0"/>
              </a:spcAft>
              <a:buSzPts val="2000"/>
              <a:buChar char="•"/>
              <a:defRPr sz="2000"/>
            </a:lvl4pPr>
            <a:lvl5pPr marL="2286000" lvl="4" indent="-355600" algn="l">
              <a:lnSpc>
                <a:spcPct val="100000"/>
              </a:lnSpc>
              <a:spcBef>
                <a:spcPts val="1200"/>
              </a:spcBef>
              <a:spcAft>
                <a:spcPts val="0"/>
              </a:spcAft>
              <a:buSzPts val="2000"/>
              <a:buChar char="•"/>
              <a:defRPr sz="2000"/>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17"/>
          <p:cNvSpPr txBox="1">
            <a:spLocks noGrp="1"/>
          </p:cNvSpPr>
          <p:nvPr>
            <p:ph type="title"/>
          </p:nvPr>
        </p:nvSpPr>
        <p:spPr>
          <a:xfrm>
            <a:off x="507206" y="506412"/>
            <a:ext cx="9792000" cy="432000"/>
          </a:xfrm>
          <a:prstGeom prst="rect">
            <a:avLst/>
          </a:prstGeom>
          <a:noFill/>
          <a:ln>
            <a:noFill/>
          </a:ln>
        </p:spPr>
        <p:txBody>
          <a:bodyPr spcFirstLastPara="1" wrap="square" lIns="0" tIns="0" rIns="0" bIns="0" anchor="t" anchorCtr="0">
            <a:noAutofit/>
          </a:bodyPr>
          <a:lstStyle>
            <a:lvl1pPr lvl="0" algn="l">
              <a:lnSpc>
                <a:spcPct val="110000"/>
              </a:lnSpc>
              <a:spcBef>
                <a:spcPts val="0"/>
              </a:spcBef>
              <a:spcAft>
                <a:spcPts val="0"/>
              </a:spcAft>
              <a:buClr>
                <a:schemeClr val="accent1"/>
              </a:buClr>
              <a:buSzPts val="3000"/>
              <a:buFont typeface="Century Gothic"/>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7" name="Google Shape;27;p117" descr="https://extranet.who.int/datacol/answer_upload.asp?survey_id=475&amp;view_id=326&amp;question_id=15106&amp;answer_id=47397&amp;respondent_id=22063"/>
          <p:cNvPicPr preferRelativeResize="0"/>
          <p:nvPr/>
        </p:nvPicPr>
        <p:blipFill rotWithShape="1">
          <a:blip r:embed="rId2">
            <a:alphaModFix/>
          </a:blip>
          <a:srcRect/>
          <a:stretch/>
        </p:blipFill>
        <p:spPr>
          <a:xfrm>
            <a:off x="10180630" y="5912517"/>
            <a:ext cx="1873911" cy="606490"/>
          </a:xfrm>
          <a:prstGeom prst="rect">
            <a:avLst/>
          </a:prstGeom>
          <a:noFill/>
          <a:ln>
            <a:noFill/>
          </a:ln>
        </p:spPr>
      </p:pic>
      <p:pic>
        <p:nvPicPr>
          <p:cNvPr id="28" name="Google Shape;28;p117"/>
          <p:cNvPicPr preferRelativeResize="0"/>
          <p:nvPr/>
        </p:nvPicPr>
        <p:blipFill rotWithShape="1">
          <a:blip r:embed="rId3">
            <a:alphaModFix/>
          </a:blip>
          <a:srcRect/>
          <a:stretch/>
        </p:blipFill>
        <p:spPr>
          <a:xfrm>
            <a:off x="0" y="5436051"/>
            <a:ext cx="982980" cy="1122363"/>
          </a:xfrm>
          <a:prstGeom prst="rect">
            <a:avLst/>
          </a:prstGeom>
          <a:noFill/>
          <a:ln>
            <a:noFill/>
          </a:ln>
        </p:spPr>
      </p:pic>
    </p:spTree>
    <p:extLst>
      <p:ext uri="{BB962C8B-B14F-4D97-AF65-F5344CB8AC3E}">
        <p14:creationId xmlns:p14="http://schemas.microsoft.com/office/powerpoint/2010/main" val="31787525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matchingName="Section Header - Internal" preserve="1" userDrawn="1">
  <p:cSld name="Section Header - Internal">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buClrTx/>
              <a:buFontTx/>
              <a:buNone/>
            </a:pPr>
            <a:endParaRPr lang="en-US" sz="450" kern="1200">
              <a:solidFill>
                <a:srgbClr val="FFFFFF"/>
              </a:solidFill>
            </a:endParaRPr>
          </a:p>
        </p:txBody>
      </p:sp>
      <p:sp>
        <p:nvSpPr>
          <p:cNvPr id="2" name="Title 1"/>
          <p:cNvSpPr>
            <a:spLocks noGrp="1"/>
          </p:cNvSpPr>
          <p:nvPr>
            <p:ph type="ctrTitle"/>
          </p:nvPr>
        </p:nvSpPr>
        <p:spPr>
          <a:xfrm>
            <a:off x="507206" y="720000"/>
            <a:ext cx="11088000" cy="2934000"/>
          </a:xfrm>
        </p:spPr>
        <p:txBody>
          <a:bodyPr anchor="b"/>
          <a:lstStyle>
            <a:lvl1pPr algn="l">
              <a:lnSpc>
                <a:spcPts val="6500"/>
              </a:lnSpc>
              <a:defRPr sz="6600">
                <a:solidFill>
                  <a:schemeClr val="accent1"/>
                </a:solidFill>
                <a:effectLst/>
              </a:defRPr>
            </a:lvl1pPr>
          </a:lstStyle>
          <a:p>
            <a:r>
              <a:rPr lang="en-US"/>
              <a:t>Click to edit Master title style</a:t>
            </a:r>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buClrTx/>
              <a:buFontTx/>
              <a:buNone/>
            </a:pPr>
            <a:r>
              <a:rPr lang="en-US" sz="900">
                <a:solidFill>
                  <a:srgbClr val="FFFFFF"/>
                </a:solidFill>
                <a:latin typeface="Century Gothic"/>
              </a:rPr>
              <a:t>Strictly confidential</a:t>
            </a:r>
          </a:p>
        </p:txBody>
      </p:sp>
      <p:pic>
        <p:nvPicPr>
          <p:cNvPr id="8" name="Picture 7">
            <a:extLst>
              <a:ext uri="{FF2B5EF4-FFF2-40B4-BE49-F238E27FC236}">
                <a16:creationId xmlns:a16="http://schemas.microsoft.com/office/drawing/2014/main" id="{BD9C1FFE-CE2F-FC43-95DF-C2C9DCE31DD7}"/>
              </a:ext>
            </a:extLst>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5304" y="124468"/>
            <a:ext cx="1277726" cy="1428108"/>
          </a:xfrm>
          <a:prstGeom prst="rect">
            <a:avLst/>
          </a:prstGeom>
          <a:noFill/>
          <a:ln>
            <a:noFill/>
          </a:ln>
        </p:spPr>
      </p:pic>
      <p:pic>
        <p:nvPicPr>
          <p:cNvPr id="10" name="Picture 9" descr="https://extranet.who.int/datacol/answer_upload.asp?survey_id=475&amp;view_id=326&amp;question_id=15106&amp;answer_id=47397&amp;respondent_id=22063">
            <a:extLst>
              <a:ext uri="{FF2B5EF4-FFF2-40B4-BE49-F238E27FC236}">
                <a16:creationId xmlns:a16="http://schemas.microsoft.com/office/drawing/2014/main" id="{1AC5AAA3-0566-8D49-AA48-5D77450E64C2}"/>
              </a:ext>
            </a:extLst>
          </p:cNvPr>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601200" y="163778"/>
            <a:ext cx="2395909" cy="842062"/>
          </a:xfrm>
          <a:prstGeom prst="rect">
            <a:avLst/>
          </a:prstGeom>
          <a:noFill/>
          <a:ln>
            <a:noFill/>
          </a:ln>
        </p:spPr>
      </p:pic>
    </p:spTree>
    <p:extLst>
      <p:ext uri="{BB962C8B-B14F-4D97-AF65-F5344CB8AC3E}">
        <p14:creationId xmlns:p14="http://schemas.microsoft.com/office/powerpoint/2010/main" val="4005770209"/>
      </p:ext>
    </p:extLst>
  </p:cSld>
  <p:clrMapOvr>
    <a:overrideClrMapping bg1="lt1" tx1="dk1" bg2="lt2" tx2="dk2" accent1="accent1" accent2="accent2" accent3="accent3" accent4="accent4" accent5="accent5" accent6="accent6" hlink="hlink" folHlink="folHlink"/>
  </p:clrMapOvr>
  <p:hf hdr="0"/>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amp; Content" preserve="1" userDrawn="1">
  <p:cSld name="Title &amp;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4260D4A-DEC1-45DD-8AB2-A3349BAAA59E}" type="slidenum">
              <a:rPr lang="en-US" smtClean="0">
                <a:solidFill>
                  <a:srgbClr val="FFFFFF"/>
                </a:solidFill>
              </a:rPr>
              <a:pPr/>
              <a:t>‹#›</a:t>
            </a:fld>
            <a:endParaRPr lang="en-US">
              <a:solidFill>
                <a:srgbClr val="FFFFFF"/>
              </a:solidFill>
            </a:endParaRPr>
          </a:p>
        </p:txBody>
      </p:sp>
      <p:sp>
        <p:nvSpPr>
          <p:cNvPr id="14"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a:t>Click to edit Master text styles</a:t>
            </a:r>
          </a:p>
        </p:txBody>
      </p:sp>
      <p:sp>
        <p:nvSpPr>
          <p:cNvPr id="10" name="Content Placeholder 9"/>
          <p:cNvSpPr>
            <a:spLocks noGrp="1"/>
          </p:cNvSpPr>
          <p:nvPr>
            <p:ph sz="quarter" idx="14"/>
          </p:nvPr>
        </p:nvSpPr>
        <p:spPr>
          <a:xfrm>
            <a:off x="507195" y="1511188"/>
            <a:ext cx="11174412" cy="4500000"/>
          </a:xfrm>
        </p:spPr>
        <p:txBody>
          <a:bodyPr/>
          <a:lstStyle>
            <a:lvl1pPr>
              <a:defRPr sz="22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defRPr sz="3000"/>
            </a:lvl1pPr>
          </a:lstStyle>
          <a:p>
            <a:r>
              <a:rPr lang="en-US"/>
              <a:t>Click to edit Master title style</a:t>
            </a:r>
          </a:p>
        </p:txBody>
      </p:sp>
      <p:pic>
        <p:nvPicPr>
          <p:cNvPr id="7" name="Picture 6" descr="https://extranet.who.int/datacol/answer_upload.asp?survey_id=475&amp;view_id=326&amp;question_id=15106&amp;answer_id=47397&amp;respondent_id=22063">
            <a:extLst>
              <a:ext uri="{FF2B5EF4-FFF2-40B4-BE49-F238E27FC236}">
                <a16:creationId xmlns:a16="http://schemas.microsoft.com/office/drawing/2014/main" id="{1DEB27EC-4EB5-604B-9474-66ADE046843D}"/>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8" name="Picture 7">
            <a:extLst>
              <a:ext uri="{FF2B5EF4-FFF2-40B4-BE49-F238E27FC236}">
                <a16:creationId xmlns:a16="http://schemas.microsoft.com/office/drawing/2014/main" id="{C62BEDE9-A43C-A14D-BFE7-B85F455EE8F8}"/>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436051"/>
            <a:ext cx="982980" cy="1122363"/>
          </a:xfrm>
          <a:prstGeom prst="rect">
            <a:avLst/>
          </a:prstGeom>
          <a:noFill/>
          <a:ln>
            <a:noFill/>
          </a:ln>
        </p:spPr>
      </p:pic>
    </p:spTree>
    <p:extLst>
      <p:ext uri="{BB962C8B-B14F-4D97-AF65-F5344CB8AC3E}">
        <p14:creationId xmlns:p14="http://schemas.microsoft.com/office/powerpoint/2010/main" val="3947769550"/>
      </p:ext>
    </p:extLst>
  </p:cSld>
  <p:clrMapOvr>
    <a:masterClrMapping/>
  </p:clrMapOvr>
  <p:hf hdr="0"/>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matchingName="Section Header" preserve="1" userDrawn="1">
  <p:cSld name="Section Header">
    <p:bg>
      <p:bgPr>
        <a:gradFill>
          <a:gsLst>
            <a:gs pos="0">
              <a:schemeClr val="accent2"/>
            </a:gs>
            <a:gs pos="100000">
              <a:schemeClr val="accent1"/>
            </a:gs>
          </a:gsLst>
          <a:lin ang="0" scaled="0"/>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507207" y="720000"/>
            <a:ext cx="11088000" cy="2350800"/>
          </a:xfrm>
        </p:spPr>
        <p:txBody>
          <a:bodyPr anchor="b"/>
          <a:lstStyle>
            <a:lvl1pPr>
              <a:lnSpc>
                <a:spcPts val="6500"/>
              </a:lnSpc>
              <a:defRPr sz="6600">
                <a:solidFill>
                  <a:schemeClr val="bg1"/>
                </a:solidFill>
              </a:defRPr>
            </a:lvl1pPr>
          </a:lstStyle>
          <a:p>
            <a:r>
              <a:rPr lang="en-US"/>
              <a:t>Click to edit Master title style</a:t>
            </a:r>
          </a:p>
        </p:txBody>
      </p:sp>
      <p:sp>
        <p:nvSpPr>
          <p:cNvPr id="5" name="Footer Placeholder 4"/>
          <p:cNvSpPr>
            <a:spLocks noGrp="1"/>
          </p:cNvSpPr>
          <p:nvPr>
            <p:ph type="ftr" sz="quarter" idx="11"/>
          </p:nvPr>
        </p:nvSpPr>
        <p:spPr>
          <a:xfrm>
            <a:off x="507205" y="5013294"/>
            <a:ext cx="11088000" cy="216000"/>
          </a:xfrm>
        </p:spPr>
        <p:txBody>
          <a:bodyPr/>
          <a:lstStyle>
            <a:lvl1pPr>
              <a:defRPr>
                <a:solidFill>
                  <a:schemeClr val="bg1"/>
                </a:solidFill>
              </a:defRPr>
            </a:lvl1pPr>
          </a:lstStyle>
          <a:p>
            <a:r>
              <a:rPr lang="en-US">
                <a:solidFill>
                  <a:srgbClr val="FFFFFF"/>
                </a:solidFill>
              </a:rPr>
              <a:t>Lonza Microbiome JV - media briefing  |  3 April 2019</a:t>
            </a:r>
          </a:p>
        </p:txBody>
      </p:sp>
      <p:sp>
        <p:nvSpPr>
          <p:cNvPr id="8" name="Subtitle 2"/>
          <p:cNvSpPr>
            <a:spLocks noGrp="1"/>
          </p:cNvSpPr>
          <p:nvPr>
            <p:ph type="subTitle" idx="1"/>
          </p:nvPr>
        </p:nvSpPr>
        <p:spPr>
          <a:xfrm>
            <a:off x="507205" y="3097533"/>
            <a:ext cx="11088000" cy="1617074"/>
          </a:xfrm>
          <a:prstGeom prst="rect">
            <a:avLst/>
          </a:prstGeom>
        </p:spPr>
        <p:txBody>
          <a:bodyPr lIns="0" rIns="0" anchor="t">
            <a:noAutofit/>
          </a:bodyPr>
          <a:lstStyle>
            <a:lvl1pPr marL="0" indent="0" algn="l">
              <a:buNone/>
              <a:defRPr lang="en-US" sz="4000" b="1" kern="1200" spc="-100" baseline="0" dirty="0">
                <a:solidFill>
                  <a:schemeClr val="bg1"/>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Rectangle 2">
            <a:extLst>
              <a:ext uri="{FF2B5EF4-FFF2-40B4-BE49-F238E27FC236}">
                <a16:creationId xmlns:a16="http://schemas.microsoft.com/office/drawing/2014/main" id="{35A64986-086E-4506-8BC0-4199515F6AEE}"/>
              </a:ext>
            </a:extLst>
          </p:cNvPr>
          <p:cNvSpPr>
            <a:spLocks/>
          </p:cNvSpPr>
          <p:nvPr userDrawn="1"/>
        </p:nvSpPr>
        <p:spPr>
          <a:xfrm>
            <a:off x="-1" y="5303519"/>
            <a:ext cx="12192000" cy="15544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228600">
              <a:buClrTx/>
              <a:buFontTx/>
              <a:buNone/>
            </a:pPr>
            <a:endParaRPr lang="en-US" sz="1500" kern="1200">
              <a:solidFill>
                <a:srgbClr val="FFFFFF"/>
              </a:solidFill>
            </a:endParaRPr>
          </a:p>
        </p:txBody>
      </p:sp>
      <p:sp>
        <p:nvSpPr>
          <p:cNvPr id="7" name="Picture Placeholder 6">
            <a:extLst>
              <a:ext uri="{FF2B5EF4-FFF2-40B4-BE49-F238E27FC236}">
                <a16:creationId xmlns:a16="http://schemas.microsoft.com/office/drawing/2014/main" id="{D1118E30-C84F-4ECE-B3F0-A514C0D64440}"/>
              </a:ext>
            </a:extLst>
          </p:cNvPr>
          <p:cNvSpPr>
            <a:spLocks noGrp="1"/>
          </p:cNvSpPr>
          <p:nvPr>
            <p:ph type="pic" sz="quarter" idx="12"/>
          </p:nvPr>
        </p:nvSpPr>
        <p:spPr>
          <a:xfrm>
            <a:off x="0" y="5303520"/>
            <a:ext cx="12192000" cy="1554480"/>
          </a:xfrm>
        </p:spPr>
        <p:txBody>
          <a:bodyPr tIns="648000" anchor="ctr"/>
          <a:lstStyle>
            <a:lvl1pPr marL="0" indent="0" algn="ctr">
              <a:buNone/>
              <a:defRPr/>
            </a:lvl1pPr>
          </a:lstStyle>
          <a:p>
            <a:r>
              <a:rPr lang="en-US"/>
              <a:t>Click icon to add picture</a:t>
            </a:r>
          </a:p>
        </p:txBody>
      </p:sp>
      <p:sp>
        <p:nvSpPr>
          <p:cNvPr id="10"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buClrTx/>
              <a:buFontTx/>
              <a:buNone/>
            </a:pPr>
            <a:r>
              <a:rPr lang="en-US" sz="900">
                <a:solidFill>
                  <a:srgbClr val="FFFFFF"/>
                </a:solidFill>
                <a:latin typeface="Century Gothic"/>
              </a:rPr>
              <a:t>Strictly confidential</a:t>
            </a:r>
          </a:p>
        </p:txBody>
      </p:sp>
    </p:spTree>
    <p:extLst>
      <p:ext uri="{BB962C8B-B14F-4D97-AF65-F5344CB8AC3E}">
        <p14:creationId xmlns:p14="http://schemas.microsoft.com/office/powerpoint/2010/main" val="1888692485"/>
      </p:ext>
    </p:extLst>
  </p:cSld>
  <p:clrMapOvr>
    <a:masterClrMapping/>
  </p:clrMapOvr>
  <p:hf hdr="0"/>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Content with Footer Image" preserve="1" userDrawn="1">
  <p:cSld name="Content with Footer Imag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93" imgH="493" progId="TCLayout.ActiveDocument.1">
                  <p:embed/>
                </p:oleObj>
              </mc:Choice>
              <mc:Fallback>
                <p:oleObj name="think-cell Slide" r:id="rId4" imgW="493" imgH="493"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29539C22-4094-45FE-99A0-CFA512581487}"/>
              </a:ext>
            </a:extLst>
          </p:cNvPr>
          <p:cNvSpPr/>
          <p:nvPr userDrawn="1"/>
        </p:nvSpPr>
        <p:spPr>
          <a:xfrm>
            <a:off x="0" y="530352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buClrTx/>
              <a:buFontTx/>
              <a:buNone/>
            </a:pPr>
            <a:endParaRPr lang="en-US" sz="450" kern="1200">
              <a:solidFill>
                <a:srgbClr val="FFFFFF"/>
              </a:solidFill>
            </a:endParaRPr>
          </a:p>
        </p:txBody>
      </p:sp>
      <p:sp>
        <p:nvSpPr>
          <p:cNvPr id="16" name="Footer Placeholder 5"/>
          <p:cNvSpPr>
            <a:spLocks noGrp="1"/>
          </p:cNvSpPr>
          <p:nvPr>
            <p:ph type="ftr" sz="quarter" idx="11"/>
          </p:nvPr>
        </p:nvSpPr>
        <p:spPr>
          <a:xfrm>
            <a:off x="507205" y="5322420"/>
            <a:ext cx="9018587" cy="216000"/>
          </a:xfrm>
        </p:spPr>
        <p:txBody>
          <a:bodyPr/>
          <a:lstStyle/>
          <a:p>
            <a:r>
              <a:rPr lang="en-US">
                <a:solidFill>
                  <a:srgbClr val="FFFFFF"/>
                </a:solidFill>
              </a:rPr>
              <a:t>Lonza Microbiome JV - media briefing  |  3 April 2019</a:t>
            </a:r>
          </a:p>
        </p:txBody>
      </p:sp>
      <p:sp>
        <p:nvSpPr>
          <p:cNvPr id="17" name="Slide Number Placeholder 6"/>
          <p:cNvSpPr>
            <a:spLocks noGrp="1"/>
          </p:cNvSpPr>
          <p:nvPr>
            <p:ph type="sldNum" sz="quarter" idx="12"/>
          </p:nvPr>
        </p:nvSpPr>
        <p:spPr>
          <a:xfrm>
            <a:off x="10034587" y="5322420"/>
            <a:ext cx="1648619" cy="216000"/>
          </a:xfrm>
        </p:spPr>
        <p:txBody>
          <a:bodyPr/>
          <a:lstStyle/>
          <a:p>
            <a:fld id="{1F160D6B-B452-452F-87E9-4ABE62E0932F}" type="slidenum">
              <a:rPr lang="en-US" smtClean="0">
                <a:solidFill>
                  <a:srgbClr val="FFFFFF"/>
                </a:solidFill>
              </a:rPr>
              <a:pPr/>
              <a:t>‹#›</a:t>
            </a:fld>
            <a:endParaRPr lang="en-US">
              <a:solidFill>
                <a:srgbClr val="FFFFFF"/>
              </a:solidFill>
            </a:endParaRPr>
          </a:p>
        </p:txBody>
      </p:sp>
      <p:sp>
        <p:nvSpPr>
          <p:cNvPr id="11"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3" name="Content Placeholder 3"/>
          <p:cNvSpPr>
            <a:spLocks noGrp="1"/>
          </p:cNvSpPr>
          <p:nvPr>
            <p:ph sz="quarter" idx="16"/>
          </p:nvPr>
        </p:nvSpPr>
        <p:spPr>
          <a:xfrm>
            <a:off x="506413" y="1739788"/>
            <a:ext cx="11174400" cy="3197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12" name="Rectangle 11">
            <a:extLst>
              <a:ext uri="{FF2B5EF4-FFF2-40B4-BE49-F238E27FC236}">
                <a16:creationId xmlns:a16="http://schemas.microsoft.com/office/drawing/2014/main" id="{CB2D54E0-3E1E-4F70-B38D-8ED3D23EEDB9}"/>
              </a:ext>
            </a:extLst>
          </p:cNvPr>
          <p:cNvSpPr>
            <a:spLocks/>
          </p:cNvSpPr>
          <p:nvPr userDrawn="1"/>
        </p:nvSpPr>
        <p:spPr>
          <a:xfrm>
            <a:off x="-1" y="5538419"/>
            <a:ext cx="12192000" cy="13195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228600">
              <a:buClrTx/>
              <a:buFontTx/>
              <a:buNone/>
            </a:pPr>
            <a:endParaRPr lang="en-US" sz="1500" kern="1200">
              <a:solidFill>
                <a:srgbClr val="FFFFFF"/>
              </a:solidFill>
            </a:endParaRPr>
          </a:p>
        </p:txBody>
      </p:sp>
      <p:sp>
        <p:nvSpPr>
          <p:cNvPr id="14" name="Picture Placeholder 6">
            <a:extLst>
              <a:ext uri="{FF2B5EF4-FFF2-40B4-BE49-F238E27FC236}">
                <a16:creationId xmlns:a16="http://schemas.microsoft.com/office/drawing/2014/main" id="{39602443-3D83-4C9B-8DEB-C3B2A2AF8DB6}"/>
              </a:ext>
            </a:extLst>
          </p:cNvPr>
          <p:cNvSpPr>
            <a:spLocks noGrp="1"/>
          </p:cNvSpPr>
          <p:nvPr>
            <p:ph type="pic" sz="quarter" idx="17"/>
          </p:nvPr>
        </p:nvSpPr>
        <p:spPr>
          <a:xfrm>
            <a:off x="0" y="5538420"/>
            <a:ext cx="12192000" cy="1319580"/>
          </a:xfrm>
        </p:spPr>
        <p:txBody>
          <a:bodyPr tIns="648000"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3699339718"/>
      </p:ext>
    </p:extLst>
  </p:cSld>
  <p:clrMapOvr>
    <a:masterClrMapping/>
  </p:clrMapOvr>
  <p:hf hdr="0"/>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13" name="Object 1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Content Placeholder 11"/>
          <p:cNvSpPr>
            <a:spLocks noGrp="1"/>
          </p:cNvSpPr>
          <p:nvPr>
            <p:ph sz="quarter" idx="17"/>
          </p:nvPr>
        </p:nvSpPr>
        <p:spPr>
          <a:xfrm>
            <a:off x="6208813" y="1739788"/>
            <a:ext cx="5472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16"/>
          </p:nvPr>
        </p:nvSpPr>
        <p:spPr>
          <a:xfrm>
            <a:off x="506413" y="1739788"/>
            <a:ext cx="5472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solidFill>
                  <a:srgbClr val="FFFFFF"/>
                </a:solidFill>
              </a:rPr>
              <a:t>Lonza Microbiome JV - media briefing  |  3 April 2019</a:t>
            </a:r>
          </a:p>
        </p:txBody>
      </p:sp>
      <p:sp>
        <p:nvSpPr>
          <p:cNvPr id="7" name="Slide Number Placeholder 6"/>
          <p:cNvSpPr>
            <a:spLocks noGrp="1"/>
          </p:cNvSpPr>
          <p:nvPr>
            <p:ph type="sldNum" sz="quarter" idx="12"/>
          </p:nvPr>
        </p:nvSpPr>
        <p:spPr/>
        <p:txBody>
          <a:bodyPr/>
          <a:lstStyle/>
          <a:p>
            <a:fld id="{3ED22FC0-9634-43A5-A9BA-3774A5BBC19E}" type="slidenum">
              <a:rPr lang="en-US" smtClean="0">
                <a:solidFill>
                  <a:srgbClr val="FFFFFF"/>
                </a:solidFill>
              </a:rPr>
              <a:pPr/>
              <a:t>‹#›</a:t>
            </a:fld>
            <a:endParaRPr lang="en-US">
              <a:solidFill>
                <a:srgbClr val="FFFFFF"/>
              </a:solidFill>
            </a:endParaRPr>
          </a:p>
        </p:txBody>
      </p:sp>
      <p:sp>
        <p:nvSpPr>
          <p:cNvPr id="9"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78153147"/>
      </p:ext>
    </p:extLst>
  </p:cSld>
  <p:clrMapOvr>
    <a:masterClrMapping/>
  </p:clrMapOvr>
  <p:hf hdr="0"/>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wo Content &amp; Subheading" preserve="1" userDrawn="1">
  <p:cSld name="Two Content &amp; Subheadin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solidFill>
                  <a:srgbClr val="FFFFFF"/>
                </a:solidFill>
              </a:rPr>
              <a:t>Lonza Microbiome JV - media briefing  |  3 April 2019</a:t>
            </a:r>
          </a:p>
        </p:txBody>
      </p:sp>
      <p:sp>
        <p:nvSpPr>
          <p:cNvPr id="7" name="Slide Number Placeholder 6"/>
          <p:cNvSpPr>
            <a:spLocks noGrp="1"/>
          </p:cNvSpPr>
          <p:nvPr>
            <p:ph type="sldNum" sz="quarter" idx="12"/>
          </p:nvPr>
        </p:nvSpPr>
        <p:spPr/>
        <p:txBody>
          <a:bodyPr/>
          <a:lstStyle/>
          <a:p>
            <a:fld id="{DB4DF69D-9676-48A4-9665-621E7C899CF3}" type="slidenum">
              <a:rPr lang="en-US" smtClean="0">
                <a:solidFill>
                  <a:srgbClr val="FFFFFF"/>
                </a:solidFill>
              </a:rPr>
              <a:pPr/>
              <a:t>‹#›</a:t>
            </a:fld>
            <a:endParaRPr lang="en-US">
              <a:solidFill>
                <a:srgbClr val="FFFFFF"/>
              </a:solidFill>
            </a:endParaRPr>
          </a:p>
        </p:txBody>
      </p:sp>
      <p:sp>
        <p:nvSpPr>
          <p:cNvPr id="4" name="Text Placeholder 3"/>
          <p:cNvSpPr>
            <a:spLocks noGrp="1"/>
          </p:cNvSpPr>
          <p:nvPr>
            <p:ph type="body" sz="quarter" idx="16"/>
          </p:nvPr>
        </p:nvSpPr>
        <p:spPr>
          <a:xfrm>
            <a:off x="5064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2" name="Text Placeholder 3"/>
          <p:cNvSpPr>
            <a:spLocks noGrp="1"/>
          </p:cNvSpPr>
          <p:nvPr>
            <p:ph type="body" sz="quarter" idx="17"/>
          </p:nvPr>
        </p:nvSpPr>
        <p:spPr>
          <a:xfrm>
            <a:off x="62088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1"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4" name="Content Placeholder 11"/>
          <p:cNvSpPr>
            <a:spLocks noGrp="1"/>
          </p:cNvSpPr>
          <p:nvPr>
            <p:ph sz="quarter" idx="18"/>
          </p:nvPr>
        </p:nvSpPr>
        <p:spPr>
          <a:xfrm>
            <a:off x="6208813" y="2172962"/>
            <a:ext cx="5472000" cy="4066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p:cNvSpPr>
            <a:spLocks noGrp="1"/>
          </p:cNvSpPr>
          <p:nvPr>
            <p:ph sz="quarter" idx="19"/>
          </p:nvPr>
        </p:nvSpPr>
        <p:spPr>
          <a:xfrm>
            <a:off x="506413" y="2172962"/>
            <a:ext cx="5472000" cy="4066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39852703"/>
      </p:ext>
    </p:extLst>
  </p:cSld>
  <p:clrMapOvr>
    <a:masterClrMapping/>
  </p:clrMapOvr>
  <p:hf hdr="0"/>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wo Content with Footer Image" preserve="1" userDrawn="1">
  <p:cSld name="Two Content with Footer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93" imgH="493" progId="TCLayout.ActiveDocument.1">
                  <p:embed/>
                </p:oleObj>
              </mc:Choice>
              <mc:Fallback>
                <p:oleObj name="think-cell Slide" r:id="rId4" imgW="493" imgH="49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29539C22-4094-45FE-99A0-CFA512581487}"/>
              </a:ext>
            </a:extLst>
          </p:cNvPr>
          <p:cNvSpPr/>
          <p:nvPr userDrawn="1"/>
        </p:nvSpPr>
        <p:spPr>
          <a:xfrm>
            <a:off x="0" y="530352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buClrTx/>
              <a:buFontTx/>
              <a:buNone/>
            </a:pPr>
            <a:endParaRPr lang="en-US" sz="450" kern="1200">
              <a:solidFill>
                <a:srgbClr val="FFFFFF"/>
              </a:solidFill>
            </a:endParaRPr>
          </a:p>
        </p:txBody>
      </p:sp>
      <p:sp>
        <p:nvSpPr>
          <p:cNvPr id="16" name="Footer Placeholder 5"/>
          <p:cNvSpPr>
            <a:spLocks noGrp="1"/>
          </p:cNvSpPr>
          <p:nvPr>
            <p:ph type="ftr" sz="quarter" idx="11"/>
          </p:nvPr>
        </p:nvSpPr>
        <p:spPr>
          <a:xfrm>
            <a:off x="507205" y="5322420"/>
            <a:ext cx="9018587" cy="216000"/>
          </a:xfrm>
        </p:spPr>
        <p:txBody>
          <a:bodyPr/>
          <a:lstStyle/>
          <a:p>
            <a:r>
              <a:rPr lang="en-US">
                <a:solidFill>
                  <a:srgbClr val="FFFFFF"/>
                </a:solidFill>
              </a:rPr>
              <a:t>Lonza Microbiome JV - media briefing  |  3 April 2019</a:t>
            </a:r>
          </a:p>
        </p:txBody>
      </p:sp>
      <p:sp>
        <p:nvSpPr>
          <p:cNvPr id="17" name="Slide Number Placeholder 6"/>
          <p:cNvSpPr>
            <a:spLocks noGrp="1"/>
          </p:cNvSpPr>
          <p:nvPr>
            <p:ph type="sldNum" sz="quarter" idx="12"/>
          </p:nvPr>
        </p:nvSpPr>
        <p:spPr>
          <a:xfrm>
            <a:off x="10034587" y="5322420"/>
            <a:ext cx="1648619" cy="216000"/>
          </a:xfrm>
        </p:spPr>
        <p:txBody>
          <a:bodyPr/>
          <a:lstStyle/>
          <a:p>
            <a:fld id="{766EB20B-6E07-40CD-9610-8509067025E0}" type="slidenum">
              <a:rPr lang="en-US" smtClean="0">
                <a:solidFill>
                  <a:srgbClr val="FFFFFF"/>
                </a:solidFill>
              </a:rPr>
              <a:pPr/>
              <a:t>‹#›</a:t>
            </a:fld>
            <a:endParaRPr lang="en-US">
              <a:solidFill>
                <a:srgbClr val="FFFFFF"/>
              </a:solidFill>
            </a:endParaRPr>
          </a:p>
        </p:txBody>
      </p:sp>
      <p:sp>
        <p:nvSpPr>
          <p:cNvPr id="11"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2" name="Content Placeholder 11"/>
          <p:cNvSpPr>
            <a:spLocks noGrp="1"/>
          </p:cNvSpPr>
          <p:nvPr>
            <p:ph sz="quarter" idx="17"/>
          </p:nvPr>
        </p:nvSpPr>
        <p:spPr>
          <a:xfrm>
            <a:off x="6208813" y="1739788"/>
            <a:ext cx="5472000" cy="3197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6"/>
          </p:nvPr>
        </p:nvSpPr>
        <p:spPr>
          <a:xfrm>
            <a:off x="506413" y="1739788"/>
            <a:ext cx="5472000" cy="3197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18" name="Rectangle 17">
            <a:extLst>
              <a:ext uri="{FF2B5EF4-FFF2-40B4-BE49-F238E27FC236}">
                <a16:creationId xmlns:a16="http://schemas.microsoft.com/office/drawing/2014/main" id="{5D1E51BA-E24D-4B4B-A497-99E485FACBC8}"/>
              </a:ext>
            </a:extLst>
          </p:cNvPr>
          <p:cNvSpPr>
            <a:spLocks/>
          </p:cNvSpPr>
          <p:nvPr userDrawn="1"/>
        </p:nvSpPr>
        <p:spPr>
          <a:xfrm>
            <a:off x="-1" y="5538419"/>
            <a:ext cx="12192000" cy="13195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228600">
              <a:buClrTx/>
              <a:buFontTx/>
              <a:buNone/>
            </a:pPr>
            <a:endParaRPr lang="en-US" sz="1500" kern="1200">
              <a:solidFill>
                <a:srgbClr val="FFFFFF"/>
              </a:solidFill>
            </a:endParaRPr>
          </a:p>
        </p:txBody>
      </p:sp>
      <p:sp>
        <p:nvSpPr>
          <p:cNvPr id="19" name="Picture Placeholder 6">
            <a:extLst>
              <a:ext uri="{FF2B5EF4-FFF2-40B4-BE49-F238E27FC236}">
                <a16:creationId xmlns:a16="http://schemas.microsoft.com/office/drawing/2014/main" id="{9C5CF255-E0CB-4777-BEE9-D8859B96E8F0}"/>
              </a:ext>
            </a:extLst>
          </p:cNvPr>
          <p:cNvSpPr>
            <a:spLocks noGrp="1"/>
          </p:cNvSpPr>
          <p:nvPr>
            <p:ph type="pic" sz="quarter" idx="18"/>
          </p:nvPr>
        </p:nvSpPr>
        <p:spPr>
          <a:xfrm>
            <a:off x="0" y="5538420"/>
            <a:ext cx="12192000" cy="1319580"/>
          </a:xfrm>
        </p:spPr>
        <p:txBody>
          <a:bodyPr tIns="648000"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1655698714"/>
      </p:ext>
    </p:extLst>
  </p:cSld>
  <p:clrMapOvr>
    <a:masterClrMapping/>
  </p:clrMapOvr>
  <p:hf hdr="0"/>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wo Content &amp; Subheading with Footer Image" preserve="1" userDrawn="1">
  <p:cSld name="Two Content &amp; Subheading with Footer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93" imgH="493" progId="TCLayout.ActiveDocument.1">
                  <p:embed/>
                </p:oleObj>
              </mc:Choice>
              <mc:Fallback>
                <p:oleObj name="think-cell Slide" r:id="rId4" imgW="493" imgH="49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29539C22-4094-45FE-99A0-CFA512581487}"/>
              </a:ext>
            </a:extLst>
          </p:cNvPr>
          <p:cNvSpPr/>
          <p:nvPr userDrawn="1"/>
        </p:nvSpPr>
        <p:spPr>
          <a:xfrm>
            <a:off x="0" y="530352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buClrTx/>
              <a:buFontTx/>
              <a:buNone/>
            </a:pPr>
            <a:endParaRPr lang="en-US" sz="450" kern="1200">
              <a:solidFill>
                <a:srgbClr val="FFFFFF"/>
              </a:solidFill>
            </a:endParaRPr>
          </a:p>
        </p:txBody>
      </p:sp>
      <p:sp>
        <p:nvSpPr>
          <p:cNvPr id="16" name="Footer Placeholder 5"/>
          <p:cNvSpPr>
            <a:spLocks noGrp="1"/>
          </p:cNvSpPr>
          <p:nvPr>
            <p:ph type="ftr" sz="quarter" idx="11"/>
          </p:nvPr>
        </p:nvSpPr>
        <p:spPr>
          <a:xfrm>
            <a:off x="507205" y="5322420"/>
            <a:ext cx="9018587" cy="216000"/>
          </a:xfrm>
        </p:spPr>
        <p:txBody>
          <a:bodyPr/>
          <a:lstStyle/>
          <a:p>
            <a:r>
              <a:rPr lang="en-US">
                <a:solidFill>
                  <a:srgbClr val="FFFFFF"/>
                </a:solidFill>
              </a:rPr>
              <a:t>Lonza Microbiome JV - media briefing  |  3 April 2019</a:t>
            </a:r>
          </a:p>
        </p:txBody>
      </p:sp>
      <p:sp>
        <p:nvSpPr>
          <p:cNvPr id="17" name="Slide Number Placeholder 6"/>
          <p:cNvSpPr>
            <a:spLocks noGrp="1"/>
          </p:cNvSpPr>
          <p:nvPr>
            <p:ph type="sldNum" sz="quarter" idx="12"/>
          </p:nvPr>
        </p:nvSpPr>
        <p:spPr>
          <a:xfrm>
            <a:off x="10034587" y="5322420"/>
            <a:ext cx="1648619" cy="216000"/>
          </a:xfrm>
        </p:spPr>
        <p:txBody>
          <a:bodyPr/>
          <a:lstStyle/>
          <a:p>
            <a:fld id="{8D0FA728-8260-4C2F-BD34-DE0A091495A5}" type="slidenum">
              <a:rPr lang="en-US" smtClean="0">
                <a:solidFill>
                  <a:srgbClr val="FFFFFF"/>
                </a:solidFill>
              </a:rPr>
              <a:pPr/>
              <a:t>‹#›</a:t>
            </a:fld>
            <a:endParaRPr lang="en-US">
              <a:solidFill>
                <a:srgbClr val="FFFFFF"/>
              </a:solidFill>
            </a:endParaRPr>
          </a:p>
        </p:txBody>
      </p:sp>
      <p:sp>
        <p:nvSpPr>
          <p:cNvPr id="18"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9" name="Text Placeholder 3"/>
          <p:cNvSpPr>
            <a:spLocks noGrp="1"/>
          </p:cNvSpPr>
          <p:nvPr>
            <p:ph type="body" sz="quarter" idx="16"/>
          </p:nvPr>
        </p:nvSpPr>
        <p:spPr>
          <a:xfrm>
            <a:off x="5064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0" name="Text Placeholder 3"/>
          <p:cNvSpPr>
            <a:spLocks noGrp="1"/>
          </p:cNvSpPr>
          <p:nvPr>
            <p:ph type="body" sz="quarter" idx="17"/>
          </p:nvPr>
        </p:nvSpPr>
        <p:spPr>
          <a:xfrm>
            <a:off x="62088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1" name="Content Placeholder 11"/>
          <p:cNvSpPr>
            <a:spLocks noGrp="1"/>
          </p:cNvSpPr>
          <p:nvPr>
            <p:ph sz="quarter" idx="18"/>
          </p:nvPr>
        </p:nvSpPr>
        <p:spPr>
          <a:xfrm>
            <a:off x="6208813" y="2172962"/>
            <a:ext cx="5472000" cy="27642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3"/>
          <p:cNvSpPr>
            <a:spLocks noGrp="1"/>
          </p:cNvSpPr>
          <p:nvPr>
            <p:ph sz="quarter" idx="19"/>
          </p:nvPr>
        </p:nvSpPr>
        <p:spPr>
          <a:xfrm>
            <a:off x="506413" y="2172962"/>
            <a:ext cx="5472000" cy="27642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14" name="Rectangle 13">
            <a:extLst>
              <a:ext uri="{FF2B5EF4-FFF2-40B4-BE49-F238E27FC236}">
                <a16:creationId xmlns:a16="http://schemas.microsoft.com/office/drawing/2014/main" id="{B86F8A8D-F06D-4254-940A-4900AE70556F}"/>
              </a:ext>
            </a:extLst>
          </p:cNvPr>
          <p:cNvSpPr>
            <a:spLocks/>
          </p:cNvSpPr>
          <p:nvPr userDrawn="1"/>
        </p:nvSpPr>
        <p:spPr>
          <a:xfrm>
            <a:off x="-1" y="5538419"/>
            <a:ext cx="12192000" cy="13195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228600">
              <a:buClrTx/>
              <a:buFontTx/>
              <a:buNone/>
            </a:pPr>
            <a:endParaRPr lang="en-US" sz="1500" kern="1200">
              <a:solidFill>
                <a:srgbClr val="FFFFFF"/>
              </a:solidFill>
            </a:endParaRPr>
          </a:p>
        </p:txBody>
      </p:sp>
      <p:sp>
        <p:nvSpPr>
          <p:cNvPr id="23" name="Picture Placeholder 6">
            <a:extLst>
              <a:ext uri="{FF2B5EF4-FFF2-40B4-BE49-F238E27FC236}">
                <a16:creationId xmlns:a16="http://schemas.microsoft.com/office/drawing/2014/main" id="{44552720-1B07-4E51-89A6-86FF24149F89}"/>
              </a:ext>
            </a:extLst>
          </p:cNvPr>
          <p:cNvSpPr>
            <a:spLocks noGrp="1"/>
          </p:cNvSpPr>
          <p:nvPr>
            <p:ph type="pic" sz="quarter" idx="20"/>
          </p:nvPr>
        </p:nvSpPr>
        <p:spPr>
          <a:xfrm>
            <a:off x="0" y="5538420"/>
            <a:ext cx="12192000" cy="1319580"/>
          </a:xfrm>
        </p:spPr>
        <p:txBody>
          <a:bodyPr tIns="648000"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2038828109"/>
      </p:ext>
    </p:extLst>
  </p:cSld>
  <p:clrMapOvr>
    <a:masterClrMapping/>
  </p:clrMapOvr>
  <p:hf hdr="0"/>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ext &amp; Image" preserve="1" userDrawn="1">
  <p:cSld name="Text &amp;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ED0D464-5A16-420B-9773-6DD4CDBF333B}"/>
              </a:ext>
            </a:extLst>
          </p:cNvPr>
          <p:cNvSpPr>
            <a:spLocks noGrp="1"/>
          </p:cNvSpPr>
          <p:nvPr>
            <p:ph type="pic" sz="quarter" idx="13"/>
          </p:nvPr>
        </p:nvSpPr>
        <p:spPr>
          <a:xfrm>
            <a:off x="6208813" y="1739788"/>
            <a:ext cx="5472000" cy="3600000"/>
          </a:xfrm>
          <a:prstGeom prst="rect">
            <a:avLst/>
          </a:prstGeom>
          <a:solidFill>
            <a:schemeClr val="bg1">
              <a:lumMod val="95000"/>
            </a:schemeClr>
          </a:solidFill>
        </p:spPr>
        <p:txBody>
          <a:bodyPr/>
          <a:lstStyle>
            <a:lvl1pPr marL="0" indent="0">
              <a:buNone/>
              <a:defRPr/>
            </a:lvl1pPr>
          </a:lstStyle>
          <a:p>
            <a:r>
              <a:rPr lang="en-US"/>
              <a:t>Click icon to add picture</a:t>
            </a:r>
          </a:p>
        </p:txBody>
      </p:sp>
      <p:sp>
        <p:nvSpPr>
          <p:cNvPr id="6" name="Footer Placeholder 5"/>
          <p:cNvSpPr>
            <a:spLocks noGrp="1"/>
          </p:cNvSpPr>
          <p:nvPr>
            <p:ph type="ftr" sz="quarter" idx="11"/>
          </p:nvPr>
        </p:nvSpPr>
        <p:spPr/>
        <p:txBody>
          <a:bodyPr/>
          <a:lstStyle/>
          <a:p>
            <a:r>
              <a:rPr lang="en-US">
                <a:solidFill>
                  <a:srgbClr val="FFFFFF"/>
                </a:solidFill>
              </a:rPr>
              <a:t>Lonza Microbiome JV - media briefing  |  3 April 2019</a:t>
            </a:r>
          </a:p>
        </p:txBody>
      </p:sp>
      <p:sp>
        <p:nvSpPr>
          <p:cNvPr id="7" name="Slide Number Placeholder 6"/>
          <p:cNvSpPr>
            <a:spLocks noGrp="1"/>
          </p:cNvSpPr>
          <p:nvPr>
            <p:ph type="sldNum" sz="quarter" idx="12"/>
          </p:nvPr>
        </p:nvSpPr>
        <p:spPr/>
        <p:txBody>
          <a:bodyPr/>
          <a:lstStyle/>
          <a:p>
            <a:fld id="{02D2E3F0-9556-40D5-9E7E-C8276249C65E}" type="slidenum">
              <a:rPr lang="en-US" smtClean="0">
                <a:solidFill>
                  <a:srgbClr val="FFFFFF"/>
                </a:solidFill>
              </a:rPr>
              <a:pPr/>
              <a:t>‹#›</a:t>
            </a:fld>
            <a:endParaRPr lang="en-US">
              <a:solidFill>
                <a:srgbClr val="FFFFFF"/>
              </a:solidFill>
            </a:endParaRPr>
          </a:p>
        </p:txBody>
      </p:sp>
      <p:sp>
        <p:nvSpPr>
          <p:cNvPr id="10" name="Text Placeholder 13"/>
          <p:cNvSpPr>
            <a:spLocks noGrp="1"/>
          </p:cNvSpPr>
          <p:nvPr>
            <p:ph type="body" sz="quarter" idx="18"/>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4" name="Content Placeholder 3"/>
          <p:cNvSpPr>
            <a:spLocks noGrp="1"/>
          </p:cNvSpPr>
          <p:nvPr>
            <p:ph sz="quarter" idx="16"/>
          </p:nvPr>
        </p:nvSpPr>
        <p:spPr>
          <a:xfrm>
            <a:off x="506413" y="1739788"/>
            <a:ext cx="5472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154EE074-434E-419C-AD07-3EDE2AAF45E6}"/>
              </a:ext>
            </a:extLst>
          </p:cNvPr>
          <p:cNvSpPr>
            <a:spLocks noGrp="1"/>
          </p:cNvSpPr>
          <p:nvPr>
            <p:ph type="body" sz="quarter" idx="19"/>
          </p:nvPr>
        </p:nvSpPr>
        <p:spPr>
          <a:xfrm>
            <a:off x="6208813" y="5542310"/>
            <a:ext cx="5472000" cy="697479"/>
          </a:xfrm>
        </p:spPr>
        <p:txBody>
          <a:bodyPr/>
          <a:lstStyle>
            <a:lvl1pPr marL="0" indent="0">
              <a:spcAft>
                <a:spcPts val="0"/>
              </a:spcAft>
              <a:buFontTx/>
              <a:buNone/>
              <a:defRPr sz="1400" b="1">
                <a:solidFill>
                  <a:schemeClr val="accent2"/>
                </a:solidFill>
                <a:latin typeface="Calibri" panose="020F0502020204030204" pitchFamily="34" charset="0"/>
                <a:cs typeface="Calibri" panose="020F0502020204030204" pitchFamily="34" charset="0"/>
              </a:defRPr>
            </a:lvl1pPr>
            <a:lvl2pPr marL="198000" indent="-198000">
              <a:defRPr sz="1400"/>
            </a:lvl2pPr>
            <a:lvl3pPr>
              <a:defRPr sz="1400"/>
            </a:lvl3pPr>
            <a:lvl4pPr>
              <a:defRPr sz="1400"/>
            </a:lvl4pPr>
            <a:lvl5pPr>
              <a:defRPr sz="14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90376327"/>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13" Type="http://schemas.openxmlformats.org/officeDocument/2006/relationships/image" Target="../media/image4.emf"/><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oleObject" Target="../embeddings/oleObject1.bin"/><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tags" Target="../tags/tag123.xml"/><Relationship Id="rId5" Type="http://schemas.openxmlformats.org/officeDocument/2006/relationships/slideLayout" Target="../slideLayouts/slideLayout137.xml"/><Relationship Id="rId15" Type="http://schemas.openxmlformats.org/officeDocument/2006/relationships/image" Target="../media/image2.png"/><Relationship Id="rId10" Type="http://schemas.openxmlformats.org/officeDocument/2006/relationships/tags" Target="../tags/tag122.xml"/><Relationship Id="rId4" Type="http://schemas.openxmlformats.org/officeDocument/2006/relationships/slideLayout" Target="../slideLayouts/slideLayout136.xml"/><Relationship Id="rId9" Type="http://schemas.openxmlformats.org/officeDocument/2006/relationships/tags" Target="../tags/tag121.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ags" Target="../tags/tag2.xml"/><Relationship Id="rId3" Type="http://schemas.openxmlformats.org/officeDocument/2006/relationships/slideLayout" Target="../slideLayouts/slideLayout18.xml"/><Relationship Id="rId21" Type="http://schemas.openxmlformats.org/officeDocument/2006/relationships/image" Target="../media/image4.emf"/><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ags" Target="../tags/tag1.xml"/><Relationship Id="rId2" Type="http://schemas.openxmlformats.org/officeDocument/2006/relationships/slideLayout" Target="../slideLayouts/slideLayout17.xml"/><Relationship Id="rId16" Type="http://schemas.openxmlformats.org/officeDocument/2006/relationships/theme" Target="../theme/theme2.xml"/><Relationship Id="rId20" Type="http://schemas.openxmlformats.org/officeDocument/2006/relationships/oleObject" Target="../embeddings/oleObject1.bin"/><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tags" Target="../tags/tag3.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tags" Target="../tags/tag17.xml"/><Relationship Id="rId3" Type="http://schemas.openxmlformats.org/officeDocument/2006/relationships/slideLayout" Target="../slideLayouts/slideLayout33.xml"/><Relationship Id="rId21" Type="http://schemas.openxmlformats.org/officeDocument/2006/relationships/image" Target="../media/image4.emf"/><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tags" Target="../tags/tag16.xml"/><Relationship Id="rId2" Type="http://schemas.openxmlformats.org/officeDocument/2006/relationships/slideLayout" Target="../slideLayouts/slideLayout32.xml"/><Relationship Id="rId16" Type="http://schemas.openxmlformats.org/officeDocument/2006/relationships/theme" Target="../theme/theme3.xml"/><Relationship Id="rId20" Type="http://schemas.openxmlformats.org/officeDocument/2006/relationships/oleObject" Target="../embeddings/oleObject1.bin"/><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tags" Target="../tags/tag18.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ags" Target="../tags/tag32.xml"/><Relationship Id="rId3" Type="http://schemas.openxmlformats.org/officeDocument/2006/relationships/slideLayout" Target="../slideLayouts/slideLayout48.xml"/><Relationship Id="rId21" Type="http://schemas.openxmlformats.org/officeDocument/2006/relationships/image" Target="../media/image4.emf"/><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tags" Target="../tags/tag31.xml"/><Relationship Id="rId2" Type="http://schemas.openxmlformats.org/officeDocument/2006/relationships/slideLayout" Target="../slideLayouts/slideLayout47.xml"/><Relationship Id="rId16" Type="http://schemas.openxmlformats.org/officeDocument/2006/relationships/theme" Target="../theme/theme4.xml"/><Relationship Id="rId20" Type="http://schemas.openxmlformats.org/officeDocument/2006/relationships/oleObject" Target="../embeddings/oleObject1.bin"/><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tags" Target="../tags/tag33.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tags" Target="../tags/tag47.xml"/><Relationship Id="rId3" Type="http://schemas.openxmlformats.org/officeDocument/2006/relationships/slideLayout" Target="../slideLayouts/slideLayout63.xml"/><Relationship Id="rId21" Type="http://schemas.openxmlformats.org/officeDocument/2006/relationships/image" Target="../media/image4.emf"/><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tags" Target="../tags/tag46.xml"/><Relationship Id="rId2" Type="http://schemas.openxmlformats.org/officeDocument/2006/relationships/slideLayout" Target="../slideLayouts/slideLayout62.xml"/><Relationship Id="rId16" Type="http://schemas.openxmlformats.org/officeDocument/2006/relationships/theme" Target="../theme/theme5.xml"/><Relationship Id="rId20" Type="http://schemas.openxmlformats.org/officeDocument/2006/relationships/oleObject" Target="../embeddings/oleObject1.bin"/><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19" Type="http://schemas.openxmlformats.org/officeDocument/2006/relationships/tags" Target="../tags/tag48.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tags" Target="../tags/tag62.xml"/><Relationship Id="rId3" Type="http://schemas.openxmlformats.org/officeDocument/2006/relationships/slideLayout" Target="../slideLayouts/slideLayout78.xml"/><Relationship Id="rId21" Type="http://schemas.openxmlformats.org/officeDocument/2006/relationships/image" Target="../media/image4.emf"/><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tags" Target="../tags/tag61.xml"/><Relationship Id="rId2" Type="http://schemas.openxmlformats.org/officeDocument/2006/relationships/slideLayout" Target="../slideLayouts/slideLayout77.xml"/><Relationship Id="rId16" Type="http://schemas.openxmlformats.org/officeDocument/2006/relationships/theme" Target="../theme/theme6.xml"/><Relationship Id="rId20" Type="http://schemas.openxmlformats.org/officeDocument/2006/relationships/oleObject" Target="../embeddings/oleObject1.bin"/><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19" Type="http://schemas.openxmlformats.org/officeDocument/2006/relationships/tags" Target="../tags/tag63.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tags" Target="../tags/tag7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tags" Target="../tags/tag77.xml"/><Relationship Id="rId2" Type="http://schemas.openxmlformats.org/officeDocument/2006/relationships/slideLayout" Target="../slideLayouts/slideLayout92.xml"/><Relationship Id="rId16" Type="http://schemas.openxmlformats.org/officeDocument/2006/relationships/tags" Target="../tags/tag76.xml"/><Relationship Id="rId20" Type="http://schemas.openxmlformats.org/officeDocument/2006/relationships/image" Target="../media/image4.emf"/><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theme" Target="../theme/theme7.xml"/><Relationship Id="rId10" Type="http://schemas.openxmlformats.org/officeDocument/2006/relationships/slideLayout" Target="../slideLayouts/slideLayout100.xml"/><Relationship Id="rId19" Type="http://schemas.openxmlformats.org/officeDocument/2006/relationships/oleObject" Target="../embeddings/oleObject1.bin"/><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18" Type="http://schemas.openxmlformats.org/officeDocument/2006/relationships/tags" Target="../tags/tag93.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tags" Target="../tags/tag92.xml"/><Relationship Id="rId2" Type="http://schemas.openxmlformats.org/officeDocument/2006/relationships/slideLayout" Target="../slideLayouts/slideLayout106.xml"/><Relationship Id="rId16" Type="http://schemas.openxmlformats.org/officeDocument/2006/relationships/tags" Target="../tags/tag91.xml"/><Relationship Id="rId20" Type="http://schemas.openxmlformats.org/officeDocument/2006/relationships/image" Target="../media/image4.emf"/><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theme" Target="../theme/theme8.xml"/><Relationship Id="rId10" Type="http://schemas.openxmlformats.org/officeDocument/2006/relationships/slideLayout" Target="../slideLayouts/slideLayout114.xml"/><Relationship Id="rId19" Type="http://schemas.openxmlformats.org/officeDocument/2006/relationships/oleObject" Target="../embeddings/oleObject1.bin"/><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slideLayout" Target="../slideLayouts/slideLayout131.xml"/><Relationship Id="rId18" Type="http://schemas.openxmlformats.org/officeDocument/2006/relationships/tags" Target="../tags/tag108.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17" Type="http://schemas.openxmlformats.org/officeDocument/2006/relationships/tags" Target="../tags/tag107.xml"/><Relationship Id="rId2" Type="http://schemas.openxmlformats.org/officeDocument/2006/relationships/slideLayout" Target="../slideLayouts/slideLayout120.xml"/><Relationship Id="rId16" Type="http://schemas.openxmlformats.org/officeDocument/2006/relationships/tags" Target="../tags/tag106.xml"/><Relationship Id="rId20" Type="http://schemas.openxmlformats.org/officeDocument/2006/relationships/image" Target="../media/image4.emf"/><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5" Type="http://schemas.openxmlformats.org/officeDocument/2006/relationships/theme" Target="../theme/theme9.xml"/><Relationship Id="rId10" Type="http://schemas.openxmlformats.org/officeDocument/2006/relationships/slideLayout" Target="../slideLayouts/slideLayout128.xml"/><Relationship Id="rId19" Type="http://schemas.openxmlformats.org/officeDocument/2006/relationships/oleObject" Target="../embeddings/oleObject1.bin"/><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slideLayout" Target="../slideLayouts/slideLayout1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9"/>
          <p:cNvSpPr/>
          <p:nvPr/>
        </p:nvSpPr>
        <p:spPr>
          <a:xfrm>
            <a:off x="0" y="6604200"/>
            <a:ext cx="12192000" cy="2538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50" b="0" i="0" u="none" strike="noStrike" cap="none">
              <a:solidFill>
                <a:schemeClr val="lt1"/>
              </a:solidFill>
              <a:latin typeface="Calibri"/>
              <a:ea typeface="Calibri"/>
              <a:cs typeface="Calibri"/>
              <a:sym typeface="Calibri"/>
            </a:endParaRPr>
          </a:p>
        </p:txBody>
      </p:sp>
      <p:sp>
        <p:nvSpPr>
          <p:cNvPr id="11" name="Google Shape;11;p49"/>
          <p:cNvSpPr txBox="1">
            <a:spLocks noGrp="1"/>
          </p:cNvSpPr>
          <p:nvPr>
            <p:ph type="title"/>
          </p:nvPr>
        </p:nvSpPr>
        <p:spPr>
          <a:xfrm>
            <a:off x="507206" y="506412"/>
            <a:ext cx="9792000" cy="432000"/>
          </a:xfrm>
          <a:prstGeom prst="rect">
            <a:avLst/>
          </a:prstGeom>
          <a:noFill/>
          <a:ln>
            <a:noFill/>
          </a:ln>
        </p:spPr>
        <p:txBody>
          <a:bodyPr spcFirstLastPara="1" wrap="square" lIns="0" tIns="0" rIns="0" bIns="0" anchor="t" anchorCtr="0">
            <a:noAutofit/>
          </a:bodyPr>
          <a:lstStyle>
            <a:lvl1pPr marR="0" lvl="0" algn="l" rtl="0">
              <a:lnSpc>
                <a:spcPct val="117857"/>
              </a:lnSpc>
              <a:spcBef>
                <a:spcPts val="0"/>
              </a:spcBef>
              <a:spcAft>
                <a:spcPts val="0"/>
              </a:spcAft>
              <a:buClr>
                <a:schemeClr val="accent1"/>
              </a:buClr>
              <a:buSzPts val="2800"/>
              <a:buFont typeface="Century Gothic"/>
              <a:buNone/>
              <a:defRPr sz="2800" b="1" i="0" u="none" strike="noStrike" cap="none">
                <a:solidFill>
                  <a:schemeClr val="accen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49"/>
          <p:cNvSpPr txBox="1">
            <a:spLocks noGrp="1"/>
          </p:cNvSpPr>
          <p:nvPr>
            <p:ph type="ftr" idx="11"/>
          </p:nvPr>
        </p:nvSpPr>
        <p:spPr>
          <a:xfrm>
            <a:off x="507205" y="6623100"/>
            <a:ext cx="9018587" cy="2160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0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13" name="Google Shape;13;p49"/>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000" b="0" i="0" u="none" strike="noStrike" cap="none">
                <a:solidFill>
                  <a:schemeClr val="lt1"/>
                </a:solidFill>
                <a:latin typeface="Calibri"/>
                <a:ea typeface="Calibri"/>
                <a:cs typeface="Calibri"/>
                <a:sym typeface="Calibri"/>
              </a:defRPr>
            </a:lvl1pPr>
            <a:lvl2pPr marL="0" marR="0" lvl="1" indent="0" algn="r" rtl="0">
              <a:spcBef>
                <a:spcPts val="0"/>
              </a:spcBef>
              <a:buNone/>
              <a:defRPr sz="1000" b="0" i="0" u="none" strike="noStrike" cap="none">
                <a:solidFill>
                  <a:schemeClr val="lt1"/>
                </a:solidFill>
                <a:latin typeface="Calibri"/>
                <a:ea typeface="Calibri"/>
                <a:cs typeface="Calibri"/>
                <a:sym typeface="Calibri"/>
              </a:defRPr>
            </a:lvl2pPr>
            <a:lvl3pPr marL="0" marR="0" lvl="2" indent="0" algn="r" rtl="0">
              <a:spcBef>
                <a:spcPts val="0"/>
              </a:spcBef>
              <a:buNone/>
              <a:defRPr sz="1000" b="0" i="0" u="none" strike="noStrike" cap="none">
                <a:solidFill>
                  <a:schemeClr val="lt1"/>
                </a:solidFill>
                <a:latin typeface="Calibri"/>
                <a:ea typeface="Calibri"/>
                <a:cs typeface="Calibri"/>
                <a:sym typeface="Calibri"/>
              </a:defRPr>
            </a:lvl3pPr>
            <a:lvl4pPr marL="0" marR="0" lvl="3" indent="0" algn="r" rtl="0">
              <a:spcBef>
                <a:spcPts val="0"/>
              </a:spcBef>
              <a:buNone/>
              <a:defRPr sz="1000" b="0" i="0" u="none" strike="noStrike" cap="none">
                <a:solidFill>
                  <a:schemeClr val="lt1"/>
                </a:solidFill>
                <a:latin typeface="Calibri"/>
                <a:ea typeface="Calibri"/>
                <a:cs typeface="Calibri"/>
                <a:sym typeface="Calibri"/>
              </a:defRPr>
            </a:lvl4pPr>
            <a:lvl5pPr marL="0" marR="0" lvl="4" indent="0" algn="r" rtl="0">
              <a:spcBef>
                <a:spcPts val="0"/>
              </a:spcBef>
              <a:buNone/>
              <a:defRPr sz="1000" b="0" i="0" u="none" strike="noStrike" cap="none">
                <a:solidFill>
                  <a:schemeClr val="lt1"/>
                </a:solidFill>
                <a:latin typeface="Calibri"/>
                <a:ea typeface="Calibri"/>
                <a:cs typeface="Calibri"/>
                <a:sym typeface="Calibri"/>
              </a:defRPr>
            </a:lvl5pPr>
            <a:lvl6pPr marL="0" marR="0" lvl="5" indent="0" algn="r" rtl="0">
              <a:spcBef>
                <a:spcPts val="0"/>
              </a:spcBef>
              <a:buNone/>
              <a:defRPr sz="1000" b="0" i="0" u="none" strike="noStrike" cap="none">
                <a:solidFill>
                  <a:schemeClr val="lt1"/>
                </a:solidFill>
                <a:latin typeface="Calibri"/>
                <a:ea typeface="Calibri"/>
                <a:cs typeface="Calibri"/>
                <a:sym typeface="Calibri"/>
              </a:defRPr>
            </a:lvl6pPr>
            <a:lvl7pPr marL="0" marR="0" lvl="6" indent="0" algn="r" rtl="0">
              <a:spcBef>
                <a:spcPts val="0"/>
              </a:spcBef>
              <a:buNone/>
              <a:defRPr sz="1000" b="0" i="0" u="none" strike="noStrike" cap="none">
                <a:solidFill>
                  <a:schemeClr val="lt1"/>
                </a:solidFill>
                <a:latin typeface="Calibri"/>
                <a:ea typeface="Calibri"/>
                <a:cs typeface="Calibri"/>
                <a:sym typeface="Calibri"/>
              </a:defRPr>
            </a:lvl7pPr>
            <a:lvl8pPr marL="0" marR="0" lvl="7" indent="0" algn="r" rtl="0">
              <a:spcBef>
                <a:spcPts val="0"/>
              </a:spcBef>
              <a:buNone/>
              <a:defRPr sz="1000" b="0" i="0" u="none" strike="noStrike" cap="none">
                <a:solidFill>
                  <a:schemeClr val="lt1"/>
                </a:solidFill>
                <a:latin typeface="Calibri"/>
                <a:ea typeface="Calibri"/>
                <a:cs typeface="Calibri"/>
                <a:sym typeface="Calibri"/>
              </a:defRPr>
            </a:lvl8pPr>
            <a:lvl9pPr marL="0" marR="0" lvl="8" indent="0" algn="r" rtl="0">
              <a:spcBef>
                <a:spcPts val="0"/>
              </a:spcBef>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4" name="Google Shape;14;p49"/>
          <p:cNvSpPr txBox="1">
            <a:spLocks noGrp="1"/>
          </p:cNvSpPr>
          <p:nvPr>
            <p:ph type="body" idx="1"/>
          </p:nvPr>
        </p:nvSpPr>
        <p:spPr>
          <a:xfrm>
            <a:off x="507205" y="1739788"/>
            <a:ext cx="11175995" cy="4500000"/>
          </a:xfrm>
          <a:prstGeom prst="rect">
            <a:avLst/>
          </a:prstGeom>
          <a:noFill/>
          <a:ln>
            <a:noFill/>
          </a:ln>
        </p:spPr>
        <p:txBody>
          <a:bodyPr spcFirstLastPara="1" wrap="square" lIns="0" tIns="46800" rIns="0" bIns="45700" anchor="t" anchorCtr="0">
            <a:noAutofit/>
          </a:bodyPr>
          <a:lstStyle>
            <a:lvl1pPr marL="457200" marR="0" lvl="0" indent="-330200" algn="l" rtl="0">
              <a:lnSpc>
                <a:spcPct val="100000"/>
              </a:lnSpc>
              <a:spcBef>
                <a:spcPts val="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49"/>
          <p:cNvSpPr txBox="1"/>
          <p:nvPr/>
        </p:nvSpPr>
        <p:spPr>
          <a:xfrm>
            <a:off x="507204" y="6085900"/>
            <a:ext cx="11175995" cy="153888"/>
          </a:xfrm>
          <a:prstGeom prst="rect">
            <a:avLst/>
          </a:prstGeom>
          <a:noFill/>
          <a:ln>
            <a:noFill/>
          </a:ln>
        </p:spPr>
        <p:txBody>
          <a:bodyPr spcFirstLastPara="1" wrap="square" lIns="0" tIns="0" rIns="0" bIns="0" anchor="b" anchorCtr="0">
            <a:spAutoFit/>
          </a:bodyPr>
          <a:lstStyle/>
          <a:p>
            <a:pPr marL="0" marR="0" lvl="0" indent="0" algn="l" rtl="0">
              <a:spcBef>
                <a:spcPts val="0"/>
              </a:spcBef>
              <a:spcAft>
                <a:spcPts val="0"/>
              </a:spcAft>
              <a:buNone/>
            </a:pPr>
            <a:r>
              <a:rPr lang="en-GB" sz="1000" b="0" i="0" u="none" strike="noStrike" cap="none">
                <a:solidFill>
                  <a:schemeClr val="dk1"/>
                </a:solidFill>
                <a:latin typeface="Calibri"/>
                <a:ea typeface="Calibri"/>
                <a:cs typeface="Calibri"/>
                <a:sym typeface="Calibri"/>
              </a:rPr>
              <a:t> </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 id="2147483661" r:id="rId12"/>
    <p:sldLayoutId id="2147483662" r:id="rId13"/>
    <p:sldLayoutId id="2147483663" r:id="rId14"/>
    <p:sldLayoutId id="2147483664"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342">
          <p15:clr>
            <a:srgbClr val="F26B43"/>
          </p15:clr>
        </p15:guide>
        <p15:guide id="2" pos="3840">
          <p15:clr>
            <a:srgbClr val="F26B43"/>
          </p15:clr>
        </p15:guide>
        <p15:guide id="3" pos="320">
          <p15:clr>
            <a:srgbClr val="F26B43"/>
          </p15:clr>
        </p15:guide>
        <p15:guide id="4" pos="7360">
          <p15:clr>
            <a:srgbClr val="F26B43"/>
          </p15:clr>
        </p15:guide>
        <p15:guide id="5" orient="horz" pos="319">
          <p15:clr>
            <a:srgbClr val="F26B43"/>
          </p15:clr>
        </p15:guide>
        <p15:guide id="6" orient="horz" pos="4001">
          <p15:clr>
            <a:srgbClr val="F26B43"/>
          </p15:clr>
        </p15:guide>
        <p15:guide id="7" orient="horz" pos="1200">
          <p15:clr>
            <a:srgbClr val="F26B43"/>
          </p15:clr>
        </p15:guide>
        <p15:guide id="8" orient="horz" pos="2160">
          <p15:clr>
            <a:srgbClr val="F26B43"/>
          </p15:clr>
        </p15:guide>
        <p15:guide id="9" pos="3761">
          <p15:clr>
            <a:srgbClr val="F26B43"/>
          </p15:clr>
        </p15:guide>
        <p15:guide id="10" pos="3920">
          <p15:clr>
            <a:srgbClr val="F26B43"/>
          </p15:clr>
        </p15:guide>
        <p15:guide id="11" pos="2718">
          <p15:clr>
            <a:srgbClr val="F26B43"/>
          </p15:clr>
        </p15:guide>
        <p15:guide id="12" pos="2560">
          <p15:clr>
            <a:srgbClr val="F26B43"/>
          </p15:clr>
        </p15:guide>
        <p15:guide id="13" pos="1518">
          <p15:clr>
            <a:srgbClr val="F26B43"/>
          </p15:clr>
        </p15:guide>
        <p15:guide id="14" pos="1360">
          <p15:clr>
            <a:srgbClr val="F26B43"/>
          </p15:clr>
        </p15:guide>
        <p15:guide id="15" pos="4961">
          <p15:clr>
            <a:srgbClr val="F26B43"/>
          </p15:clr>
        </p15:guide>
        <p15:guide id="16" pos="5120">
          <p15:clr>
            <a:srgbClr val="F26B43"/>
          </p15:clr>
        </p15:guide>
        <p15:guide id="17" pos="6163">
          <p15:clr>
            <a:srgbClr val="F26B43"/>
          </p15:clr>
        </p15:guide>
        <p15:guide id="18" pos="632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9539C22-4094-45FE-99A0-CFA512581487}"/>
              </a:ext>
            </a:extLst>
          </p:cNvPr>
          <p:cNvSpPr/>
          <p:nvPr userDrawn="1"/>
        </p:nvSpPr>
        <p:spPr>
          <a:xfrm>
            <a:off x="0" y="660420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graphicFrame>
        <p:nvGraphicFramePr>
          <p:cNvPr id="7" name="Object 6" hidden="1"/>
          <p:cNvGraphicFramePr>
            <a:graphicFrameLocks noChangeAspect="1"/>
          </p:cNvGraphicFramePr>
          <p:nvPr userDrawn="1">
            <p:custDataLst>
              <p:tags r:id="rId9"/>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2" imgW="353" imgH="353" progId="TCLayout.ActiveDocument.1">
                  <p:embed/>
                </p:oleObj>
              </mc:Choice>
              <mc:Fallback>
                <p:oleObj name="think-cell Slide" r:id="rId12" imgW="353" imgH="353" progId="TCLayout.ActiveDocument.1">
                  <p:embed/>
                  <p:pic>
                    <p:nvPicPr>
                      <p:cNvPr id="7" name="Object 6" hidden="1"/>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6" name="Slide Number Placeholder 5"/>
          <p:cNvSpPr>
            <a:spLocks noGrp="1"/>
          </p:cNvSpPr>
          <p:nvPr>
            <p:ph type="sldNum" sz="quarter" idx="4"/>
          </p:nvPr>
        </p:nvSpPr>
        <p:spPr>
          <a:xfrm>
            <a:off x="10034587" y="6623100"/>
            <a:ext cx="1648619" cy="216000"/>
          </a:xfrm>
          <a:prstGeom prst="rect">
            <a:avLst/>
          </a:prstGeom>
        </p:spPr>
        <p:txBody>
          <a:bodyPr vert="horz" lIns="0" tIns="0" rIns="0" bIns="0" rtlCol="0" anchor="ctr" anchorCtr="0">
            <a:noAutofit/>
          </a:bodyPr>
          <a:lstStyle>
            <a:lvl1pPr algn="r">
              <a:defRPr sz="1000">
                <a:solidFill>
                  <a:schemeClr val="bg1"/>
                </a:solidFill>
                <a:latin typeface="Calibri" panose="020F0502020204030204" pitchFamily="34" charset="0"/>
                <a:cs typeface="Calibri" panose="020F0502020204030204" pitchFamily="34" charset="0"/>
              </a:defRPr>
            </a:lvl1pPr>
          </a:lstStyle>
          <a:p>
            <a:fld id="{7FB918AD-5F4D-49AE-B18F-E06A9462217A}" type="slidenum">
              <a:rPr lang="en-US" smtClean="0"/>
              <a:pPr/>
              <a:t>‹#›</a:t>
            </a:fld>
            <a:endParaRPr lang="en-US"/>
          </a:p>
        </p:txBody>
      </p:sp>
      <p:sp>
        <p:nvSpPr>
          <p:cNvPr id="3" name="txtSource">
            <a:extLst>
              <a:ext uri="{FF2B5EF4-FFF2-40B4-BE49-F238E27FC236}">
                <a16:creationId xmlns:a16="http://schemas.microsoft.com/office/drawing/2014/main" id="{96CEB2EB-90E8-444A-934C-7B59C14ECE37}"/>
              </a:ext>
            </a:extLst>
          </p:cNvPr>
          <p:cNvSpPr txBox="1"/>
          <p:nvPr userDrawn="1">
            <p:custDataLst>
              <p:tags r:id="rId10"/>
            </p:custDataLst>
          </p:nvPr>
        </p:nvSpPr>
        <p:spPr bwMode="gray">
          <a:xfrm>
            <a:off x="507204" y="6085900"/>
            <a:ext cx="11175995" cy="153888"/>
          </a:xfrm>
          <a:prstGeom prst="rect">
            <a:avLst/>
          </a:prstGeom>
          <a:noFill/>
        </p:spPr>
        <p:txBody>
          <a:bodyPr wrap="square" lIns="0" tIns="0" rIns="0" bIns="0" rtlCol="0" anchor="b">
            <a:spAutoFit/>
          </a:bodyPr>
          <a:lstStyle/>
          <a:p>
            <a:pPr algn="l"/>
            <a:r>
              <a:rPr lang="en-US" sz="1000">
                <a:solidFill>
                  <a:schemeClr val="tx1"/>
                </a:solidFill>
              </a:rPr>
              <a:t> </a:t>
            </a:r>
          </a:p>
        </p:txBody>
      </p:sp>
      <p:sp>
        <p:nvSpPr>
          <p:cNvPr id="11" name="Classification" hidden="1"/>
          <p:cNvSpPr txBox="1">
            <a:spLocks/>
          </p:cNvSpPr>
          <p:nvPr userDrawn="1">
            <p:custDataLst>
              <p:tags r:id="rId11"/>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
        <p:nvSpPr>
          <p:cNvPr id="24" name="Slide Number Placeholder 5">
            <a:extLst>
              <a:ext uri="{FF2B5EF4-FFF2-40B4-BE49-F238E27FC236}">
                <a16:creationId xmlns:a16="http://schemas.microsoft.com/office/drawing/2014/main" id="{B829967B-7F78-D545-9EC5-F20832EAF5FC}"/>
              </a:ext>
            </a:extLst>
          </p:cNvPr>
          <p:cNvSpPr txBox="1">
            <a:spLocks/>
          </p:cNvSpPr>
          <p:nvPr userDrawn="1"/>
        </p:nvSpPr>
        <p:spPr>
          <a:xfrm>
            <a:off x="10034587" y="6623100"/>
            <a:ext cx="1648619" cy="216000"/>
          </a:xfrm>
          <a:prstGeom prst="rect">
            <a:avLst/>
          </a:prstGeom>
        </p:spPr>
        <p:txBody>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29" name="Picture 28" descr="https://extranet.who.int/datacol/answer_upload.asp?survey_id=475&amp;view_id=326&amp;question_id=15106&amp;answer_id=47397&amp;respondent_id=22063">
            <a:extLst>
              <a:ext uri="{FF2B5EF4-FFF2-40B4-BE49-F238E27FC236}">
                <a16:creationId xmlns:a16="http://schemas.microsoft.com/office/drawing/2014/main" id="{F7E2392F-6972-B04F-9EE6-57E8EBCA8366}"/>
              </a:ext>
            </a:extLst>
          </p:cNvPr>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30" name="Picture 29">
            <a:extLst>
              <a:ext uri="{FF2B5EF4-FFF2-40B4-BE49-F238E27FC236}">
                <a16:creationId xmlns:a16="http://schemas.microsoft.com/office/drawing/2014/main" id="{706D459D-5E4C-F14F-9C67-092E8973B1F1}"/>
              </a:ext>
            </a:extLst>
          </p:cNvPr>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spTree>
    <p:extLst>
      <p:ext uri="{BB962C8B-B14F-4D97-AF65-F5344CB8AC3E}">
        <p14:creationId xmlns:p14="http://schemas.microsoft.com/office/powerpoint/2010/main" val="4270770734"/>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3" r:id="rId6"/>
    <p:sldLayoutId id="2147483814" r:id="rId7"/>
  </p:sldLayoutIdLst>
  <p:hf hdr="0"/>
  <p:txStyles>
    <p:titleStyle>
      <a:lvl1pPr algn="l" defTabSz="914400" rtl="0" eaLnBrk="1" latinLnBrk="0" hangingPunct="1">
        <a:lnSpc>
          <a:spcPts val="3300"/>
        </a:lnSpc>
        <a:spcBef>
          <a:spcPct val="0"/>
        </a:spcBef>
        <a:buNone/>
        <a:defRPr sz="2800" b="1" kern="1200" spc="-100" baseline="0">
          <a:solidFill>
            <a:schemeClr val="accent1"/>
          </a:solidFill>
          <a:latin typeface="+mj-lt"/>
          <a:ea typeface="+mj-ea"/>
          <a:cs typeface="+mj-cs"/>
        </a:defRPr>
      </a:lvl1pPr>
    </p:titleStyle>
    <p:body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42">
          <p15:clr>
            <a:srgbClr val="F26B43"/>
          </p15:clr>
        </p15:guide>
        <p15:guide id="2" pos="3840">
          <p15:clr>
            <a:srgbClr val="F26B43"/>
          </p15:clr>
        </p15:guide>
        <p15:guide id="3" pos="320">
          <p15:clr>
            <a:srgbClr val="F26B43"/>
          </p15:clr>
        </p15:guide>
        <p15:guide id="4" pos="7360">
          <p15:clr>
            <a:srgbClr val="F26B43"/>
          </p15:clr>
        </p15:guide>
        <p15:guide id="5" orient="horz" pos="319">
          <p15:clr>
            <a:srgbClr val="F26B43"/>
          </p15:clr>
        </p15:guide>
        <p15:guide id="6" orient="horz" pos="4001">
          <p15:clr>
            <a:srgbClr val="F26B43"/>
          </p15:clr>
        </p15:guide>
        <p15:guide id="7" orient="horz" pos="1200">
          <p15:clr>
            <a:srgbClr val="F26B43"/>
          </p15:clr>
        </p15:guide>
        <p15:guide id="8" orient="horz" pos="2160">
          <p15:clr>
            <a:srgbClr val="F26B43"/>
          </p15:clr>
        </p15:guide>
        <p15:guide id="9" pos="3761">
          <p15:clr>
            <a:srgbClr val="F26B43"/>
          </p15:clr>
        </p15:guide>
        <p15:guide id="10" pos="3920">
          <p15:clr>
            <a:srgbClr val="F26B43"/>
          </p15:clr>
        </p15:guide>
        <p15:guide id="11" pos="2718">
          <p15:clr>
            <a:srgbClr val="F26B43"/>
          </p15:clr>
        </p15:guide>
        <p15:guide id="12" pos="2560">
          <p15:clr>
            <a:srgbClr val="F26B43"/>
          </p15:clr>
        </p15:guide>
        <p15:guide id="13" pos="1518">
          <p15:clr>
            <a:srgbClr val="F26B43"/>
          </p15:clr>
        </p15:guide>
        <p15:guide id="14" pos="1360">
          <p15:clr>
            <a:srgbClr val="F26B43"/>
          </p15:clr>
        </p15:guide>
        <p15:guide id="15" pos="4961">
          <p15:clr>
            <a:srgbClr val="F26B43"/>
          </p15:clr>
        </p15:guide>
        <p15:guide id="16" pos="5120">
          <p15:clr>
            <a:srgbClr val="F26B43"/>
          </p15:clr>
        </p15:guide>
        <p15:guide id="17" pos="6163">
          <p15:clr>
            <a:srgbClr val="F26B43"/>
          </p15:clr>
        </p15:guide>
        <p15:guide id="18" pos="632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7"/>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0" imgW="353" imgH="353" progId="TCLayout.ActiveDocument.1">
                  <p:embed/>
                </p:oleObj>
              </mc:Choice>
              <mc:Fallback>
                <p:oleObj name="think-cell Slide" r:id="rId20" imgW="353" imgH="353" progId="TCLayout.ActiveDocument.1">
                  <p:embed/>
                  <p:pic>
                    <p:nvPicPr>
                      <p:cNvPr id="7" name="Object 6" hidden="1"/>
                      <p:cNvPicPr/>
                      <p:nvPr/>
                    </p:nvPicPr>
                    <p:blipFill>
                      <a:blip r:embed="rId21"/>
                      <a:stretch>
                        <a:fillRect/>
                      </a:stretch>
                    </p:blipFill>
                    <p:spPr>
                      <a:xfrm>
                        <a:off x="1588" y="1588"/>
                        <a:ext cx="1587" cy="1587"/>
                      </a:xfrm>
                      <a:prstGeom prst="rect">
                        <a:avLst/>
                      </a:prstGeom>
                    </p:spPr>
                  </p:pic>
                </p:oleObj>
              </mc:Fallback>
            </mc:AlternateContent>
          </a:graphicData>
        </a:graphic>
      </p:graphicFrame>
      <p:sp>
        <p:nvSpPr>
          <p:cNvPr id="26" name="Rectangle 25">
            <a:extLst>
              <a:ext uri="{FF2B5EF4-FFF2-40B4-BE49-F238E27FC236}">
                <a16:creationId xmlns:a16="http://schemas.microsoft.com/office/drawing/2014/main" id="{29539C22-4094-45FE-99A0-CFA512581487}"/>
              </a:ext>
            </a:extLst>
          </p:cNvPr>
          <p:cNvSpPr/>
          <p:nvPr userDrawn="1"/>
        </p:nvSpPr>
        <p:spPr>
          <a:xfrm>
            <a:off x="0" y="660420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buClrTx/>
              <a:buFontTx/>
              <a:buNone/>
            </a:pPr>
            <a:endParaRPr lang="en-US" sz="450" kern="1200">
              <a:solidFill>
                <a:srgbClr val="FFFFFF"/>
              </a:solidFill>
            </a:endParaRPr>
          </a:p>
        </p:txBody>
      </p:sp>
      <p:sp>
        <p:nvSpPr>
          <p:cNvPr id="2" name="Title Placeholder 1"/>
          <p:cNvSpPr>
            <a:spLocks noGrp="1"/>
          </p:cNvSpPr>
          <p:nvPr>
            <p:ph type="title"/>
          </p:nvPr>
        </p:nvSpPr>
        <p:spPr>
          <a:xfrm>
            <a:off x="507206" y="506412"/>
            <a:ext cx="9792000" cy="432000"/>
          </a:xfrm>
          <a:prstGeom prst="rect">
            <a:avLst/>
          </a:prstGeom>
        </p:spPr>
        <p:txBody>
          <a:bodyPr vert="horz" lIns="0" tIns="0" rIns="0" bIns="0" rtlCol="0" anchor="t" anchorCtr="0">
            <a:noAutofit/>
          </a:bodyPr>
          <a:lstStyle/>
          <a:p>
            <a:r>
              <a:rPr lang="en-US"/>
              <a:t>Click to edit Master title style</a:t>
            </a:r>
          </a:p>
        </p:txBody>
      </p:sp>
      <p:sp>
        <p:nvSpPr>
          <p:cNvPr id="5" name="Footer Placeholder 4"/>
          <p:cNvSpPr>
            <a:spLocks noGrp="1"/>
          </p:cNvSpPr>
          <p:nvPr>
            <p:ph type="ftr" sz="quarter" idx="3"/>
          </p:nvPr>
        </p:nvSpPr>
        <p:spPr>
          <a:xfrm>
            <a:off x="507205" y="6623100"/>
            <a:ext cx="9018587" cy="216000"/>
          </a:xfrm>
          <a:prstGeom prst="rect">
            <a:avLst/>
          </a:prstGeom>
        </p:spPr>
        <p:txBody>
          <a:bodyPr vert="horz" lIns="0" tIns="0" rIns="0" bIns="0" rtlCol="0" anchor="ctr" anchorCtr="0">
            <a:noAutofit/>
          </a:bodyPr>
          <a:lstStyle>
            <a:lvl1pPr algn="l">
              <a:defRPr sz="1000">
                <a:solidFill>
                  <a:schemeClr val="bg1"/>
                </a:solidFill>
                <a:latin typeface="Calibri" panose="020F0502020204030204" pitchFamily="34" charset="0"/>
                <a:cs typeface="Calibri" panose="020F0502020204030204" pitchFamily="34" charset="0"/>
              </a:defRPr>
            </a:lvl1pPr>
          </a:lstStyle>
          <a:p>
            <a:pPr defTabSz="228600">
              <a:buClrTx/>
              <a:buFontTx/>
              <a:buNone/>
            </a:pPr>
            <a:r>
              <a:rPr lang="en-US" kern="1200">
                <a:solidFill>
                  <a:srgbClr val="FFFFFF"/>
                </a:solidFill>
                <a:ea typeface="Arial Unicode MS"/>
              </a:rPr>
              <a:t>Lonza Microbiome JV - media briefing  |  3 April 2019</a:t>
            </a:r>
          </a:p>
        </p:txBody>
      </p:sp>
      <p:sp>
        <p:nvSpPr>
          <p:cNvPr id="6" name="Slide Number Placeholder 5"/>
          <p:cNvSpPr>
            <a:spLocks noGrp="1"/>
          </p:cNvSpPr>
          <p:nvPr>
            <p:ph type="sldNum" sz="quarter" idx="4"/>
          </p:nvPr>
        </p:nvSpPr>
        <p:spPr>
          <a:xfrm>
            <a:off x="10034587" y="6623100"/>
            <a:ext cx="1648619" cy="216000"/>
          </a:xfrm>
          <a:prstGeom prst="rect">
            <a:avLst/>
          </a:prstGeom>
        </p:spPr>
        <p:txBody>
          <a:bodyPr vert="horz" lIns="0" tIns="0" rIns="0" bIns="0" rtlCol="0" anchor="ctr" anchorCtr="0">
            <a:noAutofit/>
          </a:bodyPr>
          <a:lstStyle>
            <a:lvl1pPr algn="r">
              <a:defRPr sz="1000">
                <a:solidFill>
                  <a:schemeClr val="bg1"/>
                </a:solidFill>
                <a:latin typeface="Calibri" panose="020F0502020204030204" pitchFamily="34" charset="0"/>
                <a:cs typeface="Calibri" panose="020F0502020204030204" pitchFamily="34" charset="0"/>
              </a:defRPr>
            </a:lvl1pPr>
          </a:lstStyle>
          <a:p>
            <a:pPr defTabSz="228600">
              <a:buClrTx/>
              <a:buFontTx/>
              <a:buNone/>
            </a:pPr>
            <a:fld id="{7FB918AD-5F4D-49AE-B18F-E06A9462217A}" type="slidenum">
              <a:rPr lang="en-US" kern="1200" smtClean="0">
                <a:solidFill>
                  <a:srgbClr val="FFFFFF"/>
                </a:solidFill>
                <a:ea typeface="Arial Unicode MS"/>
              </a:rPr>
              <a:pPr defTabSz="228600">
                <a:buClrTx/>
                <a:buFontTx/>
                <a:buNone/>
              </a:pPr>
              <a:t>‹#›</a:t>
            </a:fld>
            <a:endParaRPr lang="en-US" kern="1200">
              <a:solidFill>
                <a:srgbClr val="FFFFFF"/>
              </a:solidFill>
              <a:ea typeface="Arial Unicode MS"/>
            </a:endParaRPr>
          </a:p>
        </p:txBody>
      </p:sp>
      <p:sp>
        <p:nvSpPr>
          <p:cNvPr id="10" name="Text Placeholder 9"/>
          <p:cNvSpPr>
            <a:spLocks noGrp="1"/>
          </p:cNvSpPr>
          <p:nvPr>
            <p:ph type="body" idx="1"/>
          </p:nvPr>
        </p:nvSpPr>
        <p:spPr>
          <a:xfrm>
            <a:off x="507205" y="1739788"/>
            <a:ext cx="11175995" cy="4500000"/>
          </a:xfrm>
          <a:prstGeom prst="rect">
            <a:avLst/>
          </a:prstGeom>
        </p:spPr>
        <p:txBody>
          <a:bodyPr vert="horz" lIns="0" tIns="4680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xtSource">
            <a:extLst>
              <a:ext uri="{FF2B5EF4-FFF2-40B4-BE49-F238E27FC236}">
                <a16:creationId xmlns:a16="http://schemas.microsoft.com/office/drawing/2014/main" id="{96CEB2EB-90E8-444A-934C-7B59C14ECE37}"/>
              </a:ext>
            </a:extLst>
          </p:cNvPr>
          <p:cNvSpPr txBox="1"/>
          <p:nvPr userDrawn="1">
            <p:custDataLst>
              <p:tags r:id="rId18"/>
            </p:custDataLst>
          </p:nvPr>
        </p:nvSpPr>
        <p:spPr bwMode="gray">
          <a:xfrm>
            <a:off x="507204" y="6085900"/>
            <a:ext cx="11175995" cy="153888"/>
          </a:xfrm>
          <a:prstGeom prst="rect">
            <a:avLst/>
          </a:prstGeom>
          <a:noFill/>
        </p:spPr>
        <p:txBody>
          <a:bodyPr wrap="square" lIns="0" tIns="0" rIns="0" bIns="0" rtlCol="0" anchor="b">
            <a:spAutoFit/>
          </a:bodyPr>
          <a:lstStyle/>
          <a:p>
            <a:pPr defTabSz="228600">
              <a:buClrTx/>
              <a:buFontTx/>
              <a:buNone/>
            </a:pPr>
            <a:r>
              <a:rPr lang="en-US" sz="1000" kern="1200">
                <a:latin typeface="Calibri Light"/>
                <a:ea typeface="Arial Unicode MS"/>
                <a:cs typeface="Arial Unicode MS"/>
              </a:rPr>
              <a:t> </a:t>
            </a:r>
          </a:p>
        </p:txBody>
      </p:sp>
      <p:sp>
        <p:nvSpPr>
          <p:cNvPr id="11" name="Classification" hidden="1"/>
          <p:cNvSpPr txBox="1">
            <a:spLocks/>
          </p:cNvSpPr>
          <p:nvPr userDrawn="1">
            <p:custDataLst>
              <p:tags r:id="rId19"/>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buClrTx/>
              <a:buFontTx/>
              <a:buNone/>
            </a:pPr>
            <a:r>
              <a:rPr lang="en-US" sz="900">
                <a:solidFill>
                  <a:srgbClr val="FFFFFF"/>
                </a:solidFill>
                <a:latin typeface="Century Gothic"/>
              </a:rPr>
              <a:t>Strictly confidential</a:t>
            </a:r>
          </a:p>
        </p:txBody>
      </p:sp>
    </p:spTree>
    <p:extLst>
      <p:ext uri="{BB962C8B-B14F-4D97-AF65-F5344CB8AC3E}">
        <p14:creationId xmlns:p14="http://schemas.microsoft.com/office/powerpoint/2010/main" val="113340548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Lst>
  <p:hf hdr="0"/>
  <p:txStyles>
    <p:titleStyle>
      <a:lvl1pPr algn="l" defTabSz="914400" rtl="0" eaLnBrk="1" latinLnBrk="0" hangingPunct="1">
        <a:lnSpc>
          <a:spcPts val="3300"/>
        </a:lnSpc>
        <a:spcBef>
          <a:spcPct val="0"/>
        </a:spcBef>
        <a:buNone/>
        <a:defRPr sz="2800" b="1" kern="1200" spc="-100" baseline="0">
          <a:solidFill>
            <a:schemeClr val="accent1"/>
          </a:solidFill>
          <a:latin typeface="+mj-lt"/>
          <a:ea typeface="+mj-ea"/>
          <a:cs typeface="+mj-cs"/>
        </a:defRPr>
      </a:lvl1pPr>
    </p:titleStyle>
    <p:body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42">
          <p15:clr>
            <a:srgbClr val="F26B43"/>
          </p15:clr>
        </p15:guide>
        <p15:guide id="2" pos="3840">
          <p15:clr>
            <a:srgbClr val="F26B43"/>
          </p15:clr>
        </p15:guide>
        <p15:guide id="3" pos="320">
          <p15:clr>
            <a:srgbClr val="F26B43"/>
          </p15:clr>
        </p15:guide>
        <p15:guide id="4" pos="7360">
          <p15:clr>
            <a:srgbClr val="F26B43"/>
          </p15:clr>
        </p15:guide>
        <p15:guide id="5" orient="horz" pos="319">
          <p15:clr>
            <a:srgbClr val="F26B43"/>
          </p15:clr>
        </p15:guide>
        <p15:guide id="6" orient="horz" pos="4001">
          <p15:clr>
            <a:srgbClr val="F26B43"/>
          </p15:clr>
        </p15:guide>
        <p15:guide id="7" orient="horz" pos="1200">
          <p15:clr>
            <a:srgbClr val="F26B43"/>
          </p15:clr>
        </p15:guide>
        <p15:guide id="8" orient="horz" pos="2160">
          <p15:clr>
            <a:srgbClr val="F26B43"/>
          </p15:clr>
        </p15:guide>
        <p15:guide id="9" pos="3761">
          <p15:clr>
            <a:srgbClr val="F26B43"/>
          </p15:clr>
        </p15:guide>
        <p15:guide id="10" pos="3920">
          <p15:clr>
            <a:srgbClr val="F26B43"/>
          </p15:clr>
        </p15:guide>
        <p15:guide id="11" pos="2718">
          <p15:clr>
            <a:srgbClr val="F26B43"/>
          </p15:clr>
        </p15:guide>
        <p15:guide id="12" pos="2560">
          <p15:clr>
            <a:srgbClr val="F26B43"/>
          </p15:clr>
        </p15:guide>
        <p15:guide id="13" pos="1518">
          <p15:clr>
            <a:srgbClr val="F26B43"/>
          </p15:clr>
        </p15:guide>
        <p15:guide id="14" pos="1360">
          <p15:clr>
            <a:srgbClr val="F26B43"/>
          </p15:clr>
        </p15:guide>
        <p15:guide id="15" pos="4961">
          <p15:clr>
            <a:srgbClr val="F26B43"/>
          </p15:clr>
        </p15:guide>
        <p15:guide id="16" pos="5120">
          <p15:clr>
            <a:srgbClr val="F26B43"/>
          </p15:clr>
        </p15:guide>
        <p15:guide id="17" pos="6163">
          <p15:clr>
            <a:srgbClr val="F26B43"/>
          </p15:clr>
        </p15:guide>
        <p15:guide id="18" pos="632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7"/>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0" imgW="353" imgH="353" progId="TCLayout.ActiveDocument.1">
                  <p:embed/>
                </p:oleObj>
              </mc:Choice>
              <mc:Fallback>
                <p:oleObj name="think-cell Slide" r:id="rId20" imgW="353" imgH="353" progId="TCLayout.ActiveDocument.1">
                  <p:embed/>
                  <p:pic>
                    <p:nvPicPr>
                      <p:cNvPr id="7" name="Object 6" hidden="1"/>
                      <p:cNvPicPr/>
                      <p:nvPr/>
                    </p:nvPicPr>
                    <p:blipFill>
                      <a:blip r:embed="rId21"/>
                      <a:stretch>
                        <a:fillRect/>
                      </a:stretch>
                    </p:blipFill>
                    <p:spPr>
                      <a:xfrm>
                        <a:off x="1588" y="1588"/>
                        <a:ext cx="1587" cy="1587"/>
                      </a:xfrm>
                      <a:prstGeom prst="rect">
                        <a:avLst/>
                      </a:prstGeom>
                    </p:spPr>
                  </p:pic>
                </p:oleObj>
              </mc:Fallback>
            </mc:AlternateContent>
          </a:graphicData>
        </a:graphic>
      </p:graphicFrame>
      <p:sp>
        <p:nvSpPr>
          <p:cNvPr id="26" name="Rectangle 25">
            <a:extLst>
              <a:ext uri="{FF2B5EF4-FFF2-40B4-BE49-F238E27FC236}">
                <a16:creationId xmlns:a16="http://schemas.microsoft.com/office/drawing/2014/main" id="{29539C22-4094-45FE-99A0-CFA512581487}"/>
              </a:ext>
            </a:extLst>
          </p:cNvPr>
          <p:cNvSpPr/>
          <p:nvPr userDrawn="1"/>
        </p:nvSpPr>
        <p:spPr>
          <a:xfrm>
            <a:off x="0" y="660420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buClrTx/>
              <a:buFontTx/>
              <a:buNone/>
            </a:pPr>
            <a:endParaRPr lang="en-US" sz="450" kern="1200">
              <a:solidFill>
                <a:srgbClr val="FFFFFF"/>
              </a:solidFill>
            </a:endParaRPr>
          </a:p>
        </p:txBody>
      </p:sp>
      <p:sp>
        <p:nvSpPr>
          <p:cNvPr id="2" name="Title Placeholder 1"/>
          <p:cNvSpPr>
            <a:spLocks noGrp="1"/>
          </p:cNvSpPr>
          <p:nvPr>
            <p:ph type="title"/>
          </p:nvPr>
        </p:nvSpPr>
        <p:spPr>
          <a:xfrm>
            <a:off x="507206" y="506412"/>
            <a:ext cx="9792000" cy="432000"/>
          </a:xfrm>
          <a:prstGeom prst="rect">
            <a:avLst/>
          </a:prstGeom>
        </p:spPr>
        <p:txBody>
          <a:bodyPr vert="horz" lIns="0" tIns="0" rIns="0" bIns="0" rtlCol="0" anchor="t" anchorCtr="0">
            <a:noAutofit/>
          </a:bodyPr>
          <a:lstStyle/>
          <a:p>
            <a:r>
              <a:rPr lang="en-US"/>
              <a:t>Click to edit Master title style</a:t>
            </a:r>
          </a:p>
        </p:txBody>
      </p:sp>
      <p:sp>
        <p:nvSpPr>
          <p:cNvPr id="5" name="Footer Placeholder 4"/>
          <p:cNvSpPr>
            <a:spLocks noGrp="1"/>
          </p:cNvSpPr>
          <p:nvPr>
            <p:ph type="ftr" sz="quarter" idx="3"/>
          </p:nvPr>
        </p:nvSpPr>
        <p:spPr>
          <a:xfrm>
            <a:off x="507205" y="6623100"/>
            <a:ext cx="9018587" cy="216000"/>
          </a:xfrm>
          <a:prstGeom prst="rect">
            <a:avLst/>
          </a:prstGeom>
        </p:spPr>
        <p:txBody>
          <a:bodyPr vert="horz" lIns="0" tIns="0" rIns="0" bIns="0" rtlCol="0" anchor="ctr" anchorCtr="0">
            <a:noAutofit/>
          </a:bodyPr>
          <a:lstStyle>
            <a:lvl1pPr algn="l">
              <a:defRPr sz="1000">
                <a:solidFill>
                  <a:schemeClr val="bg1"/>
                </a:solidFill>
                <a:latin typeface="Calibri" panose="020F0502020204030204" pitchFamily="34" charset="0"/>
                <a:cs typeface="Calibri" panose="020F0502020204030204" pitchFamily="34" charset="0"/>
              </a:defRPr>
            </a:lvl1pPr>
          </a:lstStyle>
          <a:p>
            <a:pPr defTabSz="228600">
              <a:buClrTx/>
              <a:buFontTx/>
              <a:buNone/>
            </a:pPr>
            <a:r>
              <a:rPr lang="en-US" kern="1200">
                <a:solidFill>
                  <a:srgbClr val="FFFFFF"/>
                </a:solidFill>
                <a:ea typeface="Arial Unicode MS"/>
              </a:rPr>
              <a:t>Lonza Microbiome JV - media briefing  |  3 April 2019</a:t>
            </a:r>
          </a:p>
        </p:txBody>
      </p:sp>
      <p:sp>
        <p:nvSpPr>
          <p:cNvPr id="6" name="Slide Number Placeholder 5"/>
          <p:cNvSpPr>
            <a:spLocks noGrp="1"/>
          </p:cNvSpPr>
          <p:nvPr>
            <p:ph type="sldNum" sz="quarter" idx="4"/>
          </p:nvPr>
        </p:nvSpPr>
        <p:spPr>
          <a:xfrm>
            <a:off x="10034587" y="6623100"/>
            <a:ext cx="1648619" cy="216000"/>
          </a:xfrm>
          <a:prstGeom prst="rect">
            <a:avLst/>
          </a:prstGeom>
        </p:spPr>
        <p:txBody>
          <a:bodyPr vert="horz" lIns="0" tIns="0" rIns="0" bIns="0" rtlCol="0" anchor="ctr" anchorCtr="0">
            <a:noAutofit/>
          </a:bodyPr>
          <a:lstStyle>
            <a:lvl1pPr algn="r">
              <a:defRPr sz="1000">
                <a:solidFill>
                  <a:schemeClr val="bg1"/>
                </a:solidFill>
                <a:latin typeface="Calibri" panose="020F0502020204030204" pitchFamily="34" charset="0"/>
                <a:cs typeface="Calibri" panose="020F0502020204030204" pitchFamily="34" charset="0"/>
              </a:defRPr>
            </a:lvl1pPr>
          </a:lstStyle>
          <a:p>
            <a:pPr defTabSz="228600">
              <a:buClrTx/>
              <a:buFontTx/>
              <a:buNone/>
            </a:pPr>
            <a:fld id="{7FB918AD-5F4D-49AE-B18F-E06A9462217A}" type="slidenum">
              <a:rPr lang="en-US" kern="1200" smtClean="0">
                <a:solidFill>
                  <a:srgbClr val="FFFFFF"/>
                </a:solidFill>
                <a:ea typeface="Arial Unicode MS"/>
              </a:rPr>
              <a:pPr defTabSz="228600">
                <a:buClrTx/>
                <a:buFontTx/>
                <a:buNone/>
              </a:pPr>
              <a:t>‹#›</a:t>
            </a:fld>
            <a:endParaRPr lang="en-US" kern="1200">
              <a:solidFill>
                <a:srgbClr val="FFFFFF"/>
              </a:solidFill>
              <a:ea typeface="Arial Unicode MS"/>
            </a:endParaRPr>
          </a:p>
        </p:txBody>
      </p:sp>
      <p:sp>
        <p:nvSpPr>
          <p:cNvPr id="10" name="Text Placeholder 9"/>
          <p:cNvSpPr>
            <a:spLocks noGrp="1"/>
          </p:cNvSpPr>
          <p:nvPr>
            <p:ph type="body" idx="1"/>
          </p:nvPr>
        </p:nvSpPr>
        <p:spPr>
          <a:xfrm>
            <a:off x="507205" y="1739788"/>
            <a:ext cx="11175995" cy="4500000"/>
          </a:xfrm>
          <a:prstGeom prst="rect">
            <a:avLst/>
          </a:prstGeom>
        </p:spPr>
        <p:txBody>
          <a:bodyPr vert="horz" lIns="0" tIns="4680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xtSource">
            <a:extLst>
              <a:ext uri="{FF2B5EF4-FFF2-40B4-BE49-F238E27FC236}">
                <a16:creationId xmlns:a16="http://schemas.microsoft.com/office/drawing/2014/main" id="{96CEB2EB-90E8-444A-934C-7B59C14ECE37}"/>
              </a:ext>
            </a:extLst>
          </p:cNvPr>
          <p:cNvSpPr txBox="1"/>
          <p:nvPr userDrawn="1">
            <p:custDataLst>
              <p:tags r:id="rId18"/>
            </p:custDataLst>
          </p:nvPr>
        </p:nvSpPr>
        <p:spPr bwMode="gray">
          <a:xfrm>
            <a:off x="507204" y="6085900"/>
            <a:ext cx="11175995" cy="153888"/>
          </a:xfrm>
          <a:prstGeom prst="rect">
            <a:avLst/>
          </a:prstGeom>
          <a:noFill/>
        </p:spPr>
        <p:txBody>
          <a:bodyPr wrap="square" lIns="0" tIns="0" rIns="0" bIns="0" rtlCol="0" anchor="b">
            <a:spAutoFit/>
          </a:bodyPr>
          <a:lstStyle/>
          <a:p>
            <a:pPr defTabSz="228600">
              <a:buClrTx/>
              <a:buFontTx/>
              <a:buNone/>
            </a:pPr>
            <a:r>
              <a:rPr lang="en-US" sz="1000" kern="1200">
                <a:latin typeface="Calibri Light"/>
                <a:ea typeface="Arial Unicode MS"/>
                <a:cs typeface="Arial Unicode MS"/>
              </a:rPr>
              <a:t> </a:t>
            </a:r>
          </a:p>
        </p:txBody>
      </p:sp>
      <p:sp>
        <p:nvSpPr>
          <p:cNvPr id="11" name="Classification" hidden="1"/>
          <p:cNvSpPr txBox="1">
            <a:spLocks/>
          </p:cNvSpPr>
          <p:nvPr userDrawn="1">
            <p:custDataLst>
              <p:tags r:id="rId19"/>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buClrTx/>
              <a:buFontTx/>
              <a:buNone/>
            </a:pPr>
            <a:r>
              <a:rPr lang="en-US" sz="900">
                <a:solidFill>
                  <a:srgbClr val="FFFFFF"/>
                </a:solidFill>
                <a:latin typeface="Century Gothic"/>
              </a:rPr>
              <a:t>Strictly confidential</a:t>
            </a:r>
          </a:p>
        </p:txBody>
      </p:sp>
    </p:spTree>
    <p:extLst>
      <p:ext uri="{BB962C8B-B14F-4D97-AF65-F5344CB8AC3E}">
        <p14:creationId xmlns:p14="http://schemas.microsoft.com/office/powerpoint/2010/main" val="242168503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hf hdr="0"/>
  <p:txStyles>
    <p:titleStyle>
      <a:lvl1pPr algn="l" defTabSz="914400" rtl="0" eaLnBrk="1" latinLnBrk="0" hangingPunct="1">
        <a:lnSpc>
          <a:spcPts val="3300"/>
        </a:lnSpc>
        <a:spcBef>
          <a:spcPct val="0"/>
        </a:spcBef>
        <a:buNone/>
        <a:defRPr sz="2800" b="1" kern="1200" spc="-100" baseline="0">
          <a:solidFill>
            <a:schemeClr val="accent1"/>
          </a:solidFill>
          <a:latin typeface="+mj-lt"/>
          <a:ea typeface="+mj-ea"/>
          <a:cs typeface="+mj-cs"/>
        </a:defRPr>
      </a:lvl1pPr>
    </p:titleStyle>
    <p:body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42">
          <p15:clr>
            <a:srgbClr val="F26B43"/>
          </p15:clr>
        </p15:guide>
        <p15:guide id="2" pos="3840">
          <p15:clr>
            <a:srgbClr val="F26B43"/>
          </p15:clr>
        </p15:guide>
        <p15:guide id="3" pos="320">
          <p15:clr>
            <a:srgbClr val="F26B43"/>
          </p15:clr>
        </p15:guide>
        <p15:guide id="4" pos="7360">
          <p15:clr>
            <a:srgbClr val="F26B43"/>
          </p15:clr>
        </p15:guide>
        <p15:guide id="5" orient="horz" pos="319">
          <p15:clr>
            <a:srgbClr val="F26B43"/>
          </p15:clr>
        </p15:guide>
        <p15:guide id="6" orient="horz" pos="4001">
          <p15:clr>
            <a:srgbClr val="F26B43"/>
          </p15:clr>
        </p15:guide>
        <p15:guide id="7" orient="horz" pos="1200">
          <p15:clr>
            <a:srgbClr val="F26B43"/>
          </p15:clr>
        </p15:guide>
        <p15:guide id="8" orient="horz" pos="2160">
          <p15:clr>
            <a:srgbClr val="F26B43"/>
          </p15:clr>
        </p15:guide>
        <p15:guide id="9" pos="3761">
          <p15:clr>
            <a:srgbClr val="F26B43"/>
          </p15:clr>
        </p15:guide>
        <p15:guide id="10" pos="3920">
          <p15:clr>
            <a:srgbClr val="F26B43"/>
          </p15:clr>
        </p15:guide>
        <p15:guide id="11" pos="2718">
          <p15:clr>
            <a:srgbClr val="F26B43"/>
          </p15:clr>
        </p15:guide>
        <p15:guide id="12" pos="2560">
          <p15:clr>
            <a:srgbClr val="F26B43"/>
          </p15:clr>
        </p15:guide>
        <p15:guide id="13" pos="1518">
          <p15:clr>
            <a:srgbClr val="F26B43"/>
          </p15:clr>
        </p15:guide>
        <p15:guide id="14" pos="1360">
          <p15:clr>
            <a:srgbClr val="F26B43"/>
          </p15:clr>
        </p15:guide>
        <p15:guide id="15" pos="4961">
          <p15:clr>
            <a:srgbClr val="F26B43"/>
          </p15:clr>
        </p15:guide>
        <p15:guide id="16" pos="5120">
          <p15:clr>
            <a:srgbClr val="F26B43"/>
          </p15:clr>
        </p15:guide>
        <p15:guide id="17" pos="6163">
          <p15:clr>
            <a:srgbClr val="F26B43"/>
          </p15:clr>
        </p15:guide>
        <p15:guide id="18" pos="632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7"/>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0" imgW="353" imgH="353" progId="TCLayout.ActiveDocument.1">
                  <p:embed/>
                </p:oleObj>
              </mc:Choice>
              <mc:Fallback>
                <p:oleObj name="think-cell Slide" r:id="rId20" imgW="353" imgH="353" progId="TCLayout.ActiveDocument.1">
                  <p:embed/>
                  <p:pic>
                    <p:nvPicPr>
                      <p:cNvPr id="7" name="Object 6" hidden="1"/>
                      <p:cNvPicPr/>
                      <p:nvPr/>
                    </p:nvPicPr>
                    <p:blipFill>
                      <a:blip r:embed="rId21"/>
                      <a:stretch>
                        <a:fillRect/>
                      </a:stretch>
                    </p:blipFill>
                    <p:spPr>
                      <a:xfrm>
                        <a:off x="1588" y="1588"/>
                        <a:ext cx="1587" cy="1587"/>
                      </a:xfrm>
                      <a:prstGeom prst="rect">
                        <a:avLst/>
                      </a:prstGeom>
                    </p:spPr>
                  </p:pic>
                </p:oleObj>
              </mc:Fallback>
            </mc:AlternateContent>
          </a:graphicData>
        </a:graphic>
      </p:graphicFrame>
      <p:sp>
        <p:nvSpPr>
          <p:cNvPr id="26" name="Rectangle 25">
            <a:extLst>
              <a:ext uri="{FF2B5EF4-FFF2-40B4-BE49-F238E27FC236}">
                <a16:creationId xmlns:a16="http://schemas.microsoft.com/office/drawing/2014/main" id="{29539C22-4094-45FE-99A0-CFA512581487}"/>
              </a:ext>
            </a:extLst>
          </p:cNvPr>
          <p:cNvSpPr/>
          <p:nvPr userDrawn="1"/>
        </p:nvSpPr>
        <p:spPr>
          <a:xfrm>
            <a:off x="0" y="660420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buClrTx/>
              <a:buFontTx/>
              <a:buNone/>
            </a:pPr>
            <a:endParaRPr lang="en-US" sz="450" kern="1200">
              <a:solidFill>
                <a:srgbClr val="FFFFFF"/>
              </a:solidFill>
            </a:endParaRPr>
          </a:p>
        </p:txBody>
      </p:sp>
      <p:sp>
        <p:nvSpPr>
          <p:cNvPr id="2" name="Title Placeholder 1"/>
          <p:cNvSpPr>
            <a:spLocks noGrp="1"/>
          </p:cNvSpPr>
          <p:nvPr>
            <p:ph type="title"/>
          </p:nvPr>
        </p:nvSpPr>
        <p:spPr>
          <a:xfrm>
            <a:off x="507206" y="506412"/>
            <a:ext cx="9792000" cy="432000"/>
          </a:xfrm>
          <a:prstGeom prst="rect">
            <a:avLst/>
          </a:prstGeom>
        </p:spPr>
        <p:txBody>
          <a:bodyPr vert="horz" lIns="0" tIns="0" rIns="0" bIns="0" rtlCol="0" anchor="t" anchorCtr="0">
            <a:noAutofit/>
          </a:bodyPr>
          <a:lstStyle/>
          <a:p>
            <a:r>
              <a:rPr lang="en-US"/>
              <a:t>Click to edit Master title style</a:t>
            </a:r>
          </a:p>
        </p:txBody>
      </p:sp>
      <p:sp>
        <p:nvSpPr>
          <p:cNvPr id="5" name="Footer Placeholder 4"/>
          <p:cNvSpPr>
            <a:spLocks noGrp="1"/>
          </p:cNvSpPr>
          <p:nvPr>
            <p:ph type="ftr" sz="quarter" idx="3"/>
          </p:nvPr>
        </p:nvSpPr>
        <p:spPr>
          <a:xfrm>
            <a:off x="507205" y="6623100"/>
            <a:ext cx="9018587" cy="216000"/>
          </a:xfrm>
          <a:prstGeom prst="rect">
            <a:avLst/>
          </a:prstGeom>
        </p:spPr>
        <p:txBody>
          <a:bodyPr vert="horz" lIns="0" tIns="0" rIns="0" bIns="0" rtlCol="0" anchor="ctr" anchorCtr="0">
            <a:noAutofit/>
          </a:bodyPr>
          <a:lstStyle>
            <a:lvl1pPr algn="l">
              <a:defRPr sz="1000">
                <a:solidFill>
                  <a:schemeClr val="bg1"/>
                </a:solidFill>
                <a:latin typeface="Calibri" panose="020F0502020204030204" pitchFamily="34" charset="0"/>
                <a:cs typeface="Calibri" panose="020F0502020204030204" pitchFamily="34" charset="0"/>
              </a:defRPr>
            </a:lvl1pPr>
          </a:lstStyle>
          <a:p>
            <a:pPr defTabSz="228600">
              <a:buClrTx/>
              <a:buFontTx/>
              <a:buNone/>
            </a:pPr>
            <a:r>
              <a:rPr lang="en-US" kern="1200">
                <a:solidFill>
                  <a:srgbClr val="FFFFFF"/>
                </a:solidFill>
                <a:ea typeface="Arial Unicode MS"/>
              </a:rPr>
              <a:t>Lonza Microbiome JV - media briefing  |  3 April 2019</a:t>
            </a:r>
          </a:p>
        </p:txBody>
      </p:sp>
      <p:sp>
        <p:nvSpPr>
          <p:cNvPr id="6" name="Slide Number Placeholder 5"/>
          <p:cNvSpPr>
            <a:spLocks noGrp="1"/>
          </p:cNvSpPr>
          <p:nvPr>
            <p:ph type="sldNum" sz="quarter" idx="4"/>
          </p:nvPr>
        </p:nvSpPr>
        <p:spPr>
          <a:xfrm>
            <a:off x="10034587" y="6623100"/>
            <a:ext cx="1648619" cy="216000"/>
          </a:xfrm>
          <a:prstGeom prst="rect">
            <a:avLst/>
          </a:prstGeom>
        </p:spPr>
        <p:txBody>
          <a:bodyPr vert="horz" lIns="0" tIns="0" rIns="0" bIns="0" rtlCol="0" anchor="ctr" anchorCtr="0">
            <a:noAutofit/>
          </a:bodyPr>
          <a:lstStyle>
            <a:lvl1pPr algn="r">
              <a:defRPr sz="1000">
                <a:solidFill>
                  <a:schemeClr val="bg1"/>
                </a:solidFill>
                <a:latin typeface="Calibri" panose="020F0502020204030204" pitchFamily="34" charset="0"/>
                <a:cs typeface="Calibri" panose="020F0502020204030204" pitchFamily="34" charset="0"/>
              </a:defRPr>
            </a:lvl1pPr>
          </a:lstStyle>
          <a:p>
            <a:pPr defTabSz="228600">
              <a:buClrTx/>
              <a:buFontTx/>
              <a:buNone/>
            </a:pPr>
            <a:fld id="{7FB918AD-5F4D-49AE-B18F-E06A9462217A}" type="slidenum">
              <a:rPr lang="en-US" kern="1200" smtClean="0">
                <a:solidFill>
                  <a:srgbClr val="FFFFFF"/>
                </a:solidFill>
                <a:ea typeface="Arial Unicode MS"/>
              </a:rPr>
              <a:pPr defTabSz="228600">
                <a:buClrTx/>
                <a:buFontTx/>
                <a:buNone/>
              </a:pPr>
              <a:t>‹#›</a:t>
            </a:fld>
            <a:endParaRPr lang="en-US" kern="1200">
              <a:solidFill>
                <a:srgbClr val="FFFFFF"/>
              </a:solidFill>
              <a:ea typeface="Arial Unicode MS"/>
            </a:endParaRPr>
          </a:p>
        </p:txBody>
      </p:sp>
      <p:sp>
        <p:nvSpPr>
          <p:cNvPr id="10" name="Text Placeholder 9"/>
          <p:cNvSpPr>
            <a:spLocks noGrp="1"/>
          </p:cNvSpPr>
          <p:nvPr>
            <p:ph type="body" idx="1"/>
          </p:nvPr>
        </p:nvSpPr>
        <p:spPr>
          <a:xfrm>
            <a:off x="507205" y="1739788"/>
            <a:ext cx="11175995" cy="4500000"/>
          </a:xfrm>
          <a:prstGeom prst="rect">
            <a:avLst/>
          </a:prstGeom>
        </p:spPr>
        <p:txBody>
          <a:bodyPr vert="horz" lIns="0" tIns="4680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xtSource">
            <a:extLst>
              <a:ext uri="{FF2B5EF4-FFF2-40B4-BE49-F238E27FC236}">
                <a16:creationId xmlns:a16="http://schemas.microsoft.com/office/drawing/2014/main" id="{96CEB2EB-90E8-444A-934C-7B59C14ECE37}"/>
              </a:ext>
            </a:extLst>
          </p:cNvPr>
          <p:cNvSpPr txBox="1"/>
          <p:nvPr userDrawn="1">
            <p:custDataLst>
              <p:tags r:id="rId18"/>
            </p:custDataLst>
          </p:nvPr>
        </p:nvSpPr>
        <p:spPr bwMode="gray">
          <a:xfrm>
            <a:off x="507204" y="6085900"/>
            <a:ext cx="11175995" cy="153888"/>
          </a:xfrm>
          <a:prstGeom prst="rect">
            <a:avLst/>
          </a:prstGeom>
          <a:noFill/>
        </p:spPr>
        <p:txBody>
          <a:bodyPr wrap="square" lIns="0" tIns="0" rIns="0" bIns="0" rtlCol="0" anchor="b">
            <a:spAutoFit/>
          </a:bodyPr>
          <a:lstStyle/>
          <a:p>
            <a:pPr defTabSz="228600">
              <a:buClrTx/>
              <a:buFontTx/>
              <a:buNone/>
            </a:pPr>
            <a:r>
              <a:rPr lang="en-US" sz="1000" kern="1200">
                <a:latin typeface="Calibri Light"/>
                <a:ea typeface="Arial Unicode MS"/>
                <a:cs typeface="Arial Unicode MS"/>
              </a:rPr>
              <a:t> </a:t>
            </a:r>
          </a:p>
        </p:txBody>
      </p:sp>
      <p:sp>
        <p:nvSpPr>
          <p:cNvPr id="11" name="Classification" hidden="1"/>
          <p:cNvSpPr txBox="1">
            <a:spLocks/>
          </p:cNvSpPr>
          <p:nvPr userDrawn="1">
            <p:custDataLst>
              <p:tags r:id="rId19"/>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buClrTx/>
              <a:buFontTx/>
              <a:buNone/>
            </a:pPr>
            <a:r>
              <a:rPr lang="en-US" sz="900">
                <a:solidFill>
                  <a:srgbClr val="FFFFFF"/>
                </a:solidFill>
                <a:latin typeface="Century Gothic"/>
              </a:rPr>
              <a:t>Strictly confidential</a:t>
            </a:r>
          </a:p>
        </p:txBody>
      </p:sp>
    </p:spTree>
    <p:extLst>
      <p:ext uri="{BB962C8B-B14F-4D97-AF65-F5344CB8AC3E}">
        <p14:creationId xmlns:p14="http://schemas.microsoft.com/office/powerpoint/2010/main" val="51101637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Lst>
  <p:hf hdr="0"/>
  <p:txStyles>
    <p:titleStyle>
      <a:lvl1pPr algn="l" defTabSz="914400" rtl="0" eaLnBrk="1" latinLnBrk="0" hangingPunct="1">
        <a:lnSpc>
          <a:spcPts val="3300"/>
        </a:lnSpc>
        <a:spcBef>
          <a:spcPct val="0"/>
        </a:spcBef>
        <a:buNone/>
        <a:defRPr sz="2800" b="1" kern="1200" spc="-100" baseline="0">
          <a:solidFill>
            <a:schemeClr val="accent1"/>
          </a:solidFill>
          <a:latin typeface="+mj-lt"/>
          <a:ea typeface="+mj-ea"/>
          <a:cs typeface="+mj-cs"/>
        </a:defRPr>
      </a:lvl1pPr>
    </p:titleStyle>
    <p:body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42">
          <p15:clr>
            <a:srgbClr val="F26B43"/>
          </p15:clr>
        </p15:guide>
        <p15:guide id="2" pos="3840">
          <p15:clr>
            <a:srgbClr val="F26B43"/>
          </p15:clr>
        </p15:guide>
        <p15:guide id="3" pos="320">
          <p15:clr>
            <a:srgbClr val="F26B43"/>
          </p15:clr>
        </p15:guide>
        <p15:guide id="4" pos="7360">
          <p15:clr>
            <a:srgbClr val="F26B43"/>
          </p15:clr>
        </p15:guide>
        <p15:guide id="5" orient="horz" pos="319">
          <p15:clr>
            <a:srgbClr val="F26B43"/>
          </p15:clr>
        </p15:guide>
        <p15:guide id="6" orient="horz" pos="4001">
          <p15:clr>
            <a:srgbClr val="F26B43"/>
          </p15:clr>
        </p15:guide>
        <p15:guide id="7" orient="horz" pos="1200">
          <p15:clr>
            <a:srgbClr val="F26B43"/>
          </p15:clr>
        </p15:guide>
        <p15:guide id="8" orient="horz" pos="2160">
          <p15:clr>
            <a:srgbClr val="F26B43"/>
          </p15:clr>
        </p15:guide>
        <p15:guide id="9" pos="3761">
          <p15:clr>
            <a:srgbClr val="F26B43"/>
          </p15:clr>
        </p15:guide>
        <p15:guide id="10" pos="3920">
          <p15:clr>
            <a:srgbClr val="F26B43"/>
          </p15:clr>
        </p15:guide>
        <p15:guide id="11" pos="2718">
          <p15:clr>
            <a:srgbClr val="F26B43"/>
          </p15:clr>
        </p15:guide>
        <p15:guide id="12" pos="2560">
          <p15:clr>
            <a:srgbClr val="F26B43"/>
          </p15:clr>
        </p15:guide>
        <p15:guide id="13" pos="1518">
          <p15:clr>
            <a:srgbClr val="F26B43"/>
          </p15:clr>
        </p15:guide>
        <p15:guide id="14" pos="1360">
          <p15:clr>
            <a:srgbClr val="F26B43"/>
          </p15:clr>
        </p15:guide>
        <p15:guide id="15" pos="4961">
          <p15:clr>
            <a:srgbClr val="F26B43"/>
          </p15:clr>
        </p15:guide>
        <p15:guide id="16" pos="5120">
          <p15:clr>
            <a:srgbClr val="F26B43"/>
          </p15:clr>
        </p15:guide>
        <p15:guide id="17" pos="6163">
          <p15:clr>
            <a:srgbClr val="F26B43"/>
          </p15:clr>
        </p15:guide>
        <p15:guide id="18" pos="632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7"/>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0" imgW="353" imgH="353" progId="TCLayout.ActiveDocument.1">
                  <p:embed/>
                </p:oleObj>
              </mc:Choice>
              <mc:Fallback>
                <p:oleObj name="think-cell Slide" r:id="rId20" imgW="353" imgH="353" progId="TCLayout.ActiveDocument.1">
                  <p:embed/>
                  <p:pic>
                    <p:nvPicPr>
                      <p:cNvPr id="7" name="Object 6" hidden="1"/>
                      <p:cNvPicPr/>
                      <p:nvPr/>
                    </p:nvPicPr>
                    <p:blipFill>
                      <a:blip r:embed="rId21"/>
                      <a:stretch>
                        <a:fillRect/>
                      </a:stretch>
                    </p:blipFill>
                    <p:spPr>
                      <a:xfrm>
                        <a:off x="1588" y="1588"/>
                        <a:ext cx="1587" cy="1587"/>
                      </a:xfrm>
                      <a:prstGeom prst="rect">
                        <a:avLst/>
                      </a:prstGeom>
                    </p:spPr>
                  </p:pic>
                </p:oleObj>
              </mc:Fallback>
            </mc:AlternateContent>
          </a:graphicData>
        </a:graphic>
      </p:graphicFrame>
      <p:sp>
        <p:nvSpPr>
          <p:cNvPr id="26" name="Rectangle 25">
            <a:extLst>
              <a:ext uri="{FF2B5EF4-FFF2-40B4-BE49-F238E27FC236}">
                <a16:creationId xmlns:a16="http://schemas.microsoft.com/office/drawing/2014/main" id="{29539C22-4094-45FE-99A0-CFA512581487}"/>
              </a:ext>
            </a:extLst>
          </p:cNvPr>
          <p:cNvSpPr/>
          <p:nvPr userDrawn="1"/>
        </p:nvSpPr>
        <p:spPr>
          <a:xfrm>
            <a:off x="0" y="660420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buClrTx/>
              <a:buFontTx/>
              <a:buNone/>
            </a:pPr>
            <a:endParaRPr lang="en-US" sz="450" kern="1200">
              <a:solidFill>
                <a:srgbClr val="FFFFFF"/>
              </a:solidFill>
            </a:endParaRPr>
          </a:p>
        </p:txBody>
      </p:sp>
      <p:sp>
        <p:nvSpPr>
          <p:cNvPr id="2" name="Title Placeholder 1"/>
          <p:cNvSpPr>
            <a:spLocks noGrp="1"/>
          </p:cNvSpPr>
          <p:nvPr>
            <p:ph type="title"/>
          </p:nvPr>
        </p:nvSpPr>
        <p:spPr>
          <a:xfrm>
            <a:off x="507206" y="506412"/>
            <a:ext cx="9792000" cy="432000"/>
          </a:xfrm>
          <a:prstGeom prst="rect">
            <a:avLst/>
          </a:prstGeom>
        </p:spPr>
        <p:txBody>
          <a:bodyPr vert="horz" lIns="0" tIns="0" rIns="0" bIns="0" rtlCol="0" anchor="t" anchorCtr="0">
            <a:noAutofit/>
          </a:bodyPr>
          <a:lstStyle/>
          <a:p>
            <a:r>
              <a:rPr lang="en-US"/>
              <a:t>Click to edit Master title style</a:t>
            </a:r>
          </a:p>
        </p:txBody>
      </p:sp>
      <p:sp>
        <p:nvSpPr>
          <p:cNvPr id="5" name="Footer Placeholder 4"/>
          <p:cNvSpPr>
            <a:spLocks noGrp="1"/>
          </p:cNvSpPr>
          <p:nvPr>
            <p:ph type="ftr" sz="quarter" idx="3"/>
          </p:nvPr>
        </p:nvSpPr>
        <p:spPr>
          <a:xfrm>
            <a:off x="507205" y="6623100"/>
            <a:ext cx="9018587" cy="216000"/>
          </a:xfrm>
          <a:prstGeom prst="rect">
            <a:avLst/>
          </a:prstGeom>
        </p:spPr>
        <p:txBody>
          <a:bodyPr vert="horz" lIns="0" tIns="0" rIns="0" bIns="0" rtlCol="0" anchor="ctr" anchorCtr="0">
            <a:noAutofit/>
          </a:bodyPr>
          <a:lstStyle>
            <a:lvl1pPr algn="l">
              <a:defRPr sz="1000">
                <a:solidFill>
                  <a:schemeClr val="bg1"/>
                </a:solidFill>
                <a:latin typeface="Calibri" panose="020F0502020204030204" pitchFamily="34" charset="0"/>
                <a:cs typeface="Calibri" panose="020F0502020204030204" pitchFamily="34" charset="0"/>
              </a:defRPr>
            </a:lvl1pPr>
          </a:lstStyle>
          <a:p>
            <a:pPr defTabSz="228600">
              <a:buClrTx/>
              <a:buFontTx/>
              <a:buNone/>
            </a:pPr>
            <a:r>
              <a:rPr lang="en-US" kern="1200">
                <a:solidFill>
                  <a:srgbClr val="FFFFFF"/>
                </a:solidFill>
                <a:ea typeface="Arial Unicode MS"/>
              </a:rPr>
              <a:t>Lonza Microbiome JV - media briefing  |  3 April 2019</a:t>
            </a:r>
          </a:p>
        </p:txBody>
      </p:sp>
      <p:sp>
        <p:nvSpPr>
          <p:cNvPr id="6" name="Slide Number Placeholder 5"/>
          <p:cNvSpPr>
            <a:spLocks noGrp="1"/>
          </p:cNvSpPr>
          <p:nvPr>
            <p:ph type="sldNum" sz="quarter" idx="4"/>
          </p:nvPr>
        </p:nvSpPr>
        <p:spPr>
          <a:xfrm>
            <a:off x="10034587" y="6623100"/>
            <a:ext cx="1648619" cy="216000"/>
          </a:xfrm>
          <a:prstGeom prst="rect">
            <a:avLst/>
          </a:prstGeom>
        </p:spPr>
        <p:txBody>
          <a:bodyPr vert="horz" lIns="0" tIns="0" rIns="0" bIns="0" rtlCol="0" anchor="ctr" anchorCtr="0">
            <a:noAutofit/>
          </a:bodyPr>
          <a:lstStyle>
            <a:lvl1pPr algn="r">
              <a:defRPr sz="1000">
                <a:solidFill>
                  <a:schemeClr val="bg1"/>
                </a:solidFill>
                <a:latin typeface="Calibri" panose="020F0502020204030204" pitchFamily="34" charset="0"/>
                <a:cs typeface="Calibri" panose="020F0502020204030204" pitchFamily="34" charset="0"/>
              </a:defRPr>
            </a:lvl1pPr>
          </a:lstStyle>
          <a:p>
            <a:pPr defTabSz="228600">
              <a:buClrTx/>
              <a:buFontTx/>
              <a:buNone/>
            </a:pPr>
            <a:fld id="{7FB918AD-5F4D-49AE-B18F-E06A9462217A}" type="slidenum">
              <a:rPr lang="en-US" kern="1200" smtClean="0">
                <a:solidFill>
                  <a:srgbClr val="FFFFFF"/>
                </a:solidFill>
                <a:ea typeface="Arial Unicode MS"/>
              </a:rPr>
              <a:pPr defTabSz="228600">
                <a:buClrTx/>
                <a:buFontTx/>
                <a:buNone/>
              </a:pPr>
              <a:t>‹#›</a:t>
            </a:fld>
            <a:endParaRPr lang="en-US" kern="1200">
              <a:solidFill>
                <a:srgbClr val="FFFFFF"/>
              </a:solidFill>
              <a:ea typeface="Arial Unicode MS"/>
            </a:endParaRPr>
          </a:p>
        </p:txBody>
      </p:sp>
      <p:sp>
        <p:nvSpPr>
          <p:cNvPr id="10" name="Text Placeholder 9"/>
          <p:cNvSpPr>
            <a:spLocks noGrp="1"/>
          </p:cNvSpPr>
          <p:nvPr>
            <p:ph type="body" idx="1"/>
          </p:nvPr>
        </p:nvSpPr>
        <p:spPr>
          <a:xfrm>
            <a:off x="507205" y="1739788"/>
            <a:ext cx="11175995" cy="4500000"/>
          </a:xfrm>
          <a:prstGeom prst="rect">
            <a:avLst/>
          </a:prstGeom>
        </p:spPr>
        <p:txBody>
          <a:bodyPr vert="horz" lIns="0" tIns="4680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xtSource">
            <a:extLst>
              <a:ext uri="{FF2B5EF4-FFF2-40B4-BE49-F238E27FC236}">
                <a16:creationId xmlns:a16="http://schemas.microsoft.com/office/drawing/2014/main" id="{96CEB2EB-90E8-444A-934C-7B59C14ECE37}"/>
              </a:ext>
            </a:extLst>
          </p:cNvPr>
          <p:cNvSpPr txBox="1"/>
          <p:nvPr userDrawn="1">
            <p:custDataLst>
              <p:tags r:id="rId18"/>
            </p:custDataLst>
          </p:nvPr>
        </p:nvSpPr>
        <p:spPr bwMode="gray">
          <a:xfrm>
            <a:off x="507204" y="6085900"/>
            <a:ext cx="11175995" cy="153888"/>
          </a:xfrm>
          <a:prstGeom prst="rect">
            <a:avLst/>
          </a:prstGeom>
          <a:noFill/>
        </p:spPr>
        <p:txBody>
          <a:bodyPr wrap="square" lIns="0" tIns="0" rIns="0" bIns="0" rtlCol="0" anchor="b">
            <a:spAutoFit/>
          </a:bodyPr>
          <a:lstStyle/>
          <a:p>
            <a:pPr defTabSz="228600">
              <a:buClrTx/>
              <a:buFontTx/>
              <a:buNone/>
            </a:pPr>
            <a:r>
              <a:rPr lang="en-US" sz="1000" kern="1200">
                <a:latin typeface="Calibri Light"/>
                <a:ea typeface="Arial Unicode MS"/>
                <a:cs typeface="Arial Unicode MS"/>
              </a:rPr>
              <a:t> </a:t>
            </a:r>
          </a:p>
        </p:txBody>
      </p:sp>
      <p:sp>
        <p:nvSpPr>
          <p:cNvPr id="11" name="Classification" hidden="1"/>
          <p:cNvSpPr txBox="1">
            <a:spLocks/>
          </p:cNvSpPr>
          <p:nvPr userDrawn="1">
            <p:custDataLst>
              <p:tags r:id="rId19"/>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buClrTx/>
              <a:buFontTx/>
              <a:buNone/>
            </a:pPr>
            <a:r>
              <a:rPr lang="en-US" sz="900">
                <a:solidFill>
                  <a:srgbClr val="FFFFFF"/>
                </a:solidFill>
                <a:latin typeface="Century Gothic"/>
              </a:rPr>
              <a:t>Strictly confidential</a:t>
            </a:r>
          </a:p>
        </p:txBody>
      </p:sp>
    </p:spTree>
    <p:extLst>
      <p:ext uri="{BB962C8B-B14F-4D97-AF65-F5344CB8AC3E}">
        <p14:creationId xmlns:p14="http://schemas.microsoft.com/office/powerpoint/2010/main" val="3174898446"/>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Lst>
  <p:hf hdr="0"/>
  <p:txStyles>
    <p:titleStyle>
      <a:lvl1pPr algn="l" defTabSz="914400" rtl="0" eaLnBrk="1" latinLnBrk="0" hangingPunct="1">
        <a:lnSpc>
          <a:spcPts val="3300"/>
        </a:lnSpc>
        <a:spcBef>
          <a:spcPct val="0"/>
        </a:spcBef>
        <a:buNone/>
        <a:defRPr sz="2800" b="1" kern="1200" spc="-100" baseline="0">
          <a:solidFill>
            <a:schemeClr val="accent1"/>
          </a:solidFill>
          <a:latin typeface="+mj-lt"/>
          <a:ea typeface="+mj-ea"/>
          <a:cs typeface="+mj-cs"/>
        </a:defRPr>
      </a:lvl1pPr>
    </p:titleStyle>
    <p:body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42">
          <p15:clr>
            <a:srgbClr val="F26B43"/>
          </p15:clr>
        </p15:guide>
        <p15:guide id="2" pos="3840">
          <p15:clr>
            <a:srgbClr val="F26B43"/>
          </p15:clr>
        </p15:guide>
        <p15:guide id="3" pos="320">
          <p15:clr>
            <a:srgbClr val="F26B43"/>
          </p15:clr>
        </p15:guide>
        <p15:guide id="4" pos="7360">
          <p15:clr>
            <a:srgbClr val="F26B43"/>
          </p15:clr>
        </p15:guide>
        <p15:guide id="5" orient="horz" pos="319">
          <p15:clr>
            <a:srgbClr val="F26B43"/>
          </p15:clr>
        </p15:guide>
        <p15:guide id="6" orient="horz" pos="4001">
          <p15:clr>
            <a:srgbClr val="F26B43"/>
          </p15:clr>
        </p15:guide>
        <p15:guide id="7" orient="horz" pos="1200">
          <p15:clr>
            <a:srgbClr val="F26B43"/>
          </p15:clr>
        </p15:guide>
        <p15:guide id="8" orient="horz" pos="2160">
          <p15:clr>
            <a:srgbClr val="F26B43"/>
          </p15:clr>
        </p15:guide>
        <p15:guide id="9" pos="3761">
          <p15:clr>
            <a:srgbClr val="F26B43"/>
          </p15:clr>
        </p15:guide>
        <p15:guide id="10" pos="3920">
          <p15:clr>
            <a:srgbClr val="F26B43"/>
          </p15:clr>
        </p15:guide>
        <p15:guide id="11" pos="2718">
          <p15:clr>
            <a:srgbClr val="F26B43"/>
          </p15:clr>
        </p15:guide>
        <p15:guide id="12" pos="2560">
          <p15:clr>
            <a:srgbClr val="F26B43"/>
          </p15:clr>
        </p15:guide>
        <p15:guide id="13" pos="1518">
          <p15:clr>
            <a:srgbClr val="F26B43"/>
          </p15:clr>
        </p15:guide>
        <p15:guide id="14" pos="1360">
          <p15:clr>
            <a:srgbClr val="F26B43"/>
          </p15:clr>
        </p15:guide>
        <p15:guide id="15" pos="4961">
          <p15:clr>
            <a:srgbClr val="F26B43"/>
          </p15:clr>
        </p15:guide>
        <p15:guide id="16" pos="5120">
          <p15:clr>
            <a:srgbClr val="F26B43"/>
          </p15:clr>
        </p15:guide>
        <p15:guide id="17" pos="6163">
          <p15:clr>
            <a:srgbClr val="F26B43"/>
          </p15:clr>
        </p15:guide>
        <p15:guide id="18" pos="632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7"/>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0" imgW="353" imgH="353" progId="TCLayout.ActiveDocument.1">
                  <p:embed/>
                </p:oleObj>
              </mc:Choice>
              <mc:Fallback>
                <p:oleObj name="think-cell Slide" r:id="rId20" imgW="353" imgH="353" progId="TCLayout.ActiveDocument.1">
                  <p:embed/>
                  <p:pic>
                    <p:nvPicPr>
                      <p:cNvPr id="7" name="Object 6" hidden="1"/>
                      <p:cNvPicPr/>
                      <p:nvPr/>
                    </p:nvPicPr>
                    <p:blipFill>
                      <a:blip r:embed="rId21"/>
                      <a:stretch>
                        <a:fillRect/>
                      </a:stretch>
                    </p:blipFill>
                    <p:spPr>
                      <a:xfrm>
                        <a:off x="1588" y="1588"/>
                        <a:ext cx="1587" cy="1587"/>
                      </a:xfrm>
                      <a:prstGeom prst="rect">
                        <a:avLst/>
                      </a:prstGeom>
                    </p:spPr>
                  </p:pic>
                </p:oleObj>
              </mc:Fallback>
            </mc:AlternateContent>
          </a:graphicData>
        </a:graphic>
      </p:graphicFrame>
      <p:sp>
        <p:nvSpPr>
          <p:cNvPr id="26" name="Rectangle 25">
            <a:extLst>
              <a:ext uri="{FF2B5EF4-FFF2-40B4-BE49-F238E27FC236}">
                <a16:creationId xmlns:a16="http://schemas.microsoft.com/office/drawing/2014/main" id="{29539C22-4094-45FE-99A0-CFA512581487}"/>
              </a:ext>
            </a:extLst>
          </p:cNvPr>
          <p:cNvSpPr/>
          <p:nvPr userDrawn="1"/>
        </p:nvSpPr>
        <p:spPr>
          <a:xfrm>
            <a:off x="0" y="660420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buClrTx/>
              <a:buFontTx/>
              <a:buNone/>
            </a:pPr>
            <a:endParaRPr lang="en-US" sz="450" kern="1200">
              <a:solidFill>
                <a:srgbClr val="FFFFFF"/>
              </a:solidFill>
            </a:endParaRPr>
          </a:p>
        </p:txBody>
      </p:sp>
      <p:sp>
        <p:nvSpPr>
          <p:cNvPr id="2" name="Title Placeholder 1"/>
          <p:cNvSpPr>
            <a:spLocks noGrp="1"/>
          </p:cNvSpPr>
          <p:nvPr>
            <p:ph type="title"/>
          </p:nvPr>
        </p:nvSpPr>
        <p:spPr>
          <a:xfrm>
            <a:off x="507206" y="506412"/>
            <a:ext cx="9792000" cy="432000"/>
          </a:xfrm>
          <a:prstGeom prst="rect">
            <a:avLst/>
          </a:prstGeom>
        </p:spPr>
        <p:txBody>
          <a:bodyPr vert="horz" lIns="0" tIns="0" rIns="0" bIns="0" rtlCol="0" anchor="t" anchorCtr="0">
            <a:noAutofit/>
          </a:bodyPr>
          <a:lstStyle/>
          <a:p>
            <a:r>
              <a:rPr lang="en-US"/>
              <a:t>Click to edit Master title style</a:t>
            </a:r>
          </a:p>
        </p:txBody>
      </p:sp>
      <p:sp>
        <p:nvSpPr>
          <p:cNvPr id="5" name="Footer Placeholder 4"/>
          <p:cNvSpPr>
            <a:spLocks noGrp="1"/>
          </p:cNvSpPr>
          <p:nvPr>
            <p:ph type="ftr" sz="quarter" idx="3"/>
          </p:nvPr>
        </p:nvSpPr>
        <p:spPr>
          <a:xfrm>
            <a:off x="507205" y="6623100"/>
            <a:ext cx="9018587" cy="216000"/>
          </a:xfrm>
          <a:prstGeom prst="rect">
            <a:avLst/>
          </a:prstGeom>
        </p:spPr>
        <p:txBody>
          <a:bodyPr vert="horz" lIns="0" tIns="0" rIns="0" bIns="0" rtlCol="0" anchor="ctr" anchorCtr="0">
            <a:noAutofit/>
          </a:bodyPr>
          <a:lstStyle>
            <a:lvl1pPr algn="l">
              <a:defRPr sz="1000">
                <a:solidFill>
                  <a:schemeClr val="bg1"/>
                </a:solidFill>
                <a:latin typeface="Calibri" panose="020F0502020204030204" pitchFamily="34" charset="0"/>
                <a:cs typeface="Calibri" panose="020F0502020204030204" pitchFamily="34" charset="0"/>
              </a:defRPr>
            </a:lvl1pPr>
          </a:lstStyle>
          <a:p>
            <a:pPr defTabSz="228600">
              <a:buClrTx/>
              <a:buFontTx/>
              <a:buNone/>
            </a:pPr>
            <a:r>
              <a:rPr lang="en-US" kern="1200">
                <a:solidFill>
                  <a:srgbClr val="FFFFFF"/>
                </a:solidFill>
                <a:ea typeface="Arial Unicode MS"/>
              </a:rPr>
              <a:t>Lonza Microbiome JV - media briefing  |  3 April 2019</a:t>
            </a:r>
          </a:p>
        </p:txBody>
      </p:sp>
      <p:sp>
        <p:nvSpPr>
          <p:cNvPr id="6" name="Slide Number Placeholder 5"/>
          <p:cNvSpPr>
            <a:spLocks noGrp="1"/>
          </p:cNvSpPr>
          <p:nvPr>
            <p:ph type="sldNum" sz="quarter" idx="4"/>
          </p:nvPr>
        </p:nvSpPr>
        <p:spPr>
          <a:xfrm>
            <a:off x="10034587" y="6623100"/>
            <a:ext cx="1648619" cy="216000"/>
          </a:xfrm>
          <a:prstGeom prst="rect">
            <a:avLst/>
          </a:prstGeom>
        </p:spPr>
        <p:txBody>
          <a:bodyPr vert="horz" lIns="0" tIns="0" rIns="0" bIns="0" rtlCol="0" anchor="ctr" anchorCtr="0">
            <a:noAutofit/>
          </a:bodyPr>
          <a:lstStyle>
            <a:lvl1pPr algn="r">
              <a:defRPr sz="1000">
                <a:solidFill>
                  <a:schemeClr val="bg1"/>
                </a:solidFill>
                <a:latin typeface="Calibri" panose="020F0502020204030204" pitchFamily="34" charset="0"/>
                <a:cs typeface="Calibri" panose="020F0502020204030204" pitchFamily="34" charset="0"/>
              </a:defRPr>
            </a:lvl1pPr>
          </a:lstStyle>
          <a:p>
            <a:pPr defTabSz="228600">
              <a:buClrTx/>
              <a:buFontTx/>
              <a:buNone/>
            </a:pPr>
            <a:fld id="{7FB918AD-5F4D-49AE-B18F-E06A9462217A}" type="slidenum">
              <a:rPr lang="en-US" kern="1200" smtClean="0">
                <a:solidFill>
                  <a:srgbClr val="FFFFFF"/>
                </a:solidFill>
                <a:ea typeface="Arial Unicode MS"/>
              </a:rPr>
              <a:pPr defTabSz="228600">
                <a:buClrTx/>
                <a:buFontTx/>
                <a:buNone/>
              </a:pPr>
              <a:t>‹#›</a:t>
            </a:fld>
            <a:endParaRPr lang="en-US" kern="1200">
              <a:solidFill>
                <a:srgbClr val="FFFFFF"/>
              </a:solidFill>
              <a:ea typeface="Arial Unicode MS"/>
            </a:endParaRPr>
          </a:p>
        </p:txBody>
      </p:sp>
      <p:sp>
        <p:nvSpPr>
          <p:cNvPr id="10" name="Text Placeholder 9"/>
          <p:cNvSpPr>
            <a:spLocks noGrp="1"/>
          </p:cNvSpPr>
          <p:nvPr>
            <p:ph type="body" idx="1"/>
          </p:nvPr>
        </p:nvSpPr>
        <p:spPr>
          <a:xfrm>
            <a:off x="507205" y="1739788"/>
            <a:ext cx="11175995" cy="4500000"/>
          </a:xfrm>
          <a:prstGeom prst="rect">
            <a:avLst/>
          </a:prstGeom>
        </p:spPr>
        <p:txBody>
          <a:bodyPr vert="horz" lIns="0" tIns="4680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xtSource">
            <a:extLst>
              <a:ext uri="{FF2B5EF4-FFF2-40B4-BE49-F238E27FC236}">
                <a16:creationId xmlns:a16="http://schemas.microsoft.com/office/drawing/2014/main" id="{96CEB2EB-90E8-444A-934C-7B59C14ECE37}"/>
              </a:ext>
            </a:extLst>
          </p:cNvPr>
          <p:cNvSpPr txBox="1"/>
          <p:nvPr userDrawn="1">
            <p:custDataLst>
              <p:tags r:id="rId18"/>
            </p:custDataLst>
          </p:nvPr>
        </p:nvSpPr>
        <p:spPr bwMode="gray">
          <a:xfrm>
            <a:off x="507204" y="6085900"/>
            <a:ext cx="11175995" cy="153888"/>
          </a:xfrm>
          <a:prstGeom prst="rect">
            <a:avLst/>
          </a:prstGeom>
          <a:noFill/>
        </p:spPr>
        <p:txBody>
          <a:bodyPr wrap="square" lIns="0" tIns="0" rIns="0" bIns="0" rtlCol="0" anchor="b">
            <a:spAutoFit/>
          </a:bodyPr>
          <a:lstStyle/>
          <a:p>
            <a:pPr defTabSz="228600">
              <a:buClrTx/>
              <a:buFontTx/>
              <a:buNone/>
            </a:pPr>
            <a:r>
              <a:rPr lang="en-US" sz="1000" kern="1200">
                <a:latin typeface="Calibri Light"/>
                <a:ea typeface="Arial Unicode MS"/>
                <a:cs typeface="Arial Unicode MS"/>
              </a:rPr>
              <a:t> </a:t>
            </a:r>
          </a:p>
        </p:txBody>
      </p:sp>
      <p:sp>
        <p:nvSpPr>
          <p:cNvPr id="11" name="Classification" hidden="1"/>
          <p:cNvSpPr txBox="1">
            <a:spLocks/>
          </p:cNvSpPr>
          <p:nvPr userDrawn="1">
            <p:custDataLst>
              <p:tags r:id="rId19"/>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buClrTx/>
              <a:buFontTx/>
              <a:buNone/>
            </a:pPr>
            <a:r>
              <a:rPr lang="en-US" sz="900">
                <a:solidFill>
                  <a:srgbClr val="FFFFFF"/>
                </a:solidFill>
                <a:latin typeface="Century Gothic"/>
              </a:rPr>
              <a:t>Strictly confidential</a:t>
            </a:r>
          </a:p>
        </p:txBody>
      </p:sp>
    </p:spTree>
    <p:extLst>
      <p:ext uri="{BB962C8B-B14F-4D97-AF65-F5344CB8AC3E}">
        <p14:creationId xmlns:p14="http://schemas.microsoft.com/office/powerpoint/2010/main" val="409638073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Lst>
  <p:hf hdr="0"/>
  <p:txStyles>
    <p:titleStyle>
      <a:lvl1pPr algn="l" defTabSz="914400" rtl="0" eaLnBrk="1" latinLnBrk="0" hangingPunct="1">
        <a:lnSpc>
          <a:spcPts val="3300"/>
        </a:lnSpc>
        <a:spcBef>
          <a:spcPct val="0"/>
        </a:spcBef>
        <a:buNone/>
        <a:defRPr sz="2800" b="1" kern="1200" spc="-100" baseline="0">
          <a:solidFill>
            <a:schemeClr val="accent1"/>
          </a:solidFill>
          <a:latin typeface="+mj-lt"/>
          <a:ea typeface="+mj-ea"/>
          <a:cs typeface="+mj-cs"/>
        </a:defRPr>
      </a:lvl1pPr>
    </p:titleStyle>
    <p:body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42">
          <p15:clr>
            <a:srgbClr val="F26B43"/>
          </p15:clr>
        </p15:guide>
        <p15:guide id="2" pos="3840">
          <p15:clr>
            <a:srgbClr val="F26B43"/>
          </p15:clr>
        </p15:guide>
        <p15:guide id="3" pos="320">
          <p15:clr>
            <a:srgbClr val="F26B43"/>
          </p15:clr>
        </p15:guide>
        <p15:guide id="4" pos="7360">
          <p15:clr>
            <a:srgbClr val="F26B43"/>
          </p15:clr>
        </p15:guide>
        <p15:guide id="5" orient="horz" pos="319">
          <p15:clr>
            <a:srgbClr val="F26B43"/>
          </p15:clr>
        </p15:guide>
        <p15:guide id="6" orient="horz" pos="4001">
          <p15:clr>
            <a:srgbClr val="F26B43"/>
          </p15:clr>
        </p15:guide>
        <p15:guide id="7" orient="horz" pos="1200">
          <p15:clr>
            <a:srgbClr val="F26B43"/>
          </p15:clr>
        </p15:guide>
        <p15:guide id="8" orient="horz" pos="2160">
          <p15:clr>
            <a:srgbClr val="F26B43"/>
          </p15:clr>
        </p15:guide>
        <p15:guide id="9" pos="3761">
          <p15:clr>
            <a:srgbClr val="F26B43"/>
          </p15:clr>
        </p15:guide>
        <p15:guide id="10" pos="3920">
          <p15:clr>
            <a:srgbClr val="F26B43"/>
          </p15:clr>
        </p15:guide>
        <p15:guide id="11" pos="2718">
          <p15:clr>
            <a:srgbClr val="F26B43"/>
          </p15:clr>
        </p15:guide>
        <p15:guide id="12" pos="2560">
          <p15:clr>
            <a:srgbClr val="F26B43"/>
          </p15:clr>
        </p15:guide>
        <p15:guide id="13" pos="1518">
          <p15:clr>
            <a:srgbClr val="F26B43"/>
          </p15:clr>
        </p15:guide>
        <p15:guide id="14" pos="1360">
          <p15:clr>
            <a:srgbClr val="F26B43"/>
          </p15:clr>
        </p15:guide>
        <p15:guide id="15" pos="4961">
          <p15:clr>
            <a:srgbClr val="F26B43"/>
          </p15:clr>
        </p15:guide>
        <p15:guide id="16" pos="5120">
          <p15:clr>
            <a:srgbClr val="F26B43"/>
          </p15:clr>
        </p15:guide>
        <p15:guide id="17" pos="6163">
          <p15:clr>
            <a:srgbClr val="F26B43"/>
          </p15:clr>
        </p15:guide>
        <p15:guide id="18" pos="632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6"/>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9" imgW="353" imgH="353" progId="TCLayout.ActiveDocument.1">
                  <p:embed/>
                </p:oleObj>
              </mc:Choice>
              <mc:Fallback>
                <p:oleObj name="think-cell Slide" r:id="rId19" imgW="353" imgH="353" progId="TCLayout.ActiveDocument.1">
                  <p:embed/>
                  <p:pic>
                    <p:nvPicPr>
                      <p:cNvPr id="7" name="Object 6" hidden="1"/>
                      <p:cNvPicPr/>
                      <p:nvPr/>
                    </p:nvPicPr>
                    <p:blipFill>
                      <a:blip r:embed="rId20"/>
                      <a:stretch>
                        <a:fillRect/>
                      </a:stretch>
                    </p:blipFill>
                    <p:spPr>
                      <a:xfrm>
                        <a:off x="1588" y="1588"/>
                        <a:ext cx="1587" cy="1587"/>
                      </a:xfrm>
                      <a:prstGeom prst="rect">
                        <a:avLst/>
                      </a:prstGeom>
                    </p:spPr>
                  </p:pic>
                </p:oleObj>
              </mc:Fallback>
            </mc:AlternateContent>
          </a:graphicData>
        </a:graphic>
      </p:graphicFrame>
      <p:sp>
        <p:nvSpPr>
          <p:cNvPr id="26" name="Rectangle 25">
            <a:extLst>
              <a:ext uri="{FF2B5EF4-FFF2-40B4-BE49-F238E27FC236}">
                <a16:creationId xmlns:a16="http://schemas.microsoft.com/office/drawing/2014/main" id="{29539C22-4094-45FE-99A0-CFA512581487}"/>
              </a:ext>
            </a:extLst>
          </p:cNvPr>
          <p:cNvSpPr/>
          <p:nvPr userDrawn="1"/>
        </p:nvSpPr>
        <p:spPr>
          <a:xfrm>
            <a:off x="0" y="660420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buClrTx/>
              <a:buFontTx/>
              <a:buNone/>
            </a:pPr>
            <a:endParaRPr lang="en-US" sz="450" kern="1200">
              <a:solidFill>
                <a:srgbClr val="FFFFFF"/>
              </a:solidFill>
            </a:endParaRPr>
          </a:p>
        </p:txBody>
      </p:sp>
      <p:sp>
        <p:nvSpPr>
          <p:cNvPr id="2" name="Title Placeholder 1"/>
          <p:cNvSpPr>
            <a:spLocks noGrp="1"/>
          </p:cNvSpPr>
          <p:nvPr>
            <p:ph type="title"/>
          </p:nvPr>
        </p:nvSpPr>
        <p:spPr>
          <a:xfrm>
            <a:off x="507206" y="506412"/>
            <a:ext cx="9792000" cy="432000"/>
          </a:xfrm>
          <a:prstGeom prst="rect">
            <a:avLst/>
          </a:prstGeom>
        </p:spPr>
        <p:txBody>
          <a:bodyPr vert="horz" lIns="0" tIns="0" rIns="0" bIns="0" rtlCol="0" anchor="t" anchorCtr="0">
            <a:noAutofit/>
          </a:bodyPr>
          <a:lstStyle/>
          <a:p>
            <a:r>
              <a:rPr lang="en-US"/>
              <a:t>Click to edit Master title style</a:t>
            </a:r>
          </a:p>
        </p:txBody>
      </p:sp>
      <p:sp>
        <p:nvSpPr>
          <p:cNvPr id="5" name="Footer Placeholder 4"/>
          <p:cNvSpPr>
            <a:spLocks noGrp="1"/>
          </p:cNvSpPr>
          <p:nvPr>
            <p:ph type="ftr" sz="quarter" idx="3"/>
          </p:nvPr>
        </p:nvSpPr>
        <p:spPr>
          <a:xfrm>
            <a:off x="507205" y="6623100"/>
            <a:ext cx="9018587" cy="216000"/>
          </a:xfrm>
          <a:prstGeom prst="rect">
            <a:avLst/>
          </a:prstGeom>
        </p:spPr>
        <p:txBody>
          <a:bodyPr vert="horz" lIns="0" tIns="0" rIns="0" bIns="0" rtlCol="0" anchor="ctr" anchorCtr="0">
            <a:noAutofit/>
          </a:bodyPr>
          <a:lstStyle>
            <a:lvl1pPr algn="l">
              <a:defRPr sz="1000">
                <a:solidFill>
                  <a:schemeClr val="bg1"/>
                </a:solidFill>
                <a:latin typeface="Calibri" panose="020F0502020204030204" pitchFamily="34" charset="0"/>
                <a:cs typeface="Calibri" panose="020F0502020204030204" pitchFamily="34" charset="0"/>
              </a:defRPr>
            </a:lvl1pPr>
          </a:lstStyle>
          <a:p>
            <a:pPr defTabSz="228600">
              <a:buClrTx/>
              <a:buFontTx/>
              <a:buNone/>
            </a:pPr>
            <a:r>
              <a:rPr lang="en-US" kern="1200">
                <a:solidFill>
                  <a:srgbClr val="FFFFFF"/>
                </a:solidFill>
                <a:ea typeface="Arial Unicode MS"/>
              </a:rPr>
              <a:t>Lonza Microbiome JV - media briefing  |  3 April 2019</a:t>
            </a:r>
          </a:p>
        </p:txBody>
      </p:sp>
      <p:sp>
        <p:nvSpPr>
          <p:cNvPr id="6" name="Slide Number Placeholder 5"/>
          <p:cNvSpPr>
            <a:spLocks noGrp="1"/>
          </p:cNvSpPr>
          <p:nvPr>
            <p:ph type="sldNum" sz="quarter" idx="4"/>
          </p:nvPr>
        </p:nvSpPr>
        <p:spPr>
          <a:xfrm>
            <a:off x="10034587" y="6623100"/>
            <a:ext cx="1648619" cy="216000"/>
          </a:xfrm>
          <a:prstGeom prst="rect">
            <a:avLst/>
          </a:prstGeom>
        </p:spPr>
        <p:txBody>
          <a:bodyPr vert="horz" lIns="0" tIns="0" rIns="0" bIns="0" rtlCol="0" anchor="ctr" anchorCtr="0">
            <a:noAutofit/>
          </a:bodyPr>
          <a:lstStyle>
            <a:lvl1pPr algn="r">
              <a:defRPr sz="1000">
                <a:solidFill>
                  <a:schemeClr val="bg1"/>
                </a:solidFill>
                <a:latin typeface="Calibri" panose="020F0502020204030204" pitchFamily="34" charset="0"/>
                <a:cs typeface="Calibri" panose="020F0502020204030204" pitchFamily="34" charset="0"/>
              </a:defRPr>
            </a:lvl1pPr>
          </a:lstStyle>
          <a:p>
            <a:pPr defTabSz="228600">
              <a:buClrTx/>
              <a:buFontTx/>
              <a:buNone/>
            </a:pPr>
            <a:fld id="{7FB918AD-5F4D-49AE-B18F-E06A9462217A}" type="slidenum">
              <a:rPr lang="en-US" kern="1200" smtClean="0">
                <a:solidFill>
                  <a:srgbClr val="FFFFFF"/>
                </a:solidFill>
                <a:ea typeface="Arial Unicode MS"/>
              </a:rPr>
              <a:pPr defTabSz="228600">
                <a:buClrTx/>
                <a:buFontTx/>
                <a:buNone/>
              </a:pPr>
              <a:t>‹#›</a:t>
            </a:fld>
            <a:endParaRPr lang="en-US" kern="1200">
              <a:solidFill>
                <a:srgbClr val="FFFFFF"/>
              </a:solidFill>
              <a:ea typeface="Arial Unicode MS"/>
            </a:endParaRPr>
          </a:p>
        </p:txBody>
      </p:sp>
      <p:sp>
        <p:nvSpPr>
          <p:cNvPr id="10" name="Text Placeholder 9"/>
          <p:cNvSpPr>
            <a:spLocks noGrp="1"/>
          </p:cNvSpPr>
          <p:nvPr>
            <p:ph type="body" idx="1"/>
          </p:nvPr>
        </p:nvSpPr>
        <p:spPr>
          <a:xfrm>
            <a:off x="507205" y="1739788"/>
            <a:ext cx="11175995" cy="4500000"/>
          </a:xfrm>
          <a:prstGeom prst="rect">
            <a:avLst/>
          </a:prstGeom>
        </p:spPr>
        <p:txBody>
          <a:bodyPr vert="horz" lIns="0" tIns="4680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xtSource">
            <a:extLst>
              <a:ext uri="{FF2B5EF4-FFF2-40B4-BE49-F238E27FC236}">
                <a16:creationId xmlns:a16="http://schemas.microsoft.com/office/drawing/2014/main" id="{96CEB2EB-90E8-444A-934C-7B59C14ECE37}"/>
              </a:ext>
            </a:extLst>
          </p:cNvPr>
          <p:cNvSpPr txBox="1"/>
          <p:nvPr userDrawn="1">
            <p:custDataLst>
              <p:tags r:id="rId17"/>
            </p:custDataLst>
          </p:nvPr>
        </p:nvSpPr>
        <p:spPr bwMode="gray">
          <a:xfrm>
            <a:off x="507204" y="6085900"/>
            <a:ext cx="11175995" cy="153888"/>
          </a:xfrm>
          <a:prstGeom prst="rect">
            <a:avLst/>
          </a:prstGeom>
          <a:noFill/>
        </p:spPr>
        <p:txBody>
          <a:bodyPr wrap="square" lIns="0" tIns="0" rIns="0" bIns="0" rtlCol="0" anchor="b">
            <a:spAutoFit/>
          </a:bodyPr>
          <a:lstStyle/>
          <a:p>
            <a:pPr defTabSz="228600">
              <a:buClrTx/>
              <a:buFontTx/>
              <a:buNone/>
            </a:pPr>
            <a:r>
              <a:rPr lang="en-US" sz="1000" kern="1200">
                <a:latin typeface="Calibri Light"/>
                <a:ea typeface="Arial Unicode MS"/>
                <a:cs typeface="Arial Unicode MS"/>
              </a:rPr>
              <a:t> </a:t>
            </a:r>
          </a:p>
        </p:txBody>
      </p:sp>
      <p:sp>
        <p:nvSpPr>
          <p:cNvPr id="11" name="Classification" hidden="1"/>
          <p:cNvSpPr txBox="1">
            <a:spLocks/>
          </p:cNvSpPr>
          <p:nvPr userDrawn="1">
            <p:custDataLst>
              <p:tags r:id="rId18"/>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buClrTx/>
              <a:buFontTx/>
              <a:buNone/>
            </a:pPr>
            <a:r>
              <a:rPr lang="en-US" sz="900">
                <a:solidFill>
                  <a:srgbClr val="FFFFFF"/>
                </a:solidFill>
                <a:latin typeface="Century Gothic"/>
              </a:rPr>
              <a:t>Strictly confidential</a:t>
            </a:r>
          </a:p>
        </p:txBody>
      </p:sp>
    </p:spTree>
    <p:extLst>
      <p:ext uri="{BB962C8B-B14F-4D97-AF65-F5344CB8AC3E}">
        <p14:creationId xmlns:p14="http://schemas.microsoft.com/office/powerpoint/2010/main" val="2336271931"/>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Lst>
  <p:hf hdr="0"/>
  <p:txStyles>
    <p:titleStyle>
      <a:lvl1pPr algn="l" defTabSz="914400" rtl="0" eaLnBrk="1" latinLnBrk="0" hangingPunct="1">
        <a:lnSpc>
          <a:spcPts val="3300"/>
        </a:lnSpc>
        <a:spcBef>
          <a:spcPct val="0"/>
        </a:spcBef>
        <a:buNone/>
        <a:defRPr sz="2800" b="1" kern="1200" spc="-100" baseline="0">
          <a:solidFill>
            <a:schemeClr val="accent1"/>
          </a:solidFill>
          <a:latin typeface="+mj-lt"/>
          <a:ea typeface="+mj-ea"/>
          <a:cs typeface="+mj-cs"/>
        </a:defRPr>
      </a:lvl1pPr>
    </p:titleStyle>
    <p:body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42">
          <p15:clr>
            <a:srgbClr val="F26B43"/>
          </p15:clr>
        </p15:guide>
        <p15:guide id="2" pos="3840">
          <p15:clr>
            <a:srgbClr val="F26B43"/>
          </p15:clr>
        </p15:guide>
        <p15:guide id="3" pos="320">
          <p15:clr>
            <a:srgbClr val="F26B43"/>
          </p15:clr>
        </p15:guide>
        <p15:guide id="4" pos="7360">
          <p15:clr>
            <a:srgbClr val="F26B43"/>
          </p15:clr>
        </p15:guide>
        <p15:guide id="5" orient="horz" pos="319">
          <p15:clr>
            <a:srgbClr val="F26B43"/>
          </p15:clr>
        </p15:guide>
        <p15:guide id="6" orient="horz" pos="4001">
          <p15:clr>
            <a:srgbClr val="F26B43"/>
          </p15:clr>
        </p15:guide>
        <p15:guide id="7" orient="horz" pos="1200">
          <p15:clr>
            <a:srgbClr val="F26B43"/>
          </p15:clr>
        </p15:guide>
        <p15:guide id="8" orient="horz" pos="2160">
          <p15:clr>
            <a:srgbClr val="F26B43"/>
          </p15:clr>
        </p15:guide>
        <p15:guide id="9" pos="3761">
          <p15:clr>
            <a:srgbClr val="F26B43"/>
          </p15:clr>
        </p15:guide>
        <p15:guide id="10" pos="3920">
          <p15:clr>
            <a:srgbClr val="F26B43"/>
          </p15:clr>
        </p15:guide>
        <p15:guide id="11" pos="2718">
          <p15:clr>
            <a:srgbClr val="F26B43"/>
          </p15:clr>
        </p15:guide>
        <p15:guide id="12" pos="2560">
          <p15:clr>
            <a:srgbClr val="F26B43"/>
          </p15:clr>
        </p15:guide>
        <p15:guide id="13" pos="1518">
          <p15:clr>
            <a:srgbClr val="F26B43"/>
          </p15:clr>
        </p15:guide>
        <p15:guide id="14" pos="1360">
          <p15:clr>
            <a:srgbClr val="F26B43"/>
          </p15:clr>
        </p15:guide>
        <p15:guide id="15" pos="4961">
          <p15:clr>
            <a:srgbClr val="F26B43"/>
          </p15:clr>
        </p15:guide>
        <p15:guide id="16" pos="5120">
          <p15:clr>
            <a:srgbClr val="F26B43"/>
          </p15:clr>
        </p15:guide>
        <p15:guide id="17" pos="6163">
          <p15:clr>
            <a:srgbClr val="F26B43"/>
          </p15:clr>
        </p15:guide>
        <p15:guide id="18" pos="632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6"/>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9" imgW="353" imgH="353" progId="TCLayout.ActiveDocument.1">
                  <p:embed/>
                </p:oleObj>
              </mc:Choice>
              <mc:Fallback>
                <p:oleObj name="think-cell Slide" r:id="rId19" imgW="353" imgH="353" progId="TCLayout.ActiveDocument.1">
                  <p:embed/>
                  <p:pic>
                    <p:nvPicPr>
                      <p:cNvPr id="7" name="Object 6" hidden="1"/>
                      <p:cNvPicPr/>
                      <p:nvPr/>
                    </p:nvPicPr>
                    <p:blipFill>
                      <a:blip r:embed="rId20"/>
                      <a:stretch>
                        <a:fillRect/>
                      </a:stretch>
                    </p:blipFill>
                    <p:spPr>
                      <a:xfrm>
                        <a:off x="1588" y="1588"/>
                        <a:ext cx="1587" cy="1587"/>
                      </a:xfrm>
                      <a:prstGeom prst="rect">
                        <a:avLst/>
                      </a:prstGeom>
                    </p:spPr>
                  </p:pic>
                </p:oleObj>
              </mc:Fallback>
            </mc:AlternateContent>
          </a:graphicData>
        </a:graphic>
      </p:graphicFrame>
      <p:sp>
        <p:nvSpPr>
          <p:cNvPr id="26" name="Rectangle 25">
            <a:extLst>
              <a:ext uri="{FF2B5EF4-FFF2-40B4-BE49-F238E27FC236}">
                <a16:creationId xmlns:a16="http://schemas.microsoft.com/office/drawing/2014/main" id="{29539C22-4094-45FE-99A0-CFA512581487}"/>
              </a:ext>
            </a:extLst>
          </p:cNvPr>
          <p:cNvSpPr/>
          <p:nvPr userDrawn="1"/>
        </p:nvSpPr>
        <p:spPr>
          <a:xfrm>
            <a:off x="0" y="660420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buClrTx/>
              <a:buFontTx/>
              <a:buNone/>
            </a:pPr>
            <a:endParaRPr lang="en-US" sz="450" kern="1200">
              <a:solidFill>
                <a:srgbClr val="FFFFFF"/>
              </a:solidFill>
            </a:endParaRPr>
          </a:p>
        </p:txBody>
      </p:sp>
      <p:sp>
        <p:nvSpPr>
          <p:cNvPr id="2" name="Title Placeholder 1"/>
          <p:cNvSpPr>
            <a:spLocks noGrp="1"/>
          </p:cNvSpPr>
          <p:nvPr>
            <p:ph type="title"/>
          </p:nvPr>
        </p:nvSpPr>
        <p:spPr>
          <a:xfrm>
            <a:off x="507206" y="506412"/>
            <a:ext cx="9792000" cy="432000"/>
          </a:xfrm>
          <a:prstGeom prst="rect">
            <a:avLst/>
          </a:prstGeom>
        </p:spPr>
        <p:txBody>
          <a:bodyPr vert="horz" lIns="0" tIns="0" rIns="0" bIns="0" rtlCol="0" anchor="t" anchorCtr="0">
            <a:noAutofit/>
          </a:bodyPr>
          <a:lstStyle/>
          <a:p>
            <a:r>
              <a:rPr lang="en-US"/>
              <a:t>Click to edit Master title style</a:t>
            </a:r>
          </a:p>
        </p:txBody>
      </p:sp>
      <p:sp>
        <p:nvSpPr>
          <p:cNvPr id="5" name="Footer Placeholder 4"/>
          <p:cNvSpPr>
            <a:spLocks noGrp="1"/>
          </p:cNvSpPr>
          <p:nvPr>
            <p:ph type="ftr" sz="quarter" idx="3"/>
          </p:nvPr>
        </p:nvSpPr>
        <p:spPr>
          <a:xfrm>
            <a:off x="507205" y="6623100"/>
            <a:ext cx="9018587" cy="216000"/>
          </a:xfrm>
          <a:prstGeom prst="rect">
            <a:avLst/>
          </a:prstGeom>
        </p:spPr>
        <p:txBody>
          <a:bodyPr vert="horz" lIns="0" tIns="0" rIns="0" bIns="0" rtlCol="0" anchor="ctr" anchorCtr="0">
            <a:noAutofit/>
          </a:bodyPr>
          <a:lstStyle>
            <a:lvl1pPr algn="l">
              <a:defRPr sz="1000">
                <a:solidFill>
                  <a:schemeClr val="bg1"/>
                </a:solidFill>
                <a:latin typeface="Calibri" panose="020F0502020204030204" pitchFamily="34" charset="0"/>
                <a:cs typeface="Calibri" panose="020F0502020204030204" pitchFamily="34" charset="0"/>
              </a:defRPr>
            </a:lvl1pPr>
          </a:lstStyle>
          <a:p>
            <a:pPr defTabSz="228600">
              <a:buClrTx/>
              <a:buFontTx/>
              <a:buNone/>
            </a:pPr>
            <a:r>
              <a:rPr lang="en-US" kern="1200">
                <a:solidFill>
                  <a:srgbClr val="FFFFFF"/>
                </a:solidFill>
                <a:ea typeface="Arial Unicode MS"/>
              </a:rPr>
              <a:t>Lonza Microbiome JV - media briefing  |  3 April 2019</a:t>
            </a:r>
          </a:p>
        </p:txBody>
      </p:sp>
      <p:sp>
        <p:nvSpPr>
          <p:cNvPr id="6" name="Slide Number Placeholder 5"/>
          <p:cNvSpPr>
            <a:spLocks noGrp="1"/>
          </p:cNvSpPr>
          <p:nvPr>
            <p:ph type="sldNum" sz="quarter" idx="4"/>
          </p:nvPr>
        </p:nvSpPr>
        <p:spPr>
          <a:xfrm>
            <a:off x="10034587" y="6623100"/>
            <a:ext cx="1648619" cy="216000"/>
          </a:xfrm>
          <a:prstGeom prst="rect">
            <a:avLst/>
          </a:prstGeom>
        </p:spPr>
        <p:txBody>
          <a:bodyPr vert="horz" lIns="0" tIns="0" rIns="0" bIns="0" rtlCol="0" anchor="ctr" anchorCtr="0">
            <a:noAutofit/>
          </a:bodyPr>
          <a:lstStyle>
            <a:lvl1pPr algn="r">
              <a:defRPr sz="1000">
                <a:solidFill>
                  <a:schemeClr val="bg1"/>
                </a:solidFill>
                <a:latin typeface="Calibri" panose="020F0502020204030204" pitchFamily="34" charset="0"/>
                <a:cs typeface="Calibri" panose="020F0502020204030204" pitchFamily="34" charset="0"/>
              </a:defRPr>
            </a:lvl1pPr>
          </a:lstStyle>
          <a:p>
            <a:pPr defTabSz="228600">
              <a:buClrTx/>
              <a:buFontTx/>
              <a:buNone/>
            </a:pPr>
            <a:fld id="{7FB918AD-5F4D-49AE-B18F-E06A9462217A}" type="slidenum">
              <a:rPr lang="en-US" kern="1200" smtClean="0">
                <a:solidFill>
                  <a:srgbClr val="FFFFFF"/>
                </a:solidFill>
                <a:ea typeface="Arial Unicode MS"/>
              </a:rPr>
              <a:pPr defTabSz="228600">
                <a:buClrTx/>
                <a:buFontTx/>
                <a:buNone/>
              </a:pPr>
              <a:t>‹#›</a:t>
            </a:fld>
            <a:endParaRPr lang="en-US" kern="1200">
              <a:solidFill>
                <a:srgbClr val="FFFFFF"/>
              </a:solidFill>
              <a:ea typeface="Arial Unicode MS"/>
            </a:endParaRPr>
          </a:p>
        </p:txBody>
      </p:sp>
      <p:sp>
        <p:nvSpPr>
          <p:cNvPr id="10" name="Text Placeholder 9"/>
          <p:cNvSpPr>
            <a:spLocks noGrp="1"/>
          </p:cNvSpPr>
          <p:nvPr>
            <p:ph type="body" idx="1"/>
          </p:nvPr>
        </p:nvSpPr>
        <p:spPr>
          <a:xfrm>
            <a:off x="507205" y="1739788"/>
            <a:ext cx="11175995" cy="4500000"/>
          </a:xfrm>
          <a:prstGeom prst="rect">
            <a:avLst/>
          </a:prstGeom>
        </p:spPr>
        <p:txBody>
          <a:bodyPr vert="horz" lIns="0" tIns="4680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xtSource">
            <a:extLst>
              <a:ext uri="{FF2B5EF4-FFF2-40B4-BE49-F238E27FC236}">
                <a16:creationId xmlns:a16="http://schemas.microsoft.com/office/drawing/2014/main" id="{96CEB2EB-90E8-444A-934C-7B59C14ECE37}"/>
              </a:ext>
            </a:extLst>
          </p:cNvPr>
          <p:cNvSpPr txBox="1"/>
          <p:nvPr userDrawn="1">
            <p:custDataLst>
              <p:tags r:id="rId17"/>
            </p:custDataLst>
          </p:nvPr>
        </p:nvSpPr>
        <p:spPr bwMode="gray">
          <a:xfrm>
            <a:off x="507204" y="6085900"/>
            <a:ext cx="11175995" cy="153888"/>
          </a:xfrm>
          <a:prstGeom prst="rect">
            <a:avLst/>
          </a:prstGeom>
          <a:noFill/>
        </p:spPr>
        <p:txBody>
          <a:bodyPr wrap="square" lIns="0" tIns="0" rIns="0" bIns="0" rtlCol="0" anchor="b">
            <a:spAutoFit/>
          </a:bodyPr>
          <a:lstStyle/>
          <a:p>
            <a:pPr defTabSz="228600">
              <a:buClrTx/>
              <a:buFontTx/>
              <a:buNone/>
            </a:pPr>
            <a:r>
              <a:rPr lang="en-US" sz="1000" kern="1200">
                <a:latin typeface="Calibri Light"/>
                <a:ea typeface="Arial Unicode MS"/>
                <a:cs typeface="Arial Unicode MS"/>
              </a:rPr>
              <a:t> </a:t>
            </a:r>
          </a:p>
        </p:txBody>
      </p:sp>
      <p:sp>
        <p:nvSpPr>
          <p:cNvPr id="11" name="Classification" hidden="1"/>
          <p:cNvSpPr txBox="1">
            <a:spLocks/>
          </p:cNvSpPr>
          <p:nvPr userDrawn="1">
            <p:custDataLst>
              <p:tags r:id="rId18"/>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buClrTx/>
              <a:buFontTx/>
              <a:buNone/>
            </a:pPr>
            <a:r>
              <a:rPr lang="en-US" sz="900">
                <a:solidFill>
                  <a:srgbClr val="FFFFFF"/>
                </a:solidFill>
                <a:latin typeface="Century Gothic"/>
              </a:rPr>
              <a:t>Strictly confidential</a:t>
            </a:r>
          </a:p>
        </p:txBody>
      </p:sp>
    </p:spTree>
    <p:extLst>
      <p:ext uri="{BB962C8B-B14F-4D97-AF65-F5344CB8AC3E}">
        <p14:creationId xmlns:p14="http://schemas.microsoft.com/office/powerpoint/2010/main" val="1739384407"/>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Lst>
  <p:hf hdr="0"/>
  <p:txStyles>
    <p:titleStyle>
      <a:lvl1pPr algn="l" defTabSz="914400" rtl="0" eaLnBrk="1" latinLnBrk="0" hangingPunct="1">
        <a:lnSpc>
          <a:spcPts val="3300"/>
        </a:lnSpc>
        <a:spcBef>
          <a:spcPct val="0"/>
        </a:spcBef>
        <a:buNone/>
        <a:defRPr sz="2800" b="1" kern="1200" spc="-100" baseline="0">
          <a:solidFill>
            <a:schemeClr val="accent1"/>
          </a:solidFill>
          <a:latin typeface="+mj-lt"/>
          <a:ea typeface="+mj-ea"/>
          <a:cs typeface="+mj-cs"/>
        </a:defRPr>
      </a:lvl1pPr>
    </p:titleStyle>
    <p:body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42">
          <p15:clr>
            <a:srgbClr val="F26B43"/>
          </p15:clr>
        </p15:guide>
        <p15:guide id="2" pos="3840">
          <p15:clr>
            <a:srgbClr val="F26B43"/>
          </p15:clr>
        </p15:guide>
        <p15:guide id="3" pos="320">
          <p15:clr>
            <a:srgbClr val="F26B43"/>
          </p15:clr>
        </p15:guide>
        <p15:guide id="4" pos="7360">
          <p15:clr>
            <a:srgbClr val="F26B43"/>
          </p15:clr>
        </p15:guide>
        <p15:guide id="5" orient="horz" pos="319">
          <p15:clr>
            <a:srgbClr val="F26B43"/>
          </p15:clr>
        </p15:guide>
        <p15:guide id="6" orient="horz" pos="4001">
          <p15:clr>
            <a:srgbClr val="F26B43"/>
          </p15:clr>
        </p15:guide>
        <p15:guide id="7" orient="horz" pos="1200">
          <p15:clr>
            <a:srgbClr val="F26B43"/>
          </p15:clr>
        </p15:guide>
        <p15:guide id="8" orient="horz" pos="2160">
          <p15:clr>
            <a:srgbClr val="F26B43"/>
          </p15:clr>
        </p15:guide>
        <p15:guide id="9" pos="3761">
          <p15:clr>
            <a:srgbClr val="F26B43"/>
          </p15:clr>
        </p15:guide>
        <p15:guide id="10" pos="3920">
          <p15:clr>
            <a:srgbClr val="F26B43"/>
          </p15:clr>
        </p15:guide>
        <p15:guide id="11" pos="2718">
          <p15:clr>
            <a:srgbClr val="F26B43"/>
          </p15:clr>
        </p15:guide>
        <p15:guide id="12" pos="2560">
          <p15:clr>
            <a:srgbClr val="F26B43"/>
          </p15:clr>
        </p15:guide>
        <p15:guide id="13" pos="1518">
          <p15:clr>
            <a:srgbClr val="F26B43"/>
          </p15:clr>
        </p15:guide>
        <p15:guide id="14" pos="1360">
          <p15:clr>
            <a:srgbClr val="F26B43"/>
          </p15:clr>
        </p15:guide>
        <p15:guide id="15" pos="4961">
          <p15:clr>
            <a:srgbClr val="F26B43"/>
          </p15:clr>
        </p15:guide>
        <p15:guide id="16" pos="5120">
          <p15:clr>
            <a:srgbClr val="F26B43"/>
          </p15:clr>
        </p15:guide>
        <p15:guide id="17" pos="6163">
          <p15:clr>
            <a:srgbClr val="F26B43"/>
          </p15:clr>
        </p15:guide>
        <p15:guide id="18" pos="632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6"/>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9" imgW="353" imgH="353" progId="TCLayout.ActiveDocument.1">
                  <p:embed/>
                </p:oleObj>
              </mc:Choice>
              <mc:Fallback>
                <p:oleObj name="think-cell Slide" r:id="rId19" imgW="353" imgH="353" progId="TCLayout.ActiveDocument.1">
                  <p:embed/>
                  <p:pic>
                    <p:nvPicPr>
                      <p:cNvPr id="7" name="Object 6" hidden="1"/>
                      <p:cNvPicPr/>
                      <p:nvPr/>
                    </p:nvPicPr>
                    <p:blipFill>
                      <a:blip r:embed="rId20"/>
                      <a:stretch>
                        <a:fillRect/>
                      </a:stretch>
                    </p:blipFill>
                    <p:spPr>
                      <a:xfrm>
                        <a:off x="1588" y="1588"/>
                        <a:ext cx="1587" cy="1587"/>
                      </a:xfrm>
                      <a:prstGeom prst="rect">
                        <a:avLst/>
                      </a:prstGeom>
                    </p:spPr>
                  </p:pic>
                </p:oleObj>
              </mc:Fallback>
            </mc:AlternateContent>
          </a:graphicData>
        </a:graphic>
      </p:graphicFrame>
      <p:sp>
        <p:nvSpPr>
          <p:cNvPr id="26" name="Rectangle 25">
            <a:extLst>
              <a:ext uri="{FF2B5EF4-FFF2-40B4-BE49-F238E27FC236}">
                <a16:creationId xmlns:a16="http://schemas.microsoft.com/office/drawing/2014/main" id="{29539C22-4094-45FE-99A0-CFA512581487}"/>
              </a:ext>
            </a:extLst>
          </p:cNvPr>
          <p:cNvSpPr/>
          <p:nvPr userDrawn="1"/>
        </p:nvSpPr>
        <p:spPr>
          <a:xfrm>
            <a:off x="0" y="660420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buClrTx/>
              <a:buFontTx/>
              <a:buNone/>
            </a:pPr>
            <a:endParaRPr lang="en-US" sz="450" kern="1200">
              <a:solidFill>
                <a:srgbClr val="FFFFFF"/>
              </a:solidFill>
            </a:endParaRPr>
          </a:p>
        </p:txBody>
      </p:sp>
      <p:sp>
        <p:nvSpPr>
          <p:cNvPr id="2" name="Title Placeholder 1"/>
          <p:cNvSpPr>
            <a:spLocks noGrp="1"/>
          </p:cNvSpPr>
          <p:nvPr>
            <p:ph type="title"/>
          </p:nvPr>
        </p:nvSpPr>
        <p:spPr>
          <a:xfrm>
            <a:off x="507206" y="506412"/>
            <a:ext cx="9792000" cy="432000"/>
          </a:xfrm>
          <a:prstGeom prst="rect">
            <a:avLst/>
          </a:prstGeom>
        </p:spPr>
        <p:txBody>
          <a:bodyPr vert="horz" lIns="0" tIns="0" rIns="0" bIns="0" rtlCol="0" anchor="t" anchorCtr="0">
            <a:noAutofit/>
          </a:bodyPr>
          <a:lstStyle/>
          <a:p>
            <a:r>
              <a:rPr lang="en-US"/>
              <a:t>Click to edit Master title style</a:t>
            </a:r>
          </a:p>
        </p:txBody>
      </p:sp>
      <p:sp>
        <p:nvSpPr>
          <p:cNvPr id="5" name="Footer Placeholder 4"/>
          <p:cNvSpPr>
            <a:spLocks noGrp="1"/>
          </p:cNvSpPr>
          <p:nvPr>
            <p:ph type="ftr" sz="quarter" idx="3"/>
          </p:nvPr>
        </p:nvSpPr>
        <p:spPr>
          <a:xfrm>
            <a:off x="507205" y="6623100"/>
            <a:ext cx="9018587" cy="216000"/>
          </a:xfrm>
          <a:prstGeom prst="rect">
            <a:avLst/>
          </a:prstGeom>
        </p:spPr>
        <p:txBody>
          <a:bodyPr vert="horz" lIns="0" tIns="0" rIns="0" bIns="0" rtlCol="0" anchor="ctr" anchorCtr="0">
            <a:noAutofit/>
          </a:bodyPr>
          <a:lstStyle>
            <a:lvl1pPr algn="l">
              <a:defRPr sz="1000">
                <a:solidFill>
                  <a:schemeClr val="bg1"/>
                </a:solidFill>
                <a:latin typeface="Calibri" panose="020F0502020204030204" pitchFamily="34" charset="0"/>
                <a:cs typeface="Calibri" panose="020F0502020204030204" pitchFamily="34" charset="0"/>
              </a:defRPr>
            </a:lvl1pPr>
          </a:lstStyle>
          <a:p>
            <a:pPr defTabSz="228600">
              <a:buClrTx/>
              <a:buFontTx/>
              <a:buNone/>
            </a:pPr>
            <a:r>
              <a:rPr lang="en-US" kern="1200">
                <a:solidFill>
                  <a:srgbClr val="FFFFFF"/>
                </a:solidFill>
                <a:ea typeface="Arial Unicode MS"/>
              </a:rPr>
              <a:t>Lonza Microbiome JV - media briefing  |  3 April 2019</a:t>
            </a:r>
          </a:p>
        </p:txBody>
      </p:sp>
      <p:sp>
        <p:nvSpPr>
          <p:cNvPr id="6" name="Slide Number Placeholder 5"/>
          <p:cNvSpPr>
            <a:spLocks noGrp="1"/>
          </p:cNvSpPr>
          <p:nvPr>
            <p:ph type="sldNum" sz="quarter" idx="4"/>
          </p:nvPr>
        </p:nvSpPr>
        <p:spPr>
          <a:xfrm>
            <a:off x="10034587" y="6623100"/>
            <a:ext cx="1648619" cy="216000"/>
          </a:xfrm>
          <a:prstGeom prst="rect">
            <a:avLst/>
          </a:prstGeom>
        </p:spPr>
        <p:txBody>
          <a:bodyPr vert="horz" lIns="0" tIns="0" rIns="0" bIns="0" rtlCol="0" anchor="ctr" anchorCtr="0">
            <a:noAutofit/>
          </a:bodyPr>
          <a:lstStyle>
            <a:lvl1pPr algn="r">
              <a:defRPr sz="1000">
                <a:solidFill>
                  <a:schemeClr val="bg1"/>
                </a:solidFill>
                <a:latin typeface="Calibri" panose="020F0502020204030204" pitchFamily="34" charset="0"/>
                <a:cs typeface="Calibri" panose="020F0502020204030204" pitchFamily="34" charset="0"/>
              </a:defRPr>
            </a:lvl1pPr>
          </a:lstStyle>
          <a:p>
            <a:pPr defTabSz="228600">
              <a:buClrTx/>
              <a:buFontTx/>
              <a:buNone/>
            </a:pPr>
            <a:fld id="{7FB918AD-5F4D-49AE-B18F-E06A9462217A}" type="slidenum">
              <a:rPr lang="en-US" kern="1200" smtClean="0">
                <a:solidFill>
                  <a:srgbClr val="FFFFFF"/>
                </a:solidFill>
                <a:ea typeface="Arial Unicode MS"/>
              </a:rPr>
              <a:pPr defTabSz="228600">
                <a:buClrTx/>
                <a:buFontTx/>
                <a:buNone/>
              </a:pPr>
              <a:t>‹#›</a:t>
            </a:fld>
            <a:endParaRPr lang="en-US" kern="1200">
              <a:solidFill>
                <a:srgbClr val="FFFFFF"/>
              </a:solidFill>
              <a:ea typeface="Arial Unicode MS"/>
            </a:endParaRPr>
          </a:p>
        </p:txBody>
      </p:sp>
      <p:sp>
        <p:nvSpPr>
          <p:cNvPr id="10" name="Text Placeholder 9"/>
          <p:cNvSpPr>
            <a:spLocks noGrp="1"/>
          </p:cNvSpPr>
          <p:nvPr>
            <p:ph type="body" idx="1"/>
          </p:nvPr>
        </p:nvSpPr>
        <p:spPr>
          <a:xfrm>
            <a:off x="507205" y="1739788"/>
            <a:ext cx="11175995" cy="4500000"/>
          </a:xfrm>
          <a:prstGeom prst="rect">
            <a:avLst/>
          </a:prstGeom>
        </p:spPr>
        <p:txBody>
          <a:bodyPr vert="horz" lIns="0" tIns="4680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xtSource">
            <a:extLst>
              <a:ext uri="{FF2B5EF4-FFF2-40B4-BE49-F238E27FC236}">
                <a16:creationId xmlns:a16="http://schemas.microsoft.com/office/drawing/2014/main" id="{96CEB2EB-90E8-444A-934C-7B59C14ECE37}"/>
              </a:ext>
            </a:extLst>
          </p:cNvPr>
          <p:cNvSpPr txBox="1"/>
          <p:nvPr userDrawn="1">
            <p:custDataLst>
              <p:tags r:id="rId17"/>
            </p:custDataLst>
          </p:nvPr>
        </p:nvSpPr>
        <p:spPr bwMode="gray">
          <a:xfrm>
            <a:off x="507204" y="6085900"/>
            <a:ext cx="11175995" cy="153888"/>
          </a:xfrm>
          <a:prstGeom prst="rect">
            <a:avLst/>
          </a:prstGeom>
          <a:noFill/>
        </p:spPr>
        <p:txBody>
          <a:bodyPr wrap="square" lIns="0" tIns="0" rIns="0" bIns="0" rtlCol="0" anchor="b">
            <a:spAutoFit/>
          </a:bodyPr>
          <a:lstStyle/>
          <a:p>
            <a:pPr defTabSz="228600">
              <a:buClrTx/>
              <a:buFontTx/>
              <a:buNone/>
            </a:pPr>
            <a:r>
              <a:rPr lang="en-US" sz="1000" kern="1200">
                <a:latin typeface="Calibri Light"/>
                <a:ea typeface="Arial Unicode MS"/>
                <a:cs typeface="Arial Unicode MS"/>
              </a:rPr>
              <a:t> </a:t>
            </a:r>
          </a:p>
        </p:txBody>
      </p:sp>
      <p:sp>
        <p:nvSpPr>
          <p:cNvPr id="11" name="Classification" hidden="1"/>
          <p:cNvSpPr txBox="1">
            <a:spLocks/>
          </p:cNvSpPr>
          <p:nvPr userDrawn="1">
            <p:custDataLst>
              <p:tags r:id="rId18"/>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buClrTx/>
              <a:buFontTx/>
              <a:buNone/>
            </a:pPr>
            <a:r>
              <a:rPr lang="en-US" sz="900">
                <a:solidFill>
                  <a:srgbClr val="FFFFFF"/>
                </a:solidFill>
                <a:latin typeface="Century Gothic"/>
              </a:rPr>
              <a:t>Strictly confidential</a:t>
            </a:r>
          </a:p>
        </p:txBody>
      </p:sp>
    </p:spTree>
    <p:extLst>
      <p:ext uri="{BB962C8B-B14F-4D97-AF65-F5344CB8AC3E}">
        <p14:creationId xmlns:p14="http://schemas.microsoft.com/office/powerpoint/2010/main" val="2466451839"/>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Lst>
  <p:hf hdr="0"/>
  <p:txStyles>
    <p:titleStyle>
      <a:lvl1pPr algn="l" defTabSz="914400" rtl="0" eaLnBrk="1" latinLnBrk="0" hangingPunct="1">
        <a:lnSpc>
          <a:spcPts val="3300"/>
        </a:lnSpc>
        <a:spcBef>
          <a:spcPct val="0"/>
        </a:spcBef>
        <a:buNone/>
        <a:defRPr sz="2800" b="1" kern="1200" spc="-100" baseline="0">
          <a:solidFill>
            <a:schemeClr val="accent1"/>
          </a:solidFill>
          <a:latin typeface="+mj-lt"/>
          <a:ea typeface="+mj-ea"/>
          <a:cs typeface="+mj-cs"/>
        </a:defRPr>
      </a:lvl1pPr>
    </p:titleStyle>
    <p:body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42">
          <p15:clr>
            <a:srgbClr val="F26B43"/>
          </p15:clr>
        </p15:guide>
        <p15:guide id="2" pos="3840">
          <p15:clr>
            <a:srgbClr val="F26B43"/>
          </p15:clr>
        </p15:guide>
        <p15:guide id="3" pos="320">
          <p15:clr>
            <a:srgbClr val="F26B43"/>
          </p15:clr>
        </p15:guide>
        <p15:guide id="4" pos="7360">
          <p15:clr>
            <a:srgbClr val="F26B43"/>
          </p15:clr>
        </p15:guide>
        <p15:guide id="5" orient="horz" pos="319">
          <p15:clr>
            <a:srgbClr val="F26B43"/>
          </p15:clr>
        </p15:guide>
        <p15:guide id="6" orient="horz" pos="4001">
          <p15:clr>
            <a:srgbClr val="F26B43"/>
          </p15:clr>
        </p15:guide>
        <p15:guide id="7" orient="horz" pos="1200">
          <p15:clr>
            <a:srgbClr val="F26B43"/>
          </p15:clr>
        </p15:guide>
        <p15:guide id="8" orient="horz" pos="2160">
          <p15:clr>
            <a:srgbClr val="F26B43"/>
          </p15:clr>
        </p15:guide>
        <p15:guide id="9" pos="3761">
          <p15:clr>
            <a:srgbClr val="F26B43"/>
          </p15:clr>
        </p15:guide>
        <p15:guide id="10" pos="3920">
          <p15:clr>
            <a:srgbClr val="F26B43"/>
          </p15:clr>
        </p15:guide>
        <p15:guide id="11" pos="2718">
          <p15:clr>
            <a:srgbClr val="F26B43"/>
          </p15:clr>
        </p15:guide>
        <p15:guide id="12" pos="2560">
          <p15:clr>
            <a:srgbClr val="F26B43"/>
          </p15:clr>
        </p15:guide>
        <p15:guide id="13" pos="1518">
          <p15:clr>
            <a:srgbClr val="F26B43"/>
          </p15:clr>
        </p15:guide>
        <p15:guide id="14" pos="1360">
          <p15:clr>
            <a:srgbClr val="F26B43"/>
          </p15:clr>
        </p15:guide>
        <p15:guide id="15" pos="4961">
          <p15:clr>
            <a:srgbClr val="F26B43"/>
          </p15:clr>
        </p15:guide>
        <p15:guide id="16" pos="5120">
          <p15:clr>
            <a:srgbClr val="F26B43"/>
          </p15:clr>
        </p15:guide>
        <p15:guide id="17" pos="6163">
          <p15:clr>
            <a:srgbClr val="F26B43"/>
          </p15:clr>
        </p15:guide>
        <p15:guide id="18" pos="632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video" Target="https://www.youtube.com/embed/d-UuB1lKzJ0?start=6&amp;feature=oembed" TargetMode="External"/><Relationship Id="rId5" Type="http://schemas.openxmlformats.org/officeDocument/2006/relationships/image" Target="../media/image12.jpe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hyperlink" Target="https://bodiesatwar.msf.org/en/"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4.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0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2.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png"/></Relationships>
</file>

<file path=ppt/slides/_rels/slide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8.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9.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0.xml"/><Relationship Id="rId1" Type="http://schemas.openxmlformats.org/officeDocument/2006/relationships/slideLayout" Target="../slideLayouts/slideLayout15.xml"/><Relationship Id="rId5" Type="http://schemas.openxmlformats.org/officeDocument/2006/relationships/image" Target="../media/image32.png"/><Relationship Id="rId4" Type="http://schemas.openxmlformats.org/officeDocument/2006/relationships/image" Target="../media/image31.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3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https://creativecommons.org/licenses/by-nc-sa/3.0/igo/"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
          <p:cNvSpPr/>
          <p:nvPr/>
        </p:nvSpPr>
        <p:spPr>
          <a:xfrm>
            <a:off x="-14516" y="4992914"/>
            <a:ext cx="12206516" cy="187995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500" b="0" i="0" u="none" strike="noStrike" cap="none">
              <a:solidFill>
                <a:schemeClr val="lt1"/>
              </a:solidFill>
              <a:latin typeface="Calibri"/>
              <a:ea typeface="Calibri"/>
              <a:cs typeface="Calibri"/>
              <a:sym typeface="Calibri"/>
            </a:endParaRPr>
          </a:p>
        </p:txBody>
      </p:sp>
      <p:pic>
        <p:nvPicPr>
          <p:cNvPr id="127" name="Google Shape;127;p1"/>
          <p:cNvPicPr preferRelativeResize="0"/>
          <p:nvPr/>
        </p:nvPicPr>
        <p:blipFill rotWithShape="1">
          <a:blip r:embed="rId3">
            <a:alphaModFix/>
          </a:blip>
          <a:srcRect l="-23" t="754" r="22" b="56348"/>
          <a:stretch/>
        </p:blipFill>
        <p:spPr>
          <a:xfrm>
            <a:off x="-59700" y="-1"/>
            <a:ext cx="12245246" cy="3429002"/>
          </a:xfrm>
          <a:prstGeom prst="rect">
            <a:avLst/>
          </a:prstGeom>
          <a:noFill/>
          <a:ln>
            <a:noFill/>
          </a:ln>
        </p:spPr>
      </p:pic>
      <p:grpSp>
        <p:nvGrpSpPr>
          <p:cNvPr id="128" name="Google Shape;128;p1"/>
          <p:cNvGrpSpPr/>
          <p:nvPr/>
        </p:nvGrpSpPr>
        <p:grpSpPr>
          <a:xfrm>
            <a:off x="395133" y="2766645"/>
            <a:ext cx="4371054" cy="1446353"/>
            <a:chOff x="438676" y="5077006"/>
            <a:chExt cx="4371054" cy="1446353"/>
          </a:xfrm>
          <a:solidFill>
            <a:schemeClr val="bg2">
              <a:lumMod val="75000"/>
            </a:schemeClr>
          </a:solidFill>
        </p:grpSpPr>
        <p:sp>
          <p:nvSpPr>
            <p:cNvPr id="129" name="Google Shape;129;p1"/>
            <p:cNvSpPr txBox="1"/>
            <p:nvPr/>
          </p:nvSpPr>
          <p:spPr>
            <a:xfrm>
              <a:off x="438676" y="5367549"/>
              <a:ext cx="4371054" cy="1155810"/>
            </a:xfrm>
            <a:prstGeom prst="rect">
              <a:avLst/>
            </a:prstGeom>
            <a:grpFill/>
            <a:ln>
              <a:noFill/>
            </a:ln>
            <a:effectLst>
              <a:outerShdw blurRad="50800" dist="38100" dir="2700000" algn="tl" rotWithShape="0">
                <a:srgbClr val="000000">
                  <a:alpha val="39607"/>
                </a:srgbClr>
              </a:outerShdw>
            </a:effectLst>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130" name="Google Shape;130;p1"/>
            <p:cNvSpPr txBox="1"/>
            <p:nvPr/>
          </p:nvSpPr>
          <p:spPr>
            <a:xfrm>
              <a:off x="505516" y="5077006"/>
              <a:ext cx="4304214" cy="1169798"/>
            </a:xfrm>
            <a:prstGeom prst="rect">
              <a:avLst/>
            </a:prstGeom>
            <a:grpFill/>
            <a:ln>
              <a:noFill/>
            </a:ln>
          </p:spPr>
          <p:txBody>
            <a:bodyPr spcFirstLastPara="1" wrap="square" lIns="36575" tIns="36575" rIns="36575" bIns="36575" anchor="t" anchorCtr="0">
              <a:noAutofit/>
            </a:bodyPr>
            <a:lstStyle/>
            <a:p>
              <a:pPr marL="0" marR="34925" lvl="0" indent="0" algn="l" rtl="0">
                <a:lnSpc>
                  <a:spcPct val="128000"/>
                </a:lnSpc>
                <a:spcBef>
                  <a:spcPts val="0"/>
                </a:spcBef>
                <a:spcAft>
                  <a:spcPts val="0"/>
                </a:spcAft>
                <a:buClr>
                  <a:schemeClr val="dk1"/>
                </a:buClr>
                <a:buSzPts val="2400"/>
                <a:buFont typeface="Calibri"/>
                <a:buNone/>
              </a:pPr>
              <a:endParaRPr sz="2400" b="1" i="0" u="none" strike="noStrike" cap="none" dirty="0">
                <a:solidFill>
                  <a:srgbClr val="FFFFFE"/>
                </a:solidFill>
                <a:latin typeface="Calibri"/>
                <a:ea typeface="Calibri"/>
                <a:cs typeface="Calibri"/>
                <a:sym typeface="Calibri"/>
              </a:endParaRPr>
            </a:p>
            <a:p>
              <a:pPr marL="0" marR="0" lvl="0" indent="0" algn="l" rtl="0">
                <a:lnSpc>
                  <a:spcPct val="100000"/>
                </a:lnSpc>
                <a:spcBef>
                  <a:spcPts val="0"/>
                </a:spcBef>
                <a:spcAft>
                  <a:spcPts val="0"/>
                </a:spcAft>
                <a:buClr>
                  <a:srgbClr val="FFFFFE"/>
                </a:buClr>
                <a:buSzPts val="4800"/>
                <a:buFont typeface="Calibri"/>
                <a:buNone/>
              </a:pPr>
              <a:r>
                <a:rPr lang="en-GB" sz="4800" b="1" i="0" u="none" strike="noStrike" cap="none" dirty="0">
                  <a:solidFill>
                    <a:srgbClr val="FFFFFE"/>
                  </a:solidFill>
                  <a:latin typeface="Calibri"/>
                  <a:ea typeface="Calibri"/>
                  <a:cs typeface="Calibri"/>
                  <a:sym typeface="Calibri"/>
                </a:rPr>
                <a:t>Human Rights</a:t>
              </a:r>
              <a:endParaRPr sz="1800" b="0" i="0" u="none" strike="noStrike" cap="none" dirty="0">
                <a:solidFill>
                  <a:schemeClr val="dk1"/>
                </a:solidFill>
                <a:latin typeface="Arial"/>
                <a:ea typeface="Arial"/>
                <a:cs typeface="Arial"/>
                <a:sym typeface="Arial"/>
              </a:endParaRPr>
            </a:p>
          </p:txBody>
        </p:sp>
      </p:grpSp>
      <p:sp>
        <p:nvSpPr>
          <p:cNvPr id="131" name="Google Shape;131;p1"/>
          <p:cNvSpPr/>
          <p:nvPr/>
        </p:nvSpPr>
        <p:spPr>
          <a:xfrm rot="16200000">
            <a:off x="5022063" y="-260788"/>
            <a:ext cx="2118845" cy="12192000"/>
          </a:xfrm>
          <a:prstGeom prst="rect">
            <a:avLst/>
          </a:pr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0" scaled="1"/>
            <a:tileRect/>
          </a:gradFill>
          <a:ln w="31750" cap="flat" cmpd="sng">
            <a:solidFill>
              <a:srgbClr val="DCD6D4">
                <a:alpha val="0"/>
              </a:srgbClr>
            </a:solidFill>
            <a:prstDash val="solid"/>
            <a:miter lim="800000"/>
            <a:headEnd type="none" w="sm" len="sm"/>
            <a:tailEnd type="none" w="sm" len="sm"/>
          </a:ln>
        </p:spPr>
        <p:txBody>
          <a:bodyPr spcFirstLastPara="1" wrap="square" lIns="36575" tIns="36575" rIns="36575" bIns="3657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pic>
        <p:nvPicPr>
          <p:cNvPr id="132" name="Google Shape;132;p1" descr="WHO-EN-W-H"/>
          <p:cNvPicPr preferRelativeResize="0"/>
          <p:nvPr/>
        </p:nvPicPr>
        <p:blipFill rotWithShape="1">
          <a:blip r:embed="rId4">
            <a:alphaModFix/>
          </a:blip>
          <a:srcRect/>
          <a:stretch/>
        </p:blipFill>
        <p:spPr>
          <a:xfrm>
            <a:off x="8460995" y="5751130"/>
            <a:ext cx="2025434" cy="619965"/>
          </a:xfrm>
          <a:prstGeom prst="rect">
            <a:avLst/>
          </a:prstGeom>
          <a:noFill/>
          <a:ln>
            <a:noFill/>
          </a:ln>
        </p:spPr>
      </p:pic>
      <p:sp>
        <p:nvSpPr>
          <p:cNvPr id="133" name="Google Shape;133;p1"/>
          <p:cNvSpPr txBox="1"/>
          <p:nvPr/>
        </p:nvSpPr>
        <p:spPr>
          <a:xfrm>
            <a:off x="395132" y="4231291"/>
            <a:ext cx="10761952" cy="544499"/>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B0F0"/>
              </a:buClr>
              <a:buSzPts val="3000"/>
              <a:buFont typeface="Calibri"/>
              <a:buNone/>
            </a:pPr>
            <a:r>
              <a:rPr lang="en-GB" sz="3600" b="1" dirty="0">
                <a:solidFill>
                  <a:schemeClr val="tx1"/>
                </a:solidFill>
                <a:latin typeface="Calibri"/>
                <a:ea typeface="Calibri"/>
                <a:cs typeface="Calibri"/>
                <a:sym typeface="Calibri"/>
              </a:rPr>
              <a:t>WHO </a:t>
            </a:r>
            <a:r>
              <a:rPr lang="en-GB" sz="3600" b="1" dirty="0" err="1">
                <a:solidFill>
                  <a:schemeClr val="tx1"/>
                </a:solidFill>
                <a:latin typeface="Calibri"/>
                <a:ea typeface="Calibri"/>
                <a:cs typeface="Calibri"/>
                <a:sym typeface="Calibri"/>
              </a:rPr>
              <a:t>QualityRights</a:t>
            </a:r>
            <a:r>
              <a:rPr lang="en-GB" sz="3600" b="1" dirty="0">
                <a:solidFill>
                  <a:schemeClr val="tx1"/>
                </a:solidFill>
                <a:latin typeface="Calibri"/>
                <a:ea typeface="Calibri"/>
                <a:cs typeface="Calibri"/>
                <a:sym typeface="Calibri"/>
              </a:rPr>
              <a:t> Training: humanitarian edition</a:t>
            </a:r>
          </a:p>
          <a:p>
            <a:pPr lvl="0">
              <a:buClr>
                <a:srgbClr val="00B0F0"/>
              </a:buClr>
              <a:buSzPts val="3000"/>
            </a:pPr>
            <a:r>
              <a:rPr lang="en-GB" sz="3000" dirty="0">
                <a:solidFill>
                  <a:schemeClr val="bg2">
                    <a:lumMod val="50000"/>
                  </a:schemeClr>
                </a:solidFill>
                <a:latin typeface="Calibri"/>
                <a:ea typeface="Calibri"/>
                <a:cs typeface="Calibri"/>
                <a:sym typeface="Calibri"/>
              </a:rPr>
              <a:t>A training package on person-centred and human rights-based approaches to mental health and well-being.</a:t>
            </a:r>
            <a:endParaRPr sz="1800" b="0" i="0" u="none" strike="noStrike" cap="none" dirty="0">
              <a:solidFill>
                <a:schemeClr val="bg2">
                  <a:lumMod val="50000"/>
                </a:schemeClr>
              </a:solidFill>
              <a:latin typeface="Arial"/>
              <a:ea typeface="Arial"/>
              <a:cs typeface="Arial"/>
              <a:sym typeface="Arial"/>
            </a:endParaRPr>
          </a:p>
        </p:txBody>
      </p:sp>
      <p:sp>
        <p:nvSpPr>
          <p:cNvPr id="134" name="Google Shape;134;p1"/>
          <p:cNvSpPr txBox="1"/>
          <p:nvPr/>
        </p:nvSpPr>
        <p:spPr>
          <a:xfrm>
            <a:off x="9898742" y="249572"/>
            <a:ext cx="2293258" cy="514692"/>
          </a:xfrm>
          <a:prstGeom prst="rect">
            <a:avLst/>
          </a:prstGeom>
          <a:solidFill>
            <a:schemeClr val="bg2">
              <a:lumMod val="60000"/>
              <a:lumOff val="40000"/>
            </a:schemeClr>
          </a:solidFill>
          <a:ln>
            <a:noFill/>
          </a:ln>
          <a:effectLst>
            <a:outerShdw blurRad="50800" dist="38100" dir="2700000" algn="tl" rotWithShape="0">
              <a:srgbClr val="000000">
                <a:alpha val="40000"/>
              </a:srgbClr>
            </a:outerShdw>
          </a:effectLst>
        </p:spPr>
        <p:txBody>
          <a:bodyPr spcFirstLastPara="1" wrap="square" lIns="36575" tIns="36575" rIns="36575" bIns="36575" anchor="t" anchorCtr="0">
            <a:noAutofit/>
          </a:bodyPr>
          <a:lstStyle/>
          <a:p>
            <a:pPr marL="0" marR="0" lvl="0" indent="0" algn="ctr" rtl="0">
              <a:lnSpc>
                <a:spcPct val="100000"/>
              </a:lnSpc>
              <a:spcBef>
                <a:spcPts val="0"/>
              </a:spcBef>
              <a:spcAft>
                <a:spcPts val="0"/>
              </a:spcAft>
              <a:buClr>
                <a:srgbClr val="FFFFFE"/>
              </a:buClr>
              <a:buSzPts val="2800"/>
              <a:buFont typeface="Calibri"/>
              <a:buNone/>
            </a:pPr>
            <a:r>
              <a:rPr lang="en-GB" sz="2800" b="0" u="none" strike="noStrike" cap="none" dirty="0">
                <a:solidFill>
                  <a:srgbClr val="FFFFFE"/>
                </a:solidFill>
                <a:latin typeface="Calibri"/>
                <a:ea typeface="Calibri"/>
                <a:cs typeface="Calibri"/>
                <a:sym typeface="Calibri"/>
              </a:rPr>
              <a:t>Course Slides</a:t>
            </a:r>
            <a:endParaRPr sz="2800" b="0" u="none" strike="noStrike" cap="none" dirty="0">
              <a:solidFill>
                <a:schemeClr val="dk1"/>
              </a:solidFill>
              <a:latin typeface="Arial"/>
              <a:ea typeface="Arial"/>
              <a:cs typeface="Arial"/>
              <a:sym typeface="Arial"/>
            </a:endParaRPr>
          </a:p>
        </p:txBody>
      </p:sp>
      <p:grpSp>
        <p:nvGrpSpPr>
          <p:cNvPr id="135" name="Google Shape;135;p1"/>
          <p:cNvGrpSpPr/>
          <p:nvPr/>
        </p:nvGrpSpPr>
        <p:grpSpPr>
          <a:xfrm>
            <a:off x="10685742" y="5441619"/>
            <a:ext cx="1292431" cy="1238986"/>
            <a:chOff x="158998" y="5422506"/>
            <a:chExt cx="1133135" cy="1128709"/>
          </a:xfrm>
        </p:grpSpPr>
        <p:pic>
          <p:nvPicPr>
            <p:cNvPr id="136" name="Google Shape;136;p1"/>
            <p:cNvPicPr preferRelativeResize="0"/>
            <p:nvPr/>
          </p:nvPicPr>
          <p:blipFill rotWithShape="1">
            <a:blip r:embed="rId5">
              <a:alphaModFix/>
            </a:blip>
            <a:srcRect/>
            <a:stretch/>
          </p:blipFill>
          <p:spPr>
            <a:xfrm>
              <a:off x="158998" y="5422506"/>
              <a:ext cx="1133135" cy="939657"/>
            </a:xfrm>
            <a:prstGeom prst="rect">
              <a:avLst/>
            </a:prstGeom>
            <a:noFill/>
            <a:ln>
              <a:noFill/>
            </a:ln>
          </p:spPr>
        </p:pic>
        <p:sp>
          <p:nvSpPr>
            <p:cNvPr id="137" name="Google Shape;137;p1"/>
            <p:cNvSpPr txBox="1"/>
            <p:nvPr/>
          </p:nvSpPr>
          <p:spPr>
            <a:xfrm>
              <a:off x="290136" y="6375666"/>
              <a:ext cx="870857" cy="175549"/>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GB" sz="1400" err="1">
                  <a:solidFill>
                    <a:srgbClr val="FF0000"/>
                  </a:solidFill>
                  <a:latin typeface="Calibri"/>
                  <a:ea typeface="Calibri"/>
                  <a:cs typeface="Calibri"/>
                  <a:sym typeface="Calibri"/>
                </a:rPr>
                <a:t>QualityRights</a:t>
              </a:r>
              <a:endParaRPr/>
            </a:p>
          </p:txBody>
        </p:sp>
      </p:grpSp>
      <p:sp>
        <p:nvSpPr>
          <p:cNvPr id="138" name="Google Shape;138;p1"/>
          <p:cNvSpPr txBox="1"/>
          <p:nvPr/>
        </p:nvSpPr>
        <p:spPr>
          <a:xfrm>
            <a:off x="11157084" y="3185587"/>
            <a:ext cx="1343025" cy="250826"/>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FFFFFE"/>
              </a:buClr>
              <a:buSzPts val="1000"/>
              <a:buFont typeface="Calibri"/>
              <a:buNone/>
            </a:pPr>
            <a:r>
              <a:rPr lang="en-GB" sz="1000" b="0" i="0" u="none" strike="noStrike" cap="none">
                <a:solidFill>
                  <a:srgbClr val="FFFFFE"/>
                </a:solidFill>
                <a:latin typeface="Calibri"/>
                <a:ea typeface="Calibri"/>
                <a:cs typeface="Calibri"/>
                <a:sym typeface="Calibri"/>
              </a:rPr>
              <a:t>WHO/Heba Farid </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A2FB20-CC90-F843-9422-D53758BBD567}"/>
              </a:ext>
            </a:extLst>
          </p:cNvPr>
          <p:cNvSpPr>
            <a:spLocks noGrp="1"/>
          </p:cNvSpPr>
          <p:nvPr>
            <p:ph type="sldNum" sz="quarter" idx="12"/>
          </p:nvPr>
        </p:nvSpPr>
        <p:spPr/>
        <p:txBody>
          <a:bodyPr/>
          <a:lstStyle/>
          <a:p>
            <a:fld id="{04260D4A-DEC1-45DD-8AB2-A3349BAAA59E}" type="slidenum">
              <a:rPr lang="en-US" smtClean="0"/>
              <a:pPr/>
              <a:t>10</a:t>
            </a:fld>
            <a:endParaRPr lang="en-US"/>
          </a:p>
        </p:txBody>
      </p:sp>
      <p:sp>
        <p:nvSpPr>
          <p:cNvPr id="4" name="Content Placeholder 3">
            <a:extLst>
              <a:ext uri="{FF2B5EF4-FFF2-40B4-BE49-F238E27FC236}">
                <a16:creationId xmlns:a16="http://schemas.microsoft.com/office/drawing/2014/main" id="{33CC41E0-250C-854E-9DB6-9D416242DC58}"/>
              </a:ext>
            </a:extLst>
          </p:cNvPr>
          <p:cNvSpPr>
            <a:spLocks noGrp="1"/>
          </p:cNvSpPr>
          <p:nvPr>
            <p:ph sz="quarter" idx="14"/>
          </p:nvPr>
        </p:nvSpPr>
        <p:spPr/>
        <p:txBody>
          <a:bodyPr/>
          <a:lstStyle/>
          <a:p>
            <a:r>
              <a:rPr lang="en-US" i="1" dirty="0"/>
              <a:t>People who are using</a:t>
            </a:r>
            <a:r>
              <a:rPr lang="en-US" dirty="0"/>
              <a:t> or </a:t>
            </a:r>
            <a:r>
              <a:rPr lang="en-US" i="1" dirty="0"/>
              <a:t>who have previously used</a:t>
            </a:r>
            <a:r>
              <a:rPr lang="en-US" dirty="0"/>
              <a:t> mental health and social services may not necessarily identify as experiencing a disability, but they have a variety of experiences applicable to this training.</a:t>
            </a:r>
          </a:p>
          <a:p>
            <a:r>
              <a:rPr lang="en-US" dirty="0"/>
              <a:t>The term </a:t>
            </a:r>
            <a:r>
              <a:rPr lang="en-US" i="1" dirty="0"/>
              <a:t>mental health and social services</a:t>
            </a:r>
            <a:r>
              <a:rPr lang="en-US" dirty="0"/>
              <a:t> refers to a wide range of services countries provide within public, private and nongovernmental sectors. </a:t>
            </a:r>
          </a:p>
          <a:p>
            <a:r>
              <a:rPr lang="en-US" dirty="0"/>
              <a:t>Terminology has been chosen for inclusiveness:</a:t>
            </a:r>
          </a:p>
          <a:p>
            <a:pPr lvl="3">
              <a:buFont typeface="Courier New" panose="02070309020205020404" pitchFamily="49" charset="0"/>
              <a:buChar char="o"/>
            </a:pPr>
            <a:r>
              <a:rPr lang="en-US" sz="2200" dirty="0"/>
              <a:t>It is a personal choice to self-identify with certain expressions or concepts, but human rights apply to everyone everywhere. </a:t>
            </a:r>
          </a:p>
          <a:p>
            <a:pPr lvl="3">
              <a:buFont typeface="Courier New" panose="02070309020205020404" pitchFamily="49" charset="0"/>
              <a:buChar char="o"/>
            </a:pPr>
            <a:r>
              <a:rPr lang="en-US" sz="2200" dirty="0"/>
              <a:t>A diagnosis or disability should never define a person. </a:t>
            </a:r>
          </a:p>
          <a:p>
            <a:pPr lvl="3">
              <a:buFont typeface="Courier New" panose="02070309020205020404" pitchFamily="49" charset="0"/>
              <a:buChar char="o"/>
            </a:pPr>
            <a:r>
              <a:rPr lang="en-US" sz="2200" dirty="0"/>
              <a:t>We are all individuals, with a unique social context, personality, goals, aspirations and relationships with others.</a:t>
            </a:r>
          </a:p>
          <a:p>
            <a:endParaRPr lang="en-US" dirty="0"/>
          </a:p>
        </p:txBody>
      </p:sp>
      <p:sp>
        <p:nvSpPr>
          <p:cNvPr id="5" name="Title 4">
            <a:extLst>
              <a:ext uri="{FF2B5EF4-FFF2-40B4-BE49-F238E27FC236}">
                <a16:creationId xmlns:a16="http://schemas.microsoft.com/office/drawing/2014/main" id="{2BDC5166-62AE-C942-A8F4-278F608DFDEC}"/>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A few words about terminology in this training</a:t>
            </a:r>
          </a:p>
        </p:txBody>
      </p:sp>
    </p:spTree>
    <p:extLst>
      <p:ext uri="{BB962C8B-B14F-4D97-AF65-F5344CB8AC3E}">
        <p14:creationId xmlns:p14="http://schemas.microsoft.com/office/powerpoint/2010/main" val="2459559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A2FB20-CC90-F843-9422-D53758BBD567}"/>
              </a:ext>
            </a:extLst>
          </p:cNvPr>
          <p:cNvSpPr>
            <a:spLocks noGrp="1"/>
          </p:cNvSpPr>
          <p:nvPr>
            <p:ph type="sldNum" sz="quarter" idx="12"/>
          </p:nvPr>
        </p:nvSpPr>
        <p:spPr/>
        <p:txBody>
          <a:bodyPr/>
          <a:lstStyle/>
          <a:p>
            <a:fld id="{04260D4A-DEC1-45DD-8AB2-A3349BAAA59E}" type="slidenum">
              <a:rPr lang="en-US" smtClean="0"/>
              <a:pPr/>
              <a:t>11</a:t>
            </a:fld>
            <a:endParaRPr lang="en-US"/>
          </a:p>
        </p:txBody>
      </p:sp>
      <p:sp>
        <p:nvSpPr>
          <p:cNvPr id="4" name="Content Placeholder 3">
            <a:extLst>
              <a:ext uri="{FF2B5EF4-FFF2-40B4-BE49-F238E27FC236}">
                <a16:creationId xmlns:a16="http://schemas.microsoft.com/office/drawing/2014/main" id="{33CC41E0-250C-854E-9DB6-9D416242DC58}"/>
              </a:ext>
            </a:extLst>
          </p:cNvPr>
          <p:cNvSpPr>
            <a:spLocks noGrp="1"/>
          </p:cNvSpPr>
          <p:nvPr>
            <p:ph sz="quarter" idx="14"/>
          </p:nvPr>
        </p:nvSpPr>
        <p:spPr>
          <a:xfrm>
            <a:off x="508794" y="764716"/>
            <a:ext cx="11410490" cy="5876757"/>
          </a:xfrm>
        </p:spPr>
        <p:txBody>
          <a:bodyPr/>
          <a:lstStyle/>
          <a:p>
            <a:pPr marL="342900" indent="-342900"/>
            <a:r>
              <a:rPr lang="en-US" dirty="0"/>
              <a:t>In humanitarian settings, using appropriate language allows MHPSS professionals to communicate effectively with communities without pathologizing very common, temporary or adaptive reactions to stressful situations. </a:t>
            </a:r>
            <a:r>
              <a:rPr lang="en-GB" dirty="0"/>
              <a:t>Language should focus on normalizing these reactions and emphasizing resilience and coping.</a:t>
            </a:r>
            <a:endParaRPr lang="en-US" dirty="0"/>
          </a:p>
          <a:p>
            <a:pPr marL="0" indent="0">
              <a:buNone/>
            </a:pPr>
            <a:endParaRPr lang="en-US" sz="1000" dirty="0"/>
          </a:p>
          <a:p>
            <a:pPr marL="342900" indent="-342900"/>
            <a:r>
              <a:rPr lang="en-US" dirty="0"/>
              <a:t>When communicating with communities or people with mental health conditions, avoid using clinical terms and emphasize people's strength, resilience and coping, while ensuring that those who need and wish to use mental health services can access them.</a:t>
            </a:r>
          </a:p>
          <a:p>
            <a:pPr marL="342900" indent="-342900"/>
            <a:endParaRPr lang="en-US" sz="1000" dirty="0"/>
          </a:p>
          <a:p>
            <a:pPr marL="342900" indent="-342900"/>
            <a:r>
              <a:rPr lang="en-GB" dirty="0"/>
              <a:t>To understand populations' perceptions of MHPSS issues, it is essential to gather local terminology for mental health and psychosocial stressors. </a:t>
            </a:r>
            <a:endParaRPr lang="en-US" dirty="0"/>
          </a:p>
          <a:p>
            <a:pPr marL="342900" indent="-342900"/>
            <a:endParaRPr lang="en-US" sz="1000" dirty="0"/>
          </a:p>
          <a:p>
            <a:pPr marL="342900" indent="-342900"/>
            <a:r>
              <a:rPr lang="en-GB" dirty="0"/>
              <a:t>Humanitarian settings have the potential for trauma and traumatic reactions, for acute stress and PTSD. A small but important number of people in such settings can have reactions, including mental health conditions, that can persist and cause significant challenges. It is important to protect access to quality services for those that need mental health care.</a:t>
            </a:r>
            <a:endParaRPr lang="en-US" dirty="0"/>
          </a:p>
          <a:p>
            <a:pPr marL="342900" indent="-342900"/>
            <a:endParaRPr lang="en-GB" sz="2100" dirty="0"/>
          </a:p>
          <a:p>
            <a:pPr marL="342900" indent="-342900"/>
            <a:endParaRPr lang="en-GB" sz="2100" dirty="0"/>
          </a:p>
          <a:p>
            <a:pPr marL="342900" indent="-342900"/>
            <a:endParaRPr lang="en-GB" dirty="0"/>
          </a:p>
        </p:txBody>
      </p:sp>
      <p:sp>
        <p:nvSpPr>
          <p:cNvPr id="5" name="Title 4">
            <a:extLst>
              <a:ext uri="{FF2B5EF4-FFF2-40B4-BE49-F238E27FC236}">
                <a16:creationId xmlns:a16="http://schemas.microsoft.com/office/drawing/2014/main" id="{2BDC5166-62AE-C942-A8F4-278F608DFDEC}"/>
              </a:ext>
            </a:extLst>
          </p:cNvPr>
          <p:cNvSpPr>
            <a:spLocks noGrp="1"/>
          </p:cNvSpPr>
          <p:nvPr>
            <p:ph type="title"/>
          </p:nvPr>
        </p:nvSpPr>
        <p:spPr>
          <a:xfrm>
            <a:off x="508794" y="214550"/>
            <a:ext cx="9792000" cy="432000"/>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A few words about terminology in this training</a:t>
            </a:r>
          </a:p>
        </p:txBody>
      </p:sp>
    </p:spTree>
    <p:extLst>
      <p:ext uri="{BB962C8B-B14F-4D97-AF65-F5344CB8AC3E}">
        <p14:creationId xmlns:p14="http://schemas.microsoft.com/office/powerpoint/2010/main" val="463544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47C981-A946-5040-83F9-812B9EF562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4260D4A-DEC1-45DD-8AB2-A3349BAAA59E}" type="slidenum">
              <a:rPr kumimoji="0" lang="en-US" sz="1000" b="0" i="0" u="none" strike="noStrike" kern="0" cap="none" spc="0" normalizeH="0" baseline="0" noProof="0" smtClean="0">
                <a:ln>
                  <a:noFill/>
                </a:ln>
                <a:solidFill>
                  <a:srgbClr val="FFFFF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US" sz="1000" b="0" i="0" u="none" strike="noStrike" kern="0" cap="none" spc="0" normalizeH="0" baseline="0" noProof="0">
              <a:ln>
                <a:noFill/>
              </a:ln>
              <a:solidFill>
                <a:srgbClr val="FFFFFF"/>
              </a:solidFill>
              <a:effectLst/>
              <a:uLnTx/>
              <a:uFillTx/>
              <a:latin typeface="Calibri"/>
              <a:cs typeface="Calibri"/>
              <a:sym typeface="Calibri"/>
            </a:endParaRPr>
          </a:p>
        </p:txBody>
      </p:sp>
      <p:sp>
        <p:nvSpPr>
          <p:cNvPr id="3" name="Text Placeholder 2">
            <a:extLst>
              <a:ext uri="{FF2B5EF4-FFF2-40B4-BE49-F238E27FC236}">
                <a16:creationId xmlns:a16="http://schemas.microsoft.com/office/drawing/2014/main" id="{397488A8-B1A9-6840-9D65-1086A084D422}"/>
              </a:ext>
            </a:extLst>
          </p:cNvPr>
          <p:cNvSpPr>
            <a:spLocks noGrp="1"/>
          </p:cNvSpPr>
          <p:nvPr>
            <p:ph type="body" sz="quarter" idx="13"/>
          </p:nvPr>
        </p:nvSpPr>
        <p:spPr>
          <a:xfrm>
            <a:off x="507207" y="1004123"/>
            <a:ext cx="11174400" cy="1657690"/>
          </a:xfrm>
        </p:spPr>
        <p:txBody>
          <a:bodyPr/>
          <a:lstStyle/>
          <a:p>
            <a:pPr marL="216000" indent="0"/>
            <a:r>
              <a:rPr lang="en-US" dirty="0">
                <a:latin typeface="Calibri" panose="020F0502020204030204" pitchFamily="34" charset="0"/>
                <a:ea typeface="Calibri" panose="020F0502020204030204" pitchFamily="34" charset="0"/>
                <a:cs typeface="Calibri" panose="020F0502020204030204" pitchFamily="34" charset="0"/>
              </a:rPr>
              <a:t>GOAL: </a:t>
            </a:r>
            <a:r>
              <a:rPr lang="en-US" b="0" dirty="0">
                <a:latin typeface="Calibri" panose="020F0502020204030204" pitchFamily="34" charset="0"/>
                <a:ea typeface="Calibri" panose="020F0502020204030204" pitchFamily="34" charset="0"/>
                <a:cs typeface="Calibri" panose="020F0502020204030204" pitchFamily="34" charset="0"/>
              </a:rPr>
              <a:t>Improve access to good quality mental health and social services and to promote the human rights of people with mental health conditions, psychosocial, intellectual or cognitive disabilities.</a:t>
            </a:r>
          </a:p>
          <a:p>
            <a:endParaRPr lang="en-US" dirty="0"/>
          </a:p>
        </p:txBody>
      </p:sp>
      <p:sp>
        <p:nvSpPr>
          <p:cNvPr id="4" name="Content Placeholder 3">
            <a:extLst>
              <a:ext uri="{FF2B5EF4-FFF2-40B4-BE49-F238E27FC236}">
                <a16:creationId xmlns:a16="http://schemas.microsoft.com/office/drawing/2014/main" id="{CF518A3A-5970-3A47-9B31-2D448B5DE3D2}"/>
              </a:ext>
            </a:extLst>
          </p:cNvPr>
          <p:cNvSpPr>
            <a:spLocks noGrp="1"/>
          </p:cNvSpPr>
          <p:nvPr>
            <p:ph sz="quarter" idx="14"/>
          </p:nvPr>
        </p:nvSpPr>
        <p:spPr>
          <a:xfrm>
            <a:off x="507195" y="2661813"/>
            <a:ext cx="11174412" cy="3349374"/>
          </a:xfrm>
        </p:spPr>
        <p:txBody>
          <a:bodyPr/>
          <a:lstStyle/>
          <a:p>
            <a:pPr marL="584200" indent="-457200">
              <a:buFont typeface="+mj-lt"/>
              <a:buAutoNum type="arabicPeriod"/>
            </a:pPr>
            <a:r>
              <a:rPr lang="en-US" dirty="0"/>
              <a:t>Build capacity to combat stigma and discrimination and promote human rights and recovery.</a:t>
            </a:r>
          </a:p>
          <a:p>
            <a:pPr marL="584200" indent="-457200">
              <a:buFont typeface="+mj-lt"/>
              <a:buAutoNum type="arabicPeriod"/>
            </a:pPr>
            <a:r>
              <a:rPr lang="en-US" dirty="0"/>
              <a:t>Improve the quality and human rights conditions in mental health and social services.</a:t>
            </a:r>
          </a:p>
          <a:p>
            <a:pPr marL="584200" indent="-457200">
              <a:buFont typeface="+mj-lt"/>
              <a:buAutoNum type="arabicPeriod"/>
            </a:pPr>
            <a:r>
              <a:rPr lang="en-US" dirty="0">
                <a:solidFill>
                  <a:schemeClr val="bg1">
                    <a:lumMod val="65000"/>
                  </a:schemeClr>
                </a:solidFill>
              </a:rPr>
              <a:t>Create community-based services and recovery-oriented services that respect and promote human rights.</a:t>
            </a:r>
          </a:p>
          <a:p>
            <a:pPr marL="584200" indent="-457200">
              <a:buFont typeface="+mj-lt"/>
              <a:buAutoNum type="arabicPeriod"/>
            </a:pPr>
            <a:r>
              <a:rPr lang="en-US" dirty="0">
                <a:solidFill>
                  <a:schemeClr val="bg1">
                    <a:lumMod val="65000"/>
                  </a:schemeClr>
                </a:solidFill>
              </a:rPr>
              <a:t>Support the development of a civil society movement to conduct advocacy and influence policy-making.</a:t>
            </a:r>
          </a:p>
          <a:p>
            <a:pPr marL="584200" indent="-457200">
              <a:buFont typeface="+mj-lt"/>
              <a:buAutoNum type="arabicPeriod"/>
            </a:pPr>
            <a:r>
              <a:rPr lang="en-US" dirty="0">
                <a:solidFill>
                  <a:schemeClr val="bg1">
                    <a:lumMod val="65000"/>
                  </a:schemeClr>
                </a:solidFill>
              </a:rPr>
              <a:t>Reform national policies and legislation in line with the UN CRPD and other international human rights standards.</a:t>
            </a:r>
          </a:p>
          <a:p>
            <a:endParaRPr lang="en-US" dirty="0"/>
          </a:p>
        </p:txBody>
      </p:sp>
      <p:sp>
        <p:nvSpPr>
          <p:cNvPr id="5" name="Title 4">
            <a:extLst>
              <a:ext uri="{FF2B5EF4-FFF2-40B4-BE49-F238E27FC236}">
                <a16:creationId xmlns:a16="http://schemas.microsoft.com/office/drawing/2014/main" id="{8FCE2748-BCA5-4345-950C-C31F8A345DE3}"/>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WHO </a:t>
            </a:r>
            <a:r>
              <a:rPr lang="en-US" dirty="0" err="1">
                <a:latin typeface="Calibri" panose="020F0502020204030204" pitchFamily="34" charset="0"/>
                <a:ea typeface="Calibri" panose="020F0502020204030204" pitchFamily="34" charset="0"/>
                <a:cs typeface="Calibri" panose="020F0502020204030204" pitchFamily="34" charset="0"/>
              </a:rPr>
              <a:t>QualityRights</a:t>
            </a:r>
            <a:r>
              <a:rPr lang="en-US" dirty="0">
                <a:latin typeface="Calibri" panose="020F0502020204030204" pitchFamily="34" charset="0"/>
                <a:ea typeface="Calibri" panose="020F0502020204030204" pitchFamily="34" charset="0"/>
                <a:cs typeface="Calibri" panose="020F0502020204030204" pitchFamily="34" charset="0"/>
              </a:rPr>
              <a:t> Initiative: goals and objectives</a:t>
            </a:r>
          </a:p>
        </p:txBody>
      </p:sp>
    </p:spTree>
    <p:extLst>
      <p:ext uri="{BB962C8B-B14F-4D97-AF65-F5344CB8AC3E}">
        <p14:creationId xmlns:p14="http://schemas.microsoft.com/office/powerpoint/2010/main" val="127921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F45DADC-8801-A12A-749D-CF489EABAC9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6A4D72-F3D5-2373-D315-FE7796D5257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4260D4A-DEC1-45DD-8AB2-A3349BAAA59E}" type="slidenum">
              <a:rPr kumimoji="0" lang="en-US" sz="1000" b="0" i="0" u="none" strike="noStrike" kern="0" cap="none" spc="0" normalizeH="0" baseline="0" noProof="0" smtClean="0">
                <a:ln>
                  <a:noFill/>
                </a:ln>
                <a:solidFill>
                  <a:srgbClr val="FFFFF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US" sz="1000" b="0" i="0" u="none" strike="noStrike" kern="0" cap="none" spc="0" normalizeH="0" baseline="0" noProof="0">
              <a:ln>
                <a:noFill/>
              </a:ln>
              <a:solidFill>
                <a:srgbClr val="FFFFFF"/>
              </a:solidFill>
              <a:effectLst/>
              <a:uLnTx/>
              <a:uFillTx/>
              <a:latin typeface="Calibri"/>
              <a:cs typeface="Calibri"/>
              <a:sym typeface="Calibri"/>
            </a:endParaRPr>
          </a:p>
        </p:txBody>
      </p:sp>
      <p:sp>
        <p:nvSpPr>
          <p:cNvPr id="3" name="Text Placeholder 2">
            <a:extLst>
              <a:ext uri="{FF2B5EF4-FFF2-40B4-BE49-F238E27FC236}">
                <a16:creationId xmlns:a16="http://schemas.microsoft.com/office/drawing/2014/main" id="{46BCFA6F-8D62-B1AB-2C3B-7BBBBFA16C80}"/>
              </a:ext>
            </a:extLst>
          </p:cNvPr>
          <p:cNvSpPr>
            <a:spLocks noGrp="1"/>
          </p:cNvSpPr>
          <p:nvPr>
            <p:ph type="body" sz="quarter" idx="13"/>
          </p:nvPr>
        </p:nvSpPr>
        <p:spPr>
          <a:xfrm>
            <a:off x="507207" y="1004123"/>
            <a:ext cx="11174400" cy="1657690"/>
          </a:xfrm>
        </p:spPr>
        <p:txBody>
          <a:bodyPr/>
          <a:lstStyle/>
          <a:p>
            <a:pPr marL="216000" indent="0"/>
            <a:r>
              <a:rPr lang="en-US" dirty="0">
                <a:latin typeface="Calibri" panose="020F0502020204030204" pitchFamily="34" charset="0"/>
                <a:ea typeface="Calibri" panose="020F0502020204030204" pitchFamily="34" charset="0"/>
                <a:cs typeface="Calibri" panose="020F0502020204030204" pitchFamily="34" charset="0"/>
              </a:rPr>
              <a:t>GOAL: </a:t>
            </a:r>
            <a:r>
              <a:rPr lang="en-US" b="0" dirty="0">
                <a:latin typeface="Calibri" panose="020F0502020204030204" pitchFamily="34" charset="0"/>
                <a:ea typeface="Calibri" panose="020F0502020204030204" pitchFamily="34" charset="0"/>
                <a:cs typeface="Calibri" panose="020F0502020204030204" pitchFamily="34" charset="0"/>
              </a:rPr>
              <a:t>Improve access to good quality mental health and social services and to promote the human rights of people with mental health conditions, psychosocial, intellectual or cognitive disabilities.</a:t>
            </a:r>
          </a:p>
          <a:p>
            <a:endParaRPr lang="en-US" dirty="0"/>
          </a:p>
        </p:txBody>
      </p:sp>
      <p:sp>
        <p:nvSpPr>
          <p:cNvPr id="4" name="Content Placeholder 3">
            <a:extLst>
              <a:ext uri="{FF2B5EF4-FFF2-40B4-BE49-F238E27FC236}">
                <a16:creationId xmlns:a16="http://schemas.microsoft.com/office/drawing/2014/main" id="{30DAE27A-01A2-3FD3-FF1C-61B4FA3DE7D9}"/>
              </a:ext>
            </a:extLst>
          </p:cNvPr>
          <p:cNvSpPr>
            <a:spLocks noGrp="1"/>
          </p:cNvSpPr>
          <p:nvPr>
            <p:ph sz="quarter" idx="14"/>
          </p:nvPr>
        </p:nvSpPr>
        <p:spPr>
          <a:xfrm>
            <a:off x="507195" y="2661813"/>
            <a:ext cx="11174412" cy="3349374"/>
          </a:xfrm>
        </p:spPr>
        <p:txBody>
          <a:bodyPr/>
          <a:lstStyle/>
          <a:p>
            <a:pPr marL="584200" indent="-457200">
              <a:buFont typeface="+mj-lt"/>
              <a:buAutoNum type="arabicPeriod"/>
            </a:pPr>
            <a:r>
              <a:rPr lang="en-US" dirty="0">
                <a:solidFill>
                  <a:schemeClr val="bg1">
                    <a:lumMod val="65000"/>
                  </a:schemeClr>
                </a:solidFill>
              </a:rPr>
              <a:t>Build capacity to combat stigma and discrimination and promote human rights and recovery.</a:t>
            </a:r>
          </a:p>
          <a:p>
            <a:pPr marL="584200" indent="-457200">
              <a:buFont typeface="+mj-lt"/>
              <a:buAutoNum type="arabicPeriod"/>
            </a:pPr>
            <a:r>
              <a:rPr lang="en-US" dirty="0">
                <a:solidFill>
                  <a:schemeClr val="bg1">
                    <a:lumMod val="65000"/>
                  </a:schemeClr>
                </a:solidFill>
              </a:rPr>
              <a:t>Improve the quality and human rights conditions in mental health and social services.</a:t>
            </a:r>
          </a:p>
          <a:p>
            <a:pPr marL="584200" indent="-457200">
              <a:buFont typeface="+mj-lt"/>
              <a:buAutoNum type="arabicPeriod"/>
            </a:pPr>
            <a:r>
              <a:rPr lang="en-US" dirty="0"/>
              <a:t>Create community-based services and recovery-oriented services that respect and promote human rights.</a:t>
            </a:r>
            <a:endParaRPr lang="en-US" dirty="0">
              <a:solidFill>
                <a:schemeClr val="tx1"/>
              </a:solidFill>
            </a:endParaRPr>
          </a:p>
          <a:p>
            <a:pPr marL="584200" indent="-457200">
              <a:buFont typeface="+mj-lt"/>
              <a:buAutoNum type="arabicPeriod"/>
            </a:pPr>
            <a:r>
              <a:rPr lang="en-US" dirty="0">
                <a:solidFill>
                  <a:schemeClr val="tx1"/>
                </a:solidFill>
              </a:rPr>
              <a:t>Support the development of a civil society movement to conduct advocacy and influence policy-making.</a:t>
            </a:r>
          </a:p>
          <a:p>
            <a:pPr marL="584200" indent="-457200">
              <a:buFont typeface="+mj-lt"/>
              <a:buAutoNum type="arabicPeriod"/>
            </a:pPr>
            <a:r>
              <a:rPr lang="en-US" dirty="0">
                <a:solidFill>
                  <a:schemeClr val="tx1"/>
                </a:solidFill>
              </a:rPr>
              <a:t>Reform national policies and legislation in line with the UN CRPD and other international human rights standards.</a:t>
            </a:r>
          </a:p>
          <a:p>
            <a:endParaRPr lang="en-US" dirty="0"/>
          </a:p>
        </p:txBody>
      </p:sp>
      <p:sp>
        <p:nvSpPr>
          <p:cNvPr id="5" name="Title 4">
            <a:extLst>
              <a:ext uri="{FF2B5EF4-FFF2-40B4-BE49-F238E27FC236}">
                <a16:creationId xmlns:a16="http://schemas.microsoft.com/office/drawing/2014/main" id="{AFB6901F-074B-7C38-5F77-B67B2EF57EA9}"/>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WHO </a:t>
            </a:r>
            <a:r>
              <a:rPr lang="en-US" dirty="0" err="1">
                <a:latin typeface="Calibri" panose="020F0502020204030204" pitchFamily="34" charset="0"/>
                <a:ea typeface="Calibri" panose="020F0502020204030204" pitchFamily="34" charset="0"/>
                <a:cs typeface="Calibri" panose="020F0502020204030204" pitchFamily="34" charset="0"/>
              </a:rPr>
              <a:t>QualityRights</a:t>
            </a:r>
            <a:r>
              <a:rPr lang="en-US" dirty="0">
                <a:latin typeface="Calibri" panose="020F0502020204030204" pitchFamily="34" charset="0"/>
                <a:ea typeface="Calibri" panose="020F0502020204030204" pitchFamily="34" charset="0"/>
                <a:cs typeface="Calibri" panose="020F0502020204030204" pitchFamily="34" charset="0"/>
              </a:rPr>
              <a:t> Initiative: goals and objectives</a:t>
            </a:r>
          </a:p>
        </p:txBody>
      </p:sp>
      <p:sp>
        <p:nvSpPr>
          <p:cNvPr id="6" name="TextBox 5">
            <a:extLst>
              <a:ext uri="{FF2B5EF4-FFF2-40B4-BE49-F238E27FC236}">
                <a16:creationId xmlns:a16="http://schemas.microsoft.com/office/drawing/2014/main" id="{B1842AF8-9BC6-7749-96EF-F9BB0EF47803}"/>
              </a:ext>
            </a:extLst>
          </p:cNvPr>
          <p:cNvSpPr txBox="1"/>
          <p:nvPr/>
        </p:nvSpPr>
        <p:spPr>
          <a:xfrm>
            <a:off x="1527858" y="5578997"/>
            <a:ext cx="8252750" cy="769441"/>
          </a:xfrm>
          <a:prstGeom prst="rect">
            <a:avLst/>
          </a:prstGeom>
          <a:noFill/>
        </p:spPr>
        <p:txBody>
          <a:bodyPr wrap="square" rtlCol="0">
            <a:spAutoFit/>
          </a:bodyPr>
          <a:lstStyle/>
          <a:p>
            <a:pPr algn="ctr"/>
            <a:r>
              <a:rPr lang="en-GB" sz="2200" i="1" dirty="0" err="1">
                <a:latin typeface="Calibri" panose="020F0502020204030204" pitchFamily="34" charset="0"/>
                <a:cs typeface="Calibri" panose="020F0502020204030204" pitchFamily="34" charset="0"/>
              </a:rPr>
              <a:t>QualityRights</a:t>
            </a:r>
            <a:r>
              <a:rPr lang="en-GB" sz="2200" i="1" dirty="0">
                <a:latin typeface="Calibri" panose="020F0502020204030204" pitchFamily="34" charset="0"/>
                <a:cs typeface="Calibri" panose="020F0502020204030204" pitchFamily="34" charset="0"/>
              </a:rPr>
              <a:t> uses a participatory approach involving all stakeholders in order to meet each of its objectives. </a:t>
            </a:r>
            <a:endParaRPr lang="en-GB" sz="2200" i="1" dirty="0"/>
          </a:p>
        </p:txBody>
      </p:sp>
    </p:spTree>
    <p:extLst>
      <p:ext uri="{BB962C8B-B14F-4D97-AF65-F5344CB8AC3E}">
        <p14:creationId xmlns:p14="http://schemas.microsoft.com/office/powerpoint/2010/main" val="2296179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47C981-A946-5040-83F9-812B9EF562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4260D4A-DEC1-45DD-8AB2-A3349BAAA59E}" type="slidenum">
              <a:rPr kumimoji="0" lang="en-US" sz="1000" b="0" i="0" u="none" strike="noStrike" kern="0" cap="none" spc="0" normalizeH="0" baseline="0" noProof="0" smtClean="0">
                <a:ln>
                  <a:noFill/>
                </a:ln>
                <a:solidFill>
                  <a:srgbClr val="FFFFF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US" sz="1000" b="0" i="0" u="none" strike="noStrike" kern="0" cap="none" spc="0" normalizeH="0" baseline="0" noProof="0">
              <a:ln>
                <a:noFill/>
              </a:ln>
              <a:solidFill>
                <a:srgbClr val="FFFFFF"/>
              </a:solidFill>
              <a:effectLst/>
              <a:uLnTx/>
              <a:uFillTx/>
              <a:latin typeface="Calibri"/>
              <a:cs typeface="Calibri"/>
              <a:sym typeface="Calibri"/>
            </a:endParaRPr>
          </a:p>
        </p:txBody>
      </p:sp>
      <p:sp>
        <p:nvSpPr>
          <p:cNvPr id="3" name="Text Placeholder 2">
            <a:extLst>
              <a:ext uri="{FF2B5EF4-FFF2-40B4-BE49-F238E27FC236}">
                <a16:creationId xmlns:a16="http://schemas.microsoft.com/office/drawing/2014/main" id="{397488A8-B1A9-6840-9D65-1086A084D422}"/>
              </a:ext>
            </a:extLst>
          </p:cNvPr>
          <p:cNvSpPr>
            <a:spLocks noGrp="1"/>
          </p:cNvSpPr>
          <p:nvPr>
            <p:ph type="body" sz="quarter" idx="13"/>
          </p:nvPr>
        </p:nvSpPr>
        <p:spPr>
          <a:xfrm>
            <a:off x="507207" y="960851"/>
            <a:ext cx="11174400" cy="460077"/>
          </a:xfrm>
        </p:spPr>
        <p:txBody>
          <a:bodyPr/>
          <a:lstStyle/>
          <a:p>
            <a:pPr marL="457200" marR="0" lvl="0" indent="-330200" algn="l" defTabSz="914400" rtl="0" eaLnBrk="1" fontAlgn="auto" latinLnBrk="0" hangingPunct="1">
              <a:lnSpc>
                <a:spcPts val="3300"/>
              </a:lnSpc>
              <a:spcBef>
                <a:spcPct val="0"/>
              </a:spcBef>
              <a:spcAft>
                <a:spcPts val="0"/>
              </a:spcAft>
              <a:buClr>
                <a:srgbClr val="183F5A"/>
              </a:buClr>
              <a:buSzPts val="1600"/>
              <a:buFont typeface="Arial"/>
              <a:buNone/>
              <a:tabLst/>
              <a:defRPr/>
            </a:pPr>
            <a:r>
              <a:rPr lang="en-US" dirty="0">
                <a:solidFill>
                  <a:srgbClr val="007AC0"/>
                </a:solidFill>
                <a:latin typeface="Calibri" panose="020F0502020204030204" pitchFamily="34" charset="0"/>
                <a:ea typeface="Calibri" panose="020F0502020204030204" pitchFamily="34" charset="0"/>
                <a:cs typeface="Calibri" panose="020F0502020204030204" pitchFamily="34" charset="0"/>
              </a:rPr>
              <a:t>Why a humanitarian edition of the </a:t>
            </a:r>
            <a:r>
              <a:rPr lang="en-US" dirty="0" err="1">
                <a:solidFill>
                  <a:srgbClr val="007AC0"/>
                </a:solidFill>
                <a:latin typeface="Calibri" panose="020F0502020204030204" pitchFamily="34" charset="0"/>
                <a:ea typeface="Calibri" panose="020F0502020204030204" pitchFamily="34" charset="0"/>
                <a:cs typeface="Calibri" panose="020F0502020204030204" pitchFamily="34" charset="0"/>
              </a:rPr>
              <a:t>QualityRights</a:t>
            </a:r>
            <a:r>
              <a:rPr lang="en-US" dirty="0">
                <a:solidFill>
                  <a:srgbClr val="007AC0"/>
                </a:solidFill>
                <a:latin typeface="Calibri" panose="020F0502020204030204" pitchFamily="34" charset="0"/>
                <a:ea typeface="Calibri" panose="020F0502020204030204" pitchFamily="34" charset="0"/>
                <a:cs typeface="Calibri" panose="020F0502020204030204" pitchFamily="34" charset="0"/>
              </a:rPr>
              <a:t> training?</a:t>
            </a:r>
            <a:endParaRPr kumimoji="0" lang="en-US" sz="2200" b="0" i="0" u="none" strike="noStrike" kern="1200" cap="none" spc="-100" normalizeH="0" baseline="0" noProof="0" dirty="0">
              <a:ln>
                <a:noFill/>
              </a:ln>
              <a:solidFill>
                <a:srgbClr val="007AC0"/>
              </a:solidFill>
              <a:effectLst/>
              <a:uLnTx/>
              <a:uFillTx/>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5" name="Title 4">
            <a:extLst>
              <a:ext uri="{FF2B5EF4-FFF2-40B4-BE49-F238E27FC236}">
                <a16:creationId xmlns:a16="http://schemas.microsoft.com/office/drawing/2014/main" id="{8FCE2748-BCA5-4345-950C-C31F8A345DE3}"/>
              </a:ext>
            </a:extLst>
          </p:cNvPr>
          <p:cNvSpPr>
            <a:spLocks noGrp="1"/>
          </p:cNvSpPr>
          <p:nvPr>
            <p:ph type="title"/>
          </p:nvPr>
        </p:nvSpPr>
        <p:spPr>
          <a:xfrm>
            <a:off x="507206" y="348261"/>
            <a:ext cx="9792000" cy="432000"/>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WHO </a:t>
            </a:r>
            <a:r>
              <a:rPr lang="en-US" dirty="0" err="1">
                <a:latin typeface="Calibri" panose="020F0502020204030204" pitchFamily="34" charset="0"/>
                <a:ea typeface="Calibri" panose="020F0502020204030204" pitchFamily="34" charset="0"/>
                <a:cs typeface="Calibri" panose="020F0502020204030204" pitchFamily="34" charset="0"/>
              </a:rPr>
              <a:t>QualityRights</a:t>
            </a:r>
            <a:r>
              <a:rPr lang="en-US" dirty="0">
                <a:latin typeface="Calibri" panose="020F0502020204030204" pitchFamily="34" charset="0"/>
                <a:ea typeface="Calibri" panose="020F0502020204030204" pitchFamily="34" charset="0"/>
                <a:cs typeface="Calibri" panose="020F0502020204030204" pitchFamily="34" charset="0"/>
              </a:rPr>
              <a:t> Training: humanitarian edition </a:t>
            </a:r>
          </a:p>
        </p:txBody>
      </p:sp>
      <p:sp>
        <p:nvSpPr>
          <p:cNvPr id="7" name="Content Placeholder 6">
            <a:extLst>
              <a:ext uri="{FF2B5EF4-FFF2-40B4-BE49-F238E27FC236}">
                <a16:creationId xmlns:a16="http://schemas.microsoft.com/office/drawing/2014/main" id="{CED840A8-9E02-5826-70C3-11A9447D74D1}"/>
              </a:ext>
            </a:extLst>
          </p:cNvPr>
          <p:cNvSpPr>
            <a:spLocks noGrp="1"/>
          </p:cNvSpPr>
          <p:nvPr>
            <p:ph sz="quarter" idx="14"/>
          </p:nvPr>
        </p:nvSpPr>
        <p:spPr>
          <a:xfrm>
            <a:off x="507195" y="1752600"/>
            <a:ext cx="11174412" cy="3875314"/>
          </a:xfrm>
        </p:spPr>
        <p:txBody>
          <a:bodyPr/>
          <a:lstStyle/>
          <a:p>
            <a:pPr>
              <a:spcAft>
                <a:spcPts val="600"/>
              </a:spcAft>
              <a:buFont typeface="Arial" panose="020B0604020202020204" pitchFamily="34" charset="0"/>
              <a:buChar char="•"/>
            </a:pPr>
            <a:r>
              <a:rPr lang="en-US" dirty="0"/>
              <a:t>People with </a:t>
            </a:r>
            <a:r>
              <a:rPr lang="en-GB" dirty="0"/>
              <a:t>psychosocial, intellectual or cognitive disabilities </a:t>
            </a:r>
            <a:r>
              <a:rPr lang="en-US" dirty="0"/>
              <a:t>face widespread discrimination.</a:t>
            </a:r>
          </a:p>
          <a:p>
            <a:pPr>
              <a:spcAft>
                <a:spcPts val="600"/>
              </a:spcAft>
              <a:buFont typeface="Arial" panose="020B0604020202020204" pitchFamily="34" charset="0"/>
              <a:buChar char="•"/>
            </a:pPr>
            <a:r>
              <a:rPr lang="en-US" dirty="0"/>
              <a:t>Discrimination limits their ability to exercise basic human rights.</a:t>
            </a:r>
          </a:p>
          <a:p>
            <a:pPr>
              <a:buFont typeface="Arial" panose="020B0604020202020204" pitchFamily="34" charset="0"/>
              <a:buChar char="•"/>
            </a:pPr>
            <a:r>
              <a:rPr lang="en-US" dirty="0"/>
              <a:t>In humanitarian contexts, they are often at increased risk of rights violations, including:</a:t>
            </a:r>
          </a:p>
          <a:p>
            <a:pPr marL="1159200" lvl="1" indent="-342900">
              <a:spcBef>
                <a:spcPts val="0"/>
              </a:spcBef>
              <a:buFont typeface="Courier New" panose="02070309020205020404" pitchFamily="49" charset="0"/>
              <a:buChar char="o"/>
            </a:pPr>
            <a:r>
              <a:rPr lang="en-US" sz="2200" dirty="0"/>
              <a:t>mistreatment and abuse by families, communities, and services; </a:t>
            </a:r>
          </a:p>
          <a:p>
            <a:pPr marL="1159200" lvl="1" indent="-342900">
              <a:spcBef>
                <a:spcPts val="0"/>
              </a:spcBef>
              <a:buFont typeface="Courier New" panose="02070309020205020404" pitchFamily="49" charset="0"/>
              <a:buChar char="o"/>
            </a:pPr>
            <a:r>
              <a:rPr lang="en-US" sz="2200" dirty="0"/>
              <a:t>exclusion from humanitarian services;</a:t>
            </a:r>
          </a:p>
          <a:p>
            <a:pPr marL="1159200" lvl="1" indent="-342900">
              <a:spcBef>
                <a:spcPts val="0"/>
              </a:spcBef>
              <a:buFont typeface="Courier New" panose="02070309020205020404" pitchFamily="49" charset="0"/>
              <a:buChar char="o"/>
            </a:pPr>
            <a:r>
              <a:rPr lang="en-US" sz="2200" dirty="0"/>
              <a:t>insufficient protection, such as interrupted access to psychotropic medication (e.g. due to displacement or supply chain issues) or being left in institutions without enough staff to meet basic needs or provide security.</a:t>
            </a:r>
          </a:p>
          <a:p>
            <a:pPr>
              <a:spcBef>
                <a:spcPts val="600"/>
              </a:spcBef>
              <a:buFont typeface="Arial" panose="020B0604020202020204" pitchFamily="34" charset="0"/>
              <a:buChar char="•"/>
            </a:pPr>
            <a:r>
              <a:rPr lang="en-US" dirty="0"/>
              <a:t>New disabilities may arise during conflict or other crises, due to injury or trauma.</a:t>
            </a:r>
          </a:p>
          <a:p>
            <a:pPr lvl="2"/>
            <a:endParaRPr lang="en-GB" sz="2400" dirty="0"/>
          </a:p>
        </p:txBody>
      </p:sp>
    </p:spTree>
    <p:extLst>
      <p:ext uri="{BB962C8B-B14F-4D97-AF65-F5344CB8AC3E}">
        <p14:creationId xmlns:p14="http://schemas.microsoft.com/office/powerpoint/2010/main" val="2413715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47C981-A946-5040-83F9-812B9EF562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4260D4A-DEC1-45DD-8AB2-A3349BAAA59E}" type="slidenum">
              <a:rPr kumimoji="0" lang="en-US" sz="1000" b="0" i="0" u="none" strike="noStrike" kern="0" cap="none" spc="0" normalizeH="0" baseline="0" noProof="0" smtClean="0">
                <a:ln>
                  <a:noFill/>
                </a:ln>
                <a:solidFill>
                  <a:srgbClr val="FFFFF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US" sz="1000" b="0" i="0" u="none" strike="noStrike" kern="0" cap="none" spc="0" normalizeH="0" baseline="0" noProof="0">
              <a:ln>
                <a:noFill/>
              </a:ln>
              <a:solidFill>
                <a:srgbClr val="FFFFFF"/>
              </a:solidFill>
              <a:effectLst/>
              <a:uLnTx/>
              <a:uFillTx/>
              <a:latin typeface="Calibri"/>
              <a:cs typeface="Calibri"/>
              <a:sym typeface="Calibri"/>
            </a:endParaRPr>
          </a:p>
        </p:txBody>
      </p:sp>
      <p:sp>
        <p:nvSpPr>
          <p:cNvPr id="3" name="Text Placeholder 2">
            <a:extLst>
              <a:ext uri="{FF2B5EF4-FFF2-40B4-BE49-F238E27FC236}">
                <a16:creationId xmlns:a16="http://schemas.microsoft.com/office/drawing/2014/main" id="{397488A8-B1A9-6840-9D65-1086A084D422}"/>
              </a:ext>
            </a:extLst>
          </p:cNvPr>
          <p:cNvSpPr>
            <a:spLocks noGrp="1"/>
          </p:cNvSpPr>
          <p:nvPr>
            <p:ph type="body" sz="quarter" idx="13"/>
          </p:nvPr>
        </p:nvSpPr>
        <p:spPr>
          <a:xfrm>
            <a:off x="224589" y="1020380"/>
            <a:ext cx="11742821" cy="4825657"/>
          </a:xfrm>
        </p:spPr>
        <p:txBody>
          <a:bodyPr/>
          <a:lstStyle/>
          <a:p>
            <a:pPr marL="469900" indent="-342900">
              <a:buFont typeface="Arial"/>
              <a:buChar char="•"/>
              <a:defRPr/>
            </a:pPr>
            <a:r>
              <a:rPr lang="en-GB" b="0" dirty="0">
                <a:solidFill>
                  <a:schemeClr val="tx1"/>
                </a:solidFill>
                <a:latin typeface="Calibri"/>
                <a:ea typeface="Calibri"/>
                <a:cs typeface="Calibri"/>
              </a:rPr>
              <a:t>H</a:t>
            </a:r>
            <a:r>
              <a:rPr lang="en-GB" b="0" dirty="0">
                <a:solidFill>
                  <a:schemeClr val="tx1"/>
                </a:solidFill>
                <a:latin typeface="Calibri"/>
                <a:ea typeface="Calibri Light"/>
                <a:cs typeface="Calibri Light"/>
              </a:rPr>
              <a:t>ighlight the challenges in protecting human rights standards, including the UN CRPD, in humanitarian interventions.</a:t>
            </a:r>
            <a:endParaRPr lang="en-US" b="0" dirty="0">
              <a:solidFill>
                <a:schemeClr val="tx1"/>
              </a:solidFill>
              <a:latin typeface="Calibri"/>
              <a:ea typeface="Calibri Light"/>
              <a:cs typeface="Calibri Light"/>
            </a:endParaRPr>
          </a:p>
          <a:p>
            <a:pPr marL="469900" indent="-342900">
              <a:buFont typeface="Arial"/>
              <a:buChar char="•"/>
              <a:defRPr/>
            </a:pPr>
            <a:r>
              <a:rPr lang="en-GB" b="0" dirty="0">
                <a:solidFill>
                  <a:schemeClr val="tx1"/>
                </a:solidFill>
                <a:latin typeface="Calibri"/>
                <a:ea typeface="Calibri Light"/>
                <a:cs typeface="Calibri Light"/>
              </a:rPr>
              <a:t>Identify attitudes and practices that contribute to stigma, discrimination and violations, and propose how to change them.</a:t>
            </a:r>
            <a:endParaRPr lang="en-US" b="0" dirty="0">
              <a:solidFill>
                <a:schemeClr val="tx1"/>
              </a:solidFill>
              <a:latin typeface="Calibri"/>
              <a:ea typeface="Calibri Light"/>
              <a:cs typeface="Calibri Light"/>
            </a:endParaRPr>
          </a:p>
          <a:p>
            <a:pPr marL="469900" indent="-342900">
              <a:buChar char="•"/>
              <a:defRPr/>
            </a:pPr>
            <a:r>
              <a:rPr lang="en-US" b="0" dirty="0">
                <a:solidFill>
                  <a:schemeClr val="tx1"/>
                </a:solidFill>
                <a:latin typeface="Calibri"/>
                <a:ea typeface="Calibri Light"/>
                <a:cs typeface="Calibri Light"/>
              </a:rPr>
              <a:t>Contribute to </a:t>
            </a:r>
            <a:r>
              <a:rPr kumimoji="0" lang="en-US" b="0" i="0" u="none" strike="noStrike" kern="1200" cap="none" spc="-100" normalizeH="0" baseline="0" noProof="0" dirty="0">
                <a:ln>
                  <a:noFill/>
                </a:ln>
                <a:solidFill>
                  <a:schemeClr val="tx1"/>
                </a:solidFill>
                <a:effectLst/>
                <a:uLnTx/>
                <a:uFillTx/>
                <a:latin typeface="Calibri"/>
                <a:ea typeface="Calibri Light"/>
                <a:cs typeface="Calibri Light"/>
                <a:sym typeface="Calibri"/>
              </a:rPr>
              <a:t>making humanitarian action more inclusive and human </a:t>
            </a:r>
            <a:r>
              <a:rPr lang="en-US" b="0" dirty="0">
                <a:solidFill>
                  <a:schemeClr val="tx1"/>
                </a:solidFill>
                <a:latin typeface="Calibri"/>
                <a:ea typeface="Calibri Light"/>
                <a:cs typeface="Calibri Light"/>
              </a:rPr>
              <a:t>rights-based for</a:t>
            </a:r>
            <a:r>
              <a:rPr kumimoji="0" lang="en-US" b="0" i="0" u="none" strike="noStrike" kern="1200" cap="none" spc="-100" normalizeH="0" baseline="0" noProof="0" dirty="0">
                <a:ln>
                  <a:noFill/>
                </a:ln>
                <a:solidFill>
                  <a:schemeClr val="tx1"/>
                </a:solidFill>
                <a:effectLst/>
                <a:uLnTx/>
                <a:uFillTx/>
                <a:latin typeface="Calibri"/>
                <a:ea typeface="Calibri Light"/>
                <a:cs typeface="Calibri Light"/>
                <a:sym typeface="Calibri"/>
              </a:rPr>
              <a:t> people with psychosocial, intellectual or cognitive disabilities, including by</a:t>
            </a:r>
            <a:r>
              <a:rPr lang="en-US" b="0" dirty="0">
                <a:solidFill>
                  <a:schemeClr val="tx1"/>
                </a:solidFill>
                <a:latin typeface="Calibri"/>
                <a:ea typeface="Calibri Light"/>
                <a:cs typeface="Calibri Light"/>
              </a:rPr>
              <a:t>:</a:t>
            </a:r>
            <a:endParaRPr lang="en-US" dirty="0">
              <a:solidFill>
                <a:schemeClr val="tx1"/>
              </a:solidFill>
              <a:latin typeface="Calibri"/>
              <a:ea typeface="Calibri Light"/>
              <a:cs typeface="Calibri Light"/>
            </a:endParaRPr>
          </a:p>
          <a:p>
            <a:pPr marL="1274400" lvl="1">
              <a:lnSpc>
                <a:spcPts val="3300"/>
              </a:lnSpc>
              <a:spcBef>
                <a:spcPct val="0"/>
              </a:spcBef>
              <a:buClr>
                <a:srgbClr val="183F5A"/>
              </a:buClr>
              <a:buFont typeface="Courier New" panose="02070309020205020404" pitchFamily="49" charset="0"/>
              <a:buChar char="o"/>
              <a:defRPr/>
            </a:pPr>
            <a:r>
              <a:rPr lang="en-US" sz="2200" kern="1200" spc="-100" dirty="0">
                <a:solidFill>
                  <a:schemeClr val="tx1"/>
                </a:solidFill>
                <a:ea typeface="Calibri Light"/>
                <a:cs typeface="Calibri Light"/>
              </a:rPr>
              <a:t>implementing human rights-based and recovery-oriented MHPSS practices;</a:t>
            </a:r>
          </a:p>
          <a:p>
            <a:pPr marL="1274400" lvl="1">
              <a:lnSpc>
                <a:spcPts val="3300"/>
              </a:lnSpc>
              <a:spcBef>
                <a:spcPct val="0"/>
              </a:spcBef>
              <a:buClr>
                <a:srgbClr val="183F5A"/>
              </a:buClr>
              <a:buFont typeface="Courier New" panose="02070309020205020404" pitchFamily="49" charset="0"/>
              <a:buChar char="o"/>
              <a:defRPr/>
            </a:pPr>
            <a:r>
              <a:rPr lang="en-US" sz="2200" kern="1200" spc="-100" dirty="0">
                <a:solidFill>
                  <a:schemeClr val="tx1"/>
                </a:solidFill>
                <a:ea typeface="Calibri Light"/>
                <a:cs typeface="Calibri Light"/>
              </a:rPr>
              <a:t>enabling disability inclusion and protection of all people during humanitarian responses;</a:t>
            </a:r>
          </a:p>
          <a:p>
            <a:pPr marL="1274400" lvl="1">
              <a:lnSpc>
                <a:spcPts val="3300"/>
              </a:lnSpc>
              <a:spcBef>
                <a:spcPct val="0"/>
              </a:spcBef>
              <a:buClr>
                <a:srgbClr val="183F5A"/>
              </a:buClr>
              <a:buFont typeface="Courier New" panose="02070309020205020404" pitchFamily="49" charset="0"/>
              <a:buChar char="o"/>
              <a:defRPr/>
            </a:pPr>
            <a:r>
              <a:rPr lang="en-US" sz="2200" dirty="0"/>
              <a:t>protecting people from neglect, abuse, and other ill-treatment in all settings — including the community, community-based services, and institutions;</a:t>
            </a:r>
          </a:p>
          <a:p>
            <a:pPr marL="1274400" lvl="1">
              <a:lnSpc>
                <a:spcPts val="3300"/>
              </a:lnSpc>
              <a:spcBef>
                <a:spcPct val="0"/>
              </a:spcBef>
              <a:buClr>
                <a:srgbClr val="183F5A"/>
              </a:buClr>
              <a:buFont typeface="Courier New" panose="02070309020205020404" pitchFamily="49" charset="0"/>
              <a:buChar char="o"/>
              <a:defRPr/>
            </a:pPr>
            <a:r>
              <a:rPr lang="en-US" sz="2200" kern="1200" spc="-100" dirty="0">
                <a:solidFill>
                  <a:schemeClr val="tx1"/>
                </a:solidFill>
                <a:ea typeface="Calibri Light"/>
                <a:cs typeface="Calibri Light"/>
              </a:rPr>
              <a:t>promoting community-led mental health initiatives.</a:t>
            </a:r>
          </a:p>
        </p:txBody>
      </p:sp>
      <p:sp>
        <p:nvSpPr>
          <p:cNvPr id="5" name="Title 4">
            <a:extLst>
              <a:ext uri="{FF2B5EF4-FFF2-40B4-BE49-F238E27FC236}">
                <a16:creationId xmlns:a16="http://schemas.microsoft.com/office/drawing/2014/main" id="{8FCE2748-BCA5-4345-950C-C31F8A345DE3}"/>
              </a:ext>
            </a:extLst>
          </p:cNvPr>
          <p:cNvSpPr>
            <a:spLocks noGrp="1"/>
          </p:cNvSpPr>
          <p:nvPr>
            <p:ph type="title"/>
          </p:nvPr>
        </p:nvSpPr>
        <p:spPr>
          <a:xfrm>
            <a:off x="507207" y="161146"/>
            <a:ext cx="10553517" cy="432000"/>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WHO </a:t>
            </a:r>
            <a:r>
              <a:rPr lang="en-US" dirty="0" err="1">
                <a:latin typeface="Calibri" panose="020F0502020204030204" pitchFamily="34" charset="0"/>
                <a:ea typeface="Calibri" panose="020F0502020204030204" pitchFamily="34" charset="0"/>
                <a:cs typeface="Calibri" panose="020F0502020204030204" pitchFamily="34" charset="0"/>
              </a:rPr>
              <a:t>QualityRights</a:t>
            </a:r>
            <a:r>
              <a:rPr lang="en-US" dirty="0">
                <a:latin typeface="Calibri" panose="020F0502020204030204" pitchFamily="34" charset="0"/>
                <a:ea typeface="Calibri" panose="020F0502020204030204" pitchFamily="34" charset="0"/>
                <a:cs typeface="Calibri" panose="020F0502020204030204" pitchFamily="34" charset="0"/>
              </a:rPr>
              <a:t> Training: humanitarian edition  </a:t>
            </a:r>
          </a:p>
        </p:txBody>
      </p:sp>
      <p:sp>
        <p:nvSpPr>
          <p:cNvPr id="4" name="Text Placeholder 2">
            <a:extLst>
              <a:ext uri="{FF2B5EF4-FFF2-40B4-BE49-F238E27FC236}">
                <a16:creationId xmlns:a16="http://schemas.microsoft.com/office/drawing/2014/main" id="{9A4E3864-D184-AAD3-89DD-C306E871A540}"/>
              </a:ext>
            </a:extLst>
          </p:cNvPr>
          <p:cNvSpPr txBox="1">
            <a:spLocks/>
          </p:cNvSpPr>
          <p:nvPr/>
        </p:nvSpPr>
        <p:spPr>
          <a:xfrm>
            <a:off x="481871" y="628870"/>
            <a:ext cx="11174400" cy="460077"/>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L="457200" marR="0" lvl="0" indent="-330200" algn="l" defTabSz="914400" rtl="0" eaLnBrk="1" latinLnBrk="0" hangingPunct="1">
              <a:lnSpc>
                <a:spcPts val="3300"/>
              </a:lnSpc>
              <a:spcBef>
                <a:spcPct val="0"/>
              </a:spcBef>
              <a:spcAft>
                <a:spcPts val="0"/>
              </a:spcAft>
              <a:buClr>
                <a:schemeClr val="accent1"/>
              </a:buClr>
              <a:buSzPts val="1600"/>
              <a:buFont typeface="Arial"/>
              <a:buNone/>
              <a:defRPr lang="en-US" sz="2200" b="1" i="0" u="none" strike="noStrike" kern="1200" cap="none" spc="-100" baseline="0" dirty="0">
                <a:solidFill>
                  <a:schemeClr val="accent2"/>
                </a:solidFill>
                <a:latin typeface="+mj-lt"/>
                <a:ea typeface="+mj-ea"/>
                <a:cs typeface="+mj-cs"/>
                <a:sym typeface="Calibri"/>
              </a:defRPr>
            </a:lvl1pPr>
            <a:lvl2pPr marL="914400" marR="0" lvl="1"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buClr>
                <a:srgbClr val="183F5A"/>
              </a:buClr>
              <a:defRPr/>
            </a:pPr>
            <a:r>
              <a:rPr lang="en-US" dirty="0">
                <a:solidFill>
                  <a:srgbClr val="007AC0"/>
                </a:solidFill>
                <a:latin typeface="Calibri" panose="020F0502020204030204" pitchFamily="34" charset="0"/>
                <a:ea typeface="Calibri" panose="020F0502020204030204" pitchFamily="34" charset="0"/>
                <a:cs typeface="Calibri" panose="020F0502020204030204" pitchFamily="34" charset="0"/>
              </a:rPr>
              <a:t>Goals</a:t>
            </a:r>
            <a:endParaRPr lang="en-US" b="0" dirty="0">
              <a:solidFill>
                <a:srgbClr val="007AC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7614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2" name="Google Shape;162;p4"/>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rm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a:ln>
                  <a:noFill/>
                </a:ln>
                <a:solidFill>
                  <a:srgbClr val="FFFFF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000" b="0" i="0" u="none" strike="noStrike" kern="0" cap="none" spc="0" normalizeH="0" baseline="0" noProof="0">
              <a:ln>
                <a:noFill/>
              </a:ln>
              <a:solidFill>
                <a:srgbClr val="FFFFFF"/>
              </a:solidFill>
              <a:effectLst/>
              <a:uLnTx/>
              <a:uFillTx/>
              <a:latin typeface="Calibri"/>
              <a:cs typeface="Calibri"/>
              <a:sym typeface="Calibri"/>
            </a:endParaRPr>
          </a:p>
        </p:txBody>
      </p:sp>
      <p:sp>
        <p:nvSpPr>
          <p:cNvPr id="165" name="Google Shape;165;p4"/>
          <p:cNvSpPr txBox="1">
            <a:spLocks noGrp="1"/>
          </p:cNvSpPr>
          <p:nvPr>
            <p:ph type="body" idx="3"/>
          </p:nvPr>
        </p:nvSpPr>
        <p:spPr>
          <a:xfrm>
            <a:off x="507486" y="892413"/>
            <a:ext cx="11174400" cy="569784"/>
          </a:xfrm>
          <a:prstGeom prst="rect">
            <a:avLst/>
          </a:prstGeom>
          <a:noFill/>
          <a:ln>
            <a:noFill/>
          </a:ln>
        </p:spPr>
        <p:txBody>
          <a:bodyPr spcFirstLastPara="1" wrap="square" lIns="0" tIns="0" rIns="0" bIns="0" anchor="b" anchorCtr="0">
            <a:noAutofit/>
          </a:bodyPr>
          <a:lstStyle/>
          <a:p>
            <a:pPr marL="285750" lvl="0" indent="-285750" algn="l" rtl="0">
              <a:lnSpc>
                <a:spcPct val="165000"/>
              </a:lnSpc>
              <a:spcBef>
                <a:spcPts val="0"/>
              </a:spcBef>
              <a:spcAft>
                <a:spcPts val="0"/>
              </a:spcAft>
              <a:buSzPts val="2000"/>
              <a:buNone/>
            </a:pPr>
            <a:r>
              <a:rPr lang="de-DE" sz="2200" kern="1200" spc="-100" dirty="0">
                <a:latin typeface="Calibri" panose="020F0502020204030204" pitchFamily="34" charset="0"/>
                <a:ea typeface="Calibri" panose="020F0502020204030204" pitchFamily="34" charset="0"/>
                <a:cs typeface="Calibri" panose="020F0502020204030204" pitchFamily="34" charset="0"/>
                <a:sym typeface="Calibri"/>
              </a:rPr>
              <a:t>Training agenda</a:t>
            </a:r>
            <a:endParaRPr lang="en-US" sz="2200" kern="1200" spc="-100" dirty="0">
              <a:latin typeface="Calibri" panose="020F0502020204030204" pitchFamily="34" charset="0"/>
              <a:ea typeface="Calibri" panose="020F0502020204030204" pitchFamily="34" charset="0"/>
              <a:cs typeface="Calibri" panose="020F0502020204030204" pitchFamily="34" charset="0"/>
            </a:endParaRPr>
          </a:p>
        </p:txBody>
      </p:sp>
      <p:sp>
        <p:nvSpPr>
          <p:cNvPr id="168" name="Google Shape;168;p4"/>
          <p:cNvSpPr txBox="1">
            <a:spLocks noGrp="1"/>
          </p:cNvSpPr>
          <p:nvPr>
            <p:ph type="title"/>
          </p:nvPr>
        </p:nvSpPr>
        <p:spPr>
          <a:xfrm>
            <a:off x="507205" y="302758"/>
            <a:ext cx="9792000" cy="432000"/>
          </a:xfrm>
          <a:prstGeom prst="rect">
            <a:avLst/>
          </a:prstGeom>
          <a:noFill/>
          <a:ln>
            <a:noFill/>
          </a:ln>
        </p:spPr>
        <p:txBody>
          <a:bodyPr spcFirstLastPara="1" wrap="square" lIns="0" tIns="0" rIns="0" bIns="0" anchor="t" anchorCtr="0">
            <a:noAutofit/>
          </a:bodyPr>
          <a:lstStyle/>
          <a:p>
            <a:pPr>
              <a:lnSpc>
                <a:spcPct val="117857"/>
              </a:lnSpc>
              <a:buSzPts val="2800"/>
            </a:pPr>
            <a:r>
              <a:rPr lang="en-US" sz="3000" dirty="0">
                <a:latin typeface="Calibri" panose="020F0502020204030204" pitchFamily="34" charset="0"/>
                <a:ea typeface="Calibri" panose="020F0502020204030204" pitchFamily="34" charset="0"/>
                <a:cs typeface="Calibri" panose="020F0502020204030204" pitchFamily="34" charset="0"/>
              </a:rPr>
              <a:t>WHO </a:t>
            </a:r>
            <a:r>
              <a:rPr lang="en-US" sz="3000" dirty="0" err="1">
                <a:latin typeface="Calibri" panose="020F0502020204030204" pitchFamily="34" charset="0"/>
                <a:ea typeface="Calibri" panose="020F0502020204030204" pitchFamily="34" charset="0"/>
                <a:cs typeface="Calibri" panose="020F0502020204030204" pitchFamily="34" charset="0"/>
              </a:rPr>
              <a:t>QualityRights</a:t>
            </a:r>
            <a:r>
              <a:rPr lang="en-US" sz="3000" dirty="0">
                <a:latin typeface="Calibri" panose="020F0502020204030204" pitchFamily="34" charset="0"/>
                <a:ea typeface="Calibri" panose="020F0502020204030204" pitchFamily="34" charset="0"/>
                <a:cs typeface="Calibri" panose="020F0502020204030204" pitchFamily="34" charset="0"/>
              </a:rPr>
              <a:t> Training: humanitarian edition </a:t>
            </a:r>
            <a:endParaRPr sz="30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Table 4">
            <a:extLst>
              <a:ext uri="{FF2B5EF4-FFF2-40B4-BE49-F238E27FC236}">
                <a16:creationId xmlns:a16="http://schemas.microsoft.com/office/drawing/2014/main" id="{DA46C553-E875-BEFF-03A1-93ECCCD89E18}"/>
              </a:ext>
            </a:extLst>
          </p:cNvPr>
          <p:cNvGraphicFramePr>
            <a:graphicFrameLocks noGrp="1"/>
          </p:cNvGraphicFramePr>
          <p:nvPr>
            <p:extLst>
              <p:ext uri="{D42A27DB-BD31-4B8C-83A1-F6EECF244321}">
                <p14:modId xmlns:p14="http://schemas.microsoft.com/office/powerpoint/2010/main" val="2548352086"/>
              </p:ext>
            </p:extLst>
          </p:nvPr>
        </p:nvGraphicFramePr>
        <p:xfrm>
          <a:off x="709055" y="1662470"/>
          <a:ext cx="10149841" cy="4797869"/>
        </p:xfrm>
        <a:graphic>
          <a:graphicData uri="http://schemas.openxmlformats.org/drawingml/2006/table">
            <a:tbl>
              <a:tblPr firstRow="1" firstCol="1" bandRow="1">
                <a:tableStyleId>{21E4AEA4-8DFA-4A89-87EB-49C32662AFE0}</a:tableStyleId>
              </a:tblPr>
              <a:tblGrid>
                <a:gridCol w="1280160">
                  <a:extLst>
                    <a:ext uri="{9D8B030D-6E8A-4147-A177-3AD203B41FA5}">
                      <a16:colId xmlns:a16="http://schemas.microsoft.com/office/drawing/2014/main" val="921383014"/>
                    </a:ext>
                  </a:extLst>
                </a:gridCol>
                <a:gridCol w="210288">
                  <a:extLst>
                    <a:ext uri="{9D8B030D-6E8A-4147-A177-3AD203B41FA5}">
                      <a16:colId xmlns:a16="http://schemas.microsoft.com/office/drawing/2014/main" val="926768856"/>
                    </a:ext>
                  </a:extLst>
                </a:gridCol>
                <a:gridCol w="8659393">
                  <a:extLst>
                    <a:ext uri="{9D8B030D-6E8A-4147-A177-3AD203B41FA5}">
                      <a16:colId xmlns:a16="http://schemas.microsoft.com/office/drawing/2014/main" val="1366764183"/>
                    </a:ext>
                  </a:extLst>
                </a:gridCol>
              </a:tblGrid>
              <a:tr h="737830">
                <a:tc>
                  <a:txBody>
                    <a:bodyPr/>
                    <a:lstStyle/>
                    <a:p>
                      <a:pPr>
                        <a:lnSpc>
                          <a:spcPct val="107000"/>
                        </a:lnSpc>
                        <a:spcAft>
                          <a:spcPts val="800"/>
                        </a:spcAft>
                      </a:pPr>
                      <a:r>
                        <a:rPr lang="en-IN" sz="2400" dirty="0">
                          <a:effectLst/>
                        </a:rPr>
                        <a:t>Day</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endParaRPr lang="en-GB" sz="2400" dirty="0">
                        <a:effectLst/>
                        <a:latin typeface="+mn-lt"/>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IN" sz="2400">
                          <a:effectLst/>
                        </a:rPr>
                        <a:t>Module</a:t>
                      </a:r>
                      <a:endParaRPr lang="en-GB" sz="2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605547111"/>
                  </a:ext>
                </a:extLst>
              </a:tr>
              <a:tr h="544734">
                <a:tc>
                  <a:txBody>
                    <a:bodyPr/>
                    <a:lstStyle/>
                    <a:p>
                      <a:pPr>
                        <a:lnSpc>
                          <a:spcPct val="107000"/>
                        </a:lnSpc>
                        <a:spcAft>
                          <a:spcPts val="800"/>
                        </a:spcAft>
                      </a:pPr>
                      <a:r>
                        <a:rPr lang="en-GB" sz="2400">
                          <a:effectLst/>
                        </a:rPr>
                        <a:t>Day 1</a:t>
                      </a:r>
                      <a:endParaRPr lang="en-GB" sz="2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endParaRPr lang="en-GB" sz="24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IN" sz="2400" b="0" dirty="0">
                          <a:effectLst/>
                        </a:rPr>
                        <a:t>Module 1. Human rights</a:t>
                      </a:r>
                      <a:endParaRPr lang="en-GB" sz="24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393485343"/>
                  </a:ext>
                </a:extLst>
              </a:tr>
              <a:tr h="544734">
                <a:tc>
                  <a:txBody>
                    <a:bodyPr/>
                    <a:lstStyle/>
                    <a:p>
                      <a:pPr>
                        <a:lnSpc>
                          <a:spcPct val="107000"/>
                        </a:lnSpc>
                        <a:spcAft>
                          <a:spcPts val="800"/>
                        </a:spcAft>
                      </a:pPr>
                      <a:r>
                        <a:rPr lang="en-GB" sz="2400">
                          <a:effectLst/>
                        </a:rPr>
                        <a:t>Day 2</a:t>
                      </a:r>
                      <a:endParaRPr lang="en-GB" sz="2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endParaRPr lang="en-GB" sz="24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GB" sz="2400" b="0" dirty="0">
                          <a:effectLst/>
                        </a:rPr>
                        <a:t>Module 2. </a:t>
                      </a:r>
                      <a:r>
                        <a:rPr lang="en-US" sz="2400" b="0" dirty="0">
                          <a:effectLst/>
                        </a:rPr>
                        <a:t>Mental health, disability and human rights</a:t>
                      </a:r>
                      <a:endParaRPr lang="en-GB" sz="24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666831114"/>
                  </a:ext>
                </a:extLst>
              </a:tr>
              <a:tr h="544734">
                <a:tc>
                  <a:txBody>
                    <a:bodyPr/>
                    <a:lstStyle/>
                    <a:p>
                      <a:pPr>
                        <a:lnSpc>
                          <a:spcPct val="107000"/>
                        </a:lnSpc>
                        <a:spcAft>
                          <a:spcPts val="800"/>
                        </a:spcAft>
                      </a:pPr>
                      <a:r>
                        <a:rPr lang="en-GB" sz="2400">
                          <a:effectLst/>
                        </a:rPr>
                        <a:t> </a:t>
                      </a:r>
                      <a:endParaRPr lang="en-GB" sz="2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endParaRPr lang="en-GB" sz="24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GB" sz="2400" b="0" dirty="0">
                          <a:effectLst/>
                        </a:rPr>
                        <a:t>Module 3. </a:t>
                      </a:r>
                      <a:r>
                        <a:rPr lang="en-US" sz="2400" b="0" dirty="0">
                          <a:effectLst/>
                        </a:rPr>
                        <a:t>Legal capacity and the right to decide</a:t>
                      </a:r>
                      <a:endParaRPr lang="en-GB" sz="24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877726032"/>
                  </a:ext>
                </a:extLst>
              </a:tr>
              <a:tr h="544734">
                <a:tc>
                  <a:txBody>
                    <a:bodyPr/>
                    <a:lstStyle/>
                    <a:p>
                      <a:pPr>
                        <a:lnSpc>
                          <a:spcPct val="107000"/>
                        </a:lnSpc>
                        <a:spcAft>
                          <a:spcPts val="800"/>
                        </a:spcAft>
                      </a:pPr>
                      <a:r>
                        <a:rPr lang="en-GB" sz="2400">
                          <a:effectLst/>
                        </a:rPr>
                        <a:t> Day 3</a:t>
                      </a:r>
                      <a:endParaRPr lang="en-GB" sz="2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endParaRPr lang="en-GB" sz="24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GB" sz="2400" b="0" dirty="0">
                          <a:effectLst/>
                        </a:rPr>
                        <a:t>Module 3. </a:t>
                      </a:r>
                      <a:r>
                        <a:rPr lang="en-US" sz="2400" b="0" dirty="0">
                          <a:effectLst/>
                        </a:rPr>
                        <a:t>Legal capacity and the right to decide (cont.)</a:t>
                      </a:r>
                      <a:endParaRPr lang="en-GB" sz="24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11912865"/>
                  </a:ext>
                </a:extLst>
              </a:tr>
              <a:tr h="548177">
                <a:tc>
                  <a:txBody>
                    <a:bodyPr/>
                    <a:lstStyle/>
                    <a:p>
                      <a:pPr>
                        <a:lnSpc>
                          <a:spcPct val="107000"/>
                        </a:lnSpc>
                        <a:spcAft>
                          <a:spcPts val="800"/>
                        </a:spcAft>
                      </a:pPr>
                      <a:endParaRPr lang="en-GB" sz="2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endParaRPr lang="en-GB" sz="24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GB" sz="2400" b="0" dirty="0">
                          <a:effectLst/>
                        </a:rPr>
                        <a:t>Module 4. Recovery and the right to health</a:t>
                      </a:r>
                      <a:endParaRPr lang="en-GB" sz="24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95252910"/>
                  </a:ext>
                </a:extLst>
              </a:tr>
              <a:tr h="788192">
                <a:tc>
                  <a:txBody>
                    <a:bodyPr/>
                    <a:lstStyle/>
                    <a:p>
                      <a:pPr>
                        <a:lnSpc>
                          <a:spcPct val="107000"/>
                        </a:lnSpc>
                        <a:spcAft>
                          <a:spcPts val="800"/>
                        </a:spcAft>
                      </a:pPr>
                      <a:r>
                        <a:rPr lang="en-GB" sz="2400">
                          <a:effectLst/>
                        </a:rPr>
                        <a:t>Day 4</a:t>
                      </a:r>
                      <a:endParaRPr lang="en-GB" sz="2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endParaRPr lang="en-GB" sz="24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GB" sz="2400" b="0" dirty="0">
                          <a:solidFill>
                            <a:srgbClr val="000000"/>
                          </a:solidFill>
                          <a:effectLst/>
                        </a:rPr>
                        <a:t>Module 5. </a:t>
                      </a:r>
                      <a:r>
                        <a:rPr lang="en-US" sz="2400" b="0" dirty="0">
                          <a:solidFill>
                            <a:srgbClr val="000000"/>
                          </a:solidFill>
                          <a:effectLst/>
                        </a:rPr>
                        <a:t>Freedom from coercion, violence and abuse</a:t>
                      </a:r>
                      <a:endParaRPr lang="en-GB" sz="24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638833287"/>
                  </a:ext>
                </a:extLst>
              </a:tr>
              <a:tr h="544734">
                <a:tc>
                  <a:txBody>
                    <a:bodyPr/>
                    <a:lstStyle/>
                    <a:p>
                      <a:pPr>
                        <a:lnSpc>
                          <a:spcPct val="107000"/>
                        </a:lnSpc>
                        <a:spcAft>
                          <a:spcPts val="800"/>
                        </a:spcAft>
                      </a:pPr>
                      <a:r>
                        <a:rPr lang="en-GB" sz="2400">
                          <a:effectLst/>
                        </a:rPr>
                        <a:t>Day 5</a:t>
                      </a:r>
                      <a:endParaRPr lang="en-GB" sz="2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endParaRPr lang="en-GB" sz="24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GB" sz="2400" b="0" dirty="0">
                          <a:effectLst/>
                        </a:rPr>
                        <a:t>Planning </a:t>
                      </a:r>
                      <a:r>
                        <a:rPr lang="en-GB" sz="2400" b="0" dirty="0" err="1">
                          <a:effectLst/>
                        </a:rPr>
                        <a:t>QualityRights</a:t>
                      </a:r>
                      <a:r>
                        <a:rPr lang="en-GB" sz="2400" b="0" dirty="0">
                          <a:effectLst/>
                        </a:rPr>
                        <a:t> actions in humanitarian settings</a:t>
                      </a:r>
                      <a:endParaRPr lang="en-GB" sz="24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983563746"/>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BD67EE-5677-3BEC-E84C-DAE9BC2AA71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4260D4A-DEC1-45DD-8AB2-A3349BAAA59E}" type="slidenum">
              <a:rPr kumimoji="0" lang="en-US" sz="1000" b="0" i="0" u="none" strike="noStrike" kern="0" cap="none" spc="0" normalizeH="0" baseline="0" noProof="0" dirty="0" smtClean="0">
                <a:ln>
                  <a:noFill/>
                </a:ln>
                <a:solidFill>
                  <a:srgbClr val="FFFFF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lang="en-US" sz="1000" b="0" i="0" u="none" strike="noStrike" kern="0" cap="none" spc="0" normalizeH="0" baseline="0" noProof="0">
              <a:ln>
                <a:noFill/>
              </a:ln>
              <a:solidFill>
                <a:srgbClr val="FFFFFF"/>
              </a:solidFill>
              <a:effectLst/>
              <a:uLnTx/>
              <a:uFillTx/>
              <a:latin typeface="Calibri"/>
              <a:cs typeface="Calibri"/>
              <a:sym typeface="Calibri"/>
            </a:endParaRPr>
          </a:p>
        </p:txBody>
      </p:sp>
      <p:sp>
        <p:nvSpPr>
          <p:cNvPr id="3" name="Text Placeholder 2">
            <a:extLst>
              <a:ext uri="{FF2B5EF4-FFF2-40B4-BE49-F238E27FC236}">
                <a16:creationId xmlns:a16="http://schemas.microsoft.com/office/drawing/2014/main" id="{D39B2ED7-9812-0BE3-C88E-CD7592B9C3E3}"/>
              </a:ext>
            </a:extLst>
          </p:cNvPr>
          <p:cNvSpPr>
            <a:spLocks noGrp="1"/>
          </p:cNvSpPr>
          <p:nvPr>
            <p:ph type="body" sz="quarter" idx="13"/>
          </p:nvPr>
        </p:nvSpPr>
        <p:spPr>
          <a:xfrm>
            <a:off x="507206" y="921283"/>
            <a:ext cx="11174400" cy="360000"/>
          </a:xfrm>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Each participant will develop a </a:t>
            </a:r>
            <a:r>
              <a:rPr lang="en-GB" dirty="0" err="1">
                <a:latin typeface="Calibri" panose="020F0502020204030204" pitchFamily="34" charset="0"/>
                <a:ea typeface="Calibri" panose="020F0502020204030204" pitchFamily="34" charset="0"/>
                <a:cs typeface="Calibri" panose="020F0502020204030204" pitchFamily="34" charset="0"/>
              </a:rPr>
              <a:t>QualityRights</a:t>
            </a:r>
            <a:r>
              <a:rPr lang="en-GB" dirty="0">
                <a:latin typeface="Calibri" panose="020F0502020204030204" pitchFamily="34" charset="0"/>
                <a:ea typeface="Calibri" panose="020F0502020204030204" pitchFamily="34" charset="0"/>
                <a:cs typeface="Calibri" panose="020F0502020204030204" pitchFamily="34" charset="0"/>
              </a:rPr>
              <a:t> Action Plan</a:t>
            </a:r>
          </a:p>
        </p:txBody>
      </p:sp>
      <p:sp>
        <p:nvSpPr>
          <p:cNvPr id="5" name="Title 4">
            <a:extLst>
              <a:ext uri="{FF2B5EF4-FFF2-40B4-BE49-F238E27FC236}">
                <a16:creationId xmlns:a16="http://schemas.microsoft.com/office/drawing/2014/main" id="{422D57E1-20C2-D9A2-BF08-379B3AC0B841}"/>
              </a:ext>
            </a:extLst>
          </p:cNvPr>
          <p:cNvSpPr>
            <a:spLocks noGrp="1"/>
          </p:cNvSpPr>
          <p:nvPr>
            <p:ph type="title"/>
          </p:nvPr>
        </p:nvSpPr>
        <p:spPr>
          <a:xfrm>
            <a:off x="507206" y="171594"/>
            <a:ext cx="11174400" cy="599598"/>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WHO </a:t>
            </a:r>
            <a:r>
              <a:rPr lang="en-US" dirty="0" err="1">
                <a:latin typeface="Calibri" panose="020F0502020204030204" pitchFamily="34" charset="0"/>
                <a:ea typeface="Calibri" panose="020F0502020204030204" pitchFamily="34" charset="0"/>
                <a:cs typeface="Calibri" panose="020F0502020204030204" pitchFamily="34" charset="0"/>
              </a:rPr>
              <a:t>QualityRights</a:t>
            </a:r>
            <a:r>
              <a:rPr lang="en-US" dirty="0">
                <a:latin typeface="Calibri" panose="020F0502020204030204" pitchFamily="34" charset="0"/>
                <a:ea typeface="Calibri" panose="020F0502020204030204" pitchFamily="34" charset="0"/>
                <a:cs typeface="Calibri" panose="020F0502020204030204" pitchFamily="34" charset="0"/>
              </a:rPr>
              <a:t> Training: humanitarian edition</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6833E9DD-3D4E-71DF-F76A-FC6D4746CA15}"/>
              </a:ext>
            </a:extLst>
          </p:cNvPr>
          <p:cNvSpPr txBox="1"/>
          <p:nvPr/>
        </p:nvSpPr>
        <p:spPr>
          <a:xfrm>
            <a:off x="617781" y="1280682"/>
            <a:ext cx="11354587"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GB" sz="2400" dirty="0">
                <a:latin typeface="Calibri"/>
                <a:cs typeface="Calibri"/>
              </a:rPr>
              <a:t>Plans will have practical and feasible ideas for implementing change. Throughout the training there will be time to:</a:t>
            </a:r>
            <a:endParaRPr lang="en-US" sz="2400" dirty="0">
              <a:latin typeface="Calibri"/>
              <a:cs typeface="Calibri"/>
            </a:endParaRPr>
          </a:p>
          <a:p>
            <a:pPr marL="800100" lvl="2" indent="-342900">
              <a:spcBef>
                <a:spcPts val="1200"/>
              </a:spcBef>
              <a:buFont typeface="Courier New" panose="02070309020205020404" pitchFamily="49" charset="0"/>
              <a:buChar char="o"/>
            </a:pPr>
            <a:r>
              <a:rPr lang="en-GB" sz="2400" dirty="0">
                <a:latin typeface="Calibri"/>
                <a:cs typeface="Calibri"/>
              </a:rPr>
              <a:t>reflect on how topics apply to your work situation;</a:t>
            </a:r>
            <a:endParaRPr lang="en-US" sz="2400" dirty="0">
              <a:latin typeface="Calibri"/>
              <a:cs typeface="Calibri"/>
            </a:endParaRPr>
          </a:p>
          <a:p>
            <a:pPr marL="800100" lvl="2" indent="-342900">
              <a:spcBef>
                <a:spcPts val="1200"/>
              </a:spcBef>
              <a:buFont typeface="Courier New" panose="02070309020205020404" pitchFamily="49" charset="0"/>
              <a:buChar char="o"/>
            </a:pPr>
            <a:r>
              <a:rPr lang="en-GB" sz="2400" dirty="0">
                <a:latin typeface="Calibri"/>
                <a:cs typeface="Calibri"/>
              </a:rPr>
              <a:t>identify and develop ideas and actions for improvements.</a:t>
            </a:r>
            <a:endParaRPr lang="en-US" sz="2400" dirty="0">
              <a:latin typeface="Calibri"/>
              <a:cs typeface="Calibri"/>
            </a:endParaRPr>
          </a:p>
          <a:p>
            <a:pPr marL="429895" lvl="1" indent="-342900">
              <a:spcBef>
                <a:spcPts val="1200"/>
              </a:spcBef>
              <a:buChar char="•"/>
            </a:pPr>
            <a:r>
              <a:rPr lang="en-GB" sz="2400" dirty="0">
                <a:latin typeface="Calibri"/>
                <a:cs typeface="Calibri"/>
              </a:rPr>
              <a:t>Day Five focuses on documenting and presenting:</a:t>
            </a:r>
            <a:endParaRPr lang="en-US" sz="2400" dirty="0">
              <a:latin typeface="Calibri"/>
              <a:cs typeface="Calibri"/>
            </a:endParaRPr>
          </a:p>
          <a:p>
            <a:pPr marL="887095" lvl="2" indent="-342900">
              <a:spcBef>
                <a:spcPts val="1200"/>
              </a:spcBef>
              <a:buFont typeface="Courier New" panose="02070309020205020404" pitchFamily="49" charset="0"/>
              <a:buChar char="o"/>
            </a:pPr>
            <a:r>
              <a:rPr lang="en-GB" sz="2400" dirty="0">
                <a:latin typeface="Calibri"/>
                <a:cs typeface="Calibri"/>
              </a:rPr>
              <a:t>current practices/activities in your work that already align with human rights principles; </a:t>
            </a:r>
          </a:p>
          <a:p>
            <a:pPr marL="887095" lvl="2" indent="-342900">
              <a:spcBef>
                <a:spcPts val="1200"/>
              </a:spcBef>
              <a:buFont typeface="Courier New" panose="02070309020205020404" pitchFamily="49" charset="0"/>
              <a:buChar char="o"/>
            </a:pPr>
            <a:r>
              <a:rPr lang="en-GB" sz="2400" dirty="0">
                <a:latin typeface="Calibri"/>
                <a:cs typeface="Calibri"/>
              </a:rPr>
              <a:t>a six-month action plan that highlights activities to drive improvements.</a:t>
            </a:r>
            <a:endParaRPr lang="en-US" dirty="0"/>
          </a:p>
        </p:txBody>
      </p:sp>
    </p:spTree>
    <p:extLst>
      <p:ext uri="{BB962C8B-B14F-4D97-AF65-F5344CB8AC3E}">
        <p14:creationId xmlns:p14="http://schemas.microsoft.com/office/powerpoint/2010/main" val="2501996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52B44DE-51D1-DE63-9EE1-9C3804A7E689}"/>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smtClean="0">
                <a:ln>
                  <a:noFill/>
                </a:ln>
                <a:solidFill>
                  <a:srgbClr val="FFFFF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lang="en-GB" sz="1000" b="0" i="0" u="none" strike="noStrike" kern="0" cap="none" spc="0" normalizeH="0" baseline="0" noProof="0">
              <a:ln>
                <a:noFill/>
              </a:ln>
              <a:solidFill>
                <a:srgbClr val="FFFFFF"/>
              </a:solidFill>
              <a:effectLst/>
              <a:uLnTx/>
              <a:uFillTx/>
              <a:latin typeface="Calibri"/>
              <a:cs typeface="Calibri"/>
              <a:sym typeface="Calibri"/>
            </a:endParaRPr>
          </a:p>
        </p:txBody>
      </p:sp>
      <p:sp>
        <p:nvSpPr>
          <p:cNvPr id="6" name="Textplatzhalter 5">
            <a:extLst>
              <a:ext uri="{FF2B5EF4-FFF2-40B4-BE49-F238E27FC236}">
                <a16:creationId xmlns:a16="http://schemas.microsoft.com/office/drawing/2014/main" id="{97891362-F67E-9009-7A3C-770B60A1E9EB}"/>
              </a:ext>
            </a:extLst>
          </p:cNvPr>
          <p:cNvSpPr>
            <a:spLocks noGrp="1"/>
          </p:cNvSpPr>
          <p:nvPr>
            <p:ph type="body" idx="4"/>
          </p:nvPr>
        </p:nvSpPr>
        <p:spPr>
          <a:xfrm>
            <a:off x="5394960" y="1386816"/>
            <a:ext cx="6285853" cy="4852971"/>
          </a:xfrm>
        </p:spPr>
        <p:txBody>
          <a:bodyPr/>
          <a:lstStyle/>
          <a:p>
            <a:pPr>
              <a:buFont typeface="Wingdings" panose="05000000000000000000" pitchFamily="2" charset="2"/>
              <a:buChar char="§"/>
            </a:pPr>
            <a:r>
              <a:rPr lang="en-GB" sz="3200" dirty="0"/>
              <a:t>Your Name</a:t>
            </a:r>
          </a:p>
          <a:p>
            <a:pPr>
              <a:buFont typeface="Wingdings" panose="05000000000000000000" pitchFamily="2" charset="2"/>
              <a:buChar char="§"/>
            </a:pPr>
            <a:endParaRPr lang="en-GB" sz="3200" dirty="0"/>
          </a:p>
          <a:p>
            <a:pPr>
              <a:buFont typeface="Wingdings" panose="05000000000000000000" pitchFamily="2" charset="2"/>
              <a:buChar char="§"/>
            </a:pPr>
            <a:r>
              <a:rPr lang="en-GB" sz="3200" dirty="0"/>
              <a:t>Your Organization</a:t>
            </a:r>
          </a:p>
          <a:p>
            <a:pPr marL="114300" indent="0">
              <a:buNone/>
            </a:pPr>
            <a:endParaRPr lang="en-GB" sz="3200" dirty="0"/>
          </a:p>
          <a:p>
            <a:pPr>
              <a:buFont typeface="Wingdings" panose="05000000000000000000" pitchFamily="2" charset="2"/>
              <a:buChar char="§"/>
            </a:pPr>
            <a:r>
              <a:rPr lang="en-GB" sz="3200" dirty="0"/>
              <a:t>Briefly describe your work, activities, and how this training may be useful </a:t>
            </a:r>
          </a:p>
          <a:p>
            <a:pPr marL="857250" indent="-742950">
              <a:buAutoNum type="arabicParenR"/>
            </a:pPr>
            <a:endParaRPr lang="de-DE" sz="4000" dirty="0"/>
          </a:p>
        </p:txBody>
      </p:sp>
      <p:sp>
        <p:nvSpPr>
          <p:cNvPr id="8" name="Titel 7">
            <a:extLst>
              <a:ext uri="{FF2B5EF4-FFF2-40B4-BE49-F238E27FC236}">
                <a16:creationId xmlns:a16="http://schemas.microsoft.com/office/drawing/2014/main" id="{9F457405-5AB2-1798-6C45-D9CC7D81C397}"/>
              </a:ext>
            </a:extLst>
          </p:cNvPr>
          <p:cNvSpPr>
            <a:spLocks noGrp="1"/>
          </p:cNvSpPr>
          <p:nvPr>
            <p:ph type="title"/>
          </p:nvPr>
        </p:nvSpPr>
        <p:spPr>
          <a:xfrm>
            <a:off x="507206" y="506412"/>
            <a:ext cx="9792000" cy="440202"/>
          </a:xfrm>
        </p:spPr>
        <p:txBody>
          <a:bodyPr/>
          <a:lstStyle/>
          <a:p>
            <a:pPr>
              <a:lnSpc>
                <a:spcPct val="100000"/>
              </a:lnSpc>
            </a:pPr>
            <a:r>
              <a:rPr lang="en-US" sz="3000" dirty="0">
                <a:latin typeface="Calibri" panose="020F0502020204030204" pitchFamily="34" charset="0"/>
                <a:ea typeface="Calibri" panose="020F0502020204030204" pitchFamily="34" charset="0"/>
                <a:cs typeface="Calibri" panose="020F0502020204030204" pitchFamily="34" charset="0"/>
              </a:rPr>
              <a:t>Introductions</a:t>
            </a:r>
          </a:p>
        </p:txBody>
      </p:sp>
      <p:pic>
        <p:nvPicPr>
          <p:cNvPr id="7" name="Graphic 6" descr="Male profile with solid fill">
            <a:extLst>
              <a:ext uri="{FF2B5EF4-FFF2-40B4-BE49-F238E27FC236}">
                <a16:creationId xmlns:a16="http://schemas.microsoft.com/office/drawing/2014/main" id="{75511576-CB49-3145-A5E3-831ADF0FCB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8101" y="1580909"/>
            <a:ext cx="3893916" cy="3893916"/>
          </a:xfrm>
          <a:prstGeom prst="rect">
            <a:avLst/>
          </a:prstGeom>
        </p:spPr>
      </p:pic>
    </p:spTree>
    <p:extLst>
      <p:ext uri="{BB962C8B-B14F-4D97-AF65-F5344CB8AC3E}">
        <p14:creationId xmlns:p14="http://schemas.microsoft.com/office/powerpoint/2010/main" val="2432027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4C8A16F1-B0D6-6134-A436-AB3FDC771B14}"/>
              </a:ext>
            </a:extLst>
          </p:cNvPr>
          <p:cNvSpPr>
            <a:spLocks noGrp="1"/>
          </p:cNvSpPr>
          <p:nvPr>
            <p:ph type="sldNum" sz="quarter" idx="12"/>
          </p:nvPr>
        </p:nvSpPr>
        <p:spPr>
          <a:xfrm>
            <a:off x="10034587" y="6623100"/>
            <a:ext cx="1648619" cy="216000"/>
          </a:xfrm>
          <a:prstGeom prst="rect">
            <a:avLst/>
          </a:prstGeom>
        </p:spPr>
        <p:txBody>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260D4A-DEC1-45DD-8AB2-A3349BAAA59E}" type="slidenum">
              <a:rPr lang="en-US" smtClean="0"/>
              <a:pPr/>
              <a:t>19</a:t>
            </a:fld>
            <a:endParaRPr lang="en-US"/>
          </a:p>
        </p:txBody>
      </p:sp>
      <p:grpSp>
        <p:nvGrpSpPr>
          <p:cNvPr id="9" name="Group 5">
            <a:extLst>
              <a:ext uri="{FF2B5EF4-FFF2-40B4-BE49-F238E27FC236}">
                <a16:creationId xmlns:a16="http://schemas.microsoft.com/office/drawing/2014/main" id="{7404661D-51B0-D2BD-E72D-ED91FA033355}"/>
              </a:ext>
            </a:extLst>
          </p:cNvPr>
          <p:cNvGrpSpPr/>
          <p:nvPr/>
        </p:nvGrpSpPr>
        <p:grpSpPr>
          <a:xfrm>
            <a:off x="2450593" y="2218944"/>
            <a:ext cx="6169152" cy="2462784"/>
            <a:chOff x="246115" y="5429298"/>
            <a:chExt cx="4815496" cy="1728081"/>
          </a:xfrm>
          <a:solidFill>
            <a:schemeClr val="bg2">
              <a:lumMod val="75000"/>
            </a:schemeClr>
          </a:solidFill>
        </p:grpSpPr>
        <p:sp>
          <p:nvSpPr>
            <p:cNvPr id="10" name="Text Box 4">
              <a:extLst>
                <a:ext uri="{FF2B5EF4-FFF2-40B4-BE49-F238E27FC236}">
                  <a16:creationId xmlns:a16="http://schemas.microsoft.com/office/drawing/2014/main" id="{F0F1A7F5-4BA2-7EA5-31EF-B49466D5C776}"/>
                </a:ext>
              </a:extLst>
            </p:cNvPr>
            <p:cNvSpPr txBox="1">
              <a:spLocks noChangeArrowheads="1"/>
            </p:cNvSpPr>
            <p:nvPr/>
          </p:nvSpPr>
          <p:spPr bwMode="auto">
            <a:xfrm>
              <a:off x="246115" y="5438777"/>
              <a:ext cx="4815496" cy="1718602"/>
            </a:xfrm>
            <a:prstGeom prst="rect">
              <a:avLst/>
            </a:prstGeom>
            <a:grp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57150" algn="ctr">
                  <a:solidFill>
                    <a:srgbClr val="FFFFFE"/>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11" name="Text Box 5">
              <a:extLst>
                <a:ext uri="{FF2B5EF4-FFF2-40B4-BE49-F238E27FC236}">
                  <a16:creationId xmlns:a16="http://schemas.microsoft.com/office/drawing/2014/main" id="{6A57B2AC-E91D-8358-8565-ADD5ED13E68E}"/>
                </a:ext>
              </a:extLst>
            </p:cNvPr>
            <p:cNvSpPr txBox="1">
              <a:spLocks noChangeArrowheads="1"/>
            </p:cNvSpPr>
            <p:nvPr/>
          </p:nvSpPr>
          <p:spPr bwMode="auto">
            <a:xfrm>
              <a:off x="383018" y="5429298"/>
              <a:ext cx="4556095" cy="1669888"/>
            </a:xfrm>
            <a:prstGeom prst="rect">
              <a:avLst/>
            </a:prstGeom>
            <a:grpFill/>
            <a:ln>
              <a:noFill/>
            </a:ln>
            <a:effectLst/>
            <a:extLs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4800" b="1" i="0" u="none" strike="noStrike" kern="0" cap="none" spc="0" normalizeH="0" baseline="0" noProof="0" dirty="0">
                  <a:ln>
                    <a:noFill/>
                  </a:ln>
                  <a:solidFill>
                    <a:srgbClr val="FFFFFE"/>
                  </a:solidFill>
                  <a:effectLst/>
                  <a:uLnTx/>
                  <a:uFillTx/>
                </a:rPr>
                <a:t>Module 1.</a:t>
              </a: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4800" b="1" i="0" u="none" strike="noStrike" kern="0" cap="none" spc="0" normalizeH="0" baseline="0" noProof="0" dirty="0">
                  <a:ln>
                    <a:noFill/>
                  </a:ln>
                  <a:solidFill>
                    <a:srgbClr val="FFFFFE"/>
                  </a:solidFill>
                  <a:effectLst/>
                  <a:uLnTx/>
                  <a:uFillTx/>
                </a:rPr>
                <a:t>Human rights</a:t>
              </a:r>
            </a:p>
          </p:txBody>
        </p:sp>
      </p:grpSp>
    </p:spTree>
    <p:extLst>
      <p:ext uri="{BB962C8B-B14F-4D97-AF65-F5344CB8AC3E}">
        <p14:creationId xmlns:p14="http://schemas.microsoft.com/office/powerpoint/2010/main" val="1119276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E0A931-7CD7-9B14-8295-E56360DFD755}"/>
              </a:ext>
            </a:extLst>
          </p:cNvPr>
          <p:cNvSpPr>
            <a:spLocks noGrp="1"/>
          </p:cNvSpPr>
          <p:nvPr>
            <p:ph type="sldNum" sz="quarter" idx="12"/>
          </p:nvPr>
        </p:nvSpPr>
        <p:spPr/>
        <p:txBody>
          <a:bodyPr/>
          <a:lstStyle/>
          <a:p>
            <a:fld id="{04260D4A-DEC1-45DD-8AB2-A3349BAAA59E}" type="slidenum">
              <a:rPr lang="en-US" smtClean="0"/>
              <a:pPr/>
              <a:t>2</a:t>
            </a:fld>
            <a:endParaRPr lang="en-US"/>
          </a:p>
        </p:txBody>
      </p:sp>
      <p:sp>
        <p:nvSpPr>
          <p:cNvPr id="3" name="Text Placeholder 2">
            <a:extLst>
              <a:ext uri="{FF2B5EF4-FFF2-40B4-BE49-F238E27FC236}">
                <a16:creationId xmlns:a16="http://schemas.microsoft.com/office/drawing/2014/main" id="{8B7D61FE-699B-214B-932A-7039BFB56359}"/>
              </a:ext>
            </a:extLst>
          </p:cNvPr>
          <p:cNvSpPr>
            <a:spLocks noGrp="1"/>
          </p:cNvSpPr>
          <p:nvPr>
            <p:ph type="body" sz="quarter" idx="13"/>
          </p:nvPr>
        </p:nvSpPr>
        <p:spPr>
          <a:xfrm>
            <a:off x="507205" y="3069000"/>
            <a:ext cx="11174400" cy="360000"/>
          </a:xfrm>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First, some introductions, rationale and terminology</a:t>
            </a:r>
          </a:p>
        </p:txBody>
      </p:sp>
      <p:sp>
        <p:nvSpPr>
          <p:cNvPr id="5" name="Title 4">
            <a:extLst>
              <a:ext uri="{FF2B5EF4-FFF2-40B4-BE49-F238E27FC236}">
                <a16:creationId xmlns:a16="http://schemas.microsoft.com/office/drawing/2014/main" id="{CAB96406-BEDD-2111-B2D5-2C5804D832FE}"/>
              </a:ext>
            </a:extLst>
          </p:cNvPr>
          <p:cNvSpPr>
            <a:spLocks noGrp="1"/>
          </p:cNvSpPr>
          <p:nvPr>
            <p:ph type="title"/>
          </p:nvPr>
        </p:nvSpPr>
        <p:spPr>
          <a:xfrm>
            <a:off x="507205" y="2228817"/>
            <a:ext cx="11174399" cy="603710"/>
          </a:xfrm>
        </p:spPr>
        <p:txBody>
          <a:bodyPr/>
          <a:lstStyle/>
          <a:p>
            <a:r>
              <a:rPr lang="en-GB" sz="4800" dirty="0">
                <a:latin typeface="Calibri" panose="020F0502020204030204" pitchFamily="34" charset="0"/>
                <a:ea typeface="Calibri" panose="020F0502020204030204" pitchFamily="34" charset="0"/>
                <a:cs typeface="Calibri" panose="020F0502020204030204" pitchFamily="34" charset="0"/>
              </a:rPr>
              <a:t>Welcome!</a:t>
            </a:r>
          </a:p>
        </p:txBody>
      </p:sp>
    </p:spTree>
    <p:extLst>
      <p:ext uri="{BB962C8B-B14F-4D97-AF65-F5344CB8AC3E}">
        <p14:creationId xmlns:p14="http://schemas.microsoft.com/office/powerpoint/2010/main" val="2018950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20</a:t>
            </a:fld>
            <a:endParaRPr/>
          </a:p>
        </p:txBody>
      </p:sp>
      <p:sp>
        <p:nvSpPr>
          <p:cNvPr id="145" name="Google Shape;145;p2"/>
          <p:cNvSpPr txBox="1">
            <a:spLocks noGrp="1"/>
          </p:cNvSpPr>
          <p:nvPr>
            <p:ph type="body" idx="2"/>
          </p:nvPr>
        </p:nvSpPr>
        <p:spPr>
          <a:xfrm>
            <a:off x="507195" y="1175521"/>
            <a:ext cx="11174412" cy="4500000"/>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1200"/>
              </a:spcBef>
              <a:spcAft>
                <a:spcPts val="0"/>
              </a:spcAft>
              <a:buSzPts val="2200"/>
              <a:buChar char="•"/>
            </a:pPr>
            <a:r>
              <a:rPr lang="en-GB" b="1" dirty="0"/>
              <a:t>Topic 1</a:t>
            </a:r>
            <a:r>
              <a:rPr lang="en-GB" dirty="0"/>
              <a:t> What are human rights?</a:t>
            </a:r>
            <a:endParaRPr dirty="0"/>
          </a:p>
          <a:p>
            <a:pPr marL="285750" lvl="0" indent="-285750" algn="l" rtl="0">
              <a:lnSpc>
                <a:spcPct val="100000"/>
              </a:lnSpc>
              <a:spcBef>
                <a:spcPts val="1200"/>
              </a:spcBef>
              <a:spcAft>
                <a:spcPts val="0"/>
              </a:spcAft>
              <a:buSzPts val="2200"/>
              <a:buChar char="•"/>
            </a:pPr>
            <a:r>
              <a:rPr lang="en-GB" b="1" dirty="0"/>
              <a:t>Topic 2</a:t>
            </a:r>
            <a:r>
              <a:rPr lang="en-GB" dirty="0"/>
              <a:t> Examples of human rights violations</a:t>
            </a:r>
            <a:endParaRPr dirty="0"/>
          </a:p>
          <a:p>
            <a:pPr marL="285750" lvl="0" indent="-285750" algn="l" rtl="0">
              <a:lnSpc>
                <a:spcPct val="100000"/>
              </a:lnSpc>
              <a:spcBef>
                <a:spcPts val="1200"/>
              </a:spcBef>
              <a:spcAft>
                <a:spcPts val="0"/>
              </a:spcAft>
              <a:buSzPts val="2200"/>
              <a:buChar char="•"/>
            </a:pPr>
            <a:r>
              <a:rPr lang="en-GB" b="1" dirty="0"/>
              <a:t>Topic 3</a:t>
            </a:r>
            <a:r>
              <a:rPr lang="en-GB" dirty="0"/>
              <a:t> Groups of people at risk of human rights violations</a:t>
            </a:r>
            <a:endParaRPr dirty="0"/>
          </a:p>
          <a:p>
            <a:pPr marL="285750" lvl="0" indent="-285750" algn="l" rtl="0">
              <a:lnSpc>
                <a:spcPct val="100000"/>
              </a:lnSpc>
              <a:spcBef>
                <a:spcPts val="1200"/>
              </a:spcBef>
              <a:spcAft>
                <a:spcPts val="0"/>
              </a:spcAft>
              <a:buSzPts val="2200"/>
              <a:buChar char="•"/>
            </a:pPr>
            <a:r>
              <a:rPr lang="en-GB" b="1" dirty="0"/>
              <a:t>Topic 4</a:t>
            </a:r>
            <a:r>
              <a:rPr lang="en-GB" dirty="0"/>
              <a:t> Consequences of human rights violations</a:t>
            </a:r>
            <a:endParaRPr dirty="0"/>
          </a:p>
          <a:p>
            <a:pPr marL="285750" lvl="0" indent="-285750" algn="l" rtl="0">
              <a:lnSpc>
                <a:spcPct val="100000"/>
              </a:lnSpc>
              <a:spcBef>
                <a:spcPts val="1200"/>
              </a:spcBef>
              <a:spcAft>
                <a:spcPts val="0"/>
              </a:spcAft>
              <a:buSzPts val="2200"/>
              <a:buChar char="•"/>
            </a:pPr>
            <a:r>
              <a:rPr lang="en-GB" b="1" dirty="0"/>
              <a:t>Topic 5</a:t>
            </a:r>
            <a:r>
              <a:rPr lang="en-GB" dirty="0"/>
              <a:t> Respecting, protecting and fulfilling human rights</a:t>
            </a:r>
            <a:endParaRPr dirty="0"/>
          </a:p>
          <a:p>
            <a:pPr marL="285750" lvl="0" indent="-285750" algn="l" rtl="0">
              <a:lnSpc>
                <a:spcPct val="100000"/>
              </a:lnSpc>
              <a:spcBef>
                <a:spcPts val="1200"/>
              </a:spcBef>
              <a:spcAft>
                <a:spcPts val="0"/>
              </a:spcAft>
              <a:buSzPts val="2200"/>
              <a:buChar char="•"/>
            </a:pPr>
            <a:r>
              <a:rPr lang="en-GB" b="1" dirty="0"/>
              <a:t>Topic 6</a:t>
            </a:r>
            <a:r>
              <a:rPr lang="en-GB" dirty="0"/>
              <a:t> Empowering people to defend human rights </a:t>
            </a:r>
            <a:endParaRPr dirty="0"/>
          </a:p>
          <a:p>
            <a:pPr marL="285750" lvl="0" indent="-285750" algn="l" rtl="0">
              <a:lnSpc>
                <a:spcPct val="100000"/>
              </a:lnSpc>
              <a:spcBef>
                <a:spcPts val="1200"/>
              </a:spcBef>
              <a:spcAft>
                <a:spcPts val="0"/>
              </a:spcAft>
              <a:buSzPts val="2200"/>
              <a:buChar char="•"/>
            </a:pPr>
            <a:r>
              <a:rPr lang="en-GB" b="1" dirty="0"/>
              <a:t>Topic 7</a:t>
            </a:r>
            <a:r>
              <a:rPr lang="en-GB" dirty="0"/>
              <a:t> Human rights advocacy</a:t>
            </a:r>
          </a:p>
          <a:p>
            <a:pPr marL="285750" lvl="0" indent="-285750" algn="l" rtl="0">
              <a:lnSpc>
                <a:spcPct val="100000"/>
              </a:lnSpc>
              <a:spcBef>
                <a:spcPts val="1200"/>
              </a:spcBef>
              <a:spcAft>
                <a:spcPts val="0"/>
              </a:spcAft>
              <a:buSzPts val="2200"/>
              <a:buChar char="•"/>
            </a:pPr>
            <a:r>
              <a:rPr lang="en-GB" b="1" dirty="0"/>
              <a:t>Becoming a QualityRights changemaker</a:t>
            </a:r>
            <a:endParaRPr b="1" dirty="0"/>
          </a:p>
          <a:p>
            <a:pPr marL="285750" lvl="0" indent="-146050" algn="l" rtl="0">
              <a:lnSpc>
                <a:spcPct val="100000"/>
              </a:lnSpc>
              <a:spcBef>
                <a:spcPts val="1200"/>
              </a:spcBef>
              <a:spcAft>
                <a:spcPts val="0"/>
              </a:spcAft>
              <a:buSzPts val="2200"/>
              <a:buNone/>
            </a:pPr>
            <a:endParaRPr dirty="0"/>
          </a:p>
        </p:txBody>
      </p:sp>
      <p:sp>
        <p:nvSpPr>
          <p:cNvPr id="146" name="Google Shape;146;p2"/>
          <p:cNvSpPr txBox="1">
            <a:spLocks noGrp="1"/>
          </p:cNvSpPr>
          <p:nvPr>
            <p:ph type="title"/>
          </p:nvPr>
        </p:nvSpPr>
        <p:spPr>
          <a:xfrm>
            <a:off x="507206" y="506412"/>
            <a:ext cx="9792000" cy="4320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GB" dirty="0">
                <a:latin typeface="Calibri" panose="020F0502020204030204" pitchFamily="34" charset="0"/>
                <a:ea typeface="Calibri" panose="020F0502020204030204" pitchFamily="34" charset="0"/>
                <a:cs typeface="Calibri" panose="020F0502020204030204" pitchFamily="34" charset="0"/>
              </a:rPr>
              <a:t>Topics covered in Module 1 on human rights</a:t>
            </a:r>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21</a:t>
            </a:fld>
            <a:endParaRPr/>
          </a:p>
        </p:txBody>
      </p:sp>
      <p:sp>
        <p:nvSpPr>
          <p:cNvPr id="154" name="Google Shape;154;p3"/>
          <p:cNvSpPr txBox="1">
            <a:spLocks noGrp="1"/>
          </p:cNvSpPr>
          <p:nvPr>
            <p:ph type="body" idx="2"/>
          </p:nvPr>
        </p:nvSpPr>
        <p:spPr>
          <a:xfrm>
            <a:off x="507127" y="1494563"/>
            <a:ext cx="11174412" cy="4500000"/>
          </a:xfrm>
          <a:prstGeom prst="rect">
            <a:avLst/>
          </a:prstGeom>
          <a:noFill/>
          <a:ln>
            <a:noFill/>
          </a:ln>
        </p:spPr>
        <p:txBody>
          <a:bodyPr spcFirstLastPara="1" wrap="square" lIns="0" tIns="46800" rIns="0" bIns="45700" anchor="t" anchorCtr="0">
            <a:noAutofit/>
          </a:bodyPr>
          <a:lstStyle/>
          <a:p>
            <a:pPr marL="342900" indent="-342900">
              <a:lnSpc>
                <a:spcPct val="114999"/>
              </a:lnSpc>
            </a:pPr>
            <a:r>
              <a:rPr lang="en-GB" dirty="0"/>
              <a:t>understand what human rights are; </a:t>
            </a:r>
            <a:endParaRPr lang="en-US" dirty="0">
              <a:solidFill>
                <a:srgbClr val="444444"/>
              </a:solidFill>
            </a:endParaRPr>
          </a:p>
          <a:p>
            <a:pPr marL="342900" indent="-342900">
              <a:lnSpc>
                <a:spcPct val="114999"/>
              </a:lnSpc>
            </a:pPr>
            <a:r>
              <a:rPr lang="en-GB" dirty="0"/>
              <a:t>understand the origins and content of the Universal Declaration of Human Rights and how it is relevant today;</a:t>
            </a:r>
            <a:endParaRPr lang="en-US" dirty="0">
              <a:solidFill>
                <a:srgbClr val="444444"/>
              </a:solidFill>
            </a:endParaRPr>
          </a:p>
          <a:p>
            <a:pPr marL="342900" indent="-342900">
              <a:lnSpc>
                <a:spcPct val="114999"/>
              </a:lnSpc>
            </a:pPr>
            <a:r>
              <a:rPr lang="en-GB" dirty="0"/>
              <a:t>be able to recognize violations, including in humanitarian contexts;</a:t>
            </a:r>
            <a:endParaRPr lang="en-US" dirty="0">
              <a:solidFill>
                <a:srgbClr val="444444"/>
              </a:solidFill>
            </a:endParaRPr>
          </a:p>
          <a:p>
            <a:pPr marL="342900" indent="-342900">
              <a:lnSpc>
                <a:spcPct val="114999"/>
              </a:lnSpc>
            </a:pPr>
            <a:r>
              <a:rPr lang="en-GB" dirty="0"/>
              <a:t>understand what makes groups of people at higher risk of violations; </a:t>
            </a:r>
            <a:endParaRPr lang="en-US" dirty="0">
              <a:solidFill>
                <a:srgbClr val="444444"/>
              </a:solidFill>
            </a:endParaRPr>
          </a:p>
          <a:p>
            <a:pPr marL="342900" indent="-342900">
              <a:lnSpc>
                <a:spcPct val="114999"/>
              </a:lnSpc>
            </a:pPr>
            <a:r>
              <a:rPr lang="en-GB" dirty="0"/>
              <a:t>identify who defends rights;</a:t>
            </a:r>
            <a:endParaRPr lang="en-US" dirty="0">
              <a:solidFill>
                <a:srgbClr val="444444"/>
              </a:solidFill>
            </a:endParaRPr>
          </a:p>
          <a:p>
            <a:pPr marL="342900" indent="-342900">
              <a:lnSpc>
                <a:spcPct val="114999"/>
              </a:lnSpc>
            </a:pPr>
            <a:r>
              <a:rPr lang="en-US" dirty="0"/>
              <a:t>identify specific ways for humanitarian workers; people with </a:t>
            </a:r>
            <a:r>
              <a:rPr lang="en-GB" dirty="0"/>
              <a:t>psychosocial, intellectual or cognitive disabilities;</a:t>
            </a:r>
            <a:r>
              <a:rPr lang="en-US" dirty="0"/>
              <a:t> families; care partners and other supporters to be </a:t>
            </a:r>
            <a:r>
              <a:rPr lang="en-US" dirty="0" err="1"/>
              <a:t>QualityRights</a:t>
            </a:r>
            <a:r>
              <a:rPr lang="en-US" dirty="0"/>
              <a:t> changemakers.</a:t>
            </a:r>
            <a:r>
              <a:rPr lang="en-US" sz="2400" dirty="0"/>
              <a:t> </a:t>
            </a:r>
            <a:endParaRPr lang="en-US" sz="2400" dirty="0">
              <a:solidFill>
                <a:srgbClr val="444444"/>
              </a:solidFill>
            </a:endParaRPr>
          </a:p>
        </p:txBody>
      </p:sp>
      <p:sp>
        <p:nvSpPr>
          <p:cNvPr id="155" name="Google Shape;155;p3"/>
          <p:cNvSpPr txBox="1">
            <a:spLocks noGrp="1"/>
          </p:cNvSpPr>
          <p:nvPr>
            <p:ph type="title"/>
          </p:nvPr>
        </p:nvSpPr>
        <p:spPr>
          <a:xfrm>
            <a:off x="507206" y="506412"/>
            <a:ext cx="9792000" cy="432000"/>
          </a:xfrm>
          <a:prstGeom prst="rect">
            <a:avLst/>
          </a:prstGeom>
          <a:noFill/>
          <a:ln>
            <a:noFill/>
          </a:ln>
        </p:spPr>
        <p:txBody>
          <a:bodyPr spcFirstLastPara="1" wrap="square" lIns="0" tIns="0" rIns="0" bIns="0" anchor="t" anchorCtr="0">
            <a:noAutofit/>
          </a:bodyPr>
          <a:lstStyle/>
          <a:p>
            <a:pPr lvl="0"/>
            <a:r>
              <a:rPr lang="en-US" kern="1200" spc="-100" dirty="0">
                <a:solidFill>
                  <a:srgbClr val="183F5A"/>
                </a:solidFill>
                <a:latin typeface="Calibri" panose="020F0502020204030204" pitchFamily="34" charset="0"/>
                <a:ea typeface="Calibri" panose="020F0502020204030204" pitchFamily="34" charset="0"/>
                <a:cs typeface="Calibri" panose="020F0502020204030204" pitchFamily="34" charset="0"/>
              </a:rPr>
              <a:t>At the end of the module, you should:</a:t>
            </a:r>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28248C-45E0-134B-83B4-2AF80C727D7D}"/>
              </a:ext>
            </a:extLst>
          </p:cNvPr>
          <p:cNvSpPr>
            <a:spLocks noGrp="1"/>
          </p:cNvSpPr>
          <p:nvPr>
            <p:ph type="sldNum" sz="quarter" idx="12"/>
          </p:nvPr>
        </p:nvSpPr>
        <p:spPr/>
        <p:txBody>
          <a:bodyPr/>
          <a:lstStyle/>
          <a:p>
            <a:fld id="{F169E07F-9A80-405D-B06A-876E4D356B83}" type="slidenum">
              <a:rPr lang="en-US" smtClean="0">
                <a:solidFill>
                  <a:srgbClr val="FFFFFF"/>
                </a:solidFill>
              </a:rPr>
              <a:pPr/>
              <a:t>22</a:t>
            </a:fld>
            <a:endParaRPr lang="en-US">
              <a:solidFill>
                <a:srgbClr val="FFFFFF"/>
              </a:solidFill>
            </a:endParaRPr>
          </a:p>
        </p:txBody>
      </p:sp>
      <p:sp>
        <p:nvSpPr>
          <p:cNvPr id="4" name="Title 3">
            <a:extLst>
              <a:ext uri="{FF2B5EF4-FFF2-40B4-BE49-F238E27FC236}">
                <a16:creationId xmlns:a16="http://schemas.microsoft.com/office/drawing/2014/main" id="{586FE32F-C0BD-F848-908A-83BF2C376E32}"/>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Topic 1. What are human rights? </a:t>
            </a:r>
          </a:p>
        </p:txBody>
      </p:sp>
    </p:spTree>
    <p:extLst>
      <p:ext uri="{BB962C8B-B14F-4D97-AF65-F5344CB8AC3E}">
        <p14:creationId xmlns:p14="http://schemas.microsoft.com/office/powerpoint/2010/main" val="2644180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14" descr="Presentation with media with solid fill"/>
          <p:cNvPicPr preferRelativeResize="0">
            <a:picLocks noGrp="1"/>
          </p:cNvPicPr>
          <p:nvPr>
            <p:ph type="body" idx="1"/>
          </p:nvPr>
        </p:nvPicPr>
        <p:blipFill rotWithShape="1">
          <a:blip r:embed="rId4">
            <a:alphaModFix/>
          </a:blip>
          <a:srcRect/>
          <a:stretch/>
        </p:blipFill>
        <p:spPr>
          <a:xfrm>
            <a:off x="3742235" y="2123100"/>
            <a:ext cx="4500000" cy="4500000"/>
          </a:xfrm>
          <a:prstGeom prst="rect">
            <a:avLst/>
          </a:prstGeom>
          <a:noFill/>
          <a:ln>
            <a:noFill/>
          </a:ln>
        </p:spPr>
      </p:pic>
      <p:sp>
        <p:nvSpPr>
          <p:cNvPr id="250" name="Google Shape;250;p14"/>
          <p:cNvSpPr txBox="1">
            <a:spLocks noGrp="1"/>
          </p:cNvSpPr>
          <p:nvPr>
            <p:ph type="body" idx="2"/>
          </p:nvPr>
        </p:nvSpPr>
        <p:spPr>
          <a:xfrm>
            <a:off x="3299531" y="6015939"/>
            <a:ext cx="6684903" cy="607161"/>
          </a:xfrm>
          <a:prstGeom prst="rect">
            <a:avLst/>
          </a:prstGeom>
          <a:noFill/>
          <a:ln>
            <a:noFill/>
          </a:ln>
        </p:spPr>
        <p:txBody>
          <a:bodyPr spcFirstLastPara="1" wrap="square" lIns="0" tIns="46800" rIns="0" bIns="45700" anchor="t" anchorCtr="0">
            <a:noAutofit/>
          </a:bodyPr>
          <a:lstStyle/>
          <a:p>
            <a:pPr marL="0" lvl="0" indent="0" algn="l" rtl="0">
              <a:lnSpc>
                <a:spcPct val="100000"/>
              </a:lnSpc>
              <a:spcBef>
                <a:spcPts val="1200"/>
              </a:spcBef>
              <a:spcAft>
                <a:spcPts val="0"/>
              </a:spcAft>
              <a:buSzPts val="1600"/>
              <a:buNone/>
            </a:pPr>
            <a:r>
              <a:rPr lang="en-GB" sz="1800" b="1" i="1" dirty="0"/>
              <a:t>https://www.youtube.com/watch?v=d-UuB1lKzJ0&amp;t=6s</a:t>
            </a:r>
            <a:endParaRPr sz="1800" dirty="0"/>
          </a:p>
          <a:p>
            <a:pPr marL="0" lvl="0" indent="0" algn="l" rtl="0">
              <a:lnSpc>
                <a:spcPct val="100000"/>
              </a:lnSpc>
              <a:spcBef>
                <a:spcPts val="1200"/>
              </a:spcBef>
              <a:spcAft>
                <a:spcPts val="0"/>
              </a:spcAft>
              <a:buSzPts val="1600"/>
              <a:buNone/>
            </a:pPr>
            <a:endParaRPr sz="1800" dirty="0"/>
          </a:p>
          <a:p>
            <a:pPr marL="285750" lvl="0" indent="-184150" algn="l" rtl="0">
              <a:lnSpc>
                <a:spcPct val="100000"/>
              </a:lnSpc>
              <a:spcBef>
                <a:spcPts val="1200"/>
              </a:spcBef>
              <a:spcAft>
                <a:spcPts val="0"/>
              </a:spcAft>
              <a:buSzPts val="1600"/>
              <a:buNone/>
            </a:pPr>
            <a:endParaRPr sz="1800" dirty="0"/>
          </a:p>
        </p:txBody>
      </p:sp>
      <p:sp>
        <p:nvSpPr>
          <p:cNvPr id="252" name="Google Shape;252;p14"/>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GB"/>
              <a:t>23</a:t>
            </a:fld>
            <a:endParaRPr/>
          </a:p>
        </p:txBody>
      </p:sp>
      <p:sp>
        <p:nvSpPr>
          <p:cNvPr id="254" name="Google Shape;254;p14"/>
          <p:cNvSpPr txBox="1">
            <a:spLocks noGrp="1"/>
          </p:cNvSpPr>
          <p:nvPr>
            <p:ph type="title"/>
          </p:nvPr>
        </p:nvSpPr>
        <p:spPr>
          <a:xfrm>
            <a:off x="507206" y="506412"/>
            <a:ext cx="9792000" cy="432000"/>
          </a:xfrm>
          <a:prstGeom prst="rect">
            <a:avLst/>
          </a:prstGeom>
          <a:noFill/>
          <a:ln>
            <a:noFill/>
          </a:ln>
        </p:spPr>
        <p:txBody>
          <a:bodyPr spcFirstLastPara="1" wrap="square" lIns="0" tIns="0" rIns="0" bIns="0" anchor="t" anchorCtr="0">
            <a:noAutofit/>
          </a:bodyPr>
          <a:lstStyle/>
          <a:p>
            <a:pPr marL="0" lvl="0" indent="0" algn="l" rtl="0">
              <a:lnSpc>
                <a:spcPct val="117857"/>
              </a:lnSpc>
              <a:spcBef>
                <a:spcPts val="0"/>
              </a:spcBef>
              <a:spcAft>
                <a:spcPts val="0"/>
              </a:spcAft>
              <a:buClr>
                <a:schemeClr val="accent1"/>
              </a:buClr>
              <a:buSzPts val="2800"/>
              <a:buFont typeface="Century Gothic"/>
              <a:buNone/>
            </a:pPr>
            <a:r>
              <a:rPr lang="en-GB" sz="3000" dirty="0">
                <a:latin typeface="Calibri" panose="020F0502020204030204" pitchFamily="34" charset="0"/>
                <a:ea typeface="Calibri" panose="020F0502020204030204" pitchFamily="34" charset="0"/>
                <a:cs typeface="Calibri" panose="020F0502020204030204" pitchFamily="34" charset="0"/>
              </a:rPr>
              <a:t>Introduction to the Universal Declaration of Human Rights</a:t>
            </a:r>
            <a:endParaRPr sz="3000" dirty="0">
              <a:latin typeface="Calibri" panose="020F0502020204030204" pitchFamily="34" charset="0"/>
              <a:ea typeface="Calibri" panose="020F0502020204030204" pitchFamily="34" charset="0"/>
              <a:cs typeface="Calibri" panose="020F0502020204030204" pitchFamily="34" charset="0"/>
            </a:endParaRPr>
          </a:p>
        </p:txBody>
      </p:sp>
      <p:pic>
        <p:nvPicPr>
          <p:cNvPr id="2" name="Online Media 1" title="WHO QualityRights Module on Human Rights: Universal Declaration of Human Rights (OHCHR)">
            <a:hlinkClick r:id="" action="ppaction://media"/>
            <a:extLst>
              <a:ext uri="{FF2B5EF4-FFF2-40B4-BE49-F238E27FC236}">
                <a16:creationId xmlns:a16="http://schemas.microsoft.com/office/drawing/2014/main" id="{3E983271-FFDE-E159-4531-EF57037F4B85}"/>
              </a:ext>
            </a:extLst>
          </p:cNvPr>
          <p:cNvPicPr>
            <a:picLocks noRot="1" noChangeAspect="1"/>
          </p:cNvPicPr>
          <p:nvPr>
            <a:videoFile r:link="rId1"/>
          </p:nvPr>
        </p:nvPicPr>
        <p:blipFill>
          <a:blip r:embed="rId5"/>
          <a:stretch>
            <a:fillRect/>
          </a:stretch>
        </p:blipFill>
        <p:spPr>
          <a:xfrm>
            <a:off x="1495971" y="1176307"/>
            <a:ext cx="8803235" cy="49699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C4B302-75C3-0D4D-A3BA-ABDE9F30C0B1}"/>
              </a:ext>
            </a:extLst>
          </p:cNvPr>
          <p:cNvSpPr>
            <a:spLocks noGrp="1"/>
          </p:cNvSpPr>
          <p:nvPr>
            <p:ph type="sldNum" sz="quarter" idx="12"/>
          </p:nvPr>
        </p:nvSpPr>
        <p:spPr/>
        <p:txBody>
          <a:bodyPr/>
          <a:lstStyle/>
          <a:p>
            <a:fld id="{04260D4A-DEC1-45DD-8AB2-A3349BAAA59E}" type="slidenum">
              <a:rPr lang="en-US" smtClean="0"/>
              <a:pPr/>
              <a:t>24</a:t>
            </a:fld>
            <a:endParaRPr lang="en-US"/>
          </a:p>
        </p:txBody>
      </p:sp>
      <p:sp>
        <p:nvSpPr>
          <p:cNvPr id="5" name="Title 4">
            <a:extLst>
              <a:ext uri="{FF2B5EF4-FFF2-40B4-BE49-F238E27FC236}">
                <a16:creationId xmlns:a16="http://schemas.microsoft.com/office/drawing/2014/main" id="{EA1E28B0-F263-7249-82F6-187E5C3F5E87}"/>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Exercise 1.1 We are all born free and equal </a:t>
            </a:r>
          </a:p>
        </p:txBody>
      </p:sp>
      <p:sp>
        <p:nvSpPr>
          <p:cNvPr id="6" name="Content Placeholder 3">
            <a:extLst>
              <a:ext uri="{FF2B5EF4-FFF2-40B4-BE49-F238E27FC236}">
                <a16:creationId xmlns:a16="http://schemas.microsoft.com/office/drawing/2014/main" id="{8F260882-30AE-C148-AEDC-95AAAB4F2184}"/>
              </a:ext>
            </a:extLst>
          </p:cNvPr>
          <p:cNvSpPr>
            <a:spLocks noGrp="1"/>
          </p:cNvSpPr>
          <p:nvPr>
            <p:ph sz="quarter" idx="14"/>
          </p:nvPr>
        </p:nvSpPr>
        <p:spPr>
          <a:xfrm>
            <a:off x="507195" y="2760223"/>
            <a:ext cx="11174412" cy="583830"/>
          </a:xfrm>
        </p:spPr>
        <p:txBody>
          <a:bodyPr/>
          <a:lstStyle/>
          <a:p>
            <a:pPr marL="0" indent="0" algn="ctr">
              <a:buNone/>
            </a:pPr>
            <a:r>
              <a:rPr lang="en-US" sz="3200" dirty="0">
                <a:latin typeface="Calibri" panose="020F0502020204030204" pitchFamily="34" charset="0"/>
                <a:ea typeface="Calibri" panose="020F0502020204030204" pitchFamily="34" charset="0"/>
              </a:rPr>
              <a:t>Do you agree or disagree with the following statement? </a:t>
            </a:r>
          </a:p>
          <a:p>
            <a:pPr marL="0" indent="0" algn="ctr">
              <a:buNone/>
            </a:pPr>
            <a:r>
              <a:rPr lang="en-US" sz="3200" b="1" i="1" dirty="0">
                <a:latin typeface="Calibri" panose="020F0502020204030204" pitchFamily="34" charset="0"/>
                <a:ea typeface="Calibri" panose="020F0502020204030204" pitchFamily="34" charset="0"/>
              </a:rPr>
              <a:t>We are all born free and equal</a:t>
            </a:r>
          </a:p>
        </p:txBody>
      </p:sp>
      <p:sp>
        <p:nvSpPr>
          <p:cNvPr id="3" name="Google Shape;153;p3">
            <a:extLst>
              <a:ext uri="{FF2B5EF4-FFF2-40B4-BE49-F238E27FC236}">
                <a16:creationId xmlns:a16="http://schemas.microsoft.com/office/drawing/2014/main" id="{AC4CBFB2-4989-E5BA-1716-DC07DB8654B6}"/>
              </a:ext>
            </a:extLst>
          </p:cNvPr>
          <p:cNvSpPr txBox="1">
            <a:spLocks/>
          </p:cNvSpPr>
          <p:nvPr/>
        </p:nvSpPr>
        <p:spPr>
          <a:xfrm>
            <a:off x="507207" y="1117707"/>
            <a:ext cx="11174400" cy="387594"/>
          </a:xfrm>
          <a:prstGeom prst="rect">
            <a:avLst/>
          </a:prstGeom>
          <a:noFill/>
          <a:ln>
            <a:noFill/>
          </a:ln>
        </p:spPr>
        <p:txBody>
          <a:bodyPr spcFirstLastPara="1" wrap="square" lIns="0" tIns="0" rIns="0" bIns="0" anchor="b" anchorCtr="0">
            <a:noAutofit/>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300"/>
              </a:lnSpc>
              <a:spcBef>
                <a:spcPct val="0"/>
              </a:spcBef>
              <a:buClr>
                <a:srgbClr val="183F5A"/>
              </a:buClr>
              <a:buNone/>
            </a:pPr>
            <a:r>
              <a:rPr lang="en-GB" sz="2200" b="1" spc="-100" dirty="0">
                <a:solidFill>
                  <a:srgbClr val="007AC0"/>
                </a:solidFill>
                <a:latin typeface="Calibri" panose="020F0502020204030204" pitchFamily="34" charset="0"/>
                <a:ea typeface="Calibri" panose="020F0502020204030204" pitchFamily="34" charset="0"/>
              </a:rPr>
              <a:t>Plenary discussion</a:t>
            </a:r>
          </a:p>
        </p:txBody>
      </p:sp>
    </p:spTree>
    <p:extLst>
      <p:ext uri="{BB962C8B-B14F-4D97-AF65-F5344CB8AC3E}">
        <p14:creationId xmlns:p14="http://schemas.microsoft.com/office/powerpoint/2010/main" val="2003072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696F0D-8A40-804C-94FD-2F8C1D167E5E}"/>
              </a:ext>
            </a:extLst>
          </p:cNvPr>
          <p:cNvSpPr>
            <a:spLocks noGrp="1"/>
          </p:cNvSpPr>
          <p:nvPr>
            <p:ph type="sldNum" sz="quarter" idx="12"/>
          </p:nvPr>
        </p:nvSpPr>
        <p:spPr/>
        <p:txBody>
          <a:bodyPr/>
          <a:lstStyle/>
          <a:p>
            <a:fld id="{04260D4A-DEC1-45DD-8AB2-A3349BAAA59E}" type="slidenum">
              <a:rPr lang="en-US" smtClean="0"/>
              <a:pPr/>
              <a:t>25</a:t>
            </a:fld>
            <a:endParaRPr lang="en-US"/>
          </a:p>
        </p:txBody>
      </p:sp>
      <p:sp>
        <p:nvSpPr>
          <p:cNvPr id="4" name="Content Placeholder 3">
            <a:extLst>
              <a:ext uri="{FF2B5EF4-FFF2-40B4-BE49-F238E27FC236}">
                <a16:creationId xmlns:a16="http://schemas.microsoft.com/office/drawing/2014/main" id="{D8442376-B82C-7648-80A9-32C4A24FADB8}"/>
              </a:ext>
            </a:extLst>
          </p:cNvPr>
          <p:cNvSpPr>
            <a:spLocks noGrp="1"/>
          </p:cNvSpPr>
          <p:nvPr>
            <p:ph sz="quarter" idx="14"/>
          </p:nvPr>
        </p:nvSpPr>
        <p:spPr/>
        <p:txBody>
          <a:bodyPr/>
          <a:lstStyle/>
          <a:p>
            <a:endParaRPr lang="en-US" dirty="0">
              <a:latin typeface="Calibri" panose="020F0502020204030204" pitchFamily="34" charset="0"/>
              <a:ea typeface="Calibri" panose="020F0502020204030204" pitchFamily="34" charset="0"/>
            </a:endParaRPr>
          </a:p>
          <a:p>
            <a:r>
              <a:rPr lang="en-US" dirty="0">
                <a:latin typeface="Calibri" panose="020F0502020204030204" pitchFamily="34" charset="0"/>
                <a:ea typeface="Calibri" panose="020F0502020204030204" pitchFamily="34" charset="0"/>
              </a:rPr>
              <a:t>The statement “we are all born free and equal” is deliberately ambiguous.</a:t>
            </a:r>
          </a:p>
          <a:p>
            <a:r>
              <a:rPr lang="en-US" dirty="0">
                <a:latin typeface="Calibri" panose="020F0502020204030204" pitchFamily="34" charset="0"/>
                <a:ea typeface="Calibri" panose="020F0502020204030204" pitchFamily="34" charset="0"/>
              </a:rPr>
              <a:t>On the one hand, by virtue of our humanity, we are all born free and equal.</a:t>
            </a:r>
          </a:p>
          <a:p>
            <a:r>
              <a:rPr lang="en-US" dirty="0">
                <a:latin typeface="Calibri" panose="020F0502020204030204" pitchFamily="34" charset="0"/>
                <a:ea typeface="Calibri" panose="020F0502020204030204" pitchFamily="34" charset="0"/>
              </a:rPr>
              <a:t>On the other hand, in many cases government or society may deny many people their right to freedom and equality.</a:t>
            </a:r>
          </a:p>
          <a:p>
            <a:r>
              <a:rPr lang="en-US" dirty="0">
                <a:latin typeface="Calibri" panose="020F0502020204030204" pitchFamily="34" charset="0"/>
                <a:ea typeface="Calibri" panose="020F0502020204030204" pitchFamily="34" charset="0"/>
              </a:rPr>
              <a:t>Human rights are about making sure that the freedom and equality of all people are respected.</a:t>
            </a:r>
          </a:p>
          <a:p>
            <a:endParaRPr lang="en-US" dirty="0"/>
          </a:p>
        </p:txBody>
      </p:sp>
      <p:sp>
        <p:nvSpPr>
          <p:cNvPr id="5" name="Title 4">
            <a:extLst>
              <a:ext uri="{FF2B5EF4-FFF2-40B4-BE49-F238E27FC236}">
                <a16:creationId xmlns:a16="http://schemas.microsoft.com/office/drawing/2014/main" id="{03B91CD3-73B1-B646-BEDC-BF82D821ED52}"/>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Exercise 1.1 We are all born free and equal</a:t>
            </a:r>
          </a:p>
        </p:txBody>
      </p:sp>
      <p:sp>
        <p:nvSpPr>
          <p:cNvPr id="3" name="Google Shape;153;p3">
            <a:extLst>
              <a:ext uri="{FF2B5EF4-FFF2-40B4-BE49-F238E27FC236}">
                <a16:creationId xmlns:a16="http://schemas.microsoft.com/office/drawing/2014/main" id="{11A4DF0A-018C-8730-154E-AFA468A872AB}"/>
              </a:ext>
            </a:extLst>
          </p:cNvPr>
          <p:cNvSpPr txBox="1">
            <a:spLocks/>
          </p:cNvSpPr>
          <p:nvPr/>
        </p:nvSpPr>
        <p:spPr>
          <a:xfrm>
            <a:off x="507207" y="1117707"/>
            <a:ext cx="11174400" cy="387594"/>
          </a:xfrm>
          <a:prstGeom prst="rect">
            <a:avLst/>
          </a:prstGeom>
          <a:noFill/>
          <a:ln>
            <a:noFill/>
          </a:ln>
        </p:spPr>
        <p:txBody>
          <a:bodyPr spcFirstLastPara="1" wrap="square" lIns="0" tIns="0" rIns="0" bIns="0" anchor="b" anchorCtr="0">
            <a:noAutofit/>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300"/>
              </a:lnSpc>
              <a:spcBef>
                <a:spcPct val="0"/>
              </a:spcBef>
              <a:buClr>
                <a:srgbClr val="183F5A"/>
              </a:buClr>
              <a:buNone/>
            </a:pPr>
            <a:r>
              <a:rPr lang="en-GB" sz="2200" b="1" spc="-100" dirty="0">
                <a:solidFill>
                  <a:srgbClr val="007AC0"/>
                </a:solidFill>
                <a:latin typeface="Calibri" panose="020F0502020204030204" pitchFamily="34" charset="0"/>
                <a:ea typeface="Calibri" panose="020F0502020204030204" pitchFamily="34" charset="0"/>
              </a:rPr>
              <a:t>Discussion points</a:t>
            </a:r>
          </a:p>
        </p:txBody>
      </p:sp>
    </p:spTree>
    <p:extLst>
      <p:ext uri="{BB962C8B-B14F-4D97-AF65-F5344CB8AC3E}">
        <p14:creationId xmlns:p14="http://schemas.microsoft.com/office/powerpoint/2010/main" val="889871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6"/>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26</a:t>
            </a:fld>
            <a:endParaRPr/>
          </a:p>
        </p:txBody>
      </p:sp>
      <p:sp>
        <p:nvSpPr>
          <p:cNvPr id="186" name="Google Shape;186;p6"/>
          <p:cNvSpPr txBox="1">
            <a:spLocks noGrp="1"/>
          </p:cNvSpPr>
          <p:nvPr>
            <p:ph type="body" idx="2"/>
          </p:nvPr>
        </p:nvSpPr>
        <p:spPr>
          <a:xfrm>
            <a:off x="507195" y="1511188"/>
            <a:ext cx="11174412" cy="4500000"/>
          </a:xfrm>
          <a:prstGeom prst="rect">
            <a:avLst/>
          </a:prstGeom>
          <a:noFill/>
          <a:ln>
            <a:noFill/>
          </a:ln>
        </p:spPr>
        <p:txBody>
          <a:bodyPr spcFirstLastPara="1" wrap="square" lIns="0" tIns="46800" rIns="0" bIns="45700" anchor="t" anchorCtr="0">
            <a:noAutofit/>
          </a:bodyPr>
          <a:lstStyle/>
          <a:p>
            <a:pPr marL="0" lvl="0" indent="0" algn="ctr" rtl="0">
              <a:lnSpc>
                <a:spcPct val="100000"/>
              </a:lnSpc>
              <a:spcBef>
                <a:spcPts val="0"/>
              </a:spcBef>
              <a:spcAft>
                <a:spcPts val="0"/>
              </a:spcAft>
              <a:buSzPts val="2500"/>
              <a:buNone/>
            </a:pPr>
            <a:r>
              <a:rPr lang="en-GB" sz="2500" b="1" i="1" dirty="0"/>
              <a:t>“Human rights are what no one can take away from you” </a:t>
            </a:r>
            <a:endParaRPr dirty="0"/>
          </a:p>
          <a:p>
            <a:pPr marL="0" lvl="0" indent="0" algn="l" rtl="0">
              <a:lnSpc>
                <a:spcPct val="100000"/>
              </a:lnSpc>
              <a:spcBef>
                <a:spcPts val="1200"/>
              </a:spcBef>
              <a:spcAft>
                <a:spcPts val="0"/>
              </a:spcAft>
              <a:buSzPts val="2200"/>
              <a:buNone/>
            </a:pPr>
            <a:r>
              <a:rPr lang="en-GB" dirty="0"/>
              <a:t>	- René Cassin, one of the drafters of the Universal Declaration of Human Rights (UDHR).</a:t>
            </a:r>
            <a:endParaRPr dirty="0"/>
          </a:p>
          <a:p>
            <a:pPr marL="285750" lvl="0" indent="-146050" algn="l" rtl="0">
              <a:lnSpc>
                <a:spcPct val="100000"/>
              </a:lnSpc>
              <a:spcBef>
                <a:spcPts val="1200"/>
              </a:spcBef>
              <a:spcAft>
                <a:spcPts val="0"/>
              </a:spcAft>
              <a:buSzPts val="2200"/>
              <a:buNone/>
            </a:pPr>
            <a:endParaRPr dirty="0"/>
          </a:p>
          <a:p>
            <a:pPr marL="285750" lvl="0" indent="-285750" algn="l" rtl="0">
              <a:lnSpc>
                <a:spcPct val="100000"/>
              </a:lnSpc>
              <a:spcBef>
                <a:spcPts val="1200"/>
              </a:spcBef>
              <a:spcAft>
                <a:spcPts val="0"/>
              </a:spcAft>
              <a:buSzPts val="2200"/>
              <a:buChar char="•"/>
            </a:pPr>
            <a:r>
              <a:rPr lang="en-GB" dirty="0"/>
              <a:t>Human rights are not a gift or a privilege. They are not bestowed on us by others.</a:t>
            </a:r>
            <a:endParaRPr dirty="0"/>
          </a:p>
          <a:p>
            <a:pPr marL="285750" lvl="0" indent="-285750" algn="l" rtl="0">
              <a:lnSpc>
                <a:spcPct val="100000"/>
              </a:lnSpc>
              <a:spcBef>
                <a:spcPts val="1200"/>
              </a:spcBef>
              <a:spcAft>
                <a:spcPts val="0"/>
              </a:spcAft>
              <a:buSzPts val="2200"/>
              <a:buChar char="•"/>
            </a:pPr>
            <a:r>
              <a:rPr lang="en-GB" dirty="0"/>
              <a:t>They are basic rights that we have simply because we are human. They are fundamental for living a good life and for flourishing.</a:t>
            </a:r>
            <a:endParaRPr dirty="0"/>
          </a:p>
          <a:p>
            <a:pPr marL="285750" lvl="0" indent="-146050" algn="l" rtl="0">
              <a:lnSpc>
                <a:spcPct val="100000"/>
              </a:lnSpc>
              <a:spcBef>
                <a:spcPts val="1200"/>
              </a:spcBef>
              <a:spcAft>
                <a:spcPts val="0"/>
              </a:spcAft>
              <a:buSzPts val="2200"/>
              <a:buNone/>
            </a:pPr>
            <a:endParaRPr dirty="0"/>
          </a:p>
        </p:txBody>
      </p:sp>
      <p:sp>
        <p:nvSpPr>
          <p:cNvPr id="187" name="Google Shape;187;p6"/>
          <p:cNvSpPr txBox="1">
            <a:spLocks noGrp="1"/>
          </p:cNvSpPr>
          <p:nvPr>
            <p:ph type="title"/>
          </p:nvPr>
        </p:nvSpPr>
        <p:spPr>
          <a:xfrm>
            <a:off x="507206" y="506412"/>
            <a:ext cx="9792000" cy="4320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GB" dirty="0">
                <a:latin typeface="Calibri" panose="020F0502020204030204" pitchFamily="34" charset="0"/>
                <a:ea typeface="Calibri" panose="020F0502020204030204" pitchFamily="34" charset="0"/>
                <a:cs typeface="Calibri" panose="020F0502020204030204" pitchFamily="34" charset="0"/>
              </a:rPr>
              <a:t>Presentation. What are human rights?</a:t>
            </a:r>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8"/>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27</a:t>
            </a:fld>
            <a:endParaRPr/>
          </a:p>
        </p:txBody>
      </p:sp>
      <p:sp>
        <p:nvSpPr>
          <p:cNvPr id="202" name="Google Shape;202;p8"/>
          <p:cNvSpPr txBox="1">
            <a:spLocks noGrp="1"/>
          </p:cNvSpPr>
          <p:nvPr>
            <p:ph type="body" idx="2"/>
          </p:nvPr>
        </p:nvSpPr>
        <p:spPr>
          <a:xfrm>
            <a:off x="507194" y="1164771"/>
            <a:ext cx="7951005" cy="4846417"/>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1200"/>
              </a:spcBef>
              <a:spcAft>
                <a:spcPts val="0"/>
              </a:spcAft>
              <a:buSzPts val="2200"/>
              <a:buChar char="•"/>
            </a:pPr>
            <a:r>
              <a:rPr lang="en-GB" dirty="0"/>
              <a:t>The UDHR was adopted by the United Nations General Assembly in 1948: 56 countries from all over the world adopted the core set of human rights.</a:t>
            </a:r>
            <a:endParaRPr lang="en-US" dirty="0"/>
          </a:p>
          <a:p>
            <a:pPr marL="285750" lvl="0" indent="-285750" algn="l" rtl="0">
              <a:lnSpc>
                <a:spcPct val="100000"/>
              </a:lnSpc>
              <a:spcBef>
                <a:spcPts val="1200"/>
              </a:spcBef>
              <a:spcAft>
                <a:spcPts val="0"/>
              </a:spcAft>
              <a:buSzPts val="2200"/>
              <a:buChar char="•"/>
            </a:pPr>
            <a:r>
              <a:rPr lang="en-GB" dirty="0"/>
              <a:t>The UDHR does not make legal requirements on governments. However, over the years it has become a </a:t>
            </a:r>
            <a:r>
              <a:rPr lang="en-GB" b="1" u="sng" dirty="0"/>
              <a:t>binding customary international law</a:t>
            </a:r>
            <a:r>
              <a:rPr lang="en-GB" dirty="0"/>
              <a:t>, which means that governments must respect it. </a:t>
            </a:r>
            <a:endParaRPr dirty="0"/>
          </a:p>
          <a:p>
            <a:pPr marL="285750" lvl="0" indent="-285750" algn="l" rtl="0">
              <a:lnSpc>
                <a:spcPct val="100000"/>
              </a:lnSpc>
              <a:spcBef>
                <a:spcPts val="1200"/>
              </a:spcBef>
              <a:spcAft>
                <a:spcPts val="0"/>
              </a:spcAft>
              <a:buSzPts val="2200"/>
              <a:buChar char="•"/>
            </a:pPr>
            <a:r>
              <a:rPr lang="en-GB" dirty="0"/>
              <a:t>It is important to note that the UDHR was adopted and endorsed by high-, middle- and low-income countries throughout the world.</a:t>
            </a:r>
          </a:p>
          <a:p>
            <a:pPr marL="285750" lvl="0" indent="-285750" algn="l" rtl="0">
              <a:lnSpc>
                <a:spcPct val="100000"/>
              </a:lnSpc>
              <a:spcBef>
                <a:spcPts val="1200"/>
              </a:spcBef>
              <a:spcAft>
                <a:spcPts val="0"/>
              </a:spcAft>
              <a:buSzPts val="2200"/>
              <a:buChar char="•"/>
            </a:pPr>
            <a:r>
              <a:rPr lang="en-GB" sz="2200" dirty="0"/>
              <a:t>The first group of drafters consisted in Eleanor Roosevelt (USA), Pen-Chun Chang (China) and Charles Malik (Lebanon).</a:t>
            </a:r>
          </a:p>
          <a:p>
            <a:pPr marL="457200" lvl="1" indent="0">
              <a:buSzPts val="2200"/>
              <a:buNone/>
            </a:pPr>
            <a:endParaRPr lang="en-GB" u="sng" dirty="0">
              <a:solidFill>
                <a:schemeClr val="hlink"/>
              </a:solidFill>
            </a:endParaRPr>
          </a:p>
          <a:p>
            <a:pPr marL="742950" lvl="1" indent="-285750">
              <a:buSzPts val="2200"/>
            </a:pPr>
            <a:endParaRPr dirty="0"/>
          </a:p>
          <a:p>
            <a:pPr marL="285750" lvl="0" indent="-146050" algn="l" rtl="0">
              <a:lnSpc>
                <a:spcPct val="100000"/>
              </a:lnSpc>
              <a:spcBef>
                <a:spcPts val="1200"/>
              </a:spcBef>
              <a:spcAft>
                <a:spcPts val="0"/>
              </a:spcAft>
              <a:buSzPts val="2200"/>
              <a:buNone/>
            </a:pPr>
            <a:endParaRPr dirty="0"/>
          </a:p>
          <a:p>
            <a:pPr marL="285750" lvl="0" indent="-146050" algn="l" rtl="0">
              <a:lnSpc>
                <a:spcPct val="100000"/>
              </a:lnSpc>
              <a:spcBef>
                <a:spcPts val="1200"/>
              </a:spcBef>
              <a:spcAft>
                <a:spcPts val="0"/>
              </a:spcAft>
              <a:buSzPts val="2200"/>
              <a:buNone/>
            </a:pPr>
            <a:endParaRPr dirty="0"/>
          </a:p>
        </p:txBody>
      </p:sp>
      <p:sp>
        <p:nvSpPr>
          <p:cNvPr id="203" name="Google Shape;203;p8"/>
          <p:cNvSpPr txBox="1">
            <a:spLocks noGrp="1"/>
          </p:cNvSpPr>
          <p:nvPr>
            <p:ph type="title"/>
          </p:nvPr>
        </p:nvSpPr>
        <p:spPr>
          <a:xfrm>
            <a:off x="507206" y="506412"/>
            <a:ext cx="9792000" cy="4320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GB" dirty="0">
                <a:latin typeface="Calibri" panose="020F0502020204030204" pitchFamily="34" charset="0"/>
                <a:ea typeface="Calibri" panose="020F0502020204030204" pitchFamily="34" charset="0"/>
                <a:cs typeface="Calibri" panose="020F0502020204030204" pitchFamily="34" charset="0"/>
              </a:rPr>
              <a:t>How the Universal Declaration of Human Rights came about</a:t>
            </a:r>
            <a:endParaRPr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F6ED3537-5D02-AA86-670F-CB84CB368426}"/>
              </a:ext>
            </a:extLst>
          </p:cNvPr>
          <p:cNvPicPr>
            <a:picLocks noChangeAspect="1"/>
          </p:cNvPicPr>
          <p:nvPr/>
        </p:nvPicPr>
        <p:blipFill>
          <a:blip r:embed="rId3"/>
          <a:stretch>
            <a:fillRect/>
          </a:stretch>
        </p:blipFill>
        <p:spPr>
          <a:xfrm>
            <a:off x="8473435" y="1584251"/>
            <a:ext cx="3418477" cy="340304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9"/>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28</a:t>
            </a:fld>
            <a:endParaRPr/>
          </a:p>
        </p:txBody>
      </p:sp>
      <p:sp>
        <p:nvSpPr>
          <p:cNvPr id="210" name="Google Shape;210;p9"/>
          <p:cNvSpPr txBox="1">
            <a:spLocks noGrp="1"/>
          </p:cNvSpPr>
          <p:nvPr>
            <p:ph type="body" idx="2"/>
          </p:nvPr>
        </p:nvSpPr>
        <p:spPr>
          <a:xfrm>
            <a:off x="507207" y="1132114"/>
            <a:ext cx="11336450" cy="4546886"/>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1000"/>
              </a:spcAft>
              <a:buSzPts val="2100"/>
              <a:buChar char="•"/>
            </a:pPr>
            <a:r>
              <a:rPr lang="en-GB" dirty="0"/>
              <a:t>In 1966, Member States of the United Nations adopted: </a:t>
            </a:r>
            <a:endParaRPr dirty="0"/>
          </a:p>
          <a:p>
            <a:pPr marL="688975" lvl="2" indent="-342900" algn="l" rtl="0">
              <a:lnSpc>
                <a:spcPct val="100000"/>
              </a:lnSpc>
              <a:spcBef>
                <a:spcPts val="0"/>
              </a:spcBef>
              <a:spcAft>
                <a:spcPts val="0"/>
              </a:spcAft>
              <a:buSzPts val="2000"/>
              <a:buFont typeface="Courier New" panose="02070309020205020404" pitchFamily="49" charset="0"/>
              <a:buChar char="o"/>
            </a:pPr>
            <a:r>
              <a:rPr lang="en-GB" sz="2200" dirty="0"/>
              <a:t>the International Covenant on Civil and Political Rights (ICCPR)</a:t>
            </a:r>
            <a:endParaRPr sz="2200" dirty="0"/>
          </a:p>
          <a:p>
            <a:pPr marL="688975" lvl="2" indent="-342900" algn="l" rtl="0">
              <a:lnSpc>
                <a:spcPct val="100000"/>
              </a:lnSpc>
              <a:spcBef>
                <a:spcPts val="0"/>
              </a:spcBef>
              <a:spcAft>
                <a:spcPts val="0"/>
              </a:spcAft>
              <a:buSzPts val="2000"/>
              <a:buFont typeface="Courier New" panose="02070309020205020404" pitchFamily="49" charset="0"/>
              <a:buChar char="o"/>
            </a:pPr>
            <a:r>
              <a:rPr lang="en-GB" sz="2200" dirty="0"/>
              <a:t>the International Covenant on Economic, Social and Cultural Rights (ICESCR)</a:t>
            </a:r>
            <a:endParaRPr sz="2200" dirty="0"/>
          </a:p>
          <a:p>
            <a:pPr marL="285750" lvl="0" indent="-285750" algn="l" rtl="0">
              <a:lnSpc>
                <a:spcPct val="100000"/>
              </a:lnSpc>
              <a:spcBef>
                <a:spcPts val="1200"/>
              </a:spcBef>
              <a:spcAft>
                <a:spcPts val="0"/>
              </a:spcAft>
              <a:buSzPts val="2100"/>
              <a:buChar char="•"/>
            </a:pPr>
            <a:r>
              <a:rPr lang="en-GB" dirty="0"/>
              <a:t>Thus, governments around the world have obligations to protect their citizens’ human rights. </a:t>
            </a:r>
            <a:endParaRPr dirty="0"/>
          </a:p>
          <a:p>
            <a:pPr marL="285750" lvl="0" indent="-285750" algn="l" rtl="0">
              <a:lnSpc>
                <a:spcPct val="100000"/>
              </a:lnSpc>
              <a:spcBef>
                <a:spcPts val="2400"/>
              </a:spcBef>
              <a:spcAft>
                <a:spcPts val="1200"/>
              </a:spcAft>
              <a:buSzPts val="2100"/>
              <a:buChar char="•"/>
            </a:pPr>
            <a:r>
              <a:rPr lang="en-GB" dirty="0"/>
              <a:t>Other treaties that protect the rights of certain people include: </a:t>
            </a:r>
            <a:endParaRPr dirty="0"/>
          </a:p>
          <a:p>
            <a:pPr marL="688975" lvl="2" indent="-342900" algn="l" rtl="0">
              <a:lnSpc>
                <a:spcPct val="100000"/>
              </a:lnSpc>
              <a:spcBef>
                <a:spcPts val="0"/>
              </a:spcBef>
              <a:spcAft>
                <a:spcPts val="0"/>
              </a:spcAft>
              <a:buSzPts val="2000"/>
              <a:buFont typeface="Courier New" panose="02070309020205020404" pitchFamily="49" charset="0"/>
              <a:buChar char="o"/>
            </a:pPr>
            <a:r>
              <a:rPr lang="en-GB" sz="2200" dirty="0"/>
              <a:t>the Convention on the Rights of the Child (CRC)</a:t>
            </a:r>
            <a:endParaRPr sz="2200" dirty="0"/>
          </a:p>
          <a:p>
            <a:pPr marL="688975" lvl="2" indent="-342900" algn="l" rtl="0">
              <a:lnSpc>
                <a:spcPct val="100000"/>
              </a:lnSpc>
              <a:spcBef>
                <a:spcPts val="0"/>
              </a:spcBef>
              <a:spcAft>
                <a:spcPts val="0"/>
              </a:spcAft>
              <a:buSzPts val="2000"/>
              <a:buFont typeface="Courier New" panose="02070309020205020404" pitchFamily="49" charset="0"/>
              <a:buChar char="o"/>
            </a:pPr>
            <a:r>
              <a:rPr lang="en-GB" sz="2200" dirty="0"/>
              <a:t>the Convention on the Elimination of All Forms of Discrimination Against Women (CEDAW)</a:t>
            </a:r>
            <a:endParaRPr sz="2200" dirty="0"/>
          </a:p>
          <a:p>
            <a:pPr marL="688975" lvl="2" indent="-342900" algn="l" rtl="0">
              <a:lnSpc>
                <a:spcPct val="100000"/>
              </a:lnSpc>
              <a:spcBef>
                <a:spcPts val="0"/>
              </a:spcBef>
              <a:spcAft>
                <a:spcPts val="0"/>
              </a:spcAft>
              <a:buSzPts val="2000"/>
              <a:buFont typeface="Courier New" panose="02070309020205020404" pitchFamily="49" charset="0"/>
              <a:buChar char="o"/>
            </a:pPr>
            <a:r>
              <a:rPr lang="en-GB" sz="2200" dirty="0"/>
              <a:t>the Convention on the Rights of Persons with Disabilities (CRPD) – </a:t>
            </a:r>
            <a:r>
              <a:rPr lang="en-GB" sz="2200" b="1" i="1" dirty="0"/>
              <a:t>We explore this later.</a:t>
            </a:r>
            <a:endParaRPr sz="2200" dirty="0"/>
          </a:p>
          <a:p>
            <a:pPr marL="285750" lvl="0" indent="-285750" algn="l" rtl="0">
              <a:lnSpc>
                <a:spcPct val="100000"/>
              </a:lnSpc>
              <a:spcBef>
                <a:spcPts val="1200"/>
              </a:spcBef>
              <a:spcAft>
                <a:spcPts val="0"/>
              </a:spcAft>
              <a:buSzPts val="2100"/>
              <a:buChar char="•"/>
            </a:pPr>
            <a:r>
              <a:rPr lang="en-GB" dirty="0"/>
              <a:t>Many countries specifically protect human rights in their national legislation (for example through a Bill of Rights or their national constitution).</a:t>
            </a:r>
            <a:endParaRPr dirty="0"/>
          </a:p>
          <a:p>
            <a:pPr marL="285750" lvl="0" indent="-146050" algn="l" rtl="0">
              <a:lnSpc>
                <a:spcPct val="100000"/>
              </a:lnSpc>
              <a:spcBef>
                <a:spcPts val="1200"/>
              </a:spcBef>
              <a:spcAft>
                <a:spcPts val="0"/>
              </a:spcAft>
              <a:buSzPts val="2200"/>
              <a:buNone/>
            </a:pPr>
            <a:endParaRPr dirty="0"/>
          </a:p>
        </p:txBody>
      </p:sp>
      <p:sp>
        <p:nvSpPr>
          <p:cNvPr id="211" name="Google Shape;211;p9"/>
          <p:cNvSpPr txBox="1">
            <a:spLocks noGrp="1"/>
          </p:cNvSpPr>
          <p:nvPr>
            <p:ph type="title"/>
          </p:nvPr>
        </p:nvSpPr>
        <p:spPr>
          <a:xfrm>
            <a:off x="507206" y="506412"/>
            <a:ext cx="9792000" cy="4320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GB" dirty="0">
                <a:latin typeface="Calibri" panose="020F0502020204030204" pitchFamily="34" charset="0"/>
                <a:ea typeface="Calibri" panose="020F0502020204030204" pitchFamily="34" charset="0"/>
                <a:cs typeface="Calibri" panose="020F0502020204030204" pitchFamily="34" charset="0"/>
              </a:rPr>
              <a:t>The United Nations and human rights</a:t>
            </a:r>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2"/>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29</a:t>
            </a:fld>
            <a:endParaRPr/>
          </a:p>
        </p:txBody>
      </p:sp>
      <p:sp>
        <p:nvSpPr>
          <p:cNvPr id="234" name="Google Shape;234;p12"/>
          <p:cNvSpPr txBox="1">
            <a:spLocks noGrp="1"/>
          </p:cNvSpPr>
          <p:nvPr>
            <p:ph type="body" idx="2"/>
          </p:nvPr>
        </p:nvSpPr>
        <p:spPr>
          <a:xfrm>
            <a:off x="507205" y="1591028"/>
            <a:ext cx="11174412" cy="4204159"/>
          </a:xfrm>
          <a:prstGeom prst="rect">
            <a:avLst/>
          </a:prstGeom>
          <a:noFill/>
          <a:ln>
            <a:noFill/>
          </a:ln>
        </p:spPr>
        <p:txBody>
          <a:bodyPr spcFirstLastPara="1" wrap="square" lIns="0" tIns="46800" rIns="0" bIns="45700" anchor="t" anchorCtr="0">
            <a:noAutofit/>
          </a:bodyPr>
          <a:lstStyle/>
          <a:p>
            <a:pPr marL="0" lvl="0" indent="0" algn="l" rtl="0">
              <a:lnSpc>
                <a:spcPct val="100000"/>
              </a:lnSpc>
              <a:spcBef>
                <a:spcPts val="0"/>
              </a:spcBef>
              <a:spcAft>
                <a:spcPts val="0"/>
              </a:spcAft>
              <a:buSzPts val="2200"/>
              <a:buNone/>
            </a:pPr>
            <a:r>
              <a:rPr lang="en-GB" dirty="0"/>
              <a:t>UDHR promotes and protects a range of rights, including civil, political, economic, social and cultural rights. </a:t>
            </a:r>
            <a:endParaRPr dirty="0"/>
          </a:p>
          <a:p>
            <a:pPr marL="285750" lvl="0" indent="-285750" algn="l" rtl="0">
              <a:lnSpc>
                <a:spcPct val="100000"/>
              </a:lnSpc>
              <a:spcBef>
                <a:spcPts val="1200"/>
              </a:spcBef>
              <a:spcAft>
                <a:spcPts val="0"/>
              </a:spcAft>
              <a:buSzPts val="2200"/>
              <a:buChar char="•"/>
            </a:pPr>
            <a:r>
              <a:rPr lang="en-GB" b="1" dirty="0"/>
              <a:t>Civil and political rights </a:t>
            </a:r>
            <a:r>
              <a:rPr lang="en-GB" dirty="0"/>
              <a:t>include the rights: to liberty; to be recognized as a person before the law; to freedom from torture and other cruel inhuman or degrading treatment; to marry or enter into civil partnerships; to found a family; to freedom of thought, conscience and religion; to freedom of opinion and expression; to peaceful assembly; to vote and to take part in government.</a:t>
            </a:r>
            <a:endParaRPr dirty="0"/>
          </a:p>
          <a:p>
            <a:pPr marL="324000" lvl="0" indent="-285750" algn="l" rtl="0">
              <a:lnSpc>
                <a:spcPct val="100000"/>
              </a:lnSpc>
              <a:spcBef>
                <a:spcPts val="1200"/>
              </a:spcBef>
              <a:spcAft>
                <a:spcPts val="0"/>
              </a:spcAft>
              <a:buSzPts val="2200"/>
              <a:buChar char="•"/>
            </a:pPr>
            <a:r>
              <a:rPr lang="en-GB" b="1" dirty="0"/>
              <a:t>Economic, social and cultural rights </a:t>
            </a:r>
            <a:r>
              <a:rPr lang="en-GB" dirty="0"/>
              <a:t>include the rights: to work; to an adequate standard of living; to health and to education; and to participate in the cultural rights of our communities.</a:t>
            </a:r>
            <a:endParaRPr dirty="0"/>
          </a:p>
          <a:p>
            <a:pPr marL="0" lvl="0" indent="0" algn="l" rtl="0">
              <a:lnSpc>
                <a:spcPct val="100000"/>
              </a:lnSpc>
              <a:spcBef>
                <a:spcPts val="1200"/>
              </a:spcBef>
              <a:spcAft>
                <a:spcPts val="0"/>
              </a:spcAft>
              <a:buSzPts val="2200"/>
              <a:buNone/>
            </a:pPr>
            <a:r>
              <a:rPr lang="en-GB" b="1" dirty="0"/>
              <a:t>These rights ensure that we can participate fully in society without discrimination.</a:t>
            </a:r>
            <a:endParaRPr b="1" dirty="0"/>
          </a:p>
          <a:p>
            <a:pPr marL="285750" lvl="0" indent="-146050" algn="l" rtl="0">
              <a:lnSpc>
                <a:spcPct val="100000"/>
              </a:lnSpc>
              <a:spcBef>
                <a:spcPts val="1200"/>
              </a:spcBef>
              <a:spcAft>
                <a:spcPts val="0"/>
              </a:spcAft>
              <a:buSzPts val="2200"/>
              <a:buNone/>
            </a:pPr>
            <a:endParaRPr dirty="0"/>
          </a:p>
        </p:txBody>
      </p:sp>
      <p:sp>
        <p:nvSpPr>
          <p:cNvPr id="235" name="Google Shape;235;p12"/>
          <p:cNvSpPr txBox="1">
            <a:spLocks noGrp="1"/>
          </p:cNvSpPr>
          <p:nvPr>
            <p:ph type="title"/>
          </p:nvPr>
        </p:nvSpPr>
        <p:spPr>
          <a:xfrm>
            <a:off x="507205" y="506412"/>
            <a:ext cx="11174401" cy="4320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GB" dirty="0">
                <a:latin typeface="Calibri" panose="020F0502020204030204" pitchFamily="34" charset="0"/>
                <a:ea typeface="Calibri" panose="020F0502020204030204" pitchFamily="34" charset="0"/>
                <a:cs typeface="Calibri" panose="020F0502020204030204" pitchFamily="34" charset="0"/>
              </a:rPr>
              <a:t>We all have civil, political, economic, social and cultural rights</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64AC835C-E813-7E51-0D7B-241874D5D285}"/>
              </a:ext>
            </a:extLst>
          </p:cNvPr>
          <p:cNvSpPr txBox="1"/>
          <p:nvPr/>
        </p:nvSpPr>
        <p:spPr>
          <a:xfrm>
            <a:off x="507205" y="961628"/>
            <a:ext cx="9801566" cy="430887"/>
          </a:xfrm>
          <a:prstGeom prst="rect">
            <a:avLst/>
          </a:prstGeom>
          <a:noFill/>
        </p:spPr>
        <p:txBody>
          <a:bodyPr wrap="square" rtlCol="0">
            <a:spAutoFit/>
          </a:bodyPr>
          <a:lstStyle/>
          <a:p>
            <a:r>
              <a:rPr lang="en-GB" sz="2200" b="1" dirty="0">
                <a:solidFill>
                  <a:schemeClr val="accent1">
                    <a:lumMod val="60000"/>
                    <a:lumOff val="40000"/>
                  </a:schemeClr>
                </a:solidFill>
                <a:latin typeface="Calibri" panose="020F0502020204030204" pitchFamily="34" charset="0"/>
                <a:ea typeface="Calibri" panose="020F0502020204030204" pitchFamily="34" charset="0"/>
                <a:cs typeface="Calibri" panose="020F0502020204030204" pitchFamily="34" charset="0"/>
              </a:rPr>
              <a:t>What parts of our lives does the UDHR talk about?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64E8D-DE74-1AA5-6AB5-CF593BC7934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A22571-A105-7622-5BD6-9E10CD67BA1C}"/>
              </a:ext>
            </a:extLst>
          </p:cNvPr>
          <p:cNvSpPr>
            <a:spLocks noGrp="1"/>
          </p:cNvSpPr>
          <p:nvPr>
            <p:ph type="sldNum" sz="quarter" idx="12"/>
          </p:nvPr>
        </p:nvSpPr>
        <p:spPr/>
        <p:txBody>
          <a:bodyPr/>
          <a:lstStyle/>
          <a:p>
            <a:fld id="{04260D4A-DEC1-45DD-8AB2-A3349BAAA59E}" type="slidenum">
              <a:rPr lang="en-US" smtClean="0"/>
              <a:pPr/>
              <a:t>3</a:t>
            </a:fld>
            <a:endParaRPr lang="en-US"/>
          </a:p>
        </p:txBody>
      </p:sp>
      <p:sp>
        <p:nvSpPr>
          <p:cNvPr id="4" name="Content Placeholder 3">
            <a:extLst>
              <a:ext uri="{FF2B5EF4-FFF2-40B4-BE49-F238E27FC236}">
                <a16:creationId xmlns:a16="http://schemas.microsoft.com/office/drawing/2014/main" id="{C92500EB-E439-AA9B-9986-887A7A91CCB5}"/>
              </a:ext>
            </a:extLst>
          </p:cNvPr>
          <p:cNvSpPr>
            <a:spLocks noGrp="1"/>
          </p:cNvSpPr>
          <p:nvPr>
            <p:ph sz="quarter" idx="14"/>
          </p:nvPr>
        </p:nvSpPr>
        <p:spPr>
          <a:xfrm>
            <a:off x="507206" y="947753"/>
            <a:ext cx="11176000" cy="5289761"/>
          </a:xfrm>
        </p:spPr>
        <p:txBody>
          <a:bodyPr/>
          <a:lstStyle/>
          <a:p>
            <a:pPr marL="127000" indent="0">
              <a:buNone/>
            </a:pPr>
            <a:endParaRPr lang="en-US" dirty="0"/>
          </a:p>
          <a:p>
            <a:pPr marL="127000" indent="0">
              <a:buNone/>
            </a:pPr>
            <a:r>
              <a:rPr lang="en-US" b="1" dirty="0"/>
              <a:t>Definition</a:t>
            </a:r>
            <a:br>
              <a:rPr lang="en-US" dirty="0"/>
            </a:br>
            <a:r>
              <a:rPr lang="en-US" dirty="0"/>
              <a:t>The composite term </a:t>
            </a:r>
            <a:r>
              <a:rPr lang="en-US" b="1" dirty="0"/>
              <a:t>“mental health and psychosocial support (MHPSS)”</a:t>
            </a:r>
            <a:r>
              <a:rPr lang="en-US" dirty="0"/>
              <a:t> is used to describe </a:t>
            </a:r>
            <a:r>
              <a:rPr lang="en-US" b="1" dirty="0"/>
              <a:t>any type of local or outside support that aims to protect or promote psychosocial well-being and/or prevent or treat mental health conditions.</a:t>
            </a:r>
            <a:r>
              <a:rPr lang="en-US" dirty="0"/>
              <a:t> The term was coined in the IASC MHPSS Guidelines of 2007.</a:t>
            </a:r>
          </a:p>
          <a:p>
            <a:pPr marL="127000" indent="0">
              <a:buNone/>
            </a:pPr>
            <a:endParaRPr lang="en-US" b="1" dirty="0"/>
          </a:p>
          <a:p>
            <a:pPr marL="127000" indent="0">
              <a:buNone/>
            </a:pPr>
            <a:r>
              <a:rPr lang="en-US" b="1" dirty="0"/>
              <a:t>Key elements:</a:t>
            </a:r>
            <a:endParaRPr lang="en-US" dirty="0"/>
          </a:p>
          <a:p>
            <a:pPr lvl="1"/>
            <a:r>
              <a:rPr lang="en-US" sz="2200" dirty="0"/>
              <a:t>MHPSS overs the </a:t>
            </a:r>
            <a:r>
              <a:rPr lang="en-US" sz="2200" b="1" dirty="0"/>
              <a:t>full spectrum of interventions</a:t>
            </a:r>
            <a:r>
              <a:rPr lang="en-US" sz="2200" dirty="0"/>
              <a:t> from community and family supports to specialized clinical care. </a:t>
            </a:r>
          </a:p>
          <a:p>
            <a:pPr lvl="1"/>
            <a:r>
              <a:rPr lang="en-US" sz="2200" dirty="0"/>
              <a:t>MHPSS recognizes that </a:t>
            </a:r>
            <a:r>
              <a:rPr lang="en-US" sz="2200" b="1" dirty="0"/>
              <a:t>social conditions and psychological distress are interlinked</a:t>
            </a:r>
            <a:r>
              <a:rPr lang="en-US" sz="2200" dirty="0"/>
              <a:t>, and both must be addressed together. </a:t>
            </a:r>
          </a:p>
          <a:p>
            <a:pPr lvl="1"/>
            <a:r>
              <a:rPr lang="en-US" sz="2200" dirty="0"/>
              <a:t>MHPSS is implemented across </a:t>
            </a:r>
            <a:r>
              <a:rPr lang="en-US" sz="2200" b="1" dirty="0"/>
              <a:t>sectors</a:t>
            </a:r>
            <a:r>
              <a:rPr lang="en-US" sz="2200" dirty="0"/>
              <a:t> (health, protection, education, social services, etc.) as part of standard humanitarian response.</a:t>
            </a:r>
            <a:endParaRPr lang="en-US" dirty="0"/>
          </a:p>
          <a:p>
            <a:endParaRPr lang="en-US" dirty="0"/>
          </a:p>
        </p:txBody>
      </p:sp>
      <p:sp>
        <p:nvSpPr>
          <p:cNvPr id="5" name="Title 4">
            <a:extLst>
              <a:ext uri="{FF2B5EF4-FFF2-40B4-BE49-F238E27FC236}">
                <a16:creationId xmlns:a16="http://schemas.microsoft.com/office/drawing/2014/main" id="{D8B64D9B-196A-7211-61BC-B9EF0A6C549F}"/>
              </a:ext>
            </a:extLst>
          </p:cNvPr>
          <p:cNvSpPr>
            <a:spLocks noGrp="1"/>
          </p:cNvSpPr>
          <p:nvPr>
            <p:ph type="title"/>
          </p:nvPr>
        </p:nvSpPr>
        <p:spPr>
          <a:xfrm>
            <a:off x="507206" y="265391"/>
            <a:ext cx="9792000" cy="432000"/>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What do we mean by MHPSS?</a:t>
            </a:r>
          </a:p>
        </p:txBody>
      </p:sp>
    </p:spTree>
    <p:extLst>
      <p:ext uri="{BB962C8B-B14F-4D97-AF65-F5344CB8AC3E}">
        <p14:creationId xmlns:p14="http://schemas.microsoft.com/office/powerpoint/2010/main" val="356778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1"/>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30</a:t>
            </a:fld>
            <a:endParaRPr/>
          </a:p>
        </p:txBody>
      </p:sp>
      <p:sp>
        <p:nvSpPr>
          <p:cNvPr id="226" name="Google Shape;226;p11"/>
          <p:cNvSpPr txBox="1">
            <a:spLocks noGrp="1"/>
          </p:cNvSpPr>
          <p:nvPr>
            <p:ph type="body" idx="2"/>
          </p:nvPr>
        </p:nvSpPr>
        <p:spPr>
          <a:xfrm>
            <a:off x="989703" y="1021977"/>
            <a:ext cx="10691903" cy="4989212"/>
          </a:xfrm>
          <a:prstGeom prst="rect">
            <a:avLst/>
          </a:prstGeom>
          <a:noFill/>
          <a:ln>
            <a:noFill/>
          </a:ln>
        </p:spPr>
        <p:txBody>
          <a:bodyPr spcFirstLastPara="1" wrap="square" lIns="0" tIns="46800" rIns="0" bIns="45700" anchor="t" anchorCtr="0">
            <a:noAutofit/>
          </a:bodyPr>
          <a:lstStyle/>
          <a:p>
            <a:pPr marL="268288" indent="-254000">
              <a:spcBef>
                <a:spcPts val="1200"/>
              </a:spcBef>
            </a:pPr>
            <a:r>
              <a:rPr lang="en-GB" sz="2400" b="1" dirty="0"/>
              <a:t>Fairness</a:t>
            </a:r>
            <a:r>
              <a:rPr lang="en-GB" sz="2400" dirty="0"/>
              <a:t> towards all human beings </a:t>
            </a:r>
            <a:endParaRPr sz="2400" dirty="0"/>
          </a:p>
          <a:p>
            <a:pPr marL="285750" lvl="0" indent="-285750" algn="l" rtl="0">
              <a:lnSpc>
                <a:spcPct val="100000"/>
              </a:lnSpc>
              <a:spcBef>
                <a:spcPts val="1200"/>
              </a:spcBef>
              <a:spcAft>
                <a:spcPts val="0"/>
              </a:spcAft>
              <a:buSzPts val="2200"/>
              <a:buChar char="•"/>
            </a:pPr>
            <a:r>
              <a:rPr lang="en-GB" sz="2400" b="1" dirty="0"/>
              <a:t>Respect</a:t>
            </a:r>
            <a:r>
              <a:rPr lang="en-GB" sz="2400" dirty="0"/>
              <a:t> for others</a:t>
            </a:r>
            <a:endParaRPr sz="2400" dirty="0"/>
          </a:p>
          <a:p>
            <a:pPr marL="285750" lvl="0" indent="-285750" algn="l" rtl="0">
              <a:lnSpc>
                <a:spcPct val="100000"/>
              </a:lnSpc>
              <a:spcBef>
                <a:spcPts val="1200"/>
              </a:spcBef>
              <a:spcAft>
                <a:spcPts val="0"/>
              </a:spcAft>
              <a:buSzPts val="2200"/>
              <a:buChar char="•"/>
            </a:pPr>
            <a:r>
              <a:rPr lang="en-GB" sz="2400" b="1" dirty="0"/>
              <a:t>Equality</a:t>
            </a:r>
            <a:r>
              <a:rPr lang="en-GB" sz="2400" dirty="0"/>
              <a:t> among all people</a:t>
            </a:r>
            <a:endParaRPr sz="2400" dirty="0"/>
          </a:p>
          <a:p>
            <a:pPr marL="285750" lvl="0" indent="-285750" algn="l" rtl="0">
              <a:lnSpc>
                <a:spcPct val="100000"/>
              </a:lnSpc>
              <a:spcBef>
                <a:spcPts val="1200"/>
              </a:spcBef>
              <a:spcAft>
                <a:spcPts val="0"/>
              </a:spcAft>
              <a:buSzPts val="2200"/>
              <a:buChar char="•"/>
            </a:pPr>
            <a:r>
              <a:rPr lang="en-GB" sz="2400" b="1" dirty="0"/>
              <a:t>Dignity</a:t>
            </a:r>
            <a:r>
              <a:rPr lang="en-GB" sz="2400" dirty="0"/>
              <a:t> is to be preserved at all times</a:t>
            </a:r>
            <a:endParaRPr sz="2400" dirty="0"/>
          </a:p>
          <a:p>
            <a:pPr marL="285750" lvl="0" indent="-285750" algn="l" rtl="0">
              <a:lnSpc>
                <a:spcPct val="100000"/>
              </a:lnSpc>
              <a:spcBef>
                <a:spcPts val="1200"/>
              </a:spcBef>
              <a:spcAft>
                <a:spcPts val="600"/>
              </a:spcAft>
              <a:buSzPts val="2200"/>
              <a:buChar char="•"/>
            </a:pPr>
            <a:r>
              <a:rPr lang="en-GB" sz="2400" b="1" dirty="0"/>
              <a:t>Freedom</a:t>
            </a:r>
            <a:r>
              <a:rPr lang="en-GB" sz="2400" dirty="0"/>
              <a:t> for all people</a:t>
            </a:r>
          </a:p>
          <a:p>
            <a:pPr marL="342900" lvl="0" indent="-342900" algn="l" rtl="0">
              <a:lnSpc>
                <a:spcPct val="100000"/>
              </a:lnSpc>
              <a:spcBef>
                <a:spcPts val="1200"/>
              </a:spcBef>
              <a:buSzPts val="2200"/>
              <a:buFont typeface="Courier New" panose="02070309020205020404" pitchFamily="49" charset="0"/>
              <a:buChar char="o"/>
            </a:pPr>
            <a:r>
              <a:rPr lang="en-US" sz="2400" dirty="0"/>
              <a:t>All rights are indivisible, interdependent and inter-related, whether they are civil, political, economic, social or cultural rights.</a:t>
            </a:r>
          </a:p>
          <a:p>
            <a:pPr marL="342900" lvl="0" indent="-342900" algn="l" rtl="0">
              <a:lnSpc>
                <a:spcPct val="100000"/>
              </a:lnSpc>
              <a:spcBef>
                <a:spcPts val="1200"/>
              </a:spcBef>
              <a:buSzPts val="2200"/>
              <a:buFont typeface="Courier New" panose="02070309020205020404" pitchFamily="49" charset="0"/>
              <a:buChar char="o"/>
            </a:pPr>
            <a:r>
              <a:rPr lang="en-US" sz="2400" dirty="0"/>
              <a:t>To enjoy one right people must be able to enjoy the other rights.</a:t>
            </a:r>
          </a:p>
          <a:p>
            <a:pPr marL="342900" lvl="0" indent="-342900" algn="l" rtl="0">
              <a:lnSpc>
                <a:spcPct val="100000"/>
              </a:lnSpc>
              <a:spcBef>
                <a:spcPts val="1200"/>
              </a:spcBef>
              <a:buSzPts val="2200"/>
              <a:buFont typeface="Courier New" panose="02070309020205020404" pitchFamily="49" charset="0"/>
              <a:buChar char="o"/>
            </a:pPr>
            <a:r>
              <a:rPr lang="en-US" sz="2400" dirty="0"/>
              <a:t>Similarly, denying one right adversely affects other rights.</a:t>
            </a:r>
          </a:p>
          <a:p>
            <a:pPr marL="285750" lvl="0" indent="-285750" algn="l" rtl="0">
              <a:lnSpc>
                <a:spcPct val="100000"/>
              </a:lnSpc>
              <a:spcBef>
                <a:spcPts val="1200"/>
              </a:spcBef>
              <a:spcAft>
                <a:spcPts val="0"/>
              </a:spcAft>
              <a:buSzPts val="2200"/>
              <a:buChar char="•"/>
            </a:pPr>
            <a:endParaRPr sz="2400" dirty="0"/>
          </a:p>
          <a:p>
            <a:pPr marL="285750" lvl="0" indent="-146050" algn="l" rtl="0">
              <a:lnSpc>
                <a:spcPct val="100000"/>
              </a:lnSpc>
              <a:spcBef>
                <a:spcPts val="1200"/>
              </a:spcBef>
              <a:spcAft>
                <a:spcPts val="0"/>
              </a:spcAft>
              <a:buSzPts val="2200"/>
              <a:buNone/>
            </a:pPr>
            <a:endParaRPr dirty="0"/>
          </a:p>
        </p:txBody>
      </p:sp>
      <p:sp>
        <p:nvSpPr>
          <p:cNvPr id="227" name="Google Shape;227;p11"/>
          <p:cNvSpPr txBox="1">
            <a:spLocks noGrp="1"/>
          </p:cNvSpPr>
          <p:nvPr>
            <p:ph type="title"/>
          </p:nvPr>
        </p:nvSpPr>
        <p:spPr>
          <a:xfrm>
            <a:off x="507206" y="506412"/>
            <a:ext cx="9792000" cy="4320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GB" dirty="0"/>
              <a:t>Core principles of human rights</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3"/>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31</a:t>
            </a:fld>
            <a:endParaRPr/>
          </a:p>
        </p:txBody>
      </p:sp>
      <p:sp>
        <p:nvSpPr>
          <p:cNvPr id="242" name="Google Shape;242;p13"/>
          <p:cNvSpPr txBox="1">
            <a:spLocks noGrp="1"/>
          </p:cNvSpPr>
          <p:nvPr>
            <p:ph type="body" idx="2"/>
          </p:nvPr>
        </p:nvSpPr>
        <p:spPr>
          <a:xfrm>
            <a:off x="507195" y="1198956"/>
            <a:ext cx="11174412" cy="5161358"/>
          </a:xfrm>
          <a:prstGeom prst="rect">
            <a:avLst/>
          </a:prstGeom>
          <a:noFill/>
          <a:ln>
            <a:noFill/>
          </a:ln>
        </p:spPr>
        <p:txBody>
          <a:bodyPr spcFirstLastPara="1" wrap="square" lIns="0" tIns="46800" rIns="0" bIns="45700" anchor="t" anchorCtr="0">
            <a:noAutofit/>
          </a:bodyPr>
          <a:lstStyle/>
          <a:p>
            <a:pPr marL="0" lvl="0" indent="0" algn="l" rtl="0">
              <a:lnSpc>
                <a:spcPct val="100000"/>
              </a:lnSpc>
              <a:spcBef>
                <a:spcPts val="0"/>
              </a:spcBef>
              <a:spcAft>
                <a:spcPts val="0"/>
              </a:spcAft>
              <a:buSzPts val="2200"/>
              <a:buNone/>
            </a:pPr>
            <a:r>
              <a:rPr lang="en-GB" dirty="0"/>
              <a:t>For instance:</a:t>
            </a:r>
            <a:endParaRPr dirty="0"/>
          </a:p>
          <a:p>
            <a:pPr marL="631825" lvl="2" indent="-285750" algn="l" rtl="0">
              <a:lnSpc>
                <a:spcPct val="100000"/>
              </a:lnSpc>
              <a:spcBef>
                <a:spcPts val="1200"/>
              </a:spcBef>
              <a:spcAft>
                <a:spcPts val="0"/>
              </a:spcAft>
              <a:buSzPts val="2100"/>
              <a:buChar char="•"/>
            </a:pPr>
            <a:r>
              <a:rPr lang="en-GB" sz="2200" dirty="0"/>
              <a:t>if the exercise of that right by one person infringes the rights of another person</a:t>
            </a:r>
            <a:endParaRPr sz="2200" dirty="0"/>
          </a:p>
          <a:p>
            <a:pPr marL="631825" lvl="2" indent="-285750" algn="l" rtl="0">
              <a:lnSpc>
                <a:spcPct val="100000"/>
              </a:lnSpc>
              <a:spcBef>
                <a:spcPts val="1200"/>
              </a:spcBef>
              <a:spcAft>
                <a:spcPts val="0"/>
              </a:spcAft>
              <a:buSzPts val="2100"/>
              <a:buChar char="•"/>
            </a:pPr>
            <a:r>
              <a:rPr lang="en-GB" sz="2200" dirty="0"/>
              <a:t>certain rights can be limited or suspended in extreme situations.</a:t>
            </a:r>
            <a:endParaRPr sz="2200" dirty="0"/>
          </a:p>
          <a:p>
            <a:pPr marL="0" indent="0">
              <a:spcBef>
                <a:spcPts val="1200"/>
              </a:spcBef>
              <a:buNone/>
            </a:pPr>
            <a:r>
              <a:rPr lang="en-GB" dirty="0"/>
              <a:t>But note that: </a:t>
            </a:r>
          </a:p>
          <a:p>
            <a:pPr marL="633600" indent="-342900">
              <a:spcBef>
                <a:spcPts val="1200"/>
              </a:spcBef>
            </a:pPr>
            <a:r>
              <a:rPr lang="en-GB" dirty="0"/>
              <a:t>Any restrictions or limitations cannot be arbitrary. </a:t>
            </a:r>
          </a:p>
          <a:p>
            <a:pPr marL="633600" indent="-342900">
              <a:spcBef>
                <a:spcPts val="1200"/>
              </a:spcBef>
            </a:pPr>
            <a:r>
              <a:rPr lang="en-GB" sz="2200" dirty="0"/>
              <a:t>Certain rights </a:t>
            </a:r>
            <a:r>
              <a:rPr lang="en-GB" sz="2200" b="1" dirty="0"/>
              <a:t>can never be limited or restricted</a:t>
            </a:r>
            <a:r>
              <a:rPr lang="en-GB" sz="2200" dirty="0"/>
              <a:t>:</a:t>
            </a:r>
            <a:endParaRPr sz="2200" dirty="0"/>
          </a:p>
          <a:p>
            <a:pPr marL="900000" lvl="5" indent="-285750"/>
            <a:r>
              <a:rPr lang="en-GB" sz="2200" dirty="0"/>
              <a:t>the right to life </a:t>
            </a:r>
          </a:p>
          <a:p>
            <a:pPr marL="900000" lvl="5" indent="-285750"/>
            <a:r>
              <a:rPr lang="en-GB" sz="2200" dirty="0"/>
              <a:t>the right to be free from torture, cruel, inhuman or degrading treatment or punishment</a:t>
            </a:r>
          </a:p>
          <a:p>
            <a:pPr marL="900000" lvl="5" indent="-285750"/>
            <a:r>
              <a:rPr lang="en-GB" sz="2200" dirty="0"/>
              <a:t>the right to be free from slavery</a:t>
            </a:r>
          </a:p>
          <a:p>
            <a:pPr marL="900000" lvl="5" indent="-285750"/>
            <a:r>
              <a:rPr lang="en-GB" sz="2200" dirty="0"/>
              <a:t>the right to recognition everywhere as a person before the law</a:t>
            </a:r>
          </a:p>
          <a:p>
            <a:pPr marL="900000" lvl="5" indent="-285750"/>
            <a:r>
              <a:rPr lang="en-GB" sz="2200" dirty="0">
                <a:solidFill>
                  <a:schemeClr val="tx1"/>
                </a:solidFill>
              </a:rPr>
              <a:t>freedom from discrimination.</a:t>
            </a:r>
            <a:endParaRPr sz="2200" dirty="0"/>
          </a:p>
        </p:txBody>
      </p:sp>
      <p:sp>
        <p:nvSpPr>
          <p:cNvPr id="243" name="Google Shape;243;p13"/>
          <p:cNvSpPr txBox="1">
            <a:spLocks noGrp="1"/>
          </p:cNvSpPr>
          <p:nvPr>
            <p:ph type="title"/>
          </p:nvPr>
        </p:nvSpPr>
        <p:spPr>
          <a:xfrm>
            <a:off x="507206" y="506412"/>
            <a:ext cx="9792000" cy="4320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GB" dirty="0">
                <a:latin typeface="Calibri" panose="020F0502020204030204" pitchFamily="34" charset="0"/>
                <a:ea typeface="Calibri" panose="020F0502020204030204" pitchFamily="34" charset="0"/>
                <a:cs typeface="Calibri" panose="020F0502020204030204" pitchFamily="34" charset="0"/>
              </a:rPr>
              <a:t>Some rights (but only some) can be limited</a:t>
            </a:r>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5112D0-A1AC-9AFF-9878-8A435BA80C56}"/>
              </a:ext>
            </a:extLst>
          </p:cNvPr>
          <p:cNvSpPr>
            <a:spLocks noGrp="1"/>
          </p:cNvSpPr>
          <p:nvPr>
            <p:ph type="sldNum" sz="quarter" idx="12"/>
          </p:nvPr>
        </p:nvSpPr>
        <p:spPr>
          <a:xfrm>
            <a:off x="10034587" y="6623100"/>
            <a:ext cx="1648619" cy="216000"/>
          </a:xfrm>
        </p:spPr>
        <p:txBody>
          <a:bodyPr wrap="square" anchor="ctr">
            <a:normAutofit/>
          </a:bodyPr>
          <a:lstStyle/>
          <a:p>
            <a:pPr marL="0" lvl="0" indent="0" rtl="0">
              <a:lnSpc>
                <a:spcPct val="90000"/>
              </a:lnSpc>
              <a:spcBef>
                <a:spcPts val="0"/>
              </a:spcBef>
              <a:spcAft>
                <a:spcPts val="600"/>
              </a:spcAft>
              <a:buNone/>
            </a:pPr>
            <a:fld id="{00000000-1234-1234-1234-123412341234}" type="slidenum">
              <a:rPr lang="en-GB" smtClean="0"/>
              <a:pPr marL="0" lvl="0" indent="0" rtl="0">
                <a:lnSpc>
                  <a:spcPct val="90000"/>
                </a:lnSpc>
                <a:spcBef>
                  <a:spcPts val="0"/>
                </a:spcBef>
                <a:spcAft>
                  <a:spcPts val="600"/>
                </a:spcAft>
                <a:buNone/>
              </a:pPr>
              <a:t>32</a:t>
            </a:fld>
            <a:endParaRPr lang="en-GB"/>
          </a:p>
        </p:txBody>
      </p:sp>
      <p:sp>
        <p:nvSpPr>
          <p:cNvPr id="4" name="Text Placeholder 3">
            <a:extLst>
              <a:ext uri="{FF2B5EF4-FFF2-40B4-BE49-F238E27FC236}">
                <a16:creationId xmlns:a16="http://schemas.microsoft.com/office/drawing/2014/main" id="{A51D98D1-2680-EF1A-1830-F71A2810E8B5}"/>
              </a:ext>
            </a:extLst>
          </p:cNvPr>
          <p:cNvSpPr>
            <a:spLocks noGrp="1"/>
          </p:cNvSpPr>
          <p:nvPr>
            <p:ph sz="quarter" idx="14"/>
          </p:nvPr>
        </p:nvSpPr>
        <p:spPr>
          <a:xfrm>
            <a:off x="507193" y="1219511"/>
            <a:ext cx="10583941" cy="4472532"/>
          </a:xfrm>
        </p:spPr>
        <p:txBody>
          <a:bodyPr wrap="square" anchor="t">
            <a:noAutofit/>
          </a:bodyPr>
          <a:lstStyle/>
          <a:p>
            <a:pPr>
              <a:buFont typeface="Arial" panose="020B0604020202020204" pitchFamily="34" charset="0"/>
              <a:buChar char="•"/>
            </a:pPr>
            <a:r>
              <a:rPr lang="en-US" dirty="0"/>
              <a:t>During emergencies, some rights are sometimes limited to protect health or safety.</a:t>
            </a:r>
          </a:p>
          <a:p>
            <a:pPr>
              <a:buFont typeface="Arial" panose="020B0604020202020204" pitchFamily="34" charset="0"/>
              <a:buChar char="•"/>
            </a:pPr>
            <a:r>
              <a:rPr lang="en-US" dirty="0"/>
              <a:t>Any limitations must be </a:t>
            </a:r>
            <a:r>
              <a:rPr lang="en-US" b="1" dirty="0"/>
              <a:t>lawful, necessary, proportionate, and non-discriminatory.</a:t>
            </a:r>
            <a:endParaRPr lang="en-US" dirty="0"/>
          </a:p>
          <a:p>
            <a:pPr>
              <a:buFont typeface="Arial" panose="020B0604020202020204" pitchFamily="34" charset="0"/>
              <a:buChar char="•"/>
            </a:pPr>
            <a:r>
              <a:rPr lang="en-US" dirty="0"/>
              <a:t>COVID-19 measures, though protective, also led to </a:t>
            </a:r>
            <a:r>
              <a:rPr lang="en-US" b="1" dirty="0"/>
              <a:t>discrimination and rights violations:</a:t>
            </a:r>
            <a:endParaRPr lang="en-US" dirty="0"/>
          </a:p>
          <a:p>
            <a:pPr lvl="1">
              <a:spcBef>
                <a:spcPts val="600"/>
              </a:spcBef>
              <a:buFont typeface="Arial" panose="020B0604020202020204" pitchFamily="34" charset="0"/>
              <a:buChar char="•"/>
            </a:pPr>
            <a:r>
              <a:rPr lang="en-US" sz="2200" b="1" dirty="0"/>
              <a:t>Freedom of movement.</a:t>
            </a:r>
            <a:r>
              <a:rPr lang="en-US" sz="2200" dirty="0"/>
              <a:t> Restricted in many countries</a:t>
            </a:r>
          </a:p>
          <a:p>
            <a:pPr lvl="1">
              <a:spcBef>
                <a:spcPts val="600"/>
              </a:spcBef>
              <a:buFont typeface="Arial" panose="020B0604020202020204" pitchFamily="34" charset="0"/>
              <a:buChar char="•"/>
            </a:pPr>
            <a:r>
              <a:rPr lang="en-US" sz="2200" b="1" dirty="0"/>
              <a:t>Civil and political rights. </a:t>
            </a:r>
            <a:r>
              <a:rPr lang="en-US" sz="2200" dirty="0"/>
              <a:t>Gatherings and demonstrations suspended.</a:t>
            </a:r>
          </a:p>
          <a:p>
            <a:pPr lvl="1">
              <a:spcBef>
                <a:spcPts val="600"/>
              </a:spcBef>
              <a:buFont typeface="Arial" panose="020B0604020202020204" pitchFamily="34" charset="0"/>
              <a:buChar char="•"/>
            </a:pPr>
            <a:r>
              <a:rPr lang="en-US" sz="2200" b="1" dirty="0"/>
              <a:t>Social and cultural rights. </a:t>
            </a:r>
            <a:r>
              <a:rPr lang="en-US" sz="2200" dirty="0"/>
              <a:t>Events and meetings cancelled.</a:t>
            </a:r>
          </a:p>
          <a:p>
            <a:pPr lvl="1">
              <a:spcBef>
                <a:spcPts val="600"/>
              </a:spcBef>
              <a:buFont typeface="Arial" panose="020B0604020202020204" pitchFamily="34" charset="0"/>
              <a:buChar char="•"/>
            </a:pPr>
            <a:r>
              <a:rPr lang="en-US" sz="2200" b="1" dirty="0"/>
              <a:t>Economic rights.</a:t>
            </a:r>
            <a:r>
              <a:rPr lang="en-US" sz="2200" dirty="0"/>
              <a:t> Many people lost jobs or income.</a:t>
            </a:r>
          </a:p>
          <a:p>
            <a:pPr lvl="1">
              <a:spcBef>
                <a:spcPts val="600"/>
              </a:spcBef>
              <a:buFont typeface="Arial" panose="020B0604020202020204" pitchFamily="34" charset="0"/>
              <a:buChar char="•"/>
            </a:pPr>
            <a:r>
              <a:rPr lang="en-US" sz="2200" b="1" dirty="0"/>
              <a:t>Non-discrimination.</a:t>
            </a:r>
            <a:r>
              <a:rPr lang="en-US" sz="2200" dirty="0"/>
              <a:t> Some measures were applied unfairly, for example:</a:t>
            </a:r>
          </a:p>
          <a:p>
            <a:pPr marL="1274400" lvl="1">
              <a:spcBef>
                <a:spcPts val="300"/>
              </a:spcBef>
              <a:buFont typeface="Courier New" panose="02070309020205020404" pitchFamily="49" charset="0"/>
              <a:buChar char="o"/>
            </a:pPr>
            <a:r>
              <a:rPr lang="en-US" sz="2200" b="1" dirty="0"/>
              <a:t>older people were </a:t>
            </a:r>
            <a:r>
              <a:rPr lang="en-US" sz="2200" dirty="0"/>
              <a:t>prohibited from leaving home (age discrimination)</a:t>
            </a:r>
          </a:p>
          <a:p>
            <a:pPr marL="1274400" lvl="1">
              <a:spcBef>
                <a:spcPts val="300"/>
              </a:spcBef>
              <a:buFont typeface="Courier New" panose="02070309020205020404" pitchFamily="49" charset="0"/>
              <a:buChar char="o"/>
            </a:pPr>
            <a:r>
              <a:rPr lang="en-US" sz="2200" b="1" dirty="0"/>
              <a:t>people with disabilities</a:t>
            </a:r>
            <a:r>
              <a:rPr lang="en-US" sz="2200" dirty="0"/>
              <a:t> were excluded when information wasn’t accessible</a:t>
            </a:r>
          </a:p>
          <a:p>
            <a:pPr marL="1274400" lvl="1">
              <a:spcBef>
                <a:spcPts val="300"/>
              </a:spcBef>
              <a:buFont typeface="Courier New" panose="02070309020205020404" pitchFamily="49" charset="0"/>
              <a:buChar char="o"/>
            </a:pPr>
            <a:r>
              <a:rPr lang="en-US" sz="2200" dirty="0"/>
              <a:t>there were reports of </a:t>
            </a:r>
            <a:r>
              <a:rPr lang="en-US" sz="2200" b="1" dirty="0"/>
              <a:t>discriminatory triage protocols*</a:t>
            </a:r>
            <a:endParaRPr lang="en-US" sz="2200" dirty="0"/>
          </a:p>
        </p:txBody>
      </p:sp>
      <p:sp>
        <p:nvSpPr>
          <p:cNvPr id="5" name="Title 4">
            <a:extLst>
              <a:ext uri="{FF2B5EF4-FFF2-40B4-BE49-F238E27FC236}">
                <a16:creationId xmlns:a16="http://schemas.microsoft.com/office/drawing/2014/main" id="{661807A7-3B33-14C1-3CA0-DBAEB343AE20}"/>
              </a:ext>
            </a:extLst>
          </p:cNvPr>
          <p:cNvSpPr>
            <a:spLocks noGrp="1"/>
          </p:cNvSpPr>
          <p:nvPr>
            <p:ph type="title"/>
          </p:nvPr>
        </p:nvSpPr>
        <p:spPr>
          <a:xfrm>
            <a:off x="507205" y="101911"/>
            <a:ext cx="11174401" cy="602860"/>
          </a:xfrm>
        </p:spPr>
        <p:txBody>
          <a:bodyPr wrap="square" anchor="t">
            <a:noAutofit/>
          </a:bodyPr>
          <a:lstStyle/>
          <a:p>
            <a:pPr>
              <a:lnSpc>
                <a:spcPct val="107857"/>
              </a:lnSpc>
            </a:pPr>
            <a:r>
              <a:rPr lang="de-DE" dirty="0">
                <a:latin typeface="Calibri" panose="020F0502020204030204" pitchFamily="34" charset="0"/>
                <a:ea typeface="Calibri" panose="020F0502020204030204" pitchFamily="34" charset="0"/>
                <a:cs typeface="Calibri" panose="020F0502020204030204" pitchFamily="34" charset="0"/>
              </a:rPr>
              <a:t>Human rights in </a:t>
            </a:r>
            <a:r>
              <a:rPr lang="en-GB" dirty="0">
                <a:latin typeface="Calibri" panose="020F0502020204030204" pitchFamily="34" charset="0"/>
                <a:ea typeface="Calibri" panose="020F0502020204030204" pitchFamily="34" charset="0"/>
                <a:cs typeface="Calibri" panose="020F0502020204030204" pitchFamily="34" charset="0"/>
              </a:rPr>
              <a:t>emergencies and the humanitarian context</a:t>
            </a:r>
            <a:br>
              <a:rPr lang="de-DE" dirty="0">
                <a:latin typeface="Calibri" panose="020F0502020204030204" pitchFamily="34" charset="0"/>
                <a:ea typeface="Calibri" panose="020F0502020204030204" pitchFamily="34" charset="0"/>
                <a:cs typeface="Calibri" panose="020F0502020204030204" pitchFamily="34" charset="0"/>
              </a:rPr>
            </a:br>
            <a:endParaRPr lang="aa-ET" dirty="0">
              <a:latin typeface="Calibri" panose="020F0502020204030204" pitchFamily="34" charset="0"/>
              <a:ea typeface="Calibri" panose="020F0502020204030204" pitchFamily="34" charset="0"/>
              <a:cs typeface="Calibri" panose="020F0502020204030204" pitchFamily="34" charset="0"/>
            </a:endParaRPr>
          </a:p>
        </p:txBody>
      </p:sp>
      <p:sp>
        <p:nvSpPr>
          <p:cNvPr id="3" name="Google Shape;153;p3">
            <a:extLst>
              <a:ext uri="{FF2B5EF4-FFF2-40B4-BE49-F238E27FC236}">
                <a16:creationId xmlns:a16="http://schemas.microsoft.com/office/drawing/2014/main" id="{9D2E0CF5-0FE0-589E-0AB3-32A1C77EAD78}"/>
              </a:ext>
            </a:extLst>
          </p:cNvPr>
          <p:cNvSpPr txBox="1">
            <a:spLocks/>
          </p:cNvSpPr>
          <p:nvPr/>
        </p:nvSpPr>
        <p:spPr>
          <a:xfrm>
            <a:off x="507193" y="674393"/>
            <a:ext cx="11174400" cy="387594"/>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lnSpc>
                <a:spcPts val="3300"/>
              </a:lnSpc>
              <a:spcBef>
                <a:spcPct val="0"/>
              </a:spcBef>
              <a:buClr>
                <a:srgbClr val="183F5A"/>
              </a:buClr>
            </a:pPr>
            <a:r>
              <a:rPr lang="en-US" sz="2200" b="1" kern="1200" spc="-100" dirty="0">
                <a:solidFill>
                  <a:srgbClr val="007AC0"/>
                </a:solidFill>
                <a:latin typeface="Calibri" panose="020F0502020204030204" pitchFamily="34" charset="0"/>
                <a:ea typeface="Calibri" panose="020F0502020204030204" pitchFamily="34" charset="0"/>
                <a:cs typeface="Calibri" panose="020F0502020204030204" pitchFamily="34" charset="0"/>
              </a:rPr>
              <a:t>Example: limitations on rights during COVID 19</a:t>
            </a:r>
          </a:p>
        </p:txBody>
      </p:sp>
      <p:sp>
        <p:nvSpPr>
          <p:cNvPr id="6" name="TextBox 5">
            <a:extLst>
              <a:ext uri="{FF2B5EF4-FFF2-40B4-BE49-F238E27FC236}">
                <a16:creationId xmlns:a16="http://schemas.microsoft.com/office/drawing/2014/main" id="{28F94EA9-64BE-A546-65CD-77EC4A44D12F}"/>
              </a:ext>
            </a:extLst>
          </p:cNvPr>
          <p:cNvSpPr txBox="1"/>
          <p:nvPr/>
        </p:nvSpPr>
        <p:spPr>
          <a:xfrm>
            <a:off x="813783" y="5610572"/>
            <a:ext cx="9990268" cy="1261884"/>
          </a:xfrm>
          <a:prstGeom prst="rect">
            <a:avLst/>
          </a:prstGeom>
          <a:noFill/>
        </p:spPr>
        <p:txBody>
          <a:bodyPr wrap="square" rtlCol="0">
            <a:spAutoFit/>
          </a:bodyPr>
          <a:lstStyle/>
          <a:p>
            <a:pPr algn="ctr"/>
            <a:r>
              <a:rPr lang="en-US" sz="2600" b="1" dirty="0">
                <a:solidFill>
                  <a:srgbClr val="FF0000"/>
                </a:solidFill>
                <a:latin typeface="Calibri" panose="020F0502020204030204" pitchFamily="34" charset="0"/>
                <a:ea typeface="Calibri" panose="020F0502020204030204" pitchFamily="34" charset="0"/>
                <a:cs typeface="Calibri" panose="020F0502020204030204" pitchFamily="34" charset="0"/>
              </a:rPr>
              <a:t>Key message: </a:t>
            </a:r>
          </a:p>
          <a:p>
            <a:pPr algn="ctr"/>
            <a:r>
              <a:rPr lang="en-US" sz="2600" b="1" dirty="0">
                <a:solidFill>
                  <a:srgbClr val="FF0000"/>
                </a:solidFill>
                <a:latin typeface="Calibri" panose="020F0502020204030204" pitchFamily="34" charset="0"/>
                <a:ea typeface="Calibri" panose="020F0502020204030204" pitchFamily="34" charset="0"/>
                <a:cs typeface="Calibri" panose="020F0502020204030204" pitchFamily="34" charset="0"/>
              </a:rPr>
              <a:t>Even in emergencies, human rights obligations remain.</a:t>
            </a:r>
          </a:p>
          <a:p>
            <a:pPr algn="ctr"/>
            <a:endParaRPr lang="en-US" sz="2400" dirty="0"/>
          </a:p>
        </p:txBody>
      </p:sp>
    </p:spTree>
    <p:extLst>
      <p:ext uri="{BB962C8B-B14F-4D97-AF65-F5344CB8AC3E}">
        <p14:creationId xmlns:p14="http://schemas.microsoft.com/office/powerpoint/2010/main" val="37113415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5112D0-A1AC-9AFF-9878-8A435BA80C56}"/>
              </a:ext>
            </a:extLst>
          </p:cNvPr>
          <p:cNvSpPr>
            <a:spLocks noGrp="1"/>
          </p:cNvSpPr>
          <p:nvPr>
            <p:ph type="sldNum" sz="quarter" idx="12"/>
          </p:nvPr>
        </p:nvSpPr>
        <p:spPr>
          <a:xfrm>
            <a:off x="10034587" y="6623100"/>
            <a:ext cx="1648619" cy="216000"/>
          </a:xfrm>
        </p:spPr>
        <p:txBody>
          <a:bodyPr wrap="square" anchor="ctr">
            <a:normAutofit/>
          </a:bodyPr>
          <a:lstStyle/>
          <a:p>
            <a:pPr marL="0" lvl="0" indent="0" rtl="0">
              <a:lnSpc>
                <a:spcPct val="90000"/>
              </a:lnSpc>
              <a:spcBef>
                <a:spcPts val="0"/>
              </a:spcBef>
              <a:spcAft>
                <a:spcPts val="600"/>
              </a:spcAft>
              <a:buNone/>
            </a:pPr>
            <a:fld id="{00000000-1234-1234-1234-123412341234}" type="slidenum">
              <a:rPr lang="en-GB" smtClean="0"/>
              <a:pPr marL="0" lvl="0" indent="0" rtl="0">
                <a:lnSpc>
                  <a:spcPct val="90000"/>
                </a:lnSpc>
                <a:spcBef>
                  <a:spcPts val="0"/>
                </a:spcBef>
                <a:spcAft>
                  <a:spcPts val="600"/>
                </a:spcAft>
                <a:buNone/>
              </a:pPr>
              <a:t>33</a:t>
            </a:fld>
            <a:endParaRPr lang="en-GB"/>
          </a:p>
        </p:txBody>
      </p:sp>
      <p:sp>
        <p:nvSpPr>
          <p:cNvPr id="5" name="Title 4">
            <a:extLst>
              <a:ext uri="{FF2B5EF4-FFF2-40B4-BE49-F238E27FC236}">
                <a16:creationId xmlns:a16="http://schemas.microsoft.com/office/drawing/2014/main" id="{661807A7-3B33-14C1-3CA0-DBAEB343AE20}"/>
              </a:ext>
            </a:extLst>
          </p:cNvPr>
          <p:cNvSpPr>
            <a:spLocks noGrp="1"/>
          </p:cNvSpPr>
          <p:nvPr>
            <p:ph type="title"/>
          </p:nvPr>
        </p:nvSpPr>
        <p:spPr>
          <a:xfrm>
            <a:off x="730175" y="300904"/>
            <a:ext cx="10684958" cy="602860"/>
          </a:xfrm>
        </p:spPr>
        <p:txBody>
          <a:bodyPr wrap="square" anchor="t">
            <a:noAutofit/>
          </a:bodyPr>
          <a:lstStyle/>
          <a:p>
            <a:pPr>
              <a:lnSpc>
                <a:spcPct val="107857"/>
              </a:lnSpc>
            </a:pPr>
            <a:r>
              <a:rPr lang="de-DE" dirty="0">
                <a:solidFill>
                  <a:srgbClr val="000000"/>
                </a:solidFill>
                <a:latin typeface="Calibri"/>
                <a:cs typeface="Calibri"/>
              </a:rPr>
              <a:t>International Human Rights Law, International Humanitarian Law and International Refugee Law</a:t>
            </a:r>
            <a:endParaRPr lang="en-US" dirty="0"/>
          </a:p>
        </p:txBody>
      </p:sp>
      <p:sp>
        <p:nvSpPr>
          <p:cNvPr id="6" name="Content Placeholder 5">
            <a:extLst>
              <a:ext uri="{FF2B5EF4-FFF2-40B4-BE49-F238E27FC236}">
                <a16:creationId xmlns:a16="http://schemas.microsoft.com/office/drawing/2014/main" id="{4789D063-6A67-A198-9D6E-69644177E009}"/>
              </a:ext>
            </a:extLst>
          </p:cNvPr>
          <p:cNvSpPr txBox="1">
            <a:spLocks noGrp="1"/>
          </p:cNvSpPr>
          <p:nvPr>
            <p:ph sz="quarter" idx="14"/>
          </p:nvPr>
        </p:nvSpPr>
        <p:spPr>
          <a:xfrm>
            <a:off x="730175" y="1913054"/>
            <a:ext cx="10242625" cy="4265507"/>
          </a:xfrm>
          <a:prstGeom prst="rect">
            <a:avLst/>
          </a:prstGeom>
          <a:noFill/>
        </p:spPr>
        <p:txBody>
          <a:bodyPr wrap="square">
            <a:spAutoFit/>
          </a:bodyPr>
          <a:lstStyle/>
          <a:p>
            <a:pPr marL="285750" indent="-285750">
              <a:lnSpc>
                <a:spcPct val="107000"/>
              </a:lnSpc>
              <a:spcAft>
                <a:spcPts val="800"/>
              </a:spcAft>
              <a:buFont typeface="Arial"/>
            </a:pPr>
            <a:r>
              <a:rPr lang="en-GB" sz="2400" kern="100" dirty="0">
                <a:effectLst/>
              </a:rPr>
              <a:t>International h</a:t>
            </a:r>
            <a:r>
              <a:rPr lang="en-GB" sz="2400" kern="100" dirty="0"/>
              <a:t>uman rights law</a:t>
            </a:r>
            <a:r>
              <a:rPr lang="en-GB" sz="2400" kern="100" dirty="0">
                <a:effectLst/>
              </a:rPr>
              <a:t> </a:t>
            </a:r>
            <a:r>
              <a:rPr lang="en-GB" sz="2400" kern="100" dirty="0"/>
              <a:t>applies at all times and in all circumstances while international humanitarian law applies in armed conflict.</a:t>
            </a:r>
          </a:p>
          <a:p>
            <a:pPr marL="0" indent="0">
              <a:lnSpc>
                <a:spcPct val="107000"/>
              </a:lnSpc>
              <a:spcAft>
                <a:spcPts val="800"/>
              </a:spcAft>
              <a:buNone/>
            </a:pPr>
            <a:endParaRPr lang="en-GB" sz="2400" kern="100" dirty="0"/>
          </a:p>
          <a:p>
            <a:pPr marL="285750" indent="-285750">
              <a:lnSpc>
                <a:spcPct val="107000"/>
              </a:lnSpc>
              <a:spcAft>
                <a:spcPts val="800"/>
              </a:spcAft>
              <a:buFont typeface="Arial"/>
            </a:pPr>
            <a:r>
              <a:rPr lang="en-GB" sz="2400" kern="100" dirty="0">
                <a:ea typeface="Calibri" panose="020F0502020204030204" pitchFamily="34" charset="0"/>
              </a:rPr>
              <a:t>All </a:t>
            </a:r>
            <a:r>
              <a:rPr lang="en-GB" sz="2400" kern="100" dirty="0">
                <a:effectLst/>
                <a:ea typeface="Calibri" panose="020F0502020204030204" pitchFamily="34" charset="0"/>
              </a:rPr>
              <a:t>share common goals in safeguarding </a:t>
            </a:r>
            <a:r>
              <a:rPr lang="en-GB" sz="2400" kern="100" dirty="0">
                <a:ea typeface="Calibri" panose="020F0502020204030204" pitchFamily="34" charset="0"/>
              </a:rPr>
              <a:t>the well-being</a:t>
            </a:r>
            <a:r>
              <a:rPr lang="en-GB" sz="2400" kern="100" dirty="0">
                <a:effectLst/>
                <a:ea typeface="Calibri" panose="020F0502020204030204" pitchFamily="34" charset="0"/>
              </a:rPr>
              <a:t> </a:t>
            </a:r>
            <a:r>
              <a:rPr lang="en-GB" sz="2400" kern="100" dirty="0">
                <a:ea typeface="Calibri" panose="020F0502020204030204" pitchFamily="34" charset="0"/>
              </a:rPr>
              <a:t>and </a:t>
            </a:r>
            <a:r>
              <a:rPr lang="en-GB" sz="2400" kern="100" dirty="0">
                <a:effectLst/>
                <a:ea typeface="Calibri" panose="020F0502020204030204" pitchFamily="34" charset="0"/>
              </a:rPr>
              <a:t>dignity of </a:t>
            </a:r>
            <a:r>
              <a:rPr lang="en-GB" sz="2400" kern="100" dirty="0">
                <a:ea typeface="Calibri" panose="020F0502020204030204" pitchFamily="34" charset="0"/>
              </a:rPr>
              <a:t>individuals.</a:t>
            </a:r>
          </a:p>
          <a:p>
            <a:pPr marL="0" indent="0">
              <a:lnSpc>
                <a:spcPct val="107000"/>
              </a:lnSpc>
              <a:spcAft>
                <a:spcPts val="800"/>
              </a:spcAft>
              <a:buNone/>
            </a:pPr>
            <a:endParaRPr lang="en-GB" sz="2400" kern="100" dirty="0">
              <a:ea typeface="Calibri" panose="020F0502020204030204" pitchFamily="34" charset="0"/>
            </a:endParaRPr>
          </a:p>
          <a:p>
            <a:pPr marL="285750" indent="-285750">
              <a:lnSpc>
                <a:spcPct val="107000"/>
              </a:lnSpc>
              <a:spcAft>
                <a:spcPts val="800"/>
              </a:spcAft>
              <a:buFont typeface="Arial"/>
            </a:pPr>
            <a:r>
              <a:rPr lang="en-GB" sz="2400" kern="100" dirty="0">
                <a:ea typeface="Calibri" panose="020F0502020204030204" pitchFamily="34" charset="0"/>
              </a:rPr>
              <a:t>Many of their principles align</a:t>
            </a:r>
            <a:r>
              <a:rPr lang="en-GB" sz="2400" kern="100" dirty="0">
                <a:effectLst/>
                <a:ea typeface="Calibri" panose="020F0502020204030204" pitchFamily="34" charset="0"/>
              </a:rPr>
              <a:t>, emphasizing importance of protecting human rights and dignity in various contexts.</a:t>
            </a:r>
            <a:endParaRPr lang="en-GB" sz="2400" dirty="0"/>
          </a:p>
          <a:p>
            <a:pPr marL="0" marR="0">
              <a:lnSpc>
                <a:spcPct val="107000"/>
              </a:lnSpc>
              <a:spcBef>
                <a:spcPts val="0"/>
              </a:spcBef>
              <a:spcAft>
                <a:spcPts val="800"/>
              </a:spcAft>
            </a:pP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697502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52" name="Google Shape;252;p14"/>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GB"/>
              <a:t>34</a:t>
            </a:fld>
            <a:endParaRPr/>
          </a:p>
        </p:txBody>
      </p:sp>
      <p:sp>
        <p:nvSpPr>
          <p:cNvPr id="254" name="Google Shape;254;p14"/>
          <p:cNvSpPr txBox="1">
            <a:spLocks noGrp="1"/>
          </p:cNvSpPr>
          <p:nvPr>
            <p:ph type="title"/>
          </p:nvPr>
        </p:nvSpPr>
        <p:spPr>
          <a:xfrm>
            <a:off x="388871" y="-200396"/>
            <a:ext cx="11174400" cy="874598"/>
          </a:xfrm>
          <a:prstGeom prst="rect">
            <a:avLst/>
          </a:prstGeom>
          <a:noFill/>
          <a:ln>
            <a:noFill/>
          </a:ln>
        </p:spPr>
        <p:txBody>
          <a:bodyPr spcFirstLastPara="1" wrap="square" lIns="0" tIns="0" rIns="0" bIns="0" anchor="t" anchorCtr="0">
            <a:noAutofit/>
          </a:bodyPr>
          <a:lstStyle/>
          <a:p>
            <a:pPr>
              <a:lnSpc>
                <a:spcPct val="115000"/>
              </a:lnSpc>
              <a:spcBef>
                <a:spcPts val="2000"/>
              </a:spcBef>
            </a:pPr>
            <a:r>
              <a:rPr lang="en-US" sz="3000" dirty="0">
                <a:solidFill>
                  <a:schemeClr val="tx1"/>
                </a:solidFill>
                <a:latin typeface="Calibri" panose="020F0502020204030204" pitchFamily="34" charset="0"/>
                <a:ea typeface="Calibri" panose="020F0502020204030204" pitchFamily="34" charset="0"/>
                <a:cs typeface="Calibri" panose="020F0502020204030204" pitchFamily="34" charset="0"/>
              </a:rPr>
              <a:t>Comparing international human rights, humanitarian and refugee law</a:t>
            </a:r>
            <a:endParaRPr lang="da-DK" sz="30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37B69AF1-4B77-7CA2-0B40-1892649C85E0}"/>
              </a:ext>
            </a:extLst>
          </p:cNvPr>
          <p:cNvSpPr txBox="1"/>
          <p:nvPr/>
        </p:nvSpPr>
        <p:spPr>
          <a:xfrm>
            <a:off x="215153" y="499970"/>
            <a:ext cx="11587976" cy="2187265"/>
          </a:xfrm>
          <a:prstGeom prst="rect">
            <a:avLst/>
          </a:prstGeom>
          <a:noFill/>
        </p:spPr>
        <p:txBody>
          <a:bodyPr wrap="square">
            <a:spAutoFit/>
          </a:bodyPr>
          <a:lstStyle/>
          <a:p>
            <a:pPr>
              <a:lnSpc>
                <a:spcPct val="115000"/>
              </a:lnSpc>
              <a:spcBef>
                <a:spcPts val="1000"/>
              </a:spcBef>
            </a:pPr>
            <a:r>
              <a:rPr lang="en-US" sz="2200" b="1" dirty="0">
                <a:solidFill>
                  <a:srgbClr val="4F81BD"/>
                </a:solidFill>
                <a:latin typeface="Calibri" panose="020F0502020204030204" pitchFamily="34" charset="0"/>
                <a:ea typeface="Calibri" panose="020F0502020204030204" pitchFamily="34" charset="0"/>
                <a:cs typeface="Calibri" panose="020F0502020204030204" pitchFamily="34" charset="0"/>
              </a:rPr>
              <a:t>Similarities</a:t>
            </a:r>
            <a:endParaRPr lang="da-DK" sz="2200" b="1" dirty="0">
              <a:solidFill>
                <a:srgbClr val="4F81BD"/>
              </a:solidFill>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buFont typeface="Symbol" panose="05050102010706020507" pitchFamily="18" charset="2"/>
              <a:buChar char=""/>
              <a:tabLst>
                <a:tab pos="228600" algn="l"/>
              </a:tabLst>
            </a:pPr>
            <a:r>
              <a:rPr lang="en-US" dirty="0">
                <a:latin typeface="Calibri" panose="020F0502020204030204" pitchFamily="34" charset="0"/>
                <a:ea typeface="Calibri" panose="020F0502020204030204" pitchFamily="34" charset="0"/>
                <a:cs typeface="Calibri" panose="020F0502020204030204" pitchFamily="34" charset="0"/>
              </a:rPr>
              <a:t>All three legal frameworks aim to protect individuals and uphold human dignity.</a:t>
            </a:r>
            <a:endParaRPr lang="da-DK" sz="2000" dirty="0">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buFont typeface="Symbol" panose="05050102010706020507" pitchFamily="18" charset="2"/>
              <a:buChar char=""/>
              <a:tabLst>
                <a:tab pos="228600" algn="l"/>
              </a:tabLst>
            </a:pPr>
            <a:r>
              <a:rPr lang="en-US" dirty="0">
                <a:latin typeface="Calibri" panose="020F0502020204030204" pitchFamily="34" charset="0"/>
                <a:ea typeface="Calibri" panose="020F0502020204030204" pitchFamily="34" charset="0"/>
                <a:cs typeface="Calibri" panose="020F0502020204030204" pitchFamily="34" charset="0"/>
              </a:rPr>
              <a:t>They are grounded in international treaties and conventions.</a:t>
            </a:r>
            <a:endParaRPr lang="da-DK" sz="2000" dirty="0">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buFont typeface="Symbol" panose="05050102010706020507" pitchFamily="18" charset="2"/>
              <a:buChar char=""/>
              <a:tabLst>
                <a:tab pos="228600" algn="l"/>
              </a:tabLst>
            </a:pPr>
            <a:r>
              <a:rPr lang="en-US" dirty="0">
                <a:latin typeface="Calibri" panose="020F0502020204030204" pitchFamily="34" charset="0"/>
                <a:ea typeface="Calibri" panose="020F0502020204030204" pitchFamily="34" charset="0"/>
                <a:cs typeface="Calibri" panose="020F0502020204030204" pitchFamily="34" charset="0"/>
              </a:rPr>
              <a:t>States are primary duty bearers under each framework.</a:t>
            </a:r>
            <a:endParaRPr lang="da-DK" sz="2000" dirty="0">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buFont typeface="Symbol" panose="05050102010706020507" pitchFamily="18" charset="2"/>
              <a:buChar char=""/>
              <a:tabLst>
                <a:tab pos="228600" algn="l"/>
              </a:tabLst>
            </a:pPr>
            <a:r>
              <a:rPr lang="en-US" dirty="0">
                <a:latin typeface="Calibri" panose="020F0502020204030204" pitchFamily="34" charset="0"/>
                <a:ea typeface="Calibri" panose="020F0502020204030204" pitchFamily="34" charset="0"/>
                <a:cs typeface="Calibri" panose="020F0502020204030204" pitchFamily="34" charset="0"/>
              </a:rPr>
              <a:t>They complement each other and may apply concurrently in certain situations (e.g., armed conflict and displacement).</a:t>
            </a:r>
            <a:endParaRPr lang="da-DK" sz="2000" dirty="0">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spcAft>
                <a:spcPts val="1000"/>
              </a:spcAft>
              <a:buFont typeface="Symbol" panose="05050102010706020507" pitchFamily="18" charset="2"/>
              <a:buChar char=""/>
              <a:tabLst>
                <a:tab pos="228600" algn="l"/>
              </a:tabLst>
            </a:pPr>
            <a:r>
              <a:rPr lang="en-US" dirty="0">
                <a:latin typeface="Calibri" panose="020F0502020204030204" pitchFamily="34" charset="0"/>
                <a:ea typeface="Calibri" panose="020F0502020204030204" pitchFamily="34" charset="0"/>
                <a:cs typeface="Calibri" panose="020F0502020204030204" pitchFamily="34" charset="0"/>
              </a:rPr>
              <a:t>Each has mechanisms for monitoring and enforcement, though effectiveness varies.</a:t>
            </a:r>
            <a:endParaRPr lang="da-DK" sz="2000" dirty="0">
              <a:latin typeface="Calibri" panose="020F0502020204030204" pitchFamily="34" charset="0"/>
              <a:ea typeface="Calibri" panose="020F0502020204030204" pitchFamily="34" charset="0"/>
              <a:cs typeface="Calibri" panose="020F0502020204030204" pitchFamily="34" charset="0"/>
            </a:endParaRPr>
          </a:p>
          <a:p>
            <a:r>
              <a:rPr lang="en-GB" sz="2200" b="1" dirty="0">
                <a:solidFill>
                  <a:srgbClr val="0070C0"/>
                </a:solidFill>
                <a:latin typeface="Calibri" panose="020F0502020204030204" pitchFamily="34" charset="0"/>
                <a:ea typeface="Calibri" panose="020F0502020204030204" pitchFamily="34" charset="0"/>
                <a:cs typeface="Calibri" panose="020F0502020204030204" pitchFamily="34" charset="0"/>
              </a:rPr>
              <a:t>Differences</a:t>
            </a:r>
          </a:p>
        </p:txBody>
      </p:sp>
      <p:graphicFrame>
        <p:nvGraphicFramePr>
          <p:cNvPr id="7" name="Table 6">
            <a:extLst>
              <a:ext uri="{FF2B5EF4-FFF2-40B4-BE49-F238E27FC236}">
                <a16:creationId xmlns:a16="http://schemas.microsoft.com/office/drawing/2014/main" id="{BFEF6A88-B716-4391-41B1-9EBC4D812892}"/>
              </a:ext>
            </a:extLst>
          </p:cNvPr>
          <p:cNvGraphicFramePr>
            <a:graphicFrameLocks noGrp="1"/>
          </p:cNvGraphicFramePr>
          <p:nvPr>
            <p:extLst>
              <p:ext uri="{D42A27DB-BD31-4B8C-83A1-F6EECF244321}">
                <p14:modId xmlns:p14="http://schemas.microsoft.com/office/powerpoint/2010/main" val="4128304330"/>
              </p:ext>
            </p:extLst>
          </p:nvPr>
        </p:nvGraphicFramePr>
        <p:xfrm>
          <a:off x="215153" y="2654832"/>
          <a:ext cx="11735842" cy="3866089"/>
        </p:xfrm>
        <a:graphic>
          <a:graphicData uri="http://schemas.openxmlformats.org/drawingml/2006/table">
            <a:tbl>
              <a:tblPr firstRow="1" firstCol="1" bandRow="1">
                <a:tableStyleId>{21E4AEA4-8DFA-4A89-87EB-49C32662AFE0}</a:tableStyleId>
              </a:tblPr>
              <a:tblGrid>
                <a:gridCol w="1784262">
                  <a:extLst>
                    <a:ext uri="{9D8B030D-6E8A-4147-A177-3AD203B41FA5}">
                      <a16:colId xmlns:a16="http://schemas.microsoft.com/office/drawing/2014/main" val="3697452461"/>
                    </a:ext>
                  </a:extLst>
                </a:gridCol>
                <a:gridCol w="3228667">
                  <a:extLst>
                    <a:ext uri="{9D8B030D-6E8A-4147-A177-3AD203B41FA5}">
                      <a16:colId xmlns:a16="http://schemas.microsoft.com/office/drawing/2014/main" val="3956473625"/>
                    </a:ext>
                  </a:extLst>
                </a:gridCol>
                <a:gridCol w="3483558">
                  <a:extLst>
                    <a:ext uri="{9D8B030D-6E8A-4147-A177-3AD203B41FA5}">
                      <a16:colId xmlns:a16="http://schemas.microsoft.com/office/drawing/2014/main" val="3028335815"/>
                    </a:ext>
                  </a:extLst>
                </a:gridCol>
                <a:gridCol w="3239355">
                  <a:extLst>
                    <a:ext uri="{9D8B030D-6E8A-4147-A177-3AD203B41FA5}">
                      <a16:colId xmlns:a16="http://schemas.microsoft.com/office/drawing/2014/main" val="2179121715"/>
                    </a:ext>
                  </a:extLst>
                </a:gridCol>
              </a:tblGrid>
              <a:tr h="280509">
                <a:tc>
                  <a:txBody>
                    <a:bodyPr/>
                    <a:lstStyle/>
                    <a:p>
                      <a:pPr marL="0" marR="0">
                        <a:lnSpc>
                          <a:spcPct val="115000"/>
                        </a:lnSpc>
                        <a:spcAft>
                          <a:spcPts val="1000"/>
                        </a:spcAft>
                        <a:buNone/>
                      </a:pPr>
                      <a:r>
                        <a:rPr lang="en-US" sz="1200">
                          <a:effectLst/>
                          <a:latin typeface="Calibri" panose="020F0502020204030204" pitchFamily="34" charset="0"/>
                          <a:ea typeface="Calibri" panose="020F0502020204030204" pitchFamily="34" charset="0"/>
                          <a:cs typeface="Calibri" panose="020F0502020204030204" pitchFamily="34" charset="0"/>
                        </a:rPr>
                        <a:t>Aspect</a:t>
                      </a:r>
                      <a:endParaRPr lang="da-DK"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Aft>
                          <a:spcPts val="1000"/>
                        </a:spcAft>
                        <a:buNone/>
                      </a:pPr>
                      <a:r>
                        <a:rPr lang="en-US" sz="1200">
                          <a:effectLst/>
                          <a:latin typeface="Calibri" panose="020F0502020204030204" pitchFamily="34" charset="0"/>
                          <a:ea typeface="Calibri" panose="020F0502020204030204" pitchFamily="34" charset="0"/>
                          <a:cs typeface="Calibri" panose="020F0502020204030204" pitchFamily="34" charset="0"/>
                        </a:rPr>
                        <a:t>International Human Rights Law (IHRL)</a:t>
                      </a:r>
                      <a:endParaRPr lang="da-DK"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Aft>
                          <a:spcPts val="1000"/>
                        </a:spcAft>
                        <a:buNone/>
                      </a:pPr>
                      <a:r>
                        <a:rPr lang="en-US" sz="1200">
                          <a:effectLst/>
                          <a:latin typeface="Calibri" panose="020F0502020204030204" pitchFamily="34" charset="0"/>
                          <a:ea typeface="Calibri" panose="020F0502020204030204" pitchFamily="34" charset="0"/>
                          <a:cs typeface="Calibri" panose="020F0502020204030204" pitchFamily="34" charset="0"/>
                        </a:rPr>
                        <a:t>International Humanitarian Law (IHL)</a:t>
                      </a:r>
                      <a:endParaRPr lang="da-DK"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Aft>
                          <a:spcPts val="100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International Refugee Law (IRL)</a:t>
                      </a:r>
                      <a:endParaRPr lang="da-DK"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26346837"/>
                  </a:ext>
                </a:extLst>
              </a:tr>
              <a:tr h="280509">
                <a:tc>
                  <a:txBody>
                    <a:bodyPr/>
                    <a:lstStyle/>
                    <a:p>
                      <a:pPr marL="0" marR="0">
                        <a:lnSpc>
                          <a:spcPct val="115000"/>
                        </a:lnSpc>
                        <a:spcAft>
                          <a:spcPts val="100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Purpose</a:t>
                      </a:r>
                      <a:endParaRPr lang="da-DK"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Aft>
                          <a:spcPts val="100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Protect individuals from abuses by their own state</a:t>
                      </a:r>
                      <a:endParaRPr lang="da-DK"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Aft>
                          <a:spcPts val="100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Protect individuals during armed conflict</a:t>
                      </a:r>
                      <a:endParaRPr lang="da-DK"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Aft>
                          <a:spcPts val="1000"/>
                        </a:spcAft>
                        <a:buNone/>
                      </a:pPr>
                      <a:r>
                        <a:rPr lang="en-US" sz="1200">
                          <a:effectLst/>
                          <a:latin typeface="Calibri" panose="020F0502020204030204" pitchFamily="34" charset="0"/>
                          <a:ea typeface="Calibri" panose="020F0502020204030204" pitchFamily="34" charset="0"/>
                          <a:cs typeface="Calibri" panose="020F0502020204030204" pitchFamily="34" charset="0"/>
                        </a:rPr>
                        <a:t>Protect individuals fleeing persecution or serious harm</a:t>
                      </a:r>
                      <a:endParaRPr lang="da-DK"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114272260"/>
                  </a:ext>
                </a:extLst>
              </a:tr>
              <a:tr h="376739">
                <a:tc>
                  <a:txBody>
                    <a:bodyPr/>
                    <a:lstStyle/>
                    <a:p>
                      <a:pPr marL="0" marR="0">
                        <a:lnSpc>
                          <a:spcPct val="115000"/>
                        </a:lnSpc>
                        <a:spcAft>
                          <a:spcPts val="1000"/>
                        </a:spcAft>
                        <a:buNone/>
                      </a:pPr>
                      <a:r>
                        <a:rPr lang="en-US" sz="1200">
                          <a:effectLst/>
                          <a:latin typeface="Calibri" panose="020F0502020204030204" pitchFamily="34" charset="0"/>
                          <a:ea typeface="Calibri" panose="020F0502020204030204" pitchFamily="34" charset="0"/>
                          <a:cs typeface="Calibri" panose="020F0502020204030204" pitchFamily="34" charset="0"/>
                        </a:rPr>
                        <a:t>Scope of Application</a:t>
                      </a:r>
                      <a:endParaRPr lang="da-DK"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Aft>
                          <a:spcPts val="1000"/>
                        </a:spcAft>
                        <a:buNone/>
                      </a:pPr>
                      <a:r>
                        <a:rPr lang="en-US" sz="1200">
                          <a:effectLst/>
                          <a:latin typeface="Calibri" panose="020F0502020204030204" pitchFamily="34" charset="0"/>
                          <a:ea typeface="Calibri" panose="020F0502020204030204" pitchFamily="34" charset="0"/>
                          <a:cs typeface="Calibri" panose="020F0502020204030204" pitchFamily="34" charset="0"/>
                        </a:rPr>
                        <a:t>Applies at all times, in peace and war</a:t>
                      </a:r>
                      <a:endParaRPr lang="da-DK"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Aft>
                          <a:spcPts val="1000"/>
                        </a:spcAft>
                        <a:buNone/>
                      </a:pPr>
                      <a:r>
                        <a:rPr lang="en-US" sz="1200">
                          <a:effectLst/>
                          <a:latin typeface="Calibri" panose="020F0502020204030204" pitchFamily="34" charset="0"/>
                          <a:ea typeface="Calibri" panose="020F0502020204030204" pitchFamily="34" charset="0"/>
                          <a:cs typeface="Calibri" panose="020F0502020204030204" pitchFamily="34" charset="0"/>
                        </a:rPr>
                        <a:t>Applies only during armed conflicts</a:t>
                      </a:r>
                      <a:endParaRPr lang="da-DK"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Aft>
                          <a:spcPts val="100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Applies to individuals outside their country due to persecution/conflict</a:t>
                      </a:r>
                      <a:endParaRPr lang="da-DK"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781816262"/>
                  </a:ext>
                </a:extLst>
              </a:tr>
              <a:tr h="280509">
                <a:tc>
                  <a:txBody>
                    <a:bodyPr/>
                    <a:lstStyle/>
                    <a:p>
                      <a:pPr marL="0" marR="0">
                        <a:lnSpc>
                          <a:spcPct val="115000"/>
                        </a:lnSpc>
                        <a:spcAft>
                          <a:spcPts val="1000"/>
                        </a:spcAft>
                        <a:buNone/>
                      </a:pPr>
                      <a:r>
                        <a:rPr lang="en-US" sz="1200">
                          <a:effectLst/>
                          <a:latin typeface="Calibri" panose="020F0502020204030204" pitchFamily="34" charset="0"/>
                          <a:ea typeface="Calibri" panose="020F0502020204030204" pitchFamily="34" charset="0"/>
                          <a:cs typeface="Calibri" panose="020F0502020204030204" pitchFamily="34" charset="0"/>
                        </a:rPr>
                        <a:t>Legal Instruments</a:t>
                      </a:r>
                      <a:endParaRPr lang="da-DK"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Aft>
                          <a:spcPts val="1000"/>
                        </a:spcAft>
                        <a:buNone/>
                      </a:pPr>
                      <a:r>
                        <a:rPr lang="en-US" sz="1200">
                          <a:effectLst/>
                          <a:latin typeface="Calibri" panose="020F0502020204030204" pitchFamily="34" charset="0"/>
                          <a:ea typeface="Calibri" panose="020F0502020204030204" pitchFamily="34" charset="0"/>
                          <a:cs typeface="Calibri" panose="020F0502020204030204" pitchFamily="34" charset="0"/>
                        </a:rPr>
                        <a:t>UDHR, ICCPR, ICESCR, regional treaties</a:t>
                      </a:r>
                      <a:endParaRPr lang="da-DK"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Aft>
                          <a:spcPts val="1000"/>
                        </a:spcAft>
                        <a:buNone/>
                      </a:pPr>
                      <a:r>
                        <a:rPr lang="en-US" sz="1200">
                          <a:effectLst/>
                          <a:latin typeface="Calibri" panose="020F0502020204030204" pitchFamily="34" charset="0"/>
                          <a:ea typeface="Calibri" panose="020F0502020204030204" pitchFamily="34" charset="0"/>
                          <a:cs typeface="Calibri" panose="020F0502020204030204" pitchFamily="34" charset="0"/>
                        </a:rPr>
                        <a:t>Geneva Conventions (1949), Additional Protocols (1977)</a:t>
                      </a:r>
                      <a:endParaRPr lang="da-DK"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Aft>
                          <a:spcPts val="1000"/>
                        </a:spcAft>
                        <a:buNone/>
                      </a:pPr>
                      <a:r>
                        <a:rPr lang="en-US" sz="1200">
                          <a:effectLst/>
                          <a:latin typeface="Calibri" panose="020F0502020204030204" pitchFamily="34" charset="0"/>
                          <a:ea typeface="Calibri" panose="020F0502020204030204" pitchFamily="34" charset="0"/>
                          <a:cs typeface="Calibri" panose="020F0502020204030204" pitchFamily="34" charset="0"/>
                        </a:rPr>
                        <a:t>1951 Refugee Convention, 1967 Protocol</a:t>
                      </a:r>
                      <a:endParaRPr lang="da-DK"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686805270"/>
                  </a:ext>
                </a:extLst>
              </a:tr>
              <a:tr h="184281">
                <a:tc>
                  <a:txBody>
                    <a:bodyPr/>
                    <a:lstStyle/>
                    <a:p>
                      <a:pPr marL="0" marR="0">
                        <a:lnSpc>
                          <a:spcPct val="115000"/>
                        </a:lnSpc>
                        <a:spcAft>
                          <a:spcPts val="1000"/>
                        </a:spcAft>
                        <a:buNone/>
                      </a:pPr>
                      <a:r>
                        <a:rPr lang="en-US" sz="1200">
                          <a:effectLst/>
                          <a:latin typeface="Calibri" panose="020F0502020204030204" pitchFamily="34" charset="0"/>
                          <a:ea typeface="Calibri" panose="020F0502020204030204" pitchFamily="34" charset="0"/>
                          <a:cs typeface="Calibri" panose="020F0502020204030204" pitchFamily="34" charset="0"/>
                        </a:rPr>
                        <a:t>Main Duty Bearers</a:t>
                      </a:r>
                      <a:endParaRPr lang="da-DK"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Aft>
                          <a:spcPts val="1000"/>
                        </a:spcAft>
                        <a:buNone/>
                      </a:pPr>
                      <a:r>
                        <a:rPr lang="en-US" sz="1200">
                          <a:effectLst/>
                          <a:latin typeface="Calibri" panose="020F0502020204030204" pitchFamily="34" charset="0"/>
                          <a:ea typeface="Calibri" panose="020F0502020204030204" pitchFamily="34" charset="0"/>
                          <a:cs typeface="Calibri" panose="020F0502020204030204" pitchFamily="34" charset="0"/>
                        </a:rPr>
                        <a:t>States</a:t>
                      </a:r>
                      <a:endParaRPr lang="da-DK"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Aft>
                          <a:spcPts val="1000"/>
                        </a:spcAft>
                        <a:buNone/>
                      </a:pPr>
                      <a:r>
                        <a:rPr lang="en-US" sz="1200">
                          <a:effectLst/>
                          <a:latin typeface="Calibri" panose="020F0502020204030204" pitchFamily="34" charset="0"/>
                          <a:ea typeface="Calibri" panose="020F0502020204030204" pitchFamily="34" charset="0"/>
                          <a:cs typeface="Calibri" panose="020F0502020204030204" pitchFamily="34" charset="0"/>
                        </a:rPr>
                        <a:t>States and parties to conflict</a:t>
                      </a:r>
                      <a:endParaRPr lang="da-DK"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Aft>
                          <a:spcPts val="1000"/>
                        </a:spcAft>
                        <a:buNone/>
                      </a:pPr>
                      <a:r>
                        <a:rPr lang="en-US" sz="1200">
                          <a:effectLst/>
                          <a:latin typeface="Calibri" panose="020F0502020204030204" pitchFamily="34" charset="0"/>
                          <a:ea typeface="Calibri" panose="020F0502020204030204" pitchFamily="34" charset="0"/>
                          <a:cs typeface="Calibri" panose="020F0502020204030204" pitchFamily="34" charset="0"/>
                        </a:rPr>
                        <a:t>Host states, UNHCR</a:t>
                      </a:r>
                      <a:endParaRPr lang="da-DK"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543108363"/>
                  </a:ext>
                </a:extLst>
              </a:tr>
              <a:tr h="280509">
                <a:tc>
                  <a:txBody>
                    <a:bodyPr/>
                    <a:lstStyle/>
                    <a:p>
                      <a:pPr marL="0" marR="0">
                        <a:lnSpc>
                          <a:spcPct val="115000"/>
                        </a:lnSpc>
                        <a:spcAft>
                          <a:spcPts val="1000"/>
                        </a:spcAft>
                        <a:buNone/>
                      </a:pPr>
                      <a:r>
                        <a:rPr lang="en-US" sz="1200">
                          <a:effectLst/>
                          <a:latin typeface="Calibri" panose="020F0502020204030204" pitchFamily="34" charset="0"/>
                          <a:ea typeface="Calibri" panose="020F0502020204030204" pitchFamily="34" charset="0"/>
                          <a:cs typeface="Calibri" panose="020F0502020204030204" pitchFamily="34" charset="0"/>
                        </a:rPr>
                        <a:t>Key Principles</a:t>
                      </a:r>
                      <a:endParaRPr lang="da-DK"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Aft>
                          <a:spcPts val="1000"/>
                        </a:spcAft>
                        <a:buNone/>
                      </a:pPr>
                      <a:r>
                        <a:rPr lang="en-US" sz="1200">
                          <a:effectLst/>
                          <a:latin typeface="Calibri" panose="020F0502020204030204" pitchFamily="34" charset="0"/>
                          <a:ea typeface="Calibri" panose="020F0502020204030204" pitchFamily="34" charset="0"/>
                          <a:cs typeface="Calibri" panose="020F0502020204030204" pitchFamily="34" charset="0"/>
                        </a:rPr>
                        <a:t>Universality, equality, non-discrimination</a:t>
                      </a:r>
                      <a:endParaRPr lang="da-DK"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Aft>
                          <a:spcPts val="1000"/>
                        </a:spcAft>
                        <a:buNone/>
                      </a:pPr>
                      <a:r>
                        <a:rPr lang="en-US" sz="1200">
                          <a:effectLst/>
                          <a:latin typeface="Calibri" panose="020F0502020204030204" pitchFamily="34" charset="0"/>
                          <a:ea typeface="Calibri" panose="020F0502020204030204" pitchFamily="34" charset="0"/>
                          <a:cs typeface="Calibri" panose="020F0502020204030204" pitchFamily="34" charset="0"/>
                        </a:rPr>
                        <a:t>Distinction, proportionality, necessity, humanity</a:t>
                      </a:r>
                      <a:endParaRPr lang="da-DK"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Aft>
                          <a:spcPts val="1000"/>
                        </a:spcAft>
                        <a:buNone/>
                      </a:pPr>
                      <a:r>
                        <a:rPr lang="en-US" sz="1200">
                          <a:effectLst/>
                          <a:latin typeface="Calibri" panose="020F0502020204030204" pitchFamily="34" charset="0"/>
                          <a:ea typeface="Calibri" panose="020F0502020204030204" pitchFamily="34" charset="0"/>
                          <a:cs typeface="Calibri" panose="020F0502020204030204" pitchFamily="34" charset="0"/>
                        </a:rPr>
                        <a:t>Non-refoulement, asylum, protection</a:t>
                      </a:r>
                      <a:endParaRPr lang="da-DK"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863969672"/>
                  </a:ext>
                </a:extLst>
              </a:tr>
              <a:tr h="280509">
                <a:tc>
                  <a:txBody>
                    <a:bodyPr/>
                    <a:lstStyle/>
                    <a:p>
                      <a:pPr marL="0" marR="0">
                        <a:lnSpc>
                          <a:spcPct val="115000"/>
                        </a:lnSpc>
                        <a:spcAft>
                          <a:spcPts val="1000"/>
                        </a:spcAft>
                        <a:buNone/>
                      </a:pPr>
                      <a:r>
                        <a:rPr lang="en-US" sz="1200">
                          <a:effectLst/>
                          <a:latin typeface="Calibri" panose="020F0502020204030204" pitchFamily="34" charset="0"/>
                          <a:ea typeface="Calibri" panose="020F0502020204030204" pitchFamily="34" charset="0"/>
                          <a:cs typeface="Calibri" panose="020F0502020204030204" pitchFamily="34" charset="0"/>
                        </a:rPr>
                        <a:t>Beneficiaries</a:t>
                      </a:r>
                      <a:endParaRPr lang="da-DK"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Aft>
                          <a:spcPts val="100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All individuals under a State's jurisdiction</a:t>
                      </a:r>
                      <a:endParaRPr lang="da-DK"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Aft>
                          <a:spcPts val="1000"/>
                        </a:spcAft>
                        <a:buNone/>
                      </a:pPr>
                      <a:r>
                        <a:rPr lang="en-US" sz="1200">
                          <a:effectLst/>
                          <a:latin typeface="Calibri" panose="020F0502020204030204" pitchFamily="34" charset="0"/>
                          <a:ea typeface="Calibri" panose="020F0502020204030204" pitchFamily="34" charset="0"/>
                          <a:cs typeface="Calibri" panose="020F0502020204030204" pitchFamily="34" charset="0"/>
                        </a:rPr>
                        <a:t>Civilians, wounded combatants, prisoners of war</a:t>
                      </a:r>
                      <a:endParaRPr lang="da-DK"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Aft>
                          <a:spcPts val="1000"/>
                        </a:spcAft>
                        <a:buNone/>
                      </a:pPr>
                      <a:r>
                        <a:rPr lang="en-US" sz="1200">
                          <a:effectLst/>
                          <a:latin typeface="Calibri" panose="020F0502020204030204" pitchFamily="34" charset="0"/>
                          <a:ea typeface="Calibri" panose="020F0502020204030204" pitchFamily="34" charset="0"/>
                          <a:cs typeface="Calibri" panose="020F0502020204030204" pitchFamily="34" charset="0"/>
                        </a:rPr>
                        <a:t>Refugees and asylum seekers</a:t>
                      </a:r>
                      <a:endParaRPr lang="da-DK"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114288328"/>
                  </a:ext>
                </a:extLst>
              </a:tr>
              <a:tr h="376739">
                <a:tc>
                  <a:txBody>
                    <a:bodyPr/>
                    <a:lstStyle/>
                    <a:p>
                      <a:pPr marL="0" marR="0">
                        <a:lnSpc>
                          <a:spcPct val="115000"/>
                        </a:lnSpc>
                        <a:spcAft>
                          <a:spcPts val="1000"/>
                        </a:spcAft>
                        <a:buNone/>
                      </a:pPr>
                      <a:r>
                        <a:rPr lang="en-US" sz="1200">
                          <a:effectLst/>
                          <a:latin typeface="Calibri" panose="020F0502020204030204" pitchFamily="34" charset="0"/>
                          <a:ea typeface="Calibri" panose="020F0502020204030204" pitchFamily="34" charset="0"/>
                          <a:cs typeface="Calibri" panose="020F0502020204030204" pitchFamily="34" charset="0"/>
                        </a:rPr>
                        <a:t>Enforcement Mechanisms</a:t>
                      </a:r>
                      <a:endParaRPr lang="da-DK"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Aft>
                          <a:spcPts val="100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UN treaty bodies, regional courts</a:t>
                      </a:r>
                      <a:endParaRPr lang="da-DK"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Aft>
                          <a:spcPts val="100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ICRC monitoring, international tribunals</a:t>
                      </a:r>
                      <a:endParaRPr lang="da-DK"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Aft>
                          <a:spcPts val="1000"/>
                        </a:spcAft>
                        <a:buNone/>
                      </a:pPr>
                      <a:r>
                        <a:rPr lang="en-US" sz="1200">
                          <a:effectLst/>
                          <a:latin typeface="Calibri" panose="020F0502020204030204" pitchFamily="34" charset="0"/>
                          <a:ea typeface="Calibri" panose="020F0502020204030204" pitchFamily="34" charset="0"/>
                          <a:cs typeface="Calibri" panose="020F0502020204030204" pitchFamily="34" charset="0"/>
                        </a:rPr>
                        <a:t>UNHCR, national asylum systems</a:t>
                      </a:r>
                      <a:endParaRPr lang="da-DK"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868434764"/>
                  </a:ext>
                </a:extLst>
              </a:tr>
              <a:tr h="376739">
                <a:tc>
                  <a:txBody>
                    <a:bodyPr/>
                    <a:lstStyle/>
                    <a:p>
                      <a:pPr marL="0" marR="0">
                        <a:lnSpc>
                          <a:spcPct val="115000"/>
                        </a:lnSpc>
                        <a:spcAft>
                          <a:spcPts val="1000"/>
                        </a:spcAft>
                        <a:buNone/>
                      </a:pPr>
                      <a:r>
                        <a:rPr lang="en-US" sz="1200">
                          <a:effectLst/>
                          <a:latin typeface="Calibri" panose="020F0502020204030204" pitchFamily="34" charset="0"/>
                          <a:ea typeface="Calibri" panose="020F0502020204030204" pitchFamily="34" charset="0"/>
                          <a:cs typeface="Calibri" panose="020F0502020204030204" pitchFamily="34" charset="0"/>
                        </a:rPr>
                        <a:t>Relationship to Other Laws</a:t>
                      </a:r>
                      <a:endParaRPr lang="da-DK"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Aft>
                          <a:spcPts val="1000"/>
                        </a:spcAft>
                        <a:buNone/>
                      </a:pPr>
                      <a:r>
                        <a:rPr lang="en-US" sz="1200">
                          <a:effectLst/>
                          <a:latin typeface="Calibri" panose="020F0502020204030204" pitchFamily="34" charset="0"/>
                          <a:ea typeface="Calibri" panose="020F0502020204030204" pitchFamily="34" charset="0"/>
                          <a:cs typeface="Calibri" panose="020F0502020204030204" pitchFamily="34" charset="0"/>
                        </a:rPr>
                        <a:t>Complements IHL and IRL; applies concurrently during conflict</a:t>
                      </a:r>
                      <a:endParaRPr lang="da-DK"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Aft>
                          <a:spcPts val="1000"/>
                        </a:spcAft>
                        <a:buNone/>
                      </a:pPr>
                      <a:r>
                        <a:rPr lang="en-US" sz="1200">
                          <a:effectLst/>
                          <a:latin typeface="Calibri" panose="020F0502020204030204" pitchFamily="34" charset="0"/>
                          <a:ea typeface="Calibri" panose="020F0502020204030204" pitchFamily="34" charset="0"/>
                          <a:cs typeface="Calibri" panose="020F0502020204030204" pitchFamily="34" charset="0"/>
                        </a:rPr>
                        <a:t>Complements IHRL; may override certain human rights norms</a:t>
                      </a:r>
                      <a:endParaRPr lang="da-DK"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Aft>
                          <a:spcPts val="1000"/>
                        </a:spcAft>
                        <a:buNone/>
                      </a:pPr>
                      <a:r>
                        <a:rPr lang="en-US" sz="1200">
                          <a:effectLst/>
                          <a:latin typeface="Calibri" panose="020F0502020204030204" pitchFamily="34" charset="0"/>
                          <a:ea typeface="Calibri" panose="020F0502020204030204" pitchFamily="34" charset="0"/>
                          <a:cs typeface="Calibri" panose="020F0502020204030204" pitchFamily="34" charset="0"/>
                        </a:rPr>
                        <a:t>Draws from IHRL and IHL to enhance refugee protection</a:t>
                      </a:r>
                      <a:endParaRPr lang="da-DK"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918409126"/>
                  </a:ext>
                </a:extLst>
              </a:tr>
              <a:tr h="280509">
                <a:tc>
                  <a:txBody>
                    <a:bodyPr/>
                    <a:lstStyle/>
                    <a:p>
                      <a:pPr marL="0" marR="0">
                        <a:lnSpc>
                          <a:spcPct val="115000"/>
                        </a:lnSpc>
                        <a:spcAft>
                          <a:spcPts val="1000"/>
                        </a:spcAft>
                        <a:buNone/>
                      </a:pPr>
                      <a:r>
                        <a:rPr lang="en-US" sz="1200">
                          <a:effectLst/>
                          <a:latin typeface="Calibri" panose="020F0502020204030204" pitchFamily="34" charset="0"/>
                          <a:ea typeface="Calibri" panose="020F0502020204030204" pitchFamily="34" charset="0"/>
                          <a:cs typeface="Calibri" panose="020F0502020204030204" pitchFamily="34" charset="0"/>
                        </a:rPr>
                        <a:t>Limitations/Derogations</a:t>
                      </a:r>
                      <a:endParaRPr lang="da-DK"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Aft>
                          <a:spcPts val="1000"/>
                        </a:spcAft>
                        <a:buNone/>
                      </a:pPr>
                      <a:r>
                        <a:rPr lang="en-US" sz="1200">
                          <a:effectLst/>
                          <a:latin typeface="Calibri" panose="020F0502020204030204" pitchFamily="34" charset="0"/>
                          <a:ea typeface="Calibri" panose="020F0502020204030204" pitchFamily="34" charset="0"/>
                          <a:cs typeface="Calibri" panose="020F0502020204030204" pitchFamily="34" charset="0"/>
                        </a:rPr>
                        <a:t>Some rights can be derogated in emergencies</a:t>
                      </a:r>
                      <a:endParaRPr lang="da-DK"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Aft>
                          <a:spcPts val="1000"/>
                        </a:spcAft>
                        <a:buNone/>
                      </a:pPr>
                      <a:r>
                        <a:rPr lang="en-US" sz="1200">
                          <a:effectLst/>
                          <a:latin typeface="Calibri" panose="020F0502020204030204" pitchFamily="34" charset="0"/>
                          <a:ea typeface="Calibri" panose="020F0502020204030204" pitchFamily="34" charset="0"/>
                          <a:cs typeface="Calibri" panose="020F0502020204030204" pitchFamily="34" charset="0"/>
                        </a:rPr>
                        <a:t>No derogations; binding during conflict</a:t>
                      </a:r>
                      <a:endParaRPr lang="da-DK"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Aft>
                          <a:spcPts val="1000"/>
                        </a:spcAft>
                        <a:buNone/>
                      </a:pPr>
                      <a:r>
                        <a:rPr lang="en-US" sz="1200">
                          <a:effectLst/>
                          <a:latin typeface="Calibri" panose="020F0502020204030204" pitchFamily="34" charset="0"/>
                          <a:ea typeface="Calibri" panose="020F0502020204030204" pitchFamily="34" charset="0"/>
                          <a:cs typeface="Calibri" panose="020F0502020204030204" pitchFamily="34" charset="0"/>
                        </a:rPr>
                        <a:t>Limited scope; excludes IDPs and climate migrants</a:t>
                      </a:r>
                      <a:endParaRPr lang="da-DK"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718386298"/>
                  </a:ext>
                </a:extLst>
              </a:tr>
              <a:tr h="376739">
                <a:tc>
                  <a:txBody>
                    <a:bodyPr/>
                    <a:lstStyle/>
                    <a:p>
                      <a:pPr marL="0" marR="0">
                        <a:lnSpc>
                          <a:spcPct val="115000"/>
                        </a:lnSpc>
                        <a:spcAft>
                          <a:spcPts val="1000"/>
                        </a:spcAft>
                        <a:buNone/>
                      </a:pPr>
                      <a:r>
                        <a:rPr lang="en-US" sz="1200">
                          <a:effectLst/>
                          <a:latin typeface="Calibri" panose="020F0502020204030204" pitchFamily="34" charset="0"/>
                          <a:ea typeface="Calibri" panose="020F0502020204030204" pitchFamily="34" charset="0"/>
                          <a:cs typeface="Calibri" panose="020F0502020204030204" pitchFamily="34" charset="0"/>
                        </a:rPr>
                        <a:t>Challenges</a:t>
                      </a:r>
                      <a:endParaRPr lang="da-DK"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Aft>
                          <a:spcPts val="1000"/>
                        </a:spcAft>
                        <a:buNone/>
                      </a:pPr>
                      <a:r>
                        <a:rPr lang="en-US" sz="1200">
                          <a:effectLst/>
                          <a:latin typeface="Calibri" panose="020F0502020204030204" pitchFamily="34" charset="0"/>
                          <a:ea typeface="Calibri" panose="020F0502020204030204" pitchFamily="34" charset="0"/>
                          <a:cs typeface="Calibri" panose="020F0502020204030204" pitchFamily="34" charset="0"/>
                        </a:rPr>
                        <a:t>Enforcement gaps, political resistance</a:t>
                      </a:r>
                      <a:endParaRPr lang="da-DK"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Aft>
                          <a:spcPts val="100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Compliance by non-state actors, access to conflict zones</a:t>
                      </a:r>
                      <a:endParaRPr lang="da-DK"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Aft>
                          <a:spcPts val="100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Narrow definition of refugee, exclusion of certain displaced groups</a:t>
                      </a:r>
                      <a:endParaRPr lang="da-DK"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264176370"/>
                  </a:ext>
                </a:extLst>
              </a:tr>
            </a:tbl>
          </a:graphicData>
        </a:graphic>
      </p:graphicFrame>
    </p:spTree>
    <p:extLst>
      <p:ext uri="{BB962C8B-B14F-4D97-AF65-F5344CB8AC3E}">
        <p14:creationId xmlns:p14="http://schemas.microsoft.com/office/powerpoint/2010/main" val="25187691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31"/>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fld id="{00000000-1234-1234-1234-123412341234}" type="slidenum">
              <a:rPr lang="en-US">
                <a:solidFill>
                  <a:srgbClr val="FFFFFF"/>
                </a:solidFill>
              </a:rPr>
              <a:pPr/>
              <a:t>35</a:t>
            </a:fld>
            <a:endParaRPr>
              <a:solidFill>
                <a:srgbClr val="FFFFFF"/>
              </a:solidFill>
            </a:endParaRPr>
          </a:p>
        </p:txBody>
      </p:sp>
      <p:sp>
        <p:nvSpPr>
          <p:cNvPr id="138" name="Google Shape;138;p31"/>
          <p:cNvSpPr txBox="1">
            <a:spLocks noGrp="1"/>
          </p:cNvSpPr>
          <p:nvPr>
            <p:ph type="title"/>
          </p:nvPr>
        </p:nvSpPr>
        <p:spPr>
          <a:xfrm>
            <a:off x="507205" y="2313946"/>
            <a:ext cx="10691505" cy="432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1"/>
              </a:buClr>
              <a:buSzPts val="4000"/>
              <a:buFont typeface="Century Gothic"/>
              <a:buNone/>
            </a:pPr>
            <a:r>
              <a:rPr lang="en-US" dirty="0">
                <a:latin typeface="Calibri" panose="020F0502020204030204" pitchFamily="34" charset="0"/>
                <a:ea typeface="Calibri" panose="020F0502020204030204" pitchFamily="34" charset="0"/>
                <a:cs typeface="Calibri" panose="020F0502020204030204" pitchFamily="34" charset="0"/>
              </a:rPr>
              <a:t>Topic 2. Examples of human rights violations</a:t>
            </a:r>
            <a:endParaRPr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961401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5"/>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chemeClr val="lt1"/>
              </a:buClr>
              <a:buSzPts val="1000"/>
              <a:buFont typeface="Calibri"/>
              <a:buNone/>
            </a:pPr>
            <a:fld id="{00000000-1234-1234-1234-123412341234}" type="slidenum">
              <a:rPr lang="en-GB"/>
              <a:t>36</a:t>
            </a:fld>
            <a:endParaRPr/>
          </a:p>
        </p:txBody>
      </p:sp>
      <p:sp>
        <p:nvSpPr>
          <p:cNvPr id="261" name="Google Shape;261;p15"/>
          <p:cNvSpPr txBox="1">
            <a:spLocks noGrp="1"/>
          </p:cNvSpPr>
          <p:nvPr>
            <p:ph type="body" idx="2"/>
          </p:nvPr>
        </p:nvSpPr>
        <p:spPr>
          <a:xfrm>
            <a:off x="507207" y="706654"/>
            <a:ext cx="11174400" cy="4815434"/>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en-GB" b="1" dirty="0"/>
              <a:t>Who violates human rights?</a:t>
            </a:r>
            <a:endParaRPr dirty="0"/>
          </a:p>
          <a:p>
            <a:pPr marL="346075" lvl="2" indent="0">
              <a:buNone/>
            </a:pPr>
            <a:r>
              <a:rPr lang="en-GB" sz="2200" dirty="0"/>
              <a:t>Violations can be carried out by governments and officials, by organizations, by armed groups, by non-state actors such as and corporations, service providers (humanitarians, mental health workers etc.) or by individuals. </a:t>
            </a:r>
          </a:p>
          <a:p>
            <a:pPr marL="346075" lvl="2" indent="0">
              <a:buNone/>
            </a:pPr>
            <a:r>
              <a:rPr lang="en-GB" sz="2200" dirty="0"/>
              <a:t>Any of the 30 rights in the UDHR are at risk of being violated and this can, and does, occur all around the world.</a:t>
            </a:r>
            <a:endParaRPr sz="2200" dirty="0"/>
          </a:p>
          <a:p>
            <a:pPr marL="285750" lvl="0" indent="-285750" algn="l" rtl="0">
              <a:lnSpc>
                <a:spcPct val="100000"/>
              </a:lnSpc>
              <a:spcBef>
                <a:spcPts val="1200"/>
              </a:spcBef>
              <a:spcAft>
                <a:spcPts val="0"/>
              </a:spcAft>
              <a:buSzPts val="2200"/>
              <a:buChar char="•"/>
            </a:pPr>
            <a:r>
              <a:rPr lang="en-GB" b="1" dirty="0"/>
              <a:t>When do human rights violations occur?</a:t>
            </a:r>
            <a:endParaRPr dirty="0"/>
          </a:p>
          <a:p>
            <a:pPr marL="346075" lvl="2" indent="0" algn="l" rtl="0">
              <a:lnSpc>
                <a:spcPct val="100000"/>
              </a:lnSpc>
              <a:spcBef>
                <a:spcPts val="1200"/>
              </a:spcBef>
              <a:spcAft>
                <a:spcPts val="0"/>
              </a:spcAft>
              <a:buSzPts val="2000"/>
              <a:buNone/>
            </a:pPr>
            <a:r>
              <a:rPr lang="en-GB" sz="2200" dirty="0"/>
              <a:t>Violations occur when a person or group of people do not have all their human rights respected by others.</a:t>
            </a:r>
          </a:p>
          <a:p>
            <a:pPr marL="346075" lvl="2" indent="0" algn="l" rtl="0">
              <a:lnSpc>
                <a:spcPct val="100000"/>
              </a:lnSpc>
              <a:spcBef>
                <a:spcPts val="1200"/>
              </a:spcBef>
              <a:spcAft>
                <a:spcPts val="0"/>
              </a:spcAft>
              <a:buSzPts val="2000"/>
              <a:buNone/>
            </a:pPr>
            <a:endParaRPr lang="en-GB" sz="2200" dirty="0"/>
          </a:p>
          <a:p>
            <a:pPr marL="88900" lvl="2" indent="0">
              <a:spcBef>
                <a:spcPts val="0"/>
              </a:spcBef>
              <a:buSzPts val="2200"/>
              <a:buNone/>
            </a:pPr>
            <a:r>
              <a:rPr lang="en-GB" sz="2200" b="1" dirty="0">
                <a:solidFill>
                  <a:schemeClr val="accent2">
                    <a:lumMod val="75000"/>
                  </a:schemeClr>
                </a:solidFill>
              </a:rPr>
              <a:t>Can you name any events that constitute violations of human rights?</a:t>
            </a:r>
            <a:endParaRPr sz="2200" b="1" dirty="0">
              <a:solidFill>
                <a:schemeClr val="accent2">
                  <a:lumMod val="75000"/>
                </a:schemeClr>
              </a:solidFill>
            </a:endParaRPr>
          </a:p>
          <a:p>
            <a:pPr marL="285750" lvl="0" indent="-146050" algn="l" rtl="0">
              <a:lnSpc>
                <a:spcPct val="100000"/>
              </a:lnSpc>
              <a:spcBef>
                <a:spcPts val="1200"/>
              </a:spcBef>
              <a:spcAft>
                <a:spcPts val="0"/>
              </a:spcAft>
              <a:buSzPts val="2200"/>
              <a:buNone/>
            </a:pPr>
            <a:endParaRPr dirty="0"/>
          </a:p>
        </p:txBody>
      </p:sp>
      <p:sp>
        <p:nvSpPr>
          <p:cNvPr id="262" name="Google Shape;262;p15"/>
          <p:cNvSpPr txBox="1">
            <a:spLocks noGrp="1"/>
          </p:cNvSpPr>
          <p:nvPr>
            <p:ph type="title"/>
          </p:nvPr>
        </p:nvSpPr>
        <p:spPr>
          <a:xfrm>
            <a:off x="507206" y="123630"/>
            <a:ext cx="9792000" cy="4320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GB" dirty="0">
                <a:latin typeface="Calibri" panose="020F0502020204030204" pitchFamily="34" charset="0"/>
                <a:ea typeface="Calibri" panose="020F0502020204030204" pitchFamily="34" charset="0"/>
                <a:cs typeface="Calibri" panose="020F0502020204030204" pitchFamily="34" charset="0"/>
              </a:rPr>
              <a:t>Presentation. Human rights violations</a:t>
            </a:r>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6"/>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chemeClr val="lt1"/>
              </a:buClr>
              <a:buSzPts val="1000"/>
              <a:buFont typeface="Calibri"/>
              <a:buNone/>
            </a:pPr>
            <a:fld id="{00000000-1234-1234-1234-123412341234}" type="slidenum">
              <a:rPr lang="en-GB"/>
              <a:t>37</a:t>
            </a:fld>
            <a:endParaRPr/>
          </a:p>
        </p:txBody>
      </p:sp>
      <p:sp>
        <p:nvSpPr>
          <p:cNvPr id="270" name="Google Shape;270;p16"/>
          <p:cNvSpPr txBox="1">
            <a:spLocks noGrp="1"/>
          </p:cNvSpPr>
          <p:nvPr>
            <p:ph type="body" idx="2"/>
          </p:nvPr>
        </p:nvSpPr>
        <p:spPr>
          <a:xfrm>
            <a:off x="476209" y="713453"/>
            <a:ext cx="10464943" cy="5144308"/>
          </a:xfrm>
          <a:prstGeom prst="rect">
            <a:avLst/>
          </a:prstGeom>
          <a:noFill/>
          <a:ln>
            <a:noFill/>
          </a:ln>
        </p:spPr>
        <p:txBody>
          <a:bodyPr spcFirstLastPara="1" wrap="square" lIns="0" tIns="46800" rIns="0" bIns="45700" anchor="t" anchorCtr="0">
            <a:noAutofit/>
          </a:bodyPr>
          <a:lstStyle/>
          <a:p>
            <a:pPr marL="285750" indent="-285750">
              <a:spcBef>
                <a:spcPts val="1200"/>
              </a:spcBef>
            </a:pPr>
            <a:r>
              <a:rPr lang="en-GB" dirty="0"/>
              <a:t>Forced displacement and refugee crises.</a:t>
            </a:r>
          </a:p>
          <a:p>
            <a:pPr marL="285750" indent="-285750">
              <a:spcBef>
                <a:spcPts val="1200"/>
              </a:spcBef>
            </a:pPr>
            <a:r>
              <a:rPr lang="en-GB" dirty="0"/>
              <a:t>War and conflict – e.g. Afghanistan, Ukraine, Sudan, Gaza and Israel.</a:t>
            </a:r>
          </a:p>
          <a:p>
            <a:pPr marL="285750" indent="-285750">
              <a:spcBef>
                <a:spcPts val="1200"/>
              </a:spcBef>
            </a:pPr>
            <a:r>
              <a:rPr lang="en-GB" dirty="0"/>
              <a:t>Guantanamo – USA’s extrajudicial detention camp.</a:t>
            </a:r>
          </a:p>
          <a:p>
            <a:pPr marL="285750" indent="-285750">
              <a:spcBef>
                <a:spcPts val="1200"/>
              </a:spcBef>
            </a:pPr>
            <a:r>
              <a:rPr lang="en-GB" dirty="0"/>
              <a:t>The Rwandan genocide.</a:t>
            </a:r>
          </a:p>
          <a:p>
            <a:pPr marL="285750" indent="-285750">
              <a:spcBef>
                <a:spcPts val="1200"/>
              </a:spcBef>
            </a:pPr>
            <a:r>
              <a:rPr lang="en-GB" dirty="0"/>
              <a:t>Apartheid in South Africa.</a:t>
            </a:r>
          </a:p>
          <a:p>
            <a:pPr marL="285750" indent="-285750">
              <a:spcBef>
                <a:spcPts val="1200"/>
              </a:spcBef>
            </a:pPr>
            <a:r>
              <a:rPr lang="en-GB" dirty="0"/>
              <a:t>The Cambodian genocide.</a:t>
            </a:r>
          </a:p>
          <a:p>
            <a:pPr marL="285750" indent="-285750">
              <a:spcBef>
                <a:spcPts val="1200"/>
              </a:spcBef>
            </a:pPr>
            <a:r>
              <a:rPr lang="en-GB" dirty="0"/>
              <a:t>The Holocaust.</a:t>
            </a:r>
          </a:p>
          <a:p>
            <a:pPr marL="285750" indent="-285750">
              <a:spcBef>
                <a:spcPts val="1200"/>
              </a:spcBef>
            </a:pPr>
            <a:r>
              <a:rPr lang="en-GB" dirty="0"/>
              <a:t>The oppression of Māori people.</a:t>
            </a:r>
          </a:p>
          <a:p>
            <a:pPr marL="285750" indent="-285750">
              <a:spcBef>
                <a:spcPts val="1200"/>
              </a:spcBef>
            </a:pPr>
            <a:r>
              <a:rPr lang="en-GB" dirty="0"/>
              <a:t>Slavery.</a:t>
            </a:r>
          </a:p>
          <a:p>
            <a:pPr marL="285750" lvl="0" indent="-285750">
              <a:spcBef>
                <a:spcPts val="1200"/>
              </a:spcBef>
            </a:pPr>
            <a:endParaRPr lang="en-GB" dirty="0"/>
          </a:p>
          <a:p>
            <a:pPr marL="285750" lvl="0" indent="-285750">
              <a:spcBef>
                <a:spcPts val="1200"/>
              </a:spcBef>
            </a:pPr>
            <a:endParaRPr lang="en-GB" dirty="0"/>
          </a:p>
          <a:p>
            <a:pPr marL="285750" lvl="0" indent="-146050" algn="l" rtl="0">
              <a:lnSpc>
                <a:spcPct val="100000"/>
              </a:lnSpc>
              <a:spcBef>
                <a:spcPts val="1200"/>
              </a:spcBef>
              <a:spcAft>
                <a:spcPts val="0"/>
              </a:spcAft>
              <a:buSzPts val="2200"/>
              <a:buNone/>
            </a:pPr>
            <a:endParaRPr lang="en-GB" dirty="0"/>
          </a:p>
        </p:txBody>
      </p:sp>
      <p:sp>
        <p:nvSpPr>
          <p:cNvPr id="271" name="Google Shape;271;p16"/>
          <p:cNvSpPr txBox="1">
            <a:spLocks noGrp="1"/>
          </p:cNvSpPr>
          <p:nvPr>
            <p:ph type="title"/>
          </p:nvPr>
        </p:nvSpPr>
        <p:spPr>
          <a:xfrm>
            <a:off x="476209" y="118955"/>
            <a:ext cx="10109315" cy="4320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dirty="0">
                <a:latin typeface="Calibri" panose="020F0502020204030204" pitchFamily="34" charset="0"/>
                <a:ea typeface="Calibri" panose="020F0502020204030204" pitchFamily="34" charset="0"/>
                <a:cs typeface="Calibri" panose="020F0502020204030204" pitchFamily="34" charset="0"/>
              </a:rPr>
              <a:t>Events leading to significant human rights violations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5"/>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chemeClr val="lt1"/>
              </a:buClr>
              <a:buSzPts val="1000"/>
              <a:buFont typeface="Calibri"/>
              <a:buNone/>
            </a:pPr>
            <a:fld id="{00000000-1234-1234-1234-123412341234}" type="slidenum">
              <a:rPr lang="en-GB"/>
              <a:t>38</a:t>
            </a:fld>
            <a:endParaRPr/>
          </a:p>
        </p:txBody>
      </p:sp>
      <p:sp>
        <p:nvSpPr>
          <p:cNvPr id="342" name="Google Shape;342;p25"/>
          <p:cNvSpPr txBox="1">
            <a:spLocks noGrp="1"/>
          </p:cNvSpPr>
          <p:nvPr>
            <p:ph type="body" idx="2"/>
          </p:nvPr>
        </p:nvSpPr>
        <p:spPr>
          <a:xfrm>
            <a:off x="507205" y="1512276"/>
            <a:ext cx="10659027" cy="4393672"/>
          </a:xfrm>
          <a:prstGeom prst="rect">
            <a:avLst/>
          </a:prstGeom>
          <a:noFill/>
          <a:ln>
            <a:noFill/>
          </a:ln>
        </p:spPr>
        <p:txBody>
          <a:bodyPr spcFirstLastPara="1" wrap="square" lIns="0" tIns="46800" rIns="0" bIns="45700" anchor="t" anchorCtr="0">
            <a:noAutofit/>
          </a:bodyPr>
          <a:lstStyle/>
          <a:p>
            <a:pPr marL="88900" indent="0">
              <a:buNone/>
            </a:pPr>
            <a:r>
              <a:rPr lang="en-GB" dirty="0"/>
              <a:t>The humanitarian context is high-risk for human rights violations:</a:t>
            </a:r>
          </a:p>
          <a:p>
            <a:endParaRPr lang="en-GB" dirty="0"/>
          </a:p>
          <a:p>
            <a:r>
              <a:rPr lang="en-GB" dirty="0"/>
              <a:t>Humanitarian contexts often lack functioning state structures and have diminished state power to enforce legal obligations and to protect human rights.</a:t>
            </a:r>
          </a:p>
          <a:p>
            <a:endParaRPr lang="en-GB" dirty="0"/>
          </a:p>
          <a:p>
            <a:r>
              <a:rPr lang="en-GB" dirty="0"/>
              <a:t>Armed conflicts are often characterized by violations (by state and non-state actors) of many or all articles of the UDHR,  with the most marginalized people disproportionally affected.</a:t>
            </a:r>
          </a:p>
          <a:p>
            <a:pPr marL="88900" lvl="0" indent="0" algn="l" rtl="0">
              <a:lnSpc>
                <a:spcPct val="100000"/>
              </a:lnSpc>
              <a:spcBef>
                <a:spcPts val="0"/>
              </a:spcBef>
              <a:spcAft>
                <a:spcPts val="0"/>
              </a:spcAft>
              <a:buSzPts val="2200"/>
              <a:buNone/>
            </a:pPr>
            <a:r>
              <a:rPr lang="en-GB" dirty="0"/>
              <a:t>   </a:t>
            </a:r>
            <a:endParaRPr dirty="0"/>
          </a:p>
          <a:p>
            <a:pPr marL="88900" indent="0">
              <a:buNone/>
            </a:pPr>
            <a:r>
              <a:rPr lang="en-GB" b="1" dirty="0">
                <a:solidFill>
                  <a:schemeClr val="accent2">
                    <a:lumMod val="75000"/>
                  </a:schemeClr>
                </a:solidFill>
              </a:rPr>
              <a:t>What human rights violations are happening in the area where you live / work?  </a:t>
            </a:r>
          </a:p>
          <a:p>
            <a:pPr marL="88900" lvl="0" indent="0" algn="l" rtl="0">
              <a:lnSpc>
                <a:spcPct val="100000"/>
              </a:lnSpc>
              <a:spcBef>
                <a:spcPts val="0"/>
              </a:spcBef>
              <a:spcAft>
                <a:spcPts val="0"/>
              </a:spcAft>
              <a:buSzPts val="2200"/>
              <a:buNone/>
            </a:pPr>
            <a:endParaRPr dirty="0"/>
          </a:p>
          <a:p>
            <a:pPr marL="457200" lvl="0" indent="-228600" algn="l" rtl="0">
              <a:lnSpc>
                <a:spcPct val="100000"/>
              </a:lnSpc>
              <a:spcBef>
                <a:spcPts val="0"/>
              </a:spcBef>
              <a:spcAft>
                <a:spcPts val="0"/>
              </a:spcAft>
              <a:buSzPts val="2200"/>
              <a:buNone/>
            </a:pPr>
            <a:endParaRPr dirty="0"/>
          </a:p>
        </p:txBody>
      </p:sp>
      <p:sp>
        <p:nvSpPr>
          <p:cNvPr id="343" name="Google Shape;343;p25"/>
          <p:cNvSpPr txBox="1">
            <a:spLocks noGrp="1"/>
          </p:cNvSpPr>
          <p:nvPr>
            <p:ph type="title"/>
          </p:nvPr>
        </p:nvSpPr>
        <p:spPr>
          <a:xfrm>
            <a:off x="507205" y="506412"/>
            <a:ext cx="10476683" cy="655414"/>
          </a:xfrm>
          <a:prstGeom prst="rect">
            <a:avLst/>
          </a:prstGeom>
          <a:noFill/>
          <a:ln>
            <a:noFill/>
          </a:ln>
        </p:spPr>
        <p:txBody>
          <a:bodyPr spcFirstLastPara="1" wrap="square" lIns="0" tIns="0" rIns="0" bIns="0" anchor="t" anchorCtr="0">
            <a:noAutofit/>
          </a:bodyPr>
          <a:lstStyle/>
          <a:p>
            <a:pPr lvl="0"/>
            <a:r>
              <a:rPr lang="en-GB" dirty="0">
                <a:latin typeface="Calibri" panose="020F0502020204030204" pitchFamily="34" charset="0"/>
                <a:ea typeface="Calibri" panose="020F0502020204030204" pitchFamily="34" charset="0"/>
                <a:cs typeface="Calibri" panose="020F0502020204030204" pitchFamily="34" charset="0"/>
              </a:rPr>
              <a:t>Presentation. Human rights violations in humanitarian contexts</a:t>
            </a:r>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5"/>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chemeClr val="lt1"/>
              </a:buClr>
              <a:buSzPts val="1000"/>
              <a:buFont typeface="Calibri"/>
              <a:buNone/>
            </a:pPr>
            <a:fld id="{00000000-1234-1234-1234-123412341234}" type="slidenum">
              <a:rPr lang="en-GB"/>
              <a:t>39</a:t>
            </a:fld>
            <a:endParaRPr/>
          </a:p>
        </p:txBody>
      </p:sp>
      <p:sp>
        <p:nvSpPr>
          <p:cNvPr id="343" name="Google Shape;343;p25"/>
          <p:cNvSpPr txBox="1">
            <a:spLocks noGrp="1"/>
          </p:cNvSpPr>
          <p:nvPr>
            <p:ph type="title"/>
          </p:nvPr>
        </p:nvSpPr>
        <p:spPr>
          <a:xfrm>
            <a:off x="473955" y="208036"/>
            <a:ext cx="9792000" cy="432000"/>
          </a:xfrm>
          <a:prstGeom prst="rect">
            <a:avLst/>
          </a:prstGeom>
          <a:noFill/>
          <a:ln>
            <a:noFill/>
          </a:ln>
        </p:spPr>
        <p:txBody>
          <a:bodyPr spcFirstLastPara="1" wrap="square" lIns="0" tIns="0" rIns="0" bIns="0" anchor="t" anchorCtr="0">
            <a:noAutofit/>
          </a:bodyPr>
          <a:lstStyle/>
          <a:p>
            <a:pPr lvl="0"/>
            <a:r>
              <a:rPr lang="en-GB" dirty="0">
                <a:latin typeface="Calibri" panose="020F0502020204030204" pitchFamily="34" charset="0"/>
                <a:ea typeface="Calibri" panose="020F0502020204030204" pitchFamily="34" charset="0"/>
                <a:cs typeface="Calibri" panose="020F0502020204030204" pitchFamily="34" charset="0"/>
              </a:rPr>
              <a:t>Human rights violations in humanitarian contexts </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6" name="Text Placeholder 5">
            <a:extLst>
              <a:ext uri="{FF2B5EF4-FFF2-40B4-BE49-F238E27FC236}">
                <a16:creationId xmlns:a16="http://schemas.microsoft.com/office/drawing/2014/main" id="{64AA1168-D4AF-840D-B877-A07D30CE35C3}"/>
              </a:ext>
            </a:extLst>
          </p:cNvPr>
          <p:cNvSpPr>
            <a:spLocks noGrp="1"/>
          </p:cNvSpPr>
          <p:nvPr>
            <p:ph type="body" idx="2"/>
          </p:nvPr>
        </p:nvSpPr>
        <p:spPr>
          <a:xfrm>
            <a:off x="473955" y="851968"/>
            <a:ext cx="11073003" cy="4974673"/>
          </a:xfrm>
        </p:spPr>
        <p:txBody>
          <a:bodyPr/>
          <a:lstStyle/>
          <a:p>
            <a:pPr marL="88900" indent="0">
              <a:buNone/>
            </a:pPr>
            <a:r>
              <a:rPr lang="en-US" b="1" dirty="0"/>
              <a:t>Examples of violations:</a:t>
            </a:r>
          </a:p>
          <a:p>
            <a:pPr marL="88900" indent="0">
              <a:buNone/>
            </a:pPr>
            <a:endParaRPr lang="en-US" dirty="0"/>
          </a:p>
          <a:p>
            <a:pPr>
              <a:buFont typeface="Arial" panose="020B0604020202020204" pitchFamily="34" charset="0"/>
              <a:buChar char="•"/>
            </a:pPr>
            <a:r>
              <a:rPr lang="en-US" dirty="0"/>
              <a:t>violence, including sexual violence;</a:t>
            </a:r>
          </a:p>
          <a:p>
            <a:pPr>
              <a:buFont typeface="Arial" panose="020B0604020202020204" pitchFamily="34" charset="0"/>
              <a:buChar char="•"/>
            </a:pPr>
            <a:r>
              <a:rPr lang="en-US" dirty="0"/>
              <a:t>torture and ill-treatment;</a:t>
            </a:r>
          </a:p>
          <a:p>
            <a:pPr>
              <a:buFont typeface="Arial" panose="020B0604020202020204" pitchFamily="34" charset="0"/>
              <a:buChar char="•"/>
            </a:pPr>
            <a:r>
              <a:rPr lang="en-US" dirty="0"/>
              <a:t>killing and maiming;</a:t>
            </a:r>
          </a:p>
          <a:p>
            <a:pPr>
              <a:buFont typeface="Arial" panose="020B0604020202020204" pitchFamily="34" charset="0"/>
              <a:buChar char="•"/>
            </a:pPr>
            <a:r>
              <a:rPr lang="en-US" dirty="0"/>
              <a:t>forced recruitment;</a:t>
            </a:r>
          </a:p>
          <a:p>
            <a:pPr>
              <a:buFont typeface="Arial" panose="020B0604020202020204" pitchFamily="34" charset="0"/>
              <a:buChar char="•"/>
            </a:pPr>
            <a:r>
              <a:rPr lang="en-GB" dirty="0"/>
              <a:t>detention in prisons, immigration settings or institutions without proper mental health and psychosocial support and no/limited humanitarian intervention</a:t>
            </a:r>
            <a:r>
              <a:rPr lang="en-US" dirty="0"/>
              <a:t>;</a:t>
            </a:r>
          </a:p>
          <a:p>
            <a:pPr>
              <a:buFont typeface="Arial" panose="020B0604020202020204" pitchFamily="34" charset="0"/>
              <a:buChar char="•"/>
            </a:pPr>
            <a:r>
              <a:rPr lang="en-US" dirty="0"/>
              <a:t>denial of legal capacity (for example, for women, older people, people with psychosocial, intellectual or cognitive disabilities);</a:t>
            </a:r>
          </a:p>
          <a:p>
            <a:pPr>
              <a:buFont typeface="Arial" panose="020B0604020202020204" pitchFamily="34" charset="0"/>
              <a:buChar char="•"/>
            </a:pPr>
            <a:r>
              <a:rPr lang="en-US" dirty="0"/>
              <a:t>refugees or stateless people denied access to essential services on an equal basis with nationals;</a:t>
            </a:r>
          </a:p>
          <a:p>
            <a:pPr>
              <a:buFont typeface="Arial" panose="020B0604020202020204" pitchFamily="34" charset="0"/>
              <a:buChar char="•"/>
            </a:pPr>
            <a:r>
              <a:rPr lang="en-US" dirty="0"/>
              <a:t>refoulement – returning people to places where life or freedom is at risk.</a:t>
            </a:r>
          </a:p>
          <a:p>
            <a:pPr>
              <a:buFont typeface="Arial" panose="020B0604020202020204" pitchFamily="34" charset="0"/>
              <a:buChar char="•"/>
            </a:pPr>
            <a:endParaRPr lang="en-US" dirty="0"/>
          </a:p>
          <a:p>
            <a:endParaRPr lang="en-US" sz="1800" dirty="0"/>
          </a:p>
        </p:txBody>
      </p:sp>
    </p:spTree>
    <p:extLst>
      <p:ext uri="{BB962C8B-B14F-4D97-AF65-F5344CB8AC3E}">
        <p14:creationId xmlns:p14="http://schemas.microsoft.com/office/powerpoint/2010/main" val="116460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90AD52-2EFB-49E4-91F4-435D0696F08C}"/>
              </a:ext>
            </a:extLst>
          </p:cNvPr>
          <p:cNvSpPr>
            <a:spLocks noGrp="1"/>
          </p:cNvSpPr>
          <p:nvPr>
            <p:ph type="sldNum" sz="quarter" idx="12"/>
          </p:nvPr>
        </p:nvSpPr>
        <p:spPr/>
        <p:txBody>
          <a:bodyPr/>
          <a:lstStyle/>
          <a:p>
            <a:fld id="{04260D4A-DEC1-45DD-8AB2-A3349BAAA59E}" type="slidenum">
              <a:rPr lang="en-US" smtClean="0"/>
              <a:pPr/>
              <a:t>4</a:t>
            </a:fld>
            <a:endParaRPr lang="en-US"/>
          </a:p>
        </p:txBody>
      </p:sp>
      <p:sp>
        <p:nvSpPr>
          <p:cNvPr id="6" name="Rectangle 5">
            <a:extLst>
              <a:ext uri="{FF2B5EF4-FFF2-40B4-BE49-F238E27FC236}">
                <a16:creationId xmlns:a16="http://schemas.microsoft.com/office/drawing/2014/main" id="{C8245AE4-242C-4D4C-9618-52ECE8F1D177}"/>
              </a:ext>
            </a:extLst>
          </p:cNvPr>
          <p:cNvSpPr/>
          <p:nvPr/>
        </p:nvSpPr>
        <p:spPr>
          <a:xfrm>
            <a:off x="406797" y="294241"/>
            <a:ext cx="11378406" cy="1323439"/>
          </a:xfrm>
          <a:prstGeom prst="rect">
            <a:avLst/>
          </a:prstGeom>
        </p:spPr>
        <p:txBody>
          <a:bodyPr wrap="square" lIns="91440" tIns="45720" rIns="91440" bIns="45720" anchor="t">
            <a:spAutoFit/>
          </a:bodyPr>
          <a:lstStyle/>
          <a:p>
            <a:endParaRPr lang="en-US" sz="1000" u="sng" dirty="0">
              <a:effectLst/>
              <a:highlight>
                <a:srgbClr val="FFFF00"/>
              </a:highlight>
              <a:latin typeface="Calibri"/>
              <a:ea typeface="DengXian"/>
              <a:cs typeface="Calibri"/>
            </a:endParaRPr>
          </a:p>
          <a:p>
            <a:endParaRPr lang="en-US" sz="1000" u="sng" dirty="0">
              <a:highlight>
                <a:srgbClr val="FFFF00"/>
              </a:highlight>
              <a:latin typeface="Calibri"/>
              <a:ea typeface="DengXian"/>
              <a:cs typeface="Calibri"/>
            </a:endParaRPr>
          </a:p>
          <a:p>
            <a:endParaRPr lang="en-US" sz="1000" u="sng" dirty="0">
              <a:effectLst/>
              <a:highlight>
                <a:srgbClr val="FFFF00"/>
              </a:highlight>
              <a:latin typeface="Calibri"/>
              <a:ea typeface="DengXian"/>
              <a:cs typeface="Calibri"/>
            </a:endParaRPr>
          </a:p>
          <a:p>
            <a:endParaRPr lang="en-US" sz="1000" u="sng" dirty="0">
              <a:highlight>
                <a:srgbClr val="FFFF00"/>
              </a:highlight>
              <a:latin typeface="Calibri"/>
              <a:ea typeface="DengXian"/>
              <a:cs typeface="Calibri"/>
            </a:endParaRPr>
          </a:p>
          <a:p>
            <a:endParaRPr lang="en-US" sz="1000" u="sng" dirty="0">
              <a:effectLst/>
              <a:highlight>
                <a:srgbClr val="FFFF00"/>
              </a:highlight>
              <a:latin typeface="Calibri"/>
              <a:ea typeface="DengXian"/>
              <a:cs typeface="Calibri"/>
            </a:endParaRPr>
          </a:p>
          <a:p>
            <a:endParaRPr lang="en-US" sz="1000" u="sng" dirty="0">
              <a:highlight>
                <a:srgbClr val="FFFF00"/>
              </a:highlight>
              <a:latin typeface="Calibri"/>
              <a:ea typeface="DengXian"/>
              <a:cs typeface="Calibri"/>
            </a:endParaRPr>
          </a:p>
          <a:p>
            <a:endParaRPr lang="en-US" sz="1000" u="sng" dirty="0">
              <a:effectLst/>
              <a:highlight>
                <a:srgbClr val="FFFF00"/>
              </a:highlight>
              <a:latin typeface="Calibri"/>
              <a:ea typeface="DengXian"/>
              <a:cs typeface="Calibri"/>
            </a:endParaRPr>
          </a:p>
          <a:p>
            <a:endParaRPr lang="en-US" sz="1000" dirty="0">
              <a:effectLst/>
              <a:highlight>
                <a:srgbClr val="FFFF00"/>
              </a:highlight>
              <a:latin typeface="Calibri"/>
              <a:ea typeface="DengXian"/>
              <a:cs typeface="Calibri"/>
            </a:endParaRPr>
          </a:p>
        </p:txBody>
      </p:sp>
      <p:sp>
        <p:nvSpPr>
          <p:cNvPr id="3" name="TextBox 2">
            <a:extLst>
              <a:ext uri="{FF2B5EF4-FFF2-40B4-BE49-F238E27FC236}">
                <a16:creationId xmlns:a16="http://schemas.microsoft.com/office/drawing/2014/main" id="{9DE3DB42-3466-5518-1DE0-56A46BEF09A0}"/>
              </a:ext>
            </a:extLst>
          </p:cNvPr>
          <p:cNvSpPr txBox="1"/>
          <p:nvPr/>
        </p:nvSpPr>
        <p:spPr>
          <a:xfrm>
            <a:off x="507204" y="1124320"/>
            <a:ext cx="11560614" cy="4970591"/>
          </a:xfrm>
          <a:prstGeom prst="rect">
            <a:avLst/>
          </a:prstGeom>
          <a:noFill/>
        </p:spPr>
        <p:txBody>
          <a:bodyPr wrap="square" rtlCol="0">
            <a:spAutoFit/>
          </a:bodyPr>
          <a:lstStyle/>
          <a:p>
            <a:pPr marL="285750" lvl="0" indent="-285750">
              <a:lnSpc>
                <a:spcPct val="90000"/>
              </a:lnSpc>
              <a:spcAft>
                <a:spcPts val="600"/>
              </a:spcAft>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This toolkit is grounded in the Convention on the Rights of Persons with Disabilities (CRPD), the International Covenant on Economic, Social and Cultural Rights (ICESCR), WHO </a:t>
            </a:r>
            <a:r>
              <a:rPr lang="en-US" sz="2200" dirty="0" err="1">
                <a:latin typeface="Calibri" panose="020F0502020204030204" pitchFamily="34" charset="0"/>
                <a:ea typeface="Calibri" panose="020F0502020204030204" pitchFamily="34" charset="0"/>
                <a:cs typeface="Calibri" panose="020F0502020204030204" pitchFamily="34" charset="0"/>
              </a:rPr>
              <a:t>QualityRights</a:t>
            </a:r>
            <a:r>
              <a:rPr lang="en-US" sz="2200" dirty="0">
                <a:latin typeface="Calibri" panose="020F0502020204030204" pitchFamily="34" charset="0"/>
                <a:ea typeface="Calibri" panose="020F0502020204030204" pitchFamily="34" charset="0"/>
                <a:cs typeface="Calibri" panose="020F0502020204030204" pitchFamily="34" charset="0"/>
              </a:rPr>
              <a:t>, and core humanitarian principles of the Universal Declaration of Human Rights. It intends to shape service design and delivery, not to create a separate rights project.</a:t>
            </a:r>
            <a:endParaRPr lang="en-GB" sz="2200" dirty="0">
              <a:latin typeface="Calibri" panose="020F0502020204030204" pitchFamily="34" charset="0"/>
              <a:ea typeface="Calibri" panose="020F0502020204030204" pitchFamily="34" charset="0"/>
              <a:cs typeface="Calibri" panose="020F0502020204030204" pitchFamily="34" charset="0"/>
            </a:endParaRPr>
          </a:p>
          <a:p>
            <a:pPr marL="285750" lvl="0" indent="-285750">
              <a:lnSpc>
                <a:spcPct val="90000"/>
              </a:lnSpc>
              <a:spcAft>
                <a:spcPts val="600"/>
              </a:spcAft>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Rights-based MHPSS is clearly required by resolutions WHA 77.3 and UNGA 77/300 and is consistent with existing humanitarian guidance, including the IASC Guidelines on Mental Health and Psychosocial Support in Emergency Settings (2007) and the IASC MHPSS Minimum Service Package (in particular its General Principles on promoting human rights and equity). </a:t>
            </a:r>
            <a:endParaRPr lang="en-GB" sz="2200" dirty="0">
              <a:latin typeface="Calibri" panose="020F0502020204030204" pitchFamily="34" charset="0"/>
              <a:ea typeface="Calibri" panose="020F0502020204030204" pitchFamily="34" charset="0"/>
              <a:cs typeface="Calibri" panose="020F0502020204030204" pitchFamily="34" charset="0"/>
            </a:endParaRPr>
          </a:p>
          <a:p>
            <a:pPr marL="285750" lvl="0" indent="-285750">
              <a:lnSpc>
                <a:spcPct val="90000"/>
              </a:lnSpc>
              <a:spcAft>
                <a:spcPts val="600"/>
              </a:spcAft>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The training should be used together with these and other IASC and WHO tools to embed a human-rights-based approach to service planning and provision across sectors and levels of care.</a:t>
            </a:r>
            <a:endParaRPr lang="en-GB" sz="2200" dirty="0">
              <a:latin typeface="Calibri" panose="020F0502020204030204" pitchFamily="34" charset="0"/>
              <a:ea typeface="Calibri" panose="020F0502020204030204" pitchFamily="34" charset="0"/>
              <a:cs typeface="Calibri" panose="020F0502020204030204" pitchFamily="34" charset="0"/>
            </a:endParaRPr>
          </a:p>
          <a:p>
            <a:pPr marL="285750" lvl="0" indent="-285750">
              <a:lnSpc>
                <a:spcPct val="90000"/>
              </a:lnSpc>
              <a:spcAft>
                <a:spcPts val="600"/>
              </a:spcAft>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The training should not simply insert human rights language without changing practice. Instead, it should make person-</a:t>
            </a:r>
            <a:r>
              <a:rPr lang="en-US" sz="2200" dirty="0" err="1">
                <a:latin typeface="Calibri" panose="020F0502020204030204" pitchFamily="34" charset="0"/>
                <a:ea typeface="Calibri" panose="020F0502020204030204" pitchFamily="34" charset="0"/>
                <a:cs typeface="Calibri" panose="020F0502020204030204" pitchFamily="34" charset="0"/>
              </a:rPr>
              <a:t>centred</a:t>
            </a:r>
            <a:r>
              <a:rPr lang="en-US" sz="2200" dirty="0">
                <a:latin typeface="Calibri" panose="020F0502020204030204" pitchFamily="34" charset="0"/>
                <a:ea typeface="Calibri" panose="020F0502020204030204" pitchFamily="34" charset="0"/>
                <a:cs typeface="Calibri" panose="020F0502020204030204" pitchFamily="34" charset="0"/>
              </a:rPr>
              <a:t>, non-coercive support more available, accessible, acceptable and better quality for people with psychosocial, intellectual and cognitive disabilities, as well as for all people in distress.</a:t>
            </a:r>
          </a:p>
          <a:p>
            <a:pPr lvl="2" algn="ctr">
              <a:lnSpc>
                <a:spcPct val="90000"/>
              </a:lnSpc>
            </a:pPr>
            <a:r>
              <a:rPr lang="en-US" sz="2200" dirty="0">
                <a:solidFill>
                  <a:schemeClr val="dk1"/>
                </a:solidFill>
                <a:latin typeface="Calibri"/>
                <a:ea typeface="Calibri"/>
                <a:cs typeface="Calibri"/>
                <a:sym typeface="Calibri"/>
              </a:rPr>
              <a:t>As long as there is no service or support, rights are not yet realized.</a:t>
            </a:r>
            <a:endParaRPr lang="en-US" sz="1600" dirty="0"/>
          </a:p>
        </p:txBody>
      </p:sp>
      <p:sp>
        <p:nvSpPr>
          <p:cNvPr id="4" name="Title 4">
            <a:extLst>
              <a:ext uri="{FF2B5EF4-FFF2-40B4-BE49-F238E27FC236}">
                <a16:creationId xmlns:a16="http://schemas.microsoft.com/office/drawing/2014/main" id="{F977FDE7-7790-098B-7FA7-61B1F1E67D7F}"/>
              </a:ext>
            </a:extLst>
          </p:cNvPr>
          <p:cNvSpPr>
            <a:spLocks noGrp="1"/>
          </p:cNvSpPr>
          <p:nvPr>
            <p:ph type="title"/>
          </p:nvPr>
        </p:nvSpPr>
        <p:spPr>
          <a:xfrm>
            <a:off x="507204" y="98760"/>
            <a:ext cx="10724353" cy="1008146"/>
          </a:xfrm>
        </p:spPr>
        <p:txBody>
          <a:bodyPr/>
          <a:lstStyle/>
          <a:p>
            <a:pPr>
              <a:lnSpc>
                <a:spcPct val="100000"/>
              </a:lnSpc>
            </a:pPr>
            <a:r>
              <a:rPr lang="en-US" dirty="0">
                <a:latin typeface="Calibri" panose="020F0502020204030204" pitchFamily="34" charset="0"/>
                <a:ea typeface="Calibri" panose="020F0502020204030204" pitchFamily="34" charset="0"/>
                <a:cs typeface="Calibri" panose="020F0502020204030204" pitchFamily="34" charset="0"/>
              </a:rPr>
              <a:t>Human rights are a foundational principle of all MHPSS in emergencies, not an optional add-on</a:t>
            </a:r>
            <a:br>
              <a:rPr lang="en-US" sz="2800" dirty="0">
                <a:latin typeface="Calibri" panose="020F0502020204030204" pitchFamily="34" charset="0"/>
                <a:ea typeface="Calibri" panose="020F0502020204030204" pitchFamily="34" charset="0"/>
                <a:cs typeface="Calibri" panose="020F0502020204030204" pitchFamily="34" charset="0"/>
              </a:rPr>
            </a:br>
            <a:endParaRPr lang="en-US"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14827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0">
          <a:extLst>
            <a:ext uri="{FF2B5EF4-FFF2-40B4-BE49-F238E27FC236}">
              <a16:creationId xmlns:a16="http://schemas.microsoft.com/office/drawing/2014/main" id="{79F5098F-AFB6-3C2C-8F14-B71C0F0CF4AE}"/>
            </a:ext>
          </a:extLst>
        </p:cNvPr>
        <p:cNvGrpSpPr/>
        <p:nvPr/>
      </p:nvGrpSpPr>
      <p:grpSpPr>
        <a:xfrm>
          <a:off x="0" y="0"/>
          <a:ext cx="0" cy="0"/>
          <a:chOff x="0" y="0"/>
          <a:chExt cx="0" cy="0"/>
        </a:xfrm>
      </p:grpSpPr>
      <p:sp>
        <p:nvSpPr>
          <p:cNvPr id="341" name="Google Shape;341;p25">
            <a:extLst>
              <a:ext uri="{FF2B5EF4-FFF2-40B4-BE49-F238E27FC236}">
                <a16:creationId xmlns:a16="http://schemas.microsoft.com/office/drawing/2014/main" id="{EF4C8895-3AF7-448E-661B-7308926A2F5B}"/>
              </a:ext>
            </a:extLst>
          </p:cNvPr>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chemeClr val="lt1"/>
              </a:buClr>
              <a:buSzPts val="1000"/>
              <a:buFont typeface="Calibri"/>
              <a:buNone/>
            </a:pPr>
            <a:fld id="{00000000-1234-1234-1234-123412341234}" type="slidenum">
              <a:rPr lang="en-GB"/>
              <a:t>40</a:t>
            </a:fld>
            <a:endParaRPr/>
          </a:p>
        </p:txBody>
      </p:sp>
      <p:sp>
        <p:nvSpPr>
          <p:cNvPr id="343" name="Google Shape;343;p25">
            <a:extLst>
              <a:ext uri="{FF2B5EF4-FFF2-40B4-BE49-F238E27FC236}">
                <a16:creationId xmlns:a16="http://schemas.microsoft.com/office/drawing/2014/main" id="{1F5D6813-D16E-44F0-05E7-4BDE4C01958C}"/>
              </a:ext>
            </a:extLst>
          </p:cNvPr>
          <p:cNvSpPr txBox="1">
            <a:spLocks noGrp="1"/>
          </p:cNvSpPr>
          <p:nvPr>
            <p:ph type="title"/>
          </p:nvPr>
        </p:nvSpPr>
        <p:spPr>
          <a:xfrm>
            <a:off x="473955" y="208036"/>
            <a:ext cx="9792000" cy="432000"/>
          </a:xfrm>
          <a:prstGeom prst="rect">
            <a:avLst/>
          </a:prstGeom>
          <a:noFill/>
          <a:ln>
            <a:noFill/>
          </a:ln>
        </p:spPr>
        <p:txBody>
          <a:bodyPr spcFirstLastPara="1" wrap="square" lIns="0" tIns="0" rIns="0" bIns="0" anchor="t" anchorCtr="0">
            <a:noAutofit/>
          </a:bodyPr>
          <a:lstStyle/>
          <a:p>
            <a:pPr lvl="0"/>
            <a:r>
              <a:rPr lang="en-GB" dirty="0">
                <a:latin typeface="Calibri" panose="020F0502020204030204" pitchFamily="34" charset="0"/>
                <a:ea typeface="Calibri" panose="020F0502020204030204" pitchFamily="34" charset="0"/>
                <a:cs typeface="Calibri" panose="020F0502020204030204" pitchFamily="34" charset="0"/>
              </a:rPr>
              <a:t>Human rights violations in humanitarian contexts</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6" name="Text Placeholder 5">
            <a:extLst>
              <a:ext uri="{FF2B5EF4-FFF2-40B4-BE49-F238E27FC236}">
                <a16:creationId xmlns:a16="http://schemas.microsoft.com/office/drawing/2014/main" id="{FDEB099B-889F-8582-DF62-AC939FAAB063}"/>
              </a:ext>
            </a:extLst>
          </p:cNvPr>
          <p:cNvSpPr>
            <a:spLocks noGrp="1"/>
          </p:cNvSpPr>
          <p:nvPr>
            <p:ph type="body" idx="2"/>
          </p:nvPr>
        </p:nvSpPr>
        <p:spPr>
          <a:xfrm>
            <a:off x="473955" y="851968"/>
            <a:ext cx="11073003" cy="4974673"/>
          </a:xfrm>
        </p:spPr>
        <p:txBody>
          <a:bodyPr/>
          <a:lstStyle/>
          <a:p>
            <a:pPr marL="88900" indent="0">
              <a:buNone/>
            </a:pPr>
            <a:endParaRPr lang="en-US" b="1" dirty="0"/>
          </a:p>
          <a:p>
            <a:pPr marL="88900" indent="0">
              <a:buNone/>
            </a:pPr>
            <a:r>
              <a:rPr lang="en-US" b="1" dirty="0"/>
              <a:t>Challenges in humanitarian response that may lead to violations:</a:t>
            </a:r>
          </a:p>
          <a:p>
            <a:pPr marL="88900" indent="0">
              <a:buNone/>
            </a:pPr>
            <a:endParaRPr lang="en-US" dirty="0"/>
          </a:p>
          <a:p>
            <a:pPr>
              <a:buFont typeface="Arial" panose="020B0604020202020204" pitchFamily="34" charset="0"/>
              <a:buChar char="•"/>
            </a:pPr>
            <a:r>
              <a:rPr lang="en-US" dirty="0"/>
              <a:t>power imbalances or weak accountability may lead to exploitation, neglect or discrimination;</a:t>
            </a:r>
          </a:p>
          <a:p>
            <a:pPr>
              <a:buFont typeface="Arial" panose="020B0604020202020204" pitchFamily="34" charset="0"/>
              <a:buChar char="•"/>
            </a:pPr>
            <a:r>
              <a:rPr lang="en-US" dirty="0"/>
              <a:t>limited access to people in institutions (for example, excluded from evacuation or rehabilitation);</a:t>
            </a:r>
          </a:p>
          <a:p>
            <a:pPr>
              <a:buFont typeface="Arial" panose="020B0604020202020204" pitchFamily="34" charset="0"/>
              <a:buChar char="•"/>
            </a:pPr>
            <a:r>
              <a:rPr lang="en-US" dirty="0"/>
              <a:t>unequal access to basic needs like food or non-food assistance;</a:t>
            </a:r>
          </a:p>
          <a:p>
            <a:pPr>
              <a:buFont typeface="Arial" panose="020B0604020202020204" pitchFamily="34" charset="0"/>
              <a:buChar char="•"/>
            </a:pPr>
            <a:r>
              <a:rPr lang="en-US" dirty="0"/>
              <a:t>institutions not included in safety plans, for example rooftop markings to protect against bombing, or omitted from evacuation plans.</a:t>
            </a:r>
          </a:p>
          <a:p>
            <a:endParaRPr lang="en-US" sz="1800" dirty="0"/>
          </a:p>
        </p:txBody>
      </p:sp>
    </p:spTree>
    <p:extLst>
      <p:ext uri="{BB962C8B-B14F-4D97-AF65-F5344CB8AC3E}">
        <p14:creationId xmlns:p14="http://schemas.microsoft.com/office/powerpoint/2010/main" val="21058205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6"/>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chemeClr val="lt1"/>
              </a:buClr>
              <a:buSzPts val="1000"/>
              <a:buFont typeface="Calibri"/>
              <a:buNone/>
            </a:pPr>
            <a:fld id="{00000000-1234-1234-1234-123412341234}" type="slidenum">
              <a:rPr lang="en-GB"/>
              <a:t>41</a:t>
            </a:fld>
            <a:endParaRPr dirty="0"/>
          </a:p>
        </p:txBody>
      </p:sp>
      <p:sp>
        <p:nvSpPr>
          <p:cNvPr id="350" name="Google Shape;350;p26"/>
          <p:cNvSpPr txBox="1">
            <a:spLocks noGrp="1"/>
          </p:cNvSpPr>
          <p:nvPr>
            <p:ph type="body" idx="1"/>
          </p:nvPr>
        </p:nvSpPr>
        <p:spPr>
          <a:xfrm>
            <a:off x="507207" y="1289504"/>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a:latin typeface="Calibri" panose="020F0502020204030204" pitchFamily="34" charset="0"/>
                <a:ea typeface="Calibri" panose="020F0502020204030204" pitchFamily="34" charset="0"/>
                <a:cs typeface="Calibri" panose="020F0502020204030204" pitchFamily="34" charset="0"/>
              </a:rPr>
              <a:t>Groups at risk of exclusion when accessing services</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351" name="Google Shape;351;p26"/>
          <p:cNvSpPr txBox="1">
            <a:spLocks noGrp="1"/>
          </p:cNvSpPr>
          <p:nvPr>
            <p:ph type="body" idx="2"/>
          </p:nvPr>
        </p:nvSpPr>
        <p:spPr>
          <a:xfrm>
            <a:off x="507195" y="2000596"/>
            <a:ext cx="11174412" cy="4010592"/>
          </a:xfrm>
          <a:prstGeom prst="rect">
            <a:avLst/>
          </a:prstGeom>
          <a:noFill/>
          <a:ln>
            <a:noFill/>
          </a:ln>
        </p:spPr>
        <p:txBody>
          <a:bodyPr spcFirstLastPara="1" wrap="square" lIns="0" tIns="46800" rIns="0" bIns="45700" anchor="t" anchorCtr="0">
            <a:noAutofit/>
          </a:bodyPr>
          <a:lstStyle/>
          <a:p>
            <a:pPr marL="285750" indent="-285750">
              <a:spcBef>
                <a:spcPts val="1200"/>
              </a:spcBef>
            </a:pPr>
            <a:r>
              <a:rPr lang="en-GB" dirty="0"/>
              <a:t>The following people are at heightened risk of exclusion  from services, projects or programmes in humanitarian contexts: </a:t>
            </a:r>
          </a:p>
          <a:p>
            <a:pPr marL="742950" lvl="1" indent="-285750"/>
            <a:r>
              <a:rPr lang="en-GB" sz="2200" dirty="0"/>
              <a:t>people with disabilities (including mobility, sensory, communication, cognitive, learning)</a:t>
            </a:r>
          </a:p>
          <a:p>
            <a:pPr marL="742950" lvl="1" indent="-285750"/>
            <a:r>
              <a:rPr lang="en-GB" sz="2200" dirty="0"/>
              <a:t>people with mental health conditions and psychosocial disabilities</a:t>
            </a:r>
          </a:p>
          <a:p>
            <a:pPr marL="742950" lvl="1" indent="-285750" algn="l" rtl="0">
              <a:lnSpc>
                <a:spcPct val="100000"/>
              </a:lnSpc>
              <a:spcBef>
                <a:spcPts val="1200"/>
              </a:spcBef>
              <a:spcAft>
                <a:spcPts val="0"/>
              </a:spcAft>
              <a:buSzPts val="2000"/>
              <a:buChar char="•"/>
            </a:pPr>
            <a:r>
              <a:rPr lang="en-GB" sz="2200" dirty="0"/>
              <a:t>people who use substances</a:t>
            </a:r>
          </a:p>
          <a:p>
            <a:pPr marL="742950" lvl="1" indent="-285750" algn="l" rtl="0">
              <a:lnSpc>
                <a:spcPct val="100000"/>
              </a:lnSpc>
              <a:spcBef>
                <a:spcPts val="1200"/>
              </a:spcBef>
              <a:spcAft>
                <a:spcPts val="0"/>
              </a:spcAft>
              <a:buSzPts val="2000"/>
              <a:buChar char="•"/>
            </a:pPr>
            <a:r>
              <a:rPr lang="en-GB" sz="2200" dirty="0"/>
              <a:t>people who live in institutions.</a:t>
            </a:r>
          </a:p>
        </p:txBody>
      </p:sp>
      <p:sp>
        <p:nvSpPr>
          <p:cNvPr id="352" name="Google Shape;352;p26"/>
          <p:cNvSpPr txBox="1">
            <a:spLocks noGrp="1"/>
          </p:cNvSpPr>
          <p:nvPr>
            <p:ph type="title"/>
          </p:nvPr>
        </p:nvSpPr>
        <p:spPr>
          <a:xfrm>
            <a:off x="507206" y="506412"/>
            <a:ext cx="9792000" cy="4320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GB" dirty="0">
                <a:latin typeface="Calibri" panose="020F0502020204030204" pitchFamily="34" charset="0"/>
                <a:ea typeface="Calibri" panose="020F0502020204030204" pitchFamily="34" charset="0"/>
                <a:cs typeface="Calibri" panose="020F0502020204030204" pitchFamily="34" charset="0"/>
              </a:rPr>
              <a:t>Human rights violations in humanitarian contexts</a:t>
            </a:r>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20" descr="Coffee with solid fill"/>
          <p:cNvPicPr preferRelativeResize="0">
            <a:picLocks noGrp="1"/>
          </p:cNvPicPr>
          <p:nvPr>
            <p:ph type="body" idx="2"/>
          </p:nvPr>
        </p:nvPicPr>
        <p:blipFill rotWithShape="1">
          <a:blip r:embed="rId3">
            <a:alphaModFix/>
          </a:blip>
          <a:srcRect/>
          <a:stretch/>
        </p:blipFill>
        <p:spPr>
          <a:xfrm>
            <a:off x="621675" y="1410905"/>
            <a:ext cx="4032621" cy="4032621"/>
          </a:xfrm>
          <a:prstGeom prst="rect">
            <a:avLst/>
          </a:prstGeom>
          <a:noFill/>
          <a:ln>
            <a:noFill/>
          </a:ln>
        </p:spPr>
      </p:pic>
      <p:sp>
        <p:nvSpPr>
          <p:cNvPr id="302" name="Google Shape;302;p20"/>
          <p:cNvSpPr txBox="1">
            <a:spLocks noGrp="1"/>
          </p:cNvSpPr>
          <p:nvPr>
            <p:ph type="title"/>
          </p:nvPr>
        </p:nvSpPr>
        <p:spPr>
          <a:xfrm>
            <a:off x="5450209" y="1056640"/>
            <a:ext cx="5799947" cy="3494398"/>
          </a:xfrm>
          <a:prstGeom prst="rect">
            <a:avLst/>
          </a:prstGeom>
          <a:noFill/>
          <a:ln>
            <a:noFill/>
          </a:ln>
        </p:spPr>
        <p:txBody>
          <a:bodyPr spcFirstLastPara="1" wrap="square" lIns="91425" tIns="45700" rIns="91425" bIns="45700" anchor="b" anchorCtr="0">
            <a:normAutofit/>
          </a:bodyPr>
          <a:lstStyle/>
          <a:p>
            <a:pPr marL="0" lvl="0" indent="0" algn="l" rtl="0">
              <a:lnSpc>
                <a:spcPct val="41250"/>
              </a:lnSpc>
              <a:spcBef>
                <a:spcPts val="0"/>
              </a:spcBef>
              <a:spcAft>
                <a:spcPts val="0"/>
              </a:spcAft>
              <a:buClr>
                <a:schemeClr val="dk1"/>
              </a:buClr>
              <a:buSzPts val="8000"/>
              <a:buFont typeface="Century Gothic"/>
              <a:buNone/>
            </a:pPr>
            <a:r>
              <a:rPr lang="en-GB" sz="8000">
                <a:solidFill>
                  <a:schemeClr val="dk1"/>
                </a:solidFill>
                <a:latin typeface="Century Gothic"/>
                <a:ea typeface="Century Gothic"/>
                <a:cs typeface="Century Gothic"/>
                <a:sym typeface="Century Gothic"/>
              </a:rPr>
              <a:t>Break</a:t>
            </a:r>
            <a:endParaRPr/>
          </a:p>
        </p:txBody>
      </p:sp>
      <p:sp>
        <p:nvSpPr>
          <p:cNvPr id="303" name="Google Shape;303;p20"/>
          <p:cNvSpPr txBox="1">
            <a:spLocks noGrp="1"/>
          </p:cNvSpPr>
          <p:nvPr>
            <p:ph type="body" idx="1"/>
          </p:nvPr>
        </p:nvSpPr>
        <p:spPr>
          <a:xfrm>
            <a:off x="5450210" y="4582814"/>
            <a:ext cx="4041454" cy="131265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r>
              <a:rPr lang="en-GB" sz="2400">
                <a:solidFill>
                  <a:schemeClr val="dk1"/>
                </a:solidFill>
                <a:latin typeface="Calibri"/>
                <a:ea typeface="Calibri"/>
                <a:cs typeface="Calibri"/>
                <a:sym typeface="Calibri"/>
              </a:rPr>
              <a:t>15 minutes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ABB5ED-5BA6-1882-81DD-9EB9AEC15637}"/>
              </a:ext>
            </a:extLst>
          </p:cNvPr>
          <p:cNvSpPr>
            <a:spLocks noGrp="1"/>
          </p:cNvSpPr>
          <p:nvPr>
            <p:ph sz="quarter" idx="14"/>
          </p:nvPr>
        </p:nvSpPr>
        <p:spPr>
          <a:xfrm>
            <a:off x="507195" y="2021304"/>
            <a:ext cx="11174412" cy="3989883"/>
          </a:xfrm>
        </p:spPr>
        <p:txBody>
          <a:bodyPr/>
          <a:lstStyle/>
          <a:p>
            <a:pPr marL="0" indent="0">
              <a:buNone/>
            </a:pPr>
            <a:endParaRPr lang="en-GB" dirty="0"/>
          </a:p>
          <a:p>
            <a:pPr marL="0" indent="0">
              <a:buNone/>
            </a:pPr>
            <a:r>
              <a:rPr lang="en-GB" dirty="0"/>
              <a:t>Do you agree with following statement?</a:t>
            </a:r>
          </a:p>
          <a:p>
            <a:pPr marL="0" indent="0">
              <a:buNone/>
            </a:pPr>
            <a:endParaRPr lang="en-GB" b="1" dirty="0"/>
          </a:p>
          <a:p>
            <a:pPr marL="0" indent="0">
              <a:buNone/>
            </a:pPr>
            <a:r>
              <a:rPr lang="en-GB" b="1" dirty="0"/>
              <a:t>In a situation where nobody respects the human rights and there is no legal power to ensure them, human rights laws become meaningless.</a:t>
            </a:r>
          </a:p>
        </p:txBody>
      </p:sp>
      <p:sp>
        <p:nvSpPr>
          <p:cNvPr id="4" name="Title 3">
            <a:extLst>
              <a:ext uri="{FF2B5EF4-FFF2-40B4-BE49-F238E27FC236}">
                <a16:creationId xmlns:a16="http://schemas.microsoft.com/office/drawing/2014/main" id="{F91C63F7-9E52-706E-0B0A-51B554D77209}"/>
              </a:ext>
            </a:extLst>
          </p:cNvPr>
          <p:cNvSpPr>
            <a:spLocks noGrp="1"/>
          </p:cNvSpPr>
          <p:nvPr>
            <p:ph type="title"/>
          </p:nvPr>
        </p:nvSpPr>
        <p:spPr>
          <a:xfrm>
            <a:off x="507206" y="506412"/>
            <a:ext cx="11078780" cy="432000"/>
          </a:xfrm>
        </p:spPr>
        <p:txBody>
          <a:bodyPr>
            <a:normAutofit fontScale="90000"/>
          </a:bodyPr>
          <a:lstStyle/>
          <a:p>
            <a:r>
              <a:rPr lang="en-GB" sz="3300" dirty="0">
                <a:latin typeface="Calibri" panose="020F0502020204030204" pitchFamily="34" charset="0"/>
                <a:ea typeface="Calibri" panose="020F0502020204030204" pitchFamily="34" charset="0"/>
                <a:cs typeface="Calibri" panose="020F0502020204030204" pitchFamily="34" charset="0"/>
              </a:rPr>
              <a:t>Exercise 1.2 The meaning of human rights in humanitarian crisis and armed conflicts</a:t>
            </a:r>
            <a:br>
              <a:rPr lang="en-GB" dirty="0"/>
            </a:br>
            <a:endParaRPr lang="en-GB" dirty="0"/>
          </a:p>
        </p:txBody>
      </p:sp>
    </p:spTree>
    <p:extLst>
      <p:ext uri="{BB962C8B-B14F-4D97-AF65-F5344CB8AC3E}">
        <p14:creationId xmlns:p14="http://schemas.microsoft.com/office/powerpoint/2010/main" val="13518042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F4F0EB-83E3-CDDC-2368-AA831957A076}"/>
              </a:ext>
            </a:extLst>
          </p:cNvPr>
          <p:cNvSpPr>
            <a:spLocks noGrp="1"/>
          </p:cNvSpPr>
          <p:nvPr>
            <p:ph type="body" sz="quarter" idx="13"/>
          </p:nvPr>
        </p:nvSpPr>
        <p:spPr>
          <a:xfrm>
            <a:off x="507207" y="1535368"/>
            <a:ext cx="11174400" cy="360000"/>
          </a:xfrm>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Plenary discussion</a:t>
            </a:r>
          </a:p>
        </p:txBody>
      </p:sp>
      <p:sp>
        <p:nvSpPr>
          <p:cNvPr id="3" name="Content Placeholder 2">
            <a:extLst>
              <a:ext uri="{FF2B5EF4-FFF2-40B4-BE49-F238E27FC236}">
                <a16:creationId xmlns:a16="http://schemas.microsoft.com/office/drawing/2014/main" id="{EDABB5ED-5BA6-1882-81DD-9EB9AEC15637}"/>
              </a:ext>
            </a:extLst>
          </p:cNvPr>
          <p:cNvSpPr>
            <a:spLocks noGrp="1"/>
          </p:cNvSpPr>
          <p:nvPr>
            <p:ph sz="quarter" idx="14"/>
          </p:nvPr>
        </p:nvSpPr>
        <p:spPr>
          <a:xfrm>
            <a:off x="507195" y="2021304"/>
            <a:ext cx="11174412" cy="3989883"/>
          </a:xfrm>
        </p:spPr>
        <p:txBody>
          <a:bodyPr/>
          <a:lstStyle/>
          <a:p>
            <a:endParaRPr lang="en-GB" b="1" dirty="0"/>
          </a:p>
          <a:p>
            <a:endParaRPr lang="en-GB" b="1" dirty="0"/>
          </a:p>
          <a:p>
            <a:r>
              <a:rPr lang="en-GB" b="1" dirty="0"/>
              <a:t>In humanitarian crises, what role might humanitarian organizations have to promote and protect human rights, especially the rights of people with psychosocial, intellectual or cognitive disabilities? </a:t>
            </a:r>
          </a:p>
        </p:txBody>
      </p:sp>
      <p:sp>
        <p:nvSpPr>
          <p:cNvPr id="4" name="Title 3">
            <a:extLst>
              <a:ext uri="{FF2B5EF4-FFF2-40B4-BE49-F238E27FC236}">
                <a16:creationId xmlns:a16="http://schemas.microsoft.com/office/drawing/2014/main" id="{F91C63F7-9E52-706E-0B0A-51B554D77209}"/>
              </a:ext>
            </a:extLst>
          </p:cNvPr>
          <p:cNvSpPr>
            <a:spLocks noGrp="1"/>
          </p:cNvSpPr>
          <p:nvPr>
            <p:ph type="title"/>
          </p:nvPr>
        </p:nvSpPr>
        <p:spPr>
          <a:xfrm>
            <a:off x="507205" y="506412"/>
            <a:ext cx="11174399" cy="432000"/>
          </a:xfrm>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Exercise 1.2 The meaning of human rights in humanitarian crises including armed conflicts</a:t>
            </a:r>
          </a:p>
        </p:txBody>
      </p:sp>
    </p:spTree>
    <p:extLst>
      <p:ext uri="{BB962C8B-B14F-4D97-AF65-F5344CB8AC3E}">
        <p14:creationId xmlns:p14="http://schemas.microsoft.com/office/powerpoint/2010/main" val="33808917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9"/>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rmAutofit/>
          </a:bodyPr>
          <a:lstStyle/>
          <a:p>
            <a:pPr marL="0" lvl="0" indent="0" algn="r" rtl="0">
              <a:spcBef>
                <a:spcPts val="0"/>
              </a:spcBef>
              <a:spcAft>
                <a:spcPts val="0"/>
              </a:spcAft>
              <a:buClr>
                <a:schemeClr val="lt1"/>
              </a:buClr>
              <a:buSzPts val="1000"/>
              <a:buFont typeface="Calibri"/>
              <a:buNone/>
            </a:pPr>
            <a:fld id="{00000000-1234-1234-1234-123412341234}" type="slidenum">
              <a:rPr lang="en-GB"/>
              <a:t>45</a:t>
            </a:fld>
            <a:endParaRPr/>
          </a:p>
        </p:txBody>
      </p:sp>
      <p:sp>
        <p:nvSpPr>
          <p:cNvPr id="296" name="Google Shape;296;p19"/>
          <p:cNvSpPr txBox="1">
            <a:spLocks noGrp="1"/>
          </p:cNvSpPr>
          <p:nvPr>
            <p:ph type="title"/>
          </p:nvPr>
        </p:nvSpPr>
        <p:spPr>
          <a:xfrm>
            <a:off x="507206" y="506412"/>
            <a:ext cx="9792000" cy="4320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GB" dirty="0">
                <a:latin typeface="Calibri" panose="020F0502020204030204" pitchFamily="34" charset="0"/>
                <a:ea typeface="Calibri" panose="020F0502020204030204" pitchFamily="34" charset="0"/>
                <a:cs typeface="Calibri" panose="020F0502020204030204" pitchFamily="34" charset="0"/>
              </a:rPr>
              <a:t>Exercise 1.3 Bodies at War</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89FE7CCD-DD6A-AC29-FCB4-AF8DF65AB251}"/>
              </a:ext>
            </a:extLst>
          </p:cNvPr>
          <p:cNvSpPr txBox="1"/>
          <p:nvPr/>
        </p:nvSpPr>
        <p:spPr>
          <a:xfrm>
            <a:off x="7657286" y="1344615"/>
            <a:ext cx="453471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dirty="0">
                <a:hlinkClick r:id="rId3"/>
              </a:rPr>
              <a:t>https://bodiesatwar.msf.org/en/</a:t>
            </a:r>
            <a:r>
              <a:rPr lang="en-US" sz="2400" dirty="0"/>
              <a:t> </a:t>
            </a:r>
          </a:p>
        </p:txBody>
      </p:sp>
      <p:pic>
        <p:nvPicPr>
          <p:cNvPr id="5" name="Picture 4" descr="A qr code with black squares&#10;&#10;Description automatically generated">
            <a:extLst>
              <a:ext uri="{FF2B5EF4-FFF2-40B4-BE49-F238E27FC236}">
                <a16:creationId xmlns:a16="http://schemas.microsoft.com/office/drawing/2014/main" id="{619BC386-0210-665E-5AF6-BCE5F1FAFC76}"/>
              </a:ext>
            </a:extLst>
          </p:cNvPr>
          <p:cNvPicPr>
            <a:picLocks noChangeAspect="1"/>
          </p:cNvPicPr>
          <p:nvPr/>
        </p:nvPicPr>
        <p:blipFill>
          <a:blip r:embed="rId4"/>
          <a:stretch>
            <a:fillRect/>
          </a:stretch>
        </p:blipFill>
        <p:spPr>
          <a:xfrm>
            <a:off x="8254206" y="1917890"/>
            <a:ext cx="3429000" cy="3429000"/>
          </a:xfrm>
          <a:prstGeom prst="rect">
            <a:avLst/>
          </a:prstGeom>
        </p:spPr>
      </p:pic>
      <p:sp>
        <p:nvSpPr>
          <p:cNvPr id="4" name="TextBox 3">
            <a:extLst>
              <a:ext uri="{FF2B5EF4-FFF2-40B4-BE49-F238E27FC236}">
                <a16:creationId xmlns:a16="http://schemas.microsoft.com/office/drawing/2014/main" id="{FA24CF38-060A-319D-6449-DDF8B27FDA90}"/>
              </a:ext>
            </a:extLst>
          </p:cNvPr>
          <p:cNvSpPr txBox="1"/>
          <p:nvPr/>
        </p:nvSpPr>
        <p:spPr>
          <a:xfrm>
            <a:off x="311972" y="1224776"/>
            <a:ext cx="7250654" cy="5170646"/>
          </a:xfrm>
          <a:prstGeom prst="rect">
            <a:avLst/>
          </a:prstGeom>
          <a:noFill/>
        </p:spPr>
        <p:txBody>
          <a:bodyPr wrap="square" rtlCol="0">
            <a:spAutoFit/>
          </a:bodyPr>
          <a:lstStyle/>
          <a:p>
            <a:pPr marL="0" indent="0"/>
            <a:r>
              <a:rPr lang="en-GB" sz="2200" dirty="0">
                <a:latin typeface="Calibri" panose="020F0502020204030204" pitchFamily="34" charset="0"/>
                <a:ea typeface="Calibri" panose="020F0502020204030204" pitchFamily="34" charset="0"/>
                <a:cs typeface="Calibri" panose="020F0502020204030204" pitchFamily="34" charset="0"/>
              </a:rPr>
              <a:t>This is a MSF storytelling experience recounting the lives of Abu Wesam and of Joud, who are survivors of conflict in Yemen and Syria and are receiving care and support in a MSF hospital in Amman, Jordan.</a:t>
            </a:r>
          </a:p>
          <a:p>
            <a:pPr marL="0" indent="0"/>
            <a:endParaRPr lang="en-GB" sz="22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768985" lvl="1" indent="-295275">
              <a:buFont typeface="Arial" panose="020B0604020202020204" pitchFamily="34" charset="0"/>
              <a:buChar char="•"/>
            </a:pPr>
            <a:r>
              <a:rPr lang="en-GB" sz="2200" dirty="0">
                <a:latin typeface="Calibri" panose="020F0502020204030204" pitchFamily="34" charset="0"/>
                <a:ea typeface="Calibri" panose="020F0502020204030204" pitchFamily="34" charset="0"/>
                <a:cs typeface="Calibri" panose="020F0502020204030204" pitchFamily="34" charset="0"/>
              </a:rPr>
              <a:t>Watch your allocated video in groups and scroll down to read the stories (5 minutes).</a:t>
            </a:r>
          </a:p>
          <a:p>
            <a:pPr marL="768985" lvl="1" indent="-295275">
              <a:buFont typeface="Arial" panose="020B0604020202020204" pitchFamily="34" charset="0"/>
              <a:buChar char="•"/>
            </a:pPr>
            <a:r>
              <a:rPr lang="en-GB" sz="2200" dirty="0">
                <a:latin typeface="Calibri" panose="020F0502020204030204" pitchFamily="34" charset="0"/>
                <a:ea typeface="Calibri" panose="020F0502020204030204" pitchFamily="34" charset="0"/>
                <a:cs typeface="Calibri" panose="020F0502020204030204" pitchFamily="34" charset="0"/>
              </a:rPr>
              <a:t>Discuss in groups which human rights have been violated (20 minutes).</a:t>
            </a:r>
          </a:p>
          <a:p>
            <a:pPr marL="768985" lvl="1" indent="-295275">
              <a:buFont typeface="Arial" panose="020B0604020202020204" pitchFamily="34" charset="0"/>
              <a:buChar char="•"/>
            </a:pPr>
            <a:r>
              <a:rPr lang="en-GB" sz="2200" dirty="0">
                <a:latin typeface="Calibri" panose="020F0502020204030204" pitchFamily="34" charset="0"/>
                <a:ea typeface="Calibri" panose="020F0502020204030204" pitchFamily="34" charset="0"/>
                <a:cs typeface="Calibri" panose="020F0502020204030204" pitchFamily="34" charset="0"/>
              </a:rPr>
              <a:t>Use the copy of UDHR if needed.</a:t>
            </a:r>
          </a:p>
          <a:p>
            <a:pPr marL="768985" lvl="1" indent="-295275">
              <a:buFont typeface="Arial" panose="020B0604020202020204" pitchFamily="34" charset="0"/>
              <a:buChar char="•"/>
            </a:pPr>
            <a:r>
              <a:rPr lang="en-GB" sz="2200" dirty="0">
                <a:latin typeface="Calibri" panose="020F0502020204030204" pitchFamily="34" charset="0"/>
                <a:ea typeface="Calibri" panose="020F0502020204030204" pitchFamily="34" charset="0"/>
                <a:cs typeface="Calibri" panose="020F0502020204030204" pitchFamily="34" charset="0"/>
              </a:rPr>
              <a:t>Appoint someone from each group to provide feedback in a 15-minute plenary discussion.</a:t>
            </a:r>
            <a:endParaRPr lang="en-GB" sz="2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768985" lvl="1" indent="-295275">
              <a:buFont typeface="Arial" panose="020B0604020202020204" pitchFamily="34" charset="0"/>
              <a:buChar char="•"/>
            </a:pPr>
            <a:r>
              <a:rPr lang="en-GB" sz="2200" dirty="0">
                <a:solidFill>
                  <a:schemeClr val="tx1"/>
                </a:solidFill>
                <a:latin typeface="Calibri" panose="020F0502020204030204" pitchFamily="34" charset="0"/>
                <a:ea typeface="Calibri" panose="020F0502020204030204" pitchFamily="34" charset="0"/>
                <a:cs typeface="Calibri" panose="020F0502020204030204" pitchFamily="34" charset="0"/>
              </a:rPr>
              <a:t>We will note the relevant UDHR articles on a flip chart as each group gives their feedback</a:t>
            </a:r>
            <a:r>
              <a:rPr lang="en-GB" sz="2200" dirty="0">
                <a:solidFill>
                  <a:schemeClr val="tx1"/>
                </a:solidFill>
              </a:rPr>
              <a:t>.</a:t>
            </a:r>
            <a:endParaRPr lang="en-GB" sz="2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endParaRPr lang="en-GB" sz="22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9"/>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fld id="{00000000-1234-1234-1234-123412341234}" type="slidenum">
              <a:rPr lang="en-US">
                <a:solidFill>
                  <a:srgbClr val="FFFFFF"/>
                </a:solidFill>
              </a:rPr>
              <a:pPr/>
              <a:t>46</a:t>
            </a:fld>
            <a:endParaRPr>
              <a:solidFill>
                <a:srgbClr val="FFFFFF"/>
              </a:solidFill>
            </a:endParaRPr>
          </a:p>
        </p:txBody>
      </p:sp>
      <p:sp>
        <p:nvSpPr>
          <p:cNvPr id="290" name="Google Shape;290;p49"/>
          <p:cNvSpPr txBox="1">
            <a:spLocks noGrp="1"/>
          </p:cNvSpPr>
          <p:nvPr>
            <p:ph type="title"/>
          </p:nvPr>
        </p:nvSpPr>
        <p:spPr>
          <a:xfrm>
            <a:off x="507206" y="2313946"/>
            <a:ext cx="10390290" cy="432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1"/>
              </a:buClr>
              <a:buSzPts val="4000"/>
              <a:buFont typeface="Century Gothic"/>
              <a:buNone/>
            </a:pPr>
            <a:r>
              <a:rPr lang="en-US" dirty="0">
                <a:latin typeface="Calibri" panose="020F0502020204030204" pitchFamily="34" charset="0"/>
                <a:ea typeface="Calibri" panose="020F0502020204030204" pitchFamily="34" charset="0"/>
                <a:cs typeface="Calibri" panose="020F0502020204030204" pitchFamily="34" charset="0"/>
              </a:rPr>
              <a:t>Topic 3. Groups/segments of the population at risk of human rights violations</a:t>
            </a:r>
            <a:endParaRPr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770137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1"/>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chemeClr val="lt1"/>
              </a:buClr>
              <a:buSzPts val="1000"/>
              <a:buFont typeface="Calibri"/>
              <a:buNone/>
            </a:pPr>
            <a:fld id="{00000000-1234-1234-1234-123412341234}" type="slidenum">
              <a:rPr lang="en-GB"/>
              <a:t>47</a:t>
            </a:fld>
            <a:endParaRPr/>
          </a:p>
        </p:txBody>
      </p:sp>
      <p:sp>
        <p:nvSpPr>
          <p:cNvPr id="310" name="Google Shape;310;p21"/>
          <p:cNvSpPr txBox="1">
            <a:spLocks noGrp="1"/>
          </p:cNvSpPr>
          <p:nvPr>
            <p:ph type="body" idx="2"/>
          </p:nvPr>
        </p:nvSpPr>
        <p:spPr>
          <a:xfrm>
            <a:off x="997624" y="1345822"/>
            <a:ext cx="10685582" cy="4399359"/>
          </a:xfrm>
          <a:prstGeom prst="rect">
            <a:avLst/>
          </a:prstGeom>
          <a:noFill/>
          <a:ln>
            <a:noFill/>
          </a:ln>
        </p:spPr>
        <p:txBody>
          <a:bodyPr spcFirstLastPara="1" wrap="square" lIns="0" tIns="46800" rIns="0" bIns="45700" anchor="t" anchorCtr="0">
            <a:noAutofit/>
          </a:bodyPr>
          <a:lstStyle/>
          <a:p>
            <a:pPr marL="285750" indent="-285750">
              <a:spcBef>
                <a:spcPts val="1200"/>
              </a:spcBef>
            </a:pPr>
            <a:r>
              <a:rPr lang="en-GB" sz="2400" dirty="0"/>
              <a:t>Certain groups of people are more at risk of experiencing social exclusion, discrimination and other human rights violations. </a:t>
            </a:r>
            <a:endParaRPr lang="en-US" sz="2400" dirty="0"/>
          </a:p>
          <a:p>
            <a:pPr marL="285750" indent="-285750">
              <a:spcBef>
                <a:spcPts val="1200"/>
              </a:spcBef>
            </a:pPr>
            <a:r>
              <a:rPr lang="en-GB" sz="2400" dirty="0"/>
              <a:t>The IASC MHPSS terminology is </a:t>
            </a:r>
            <a:r>
              <a:rPr lang="en-GB" sz="2400" i="1" dirty="0"/>
              <a:t>at risk groups</a:t>
            </a:r>
            <a:r>
              <a:rPr lang="en-GB" sz="2400" dirty="0"/>
              <a:t>, but they are sometimes called </a:t>
            </a:r>
            <a:r>
              <a:rPr lang="en-GB" sz="2400" i="1" dirty="0"/>
              <a:t>marginalized</a:t>
            </a:r>
            <a:r>
              <a:rPr lang="en-GB" sz="2400" dirty="0"/>
              <a:t> or </a:t>
            </a:r>
            <a:r>
              <a:rPr lang="en-GB" sz="2400" i="1" dirty="0"/>
              <a:t>vulnerable. </a:t>
            </a:r>
            <a:r>
              <a:rPr lang="en-GB" sz="2400" dirty="0"/>
              <a:t>Vulnerability in this context does not imply fragility, weakness or deficiency. It just means being at higher risk of exclusion and violations. </a:t>
            </a:r>
            <a:endParaRPr sz="2400" dirty="0"/>
          </a:p>
          <a:p>
            <a:pPr marL="285750" indent="-285750">
              <a:spcBef>
                <a:spcPts val="1200"/>
              </a:spcBef>
            </a:pPr>
            <a:r>
              <a:rPr lang="en-GB" sz="2400" dirty="0"/>
              <a:t>In a humanitarian context it is important not to hold preconceived ideas of who is</a:t>
            </a:r>
            <a:r>
              <a:rPr lang="en-GB" sz="2400" i="1" dirty="0"/>
              <a:t> </a:t>
            </a:r>
            <a:r>
              <a:rPr lang="en-GB" sz="2400" dirty="0"/>
              <a:t>marginalised/vulnerable, but rather to update the analysis.</a:t>
            </a:r>
          </a:p>
          <a:p>
            <a:pPr marL="285750" indent="-285750">
              <a:spcBef>
                <a:spcPts val="1200"/>
              </a:spcBef>
            </a:pPr>
            <a:endParaRPr lang="en-GB" sz="1000" dirty="0"/>
          </a:p>
          <a:p>
            <a:pPr marL="0" indent="0" algn="ctr">
              <a:spcBef>
                <a:spcPts val="1200"/>
              </a:spcBef>
              <a:buNone/>
            </a:pPr>
            <a:r>
              <a:rPr lang="en-GB" sz="2300" b="1" dirty="0">
                <a:solidFill>
                  <a:schemeClr val="accent2"/>
                </a:solidFill>
              </a:rPr>
              <a:t>What marginalised or vulnerable groups do you know of in your work or living context?</a:t>
            </a:r>
          </a:p>
          <a:p>
            <a:pPr marL="0" lvl="0" indent="0" algn="l" rtl="0">
              <a:lnSpc>
                <a:spcPct val="100000"/>
              </a:lnSpc>
              <a:spcBef>
                <a:spcPts val="1200"/>
              </a:spcBef>
              <a:spcAft>
                <a:spcPts val="0"/>
              </a:spcAft>
              <a:buSzPts val="2200"/>
              <a:buNone/>
            </a:pPr>
            <a:endParaRPr sz="2400" dirty="0"/>
          </a:p>
        </p:txBody>
      </p:sp>
      <p:sp>
        <p:nvSpPr>
          <p:cNvPr id="311" name="Google Shape;311;p21"/>
          <p:cNvSpPr txBox="1">
            <a:spLocks noGrp="1"/>
          </p:cNvSpPr>
          <p:nvPr>
            <p:ph type="title"/>
          </p:nvPr>
        </p:nvSpPr>
        <p:spPr>
          <a:xfrm>
            <a:off x="507206" y="506412"/>
            <a:ext cx="9792000" cy="4320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GB" dirty="0">
                <a:latin typeface="Calibri" panose="020F0502020204030204" pitchFamily="34" charset="0"/>
                <a:ea typeface="Calibri" panose="020F0502020204030204" pitchFamily="34" charset="0"/>
                <a:cs typeface="Calibri" panose="020F0502020204030204" pitchFamily="34" charset="0"/>
              </a:rPr>
              <a:t>Presentation. Groups/segments of the population at risk of human rights violations</a:t>
            </a:r>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2"/>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chemeClr val="lt1"/>
              </a:buClr>
              <a:buSzPts val="1000"/>
              <a:buFont typeface="Calibri"/>
              <a:buNone/>
            </a:pPr>
            <a:fld id="{00000000-1234-1234-1234-123412341234}" type="slidenum">
              <a:rPr lang="en-GB"/>
              <a:t>48</a:t>
            </a:fld>
            <a:endParaRPr/>
          </a:p>
        </p:txBody>
      </p:sp>
      <p:sp>
        <p:nvSpPr>
          <p:cNvPr id="318" name="Google Shape;318;p22"/>
          <p:cNvSpPr txBox="1">
            <a:spLocks noGrp="1"/>
          </p:cNvSpPr>
          <p:nvPr>
            <p:ph type="body" idx="2"/>
          </p:nvPr>
        </p:nvSpPr>
        <p:spPr>
          <a:xfrm>
            <a:off x="507195" y="1511188"/>
            <a:ext cx="11174412" cy="4500000"/>
          </a:xfrm>
          <a:prstGeom prst="rect">
            <a:avLst/>
          </a:prstGeom>
          <a:noFill/>
          <a:ln>
            <a:noFill/>
          </a:ln>
        </p:spPr>
        <p:txBody>
          <a:bodyPr spcFirstLastPara="1" wrap="square" lIns="0" tIns="46800" rIns="0" bIns="45700" anchor="t" anchorCtr="0">
            <a:noAutofit/>
          </a:bodyPr>
          <a:lstStyle/>
          <a:p>
            <a:pPr marL="0" lvl="0" indent="0" algn="l" rtl="0">
              <a:lnSpc>
                <a:spcPct val="100000"/>
              </a:lnSpc>
              <a:spcBef>
                <a:spcPts val="0"/>
              </a:spcBef>
              <a:spcAft>
                <a:spcPts val="0"/>
              </a:spcAft>
              <a:buSzPts val="2200"/>
              <a:buNone/>
            </a:pPr>
            <a:r>
              <a:rPr lang="en-GB" dirty="0"/>
              <a:t>Examples include: </a:t>
            </a:r>
            <a:endParaRPr dirty="0"/>
          </a:p>
          <a:p>
            <a:pPr marL="631825" lvl="2" indent="-285750" algn="l" rtl="0">
              <a:lnSpc>
                <a:spcPct val="100000"/>
              </a:lnSpc>
              <a:spcBef>
                <a:spcPts val="1200"/>
              </a:spcBef>
              <a:spcAft>
                <a:spcPts val="0"/>
              </a:spcAft>
              <a:buSzPts val="2200"/>
              <a:buChar char="•"/>
            </a:pPr>
            <a:r>
              <a:rPr lang="en-GB" sz="2200" dirty="0"/>
              <a:t>women;</a:t>
            </a:r>
            <a:endParaRPr dirty="0"/>
          </a:p>
          <a:p>
            <a:pPr marL="631825" lvl="2" indent="-285750" algn="l" rtl="0">
              <a:lnSpc>
                <a:spcPct val="100000"/>
              </a:lnSpc>
              <a:spcBef>
                <a:spcPts val="500"/>
              </a:spcBef>
              <a:spcAft>
                <a:spcPts val="0"/>
              </a:spcAft>
              <a:buSzPts val="2200"/>
              <a:buChar char="•"/>
            </a:pPr>
            <a:r>
              <a:rPr lang="en-GB" sz="2200" dirty="0"/>
              <a:t>people who are lesbian, gay, bisexual, transgender, intersex or questioning (LGBTIQ+)</a:t>
            </a:r>
            <a:endParaRPr dirty="0"/>
          </a:p>
          <a:p>
            <a:pPr marL="631825" lvl="2" indent="-285750" algn="l" rtl="0">
              <a:lnSpc>
                <a:spcPct val="100000"/>
              </a:lnSpc>
              <a:spcBef>
                <a:spcPts val="500"/>
              </a:spcBef>
              <a:spcAft>
                <a:spcPts val="0"/>
              </a:spcAft>
              <a:buSzPts val="2200"/>
              <a:buChar char="•"/>
            </a:pPr>
            <a:r>
              <a:rPr lang="en-GB" sz="2200" dirty="0"/>
              <a:t>children;</a:t>
            </a:r>
            <a:endParaRPr dirty="0"/>
          </a:p>
          <a:p>
            <a:pPr marL="631825" lvl="2" indent="-285750" algn="l" rtl="0">
              <a:lnSpc>
                <a:spcPct val="100000"/>
              </a:lnSpc>
              <a:spcBef>
                <a:spcPts val="500"/>
              </a:spcBef>
              <a:spcAft>
                <a:spcPts val="0"/>
              </a:spcAft>
              <a:buSzPts val="2200"/>
              <a:buChar char="•"/>
            </a:pPr>
            <a:r>
              <a:rPr lang="en-GB" sz="2200" dirty="0"/>
              <a:t>people with HIV/AIDS;</a:t>
            </a:r>
            <a:endParaRPr dirty="0"/>
          </a:p>
          <a:p>
            <a:pPr marL="631825" lvl="2" indent="-285750" algn="l" rtl="0">
              <a:lnSpc>
                <a:spcPct val="100000"/>
              </a:lnSpc>
              <a:spcBef>
                <a:spcPts val="500"/>
              </a:spcBef>
              <a:spcAft>
                <a:spcPts val="0"/>
              </a:spcAft>
              <a:buSzPts val="2200"/>
              <a:buChar char="•"/>
            </a:pPr>
            <a:r>
              <a:rPr lang="en-GB" sz="2200" dirty="0"/>
              <a:t>children and adults with disabilities (particularly those with psychosocial, intellectual or cognitive disabilities);</a:t>
            </a:r>
            <a:endParaRPr dirty="0"/>
          </a:p>
          <a:p>
            <a:pPr marL="631825" lvl="2" indent="-285750" algn="l" rtl="0">
              <a:lnSpc>
                <a:spcPct val="100000"/>
              </a:lnSpc>
              <a:spcBef>
                <a:spcPts val="500"/>
              </a:spcBef>
              <a:spcAft>
                <a:spcPts val="0"/>
              </a:spcAft>
              <a:buSzPts val="2200"/>
              <a:buChar char="•"/>
            </a:pPr>
            <a:r>
              <a:rPr lang="en-GB" sz="2200" dirty="0"/>
              <a:t>older people;</a:t>
            </a:r>
            <a:endParaRPr dirty="0"/>
          </a:p>
          <a:p>
            <a:pPr marL="631825" lvl="2" indent="-285750" algn="l" rtl="0">
              <a:lnSpc>
                <a:spcPct val="100000"/>
              </a:lnSpc>
              <a:spcBef>
                <a:spcPts val="500"/>
              </a:spcBef>
              <a:spcAft>
                <a:spcPts val="0"/>
              </a:spcAft>
              <a:buSzPts val="2200"/>
              <a:buChar char="•"/>
            </a:pPr>
            <a:r>
              <a:rPr lang="en-GB" sz="2200" dirty="0"/>
              <a:t>people who are undocumented migrants, asylum seekers or refugees;</a:t>
            </a:r>
          </a:p>
          <a:p>
            <a:pPr marL="631825" lvl="2" indent="-285750">
              <a:spcBef>
                <a:spcPts val="500"/>
              </a:spcBef>
              <a:buSzPts val="2200"/>
            </a:pPr>
            <a:r>
              <a:rPr lang="en-GB" sz="2200" dirty="0"/>
              <a:t>Indigenous People.</a:t>
            </a:r>
            <a:endParaRPr dirty="0"/>
          </a:p>
          <a:p>
            <a:pPr marL="285750" lvl="0" indent="-146050" algn="l" rtl="0">
              <a:lnSpc>
                <a:spcPct val="100000"/>
              </a:lnSpc>
              <a:spcBef>
                <a:spcPts val="500"/>
              </a:spcBef>
              <a:spcAft>
                <a:spcPts val="0"/>
              </a:spcAft>
              <a:buSzPts val="2200"/>
              <a:buNone/>
            </a:pPr>
            <a:endParaRPr dirty="0"/>
          </a:p>
        </p:txBody>
      </p:sp>
      <p:sp>
        <p:nvSpPr>
          <p:cNvPr id="319" name="Google Shape;319;p22"/>
          <p:cNvSpPr txBox="1">
            <a:spLocks noGrp="1"/>
          </p:cNvSpPr>
          <p:nvPr>
            <p:ph type="title"/>
          </p:nvPr>
        </p:nvSpPr>
        <p:spPr>
          <a:xfrm>
            <a:off x="507206" y="506412"/>
            <a:ext cx="9792000" cy="4320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GB" dirty="0">
                <a:latin typeface="Calibri" panose="020F0502020204030204" pitchFamily="34" charset="0"/>
                <a:ea typeface="Calibri" panose="020F0502020204030204" pitchFamily="34" charset="0"/>
                <a:cs typeface="Calibri" panose="020F0502020204030204" pitchFamily="34" charset="0"/>
              </a:rPr>
              <a:t>Groups/segments of the population at risk of human rights violations</a:t>
            </a:r>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3"/>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chemeClr val="lt1"/>
              </a:buClr>
              <a:buSzPts val="1000"/>
              <a:buFont typeface="Calibri"/>
              <a:buNone/>
            </a:pPr>
            <a:fld id="{00000000-1234-1234-1234-123412341234}" type="slidenum">
              <a:rPr lang="en-GB"/>
              <a:t>49</a:t>
            </a:fld>
            <a:endParaRPr/>
          </a:p>
        </p:txBody>
      </p:sp>
      <p:sp>
        <p:nvSpPr>
          <p:cNvPr id="326" name="Google Shape;326;p23"/>
          <p:cNvSpPr txBox="1">
            <a:spLocks noGrp="1"/>
          </p:cNvSpPr>
          <p:nvPr>
            <p:ph type="body" idx="2"/>
          </p:nvPr>
        </p:nvSpPr>
        <p:spPr>
          <a:xfrm>
            <a:off x="507195" y="1511188"/>
            <a:ext cx="11174412" cy="4845056"/>
          </a:xfrm>
          <a:prstGeom prst="rect">
            <a:avLst/>
          </a:prstGeom>
          <a:noFill/>
          <a:ln>
            <a:noFill/>
          </a:ln>
        </p:spPr>
        <p:txBody>
          <a:bodyPr spcFirstLastPara="1" wrap="square" lIns="0" tIns="46800" rIns="0" bIns="45700" anchor="t" anchorCtr="0">
            <a:noAutofit/>
          </a:bodyPr>
          <a:lstStyle/>
          <a:p>
            <a:pPr marL="285750" indent="-285750">
              <a:spcBef>
                <a:spcPts val="1200"/>
              </a:spcBef>
            </a:pPr>
            <a:r>
              <a:rPr lang="en-GB" dirty="0"/>
              <a:t>Sometimes groups subjected to human rights violations represent a significant part of the population (for example, women, children). </a:t>
            </a:r>
            <a:endParaRPr dirty="0"/>
          </a:p>
          <a:p>
            <a:pPr marL="285750" indent="-285750">
              <a:spcBef>
                <a:spcPts val="1200"/>
              </a:spcBef>
            </a:pPr>
            <a:r>
              <a:rPr lang="en-GB" dirty="0"/>
              <a:t>There can also be important differences between individuals within specific groups (gay and bisexual men may be at higher risk of suicide depending income, education and the living environment).</a:t>
            </a:r>
          </a:p>
          <a:p>
            <a:pPr marL="342900" indent="-342900">
              <a:spcBef>
                <a:spcPts val="1200"/>
              </a:spcBef>
            </a:pPr>
            <a:r>
              <a:rPr lang="en-GB" dirty="0"/>
              <a:t>Groups that might be considered at risk of human rights violations can also experience advantage and can demonstrate resilience (for example, Indigenous communities may have strong resilience in the face of adversity and may maintain their cultural practices, languages, and identities despite external pressures). </a:t>
            </a:r>
          </a:p>
          <a:p>
            <a:pPr marL="285750" indent="-285750">
              <a:spcBef>
                <a:spcPts val="1200"/>
              </a:spcBef>
            </a:pPr>
            <a:endParaRPr lang="en-GB" dirty="0"/>
          </a:p>
          <a:p>
            <a:pPr marL="0" lvl="0" indent="0" algn="l" rtl="0">
              <a:lnSpc>
                <a:spcPct val="100000"/>
              </a:lnSpc>
              <a:spcBef>
                <a:spcPts val="1200"/>
              </a:spcBef>
              <a:spcAft>
                <a:spcPts val="0"/>
              </a:spcAft>
              <a:buSzPts val="2200"/>
              <a:buNone/>
            </a:pPr>
            <a:endParaRPr lang="en-GB" b="1" dirty="0">
              <a:solidFill>
                <a:schemeClr val="accent2"/>
              </a:solidFill>
            </a:endParaRPr>
          </a:p>
          <a:p>
            <a:pPr marL="0" lvl="0" indent="0" algn="l" rtl="0">
              <a:lnSpc>
                <a:spcPct val="100000"/>
              </a:lnSpc>
              <a:spcBef>
                <a:spcPts val="1200"/>
              </a:spcBef>
              <a:spcAft>
                <a:spcPts val="0"/>
              </a:spcAft>
              <a:buSzPts val="2200"/>
              <a:buNone/>
            </a:pPr>
            <a:r>
              <a:rPr lang="en-GB" b="1" dirty="0">
                <a:solidFill>
                  <a:schemeClr val="accent2"/>
                </a:solidFill>
              </a:rPr>
              <a:t>	</a:t>
            </a:r>
            <a:endParaRPr b="1" dirty="0">
              <a:solidFill>
                <a:schemeClr val="accent2"/>
              </a:solidFill>
            </a:endParaRPr>
          </a:p>
        </p:txBody>
      </p:sp>
      <p:sp>
        <p:nvSpPr>
          <p:cNvPr id="327" name="Google Shape;327;p23"/>
          <p:cNvSpPr txBox="1">
            <a:spLocks noGrp="1"/>
          </p:cNvSpPr>
          <p:nvPr>
            <p:ph type="title"/>
          </p:nvPr>
        </p:nvSpPr>
        <p:spPr>
          <a:xfrm>
            <a:off x="507206" y="506412"/>
            <a:ext cx="9792000" cy="4320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GB" dirty="0">
                <a:latin typeface="Calibri" panose="020F0502020204030204" pitchFamily="34" charset="0"/>
                <a:ea typeface="Calibri" panose="020F0502020204030204" pitchFamily="34" charset="0"/>
                <a:cs typeface="Calibri" panose="020F0502020204030204" pitchFamily="34" charset="0"/>
              </a:rPr>
              <a:t>Groups/segments of the population at risk of human rights violations</a:t>
            </a:r>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4780C-2FD4-2BA4-4D67-E89BF817971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2D16F2-725D-E36B-6CCE-DA3F90F42D58}"/>
              </a:ext>
            </a:extLst>
          </p:cNvPr>
          <p:cNvSpPr>
            <a:spLocks noGrp="1"/>
          </p:cNvSpPr>
          <p:nvPr>
            <p:ph type="sldNum" sz="quarter" idx="12"/>
          </p:nvPr>
        </p:nvSpPr>
        <p:spPr/>
        <p:txBody>
          <a:bodyPr/>
          <a:lstStyle/>
          <a:p>
            <a:fld id="{04260D4A-DEC1-45DD-8AB2-A3349BAAA59E}" type="slidenum">
              <a:rPr lang="en-US" smtClean="0"/>
              <a:pPr/>
              <a:t>5</a:t>
            </a:fld>
            <a:endParaRPr lang="en-US"/>
          </a:p>
        </p:txBody>
      </p:sp>
      <p:sp>
        <p:nvSpPr>
          <p:cNvPr id="6" name="Rectangle 5">
            <a:extLst>
              <a:ext uri="{FF2B5EF4-FFF2-40B4-BE49-F238E27FC236}">
                <a16:creationId xmlns:a16="http://schemas.microsoft.com/office/drawing/2014/main" id="{264277F6-7C79-36C6-F923-F3762EA6565D}"/>
              </a:ext>
            </a:extLst>
          </p:cNvPr>
          <p:cNvSpPr/>
          <p:nvPr/>
        </p:nvSpPr>
        <p:spPr>
          <a:xfrm>
            <a:off x="406797" y="294241"/>
            <a:ext cx="11378406" cy="1323439"/>
          </a:xfrm>
          <a:prstGeom prst="rect">
            <a:avLst/>
          </a:prstGeom>
        </p:spPr>
        <p:txBody>
          <a:bodyPr wrap="square" lIns="91440" tIns="45720" rIns="91440" bIns="45720" anchor="t">
            <a:spAutoFit/>
          </a:bodyPr>
          <a:lstStyle/>
          <a:p>
            <a:endParaRPr lang="en-US" sz="1000" u="sng" dirty="0">
              <a:effectLst/>
              <a:highlight>
                <a:srgbClr val="FFFF00"/>
              </a:highlight>
              <a:latin typeface="Calibri"/>
              <a:ea typeface="DengXian"/>
              <a:cs typeface="Calibri"/>
            </a:endParaRPr>
          </a:p>
          <a:p>
            <a:endParaRPr lang="en-US" sz="1000" u="sng" dirty="0">
              <a:highlight>
                <a:srgbClr val="FFFF00"/>
              </a:highlight>
              <a:latin typeface="Calibri"/>
              <a:ea typeface="DengXian"/>
              <a:cs typeface="Calibri"/>
            </a:endParaRPr>
          </a:p>
          <a:p>
            <a:endParaRPr lang="en-US" sz="1000" u="sng" dirty="0">
              <a:effectLst/>
              <a:highlight>
                <a:srgbClr val="FFFF00"/>
              </a:highlight>
              <a:latin typeface="Calibri"/>
              <a:ea typeface="DengXian"/>
              <a:cs typeface="Calibri"/>
            </a:endParaRPr>
          </a:p>
          <a:p>
            <a:endParaRPr lang="en-US" sz="1000" u="sng" dirty="0">
              <a:highlight>
                <a:srgbClr val="FFFF00"/>
              </a:highlight>
              <a:latin typeface="Calibri"/>
              <a:ea typeface="DengXian"/>
              <a:cs typeface="Calibri"/>
            </a:endParaRPr>
          </a:p>
          <a:p>
            <a:endParaRPr lang="en-US" sz="1000" u="sng" dirty="0">
              <a:effectLst/>
              <a:highlight>
                <a:srgbClr val="FFFF00"/>
              </a:highlight>
              <a:latin typeface="Calibri"/>
              <a:ea typeface="DengXian"/>
              <a:cs typeface="Calibri"/>
            </a:endParaRPr>
          </a:p>
          <a:p>
            <a:endParaRPr lang="en-US" sz="1000" u="sng" dirty="0">
              <a:highlight>
                <a:srgbClr val="FFFF00"/>
              </a:highlight>
              <a:latin typeface="Calibri"/>
              <a:ea typeface="DengXian"/>
              <a:cs typeface="Calibri"/>
            </a:endParaRPr>
          </a:p>
          <a:p>
            <a:endParaRPr lang="en-US" sz="1000" u="sng" dirty="0">
              <a:effectLst/>
              <a:highlight>
                <a:srgbClr val="FFFF00"/>
              </a:highlight>
              <a:latin typeface="Calibri"/>
              <a:ea typeface="DengXian"/>
              <a:cs typeface="Calibri"/>
            </a:endParaRPr>
          </a:p>
          <a:p>
            <a:endParaRPr lang="en-US" sz="1000" dirty="0">
              <a:effectLst/>
              <a:highlight>
                <a:srgbClr val="FFFF00"/>
              </a:highlight>
              <a:latin typeface="Calibri"/>
              <a:ea typeface="DengXian"/>
              <a:cs typeface="Calibri"/>
            </a:endParaRPr>
          </a:p>
        </p:txBody>
      </p:sp>
      <p:sp>
        <p:nvSpPr>
          <p:cNvPr id="4" name="Title 4">
            <a:extLst>
              <a:ext uri="{FF2B5EF4-FFF2-40B4-BE49-F238E27FC236}">
                <a16:creationId xmlns:a16="http://schemas.microsoft.com/office/drawing/2014/main" id="{48612C6C-1D4F-AADF-AAE2-B1B5A9E1081B}"/>
              </a:ext>
            </a:extLst>
          </p:cNvPr>
          <p:cNvSpPr>
            <a:spLocks noGrp="1"/>
          </p:cNvSpPr>
          <p:nvPr>
            <p:ph type="title"/>
          </p:nvPr>
        </p:nvSpPr>
        <p:spPr>
          <a:xfrm>
            <a:off x="288039" y="294241"/>
            <a:ext cx="11903961" cy="998521"/>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WHA77.3. Stronger MHPSS before, during and after emergencies</a:t>
            </a:r>
          </a:p>
        </p:txBody>
      </p:sp>
      <p:sp>
        <p:nvSpPr>
          <p:cNvPr id="5" name="TextBox 4">
            <a:extLst>
              <a:ext uri="{FF2B5EF4-FFF2-40B4-BE49-F238E27FC236}">
                <a16:creationId xmlns:a16="http://schemas.microsoft.com/office/drawing/2014/main" id="{7A94C9F4-E5D9-7013-ADF2-E970F40A7E96}"/>
              </a:ext>
            </a:extLst>
          </p:cNvPr>
          <p:cNvSpPr txBox="1"/>
          <p:nvPr/>
        </p:nvSpPr>
        <p:spPr>
          <a:xfrm>
            <a:off x="655250" y="955960"/>
            <a:ext cx="11536750" cy="5509200"/>
          </a:xfrm>
          <a:prstGeom prst="rect">
            <a:avLst/>
          </a:prstGeom>
          <a:noFill/>
        </p:spPr>
        <p:txBody>
          <a:bodyPr wrap="square" rtlCol="0">
            <a:spAutoFit/>
          </a:bodyPr>
          <a:lstStyle/>
          <a:p>
            <a:r>
              <a:rPr lang="en-US" sz="2200" dirty="0">
                <a:latin typeface="Calibri" panose="020F0502020204030204" pitchFamily="34" charset="0"/>
                <a:ea typeface="Calibri" panose="020F0502020204030204" pitchFamily="34" charset="0"/>
                <a:cs typeface="Calibri" panose="020F0502020204030204" pitchFamily="34" charset="0"/>
              </a:rPr>
              <a:t>Resolution WHA77.3, adopted in 2024, embeds MHPSS in preparedness, response and recovery, and mandates WHO and Member States to integrate rights-based MHPSS across all emergencies.</a:t>
            </a:r>
          </a:p>
          <a:p>
            <a:endParaRPr lang="en-US" sz="2200" b="1" dirty="0">
              <a:latin typeface="Calibri" panose="020F0502020204030204" pitchFamily="34" charset="0"/>
              <a:ea typeface="Calibri" panose="020F0502020204030204" pitchFamily="34" charset="0"/>
              <a:cs typeface="Calibri" panose="020F0502020204030204" pitchFamily="34" charset="0"/>
            </a:endParaRPr>
          </a:p>
          <a:p>
            <a:r>
              <a:rPr lang="en-US" sz="2200" b="1" dirty="0">
                <a:latin typeface="Calibri" panose="020F0502020204030204" pitchFamily="34" charset="0"/>
                <a:ea typeface="Calibri" panose="020F0502020204030204" pitchFamily="34" charset="0"/>
                <a:cs typeface="Calibri" panose="020F0502020204030204" pitchFamily="34" charset="0"/>
              </a:rPr>
              <a:t>Human-rights anchors</a:t>
            </a:r>
            <a:br>
              <a:rPr lang="en-US" sz="2200" dirty="0">
                <a:latin typeface="Calibri" panose="020F0502020204030204" pitchFamily="34" charset="0"/>
                <a:ea typeface="Calibri" panose="020F0502020204030204" pitchFamily="34" charset="0"/>
                <a:cs typeface="Calibri" panose="020F0502020204030204" pitchFamily="34" charset="0"/>
              </a:rPr>
            </a:br>
            <a:endParaRPr lang="en-US" sz="22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200" b="1" dirty="0">
                <a:latin typeface="Calibri" panose="020F0502020204030204" pitchFamily="34" charset="0"/>
                <a:ea typeface="Calibri" panose="020F0502020204030204" pitchFamily="34" charset="0"/>
                <a:cs typeface="Calibri" panose="020F0502020204030204" pitchFamily="34" charset="0"/>
              </a:rPr>
              <a:t>Reaffirmation of the right to health.</a:t>
            </a:r>
            <a:r>
              <a:rPr lang="en-US" sz="2200" dirty="0">
                <a:latin typeface="Calibri" panose="020F0502020204030204" pitchFamily="34" charset="0"/>
                <a:ea typeface="Calibri" panose="020F0502020204030204" pitchFamily="34" charset="0"/>
                <a:cs typeface="Calibri" panose="020F0502020204030204" pitchFamily="34" charset="0"/>
              </a:rPr>
              <a:t> The resolution reaffirms everyone’s right to the highest attainable standard of physical and mental health, grounding MHPSS in the right-to-health framework.</a:t>
            </a:r>
          </a:p>
          <a:p>
            <a:pPr marL="285750" indent="-285750">
              <a:buFont typeface="Arial" panose="020B0604020202020204" pitchFamily="34" charset="0"/>
              <a:buChar char="•"/>
            </a:pPr>
            <a:endParaRPr lang="en-US" sz="22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200" b="1" dirty="0">
                <a:latin typeface="Calibri" panose="020F0502020204030204" pitchFamily="34" charset="0"/>
                <a:ea typeface="Calibri" panose="020F0502020204030204" pitchFamily="34" charset="0"/>
                <a:cs typeface="Calibri" panose="020F0502020204030204" pitchFamily="34" charset="0"/>
              </a:rPr>
              <a:t>MHPSS is linked to enjoyment of human rights and freedoms. </a:t>
            </a:r>
            <a:r>
              <a:rPr lang="en-US" sz="2200" dirty="0">
                <a:latin typeface="Calibri" panose="020F0502020204030204" pitchFamily="34" charset="0"/>
                <a:ea typeface="Calibri" panose="020F0502020204030204" pitchFamily="34" charset="0"/>
                <a:cs typeface="Calibri" panose="020F0502020204030204" pitchFamily="34" charset="0"/>
              </a:rPr>
              <a:t>The resolution recognizes that mental health and psychosocial well-being are critical to survival, recovery, daily functioning, and to people’s enjoyment of human rights, fundamental freedoms, and access to protection and assistance.</a:t>
            </a:r>
          </a:p>
          <a:p>
            <a:pPr marL="285750" indent="-285750">
              <a:buFont typeface="Arial" panose="020B0604020202020204" pitchFamily="34" charset="0"/>
              <a:buChar char="•"/>
            </a:pPr>
            <a:endParaRPr lang="en-US" sz="2200" dirty="0">
              <a:latin typeface="Calibri" panose="020F0502020204030204" pitchFamily="34" charset="0"/>
              <a:ea typeface="Calibri" panose="020F0502020204030204" pitchFamily="34" charset="0"/>
              <a:cs typeface="Calibri" panose="020F0502020204030204" pitchFamily="34" charset="0"/>
            </a:endParaRPr>
          </a:p>
          <a:p>
            <a:pPr lvl="2"/>
            <a:r>
              <a:rPr lang="en-US" sz="2200" i="1" dirty="0">
                <a:latin typeface="Calibri" panose="020F0502020204030204" pitchFamily="34" charset="0"/>
                <a:ea typeface="Calibri" panose="020F0502020204030204" pitchFamily="34" charset="0"/>
                <a:cs typeface="Calibri" panose="020F0502020204030204" pitchFamily="34" charset="0"/>
              </a:rPr>
              <a:t>	(continued on next slide)</a:t>
            </a:r>
          </a:p>
          <a:p>
            <a:pPr marL="285750" indent="-285750">
              <a:buFont typeface="Arial" panose="020B0604020202020204" pitchFamily="34" charset="0"/>
              <a:buChar char="•"/>
            </a:pPr>
            <a:endParaRPr lang="en-US" sz="2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91511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3"/>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chemeClr val="lt1"/>
              </a:buClr>
              <a:buSzPts val="1000"/>
              <a:buFont typeface="Calibri"/>
              <a:buNone/>
            </a:pPr>
            <a:fld id="{00000000-1234-1234-1234-123412341234}" type="slidenum">
              <a:rPr lang="en-GB"/>
              <a:t>50</a:t>
            </a:fld>
            <a:endParaRPr/>
          </a:p>
        </p:txBody>
      </p:sp>
      <p:sp>
        <p:nvSpPr>
          <p:cNvPr id="326" name="Google Shape;326;p23"/>
          <p:cNvSpPr txBox="1">
            <a:spLocks noGrp="1"/>
          </p:cNvSpPr>
          <p:nvPr>
            <p:ph type="body" idx="2"/>
          </p:nvPr>
        </p:nvSpPr>
        <p:spPr>
          <a:xfrm>
            <a:off x="507195" y="1261606"/>
            <a:ext cx="5912941" cy="1866074"/>
          </a:xfrm>
          <a:prstGeom prst="rect">
            <a:avLst/>
          </a:prstGeom>
          <a:noFill/>
          <a:ln>
            <a:noFill/>
          </a:ln>
        </p:spPr>
        <p:txBody>
          <a:bodyPr spcFirstLastPara="1" wrap="square" lIns="0" tIns="46800" rIns="0" bIns="45700" anchor="t" anchorCtr="0">
            <a:noAutofit/>
          </a:bodyPr>
          <a:lstStyle/>
          <a:p>
            <a:pPr marL="0" indent="0">
              <a:buNone/>
            </a:pPr>
            <a:r>
              <a:rPr lang="en-US" b="1" dirty="0"/>
              <a:t>Intersectionality: </a:t>
            </a:r>
            <a:r>
              <a:rPr lang="en-US" dirty="0"/>
              <a:t>People may belong to more than one at-risk group, facing multiple and intersecting forms of discrimination (e.g. women with disabilities, displaced LGBTQ+ people, Indigenous People living with HIV/AIDS).</a:t>
            </a:r>
          </a:p>
          <a:p>
            <a:pPr marL="285750" indent="-285750">
              <a:spcBef>
                <a:spcPts val="1200"/>
              </a:spcBef>
            </a:pPr>
            <a:endParaRPr lang="en-GB" dirty="0"/>
          </a:p>
          <a:p>
            <a:pPr marL="0" lvl="0" indent="0" algn="l" rtl="0">
              <a:lnSpc>
                <a:spcPct val="100000"/>
              </a:lnSpc>
              <a:spcBef>
                <a:spcPts val="1200"/>
              </a:spcBef>
              <a:spcAft>
                <a:spcPts val="0"/>
              </a:spcAft>
              <a:buSzPts val="2200"/>
              <a:buNone/>
            </a:pPr>
            <a:endParaRPr lang="en-GB" b="1" dirty="0">
              <a:solidFill>
                <a:schemeClr val="accent2"/>
              </a:solidFill>
            </a:endParaRPr>
          </a:p>
          <a:p>
            <a:pPr marL="0" lvl="0" indent="0" algn="l" rtl="0">
              <a:lnSpc>
                <a:spcPct val="100000"/>
              </a:lnSpc>
              <a:spcBef>
                <a:spcPts val="1200"/>
              </a:spcBef>
              <a:spcAft>
                <a:spcPts val="0"/>
              </a:spcAft>
              <a:buSzPts val="2200"/>
              <a:buNone/>
            </a:pPr>
            <a:r>
              <a:rPr lang="en-GB" b="1" dirty="0">
                <a:solidFill>
                  <a:schemeClr val="accent2"/>
                </a:solidFill>
              </a:rPr>
              <a:t>	</a:t>
            </a:r>
            <a:endParaRPr b="1" dirty="0">
              <a:solidFill>
                <a:schemeClr val="accent2"/>
              </a:solidFill>
            </a:endParaRPr>
          </a:p>
        </p:txBody>
      </p:sp>
      <p:sp>
        <p:nvSpPr>
          <p:cNvPr id="327" name="Google Shape;327;p23"/>
          <p:cNvSpPr txBox="1">
            <a:spLocks noGrp="1"/>
          </p:cNvSpPr>
          <p:nvPr>
            <p:ph type="title"/>
          </p:nvPr>
        </p:nvSpPr>
        <p:spPr>
          <a:xfrm>
            <a:off x="507195" y="287751"/>
            <a:ext cx="9792000" cy="4320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GB" dirty="0">
                <a:latin typeface="Calibri" panose="020F0502020204030204" pitchFamily="34" charset="0"/>
                <a:ea typeface="Calibri" panose="020F0502020204030204" pitchFamily="34" charset="0"/>
                <a:cs typeface="Calibri" panose="020F0502020204030204" pitchFamily="34" charset="0"/>
              </a:rPr>
              <a:t>Groups/segments of the population at risk of human rights violations</a:t>
            </a:r>
            <a:endParaRPr dirty="0">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57A8773C-92A2-452E-B29C-01532C4F6999}"/>
              </a:ext>
            </a:extLst>
          </p:cNvPr>
          <p:cNvPicPr>
            <a:picLocks noChangeAspect="1"/>
          </p:cNvPicPr>
          <p:nvPr/>
        </p:nvPicPr>
        <p:blipFill rotWithShape="1">
          <a:blip r:embed="rId3"/>
          <a:srcRect l="19627" t="42266" r="37864" b="20553"/>
          <a:stretch/>
        </p:blipFill>
        <p:spPr>
          <a:xfrm>
            <a:off x="957779" y="3127680"/>
            <a:ext cx="5462357" cy="2686206"/>
          </a:xfrm>
          <a:prstGeom prst="rect">
            <a:avLst/>
          </a:prstGeom>
        </p:spPr>
      </p:pic>
      <p:sp>
        <p:nvSpPr>
          <p:cNvPr id="4" name="TextBox 3">
            <a:extLst>
              <a:ext uri="{FF2B5EF4-FFF2-40B4-BE49-F238E27FC236}">
                <a16:creationId xmlns:a16="http://schemas.microsoft.com/office/drawing/2014/main" id="{966F614D-6ADC-1685-FF4C-635D6780658C}"/>
              </a:ext>
            </a:extLst>
          </p:cNvPr>
          <p:cNvSpPr txBox="1"/>
          <p:nvPr/>
        </p:nvSpPr>
        <p:spPr>
          <a:xfrm>
            <a:off x="6319776" y="1261606"/>
            <a:ext cx="5660021" cy="5509200"/>
          </a:xfrm>
          <a:prstGeom prst="rect">
            <a:avLst/>
          </a:prstGeom>
          <a:noFill/>
        </p:spPr>
        <p:txBody>
          <a:bodyPr wrap="square" rtlCol="0">
            <a:spAutoFit/>
          </a:bodyPr>
          <a:lstStyle/>
          <a:p>
            <a:pPr marL="236220" algn="just"/>
            <a:r>
              <a:rPr lang="en-GB" sz="2200" b="1" dirty="0">
                <a:latin typeface="Calibri" panose="020F0502020204030204" pitchFamily="34" charset="0"/>
                <a:ea typeface="Calibri" panose="020F0502020204030204" pitchFamily="34" charset="0"/>
                <a:cs typeface="Calibri" panose="020F0502020204030204" pitchFamily="34" charset="0"/>
              </a:rPr>
              <a:t>Key challenges that these groups may share:</a:t>
            </a:r>
            <a:endParaRPr lang="en-CH" sz="2200" b="1" dirty="0">
              <a:latin typeface="Calibri" panose="020F0502020204030204" pitchFamily="34" charset="0"/>
              <a:ea typeface="Calibri" panose="020F0502020204030204" pitchFamily="34" charset="0"/>
              <a:cs typeface="Calibri" panose="020F0502020204030204" pitchFamily="34" charset="0"/>
            </a:endParaRPr>
          </a:p>
          <a:p>
            <a:pPr marL="354965" indent="-354965">
              <a:buFont typeface="Symbol" panose="05050102010706020507" pitchFamily="18" charset="2"/>
              <a:buChar char=""/>
            </a:pPr>
            <a:r>
              <a:rPr lang="en-GB" sz="2200" dirty="0">
                <a:latin typeface="Calibri" panose="020F0502020204030204" pitchFamily="34" charset="0"/>
                <a:ea typeface="Calibri" panose="020F0502020204030204" pitchFamily="34" charset="0"/>
                <a:cs typeface="Calibri" panose="020F0502020204030204" pitchFamily="34" charset="0"/>
              </a:rPr>
              <a:t>discrimination in many areas of their lives;</a:t>
            </a:r>
            <a:endParaRPr lang="en-CH" sz="2200" dirty="0">
              <a:latin typeface="Calibri" panose="020F0502020204030204" pitchFamily="34" charset="0"/>
              <a:ea typeface="Calibri" panose="020F0502020204030204" pitchFamily="34" charset="0"/>
              <a:cs typeface="Calibri" panose="020F0502020204030204" pitchFamily="34" charset="0"/>
            </a:endParaRPr>
          </a:p>
          <a:p>
            <a:pPr marL="354965" indent="-354965">
              <a:buFont typeface="Symbol" panose="05050102010706020507" pitchFamily="18" charset="2"/>
              <a:buChar char=""/>
            </a:pPr>
            <a:r>
              <a:rPr lang="en-GB" sz="2200" dirty="0">
                <a:latin typeface="Calibri" panose="020F0502020204030204" pitchFamily="34" charset="0"/>
                <a:ea typeface="Calibri" panose="020F0502020204030204" pitchFamily="34" charset="0"/>
                <a:cs typeface="Calibri" panose="020F0502020204030204" pitchFamily="34" charset="0"/>
              </a:rPr>
              <a:t>violence, abuse and neglect;</a:t>
            </a:r>
            <a:endParaRPr lang="en-CH" sz="2200" dirty="0">
              <a:latin typeface="Calibri" panose="020F0502020204030204" pitchFamily="34" charset="0"/>
              <a:ea typeface="Calibri" panose="020F0502020204030204" pitchFamily="34" charset="0"/>
              <a:cs typeface="Calibri" panose="020F0502020204030204" pitchFamily="34" charset="0"/>
            </a:endParaRPr>
          </a:p>
          <a:p>
            <a:pPr marL="354965" indent="-354965">
              <a:buFont typeface="Symbol" panose="05050102010706020507" pitchFamily="18" charset="2"/>
              <a:buChar char=""/>
            </a:pPr>
            <a:r>
              <a:rPr lang="en-GB" sz="2200" dirty="0">
                <a:latin typeface="Calibri" panose="020F0502020204030204" pitchFamily="34" charset="0"/>
                <a:ea typeface="Calibri" panose="020F0502020204030204" pitchFamily="34" charset="0"/>
                <a:cs typeface="Calibri" panose="020F0502020204030204" pitchFamily="34" charset="0"/>
              </a:rPr>
              <a:t>restricted civil and political rights;</a:t>
            </a:r>
            <a:endParaRPr lang="en-CH" sz="2200" dirty="0">
              <a:latin typeface="Calibri" panose="020F0502020204030204" pitchFamily="34" charset="0"/>
              <a:ea typeface="Calibri" panose="020F0502020204030204" pitchFamily="34" charset="0"/>
              <a:cs typeface="Calibri" panose="020F0502020204030204" pitchFamily="34" charset="0"/>
            </a:endParaRPr>
          </a:p>
          <a:p>
            <a:pPr marL="354965" indent="-354965">
              <a:buFont typeface="Symbol" panose="05050102010706020507" pitchFamily="18" charset="2"/>
              <a:buChar char=""/>
            </a:pPr>
            <a:r>
              <a:rPr lang="en-GB" sz="2200" dirty="0">
                <a:latin typeface="Calibri" panose="020F0502020204030204" pitchFamily="34" charset="0"/>
                <a:ea typeface="Calibri" panose="020F0502020204030204" pitchFamily="34" charset="0"/>
                <a:cs typeface="Calibri" panose="020F0502020204030204" pitchFamily="34" charset="0"/>
              </a:rPr>
              <a:t>exclusion from participating fully in society;</a:t>
            </a:r>
            <a:endParaRPr lang="en-CH" sz="2200" dirty="0">
              <a:latin typeface="Calibri" panose="020F0502020204030204" pitchFamily="34" charset="0"/>
              <a:ea typeface="Calibri" panose="020F0502020204030204" pitchFamily="34" charset="0"/>
              <a:cs typeface="Calibri" panose="020F0502020204030204" pitchFamily="34" charset="0"/>
            </a:endParaRPr>
          </a:p>
          <a:p>
            <a:pPr marL="354965" indent="-354965">
              <a:buFont typeface="Symbol" panose="05050102010706020507" pitchFamily="18" charset="2"/>
              <a:buChar char=""/>
            </a:pPr>
            <a:r>
              <a:rPr lang="en-GB" sz="2200" dirty="0">
                <a:latin typeface="Calibri" panose="020F0502020204030204" pitchFamily="34" charset="0"/>
                <a:ea typeface="Calibri" panose="020F0502020204030204" pitchFamily="34" charset="0"/>
                <a:cs typeface="Calibri" panose="020F0502020204030204" pitchFamily="34" charset="0"/>
              </a:rPr>
              <a:t>reduced access to social services, including housing;</a:t>
            </a:r>
            <a:endParaRPr lang="en-CH" sz="2200" dirty="0">
              <a:latin typeface="Calibri" panose="020F0502020204030204" pitchFamily="34" charset="0"/>
              <a:ea typeface="Calibri" panose="020F0502020204030204" pitchFamily="34" charset="0"/>
              <a:cs typeface="Calibri" panose="020F0502020204030204" pitchFamily="34" charset="0"/>
            </a:endParaRPr>
          </a:p>
          <a:p>
            <a:pPr marL="354965" indent="-354965">
              <a:buFont typeface="Symbol" panose="05050102010706020507" pitchFamily="18" charset="2"/>
              <a:buChar char=""/>
            </a:pPr>
            <a:r>
              <a:rPr lang="en-GB" sz="2200" dirty="0">
                <a:latin typeface="Calibri" panose="020F0502020204030204" pitchFamily="34" charset="0"/>
                <a:ea typeface="Calibri" panose="020F0502020204030204" pitchFamily="34" charset="0"/>
                <a:cs typeface="Calibri" panose="020F0502020204030204" pitchFamily="34" charset="0"/>
              </a:rPr>
              <a:t>reduced access to health care and support;</a:t>
            </a:r>
            <a:endParaRPr lang="en-CH" sz="2200" dirty="0">
              <a:latin typeface="Calibri" panose="020F0502020204030204" pitchFamily="34" charset="0"/>
              <a:ea typeface="Calibri" panose="020F0502020204030204" pitchFamily="34" charset="0"/>
              <a:cs typeface="Calibri" panose="020F0502020204030204" pitchFamily="34" charset="0"/>
            </a:endParaRPr>
          </a:p>
          <a:p>
            <a:pPr marL="354965" indent="-354965">
              <a:buFont typeface="Symbol" panose="05050102010706020507" pitchFamily="18" charset="2"/>
              <a:buChar char=""/>
            </a:pPr>
            <a:r>
              <a:rPr lang="en-GB" sz="2200" dirty="0">
                <a:latin typeface="Calibri" panose="020F0502020204030204" pitchFamily="34" charset="0"/>
                <a:ea typeface="Calibri" panose="020F0502020204030204" pitchFamily="34" charset="0"/>
                <a:cs typeface="Calibri" panose="020F0502020204030204" pitchFamily="34" charset="0"/>
              </a:rPr>
              <a:t>reduced access to emergency relief services;</a:t>
            </a:r>
            <a:endParaRPr lang="en-CH" sz="2200" dirty="0">
              <a:latin typeface="Calibri" panose="020F0502020204030204" pitchFamily="34" charset="0"/>
              <a:ea typeface="Calibri" panose="020F0502020204030204" pitchFamily="34" charset="0"/>
              <a:cs typeface="Calibri" panose="020F0502020204030204" pitchFamily="34" charset="0"/>
            </a:endParaRPr>
          </a:p>
          <a:p>
            <a:pPr marL="354965" indent="-354965">
              <a:buFont typeface="Symbol" panose="05050102010706020507" pitchFamily="18" charset="2"/>
              <a:buChar char=""/>
            </a:pPr>
            <a:r>
              <a:rPr lang="en-GB" sz="2200" dirty="0">
                <a:latin typeface="Calibri" panose="020F0502020204030204" pitchFamily="34" charset="0"/>
                <a:ea typeface="Calibri" panose="020F0502020204030204" pitchFamily="34" charset="0"/>
                <a:cs typeface="Calibri" panose="020F0502020204030204" pitchFamily="34" charset="0"/>
              </a:rPr>
              <a:t>lack of educational opportunities;</a:t>
            </a:r>
            <a:endParaRPr lang="en-CH" sz="2200" dirty="0">
              <a:latin typeface="Calibri" panose="020F0502020204030204" pitchFamily="34" charset="0"/>
              <a:ea typeface="Calibri" panose="020F0502020204030204" pitchFamily="34" charset="0"/>
              <a:cs typeface="Calibri" panose="020F0502020204030204" pitchFamily="34" charset="0"/>
            </a:endParaRPr>
          </a:p>
          <a:p>
            <a:pPr marL="354965" indent="-354965">
              <a:buFont typeface="Symbol" panose="05050102010706020507" pitchFamily="18" charset="2"/>
              <a:buChar char=""/>
            </a:pPr>
            <a:r>
              <a:rPr lang="en-GB" sz="2200" dirty="0">
                <a:latin typeface="Calibri" panose="020F0502020204030204" pitchFamily="34" charset="0"/>
                <a:ea typeface="Calibri" panose="020F0502020204030204" pitchFamily="34" charset="0"/>
                <a:cs typeface="Calibri" panose="020F0502020204030204" pitchFamily="34" charset="0"/>
              </a:rPr>
              <a:t>exclusion from, or reduced access to, income-generation and employment opportunities;</a:t>
            </a:r>
            <a:endParaRPr lang="en-CH" sz="2200" dirty="0">
              <a:latin typeface="Calibri" panose="020F0502020204030204" pitchFamily="34" charset="0"/>
              <a:ea typeface="Calibri" panose="020F0502020204030204" pitchFamily="34" charset="0"/>
              <a:cs typeface="Calibri" panose="020F0502020204030204" pitchFamily="34" charset="0"/>
            </a:endParaRPr>
          </a:p>
          <a:p>
            <a:pPr marL="354965" indent="-354965">
              <a:buFont typeface="Symbol" panose="05050102010706020507" pitchFamily="18" charset="2"/>
              <a:buChar char=""/>
            </a:pPr>
            <a:r>
              <a:rPr lang="en-GB" sz="2200" dirty="0">
                <a:latin typeface="Calibri" panose="020F0502020204030204" pitchFamily="34" charset="0"/>
                <a:ea typeface="Calibri" panose="020F0502020204030204" pitchFamily="34" charset="0"/>
                <a:cs typeface="Calibri" panose="020F0502020204030204" pitchFamily="34" charset="0"/>
              </a:rPr>
              <a:t>increased rates of illness and premature death.</a:t>
            </a:r>
            <a:endParaRPr lang="en-CH" sz="2200" dirty="0">
              <a:latin typeface="Calibri" panose="020F0502020204030204" pitchFamily="34" charset="0"/>
              <a:ea typeface="Calibri" panose="020F0502020204030204" pitchFamily="34" charset="0"/>
              <a:cs typeface="Calibri" panose="020F0502020204030204" pitchFamily="34" charset="0"/>
            </a:endParaRPr>
          </a:p>
          <a:p>
            <a:endParaRPr lang="en-US" sz="2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91512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B9CDC03-D1B2-2440-A7E0-708CBBD5F524}"/>
              </a:ext>
            </a:extLst>
          </p:cNvPr>
          <p:cNvSpPr>
            <a:spLocks noGrp="1"/>
          </p:cNvSpPr>
          <p:nvPr>
            <p:ph type="sldNum" sz="quarter" idx="12"/>
          </p:nvPr>
        </p:nvSpPr>
        <p:spPr/>
        <p:txBody>
          <a:bodyPr/>
          <a:lstStyle/>
          <a:p>
            <a:fld id="{F169E07F-9A80-405D-B06A-876E4D356B83}" type="slidenum">
              <a:rPr lang="en-US" smtClean="0">
                <a:solidFill>
                  <a:srgbClr val="FFFFFF"/>
                </a:solidFill>
              </a:rPr>
              <a:pPr/>
              <a:t>51</a:t>
            </a:fld>
            <a:endParaRPr lang="en-US">
              <a:solidFill>
                <a:srgbClr val="FFFFFF"/>
              </a:solidFill>
            </a:endParaRPr>
          </a:p>
        </p:txBody>
      </p:sp>
      <p:sp>
        <p:nvSpPr>
          <p:cNvPr id="4" name="Title 3">
            <a:extLst>
              <a:ext uri="{FF2B5EF4-FFF2-40B4-BE49-F238E27FC236}">
                <a16:creationId xmlns:a16="http://schemas.microsoft.com/office/drawing/2014/main" id="{CA7E8E91-0D84-2047-9199-F26A519A4663}"/>
              </a:ext>
            </a:extLst>
          </p:cNvPr>
          <p:cNvSpPr>
            <a:spLocks noGrp="1"/>
          </p:cNvSpPr>
          <p:nvPr>
            <p:ph type="title"/>
          </p:nvPr>
        </p:nvSpPr>
        <p:spPr>
          <a:xfrm>
            <a:off x="507205" y="2313946"/>
            <a:ext cx="11032753" cy="1239482"/>
          </a:xfrm>
        </p:spPr>
        <p:txBody>
          <a:bodyPr/>
          <a:lstStyle/>
          <a:p>
            <a:pPr>
              <a:lnSpc>
                <a:spcPct val="100000"/>
              </a:lnSpc>
            </a:pPr>
            <a:r>
              <a:rPr lang="en-US" dirty="0">
                <a:latin typeface="Calibri" panose="020F0502020204030204" pitchFamily="34" charset="0"/>
                <a:ea typeface="Calibri" panose="020F0502020204030204" pitchFamily="34" charset="0"/>
                <a:cs typeface="Calibri" panose="020F0502020204030204" pitchFamily="34" charset="0"/>
              </a:rPr>
              <a:t>Topic 4. Consequences of human rights violations</a:t>
            </a:r>
          </a:p>
        </p:txBody>
      </p:sp>
    </p:spTree>
    <p:extLst>
      <p:ext uri="{BB962C8B-B14F-4D97-AF65-F5344CB8AC3E}">
        <p14:creationId xmlns:p14="http://schemas.microsoft.com/office/powerpoint/2010/main" val="16979722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BB947F-4317-8446-973C-2039FBDCA11C}"/>
              </a:ext>
            </a:extLst>
          </p:cNvPr>
          <p:cNvSpPr>
            <a:spLocks noGrp="1"/>
          </p:cNvSpPr>
          <p:nvPr>
            <p:ph type="sldNum" sz="quarter" idx="12"/>
          </p:nvPr>
        </p:nvSpPr>
        <p:spPr/>
        <p:txBody>
          <a:bodyPr/>
          <a:lstStyle/>
          <a:p>
            <a:fld id="{04260D4A-DEC1-45DD-8AB2-A3349BAAA59E}" type="slidenum">
              <a:rPr lang="en-US" smtClean="0"/>
              <a:pPr/>
              <a:t>52</a:t>
            </a:fld>
            <a:endParaRPr lang="en-US"/>
          </a:p>
        </p:txBody>
      </p:sp>
      <p:sp>
        <p:nvSpPr>
          <p:cNvPr id="4" name="Content Placeholder 3">
            <a:extLst>
              <a:ext uri="{FF2B5EF4-FFF2-40B4-BE49-F238E27FC236}">
                <a16:creationId xmlns:a16="http://schemas.microsoft.com/office/drawing/2014/main" id="{53C20A34-A1F2-9A46-96F0-3C2F488A4E30}"/>
              </a:ext>
            </a:extLst>
          </p:cNvPr>
          <p:cNvSpPr>
            <a:spLocks noGrp="1"/>
          </p:cNvSpPr>
          <p:nvPr>
            <p:ph sz="quarter" idx="14"/>
          </p:nvPr>
        </p:nvSpPr>
        <p:spPr>
          <a:xfrm>
            <a:off x="507195" y="1511188"/>
            <a:ext cx="11174412" cy="3765147"/>
          </a:xfrm>
        </p:spPr>
        <p:txBody>
          <a:bodyPr/>
          <a:lstStyle/>
          <a:p>
            <a:endParaRPr lang="en-US" sz="2400" dirty="0"/>
          </a:p>
          <a:p>
            <a:r>
              <a:rPr lang="en-US" sz="2400" b="1" dirty="0"/>
              <a:t>What consequences do the violations of human rights discussed previously have for:</a:t>
            </a:r>
          </a:p>
          <a:p>
            <a:pPr lvl="2"/>
            <a:r>
              <a:rPr lang="en-US" sz="2400" dirty="0"/>
              <a:t>individuals</a:t>
            </a:r>
          </a:p>
          <a:p>
            <a:pPr lvl="2"/>
            <a:r>
              <a:rPr lang="en-US" sz="2400" dirty="0"/>
              <a:t>each group as a whole</a:t>
            </a:r>
          </a:p>
          <a:p>
            <a:pPr lvl="2"/>
            <a:r>
              <a:rPr lang="en-US" sz="2400" dirty="0"/>
              <a:t>the wider community or society in which they live?</a:t>
            </a:r>
          </a:p>
        </p:txBody>
      </p:sp>
      <p:sp>
        <p:nvSpPr>
          <p:cNvPr id="5" name="Title 4">
            <a:extLst>
              <a:ext uri="{FF2B5EF4-FFF2-40B4-BE49-F238E27FC236}">
                <a16:creationId xmlns:a16="http://schemas.microsoft.com/office/drawing/2014/main" id="{18B63A21-3758-5949-876A-403B0EEC6ABC}"/>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Exercise 1.4 Impacts of violations</a:t>
            </a:r>
          </a:p>
        </p:txBody>
      </p:sp>
    </p:spTree>
    <p:extLst>
      <p:ext uri="{BB962C8B-B14F-4D97-AF65-F5344CB8AC3E}">
        <p14:creationId xmlns:p14="http://schemas.microsoft.com/office/powerpoint/2010/main" val="6486414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CB2825-6122-0E49-8A59-610EA094CD6B}"/>
              </a:ext>
            </a:extLst>
          </p:cNvPr>
          <p:cNvSpPr>
            <a:spLocks noGrp="1"/>
          </p:cNvSpPr>
          <p:nvPr>
            <p:ph type="sldNum" sz="quarter" idx="12"/>
          </p:nvPr>
        </p:nvSpPr>
        <p:spPr/>
        <p:txBody>
          <a:bodyPr/>
          <a:lstStyle/>
          <a:p>
            <a:fld id="{04260D4A-DEC1-45DD-8AB2-A3349BAAA59E}" type="slidenum">
              <a:rPr lang="en-US" smtClean="0"/>
              <a:pPr/>
              <a:t>53</a:t>
            </a:fld>
            <a:endParaRPr lang="en-US"/>
          </a:p>
        </p:txBody>
      </p:sp>
      <p:sp>
        <p:nvSpPr>
          <p:cNvPr id="4" name="Content Placeholder 3">
            <a:extLst>
              <a:ext uri="{FF2B5EF4-FFF2-40B4-BE49-F238E27FC236}">
                <a16:creationId xmlns:a16="http://schemas.microsoft.com/office/drawing/2014/main" id="{DD7F4312-D2A8-794F-9286-39196622B0A1}"/>
              </a:ext>
            </a:extLst>
          </p:cNvPr>
          <p:cNvSpPr>
            <a:spLocks noGrp="1"/>
          </p:cNvSpPr>
          <p:nvPr>
            <p:ph sz="quarter" idx="14"/>
          </p:nvPr>
        </p:nvSpPr>
        <p:spPr/>
        <p:txBody>
          <a:bodyPr/>
          <a:lstStyle/>
          <a:p>
            <a:pPr marL="127000" indent="0">
              <a:buNone/>
            </a:pPr>
            <a:r>
              <a:rPr lang="en-US" dirty="0"/>
              <a:t>An important step towards change is to reflect on how our own beliefs or actions may help or hinder other people’s enjoyment of human rights. </a:t>
            </a:r>
          </a:p>
          <a:p>
            <a:pPr marL="127000" indent="0">
              <a:buNone/>
            </a:pPr>
            <a:endParaRPr lang="en-US" dirty="0"/>
          </a:p>
          <a:p>
            <a:pPr lvl="2"/>
            <a:r>
              <a:rPr lang="en-US" sz="2400" b="1" dirty="0"/>
              <a:t>Have you ever witnessed someone you know violating someone’s human rights?</a:t>
            </a:r>
          </a:p>
          <a:p>
            <a:pPr lvl="2"/>
            <a:r>
              <a:rPr lang="en-US" sz="2400" b="1" dirty="0"/>
              <a:t>Has there ever been a time when you may have been responsible for not supporting and upholding someone’s human rights? </a:t>
            </a:r>
          </a:p>
          <a:p>
            <a:endParaRPr lang="en-US" dirty="0"/>
          </a:p>
        </p:txBody>
      </p:sp>
      <p:sp>
        <p:nvSpPr>
          <p:cNvPr id="5" name="Title 4">
            <a:extLst>
              <a:ext uri="{FF2B5EF4-FFF2-40B4-BE49-F238E27FC236}">
                <a16:creationId xmlns:a16="http://schemas.microsoft.com/office/drawing/2014/main" id="{C954BC2E-D7D8-CF46-A615-0C557162B021}"/>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Exercise 1.5 Reflective exercise</a:t>
            </a:r>
          </a:p>
        </p:txBody>
      </p:sp>
    </p:spTree>
    <p:extLst>
      <p:ext uri="{BB962C8B-B14F-4D97-AF65-F5344CB8AC3E}">
        <p14:creationId xmlns:p14="http://schemas.microsoft.com/office/powerpoint/2010/main" val="4282621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28"/>
          <p:cNvSpPr txBox="1">
            <a:spLocks noGrp="1"/>
          </p:cNvSpPr>
          <p:nvPr>
            <p:ph type="body" idx="1"/>
          </p:nvPr>
        </p:nvSpPr>
        <p:spPr>
          <a:xfrm>
            <a:off x="327329" y="3542833"/>
            <a:ext cx="4077896" cy="1409840"/>
          </a:xfrm>
          <a:prstGeom prst="rect">
            <a:avLst/>
          </a:prstGeom>
          <a:noFill/>
          <a:ln>
            <a:noFill/>
          </a:ln>
        </p:spPr>
        <p:txBody>
          <a:bodyPr spcFirstLastPara="1" wrap="square" lIns="0" tIns="46800" rIns="0" bIns="45700" anchor="t" anchorCtr="0">
            <a:normAutofit/>
          </a:bodyPr>
          <a:lstStyle/>
          <a:p>
            <a:pPr marL="0" lvl="0" indent="0" algn="l" rtl="0">
              <a:lnSpc>
                <a:spcPct val="100000"/>
              </a:lnSpc>
              <a:spcBef>
                <a:spcPts val="2000"/>
              </a:spcBef>
              <a:spcAft>
                <a:spcPts val="0"/>
              </a:spcAft>
              <a:buSzPts val="1600"/>
              <a:buNone/>
            </a:pPr>
            <a:r>
              <a:rPr lang="en-GB" sz="2200" b="1" dirty="0"/>
              <a:t>Children with psychosocial, intellectual or cognitive disabilities, Ukraine (4:44 + text)</a:t>
            </a:r>
          </a:p>
          <a:p>
            <a:pPr marL="457200" lvl="0" indent="-457200" algn="l" rtl="0">
              <a:lnSpc>
                <a:spcPct val="100000"/>
              </a:lnSpc>
              <a:spcBef>
                <a:spcPts val="0"/>
              </a:spcBef>
              <a:spcAft>
                <a:spcPts val="0"/>
              </a:spcAft>
              <a:buSzPts val="1600"/>
              <a:buFont typeface="+mj-lt"/>
              <a:buAutoNum type="arabicPeriod" startAt="3"/>
            </a:pPr>
            <a:endParaRPr lang="en-GB" sz="2400" b="1" dirty="0"/>
          </a:p>
        </p:txBody>
      </p:sp>
      <p:sp>
        <p:nvSpPr>
          <p:cNvPr id="375" name="Google Shape;375;p28"/>
          <p:cNvSpPr txBox="1">
            <a:spLocks noGrp="1"/>
          </p:cNvSpPr>
          <p:nvPr>
            <p:ph type="sldNum" idx="12"/>
          </p:nvPr>
        </p:nvSpPr>
        <p:spPr>
          <a:xfrm>
            <a:off x="10034587" y="6373718"/>
            <a:ext cx="1648619" cy="216000"/>
          </a:xfrm>
          <a:prstGeom prst="rect">
            <a:avLst/>
          </a:prstGeom>
          <a:noFill/>
          <a:ln>
            <a:noFill/>
          </a:ln>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GB"/>
              <a:t>54</a:t>
            </a:fld>
            <a:endParaRPr/>
          </a:p>
        </p:txBody>
      </p:sp>
      <p:sp>
        <p:nvSpPr>
          <p:cNvPr id="376" name="Google Shape;376;p28"/>
          <p:cNvSpPr txBox="1">
            <a:spLocks noGrp="1"/>
          </p:cNvSpPr>
          <p:nvPr>
            <p:ph type="title"/>
          </p:nvPr>
        </p:nvSpPr>
        <p:spPr>
          <a:xfrm>
            <a:off x="327329" y="257030"/>
            <a:ext cx="9971877" cy="432000"/>
          </a:xfrm>
          <a:prstGeom prst="rect">
            <a:avLst/>
          </a:prstGeom>
          <a:noFill/>
          <a:ln>
            <a:noFill/>
          </a:ln>
        </p:spPr>
        <p:txBody>
          <a:bodyPr spcFirstLastPara="1" wrap="square" lIns="0" tIns="0" rIns="0" bIns="0" anchor="t" anchorCtr="0">
            <a:noAutofit/>
          </a:bodyPr>
          <a:lstStyle/>
          <a:p>
            <a:pPr marL="0" lvl="0" indent="0" algn="l" rtl="0">
              <a:lnSpc>
                <a:spcPct val="117857"/>
              </a:lnSpc>
              <a:spcBef>
                <a:spcPts val="0"/>
              </a:spcBef>
              <a:spcAft>
                <a:spcPts val="0"/>
              </a:spcAft>
              <a:buClr>
                <a:schemeClr val="accent1"/>
              </a:buClr>
              <a:buSzPts val="2800"/>
              <a:buFont typeface="Century Gothic"/>
              <a:buNone/>
            </a:pPr>
            <a:r>
              <a:rPr lang="en-GB" sz="3000" dirty="0">
                <a:latin typeface="Calibri" panose="020F0502020204030204" pitchFamily="34" charset="0"/>
                <a:ea typeface="Calibri" panose="020F0502020204030204" pitchFamily="34" charset="0"/>
                <a:cs typeface="Calibri" panose="020F0502020204030204" pitchFamily="34" charset="0"/>
              </a:rPr>
              <a:t>Exercise 1.6 High risk/vulnerable groups</a:t>
            </a:r>
            <a:endParaRPr sz="3000" dirty="0">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59E7A447-E535-EB67-BDCB-DAB22B4627E9}"/>
              </a:ext>
            </a:extLst>
          </p:cNvPr>
          <p:cNvSpPr txBox="1"/>
          <p:nvPr/>
        </p:nvSpPr>
        <p:spPr>
          <a:xfrm>
            <a:off x="7205577" y="1002997"/>
            <a:ext cx="4751757" cy="4534575"/>
          </a:xfrm>
          <a:prstGeom prst="rect">
            <a:avLst/>
          </a:prstGeom>
          <a:noFill/>
        </p:spPr>
        <p:txBody>
          <a:bodyPr wrap="square">
            <a:spAutoFit/>
          </a:bodyPr>
          <a:lstStyle/>
          <a:p>
            <a:pPr marL="87312" lvl="1">
              <a:buSzPts val="1800"/>
            </a:pPr>
            <a:r>
              <a:rPr lang="en-GB" sz="2400" b="1" dirty="0">
                <a:solidFill>
                  <a:srgbClr val="00B050"/>
                </a:solidFill>
                <a:latin typeface="Calibri" panose="020F0502020204030204" pitchFamily="34" charset="0"/>
                <a:ea typeface="Calibri"/>
                <a:cs typeface="Calibri" panose="020F0502020204030204" pitchFamily="34" charset="0"/>
                <a:sym typeface="Calibri"/>
              </a:rPr>
              <a:t>QUESTIONS:</a:t>
            </a:r>
          </a:p>
          <a:p>
            <a:pPr marL="87312" lvl="1">
              <a:buSzPts val="1800"/>
            </a:pPr>
            <a:endParaRPr lang="en-GB" sz="2400" b="1" dirty="0">
              <a:solidFill>
                <a:srgbClr val="00B050"/>
              </a:solidFill>
              <a:latin typeface="Calibri" panose="020F0502020204030204" pitchFamily="34" charset="0"/>
              <a:ea typeface="Calibri"/>
              <a:cs typeface="Calibri" panose="020F0502020204030204" pitchFamily="34" charset="0"/>
              <a:sym typeface="Calibri"/>
            </a:endParaRPr>
          </a:p>
          <a:p>
            <a:pPr marL="544512" lvl="1" indent="-457200">
              <a:spcAft>
                <a:spcPts val="1000"/>
              </a:spcAft>
              <a:buSzPts val="1800"/>
              <a:buFont typeface="Courier New" panose="02070309020205020404" pitchFamily="49" charset="0"/>
              <a:buChar char="o"/>
            </a:pPr>
            <a:r>
              <a:rPr lang="en-GB" sz="2800" dirty="0">
                <a:solidFill>
                  <a:srgbClr val="00B050"/>
                </a:solidFill>
                <a:latin typeface="Calibri" panose="020F0502020204030204" pitchFamily="34" charset="0"/>
                <a:ea typeface="Calibri"/>
                <a:cs typeface="Calibri" panose="020F0502020204030204" pitchFamily="34" charset="0"/>
                <a:sym typeface="Calibri"/>
              </a:rPr>
              <a:t>Which human rights violations did</a:t>
            </a:r>
            <a:r>
              <a:rPr lang="en-GB" sz="2800" dirty="0">
                <a:solidFill>
                  <a:srgbClr val="00B050"/>
                </a:solidFill>
                <a:latin typeface="Calibri" panose="020F0502020204030204" pitchFamily="34" charset="0"/>
                <a:cs typeface="Calibri" panose="020F0502020204030204" pitchFamily="34" charset="0"/>
              </a:rPr>
              <a:t> the person(s)</a:t>
            </a:r>
            <a:r>
              <a:rPr lang="en-GB" sz="2800" dirty="0">
                <a:solidFill>
                  <a:srgbClr val="00B050"/>
                </a:solidFill>
                <a:latin typeface="Calibri" panose="020F0502020204030204" pitchFamily="34" charset="0"/>
                <a:ea typeface="Calibri"/>
                <a:cs typeface="Calibri" panose="020F0502020204030204" pitchFamily="34" charset="0"/>
                <a:sym typeface="Calibri"/>
              </a:rPr>
              <a:t> face?</a:t>
            </a:r>
          </a:p>
          <a:p>
            <a:pPr marL="544512" lvl="1" indent="-457200">
              <a:spcAft>
                <a:spcPts val="1000"/>
              </a:spcAft>
              <a:buSzPts val="1800"/>
              <a:buFont typeface="Courier New" panose="02070309020205020404" pitchFamily="49" charset="0"/>
              <a:buChar char="o"/>
            </a:pPr>
            <a:r>
              <a:rPr lang="en-GB" sz="2800" dirty="0">
                <a:solidFill>
                  <a:srgbClr val="00B050"/>
                </a:solidFill>
                <a:latin typeface="Calibri" panose="020F0502020204030204" pitchFamily="34" charset="0"/>
                <a:ea typeface="Calibri"/>
                <a:cs typeface="Calibri" panose="020F0502020204030204" pitchFamily="34" charset="0"/>
                <a:sym typeface="Calibri"/>
              </a:rPr>
              <a:t>What were the consequences of these violations?</a:t>
            </a:r>
          </a:p>
          <a:p>
            <a:pPr marL="544512" lvl="1" indent="-457200">
              <a:spcAft>
                <a:spcPts val="1000"/>
              </a:spcAft>
              <a:buSzPts val="1800"/>
              <a:buFont typeface="Courier New" panose="02070309020205020404" pitchFamily="49" charset="0"/>
              <a:buChar char="o"/>
            </a:pPr>
            <a:r>
              <a:rPr lang="en-GB" sz="2800" dirty="0">
                <a:solidFill>
                  <a:srgbClr val="00B050"/>
                </a:solidFill>
                <a:latin typeface="Calibri" panose="020F0502020204030204" pitchFamily="34" charset="0"/>
                <a:ea typeface="Calibri"/>
                <a:cs typeface="Calibri" panose="020F0502020204030204" pitchFamily="34" charset="0"/>
                <a:sym typeface="Calibri"/>
              </a:rPr>
              <a:t>What could be done to mitigate these?</a:t>
            </a:r>
            <a:endParaRPr lang="en-GB" sz="2800" dirty="0">
              <a:solidFill>
                <a:srgbClr val="00B050"/>
              </a:solidFill>
              <a:latin typeface="Calibri" panose="020F0502020204030204" pitchFamily="34" charset="0"/>
              <a:cs typeface="Calibri" panose="020F0502020204030204" pitchFamily="34" charset="0"/>
            </a:endParaRPr>
          </a:p>
        </p:txBody>
      </p:sp>
      <p:pic>
        <p:nvPicPr>
          <p:cNvPr id="8" name="Picture 7" descr="A qr code on a white background&#10;&#10;Description automatically generated">
            <a:extLst>
              <a:ext uri="{FF2B5EF4-FFF2-40B4-BE49-F238E27FC236}">
                <a16:creationId xmlns:a16="http://schemas.microsoft.com/office/drawing/2014/main" id="{ACC2658B-B72D-7AE0-314D-5C59F0EBE3AB}"/>
              </a:ext>
            </a:extLst>
          </p:cNvPr>
          <p:cNvPicPr>
            <a:picLocks noChangeAspect="1"/>
          </p:cNvPicPr>
          <p:nvPr/>
        </p:nvPicPr>
        <p:blipFill>
          <a:blip r:embed="rId3"/>
          <a:stretch>
            <a:fillRect/>
          </a:stretch>
        </p:blipFill>
        <p:spPr>
          <a:xfrm>
            <a:off x="4524228" y="2362854"/>
            <a:ext cx="1168519" cy="1168519"/>
          </a:xfrm>
          <a:prstGeom prst="rect">
            <a:avLst/>
          </a:prstGeom>
          <a:solidFill>
            <a:schemeClr val="accent5">
              <a:lumMod val="20000"/>
              <a:lumOff val="80000"/>
            </a:schemeClr>
          </a:solidFill>
          <a:ln>
            <a:solidFill>
              <a:schemeClr val="accent2">
                <a:lumMod val="60000"/>
                <a:lumOff val="40000"/>
              </a:schemeClr>
            </a:solidFill>
          </a:ln>
        </p:spPr>
      </p:pic>
      <p:pic>
        <p:nvPicPr>
          <p:cNvPr id="10" name="Picture 9">
            <a:extLst>
              <a:ext uri="{FF2B5EF4-FFF2-40B4-BE49-F238E27FC236}">
                <a16:creationId xmlns:a16="http://schemas.microsoft.com/office/drawing/2014/main" id="{336B9CD5-D91C-2D4E-8E2B-03CA2E340202}"/>
              </a:ext>
            </a:extLst>
          </p:cNvPr>
          <p:cNvPicPr>
            <a:picLocks noChangeAspect="1"/>
          </p:cNvPicPr>
          <p:nvPr/>
        </p:nvPicPr>
        <p:blipFill>
          <a:blip r:embed="rId4"/>
          <a:stretch>
            <a:fillRect/>
          </a:stretch>
        </p:blipFill>
        <p:spPr>
          <a:xfrm flipH="1">
            <a:off x="6037058" y="2374314"/>
            <a:ext cx="1168519" cy="1168519"/>
          </a:xfrm>
          <a:prstGeom prst="rect">
            <a:avLst/>
          </a:prstGeom>
          <a:ln>
            <a:solidFill>
              <a:schemeClr val="accent2">
                <a:lumMod val="60000"/>
                <a:lumOff val="40000"/>
              </a:schemeClr>
            </a:solidFill>
          </a:ln>
        </p:spPr>
      </p:pic>
      <p:pic>
        <p:nvPicPr>
          <p:cNvPr id="13" name="Picture 12">
            <a:extLst>
              <a:ext uri="{FF2B5EF4-FFF2-40B4-BE49-F238E27FC236}">
                <a16:creationId xmlns:a16="http://schemas.microsoft.com/office/drawing/2014/main" id="{4F1EE45A-7E9B-2A6B-C022-4C63A36D76AC}"/>
              </a:ext>
            </a:extLst>
          </p:cNvPr>
          <p:cNvPicPr>
            <a:picLocks noChangeAspect="1"/>
          </p:cNvPicPr>
          <p:nvPr/>
        </p:nvPicPr>
        <p:blipFill>
          <a:blip r:embed="rId5"/>
          <a:stretch>
            <a:fillRect/>
          </a:stretch>
        </p:blipFill>
        <p:spPr>
          <a:xfrm>
            <a:off x="4497887" y="3824404"/>
            <a:ext cx="1168520" cy="1168520"/>
          </a:xfrm>
          <a:prstGeom prst="rect">
            <a:avLst/>
          </a:prstGeom>
          <a:ln>
            <a:solidFill>
              <a:schemeClr val="bg2">
                <a:lumMod val="75000"/>
              </a:schemeClr>
            </a:solidFill>
          </a:ln>
        </p:spPr>
      </p:pic>
      <p:pic>
        <p:nvPicPr>
          <p:cNvPr id="14" name="Picture 13">
            <a:extLst>
              <a:ext uri="{FF2B5EF4-FFF2-40B4-BE49-F238E27FC236}">
                <a16:creationId xmlns:a16="http://schemas.microsoft.com/office/drawing/2014/main" id="{F71EFA33-AEF1-29E0-6F2C-7F2AEC066FEB}"/>
              </a:ext>
            </a:extLst>
          </p:cNvPr>
          <p:cNvPicPr>
            <a:picLocks noChangeAspect="1"/>
          </p:cNvPicPr>
          <p:nvPr/>
        </p:nvPicPr>
        <p:blipFill>
          <a:blip r:embed="rId6"/>
          <a:stretch>
            <a:fillRect/>
          </a:stretch>
        </p:blipFill>
        <p:spPr>
          <a:xfrm>
            <a:off x="4517766" y="5336710"/>
            <a:ext cx="1145007" cy="1145007"/>
          </a:xfrm>
          <a:prstGeom prst="rect">
            <a:avLst/>
          </a:prstGeom>
          <a:ln>
            <a:solidFill>
              <a:schemeClr val="accent2">
                <a:lumMod val="60000"/>
                <a:lumOff val="40000"/>
              </a:schemeClr>
            </a:solidFill>
          </a:ln>
        </p:spPr>
      </p:pic>
      <p:pic>
        <p:nvPicPr>
          <p:cNvPr id="16" name="Picture 15" descr="A qr code with black squares&#10;&#10;Description automatically generated">
            <a:extLst>
              <a:ext uri="{FF2B5EF4-FFF2-40B4-BE49-F238E27FC236}">
                <a16:creationId xmlns:a16="http://schemas.microsoft.com/office/drawing/2014/main" id="{F22BB203-E94C-7142-E6EF-5C146650064F}"/>
              </a:ext>
            </a:extLst>
          </p:cNvPr>
          <p:cNvPicPr>
            <a:picLocks noChangeAspect="1"/>
          </p:cNvPicPr>
          <p:nvPr/>
        </p:nvPicPr>
        <p:blipFill>
          <a:blip r:embed="rId7"/>
          <a:stretch>
            <a:fillRect/>
          </a:stretch>
        </p:blipFill>
        <p:spPr>
          <a:xfrm>
            <a:off x="6010716" y="3824404"/>
            <a:ext cx="1168520" cy="1168520"/>
          </a:xfrm>
          <a:prstGeom prst="rect">
            <a:avLst/>
          </a:prstGeom>
          <a:ln>
            <a:solidFill>
              <a:schemeClr val="bg2">
                <a:lumMod val="75000"/>
              </a:schemeClr>
            </a:solidFill>
          </a:ln>
        </p:spPr>
      </p:pic>
      <p:sp>
        <p:nvSpPr>
          <p:cNvPr id="2" name="TextBox 1">
            <a:extLst>
              <a:ext uri="{FF2B5EF4-FFF2-40B4-BE49-F238E27FC236}">
                <a16:creationId xmlns:a16="http://schemas.microsoft.com/office/drawing/2014/main" id="{F8735D91-0F0D-F1CD-EFBA-3A82DEB2169B}"/>
              </a:ext>
            </a:extLst>
          </p:cNvPr>
          <p:cNvSpPr txBox="1"/>
          <p:nvPr/>
        </p:nvSpPr>
        <p:spPr>
          <a:xfrm>
            <a:off x="327329" y="1265576"/>
            <a:ext cx="3858037" cy="430887"/>
          </a:xfrm>
          <a:prstGeom prst="rect">
            <a:avLst/>
          </a:prstGeom>
          <a:noFill/>
        </p:spPr>
        <p:txBody>
          <a:bodyPr wrap="square" rtlCol="0">
            <a:spAutoFit/>
          </a:bodyPr>
          <a:lstStyle/>
          <a:p>
            <a:pPr marL="0" indent="0">
              <a:spcBef>
                <a:spcPts val="2000"/>
              </a:spcBef>
              <a:buSzPts val="1600"/>
              <a:buNone/>
            </a:pPr>
            <a:r>
              <a:rPr lang="en-GB" sz="2200" b="1" dirty="0">
                <a:latin typeface="Calibri" panose="020F0502020204030204" pitchFamily="34" charset="0"/>
                <a:ea typeface="Calibri" panose="020F0502020204030204" pitchFamily="34" charset="0"/>
                <a:cs typeface="Calibri" panose="020F0502020204030204" pitchFamily="34" charset="0"/>
              </a:rPr>
              <a:t>Ebola survivors, Liberia (6:40) </a:t>
            </a:r>
          </a:p>
        </p:txBody>
      </p:sp>
      <p:pic>
        <p:nvPicPr>
          <p:cNvPr id="4" name="Picture 3">
            <a:extLst>
              <a:ext uri="{FF2B5EF4-FFF2-40B4-BE49-F238E27FC236}">
                <a16:creationId xmlns:a16="http://schemas.microsoft.com/office/drawing/2014/main" id="{FAFF5149-DDE3-B6EC-8B6E-CCB4361B1AC7}"/>
              </a:ext>
            </a:extLst>
          </p:cNvPr>
          <p:cNvPicPr>
            <a:picLocks noChangeAspect="1"/>
          </p:cNvPicPr>
          <p:nvPr/>
        </p:nvPicPr>
        <p:blipFill>
          <a:blip r:embed="rId8"/>
          <a:stretch>
            <a:fillRect/>
          </a:stretch>
        </p:blipFill>
        <p:spPr>
          <a:xfrm>
            <a:off x="4497887" y="1002997"/>
            <a:ext cx="1164886" cy="1164886"/>
          </a:xfrm>
          <a:prstGeom prst="rect">
            <a:avLst/>
          </a:prstGeom>
          <a:ln>
            <a:solidFill>
              <a:schemeClr val="bg2">
                <a:lumMod val="75000"/>
              </a:schemeClr>
            </a:solidFill>
          </a:ln>
        </p:spPr>
      </p:pic>
      <p:sp>
        <p:nvSpPr>
          <p:cNvPr id="7" name="TextBox 6">
            <a:extLst>
              <a:ext uri="{FF2B5EF4-FFF2-40B4-BE49-F238E27FC236}">
                <a16:creationId xmlns:a16="http://schemas.microsoft.com/office/drawing/2014/main" id="{5F0F93C1-3956-93E6-6F03-4663D2EBBEBB}"/>
              </a:ext>
            </a:extLst>
          </p:cNvPr>
          <p:cNvSpPr txBox="1"/>
          <p:nvPr/>
        </p:nvSpPr>
        <p:spPr>
          <a:xfrm>
            <a:off x="234666" y="2602303"/>
            <a:ext cx="3831698" cy="646331"/>
          </a:xfrm>
          <a:prstGeom prst="rect">
            <a:avLst/>
          </a:prstGeom>
          <a:noFill/>
        </p:spPr>
        <p:txBody>
          <a:bodyPr wrap="square" rtlCol="0">
            <a:spAutoFit/>
          </a:bodyPr>
          <a:lstStyle/>
          <a:p>
            <a:r>
              <a:rPr lang="en-GB" sz="2200" b="1" dirty="0">
                <a:latin typeface="Calibri" panose="020F0502020204030204" pitchFamily="34" charset="0"/>
                <a:ea typeface="Calibri" panose="020F0502020204030204" pitchFamily="34" charset="0"/>
                <a:cs typeface="Calibri" panose="020F0502020204030204" pitchFamily="34" charset="0"/>
              </a:rPr>
              <a:t>Refugees, </a:t>
            </a:r>
            <a:r>
              <a:rPr lang="de-DE" sz="2200" b="1" dirty="0">
                <a:latin typeface="Calibri" panose="020F0502020204030204" pitchFamily="34" charset="0"/>
                <a:ea typeface="Calibri" panose="020F0502020204030204" pitchFamily="34" charset="0"/>
                <a:cs typeface="Calibri" panose="020F0502020204030204" pitchFamily="34" charset="0"/>
              </a:rPr>
              <a:t>Greece (1:22 +  text</a:t>
            </a:r>
            <a:r>
              <a:rPr lang="de-DE" b="1" dirty="0"/>
              <a:t>)</a:t>
            </a:r>
          </a:p>
          <a:p>
            <a:endParaRPr lang="en-GB" dirty="0"/>
          </a:p>
        </p:txBody>
      </p:sp>
      <p:sp>
        <p:nvSpPr>
          <p:cNvPr id="9" name="TextBox 8">
            <a:extLst>
              <a:ext uri="{FF2B5EF4-FFF2-40B4-BE49-F238E27FC236}">
                <a16:creationId xmlns:a16="http://schemas.microsoft.com/office/drawing/2014/main" id="{BB0B8EB4-690C-98AB-14E1-26901FC7248A}"/>
              </a:ext>
            </a:extLst>
          </p:cNvPr>
          <p:cNvSpPr txBox="1"/>
          <p:nvPr/>
        </p:nvSpPr>
        <p:spPr>
          <a:xfrm>
            <a:off x="234665" y="4952673"/>
            <a:ext cx="4263221" cy="1456809"/>
          </a:xfrm>
          <a:prstGeom prst="rect">
            <a:avLst/>
          </a:prstGeom>
          <a:noFill/>
        </p:spPr>
        <p:txBody>
          <a:bodyPr wrap="square" rtlCol="0">
            <a:spAutoFit/>
          </a:bodyPr>
          <a:lstStyle/>
          <a:p>
            <a:pPr lvl="0">
              <a:spcBef>
                <a:spcPts val="2000"/>
              </a:spcBef>
              <a:buSzPts val="1600"/>
            </a:pPr>
            <a:endParaRPr lang="en-GB" b="1" dirty="0"/>
          </a:p>
          <a:p>
            <a:pPr marL="0" indent="0">
              <a:spcBef>
                <a:spcPts val="2000"/>
              </a:spcBef>
              <a:buSzPts val="1600"/>
              <a:buNone/>
            </a:pPr>
            <a:r>
              <a:rPr lang="en-GB" sz="2200" b="1" dirty="0">
                <a:latin typeface="Calibri" panose="020F0502020204030204" pitchFamily="34" charset="0"/>
                <a:ea typeface="Calibri" panose="020F0502020204030204" pitchFamily="34" charset="0"/>
                <a:cs typeface="Calibri" panose="020F0502020204030204" pitchFamily="34" charset="0"/>
              </a:rPr>
              <a:t>People with disability, Jordan (text)</a:t>
            </a:r>
          </a:p>
          <a:p>
            <a:endParaRPr lang="en-GB"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29"/>
          <p:cNvSpPr txBox="1">
            <a:spLocks noGrp="1"/>
          </p:cNvSpPr>
          <p:nvPr>
            <p:ph type="title"/>
          </p:nvPr>
        </p:nvSpPr>
        <p:spPr>
          <a:xfrm>
            <a:off x="838199" y="291090"/>
            <a:ext cx="10515599" cy="932688"/>
          </a:xfrm>
          <a:prstGeom prst="rect">
            <a:avLst/>
          </a:prstGeom>
          <a:noFill/>
          <a:ln>
            <a:noFill/>
          </a:ln>
        </p:spPr>
        <p:txBody>
          <a:bodyPr spcFirstLastPara="1" wrap="square" lIns="91425" tIns="45700" rIns="91425" bIns="45700" anchor="b" anchorCtr="0">
            <a:normAutofit/>
          </a:bodyPr>
          <a:lstStyle/>
          <a:p>
            <a:pPr marL="0" lvl="0" indent="0" algn="ctr" rtl="0">
              <a:lnSpc>
                <a:spcPct val="61111"/>
              </a:lnSpc>
              <a:spcBef>
                <a:spcPts val="0"/>
              </a:spcBef>
              <a:spcAft>
                <a:spcPts val="0"/>
              </a:spcAft>
              <a:buClr>
                <a:schemeClr val="dk1"/>
              </a:buClr>
              <a:buSzPts val="5400"/>
              <a:buFont typeface="Century Gothic"/>
              <a:buNone/>
            </a:pPr>
            <a:r>
              <a:rPr lang="en-GB" sz="5400" dirty="0">
                <a:solidFill>
                  <a:schemeClr val="dk1"/>
                </a:solidFill>
              </a:rPr>
              <a:t>		Lunch </a:t>
            </a:r>
            <a:r>
              <a:rPr lang="en-GB" sz="5400" dirty="0" err="1">
                <a:solidFill>
                  <a:schemeClr val="dk1"/>
                </a:solidFill>
              </a:rPr>
              <a:t>break</a:t>
            </a:r>
            <a:r>
              <a:rPr lang="en-GB" sz="5400" dirty="0" err="1">
                <a:solidFill>
                  <a:schemeClr val="lt1"/>
                </a:solidFill>
                <a:latin typeface="Century Gothic"/>
                <a:ea typeface="Century Gothic"/>
                <a:cs typeface="Century Gothic"/>
                <a:sym typeface="Century Gothic"/>
              </a:rPr>
              <a:t>chLun</a:t>
            </a:r>
            <a:endParaRPr sz="5400" dirty="0">
              <a:solidFill>
                <a:schemeClr val="lt1"/>
              </a:solidFill>
              <a:latin typeface="Century Gothic"/>
              <a:ea typeface="Century Gothic"/>
              <a:cs typeface="Century Gothic"/>
              <a:sym typeface="Century Gothic"/>
            </a:endParaRPr>
          </a:p>
        </p:txBody>
      </p:sp>
      <p:pic>
        <p:nvPicPr>
          <p:cNvPr id="383" name="Google Shape;383;p29" descr="Lunch Box with solid fill"/>
          <p:cNvPicPr preferRelativeResize="0">
            <a:picLocks noGrp="1"/>
          </p:cNvPicPr>
          <p:nvPr>
            <p:ph type="body" idx="2"/>
          </p:nvPr>
        </p:nvPicPr>
        <p:blipFill rotWithShape="1">
          <a:blip r:embed="rId3">
            <a:alphaModFix/>
          </a:blip>
          <a:srcRect/>
          <a:stretch/>
        </p:blipFill>
        <p:spPr>
          <a:xfrm>
            <a:off x="4013401" y="2139351"/>
            <a:ext cx="4165196" cy="4165196"/>
          </a:xfrm>
          <a:prstGeom prst="rect">
            <a:avLst/>
          </a:prstGeom>
          <a:noFill/>
          <a:ln>
            <a:noFill/>
          </a:ln>
        </p:spPr>
      </p:pic>
      <p:sp>
        <p:nvSpPr>
          <p:cNvPr id="384" name="Google Shape;38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sz="1200">
                <a:solidFill>
                  <a:srgbClr val="888888"/>
                </a:solidFill>
              </a:rPr>
              <a:t>55</a:t>
            </a:fld>
            <a:endParaRPr sz="1200">
              <a:solidFill>
                <a:srgbClr val="888888"/>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5" name="Google Shape;375;p28"/>
          <p:cNvSpPr txBox="1">
            <a:spLocks noGrp="1"/>
          </p:cNvSpPr>
          <p:nvPr>
            <p:ph type="sldNum" idx="12"/>
          </p:nvPr>
        </p:nvSpPr>
        <p:spPr>
          <a:xfrm>
            <a:off x="10034587" y="6373718"/>
            <a:ext cx="1648619" cy="216000"/>
          </a:xfrm>
          <a:prstGeom prst="rect">
            <a:avLst/>
          </a:prstGeom>
          <a:noFill/>
          <a:ln>
            <a:noFill/>
          </a:ln>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GB"/>
              <a:t>56</a:t>
            </a:fld>
            <a:endParaRPr/>
          </a:p>
        </p:txBody>
      </p:sp>
      <p:sp>
        <p:nvSpPr>
          <p:cNvPr id="376" name="Google Shape;376;p28"/>
          <p:cNvSpPr txBox="1">
            <a:spLocks noGrp="1"/>
          </p:cNvSpPr>
          <p:nvPr>
            <p:ph type="title"/>
          </p:nvPr>
        </p:nvSpPr>
        <p:spPr>
          <a:xfrm>
            <a:off x="507206" y="257030"/>
            <a:ext cx="9792000" cy="432000"/>
          </a:xfrm>
          <a:prstGeom prst="rect">
            <a:avLst/>
          </a:prstGeom>
          <a:noFill/>
          <a:ln>
            <a:noFill/>
          </a:ln>
        </p:spPr>
        <p:txBody>
          <a:bodyPr spcFirstLastPara="1" wrap="square" lIns="0" tIns="0" rIns="0" bIns="0" anchor="t" anchorCtr="0">
            <a:noAutofit/>
          </a:bodyPr>
          <a:lstStyle/>
          <a:p>
            <a:pPr>
              <a:lnSpc>
                <a:spcPct val="117857"/>
              </a:lnSpc>
              <a:buSzPts val="2800"/>
            </a:pPr>
            <a:r>
              <a:rPr lang="en-GB" sz="3000" dirty="0">
                <a:latin typeface="Calibri" panose="020F0502020204030204" pitchFamily="34" charset="0"/>
                <a:ea typeface="Calibri" panose="020F0502020204030204" pitchFamily="34" charset="0"/>
                <a:cs typeface="Calibri" panose="020F0502020204030204" pitchFamily="34" charset="0"/>
              </a:rPr>
              <a:t>Exercise 1.6 High risk/vulnerable groups</a:t>
            </a:r>
            <a:endParaRPr sz="3000" dirty="0">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59E7A447-E535-EB67-BDCB-DAB22B4627E9}"/>
              </a:ext>
            </a:extLst>
          </p:cNvPr>
          <p:cNvSpPr txBox="1"/>
          <p:nvPr/>
        </p:nvSpPr>
        <p:spPr>
          <a:xfrm>
            <a:off x="8291332" y="944817"/>
            <a:ext cx="3900668" cy="4708981"/>
          </a:xfrm>
          <a:prstGeom prst="rect">
            <a:avLst/>
          </a:prstGeom>
          <a:noFill/>
        </p:spPr>
        <p:txBody>
          <a:bodyPr wrap="square" lIns="91440" tIns="45720" rIns="91440" bIns="45720" anchor="t">
            <a:spAutoFit/>
          </a:bodyPr>
          <a:lstStyle/>
          <a:p>
            <a:pPr marL="86995" lvl="1">
              <a:buSzPts val="1800"/>
            </a:pPr>
            <a:endParaRPr lang="en-GB" sz="2400" b="1" dirty="0">
              <a:solidFill>
                <a:srgbClr val="00B050"/>
              </a:solidFill>
              <a:latin typeface="Calibri"/>
              <a:ea typeface="Calibri"/>
              <a:cs typeface="Calibri"/>
              <a:sym typeface="Calibri"/>
            </a:endParaRPr>
          </a:p>
          <a:p>
            <a:pPr marL="86995" lvl="1">
              <a:buSzPts val="1800"/>
            </a:pPr>
            <a:r>
              <a:rPr lang="en-GB" sz="2400" b="1" dirty="0">
                <a:solidFill>
                  <a:srgbClr val="00B050"/>
                </a:solidFill>
                <a:latin typeface="Calibri"/>
                <a:ea typeface="Calibri"/>
                <a:cs typeface="Calibri"/>
                <a:sym typeface="Calibri"/>
              </a:rPr>
              <a:t>QUESTIONS:</a:t>
            </a:r>
            <a:endParaRPr lang="en-GB" dirty="0">
              <a:latin typeface="Calibri"/>
              <a:cs typeface="Calibri"/>
            </a:endParaRPr>
          </a:p>
          <a:p>
            <a:pPr marL="429895" lvl="1" indent="-342900">
              <a:buSzPts val="1800"/>
              <a:buFont typeface="Arial" panose="020B0604020202020204" pitchFamily="34" charset="0"/>
              <a:buChar char="•"/>
            </a:pPr>
            <a:r>
              <a:rPr lang="en-GB" sz="2800" dirty="0">
                <a:solidFill>
                  <a:srgbClr val="00B050"/>
                </a:solidFill>
                <a:latin typeface="Calibri" panose="020F0502020204030204" pitchFamily="34" charset="0"/>
                <a:ea typeface="Calibri"/>
                <a:cs typeface="Calibri" panose="020F0502020204030204" pitchFamily="34" charset="0"/>
                <a:sym typeface="Calibri"/>
              </a:rPr>
              <a:t>Which human rights violations did</a:t>
            </a:r>
            <a:r>
              <a:rPr lang="en-GB" sz="2800" dirty="0">
                <a:solidFill>
                  <a:srgbClr val="00B050"/>
                </a:solidFill>
                <a:latin typeface="Calibri" panose="020F0502020204030204" pitchFamily="34" charset="0"/>
                <a:cs typeface="Calibri" panose="020F0502020204030204" pitchFamily="34" charset="0"/>
              </a:rPr>
              <a:t> the person(s)</a:t>
            </a:r>
            <a:r>
              <a:rPr lang="en-GB" sz="2800" dirty="0">
                <a:solidFill>
                  <a:srgbClr val="00B050"/>
                </a:solidFill>
                <a:latin typeface="Calibri" panose="020F0502020204030204" pitchFamily="34" charset="0"/>
                <a:ea typeface="Calibri"/>
                <a:cs typeface="Calibri" panose="020F0502020204030204" pitchFamily="34" charset="0"/>
                <a:sym typeface="Calibri"/>
              </a:rPr>
              <a:t> face?</a:t>
            </a:r>
          </a:p>
          <a:p>
            <a:pPr marL="429895" lvl="1" indent="-342900">
              <a:buSzPts val="1800"/>
              <a:buFont typeface="Arial" panose="020B0604020202020204" pitchFamily="34" charset="0"/>
              <a:buChar char="•"/>
            </a:pPr>
            <a:endParaRPr lang="en-GB" sz="2800" dirty="0">
              <a:solidFill>
                <a:srgbClr val="00B050"/>
              </a:solidFill>
              <a:latin typeface="Calibri" panose="020F0502020204030204" pitchFamily="34" charset="0"/>
              <a:ea typeface="Calibri"/>
              <a:cs typeface="Calibri" panose="020F0502020204030204" pitchFamily="34" charset="0"/>
            </a:endParaRPr>
          </a:p>
          <a:p>
            <a:pPr marL="429895" lvl="1" indent="-342900">
              <a:buSzPts val="1800"/>
              <a:buFont typeface="Arial" panose="020B0604020202020204" pitchFamily="34" charset="0"/>
              <a:buChar char="•"/>
            </a:pPr>
            <a:r>
              <a:rPr lang="en-GB" sz="2800" dirty="0">
                <a:solidFill>
                  <a:srgbClr val="00B050"/>
                </a:solidFill>
                <a:latin typeface="Calibri" panose="020F0502020204030204" pitchFamily="34" charset="0"/>
                <a:ea typeface="Calibri"/>
                <a:cs typeface="Calibri" panose="020F0502020204030204" pitchFamily="34" charset="0"/>
                <a:sym typeface="Calibri"/>
              </a:rPr>
              <a:t>What were the consequences of these violations?</a:t>
            </a:r>
            <a:endParaRPr lang="en-GB" sz="2800" dirty="0">
              <a:solidFill>
                <a:srgbClr val="00B050"/>
              </a:solidFill>
              <a:latin typeface="Calibri" panose="020F0502020204030204" pitchFamily="34" charset="0"/>
              <a:ea typeface="Calibri"/>
              <a:cs typeface="Calibri" panose="020F0502020204030204" pitchFamily="34" charset="0"/>
            </a:endParaRPr>
          </a:p>
          <a:p>
            <a:pPr marL="429895" lvl="1" indent="-342900">
              <a:buSzPts val="1800"/>
              <a:buFont typeface="Arial" panose="020B0604020202020204" pitchFamily="34" charset="0"/>
              <a:buChar char="•"/>
            </a:pPr>
            <a:r>
              <a:rPr lang="en-GB" sz="2800" dirty="0">
                <a:solidFill>
                  <a:srgbClr val="00B050"/>
                </a:solidFill>
                <a:latin typeface="Calibri" panose="020F0502020204030204" pitchFamily="34" charset="0"/>
                <a:ea typeface="Calibri"/>
                <a:cs typeface="Calibri" panose="020F0502020204030204" pitchFamily="34" charset="0"/>
                <a:sym typeface="Calibri"/>
              </a:rPr>
              <a:t>What could be done to mitigate these?</a:t>
            </a:r>
            <a:endParaRPr lang="en-GB" sz="2800" dirty="0">
              <a:solidFill>
                <a:srgbClr val="00B050"/>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2643403F-EF43-B687-F72E-1F5D709BFE80}"/>
              </a:ext>
            </a:extLst>
          </p:cNvPr>
          <p:cNvSpPr txBox="1"/>
          <p:nvPr/>
        </p:nvSpPr>
        <p:spPr>
          <a:xfrm>
            <a:off x="426182" y="844952"/>
            <a:ext cx="2332690" cy="430887"/>
          </a:xfrm>
          <a:prstGeom prst="rect">
            <a:avLst/>
          </a:prstGeom>
          <a:noFill/>
        </p:spPr>
        <p:txBody>
          <a:bodyPr wrap="none" rtlCol="0">
            <a:spAutoFit/>
          </a:bodyPr>
          <a:lstStyle/>
          <a:p>
            <a:r>
              <a:rPr lang="en-GB" sz="2200" b="1" dirty="0">
                <a:solidFill>
                  <a:srgbClr val="0070C0"/>
                </a:solidFill>
                <a:latin typeface="Calibri" panose="020F0502020204030204" pitchFamily="34" charset="0"/>
                <a:ea typeface="Calibri" panose="020F0502020204030204" pitchFamily="34" charset="0"/>
                <a:cs typeface="Calibri" panose="020F0502020204030204" pitchFamily="34" charset="0"/>
              </a:rPr>
              <a:t>Plenary discussion</a:t>
            </a:r>
          </a:p>
        </p:txBody>
      </p:sp>
      <p:sp>
        <p:nvSpPr>
          <p:cNvPr id="4" name="TextBox 3">
            <a:extLst>
              <a:ext uri="{FF2B5EF4-FFF2-40B4-BE49-F238E27FC236}">
                <a16:creationId xmlns:a16="http://schemas.microsoft.com/office/drawing/2014/main" id="{9B7FC2BB-AF10-02E3-F4A0-ACF819F14DB4}"/>
              </a:ext>
            </a:extLst>
          </p:cNvPr>
          <p:cNvSpPr txBox="1"/>
          <p:nvPr/>
        </p:nvSpPr>
        <p:spPr>
          <a:xfrm>
            <a:off x="507205" y="1504709"/>
            <a:ext cx="7097362" cy="4401205"/>
          </a:xfrm>
          <a:prstGeom prst="rect">
            <a:avLst/>
          </a:prstGeom>
          <a:noFill/>
        </p:spPr>
        <p:txBody>
          <a:bodyPr wrap="square" rtlCol="0">
            <a:spAutoFit/>
          </a:bodyPr>
          <a:lstStyle/>
          <a:p>
            <a:pPr marL="0" indent="0">
              <a:buSzPts val="1800"/>
            </a:pPr>
            <a:r>
              <a:rPr lang="en-US" sz="2200" b="1"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Ebola survivors, Liberia. </a:t>
            </a:r>
            <a:endParaRPr lang="en-US" sz="22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buSzPts val="1800"/>
            </a:pP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The Ebola virus claimed more than four thousand lives in Liberia</a:t>
            </a: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 during the 2014 epidemic</a:t>
            </a: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 The outbreak became a humanitarian crisis with emerging human rights violations.</a:t>
            </a: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0" indent="0">
              <a:buSzPts val="1800"/>
            </a:pPr>
            <a:endPar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r>
              <a:rPr lang="en-US" sz="2200" b="1"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Refugees, Lesvos, Greece</a:t>
            </a:r>
            <a:endPar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endParaRPr>
          </a:p>
          <a:p>
            <a:pPr marL="0" indent="0"/>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During COVID 19 the biggest refugee Camp in Lesvos, Moria, was completely locked down. Inhabitants could not leave – even after the lockdown was lifted for citizens. Evacuations, even of the most </a:t>
            </a: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at-risk</a:t>
            </a: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 individuals,</a:t>
            </a: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 were</a:t>
            </a: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 not organized.</a:t>
            </a:r>
          </a:p>
          <a:p>
            <a:pPr marL="0" indent="0">
              <a:buSzPts val="1800"/>
            </a:pPr>
            <a:endParaRPr lang="en-US" sz="22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86995" lvl="1">
              <a:buSzPts val="1800"/>
            </a:pPr>
            <a:endParaRPr lang="en-GB" sz="2400" b="1" dirty="0">
              <a:solidFill>
                <a:srgbClr val="00B050"/>
              </a:solidFill>
              <a:latin typeface="Calibri"/>
              <a:ea typeface="Calibri"/>
              <a:cs typeface="Calibri"/>
              <a:sym typeface="Calibri"/>
            </a:endParaRPr>
          </a:p>
          <a:p>
            <a:endParaRPr lang="en-GB" dirty="0"/>
          </a:p>
        </p:txBody>
      </p:sp>
    </p:spTree>
    <p:extLst>
      <p:ext uri="{BB962C8B-B14F-4D97-AF65-F5344CB8AC3E}">
        <p14:creationId xmlns:p14="http://schemas.microsoft.com/office/powerpoint/2010/main" val="3316587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71">
          <a:extLst>
            <a:ext uri="{FF2B5EF4-FFF2-40B4-BE49-F238E27FC236}">
              <a16:creationId xmlns:a16="http://schemas.microsoft.com/office/drawing/2014/main" id="{3D833453-457E-89CF-329E-979A9F959BFC}"/>
            </a:ext>
          </a:extLst>
        </p:cNvPr>
        <p:cNvGrpSpPr/>
        <p:nvPr/>
      </p:nvGrpSpPr>
      <p:grpSpPr>
        <a:xfrm>
          <a:off x="0" y="0"/>
          <a:ext cx="0" cy="0"/>
          <a:chOff x="0" y="0"/>
          <a:chExt cx="0" cy="0"/>
        </a:xfrm>
      </p:grpSpPr>
      <p:sp>
        <p:nvSpPr>
          <p:cNvPr id="375" name="Google Shape;375;p28">
            <a:extLst>
              <a:ext uri="{FF2B5EF4-FFF2-40B4-BE49-F238E27FC236}">
                <a16:creationId xmlns:a16="http://schemas.microsoft.com/office/drawing/2014/main" id="{E427B050-1D83-CFD5-09AC-D306C7462E73}"/>
              </a:ext>
            </a:extLst>
          </p:cNvPr>
          <p:cNvSpPr txBox="1">
            <a:spLocks noGrp="1"/>
          </p:cNvSpPr>
          <p:nvPr>
            <p:ph type="sldNum" idx="12"/>
          </p:nvPr>
        </p:nvSpPr>
        <p:spPr>
          <a:xfrm>
            <a:off x="10034587" y="6373718"/>
            <a:ext cx="1648619" cy="216000"/>
          </a:xfrm>
          <a:prstGeom prst="rect">
            <a:avLst/>
          </a:prstGeom>
          <a:noFill/>
          <a:ln>
            <a:noFill/>
          </a:ln>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GB"/>
              <a:t>57</a:t>
            </a:fld>
            <a:endParaRPr/>
          </a:p>
        </p:txBody>
      </p:sp>
      <p:sp>
        <p:nvSpPr>
          <p:cNvPr id="376" name="Google Shape;376;p28">
            <a:extLst>
              <a:ext uri="{FF2B5EF4-FFF2-40B4-BE49-F238E27FC236}">
                <a16:creationId xmlns:a16="http://schemas.microsoft.com/office/drawing/2014/main" id="{F4A0DEA2-8419-5E68-E412-167755DC2551}"/>
              </a:ext>
            </a:extLst>
          </p:cNvPr>
          <p:cNvSpPr txBox="1">
            <a:spLocks noGrp="1"/>
          </p:cNvSpPr>
          <p:nvPr>
            <p:ph type="title"/>
          </p:nvPr>
        </p:nvSpPr>
        <p:spPr>
          <a:xfrm>
            <a:off x="507206" y="257030"/>
            <a:ext cx="9792000" cy="432000"/>
          </a:xfrm>
          <a:prstGeom prst="rect">
            <a:avLst/>
          </a:prstGeom>
          <a:noFill/>
          <a:ln>
            <a:noFill/>
          </a:ln>
        </p:spPr>
        <p:txBody>
          <a:bodyPr spcFirstLastPara="1" wrap="square" lIns="0" tIns="0" rIns="0" bIns="0" anchor="t" anchorCtr="0">
            <a:noAutofit/>
          </a:bodyPr>
          <a:lstStyle/>
          <a:p>
            <a:pPr>
              <a:lnSpc>
                <a:spcPct val="117857"/>
              </a:lnSpc>
              <a:buSzPts val="2800"/>
            </a:pPr>
            <a:r>
              <a:rPr lang="en-GB" sz="3000" dirty="0">
                <a:latin typeface="Calibri" panose="020F0502020204030204" pitchFamily="34" charset="0"/>
                <a:ea typeface="Calibri" panose="020F0502020204030204" pitchFamily="34" charset="0"/>
                <a:cs typeface="Calibri" panose="020F0502020204030204" pitchFamily="34" charset="0"/>
              </a:rPr>
              <a:t>Exercise 1.6 High risk/vulnerable groups</a:t>
            </a:r>
            <a:endParaRPr sz="3000" dirty="0">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ACAEF102-CD98-7F2F-D0F7-7D06FC1D8D52}"/>
              </a:ext>
            </a:extLst>
          </p:cNvPr>
          <p:cNvSpPr txBox="1"/>
          <p:nvPr/>
        </p:nvSpPr>
        <p:spPr>
          <a:xfrm>
            <a:off x="8206450" y="1157468"/>
            <a:ext cx="3842795" cy="4708981"/>
          </a:xfrm>
          <a:prstGeom prst="rect">
            <a:avLst/>
          </a:prstGeom>
          <a:noFill/>
        </p:spPr>
        <p:txBody>
          <a:bodyPr wrap="square" lIns="91440" tIns="45720" rIns="91440" bIns="45720" anchor="t">
            <a:spAutoFit/>
          </a:bodyPr>
          <a:lstStyle/>
          <a:p>
            <a:pPr marL="86995" lvl="1">
              <a:buSzPts val="1800"/>
            </a:pPr>
            <a:endParaRPr lang="en-GB" sz="2400" b="1" dirty="0">
              <a:solidFill>
                <a:srgbClr val="00B050"/>
              </a:solidFill>
              <a:latin typeface="Calibri"/>
              <a:ea typeface="Calibri"/>
              <a:cs typeface="Calibri"/>
              <a:sym typeface="Calibri"/>
            </a:endParaRPr>
          </a:p>
          <a:p>
            <a:pPr marL="86995" lvl="1">
              <a:buSzPts val="1800"/>
            </a:pPr>
            <a:r>
              <a:rPr lang="en-GB" sz="2400" b="1" dirty="0">
                <a:solidFill>
                  <a:srgbClr val="00B050"/>
                </a:solidFill>
                <a:latin typeface="Calibri"/>
                <a:ea typeface="Calibri"/>
                <a:cs typeface="Calibri"/>
                <a:sym typeface="Calibri"/>
              </a:rPr>
              <a:t>QUESTIONS:</a:t>
            </a:r>
            <a:endParaRPr lang="en-GB" dirty="0">
              <a:latin typeface="Calibri"/>
              <a:cs typeface="Calibri"/>
            </a:endParaRPr>
          </a:p>
          <a:p>
            <a:pPr marL="429895" lvl="1" indent="-342900">
              <a:buSzPts val="1800"/>
              <a:buFont typeface="Arial" panose="020B0604020202020204" pitchFamily="34" charset="0"/>
              <a:buChar char="•"/>
            </a:pPr>
            <a:r>
              <a:rPr lang="en-GB" sz="2800" dirty="0">
                <a:solidFill>
                  <a:srgbClr val="00B050"/>
                </a:solidFill>
                <a:latin typeface="Calibri" panose="020F0502020204030204" pitchFamily="34" charset="0"/>
                <a:ea typeface="Calibri"/>
                <a:cs typeface="Calibri" panose="020F0502020204030204" pitchFamily="34" charset="0"/>
                <a:sym typeface="Calibri"/>
              </a:rPr>
              <a:t>Which human rights violations did</a:t>
            </a:r>
            <a:r>
              <a:rPr lang="en-GB" sz="2800" dirty="0">
                <a:solidFill>
                  <a:srgbClr val="00B050"/>
                </a:solidFill>
                <a:latin typeface="Calibri" panose="020F0502020204030204" pitchFamily="34" charset="0"/>
                <a:cs typeface="Calibri" panose="020F0502020204030204" pitchFamily="34" charset="0"/>
              </a:rPr>
              <a:t> the person(s)</a:t>
            </a:r>
            <a:r>
              <a:rPr lang="en-GB" sz="2800" dirty="0">
                <a:solidFill>
                  <a:srgbClr val="00B050"/>
                </a:solidFill>
                <a:latin typeface="Calibri" panose="020F0502020204030204" pitchFamily="34" charset="0"/>
                <a:ea typeface="Calibri"/>
                <a:cs typeface="Calibri" panose="020F0502020204030204" pitchFamily="34" charset="0"/>
                <a:sym typeface="Calibri"/>
              </a:rPr>
              <a:t> face?</a:t>
            </a:r>
          </a:p>
          <a:p>
            <a:pPr marL="429895" lvl="1" indent="-342900">
              <a:buSzPts val="1800"/>
              <a:buFont typeface="Arial" panose="020B0604020202020204" pitchFamily="34" charset="0"/>
              <a:buChar char="•"/>
            </a:pPr>
            <a:endParaRPr lang="en-GB" sz="2800" dirty="0">
              <a:solidFill>
                <a:srgbClr val="00B050"/>
              </a:solidFill>
              <a:latin typeface="Calibri" panose="020F0502020204030204" pitchFamily="34" charset="0"/>
              <a:ea typeface="Calibri"/>
              <a:cs typeface="Calibri" panose="020F0502020204030204" pitchFamily="34" charset="0"/>
            </a:endParaRPr>
          </a:p>
          <a:p>
            <a:pPr marL="429895" lvl="1" indent="-342900">
              <a:buSzPts val="1800"/>
              <a:buFont typeface="Arial" panose="020B0604020202020204" pitchFamily="34" charset="0"/>
              <a:buChar char="•"/>
            </a:pPr>
            <a:r>
              <a:rPr lang="en-GB" sz="2800" dirty="0">
                <a:solidFill>
                  <a:srgbClr val="00B050"/>
                </a:solidFill>
                <a:latin typeface="Calibri" panose="020F0502020204030204" pitchFamily="34" charset="0"/>
                <a:ea typeface="Calibri"/>
                <a:cs typeface="Calibri" panose="020F0502020204030204" pitchFamily="34" charset="0"/>
                <a:sym typeface="Calibri"/>
              </a:rPr>
              <a:t>What were the consequences of these violations?</a:t>
            </a:r>
            <a:endParaRPr lang="en-GB" sz="2800" dirty="0">
              <a:solidFill>
                <a:srgbClr val="00B050"/>
              </a:solidFill>
              <a:latin typeface="Calibri" panose="020F0502020204030204" pitchFamily="34" charset="0"/>
              <a:ea typeface="Calibri"/>
              <a:cs typeface="Calibri" panose="020F0502020204030204" pitchFamily="34" charset="0"/>
            </a:endParaRPr>
          </a:p>
          <a:p>
            <a:pPr marL="429895" lvl="1" indent="-342900">
              <a:buSzPts val="1800"/>
              <a:buFont typeface="Arial" panose="020B0604020202020204" pitchFamily="34" charset="0"/>
              <a:buChar char="•"/>
            </a:pPr>
            <a:r>
              <a:rPr lang="en-GB" sz="2800" dirty="0">
                <a:solidFill>
                  <a:srgbClr val="00B050"/>
                </a:solidFill>
                <a:latin typeface="Calibri" panose="020F0502020204030204" pitchFamily="34" charset="0"/>
                <a:ea typeface="Calibri"/>
                <a:cs typeface="Calibri" panose="020F0502020204030204" pitchFamily="34" charset="0"/>
                <a:sym typeface="Calibri"/>
              </a:rPr>
              <a:t>What could be done to mitigate these?</a:t>
            </a:r>
            <a:endParaRPr lang="en-GB" sz="2800" dirty="0">
              <a:solidFill>
                <a:srgbClr val="00B050"/>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E9D1FE83-7D6D-9015-945E-7F57876BEAE4}"/>
              </a:ext>
            </a:extLst>
          </p:cNvPr>
          <p:cNvSpPr txBox="1"/>
          <p:nvPr/>
        </p:nvSpPr>
        <p:spPr>
          <a:xfrm>
            <a:off x="426182" y="844952"/>
            <a:ext cx="2332690" cy="430887"/>
          </a:xfrm>
          <a:prstGeom prst="rect">
            <a:avLst/>
          </a:prstGeom>
          <a:noFill/>
        </p:spPr>
        <p:txBody>
          <a:bodyPr wrap="none" rtlCol="0">
            <a:spAutoFit/>
          </a:bodyPr>
          <a:lstStyle/>
          <a:p>
            <a:r>
              <a:rPr lang="en-GB" sz="2200" b="1" dirty="0">
                <a:solidFill>
                  <a:srgbClr val="0070C0"/>
                </a:solidFill>
                <a:latin typeface="Calibri" panose="020F0502020204030204" pitchFamily="34" charset="0"/>
                <a:ea typeface="Calibri" panose="020F0502020204030204" pitchFamily="34" charset="0"/>
                <a:cs typeface="Calibri" panose="020F0502020204030204" pitchFamily="34" charset="0"/>
              </a:rPr>
              <a:t>Plenary discussion</a:t>
            </a:r>
          </a:p>
        </p:txBody>
      </p:sp>
      <p:sp>
        <p:nvSpPr>
          <p:cNvPr id="4" name="TextBox 3">
            <a:extLst>
              <a:ext uri="{FF2B5EF4-FFF2-40B4-BE49-F238E27FC236}">
                <a16:creationId xmlns:a16="http://schemas.microsoft.com/office/drawing/2014/main" id="{B0D40E19-1DA0-752C-6037-EAB95AC9CA15}"/>
              </a:ext>
            </a:extLst>
          </p:cNvPr>
          <p:cNvSpPr txBox="1"/>
          <p:nvPr/>
        </p:nvSpPr>
        <p:spPr>
          <a:xfrm>
            <a:off x="426182" y="1275839"/>
            <a:ext cx="7780268" cy="6186309"/>
          </a:xfrm>
          <a:prstGeom prst="rect">
            <a:avLst/>
          </a:prstGeom>
          <a:noFill/>
        </p:spPr>
        <p:txBody>
          <a:bodyPr wrap="square" rtlCol="0">
            <a:spAutoFit/>
          </a:bodyPr>
          <a:lstStyle/>
          <a:p>
            <a:pPr marL="0" indent="0"/>
            <a:r>
              <a:rPr lang="en-US" sz="2200" b="1"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Refugees with disability, Jordan</a:t>
            </a:r>
            <a:endParaRPr lang="en-US" sz="22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In Zaatari, a Camp with over 150,000 refugees from Syria, life is hard, but especially for people with disabilities. Often, physical needs are </a:t>
            </a: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not</a:t>
            </a: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 met</a:t>
            </a: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 in emergencies and during protracted displacement</a:t>
            </a: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a:t>
            </a: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 P</a:t>
            </a: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eople with disabilities </a:t>
            </a: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are practically excluded from participating in many </a:t>
            </a: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activities, leaving them</a:t>
            </a: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 isolated.</a:t>
            </a:r>
            <a:endPar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defTabSz="946495">
              <a:buSzPts val="1800"/>
              <a:defRPr/>
            </a:pPr>
            <a:endPar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endParaRPr>
          </a:p>
          <a:p>
            <a:pPr marL="0" indent="0"/>
            <a:r>
              <a:rPr lang="en-US" sz="2200" b="1"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Children with </a:t>
            </a:r>
            <a:r>
              <a:rPr lang="en-US" sz="2200" b="1" dirty="0">
                <a:solidFill>
                  <a:schemeClr val="tx1"/>
                </a:solidFill>
                <a:latin typeface="Calibri" panose="020F0502020204030204" pitchFamily="34" charset="0"/>
                <a:ea typeface="Calibri" panose="020F0502020204030204" pitchFamily="34" charset="0"/>
                <a:cs typeface="Calibri" panose="020F0502020204030204" pitchFamily="34" charset="0"/>
              </a:rPr>
              <a:t>disabilities</a:t>
            </a:r>
            <a:r>
              <a:rPr lang="en-US" sz="2200" b="1"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 Ukraine</a:t>
            </a:r>
            <a:endParaRPr lang="en-US" sz="22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In April 2022, Disability Rights International visited facilities for children and babies in Ukraine, finding atrocious conditions that were entirely overlooked by major international relief agencies and that received little support from outside the country. Children with greater support needs were left behind in their institutions while those with fewer impairments or with no disabilities from the same institution were moved to Poland, Italy, and Germany.</a:t>
            </a:r>
          </a:p>
          <a:p>
            <a:pPr marL="0" indent="0">
              <a:buSzPts val="1800"/>
            </a:pPr>
            <a:endParaRPr lang="en-US" sz="2200" dirty="0">
              <a:latin typeface="Calibri" panose="020F0502020204030204" pitchFamily="34" charset="0"/>
              <a:ea typeface="Calibri" panose="020F0502020204030204" pitchFamily="34" charset="0"/>
              <a:cs typeface="Calibri" panose="020F0502020204030204" pitchFamily="34" charset="0"/>
            </a:endParaRPr>
          </a:p>
          <a:p>
            <a:pPr marL="86995" lvl="1">
              <a:buSzPts val="1800"/>
            </a:pPr>
            <a:endParaRPr lang="en-GB" sz="2200" b="1" dirty="0">
              <a:solidFill>
                <a:srgbClr val="00B050"/>
              </a:solidFill>
              <a:latin typeface="Calibri" panose="020F0502020204030204" pitchFamily="34" charset="0"/>
              <a:ea typeface="Calibri" panose="020F0502020204030204" pitchFamily="34" charset="0"/>
              <a:cs typeface="Calibri" panose="020F0502020204030204" pitchFamily="34" charset="0"/>
              <a:sym typeface="Calibri"/>
            </a:endParaRPr>
          </a:p>
          <a:p>
            <a:endParaRPr lang="en-GB" sz="2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39670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A51C7AD-B309-FE4A-BDB0-DD7DB99FCA8C}"/>
              </a:ext>
            </a:extLst>
          </p:cNvPr>
          <p:cNvSpPr>
            <a:spLocks noGrp="1"/>
          </p:cNvSpPr>
          <p:nvPr>
            <p:ph type="sldNum" sz="quarter" idx="12"/>
          </p:nvPr>
        </p:nvSpPr>
        <p:spPr/>
        <p:txBody>
          <a:bodyPr/>
          <a:lstStyle/>
          <a:p>
            <a:fld id="{F169E07F-9A80-405D-B06A-876E4D356B83}" type="slidenum">
              <a:rPr lang="en-US" smtClean="0">
                <a:solidFill>
                  <a:srgbClr val="FFFFFF"/>
                </a:solidFill>
              </a:rPr>
              <a:pPr/>
              <a:t>58</a:t>
            </a:fld>
            <a:endParaRPr lang="en-US">
              <a:solidFill>
                <a:srgbClr val="FFFFFF"/>
              </a:solidFill>
            </a:endParaRPr>
          </a:p>
        </p:txBody>
      </p:sp>
      <p:sp>
        <p:nvSpPr>
          <p:cNvPr id="4" name="Title 3">
            <a:extLst>
              <a:ext uri="{FF2B5EF4-FFF2-40B4-BE49-F238E27FC236}">
                <a16:creationId xmlns:a16="http://schemas.microsoft.com/office/drawing/2014/main" id="{651B1AC1-C1FE-C94A-9EEF-7EAB08A464C6}"/>
              </a:ext>
            </a:extLst>
          </p:cNvPr>
          <p:cNvSpPr>
            <a:spLocks noGrp="1"/>
          </p:cNvSpPr>
          <p:nvPr>
            <p:ph type="title"/>
          </p:nvPr>
        </p:nvSpPr>
        <p:spPr/>
        <p:txBody>
          <a:bodyPr/>
          <a:lstStyle/>
          <a:p>
            <a:pPr>
              <a:lnSpc>
                <a:spcPct val="100000"/>
              </a:lnSpc>
            </a:pPr>
            <a:r>
              <a:rPr lang="en-US" dirty="0">
                <a:latin typeface="Calibri" panose="020F0502020204030204" pitchFamily="34" charset="0"/>
                <a:ea typeface="Calibri" panose="020F0502020204030204" pitchFamily="34" charset="0"/>
                <a:cs typeface="Calibri" panose="020F0502020204030204" pitchFamily="34" charset="0"/>
              </a:rPr>
              <a:t>Topic 5. Respecting, protecting and fulfilling human rights</a:t>
            </a:r>
          </a:p>
        </p:txBody>
      </p:sp>
    </p:spTree>
    <p:extLst>
      <p:ext uri="{BB962C8B-B14F-4D97-AF65-F5344CB8AC3E}">
        <p14:creationId xmlns:p14="http://schemas.microsoft.com/office/powerpoint/2010/main" val="25062890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31"/>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59</a:t>
            </a:fld>
            <a:endParaRPr/>
          </a:p>
        </p:txBody>
      </p:sp>
      <p:sp>
        <p:nvSpPr>
          <p:cNvPr id="402" name="Google Shape;402;p31"/>
          <p:cNvSpPr txBox="1">
            <a:spLocks noGrp="1"/>
          </p:cNvSpPr>
          <p:nvPr>
            <p:ph type="body" idx="2"/>
          </p:nvPr>
        </p:nvSpPr>
        <p:spPr>
          <a:xfrm>
            <a:off x="507195" y="1511188"/>
            <a:ext cx="11174412" cy="4500000"/>
          </a:xfrm>
          <a:prstGeom prst="rect">
            <a:avLst/>
          </a:prstGeom>
          <a:noFill/>
          <a:ln>
            <a:noFill/>
          </a:ln>
        </p:spPr>
        <p:txBody>
          <a:bodyPr spcFirstLastPara="1" wrap="square" lIns="0" tIns="46800" rIns="0" bIns="45700" anchor="t" anchorCtr="0">
            <a:noAutofit/>
          </a:bodyPr>
          <a:lstStyle/>
          <a:p>
            <a:pPr marL="0" lvl="0" indent="0" algn="l" rtl="0">
              <a:lnSpc>
                <a:spcPct val="100000"/>
              </a:lnSpc>
              <a:spcBef>
                <a:spcPts val="0"/>
              </a:spcBef>
              <a:spcAft>
                <a:spcPts val="0"/>
              </a:spcAft>
              <a:buSzPts val="2200"/>
              <a:buNone/>
            </a:pPr>
            <a:r>
              <a:rPr lang="en-GB" dirty="0"/>
              <a:t>Upholding the human rights of others involves 3 main tasks</a:t>
            </a:r>
          </a:p>
          <a:p>
            <a:pPr marL="0" lvl="0" indent="0" algn="l" rtl="0">
              <a:lnSpc>
                <a:spcPct val="100000"/>
              </a:lnSpc>
              <a:spcBef>
                <a:spcPts val="0"/>
              </a:spcBef>
              <a:spcAft>
                <a:spcPts val="0"/>
              </a:spcAft>
              <a:buSzPts val="2200"/>
              <a:buNone/>
            </a:pPr>
            <a:endParaRPr dirty="0"/>
          </a:p>
          <a:p>
            <a:pPr marL="631825" lvl="2" indent="-285750" algn="l" rtl="0">
              <a:lnSpc>
                <a:spcPct val="100000"/>
              </a:lnSpc>
              <a:spcBef>
                <a:spcPts val="1200"/>
              </a:spcBef>
              <a:spcAft>
                <a:spcPts val="0"/>
              </a:spcAft>
              <a:buSzPts val="2200"/>
              <a:buChar char="•"/>
            </a:pPr>
            <a:r>
              <a:rPr lang="en-GB" sz="2200" b="1" dirty="0"/>
              <a:t>Respecting -</a:t>
            </a:r>
            <a:r>
              <a:rPr lang="en-GB" sz="2200" dirty="0"/>
              <a:t> by </a:t>
            </a:r>
            <a:r>
              <a:rPr lang="en-GB" sz="2200" b="1" i="1" dirty="0"/>
              <a:t>not violating </a:t>
            </a:r>
            <a:r>
              <a:rPr lang="en-GB" sz="2200" dirty="0"/>
              <a:t>the human rights of another person.</a:t>
            </a:r>
            <a:endParaRPr sz="2200" dirty="0"/>
          </a:p>
          <a:p>
            <a:pPr marL="631825" lvl="2" indent="-285750" algn="l" rtl="0">
              <a:lnSpc>
                <a:spcPct val="100000"/>
              </a:lnSpc>
              <a:spcBef>
                <a:spcPts val="1200"/>
              </a:spcBef>
              <a:spcAft>
                <a:spcPts val="0"/>
              </a:spcAft>
              <a:buSzPts val="2200"/>
              <a:buChar char="•"/>
            </a:pPr>
            <a:r>
              <a:rPr lang="en-GB" sz="2200" b="1" dirty="0"/>
              <a:t>Protecting -</a:t>
            </a:r>
            <a:r>
              <a:rPr lang="en-GB" sz="2200" dirty="0"/>
              <a:t> by </a:t>
            </a:r>
            <a:r>
              <a:rPr lang="en-GB" sz="2200" b="1" i="1" dirty="0"/>
              <a:t>preventing others </a:t>
            </a:r>
            <a:r>
              <a:rPr lang="en-GB" sz="2200" dirty="0"/>
              <a:t>from violating a person’s human rights.</a:t>
            </a:r>
            <a:endParaRPr sz="2200" dirty="0"/>
          </a:p>
          <a:p>
            <a:pPr marL="631825" lvl="2" indent="-285750" algn="l" rtl="0">
              <a:lnSpc>
                <a:spcPct val="100000"/>
              </a:lnSpc>
              <a:spcBef>
                <a:spcPts val="1200"/>
              </a:spcBef>
              <a:spcAft>
                <a:spcPts val="0"/>
              </a:spcAft>
              <a:buSzPts val="2200"/>
              <a:buChar char="•"/>
            </a:pPr>
            <a:r>
              <a:rPr lang="en-GB" sz="2200" b="1" dirty="0"/>
              <a:t>Fulfilling - </a:t>
            </a:r>
            <a:r>
              <a:rPr lang="en-GB" sz="2200" dirty="0"/>
              <a:t>by </a:t>
            </a:r>
            <a:r>
              <a:rPr lang="en-GB" sz="2200" b="1" i="1" dirty="0"/>
              <a:t>taking positive steps </a:t>
            </a:r>
            <a:r>
              <a:rPr lang="en-GB" sz="2200" dirty="0"/>
              <a:t>to make sure that a particular person or group has the same human rights protections as everyone else.</a:t>
            </a:r>
            <a:endParaRPr sz="2200" dirty="0"/>
          </a:p>
          <a:p>
            <a:pPr marL="0" lvl="0" indent="0" algn="l" rtl="0">
              <a:lnSpc>
                <a:spcPct val="100000"/>
              </a:lnSpc>
              <a:spcBef>
                <a:spcPts val="1200"/>
              </a:spcBef>
              <a:spcAft>
                <a:spcPts val="0"/>
              </a:spcAft>
              <a:buSzPts val="2200"/>
              <a:buNone/>
            </a:pPr>
            <a:endParaRPr dirty="0"/>
          </a:p>
        </p:txBody>
      </p:sp>
      <p:sp>
        <p:nvSpPr>
          <p:cNvPr id="403" name="Google Shape;403;p31"/>
          <p:cNvSpPr txBox="1">
            <a:spLocks noGrp="1"/>
          </p:cNvSpPr>
          <p:nvPr>
            <p:ph type="title"/>
          </p:nvPr>
        </p:nvSpPr>
        <p:spPr>
          <a:xfrm>
            <a:off x="507206" y="506412"/>
            <a:ext cx="9792000" cy="4320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GB" dirty="0">
                <a:latin typeface="Calibri" panose="020F0502020204030204" pitchFamily="34" charset="0"/>
                <a:ea typeface="Calibri" panose="020F0502020204030204" pitchFamily="34" charset="0"/>
                <a:cs typeface="Calibri" panose="020F0502020204030204" pitchFamily="34" charset="0"/>
              </a:rPr>
              <a:t>Presentation: Respect/protect/fulfil </a:t>
            </a:r>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A077F2-63BB-C29B-134F-015F5AC16EB8}"/>
              </a:ext>
            </a:extLst>
          </p:cNvPr>
          <p:cNvSpPr>
            <a:spLocks noGrp="1"/>
          </p:cNvSpPr>
          <p:nvPr>
            <p:ph type="sldNum" sz="quarter" idx="12"/>
          </p:nvPr>
        </p:nvSpPr>
        <p:spPr/>
        <p:txBody>
          <a:bodyPr/>
          <a:lstStyle/>
          <a:p>
            <a:fld id="{04260D4A-DEC1-45DD-8AB2-A3349BAAA59E}" type="slidenum">
              <a:rPr lang="en-US" smtClean="0"/>
              <a:pPr/>
              <a:t>6</a:t>
            </a:fld>
            <a:endParaRPr lang="en-US"/>
          </a:p>
        </p:txBody>
      </p:sp>
      <p:sp>
        <p:nvSpPr>
          <p:cNvPr id="4" name="Content Placeholder 3">
            <a:extLst>
              <a:ext uri="{FF2B5EF4-FFF2-40B4-BE49-F238E27FC236}">
                <a16:creationId xmlns:a16="http://schemas.microsoft.com/office/drawing/2014/main" id="{B3A4449E-B27E-3236-C615-78A02583B5EA}"/>
              </a:ext>
            </a:extLst>
          </p:cNvPr>
          <p:cNvSpPr>
            <a:spLocks noGrp="1"/>
          </p:cNvSpPr>
          <p:nvPr>
            <p:ph sz="quarter" idx="14"/>
          </p:nvPr>
        </p:nvSpPr>
        <p:spPr>
          <a:xfrm>
            <a:off x="718456" y="1362954"/>
            <a:ext cx="10964749" cy="5160343"/>
          </a:xfrm>
        </p:spPr>
        <p:txBody>
          <a:bodyPr/>
          <a:lstStyle/>
          <a:p>
            <a:pPr marL="285750" indent="-285750">
              <a:buFont typeface="Arial" panose="020B0604020202020204" pitchFamily="34" charset="0"/>
              <a:buChar char="•"/>
            </a:pPr>
            <a:endParaRPr lang="en-US" dirty="0">
              <a:latin typeface="Calibri" panose="020F0502020204030204" pitchFamily="34" charset="0"/>
              <a:ea typeface="Calibri" panose="020F0502020204030204" pitchFamily="34" charset="0"/>
              <a:cs typeface="Calibri" panose="020F0502020204030204" pitchFamily="34" charset="0"/>
            </a:endParaRPr>
          </a:p>
          <a:p>
            <a:pPr marL="285750" indent="-285750">
              <a:buSzPct val="100000"/>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Explicit linkage to human-rights resolutions. </a:t>
            </a:r>
            <a:r>
              <a:rPr lang="en-US" dirty="0">
                <a:latin typeface="Calibri" panose="020F0502020204030204" pitchFamily="34" charset="0"/>
                <a:ea typeface="Calibri" panose="020F0502020204030204" pitchFamily="34" charset="0"/>
                <a:cs typeface="Calibri" panose="020F0502020204030204" pitchFamily="34" charset="0"/>
              </a:rPr>
              <a:t>WHA77.3 recalls UNGA resolution 77/300 and Human Rights Council resolution 52/12 on mental health and human rights, aligning the health-sector response with the wider UN human-rights architecture. </a:t>
            </a:r>
          </a:p>
          <a:p>
            <a:pPr marL="285750" indent="-285750">
              <a:buSzPct val="100000"/>
              <a:buFont typeface="Arial" panose="020B0604020202020204" pitchFamily="34" charset="0"/>
              <a:buChar char="•"/>
            </a:pPr>
            <a:endParaRPr lang="en-US" b="1" dirty="0">
              <a:latin typeface="Calibri" panose="020F0502020204030204" pitchFamily="34" charset="0"/>
              <a:ea typeface="Calibri" panose="020F0502020204030204" pitchFamily="34" charset="0"/>
              <a:cs typeface="Calibri" panose="020F0502020204030204" pitchFamily="34" charset="0"/>
            </a:endParaRPr>
          </a:p>
          <a:p>
            <a:pPr marL="285750" indent="-285750">
              <a:buSzPct val="100000"/>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Focus on groups facing heightened rights risks. </a:t>
            </a:r>
            <a:r>
              <a:rPr lang="en-US" dirty="0">
                <a:latin typeface="Calibri" panose="020F0502020204030204" pitchFamily="34" charset="0"/>
                <a:ea typeface="Calibri" panose="020F0502020204030204" pitchFamily="34" charset="0"/>
                <a:cs typeface="Calibri" panose="020F0502020204030204" pitchFamily="34" charset="0"/>
              </a:rPr>
              <a:t>The resolution recognizes increased risks for children, women, caregivers, people with disabilities, survivors of violence and others in vulnerable or marginalized situations, underlining the need for protection, non-discrimination and targeted support.</a:t>
            </a:r>
          </a:p>
          <a:p>
            <a:pPr marL="285750" indent="-285750">
              <a:buSzPct val="100000"/>
              <a:buFont typeface="Arial" panose="020B0604020202020204" pitchFamily="34" charset="0"/>
              <a:buChar char="•"/>
            </a:pPr>
            <a:endParaRPr lang="en-US" dirty="0">
              <a:latin typeface="Calibri" panose="020F0502020204030204" pitchFamily="34" charset="0"/>
              <a:ea typeface="Calibri" panose="020F0502020204030204" pitchFamily="34" charset="0"/>
              <a:cs typeface="Calibri" panose="020F0502020204030204" pitchFamily="34" charset="0"/>
            </a:endParaRPr>
          </a:p>
          <a:p>
            <a:pPr marL="285750" indent="-285750">
              <a:buSzPct val="100000"/>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An obligation to integrate safe, quality MHPSS in all stages of emergencies.  </a:t>
            </a:r>
            <a:r>
              <a:rPr lang="en-US" dirty="0">
                <a:latin typeface="Calibri" panose="020F0502020204030204" pitchFamily="34" charset="0"/>
                <a:ea typeface="Calibri" panose="020F0502020204030204" pitchFamily="34" charset="0"/>
                <a:cs typeface="Calibri" panose="020F0502020204030204" pitchFamily="34" charset="0"/>
              </a:rPr>
              <a:t>WHA77.1 urges Member States to include MHPSS in preparedness, response and recovery across sectors and levels of care, consistent with rights-based principles of availability, accessibility, acceptability and quality (AAAQ).</a:t>
            </a:r>
          </a:p>
          <a:p>
            <a:pPr marL="127000" indent="0">
              <a:buNone/>
            </a:pPr>
            <a:endParaRPr lang="en-US" sz="1500" dirty="0">
              <a:latin typeface="Calibri" panose="020F0502020204030204" pitchFamily="34" charset="0"/>
              <a:ea typeface="Calibri" panose="020F0502020204030204" pitchFamily="34" charset="0"/>
              <a:cs typeface="Calibri" panose="020F0502020204030204" pitchFamily="34" charset="0"/>
            </a:endParaRPr>
          </a:p>
          <a:p>
            <a:endParaRPr lang="en-US" sz="1500" dirty="0">
              <a:latin typeface="Calibri" panose="020F0502020204030204" pitchFamily="34" charset="0"/>
              <a:ea typeface="Calibri" panose="020F0502020204030204" pitchFamily="34" charset="0"/>
              <a:cs typeface="Calibri" panose="020F0502020204030204" pitchFamily="34" charset="0"/>
            </a:endParaRPr>
          </a:p>
          <a:p>
            <a:endParaRPr lang="en-GB" dirty="0"/>
          </a:p>
        </p:txBody>
      </p:sp>
      <p:sp>
        <p:nvSpPr>
          <p:cNvPr id="5" name="Title 4">
            <a:extLst>
              <a:ext uri="{FF2B5EF4-FFF2-40B4-BE49-F238E27FC236}">
                <a16:creationId xmlns:a16="http://schemas.microsoft.com/office/drawing/2014/main" id="{7098E78F-F2BF-5CE5-A2CC-78D452177D72}"/>
              </a:ext>
            </a:extLst>
          </p:cNvPr>
          <p:cNvSpPr>
            <a:spLocks noGrp="1"/>
          </p:cNvSpPr>
          <p:nvPr>
            <p:ph type="title"/>
          </p:nvPr>
        </p:nvSpPr>
        <p:spPr>
          <a:xfrm>
            <a:off x="507205" y="334702"/>
            <a:ext cx="12310723" cy="603710"/>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WHA77.3. Stronger MHPSS before, during and after emergencies</a:t>
            </a:r>
            <a:br>
              <a:rPr lang="en-US" dirty="0">
                <a:latin typeface="Calibri" panose="020F0502020204030204" pitchFamily="34" charset="0"/>
                <a:ea typeface="Calibri" panose="020F0502020204030204" pitchFamily="34" charset="0"/>
                <a:cs typeface="Calibri" panose="020F0502020204030204" pitchFamily="34" charset="0"/>
              </a:rPr>
            </a:br>
            <a:r>
              <a:rPr lang="en-US" sz="2200" i="1" dirty="0">
                <a:latin typeface="Calibri" panose="020F0502020204030204" pitchFamily="34" charset="0"/>
                <a:ea typeface="Calibri" panose="020F0502020204030204" pitchFamily="34" charset="0"/>
                <a:cs typeface="Calibri" panose="020F0502020204030204" pitchFamily="34" charset="0"/>
              </a:rPr>
              <a:t>(continued)</a:t>
            </a:r>
            <a:endParaRPr lang="en-GB" sz="2200" i="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42381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2E3E6C-0F20-4F47-9EAB-7365BEC663DA}"/>
              </a:ext>
            </a:extLst>
          </p:cNvPr>
          <p:cNvSpPr>
            <a:spLocks noGrp="1"/>
          </p:cNvSpPr>
          <p:nvPr>
            <p:ph type="sldNum" sz="quarter" idx="12"/>
          </p:nvPr>
        </p:nvSpPr>
        <p:spPr/>
        <p:txBody>
          <a:bodyPr/>
          <a:lstStyle/>
          <a:p>
            <a:fld id="{F169E07F-9A80-405D-B06A-876E4D356B83}" type="slidenum">
              <a:rPr lang="en-US" smtClean="0">
                <a:solidFill>
                  <a:srgbClr val="FFFFFF"/>
                </a:solidFill>
              </a:rPr>
              <a:pPr/>
              <a:t>60</a:t>
            </a:fld>
            <a:endParaRPr lang="en-US">
              <a:solidFill>
                <a:srgbClr val="FFFFFF"/>
              </a:solidFill>
            </a:endParaRPr>
          </a:p>
        </p:txBody>
      </p:sp>
      <p:sp>
        <p:nvSpPr>
          <p:cNvPr id="3" name="Title 2">
            <a:extLst>
              <a:ext uri="{FF2B5EF4-FFF2-40B4-BE49-F238E27FC236}">
                <a16:creationId xmlns:a16="http://schemas.microsoft.com/office/drawing/2014/main" id="{2BAECDF1-56AE-B248-9227-AC3CB3884B39}"/>
              </a:ext>
            </a:extLst>
          </p:cNvPr>
          <p:cNvSpPr>
            <a:spLocks noGrp="1"/>
          </p:cNvSpPr>
          <p:nvPr>
            <p:ph type="title"/>
          </p:nvPr>
        </p:nvSpPr>
        <p:spPr/>
        <p:txBody>
          <a:bodyPr/>
          <a:lstStyle/>
          <a:p>
            <a:pPr>
              <a:lnSpc>
                <a:spcPct val="100000"/>
              </a:lnSpc>
            </a:pPr>
            <a:r>
              <a:rPr lang="en-US" dirty="0">
                <a:latin typeface="Calibri" panose="020F0502020204030204" pitchFamily="34" charset="0"/>
                <a:ea typeface="Calibri" panose="020F0502020204030204" pitchFamily="34" charset="0"/>
                <a:cs typeface="Calibri" panose="020F0502020204030204" pitchFamily="34" charset="0"/>
              </a:rPr>
              <a:t>Topic 6. Empowering people to defend human rights</a:t>
            </a:r>
          </a:p>
        </p:txBody>
      </p:sp>
    </p:spTree>
    <p:extLst>
      <p:ext uri="{BB962C8B-B14F-4D97-AF65-F5344CB8AC3E}">
        <p14:creationId xmlns:p14="http://schemas.microsoft.com/office/powerpoint/2010/main" val="20314469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32"/>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61</a:t>
            </a:fld>
            <a:endParaRPr/>
          </a:p>
        </p:txBody>
      </p:sp>
      <p:sp>
        <p:nvSpPr>
          <p:cNvPr id="410" name="Google Shape;410;p32"/>
          <p:cNvSpPr txBox="1">
            <a:spLocks noGrp="1"/>
          </p:cNvSpPr>
          <p:nvPr>
            <p:ph type="body" idx="2"/>
          </p:nvPr>
        </p:nvSpPr>
        <p:spPr>
          <a:xfrm>
            <a:off x="507195" y="1511188"/>
            <a:ext cx="11174412" cy="4500000"/>
          </a:xfrm>
          <a:prstGeom prst="rect">
            <a:avLst/>
          </a:prstGeom>
          <a:noFill/>
          <a:ln>
            <a:noFill/>
          </a:ln>
        </p:spPr>
        <p:txBody>
          <a:bodyPr spcFirstLastPara="1" wrap="square" lIns="0" tIns="46800" rIns="0" bIns="45700" anchor="t" anchorCtr="0">
            <a:noAutofit/>
          </a:bodyPr>
          <a:lstStyle/>
          <a:p>
            <a:pPr marL="0" indent="0">
              <a:buNone/>
            </a:pPr>
            <a:r>
              <a:rPr lang="en-GB" b="1" dirty="0"/>
              <a:t>How can these people defend the human rights of individuals with psychosocial, intellectual or cognitive disabilities?:</a:t>
            </a:r>
            <a:endParaRPr lang="en-US" b="1" dirty="0"/>
          </a:p>
          <a:p>
            <a:pPr marL="631825" lvl="2" indent="-285750" algn="l" rtl="0">
              <a:lnSpc>
                <a:spcPct val="100000"/>
              </a:lnSpc>
              <a:spcBef>
                <a:spcPts val="1200"/>
              </a:spcBef>
              <a:spcAft>
                <a:spcPts val="0"/>
              </a:spcAft>
              <a:buSzPts val="2200"/>
              <a:buChar char="•"/>
            </a:pPr>
            <a:r>
              <a:rPr lang="en-GB" sz="2200" dirty="0"/>
              <a:t>people with psychosocial, intellectual or cognitive disabilities themselves</a:t>
            </a:r>
            <a:endParaRPr sz="2200" dirty="0"/>
          </a:p>
          <a:p>
            <a:pPr marL="631825" lvl="2" indent="-285750">
              <a:buSzPts val="2200"/>
            </a:pPr>
            <a:r>
              <a:rPr lang="en-GB" sz="2200" dirty="0"/>
              <a:t>mental health and other practitioners</a:t>
            </a:r>
            <a:endParaRPr sz="2200" dirty="0"/>
          </a:p>
          <a:p>
            <a:pPr marL="631825" lvl="2" indent="-285750">
              <a:buSzPts val="2200"/>
            </a:pPr>
            <a:r>
              <a:rPr lang="en-GB" sz="2200" dirty="0"/>
              <a:t>humanitarian actors</a:t>
            </a:r>
          </a:p>
          <a:p>
            <a:pPr marL="631825" lvl="2" indent="-285750">
              <a:buSzPts val="2200"/>
            </a:pPr>
            <a:r>
              <a:rPr lang="en-GB" sz="2200" dirty="0"/>
              <a:t>people with status or influence in the community</a:t>
            </a:r>
          </a:p>
          <a:p>
            <a:pPr marL="631825" lvl="2" indent="-285750">
              <a:buSzPts val="2200"/>
            </a:pPr>
            <a:r>
              <a:rPr lang="en-US" sz="2200" dirty="0"/>
              <a:t>family members and supporters</a:t>
            </a:r>
          </a:p>
          <a:p>
            <a:pPr marL="631825" lvl="2" indent="-285750">
              <a:buSzPts val="2200"/>
            </a:pPr>
            <a:r>
              <a:rPr lang="en-GB" sz="2200" dirty="0"/>
              <a:t>humanitarian responders, including MHPSS actors.</a:t>
            </a:r>
          </a:p>
          <a:p>
            <a:pPr marL="285750" indent="-146050">
              <a:spcBef>
                <a:spcPts val="1200"/>
              </a:spcBef>
              <a:buNone/>
            </a:pPr>
            <a:endParaRPr lang="en-GB" dirty="0"/>
          </a:p>
        </p:txBody>
      </p:sp>
      <p:sp>
        <p:nvSpPr>
          <p:cNvPr id="411" name="Google Shape;411;p32"/>
          <p:cNvSpPr txBox="1">
            <a:spLocks noGrp="1"/>
          </p:cNvSpPr>
          <p:nvPr>
            <p:ph type="title"/>
          </p:nvPr>
        </p:nvSpPr>
        <p:spPr>
          <a:xfrm>
            <a:off x="507205" y="506412"/>
            <a:ext cx="11174401" cy="392864"/>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GB" dirty="0">
                <a:latin typeface="Calibri" panose="020F0502020204030204" pitchFamily="34" charset="0"/>
                <a:ea typeface="Calibri" panose="020F0502020204030204" pitchFamily="34" charset="0"/>
                <a:cs typeface="Calibri" panose="020F0502020204030204" pitchFamily="34" charset="0"/>
              </a:rPr>
              <a:t>Exercise 1.7 Defending human rights in mental health </a:t>
            </a:r>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3"/>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62</a:t>
            </a:fld>
            <a:endParaRPr/>
          </a:p>
        </p:txBody>
      </p:sp>
      <p:sp>
        <p:nvSpPr>
          <p:cNvPr id="418" name="Google Shape;418;p33"/>
          <p:cNvSpPr txBox="1">
            <a:spLocks noGrp="1"/>
          </p:cNvSpPr>
          <p:nvPr>
            <p:ph type="body" idx="2"/>
          </p:nvPr>
        </p:nvSpPr>
        <p:spPr>
          <a:xfrm>
            <a:off x="1581666" y="1511188"/>
            <a:ext cx="8279026" cy="4500000"/>
          </a:xfrm>
          <a:prstGeom prst="rect">
            <a:avLst/>
          </a:prstGeom>
          <a:noFill/>
          <a:ln>
            <a:noFill/>
          </a:ln>
        </p:spPr>
        <p:txBody>
          <a:bodyPr spcFirstLastPara="1" wrap="square" lIns="0" tIns="46800" rIns="0" bIns="45700" anchor="t" anchorCtr="0">
            <a:noAutofit/>
          </a:bodyPr>
          <a:lstStyle/>
          <a:p>
            <a:pPr marL="342900" indent="-342900"/>
            <a:endParaRPr sz="2400" b="1" i="1" dirty="0"/>
          </a:p>
          <a:p>
            <a:pPr marL="342900" indent="-342900">
              <a:spcBef>
                <a:spcPts val="1200"/>
              </a:spcBef>
            </a:pPr>
            <a:endParaRPr sz="2400" b="1" i="1" dirty="0"/>
          </a:p>
          <a:p>
            <a:pPr marL="342900" indent="-342900">
              <a:spcBef>
                <a:spcPts val="1200"/>
              </a:spcBef>
              <a:buSzPts val="2500"/>
            </a:pPr>
            <a:r>
              <a:rPr lang="en-GB" sz="2400" b="1" dirty="0"/>
              <a:t>How can people with psychosocial, intellectual or cognitive disabilities themselves defend their human rights?</a:t>
            </a:r>
            <a:endParaRPr sz="2400" dirty="0"/>
          </a:p>
        </p:txBody>
      </p:sp>
      <p:sp>
        <p:nvSpPr>
          <p:cNvPr id="419" name="Google Shape;419;p33"/>
          <p:cNvSpPr txBox="1">
            <a:spLocks noGrp="1"/>
          </p:cNvSpPr>
          <p:nvPr>
            <p:ph type="title"/>
          </p:nvPr>
        </p:nvSpPr>
        <p:spPr>
          <a:xfrm>
            <a:off x="507205" y="506412"/>
            <a:ext cx="11174401" cy="392864"/>
          </a:xfrm>
          <a:prstGeom prst="rect">
            <a:avLst/>
          </a:prstGeom>
          <a:noFill/>
          <a:ln>
            <a:noFill/>
          </a:ln>
        </p:spPr>
        <p:txBody>
          <a:bodyPr spcFirstLastPara="1" wrap="square" lIns="0" tIns="0" rIns="0" bIns="0" anchor="t" anchorCtr="0">
            <a:noAutofit/>
          </a:bodyPr>
          <a:lstStyle/>
          <a:p>
            <a:pPr lvl="0"/>
            <a:r>
              <a:rPr lang="en-GB" dirty="0">
                <a:solidFill>
                  <a:srgbClr val="183F5A"/>
                </a:solidFill>
                <a:latin typeface="Calibri" panose="020F0502020204030204" pitchFamily="34" charset="0"/>
                <a:ea typeface="Calibri" panose="020F0502020204030204" pitchFamily="34" charset="0"/>
                <a:cs typeface="Calibri" panose="020F0502020204030204" pitchFamily="34" charset="0"/>
              </a:rPr>
              <a:t>Exercise 1.7 Defending human rights in mental health </a:t>
            </a:r>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34"/>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63</a:t>
            </a:fld>
            <a:endParaRPr/>
          </a:p>
        </p:txBody>
      </p:sp>
      <p:sp>
        <p:nvSpPr>
          <p:cNvPr id="426" name="Google Shape;426;p34"/>
          <p:cNvSpPr txBox="1">
            <a:spLocks noGrp="1"/>
          </p:cNvSpPr>
          <p:nvPr>
            <p:ph type="body" idx="2"/>
          </p:nvPr>
        </p:nvSpPr>
        <p:spPr>
          <a:xfrm>
            <a:off x="1597305" y="1511188"/>
            <a:ext cx="8264325" cy="4500000"/>
          </a:xfrm>
          <a:prstGeom prst="rect">
            <a:avLst/>
          </a:prstGeom>
          <a:noFill/>
          <a:ln>
            <a:noFill/>
          </a:ln>
        </p:spPr>
        <p:txBody>
          <a:bodyPr spcFirstLastPara="1" wrap="square" lIns="0" tIns="46800" rIns="0" bIns="45700" anchor="t" anchorCtr="0">
            <a:noAutofit/>
          </a:bodyPr>
          <a:lstStyle/>
          <a:p>
            <a:pPr marL="0" lvl="0" indent="0" rtl="0">
              <a:lnSpc>
                <a:spcPct val="100000"/>
              </a:lnSpc>
              <a:spcBef>
                <a:spcPts val="0"/>
              </a:spcBef>
              <a:spcAft>
                <a:spcPts val="0"/>
              </a:spcAft>
              <a:buSzPts val="2200"/>
              <a:buNone/>
            </a:pPr>
            <a:endParaRPr b="1" i="1" dirty="0"/>
          </a:p>
          <a:p>
            <a:pPr marL="0" lvl="0" indent="0" rtl="0">
              <a:lnSpc>
                <a:spcPct val="100000"/>
              </a:lnSpc>
              <a:spcBef>
                <a:spcPts val="1200"/>
              </a:spcBef>
              <a:spcAft>
                <a:spcPts val="0"/>
              </a:spcAft>
              <a:buSzPts val="2200"/>
              <a:buNone/>
            </a:pPr>
            <a:endParaRPr b="1" i="1" dirty="0"/>
          </a:p>
          <a:p>
            <a:pPr marL="342900" indent="-342900">
              <a:spcBef>
                <a:spcPts val="1200"/>
              </a:spcBef>
            </a:pPr>
            <a:endParaRPr b="1" i="1" dirty="0"/>
          </a:p>
          <a:p>
            <a:pPr marL="342900" indent="-342900">
              <a:spcBef>
                <a:spcPts val="1200"/>
              </a:spcBef>
              <a:buSzPts val="2500"/>
            </a:pPr>
            <a:r>
              <a:rPr lang="en-GB" sz="2400" b="1" dirty="0"/>
              <a:t>How can mental health and other practitioners defend the human rights of people with psychosocial, intellectual or cognitive disabilities?</a:t>
            </a:r>
            <a:endParaRPr sz="2400" b="1" dirty="0"/>
          </a:p>
          <a:p>
            <a:pPr marL="285750" lvl="0" indent="-146050" rtl="0">
              <a:lnSpc>
                <a:spcPct val="100000"/>
              </a:lnSpc>
              <a:spcBef>
                <a:spcPts val="1200"/>
              </a:spcBef>
              <a:spcAft>
                <a:spcPts val="0"/>
              </a:spcAft>
              <a:buSzPts val="2200"/>
              <a:buNone/>
            </a:pPr>
            <a:endParaRPr dirty="0"/>
          </a:p>
        </p:txBody>
      </p:sp>
      <p:sp>
        <p:nvSpPr>
          <p:cNvPr id="427" name="Google Shape;427;p34"/>
          <p:cNvSpPr txBox="1">
            <a:spLocks noGrp="1"/>
          </p:cNvSpPr>
          <p:nvPr>
            <p:ph type="title"/>
          </p:nvPr>
        </p:nvSpPr>
        <p:spPr>
          <a:xfrm>
            <a:off x="507206" y="506412"/>
            <a:ext cx="11330118" cy="392864"/>
          </a:xfrm>
          <a:prstGeom prst="rect">
            <a:avLst/>
          </a:prstGeom>
          <a:noFill/>
          <a:ln>
            <a:noFill/>
          </a:ln>
        </p:spPr>
        <p:txBody>
          <a:bodyPr spcFirstLastPara="1" wrap="square" lIns="0" tIns="0" rIns="0" bIns="0" anchor="t" anchorCtr="0">
            <a:noAutofit/>
          </a:bodyPr>
          <a:lstStyle/>
          <a:p>
            <a:pPr lvl="0"/>
            <a:r>
              <a:rPr lang="en-US" dirty="0">
                <a:latin typeface="Calibri" panose="020F0502020204030204" pitchFamily="34" charset="0"/>
                <a:ea typeface="Calibri" panose="020F0502020204030204" pitchFamily="34" charset="0"/>
                <a:cs typeface="Calibri" panose="020F0502020204030204" pitchFamily="34" charset="0"/>
              </a:rPr>
              <a:t>Exercise 1.7 Defending human rights in mental health</a:t>
            </a:r>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35"/>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64</a:t>
            </a:fld>
            <a:endParaRPr/>
          </a:p>
        </p:txBody>
      </p:sp>
      <p:sp>
        <p:nvSpPr>
          <p:cNvPr id="434" name="Google Shape;434;p35"/>
          <p:cNvSpPr txBox="1">
            <a:spLocks noGrp="1"/>
          </p:cNvSpPr>
          <p:nvPr>
            <p:ph type="body" idx="2"/>
          </p:nvPr>
        </p:nvSpPr>
        <p:spPr>
          <a:xfrm>
            <a:off x="1192191" y="1511188"/>
            <a:ext cx="7847637" cy="4500000"/>
          </a:xfrm>
          <a:prstGeom prst="rect">
            <a:avLst/>
          </a:prstGeom>
          <a:noFill/>
          <a:ln>
            <a:noFill/>
          </a:ln>
        </p:spPr>
        <p:txBody>
          <a:bodyPr spcFirstLastPara="1" wrap="square" lIns="0" tIns="46800" rIns="0" bIns="45700" anchor="t" anchorCtr="0">
            <a:noAutofit/>
          </a:bodyPr>
          <a:lstStyle/>
          <a:p>
            <a:pPr marL="0" lvl="0" indent="0" algn="ctr" rtl="0">
              <a:lnSpc>
                <a:spcPct val="100000"/>
              </a:lnSpc>
              <a:spcBef>
                <a:spcPts val="0"/>
              </a:spcBef>
              <a:spcAft>
                <a:spcPts val="0"/>
              </a:spcAft>
              <a:buSzPts val="2200"/>
              <a:buNone/>
            </a:pPr>
            <a:endParaRPr b="1" dirty="0"/>
          </a:p>
          <a:p>
            <a:pPr marL="0" lvl="0" indent="0" algn="ctr" rtl="0">
              <a:lnSpc>
                <a:spcPct val="100000"/>
              </a:lnSpc>
              <a:spcBef>
                <a:spcPts val="1200"/>
              </a:spcBef>
              <a:spcAft>
                <a:spcPts val="0"/>
              </a:spcAft>
              <a:buSzPts val="2200"/>
              <a:buNone/>
            </a:pPr>
            <a:endParaRPr b="1" dirty="0"/>
          </a:p>
          <a:p>
            <a:pPr marL="0" lvl="0" indent="0" algn="ctr" rtl="0">
              <a:lnSpc>
                <a:spcPct val="100000"/>
              </a:lnSpc>
              <a:spcBef>
                <a:spcPts val="1200"/>
              </a:spcBef>
              <a:spcAft>
                <a:spcPts val="0"/>
              </a:spcAft>
              <a:buSzPts val="2200"/>
              <a:buNone/>
            </a:pPr>
            <a:endParaRPr b="1" dirty="0"/>
          </a:p>
          <a:p>
            <a:pPr marL="342900" indent="-342900">
              <a:spcBef>
                <a:spcPts val="1200"/>
              </a:spcBef>
              <a:buSzPts val="2500"/>
            </a:pPr>
            <a:r>
              <a:rPr lang="en-GB" sz="2400" b="1" dirty="0"/>
              <a:t>How can family members and supporters defend the human rights of people with psychosocial, intellectual or cognitive disabilities?</a:t>
            </a:r>
            <a:endParaRPr sz="2400" dirty="0"/>
          </a:p>
          <a:p>
            <a:pPr marL="285750" lvl="0" indent="-146050" algn="l" rtl="0">
              <a:lnSpc>
                <a:spcPct val="100000"/>
              </a:lnSpc>
              <a:spcBef>
                <a:spcPts val="1200"/>
              </a:spcBef>
              <a:spcAft>
                <a:spcPts val="0"/>
              </a:spcAft>
              <a:buSzPts val="2200"/>
              <a:buNone/>
            </a:pPr>
            <a:endParaRPr dirty="0"/>
          </a:p>
        </p:txBody>
      </p:sp>
      <p:sp>
        <p:nvSpPr>
          <p:cNvPr id="435" name="Google Shape;435;p35"/>
          <p:cNvSpPr txBox="1">
            <a:spLocks noGrp="1"/>
          </p:cNvSpPr>
          <p:nvPr>
            <p:ph type="title"/>
          </p:nvPr>
        </p:nvSpPr>
        <p:spPr>
          <a:xfrm>
            <a:off x="507206" y="532014"/>
            <a:ext cx="10881230" cy="406397"/>
          </a:xfrm>
          <a:prstGeom prst="rect">
            <a:avLst/>
          </a:prstGeom>
          <a:noFill/>
          <a:ln>
            <a:noFill/>
          </a:ln>
        </p:spPr>
        <p:txBody>
          <a:bodyPr spcFirstLastPara="1" wrap="square" lIns="0" tIns="0" rIns="0" bIns="0" anchor="t" anchorCtr="0">
            <a:noAutofit/>
          </a:bodyPr>
          <a:lstStyle/>
          <a:p>
            <a:pPr lvl="0"/>
            <a:r>
              <a:rPr lang="en-GB" dirty="0">
                <a:solidFill>
                  <a:srgbClr val="183F5A"/>
                </a:solidFill>
                <a:latin typeface="Calibri" panose="020F0502020204030204" pitchFamily="34" charset="0"/>
                <a:ea typeface="Calibri" panose="020F0502020204030204" pitchFamily="34" charset="0"/>
                <a:cs typeface="Calibri" panose="020F0502020204030204" pitchFamily="34" charset="0"/>
              </a:rPr>
              <a:t>Exercise 1.7 Defending human rights in mental health </a:t>
            </a:r>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36"/>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65</a:t>
            </a:fld>
            <a:endParaRPr/>
          </a:p>
        </p:txBody>
      </p:sp>
      <p:sp>
        <p:nvSpPr>
          <p:cNvPr id="442" name="Google Shape;442;p36"/>
          <p:cNvSpPr txBox="1">
            <a:spLocks noGrp="1"/>
          </p:cNvSpPr>
          <p:nvPr>
            <p:ph type="body" idx="2"/>
          </p:nvPr>
        </p:nvSpPr>
        <p:spPr>
          <a:xfrm>
            <a:off x="1851949" y="1511188"/>
            <a:ext cx="8044405" cy="4500000"/>
          </a:xfrm>
          <a:prstGeom prst="rect">
            <a:avLst/>
          </a:prstGeom>
          <a:noFill/>
          <a:ln>
            <a:noFill/>
          </a:ln>
        </p:spPr>
        <p:txBody>
          <a:bodyPr spcFirstLastPara="1" wrap="square" lIns="0" tIns="46800" rIns="0" bIns="45700" anchor="t" anchorCtr="0">
            <a:noAutofit/>
          </a:bodyPr>
          <a:lstStyle/>
          <a:p>
            <a:pPr marL="0" lvl="0" indent="0" algn="ctr" rtl="0">
              <a:lnSpc>
                <a:spcPct val="100000"/>
              </a:lnSpc>
              <a:spcBef>
                <a:spcPts val="0"/>
              </a:spcBef>
              <a:spcAft>
                <a:spcPts val="0"/>
              </a:spcAft>
              <a:buSzPts val="2200"/>
              <a:buNone/>
            </a:pPr>
            <a:endParaRPr b="1" i="1" dirty="0"/>
          </a:p>
          <a:p>
            <a:pPr marL="0" lvl="0" indent="0" algn="ctr" rtl="0">
              <a:lnSpc>
                <a:spcPct val="100000"/>
              </a:lnSpc>
              <a:spcBef>
                <a:spcPts val="1200"/>
              </a:spcBef>
              <a:spcAft>
                <a:spcPts val="0"/>
              </a:spcAft>
              <a:buSzPts val="2200"/>
              <a:buNone/>
            </a:pPr>
            <a:endParaRPr b="1" i="1" dirty="0"/>
          </a:p>
          <a:p>
            <a:pPr marL="0" lvl="0" indent="0" rtl="0">
              <a:lnSpc>
                <a:spcPct val="100000"/>
              </a:lnSpc>
              <a:spcBef>
                <a:spcPts val="1200"/>
              </a:spcBef>
              <a:spcAft>
                <a:spcPts val="0"/>
              </a:spcAft>
              <a:buSzPts val="2200"/>
              <a:buNone/>
            </a:pPr>
            <a:endParaRPr b="1" dirty="0"/>
          </a:p>
          <a:p>
            <a:pPr marL="342900" indent="-342900">
              <a:spcBef>
                <a:spcPts val="1200"/>
              </a:spcBef>
              <a:buSzPts val="2500"/>
            </a:pPr>
            <a:r>
              <a:rPr lang="en-GB" sz="2400" b="1" dirty="0"/>
              <a:t>How can people with status or influence in the community defend the human rights of people with psychosocial, intellectual or cognitive disabilities?</a:t>
            </a:r>
            <a:endParaRPr sz="2400" dirty="0"/>
          </a:p>
          <a:p>
            <a:pPr marL="285750" lvl="0" indent="-146050" algn="l" rtl="0">
              <a:lnSpc>
                <a:spcPct val="100000"/>
              </a:lnSpc>
              <a:spcBef>
                <a:spcPts val="1200"/>
              </a:spcBef>
              <a:spcAft>
                <a:spcPts val="0"/>
              </a:spcAft>
              <a:buSzPts val="2200"/>
              <a:buNone/>
            </a:pPr>
            <a:endParaRPr dirty="0"/>
          </a:p>
        </p:txBody>
      </p:sp>
      <p:sp>
        <p:nvSpPr>
          <p:cNvPr id="443" name="Google Shape;443;p36"/>
          <p:cNvSpPr txBox="1">
            <a:spLocks noGrp="1"/>
          </p:cNvSpPr>
          <p:nvPr>
            <p:ph type="title"/>
          </p:nvPr>
        </p:nvSpPr>
        <p:spPr>
          <a:xfrm>
            <a:off x="507205" y="506412"/>
            <a:ext cx="11174401" cy="392864"/>
          </a:xfrm>
          <a:prstGeom prst="rect">
            <a:avLst/>
          </a:prstGeom>
          <a:noFill/>
          <a:ln>
            <a:noFill/>
          </a:ln>
        </p:spPr>
        <p:txBody>
          <a:bodyPr spcFirstLastPara="1" wrap="square" lIns="0" tIns="0" rIns="0" bIns="0" anchor="t" anchorCtr="0">
            <a:noAutofit/>
          </a:bodyPr>
          <a:lstStyle/>
          <a:p>
            <a:pPr lvl="0"/>
            <a:r>
              <a:rPr lang="en-GB" dirty="0">
                <a:latin typeface="Calibri" panose="020F0502020204030204" pitchFamily="34" charset="0"/>
                <a:ea typeface="Calibri" panose="020F0502020204030204" pitchFamily="34" charset="0"/>
                <a:cs typeface="Calibri" panose="020F0502020204030204" pitchFamily="34" charset="0"/>
              </a:rPr>
              <a:t>Exercise 1.7 Defending human rights in mental health</a:t>
            </a:r>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36"/>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66</a:t>
            </a:fld>
            <a:endParaRPr/>
          </a:p>
        </p:txBody>
      </p:sp>
      <p:sp>
        <p:nvSpPr>
          <p:cNvPr id="442" name="Google Shape;442;p36"/>
          <p:cNvSpPr txBox="1">
            <a:spLocks noGrp="1"/>
          </p:cNvSpPr>
          <p:nvPr>
            <p:ph type="body" idx="2"/>
          </p:nvPr>
        </p:nvSpPr>
        <p:spPr>
          <a:xfrm>
            <a:off x="1817225" y="1511188"/>
            <a:ext cx="7488821" cy="4500000"/>
          </a:xfrm>
          <a:prstGeom prst="rect">
            <a:avLst/>
          </a:prstGeom>
          <a:noFill/>
          <a:ln>
            <a:noFill/>
          </a:ln>
        </p:spPr>
        <p:txBody>
          <a:bodyPr spcFirstLastPara="1" wrap="square" lIns="0" tIns="46800" rIns="0" bIns="45700" anchor="t" anchorCtr="0">
            <a:noAutofit/>
          </a:bodyPr>
          <a:lstStyle/>
          <a:p>
            <a:pPr marL="0" lvl="0" indent="0" rtl="0">
              <a:lnSpc>
                <a:spcPct val="100000"/>
              </a:lnSpc>
              <a:spcBef>
                <a:spcPts val="0"/>
              </a:spcBef>
              <a:spcAft>
                <a:spcPts val="0"/>
              </a:spcAft>
              <a:buSzPts val="2200"/>
              <a:buNone/>
            </a:pPr>
            <a:endParaRPr b="1" dirty="0"/>
          </a:p>
          <a:p>
            <a:pPr marL="0" lvl="0" indent="0" rtl="0">
              <a:lnSpc>
                <a:spcPct val="100000"/>
              </a:lnSpc>
              <a:spcBef>
                <a:spcPts val="1200"/>
              </a:spcBef>
              <a:spcAft>
                <a:spcPts val="0"/>
              </a:spcAft>
              <a:buSzPts val="2200"/>
              <a:buNone/>
            </a:pPr>
            <a:endParaRPr b="1" dirty="0"/>
          </a:p>
          <a:p>
            <a:pPr marL="0" lvl="0" indent="0" rtl="0">
              <a:lnSpc>
                <a:spcPct val="100000"/>
              </a:lnSpc>
              <a:spcBef>
                <a:spcPts val="1200"/>
              </a:spcBef>
              <a:spcAft>
                <a:spcPts val="0"/>
              </a:spcAft>
              <a:buSzPts val="2200"/>
              <a:buNone/>
            </a:pPr>
            <a:endParaRPr b="1" dirty="0"/>
          </a:p>
          <a:p>
            <a:pPr marL="342900" indent="-342900">
              <a:spcBef>
                <a:spcPts val="1200"/>
              </a:spcBef>
              <a:buSzPts val="2500"/>
            </a:pPr>
            <a:r>
              <a:rPr lang="en-GB" sz="2400" b="1" dirty="0"/>
              <a:t>How can humanitarian actors defend the human rights of people with psychosocial, intellectual or cognitive disabilities?</a:t>
            </a:r>
            <a:endParaRPr sz="2400" dirty="0"/>
          </a:p>
          <a:p>
            <a:pPr marL="285750" lvl="0" indent="-146050" rtl="0">
              <a:lnSpc>
                <a:spcPct val="100000"/>
              </a:lnSpc>
              <a:spcBef>
                <a:spcPts val="1200"/>
              </a:spcBef>
              <a:spcAft>
                <a:spcPts val="0"/>
              </a:spcAft>
              <a:buSzPts val="2200"/>
              <a:buNone/>
            </a:pPr>
            <a:endParaRPr dirty="0"/>
          </a:p>
        </p:txBody>
      </p:sp>
      <p:sp>
        <p:nvSpPr>
          <p:cNvPr id="443" name="Google Shape;443;p36"/>
          <p:cNvSpPr txBox="1">
            <a:spLocks noGrp="1"/>
          </p:cNvSpPr>
          <p:nvPr>
            <p:ph type="title"/>
          </p:nvPr>
        </p:nvSpPr>
        <p:spPr>
          <a:xfrm>
            <a:off x="507205" y="506411"/>
            <a:ext cx="11174401" cy="607493"/>
          </a:xfrm>
          <a:prstGeom prst="rect">
            <a:avLst/>
          </a:prstGeom>
          <a:noFill/>
          <a:ln>
            <a:noFill/>
          </a:ln>
        </p:spPr>
        <p:txBody>
          <a:bodyPr spcFirstLastPara="1" wrap="square" lIns="0" tIns="0" rIns="0" bIns="0" anchor="t" anchorCtr="0">
            <a:noAutofit/>
          </a:bodyPr>
          <a:lstStyle/>
          <a:p>
            <a:pPr lvl="0"/>
            <a:r>
              <a:rPr lang="en-GB" dirty="0">
                <a:solidFill>
                  <a:srgbClr val="183F5A"/>
                </a:solidFill>
                <a:latin typeface="Calibri" panose="020F0502020204030204" pitchFamily="34" charset="0"/>
                <a:ea typeface="Calibri" panose="020F0502020204030204" pitchFamily="34" charset="0"/>
                <a:cs typeface="Calibri" panose="020F0502020204030204" pitchFamily="34" charset="0"/>
              </a:rPr>
              <a:t>Exercise 1.7 Defending human rights in mental health </a:t>
            </a:r>
            <a:endParaRPr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65433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EE989B-DDAA-E447-B044-2DD2FB2A3185}"/>
              </a:ext>
            </a:extLst>
          </p:cNvPr>
          <p:cNvSpPr>
            <a:spLocks noGrp="1"/>
          </p:cNvSpPr>
          <p:nvPr>
            <p:ph type="sldNum" sz="quarter" idx="12"/>
          </p:nvPr>
        </p:nvSpPr>
        <p:spPr/>
        <p:txBody>
          <a:bodyPr/>
          <a:lstStyle/>
          <a:p>
            <a:fld id="{F169E07F-9A80-405D-B06A-876E4D356B83}" type="slidenum">
              <a:rPr lang="en-US" smtClean="0">
                <a:solidFill>
                  <a:srgbClr val="FFFFFF"/>
                </a:solidFill>
              </a:rPr>
              <a:pPr/>
              <a:t>67</a:t>
            </a:fld>
            <a:endParaRPr lang="en-US">
              <a:solidFill>
                <a:srgbClr val="FFFFFF"/>
              </a:solidFill>
            </a:endParaRPr>
          </a:p>
        </p:txBody>
      </p:sp>
      <p:sp>
        <p:nvSpPr>
          <p:cNvPr id="3" name="Title 2">
            <a:extLst>
              <a:ext uri="{FF2B5EF4-FFF2-40B4-BE49-F238E27FC236}">
                <a16:creationId xmlns:a16="http://schemas.microsoft.com/office/drawing/2014/main" id="{69FFEFEE-C833-3F42-8F2D-491520FEC69A}"/>
              </a:ext>
            </a:extLst>
          </p:cNvPr>
          <p:cNvSpPr>
            <a:spLocks noGrp="1"/>
          </p:cNvSpPr>
          <p:nvPr>
            <p:ph type="title"/>
          </p:nvPr>
        </p:nvSpPr>
        <p:spPr>
          <a:xfrm>
            <a:off x="1200000" y="2793631"/>
            <a:ext cx="9792000" cy="432000"/>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Topic 7. Human rights advocacy</a:t>
            </a:r>
          </a:p>
        </p:txBody>
      </p:sp>
    </p:spTree>
    <p:extLst>
      <p:ext uri="{BB962C8B-B14F-4D97-AF65-F5344CB8AC3E}">
        <p14:creationId xmlns:p14="http://schemas.microsoft.com/office/powerpoint/2010/main" val="9972630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43"/>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68</a:t>
            </a:fld>
            <a:endParaRPr/>
          </a:p>
        </p:txBody>
      </p:sp>
      <p:sp>
        <p:nvSpPr>
          <p:cNvPr id="503" name="Google Shape;503;p43"/>
          <p:cNvSpPr txBox="1">
            <a:spLocks noGrp="1"/>
          </p:cNvSpPr>
          <p:nvPr>
            <p:ph type="body" idx="2"/>
          </p:nvPr>
        </p:nvSpPr>
        <p:spPr>
          <a:xfrm>
            <a:off x="1354237" y="1511188"/>
            <a:ext cx="6921661" cy="4500000"/>
          </a:xfrm>
          <a:prstGeom prst="rect">
            <a:avLst/>
          </a:prstGeom>
          <a:noFill/>
          <a:ln>
            <a:noFill/>
          </a:ln>
        </p:spPr>
        <p:txBody>
          <a:bodyPr spcFirstLastPara="1" wrap="square" lIns="0" tIns="46800" rIns="0" bIns="45700" anchor="t" anchorCtr="0">
            <a:noAutofit/>
          </a:bodyPr>
          <a:lstStyle/>
          <a:p>
            <a:pPr marL="0" lvl="0" indent="0" rtl="0">
              <a:lnSpc>
                <a:spcPct val="100000"/>
              </a:lnSpc>
              <a:spcBef>
                <a:spcPts val="0"/>
              </a:spcBef>
              <a:spcAft>
                <a:spcPts val="0"/>
              </a:spcAft>
              <a:buSzPts val="2200"/>
              <a:buNone/>
            </a:pPr>
            <a:endParaRPr b="1" i="1" dirty="0"/>
          </a:p>
          <a:p>
            <a:pPr marL="0" lvl="0" indent="0" rtl="0">
              <a:lnSpc>
                <a:spcPct val="100000"/>
              </a:lnSpc>
              <a:spcBef>
                <a:spcPts val="1200"/>
              </a:spcBef>
              <a:spcAft>
                <a:spcPts val="0"/>
              </a:spcAft>
              <a:buSzPts val="2200"/>
              <a:buNone/>
            </a:pPr>
            <a:endParaRPr b="1" i="1" dirty="0"/>
          </a:p>
          <a:p>
            <a:pPr marL="0" lvl="0" indent="0" rtl="0">
              <a:lnSpc>
                <a:spcPct val="100000"/>
              </a:lnSpc>
              <a:spcBef>
                <a:spcPts val="1200"/>
              </a:spcBef>
              <a:spcAft>
                <a:spcPts val="0"/>
              </a:spcAft>
              <a:buSzPts val="2500"/>
              <a:buNone/>
            </a:pPr>
            <a:r>
              <a:rPr lang="en-GB" b="1" dirty="0"/>
              <a:t>Can you think of any human rights defenders or advocacy groups working with your project?</a:t>
            </a:r>
            <a:endParaRPr dirty="0"/>
          </a:p>
          <a:p>
            <a:pPr marL="0" lvl="0" indent="0" rtl="0">
              <a:lnSpc>
                <a:spcPct val="100000"/>
              </a:lnSpc>
              <a:spcBef>
                <a:spcPts val="1200"/>
              </a:spcBef>
              <a:spcAft>
                <a:spcPts val="0"/>
              </a:spcAft>
              <a:buSzPts val="2500"/>
              <a:buNone/>
            </a:pPr>
            <a:endParaRPr sz="2500" b="1" i="1" dirty="0"/>
          </a:p>
          <a:p>
            <a:pPr marL="0" lvl="0" indent="0" rtl="0">
              <a:lnSpc>
                <a:spcPct val="100000"/>
              </a:lnSpc>
              <a:spcBef>
                <a:spcPts val="1200"/>
              </a:spcBef>
              <a:spcAft>
                <a:spcPts val="0"/>
              </a:spcAft>
              <a:buSzPts val="2500"/>
              <a:buNone/>
            </a:pPr>
            <a:endParaRPr sz="2500" b="1" i="1" dirty="0"/>
          </a:p>
        </p:txBody>
      </p:sp>
      <p:sp>
        <p:nvSpPr>
          <p:cNvPr id="504" name="Google Shape;504;p43"/>
          <p:cNvSpPr txBox="1">
            <a:spLocks noGrp="1"/>
          </p:cNvSpPr>
          <p:nvPr>
            <p:ph type="title"/>
          </p:nvPr>
        </p:nvSpPr>
        <p:spPr>
          <a:xfrm>
            <a:off x="507205" y="506412"/>
            <a:ext cx="10798103" cy="440202"/>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GB" dirty="0">
                <a:latin typeface="Calibri" panose="020F0502020204030204" pitchFamily="34" charset="0"/>
                <a:ea typeface="Calibri" panose="020F0502020204030204" pitchFamily="34" charset="0"/>
                <a:cs typeface="Calibri" panose="020F0502020204030204" pitchFamily="34" charset="0"/>
              </a:rPr>
              <a:t>Fighting for rights – human rights defenders</a:t>
            </a:r>
            <a:endParaRPr dirty="0">
              <a:highlight>
                <a:srgbClr val="FFFF00"/>
              </a:highlight>
              <a:latin typeface="Calibri" panose="020F0502020204030204" pitchFamily="34" charset="0"/>
              <a:ea typeface="Calibri" panose="020F0502020204030204" pitchFamily="34" charset="0"/>
              <a:cs typeface="Calibri" panose="020F0502020204030204" pitchFamily="34" charset="0"/>
            </a:endParaRPr>
          </a:p>
        </p:txBody>
      </p:sp>
      <p:sp>
        <p:nvSpPr>
          <p:cNvPr id="5" name="Text Placeholder 2">
            <a:extLst>
              <a:ext uri="{FF2B5EF4-FFF2-40B4-BE49-F238E27FC236}">
                <a16:creationId xmlns:a16="http://schemas.microsoft.com/office/drawing/2014/main" id="{85CBDCD6-60C3-814C-BECA-983E8F93008D}"/>
              </a:ext>
            </a:extLst>
          </p:cNvPr>
          <p:cNvSpPr txBox="1">
            <a:spLocks/>
          </p:cNvSpPr>
          <p:nvPr/>
        </p:nvSpPr>
        <p:spPr>
          <a:xfrm>
            <a:off x="507207" y="1048901"/>
            <a:ext cx="11174400" cy="360000"/>
          </a:xfrm>
          <a:prstGeom prst="rect">
            <a:avLst/>
          </a:prstGeom>
        </p:spPr>
        <p:txBody>
          <a:bodyPr vert="horz" lIns="0" tIns="0" rIns="0" bIns="0" rtlCol="0" anchor="b">
            <a:noAutofit/>
          </a:bodyPr>
          <a:lstStyle>
            <a:lvl1pPr marL="285750" indent="-285750" algn="l" defTabSz="914400" rtl="0" eaLnBrk="1" latinLnBrk="0" hangingPunct="1">
              <a:lnSpc>
                <a:spcPts val="3300"/>
              </a:lnSpc>
              <a:spcBef>
                <a:spcPct val="0"/>
              </a:spcBef>
              <a:spcAft>
                <a:spcPts val="0"/>
              </a:spcAft>
              <a:buClr>
                <a:schemeClr val="accent1"/>
              </a:buClr>
              <a:buFont typeface="Arial" panose="020B0604020202020204" pitchFamily="34" charset="0"/>
              <a:buNone/>
              <a:tabLst/>
              <a:defRPr lang="en-US" sz="2200" b="1" kern="1200" spc="-100" baseline="0" dirty="0">
                <a:solidFill>
                  <a:schemeClr val="accent2"/>
                </a:solidFill>
                <a:latin typeface="+mj-lt"/>
                <a:ea typeface="+mj-ea"/>
                <a:cs typeface="+mj-cs"/>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ts val="3300"/>
              </a:lnSpc>
              <a:spcBef>
                <a:spcPct val="0"/>
              </a:spcBef>
              <a:spcAft>
                <a:spcPts val="0"/>
              </a:spcAft>
              <a:buClr>
                <a:srgbClr val="183F5A"/>
              </a:buClr>
              <a:buSzTx/>
              <a:buFont typeface="Arial" panose="020B0604020202020204" pitchFamily="34" charset="0"/>
              <a:buNone/>
              <a:tabLst/>
              <a:defRPr/>
            </a:pPr>
            <a:r>
              <a:rPr kumimoji="0" lang="de-DE" sz="2200" b="1" i="0" u="none" strike="noStrike" kern="1200" cap="none" spc="-100" normalizeH="0" baseline="0" noProof="0" dirty="0">
                <a:ln>
                  <a:noFill/>
                </a:ln>
                <a:solidFill>
                  <a:srgbClr val="007AC0"/>
                </a:solidFill>
                <a:effectLst/>
                <a:uLnTx/>
                <a:uFillTx/>
                <a:latin typeface="Calibri" panose="020F0502020204030204" pitchFamily="34" charset="0"/>
                <a:ea typeface="Calibri" panose="020F0502020204030204" pitchFamily="34" charset="0"/>
                <a:cs typeface="Calibri" panose="020F0502020204030204" pitchFamily="34" charset="0"/>
              </a:rPr>
              <a:t>Plenary discussion</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37"/>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69</a:t>
            </a:fld>
            <a:endParaRPr/>
          </a:p>
        </p:txBody>
      </p:sp>
      <p:sp>
        <p:nvSpPr>
          <p:cNvPr id="450" name="Google Shape;450;p37"/>
          <p:cNvSpPr txBox="1">
            <a:spLocks noGrp="1"/>
          </p:cNvSpPr>
          <p:nvPr>
            <p:ph type="body" idx="2"/>
          </p:nvPr>
        </p:nvSpPr>
        <p:spPr>
          <a:xfrm>
            <a:off x="507195" y="1511188"/>
            <a:ext cx="11174412" cy="4500000"/>
          </a:xfrm>
          <a:prstGeom prst="rect">
            <a:avLst/>
          </a:prstGeom>
          <a:noFill/>
          <a:ln>
            <a:noFill/>
          </a:ln>
        </p:spPr>
        <p:txBody>
          <a:bodyPr spcFirstLastPara="1" wrap="square" lIns="0" tIns="46800" rIns="0" bIns="45700" anchor="t" anchorCtr="0">
            <a:noAutofit/>
          </a:bodyPr>
          <a:lstStyle/>
          <a:p>
            <a:pPr marL="0" lvl="0" indent="0" algn="l" rtl="0">
              <a:lnSpc>
                <a:spcPct val="100000"/>
              </a:lnSpc>
              <a:spcBef>
                <a:spcPts val="0"/>
              </a:spcBef>
              <a:spcAft>
                <a:spcPts val="0"/>
              </a:spcAft>
              <a:buSzPts val="2200"/>
              <a:buNone/>
            </a:pPr>
            <a:r>
              <a:rPr lang="en-GB" dirty="0"/>
              <a:t>Who fights for human rights? Examples include:</a:t>
            </a:r>
            <a:endParaRPr dirty="0"/>
          </a:p>
          <a:p>
            <a:pPr marL="631825" lvl="2" indent="-285750" algn="l" rtl="0">
              <a:lnSpc>
                <a:spcPct val="100000"/>
              </a:lnSpc>
              <a:spcBef>
                <a:spcPts val="1200"/>
              </a:spcBef>
              <a:spcAft>
                <a:spcPts val="0"/>
              </a:spcAft>
              <a:buSzPts val="2200"/>
              <a:buChar char="•"/>
            </a:pPr>
            <a:r>
              <a:rPr lang="en-GB" sz="2200" dirty="0"/>
              <a:t>individuals</a:t>
            </a:r>
            <a:endParaRPr dirty="0"/>
          </a:p>
          <a:p>
            <a:pPr marL="631825" lvl="2" indent="-285750" algn="l" rtl="0">
              <a:lnSpc>
                <a:spcPct val="100000"/>
              </a:lnSpc>
              <a:spcBef>
                <a:spcPts val="1200"/>
              </a:spcBef>
              <a:spcAft>
                <a:spcPts val="0"/>
              </a:spcAft>
              <a:buSzPts val="2200"/>
              <a:buChar char="•"/>
            </a:pPr>
            <a:r>
              <a:rPr lang="en-GB" sz="2200" dirty="0"/>
              <a:t>communities</a:t>
            </a:r>
            <a:endParaRPr dirty="0"/>
          </a:p>
          <a:p>
            <a:pPr marL="631825" lvl="2" indent="-285750" algn="l" rtl="0">
              <a:lnSpc>
                <a:spcPct val="100000"/>
              </a:lnSpc>
              <a:spcBef>
                <a:spcPts val="1200"/>
              </a:spcBef>
              <a:spcAft>
                <a:spcPts val="0"/>
              </a:spcAft>
              <a:buSzPts val="2200"/>
              <a:buChar char="•"/>
            </a:pPr>
            <a:r>
              <a:rPr lang="en-GB" sz="2200" dirty="0"/>
              <a:t>governments </a:t>
            </a:r>
            <a:endParaRPr dirty="0"/>
          </a:p>
          <a:p>
            <a:pPr marL="631825" lvl="2" indent="-285750">
              <a:buSzPts val="2200"/>
            </a:pPr>
            <a:r>
              <a:rPr lang="en-US" sz="2200" dirty="0"/>
              <a:t>organizations of people with disabilities, advocacy groups, NGOs and faith-based organizations</a:t>
            </a:r>
          </a:p>
          <a:p>
            <a:pPr marL="631825" lvl="2" indent="-285750" algn="l" rtl="0">
              <a:lnSpc>
                <a:spcPct val="100000"/>
              </a:lnSpc>
              <a:spcBef>
                <a:spcPts val="1200"/>
              </a:spcBef>
              <a:spcAft>
                <a:spcPts val="0"/>
              </a:spcAft>
              <a:buSzPts val="2200"/>
              <a:buChar char="•"/>
            </a:pPr>
            <a:r>
              <a:rPr lang="en-GB" sz="2200" dirty="0"/>
              <a:t>the United Nations.</a:t>
            </a:r>
            <a:endParaRPr dirty="0"/>
          </a:p>
          <a:p>
            <a:pPr marL="285750" lvl="0" indent="-146050" algn="l" rtl="0">
              <a:lnSpc>
                <a:spcPct val="100000"/>
              </a:lnSpc>
              <a:spcBef>
                <a:spcPts val="1200"/>
              </a:spcBef>
              <a:spcAft>
                <a:spcPts val="0"/>
              </a:spcAft>
              <a:buSzPts val="2200"/>
              <a:buNone/>
            </a:pPr>
            <a:endParaRPr dirty="0"/>
          </a:p>
        </p:txBody>
      </p:sp>
      <p:sp>
        <p:nvSpPr>
          <p:cNvPr id="451" name="Google Shape;451;p37"/>
          <p:cNvSpPr txBox="1">
            <a:spLocks noGrp="1"/>
          </p:cNvSpPr>
          <p:nvPr>
            <p:ph type="title"/>
          </p:nvPr>
        </p:nvSpPr>
        <p:spPr>
          <a:xfrm>
            <a:off x="507206" y="506412"/>
            <a:ext cx="11512998" cy="524366"/>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GB" dirty="0">
                <a:latin typeface="Calibri" panose="020F0502020204030204" pitchFamily="34" charset="0"/>
                <a:ea typeface="Calibri" panose="020F0502020204030204" pitchFamily="34" charset="0"/>
                <a:cs typeface="Calibri" panose="020F0502020204030204" pitchFamily="34" charset="0"/>
              </a:rPr>
              <a:t>Fighting for rights – human rights defenders</a:t>
            </a:r>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F68E0-0B38-A268-E161-600E2F64E45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11B3E6-CEF5-35EC-5C48-039CF8CD6F6D}"/>
              </a:ext>
            </a:extLst>
          </p:cNvPr>
          <p:cNvSpPr>
            <a:spLocks noGrp="1"/>
          </p:cNvSpPr>
          <p:nvPr>
            <p:ph type="sldNum" sz="quarter" idx="12"/>
          </p:nvPr>
        </p:nvSpPr>
        <p:spPr/>
        <p:txBody>
          <a:bodyPr/>
          <a:lstStyle/>
          <a:p>
            <a:fld id="{04260D4A-DEC1-45DD-8AB2-A3349BAAA59E}" type="slidenum">
              <a:rPr lang="en-US" smtClean="0"/>
              <a:pPr/>
              <a:t>7</a:t>
            </a:fld>
            <a:endParaRPr lang="en-US"/>
          </a:p>
        </p:txBody>
      </p:sp>
      <p:sp>
        <p:nvSpPr>
          <p:cNvPr id="6" name="Rectangle 5">
            <a:extLst>
              <a:ext uri="{FF2B5EF4-FFF2-40B4-BE49-F238E27FC236}">
                <a16:creationId xmlns:a16="http://schemas.microsoft.com/office/drawing/2014/main" id="{DB352D10-EEA9-63E3-D958-D8F1F8EB1F7A}"/>
              </a:ext>
            </a:extLst>
          </p:cNvPr>
          <p:cNvSpPr/>
          <p:nvPr/>
        </p:nvSpPr>
        <p:spPr>
          <a:xfrm>
            <a:off x="406797" y="294241"/>
            <a:ext cx="11378406" cy="1323439"/>
          </a:xfrm>
          <a:prstGeom prst="rect">
            <a:avLst/>
          </a:prstGeom>
        </p:spPr>
        <p:txBody>
          <a:bodyPr wrap="square" lIns="91440" tIns="45720" rIns="91440" bIns="45720" anchor="t">
            <a:spAutoFit/>
          </a:bodyPr>
          <a:lstStyle/>
          <a:p>
            <a:endParaRPr lang="en-US" sz="1000" u="sng" dirty="0">
              <a:effectLst/>
              <a:highlight>
                <a:srgbClr val="FFFF00"/>
              </a:highlight>
              <a:latin typeface="Calibri"/>
              <a:ea typeface="DengXian"/>
              <a:cs typeface="Calibri"/>
            </a:endParaRPr>
          </a:p>
          <a:p>
            <a:endParaRPr lang="en-US" sz="1000" u="sng" dirty="0">
              <a:highlight>
                <a:srgbClr val="FFFF00"/>
              </a:highlight>
              <a:latin typeface="Calibri"/>
              <a:ea typeface="DengXian"/>
              <a:cs typeface="Calibri"/>
            </a:endParaRPr>
          </a:p>
          <a:p>
            <a:endParaRPr lang="en-US" sz="1000" u="sng" dirty="0">
              <a:effectLst/>
              <a:highlight>
                <a:srgbClr val="FFFF00"/>
              </a:highlight>
              <a:latin typeface="Calibri"/>
              <a:ea typeface="DengXian"/>
              <a:cs typeface="Calibri"/>
            </a:endParaRPr>
          </a:p>
          <a:p>
            <a:endParaRPr lang="en-US" sz="1000" u="sng" dirty="0">
              <a:highlight>
                <a:srgbClr val="FFFF00"/>
              </a:highlight>
              <a:latin typeface="Calibri"/>
              <a:ea typeface="DengXian"/>
              <a:cs typeface="Calibri"/>
            </a:endParaRPr>
          </a:p>
          <a:p>
            <a:endParaRPr lang="en-US" sz="1000" u="sng" dirty="0">
              <a:effectLst/>
              <a:highlight>
                <a:srgbClr val="FFFF00"/>
              </a:highlight>
              <a:latin typeface="Calibri"/>
              <a:ea typeface="DengXian"/>
              <a:cs typeface="Calibri"/>
            </a:endParaRPr>
          </a:p>
          <a:p>
            <a:endParaRPr lang="en-US" sz="1000" u="sng" dirty="0">
              <a:highlight>
                <a:srgbClr val="FFFF00"/>
              </a:highlight>
              <a:latin typeface="Calibri"/>
              <a:ea typeface="DengXian"/>
              <a:cs typeface="Calibri"/>
            </a:endParaRPr>
          </a:p>
          <a:p>
            <a:endParaRPr lang="en-US" sz="1000" u="sng" dirty="0">
              <a:effectLst/>
              <a:highlight>
                <a:srgbClr val="FFFF00"/>
              </a:highlight>
              <a:latin typeface="Calibri"/>
              <a:ea typeface="DengXian"/>
              <a:cs typeface="Calibri"/>
            </a:endParaRPr>
          </a:p>
          <a:p>
            <a:endParaRPr lang="en-US" sz="1000" dirty="0">
              <a:effectLst/>
              <a:highlight>
                <a:srgbClr val="FFFF00"/>
              </a:highlight>
              <a:latin typeface="Calibri"/>
              <a:ea typeface="DengXian"/>
              <a:cs typeface="Calibri"/>
            </a:endParaRPr>
          </a:p>
        </p:txBody>
      </p:sp>
      <p:sp>
        <p:nvSpPr>
          <p:cNvPr id="4" name="Title 4">
            <a:extLst>
              <a:ext uri="{FF2B5EF4-FFF2-40B4-BE49-F238E27FC236}">
                <a16:creationId xmlns:a16="http://schemas.microsoft.com/office/drawing/2014/main" id="{949D68EE-C1F8-E0EC-EDCA-99EE2132FB9C}"/>
              </a:ext>
            </a:extLst>
          </p:cNvPr>
          <p:cNvSpPr>
            <a:spLocks noGrp="1"/>
          </p:cNvSpPr>
          <p:nvPr>
            <p:ph type="title"/>
          </p:nvPr>
        </p:nvSpPr>
        <p:spPr>
          <a:xfrm>
            <a:off x="507204" y="98760"/>
            <a:ext cx="10724353" cy="558538"/>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UNGA Resolution 77/300 – Mental health and psychosocial support</a:t>
            </a:r>
          </a:p>
        </p:txBody>
      </p:sp>
      <p:sp>
        <p:nvSpPr>
          <p:cNvPr id="5" name="TextBox 4">
            <a:extLst>
              <a:ext uri="{FF2B5EF4-FFF2-40B4-BE49-F238E27FC236}">
                <a16:creationId xmlns:a16="http://schemas.microsoft.com/office/drawing/2014/main" id="{82B9193E-25FA-0A34-B6D5-EB68610F18AE}"/>
              </a:ext>
            </a:extLst>
          </p:cNvPr>
          <p:cNvSpPr txBox="1"/>
          <p:nvPr/>
        </p:nvSpPr>
        <p:spPr>
          <a:xfrm>
            <a:off x="507203" y="710461"/>
            <a:ext cx="11277999" cy="6281720"/>
          </a:xfrm>
          <a:prstGeom prst="rect">
            <a:avLst/>
          </a:prstGeom>
          <a:noFill/>
        </p:spPr>
        <p:txBody>
          <a:bodyPr wrap="square" rtlCol="0">
            <a:spAutoFit/>
          </a:bodyPr>
          <a:lstStyle/>
          <a:p>
            <a:pPr>
              <a:lnSpc>
                <a:spcPct val="90000"/>
              </a:lnSpc>
            </a:pPr>
            <a:r>
              <a:rPr lang="en-US" sz="2200" dirty="0">
                <a:latin typeface="Calibri" panose="020F0502020204030204" pitchFamily="34" charset="0"/>
                <a:ea typeface="Calibri" panose="020F0502020204030204" pitchFamily="34" charset="0"/>
                <a:cs typeface="Calibri" panose="020F0502020204030204" pitchFamily="34" charset="0"/>
              </a:rPr>
              <a:t>The first-ever standalone United Nations General Assembly resolution on MHPSS  was adopted in  June 2023. It positions MHPSS within the right to health, CRPD implementation and the 2030 Agenda, especially in emergencies and for groups at risk.</a:t>
            </a:r>
          </a:p>
          <a:p>
            <a:pPr>
              <a:lnSpc>
                <a:spcPct val="90000"/>
              </a:lnSpc>
            </a:pPr>
            <a:endParaRPr lang="en-US" sz="2200" dirty="0">
              <a:latin typeface="Calibri" panose="020F0502020204030204" pitchFamily="34" charset="0"/>
              <a:ea typeface="Calibri" panose="020F0502020204030204" pitchFamily="34" charset="0"/>
              <a:cs typeface="Calibri" panose="020F0502020204030204" pitchFamily="34" charset="0"/>
            </a:endParaRPr>
          </a:p>
          <a:p>
            <a:r>
              <a:rPr lang="en-US" sz="2200" b="1" dirty="0">
                <a:latin typeface="Calibri" panose="020F0502020204030204" pitchFamily="34" charset="0"/>
                <a:ea typeface="Calibri" panose="020F0502020204030204" pitchFamily="34" charset="0"/>
                <a:cs typeface="Calibri" panose="020F0502020204030204" pitchFamily="34" charset="0"/>
              </a:rPr>
              <a:t>Human-rights anchors</a:t>
            </a:r>
            <a:endParaRPr lang="en-US" sz="22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200" b="1" dirty="0">
                <a:latin typeface="Calibri" panose="020F0502020204030204" pitchFamily="34" charset="0"/>
                <a:ea typeface="Calibri" panose="020F0502020204030204" pitchFamily="34" charset="0"/>
                <a:cs typeface="Calibri" panose="020F0502020204030204" pitchFamily="34" charset="0"/>
              </a:rPr>
              <a:t>CRPD as the foundation.</a:t>
            </a:r>
            <a:r>
              <a:rPr lang="en-US" sz="2200" dirty="0">
                <a:latin typeface="Calibri" panose="020F0502020204030204" pitchFamily="34" charset="0"/>
                <a:ea typeface="Calibri" panose="020F0502020204030204" pitchFamily="34" charset="0"/>
                <a:cs typeface="Calibri" panose="020F0502020204030204" pitchFamily="34" charset="0"/>
              </a:rPr>
              <a:t> Preambular paragraphs reaffirm the CRPD as a “landmark convention affirming the human rights and fundamental freedoms of persons with disabilities” and acknowledge it as the basis for a paradigm shift in mental health.</a:t>
            </a:r>
          </a:p>
          <a:p>
            <a:pPr marL="285750" indent="-285750">
              <a:buFont typeface="Arial" panose="020B0604020202020204" pitchFamily="34" charset="0"/>
              <a:buChar char="•"/>
            </a:pPr>
            <a:endParaRPr lang="en-US" sz="22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200" b="1" dirty="0">
                <a:latin typeface="Calibri" panose="020F0502020204030204" pitchFamily="34" charset="0"/>
                <a:ea typeface="Calibri" panose="020F0502020204030204" pitchFamily="34" charset="0"/>
                <a:cs typeface="Calibri" panose="020F0502020204030204" pitchFamily="34" charset="0"/>
              </a:rPr>
              <a:t>Right to the highest attainable standard of health. </a:t>
            </a:r>
            <a:r>
              <a:rPr lang="en-US" sz="2200" dirty="0">
                <a:latin typeface="Calibri" panose="020F0502020204030204" pitchFamily="34" charset="0"/>
                <a:ea typeface="Calibri" panose="020F0502020204030204" pitchFamily="34" charset="0"/>
                <a:cs typeface="Calibri" panose="020F0502020204030204" pitchFamily="34" charset="0"/>
              </a:rPr>
              <a:t>The resolution reaffirms the right of every human being, without distinction, to the enjoyment of the highest attainable standard of physical and mental health, linking this to sustainable development.</a:t>
            </a:r>
          </a:p>
          <a:p>
            <a:pPr marL="285750" indent="-285750">
              <a:buFont typeface="Arial" panose="020B0604020202020204" pitchFamily="34" charset="0"/>
              <a:buChar char="•"/>
            </a:pPr>
            <a:endParaRPr lang="en-US" sz="22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200" b="1" dirty="0">
                <a:latin typeface="Calibri" panose="020F0502020204030204" pitchFamily="34" charset="0"/>
                <a:ea typeface="Calibri" panose="020F0502020204030204" pitchFamily="34" charset="0"/>
                <a:cs typeface="Calibri" panose="020F0502020204030204" pitchFamily="34" charset="0"/>
              </a:rPr>
              <a:t>Dignity-based definition of mental health. </a:t>
            </a:r>
            <a:r>
              <a:rPr lang="en-US" sz="2200" dirty="0">
                <a:latin typeface="Calibri" panose="020F0502020204030204" pitchFamily="34" charset="0"/>
                <a:ea typeface="Calibri" panose="020F0502020204030204" pitchFamily="34" charset="0"/>
                <a:cs typeface="Calibri" panose="020F0502020204030204" pitchFamily="34" charset="0"/>
              </a:rPr>
              <a:t>The resolution acknowledges that good mental health and well-being cannot be defined by the absence of a condition but by an environment that respects inherent dignity, ensures full enjoyment of human rights and equitable pursuit of potential, and notes that discriminatory laws and practices undermine well-being</a:t>
            </a:r>
          </a:p>
          <a:p>
            <a:pPr marL="226800" lvl="2"/>
            <a:r>
              <a:rPr lang="en-US" sz="2200" dirty="0">
                <a:latin typeface="Calibri" panose="020F0502020204030204" pitchFamily="34" charset="0"/>
                <a:ea typeface="Calibri" panose="020F0502020204030204" pitchFamily="34" charset="0"/>
                <a:cs typeface="Calibri" panose="020F0502020204030204" pitchFamily="34" charset="0"/>
              </a:rPr>
              <a:t> and inclusion. </a:t>
            </a:r>
            <a:r>
              <a:rPr lang="en-US" sz="2200" i="1" dirty="0">
                <a:latin typeface="Calibri" panose="020F0502020204030204" pitchFamily="34" charset="0"/>
                <a:ea typeface="Calibri" panose="020F0502020204030204" pitchFamily="34" charset="0"/>
                <a:cs typeface="Calibri" panose="020F0502020204030204" pitchFamily="34" charset="0"/>
              </a:rPr>
              <a:t>(continued on next slide)</a:t>
            </a:r>
          </a:p>
          <a:p>
            <a:endParaRPr lang="en-US" sz="15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689868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40"/>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70</a:t>
            </a:fld>
            <a:endParaRPr/>
          </a:p>
        </p:txBody>
      </p:sp>
      <p:sp>
        <p:nvSpPr>
          <p:cNvPr id="476" name="Google Shape;476;p40"/>
          <p:cNvSpPr txBox="1">
            <a:spLocks noGrp="1"/>
          </p:cNvSpPr>
          <p:nvPr>
            <p:ph type="body" idx="1"/>
          </p:nvPr>
        </p:nvSpPr>
        <p:spPr>
          <a:xfrm>
            <a:off x="507207" y="1147897"/>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a:latin typeface="Calibri" panose="020F0502020204030204" pitchFamily="34" charset="0"/>
                <a:ea typeface="Calibri" panose="020F0502020204030204" pitchFamily="34" charset="0"/>
                <a:cs typeface="Calibri" panose="020F0502020204030204" pitchFamily="34" charset="0"/>
              </a:rPr>
              <a:t>Governments</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477" name="Google Shape;477;p40"/>
          <p:cNvSpPr txBox="1">
            <a:spLocks noGrp="1"/>
          </p:cNvSpPr>
          <p:nvPr>
            <p:ph type="body" idx="2"/>
          </p:nvPr>
        </p:nvSpPr>
        <p:spPr>
          <a:xfrm>
            <a:off x="507195" y="1511188"/>
            <a:ext cx="10037342" cy="4500000"/>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en-GB" dirty="0"/>
              <a:t>Governments have the primary responsibility for protecting, respecting and fulfilling human rights</a:t>
            </a:r>
            <a:endParaRPr dirty="0"/>
          </a:p>
          <a:p>
            <a:pPr marL="285750" indent="-285750"/>
            <a:endParaRPr lang="en-GB" dirty="0"/>
          </a:p>
          <a:p>
            <a:pPr marL="285750" lvl="0" indent="-285750" algn="l" rtl="0">
              <a:lnSpc>
                <a:spcPct val="100000"/>
              </a:lnSpc>
              <a:spcBef>
                <a:spcPts val="1200"/>
              </a:spcBef>
              <a:spcAft>
                <a:spcPts val="0"/>
              </a:spcAft>
              <a:buSzPts val="2200"/>
              <a:buChar char="•"/>
            </a:pPr>
            <a:r>
              <a:rPr lang="en-GB" dirty="0"/>
              <a:t>Governments have agreed to uphold the rights expressed in the UDHR and have ratified major human rights treaties, to varying degrees.</a:t>
            </a:r>
            <a:endParaRPr dirty="0"/>
          </a:p>
          <a:p>
            <a:pPr marL="285750" indent="-285750">
              <a:spcBef>
                <a:spcPts val="1200"/>
              </a:spcBef>
            </a:pPr>
            <a:endParaRPr lang="en-GB" dirty="0"/>
          </a:p>
          <a:p>
            <a:pPr marL="285750" lvl="0" indent="-285750" algn="l" rtl="0">
              <a:lnSpc>
                <a:spcPct val="100000"/>
              </a:lnSpc>
              <a:spcBef>
                <a:spcPts val="1200"/>
              </a:spcBef>
              <a:spcAft>
                <a:spcPts val="0"/>
              </a:spcAft>
              <a:buSzPts val="2200"/>
              <a:buChar char="•"/>
            </a:pPr>
            <a:r>
              <a:rPr lang="en-GB" dirty="0"/>
              <a:t>Despite governments’ roles, violations of human rights are still common within countries.</a:t>
            </a:r>
            <a:endParaRPr dirty="0"/>
          </a:p>
        </p:txBody>
      </p:sp>
      <p:sp>
        <p:nvSpPr>
          <p:cNvPr id="478" name="Google Shape;478;p40"/>
          <p:cNvSpPr txBox="1">
            <a:spLocks noGrp="1"/>
          </p:cNvSpPr>
          <p:nvPr>
            <p:ph type="title"/>
          </p:nvPr>
        </p:nvSpPr>
        <p:spPr>
          <a:xfrm>
            <a:off x="507205" y="506412"/>
            <a:ext cx="10798103" cy="440202"/>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GB" dirty="0">
                <a:latin typeface="Calibri" panose="020F0502020204030204" pitchFamily="34" charset="0"/>
                <a:ea typeface="Calibri" panose="020F0502020204030204" pitchFamily="34" charset="0"/>
                <a:cs typeface="Calibri" panose="020F0502020204030204" pitchFamily="34" charset="0"/>
              </a:rPr>
              <a:t>Fighting for rights – human rights defenders </a:t>
            </a:r>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42"/>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71</a:t>
            </a:fld>
            <a:endParaRPr/>
          </a:p>
        </p:txBody>
      </p:sp>
      <p:sp>
        <p:nvSpPr>
          <p:cNvPr id="494" name="Google Shape;494;p42"/>
          <p:cNvSpPr txBox="1">
            <a:spLocks noGrp="1"/>
          </p:cNvSpPr>
          <p:nvPr>
            <p:ph type="body" idx="1"/>
          </p:nvPr>
        </p:nvSpPr>
        <p:spPr>
          <a:xfrm>
            <a:off x="286425" y="688196"/>
            <a:ext cx="11396781" cy="353526"/>
          </a:xfrm>
          <a:prstGeom prst="rect">
            <a:avLst/>
          </a:prstGeom>
          <a:noFill/>
          <a:ln>
            <a:noFill/>
          </a:ln>
        </p:spPr>
        <p:txBody>
          <a:bodyPr spcFirstLastPara="1" wrap="square" lIns="0" tIns="0" rIns="0" bIns="0" anchor="b" anchorCtr="0">
            <a:noAutofit/>
          </a:bodyPr>
          <a:lstStyle/>
          <a:p>
            <a:pPr marL="285750" lvl="0" indent="-285750" algn="l" rtl="0">
              <a:lnSpc>
                <a:spcPct val="100000"/>
              </a:lnSpc>
              <a:spcBef>
                <a:spcPts val="0"/>
              </a:spcBef>
              <a:spcAft>
                <a:spcPts val="0"/>
              </a:spcAft>
              <a:buSzPts val="2200"/>
              <a:buNone/>
            </a:pPr>
            <a:r>
              <a:rPr lang="en-US" dirty="0">
                <a:effectLst/>
                <a:latin typeface="Calibri" panose="020F0502020204030204" pitchFamily="34" charset="0"/>
                <a:ea typeface="Calibri" panose="020F0502020204030204" pitchFamily="34" charset="0"/>
                <a:cs typeface="Calibri" panose="020F0502020204030204" pitchFamily="34" charset="0"/>
              </a:rPr>
              <a:t>	Organizations</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495" name="Google Shape;495;p42"/>
          <p:cNvSpPr txBox="1">
            <a:spLocks noGrp="1"/>
          </p:cNvSpPr>
          <p:nvPr>
            <p:ph type="body" idx="2"/>
          </p:nvPr>
        </p:nvSpPr>
        <p:spPr>
          <a:xfrm>
            <a:off x="615428" y="1212692"/>
            <a:ext cx="11396781" cy="5237094"/>
          </a:xfrm>
          <a:prstGeom prst="rect">
            <a:avLst/>
          </a:prstGeom>
          <a:noFill/>
          <a:ln>
            <a:noFill/>
          </a:ln>
        </p:spPr>
        <p:txBody>
          <a:bodyPr spcFirstLastPara="1" wrap="square" lIns="0" tIns="46800" rIns="0" bIns="45700" anchor="t" anchorCtr="0">
            <a:noAutofit/>
          </a:bodyPr>
          <a:lstStyle/>
          <a:p>
            <a:pPr marL="0" indent="0">
              <a:buNone/>
            </a:pPr>
            <a:r>
              <a:rPr lang="en-GB" sz="2400" dirty="0">
                <a:solidFill>
                  <a:schemeClr val="tx1"/>
                </a:solidFill>
              </a:rPr>
              <a:t>Organiz</a:t>
            </a:r>
            <a:r>
              <a:rPr lang="en-GB" dirty="0">
                <a:solidFill>
                  <a:schemeClr val="tx1"/>
                </a:solidFill>
              </a:rPr>
              <a:t>ations can be advocacy groups, groups of people with disabilities (OPDs), other NGOs or faith-based organizations. They can be international, national, or local.</a:t>
            </a:r>
          </a:p>
          <a:p>
            <a:pPr marL="0" indent="0">
              <a:buNone/>
            </a:pPr>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Organizations of Persons with Disabilities (OPDs) include:</a:t>
            </a:r>
          </a:p>
          <a:p>
            <a:pPr marL="800100" lvl="1" indent="-342900">
              <a:spcBef>
                <a:spcPts val="0"/>
              </a:spcBef>
            </a:pPr>
            <a:r>
              <a:rPr lang="en-US" sz="2200" dirty="0">
                <a:latin typeface="Calibri" panose="020F0502020204030204" pitchFamily="34" charset="0"/>
                <a:cs typeface="Calibri" panose="020F0502020204030204" pitchFamily="34" charset="0"/>
              </a:rPr>
              <a:t>International Disability Alliance (IDA) </a:t>
            </a:r>
          </a:p>
          <a:p>
            <a:pPr marL="800100" lvl="1" indent="-342900">
              <a:spcBef>
                <a:spcPts val="0"/>
              </a:spcBef>
            </a:pPr>
            <a:r>
              <a:rPr lang="en-US" sz="2200" dirty="0">
                <a:latin typeface="Calibri" panose="020F0502020204030204" pitchFamily="34" charset="0"/>
                <a:cs typeface="Calibri" panose="020F0502020204030204" pitchFamily="34" charset="0"/>
              </a:rPr>
              <a:t>World Network of Users and Survivors of Psychiatry (WNUSP)</a:t>
            </a:r>
          </a:p>
          <a:p>
            <a:pPr marL="800100" lvl="1" indent="-342900">
              <a:spcBef>
                <a:spcPts val="0"/>
              </a:spcBef>
            </a:pPr>
            <a:r>
              <a:rPr lang="en-US" sz="2200" dirty="0">
                <a:latin typeface="Calibri" panose="020F0502020204030204" pitchFamily="34" charset="0"/>
                <a:cs typeface="Calibri" panose="020F0502020204030204" pitchFamily="34" charset="0"/>
              </a:rPr>
              <a:t>Disability Rights International (DRI).</a:t>
            </a:r>
          </a:p>
          <a:p>
            <a:pPr marL="0" lvl="0" indent="0" algn="l" rtl="0">
              <a:lnSpc>
                <a:spcPct val="100000"/>
              </a:lnSpc>
              <a:spcBef>
                <a:spcPts val="0"/>
              </a:spcBef>
              <a:spcAft>
                <a:spcPts val="0"/>
              </a:spcAft>
              <a:buSzPts val="2200"/>
              <a:buNone/>
            </a:pPr>
            <a:endParaRPr lang="en-GB"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400"/>
              <a:buNone/>
            </a:pPr>
            <a:r>
              <a:rPr lang="en-US" b="0" i="0" u="none" strike="noStrike" cap="none" dirty="0">
                <a:solidFill>
                  <a:schemeClr val="dk1"/>
                </a:solidFill>
                <a:latin typeface="Calibri" panose="020F0502020204030204" pitchFamily="34" charset="0"/>
                <a:ea typeface="Calibri"/>
                <a:cs typeface="Calibri" panose="020F0502020204030204" pitchFamily="34" charset="0"/>
                <a:sym typeface="Calibri"/>
              </a:rPr>
              <a:t>International organizations include:</a:t>
            </a:r>
          </a:p>
          <a:p>
            <a:pPr marL="800100" lvl="1" indent="-342900">
              <a:spcBef>
                <a:spcPts val="0"/>
              </a:spcBef>
            </a:pPr>
            <a:r>
              <a:rPr lang="en-GB" sz="2200" dirty="0"/>
              <a:t>United Nations organizations and agencies including the World Health Organization</a:t>
            </a:r>
          </a:p>
          <a:p>
            <a:pPr marL="800100" lvl="1" indent="-342900">
              <a:spcBef>
                <a:spcPts val="0"/>
              </a:spcBef>
            </a:pPr>
            <a:r>
              <a:rPr lang="en-GB" sz="2200" dirty="0"/>
              <a:t>Médecins Sans Frontières</a:t>
            </a:r>
          </a:p>
          <a:p>
            <a:pPr marL="800100" lvl="1" indent="-342900">
              <a:spcBef>
                <a:spcPts val="0"/>
              </a:spcBef>
            </a:pPr>
            <a:r>
              <a:rPr lang="en-GB" sz="2200" dirty="0"/>
              <a:t>Humanity and Inclusion</a:t>
            </a:r>
          </a:p>
          <a:p>
            <a:pPr marL="800100" lvl="1" indent="-342900">
              <a:spcBef>
                <a:spcPts val="0"/>
              </a:spcBef>
            </a:pPr>
            <a:r>
              <a:rPr lang="en-GB" sz="2200" dirty="0"/>
              <a:t>CBM Global Disability Inclusion</a:t>
            </a:r>
          </a:p>
          <a:p>
            <a:pPr marL="800100" lvl="1" indent="-342900">
              <a:spcBef>
                <a:spcPts val="0"/>
              </a:spcBef>
            </a:pPr>
            <a:r>
              <a:rPr lang="en-GB" sz="2200" dirty="0"/>
              <a:t>Human Rights Watch</a:t>
            </a:r>
          </a:p>
          <a:p>
            <a:pPr marL="800100" lvl="1" indent="-342900">
              <a:spcBef>
                <a:spcPts val="0"/>
              </a:spcBef>
            </a:pPr>
            <a:r>
              <a:rPr lang="en-GB" sz="2200" dirty="0"/>
              <a:t>Amnesty International</a:t>
            </a:r>
          </a:p>
          <a:p>
            <a:pPr marL="800100" lvl="1" indent="-342900">
              <a:spcBef>
                <a:spcPts val="600"/>
              </a:spcBef>
            </a:pPr>
            <a:endParaRPr lang="en-GB" sz="2200" dirty="0"/>
          </a:p>
          <a:p>
            <a:pPr marL="0" lvl="0" indent="0" algn="l" rtl="0">
              <a:lnSpc>
                <a:spcPct val="100000"/>
              </a:lnSpc>
              <a:spcBef>
                <a:spcPts val="1200"/>
              </a:spcBef>
              <a:spcAft>
                <a:spcPts val="0"/>
              </a:spcAft>
              <a:buSzPts val="2200"/>
              <a:buNone/>
            </a:pPr>
            <a:endParaRPr dirty="0"/>
          </a:p>
        </p:txBody>
      </p:sp>
      <p:sp>
        <p:nvSpPr>
          <p:cNvPr id="496" name="Google Shape;496;p42"/>
          <p:cNvSpPr txBox="1">
            <a:spLocks noGrp="1"/>
          </p:cNvSpPr>
          <p:nvPr>
            <p:ph type="title"/>
          </p:nvPr>
        </p:nvSpPr>
        <p:spPr>
          <a:xfrm>
            <a:off x="507205" y="247994"/>
            <a:ext cx="10798103" cy="440202"/>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GB" dirty="0">
                <a:latin typeface="Calibri" panose="020F0502020204030204" pitchFamily="34" charset="0"/>
                <a:ea typeface="Calibri" panose="020F0502020204030204" pitchFamily="34" charset="0"/>
                <a:cs typeface="Calibri" panose="020F0502020204030204" pitchFamily="34" charset="0"/>
              </a:rPr>
              <a:t>Fighting for rights – human rights defenders</a:t>
            </a:r>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41"/>
          <p:cNvSpPr txBox="1">
            <a:spLocks noGrp="1"/>
          </p:cNvSpPr>
          <p:nvPr>
            <p:ph type="sldNum" idx="12"/>
          </p:nvPr>
        </p:nvSpPr>
        <p:spPr/>
        <p:txBody>
          <a:bodyPr spcFirstLastPara="1" wrap="square" lIns="0" tIns="0" rIns="0" bIns="0" anchor="ctr" anchorCtr="0">
            <a:normAutofit/>
          </a:bodyPr>
          <a:lstStyle/>
          <a:p>
            <a:pPr marL="0" lvl="0" indent="0" rtl="0">
              <a:lnSpc>
                <a:spcPct val="90000"/>
              </a:lnSpc>
              <a:spcBef>
                <a:spcPts val="0"/>
              </a:spcBef>
              <a:spcAft>
                <a:spcPts val="600"/>
              </a:spcAft>
              <a:buNone/>
            </a:pPr>
            <a:fld id="{00000000-1234-1234-1234-123412341234}" type="slidenum">
              <a:rPr lang="en-GB"/>
              <a:pPr marL="0" lvl="0" indent="0" rtl="0">
                <a:lnSpc>
                  <a:spcPct val="90000"/>
                </a:lnSpc>
                <a:spcBef>
                  <a:spcPts val="0"/>
                </a:spcBef>
                <a:spcAft>
                  <a:spcPts val="600"/>
                </a:spcAft>
                <a:buNone/>
              </a:pPr>
              <a:t>72</a:t>
            </a:fld>
            <a:endParaRPr lang="aa-ET"/>
          </a:p>
        </p:txBody>
      </p:sp>
      <p:sp>
        <p:nvSpPr>
          <p:cNvPr id="16" name="Text Placeholder 15">
            <a:extLst>
              <a:ext uri="{FF2B5EF4-FFF2-40B4-BE49-F238E27FC236}">
                <a16:creationId xmlns:a16="http://schemas.microsoft.com/office/drawing/2014/main" id="{D699A495-C37C-C8E9-4AD0-06CCAB6C7FC7}"/>
              </a:ext>
            </a:extLst>
          </p:cNvPr>
          <p:cNvSpPr>
            <a:spLocks noGrp="1"/>
          </p:cNvSpPr>
          <p:nvPr>
            <p:ph type="body" idx="1"/>
          </p:nvPr>
        </p:nvSpPr>
        <p:spPr/>
        <p:txBody>
          <a:bodyPr/>
          <a:lstStyle/>
          <a:p>
            <a:pPr marL="0"/>
            <a:r>
              <a:rPr lang="aa-ET" sz="2200" dirty="0">
                <a:latin typeface="Calibri" panose="020F0502020204030204" pitchFamily="34" charset="0"/>
                <a:ea typeface="Calibri" panose="020F0502020204030204" pitchFamily="34" charset="0"/>
                <a:cs typeface="Calibri" panose="020F0502020204030204" pitchFamily="34" charset="0"/>
              </a:rPr>
              <a:t>The United Nations</a:t>
            </a:r>
          </a:p>
        </p:txBody>
      </p:sp>
      <p:sp>
        <p:nvSpPr>
          <p:cNvPr id="486" name="Google Shape;486;p41"/>
          <p:cNvSpPr txBox="1">
            <a:spLocks noGrp="1"/>
          </p:cNvSpPr>
          <p:nvPr>
            <p:ph type="body" idx="3"/>
          </p:nvPr>
        </p:nvSpPr>
        <p:spPr>
          <a:xfrm>
            <a:off x="507205" y="1305770"/>
            <a:ext cx="7574483" cy="4488974"/>
          </a:xfrm>
        </p:spPr>
        <p:txBody>
          <a:bodyPr spcFirstLastPara="1" wrap="square" lIns="0" tIns="46800" rIns="0" bIns="45700" anchor="t" anchorCtr="0">
            <a:normAutofit/>
          </a:bodyPr>
          <a:lstStyle/>
          <a:p>
            <a:pPr marL="0" indent="0">
              <a:buSzPts val="2200"/>
              <a:buNone/>
            </a:pPr>
            <a:r>
              <a:rPr lang="en-GB" sz="2200" dirty="0"/>
              <a:t>A major purpose of the United Nations is to “develop friendly relations among nations based on respect for the principle of equal rights and self-determination of peoples”. The UN:</a:t>
            </a:r>
            <a:endParaRPr lang="en-US" sz="2200" dirty="0"/>
          </a:p>
          <a:p>
            <a:pPr marL="285750" indent="-285750">
              <a:spcBef>
                <a:spcPts val="1200"/>
              </a:spcBef>
              <a:buSzPts val="2200"/>
            </a:pPr>
            <a:r>
              <a:rPr lang="en-GB" sz="2200" b="1" dirty="0"/>
              <a:t>monitors, protects and promotes </a:t>
            </a:r>
            <a:r>
              <a:rPr lang="en-GB" sz="2200" dirty="0"/>
              <a:t>rights through the Office of the High Commissioner for Human Rights, the Human Rights Council and other agencies and mechanisms (</a:t>
            </a:r>
            <a:r>
              <a:rPr lang="en-US" sz="2200" dirty="0">
                <a:solidFill>
                  <a:srgbClr val="73B6DC"/>
                </a:solidFill>
              </a:rPr>
              <a:t>www.ohchr.org/en/countries</a:t>
            </a:r>
            <a:r>
              <a:rPr lang="en-US" sz="2200" dirty="0">
                <a:solidFill>
                  <a:schemeClr val="tx1"/>
                </a:solidFill>
              </a:rPr>
              <a:t>)</a:t>
            </a:r>
            <a:r>
              <a:rPr lang="en-GB" sz="2200" dirty="0"/>
              <a:t>; </a:t>
            </a:r>
            <a:endParaRPr lang="en-GB" sz="2200" dirty="0">
              <a:solidFill>
                <a:srgbClr val="000000"/>
              </a:solidFill>
            </a:endParaRPr>
          </a:p>
          <a:p>
            <a:pPr marL="285750" indent="-285750">
              <a:spcBef>
                <a:spcPts val="1200"/>
              </a:spcBef>
              <a:buSzPts val="2200"/>
            </a:pPr>
            <a:r>
              <a:rPr lang="en-GB" sz="2200" b="1" dirty="0">
                <a:solidFill>
                  <a:srgbClr val="000000"/>
                </a:solidFill>
              </a:rPr>
              <a:t>leads action to protect </a:t>
            </a:r>
            <a:r>
              <a:rPr lang="en-GB" sz="2200" dirty="0">
                <a:solidFill>
                  <a:srgbClr val="000000"/>
                </a:solidFill>
              </a:rPr>
              <a:t>refugees and people forced to flee conflict and persecution through the United Nations High Commissioner for Refugees (UNHCR);</a:t>
            </a:r>
          </a:p>
          <a:p>
            <a:pPr marL="285750" indent="-285750">
              <a:spcBef>
                <a:spcPts val="1200"/>
              </a:spcBef>
              <a:buSzPts val="2200"/>
            </a:pPr>
            <a:r>
              <a:rPr lang="en-GB" sz="2200" b="1" dirty="0">
                <a:solidFill>
                  <a:srgbClr val="000000"/>
                </a:solidFill>
              </a:rPr>
              <a:t>upholds the UNCRC </a:t>
            </a:r>
            <a:r>
              <a:rPr lang="en-GB" sz="2200" dirty="0">
                <a:solidFill>
                  <a:srgbClr val="000000"/>
                </a:solidFill>
              </a:rPr>
              <a:t>through </a:t>
            </a:r>
            <a:r>
              <a:rPr lang="en-US" sz="2200" dirty="0">
                <a:solidFill>
                  <a:srgbClr val="000000"/>
                </a:solidFill>
              </a:rPr>
              <a:t>UNICEF</a:t>
            </a:r>
            <a:r>
              <a:rPr lang="en-GB" sz="2200" dirty="0">
                <a:solidFill>
                  <a:srgbClr val="000000"/>
                </a:solidFill>
              </a:rPr>
              <a:t>.</a:t>
            </a:r>
          </a:p>
          <a:p>
            <a:pPr marL="0" indent="0">
              <a:spcBef>
                <a:spcPts val="1200"/>
              </a:spcBef>
              <a:spcAft>
                <a:spcPts val="0"/>
              </a:spcAft>
              <a:buSzPts val="2200"/>
              <a:buNone/>
            </a:pPr>
            <a:endParaRPr lang="en-US" sz="2200" dirty="0">
              <a:solidFill>
                <a:srgbClr val="000000"/>
              </a:solidFill>
            </a:endParaRPr>
          </a:p>
        </p:txBody>
      </p:sp>
      <p:sp>
        <p:nvSpPr>
          <p:cNvPr id="487" name="Google Shape;487;p41"/>
          <p:cNvSpPr txBox="1">
            <a:spLocks noGrp="1"/>
          </p:cNvSpPr>
          <p:nvPr>
            <p:ph type="title"/>
          </p:nvPr>
        </p:nvSpPr>
        <p:spPr>
          <a:xfrm>
            <a:off x="507206" y="145238"/>
            <a:ext cx="9792000" cy="793174"/>
          </a:xfrm>
        </p:spPr>
        <p:txBody>
          <a:bodyPr spcFirstLastPara="1" wrap="square" lIns="0" tIns="0" rIns="0" bIns="0" anchor="t" anchorCtr="0">
            <a:noAutofit/>
          </a:bodyPr>
          <a:lstStyle/>
          <a:p>
            <a:pPr marL="0" lvl="0" indent="0" rtl="0">
              <a:lnSpc>
                <a:spcPct val="173333"/>
              </a:lnSpc>
              <a:spcBef>
                <a:spcPts val="0"/>
              </a:spcBef>
              <a:spcAft>
                <a:spcPts val="0"/>
              </a:spcAft>
              <a:buClr>
                <a:schemeClr val="accent1"/>
              </a:buClr>
              <a:buSzPts val="3000"/>
              <a:buFont typeface="Century Gothic"/>
              <a:buNone/>
            </a:pPr>
            <a:r>
              <a:rPr lang="en-GB" sz="3000" dirty="0">
                <a:latin typeface="Calibri" panose="020F0502020204030204" pitchFamily="34" charset="0"/>
                <a:ea typeface="Calibri" panose="020F0502020204030204" pitchFamily="34" charset="0"/>
                <a:cs typeface="Calibri" panose="020F0502020204030204" pitchFamily="34" charset="0"/>
              </a:rPr>
              <a:t>Fighting for rights – human rights defenders</a:t>
            </a:r>
          </a:p>
        </p:txBody>
      </p:sp>
      <p:cxnSp>
        <p:nvCxnSpPr>
          <p:cNvPr id="5" name="Straight Arrow Connector 4">
            <a:extLst>
              <a:ext uri="{FF2B5EF4-FFF2-40B4-BE49-F238E27FC236}">
                <a16:creationId xmlns:a16="http://schemas.microsoft.com/office/drawing/2014/main" id="{CD2D5947-9EBB-421B-18B6-36D90B45AD57}"/>
              </a:ext>
            </a:extLst>
          </p:cNvPr>
          <p:cNvCxnSpPr>
            <a:cxnSpLocks/>
          </p:cNvCxnSpPr>
          <p:nvPr/>
        </p:nvCxnSpPr>
        <p:spPr>
          <a:xfrm flipV="1">
            <a:off x="4646428" y="3709747"/>
            <a:ext cx="3689498" cy="867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7809302-AB3C-68E1-3455-7833ADB02250}"/>
              </a:ext>
            </a:extLst>
          </p:cNvPr>
          <p:cNvPicPr>
            <a:picLocks noChangeAspect="1"/>
          </p:cNvPicPr>
          <p:nvPr/>
        </p:nvPicPr>
        <p:blipFill>
          <a:blip r:embed="rId3"/>
          <a:stretch>
            <a:fillRect/>
          </a:stretch>
        </p:blipFill>
        <p:spPr>
          <a:xfrm>
            <a:off x="8424491" y="2145766"/>
            <a:ext cx="2914312" cy="2901778"/>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223AE6-CB69-ED93-D700-B61C1094D82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73</a:t>
            </a:fld>
            <a:endParaRPr lang="en-GB"/>
          </a:p>
        </p:txBody>
      </p:sp>
      <p:sp>
        <p:nvSpPr>
          <p:cNvPr id="7" name="Text Placeholder 6">
            <a:extLst>
              <a:ext uri="{FF2B5EF4-FFF2-40B4-BE49-F238E27FC236}">
                <a16:creationId xmlns:a16="http://schemas.microsoft.com/office/drawing/2014/main" id="{753AE305-DC72-692A-EBD7-4F3EA998331C}"/>
              </a:ext>
            </a:extLst>
          </p:cNvPr>
          <p:cNvSpPr>
            <a:spLocks noGrp="1"/>
          </p:cNvSpPr>
          <p:nvPr>
            <p:ph type="body" idx="1"/>
          </p:nvPr>
        </p:nvSpPr>
        <p:spPr>
          <a:xfrm>
            <a:off x="507206" y="2681093"/>
            <a:ext cx="5472000" cy="396000"/>
          </a:xfrm>
        </p:spPr>
        <p:txBody>
          <a:bodyPr/>
          <a:lstStyle/>
          <a:p>
            <a:r>
              <a:rPr lang="aa-ET" sz="2200" dirty="0"/>
              <a:t>IASC MHPSS Guidelines: C</a:t>
            </a:r>
            <a:r>
              <a:rPr lang="en-GB" sz="2200" dirty="0"/>
              <a:t>o</a:t>
            </a:r>
            <a:r>
              <a:rPr lang="aa-ET" sz="2200" dirty="0"/>
              <a:t>re principles</a:t>
            </a:r>
            <a:r>
              <a:rPr lang="de-DE" sz="2200" dirty="0"/>
              <a:t> </a:t>
            </a:r>
            <a:endParaRPr lang="aa-ET" sz="2200" dirty="0"/>
          </a:p>
        </p:txBody>
      </p:sp>
      <p:sp>
        <p:nvSpPr>
          <p:cNvPr id="8" name="Text Placeholder 7">
            <a:extLst>
              <a:ext uri="{FF2B5EF4-FFF2-40B4-BE49-F238E27FC236}">
                <a16:creationId xmlns:a16="http://schemas.microsoft.com/office/drawing/2014/main" id="{7F301919-4C1A-9C69-017D-BA5A30DF36D7}"/>
              </a:ext>
            </a:extLst>
          </p:cNvPr>
          <p:cNvSpPr>
            <a:spLocks noGrp="1"/>
          </p:cNvSpPr>
          <p:nvPr>
            <p:ph type="body" idx="2"/>
          </p:nvPr>
        </p:nvSpPr>
        <p:spPr>
          <a:xfrm>
            <a:off x="2219465" y="1585688"/>
            <a:ext cx="1451161" cy="597083"/>
          </a:xfrm>
        </p:spPr>
        <p:txBody>
          <a:bodyPr/>
          <a:lstStyle/>
          <a:p>
            <a:r>
              <a:rPr lang="de-DE" sz="4000" dirty="0"/>
              <a:t>YOU!</a:t>
            </a:r>
            <a:endParaRPr lang="aa-ET" sz="4000" dirty="0"/>
          </a:p>
        </p:txBody>
      </p:sp>
      <p:sp>
        <p:nvSpPr>
          <p:cNvPr id="11" name="Text Placeholder 10">
            <a:extLst>
              <a:ext uri="{FF2B5EF4-FFF2-40B4-BE49-F238E27FC236}">
                <a16:creationId xmlns:a16="http://schemas.microsoft.com/office/drawing/2014/main" id="{08D25AA0-9F51-5E69-95EC-558A7F5B6B0F}"/>
              </a:ext>
            </a:extLst>
          </p:cNvPr>
          <p:cNvSpPr>
            <a:spLocks noGrp="1"/>
          </p:cNvSpPr>
          <p:nvPr>
            <p:ph type="body" idx="5"/>
          </p:nvPr>
        </p:nvSpPr>
        <p:spPr>
          <a:xfrm>
            <a:off x="624000" y="3125165"/>
            <a:ext cx="5472000" cy="3065774"/>
          </a:xfrm>
        </p:spPr>
        <p:txBody>
          <a:bodyPr/>
          <a:lstStyle/>
          <a:p>
            <a:pPr marL="114300" indent="0">
              <a:buNone/>
            </a:pPr>
            <a:r>
              <a:rPr lang="en-GB" sz="2200" b="1" dirty="0"/>
              <a:t>Principle 1. Human Rights and Equity</a:t>
            </a:r>
          </a:p>
          <a:p>
            <a:pPr marL="114300" indent="0">
              <a:buNone/>
            </a:pPr>
            <a:endParaRPr lang="en-GB" sz="2200" dirty="0"/>
          </a:p>
          <a:p>
            <a:pPr marL="114300" indent="0">
              <a:buNone/>
            </a:pPr>
            <a:r>
              <a:rPr lang="en-GB" sz="2200" dirty="0"/>
              <a:t>Humanitarian actors should promote the human rights of all affected persons and protect individuals and groups who are at heightened risk of human rights violations. Humanitarian actors should also promote equity and non-discrimination.</a:t>
            </a:r>
            <a:endParaRPr lang="aa-ET" sz="2200" dirty="0"/>
          </a:p>
        </p:txBody>
      </p:sp>
      <p:sp>
        <p:nvSpPr>
          <p:cNvPr id="6" name="Title 5">
            <a:extLst>
              <a:ext uri="{FF2B5EF4-FFF2-40B4-BE49-F238E27FC236}">
                <a16:creationId xmlns:a16="http://schemas.microsoft.com/office/drawing/2014/main" id="{8D671EA9-B631-82FD-0B93-DCACF929554F}"/>
              </a:ext>
            </a:extLst>
          </p:cNvPr>
          <p:cNvSpPr>
            <a:spLocks noGrp="1"/>
          </p:cNvSpPr>
          <p:nvPr>
            <p:ph type="title"/>
          </p:nvPr>
        </p:nvSpPr>
        <p:spPr>
          <a:xfrm>
            <a:off x="507206" y="506412"/>
            <a:ext cx="10108301" cy="393697"/>
          </a:xfrm>
        </p:spPr>
        <p:txBody>
          <a:bodyPr/>
          <a:lstStyle/>
          <a:p>
            <a:pPr>
              <a:lnSpc>
                <a:spcPct val="100000"/>
              </a:lnSpc>
            </a:pPr>
            <a:r>
              <a:rPr lang="en-GB" sz="3000" dirty="0">
                <a:latin typeface="Calibri" panose="020F0502020204030204" pitchFamily="34" charset="0"/>
                <a:ea typeface="Calibri" panose="020F0502020204030204" pitchFamily="34" charset="0"/>
                <a:cs typeface="Calibri" panose="020F0502020204030204" pitchFamily="34" charset="0"/>
              </a:rPr>
              <a:t>Fighting for rights – human rights defenders</a:t>
            </a:r>
            <a:br>
              <a:rPr lang="en-GB" dirty="0"/>
            </a:br>
            <a:endParaRPr lang="aa-ET" dirty="0"/>
          </a:p>
        </p:txBody>
      </p:sp>
      <p:sp>
        <p:nvSpPr>
          <p:cNvPr id="3" name="TextBox 2">
            <a:extLst>
              <a:ext uri="{FF2B5EF4-FFF2-40B4-BE49-F238E27FC236}">
                <a16:creationId xmlns:a16="http://schemas.microsoft.com/office/drawing/2014/main" id="{E0C41848-E4F7-1E6F-D3FF-E3E8BE57CD1A}"/>
              </a:ext>
            </a:extLst>
          </p:cNvPr>
          <p:cNvSpPr txBox="1"/>
          <p:nvPr/>
        </p:nvSpPr>
        <p:spPr>
          <a:xfrm>
            <a:off x="6968444" y="2432350"/>
            <a:ext cx="4714762" cy="3016210"/>
          </a:xfrm>
          <a:prstGeom prst="rect">
            <a:avLst/>
          </a:prstGeom>
          <a:noFill/>
        </p:spPr>
        <p:txBody>
          <a:bodyPr wrap="square" rtlCol="0">
            <a:spAutoFit/>
          </a:bodyPr>
          <a:lstStyle/>
          <a:p>
            <a:pPr marL="342900" indent="-342900">
              <a:buFont typeface="+mj-lt"/>
              <a:buAutoNum type="arabicPeriod"/>
            </a:pPr>
            <a:endParaRPr lang="en-GB" dirty="0">
              <a:latin typeface="Calibri" panose="020F0502020204030204" pitchFamily="34" charset="0"/>
              <a:ea typeface="Calibri" panose="020F0502020204030204" pitchFamily="34" charset="0"/>
              <a:cs typeface="Calibri" panose="020F0502020204030204" pitchFamily="34" charset="0"/>
            </a:endParaRPr>
          </a:p>
          <a:p>
            <a:r>
              <a:rPr lang="en-GB" sz="2200" b="1" dirty="0">
                <a:latin typeface="Calibri" panose="020F0502020204030204" pitchFamily="34" charset="0"/>
                <a:ea typeface="Calibri" panose="020F0502020204030204" pitchFamily="34" charset="0"/>
                <a:cs typeface="Calibri" panose="020F0502020204030204" pitchFamily="34" charset="0"/>
              </a:rPr>
              <a:t>Core principles</a:t>
            </a:r>
          </a:p>
          <a:p>
            <a:pPr marL="342900" indent="-342900">
              <a:buFont typeface="+mj-lt"/>
              <a:buAutoNum type="arabicPeriod"/>
            </a:pPr>
            <a:r>
              <a:rPr lang="en-GB" sz="2200" b="1" dirty="0">
                <a:latin typeface="Calibri" panose="020F0502020204030204" pitchFamily="34" charset="0"/>
                <a:ea typeface="Calibri" panose="020F0502020204030204" pitchFamily="34" charset="0"/>
                <a:cs typeface="Calibri" panose="020F0502020204030204" pitchFamily="34" charset="0"/>
              </a:rPr>
              <a:t>Human rights and equity</a:t>
            </a:r>
          </a:p>
          <a:p>
            <a:pPr marL="342900" indent="-342900">
              <a:buFont typeface="+mj-lt"/>
              <a:buAutoNum type="arabicPeriod"/>
            </a:pPr>
            <a:r>
              <a:rPr lang="en-GB" sz="2200" dirty="0">
                <a:latin typeface="Calibri" panose="020F0502020204030204" pitchFamily="34" charset="0"/>
                <a:ea typeface="Calibri" panose="020F0502020204030204" pitchFamily="34" charset="0"/>
                <a:cs typeface="Calibri" panose="020F0502020204030204" pitchFamily="34" charset="0"/>
              </a:rPr>
              <a:t>Participation</a:t>
            </a:r>
          </a:p>
          <a:p>
            <a:pPr marL="342900" indent="-342900">
              <a:buFont typeface="+mj-lt"/>
              <a:buAutoNum type="arabicPeriod"/>
            </a:pPr>
            <a:r>
              <a:rPr lang="en-GB" sz="2200" dirty="0">
                <a:latin typeface="Calibri" panose="020F0502020204030204" pitchFamily="34" charset="0"/>
                <a:ea typeface="Calibri" panose="020F0502020204030204" pitchFamily="34" charset="0"/>
                <a:cs typeface="Calibri" panose="020F0502020204030204" pitchFamily="34" charset="0"/>
              </a:rPr>
              <a:t>Multi-layered supports</a:t>
            </a:r>
          </a:p>
          <a:p>
            <a:pPr marL="342900" indent="-342900">
              <a:buFont typeface="+mj-lt"/>
              <a:buAutoNum type="arabicPeriod"/>
            </a:pPr>
            <a:r>
              <a:rPr lang="en-GB" sz="2200" dirty="0">
                <a:latin typeface="Calibri" panose="020F0502020204030204" pitchFamily="34" charset="0"/>
                <a:ea typeface="Calibri" panose="020F0502020204030204" pitchFamily="34" charset="0"/>
                <a:cs typeface="Calibri" panose="020F0502020204030204" pitchFamily="34" charset="0"/>
              </a:rPr>
              <a:t>Integrated support systems</a:t>
            </a:r>
          </a:p>
          <a:p>
            <a:pPr marL="342900" indent="-342900">
              <a:buFont typeface="+mj-lt"/>
              <a:buAutoNum type="arabicPeriod"/>
            </a:pPr>
            <a:r>
              <a:rPr lang="en-GB" sz="2200" dirty="0">
                <a:latin typeface="Calibri" panose="020F0502020204030204" pitchFamily="34" charset="0"/>
                <a:ea typeface="Calibri" panose="020F0502020204030204" pitchFamily="34" charset="0"/>
                <a:cs typeface="Calibri" panose="020F0502020204030204" pitchFamily="34" charset="0"/>
              </a:rPr>
              <a:t>Building on available resources and capacities</a:t>
            </a:r>
          </a:p>
          <a:p>
            <a:pPr marL="342900" indent="-342900">
              <a:buFont typeface="+mj-lt"/>
              <a:buAutoNum type="arabicPeriod"/>
            </a:pPr>
            <a:r>
              <a:rPr lang="en-GB" sz="2200" dirty="0">
                <a:latin typeface="Calibri" panose="020F0502020204030204" pitchFamily="34" charset="0"/>
                <a:ea typeface="Calibri" panose="020F0502020204030204" pitchFamily="34" charset="0"/>
                <a:cs typeface="Calibri" panose="020F0502020204030204" pitchFamily="34" charset="0"/>
              </a:rPr>
              <a:t>Do no harm</a:t>
            </a:r>
          </a:p>
        </p:txBody>
      </p:sp>
    </p:spTree>
    <p:extLst>
      <p:ext uri="{BB962C8B-B14F-4D97-AF65-F5344CB8AC3E}">
        <p14:creationId xmlns:p14="http://schemas.microsoft.com/office/powerpoint/2010/main" val="28631345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44"/>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GB"/>
              <a:t>74</a:t>
            </a:fld>
            <a:endParaRPr/>
          </a:p>
        </p:txBody>
      </p:sp>
      <p:sp>
        <p:nvSpPr>
          <p:cNvPr id="512" name="Google Shape;512;p44"/>
          <p:cNvSpPr txBox="1">
            <a:spLocks noGrp="1"/>
          </p:cNvSpPr>
          <p:nvPr>
            <p:ph type="title"/>
          </p:nvPr>
        </p:nvSpPr>
        <p:spPr>
          <a:xfrm>
            <a:off x="507206" y="506412"/>
            <a:ext cx="9792000" cy="432000"/>
          </a:xfrm>
          <a:prstGeom prst="rect">
            <a:avLst/>
          </a:prstGeom>
          <a:noFill/>
          <a:ln>
            <a:noFill/>
          </a:ln>
        </p:spPr>
        <p:txBody>
          <a:bodyPr spcFirstLastPara="1" wrap="square" lIns="0" tIns="0" rIns="0" bIns="0" anchor="t" anchorCtr="0">
            <a:noAutofit/>
          </a:bodyPr>
          <a:lstStyle/>
          <a:p>
            <a:pPr lvl="0"/>
            <a:r>
              <a:rPr lang="en-GB" dirty="0">
                <a:latin typeface="Calibri" panose="020F0502020204030204" pitchFamily="34" charset="0"/>
                <a:ea typeface="Calibri" panose="020F0502020204030204" pitchFamily="34" charset="0"/>
                <a:cs typeface="Calibri" panose="020F0502020204030204" pitchFamily="34" charset="0"/>
              </a:rPr>
              <a:t>Fighting for rights – human rights defenders</a:t>
            </a:r>
            <a:endParaRPr dirty="0">
              <a:latin typeface="Calibri" panose="020F0502020204030204" pitchFamily="34" charset="0"/>
              <a:ea typeface="Calibri" panose="020F0502020204030204" pitchFamily="34" charset="0"/>
              <a:cs typeface="Calibri" panose="020F0502020204030204" pitchFamily="34" charset="0"/>
            </a:endParaRPr>
          </a:p>
        </p:txBody>
      </p:sp>
      <p:grpSp>
        <p:nvGrpSpPr>
          <p:cNvPr id="513" name="Google Shape;513;p44"/>
          <p:cNvGrpSpPr/>
          <p:nvPr/>
        </p:nvGrpSpPr>
        <p:grpSpPr>
          <a:xfrm>
            <a:off x="1231480" y="2194124"/>
            <a:ext cx="9396001" cy="3134127"/>
            <a:chOff x="889205" y="682936"/>
            <a:chExt cx="9396001" cy="3134127"/>
          </a:xfrm>
        </p:grpSpPr>
        <p:sp>
          <p:nvSpPr>
            <p:cNvPr id="514" name="Google Shape;514;p44"/>
            <p:cNvSpPr/>
            <p:nvPr/>
          </p:nvSpPr>
          <p:spPr>
            <a:xfrm>
              <a:off x="1301701" y="682936"/>
              <a:ext cx="1944000" cy="19440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4"/>
            <p:cNvSpPr/>
            <p:nvPr/>
          </p:nvSpPr>
          <p:spPr>
            <a:xfrm>
              <a:off x="889205" y="3097063"/>
              <a:ext cx="432000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4"/>
            <p:cNvSpPr txBox="1"/>
            <p:nvPr/>
          </p:nvSpPr>
          <p:spPr>
            <a:xfrm>
              <a:off x="1217979" y="3097063"/>
              <a:ext cx="194400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5000"/>
                <a:buFont typeface="Calibri"/>
                <a:buNone/>
              </a:pPr>
              <a:r>
                <a:rPr lang="en-GB" sz="4000" dirty="0">
                  <a:solidFill>
                    <a:schemeClr val="dk1"/>
                  </a:solidFill>
                  <a:latin typeface="Calibri"/>
                  <a:ea typeface="Calibri"/>
                  <a:cs typeface="Calibri"/>
                  <a:sym typeface="Calibri"/>
                </a:rPr>
                <a:t>Video</a:t>
              </a:r>
              <a:endParaRPr sz="4000" dirty="0">
                <a:solidFill>
                  <a:schemeClr val="dk1"/>
                </a:solidFill>
                <a:latin typeface="Calibri"/>
                <a:ea typeface="Calibri"/>
                <a:cs typeface="Calibri"/>
                <a:sym typeface="Calibri"/>
              </a:endParaRPr>
            </a:p>
          </p:txBody>
        </p:sp>
        <p:sp>
          <p:nvSpPr>
            <p:cNvPr id="517" name="Google Shape;517;p44"/>
            <p:cNvSpPr/>
            <p:nvPr/>
          </p:nvSpPr>
          <p:spPr>
            <a:xfrm>
              <a:off x="7644256" y="682936"/>
              <a:ext cx="1817226" cy="194400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4"/>
            <p:cNvSpPr/>
            <p:nvPr/>
          </p:nvSpPr>
          <p:spPr>
            <a:xfrm>
              <a:off x="5965206" y="3097063"/>
              <a:ext cx="432000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4"/>
            <p:cNvSpPr txBox="1"/>
            <p:nvPr/>
          </p:nvSpPr>
          <p:spPr>
            <a:xfrm>
              <a:off x="7169694" y="3097063"/>
              <a:ext cx="3115511"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5000"/>
                <a:buFont typeface="Calibri"/>
                <a:buNone/>
              </a:pPr>
              <a:r>
                <a:rPr lang="en-GB" sz="4000" dirty="0">
                  <a:solidFill>
                    <a:schemeClr val="dk1"/>
                  </a:solidFill>
                  <a:latin typeface="Calibri"/>
                  <a:ea typeface="Calibri"/>
                  <a:cs typeface="Calibri"/>
                  <a:sym typeface="Calibri"/>
                </a:rPr>
                <a:t>Online</a:t>
              </a:r>
              <a:endParaRPr sz="4000" dirty="0">
                <a:solidFill>
                  <a:schemeClr val="dk1"/>
                </a:solidFill>
                <a:latin typeface="Calibri"/>
                <a:ea typeface="Calibri"/>
                <a:cs typeface="Calibri"/>
                <a:sym typeface="Calibri"/>
              </a:endParaRPr>
            </a:p>
          </p:txBody>
        </p:sp>
      </p:grpSp>
      <p:sp>
        <p:nvSpPr>
          <p:cNvPr id="2" name="TextBox 1">
            <a:extLst>
              <a:ext uri="{FF2B5EF4-FFF2-40B4-BE49-F238E27FC236}">
                <a16:creationId xmlns:a16="http://schemas.microsoft.com/office/drawing/2014/main" id="{0E29ECCD-8AE6-5295-F03F-1B12EFC10AA6}"/>
              </a:ext>
            </a:extLst>
          </p:cNvPr>
          <p:cNvSpPr txBox="1"/>
          <p:nvPr/>
        </p:nvSpPr>
        <p:spPr>
          <a:xfrm flipH="1">
            <a:off x="3411756" y="1486238"/>
            <a:ext cx="5035451" cy="707886"/>
          </a:xfrm>
          <a:prstGeom prst="rect">
            <a:avLst/>
          </a:prstGeom>
          <a:noFill/>
        </p:spPr>
        <p:txBody>
          <a:bodyPr wrap="square" rtlCol="0">
            <a:spAutoFit/>
          </a:bodyPr>
          <a:lstStyle/>
          <a:p>
            <a:pPr algn="ctr"/>
            <a:r>
              <a:rPr lang="en-GB" sz="4000" b="1" dirty="0">
                <a:solidFill>
                  <a:srgbClr val="0070C0"/>
                </a:solidFill>
                <a:latin typeface="Calibri" panose="020F0502020204030204" pitchFamily="34" charset="0"/>
                <a:ea typeface="Calibri" panose="020F0502020204030204" pitchFamily="34" charset="0"/>
                <a:cs typeface="Calibri" panose="020F0502020204030204" pitchFamily="34" charset="0"/>
              </a:rPr>
              <a:t>Guest speaker</a:t>
            </a:r>
          </a:p>
        </p:txBody>
      </p:sp>
      <p:pic>
        <p:nvPicPr>
          <p:cNvPr id="4" name="Graphic 3" descr="Male profile with solid fill">
            <a:extLst>
              <a:ext uri="{FF2B5EF4-FFF2-40B4-BE49-F238E27FC236}">
                <a16:creationId xmlns:a16="http://schemas.microsoft.com/office/drawing/2014/main" id="{00F46E8A-EC90-10D5-4D70-7D13F07388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73437" y="2310080"/>
            <a:ext cx="1712088" cy="1712088"/>
          </a:xfrm>
          <a:prstGeom prst="rect">
            <a:avLst/>
          </a:prstGeom>
        </p:spPr>
      </p:pic>
      <p:sp>
        <p:nvSpPr>
          <p:cNvPr id="5" name="TextBox 4">
            <a:extLst>
              <a:ext uri="{FF2B5EF4-FFF2-40B4-BE49-F238E27FC236}">
                <a16:creationId xmlns:a16="http://schemas.microsoft.com/office/drawing/2014/main" id="{0C8AA944-73C2-8246-255B-8C7F3AF91C1C}"/>
              </a:ext>
            </a:extLst>
          </p:cNvPr>
          <p:cNvSpPr txBox="1"/>
          <p:nvPr/>
        </p:nvSpPr>
        <p:spPr>
          <a:xfrm>
            <a:off x="4961681" y="4528546"/>
            <a:ext cx="2268638" cy="707886"/>
          </a:xfrm>
          <a:prstGeom prst="rect">
            <a:avLst/>
          </a:prstGeom>
          <a:noFill/>
        </p:spPr>
        <p:txBody>
          <a:bodyPr wrap="square" rtlCol="0">
            <a:spAutoFit/>
          </a:bodyPr>
          <a:lstStyle/>
          <a:p>
            <a:pPr algn="ctr"/>
            <a:r>
              <a:rPr lang="en-GB" sz="4000" dirty="0">
                <a:latin typeface="Calibri" panose="020F0502020204030204" pitchFamily="34" charset="0"/>
                <a:ea typeface="Calibri" panose="020F0502020204030204" pitchFamily="34" charset="0"/>
                <a:cs typeface="Calibri" panose="020F0502020204030204" pitchFamily="34" charset="0"/>
              </a:rPr>
              <a:t>In person</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pic>
        <p:nvPicPr>
          <p:cNvPr id="524" name="Google Shape;524;p45" descr="Coffee with solid fill"/>
          <p:cNvPicPr preferRelativeResize="0">
            <a:picLocks noGrp="1"/>
          </p:cNvPicPr>
          <p:nvPr>
            <p:ph type="body" idx="2"/>
          </p:nvPr>
        </p:nvPicPr>
        <p:blipFill rotWithShape="1">
          <a:blip r:embed="rId3">
            <a:alphaModFix/>
          </a:blip>
          <a:srcRect/>
          <a:stretch/>
        </p:blipFill>
        <p:spPr>
          <a:xfrm>
            <a:off x="621675" y="1410905"/>
            <a:ext cx="4032621" cy="4032621"/>
          </a:xfrm>
          <a:prstGeom prst="rect">
            <a:avLst/>
          </a:prstGeom>
          <a:noFill/>
          <a:ln>
            <a:noFill/>
          </a:ln>
        </p:spPr>
      </p:pic>
      <p:sp>
        <p:nvSpPr>
          <p:cNvPr id="525" name="Google Shape;525;p45"/>
          <p:cNvSpPr txBox="1">
            <a:spLocks noGrp="1"/>
          </p:cNvSpPr>
          <p:nvPr>
            <p:ph type="title"/>
          </p:nvPr>
        </p:nvSpPr>
        <p:spPr>
          <a:xfrm>
            <a:off x="5450209" y="1056640"/>
            <a:ext cx="5799947" cy="3494398"/>
          </a:xfrm>
          <a:prstGeom prst="rect">
            <a:avLst/>
          </a:prstGeom>
          <a:noFill/>
          <a:ln>
            <a:noFill/>
          </a:ln>
        </p:spPr>
        <p:txBody>
          <a:bodyPr spcFirstLastPara="1" wrap="square" lIns="91425" tIns="45700" rIns="91425" bIns="45700" anchor="b" anchorCtr="0">
            <a:normAutofit/>
          </a:bodyPr>
          <a:lstStyle/>
          <a:p>
            <a:pPr marL="0" lvl="0" indent="0" algn="l" rtl="0">
              <a:lnSpc>
                <a:spcPct val="41250"/>
              </a:lnSpc>
              <a:spcBef>
                <a:spcPts val="0"/>
              </a:spcBef>
              <a:spcAft>
                <a:spcPts val="0"/>
              </a:spcAft>
              <a:buClr>
                <a:schemeClr val="dk1"/>
              </a:buClr>
              <a:buSzPts val="8000"/>
              <a:buFont typeface="Century Gothic"/>
              <a:buNone/>
            </a:pPr>
            <a:r>
              <a:rPr lang="en-GB" sz="8000">
                <a:solidFill>
                  <a:schemeClr val="dk1"/>
                </a:solidFill>
                <a:latin typeface="Century Gothic"/>
                <a:ea typeface="Century Gothic"/>
                <a:cs typeface="Century Gothic"/>
                <a:sym typeface="Century Gothic"/>
              </a:rPr>
              <a:t>Break</a:t>
            </a:r>
            <a:endParaRPr/>
          </a:p>
        </p:txBody>
      </p:sp>
      <p:sp>
        <p:nvSpPr>
          <p:cNvPr id="526" name="Google Shape;526;p45"/>
          <p:cNvSpPr txBox="1">
            <a:spLocks noGrp="1"/>
          </p:cNvSpPr>
          <p:nvPr>
            <p:ph type="body" idx="1"/>
          </p:nvPr>
        </p:nvSpPr>
        <p:spPr>
          <a:xfrm>
            <a:off x="5450210" y="4582814"/>
            <a:ext cx="4041454" cy="131265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r>
              <a:rPr lang="en-GB" sz="2400">
                <a:solidFill>
                  <a:schemeClr val="dk1"/>
                </a:solidFill>
                <a:latin typeface="Calibri"/>
                <a:ea typeface="Calibri"/>
                <a:cs typeface="Calibri"/>
                <a:sym typeface="Calibri"/>
              </a:rPr>
              <a:t>15 minutes</a:t>
            </a:r>
            <a:endParaRPr/>
          </a:p>
        </p:txBody>
      </p:sp>
    </p:spTree>
    <p:extLst>
      <p:ext uri="{BB962C8B-B14F-4D97-AF65-F5344CB8AC3E}">
        <p14:creationId xmlns:p14="http://schemas.microsoft.com/office/powerpoint/2010/main" val="33207969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44748-99B2-FC8F-67C8-350C248B2D4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96A099-6B77-90BC-577D-BC4AEAACDD01}"/>
              </a:ext>
            </a:extLst>
          </p:cNvPr>
          <p:cNvSpPr>
            <a:spLocks noGrp="1"/>
          </p:cNvSpPr>
          <p:nvPr>
            <p:ph type="sldNum" sz="quarter" idx="12"/>
          </p:nvPr>
        </p:nvSpPr>
        <p:spPr/>
        <p:txBody>
          <a:bodyPr/>
          <a:lstStyle/>
          <a:p>
            <a:fld id="{F169E07F-9A80-405D-B06A-876E4D356B83}" type="slidenum">
              <a:rPr lang="en-US" smtClean="0">
                <a:solidFill>
                  <a:srgbClr val="FFFFFF"/>
                </a:solidFill>
              </a:rPr>
              <a:pPr/>
              <a:t>76</a:t>
            </a:fld>
            <a:endParaRPr lang="en-US">
              <a:solidFill>
                <a:srgbClr val="FFFFFF"/>
              </a:solidFill>
            </a:endParaRPr>
          </a:p>
        </p:txBody>
      </p:sp>
      <p:sp>
        <p:nvSpPr>
          <p:cNvPr id="3" name="Title 2">
            <a:extLst>
              <a:ext uri="{FF2B5EF4-FFF2-40B4-BE49-F238E27FC236}">
                <a16:creationId xmlns:a16="http://schemas.microsoft.com/office/drawing/2014/main" id="{BBAC532D-9831-50E1-1159-8760EA09C5E7}"/>
              </a:ext>
            </a:extLst>
          </p:cNvPr>
          <p:cNvSpPr>
            <a:spLocks noGrp="1"/>
          </p:cNvSpPr>
          <p:nvPr>
            <p:ph type="title"/>
          </p:nvPr>
        </p:nvSpPr>
        <p:spPr>
          <a:xfrm>
            <a:off x="1200000" y="2793631"/>
            <a:ext cx="9792000" cy="432000"/>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Topic 8. Becoming </a:t>
            </a:r>
            <a:r>
              <a:rPr lang="en-US" dirty="0" err="1">
                <a:latin typeface="Calibri" panose="020F0502020204030204" pitchFamily="34" charset="0"/>
                <a:ea typeface="Calibri" panose="020F0502020204030204" pitchFamily="34" charset="0"/>
                <a:cs typeface="Calibri" panose="020F0502020204030204" pitchFamily="34" charset="0"/>
              </a:rPr>
              <a:t>QualityRights</a:t>
            </a:r>
            <a:r>
              <a:rPr lang="en-US" dirty="0">
                <a:latin typeface="Calibri" panose="020F0502020204030204" pitchFamily="34" charset="0"/>
                <a:ea typeface="Calibri" panose="020F0502020204030204" pitchFamily="34" charset="0"/>
                <a:cs typeface="Calibri" panose="020F0502020204030204" pitchFamily="34" charset="0"/>
              </a:rPr>
              <a:t> Changemakers</a:t>
            </a:r>
          </a:p>
        </p:txBody>
      </p:sp>
    </p:spTree>
    <p:extLst>
      <p:ext uri="{BB962C8B-B14F-4D97-AF65-F5344CB8AC3E}">
        <p14:creationId xmlns:p14="http://schemas.microsoft.com/office/powerpoint/2010/main" val="27649466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46"/>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a:ln>
                  <a:noFill/>
                </a:ln>
                <a:solidFill>
                  <a:srgbClr val="FFFFF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77</a:t>
            </a:fld>
            <a:endParaRPr kumimoji="0" sz="1000" b="0" i="0" u="none" strike="noStrike" kern="0" cap="none" spc="0" normalizeH="0" baseline="0" noProof="0">
              <a:ln>
                <a:noFill/>
              </a:ln>
              <a:solidFill>
                <a:srgbClr val="FFFFFF"/>
              </a:solidFill>
              <a:effectLst/>
              <a:uLnTx/>
              <a:uFillTx/>
              <a:latin typeface="Calibri"/>
              <a:cs typeface="Calibri"/>
              <a:sym typeface="Calibri"/>
            </a:endParaRPr>
          </a:p>
        </p:txBody>
      </p:sp>
      <p:sp>
        <p:nvSpPr>
          <p:cNvPr id="532" name="Google Shape;532;p46"/>
          <p:cNvSpPr txBox="1">
            <a:spLocks noGrp="1"/>
          </p:cNvSpPr>
          <p:nvPr>
            <p:ph type="body" idx="2"/>
          </p:nvPr>
        </p:nvSpPr>
        <p:spPr>
          <a:xfrm>
            <a:off x="983848" y="1511188"/>
            <a:ext cx="10405641" cy="4500000"/>
          </a:xfrm>
          <a:prstGeom prst="rect">
            <a:avLst/>
          </a:prstGeom>
          <a:noFill/>
          <a:ln>
            <a:noFill/>
          </a:ln>
        </p:spPr>
        <p:txBody>
          <a:bodyPr spcFirstLastPara="1" wrap="square" lIns="0" tIns="46800" rIns="0" bIns="45700" anchor="t" anchorCtr="0">
            <a:noAutofit/>
          </a:bodyPr>
          <a:lstStyle/>
          <a:p>
            <a:pPr marL="0" indent="0">
              <a:buSzPts val="1800"/>
              <a:buNone/>
            </a:pPr>
            <a:r>
              <a:rPr lang="en-GB" sz="2400" dirty="0"/>
              <a:t>This training will help you become </a:t>
            </a:r>
            <a:r>
              <a:rPr lang="en-GB" sz="2400" b="1" dirty="0" err="1">
                <a:solidFill>
                  <a:srgbClr val="0070C0"/>
                </a:solidFill>
              </a:rPr>
              <a:t>QualityRights</a:t>
            </a:r>
            <a:r>
              <a:rPr lang="en-GB" sz="2400" b="1" dirty="0">
                <a:solidFill>
                  <a:srgbClr val="0070C0"/>
                </a:solidFill>
              </a:rPr>
              <a:t> Changemakers</a:t>
            </a:r>
            <a:r>
              <a:rPr lang="en-GB" sz="2400" dirty="0">
                <a:solidFill>
                  <a:schemeClr val="tx1"/>
                </a:solidFill>
              </a:rPr>
              <a:t>. The training will:</a:t>
            </a:r>
          </a:p>
          <a:p>
            <a:pPr marL="285750" indent="-285750">
              <a:spcBef>
                <a:spcPts val="2400"/>
              </a:spcBef>
              <a:buSzPts val="1800"/>
              <a:buFont typeface="Arial"/>
            </a:pPr>
            <a:r>
              <a:rPr lang="en-GB" sz="2400" dirty="0"/>
              <a:t>prepare you to develop and implement action plans that promote rights-based and recovery-oriented approaches;</a:t>
            </a:r>
            <a:endParaRPr lang="en-GB" sz="2400" dirty="0">
              <a:solidFill>
                <a:srgbClr val="444444"/>
              </a:solidFill>
            </a:endParaRPr>
          </a:p>
          <a:p>
            <a:pPr marL="285750" indent="-285750">
              <a:spcBef>
                <a:spcPts val="1200"/>
              </a:spcBef>
              <a:buSzPts val="1800"/>
              <a:buFont typeface="Arial"/>
            </a:pPr>
            <a:r>
              <a:rPr lang="en-GB" sz="2400" dirty="0"/>
              <a:t>reflect on and discuss specific problems, challenges, and barriers you face in your work;</a:t>
            </a:r>
            <a:endParaRPr lang="en-GB" sz="2400" dirty="0">
              <a:solidFill>
                <a:srgbClr val="444444"/>
              </a:solidFill>
            </a:endParaRPr>
          </a:p>
          <a:p>
            <a:pPr marL="285750" indent="-285750">
              <a:spcBef>
                <a:spcPts val="1200"/>
              </a:spcBef>
              <a:buSzPts val="1800"/>
              <a:buFont typeface="Arial"/>
            </a:pPr>
            <a:r>
              <a:rPr lang="en-GB" sz="2400" dirty="0"/>
              <a:t>exchange ideas for overcoming these obstacles;</a:t>
            </a:r>
            <a:endParaRPr lang="en-US" sz="2400" dirty="0">
              <a:solidFill>
                <a:srgbClr val="444444"/>
              </a:solidFill>
            </a:endParaRPr>
          </a:p>
          <a:p>
            <a:pPr marL="285750" indent="-285750">
              <a:spcBef>
                <a:spcPts val="1200"/>
              </a:spcBef>
              <a:buSzPts val="1800"/>
              <a:buFont typeface="Arial"/>
            </a:pPr>
            <a:r>
              <a:rPr lang="en-GB" sz="2400" dirty="0"/>
              <a:t>give you time to develop your own action plan, tailored to your unique context, outlining concrete and realistic changes to be implemented over the next six months.</a:t>
            </a:r>
            <a:endParaRPr lang="en-US" sz="2400" dirty="0">
              <a:solidFill>
                <a:srgbClr val="444444"/>
              </a:solidFill>
            </a:endParaRPr>
          </a:p>
          <a:p>
            <a:pPr marL="0" indent="0">
              <a:spcBef>
                <a:spcPts val="800"/>
              </a:spcBef>
              <a:buNone/>
            </a:pPr>
            <a:endParaRPr dirty="0"/>
          </a:p>
        </p:txBody>
      </p:sp>
      <p:sp>
        <p:nvSpPr>
          <p:cNvPr id="533" name="Google Shape;533;p46"/>
          <p:cNvSpPr txBox="1">
            <a:spLocks noGrp="1"/>
          </p:cNvSpPr>
          <p:nvPr>
            <p:ph type="title"/>
          </p:nvPr>
        </p:nvSpPr>
        <p:spPr>
          <a:xfrm>
            <a:off x="507205" y="506412"/>
            <a:ext cx="10998030" cy="4320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GB" dirty="0">
                <a:latin typeface="Calibri" panose="020F0502020204030204" pitchFamily="34" charset="0"/>
                <a:ea typeface="Calibri" panose="020F0502020204030204" pitchFamily="34" charset="0"/>
                <a:cs typeface="Calibri" panose="020F0502020204030204" pitchFamily="34" charset="0"/>
              </a:rPr>
              <a:t>Presentation. Becoming </a:t>
            </a:r>
            <a:r>
              <a:rPr lang="en-GB" dirty="0" err="1">
                <a:latin typeface="Calibri" panose="020F0502020204030204" pitchFamily="34" charset="0"/>
                <a:ea typeface="Calibri" panose="020F0502020204030204" pitchFamily="34" charset="0"/>
                <a:cs typeface="Calibri" panose="020F0502020204030204" pitchFamily="34" charset="0"/>
              </a:rPr>
              <a:t>QualityRights</a:t>
            </a:r>
            <a:r>
              <a:rPr lang="en-GB" dirty="0">
                <a:latin typeface="Calibri" panose="020F0502020204030204" pitchFamily="34" charset="0"/>
                <a:ea typeface="Calibri" panose="020F0502020204030204" pitchFamily="34" charset="0"/>
                <a:cs typeface="Calibri" panose="020F0502020204030204" pitchFamily="34" charset="0"/>
              </a:rPr>
              <a:t> changemakers with action planning</a:t>
            </a:r>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BF930C-AE7A-2458-E3D1-7A3417ED8CCD}"/>
              </a:ext>
            </a:extLst>
          </p:cNvPr>
          <p:cNvSpPr>
            <a:spLocks noGrp="1"/>
          </p:cNvSpPr>
          <p:nvPr>
            <p:ph type="body" sz="quarter" idx="13"/>
          </p:nvPr>
        </p:nvSpPr>
        <p:spPr>
          <a:xfrm>
            <a:off x="507196" y="822721"/>
            <a:ext cx="10592926" cy="432000"/>
          </a:xfrm>
        </p:spPr>
        <p:txBody>
          <a:bodyPr/>
          <a:lstStyle/>
          <a:p>
            <a:pPr marL="0" indent="0"/>
            <a:r>
              <a:rPr lang="en-GB" dirty="0">
                <a:latin typeface="Calibri" panose="020F0502020204030204" pitchFamily="34" charset="0"/>
                <a:ea typeface="Calibri" panose="020F0502020204030204" pitchFamily="34" charset="0"/>
                <a:cs typeface="Calibri" panose="020F0502020204030204" pitchFamily="34" charset="0"/>
              </a:rPr>
              <a:t>Where </a:t>
            </a:r>
            <a:r>
              <a:rPr lang="en-GB" dirty="0" err="1">
                <a:latin typeface="Calibri" panose="020F0502020204030204" pitchFamily="34" charset="0"/>
                <a:ea typeface="Calibri" panose="020F0502020204030204" pitchFamily="34" charset="0"/>
                <a:cs typeface="Calibri" panose="020F0502020204030204" pitchFamily="34" charset="0"/>
              </a:rPr>
              <a:t>QualityRights</a:t>
            </a:r>
            <a:r>
              <a:rPr lang="en-GB" dirty="0">
                <a:latin typeface="Calibri" panose="020F0502020204030204" pitchFamily="34" charset="0"/>
                <a:ea typeface="Calibri" panose="020F0502020204030204" pitchFamily="34" charset="0"/>
                <a:cs typeface="Calibri" panose="020F0502020204030204" pitchFamily="34" charset="0"/>
              </a:rPr>
              <a:t> can be implemented within humanitarian response</a:t>
            </a:r>
          </a:p>
        </p:txBody>
      </p:sp>
      <p:sp>
        <p:nvSpPr>
          <p:cNvPr id="4" name="Content Placeholder 3">
            <a:extLst>
              <a:ext uri="{FF2B5EF4-FFF2-40B4-BE49-F238E27FC236}">
                <a16:creationId xmlns:a16="http://schemas.microsoft.com/office/drawing/2014/main" id="{E70CFDED-7299-818D-5F5B-8A094E8AD709}"/>
              </a:ext>
            </a:extLst>
          </p:cNvPr>
          <p:cNvSpPr>
            <a:spLocks noGrp="1"/>
          </p:cNvSpPr>
          <p:nvPr>
            <p:ph sz="quarter" idx="14"/>
          </p:nvPr>
        </p:nvSpPr>
        <p:spPr>
          <a:xfrm>
            <a:off x="507197" y="1585731"/>
            <a:ext cx="6414464" cy="4973331"/>
          </a:xfrm>
        </p:spPr>
        <p:txBody>
          <a:bodyPr/>
          <a:lstStyle/>
          <a:p>
            <a:pPr indent="-228600">
              <a:lnSpc>
                <a:spcPct val="90000"/>
              </a:lnSpc>
              <a:spcBef>
                <a:spcPts val="1000"/>
              </a:spcBef>
              <a:buClrTx/>
              <a:buSzTx/>
              <a:buFont typeface="Arial"/>
              <a:buAutoNum type="arabicPeriod"/>
              <a:defRPr/>
            </a:pPr>
            <a:r>
              <a:rPr kumimoji="0" lang="en-GB" b="1" i="0" u="none" strike="noStrike" kern="1200" cap="none" spc="0" normalizeH="0" baseline="0" noProof="0" dirty="0">
                <a:ln>
                  <a:noFill/>
                </a:ln>
                <a:solidFill>
                  <a:srgbClr val="000000"/>
                </a:solidFill>
                <a:effectLst/>
                <a:uLnTx/>
                <a:uFillTx/>
                <a:latin typeface="Calibri" panose="020F0502020204030204"/>
                <a:ea typeface="+mn-ea"/>
                <a:cs typeface="+mn-cs"/>
              </a:rPr>
              <a:t>Advocacy level. </a:t>
            </a:r>
            <a:r>
              <a:rPr kumimoji="0" lang="en-GB" b="0" i="0" u="none" strike="noStrike" kern="1200" cap="none" spc="0" normalizeH="0" baseline="0" noProof="0" dirty="0">
                <a:ln>
                  <a:noFill/>
                </a:ln>
                <a:solidFill>
                  <a:srgbClr val="000000"/>
                </a:solidFill>
                <a:effectLst/>
                <a:uLnTx/>
                <a:uFillTx/>
                <a:latin typeface="Calibri" panose="020F0502020204030204"/>
                <a:ea typeface="+mn-ea"/>
                <a:cs typeface="+mn-cs"/>
              </a:rPr>
              <a:t>Global</a:t>
            </a:r>
            <a:r>
              <a:rPr lang="en-GB" kern="1200" dirty="0">
                <a:solidFill>
                  <a:srgbClr val="000000"/>
                </a:solidFill>
                <a:ea typeface="+mn-ea"/>
                <a:cs typeface="+mn-cs"/>
              </a:rPr>
              <a:t>,</a:t>
            </a:r>
            <a:r>
              <a:rPr kumimoji="0" lang="en-GB" b="0" i="0" u="none" strike="noStrike" kern="1200" cap="none" spc="0" normalizeH="0" baseline="0" noProof="0" dirty="0">
                <a:ln>
                  <a:noFill/>
                </a:ln>
                <a:solidFill>
                  <a:srgbClr val="000000"/>
                </a:solidFill>
                <a:effectLst/>
                <a:uLnTx/>
                <a:uFillTx/>
                <a:latin typeface="Calibri" panose="020F0502020204030204"/>
                <a:ea typeface="+mn-ea"/>
                <a:cs typeface="+mn-cs"/>
              </a:rPr>
              <a:t> national and</a:t>
            </a:r>
            <a:r>
              <a:rPr lang="en-GB" kern="1200" dirty="0">
                <a:solidFill>
                  <a:srgbClr val="000000"/>
                </a:solidFill>
                <a:ea typeface="+mn-ea"/>
                <a:cs typeface="+mn-cs"/>
              </a:rPr>
              <a:t> local advocacy</a:t>
            </a:r>
            <a:r>
              <a:rPr kumimoji="0" lang="en-GB" b="0" i="0" u="none" strike="noStrike" kern="1200" cap="none" spc="0" normalizeH="0" baseline="0" noProof="0" dirty="0">
                <a:ln>
                  <a:noFill/>
                </a:ln>
                <a:solidFill>
                  <a:srgbClr val="000000"/>
                </a:solidFill>
                <a:effectLst/>
                <a:uLnTx/>
                <a:uFillTx/>
                <a:latin typeface="Calibri" panose="020F0502020204030204"/>
                <a:ea typeface="+mn-ea"/>
                <a:cs typeface="+mn-cs"/>
              </a:rPr>
              <a:t> to integrate Q</a:t>
            </a:r>
            <a:r>
              <a:rPr lang="en-GB" kern="1200" dirty="0" err="1">
                <a:solidFill>
                  <a:srgbClr val="000000"/>
                </a:solidFill>
                <a:ea typeface="+mn-ea"/>
                <a:cs typeface="+mn-cs"/>
              </a:rPr>
              <a:t>uality</a:t>
            </a:r>
            <a:r>
              <a:rPr kumimoji="0" lang="en-GB" b="0" i="0" u="none" strike="noStrike" kern="1200" cap="none" spc="0" normalizeH="0" baseline="0" noProof="0" dirty="0">
                <a:ln>
                  <a:noFill/>
                </a:ln>
                <a:solidFill>
                  <a:srgbClr val="000000"/>
                </a:solidFill>
                <a:effectLst/>
                <a:uLnTx/>
                <a:uFillTx/>
                <a:latin typeface="Calibri" panose="020F0502020204030204"/>
                <a:ea typeface="+mn-ea"/>
                <a:cs typeface="+mn-cs"/>
              </a:rPr>
              <a:t>Rights in h</a:t>
            </a:r>
            <a:r>
              <a:rPr lang="en-GB" kern="1200" dirty="0" err="1">
                <a:solidFill>
                  <a:srgbClr val="000000"/>
                </a:solidFill>
              </a:rPr>
              <a:t>umanitarian</a:t>
            </a:r>
            <a:r>
              <a:rPr lang="en-GB" kern="1200" dirty="0">
                <a:solidFill>
                  <a:srgbClr val="000000"/>
                </a:solidFill>
              </a:rPr>
              <a:t> responses and to improve mental health services</a:t>
            </a:r>
          </a:p>
          <a:p>
            <a:pPr indent="-228600">
              <a:lnSpc>
                <a:spcPct val="90000"/>
              </a:lnSpc>
              <a:spcBef>
                <a:spcPts val="1000"/>
              </a:spcBef>
              <a:buClrTx/>
              <a:buSzTx/>
              <a:buFont typeface="Arial"/>
              <a:buAutoNum type="arabicPeriod"/>
              <a:defRPr/>
            </a:pPr>
            <a:r>
              <a:rPr lang="en-GB" b="1" kern="1200" dirty="0">
                <a:solidFill>
                  <a:srgbClr val="000000"/>
                </a:solidFill>
              </a:rPr>
              <a:t>Organizational level.</a:t>
            </a:r>
            <a:r>
              <a:rPr lang="en-GB" kern="1200" dirty="0">
                <a:solidFill>
                  <a:srgbClr val="000000"/>
                </a:solidFill>
              </a:rPr>
              <a:t> Setting operational priorities, adopting policies, and adapting human resource strategies to implement </a:t>
            </a:r>
            <a:r>
              <a:rPr lang="en-GB" kern="1200" dirty="0" err="1">
                <a:solidFill>
                  <a:srgbClr val="000000"/>
                </a:solidFill>
              </a:rPr>
              <a:t>QualityRights</a:t>
            </a:r>
            <a:r>
              <a:rPr lang="en-GB" kern="1200" dirty="0">
                <a:solidFill>
                  <a:srgbClr val="000000"/>
                </a:solidFill>
              </a:rPr>
              <a:t> training and align with human rights standards including the CRPD. </a:t>
            </a:r>
          </a:p>
          <a:p>
            <a:pPr indent="-228600">
              <a:lnSpc>
                <a:spcPct val="90000"/>
              </a:lnSpc>
              <a:spcBef>
                <a:spcPts val="1000"/>
              </a:spcBef>
              <a:buClrTx/>
              <a:buSzTx/>
              <a:buFont typeface="Arial"/>
              <a:buAutoNum type="arabicPeriod"/>
              <a:defRPr/>
            </a:pPr>
            <a:r>
              <a:rPr lang="en-GB" b="1" kern="1200" dirty="0">
                <a:solidFill>
                  <a:srgbClr val="000000"/>
                </a:solidFill>
              </a:rPr>
              <a:t>Project lev</a:t>
            </a:r>
            <a:r>
              <a:rPr kumimoji="0" lang="en-GB" b="1" i="0" u="none" strike="noStrike" kern="1200" cap="none" spc="0" normalizeH="0" baseline="0" noProof="0" dirty="0">
                <a:ln>
                  <a:noFill/>
                </a:ln>
                <a:solidFill>
                  <a:srgbClr val="000000"/>
                </a:solidFill>
                <a:effectLst/>
                <a:uLnTx/>
                <a:uFillTx/>
                <a:latin typeface="Calibri" panose="020F0502020204030204"/>
                <a:ea typeface="+mn-ea"/>
                <a:cs typeface="+mn-cs"/>
              </a:rPr>
              <a:t>el. </a:t>
            </a:r>
            <a:r>
              <a:rPr kumimoji="0" lang="en-GB" i="0" u="none" strike="noStrike" kern="1200" cap="none" spc="0" normalizeH="0" baseline="0" noProof="0" dirty="0">
                <a:ln>
                  <a:noFill/>
                </a:ln>
                <a:solidFill>
                  <a:srgbClr val="000000"/>
                </a:solidFill>
                <a:effectLst/>
                <a:uLnTx/>
                <a:uFillTx/>
                <a:latin typeface="Calibri" panose="020F0502020204030204"/>
                <a:ea typeface="+mn-ea"/>
                <a:cs typeface="+mn-cs"/>
              </a:rPr>
              <a:t>I</a:t>
            </a:r>
            <a:r>
              <a:rPr kumimoji="0" lang="en-GB" b="0" i="0" u="none" strike="noStrike" kern="1200" cap="none" spc="0" normalizeH="0" baseline="0" noProof="0" dirty="0">
                <a:ln>
                  <a:noFill/>
                </a:ln>
                <a:solidFill>
                  <a:srgbClr val="000000"/>
                </a:solidFill>
                <a:effectLst/>
                <a:uLnTx/>
                <a:uFillTx/>
                <a:latin typeface="Calibri" panose="020F0502020204030204"/>
                <a:ea typeface="+mn-ea"/>
                <a:cs typeface="+mn-cs"/>
              </a:rPr>
              <a:t>ntegrating </a:t>
            </a:r>
            <a:r>
              <a:rPr kumimoji="0" lang="en-GB" b="0" i="0" u="none" strike="noStrike" kern="1200" cap="none" spc="0" normalizeH="0" baseline="0" noProof="0" dirty="0" err="1">
                <a:ln>
                  <a:noFill/>
                </a:ln>
                <a:solidFill>
                  <a:srgbClr val="000000"/>
                </a:solidFill>
                <a:effectLst/>
                <a:uLnTx/>
                <a:uFillTx/>
                <a:latin typeface="Calibri" panose="020F0502020204030204"/>
                <a:ea typeface="+mn-ea"/>
                <a:cs typeface="+mn-cs"/>
              </a:rPr>
              <a:t>QualityRights</a:t>
            </a:r>
            <a:r>
              <a:rPr kumimoji="0" lang="en-GB" b="0" i="0" u="none" strike="noStrike" kern="1200" cap="none" spc="0" normalizeH="0" baseline="0" noProof="0" dirty="0">
                <a:ln>
                  <a:noFill/>
                </a:ln>
                <a:solidFill>
                  <a:srgbClr val="000000"/>
                </a:solidFill>
                <a:effectLst/>
                <a:uLnTx/>
                <a:uFillTx/>
                <a:latin typeface="Calibri" panose="020F0502020204030204"/>
                <a:ea typeface="+mn-ea"/>
                <a:cs typeface="+mn-cs"/>
              </a:rPr>
              <a:t> in our projects, including all phases of the project cycle and </a:t>
            </a:r>
            <a:r>
              <a:rPr lang="en-GB" kern="1200" dirty="0">
                <a:solidFill>
                  <a:srgbClr val="000000"/>
                </a:solidFill>
                <a:ea typeface="+mn-ea"/>
                <a:cs typeface="+mn-cs"/>
              </a:rPr>
              <a:t>within our diverse</a:t>
            </a:r>
            <a:r>
              <a:rPr kumimoji="0" lang="en-GB" b="0" i="0" u="none" strike="noStrike" kern="1200" cap="none" spc="0" normalizeH="0" baseline="0" noProof="0" dirty="0">
                <a:ln>
                  <a:noFill/>
                </a:ln>
                <a:solidFill>
                  <a:srgbClr val="000000"/>
                </a:solidFill>
                <a:effectLst/>
                <a:uLnTx/>
                <a:uFillTx/>
                <a:latin typeface="Calibri" panose="020F0502020204030204"/>
                <a:ea typeface="+mn-ea"/>
                <a:cs typeface="+mn-cs"/>
              </a:rPr>
              <a:t> activities and services.</a:t>
            </a:r>
            <a:endParaRPr lang="en-GB" b="0" i="0" u="none" strike="noStrike" kern="1200" cap="none" spc="0" normalizeH="0" baseline="0" noProof="0" dirty="0">
              <a:ln>
                <a:noFill/>
              </a:ln>
              <a:solidFill>
                <a:srgbClr val="000000"/>
              </a:solidFill>
              <a:effectLst/>
              <a:uLnTx/>
              <a:uFillTx/>
              <a:latin typeface="Calibri" panose="020F0502020204030204"/>
              <a:ea typeface="+mn-ea"/>
            </a:endParaRPr>
          </a:p>
          <a:p>
            <a:pPr marL="0" indent="0">
              <a:buNone/>
            </a:pPr>
            <a:endParaRPr lang="en-GB" dirty="0"/>
          </a:p>
        </p:txBody>
      </p:sp>
      <p:sp>
        <p:nvSpPr>
          <p:cNvPr id="5" name="Title 4">
            <a:extLst>
              <a:ext uri="{FF2B5EF4-FFF2-40B4-BE49-F238E27FC236}">
                <a16:creationId xmlns:a16="http://schemas.microsoft.com/office/drawing/2014/main" id="{D7A944B4-F221-5AD9-2B5B-9F165DE49FDA}"/>
              </a:ext>
            </a:extLst>
          </p:cNvPr>
          <p:cNvSpPr>
            <a:spLocks noGrp="1"/>
          </p:cNvSpPr>
          <p:nvPr>
            <p:ph type="title"/>
          </p:nvPr>
        </p:nvSpPr>
        <p:spPr>
          <a:xfrm>
            <a:off x="507196" y="192647"/>
            <a:ext cx="9792000" cy="432000"/>
          </a:xfrm>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Presentation. Levels of change</a:t>
            </a:r>
          </a:p>
        </p:txBody>
      </p:sp>
      <p:graphicFrame>
        <p:nvGraphicFramePr>
          <p:cNvPr id="2" name="Diagram 1">
            <a:extLst>
              <a:ext uri="{FF2B5EF4-FFF2-40B4-BE49-F238E27FC236}">
                <a16:creationId xmlns:a16="http://schemas.microsoft.com/office/drawing/2014/main" id="{498B3039-C260-F299-CD80-BA1CB0908B6E}"/>
              </a:ext>
            </a:extLst>
          </p:cNvPr>
          <p:cNvGraphicFramePr/>
          <p:nvPr>
            <p:extLst>
              <p:ext uri="{D42A27DB-BD31-4B8C-83A1-F6EECF244321}">
                <p14:modId xmlns:p14="http://schemas.microsoft.com/office/powerpoint/2010/main" val="20638891"/>
              </p:ext>
            </p:extLst>
          </p:nvPr>
        </p:nvGraphicFramePr>
        <p:xfrm>
          <a:off x="6590432" y="1686482"/>
          <a:ext cx="5207804" cy="3828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04862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9EB7CF-E3EB-44C4-81BB-21DB667F2A20}"/>
              </a:ext>
            </a:extLst>
          </p:cNvPr>
          <p:cNvSpPr>
            <a:spLocks noGrp="1"/>
          </p:cNvSpPr>
          <p:nvPr>
            <p:ph type="title"/>
          </p:nvPr>
        </p:nvSpPr>
        <p:spPr>
          <a:xfrm>
            <a:off x="334365" y="77588"/>
            <a:ext cx="10976056" cy="545264"/>
          </a:xfrm>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Levels of change: the programme cycle</a:t>
            </a:r>
            <a:endParaRPr lang="da-DK" dirty="0">
              <a:latin typeface="Calibri" panose="020F0502020204030204" pitchFamily="34" charset="0"/>
              <a:ea typeface="Calibri" panose="020F0502020204030204" pitchFamily="34" charset="0"/>
              <a:cs typeface="Calibri" panose="020F0502020204030204" pitchFamily="34" charset="0"/>
            </a:endParaRPr>
          </a:p>
        </p:txBody>
      </p:sp>
      <p:pic>
        <p:nvPicPr>
          <p:cNvPr id="29" name="Picture 28">
            <a:extLst>
              <a:ext uri="{FF2B5EF4-FFF2-40B4-BE49-F238E27FC236}">
                <a16:creationId xmlns:a16="http://schemas.microsoft.com/office/drawing/2014/main" id="{0CA6220F-52E9-EB42-1261-A8E8B561617C}"/>
              </a:ext>
            </a:extLst>
          </p:cNvPr>
          <p:cNvPicPr>
            <a:picLocks noChangeAspect="1"/>
          </p:cNvPicPr>
          <p:nvPr/>
        </p:nvPicPr>
        <p:blipFill>
          <a:blip r:embed="rId3"/>
          <a:stretch>
            <a:fillRect/>
          </a:stretch>
        </p:blipFill>
        <p:spPr>
          <a:xfrm>
            <a:off x="2034492" y="761414"/>
            <a:ext cx="6963734" cy="5845207"/>
          </a:xfrm>
          <a:prstGeom prst="rect">
            <a:avLst/>
          </a:prstGeom>
        </p:spPr>
      </p:pic>
    </p:spTree>
    <p:extLst>
      <p:ext uri="{BB962C8B-B14F-4D97-AF65-F5344CB8AC3E}">
        <p14:creationId xmlns:p14="http://schemas.microsoft.com/office/powerpoint/2010/main" val="1349066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693BD0-D18E-95F9-6024-71E0F1370F8D}"/>
              </a:ext>
            </a:extLst>
          </p:cNvPr>
          <p:cNvSpPr>
            <a:spLocks noGrp="1"/>
          </p:cNvSpPr>
          <p:nvPr>
            <p:ph type="sldNum" sz="quarter" idx="12"/>
          </p:nvPr>
        </p:nvSpPr>
        <p:spPr/>
        <p:txBody>
          <a:bodyPr/>
          <a:lstStyle/>
          <a:p>
            <a:fld id="{04260D4A-DEC1-45DD-8AB2-A3349BAAA59E}" type="slidenum">
              <a:rPr lang="en-US" smtClean="0"/>
              <a:pPr/>
              <a:t>8</a:t>
            </a:fld>
            <a:endParaRPr lang="en-US"/>
          </a:p>
        </p:txBody>
      </p:sp>
      <p:sp>
        <p:nvSpPr>
          <p:cNvPr id="4" name="Content Placeholder 3">
            <a:extLst>
              <a:ext uri="{FF2B5EF4-FFF2-40B4-BE49-F238E27FC236}">
                <a16:creationId xmlns:a16="http://schemas.microsoft.com/office/drawing/2014/main" id="{9B461786-BA9B-8125-DDE2-D206C5C6E8BC}"/>
              </a:ext>
            </a:extLst>
          </p:cNvPr>
          <p:cNvSpPr>
            <a:spLocks noGrp="1"/>
          </p:cNvSpPr>
          <p:nvPr>
            <p:ph sz="quarter" idx="14"/>
          </p:nvPr>
        </p:nvSpPr>
        <p:spPr>
          <a:xfrm>
            <a:off x="508794" y="1530756"/>
            <a:ext cx="11174412" cy="4500000"/>
          </a:xfrm>
        </p:spPr>
        <p:txBody>
          <a:bodyPr/>
          <a:lstStyle/>
          <a:p>
            <a:pPr marL="285750" indent="-285750">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400" b="1" dirty="0">
                <a:latin typeface="Calibri" panose="020F0502020204030204" pitchFamily="34" charset="0"/>
                <a:ea typeface="Calibri" panose="020F0502020204030204" pitchFamily="34" charset="0"/>
                <a:cs typeface="Calibri" panose="020F0502020204030204" pitchFamily="34" charset="0"/>
              </a:rPr>
              <a:t>Rights-based access to MHPSS services. </a:t>
            </a:r>
            <a:r>
              <a:rPr lang="en-US" sz="2400" dirty="0">
                <a:latin typeface="Calibri" panose="020F0502020204030204" pitchFamily="34" charset="0"/>
                <a:ea typeface="Calibri" panose="020F0502020204030204" pitchFamily="34" charset="0"/>
                <a:cs typeface="Calibri" panose="020F0502020204030204" pitchFamily="34" charset="0"/>
              </a:rPr>
              <a:t>The resolution emphasizes that everyone should have access to a range of mental health services and psychosocial support based on respect for human rights, including community and peer support, enabling autonomy, agency and equal participation with dignity.</a:t>
            </a:r>
          </a:p>
          <a:p>
            <a:pPr marL="285750" indent="-285750">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400" b="1" dirty="0">
                <a:latin typeface="Calibri" panose="020F0502020204030204" pitchFamily="34" charset="0"/>
                <a:ea typeface="Calibri" panose="020F0502020204030204" pitchFamily="34" charset="0"/>
                <a:cs typeface="Calibri" panose="020F0502020204030204" pitchFamily="34" charset="0"/>
              </a:rPr>
              <a:t>Law reform and protection from abuse and coercion. </a:t>
            </a:r>
            <a:r>
              <a:rPr lang="en-US" sz="2400" dirty="0">
                <a:latin typeface="Calibri" panose="020F0502020204030204" pitchFamily="34" charset="0"/>
                <a:ea typeface="Calibri" panose="020F0502020204030204" pitchFamily="34" charset="0"/>
                <a:cs typeface="Calibri" panose="020F0502020204030204" pitchFamily="34" charset="0"/>
              </a:rPr>
              <a:t>The resolution calls on States to adopt, implement or strengthen laws to eradicate abuse, discrimination, stigma and violence (including hate speech, racism and xenophobia) in the context of mental health, and stresses that services must actively combat stigma, discrimination, social exclusion, coercion, over-medicalization and institutionalization.</a:t>
            </a:r>
          </a:p>
          <a:p>
            <a:endParaRPr lang="en-GB" dirty="0"/>
          </a:p>
        </p:txBody>
      </p:sp>
      <p:sp>
        <p:nvSpPr>
          <p:cNvPr id="5" name="Title 4">
            <a:extLst>
              <a:ext uri="{FF2B5EF4-FFF2-40B4-BE49-F238E27FC236}">
                <a16:creationId xmlns:a16="http://schemas.microsoft.com/office/drawing/2014/main" id="{555B36B6-45A9-7938-42EC-CD6E2E414EFA}"/>
              </a:ext>
            </a:extLst>
          </p:cNvPr>
          <p:cNvSpPr>
            <a:spLocks noGrp="1"/>
          </p:cNvSpPr>
          <p:nvPr>
            <p:ph type="title"/>
          </p:nvPr>
        </p:nvSpPr>
        <p:spPr>
          <a:xfrm>
            <a:off x="507205" y="506412"/>
            <a:ext cx="11477965" cy="432000"/>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UNGA Resolution 77/300 – Mental health and psychosocial support</a:t>
            </a:r>
            <a:br>
              <a:rPr lang="en-US" dirty="0">
                <a:latin typeface="Calibri" panose="020F0502020204030204" pitchFamily="34" charset="0"/>
                <a:ea typeface="Calibri" panose="020F0502020204030204" pitchFamily="34" charset="0"/>
                <a:cs typeface="Calibri" panose="020F0502020204030204" pitchFamily="34" charset="0"/>
              </a:rPr>
            </a:br>
            <a:r>
              <a:rPr lang="en-US" sz="2200" i="1" dirty="0">
                <a:latin typeface="Calibri" panose="020F0502020204030204" pitchFamily="34" charset="0"/>
                <a:ea typeface="Calibri" panose="020F0502020204030204" pitchFamily="34" charset="0"/>
                <a:cs typeface="Calibri" panose="020F0502020204030204" pitchFamily="34" charset="0"/>
              </a:rPr>
              <a:t>(continued)</a:t>
            </a:r>
            <a:endParaRPr lang="en-GB" sz="2200" i="1" dirty="0"/>
          </a:p>
        </p:txBody>
      </p:sp>
    </p:spTree>
    <p:extLst>
      <p:ext uri="{BB962C8B-B14F-4D97-AF65-F5344CB8AC3E}">
        <p14:creationId xmlns:p14="http://schemas.microsoft.com/office/powerpoint/2010/main" val="70435233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51DED-4B68-FBEF-6CE0-547A16BE3E6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444C15A-E6DB-17B8-44F5-FD8ABA061B1E}"/>
              </a:ext>
            </a:extLst>
          </p:cNvPr>
          <p:cNvSpPr>
            <a:spLocks noGrp="1"/>
          </p:cNvSpPr>
          <p:nvPr>
            <p:ph type="title"/>
          </p:nvPr>
        </p:nvSpPr>
        <p:spPr>
          <a:xfrm>
            <a:off x="334365" y="77588"/>
            <a:ext cx="11485600" cy="432000"/>
          </a:xfrm>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Levels of change: the intervention pyramid and cross-sectoral working </a:t>
            </a:r>
            <a:endParaRPr lang="da-DK" dirty="0">
              <a:latin typeface="Calibri" panose="020F0502020204030204" pitchFamily="34" charset="0"/>
              <a:ea typeface="Calibri" panose="020F0502020204030204" pitchFamily="34" charset="0"/>
              <a:cs typeface="Calibri" panose="020F0502020204030204" pitchFamily="34" charset="0"/>
            </a:endParaRPr>
          </a:p>
        </p:txBody>
      </p:sp>
      <p:grpSp>
        <p:nvGrpSpPr>
          <p:cNvPr id="12" name="Google Shape;27;p2">
            <a:extLst>
              <a:ext uri="{FF2B5EF4-FFF2-40B4-BE49-F238E27FC236}">
                <a16:creationId xmlns:a16="http://schemas.microsoft.com/office/drawing/2014/main" id="{3D28D412-3FF2-9FFE-9EAC-A254076BB30D}"/>
              </a:ext>
            </a:extLst>
          </p:cNvPr>
          <p:cNvGrpSpPr/>
          <p:nvPr/>
        </p:nvGrpSpPr>
        <p:grpSpPr>
          <a:xfrm>
            <a:off x="385237" y="1035811"/>
            <a:ext cx="5691928" cy="4359965"/>
            <a:chOff x="7836356" y="4655949"/>
            <a:chExt cx="7512306" cy="8092434"/>
          </a:xfrm>
        </p:grpSpPr>
        <p:grpSp>
          <p:nvGrpSpPr>
            <p:cNvPr id="13" name="Google Shape;28;p2">
              <a:extLst>
                <a:ext uri="{FF2B5EF4-FFF2-40B4-BE49-F238E27FC236}">
                  <a16:creationId xmlns:a16="http://schemas.microsoft.com/office/drawing/2014/main" id="{236F8048-E56B-03D5-C560-EA59E40B1252}"/>
                </a:ext>
              </a:extLst>
            </p:cNvPr>
            <p:cNvGrpSpPr/>
            <p:nvPr/>
          </p:nvGrpSpPr>
          <p:grpSpPr>
            <a:xfrm>
              <a:off x="7836356" y="4655949"/>
              <a:ext cx="7512306" cy="8092434"/>
              <a:chOff x="8709506" y="6932662"/>
              <a:chExt cx="7512306" cy="5497803"/>
            </a:xfrm>
          </p:grpSpPr>
          <p:sp>
            <p:nvSpPr>
              <p:cNvPr id="16" name="Google Shape;29;p2">
                <a:extLst>
                  <a:ext uri="{FF2B5EF4-FFF2-40B4-BE49-F238E27FC236}">
                    <a16:creationId xmlns:a16="http://schemas.microsoft.com/office/drawing/2014/main" id="{39674E37-C021-CD69-B27C-7BDD38132B88}"/>
                  </a:ext>
                </a:extLst>
              </p:cNvPr>
              <p:cNvSpPr/>
              <p:nvPr/>
            </p:nvSpPr>
            <p:spPr>
              <a:xfrm>
                <a:off x="11515421" y="6932662"/>
                <a:ext cx="1880113" cy="1377845"/>
              </a:xfrm>
              <a:custGeom>
                <a:avLst/>
                <a:gdLst/>
                <a:ahLst/>
                <a:cxnLst/>
                <a:rect l="l" t="t" r="r" b="b"/>
                <a:pathLst>
                  <a:path w="1812" h="1409" extrusionOk="0">
                    <a:moveTo>
                      <a:pt x="0" y="1409"/>
                    </a:moveTo>
                    <a:lnTo>
                      <a:pt x="906" y="0"/>
                    </a:lnTo>
                    <a:lnTo>
                      <a:pt x="1812" y="1409"/>
                    </a:lnTo>
                    <a:lnTo>
                      <a:pt x="0" y="1409"/>
                    </a:lnTo>
                    <a:close/>
                  </a:path>
                </a:pathLst>
              </a:custGeom>
              <a:solidFill>
                <a:srgbClr val="74C5D9"/>
              </a:solidFill>
              <a:ln w="12700" cap="flat" cmpd="sng">
                <a:solidFill>
                  <a:srgbClr val="F9F9F9"/>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539"/>
                  <a:buFont typeface="Arial"/>
                  <a:buNone/>
                  <a:tabLst/>
                  <a:defRPr/>
                </a:pPr>
                <a:endParaRPr kumimoji="0" sz="30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 name="Google Shape;30;p2">
                <a:extLst>
                  <a:ext uri="{FF2B5EF4-FFF2-40B4-BE49-F238E27FC236}">
                    <a16:creationId xmlns:a16="http://schemas.microsoft.com/office/drawing/2014/main" id="{9F7F9138-7CEB-109A-CA5E-47A58CFF75B6}"/>
                  </a:ext>
                </a:extLst>
              </p:cNvPr>
              <p:cNvSpPr/>
              <p:nvPr/>
            </p:nvSpPr>
            <p:spPr>
              <a:xfrm>
                <a:off x="10586903" y="8296932"/>
                <a:ext cx="3757511" cy="1376487"/>
              </a:xfrm>
              <a:custGeom>
                <a:avLst/>
                <a:gdLst/>
                <a:ahLst/>
                <a:cxnLst/>
                <a:rect l="l" t="t" r="r" b="b"/>
                <a:pathLst>
                  <a:path w="3621" h="1408" extrusionOk="0">
                    <a:moveTo>
                      <a:pt x="0" y="1408"/>
                    </a:moveTo>
                    <a:lnTo>
                      <a:pt x="906" y="0"/>
                    </a:lnTo>
                    <a:lnTo>
                      <a:pt x="2715" y="0"/>
                    </a:lnTo>
                    <a:lnTo>
                      <a:pt x="3621" y="1408"/>
                    </a:lnTo>
                    <a:lnTo>
                      <a:pt x="0" y="1408"/>
                    </a:lnTo>
                    <a:close/>
                  </a:path>
                </a:pathLst>
              </a:custGeom>
              <a:solidFill>
                <a:srgbClr val="74C5D9"/>
              </a:solidFill>
              <a:ln w="12700" cap="flat" cmpd="sng">
                <a:solidFill>
                  <a:srgbClr val="F9F9F9"/>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539"/>
                  <a:buFont typeface="Arial"/>
                  <a:buNone/>
                  <a:tabLst/>
                  <a:defRPr/>
                </a:pP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 name="Google Shape;31;p2">
                <a:extLst>
                  <a:ext uri="{FF2B5EF4-FFF2-40B4-BE49-F238E27FC236}">
                    <a16:creationId xmlns:a16="http://schemas.microsoft.com/office/drawing/2014/main" id="{4D95E98B-5C96-181B-3B52-28ED35A9DDD5}"/>
                  </a:ext>
                </a:extLst>
              </p:cNvPr>
              <p:cNvSpPr/>
              <p:nvPr/>
            </p:nvSpPr>
            <p:spPr>
              <a:xfrm>
                <a:off x="11344599" y="8387448"/>
                <a:ext cx="2272425" cy="608151"/>
              </a:xfrm>
              <a:prstGeom prst="rect">
                <a:avLst/>
              </a:prstGeom>
              <a:noFill/>
              <a:ln>
                <a:noFill/>
              </a:ln>
            </p:spPr>
            <p:txBody>
              <a:bodyPr spcFirstLastPara="1" wrap="square" lIns="0" tIns="0" rIns="0" bIns="0" anchor="t" anchorCtr="0">
                <a:noAutofit/>
              </a:bodyPr>
              <a:lstStyle/>
              <a:p>
                <a:pPr marL="0" marR="0" lvl="0" indent="0" algn="ctr" defTabSz="914400" rtl="1" eaLnBrk="1" fontAlgn="auto" latinLnBrk="0" hangingPunct="1">
                  <a:lnSpc>
                    <a:spcPct val="100000"/>
                  </a:lnSpc>
                  <a:spcBef>
                    <a:spcPts val="0"/>
                  </a:spcBef>
                  <a:spcAft>
                    <a:spcPts val="0"/>
                  </a:spcAft>
                  <a:buClr>
                    <a:srgbClr val="FFFFFF"/>
                  </a:buClr>
                  <a:buSzPts val="1800"/>
                  <a:buFont typeface="Arial"/>
                  <a:buNone/>
                  <a:tabLst/>
                  <a:defRPr/>
                </a:pPr>
                <a:r>
                  <a:rPr kumimoji="0" lang="en-GB" sz="2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Open Sans"/>
                  </a:rPr>
                  <a:t>Focused</a:t>
                </a:r>
                <a:r>
                  <a:rPr kumimoji="0" lang="en-GB" sz="2200" b="0"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sym typeface="Open Sans"/>
                  </a:rPr>
                  <a:t> </a:t>
                </a:r>
                <a:r>
                  <a:rPr kumimoji="0" lang="en-GB" sz="2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Open Sans"/>
                  </a:rPr>
                  <a:t>psychosocial supports</a:t>
                </a:r>
                <a:endParaRPr kumimoji="0" sz="2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9" name="Google Shape;32;p2">
                <a:extLst>
                  <a:ext uri="{FF2B5EF4-FFF2-40B4-BE49-F238E27FC236}">
                    <a16:creationId xmlns:a16="http://schemas.microsoft.com/office/drawing/2014/main" id="{A617AA36-FD58-1BA8-EF3C-B5EA4FB31404}"/>
                  </a:ext>
                </a:extLst>
              </p:cNvPr>
              <p:cNvSpPr/>
              <p:nvPr/>
            </p:nvSpPr>
            <p:spPr>
              <a:xfrm>
                <a:off x="9649558" y="9674776"/>
                <a:ext cx="5632193" cy="1379202"/>
              </a:xfrm>
              <a:custGeom>
                <a:avLst/>
                <a:gdLst/>
                <a:ahLst/>
                <a:cxnLst/>
                <a:rect l="l" t="t" r="r" b="b"/>
                <a:pathLst>
                  <a:path w="5428" h="1409" extrusionOk="0">
                    <a:moveTo>
                      <a:pt x="0" y="1409"/>
                    </a:moveTo>
                    <a:lnTo>
                      <a:pt x="905" y="0"/>
                    </a:lnTo>
                    <a:lnTo>
                      <a:pt x="4522" y="0"/>
                    </a:lnTo>
                    <a:lnTo>
                      <a:pt x="5428" y="1409"/>
                    </a:lnTo>
                    <a:lnTo>
                      <a:pt x="0" y="1409"/>
                    </a:lnTo>
                    <a:close/>
                  </a:path>
                </a:pathLst>
              </a:custGeom>
              <a:solidFill>
                <a:srgbClr val="74C5D9"/>
              </a:solidFill>
              <a:ln w="12700" cap="flat" cmpd="sng">
                <a:solidFill>
                  <a:srgbClr val="F9F9F9"/>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539"/>
                  <a:buFont typeface="Arial"/>
                  <a:buNone/>
                  <a:tabLst/>
                  <a:defRPr/>
                </a:pPr>
                <a:endParaRPr kumimoji="0" sz="30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 name="Google Shape;33;p2">
                <a:extLst>
                  <a:ext uri="{FF2B5EF4-FFF2-40B4-BE49-F238E27FC236}">
                    <a16:creationId xmlns:a16="http://schemas.microsoft.com/office/drawing/2014/main" id="{2480E6A0-C323-17C3-2AF6-756BD330CB1A}"/>
                  </a:ext>
                </a:extLst>
              </p:cNvPr>
              <p:cNvSpPr/>
              <p:nvPr/>
            </p:nvSpPr>
            <p:spPr>
              <a:xfrm>
                <a:off x="10294505" y="9945299"/>
                <a:ext cx="4372613" cy="770058"/>
              </a:xfrm>
              <a:prstGeom prst="rect">
                <a:avLst/>
              </a:prstGeom>
              <a:noFill/>
              <a:ln>
                <a:noFill/>
              </a:ln>
            </p:spPr>
            <p:txBody>
              <a:bodyPr spcFirstLastPara="1" wrap="square" lIns="0" tIns="0" rIns="0" bIns="0" anchor="t" anchorCtr="0">
                <a:noAutofit/>
              </a:bodyPr>
              <a:lstStyle/>
              <a:p>
                <a:pPr marL="0" marR="0" lvl="0" indent="0" algn="ctr" defTabSz="914400" rtl="1" eaLnBrk="1" fontAlgn="auto" latinLnBrk="0" hangingPunct="1">
                  <a:lnSpc>
                    <a:spcPct val="100000"/>
                  </a:lnSpc>
                  <a:spcBef>
                    <a:spcPts val="0"/>
                  </a:spcBef>
                  <a:spcAft>
                    <a:spcPts val="0"/>
                  </a:spcAft>
                  <a:buClr>
                    <a:srgbClr val="FFFFFF"/>
                  </a:buClr>
                  <a:buSzPts val="1800"/>
                  <a:buFont typeface="Arial"/>
                  <a:buNone/>
                  <a:tabLst/>
                  <a:defRPr/>
                </a:pPr>
                <a:r>
                  <a:rPr kumimoji="0" lang="en-GB" sz="2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Open Sans"/>
                  </a:rPr>
                  <a:t>Strengthening community and family supports</a:t>
                </a:r>
                <a:endParaRPr kumimoji="0" sz="2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1" name="Google Shape;34;p2">
                <a:extLst>
                  <a:ext uri="{FF2B5EF4-FFF2-40B4-BE49-F238E27FC236}">
                    <a16:creationId xmlns:a16="http://schemas.microsoft.com/office/drawing/2014/main" id="{DC7CF699-6089-9F20-CE8C-4D1C9585D292}"/>
                  </a:ext>
                </a:extLst>
              </p:cNvPr>
              <p:cNvSpPr/>
              <p:nvPr/>
            </p:nvSpPr>
            <p:spPr>
              <a:xfrm>
                <a:off x="8709506" y="11053978"/>
                <a:ext cx="7512306" cy="1376487"/>
              </a:xfrm>
              <a:custGeom>
                <a:avLst/>
                <a:gdLst/>
                <a:ahLst/>
                <a:cxnLst/>
                <a:rect l="l" t="t" r="r" b="b"/>
                <a:pathLst>
                  <a:path w="7239" h="1407" extrusionOk="0">
                    <a:moveTo>
                      <a:pt x="0" y="1407"/>
                    </a:moveTo>
                    <a:lnTo>
                      <a:pt x="906" y="0"/>
                    </a:lnTo>
                    <a:lnTo>
                      <a:pt x="6336" y="0"/>
                    </a:lnTo>
                    <a:lnTo>
                      <a:pt x="7239" y="1407"/>
                    </a:lnTo>
                    <a:lnTo>
                      <a:pt x="0" y="1407"/>
                    </a:lnTo>
                    <a:close/>
                  </a:path>
                </a:pathLst>
              </a:custGeom>
              <a:solidFill>
                <a:srgbClr val="74C5D9"/>
              </a:solidFill>
              <a:ln w="12700" cap="flat" cmpd="sng">
                <a:solidFill>
                  <a:srgbClr val="F9F9F9"/>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539"/>
                  <a:buFont typeface="Arial"/>
                  <a:buNone/>
                  <a:tabLst/>
                  <a:defRPr/>
                </a:pPr>
                <a:endParaRPr kumimoji="0" sz="30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14" name="Google Shape;35;p2">
              <a:extLst>
                <a:ext uri="{FF2B5EF4-FFF2-40B4-BE49-F238E27FC236}">
                  <a16:creationId xmlns:a16="http://schemas.microsoft.com/office/drawing/2014/main" id="{C1CD24AB-A463-F2F4-338B-ADD34B53D04E}"/>
                </a:ext>
              </a:extLst>
            </p:cNvPr>
            <p:cNvSpPr/>
            <p:nvPr/>
          </p:nvSpPr>
          <p:spPr>
            <a:xfrm>
              <a:off x="9586150" y="11090880"/>
              <a:ext cx="4358910" cy="1073394"/>
            </a:xfrm>
            <a:prstGeom prst="rect">
              <a:avLst/>
            </a:prstGeom>
            <a:noFill/>
            <a:ln>
              <a:noFill/>
            </a:ln>
          </p:spPr>
          <p:txBody>
            <a:bodyPr spcFirstLastPara="1" wrap="square" lIns="0" tIns="0" rIns="0" bIns="0" anchor="t" anchorCtr="0">
              <a:noAutofit/>
            </a:bodyPr>
            <a:lstStyle/>
            <a:p>
              <a:pPr marL="0" marR="0" lvl="0" indent="0" algn="ctr" defTabSz="914400" rtl="1" eaLnBrk="1" fontAlgn="auto" latinLnBrk="0" hangingPunct="1">
                <a:lnSpc>
                  <a:spcPct val="100000"/>
                </a:lnSpc>
                <a:spcBef>
                  <a:spcPts val="0"/>
                </a:spcBef>
                <a:spcAft>
                  <a:spcPts val="0"/>
                </a:spcAft>
                <a:buClr>
                  <a:srgbClr val="FFFFFF"/>
                </a:buClr>
                <a:buSzPts val="1800"/>
                <a:buFont typeface="Arial"/>
                <a:buNone/>
                <a:tabLst/>
                <a:defRPr/>
              </a:pPr>
              <a:r>
                <a:rPr kumimoji="0" lang="en-GB" sz="2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Open Sans"/>
                </a:rPr>
                <a:t>Social considerations in basic services and security</a:t>
              </a:r>
              <a:endParaRPr kumimoji="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Open Sans"/>
              </a:endParaRPr>
            </a:p>
          </p:txBody>
        </p:sp>
        <p:sp>
          <p:nvSpPr>
            <p:cNvPr id="15" name="Google Shape;36;p2">
              <a:extLst>
                <a:ext uri="{FF2B5EF4-FFF2-40B4-BE49-F238E27FC236}">
                  <a16:creationId xmlns:a16="http://schemas.microsoft.com/office/drawing/2014/main" id="{A1E5E08B-B39F-AB7F-88E4-946F69CA0AC2}"/>
                </a:ext>
              </a:extLst>
            </p:cNvPr>
            <p:cNvSpPr/>
            <p:nvPr/>
          </p:nvSpPr>
          <p:spPr>
            <a:xfrm>
              <a:off x="10456291" y="5493643"/>
              <a:ext cx="2272425" cy="801826"/>
            </a:xfrm>
            <a:prstGeom prst="rect">
              <a:avLst/>
            </a:prstGeom>
            <a:noFill/>
            <a:ln>
              <a:noFill/>
            </a:ln>
          </p:spPr>
          <p:txBody>
            <a:bodyPr spcFirstLastPara="1" wrap="square" lIns="0" tIns="0" rIns="0" bIns="0" anchor="t" anchorCtr="0">
              <a:noAutofit/>
            </a:bodyPr>
            <a:lstStyle/>
            <a:p>
              <a:pPr marL="0" marR="0" lvl="0" indent="0" algn="ctr" defTabSz="914400" rtl="1" eaLnBrk="1" fontAlgn="auto" latinLnBrk="0" hangingPunct="1">
                <a:lnSpc>
                  <a:spcPct val="100000"/>
                </a:lnSpc>
                <a:spcBef>
                  <a:spcPts val="0"/>
                </a:spcBef>
                <a:spcAft>
                  <a:spcPts val="0"/>
                </a:spcAft>
                <a:buClr>
                  <a:srgbClr val="FFFFFF"/>
                </a:buClr>
                <a:buSzPts val="1800"/>
                <a:buFont typeface="Arial"/>
                <a:buNone/>
                <a:tabLst/>
                <a:defRPr/>
              </a:pPr>
              <a:r>
                <a:rPr kumimoji="0" lang="en-GB" sz="2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Open Sans"/>
                </a:rPr>
                <a:t>Clinical</a:t>
              </a:r>
              <a:endParaRPr kumimoji="0" sz="2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ctr" defTabSz="914400" rtl="1" eaLnBrk="1" fontAlgn="auto" latinLnBrk="0" hangingPunct="1">
                <a:lnSpc>
                  <a:spcPct val="100000"/>
                </a:lnSpc>
                <a:spcBef>
                  <a:spcPts val="0"/>
                </a:spcBef>
                <a:spcAft>
                  <a:spcPts val="0"/>
                </a:spcAft>
                <a:buClr>
                  <a:srgbClr val="FFFFFF"/>
                </a:buClr>
                <a:buSzPts val="1800"/>
                <a:buFont typeface="Arial"/>
                <a:buNone/>
                <a:tabLst/>
                <a:defRPr/>
              </a:pPr>
              <a:r>
                <a:rPr kumimoji="0" lang="en-GB" sz="2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Open Sans"/>
                </a:rPr>
                <a:t>services</a:t>
              </a:r>
              <a:endParaRPr kumimoji="0" sz="22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grpSp>
      <p:grpSp>
        <p:nvGrpSpPr>
          <p:cNvPr id="22" name="Google Shape;143;p18">
            <a:extLst>
              <a:ext uri="{FF2B5EF4-FFF2-40B4-BE49-F238E27FC236}">
                <a16:creationId xmlns:a16="http://schemas.microsoft.com/office/drawing/2014/main" id="{E213FEAC-9963-6F2C-9CD2-D483EF6A1A7E}"/>
              </a:ext>
            </a:extLst>
          </p:cNvPr>
          <p:cNvGrpSpPr/>
          <p:nvPr/>
        </p:nvGrpSpPr>
        <p:grpSpPr>
          <a:xfrm>
            <a:off x="6218078" y="1987440"/>
            <a:ext cx="5821609" cy="3408336"/>
            <a:chOff x="784385" y="7617825"/>
            <a:chExt cx="6923220" cy="3963662"/>
          </a:xfrm>
        </p:grpSpPr>
        <p:sp>
          <p:nvSpPr>
            <p:cNvPr id="25" name="Google Shape;150;p18">
              <a:extLst>
                <a:ext uri="{FF2B5EF4-FFF2-40B4-BE49-F238E27FC236}">
                  <a16:creationId xmlns:a16="http://schemas.microsoft.com/office/drawing/2014/main" id="{F79A15A5-CDF0-F360-FBA8-7A9971B42DE0}"/>
                </a:ext>
              </a:extLst>
            </p:cNvPr>
            <p:cNvSpPr/>
            <p:nvPr/>
          </p:nvSpPr>
          <p:spPr>
            <a:xfrm>
              <a:off x="1158314" y="7617825"/>
              <a:ext cx="1597657" cy="3732977"/>
            </a:xfrm>
            <a:prstGeom prst="rect">
              <a:avLst/>
            </a:prstGeom>
            <a:solidFill>
              <a:schemeClr val="lt1"/>
            </a:solidFill>
            <a:ln>
              <a:solidFill>
                <a:srgbClr val="73B6D2"/>
              </a:solidFill>
            </a:ln>
            <a:effectLst>
              <a:outerShdw blurRad="50800" dist="38100" dir="18900000" algn="bl" rotWithShape="0">
                <a:prstClr val="black">
                  <a:alpha val="40000"/>
                </a:prst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endParaRPr kumimoji="0" sz="32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6" name="Google Shape;151;p18">
              <a:extLst>
                <a:ext uri="{FF2B5EF4-FFF2-40B4-BE49-F238E27FC236}">
                  <a16:creationId xmlns:a16="http://schemas.microsoft.com/office/drawing/2014/main" id="{260519CD-820B-04F7-DD58-FAE1E12D5FDD}"/>
                </a:ext>
              </a:extLst>
            </p:cNvPr>
            <p:cNvSpPr txBox="1"/>
            <p:nvPr/>
          </p:nvSpPr>
          <p:spPr>
            <a:xfrm>
              <a:off x="1182922" y="8696207"/>
              <a:ext cx="1576992" cy="40589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GB" sz="1600" b="0" i="0" u="none" strike="noStrike" kern="0" cap="none" spc="0" normalizeH="0" baseline="0" noProof="0" dirty="0">
                  <a:ln>
                    <a:noFill/>
                  </a:ln>
                  <a:solidFill>
                    <a:srgbClr val="262E67"/>
                  </a:solidFill>
                  <a:effectLst/>
                  <a:uLnTx/>
                  <a:uFillTx/>
                  <a:latin typeface="Calibri" panose="020F0502020204030204" pitchFamily="34" charset="0"/>
                  <a:ea typeface="Calibri" panose="020F0502020204030204" pitchFamily="34" charset="0"/>
                  <a:cs typeface="Calibri" panose="020F0502020204030204" pitchFamily="34" charset="0"/>
                  <a:sym typeface="Open Sans"/>
                </a:rPr>
                <a:t>Health sector</a:t>
              </a:r>
              <a:endParaRPr kumimoji="0" sz="1600" b="0" i="0" u="none" strike="noStrike" kern="0" cap="none" spc="0" normalizeH="0" baseline="0" noProof="0" dirty="0">
                <a:ln>
                  <a:noFill/>
                </a:ln>
                <a:solidFill>
                  <a:srgbClr val="262E67"/>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7" name="Google Shape;152;p18">
              <a:extLst>
                <a:ext uri="{FF2B5EF4-FFF2-40B4-BE49-F238E27FC236}">
                  <a16:creationId xmlns:a16="http://schemas.microsoft.com/office/drawing/2014/main" id="{B56D66E8-3081-7892-A041-44101559D4DB}"/>
                </a:ext>
              </a:extLst>
            </p:cNvPr>
            <p:cNvSpPr/>
            <p:nvPr/>
          </p:nvSpPr>
          <p:spPr>
            <a:xfrm>
              <a:off x="3151030" y="7635273"/>
              <a:ext cx="1691182" cy="3715529"/>
            </a:xfrm>
            <a:prstGeom prst="rect">
              <a:avLst/>
            </a:prstGeom>
            <a:solidFill>
              <a:schemeClr val="lt1"/>
            </a:solidFill>
            <a:ln>
              <a:solidFill>
                <a:srgbClr val="73B6D2"/>
              </a:solidFill>
            </a:ln>
            <a:effectLst>
              <a:outerShdw blurRad="50800" dist="38100" dir="18900000" algn="bl" rotWithShape="0">
                <a:prstClr val="black">
                  <a:alpha val="40000"/>
                </a:prst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endParaRPr kumimoji="0" sz="32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8" name="Google Shape;153;p18">
              <a:extLst>
                <a:ext uri="{FF2B5EF4-FFF2-40B4-BE49-F238E27FC236}">
                  <a16:creationId xmlns:a16="http://schemas.microsoft.com/office/drawing/2014/main" id="{3C2F508D-570F-950B-1ADC-84368CE9968C}"/>
                </a:ext>
              </a:extLst>
            </p:cNvPr>
            <p:cNvSpPr txBox="1"/>
            <p:nvPr/>
          </p:nvSpPr>
          <p:spPr>
            <a:xfrm>
              <a:off x="3177895" y="8693922"/>
              <a:ext cx="1597658" cy="182536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GB" sz="1600" b="0" i="0" u="none" strike="noStrike" kern="0" cap="none" spc="0" normalizeH="0" baseline="0" noProof="0" dirty="0">
                  <a:ln>
                    <a:noFill/>
                  </a:ln>
                  <a:solidFill>
                    <a:srgbClr val="262E67"/>
                  </a:solidFill>
                  <a:effectLst/>
                  <a:uLnTx/>
                  <a:uFillTx/>
                  <a:latin typeface="Calibri" panose="020F0502020204030204" pitchFamily="34" charset="0"/>
                  <a:ea typeface="Calibri" panose="020F0502020204030204" pitchFamily="34" charset="0"/>
                  <a:cs typeface="Calibri" panose="020F0502020204030204" pitchFamily="34" charset="0"/>
                  <a:sym typeface="Open Sans"/>
                </a:rPr>
                <a:t>Protection sector</a:t>
              </a:r>
              <a:endParaRPr kumimoji="0" sz="1600" b="0" i="0" u="none" strike="noStrike" kern="0" cap="none" spc="0" normalizeH="0" baseline="0" noProof="0" dirty="0">
                <a:ln>
                  <a:noFill/>
                </a:ln>
                <a:solidFill>
                  <a:srgbClr val="262E67"/>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GB" sz="1600" b="0" i="0" u="none" strike="noStrike" kern="0" cap="none" spc="0" normalizeH="0" baseline="0" noProof="0" dirty="0">
                  <a:ln>
                    <a:noFill/>
                  </a:ln>
                  <a:solidFill>
                    <a:srgbClr val="262E67"/>
                  </a:solidFill>
                  <a:effectLst/>
                  <a:uLnTx/>
                  <a:uFillTx/>
                  <a:latin typeface="Calibri" panose="020F0502020204030204" pitchFamily="34" charset="0"/>
                  <a:ea typeface="Calibri" panose="020F0502020204030204" pitchFamily="34" charset="0"/>
                  <a:cs typeface="Calibri" panose="020F0502020204030204" pitchFamily="34" charset="0"/>
                  <a:sym typeface="Open Sans"/>
                </a:rPr>
                <a:t>(with Child Protection, GBV, Mine Action </a:t>
              </a:r>
              <a:r>
                <a:rPr kumimoji="0" lang="en-GB" sz="1600" b="0" i="0" u="none" strike="noStrike" kern="0" cap="none" spc="0" normalizeH="0" baseline="0" noProof="0" dirty="0" err="1">
                  <a:ln>
                    <a:noFill/>
                  </a:ln>
                  <a:solidFill>
                    <a:srgbClr val="262E67"/>
                  </a:solidFill>
                  <a:effectLst/>
                  <a:uLnTx/>
                  <a:uFillTx/>
                  <a:latin typeface="Calibri" panose="020F0502020204030204" pitchFamily="34" charset="0"/>
                  <a:ea typeface="Calibri" panose="020F0502020204030204" pitchFamily="34" charset="0"/>
                  <a:cs typeface="Calibri" panose="020F0502020204030204" pitchFamily="34" charset="0"/>
                  <a:sym typeface="Open Sans"/>
                </a:rPr>
                <a:t>AoRs</a:t>
              </a:r>
              <a:r>
                <a:rPr kumimoji="0" lang="en-GB" sz="1600" b="0" i="0" u="none" strike="noStrike" kern="0" cap="none" spc="0" normalizeH="0" baseline="0" noProof="0" dirty="0">
                  <a:ln>
                    <a:noFill/>
                  </a:ln>
                  <a:solidFill>
                    <a:srgbClr val="262E67"/>
                  </a:solidFill>
                  <a:effectLst/>
                  <a:uLnTx/>
                  <a:uFillTx/>
                  <a:latin typeface="Calibri" panose="020F0502020204030204" pitchFamily="34" charset="0"/>
                  <a:ea typeface="Calibri" panose="020F0502020204030204" pitchFamily="34" charset="0"/>
                  <a:cs typeface="Calibri" panose="020F0502020204030204" pitchFamily="34" charset="0"/>
                  <a:sym typeface="Open Sans"/>
                </a:rPr>
                <a:t>)</a:t>
              </a:r>
              <a:endParaRPr kumimoji="0" sz="1600" b="0" i="0" u="none" strike="noStrike" kern="0" cap="none" spc="0" normalizeH="0" baseline="0" noProof="0" dirty="0">
                <a:ln>
                  <a:noFill/>
                </a:ln>
                <a:solidFill>
                  <a:srgbClr val="262E67"/>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30" name="Google Shape;155;p18">
              <a:extLst>
                <a:ext uri="{FF2B5EF4-FFF2-40B4-BE49-F238E27FC236}">
                  <a16:creationId xmlns:a16="http://schemas.microsoft.com/office/drawing/2014/main" id="{57446505-8019-A312-23E5-2380B2125E51}"/>
                </a:ext>
              </a:extLst>
            </p:cNvPr>
            <p:cNvSpPr/>
            <p:nvPr/>
          </p:nvSpPr>
          <p:spPr>
            <a:xfrm>
              <a:off x="5159702" y="7635272"/>
              <a:ext cx="1674252" cy="3715529"/>
            </a:xfrm>
            <a:prstGeom prst="rect">
              <a:avLst/>
            </a:prstGeom>
            <a:solidFill>
              <a:schemeClr val="lt1"/>
            </a:solidFill>
            <a:ln>
              <a:solidFill>
                <a:srgbClr val="73B6D2"/>
              </a:solidFill>
            </a:ln>
            <a:effectLst>
              <a:outerShdw blurRad="50800" dist="38100" dir="18900000" algn="bl" rotWithShape="0">
                <a:prstClr val="black">
                  <a:alpha val="40000"/>
                </a:prst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endParaRPr kumimoji="0" sz="32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1" name="Google Shape;156;p18">
              <a:extLst>
                <a:ext uri="{FF2B5EF4-FFF2-40B4-BE49-F238E27FC236}">
                  <a16:creationId xmlns:a16="http://schemas.microsoft.com/office/drawing/2014/main" id="{9A2DE11D-ED15-4DD7-BE9B-15E87486F773}"/>
                </a:ext>
              </a:extLst>
            </p:cNvPr>
            <p:cNvSpPr txBox="1"/>
            <p:nvPr/>
          </p:nvSpPr>
          <p:spPr>
            <a:xfrm>
              <a:off x="5271933" y="8693922"/>
              <a:ext cx="1335555" cy="182536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lang="en-GB" sz="1600" dirty="0">
                  <a:solidFill>
                    <a:srgbClr val="262E67"/>
                  </a:solidFill>
                  <a:latin typeface="Calibri" panose="020F0502020204030204" pitchFamily="34" charset="0"/>
                  <a:ea typeface="Calibri" panose="020F0502020204030204" pitchFamily="34" charset="0"/>
                  <a:cs typeface="Calibri" panose="020F0502020204030204" pitchFamily="34" charset="0"/>
                  <a:sym typeface="Open Sans"/>
                </a:rPr>
                <a:t>Education Nutrition</a:t>
              </a:r>
              <a:endParaRPr kumimoji="0" lang="en-GB" sz="1600" b="0" i="0" u="none" strike="noStrike" kern="0" cap="none" spc="0" normalizeH="0" baseline="0" noProof="0" dirty="0">
                <a:ln>
                  <a:noFill/>
                </a:ln>
                <a:solidFill>
                  <a:srgbClr val="262E67"/>
                </a:solidFill>
                <a:effectLst/>
                <a:uLnTx/>
                <a:uFillTx/>
                <a:latin typeface="Calibri" panose="020F0502020204030204" pitchFamily="34" charset="0"/>
                <a:ea typeface="Calibri" panose="020F0502020204030204" pitchFamily="34" charset="0"/>
                <a:cs typeface="Calibri" panose="020F0502020204030204" pitchFamily="34" charset="0"/>
                <a:sym typeface="Open Sans"/>
              </a:endParaRPr>
            </a:p>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GB" sz="1600" b="0" i="0" u="none" strike="noStrike" kern="0" cap="none" spc="0" normalizeH="0" baseline="0" noProof="0" dirty="0">
                  <a:ln>
                    <a:noFill/>
                  </a:ln>
                  <a:solidFill>
                    <a:srgbClr val="262E67"/>
                  </a:solidFill>
                  <a:effectLst/>
                  <a:uLnTx/>
                  <a:uFillTx/>
                  <a:latin typeface="Calibri" panose="020F0502020204030204" pitchFamily="34" charset="0"/>
                  <a:ea typeface="Calibri" panose="020F0502020204030204" pitchFamily="34" charset="0"/>
                  <a:cs typeface="Calibri" panose="020F0502020204030204" pitchFamily="34" charset="0"/>
                  <a:sym typeface="Open Sans"/>
                </a:rPr>
                <a:t>Shelter CCCM and other sectors</a:t>
              </a:r>
              <a:endParaRPr kumimoji="0" sz="1600" b="0" i="0" u="none" strike="noStrike" kern="0" cap="none" spc="0" normalizeH="0" baseline="0" noProof="0" dirty="0">
                <a:ln>
                  <a:noFill/>
                </a:ln>
                <a:solidFill>
                  <a:srgbClr val="262E67"/>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grpSp>
          <p:nvGrpSpPr>
            <p:cNvPr id="32" name="Google Shape;157;p18">
              <a:extLst>
                <a:ext uri="{FF2B5EF4-FFF2-40B4-BE49-F238E27FC236}">
                  <a16:creationId xmlns:a16="http://schemas.microsoft.com/office/drawing/2014/main" id="{4C236D3B-34A9-CABC-F645-36E3BA991579}"/>
                </a:ext>
              </a:extLst>
            </p:cNvPr>
            <p:cNvGrpSpPr/>
            <p:nvPr/>
          </p:nvGrpSpPr>
          <p:grpSpPr>
            <a:xfrm>
              <a:off x="784385" y="10703392"/>
              <a:ext cx="6923220" cy="878095"/>
              <a:chOff x="462332" y="10405682"/>
              <a:chExt cx="8126400" cy="878095"/>
            </a:xfrm>
          </p:grpSpPr>
          <p:sp>
            <p:nvSpPr>
              <p:cNvPr id="36" name="Google Shape;158;p18">
                <a:extLst>
                  <a:ext uri="{FF2B5EF4-FFF2-40B4-BE49-F238E27FC236}">
                    <a16:creationId xmlns:a16="http://schemas.microsoft.com/office/drawing/2014/main" id="{DE8980FE-F069-A0D3-B9FB-7E6948AE7215}"/>
                  </a:ext>
                </a:extLst>
              </p:cNvPr>
              <p:cNvSpPr/>
              <p:nvPr/>
            </p:nvSpPr>
            <p:spPr>
              <a:xfrm>
                <a:off x="782882" y="10405682"/>
                <a:ext cx="6949734" cy="878095"/>
              </a:xfrm>
              <a:prstGeom prst="rect">
                <a:avLst/>
              </a:prstGeom>
              <a:solidFill>
                <a:srgbClr val="74C5D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endParaRPr kumimoji="0" sz="32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7" name="Google Shape;159;p18">
                <a:extLst>
                  <a:ext uri="{FF2B5EF4-FFF2-40B4-BE49-F238E27FC236}">
                    <a16:creationId xmlns:a16="http://schemas.microsoft.com/office/drawing/2014/main" id="{40C01925-4796-8034-74B7-1B7BBA2CBB49}"/>
                  </a:ext>
                </a:extLst>
              </p:cNvPr>
              <p:cNvSpPr/>
              <p:nvPr/>
            </p:nvSpPr>
            <p:spPr>
              <a:xfrm>
                <a:off x="462332" y="10647198"/>
                <a:ext cx="8126400" cy="41655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GB" sz="1600" b="1" i="0" u="none" strike="noStrike" kern="0" cap="none" spc="0" normalizeH="0" baseline="0" noProof="0" dirty="0">
                    <a:ln>
                      <a:noFill/>
                    </a:ln>
                    <a:solidFill>
                      <a:srgbClr val="262E67"/>
                    </a:solidFill>
                    <a:effectLst/>
                    <a:uLnTx/>
                    <a:uFillTx/>
                    <a:latin typeface="Calibri" panose="020F0502020204030204" pitchFamily="34" charset="0"/>
                    <a:ea typeface="Calibri" panose="020F0502020204030204" pitchFamily="34" charset="0"/>
                    <a:cs typeface="Calibri" panose="020F0502020204030204" pitchFamily="34" charset="0"/>
                    <a:sym typeface="Open Sans SemiBold"/>
                  </a:rPr>
                  <a:t>MHPSS Cross-sectoral Working Group</a:t>
                </a:r>
                <a:r>
                  <a:rPr kumimoji="0" lang="en-GB" sz="1200" b="1" i="0" u="none" strike="noStrike" kern="0" cap="none" spc="0" normalizeH="0" baseline="0" noProof="0" dirty="0">
                    <a:ln>
                      <a:noFill/>
                    </a:ln>
                    <a:solidFill>
                      <a:srgbClr val="262E67"/>
                    </a:solidFill>
                    <a:effectLst/>
                    <a:uLnTx/>
                    <a:uFillTx/>
                    <a:latin typeface="Calibri" panose="020F0502020204030204" pitchFamily="34" charset="0"/>
                    <a:ea typeface="Calibri" panose="020F0502020204030204" pitchFamily="34" charset="0"/>
                    <a:cs typeface="Calibri" panose="020F0502020204030204" pitchFamily="34" charset="0"/>
                    <a:sym typeface="Open Sans SemiBold"/>
                  </a:rPr>
                  <a:t> </a:t>
                </a:r>
                <a:endParaRPr kumimoji="0"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grpSp>
        <p:pic>
          <p:nvPicPr>
            <p:cNvPr id="33" name="Google Shape;161;p18">
              <a:extLst>
                <a:ext uri="{FF2B5EF4-FFF2-40B4-BE49-F238E27FC236}">
                  <a16:creationId xmlns:a16="http://schemas.microsoft.com/office/drawing/2014/main" id="{1DEBC3A7-C35A-6B4A-22E8-DA9D855C22F4}"/>
                </a:ext>
              </a:extLst>
            </p:cNvPr>
            <p:cNvPicPr preferRelativeResize="0"/>
            <p:nvPr/>
          </p:nvPicPr>
          <p:blipFill rotWithShape="1">
            <a:blip r:embed="rId3">
              <a:alphaModFix/>
            </a:blip>
            <a:srcRect/>
            <a:stretch/>
          </p:blipFill>
          <p:spPr>
            <a:xfrm>
              <a:off x="1583857" y="7816339"/>
              <a:ext cx="701558" cy="713608"/>
            </a:xfrm>
            <a:prstGeom prst="rect">
              <a:avLst/>
            </a:prstGeom>
            <a:noFill/>
            <a:ln>
              <a:noFill/>
            </a:ln>
          </p:spPr>
        </p:pic>
        <p:pic>
          <p:nvPicPr>
            <p:cNvPr id="34" name="Google Shape;162;p18">
              <a:extLst>
                <a:ext uri="{FF2B5EF4-FFF2-40B4-BE49-F238E27FC236}">
                  <a16:creationId xmlns:a16="http://schemas.microsoft.com/office/drawing/2014/main" id="{1A827D6F-B8A1-C4AC-77E3-A9E502373645}"/>
                </a:ext>
              </a:extLst>
            </p:cNvPr>
            <p:cNvPicPr preferRelativeResize="0"/>
            <p:nvPr/>
          </p:nvPicPr>
          <p:blipFill rotWithShape="1">
            <a:blip r:embed="rId4">
              <a:alphaModFix/>
            </a:blip>
            <a:srcRect/>
            <a:stretch/>
          </p:blipFill>
          <p:spPr>
            <a:xfrm>
              <a:off x="3526223" y="7739692"/>
              <a:ext cx="714020" cy="782910"/>
            </a:xfrm>
            <a:prstGeom prst="rect">
              <a:avLst/>
            </a:prstGeom>
            <a:noFill/>
            <a:ln>
              <a:noFill/>
            </a:ln>
          </p:spPr>
        </p:pic>
        <p:pic>
          <p:nvPicPr>
            <p:cNvPr id="35" name="Google Shape;163;p18">
              <a:extLst>
                <a:ext uri="{FF2B5EF4-FFF2-40B4-BE49-F238E27FC236}">
                  <a16:creationId xmlns:a16="http://schemas.microsoft.com/office/drawing/2014/main" id="{EDBA2E63-E6C6-7737-6805-7462132CAA03}"/>
                </a:ext>
              </a:extLst>
            </p:cNvPr>
            <p:cNvPicPr preferRelativeResize="0"/>
            <p:nvPr/>
          </p:nvPicPr>
          <p:blipFill rotWithShape="1">
            <a:blip r:embed="rId5">
              <a:alphaModFix/>
            </a:blip>
            <a:srcRect/>
            <a:stretch/>
          </p:blipFill>
          <p:spPr>
            <a:xfrm>
              <a:off x="5702266" y="7835350"/>
              <a:ext cx="729961" cy="679362"/>
            </a:xfrm>
            <a:prstGeom prst="rect">
              <a:avLst/>
            </a:prstGeom>
            <a:noFill/>
            <a:ln>
              <a:noFill/>
            </a:ln>
          </p:spPr>
        </p:pic>
      </p:grpSp>
    </p:spTree>
    <p:extLst>
      <p:ext uri="{BB962C8B-B14F-4D97-AF65-F5344CB8AC3E}">
        <p14:creationId xmlns:p14="http://schemas.microsoft.com/office/powerpoint/2010/main" val="22859512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a:extLst>
              <a:ext uri="{FF2B5EF4-FFF2-40B4-BE49-F238E27FC236}">
                <a16:creationId xmlns:a16="http://schemas.microsoft.com/office/drawing/2014/main" id="{E9DFEB22-E759-4243-81A0-025B8746DE33}"/>
              </a:ext>
            </a:extLst>
          </p:cNvPr>
          <p:cNvGrpSpPr/>
          <p:nvPr/>
        </p:nvGrpSpPr>
        <p:grpSpPr>
          <a:xfrm>
            <a:off x="2231681" y="2067402"/>
            <a:ext cx="7728638" cy="2413032"/>
            <a:chOff x="314195" y="5376176"/>
            <a:chExt cx="7030682" cy="1718602"/>
          </a:xfrm>
          <a:solidFill>
            <a:schemeClr val="accent3">
              <a:lumMod val="60000"/>
              <a:lumOff val="40000"/>
            </a:schemeClr>
          </a:solidFill>
        </p:grpSpPr>
        <p:sp>
          <p:nvSpPr>
            <p:cNvPr id="6" name="Text Box 4">
              <a:extLst>
                <a:ext uri="{FF2B5EF4-FFF2-40B4-BE49-F238E27FC236}">
                  <a16:creationId xmlns:a16="http://schemas.microsoft.com/office/drawing/2014/main" id="{71C7B2CF-40C4-4F8D-9157-A9B81ECA204C}"/>
                </a:ext>
              </a:extLst>
            </p:cNvPr>
            <p:cNvSpPr txBox="1">
              <a:spLocks noChangeArrowheads="1"/>
            </p:cNvSpPr>
            <p:nvPr/>
          </p:nvSpPr>
          <p:spPr bwMode="auto">
            <a:xfrm>
              <a:off x="314195" y="5376176"/>
              <a:ext cx="7030682" cy="1718602"/>
            </a:xfrm>
            <a:prstGeom prst="rect">
              <a:avLst/>
            </a:prstGeom>
            <a:grp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57150" algn="ctr">
                  <a:solidFill>
                    <a:srgbClr val="FFFFFE"/>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Arial Unicode MS"/>
                <a:cs typeface="Arial Unicode MS"/>
              </a:endParaRPr>
            </a:p>
          </p:txBody>
        </p:sp>
        <p:sp>
          <p:nvSpPr>
            <p:cNvPr id="7" name="Text Box 5">
              <a:extLst>
                <a:ext uri="{FF2B5EF4-FFF2-40B4-BE49-F238E27FC236}">
                  <a16:creationId xmlns:a16="http://schemas.microsoft.com/office/drawing/2014/main" id="{13783919-5700-4482-AC88-BBF203D64302}"/>
                </a:ext>
              </a:extLst>
            </p:cNvPr>
            <p:cNvSpPr txBox="1">
              <a:spLocks noChangeArrowheads="1"/>
            </p:cNvSpPr>
            <p:nvPr/>
          </p:nvSpPr>
          <p:spPr bwMode="auto">
            <a:xfrm>
              <a:off x="474823" y="5489623"/>
              <a:ext cx="6709426" cy="1491708"/>
            </a:xfrm>
            <a:prstGeom prst="rect">
              <a:avLst/>
            </a:prstGeom>
            <a:grpFill/>
            <a:ln>
              <a:noFill/>
            </a:ln>
            <a:effectLst/>
            <a:extLs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err="1">
                  <a:ln>
                    <a:noFill/>
                  </a:ln>
                  <a:solidFill>
                    <a:srgbClr val="FFFFFE"/>
                  </a:solidFill>
                  <a:effectLst/>
                  <a:uLnTx/>
                  <a:uFillTx/>
                  <a:latin typeface="Calibri" panose="020F0502020204030204" pitchFamily="34" charset="0"/>
                  <a:ea typeface="Arial Unicode MS"/>
                  <a:cs typeface="Arial Unicode MS"/>
                </a:rPr>
                <a:t>QualityRights</a:t>
              </a:r>
              <a:r>
                <a:rPr kumimoji="0" lang="en-US" altLang="en-US" sz="4800" b="1" i="0" u="none" strike="noStrike" kern="1200" cap="none" spc="0" normalizeH="0" baseline="0" noProof="0" dirty="0">
                  <a:ln>
                    <a:noFill/>
                  </a:ln>
                  <a:solidFill>
                    <a:srgbClr val="FFFFFE"/>
                  </a:solidFill>
                  <a:effectLst/>
                  <a:uLnTx/>
                  <a:uFillTx/>
                  <a:latin typeface="Calibri" panose="020F0502020204030204" pitchFamily="34" charset="0"/>
                  <a:ea typeface="Arial Unicode MS"/>
                  <a:cs typeface="Arial Unicode MS"/>
                </a:rPr>
                <a:t> Changemakers and Action Plans</a:t>
              </a:r>
            </a:p>
          </p:txBody>
        </p:sp>
      </p:grpSp>
    </p:spTree>
    <p:extLst>
      <p:ext uri="{BB962C8B-B14F-4D97-AF65-F5344CB8AC3E}">
        <p14:creationId xmlns:p14="http://schemas.microsoft.com/office/powerpoint/2010/main" val="9620695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47"/>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a:ln>
                  <a:noFill/>
                </a:ln>
                <a:solidFill>
                  <a:srgbClr val="FFFFF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82</a:t>
            </a:fld>
            <a:endParaRPr kumimoji="0" sz="1000" b="0" i="0" u="none" strike="noStrike" kern="0" cap="none" spc="0" normalizeH="0" baseline="0" noProof="0">
              <a:ln>
                <a:noFill/>
              </a:ln>
              <a:solidFill>
                <a:srgbClr val="FFFFFF"/>
              </a:solidFill>
              <a:effectLst/>
              <a:uLnTx/>
              <a:uFillTx/>
              <a:latin typeface="Calibri"/>
              <a:cs typeface="Calibri"/>
              <a:sym typeface="Calibri"/>
            </a:endParaRPr>
          </a:p>
        </p:txBody>
      </p:sp>
      <p:sp>
        <p:nvSpPr>
          <p:cNvPr id="541" name="Google Shape;541;p47"/>
          <p:cNvSpPr txBox="1">
            <a:spLocks noGrp="1"/>
          </p:cNvSpPr>
          <p:nvPr>
            <p:ph type="body" idx="2"/>
          </p:nvPr>
        </p:nvSpPr>
        <p:spPr>
          <a:xfrm>
            <a:off x="508794" y="914400"/>
            <a:ext cx="11174412" cy="5091953"/>
          </a:xfrm>
          <a:prstGeom prst="rect">
            <a:avLst/>
          </a:prstGeom>
          <a:noFill/>
          <a:ln>
            <a:noFill/>
          </a:ln>
        </p:spPr>
        <p:txBody>
          <a:bodyPr spcFirstLastPara="1" wrap="square" lIns="0" tIns="46800" rIns="0" bIns="45700" anchor="t" anchorCtr="0">
            <a:noAutofit/>
          </a:bodyPr>
          <a:lstStyle/>
          <a:p>
            <a:pPr marL="0" indent="0">
              <a:buNone/>
            </a:pPr>
            <a:r>
              <a:rPr lang="en-US" dirty="0"/>
              <a:t>In small groups, begin developing your individual QualityRights Action Plans.</a:t>
            </a:r>
          </a:p>
          <a:p>
            <a:pPr marL="342900" indent="-342900"/>
            <a:endParaRPr lang="en-US" dirty="0"/>
          </a:p>
          <a:p>
            <a:pPr marL="800100" lvl="1" indent="-342900"/>
            <a:r>
              <a:rPr lang="en-US" sz="2200" dirty="0"/>
              <a:t>Part 1 (20 mins). Discuss what already exists in your work context, projects, or </a:t>
            </a:r>
            <a:r>
              <a:rPr lang="en-US" sz="2200" dirty="0" err="1"/>
              <a:t>programmes</a:t>
            </a:r>
            <a:r>
              <a:rPr lang="en-US" sz="2200" dirty="0"/>
              <a:t> that helps respect and promote the rights of people with psychosocial, intellectual or cognitive disabilities.</a:t>
            </a:r>
          </a:p>
          <a:p>
            <a:pPr marL="800100" lvl="1" indent="-342900"/>
            <a:r>
              <a:rPr lang="en-US" sz="2200" dirty="0"/>
              <a:t>Part 2 (20 mins). Identify new, realistic actions you could take in the next 1–6 months to further promote these rights (for example, advocacy, staff training, awareness-raising, policy change).</a:t>
            </a:r>
          </a:p>
          <a:p>
            <a:pPr marL="800100" lvl="1" indent="-342900"/>
            <a:r>
              <a:rPr lang="en-US" sz="2200" dirty="0"/>
              <a:t>Add your ideas to your individual Action Planner. Also summarize what your group came up with on your flipchart — you will continue using these summaries during the training.</a:t>
            </a:r>
          </a:p>
          <a:p>
            <a:pPr marL="0" lvl="0" indent="0" algn="l">
              <a:lnSpc>
                <a:spcPct val="100000"/>
              </a:lnSpc>
              <a:spcBef>
                <a:spcPts val="0"/>
              </a:spcBef>
              <a:spcAft>
                <a:spcPts val="0"/>
              </a:spcAft>
              <a:buSzPts val="1800"/>
              <a:buNone/>
            </a:pPr>
            <a:endParaRPr lang="en-GB" sz="2000" dirty="0"/>
          </a:p>
        </p:txBody>
      </p:sp>
      <p:sp>
        <p:nvSpPr>
          <p:cNvPr id="542" name="Google Shape;542;p47"/>
          <p:cNvSpPr txBox="1">
            <a:spLocks noGrp="1"/>
          </p:cNvSpPr>
          <p:nvPr>
            <p:ph type="title"/>
          </p:nvPr>
        </p:nvSpPr>
        <p:spPr>
          <a:xfrm>
            <a:off x="507206" y="183685"/>
            <a:ext cx="10396146" cy="1041034"/>
          </a:xfrm>
          <a:prstGeom prst="rect">
            <a:avLst/>
          </a:prstGeom>
          <a:noFill/>
          <a:ln>
            <a:noFill/>
          </a:ln>
        </p:spPr>
        <p:txBody>
          <a:bodyPr spcFirstLastPara="1" wrap="square" lIns="0" tIns="0" rIns="0" bIns="0" anchor="t" anchorCtr="0">
            <a:noAutofit/>
          </a:bodyPr>
          <a:lstStyle/>
          <a:p>
            <a:pPr marL="0" lvl="0" indent="0" algn="l" rtl="0">
              <a:lnSpc>
                <a:spcPct val="103125"/>
              </a:lnSpc>
              <a:spcBef>
                <a:spcPts val="0"/>
              </a:spcBef>
              <a:spcAft>
                <a:spcPts val="0"/>
              </a:spcAft>
              <a:buClr>
                <a:schemeClr val="accent1"/>
              </a:buClr>
              <a:buSzPts val="3000"/>
              <a:buFont typeface="Century Gothic"/>
              <a:buNone/>
            </a:pPr>
            <a:r>
              <a:rPr lang="en-GB" dirty="0">
                <a:latin typeface="Calibri" panose="020F0502020204030204" pitchFamily="34" charset="0"/>
                <a:ea typeface="Calibri" panose="020F0502020204030204" pitchFamily="34" charset="0"/>
                <a:cs typeface="Calibri" panose="020F0502020204030204" pitchFamily="34" charset="0"/>
              </a:rPr>
              <a:t>Exercise 1.8 Action plans: </a:t>
            </a:r>
            <a:r>
              <a:rPr lang="en-GB" dirty="0">
                <a:latin typeface="Calibri" panose="020F0502020204030204" pitchFamily="34" charset="0"/>
                <a:ea typeface="Calibri" panose="020F0502020204030204" pitchFamily="34" charset="0"/>
                <a:cs typeface="Calibri" panose="020F0502020204030204" pitchFamily="34" charset="0"/>
                <a:sym typeface="Calibri"/>
              </a:rPr>
              <a:t>becoming </a:t>
            </a:r>
            <a:r>
              <a:rPr lang="en-GB" dirty="0" err="1">
                <a:latin typeface="Calibri" panose="020F0502020204030204" pitchFamily="34" charset="0"/>
                <a:ea typeface="Calibri" panose="020F0502020204030204" pitchFamily="34" charset="0"/>
                <a:cs typeface="Calibri" panose="020F0502020204030204" pitchFamily="34" charset="0"/>
                <a:sym typeface="Calibri"/>
              </a:rPr>
              <a:t>QualityRights</a:t>
            </a:r>
            <a:r>
              <a:rPr lang="en-GB" dirty="0">
                <a:latin typeface="Calibri" panose="020F0502020204030204" pitchFamily="34" charset="0"/>
                <a:ea typeface="Calibri" panose="020F0502020204030204" pitchFamily="34" charset="0"/>
                <a:cs typeface="Calibri" panose="020F0502020204030204" pitchFamily="34" charset="0"/>
                <a:sym typeface="Calibri"/>
              </a:rPr>
              <a:t> changemakers</a:t>
            </a:r>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48"/>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83</a:t>
            </a:fld>
            <a:endParaRPr/>
          </a:p>
        </p:txBody>
      </p:sp>
      <p:sp>
        <p:nvSpPr>
          <p:cNvPr id="549" name="Google Shape;549;p48"/>
          <p:cNvSpPr txBox="1">
            <a:spLocks noGrp="1"/>
          </p:cNvSpPr>
          <p:nvPr>
            <p:ph type="body" idx="2"/>
          </p:nvPr>
        </p:nvSpPr>
        <p:spPr>
          <a:xfrm>
            <a:off x="507195" y="1511188"/>
            <a:ext cx="11174412" cy="4500000"/>
          </a:xfrm>
          <a:prstGeom prst="rect">
            <a:avLst/>
          </a:prstGeom>
          <a:noFill/>
          <a:ln>
            <a:noFill/>
          </a:ln>
        </p:spPr>
        <p:txBody>
          <a:bodyPr spcFirstLastPara="1" wrap="square" lIns="0" tIns="46800" rIns="0" bIns="45700" anchor="t" anchorCtr="0">
            <a:noAutofit/>
          </a:bodyPr>
          <a:lstStyle/>
          <a:p>
            <a:pPr marL="0" indent="0">
              <a:buSzPts val="1800"/>
              <a:buNone/>
            </a:pPr>
            <a:r>
              <a:rPr lang="en-GB" dirty="0">
                <a:latin typeface="Calibri"/>
                <a:ea typeface="Calibri"/>
                <a:cs typeface="Calibri"/>
                <a:sym typeface="Calibri"/>
              </a:rPr>
              <a:t>Please provide some quick first impressions on how you found </a:t>
            </a:r>
            <a:r>
              <a:rPr lang="en-GB" dirty="0"/>
              <a:t>this module</a:t>
            </a:r>
            <a:r>
              <a:rPr lang="en-GB" dirty="0">
                <a:latin typeface="Calibri"/>
                <a:ea typeface="Calibri"/>
                <a:cs typeface="Calibri"/>
                <a:sym typeface="Calibri"/>
              </a:rPr>
              <a:t>. You'll have the opportunity to give more detailed feedback at the end of the entire course too.</a:t>
            </a:r>
            <a:endParaRPr dirty="0"/>
          </a:p>
          <a:p>
            <a:pPr marL="0" lvl="0" indent="0" algn="l" rtl="0">
              <a:lnSpc>
                <a:spcPct val="100000"/>
              </a:lnSpc>
              <a:spcBef>
                <a:spcPts val="2250"/>
              </a:spcBef>
              <a:spcAft>
                <a:spcPts val="0"/>
              </a:spcAft>
              <a:buSzPts val="1800"/>
              <a:buNone/>
            </a:pPr>
            <a:endParaRPr dirty="0">
              <a:latin typeface="Calibri"/>
              <a:ea typeface="Calibri"/>
              <a:cs typeface="Calibri"/>
              <a:sym typeface="Calibri"/>
            </a:endParaRPr>
          </a:p>
          <a:p>
            <a:pPr indent="-342900">
              <a:spcBef>
                <a:spcPts val="750"/>
              </a:spcBef>
              <a:buSzPts val="1800"/>
            </a:pPr>
            <a:r>
              <a:rPr lang="en-GB" dirty="0">
                <a:latin typeface="Calibri"/>
                <a:ea typeface="Calibri"/>
                <a:cs typeface="Calibri"/>
                <a:sym typeface="Calibri"/>
              </a:rPr>
              <a:t>What is/are the most important point(s) you learnt from today’s training?</a:t>
            </a:r>
          </a:p>
          <a:p>
            <a:pPr indent="-342900">
              <a:spcBef>
                <a:spcPts val="750"/>
              </a:spcBef>
              <a:buSzPts val="1800"/>
            </a:pPr>
            <a:r>
              <a:rPr lang="en-GB" dirty="0"/>
              <a:t>Any remarks? Wishes for tomorrow?</a:t>
            </a:r>
            <a:endParaRPr dirty="0">
              <a:latin typeface="Calibri"/>
              <a:ea typeface="Calibri"/>
              <a:cs typeface="Calibri"/>
              <a:sym typeface="Calibri"/>
            </a:endParaRPr>
          </a:p>
          <a:p>
            <a:pPr marL="285750" lvl="0" indent="-146050" algn="l" rtl="0">
              <a:lnSpc>
                <a:spcPct val="100000"/>
              </a:lnSpc>
              <a:spcBef>
                <a:spcPts val="1200"/>
              </a:spcBef>
              <a:spcAft>
                <a:spcPts val="0"/>
              </a:spcAft>
              <a:buSzPts val="2200"/>
              <a:buNone/>
            </a:pPr>
            <a:endParaRPr dirty="0"/>
          </a:p>
        </p:txBody>
      </p:sp>
      <p:sp>
        <p:nvSpPr>
          <p:cNvPr id="550" name="Google Shape;550;p48"/>
          <p:cNvSpPr txBox="1">
            <a:spLocks noGrp="1"/>
          </p:cNvSpPr>
          <p:nvPr>
            <p:ph type="title"/>
          </p:nvPr>
        </p:nvSpPr>
        <p:spPr>
          <a:xfrm>
            <a:off x="507206" y="506412"/>
            <a:ext cx="9792000" cy="4320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GB" dirty="0">
                <a:latin typeface="Calibri" panose="020F0502020204030204" pitchFamily="34" charset="0"/>
                <a:ea typeface="Calibri" panose="020F0502020204030204" pitchFamily="34" charset="0"/>
                <a:cs typeface="Calibri" panose="020F0502020204030204" pitchFamily="34" charset="0"/>
              </a:rPr>
              <a:t>Daily wrap up and rapid end of day evaluation</a:t>
            </a:r>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5F4E25-5860-7490-1EE1-908849E36AF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84</a:t>
            </a:fld>
            <a:endParaRPr lang="en-GB" dirty="0"/>
          </a:p>
        </p:txBody>
      </p:sp>
      <p:sp>
        <p:nvSpPr>
          <p:cNvPr id="6" name="TextBox 5">
            <a:extLst>
              <a:ext uri="{FF2B5EF4-FFF2-40B4-BE49-F238E27FC236}">
                <a16:creationId xmlns:a16="http://schemas.microsoft.com/office/drawing/2014/main" id="{851B1393-258F-F6C1-2524-8B0F98E62B07}"/>
              </a:ext>
            </a:extLst>
          </p:cNvPr>
          <p:cNvSpPr txBox="1"/>
          <p:nvPr/>
        </p:nvSpPr>
        <p:spPr>
          <a:xfrm>
            <a:off x="50800" y="2712720"/>
            <a:ext cx="12049760" cy="338554"/>
          </a:xfrm>
          <a:prstGeom prst="rect">
            <a:avLst/>
          </a:prstGeom>
          <a:noFill/>
        </p:spPr>
        <p:txBody>
          <a:bodyPr wrap="square" rtlCol="0">
            <a:spAutoFit/>
          </a:bodyPr>
          <a:lstStyle/>
          <a:p>
            <a:r>
              <a:rPr lang="en-US" sz="1600" dirty="0"/>
              <a:t>WHO/UCN/MSD/PLR/2025.2 </a:t>
            </a:r>
            <a:r>
              <a:rPr lang="en-US" sz="1600" b="1" dirty="0"/>
              <a:t>© WHO 2025. </a:t>
            </a:r>
            <a:r>
              <a:rPr lang="en-US" sz="1600" dirty="0"/>
              <a:t>Some rights reserved. This work is available under the </a:t>
            </a:r>
            <a:r>
              <a:rPr lang="en-US" sz="1600" u="sng" dirty="0">
                <a:hlinkClick r:id="rId2"/>
              </a:rPr>
              <a:t>CC BY-NC-SA 3.0 IGO</a:t>
            </a:r>
            <a:r>
              <a:rPr lang="en-US" sz="1600" dirty="0"/>
              <a:t> </a:t>
            </a:r>
            <a:r>
              <a:rPr lang="en-US" sz="1600" dirty="0" err="1"/>
              <a:t>licence</a:t>
            </a:r>
            <a:r>
              <a:rPr lang="en-US" sz="1600" dirty="0"/>
              <a:t>.</a:t>
            </a:r>
          </a:p>
        </p:txBody>
      </p:sp>
    </p:spTree>
    <p:extLst>
      <p:ext uri="{BB962C8B-B14F-4D97-AF65-F5344CB8AC3E}">
        <p14:creationId xmlns:p14="http://schemas.microsoft.com/office/powerpoint/2010/main" val="586285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179F51-D437-1F4C-8EAD-ED6FA6252BFA}"/>
              </a:ext>
            </a:extLst>
          </p:cNvPr>
          <p:cNvSpPr>
            <a:spLocks noGrp="1"/>
          </p:cNvSpPr>
          <p:nvPr>
            <p:ph type="sldNum" sz="quarter" idx="12"/>
          </p:nvPr>
        </p:nvSpPr>
        <p:spPr/>
        <p:txBody>
          <a:bodyPr/>
          <a:lstStyle/>
          <a:p>
            <a:fld id="{04260D4A-DEC1-45DD-8AB2-A3349BAAA59E}" type="slidenum">
              <a:rPr lang="en-US" smtClean="0"/>
              <a:pPr/>
              <a:t>9</a:t>
            </a:fld>
            <a:endParaRPr lang="en-US"/>
          </a:p>
        </p:txBody>
      </p:sp>
      <p:sp>
        <p:nvSpPr>
          <p:cNvPr id="4" name="Content Placeholder 3">
            <a:extLst>
              <a:ext uri="{FF2B5EF4-FFF2-40B4-BE49-F238E27FC236}">
                <a16:creationId xmlns:a16="http://schemas.microsoft.com/office/drawing/2014/main" id="{63F448A5-EAD9-3D4B-9AA0-2B112E03FD3A}"/>
              </a:ext>
            </a:extLst>
          </p:cNvPr>
          <p:cNvSpPr>
            <a:spLocks noGrp="1"/>
          </p:cNvSpPr>
          <p:nvPr>
            <p:ph sz="quarter" idx="14"/>
          </p:nvPr>
        </p:nvSpPr>
        <p:spPr/>
        <p:txBody>
          <a:bodyPr/>
          <a:lstStyle/>
          <a:p>
            <a:pPr>
              <a:spcAft>
                <a:spcPts val="600"/>
              </a:spcAft>
            </a:pPr>
            <a:r>
              <a:rPr lang="en-GB" dirty="0">
                <a:solidFill>
                  <a:srgbClr val="000000"/>
                </a:solidFill>
                <a:ea typeface="SimSun" panose="02010600030101010101" pitchFamily="2" charset="-122"/>
                <a:cs typeface="Arial" panose="020B0604020202020204" pitchFamily="34" charset="0"/>
              </a:rPr>
              <a:t>People use language and terminology differently in varying contexts over time</a:t>
            </a:r>
            <a:r>
              <a:rPr lang="en-GB" dirty="0">
                <a:ea typeface="MS Mincho" panose="02020609040205080304" pitchFamily="49" charset="-128"/>
                <a:cs typeface="Arial" panose="020B0604020202020204" pitchFamily="34" charset="0"/>
              </a:rPr>
              <a:t>.</a:t>
            </a:r>
          </a:p>
          <a:p>
            <a:pPr>
              <a:spcAft>
                <a:spcPts val="600"/>
              </a:spcAft>
            </a:pPr>
            <a:r>
              <a:rPr lang="en-US" b="1" i="1" dirty="0"/>
              <a:t>Psychosocial disability</a:t>
            </a:r>
            <a:r>
              <a:rPr lang="en-US" b="1" dirty="0"/>
              <a:t> </a:t>
            </a:r>
            <a:r>
              <a:rPr lang="en-US" dirty="0"/>
              <a:t>includes people who have received a mental health-related diagnosis or who self-identify with this term. </a:t>
            </a:r>
          </a:p>
          <a:p>
            <a:pPr>
              <a:spcAft>
                <a:spcPts val="600"/>
              </a:spcAft>
            </a:pPr>
            <a:r>
              <a:rPr lang="en-US" b="1" i="1" dirty="0"/>
              <a:t>Cognitive disability </a:t>
            </a:r>
            <a:r>
              <a:rPr lang="en-US" dirty="0"/>
              <a:t>and </a:t>
            </a:r>
            <a:r>
              <a:rPr lang="en-US" b="1" i="1" dirty="0"/>
              <a:t>intellectual disability</a:t>
            </a:r>
            <a:r>
              <a:rPr lang="en-US" b="1" dirty="0"/>
              <a:t> </a:t>
            </a:r>
            <a:r>
              <a:rPr lang="en-US" dirty="0"/>
              <a:t>refer to people who have received a diagnosis related to their cognitive or intellectual function, including  dementia and autism.</a:t>
            </a:r>
          </a:p>
          <a:p>
            <a:pPr>
              <a:spcAft>
                <a:spcPts val="600"/>
              </a:spcAft>
            </a:pPr>
            <a:r>
              <a:rPr lang="en-US" dirty="0"/>
              <a:t>The term </a:t>
            </a:r>
            <a:r>
              <a:rPr lang="en-US" b="1" i="1" dirty="0"/>
              <a:t>disability</a:t>
            </a:r>
            <a:r>
              <a:rPr lang="en-US" dirty="0"/>
              <a:t> highlights the barriers to full participation in society facing people with actual or perceived impairments, and the fact that they are protected under the Convention on the Rights of Persons with Disabilities (UN CRPD). </a:t>
            </a:r>
            <a:r>
              <a:rPr lang="en-US" b="1" dirty="0"/>
              <a:t>More on this later on the training! </a:t>
            </a:r>
            <a:endParaRPr lang="en-US" dirty="0"/>
          </a:p>
          <a:p>
            <a:pPr>
              <a:spcAft>
                <a:spcPts val="600"/>
              </a:spcAft>
            </a:pPr>
            <a:r>
              <a:rPr lang="en-US" sz="2200" dirty="0"/>
              <a:t>Using </a:t>
            </a:r>
            <a:r>
              <a:rPr lang="en-US" sz="2200" b="1" i="1" dirty="0"/>
              <a:t>disability</a:t>
            </a:r>
            <a:r>
              <a:rPr lang="en-US" sz="2200" dirty="0"/>
              <a:t> in this context does not imply that people have an impairment or a disorder. </a:t>
            </a:r>
            <a:endParaRPr lang="en-US" sz="2200" b="1" dirty="0"/>
          </a:p>
          <a:p>
            <a:endParaRPr lang="en-US" dirty="0"/>
          </a:p>
        </p:txBody>
      </p:sp>
      <p:sp>
        <p:nvSpPr>
          <p:cNvPr id="5" name="Title 4">
            <a:extLst>
              <a:ext uri="{FF2B5EF4-FFF2-40B4-BE49-F238E27FC236}">
                <a16:creationId xmlns:a16="http://schemas.microsoft.com/office/drawing/2014/main" id="{2468FFF6-EF76-7A4A-A2D1-8D66BF622425}"/>
              </a:ext>
            </a:extLst>
          </p:cNvPr>
          <p:cNvSpPr>
            <a:spLocks noGrp="1"/>
          </p:cNvSpPr>
          <p:nvPr>
            <p:ph type="title"/>
          </p:nvPr>
        </p:nvSpPr>
        <p:spPr>
          <a:xfrm>
            <a:off x="507205" y="506412"/>
            <a:ext cx="11174399" cy="432000"/>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A few words about terminology in this training </a:t>
            </a:r>
          </a:p>
        </p:txBody>
      </p:sp>
    </p:spTree>
    <p:extLst>
      <p:ext uri="{BB962C8B-B14F-4D97-AF65-F5344CB8AC3E}">
        <p14:creationId xmlns:p14="http://schemas.microsoft.com/office/powerpoint/2010/main" val="41667983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SHAPETYPE" val="Source"/>
</p:tagLst>
</file>

<file path=ppt/tags/tag108.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SHAPETYPE" val="Source"/>
</p:tagLst>
</file>

<file path=ppt/tags/tag12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SHAPETYPE" val="Source"/>
</p:tagLst>
</file>

<file path=ppt/tags/tag18.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SHAPETYPE" val="Source"/>
</p:tagLst>
</file>

<file path=ppt/tags/tag2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SHAPETYPE" val="Source"/>
</p:tagLst>
</file>

<file path=ppt/tags/tag3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SHAPETYPE" val="Source"/>
</p:tagLst>
</file>

<file path=ppt/tags/tag48.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5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SHAPETYPE" val="Source"/>
</p:tagLst>
</file>

<file path=ppt/tags/tag6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SHAPETYPE" val="Source"/>
</p:tagLst>
</file>

<file path=ppt/tags/tag78.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SHAPETYPE" val="Source"/>
</p:tagLst>
</file>

<file path=ppt/tags/tag9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LPB">
  <a:themeElements>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LPB">
  <a:themeElements>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fontScheme name="Lonza font theme">
      <a:majorFont>
        <a:latin typeface="Century Gothic"/>
        <a:ea typeface="Arial Unicode MS"/>
        <a:cs typeface="Arial Unicode MS"/>
      </a:majorFont>
      <a:minorFont>
        <a:latin typeface="Calibri Light"/>
        <a:ea typeface="Arial Unicode MS"/>
        <a:cs typeface="Arial Unicode MS"/>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a:solidFill>
              <a:schemeClr val="tx1"/>
            </a:solidFill>
          </a:defRPr>
        </a:defPPr>
      </a:lstStyle>
    </a:txDef>
  </a:objectDefaults>
  <a:extraClrSchemeLst/>
  <a:extLst>
    <a:ext uri="{05A4C25C-085E-4340-85A3-A5531E510DB2}">
      <thm15:themeFamily xmlns:thm15="http://schemas.microsoft.com/office/thememl/2012/main" name="TEMPLATE WHO PPT" id="{E2228241-3BEA-3843-838B-7F5DBA8F7E90}" vid="{0C4EC57B-1905-C64E-B6FC-1A29D423595C}"/>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LPB">
  <a:themeElements>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fontScheme name="Lonza font theme">
      <a:majorFont>
        <a:latin typeface="Century Gothic"/>
        <a:ea typeface="Arial Unicode MS"/>
        <a:cs typeface="Arial Unicode MS"/>
      </a:majorFont>
      <a:minorFont>
        <a:latin typeface="Calibri Light"/>
        <a:ea typeface="Arial Unicode MS"/>
        <a:cs typeface="Arial Unicode MS"/>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a:solidFill>
              <a:schemeClr val="tx1"/>
            </a:solidFill>
          </a:defRPr>
        </a:defPPr>
      </a:lstStyle>
    </a:txDef>
  </a:objectDefaults>
  <a:extraClrSchemeLst/>
  <a:extLst>
    <a:ext uri="{05A4C25C-085E-4340-85A3-A5531E510DB2}">
      <thm15:themeFamily xmlns:thm15="http://schemas.microsoft.com/office/thememl/2012/main" name="Lonza media conference_microbiome slides_FINAL" id="{FD7A22A7-4169-B944-B07B-3A82302E1CDC}" vid="{9FD9A615-A655-A740-BB05-1DF3BFB5E4CC}"/>
    </a:ext>
  </a:extLst>
</a:theme>
</file>

<file path=ppt/theme/theme3.xml><?xml version="1.0" encoding="utf-8"?>
<a:theme xmlns:a="http://schemas.openxmlformats.org/drawingml/2006/main" name="3_LPB">
  <a:themeElements>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fontScheme name="Lonza font theme">
      <a:majorFont>
        <a:latin typeface="Century Gothic"/>
        <a:ea typeface="Arial Unicode MS"/>
        <a:cs typeface="Arial Unicode MS"/>
      </a:majorFont>
      <a:minorFont>
        <a:latin typeface="Calibri Light"/>
        <a:ea typeface="Arial Unicode MS"/>
        <a:cs typeface="Arial Unicode MS"/>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a:solidFill>
              <a:schemeClr val="tx1"/>
            </a:solidFill>
          </a:defRPr>
        </a:defPPr>
      </a:lstStyle>
    </a:txDef>
  </a:objectDefaults>
  <a:extraClrSchemeLst/>
  <a:extLst>
    <a:ext uri="{05A4C25C-085E-4340-85A3-A5531E510DB2}">
      <thm15:themeFamily xmlns:thm15="http://schemas.microsoft.com/office/thememl/2012/main" name="Lonza media conference_microbiome slides_FINAL" id="{FD7A22A7-4169-B944-B07B-3A82302E1CDC}" vid="{9FD9A615-A655-A740-BB05-1DF3BFB5E4CC}"/>
    </a:ext>
  </a:extLst>
</a:theme>
</file>

<file path=ppt/theme/theme4.xml><?xml version="1.0" encoding="utf-8"?>
<a:theme xmlns:a="http://schemas.openxmlformats.org/drawingml/2006/main" name="4_LPB">
  <a:themeElements>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fontScheme name="Lonza font theme">
      <a:majorFont>
        <a:latin typeface="Century Gothic"/>
        <a:ea typeface="Arial Unicode MS"/>
        <a:cs typeface="Arial Unicode MS"/>
      </a:majorFont>
      <a:minorFont>
        <a:latin typeface="Calibri Light"/>
        <a:ea typeface="Arial Unicode MS"/>
        <a:cs typeface="Arial Unicode MS"/>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a:solidFill>
              <a:schemeClr val="tx1"/>
            </a:solidFill>
          </a:defRPr>
        </a:defPPr>
      </a:lstStyle>
    </a:txDef>
  </a:objectDefaults>
  <a:extraClrSchemeLst/>
  <a:extLst>
    <a:ext uri="{05A4C25C-085E-4340-85A3-A5531E510DB2}">
      <thm15:themeFamily xmlns:thm15="http://schemas.microsoft.com/office/thememl/2012/main" name="Lonza media conference_microbiome slides_FINAL" id="{FD7A22A7-4169-B944-B07B-3A82302E1CDC}" vid="{9FD9A615-A655-A740-BB05-1DF3BFB5E4CC}"/>
    </a:ext>
  </a:extLst>
</a:theme>
</file>

<file path=ppt/theme/theme5.xml><?xml version="1.0" encoding="utf-8"?>
<a:theme xmlns:a="http://schemas.openxmlformats.org/drawingml/2006/main" name="5_LPB">
  <a:themeElements>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fontScheme name="Lonza font theme">
      <a:majorFont>
        <a:latin typeface="Century Gothic"/>
        <a:ea typeface="Arial Unicode MS"/>
        <a:cs typeface="Arial Unicode MS"/>
      </a:majorFont>
      <a:minorFont>
        <a:latin typeface="Calibri Light"/>
        <a:ea typeface="Arial Unicode MS"/>
        <a:cs typeface="Arial Unicode MS"/>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a:solidFill>
              <a:schemeClr val="tx1"/>
            </a:solidFill>
          </a:defRPr>
        </a:defPPr>
      </a:lstStyle>
    </a:txDef>
  </a:objectDefaults>
  <a:extraClrSchemeLst/>
  <a:extLst>
    <a:ext uri="{05A4C25C-085E-4340-85A3-A5531E510DB2}">
      <thm15:themeFamily xmlns:thm15="http://schemas.microsoft.com/office/thememl/2012/main" name="Lonza media conference_microbiome slides_FINAL" id="{FD7A22A7-4169-B944-B07B-3A82302E1CDC}" vid="{9FD9A615-A655-A740-BB05-1DF3BFB5E4CC}"/>
    </a:ext>
  </a:extLst>
</a:theme>
</file>

<file path=ppt/theme/theme6.xml><?xml version="1.0" encoding="utf-8"?>
<a:theme xmlns:a="http://schemas.openxmlformats.org/drawingml/2006/main" name="6_LPB">
  <a:themeElements>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fontScheme name="Lonza font theme">
      <a:majorFont>
        <a:latin typeface="Century Gothic"/>
        <a:ea typeface="Arial Unicode MS"/>
        <a:cs typeface="Arial Unicode MS"/>
      </a:majorFont>
      <a:minorFont>
        <a:latin typeface="Calibri Light"/>
        <a:ea typeface="Arial Unicode MS"/>
        <a:cs typeface="Arial Unicode MS"/>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a:solidFill>
              <a:schemeClr val="tx1"/>
            </a:solidFill>
          </a:defRPr>
        </a:defPPr>
      </a:lstStyle>
    </a:txDef>
  </a:objectDefaults>
  <a:extraClrSchemeLst/>
  <a:extLst>
    <a:ext uri="{05A4C25C-085E-4340-85A3-A5531E510DB2}">
      <thm15:themeFamily xmlns:thm15="http://schemas.microsoft.com/office/thememl/2012/main" name="Lonza media conference_microbiome slides_FINAL" id="{FD7A22A7-4169-B944-B07B-3A82302E1CDC}" vid="{9FD9A615-A655-A740-BB05-1DF3BFB5E4CC}"/>
    </a:ext>
  </a:extLst>
</a:theme>
</file>

<file path=ppt/theme/theme7.xml><?xml version="1.0" encoding="utf-8"?>
<a:theme xmlns:a="http://schemas.openxmlformats.org/drawingml/2006/main" name="7_LPB">
  <a:themeElements>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fontScheme name="Lonza font theme">
      <a:majorFont>
        <a:latin typeface="Century Gothic"/>
        <a:ea typeface="Arial Unicode MS"/>
        <a:cs typeface="Arial Unicode MS"/>
      </a:majorFont>
      <a:minorFont>
        <a:latin typeface="Calibri Light"/>
        <a:ea typeface="Arial Unicode MS"/>
        <a:cs typeface="Arial Unicode MS"/>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a:solidFill>
              <a:schemeClr val="tx1"/>
            </a:solidFill>
          </a:defRPr>
        </a:defPPr>
      </a:lstStyle>
    </a:txDef>
  </a:objectDefaults>
  <a:extraClrSchemeLst/>
  <a:extLst>
    <a:ext uri="{05A4C25C-085E-4340-85A3-A5531E510DB2}">
      <thm15:themeFamily xmlns:thm15="http://schemas.microsoft.com/office/thememl/2012/main" name="Lonza media conference_microbiome slides_FINAL" id="{FD7A22A7-4169-B944-B07B-3A82302E1CDC}" vid="{9FD9A615-A655-A740-BB05-1DF3BFB5E4CC}"/>
    </a:ext>
  </a:extLst>
</a:theme>
</file>

<file path=ppt/theme/theme8.xml><?xml version="1.0" encoding="utf-8"?>
<a:theme xmlns:a="http://schemas.openxmlformats.org/drawingml/2006/main" name="8_LPB">
  <a:themeElements>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fontScheme name="Lonza font theme">
      <a:majorFont>
        <a:latin typeface="Century Gothic"/>
        <a:ea typeface="Arial Unicode MS"/>
        <a:cs typeface="Arial Unicode MS"/>
      </a:majorFont>
      <a:minorFont>
        <a:latin typeface="Calibri Light"/>
        <a:ea typeface="Arial Unicode MS"/>
        <a:cs typeface="Arial Unicode MS"/>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a:solidFill>
              <a:schemeClr val="tx1"/>
            </a:solidFill>
          </a:defRPr>
        </a:defPPr>
      </a:lstStyle>
    </a:txDef>
  </a:objectDefaults>
  <a:extraClrSchemeLst/>
  <a:extLst>
    <a:ext uri="{05A4C25C-085E-4340-85A3-A5531E510DB2}">
      <thm15:themeFamily xmlns:thm15="http://schemas.microsoft.com/office/thememl/2012/main" name="Lonza media conference_microbiome slides_FINAL" id="{FD7A22A7-4169-B944-B07B-3A82302E1CDC}" vid="{9FD9A615-A655-A740-BB05-1DF3BFB5E4CC}"/>
    </a:ext>
  </a:extLst>
</a:theme>
</file>

<file path=ppt/theme/theme9.xml><?xml version="1.0" encoding="utf-8"?>
<a:theme xmlns:a="http://schemas.openxmlformats.org/drawingml/2006/main" name="9_LPB">
  <a:themeElements>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fontScheme name="Lonza font theme">
      <a:majorFont>
        <a:latin typeface="Century Gothic"/>
        <a:ea typeface="Arial Unicode MS"/>
        <a:cs typeface="Arial Unicode MS"/>
      </a:majorFont>
      <a:minorFont>
        <a:latin typeface="Calibri Light"/>
        <a:ea typeface="Arial Unicode MS"/>
        <a:cs typeface="Arial Unicode MS"/>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a:solidFill>
              <a:schemeClr val="tx1"/>
            </a:solidFill>
          </a:defRPr>
        </a:defPPr>
      </a:lstStyle>
    </a:txDef>
  </a:objectDefaults>
  <a:extraClrSchemeLst/>
  <a:extLst>
    <a:ext uri="{05A4C25C-085E-4340-85A3-A5531E510DB2}">
      <thm15:themeFamily xmlns:thm15="http://schemas.microsoft.com/office/thememl/2012/main" name="Lonza media conference_microbiome slides_FINAL" id="{FD7A22A7-4169-B944-B07B-3A82302E1CDC}" vid="{9FD9A615-A655-A740-BB05-1DF3BFB5E4CC}"/>
    </a:ext>
  </a:extLst>
</a:theme>
</file>

<file path=ppt/theme/themeOverride1.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0.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00.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01.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02.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03.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04.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05.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06.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07.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08.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09.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1.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2.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3.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4.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5.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6.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7.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8.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9.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2.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20.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21.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22.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23.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24.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25.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26.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27.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28.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29.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3.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30.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31.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32.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33.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34.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35.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36.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37.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38.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39.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4.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40.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41.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42.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43.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44.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45.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46.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47.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48.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49.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5.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50.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51.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52.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53.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54.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55.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56.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57.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58.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59.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6.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60.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61.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62.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63.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64.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65.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66.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67.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68.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69.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7.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70.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71.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72.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73.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74.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75.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76.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77.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78.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79.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8.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80.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81.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82.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83.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84.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85.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86.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87.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88.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89.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9.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90.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91.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92.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93.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94.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95.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96.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97.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98.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99.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e190b10-7588-4026-8077-47ce50af6e21">
      <Value>342</Value>
      <Value>7</Value>
      <Value>9</Value>
      <Value>8</Value>
      <Value>322</Value>
    </TaxCatchAll>
    <rkParentCase xmlns="f2799711-389d-4496-9a0b-c133573d8f91" xsi:nil="true"/>
    <rkYellowNoteDoc xmlns="d04ac8df-6fd2-482f-b819-b97b1136af7f" xsi:nil="true"/>
    <wp_entitynamefield xmlns="f2799711-389d-4496-9a0b-c133573d8f91">QualityRights Humanitarian Package</wp_entitynamefield>
    <rkDocumentAdvis xmlns="d04ac8df-6fd2-482f-b819-b97b1136af7f" xsi:nil="true"/>
    <p8b010f7df5842dca681a0912c2bcab2 xmlns="d04ac8df-6fd2-482f-b819-b97b1136af7f">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bf6bc60c-60b7-4f48-b412-c18e1ee58d20</TermId>
        </TermInfo>
      </Terms>
    </p8b010f7df5842dca681a0912c2bcab2>
    <wpBusinessModule xmlns="d04ac8df-6fd2-482f-b819-b97b1136af7f">LK Sager</wpBusinessModule>
    <rkRelatedDoc xmlns="ea8875d5-51f8-4e4f-bf8c-de63b726e0aa" xsi:nil="true"/>
    <rkConfidential xmlns="d04ac8df-6fd2-482f-b819-b97b1136af7f">false</rkConfidential>
    <wp_tag xmlns="abbeec68-b05e-4e2e-88e5-2ac3e13fe809">Open</wp_tag>
    <rkCaseID xmlns="d04ac8df-6fd2-482f-b819-b97b1136af7f">LK-2025-000193</rkCaseID>
    <wpDocumentId xmlns="abbeec68-b05e-4e2e-88e5-2ac3e13fe809">2025-36851</wpDocumentId>
    <e5404abefda04403849637b8b186ca8b xmlns="d04ac8df-6fd2-482f-b819-b97b1136af7f">
      <Terms xmlns="http://schemas.microsoft.com/office/infopath/2007/PartnerControls">
        <TermInfo xmlns="http://schemas.microsoft.com/office/infopath/2007/PartnerControls">
          <TermName xmlns="http://schemas.microsoft.com/office/infopath/2007/PartnerControls">Final</TermName>
          <TermId xmlns="http://schemas.microsoft.com/office/infopath/2007/PartnerControls">9ae6fcd9-b451-46c0-9019-188a10b11456</TermId>
        </TermInfo>
      </Terms>
    </e5404abefda04403849637b8b186ca8b>
    <bce5bb4cb725462db188b191a7eb530d xmlns="f2799711-389d-4496-9a0b-c133573d8f91">
      <Terms xmlns="http://schemas.microsoft.com/office/infopath/2007/PartnerControls">
        <TermInfo xmlns="http://schemas.microsoft.com/office/infopath/2007/PartnerControls">
          <TermName xmlns="http://schemas.microsoft.com/office/infopath/2007/PartnerControls">RCRC Movement MHPSS Hub:MHPSSHub Technical Advisors</TermName>
          <TermId xmlns="http://schemas.microsoft.com/office/infopath/2007/PartnerControls">45c0acf5-dd80-426d-bc0f-9954806c0ad8</TermId>
        </TermInfo>
      </Terms>
    </bce5bb4cb725462db188b191a7eb530d>
    <rkActDate xmlns="d04ac8df-6fd2-482f-b819-b97b1136af7f" xsi:nil="true"/>
    <rkProjectNumber xmlns="d04ac8df-6fd2-482f-b819-b97b1136af7f" xsi:nil="true"/>
    <zpaGDPR_Sag_Beregnet xmlns="f2799711-389d-4496-9a0b-c133573d8f91" xsi:nil="true"/>
    <o5ff404f083d4b74b4901cfb5f9c5885 xmlns="f2799711-389d-4496-9a0b-c133573d8f91">
      <Terms xmlns="http://schemas.microsoft.com/office/infopath/2007/PartnerControls"/>
    </o5ff404f083d4b74b4901cfb5f9c5885>
    <rkArchivingPeriod xmlns="d04ac8df-6fd2-482f-b819-b97b1136af7f">2019-2024</rkArchivingPeriod>
    <wpRelationSets xmlns="c42b7927-1d54-40ad-870c-7235f199a9f4" xsi:nil="true"/>
    <wpHasRelatedContent xmlns="c42b7927-1d54-40ad-870c-7235f199a9f4">false</wpHasRelatedContent>
    <rkDeletionDate xmlns="d04ac8df-6fd2-482f-b819-b97b1136af7f" xsi:nil="true"/>
    <a30301ec14f1485491da311a88d487d0 xmlns="d04ac8df-6fd2-482f-b819-b97b1136af7f">
      <Terms xmlns="http://schemas.microsoft.com/office/infopath/2007/PartnerControls">
        <TermInfo xmlns="http://schemas.microsoft.com/office/infopath/2007/PartnerControls">
          <TermName xmlns="http://schemas.microsoft.com/office/infopath/2007/PartnerControls">Open</TermName>
          <TermId xmlns="http://schemas.microsoft.com/office/infopath/2007/PartnerControls">5b634c15-81a0-4474-a1b9-c7fcf95d35c4</TermId>
        </TermInfo>
      </Terms>
    </a30301ec14f1485491da311a88d487d0>
    <e6cbc8a478eb420589a6e014ba132a64 xmlns="f2799711-389d-4496-9a0b-c133573d8f91">
      <Terms xmlns="http://schemas.microsoft.com/office/infopath/2007/PartnerControls">
        <TermInfo xmlns="http://schemas.microsoft.com/office/infopath/2007/PartnerControls">
          <TermName xmlns="http://schemas.microsoft.com/office/infopath/2007/PartnerControls">Capacity Building</TermName>
          <TermId xmlns="http://schemas.microsoft.com/office/infopath/2007/PartnerControls">598d68aa-623d-45ec-bceb-d205edf42155</TermId>
        </TermInfo>
      </Terms>
    </e6cbc8a478eb420589a6e014ba132a64>
    <wpItemlocation xmlns="14bfd2bb-3d4a-4549-9197-f3410a8da64b">52f89f3b39354c7c9851847cb57fcabb;4a4729547dea44959d8bce78817e3c8e;14626;</wpItemlocation>
  </documentManagement>
</p:properties>
</file>

<file path=customXml/item3.xml><?xml version="1.0" encoding="utf-8"?>
<ct:contentTypeSchema xmlns:ct="http://schemas.microsoft.com/office/2006/metadata/contentType" xmlns:ma="http://schemas.microsoft.com/office/2006/metadata/properties/metaAttributes" ct:_="" ma:_="" ma:contentTypeName="RK Document" ma:contentTypeID="0x010100BAF7254234723E48BEAA5279D19E83B800A036C8B9C5E1A946ACFC9AB6080B4725" ma:contentTypeVersion="29" ma:contentTypeDescription="Create a new document." ma:contentTypeScope="" ma:versionID="cd96857019ccf42425cfa0324f19569f">
  <xsd:schema xmlns:xsd="http://www.w3.org/2001/XMLSchema" xmlns:xs="http://www.w3.org/2001/XMLSchema" xmlns:p="http://schemas.microsoft.com/office/2006/metadata/properties" xmlns:ns2="d04ac8df-6fd2-482f-b819-b97b1136af7f" xmlns:ns3="8e190b10-7588-4026-8077-47ce50af6e21" xmlns:ns4="abbeec68-b05e-4e2e-88e5-2ac3e13fe809" xmlns:ns5="f2799711-389d-4496-9a0b-c133573d8f91" xmlns:ns6="14bfd2bb-3d4a-4549-9197-f3410a8da64b" xmlns:ns7="ea8875d5-51f8-4e4f-bf8c-de63b726e0aa" xmlns:ns8="c42b7927-1d54-40ad-870c-7235f199a9f4" targetNamespace="http://schemas.microsoft.com/office/2006/metadata/properties" ma:root="true" ma:fieldsID="0ec07e4983a71befdb0cac599e30c3d2" ns2:_="" ns3:_="" ns4:_="" ns5:_="" ns6:_="" ns7:_="" ns8:_="">
    <xsd:import namespace="d04ac8df-6fd2-482f-b819-b97b1136af7f"/>
    <xsd:import namespace="8e190b10-7588-4026-8077-47ce50af6e21"/>
    <xsd:import namespace="abbeec68-b05e-4e2e-88e5-2ac3e13fe809"/>
    <xsd:import namespace="f2799711-389d-4496-9a0b-c133573d8f91"/>
    <xsd:import namespace="14bfd2bb-3d4a-4549-9197-f3410a8da64b"/>
    <xsd:import namespace="ea8875d5-51f8-4e4f-bf8c-de63b726e0aa"/>
    <xsd:import namespace="c42b7927-1d54-40ad-870c-7235f199a9f4"/>
    <xsd:element name="properties">
      <xsd:complexType>
        <xsd:sequence>
          <xsd:element name="documentManagement">
            <xsd:complexType>
              <xsd:all>
                <xsd:element ref="ns2:rkActDate" minOccurs="0"/>
                <xsd:element ref="ns2:rkDeletionDate" minOccurs="0"/>
                <xsd:element ref="ns2:rkYellowNoteDoc" minOccurs="0"/>
                <xsd:element ref="ns2:rkDocumentAdvis" minOccurs="0"/>
                <xsd:element ref="ns2:rkArchivingPeriod" minOccurs="0"/>
                <xsd:element ref="ns4:wp_tag" minOccurs="0"/>
                <xsd:element ref="ns4:wpDocumentId" minOccurs="0"/>
                <xsd:element ref="ns5:wp_entitynamefield" minOccurs="0"/>
                <xsd:element ref="ns2:wpBusinessModule" minOccurs="0"/>
                <xsd:element ref="ns2:rkProjectNumber" minOccurs="0"/>
                <xsd:element ref="ns2:rkCaseID" minOccurs="0"/>
                <xsd:element ref="ns5:rkParentCase" minOccurs="0"/>
                <xsd:element ref="ns6:wpItemlocation" minOccurs="0"/>
                <xsd:element ref="ns7:rkRelatedDoc" minOccurs="0"/>
                <xsd:element ref="ns2:rkConfidential" minOccurs="0"/>
                <xsd:element ref="ns5:zpaGDPR_Sag_Beregnet" minOccurs="0"/>
                <xsd:element ref="ns8:wpRelationSets" minOccurs="0"/>
                <xsd:element ref="ns8:wpHasRelatedContent" minOccurs="0"/>
                <xsd:element ref="ns5:o5ff404f083d4b74b4901cfb5f9c5885" minOccurs="0"/>
                <xsd:element ref="ns3:TaxCatchAll" minOccurs="0"/>
                <xsd:element ref="ns2:e5404abefda04403849637b8b186ca8b" minOccurs="0"/>
                <xsd:element ref="ns5:bce5bb4cb725462db188b191a7eb530d" minOccurs="0"/>
                <xsd:element ref="ns3:TaxCatchAllLabel" minOccurs="0"/>
                <xsd:element ref="ns5:e6cbc8a478eb420589a6e014ba132a64" minOccurs="0"/>
                <xsd:element ref="ns2:a30301ec14f1485491da311a88d487d0" minOccurs="0"/>
                <xsd:element ref="ns2:p8b010f7df5842dca681a0912c2bcab2" minOccurs="0"/>
                <xsd:element ref="ns5:MediaServiceMetadata" minOccurs="0"/>
                <xsd:element ref="ns5:MediaServiceFastMetadata" minOccurs="0"/>
                <xsd:element ref="ns5:MediaServiceSearchProperties" minOccurs="0"/>
                <xsd:element ref="ns5: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4ac8df-6fd2-482f-b819-b97b1136af7f" elementFormDefault="qualified">
    <xsd:import namespace="http://schemas.microsoft.com/office/2006/documentManagement/types"/>
    <xsd:import namespace="http://schemas.microsoft.com/office/infopath/2007/PartnerControls"/>
    <xsd:element name="rkActDate" ma:index="2" nillable="true" ma:displayName="Date of document creation" ma:description="If you upload an already existing document, you can use this field to note the original date of creating the document." ma:format="DateOnly" ma:internalName="rkActDate">
      <xsd:simpleType>
        <xsd:restriction base="dms:DateTime"/>
      </xsd:simpleType>
    </xsd:element>
    <xsd:element name="rkDeletionDate" ma:index="3" nillable="true" ma:displayName="Deletion Date" ma:description="" ma:format="DateOnly" ma:internalName="rkDeletionDate">
      <xsd:simpleType>
        <xsd:restriction base="dms:DateTime"/>
      </xsd:simpleType>
    </xsd:element>
    <xsd:element name="rkYellowNoteDoc" ma:index="4" nillable="true" ma:displayName="Yellow Note Doc" ma:internalName="rkYellowNoteDoc">
      <xsd:simpleType>
        <xsd:restriction base="dms:Note">
          <xsd:maxLength value="255"/>
        </xsd:restriction>
      </xsd:simpleType>
    </xsd:element>
    <xsd:element name="rkDocumentAdvis" ma:index="7" nillable="true" ma:displayName="Document Advis" ma:hidden="true" ma:internalName="rkDocumentAdvis" ma:readOnly="false">
      <xsd:simpleType>
        <xsd:restriction base="dms:Note"/>
      </xsd:simpleType>
    </xsd:element>
    <xsd:element name="rkArchivingPeriod" ma:index="8" nillable="true" ma:displayName="Archiving Period" ma:default="2019-2024" ma:hidden="true" ma:internalName="rkArchivingPeriod" ma:readOnly="false">
      <xsd:simpleType>
        <xsd:restriction base="dms:Text">
          <xsd:maxLength value="255"/>
        </xsd:restriction>
      </xsd:simpleType>
    </xsd:element>
    <xsd:element name="wpBusinessModule" ma:index="12" nillable="true" ma:displayName="Business Module" ma:default="LK Sager" ma:hidden="true" ma:internalName="wpBusinessModule" ma:readOnly="false">
      <xsd:simpleType>
        <xsd:restriction base="dms:Text"/>
      </xsd:simpleType>
    </xsd:element>
    <xsd:element name="rkProjectNumber" ma:index="13" nillable="true" ma:displayName="Project Number" ma:default="" ma:hidden="true" ma:internalName="rkProjectNumber" ma:readOnly="false">
      <xsd:simpleType>
        <xsd:restriction base="dms:Text">
          <xsd:maxLength value="255"/>
        </xsd:restriction>
      </xsd:simpleType>
    </xsd:element>
    <xsd:element name="rkCaseID" ma:index="16" nillable="true" ma:displayName="Case ID" ma:default="LK-2025-000193" ma:hidden="true" ma:internalName="rkCaseID" ma:readOnly="false">
      <xsd:simpleType>
        <xsd:restriction base="dms:Text">
          <xsd:maxLength value="255"/>
        </xsd:restriction>
      </xsd:simpleType>
    </xsd:element>
    <xsd:element name="rkConfidential" ma:index="25" nillable="true" ma:displayName="Confidential" ma:default="False" ma:description="" ma:internalName="rkConfidential" ma:readOnly="false">
      <xsd:simpleType>
        <xsd:restriction base="dms:Boolean"/>
      </xsd:simpleType>
    </xsd:element>
    <xsd:element name="e5404abefda04403849637b8b186ca8b" ma:index="32" nillable="true" ma:taxonomy="true" ma:internalName="e5404abefda04403849637b8b186ca8b" ma:taxonomyFieldName="rkDocumentStatus" ma:displayName="Document Status" ma:readOnly="false" ma:default="2;#Final|9ae6fcd9-b451-46c0-9019-188a10b11456" ma:fieldId="{e5404abe-fda0-4403-8496-37b8b186ca8b}" ma:sspId="a6bba7c3-5107-49f1-abb3-1b46ebc15f72" ma:termSetId="78361e7a-d923-40e8-a730-0048d23b6454" ma:anchorId="a29111a7-f711-4224-8350-0bd8393b3a0f" ma:open="false" ma:isKeyword="false">
      <xsd:complexType>
        <xsd:sequence>
          <xsd:element ref="pc:Terms" minOccurs="0" maxOccurs="1"/>
        </xsd:sequence>
      </xsd:complexType>
    </xsd:element>
    <xsd:element name="a30301ec14f1485491da311a88d487d0" ma:index="38" nillable="true" ma:taxonomy="true" ma:internalName="a30301ec14f1485491da311a88d487d0" ma:taxonomyFieldName="rkOpenConfidential" ma:displayName="Open/Confidential" ma:readOnly="false" ma:default="" ma:fieldId="{a30301ec-14f1-4854-91da-311a88d487d0}" ma:sspId="a6bba7c3-5107-49f1-abb3-1b46ebc15f72" ma:termSetId="a89445e1-73f4-4940-9c6c-20c6e19149d6" ma:anchorId="38c548bf-e54a-488a-9205-2631695ae108" ma:open="false" ma:isKeyword="false">
      <xsd:complexType>
        <xsd:sequence>
          <xsd:element ref="pc:Terms" minOccurs="0" maxOccurs="1"/>
        </xsd:sequence>
      </xsd:complexType>
    </xsd:element>
    <xsd:element name="p8b010f7df5842dca681a0912c2bcab2" ma:index="39" nillable="true" ma:taxonomy="true" ma:internalName="p8b010f7df5842dca681a0912c2bcab2" ma:taxonomyFieldName="rkDocDirection" ma:displayName="Document Direction" ma:default="1;#Internal|bf6bc60c-60b7-4f48-b412-c18e1ee58d20" ma:fieldId="{98b010f7-df58-42dc-a681-a0912c2bcab2}" ma:sspId="a6bba7c3-5107-49f1-abb3-1b46ebc15f72" ma:termSetId="79fb452f-4e81-49d7-bc6b-6702f6ca3880" ma:anchorId="ff9dba2f-780a-414f-8471-20c97a51bfc6"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e190b10-7588-4026-8077-47ce50af6e21" elementFormDefault="qualified">
    <xsd:import namespace="http://schemas.microsoft.com/office/2006/documentManagement/types"/>
    <xsd:import namespace="http://schemas.microsoft.com/office/infopath/2007/PartnerControls"/>
    <xsd:element name="TaxCatchAll" ma:index="31" nillable="true" ma:displayName="Taxonomy Catch All Column" ma:hidden="true" ma:list="{180b67d8-a269-4015-af16-dc4ef4f195e0}" ma:internalName="TaxCatchAll" ma:showField="CatchAllData" ma:web="8e190b10-7588-4026-8077-47ce50af6e21">
      <xsd:complexType>
        <xsd:complexContent>
          <xsd:extension base="dms:MultiChoiceLookup">
            <xsd:sequence>
              <xsd:element name="Value" type="dms:Lookup" maxOccurs="unbounded" minOccurs="0" nillable="true"/>
            </xsd:sequence>
          </xsd:extension>
        </xsd:complexContent>
      </xsd:complexType>
    </xsd:element>
    <xsd:element name="TaxCatchAllLabel" ma:index="34" nillable="true" ma:displayName="Taxonomy Catch All Column1" ma:hidden="true" ma:list="{180b67d8-a269-4015-af16-dc4ef4f195e0}" ma:internalName="TaxCatchAllLabel" ma:readOnly="true" ma:showField="CatchAllDataLabel" ma:web="8e190b10-7588-4026-8077-47ce50af6e2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bbeec68-b05e-4e2e-88e5-2ac3e13fe809" elementFormDefault="qualified">
    <xsd:import namespace="http://schemas.microsoft.com/office/2006/documentManagement/types"/>
    <xsd:import namespace="http://schemas.microsoft.com/office/infopath/2007/PartnerControls"/>
    <xsd:element name="wp_tag" ma:index="9" nillable="true" ma:displayName="Stage tag" ma:default="Open" ma:internalName="wp_tag" ma:readOnly="false">
      <xsd:simpleType>
        <xsd:restriction base="dms:Text"/>
      </xsd:simpleType>
    </xsd:element>
    <xsd:element name="wpDocumentId" ma:index="10" nillable="true" ma:displayName="Document ID" ma:description="This field is can be used as a unique Document ID set by the WorkPoint Numerator Service" ma:hidden="true" ma:indexed="true" ma:internalName="wpDocumentId"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799711-389d-4496-9a0b-c133573d8f91" elementFormDefault="qualified">
    <xsd:import namespace="http://schemas.microsoft.com/office/2006/documentManagement/types"/>
    <xsd:import namespace="http://schemas.microsoft.com/office/infopath/2007/PartnerControls"/>
    <xsd:element name="wp_entitynamefield" ma:index="11" nillable="true" ma:displayName="Case name" ma:default="QualityRights Humanitarian Package" ma:hidden="true" ma:internalName="wp_entitynamefield" ma:readOnly="false">
      <xsd:simpleType>
        <xsd:restriction base="dms:Text"/>
      </xsd:simpleType>
    </xsd:element>
    <xsd:element name="rkParentCase" ma:index="18" nillable="true" ma:displayName="Parent Case ID" ma:default="" ma:hidden="true" ma:internalName="rkParentCase" ma:readOnly="false">
      <xsd:simpleType>
        <xsd:restriction base="dms:Text"/>
      </xsd:simpleType>
    </xsd:element>
    <xsd:element name="zpaGDPR_Sag_Beregnet" ma:index="26" nillable="true" ma:displayName="GDPR_Sag_Beregnet" ma:default="" ma:internalName="zpaGDPR_Sag_Beregnet" ma:readOnly="false">
      <xsd:simpleType>
        <xsd:restriction base="dms:Text"/>
      </xsd:simpleType>
    </xsd:element>
    <xsd:element name="o5ff404f083d4b74b4901cfb5f9c5885" ma:index="30" nillable="true" ma:taxonomy="true" ma:internalName="o5ff404f083d4b74b4901cfb5f9c5885" ma:taxonomyFieldName="rkProcess" ma:displayName="Process" ma:readOnly="false" ma:default="" ma:fieldId="{85ff404f-083d-4b74-b490-1cfb5f9c5885}" ma:taxonomyMulti="true" ma:sspId="a6bba7c3-5107-49f1-abb3-1b46ebc15f72" ma:termSetId="00571633-8780-43e7-b6b1-637829dbeb78" ma:anchorId="22bfe7ec-e31c-43a5-822a-3141cd045829" ma:open="false" ma:isKeyword="false">
      <xsd:complexType>
        <xsd:sequence>
          <xsd:element ref="pc:Terms" minOccurs="0" maxOccurs="1"/>
        </xsd:sequence>
      </xsd:complexType>
    </xsd:element>
    <xsd:element name="bce5bb4cb725462db188b191a7eb530d" ma:index="33" nillable="true" ma:taxonomy="true" ma:internalName="bce5bb4cb725462db188b191a7eb530d" ma:taxonomyFieldName="rkCaseRespUnit" ma:displayName="Case Responsible Unit" ma:readOnly="false" ma:default="322;#RCRC Movement MHPSS Hub:MHPSSHub Technical Advisors|45c0acf5-dd80-426d-bc0f-9954806c0ad8" ma:fieldId="{bce5bb4c-b725-462d-b188-b191a7eb530d}" ma:sspId="a6bba7c3-5107-49f1-abb3-1b46ebc15f72" ma:termSetId="8e0c7b93-44db-40e5-8783-45b8f0433ae4" ma:anchorId="00000000-0000-0000-0000-000000000000" ma:open="false" ma:isKeyword="false">
      <xsd:complexType>
        <xsd:sequence>
          <xsd:element ref="pc:Terms" minOccurs="0" maxOccurs="1"/>
        </xsd:sequence>
      </xsd:complexType>
    </xsd:element>
    <xsd:element name="e6cbc8a478eb420589a6e014ba132a64" ma:index="35" nillable="true" ma:taxonomy="true" ma:internalName="e6cbc8a478eb420589a6e014ba132a64" ma:taxonomyFieldName="rkSubject" ma:displayName="Subject" ma:readOnly="false" ma:default="342;#Capacity Building|598d68aa-623d-45ec-bceb-d205edf42155" ma:fieldId="{e6cbc8a4-78eb-4205-89a6-e014ba132a64}" ma:taxonomyMulti="true" ma:sspId="a6bba7c3-5107-49f1-abb3-1b46ebc15f72" ma:termSetId="c39bd6dd-8752-448c-817a-60b94217b09a" ma:anchorId="877d3b0b-78a5-436d-b780-b7d2507d4384" ma:open="false" ma:isKeyword="false">
      <xsd:complexType>
        <xsd:sequence>
          <xsd:element ref="pc:Terms" minOccurs="0" maxOccurs="1"/>
        </xsd:sequence>
      </xsd:complexType>
    </xsd:element>
    <xsd:element name="MediaServiceMetadata" ma:index="40" nillable="true" ma:displayName="MediaServiceMetadata" ma:hidden="true" ma:internalName="MediaServiceMetadata" ma:readOnly="true">
      <xsd:simpleType>
        <xsd:restriction base="dms:Note"/>
      </xsd:simpleType>
    </xsd:element>
    <xsd:element name="MediaServiceFastMetadata" ma:index="41" nillable="true" ma:displayName="MediaServiceFastMetadata" ma:hidden="true" ma:internalName="MediaServiceFastMetadata" ma:readOnly="true">
      <xsd:simpleType>
        <xsd:restriction base="dms:Note"/>
      </xsd:simpleType>
    </xsd:element>
    <xsd:element name="MediaServiceSearchProperties" ma:index="42" nillable="true" ma:displayName="MediaServiceSearchProperties" ma:hidden="true" ma:internalName="MediaServiceSearchProperties" ma:readOnly="true">
      <xsd:simpleType>
        <xsd:restriction base="dms:Note"/>
      </xsd:simpleType>
    </xsd:element>
    <xsd:element name="MediaServiceObjectDetectorVersions" ma:index="4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4bfd2bb-3d4a-4549-9197-f3410a8da64b" elementFormDefault="qualified">
    <xsd:import namespace="http://schemas.microsoft.com/office/2006/documentManagement/types"/>
    <xsd:import namespace="http://schemas.microsoft.com/office/infopath/2007/PartnerControls"/>
    <xsd:element name="wpItemlocation" ma:index="21" nillable="true" ma:displayName="wpItemLocation" ma:default="52f89f3b39354c7c9851847cb57fcabb;4a4729547dea44959d8bce78817e3c8e;14626;" ma:internalName="wpItem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8875d5-51f8-4e4f-bf8c-de63b726e0aa" elementFormDefault="qualified">
    <xsd:import namespace="http://schemas.microsoft.com/office/2006/documentManagement/types"/>
    <xsd:import namespace="http://schemas.microsoft.com/office/infopath/2007/PartnerControls"/>
    <xsd:element name="rkRelatedDoc" ma:index="24" nillable="true" ma:displayName="Related document" ma:hidden="true" ma:list="{f2799711-389d-4496-9a0b-c133573d8f91}" ma:internalName="rkRelatedDoc" ma:readOnly="false" ma:showField="Titl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c42b7927-1d54-40ad-870c-7235f199a9f4" elementFormDefault="qualified">
    <xsd:import namespace="http://schemas.microsoft.com/office/2006/documentManagement/types"/>
    <xsd:import namespace="http://schemas.microsoft.com/office/infopath/2007/PartnerControls"/>
    <xsd:element name="wpRelationSets" ma:index="27" nillable="true" ma:displayName="Relation Sets" ma:description="Contains data about an element's related content" ma:internalName="wpRelationSets" ma:readOnly="false">
      <xsd:simpleType>
        <xsd:restriction base="dms:Note"/>
      </xsd:simpleType>
    </xsd:element>
    <xsd:element name="wpHasRelatedContent" ma:index="28" nillable="true" ma:displayName="Has related content" ma:default="0" ma:description="Indicates whether an item has related content" ma:internalName="wpHasRelatedContent" ma:readOnly="fals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895218-C058-4154-8E3F-66AEB05F2627}">
  <ds:schemaRefs>
    <ds:schemaRef ds:uri="http://schemas.microsoft.com/sharepoint/v3/contenttype/forms"/>
  </ds:schemaRefs>
</ds:datastoreItem>
</file>

<file path=customXml/itemProps2.xml><?xml version="1.0" encoding="utf-8"?>
<ds:datastoreItem xmlns:ds="http://schemas.openxmlformats.org/officeDocument/2006/customXml" ds:itemID="{97CFE760-E10C-42E2-9D12-94DE50273A68}">
  <ds:schemaRefs>
    <ds:schemaRef ds:uri="http://purl.org/dc/dcmitype/"/>
    <ds:schemaRef ds:uri="http://purl.org/dc/terms/"/>
    <ds:schemaRef ds:uri="abbeec68-b05e-4e2e-88e5-2ac3e13fe809"/>
    <ds:schemaRef ds:uri="http://schemas.microsoft.com/office/2006/metadata/properties"/>
    <ds:schemaRef ds:uri="http://schemas.microsoft.com/office/infopath/2007/PartnerControls"/>
    <ds:schemaRef ds:uri="ea8875d5-51f8-4e4f-bf8c-de63b726e0aa"/>
    <ds:schemaRef ds:uri="http://schemas.microsoft.com/office/2006/documentManagement/types"/>
    <ds:schemaRef ds:uri="8e190b10-7588-4026-8077-47ce50af6e21"/>
    <ds:schemaRef ds:uri="http://www.w3.org/XML/1998/namespace"/>
    <ds:schemaRef ds:uri="http://schemas.openxmlformats.org/package/2006/metadata/core-properties"/>
    <ds:schemaRef ds:uri="http://purl.org/dc/elements/1.1/"/>
    <ds:schemaRef ds:uri="c42b7927-1d54-40ad-870c-7235f199a9f4"/>
    <ds:schemaRef ds:uri="14bfd2bb-3d4a-4549-9197-f3410a8da64b"/>
    <ds:schemaRef ds:uri="f2799711-389d-4496-9a0b-c133573d8f91"/>
    <ds:schemaRef ds:uri="d04ac8df-6fd2-482f-b819-b97b1136af7f"/>
  </ds:schemaRefs>
</ds:datastoreItem>
</file>

<file path=customXml/itemProps3.xml><?xml version="1.0" encoding="utf-8"?>
<ds:datastoreItem xmlns:ds="http://schemas.openxmlformats.org/officeDocument/2006/customXml" ds:itemID="{0FC1D2E4-D314-4D8A-AAD2-23F8DCEB4845}">
  <ds:schemaRefs>
    <ds:schemaRef ds:uri="14bfd2bb-3d4a-4549-9197-f3410a8da64b"/>
    <ds:schemaRef ds:uri="8e190b10-7588-4026-8077-47ce50af6e21"/>
    <ds:schemaRef ds:uri="abbeec68-b05e-4e2e-88e5-2ac3e13fe809"/>
    <ds:schemaRef ds:uri="c42b7927-1d54-40ad-870c-7235f199a9f4"/>
    <ds:schemaRef ds:uri="d04ac8df-6fd2-482f-b819-b97b1136af7f"/>
    <ds:schemaRef ds:uri="ea8875d5-51f8-4e4f-bf8c-de63b726e0aa"/>
    <ds:schemaRef ds:uri="f2799711-389d-4496-9a0b-c133573d8f9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46632</TotalTime>
  <Words>17512</Words>
  <Application>Microsoft Office PowerPoint</Application>
  <PresentationFormat>Widescreen</PresentationFormat>
  <Paragraphs>1450</Paragraphs>
  <Slides>84</Slides>
  <Notes>83</Notes>
  <HiddenSlides>0</HiddenSlides>
  <MMClips>1</MMClips>
  <ScaleCrop>false</ScaleCrop>
  <HeadingPairs>
    <vt:vector size="8" baseType="variant">
      <vt:variant>
        <vt:lpstr>Fonts Used</vt:lpstr>
      </vt:variant>
      <vt:variant>
        <vt:i4>11</vt:i4>
      </vt:variant>
      <vt:variant>
        <vt:lpstr>Theme</vt:lpstr>
      </vt:variant>
      <vt:variant>
        <vt:i4>10</vt:i4>
      </vt:variant>
      <vt:variant>
        <vt:lpstr>Embedded OLE Servers</vt:lpstr>
      </vt:variant>
      <vt:variant>
        <vt:i4>1</vt:i4>
      </vt:variant>
      <vt:variant>
        <vt:lpstr>Slide Titles</vt:lpstr>
      </vt:variant>
      <vt:variant>
        <vt:i4>84</vt:i4>
      </vt:variant>
    </vt:vector>
  </HeadingPairs>
  <TitlesOfParts>
    <vt:vector size="106" baseType="lpstr">
      <vt:lpstr>Courier New</vt:lpstr>
      <vt:lpstr>SimSun</vt:lpstr>
      <vt:lpstr>Arial</vt:lpstr>
      <vt:lpstr>MS Mincho</vt:lpstr>
      <vt:lpstr>Wingdings</vt:lpstr>
      <vt:lpstr>Symbol</vt:lpstr>
      <vt:lpstr>Calibri</vt:lpstr>
      <vt:lpstr>Century Gothic</vt:lpstr>
      <vt:lpstr>Calibri Light</vt:lpstr>
      <vt:lpstr>Times New Roman</vt:lpstr>
      <vt:lpstr>Arial Unicode MS</vt:lpstr>
      <vt:lpstr>LPB</vt:lpstr>
      <vt:lpstr>1_LPB</vt:lpstr>
      <vt:lpstr>3_LPB</vt:lpstr>
      <vt:lpstr>4_LPB</vt:lpstr>
      <vt:lpstr>5_LPB</vt:lpstr>
      <vt:lpstr>6_LPB</vt:lpstr>
      <vt:lpstr>7_LPB</vt:lpstr>
      <vt:lpstr>8_LPB</vt:lpstr>
      <vt:lpstr>9_LPB</vt:lpstr>
      <vt:lpstr>2_LPB</vt:lpstr>
      <vt:lpstr>think-cell Slide</vt:lpstr>
      <vt:lpstr>PowerPoint Presentation</vt:lpstr>
      <vt:lpstr>Welcome!</vt:lpstr>
      <vt:lpstr>What do we mean by MHPSS?</vt:lpstr>
      <vt:lpstr>Human rights are a foundational principle of all MHPSS in emergencies, not an optional add-on </vt:lpstr>
      <vt:lpstr>WHA77.3. Stronger MHPSS before, during and after emergencies</vt:lpstr>
      <vt:lpstr>WHA77.3. Stronger MHPSS before, during and after emergencies (continued)</vt:lpstr>
      <vt:lpstr>UNGA Resolution 77/300 – Mental health and psychosocial support</vt:lpstr>
      <vt:lpstr>UNGA Resolution 77/300 – Mental health and psychosocial support (continued)</vt:lpstr>
      <vt:lpstr>A few words about terminology in this training </vt:lpstr>
      <vt:lpstr>A few words about terminology in this training</vt:lpstr>
      <vt:lpstr>A few words about terminology in this training</vt:lpstr>
      <vt:lpstr>WHO QualityRights Initiative: goals and objectives</vt:lpstr>
      <vt:lpstr>WHO QualityRights Initiative: goals and objectives</vt:lpstr>
      <vt:lpstr>WHO QualityRights Training: humanitarian edition </vt:lpstr>
      <vt:lpstr>WHO QualityRights Training: humanitarian edition  </vt:lpstr>
      <vt:lpstr>WHO QualityRights Training: humanitarian edition </vt:lpstr>
      <vt:lpstr>WHO QualityRights Training: humanitarian edition</vt:lpstr>
      <vt:lpstr>Introductions</vt:lpstr>
      <vt:lpstr>PowerPoint Presentation</vt:lpstr>
      <vt:lpstr>Topics covered in Module 1 on human rights</vt:lpstr>
      <vt:lpstr>At the end of the module, you should:</vt:lpstr>
      <vt:lpstr>Topic 1. What are human rights? </vt:lpstr>
      <vt:lpstr>Introduction to the Universal Declaration of Human Rights</vt:lpstr>
      <vt:lpstr>Exercise 1.1 We are all born free and equal </vt:lpstr>
      <vt:lpstr>Exercise 1.1 We are all born free and equal</vt:lpstr>
      <vt:lpstr>Presentation. What are human rights?</vt:lpstr>
      <vt:lpstr>How the Universal Declaration of Human Rights came about</vt:lpstr>
      <vt:lpstr>The United Nations and human rights</vt:lpstr>
      <vt:lpstr>We all have civil, political, economic, social and cultural rights</vt:lpstr>
      <vt:lpstr>Core principles of human rights</vt:lpstr>
      <vt:lpstr>Some rights (but only some) can be limited</vt:lpstr>
      <vt:lpstr>Human rights in emergencies and the humanitarian context </vt:lpstr>
      <vt:lpstr>International Human Rights Law, International Humanitarian Law and International Refugee Law</vt:lpstr>
      <vt:lpstr>Comparing international human rights, humanitarian and refugee law</vt:lpstr>
      <vt:lpstr>Topic 2. Examples of human rights violations</vt:lpstr>
      <vt:lpstr>Presentation. Human rights violations</vt:lpstr>
      <vt:lpstr>Events leading to significant human rights violations</vt:lpstr>
      <vt:lpstr>Presentation. Human rights violations in humanitarian contexts</vt:lpstr>
      <vt:lpstr>Human rights violations in humanitarian contexts </vt:lpstr>
      <vt:lpstr>Human rights violations in humanitarian contexts</vt:lpstr>
      <vt:lpstr>Human rights violations in humanitarian contexts</vt:lpstr>
      <vt:lpstr>Break</vt:lpstr>
      <vt:lpstr>Exercise 1.2 The meaning of human rights in humanitarian crisis and armed conflicts </vt:lpstr>
      <vt:lpstr>Exercise 1.2 The meaning of human rights in humanitarian crises including armed conflicts</vt:lpstr>
      <vt:lpstr>Exercise 1.3 Bodies at War</vt:lpstr>
      <vt:lpstr>Topic 3. Groups/segments of the population at risk of human rights violations</vt:lpstr>
      <vt:lpstr>Presentation. Groups/segments of the population at risk of human rights violations</vt:lpstr>
      <vt:lpstr>Groups/segments of the population at risk of human rights violations</vt:lpstr>
      <vt:lpstr>Groups/segments of the population at risk of human rights violations</vt:lpstr>
      <vt:lpstr>Groups/segments of the population at risk of human rights violations</vt:lpstr>
      <vt:lpstr>Topic 4. Consequences of human rights violations</vt:lpstr>
      <vt:lpstr>Exercise 1.4 Impacts of violations</vt:lpstr>
      <vt:lpstr>Exercise 1.5 Reflective exercise</vt:lpstr>
      <vt:lpstr>Exercise 1.6 High risk/vulnerable groups</vt:lpstr>
      <vt:lpstr>  Lunch breakchLun</vt:lpstr>
      <vt:lpstr>Exercise 1.6 High risk/vulnerable groups</vt:lpstr>
      <vt:lpstr>Exercise 1.6 High risk/vulnerable groups</vt:lpstr>
      <vt:lpstr>Topic 5. Respecting, protecting and fulfilling human rights</vt:lpstr>
      <vt:lpstr>Presentation: Respect/protect/fulfil </vt:lpstr>
      <vt:lpstr>Topic 6. Empowering people to defend human rights</vt:lpstr>
      <vt:lpstr>Exercise 1.7 Defending human rights in mental health </vt:lpstr>
      <vt:lpstr>Exercise 1.7 Defending human rights in mental health </vt:lpstr>
      <vt:lpstr>Exercise 1.7 Defending human rights in mental health</vt:lpstr>
      <vt:lpstr>Exercise 1.7 Defending human rights in mental health </vt:lpstr>
      <vt:lpstr>Exercise 1.7 Defending human rights in mental health</vt:lpstr>
      <vt:lpstr>Exercise 1.7 Defending human rights in mental health </vt:lpstr>
      <vt:lpstr>Topic 7. Human rights advocacy</vt:lpstr>
      <vt:lpstr>Fighting for rights – human rights defenders</vt:lpstr>
      <vt:lpstr>Fighting for rights – human rights defenders</vt:lpstr>
      <vt:lpstr>Fighting for rights – human rights defenders </vt:lpstr>
      <vt:lpstr>Fighting for rights – human rights defenders</vt:lpstr>
      <vt:lpstr>Fighting for rights – human rights defenders</vt:lpstr>
      <vt:lpstr>Fighting for rights – human rights defenders </vt:lpstr>
      <vt:lpstr>Fighting for rights – human rights defenders</vt:lpstr>
      <vt:lpstr>Break</vt:lpstr>
      <vt:lpstr>Topic 8. Becoming QualityRights Changemakers</vt:lpstr>
      <vt:lpstr>Presentation. Becoming QualityRights changemakers with action planning</vt:lpstr>
      <vt:lpstr>Presentation. Levels of change</vt:lpstr>
      <vt:lpstr>Levels of change: the programme cycle</vt:lpstr>
      <vt:lpstr>Levels of change: the intervention pyramid and cross-sectoral working </vt:lpstr>
      <vt:lpstr>PowerPoint Presentation</vt:lpstr>
      <vt:lpstr>Exercise 1.8 Action plans: becoming QualityRights changemakers</vt:lpstr>
      <vt:lpstr>Daily wrap up and rapid end of day evaluation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Faure</dc:creator>
  <cp:lastModifiedBy>DREW BOLD, Nathalie Jane</cp:lastModifiedBy>
  <cp:revision>201</cp:revision>
  <dcterms:created xsi:type="dcterms:W3CDTF">2019-04-14T11:40:43Z</dcterms:created>
  <dcterms:modified xsi:type="dcterms:W3CDTF">2025-12-10T10:39:25Z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0x010100BAF7254234723E48BEAA5279D19E83B800A036C8B9C5E1A946ACFC9AB6080B4725</vt:lpwstr>
  </property>
  <property fmtid="{D5CDD505-2E9C-101B-9397-08002B2CF9AE}" pid="3" name="_dlc_DocIdItemGuid">
    <vt:lpwstr>f6d34984-4ec5-4123-99e1-61975e668d21</vt:lpwstr>
  </property>
  <property fmtid="{D5CDD505-2E9C-101B-9397-08002B2CF9AE}" pid="4" name="MediaServiceImageTags">
    <vt:lpwstr/>
  </property>
  <property fmtid="{D5CDD505-2E9C-101B-9397-08002B2CF9AE}" pid="5" name="rkSubject">
    <vt:lpwstr>342;#Capacity Building|598d68aa-623d-45ec-bceb-d205edf42155</vt:lpwstr>
  </property>
  <property fmtid="{D5CDD505-2E9C-101B-9397-08002B2CF9AE}" pid="6" name="rkCaseRespUnit">
    <vt:lpwstr>322;#RCRC Movement MHPSS Hub:MHPSSHub Technical Advisors|45c0acf5-dd80-426d-bc0f-9954806c0ad8</vt:lpwstr>
  </property>
  <property fmtid="{D5CDD505-2E9C-101B-9397-08002B2CF9AE}" pid="7" name="rkOpenConfidential">
    <vt:lpwstr>7;#Open|5b634c15-81a0-4474-a1b9-c7fcf95d35c4</vt:lpwstr>
  </property>
  <property fmtid="{D5CDD505-2E9C-101B-9397-08002B2CF9AE}" pid="8" name="rkDocDirection">
    <vt:lpwstr>8;#Internal|bf6bc60c-60b7-4f48-b412-c18e1ee58d20</vt:lpwstr>
  </property>
  <property fmtid="{D5CDD505-2E9C-101B-9397-08002B2CF9AE}" pid="9" name="rkDocumentStatus">
    <vt:lpwstr>9;#Final|9ae6fcd9-b451-46c0-9019-188a10b11456</vt:lpwstr>
  </property>
  <property fmtid="{D5CDD505-2E9C-101B-9397-08002B2CF9AE}" pid="10" name="rkProcess">
    <vt:lpwstr/>
  </property>
</Properties>
</file>