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6.xml" ContentType="application/vnd.openxmlformats-officedocument.presentationml.tags+xml"/>
  <Override PartName="/ppt/theme/themeOverride4.xml" ContentType="application/vnd.openxmlformats-officedocument.themeOverride+xml"/>
  <Override PartName="/ppt/tags/tag7.xml" ContentType="application/vnd.openxmlformats-officedocument.presentationml.tags+xml"/>
  <Override PartName="/ppt/theme/themeOverride5.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Lst>
  <p:notesMasterIdLst>
    <p:notesMasterId r:id="rId79"/>
  </p:notesMasterIdLst>
  <p:handoutMasterIdLst>
    <p:handoutMasterId r:id="rId80"/>
  </p:handoutMasterIdLst>
  <p:sldIdLst>
    <p:sldId id="257" r:id="rId6"/>
    <p:sldId id="466" r:id="rId7"/>
    <p:sldId id="465" r:id="rId8"/>
    <p:sldId id="569" r:id="rId9"/>
    <p:sldId id="568" r:id="rId10"/>
    <p:sldId id="469" r:id="rId11"/>
    <p:sldId id="527" r:id="rId12"/>
    <p:sldId id="556" r:id="rId13"/>
    <p:sldId id="470" r:id="rId14"/>
    <p:sldId id="473" r:id="rId15"/>
    <p:sldId id="476" r:id="rId16"/>
    <p:sldId id="479" r:id="rId17"/>
    <p:sldId id="480" r:id="rId18"/>
    <p:sldId id="570" r:id="rId19"/>
    <p:sldId id="482" r:id="rId20"/>
    <p:sldId id="589" r:id="rId21"/>
    <p:sldId id="485" r:id="rId22"/>
    <p:sldId id="483" r:id="rId23"/>
    <p:sldId id="314" r:id="rId24"/>
    <p:sldId id="316" r:id="rId25"/>
    <p:sldId id="321" r:id="rId26"/>
    <p:sldId id="322" r:id="rId27"/>
    <p:sldId id="559" r:id="rId28"/>
    <p:sldId id="600" r:id="rId29"/>
    <p:sldId id="523" r:id="rId30"/>
    <p:sldId id="577" r:id="rId31"/>
    <p:sldId id="557" r:id="rId32"/>
    <p:sldId id="498" r:id="rId33"/>
    <p:sldId id="571" r:id="rId34"/>
    <p:sldId id="502" r:id="rId35"/>
    <p:sldId id="552" r:id="rId36"/>
    <p:sldId id="564" r:id="rId37"/>
    <p:sldId id="592" r:id="rId38"/>
    <p:sldId id="574" r:id="rId39"/>
    <p:sldId id="560" r:id="rId40"/>
    <p:sldId id="561" r:id="rId41"/>
    <p:sldId id="572" r:id="rId42"/>
    <p:sldId id="509" r:id="rId43"/>
    <p:sldId id="499" r:id="rId44"/>
    <p:sldId id="505" r:id="rId45"/>
    <p:sldId id="593" r:id="rId46"/>
    <p:sldId id="578" r:id="rId47"/>
    <p:sldId id="566" r:id="rId48"/>
    <p:sldId id="525" r:id="rId49"/>
    <p:sldId id="575" r:id="rId50"/>
    <p:sldId id="440" r:id="rId51"/>
    <p:sldId id="441" r:id="rId52"/>
    <p:sldId id="430" r:id="rId53"/>
    <p:sldId id="576" r:id="rId54"/>
    <p:sldId id="565" r:id="rId55"/>
    <p:sldId id="581" r:id="rId56"/>
    <p:sldId id="573" r:id="rId57"/>
    <p:sldId id="579" r:id="rId58"/>
    <p:sldId id="583" r:id="rId59"/>
    <p:sldId id="590" r:id="rId60"/>
    <p:sldId id="534" r:id="rId61"/>
    <p:sldId id="533" r:id="rId62"/>
    <p:sldId id="594" r:id="rId63"/>
    <p:sldId id="580" r:id="rId64"/>
    <p:sldId id="567" r:id="rId65"/>
    <p:sldId id="366" r:id="rId66"/>
    <p:sldId id="365" r:id="rId67"/>
    <p:sldId id="599" r:id="rId68"/>
    <p:sldId id="524" r:id="rId69"/>
    <p:sldId id="585" r:id="rId70"/>
    <p:sldId id="606" r:id="rId71"/>
    <p:sldId id="603" r:id="rId72"/>
    <p:sldId id="596" r:id="rId73"/>
    <p:sldId id="602" r:id="rId74"/>
    <p:sldId id="597" r:id="rId75"/>
    <p:sldId id="598" r:id="rId76"/>
    <p:sldId id="303" r:id="rId77"/>
    <p:sldId id="607" r:id="rId78"/>
  </p:sldIdLst>
  <p:sldSz cx="12192000" cy="6858000"/>
  <p:notesSz cx="7104063" cy="102346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97" userDrawn="1">
          <p15:clr>
            <a:srgbClr val="A4A3A4"/>
          </p15:clr>
        </p15:guide>
        <p15:guide id="2" pos="22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97E31F-C01B-3E37-8A2A-F6E1BCAF290C}" name="drewn@who.int" initials="dr" userId="S::urn:spo:guest#drewn@who.int::" providerId="AD"/>
  <p188:author id="{4F289543-315B-F184-FBED-A9DAFFAFDF99}" name="catra@rodekors.dk" initials="ca" userId="S::urn:spo:guest#catra@rodekors.dk::" providerId="AD"/>
  <p188:author id="{95DCA54D-3775-FE2F-F80A-B345B26B62F9}" name="Cristina Carreno" initials="CC" userId="S::cristina.carreno@barcelona.msf.org::58fef933-bf80-4331-a72d-ddf74562273a" providerId="AD"/>
  <p188:author id="{D07A715E-607C-E96E-54F8-A300FC83F5A3}" name="DREW BOLD, Nathalie Jane" initials="ND" userId="S::drewn@who.int::efa51c6e-5620-4a7e-a42c-3c2c09b41182" providerId="AD"/>
  <p188:author id="{A161816B-BF4C-609C-04DF-A0E08809BC26}" name="helen mccoll" initials="hm" userId="d16e6e6924879dc7" providerId="Windows Live"/>
  <p188:author id="{D52F9494-AC5E-35EC-28EA-41FDF37D70CA}" name="Helen McColl" initials="HM" userId="S::helen.mccoll@brussels.msf.org::a6d76c99-b0d4-4bc5-a8ac-9a21125d299e" providerId="AD"/>
  <p188:author id="{2704BCA1-7D3F-CF03-A755-8C803764135E}" name="Gregory KEANE" initials="GK" userId="S::gregory.keane@paris.msf.org::bf9a0138-1fd5-4b41-a33f-17d2835e07f4" providerId="AD"/>
  <p188:author id="{121697B4-992B-FCC0-1B09-E90180A19022}" name="Kristin Pelzer" initials="KP" userId="009e614a947d7cb1" providerId="Windows Live"/>
  <p188:author id="{BE53F2C7-D37F-87A2-5077-BD11FF8C1780}" name="7olga1kalina7@gmail.com" initials="7o" userId="S::urn:spo:guest#7olga1kalina7@gmail.com::" providerId="AD"/>
  <p188:author id="{97A346D6-7282-AE23-69C7-5D6BB499B1E7}" name="FUNK, Michelle Karen" initials="MF" userId="S::funkm@who.int::79a0b1c6-4639-4dde-8344-22f745481ea0" providerId="AD"/>
  <p188:author id="{6F30CFF3-1799-2ECB-A11E-968622184821}" name="greg.p.keane@gmail.com" initials="gr" userId="S::urn:spo:guest#greg.p.keane@gmail.com::" providerId="AD"/>
  <p188:author id="{3C4CA2FD-9508-ED78-13F5-36CFACDC88C8}" name="Maggie Watson" initials="MW" userId="08e5cc161b4e7fab" providerId="Windows Live"/>
  <p188:author id="{EC0B76FE-79AA-7D8B-2EDA-E5F9D0E05648}" name="Guest User" initials="GU" userId="S::urn:spo:anon#547ab2307538d7fb16326f85105e115a681541e853109c0744c085a466aaa1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2" clrIdx="0">
    <p:extLst>
      <p:ext uri="{19B8F6BF-5375-455C-9EA6-DF929625EA0E}">
        <p15:presenceInfo xmlns:p15="http://schemas.microsoft.com/office/powerpoint/2012/main" userId="b296f78776671c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5995" autoAdjust="0"/>
  </p:normalViewPr>
  <p:slideViewPr>
    <p:cSldViewPr snapToGrid="0">
      <p:cViewPr varScale="1">
        <p:scale>
          <a:sx n="96" d="100"/>
          <a:sy n="96" d="100"/>
        </p:scale>
        <p:origin x="102" y="162"/>
      </p:cViewPr>
      <p:guideLst>
        <p:guide orient="horz" pos="2160"/>
        <p:guide pos="3840"/>
      </p:guideLst>
    </p:cSldViewPr>
  </p:slideViewPr>
  <p:outlineViewPr>
    <p:cViewPr>
      <p:scale>
        <a:sx n="33" d="100"/>
        <a:sy n="33" d="100"/>
      </p:scale>
      <p:origin x="0" y="-106340"/>
    </p:cViewPr>
  </p:outlineViewPr>
  <p:notesTextViewPr>
    <p:cViewPr>
      <p:scale>
        <a:sx n="1" d="1"/>
        <a:sy n="1" d="1"/>
      </p:scale>
      <p:origin x="0" y="0"/>
    </p:cViewPr>
  </p:notesTextViewPr>
  <p:notesViewPr>
    <p:cSldViewPr snapToGrid="0">
      <p:cViewPr>
        <p:scale>
          <a:sx n="123" d="100"/>
          <a:sy n="123" d="100"/>
        </p:scale>
        <p:origin x="1819" y="-1382"/>
      </p:cViewPr>
      <p:guideLst>
        <p:guide orient="horz" pos="3197"/>
        <p:guide pos="22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BCD46-BA4F-F54C-BC2A-CA4E7D63AF0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GB"/>
        </a:p>
      </dgm:t>
    </dgm:pt>
    <dgm:pt modelId="{767434DD-469B-4F4A-957F-983F68D5E8E8}">
      <dgm:prSet phldrT="[Text]"/>
      <dgm:spPr/>
      <dgm:t>
        <a:bodyPr/>
        <a:lstStyle/>
        <a:p>
          <a:r>
            <a:rPr lang="en-GB" b="0" i="0">
              <a:solidFill>
                <a:schemeClr val="bg1"/>
              </a:solidFill>
              <a:effectLst/>
            </a:rPr>
            <a:t>A. Respect for inherent dignity, individual autonomy</a:t>
          </a:r>
          <a:endParaRPr lang="en-GB">
            <a:solidFill>
              <a:schemeClr val="bg1"/>
            </a:solidFill>
          </a:endParaRPr>
        </a:p>
      </dgm:t>
    </dgm:pt>
    <dgm:pt modelId="{1EE64128-28C9-E84D-8012-51732BA8D406}" type="parTrans" cxnId="{38ADA488-4569-754A-84AF-C932D4CCEB39}">
      <dgm:prSet/>
      <dgm:spPr/>
      <dgm:t>
        <a:bodyPr/>
        <a:lstStyle/>
        <a:p>
          <a:endParaRPr lang="en-GB"/>
        </a:p>
      </dgm:t>
    </dgm:pt>
    <dgm:pt modelId="{EB9AF186-4F00-C740-8A77-91FF07EC107B}" type="sibTrans" cxnId="{38ADA488-4569-754A-84AF-C932D4CCEB39}">
      <dgm:prSet/>
      <dgm:spPr/>
      <dgm:t>
        <a:bodyPr/>
        <a:lstStyle/>
        <a:p>
          <a:endParaRPr lang="en-GB"/>
        </a:p>
      </dgm:t>
    </dgm:pt>
    <dgm:pt modelId="{86ECF5D3-6FFD-F44A-8AC4-21DCF36D2B33}">
      <dgm:prSet phldrT="[Text]"/>
      <dgm:spPr/>
      <dgm:t>
        <a:bodyPr/>
        <a:lstStyle/>
        <a:p>
          <a:r>
            <a:rPr lang="en-GB"/>
            <a:t>B. Guardianship</a:t>
          </a:r>
        </a:p>
      </dgm:t>
    </dgm:pt>
    <dgm:pt modelId="{17683D0B-9498-1C4A-811F-AAA8304001D9}" type="parTrans" cxnId="{6D76E495-7763-6A42-A27F-046473F7B1ED}">
      <dgm:prSet/>
      <dgm:spPr/>
      <dgm:t>
        <a:bodyPr/>
        <a:lstStyle/>
        <a:p>
          <a:endParaRPr lang="en-GB"/>
        </a:p>
      </dgm:t>
    </dgm:pt>
    <dgm:pt modelId="{78C0AC18-8209-7A4B-B460-3A5278981ED5}" type="sibTrans" cxnId="{6D76E495-7763-6A42-A27F-046473F7B1ED}">
      <dgm:prSet/>
      <dgm:spPr/>
      <dgm:t>
        <a:bodyPr/>
        <a:lstStyle/>
        <a:p>
          <a:endParaRPr lang="en-GB"/>
        </a:p>
      </dgm:t>
    </dgm:pt>
    <dgm:pt modelId="{37C8D625-EACF-E244-BC28-8E57385C4614}">
      <dgm:prSet phldrT="[Text]"/>
      <dgm:spPr/>
      <dgm:t>
        <a:bodyPr/>
        <a:lstStyle/>
        <a:p>
          <a:r>
            <a:rPr lang="en-GB" b="0" i="0">
              <a:solidFill>
                <a:schemeClr val="bg1"/>
              </a:solidFill>
              <a:effectLst/>
            </a:rPr>
            <a:t>C. Non-discrimination</a:t>
          </a:r>
          <a:endParaRPr lang="en-GB">
            <a:solidFill>
              <a:schemeClr val="bg1"/>
            </a:solidFill>
          </a:endParaRPr>
        </a:p>
      </dgm:t>
    </dgm:pt>
    <dgm:pt modelId="{398B9604-1AB1-7048-B146-DA7AE1F436DA}" type="parTrans" cxnId="{1F9D7635-8E47-4941-B274-60B1621E0653}">
      <dgm:prSet/>
      <dgm:spPr/>
      <dgm:t>
        <a:bodyPr/>
        <a:lstStyle/>
        <a:p>
          <a:endParaRPr lang="en-GB"/>
        </a:p>
      </dgm:t>
    </dgm:pt>
    <dgm:pt modelId="{F70BC96E-6439-C14D-A4DE-65E3454A2203}" type="sibTrans" cxnId="{1F9D7635-8E47-4941-B274-60B1621E0653}">
      <dgm:prSet/>
      <dgm:spPr/>
      <dgm:t>
        <a:bodyPr/>
        <a:lstStyle/>
        <a:p>
          <a:endParaRPr lang="en-GB"/>
        </a:p>
      </dgm:t>
    </dgm:pt>
    <dgm:pt modelId="{65AD3FF3-618B-AA48-8C28-BEC238043CDC}">
      <dgm:prSet phldrT="[Text]"/>
      <dgm:spPr/>
      <dgm:t>
        <a:bodyPr/>
        <a:lstStyle/>
        <a:p>
          <a:r>
            <a:rPr lang="en-GB"/>
            <a:t>D. Sheltered workshops</a:t>
          </a:r>
        </a:p>
      </dgm:t>
    </dgm:pt>
    <dgm:pt modelId="{B7F7BE0D-27C1-824C-9583-B32543762D2B}" type="parTrans" cxnId="{4E28286F-B28B-CD4C-AE43-043303A2B70A}">
      <dgm:prSet/>
      <dgm:spPr/>
      <dgm:t>
        <a:bodyPr/>
        <a:lstStyle/>
        <a:p>
          <a:endParaRPr lang="en-GB"/>
        </a:p>
      </dgm:t>
    </dgm:pt>
    <dgm:pt modelId="{FD931E84-F17C-564F-8151-A65AA5666187}" type="sibTrans" cxnId="{4E28286F-B28B-CD4C-AE43-043303A2B70A}">
      <dgm:prSet/>
      <dgm:spPr/>
      <dgm:t>
        <a:bodyPr/>
        <a:lstStyle/>
        <a:p>
          <a:endParaRPr lang="en-GB"/>
        </a:p>
      </dgm:t>
    </dgm:pt>
    <dgm:pt modelId="{EEE22A2B-B35B-D441-94A6-DFE799B42A99}">
      <dgm:prSet phldrT="[Text]"/>
      <dgm:spPr/>
      <dgm:t>
        <a:bodyPr/>
        <a:lstStyle/>
        <a:p>
          <a:r>
            <a:rPr lang="en-GB" b="0" i="0">
              <a:solidFill>
                <a:schemeClr val="bg1"/>
              </a:solidFill>
              <a:effectLst/>
            </a:rPr>
            <a:t>E. Full and effective participation and inclusion in society</a:t>
          </a:r>
          <a:endParaRPr lang="en-GB">
            <a:solidFill>
              <a:schemeClr val="bg1"/>
            </a:solidFill>
          </a:endParaRPr>
        </a:p>
      </dgm:t>
    </dgm:pt>
    <dgm:pt modelId="{70FD0CF4-325F-E447-AAF8-D7BA28E4ADBD}" type="parTrans" cxnId="{338AF14F-F12A-7D45-9942-3F7546D14736}">
      <dgm:prSet/>
      <dgm:spPr/>
      <dgm:t>
        <a:bodyPr/>
        <a:lstStyle/>
        <a:p>
          <a:endParaRPr lang="en-GB"/>
        </a:p>
      </dgm:t>
    </dgm:pt>
    <dgm:pt modelId="{F507224C-2868-E24D-8EDB-6361E664F611}" type="sibTrans" cxnId="{338AF14F-F12A-7D45-9942-3F7546D14736}">
      <dgm:prSet/>
      <dgm:spPr/>
      <dgm:t>
        <a:bodyPr/>
        <a:lstStyle/>
        <a:p>
          <a:endParaRPr lang="en-GB"/>
        </a:p>
      </dgm:t>
    </dgm:pt>
    <dgm:pt modelId="{F7A34B81-5109-5A48-8B1A-FB2B85D36F34}">
      <dgm:prSet phldrT="[Text]"/>
      <dgm:spPr/>
      <dgm:t>
        <a:bodyPr/>
        <a:lstStyle/>
        <a:p>
          <a:r>
            <a:rPr lang="en-GB" b="0" i="0" dirty="0">
              <a:solidFill>
                <a:schemeClr val="bg1"/>
              </a:solidFill>
              <a:effectLst/>
            </a:rPr>
            <a:t>F. Respect for difference and diversity </a:t>
          </a:r>
          <a:endParaRPr lang="en-GB" dirty="0">
            <a:solidFill>
              <a:schemeClr val="bg1"/>
            </a:solidFill>
          </a:endParaRPr>
        </a:p>
      </dgm:t>
    </dgm:pt>
    <dgm:pt modelId="{EA1A2F9A-75F5-3448-983E-30CDC8CF7D3B}" type="parTrans" cxnId="{CBF323B4-1517-2144-955E-2B3D7E1E480E}">
      <dgm:prSet/>
      <dgm:spPr/>
      <dgm:t>
        <a:bodyPr/>
        <a:lstStyle/>
        <a:p>
          <a:endParaRPr lang="en-GB"/>
        </a:p>
      </dgm:t>
    </dgm:pt>
    <dgm:pt modelId="{94D5F935-C956-E640-ADFA-DC62A519515E}" type="sibTrans" cxnId="{CBF323B4-1517-2144-955E-2B3D7E1E480E}">
      <dgm:prSet/>
      <dgm:spPr/>
      <dgm:t>
        <a:bodyPr/>
        <a:lstStyle/>
        <a:p>
          <a:endParaRPr lang="en-GB"/>
        </a:p>
      </dgm:t>
    </dgm:pt>
    <dgm:pt modelId="{A71D3DDA-7875-344C-926D-4AFCF269FE64}">
      <dgm:prSet phldrT="[Text]"/>
      <dgm:spPr/>
      <dgm:t>
        <a:bodyPr/>
        <a:lstStyle/>
        <a:p>
          <a:pPr>
            <a:buFont typeface="+mj-lt"/>
            <a:buAutoNum type="arabicPeriod"/>
          </a:pPr>
          <a:r>
            <a:rPr lang="en-GB" b="0" i="0">
              <a:solidFill>
                <a:schemeClr val="bg1"/>
              </a:solidFill>
              <a:effectLst/>
            </a:rPr>
            <a:t>G. Equality of opportunity</a:t>
          </a:r>
          <a:endParaRPr lang="en-GB">
            <a:solidFill>
              <a:schemeClr val="bg1"/>
            </a:solidFill>
          </a:endParaRPr>
        </a:p>
      </dgm:t>
    </dgm:pt>
    <dgm:pt modelId="{E11C3C4F-3055-EC44-BCF1-1947D361DF48}" type="parTrans" cxnId="{6A56D042-DE7B-CA45-B485-EF9A98529814}">
      <dgm:prSet/>
      <dgm:spPr/>
      <dgm:t>
        <a:bodyPr/>
        <a:lstStyle/>
        <a:p>
          <a:endParaRPr lang="en-GB"/>
        </a:p>
      </dgm:t>
    </dgm:pt>
    <dgm:pt modelId="{204192BC-D4CE-004F-AB7C-CE936D488D09}" type="sibTrans" cxnId="{6A56D042-DE7B-CA45-B485-EF9A98529814}">
      <dgm:prSet/>
      <dgm:spPr/>
      <dgm:t>
        <a:bodyPr/>
        <a:lstStyle/>
        <a:p>
          <a:endParaRPr lang="en-GB"/>
        </a:p>
      </dgm:t>
    </dgm:pt>
    <dgm:pt modelId="{C44B89D7-0C28-C740-AE47-224EE81100B5}">
      <dgm:prSet phldrT="[Text]"/>
      <dgm:spPr/>
      <dgm:t>
        <a:bodyPr/>
        <a:lstStyle/>
        <a:p>
          <a:r>
            <a:rPr lang="en-GB"/>
            <a:t>H. Special schools</a:t>
          </a:r>
        </a:p>
      </dgm:t>
    </dgm:pt>
    <dgm:pt modelId="{E5F5C5C3-DF05-C742-987E-3803E157FA32}" type="parTrans" cxnId="{2CEB6DC7-2081-8640-82E6-E4CC16FF1F8C}">
      <dgm:prSet/>
      <dgm:spPr/>
      <dgm:t>
        <a:bodyPr/>
        <a:lstStyle/>
        <a:p>
          <a:endParaRPr lang="en-GB"/>
        </a:p>
      </dgm:t>
    </dgm:pt>
    <dgm:pt modelId="{274D2850-DD6B-5746-95F3-FAE945847118}" type="sibTrans" cxnId="{2CEB6DC7-2081-8640-82E6-E4CC16FF1F8C}">
      <dgm:prSet/>
      <dgm:spPr/>
      <dgm:t>
        <a:bodyPr/>
        <a:lstStyle/>
        <a:p>
          <a:endParaRPr lang="en-GB"/>
        </a:p>
      </dgm:t>
    </dgm:pt>
    <dgm:pt modelId="{BEBA372B-B19A-B84A-BE29-2FD50FD6C260}">
      <dgm:prSet phldrT="[Text]"/>
      <dgm:spPr/>
      <dgm:t>
        <a:bodyPr/>
        <a:lstStyle/>
        <a:p>
          <a:r>
            <a:rPr lang="en-GB" b="0" i="0">
              <a:solidFill>
                <a:schemeClr val="bg1"/>
              </a:solidFill>
              <a:effectLst/>
            </a:rPr>
            <a:t>I. Accessibility</a:t>
          </a:r>
          <a:endParaRPr lang="en-GB">
            <a:solidFill>
              <a:schemeClr val="bg1"/>
            </a:solidFill>
          </a:endParaRPr>
        </a:p>
      </dgm:t>
    </dgm:pt>
    <dgm:pt modelId="{C8A009A4-99B4-0941-B8D7-5EA8675842D0}" type="parTrans" cxnId="{A9260F33-1B0D-4B4A-870F-2837FC958F31}">
      <dgm:prSet/>
      <dgm:spPr/>
      <dgm:t>
        <a:bodyPr/>
        <a:lstStyle/>
        <a:p>
          <a:endParaRPr lang="en-GB"/>
        </a:p>
      </dgm:t>
    </dgm:pt>
    <dgm:pt modelId="{C9C23172-8E09-A44E-9AF9-11C33FFCCBF3}" type="sibTrans" cxnId="{A9260F33-1B0D-4B4A-870F-2837FC958F31}">
      <dgm:prSet/>
      <dgm:spPr/>
      <dgm:t>
        <a:bodyPr/>
        <a:lstStyle/>
        <a:p>
          <a:endParaRPr lang="en-GB"/>
        </a:p>
      </dgm:t>
    </dgm:pt>
    <dgm:pt modelId="{B33308CE-5957-D74B-8DFA-5C9DE9B62CE4}">
      <dgm:prSet phldrT="[Text]"/>
      <dgm:spPr/>
      <dgm:t>
        <a:bodyPr/>
        <a:lstStyle/>
        <a:p>
          <a:pPr>
            <a:buFont typeface="+mj-lt"/>
            <a:buAutoNum type="arabicPeriod"/>
          </a:pPr>
          <a:r>
            <a:rPr lang="en-GB" b="0" i="0">
              <a:solidFill>
                <a:schemeClr val="bg1"/>
              </a:solidFill>
              <a:effectLst/>
            </a:rPr>
            <a:t>J. Equality between men and women</a:t>
          </a:r>
          <a:endParaRPr lang="en-GB">
            <a:solidFill>
              <a:schemeClr val="bg1"/>
            </a:solidFill>
          </a:endParaRPr>
        </a:p>
      </dgm:t>
    </dgm:pt>
    <dgm:pt modelId="{B1B29FEA-9FDD-EC46-A08E-406CD52B4CBF}" type="parTrans" cxnId="{CCAEA394-31C3-5942-914D-D99EDFF475B2}">
      <dgm:prSet/>
      <dgm:spPr/>
      <dgm:t>
        <a:bodyPr/>
        <a:lstStyle/>
        <a:p>
          <a:endParaRPr lang="en-GB"/>
        </a:p>
      </dgm:t>
    </dgm:pt>
    <dgm:pt modelId="{79DA366A-4DDC-5540-A41C-7D566D060492}" type="sibTrans" cxnId="{CCAEA394-31C3-5942-914D-D99EDFF475B2}">
      <dgm:prSet/>
      <dgm:spPr/>
      <dgm:t>
        <a:bodyPr/>
        <a:lstStyle/>
        <a:p>
          <a:endParaRPr lang="en-GB"/>
        </a:p>
      </dgm:t>
    </dgm:pt>
    <dgm:pt modelId="{CFEA0D6D-7835-5843-AA05-E5FFDB2C8035}">
      <dgm:prSet phldrT="[Text]"/>
      <dgm:spPr/>
      <dgm:t>
        <a:bodyPr/>
        <a:lstStyle/>
        <a:p>
          <a:r>
            <a:rPr lang="en-GB" b="0" i="0">
              <a:solidFill>
                <a:schemeClr val="bg1"/>
              </a:solidFill>
              <a:effectLst/>
            </a:rPr>
            <a:t>L. Respect for the evolving capacities of children with disabilities </a:t>
          </a:r>
          <a:endParaRPr lang="en-GB">
            <a:solidFill>
              <a:schemeClr val="bg1"/>
            </a:solidFill>
          </a:endParaRPr>
        </a:p>
      </dgm:t>
    </dgm:pt>
    <dgm:pt modelId="{3B4861E2-DD5C-A54C-B96F-4AF1C3095D0C}" type="parTrans" cxnId="{A8DC1B67-7621-1A49-A9C7-71B7CCE6C6AA}">
      <dgm:prSet/>
      <dgm:spPr/>
      <dgm:t>
        <a:bodyPr/>
        <a:lstStyle/>
        <a:p>
          <a:endParaRPr lang="en-GB"/>
        </a:p>
      </dgm:t>
    </dgm:pt>
    <dgm:pt modelId="{79FA9CFE-D4B4-8C43-AA18-87C5CBF17928}" type="sibTrans" cxnId="{A8DC1B67-7621-1A49-A9C7-71B7CCE6C6AA}">
      <dgm:prSet/>
      <dgm:spPr/>
      <dgm:t>
        <a:bodyPr/>
        <a:lstStyle/>
        <a:p>
          <a:endParaRPr lang="en-GB"/>
        </a:p>
      </dgm:t>
    </dgm:pt>
    <dgm:pt modelId="{63B830B6-8116-4B41-B99A-17BEC86A691F}">
      <dgm:prSet phldrT="[Text]"/>
      <dgm:spPr/>
      <dgm:t>
        <a:bodyPr/>
        <a:lstStyle/>
        <a:p>
          <a:pPr>
            <a:buFont typeface="+mj-lt"/>
            <a:buAutoNum type="arabicPeriod"/>
          </a:pPr>
          <a:r>
            <a:rPr lang="en-GB"/>
            <a:t>K. Institutionalisation</a:t>
          </a:r>
        </a:p>
      </dgm:t>
    </dgm:pt>
    <dgm:pt modelId="{FE04242C-08F3-2C4E-99D5-754335979D30}" type="parTrans" cxnId="{9B217C93-088F-4E44-9A5B-C2A9EBE24AA2}">
      <dgm:prSet/>
      <dgm:spPr/>
      <dgm:t>
        <a:bodyPr/>
        <a:lstStyle/>
        <a:p>
          <a:endParaRPr lang="en-GB"/>
        </a:p>
      </dgm:t>
    </dgm:pt>
    <dgm:pt modelId="{1E389E9D-B6DA-1346-AC51-D3D8F46CB17E}" type="sibTrans" cxnId="{9B217C93-088F-4E44-9A5B-C2A9EBE24AA2}">
      <dgm:prSet/>
      <dgm:spPr/>
      <dgm:t>
        <a:bodyPr/>
        <a:lstStyle/>
        <a:p>
          <a:endParaRPr lang="en-GB"/>
        </a:p>
      </dgm:t>
    </dgm:pt>
    <dgm:pt modelId="{3A6C0DA0-E0AE-C947-B6EE-90D610691E7B}" type="pres">
      <dgm:prSet presAssocID="{EE1BCD46-BA4F-F54C-BC2A-CA4E7D63AF01}" presName="diagram" presStyleCnt="0">
        <dgm:presLayoutVars>
          <dgm:dir/>
          <dgm:resizeHandles val="exact"/>
        </dgm:presLayoutVars>
      </dgm:prSet>
      <dgm:spPr/>
    </dgm:pt>
    <dgm:pt modelId="{4F330AD9-44EB-B140-97CF-7164C4F55DEE}" type="pres">
      <dgm:prSet presAssocID="{767434DD-469B-4F4A-957F-983F68D5E8E8}" presName="node" presStyleLbl="node1" presStyleIdx="0" presStyleCnt="12">
        <dgm:presLayoutVars>
          <dgm:bulletEnabled val="1"/>
        </dgm:presLayoutVars>
      </dgm:prSet>
      <dgm:spPr/>
    </dgm:pt>
    <dgm:pt modelId="{30A13216-EA89-F242-8BA5-C24F12B85079}" type="pres">
      <dgm:prSet presAssocID="{EB9AF186-4F00-C740-8A77-91FF07EC107B}" presName="sibTrans" presStyleCnt="0"/>
      <dgm:spPr/>
    </dgm:pt>
    <dgm:pt modelId="{9E4BC735-47BA-7741-B26A-4545C6CBF12E}" type="pres">
      <dgm:prSet presAssocID="{86ECF5D3-6FFD-F44A-8AC4-21DCF36D2B33}" presName="node" presStyleLbl="node1" presStyleIdx="1" presStyleCnt="12">
        <dgm:presLayoutVars>
          <dgm:bulletEnabled val="1"/>
        </dgm:presLayoutVars>
      </dgm:prSet>
      <dgm:spPr/>
    </dgm:pt>
    <dgm:pt modelId="{08926E14-5AFE-3349-A6FF-A48F199008D3}" type="pres">
      <dgm:prSet presAssocID="{78C0AC18-8209-7A4B-B460-3A5278981ED5}" presName="sibTrans" presStyleCnt="0"/>
      <dgm:spPr/>
    </dgm:pt>
    <dgm:pt modelId="{3DAD1673-E826-3645-A57E-CC713918C317}" type="pres">
      <dgm:prSet presAssocID="{37C8D625-EACF-E244-BC28-8E57385C4614}" presName="node" presStyleLbl="node1" presStyleIdx="2" presStyleCnt="12" custLinFactNeighborY="-8337">
        <dgm:presLayoutVars>
          <dgm:bulletEnabled val="1"/>
        </dgm:presLayoutVars>
      </dgm:prSet>
      <dgm:spPr/>
    </dgm:pt>
    <dgm:pt modelId="{DCC65A97-6C47-2C46-B1E8-89656C9F9AEF}" type="pres">
      <dgm:prSet presAssocID="{F70BC96E-6439-C14D-A4DE-65E3454A2203}" presName="sibTrans" presStyleCnt="0"/>
      <dgm:spPr/>
    </dgm:pt>
    <dgm:pt modelId="{1AEA7F8F-427B-464C-8A72-4BB33A277A40}" type="pres">
      <dgm:prSet presAssocID="{65AD3FF3-618B-AA48-8C28-BEC238043CDC}" presName="node" presStyleLbl="node1" presStyleIdx="3" presStyleCnt="12">
        <dgm:presLayoutVars>
          <dgm:bulletEnabled val="1"/>
        </dgm:presLayoutVars>
      </dgm:prSet>
      <dgm:spPr/>
    </dgm:pt>
    <dgm:pt modelId="{FBF11DC1-15A0-5945-A9A0-CF5ACEAADF27}" type="pres">
      <dgm:prSet presAssocID="{FD931E84-F17C-564F-8151-A65AA5666187}" presName="sibTrans" presStyleCnt="0"/>
      <dgm:spPr/>
    </dgm:pt>
    <dgm:pt modelId="{C15B7D03-DBA7-5043-B78A-83D1529D4562}" type="pres">
      <dgm:prSet presAssocID="{EEE22A2B-B35B-D441-94A6-DFE799B42A99}" presName="node" presStyleLbl="node1" presStyleIdx="4" presStyleCnt="12">
        <dgm:presLayoutVars>
          <dgm:bulletEnabled val="1"/>
        </dgm:presLayoutVars>
      </dgm:prSet>
      <dgm:spPr/>
    </dgm:pt>
    <dgm:pt modelId="{0F81B5BD-18B0-2A46-BC2B-8FA37CB4EADB}" type="pres">
      <dgm:prSet presAssocID="{F507224C-2868-E24D-8EDB-6361E664F611}" presName="sibTrans" presStyleCnt="0"/>
      <dgm:spPr/>
    </dgm:pt>
    <dgm:pt modelId="{00881F8B-5AFC-DC41-9E30-F9C89C729810}" type="pres">
      <dgm:prSet presAssocID="{F7A34B81-5109-5A48-8B1A-FB2B85D36F34}" presName="node" presStyleLbl="node1" presStyleIdx="5" presStyleCnt="12">
        <dgm:presLayoutVars>
          <dgm:bulletEnabled val="1"/>
        </dgm:presLayoutVars>
      </dgm:prSet>
      <dgm:spPr/>
    </dgm:pt>
    <dgm:pt modelId="{B5324F1A-5345-9747-8E44-C241CCDD944C}" type="pres">
      <dgm:prSet presAssocID="{94D5F935-C956-E640-ADFA-DC62A519515E}" presName="sibTrans" presStyleCnt="0"/>
      <dgm:spPr/>
    </dgm:pt>
    <dgm:pt modelId="{0EC321BE-7F00-0B48-8F1B-CA6802CBA594}" type="pres">
      <dgm:prSet presAssocID="{A71D3DDA-7875-344C-926D-4AFCF269FE64}" presName="node" presStyleLbl="node1" presStyleIdx="6" presStyleCnt="12">
        <dgm:presLayoutVars>
          <dgm:bulletEnabled val="1"/>
        </dgm:presLayoutVars>
      </dgm:prSet>
      <dgm:spPr/>
    </dgm:pt>
    <dgm:pt modelId="{13499D64-7775-224F-A650-B48ADE11F34B}" type="pres">
      <dgm:prSet presAssocID="{204192BC-D4CE-004F-AB7C-CE936D488D09}" presName="sibTrans" presStyleCnt="0"/>
      <dgm:spPr/>
    </dgm:pt>
    <dgm:pt modelId="{CE785787-6407-6345-A313-ABA2CF6D1E85}" type="pres">
      <dgm:prSet presAssocID="{C44B89D7-0C28-C740-AE47-224EE81100B5}" presName="node" presStyleLbl="node1" presStyleIdx="7" presStyleCnt="12">
        <dgm:presLayoutVars>
          <dgm:bulletEnabled val="1"/>
        </dgm:presLayoutVars>
      </dgm:prSet>
      <dgm:spPr/>
    </dgm:pt>
    <dgm:pt modelId="{DA672CA8-3E47-6D4F-A859-27E53C0F48D8}" type="pres">
      <dgm:prSet presAssocID="{274D2850-DD6B-5746-95F3-FAE945847118}" presName="sibTrans" presStyleCnt="0"/>
      <dgm:spPr/>
    </dgm:pt>
    <dgm:pt modelId="{4330A463-2FF2-8147-AEB2-A8EC6E4A86BB}" type="pres">
      <dgm:prSet presAssocID="{BEBA372B-B19A-B84A-BE29-2FD50FD6C260}" presName="node" presStyleLbl="node1" presStyleIdx="8" presStyleCnt="12">
        <dgm:presLayoutVars>
          <dgm:bulletEnabled val="1"/>
        </dgm:presLayoutVars>
      </dgm:prSet>
      <dgm:spPr/>
    </dgm:pt>
    <dgm:pt modelId="{4D4D3592-335F-424A-A94F-046067DF65BA}" type="pres">
      <dgm:prSet presAssocID="{C9C23172-8E09-A44E-9AF9-11C33FFCCBF3}" presName="sibTrans" presStyleCnt="0"/>
      <dgm:spPr/>
    </dgm:pt>
    <dgm:pt modelId="{82F3AF59-526B-5947-8E63-FEF8AC78DDD2}" type="pres">
      <dgm:prSet presAssocID="{B33308CE-5957-D74B-8DFA-5C9DE9B62CE4}" presName="node" presStyleLbl="node1" presStyleIdx="9" presStyleCnt="12">
        <dgm:presLayoutVars>
          <dgm:bulletEnabled val="1"/>
        </dgm:presLayoutVars>
      </dgm:prSet>
      <dgm:spPr/>
    </dgm:pt>
    <dgm:pt modelId="{73D93C87-04C9-A64A-BC87-DF39FE356403}" type="pres">
      <dgm:prSet presAssocID="{79DA366A-4DDC-5540-A41C-7D566D060492}" presName="sibTrans" presStyleCnt="0"/>
      <dgm:spPr/>
    </dgm:pt>
    <dgm:pt modelId="{CC633F08-3297-E14C-846E-1FE9D05B722D}" type="pres">
      <dgm:prSet presAssocID="{63B830B6-8116-4B41-B99A-17BEC86A691F}" presName="node" presStyleLbl="node1" presStyleIdx="10" presStyleCnt="12">
        <dgm:presLayoutVars>
          <dgm:bulletEnabled val="1"/>
        </dgm:presLayoutVars>
      </dgm:prSet>
      <dgm:spPr/>
    </dgm:pt>
    <dgm:pt modelId="{5963864D-814F-5A44-B282-01934D285FCD}" type="pres">
      <dgm:prSet presAssocID="{1E389E9D-B6DA-1346-AC51-D3D8F46CB17E}" presName="sibTrans" presStyleCnt="0"/>
      <dgm:spPr/>
    </dgm:pt>
    <dgm:pt modelId="{34693FED-FBB4-4440-BE0B-684821C84A3D}" type="pres">
      <dgm:prSet presAssocID="{CFEA0D6D-7835-5843-AA05-E5FFDB2C8035}" presName="node" presStyleLbl="node1" presStyleIdx="11" presStyleCnt="12">
        <dgm:presLayoutVars>
          <dgm:bulletEnabled val="1"/>
        </dgm:presLayoutVars>
      </dgm:prSet>
      <dgm:spPr/>
    </dgm:pt>
  </dgm:ptLst>
  <dgm:cxnLst>
    <dgm:cxn modelId="{CB0DF631-8EB6-9A4F-9E13-E6D0642C9AC7}" type="presOf" srcId="{767434DD-469B-4F4A-957F-983F68D5E8E8}" destId="{4F330AD9-44EB-B140-97CF-7164C4F55DEE}" srcOrd="0" destOrd="0" presId="urn:microsoft.com/office/officeart/2005/8/layout/default"/>
    <dgm:cxn modelId="{A9260F33-1B0D-4B4A-870F-2837FC958F31}" srcId="{EE1BCD46-BA4F-F54C-BC2A-CA4E7D63AF01}" destId="{BEBA372B-B19A-B84A-BE29-2FD50FD6C260}" srcOrd="8" destOrd="0" parTransId="{C8A009A4-99B4-0941-B8D7-5EA8675842D0}" sibTransId="{C9C23172-8E09-A44E-9AF9-11C33FFCCBF3}"/>
    <dgm:cxn modelId="{1F9D7635-8E47-4941-B274-60B1621E0653}" srcId="{EE1BCD46-BA4F-F54C-BC2A-CA4E7D63AF01}" destId="{37C8D625-EACF-E244-BC28-8E57385C4614}" srcOrd="2" destOrd="0" parTransId="{398B9604-1AB1-7048-B146-DA7AE1F436DA}" sibTransId="{F70BC96E-6439-C14D-A4DE-65E3454A2203}"/>
    <dgm:cxn modelId="{BF1E1E61-66EF-A44D-80A8-14CF7EEA43FB}" type="presOf" srcId="{86ECF5D3-6FFD-F44A-8AC4-21DCF36D2B33}" destId="{9E4BC735-47BA-7741-B26A-4545C6CBF12E}" srcOrd="0" destOrd="0" presId="urn:microsoft.com/office/officeart/2005/8/layout/default"/>
    <dgm:cxn modelId="{6A56D042-DE7B-CA45-B485-EF9A98529814}" srcId="{EE1BCD46-BA4F-F54C-BC2A-CA4E7D63AF01}" destId="{A71D3DDA-7875-344C-926D-4AFCF269FE64}" srcOrd="6" destOrd="0" parTransId="{E11C3C4F-3055-EC44-BCF1-1947D361DF48}" sibTransId="{204192BC-D4CE-004F-AB7C-CE936D488D09}"/>
    <dgm:cxn modelId="{A8DC1B67-7621-1A49-A9C7-71B7CCE6C6AA}" srcId="{EE1BCD46-BA4F-F54C-BC2A-CA4E7D63AF01}" destId="{CFEA0D6D-7835-5843-AA05-E5FFDB2C8035}" srcOrd="11" destOrd="0" parTransId="{3B4861E2-DD5C-A54C-B96F-4AF1C3095D0C}" sibTransId="{79FA9CFE-D4B4-8C43-AA18-87C5CBF17928}"/>
    <dgm:cxn modelId="{1A030868-AC0B-DB4A-989F-060AFD199764}" type="presOf" srcId="{37C8D625-EACF-E244-BC28-8E57385C4614}" destId="{3DAD1673-E826-3645-A57E-CC713918C317}" srcOrd="0" destOrd="0" presId="urn:microsoft.com/office/officeart/2005/8/layout/default"/>
    <dgm:cxn modelId="{A62EC149-00AD-B348-A88E-458627788720}" type="presOf" srcId="{EEE22A2B-B35B-D441-94A6-DFE799B42A99}" destId="{C15B7D03-DBA7-5043-B78A-83D1529D4562}" srcOrd="0" destOrd="0" presId="urn:microsoft.com/office/officeart/2005/8/layout/default"/>
    <dgm:cxn modelId="{4E28286F-B28B-CD4C-AE43-043303A2B70A}" srcId="{EE1BCD46-BA4F-F54C-BC2A-CA4E7D63AF01}" destId="{65AD3FF3-618B-AA48-8C28-BEC238043CDC}" srcOrd="3" destOrd="0" parTransId="{B7F7BE0D-27C1-824C-9583-B32543762D2B}" sibTransId="{FD931E84-F17C-564F-8151-A65AA5666187}"/>
    <dgm:cxn modelId="{338AF14F-F12A-7D45-9942-3F7546D14736}" srcId="{EE1BCD46-BA4F-F54C-BC2A-CA4E7D63AF01}" destId="{EEE22A2B-B35B-D441-94A6-DFE799B42A99}" srcOrd="4" destOrd="0" parTransId="{70FD0CF4-325F-E447-AAF8-D7BA28E4ADBD}" sibTransId="{F507224C-2868-E24D-8EDB-6361E664F611}"/>
    <dgm:cxn modelId="{7F49BA75-2109-EA4F-AB56-884E1948FDE1}" type="presOf" srcId="{BEBA372B-B19A-B84A-BE29-2FD50FD6C260}" destId="{4330A463-2FF2-8147-AEB2-A8EC6E4A86BB}" srcOrd="0" destOrd="0" presId="urn:microsoft.com/office/officeart/2005/8/layout/default"/>
    <dgm:cxn modelId="{38ADA488-4569-754A-84AF-C932D4CCEB39}" srcId="{EE1BCD46-BA4F-F54C-BC2A-CA4E7D63AF01}" destId="{767434DD-469B-4F4A-957F-983F68D5E8E8}" srcOrd="0" destOrd="0" parTransId="{1EE64128-28C9-E84D-8012-51732BA8D406}" sibTransId="{EB9AF186-4F00-C740-8A77-91FF07EC107B}"/>
    <dgm:cxn modelId="{9B217C93-088F-4E44-9A5B-C2A9EBE24AA2}" srcId="{EE1BCD46-BA4F-F54C-BC2A-CA4E7D63AF01}" destId="{63B830B6-8116-4B41-B99A-17BEC86A691F}" srcOrd="10" destOrd="0" parTransId="{FE04242C-08F3-2C4E-99D5-754335979D30}" sibTransId="{1E389E9D-B6DA-1346-AC51-D3D8F46CB17E}"/>
    <dgm:cxn modelId="{CCAEA394-31C3-5942-914D-D99EDFF475B2}" srcId="{EE1BCD46-BA4F-F54C-BC2A-CA4E7D63AF01}" destId="{B33308CE-5957-D74B-8DFA-5C9DE9B62CE4}" srcOrd="9" destOrd="0" parTransId="{B1B29FEA-9FDD-EC46-A08E-406CD52B4CBF}" sibTransId="{79DA366A-4DDC-5540-A41C-7D566D060492}"/>
    <dgm:cxn modelId="{6D76E495-7763-6A42-A27F-046473F7B1ED}" srcId="{EE1BCD46-BA4F-F54C-BC2A-CA4E7D63AF01}" destId="{86ECF5D3-6FFD-F44A-8AC4-21DCF36D2B33}" srcOrd="1" destOrd="0" parTransId="{17683D0B-9498-1C4A-811F-AAA8304001D9}" sibTransId="{78C0AC18-8209-7A4B-B460-3A5278981ED5}"/>
    <dgm:cxn modelId="{23E54EA9-5E8C-DD44-93FF-6FED8838F724}" type="presOf" srcId="{B33308CE-5957-D74B-8DFA-5C9DE9B62CE4}" destId="{82F3AF59-526B-5947-8E63-FEF8AC78DDD2}" srcOrd="0" destOrd="0" presId="urn:microsoft.com/office/officeart/2005/8/layout/default"/>
    <dgm:cxn modelId="{46DD39B0-3D0D-7E41-AB9F-89595CE3F917}" type="presOf" srcId="{65AD3FF3-618B-AA48-8C28-BEC238043CDC}" destId="{1AEA7F8F-427B-464C-8A72-4BB33A277A40}" srcOrd="0" destOrd="0" presId="urn:microsoft.com/office/officeart/2005/8/layout/default"/>
    <dgm:cxn modelId="{CBF323B4-1517-2144-955E-2B3D7E1E480E}" srcId="{EE1BCD46-BA4F-F54C-BC2A-CA4E7D63AF01}" destId="{F7A34B81-5109-5A48-8B1A-FB2B85D36F34}" srcOrd="5" destOrd="0" parTransId="{EA1A2F9A-75F5-3448-983E-30CDC8CF7D3B}" sibTransId="{94D5F935-C956-E640-ADFA-DC62A519515E}"/>
    <dgm:cxn modelId="{BF732CB9-0721-0D40-9ED8-D574FD6352B5}" type="presOf" srcId="{A71D3DDA-7875-344C-926D-4AFCF269FE64}" destId="{0EC321BE-7F00-0B48-8F1B-CA6802CBA594}" srcOrd="0" destOrd="0" presId="urn:microsoft.com/office/officeart/2005/8/layout/default"/>
    <dgm:cxn modelId="{DC70E3B9-9290-8B4E-851E-112B2B14DA30}" type="presOf" srcId="{EE1BCD46-BA4F-F54C-BC2A-CA4E7D63AF01}" destId="{3A6C0DA0-E0AE-C947-B6EE-90D610691E7B}" srcOrd="0" destOrd="0" presId="urn:microsoft.com/office/officeart/2005/8/layout/default"/>
    <dgm:cxn modelId="{2CEB6DC7-2081-8640-82E6-E4CC16FF1F8C}" srcId="{EE1BCD46-BA4F-F54C-BC2A-CA4E7D63AF01}" destId="{C44B89D7-0C28-C740-AE47-224EE81100B5}" srcOrd="7" destOrd="0" parTransId="{E5F5C5C3-DF05-C742-987E-3803E157FA32}" sibTransId="{274D2850-DD6B-5746-95F3-FAE945847118}"/>
    <dgm:cxn modelId="{E42A93C8-6A2E-3C48-B563-4CF10E172A92}" type="presOf" srcId="{F7A34B81-5109-5A48-8B1A-FB2B85D36F34}" destId="{00881F8B-5AFC-DC41-9E30-F9C89C729810}" srcOrd="0" destOrd="0" presId="urn:microsoft.com/office/officeart/2005/8/layout/default"/>
    <dgm:cxn modelId="{108127CD-D537-DF45-A3A4-11D8C8896E70}" type="presOf" srcId="{C44B89D7-0C28-C740-AE47-224EE81100B5}" destId="{CE785787-6407-6345-A313-ABA2CF6D1E85}" srcOrd="0" destOrd="0" presId="urn:microsoft.com/office/officeart/2005/8/layout/default"/>
    <dgm:cxn modelId="{264736CD-971C-3C4E-AACD-63B98F8DE0B9}" type="presOf" srcId="{63B830B6-8116-4B41-B99A-17BEC86A691F}" destId="{CC633F08-3297-E14C-846E-1FE9D05B722D}" srcOrd="0" destOrd="0" presId="urn:microsoft.com/office/officeart/2005/8/layout/default"/>
    <dgm:cxn modelId="{120916D0-CB19-4947-8616-B3EBC20879B5}" type="presOf" srcId="{CFEA0D6D-7835-5843-AA05-E5FFDB2C8035}" destId="{34693FED-FBB4-4440-BE0B-684821C84A3D}" srcOrd="0" destOrd="0" presId="urn:microsoft.com/office/officeart/2005/8/layout/default"/>
    <dgm:cxn modelId="{3815F986-13C9-BF44-9AA2-CA3A82B07030}" type="presParOf" srcId="{3A6C0DA0-E0AE-C947-B6EE-90D610691E7B}" destId="{4F330AD9-44EB-B140-97CF-7164C4F55DEE}" srcOrd="0" destOrd="0" presId="urn:microsoft.com/office/officeart/2005/8/layout/default"/>
    <dgm:cxn modelId="{5ABA4740-37D0-D241-B36C-501A0F337689}" type="presParOf" srcId="{3A6C0DA0-E0AE-C947-B6EE-90D610691E7B}" destId="{30A13216-EA89-F242-8BA5-C24F12B85079}" srcOrd="1" destOrd="0" presId="urn:microsoft.com/office/officeart/2005/8/layout/default"/>
    <dgm:cxn modelId="{ED2C0C1D-2BC1-E740-8224-07A8C26401DF}" type="presParOf" srcId="{3A6C0DA0-E0AE-C947-B6EE-90D610691E7B}" destId="{9E4BC735-47BA-7741-B26A-4545C6CBF12E}" srcOrd="2" destOrd="0" presId="urn:microsoft.com/office/officeart/2005/8/layout/default"/>
    <dgm:cxn modelId="{42F77375-7D0F-D943-9367-96890B1BCDE0}" type="presParOf" srcId="{3A6C0DA0-E0AE-C947-B6EE-90D610691E7B}" destId="{08926E14-5AFE-3349-A6FF-A48F199008D3}" srcOrd="3" destOrd="0" presId="urn:microsoft.com/office/officeart/2005/8/layout/default"/>
    <dgm:cxn modelId="{33BB1D28-BD54-E047-949A-1CC2C64B1C02}" type="presParOf" srcId="{3A6C0DA0-E0AE-C947-B6EE-90D610691E7B}" destId="{3DAD1673-E826-3645-A57E-CC713918C317}" srcOrd="4" destOrd="0" presId="urn:microsoft.com/office/officeart/2005/8/layout/default"/>
    <dgm:cxn modelId="{9EE26D6D-03D1-6C46-A765-C7EE05057E22}" type="presParOf" srcId="{3A6C0DA0-E0AE-C947-B6EE-90D610691E7B}" destId="{DCC65A97-6C47-2C46-B1E8-89656C9F9AEF}" srcOrd="5" destOrd="0" presId="urn:microsoft.com/office/officeart/2005/8/layout/default"/>
    <dgm:cxn modelId="{14155513-85B7-3045-A48B-9C8A15A0C7C6}" type="presParOf" srcId="{3A6C0DA0-E0AE-C947-B6EE-90D610691E7B}" destId="{1AEA7F8F-427B-464C-8A72-4BB33A277A40}" srcOrd="6" destOrd="0" presId="urn:microsoft.com/office/officeart/2005/8/layout/default"/>
    <dgm:cxn modelId="{DE316770-97A9-DE44-9A30-CD564C8AB79A}" type="presParOf" srcId="{3A6C0DA0-E0AE-C947-B6EE-90D610691E7B}" destId="{FBF11DC1-15A0-5945-A9A0-CF5ACEAADF27}" srcOrd="7" destOrd="0" presId="urn:microsoft.com/office/officeart/2005/8/layout/default"/>
    <dgm:cxn modelId="{FD0200EE-D97A-4244-91CA-CFEFFC70FA1E}" type="presParOf" srcId="{3A6C0DA0-E0AE-C947-B6EE-90D610691E7B}" destId="{C15B7D03-DBA7-5043-B78A-83D1529D4562}" srcOrd="8" destOrd="0" presId="urn:microsoft.com/office/officeart/2005/8/layout/default"/>
    <dgm:cxn modelId="{0F17503D-CDAE-8B44-993C-03B82506F05B}" type="presParOf" srcId="{3A6C0DA0-E0AE-C947-B6EE-90D610691E7B}" destId="{0F81B5BD-18B0-2A46-BC2B-8FA37CB4EADB}" srcOrd="9" destOrd="0" presId="urn:microsoft.com/office/officeart/2005/8/layout/default"/>
    <dgm:cxn modelId="{77014753-11C1-2F48-B86B-6701F333F64B}" type="presParOf" srcId="{3A6C0DA0-E0AE-C947-B6EE-90D610691E7B}" destId="{00881F8B-5AFC-DC41-9E30-F9C89C729810}" srcOrd="10" destOrd="0" presId="urn:microsoft.com/office/officeart/2005/8/layout/default"/>
    <dgm:cxn modelId="{CAA59F3F-E560-9840-A582-CACF4DC2E63E}" type="presParOf" srcId="{3A6C0DA0-E0AE-C947-B6EE-90D610691E7B}" destId="{B5324F1A-5345-9747-8E44-C241CCDD944C}" srcOrd="11" destOrd="0" presId="urn:microsoft.com/office/officeart/2005/8/layout/default"/>
    <dgm:cxn modelId="{8674DD27-4001-EF4E-8BBF-9D533C73F724}" type="presParOf" srcId="{3A6C0DA0-E0AE-C947-B6EE-90D610691E7B}" destId="{0EC321BE-7F00-0B48-8F1B-CA6802CBA594}" srcOrd="12" destOrd="0" presId="urn:microsoft.com/office/officeart/2005/8/layout/default"/>
    <dgm:cxn modelId="{9CCF24A8-E81C-D14E-A6F2-233A76A8EE96}" type="presParOf" srcId="{3A6C0DA0-E0AE-C947-B6EE-90D610691E7B}" destId="{13499D64-7775-224F-A650-B48ADE11F34B}" srcOrd="13" destOrd="0" presId="urn:microsoft.com/office/officeart/2005/8/layout/default"/>
    <dgm:cxn modelId="{E3DD3F18-C525-0F48-8634-514F7669E543}" type="presParOf" srcId="{3A6C0DA0-E0AE-C947-B6EE-90D610691E7B}" destId="{CE785787-6407-6345-A313-ABA2CF6D1E85}" srcOrd="14" destOrd="0" presId="urn:microsoft.com/office/officeart/2005/8/layout/default"/>
    <dgm:cxn modelId="{478017DC-F1E1-F345-9DB1-EBC4A8ED0A63}" type="presParOf" srcId="{3A6C0DA0-E0AE-C947-B6EE-90D610691E7B}" destId="{DA672CA8-3E47-6D4F-A859-27E53C0F48D8}" srcOrd="15" destOrd="0" presId="urn:microsoft.com/office/officeart/2005/8/layout/default"/>
    <dgm:cxn modelId="{01B2569F-68CC-C34D-ADAB-9379ADC03FD0}" type="presParOf" srcId="{3A6C0DA0-E0AE-C947-B6EE-90D610691E7B}" destId="{4330A463-2FF2-8147-AEB2-A8EC6E4A86BB}" srcOrd="16" destOrd="0" presId="urn:microsoft.com/office/officeart/2005/8/layout/default"/>
    <dgm:cxn modelId="{51FDBC2B-4CD4-0C4C-8889-BD970CB33612}" type="presParOf" srcId="{3A6C0DA0-E0AE-C947-B6EE-90D610691E7B}" destId="{4D4D3592-335F-424A-A94F-046067DF65BA}" srcOrd="17" destOrd="0" presId="urn:microsoft.com/office/officeart/2005/8/layout/default"/>
    <dgm:cxn modelId="{95A6044E-F644-F940-A4A0-EFD02FAC313E}" type="presParOf" srcId="{3A6C0DA0-E0AE-C947-B6EE-90D610691E7B}" destId="{82F3AF59-526B-5947-8E63-FEF8AC78DDD2}" srcOrd="18" destOrd="0" presId="urn:microsoft.com/office/officeart/2005/8/layout/default"/>
    <dgm:cxn modelId="{8DABE03C-A8A1-C246-9E2D-06F7B7D07251}" type="presParOf" srcId="{3A6C0DA0-E0AE-C947-B6EE-90D610691E7B}" destId="{73D93C87-04C9-A64A-BC87-DF39FE356403}" srcOrd="19" destOrd="0" presId="urn:microsoft.com/office/officeart/2005/8/layout/default"/>
    <dgm:cxn modelId="{03359D04-DDE4-ED4B-87AF-6F9110238AF0}" type="presParOf" srcId="{3A6C0DA0-E0AE-C947-B6EE-90D610691E7B}" destId="{CC633F08-3297-E14C-846E-1FE9D05B722D}" srcOrd="20" destOrd="0" presId="urn:microsoft.com/office/officeart/2005/8/layout/default"/>
    <dgm:cxn modelId="{45EF004C-A83A-094E-8939-B87C96F5FBD0}" type="presParOf" srcId="{3A6C0DA0-E0AE-C947-B6EE-90D610691E7B}" destId="{5963864D-814F-5A44-B282-01934D285FCD}" srcOrd="21" destOrd="0" presId="urn:microsoft.com/office/officeart/2005/8/layout/default"/>
    <dgm:cxn modelId="{BD69648C-F8AA-9847-9F92-245612E45BFD}" type="presParOf" srcId="{3A6C0DA0-E0AE-C947-B6EE-90D610691E7B}" destId="{34693FED-FBB4-4440-BE0B-684821C84A3D}"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30AD9-44EB-B140-97CF-7164C4F55DEE}">
      <dsp:nvSpPr>
        <dsp:cNvPr id="0" name=""/>
        <dsp:cNvSpPr/>
      </dsp:nvSpPr>
      <dsp:spPr>
        <a:xfrm>
          <a:off x="804563" y="785"/>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bg1"/>
              </a:solidFill>
              <a:effectLst/>
            </a:rPr>
            <a:t>A. Respect for inherent dignity, individual autonomy</a:t>
          </a:r>
          <a:endParaRPr lang="en-GB" sz="2000" kern="1200">
            <a:solidFill>
              <a:schemeClr val="bg1"/>
            </a:solidFill>
          </a:endParaRPr>
        </a:p>
      </dsp:txBody>
      <dsp:txXfrm>
        <a:off x="804563" y="785"/>
        <a:ext cx="2126253" cy="1275752"/>
      </dsp:txXfrm>
    </dsp:sp>
    <dsp:sp modelId="{9E4BC735-47BA-7741-B26A-4545C6CBF12E}">
      <dsp:nvSpPr>
        <dsp:cNvPr id="0" name=""/>
        <dsp:cNvSpPr/>
      </dsp:nvSpPr>
      <dsp:spPr>
        <a:xfrm>
          <a:off x="3143442" y="785"/>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B. Guardianship</a:t>
          </a:r>
        </a:p>
      </dsp:txBody>
      <dsp:txXfrm>
        <a:off x="3143442" y="785"/>
        <a:ext cx="2126253" cy="1275752"/>
      </dsp:txXfrm>
    </dsp:sp>
    <dsp:sp modelId="{3DAD1673-E826-3645-A57E-CC713918C317}">
      <dsp:nvSpPr>
        <dsp:cNvPr id="0" name=""/>
        <dsp:cNvSpPr/>
      </dsp:nvSpPr>
      <dsp:spPr>
        <a:xfrm>
          <a:off x="5482321" y="0"/>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bg1"/>
              </a:solidFill>
              <a:effectLst/>
            </a:rPr>
            <a:t>C. Non-discrimination</a:t>
          </a:r>
          <a:endParaRPr lang="en-GB" sz="2000" kern="1200">
            <a:solidFill>
              <a:schemeClr val="bg1"/>
            </a:solidFill>
          </a:endParaRPr>
        </a:p>
      </dsp:txBody>
      <dsp:txXfrm>
        <a:off x="5482321" y="0"/>
        <a:ext cx="2126253" cy="1275752"/>
      </dsp:txXfrm>
    </dsp:sp>
    <dsp:sp modelId="{1AEA7F8F-427B-464C-8A72-4BB33A277A40}">
      <dsp:nvSpPr>
        <dsp:cNvPr id="0" name=""/>
        <dsp:cNvSpPr/>
      </dsp:nvSpPr>
      <dsp:spPr>
        <a:xfrm>
          <a:off x="7821199" y="785"/>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D. Sheltered workshops</a:t>
          </a:r>
        </a:p>
      </dsp:txBody>
      <dsp:txXfrm>
        <a:off x="7821199" y="785"/>
        <a:ext cx="2126253" cy="1275752"/>
      </dsp:txXfrm>
    </dsp:sp>
    <dsp:sp modelId="{C15B7D03-DBA7-5043-B78A-83D1529D4562}">
      <dsp:nvSpPr>
        <dsp:cNvPr id="0" name=""/>
        <dsp:cNvSpPr/>
      </dsp:nvSpPr>
      <dsp:spPr>
        <a:xfrm>
          <a:off x="804563" y="1489162"/>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bg1"/>
              </a:solidFill>
              <a:effectLst/>
            </a:rPr>
            <a:t>E. Full and effective participation and inclusion in society</a:t>
          </a:r>
          <a:endParaRPr lang="en-GB" sz="2000" kern="1200">
            <a:solidFill>
              <a:schemeClr val="bg1"/>
            </a:solidFill>
          </a:endParaRPr>
        </a:p>
      </dsp:txBody>
      <dsp:txXfrm>
        <a:off x="804563" y="1489162"/>
        <a:ext cx="2126253" cy="1275752"/>
      </dsp:txXfrm>
    </dsp:sp>
    <dsp:sp modelId="{00881F8B-5AFC-DC41-9E30-F9C89C729810}">
      <dsp:nvSpPr>
        <dsp:cNvPr id="0" name=""/>
        <dsp:cNvSpPr/>
      </dsp:nvSpPr>
      <dsp:spPr>
        <a:xfrm>
          <a:off x="3143442" y="1489162"/>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bg1"/>
              </a:solidFill>
              <a:effectLst/>
            </a:rPr>
            <a:t>F. Respect for difference and diversity </a:t>
          </a:r>
          <a:endParaRPr lang="en-GB" sz="2000" kern="1200" dirty="0">
            <a:solidFill>
              <a:schemeClr val="bg1"/>
            </a:solidFill>
          </a:endParaRPr>
        </a:p>
      </dsp:txBody>
      <dsp:txXfrm>
        <a:off x="3143442" y="1489162"/>
        <a:ext cx="2126253" cy="1275752"/>
      </dsp:txXfrm>
    </dsp:sp>
    <dsp:sp modelId="{0EC321BE-7F00-0B48-8F1B-CA6802CBA594}">
      <dsp:nvSpPr>
        <dsp:cNvPr id="0" name=""/>
        <dsp:cNvSpPr/>
      </dsp:nvSpPr>
      <dsp:spPr>
        <a:xfrm>
          <a:off x="5482321" y="1489162"/>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b="0" i="0" kern="1200">
              <a:solidFill>
                <a:schemeClr val="bg1"/>
              </a:solidFill>
              <a:effectLst/>
            </a:rPr>
            <a:t>G. Equality of opportunity</a:t>
          </a:r>
          <a:endParaRPr lang="en-GB" sz="2000" kern="1200">
            <a:solidFill>
              <a:schemeClr val="bg1"/>
            </a:solidFill>
          </a:endParaRPr>
        </a:p>
      </dsp:txBody>
      <dsp:txXfrm>
        <a:off x="5482321" y="1489162"/>
        <a:ext cx="2126253" cy="1275752"/>
      </dsp:txXfrm>
    </dsp:sp>
    <dsp:sp modelId="{CE785787-6407-6345-A313-ABA2CF6D1E85}">
      <dsp:nvSpPr>
        <dsp:cNvPr id="0" name=""/>
        <dsp:cNvSpPr/>
      </dsp:nvSpPr>
      <dsp:spPr>
        <a:xfrm>
          <a:off x="7821199" y="1489162"/>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H. Special schools</a:t>
          </a:r>
        </a:p>
      </dsp:txBody>
      <dsp:txXfrm>
        <a:off x="7821199" y="1489162"/>
        <a:ext cx="2126253" cy="1275752"/>
      </dsp:txXfrm>
    </dsp:sp>
    <dsp:sp modelId="{4330A463-2FF2-8147-AEB2-A8EC6E4A86BB}">
      <dsp:nvSpPr>
        <dsp:cNvPr id="0" name=""/>
        <dsp:cNvSpPr/>
      </dsp:nvSpPr>
      <dsp:spPr>
        <a:xfrm>
          <a:off x="804563" y="2977539"/>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bg1"/>
              </a:solidFill>
              <a:effectLst/>
            </a:rPr>
            <a:t>I. Accessibility</a:t>
          </a:r>
          <a:endParaRPr lang="en-GB" sz="2000" kern="1200">
            <a:solidFill>
              <a:schemeClr val="bg1"/>
            </a:solidFill>
          </a:endParaRPr>
        </a:p>
      </dsp:txBody>
      <dsp:txXfrm>
        <a:off x="804563" y="2977539"/>
        <a:ext cx="2126253" cy="1275752"/>
      </dsp:txXfrm>
    </dsp:sp>
    <dsp:sp modelId="{82F3AF59-526B-5947-8E63-FEF8AC78DDD2}">
      <dsp:nvSpPr>
        <dsp:cNvPr id="0" name=""/>
        <dsp:cNvSpPr/>
      </dsp:nvSpPr>
      <dsp:spPr>
        <a:xfrm>
          <a:off x="3143442" y="2977539"/>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b="0" i="0" kern="1200">
              <a:solidFill>
                <a:schemeClr val="bg1"/>
              </a:solidFill>
              <a:effectLst/>
            </a:rPr>
            <a:t>J. Equality between men and women</a:t>
          </a:r>
          <a:endParaRPr lang="en-GB" sz="2000" kern="1200">
            <a:solidFill>
              <a:schemeClr val="bg1"/>
            </a:solidFill>
          </a:endParaRPr>
        </a:p>
      </dsp:txBody>
      <dsp:txXfrm>
        <a:off x="3143442" y="2977539"/>
        <a:ext cx="2126253" cy="1275752"/>
      </dsp:txXfrm>
    </dsp:sp>
    <dsp:sp modelId="{CC633F08-3297-E14C-846E-1FE9D05B722D}">
      <dsp:nvSpPr>
        <dsp:cNvPr id="0" name=""/>
        <dsp:cNvSpPr/>
      </dsp:nvSpPr>
      <dsp:spPr>
        <a:xfrm>
          <a:off x="5482321" y="2977539"/>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GB" sz="2000" kern="1200"/>
            <a:t>K. Institutionalisation</a:t>
          </a:r>
        </a:p>
      </dsp:txBody>
      <dsp:txXfrm>
        <a:off x="5482321" y="2977539"/>
        <a:ext cx="2126253" cy="1275752"/>
      </dsp:txXfrm>
    </dsp:sp>
    <dsp:sp modelId="{34693FED-FBB4-4440-BE0B-684821C84A3D}">
      <dsp:nvSpPr>
        <dsp:cNvPr id="0" name=""/>
        <dsp:cNvSpPr/>
      </dsp:nvSpPr>
      <dsp:spPr>
        <a:xfrm>
          <a:off x="7821199" y="2977539"/>
          <a:ext cx="2126253" cy="1275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a:solidFill>
                <a:schemeClr val="bg1"/>
              </a:solidFill>
              <a:effectLst/>
            </a:rPr>
            <a:t>L. Respect for the evolving capacities of children with disabilities </a:t>
          </a:r>
          <a:endParaRPr lang="en-GB" sz="2000" kern="1200">
            <a:solidFill>
              <a:schemeClr val="bg1"/>
            </a:solidFill>
          </a:endParaRPr>
        </a:p>
      </dsp:txBody>
      <dsp:txXfrm>
        <a:off x="7821199" y="2977539"/>
        <a:ext cx="2126253" cy="12757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49F675-B8CD-43D0-8E97-875398D783D5}"/>
              </a:ext>
            </a:extLst>
          </p:cNvPr>
          <p:cNvSpPr>
            <a:spLocks noGrp="1"/>
          </p:cNvSpPr>
          <p:nvPr>
            <p:ph type="hdr" sz="quarter"/>
          </p:nvPr>
        </p:nvSpPr>
        <p:spPr>
          <a:xfrm>
            <a:off x="0" y="1"/>
            <a:ext cx="3078428" cy="513508"/>
          </a:xfrm>
          <a:prstGeom prst="rect">
            <a:avLst/>
          </a:prstGeom>
        </p:spPr>
        <p:txBody>
          <a:bodyPr vert="horz" lIns="94650" tIns="47325" rIns="94650" bIns="47325" rtlCol="0"/>
          <a:lstStyle>
            <a:lvl1pPr algn="l">
              <a:defRPr sz="1200"/>
            </a:lvl1pPr>
          </a:lstStyle>
          <a:p>
            <a:endParaRPr lang="x-none"/>
          </a:p>
        </p:txBody>
      </p:sp>
      <p:sp>
        <p:nvSpPr>
          <p:cNvPr id="3" name="Date Placeholder 2">
            <a:extLst>
              <a:ext uri="{FF2B5EF4-FFF2-40B4-BE49-F238E27FC236}">
                <a16:creationId xmlns:a16="http://schemas.microsoft.com/office/drawing/2014/main" id="{FD5D3F4C-CC8F-48A7-9233-AF2973020D58}"/>
              </a:ext>
            </a:extLst>
          </p:cNvPr>
          <p:cNvSpPr>
            <a:spLocks noGrp="1"/>
          </p:cNvSpPr>
          <p:nvPr>
            <p:ph type="dt" sz="quarter" idx="1"/>
          </p:nvPr>
        </p:nvSpPr>
        <p:spPr>
          <a:xfrm>
            <a:off x="4023991" y="1"/>
            <a:ext cx="3078428" cy="513508"/>
          </a:xfrm>
          <a:prstGeom prst="rect">
            <a:avLst/>
          </a:prstGeom>
        </p:spPr>
        <p:txBody>
          <a:bodyPr vert="horz" lIns="94650" tIns="47325" rIns="94650" bIns="47325" rtlCol="0"/>
          <a:lstStyle>
            <a:lvl1pPr algn="r">
              <a:defRPr sz="1200"/>
            </a:lvl1pPr>
          </a:lstStyle>
          <a:p>
            <a:fld id="{92D82C2E-0E20-42EF-9AA5-86A595F52118}" type="datetimeFigureOut">
              <a:rPr lang="x-none" smtClean="0"/>
              <a:t>12/10/2025</a:t>
            </a:fld>
            <a:endParaRPr lang="x-none"/>
          </a:p>
        </p:txBody>
      </p:sp>
      <p:sp>
        <p:nvSpPr>
          <p:cNvPr id="4" name="Footer Placeholder 3">
            <a:extLst>
              <a:ext uri="{FF2B5EF4-FFF2-40B4-BE49-F238E27FC236}">
                <a16:creationId xmlns:a16="http://schemas.microsoft.com/office/drawing/2014/main" id="{5120804C-CCDE-43DA-BAD5-940CFDD92466}"/>
              </a:ext>
            </a:extLst>
          </p:cNvPr>
          <p:cNvSpPr>
            <a:spLocks noGrp="1"/>
          </p:cNvSpPr>
          <p:nvPr>
            <p:ph type="ftr" sz="quarter" idx="2"/>
          </p:nvPr>
        </p:nvSpPr>
        <p:spPr>
          <a:xfrm>
            <a:off x="0" y="9721107"/>
            <a:ext cx="3078428" cy="513507"/>
          </a:xfrm>
          <a:prstGeom prst="rect">
            <a:avLst/>
          </a:prstGeom>
        </p:spPr>
        <p:txBody>
          <a:bodyPr vert="horz" lIns="94650" tIns="47325" rIns="94650" bIns="47325"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5A7B2603-B90C-4E89-9E61-7DD61A38B54C}"/>
              </a:ext>
            </a:extLst>
          </p:cNvPr>
          <p:cNvSpPr>
            <a:spLocks noGrp="1"/>
          </p:cNvSpPr>
          <p:nvPr>
            <p:ph type="sldNum" sz="quarter" idx="3"/>
          </p:nvPr>
        </p:nvSpPr>
        <p:spPr>
          <a:xfrm>
            <a:off x="4023991" y="9721107"/>
            <a:ext cx="3078428" cy="513507"/>
          </a:xfrm>
          <a:prstGeom prst="rect">
            <a:avLst/>
          </a:prstGeom>
        </p:spPr>
        <p:txBody>
          <a:bodyPr vert="horz" lIns="94650" tIns="47325" rIns="94650" bIns="47325" rtlCol="0" anchor="b"/>
          <a:lstStyle>
            <a:lvl1pPr algn="r">
              <a:defRPr sz="1200"/>
            </a:lvl1pPr>
          </a:lstStyle>
          <a:p>
            <a:fld id="{91B4E06B-90F6-4A78-8F32-59508582301D}" type="slidenum">
              <a:rPr lang="x-none" smtClean="0"/>
              <a:t>‹#›</a:t>
            </a:fld>
            <a:endParaRPr lang="x-none"/>
          </a:p>
        </p:txBody>
      </p:sp>
    </p:spTree>
    <p:extLst>
      <p:ext uri="{BB962C8B-B14F-4D97-AF65-F5344CB8AC3E}">
        <p14:creationId xmlns:p14="http://schemas.microsoft.com/office/powerpoint/2010/main" val="3027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8" cy="513508"/>
          </a:xfrm>
          <a:prstGeom prst="rect">
            <a:avLst/>
          </a:prstGeom>
        </p:spPr>
        <p:txBody>
          <a:bodyPr vert="horz" lIns="94650" tIns="47325" rIns="94650" bIns="47325" rtlCol="0"/>
          <a:lstStyle>
            <a:lvl1pPr algn="l">
              <a:defRPr sz="1200"/>
            </a:lvl1pPr>
          </a:lstStyle>
          <a:p>
            <a:endParaRPr lang="x-none"/>
          </a:p>
        </p:txBody>
      </p:sp>
      <p:sp>
        <p:nvSpPr>
          <p:cNvPr id="3" name="Date Placeholder 2"/>
          <p:cNvSpPr>
            <a:spLocks noGrp="1"/>
          </p:cNvSpPr>
          <p:nvPr>
            <p:ph type="dt" idx="1"/>
          </p:nvPr>
        </p:nvSpPr>
        <p:spPr>
          <a:xfrm>
            <a:off x="4023991" y="1"/>
            <a:ext cx="3078428" cy="513508"/>
          </a:xfrm>
          <a:prstGeom prst="rect">
            <a:avLst/>
          </a:prstGeom>
        </p:spPr>
        <p:txBody>
          <a:bodyPr vert="horz" lIns="94650" tIns="47325" rIns="94650" bIns="47325" rtlCol="0"/>
          <a:lstStyle>
            <a:lvl1pPr algn="r">
              <a:defRPr sz="1200"/>
            </a:lvl1pPr>
          </a:lstStyle>
          <a:p>
            <a:fld id="{4A97CFA0-B7D6-45F5-BF0D-29AB4D787EBB}" type="datetimeFigureOut">
              <a:rPr lang="x-none" smtClean="0"/>
              <a:t>12/10/2025</a:t>
            </a:fld>
            <a:endParaRPr lang="x-none"/>
          </a:p>
        </p:txBody>
      </p:sp>
      <p:sp>
        <p:nvSpPr>
          <p:cNvPr id="4" name="Slide Image Placeholder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0" tIns="47325" rIns="94650" bIns="47325" rtlCol="0" anchor="ctr"/>
          <a:lstStyle/>
          <a:p>
            <a:endParaRPr lang="x-none"/>
          </a:p>
        </p:txBody>
      </p:sp>
      <p:sp>
        <p:nvSpPr>
          <p:cNvPr id="5" name="Notes Placeholder 4"/>
          <p:cNvSpPr>
            <a:spLocks noGrp="1"/>
          </p:cNvSpPr>
          <p:nvPr>
            <p:ph type="body" sz="quarter" idx="3"/>
          </p:nvPr>
        </p:nvSpPr>
        <p:spPr>
          <a:xfrm>
            <a:off x="710407" y="4925408"/>
            <a:ext cx="5683250" cy="4029879"/>
          </a:xfrm>
          <a:prstGeom prst="rect">
            <a:avLst/>
          </a:prstGeom>
        </p:spPr>
        <p:txBody>
          <a:bodyPr vert="horz" lIns="94650" tIns="47325" rIns="94650" bIns="47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9721107"/>
            <a:ext cx="3078428" cy="513507"/>
          </a:xfrm>
          <a:prstGeom prst="rect">
            <a:avLst/>
          </a:prstGeom>
        </p:spPr>
        <p:txBody>
          <a:bodyPr vert="horz" lIns="94650" tIns="47325" rIns="94650" bIns="47325" rtlCol="0" anchor="b"/>
          <a:lstStyle>
            <a:lvl1pPr algn="l">
              <a:defRPr sz="1200"/>
            </a:lvl1pPr>
          </a:lstStyle>
          <a:p>
            <a:endParaRPr lang="x-none"/>
          </a:p>
        </p:txBody>
      </p:sp>
      <p:sp>
        <p:nvSpPr>
          <p:cNvPr id="7" name="Slide Number Placeholder 6"/>
          <p:cNvSpPr>
            <a:spLocks noGrp="1"/>
          </p:cNvSpPr>
          <p:nvPr>
            <p:ph type="sldNum" sz="quarter" idx="5"/>
          </p:nvPr>
        </p:nvSpPr>
        <p:spPr>
          <a:xfrm>
            <a:off x="4023991" y="9721107"/>
            <a:ext cx="3078428" cy="513507"/>
          </a:xfrm>
          <a:prstGeom prst="rect">
            <a:avLst/>
          </a:prstGeom>
        </p:spPr>
        <p:txBody>
          <a:bodyPr vert="horz" lIns="94650" tIns="47325" rIns="94650" bIns="47325" rtlCol="0" anchor="b"/>
          <a:lstStyle>
            <a:lvl1pPr algn="r">
              <a:defRPr sz="1200"/>
            </a:lvl1pPr>
          </a:lstStyle>
          <a:p>
            <a:fld id="{B30A59C1-2D98-4297-91D0-BBB9964FC570}" type="slidenum">
              <a:rPr lang="x-none" smtClean="0"/>
              <a:t>‹#›</a:t>
            </a:fld>
            <a:endParaRPr lang="x-none"/>
          </a:p>
        </p:txBody>
      </p:sp>
    </p:spTree>
    <p:extLst>
      <p:ext uri="{BB962C8B-B14F-4D97-AF65-F5344CB8AC3E}">
        <p14:creationId xmlns:p14="http://schemas.microsoft.com/office/powerpoint/2010/main" val="170315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ho.int/publications/i/item/who-qualityrights-guidance-and-training-tool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who.int/teams/mental-health-and-substance-use/policy-law-rights/qr-e-training&#16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8DFemg94ufU"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R66xYAMh5P8&amp;t=218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cbm-global.org/video/include-u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unicef.org/reports/global-multisectoral-operational-framework"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mhpssmsp.org/sites/default/files/2022-10/THE%20MSP%20AND%20THE%20MHPSS%20INTERVENTION%20PYRAMID.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youtube.com/watch?v=Nef5RbBpOB0"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un.org/en/S/Res/2475(2019)"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youtu.be/FZRfPsP6DA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interagencystandingcommittee.org/sites/default/files/2024-01/IASC%20Information%20Note%20on%20Disability%20and%20Inclusion%20in%20MHPSS.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youtu.be/8WhxKJtOXec"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ocuments-dds-ny.un.org/doc/UNDOC/GEN/G14/031/20/PDF/G1403120.pdf?OpenElement"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mnesty.org.uk/sites/default/files/udhr_simplified.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ohchr.org/EN/UDHR/Pages/UDHRinsignlanguages.aspx" TargetMode="External"/><Relationship Id="rId4" Type="http://schemas.openxmlformats.org/officeDocument/2006/relationships/hyperlink" Target="https://udhr.audio/"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who.int/publications/i/item/9789241516822"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youtu.be/j202dkM4KwI"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who.int/publications/i/item/who-qualityrights-guidance-and-training-tool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dthecycle.inf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ca64-46rDm0"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1000"/>
            <a:ext cx="6142037" cy="3454400"/>
          </a:xfrm>
        </p:spPr>
      </p:sp>
      <p:sp>
        <p:nvSpPr>
          <p:cNvPr id="3" name="Notes Placeholder 2"/>
          <p:cNvSpPr>
            <a:spLocks noGrp="1"/>
          </p:cNvSpPr>
          <p:nvPr>
            <p:ph type="body" idx="1"/>
          </p:nvPr>
        </p:nvSpPr>
        <p:spPr>
          <a:xfrm>
            <a:off x="481013" y="3835400"/>
            <a:ext cx="6142036" cy="5119887"/>
          </a:xfrm>
        </p:spPr>
        <p:txBody>
          <a:bodyPr/>
          <a:lstStyle/>
          <a:p>
            <a:pPr defTabSz="946495">
              <a:defRPr/>
            </a:pPr>
            <a:r>
              <a:rPr lang="en-US" i="1" dirty="0">
                <a:solidFill>
                  <a:srgbClr val="0070C0"/>
                </a:solidFill>
              </a:rPr>
              <a:t>These training materials have been adapted from the WHO </a:t>
            </a:r>
            <a:r>
              <a:rPr lang="en-US" i="1" dirty="0" err="1">
                <a:solidFill>
                  <a:srgbClr val="0070C0"/>
                </a:solidFill>
              </a:rPr>
              <a:t>QualityRights</a:t>
            </a:r>
            <a:r>
              <a:rPr lang="en-US" i="1" dirty="0">
                <a:solidFill>
                  <a:srgbClr val="0070C0"/>
                </a:solidFill>
              </a:rPr>
              <a:t> materials for training, guidance and transformation </a:t>
            </a:r>
          </a:p>
          <a:p>
            <a:pPr defTabSz="946495">
              <a:defRPr/>
            </a:pPr>
            <a:r>
              <a:rPr lang="en-US" i="1" u="sng" dirty="0">
                <a:solidFill>
                  <a:srgbClr val="0070C0"/>
                </a:solidFill>
                <a:hlinkClick r:id="rId3">
                  <a:extLst>
                    <a:ext uri="{A12FA001-AC4F-418D-AE19-62706E023703}">
                      <ahyp:hlinkClr xmlns:ahyp="http://schemas.microsoft.com/office/drawing/2018/hyperlinkcolor" val="tx"/>
                    </a:ext>
                  </a:extLst>
                </a:hlinkClick>
              </a:rPr>
              <a:t>https://www.who.int/publications/i/item/who-qualityrights-guidance-and-training-tools</a:t>
            </a:r>
            <a:endParaRPr lang="en-US" i="1" dirty="0">
              <a:solidFill>
                <a:srgbClr val="0070C0"/>
              </a:solidFill>
            </a:endParaRPr>
          </a:p>
          <a:p>
            <a:pPr defTabSz="946495">
              <a:buClr>
                <a:srgbClr val="000000"/>
              </a:buClr>
              <a:buSzPts val="1400"/>
              <a:defRPr/>
            </a:pPr>
            <a:endParaRPr lang="en-US" i="1" kern="0" dirty="0">
              <a:solidFill>
                <a:srgbClr val="5B9BD5">
                  <a:lumMod val="75000"/>
                </a:srgbClr>
              </a:solidFill>
              <a:latin typeface="Calibri"/>
              <a:cs typeface="Calibri"/>
              <a:sym typeface="Calibri"/>
            </a:endParaRPr>
          </a:p>
          <a:p>
            <a:pPr defTabSz="946495">
              <a:buClr>
                <a:srgbClr val="000000"/>
              </a:buClr>
              <a:buSzPts val="1400"/>
              <a:defRPr/>
            </a:pPr>
            <a:r>
              <a:rPr lang="en-US" i="1" kern="0" dirty="0">
                <a:solidFill>
                  <a:srgbClr val="5B9BD5">
                    <a:lumMod val="75000"/>
                  </a:srgbClr>
                </a:solidFill>
                <a:latin typeface="Calibri"/>
                <a:cs typeface="Calibri"/>
                <a:sym typeface="Calibri"/>
              </a:rPr>
              <a:t>To participate in the</a:t>
            </a:r>
            <a:r>
              <a:rPr lang="en-US" i="1" kern="0" dirty="0">
                <a:solidFill>
                  <a:srgbClr val="0070C0"/>
                </a:solidFill>
                <a:latin typeface="Calibri"/>
                <a:cs typeface="Calibri"/>
                <a:sym typeface="Calibri"/>
              </a:rPr>
              <a:t> workshop </a:t>
            </a:r>
            <a:r>
              <a:rPr lang="en-US" i="1" kern="0" dirty="0" err="1">
                <a:solidFill>
                  <a:srgbClr val="0070C0"/>
                </a:solidFill>
                <a:latin typeface="Calibri"/>
                <a:cs typeface="Calibri"/>
                <a:sym typeface="Calibri"/>
              </a:rPr>
              <a:t>QualityRights</a:t>
            </a:r>
            <a:r>
              <a:rPr lang="en-US" i="1" kern="0" dirty="0">
                <a:solidFill>
                  <a:srgbClr val="0070C0"/>
                </a:solidFill>
                <a:latin typeface="Calibri"/>
                <a:cs typeface="Calibri"/>
                <a:sym typeface="Calibri"/>
              </a:rPr>
              <a:t> – humanitarian edition it is essential to have undertaken the WHO </a:t>
            </a:r>
            <a:r>
              <a:rPr lang="en-US" i="1" kern="0" dirty="0" err="1">
                <a:solidFill>
                  <a:srgbClr val="0070C0"/>
                </a:solidFill>
                <a:latin typeface="Calibri"/>
                <a:cs typeface="Calibri"/>
                <a:sym typeface="Calibri"/>
              </a:rPr>
              <a:t>QualityRights</a:t>
            </a:r>
            <a:r>
              <a:rPr lang="en-US" i="1" kern="0" dirty="0">
                <a:solidFill>
                  <a:srgbClr val="0070C0"/>
                </a:solidFill>
                <a:latin typeface="Calibri"/>
                <a:cs typeface="Calibri"/>
                <a:sym typeface="Calibri"/>
              </a:rPr>
              <a:t> e-training on mental health, recovery and community inclusion beforehand.  </a:t>
            </a:r>
          </a:p>
          <a:p>
            <a:pPr defTabSz="946495">
              <a:buClr>
                <a:srgbClr val="000000"/>
              </a:buClr>
              <a:buSzPts val="1400"/>
              <a:defRPr/>
            </a:pPr>
            <a:r>
              <a:rPr lang="de-DE" i="1" u="sng" dirty="0">
                <a:solidFill>
                  <a:srgbClr val="0070C0"/>
                </a:solidFill>
                <a:hlinkClick r:id="rId4">
                  <a:extLst>
                    <a:ext uri="{A12FA001-AC4F-418D-AE19-62706E023703}">
                      <ahyp:hlinkClr xmlns:ahyp="http://schemas.microsoft.com/office/drawing/2018/hyperlinkcolor" val="tx"/>
                    </a:ext>
                  </a:extLst>
                </a:hlinkClick>
              </a:rPr>
              <a:t>https://www.who.int/teams/mental-health-and-substance-use/policy-law-rights/qr-e-training</a:t>
            </a:r>
            <a:endParaRPr lang="en-GB" dirty="0">
              <a:solidFill>
                <a:srgbClr val="0070C0"/>
              </a:solidFill>
            </a:endParaRPr>
          </a:p>
          <a:p>
            <a:pPr defTabSz="946495">
              <a:buClr>
                <a:srgbClr val="000000"/>
              </a:buClr>
              <a:buSzPts val="1400"/>
              <a:defRPr/>
            </a:pPr>
            <a:endParaRPr lang="de-DE" i="1" kern="0" dirty="0">
              <a:solidFill>
                <a:srgbClr val="5B9BD5">
                  <a:lumMod val="75000"/>
                </a:srgbClr>
              </a:solidFill>
              <a:latin typeface="Calibri" panose="020F0502020204030204" pitchFamily="34" charset="0"/>
              <a:cs typeface="Calibri" panose="020F0502020204030204" pitchFamily="34" charset="0"/>
              <a:sym typeface="Calibri"/>
            </a:endParaRPr>
          </a:p>
          <a:p>
            <a:endParaRPr lang="en-US" dirty="0"/>
          </a:p>
        </p:txBody>
      </p:sp>
      <p:sp>
        <p:nvSpPr>
          <p:cNvPr id="4" name="Slide Number Placeholder 3"/>
          <p:cNvSpPr>
            <a:spLocks noGrp="1"/>
          </p:cNvSpPr>
          <p:nvPr>
            <p:ph type="sldNum" sz="quarter" idx="10"/>
          </p:nvPr>
        </p:nvSpPr>
        <p:spPr/>
        <p:txBody>
          <a:bodyPr/>
          <a:lstStyle/>
          <a:p>
            <a:fld id="{B30A59C1-2D98-4297-91D0-BBB9964FC570}" type="slidenum">
              <a:rPr lang="x-none" sz="1400" smtClean="0"/>
              <a:t>1</a:t>
            </a:fld>
            <a:endParaRPr lang="x-none" sz="1400" dirty="0"/>
          </a:p>
        </p:txBody>
      </p:sp>
    </p:spTree>
    <p:extLst>
      <p:ext uri="{BB962C8B-B14F-4D97-AF65-F5344CB8AC3E}">
        <p14:creationId xmlns:p14="http://schemas.microsoft.com/office/powerpoint/2010/main" val="3624489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384175"/>
            <a:ext cx="6184900" cy="3478213"/>
          </a:xfrm>
        </p:spPr>
      </p:sp>
      <p:sp>
        <p:nvSpPr>
          <p:cNvPr id="3" name="Notes Placeholder 2"/>
          <p:cNvSpPr>
            <a:spLocks noGrp="1"/>
          </p:cNvSpPr>
          <p:nvPr>
            <p:ph type="body" idx="1"/>
          </p:nvPr>
        </p:nvSpPr>
        <p:spPr>
          <a:xfrm>
            <a:off x="433388" y="3862388"/>
            <a:ext cx="6184900" cy="5858718"/>
          </a:xfrm>
        </p:spPr>
        <p:txBody>
          <a:bodyPr/>
          <a:lstStyle/>
          <a:p>
            <a:pPr marR="62442" algn="just">
              <a:lnSpc>
                <a:spcPct val="115000"/>
              </a:lnSpc>
            </a:pP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Here is some text you can read out to go with the slide. </a:t>
            </a:r>
          </a:p>
          <a:p>
            <a:pPr marR="62442" algn="just">
              <a:lnSpc>
                <a:spcPct val="115000"/>
              </a:lnSpc>
            </a:pPr>
            <a:endParaRPr lang="en-GB" dirty="0">
              <a:latin typeface="Calibri" panose="020F0502020204030204" pitchFamily="34" charset="0"/>
              <a:ea typeface="SimSun" panose="02010600030101010101" pitchFamily="2" charset="-122"/>
              <a:cs typeface="Arial" panose="020B0604020202020204" pitchFamily="34" charset="0"/>
            </a:endParaRPr>
          </a:p>
          <a:p>
            <a:pPr marR="62442" algn="just">
              <a:lnSpc>
                <a:spcPct val="115000"/>
              </a:lnSpc>
            </a:pPr>
            <a:r>
              <a:rPr lang="en-GB" dirty="0">
                <a:latin typeface="Calibri" panose="020F0502020204030204" pitchFamily="34" charset="0"/>
                <a:ea typeface="SimSun" panose="02010600030101010101" pitchFamily="2" charset="-122"/>
                <a:cs typeface="Arial" panose="020B0604020202020204" pitchFamily="34" charset="0"/>
              </a:rPr>
              <a:t>Discrimination comes from complex causes that need to be addressed at various levels. </a:t>
            </a:r>
          </a:p>
          <a:p>
            <a:pPr marR="62442" algn="just">
              <a:lnSpc>
                <a:spcPct val="115000"/>
              </a:lnSpc>
            </a:pPr>
            <a:endParaRPr lang="x-none" dirty="0">
              <a:latin typeface="Calibri" panose="020F0502020204030204" pitchFamily="34" charset="0"/>
              <a:ea typeface="SimSun" panose="02010600030101010101" pitchFamily="2" charset="-122"/>
              <a:cs typeface="Arial" panose="020B0604020202020204" pitchFamily="34" charset="0"/>
            </a:endParaRPr>
          </a:p>
          <a:p>
            <a:pPr marR="62442" lvl="1" indent="-177468" algn="just">
              <a:lnSpc>
                <a:spcPct val="115000"/>
              </a:lnSpc>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To fight discrimination, we have to address misinformation, prejudice and the fear of difference that some people may have. Sometimes people are not aware that their behaviour is discriminatory because they have internalized certain societal beliefs and norms all their lives.</a:t>
            </a:r>
            <a:endParaRPr lang="en-GB" dirty="0">
              <a:solidFill>
                <a:schemeClr val="tx1"/>
              </a:solidFill>
              <a:latin typeface="Calibri" panose="020F0502020204030204" pitchFamily="34" charset="0"/>
              <a:ea typeface="SimSun" panose="02010600030101010101" pitchFamily="2" charset="-122"/>
              <a:cs typeface="Arial" panose="020B0604020202020204" pitchFamily="34" charset="0"/>
            </a:endParaRPr>
          </a:p>
          <a:p>
            <a:pPr marR="62442" lvl="1" indent="-177468" algn="just">
              <a:lnSpc>
                <a:spcPct val="115000"/>
              </a:lnSpc>
              <a:spcAft>
                <a:spcPts val="1200"/>
              </a:spcAft>
              <a:buFont typeface="Arial" panose="020B0604020202020204" pitchFamily="34" charset="0"/>
              <a:buChar char="•"/>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Discrimination also needs to be addressed across our institutions and systems. This is often referred to as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institutionalized discrimination</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or </a:t>
            </a:r>
            <a:r>
              <a:rPr lang="en-GB" i="1" dirty="0">
                <a:solidFill>
                  <a:srgbClr val="000000"/>
                </a:solidFill>
                <a:latin typeface="Calibri" panose="020F0502020204030204" pitchFamily="34" charset="0"/>
                <a:ea typeface="SimSun" panose="02010600030101010101" pitchFamily="2" charset="-122"/>
                <a:cs typeface="Arial" panose="020B0604020202020204" pitchFamily="34" charset="0"/>
              </a:rPr>
              <a:t>systemic discrimination</a:t>
            </a: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 </a:t>
            </a:r>
          </a:p>
          <a:p>
            <a:pPr marL="748800" marR="62442" lvl="2" indent="-177468" algn="just">
              <a:lnSpc>
                <a:spcPct val="115000"/>
              </a:lnSpc>
              <a:buFont typeface="Courier New" panose="02070309020205020404" pitchFamily="49" charset="0"/>
              <a:buChar char="o"/>
            </a:pPr>
            <a:r>
              <a:rPr lang="en-GB" dirty="0">
                <a:solidFill>
                  <a:srgbClr val="000000"/>
                </a:solidFill>
                <a:latin typeface="Calibri" panose="020F0502020204030204" pitchFamily="34" charset="0"/>
                <a:ea typeface="SimSun" panose="02010600030101010101" pitchFamily="2" charset="-122"/>
                <a:cs typeface="Arial" panose="020B0604020202020204" pitchFamily="34" charset="0"/>
              </a:rPr>
              <a:t>Systemic discrimination can include discriminatory laws and policies; discrimination embedded in the health or social system. Poverty and power inequalities in society are also examples of factors that prevent people from enjoying their rights and may make people feel that efforts to change the situation and to obtain redress are hopeless. Although these systemic issues may seem hard to address, a lot can be done at this level.</a:t>
            </a:r>
          </a:p>
          <a:p>
            <a:pPr marL="650716" marR="62442" lvl="1" indent="-177468" algn="just">
              <a:lnSpc>
                <a:spcPct val="115000"/>
              </a:lnSpc>
              <a:buFont typeface="Arial" panose="020B0604020202020204" pitchFamily="34" charset="0"/>
              <a:buChar char="•"/>
            </a:pPr>
            <a:endParaRPr lang="x-none" i="1" dirty="0">
              <a:latin typeface="Calibri" panose="020F0502020204030204" pitchFamily="34" charset="0"/>
              <a:ea typeface="SimSun" panose="02010600030101010101" pitchFamily="2" charset="-122"/>
              <a:cs typeface="Arial" panose="020B0604020202020204" pitchFamily="34" charset="0"/>
            </a:endParaRPr>
          </a:p>
          <a:p>
            <a:pPr marR="62442" algn="just">
              <a:lnSpc>
                <a:spcPct val="115000"/>
              </a:lnSpc>
            </a:pPr>
            <a:r>
              <a:rPr lang="en-US" i="1" dirty="0">
                <a:solidFill>
                  <a:srgbClr val="0070C0"/>
                </a:solidFill>
                <a:latin typeface="Calibri" panose="020F0502020204030204" pitchFamily="34" charset="0"/>
                <a:ea typeface="SimSun" panose="02010600030101010101" pitchFamily="2" charset="-122"/>
                <a:cs typeface="Arial" panose="020B0604020202020204" pitchFamily="34" charset="0"/>
              </a:rPr>
              <a:t>Explain to participants:</a:t>
            </a:r>
          </a:p>
          <a:p>
            <a:pPr marR="62442" algn="just">
              <a:lnSpc>
                <a:spcPct val="115000"/>
              </a:lnSpc>
            </a:pPr>
            <a:r>
              <a:rPr lang="en-US" dirty="0">
                <a:latin typeface="Calibri" panose="020F0502020204030204" pitchFamily="34" charset="0"/>
                <a:ea typeface="SimSun" panose="02010600030101010101" pitchFamily="2" charset="-122"/>
                <a:cs typeface="Arial" panose="020B0604020202020204" pitchFamily="34" charset="0"/>
              </a:rPr>
              <a:t>This training </a:t>
            </a:r>
            <a:r>
              <a:rPr lang="en-US" b="1" dirty="0">
                <a:latin typeface="Calibri" panose="020F0502020204030204" pitchFamily="34" charset="0"/>
                <a:ea typeface="SimSun" panose="02010600030101010101" pitchFamily="2" charset="-122"/>
                <a:cs typeface="Arial" panose="020B0604020202020204" pitchFamily="34" charset="0"/>
              </a:rPr>
              <a:t>focuses on discrimination rather than stigma</a:t>
            </a:r>
            <a:r>
              <a:rPr lang="en-US" dirty="0">
                <a:latin typeface="Calibri" panose="020F0502020204030204" pitchFamily="34" charset="0"/>
                <a:ea typeface="SimSun" panose="02010600030101010101" pitchFamily="2" charset="-122"/>
                <a:cs typeface="Arial" panose="020B0604020202020204" pitchFamily="34" charset="0"/>
              </a:rPr>
              <a:t>. This approach encourages you to view the issue comprehensively and helps motivate action to challenge discriminatory laws, policies, and systemic barriers, as well as challenging negative attitudes.</a:t>
            </a: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10</a:t>
            </a:fld>
            <a:endParaRPr lang="en-GB" sz="1400" dirty="0"/>
          </a:p>
        </p:txBody>
      </p:sp>
    </p:spTree>
    <p:extLst>
      <p:ext uri="{BB962C8B-B14F-4D97-AF65-F5344CB8AC3E}">
        <p14:creationId xmlns:p14="http://schemas.microsoft.com/office/powerpoint/2010/main" val="342417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42900"/>
            <a:ext cx="6259513" cy="3522663"/>
          </a:xfrm>
        </p:spPr>
      </p:sp>
      <p:sp>
        <p:nvSpPr>
          <p:cNvPr id="3" name="Notes Placeholder 2"/>
          <p:cNvSpPr>
            <a:spLocks noGrp="1"/>
          </p:cNvSpPr>
          <p:nvPr>
            <p:ph type="body" idx="1"/>
          </p:nvPr>
        </p:nvSpPr>
        <p:spPr>
          <a:xfrm>
            <a:off x="422275" y="4024859"/>
            <a:ext cx="6338289" cy="6070053"/>
          </a:xfrm>
        </p:spPr>
        <p:txBody>
          <a:bodyPr/>
          <a:lstStyle/>
          <a:p>
            <a:pPr marR="62230" algn="just">
              <a:spcAft>
                <a:spcPts val="621"/>
              </a:spcAft>
            </a:pPr>
            <a:r>
              <a:rPr lang="en-US" b="0" i="1" dirty="0">
                <a:solidFill>
                  <a:srgbClr val="0070C0"/>
                </a:solidFill>
              </a:rPr>
              <a:t>Allow 15 minutes for this exercise, which has two questions on this slide, and some summary comments on the next.</a:t>
            </a:r>
            <a:r>
              <a:rPr lang="en-US" b="1" i="1" dirty="0">
                <a:solidFill>
                  <a:srgbClr val="0070C0"/>
                </a:solidFill>
              </a:rPr>
              <a:t> </a:t>
            </a:r>
            <a:endParaRPr lang="en-US" b="1" i="1" dirty="0">
              <a:solidFill>
                <a:srgbClr val="0070C0"/>
              </a:solidFill>
              <a:ea typeface="Calibri"/>
              <a:cs typeface="Calibri"/>
            </a:endParaRPr>
          </a:p>
          <a:p>
            <a:pPr marR="62230">
              <a:spcAft>
                <a:spcPts val="621"/>
              </a:spcAft>
            </a:pPr>
            <a:r>
              <a:rPr lang="en-US" b="1" i="1" dirty="0">
                <a:solidFill>
                  <a:srgbClr val="0070C0"/>
                </a:solidFill>
                <a:ea typeface="SimSun"/>
                <a:cs typeface="Calibri"/>
              </a:rPr>
              <a:t>Ask the first question and explore responses. </a:t>
            </a:r>
            <a:r>
              <a:rPr lang="en-US" i="1" dirty="0">
                <a:solidFill>
                  <a:srgbClr val="0070C0"/>
                </a:solidFill>
                <a:ea typeface="SimSun"/>
                <a:cs typeface="Calibri"/>
              </a:rPr>
              <a:t>Participants may offer </a:t>
            </a:r>
            <a:r>
              <a:rPr lang="en-GB" i="1" dirty="0">
                <a:solidFill>
                  <a:srgbClr val="0070C0"/>
                </a:solidFill>
                <a:ea typeface="SimSun"/>
                <a:cs typeface="Calibri"/>
              </a:rPr>
              <a:t>negative views and stereotypes, such as ‘they are incapable of working / making decisions about themselves / should be medicated / kept in institutions’ etc. In some contexts, p</a:t>
            </a:r>
            <a:r>
              <a:rPr lang="en-GB" i="1" kern="1200" dirty="0">
                <a:solidFill>
                  <a:srgbClr val="0070C0"/>
                </a:solidFill>
                <a:effectLst/>
                <a:ea typeface="+mn-ea"/>
                <a:cs typeface="+mn-cs"/>
              </a:rPr>
              <a:t>eople are thought to be possessed by evil spirits and are seen as dangerous or bringing misfortune. </a:t>
            </a:r>
          </a:p>
          <a:p>
            <a:pPr marR="62230">
              <a:lnSpc>
                <a:spcPct val="114999"/>
              </a:lnSpc>
            </a:pPr>
            <a:r>
              <a:rPr lang="en-GB" b="1" i="1" dirty="0">
                <a:solidFill>
                  <a:srgbClr val="0070C0"/>
                </a:solidFill>
              </a:rPr>
              <a:t>Then explain:</a:t>
            </a:r>
          </a:p>
          <a:p>
            <a:pPr marR="62230">
              <a:lnSpc>
                <a:spcPct val="114999"/>
              </a:lnSpc>
              <a:spcAft>
                <a:spcPts val="621"/>
              </a:spcAft>
            </a:pPr>
            <a:r>
              <a:rPr lang="en-GB" dirty="0">
                <a:ea typeface="SimSun"/>
                <a:cs typeface="Calibri"/>
              </a:rPr>
              <a:t>Health, social care and other professionals can have very limited views of people with disabilities. They may only see them at specific times (for example in distress or crisis) or in specific contexts (like residential services) where people can’t develop their potential. This gives a very limited view that does not reflect the whole person. </a:t>
            </a:r>
          </a:p>
          <a:p>
            <a:pPr marR="62442"/>
            <a:r>
              <a:rPr lang="en-GB" b="1" i="1" dirty="0">
                <a:solidFill>
                  <a:srgbClr val="0070C0"/>
                </a:solidFill>
                <a:ea typeface="SimSun" panose="02010600030101010101" pitchFamily="2" charset="-122"/>
                <a:cs typeface="Arial" panose="020B0604020202020204" pitchFamily="34" charset="0"/>
              </a:rPr>
              <a:t>Ask the second question. </a:t>
            </a:r>
            <a:r>
              <a:rPr lang="en-GB" i="1" dirty="0">
                <a:solidFill>
                  <a:srgbClr val="0070C0"/>
                </a:solidFill>
                <a:ea typeface="SimSun" panose="02010600030101010101" pitchFamily="2" charset="-122"/>
                <a:cs typeface="Arial" panose="020B0604020202020204" pitchFamily="34" charset="0"/>
              </a:rPr>
              <a:t>Participants may give </a:t>
            </a:r>
            <a:r>
              <a:rPr lang="en-GB" i="1" dirty="0">
                <a:solidFill>
                  <a:srgbClr val="0070C0"/>
                </a:solidFill>
                <a:ea typeface="SimSun"/>
                <a:cs typeface="Calibri"/>
              </a:rPr>
              <a:t>examples like “mad”, “manic”, “mental case”, “schizophrenic”, “retarded”, imbecile or “possessed” for example . Explore the language they think is acceptable in their own context and country. </a:t>
            </a:r>
          </a:p>
          <a:p>
            <a:pPr marR="62442"/>
            <a:endParaRPr lang="en-GB" i="1" dirty="0">
              <a:solidFill>
                <a:srgbClr val="0070C0"/>
              </a:solidFill>
              <a:ea typeface="SimSun"/>
              <a:cs typeface="Calibri"/>
            </a:endParaRPr>
          </a:p>
          <a:p>
            <a:pPr marR="62442"/>
            <a:r>
              <a:rPr lang="en-GB" b="1" i="1" dirty="0">
                <a:solidFill>
                  <a:srgbClr val="0070C0"/>
                </a:solidFill>
                <a:ea typeface="SimSun"/>
                <a:cs typeface="Calibri"/>
              </a:rPr>
              <a:t>Explain that:</a:t>
            </a:r>
          </a:p>
          <a:p>
            <a:pPr marR="62442">
              <a:spcAft>
                <a:spcPts val="600"/>
              </a:spcAft>
            </a:pPr>
            <a:r>
              <a:rPr lang="en-GB" dirty="0">
                <a:ea typeface="SimSun"/>
                <a:cs typeface="Calibri"/>
              </a:rPr>
              <a:t>Some people with psychosocial disabilities may find the term ‘people with a psychiatric diagnosis’ acceptable while others may prefer ‘people with mental health conditions’ or ‘people with psychosocial disabilities’. People with intellectual disabilities may prefer terms such as ‘learning disabilities’. Similarly, people with cognitive disabilities may, or may not, identify with diagnoses such as ‘people with dementia / Alzheimer’s / autism spectrum disorders’. </a:t>
            </a:r>
            <a:r>
              <a:rPr lang="en-US" dirty="0">
                <a:ea typeface="SimSun"/>
                <a:cs typeface="Calibri"/>
              </a:rPr>
              <a:t>Terms like disabled person, alcoholic, schizophrenic define the person as their condition. Many will prefer terminology such as ‘person with a disability’ or “person with schizophrenia” etc. </a:t>
            </a:r>
            <a:endParaRPr lang="en-GB" dirty="0">
              <a:ea typeface="SimSun"/>
              <a:cs typeface="Calibri"/>
            </a:endParaRPr>
          </a:p>
          <a:p>
            <a:pPr marR="62230" algn="just">
              <a:spcAft>
                <a:spcPts val="600"/>
              </a:spcAft>
            </a:pPr>
            <a:r>
              <a:rPr lang="en-GB" dirty="0">
                <a:ea typeface="SimSun"/>
                <a:cs typeface="Calibri"/>
              </a:rPr>
              <a:t>Some people who have used mental health or social services prefer terms such as ‘consumers’ or ‘survivors of psychiatry’ while others may prefer ‘people who use mental health services’.</a:t>
            </a:r>
          </a:p>
          <a:p>
            <a:pPr marR="62230" algn="just"/>
            <a:r>
              <a:rPr lang="en-GB" dirty="0">
                <a:ea typeface="SimSun"/>
                <a:cs typeface="Calibri"/>
              </a:rPr>
              <a:t>Sometimes the same word may be considered unacceptable in one context but considered neutral or even positive in another. For example, the Mad Pride Movement challenges the stigma surrounding mental health by encouraging individuals to embrace and celebrate their identity.</a:t>
            </a:r>
            <a:endParaRPr lang="aa-ET" dirty="0">
              <a:ea typeface="SimSun"/>
              <a:cs typeface="Calibri"/>
            </a:endParaRPr>
          </a:p>
          <a:p>
            <a:pPr marR="62442" algn="just">
              <a:lnSpc>
                <a:spcPct val="115000"/>
              </a:lnSpc>
              <a:spcAft>
                <a:spcPts val="621"/>
              </a:spcAft>
            </a:pPr>
            <a:endParaRPr lang="x-none" dirty="0">
              <a:solidFill>
                <a:srgbClr val="4F81BD"/>
              </a:solidFill>
              <a:ea typeface="SimSun" panose="02010600030101010101" pitchFamily="2" charset="-122"/>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11</a:t>
            </a:fld>
            <a:endParaRPr lang="en-GB" sz="1400" dirty="0"/>
          </a:p>
        </p:txBody>
      </p:sp>
    </p:spTree>
    <p:extLst>
      <p:ext uri="{BB962C8B-B14F-4D97-AF65-F5344CB8AC3E}">
        <p14:creationId xmlns:p14="http://schemas.microsoft.com/office/powerpoint/2010/main" val="88496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381000"/>
            <a:ext cx="6226175" cy="3502025"/>
          </a:xfrm>
        </p:spPr>
      </p:sp>
      <p:sp>
        <p:nvSpPr>
          <p:cNvPr id="3" name="Notes Placeholder 2"/>
          <p:cNvSpPr>
            <a:spLocks noGrp="1"/>
          </p:cNvSpPr>
          <p:nvPr>
            <p:ph type="body" idx="1"/>
          </p:nvPr>
        </p:nvSpPr>
        <p:spPr>
          <a:xfrm>
            <a:off x="481012" y="4002374"/>
            <a:ext cx="6142037" cy="4952914"/>
          </a:xfrm>
        </p:spPr>
        <p:txBody>
          <a:bodyPr/>
          <a:lstStyle/>
          <a:p>
            <a:pPr marR="62442" algn="just">
              <a:lnSpc>
                <a:spcPct val="115000"/>
              </a:lnSpc>
            </a:pPr>
            <a:r>
              <a:rPr lang="en-GB" sz="1100" i="1" dirty="0">
                <a:solidFill>
                  <a:srgbClr val="0070C0"/>
                </a:solidFill>
                <a:latin typeface="Calibri" panose="020F0502020204030204" pitchFamily="34" charset="0"/>
                <a:ea typeface="SimSun" panose="02010600030101010101" pitchFamily="2" charset="-122"/>
                <a:cs typeface="Calibri" panose="020F0502020204030204" pitchFamily="34" charset="0"/>
              </a:rPr>
              <a:t>Talk through the slide to finish the exercise.</a:t>
            </a:r>
            <a:endParaRPr lang="aa-ET" i="1" dirty="0">
              <a:solidFill>
                <a:srgbClr val="0070C0"/>
              </a:solidFill>
              <a:latin typeface="Calibri"/>
              <a:ea typeface="SimSun"/>
              <a:cs typeface="Calibri"/>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12</a:t>
            </a:fld>
            <a:endParaRPr lang="en-GB" sz="1400" dirty="0"/>
          </a:p>
        </p:txBody>
      </p:sp>
    </p:spTree>
    <p:extLst>
      <p:ext uri="{BB962C8B-B14F-4D97-AF65-F5344CB8AC3E}">
        <p14:creationId xmlns:p14="http://schemas.microsoft.com/office/powerpoint/2010/main" val="39709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385763"/>
            <a:ext cx="6265863" cy="3524250"/>
          </a:xfrm>
        </p:spPr>
      </p:sp>
      <p:sp>
        <p:nvSpPr>
          <p:cNvPr id="3" name="Notes Placeholder 2"/>
          <p:cNvSpPr>
            <a:spLocks noGrp="1"/>
          </p:cNvSpPr>
          <p:nvPr>
            <p:ph type="body" idx="1"/>
          </p:nvPr>
        </p:nvSpPr>
        <p:spPr>
          <a:xfrm>
            <a:off x="419100" y="4084819"/>
            <a:ext cx="6265863" cy="5910081"/>
          </a:xfrm>
        </p:spPr>
        <p:txBody>
          <a:bodyPr/>
          <a:lstStyle/>
          <a:p>
            <a:pPr marR="62442" algn="just">
              <a:spcAft>
                <a:spcPts val="621"/>
              </a:spcAft>
            </a:pPr>
            <a:r>
              <a:rPr lang="en-GB" i="1" dirty="0">
                <a:solidFill>
                  <a:srgbClr val="0070C0"/>
                </a:solidFill>
                <a:ea typeface="SimSun" panose="02010600030101010101" pitchFamily="2" charset="-122"/>
                <a:cs typeface="Arial" panose="020B0604020202020204" pitchFamily="34" charset="0"/>
              </a:rPr>
              <a:t>Exercise 2.3 Understanding institutionalized discrimination (10 mins, 1 slide)</a:t>
            </a:r>
          </a:p>
          <a:p>
            <a:pPr marR="62442" algn="just">
              <a:spcAft>
                <a:spcPts val="1200"/>
              </a:spcAft>
            </a:pPr>
            <a:r>
              <a:rPr lang="en-GB" i="1" dirty="0">
                <a:solidFill>
                  <a:srgbClr val="0070C0"/>
                </a:solidFill>
                <a:ea typeface="SimSun" panose="02010600030101010101" pitchFamily="2" charset="-122"/>
                <a:cs typeface="Calibri" panose="020F0502020204030204" pitchFamily="34" charset="0"/>
              </a:rPr>
              <a:t>This exercise asks the group to discuss examples of when people are unfairly treated on the basis of prejudices and power inequalities within laws, policies, health-care systems etc.</a:t>
            </a:r>
          </a:p>
          <a:p>
            <a:pPr marR="62442" algn="just">
              <a:spcAft>
                <a:spcPts val="621"/>
              </a:spcAft>
            </a:pPr>
            <a:r>
              <a:rPr lang="en-GB" i="1" dirty="0">
                <a:solidFill>
                  <a:srgbClr val="0070C0"/>
                </a:solidFill>
                <a:ea typeface="SimSun" panose="02010600030101010101" pitchFamily="2" charset="-122"/>
                <a:cs typeface="Calibri" panose="020F0502020204030204" pitchFamily="34" charset="0"/>
              </a:rPr>
              <a:t>Ask the question on the slide.</a:t>
            </a:r>
            <a:endParaRPr lang="en-GB" i="1" dirty="0">
              <a:solidFill>
                <a:srgbClr val="0070C0"/>
              </a:solidFill>
            </a:endParaRPr>
          </a:p>
          <a:p>
            <a:pPr marR="62230" algn="just">
              <a:spcAft>
                <a:spcPts val="1200"/>
              </a:spcAft>
            </a:pPr>
            <a:r>
              <a:rPr lang="en-GB" b="1" i="1" dirty="0">
                <a:solidFill>
                  <a:srgbClr val="0070C0"/>
                </a:solidFill>
              </a:rPr>
              <a:t>IMPORTANT: If participants mention discriminatory old laws, such as Lunacy Acts, which still are present in several African contexts, you can highlight the colonial origin of these laws. </a:t>
            </a:r>
          </a:p>
          <a:p>
            <a:pPr marR="62442" algn="just">
              <a:spcAft>
                <a:spcPts val="621"/>
              </a:spcAft>
            </a:pPr>
            <a:r>
              <a:rPr lang="en-GB" i="1" dirty="0">
                <a:solidFill>
                  <a:srgbClr val="0070C0"/>
                </a:solidFill>
                <a:ea typeface="SimSun" panose="02010600030101010101" pitchFamily="2" charset="-122"/>
                <a:cs typeface="Calibri" panose="020F0502020204030204" pitchFamily="34" charset="0"/>
              </a:rPr>
              <a:t>Prompts for the discussion: </a:t>
            </a:r>
            <a:endParaRPr lang="en-GB" i="1" dirty="0">
              <a:solidFill>
                <a:srgbClr val="0070C0"/>
              </a:solidFill>
              <a:ea typeface="SimSun" panose="02010600030101010101" pitchFamily="2" charset="-122"/>
              <a:cs typeface="Arial" panose="020B0604020202020204" pitchFamily="34" charset="0"/>
            </a:endParaRPr>
          </a:p>
          <a:p>
            <a:pPr marL="354330" marR="62230" indent="-354330">
              <a:buFont typeface="Symbol,Sans-Serif" panose="05050102010706020507" pitchFamily="18" charset="2"/>
              <a:buChar char=""/>
            </a:pPr>
            <a:r>
              <a:rPr lang="en-GB" i="1" dirty="0">
                <a:solidFill>
                  <a:srgbClr val="0070C0"/>
                </a:solidFill>
              </a:rPr>
              <a:t>During armed conflict and humanitarian crisis, state structures often break down. In this gap, those in control make “laws” and rules that may mean there is no legal protection for people with psychosocial disabilities at all.</a:t>
            </a:r>
            <a:endParaRPr lang="en-US" i="1" dirty="0">
              <a:solidFill>
                <a:srgbClr val="0070C0"/>
              </a:solidFill>
            </a:endParaRPr>
          </a:p>
          <a:p>
            <a:pPr marL="354330" marR="62230" indent="-354330">
              <a:buFont typeface="Symbol,Sans-Serif" panose="05050102010706020507" pitchFamily="18" charset="2"/>
              <a:buChar char=""/>
            </a:pPr>
            <a:r>
              <a:rPr lang="en-GB" i="1" dirty="0">
                <a:solidFill>
                  <a:srgbClr val="0070C0"/>
                </a:solidFill>
              </a:rPr>
              <a:t>In emergencies, mental health services and support is often deprioritized behind other health and support services.</a:t>
            </a:r>
            <a:endParaRPr lang="en-US" i="1" dirty="0">
              <a:solidFill>
                <a:srgbClr val="0070C0"/>
              </a:solidFill>
            </a:endParaRPr>
          </a:p>
          <a:p>
            <a:pPr marL="354936" marR="62442" indent="-354936">
              <a:buFont typeface="Symbol" panose="05050102010706020507" pitchFamily="18" charset="2"/>
              <a:buChar char=""/>
            </a:pPr>
            <a:r>
              <a:rPr lang="en-GB" i="1" dirty="0">
                <a:solidFill>
                  <a:srgbClr val="0070C0"/>
                </a:solidFill>
                <a:ea typeface="SimSun" panose="02010600030101010101" pitchFamily="2" charset="-122"/>
                <a:cs typeface="Calibri" panose="020F0502020204030204" pitchFamily="34" charset="0"/>
              </a:rPr>
              <a:t>Discriminatory laws may keep people out of employment. For instance, people can lose their disability benefits if they work. People may prefer to remain on benefits that they see as offering more financial security than employment options.</a:t>
            </a:r>
            <a:endParaRPr lang="en-GB" i="1" dirty="0">
              <a:solidFill>
                <a:srgbClr val="0070C0"/>
              </a:solidFill>
              <a:ea typeface="SimSun" panose="02010600030101010101" pitchFamily="2" charset="-122"/>
              <a:cs typeface="Arial" panose="020B0604020202020204" pitchFamily="34" charset="0"/>
            </a:endParaRPr>
          </a:p>
          <a:p>
            <a:pPr marL="354936" marR="62442" indent="-354936">
              <a:buFont typeface="Symbol" panose="05050102010706020507" pitchFamily="18" charset="2"/>
              <a:buChar char=""/>
            </a:pPr>
            <a:r>
              <a:rPr lang="en-GB" i="1" dirty="0">
                <a:solidFill>
                  <a:srgbClr val="0070C0"/>
                </a:solidFill>
                <a:ea typeface="SimSun" panose="02010600030101010101" pitchFamily="2" charset="-122"/>
                <a:cs typeface="Calibri" panose="020F0502020204030204" pitchFamily="34" charset="0"/>
              </a:rPr>
              <a:t>Discrimination in health insurance sometimes denies coverage for mental health services or limits people to options they find unacceptable, including institutional care and medication administered against their will</a:t>
            </a:r>
            <a:r>
              <a:rPr lang="en-GB" i="1" dirty="0">
                <a:solidFill>
                  <a:srgbClr val="0070C0"/>
                </a:solidFill>
                <a:ea typeface="SimSun" panose="02010600030101010101" pitchFamily="2" charset="-122"/>
                <a:cs typeface="Arial" panose="020B0604020202020204" pitchFamily="34" charset="0"/>
              </a:rPr>
              <a:t>. </a:t>
            </a:r>
          </a:p>
          <a:p>
            <a:pPr marL="354936" marR="62442" indent="-354936">
              <a:buFont typeface="Symbol" panose="05050102010706020507" pitchFamily="18" charset="2"/>
              <a:buChar char=""/>
            </a:pPr>
            <a:r>
              <a:rPr lang="en-GB" i="1" dirty="0">
                <a:solidFill>
                  <a:srgbClr val="0070C0"/>
                </a:solidFill>
                <a:ea typeface="SimSun" panose="02010600030101010101" pitchFamily="2" charset="-122"/>
                <a:cs typeface="Arial" panose="020B0604020202020204" pitchFamily="34" charset="0"/>
              </a:rPr>
              <a:t>Systemic discrimination in policy means that people with disabilities may be forced into institutions to get shelter and/or services that are not provided in the community.</a:t>
            </a:r>
          </a:p>
          <a:p>
            <a:pPr marL="354936" marR="62442" indent="-354936">
              <a:buFont typeface="Symbol" panose="05050102010706020507" pitchFamily="18" charset="2"/>
              <a:buChar char=""/>
            </a:pPr>
            <a:r>
              <a:rPr lang="en-GB" i="1" dirty="0">
                <a:solidFill>
                  <a:srgbClr val="0070C0"/>
                </a:solidFill>
                <a:ea typeface="SimSun" panose="02010600030101010101" pitchFamily="2" charset="-122"/>
                <a:cs typeface="Arial" panose="020B0604020202020204" pitchFamily="34" charset="0"/>
              </a:rPr>
              <a:t>Guardianship laws result in family members or appointed guardians making all decisions about a person’s life.</a:t>
            </a:r>
          </a:p>
          <a:p>
            <a:pPr marL="354936" marR="62442" indent="-354936">
              <a:buFont typeface="Symbol" panose="05050102010706020507" pitchFamily="18" charset="2"/>
              <a:buChar char=""/>
            </a:pPr>
            <a:r>
              <a:rPr lang="en-US" i="1" dirty="0">
                <a:solidFill>
                  <a:srgbClr val="0070C0"/>
                </a:solidFill>
                <a:ea typeface="SimSun" panose="02010600030101010101" pitchFamily="2" charset="-122"/>
                <a:cs typeface="Arial" panose="020B0604020202020204" pitchFamily="34" charset="0"/>
              </a:rPr>
              <a:t>Humanitarian response may give insufficient systematic and structured consideration to the needs and rights of people with psychosocial, intellectual, or cognitive disabilities.</a:t>
            </a:r>
          </a:p>
          <a:p>
            <a:pPr marL="354936" marR="62442" indent="-354936">
              <a:buFont typeface="Symbol" panose="05050102010706020507" pitchFamily="18" charset="2"/>
              <a:buChar char=""/>
            </a:pPr>
            <a:r>
              <a:rPr lang="en-GB" i="1" dirty="0">
                <a:solidFill>
                  <a:srgbClr val="0070C0"/>
                </a:solidFill>
                <a:ea typeface="SimSun" panose="02010600030101010101" pitchFamily="2" charset="-122"/>
                <a:cs typeface="Calibri" panose="020F0502020204030204" pitchFamily="34" charset="0"/>
              </a:rPr>
              <a:t>Governmental funding in health, education and social services may be insufficient to ensure people with psychosocial and other disabilities are considered and treated equitably.</a:t>
            </a:r>
          </a:p>
          <a:p>
            <a:pPr marL="354936" marR="62442" indent="-354936">
              <a:buFont typeface="Symbol" panose="05050102010706020507" pitchFamily="18" charset="2"/>
              <a:buChar char=""/>
            </a:pPr>
            <a:r>
              <a:rPr lang="en-GB" i="1" dirty="0">
                <a:solidFill>
                  <a:srgbClr val="0070C0"/>
                </a:solidFill>
                <a:ea typeface="SimSun" panose="02010600030101010101" pitchFamily="2" charset="-122"/>
                <a:cs typeface="Calibri" panose="020F0502020204030204" pitchFamily="34" charset="0"/>
              </a:rPr>
              <a:t>Children may be excluded from education.</a:t>
            </a:r>
          </a:p>
          <a:p>
            <a:pPr marR="62442"/>
            <a:endParaRPr lang="en-GB" dirty="0">
              <a:solidFill>
                <a:srgbClr val="FF0000"/>
              </a:solidFill>
              <a:ea typeface="SimSun" panose="02010600030101010101" pitchFamily="2" charset="-122"/>
              <a:cs typeface="Arial" panose="020B0604020202020204" pitchFamily="34" charset="0"/>
            </a:endParaRPr>
          </a:p>
          <a:p>
            <a:pPr marL="93335" marR="62442" defTabSz="946495">
              <a:defRPr/>
            </a:pPr>
            <a:endParaRPr lang="en-GB" dirty="0">
              <a:solidFill>
                <a:prstClr val="black"/>
              </a:solidFill>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13</a:t>
            </a:fld>
            <a:endParaRPr lang="en-GB" sz="1400" dirty="0"/>
          </a:p>
        </p:txBody>
      </p:sp>
    </p:spTree>
    <p:extLst>
      <p:ext uri="{BB962C8B-B14F-4D97-AF65-F5344CB8AC3E}">
        <p14:creationId xmlns:p14="http://schemas.microsoft.com/office/powerpoint/2010/main" val="417749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7350"/>
            <a:ext cx="6142037" cy="3454400"/>
          </a:xfrm>
        </p:spPr>
      </p:sp>
      <p:sp>
        <p:nvSpPr>
          <p:cNvPr id="3" name="Notes Placeholder 2"/>
          <p:cNvSpPr>
            <a:spLocks noGrp="1"/>
          </p:cNvSpPr>
          <p:nvPr>
            <p:ph type="body" idx="1"/>
          </p:nvPr>
        </p:nvSpPr>
        <p:spPr>
          <a:xfrm>
            <a:off x="481012" y="3957403"/>
            <a:ext cx="6142037" cy="4997884"/>
          </a:xfrm>
        </p:spPr>
        <p:txBody>
          <a:bodyPr/>
          <a:lstStyle/>
          <a:p>
            <a:pPr marR="62442" algn="just">
              <a:lnSpc>
                <a:spcPct val="115000"/>
              </a:lnSpc>
            </a:pP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Time for this topic 100 minutes plus a 15 minute break.</a:t>
            </a:r>
          </a:p>
          <a:p>
            <a:pPr marR="62442" algn="just">
              <a:lnSpc>
                <a:spcPct val="115000"/>
              </a:lnSpc>
            </a:pPr>
            <a:endParaRPr lang="de-DE" dirty="0">
              <a:solidFill>
                <a:srgbClr val="4F81BD"/>
              </a:solidFill>
              <a:latin typeface="Calibri" panose="020F0502020204030204" pitchFamily="34" charset="0"/>
              <a:ea typeface="SimSu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14</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2024788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0" y="333375"/>
            <a:ext cx="6149975" cy="3459163"/>
          </a:xfrm>
        </p:spPr>
      </p:sp>
      <p:sp>
        <p:nvSpPr>
          <p:cNvPr id="3" name="Notes Placeholder 2"/>
          <p:cNvSpPr>
            <a:spLocks noGrp="1"/>
          </p:cNvSpPr>
          <p:nvPr>
            <p:ph type="body" idx="1"/>
          </p:nvPr>
        </p:nvSpPr>
        <p:spPr>
          <a:xfrm>
            <a:off x="476250" y="3905250"/>
            <a:ext cx="6110288" cy="6122988"/>
          </a:xfrm>
        </p:spPr>
        <p:txBody>
          <a:bodyPr/>
          <a:lstStyle/>
          <a:p>
            <a:pPr marR="63100" algn="just">
              <a:spcAft>
                <a:spcPts val="621"/>
              </a:spcAft>
            </a:pPr>
            <a:r>
              <a:rPr lang="en-GB" i="1" dirty="0">
                <a:solidFill>
                  <a:srgbClr val="0070C0"/>
                </a:solidFill>
                <a:ea typeface="SimSun"/>
                <a:cs typeface="Calibri"/>
              </a:rPr>
              <a:t>Exercise 2.4 Understanding disability from a human rights perspective (25 mins 2 slides)</a:t>
            </a:r>
          </a:p>
          <a:p>
            <a:pPr marR="63100" algn="just">
              <a:spcAft>
                <a:spcPts val="621"/>
              </a:spcAft>
            </a:pPr>
            <a:r>
              <a:rPr lang="en-GB" i="1" dirty="0">
                <a:solidFill>
                  <a:srgbClr val="0070C0"/>
                </a:solidFill>
                <a:ea typeface="SimSun"/>
                <a:cs typeface="Calibri"/>
              </a:rPr>
              <a:t>This exercise will help participants move from traditional charity and medical models of understanding disability to social and human rights models.</a:t>
            </a:r>
            <a:endParaRPr lang="en-US" i="1" dirty="0">
              <a:solidFill>
                <a:srgbClr val="0070C0"/>
              </a:solidFill>
              <a:ea typeface="SimSun"/>
              <a:cs typeface="Calibri"/>
            </a:endParaRPr>
          </a:p>
          <a:p>
            <a:pPr marR="63100"/>
            <a:r>
              <a:rPr lang="en-GB" b="1" i="1" dirty="0">
                <a:solidFill>
                  <a:srgbClr val="0070C0"/>
                </a:solidFill>
                <a:ea typeface="SimSun"/>
                <a:cs typeface="Calibri"/>
              </a:rPr>
              <a:t>Preparation </a:t>
            </a:r>
          </a:p>
          <a:p>
            <a:pPr marR="63100">
              <a:spcAft>
                <a:spcPts val="621"/>
              </a:spcAft>
            </a:pPr>
            <a:r>
              <a:rPr lang="en-GB" i="1" dirty="0">
                <a:solidFill>
                  <a:srgbClr val="0070C0"/>
                </a:solidFill>
                <a:ea typeface="SimSun"/>
                <a:cs typeface="Calibri"/>
              </a:rPr>
              <a:t>Prepare 5 flipcharts for the types of barriers plus sticky notes or similar.</a:t>
            </a:r>
          </a:p>
          <a:p>
            <a:pPr marR="63100" algn="just" defTabSz="946495">
              <a:defRPr/>
            </a:pPr>
            <a:r>
              <a:rPr lang="en-GB" b="1" i="1" dirty="0">
                <a:solidFill>
                  <a:srgbClr val="0070C0"/>
                </a:solidFill>
                <a:ea typeface="SimSun"/>
                <a:cs typeface="Calibri"/>
              </a:rPr>
              <a:t>Discussion </a:t>
            </a:r>
          </a:p>
          <a:p>
            <a:pPr marL="171450" marR="63100" indent="-171450" algn="just" defTabSz="946495">
              <a:spcAft>
                <a:spcPts val="600"/>
              </a:spcAft>
              <a:buFont typeface="Arial" panose="020B0604020202020204" pitchFamily="34" charset="0"/>
              <a:buChar char="•"/>
              <a:defRPr/>
            </a:pPr>
            <a:r>
              <a:rPr lang="en-GB" i="1" dirty="0">
                <a:solidFill>
                  <a:srgbClr val="0070C0"/>
                </a:solidFill>
                <a:ea typeface="SimSun"/>
                <a:cs typeface="Calibri"/>
              </a:rPr>
              <a:t>Give pairs 10-15 minutes to discuss and write barrier on sticky notes. A few examples are given below. Remind participants that some of the barriers have already been mentioned. </a:t>
            </a:r>
          </a:p>
          <a:p>
            <a:pPr marL="171450" marR="63100" indent="-171450" algn="just">
              <a:spcAft>
                <a:spcPts val="600"/>
              </a:spcAft>
              <a:buFont typeface="Arial" panose="020B0604020202020204" pitchFamily="34" charset="0"/>
              <a:buChar char="•"/>
            </a:pPr>
            <a:r>
              <a:rPr lang="en-GB" i="1" dirty="0">
                <a:solidFill>
                  <a:srgbClr val="0070C0"/>
                </a:solidFill>
                <a:ea typeface="SimSun"/>
                <a:cs typeface="Calibri"/>
              </a:rPr>
              <a:t>Then ask each pair to put the barriers they find on the right flipcharts. Let participants walk around to read all the answers.</a:t>
            </a:r>
          </a:p>
          <a:p>
            <a:pPr marL="171450" marR="63100" indent="-171450" algn="just">
              <a:spcAft>
                <a:spcPts val="600"/>
              </a:spcAft>
              <a:buFont typeface="Arial" panose="020B0604020202020204" pitchFamily="34" charset="0"/>
              <a:buChar char="•"/>
            </a:pPr>
            <a:r>
              <a:rPr lang="en-GB" i="1" dirty="0">
                <a:solidFill>
                  <a:srgbClr val="0070C0"/>
                </a:solidFill>
                <a:ea typeface="SimSun"/>
                <a:cs typeface="Calibri"/>
              </a:rPr>
              <a:t>After a few minutes ask the participants, what they think/feel when they read all the barriers. Collect 3 or 4 answers. </a:t>
            </a:r>
          </a:p>
          <a:p>
            <a:pPr marR="63100" algn="just"/>
            <a:endParaRPr lang="en-GB" dirty="0">
              <a:solidFill>
                <a:srgbClr val="4F81BD"/>
              </a:solidFill>
              <a:ea typeface="SimSun"/>
              <a:cs typeface="Calibri"/>
            </a:endParaRPr>
          </a:p>
          <a:p>
            <a:r>
              <a:rPr lang="en-GB" b="1" i="1" dirty="0">
                <a:solidFill>
                  <a:srgbClr val="0070C0"/>
                </a:solidFill>
                <a:ea typeface="SimSun"/>
                <a:cs typeface="Calibri"/>
              </a:rPr>
              <a:t>Example barriers</a:t>
            </a:r>
          </a:p>
          <a:p>
            <a:pPr>
              <a:spcAft>
                <a:spcPts val="600"/>
              </a:spcAft>
            </a:pPr>
            <a:r>
              <a:rPr lang="en-GB" b="1" i="1" dirty="0">
                <a:solidFill>
                  <a:srgbClr val="0070C0"/>
                </a:solidFill>
                <a:ea typeface="SimSun"/>
                <a:cs typeface="Calibri"/>
              </a:rPr>
              <a:t>Physical barriers:</a:t>
            </a:r>
            <a:r>
              <a:rPr lang="en-GB" i="1" dirty="0">
                <a:solidFill>
                  <a:srgbClr val="0070C0"/>
                </a:solidFill>
                <a:ea typeface="SimSun"/>
                <a:cs typeface="Calibri"/>
              </a:rPr>
              <a:t> being locked up or restrained; being overmedicated; inaccessible shelters, transportation / evacuation, </a:t>
            </a:r>
            <a:r>
              <a:rPr lang="en-US" i="1" dirty="0">
                <a:solidFill>
                  <a:srgbClr val="0070C0"/>
                </a:solidFill>
                <a:ea typeface="SimSun"/>
                <a:cs typeface="Calibri"/>
              </a:rPr>
              <a:t>distribution points</a:t>
            </a:r>
            <a:r>
              <a:rPr lang="en-GB" i="1" dirty="0">
                <a:solidFill>
                  <a:srgbClr val="0070C0"/>
                </a:solidFill>
                <a:ea typeface="SimSun"/>
                <a:cs typeface="Calibri"/>
              </a:rPr>
              <a:t> or shelter. </a:t>
            </a:r>
          </a:p>
          <a:p>
            <a:pPr>
              <a:spcAft>
                <a:spcPts val="600"/>
              </a:spcAft>
            </a:pPr>
            <a:r>
              <a:rPr lang="en-GB" b="1" i="1" dirty="0">
                <a:solidFill>
                  <a:srgbClr val="0070C0"/>
                </a:solidFill>
                <a:ea typeface="SimSun"/>
                <a:cs typeface="Calibri"/>
              </a:rPr>
              <a:t>Attitudinal barriers:</a:t>
            </a:r>
            <a:r>
              <a:rPr lang="en-GB" i="1" dirty="0">
                <a:solidFill>
                  <a:srgbClr val="0070C0"/>
                </a:solidFill>
                <a:ea typeface="SimSun"/>
                <a:cs typeface="Calibri"/>
              </a:rPr>
              <a:t> being ignored, disbelieved, treated as abnormal, as a burden, like an object, or as incapable; being left behind during emergencies or blamed for delays; facing hostility, distrust, fear, rejection, exclusion and abuse.</a:t>
            </a:r>
          </a:p>
          <a:p>
            <a:pPr>
              <a:spcAft>
                <a:spcPts val="600"/>
              </a:spcAft>
            </a:pPr>
            <a:r>
              <a:rPr lang="en-GB" b="1" i="1" dirty="0">
                <a:solidFill>
                  <a:srgbClr val="0070C0"/>
                </a:solidFill>
                <a:ea typeface="SimSun"/>
                <a:cs typeface="Calibri"/>
              </a:rPr>
              <a:t>Communication barriers: </a:t>
            </a:r>
            <a:r>
              <a:rPr lang="en-US" i="1" kern="1200" dirty="0">
                <a:solidFill>
                  <a:srgbClr val="0070C0"/>
                </a:solidFill>
                <a:ea typeface="SimSun"/>
                <a:cs typeface="Calibri"/>
              </a:rPr>
              <a:t>exclusion from emergency communications; deliberately ‘kept in the dark’; not being ‘heard’; </a:t>
            </a:r>
            <a:r>
              <a:rPr lang="en-GB" i="1" dirty="0">
                <a:solidFill>
                  <a:srgbClr val="0070C0"/>
                </a:solidFill>
                <a:ea typeface="SimSun"/>
                <a:cs typeface="Calibri"/>
              </a:rPr>
              <a:t>having nonverbal communication undervalued; condescension; having opinions dismissed as a symptom of illness. </a:t>
            </a:r>
          </a:p>
          <a:p>
            <a:pPr>
              <a:spcAft>
                <a:spcPts val="600"/>
              </a:spcAft>
            </a:pPr>
            <a:r>
              <a:rPr lang="en-GB" b="1" i="1" dirty="0">
                <a:solidFill>
                  <a:srgbClr val="0070C0"/>
                </a:solidFill>
                <a:ea typeface="SimSun"/>
                <a:cs typeface="Calibri"/>
              </a:rPr>
              <a:t>Social barriers: </a:t>
            </a:r>
            <a:r>
              <a:rPr lang="en-GB" i="1" dirty="0">
                <a:solidFill>
                  <a:srgbClr val="0070C0"/>
                </a:solidFill>
                <a:ea typeface="SimSun"/>
                <a:cs typeface="Calibri"/>
              </a:rPr>
              <a:t>isolation, neglect or full dependence on others; lack of services; labelled unable to contribute; being underpaid; missing school; being unwelcome at community activities; lack of resources and opportunities. </a:t>
            </a:r>
          </a:p>
          <a:p>
            <a:r>
              <a:rPr lang="en-GB" b="1" i="1" dirty="0">
                <a:solidFill>
                  <a:srgbClr val="0070C0"/>
                </a:solidFill>
                <a:ea typeface="SimSun"/>
                <a:cs typeface="Calibri"/>
              </a:rPr>
              <a:t>Legal barriers: </a:t>
            </a:r>
            <a:r>
              <a:rPr lang="en-GB" i="1" dirty="0">
                <a:solidFill>
                  <a:srgbClr val="0070C0"/>
                </a:solidFill>
                <a:ea typeface="SimSun"/>
                <a:cs typeface="Calibri"/>
              </a:rPr>
              <a:t>being deprioritized in triage </a:t>
            </a:r>
            <a:r>
              <a:rPr lang="en-US" i="1" kern="1200" dirty="0">
                <a:solidFill>
                  <a:srgbClr val="0070C0"/>
                </a:solidFill>
                <a:ea typeface="SimSun"/>
                <a:cs typeface="Calibri"/>
              </a:rPr>
              <a:t>protocols; lip reading impossible through masks; </a:t>
            </a:r>
            <a:r>
              <a:rPr lang="en-GB" i="1" dirty="0">
                <a:solidFill>
                  <a:srgbClr val="0070C0"/>
                </a:solidFill>
                <a:ea typeface="SimSun"/>
                <a:cs typeface="Calibri"/>
              </a:rPr>
              <a:t>requirements for self-isolation leave people unsupported; being disproportionately affected by limited access to justice in emergencies; g</a:t>
            </a:r>
            <a:r>
              <a:rPr lang="en-US" b="0" i="1" dirty="0" err="1">
                <a:solidFill>
                  <a:srgbClr val="0070C0"/>
                </a:solidFill>
              </a:rPr>
              <a:t>uardianship</a:t>
            </a:r>
            <a:r>
              <a:rPr lang="en-US" b="0" i="1" dirty="0">
                <a:solidFill>
                  <a:srgbClr val="0070C0"/>
                </a:solidFill>
              </a:rPr>
              <a:t> laws that restricting legal capacity for decisions about aid, safety, and recovery.</a:t>
            </a:r>
          </a:p>
          <a:p>
            <a:pPr marL="354936" indent="-354936">
              <a:buFont typeface="Symbol" pitchFamily="2" charset="2"/>
              <a:buChar char=""/>
              <a:tabLst>
                <a:tab pos="473248" algn="l"/>
              </a:tabLst>
            </a:pPr>
            <a:endParaRPr lang="en-GB" dirty="0">
              <a:solidFill>
                <a:srgbClr val="4F81BD"/>
              </a:solidFill>
              <a:ea typeface="SimSun"/>
              <a:cs typeface="Calibri"/>
            </a:endParaRPr>
          </a:p>
          <a:p>
            <a:pPr marL="354936" indent="-354936">
              <a:buFont typeface="Symbol" pitchFamily="2" charset="2"/>
              <a:buChar char=""/>
              <a:tabLst>
                <a:tab pos="473248" algn="l"/>
              </a:tabLst>
            </a:pPr>
            <a:endParaRPr lang="en-GB" sz="750" dirty="0">
              <a:solidFill>
                <a:srgbClr val="4F81BD"/>
              </a:solidFill>
              <a:latin typeface="Calibri"/>
              <a:ea typeface="SimSun"/>
              <a:cs typeface="Calibri"/>
            </a:endParaRPr>
          </a:p>
        </p:txBody>
      </p:sp>
      <p:sp>
        <p:nvSpPr>
          <p:cNvPr id="4" name="Slide Number Placeholder 3"/>
          <p:cNvSpPr>
            <a:spLocks noGrp="1"/>
          </p:cNvSpPr>
          <p:nvPr>
            <p:ph type="sldNum" sz="quarter" idx="5"/>
          </p:nvPr>
        </p:nvSpPr>
        <p:spPr>
          <a:xfrm>
            <a:off x="6696075" y="9721107"/>
            <a:ext cx="406344" cy="513507"/>
          </a:xfrm>
        </p:spPr>
        <p:txBody>
          <a:bodyPr/>
          <a:lstStyle/>
          <a:p>
            <a:fld id="{B30A59C1-2D98-4297-91D0-BBB9964FC570}" type="slidenum">
              <a:rPr lang="aa-ET" sz="1400" smtClean="0"/>
              <a:t>15</a:t>
            </a:fld>
            <a:endParaRPr lang="aa-ET" sz="1400" dirty="0"/>
          </a:p>
        </p:txBody>
      </p:sp>
    </p:spTree>
    <p:extLst>
      <p:ext uri="{BB962C8B-B14F-4D97-AF65-F5344CB8AC3E}">
        <p14:creationId xmlns:p14="http://schemas.microsoft.com/office/powerpoint/2010/main" val="3325588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8300" y="322263"/>
            <a:ext cx="6308725" cy="3548062"/>
          </a:xfrm>
        </p:spPr>
      </p:sp>
      <p:sp>
        <p:nvSpPr>
          <p:cNvPr id="3" name="Notizenplatzhalter 2"/>
          <p:cNvSpPr>
            <a:spLocks noGrp="1"/>
          </p:cNvSpPr>
          <p:nvPr>
            <p:ph type="body" idx="1"/>
          </p:nvPr>
        </p:nvSpPr>
        <p:spPr>
          <a:xfrm>
            <a:off x="368300" y="3924300"/>
            <a:ext cx="6360318" cy="5338271"/>
          </a:xfrm>
        </p:spPr>
        <p:txBody>
          <a:bodyPr/>
          <a:lstStyle/>
          <a:p>
            <a:pPr marR="63100" algn="just"/>
            <a:r>
              <a:rPr lang="en-GB" i="1" dirty="0">
                <a:solidFill>
                  <a:srgbClr val="0070C0"/>
                </a:solidFill>
                <a:ea typeface="SimSun"/>
                <a:cs typeface="Calibri"/>
              </a:rPr>
              <a:t>Link this slide and the previous one by saying:</a:t>
            </a:r>
          </a:p>
          <a:p>
            <a:pPr marR="63100" algn="just">
              <a:spcAft>
                <a:spcPts val="600"/>
              </a:spcAft>
            </a:pPr>
            <a:r>
              <a:rPr lang="en-GB" dirty="0">
                <a:ea typeface="SimSun"/>
                <a:cs typeface="Calibri"/>
              </a:rPr>
              <a:t>What we see is that people with disabilities, already disadvantaged, face a dramatic increase in their vulnerabilities and risks to safety in humanitarian and lower resource settings.</a:t>
            </a:r>
          </a:p>
          <a:p>
            <a:pPr marR="62442" algn="just">
              <a:spcAft>
                <a:spcPts val="621"/>
              </a:spcAft>
            </a:pPr>
            <a:r>
              <a:rPr lang="en-GB" i="1" dirty="0">
                <a:solidFill>
                  <a:srgbClr val="0070C0"/>
                </a:solidFill>
                <a:ea typeface="SimSun"/>
                <a:cs typeface="Calibri"/>
              </a:rPr>
              <a:t>Talk through the slide. </a:t>
            </a:r>
          </a:p>
          <a:p>
            <a:pPr marR="62442" algn="just">
              <a:spcAft>
                <a:spcPts val="621"/>
              </a:spcAft>
            </a:pPr>
            <a:r>
              <a:rPr lang="en-GB" i="1" dirty="0">
                <a:solidFill>
                  <a:srgbClr val="0070C0"/>
                </a:solidFill>
                <a:latin typeface="Calibri"/>
                <a:ea typeface="SimSun"/>
                <a:cs typeface="Calibri"/>
              </a:rPr>
              <a:t>For the last bulleted point on the slide, also explain that:</a:t>
            </a:r>
          </a:p>
          <a:p>
            <a:pPr marL="634365" marR="62230" lvl="1" indent="-177165" algn="just">
              <a:spcAft>
                <a:spcPts val="621"/>
              </a:spcAft>
              <a:buFont typeface="Arial" panose="020B0604020202020204" pitchFamily="34" charset="0"/>
              <a:buChar char="•"/>
            </a:pPr>
            <a:r>
              <a:rPr lang="en-US" dirty="0">
                <a:effectLst/>
                <a:latin typeface="Calibri"/>
                <a:ea typeface="Calibri"/>
                <a:cs typeface="Calibri"/>
              </a:rPr>
              <a:t>Failure to design inclusive systems and responses can significantly heighten the risks and rights violations that people with disabilities face. </a:t>
            </a:r>
          </a:p>
          <a:p>
            <a:pPr marL="634365" marR="62230" lvl="1" indent="-177165" algn="just">
              <a:spcAft>
                <a:spcPts val="621"/>
              </a:spcAft>
              <a:buFont typeface="Arial" panose="020B0604020202020204" pitchFamily="34" charset="0"/>
              <a:buChar char="•"/>
            </a:pPr>
            <a:r>
              <a:rPr lang="en-US" dirty="0">
                <a:effectLst/>
                <a:latin typeface="Calibri"/>
                <a:ea typeface="Calibri"/>
                <a:cs typeface="Calibri"/>
              </a:rPr>
              <a:t>Humanitarian action needs to proactively identify and remove barriers and ensure that all people’s rights and needs are fully addressed.</a:t>
            </a:r>
            <a:endParaRPr lang="en-GB" dirty="0">
              <a:solidFill>
                <a:srgbClr val="000000"/>
              </a:solidFill>
              <a:latin typeface="Calibri"/>
              <a:ea typeface="Calibri"/>
              <a:cs typeface="Calibri"/>
            </a:endParaRPr>
          </a:p>
          <a:p>
            <a:pPr defTabSz="946495">
              <a:spcAft>
                <a:spcPts val="1242"/>
              </a:spcAft>
              <a:buClr>
                <a:srgbClr val="183F5A"/>
              </a:buClr>
              <a:defRPr/>
            </a:pPr>
            <a:endParaRPr lang="en-US" sz="2300" dirty="0">
              <a:solidFill>
                <a:srgbClr val="000000"/>
              </a:solidFill>
              <a:highlight>
                <a:srgbClr val="FFFF00"/>
              </a:highlight>
              <a:latin typeface="Calibri Light"/>
              <a:ea typeface="Arial Unicode MS"/>
              <a:cs typeface="Calibri Light"/>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16</a:t>
            </a:fld>
            <a:endParaRPr lang="x-none" sz="1400" dirty="0"/>
          </a:p>
        </p:txBody>
      </p:sp>
    </p:spTree>
    <p:extLst>
      <p:ext uri="{BB962C8B-B14F-4D97-AF65-F5344CB8AC3E}">
        <p14:creationId xmlns:p14="http://schemas.microsoft.com/office/powerpoint/2010/main" val="2713190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292100"/>
            <a:ext cx="6310313" cy="3549650"/>
          </a:xfrm>
        </p:spPr>
      </p:sp>
      <p:sp>
        <p:nvSpPr>
          <p:cNvPr id="3" name="Notes Placeholder 2"/>
          <p:cNvSpPr>
            <a:spLocks noGrp="1"/>
          </p:cNvSpPr>
          <p:nvPr>
            <p:ph type="body" idx="1"/>
          </p:nvPr>
        </p:nvSpPr>
        <p:spPr>
          <a:xfrm>
            <a:off x="371475" y="3924300"/>
            <a:ext cx="6310312" cy="5372167"/>
          </a:xfrm>
        </p:spPr>
        <p:txBody>
          <a:bodyPr/>
          <a:lstStyle/>
          <a:p>
            <a:pPr marR="62442">
              <a:lnSpc>
                <a:spcPct val="115000"/>
              </a:lnSpc>
            </a:pPr>
            <a:r>
              <a:rPr lang="en-US" i="1" dirty="0">
                <a:solidFill>
                  <a:srgbClr val="0070C0"/>
                </a:solidFill>
              </a:rPr>
              <a:t>This presentation has 5 slides: one each for the charity, medical, social and human rights models of disabilities, and one comparing the models. Allow 15 minutes for the 5 slides. </a:t>
            </a:r>
          </a:p>
          <a:p>
            <a:pPr marR="62442">
              <a:lnSpc>
                <a:spcPct val="115000"/>
              </a:lnSpc>
            </a:pPr>
            <a:endParaRPr lang="en-US" i="1" dirty="0">
              <a:solidFill>
                <a:srgbClr val="0070C0"/>
              </a:solidFill>
            </a:endParaRPr>
          </a:p>
          <a:p>
            <a:pPr marR="62442">
              <a:lnSpc>
                <a:spcPct val="115000"/>
              </a:lnSpc>
            </a:pPr>
            <a:r>
              <a:rPr lang="en-US" i="1" dirty="0">
                <a:solidFill>
                  <a:srgbClr val="0070C0"/>
                </a:solidFill>
              </a:rPr>
              <a:t>Talk through the slide.</a:t>
            </a:r>
            <a:endParaRPr lang="aa-ET" sz="1100" dirty="0">
              <a:solidFill>
                <a:srgbClr val="0070C0"/>
              </a:solidFill>
              <a:ea typeface="SimSun"/>
              <a:cs typeface="Calibri"/>
            </a:endParaRPr>
          </a:p>
        </p:txBody>
      </p:sp>
      <p:sp>
        <p:nvSpPr>
          <p:cNvPr id="4" name="Slide Number Placeholder 3"/>
          <p:cNvSpPr>
            <a:spLocks noGrp="1"/>
          </p:cNvSpPr>
          <p:nvPr>
            <p:ph type="sldNum" sz="quarter" idx="5"/>
          </p:nvPr>
        </p:nvSpPr>
        <p:spPr/>
        <p:txBody>
          <a:bodyPr/>
          <a:lstStyle/>
          <a:p>
            <a:fld id="{B30A59C1-2D98-4297-91D0-BBB9964FC570}" type="slidenum">
              <a:rPr lang="aa-ET" sz="1400" smtClean="0"/>
              <a:t>17</a:t>
            </a:fld>
            <a:endParaRPr lang="aa-ET" sz="1400" dirty="0"/>
          </a:p>
        </p:txBody>
      </p:sp>
    </p:spTree>
    <p:extLst>
      <p:ext uri="{BB962C8B-B14F-4D97-AF65-F5344CB8AC3E}">
        <p14:creationId xmlns:p14="http://schemas.microsoft.com/office/powerpoint/2010/main" val="330547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303213"/>
            <a:ext cx="6419850" cy="3611562"/>
          </a:xfrm>
        </p:spPr>
      </p:sp>
      <p:sp>
        <p:nvSpPr>
          <p:cNvPr id="3" name="Notes Placeholder 2"/>
          <p:cNvSpPr>
            <a:spLocks noGrp="1"/>
          </p:cNvSpPr>
          <p:nvPr>
            <p:ph type="body" idx="1"/>
          </p:nvPr>
        </p:nvSpPr>
        <p:spPr>
          <a:xfrm>
            <a:off x="306387" y="3957638"/>
            <a:ext cx="6419850" cy="6015037"/>
          </a:xfrm>
        </p:spPr>
        <p:txBody>
          <a:bodyPr>
            <a:noAutofit/>
          </a:bodyPr>
          <a:lstStyle/>
          <a:p>
            <a:pPr marR="62230">
              <a:lnSpc>
                <a:spcPct val="115000"/>
              </a:lnSpc>
            </a:pPr>
            <a:r>
              <a:rPr lang="en-GB" i="1" dirty="0">
                <a:solidFill>
                  <a:srgbClr val="0070C0"/>
                </a:solidFill>
                <a:ea typeface="SimSun"/>
                <a:cs typeface="Calibri"/>
              </a:rPr>
              <a:t>Talk through the slide. </a:t>
            </a:r>
          </a:p>
          <a:p>
            <a:pPr marR="62230">
              <a:lnSpc>
                <a:spcPct val="115000"/>
              </a:lnSpc>
            </a:pPr>
            <a:r>
              <a:rPr lang="en-US" i="1" dirty="0">
                <a:solidFill>
                  <a:srgbClr val="0070C0"/>
                </a:solidFill>
                <a:ea typeface="Calibri"/>
                <a:cs typeface="Calibri"/>
              </a:rPr>
              <a:t>Here is some background you could use to explain further. </a:t>
            </a:r>
          </a:p>
          <a:p>
            <a:pPr marL="295275" indent="-295275">
              <a:buClr>
                <a:srgbClr val="183F5A"/>
              </a:buClr>
              <a:buFont typeface="Arial,Sans-Serif" panose="020B0604020202020204" pitchFamily="34" charset="0"/>
              <a:buChar char="•"/>
              <a:defRPr/>
            </a:pPr>
            <a:r>
              <a:rPr lang="en-US" i="1" dirty="0">
                <a:solidFill>
                  <a:srgbClr val="0070C0"/>
                </a:solidFill>
              </a:rPr>
              <a:t>Sometimes health professionals consider a person from various perspectives, yet focus heavily on their medical condition or impairment. It is important to take a more holistic perspective, which includes considering and responding to social barriers and human rights because these can be equally or more important factors.</a:t>
            </a:r>
            <a:endParaRPr lang="en-US" i="1" dirty="0">
              <a:solidFill>
                <a:srgbClr val="0070C0"/>
              </a:solidFill>
              <a:ea typeface="Calibri"/>
              <a:cs typeface="Calibri"/>
            </a:endParaRP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The medical model does not refer to medical interventions themselves. Medical interventions can be helpful and appropriate, and are not the focus of the criticism. Rather, it is the excessive or exclusive focus on the medical, rather than a holistic interpretation</a:t>
            </a:r>
            <a:r>
              <a:rPr lang="en-US" i="1" dirty="0">
                <a:solidFill>
                  <a:srgbClr val="0070C0"/>
                </a:solidFill>
              </a:rPr>
              <a:t>.</a:t>
            </a:r>
            <a:endParaRPr lang="en-US" i="1" dirty="0">
              <a:solidFill>
                <a:srgbClr val="0070C0"/>
              </a:solidFill>
              <a:ea typeface="Calibri"/>
              <a:cs typeface="Calibri"/>
            </a:endParaRP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The medical model is disempowering because it can leave social issues unresolved and implies that people with disabilities need to change, rather than that society should foster their diversity and inclusion.</a:t>
            </a:r>
            <a:endParaRPr lang="en-GB" i="1" dirty="0">
              <a:solidFill>
                <a:srgbClr val="0070C0"/>
              </a:solidFill>
              <a:ea typeface="SimSun"/>
              <a:cs typeface="Calibri"/>
            </a:endParaRP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The focus of this model is primarily on people’s perceived limitations, rather than on their strengths, passions and achievements. </a:t>
            </a:r>
            <a:endParaRPr lang="en-GB" i="1" dirty="0">
              <a:solidFill>
                <a:srgbClr val="0070C0"/>
              </a:solidFill>
              <a:ea typeface="SimSun"/>
              <a:cs typeface="Calibri"/>
            </a:endParaRP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For example, people with psychosocial disabilities are sometimes told by mental health and other practitioners that that they will never be able to “live a normal life” because of their condition</a:t>
            </a:r>
            <a:r>
              <a:rPr lang="en-GB" i="1" dirty="0">
                <a:solidFill>
                  <a:srgbClr val="0070C0"/>
                </a:solidFill>
                <a:ea typeface="SimSun"/>
                <a:cs typeface="Calibri"/>
              </a:rPr>
              <a:t>. They may be told that </a:t>
            </a:r>
            <a:r>
              <a:rPr lang="en-US" i="1" dirty="0">
                <a:solidFill>
                  <a:srgbClr val="0070C0"/>
                </a:solidFill>
                <a:ea typeface="SimSun"/>
                <a:cs typeface="Calibri"/>
              </a:rPr>
              <a:t>they have a life-long condition from which they will not recover, that they will need medication for the rest of their life, and that they should give up on, or adjust, some of their goals (such as graduating from university, getting a job, having a family, etc.). </a:t>
            </a: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Certain experiences that mental health workers and other practitioners may consider symptoms of an illness (such as hearing voices) may be understood differently by the people experiencing them. People may see their experiences as reactions to fear, grief, injustice, despair, powerlessness, misunderstanding, panic, pain etc. They may also see these experiences as opportunities to learn about themselves and to grow. </a:t>
            </a:r>
            <a:endParaRPr lang="en-GB" i="1" dirty="0">
              <a:solidFill>
                <a:srgbClr val="0070C0"/>
              </a:solidFill>
              <a:ea typeface="SimSun"/>
              <a:cs typeface="Calibri"/>
            </a:endParaRPr>
          </a:p>
          <a:p>
            <a:pPr marL="295275" indent="-295275">
              <a:buClr>
                <a:srgbClr val="183F5A"/>
              </a:buClr>
              <a:buFont typeface="Arial,Sans-Serif" panose="020B0604020202020204" pitchFamily="34" charset="0"/>
              <a:buChar char="•"/>
              <a:defRPr/>
            </a:pPr>
            <a:r>
              <a:rPr lang="en-GB" i="1" dirty="0">
                <a:solidFill>
                  <a:srgbClr val="0070C0"/>
                </a:solidFill>
                <a:ea typeface="SimSun"/>
                <a:cs typeface="Calibri"/>
              </a:rPr>
              <a:t>People with psychosocial, intellectual or cognitive disabilities may not accept their medical labels. They may see themselves as part of the diversity of humanity rather than as having a condition or deficiency.</a:t>
            </a: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Challenging the model means always going beyond, to see and address the person and their caregivers with a broader consideration of what might be needed to address the challenges.</a:t>
            </a:r>
          </a:p>
          <a:p>
            <a:pPr marL="295275" indent="-295275">
              <a:buClr>
                <a:srgbClr val="183F5A"/>
              </a:buClr>
              <a:buFont typeface="Arial,Sans-Serif" panose="020B0604020202020204" pitchFamily="34" charset="0"/>
              <a:buChar char="•"/>
              <a:defRPr/>
            </a:pPr>
            <a:r>
              <a:rPr lang="en-US" i="1" dirty="0">
                <a:solidFill>
                  <a:srgbClr val="0070C0"/>
                </a:solidFill>
                <a:ea typeface="SimSun"/>
                <a:cs typeface="Calibri"/>
              </a:rPr>
              <a:t>However, we must acknowledge that limited availability of other options for support and treatment is often a practical challenge. </a:t>
            </a:r>
          </a:p>
          <a:p>
            <a:pPr marL="768985" marR="62230" lvl="1" indent="-177165"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lang="en-GB" sz="1050" dirty="0">
              <a:solidFill>
                <a:srgbClr val="0070C0"/>
              </a:solidFill>
              <a:ea typeface="SimSun"/>
              <a:cs typeface="Calibri"/>
            </a:endParaRPr>
          </a:p>
          <a:p>
            <a:pPr marL="118312" marR="62442">
              <a:lnSpc>
                <a:spcPct val="115000"/>
              </a:lnSpc>
            </a:pPr>
            <a:endParaRPr lang="en-GB" sz="1100" dirty="0">
              <a:solidFill>
                <a:srgbClr val="4F81BD"/>
              </a:solidFill>
              <a:ea typeface="SimSun" panose="02010600030101010101" pitchFamily="2" charset="-122"/>
              <a:cs typeface="Arial" panose="020B0604020202020204" pitchFamily="34" charset="0"/>
            </a:endParaRPr>
          </a:p>
          <a:p>
            <a:pPr marR="62442">
              <a:lnSpc>
                <a:spcPct val="115000"/>
              </a:lnSpc>
            </a:pPr>
            <a:endParaRPr lang="aa-ET"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aa-ET" sz="1400" smtClean="0"/>
              <a:t>18</a:t>
            </a:fld>
            <a:endParaRPr lang="aa-ET" sz="1400" dirty="0"/>
          </a:p>
        </p:txBody>
      </p:sp>
    </p:spTree>
    <p:extLst>
      <p:ext uri="{BB962C8B-B14F-4D97-AF65-F5344CB8AC3E}">
        <p14:creationId xmlns:p14="http://schemas.microsoft.com/office/powerpoint/2010/main" val="369864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349250"/>
            <a:ext cx="6311900" cy="3551238"/>
          </a:xfrm>
        </p:spPr>
      </p:sp>
      <p:sp>
        <p:nvSpPr>
          <p:cNvPr id="3" name="Notes Placeholder 2"/>
          <p:cNvSpPr>
            <a:spLocks noGrp="1"/>
          </p:cNvSpPr>
          <p:nvPr>
            <p:ph type="body" idx="1"/>
          </p:nvPr>
        </p:nvSpPr>
        <p:spPr>
          <a:xfrm>
            <a:off x="412750" y="3943758"/>
            <a:ext cx="6311900" cy="4780734"/>
          </a:xfrm>
        </p:spPr>
        <p:txBody>
          <a:bodyPr/>
          <a:lstStyle/>
          <a:p>
            <a:pPr marR="62230">
              <a:lnSpc>
                <a:spcPct val="115000"/>
              </a:lnSpc>
            </a:pPr>
            <a:r>
              <a:rPr lang="en-US" i="1" dirty="0">
                <a:solidFill>
                  <a:srgbClr val="0070C0"/>
                </a:solidFill>
                <a:ea typeface="SimSun"/>
                <a:cs typeface="Calibri"/>
              </a:rPr>
              <a:t>Talk through the slide. </a:t>
            </a:r>
          </a:p>
          <a:p>
            <a:pPr defTabSz="946495">
              <a:spcAft>
                <a:spcPts val="1242"/>
              </a:spcAft>
              <a:buClr>
                <a:srgbClr val="183F5A"/>
              </a:buClr>
              <a:defRPr/>
            </a:pPr>
            <a:r>
              <a:rPr lang="en-US" i="1" dirty="0">
                <a:solidFill>
                  <a:srgbClr val="0070C0"/>
                </a:solidFill>
                <a:ea typeface="Arial Unicode MS"/>
                <a:cs typeface="Calibri" panose="020F0502020204030204" pitchFamily="34" charset="0"/>
              </a:rPr>
              <a:t>If needed, explain a bit more about the role of medicine within the social model of disability:</a:t>
            </a:r>
            <a:r>
              <a:rPr lang="en-US" i="1" dirty="0">
                <a:solidFill>
                  <a:srgbClr val="0070C0"/>
                </a:solidFill>
                <a:ea typeface="SimSun" panose="02010600030101010101" pitchFamily="2" charset="-122"/>
                <a:cs typeface="Arial" panose="020B0604020202020204" pitchFamily="34" charset="0"/>
              </a:rPr>
              <a:t> </a:t>
            </a:r>
          </a:p>
          <a:p>
            <a:pPr marL="650716" lvl="1" indent="-177468" defTabSz="946495">
              <a:spcAft>
                <a:spcPts val="1242"/>
              </a:spcAft>
              <a:buClr>
                <a:srgbClr val="183F5A"/>
              </a:buClr>
              <a:buFont typeface="Courier New" panose="02070309020205020404" pitchFamily="49" charset="0"/>
              <a:buChar char="o"/>
              <a:defRPr/>
            </a:pPr>
            <a:r>
              <a:rPr lang="en-US" dirty="0">
                <a:ea typeface="Arial Unicode MS"/>
                <a:cs typeface="Calibri" panose="020F0502020204030204" pitchFamily="34" charset="0"/>
              </a:rPr>
              <a:t>The social model does not imply that health or social services are not useful; people may need and want medical interventions, for example to relieve pain or distress or to recover body functions. </a:t>
            </a:r>
          </a:p>
          <a:p>
            <a:pPr marL="650716" lvl="1" indent="-177468" defTabSz="946495">
              <a:spcAft>
                <a:spcPts val="1242"/>
              </a:spcAft>
              <a:buClr>
                <a:srgbClr val="183F5A"/>
              </a:buClr>
              <a:buFont typeface="Courier New" panose="02070309020205020404" pitchFamily="49" charset="0"/>
              <a:buChar char="o"/>
              <a:defRPr/>
            </a:pPr>
            <a:r>
              <a:rPr lang="en-US" dirty="0">
                <a:ea typeface="Arial Unicode MS"/>
                <a:cs typeface="Calibri" panose="020F0502020204030204" pitchFamily="34" charset="0"/>
              </a:rPr>
              <a:t>However, the social model considers persons as a whole, including their interactions with their environment. </a:t>
            </a:r>
          </a:p>
          <a:p>
            <a:pPr marL="650716" lvl="1" indent="-177468" defTabSz="946495">
              <a:spcAft>
                <a:spcPts val="1242"/>
              </a:spcAft>
              <a:buClr>
                <a:srgbClr val="183F5A"/>
              </a:buClr>
              <a:buFont typeface="Courier New" panose="02070309020205020404" pitchFamily="49" charset="0"/>
              <a:buChar char="o"/>
              <a:defRPr/>
            </a:pPr>
            <a:r>
              <a:rPr lang="en-US" dirty="0">
                <a:ea typeface="Arial Unicode MS"/>
                <a:cs typeface="Calibri" panose="020F0502020204030204" pitchFamily="34" charset="0"/>
              </a:rPr>
              <a:t>Within the social model, medical intervention is not an end in itself. Rather it is a way to support people to achieve the activities they want to do, if they find it helpful, and to participate in society. </a:t>
            </a:r>
            <a:endParaRPr lang="aa-ET" dirty="0">
              <a:ea typeface="Arial Unicode MS"/>
              <a:cs typeface="Calibri" panose="020F0502020204030204" pitchFamily="34" charset="0"/>
            </a:endParaRPr>
          </a:p>
          <a:p>
            <a:pPr marL="279348" marR="62442">
              <a:lnSpc>
                <a:spcPct val="115000"/>
              </a:lnSpc>
            </a:pPr>
            <a:endParaRPr lang="aa-ET" dirty="0">
              <a:solidFill>
                <a:schemeClr val="accent5">
                  <a:lumMod val="75000"/>
                </a:schemeClr>
              </a:solidFill>
              <a:latin typeface="Calibri Light"/>
              <a:ea typeface="Arial Unicode MS"/>
              <a:cs typeface="Calibri" panose="020F0502020204030204" pitchFamily="34" charset="0"/>
            </a:endParaRPr>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aa-ET" sz="1400" smtClean="0"/>
              <a:t>19</a:t>
            </a:fld>
            <a:endParaRPr lang="aa-ET" sz="1400" dirty="0"/>
          </a:p>
        </p:txBody>
      </p:sp>
    </p:spTree>
    <p:extLst>
      <p:ext uri="{BB962C8B-B14F-4D97-AF65-F5344CB8AC3E}">
        <p14:creationId xmlns:p14="http://schemas.microsoft.com/office/powerpoint/2010/main" val="50074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42913"/>
            <a:ext cx="6142037" cy="3454400"/>
          </a:xfrm>
        </p:spPr>
      </p:sp>
      <p:sp>
        <p:nvSpPr>
          <p:cNvPr id="3" name="Notes Placeholder 2"/>
          <p:cNvSpPr>
            <a:spLocks noGrp="1"/>
          </p:cNvSpPr>
          <p:nvPr>
            <p:ph type="body" idx="1"/>
          </p:nvPr>
        </p:nvSpPr>
        <p:spPr>
          <a:xfrm>
            <a:off x="481012" y="4000500"/>
            <a:ext cx="6142037" cy="4954788"/>
          </a:xfrm>
        </p:spPr>
        <p:txBody>
          <a:bodyPr/>
          <a:lstStyle/>
          <a:p>
            <a:r>
              <a:rPr lang="en-GB" sz="1100" b="1" i="1" dirty="0">
                <a:solidFill>
                  <a:srgbClr val="0070C0"/>
                </a:solidFill>
                <a:cs typeface="Calibri"/>
              </a:rPr>
              <a:t>Introduction (5 min for this and the next slide) </a:t>
            </a:r>
          </a:p>
          <a:p>
            <a:r>
              <a:rPr lang="en-GB" sz="1100" i="1" dirty="0">
                <a:solidFill>
                  <a:srgbClr val="0070C0"/>
                </a:solidFill>
                <a:cs typeface="Calibri"/>
              </a:rPr>
              <a:t>Give a brief welcome back</a:t>
            </a:r>
          </a:p>
          <a:p>
            <a:r>
              <a:rPr lang="en-GB" sz="1100" i="1" dirty="0">
                <a:solidFill>
                  <a:srgbClr val="0070C0"/>
                </a:solidFill>
                <a:cs typeface="Calibri"/>
              </a:rPr>
              <a:t>Summarize Day 1 if that has not yet been done.</a:t>
            </a:r>
          </a:p>
          <a:p>
            <a:r>
              <a:rPr lang="en-GB" sz="1100" i="1" dirty="0">
                <a:solidFill>
                  <a:srgbClr val="0070C0"/>
                </a:solidFill>
                <a:cs typeface="Calibri"/>
              </a:rPr>
              <a:t>Talk through the overview of Day 2.</a:t>
            </a:r>
          </a:p>
          <a:p>
            <a:r>
              <a:rPr lang="en-GB" sz="1100" i="1" dirty="0">
                <a:solidFill>
                  <a:srgbClr val="0070C0"/>
                </a:solidFill>
                <a:cs typeface="Calibri"/>
              </a:rPr>
              <a:t>Please ensure the Action Plan group flip charts from day 1 are displayed.</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2</a:t>
            </a:fld>
            <a:endParaRPr lang="en-GB" sz="1400" dirty="0"/>
          </a:p>
        </p:txBody>
      </p:sp>
    </p:spTree>
    <p:extLst>
      <p:ext uri="{BB962C8B-B14F-4D97-AF65-F5344CB8AC3E}">
        <p14:creationId xmlns:p14="http://schemas.microsoft.com/office/powerpoint/2010/main" val="3148277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303213"/>
            <a:ext cx="6446838" cy="3625850"/>
          </a:xfrm>
        </p:spPr>
      </p:sp>
      <p:sp>
        <p:nvSpPr>
          <p:cNvPr id="3" name="Notes Placeholder 2"/>
          <p:cNvSpPr>
            <a:spLocks noGrp="1"/>
          </p:cNvSpPr>
          <p:nvPr>
            <p:ph type="body" idx="1"/>
          </p:nvPr>
        </p:nvSpPr>
        <p:spPr>
          <a:xfrm>
            <a:off x="323850" y="3929063"/>
            <a:ext cx="6337967" cy="4937747"/>
          </a:xfrm>
        </p:spPr>
        <p:txBody>
          <a:bodyPr/>
          <a:lstStyle/>
          <a:p>
            <a:pPr marR="62230">
              <a:lnSpc>
                <a:spcPct val="115000"/>
              </a:lnSpc>
            </a:pPr>
            <a:r>
              <a:rPr lang="en-US" i="1" dirty="0">
                <a:solidFill>
                  <a:srgbClr val="0070C0"/>
                </a:solidFill>
                <a:latin typeface="Calibri"/>
                <a:ea typeface="SimSun"/>
                <a:cs typeface="Calibri"/>
              </a:rPr>
              <a:t>Explain that:</a:t>
            </a:r>
            <a:endParaRPr lang="en-US" i="1" dirty="0">
              <a:solidFill>
                <a:srgbClr val="0070C0"/>
              </a:solidFill>
            </a:endParaRPr>
          </a:p>
          <a:p>
            <a:pPr marL="177468" marR="62442" indent="-177468">
              <a:lnSpc>
                <a:spcPct val="115000"/>
              </a:lnSpc>
              <a:buFont typeface="Arial" panose="020B0604020202020204" pitchFamily="34" charset="0"/>
              <a:buChar char="•"/>
            </a:pPr>
            <a:r>
              <a:rPr lang="en-GB" dirty="0">
                <a:latin typeface="Calibri"/>
                <a:ea typeface="SimSun"/>
                <a:cs typeface="Calibri"/>
              </a:rPr>
              <a:t>Like the social model, the human rights model recognizes that disability is caused by the many barriers that prevent people from participating in society on an equal basis with others.</a:t>
            </a:r>
            <a:endParaRPr lang="de-DE" dirty="0">
              <a:latin typeface="Calibri"/>
              <a:ea typeface="SimSun"/>
              <a:cs typeface="Calibri"/>
            </a:endParaRPr>
          </a:p>
          <a:p>
            <a:pPr marL="177165" marR="62230" indent="-177165">
              <a:lnSpc>
                <a:spcPct val="115000"/>
              </a:lnSpc>
              <a:buFont typeface="Arial" panose="020B0604020202020204" pitchFamily="34" charset="0"/>
              <a:buChar char="•"/>
            </a:pPr>
            <a:r>
              <a:rPr lang="en-GB" dirty="0">
                <a:latin typeface="Calibri"/>
                <a:ea typeface="SimSun"/>
                <a:cs typeface="Calibri"/>
              </a:rPr>
              <a:t>But it goes further than this. The human rights model recognizes that people with disabilities are equal to others and, as such, they are entitled to equal rights and equal opportunities.</a:t>
            </a:r>
          </a:p>
          <a:p>
            <a:pPr marR="62442" defTabSz="946495">
              <a:lnSpc>
                <a:spcPct val="115000"/>
              </a:lnSpc>
              <a:defRPr/>
            </a:pPr>
            <a:endParaRPr lang="en-GB" i="1" dirty="0">
              <a:solidFill>
                <a:schemeClr val="accent1">
                  <a:lumMod val="75000"/>
                </a:schemeClr>
              </a:solidFill>
              <a:latin typeface="Calibri"/>
              <a:ea typeface="SimSun"/>
              <a:cs typeface="Calibri"/>
            </a:endParaRPr>
          </a:p>
          <a:p>
            <a:pPr marR="62442" defTabSz="946495">
              <a:lnSpc>
                <a:spcPct val="115000"/>
              </a:lnSpc>
              <a:defRPr/>
            </a:pPr>
            <a:r>
              <a:rPr lang="en-GB" i="1" dirty="0">
                <a:solidFill>
                  <a:srgbClr val="0070C0"/>
                </a:solidFill>
                <a:latin typeface="Calibri"/>
                <a:ea typeface="SimSun"/>
                <a:cs typeface="Calibri"/>
              </a:rPr>
              <a:t>Talk through the slide.</a:t>
            </a:r>
            <a:endParaRPr lang="en-US" i="1" dirty="0">
              <a:solidFill>
                <a:srgbClr val="0070C0"/>
              </a:solidFill>
            </a:endParaRPr>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aa-ET" sz="1400" smtClean="0"/>
              <a:t>20</a:t>
            </a:fld>
            <a:endParaRPr lang="aa-ET" sz="1400" dirty="0"/>
          </a:p>
        </p:txBody>
      </p:sp>
    </p:spTree>
    <p:extLst>
      <p:ext uri="{BB962C8B-B14F-4D97-AF65-F5344CB8AC3E}">
        <p14:creationId xmlns:p14="http://schemas.microsoft.com/office/powerpoint/2010/main" val="12951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284163"/>
            <a:ext cx="6421437" cy="3611562"/>
          </a:xfrm>
        </p:spPr>
      </p:sp>
      <p:sp>
        <p:nvSpPr>
          <p:cNvPr id="3" name="Notes Placeholder 2"/>
          <p:cNvSpPr>
            <a:spLocks noGrp="1"/>
          </p:cNvSpPr>
          <p:nvPr>
            <p:ph type="body" idx="1"/>
          </p:nvPr>
        </p:nvSpPr>
        <p:spPr>
          <a:xfrm>
            <a:off x="347662" y="3953858"/>
            <a:ext cx="6421437" cy="4029879"/>
          </a:xfrm>
        </p:spPr>
        <p:txBody>
          <a:bodyPr/>
          <a:lstStyle/>
          <a:p>
            <a:pPr>
              <a:lnSpc>
                <a:spcPct val="115000"/>
              </a:lnSpc>
              <a:spcAft>
                <a:spcPts val="1035"/>
              </a:spcAft>
            </a:pP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Talk through the slide, or ask </a:t>
            </a:r>
            <a:r>
              <a:rPr lang="en-GB" i="1" dirty="0">
                <a:solidFill>
                  <a:srgbClr val="0070C0"/>
                </a:solidFill>
                <a:latin typeface="Calibri"/>
                <a:ea typeface="SimSun"/>
                <a:cs typeface="Calibri"/>
              </a:rPr>
              <a:t>participants to read out the examples.</a:t>
            </a:r>
            <a:endParaRPr lang="en-CH" i="1" dirty="0">
              <a:solidFill>
                <a:srgbClr val="0070C0"/>
              </a:solidFill>
              <a:latin typeface="Calibri"/>
              <a:ea typeface="SimSun"/>
              <a:cs typeface="Calibri"/>
            </a:endParaRPr>
          </a:p>
          <a:p>
            <a:endParaRPr lang="en-CH" dirty="0"/>
          </a:p>
        </p:txBody>
      </p:sp>
      <p:sp>
        <p:nvSpPr>
          <p:cNvPr id="4" name="Slide Number Placeholder 3"/>
          <p:cNvSpPr>
            <a:spLocks noGrp="1"/>
          </p:cNvSpPr>
          <p:nvPr>
            <p:ph type="sldNum" sz="quarter" idx="5"/>
          </p:nvPr>
        </p:nvSpPr>
        <p:spPr/>
        <p:txBody>
          <a:bodyPr/>
          <a:lstStyle/>
          <a:p>
            <a:fld id="{B30A59C1-2D98-4297-91D0-BBB9964FC570}" type="slidenum">
              <a:rPr lang="en-CH" sz="1400" smtClean="0"/>
              <a:t>21</a:t>
            </a:fld>
            <a:endParaRPr lang="en-CH" sz="1400" dirty="0"/>
          </a:p>
        </p:txBody>
      </p:sp>
    </p:spTree>
    <p:extLst>
      <p:ext uri="{BB962C8B-B14F-4D97-AF65-F5344CB8AC3E}">
        <p14:creationId xmlns:p14="http://schemas.microsoft.com/office/powerpoint/2010/main" val="3258570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850" y="328613"/>
            <a:ext cx="6345238" cy="3570287"/>
          </a:xfrm>
        </p:spPr>
      </p:sp>
      <p:sp>
        <p:nvSpPr>
          <p:cNvPr id="3" name="Notes Placeholder 2"/>
          <p:cNvSpPr>
            <a:spLocks noGrp="1"/>
          </p:cNvSpPr>
          <p:nvPr>
            <p:ph type="body" idx="1"/>
          </p:nvPr>
        </p:nvSpPr>
        <p:spPr>
          <a:xfrm>
            <a:off x="323371" y="3898901"/>
            <a:ext cx="6345238" cy="6192838"/>
          </a:xfrm>
        </p:spPr>
        <p:txBody>
          <a:bodyPr/>
          <a:lstStyle/>
          <a:p>
            <a:r>
              <a:rPr lang="en-GB" b="0" i="1" dirty="0">
                <a:solidFill>
                  <a:srgbClr val="0070C0"/>
                </a:solidFill>
              </a:rPr>
              <a:t>Exercise 2.5 (15 minutes, 3 slides)</a:t>
            </a:r>
            <a:endParaRPr lang="en-GB" b="0" i="1" dirty="0">
              <a:solidFill>
                <a:srgbClr val="0070C0"/>
              </a:solidFill>
              <a:latin typeface="Calibri  "/>
              <a:ea typeface="SimSun"/>
              <a:cs typeface="Arial" panose="020B0604020202020204" pitchFamily="34" charset="0"/>
            </a:endParaRPr>
          </a:p>
          <a:p>
            <a:r>
              <a:rPr lang="en-US" i="1" dirty="0">
                <a:solidFill>
                  <a:srgbClr val="0070C0"/>
                </a:solidFill>
                <a:latin typeface="Calibri  "/>
                <a:ea typeface="SimSun"/>
                <a:cs typeface="Times New Roman" panose="02020603050405020304" pitchFamily="18" charset="0"/>
              </a:rPr>
              <a:t>Put the participants into 4 groups to discuss the scenario as though they worked for a humanitarian organization using a specific model of disability. Make sure each group uses a different model. Discuss first in groups, then in plenary. </a:t>
            </a:r>
          </a:p>
          <a:p>
            <a:r>
              <a:rPr lang="en-US" i="1" dirty="0">
                <a:solidFill>
                  <a:srgbClr val="0070C0"/>
                </a:solidFill>
                <a:latin typeface="Calibri  "/>
                <a:ea typeface="SimSun"/>
                <a:cs typeface="Times New Roman" panose="02020603050405020304" pitchFamily="18" charset="0"/>
              </a:rPr>
              <a:t>How would they consider the man? How would they approach the situation?</a:t>
            </a:r>
          </a:p>
          <a:p>
            <a:r>
              <a:rPr lang="en-GB" i="1" dirty="0">
                <a:solidFill>
                  <a:srgbClr val="0070C0"/>
                </a:solidFill>
                <a:latin typeface="Calibri  "/>
                <a:ea typeface="SimSun"/>
                <a:cs typeface="Arial" panose="020B0604020202020204" pitchFamily="34" charset="0"/>
              </a:rPr>
              <a:t>Here are some prompts to use if needed.</a:t>
            </a:r>
          </a:p>
          <a:p>
            <a:pPr>
              <a:spcBef>
                <a:spcPts val="600"/>
              </a:spcBef>
            </a:pPr>
            <a:r>
              <a:rPr lang="en-GB" b="1" dirty="0">
                <a:latin typeface="Calibri  "/>
                <a:ea typeface="SimSun"/>
                <a:cs typeface="Arial" panose="020B0604020202020204" pitchFamily="34" charset="0"/>
              </a:rPr>
              <a:t>Group using the charity model…. </a:t>
            </a:r>
          </a:p>
          <a:p>
            <a:pPr marL="216000" lvl="1" indent="-171450">
              <a:buFont typeface="Arial" panose="020B0604020202020204" pitchFamily="34" charset="0"/>
              <a:buChar char="•"/>
            </a:pPr>
            <a:r>
              <a:rPr lang="en-US" dirty="0">
                <a:latin typeface="Calibri  "/>
              </a:rPr>
              <a:t>He is s a helpless victim, dependent on others.  </a:t>
            </a:r>
          </a:p>
          <a:p>
            <a:pPr marL="216000" lvl="1" indent="-171450">
              <a:buFont typeface="Arial" panose="020B0604020202020204" pitchFamily="34" charset="0"/>
              <a:buChar char="•"/>
            </a:pPr>
            <a:r>
              <a:rPr lang="en-US" dirty="0">
                <a:latin typeface="Calibri  "/>
              </a:rPr>
              <a:t>He is someone who is vulnerable and to be pitied and 'cared for’.</a:t>
            </a:r>
            <a:endParaRPr lang="en-US" dirty="0">
              <a:latin typeface="Calibri"/>
              <a:cs typeface="Calibri"/>
            </a:endParaRPr>
          </a:p>
          <a:p>
            <a:pPr marL="216000" lvl="1" indent="-171450">
              <a:buFont typeface="Arial" panose="020B0604020202020204" pitchFamily="34" charset="0"/>
              <a:buChar char="•"/>
            </a:pPr>
            <a:r>
              <a:rPr lang="en-US" dirty="0">
                <a:latin typeface="Calibri  "/>
              </a:rPr>
              <a:t>He needs to be evacuated but there is no need to work out what he understands and wants.</a:t>
            </a:r>
            <a:endParaRPr lang="en-US" dirty="0">
              <a:cs typeface="Calibri"/>
            </a:endParaRPr>
          </a:p>
          <a:p>
            <a:pPr marL="216000" lvl="1" indent="-171450">
              <a:buFont typeface="Arial" panose="020B0604020202020204" pitchFamily="34" charset="0"/>
              <a:buChar char="•"/>
            </a:pPr>
            <a:r>
              <a:rPr lang="en-US" dirty="0">
                <a:latin typeface="Calibri  "/>
              </a:rPr>
              <a:t>He lacks the capacity to participate in his community or important decision-making as an independent person. </a:t>
            </a:r>
          </a:p>
          <a:p>
            <a:pPr>
              <a:spcBef>
                <a:spcPts val="300"/>
              </a:spcBef>
              <a:defRPr/>
            </a:pPr>
            <a:r>
              <a:rPr lang="en-GB" b="1" dirty="0">
                <a:latin typeface="Calibri  "/>
                <a:ea typeface="SimSun"/>
                <a:cs typeface="Arial" panose="020B0604020202020204" pitchFamily="34" charset="0"/>
              </a:rPr>
              <a:t>Group relying on the medical model….  </a:t>
            </a:r>
          </a:p>
          <a:p>
            <a:pPr marL="171450" indent="-171450">
              <a:buFont typeface="Arial" panose="020B0604020202020204" pitchFamily="34" charset="0"/>
              <a:buChar char="•"/>
              <a:defRPr/>
            </a:pPr>
            <a:r>
              <a:rPr lang="en-GB" dirty="0">
                <a:latin typeface="Calibri  "/>
                <a:ea typeface="SimSun"/>
                <a:cs typeface="Arial" panose="020B0604020202020204" pitchFamily="34" charset="0"/>
              </a:rPr>
              <a:t>He needs to depend on health system to keep him safe and to make decisions concerning his evacuation etc. </a:t>
            </a:r>
          </a:p>
          <a:p>
            <a:pPr marL="171450" indent="-171450">
              <a:buFont typeface="Arial" panose="020B0604020202020204" pitchFamily="34" charset="0"/>
              <a:buChar char="•"/>
              <a:defRPr/>
            </a:pPr>
            <a:r>
              <a:rPr lang="en-GB" dirty="0">
                <a:latin typeface="Calibri  "/>
                <a:ea typeface="SimSun"/>
                <a:cs typeface="Arial" panose="020B0604020202020204" pitchFamily="34" charset="0"/>
              </a:rPr>
              <a:t>He </a:t>
            </a:r>
            <a:r>
              <a:rPr lang="en-US" dirty="0">
                <a:latin typeface="Calibri  "/>
              </a:rPr>
              <a:t>has a medical problem primarily requiring health interventions </a:t>
            </a:r>
            <a:endParaRPr lang="en-US" dirty="0">
              <a:latin typeface="Calibri  "/>
              <a:ea typeface="SimSun" panose="02010600030101010101" pitchFamily="2" charset="-122"/>
              <a:cs typeface="Arial" panose="020B0604020202020204" pitchFamily="34" charset="0"/>
            </a:endParaRPr>
          </a:p>
          <a:p>
            <a:pPr>
              <a:spcBef>
                <a:spcPts val="300"/>
              </a:spcBef>
              <a:defRPr/>
            </a:pPr>
            <a:r>
              <a:rPr lang="en-GB" b="1" dirty="0">
                <a:latin typeface="Calibri  "/>
                <a:ea typeface="SimSun"/>
                <a:cs typeface="Arial" panose="020B0604020202020204" pitchFamily="34" charset="0"/>
              </a:rPr>
              <a:t>Group using the social model…. </a:t>
            </a:r>
          </a:p>
          <a:p>
            <a:pPr marL="171450" indent="-171450">
              <a:buFont typeface="Arial" panose="020B0604020202020204" pitchFamily="34" charset="0"/>
              <a:buChar char="•"/>
              <a:defRPr/>
            </a:pPr>
            <a:r>
              <a:rPr lang="en-US" dirty="0">
                <a:latin typeface="Calibri  "/>
                <a:ea typeface="SimSun"/>
                <a:cs typeface="Arial" panose="020B0604020202020204" pitchFamily="34" charset="0"/>
              </a:rPr>
              <a:t>You work with him and his support workers to understand what is important to him, without making assumptions about his impairments. </a:t>
            </a:r>
          </a:p>
          <a:p>
            <a:pPr marL="171450" indent="-171450">
              <a:buFont typeface="Arial" panose="020B0604020202020204" pitchFamily="34" charset="0"/>
              <a:buChar char="•"/>
              <a:defRPr/>
            </a:pPr>
            <a:r>
              <a:rPr lang="en-US" dirty="0">
                <a:latin typeface="Calibri  "/>
              </a:rPr>
              <a:t>You finding ways to communicate with him to explain the situation he faces, by working </a:t>
            </a:r>
            <a:r>
              <a:rPr lang="en-US" dirty="0">
                <a:latin typeface="Calibri  "/>
                <a:ea typeface="SimSun"/>
                <a:cs typeface="Arial" panose="020B0604020202020204" pitchFamily="34" charset="0"/>
              </a:rPr>
              <a:t>with the support of his chosen peers, family and care providers</a:t>
            </a:r>
            <a:r>
              <a:rPr lang="en-US" dirty="0">
                <a:latin typeface="Calibri  "/>
              </a:rPr>
              <a:t> to listen and understand his needs, ensuring he has options and control over what happens to him, and seeing him as a member of his community.</a:t>
            </a:r>
          </a:p>
          <a:p>
            <a:pPr>
              <a:spcBef>
                <a:spcPts val="300"/>
              </a:spcBef>
              <a:defRPr/>
            </a:pPr>
            <a:r>
              <a:rPr lang="en-GB" b="1" dirty="0">
                <a:latin typeface="Calibri  "/>
                <a:ea typeface="SimSun"/>
                <a:cs typeface="Arial" panose="020B0604020202020204" pitchFamily="34" charset="0"/>
              </a:rPr>
              <a:t>Group using the rights-based model….</a:t>
            </a:r>
            <a:endParaRPr lang="en-US" b="1" dirty="0">
              <a:latin typeface="Calibri  "/>
              <a:ea typeface="Calibri"/>
              <a:cs typeface="Times New Roman" panose="02020603050405020304" pitchFamily="18" charset="0"/>
            </a:endParaRPr>
          </a:p>
          <a:p>
            <a:pPr marL="171450" indent="-171450">
              <a:buFont typeface="Arial" panose="020B0604020202020204" pitchFamily="34" charset="0"/>
              <a:buChar char="•"/>
              <a:defRPr/>
            </a:pPr>
            <a:r>
              <a:rPr lang="en-US" dirty="0">
                <a:latin typeface="Calibri  "/>
                <a:ea typeface="Calibri"/>
                <a:cs typeface="Times New Roman" panose="02020603050405020304" pitchFamily="18" charset="0"/>
              </a:rPr>
              <a:t>He has the right to make decisions </a:t>
            </a:r>
            <a:r>
              <a:rPr lang="en-US" dirty="0"/>
              <a:t>on an equal basis to others, </a:t>
            </a:r>
            <a:r>
              <a:rPr lang="en-US" dirty="0">
                <a:latin typeface="Calibri  "/>
              </a:rPr>
              <a:t>about</a:t>
            </a:r>
            <a:r>
              <a:rPr lang="en-US" dirty="0">
                <a:latin typeface="Calibri  "/>
                <a:ea typeface="Calibri"/>
                <a:cs typeface="Times New Roman" panose="02020603050405020304" pitchFamily="18" charset="0"/>
              </a:rPr>
              <a:t> whether he wants to leave, where he would like to move to, and how he would like to move.</a:t>
            </a:r>
            <a:endParaRPr lang="en-US" dirty="0">
              <a:latin typeface="Calibri"/>
              <a:ea typeface="Calibri"/>
              <a:cs typeface="Calibri"/>
            </a:endParaRPr>
          </a:p>
          <a:p>
            <a:pPr marL="171450" indent="-171450">
              <a:buFont typeface="Arial" panose="020B0604020202020204" pitchFamily="34" charset="0"/>
              <a:buChar char="•"/>
              <a:defRPr/>
            </a:pPr>
            <a:r>
              <a:rPr lang="en-US" dirty="0">
                <a:latin typeface="Calibri"/>
                <a:ea typeface="Calibri"/>
                <a:cs typeface="Calibri"/>
              </a:rPr>
              <a:t>You make</a:t>
            </a:r>
            <a:r>
              <a:rPr lang="en-US" dirty="0"/>
              <a:t> meaningful efforts to implement supported decision-making processes so that he is given the support he may need in making his decisions (such as ensuring that he is given all relevant information, pros and cons of different options are discussed, that his point of view is communicated accurately and respected).</a:t>
            </a:r>
            <a:endParaRPr lang="en-US" dirty="0">
              <a:latin typeface="Calibri"/>
              <a:ea typeface="Calibri"/>
              <a:cs typeface="Calibri"/>
            </a:endParaRPr>
          </a:p>
          <a:p>
            <a:pPr marL="171450" indent="-171450">
              <a:buFont typeface="Arial" panose="020B0604020202020204" pitchFamily="34" charset="0"/>
              <a:buChar char="•"/>
              <a:defRPr/>
            </a:pPr>
            <a:r>
              <a:rPr lang="en-US" dirty="0">
                <a:latin typeface="Calibri  "/>
                <a:ea typeface="Calibri"/>
                <a:cs typeface="Times New Roman" panose="02020603050405020304" pitchFamily="18" charset="0"/>
              </a:rPr>
              <a:t>You speak out about the rights of people in his situation in local, national and international communities to ensure his rights.</a:t>
            </a:r>
            <a:endParaRPr lang="en-US" dirty="0">
              <a:latin typeface="Calibri"/>
              <a:ea typeface="Calibri"/>
              <a:cs typeface="Calibri"/>
            </a:endParaRPr>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aa-ET" sz="1400" smtClean="0"/>
              <a:t>22</a:t>
            </a:fld>
            <a:endParaRPr lang="aa-ET" sz="1400" dirty="0"/>
          </a:p>
        </p:txBody>
      </p:sp>
    </p:spTree>
    <p:extLst>
      <p:ext uri="{BB962C8B-B14F-4D97-AF65-F5344CB8AC3E}">
        <p14:creationId xmlns:p14="http://schemas.microsoft.com/office/powerpoint/2010/main" val="86467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87350"/>
            <a:ext cx="6329363" cy="3560763"/>
          </a:xfrm>
        </p:spPr>
      </p:sp>
      <p:sp>
        <p:nvSpPr>
          <p:cNvPr id="3" name="Notes Placeholder 2"/>
          <p:cNvSpPr>
            <a:spLocks noGrp="1"/>
          </p:cNvSpPr>
          <p:nvPr>
            <p:ph type="body" idx="1"/>
          </p:nvPr>
        </p:nvSpPr>
        <p:spPr>
          <a:xfrm>
            <a:off x="420243" y="3948113"/>
            <a:ext cx="6329363" cy="5007174"/>
          </a:xfrm>
        </p:spPr>
        <p:txBody>
          <a:bodyPr/>
          <a:lstStyle/>
          <a:p>
            <a:pPr defTabSz="946495">
              <a:lnSpc>
                <a:spcPct val="115000"/>
              </a:lnSpc>
              <a:spcAft>
                <a:spcPts val="1035"/>
              </a:spcAft>
              <a:defRPr/>
            </a:pPr>
            <a:r>
              <a:rPr lang="en-GB" i="1" dirty="0">
                <a:solidFill>
                  <a:srgbClr val="0070C0"/>
                </a:solidFill>
              </a:rPr>
              <a:t>Talk through the slide, which offers summaries of the different models in practice.</a:t>
            </a:r>
            <a:endParaRPr lang="en-GB"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r>
              <a:rPr lang="en-US" i="1" dirty="0">
                <a:solidFill>
                  <a:srgbClr val="0070C0"/>
                </a:solidFill>
              </a:rPr>
              <a:t>You may want to read out each of the descriptions above yourself, or ask the nominated leaders of each group to read out their respective model.</a:t>
            </a:r>
          </a:p>
          <a:p>
            <a:pPr defTabSz="946495">
              <a:defRPr/>
            </a:pPr>
            <a:endParaRPr lang="aa-ET" dirty="0">
              <a:ea typeface="Calibri" panose="020F0502020204030204" pitchFamily="34" charset="0"/>
              <a:cs typeface="Times New Roman" panose="02020603050405020304" pitchFamily="18" charset="0"/>
            </a:endParaRPr>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aa-ET" sz="1400" smtClean="0"/>
              <a:t>23</a:t>
            </a:fld>
            <a:endParaRPr lang="aa-ET" sz="1400" dirty="0"/>
          </a:p>
        </p:txBody>
      </p:sp>
    </p:spTree>
    <p:extLst>
      <p:ext uri="{BB962C8B-B14F-4D97-AF65-F5344CB8AC3E}">
        <p14:creationId xmlns:p14="http://schemas.microsoft.com/office/powerpoint/2010/main" val="21614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317500"/>
            <a:ext cx="6362700" cy="3578225"/>
          </a:xfrm>
        </p:spPr>
      </p:sp>
      <p:sp>
        <p:nvSpPr>
          <p:cNvPr id="3" name="Notes Placeholder 2"/>
          <p:cNvSpPr>
            <a:spLocks noGrp="1"/>
          </p:cNvSpPr>
          <p:nvPr>
            <p:ph type="body" idx="1"/>
          </p:nvPr>
        </p:nvSpPr>
        <p:spPr>
          <a:xfrm>
            <a:off x="371474" y="3938588"/>
            <a:ext cx="6315075" cy="5016699"/>
          </a:xfrm>
        </p:spPr>
        <p:txBody>
          <a:bodyPr/>
          <a:lstStyle/>
          <a:p>
            <a:r>
              <a:rPr lang="en-US" i="1" dirty="0">
                <a:solidFill>
                  <a:srgbClr val="0070C0"/>
                </a:solidFill>
                <a:ea typeface="Calibri"/>
                <a:cs typeface="Calibri"/>
              </a:rPr>
              <a:t>Explain that:</a:t>
            </a:r>
            <a:endParaRPr lang="en-US" dirty="0">
              <a:ea typeface="Calibri"/>
              <a:cs typeface="Calibri"/>
            </a:endParaRPr>
          </a:p>
          <a:p>
            <a:pPr marL="171450" indent="-171450">
              <a:buFont typeface="Arial" panose="020B0604020202020204" pitchFamily="34" charset="0"/>
              <a:buChar char="•"/>
            </a:pPr>
            <a:r>
              <a:rPr lang="en-US" dirty="0">
                <a:ea typeface="Calibri"/>
                <a:cs typeface="Calibri"/>
              </a:rPr>
              <a:t>The point here is that very often it is the barriers put up by society that cause problems. Instead, when people who experience impairment face </a:t>
            </a:r>
            <a:r>
              <a:rPr lang="en-US" b="1" dirty="0">
                <a:ea typeface="Calibri"/>
                <a:cs typeface="Calibri"/>
              </a:rPr>
              <a:t>an environment that is fully accessible</a:t>
            </a:r>
            <a:r>
              <a:rPr lang="en-US" dirty="0">
                <a:ea typeface="Calibri"/>
                <a:cs typeface="Calibri"/>
              </a:rPr>
              <a:t> (physically, socially, attitudinally, and legally), they are able to participate fully, meaningfully and equally in society.</a:t>
            </a:r>
          </a:p>
        </p:txBody>
      </p:sp>
      <p:sp>
        <p:nvSpPr>
          <p:cNvPr id="4" name="Slide Number Placeholder 3"/>
          <p:cNvSpPr>
            <a:spLocks noGrp="1"/>
          </p:cNvSpPr>
          <p:nvPr>
            <p:ph type="sldNum" sz="quarter" idx="5"/>
          </p:nvPr>
        </p:nvSpPr>
        <p:spPr/>
        <p:txBody>
          <a:bodyPr/>
          <a:lstStyle/>
          <a:p>
            <a:fld id="{B30A59C1-2D98-4297-91D0-BBB9964FC570}" type="slidenum">
              <a:rPr lang="x-none" sz="1400" smtClean="0"/>
              <a:t>24</a:t>
            </a:fld>
            <a:endParaRPr lang="x-none" sz="1400" dirty="0"/>
          </a:p>
        </p:txBody>
      </p:sp>
    </p:spTree>
    <p:extLst>
      <p:ext uri="{BB962C8B-B14F-4D97-AF65-F5344CB8AC3E}">
        <p14:creationId xmlns:p14="http://schemas.microsoft.com/office/powerpoint/2010/main" val="138573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22263"/>
            <a:ext cx="6334125" cy="3562350"/>
          </a:xfrm>
        </p:spPr>
      </p:sp>
      <p:sp>
        <p:nvSpPr>
          <p:cNvPr id="3" name="Notes Placeholder 2"/>
          <p:cNvSpPr>
            <a:spLocks noGrp="1"/>
          </p:cNvSpPr>
          <p:nvPr>
            <p:ph type="body" idx="1"/>
          </p:nvPr>
        </p:nvSpPr>
        <p:spPr>
          <a:xfrm>
            <a:off x="361950" y="3933826"/>
            <a:ext cx="6334125" cy="5021462"/>
          </a:xfrm>
        </p:spPr>
        <p:txBody>
          <a:bodyPr/>
          <a:lstStyle/>
          <a:p>
            <a:r>
              <a:rPr lang="en-AU" i="1" dirty="0">
                <a:solidFill>
                  <a:srgbClr val="0070C0"/>
                </a:solidFill>
                <a:cs typeface="Calibri"/>
              </a:rPr>
              <a:t>Break – 15 mins</a:t>
            </a:r>
            <a:endParaRPr lang="en-AU" i="1" dirty="0">
              <a:solidFill>
                <a:srgbClr val="0070C0"/>
              </a:solidFill>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25</a:t>
            </a:fld>
            <a:endParaRPr lang="x-none" sz="1400" dirty="0"/>
          </a:p>
        </p:txBody>
      </p:sp>
    </p:spTree>
    <p:extLst>
      <p:ext uri="{BB962C8B-B14F-4D97-AF65-F5344CB8AC3E}">
        <p14:creationId xmlns:p14="http://schemas.microsoft.com/office/powerpoint/2010/main" val="2340361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9575" y="374650"/>
            <a:ext cx="6219825" cy="3498850"/>
          </a:xfrm>
        </p:spPr>
      </p:sp>
      <p:sp>
        <p:nvSpPr>
          <p:cNvPr id="3" name="Notizenplatzhalter 2"/>
          <p:cNvSpPr>
            <a:spLocks noGrp="1"/>
          </p:cNvSpPr>
          <p:nvPr>
            <p:ph type="body" idx="1"/>
          </p:nvPr>
        </p:nvSpPr>
        <p:spPr>
          <a:xfrm>
            <a:off x="409574" y="3873500"/>
            <a:ext cx="6219825" cy="5847607"/>
          </a:xfrm>
        </p:spPr>
        <p:txBody>
          <a:bodyPr/>
          <a:lstStyle/>
          <a:p>
            <a:r>
              <a:rPr lang="en-GB" i="1" dirty="0">
                <a:solidFill>
                  <a:srgbClr val="0070C0"/>
                </a:solidFill>
              </a:rPr>
              <a:t>Exercise 2.6 Models of disability where you work (15 mins, 1 slide)</a:t>
            </a:r>
          </a:p>
          <a:p>
            <a:endParaRPr lang="en-GB" i="1" dirty="0">
              <a:solidFill>
                <a:srgbClr val="0070C0"/>
              </a:solidFill>
            </a:endParaRPr>
          </a:p>
          <a:p>
            <a:r>
              <a:rPr lang="en-GB" i="1" dirty="0">
                <a:solidFill>
                  <a:srgbClr val="0070C0"/>
                </a:solidFill>
              </a:rPr>
              <a:t>Run a plenary discussion of the questions on the slide. </a:t>
            </a:r>
          </a:p>
          <a:p>
            <a:endParaRPr lang="en-GB" b="1" i="1" dirty="0">
              <a:solidFill>
                <a:srgbClr val="0070C0"/>
              </a:solidFill>
              <a:cs typeface="Calibri"/>
            </a:endParaRPr>
          </a:p>
          <a:p>
            <a:r>
              <a:rPr lang="en-GB" i="1" dirty="0">
                <a:solidFill>
                  <a:srgbClr val="0070C0"/>
                </a:solidFill>
              </a:rPr>
              <a:t>Discussion prompts for question 1</a:t>
            </a:r>
            <a:endParaRPr lang="en-GB" i="1" dirty="0">
              <a:solidFill>
                <a:srgbClr val="0070C0"/>
              </a:solidFill>
              <a:cs typeface="Calibri"/>
            </a:endParaRPr>
          </a:p>
          <a:p>
            <a:pPr marL="171450" indent="-171450">
              <a:buFont typeface="Arial" panose="020B0604020202020204" pitchFamily="34" charset="0"/>
              <a:buChar char="•"/>
            </a:pPr>
            <a:r>
              <a:rPr lang="en-GB" dirty="0"/>
              <a:t>In many countries, some mental health conditions and disabilities are explained by spirituality or witchcraft, spells etc. </a:t>
            </a:r>
          </a:p>
          <a:p>
            <a:pPr marL="171450" indent="-171450">
              <a:buFont typeface="Arial" panose="020B0604020202020204" pitchFamily="34" charset="0"/>
              <a:buChar char="•"/>
            </a:pPr>
            <a:r>
              <a:rPr lang="en-GB" dirty="0"/>
              <a:t>In other contexts, explanations are ‘weakness of character’ ‘laziness’, ‘moral failures’ etc.</a:t>
            </a:r>
            <a:endParaRPr lang="en-GB" dirty="0">
              <a:cs typeface="Calibri"/>
            </a:endParaRPr>
          </a:p>
          <a:p>
            <a:pPr marL="177468" indent="-177468">
              <a:buFont typeface="Arial" panose="020B0604020202020204" pitchFamily="34" charset="0"/>
              <a:buChar char="•"/>
            </a:pPr>
            <a:r>
              <a:rPr lang="en-GB" dirty="0"/>
              <a:t>The medical model, seen as an alternative to supernatural explanations, aims to shield people with psychosocial disabilities from stigma and negative repercussions by viewing "illness" as needing treatment rather than punishment. However, this model can also be harmful, as it can be disempowering and may disregard individuals' will and preferences.</a:t>
            </a:r>
          </a:p>
          <a:p>
            <a:pPr marL="177468" indent="-177468">
              <a:buFont typeface="Arial" panose="020B0604020202020204" pitchFamily="34" charset="0"/>
              <a:buChar char="•"/>
            </a:pPr>
            <a:endParaRPr lang="en-GB" dirty="0">
              <a:cs typeface="Calibri"/>
            </a:endParaRPr>
          </a:p>
          <a:p>
            <a:r>
              <a:rPr lang="en-GB" i="1" dirty="0">
                <a:solidFill>
                  <a:srgbClr val="0070C0"/>
                </a:solidFill>
              </a:rPr>
              <a:t>Discussion prompts for question 2</a:t>
            </a:r>
          </a:p>
          <a:p>
            <a:pPr marL="177468" indent="-177468">
              <a:buFont typeface="Arial" panose="020B0604020202020204" pitchFamily="34" charset="0"/>
              <a:buChar char="•"/>
            </a:pPr>
            <a:r>
              <a:rPr lang="en-GB" dirty="0">
                <a:solidFill>
                  <a:srgbClr val="0070C0"/>
                </a:solidFill>
              </a:rPr>
              <a:t> </a:t>
            </a:r>
            <a:r>
              <a:rPr lang="en-GB" dirty="0"/>
              <a:t>Humanitarian organizations might work from a medical / charity perspective, but within the MHPSS field, practitioners also consider psychosocial issues and human rights approaches.</a:t>
            </a:r>
          </a:p>
          <a:p>
            <a:pPr marL="177468" indent="-177468">
              <a:buFont typeface="Arial" panose="020B0604020202020204" pitchFamily="34" charset="0"/>
              <a:buChar char="•"/>
            </a:pPr>
            <a:r>
              <a:rPr lang="en-GB" dirty="0"/>
              <a:t>Participants might highlight aspects of all models from their work.</a:t>
            </a:r>
            <a:endParaRPr lang="en-GB" dirty="0">
              <a:ea typeface="Calibri"/>
              <a:cs typeface="Calibri"/>
            </a:endParaRPr>
          </a:p>
          <a:p>
            <a:pPr marL="177468" indent="-177468">
              <a:buFont typeface="Arial" panose="020B0604020202020204" pitchFamily="34" charset="0"/>
              <a:buChar char="•"/>
            </a:pPr>
            <a:r>
              <a:rPr lang="en-GB" dirty="0"/>
              <a:t>Sometimes different groups of staff use different models in the same work settings. For example, medical staff may perhaps have a tendency to use the medical model whereas MHPSS counsellors might have a better understanding of the psychosocial and human rights issues and considerations.</a:t>
            </a:r>
            <a:endParaRPr lang="en-GB" dirty="0">
              <a:cs typeface="Calibri"/>
            </a:endParaRPr>
          </a:p>
          <a:p>
            <a:pPr marL="177468" indent="-177468">
              <a:buFont typeface="Arial" panose="020B0604020202020204" pitchFamily="34" charset="0"/>
              <a:buChar char="•"/>
            </a:pPr>
            <a:endParaRPr lang="en-GB" dirty="0">
              <a:solidFill>
                <a:srgbClr val="0070C0"/>
              </a:solidFill>
            </a:endParaRPr>
          </a:p>
          <a:p>
            <a:r>
              <a:rPr lang="en-GB" i="1" dirty="0">
                <a:solidFill>
                  <a:srgbClr val="0070C0"/>
                </a:solidFill>
              </a:rPr>
              <a:t>Emphasize:</a:t>
            </a:r>
          </a:p>
          <a:p>
            <a:r>
              <a:rPr lang="en-GB" b="1" dirty="0"/>
              <a:t>The model used where you work is not only important for MHPSS and social services. It will affect all services, including humanitarian services in all sectors and how people with disabilities are treated and included.</a:t>
            </a:r>
            <a:endParaRPr lang="en-GB" b="1" dirty="0">
              <a:cs typeface="Calibri"/>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26</a:t>
            </a:fld>
            <a:endParaRPr lang="x-none" sz="1400" dirty="0"/>
          </a:p>
        </p:txBody>
      </p:sp>
    </p:spTree>
    <p:extLst>
      <p:ext uri="{BB962C8B-B14F-4D97-AF65-F5344CB8AC3E}">
        <p14:creationId xmlns:p14="http://schemas.microsoft.com/office/powerpoint/2010/main" val="2247275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54013"/>
            <a:ext cx="6140450" cy="3454400"/>
          </a:xfrm>
        </p:spPr>
      </p:sp>
      <p:sp>
        <p:nvSpPr>
          <p:cNvPr id="3" name="Notes Placeholder 2"/>
          <p:cNvSpPr>
            <a:spLocks noGrp="1"/>
          </p:cNvSpPr>
          <p:nvPr>
            <p:ph type="body" idx="1"/>
          </p:nvPr>
        </p:nvSpPr>
        <p:spPr>
          <a:xfrm>
            <a:off x="481014" y="4033838"/>
            <a:ext cx="6140450" cy="4905375"/>
          </a:xfrm>
        </p:spPr>
        <p:txBody>
          <a:bodyPr/>
          <a:lstStyle/>
          <a:p>
            <a:r>
              <a:rPr lang="en-GB" b="1" i="1" dirty="0">
                <a:solidFill>
                  <a:srgbClr val="0070C0"/>
                </a:solidFill>
              </a:rPr>
              <a:t>Exercise 2.7 (15 minutes) Changing the model in the humanitarian sector</a:t>
            </a:r>
          </a:p>
          <a:p>
            <a:endParaRPr lang="en-US" i="1" dirty="0">
              <a:solidFill>
                <a:srgbClr val="0070C0"/>
              </a:solidFill>
            </a:endParaRPr>
          </a:p>
          <a:p>
            <a:r>
              <a:rPr lang="en-US" i="1" dirty="0">
                <a:solidFill>
                  <a:srgbClr val="0070C0"/>
                </a:solidFill>
              </a:rPr>
              <a:t>Tell the group</a:t>
            </a:r>
          </a:p>
          <a:p>
            <a:pPr marL="171450" indent="-171450">
              <a:buFont typeface="Arial" panose="020B0604020202020204" pitchFamily="34" charset="0"/>
              <a:buChar char="•"/>
            </a:pPr>
            <a:r>
              <a:rPr lang="en-US" dirty="0"/>
              <a:t>This video was produced by MSF in 2022 to encourage discussion about its history and the need to transition to a new model. </a:t>
            </a:r>
          </a:p>
          <a:p>
            <a:pPr marL="171450" indent="-171450">
              <a:buFont typeface="Arial" panose="020B0604020202020204" pitchFamily="34" charset="0"/>
              <a:buChar char="•"/>
            </a:pPr>
            <a:r>
              <a:rPr lang="en-GB" dirty="0"/>
              <a:t>As you watch, consider the models MSF and other organizations might be using. Prepare for the discussion by noting words and phrases that support your observations.</a:t>
            </a:r>
            <a:endParaRPr lang="en-GB" dirty="0">
              <a:cs typeface="Calibri"/>
            </a:endParaRPr>
          </a:p>
          <a:p>
            <a:endParaRPr lang="en-US" dirty="0"/>
          </a:p>
          <a:p>
            <a:r>
              <a:rPr lang="en-US" i="1" dirty="0">
                <a:solidFill>
                  <a:srgbClr val="0070C0"/>
                </a:solidFill>
              </a:rPr>
              <a:t>Reference</a:t>
            </a:r>
          </a:p>
          <a:p>
            <a:r>
              <a:rPr lang="en-GB"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https://www.youtube.com/watch?v=8DFemg94ufU</a:t>
            </a:r>
            <a:r>
              <a:rPr lang="en-GB"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(3:54 min)</a:t>
            </a:r>
            <a:endParaRPr lang="en-GB"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4999"/>
              </a:lnSpc>
              <a:spcAft>
                <a:spcPts val="1035"/>
              </a:spcAft>
            </a:pPr>
            <a:r>
              <a:rPr lang="en-GB" i="1" dirty="0">
                <a:solidFill>
                  <a:srgbClr val="0070C0"/>
                </a:solidFill>
              </a:rPr>
              <a:t>Credit: Anti-racism: When you picture Doctors Without Borders, what do you see? </a:t>
            </a:r>
            <a:r>
              <a:rPr lang="en-US" i="1" dirty="0">
                <a:solidFill>
                  <a:srgbClr val="0070C0"/>
                </a:solidFill>
              </a:rPr>
              <a:t>Medecins Sans Frontieres</a:t>
            </a:r>
            <a:endParaRPr lang="en-GB" i="1" dirty="0">
              <a:solidFill>
                <a:srgbClr val="0070C0"/>
              </a:solidFill>
              <a:cs typeface="Calibri"/>
            </a:endParaRPr>
          </a:p>
          <a:p>
            <a:pPr>
              <a:lnSpc>
                <a:spcPct val="114999"/>
              </a:lnSpc>
              <a:spcAft>
                <a:spcPts val="1035"/>
              </a:spcAft>
            </a:pPr>
            <a:r>
              <a:rPr lang="en-GB" i="1" dirty="0">
                <a:solidFill>
                  <a:srgbClr val="0070C0"/>
                </a:solidFill>
                <a:cs typeface="Calibri"/>
              </a:rPr>
              <a:t>After the video, run a discussion. Here are some prompts.</a:t>
            </a:r>
          </a:p>
          <a:p>
            <a:r>
              <a:rPr lang="en-GB" dirty="0"/>
              <a:t>The video describes how MSF previously:</a:t>
            </a:r>
            <a:endParaRPr lang="en-GB" dirty="0">
              <a:cs typeface="Calibri"/>
            </a:endParaRPr>
          </a:p>
          <a:p>
            <a:pPr marL="171450" indent="-171450">
              <a:buFont typeface="Arial" panose="020B0604020202020204" pitchFamily="34" charset="0"/>
              <a:buChar char="•"/>
            </a:pPr>
            <a:r>
              <a:rPr lang="en-GB" dirty="0"/>
              <a:t>promoted the charity model in its communications;</a:t>
            </a:r>
            <a:endParaRPr lang="en-GB" dirty="0">
              <a:cs typeface="Calibri"/>
            </a:endParaRPr>
          </a:p>
          <a:p>
            <a:pPr marL="171450" indent="-171450">
              <a:buFont typeface="Arial" panose="020B0604020202020204" pitchFamily="34" charset="0"/>
              <a:buChar char="•"/>
            </a:pPr>
            <a:r>
              <a:rPr lang="en-GB" dirty="0"/>
              <a:t>used the concept of the ‘white saviour’ – a Western/European person delivering care to ‘victims’ who are passive objects of care, and who are non-white;</a:t>
            </a:r>
            <a:endParaRPr lang="en-GB" dirty="0">
              <a:cs typeface="Calibri"/>
            </a:endParaRPr>
          </a:p>
          <a:p>
            <a:pPr marL="171450" indent="-171450">
              <a:buFont typeface="Arial" panose="020B0604020202020204" pitchFamily="34" charset="0"/>
              <a:buChar char="•"/>
            </a:pPr>
            <a:r>
              <a:rPr lang="en-GB" dirty="0"/>
              <a:t>ignored the fact that the people they support are individuals who have families and lives in their community;</a:t>
            </a:r>
            <a:endParaRPr lang="en-GB" dirty="0">
              <a:cs typeface="Calibri"/>
            </a:endParaRPr>
          </a:p>
          <a:p>
            <a:pPr marL="171450" indent="-171450">
              <a:buFont typeface="Arial" panose="020B0604020202020204" pitchFamily="34" charset="0"/>
              <a:buChar char="•"/>
            </a:pPr>
            <a:r>
              <a:rPr lang="en-GB" dirty="0"/>
              <a:t>did not communicate that most of the care and support that people received was being provided by MSF team members from those same affected communities, who were more likely to understand the whole person.</a:t>
            </a:r>
            <a:endParaRPr lang="en-GB" dirty="0">
              <a:cs typeface="Calibri"/>
            </a:endParaRPr>
          </a:p>
          <a:p>
            <a:endParaRPr lang="en-GB" dirty="0"/>
          </a:p>
          <a:p>
            <a:endParaRPr lang="en-GB" dirty="0">
              <a:solidFill>
                <a:srgbClr val="0070C0"/>
              </a:solidFill>
            </a:endParaRPr>
          </a:p>
        </p:txBody>
      </p:sp>
      <p:sp>
        <p:nvSpPr>
          <p:cNvPr id="4" name="Slide Number Placeholder 3"/>
          <p:cNvSpPr>
            <a:spLocks noGrp="1"/>
          </p:cNvSpPr>
          <p:nvPr>
            <p:ph type="sldNum" sz="quarter" idx="5"/>
          </p:nvPr>
        </p:nvSpPr>
        <p:spPr/>
        <p:txBody>
          <a:bodyPr/>
          <a:lstStyle/>
          <a:p>
            <a:fld id="{B30A59C1-2D98-4297-91D0-BBB9964FC570}" type="slidenum">
              <a:rPr lang="aa-ET" sz="1400" smtClean="0"/>
              <a:t>27</a:t>
            </a:fld>
            <a:endParaRPr lang="aa-ET" sz="1400" dirty="0"/>
          </a:p>
        </p:txBody>
      </p:sp>
    </p:spTree>
    <p:extLst>
      <p:ext uri="{BB962C8B-B14F-4D97-AF65-F5344CB8AC3E}">
        <p14:creationId xmlns:p14="http://schemas.microsoft.com/office/powerpoint/2010/main" val="4032564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325438"/>
            <a:ext cx="6502400" cy="3659187"/>
          </a:xfrm>
        </p:spPr>
      </p:sp>
      <p:sp>
        <p:nvSpPr>
          <p:cNvPr id="3" name="Notes Placeholder 2"/>
          <p:cNvSpPr>
            <a:spLocks noGrp="1"/>
          </p:cNvSpPr>
          <p:nvPr>
            <p:ph type="body" idx="1"/>
          </p:nvPr>
        </p:nvSpPr>
        <p:spPr>
          <a:xfrm>
            <a:off x="300038" y="3999453"/>
            <a:ext cx="6502400" cy="6106572"/>
          </a:xfrm>
        </p:spPr>
        <p:txBody>
          <a:bodyPr/>
          <a:lstStyle/>
          <a:p>
            <a:r>
              <a:rPr lang="en-GB" i="1" dirty="0">
                <a:solidFill>
                  <a:srgbClr val="0070C0"/>
                </a:solidFill>
              </a:rPr>
              <a:t>Exercise 2.8 (30 mins, 1 slide)</a:t>
            </a:r>
          </a:p>
          <a:p>
            <a:r>
              <a:rPr lang="en-GB" i="1" dirty="0">
                <a:solidFill>
                  <a:srgbClr val="0070C0"/>
                </a:solidFill>
              </a:rPr>
              <a:t>Put participants into groups of 4-6, then watch the video (on phones or in plenary). Give groups 10 mins to discuss the questions on the slide, then return to plenary and collect 3-5 answers for each question. Add from the prompts if necessary. </a:t>
            </a:r>
          </a:p>
          <a:p>
            <a:pPr>
              <a:spcBef>
                <a:spcPts val="300"/>
              </a:spcBef>
            </a:pPr>
            <a:r>
              <a:rPr lang="en-GB" i="1" dirty="0">
                <a:solidFill>
                  <a:srgbClr val="0070C0"/>
                </a:solidFill>
              </a:rPr>
              <a:t>Reference: </a:t>
            </a:r>
            <a:r>
              <a:rPr lang="en-GB" i="1" u="sng" dirty="0">
                <a:solidFill>
                  <a:srgbClr val="954F72"/>
                </a:solidFill>
                <a:hlinkClick r:id="rId3">
                  <a:extLst>
                    <a:ext uri="{A12FA001-AC4F-418D-AE19-62706E023703}">
                      <ahyp:hlinkClr xmlns:ahyp="http://schemas.microsoft.com/office/drawing/2018/hyperlinkcolor" val="tx"/>
                    </a:ext>
                  </a:extLst>
                </a:hlinkClick>
              </a:rPr>
              <a:t>https</a:t>
            </a:r>
            <a:r>
              <a:rPr lang="en-GB" i="1" u="sng" dirty="0">
                <a:solidFill>
                  <a:srgbClr val="0070C0"/>
                </a:solidFill>
                <a:hlinkClick r:id="rId3">
                  <a:extLst>
                    <a:ext uri="{A12FA001-AC4F-418D-AE19-62706E023703}">
                      <ahyp:hlinkClr xmlns:ahyp="http://schemas.microsoft.com/office/drawing/2018/hyperlinkcolor" val="tx"/>
                    </a:ext>
                  </a:extLst>
                </a:hlinkClick>
              </a:rPr>
              <a:t>://www.youtube.com/watch?v=R66xYAMh5P8&amp;t=218s</a:t>
            </a:r>
            <a:r>
              <a:rPr lang="en-GB" i="1" dirty="0">
                <a:solidFill>
                  <a:srgbClr val="0070C0"/>
                </a:solidFill>
              </a:rPr>
              <a:t> </a:t>
            </a:r>
          </a:p>
          <a:p>
            <a:pPr>
              <a:spcBef>
                <a:spcPts val="300"/>
              </a:spcBef>
            </a:pPr>
            <a:r>
              <a:rPr lang="en-GB" b="1" i="1" dirty="0">
                <a:solidFill>
                  <a:srgbClr val="0070C0"/>
                </a:solidFill>
              </a:rPr>
              <a:t>Prompts for question 1</a:t>
            </a:r>
            <a:endParaRPr lang="en-GB" i="1" dirty="0">
              <a:solidFill>
                <a:srgbClr val="0070C0"/>
              </a:solidFill>
            </a:endParaRPr>
          </a:p>
          <a:p>
            <a:pPr marL="171450" indent="-171450">
              <a:buFont typeface="Arial" panose="020B0604020202020204" pitchFamily="34" charset="0"/>
              <a:buChar char="•"/>
            </a:pPr>
            <a:r>
              <a:rPr lang="en-GB" dirty="0"/>
              <a:t>Psychosocial distress and related conditions underscore social barriers (human rights and the social models).</a:t>
            </a:r>
          </a:p>
          <a:p>
            <a:pPr marL="171450" indent="-171450">
              <a:buFont typeface="Arial" panose="020B0604020202020204" pitchFamily="34" charset="0"/>
              <a:buChar char="•"/>
            </a:pPr>
            <a:r>
              <a:rPr lang="en-GB" dirty="0"/>
              <a:t>Healthcare centres are in the community, not institutions </a:t>
            </a:r>
            <a:r>
              <a:rPr lang="en-US" dirty="0"/>
              <a:t>(</a:t>
            </a:r>
            <a:r>
              <a:rPr lang="en-GB" dirty="0"/>
              <a:t>social and human rights models).</a:t>
            </a:r>
          </a:p>
          <a:p>
            <a:pPr marL="171450" indent="-171450">
              <a:buFont typeface="Arial" panose="020B0604020202020204" pitchFamily="34" charset="0"/>
              <a:buChar char="•"/>
            </a:pPr>
            <a:r>
              <a:rPr lang="en-US" dirty="0"/>
              <a:t>There are community workers (social and human rights models).</a:t>
            </a:r>
            <a:endParaRPr lang="en-GB" dirty="0"/>
          </a:p>
          <a:p>
            <a:pPr marL="171450" indent="-171450">
              <a:buFont typeface="Arial" panose="020B0604020202020204" pitchFamily="34" charset="0"/>
              <a:buChar char="•"/>
            </a:pPr>
            <a:r>
              <a:rPr lang="en-US" dirty="0"/>
              <a:t>The consultation is understandable and culturally acceptable and Samar agrees to proposed treatment (human rights model).</a:t>
            </a:r>
            <a:endParaRPr lang="en-GB" dirty="0"/>
          </a:p>
          <a:p>
            <a:r>
              <a:rPr lang="en-GB" b="1" dirty="0">
                <a:solidFill>
                  <a:srgbClr val="0070C0"/>
                </a:solidFill>
              </a:rPr>
              <a:t>Prompts for question 2</a:t>
            </a:r>
            <a:endParaRPr lang="en-GB" dirty="0">
              <a:solidFill>
                <a:srgbClr val="0070C0"/>
              </a:solidFill>
            </a:endParaRPr>
          </a:p>
          <a:p>
            <a:pPr marL="171450" indent="-171450">
              <a:buFont typeface="Arial" panose="020B0604020202020204" pitchFamily="34" charset="0"/>
              <a:buChar char="•"/>
            </a:pPr>
            <a:r>
              <a:rPr lang="en-US" dirty="0"/>
              <a:t>Stigmatizing terminology like “being normal” is used.</a:t>
            </a:r>
            <a:endParaRPr lang="en-GB" dirty="0"/>
          </a:p>
          <a:p>
            <a:pPr marL="171450" indent="-171450">
              <a:buFont typeface="Arial" panose="020B0604020202020204" pitchFamily="34" charset="0"/>
              <a:buChar char="•"/>
            </a:pPr>
            <a:r>
              <a:rPr lang="en-US" dirty="0"/>
              <a:t>There is no information about the social barriers Samar faced.</a:t>
            </a:r>
            <a:endParaRPr lang="en-GB" dirty="0"/>
          </a:p>
          <a:p>
            <a:r>
              <a:rPr lang="en-GB" b="1" dirty="0">
                <a:solidFill>
                  <a:srgbClr val="0070C0"/>
                </a:solidFill>
              </a:rPr>
              <a:t>Prompts for question 3</a:t>
            </a:r>
            <a:endParaRPr lang="en-GB" dirty="0">
              <a:solidFill>
                <a:srgbClr val="0070C0"/>
              </a:solidFill>
            </a:endParaRPr>
          </a:p>
          <a:p>
            <a:pPr marL="171450" indent="-171450">
              <a:buFont typeface="Arial" panose="020B0604020202020204" pitchFamily="34" charset="0"/>
              <a:buChar char="•"/>
            </a:pPr>
            <a:r>
              <a:rPr lang="en-GB" dirty="0"/>
              <a:t>MHPSS should work in primary health facilities and through community networks.  </a:t>
            </a:r>
          </a:p>
          <a:p>
            <a:pPr marL="171450" lvl="0" indent="-171450">
              <a:buFont typeface="Arial" panose="020B0604020202020204" pitchFamily="34" charset="0"/>
              <a:buChar char="•"/>
            </a:pPr>
            <a:r>
              <a:rPr lang="en-GB" dirty="0"/>
              <a:t>Clinicians and healthcare workers need training </a:t>
            </a:r>
          </a:p>
          <a:p>
            <a:pPr marL="171450" lvl="0" indent="-171450">
              <a:buFont typeface="Arial" panose="020B0604020202020204" pitchFamily="34" charset="0"/>
              <a:buChar char="•"/>
            </a:pPr>
            <a:r>
              <a:rPr lang="en-GB" dirty="0"/>
              <a:t>Provide care in a multi-disciplinary team.</a:t>
            </a:r>
          </a:p>
          <a:p>
            <a:pPr marL="171450" lvl="0" indent="-171450">
              <a:buFont typeface="Arial" panose="020B0604020202020204" pitchFamily="34" charset="0"/>
              <a:buChar char="•"/>
            </a:pPr>
            <a:r>
              <a:rPr lang="en-GB" dirty="0"/>
              <a:t>Include counselling - Samar said advice "helped me out”.</a:t>
            </a:r>
          </a:p>
          <a:p>
            <a:pPr marL="171450" lvl="0" indent="-171450">
              <a:buFont typeface="Arial" panose="020B0604020202020204" pitchFamily="34" charset="0"/>
              <a:buChar char="•"/>
            </a:pPr>
            <a:r>
              <a:rPr lang="en-GB" dirty="0"/>
              <a:t>Medication can be prescribed by the doctor.</a:t>
            </a:r>
          </a:p>
          <a:p>
            <a:pPr>
              <a:spcBef>
                <a:spcPts val="300"/>
              </a:spcBef>
            </a:pPr>
            <a:r>
              <a:rPr lang="en-GB" b="1" dirty="0">
                <a:solidFill>
                  <a:srgbClr val="0070C0"/>
                </a:solidFill>
              </a:rPr>
              <a:t>Prompts for question 4 </a:t>
            </a:r>
            <a:endParaRPr lang="en-GB" dirty="0">
              <a:solidFill>
                <a:srgbClr val="0070C0"/>
              </a:solidFill>
            </a:endParaRPr>
          </a:p>
          <a:p>
            <a:pPr marL="171450" lvl="0" indent="-171450">
              <a:buFont typeface="Arial" panose="020B0604020202020204" pitchFamily="34" charset="0"/>
              <a:buChar char="•"/>
            </a:pPr>
            <a:r>
              <a:rPr lang="en-GB" dirty="0"/>
              <a:t>Ask Samar what she would like support with. </a:t>
            </a:r>
          </a:p>
          <a:p>
            <a:pPr marL="171450" lvl="0" indent="-171450">
              <a:buFont typeface="Arial" panose="020B0604020202020204" pitchFamily="34" charset="0"/>
              <a:buChar char="•"/>
            </a:pPr>
            <a:r>
              <a:rPr lang="en-GB" dirty="0"/>
              <a:t>If Samar agrees, talk together to her family/community about how they can support her.</a:t>
            </a:r>
          </a:p>
          <a:p>
            <a:pPr marL="171450" lvl="0" indent="-171450">
              <a:buFont typeface="Arial" panose="020B0604020202020204" pitchFamily="34" charset="0"/>
              <a:buChar char="•"/>
            </a:pPr>
            <a:r>
              <a:rPr lang="en-GB" dirty="0"/>
              <a:t>Involve people with lived experiences when developing the MHPSS programme.</a:t>
            </a:r>
          </a:p>
          <a:p>
            <a:pPr marL="171450" lvl="0" indent="-171450">
              <a:buFont typeface="Arial" panose="020B0604020202020204" pitchFamily="34" charset="0"/>
              <a:buChar char="•"/>
            </a:pPr>
            <a:r>
              <a:rPr lang="en-GB" dirty="0"/>
              <a:t>Assess barriers to accessing care and support, and try to overcome them. </a:t>
            </a:r>
          </a:p>
          <a:p>
            <a:pPr marL="171450" lvl="0" indent="-171450">
              <a:buFont typeface="Arial" panose="020B0604020202020204" pitchFamily="34" charset="0"/>
              <a:buChar char="•"/>
            </a:pPr>
            <a:r>
              <a:rPr lang="en-GB" dirty="0"/>
              <a:t>Develop links with organizations that provide social, educational and occupational support</a:t>
            </a:r>
          </a:p>
          <a:p>
            <a:pPr marL="171450" lvl="0" indent="-171450">
              <a:buFont typeface="Arial" panose="020B0604020202020204" pitchFamily="34" charset="0"/>
              <a:buChar char="•"/>
            </a:pPr>
            <a:r>
              <a:rPr lang="en-GB" dirty="0"/>
              <a:t>Strive to reach disadvantaged groups.</a:t>
            </a:r>
          </a:p>
          <a:p>
            <a:pPr marL="171450" lvl="0" indent="-171450">
              <a:buFont typeface="Arial" panose="020B0604020202020204" pitchFamily="34" charset="0"/>
              <a:buChar char="•"/>
            </a:pPr>
            <a:r>
              <a:rPr lang="en-GB" dirty="0"/>
              <a:t>Develop peer approaches. </a:t>
            </a:r>
          </a:p>
          <a:p>
            <a:pPr marL="171450" lvl="0" indent="-171450">
              <a:buFont typeface="Arial" panose="020B0604020202020204" pitchFamily="34" charset="0"/>
              <a:buChar char="•"/>
            </a:pPr>
            <a:endParaRPr lang="en-GB" dirty="0"/>
          </a:p>
          <a:p>
            <a:r>
              <a:rPr lang="en-GB" b="1" i="1" dirty="0">
                <a:solidFill>
                  <a:srgbClr val="0070C0"/>
                </a:solidFill>
              </a:rPr>
              <a:t>Note: </a:t>
            </a:r>
            <a:r>
              <a:rPr lang="en-GB" i="1" dirty="0">
                <a:solidFill>
                  <a:srgbClr val="0070C0"/>
                </a:solidFill>
              </a:rPr>
              <a:t>you can mention that many of these components were indeed integrated in Syria, although this short video doesn’t show them. </a:t>
            </a:r>
            <a:endParaRPr lang="aa-ET"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28</a:t>
            </a:fld>
            <a:endParaRPr lang="x-none" sz="1400" dirty="0"/>
          </a:p>
        </p:txBody>
      </p:sp>
    </p:spTree>
    <p:extLst>
      <p:ext uri="{BB962C8B-B14F-4D97-AF65-F5344CB8AC3E}">
        <p14:creationId xmlns:p14="http://schemas.microsoft.com/office/powerpoint/2010/main" val="269288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7663" y="303213"/>
            <a:ext cx="6421437" cy="3611562"/>
          </a:xfrm>
        </p:spPr>
      </p:sp>
      <p:sp>
        <p:nvSpPr>
          <p:cNvPr id="3" name="Notes Placeholder 2"/>
          <p:cNvSpPr>
            <a:spLocks noGrp="1"/>
          </p:cNvSpPr>
          <p:nvPr>
            <p:ph type="body" idx="1"/>
          </p:nvPr>
        </p:nvSpPr>
        <p:spPr>
          <a:xfrm>
            <a:off x="347662" y="3962400"/>
            <a:ext cx="6421437" cy="4992888"/>
          </a:xfrm>
        </p:spPr>
        <p:txBody>
          <a:bodyPr/>
          <a:lstStyle/>
          <a:p>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 30 min</a:t>
            </a:r>
            <a:endParaRPr lang="en-GB" i="1"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30A59C1-2D98-4297-91D0-BBB9964FC570}" type="slidenum">
              <a:rPr lang="aa-ET" sz="1400" smtClean="0"/>
              <a:t>29</a:t>
            </a:fld>
            <a:endParaRPr lang="aa-ET" sz="1400" dirty="0"/>
          </a:p>
        </p:txBody>
      </p:sp>
    </p:spTree>
    <p:extLst>
      <p:ext uri="{BB962C8B-B14F-4D97-AF65-F5344CB8AC3E}">
        <p14:creationId xmlns:p14="http://schemas.microsoft.com/office/powerpoint/2010/main" val="244237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334963"/>
            <a:ext cx="6286500" cy="3535362"/>
          </a:xfrm>
        </p:spPr>
      </p:sp>
      <p:sp>
        <p:nvSpPr>
          <p:cNvPr id="3" name="Notes Placeholder 2"/>
          <p:cNvSpPr>
            <a:spLocks noGrp="1"/>
          </p:cNvSpPr>
          <p:nvPr>
            <p:ph type="body" idx="1"/>
          </p:nvPr>
        </p:nvSpPr>
        <p:spPr>
          <a:xfrm>
            <a:off x="414338" y="3934918"/>
            <a:ext cx="5979319" cy="5020369"/>
          </a:xfrm>
        </p:spPr>
        <p:txBody>
          <a:bodyPr/>
          <a:lstStyle/>
          <a:p>
            <a:r>
              <a:rPr lang="en-US" i="1" dirty="0">
                <a:solidFill>
                  <a:srgbClr val="0070C0"/>
                </a:solidFill>
              </a:rPr>
              <a:t>Talk through the slide.</a:t>
            </a:r>
          </a:p>
        </p:txBody>
      </p:sp>
      <p:sp>
        <p:nvSpPr>
          <p:cNvPr id="4" name="Slide Number Placeholder 3"/>
          <p:cNvSpPr>
            <a:spLocks noGrp="1"/>
          </p:cNvSpPr>
          <p:nvPr>
            <p:ph type="sldNum" sz="quarter" idx="5"/>
          </p:nvPr>
        </p:nvSpPr>
        <p:spPr/>
        <p:txBody>
          <a:bodyPr/>
          <a:lstStyle/>
          <a:p>
            <a:fld id="{91600A8A-902E-430E-A833-453AE05FDB61}" type="slidenum">
              <a:rPr lang="en-GB" sz="1400" smtClean="0"/>
              <a:t>3</a:t>
            </a:fld>
            <a:endParaRPr lang="en-GB" sz="1400" dirty="0"/>
          </a:p>
        </p:txBody>
      </p:sp>
    </p:spTree>
    <p:extLst>
      <p:ext uri="{BB962C8B-B14F-4D97-AF65-F5344CB8AC3E}">
        <p14:creationId xmlns:p14="http://schemas.microsoft.com/office/powerpoint/2010/main" val="2815893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513" y="263525"/>
            <a:ext cx="6497637" cy="3656013"/>
          </a:xfrm>
        </p:spPr>
      </p:sp>
      <p:sp>
        <p:nvSpPr>
          <p:cNvPr id="3" name="Notes Placeholder 2"/>
          <p:cNvSpPr>
            <a:spLocks noGrp="1"/>
          </p:cNvSpPr>
          <p:nvPr>
            <p:ph type="body" idx="1"/>
          </p:nvPr>
        </p:nvSpPr>
        <p:spPr>
          <a:xfrm>
            <a:off x="290513" y="3962399"/>
            <a:ext cx="6398635" cy="4333875"/>
          </a:xfrm>
        </p:spPr>
        <p:txBody>
          <a:bodyPr/>
          <a:lstStyle/>
          <a:p>
            <a:r>
              <a:rPr lang="de-DE" b="0" i="1" dirty="0">
                <a:solidFill>
                  <a:srgbClr val="0070C0"/>
                </a:solidFill>
                <a:latin typeface="Calibri" panose="020F0502020204030204" pitchFamily="34" charset="0"/>
                <a:ea typeface="Calibri" panose="020F0502020204030204" pitchFamily="34" charset="0"/>
                <a:cs typeface="Calibri" panose="020F0502020204030204" pitchFamily="34" charset="0"/>
              </a:rPr>
              <a:t>Exercise 2.9 What is the CRPD? (10 min, 1 slide)</a:t>
            </a:r>
          </a:p>
          <a:p>
            <a:endParaRPr lang="aa-ET"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defRPr/>
            </a:pPr>
            <a:r>
              <a:rPr lang="en-US" i="1" dirty="0">
                <a:solidFill>
                  <a:srgbClr val="0070C0"/>
                </a:solidFill>
                <a:latin typeface="Calibri" panose="020F0502020204030204" pitchFamily="34" charset="0"/>
                <a:ea typeface="Calibri" panose="020F0502020204030204" pitchFamily="34" charset="0"/>
                <a:cs typeface="Calibri" panose="020F0502020204030204" pitchFamily="34" charset="0"/>
              </a:rPr>
              <a:t>A</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sk the participants to name some of the key points they recall abo</a:t>
            </a:r>
            <a:r>
              <a:rPr lang="en-GB" i="1" dirty="0" err="1">
                <a:solidFill>
                  <a:srgbClr val="0070C0"/>
                </a:solidFill>
                <a:latin typeface="Calibri" panose="020F0502020204030204" pitchFamily="34" charset="0"/>
                <a:ea typeface="Calibri" panose="020F0502020204030204" pitchFamily="34" charset="0"/>
                <a:cs typeface="Calibri" panose="020F0502020204030204" pitchFamily="34" charset="0"/>
              </a:rPr>
              <a:t>ut</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 the CRPD from the Q</a:t>
            </a:r>
            <a:r>
              <a:rPr lang="en-GB" i="1" dirty="0" err="1">
                <a:solidFill>
                  <a:srgbClr val="0070C0"/>
                </a:solidFill>
                <a:latin typeface="Calibri" panose="020F0502020204030204" pitchFamily="34" charset="0"/>
                <a:ea typeface="Calibri" panose="020F0502020204030204" pitchFamily="34" charset="0"/>
                <a:cs typeface="Calibri" panose="020F0502020204030204" pitchFamily="34" charset="0"/>
              </a:rPr>
              <a:t>uality</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R</a:t>
            </a:r>
            <a:r>
              <a:rPr lang="en-GB" i="1" dirty="0" err="1">
                <a:solidFill>
                  <a:srgbClr val="0070C0"/>
                </a:solidFill>
                <a:latin typeface="Calibri" panose="020F0502020204030204" pitchFamily="34" charset="0"/>
                <a:ea typeface="Calibri" panose="020F0502020204030204" pitchFamily="34" charset="0"/>
                <a:cs typeface="Calibri" panose="020F0502020204030204" pitchFamily="34" charset="0"/>
              </a:rPr>
              <a:t>ights</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i="1" dirty="0">
                <a:solidFill>
                  <a:srgbClr val="0070C0"/>
                </a:solidFill>
                <a:latin typeface="Calibri" panose="020F0502020204030204" pitchFamily="34" charset="0"/>
                <a:ea typeface="Calibri" panose="020F0502020204030204" pitchFamily="34" charset="0"/>
                <a:cs typeface="Calibri" panose="020F0502020204030204" pitchFamily="34" charset="0"/>
              </a:rPr>
              <a:t>e-training that they undertook before this in-person training</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defRPr/>
            </a:pP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defRPr/>
            </a:pP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Display the points </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on a flipchart.</a:t>
            </a: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defRPr/>
            </a:pP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defRPr/>
            </a:pP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Use the prompts if needed (or if your participants didn’t do this training).</a:t>
            </a:r>
            <a:r>
              <a:rPr lang="aa-ET"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L="0" lvl="1">
              <a:defRPr/>
            </a:pP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defRPr/>
            </a:pPr>
            <a:r>
              <a:rPr lang="en-GB" b="1" i="1" dirty="0">
                <a:solidFill>
                  <a:srgbClr val="0070C0"/>
                </a:solidFill>
                <a:latin typeface="Calibri" panose="020F0502020204030204" pitchFamily="34" charset="0"/>
                <a:ea typeface="Calibri" panose="020F0502020204030204" pitchFamily="34" charset="0"/>
                <a:cs typeface="Calibri" panose="020F0502020204030204" pitchFamily="34" charset="0"/>
              </a:rPr>
              <a:t>Prompts:</a:t>
            </a:r>
          </a:p>
          <a:p>
            <a:pPr>
              <a:defRPr/>
            </a:pPr>
            <a:r>
              <a:rPr lang="en-GB" b="1" dirty="0">
                <a:latin typeface="Calibri" panose="020F0502020204030204" pitchFamily="34" charset="0"/>
                <a:ea typeface="Calibri" panose="020F0502020204030204" pitchFamily="34" charset="0"/>
                <a:cs typeface="Calibri" panose="020F0502020204030204" pitchFamily="34" charset="0"/>
              </a:rPr>
              <a:t>Key points from the e-learning</a:t>
            </a: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The Convention on the Rights of Persons with Disabilities (CRPD) was adopted by the UN in 2006 in response to discrimination and human rights violations experienced by people with disability across the world. </a:t>
            </a: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The CRPD is a major step towards changing negative perceptions of disability and ensuring that countries </a:t>
            </a:r>
            <a:r>
              <a:rPr lang="en-GB" dirty="0">
                <a:latin typeface="Calibri" panose="020F0502020204030204" pitchFamily="34" charset="0"/>
                <a:ea typeface="Calibri" panose="020F0502020204030204" pitchFamily="34" charset="0"/>
                <a:cs typeface="Calibri" panose="020F0502020204030204" pitchFamily="34" charset="0"/>
              </a:rPr>
              <a:t>recognize </a:t>
            </a:r>
            <a:r>
              <a:rPr lang="en-US" dirty="0">
                <a:latin typeface="Calibri" panose="020F0502020204030204" pitchFamily="34" charset="0"/>
                <a:ea typeface="Calibri" panose="020F0502020204030204" pitchFamily="34" charset="0"/>
                <a:cs typeface="Calibri" panose="020F0502020204030204" pitchFamily="34" charset="0"/>
              </a:rPr>
              <a:t>that people with disabilities must be provided with opportunities to live life to their fullest potential on an equal basis with others.</a:t>
            </a:r>
            <a:endParaRPr lang="en-GB"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The Convention </a:t>
            </a:r>
            <a:r>
              <a:rPr lang="en-GB" dirty="0">
                <a:latin typeface="Calibri" panose="020F0502020204030204" pitchFamily="34" charset="0"/>
                <a:ea typeface="Calibri" panose="020F0502020204030204" pitchFamily="34" charset="0"/>
                <a:cs typeface="Calibri" panose="020F0502020204030204" pitchFamily="34" charset="0"/>
              </a:rPr>
              <a:t>was not intended to create new rights but to show how existing rights apply to people with disabilities.</a:t>
            </a:r>
            <a:r>
              <a:rPr lang="en-US" dirty="0">
                <a:latin typeface="Calibri" panose="020F0502020204030204" pitchFamily="34" charset="0"/>
                <a:ea typeface="Calibri" panose="020F0502020204030204" pitchFamily="34" charset="0"/>
                <a:cs typeface="Calibri" panose="020F0502020204030204" pitchFamily="34" charset="0"/>
              </a:rPr>
              <a:t> </a:t>
            </a: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Calibri" panose="020F0502020204030204" pitchFamily="34" charset="0"/>
              </a:rPr>
              <a:t>It contains 8 principles and, 50 human rights articles. </a:t>
            </a:r>
          </a:p>
          <a:p>
            <a:pPr marL="171450" indent="-171450">
              <a:buFont typeface="Arial" panose="020B0604020202020204" pitchFamily="34" charset="0"/>
              <a:buChar char="•"/>
              <a:defRPr/>
            </a:pPr>
            <a:r>
              <a:rPr lang="en-GB" dirty="0">
                <a:latin typeface="Calibri" panose="020F0502020204030204" pitchFamily="34" charset="0"/>
                <a:ea typeface="Calibri" panose="020F0502020204030204" pitchFamily="34" charset="0"/>
                <a:cs typeface="Calibri" panose="020F0502020204030204" pitchFamily="34" charset="0"/>
              </a:rPr>
              <a:t>The CRPD is based on the social and human rights models of disability.</a:t>
            </a: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177468" indent="-177468">
              <a:buFontTx/>
              <a:buChar char="-"/>
              <a:defRPr/>
            </a:pPr>
            <a:endParaRPr lang="aa-ET"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30</a:t>
            </a:fld>
            <a:endParaRPr lang="x-none" sz="1400" dirty="0"/>
          </a:p>
        </p:txBody>
      </p:sp>
    </p:spTree>
    <p:extLst>
      <p:ext uri="{BB962C8B-B14F-4D97-AF65-F5344CB8AC3E}">
        <p14:creationId xmlns:p14="http://schemas.microsoft.com/office/powerpoint/2010/main" val="1464756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488" y="280988"/>
            <a:ext cx="6384925" cy="3590925"/>
          </a:xfrm>
        </p:spPr>
      </p:sp>
      <p:sp>
        <p:nvSpPr>
          <p:cNvPr id="3" name="Notes Placeholder 2"/>
          <p:cNvSpPr>
            <a:spLocks noGrp="1"/>
          </p:cNvSpPr>
          <p:nvPr>
            <p:ph type="body" idx="1"/>
          </p:nvPr>
        </p:nvSpPr>
        <p:spPr>
          <a:xfrm>
            <a:off x="344488" y="3871913"/>
            <a:ext cx="6384925" cy="6035138"/>
          </a:xfrm>
        </p:spPr>
        <p:txBody>
          <a:bodyPr/>
          <a:lstStyle/>
          <a:p>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Exercise 2.10 The eight guiding principles of the CRPD (5 mins, 1 slide)</a:t>
            </a:r>
          </a:p>
          <a:p>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Ask participants to identify </a:t>
            </a:r>
            <a:r>
              <a:rPr lang="en-GB" b="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a:t>
            </a: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 eight guiding principles of the CRPD from the </a:t>
            </a:r>
            <a:r>
              <a:rPr lang="en-GB" b="0" i="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12 statements in the boxes.</a:t>
            </a: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L="177468" indent="-177468">
              <a:buFontTx/>
              <a:buChar char="-"/>
              <a:defRPr/>
            </a:pP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If they give a wrong answer (boxes b, d, h, k), discuss why participants chose it, and why the choice is wrong. </a:t>
            </a:r>
          </a:p>
          <a:p>
            <a:pPr marL="354936" indent="-354936">
              <a:buAutoNum type="arabicPeriod"/>
            </a:pPr>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GB" b="1" i="1" dirty="0">
                <a:solidFill>
                  <a:srgbClr val="0070C0"/>
                </a:solidFill>
                <a:latin typeface="Calibri" panose="020F0502020204030204" pitchFamily="34" charset="0"/>
                <a:ea typeface="Calibri" panose="020F0502020204030204" pitchFamily="34" charset="0"/>
                <a:cs typeface="Calibri" panose="020F0502020204030204" pitchFamily="34" charset="0"/>
              </a:rPr>
              <a:t>Preparation</a:t>
            </a:r>
          </a:p>
          <a:p>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You can replace the boxes b, d, h and k with the following more challenging false statements if participants already have a very good knowledge of the CRPD:</a:t>
            </a:r>
          </a:p>
          <a:p>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b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B Recognition of priority of adequate healthcare </a:t>
            </a:r>
            <a:b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D Ensuring safe and stimulating environment </a:t>
            </a:r>
            <a:b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H Alleviation of criminal responsibility </a:t>
            </a:r>
            <a:b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i="1" dirty="0">
                <a:solidFill>
                  <a:srgbClr val="0070C0"/>
                </a:solidFill>
                <a:latin typeface="Calibri" panose="020F0502020204030204" pitchFamily="34" charset="0"/>
                <a:ea typeface="Calibri" panose="020F0502020204030204" pitchFamily="34" charset="0"/>
                <a:cs typeface="Calibri" panose="020F0502020204030204" pitchFamily="34" charset="0"/>
              </a:rPr>
              <a:t>K Adequate representation by legal guardians</a:t>
            </a:r>
          </a:p>
          <a:p>
            <a:endParaRPr lang="en-GB"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endParaRPr lang="aa-ET" dirty="0">
              <a:solidFill>
                <a:srgbClr val="000000"/>
              </a:solidFill>
              <a:latin typeface="Calibri"/>
              <a:cs typeface="Calibri"/>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31</a:t>
            </a:fld>
            <a:endParaRPr lang="x-none" sz="1400" dirty="0"/>
          </a:p>
        </p:txBody>
      </p:sp>
    </p:spTree>
    <p:extLst>
      <p:ext uri="{BB962C8B-B14F-4D97-AF65-F5344CB8AC3E}">
        <p14:creationId xmlns:p14="http://schemas.microsoft.com/office/powerpoint/2010/main" val="905325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6400" y="269875"/>
            <a:ext cx="6294438" cy="3540125"/>
          </a:xfrm>
        </p:spPr>
      </p:sp>
      <p:sp>
        <p:nvSpPr>
          <p:cNvPr id="3" name="Notizenplatzhalter 2"/>
          <p:cNvSpPr>
            <a:spLocks noGrp="1"/>
          </p:cNvSpPr>
          <p:nvPr>
            <p:ph type="body" idx="1"/>
          </p:nvPr>
        </p:nvSpPr>
        <p:spPr>
          <a:xfrm>
            <a:off x="406401" y="3852862"/>
            <a:ext cx="6294437" cy="6111875"/>
          </a:xfrm>
        </p:spPr>
        <p:txBody>
          <a:bodyPr/>
          <a:lstStyle/>
          <a:p>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Exercise 2.11 Recap of the CRPD (10 min)</a:t>
            </a:r>
          </a:p>
          <a:p>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This exercise activates knowledge about certain CRPD articles and connects them to real life scenarios. </a:t>
            </a:r>
          </a:p>
          <a:p>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Use the QR code or link on the slide to access the colourful graphic on the website of ARCH Disability Law Centre. https://archdisabilitylaw.ca/advancing-the-un-crpd/</a:t>
            </a:r>
            <a:endParaRPr lang="de-DE"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endParaRPr lang="en-GB"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Ask the participants to explain some of the principles or rights on the poster and give an example from their work/project context. </a:t>
            </a:r>
          </a:p>
          <a:p>
            <a:endParaRPr lang="de-DE" i="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At the end of the plenary discussion </a:t>
            </a:r>
            <a:r>
              <a:rPr lang="en-US" i="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ask the participants</a:t>
            </a:r>
            <a:r>
              <a:rPr lang="en-US" i="1" dirty="0">
                <a:effectLst/>
                <a:latin typeface="Calibri" panose="020F0502020204030204" pitchFamily="34" charset="0"/>
                <a:ea typeface="Calibri" panose="020F0502020204030204" pitchFamily="34" charset="0"/>
                <a:cs typeface="Calibri" panose="020F0502020204030204" pitchFamily="34" charset="0"/>
              </a:rPr>
              <a:t>:</a:t>
            </a:r>
            <a:r>
              <a:rPr lang="en-US" b="1" i="1" dirty="0">
                <a:effectLst/>
                <a:latin typeface="Calibri" panose="020F0502020204030204" pitchFamily="34" charset="0"/>
                <a:ea typeface="Calibri" panose="020F0502020204030204" pitchFamily="34" charset="0"/>
                <a:cs typeface="Calibri" panose="020F0502020204030204" pitchFamily="34" charset="0"/>
              </a:rPr>
              <a:t> </a:t>
            </a:r>
          </a:p>
          <a:p>
            <a:r>
              <a:rPr lang="en-US" b="1" dirty="0">
                <a:latin typeface="Calibri" panose="020F0502020204030204" pitchFamily="34" charset="0"/>
                <a:ea typeface="Calibri" panose="020F0502020204030204" pitchFamily="34" charset="0"/>
                <a:cs typeface="Calibri" panose="020F0502020204030204" pitchFamily="34" charset="0"/>
              </a:rPr>
              <a:t>Did</a:t>
            </a:r>
            <a:r>
              <a:rPr lang="en-US" b="1" dirty="0">
                <a:effectLst/>
                <a:latin typeface="Calibri" panose="020F0502020204030204" pitchFamily="34" charset="0"/>
                <a:ea typeface="Calibri" panose="020F0502020204030204" pitchFamily="34" charset="0"/>
                <a:cs typeface="Calibri" panose="020F0502020204030204" pitchFamily="34" charset="0"/>
              </a:rPr>
              <a:t> you spot an article that might be missing? One that is </a:t>
            </a:r>
            <a:r>
              <a:rPr lang="de-DE" b="1" dirty="0">
                <a:latin typeface="Calibri" panose="020F0502020204030204" pitchFamily="34" charset="0"/>
                <a:ea typeface="Calibri" panose="020F0502020204030204" pitchFamily="34" charset="0"/>
                <a:cs typeface="Calibri" panose="020F0502020204030204" pitchFamily="34" charset="0"/>
              </a:rPr>
              <a:t>essential </a:t>
            </a:r>
            <a:r>
              <a:rPr lang="en-GB" b="1" noProof="0" dirty="0">
                <a:latin typeface="Calibri" panose="020F0502020204030204" pitchFamily="34" charset="0"/>
                <a:ea typeface="Calibri" panose="020F0502020204030204" pitchFamily="34" charset="0"/>
                <a:cs typeface="Calibri" panose="020F0502020204030204" pitchFamily="34" charset="0"/>
              </a:rPr>
              <a:t>for humanitarian work? </a:t>
            </a:r>
          </a:p>
          <a:p>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If the participants don´t know, tell them it is the </a:t>
            </a:r>
            <a:r>
              <a:rPr lang="en-GB" b="1"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Right to safety and protection in humanitarian emergencies (Article 11)</a:t>
            </a:r>
            <a:r>
              <a:rPr lang="en-GB" i="1" noProof="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t>
            </a:r>
            <a:endParaRPr lang="en-GB" i="1" noProof="0" dirty="0">
              <a:latin typeface="Calibri" panose="020F0502020204030204" pitchFamily="34" charset="0"/>
              <a:ea typeface="Calibri" panose="020F0502020204030204" pitchFamily="34" charset="0"/>
              <a:cs typeface="Calibri" panose="020F0502020204030204" pitchFamily="34" charset="0"/>
            </a:endParaRPr>
          </a:p>
          <a:p>
            <a:endParaRPr lang="de-DE" i="1" dirty="0">
              <a:solidFill>
                <a:srgbClr val="0070C0"/>
              </a:solidFill>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32</a:t>
            </a:fld>
            <a:endParaRPr lang="x-none" sz="1400" dirty="0"/>
          </a:p>
        </p:txBody>
      </p:sp>
    </p:spTree>
    <p:extLst>
      <p:ext uri="{BB962C8B-B14F-4D97-AF65-F5344CB8AC3E}">
        <p14:creationId xmlns:p14="http://schemas.microsoft.com/office/powerpoint/2010/main" val="2413463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336550"/>
            <a:ext cx="6251575" cy="3516313"/>
          </a:xfrm>
        </p:spPr>
      </p:sp>
      <p:sp>
        <p:nvSpPr>
          <p:cNvPr id="3" name="Notes Placeholder 2"/>
          <p:cNvSpPr>
            <a:spLocks noGrp="1"/>
          </p:cNvSpPr>
          <p:nvPr>
            <p:ph type="body" idx="1"/>
          </p:nvPr>
        </p:nvSpPr>
        <p:spPr>
          <a:xfrm>
            <a:off x="395288" y="3914776"/>
            <a:ext cx="6251575" cy="5040512"/>
          </a:xfrm>
        </p:spPr>
        <p:txBody>
          <a:bodyPr/>
          <a:lstStyle/>
          <a:p>
            <a:pPr defTabSz="946495">
              <a:defRPr/>
            </a:pPr>
            <a:r>
              <a:rPr lang="en-GB" i="1" dirty="0">
                <a:solidFill>
                  <a:srgbClr val="0070C0"/>
                </a:solidFill>
              </a:rPr>
              <a:t>Presentation. Include us. Show the video as a summary of the CRPD’s meaning and impact</a:t>
            </a:r>
          </a:p>
          <a:p>
            <a:pPr>
              <a:defRPr/>
            </a:pPr>
            <a:endParaRPr lang="en-GB" i="1" dirty="0">
              <a:solidFill>
                <a:srgbClr val="0070C0"/>
              </a:solidFill>
            </a:endParaRPr>
          </a:p>
          <a:p>
            <a:pPr defTabSz="946495">
              <a:defRPr/>
            </a:pPr>
            <a:r>
              <a:rPr lang="en-GB" i="1" u="sng" dirty="0">
                <a:solidFill>
                  <a:srgbClr val="0070C0"/>
                </a:solidFill>
                <a:effectLst/>
                <a:ea typeface="Calibri" panose="020F0502020204030204" pitchFamily="34" charset="0"/>
                <a:cs typeface="Calibri Light"/>
                <a:hlinkClick r:id="rId3">
                  <a:extLst>
                    <a:ext uri="{A12FA001-AC4F-418D-AE19-62706E023703}">
                      <ahyp:hlinkClr xmlns:ahyp="http://schemas.microsoft.com/office/drawing/2018/hyperlinkcolor" val="tx"/>
                    </a:ext>
                  </a:extLst>
                </a:hlinkClick>
              </a:rPr>
              <a:t>https://cbm-global.org/video/include-us</a:t>
            </a:r>
            <a:endParaRPr lang="en-GB" i="1" dirty="0">
              <a:solidFill>
                <a:srgbClr val="0070C0"/>
              </a:solidFill>
              <a:cs typeface="Calibri Light"/>
            </a:endParaRPr>
          </a:p>
          <a:p>
            <a:pPr>
              <a:defRPr/>
            </a:pPr>
            <a:r>
              <a:rPr lang="en-GB" i="1" dirty="0">
                <a:solidFill>
                  <a:srgbClr val="0070C0"/>
                </a:solidFill>
              </a:rPr>
              <a:t>1:57 min. Credit: Include us! CBM Australia / CBM Global</a:t>
            </a:r>
            <a:endParaRPr lang="en-GB" i="1" dirty="0">
              <a:solidFill>
                <a:srgbClr val="0070C0"/>
              </a:solidFill>
              <a:cs typeface="Calibri Light"/>
            </a:endParaRPr>
          </a:p>
          <a:p>
            <a:pPr defTabSz="946495">
              <a:defRPr/>
            </a:pPr>
            <a:endParaRPr lang="en-GB" i="1" u="sng" dirty="0">
              <a:solidFill>
                <a:srgbClr val="0070C0"/>
              </a:solidFill>
              <a:effectLst/>
              <a:ea typeface="Calibri" panose="020F0502020204030204" pitchFamily="34" charset="0"/>
              <a:cs typeface="Calibri Light"/>
            </a:endParaRPr>
          </a:p>
          <a:p>
            <a:pPr defTabSz="946495">
              <a:defRPr/>
            </a:pPr>
            <a:r>
              <a:rPr lang="en-GB" i="1" dirty="0">
                <a:solidFill>
                  <a:srgbClr val="0070C0"/>
                </a:solidFill>
              </a:rPr>
              <a:t>Afterwards, ask the participants for their reactions.</a:t>
            </a:r>
            <a:endParaRPr lang="aa-ET" i="1" dirty="0">
              <a:solidFill>
                <a:srgbClr val="0070C0"/>
              </a:solidFill>
            </a:endParaRPr>
          </a:p>
          <a:p>
            <a:endParaRPr lang="en-GB" dirty="0">
              <a:solidFill>
                <a:srgbClr val="0070C0"/>
              </a:solidFill>
            </a:endParaRPr>
          </a:p>
          <a:p>
            <a:endParaRPr lang="en-GB" dirty="0"/>
          </a:p>
          <a:p>
            <a:endParaRPr lang="aa-ET" dirty="0"/>
          </a:p>
          <a:p>
            <a:endParaRPr lang="aa-ET" dirty="0"/>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33</a:t>
            </a:fld>
            <a:endParaRPr lang="x-none" sz="1400" dirty="0"/>
          </a:p>
        </p:txBody>
      </p:sp>
    </p:spTree>
    <p:extLst>
      <p:ext uri="{BB962C8B-B14F-4D97-AF65-F5344CB8AC3E}">
        <p14:creationId xmlns:p14="http://schemas.microsoft.com/office/powerpoint/2010/main" val="1599411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F84E3-B008-42B1-6E41-2E557372D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7BDFD-CB85-D830-5828-039E68DD5136}"/>
              </a:ext>
            </a:extLst>
          </p:cNvPr>
          <p:cNvSpPr>
            <a:spLocks noGrp="1" noRot="1" noChangeAspect="1"/>
          </p:cNvSpPr>
          <p:nvPr>
            <p:ph type="sldImg"/>
          </p:nvPr>
        </p:nvSpPr>
        <p:spPr>
          <a:xfrm>
            <a:off x="376238" y="360363"/>
            <a:ext cx="6272212" cy="3527425"/>
          </a:xfrm>
        </p:spPr>
      </p:sp>
      <p:sp>
        <p:nvSpPr>
          <p:cNvPr id="3" name="Notes Placeholder 2">
            <a:extLst>
              <a:ext uri="{FF2B5EF4-FFF2-40B4-BE49-F238E27FC236}">
                <a16:creationId xmlns:a16="http://schemas.microsoft.com/office/drawing/2014/main" id="{6BB00DB4-759F-A8A4-4AB6-06F46111FF40}"/>
              </a:ext>
            </a:extLst>
          </p:cNvPr>
          <p:cNvSpPr>
            <a:spLocks noGrp="1"/>
          </p:cNvSpPr>
          <p:nvPr>
            <p:ph type="body" idx="1"/>
          </p:nvPr>
        </p:nvSpPr>
        <p:spPr>
          <a:xfrm>
            <a:off x="376238" y="3943350"/>
            <a:ext cx="6272212" cy="5011938"/>
          </a:xfrm>
        </p:spPr>
        <p:txBody>
          <a:bodyPr/>
          <a:lstStyle/>
          <a:p>
            <a:r>
              <a:rPr lang="en-US" i="1" dirty="0">
                <a:solidFill>
                  <a:srgbClr val="4F81BD"/>
                </a:solidFill>
                <a:latin typeface="Calibri" panose="020F0502020204030204" pitchFamily="34" charset="0"/>
                <a:ea typeface="Times New Roman" panose="02020603050405020304" pitchFamily="18" charset="0"/>
                <a:cs typeface="Calibri" panose="020F0502020204030204" pitchFamily="34" charset="0"/>
              </a:rPr>
              <a:t>Time for this topic: 15 min</a:t>
            </a:r>
            <a:endParaRPr lang="en-GB" i="1" dirty="0">
              <a:latin typeface="Calibri" panose="020F0502020204030204" pitchFamily="34" charset="0"/>
              <a:ea typeface="SimSun" panose="02010600030101010101" pitchFamily="2" charset="-122"/>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B9BF274-4BA5-D901-F40A-987ECDB552F8}"/>
              </a:ext>
            </a:extLst>
          </p:cNvPr>
          <p:cNvSpPr>
            <a:spLocks noGrp="1"/>
          </p:cNvSpPr>
          <p:nvPr>
            <p:ph type="sldNum" sz="quarter" idx="5"/>
          </p:nvPr>
        </p:nvSpPr>
        <p:spPr/>
        <p:txBody>
          <a:bodyPr/>
          <a:lstStyle/>
          <a:p>
            <a:fld id="{B30A59C1-2D98-4297-91D0-BBB9964FC570}" type="slidenum">
              <a:rPr lang="aa-ET" sz="1400" smtClean="0"/>
              <a:t>34</a:t>
            </a:fld>
            <a:endParaRPr lang="aa-ET" sz="1400" dirty="0"/>
          </a:p>
        </p:txBody>
      </p:sp>
    </p:spTree>
    <p:extLst>
      <p:ext uri="{BB962C8B-B14F-4D97-AF65-F5344CB8AC3E}">
        <p14:creationId xmlns:p14="http://schemas.microsoft.com/office/powerpoint/2010/main" val="2949694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49250"/>
            <a:ext cx="6142037" cy="3454400"/>
          </a:xfrm>
        </p:spPr>
      </p:sp>
      <p:sp>
        <p:nvSpPr>
          <p:cNvPr id="3" name="Notes Placeholder 2"/>
          <p:cNvSpPr>
            <a:spLocks noGrp="1"/>
          </p:cNvSpPr>
          <p:nvPr>
            <p:ph type="body" idx="1"/>
          </p:nvPr>
        </p:nvSpPr>
        <p:spPr>
          <a:xfrm>
            <a:off x="481013" y="3803650"/>
            <a:ext cx="6142037" cy="6135007"/>
          </a:xfrm>
        </p:spPr>
        <p:txBody>
          <a:bodyPr/>
          <a:lstStyle/>
          <a:p>
            <a:r>
              <a:rPr lang="de-DE" b="1" i="1" dirty="0">
                <a:solidFill>
                  <a:srgbClr val="0070C0"/>
                </a:solidFill>
              </a:rPr>
              <a:t>Presentation. </a:t>
            </a:r>
            <a:r>
              <a:rPr lang="aa-ET" b="1" i="1" dirty="0">
                <a:solidFill>
                  <a:srgbClr val="0070C0"/>
                </a:solidFill>
              </a:rPr>
              <a:t>Guiding </a:t>
            </a:r>
            <a:r>
              <a:rPr lang="en-GB" b="1" i="1" dirty="0">
                <a:solidFill>
                  <a:srgbClr val="0070C0"/>
                </a:solidFill>
              </a:rPr>
              <a:t>p</a:t>
            </a:r>
            <a:r>
              <a:rPr lang="aa-ET" b="1" i="1" dirty="0">
                <a:solidFill>
                  <a:srgbClr val="0070C0"/>
                </a:solidFill>
              </a:rPr>
              <a:t>rinciples of </a:t>
            </a:r>
            <a:r>
              <a:rPr lang="en-US" b="1" i="1" dirty="0">
                <a:solidFill>
                  <a:srgbClr val="0070C0"/>
                </a:solidFill>
              </a:rPr>
              <a:t>MHPSS action and coordination  (15 min, 2 slides)</a:t>
            </a:r>
          </a:p>
          <a:p>
            <a:r>
              <a:rPr lang="en-US" i="1" dirty="0">
                <a:solidFill>
                  <a:srgbClr val="0070C0"/>
                </a:solidFill>
              </a:rPr>
              <a:t>Tell the participants:</a:t>
            </a:r>
          </a:p>
          <a:p>
            <a:pPr>
              <a:spcAft>
                <a:spcPts val="600"/>
              </a:spcAft>
            </a:pPr>
            <a:r>
              <a:rPr lang="en-US" dirty="0"/>
              <a:t>As we learn more about the key articles of the CRPD, keep in mind the guiding principles of MHPSS action and coordination, so you see the links.</a:t>
            </a:r>
            <a:endParaRPr lang="en-US" dirty="0">
              <a:ea typeface="Calibri"/>
              <a:cs typeface="Calibri"/>
            </a:endParaRPr>
          </a:p>
          <a:p>
            <a:r>
              <a:rPr lang="en-US" i="1" dirty="0">
                <a:solidFill>
                  <a:srgbClr val="0070C0"/>
                </a:solidFill>
              </a:rPr>
              <a:t>Talk through the core principles of MHPSS action and coordination, as set out in the IASC MHPSS Guidelines:</a:t>
            </a:r>
            <a:endParaRPr lang="en-US" i="1" dirty="0">
              <a:solidFill>
                <a:srgbClr val="0070C0"/>
              </a:solidFill>
              <a:ea typeface="Calibri"/>
              <a:cs typeface="Calibri"/>
            </a:endParaRPr>
          </a:p>
          <a:p>
            <a:pPr marL="236624" indent="-236624">
              <a:buAutoNum type="arabicPeriod"/>
            </a:pPr>
            <a:r>
              <a:rPr lang="en-US" b="1" dirty="0"/>
              <a:t>Human rights and equity should be promoted </a:t>
            </a:r>
            <a:r>
              <a:rPr lang="en-US" dirty="0"/>
              <a:t>for everyone, including people at heightened risk of human rights violations.</a:t>
            </a:r>
            <a:endParaRPr lang="en-US" dirty="0">
              <a:ea typeface="Calibri"/>
              <a:cs typeface="Calibri"/>
            </a:endParaRPr>
          </a:p>
          <a:p>
            <a:pPr marL="236624" indent="-236624">
              <a:buAutoNum type="arabicPeriod"/>
            </a:pPr>
            <a:r>
              <a:rPr lang="en-US" dirty="0"/>
              <a:t>We should be </a:t>
            </a:r>
            <a:r>
              <a:rPr lang="en-US" b="1" dirty="0"/>
              <a:t>promoting participation of local affected populations</a:t>
            </a:r>
            <a:r>
              <a:rPr lang="en-US" dirty="0"/>
              <a:t>, including children and young people, national authorities and other local actors in all aspects of humanitarian response.</a:t>
            </a:r>
            <a:endParaRPr lang="en-US" dirty="0">
              <a:ea typeface="Calibri"/>
              <a:cs typeface="Calibri"/>
            </a:endParaRPr>
          </a:p>
          <a:p>
            <a:pPr marL="236624" indent="-236624">
              <a:buAutoNum type="arabicPeriod"/>
            </a:pPr>
            <a:r>
              <a:rPr lang="en-US" dirty="0"/>
              <a:t>The support we provide should </a:t>
            </a:r>
            <a:r>
              <a:rPr lang="en-US" b="1" dirty="0"/>
              <a:t>do no harm</a:t>
            </a:r>
            <a:r>
              <a:rPr lang="en-US" dirty="0"/>
              <a:t>.</a:t>
            </a:r>
            <a:endParaRPr lang="en-US" dirty="0">
              <a:ea typeface="Calibri"/>
              <a:cs typeface="Calibri"/>
            </a:endParaRPr>
          </a:p>
          <a:p>
            <a:pPr marL="236624" indent="-236624">
              <a:buAutoNum type="arabicPeriod"/>
            </a:pPr>
            <a:r>
              <a:rPr lang="en-US" b="1" dirty="0"/>
              <a:t>We should build on available resources and capacities </a:t>
            </a:r>
            <a:r>
              <a:rPr lang="en-US" dirty="0"/>
              <a:t>by engaging and working with local groups, supporting self-help and autonomy by building on existing resources.</a:t>
            </a:r>
            <a:endParaRPr lang="en-US" dirty="0">
              <a:cs typeface="Calibri"/>
            </a:endParaRPr>
          </a:p>
          <a:p>
            <a:pPr marL="236624" indent="-236624">
              <a:buAutoNum type="arabicPeriod"/>
            </a:pPr>
            <a:r>
              <a:rPr lang="en-US" dirty="0"/>
              <a:t>We should </a:t>
            </a:r>
            <a:r>
              <a:rPr lang="en-US" b="1" dirty="0"/>
              <a:t>integrate with other services</a:t>
            </a:r>
            <a:r>
              <a:rPr lang="en-US" dirty="0"/>
              <a:t> such as general health, social care, education. This integration promotes considering people holistically, including all their support needs.</a:t>
            </a:r>
          </a:p>
          <a:p>
            <a:pPr marL="236624" indent="-236624">
              <a:buAutoNum type="arabicPeriod"/>
            </a:pPr>
            <a:r>
              <a:rPr lang="en-US" b="1" dirty="0"/>
              <a:t>Multi-layered and appropriate supports across the life course are crucial. </a:t>
            </a:r>
            <a:r>
              <a:rPr lang="en-US" b="0" dirty="0"/>
              <a:t>People</a:t>
            </a:r>
            <a:r>
              <a:rPr lang="en-US" dirty="0"/>
              <a:t> affected by crises respond differently, needing different kinds of support (visualized in the MHPSS intervention pyramid).</a:t>
            </a:r>
          </a:p>
          <a:p>
            <a:pPr marL="236624" indent="-236624">
              <a:buAutoNum type="arabicPeriod"/>
            </a:pPr>
            <a:endParaRPr lang="en-US" dirty="0">
              <a:ea typeface="Calibri"/>
              <a:cs typeface="Calibri"/>
            </a:endParaRPr>
          </a:p>
          <a:p>
            <a:pPr marL="236624" indent="-236624">
              <a:buFont typeface="Wingdings" panose="05000000000000000000" pitchFamily="2" charset="2"/>
              <a:buChar char="§"/>
            </a:pPr>
            <a:r>
              <a:rPr lang="en-US" b="1" dirty="0"/>
              <a:t>Accessibility is not a core principle, but we should always bear it in mind</a:t>
            </a:r>
            <a:r>
              <a:rPr lang="en-US" dirty="0"/>
              <a:t>.</a:t>
            </a:r>
            <a:endParaRPr lang="en-US" dirty="0">
              <a:ea typeface="Calibri"/>
              <a:cs typeface="Calibri"/>
            </a:endParaRPr>
          </a:p>
          <a:p>
            <a:pPr marL="236624" indent="-236624">
              <a:buAutoNum type="arabicPeriod"/>
            </a:pPr>
            <a:endParaRPr lang="en-US" dirty="0"/>
          </a:p>
          <a:p>
            <a:r>
              <a:rPr lang="en-US" b="1" i="1" dirty="0">
                <a:solidFill>
                  <a:schemeClr val="accent5">
                    <a:lumMod val="75000"/>
                  </a:schemeClr>
                </a:solidFill>
              </a:rPr>
              <a:t>References/resources</a:t>
            </a:r>
            <a:endParaRPr lang="en-US" b="1" i="1" dirty="0">
              <a:solidFill>
                <a:schemeClr val="accent5">
                  <a:lumMod val="75000"/>
                </a:schemeClr>
              </a:solidFill>
              <a:ea typeface="Calibri"/>
              <a:cs typeface="Calibri"/>
            </a:endParaRPr>
          </a:p>
          <a:p>
            <a:r>
              <a:rPr lang="en-US" i="1" dirty="0">
                <a:solidFill>
                  <a:schemeClr val="accent5">
                    <a:lumMod val="75000"/>
                  </a:schemeClr>
                </a:solidFill>
              </a:rPr>
              <a:t>1. The IASC Handbook of Mental Health &amp; Psychosocial (MHPSS) Interventions</a:t>
            </a:r>
            <a:endParaRPr lang="en-US" i="1" dirty="0">
              <a:solidFill>
                <a:schemeClr val="accent5">
                  <a:lumMod val="75000"/>
                </a:schemeClr>
              </a:solidFill>
              <a:ea typeface="Calibri"/>
              <a:cs typeface="Calibri"/>
            </a:endParaRPr>
          </a:p>
          <a:p>
            <a:r>
              <a:rPr lang="en-US" i="1" dirty="0">
                <a:solidFill>
                  <a:schemeClr val="accent5">
                    <a:lumMod val="75000"/>
                  </a:schemeClr>
                </a:solidFill>
              </a:rPr>
              <a:t>https://interagencystandingcommittee.org/iasc-reference-group-mental-health-and-psychosocial-support-emergency-settings/iasc-handbook-mental-health-and-psychosocial-support-coordination</a:t>
            </a:r>
            <a:endParaRPr lang="en-US" i="1" dirty="0">
              <a:solidFill>
                <a:schemeClr val="accent5">
                  <a:lumMod val="75000"/>
                </a:schemeClr>
              </a:solidFill>
              <a:ea typeface="Calibri"/>
              <a:cs typeface="Calibri"/>
            </a:endParaRPr>
          </a:p>
          <a:p>
            <a:r>
              <a:rPr lang="en-US" i="1" dirty="0">
                <a:solidFill>
                  <a:schemeClr val="accent5">
                    <a:lumMod val="75000"/>
                  </a:schemeClr>
                </a:solidFill>
              </a:rPr>
              <a:t>2. WHO’s Open course – Introducing mental health and psychosocial support in emergencies.  This course is strongly advised to understand the MHPSS principles, framework and actions.</a:t>
            </a:r>
            <a:endParaRPr lang="en-US" i="1" dirty="0">
              <a:solidFill>
                <a:schemeClr val="accent5">
                  <a:lumMod val="75000"/>
                </a:schemeClr>
              </a:solidFill>
              <a:ea typeface="Calibri"/>
              <a:cs typeface="Calibri"/>
            </a:endParaRPr>
          </a:p>
          <a:p>
            <a:r>
              <a:rPr lang="en-US" i="1" dirty="0">
                <a:solidFill>
                  <a:schemeClr val="accent5">
                    <a:lumMod val="75000"/>
                  </a:schemeClr>
                </a:solidFill>
              </a:rPr>
              <a:t>https://openwho.org/emergencymgmt/536361/Mental+health+and+psychosocial+support+in+emergencies</a:t>
            </a:r>
          </a:p>
          <a:p>
            <a:r>
              <a:rPr lang="en-US" i="1" dirty="0">
                <a:solidFill>
                  <a:schemeClr val="accent5">
                    <a:lumMod val="75000"/>
                  </a:schemeClr>
                </a:solidFill>
                <a:ea typeface="Calibri"/>
                <a:cs typeface="Calibri"/>
              </a:rPr>
              <a:t>3. </a:t>
            </a:r>
            <a:r>
              <a:rPr lang="en-US" i="1" dirty="0">
                <a:solidFill>
                  <a:schemeClr val="accent5">
                    <a:lumMod val="75000"/>
                  </a:schemeClr>
                </a:solidFill>
              </a:rPr>
              <a:t>UNICEF’s MHPSS Operational Framework would help highlight child and adolescent specific considerations  </a:t>
            </a:r>
            <a:r>
              <a:rPr lang="en-US" i="1" dirty="0">
                <a:solidFill>
                  <a:schemeClr val="accent5">
                    <a:lumMod val="75000"/>
                  </a:schemeClr>
                </a:solidFill>
                <a:hlinkClick r:id="rId3"/>
              </a:rPr>
              <a:t>https://www.unicef.org/reports/global-multisectoral-operational-framework</a:t>
            </a:r>
            <a:endParaRPr lang="en-US" i="1" dirty="0">
              <a:solidFill>
                <a:schemeClr val="accent5">
                  <a:lumMod val="75000"/>
                </a:schemeClr>
              </a:solidFill>
              <a:ea typeface="Calibri"/>
              <a:cs typeface="Calibri"/>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35</a:t>
            </a:fld>
            <a:endParaRPr lang="x-none" sz="1400" dirty="0"/>
          </a:p>
        </p:txBody>
      </p:sp>
    </p:spTree>
    <p:extLst>
      <p:ext uri="{BB962C8B-B14F-4D97-AF65-F5344CB8AC3E}">
        <p14:creationId xmlns:p14="http://schemas.microsoft.com/office/powerpoint/2010/main" val="2693947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279400"/>
            <a:ext cx="6429375" cy="3616325"/>
          </a:xfrm>
        </p:spPr>
      </p:sp>
      <p:sp>
        <p:nvSpPr>
          <p:cNvPr id="3" name="Notes Placeholder 2"/>
          <p:cNvSpPr>
            <a:spLocks noGrp="1"/>
          </p:cNvSpPr>
          <p:nvPr>
            <p:ph type="body" idx="1"/>
          </p:nvPr>
        </p:nvSpPr>
        <p:spPr>
          <a:xfrm>
            <a:off x="319088" y="3929063"/>
            <a:ext cx="6429375" cy="6026150"/>
          </a:xfrm>
        </p:spPr>
        <p:txBody>
          <a:bodyPr/>
          <a:lstStyle/>
          <a:p>
            <a:r>
              <a:rPr lang="en-US" i="1" dirty="0">
                <a:solidFill>
                  <a:srgbClr val="0070C0"/>
                </a:solidFill>
              </a:rPr>
              <a:t>Here are some notes to help you talk through the IASC intervention pyramid.</a:t>
            </a:r>
          </a:p>
          <a:p>
            <a:endParaRPr lang="en-US" b="1" i="1" dirty="0">
              <a:solidFill>
                <a:srgbClr val="0070C0"/>
              </a:solidFill>
              <a:ea typeface="Calibri"/>
              <a:cs typeface="Calibri"/>
            </a:endParaRPr>
          </a:p>
          <a:p>
            <a:r>
              <a:rPr lang="en-US" b="1" dirty="0"/>
              <a:t>Multi-layered supports are crucial </a:t>
            </a:r>
            <a:r>
              <a:rPr lang="en-US" dirty="0"/>
              <a:t>and acknowledge that people affected by crises respond in different ways and require different kinds of support (the pyramid…). The model also acknowledges that the community has a very important role to play in providing MHPSS responses.</a:t>
            </a:r>
            <a:endParaRPr lang="en-US" dirty="0">
              <a:cs typeface="Calibri"/>
            </a:endParaRPr>
          </a:p>
          <a:p>
            <a:pPr marL="236624" indent="-236624">
              <a:buAutoNum type="arabicPeriod"/>
            </a:pPr>
            <a:endParaRPr lang="en-US" dirty="0"/>
          </a:p>
          <a:p>
            <a:pPr marL="177468" indent="-177468">
              <a:spcAft>
                <a:spcPts val="1000"/>
              </a:spcAft>
              <a:buFont typeface="Arial" panose="020B0604020202020204" pitchFamily="34" charset="0"/>
              <a:buChar char="•"/>
            </a:pPr>
            <a:r>
              <a:rPr lang="en-US" b="1" dirty="0"/>
              <a:t>At the bottom of the pyramid </a:t>
            </a:r>
            <a:r>
              <a:rPr lang="en-US" b="0" dirty="0"/>
              <a:t>are social considerations in basic services and security. Multi-layered support requires a solid foundation. This includes advocating for basic services that are safe, accessible, socially appropriate, and that protect people’s dignity (such as food, water, shelter, and safety). A core principle of MHPSS action is ensuring and advocating for these needs to be met as part of a holistic response.</a:t>
            </a:r>
          </a:p>
          <a:p>
            <a:pPr marL="177468" indent="-177468">
              <a:spcAft>
                <a:spcPts val="1000"/>
              </a:spcAft>
              <a:buFont typeface="Arial" panose="020B0604020202020204" pitchFamily="34" charset="0"/>
              <a:buChar char="•"/>
            </a:pPr>
            <a:r>
              <a:rPr lang="en-US" b="1" dirty="0"/>
              <a:t>The next layer focuses on </a:t>
            </a:r>
            <a:r>
              <a:rPr lang="en-US" b="0" dirty="0"/>
              <a:t>strengthening community and family supports. Once basic services and safety are in place, social networks can be activated and supported, for example, through safe spaces for children and women, and strengthening community networks.</a:t>
            </a:r>
          </a:p>
          <a:p>
            <a:pPr marL="177468" indent="-177468">
              <a:spcAft>
                <a:spcPts val="1000"/>
              </a:spcAft>
              <a:buFont typeface="Arial" panose="020B0604020202020204" pitchFamily="34" charset="0"/>
              <a:buChar char="•"/>
            </a:pPr>
            <a:r>
              <a:rPr lang="en-US" b="1" dirty="0"/>
              <a:t>The third layer is focused (person-to-person or group) support. </a:t>
            </a:r>
            <a:r>
              <a:rPr lang="en-US" b="0" dirty="0"/>
              <a:t>This includes basic mental health care provided by primary health care staff, and emotional or practical support offered by trained community workers, such as  social workers, doctors, nurses and health professionals. These supports help individuals and families who need more focused attention. </a:t>
            </a:r>
          </a:p>
          <a:p>
            <a:pPr marL="177468" indent="-177468">
              <a:spcAft>
                <a:spcPts val="600"/>
              </a:spcAft>
              <a:buFont typeface="Arial" panose="020B0604020202020204" pitchFamily="34" charset="0"/>
              <a:buChar char="•"/>
            </a:pPr>
            <a:r>
              <a:rPr lang="en-US" b="1" dirty="0"/>
              <a:t>At the top of the pyramid </a:t>
            </a:r>
            <a:r>
              <a:rPr lang="en-US" b="0" dirty="0"/>
              <a:t>are specialized services, delivered by mental health and other specialized professionals. </a:t>
            </a:r>
          </a:p>
          <a:p>
            <a:r>
              <a:rPr lang="en-US" i="1" dirty="0">
                <a:solidFill>
                  <a:srgbClr val="0070C0"/>
                </a:solidFill>
              </a:rPr>
              <a:t>R</a:t>
            </a:r>
            <a:r>
              <a:rPr lang="en-US" b="0" i="1" dirty="0">
                <a:solidFill>
                  <a:srgbClr val="0070C0"/>
                </a:solidFill>
              </a:rPr>
              <a:t>eferences:</a:t>
            </a:r>
            <a:endParaRPr lang="en-US" b="0" i="1" u="sng" dirty="0">
              <a:solidFill>
                <a:srgbClr val="0070C0"/>
              </a:solidFill>
              <a:highlight>
                <a:srgbClr val="FFFF00"/>
              </a:highlight>
            </a:endParaRPr>
          </a:p>
          <a:p>
            <a:pPr marL="171450" indent="-171450">
              <a:lnSpc>
                <a:spcPct val="90000"/>
              </a:lnSpc>
              <a:buFont typeface="Arial" panose="020B0604020202020204" pitchFamily="34" charset="0"/>
              <a:buChar char="•"/>
            </a:pPr>
            <a:r>
              <a:rPr lang="en-GB" i="1" dirty="0">
                <a:solidFill>
                  <a:srgbClr val="0070C0"/>
                </a:solidFill>
              </a:rPr>
              <a:t>MHPSS MSP. The MSP and the MHPSS intervention pyramid. Geneva: MHPSS Minimum Services Package; 2022. </a:t>
            </a:r>
            <a:r>
              <a:rPr lang="en-GB" i="1" dirty="0">
                <a:solidFill>
                  <a:srgbClr val="0070C0"/>
                </a:solidFill>
                <a:hlinkClick r:id="rId3"/>
              </a:rPr>
              <a:t>https://www.mhpssmsp.org/sites/default/files/2022-10/THE%20MSP%20AND%20THE%20MHPSS%20INTERVENTION%20PYRAMID.pdf</a:t>
            </a:r>
            <a:endParaRPr lang="en-GB" i="1" dirty="0">
              <a:solidFill>
                <a:srgbClr val="0070C0"/>
              </a:solidFill>
            </a:endParaRPr>
          </a:p>
          <a:p>
            <a:pPr marL="171450" indent="-171450">
              <a:lnSpc>
                <a:spcPct val="90000"/>
              </a:lnSpc>
              <a:buFont typeface="Arial" panose="020B0604020202020204" pitchFamily="34" charset="0"/>
              <a:buChar char="•"/>
            </a:pPr>
            <a:r>
              <a:rPr lang="en-GB" i="1" dirty="0">
                <a:solidFill>
                  <a:srgbClr val="0070C0"/>
                </a:solidFill>
              </a:rPr>
              <a:t>Inter-Agency Standing Committee (IASC). IASC Guidelines on Mental Health and Psychosocial Support in Emergency Settings. Geneva: IASC; 2007. </a:t>
            </a:r>
            <a:r>
              <a:rPr lang="en-GB" i="1" dirty="0">
                <a:solidFill>
                  <a:srgbClr val="0563C1"/>
                </a:solidFill>
                <a:hlinkClick r:id="rId3">
                  <a:extLst>
                    <a:ext uri="{A12FA001-AC4F-418D-AE19-62706E023703}">
                      <ahyp:hlinkClr xmlns:ahyp="http://schemas.microsoft.com/office/drawing/2018/hyperlinkcolor" val="tx"/>
                    </a:ext>
                  </a:extLst>
                </a:hlinkClick>
              </a:rPr>
              <a:t>https://www.mhpssmsp.org/sites/default/files/2022-10/THE%20MSP%20AND%20THE%20MHPSS%20INTERVENTION%20PYRAMID.</a:t>
            </a:r>
            <a:r>
              <a:rPr lang="en-GB" i="1" dirty="0">
                <a:solidFill>
                  <a:srgbClr val="0070C0"/>
                </a:solidFill>
                <a:hlinkClick r:id="rId3">
                  <a:extLst>
                    <a:ext uri="{A12FA001-AC4F-418D-AE19-62706E023703}">
                      <ahyp:hlinkClr xmlns:ahyp="http://schemas.microsoft.com/office/drawing/2018/hyperlinkcolor" val="tx"/>
                    </a:ext>
                  </a:extLst>
                </a:hlinkClick>
              </a:rPr>
              <a:t>pdf</a:t>
            </a:r>
            <a:r>
              <a:rPr lang="en-GB" i="1" dirty="0">
                <a:solidFill>
                  <a:srgbClr val="0070C0"/>
                </a:solidFill>
              </a:rPr>
              <a:t> </a:t>
            </a:r>
          </a:p>
          <a:p>
            <a:pPr marL="171450" indent="-171450">
              <a:lnSpc>
                <a:spcPct val="90000"/>
              </a:lnSpc>
              <a:buFont typeface="Arial" panose="020B0604020202020204" pitchFamily="34" charset="0"/>
              <a:buChar char="•"/>
            </a:pPr>
            <a:r>
              <a:rPr lang="en-GB" i="1" dirty="0">
                <a:solidFill>
                  <a:srgbClr val="0070C0"/>
                </a:solidFill>
              </a:rPr>
              <a:t>Ubels, T., </a:t>
            </a:r>
            <a:r>
              <a:rPr lang="en-GB" i="1" dirty="0" err="1">
                <a:solidFill>
                  <a:srgbClr val="0070C0"/>
                </a:solidFill>
              </a:rPr>
              <a:t>Kinsbergen</a:t>
            </a:r>
            <a:r>
              <a:rPr lang="en-GB" i="1" dirty="0">
                <a:solidFill>
                  <a:srgbClr val="0070C0"/>
                </a:solidFill>
              </a:rPr>
              <a:t>, S., Tolsma, J., and Koch, D.-J. (2022). The social outcomes of psychosocial support: A grey literature scoping review. SSM – Mental Health, 2, Article 100074. https://doi.org/10.1016/j.ssmmh.2022.100074</a:t>
            </a:r>
          </a:p>
          <a:p>
            <a:endParaRPr lang="en-US" b="0" i="1" dirty="0">
              <a:solidFill>
                <a:srgbClr val="0070C0"/>
              </a:solidFill>
              <a:highlight>
                <a:srgbClr val="FFFF00"/>
              </a:highlight>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36</a:t>
            </a:fld>
            <a:endParaRPr lang="x-none" sz="1400" dirty="0"/>
          </a:p>
        </p:txBody>
      </p:sp>
    </p:spTree>
    <p:extLst>
      <p:ext uri="{BB962C8B-B14F-4D97-AF65-F5344CB8AC3E}">
        <p14:creationId xmlns:p14="http://schemas.microsoft.com/office/powerpoint/2010/main" val="1086632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41313"/>
            <a:ext cx="6378575" cy="3587750"/>
          </a:xfrm>
        </p:spPr>
      </p:sp>
      <p:sp>
        <p:nvSpPr>
          <p:cNvPr id="3" name="Notes Placeholder 2"/>
          <p:cNvSpPr>
            <a:spLocks noGrp="1"/>
          </p:cNvSpPr>
          <p:nvPr>
            <p:ph type="body" idx="1"/>
          </p:nvPr>
        </p:nvSpPr>
        <p:spPr>
          <a:xfrm>
            <a:off x="361950" y="3929064"/>
            <a:ext cx="6031707" cy="5026224"/>
          </a:xfrm>
        </p:spPr>
        <p:txBody>
          <a:bodyPr/>
          <a:lstStyle/>
          <a:p>
            <a:pPr marR="62442" algn="just">
              <a:lnSpc>
                <a:spcPct val="115000"/>
              </a:lnSpc>
            </a:pP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Time: Presentation 15 mins, or 25 mins with addition of Exercise 2.12</a:t>
            </a:r>
          </a:p>
        </p:txBody>
      </p:sp>
      <p:sp>
        <p:nvSpPr>
          <p:cNvPr id="4" name="Slide Number Placeholder 3"/>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37</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166313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374650"/>
            <a:ext cx="6302375" cy="3544888"/>
          </a:xfrm>
        </p:spPr>
      </p:sp>
      <p:sp>
        <p:nvSpPr>
          <p:cNvPr id="3" name="Notes Placeholder 2"/>
          <p:cNvSpPr>
            <a:spLocks noGrp="1"/>
          </p:cNvSpPr>
          <p:nvPr>
            <p:ph type="body" idx="1"/>
          </p:nvPr>
        </p:nvSpPr>
        <p:spPr>
          <a:xfrm>
            <a:off x="392113" y="3919538"/>
            <a:ext cx="6302375" cy="4243259"/>
          </a:xfrm>
        </p:spPr>
        <p:txBody>
          <a:bodyPr/>
          <a:lstStyle/>
          <a:p>
            <a:r>
              <a:rPr lang="en-GB" i="1" dirty="0">
                <a:solidFill>
                  <a:srgbClr val="0070C0"/>
                </a:solidFill>
              </a:rPr>
              <a:t>Presentation. 15 mins. (4 slides: a video  of 3:12 mins, 2  spoken slides, a further video 1:52 mins)</a:t>
            </a:r>
          </a:p>
          <a:p>
            <a:endParaRPr lang="en-GB" i="1" dirty="0">
              <a:solidFill>
                <a:srgbClr val="0070C0"/>
              </a:solidFill>
            </a:endParaRPr>
          </a:p>
          <a:p>
            <a:r>
              <a:rPr lang="en-GB" i="1" dirty="0">
                <a:solidFill>
                  <a:srgbClr val="0070C0"/>
                </a:solidFill>
              </a:rPr>
              <a:t>Play the video. Tell participant, that it explains </a:t>
            </a:r>
            <a:r>
              <a:rPr lang="en-US" i="1" dirty="0">
                <a:solidFill>
                  <a:srgbClr val="0070C0"/>
                </a:solidFill>
              </a:rPr>
              <a:t>UN CRPD: Article 11 - Situations of risk and humanitarian emergencies </a:t>
            </a:r>
            <a:r>
              <a:rPr lang="en-GB" i="1" dirty="0">
                <a:solidFill>
                  <a:srgbClr val="0070C0"/>
                </a:solidFill>
              </a:rPr>
              <a:t>(MHE)</a:t>
            </a:r>
          </a:p>
          <a:p>
            <a:endParaRPr lang="en-GB" i="1" dirty="0">
              <a:solidFill>
                <a:srgbClr val="0070C0"/>
              </a:solidFill>
            </a:endParaRPr>
          </a:p>
          <a:p>
            <a:r>
              <a:rPr lang="en-GB" i="1" u="sng" dirty="0">
                <a:solidFill>
                  <a:srgbClr val="0070C0"/>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https://www.youtube.com/watch?v=Nef5RbBpOB0</a:t>
            </a:r>
            <a:endParaRPr lang="en-US" i="1" u="sng" dirty="0">
              <a:solidFill>
                <a:srgbClr val="0070C0"/>
              </a:solidFill>
              <a:ea typeface="Calibri" panose="020F0502020204030204" pitchFamily="34" charset="0"/>
              <a:cs typeface="Times New Roman" panose="02020603050405020304" pitchFamily="18" charset="0"/>
            </a:endParaRPr>
          </a:p>
          <a:p>
            <a:pPr>
              <a:lnSpc>
                <a:spcPct val="107000"/>
              </a:lnSpc>
              <a:spcAft>
                <a:spcPts val="828"/>
              </a:spcAft>
            </a:pPr>
            <a:r>
              <a:rPr lang="de-DE" i="1" dirty="0">
                <a:solidFill>
                  <a:srgbClr val="0070C0"/>
                </a:solidFill>
              </a:rPr>
              <a:t>Credit: UN CRPD: Article 11 - Situations of risk and humanitarian emergencies: Mental Health Europe.</a:t>
            </a:r>
            <a:endParaRPr lang="de-DE" i="1" dirty="0">
              <a:solidFill>
                <a:srgbClr val="0070C0"/>
              </a:solidFill>
              <a:cs typeface="Calibri"/>
            </a:endParaRPr>
          </a:p>
          <a:p>
            <a:pPr>
              <a:lnSpc>
                <a:spcPct val="107000"/>
              </a:lnSpc>
              <a:spcAft>
                <a:spcPts val="828"/>
              </a:spcAft>
            </a:pPr>
            <a:endParaRPr lang="de-DE" sz="1900" dirty="0">
              <a:solidFill>
                <a:srgbClr val="000000"/>
              </a:solidFill>
              <a:latin typeface="Segoe UI" panose="020B0502040204020203" pitchFamily="34" charset="0"/>
              <a:cs typeface="Segoe UI" panose="020B0502040204020203" pitchFamily="34" charset="0"/>
            </a:endParaRPr>
          </a:p>
          <a:p>
            <a:pPr>
              <a:lnSpc>
                <a:spcPct val="107000"/>
              </a:lnSpc>
              <a:spcAft>
                <a:spcPts val="828"/>
              </a:spcAft>
            </a:pPr>
            <a:endParaRPr lang="de-DE" sz="1900" dirty="0">
              <a:latin typeface="Segoe UI" panose="020B0502040204020203" pitchFamily="34" charset="0"/>
              <a:cs typeface="Segoe UI" panose="020B0502040204020203" pitchFamily="34" charset="0"/>
            </a:endParaRPr>
          </a:p>
          <a:p>
            <a:pPr>
              <a:lnSpc>
                <a:spcPct val="107000"/>
              </a:lnSpc>
              <a:spcAft>
                <a:spcPts val="828"/>
              </a:spcAft>
            </a:pPr>
            <a:endParaRPr lang="aa-ET" sz="1900" dirty="0">
              <a:latin typeface="Calibri" panose="020F0502020204030204" pitchFamily="34" charset="0"/>
              <a:ea typeface="Calibri" panose="020F0502020204030204" pitchFamily="34" charset="0"/>
              <a:cs typeface="Times New Roman" panose="02020603050405020304" pitchFamily="18" charset="0"/>
            </a:endParaRPr>
          </a:p>
          <a:p>
            <a:endParaRPr lang="aa-ET" sz="1900" dirty="0">
              <a:latin typeface="Calibri" panose="020F0502020204030204" pitchFamily="34" charset="0"/>
              <a:ea typeface="Calibri" panose="020F0502020204030204" pitchFamily="34" charset="0"/>
              <a:cs typeface="Times New Roman" panose="02020603050405020304" pitchFamily="18" charset="0"/>
            </a:endParaRPr>
          </a:p>
          <a:p>
            <a:endParaRPr lang="aa-ET" dirty="0">
              <a:latin typeface="Calibri" panose="020F0502020204030204" pitchFamily="34" charset="0"/>
              <a:cs typeface="Calibri"/>
            </a:endParaRPr>
          </a:p>
        </p:txBody>
      </p:sp>
      <p:sp>
        <p:nvSpPr>
          <p:cNvPr id="4" name="Slide Number Placeholder 3"/>
          <p:cNvSpPr>
            <a:spLocks noGrp="1"/>
          </p:cNvSpPr>
          <p:nvPr>
            <p:ph type="sldNum" sz="quarter" idx="5"/>
          </p:nvPr>
        </p:nvSpPr>
        <p:spPr>
          <a:xfrm>
            <a:off x="4023991" y="9734750"/>
            <a:ext cx="3078428" cy="513507"/>
          </a:xfrm>
        </p:spPr>
        <p:txBody>
          <a:bodyPr/>
          <a:lstStyle/>
          <a:p>
            <a:fld id="{B30A59C1-2D98-4297-91D0-BBB9964FC570}" type="slidenum">
              <a:rPr lang="x-none" sz="1400" smtClean="0"/>
              <a:t>38</a:t>
            </a:fld>
            <a:endParaRPr lang="x-none" sz="1400" dirty="0"/>
          </a:p>
        </p:txBody>
      </p:sp>
    </p:spTree>
    <p:extLst>
      <p:ext uri="{BB962C8B-B14F-4D97-AF65-F5344CB8AC3E}">
        <p14:creationId xmlns:p14="http://schemas.microsoft.com/office/powerpoint/2010/main" val="3095792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31788"/>
            <a:ext cx="6345238" cy="3568700"/>
          </a:xfrm>
        </p:spPr>
      </p:sp>
      <p:sp>
        <p:nvSpPr>
          <p:cNvPr id="3" name="Notes Placeholder 2"/>
          <p:cNvSpPr>
            <a:spLocks noGrp="1"/>
          </p:cNvSpPr>
          <p:nvPr>
            <p:ph type="body" idx="1"/>
          </p:nvPr>
        </p:nvSpPr>
        <p:spPr>
          <a:xfrm>
            <a:off x="361950" y="4029075"/>
            <a:ext cx="6345238" cy="4925803"/>
          </a:xfrm>
        </p:spPr>
        <p:txBody>
          <a:bodyPr/>
          <a:lstStyle/>
          <a:p>
            <a:r>
              <a:rPr lang="de-DE" i="1" dirty="0">
                <a:solidFill>
                  <a:srgbClr val="0070C0"/>
                </a:solidFill>
              </a:rPr>
              <a:t>Presentation: Zooming in on article 11 (5 min, 2 slides).</a:t>
            </a:r>
          </a:p>
          <a:p>
            <a:endParaRPr lang="en-GB" i="1" dirty="0">
              <a:solidFill>
                <a:srgbClr val="0070C0"/>
              </a:solidFill>
            </a:endParaRPr>
          </a:p>
          <a:p>
            <a:r>
              <a:rPr lang="aa-ET" i="1" dirty="0">
                <a:solidFill>
                  <a:srgbClr val="0070C0"/>
                </a:solidFill>
              </a:rPr>
              <a:t>Ask a particpant to read</a:t>
            </a:r>
            <a:r>
              <a:rPr lang="en-GB" i="1" dirty="0">
                <a:solidFill>
                  <a:srgbClr val="0070C0"/>
                </a:solidFill>
              </a:rPr>
              <a:t> out</a:t>
            </a:r>
            <a:r>
              <a:rPr lang="aa-ET" i="1" dirty="0">
                <a:solidFill>
                  <a:srgbClr val="0070C0"/>
                </a:solidFill>
              </a:rPr>
              <a:t> the text</a:t>
            </a:r>
            <a:r>
              <a:rPr lang="en-GB" i="1" dirty="0">
                <a:solidFill>
                  <a:srgbClr val="0070C0"/>
                </a:solidFill>
              </a:rPr>
              <a:t>.</a:t>
            </a:r>
            <a:endParaRPr lang="en-US" i="1" dirty="0">
              <a:solidFill>
                <a:srgbClr val="0070C0"/>
              </a:solidFill>
            </a:endParaRPr>
          </a:p>
          <a:p>
            <a:endParaRPr lang="aa-ET" i="1" dirty="0">
              <a:solidFill>
                <a:srgbClr val="0070C0"/>
              </a:solidFill>
            </a:endParaRPr>
          </a:p>
          <a:p>
            <a:r>
              <a:rPr lang="en-GB" i="1" dirty="0">
                <a:solidFill>
                  <a:srgbClr val="0070C0"/>
                </a:solidFill>
              </a:rPr>
              <a:t>Tell the participants:</a:t>
            </a:r>
          </a:p>
          <a:p>
            <a:endParaRPr lang="en-GB" i="1" dirty="0">
              <a:solidFill>
                <a:srgbClr val="0070C0"/>
              </a:solidFill>
            </a:endParaRPr>
          </a:p>
          <a:p>
            <a:pPr marL="0" marR="0">
              <a:lnSpc>
                <a:spcPct val="107000"/>
              </a:lnSpc>
              <a:spcBef>
                <a:spcPts val="0"/>
              </a:spcBef>
              <a:spcAft>
                <a:spcPts val="800"/>
              </a:spcAft>
            </a:pPr>
            <a:r>
              <a:rPr lang="en-GB" dirty="0">
                <a:effectLst/>
                <a:ea typeface="Calibri"/>
                <a:cs typeface="Calibri"/>
              </a:rPr>
              <a:t>Additionally, other treaties/legislation/resolutions echo this article and complement its imperative. For example, the UN Security Council Resolution 2475 Disability Inclusive Humanitarian Action </a:t>
            </a:r>
          </a:p>
          <a:p>
            <a:pPr marL="0" marR="0">
              <a:lnSpc>
                <a:spcPct val="107000"/>
              </a:lnSpc>
              <a:spcBef>
                <a:spcPts val="0"/>
              </a:spcBef>
              <a:spcAft>
                <a:spcPts val="800"/>
              </a:spcAft>
            </a:pPr>
            <a:endParaRPr lang="en-GB" dirty="0">
              <a:effectLst/>
              <a:ea typeface="Calibri"/>
              <a:cs typeface="Calibri"/>
            </a:endParaRPr>
          </a:p>
          <a:p>
            <a:pPr>
              <a:lnSpc>
                <a:spcPct val="107000"/>
              </a:lnSpc>
              <a:spcAft>
                <a:spcPts val="800"/>
              </a:spcAft>
            </a:pPr>
            <a:r>
              <a:rPr lang="en-GB" i="1" dirty="0">
                <a:solidFill>
                  <a:srgbClr val="0070C0"/>
                </a:solidFill>
                <a:effectLst/>
                <a:ea typeface="Calibri"/>
                <a:cs typeface="Calibri"/>
              </a:rPr>
              <a:t>Reference: </a:t>
            </a:r>
            <a:r>
              <a:rPr lang="en-GB" i="1" dirty="0">
                <a:solidFill>
                  <a:srgbClr val="0070C0"/>
                </a:solidFill>
              </a:rPr>
              <a:t>UN Security Council Resolution 2475 Disability Inclusive Humanitarian Action </a:t>
            </a:r>
            <a:r>
              <a:rPr lang="en-GB" i="1" u="sng" dirty="0">
                <a:hlinkClick r:id="rId3"/>
              </a:rPr>
              <a:t>https://docs.un.org/en/S/Res/2475(2019)</a:t>
            </a:r>
            <a:r>
              <a:rPr lang="en-GB" dirty="0"/>
              <a:t> </a:t>
            </a:r>
          </a:p>
          <a:p>
            <a:pPr marL="0" marR="0">
              <a:lnSpc>
                <a:spcPct val="107000"/>
              </a:lnSpc>
              <a:spcBef>
                <a:spcPts val="0"/>
              </a:spcBef>
              <a:spcAft>
                <a:spcPts val="800"/>
              </a:spcAft>
            </a:pPr>
            <a:endParaRPr lang="da-DK" dirty="0">
              <a:effectLst/>
              <a:ea typeface="Calibri"/>
              <a:cs typeface="Calibri"/>
            </a:endParaRPr>
          </a:p>
          <a:p>
            <a:pPr marL="0" marR="0">
              <a:spcBef>
                <a:spcPts val="0"/>
              </a:spcBef>
            </a:pPr>
            <a:endParaRPr lang="aa-ET" dirty="0">
              <a:effectLst/>
              <a:ea typeface="Calibri"/>
              <a:cs typeface="Calibri"/>
            </a:endParaRPr>
          </a:p>
          <a:p>
            <a:endParaRPr lang="aa-ET" dirty="0">
              <a:solidFill>
                <a:srgbClr val="4472C4"/>
              </a:solidFill>
              <a:ea typeface="Calibri"/>
              <a:cs typeface="Calibri"/>
            </a:endParaRPr>
          </a:p>
          <a:p>
            <a:endParaRPr lang="aa-ET" sz="1100" dirty="0">
              <a:solidFill>
                <a:srgbClr val="000000"/>
              </a:solidFill>
              <a:ea typeface="Calibri"/>
              <a:cs typeface="Calibri"/>
            </a:endParaRPr>
          </a:p>
          <a:p>
            <a:endParaRPr lang="aa-ET" dirty="0">
              <a:ea typeface="Calibri"/>
              <a:cs typeface="Calibri"/>
            </a:endParaRPr>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39</a:t>
            </a:fld>
            <a:endParaRPr lang="x-none" sz="1400" dirty="0"/>
          </a:p>
        </p:txBody>
      </p:sp>
    </p:spTree>
    <p:extLst>
      <p:ext uri="{BB962C8B-B14F-4D97-AF65-F5344CB8AC3E}">
        <p14:creationId xmlns:p14="http://schemas.microsoft.com/office/powerpoint/2010/main" val="340440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342900"/>
            <a:ext cx="6142037" cy="3454400"/>
          </a:xfrm>
        </p:spPr>
      </p:sp>
      <p:sp>
        <p:nvSpPr>
          <p:cNvPr id="3" name="Notizenplatzhalter 2"/>
          <p:cNvSpPr>
            <a:spLocks noGrp="1"/>
          </p:cNvSpPr>
          <p:nvPr>
            <p:ph type="body" idx="1"/>
          </p:nvPr>
        </p:nvSpPr>
        <p:spPr>
          <a:xfrm>
            <a:off x="481012" y="3904938"/>
            <a:ext cx="6142037" cy="5050349"/>
          </a:xfrm>
        </p:spPr>
        <p:txBody>
          <a:bodyPr/>
          <a:lstStyle/>
          <a:p>
            <a:r>
              <a:rPr lang="en-GB" i="1" dirty="0">
                <a:solidFill>
                  <a:srgbClr val="0070C0"/>
                </a:solidFill>
              </a:rPr>
              <a:t>Time: 230 min (3 hours 50 minutes) including a 15 min break, or 250 minutes (4 hours 10 minutes) with the final optional exercise.</a:t>
            </a:r>
          </a:p>
          <a:p>
            <a:endParaRPr lang="en-GB" dirty="0">
              <a:solidFill>
                <a:srgbClr val="0070C0"/>
              </a:solidFill>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4</a:t>
            </a:fld>
            <a:endParaRPr lang="x-none" sz="1400" dirty="0"/>
          </a:p>
        </p:txBody>
      </p:sp>
    </p:spTree>
    <p:extLst>
      <p:ext uri="{BB962C8B-B14F-4D97-AF65-F5344CB8AC3E}">
        <p14:creationId xmlns:p14="http://schemas.microsoft.com/office/powerpoint/2010/main" val="193002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441325"/>
            <a:ext cx="6138863" cy="3452813"/>
          </a:xfrm>
        </p:spPr>
      </p:sp>
      <p:sp>
        <p:nvSpPr>
          <p:cNvPr id="3" name="Notes Placeholder 2"/>
          <p:cNvSpPr>
            <a:spLocks noGrp="1"/>
          </p:cNvSpPr>
          <p:nvPr>
            <p:ph type="body" idx="1"/>
          </p:nvPr>
        </p:nvSpPr>
        <p:spPr>
          <a:xfrm>
            <a:off x="482600" y="3962400"/>
            <a:ext cx="6138863" cy="5830925"/>
          </a:xfrm>
        </p:spPr>
        <p:txBody>
          <a:bodyPr/>
          <a:lstStyle/>
          <a:p>
            <a:r>
              <a:rPr lang="en-GB" i="1" dirty="0">
                <a:solidFill>
                  <a:schemeClr val="accent1"/>
                </a:solidFill>
              </a:rPr>
              <a:t>Talk through the slide (or ask a participant to r</a:t>
            </a:r>
            <a:r>
              <a:rPr lang="aa-ET" i="1" dirty="0">
                <a:solidFill>
                  <a:schemeClr val="accent1"/>
                </a:solidFill>
              </a:rPr>
              <a:t>ead </a:t>
            </a:r>
            <a:r>
              <a:rPr lang="en-GB" i="1" dirty="0">
                <a:solidFill>
                  <a:schemeClr val="accent1"/>
                </a:solidFill>
              </a:rPr>
              <a:t>it </a:t>
            </a:r>
            <a:r>
              <a:rPr lang="aa-ET" i="1" dirty="0">
                <a:solidFill>
                  <a:schemeClr val="accent1"/>
                </a:solidFill>
              </a:rPr>
              <a:t>out</a:t>
            </a:r>
            <a:r>
              <a:rPr lang="en-GB" i="1" dirty="0">
                <a:solidFill>
                  <a:schemeClr val="accent1"/>
                </a:solidFill>
              </a:rPr>
              <a:t>).</a:t>
            </a:r>
            <a:endParaRPr lang="en-US" i="1" dirty="0">
              <a:solidFill>
                <a:schemeClr val="accent1"/>
              </a:solidFill>
            </a:endParaRPr>
          </a:p>
          <a:p>
            <a:pPr marL="354936" indent="-354936">
              <a:buFont typeface="Arial" panose="020B0604020202020204" pitchFamily="34" charset="0"/>
              <a:buChar char="•"/>
            </a:pPr>
            <a:endParaRPr lang="en-GB" i="1" dirty="0"/>
          </a:p>
          <a:p>
            <a:pPr>
              <a:defRPr/>
            </a:pPr>
            <a:r>
              <a:rPr lang="en-US" i="1" dirty="0">
                <a:solidFill>
                  <a:schemeClr val="accent5">
                    <a:lumMod val="75000"/>
                  </a:schemeClr>
                </a:solidFill>
              </a:rPr>
              <a:t>Explain that:</a:t>
            </a:r>
            <a:endParaRPr lang="en-US" i="1" dirty="0">
              <a:solidFill>
                <a:schemeClr val="accent5">
                  <a:lumMod val="75000"/>
                </a:schemeClr>
              </a:solidFill>
              <a:cs typeface="Calibri"/>
            </a:endParaRPr>
          </a:p>
          <a:p>
            <a:pPr marL="177468" indent="-177468">
              <a:buFont typeface="Arial"/>
              <a:buChar char="•"/>
              <a:defRPr/>
            </a:pPr>
            <a:endParaRPr lang="en-US" dirty="0">
              <a:solidFill>
                <a:schemeClr val="accent5">
                  <a:lumMod val="75000"/>
                </a:schemeClr>
              </a:solidFill>
            </a:endParaRPr>
          </a:p>
          <a:p>
            <a:pPr marL="177468" indent="-177468">
              <a:buFont typeface="Arial"/>
              <a:buChar char="•"/>
              <a:defRPr/>
            </a:pPr>
            <a:r>
              <a:rPr lang="en-US" dirty="0"/>
              <a:t>Of course, protection</a:t>
            </a:r>
            <a:r>
              <a:rPr lang="en-US" noProof="0" dirty="0"/>
              <a:t> during emergencies is not the sole task of the MHPSS workers, </a:t>
            </a:r>
            <a:r>
              <a:rPr lang="en-US" dirty="0"/>
              <a:t>however</a:t>
            </a:r>
            <a:r>
              <a:rPr lang="en-US" noProof="0" dirty="0"/>
              <a:t>: because of all reasons discussed, people with </a:t>
            </a:r>
            <a:r>
              <a:rPr lang="en-US" dirty="0"/>
              <a:t>psychosocial</a:t>
            </a:r>
            <a:r>
              <a:rPr lang="en-US" noProof="0" dirty="0"/>
              <a:t> </a:t>
            </a:r>
            <a:r>
              <a:rPr lang="en-US" dirty="0"/>
              <a:t>disabilities</a:t>
            </a:r>
            <a:r>
              <a:rPr lang="en-US" noProof="0" dirty="0"/>
              <a:t> are often </a:t>
            </a:r>
            <a:r>
              <a:rPr lang="en-US" dirty="0"/>
              <a:t>neglected so</a:t>
            </a:r>
            <a:r>
              <a:rPr lang="en-US" noProof="0" dirty="0"/>
              <a:t> therefore MHPSS workers often</a:t>
            </a:r>
            <a:r>
              <a:rPr lang="en-US" dirty="0"/>
              <a:t> need</a:t>
            </a:r>
            <a:r>
              <a:rPr lang="en-US" noProof="0" dirty="0"/>
              <a:t> </a:t>
            </a:r>
            <a:r>
              <a:rPr lang="en-US" dirty="0"/>
              <a:t>to</a:t>
            </a:r>
            <a:r>
              <a:rPr lang="en-US" noProof="0" dirty="0"/>
              <a:t> advocate for their rights and collaborate with Protection actors for the integration of these persons in their activities. </a:t>
            </a:r>
            <a:endParaRPr lang="en-US" dirty="0">
              <a:cs typeface="Calibri"/>
            </a:endParaRPr>
          </a:p>
          <a:p>
            <a:pPr marL="177468" indent="-177468">
              <a:buFont typeface="Arial"/>
              <a:buChar char="•"/>
              <a:defRPr/>
            </a:pPr>
            <a:r>
              <a:rPr lang="en-GB" dirty="0"/>
              <a:t>We will go deeper into this topic about disability inclusion into disaster risk management on Day 4, when we look into how to prevent violence and abuse and protect people with psychosocial disabilities.</a:t>
            </a:r>
          </a:p>
          <a:p>
            <a:pPr marL="177468" indent="-177468">
              <a:buFont typeface="Arial"/>
              <a:buChar char="•"/>
              <a:defRPr/>
            </a:pPr>
            <a:endParaRPr lang="en-GB" b="1" dirty="0">
              <a:solidFill>
                <a:schemeClr val="accent5">
                  <a:lumMod val="75000"/>
                </a:schemeClr>
              </a:solidFill>
              <a:cs typeface="Calibri"/>
            </a:endParaRPr>
          </a:p>
          <a:p>
            <a:pPr marL="177468" indent="-177468">
              <a:buFont typeface="Arial"/>
              <a:buChar char="•"/>
              <a:defRPr/>
            </a:pPr>
            <a:endParaRPr lang="en-US" b="1" dirty="0">
              <a:solidFill>
                <a:schemeClr val="accent5">
                  <a:lumMod val="75000"/>
                </a:schemeClr>
              </a:solidFill>
              <a:cs typeface="Calibri"/>
            </a:endParaRPr>
          </a:p>
          <a:p>
            <a:endParaRPr lang="en-US" dirty="0">
              <a:solidFill>
                <a:srgbClr val="313131"/>
              </a:solidFill>
              <a:ea typeface="Calibri" panose="020F0502020204030204" pitchFamily="34" charset="0"/>
            </a:endParaRPr>
          </a:p>
          <a:p>
            <a:endParaRPr lang="aa-ET" dirty="0">
              <a:solidFill>
                <a:srgbClr val="313131"/>
              </a:solidFill>
              <a:ea typeface="Calibri" panose="020F0502020204030204" pitchFamily="34" charset="0"/>
            </a:endParaRPr>
          </a:p>
          <a:p>
            <a:endParaRPr lang="aa-ET" dirty="0">
              <a:solidFill>
                <a:schemeClr val="accent1"/>
              </a:solidFill>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40</a:t>
            </a:fld>
            <a:endParaRPr lang="x-none" sz="1400" dirty="0"/>
          </a:p>
        </p:txBody>
      </p:sp>
    </p:spTree>
    <p:extLst>
      <p:ext uri="{BB962C8B-B14F-4D97-AF65-F5344CB8AC3E}">
        <p14:creationId xmlns:p14="http://schemas.microsoft.com/office/powerpoint/2010/main" val="12582953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20688"/>
            <a:ext cx="6142037" cy="3454400"/>
          </a:xfrm>
        </p:spPr>
      </p:sp>
      <p:sp>
        <p:nvSpPr>
          <p:cNvPr id="3" name="Notes Placeholder 2"/>
          <p:cNvSpPr>
            <a:spLocks noGrp="1"/>
          </p:cNvSpPr>
          <p:nvPr>
            <p:ph type="body" idx="1"/>
          </p:nvPr>
        </p:nvSpPr>
        <p:spPr>
          <a:xfrm>
            <a:off x="481012" y="3994484"/>
            <a:ext cx="6142037" cy="3992101"/>
          </a:xfrm>
        </p:spPr>
        <p:txBody>
          <a:bodyPr/>
          <a:lstStyle/>
          <a:p>
            <a:r>
              <a:rPr lang="en-GB" i="1" dirty="0">
                <a:solidFill>
                  <a:schemeClr val="accent1"/>
                </a:solidFill>
              </a:rPr>
              <a:t>Play the video from IFRC, explaining that it shows the importance of disability inclusion in humanitarian responses.</a:t>
            </a:r>
          </a:p>
          <a:p>
            <a:endParaRPr lang="en-US" i="1" u="sng" dirty="0">
              <a:solidFill>
                <a:srgbClr val="0070C0"/>
              </a:solidFill>
              <a:ea typeface="Calibri" panose="020F0502020204030204" pitchFamily="34" charset="0"/>
              <a:cs typeface="Times New Roman" panose="02020603050405020304" pitchFamily="18" charset="0"/>
            </a:endParaRPr>
          </a:p>
          <a:p>
            <a:r>
              <a:rPr lang="en-US" i="1" dirty="0">
                <a:solidFill>
                  <a:srgbClr val="0070C0"/>
                </a:solidFill>
                <a:ea typeface="Calibri" panose="020F0502020204030204" pitchFamily="34" charset="0"/>
                <a:cs typeface="Times New Roman" panose="02020603050405020304" pitchFamily="18" charset="0"/>
              </a:rPr>
              <a:t>Reference: Water day 2018. </a:t>
            </a:r>
            <a:r>
              <a:rPr lang="de-DE" i="1" dirty="0">
                <a:solidFill>
                  <a:srgbClr val="0070C0"/>
                </a:solidFill>
              </a:rPr>
              <a:t>Disability inclusion Greece. The International Federation of Red Cross and Red Crescent Societies (IFRC) (1:51 min.) </a:t>
            </a:r>
            <a:r>
              <a:rPr lang="de-DE" i="1" dirty="0">
                <a:solidFill>
                  <a:srgbClr val="0070C0"/>
                </a:solidFill>
                <a:hlinkClick r:id="rId3">
                  <a:extLst>
                    <a:ext uri="{A12FA001-AC4F-418D-AE19-62706E023703}">
                      <ahyp:hlinkClr xmlns:ahyp="http://schemas.microsoft.com/office/drawing/2018/hyperlinkcolor" val="tx"/>
                    </a:ext>
                  </a:extLst>
                </a:hlinkClick>
              </a:rPr>
              <a:t>https://youtu.be/FZRfPsP6DAg</a:t>
            </a:r>
            <a:endParaRPr lang="de-DE" i="1" dirty="0">
              <a:solidFill>
                <a:srgbClr val="0070C0"/>
              </a:solidFill>
            </a:endParaRPr>
          </a:p>
          <a:p>
            <a:br>
              <a:rPr lang="en-US" dirty="0"/>
            </a:br>
            <a:endParaRPr lang="en-US" dirty="0"/>
          </a:p>
          <a:p>
            <a:endParaRPr lang="aa-ET" dirty="0">
              <a:solidFill>
                <a:srgbClr val="000000"/>
              </a:solidFill>
              <a:effectLst/>
              <a:cs typeface="Calibri" panose="020F0502020204030204" pitchFamily="34" charset="0"/>
            </a:endParaRPr>
          </a:p>
          <a:p>
            <a:pPr>
              <a:lnSpc>
                <a:spcPct val="107000"/>
              </a:lnSpc>
              <a:spcAft>
                <a:spcPts val="828"/>
              </a:spcAft>
            </a:pPr>
            <a:endParaRPr lang="de-DE" dirty="0">
              <a:solidFill>
                <a:srgbClr val="2E75B6"/>
              </a:solidFill>
              <a:effectLst/>
              <a:latin typeface="Calibri"/>
              <a:cs typeface="Calibri"/>
            </a:endParaRPr>
          </a:p>
          <a:p>
            <a:pPr>
              <a:lnSpc>
                <a:spcPct val="107000"/>
              </a:lnSpc>
              <a:spcAft>
                <a:spcPts val="828"/>
              </a:spcAft>
            </a:pPr>
            <a:endParaRPr lang="de-DE" sz="1900" dirty="0">
              <a:latin typeface="Segoe UI" panose="020B0502040204020203" pitchFamily="34" charset="0"/>
            </a:endParaRPr>
          </a:p>
          <a:p>
            <a:pPr>
              <a:lnSpc>
                <a:spcPct val="107000"/>
              </a:lnSpc>
              <a:spcAft>
                <a:spcPts val="828"/>
              </a:spcAft>
            </a:pPr>
            <a:endParaRPr lang="de-DE" sz="1900" dirty="0">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28"/>
              </a:spcAft>
            </a:pPr>
            <a:endParaRPr lang="aa-ET" sz="1900" dirty="0">
              <a:latin typeface="Calibri" panose="020F0502020204030204" pitchFamily="34" charset="0"/>
              <a:ea typeface="Calibri" panose="020F0502020204030204" pitchFamily="34" charset="0"/>
              <a:cs typeface="Times New Roman" panose="02020603050405020304" pitchFamily="18" charset="0"/>
            </a:endParaRPr>
          </a:p>
          <a:p>
            <a:endParaRPr lang="aa-ET" sz="1900" dirty="0">
              <a:latin typeface="Calibri" panose="020F0502020204030204" pitchFamily="34" charset="0"/>
              <a:cs typeface="Times New Roman" panose="02020603050405020304" pitchFamily="18" charset="0"/>
            </a:endParaRPr>
          </a:p>
          <a:p>
            <a:endParaRPr lang="aa-ET" dirty="0">
              <a:cs typeface="Calibri"/>
            </a:endParaRPr>
          </a:p>
        </p:txBody>
      </p:sp>
      <p:sp>
        <p:nvSpPr>
          <p:cNvPr id="4" name="Slide Number Placeholder 3"/>
          <p:cNvSpPr>
            <a:spLocks noGrp="1"/>
          </p:cNvSpPr>
          <p:nvPr>
            <p:ph type="sldNum" sz="quarter" idx="5"/>
          </p:nvPr>
        </p:nvSpPr>
        <p:spPr>
          <a:xfrm>
            <a:off x="4023991" y="9734750"/>
            <a:ext cx="3078428" cy="513507"/>
          </a:xfrm>
        </p:spPr>
        <p:txBody>
          <a:bodyPr/>
          <a:lstStyle/>
          <a:p>
            <a:fld id="{B30A59C1-2D98-4297-91D0-BBB9964FC570}" type="slidenum">
              <a:rPr lang="x-none" sz="1400" smtClean="0"/>
              <a:t>41</a:t>
            </a:fld>
            <a:endParaRPr lang="x-none" sz="1400" dirty="0"/>
          </a:p>
        </p:txBody>
      </p:sp>
    </p:spTree>
    <p:extLst>
      <p:ext uri="{BB962C8B-B14F-4D97-AF65-F5344CB8AC3E}">
        <p14:creationId xmlns:p14="http://schemas.microsoft.com/office/powerpoint/2010/main" val="13761574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433388"/>
            <a:ext cx="6138863" cy="3452812"/>
          </a:xfrm>
        </p:spPr>
      </p:sp>
      <p:sp>
        <p:nvSpPr>
          <p:cNvPr id="3" name="Notizenplatzhalter 2"/>
          <p:cNvSpPr>
            <a:spLocks noGrp="1"/>
          </p:cNvSpPr>
          <p:nvPr>
            <p:ph type="body" idx="1"/>
          </p:nvPr>
        </p:nvSpPr>
        <p:spPr>
          <a:xfrm>
            <a:off x="482599" y="4023780"/>
            <a:ext cx="6138863" cy="5559746"/>
          </a:xfrm>
        </p:spPr>
        <p:txBody>
          <a:bodyPr/>
          <a:lstStyle/>
          <a:p>
            <a:r>
              <a:rPr lang="en-GB" i="1" dirty="0">
                <a:solidFill>
                  <a:srgbClr val="0070C0"/>
                </a:solidFill>
              </a:rPr>
              <a:t>Exercise 2.12 (10 mins, 2 slides) Barriers </a:t>
            </a:r>
            <a:r>
              <a:rPr lang="en-GB" i="1" noProof="0" dirty="0">
                <a:solidFill>
                  <a:srgbClr val="0070C0"/>
                </a:solidFill>
              </a:rPr>
              <a:t>experienced by people</a:t>
            </a:r>
            <a:r>
              <a:rPr lang="en-GB" i="1" dirty="0">
                <a:solidFill>
                  <a:srgbClr val="0070C0"/>
                </a:solidFill>
              </a:rPr>
              <a:t> with psychosocial disabilities in humanitarian emergencies</a:t>
            </a:r>
          </a:p>
          <a:p>
            <a:endParaRPr lang="en-GB" b="1" i="1" noProof="0" dirty="0"/>
          </a:p>
          <a:p>
            <a:r>
              <a:rPr lang="de-DE" i="1" dirty="0">
                <a:solidFill>
                  <a:schemeClr val="accent5">
                    <a:lumMod val="75000"/>
                  </a:schemeClr>
                </a:solidFill>
              </a:rPr>
              <a:t>Run a disucssion that explores </a:t>
            </a:r>
            <a:r>
              <a:rPr lang="en-GB" i="1" noProof="0" dirty="0">
                <a:solidFill>
                  <a:schemeClr val="accent5">
                    <a:lumMod val="75000"/>
                  </a:schemeClr>
                </a:solidFill>
              </a:rPr>
              <a:t>barriers experienced specifically by people with psychosocial disabilities / mental health conditions. If needed, use the prompts.</a:t>
            </a:r>
          </a:p>
          <a:p>
            <a:endParaRPr lang="en-GB" i="1" dirty="0">
              <a:solidFill>
                <a:schemeClr val="accent5">
                  <a:lumMod val="75000"/>
                </a:schemeClr>
              </a:solidFill>
            </a:endParaRPr>
          </a:p>
          <a:p>
            <a:r>
              <a:rPr lang="en-GB" i="1" noProof="0" dirty="0">
                <a:solidFill>
                  <a:schemeClr val="accent5">
                    <a:lumMod val="75000"/>
                  </a:schemeClr>
                </a:solidFill>
              </a:rPr>
              <a:t>Leave a minute or two to talk through the resource on the next slide.</a:t>
            </a:r>
          </a:p>
          <a:p>
            <a:endParaRPr lang="en-GB" i="1" noProof="0" dirty="0">
              <a:solidFill>
                <a:schemeClr val="accent5">
                  <a:lumMod val="75000"/>
                </a:schemeClr>
              </a:solidFill>
            </a:endParaRPr>
          </a:p>
          <a:p>
            <a:r>
              <a:rPr lang="en-GB" b="1" i="1" noProof="0" dirty="0">
                <a:solidFill>
                  <a:schemeClr val="accent5">
                    <a:lumMod val="75000"/>
                  </a:schemeClr>
                </a:solidFill>
              </a:rPr>
              <a:t>Prompts </a:t>
            </a:r>
            <a:endParaRPr lang="en-GB" b="1" i="1" noProof="0" dirty="0">
              <a:solidFill>
                <a:schemeClr val="accent5">
                  <a:lumMod val="75000"/>
                </a:schemeClr>
              </a:solidFill>
              <a:cs typeface="Calibri"/>
            </a:endParaRPr>
          </a:p>
          <a:p>
            <a:pPr marL="177165" indent="-177165">
              <a:buFont typeface="Arial" panose="020B0604020202020204" pitchFamily="34" charset="0"/>
              <a:buChar char="•"/>
            </a:pPr>
            <a:r>
              <a:rPr lang="en-GB" i="1" dirty="0">
                <a:solidFill>
                  <a:schemeClr val="accent5">
                    <a:lumMod val="75000"/>
                  </a:schemeClr>
                </a:solidFill>
              </a:rPr>
              <a:t>People may be c</a:t>
            </a:r>
            <a:r>
              <a:rPr lang="en-GB" i="1" noProof="0" dirty="0">
                <a:solidFill>
                  <a:schemeClr val="accent5">
                    <a:lumMod val="75000"/>
                  </a:schemeClr>
                </a:solidFill>
              </a:rPr>
              <a:t>hained </a:t>
            </a:r>
            <a:r>
              <a:rPr lang="en-GB" i="1" dirty="0">
                <a:solidFill>
                  <a:schemeClr val="accent5">
                    <a:lumMod val="75000"/>
                  </a:schemeClr>
                </a:solidFill>
              </a:rPr>
              <a:t>or locked</a:t>
            </a:r>
            <a:r>
              <a:rPr lang="en-GB" i="1" noProof="0" dirty="0">
                <a:solidFill>
                  <a:schemeClr val="accent5">
                    <a:lumMod val="75000"/>
                  </a:schemeClr>
                </a:solidFill>
              </a:rPr>
              <a:t> up to avoid them bringing shame to others</a:t>
            </a:r>
            <a:r>
              <a:rPr lang="en-GB" i="1" dirty="0">
                <a:solidFill>
                  <a:schemeClr val="accent5">
                    <a:lumMod val="75000"/>
                  </a:schemeClr>
                </a:solidFill>
              </a:rPr>
              <a:t>, </a:t>
            </a:r>
            <a:r>
              <a:rPr lang="en-GB" i="1" noProof="0" dirty="0">
                <a:solidFill>
                  <a:schemeClr val="accent5">
                    <a:lumMod val="75000"/>
                  </a:schemeClr>
                </a:solidFill>
              </a:rPr>
              <a:t>to </a:t>
            </a:r>
            <a:r>
              <a:rPr lang="en-GB" i="1" dirty="0">
                <a:solidFill>
                  <a:schemeClr val="accent5">
                    <a:lumMod val="75000"/>
                  </a:schemeClr>
                </a:solidFill>
              </a:rPr>
              <a:t>enable </a:t>
            </a:r>
            <a:r>
              <a:rPr lang="en-GB" i="1" noProof="0" dirty="0">
                <a:solidFill>
                  <a:schemeClr val="accent5">
                    <a:lumMod val="75000"/>
                  </a:schemeClr>
                </a:solidFill>
              </a:rPr>
              <a:t>control </a:t>
            </a:r>
            <a:r>
              <a:rPr lang="en-GB" i="1" dirty="0">
                <a:solidFill>
                  <a:schemeClr val="accent5">
                    <a:lumMod val="75000"/>
                  </a:schemeClr>
                </a:solidFill>
              </a:rPr>
              <a:t>or to punish,</a:t>
            </a:r>
            <a:r>
              <a:rPr lang="en-GB" i="1" noProof="0" dirty="0">
                <a:solidFill>
                  <a:schemeClr val="accent5">
                    <a:lumMod val="75000"/>
                  </a:schemeClr>
                </a:solidFill>
              </a:rPr>
              <a:t> </a:t>
            </a:r>
            <a:r>
              <a:rPr lang="en-GB" i="1" dirty="0">
                <a:solidFill>
                  <a:schemeClr val="accent5">
                    <a:lumMod val="75000"/>
                  </a:schemeClr>
                </a:solidFill>
              </a:rPr>
              <a:t>or </a:t>
            </a:r>
            <a:r>
              <a:rPr lang="en-GB" i="1" noProof="0" dirty="0">
                <a:solidFill>
                  <a:schemeClr val="accent5">
                    <a:lumMod val="75000"/>
                  </a:schemeClr>
                </a:solidFill>
              </a:rPr>
              <a:t>to prevent people from entering dangerous </a:t>
            </a:r>
            <a:r>
              <a:rPr lang="en-GB" i="1" dirty="0">
                <a:solidFill>
                  <a:schemeClr val="accent5">
                    <a:lumMod val="75000"/>
                  </a:schemeClr>
                </a:solidFill>
              </a:rPr>
              <a:t>environments</a:t>
            </a:r>
            <a:r>
              <a:rPr lang="en-GB" i="1" noProof="0" dirty="0">
                <a:solidFill>
                  <a:schemeClr val="accent5">
                    <a:lumMod val="75000"/>
                  </a:schemeClr>
                </a:solidFill>
              </a:rPr>
              <a:t> </a:t>
            </a:r>
            <a:r>
              <a:rPr lang="en-GB" i="1" dirty="0">
                <a:solidFill>
                  <a:schemeClr val="accent5">
                    <a:lumMod val="75000"/>
                  </a:schemeClr>
                </a:solidFill>
              </a:rPr>
              <a:t>because of </a:t>
            </a:r>
            <a:r>
              <a:rPr lang="en-GB" i="1" noProof="0" dirty="0">
                <a:solidFill>
                  <a:schemeClr val="accent5">
                    <a:lumMod val="75000"/>
                  </a:schemeClr>
                </a:solidFill>
              </a:rPr>
              <a:t>lack of other resources. </a:t>
            </a:r>
            <a:endParaRPr lang="en-GB" i="1" noProof="0" dirty="0">
              <a:solidFill>
                <a:schemeClr val="accent5">
                  <a:lumMod val="75000"/>
                </a:schemeClr>
              </a:solidFill>
              <a:ea typeface="Calibri"/>
              <a:cs typeface="Calibri"/>
            </a:endParaRPr>
          </a:p>
          <a:p>
            <a:pPr marL="177468" indent="-177468">
              <a:buFont typeface="Arial" panose="020B0604020202020204" pitchFamily="34" charset="0"/>
              <a:buChar char="•"/>
            </a:pPr>
            <a:r>
              <a:rPr lang="en-GB" i="1" noProof="0" dirty="0">
                <a:solidFill>
                  <a:schemeClr val="accent5">
                    <a:lumMod val="75000"/>
                  </a:schemeClr>
                </a:solidFill>
              </a:rPr>
              <a:t>People with psychosocial disabilities may be excluded from livelihood programmes</a:t>
            </a:r>
            <a:r>
              <a:rPr lang="en-GB" i="1" dirty="0">
                <a:solidFill>
                  <a:schemeClr val="accent5">
                    <a:lumMod val="75000"/>
                  </a:schemeClr>
                </a:solidFill>
              </a:rPr>
              <a:t> or during humanitarian evacuations.</a:t>
            </a:r>
            <a:endParaRPr lang="en-GB" i="1" noProof="0" dirty="0">
              <a:solidFill>
                <a:schemeClr val="accent5">
                  <a:lumMod val="75000"/>
                </a:schemeClr>
              </a:solidFill>
              <a:cs typeface="Calibri"/>
            </a:endParaRPr>
          </a:p>
          <a:p>
            <a:pPr marL="177165" indent="-177165">
              <a:buFont typeface="Arial" panose="020B0604020202020204" pitchFamily="34" charset="0"/>
              <a:buChar char="•"/>
            </a:pPr>
            <a:r>
              <a:rPr lang="en-GB" i="1" noProof="0" dirty="0">
                <a:solidFill>
                  <a:schemeClr val="accent5">
                    <a:lumMod val="75000"/>
                  </a:schemeClr>
                </a:solidFill>
              </a:rPr>
              <a:t>Families might leave members with psychosocial disabilities </a:t>
            </a:r>
            <a:r>
              <a:rPr lang="en-GB" i="1" dirty="0">
                <a:solidFill>
                  <a:schemeClr val="accent5">
                    <a:lumMod val="75000"/>
                  </a:schemeClr>
                </a:solidFill>
              </a:rPr>
              <a:t>behind during forced displacement. Sometimes they think </a:t>
            </a:r>
            <a:r>
              <a:rPr lang="en-GB" i="1" noProof="0" dirty="0">
                <a:solidFill>
                  <a:schemeClr val="accent5">
                    <a:lumMod val="75000"/>
                  </a:schemeClr>
                </a:solidFill>
              </a:rPr>
              <a:t>their chance of successfully fleeing with the person is low.</a:t>
            </a:r>
            <a:endParaRPr lang="en-GB" i="1" noProof="0" dirty="0">
              <a:solidFill>
                <a:schemeClr val="accent5">
                  <a:lumMod val="75000"/>
                </a:schemeClr>
              </a:solidFill>
              <a:ea typeface="Calibri"/>
              <a:cs typeface="Calibri"/>
            </a:endParaRPr>
          </a:p>
          <a:p>
            <a:pPr marL="177468" indent="-177468">
              <a:buFont typeface="Arial" panose="020B0604020202020204" pitchFamily="34" charset="0"/>
              <a:buChar char="•"/>
              <a:defRPr/>
            </a:pPr>
            <a:r>
              <a:rPr lang="en-GB" i="1" dirty="0">
                <a:solidFill>
                  <a:schemeClr val="accent5">
                    <a:lumMod val="75000"/>
                  </a:schemeClr>
                </a:solidFill>
              </a:rPr>
              <a:t>People detained in mental health or social services are particularly at risk. Sometimes, residents may be abandoned by the staff that were caring for them. Their basic needs, medication, food, water etc. may no longer be met/provided. As they cannot leave, they cannot seek safety if fighting is reaching their facilities</a:t>
            </a:r>
            <a:r>
              <a:rPr lang="en-US" i="1" dirty="0">
                <a:solidFill>
                  <a:schemeClr val="accent5">
                    <a:lumMod val="75000"/>
                  </a:schemeClr>
                </a:solidFill>
                <a:effectLst/>
              </a:rPr>
              <a:t>.</a:t>
            </a:r>
          </a:p>
          <a:p>
            <a:pPr marL="177468" indent="-177468" defTabSz="946495">
              <a:buFont typeface="Arial" panose="020B0604020202020204" pitchFamily="34" charset="0"/>
              <a:buChar char="•"/>
              <a:defRPr/>
            </a:pPr>
            <a:r>
              <a:rPr lang="en-US" i="1" dirty="0">
                <a:solidFill>
                  <a:schemeClr val="accent5">
                    <a:lumMod val="75000"/>
                  </a:schemeClr>
                </a:solidFill>
              </a:rPr>
              <a:t>People may suffer disruption</a:t>
            </a:r>
            <a:r>
              <a:rPr lang="en-US" i="1" dirty="0">
                <a:solidFill>
                  <a:schemeClr val="accent5">
                    <a:lumMod val="75000"/>
                  </a:schemeClr>
                </a:solidFill>
                <a:effectLst/>
              </a:rPr>
              <a:t> or lack of MHPSS services </a:t>
            </a:r>
            <a:r>
              <a:rPr lang="de-DE" i="1" dirty="0">
                <a:solidFill>
                  <a:schemeClr val="accent5">
                    <a:lumMod val="75000"/>
                  </a:schemeClr>
                </a:solidFill>
              </a:rPr>
              <a:t>in </a:t>
            </a:r>
            <a:r>
              <a:rPr lang="en-GB" i="1" noProof="0" dirty="0">
                <a:solidFill>
                  <a:schemeClr val="accent5">
                    <a:lumMod val="75000"/>
                  </a:schemeClr>
                </a:solidFill>
              </a:rPr>
              <a:t>emergencies.</a:t>
            </a:r>
          </a:p>
          <a:p>
            <a:pPr marL="177468" indent="-177468">
              <a:buFont typeface="Arial" panose="020B0604020202020204" pitchFamily="34" charset="0"/>
              <a:buChar char="•"/>
            </a:pPr>
            <a:endParaRPr lang="de-DE" dirty="0">
              <a:solidFill>
                <a:schemeClr val="accent5">
                  <a:lumMod val="75000"/>
                </a:schemeClr>
              </a:solidFill>
            </a:endParaRPr>
          </a:p>
          <a:p>
            <a:endParaRPr lang="de-DE" dirty="0"/>
          </a:p>
        </p:txBody>
      </p:sp>
      <p:sp>
        <p:nvSpPr>
          <p:cNvPr id="4" name="Foliennummernplatzhalter 3"/>
          <p:cNvSpPr>
            <a:spLocks noGrp="1"/>
          </p:cNvSpPr>
          <p:nvPr>
            <p:ph type="sldNum" sz="quarter" idx="5"/>
          </p:nvPr>
        </p:nvSpPr>
        <p:spPr/>
        <p:txBody>
          <a:bodyPr/>
          <a:lstStyle/>
          <a:p>
            <a:fld id="{B30A59C1-2D98-4297-91D0-BBB9964FC570}" type="slidenum">
              <a:rPr lang="x-none" sz="1400" smtClean="0"/>
              <a:t>42</a:t>
            </a:fld>
            <a:endParaRPr lang="x-none" sz="1400" dirty="0"/>
          </a:p>
        </p:txBody>
      </p:sp>
    </p:spTree>
    <p:extLst>
      <p:ext uri="{BB962C8B-B14F-4D97-AF65-F5344CB8AC3E}">
        <p14:creationId xmlns:p14="http://schemas.microsoft.com/office/powerpoint/2010/main" val="3542319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338138"/>
            <a:ext cx="6142037" cy="3454400"/>
          </a:xfrm>
        </p:spPr>
      </p:sp>
      <p:sp>
        <p:nvSpPr>
          <p:cNvPr id="3" name="Notizenplatzhalter 2"/>
          <p:cNvSpPr>
            <a:spLocks noGrp="1"/>
          </p:cNvSpPr>
          <p:nvPr>
            <p:ph type="body" idx="1"/>
          </p:nvPr>
        </p:nvSpPr>
        <p:spPr>
          <a:xfrm>
            <a:off x="442245" y="4038531"/>
            <a:ext cx="5951412" cy="5682576"/>
          </a:xfrm>
        </p:spPr>
        <p:txBody>
          <a:bodyPr/>
          <a:lstStyle/>
          <a:p>
            <a:pPr defTabSz="946495">
              <a:defRPr/>
            </a:pPr>
            <a:r>
              <a:rPr lang="en-GB" i="1" dirty="0">
                <a:solidFill>
                  <a:srgbClr val="0070C0"/>
                </a:solidFill>
              </a:rPr>
              <a:t>Talk through the slide to end the exercise with a resource.</a:t>
            </a:r>
          </a:p>
          <a:p>
            <a:pPr defTabSz="946495">
              <a:defRPr/>
            </a:pPr>
            <a:endParaRPr lang="en-GB" i="1" dirty="0">
              <a:solidFill>
                <a:srgbClr val="0070C0"/>
              </a:solidFill>
            </a:endParaRPr>
          </a:p>
          <a:p>
            <a:r>
              <a:rPr lang="en-GB" b="1" i="1" dirty="0">
                <a:solidFill>
                  <a:srgbClr val="0070C0"/>
                </a:solidFill>
              </a:rPr>
              <a:t>Reference: </a:t>
            </a:r>
            <a:r>
              <a:rPr lang="en-GB" i="1" dirty="0">
                <a:solidFill>
                  <a:srgbClr val="0070C0"/>
                </a:solidFill>
              </a:rPr>
              <a:t>IASC Information note. </a:t>
            </a:r>
            <a:r>
              <a:rPr lang="en-GB" i="1" dirty="0" err="1">
                <a:solidFill>
                  <a:srgbClr val="0070C0"/>
                </a:solidFill>
              </a:rPr>
              <a:t>Disabilty</a:t>
            </a:r>
            <a:r>
              <a:rPr lang="en-GB" i="1" dirty="0">
                <a:solidFill>
                  <a:srgbClr val="0070C0"/>
                </a:solidFill>
              </a:rPr>
              <a:t> and Inclusion in MHPSS</a:t>
            </a:r>
            <a:r>
              <a:rPr lang="en-GB" b="1" i="1" dirty="0">
                <a:solidFill>
                  <a:srgbClr val="0070C0"/>
                </a:solidFill>
              </a:rPr>
              <a:t> </a:t>
            </a:r>
            <a:r>
              <a:rPr lang="en-GB" i="1" dirty="0">
                <a:solidFill>
                  <a:srgbClr val="0563C1"/>
                </a:solidFill>
                <a:hlinkClick r:id="rId3">
                  <a:extLst>
                    <a:ext uri="{A12FA001-AC4F-418D-AE19-62706E023703}">
                      <ahyp:hlinkClr xmlns:ahyp="http://schemas.microsoft.com/office/drawing/2018/hyperlinkcolor" val="tx"/>
                    </a:ext>
                  </a:extLst>
                </a:hlinkClick>
              </a:rPr>
              <a:t>https</a:t>
            </a:r>
            <a:r>
              <a:rPr lang="en-GB" i="1" dirty="0">
                <a:solidFill>
                  <a:srgbClr val="0070C0"/>
                </a:solidFill>
                <a:hlinkClick r:id="rId3">
                  <a:extLst>
                    <a:ext uri="{A12FA001-AC4F-418D-AE19-62706E023703}">
                      <ahyp:hlinkClr xmlns:ahyp="http://schemas.microsoft.com/office/drawing/2018/hyperlinkcolor" val="tx"/>
                    </a:ext>
                  </a:extLst>
                </a:hlinkClick>
              </a:rPr>
              <a:t>://interagencystandingcommittee.org/sites/default/files/2024-01/IASC%20Information%20Note%20on%20Disability%20and%20Inclusion%20in%20MHPSS.pdf</a:t>
            </a:r>
            <a:endParaRPr lang="en-GB" i="1" dirty="0">
              <a:solidFill>
                <a:srgbClr val="0070C0"/>
              </a:solidFill>
              <a:ea typeface="Calibri"/>
              <a:cs typeface="Calibri"/>
            </a:endParaRPr>
          </a:p>
          <a:p>
            <a:endParaRPr lang="en-GB" i="1" dirty="0">
              <a:solidFill>
                <a:srgbClr val="0070C0"/>
              </a:solidFill>
              <a:ea typeface="Calibri"/>
              <a:cs typeface="Calibri"/>
            </a:endParaRPr>
          </a:p>
          <a:p>
            <a:r>
              <a:rPr lang="en-GB" b="1" i="1" dirty="0">
                <a:solidFill>
                  <a:srgbClr val="0070C0"/>
                </a:solidFill>
                <a:ea typeface="Calibri"/>
                <a:cs typeface="Calibri"/>
              </a:rPr>
              <a:t>Background on the Information Note</a:t>
            </a:r>
          </a:p>
          <a:p>
            <a:r>
              <a:rPr lang="en-US" i="1" dirty="0">
                <a:solidFill>
                  <a:srgbClr val="0070C0"/>
                </a:solidFill>
              </a:rPr>
              <a:t>IASC published the information note in 2024. It contains guidance for strengthening disability inclusiveness for MHPSS responses and </a:t>
            </a:r>
            <a:r>
              <a:rPr lang="en-US" i="1" dirty="0" err="1">
                <a:solidFill>
                  <a:srgbClr val="0070C0"/>
                </a:solidFill>
              </a:rPr>
              <a:t>programmes</a:t>
            </a:r>
            <a:r>
              <a:rPr lang="en-US" i="1" dirty="0">
                <a:solidFill>
                  <a:srgbClr val="0070C0"/>
                </a:solidFill>
              </a:rPr>
              <a:t> in emergency settings. It supplements the IASC Guidelines on Mental Health and Psychosocial Support in Emergency Settings (2007). </a:t>
            </a:r>
            <a:endParaRPr lang="en-US" i="1" dirty="0">
              <a:solidFill>
                <a:srgbClr val="0070C0"/>
              </a:solidFill>
              <a:ea typeface="Calibri"/>
              <a:cs typeface="Calibri"/>
            </a:endParaRPr>
          </a:p>
          <a:p>
            <a:endParaRPr lang="en-US" i="1" dirty="0">
              <a:solidFill>
                <a:srgbClr val="0070C0"/>
              </a:solidFill>
            </a:endParaRPr>
          </a:p>
          <a:p>
            <a:r>
              <a:rPr lang="en-US" b="1" i="1" dirty="0">
                <a:solidFill>
                  <a:srgbClr val="0070C0"/>
                </a:solidFill>
              </a:rPr>
              <a:t>Overall objectives</a:t>
            </a:r>
            <a:endParaRPr lang="en-US" b="1" i="1" dirty="0">
              <a:solidFill>
                <a:srgbClr val="0070C0"/>
              </a:solidFill>
              <a:cs typeface="Calibri"/>
            </a:endParaRPr>
          </a:p>
          <a:p>
            <a:r>
              <a:rPr lang="en-US" i="1" dirty="0">
                <a:solidFill>
                  <a:srgbClr val="0070C0"/>
                </a:solidFill>
              </a:rPr>
              <a:t>To consider and address the mental health and psychosocial support (MHPSS) requirements of people living in emergency settings with all types of disabilities on an equal basis to the MHPSS requirements of all others, using a human rights-based approach and implementing social-ecological frameworks.</a:t>
            </a:r>
            <a:endParaRPr lang="en-US" i="1" dirty="0">
              <a:solidFill>
                <a:srgbClr val="0070C0"/>
              </a:solidFill>
              <a:ea typeface="Calibri"/>
              <a:cs typeface="Calibri"/>
            </a:endParaRPr>
          </a:p>
          <a:p>
            <a:endParaRPr lang="en-US" i="1" dirty="0">
              <a:solidFill>
                <a:srgbClr val="0070C0"/>
              </a:solidFill>
            </a:endParaRPr>
          </a:p>
          <a:p>
            <a:r>
              <a:rPr lang="en-US" b="1" i="1" dirty="0">
                <a:solidFill>
                  <a:srgbClr val="0070C0"/>
                </a:solidFill>
              </a:rPr>
              <a:t>Specific objectives</a:t>
            </a:r>
            <a:endParaRPr lang="en-US" b="1" i="1" dirty="0">
              <a:solidFill>
                <a:srgbClr val="0070C0"/>
              </a:solidFill>
              <a:ea typeface="Calibri"/>
              <a:cs typeface="Calibri"/>
            </a:endParaRPr>
          </a:p>
          <a:p>
            <a:pPr>
              <a:buFont typeface="Arial" panose="020B0604020202020204" pitchFamily="34" charset="0"/>
              <a:buChar char="•"/>
            </a:pPr>
            <a:r>
              <a:rPr lang="en-US" i="1" dirty="0">
                <a:solidFill>
                  <a:srgbClr val="0070C0"/>
                </a:solidFill>
              </a:rPr>
              <a:t>Ensure that MHPSS programming in emergency settings is accessible to, and inclusive of, people with all types of disabilities. </a:t>
            </a:r>
            <a:endParaRPr lang="en-US" i="1" dirty="0">
              <a:solidFill>
                <a:srgbClr val="0070C0"/>
              </a:solidFill>
              <a:ea typeface="Calibri"/>
              <a:cs typeface="Calibri"/>
            </a:endParaRPr>
          </a:p>
          <a:p>
            <a:pPr>
              <a:buFont typeface="Arial" panose="020B0604020202020204" pitchFamily="34" charset="0"/>
              <a:buChar char="•"/>
            </a:pPr>
            <a:r>
              <a:rPr lang="en-US" i="1" dirty="0">
                <a:solidFill>
                  <a:srgbClr val="0070C0"/>
                </a:solidFill>
              </a:rPr>
              <a:t>Support the deinstitutionalization of people living in long-stay institutions and stand-alone hospitals. </a:t>
            </a:r>
            <a:endParaRPr lang="en-US" i="1" dirty="0">
              <a:solidFill>
                <a:srgbClr val="0070C0"/>
              </a:solidFill>
              <a:ea typeface="Calibri"/>
              <a:cs typeface="Calibri"/>
            </a:endParaRPr>
          </a:p>
          <a:p>
            <a:endParaRPr lang="en-GB" dirty="0"/>
          </a:p>
        </p:txBody>
      </p:sp>
      <p:sp>
        <p:nvSpPr>
          <p:cNvPr id="4" name="Foliennummernplatzhalter 3"/>
          <p:cNvSpPr>
            <a:spLocks noGrp="1"/>
          </p:cNvSpPr>
          <p:nvPr>
            <p:ph type="sldNum" sz="quarter" idx="5"/>
          </p:nvPr>
        </p:nvSpPr>
        <p:spPr/>
        <p:txBody>
          <a:bodyPr/>
          <a:lstStyle/>
          <a:p>
            <a:fld id="{B30A59C1-2D98-4297-91D0-BBB9964FC570}" type="slidenum">
              <a:rPr lang="x-none" sz="1400" smtClean="0"/>
              <a:t>43</a:t>
            </a:fld>
            <a:endParaRPr lang="x-none" sz="1400" dirty="0"/>
          </a:p>
        </p:txBody>
      </p:sp>
    </p:spTree>
    <p:extLst>
      <p:ext uri="{BB962C8B-B14F-4D97-AF65-F5344CB8AC3E}">
        <p14:creationId xmlns:p14="http://schemas.microsoft.com/office/powerpoint/2010/main" val="3401180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61963"/>
            <a:ext cx="6142037" cy="3454400"/>
          </a:xfrm>
        </p:spPr>
      </p:sp>
      <p:sp>
        <p:nvSpPr>
          <p:cNvPr id="3" name="Notes Placeholder 2"/>
          <p:cNvSpPr>
            <a:spLocks noGrp="1"/>
          </p:cNvSpPr>
          <p:nvPr>
            <p:ph type="body" idx="1"/>
          </p:nvPr>
        </p:nvSpPr>
        <p:spPr>
          <a:xfrm>
            <a:off x="481013" y="3916363"/>
            <a:ext cx="5912644" cy="5038925"/>
          </a:xfrm>
        </p:spPr>
        <p:txBody>
          <a:bodyPr/>
          <a:lstStyle/>
          <a:p>
            <a:r>
              <a:rPr lang="en-AU" i="1" dirty="0">
                <a:solidFill>
                  <a:srgbClr val="0070C0"/>
                </a:solidFill>
                <a:cs typeface="Calibri"/>
              </a:rPr>
              <a:t>Time: 60 minutes</a:t>
            </a:r>
            <a:endParaRPr lang="en-AU" i="1" dirty="0">
              <a:solidFill>
                <a:srgbClr val="0070C0"/>
              </a:solidFill>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44</a:t>
            </a:fld>
            <a:endParaRPr lang="x-none" sz="1400" dirty="0"/>
          </a:p>
        </p:txBody>
      </p:sp>
    </p:spTree>
    <p:extLst>
      <p:ext uri="{BB962C8B-B14F-4D97-AF65-F5344CB8AC3E}">
        <p14:creationId xmlns:p14="http://schemas.microsoft.com/office/powerpoint/2010/main" val="67240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9D17D-4E63-F7BB-229A-379370AB24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A43597-8F8B-5919-DE8C-E0DB73AF29FB}"/>
              </a:ext>
            </a:extLst>
          </p:cNvPr>
          <p:cNvSpPr>
            <a:spLocks noGrp="1" noRot="1" noChangeAspect="1"/>
          </p:cNvSpPr>
          <p:nvPr>
            <p:ph type="sldImg"/>
          </p:nvPr>
        </p:nvSpPr>
        <p:spPr>
          <a:xfrm>
            <a:off x="481013" y="404813"/>
            <a:ext cx="6142037" cy="3454400"/>
          </a:xfrm>
        </p:spPr>
      </p:sp>
      <p:sp>
        <p:nvSpPr>
          <p:cNvPr id="3" name="Notes Placeholder 2">
            <a:extLst>
              <a:ext uri="{FF2B5EF4-FFF2-40B4-BE49-F238E27FC236}">
                <a16:creationId xmlns:a16="http://schemas.microsoft.com/office/drawing/2014/main" id="{CE251752-1AB7-DD1D-18D8-38D7C06A5119}"/>
              </a:ext>
            </a:extLst>
          </p:cNvPr>
          <p:cNvSpPr>
            <a:spLocks noGrp="1"/>
          </p:cNvSpPr>
          <p:nvPr>
            <p:ph type="body" idx="1"/>
          </p:nvPr>
        </p:nvSpPr>
        <p:spPr>
          <a:xfrm>
            <a:off x="545432" y="3946358"/>
            <a:ext cx="6077618" cy="5008930"/>
          </a:xfrm>
        </p:spPr>
        <p:txBody>
          <a:bodyPr/>
          <a:lstStyle/>
          <a:p>
            <a:r>
              <a:rPr lang="en-GB" i="1" dirty="0">
                <a:solidFill>
                  <a:srgbClr val="0070C0"/>
                </a:solidFill>
                <a:latin typeface="+mn-lt"/>
              </a:rPr>
              <a:t>Time: 10 min</a:t>
            </a:r>
          </a:p>
          <a:p>
            <a:endParaRPr lang="en-GB" i="1" dirty="0">
              <a:solidFill>
                <a:srgbClr val="0070C0"/>
              </a:solidFill>
              <a:latin typeface="+mn-lt"/>
            </a:endParaRPr>
          </a:p>
          <a:p>
            <a:r>
              <a:rPr lang="en-GB" i="1" dirty="0">
                <a:solidFill>
                  <a:srgbClr val="0070C0"/>
                </a:solidFill>
                <a:latin typeface="+mn-lt"/>
              </a:rPr>
              <a:t>There are three slides in this topic. They </a:t>
            </a:r>
            <a:r>
              <a:rPr lang="en-US" i="1" dirty="0">
                <a:solidFill>
                  <a:srgbClr val="0070C0"/>
                </a:solidFill>
                <a:effectLst/>
                <a:latin typeface="+mn-lt"/>
              </a:rPr>
              <a:t>are a refresher on Article 19, which all participants should already have covered in the </a:t>
            </a:r>
            <a:r>
              <a:rPr lang="en-US" i="1" dirty="0" err="1">
                <a:solidFill>
                  <a:srgbClr val="0070C0"/>
                </a:solidFill>
                <a:effectLst/>
                <a:latin typeface="+mn-lt"/>
              </a:rPr>
              <a:t>QualityRights</a:t>
            </a:r>
            <a:r>
              <a:rPr lang="en-US" i="1" dirty="0">
                <a:solidFill>
                  <a:srgbClr val="0070C0"/>
                </a:solidFill>
                <a:effectLst/>
                <a:latin typeface="+mn-lt"/>
              </a:rPr>
              <a:t> e-training.</a:t>
            </a:r>
            <a:endParaRPr lang="en-GB" i="1" dirty="0">
              <a:solidFill>
                <a:srgbClr val="0070C0"/>
              </a:solidFill>
              <a:latin typeface="+mn-lt"/>
            </a:endParaRPr>
          </a:p>
        </p:txBody>
      </p:sp>
      <p:sp>
        <p:nvSpPr>
          <p:cNvPr id="4" name="Slide Number Placeholder 3">
            <a:extLst>
              <a:ext uri="{FF2B5EF4-FFF2-40B4-BE49-F238E27FC236}">
                <a16:creationId xmlns:a16="http://schemas.microsoft.com/office/drawing/2014/main" id="{4568519F-E094-32D5-82E3-338CF1210D74}"/>
              </a:ext>
            </a:extLst>
          </p:cNvPr>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45</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4065020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73063"/>
            <a:ext cx="6142037" cy="3454400"/>
          </a:xfrm>
        </p:spPr>
      </p:sp>
      <p:sp>
        <p:nvSpPr>
          <p:cNvPr id="3" name="Notes Placeholder 2"/>
          <p:cNvSpPr>
            <a:spLocks noGrp="1"/>
          </p:cNvSpPr>
          <p:nvPr>
            <p:ph type="body" idx="1"/>
          </p:nvPr>
        </p:nvSpPr>
        <p:spPr>
          <a:xfrm>
            <a:off x="481012" y="3914274"/>
            <a:ext cx="6142037" cy="5041013"/>
          </a:xfrm>
        </p:spPr>
        <p:txBody>
          <a:bodyPr/>
          <a:lstStyle/>
          <a:p>
            <a:pPr marL="372683" marR="62442" indent="-372683">
              <a:lnSpc>
                <a:spcPct val="115000"/>
              </a:lnSpc>
            </a:pPr>
            <a:r>
              <a:rPr lang="en-US" i="1" dirty="0">
                <a:solidFill>
                  <a:srgbClr val="0070C0"/>
                </a:solidFill>
                <a:ea typeface="Times New Roman" panose="02020603050405020304" pitchFamily="18" charset="0"/>
                <a:cs typeface="Calibri" panose="020F0502020204030204" pitchFamily="34" charset="0"/>
              </a:rPr>
              <a:t>Presentation (10 mins, 3 slides, the last of which offers 2 videos)</a:t>
            </a:r>
          </a:p>
          <a:p>
            <a:pPr marL="372683" marR="62442" indent="-372683">
              <a:lnSpc>
                <a:spcPct val="115000"/>
              </a:lnSpc>
            </a:pPr>
            <a:r>
              <a:rPr lang="en-US" i="1" dirty="0">
                <a:solidFill>
                  <a:srgbClr val="0070C0"/>
                </a:solidFill>
                <a:ea typeface="Times New Roman" panose="02020603050405020304" pitchFamily="18" charset="0"/>
                <a:cs typeface="Calibri" panose="020F0502020204030204" pitchFamily="34" charset="0"/>
              </a:rPr>
              <a:t>Talk through the slide. </a:t>
            </a:r>
            <a:endParaRPr lang="x-none" i="1" dirty="0">
              <a:solidFill>
                <a:srgbClr val="0070C0"/>
              </a:solidFill>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46</a:t>
            </a:fld>
            <a:endParaRPr lang="x-none" sz="1400" dirty="0"/>
          </a:p>
        </p:txBody>
      </p:sp>
    </p:spTree>
    <p:extLst>
      <p:ext uri="{BB962C8B-B14F-4D97-AF65-F5344CB8AC3E}">
        <p14:creationId xmlns:p14="http://schemas.microsoft.com/office/powerpoint/2010/main" val="1201374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393700"/>
            <a:ext cx="6216650" cy="3497263"/>
          </a:xfrm>
        </p:spPr>
      </p:sp>
      <p:sp>
        <p:nvSpPr>
          <p:cNvPr id="3" name="Notes Placeholder 2"/>
          <p:cNvSpPr>
            <a:spLocks noGrp="1"/>
          </p:cNvSpPr>
          <p:nvPr>
            <p:ph type="body" idx="1"/>
          </p:nvPr>
        </p:nvSpPr>
        <p:spPr>
          <a:xfrm>
            <a:off x="485776" y="3890963"/>
            <a:ext cx="6216650" cy="5949799"/>
          </a:xfrm>
        </p:spPr>
        <p:txBody>
          <a:bodyPr/>
          <a:lstStyle/>
          <a:p>
            <a:pPr marR="62442" algn="just">
              <a:lnSpc>
                <a:spcPct val="115000"/>
              </a:lnSpc>
              <a:tabLst>
                <a:tab pos="473248" algn="l"/>
              </a:tabLst>
            </a:pPr>
            <a:r>
              <a:rPr lang="en-US" i="1" dirty="0">
                <a:solidFill>
                  <a:srgbClr val="0070C0"/>
                </a:solidFill>
                <a:ea typeface="Times New Roman" panose="02020603050405020304" pitchFamily="18" charset="0"/>
              </a:rPr>
              <a:t>Talk through the first part of the slide. </a:t>
            </a:r>
          </a:p>
          <a:p>
            <a:pPr marR="62442" algn="just">
              <a:lnSpc>
                <a:spcPct val="115000"/>
              </a:lnSpc>
              <a:tabLst>
                <a:tab pos="473248" algn="l"/>
              </a:tabLst>
            </a:pPr>
            <a:r>
              <a:rPr lang="en-US" i="1" dirty="0">
                <a:solidFill>
                  <a:srgbClr val="0070C0"/>
                </a:solidFill>
                <a:ea typeface="Times New Roman" panose="02020603050405020304" pitchFamily="18" charset="0"/>
              </a:rPr>
              <a:t>Then read out the three dimensions, and also give a simpler wording: </a:t>
            </a:r>
          </a:p>
          <a:p>
            <a:pPr marR="62442" algn="just">
              <a:lnSpc>
                <a:spcPct val="115000"/>
              </a:lnSpc>
              <a:tabLst>
                <a:tab pos="473248" algn="l"/>
              </a:tabLst>
            </a:pPr>
            <a:endParaRPr lang="en-US" b="1" u="sng" dirty="0">
              <a:solidFill>
                <a:srgbClr val="000000"/>
              </a:solidFill>
              <a:ea typeface="Times New Roman" panose="02020603050405020304" pitchFamily="18" charset="0"/>
            </a:endParaRPr>
          </a:p>
          <a:p>
            <a:pPr marR="62230" algn="just">
              <a:lnSpc>
                <a:spcPct val="115000"/>
              </a:lnSpc>
              <a:tabLst>
                <a:tab pos="473248" algn="l"/>
              </a:tabLst>
            </a:pPr>
            <a:r>
              <a:rPr lang="en-GB" b="1" u="none" dirty="0">
                <a:solidFill>
                  <a:srgbClr val="000000"/>
                </a:solidFill>
                <a:ea typeface="Times New Roman" panose="02020603050405020304" pitchFamily="18" charset="0"/>
                <a:cs typeface="Calibri"/>
              </a:rPr>
              <a:t>1. </a:t>
            </a:r>
            <a:r>
              <a:rPr lang="en-GB" b="1" dirty="0">
                <a:solidFill>
                  <a:srgbClr val="000000"/>
                </a:solidFill>
                <a:ea typeface="Times New Roman" panose="02020603050405020304" pitchFamily="18" charset="0"/>
                <a:cs typeface="Calibri"/>
              </a:rPr>
              <a:t>Choice. </a:t>
            </a:r>
            <a:r>
              <a:rPr lang="en-GB" dirty="0">
                <a:solidFill>
                  <a:srgbClr val="000000"/>
                </a:solidFill>
                <a:ea typeface="Times New Roman" panose="02020603050405020304" pitchFamily="18" charset="0"/>
                <a:cs typeface="Calibri"/>
              </a:rPr>
              <a:t>People c</a:t>
            </a:r>
            <a:r>
              <a:rPr lang="en-US" dirty="0">
                <a:ea typeface="Times New Roman" panose="02020603050405020304" pitchFamily="18" charset="0"/>
                <a:cs typeface="Calibri" panose="020F0502020204030204" pitchFamily="34" charset="0"/>
              </a:rPr>
              <a:t>an choose where to live and who they live with. They should not be forced to live somewhere if they do not want to.</a:t>
            </a:r>
            <a:endParaRPr lang="aa-ET" dirty="0">
              <a:ea typeface="SimSun" panose="02010600030101010101" pitchFamily="2" charset="-122"/>
              <a:cs typeface="Arial" panose="020B0604020202020204" pitchFamily="34" charset="0"/>
            </a:endParaRPr>
          </a:p>
          <a:p>
            <a:endParaRPr lang="en-GB" dirty="0"/>
          </a:p>
          <a:p>
            <a:pPr marR="62442" algn="just">
              <a:lnSpc>
                <a:spcPct val="115000"/>
              </a:lnSpc>
              <a:tabLst>
                <a:tab pos="473248" algn="l"/>
              </a:tabLst>
            </a:pPr>
            <a:r>
              <a:rPr lang="en-GB" b="1" dirty="0">
                <a:solidFill>
                  <a:srgbClr val="000000"/>
                </a:solidFill>
                <a:ea typeface="Times New Roman" panose="02020603050405020304" pitchFamily="18" charset="0"/>
                <a:cs typeface="Calibri" panose="020F0502020204030204" pitchFamily="34" charset="0"/>
              </a:rPr>
              <a:t>2. Support. </a:t>
            </a:r>
            <a:r>
              <a:rPr lang="en-GB" dirty="0">
                <a:solidFill>
                  <a:srgbClr val="000000"/>
                </a:solidFill>
                <a:ea typeface="Times New Roman" panose="02020603050405020304" pitchFamily="18" charset="0"/>
                <a:cs typeface="Calibri" panose="020F0502020204030204" pitchFamily="34" charset="0"/>
              </a:rPr>
              <a:t>People should h</a:t>
            </a:r>
            <a:r>
              <a:rPr lang="en-US" dirty="0" err="1">
                <a:ea typeface="Times New Roman" panose="02020603050405020304" pitchFamily="18" charset="0"/>
                <a:cs typeface="Calibri" panose="020F0502020204030204" pitchFamily="34" charset="0"/>
              </a:rPr>
              <a:t>ave</a:t>
            </a:r>
            <a:r>
              <a:rPr lang="en-US" dirty="0">
                <a:ea typeface="Times New Roman" panose="02020603050405020304" pitchFamily="18" charset="0"/>
                <a:cs typeface="Calibri" panose="020F0502020204030204" pitchFamily="34" charset="0"/>
              </a:rPr>
              <a:t> access to a lot of different community services so they can live with others in the community. They should not live in places that isolate them or keep them away from their community.</a:t>
            </a:r>
          </a:p>
          <a:p>
            <a:pPr marL="372683" marR="62442" algn="just">
              <a:lnSpc>
                <a:spcPct val="115000"/>
              </a:lnSpc>
            </a:pPr>
            <a:endParaRPr lang="en-US" dirty="0">
              <a:solidFill>
                <a:srgbClr val="8064A2"/>
              </a:solidFill>
              <a:ea typeface="SimSun" panose="02010600030101010101" pitchFamily="2" charset="-122"/>
              <a:cs typeface="Calibri" panose="020F0502020204030204" pitchFamily="34" charset="0"/>
            </a:endParaRPr>
          </a:p>
          <a:p>
            <a:pPr marR="62230" algn="just">
              <a:lnSpc>
                <a:spcPct val="115000"/>
              </a:lnSpc>
              <a:tabLst>
                <a:tab pos="473248" algn="l"/>
              </a:tabLst>
            </a:pPr>
            <a:r>
              <a:rPr lang="en-US" b="1" dirty="0">
                <a:ea typeface="SimSun"/>
                <a:cs typeface="Calibri"/>
              </a:rPr>
              <a:t>3. Availability of </a:t>
            </a:r>
            <a:r>
              <a:rPr lang="en-GB" b="1" dirty="0">
                <a:solidFill>
                  <a:srgbClr val="000000"/>
                </a:solidFill>
                <a:ea typeface="SimSun"/>
                <a:cs typeface="Calibri"/>
              </a:rPr>
              <a:t>c</a:t>
            </a:r>
            <a:r>
              <a:rPr lang="en-GB" b="1" dirty="0">
                <a:solidFill>
                  <a:srgbClr val="000000"/>
                </a:solidFill>
                <a:ea typeface="Times New Roman" panose="02020603050405020304" pitchFamily="18" charset="0"/>
                <a:cs typeface="Calibri"/>
              </a:rPr>
              <a:t>ommunity services and facilities. </a:t>
            </a:r>
            <a:r>
              <a:rPr lang="en-GB" dirty="0">
                <a:solidFill>
                  <a:srgbClr val="000000"/>
                </a:solidFill>
                <a:ea typeface="Times New Roman" panose="02020603050405020304" pitchFamily="18" charset="0"/>
                <a:cs typeface="Calibri"/>
              </a:rPr>
              <a:t>People with disabilities should h</a:t>
            </a:r>
            <a:r>
              <a:rPr lang="en-US" dirty="0" err="1">
                <a:ea typeface="Times New Roman" panose="02020603050405020304" pitchFamily="18" charset="0"/>
                <a:cs typeface="Calibri" panose="020F0502020204030204" pitchFamily="34" charset="0"/>
              </a:rPr>
              <a:t>ave</a:t>
            </a:r>
            <a:r>
              <a:rPr lang="en-US" dirty="0">
                <a:ea typeface="Times New Roman" panose="02020603050405020304" pitchFamily="18" charset="0"/>
                <a:cs typeface="Calibri" panose="020F0502020204030204" pitchFamily="34" charset="0"/>
              </a:rPr>
              <a:t> access to the same community services as all other people.</a:t>
            </a:r>
            <a:endParaRPr lang="aa-ET" dirty="0">
              <a:ea typeface="SimSun" panose="02010600030101010101" pitchFamily="2" charset="-122"/>
              <a:cs typeface="Arial" panose="020B0604020202020204" pitchFamily="34" charset="0"/>
            </a:endParaRPr>
          </a:p>
          <a:p>
            <a:pPr marL="372683" marR="62442" algn="just">
              <a:lnSpc>
                <a:spcPct val="115000"/>
              </a:lnSpc>
            </a:pPr>
            <a:endParaRPr lang="aa-ET" dirty="0">
              <a:ea typeface="SimSun" panose="02010600030101010101" pitchFamily="2" charset="-122"/>
              <a:cs typeface="Arial" panose="020B0604020202020204" pitchFamily="34" charset="0"/>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47</a:t>
            </a:fld>
            <a:endParaRPr lang="x-none" sz="1400" dirty="0"/>
          </a:p>
        </p:txBody>
      </p:sp>
    </p:spTree>
    <p:extLst>
      <p:ext uri="{BB962C8B-B14F-4D97-AF65-F5344CB8AC3E}">
        <p14:creationId xmlns:p14="http://schemas.microsoft.com/office/powerpoint/2010/main" val="34426879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436563"/>
            <a:ext cx="6138863" cy="3452812"/>
          </a:xfrm>
        </p:spPr>
      </p:sp>
      <p:sp>
        <p:nvSpPr>
          <p:cNvPr id="3" name="Notes Placeholder 2"/>
          <p:cNvSpPr>
            <a:spLocks noGrp="1"/>
          </p:cNvSpPr>
          <p:nvPr>
            <p:ph type="body" idx="1"/>
          </p:nvPr>
        </p:nvSpPr>
        <p:spPr>
          <a:xfrm>
            <a:off x="420753" y="4016688"/>
            <a:ext cx="6200710" cy="4029879"/>
          </a:xfrm>
        </p:spPr>
        <p:txBody>
          <a:bodyPr/>
          <a:lstStyle/>
          <a:p>
            <a:r>
              <a:rPr lang="en-US" i="1" dirty="0">
                <a:solidFill>
                  <a:srgbClr val="0070C0"/>
                </a:solidFill>
              </a:rPr>
              <a:t>Talk through the slide. </a:t>
            </a:r>
          </a:p>
          <a:p>
            <a:r>
              <a:rPr lang="en-US" i="1" dirty="0">
                <a:solidFill>
                  <a:srgbClr val="0070C0"/>
                </a:solidFill>
              </a:rPr>
              <a:t>If there is time, show one or both of the videos.</a:t>
            </a:r>
          </a:p>
          <a:p>
            <a:endParaRPr lang="en-US" b="1" i="1" dirty="0">
              <a:solidFill>
                <a:srgbClr val="0070C0"/>
              </a:solidFill>
              <a:effectLst/>
            </a:endParaRPr>
          </a:p>
          <a:p>
            <a:r>
              <a:rPr lang="en-US" b="1" i="1" dirty="0">
                <a:solidFill>
                  <a:srgbClr val="0070C0"/>
                </a:solidFill>
                <a:effectLst/>
              </a:rPr>
              <a:t>South Sudan: people with disabilities left out of humanitarian assistance. </a:t>
            </a:r>
            <a:r>
              <a:rPr lang="en-US" b="1" i="1" dirty="0">
                <a:solidFill>
                  <a:srgbClr val="0070C0"/>
                </a:solidFill>
              </a:rPr>
              <a:t>Human Rights Watch. 2017</a:t>
            </a:r>
          </a:p>
          <a:p>
            <a:r>
              <a:rPr lang="en-US" i="1" dirty="0">
                <a:solidFill>
                  <a:srgbClr val="0070C0"/>
                </a:solidFill>
              </a:rPr>
              <a:t>https://www.youtube.com/watch?v=WDRiNz3TYDE&amp;t=2s </a:t>
            </a:r>
          </a:p>
          <a:p>
            <a:endParaRPr lang="en-US" b="1" i="1" dirty="0">
              <a:solidFill>
                <a:srgbClr val="0070C0"/>
              </a:solidFill>
              <a:effectLst/>
            </a:endParaRPr>
          </a:p>
          <a:p>
            <a:r>
              <a:rPr lang="en-US" b="1" i="1" dirty="0">
                <a:solidFill>
                  <a:srgbClr val="0070C0"/>
                </a:solidFill>
                <a:effectLst/>
              </a:rPr>
              <a:t>Ukraine: life of people with disabilities in war conditions. UATV English 2022</a:t>
            </a:r>
          </a:p>
          <a:p>
            <a:r>
              <a:rPr lang="en-US" b="0" i="1" dirty="0">
                <a:solidFill>
                  <a:srgbClr val="0070C0"/>
                </a:solidFill>
                <a:effectLst/>
              </a:rPr>
              <a:t>h</a:t>
            </a:r>
            <a:r>
              <a:rPr lang="en-US" i="1" dirty="0">
                <a:solidFill>
                  <a:srgbClr val="0070C0"/>
                </a:solidFill>
              </a:rPr>
              <a:t>ttps://www.youtube.com/watch?v=DrQjhKmshPg </a:t>
            </a:r>
          </a:p>
          <a:p>
            <a:endParaRPr lang="en-US" b="1" dirty="0"/>
          </a:p>
          <a:p>
            <a:pPr marL="591560" indent="-59156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48</a:t>
            </a:fld>
            <a:endParaRPr lang="x-none" sz="1400" dirty="0"/>
          </a:p>
        </p:txBody>
      </p:sp>
    </p:spTree>
    <p:extLst>
      <p:ext uri="{BB962C8B-B14F-4D97-AF65-F5344CB8AC3E}">
        <p14:creationId xmlns:p14="http://schemas.microsoft.com/office/powerpoint/2010/main" val="11320141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B5E9D-1BB1-91E5-EA48-E017D8D6E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FD725-B2A2-D71C-A2B0-5CBEFFE355D5}"/>
              </a:ext>
            </a:extLst>
          </p:cNvPr>
          <p:cNvSpPr>
            <a:spLocks noGrp="1" noRot="1" noChangeAspect="1"/>
          </p:cNvSpPr>
          <p:nvPr>
            <p:ph type="sldImg"/>
          </p:nvPr>
        </p:nvSpPr>
        <p:spPr>
          <a:xfrm>
            <a:off x="481013" y="388938"/>
            <a:ext cx="6142037" cy="3454400"/>
          </a:xfrm>
        </p:spPr>
      </p:sp>
      <p:sp>
        <p:nvSpPr>
          <p:cNvPr id="3" name="Notes Placeholder 2">
            <a:extLst>
              <a:ext uri="{FF2B5EF4-FFF2-40B4-BE49-F238E27FC236}">
                <a16:creationId xmlns:a16="http://schemas.microsoft.com/office/drawing/2014/main" id="{4B49ABD3-050E-9757-20A6-15F35933AD4D}"/>
              </a:ext>
            </a:extLst>
          </p:cNvPr>
          <p:cNvSpPr>
            <a:spLocks noGrp="1"/>
          </p:cNvSpPr>
          <p:nvPr>
            <p:ph type="body" idx="1"/>
          </p:nvPr>
        </p:nvSpPr>
        <p:spPr>
          <a:xfrm>
            <a:off x="481013" y="3843338"/>
            <a:ext cx="6142036" cy="4029879"/>
          </a:xfrm>
        </p:spPr>
        <p:txBody>
          <a:bodyPr/>
          <a:lstStyle/>
          <a:p>
            <a:r>
              <a:rPr lang="en-GB" i="1" dirty="0">
                <a:solidFill>
                  <a:srgbClr val="0070C0"/>
                </a:solidFill>
              </a:rPr>
              <a:t>Time: 10 min</a:t>
            </a:r>
          </a:p>
          <a:p>
            <a:pPr defTabSz="946495">
              <a:defRPr/>
            </a:pPr>
            <a:r>
              <a:rPr lang="en-GB" i="1" dirty="0">
                <a:solidFill>
                  <a:srgbClr val="0070C0"/>
                </a:solidFill>
              </a:rPr>
              <a:t>There are two further slides on this topic. They are </a:t>
            </a:r>
            <a:r>
              <a:rPr lang="en-US" i="1" dirty="0">
                <a:solidFill>
                  <a:srgbClr val="0070C0"/>
                </a:solidFill>
                <a:cs typeface="Segoe UI"/>
              </a:rPr>
              <a:t>a refresher on Article 12, which all participants should have already covered in the </a:t>
            </a:r>
            <a:r>
              <a:rPr lang="en-US" i="1" dirty="0" err="1">
                <a:solidFill>
                  <a:srgbClr val="0070C0"/>
                </a:solidFill>
                <a:cs typeface="Segoe UI"/>
              </a:rPr>
              <a:t>QualityRights</a:t>
            </a:r>
            <a:r>
              <a:rPr lang="en-US" i="1" dirty="0">
                <a:solidFill>
                  <a:srgbClr val="0070C0"/>
                </a:solidFill>
                <a:cs typeface="Segoe UI"/>
              </a:rPr>
              <a:t> e-training. </a:t>
            </a:r>
          </a:p>
          <a:p>
            <a:pPr defTabSz="946495">
              <a:defRPr/>
            </a:pPr>
            <a:endParaRPr lang="en-US" i="1" dirty="0">
              <a:solidFill>
                <a:srgbClr val="0070C0"/>
              </a:solidFill>
              <a:cs typeface="Segoe UI"/>
            </a:endParaRPr>
          </a:p>
          <a:p>
            <a:pPr defTabSz="946495">
              <a:defRPr/>
            </a:pPr>
            <a:r>
              <a:rPr lang="en-US" i="1" dirty="0">
                <a:solidFill>
                  <a:srgbClr val="0070C0"/>
                </a:solidFill>
                <a:cs typeface="Segoe UI"/>
              </a:rPr>
              <a:t>Tell participants we will come back to Article 12 in the module on legal capacity and the right to decide.</a:t>
            </a:r>
            <a:endParaRPr lang="en-GB" i="1" dirty="0">
              <a:solidFill>
                <a:srgbClr val="0070C0"/>
              </a:solidFill>
              <a:cs typeface="Segoe UI"/>
            </a:endParaRPr>
          </a:p>
          <a:p>
            <a:endParaRPr lang="en-GB" dirty="0"/>
          </a:p>
        </p:txBody>
      </p:sp>
      <p:sp>
        <p:nvSpPr>
          <p:cNvPr id="4" name="Slide Number Placeholder 3">
            <a:extLst>
              <a:ext uri="{FF2B5EF4-FFF2-40B4-BE49-F238E27FC236}">
                <a16:creationId xmlns:a16="http://schemas.microsoft.com/office/drawing/2014/main" id="{FC72D854-3A62-AC82-6EE2-BDDFC48CBA77}"/>
              </a:ext>
            </a:extLst>
          </p:cNvPr>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49</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76643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6238" y="350838"/>
            <a:ext cx="6302375" cy="3544887"/>
          </a:xfrm>
        </p:spPr>
      </p:sp>
      <p:sp>
        <p:nvSpPr>
          <p:cNvPr id="3" name="Notes Placeholder 2"/>
          <p:cNvSpPr>
            <a:spLocks noGrp="1"/>
          </p:cNvSpPr>
          <p:nvPr>
            <p:ph type="body" idx="1"/>
          </p:nvPr>
        </p:nvSpPr>
        <p:spPr>
          <a:xfrm>
            <a:off x="376238" y="3987384"/>
            <a:ext cx="6302375" cy="4967904"/>
          </a:xfrm>
        </p:spPr>
        <p:txBody>
          <a:bodyPr/>
          <a:lstStyle/>
          <a:p>
            <a:pPr marR="62442" algn="just">
              <a:lnSpc>
                <a:spcPct val="115000"/>
              </a:lnSpc>
            </a:pPr>
            <a:r>
              <a:rPr lang="en-GB" i="1" dirty="0">
                <a:solidFill>
                  <a:srgbClr val="4F81BD"/>
                </a:solidFill>
                <a:latin typeface="Calibri"/>
                <a:ea typeface="SimSun"/>
                <a:cs typeface="Calibri"/>
              </a:rPr>
              <a:t>Time of this topic is 55 min.</a:t>
            </a:r>
          </a:p>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5</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2170135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06400"/>
            <a:ext cx="6142037" cy="3454400"/>
          </a:xfrm>
        </p:spPr>
      </p:sp>
      <p:sp>
        <p:nvSpPr>
          <p:cNvPr id="3" name="Notes Placeholder 2"/>
          <p:cNvSpPr>
            <a:spLocks noGrp="1"/>
          </p:cNvSpPr>
          <p:nvPr>
            <p:ph type="body" idx="1"/>
          </p:nvPr>
        </p:nvSpPr>
        <p:spPr>
          <a:xfrm>
            <a:off x="481013" y="3860800"/>
            <a:ext cx="6280330" cy="6112736"/>
          </a:xfrm>
        </p:spPr>
        <p:txBody>
          <a:bodyPr/>
          <a:lstStyle/>
          <a:p>
            <a:pPr marR="62442" algn="just"/>
            <a:r>
              <a:rPr lang="en-GB" i="1" dirty="0">
                <a:solidFill>
                  <a:srgbClr val="0070C0"/>
                </a:solidFill>
              </a:rPr>
              <a:t>Presentation. Zooming in on Article 12. (10 mins 2 slides)</a:t>
            </a:r>
          </a:p>
          <a:p>
            <a:pPr marR="62442" algn="just"/>
            <a:r>
              <a:rPr lang="en-GB" i="1" dirty="0">
                <a:solidFill>
                  <a:srgbClr val="0070C0"/>
                </a:solidFill>
              </a:rPr>
              <a:t>Talk through the slide – the material continues on the next slide. </a:t>
            </a:r>
            <a:endParaRPr lang="en-US" i="1" dirty="0">
              <a:solidFill>
                <a:srgbClr val="0070C0"/>
              </a:solidFill>
            </a:endParaRPr>
          </a:p>
          <a:p>
            <a:pPr marR="62442" algn="just"/>
            <a:r>
              <a:rPr lang="en-US" i="1" dirty="0">
                <a:solidFill>
                  <a:srgbClr val="0070C0"/>
                </a:solidFill>
              </a:rPr>
              <a:t>This topic will also come back in depth in the next module: legal capacity and the right to decide</a:t>
            </a:r>
          </a:p>
          <a:p>
            <a:pPr lvl="1"/>
            <a:endParaRPr lang="x-none" dirty="0">
              <a:solidFill>
                <a:schemeClr val="accent5">
                  <a:lumMod val="75000"/>
                </a:schemeClr>
              </a:solidFill>
              <a:latin typeface="+mj-lt"/>
            </a:endParaRPr>
          </a:p>
          <a:p>
            <a:endParaRPr lang="x-none"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50</a:t>
            </a:fld>
            <a:endParaRPr lang="x-none" sz="1400" dirty="0"/>
          </a:p>
        </p:txBody>
      </p:sp>
    </p:spTree>
    <p:extLst>
      <p:ext uri="{BB962C8B-B14F-4D97-AF65-F5344CB8AC3E}">
        <p14:creationId xmlns:p14="http://schemas.microsoft.com/office/powerpoint/2010/main" val="24431878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2600" y="342900"/>
            <a:ext cx="6137275" cy="3452813"/>
          </a:xfrm>
        </p:spPr>
      </p:sp>
      <p:sp>
        <p:nvSpPr>
          <p:cNvPr id="3" name="Notizenplatzhalter 2"/>
          <p:cNvSpPr>
            <a:spLocks noGrp="1"/>
          </p:cNvSpPr>
          <p:nvPr>
            <p:ph type="body" idx="1"/>
          </p:nvPr>
        </p:nvSpPr>
        <p:spPr>
          <a:xfrm>
            <a:off x="482600" y="3914274"/>
            <a:ext cx="6137275" cy="5879432"/>
          </a:xfrm>
        </p:spPr>
        <p:txBody>
          <a:bodyPr/>
          <a:lstStyle/>
          <a:p>
            <a:r>
              <a:rPr lang="en-GB" i="1" dirty="0">
                <a:solidFill>
                  <a:srgbClr val="0070C0"/>
                </a:solidFill>
              </a:rPr>
              <a:t>Talk through the slide.</a:t>
            </a:r>
          </a:p>
          <a:p>
            <a:r>
              <a:rPr lang="en-GB" i="1" dirty="0">
                <a:solidFill>
                  <a:srgbClr val="0070C0"/>
                </a:solidFill>
              </a:rPr>
              <a:t>When pointing out the shift from substituted to supported decision making, tell participants:</a:t>
            </a:r>
          </a:p>
          <a:p>
            <a:endParaRPr lang="en-GB" i="1" dirty="0">
              <a:solidFill>
                <a:srgbClr val="0070C0"/>
              </a:solidFill>
            </a:endParaRPr>
          </a:p>
          <a:p>
            <a:r>
              <a:rPr lang="en-US" dirty="0">
                <a:solidFill>
                  <a:srgbClr val="000000"/>
                </a:solidFill>
                <a:ea typeface="Arial Unicode MS"/>
                <a:cs typeface="Calibri" panose="020F0502020204030204" pitchFamily="34" charset="0"/>
              </a:rPr>
              <a:t>This will be discussed in depth in the next module. But in summary, substituted decision-making removes the right of people with disabilities to make their own choices, whereas supported decision-making ensures they receive any support needed to make and have their own choices respected.</a:t>
            </a:r>
            <a:endParaRPr lang="en-GB" b="1" dirty="0"/>
          </a:p>
          <a:p>
            <a:endParaRPr lang="en-GB" i="1" dirty="0">
              <a:solidFill>
                <a:srgbClr val="0070C0"/>
              </a:solidFill>
            </a:endParaRPr>
          </a:p>
          <a:p>
            <a:r>
              <a:rPr lang="en-GB" i="1" dirty="0">
                <a:solidFill>
                  <a:srgbClr val="0070C0"/>
                </a:solidFill>
              </a:rPr>
              <a:t>Pose the question on the slide and run a plenary discussion. </a:t>
            </a:r>
            <a:endParaRPr lang="en-US" i="1" dirty="0">
              <a:solidFill>
                <a:srgbClr val="0070C0"/>
              </a:solidFill>
              <a:cs typeface="Calibri"/>
            </a:endParaRPr>
          </a:p>
          <a:p>
            <a:pPr>
              <a:defRPr/>
            </a:pPr>
            <a:r>
              <a:rPr lang="en-US" i="1" dirty="0">
                <a:solidFill>
                  <a:srgbClr val="0070C0"/>
                </a:solidFill>
              </a:rPr>
              <a:t>Collect 3 or4 experiences, then summarize the discussion by noting that:</a:t>
            </a:r>
          </a:p>
          <a:p>
            <a:pPr>
              <a:defRPr/>
            </a:pPr>
            <a:endParaRPr lang="en-US" i="1" dirty="0">
              <a:solidFill>
                <a:srgbClr val="0070C0"/>
              </a:solidFill>
            </a:endParaRPr>
          </a:p>
          <a:p>
            <a:pPr>
              <a:defRPr/>
            </a:pPr>
            <a:r>
              <a:rPr lang="en-US" dirty="0"/>
              <a:t>Around the world, the right to make decisions is still often denied to people with psychosocial disabilities. This has a significant impact on ensuring adherence to Article 19 on the right to live independently. While there are promising reforms taking place in various regions, much more progress is needed.</a:t>
            </a:r>
          </a:p>
          <a:p>
            <a:pPr>
              <a:defRPr/>
            </a:pPr>
            <a:endParaRPr lang="en-US" dirty="0"/>
          </a:p>
          <a:p>
            <a:pPr>
              <a:defRPr/>
            </a:pPr>
            <a:r>
              <a:rPr lang="en-US" dirty="0"/>
              <a:t>The next module will look more closely at the consequences of failing to uphold Article 19 and will explore ways this right can be realized in practice.</a:t>
            </a:r>
            <a:endParaRPr lang="en-US" dirty="0">
              <a:ea typeface="Arial Unicode MS"/>
              <a:cs typeface="Calibri Light"/>
            </a:endParaRPr>
          </a:p>
          <a:p>
            <a:pPr>
              <a:spcAft>
                <a:spcPts val="1242"/>
              </a:spcAft>
            </a:pPr>
            <a:endParaRPr lang="en-US" dirty="0">
              <a:ea typeface="Arial Unicode MS"/>
              <a:cs typeface="Calibri Light"/>
            </a:endParaRPr>
          </a:p>
          <a:p>
            <a:pPr>
              <a:spcAft>
                <a:spcPts val="1242"/>
              </a:spcAft>
              <a:buFont typeface="Arial" panose="020B0604020202020204" pitchFamily="34" charset="0"/>
            </a:pPr>
            <a:endParaRPr lang="en-US" dirty="0">
              <a:latin typeface="Calibri Light"/>
              <a:ea typeface="Arial Unicode MS"/>
              <a:cs typeface="Calibri Light"/>
            </a:endParaRPr>
          </a:p>
          <a:p>
            <a:pPr>
              <a:spcAft>
                <a:spcPts val="1242"/>
              </a:spcAft>
              <a:buFont typeface="Arial" panose="020B0604020202020204" pitchFamily="34" charset="0"/>
            </a:pPr>
            <a:endParaRPr lang="en-US" dirty="0">
              <a:latin typeface="Calibri Light"/>
              <a:ea typeface="Arial Unicode MS"/>
              <a:cs typeface="Calibri Light"/>
            </a:endParaRPr>
          </a:p>
          <a:p>
            <a:pPr>
              <a:spcAft>
                <a:spcPts val="1242"/>
              </a:spcAft>
            </a:pPr>
            <a:endParaRPr lang="en-US" dirty="0">
              <a:latin typeface="Calibri Light"/>
              <a:ea typeface="Arial Unicode MS"/>
              <a:cs typeface="Calibri Light"/>
            </a:endParaRPr>
          </a:p>
          <a:p>
            <a:pPr marL="650716" lvl="1" indent="-177468">
              <a:buFont typeface="Arial,Sans-Serif"/>
              <a:buChar char="•"/>
            </a:pPr>
            <a:endParaRPr lang="en-US" dirty="0">
              <a:latin typeface="Calibri"/>
              <a:ea typeface="Arial Unicode MS"/>
              <a:cs typeface="Calibri"/>
            </a:endParaRPr>
          </a:p>
          <a:p>
            <a:pPr lvl="1"/>
            <a:endParaRPr lang="en-US" dirty="0">
              <a:latin typeface="Calibri"/>
              <a:ea typeface="Arial Unicode MS"/>
              <a:cs typeface="Calibri"/>
            </a:endParaRPr>
          </a:p>
          <a:p>
            <a:pPr>
              <a:spcAft>
                <a:spcPts val="1242"/>
              </a:spcAft>
              <a:buFont typeface="Arial" panose="020B0604020202020204" pitchFamily="34" charset="0"/>
            </a:pPr>
            <a:endParaRPr lang="en-US" dirty="0">
              <a:latin typeface="Calibri Light"/>
              <a:ea typeface="Arial Unicode MS"/>
              <a:cs typeface="Calibri Light"/>
            </a:endParaRPr>
          </a:p>
          <a:p>
            <a:pPr>
              <a:spcAft>
                <a:spcPts val="1242"/>
              </a:spcAft>
              <a:buClr>
                <a:srgbClr val="183F5A"/>
              </a:buClr>
              <a:buFont typeface="Arial" panose="020B0604020202020204" pitchFamily="34" charset="0"/>
            </a:pPr>
            <a:endParaRPr lang="en-US" sz="2300" dirty="0">
              <a:latin typeface="Calibri Light"/>
              <a:ea typeface="Arial Unicode MS"/>
              <a:cs typeface="Calibri" panose="020F0502020204030204" pitchFamily="34" charset="0"/>
            </a:endParaRPr>
          </a:p>
          <a:p>
            <a:endParaRPr lang="de-DE" dirty="0">
              <a:ea typeface="Calibri"/>
              <a:cs typeface="Calibri"/>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51</a:t>
            </a:fld>
            <a:endParaRPr lang="x-none" sz="1400" dirty="0"/>
          </a:p>
        </p:txBody>
      </p:sp>
    </p:spTree>
    <p:extLst>
      <p:ext uri="{BB962C8B-B14F-4D97-AF65-F5344CB8AC3E}">
        <p14:creationId xmlns:p14="http://schemas.microsoft.com/office/powerpoint/2010/main" val="3766537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381000"/>
            <a:ext cx="6142037" cy="3454400"/>
          </a:xfrm>
        </p:spPr>
      </p:sp>
      <p:sp>
        <p:nvSpPr>
          <p:cNvPr id="3" name="Notizenplatzhalter 2"/>
          <p:cNvSpPr>
            <a:spLocks noGrp="1"/>
          </p:cNvSpPr>
          <p:nvPr>
            <p:ph type="body" idx="1"/>
          </p:nvPr>
        </p:nvSpPr>
        <p:spPr>
          <a:xfrm>
            <a:off x="481012" y="3906254"/>
            <a:ext cx="6142037" cy="5049034"/>
          </a:xfrm>
        </p:spPr>
        <p:txBody>
          <a:bodyPr/>
          <a:lstStyle/>
          <a:p>
            <a:r>
              <a:rPr lang="en-GB" i="1" dirty="0">
                <a:solidFill>
                  <a:srgbClr val="0070C0"/>
                </a:solidFill>
              </a:rPr>
              <a:t>Time: 90 min.</a:t>
            </a:r>
          </a:p>
          <a:p>
            <a:endParaRPr lang="en-GB" i="1" dirty="0">
              <a:solidFill>
                <a:srgbClr val="0070C0"/>
              </a:solidFill>
              <a:cs typeface="Calibri"/>
            </a:endParaRPr>
          </a:p>
          <a:p>
            <a:r>
              <a:rPr lang="en-GB" i="1" dirty="0">
                <a:solidFill>
                  <a:schemeClr val="accent5">
                    <a:lumMod val="75000"/>
                  </a:schemeClr>
                </a:solidFill>
                <a:ea typeface="Arial Unicode MS"/>
                <a:cs typeface="Calibri" panose="020F0502020204030204" pitchFamily="34" charset="0"/>
              </a:rPr>
              <a:t>Explain to participants:</a:t>
            </a:r>
          </a:p>
          <a:p>
            <a:r>
              <a:rPr lang="en-GB" dirty="0">
                <a:cs typeface="Calibri"/>
              </a:rPr>
              <a:t>Now we are starting Module 3, which looks at the right to legal capacity in greater depth.</a:t>
            </a:r>
          </a:p>
        </p:txBody>
      </p:sp>
      <p:sp>
        <p:nvSpPr>
          <p:cNvPr id="4" name="Foliennummernplatzhalter 3"/>
          <p:cNvSpPr>
            <a:spLocks noGrp="1"/>
          </p:cNvSpPr>
          <p:nvPr>
            <p:ph type="sldNum" sz="quarter" idx="5"/>
          </p:nvPr>
        </p:nvSpPr>
        <p:spPr/>
        <p:txBody>
          <a:bodyPr/>
          <a:lstStyle/>
          <a:p>
            <a:fld id="{B30A59C1-2D98-4297-91D0-BBB9964FC570}" type="slidenum">
              <a:rPr lang="x-none" sz="1400" smtClean="0"/>
              <a:t>52</a:t>
            </a:fld>
            <a:endParaRPr lang="x-none" sz="1400" dirty="0"/>
          </a:p>
        </p:txBody>
      </p:sp>
    </p:spTree>
    <p:extLst>
      <p:ext uri="{BB962C8B-B14F-4D97-AF65-F5344CB8AC3E}">
        <p14:creationId xmlns:p14="http://schemas.microsoft.com/office/powerpoint/2010/main" val="1809113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304800"/>
            <a:ext cx="6394450" cy="3597275"/>
          </a:xfrm>
        </p:spPr>
      </p:sp>
      <p:sp>
        <p:nvSpPr>
          <p:cNvPr id="3" name="Notes Placeholder 2"/>
          <p:cNvSpPr>
            <a:spLocks noGrp="1"/>
          </p:cNvSpPr>
          <p:nvPr>
            <p:ph type="body" idx="1"/>
          </p:nvPr>
        </p:nvSpPr>
        <p:spPr>
          <a:xfrm>
            <a:off x="373063" y="3978728"/>
            <a:ext cx="6394450" cy="4976559"/>
          </a:xfrm>
        </p:spPr>
        <p:txBody>
          <a:bodyPr/>
          <a:lstStyle/>
          <a:p>
            <a:pPr marR="62442" algn="just">
              <a:lnSpc>
                <a:spcPct val="115000"/>
              </a:lnSpc>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R="62442" algn="just">
              <a:lnSpc>
                <a:spcPct val="115000"/>
              </a:lnSpc>
            </a:pP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Time: 35 min.</a:t>
            </a:r>
          </a:p>
          <a:p>
            <a:pPr marR="62442" algn="just">
              <a:lnSpc>
                <a:spcPct val="115000"/>
              </a:lnSpc>
            </a:pPr>
            <a:r>
              <a:rPr lang="en-GB" i="1" dirty="0">
                <a:solidFill>
                  <a:srgbClr val="4F81BD"/>
                </a:solidFill>
                <a:latin typeface="Calibri" panose="020F0502020204030204" pitchFamily="34" charset="0"/>
                <a:ea typeface="SimSun" panose="02010600030101010101" pitchFamily="2" charset="-122"/>
                <a:cs typeface="Arial" panose="020B0604020202020204" pitchFamily="34" charset="0"/>
              </a:rPr>
              <a:t>Presentation </a:t>
            </a:r>
          </a:p>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53</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3200343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1013" y="428625"/>
            <a:ext cx="6142037" cy="3454400"/>
          </a:xfrm>
        </p:spPr>
      </p:sp>
      <p:sp>
        <p:nvSpPr>
          <p:cNvPr id="3" name="Notizenplatzhalter 2"/>
          <p:cNvSpPr>
            <a:spLocks noGrp="1"/>
          </p:cNvSpPr>
          <p:nvPr>
            <p:ph type="body" idx="1"/>
          </p:nvPr>
        </p:nvSpPr>
        <p:spPr>
          <a:xfrm>
            <a:off x="481013" y="4002504"/>
            <a:ext cx="6142036" cy="4952783"/>
          </a:xfrm>
        </p:spPr>
        <p:txBody>
          <a:bodyPr/>
          <a:lstStyle/>
          <a:p>
            <a:r>
              <a:rPr lang="en-GB" i="1" dirty="0">
                <a:solidFill>
                  <a:srgbClr val="0070C0"/>
                </a:solidFill>
              </a:rPr>
              <a:t>Presentation. Video (this slide) then two slides – 15 minutes overall. </a:t>
            </a:r>
          </a:p>
          <a:p>
            <a:r>
              <a:rPr lang="en-GB" i="1" dirty="0">
                <a:solidFill>
                  <a:srgbClr val="0070C0"/>
                </a:solidFill>
              </a:rPr>
              <a:t>Tell the participants that:</a:t>
            </a:r>
          </a:p>
          <a:p>
            <a:endParaRPr lang="en-GB" dirty="0"/>
          </a:p>
          <a:p>
            <a:r>
              <a:rPr lang="en-GB" dirty="0"/>
              <a:t>Article 12, Equal recognition before the law, confirms the right of people with disabilities to have legal capacity on an equal basis with others in all aspects of life. This video will explain what that means, in practice.</a:t>
            </a:r>
          </a:p>
          <a:p>
            <a:endParaRPr lang="en-GB" dirty="0">
              <a:cs typeface="Calibri"/>
            </a:endParaRPr>
          </a:p>
          <a:p>
            <a:r>
              <a:rPr lang="en-GB" i="1" dirty="0">
                <a:solidFill>
                  <a:srgbClr val="0070C0"/>
                </a:solidFill>
                <a:cs typeface="Calibri"/>
              </a:rPr>
              <a:t>Play the video.</a:t>
            </a:r>
          </a:p>
          <a:p>
            <a:endParaRPr lang="en-GB" i="1" dirty="0">
              <a:solidFill>
                <a:srgbClr val="0070C0"/>
              </a:solidFill>
              <a:cs typeface="Calibri"/>
            </a:endParaRPr>
          </a:p>
          <a:p>
            <a:pPr>
              <a:spcAft>
                <a:spcPts val="1242"/>
              </a:spcAft>
            </a:pPr>
            <a:r>
              <a:rPr lang="en-US" b="1" i="1" dirty="0">
                <a:solidFill>
                  <a:srgbClr val="0070C0"/>
                </a:solidFill>
              </a:rPr>
              <a:t>Reference: </a:t>
            </a:r>
            <a:r>
              <a:rPr lang="en-US" i="1" dirty="0">
                <a:solidFill>
                  <a:srgbClr val="0070C0"/>
                </a:solidFill>
              </a:rPr>
              <a:t>What is Article 12 and Legal Capacity? </a:t>
            </a:r>
            <a:r>
              <a:rPr lang="en-US" i="1" dirty="0">
                <a:solidFill>
                  <a:srgbClr val="0070C0"/>
                </a:solidFill>
                <a:hlinkClick r:id="rId3">
                  <a:extLst>
                    <a:ext uri="{A12FA001-AC4F-418D-AE19-62706E023703}">
                      <ahyp:hlinkClr xmlns:ahyp="http://schemas.microsoft.com/office/drawing/2018/hyperlinkcolor" val="tx"/>
                    </a:ext>
                  </a:extLst>
                </a:hlinkClick>
              </a:rPr>
              <a:t>https://youtu.be/8WhxKJtOXec</a:t>
            </a:r>
            <a:r>
              <a:rPr lang="en-US" i="1" dirty="0">
                <a:solidFill>
                  <a:srgbClr val="0070C0"/>
                </a:solidFill>
              </a:rPr>
              <a:t> (2:49 min)</a:t>
            </a:r>
            <a:r>
              <a:rPr lang="en-US" i="1" dirty="0">
                <a:solidFill>
                  <a:srgbClr val="0070C0"/>
                </a:solidFill>
                <a:cs typeface="Calibri"/>
              </a:rPr>
              <a:t> </a:t>
            </a:r>
            <a:r>
              <a:rPr lang="en-US" i="1" dirty="0">
                <a:solidFill>
                  <a:srgbClr val="0070C0"/>
                </a:solidFill>
              </a:rPr>
              <a:t>Mental Health Europe</a:t>
            </a:r>
            <a:endParaRPr lang="en-US" i="1" dirty="0">
              <a:solidFill>
                <a:srgbClr val="0070C0"/>
              </a:solidFill>
              <a:cs typeface="Calibri"/>
            </a:endParaRPr>
          </a:p>
          <a:p>
            <a:pPr marL="177468" indent="-177468">
              <a:spcAft>
                <a:spcPts val="1242"/>
              </a:spcAft>
              <a:buFont typeface="Arial"/>
              <a:buChar char="•"/>
            </a:pPr>
            <a:endParaRPr lang="en-US" dirty="0">
              <a:cs typeface="Calibri"/>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54</a:t>
            </a:fld>
            <a:endParaRPr lang="x-none" sz="1400" dirty="0"/>
          </a:p>
        </p:txBody>
      </p:sp>
    </p:spTree>
    <p:extLst>
      <p:ext uri="{BB962C8B-B14F-4D97-AF65-F5344CB8AC3E}">
        <p14:creationId xmlns:p14="http://schemas.microsoft.com/office/powerpoint/2010/main" val="8867633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317500"/>
            <a:ext cx="6210300" cy="3492500"/>
          </a:xfrm>
        </p:spPr>
      </p:sp>
      <p:sp>
        <p:nvSpPr>
          <p:cNvPr id="3" name="Notes Placeholder 2"/>
          <p:cNvSpPr>
            <a:spLocks noGrp="1"/>
          </p:cNvSpPr>
          <p:nvPr>
            <p:ph type="body" idx="1"/>
          </p:nvPr>
        </p:nvSpPr>
        <p:spPr>
          <a:xfrm>
            <a:off x="400593" y="3810000"/>
            <a:ext cx="6282782" cy="6256171"/>
          </a:xfrm>
        </p:spPr>
        <p:txBody>
          <a:bodyPr/>
          <a:lstStyle/>
          <a:p>
            <a:pPr>
              <a:spcAft>
                <a:spcPts val="622"/>
              </a:spcAft>
            </a:pPr>
            <a:r>
              <a:rPr lang="en-GB" i="1" dirty="0">
                <a:solidFill>
                  <a:srgbClr val="0070C0"/>
                </a:solidFill>
                <a:ea typeface="SimSun" panose="02010600030101010101" pitchFamily="2" charset="-122"/>
                <a:cs typeface="Arial" panose="020B0604020202020204" pitchFamily="34" charset="0"/>
              </a:rPr>
              <a:t>Talk through this and the next slide (up to 5 minutes each). Here are some additional notes.</a:t>
            </a:r>
          </a:p>
          <a:p>
            <a:r>
              <a:rPr lang="en-US" b="1" dirty="0"/>
              <a:t>Legal capacity</a:t>
            </a:r>
          </a:p>
          <a:p>
            <a:r>
              <a:rPr lang="en-US" dirty="0"/>
              <a:t>Legal capacity is essential for enjoying all other human rights, for example for supporting children and young people to participate in decisions that affect them. </a:t>
            </a:r>
          </a:p>
          <a:p>
            <a:pPr>
              <a:spcAft>
                <a:spcPts val="600"/>
              </a:spcAft>
            </a:pPr>
            <a:r>
              <a:rPr lang="en-US" b="1" dirty="0"/>
              <a:t>Legal standing</a:t>
            </a:r>
            <a:r>
              <a:rPr lang="en-US" dirty="0"/>
              <a:t> might be demonstrated by having formal documentation, like a birth certificate, being on the electoral register etc. </a:t>
            </a:r>
            <a:r>
              <a:rPr lang="en-US" b="1" dirty="0"/>
              <a:t>Legal agency</a:t>
            </a:r>
            <a:r>
              <a:rPr lang="en-US" dirty="0"/>
              <a:t> is being able to act on those rights and have your actions recognized.</a:t>
            </a:r>
          </a:p>
          <a:p>
            <a:r>
              <a:rPr lang="en-US" b="1" dirty="0"/>
              <a:t>Mental capacity</a:t>
            </a:r>
          </a:p>
          <a:p>
            <a:r>
              <a:rPr lang="en-US" dirty="0"/>
              <a:t>If questions on mental capacity come up, draw on these points.</a:t>
            </a:r>
          </a:p>
          <a:p>
            <a:pPr marL="171450" indent="-171450">
              <a:buFont typeface="Arial" panose="020B0604020202020204" pitchFamily="34" charset="0"/>
              <a:buChar char="•"/>
            </a:pPr>
            <a:r>
              <a:rPr lang="en-US" dirty="0"/>
              <a:t>In mental health settings, mental capacity is often tested as being able to:</a:t>
            </a:r>
          </a:p>
          <a:p>
            <a:pPr marL="360000" lvl="1" indent="-171450">
              <a:buFont typeface="Courier New" panose="02070309020205020404" pitchFamily="49" charset="0"/>
              <a:buChar char="o"/>
            </a:pPr>
            <a:r>
              <a:rPr lang="en-US" dirty="0"/>
              <a:t>understand information about a decision</a:t>
            </a:r>
          </a:p>
          <a:p>
            <a:pPr marL="360000" lvl="1" indent="-171450">
              <a:buFont typeface="Courier New" panose="02070309020205020404" pitchFamily="49" charset="0"/>
              <a:buChar char="o"/>
            </a:pPr>
            <a:r>
              <a:rPr lang="en-US" dirty="0"/>
              <a:t>understand the possible consequences of that decision</a:t>
            </a:r>
          </a:p>
          <a:p>
            <a:pPr marL="360000" lvl="1" indent="-171450">
              <a:buFont typeface="Courier New" panose="02070309020205020404" pitchFamily="49" charset="0"/>
              <a:buChar char="o"/>
            </a:pPr>
            <a:r>
              <a:rPr lang="en-US" dirty="0"/>
              <a:t>communicate the decision.</a:t>
            </a:r>
          </a:p>
          <a:p>
            <a:pPr marL="171450" indent="-171450">
              <a:buFont typeface="Arial" panose="020B0604020202020204" pitchFamily="34" charset="0"/>
              <a:buChar char="•"/>
            </a:pPr>
            <a:r>
              <a:rPr lang="en-US" dirty="0"/>
              <a:t>These tests, part of the functional approach, are flawed for several reasons: </a:t>
            </a:r>
          </a:p>
          <a:p>
            <a:pPr marL="360000" indent="-171450">
              <a:buFont typeface="Courier New" panose="02070309020205020404" pitchFamily="49" charset="0"/>
              <a:buChar char="o"/>
            </a:pPr>
            <a:r>
              <a:rPr lang="en-US" dirty="0"/>
              <a:t>It is discriminatory to only test people with disabilities. For example, no one else is tested before signing a medical consent form or a bank contract.</a:t>
            </a:r>
          </a:p>
          <a:p>
            <a:pPr marL="360000" indent="-171450">
              <a:buFont typeface="Courier New" panose="02070309020205020404" pitchFamily="49" charset="0"/>
              <a:buChar char="o"/>
            </a:pPr>
            <a:r>
              <a:rPr lang="en-US" dirty="0"/>
              <a:t>They do not accurately assess the inner workings of someone’s mind, yet “failing” the test means losing a basic human right — the right to equal recognition before the law. </a:t>
            </a:r>
          </a:p>
          <a:p>
            <a:pPr marL="360000" indent="-171450">
              <a:buFont typeface="Courier New" panose="02070309020205020404" pitchFamily="49" charset="0"/>
              <a:buChar char="o"/>
            </a:pPr>
            <a:r>
              <a:rPr lang="en-US" dirty="0"/>
              <a:t>Under Article 12 of the CRPD, perceived or actual difficulties in mental capacity must never be used to deny legal capacity. People have the right to make their own decisions, even if others view them as risky. If necessary, supported decision-making should be offered. </a:t>
            </a:r>
          </a:p>
          <a:p>
            <a:pPr marL="360000" indent="-171450">
              <a:spcAft>
                <a:spcPts val="600"/>
              </a:spcAft>
              <a:buFont typeface="Courier New" panose="02070309020205020404" pitchFamily="49" charset="0"/>
              <a:buChar char="o"/>
            </a:pPr>
            <a:r>
              <a:rPr lang="en-US" dirty="0"/>
              <a:t>People don’t always make decisions based purely on logic or reason. Emotions are important too, and difficulties with rational thinking do not mean a someone cannot decide what is best for themselves.</a:t>
            </a:r>
            <a:endParaRPr lang="en-US" kern="1200" dirty="0">
              <a:solidFill>
                <a:schemeClr val="tx1"/>
              </a:solidFill>
              <a:ea typeface="+mn-ea"/>
              <a:cs typeface="+mn-cs"/>
            </a:endParaRPr>
          </a:p>
          <a:p>
            <a:r>
              <a:rPr lang="en-US" b="1" dirty="0"/>
              <a:t>Denial of legal capacity</a:t>
            </a:r>
          </a:p>
          <a:p>
            <a:r>
              <a:rPr lang="en-US" dirty="0"/>
              <a:t>When someone is thought to have “impaired” decision-making skills, their legal capacity is sometimes denied in one of three ways:</a:t>
            </a:r>
          </a:p>
          <a:p>
            <a:pPr marL="172800" lvl="1" indent="-171450">
              <a:buFont typeface="Arial" panose="020B0604020202020204" pitchFamily="34" charset="0"/>
              <a:buChar char="•"/>
            </a:pPr>
            <a:r>
              <a:rPr lang="en-US" b="1" dirty="0"/>
              <a:t>Status approach</a:t>
            </a:r>
            <a:r>
              <a:rPr lang="en-US" dirty="0"/>
              <a:t> – based on diagnosis.</a:t>
            </a:r>
          </a:p>
          <a:p>
            <a:pPr marL="172800" lvl="1" indent="-171450">
              <a:buFont typeface="Arial" panose="020B0604020202020204" pitchFamily="34" charset="0"/>
              <a:buChar char="•"/>
            </a:pPr>
            <a:r>
              <a:rPr lang="en-US" b="1" dirty="0"/>
              <a:t>Outcome approach</a:t>
            </a:r>
            <a:r>
              <a:rPr lang="en-US" dirty="0"/>
              <a:t> – based on what is judged a “bad” or risky decision.</a:t>
            </a:r>
          </a:p>
          <a:p>
            <a:pPr marL="172800" lvl="1" indent="-171450">
              <a:spcAft>
                <a:spcPts val="600"/>
              </a:spcAft>
              <a:buFont typeface="Arial" panose="020B0604020202020204" pitchFamily="34" charset="0"/>
              <a:buChar char="•"/>
            </a:pPr>
            <a:r>
              <a:rPr lang="en-US" b="1" dirty="0"/>
              <a:t>Functional approach</a:t>
            </a:r>
            <a:r>
              <a:rPr lang="en-US" dirty="0"/>
              <a:t> – based on someone else assessing the person as lacking reasoning skills.</a:t>
            </a:r>
          </a:p>
          <a:p>
            <a:pPr marL="0" indent="0">
              <a:buNone/>
            </a:pPr>
            <a:r>
              <a:rPr lang="en-US" i="1" dirty="0">
                <a:solidFill>
                  <a:schemeClr val="accent5">
                    <a:lumMod val="75000"/>
                  </a:schemeClr>
                </a:solidFill>
                <a:ea typeface="Calibri" panose="020F0502020204030204" pitchFamily="34" charset="0"/>
                <a:cs typeface="Calibri" panose="020F0502020204030204" pitchFamily="34" charset="0"/>
              </a:rPr>
              <a:t>Reference</a:t>
            </a:r>
            <a:r>
              <a:rPr lang="de-DE" i="1" dirty="0">
                <a:solidFill>
                  <a:schemeClr val="accent5">
                    <a:lumMod val="75000"/>
                  </a:schemeClr>
                </a:solidFill>
                <a:ea typeface="Calibri" panose="020F0502020204030204" pitchFamily="34" charset="0"/>
                <a:cs typeface="Calibri" panose="020F0502020204030204" pitchFamily="34" charset="0"/>
              </a:rPr>
              <a:t>: </a:t>
            </a:r>
            <a:r>
              <a:rPr lang="en-US" i="1" dirty="0">
                <a:solidFill>
                  <a:schemeClr val="accent5">
                    <a:lumMod val="75000"/>
                  </a:schemeClr>
                </a:solidFill>
                <a:ea typeface="Calibri"/>
                <a:cs typeface="Calibri Light"/>
              </a:rPr>
              <a:t>UN CRPD General Comment 1</a:t>
            </a:r>
          </a:p>
          <a:p>
            <a:pPr marL="0" indent="0">
              <a:buNone/>
            </a:pPr>
            <a:r>
              <a:rPr lang="ru-RU" sz="1100" i="1" dirty="0">
                <a:solidFill>
                  <a:schemeClr val="accent5">
                    <a:lumMod val="75000"/>
                  </a:schemeClr>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https://documents-dds-ny.un.org/doc/UNDOC/GEN/G14/031/20/</a:t>
            </a:r>
            <a:r>
              <a:rPr lang="ru-RU" sz="1100" i="1" u="sng" dirty="0">
                <a:solidFill>
                  <a:schemeClr val="accent5">
                    <a:lumMod val="75000"/>
                  </a:schemeClr>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PDF/G1403120.pdf?OpenElement</a:t>
            </a:r>
            <a:endParaRPr lang="en-US" sz="1100" dirty="0"/>
          </a:p>
        </p:txBody>
      </p:sp>
      <p:sp>
        <p:nvSpPr>
          <p:cNvPr id="4" name="Slide Number Placeholder 3"/>
          <p:cNvSpPr>
            <a:spLocks noGrp="1"/>
          </p:cNvSpPr>
          <p:nvPr>
            <p:ph type="sldNum" sz="quarter" idx="5"/>
          </p:nvPr>
        </p:nvSpPr>
        <p:spPr>
          <a:xfrm>
            <a:off x="6362699" y="9721107"/>
            <a:ext cx="739719" cy="513507"/>
          </a:xfrm>
        </p:spPr>
        <p:txBody>
          <a:bodyPr/>
          <a:lstStyle/>
          <a:p>
            <a:fld id="{91600A8A-902E-430E-A833-453AE05FDB61}" type="slidenum">
              <a:rPr lang="en-GB" sz="1400" smtClean="0"/>
              <a:t>55</a:t>
            </a:fld>
            <a:endParaRPr lang="en-GB" sz="1400" dirty="0"/>
          </a:p>
        </p:txBody>
      </p:sp>
    </p:spTree>
    <p:extLst>
      <p:ext uri="{BB962C8B-B14F-4D97-AF65-F5344CB8AC3E}">
        <p14:creationId xmlns:p14="http://schemas.microsoft.com/office/powerpoint/2010/main" val="15792947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352425"/>
            <a:ext cx="6305550" cy="3546475"/>
          </a:xfrm>
        </p:spPr>
      </p:sp>
      <p:sp>
        <p:nvSpPr>
          <p:cNvPr id="3" name="Notes Placeholder 2"/>
          <p:cNvSpPr>
            <a:spLocks noGrp="1"/>
          </p:cNvSpPr>
          <p:nvPr>
            <p:ph type="body" idx="1"/>
          </p:nvPr>
        </p:nvSpPr>
        <p:spPr>
          <a:xfrm>
            <a:off x="396876" y="3994485"/>
            <a:ext cx="6305550" cy="5887704"/>
          </a:xfrm>
        </p:spPr>
        <p:txBody>
          <a:bodyPr/>
          <a:lstStyle/>
          <a:p>
            <a:r>
              <a:rPr lang="en-US" i="1" dirty="0">
                <a:solidFill>
                  <a:srgbClr val="0070C0"/>
                </a:solidFill>
              </a:rPr>
              <a:t>Read out these notes, corresponding to the points on the slide.</a:t>
            </a:r>
          </a:p>
          <a:p>
            <a:endParaRPr lang="en-US" b="1" dirty="0"/>
          </a:p>
          <a:p>
            <a:r>
              <a:rPr lang="en-US" b="1" dirty="0"/>
              <a:t>Settings where the right to legal capacity is denied</a:t>
            </a:r>
          </a:p>
          <a:p>
            <a:r>
              <a:rPr lang="en-US" dirty="0"/>
              <a:t>People are denied their right to legal capacity in many settings: in communities, at home, in health, mental health, and social services, and in places where they are detained.</a:t>
            </a:r>
          </a:p>
          <a:p>
            <a:endParaRPr lang="en-US" dirty="0"/>
          </a:p>
          <a:p>
            <a:r>
              <a:rPr lang="en-US" b="1" dirty="0"/>
              <a:t>In communities:</a:t>
            </a:r>
            <a:endParaRPr lang="en-US" dirty="0"/>
          </a:p>
          <a:p>
            <a:pPr marL="172800" indent="-172800">
              <a:buFont typeface="Arial" panose="020B0604020202020204" pitchFamily="34" charset="0"/>
              <a:buChar char="•"/>
            </a:pPr>
            <a:r>
              <a:rPr lang="en-US" dirty="0"/>
              <a:t>People with disabilities, and often their families, face stigma and exclusion.</a:t>
            </a:r>
          </a:p>
          <a:p>
            <a:pPr marL="172800" indent="-172800">
              <a:buFont typeface="Arial" panose="020B0604020202020204" pitchFamily="34" charset="0"/>
              <a:buChar char="•"/>
            </a:pPr>
            <a:r>
              <a:rPr lang="en-US" dirty="0"/>
              <a:t>This may be linked to beliefs that disability is caused by curses or other supernatural forces, or to negative social attitudes.</a:t>
            </a:r>
          </a:p>
          <a:p>
            <a:pPr marL="172800" indent="-172800">
              <a:buFont typeface="Arial" panose="020B0604020202020204" pitchFamily="34" charset="0"/>
              <a:buChar char="•"/>
            </a:pPr>
            <a:r>
              <a:rPr lang="en-US" dirty="0"/>
              <a:t>People may be denied access to employment, education, and social life.</a:t>
            </a:r>
          </a:p>
          <a:p>
            <a:pPr marL="172800" indent="-172800">
              <a:buFont typeface="Arial" panose="020B0604020202020204" pitchFamily="34" charset="0"/>
              <a:buChar char="•"/>
            </a:pPr>
            <a:r>
              <a:rPr lang="en-US" dirty="0"/>
              <a:t>They may be excluded from community meetings or social events.</a:t>
            </a:r>
          </a:p>
          <a:p>
            <a:pPr marL="172800" indent="-172800">
              <a:buFont typeface="Arial" panose="020B0604020202020204" pitchFamily="34" charset="0"/>
              <a:buChar char="•"/>
            </a:pPr>
            <a:r>
              <a:rPr lang="en-US" dirty="0"/>
              <a:t>Their choices about treatment and care are often restricted or controlled by others.</a:t>
            </a:r>
          </a:p>
          <a:p>
            <a:pPr indent="-172800"/>
            <a:endParaRPr lang="en-US" b="1" dirty="0"/>
          </a:p>
          <a:p>
            <a:pPr indent="-172800"/>
            <a:r>
              <a:rPr lang="en-US" b="1" dirty="0"/>
              <a:t>At home:</a:t>
            </a:r>
            <a:endParaRPr lang="en-US" dirty="0"/>
          </a:p>
          <a:p>
            <a:pPr indent="-172800">
              <a:buFont typeface="Arial" panose="020B0604020202020204" pitchFamily="34" charset="0"/>
              <a:buChar char="•"/>
            </a:pPr>
            <a:r>
              <a:rPr lang="en-US" dirty="0"/>
              <a:t>Some people are denied the right to make decisions about their own lives.</a:t>
            </a:r>
          </a:p>
          <a:p>
            <a:pPr indent="-172800">
              <a:buFont typeface="Arial" panose="020B0604020202020204" pitchFamily="34" charset="0"/>
              <a:buChar char="•"/>
            </a:pPr>
            <a:r>
              <a:rPr lang="en-US" dirty="0"/>
              <a:t>Family members may take over decision-making, often with protective intentions.</a:t>
            </a:r>
          </a:p>
          <a:p>
            <a:pPr indent="-172800">
              <a:buFont typeface="Arial" panose="020B0604020202020204" pitchFamily="34" charset="0"/>
              <a:buChar char="•"/>
            </a:pPr>
            <a:r>
              <a:rPr lang="en-US" dirty="0"/>
              <a:t>Families may fear their relative will be harmed, fail, or be taken advantage of.</a:t>
            </a:r>
          </a:p>
          <a:p>
            <a:pPr indent="-172800">
              <a:buFont typeface="Arial" panose="020B0604020202020204" pitchFamily="34" charset="0"/>
              <a:buChar char="•"/>
            </a:pPr>
            <a:r>
              <a:rPr lang="en-US" dirty="0"/>
              <a:t>While well-intentioned, this overprotection limits autonomy and independence.</a:t>
            </a:r>
          </a:p>
          <a:p>
            <a:pPr indent="-172800">
              <a:buFont typeface="Arial" panose="020B0604020202020204" pitchFamily="34" charset="0"/>
              <a:buChar char="•"/>
            </a:pPr>
            <a:endParaRPr lang="en-US" dirty="0"/>
          </a:p>
          <a:p>
            <a:pPr indent="-172800"/>
            <a:r>
              <a:rPr lang="en-US" b="1" dirty="0"/>
              <a:t>In health, mental health, and social services:</a:t>
            </a:r>
            <a:endParaRPr lang="en-US" dirty="0"/>
          </a:p>
          <a:p>
            <a:pPr marL="172800" indent="-172800">
              <a:buFont typeface="Arial" panose="020B0604020202020204" pitchFamily="34" charset="0"/>
              <a:buChar char="•"/>
            </a:pPr>
            <a:r>
              <a:rPr lang="en-US" dirty="0"/>
              <a:t>Legal capacity is often denied through involuntary admission and forced treatment.</a:t>
            </a:r>
          </a:p>
          <a:p>
            <a:pPr marL="172800" indent="-172800">
              <a:buFont typeface="Arial" panose="020B0604020202020204" pitchFamily="34" charset="0"/>
              <a:buChar char="•"/>
            </a:pPr>
            <a:r>
              <a:rPr lang="en-US" dirty="0"/>
              <a:t>Substitute decision-making by family members, guardians, or staff is common.</a:t>
            </a:r>
          </a:p>
          <a:p>
            <a:pPr marL="172800" indent="-172800">
              <a:buFont typeface="Arial" panose="020B0604020202020204" pitchFamily="34" charset="0"/>
              <a:buChar char="•"/>
            </a:pPr>
            <a:r>
              <a:rPr lang="en-US" dirty="0"/>
              <a:t>Staff may assume that people with psychosocial or intellectual disabilities cannot make decisions.</a:t>
            </a:r>
          </a:p>
          <a:p>
            <a:pPr marL="172800" indent="-172800">
              <a:buFont typeface="Arial" panose="020B0604020202020204" pitchFamily="34" charset="0"/>
              <a:buChar char="•"/>
            </a:pPr>
            <a:r>
              <a:rPr lang="en-US" dirty="0"/>
              <a:t>Consent procedures may be bypassed, and treatment provided without free and informed consent.</a:t>
            </a:r>
          </a:p>
          <a:p>
            <a:pPr marL="172800" indent="-172800">
              <a:buFont typeface="Arial" panose="020B0604020202020204" pitchFamily="34" charset="0"/>
              <a:buChar char="•"/>
            </a:pPr>
            <a:r>
              <a:rPr lang="en-US" dirty="0"/>
              <a:t>Health information is often not communicated in accessible formats.</a:t>
            </a:r>
          </a:p>
          <a:p>
            <a:pPr marL="172800" indent="-172800">
              <a:buFont typeface="Arial" panose="020B0604020202020204" pitchFamily="34" charset="0"/>
              <a:buChar char="•"/>
            </a:pPr>
            <a:r>
              <a:rPr lang="en-US" dirty="0"/>
              <a:t>Discriminatory attitudes and lack of training among professionals reinforce exclusion and unequal access to care.</a:t>
            </a:r>
          </a:p>
        </p:txBody>
      </p:sp>
      <p:sp>
        <p:nvSpPr>
          <p:cNvPr id="4" name="Slide Number Placeholder 3"/>
          <p:cNvSpPr>
            <a:spLocks noGrp="1"/>
          </p:cNvSpPr>
          <p:nvPr>
            <p:ph type="sldNum" sz="quarter" idx="5"/>
          </p:nvPr>
        </p:nvSpPr>
        <p:spPr/>
        <p:txBody>
          <a:bodyPr/>
          <a:lstStyle/>
          <a:p>
            <a:fld id="{91600A8A-902E-430E-A833-453AE05FDB61}" type="slidenum">
              <a:rPr lang="en-GB" sz="1400" smtClean="0"/>
              <a:t>56</a:t>
            </a:fld>
            <a:endParaRPr lang="en-GB" sz="1400" dirty="0"/>
          </a:p>
        </p:txBody>
      </p:sp>
    </p:spTree>
    <p:extLst>
      <p:ext uri="{BB962C8B-B14F-4D97-AF65-F5344CB8AC3E}">
        <p14:creationId xmlns:p14="http://schemas.microsoft.com/office/powerpoint/2010/main" val="12369810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347663"/>
            <a:ext cx="6199188" cy="3487737"/>
          </a:xfrm>
        </p:spPr>
      </p:sp>
      <p:sp>
        <p:nvSpPr>
          <p:cNvPr id="3" name="Notes Placeholder 2"/>
          <p:cNvSpPr>
            <a:spLocks noGrp="1"/>
          </p:cNvSpPr>
          <p:nvPr>
            <p:ph type="body" idx="1"/>
          </p:nvPr>
        </p:nvSpPr>
        <p:spPr>
          <a:xfrm>
            <a:off x="425450" y="3835400"/>
            <a:ext cx="6199188" cy="5228450"/>
          </a:xfrm>
        </p:spPr>
        <p:txBody>
          <a:bodyPr/>
          <a:lstStyle/>
          <a:p>
            <a:r>
              <a:rPr lang="en-US" i="1" dirty="0">
                <a:solidFill>
                  <a:srgbClr val="0070C0"/>
                </a:solidFill>
              </a:rPr>
              <a:t>Exercise 3.1 The right to legal capacity (20 min)</a:t>
            </a:r>
          </a:p>
          <a:p>
            <a:endParaRPr lang="en-US" i="1" dirty="0">
              <a:solidFill>
                <a:srgbClr val="0070C0"/>
              </a:solidFill>
            </a:endParaRPr>
          </a:p>
          <a:p>
            <a:r>
              <a:rPr lang="en-US" i="1" dirty="0">
                <a:solidFill>
                  <a:srgbClr val="0070C0"/>
                </a:solidFill>
              </a:rPr>
              <a:t>Ask the participants the questions on the slide.</a:t>
            </a:r>
          </a:p>
          <a:p>
            <a:pPr marR="62442" defTabSz="946495">
              <a:lnSpc>
                <a:spcPct val="115000"/>
              </a:lnSpc>
              <a:defRPr/>
            </a:pPr>
            <a:endParaRPr lang="en-US" i="1" dirty="0">
              <a:solidFill>
                <a:srgbClr val="0070C0"/>
              </a:solidFill>
            </a:endParaRPr>
          </a:p>
          <a:p>
            <a:pPr marR="62442" defTabSz="946495">
              <a:lnSpc>
                <a:spcPct val="115000"/>
              </a:lnSpc>
              <a:spcAft>
                <a:spcPts val="1242"/>
              </a:spcAft>
              <a:defRPr/>
            </a:pPr>
            <a:r>
              <a:rPr lang="en-US" i="1" dirty="0">
                <a:solidFill>
                  <a:srgbClr val="0070C0"/>
                </a:solidFill>
              </a:rPr>
              <a:t>Give them 10 minutes to prepare, perhaps with internet research, and then collect answers during a plenary discussion.</a:t>
            </a:r>
          </a:p>
          <a:p>
            <a:pPr marR="62442" defTabSz="946495">
              <a:lnSpc>
                <a:spcPct val="115000"/>
              </a:lnSpc>
              <a:defRPr/>
            </a:pPr>
            <a:r>
              <a:rPr lang="en-US" b="1" i="1" dirty="0">
                <a:solidFill>
                  <a:srgbClr val="0070C0"/>
                </a:solidFill>
                <a:cs typeface="Calibri"/>
              </a:rPr>
              <a:t>Preparation</a:t>
            </a:r>
          </a:p>
          <a:p>
            <a:pPr marR="62442" defTabSz="946495">
              <a:lnSpc>
                <a:spcPct val="115000"/>
              </a:lnSpc>
              <a:spcAft>
                <a:spcPts val="600"/>
              </a:spcAft>
              <a:defRPr/>
            </a:pPr>
            <a:r>
              <a:rPr lang="en-US" i="1" dirty="0">
                <a:solidFill>
                  <a:srgbClr val="0070C0"/>
                </a:solidFill>
                <a:cs typeface="Calibri"/>
              </a:rPr>
              <a:t>Depending on where you are delivering the training, you may need to prepare some examples, however, common examples include:</a:t>
            </a:r>
            <a:endParaRPr lang="x-none" i="1" dirty="0">
              <a:solidFill>
                <a:srgbClr val="0070C0"/>
              </a:solidFill>
              <a:latin typeface="Calibri"/>
              <a:ea typeface="SimSun" panose="02010600030101010101" pitchFamily="2" charset="-122"/>
              <a:cs typeface="Calibri"/>
            </a:endParaRPr>
          </a:p>
          <a:p>
            <a:pPr marL="354936" marR="62442" indent="-354936">
              <a:lnSpc>
                <a:spcPct val="115000"/>
              </a:lnSpc>
              <a:buFont typeface="Symbol" panose="05050102010706020507" pitchFamily="18" charset="2"/>
              <a:buChar char=""/>
            </a:pPr>
            <a:r>
              <a:rPr lang="en-GB" i="1" dirty="0">
                <a:solidFill>
                  <a:srgbClr val="0070C0"/>
                </a:solidFill>
                <a:latin typeface="Calibri"/>
                <a:ea typeface="Times New Roman" panose="02020603050405020304" pitchFamily="18" charset="0"/>
                <a:cs typeface="Calibri"/>
              </a:rPr>
              <a:t>a guardianship law that deprives people of their legal capacity.</a:t>
            </a:r>
            <a:endParaRPr lang="x-none" i="1" dirty="0">
              <a:solidFill>
                <a:srgbClr val="0070C0"/>
              </a:solidFill>
              <a:latin typeface="Calibri"/>
              <a:ea typeface="SimSun" panose="02010600030101010101" pitchFamily="2" charset="-122"/>
              <a:cs typeface="Calibri"/>
            </a:endParaRPr>
          </a:p>
          <a:p>
            <a:pPr marL="354936" marR="62442" indent="-354936">
              <a:lnSpc>
                <a:spcPct val="115000"/>
              </a:lnSpc>
              <a:buFont typeface="Symbol" panose="05050102010706020507" pitchFamily="18" charset="2"/>
              <a:buChar char=""/>
            </a:pPr>
            <a:r>
              <a:rPr lang="en-GB" i="1" dirty="0">
                <a:solidFill>
                  <a:srgbClr val="0070C0"/>
                </a:solidFill>
                <a:latin typeface="Calibri"/>
                <a:ea typeface="Times New Roman" panose="02020603050405020304" pitchFamily="18" charset="0"/>
                <a:cs typeface="Calibri"/>
              </a:rPr>
              <a:t>administrators being appointed to deal with the property and affairs of people with disabilities.</a:t>
            </a:r>
            <a:endParaRPr lang="en-GB" i="1" dirty="0">
              <a:solidFill>
                <a:srgbClr val="0070C0"/>
              </a:solidFill>
              <a:latin typeface="Calibri"/>
              <a:ea typeface="SimSun" panose="02010600030101010101" pitchFamily="2" charset="-122"/>
              <a:cs typeface="Calibri"/>
            </a:endParaRPr>
          </a:p>
          <a:p>
            <a:endParaRPr lang="en-US" dirty="0">
              <a:solidFill>
                <a:srgbClr val="4F81BD"/>
              </a:solidFill>
              <a:latin typeface="Calibri"/>
              <a:ea typeface="SimSun"/>
              <a:cs typeface="Calibri"/>
            </a:endParaRPr>
          </a:p>
        </p:txBody>
      </p:sp>
      <p:sp>
        <p:nvSpPr>
          <p:cNvPr id="4" name="Slide Number Placeholder 3"/>
          <p:cNvSpPr>
            <a:spLocks noGrp="1"/>
          </p:cNvSpPr>
          <p:nvPr>
            <p:ph type="sldNum" sz="quarter" idx="5"/>
          </p:nvPr>
        </p:nvSpPr>
        <p:spPr/>
        <p:txBody>
          <a:bodyPr/>
          <a:lstStyle/>
          <a:p>
            <a:fld id="{91600A8A-902E-430E-A833-453AE05FDB61}" type="slidenum">
              <a:rPr lang="en-GB" sz="1400" smtClean="0"/>
              <a:t>57</a:t>
            </a:fld>
            <a:endParaRPr lang="en-GB" sz="1400" dirty="0"/>
          </a:p>
        </p:txBody>
      </p:sp>
    </p:spTree>
    <p:extLst>
      <p:ext uri="{BB962C8B-B14F-4D97-AF65-F5344CB8AC3E}">
        <p14:creationId xmlns:p14="http://schemas.microsoft.com/office/powerpoint/2010/main" val="26344565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6875"/>
            <a:ext cx="6142037" cy="3454400"/>
          </a:xfrm>
        </p:spPr>
      </p:sp>
      <p:sp>
        <p:nvSpPr>
          <p:cNvPr id="3" name="Notes Placeholder 2"/>
          <p:cNvSpPr>
            <a:spLocks noGrp="1"/>
          </p:cNvSpPr>
          <p:nvPr>
            <p:ph type="body" idx="1"/>
          </p:nvPr>
        </p:nvSpPr>
        <p:spPr>
          <a:xfrm>
            <a:off x="481012" y="3851275"/>
            <a:ext cx="6142037" cy="5104013"/>
          </a:xfrm>
        </p:spPr>
        <p:txBody>
          <a:bodyPr/>
          <a:lstStyle/>
          <a:p>
            <a:pPr>
              <a:spcAft>
                <a:spcPts val="1242"/>
              </a:spcAft>
              <a:buClr>
                <a:srgbClr val="183F5A"/>
              </a:buClr>
              <a:defRPr/>
            </a:pPr>
            <a:r>
              <a:rPr lang="en-GB" i="1" dirty="0">
                <a:solidFill>
                  <a:srgbClr val="0070C0"/>
                </a:solidFill>
                <a:ea typeface="Arial Unicode MS"/>
                <a:cs typeface="Calibri Light"/>
              </a:rPr>
              <a:t>Talk through the slide. 5 mins.</a:t>
            </a:r>
          </a:p>
          <a:p>
            <a:pPr>
              <a:spcAft>
                <a:spcPts val="1242"/>
              </a:spcAft>
              <a:defRPr/>
            </a:pPr>
            <a:endParaRPr lang="en-GB" dirty="0">
              <a:solidFill>
                <a:srgbClr val="4F81BD"/>
              </a:solidFill>
              <a:latin typeface="Calibri"/>
              <a:ea typeface="SimSun"/>
              <a:cs typeface="Calibri"/>
            </a:endParaRPr>
          </a:p>
          <a:p>
            <a:pPr marL="295780" indent="-295780">
              <a:spcAft>
                <a:spcPts val="1242"/>
              </a:spcAft>
              <a:buClr>
                <a:srgbClr val="183F5A"/>
              </a:buClr>
              <a:buFont typeface="Arial" panose="020B0604020202020204" pitchFamily="34" charset="0"/>
              <a:buChar char="•"/>
              <a:defRPr/>
            </a:pPr>
            <a:endParaRPr lang="en-GB" dirty="0">
              <a:solidFill>
                <a:srgbClr val="4F81BD"/>
              </a:solidFill>
              <a:latin typeface="Calibri"/>
              <a:ea typeface="SimSun"/>
              <a:cs typeface="Calibri"/>
            </a:endParaRPr>
          </a:p>
          <a:p>
            <a:pPr marL="295780" indent="-295780">
              <a:spcAft>
                <a:spcPts val="1242"/>
              </a:spcAft>
              <a:buClr>
                <a:srgbClr val="183F5A"/>
              </a:buClr>
              <a:buFont typeface="Arial" panose="020B0604020202020204" pitchFamily="34" charset="0"/>
              <a:buChar char="•"/>
              <a:defRPr/>
            </a:pPr>
            <a:endParaRPr lang="en-GB" dirty="0">
              <a:solidFill>
                <a:srgbClr val="4F81BD"/>
              </a:solidFill>
              <a:latin typeface="Calibri"/>
              <a:ea typeface="SimSun"/>
              <a:cs typeface="Calibri"/>
            </a:endParaRPr>
          </a:p>
          <a:p>
            <a:pPr>
              <a:defRPr/>
            </a:pPr>
            <a:endParaRPr lang="en-GB" dirty="0">
              <a:solidFill>
                <a:srgbClr val="4F81BD"/>
              </a:solidFill>
              <a:latin typeface="Calibri"/>
              <a:ea typeface="SimSun"/>
              <a:cs typeface="Calibri"/>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58</a:t>
            </a:fld>
            <a:endParaRPr lang="x-none" sz="1400" dirty="0"/>
          </a:p>
        </p:txBody>
      </p:sp>
    </p:spTree>
    <p:extLst>
      <p:ext uri="{BB962C8B-B14F-4D97-AF65-F5344CB8AC3E}">
        <p14:creationId xmlns:p14="http://schemas.microsoft.com/office/powerpoint/2010/main" val="24300837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6875"/>
            <a:ext cx="6142037" cy="3454400"/>
          </a:xfrm>
        </p:spPr>
      </p:sp>
      <p:sp>
        <p:nvSpPr>
          <p:cNvPr id="3" name="Notes Placeholder 2"/>
          <p:cNvSpPr>
            <a:spLocks noGrp="1"/>
          </p:cNvSpPr>
          <p:nvPr>
            <p:ph type="body" idx="1"/>
          </p:nvPr>
        </p:nvSpPr>
        <p:spPr>
          <a:xfrm>
            <a:off x="481012" y="3851275"/>
            <a:ext cx="6142037" cy="5104013"/>
          </a:xfrm>
        </p:spPr>
        <p:txBody>
          <a:bodyPr/>
          <a:lstStyle/>
          <a:p>
            <a:pPr marR="62442" algn="just">
              <a:lnSpc>
                <a:spcPct val="115000"/>
              </a:lnSpc>
            </a:pPr>
            <a:r>
              <a:rPr lang="en-GB" i="1" dirty="0">
                <a:solidFill>
                  <a:srgbClr val="4F81BD"/>
                </a:solidFill>
                <a:latin typeface="Calibri"/>
                <a:ea typeface="SimSun"/>
                <a:cs typeface="Calibri"/>
              </a:rPr>
              <a:t>Time: 55 minutes but with an additional 15 minute break making 70 mins overall</a:t>
            </a:r>
          </a:p>
          <a:p>
            <a:pPr marR="62442" algn="just">
              <a:lnSpc>
                <a:spcPct val="115000"/>
              </a:lnSpc>
            </a:pPr>
            <a:r>
              <a:rPr lang="en-GB" i="1" dirty="0">
                <a:solidFill>
                  <a:srgbClr val="4F81BD"/>
                </a:solidFill>
                <a:latin typeface="Calibri"/>
                <a:ea typeface="SimSun"/>
                <a:cs typeface="Calibri"/>
              </a:rPr>
              <a:t>An exercise for 20 mins, a 10 min presentation, a 15 min break, then a 25 min exercise.</a:t>
            </a:r>
          </a:p>
          <a:p>
            <a:endParaRPr lang="en-GB" dirty="0"/>
          </a:p>
        </p:txBody>
      </p:sp>
      <p:sp>
        <p:nvSpPr>
          <p:cNvPr id="4" name="Slide Number Placeholder 3"/>
          <p:cNvSpPr>
            <a:spLocks noGrp="1"/>
          </p:cNvSpPr>
          <p:nvPr>
            <p:ph type="sldNum" sz="quarter" idx="10"/>
          </p:nvPr>
        </p:nvSpPr>
        <p:spPr/>
        <p:txBody>
          <a:bodyPr/>
          <a:lstStyle/>
          <a:p>
            <a:fld id="{91600A8A-902E-430E-A833-453AE05FDB61}" type="slidenum">
              <a:rPr lang="en-GB" sz="1400" smtClean="0">
                <a:solidFill>
                  <a:prstClr val="black"/>
                </a:solidFill>
                <a:ea typeface="Arial Unicode MS"/>
                <a:cs typeface="Arial Unicode MS"/>
              </a:rPr>
              <a:pPr/>
              <a:t>59</a:t>
            </a:fld>
            <a:endParaRPr lang="en-GB" sz="1400" dirty="0">
              <a:solidFill>
                <a:prstClr val="black"/>
              </a:solidFill>
              <a:ea typeface="Arial Unicode MS"/>
              <a:cs typeface="Arial Unicode MS"/>
            </a:endParaRPr>
          </a:p>
        </p:txBody>
      </p:sp>
    </p:spTree>
    <p:extLst>
      <p:ext uri="{BB962C8B-B14F-4D97-AF65-F5344CB8AC3E}">
        <p14:creationId xmlns:p14="http://schemas.microsoft.com/office/powerpoint/2010/main" val="118751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357188"/>
            <a:ext cx="6251575" cy="3516312"/>
          </a:xfrm>
        </p:spPr>
      </p:sp>
      <p:sp>
        <p:nvSpPr>
          <p:cNvPr id="3" name="Notes Placeholder 2"/>
          <p:cNvSpPr>
            <a:spLocks noGrp="1"/>
          </p:cNvSpPr>
          <p:nvPr>
            <p:ph type="body" idx="1"/>
          </p:nvPr>
        </p:nvSpPr>
        <p:spPr>
          <a:xfrm>
            <a:off x="425450" y="3934918"/>
            <a:ext cx="6251575" cy="6091733"/>
          </a:xfrm>
        </p:spPr>
        <p:txBody>
          <a:bodyPr/>
          <a:lstStyle/>
          <a:p>
            <a:pPr algn="just">
              <a:spcAft>
                <a:spcPts val="621"/>
              </a:spcAft>
            </a:pPr>
            <a:r>
              <a:rPr lang="en-GB" b="0" i="1" dirty="0">
                <a:solidFill>
                  <a:srgbClr val="0070C0"/>
                </a:solidFill>
                <a:latin typeface="Calibri" panose="020F0502020204030204" pitchFamily="34" charset="0"/>
                <a:ea typeface="SimSun" panose="02010600030101010101" pitchFamily="2" charset="-122"/>
                <a:cs typeface="Arial" panose="020B0604020202020204" pitchFamily="34" charset="0"/>
              </a:rPr>
              <a:t>Exercise 2.1 Rights of people with psychosocial, intellectual or cognitive disabilities  ( 3 slides, 20 min: a discussion, video, discussion)</a:t>
            </a:r>
          </a:p>
          <a:p>
            <a:pPr marR="62442">
              <a:spcAft>
                <a:spcPts val="621"/>
              </a:spcAft>
            </a:pP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Ask participants to look at their copy of the </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hlinkClick r:id="rId3">
                  <a:extLst>
                    <a:ext uri="{A12FA001-AC4F-418D-AE19-62706E023703}">
                      <ahyp:hlinkClr xmlns:ahyp="http://schemas.microsoft.com/office/drawing/2018/hyperlinkcolor" val="tx"/>
                    </a:ext>
                  </a:extLst>
                </a:hlinkClick>
              </a:rPr>
              <a:t>Universal Declaration of Human Rights (UDHR</a:t>
            </a:r>
            <a:r>
              <a:rPr lang="en-GB" i="1" u="sng" dirty="0">
                <a:solidFill>
                  <a:srgbClr val="0070C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(HANDOUT M1.1 but also see  </a:t>
            </a:r>
            <a:r>
              <a:rPr lang="en-GB" i="1" u="sng" dirty="0">
                <a:solidFill>
                  <a:srgbClr val="0070C0"/>
                </a:solidFill>
                <a:latin typeface="Calibri" panose="020F0502020204030204" pitchFamily="34" charset="0"/>
                <a:ea typeface="SimSun" panose="02010600030101010101" pitchFamily="2" charset="-122"/>
                <a:cs typeface="Calibri" panose="020F0502020204030204" pitchFamily="34" charset="0"/>
                <a:hlinkClick r:id="rId4">
                  <a:extLst>
                    <a:ext uri="{A12FA001-AC4F-418D-AE19-62706E023703}">
                      <ahyp:hlinkClr xmlns:ahyp="http://schemas.microsoft.com/office/drawing/2018/hyperlinkcolor" val="tx"/>
                    </a:ext>
                  </a:extLst>
                </a:hlinkClick>
              </a:rPr>
              <a:t>https://udhr.audio/</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and </a:t>
            </a:r>
            <a:r>
              <a:rPr lang="en-GB" i="1" u="sng" dirty="0">
                <a:solidFill>
                  <a:srgbClr val="0070C0"/>
                </a:solidFill>
                <a:latin typeface="Calibri" panose="020F0502020204030204" pitchFamily="34" charset="0"/>
                <a:ea typeface="SimSun" panose="02010600030101010101" pitchFamily="2" charset="-122"/>
                <a:cs typeface="Calibri" panose="020F0502020204030204" pitchFamily="34" charset="0"/>
                <a:hlinkClick r:id="rId5">
                  <a:extLst>
                    <a:ext uri="{A12FA001-AC4F-418D-AE19-62706E023703}">
                      <ahyp:hlinkClr xmlns:ahyp="http://schemas.microsoft.com/office/drawing/2018/hyperlinkcolor" val="tx"/>
                    </a:ext>
                  </a:extLst>
                </a:hlinkClick>
              </a:rPr>
              <a:t>http://www.ohchr.org/EN/UDHR/Pages/UDHRinsignlanguages.aspx</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R="62442" algn="just"/>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(The CRPD will be introduced in the next topic.)</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R="62442" algn="just"/>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a:t>
            </a:r>
          </a:p>
          <a:p>
            <a:pPr marR="62442" algn="just">
              <a:spcAft>
                <a:spcPts val="311"/>
              </a:spcAft>
            </a:pP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Ask participants the question on the slide. Encourage them to think about real-life experiences that might affect people and to link these with human rights issues. </a:t>
            </a:r>
          </a:p>
          <a:p>
            <a:pPr marR="62442" algn="just">
              <a:spcAft>
                <a:spcPts val="311"/>
              </a:spcAft>
            </a:pP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R="62442" algn="just">
              <a:spcAft>
                <a:spcPts val="311"/>
              </a:spcAft>
            </a:pP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The discussion may suggest that people with psychosocial, intellectual or cognitive disabilities</a:t>
            </a:r>
            <a:r>
              <a:rPr lang="en-GB" b="1" i="1" dirty="0">
                <a:solidFill>
                  <a:srgbClr val="0070C0"/>
                </a:solidFill>
                <a:latin typeface="Calibri" panose="020F0502020204030204" pitchFamily="34" charset="0"/>
                <a:ea typeface="SimSun" panose="02010600030101010101" pitchFamily="2" charset="-122"/>
                <a:cs typeface="Arial" panose="020B0604020202020204" pitchFamily="34" charset="0"/>
              </a:rPr>
              <a:t> are often denied nearly all of their rights within the UDHR. Highlight this fact. </a:t>
            </a:r>
          </a:p>
          <a:p>
            <a:pPr marR="62442" algn="just">
              <a:spcAft>
                <a:spcPts val="311"/>
              </a:spcAft>
            </a:pPr>
            <a:endParaRPr lang="en-GB" b="1"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R="62442" algn="just">
              <a:spcAft>
                <a:spcPts val="311"/>
              </a:spcAft>
            </a:pP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For example, p</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articipants might answer that people with psychosocial, intellectual or cognitive disabilities cannot enjoy their rights under: </a:t>
            </a:r>
          </a:p>
          <a:p>
            <a:pPr marL="354936" marR="62442" indent="-354936">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Article 5.</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They are subjected to forced treatment and other interventions against their will which cause severe pain and suffering and can amount to torture and ill-treatment. </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4936" marR="62442" indent="-354936">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Arial" panose="020B0604020202020204" pitchFamily="34" charset="0"/>
              </a:rPr>
              <a:t>Article 19.</a:t>
            </a: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 They are often denied the right to express themselves and to have their opinions heard. </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4936" marR="62442" indent="-354936">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Article 16.</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Their right to marry and start a family is often violated. </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4936" marR="62442" indent="-354936">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Article 13.</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They are often denied the right to freedom of movement (for example when detained by mental health or social services).</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4936" marR="62442" indent="-354936">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Arial" panose="020B0604020202020204" pitchFamily="34" charset="0"/>
              </a:rPr>
              <a:t>Article 23.</a:t>
            </a: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 Their right to work is not always respected; </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 are often discriminated against by being denied employment opportunities or being dismissed from their job. </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4936" marR="62442" indent="-354936">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Article 25.</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a:t>
            </a: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Many </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people with psychosocial, intellectual or cognitive disabilities</a:t>
            </a:r>
            <a:r>
              <a:rPr lang="en-GB" i="1" dirty="0">
                <a:solidFill>
                  <a:srgbClr val="0070C0"/>
                </a:solidFill>
                <a:latin typeface="Calibri" panose="020F0502020204030204" pitchFamily="34" charset="0"/>
                <a:ea typeface="SimSun" panose="02010600030101010101" pitchFamily="2" charset="-122"/>
                <a:cs typeface="Arial" panose="020B0604020202020204" pitchFamily="34" charset="0"/>
              </a:rPr>
              <a:t> do not have access to good-quality services for physical or mental health or to services or supports that they may require to achieve an adequate standard of living in the community.</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354936" marR="62442" indent="-354936">
              <a:spcAft>
                <a:spcPts val="311"/>
              </a:spcAft>
              <a:buFont typeface="Symbol" panose="05050102010706020507" pitchFamily="18" charset="2"/>
              <a:buChar char=""/>
            </a:pPr>
            <a:r>
              <a:rPr lang="en-GB" b="1" i="1" dirty="0">
                <a:solidFill>
                  <a:srgbClr val="0070C0"/>
                </a:solidFill>
                <a:latin typeface="Calibri" panose="020F0502020204030204" pitchFamily="34" charset="0"/>
                <a:ea typeface="SimSun" panose="02010600030101010101" pitchFamily="2" charset="-122"/>
                <a:cs typeface="Calibri" panose="020F0502020204030204" pitchFamily="34" charset="0"/>
              </a:rPr>
              <a:t>Articles 9 and 10.</a:t>
            </a: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 The right not to be subjected to arbitrary arrest or detention is also often violated, as members of these groups are often detained in mental health or social services without their consent. </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R="62442" algn="just"/>
            <a:r>
              <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rPr>
              <a:t> </a:t>
            </a:r>
          </a:p>
          <a:p>
            <a:pPr marR="62442" algn="just"/>
            <a:endPar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marR="62442" algn="just">
              <a:lnSpc>
                <a:spcPct val="115000"/>
              </a:lnSpc>
            </a:pPr>
            <a:endParaRPr lang="en-GB" sz="1100" dirty="0">
              <a:solidFill>
                <a:srgbClr val="4F81BD"/>
              </a:solidFill>
              <a:latin typeface="Calibri" panose="020F0502020204030204" pitchFamily="34" charset="0"/>
              <a:ea typeface="SimSun" panose="02010600030101010101" pitchFamily="2" charset="-122"/>
              <a:cs typeface="Calibri" panose="020F0502020204030204" pitchFamily="34" charset="0"/>
            </a:endParaRPr>
          </a:p>
        </p:txBody>
      </p:sp>
      <p:sp>
        <p:nvSpPr>
          <p:cNvPr id="4" name="Slide Number Placeholder 3"/>
          <p:cNvSpPr>
            <a:spLocks noGrp="1"/>
          </p:cNvSpPr>
          <p:nvPr>
            <p:ph type="sldNum" sz="quarter" idx="5"/>
          </p:nvPr>
        </p:nvSpPr>
        <p:spPr/>
        <p:txBody>
          <a:bodyPr/>
          <a:lstStyle/>
          <a:p>
            <a:fld id="{91600A8A-902E-430E-A833-453AE05FDB61}" type="slidenum">
              <a:rPr lang="en-GB" sz="1400" smtClean="0"/>
              <a:t>6</a:t>
            </a:fld>
            <a:endParaRPr lang="en-GB" sz="1400" dirty="0"/>
          </a:p>
        </p:txBody>
      </p:sp>
    </p:spTree>
    <p:extLst>
      <p:ext uri="{BB962C8B-B14F-4D97-AF65-F5344CB8AC3E}">
        <p14:creationId xmlns:p14="http://schemas.microsoft.com/office/powerpoint/2010/main" val="27601218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8938"/>
            <a:ext cx="6142037" cy="3454400"/>
          </a:xfrm>
        </p:spPr>
      </p:sp>
      <p:sp>
        <p:nvSpPr>
          <p:cNvPr id="3" name="Notes Placeholder 2"/>
          <p:cNvSpPr>
            <a:spLocks noGrp="1"/>
          </p:cNvSpPr>
          <p:nvPr>
            <p:ph type="body" idx="1"/>
          </p:nvPr>
        </p:nvSpPr>
        <p:spPr>
          <a:xfrm>
            <a:off x="481013" y="3843338"/>
            <a:ext cx="6142036" cy="5220512"/>
          </a:xfrm>
        </p:spPr>
        <p:txBody>
          <a:bodyPr/>
          <a:lstStyle/>
          <a:p>
            <a:pPr marR="62442" algn="just">
              <a:lnSpc>
                <a:spcPct val="115000"/>
              </a:lnSpc>
            </a:pPr>
            <a:r>
              <a:rPr lang="en-US" i="1" dirty="0">
                <a:solidFill>
                  <a:srgbClr val="0070C0"/>
                </a:solidFill>
              </a:rPr>
              <a:t>Exercise 3.1 Supported decision-making (20 min)</a:t>
            </a:r>
          </a:p>
          <a:p>
            <a:pPr marR="62442" algn="just">
              <a:lnSpc>
                <a:spcPct val="115000"/>
              </a:lnSpc>
            </a:pPr>
            <a:endParaRPr lang="en-US" i="1" dirty="0">
              <a:solidFill>
                <a:srgbClr val="0070C0"/>
              </a:solidFill>
              <a:cs typeface="Calibri"/>
            </a:endParaRPr>
          </a:p>
          <a:p>
            <a:r>
              <a:rPr lang="en-US" i="1" dirty="0">
                <a:solidFill>
                  <a:srgbClr val="0070C0"/>
                </a:solidFill>
                <a:cs typeface="Calibri"/>
              </a:rPr>
              <a:t>Provide all participants with:</a:t>
            </a:r>
          </a:p>
          <a:p>
            <a:pPr marL="171450" indent="-171450">
              <a:buFont typeface="Arial" panose="020B0604020202020204" pitchFamily="34" charset="0"/>
              <a:buChar char="•"/>
            </a:pPr>
            <a:r>
              <a:rPr lang="en-US" i="1" dirty="0">
                <a:solidFill>
                  <a:srgbClr val="0070C0"/>
                </a:solidFill>
                <a:cs typeface="Calibri"/>
              </a:rPr>
              <a:t>Handout M3.1 Supported decision-making</a:t>
            </a:r>
          </a:p>
          <a:p>
            <a:pPr marL="171450" indent="-171450">
              <a:buFont typeface="Arial" panose="020B0604020202020204" pitchFamily="34" charset="0"/>
              <a:buChar char="•"/>
            </a:pPr>
            <a:r>
              <a:rPr lang="en-US" i="1" dirty="0">
                <a:solidFill>
                  <a:srgbClr val="0070C0"/>
                </a:solidFill>
                <a:cs typeface="Calibri"/>
              </a:rPr>
              <a:t>Handout M3.2 Best practices in supported decision-making</a:t>
            </a:r>
          </a:p>
          <a:p>
            <a:pPr marL="171450" indent="-171450">
              <a:buFont typeface="Arial" panose="020B0604020202020204" pitchFamily="34" charset="0"/>
              <a:buChar char="•"/>
            </a:pPr>
            <a:r>
              <a:rPr lang="en-US" i="1" dirty="0">
                <a:solidFill>
                  <a:srgbClr val="0070C0"/>
                </a:solidFill>
                <a:cs typeface="Calibri"/>
              </a:rPr>
              <a:t>Handout M3.3 Checklist for implementing supported decision-making</a:t>
            </a:r>
          </a:p>
          <a:p>
            <a:endParaRPr lang="en-US" i="1" dirty="0">
              <a:solidFill>
                <a:srgbClr val="0070C0"/>
              </a:solidFill>
            </a:endParaRPr>
          </a:p>
          <a:p>
            <a:r>
              <a:rPr lang="en-US" i="1" dirty="0">
                <a:solidFill>
                  <a:srgbClr val="0070C0"/>
                </a:solidFill>
              </a:rPr>
              <a:t>Give them time to read, then lead a discussion of the questions on the slide. Note the main points on a flipchart.</a:t>
            </a:r>
            <a:endParaRPr lang="en-US" i="1" dirty="0">
              <a:solidFill>
                <a:srgbClr val="0070C0"/>
              </a:solidFill>
              <a:cs typeface="Calibri"/>
            </a:endParaRPr>
          </a:p>
        </p:txBody>
      </p:sp>
      <p:sp>
        <p:nvSpPr>
          <p:cNvPr id="4" name="Slide Number Placeholder 3"/>
          <p:cNvSpPr>
            <a:spLocks noGrp="1"/>
          </p:cNvSpPr>
          <p:nvPr>
            <p:ph type="sldNum" sz="quarter" idx="5"/>
          </p:nvPr>
        </p:nvSpPr>
        <p:spPr/>
        <p:txBody>
          <a:bodyPr/>
          <a:lstStyle/>
          <a:p>
            <a:fld id="{91600A8A-902E-430E-A833-453AE05FDB61}" type="slidenum">
              <a:rPr lang="en-GB" sz="1400" smtClean="0"/>
              <a:t>60</a:t>
            </a:fld>
            <a:endParaRPr lang="en-GB" sz="1400" dirty="0"/>
          </a:p>
        </p:txBody>
      </p:sp>
    </p:spTree>
    <p:extLst>
      <p:ext uri="{BB962C8B-B14F-4D97-AF65-F5344CB8AC3E}">
        <p14:creationId xmlns:p14="http://schemas.microsoft.com/office/powerpoint/2010/main" val="23947555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60388" y="436563"/>
            <a:ext cx="6138862" cy="3452812"/>
          </a:xfrm>
        </p:spPr>
      </p:sp>
      <p:sp>
        <p:nvSpPr>
          <p:cNvPr id="3" name="Notes Placeholder 2"/>
          <p:cNvSpPr>
            <a:spLocks noGrp="1"/>
          </p:cNvSpPr>
          <p:nvPr>
            <p:ph type="body" idx="1"/>
          </p:nvPr>
        </p:nvSpPr>
        <p:spPr>
          <a:xfrm>
            <a:off x="560388" y="3889375"/>
            <a:ext cx="6138862" cy="5075955"/>
          </a:xfrm>
        </p:spPr>
        <p:txBody>
          <a:bodyPr/>
          <a:lstStyle/>
          <a:p>
            <a:pPr>
              <a:lnSpc>
                <a:spcPct val="115000"/>
              </a:lnSpc>
            </a:pPr>
            <a:r>
              <a:rPr lang="en-GB" i="1" dirty="0">
                <a:solidFill>
                  <a:srgbClr val="0070C0"/>
                </a:solidFill>
                <a:latin typeface="Calibri" panose="020F0502020204030204" pitchFamily="34" charset="0"/>
                <a:ea typeface="SimSun" panose="02010600030101010101" pitchFamily="2" charset="-122"/>
                <a:cs typeface="Calibri" panose="020F0502020204030204" pitchFamily="34" charset="0"/>
              </a:rPr>
              <a:t>Presentation: Advance planning (10 mins, three slides)</a:t>
            </a:r>
            <a:endParaRPr lang="aa-ET"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a:lnSpc>
                <a:spcPct val="115000"/>
              </a:lnSpc>
            </a:pPr>
            <a:r>
              <a:rPr lang="en-US" i="1" dirty="0">
                <a:solidFill>
                  <a:srgbClr val="0070C0"/>
                </a:solidFill>
                <a:latin typeface="Calibri" panose="020F0502020204030204" pitchFamily="34" charset="0"/>
                <a:ea typeface="SimSun" panose="02010600030101010101" pitchFamily="2" charset="-122"/>
                <a:cs typeface="Calibri" panose="020F0502020204030204" pitchFamily="34" charset="0"/>
              </a:rPr>
              <a:t>Talk through the slide on the content of advance plans:</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61</a:t>
            </a:fld>
            <a:endParaRPr lang="en-GB" sz="1400" dirty="0"/>
          </a:p>
        </p:txBody>
      </p:sp>
    </p:spTree>
    <p:extLst>
      <p:ext uri="{BB962C8B-B14F-4D97-AF65-F5344CB8AC3E}">
        <p14:creationId xmlns:p14="http://schemas.microsoft.com/office/powerpoint/2010/main" val="38754377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407988"/>
            <a:ext cx="6137275" cy="3452812"/>
          </a:xfrm>
        </p:spPr>
      </p:sp>
      <p:sp>
        <p:nvSpPr>
          <p:cNvPr id="3" name="Notes Placeholder 2"/>
          <p:cNvSpPr>
            <a:spLocks noGrp="1"/>
          </p:cNvSpPr>
          <p:nvPr>
            <p:ph type="body" idx="1"/>
          </p:nvPr>
        </p:nvSpPr>
        <p:spPr>
          <a:xfrm>
            <a:off x="455613" y="3938336"/>
            <a:ext cx="6137275" cy="5039209"/>
          </a:xfrm>
        </p:spPr>
        <p:txBody>
          <a:bodyPr/>
          <a:lstStyle/>
          <a:p>
            <a:pPr marR="0" lvl="0" algn="just" defTabSz="914400" rtl="0" eaLnBrk="1" fontAlgn="auto" latinLnBrk="0" hangingPunct="1">
              <a:lnSpc>
                <a:spcPct val="100000"/>
              </a:lnSpc>
              <a:spcBef>
                <a:spcPts val="0"/>
              </a:spcBef>
              <a:spcAft>
                <a:spcPts val="0"/>
              </a:spcAft>
              <a:buClrTx/>
              <a:buSzTx/>
              <a:tabLst/>
              <a:defRPr/>
            </a:pPr>
            <a:r>
              <a:rPr lang="en-GB" i="1" dirty="0">
                <a:solidFill>
                  <a:srgbClr val="0070C0"/>
                </a:solidFill>
                <a:latin typeface="Calibri"/>
                <a:ea typeface="SimSun"/>
                <a:cs typeface="Calibri"/>
              </a:rPr>
              <a:t>Talk through the slide. </a:t>
            </a:r>
          </a:p>
          <a:p>
            <a:pPr marR="0" lvl="0" algn="just" defTabSz="914400" rtl="0" eaLnBrk="1" fontAlgn="auto" latinLnBrk="0" hangingPunct="1">
              <a:lnSpc>
                <a:spcPct val="100000"/>
              </a:lnSpc>
              <a:spcBef>
                <a:spcPts val="0"/>
              </a:spcBef>
              <a:spcAft>
                <a:spcPts val="0"/>
              </a:spcAft>
              <a:buClrTx/>
              <a:buSzTx/>
              <a:tabLst/>
              <a:defRPr/>
            </a:pPr>
            <a:r>
              <a:rPr lang="en-GB" i="1" dirty="0">
                <a:solidFill>
                  <a:srgbClr val="0070C0"/>
                </a:solidFill>
                <a:latin typeface="Calibri"/>
                <a:ea typeface="SimSun"/>
                <a:cs typeface="Calibri"/>
              </a:rPr>
              <a:t>When explaining that advance plans are not static, emphasize:</a:t>
            </a:r>
          </a:p>
          <a:p>
            <a:pPr marR="0" lvl="0" algn="just" defTabSz="914400" rtl="0" eaLnBrk="1" fontAlgn="auto" latinLnBrk="0" hangingPunct="1">
              <a:lnSpc>
                <a:spcPct val="100000"/>
              </a:lnSpc>
              <a:spcBef>
                <a:spcPts val="0"/>
              </a:spcBef>
              <a:spcAft>
                <a:spcPts val="0"/>
              </a:spcAft>
              <a:buClrTx/>
              <a:buSzTx/>
              <a:tabLst/>
              <a:defRPr/>
            </a:pPr>
            <a:endParaRPr lang="en-GB" dirty="0">
              <a:latin typeface="Calibri"/>
              <a:ea typeface="SimSun"/>
              <a:cs typeface="Calibri"/>
            </a:endParaRPr>
          </a:p>
          <a:p>
            <a:pPr marR="0" lvl="0" algn="just" defTabSz="914400" rtl="0" eaLnBrk="1" fontAlgn="auto" latinLnBrk="0" hangingPunct="1">
              <a:lnSpc>
                <a:spcPct val="100000"/>
              </a:lnSpc>
              <a:spcBef>
                <a:spcPts val="0"/>
              </a:spcBef>
              <a:spcAft>
                <a:spcPts val="0"/>
              </a:spcAft>
              <a:buClrTx/>
              <a:buSzTx/>
              <a:tabLst/>
              <a:defRPr/>
            </a:pPr>
            <a:r>
              <a:rPr lang="en-GB" dirty="0">
                <a:latin typeface="Calibri"/>
                <a:ea typeface="SimSun"/>
                <a:cs typeface="Calibri"/>
              </a:rPr>
              <a:t>Supporters should engage with and consult with the person regularly to determine if their will and preferences have changed and if they still agree with the actions their plan proposes.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dirty="0">
              <a:latin typeface="Calibri"/>
              <a:ea typeface="SimSun"/>
              <a:cs typeface="Calibri"/>
            </a:endParaRPr>
          </a:p>
          <a:p>
            <a:pPr marR="0" lvl="0" algn="just" defTabSz="914400" rtl="0" eaLnBrk="1" fontAlgn="auto" latinLnBrk="0" hangingPunct="1">
              <a:lnSpc>
                <a:spcPct val="100000"/>
              </a:lnSpc>
              <a:spcBef>
                <a:spcPts val="0"/>
              </a:spcBef>
              <a:spcAft>
                <a:spcPts val="0"/>
              </a:spcAft>
              <a:buClrTx/>
              <a:buSzTx/>
              <a:tabLst/>
              <a:defRPr/>
            </a:pPr>
            <a:endParaRPr lang="en-GB" dirty="0">
              <a:latin typeface="Calibri"/>
              <a:ea typeface="SimSun"/>
              <a:cs typeface="Calibri"/>
            </a:endParaRPr>
          </a:p>
          <a:p>
            <a:pPr marR="0" lvl="0" algn="just" defTabSz="914400" rtl="0" eaLnBrk="1" fontAlgn="auto" latinLnBrk="0" hangingPunct="1">
              <a:lnSpc>
                <a:spcPct val="100000"/>
              </a:lnSpc>
              <a:spcBef>
                <a:spcPts val="0"/>
              </a:spcBef>
              <a:spcAft>
                <a:spcPts val="0"/>
              </a:spcAft>
              <a:buClrTx/>
              <a:buSzTx/>
              <a:tabLst/>
              <a:defRPr/>
            </a:pPr>
            <a:endParaRPr lang="aa-ET" dirty="0">
              <a:latin typeface="Calibri"/>
              <a:ea typeface="SimSun"/>
              <a:cs typeface="Calibri"/>
            </a:endParaRPr>
          </a:p>
          <a:p>
            <a:pPr marL="177468" indent="-177468">
              <a:buFont typeface="Arial"/>
              <a:buChar char="•"/>
            </a:pPr>
            <a:endParaRPr lang="en-GB" dirty="0">
              <a:latin typeface="Calibri" panose="020F0502020204030204" pitchFamily="34" charset="0"/>
              <a:ea typeface="SimSun" panose="02010600030101010101" pitchFamily="2" charset="-122"/>
              <a:cs typeface="Calibri" panose="020F0502020204030204" pitchFamily="34" charset="0"/>
            </a:endParaRPr>
          </a:p>
          <a:p>
            <a:pPr marL="177468" indent="-177468" algn="just">
              <a:buFont typeface="Arial" panose="020B0604020202020204" pitchFamily="34" charset="0"/>
              <a:buChar char="•"/>
            </a:pPr>
            <a:endParaRPr lang="en-GB" dirty="0">
              <a:ea typeface="SimSun"/>
              <a:cs typeface="Calibri"/>
            </a:endParaRP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600A8A-902E-430E-A833-453AE05FDB61}" type="slidenum">
              <a:rPr lang="en-GB" sz="1400" smtClean="0"/>
              <a:t>62</a:t>
            </a:fld>
            <a:endParaRPr lang="en-GB" sz="1400" dirty="0"/>
          </a:p>
        </p:txBody>
      </p:sp>
    </p:spTree>
    <p:extLst>
      <p:ext uri="{BB962C8B-B14F-4D97-AF65-F5344CB8AC3E}">
        <p14:creationId xmlns:p14="http://schemas.microsoft.com/office/powerpoint/2010/main" val="15840659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320675"/>
            <a:ext cx="6286500" cy="3536950"/>
          </a:xfrm>
        </p:spPr>
      </p:sp>
      <p:sp>
        <p:nvSpPr>
          <p:cNvPr id="3" name="Notes Placeholder 2"/>
          <p:cNvSpPr>
            <a:spLocks noGrp="1"/>
          </p:cNvSpPr>
          <p:nvPr>
            <p:ph type="body" idx="1"/>
          </p:nvPr>
        </p:nvSpPr>
        <p:spPr>
          <a:xfrm>
            <a:off x="440512" y="3938338"/>
            <a:ext cx="6263501" cy="4205020"/>
          </a:xfrm>
        </p:spPr>
        <p:txBody>
          <a:bodyPr/>
          <a:lstStyle/>
          <a:p>
            <a:r>
              <a:rPr lang="en-US" i="1" dirty="0">
                <a:solidFill>
                  <a:srgbClr val="0070C0"/>
                </a:solidFill>
              </a:rPr>
              <a:t>Talk through the slide. </a:t>
            </a:r>
          </a:p>
          <a:p>
            <a:endParaRPr lang="en-US" i="1" dirty="0">
              <a:solidFill>
                <a:srgbClr val="0070C0"/>
              </a:solidFill>
              <a:cs typeface="Calibri"/>
            </a:endParaRPr>
          </a:p>
          <a:p>
            <a:r>
              <a:rPr lang="en-US" i="1" dirty="0">
                <a:solidFill>
                  <a:srgbClr val="0070C0"/>
                </a:solidFill>
                <a:cs typeface="Calibri"/>
              </a:rPr>
              <a:t>Explain:</a:t>
            </a:r>
          </a:p>
          <a:p>
            <a:r>
              <a:rPr lang="en-US" dirty="0"/>
              <a:t>In contexts where there is a sense of urgency, often the needs and wishes of people with psychosocial, intellectual or cognitive disability can be deprioritized. Managers or other people in authority may use the argument </a:t>
            </a:r>
            <a:r>
              <a:rPr lang="en-US" dirty="0" err="1"/>
              <a:t>fthat</a:t>
            </a:r>
            <a:r>
              <a:rPr lang="en-US" dirty="0"/>
              <a:t> there are 'higher level' needs that should be prioritized more, or that with a short amount of time that 'not everyone can be helped'. Advanced planning can be helpful in these situations to make sure that people's wishes are spelled out clearly and then respected, regardless of the situation.</a:t>
            </a:r>
          </a:p>
          <a:p>
            <a:pPr marL="177468" indent="-177468">
              <a:spcAft>
                <a:spcPts val="1242"/>
              </a:spcAft>
              <a:buFont typeface="Arial"/>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latin typeface="+mn-lt"/>
                <a:ea typeface="SimSun"/>
                <a:cs typeface="Calibri"/>
              </a:rPr>
              <a:t>If time allows, you can show participants the Advance Plan template in Part 4 of </a:t>
            </a:r>
            <a:r>
              <a:rPr lang="en-US" i="1" dirty="0">
                <a:latin typeface="Calibri" panose="020F0502020204030204" pitchFamily="34" charset="0"/>
                <a:ea typeface="Calibri" panose="020F0502020204030204" pitchFamily="34" charset="0"/>
              </a:rPr>
              <a:t>WHO </a:t>
            </a:r>
            <a:r>
              <a:rPr lang="en-US" i="1" dirty="0" err="1">
                <a:latin typeface="Calibri" panose="020F0502020204030204" pitchFamily="34" charset="0"/>
                <a:ea typeface="Calibri" panose="020F0502020204030204" pitchFamily="34" charset="0"/>
              </a:rPr>
              <a:t>QualityRights</a:t>
            </a:r>
            <a:r>
              <a:rPr lang="en-US" i="1" dirty="0">
                <a:latin typeface="Calibri" panose="020F0502020204030204" pitchFamily="34" charset="0"/>
                <a:ea typeface="Calibri" panose="020F0502020204030204" pitchFamily="34" charset="0"/>
              </a:rPr>
              <a:t> Tool: Person-</a:t>
            </a:r>
            <a:r>
              <a:rPr lang="en-US" i="1" dirty="0" err="1">
                <a:latin typeface="Calibri" panose="020F0502020204030204" pitchFamily="34" charset="0"/>
                <a:ea typeface="Calibri" panose="020F0502020204030204" pitchFamily="34" charset="0"/>
              </a:rPr>
              <a:t>centred</a:t>
            </a:r>
            <a:r>
              <a:rPr lang="en-US" i="1" dirty="0">
                <a:latin typeface="Calibri" panose="020F0502020204030204" pitchFamily="34" charset="0"/>
                <a:ea typeface="Calibri" panose="020F0502020204030204" pitchFamily="34" charset="0"/>
              </a:rPr>
              <a:t> recovery planning for mental health and well-being. </a:t>
            </a:r>
            <a:r>
              <a:rPr lang="en-US" sz="1200" u="sng" kern="1200" dirty="0">
                <a:solidFill>
                  <a:schemeClr val="tx1"/>
                </a:solidFill>
                <a:effectLst/>
                <a:latin typeface="+mn-lt"/>
                <a:ea typeface="+mn-ea"/>
                <a:cs typeface="+mn-cs"/>
                <a:hlinkClick r:id="rId3"/>
              </a:rPr>
              <a:t>https://www.who.int/publications/i/item/9789241516822</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63</a:t>
            </a:fld>
            <a:endParaRPr lang="en-GB" sz="1400" dirty="0"/>
          </a:p>
        </p:txBody>
      </p:sp>
    </p:spTree>
    <p:extLst>
      <p:ext uri="{BB962C8B-B14F-4D97-AF65-F5344CB8AC3E}">
        <p14:creationId xmlns:p14="http://schemas.microsoft.com/office/powerpoint/2010/main" val="21542890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28625"/>
            <a:ext cx="6142037" cy="3454400"/>
          </a:xfrm>
        </p:spPr>
      </p:sp>
      <p:sp>
        <p:nvSpPr>
          <p:cNvPr id="3" name="Notes Placeholder 2"/>
          <p:cNvSpPr>
            <a:spLocks noGrp="1"/>
          </p:cNvSpPr>
          <p:nvPr>
            <p:ph type="body" idx="1"/>
          </p:nvPr>
        </p:nvSpPr>
        <p:spPr>
          <a:xfrm>
            <a:off x="481013" y="3883026"/>
            <a:ext cx="5912644" cy="5072262"/>
          </a:xfrm>
        </p:spPr>
        <p:txBody>
          <a:bodyPr/>
          <a:lstStyle/>
          <a:p>
            <a:r>
              <a:rPr lang="en-AU" i="1" dirty="0">
                <a:solidFill>
                  <a:srgbClr val="0070C0"/>
                </a:solidFill>
                <a:cs typeface="Calibri"/>
              </a:rPr>
              <a:t>Duration: 15 minutes</a:t>
            </a:r>
            <a:endParaRPr lang="en-AU" i="1" dirty="0">
              <a:solidFill>
                <a:srgbClr val="0070C0"/>
              </a:solidFill>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64</a:t>
            </a:fld>
            <a:endParaRPr lang="x-none" sz="1400" dirty="0"/>
          </a:p>
        </p:txBody>
      </p:sp>
    </p:spTree>
    <p:extLst>
      <p:ext uri="{BB962C8B-B14F-4D97-AF65-F5344CB8AC3E}">
        <p14:creationId xmlns:p14="http://schemas.microsoft.com/office/powerpoint/2010/main" val="4050291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2913" y="327025"/>
            <a:ext cx="6192837" cy="3482975"/>
          </a:xfrm>
        </p:spPr>
      </p:sp>
      <p:sp>
        <p:nvSpPr>
          <p:cNvPr id="3" name="Notizenplatzhalter 2"/>
          <p:cNvSpPr>
            <a:spLocks noGrp="1"/>
          </p:cNvSpPr>
          <p:nvPr>
            <p:ph type="body" idx="1"/>
          </p:nvPr>
        </p:nvSpPr>
        <p:spPr>
          <a:xfrm>
            <a:off x="442914" y="3810000"/>
            <a:ext cx="6218236" cy="6224337"/>
          </a:xfrm>
        </p:spPr>
        <p:txBody>
          <a:bodyPr/>
          <a:lstStyle/>
          <a:p>
            <a:r>
              <a:rPr lang="en-GB" i="1" dirty="0">
                <a:solidFill>
                  <a:schemeClr val="accent5">
                    <a:lumMod val="75000"/>
                  </a:schemeClr>
                </a:solidFill>
              </a:rPr>
              <a:t>Time: 25 minutes</a:t>
            </a:r>
            <a:endParaRPr lang="en-GB" i="1" dirty="0">
              <a:solidFill>
                <a:schemeClr val="accent5">
                  <a:lumMod val="75000"/>
                </a:schemeClr>
              </a:solidFill>
              <a:cs typeface="Calibri"/>
            </a:endParaRPr>
          </a:p>
          <a:p>
            <a:r>
              <a:rPr lang="en-GB" i="1" dirty="0">
                <a:solidFill>
                  <a:schemeClr val="accent5">
                    <a:lumMod val="75000"/>
                  </a:schemeClr>
                </a:solidFill>
              </a:rPr>
              <a:t>Form groups of 4-6 participants.</a:t>
            </a:r>
          </a:p>
          <a:p>
            <a:r>
              <a:rPr lang="en-GB" i="1" dirty="0">
                <a:solidFill>
                  <a:schemeClr val="accent5">
                    <a:lumMod val="75000"/>
                  </a:schemeClr>
                </a:solidFill>
              </a:rPr>
              <a:t>Explain:</a:t>
            </a:r>
          </a:p>
          <a:p>
            <a:pPr defTabSz="946495">
              <a:defRPr/>
            </a:pPr>
            <a:r>
              <a:rPr lang="en-US" dirty="0"/>
              <a:t>As mentioned earlier, unfortunately, there are still very few projects that facilitate supported decision-making for people with psychosocial disabilities. Where such initiatives do exist, they are mostly found in stable contexts or high-resource settings. In unstable contexts and low-resource countries, supported decision-making is much more likely to be overlooked or neglected.</a:t>
            </a:r>
          </a:p>
          <a:p>
            <a:pPr defTabSz="946495">
              <a:defRPr/>
            </a:pPr>
            <a:endParaRPr lang="en-GB" i="1" noProof="0" dirty="0">
              <a:solidFill>
                <a:srgbClr val="0070C0"/>
              </a:solidFill>
            </a:endParaRPr>
          </a:p>
          <a:p>
            <a:r>
              <a:rPr lang="en-GB" i="1" noProof="0" dirty="0">
                <a:solidFill>
                  <a:srgbClr val="0070C0"/>
                </a:solidFill>
              </a:rPr>
              <a:t>Give them 15 minutes to discuss the questions on the slide. </a:t>
            </a:r>
          </a:p>
          <a:p>
            <a:r>
              <a:rPr lang="en-GB" i="1" dirty="0">
                <a:solidFill>
                  <a:srgbClr val="0070C0"/>
                </a:solidFill>
              </a:rPr>
              <a:t>After 15 minutes let participants share a few overall reflections in a plenary discussion.</a:t>
            </a:r>
            <a:endParaRPr lang="en-GB" i="1" dirty="0">
              <a:solidFill>
                <a:srgbClr val="0070C0"/>
              </a:solidFill>
              <a:cs typeface="Calibri"/>
            </a:endParaRPr>
          </a:p>
          <a:p>
            <a:endParaRPr lang="en-GB" i="1" noProof="0" dirty="0">
              <a:solidFill>
                <a:srgbClr val="0070C0"/>
              </a:solidFill>
            </a:endParaRPr>
          </a:p>
          <a:p>
            <a:r>
              <a:rPr lang="en-GB" i="1" dirty="0">
                <a:solidFill>
                  <a:srgbClr val="0070C0"/>
                </a:solidFill>
              </a:rPr>
              <a:t>If you need prompts for the discussion, see below.</a:t>
            </a:r>
          </a:p>
          <a:p>
            <a:endParaRPr lang="en-GB" i="1" noProof="0" dirty="0">
              <a:solidFill>
                <a:srgbClr val="0070C0"/>
              </a:solidFill>
            </a:endParaRPr>
          </a:p>
          <a:p>
            <a:r>
              <a:rPr lang="en-GB" b="1" i="1" dirty="0">
                <a:solidFill>
                  <a:srgbClr val="0070C0"/>
                </a:solidFill>
              </a:rPr>
              <a:t>Where might it be challenging?</a:t>
            </a:r>
          </a:p>
          <a:p>
            <a:pPr marL="171450" indent="-171450">
              <a:buFont typeface="Arial" panose="020B0604020202020204" pitchFamily="34" charset="0"/>
              <a:buChar char="•"/>
            </a:pPr>
            <a:r>
              <a:rPr lang="en-GB" i="1" dirty="0">
                <a:solidFill>
                  <a:srgbClr val="0070C0"/>
                </a:solidFill>
              </a:rPr>
              <a:t>Decision-making structures in</a:t>
            </a:r>
            <a:r>
              <a:rPr lang="en-GB" i="1" noProof="0" dirty="0">
                <a:solidFill>
                  <a:srgbClr val="0070C0"/>
                </a:solidFill>
              </a:rPr>
              <a:t> families</a:t>
            </a:r>
            <a:r>
              <a:rPr lang="en-GB" i="1" dirty="0">
                <a:solidFill>
                  <a:srgbClr val="0070C0"/>
                </a:solidFill>
              </a:rPr>
              <a:t> (in some places heads of family or community leaders make decisions for individuals)</a:t>
            </a:r>
          </a:p>
          <a:p>
            <a:pPr marL="171450" indent="-171450">
              <a:buFont typeface="Arial" panose="020B0604020202020204" pitchFamily="34" charset="0"/>
              <a:buChar char="•"/>
            </a:pPr>
            <a:r>
              <a:rPr lang="en-GB" i="1" noProof="0" dirty="0">
                <a:solidFill>
                  <a:srgbClr val="0070C0"/>
                </a:solidFill>
              </a:rPr>
              <a:t>No funding for such projects</a:t>
            </a:r>
            <a:r>
              <a:rPr lang="en-GB" i="1" dirty="0">
                <a:solidFill>
                  <a:srgbClr val="0070C0"/>
                </a:solidFill>
              </a:rPr>
              <a:t> and/or a </a:t>
            </a:r>
            <a:r>
              <a:rPr lang="en-GB" i="1" noProof="0" dirty="0">
                <a:solidFill>
                  <a:srgbClr val="0070C0"/>
                </a:solidFill>
              </a:rPr>
              <a:t>lack of interest </a:t>
            </a:r>
            <a:r>
              <a:rPr lang="en-GB" i="1" dirty="0">
                <a:solidFill>
                  <a:srgbClr val="0070C0"/>
                </a:solidFill>
              </a:rPr>
              <a:t>by senior managers or decision makers to develop projects for people with psychosocial disabilities </a:t>
            </a:r>
            <a:r>
              <a:rPr lang="en-GB" i="1" noProof="0" dirty="0">
                <a:solidFill>
                  <a:srgbClr val="0070C0"/>
                </a:solidFill>
              </a:rPr>
              <a:t>(mental health services in general are often deprioritized). </a:t>
            </a:r>
          </a:p>
          <a:p>
            <a:pPr marL="171450" indent="-171450">
              <a:buFont typeface="Arial" panose="020B0604020202020204" pitchFamily="34" charset="0"/>
              <a:buChar char="•"/>
            </a:pPr>
            <a:r>
              <a:rPr lang="en-GB" i="1" dirty="0">
                <a:solidFill>
                  <a:schemeClr val="accent5">
                    <a:lumMod val="75000"/>
                  </a:schemeClr>
                </a:solidFill>
              </a:rPr>
              <a:t>Lack of understanding about concepts and rights related to legal capacity.</a:t>
            </a:r>
            <a:endParaRPr lang="en-GB" i="1" noProof="0" dirty="0">
              <a:solidFill>
                <a:schemeClr val="accent5">
                  <a:lumMod val="75000"/>
                </a:schemeClr>
              </a:solidFill>
              <a:cs typeface="Calibri"/>
            </a:endParaRPr>
          </a:p>
          <a:p>
            <a:endParaRPr lang="en-GB" i="1" noProof="0" dirty="0"/>
          </a:p>
          <a:p>
            <a:r>
              <a:rPr lang="en-GB" b="1" i="1" dirty="0">
                <a:solidFill>
                  <a:srgbClr val="0070C0"/>
                </a:solidFill>
              </a:rPr>
              <a:t>How could you implement supported decision-making and advanced planning?</a:t>
            </a:r>
          </a:p>
          <a:p>
            <a:pPr marL="171450" indent="-171450">
              <a:buFont typeface="Arial" panose="020B0604020202020204" pitchFamily="34" charset="0"/>
              <a:buChar char="•"/>
            </a:pPr>
            <a:r>
              <a:rPr lang="en-GB" i="1" noProof="0" dirty="0">
                <a:solidFill>
                  <a:schemeClr val="accent5">
                    <a:lumMod val="75000"/>
                  </a:schemeClr>
                </a:solidFill>
              </a:rPr>
              <a:t>Run an education/awareness campaign about </a:t>
            </a:r>
            <a:r>
              <a:rPr lang="en-GB" i="1" dirty="0">
                <a:solidFill>
                  <a:schemeClr val="accent5">
                    <a:lumMod val="75000"/>
                  </a:schemeClr>
                </a:solidFill>
              </a:rPr>
              <a:t>decision-making rights</a:t>
            </a:r>
            <a:r>
              <a:rPr lang="en-GB" i="1" noProof="0" dirty="0">
                <a:solidFill>
                  <a:schemeClr val="accent5">
                    <a:lumMod val="75000"/>
                  </a:schemeClr>
                </a:solidFill>
              </a:rPr>
              <a:t> and benefits </a:t>
            </a:r>
            <a:r>
              <a:rPr lang="en-GB" i="1" dirty="0">
                <a:solidFill>
                  <a:schemeClr val="accent5">
                    <a:lumMod val="75000"/>
                  </a:schemeClr>
                </a:solidFill>
              </a:rPr>
              <a:t>aimed at </a:t>
            </a:r>
            <a:r>
              <a:rPr lang="en-GB" i="1" noProof="0" dirty="0">
                <a:solidFill>
                  <a:schemeClr val="accent5">
                    <a:lumMod val="75000"/>
                  </a:schemeClr>
                </a:solidFill>
              </a:rPr>
              <a:t>communities and health staff</a:t>
            </a:r>
            <a:r>
              <a:rPr lang="en-GB" i="1" dirty="0">
                <a:solidFill>
                  <a:schemeClr val="accent5">
                    <a:lumMod val="75000"/>
                  </a:schemeClr>
                </a:solidFill>
              </a:rPr>
              <a:t>.</a:t>
            </a:r>
            <a:endParaRPr lang="en-GB" i="1" noProof="0" dirty="0">
              <a:solidFill>
                <a:schemeClr val="accent5">
                  <a:lumMod val="75000"/>
                </a:schemeClr>
              </a:solidFill>
            </a:endParaRPr>
          </a:p>
          <a:p>
            <a:pPr marL="171450" indent="-171450">
              <a:buFont typeface="Arial" panose="020B0604020202020204" pitchFamily="34" charset="0"/>
              <a:buChar char="•"/>
            </a:pPr>
            <a:r>
              <a:rPr lang="en-GB" i="1" noProof="0" dirty="0">
                <a:solidFill>
                  <a:schemeClr val="accent5">
                    <a:lumMod val="75000"/>
                  </a:schemeClr>
                </a:solidFill>
              </a:rPr>
              <a:t>Employ </a:t>
            </a:r>
            <a:r>
              <a:rPr lang="en-GB" i="1" dirty="0">
                <a:solidFill>
                  <a:schemeClr val="accent5">
                    <a:lumMod val="75000"/>
                  </a:schemeClr>
                </a:solidFill>
              </a:rPr>
              <a:t>people</a:t>
            </a:r>
            <a:r>
              <a:rPr lang="en-GB" i="1" noProof="0" dirty="0">
                <a:solidFill>
                  <a:schemeClr val="accent5">
                    <a:lumMod val="75000"/>
                  </a:schemeClr>
                </a:solidFill>
              </a:rPr>
              <a:t> with lived experience to </a:t>
            </a:r>
            <a:r>
              <a:rPr lang="en-GB" i="1" dirty="0">
                <a:solidFill>
                  <a:schemeClr val="accent5">
                    <a:lumMod val="75000"/>
                  </a:schemeClr>
                </a:solidFill>
              </a:rPr>
              <a:t>support advocacy efforts explaining the need to respect the right to legal capacity.</a:t>
            </a:r>
            <a:endParaRPr lang="en-GB" i="1" noProof="0" dirty="0">
              <a:solidFill>
                <a:schemeClr val="accent5">
                  <a:lumMod val="75000"/>
                </a:schemeClr>
              </a:solidFill>
            </a:endParaRPr>
          </a:p>
          <a:p>
            <a:pPr marL="171450" indent="-171450">
              <a:buFont typeface="Arial" panose="020B0604020202020204" pitchFamily="34" charset="0"/>
              <a:buChar char="•"/>
            </a:pPr>
            <a:r>
              <a:rPr lang="en-GB" i="1" dirty="0">
                <a:solidFill>
                  <a:schemeClr val="accent5">
                    <a:lumMod val="75000"/>
                  </a:schemeClr>
                </a:solidFill>
              </a:rPr>
              <a:t>Hold focus group discussions with people with lived experience.</a:t>
            </a:r>
          </a:p>
          <a:p>
            <a:pPr marL="171450" indent="-171450">
              <a:buFont typeface="Arial" panose="020B0604020202020204" pitchFamily="34" charset="0"/>
              <a:buChar char="•"/>
            </a:pPr>
            <a:r>
              <a:rPr lang="en-GB" i="1" dirty="0">
                <a:solidFill>
                  <a:schemeClr val="accent5">
                    <a:lumMod val="75000"/>
                  </a:schemeClr>
                </a:solidFill>
              </a:rPr>
              <a:t>Get families and others to discuss their role in supporting the supported decision-making approach.</a:t>
            </a:r>
          </a:p>
          <a:p>
            <a:pPr marL="171450" indent="-171450">
              <a:buFont typeface="Arial" panose="020B0604020202020204" pitchFamily="34" charset="0"/>
              <a:buChar char="•"/>
            </a:pPr>
            <a:r>
              <a:rPr lang="en-GB" i="1" dirty="0">
                <a:solidFill>
                  <a:schemeClr val="accent5">
                    <a:lumMod val="75000"/>
                  </a:schemeClr>
                </a:solidFill>
              </a:rPr>
              <a:t> Make</a:t>
            </a:r>
            <a:r>
              <a:rPr lang="en-GB" i="1" noProof="0" dirty="0">
                <a:solidFill>
                  <a:schemeClr val="accent5">
                    <a:lumMod val="75000"/>
                  </a:schemeClr>
                </a:solidFill>
              </a:rPr>
              <a:t> sure the </a:t>
            </a:r>
            <a:r>
              <a:rPr lang="en-GB" i="1" dirty="0">
                <a:solidFill>
                  <a:schemeClr val="accent5">
                    <a:lumMod val="75000"/>
                  </a:schemeClr>
                </a:solidFill>
              </a:rPr>
              <a:t>project </a:t>
            </a:r>
            <a:r>
              <a:rPr lang="en-GB" i="1" noProof="0" dirty="0">
                <a:solidFill>
                  <a:schemeClr val="accent5">
                    <a:lumMod val="75000"/>
                  </a:schemeClr>
                </a:solidFill>
              </a:rPr>
              <a:t>guidelines include </a:t>
            </a:r>
            <a:r>
              <a:rPr lang="en-GB" i="1" dirty="0">
                <a:solidFill>
                  <a:schemeClr val="accent5">
                    <a:lumMod val="75000"/>
                  </a:schemeClr>
                </a:solidFill>
              </a:rPr>
              <a:t>and promote the right to legal capacity and </a:t>
            </a:r>
            <a:r>
              <a:rPr lang="en-GB" i="1" noProof="0" dirty="0">
                <a:solidFill>
                  <a:schemeClr val="accent5">
                    <a:lumMod val="75000"/>
                  </a:schemeClr>
                </a:solidFill>
              </a:rPr>
              <a:t>supported decision making</a:t>
            </a:r>
            <a:r>
              <a:rPr lang="en-GB" i="1" dirty="0">
                <a:solidFill>
                  <a:schemeClr val="accent5">
                    <a:lumMod val="75000"/>
                  </a:schemeClr>
                </a:solidFill>
              </a:rPr>
              <a:t> approaches.</a:t>
            </a:r>
            <a:endParaRPr lang="en-GB" i="1" noProof="0" dirty="0">
              <a:solidFill>
                <a:schemeClr val="accent5">
                  <a:lumMod val="75000"/>
                </a:schemeClr>
              </a:solidFill>
              <a:cs typeface="Calibri"/>
            </a:endParaRPr>
          </a:p>
          <a:p>
            <a:endParaRPr lang="en-GB" noProof="0" dirty="0">
              <a:solidFill>
                <a:schemeClr val="accent5">
                  <a:lumMod val="75000"/>
                </a:schemeClr>
              </a:solidFill>
            </a:endParaRPr>
          </a:p>
        </p:txBody>
      </p:sp>
      <p:sp>
        <p:nvSpPr>
          <p:cNvPr id="4" name="Foliennummernplatzhalter 3"/>
          <p:cNvSpPr>
            <a:spLocks noGrp="1"/>
          </p:cNvSpPr>
          <p:nvPr>
            <p:ph type="sldNum" sz="quarter" idx="5"/>
          </p:nvPr>
        </p:nvSpPr>
        <p:spPr/>
        <p:txBody>
          <a:bodyPr/>
          <a:lstStyle/>
          <a:p>
            <a:fld id="{B30A59C1-2D98-4297-91D0-BBB9964FC570}" type="slidenum">
              <a:rPr lang="x-none" sz="1400" smtClean="0"/>
              <a:t>65</a:t>
            </a:fld>
            <a:endParaRPr lang="x-none" sz="1400" dirty="0"/>
          </a:p>
        </p:txBody>
      </p:sp>
    </p:spTree>
    <p:extLst>
      <p:ext uri="{BB962C8B-B14F-4D97-AF65-F5344CB8AC3E}">
        <p14:creationId xmlns:p14="http://schemas.microsoft.com/office/powerpoint/2010/main" val="729255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61950" y="285750"/>
            <a:ext cx="6313488" cy="3551238"/>
          </a:xfrm>
        </p:spPr>
      </p:sp>
      <p:sp>
        <p:nvSpPr>
          <p:cNvPr id="3" name="Notizenplatzhalter 2"/>
          <p:cNvSpPr>
            <a:spLocks noGrp="1"/>
          </p:cNvSpPr>
          <p:nvPr>
            <p:ph type="body" idx="1"/>
          </p:nvPr>
        </p:nvSpPr>
        <p:spPr/>
        <p:txBody>
          <a:bodyPr/>
          <a:lstStyle/>
          <a:p>
            <a:r>
              <a:rPr lang="en-GB" i="1" dirty="0"/>
              <a:t>Time: 45 min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A59C1-2D98-4297-91D0-BBB9964FC570}" type="slidenum">
              <a:rPr kumimoji="0" lang="x-none"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x-non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604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69900"/>
            <a:ext cx="6142037" cy="3454400"/>
          </a:xfrm>
        </p:spPr>
      </p:sp>
      <p:sp>
        <p:nvSpPr>
          <p:cNvPr id="3" name="Notes Placeholder 2"/>
          <p:cNvSpPr>
            <a:spLocks noGrp="1"/>
          </p:cNvSpPr>
          <p:nvPr>
            <p:ph type="body" idx="1"/>
          </p:nvPr>
        </p:nvSpPr>
        <p:spPr>
          <a:xfrm>
            <a:off x="481012" y="3924300"/>
            <a:ext cx="6142037" cy="7045727"/>
          </a:xfrm>
        </p:spPr>
        <p:txBody>
          <a:bodyPr/>
          <a:lstStyle/>
          <a:p>
            <a:pPr defTabSz="946495">
              <a:spcAft>
                <a:spcPts val="1242"/>
              </a:spcAft>
              <a:buClr>
                <a:srgbClr val="183F5A"/>
              </a:buClr>
              <a:defRPr/>
            </a:pPr>
            <a:r>
              <a:rPr lang="en-GB" i="1" dirty="0">
                <a:solidFill>
                  <a:srgbClr val="0070C0"/>
                </a:solidFill>
                <a:latin typeface="Calibri Light"/>
                <a:ea typeface="Arial Unicode MS"/>
                <a:cs typeface="Calibri" panose="020F0502020204030204" pitchFamily="34" charset="0"/>
              </a:rPr>
              <a:t>Timing: Presentation 15 mins (intro 4 mins, video 6 mins, 1 further slide 5 mins)</a:t>
            </a:r>
          </a:p>
          <a:p>
            <a:pPr defTabSz="946495">
              <a:spcAft>
                <a:spcPts val="1242"/>
              </a:spcAft>
              <a:buClr>
                <a:srgbClr val="183F5A"/>
              </a:buClr>
              <a:defRPr/>
            </a:pPr>
            <a:r>
              <a:rPr lang="en-GB" i="1" dirty="0">
                <a:solidFill>
                  <a:srgbClr val="0070C0"/>
                </a:solidFill>
                <a:latin typeface="Calibri Light"/>
                <a:ea typeface="Arial Unicode MS"/>
                <a:cs typeface="Calibri" panose="020F0502020204030204" pitchFamily="34" charset="0"/>
              </a:rPr>
              <a:t>Talk through the slide before running the video on the next slide.</a:t>
            </a:r>
          </a:p>
          <a:p>
            <a:endParaRPr lang="en-GB"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67</a:t>
            </a:fld>
            <a:endParaRPr lang="x-none" sz="1400" dirty="0"/>
          </a:p>
        </p:txBody>
      </p:sp>
    </p:spTree>
    <p:extLst>
      <p:ext uri="{BB962C8B-B14F-4D97-AF65-F5344CB8AC3E}">
        <p14:creationId xmlns:p14="http://schemas.microsoft.com/office/powerpoint/2010/main" val="35945667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46088"/>
            <a:ext cx="6142037" cy="3454400"/>
          </a:xfrm>
        </p:spPr>
      </p:sp>
      <p:sp>
        <p:nvSpPr>
          <p:cNvPr id="3" name="Notes Placeholder 2"/>
          <p:cNvSpPr>
            <a:spLocks noGrp="1"/>
          </p:cNvSpPr>
          <p:nvPr>
            <p:ph type="body" idx="1"/>
          </p:nvPr>
        </p:nvSpPr>
        <p:spPr>
          <a:xfrm>
            <a:off x="481012" y="3900488"/>
            <a:ext cx="6142037" cy="5054799"/>
          </a:xfrm>
        </p:spPr>
        <p:txBody>
          <a:bodyPr/>
          <a:lstStyle/>
          <a:p>
            <a:pPr>
              <a:defRPr/>
            </a:pPr>
            <a:r>
              <a:rPr lang="en-US" i="1" dirty="0">
                <a:solidFill>
                  <a:srgbClr val="0070C0"/>
                </a:solidFill>
              </a:rPr>
              <a:t>Meet Bill Jallah and Cultivation for User’s Hope here: </a:t>
            </a:r>
            <a:r>
              <a:rPr lang="en-GB" i="1" u="sng" dirty="0">
                <a:solidFill>
                  <a:srgbClr val="0070C0"/>
                </a:solidFill>
                <a:effectLst/>
                <a:latin typeface="Calibri  "/>
                <a:ea typeface="Yu Mincho"/>
                <a:cs typeface="Arial" panose="020B0604020202020204" pitchFamily="34" charset="0"/>
                <a:hlinkClick r:id="rId3">
                  <a:extLst>
                    <a:ext uri="{A12FA001-AC4F-418D-AE19-62706E023703}">
                      <ahyp:hlinkClr xmlns:ahyp="http://schemas.microsoft.com/office/drawing/2018/hyperlinkcolor" val="tx"/>
                    </a:ext>
                  </a:extLst>
                </a:hlinkClick>
              </a:rPr>
              <a:t>https://youtu.be/j202dkM4KwI</a:t>
            </a:r>
            <a:endParaRPr lang="en-AU" i="1" dirty="0">
              <a:solidFill>
                <a:srgbClr val="0070C0"/>
              </a:solidFill>
              <a:effectLst/>
              <a:latin typeface="Calibri  "/>
              <a:ea typeface="Yu Mincho" panose="02020400000000000000" pitchFamily="18" charset="-128"/>
              <a:cs typeface="Arial" panose="020B0604020202020204" pitchFamily="34" charset="0"/>
            </a:endParaRPr>
          </a:p>
          <a:p>
            <a:pPr>
              <a:defRPr/>
            </a:pPr>
            <a:r>
              <a:rPr lang="en-GB" i="1" dirty="0">
                <a:solidFill>
                  <a:srgbClr val="0070C0"/>
                </a:solidFill>
              </a:rPr>
              <a:t>Credit: Cultivation for Users Hope. </a:t>
            </a:r>
            <a:r>
              <a:rPr lang="en-GB" i="1" dirty="0" err="1">
                <a:solidFill>
                  <a:srgbClr val="0070C0"/>
                </a:solidFill>
              </a:rPr>
              <a:t>Medecins</a:t>
            </a:r>
            <a:r>
              <a:rPr lang="en-GB" i="1" dirty="0">
                <a:solidFill>
                  <a:srgbClr val="0070C0"/>
                </a:solidFill>
              </a:rPr>
              <a:t> Sans Frontiers</a:t>
            </a:r>
          </a:p>
          <a:p>
            <a:pPr>
              <a:defRPr/>
            </a:pPr>
            <a:endParaRPr lang="en-GB" dirty="0"/>
          </a:p>
          <a:p>
            <a:endParaRPr lang="en-GB" dirty="0">
              <a:solidFill>
                <a:schemeClr val="accent5">
                  <a:lumMod val="75000"/>
                </a:schemeClr>
              </a:solidFill>
              <a:latin typeface="Calibri  "/>
            </a:endParaRPr>
          </a:p>
          <a:p>
            <a:endParaRPr lang="en-GB"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68</a:t>
            </a:fld>
            <a:endParaRPr lang="x-none" sz="1400" dirty="0"/>
          </a:p>
        </p:txBody>
      </p:sp>
    </p:spTree>
    <p:extLst>
      <p:ext uri="{BB962C8B-B14F-4D97-AF65-F5344CB8AC3E}">
        <p14:creationId xmlns:p14="http://schemas.microsoft.com/office/powerpoint/2010/main" val="8507716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EB813-3FF7-9823-FD63-6603027EF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887A0-E02E-9F86-5BEF-C28C38E8E9D3}"/>
              </a:ext>
            </a:extLst>
          </p:cNvPr>
          <p:cNvSpPr>
            <a:spLocks noGrp="1" noRot="1" noChangeAspect="1"/>
          </p:cNvSpPr>
          <p:nvPr>
            <p:ph type="sldImg"/>
          </p:nvPr>
        </p:nvSpPr>
        <p:spPr>
          <a:xfrm>
            <a:off x="409575" y="381000"/>
            <a:ext cx="6283325" cy="3535363"/>
          </a:xfrm>
        </p:spPr>
      </p:sp>
      <p:sp>
        <p:nvSpPr>
          <p:cNvPr id="3" name="Notes Placeholder 2">
            <a:extLst>
              <a:ext uri="{FF2B5EF4-FFF2-40B4-BE49-F238E27FC236}">
                <a16:creationId xmlns:a16="http://schemas.microsoft.com/office/drawing/2014/main" id="{807036DA-C4AC-C3C9-BBFC-1CAD78470E7B}"/>
              </a:ext>
            </a:extLst>
          </p:cNvPr>
          <p:cNvSpPr>
            <a:spLocks noGrp="1"/>
          </p:cNvSpPr>
          <p:nvPr>
            <p:ph type="body" idx="1"/>
          </p:nvPr>
        </p:nvSpPr>
        <p:spPr>
          <a:xfrm>
            <a:off x="409575" y="3916363"/>
            <a:ext cx="6283325" cy="6099507"/>
          </a:xfrm>
        </p:spPr>
        <p:txBody>
          <a:bodyPr/>
          <a:lstStyle/>
          <a:p>
            <a:r>
              <a:rPr lang="en-GB" b="1" i="1" dirty="0">
                <a:solidFill>
                  <a:schemeClr val="accent5">
                    <a:lumMod val="76000"/>
                  </a:schemeClr>
                </a:solidFill>
              </a:rPr>
              <a:t>If time permits</a:t>
            </a:r>
            <a:r>
              <a:rPr lang="en-GB" i="1" dirty="0">
                <a:solidFill>
                  <a:schemeClr val="accent5">
                    <a:lumMod val="76000"/>
                  </a:schemeClr>
                </a:solidFill>
              </a:rPr>
              <a:t>  you can talk through this additional information.</a:t>
            </a:r>
          </a:p>
          <a:p>
            <a:endParaRPr lang="en-GB" i="1" dirty="0">
              <a:solidFill>
                <a:schemeClr val="accent5">
                  <a:lumMod val="76000"/>
                </a:schemeClr>
              </a:solidFill>
            </a:endParaRPr>
          </a:p>
          <a:p>
            <a:r>
              <a:rPr lang="en-GB" b="1" i="1" dirty="0">
                <a:solidFill>
                  <a:schemeClr val="accent5">
                    <a:lumMod val="76000"/>
                  </a:schemeClr>
                </a:solidFill>
              </a:rPr>
              <a:t>For the final point</a:t>
            </a:r>
            <a:r>
              <a:rPr lang="en-GB" i="1" dirty="0">
                <a:solidFill>
                  <a:schemeClr val="accent5">
                    <a:lumMod val="76000"/>
                  </a:schemeClr>
                </a:solidFill>
              </a:rPr>
              <a:t>, you may wish to follow the link and highlight the relevant tools – as examples of resources for the participants when they return to their normal work. Point out in particular the tools for Civil Society Organizations, individual and group peer approaches, and advocacy for mental health, disability and human rights.  </a:t>
            </a:r>
          </a:p>
          <a:p>
            <a:r>
              <a:rPr lang="en-GB" i="1" dirty="0">
                <a:solidFill>
                  <a:schemeClr val="accent5">
                    <a:lumMod val="76000"/>
                  </a:schemeClr>
                </a:solidFill>
                <a:hlinkClick r:id="rId3">
                  <a:extLst>
                    <a:ext uri="{A12FA001-AC4F-418D-AE19-62706E023703}">
                      <ahyp:hlinkClr xmlns:ahyp="http://schemas.microsoft.com/office/drawing/2018/hyperlinkcolor" val="tx"/>
                    </a:ext>
                  </a:extLst>
                </a:hlinkClick>
              </a:rPr>
              <a:t>https://www.who.int/publications/i/item/who-qualityrights-guidance-and-training-tools</a:t>
            </a:r>
            <a:r>
              <a:rPr lang="en-GB" i="1" dirty="0">
                <a:solidFill>
                  <a:schemeClr val="accent5">
                    <a:lumMod val="76000"/>
                  </a:schemeClr>
                </a:solidFill>
              </a:rPr>
              <a:t> . </a:t>
            </a:r>
          </a:p>
          <a:p>
            <a:endParaRPr lang="en-GB" b="1" i="1" dirty="0">
              <a:solidFill>
                <a:schemeClr val="accent5">
                  <a:lumMod val="76000"/>
                </a:schemeClr>
              </a:solidFill>
            </a:endParaRPr>
          </a:p>
          <a:p>
            <a:r>
              <a:rPr lang="en-GB" b="1" i="1" dirty="0">
                <a:solidFill>
                  <a:schemeClr val="accent5">
                    <a:lumMod val="76000"/>
                  </a:schemeClr>
                </a:solidFill>
              </a:rPr>
              <a:t>Alternatively, you could explore the link at the end the presentation, to limit distraction. </a:t>
            </a:r>
            <a:endParaRPr lang="en-US" b="1" i="1" dirty="0">
              <a:solidFill>
                <a:schemeClr val="accent5">
                  <a:lumMod val="76000"/>
                </a:schemeClr>
              </a:solidFill>
              <a:ea typeface="Calibri"/>
              <a:cs typeface="Calibri"/>
            </a:endParaRPr>
          </a:p>
          <a:p>
            <a:endParaRPr lang="en-GB" dirty="0">
              <a:ea typeface="Calibri"/>
              <a:cs typeface="Calibri"/>
            </a:endParaRPr>
          </a:p>
        </p:txBody>
      </p:sp>
      <p:sp>
        <p:nvSpPr>
          <p:cNvPr id="4" name="Slide Number Placeholder 3">
            <a:extLst>
              <a:ext uri="{FF2B5EF4-FFF2-40B4-BE49-F238E27FC236}">
                <a16:creationId xmlns:a16="http://schemas.microsoft.com/office/drawing/2014/main" id="{B86A4B3E-7A4E-5763-E149-FF499131018D}"/>
              </a:ext>
            </a:extLst>
          </p:cNvPr>
          <p:cNvSpPr>
            <a:spLocks noGrp="1"/>
          </p:cNvSpPr>
          <p:nvPr>
            <p:ph type="sldNum" sz="quarter" idx="5"/>
          </p:nvPr>
        </p:nvSpPr>
        <p:spPr/>
        <p:txBody>
          <a:bodyPr/>
          <a:lstStyle/>
          <a:p>
            <a:fld id="{B30A59C1-2D98-4297-91D0-BBB9964FC570}" type="slidenum">
              <a:rPr lang="x-none" sz="1400" smtClean="0"/>
              <a:t>69</a:t>
            </a:fld>
            <a:endParaRPr lang="x-none" sz="1400" dirty="0"/>
          </a:p>
        </p:txBody>
      </p:sp>
    </p:spTree>
    <p:extLst>
      <p:ext uri="{BB962C8B-B14F-4D97-AF65-F5344CB8AC3E}">
        <p14:creationId xmlns:p14="http://schemas.microsoft.com/office/powerpoint/2010/main" val="169305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25450"/>
            <a:ext cx="6142037" cy="3454400"/>
          </a:xfrm>
        </p:spPr>
      </p:sp>
      <p:sp>
        <p:nvSpPr>
          <p:cNvPr id="3" name="Notes Placeholder 2"/>
          <p:cNvSpPr>
            <a:spLocks noGrp="1"/>
          </p:cNvSpPr>
          <p:nvPr>
            <p:ph type="body" idx="1"/>
          </p:nvPr>
        </p:nvSpPr>
        <p:spPr>
          <a:xfrm>
            <a:off x="481012" y="3879850"/>
            <a:ext cx="6142037" cy="5075437"/>
          </a:xfrm>
        </p:spPr>
        <p:txBody>
          <a:bodyPr/>
          <a:lstStyle/>
          <a:p>
            <a:pPr>
              <a:defRPr/>
            </a:pPr>
            <a:r>
              <a:rPr lang="en-GB" i="1" dirty="0">
                <a:solidFill>
                  <a:srgbClr val="0070C0"/>
                </a:solidFill>
                <a:ea typeface="SimSun" panose="02010600030101010101" pitchFamily="2" charset="-122"/>
                <a:cs typeface="Arial" panose="020B0604020202020204" pitchFamily="34" charset="0"/>
              </a:rPr>
              <a:t>Show the video </a:t>
            </a:r>
            <a:r>
              <a:rPr lang="en-GB" b="1" i="1" dirty="0">
                <a:solidFill>
                  <a:srgbClr val="0070C0"/>
                </a:solidFill>
                <a:ea typeface="SimSun" panose="02010600030101010101" pitchFamily="2" charset="-122"/>
                <a:cs typeface="Arial" panose="020B0604020202020204" pitchFamily="34" charset="0"/>
              </a:rPr>
              <a:t>The Cycle EXPLAINED</a:t>
            </a:r>
            <a:r>
              <a:rPr lang="en-GB" i="1" dirty="0">
                <a:solidFill>
                  <a:srgbClr val="0070C0"/>
                </a:solidFill>
                <a:ea typeface="SimSun" panose="02010600030101010101" pitchFamily="2" charset="-122"/>
                <a:cs typeface="Arial" panose="020B0604020202020204" pitchFamily="34" charset="0"/>
              </a:rPr>
              <a:t> to participants. </a:t>
            </a:r>
          </a:p>
          <a:p>
            <a:pPr>
              <a:defRPr/>
            </a:pPr>
            <a:endParaRPr lang="en-GB" i="1" dirty="0">
              <a:solidFill>
                <a:srgbClr val="0070C0"/>
              </a:solidFill>
              <a:ea typeface="SimSun" panose="02010600030101010101" pitchFamily="2" charset="-122"/>
              <a:cs typeface="Arial" panose="020B0604020202020204" pitchFamily="34" charset="0"/>
            </a:endParaRPr>
          </a:p>
          <a:p>
            <a:pPr>
              <a:defRPr/>
            </a:pPr>
            <a:r>
              <a:rPr lang="en-GB" i="1" dirty="0">
                <a:solidFill>
                  <a:srgbClr val="0070C0"/>
                </a:solidFill>
                <a:ea typeface="SimSun" panose="02010600030101010101" pitchFamily="2" charset="-122"/>
                <a:cs typeface="Arial" panose="020B0604020202020204" pitchFamily="34" charset="0"/>
              </a:rPr>
              <a:t>Tell them it </a:t>
            </a:r>
            <a:r>
              <a:rPr lang="en-GB" i="1" dirty="0">
                <a:solidFill>
                  <a:srgbClr val="0070C0"/>
                </a:solidFill>
              </a:rPr>
              <a:t>shows the connection between the human rights of people with disabilities and a life lived in dignity and without discrimination.</a:t>
            </a:r>
            <a:endParaRPr lang="en-GB" i="1" u="none" dirty="0">
              <a:solidFill>
                <a:srgbClr val="0070C0"/>
              </a:solidFill>
              <a:effectLst/>
              <a:cs typeface="Calibri Light"/>
            </a:endParaRPr>
          </a:p>
          <a:p>
            <a:pPr defTabSz="946495">
              <a:defRPr/>
            </a:pPr>
            <a:endParaRPr lang="en-GB" i="1" u="none" dirty="0">
              <a:solidFill>
                <a:srgbClr val="0070C0"/>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r>
              <a:rPr lang="en-GB" i="1" dirty="0">
                <a:solidFill>
                  <a:srgbClr val="0070C0"/>
                </a:solidFill>
                <a:hlinkClick r:id="rId4">
                  <a:extLst>
                    <a:ext uri="{A12FA001-AC4F-418D-AE19-62706E023703}">
                      <ahyp:hlinkClr xmlns:ahyp="http://schemas.microsoft.com/office/drawing/2018/hyperlinkcolor" val="tx"/>
                    </a:ext>
                  </a:extLst>
                </a:hlinkClick>
              </a:rPr>
              <a:t>https://www.youtube.com/watch?v=ca64-46rDm0</a:t>
            </a:r>
            <a:r>
              <a:rPr lang="en-GB" i="1" dirty="0">
                <a:solidFill>
                  <a:srgbClr val="0070C0"/>
                </a:solidFill>
              </a:rPr>
              <a:t>  (</a:t>
            </a:r>
            <a:r>
              <a:rPr lang="en-GB" i="1" dirty="0" err="1">
                <a:solidFill>
                  <a:srgbClr val="0070C0"/>
                </a:solidFill>
              </a:rPr>
              <a:t>3:27min</a:t>
            </a:r>
            <a:r>
              <a:rPr lang="en-GB" i="1" dirty="0">
                <a:solidFill>
                  <a:srgbClr val="0070C0"/>
                </a:solidFill>
              </a:rPr>
              <a:t>)</a:t>
            </a:r>
          </a:p>
          <a:p>
            <a:r>
              <a:rPr lang="en-US" i="1" dirty="0">
                <a:solidFill>
                  <a:srgbClr val="0070C0"/>
                </a:solidFill>
              </a:rPr>
              <a:t>Credit: The Cycle: EXPLAINED. End the Cycle CBM / CBM Australia / CBM global </a:t>
            </a:r>
            <a:endParaRPr lang="en-GB" i="1" dirty="0">
              <a:solidFill>
                <a:srgbClr val="0070C0"/>
              </a:solidFill>
              <a:cs typeface="Calibri"/>
            </a:endParaRPr>
          </a:p>
          <a:p>
            <a:endParaRPr lang="en-GB" i="1" dirty="0">
              <a:solidFill>
                <a:srgbClr val="0070C0"/>
              </a:solidFill>
              <a:ea typeface="SimSun" panose="02010600030101010101" pitchFamily="2" charset="-122"/>
              <a:cs typeface="Calibri"/>
            </a:endParaRPr>
          </a:p>
          <a:p>
            <a:r>
              <a:rPr lang="en-GB" i="1" dirty="0">
                <a:solidFill>
                  <a:srgbClr val="0070C0"/>
                </a:solidFill>
                <a:ea typeface="SimSun"/>
                <a:cs typeface="Calibri"/>
              </a:rPr>
              <a:t>Say to participants:</a:t>
            </a:r>
          </a:p>
          <a:p>
            <a:endParaRPr lang="en-GB" dirty="0"/>
          </a:p>
          <a:p>
            <a:r>
              <a:rPr lang="en-GB" dirty="0"/>
              <a:t>Before we dive into the UN Convention of Rights for People with Disabilities,  we are going to zoom in on the existing discrimination and the different models of disability.</a:t>
            </a:r>
            <a:endParaRPr lang="en-GB" dirty="0">
              <a:cs typeface="Calibri"/>
            </a:endParaRPr>
          </a:p>
          <a:p>
            <a:endParaRPr lang="en-GB" dirty="0"/>
          </a:p>
          <a:p>
            <a:endParaRPr lang="aa-ET" dirty="0"/>
          </a:p>
          <a:p>
            <a:endParaRPr lang="aa-ET" dirty="0"/>
          </a:p>
          <a:p>
            <a:endParaRPr lang="aa-ET"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7</a:t>
            </a:fld>
            <a:endParaRPr lang="x-none" sz="1400" dirty="0"/>
          </a:p>
        </p:txBody>
      </p:sp>
    </p:spTree>
    <p:extLst>
      <p:ext uri="{BB962C8B-B14F-4D97-AF65-F5344CB8AC3E}">
        <p14:creationId xmlns:p14="http://schemas.microsoft.com/office/powerpoint/2010/main" val="38225884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6875"/>
            <a:ext cx="6142037" cy="3454400"/>
          </a:xfrm>
        </p:spPr>
      </p:sp>
      <p:sp>
        <p:nvSpPr>
          <p:cNvPr id="3" name="Notes Placeholder 2"/>
          <p:cNvSpPr>
            <a:spLocks noGrp="1"/>
          </p:cNvSpPr>
          <p:nvPr>
            <p:ph type="body" idx="1"/>
          </p:nvPr>
        </p:nvSpPr>
        <p:spPr>
          <a:xfrm>
            <a:off x="481013" y="3922294"/>
            <a:ext cx="6142036" cy="5032993"/>
          </a:xfrm>
        </p:spPr>
        <p:txBody>
          <a:bodyPr/>
          <a:lstStyle/>
          <a:p>
            <a:pPr defTabSz="946495">
              <a:defRPr/>
            </a:pPr>
            <a:r>
              <a:rPr lang="en-GB" i="1" dirty="0">
                <a:solidFill>
                  <a:srgbClr val="0070C0"/>
                </a:solidFill>
              </a:rPr>
              <a:t>Time for this Exercise: 15 mins (10 mins discussion, 5 mins updating project presentation sheets).</a:t>
            </a:r>
            <a:endPar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defTabSz="946495">
              <a:defRPr/>
            </a:pPr>
            <a:r>
              <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Tell participants:</a:t>
            </a:r>
          </a:p>
          <a:p>
            <a:pPr defTabSz="946495">
              <a:defRPr/>
            </a:pPr>
            <a:r>
              <a:rPr lang="en-US" dirty="0"/>
              <a:t>This exercise explores how people with lived experience can be meaningfully included and how CRPD rights — including the right to decide — can be upheld in your work. </a:t>
            </a:r>
            <a:endPar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defTabSz="946495">
              <a:defRPr/>
            </a:pPr>
            <a:endPar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defTabSz="946495">
              <a:defRPr/>
            </a:pPr>
            <a:r>
              <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Ensure the group flip charts from day 1 are displayed.</a:t>
            </a:r>
          </a:p>
          <a:p>
            <a:pPr defTabSz="946495">
              <a:defRPr/>
            </a:pPr>
            <a:r>
              <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Organize the participants into pairs, preferably pairing people with someone from a different role or team. Ask them to discuss the questions on the slide (10 mins). Emphasize this is a discussion activity, not a presentation to the other person.</a:t>
            </a:r>
          </a:p>
          <a:p>
            <a:pPr defTabSz="946495">
              <a:defRPr/>
            </a:pPr>
            <a:endPar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defTabSz="946495">
              <a:defRPr/>
            </a:pPr>
            <a:r>
              <a:rPr lang="en-GB"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If they need prompts, you could suggest:</a:t>
            </a:r>
          </a:p>
          <a:p>
            <a:pPr marL="171450" indent="-171450" defTabSz="946495">
              <a:buFont typeface="Arial" panose="020B0604020202020204" pitchFamily="34" charset="0"/>
              <a:buChar char="•"/>
              <a:defRPr/>
            </a:pPr>
            <a:r>
              <a:rPr lang="en-GB" i="1" dirty="0"/>
              <a:t>What spaces/ mechanisms already exist in your work for including participation by people with lived experience?</a:t>
            </a:r>
            <a:endParaRPr lang="en-GB" b="0" i="1" dirty="0">
              <a:latin typeface="+mn-lt"/>
            </a:endParaRPr>
          </a:p>
          <a:p>
            <a:pPr marL="171450" indent="-171450" defTabSz="946495">
              <a:buFont typeface="Arial" panose="020B0604020202020204" pitchFamily="34" charset="0"/>
              <a:buChar char="•"/>
              <a:defRPr/>
            </a:pPr>
            <a:r>
              <a:rPr lang="en-GB" i="1" dirty="0"/>
              <a:t>Are there opportunities for c</a:t>
            </a:r>
            <a:r>
              <a:rPr lang="en-GB" b="0" i="1" dirty="0">
                <a:latin typeface="+mn-lt"/>
              </a:rPr>
              <a:t>ollaborating with disability advocates</a:t>
            </a:r>
            <a:r>
              <a:rPr lang="en-GB" i="1" dirty="0"/>
              <a:t>?</a:t>
            </a:r>
            <a:endParaRPr lang="en-GB" b="0" i="1" dirty="0">
              <a:latin typeface="+mn-lt"/>
            </a:endParaRPr>
          </a:p>
          <a:p>
            <a:pPr marL="171450" indent="-171450" defTabSz="946495">
              <a:buFont typeface="Arial" panose="020B0604020202020204" pitchFamily="34" charset="0"/>
              <a:buChar char="•"/>
              <a:defRPr/>
            </a:pPr>
            <a:r>
              <a:rPr lang="en-GB" i="1" dirty="0"/>
              <a:t>Could your setting em</a:t>
            </a:r>
            <a:r>
              <a:rPr lang="en-GB" b="0" i="1" dirty="0">
                <a:latin typeface="+mn-lt"/>
              </a:rPr>
              <a:t>ploy people with lived experience? Can that be at all stages of a project</a:t>
            </a:r>
            <a:r>
              <a:rPr lang="en-GB" i="1" dirty="0"/>
              <a:t>?</a:t>
            </a:r>
            <a:endParaRPr lang="en-GB" b="0" i="1" dirty="0">
              <a:latin typeface="+mn-lt"/>
            </a:endParaRPr>
          </a:p>
          <a:p>
            <a:pPr marL="171450" indent="-171450" defTabSz="946495">
              <a:spcAft>
                <a:spcPts val="600"/>
              </a:spcAft>
              <a:buFont typeface="Arial" panose="020B0604020202020204" pitchFamily="34" charset="0"/>
              <a:buChar char="•"/>
              <a:defRPr/>
            </a:pPr>
            <a:r>
              <a:rPr lang="en-GB" i="1" dirty="0">
                <a:effectLst/>
                <a:ea typeface="Calibri" panose="020F0502020204030204" pitchFamily="34" charset="0"/>
                <a:cs typeface="Times New Roman" panose="02020603050405020304" pitchFamily="18" charset="0"/>
              </a:rPr>
              <a:t>How else would you e</a:t>
            </a:r>
            <a:r>
              <a:rPr lang="en-GB" b="0" i="1" dirty="0">
                <a:effectLst/>
                <a:latin typeface="+mn-lt"/>
                <a:ea typeface="Calibri" panose="020F0502020204030204" pitchFamily="34" charset="0"/>
                <a:cs typeface="Times New Roman" panose="02020603050405020304" pitchFamily="18" charset="0"/>
              </a:rPr>
              <a:t>nsure people with lived experience are meaningfully involved at all stages of the work/project life-cycle.</a:t>
            </a:r>
            <a:endParaRPr lang="en-US" b="0" i="1" dirty="0"/>
          </a:p>
          <a:p>
            <a:pPr>
              <a:spcAft>
                <a:spcPts val="1242"/>
              </a:spcAft>
            </a:pPr>
            <a:r>
              <a:rPr lang="en-GB" i="1" dirty="0">
                <a:solidFill>
                  <a:srgbClr val="0070C0"/>
                </a:solidFill>
              </a:rPr>
              <a:t>Then give participants 5 minutes to add the key points to their project presentation description (in collaboration with their colleagues).</a:t>
            </a:r>
          </a:p>
          <a:p>
            <a:endParaRPr lang="en-US" dirty="0"/>
          </a:p>
          <a:p>
            <a:endParaRPr lang="en-US" dirty="0"/>
          </a:p>
          <a:p>
            <a:endParaRPr lang="en-US" dirty="0"/>
          </a:p>
          <a:p>
            <a:pPr>
              <a:spcAft>
                <a:spcPts val="1242"/>
              </a:spcAft>
            </a:pPr>
            <a:endParaRPr lang="en-GB" i="1" dirty="0">
              <a:solidFill>
                <a:srgbClr val="0070C0"/>
              </a:solidFill>
              <a:latin typeface="Calibri"/>
              <a:cs typeface="Calibri"/>
            </a:endParaRPr>
          </a:p>
        </p:txBody>
      </p:sp>
      <p:sp>
        <p:nvSpPr>
          <p:cNvPr id="4" name="Slide Number Placeholder 3"/>
          <p:cNvSpPr>
            <a:spLocks noGrp="1"/>
          </p:cNvSpPr>
          <p:nvPr>
            <p:ph type="sldNum" sz="quarter" idx="5"/>
          </p:nvPr>
        </p:nvSpPr>
        <p:spPr/>
        <p:txBody>
          <a:bodyPr/>
          <a:lstStyle/>
          <a:p>
            <a:fld id="{B30A59C1-2D98-4297-91D0-BBB9964FC570}" type="slidenum">
              <a:rPr lang="x-none" sz="1400" smtClean="0"/>
              <a:t>70</a:t>
            </a:fld>
            <a:endParaRPr lang="x-none" sz="1400" dirty="0"/>
          </a:p>
        </p:txBody>
      </p:sp>
    </p:spTree>
    <p:extLst>
      <p:ext uri="{BB962C8B-B14F-4D97-AF65-F5344CB8AC3E}">
        <p14:creationId xmlns:p14="http://schemas.microsoft.com/office/powerpoint/2010/main" val="2586325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1000"/>
            <a:ext cx="6142037" cy="3454400"/>
          </a:xfrm>
        </p:spPr>
      </p:sp>
      <p:sp>
        <p:nvSpPr>
          <p:cNvPr id="3" name="Notes Placeholder 2"/>
          <p:cNvSpPr>
            <a:spLocks noGrp="1"/>
          </p:cNvSpPr>
          <p:nvPr>
            <p:ph type="body" idx="1"/>
          </p:nvPr>
        </p:nvSpPr>
        <p:spPr>
          <a:xfrm>
            <a:off x="481012" y="3835400"/>
            <a:ext cx="6142037" cy="5813926"/>
          </a:xfrm>
        </p:spPr>
        <p:txBody>
          <a:bodyPr/>
          <a:lstStyle/>
          <a:p>
            <a:pPr>
              <a:spcAft>
                <a:spcPts val="1242"/>
              </a:spcAft>
              <a:buClr>
                <a:srgbClr val="183F5A"/>
              </a:buClr>
              <a:defRPr/>
            </a:pPr>
            <a:r>
              <a:rPr lang="en-GB" i="1" dirty="0">
                <a:solidFill>
                  <a:srgbClr val="0070C0"/>
                </a:solidFill>
              </a:rPr>
              <a:t>Timing: 15 mins</a:t>
            </a:r>
            <a:endParaRPr lang="en-US" i="1" dirty="0">
              <a:solidFill>
                <a:srgbClr val="0070C0"/>
              </a:solidFill>
            </a:endParaRPr>
          </a:p>
          <a:p>
            <a:r>
              <a:rPr lang="en-US" b="0" i="1" dirty="0">
                <a:solidFill>
                  <a:srgbClr val="0070C0"/>
                </a:solidFill>
              </a:rPr>
              <a:t>Ask participants to take out their Day 2 Action Planner. </a:t>
            </a:r>
          </a:p>
          <a:p>
            <a:r>
              <a:rPr lang="en-US" i="1" dirty="0">
                <a:solidFill>
                  <a:srgbClr val="0070C0"/>
                </a:solidFill>
              </a:rPr>
              <a:t>Tell them they have 15 minutes for the discussion task on the slide. </a:t>
            </a:r>
          </a:p>
          <a:p>
            <a:pPr marL="0" indent="0">
              <a:buFont typeface="Arial" panose="020B0604020202020204" pitchFamily="34" charset="0"/>
              <a:buNone/>
            </a:pPr>
            <a:r>
              <a:rPr lang="en-US" b="0" i="1" dirty="0">
                <a:solidFill>
                  <a:srgbClr val="0070C0"/>
                </a:solidFill>
              </a:rPr>
              <a:t>Ask them to record their ideas on their Planner and add key points on a flipchart to display in the room.</a:t>
            </a:r>
            <a:endParaRPr lang="en-US" i="1" dirty="0">
              <a:solidFill>
                <a:srgbClr val="0070C0"/>
              </a:solidFill>
            </a:endParaRPr>
          </a:p>
          <a:p>
            <a:endParaRPr lang="en-US" i="1" dirty="0">
              <a:solidFill>
                <a:srgbClr val="0070C0"/>
              </a:solidFill>
            </a:endParaRPr>
          </a:p>
          <a:p>
            <a:r>
              <a:rPr lang="en-US" b="1" i="1" dirty="0">
                <a:solidFill>
                  <a:srgbClr val="0070C0"/>
                </a:solidFill>
              </a:rPr>
              <a:t>Remind participants to keep their completed Action Planners</a:t>
            </a:r>
            <a:r>
              <a:rPr lang="en-US" i="1" dirty="0">
                <a:solidFill>
                  <a:srgbClr val="0070C0"/>
                </a:solidFill>
              </a:rPr>
              <a:t>. They will continue to build on them throughout the training.</a:t>
            </a:r>
          </a:p>
          <a:p>
            <a:endParaRPr lang="en-GB" dirty="0"/>
          </a:p>
        </p:txBody>
      </p:sp>
      <p:sp>
        <p:nvSpPr>
          <p:cNvPr id="4" name="Slide Number Placeholder 3"/>
          <p:cNvSpPr>
            <a:spLocks noGrp="1"/>
          </p:cNvSpPr>
          <p:nvPr>
            <p:ph type="sldNum" sz="quarter" idx="5"/>
          </p:nvPr>
        </p:nvSpPr>
        <p:spPr/>
        <p:txBody>
          <a:bodyPr/>
          <a:lstStyle/>
          <a:p>
            <a:fld id="{B30A59C1-2D98-4297-91D0-BBB9964FC570}" type="slidenum">
              <a:rPr lang="x-none" sz="1400" smtClean="0"/>
              <a:t>71</a:t>
            </a:fld>
            <a:endParaRPr lang="x-none" sz="1400" dirty="0"/>
          </a:p>
        </p:txBody>
      </p:sp>
    </p:spTree>
    <p:extLst>
      <p:ext uri="{BB962C8B-B14F-4D97-AF65-F5344CB8AC3E}">
        <p14:creationId xmlns:p14="http://schemas.microsoft.com/office/powerpoint/2010/main" val="25552226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48:notes"/>
          <p:cNvSpPr txBox="1">
            <a:spLocks noGrp="1"/>
          </p:cNvSpPr>
          <p:nvPr>
            <p:ph type="body" idx="1"/>
          </p:nvPr>
        </p:nvSpPr>
        <p:spPr>
          <a:xfrm>
            <a:off x="441325" y="3860800"/>
            <a:ext cx="6159500" cy="5094486"/>
          </a:xfrm>
          <a:prstGeom prst="rect">
            <a:avLst/>
          </a:prstGeom>
        </p:spPr>
        <p:txBody>
          <a:bodyPr spcFirstLastPara="1" wrap="square" lIns="99059" tIns="49530" rIns="99059" bIns="49530" anchor="t" anchorCtr="0">
            <a:noAutofit/>
          </a:bodyPr>
          <a:lstStyle/>
          <a:p>
            <a:r>
              <a:rPr lang="en-GB" b="1" i="1" dirty="0">
                <a:solidFill>
                  <a:srgbClr val="0070C0"/>
                </a:solidFill>
                <a:cs typeface="Calibri" panose="020F0502020204030204" pitchFamily="34" charset="0"/>
                <a:sym typeface="Century Gothic"/>
              </a:rPr>
              <a:t>Daily wrap up and rapid end of day evaluation (10 min.)</a:t>
            </a:r>
          </a:p>
          <a:p>
            <a:endParaRPr lang="en-GB" b="1" i="1" dirty="0">
              <a:solidFill>
                <a:srgbClr val="0070C0"/>
              </a:solidFill>
              <a:cs typeface="Calibri" panose="020F0502020204030204" pitchFamily="34" charset="0"/>
              <a:sym typeface="Century Gothic"/>
            </a:endParaRPr>
          </a:p>
          <a:p>
            <a:r>
              <a:rPr lang="en-GB" b="1" i="1" dirty="0">
                <a:solidFill>
                  <a:srgbClr val="0070C0"/>
                </a:solidFill>
                <a:cs typeface="Calibri" panose="020F0502020204030204" pitchFamily="34" charset="0"/>
                <a:sym typeface="Century Gothic"/>
              </a:rPr>
              <a:t>Summary:</a:t>
            </a:r>
          </a:p>
          <a:p>
            <a:pPr marL="171450" indent="-171450">
              <a:buFont typeface="Arial" panose="020B0604020202020204" pitchFamily="34" charset="0"/>
              <a:buChar char="•"/>
            </a:pPr>
            <a:r>
              <a:rPr lang="en-GB" i="1" dirty="0">
                <a:solidFill>
                  <a:srgbClr val="0070C0"/>
                </a:solidFill>
                <a:cs typeface="Calibri" panose="020F0502020204030204" pitchFamily="34" charset="0"/>
                <a:sym typeface="Century Gothic"/>
              </a:rPr>
              <a:t>Ask </a:t>
            </a:r>
            <a:r>
              <a:rPr lang="en-GB" i="1" dirty="0">
                <a:solidFill>
                  <a:srgbClr val="0070C0"/>
                </a:solidFill>
              </a:rPr>
              <a:t>a volunteer to briefly summarize the day’s training (5 minutes max.)</a:t>
            </a:r>
          </a:p>
          <a:p>
            <a:pPr marL="171450" indent="-171450">
              <a:buFont typeface="Arial" panose="020B0604020202020204" pitchFamily="34" charset="0"/>
              <a:buChar char="•"/>
            </a:pPr>
            <a:r>
              <a:rPr lang="en-GB" i="1" dirty="0">
                <a:solidFill>
                  <a:srgbClr val="0070C0"/>
                </a:solidFill>
              </a:rPr>
              <a:t>Alternatively, ask for one or two volunteers to do a 5 minute summary at the start of the next session.</a:t>
            </a:r>
          </a:p>
          <a:p>
            <a:pPr marL="295780" indent="-295780">
              <a:buChar char="•"/>
            </a:pPr>
            <a:endParaRPr lang="en-GB" i="1" dirty="0">
              <a:solidFill>
                <a:srgbClr val="0070C0"/>
              </a:solidFill>
            </a:endParaRPr>
          </a:p>
          <a:p>
            <a:r>
              <a:rPr lang="en-GB" b="1" i="1" dirty="0">
                <a:solidFill>
                  <a:srgbClr val="0070C0"/>
                </a:solidFill>
              </a:rPr>
              <a:t>Rapid evaluation:</a:t>
            </a:r>
          </a:p>
          <a:p>
            <a:pPr marL="171450" indent="-171450">
              <a:buFont typeface="Arial" panose="020B0604020202020204" pitchFamily="34" charset="0"/>
              <a:buChar char="•"/>
            </a:pPr>
            <a:r>
              <a:rPr lang="en-GB" i="1" dirty="0">
                <a:solidFill>
                  <a:srgbClr val="0070C0"/>
                </a:solidFill>
              </a:rPr>
              <a:t>Ask participants to answer the two questions in a couple of sentences each. </a:t>
            </a:r>
          </a:p>
          <a:p>
            <a:pPr marL="171450" indent="-171450">
              <a:buFont typeface="Arial" panose="020B0604020202020204" pitchFamily="34" charset="0"/>
              <a:buChar char="•"/>
            </a:pPr>
            <a:r>
              <a:rPr lang="en-GB" i="1" dirty="0">
                <a:solidFill>
                  <a:srgbClr val="0070C0"/>
                </a:solidFill>
              </a:rPr>
              <a:t>Alternatively, hand out sticky notes so people can leave comments on two flip charts allocated for the questions.</a:t>
            </a:r>
          </a:p>
          <a:p>
            <a:endParaRPr lang="en-GB" sz="1100" dirty="0">
              <a:solidFill>
                <a:schemeClr val="accent5">
                  <a:lumMod val="75000"/>
                </a:schemeClr>
              </a:solidFill>
            </a:endParaRPr>
          </a:p>
          <a:p>
            <a:endParaRPr lang="en-GB" sz="1100" dirty="0">
              <a:solidFill>
                <a:schemeClr val="accent5">
                  <a:lumMod val="75000"/>
                </a:schemeClr>
              </a:solidFill>
            </a:endParaRPr>
          </a:p>
        </p:txBody>
      </p:sp>
      <p:sp>
        <p:nvSpPr>
          <p:cNvPr id="545" name="Google Shape;545;p48:notes"/>
          <p:cNvSpPr>
            <a:spLocks noGrp="1" noRot="1" noChangeAspect="1"/>
          </p:cNvSpPr>
          <p:nvPr>
            <p:ph type="sldImg" idx="2"/>
          </p:nvPr>
        </p:nvSpPr>
        <p:spPr>
          <a:xfrm>
            <a:off x="433388" y="396875"/>
            <a:ext cx="6159500"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TextBox 2">
            <a:extLst>
              <a:ext uri="{FF2B5EF4-FFF2-40B4-BE49-F238E27FC236}">
                <a16:creationId xmlns:a16="http://schemas.microsoft.com/office/drawing/2014/main" id="{BF9CEEBE-1422-579D-A14F-13498BCAF5E3}"/>
              </a:ext>
            </a:extLst>
          </p:cNvPr>
          <p:cNvSpPr txBox="1"/>
          <p:nvPr/>
        </p:nvSpPr>
        <p:spPr>
          <a:xfrm>
            <a:off x="3521075" y="9926836"/>
            <a:ext cx="3553326" cy="307777"/>
          </a:xfrm>
          <a:prstGeom prst="rect">
            <a:avLst/>
          </a:prstGeom>
          <a:noFill/>
        </p:spPr>
        <p:txBody>
          <a:bodyPr wrap="square">
            <a:spAutoFit/>
          </a:bodyPr>
          <a:lstStyle/>
          <a:p>
            <a:pPr algn="r"/>
            <a:fld id="{B30A59C1-2D98-4297-91D0-BBB9964FC570}" type="slidenum">
              <a:rPr lang="x-none" sz="1400" smtClean="0"/>
              <a:pPr algn="r"/>
              <a:t>72</a:t>
            </a:fld>
            <a:endParaRPr lang="en-GB" sz="1400" dirty="0"/>
          </a:p>
        </p:txBody>
      </p:sp>
    </p:spTree>
    <p:extLst>
      <p:ext uri="{BB962C8B-B14F-4D97-AF65-F5344CB8AC3E}">
        <p14:creationId xmlns:p14="http://schemas.microsoft.com/office/powerpoint/2010/main" val="222664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425450"/>
            <a:ext cx="6138862" cy="3452813"/>
          </a:xfrm>
        </p:spPr>
      </p:sp>
      <p:sp>
        <p:nvSpPr>
          <p:cNvPr id="3" name="Notes Placeholder 2"/>
          <p:cNvSpPr>
            <a:spLocks noGrp="1"/>
          </p:cNvSpPr>
          <p:nvPr>
            <p:ph type="body" idx="1"/>
          </p:nvPr>
        </p:nvSpPr>
        <p:spPr>
          <a:xfrm>
            <a:off x="522288" y="3878263"/>
            <a:ext cx="6139532" cy="4313449"/>
          </a:xfrm>
        </p:spPr>
        <p:txBody>
          <a:bodyPr/>
          <a:lstStyle/>
          <a:p>
            <a:pPr marR="62442" algn="just"/>
            <a:r>
              <a:rPr lang="en-US" b="0" i="1" dirty="0">
                <a:solidFill>
                  <a:srgbClr val="0070C0"/>
                </a:solidFill>
              </a:rPr>
              <a:t>Exercise: 5 mins.</a:t>
            </a:r>
          </a:p>
          <a:p>
            <a:pPr marR="62442" algn="just"/>
            <a:endParaRPr lang="en-US" i="1" dirty="0">
              <a:solidFill>
                <a:srgbClr val="0070C0"/>
              </a:solidFill>
              <a:effectLst/>
            </a:endParaRPr>
          </a:p>
          <a:p>
            <a:pPr marR="62442" algn="just"/>
            <a:r>
              <a:rPr lang="en-US" i="1" dirty="0">
                <a:solidFill>
                  <a:srgbClr val="0070C0"/>
                </a:solidFill>
                <a:effectLst/>
              </a:rPr>
              <a:t>Ask the question, writing down some of participants’ key ideas on a flip chart/chalk board</a:t>
            </a:r>
            <a:r>
              <a:rPr lang="en-US" i="1" dirty="0">
                <a:solidFill>
                  <a:srgbClr val="0070C0"/>
                </a:solidFill>
              </a:rPr>
              <a:t>.</a:t>
            </a:r>
            <a:r>
              <a:rPr lang="aa-ET" i="1" dirty="0">
                <a:solidFill>
                  <a:srgbClr val="0070C0"/>
                </a:solidFill>
                <a:ea typeface="SimSun" panose="02010600030101010101" pitchFamily="2" charset="-122"/>
                <a:cs typeface="Arial" panose="020B0604020202020204" pitchFamily="34" charset="0"/>
              </a:rPr>
              <a:t> </a:t>
            </a:r>
            <a:endParaRPr lang="en-GB" i="1" dirty="0">
              <a:solidFill>
                <a:srgbClr val="0070C0"/>
              </a:solidFill>
              <a:ea typeface="SimSun" panose="02010600030101010101" pitchFamily="2" charset="-122"/>
              <a:cs typeface="Arial" panose="020B0604020202020204" pitchFamily="34" charset="0"/>
            </a:endParaRPr>
          </a:p>
          <a:p>
            <a:pPr marR="62442" algn="just">
              <a:lnSpc>
                <a:spcPct val="115000"/>
              </a:lnSpc>
            </a:pPr>
            <a:endParaRPr lang="en-GB" i="1" dirty="0">
              <a:solidFill>
                <a:srgbClr val="0070C0"/>
              </a:solidFill>
              <a:ea typeface="SimSun" panose="02010600030101010101" pitchFamily="2" charset="-122"/>
              <a:cs typeface="Calibri" panose="020F0502020204030204" pitchFamily="34" charset="0"/>
            </a:endParaRPr>
          </a:p>
          <a:p>
            <a:pPr marR="62442" algn="just">
              <a:lnSpc>
                <a:spcPct val="115000"/>
              </a:lnSpc>
            </a:pPr>
            <a:r>
              <a:rPr lang="en-GB" i="1" dirty="0">
                <a:solidFill>
                  <a:srgbClr val="0070C0"/>
                </a:solidFill>
                <a:ea typeface="SimSun" panose="02010600030101010101" pitchFamily="2" charset="-122"/>
                <a:cs typeface="Calibri" panose="020F0502020204030204" pitchFamily="34" charset="0"/>
              </a:rPr>
              <a:t>The presentation in the next two slides further explores the definition of discrimination. As you go through it, you will be able to talk briefly about similarities between what the group says now and the more formal definition.</a:t>
            </a:r>
            <a:endParaRPr lang="x-none" i="1" dirty="0">
              <a:solidFill>
                <a:srgbClr val="0070C0"/>
              </a:solidFill>
              <a:ea typeface="SimSu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z="1400" smtClean="0"/>
              <a:t>8</a:t>
            </a:fld>
            <a:endParaRPr lang="en-GB" sz="1400" dirty="0"/>
          </a:p>
        </p:txBody>
      </p:sp>
    </p:spTree>
    <p:extLst>
      <p:ext uri="{BB962C8B-B14F-4D97-AF65-F5344CB8AC3E}">
        <p14:creationId xmlns:p14="http://schemas.microsoft.com/office/powerpoint/2010/main" val="3185761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55613"/>
            <a:ext cx="6142037" cy="3454400"/>
          </a:xfrm>
        </p:spPr>
      </p:sp>
      <p:sp>
        <p:nvSpPr>
          <p:cNvPr id="3" name="Notes Placeholder 2"/>
          <p:cNvSpPr>
            <a:spLocks noGrp="1"/>
          </p:cNvSpPr>
          <p:nvPr>
            <p:ph type="body" idx="1"/>
          </p:nvPr>
        </p:nvSpPr>
        <p:spPr>
          <a:xfrm>
            <a:off x="481013" y="3987384"/>
            <a:ext cx="6142036" cy="4967904"/>
          </a:xfrm>
        </p:spPr>
        <p:txBody>
          <a:bodyPr/>
          <a:lstStyle/>
          <a:p>
            <a:pPr marL="0" lvl="1"/>
            <a:r>
              <a:rPr lang="en-US" b="1" i="1" dirty="0">
                <a:solidFill>
                  <a:srgbClr val="0070C0"/>
                </a:solidFill>
                <a:latin typeface="Calibri"/>
              </a:rPr>
              <a:t>Presentation: Defining discrimination (5 min for 2 slides.)</a:t>
            </a:r>
            <a:endParaRPr lang="en-GB" b="1" i="1" dirty="0">
              <a:solidFill>
                <a:srgbClr val="0070C0"/>
              </a:solidFill>
              <a:latin typeface="Calibri" panose="020F0502020204030204" pitchFamily="34" charset="0"/>
              <a:ea typeface="SimSun" panose="02010600030101010101" pitchFamily="2" charset="-122"/>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70C0"/>
                </a:solidFill>
                <a:latin typeface="+mn-lt"/>
              </a:rPr>
              <a:t>Talk through the slide.</a:t>
            </a:r>
          </a:p>
          <a:p>
            <a:pPr marL="0" lvl="1" indent="0">
              <a:buFontTx/>
              <a:buNone/>
            </a:pPr>
            <a:r>
              <a:rPr lang="en-GB" i="1" dirty="0">
                <a:solidFill>
                  <a:srgbClr val="0070C0"/>
                </a:solidFill>
              </a:rPr>
              <a:t>Tell participants we will using the Convention on the Rights of Persons with Disabilities (CRPD) more later in the training,</a:t>
            </a:r>
            <a:r>
              <a:rPr lang="en-GB" dirty="0">
                <a:solidFill>
                  <a:srgbClr val="0070C0"/>
                </a:solidFill>
              </a:rPr>
              <a:t> </a:t>
            </a:r>
          </a:p>
          <a:p>
            <a:r>
              <a:rPr lang="en-GB" dirty="0">
                <a:solidFill>
                  <a:schemeClr val="accent1">
                    <a:lumMod val="75000"/>
                  </a:schemeClr>
                </a:solidFill>
              </a:rPr>
              <a:t> </a:t>
            </a:r>
          </a:p>
          <a:p>
            <a:r>
              <a:rPr lang="en-GB" dirty="0"/>
              <a:t> </a:t>
            </a:r>
          </a:p>
        </p:txBody>
      </p:sp>
      <p:sp>
        <p:nvSpPr>
          <p:cNvPr id="4" name="Slide Number Placeholder 3"/>
          <p:cNvSpPr>
            <a:spLocks noGrp="1"/>
          </p:cNvSpPr>
          <p:nvPr>
            <p:ph type="sldNum" sz="quarter" idx="5"/>
          </p:nvPr>
        </p:nvSpPr>
        <p:spPr/>
        <p:txBody>
          <a:bodyPr/>
          <a:lstStyle/>
          <a:p>
            <a:fld id="{91600A8A-902E-430E-A833-453AE05FDB61}" type="slidenum">
              <a:rPr lang="en-GB" sz="1400" smtClean="0"/>
              <a:t>9</a:t>
            </a:fld>
            <a:endParaRPr lang="en-GB" sz="1400" dirty="0"/>
          </a:p>
        </p:txBody>
      </p:sp>
    </p:spTree>
    <p:extLst>
      <p:ext uri="{BB962C8B-B14F-4D97-AF65-F5344CB8AC3E}">
        <p14:creationId xmlns:p14="http://schemas.microsoft.com/office/powerpoint/2010/main" val="17334850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hemeOverride" Target="../theme/themeOverride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4.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hemeOverride" Target="../theme/themeOverride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3268486004"/>
      </p:ext>
    </p:extLst>
  </p:cSld>
  <p:clrMapOvr>
    <a:overrideClrMapping bg1="lt1" tx1="dk1" bg2="lt2" tx2="dk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2"/>
        <p:cNvGrpSpPr/>
        <p:nvPr/>
      </p:nvGrpSpPr>
      <p:grpSpPr>
        <a:xfrm>
          <a:off x="0" y="0"/>
          <a:ext cx="0" cy="0"/>
          <a:chOff x="0" y="0"/>
          <a:chExt cx="0" cy="0"/>
        </a:xfrm>
      </p:grpSpPr>
      <p:sp>
        <p:nvSpPr>
          <p:cNvPr id="23" name="Google Shape;23;p5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4" name="Google Shape;24;p5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51"/>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51"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28" name="Google Shape;28;p51"/>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50587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amp; Subheading">
  <p:cSld name="Two Content &amp; Subheading">
    <p:spTree>
      <p:nvGrpSpPr>
        <p:cNvPr id="1" name="Shape 29"/>
        <p:cNvGrpSpPr/>
        <p:nvPr/>
      </p:nvGrpSpPr>
      <p:grpSpPr>
        <a:xfrm>
          <a:off x="0" y="0"/>
          <a:ext cx="0" cy="0"/>
          <a:chOff x="0" y="0"/>
          <a:chExt cx="0" cy="0"/>
        </a:xfrm>
      </p:grpSpPr>
      <p:sp>
        <p:nvSpPr>
          <p:cNvPr id="30" name="Google Shape;30;p52"/>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2"/>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52"/>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2"/>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52"/>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2"/>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2"/>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2"/>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388608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53"/>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3"/>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53"/>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89501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Content">
  <p:cSld name="1_Title &amp; Content">
    <p:spTree>
      <p:nvGrpSpPr>
        <p:cNvPr id="1" name="Shape 45"/>
        <p:cNvGrpSpPr/>
        <p:nvPr/>
      </p:nvGrpSpPr>
      <p:grpSpPr>
        <a:xfrm>
          <a:off x="0" y="0"/>
          <a:ext cx="0" cy="0"/>
          <a:chOff x="0" y="0"/>
          <a:chExt cx="0" cy="0"/>
        </a:xfrm>
      </p:grpSpPr>
      <p:sp>
        <p:nvSpPr>
          <p:cNvPr id="46" name="Google Shape;46;p5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1pPr>
            <a:lvl2pPr marL="0" marR="0" lvl="1"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2pPr>
            <a:lvl3pPr marL="0" marR="0" lvl="2"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3pPr>
            <a:lvl4pPr marL="0" marR="0" lvl="3"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4pPr>
            <a:lvl5pPr marL="0" marR="0" lvl="4"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5pPr>
            <a:lvl6pPr marL="0" marR="0" lvl="5"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6pPr>
            <a:lvl7pPr marL="0" marR="0" lvl="6"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7pPr>
            <a:lvl8pPr marL="0" marR="0" lvl="7"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8pPr>
            <a:lvl9pPr marL="0" marR="0" lvl="8" indent="0" algn="r">
              <a:spcBef>
                <a:spcPts val="0"/>
              </a:spcBef>
              <a:spcAft>
                <a:spcPts val="0"/>
              </a:spcAft>
              <a:buClr>
                <a:schemeClr val="lt1"/>
              </a:buClr>
              <a:buSzPts val="1000"/>
              <a:buFont typeface="Calibri"/>
              <a:buNone/>
              <a:defRPr sz="10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47" name="Google Shape;47;p5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4"/>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4"/>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1"/>
              </a:buClr>
              <a:buSzPts val="3000"/>
              <a:buFont typeface="Century Gothic"/>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 name="Google Shape;50;p54" descr="https://extranet.who.int/datacol/answer_upload.asp?survey_id=475&amp;view_id=326&amp;question_id=15106&amp;answer_id=47397&amp;respondent_id=22063"/>
          <p:cNvPicPr preferRelativeResize="0"/>
          <p:nvPr/>
        </p:nvPicPr>
        <p:blipFill rotWithShape="1">
          <a:blip r:embed="rId2">
            <a:alphaModFix/>
          </a:blip>
          <a:srcRect/>
          <a:stretch/>
        </p:blipFill>
        <p:spPr>
          <a:xfrm>
            <a:off x="10180630" y="5912517"/>
            <a:ext cx="1873911" cy="606490"/>
          </a:xfrm>
          <a:prstGeom prst="rect">
            <a:avLst/>
          </a:prstGeom>
          <a:noFill/>
          <a:ln>
            <a:noFill/>
          </a:ln>
        </p:spPr>
      </p:pic>
      <p:pic>
        <p:nvPicPr>
          <p:cNvPr id="51" name="Google Shape;51;p54"/>
          <p:cNvPicPr preferRelativeResize="0"/>
          <p:nvPr/>
        </p:nvPicPr>
        <p:blipFill rotWithShape="1">
          <a:blip r:embed="rId3">
            <a:alphaModFix/>
          </a:blip>
          <a:srcRect/>
          <a:stretch/>
        </p:blipFill>
        <p:spPr>
          <a:xfrm>
            <a:off x="0" y="5436051"/>
            <a:ext cx="982980" cy="1122363"/>
          </a:xfrm>
          <a:prstGeom prst="rect">
            <a:avLst/>
          </a:prstGeom>
          <a:noFill/>
          <a:ln>
            <a:noFill/>
          </a:ln>
        </p:spPr>
      </p:pic>
    </p:spTree>
    <p:extLst>
      <p:ext uri="{BB962C8B-B14F-4D97-AF65-F5344CB8AC3E}">
        <p14:creationId xmlns:p14="http://schemas.microsoft.com/office/powerpoint/2010/main" val="156811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bg>
      <p:bgPr>
        <a:solidFill>
          <a:schemeClr val="lt1"/>
        </a:solidFill>
        <a:effectLst/>
      </p:bgPr>
    </p:bg>
    <p:spTree>
      <p:nvGrpSpPr>
        <p:cNvPr id="1" name="Shape 52"/>
        <p:cNvGrpSpPr/>
        <p:nvPr/>
      </p:nvGrpSpPr>
      <p:grpSpPr>
        <a:xfrm>
          <a:off x="0" y="0"/>
          <a:ext cx="0" cy="0"/>
          <a:chOff x="0" y="0"/>
          <a:chExt cx="0" cy="0"/>
        </a:xfrm>
      </p:grpSpPr>
      <p:sp>
        <p:nvSpPr>
          <p:cNvPr id="53" name="Google Shape;53;p55"/>
          <p:cNvSpPr/>
          <p:nvPr/>
        </p:nvSpPr>
        <p:spPr>
          <a:xfrm>
            <a:off x="0" y="5558400"/>
            <a:ext cx="12192000" cy="12996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54" name="Google Shape;54;p55"/>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accent1"/>
              </a:buClr>
              <a:buSzPts val="6600"/>
              <a:buFont typeface="Century Gothic"/>
              <a:buNone/>
              <a:defRPr sz="6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55"/>
          <p:cNvPicPr preferRelativeResize="0"/>
          <p:nvPr/>
        </p:nvPicPr>
        <p:blipFill rotWithShape="1">
          <a:blip r:embed="rId2">
            <a:alphaModFix/>
          </a:blip>
          <a:srcRect/>
          <a:stretch/>
        </p:blipFill>
        <p:spPr>
          <a:xfrm>
            <a:off x="105304" y="124468"/>
            <a:ext cx="1277726" cy="1428108"/>
          </a:xfrm>
          <a:prstGeom prst="rect">
            <a:avLst/>
          </a:prstGeom>
          <a:noFill/>
          <a:ln>
            <a:noFill/>
          </a:ln>
        </p:spPr>
      </p:pic>
      <p:pic>
        <p:nvPicPr>
          <p:cNvPr id="57" name="Google Shape;57;p55"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9601200" y="163778"/>
            <a:ext cx="2395909" cy="842062"/>
          </a:xfrm>
          <a:prstGeom prst="rect">
            <a:avLst/>
          </a:prstGeom>
          <a:noFill/>
          <a:ln>
            <a:noFill/>
          </a:ln>
        </p:spPr>
      </p:pic>
    </p:spTree>
    <p:extLst>
      <p:ext uri="{BB962C8B-B14F-4D97-AF65-F5344CB8AC3E}">
        <p14:creationId xmlns:p14="http://schemas.microsoft.com/office/powerpoint/2010/main" val="69046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2"/>
            </a:gs>
            <a:gs pos="100000">
              <a:schemeClr val="accent1"/>
            </a:gs>
          </a:gsLst>
          <a:lin ang="0" scaled="0"/>
        </a:gradFill>
        <a:effectLst/>
      </p:bgPr>
    </p:bg>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Clr>
                <a:schemeClr val="lt1"/>
              </a:buClr>
              <a:buSzPts val="6600"/>
              <a:buFont typeface="Century Gothic"/>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6"/>
          <p:cNvSpPr txBox="1">
            <a:spLocks noGrp="1"/>
          </p:cNvSpPr>
          <p:nvPr>
            <p:ph type="ftr" idx="11"/>
          </p:nvPr>
        </p:nvSpPr>
        <p:spPr>
          <a:xfrm>
            <a:off x="507205" y="5013294"/>
            <a:ext cx="11088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56"/>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2" name="Google Shape;62;p56"/>
          <p:cNvSpPr/>
          <p:nvPr/>
        </p:nvSpPr>
        <p:spPr>
          <a:xfrm>
            <a:off x="-1" y="5303519"/>
            <a:ext cx="12192000" cy="15544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63" name="Google Shape;63;p56"/>
          <p:cNvSpPr>
            <a:spLocks noGrp="1"/>
          </p:cNvSpPr>
          <p:nvPr>
            <p:ph type="pic" idx="2"/>
          </p:nvPr>
        </p:nvSpPr>
        <p:spPr>
          <a:xfrm>
            <a:off x="0" y="5303520"/>
            <a:ext cx="12192000" cy="1554480"/>
          </a:xfrm>
          <a:prstGeom prst="rect">
            <a:avLst/>
          </a:prstGeom>
          <a:noFill/>
          <a:ln>
            <a:noFill/>
          </a:ln>
        </p:spPr>
      </p:sp>
    </p:spTree>
    <p:extLst>
      <p:ext uri="{BB962C8B-B14F-4D97-AF65-F5344CB8AC3E}">
        <p14:creationId xmlns:p14="http://schemas.microsoft.com/office/powerpoint/2010/main" val="359999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Footer Image">
  <p:cSld name="Content with Footer Image">
    <p:spTree>
      <p:nvGrpSpPr>
        <p:cNvPr id="1" name="Shape 64"/>
        <p:cNvGrpSpPr/>
        <p:nvPr/>
      </p:nvGrpSpPr>
      <p:grpSpPr>
        <a:xfrm>
          <a:off x="0" y="0"/>
          <a:ext cx="0" cy="0"/>
          <a:chOff x="0" y="0"/>
          <a:chExt cx="0" cy="0"/>
        </a:xfrm>
      </p:grpSpPr>
      <p:sp>
        <p:nvSpPr>
          <p:cNvPr id="65" name="Google Shape;65;p57"/>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66" name="Google Shape;66;p57"/>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7"/>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57"/>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7"/>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7"/>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7"/>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72" name="Google Shape;72;p57"/>
          <p:cNvSpPr>
            <a:spLocks noGrp="1"/>
          </p:cNvSpPr>
          <p:nvPr>
            <p:ph type="pic" idx="3"/>
          </p:nvPr>
        </p:nvSpPr>
        <p:spPr>
          <a:xfrm>
            <a:off x="0" y="5538420"/>
            <a:ext cx="12192000" cy="1319580"/>
          </a:xfrm>
          <a:prstGeom prst="rect">
            <a:avLst/>
          </a:prstGeom>
          <a:noFill/>
          <a:ln>
            <a:noFill/>
          </a:ln>
        </p:spPr>
      </p:sp>
    </p:spTree>
    <p:extLst>
      <p:ext uri="{BB962C8B-B14F-4D97-AF65-F5344CB8AC3E}">
        <p14:creationId xmlns:p14="http://schemas.microsoft.com/office/powerpoint/2010/main" val="2018830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with Footer Image">
  <p:cSld name="Two Content with Footer Image">
    <p:spTree>
      <p:nvGrpSpPr>
        <p:cNvPr id="1" name="Shape 73"/>
        <p:cNvGrpSpPr/>
        <p:nvPr/>
      </p:nvGrpSpPr>
      <p:grpSpPr>
        <a:xfrm>
          <a:off x="0" y="0"/>
          <a:ext cx="0" cy="0"/>
          <a:chOff x="0" y="0"/>
          <a:chExt cx="0" cy="0"/>
        </a:xfrm>
      </p:grpSpPr>
      <p:sp>
        <p:nvSpPr>
          <p:cNvPr id="74" name="Google Shape;74;p58"/>
          <p:cNvSpPr/>
          <p:nvPr/>
        </p:nvSpPr>
        <p:spPr>
          <a:xfrm>
            <a:off x="0" y="530352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75" name="Google Shape;75;p58"/>
          <p:cNvSpPr txBox="1">
            <a:spLocks noGrp="1"/>
          </p:cNvSpPr>
          <p:nvPr>
            <p:ph type="ftr" idx="11"/>
          </p:nvPr>
        </p:nvSpPr>
        <p:spPr>
          <a:xfrm>
            <a:off x="507205" y="532242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sldNum" idx="12"/>
          </p:nvPr>
        </p:nvSpPr>
        <p:spPr>
          <a:xfrm>
            <a:off x="10034587" y="532242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7" name="Google Shape;77;p5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8"/>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8"/>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5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8"/>
          <p:cNvSpPr/>
          <p:nvPr/>
        </p:nvSpPr>
        <p:spPr>
          <a:xfrm>
            <a:off x="-1" y="5538419"/>
            <a:ext cx="12192000" cy="1319580"/>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lt1"/>
              </a:solidFill>
              <a:latin typeface="Calibri"/>
              <a:ea typeface="Calibri"/>
              <a:cs typeface="Calibri"/>
              <a:sym typeface="Calibri"/>
            </a:endParaRPr>
          </a:p>
        </p:txBody>
      </p:sp>
      <p:sp>
        <p:nvSpPr>
          <p:cNvPr id="82" name="Google Shape;82;p58"/>
          <p:cNvSpPr>
            <a:spLocks noGrp="1"/>
          </p:cNvSpPr>
          <p:nvPr>
            <p:ph type="pic" idx="4"/>
          </p:nvPr>
        </p:nvSpPr>
        <p:spPr>
          <a:xfrm>
            <a:off x="0" y="5538420"/>
            <a:ext cx="12192000" cy="1319580"/>
          </a:xfrm>
          <a:prstGeom prst="rect">
            <a:avLst/>
          </a:prstGeom>
          <a:noFill/>
          <a:ln>
            <a:noFill/>
          </a:ln>
        </p:spPr>
      </p:sp>
    </p:spTree>
    <p:extLst>
      <p:ext uri="{BB962C8B-B14F-4D97-AF65-F5344CB8AC3E}">
        <p14:creationId xmlns:p14="http://schemas.microsoft.com/office/powerpoint/2010/main" val="318825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amp; Image">
  <p:cSld name="Text &amp; Image">
    <p:spTree>
      <p:nvGrpSpPr>
        <p:cNvPr id="1" name="Shape 95"/>
        <p:cNvGrpSpPr/>
        <p:nvPr/>
      </p:nvGrpSpPr>
      <p:grpSpPr>
        <a:xfrm>
          <a:off x="0" y="0"/>
          <a:ext cx="0" cy="0"/>
          <a:chOff x="0" y="0"/>
          <a:chExt cx="0" cy="0"/>
        </a:xfrm>
      </p:grpSpPr>
      <p:sp>
        <p:nvSpPr>
          <p:cNvPr id="96" name="Google Shape;96;p60"/>
          <p:cNvSpPr>
            <a:spLocks noGrp="1"/>
          </p:cNvSpPr>
          <p:nvPr>
            <p:ph type="pic" idx="2"/>
          </p:nvPr>
        </p:nvSpPr>
        <p:spPr>
          <a:xfrm>
            <a:off x="6208813" y="1739788"/>
            <a:ext cx="5472000" cy="3600000"/>
          </a:xfrm>
          <a:prstGeom prst="rect">
            <a:avLst/>
          </a:prstGeom>
          <a:solidFill>
            <a:srgbClr val="F2F2F2"/>
          </a:solidFill>
          <a:ln>
            <a:noFill/>
          </a:ln>
        </p:spPr>
      </p:sp>
      <p:sp>
        <p:nvSpPr>
          <p:cNvPr id="97" name="Google Shape;97;p6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6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60"/>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60"/>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60"/>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60"/>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Calibri"/>
              <a:buNone/>
              <a:defRPr sz="1400" b="1">
                <a:solidFill>
                  <a:schemeClr val="accent2"/>
                </a:solidFill>
                <a:latin typeface="Calibri"/>
                <a:ea typeface="Calibri"/>
                <a:cs typeface="Calibri"/>
                <a:sym typeface="Calibri"/>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57622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03"/>
        <p:cNvGrpSpPr/>
        <p:nvPr/>
      </p:nvGrpSpPr>
      <p:grpSpPr>
        <a:xfrm>
          <a:off x="0" y="0"/>
          <a:ext cx="0" cy="0"/>
          <a:chOff x="0" y="0"/>
          <a:chExt cx="0" cy="0"/>
        </a:xfrm>
      </p:grpSpPr>
      <p:sp>
        <p:nvSpPr>
          <p:cNvPr id="104" name="Google Shape;104;p61"/>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61"/>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Clr>
                <a:schemeClr val="accent1"/>
              </a:buClr>
              <a:buSzPts val="4000"/>
              <a:buFont typeface="Century Gothic"/>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6" name="Google Shape;106;p61"/>
          <p:cNvPicPr preferRelativeResize="0"/>
          <p:nvPr/>
        </p:nvPicPr>
        <p:blipFill rotWithShape="1">
          <a:blip r:embed="rId2">
            <a:alphaModFix/>
          </a:blip>
          <a:srcRect/>
          <a:stretch/>
        </p:blipFill>
        <p:spPr>
          <a:xfrm>
            <a:off x="0" y="5484177"/>
            <a:ext cx="982980" cy="1122363"/>
          </a:xfrm>
          <a:prstGeom prst="rect">
            <a:avLst/>
          </a:prstGeom>
          <a:noFill/>
          <a:ln>
            <a:noFill/>
          </a:ln>
        </p:spPr>
      </p:pic>
      <p:pic>
        <p:nvPicPr>
          <p:cNvPr id="107" name="Google Shape;107;p61" descr="https://extranet.who.int/datacol/answer_upload.asp?survey_id=475&amp;view_id=326&amp;question_id=15106&amp;answer_id=47397&amp;respondent_id=22063"/>
          <p:cNvPicPr preferRelativeResize="0"/>
          <p:nvPr/>
        </p:nvPicPr>
        <p:blipFill rotWithShape="1">
          <a:blip r:embed="rId3">
            <a:alphaModFix/>
          </a:blip>
          <a:srcRect/>
          <a:stretch/>
        </p:blipFill>
        <p:spPr>
          <a:xfrm>
            <a:off x="10180630" y="5912517"/>
            <a:ext cx="1873911" cy="606490"/>
          </a:xfrm>
          <a:prstGeom prst="rect">
            <a:avLst/>
          </a:prstGeom>
          <a:noFill/>
          <a:ln>
            <a:noFill/>
          </a:ln>
        </p:spPr>
      </p:pic>
    </p:spTree>
    <p:extLst>
      <p:ext uri="{BB962C8B-B14F-4D97-AF65-F5344CB8AC3E}">
        <p14:creationId xmlns:p14="http://schemas.microsoft.com/office/powerpoint/2010/main" val="122162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392906" y="506412"/>
            <a:ext cx="9792000" cy="432000"/>
          </a:xfrm>
          <a:prstGeom prst="rect">
            <a:avLst/>
          </a:prstGeom>
        </p:spPr>
        <p:txBody>
          <a:bodyPr/>
          <a:lstStyle>
            <a:lvl1pPr>
              <a:defRPr sz="3000"/>
            </a:lvl1pPr>
          </a:lstStyle>
          <a:p>
            <a:r>
              <a:rPr lang="en-US"/>
              <a:t>Click to edit Master title style</a:t>
            </a:r>
          </a:p>
        </p:txBody>
      </p:sp>
      <p:pic>
        <p:nvPicPr>
          <p:cNvPr id="7" name="Picture 6" descr="https://extranet.who.int/datacol/answer_upload.asp?survey_id=475&amp;view_id=326&amp;question_id=15106&amp;answer_id=47397&amp;respondent_id=22063">
            <a:extLst>
              <a:ext uri="{FF2B5EF4-FFF2-40B4-BE49-F238E27FC236}">
                <a16:creationId xmlns:a16="http://schemas.microsoft.com/office/drawing/2014/main" id="{1DEB27EC-4EB5-604B-9474-66ADE046843D}"/>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8" name="Picture 7">
            <a:extLst>
              <a:ext uri="{FF2B5EF4-FFF2-40B4-BE49-F238E27FC236}">
                <a16:creationId xmlns:a16="http://schemas.microsoft.com/office/drawing/2014/main" id="{C62BEDE9-A43C-A14D-BFE7-B85F455EE8F8}"/>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3" name="TextBox 2">
            <a:extLst>
              <a:ext uri="{FF2B5EF4-FFF2-40B4-BE49-F238E27FC236}">
                <a16:creationId xmlns:a16="http://schemas.microsoft.com/office/drawing/2014/main" id="{934194D4-65C1-CE44-83D6-BA6AA8F0F826}"/>
              </a:ext>
            </a:extLst>
          </p:cNvPr>
          <p:cNvSpPr txBox="1"/>
          <p:nvPr userDrawn="1"/>
        </p:nvSpPr>
        <p:spPr>
          <a:xfrm>
            <a:off x="1341120" y="6675120"/>
            <a:ext cx="0" cy="0"/>
          </a:xfrm>
          <a:prstGeom prst="rect">
            <a:avLst/>
          </a:prstGeom>
          <a:noFill/>
        </p:spPr>
        <p:txBody>
          <a:bodyPr wrap="none" lIns="0" tIns="0" rIns="0" bIns="0" rtlCol="0">
            <a:noAutofit/>
          </a:bodyPr>
          <a:lstStyle/>
          <a:p>
            <a:pPr algn="l"/>
            <a:endParaRPr lang="en-US">
              <a:solidFill>
                <a:schemeClr val="tx1"/>
              </a:solidFill>
            </a:endParaRPr>
          </a:p>
        </p:txBody>
      </p:sp>
      <p:sp>
        <p:nvSpPr>
          <p:cNvPr id="4" name="TextBox 3">
            <a:extLst>
              <a:ext uri="{FF2B5EF4-FFF2-40B4-BE49-F238E27FC236}">
                <a16:creationId xmlns:a16="http://schemas.microsoft.com/office/drawing/2014/main" id="{8404965B-C745-5F49-B6A0-65A62D0FFA87}"/>
              </a:ext>
            </a:extLst>
          </p:cNvPr>
          <p:cNvSpPr txBox="1"/>
          <p:nvPr userDrawn="1"/>
        </p:nvSpPr>
        <p:spPr>
          <a:xfrm>
            <a:off x="1117600" y="6695440"/>
            <a:ext cx="0" cy="0"/>
          </a:xfrm>
          <a:prstGeom prst="rect">
            <a:avLst/>
          </a:prstGeom>
          <a:noFill/>
        </p:spPr>
        <p:txBody>
          <a:bodyPr wrap="none" lIns="0" tIns="0" rIns="0" bIns="0" rtlCol="0">
            <a:noAutofit/>
          </a:bodyPr>
          <a:lstStyle/>
          <a:p>
            <a:pPr algn="l"/>
            <a:endParaRPr lang="en-US">
              <a:solidFill>
                <a:schemeClr val="tx1"/>
              </a:solidFill>
            </a:endParaRPr>
          </a:p>
        </p:txBody>
      </p:sp>
      <p:sp>
        <p:nvSpPr>
          <p:cNvPr id="11" name="Slide Number Placeholder 5">
            <a:extLst>
              <a:ext uri="{FF2B5EF4-FFF2-40B4-BE49-F238E27FC236}">
                <a16:creationId xmlns:a16="http://schemas.microsoft.com/office/drawing/2014/main" id="{11DEC190-D436-954B-8DE7-916486DA5857}"/>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2004236569"/>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11"/>
        <p:cNvGrpSpPr/>
        <p:nvPr/>
      </p:nvGrpSpPr>
      <p:grpSpPr>
        <a:xfrm>
          <a:off x="0" y="0"/>
          <a:ext cx="0" cy="0"/>
          <a:chOff x="0" y="0"/>
          <a:chExt cx="0" cy="0"/>
        </a:xfrm>
      </p:grpSpPr>
      <p:sp>
        <p:nvSpPr>
          <p:cNvPr id="112" name="Google Shape;112;p63"/>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3"/>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63"/>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3"/>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89210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116"/>
        <p:cNvGrpSpPr/>
        <p:nvPr/>
      </p:nvGrpSpPr>
      <p:grpSpPr>
        <a:xfrm>
          <a:off x="0" y="0"/>
          <a:ext cx="0" cy="0"/>
          <a:chOff x="0" y="0"/>
          <a:chExt cx="0" cy="0"/>
        </a:xfrm>
      </p:grpSpPr>
      <p:sp>
        <p:nvSpPr>
          <p:cNvPr id="117" name="Google Shape;117;p64"/>
          <p:cNvSpPr/>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a:solidFill>
                <a:schemeClr val="lt1"/>
              </a:solidFill>
              <a:latin typeface="Calibri"/>
              <a:ea typeface="Calibri"/>
              <a:cs typeface="Calibri"/>
              <a:sym typeface="Calibri"/>
            </a:endParaRPr>
          </a:p>
        </p:txBody>
      </p:sp>
      <p:sp>
        <p:nvSpPr>
          <p:cNvPr id="118" name="Google Shape;118;p64"/>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64"/>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0" name="Google Shape;120;p64"/>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Century Gothic"/>
                <a:ea typeface="Century Gothic"/>
                <a:cs typeface="Century Gothic"/>
                <a:sym typeface="Century Gothic"/>
              </a:defRPr>
            </a:lvl1pPr>
            <a:lvl2pPr marL="914400" lvl="1" indent="-228600" algn="ctr">
              <a:lnSpc>
                <a:spcPct val="100000"/>
              </a:lnSpc>
              <a:spcBef>
                <a:spcPts val="1200"/>
              </a:spcBef>
              <a:spcAft>
                <a:spcPts val="0"/>
              </a:spcAft>
              <a:buSzPts val="3600"/>
              <a:buNone/>
              <a:defRPr sz="3600" b="1">
                <a:solidFill>
                  <a:schemeClr val="lt1"/>
                </a:solidFill>
                <a:latin typeface="Century Gothic"/>
                <a:ea typeface="Century Gothic"/>
                <a:cs typeface="Century Gothic"/>
                <a:sym typeface="Century Gothic"/>
              </a:defRPr>
            </a:lvl2pPr>
            <a:lvl3pPr marL="1371600" lvl="2"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3pPr>
            <a:lvl4pPr marL="1828800" lvl="3"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4pPr>
            <a:lvl5pPr marL="2286000" lvl="4"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6329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a:lvl1pPr>
          </a:lstStyle>
          <a:p>
            <a:r>
              <a:rPr lang="en-US"/>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9" name="Picture 8" descr="https://extranet.who.int/datacol/answer_upload.asp?survey_id=475&amp;view_id=326&amp;question_id=15106&amp;answer_id=47397&amp;respondent_id=22063">
            <a:extLst>
              <a:ext uri="{FF2B5EF4-FFF2-40B4-BE49-F238E27FC236}">
                <a16:creationId xmlns:a16="http://schemas.microsoft.com/office/drawing/2014/main" id="{CF037A7D-FDB1-DF4D-A296-8DCCB3F629A2}"/>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sp>
        <p:nvSpPr>
          <p:cNvPr id="10" name="Slide Number Placeholder 4">
            <a:extLst>
              <a:ext uri="{FF2B5EF4-FFF2-40B4-BE49-F238E27FC236}">
                <a16:creationId xmlns:a16="http://schemas.microsoft.com/office/drawing/2014/main" id="{A3C58B59-6E1C-A64E-9E61-7A5FC6933A66}"/>
              </a:ext>
            </a:extLst>
          </p:cNvPr>
          <p:cNvSpPr txBox="1">
            <a:spLocks/>
          </p:cNvSpPr>
          <p:nvPr userDrawn="1"/>
        </p:nvSpPr>
        <p:spPr>
          <a:xfrm>
            <a:off x="10180630" y="66420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9E07F-9A80-405D-B06A-876E4D356B83}" type="slidenum">
              <a:rPr lang="en-US" smtClean="0"/>
              <a:pPr/>
              <a:t>‹#›</a:t>
            </a:fld>
            <a:endParaRPr lang="en-US"/>
          </a:p>
        </p:txBody>
      </p:sp>
    </p:spTree>
    <p:extLst>
      <p:ext uri="{BB962C8B-B14F-4D97-AF65-F5344CB8AC3E}">
        <p14:creationId xmlns:p14="http://schemas.microsoft.com/office/powerpoint/2010/main" val="3626133049"/>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389639" y="506412"/>
            <a:ext cx="9792000" cy="432000"/>
          </a:xfrm>
          <a:prstGeom prst="rect">
            <a:avLst/>
          </a:prstGeom>
        </p:spPr>
        <p:txBody>
          <a:bodyPr/>
          <a:lstStyle>
            <a:lvl1pPr>
              <a:defRPr sz="30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hasCustomPrompt="1"/>
          </p:nvPr>
        </p:nvSpPr>
        <p:spPr>
          <a:xfrm>
            <a:off x="507205" y="1739788"/>
            <a:ext cx="11175995" cy="4500000"/>
          </a:xfrm>
          <a:prstGeom prst="rect">
            <a:avLst/>
          </a:prstGeom>
        </p:spPr>
        <p:txBody>
          <a:bodyPr/>
          <a:lstStyle>
            <a:lvl1pPr>
              <a:defRPr sz="2200"/>
            </a:lvl1pPr>
            <a:lvl2pPr>
              <a:defRPr sz="1800"/>
            </a:lvl2pPr>
            <a:lvl3pPr>
              <a:defRPr sz="1800"/>
            </a:lvl3pPr>
            <a:lvl4pPr>
              <a:defRPr sz="1800"/>
            </a:lvl4pPr>
            <a:lvl5pPr>
              <a:defRPr sz="1800"/>
            </a:lvl5pPr>
            <a:lvl6pPr marL="2286000" indent="0">
              <a:buNone/>
              <a:defRPr/>
            </a:lvl6pPr>
          </a:lstStyle>
          <a:p>
            <a:pPr lvl="0"/>
            <a:r>
              <a:rPr lang="en-US"/>
              <a:t>Edit Master text styles</a:t>
            </a:r>
          </a:p>
          <a:p>
            <a:pPr lvl="3"/>
            <a:r>
              <a:rPr lang="en-US"/>
              <a:t>Second level</a:t>
            </a:r>
          </a:p>
          <a:p>
            <a:pPr lvl="4"/>
            <a:r>
              <a:rPr lang="en-US"/>
              <a:t>Third level</a:t>
            </a:r>
          </a:p>
          <a:p>
            <a:pPr lvl="4"/>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p:txBody>
          <a:bodyPr/>
          <a:lstStyle/>
          <a:p>
            <a:endParaRPr lang="x-none"/>
          </a:p>
        </p:txBody>
      </p:sp>
      <p:sp>
        <p:nvSpPr>
          <p:cNvPr id="9" name="Text Placeholder 13">
            <a:extLst>
              <a:ext uri="{FF2B5EF4-FFF2-40B4-BE49-F238E27FC236}">
                <a16:creationId xmlns:a16="http://schemas.microsoft.com/office/drawing/2014/main" id="{56151446-A05C-B645-9A1B-AD00D3A7462E}"/>
              </a:ext>
            </a:extLst>
          </p:cNvPr>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
        <p:nvSpPr>
          <p:cNvPr id="10" name="TextBox 9">
            <a:extLst>
              <a:ext uri="{FF2B5EF4-FFF2-40B4-BE49-F238E27FC236}">
                <a16:creationId xmlns:a16="http://schemas.microsoft.com/office/drawing/2014/main" id="{744F6E85-7E65-7D4C-99FE-00FC62FD521C}"/>
              </a:ext>
            </a:extLst>
          </p:cNvPr>
          <p:cNvSpPr txBox="1"/>
          <p:nvPr userDrawn="1"/>
        </p:nvSpPr>
        <p:spPr>
          <a:xfrm>
            <a:off x="352697" y="117566"/>
            <a:ext cx="0" cy="0"/>
          </a:xfrm>
          <a:prstGeom prst="rect">
            <a:avLst/>
          </a:prstGeom>
          <a:noFill/>
        </p:spPr>
        <p:txBody>
          <a:bodyPr wrap="none" lIns="0" tIns="0" rIns="0" bIns="0" rtlCol="0">
            <a:noAutofit/>
          </a:bodyPr>
          <a:lstStyle/>
          <a:p>
            <a:pPr algn="l"/>
            <a:endParaRPr lang="en-US">
              <a:solidFill>
                <a:schemeClr val="tx1"/>
              </a:solidFill>
            </a:endParaRPr>
          </a:p>
        </p:txBody>
      </p:sp>
      <p:sp>
        <p:nvSpPr>
          <p:cNvPr id="8" name="Slide Number Placeholder 5">
            <a:extLst>
              <a:ext uri="{FF2B5EF4-FFF2-40B4-BE49-F238E27FC236}">
                <a16:creationId xmlns:a16="http://schemas.microsoft.com/office/drawing/2014/main" id="{56370BDB-78D6-004F-8E0B-6DBC28E8C286}"/>
              </a:ext>
            </a:extLst>
          </p:cNvPr>
          <p:cNvSpPr txBox="1">
            <a:spLocks/>
          </p:cNvSpPr>
          <p:nvPr userDrawn="1"/>
        </p:nvSpPr>
        <p:spPr>
          <a:xfrm>
            <a:off x="10032988" y="6629400"/>
            <a:ext cx="1648619" cy="216000"/>
          </a:xfrm>
          <a:prstGeom prst="rect">
            <a:avLst/>
          </a:prstGeom>
        </p:spPr>
        <p:txBody>
          <a:bodyPr vert="horz" lIns="0" tIns="0" rIns="0" bIns="0" rtlCol="0" anchor="ctr" anchorCtr="0">
            <a:noAutofit/>
          </a:bodyPr>
          <a:lstStyle>
            <a:defPPr>
              <a:defRPr lang="x-none"/>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a:t>
            </a:fld>
            <a:endParaRPr lang="en-US"/>
          </a:p>
        </p:txBody>
      </p:sp>
    </p:spTree>
    <p:extLst>
      <p:ext uri="{BB962C8B-B14F-4D97-AF65-F5344CB8AC3E}">
        <p14:creationId xmlns:p14="http://schemas.microsoft.com/office/powerpoint/2010/main" val="98327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903136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1"/>
          <p:cNvSpPr>
            <a:spLocks noGrp="1"/>
          </p:cNvSpPr>
          <p:nvPr>
            <p:ph sz="quarter" idx="17"/>
          </p:nvPr>
        </p:nvSpPr>
        <p:spPr>
          <a:xfrm>
            <a:off x="5995852" y="1739788"/>
            <a:ext cx="5687348"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07206" y="1739788"/>
            <a:ext cx="5488646" cy="4500000"/>
          </a:xfrm>
          <a:prstGeom prst="rect">
            <a:avLst/>
          </a:prstGeom>
        </p:spPr>
        <p:txBody>
          <a:bodyPr vert="horz" lIns="0" tIns="46800" rIns="0" bIns="45720" rtlCol="0">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507205" y="6623100"/>
            <a:ext cx="9018587" cy="216000"/>
          </a:xfrm>
          <a:prstGeom prst="rect">
            <a:avLst/>
          </a:prstGeom>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a:t>Lonza Microbiome JV - media briefing  |  3 April 2019</a:t>
            </a:r>
          </a:p>
        </p:txBody>
      </p:sp>
      <p:sp>
        <p:nvSpPr>
          <p:cNvPr id="7" name="Slide Number Placeholder 6"/>
          <p:cNvSpPr>
            <a:spLocks noGrp="1"/>
          </p:cNvSpPr>
          <p:nvPr>
            <p:ph type="sldNum" sz="quarter" idx="12"/>
          </p:nvPr>
        </p:nvSpPr>
        <p:spPr/>
        <p:txBody>
          <a:bodyPr/>
          <a:lstStyle/>
          <a:p>
            <a:fld id="{3ED22FC0-9634-43A5-A9BA-3774A5BBC19E}" type="slidenum">
              <a:rPr lang="en-US" smtClean="0"/>
              <a:pPr/>
              <a:t>‹#›</a:t>
            </a:fld>
            <a:endParaRPr lang="en-US"/>
          </a:p>
        </p:txBody>
      </p:sp>
      <p:sp>
        <p:nvSpPr>
          <p:cNvPr id="9" name="Text Placeholder 13"/>
          <p:cNvSpPr>
            <a:spLocks noGrp="1"/>
          </p:cNvSpPr>
          <p:nvPr>
            <p:ph type="body" sz="quarter" idx="13"/>
          </p:nvPr>
        </p:nvSpPr>
        <p:spPr>
          <a:xfrm>
            <a:off x="507205" y="1739788"/>
            <a:ext cx="11175995" cy="4500000"/>
          </a:xfrm>
          <a:prstGeom prst="rect">
            <a:avLst/>
          </a:prstGeom>
        </p:spPr>
        <p:txBody>
          <a:bodyPr vert="horz" lIns="0" tIns="46800" rIns="0" bIns="45720" rtlCol="0" anchor="b">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7206" y="506412"/>
            <a:ext cx="9792000" cy="432000"/>
          </a:xfrm>
          <a:prstGeom prst="rect">
            <a:avLst/>
          </a:prstGeom>
        </p:spPr>
        <p:txBody>
          <a:bodyPr vert="horz" lIns="0" tIns="0" rIns="0" bIns="0" rtlCol="0" anchor="t" anchorCtr="0">
            <a:noAutofit/>
          </a:bodyPr>
          <a:lst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a:lstStyle>
          <a:p>
            <a:r>
              <a:rPr lang="en-US"/>
              <a:t>Click to edit Master title style</a:t>
            </a:r>
          </a:p>
        </p:txBody>
      </p:sp>
      <p:sp>
        <p:nvSpPr>
          <p:cNvPr id="10" name="Text Placeholder 13">
            <a:extLst>
              <a:ext uri="{FF2B5EF4-FFF2-40B4-BE49-F238E27FC236}">
                <a16:creationId xmlns:a16="http://schemas.microsoft.com/office/drawing/2014/main" id="{07098449-41B0-BB47-9B66-892F78FE4ECF}"/>
              </a:ext>
            </a:extLst>
          </p:cNvPr>
          <p:cNvSpPr>
            <a:spLocks noGrp="1"/>
          </p:cNvSpPr>
          <p:nvPr>
            <p:ph type="body" sz="quarter" idx="18"/>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395693904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 Internal" userDrawn="1">
  <p:cSld name="1_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lstStyle>
            <a:lvl1pPr algn="l">
              <a:lnSpc>
                <a:spcPts val="6500"/>
              </a:lnSpc>
              <a:defRPr sz="6600">
                <a:solidFill>
                  <a:schemeClr val="accent1"/>
                </a:solidFill>
                <a:effectLst/>
              </a:defRPr>
            </a:lvl1pPr>
          </a:lstStyle>
          <a:p>
            <a:r>
              <a:rPr lang="en-US"/>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mj-lt"/>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4494705"/>
      </p:ext>
    </p:extLst>
  </p:cSld>
  <p:clrMapOvr>
    <a:overrideClrMapping bg1="lt1" tx1="dk1" bg2="lt2" tx2="dk2" accent1="accent1" accent2="accent2" accent3="accent3" accent4="accent4" accent5="accent5" accent6="accent6" hlink="hlink" folHlink="folHlink"/>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CA10-C085-4206-AFB5-18755B64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FAA974-0611-43C4-A30F-71BA28245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D47BC-B231-42C9-8F77-21A0F3808773}"/>
              </a:ext>
            </a:extLst>
          </p:cNvPr>
          <p:cNvSpPr>
            <a:spLocks noGrp="1"/>
          </p:cNvSpPr>
          <p:nvPr>
            <p:ph type="dt" sz="half" idx="10"/>
          </p:nvPr>
        </p:nvSpPr>
        <p:spPr/>
        <p:txBody>
          <a:bodyPr/>
          <a:lstStyle/>
          <a:p>
            <a:fld id="{DC34529C-DEF2-43B8-A498-F0054EBC91D9}" type="datetimeFigureOut">
              <a:rPr lang="en-US" smtClean="0"/>
              <a:t>12/10/2025</a:t>
            </a:fld>
            <a:endParaRPr lang="en-US"/>
          </a:p>
        </p:txBody>
      </p:sp>
      <p:sp>
        <p:nvSpPr>
          <p:cNvPr id="5" name="Footer Placeholder 4">
            <a:extLst>
              <a:ext uri="{FF2B5EF4-FFF2-40B4-BE49-F238E27FC236}">
                <a16:creationId xmlns:a16="http://schemas.microsoft.com/office/drawing/2014/main" id="{63CFF2B6-7746-4D3B-885E-284D900D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89FA9-6E54-4B03-AFAE-7A8452D0DAFB}"/>
              </a:ext>
            </a:extLst>
          </p:cNvPr>
          <p:cNvSpPr>
            <a:spLocks noGrp="1"/>
          </p:cNvSpPr>
          <p:nvPr>
            <p:ph type="sldNum" sz="quarter" idx="12"/>
          </p:nvPr>
        </p:nvSpPr>
        <p:spPr/>
        <p:txBody>
          <a:bodyPr/>
          <a:lstStyle/>
          <a:p>
            <a:fld id="{CFE7C01E-97B8-4569-8908-63AB0F06FED5}" type="slidenum">
              <a:rPr lang="en-US" smtClean="0"/>
              <a:t>‹#›</a:t>
            </a:fld>
            <a:endParaRPr lang="en-US"/>
          </a:p>
        </p:txBody>
      </p:sp>
    </p:spTree>
    <p:extLst>
      <p:ext uri="{BB962C8B-B14F-4D97-AF65-F5344CB8AC3E}">
        <p14:creationId xmlns:p14="http://schemas.microsoft.com/office/powerpoint/2010/main" val="2096353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aa-ET"/>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a-ET"/>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aa-ET" smtClean="0"/>
              <a:t>12/10/2025</a:t>
            </a:fld>
            <a:endParaRPr lang="aa-ET"/>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aa-ET"/>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aa-ET" smtClean="0"/>
              <a:t>‹#›</a:t>
            </a:fld>
            <a:endParaRPr lang="aa-ET"/>
          </a:p>
        </p:txBody>
      </p:sp>
    </p:spTree>
    <p:extLst>
      <p:ext uri="{BB962C8B-B14F-4D97-AF65-F5344CB8AC3E}">
        <p14:creationId xmlns:p14="http://schemas.microsoft.com/office/powerpoint/2010/main" val="59019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Clr>
                <a:schemeClr val="accent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20" name="Google Shape;20;p50"/>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0"/>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1655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9539C22-4094-45FE-99A0-CFA512581487}"/>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graphicFrame>
        <p:nvGraphicFramePr>
          <p:cNvPr id="7" name="Object 6" hidden="1"/>
          <p:cNvGraphicFramePr>
            <a:graphicFrameLocks noChangeAspect="1"/>
          </p:cNvGraphicFramePr>
          <p:nvPr userDrawn="1">
            <p:custDataLst>
              <p:tags r:id="rId10"/>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53" imgH="353" progId="TCLayout.ActiveDocument.1">
                  <p:embed/>
                </p:oleObj>
              </mc:Choice>
              <mc:Fallback>
                <p:oleObj name="think-cell Slide" r:id="rId13" imgW="353" imgH="353" progId="TCLayout.ActiveDocument.1">
                  <p:embed/>
                  <p:pic>
                    <p:nvPicPr>
                      <p:cNvPr id="7" name="Object 6" hidden="1"/>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6" name="Slide Number Placeholder 5"/>
          <p:cNvSpPr>
            <a:spLocks noGrp="1"/>
          </p:cNvSpPr>
          <p:nvPr>
            <p:ph type="sldNum" sz="quarter" idx="4"/>
          </p:nvPr>
        </p:nvSpPr>
        <p:spPr>
          <a:xfrm>
            <a:off x="10034587" y="6623100"/>
            <a:ext cx="1648619" cy="216000"/>
          </a:xfrm>
          <a:prstGeom prst="rect">
            <a:avLst/>
          </a:prstGeom>
        </p:spPr>
        <p:txBody>
          <a:bodyPr vert="horz" lIns="0" tIns="0" rIns="0" bIns="0" rtlCol="0" anchor="ctr" anchorCtr="0">
            <a:noAutofit/>
          </a:bodyPr>
          <a:lstStyle>
            <a:lvl1pPr algn="r">
              <a:defRPr sz="1000">
                <a:solidFill>
                  <a:schemeClr val="bg1"/>
                </a:solidFill>
                <a:latin typeface="Calibri" panose="020F0502020204030204" pitchFamily="34" charset="0"/>
                <a:cs typeface="Calibri" panose="020F0502020204030204" pitchFamily="34" charset="0"/>
              </a:defRPr>
            </a:lvl1pPr>
          </a:lstStyle>
          <a:p>
            <a:fld id="{7FB918AD-5F4D-49AE-B18F-E06A9462217A}" type="slidenum">
              <a:rPr lang="en-US" smtClean="0"/>
              <a:pPr/>
              <a:t>‹#›</a:t>
            </a:fld>
            <a:endParaRPr lang="en-US"/>
          </a:p>
        </p:txBody>
      </p:sp>
      <p:sp>
        <p:nvSpPr>
          <p:cNvPr id="3" name="txtSource">
            <a:extLst>
              <a:ext uri="{FF2B5EF4-FFF2-40B4-BE49-F238E27FC236}">
                <a16:creationId xmlns:a16="http://schemas.microsoft.com/office/drawing/2014/main" id="{96CEB2EB-90E8-444A-934C-7B59C14ECE37}"/>
              </a:ext>
            </a:extLst>
          </p:cNvPr>
          <p:cNvSpPr txBox="1"/>
          <p:nvPr userDrawn="1">
            <p:custDataLst>
              <p:tags r:id="rId11"/>
            </p:custDataLst>
          </p:nvPr>
        </p:nvSpPr>
        <p:spPr bwMode="gray">
          <a:xfrm>
            <a:off x="507204" y="6085900"/>
            <a:ext cx="11175995" cy="153888"/>
          </a:xfrm>
          <a:prstGeom prst="rect">
            <a:avLst/>
          </a:prstGeom>
          <a:noFill/>
        </p:spPr>
        <p:txBody>
          <a:bodyPr wrap="square" lIns="0" tIns="0" rIns="0" bIns="0" rtlCol="0" anchor="b">
            <a:spAutoFit/>
          </a:bodyPr>
          <a:lstStyle/>
          <a:p>
            <a:pPr algn="l"/>
            <a:r>
              <a:rPr lang="en-US" sz="1000">
                <a:solidFill>
                  <a:schemeClr val="tx1"/>
                </a:solidFill>
              </a:rPr>
              <a:t> </a:t>
            </a:r>
          </a:p>
        </p:txBody>
      </p:sp>
      <p:sp>
        <p:nvSpPr>
          <p:cNvPr id="11" name="Classification" hidden="1"/>
          <p:cNvSpPr txBox="1">
            <a:spLocks/>
          </p:cNvSpPr>
          <p:nvPr userDrawn="1">
            <p:custDataLst>
              <p:tags r:id="rId12"/>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sp>
        <p:nvSpPr>
          <p:cNvPr id="24" name="Slide Number Placeholder 5">
            <a:extLst>
              <a:ext uri="{FF2B5EF4-FFF2-40B4-BE49-F238E27FC236}">
                <a16:creationId xmlns:a16="http://schemas.microsoft.com/office/drawing/2014/main" id="{B829967B-7F78-D545-9EC5-F20832EAF5FC}"/>
              </a:ext>
            </a:extLst>
          </p:cNvPr>
          <p:cNvSpPr txBox="1">
            <a:spLocks/>
          </p:cNvSpPr>
          <p:nvPr userDrawn="1"/>
        </p:nvSpPr>
        <p:spPr>
          <a:xfrm>
            <a:off x="10034587" y="6623100"/>
            <a:ext cx="1648619" cy="216000"/>
          </a:xfrm>
          <a:prstGeom prst="rect">
            <a:avLst/>
          </a:prstGeom>
        </p:spPr>
        <p:txBody>
          <a:bodyPr/>
          <a:ls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9" name="Picture 28" descr="https://extranet.who.int/datacol/answer_upload.asp?survey_id=475&amp;view_id=326&amp;question_id=15106&amp;answer_id=47397&amp;respondent_id=22063">
            <a:extLst>
              <a:ext uri="{FF2B5EF4-FFF2-40B4-BE49-F238E27FC236}">
                <a16:creationId xmlns:a16="http://schemas.microsoft.com/office/drawing/2014/main" id="{F7E2392F-6972-B04F-9EE6-57E8EBCA8366}"/>
              </a:ext>
            </a:extLst>
          </p:cNvPr>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180630" y="5912517"/>
            <a:ext cx="1873911" cy="606490"/>
          </a:xfrm>
          <a:prstGeom prst="rect">
            <a:avLst/>
          </a:prstGeom>
          <a:noFill/>
          <a:ln>
            <a:noFill/>
          </a:ln>
        </p:spPr>
      </p:pic>
      <p:pic>
        <p:nvPicPr>
          <p:cNvPr id="30" name="Picture 29">
            <a:extLst>
              <a:ext uri="{FF2B5EF4-FFF2-40B4-BE49-F238E27FC236}">
                <a16:creationId xmlns:a16="http://schemas.microsoft.com/office/drawing/2014/main" id="{706D459D-5E4C-F14F-9C67-092E8973B1F1}"/>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Tree>
    <p:extLst>
      <p:ext uri="{BB962C8B-B14F-4D97-AF65-F5344CB8AC3E}">
        <p14:creationId xmlns:p14="http://schemas.microsoft.com/office/powerpoint/2010/main" val="484045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5" r:id="rId4"/>
    <p:sldLayoutId id="2147483696" r:id="rId5"/>
    <p:sldLayoutId id="2147483691" r:id="rId6"/>
    <p:sldLayoutId id="2147483697" r:id="rId7"/>
    <p:sldLayoutId id="2147483699" r:id="rId8"/>
  </p:sldLayoutIdLst>
  <p:hf hdr="0"/>
  <p:txStyles>
    <p:titleStyle>
      <a:lvl1pPr algn="l" defTabSz="914400" rtl="0" eaLnBrk="1" latinLnBrk="0" hangingPunct="1">
        <a:lnSpc>
          <a:spcPts val="3300"/>
        </a:lnSpc>
        <a:spcBef>
          <a:spcPct val="0"/>
        </a:spcBef>
        <a:buNone/>
        <a:defRPr sz="2800" b="1" kern="1200" spc="-100" baseline="0">
          <a:solidFill>
            <a:schemeClr val="accent1"/>
          </a:solidFill>
          <a:latin typeface="+mj-lt"/>
          <a:ea typeface="+mj-ea"/>
          <a:cs typeface="+mj-cs"/>
        </a:defRPr>
      </a:lvl1pPr>
    </p:titleStyle>
    <p:body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p:nvPr/>
        </p:nvSpPr>
        <p:spPr>
          <a:xfrm>
            <a:off x="0" y="6604200"/>
            <a:ext cx="12192000" cy="2538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1" name="Google Shape;11;p49"/>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chemeClr val="accent1"/>
              </a:buClr>
              <a:buSzPts val="2800"/>
              <a:buFont typeface="Century Gothic"/>
              <a:buNone/>
              <a:defRPr sz="2800" b="1" i="0" u="none" strike="noStrike" cap="none">
                <a:solidFill>
                  <a:schemeClr val="accen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9"/>
          <p:cNvSpPr txBox="1">
            <a:spLocks noGrp="1"/>
          </p:cNvSpPr>
          <p:nvPr>
            <p:ph type="ftr" idx="11"/>
          </p:nvPr>
        </p:nvSpPr>
        <p:spPr>
          <a:xfrm>
            <a:off x="507205" y="6623100"/>
            <a:ext cx="9018587"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49"/>
          <p:cNvSpPr txBox="1">
            <a:spLocks noGrp="1"/>
          </p:cNvSpPr>
          <p:nvPr>
            <p:ph type="body" idx="1"/>
          </p:nvPr>
        </p:nvSpPr>
        <p:spPr>
          <a:xfrm>
            <a:off x="507205" y="1739788"/>
            <a:ext cx="11175995" cy="4500000"/>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49"/>
          <p:cNvSpPr txBox="1"/>
          <p:nvPr/>
        </p:nvSpPr>
        <p:spPr>
          <a:xfrm>
            <a:off x="507204" y="6085900"/>
            <a:ext cx="11175995" cy="153888"/>
          </a:xfrm>
          <a:prstGeom prst="rect">
            <a:avLst/>
          </a:prstGeom>
          <a:noFill/>
          <a:ln>
            <a:noFill/>
          </a:ln>
        </p:spPr>
        <p:txBody>
          <a:bodyPr spcFirstLastPara="1" wrap="square" lIns="0" tIns="0" rIns="0" bIns="0" anchor="b" anchorCtr="0">
            <a:spAutoFit/>
          </a:bodyPr>
          <a:lstStyle/>
          <a:p>
            <a:pPr marL="0" marR="0" lvl="0" indent="0" algn="l" rtl="0">
              <a:spcBef>
                <a:spcPts val="0"/>
              </a:spcBef>
              <a:spcAft>
                <a:spcPts val="0"/>
              </a:spcAft>
              <a:buNone/>
            </a:pPr>
            <a:r>
              <a:rPr lang="en-GB" sz="1000" b="0" i="0" u="none" strike="noStrike" cap="none">
                <a:solidFill>
                  <a:schemeClr val="dk1"/>
                </a:solidFill>
                <a:latin typeface="Calibri"/>
                <a:ea typeface="Calibri"/>
                <a:cs typeface="Calibri"/>
                <a:sym typeface="Calibri"/>
              </a:rPr>
              <a:t> </a:t>
            </a:r>
            <a:endParaRPr/>
          </a:p>
        </p:txBody>
      </p:sp>
    </p:spTree>
    <p:extLst>
      <p:ext uri="{BB962C8B-B14F-4D97-AF65-F5344CB8AC3E}">
        <p14:creationId xmlns:p14="http://schemas.microsoft.com/office/powerpoint/2010/main" val="3382699201"/>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3" r:id="rId12"/>
    <p:sldLayoutId id="214748371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342">
          <p15:clr>
            <a:srgbClr val="F26B43"/>
          </p15:clr>
        </p15:guide>
        <p15:guide id="2" pos="3840">
          <p15:clr>
            <a:srgbClr val="F26B43"/>
          </p15:clr>
        </p15:guide>
        <p15:guide id="3" pos="320">
          <p15:clr>
            <a:srgbClr val="F26B43"/>
          </p15:clr>
        </p15:guide>
        <p15:guide id="4" pos="7360">
          <p15:clr>
            <a:srgbClr val="F26B43"/>
          </p15:clr>
        </p15:guide>
        <p15:guide id="5" orient="horz" pos="319">
          <p15:clr>
            <a:srgbClr val="F26B43"/>
          </p15:clr>
        </p15:guide>
        <p15:guide id="6" orient="horz" pos="4001">
          <p15:clr>
            <a:srgbClr val="F26B43"/>
          </p15:clr>
        </p15:guide>
        <p15:guide id="7" orient="horz" pos="1200">
          <p15:clr>
            <a:srgbClr val="F26B43"/>
          </p15:clr>
        </p15:guide>
        <p15:guide id="8" orient="horz" pos="2160">
          <p15:clr>
            <a:srgbClr val="F26B43"/>
          </p15:clr>
        </p15:guide>
        <p15:guide id="9" pos="3761">
          <p15:clr>
            <a:srgbClr val="F26B43"/>
          </p15:clr>
        </p15:guide>
        <p15:guide id="10" pos="3920">
          <p15:clr>
            <a:srgbClr val="F26B43"/>
          </p15:clr>
        </p15:guide>
        <p15:guide id="11" pos="2718">
          <p15:clr>
            <a:srgbClr val="F26B43"/>
          </p15:clr>
        </p15:guide>
        <p15:guide id="12" pos="2560">
          <p15:clr>
            <a:srgbClr val="F26B43"/>
          </p15:clr>
        </p15:guide>
        <p15:guide id="13" pos="1518">
          <p15:clr>
            <a:srgbClr val="F26B43"/>
          </p15:clr>
        </p15:guide>
        <p15:guide id="14" pos="1360">
          <p15:clr>
            <a:srgbClr val="F26B43"/>
          </p15:clr>
        </p15:guide>
        <p15:guide id="15" pos="4961">
          <p15:clr>
            <a:srgbClr val="F26B43"/>
          </p15:clr>
        </p15:guide>
        <p15:guide id="16" pos="5120">
          <p15:clr>
            <a:srgbClr val="F26B43"/>
          </p15:clr>
        </p15:guide>
        <p15:guide id="17" pos="6163">
          <p15:clr>
            <a:srgbClr val="F26B43"/>
          </p15:clr>
        </p15:guide>
        <p15:guide id="18" pos="63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ideo" Target="https://www.youtube.com/embed/8DFemg94ufU?feature=oembed" TargetMode="External"/><Relationship Id="rId6" Type="http://schemas.openxmlformats.org/officeDocument/2006/relationships/image" Target="../media/image16.jpeg"/><Relationship Id="rId5" Type="http://schemas.openxmlformats.org/officeDocument/2006/relationships/image" Target="../media/image11.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hyperlink" Target="https://www.youtube.com/watch?v=R66xYAMh5P8&amp;t=218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archdisabilitylaw.ca/advancing-the-un-crpd/"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NlO1N8OGYc?feature=oembed" TargetMode="External"/><Relationship Id="rId6" Type="http://schemas.openxmlformats.org/officeDocument/2006/relationships/hyperlink" Target="https://cbm-global.org/video/include-us"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ideo" Target="https://www.youtube.com/embed/Nef5RbBpOB0?feature=oembed" TargetMode="External"/><Relationship Id="rId6" Type="http://schemas.openxmlformats.org/officeDocument/2006/relationships/image" Target="../media/image21.jpeg"/><Relationship Id="rId5" Type="http://schemas.openxmlformats.org/officeDocument/2006/relationships/hyperlink" Target="https://www.youtube.com/watch?v=CbLTPQsF1AQ" TargetMode="External"/><Relationship Id="rId4" Type="http://schemas.openxmlformats.org/officeDocument/2006/relationships/hyperlink" Target="https://www.youtube.com/watch?v=Nef5RbBpOB0"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41.xml"/><Relationship Id="rId7" Type="http://schemas.openxmlformats.org/officeDocument/2006/relationships/hyperlink" Target="https://www.youtube.com/watch?v=CbLTPQsF1AQ" TargetMode="External"/><Relationship Id="rId2" Type="http://schemas.openxmlformats.org/officeDocument/2006/relationships/slideLayout" Target="../slideLayouts/slideLayout5.xml"/><Relationship Id="rId1" Type="http://schemas.openxmlformats.org/officeDocument/2006/relationships/video" Target="https://www.youtube.com/embed/FZRfPsP6DAg?feature=oembed" TargetMode="External"/><Relationship Id="rId6" Type="http://schemas.openxmlformats.org/officeDocument/2006/relationships/hyperlink" Target="https://youtu.be/FZRfPsP6DAg"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WDRiNz3TYDE&amp;t=2s"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www.youtube.com/watch?v=DrQjhKmshP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8WhxKJtOXec?feature=oembed" TargetMode="Externa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youtu.be/8WhxKJtOXec"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who.int/publications/i/item/9789241516822"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ideo" Target="https://www.youtube.com/embed/j202dkM4KwI?feature=oembed" TargetMode="External"/><Relationship Id="rId5" Type="http://schemas.openxmlformats.org/officeDocument/2006/relationships/image" Target="../media/image33.jpeg"/><Relationship Id="rId4" Type="http://schemas.openxmlformats.org/officeDocument/2006/relationships/hyperlink" Target="https://youtu.be/j202dkM4KwI"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s://www.who.int/publications/i/item/who-qualityrights-guidance-and-training-tool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ca64-46rDm0?feature=oembed" TargetMode="External"/><Relationship Id="rId6" Type="http://schemas.openxmlformats.org/officeDocument/2006/relationships/hyperlink" Target="https://www.endthecycle.info/"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hyperlink" Target="https://creativecommons.org/licenses/by-nc-sa/3.0/igo/"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675" r="25594" b="25162"/>
          <a:stretch/>
        </p:blipFill>
        <p:spPr bwMode="auto">
          <a:xfrm>
            <a:off x="-14515" y="-1"/>
            <a:ext cx="6389121" cy="201278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pic>
        <p:nvPicPr>
          <p:cNvPr id="4" name="Grafik 3"/>
          <p:cNvPicPr>
            <a:picLocks noChangeAspect="1"/>
          </p:cNvPicPr>
          <p:nvPr/>
        </p:nvPicPr>
        <p:blipFill rotWithShape="1">
          <a:blip r:embed="rId4"/>
          <a:srcRect l="18945" r="-1"/>
          <a:stretch/>
        </p:blipFill>
        <p:spPr>
          <a:xfrm>
            <a:off x="6374606" y="1178260"/>
            <a:ext cx="5817394" cy="2034691"/>
          </a:xfrm>
          <a:prstGeom prst="rect">
            <a:avLst/>
          </a:prstGeom>
        </p:spPr>
      </p:pic>
      <p:sp>
        <p:nvSpPr>
          <p:cNvPr id="2" name="Rectangle 1">
            <a:extLst>
              <a:ext uri="{FF2B5EF4-FFF2-40B4-BE49-F238E27FC236}">
                <a16:creationId xmlns:a16="http://schemas.microsoft.com/office/drawing/2014/main" id="{D04B427A-229C-45B8-BA8E-095B8C36FD56}"/>
              </a:ext>
            </a:extLst>
          </p:cNvPr>
          <p:cNvSpPr/>
          <p:nvPr/>
        </p:nvSpPr>
        <p:spPr>
          <a:xfrm>
            <a:off x="-14515" y="4889499"/>
            <a:ext cx="12206515" cy="1968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a:solidFill>
                <a:schemeClr val="bg1"/>
              </a:solidFill>
            </a:endParaRPr>
          </a:p>
        </p:txBody>
      </p:sp>
      <p:grpSp>
        <p:nvGrpSpPr>
          <p:cNvPr id="6" name="Group 5">
            <a:extLst>
              <a:ext uri="{FF2B5EF4-FFF2-40B4-BE49-F238E27FC236}">
                <a16:creationId xmlns:a16="http://schemas.microsoft.com/office/drawing/2014/main" id="{E9DFEB22-E759-4243-81A0-025B8746DE33}"/>
              </a:ext>
            </a:extLst>
          </p:cNvPr>
          <p:cNvGrpSpPr/>
          <p:nvPr/>
        </p:nvGrpSpPr>
        <p:grpSpPr>
          <a:xfrm>
            <a:off x="-17714" y="1874005"/>
            <a:ext cx="6392320" cy="1885736"/>
            <a:chOff x="438676" y="5211546"/>
            <a:chExt cx="7030682" cy="1718602"/>
          </a:xfrm>
          <a:solidFill>
            <a:schemeClr val="tx2">
              <a:lumMod val="75000"/>
            </a:schemeClr>
          </a:solidFill>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211546"/>
              <a:ext cx="7030682"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523331"/>
              <a:ext cx="6963842" cy="127561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Mental health, disability and human rights</a:t>
              </a: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521725" y="-779698"/>
            <a:ext cx="3113123" cy="12192000"/>
          </a:xfrm>
          <a:prstGeom prst="rect">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lin ang="0" scaled="1"/>
            <a:tileRect/>
          </a:gradFill>
          <a:ln w="31750" algn="ctr">
            <a:solidFill>
              <a:srgbClr val="DCD6D4">
                <a:alpha val="0"/>
              </a:srgbClr>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 name="Picture 11" descr="WHO-EN-W-H">
            <a:extLst>
              <a:ext uri="{FF2B5EF4-FFF2-40B4-BE49-F238E27FC236}">
                <a16:creationId xmlns:a16="http://schemas.microsoft.com/office/drawing/2014/main" id="{FDC5E04E-B654-4B88-A451-D5DA12E536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0995" y="5751130"/>
            <a:ext cx="2025434" cy="619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1" name="Text Box 12">
            <a:extLst>
              <a:ext uri="{FF2B5EF4-FFF2-40B4-BE49-F238E27FC236}">
                <a16:creationId xmlns:a16="http://schemas.microsoft.com/office/drawing/2014/main" id="{8A889705-826F-4E1D-98E9-D019463EE526}"/>
              </a:ext>
            </a:extLst>
          </p:cNvPr>
          <p:cNvSpPr txBox="1">
            <a:spLocks noChangeArrowheads="1"/>
          </p:cNvSpPr>
          <p:nvPr/>
        </p:nvSpPr>
        <p:spPr bwMode="auto">
          <a:xfrm>
            <a:off x="70391" y="4537776"/>
            <a:ext cx="5290974" cy="173496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a:ln>
                  <a:noFill/>
                </a:ln>
                <a:effectLst/>
                <a:latin typeface="Calibri" panose="020F0502020204030204" pitchFamily="34" charset="0"/>
              </a:rPr>
              <a:t>– humanitarian edition</a:t>
            </a:r>
            <a:endParaRPr kumimoji="0" lang="en-US" altLang="en-US" sz="4000" b="1" i="0" u="none" strike="noStrike" cap="none" normalizeH="0" baseline="0" dirty="0">
              <a:ln>
                <a:noFill/>
              </a:ln>
              <a:effectLst/>
              <a:latin typeface="Arial" panose="020B0604020202020204" pitchFamily="34" charset="0"/>
            </a:endParaRPr>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0" u="none" strike="noStrike" cap="none" normalizeH="0" baseline="0" dirty="0">
                <a:ln>
                  <a:noFill/>
                </a:ln>
                <a:solidFill>
                  <a:srgbClr val="FFFFFE"/>
                </a:solidFill>
                <a:effectLst/>
                <a:latin typeface="Calibri" panose="020F0502020204030204" pitchFamily="34" charset="0"/>
              </a:rPr>
              <a:t>Course Slides</a:t>
            </a:r>
            <a:endParaRPr kumimoji="0" lang="en-US" altLang="en-US" sz="2800" b="0" u="none" strike="noStrike" cap="none" normalizeH="0" baseline="0" dirty="0">
              <a:ln>
                <a:noFill/>
              </a:ln>
              <a:solidFill>
                <a:schemeClr val="tx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1F14302D-0490-428C-AD6D-5551D5EB7ACF}"/>
              </a:ext>
            </a:extLst>
          </p:cNvPr>
          <p:cNvGrpSpPr/>
          <p:nvPr/>
        </p:nvGrpSpPr>
        <p:grpSpPr>
          <a:xfrm>
            <a:off x="10685742" y="5441619"/>
            <a:ext cx="1292431" cy="1238986"/>
            <a:chOff x="158998" y="5422506"/>
            <a:chExt cx="1133135" cy="1128709"/>
          </a:xfrm>
        </p:grpSpPr>
        <p:pic>
          <p:nvPicPr>
            <p:cNvPr id="14" name="Picture 8">
              <a:extLst>
                <a:ext uri="{FF2B5EF4-FFF2-40B4-BE49-F238E27FC236}">
                  <a16:creationId xmlns:a16="http://schemas.microsoft.com/office/drawing/2014/main" id="{1731102D-11F1-445F-848D-177849BD53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15" name="TextBox 14">
              <a:extLst>
                <a:ext uri="{FF2B5EF4-FFF2-40B4-BE49-F238E27FC236}">
                  <a16:creationId xmlns:a16="http://schemas.microsoft.com/office/drawing/2014/main" id="{299B5348-9AA1-4F5F-8DFD-6A4E61A04D04}"/>
                </a:ext>
              </a:extLst>
            </p:cNvPr>
            <p:cNvSpPr txBox="1"/>
            <p:nvPr/>
          </p:nvSpPr>
          <p:spPr>
            <a:xfrm>
              <a:off x="290136" y="6375666"/>
              <a:ext cx="870857" cy="175549"/>
            </a:xfrm>
            <a:prstGeom prst="rect">
              <a:avLst/>
            </a:prstGeom>
            <a:noFill/>
          </p:spPr>
          <p:txBody>
            <a:bodyPr wrap="square" lIns="0" tIns="0" rIns="0" bIns="0" rtlCol="0">
              <a:noAutofit/>
            </a:bodyPr>
            <a:lstStyle/>
            <a:p>
              <a:pPr algn="ctr"/>
              <a:r>
                <a:rPr lang="en-US" sz="1400">
                  <a:solidFill>
                    <a:srgbClr val="FF0000"/>
                  </a:solidFill>
                </a:rPr>
                <a:t>QualityRights</a:t>
              </a:r>
            </a:p>
          </p:txBody>
        </p:sp>
      </p:grpSp>
      <p:sp>
        <p:nvSpPr>
          <p:cNvPr id="3" name="TextBox 2">
            <a:extLst>
              <a:ext uri="{FF2B5EF4-FFF2-40B4-BE49-F238E27FC236}">
                <a16:creationId xmlns:a16="http://schemas.microsoft.com/office/drawing/2014/main" id="{095C0D1C-CDE9-4E30-9804-6EC273DC1C7C}"/>
              </a:ext>
            </a:extLst>
          </p:cNvPr>
          <p:cNvSpPr txBox="1"/>
          <p:nvPr/>
        </p:nvSpPr>
        <p:spPr>
          <a:xfrm>
            <a:off x="11158598" y="3238229"/>
            <a:ext cx="1142858" cy="172859"/>
          </a:xfrm>
          <a:prstGeom prst="rect">
            <a:avLst/>
          </a:prstGeom>
          <a:noFill/>
        </p:spPr>
        <p:txBody>
          <a:bodyPr wrap="square" lIns="0" tIns="0" rIns="0" bIns="0" rtlCol="0">
            <a:noAutofit/>
          </a:bodyPr>
          <a:lstStyle/>
          <a:p>
            <a:pPr algn="l"/>
            <a:r>
              <a:rPr lang="en-US" sz="1000">
                <a:solidFill>
                  <a:schemeClr val="bg1"/>
                </a:solidFill>
              </a:rPr>
              <a:t>CBM/Sarah Isaacs</a:t>
            </a:r>
          </a:p>
        </p:txBody>
      </p:sp>
      <p:sp>
        <p:nvSpPr>
          <p:cNvPr id="1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6096000" y="3042728"/>
            <a:ext cx="6096000" cy="2385168"/>
          </a:xfrm>
          <a:prstGeom prst="rect">
            <a:avLst/>
          </a:prstGeom>
          <a:solidFill>
            <a:schemeClr val="tx2">
              <a:lumMod val="75000"/>
            </a:schemeClr>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Box 18">
            <a:extLst>
              <a:ext uri="{FF2B5EF4-FFF2-40B4-BE49-F238E27FC236}">
                <a16:creationId xmlns:a16="http://schemas.microsoft.com/office/drawing/2014/main" id="{27EC1730-12EF-B7E5-6D96-E192F5A8AD2D}"/>
              </a:ext>
            </a:extLst>
          </p:cNvPr>
          <p:cNvSpPr txBox="1"/>
          <p:nvPr/>
        </p:nvSpPr>
        <p:spPr>
          <a:xfrm>
            <a:off x="6374606" y="3411088"/>
            <a:ext cx="5603567" cy="1683106"/>
          </a:xfrm>
          <a:prstGeom prst="rect">
            <a:avLst/>
          </a:prstGeom>
          <a:noFill/>
        </p:spPr>
        <p:txBody>
          <a:bodyPr wrap="square" lIns="0" tIns="0" rIns="0" bIns="0" rtlCol="0">
            <a:noAutofit/>
          </a:bodyPr>
          <a:lstStyle/>
          <a:p>
            <a:r>
              <a:rPr lang="en-US" altLang="en-US" sz="4800" b="1" dirty="0">
                <a:solidFill>
                  <a:srgbClr val="FFFFFE"/>
                </a:solidFill>
                <a:latin typeface="Calibri" panose="020F0502020204030204" pitchFamily="34" charset="0"/>
              </a:rPr>
              <a:t>Legal capacity and the right to decide</a:t>
            </a:r>
            <a:endParaRPr lang="en-GB" sz="4800" dirty="0">
              <a:solidFill>
                <a:schemeClr val="tx1"/>
              </a:solidFill>
            </a:endParaRPr>
          </a:p>
        </p:txBody>
      </p:sp>
      <p:sp>
        <p:nvSpPr>
          <p:cNvPr id="16" name="TextBox 15">
            <a:extLst>
              <a:ext uri="{FF2B5EF4-FFF2-40B4-BE49-F238E27FC236}">
                <a16:creationId xmlns:a16="http://schemas.microsoft.com/office/drawing/2014/main" id="{9CA82798-DCED-5725-20F6-027F6340ED63}"/>
              </a:ext>
            </a:extLst>
          </p:cNvPr>
          <p:cNvSpPr txBox="1"/>
          <p:nvPr/>
        </p:nvSpPr>
        <p:spPr>
          <a:xfrm>
            <a:off x="43057" y="3851361"/>
            <a:ext cx="6702594" cy="1206621"/>
          </a:xfrm>
          <a:prstGeom prst="rect">
            <a:avLst/>
          </a:prstGeom>
          <a:noFill/>
        </p:spPr>
        <p:txBody>
          <a:bodyPr wrap="square" lIns="0" tIns="0" rIns="0" bIns="0" rtlCol="0">
            <a:noAutofit/>
          </a:bodyPr>
          <a:lstStyle/>
          <a:p>
            <a:r>
              <a:rPr lang="en-GB" altLang="en-US" sz="4000" b="1" dirty="0">
                <a:latin typeface="Calibri" panose="020F0502020204030204" pitchFamily="34" charset="0"/>
              </a:rPr>
              <a:t>WHO QualityRights training</a:t>
            </a:r>
            <a:endParaRPr lang="en-US" sz="4000" dirty="0">
              <a:solidFill>
                <a:schemeClr val="tx1"/>
              </a:solidFill>
            </a:endParaRPr>
          </a:p>
        </p:txBody>
      </p:sp>
    </p:spTree>
    <p:extLst>
      <p:ext uri="{BB962C8B-B14F-4D97-AF65-F5344CB8AC3E}">
        <p14:creationId xmlns:p14="http://schemas.microsoft.com/office/powerpoint/2010/main" val="2437770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BB18B-4749-704F-A0F1-04D634EAC545}"/>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10</a:t>
            </a:fld>
            <a:endParaRPr lang="en-US"/>
          </a:p>
        </p:txBody>
      </p:sp>
      <p:sp>
        <p:nvSpPr>
          <p:cNvPr id="4" name="Content Placeholder 3">
            <a:extLst>
              <a:ext uri="{FF2B5EF4-FFF2-40B4-BE49-F238E27FC236}">
                <a16:creationId xmlns:a16="http://schemas.microsoft.com/office/drawing/2014/main" id="{436AC01B-9D1D-9648-A265-42B7B822F96A}"/>
              </a:ext>
            </a:extLst>
          </p:cNvPr>
          <p:cNvSpPr>
            <a:spLocks noGrp="1"/>
          </p:cNvSpPr>
          <p:nvPr>
            <p:ph sz="quarter" idx="14"/>
          </p:nvPr>
        </p:nvSpPr>
        <p:spPr/>
        <p:txBody>
          <a:bodyPr/>
          <a:lstStyle/>
          <a:p>
            <a:pPr marL="0" indent="0">
              <a:buNone/>
            </a:pPr>
            <a:r>
              <a:rPr lang="en-US" dirty="0">
                <a:latin typeface="Calibri" panose="020F0502020204030204" pitchFamily="34" charset="0"/>
                <a:ea typeface="Calibri" panose="020F0502020204030204" pitchFamily="34" charset="0"/>
              </a:rPr>
              <a:t>Discrimination has complex causes at various levels. To fight discrimination: </a:t>
            </a:r>
          </a:p>
          <a:p>
            <a:pPr lvl="2"/>
            <a:r>
              <a:rPr lang="en-US" sz="2200" dirty="0">
                <a:latin typeface="Calibri" panose="020F0502020204030204" pitchFamily="34" charset="0"/>
                <a:ea typeface="Calibri" panose="020F0502020204030204" pitchFamily="34" charset="0"/>
              </a:rPr>
              <a:t>misinformation, prejudice and the fear of difference must be tackled;</a:t>
            </a:r>
          </a:p>
          <a:p>
            <a:pPr lvl="2"/>
            <a:r>
              <a:rPr lang="en-US" sz="2200" i="1" dirty="0">
                <a:latin typeface="Calibri" panose="020F0502020204030204" pitchFamily="34" charset="0"/>
                <a:ea typeface="Calibri" panose="020F0502020204030204" pitchFamily="34" charset="0"/>
              </a:rPr>
              <a:t>institutionalized discrimination</a:t>
            </a:r>
            <a:r>
              <a:rPr lang="en-US" sz="2200" dirty="0">
                <a:latin typeface="Calibri" panose="020F0502020204030204" pitchFamily="34" charset="0"/>
                <a:ea typeface="Calibri" panose="020F0502020204030204" pitchFamily="34" charset="0"/>
              </a:rPr>
              <a:t> or </a:t>
            </a:r>
            <a:r>
              <a:rPr lang="en-US" sz="2200" i="1" dirty="0">
                <a:latin typeface="Calibri" panose="020F0502020204030204" pitchFamily="34" charset="0"/>
                <a:ea typeface="Calibri" panose="020F0502020204030204" pitchFamily="34" charset="0"/>
              </a:rPr>
              <a:t>systemic discrimination </a:t>
            </a:r>
            <a:r>
              <a:rPr lang="en-US" sz="2200" dirty="0">
                <a:latin typeface="Calibri" panose="020F0502020204030204" pitchFamily="34" charset="0"/>
                <a:ea typeface="Calibri" panose="020F0502020204030204" pitchFamily="34" charset="0"/>
              </a:rPr>
              <a:t>must be addressed;</a:t>
            </a:r>
          </a:p>
          <a:p>
            <a:pPr marL="1177200" lvl="3">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Systemic discrimination includes discriminatory laws, policies, discrimination embedded in the health or social system, poverty and power inequalities in society.</a:t>
            </a:r>
          </a:p>
          <a:p>
            <a:endParaRPr lang="en-US" dirty="0">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CCE04719-B4CF-3345-A9B0-0845C86625B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Defining discrimination  </a:t>
            </a:r>
          </a:p>
        </p:txBody>
      </p:sp>
    </p:spTree>
    <p:extLst>
      <p:ext uri="{BB962C8B-B14F-4D97-AF65-F5344CB8AC3E}">
        <p14:creationId xmlns:p14="http://schemas.microsoft.com/office/powerpoint/2010/main" val="2156449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1ADCB7-00A7-1045-9FD0-E742A541AE4B}"/>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11</a:t>
            </a:fld>
            <a:endParaRPr lang="en-US"/>
          </a:p>
        </p:txBody>
      </p:sp>
      <p:sp>
        <p:nvSpPr>
          <p:cNvPr id="4" name="Content Placeholder 3">
            <a:extLst>
              <a:ext uri="{FF2B5EF4-FFF2-40B4-BE49-F238E27FC236}">
                <a16:creationId xmlns:a16="http://schemas.microsoft.com/office/drawing/2014/main" id="{C0A30A07-91C2-E843-8AEA-72663A5480C8}"/>
              </a:ext>
            </a:extLst>
          </p:cNvPr>
          <p:cNvSpPr>
            <a:spLocks noGrp="1"/>
          </p:cNvSpPr>
          <p:nvPr>
            <p:ph sz="quarter" idx="14"/>
          </p:nvPr>
        </p:nvSpPr>
        <p:spPr/>
        <p:txBody>
          <a:bodyPr lIns="91440" tIns="45720" rIns="91440" bIns="45720" anchor="t"/>
          <a:lstStyle/>
          <a:p>
            <a:pPr marL="0" indent="0" algn="ctr">
              <a:buNone/>
            </a:pPr>
            <a:endParaRPr lang="en-US" sz="2500" b="1" i="1" dirty="0"/>
          </a:p>
          <a:p>
            <a:r>
              <a:rPr lang="en-US" sz="2400" b="1" dirty="0">
                <a:latin typeface="Calibri" panose="020F0502020204030204" pitchFamily="34" charset="0"/>
                <a:ea typeface="Calibri" panose="020F0502020204030204" pitchFamily="34" charset="0"/>
              </a:rPr>
              <a:t>How are people with psychosocial, intellectual or cognitive disabilities often perceived by society? </a:t>
            </a:r>
          </a:p>
          <a:p>
            <a:pPr algn="ctr"/>
            <a:endParaRPr lang="en-US" sz="2400" b="1" dirty="0">
              <a:latin typeface="Calibri" panose="020F0502020204030204" pitchFamily="34" charset="0"/>
              <a:ea typeface="Calibri" panose="020F0502020204030204" pitchFamily="34" charset="0"/>
            </a:endParaRPr>
          </a:p>
          <a:p>
            <a:r>
              <a:rPr lang="en-US" sz="2400" b="1" dirty="0">
                <a:latin typeface="Calibri" panose="020F0502020204030204" pitchFamily="34" charset="0"/>
                <a:ea typeface="Calibri" panose="020F0502020204030204" pitchFamily="34" charset="0"/>
              </a:rPr>
              <a:t>What are some common labels or stigmatizing words used in relation to people with psychosocial, intellectual or cognitive disabilities?</a:t>
            </a:r>
          </a:p>
          <a:p>
            <a:pPr marL="0" indent="0" algn="ctr">
              <a:buNone/>
            </a:pPr>
            <a:endParaRPr lang="en-US" b="1" dirty="0">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753C7DCF-7458-8A4C-9994-935AD7A69F6A}"/>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2.2 That’s not who I am! </a:t>
            </a:r>
            <a:endParaRPr lang="en-US"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26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4A252-D667-5842-9079-AC48E060A63B}"/>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12</a:t>
            </a:fld>
            <a:endParaRPr lang="en-US"/>
          </a:p>
        </p:txBody>
      </p:sp>
      <p:sp>
        <p:nvSpPr>
          <p:cNvPr id="4" name="Content Placeholder 3">
            <a:extLst>
              <a:ext uri="{FF2B5EF4-FFF2-40B4-BE49-F238E27FC236}">
                <a16:creationId xmlns:a16="http://schemas.microsoft.com/office/drawing/2014/main" id="{DE3F815A-787D-0948-BB53-C563E021FC0D}"/>
              </a:ext>
            </a:extLst>
          </p:cNvPr>
          <p:cNvSpPr>
            <a:spLocks noGrp="1"/>
          </p:cNvSpPr>
          <p:nvPr>
            <p:ph sz="quarter" idx="14"/>
          </p:nvPr>
        </p:nvSpPr>
        <p:spPr/>
        <p:txBody>
          <a:bodyPr lIns="91440" tIns="45720" rIns="91440" bIns="45720" anchor="t"/>
          <a:lstStyle/>
          <a:p>
            <a:r>
              <a:rPr lang="en-US" dirty="0">
                <a:latin typeface="Calibri" panose="020F0502020204030204" pitchFamily="34" charset="0"/>
                <a:ea typeface="Calibri" panose="020F0502020204030204" pitchFamily="34" charset="0"/>
              </a:rPr>
              <a:t>Many people with psychosocial, intellectual or cognitive disabilities refuse to be defined or limited by a label or diagnosis. They achieve lives that are as fulfilling and successful as anyone else’s. </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Others may internalize the negative views that society holds towards them; they may feel ashamed and blame themselves, and </a:t>
            </a:r>
            <a:r>
              <a:rPr lang="en-GB" dirty="0">
                <a:effectLst/>
                <a:latin typeface="Calibri" panose="020F0502020204030204" pitchFamily="34" charset="0"/>
                <a:ea typeface="Calibri" panose="020F0502020204030204" pitchFamily="34" charset="0"/>
              </a:rPr>
              <a:t>this can become</a:t>
            </a:r>
            <a:r>
              <a:rPr lang="en-US" dirty="0">
                <a:latin typeface="Calibri" panose="020F0502020204030204" pitchFamily="34" charset="0"/>
                <a:ea typeface="Calibri" panose="020F0502020204030204" pitchFamily="34" charset="0"/>
              </a:rPr>
              <a:t> a barrier to achieving their aspirations.</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This can be called ‘internalized oppression’ or ‘self stigma’, and can prevent people from asserting their rights and obtaining redress for mistreatment and discrimination.</a:t>
            </a:r>
          </a:p>
          <a:p>
            <a:pPr marL="0" indent="0">
              <a:buNone/>
            </a:pPr>
            <a:endParaRPr lang="en-US" dirty="0">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DA84D3DA-FFF9-4D41-88CA-FC5BE76ECF8B}"/>
              </a:ext>
            </a:extLst>
          </p:cNvPr>
          <p:cNvSpPr>
            <a:spLocks noGrp="1"/>
          </p:cNvSpPr>
          <p:nvPr>
            <p:ph type="title"/>
          </p:nvPr>
        </p:nvSpPr>
        <p:spPr/>
        <p:txBody>
          <a:bodyPr lIns="91440" tIns="45720" rIns="91440" bIns="45720" anchor="t"/>
          <a:lstStyle/>
          <a:p>
            <a:r>
              <a:rPr lang="en-US" dirty="0">
                <a:latin typeface="Calibri" panose="020F0502020204030204" pitchFamily="34" charset="0"/>
                <a:ea typeface="Calibri" panose="020F0502020204030204" pitchFamily="34" charset="0"/>
                <a:cs typeface="Calibri" panose="020F0502020204030204" pitchFamily="34" charset="0"/>
              </a:rPr>
              <a:t>Exercise 2.2 That’s not who I am!    </a:t>
            </a:r>
          </a:p>
        </p:txBody>
      </p:sp>
    </p:spTree>
    <p:extLst>
      <p:ext uri="{BB962C8B-B14F-4D97-AF65-F5344CB8AC3E}">
        <p14:creationId xmlns:p14="http://schemas.microsoft.com/office/powerpoint/2010/main" val="102135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D92E37-BA9C-1F46-BFEE-21C810B38F2C}"/>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13</a:t>
            </a:fld>
            <a:endParaRPr lang="en-US"/>
          </a:p>
        </p:txBody>
      </p:sp>
      <p:sp>
        <p:nvSpPr>
          <p:cNvPr id="4" name="Content Placeholder 3">
            <a:extLst>
              <a:ext uri="{FF2B5EF4-FFF2-40B4-BE49-F238E27FC236}">
                <a16:creationId xmlns:a16="http://schemas.microsoft.com/office/drawing/2014/main" id="{0B498BBC-0E21-C84B-95CA-1FE4DA34DB86}"/>
              </a:ext>
            </a:extLst>
          </p:cNvPr>
          <p:cNvSpPr>
            <a:spLocks noGrp="1"/>
          </p:cNvSpPr>
          <p:nvPr>
            <p:ph sz="quarter" idx="14"/>
          </p:nvPr>
        </p:nvSpPr>
        <p:spPr>
          <a:xfrm>
            <a:off x="507207" y="2505456"/>
            <a:ext cx="11174412" cy="1847088"/>
          </a:xfrm>
        </p:spPr>
        <p:txBody>
          <a:bodyPr lIns="91440" tIns="45720" rIns="91440" bIns="45720" anchor="t"/>
          <a:lstStyle/>
          <a:p>
            <a:r>
              <a:rPr lang="en-US" sz="2400" b="1" dirty="0">
                <a:latin typeface="Calibri" panose="020F0502020204030204" pitchFamily="34" charset="0"/>
                <a:ea typeface="Calibri" panose="020F0502020204030204" pitchFamily="34" charset="0"/>
              </a:rPr>
              <a:t>Can you give examples of laws, policies and other systemic issues in the humanitarian or low resource context where you work that prevent people with psychosocial, intellectual or cognitive disabilities from enjoying their rights?</a:t>
            </a:r>
          </a:p>
          <a:p>
            <a:endParaRPr lang="en-US" dirty="0"/>
          </a:p>
        </p:txBody>
      </p:sp>
      <p:sp>
        <p:nvSpPr>
          <p:cNvPr id="5" name="Title 4">
            <a:extLst>
              <a:ext uri="{FF2B5EF4-FFF2-40B4-BE49-F238E27FC236}">
                <a16:creationId xmlns:a16="http://schemas.microsoft.com/office/drawing/2014/main" id="{07CF68A0-B384-F54D-868A-29CF15DF822B}"/>
              </a:ext>
            </a:extLst>
          </p:cNvPr>
          <p:cNvSpPr>
            <a:spLocks noGrp="1"/>
          </p:cNvSpPr>
          <p:nvPr>
            <p:ph type="title"/>
          </p:nvPr>
        </p:nvSpPr>
        <p:spPr>
          <a:xfrm>
            <a:off x="392906" y="506412"/>
            <a:ext cx="11174400" cy="1004776"/>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Exercise 2.3 Understanding institutionalized discrimination</a:t>
            </a:r>
          </a:p>
        </p:txBody>
      </p:sp>
      <p:sp>
        <p:nvSpPr>
          <p:cNvPr id="3" name="Text Placeholder 2">
            <a:extLst>
              <a:ext uri="{FF2B5EF4-FFF2-40B4-BE49-F238E27FC236}">
                <a16:creationId xmlns:a16="http://schemas.microsoft.com/office/drawing/2014/main" id="{C06B1E79-7F9F-EF56-2C61-57F8406C4A75}"/>
              </a:ext>
            </a:extLst>
          </p:cNvPr>
          <p:cNvSpPr>
            <a:spLocks noGrp="1"/>
          </p:cNvSpPr>
          <p:nvPr>
            <p:ph type="body" sz="quarter" idx="13"/>
          </p:nvPr>
        </p:nvSpPr>
        <p:spPr>
          <a:xfrm>
            <a:off x="507219" y="1015653"/>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Plenary discussion</a:t>
            </a:r>
          </a:p>
        </p:txBody>
      </p:sp>
    </p:spTree>
    <p:extLst>
      <p:ext uri="{BB962C8B-B14F-4D97-AF65-F5344CB8AC3E}">
        <p14:creationId xmlns:p14="http://schemas.microsoft.com/office/powerpoint/2010/main" val="425715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5FD3C-8FEB-0247-B759-1D7A6A1A0217}"/>
              </a:ext>
            </a:extLst>
          </p:cNvPr>
          <p:cNvSpPr>
            <a:spLocks noGrp="1"/>
          </p:cNvSpPr>
          <p:nvPr>
            <p:ph type="sldNum" sz="quarter" idx="4294967295"/>
          </p:nvPr>
        </p:nvSpPr>
        <p:spPr>
          <a:xfrm>
            <a:off x="10034587" y="6623100"/>
            <a:ext cx="1648619" cy="216000"/>
          </a:xfrm>
          <a:prstGeom prst="rect">
            <a:avLst/>
          </a:prstGeom>
        </p:spPr>
        <p:txBody>
          <a:bodyPr/>
          <a:lstStyle/>
          <a:p>
            <a:fld id="{F169E07F-9A80-405D-B06A-876E4D356B83}" type="slidenum">
              <a:rPr lang="en-US" smtClean="0">
                <a:solidFill>
                  <a:srgbClr val="FFFFFF"/>
                </a:solidFill>
              </a:rPr>
              <a:pPr/>
              <a:t>14</a:t>
            </a:fld>
            <a:endParaRPr lang="en-US">
              <a:solidFill>
                <a:srgbClr val="FFFFFF"/>
              </a:solidFill>
            </a:endParaRPr>
          </a:p>
        </p:txBody>
      </p:sp>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1256395" y="2426989"/>
            <a:ext cx="9679210"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2. Understanding disability from a human rights perspective</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810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174A70-BCC8-EF44-B432-F8EF49F306B1}"/>
              </a:ext>
            </a:extLst>
          </p:cNvPr>
          <p:cNvSpPr>
            <a:spLocks noGrp="1"/>
          </p:cNvSpPr>
          <p:nvPr>
            <p:ph sz="quarter" idx="14"/>
          </p:nvPr>
        </p:nvSpPr>
        <p:spPr>
          <a:xfrm>
            <a:off x="860611" y="1511188"/>
            <a:ext cx="10820995" cy="4500000"/>
          </a:xfrm>
        </p:spPr>
        <p:txBody>
          <a:bodyPr lIns="91440" tIns="45720" rIns="91440" bIns="45720" anchor="t"/>
          <a:lstStyle/>
          <a:p>
            <a:pPr marL="457200" indent="-457200">
              <a:spcAft>
                <a:spcPts val="0"/>
              </a:spcAft>
            </a:pPr>
            <a:endParaRPr lang="en-GB" dirty="0">
              <a:latin typeface="Calibri" panose="020F0502020204030204" pitchFamily="34" charset="0"/>
              <a:ea typeface="Calibri" panose="020F0502020204030204" pitchFamily="34" charset="0"/>
            </a:endParaRPr>
          </a:p>
          <a:p>
            <a:pPr marL="457200" indent="-457200">
              <a:spcAft>
                <a:spcPts val="0"/>
              </a:spcAft>
            </a:pPr>
            <a:endParaRPr lang="en-GB" dirty="0">
              <a:latin typeface="Calibri" panose="020F0502020204030204" pitchFamily="34" charset="0"/>
              <a:ea typeface="Calibri" panose="020F0502020204030204" pitchFamily="34" charset="0"/>
            </a:endParaRPr>
          </a:p>
          <a:p>
            <a:pPr marL="457200" indent="-457200">
              <a:spcAft>
                <a:spcPts val="0"/>
              </a:spcAft>
            </a:pPr>
            <a:r>
              <a:rPr lang="en-GB" dirty="0">
                <a:latin typeface="Calibri" panose="020F0502020204030204" pitchFamily="34" charset="0"/>
                <a:ea typeface="Calibri" panose="020F0502020204030204" pitchFamily="34" charset="0"/>
              </a:rPr>
              <a:t>Make a list of </a:t>
            </a:r>
            <a:r>
              <a:rPr lang="en-GB" b="1" dirty="0">
                <a:solidFill>
                  <a:schemeClr val="accent6">
                    <a:lumMod val="75000"/>
                  </a:schemeClr>
                </a:solidFill>
                <a:latin typeface="Calibri" panose="020F0502020204030204" pitchFamily="34" charset="0"/>
                <a:ea typeface="Calibri" panose="020F0502020204030204" pitchFamily="34" charset="0"/>
              </a:rPr>
              <a:t>physical</a:t>
            </a:r>
            <a:r>
              <a:rPr lang="en-GB" b="1" dirty="0">
                <a:latin typeface="Calibri" panose="020F0502020204030204" pitchFamily="34" charset="0"/>
                <a:ea typeface="Calibri" panose="020F0502020204030204" pitchFamily="34" charset="0"/>
              </a:rPr>
              <a:t>, </a:t>
            </a:r>
            <a:r>
              <a:rPr lang="en-GB" b="1" dirty="0">
                <a:solidFill>
                  <a:schemeClr val="tx2"/>
                </a:solidFill>
                <a:latin typeface="Calibri" panose="020F0502020204030204" pitchFamily="34" charset="0"/>
                <a:ea typeface="Calibri" panose="020F0502020204030204" pitchFamily="34" charset="0"/>
              </a:rPr>
              <a:t>attitudinal</a:t>
            </a:r>
            <a:r>
              <a:rPr lang="en-GB" b="1" dirty="0">
                <a:latin typeface="Calibri" panose="020F0502020204030204" pitchFamily="34" charset="0"/>
                <a:ea typeface="Calibri" panose="020F0502020204030204" pitchFamily="34" charset="0"/>
              </a:rPr>
              <a:t>, </a:t>
            </a:r>
            <a:r>
              <a:rPr lang="en-GB" b="1" dirty="0">
                <a:solidFill>
                  <a:srgbClr val="00B050"/>
                </a:solidFill>
                <a:latin typeface="Calibri" panose="020F0502020204030204" pitchFamily="34" charset="0"/>
                <a:ea typeface="Calibri" panose="020F0502020204030204" pitchFamily="34" charset="0"/>
              </a:rPr>
              <a:t>communication</a:t>
            </a:r>
            <a:r>
              <a:rPr lang="en-GB" b="1" dirty="0">
                <a:latin typeface="Calibri" panose="020F0502020204030204" pitchFamily="34" charset="0"/>
                <a:ea typeface="Calibri" panose="020F0502020204030204" pitchFamily="34" charset="0"/>
              </a:rPr>
              <a:t>, </a:t>
            </a:r>
            <a:r>
              <a:rPr lang="en-GB" b="1" dirty="0">
                <a:solidFill>
                  <a:schemeClr val="accent2"/>
                </a:solidFill>
                <a:latin typeface="Calibri" panose="020F0502020204030204" pitchFamily="34" charset="0"/>
                <a:ea typeface="Calibri" panose="020F0502020204030204" pitchFamily="34" charset="0"/>
              </a:rPr>
              <a:t>social</a:t>
            </a:r>
            <a:r>
              <a:rPr lang="en-GB" dirty="0">
                <a:solidFill>
                  <a:schemeClr val="accent2"/>
                </a:solidFill>
                <a:latin typeface="Calibri" panose="020F0502020204030204" pitchFamily="34" charset="0"/>
                <a:ea typeface="Calibri" panose="020F0502020204030204" pitchFamily="34" charset="0"/>
              </a:rPr>
              <a:t> </a:t>
            </a:r>
            <a:r>
              <a:rPr lang="en-GB" dirty="0">
                <a:latin typeface="Calibri" panose="020F0502020204030204" pitchFamily="34" charset="0"/>
                <a:ea typeface="Calibri" panose="020F0502020204030204" pitchFamily="34" charset="0"/>
              </a:rPr>
              <a:t>or </a:t>
            </a:r>
            <a:r>
              <a:rPr lang="en-GB" b="1" dirty="0">
                <a:solidFill>
                  <a:schemeClr val="accent6">
                    <a:lumMod val="50000"/>
                  </a:schemeClr>
                </a:solidFill>
                <a:latin typeface="Calibri" panose="020F0502020204030204" pitchFamily="34" charset="0"/>
                <a:ea typeface="Calibri" panose="020F0502020204030204" pitchFamily="34" charset="0"/>
              </a:rPr>
              <a:t>legal</a:t>
            </a:r>
            <a:r>
              <a:rPr lang="en-GB" dirty="0">
                <a:solidFill>
                  <a:srgbClr val="7030A0"/>
                </a:solidFill>
                <a:latin typeface="Calibri" panose="020F0502020204030204" pitchFamily="34" charset="0"/>
                <a:ea typeface="Calibri" panose="020F0502020204030204" pitchFamily="34" charset="0"/>
              </a:rPr>
              <a:t> </a:t>
            </a:r>
            <a:r>
              <a:rPr lang="en-GB" dirty="0">
                <a:latin typeface="Calibri" panose="020F0502020204030204" pitchFamily="34" charset="0"/>
                <a:ea typeface="Calibri" panose="020F0502020204030204" pitchFamily="34" charset="0"/>
              </a:rPr>
              <a:t>barriers facing people with disabilities, including people with psychosocial, intellectual or cognitive disabilities.</a:t>
            </a:r>
            <a:endParaRPr lang="en-US" dirty="0">
              <a:latin typeface="Calibri" panose="020F0502020204030204" pitchFamily="34" charset="0"/>
              <a:ea typeface="Calibri" panose="020F0502020204030204" pitchFamily="34" charset="0"/>
            </a:endParaRPr>
          </a:p>
          <a:p>
            <a:pPr marL="457200" indent="-457200">
              <a:spcAft>
                <a:spcPts val="0"/>
              </a:spcAft>
            </a:pPr>
            <a:endParaRPr lang="en-GB" dirty="0">
              <a:latin typeface="Calibri" panose="020F0502020204030204" pitchFamily="34" charset="0"/>
              <a:ea typeface="Calibri" panose="020F0502020204030204" pitchFamily="34" charset="0"/>
            </a:endParaRPr>
          </a:p>
          <a:p>
            <a:pPr marL="457200" indent="-457200">
              <a:spcAft>
                <a:spcPts val="0"/>
              </a:spcAft>
            </a:pPr>
            <a:r>
              <a:rPr lang="en-GB" dirty="0">
                <a:latin typeface="Calibri" panose="020F0502020204030204" pitchFamily="34" charset="0"/>
                <a:ea typeface="Calibri" panose="020F0502020204030204" pitchFamily="34" charset="0"/>
              </a:rPr>
              <a:t>Think specifically about barriers in humanitarian and low resource settings.</a:t>
            </a:r>
          </a:p>
          <a:p>
            <a:pPr marL="457200" indent="-457200">
              <a:spcAft>
                <a:spcPts val="0"/>
              </a:spcAft>
            </a:pPr>
            <a:endParaRPr lang="en-GB" dirty="0">
              <a:latin typeface="Calibri" panose="020F0502020204030204" pitchFamily="34" charset="0"/>
              <a:ea typeface="Calibri" panose="020F0502020204030204" pitchFamily="34" charset="0"/>
            </a:endParaRPr>
          </a:p>
          <a:p>
            <a:pPr marL="457200" indent="-457200">
              <a:spcAft>
                <a:spcPts val="0"/>
              </a:spcAft>
            </a:pPr>
            <a:r>
              <a:rPr lang="en-GB" dirty="0">
                <a:latin typeface="Calibri" panose="020F0502020204030204" pitchFamily="34" charset="0"/>
                <a:ea typeface="Calibri" panose="020F0502020204030204" pitchFamily="34" charset="0"/>
              </a:rPr>
              <a:t>Discuss what impact these barriers might have on individual people.</a:t>
            </a:r>
            <a:endParaRPr lang="en-US" dirty="0">
              <a:latin typeface="Calibri" panose="020F0502020204030204" pitchFamily="34" charset="0"/>
              <a:ea typeface="Calibri" panose="020F0502020204030204" pitchFamily="34" charset="0"/>
            </a:endParaRPr>
          </a:p>
          <a:p>
            <a:pPr marL="457200" indent="-457200">
              <a:spcAft>
                <a:spcPts val="0"/>
              </a:spcAft>
            </a:pPr>
            <a:endParaRPr lang="en-GB" dirty="0">
              <a:latin typeface="Calibri" panose="020F0502020204030204" pitchFamily="34" charset="0"/>
              <a:ea typeface="Calibri" panose="020F0502020204030204" pitchFamily="34" charset="0"/>
            </a:endParaRPr>
          </a:p>
          <a:p>
            <a:pPr marL="457200" indent="-457200">
              <a:spcAft>
                <a:spcPts val="0"/>
              </a:spcAft>
            </a:pPr>
            <a:endParaRPr lang="en-GB" dirty="0">
              <a:latin typeface="Calibri" panose="020F0502020204030204" pitchFamily="34" charset="0"/>
              <a:ea typeface="Calibri" panose="020F0502020204030204" pitchFamily="34" charset="0"/>
            </a:endParaRPr>
          </a:p>
          <a:p>
            <a:pPr marL="0" indent="0" algn="ctr">
              <a:buNone/>
            </a:pPr>
            <a:endParaRPr lang="en-GB" sz="2800" dirty="0"/>
          </a:p>
          <a:p>
            <a:endParaRPr lang="en-GB" dirty="0"/>
          </a:p>
          <a:p>
            <a:endParaRPr lang="en-AU" dirty="0"/>
          </a:p>
        </p:txBody>
      </p:sp>
      <p:sp>
        <p:nvSpPr>
          <p:cNvPr id="5" name="Title 4">
            <a:extLst>
              <a:ext uri="{FF2B5EF4-FFF2-40B4-BE49-F238E27FC236}">
                <a16:creationId xmlns:a16="http://schemas.microsoft.com/office/drawing/2014/main" id="{A51F2E7C-A0E3-2F48-BAD5-6A3D135C2582}"/>
              </a:ext>
            </a:extLst>
          </p:cNvPr>
          <p:cNvSpPr>
            <a:spLocks noGrp="1"/>
          </p:cNvSpPr>
          <p:nvPr>
            <p:ph type="title"/>
          </p:nvPr>
        </p:nvSpPr>
        <p:spPr>
          <a:xfrm>
            <a:off x="392906" y="506412"/>
            <a:ext cx="9792000" cy="1004776"/>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2.4 Understanding disability from a human rights perspective</a:t>
            </a:r>
          </a:p>
        </p:txBody>
      </p:sp>
    </p:spTree>
    <p:extLst>
      <p:ext uri="{BB962C8B-B14F-4D97-AF65-F5344CB8AC3E}">
        <p14:creationId xmlns:p14="http://schemas.microsoft.com/office/powerpoint/2010/main" val="321741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9FCDDDD-02F8-B308-57E1-0182BFFCC20A}"/>
              </a:ext>
            </a:extLst>
          </p:cNvPr>
          <p:cNvSpPr>
            <a:spLocks noGrp="1"/>
          </p:cNvSpPr>
          <p:nvPr>
            <p:ph sz="quarter" idx="14"/>
          </p:nvPr>
        </p:nvSpPr>
        <p:spPr>
          <a:xfrm>
            <a:off x="507201" y="1725268"/>
            <a:ext cx="11174412" cy="4500000"/>
          </a:xfrm>
        </p:spPr>
        <p:txBody>
          <a:bodyPr lIns="91440" tIns="45720" rIns="91440" bIns="45720" anchor="t"/>
          <a:lstStyle/>
          <a:p>
            <a:r>
              <a:rPr lang="en-US" dirty="0">
                <a:latin typeface="Calibri" panose="020F0502020204030204" pitchFamily="34" charset="0"/>
                <a:ea typeface="Calibri" panose="020F0502020204030204" pitchFamily="34" charset="0"/>
              </a:rPr>
              <a:t>People with disabilities, including people with psychosocial, intellectual or cognitive disabilities, face multiple barriers in their everyday life.</a:t>
            </a:r>
          </a:p>
          <a:p>
            <a:r>
              <a:rPr lang="en-US" dirty="0">
                <a:latin typeface="Calibri" panose="020F0502020204030204" pitchFamily="34" charset="0"/>
                <a:ea typeface="Calibri" panose="020F0502020204030204" pitchFamily="34" charset="0"/>
              </a:rPr>
              <a:t>Facing all these barriers every day is what makes it difficult for many people with disabilities to live a fulfilled life. The problem is often the barriers, not the impairment or health condition itself. </a:t>
            </a:r>
          </a:p>
          <a:p>
            <a:r>
              <a:rPr lang="en-US" dirty="0">
                <a:latin typeface="Calibri" panose="020F0502020204030204" pitchFamily="34" charset="0"/>
                <a:ea typeface="Calibri" panose="020F0502020204030204" pitchFamily="34" charset="0"/>
              </a:rPr>
              <a:t>This is why the human rights model of disabilities has been developed.</a:t>
            </a:r>
            <a:endParaRPr lang="en-GB"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In humanitarian settings, people with disabilities, who are already disadvantaged, face heightened vulnerabilities and safety risks. </a:t>
            </a:r>
          </a:p>
          <a:p>
            <a:r>
              <a:rPr lang="en-US" dirty="0">
                <a:latin typeface="Calibri" panose="020F0502020204030204" pitchFamily="34" charset="0"/>
                <a:ea typeface="Calibri" panose="020F0502020204030204" pitchFamily="34" charset="0"/>
              </a:rPr>
              <a:t>It is crucial to address their needs in humanitarian response activities.</a:t>
            </a:r>
            <a:endParaRPr lang="en-GB"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p:txBody>
      </p:sp>
      <p:sp>
        <p:nvSpPr>
          <p:cNvPr id="4" name="Titel 3">
            <a:extLst>
              <a:ext uri="{FF2B5EF4-FFF2-40B4-BE49-F238E27FC236}">
                <a16:creationId xmlns:a16="http://schemas.microsoft.com/office/drawing/2014/main" id="{F00FF2B2-4E08-BEAE-8569-3852248ECBC5}"/>
              </a:ext>
            </a:extLst>
          </p:cNvPr>
          <p:cNvSpPr>
            <a:spLocks noGrp="1"/>
          </p:cNvSpPr>
          <p:nvPr>
            <p:ph type="title"/>
          </p:nvPr>
        </p:nvSpPr>
        <p:spPr>
          <a:xfrm>
            <a:off x="507201" y="416732"/>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Exercise 2.4 Understanding disability from a human rights perspective </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4975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0471D0-48C1-A743-A776-33EF4B7B059A}"/>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17</a:t>
            </a:fld>
            <a:endParaRPr lang="en-US"/>
          </a:p>
        </p:txBody>
      </p:sp>
      <p:sp>
        <p:nvSpPr>
          <p:cNvPr id="3" name="Text Placeholder 2">
            <a:extLst>
              <a:ext uri="{FF2B5EF4-FFF2-40B4-BE49-F238E27FC236}">
                <a16:creationId xmlns:a16="http://schemas.microsoft.com/office/drawing/2014/main" id="{1BFD87DC-FA53-9E41-91B3-3B1912E81F8B}"/>
              </a:ext>
            </a:extLst>
          </p:cNvPr>
          <p:cNvSpPr>
            <a:spLocks noGrp="1"/>
          </p:cNvSpPr>
          <p:nvPr>
            <p:ph type="body" sz="quarter" idx="13"/>
          </p:nvPr>
        </p:nvSpPr>
        <p:spPr>
          <a:xfrm>
            <a:off x="905240" y="791068"/>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charity model of disability:</a:t>
            </a:r>
          </a:p>
        </p:txBody>
      </p:sp>
      <p:sp>
        <p:nvSpPr>
          <p:cNvPr id="4" name="Content Placeholder 3">
            <a:extLst>
              <a:ext uri="{FF2B5EF4-FFF2-40B4-BE49-F238E27FC236}">
                <a16:creationId xmlns:a16="http://schemas.microsoft.com/office/drawing/2014/main" id="{CAC7D2FF-626A-7C41-AE78-70574097E8FE}"/>
              </a:ext>
            </a:extLst>
          </p:cNvPr>
          <p:cNvSpPr>
            <a:spLocks noGrp="1"/>
          </p:cNvSpPr>
          <p:nvPr>
            <p:ph sz="quarter" idx="14"/>
          </p:nvPr>
        </p:nvSpPr>
        <p:spPr>
          <a:xfrm>
            <a:off x="535951" y="1151068"/>
            <a:ext cx="11145656" cy="5472032"/>
          </a:xfrm>
        </p:spPr>
        <p:txBody>
          <a:bodyPr lIns="91440" tIns="45720" rIns="91440" bIns="45720" anchor="t"/>
          <a:lstStyle/>
          <a:p>
            <a:pPr>
              <a:spcAft>
                <a:spcPts val="600"/>
              </a:spcAft>
            </a:pPr>
            <a:r>
              <a:rPr lang="en-US" dirty="0">
                <a:latin typeface="Calibri" panose="020F0502020204030204" pitchFamily="34" charset="0"/>
                <a:ea typeface="Calibri" panose="020F0502020204030204" pitchFamily="34" charset="0"/>
              </a:rPr>
              <a:t>sees people with disabilities as helpless victims who depend on others;</a:t>
            </a:r>
          </a:p>
          <a:p>
            <a:pPr>
              <a:spcAft>
                <a:spcPts val="600"/>
              </a:spcAft>
            </a:pPr>
            <a:r>
              <a:rPr lang="en-US" dirty="0">
                <a:latin typeface="Calibri" panose="020F0502020204030204" pitchFamily="34" charset="0"/>
                <a:ea typeface="Calibri" panose="020F0502020204030204" pitchFamily="34" charset="0"/>
              </a:rPr>
              <a:t>relies on others’ goodwill and benevolence to 'care for' and 'protect' people with disabilities; </a:t>
            </a:r>
          </a:p>
          <a:p>
            <a:pPr>
              <a:spcAft>
                <a:spcPts val="600"/>
              </a:spcAft>
            </a:pPr>
            <a:r>
              <a:rPr lang="en-US" dirty="0">
                <a:latin typeface="Calibri" panose="020F0502020204030204" pitchFamily="34" charset="0"/>
                <a:ea typeface="Calibri" panose="020F0502020204030204" pitchFamily="34" charset="0"/>
              </a:rPr>
              <a:t>assumes people with disabilities lack capacity to participate in their communities by themselves, disempowering them.</a:t>
            </a:r>
          </a:p>
          <a:p>
            <a:pPr marL="0" indent="0">
              <a:spcBef>
                <a:spcPts val="1200"/>
              </a:spcBef>
              <a:spcAft>
                <a:spcPts val="600"/>
              </a:spcAft>
              <a:buNone/>
            </a:pPr>
            <a:r>
              <a:rPr lang="en-GB" dirty="0">
                <a:latin typeface="Calibri" panose="020F0502020204030204" pitchFamily="34" charset="0"/>
                <a:ea typeface="Calibri" panose="020F0502020204030204" pitchFamily="34" charset="0"/>
              </a:rPr>
              <a:t>Despite much change in MHPSS </a:t>
            </a:r>
            <a:r>
              <a:rPr lang="en-GB" b="1" dirty="0">
                <a:latin typeface="Calibri" panose="020F0502020204030204" pitchFamily="34" charset="0"/>
                <a:ea typeface="Calibri" panose="020F0502020204030204" pitchFamily="34" charset="0"/>
              </a:rPr>
              <a:t>we must be alert to the charity model in humanitarian and MHPSS responses</a:t>
            </a:r>
            <a:r>
              <a:rPr lang="en-GB" dirty="0">
                <a:latin typeface="Calibri" panose="020F0502020204030204" pitchFamily="34" charset="0"/>
                <a:ea typeface="Calibri" panose="020F0502020204030204" pitchFamily="34" charset="0"/>
              </a:rPr>
              <a:t>. </a:t>
            </a:r>
            <a:r>
              <a:rPr lang="en-GB" sz="2200" dirty="0">
                <a:latin typeface="Calibri" panose="020F0502020204030204" pitchFamily="34" charset="0"/>
                <a:ea typeface="Calibri" panose="020F0502020204030204" pitchFamily="34" charset="0"/>
              </a:rPr>
              <a:t>International and local NGOs have a history, even if well-intentioned, of using the charity model in their fundraising and service delivery.</a:t>
            </a:r>
          </a:p>
          <a:p>
            <a:pPr marR="60325">
              <a:lnSpc>
                <a:spcPct val="114999"/>
              </a:lnSpc>
              <a:spcAft>
                <a:spcPts val="0"/>
              </a:spcAft>
            </a:pPr>
            <a:r>
              <a:rPr lang="en-GB" dirty="0">
                <a:latin typeface="Calibri" panose="020F0502020204030204" pitchFamily="34" charset="0"/>
                <a:ea typeface="Calibri" panose="020F0502020204030204" pitchFamily="34" charset="0"/>
              </a:rPr>
              <a:t>There is discussion, debate and action among international humanitarian and global health organizations to:</a:t>
            </a:r>
            <a:endParaRPr lang="en-US" dirty="0">
              <a:solidFill>
                <a:srgbClr val="444444"/>
              </a:solidFill>
              <a:latin typeface="Calibri" panose="020F0502020204030204" pitchFamily="34" charset="0"/>
              <a:ea typeface="Calibri" panose="020F0502020204030204" pitchFamily="34" charset="0"/>
            </a:endParaRPr>
          </a:p>
          <a:p>
            <a:pPr marL="1119600" marR="60325" lvl="3" indent="-342900">
              <a:lnSpc>
                <a:spcPct val="114999"/>
              </a:lnSpc>
              <a:spcAft>
                <a:spcPts val="0"/>
              </a:spcAft>
              <a:buFont typeface="Courier New" panose="02070309020205020404" pitchFamily="49" charset="0"/>
              <a:buChar char="o"/>
            </a:pPr>
            <a:r>
              <a:rPr lang="en-GB" sz="2200" dirty="0">
                <a:latin typeface="Calibri" panose="020F0502020204030204" pitchFamily="34" charset="0"/>
                <a:ea typeface="Calibri" panose="020F0502020204030204" pitchFamily="34" charset="0"/>
                <a:cs typeface="Calibri" panose="020F0502020204030204" pitchFamily="34" charset="0"/>
              </a:rPr>
              <a:t>acknowledge histories of racism, colonisation and past use of the charity model; </a:t>
            </a:r>
          </a:p>
          <a:p>
            <a:pPr marL="1119600" marR="60325" lvl="3" indent="-342900">
              <a:lnSpc>
                <a:spcPct val="114999"/>
              </a:lnSpc>
              <a:spcAft>
                <a:spcPts val="0"/>
              </a:spcAft>
              <a:buFont typeface="Courier New" panose="02070309020205020404" pitchFamily="49" charset="0"/>
              <a:buChar char="o"/>
            </a:pPr>
            <a:r>
              <a:rPr lang="en-GB" sz="2200" dirty="0">
                <a:latin typeface="Calibri" panose="020F0502020204030204" pitchFamily="34" charset="0"/>
                <a:ea typeface="Calibri" panose="020F0502020204030204" pitchFamily="34" charset="0"/>
                <a:cs typeface="Calibri" panose="020F0502020204030204" pitchFamily="34" charset="0"/>
              </a:rPr>
              <a:t>reflect on previous versus current ways of working;</a:t>
            </a:r>
          </a:p>
          <a:p>
            <a:pPr marL="1119600" marR="60325" lvl="3" indent="-342900">
              <a:lnSpc>
                <a:spcPct val="114999"/>
              </a:lnSpc>
              <a:spcAft>
                <a:spcPts val="0"/>
              </a:spcAft>
              <a:buFont typeface="Courier New" panose="02070309020205020404" pitchFamily="49" charset="0"/>
              <a:buChar char="o"/>
            </a:pPr>
            <a:r>
              <a:rPr lang="en-GB" sz="2200" dirty="0">
                <a:latin typeface="Calibri" panose="020F0502020204030204" pitchFamily="34" charset="0"/>
                <a:ea typeface="Calibri" panose="020F0502020204030204" pitchFamily="34" charset="0"/>
                <a:cs typeface="Calibri" panose="020F0502020204030204" pitchFamily="34" charset="0"/>
              </a:rPr>
              <a:t>restructure models to put the people they support first, with specific attention to their participation, inclusion and human rights.</a:t>
            </a:r>
          </a:p>
          <a:p>
            <a:endParaRPr lang="en-US" sz="2000" dirty="0"/>
          </a:p>
          <a:p>
            <a:endParaRPr lang="en-US" sz="2000" dirty="0"/>
          </a:p>
        </p:txBody>
      </p:sp>
      <p:sp>
        <p:nvSpPr>
          <p:cNvPr id="5" name="Title 4">
            <a:extLst>
              <a:ext uri="{FF2B5EF4-FFF2-40B4-BE49-F238E27FC236}">
                <a16:creationId xmlns:a16="http://schemas.microsoft.com/office/drawing/2014/main" id="{6E57F802-2635-314B-83AE-D79B1C6A207C}"/>
              </a:ext>
            </a:extLst>
          </p:cNvPr>
          <p:cNvSpPr>
            <a:spLocks noGrp="1"/>
          </p:cNvSpPr>
          <p:nvPr>
            <p:ph type="title"/>
          </p:nvPr>
        </p:nvSpPr>
        <p:spPr>
          <a:xfrm>
            <a:off x="446694" y="234900"/>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Different models of disability</a:t>
            </a:r>
          </a:p>
        </p:txBody>
      </p:sp>
    </p:spTree>
    <p:extLst>
      <p:ext uri="{BB962C8B-B14F-4D97-AF65-F5344CB8AC3E}">
        <p14:creationId xmlns:p14="http://schemas.microsoft.com/office/powerpoint/2010/main" val="3794585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BE4EE5-429B-0149-81F4-48948D7B677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18</a:t>
            </a:fld>
            <a:endParaRPr lang="en-US"/>
          </a:p>
        </p:txBody>
      </p:sp>
      <p:sp>
        <p:nvSpPr>
          <p:cNvPr id="3" name="Text Placeholder 2">
            <a:extLst>
              <a:ext uri="{FF2B5EF4-FFF2-40B4-BE49-F238E27FC236}">
                <a16:creationId xmlns:a16="http://schemas.microsoft.com/office/drawing/2014/main" id="{25FE792F-3B04-A142-A57F-01BC74B299FB}"/>
              </a:ext>
            </a:extLst>
          </p:cNvPr>
          <p:cNvSpPr>
            <a:spLocks noGrp="1"/>
          </p:cNvSpPr>
          <p:nvPr>
            <p:ph type="body" sz="quarter" idx="13"/>
          </p:nvPr>
        </p:nvSpPr>
        <p:spPr>
          <a:xfrm>
            <a:off x="694871" y="954816"/>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medical model of disability:</a:t>
            </a:r>
          </a:p>
        </p:txBody>
      </p:sp>
      <p:sp>
        <p:nvSpPr>
          <p:cNvPr id="4" name="Content Placeholder 3">
            <a:extLst>
              <a:ext uri="{FF2B5EF4-FFF2-40B4-BE49-F238E27FC236}">
                <a16:creationId xmlns:a16="http://schemas.microsoft.com/office/drawing/2014/main" id="{70DA395D-C070-FB42-9620-BB12CAF2BA36}"/>
              </a:ext>
            </a:extLst>
          </p:cNvPr>
          <p:cNvSpPr>
            <a:spLocks noGrp="1"/>
          </p:cNvSpPr>
          <p:nvPr>
            <p:ph sz="quarter" idx="14"/>
          </p:nvPr>
        </p:nvSpPr>
        <p:spPr>
          <a:xfrm>
            <a:off x="694871" y="1314816"/>
            <a:ext cx="11174400" cy="5248671"/>
          </a:xfrm>
        </p:spPr>
        <p:txBody>
          <a:bodyPr lIns="91440" tIns="45720" rIns="91440" bIns="45720" anchor="t"/>
          <a:lstStyle/>
          <a:p>
            <a:pPr>
              <a:spcAft>
                <a:spcPts val="600"/>
              </a:spcAft>
            </a:pPr>
            <a:r>
              <a:rPr lang="en-US" dirty="0">
                <a:solidFill>
                  <a:srgbClr val="000000"/>
                </a:solidFill>
                <a:latin typeface="Calibri" panose="020F0502020204030204" pitchFamily="34" charset="0"/>
                <a:ea typeface="Calibri" panose="020F0502020204030204" pitchFamily="34" charset="0"/>
              </a:rPr>
              <a:t>considers disability only as a </a:t>
            </a:r>
            <a:r>
              <a:rPr lang="en-US" dirty="0">
                <a:latin typeface="Calibri" panose="020F0502020204030204" pitchFamily="34" charset="0"/>
                <a:ea typeface="Calibri" panose="020F0502020204030204" pitchFamily="34" charset="0"/>
              </a:rPr>
              <a:t>health condition needing treatment;</a:t>
            </a:r>
          </a:p>
          <a:p>
            <a:pPr>
              <a:spcAft>
                <a:spcPts val="600"/>
              </a:spcAft>
            </a:pPr>
            <a:r>
              <a:rPr lang="en-US" dirty="0">
                <a:latin typeface="Calibri" panose="020F0502020204030204" pitchFamily="34" charset="0"/>
                <a:ea typeface="Calibri" panose="020F0502020204030204" pitchFamily="34" charset="0"/>
              </a:rPr>
              <a:t>sees people with disabilities as different from normal people;</a:t>
            </a:r>
          </a:p>
          <a:p>
            <a:pPr>
              <a:spcAft>
                <a:spcPts val="600"/>
              </a:spcAft>
            </a:pPr>
            <a:r>
              <a:rPr lang="en-US" dirty="0">
                <a:latin typeface="Calibri" panose="020F0502020204030204" pitchFamily="34" charset="0"/>
                <a:ea typeface="Calibri" panose="020F0502020204030204" pitchFamily="34" charset="0"/>
              </a:rPr>
              <a:t>and since the problem is believed to be with the person, the aim is to cure and make them normal again.</a:t>
            </a:r>
          </a:p>
          <a:p>
            <a:pPr marL="0" indent="0">
              <a:buNone/>
            </a:pPr>
            <a:r>
              <a:rPr lang="en-US" b="1" dirty="0">
                <a:latin typeface="Calibri" panose="020F0502020204030204" pitchFamily="34" charset="0"/>
                <a:ea typeface="Calibri" panose="020F0502020204030204" pitchFamily="34" charset="0"/>
              </a:rPr>
              <a:t>While many health interventions are important, desirable and helpful, relying solely on the medical model approach is problematic for many reasons.</a:t>
            </a:r>
            <a:endParaRPr lang="en-GB" b="1" dirty="0">
              <a:latin typeface="Calibri" panose="020F0502020204030204" pitchFamily="34" charset="0"/>
              <a:ea typeface="Calibri" panose="020F0502020204030204" pitchFamily="34" charset="0"/>
            </a:endParaRPr>
          </a:p>
          <a:p>
            <a:pPr>
              <a:spcAft>
                <a:spcPts val="600"/>
              </a:spcAft>
            </a:pPr>
            <a:r>
              <a:rPr lang="en-US" dirty="0">
                <a:latin typeface="Calibri" panose="020F0502020204030204" pitchFamily="34" charset="0"/>
                <a:ea typeface="Calibri" panose="020F0502020204030204" pitchFamily="34" charset="0"/>
              </a:rPr>
              <a:t>In humanitarian and MHPSS settings, international and local NGOs have a history of focusing on people’s medical conditions or impairments.</a:t>
            </a:r>
          </a:p>
          <a:p>
            <a:pPr>
              <a:spcAft>
                <a:spcPts val="600"/>
              </a:spcAft>
            </a:pPr>
            <a:r>
              <a:rPr lang="en-US" dirty="0">
                <a:latin typeface="Calibri" panose="020F0502020204030204" pitchFamily="34" charset="0"/>
                <a:ea typeface="Calibri" panose="020F0502020204030204" pitchFamily="34" charset="0"/>
              </a:rPr>
              <a:t>In mental health, practitioners often refer to the </a:t>
            </a:r>
            <a:r>
              <a:rPr lang="en-US" b="1" i="1" dirty="0">
                <a:latin typeface="Calibri" panose="020F0502020204030204" pitchFamily="34" charset="0"/>
                <a:ea typeface="Calibri" panose="020F0502020204030204" pitchFamily="34" charset="0"/>
              </a:rPr>
              <a:t>biopsychosocial model.</a:t>
            </a:r>
            <a:endParaRPr lang="en-US" dirty="0">
              <a:latin typeface="Calibri" panose="020F0502020204030204" pitchFamily="34" charset="0"/>
              <a:ea typeface="Calibri" panose="020F0502020204030204" pitchFamily="34" charset="0"/>
            </a:endParaRPr>
          </a:p>
          <a:p>
            <a:pPr lvl="3">
              <a:spcAft>
                <a:spcPts val="3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In practice, the </a:t>
            </a:r>
            <a:r>
              <a:rPr lang="en-US" sz="2200" i="1" dirty="0">
                <a:latin typeface="Calibri" panose="020F0502020204030204" pitchFamily="34" charset="0"/>
                <a:ea typeface="Calibri" panose="020F0502020204030204" pitchFamily="34" charset="0"/>
                <a:cs typeface="Calibri" panose="020F0502020204030204" pitchFamily="34" charset="0"/>
              </a:rPr>
              <a:t>bio</a:t>
            </a:r>
            <a:r>
              <a:rPr lang="en-US" sz="2200" dirty="0">
                <a:latin typeface="Calibri" panose="020F0502020204030204" pitchFamily="34" charset="0"/>
                <a:ea typeface="Calibri" panose="020F0502020204030204" pitchFamily="34" charset="0"/>
                <a:cs typeface="Calibri" panose="020F0502020204030204" pitchFamily="34" charset="0"/>
              </a:rPr>
              <a:t> strongly dominates the biopsychosocial model, and too much emphasis is put on the biological causes of mental health conditions.</a:t>
            </a:r>
            <a:endParaRPr lang="en-US" sz="2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lvl="3">
              <a:spcAft>
                <a:spcPts val="3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This approach often fails to  place responsibility on society to remove social barriers.</a:t>
            </a:r>
          </a:p>
          <a:p>
            <a:pPr lvl="3">
              <a:spcAft>
                <a:spcPts val="6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It also usually fails to adequately consider human rights.</a:t>
            </a:r>
          </a:p>
        </p:txBody>
      </p:sp>
      <p:sp>
        <p:nvSpPr>
          <p:cNvPr id="5" name="Title 4">
            <a:extLst>
              <a:ext uri="{FF2B5EF4-FFF2-40B4-BE49-F238E27FC236}">
                <a16:creationId xmlns:a16="http://schemas.microsoft.com/office/drawing/2014/main" id="{CB80DC46-981B-A74C-AE64-BCAEB7FFFD08}"/>
              </a:ext>
            </a:extLst>
          </p:cNvPr>
          <p:cNvSpPr>
            <a:spLocks noGrp="1"/>
          </p:cNvSpPr>
          <p:nvPr>
            <p:ph type="title"/>
          </p:nvPr>
        </p:nvSpPr>
        <p:spPr>
          <a:xfrm>
            <a:off x="507207" y="294513"/>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Different models of disability </a:t>
            </a:r>
          </a:p>
        </p:txBody>
      </p:sp>
    </p:spTree>
    <p:extLst>
      <p:ext uri="{BB962C8B-B14F-4D97-AF65-F5344CB8AC3E}">
        <p14:creationId xmlns:p14="http://schemas.microsoft.com/office/powerpoint/2010/main" val="1102580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682B8-0482-470B-9F9E-D1D1E2C84D70}"/>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Different models of disability </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3DF730B-19B9-4250-A116-E3A03DD54793}"/>
              </a:ext>
            </a:extLst>
          </p:cNvPr>
          <p:cNvSpPr>
            <a:spLocks noGrp="1"/>
          </p:cNvSpPr>
          <p:nvPr>
            <p:ph idx="1"/>
          </p:nvPr>
        </p:nvSpPr>
        <p:spPr>
          <a:xfrm>
            <a:off x="507205" y="1753497"/>
            <a:ext cx="11175995" cy="4228108"/>
          </a:xfrm>
        </p:spPr>
        <p:txBody>
          <a:bodyPr lIns="91440" tIns="45720" rIns="91440" bIns="45720" anchor="t"/>
          <a:lstStyle/>
          <a:p>
            <a:r>
              <a:rPr lang="en-US" dirty="0">
                <a:latin typeface="Calibri" panose="020F0502020204030204" pitchFamily="34" charset="0"/>
                <a:ea typeface="Calibri" panose="020F0502020204030204" pitchFamily="34" charset="0"/>
              </a:rPr>
              <a:t>understands disability as resulting from the interaction between people with actual or perceived impairments and attitudinal and environmental barriers that hinder their full and effective participation in society on an equal basis with others (adapted from the preamble to the CRPD).</a:t>
            </a:r>
          </a:p>
          <a:p>
            <a:pPr marL="1080000" lvl="1">
              <a:buFont typeface="Courier New" panose="020B0604020202020204" pitchFamily="34" charset="0"/>
              <a:buChar char="o"/>
            </a:pPr>
            <a:r>
              <a:rPr lang="en-US" sz="2200" dirty="0">
                <a:latin typeface="Calibri" panose="020F0502020204030204" pitchFamily="34" charset="0"/>
                <a:ea typeface="Calibri" panose="020F0502020204030204" pitchFamily="34" charset="0"/>
              </a:rPr>
              <a:t>Disability results when barriers prevent inclusion in the community.</a:t>
            </a:r>
          </a:p>
          <a:p>
            <a:pPr marL="1080000" lvl="1">
              <a:buFont typeface="Courier New" panose="020B0604020202020204" pitchFamily="34" charset="0"/>
              <a:buChar char="o"/>
            </a:pPr>
            <a:r>
              <a:rPr lang="en-US" sz="2200" dirty="0">
                <a:latin typeface="Calibri" panose="020F0502020204030204" pitchFamily="34" charset="0"/>
                <a:ea typeface="Calibri" panose="020F0502020204030204" pitchFamily="34" charset="0"/>
              </a:rPr>
              <a:t>The problem originates from society rather than from the person’s actual or perceived impairment. </a:t>
            </a:r>
          </a:p>
          <a:p>
            <a:pPr marL="1080000" lvl="1">
              <a:buFont typeface="Courier New" panose="020B0604020202020204" pitchFamily="34" charset="0"/>
              <a:buChar char="o"/>
            </a:pPr>
            <a:r>
              <a:rPr lang="en-US" sz="2200" dirty="0">
                <a:latin typeface="Calibri" panose="020F0502020204030204" pitchFamily="34" charset="0"/>
                <a:ea typeface="Calibri" panose="020F0502020204030204" pitchFamily="34" charset="0"/>
              </a:rPr>
              <a:t>It is up to society to remove barriers and to accommodate human diversity.</a:t>
            </a:r>
          </a:p>
          <a:p>
            <a:pPr marL="1080000" lvl="1">
              <a:buFont typeface="Courier New" panose="020B0604020202020204" pitchFamily="34" charset="0"/>
              <a:buChar char="o"/>
            </a:pPr>
            <a:r>
              <a:rPr lang="en-US" sz="2200" dirty="0">
                <a:latin typeface="Calibri" panose="020F0502020204030204" pitchFamily="34" charset="0"/>
                <a:ea typeface="Calibri" panose="020F0502020204030204" pitchFamily="34" charset="0"/>
              </a:rPr>
              <a:t>Disability (as it is understood in the social model) can be overcome by enabling all people to participate equally in society.</a:t>
            </a:r>
          </a:p>
          <a:p>
            <a:endParaRPr lang="aa-ET" dirty="0"/>
          </a:p>
        </p:txBody>
      </p:sp>
      <p:sp>
        <p:nvSpPr>
          <p:cNvPr id="6" name="Text Placeholder 5">
            <a:extLst>
              <a:ext uri="{FF2B5EF4-FFF2-40B4-BE49-F238E27FC236}">
                <a16:creationId xmlns:a16="http://schemas.microsoft.com/office/drawing/2014/main" id="{45C15E1D-6CCB-F048-90F5-1BE483F76A9A}"/>
              </a:ext>
            </a:extLst>
          </p:cNvPr>
          <p:cNvSpPr>
            <a:spLocks noGrp="1"/>
          </p:cNvSpPr>
          <p:nvPr>
            <p:ph type="body" sz="quarter" idx="13"/>
          </p:nvPr>
        </p:nvSpPr>
        <p:spPr>
          <a:xfrm>
            <a:off x="508800" y="1297543"/>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social model of disability:</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118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7B27E-07F8-8243-A48C-4518543E3A22}"/>
              </a:ext>
            </a:extLst>
          </p:cNvPr>
          <p:cNvSpPr>
            <a:spLocks noGrp="1"/>
          </p:cNvSpPr>
          <p:nvPr>
            <p:ph type="title"/>
          </p:nvPr>
        </p:nvSpPr>
        <p:spPr>
          <a:xfrm>
            <a:off x="684746" y="234950"/>
            <a:ext cx="9431281"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Topics covered in today’s training</a:t>
            </a:r>
          </a:p>
        </p:txBody>
      </p:sp>
      <p:sp>
        <p:nvSpPr>
          <p:cNvPr id="2" name="Slide Number Placeholder 1">
            <a:extLst>
              <a:ext uri="{FF2B5EF4-FFF2-40B4-BE49-F238E27FC236}">
                <a16:creationId xmlns:a16="http://schemas.microsoft.com/office/drawing/2014/main" id="{9A41334E-EDBA-0247-8AA7-211809A54E41}"/>
              </a:ext>
            </a:extLst>
          </p:cNvPr>
          <p:cNvSpPr>
            <a:spLocks noGrp="1"/>
          </p:cNvSpPr>
          <p:nvPr>
            <p:ph type="sldNum" sz="quarter" idx="4294967295"/>
          </p:nvPr>
        </p:nvSpPr>
        <p:spPr>
          <a:xfrm>
            <a:off x="10544175" y="6623050"/>
            <a:ext cx="1647825" cy="215900"/>
          </a:xfrm>
        </p:spPr>
        <p:txBody>
          <a:bodyPr/>
          <a:lstStyle/>
          <a:p>
            <a:fld id="{04260D4A-DEC1-45DD-8AB2-A3349BAAA59E}" type="slidenum">
              <a:rPr lang="en-US" smtClean="0"/>
              <a:pPr/>
              <a:t>2</a:t>
            </a:fld>
            <a:endParaRPr lang="en-US"/>
          </a:p>
        </p:txBody>
      </p:sp>
      <p:sp>
        <p:nvSpPr>
          <p:cNvPr id="4" name="Content Placeholder 3">
            <a:extLst>
              <a:ext uri="{FF2B5EF4-FFF2-40B4-BE49-F238E27FC236}">
                <a16:creationId xmlns:a16="http://schemas.microsoft.com/office/drawing/2014/main" id="{AA9A7FA5-C595-FA4D-B133-06CAE1445AF8}"/>
              </a:ext>
            </a:extLst>
          </p:cNvPr>
          <p:cNvSpPr>
            <a:spLocks noGrp="1"/>
          </p:cNvSpPr>
          <p:nvPr>
            <p:ph sz="quarter" idx="14"/>
          </p:nvPr>
        </p:nvSpPr>
        <p:spPr>
          <a:xfrm>
            <a:off x="988142" y="694744"/>
            <a:ext cx="10908889" cy="5765050"/>
          </a:xfrm>
        </p:spPr>
        <p:txBody>
          <a:bodyPr>
            <a:noAutofit/>
          </a:bodyPr>
          <a:lstStyle/>
          <a:p>
            <a:pPr marL="0" indent="0">
              <a:spcAft>
                <a:spcPts val="600"/>
              </a:spcAft>
              <a:buNone/>
            </a:pPr>
            <a:r>
              <a:rPr lang="en-US" b="1" dirty="0">
                <a:latin typeface="Calibri" panose="020F0502020204030204" pitchFamily="34" charset="0"/>
                <a:ea typeface="Calibri" panose="020F0502020204030204" pitchFamily="34" charset="0"/>
              </a:rPr>
              <a:t>Module 2. Mental health, disability and human rights</a:t>
            </a:r>
          </a:p>
          <a:p>
            <a:pPr indent="0">
              <a:spcAft>
                <a:spcPts val="0"/>
              </a:spcAft>
              <a:buNone/>
            </a:pPr>
            <a:r>
              <a:rPr lang="en-US" b="1" dirty="0">
                <a:latin typeface="Calibri" panose="020F0502020204030204" pitchFamily="34" charset="0"/>
                <a:ea typeface="Calibri" panose="020F0502020204030204" pitchFamily="34" charset="0"/>
              </a:rPr>
              <a:t>Topic 1. </a:t>
            </a:r>
            <a:r>
              <a:rPr lang="en-US" dirty="0">
                <a:latin typeface="Calibri" panose="020F0502020204030204" pitchFamily="34" charset="0"/>
                <a:ea typeface="Calibri" panose="020F0502020204030204" pitchFamily="34" charset="0"/>
              </a:rPr>
              <a:t>Understanding discrimination and denial of rights</a:t>
            </a:r>
          </a:p>
          <a:p>
            <a:pPr indent="0">
              <a:spcAft>
                <a:spcPts val="0"/>
              </a:spcAft>
              <a:buNone/>
            </a:pPr>
            <a:r>
              <a:rPr lang="en-US" b="1" dirty="0">
                <a:latin typeface="Calibri" panose="020F0502020204030204" pitchFamily="34" charset="0"/>
                <a:ea typeface="Calibri" panose="020F0502020204030204" pitchFamily="34" charset="0"/>
              </a:rPr>
              <a:t>Topic 2. </a:t>
            </a:r>
            <a:r>
              <a:rPr lang="en-US" dirty="0">
                <a:latin typeface="Calibri" panose="020F0502020204030204" pitchFamily="34" charset="0"/>
                <a:ea typeface="Calibri" panose="020F0502020204030204" pitchFamily="34" charset="0"/>
              </a:rPr>
              <a:t>Understanding disability from a human rights perspective</a:t>
            </a:r>
          </a:p>
          <a:p>
            <a:pPr indent="0">
              <a:spcAft>
                <a:spcPts val="0"/>
              </a:spcAft>
              <a:buNone/>
            </a:pPr>
            <a:r>
              <a:rPr lang="en-US" b="1" dirty="0">
                <a:latin typeface="Calibri" panose="020F0502020204030204" pitchFamily="34" charset="0"/>
                <a:ea typeface="Calibri" panose="020F0502020204030204" pitchFamily="34" charset="0"/>
              </a:rPr>
              <a:t>Topic 3. </a:t>
            </a:r>
            <a:r>
              <a:rPr lang="en-US" dirty="0">
                <a:latin typeface="Calibri" panose="020F0502020204030204" pitchFamily="34" charset="0"/>
                <a:ea typeface="Calibri" panose="020F0502020204030204" pitchFamily="34" charset="0"/>
              </a:rPr>
              <a:t>The Convention on the Rights of Persons with Disabilities (CRPD)</a:t>
            </a:r>
          </a:p>
          <a:p>
            <a:pPr indent="0">
              <a:spcAft>
                <a:spcPts val="0"/>
              </a:spcAft>
              <a:buNone/>
            </a:pPr>
            <a:r>
              <a:rPr lang="en-US" b="1" dirty="0">
                <a:latin typeface="Calibri" panose="020F0502020204030204" pitchFamily="34" charset="0"/>
                <a:ea typeface="Calibri" panose="020F0502020204030204" pitchFamily="34" charset="0"/>
              </a:rPr>
              <a:t>Topic 4. </a:t>
            </a:r>
            <a:r>
              <a:rPr lang="en-US" dirty="0">
                <a:latin typeface="Calibri" panose="020F0502020204030204" pitchFamily="34" charset="0"/>
                <a:ea typeface="Calibri" panose="020F0502020204030204" pitchFamily="34" charset="0"/>
              </a:rPr>
              <a:t>The link between MHPSS principles and the CRPD</a:t>
            </a:r>
          </a:p>
          <a:p>
            <a:pPr indent="0">
              <a:spcAft>
                <a:spcPts val="0"/>
              </a:spcAft>
              <a:buNone/>
            </a:pPr>
            <a:r>
              <a:rPr lang="de-DE" b="1" dirty="0">
                <a:latin typeface="Calibri" panose="020F0502020204030204" pitchFamily="34" charset="0"/>
                <a:ea typeface="Calibri" panose="020F0502020204030204" pitchFamily="34" charset="0"/>
              </a:rPr>
              <a:t>Topic 5. </a:t>
            </a:r>
            <a:r>
              <a:rPr lang="en-US" dirty="0">
                <a:latin typeface="Calibri" panose="020F0502020204030204" pitchFamily="34" charset="0"/>
                <a:ea typeface="Calibri" panose="020F0502020204030204" pitchFamily="34" charset="0"/>
              </a:rPr>
              <a:t>Article 11 – </a:t>
            </a:r>
            <a:r>
              <a:rPr lang="aa-ET" dirty="0">
                <a:latin typeface="Calibri" panose="020F0502020204030204" pitchFamily="34" charset="0"/>
                <a:ea typeface="Calibri" panose="020F0502020204030204" pitchFamily="34" charset="0"/>
              </a:rPr>
              <a:t>Situations of </a:t>
            </a:r>
            <a:r>
              <a:rPr lang="en-GB" dirty="0">
                <a:latin typeface="Calibri" panose="020F0502020204030204" pitchFamily="34" charset="0"/>
                <a:ea typeface="Calibri" panose="020F0502020204030204" pitchFamily="34" charset="0"/>
              </a:rPr>
              <a:t>r</a:t>
            </a:r>
            <a:r>
              <a:rPr lang="aa-ET" dirty="0">
                <a:latin typeface="Calibri" panose="020F0502020204030204" pitchFamily="34" charset="0"/>
                <a:ea typeface="Calibri" panose="020F0502020204030204" pitchFamily="34" charset="0"/>
              </a:rPr>
              <a:t>isk and </a:t>
            </a:r>
            <a:r>
              <a:rPr lang="en-GB" dirty="0">
                <a:latin typeface="Calibri" panose="020F0502020204030204" pitchFamily="34" charset="0"/>
                <a:ea typeface="Calibri" panose="020F0502020204030204" pitchFamily="34" charset="0"/>
              </a:rPr>
              <a:t>h</a:t>
            </a:r>
            <a:r>
              <a:rPr lang="aa-ET" dirty="0">
                <a:latin typeface="Calibri" panose="020F0502020204030204" pitchFamily="34" charset="0"/>
                <a:ea typeface="Calibri" panose="020F0502020204030204" pitchFamily="34" charset="0"/>
              </a:rPr>
              <a:t>umanitarian </a:t>
            </a:r>
            <a:r>
              <a:rPr lang="en-GB" dirty="0">
                <a:latin typeface="Calibri" panose="020F0502020204030204" pitchFamily="34" charset="0"/>
                <a:ea typeface="Calibri" panose="020F0502020204030204" pitchFamily="34" charset="0"/>
              </a:rPr>
              <a:t>e</a:t>
            </a:r>
            <a:r>
              <a:rPr lang="aa-ET" dirty="0">
                <a:latin typeface="Calibri" panose="020F0502020204030204" pitchFamily="34" charset="0"/>
                <a:ea typeface="Calibri" panose="020F0502020204030204" pitchFamily="34" charset="0"/>
              </a:rPr>
              <a:t>mergencies</a:t>
            </a:r>
            <a:endParaRPr lang="de-DE" b="1" dirty="0">
              <a:latin typeface="Calibri" panose="020F0502020204030204" pitchFamily="34" charset="0"/>
              <a:ea typeface="Calibri" panose="020F0502020204030204" pitchFamily="34" charset="0"/>
            </a:endParaRPr>
          </a:p>
          <a:p>
            <a:pPr indent="0">
              <a:spcAft>
                <a:spcPts val="0"/>
              </a:spcAft>
              <a:buNone/>
            </a:pPr>
            <a:r>
              <a:rPr lang="en-US" b="1" dirty="0">
                <a:latin typeface="Calibri" panose="020F0502020204030204" pitchFamily="34" charset="0"/>
                <a:ea typeface="Calibri" panose="020F0502020204030204" pitchFamily="34" charset="0"/>
              </a:rPr>
              <a:t>Topic 6. </a:t>
            </a:r>
            <a:r>
              <a:rPr lang="en-US" dirty="0">
                <a:latin typeface="Calibri" panose="020F0502020204030204" pitchFamily="34" charset="0"/>
                <a:ea typeface="Calibri" panose="020F0502020204030204" pitchFamily="34" charset="0"/>
              </a:rPr>
              <a:t>Article 19 – Living independently and being included in the community</a:t>
            </a:r>
            <a:endParaRPr lang="en-US" b="1" dirty="0">
              <a:latin typeface="Calibri" panose="020F0502020204030204" pitchFamily="34" charset="0"/>
              <a:ea typeface="Calibri" panose="020F0502020204030204" pitchFamily="34" charset="0"/>
            </a:endParaRPr>
          </a:p>
          <a:p>
            <a:pPr indent="0">
              <a:spcAft>
                <a:spcPts val="0"/>
              </a:spcAft>
              <a:buNone/>
            </a:pPr>
            <a:r>
              <a:rPr lang="en-US" b="1" dirty="0">
                <a:latin typeface="Calibri" panose="020F0502020204030204" pitchFamily="34" charset="0"/>
                <a:ea typeface="Calibri" panose="020F0502020204030204" pitchFamily="34" charset="0"/>
              </a:rPr>
              <a:t>Topic 7. </a:t>
            </a:r>
            <a:r>
              <a:rPr lang="en-US" dirty="0">
                <a:latin typeface="Calibri" panose="020F0502020204030204" pitchFamily="34" charset="0"/>
                <a:ea typeface="Calibri" panose="020F0502020204030204" pitchFamily="34" charset="0"/>
              </a:rPr>
              <a:t>Article 12 – Equal recognition before the law</a:t>
            </a:r>
          </a:p>
          <a:p>
            <a:pPr indent="0">
              <a:spcAft>
                <a:spcPts val="0"/>
              </a:spcAft>
              <a:buNone/>
            </a:pPr>
            <a:endParaRPr lang="en-US" dirty="0">
              <a:latin typeface="Calibri" panose="020F0502020204030204" pitchFamily="34" charset="0"/>
              <a:ea typeface="Calibri" panose="020F0502020204030204" pitchFamily="34" charset="0"/>
            </a:endParaRPr>
          </a:p>
          <a:p>
            <a:pPr indent="0">
              <a:spcAft>
                <a:spcPts val="600"/>
              </a:spcAft>
            </a:pPr>
            <a:endParaRPr lang="en-US" dirty="0">
              <a:latin typeface="Calibri" panose="020F0502020204030204" pitchFamily="34" charset="0"/>
              <a:ea typeface="Calibri" panose="020F0502020204030204" pitchFamily="34" charset="0"/>
            </a:endParaRPr>
          </a:p>
          <a:p>
            <a:pPr marL="0" indent="0">
              <a:spcAft>
                <a:spcPts val="600"/>
              </a:spcAft>
              <a:buNone/>
            </a:pPr>
            <a:r>
              <a:rPr lang="en-US" b="1" dirty="0">
                <a:latin typeface="Calibri" panose="020F0502020204030204" pitchFamily="34" charset="0"/>
                <a:ea typeface="Calibri" panose="020F0502020204030204" pitchFamily="34" charset="0"/>
              </a:rPr>
              <a:t>Module 3. Legal capacity and the right to decide</a:t>
            </a:r>
          </a:p>
          <a:p>
            <a:pPr indent="0">
              <a:spcAft>
                <a:spcPts val="0"/>
              </a:spcAft>
              <a:buNone/>
            </a:pPr>
            <a:r>
              <a:rPr lang="en-US" b="1" dirty="0">
                <a:latin typeface="Calibri" panose="020F0502020204030204" pitchFamily="34" charset="0"/>
                <a:ea typeface="Calibri" panose="020F0502020204030204" pitchFamily="34" charset="0"/>
              </a:rPr>
              <a:t>Topic 1. </a:t>
            </a:r>
            <a:r>
              <a:rPr lang="en-US" dirty="0">
                <a:latin typeface="Calibri" panose="020F0502020204030204" pitchFamily="34" charset="0"/>
                <a:ea typeface="Calibri" panose="020F0502020204030204" pitchFamily="34" charset="0"/>
              </a:rPr>
              <a:t>Understanding the right to legal capacity (equal recognition before the law in practice)</a:t>
            </a:r>
          </a:p>
          <a:p>
            <a:pPr indent="0">
              <a:spcAft>
                <a:spcPts val="0"/>
              </a:spcAft>
              <a:buNone/>
            </a:pPr>
            <a:r>
              <a:rPr lang="en-US" b="1" dirty="0">
                <a:latin typeface="Calibri" panose="020F0502020204030204" pitchFamily="34" charset="0"/>
                <a:ea typeface="Calibri" panose="020F0502020204030204" pitchFamily="34" charset="0"/>
              </a:rPr>
              <a:t>Topic 2. </a:t>
            </a:r>
            <a:r>
              <a:rPr lang="en-US" dirty="0">
                <a:latin typeface="Calibri" panose="020F0502020204030204" pitchFamily="34" charset="0"/>
                <a:ea typeface="Calibri" panose="020F0502020204030204" pitchFamily="34" charset="0"/>
              </a:rPr>
              <a:t>Supported decision-making and advance planning</a:t>
            </a:r>
          </a:p>
          <a:p>
            <a:pPr marL="0" indent="0">
              <a:spcAft>
                <a:spcPts val="0"/>
              </a:spcAft>
              <a:buNone/>
            </a:pPr>
            <a:endParaRPr lang="en-US" b="1" dirty="0">
              <a:latin typeface="Calibri" panose="020F0502020204030204" pitchFamily="34" charset="0"/>
              <a:ea typeface="Calibri" panose="020F0502020204030204" pitchFamily="34" charset="0"/>
            </a:endParaRPr>
          </a:p>
          <a:p>
            <a:pPr marL="0" indent="0">
              <a:spcAft>
                <a:spcPts val="0"/>
              </a:spcAft>
              <a:buNone/>
            </a:pPr>
            <a:r>
              <a:rPr lang="en-US" b="1" dirty="0">
                <a:latin typeface="Calibri" panose="020F0502020204030204" pitchFamily="34" charset="0"/>
                <a:ea typeface="Calibri" panose="020F0502020204030204" pitchFamily="34" charset="0"/>
              </a:rPr>
              <a:t>Becoming a </a:t>
            </a:r>
            <a:r>
              <a:rPr lang="en-US" b="1" dirty="0" err="1">
                <a:latin typeface="Calibri" panose="020F0502020204030204" pitchFamily="34" charset="0"/>
                <a:ea typeface="Calibri" panose="020F0502020204030204" pitchFamily="34" charset="0"/>
              </a:rPr>
              <a:t>QualityRights</a:t>
            </a:r>
            <a:r>
              <a:rPr lang="en-US" b="1" dirty="0">
                <a:latin typeface="Calibri" panose="020F0502020204030204" pitchFamily="34" charset="0"/>
                <a:ea typeface="Calibri" panose="020F0502020204030204" pitchFamily="34" charset="0"/>
              </a:rPr>
              <a:t> changemaker: working on our Action Plans</a:t>
            </a:r>
          </a:p>
          <a:p>
            <a:endParaRPr lang="en-US" dirty="0"/>
          </a:p>
        </p:txBody>
      </p:sp>
    </p:spTree>
    <p:extLst>
      <p:ext uri="{BB962C8B-B14F-4D97-AF65-F5344CB8AC3E}">
        <p14:creationId xmlns:p14="http://schemas.microsoft.com/office/powerpoint/2010/main" val="2604676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C22F-8D48-4420-9124-01F4EB20DB6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Different models of disability</a:t>
            </a:r>
            <a:r>
              <a:rPr lang="en-GB" dirty="0"/>
              <a:t> </a:t>
            </a:r>
            <a:endParaRPr lang="aa-ET" dirty="0"/>
          </a:p>
        </p:txBody>
      </p:sp>
      <p:sp>
        <p:nvSpPr>
          <p:cNvPr id="3" name="Content Placeholder 2">
            <a:extLst>
              <a:ext uri="{FF2B5EF4-FFF2-40B4-BE49-F238E27FC236}">
                <a16:creationId xmlns:a16="http://schemas.microsoft.com/office/drawing/2014/main" id="{EE70F238-AEC2-47D4-8A37-10A6B276C3A0}"/>
              </a:ext>
            </a:extLst>
          </p:cNvPr>
          <p:cNvSpPr>
            <a:spLocks noGrp="1"/>
          </p:cNvSpPr>
          <p:nvPr>
            <p:ph idx="1"/>
          </p:nvPr>
        </p:nvSpPr>
        <p:spPr>
          <a:xfrm>
            <a:off x="507207" y="1882588"/>
            <a:ext cx="11175995" cy="4468999"/>
          </a:xfrm>
        </p:spPr>
        <p:txBody>
          <a:bodyPr lIns="91440" tIns="45720" rIns="91440" bIns="45720" anchor="t"/>
          <a:lstStyle/>
          <a:p>
            <a:pPr>
              <a:spcAft>
                <a:spcPts val="600"/>
              </a:spcAft>
            </a:pPr>
            <a:r>
              <a:rPr lang="en-US" dirty="0">
                <a:latin typeface="Calibri" panose="020F0502020204030204" pitchFamily="34" charset="0"/>
                <a:ea typeface="Calibri" panose="020F0502020204030204" pitchFamily="34" charset="0"/>
              </a:rPr>
              <a:t>recognizes that disability is caused by barriers in society;</a:t>
            </a:r>
          </a:p>
          <a:p>
            <a:pPr>
              <a:spcAft>
                <a:spcPts val="600"/>
              </a:spcAft>
            </a:pPr>
            <a:r>
              <a:rPr lang="en-US" dirty="0">
                <a:latin typeface="Calibri" panose="020F0502020204030204" pitchFamily="34" charset="0"/>
                <a:ea typeface="Calibri" panose="020F0502020204030204" pitchFamily="34" charset="0"/>
              </a:rPr>
              <a:t>recognizes that people with disabilities are equal to others and are </a:t>
            </a:r>
            <a:r>
              <a:rPr lang="en-US" b="1" dirty="0">
                <a:latin typeface="Calibri" panose="020F0502020204030204" pitchFamily="34" charset="0"/>
                <a:ea typeface="Calibri" panose="020F0502020204030204" pitchFamily="34" charset="0"/>
              </a:rPr>
              <a:t>entitled</a:t>
            </a:r>
            <a:r>
              <a:rPr lang="en-US" dirty="0">
                <a:latin typeface="Calibri" panose="020F0502020204030204" pitchFamily="34" charset="0"/>
                <a:ea typeface="Calibri" panose="020F0502020204030204" pitchFamily="34" charset="0"/>
              </a:rPr>
              <a:t> to equal rights and opportunities;</a:t>
            </a:r>
          </a:p>
          <a:p>
            <a:pPr>
              <a:spcAft>
                <a:spcPts val="600"/>
              </a:spcAft>
            </a:pPr>
            <a:r>
              <a:rPr lang="en-GB" dirty="0">
                <a:latin typeface="Calibri" panose="020F0502020204030204" pitchFamily="34" charset="0"/>
                <a:ea typeface="Calibri" panose="020F0502020204030204" pitchFamily="34" charset="0"/>
              </a:rPr>
              <a:t>recognizes that barriers that prevent people with disabilities from participating fully in society and from enjoying their rights are </a:t>
            </a:r>
            <a:r>
              <a:rPr lang="en-GB" b="1" dirty="0">
                <a:latin typeface="Calibri" panose="020F0502020204030204" pitchFamily="34" charset="0"/>
                <a:ea typeface="Calibri" panose="020F0502020204030204" pitchFamily="34" charset="0"/>
              </a:rPr>
              <a:t>discriminatory</a:t>
            </a:r>
            <a:r>
              <a:rPr lang="en-GB" dirty="0">
                <a:latin typeface="Calibri" panose="020F0502020204030204" pitchFamily="34" charset="0"/>
                <a:ea typeface="Calibri" panose="020F0502020204030204" pitchFamily="34" charset="0"/>
              </a:rPr>
              <a:t>;</a:t>
            </a:r>
          </a:p>
          <a:p>
            <a:pPr lvl="0">
              <a:spcAft>
                <a:spcPts val="600"/>
              </a:spcAft>
            </a:pPr>
            <a:r>
              <a:rPr lang="en-GB" dirty="0">
                <a:latin typeface="Calibri" panose="020F0502020204030204" pitchFamily="34" charset="0"/>
                <a:ea typeface="Calibri" panose="020F0502020204030204" pitchFamily="34" charset="0"/>
              </a:rPr>
              <a:t>states that </a:t>
            </a:r>
            <a:r>
              <a:rPr lang="en-GB" b="1" dirty="0">
                <a:latin typeface="Calibri" panose="020F0502020204030204" pitchFamily="34" charset="0"/>
                <a:ea typeface="Calibri" panose="020F0502020204030204" pitchFamily="34" charset="0"/>
              </a:rPr>
              <a:t>people with disabilities have the right to have these barriers removed and can claim their rights </a:t>
            </a:r>
            <a:r>
              <a:rPr lang="en-GB" dirty="0">
                <a:latin typeface="Calibri" panose="020F0502020204030204" pitchFamily="34" charset="0"/>
                <a:ea typeface="Calibri" panose="020F0502020204030204" pitchFamily="34" charset="0"/>
              </a:rPr>
              <a:t>(t</a:t>
            </a:r>
            <a:r>
              <a:rPr lang="en-US" dirty="0">
                <a:latin typeface="Calibri" panose="020F0502020204030204" pitchFamily="34" charset="0"/>
                <a:ea typeface="Calibri" panose="020F0502020204030204" pitchFamily="34" charset="0"/>
              </a:rPr>
              <a:t>his is the main difference between the human rights and social models);</a:t>
            </a:r>
          </a:p>
          <a:p>
            <a:pPr>
              <a:spcAft>
                <a:spcPts val="600"/>
              </a:spcAft>
            </a:pPr>
            <a:r>
              <a:rPr lang="en-US" dirty="0">
                <a:latin typeface="Calibri" panose="020F0502020204030204" pitchFamily="34" charset="0"/>
                <a:ea typeface="Calibri" panose="020F0502020204030204" pitchFamily="34" charset="0"/>
              </a:rPr>
              <a:t>does not mean that health services are not useful;</a:t>
            </a:r>
          </a:p>
          <a:p>
            <a:pPr>
              <a:spcAft>
                <a:spcPts val="600"/>
              </a:spcAft>
            </a:pPr>
            <a:r>
              <a:rPr lang="en-US" dirty="0">
                <a:latin typeface="Calibri" panose="020F0502020204030204" pitchFamily="34" charset="0"/>
                <a:ea typeface="Calibri" panose="020F0502020204030204" pitchFamily="34" charset="0"/>
              </a:rPr>
              <a:t>does support people’s right to access quality health services on the basis of their free and informed consent.</a:t>
            </a:r>
          </a:p>
          <a:p>
            <a:pPr marL="0" indent="0">
              <a:buNone/>
            </a:pPr>
            <a:endParaRPr lang="aa-ET" b="1" dirty="0"/>
          </a:p>
        </p:txBody>
      </p:sp>
      <p:sp>
        <p:nvSpPr>
          <p:cNvPr id="6" name="Text Placeholder 5">
            <a:extLst>
              <a:ext uri="{FF2B5EF4-FFF2-40B4-BE49-F238E27FC236}">
                <a16:creationId xmlns:a16="http://schemas.microsoft.com/office/drawing/2014/main" id="{C118E493-A67A-8A40-98AA-1149A3A0871E}"/>
              </a:ext>
            </a:extLst>
          </p:cNvPr>
          <p:cNvSpPr>
            <a:spLocks noGrp="1"/>
          </p:cNvSpPr>
          <p:nvPr>
            <p:ph type="body" sz="quarter" idx="13"/>
          </p:nvPr>
        </p:nvSpPr>
        <p:spPr>
          <a:xfrm>
            <a:off x="505612" y="1378614"/>
            <a:ext cx="11174400" cy="360000"/>
          </a:xfrm>
        </p:spPr>
        <p:txBody>
          <a:bodyPr/>
          <a:lstStyle/>
          <a:p>
            <a:r>
              <a:rPr lang="en-GB" dirty="0"/>
              <a:t>T</a:t>
            </a:r>
            <a:r>
              <a:rPr lang="en-GB" dirty="0">
                <a:latin typeface="Calibri" panose="020F0502020204030204" pitchFamily="34" charset="0"/>
                <a:ea typeface="Calibri" panose="020F0502020204030204" pitchFamily="34" charset="0"/>
                <a:cs typeface="Calibri" panose="020F0502020204030204" pitchFamily="34" charset="0"/>
              </a:rPr>
              <a:t>he human rights model of disability:</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876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2FEA967-7E7A-C842-B14E-5103502CFCAD}"/>
              </a:ext>
            </a:extLst>
          </p:cNvPr>
          <p:cNvSpPr>
            <a:spLocks noGrp="1"/>
          </p:cNvSpPr>
          <p:nvPr>
            <p:ph type="body" sz="quarter" idx="13"/>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Different models in practice </a:t>
            </a:r>
            <a:endParaRPr lang="en-US"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EB0F70B0-568A-4344-BA88-15F2975DFB36}"/>
              </a:ext>
            </a:extLst>
          </p:cNvPr>
          <p:cNvGraphicFramePr>
            <a:graphicFrameLocks noGrp="1"/>
          </p:cNvGraphicFramePr>
          <p:nvPr>
            <p:ph sz="quarter" idx="14"/>
            <p:extLst>
              <p:ext uri="{D42A27DB-BD31-4B8C-83A1-F6EECF244321}">
                <p14:modId xmlns:p14="http://schemas.microsoft.com/office/powerpoint/2010/main" val="2573210109"/>
              </p:ext>
            </p:extLst>
          </p:nvPr>
        </p:nvGraphicFramePr>
        <p:xfrm>
          <a:off x="506413" y="1511300"/>
          <a:ext cx="11173791" cy="3863848"/>
        </p:xfrm>
        <a:graphic>
          <a:graphicData uri="http://schemas.openxmlformats.org/drawingml/2006/table">
            <a:tbl>
              <a:tblPr firstRow="1" firstCol="1" bandRow="1"/>
              <a:tblGrid>
                <a:gridCol w="1487729">
                  <a:extLst>
                    <a:ext uri="{9D8B030D-6E8A-4147-A177-3AD203B41FA5}">
                      <a16:colId xmlns:a16="http://schemas.microsoft.com/office/drawing/2014/main" val="2032096084"/>
                    </a:ext>
                  </a:extLst>
                </a:gridCol>
                <a:gridCol w="2803799">
                  <a:extLst>
                    <a:ext uri="{9D8B030D-6E8A-4147-A177-3AD203B41FA5}">
                      <a16:colId xmlns:a16="http://schemas.microsoft.com/office/drawing/2014/main" val="2658393654"/>
                    </a:ext>
                  </a:extLst>
                </a:gridCol>
                <a:gridCol w="2252895">
                  <a:extLst>
                    <a:ext uri="{9D8B030D-6E8A-4147-A177-3AD203B41FA5}">
                      <a16:colId xmlns:a16="http://schemas.microsoft.com/office/drawing/2014/main" val="970695764"/>
                    </a:ext>
                  </a:extLst>
                </a:gridCol>
                <a:gridCol w="2321015">
                  <a:extLst>
                    <a:ext uri="{9D8B030D-6E8A-4147-A177-3AD203B41FA5}">
                      <a16:colId xmlns:a16="http://schemas.microsoft.com/office/drawing/2014/main" val="2354570404"/>
                    </a:ext>
                  </a:extLst>
                </a:gridCol>
                <a:gridCol w="2308353">
                  <a:extLst>
                    <a:ext uri="{9D8B030D-6E8A-4147-A177-3AD203B41FA5}">
                      <a16:colId xmlns:a16="http://schemas.microsoft.com/office/drawing/2014/main" val="3094198052"/>
                    </a:ext>
                  </a:extLst>
                </a:gridCol>
              </a:tblGrid>
              <a:tr h="229870">
                <a:tc>
                  <a:txBody>
                    <a:bodyPr/>
                    <a:lstStyle/>
                    <a:p>
                      <a:pPr marL="0" marR="60325" algn="ctr">
                        <a:lnSpc>
                          <a:spcPct val="115000"/>
                        </a:lnSpc>
                        <a:spcBef>
                          <a:spcPts val="0"/>
                        </a:spcBef>
                        <a:spcAft>
                          <a:spcPts val="0"/>
                        </a:spcAft>
                      </a:pPr>
                      <a:r>
                        <a:rPr lang="en-GB" sz="2000" b="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Situation</a:t>
                      </a:r>
                      <a:endParaRPr lang="en-CH"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Charity model</a:t>
                      </a:r>
                      <a:endParaRPr lang="en-CH"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14935" marR="60325" algn="ctr">
                        <a:lnSpc>
                          <a:spcPct val="115000"/>
                        </a:lnSpc>
                        <a:spcBef>
                          <a:spcPts val="0"/>
                        </a:spcBef>
                        <a:spcAft>
                          <a:spcPts val="0"/>
                        </a:spcAft>
                      </a:pPr>
                      <a:r>
                        <a:rPr lang="en-GB" sz="2000" b="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Medical model</a:t>
                      </a:r>
                      <a:endParaRPr lang="en-CH"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133985" marR="60325" algn="ctr">
                        <a:lnSpc>
                          <a:spcPct val="115000"/>
                        </a:lnSpc>
                        <a:spcBef>
                          <a:spcPts val="0"/>
                        </a:spcBef>
                        <a:spcAft>
                          <a:spcPts val="0"/>
                        </a:spcAft>
                      </a:pPr>
                      <a:r>
                        <a:rPr lang="en-GB" sz="2000" b="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Social model</a:t>
                      </a:r>
                      <a:endParaRPr lang="en-CH"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tc>
                  <a:txBody>
                    <a:bodyPr/>
                    <a:lstStyle/>
                    <a:p>
                      <a:pPr marL="305435" marR="60325" algn="ctr">
                        <a:lnSpc>
                          <a:spcPct val="115000"/>
                        </a:lnSpc>
                        <a:spcBef>
                          <a:spcPts val="0"/>
                        </a:spcBef>
                        <a:spcAft>
                          <a:spcPts val="0"/>
                        </a:spcAft>
                      </a:pPr>
                      <a:r>
                        <a:rPr lang="en-GB" sz="2000" b="1">
                          <a:solidFill>
                            <a:srgbClr val="FFFFFF"/>
                          </a:solidFill>
                          <a:effectLst/>
                          <a:latin typeface="Century Gothic" panose="020B0502020202020204" pitchFamily="34" charset="0"/>
                          <a:ea typeface="SimSun" panose="02010600030101010101" pitchFamily="2" charset="-122"/>
                          <a:cs typeface="Calibri" panose="020F0502020204030204" pitchFamily="34" charset="0"/>
                        </a:rPr>
                        <a:t>Rights-based model</a:t>
                      </a:r>
                      <a:endParaRPr lang="en-CH" sz="2000" b="1">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4232277736"/>
                  </a:ext>
                </a:extLst>
              </a:tr>
              <a:tr h="1229995">
                <a:tc>
                  <a:txBody>
                    <a:bodyPr/>
                    <a:lstStyle/>
                    <a:p>
                      <a:pPr marL="0" marR="60325" algn="l">
                        <a:lnSpc>
                          <a:spcPct val="115000"/>
                        </a:lnSpc>
                        <a:spcBef>
                          <a:spcPts val="0"/>
                        </a:spcBef>
                        <a:spcAft>
                          <a:spcPts val="0"/>
                        </a:spcAft>
                      </a:pPr>
                      <a:r>
                        <a:rPr lang="en-GB" sz="2000">
                          <a:solidFill>
                            <a:srgbClr val="000000"/>
                          </a:solidFill>
                          <a:effectLst/>
                          <a:latin typeface="+mn-lt"/>
                          <a:ea typeface="SimSun" panose="02010600030101010101" pitchFamily="2" charset="-122"/>
                          <a:cs typeface="Calibri" panose="020F0502020204030204" pitchFamily="34" charset="0"/>
                        </a:rPr>
                        <a:t>Young woman using a wheelchair</a:t>
                      </a:r>
                      <a:endParaRPr lang="en-CH" sz="2000">
                        <a:effectLst/>
                        <a:latin typeface="+mn-lt"/>
                        <a:ea typeface="Calibri" panose="020F0502020204030204" pitchFamily="34" charset="0"/>
                        <a:cs typeface="Times New Roman" panose="02020603050405020304" pitchFamily="18" charset="0"/>
                      </a:endParaRPr>
                    </a:p>
                  </a:txBody>
                  <a:tcPr marL="32302" marR="32302"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38735" marR="60325" algn="l">
                        <a:lnSpc>
                          <a:spcPct val="115000"/>
                        </a:lnSpc>
                        <a:spcBef>
                          <a:spcPts val="0"/>
                        </a:spcBef>
                        <a:spcAft>
                          <a:spcPts val="0"/>
                        </a:spcAft>
                      </a:pPr>
                      <a:r>
                        <a:rPr lang="en-GB" sz="2000">
                          <a:solidFill>
                            <a:srgbClr val="000000"/>
                          </a:solidFill>
                          <a:effectLst/>
                          <a:latin typeface="+mn-lt"/>
                          <a:ea typeface="SimSun" panose="02010600030101010101" pitchFamily="2" charset="-122"/>
                          <a:cs typeface="Calibri" panose="020F0502020204030204" pitchFamily="34" charset="0"/>
                        </a:rPr>
                        <a:t>"What a pity, this woman is bound to a wheelchair, she'll never be able to marry, have children and care for her family. Maybe we can find her a nice care home where she can live and meet other people."</a:t>
                      </a:r>
                      <a:endParaRPr lang="en-CH" sz="2000">
                        <a:effectLst/>
                        <a:latin typeface="+mn-lt"/>
                        <a:ea typeface="Calibri" panose="020F0502020204030204" pitchFamily="34" charset="0"/>
                        <a:cs typeface="Times New Roman" panose="02020603050405020304" pitchFamily="18" charset="0"/>
                      </a:endParaRPr>
                    </a:p>
                  </a:txBody>
                  <a:tcPr marL="32302" marR="32302"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86360" marR="60325" algn="l">
                        <a:lnSpc>
                          <a:spcPct val="115000"/>
                        </a:lnSpc>
                        <a:spcBef>
                          <a:spcPts val="0"/>
                        </a:spcBef>
                        <a:spcAft>
                          <a:spcPts val="0"/>
                        </a:spcAft>
                      </a:pPr>
                      <a:r>
                        <a:rPr lang="en-GB" sz="2000" dirty="0">
                          <a:solidFill>
                            <a:srgbClr val="000000"/>
                          </a:solidFill>
                          <a:effectLst/>
                          <a:latin typeface="+mn-lt"/>
                          <a:ea typeface="SimSun" panose="02010600030101010101" pitchFamily="2" charset="-122"/>
                          <a:cs typeface="Calibri" panose="020F0502020204030204" pitchFamily="34" charset="0"/>
                        </a:rPr>
                        <a:t>"Oh, this poor woman, she should go to a doctor and discuss if there is a therapy which could enable her to walk again, like everybody else."</a:t>
                      </a:r>
                      <a:endParaRPr lang="en-CH" sz="2000" dirty="0">
                        <a:effectLst/>
                        <a:latin typeface="+mn-lt"/>
                        <a:ea typeface="Calibri" panose="020F0502020204030204" pitchFamily="34" charset="0"/>
                        <a:cs typeface="Times New Roman" panose="02020603050405020304" pitchFamily="18" charset="0"/>
                      </a:endParaRPr>
                    </a:p>
                  </a:txBody>
                  <a:tcPr marL="32302" marR="32302"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86360" marR="60325" algn="l">
                        <a:lnSpc>
                          <a:spcPct val="115000"/>
                        </a:lnSpc>
                        <a:spcBef>
                          <a:spcPts val="0"/>
                        </a:spcBef>
                        <a:spcAft>
                          <a:spcPts val="0"/>
                        </a:spcAft>
                      </a:pPr>
                      <a:r>
                        <a:rPr lang="en-GB" sz="2000">
                          <a:solidFill>
                            <a:srgbClr val="000000"/>
                          </a:solidFill>
                          <a:effectLst/>
                          <a:latin typeface="+mn-lt"/>
                          <a:ea typeface="SimSun" panose="02010600030101010101" pitchFamily="2" charset="-122"/>
                          <a:cs typeface="Calibri" panose="020F0502020204030204" pitchFamily="34" charset="0"/>
                        </a:rPr>
                        <a:t>"The community really should build ramps in front of public buildings, so that people like her can participate in social life."</a:t>
                      </a:r>
                      <a:endParaRPr lang="en-CH" sz="2000">
                        <a:effectLst/>
                        <a:latin typeface="+mn-lt"/>
                        <a:ea typeface="Calibri" panose="020F0502020204030204" pitchFamily="34" charset="0"/>
                        <a:cs typeface="Times New Roman" panose="02020603050405020304" pitchFamily="18" charset="0"/>
                      </a:endParaRPr>
                    </a:p>
                  </a:txBody>
                  <a:tcPr marL="32302" marR="32302"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29210" marR="60325" algn="l">
                        <a:lnSpc>
                          <a:spcPct val="115000"/>
                        </a:lnSpc>
                        <a:spcBef>
                          <a:spcPts val="0"/>
                        </a:spcBef>
                        <a:spcAft>
                          <a:spcPts val="0"/>
                        </a:spcAft>
                      </a:pPr>
                      <a:r>
                        <a:rPr lang="en-GB" sz="2000" dirty="0">
                          <a:solidFill>
                            <a:srgbClr val="000000"/>
                          </a:solidFill>
                          <a:effectLst/>
                          <a:latin typeface="+mn-lt"/>
                          <a:ea typeface="SimSun" panose="02010600030101010101" pitchFamily="2" charset="-122"/>
                          <a:cs typeface="Calibri" panose="020F0502020204030204" pitchFamily="34" charset="0"/>
                        </a:rPr>
                        <a:t>"She has a right to take part in social activities, and the government should remove obstacles that make it difficult for her to be with other people in society.”</a:t>
                      </a:r>
                      <a:endParaRPr lang="en-CH" sz="2000" dirty="0">
                        <a:effectLst/>
                        <a:latin typeface="+mn-lt"/>
                        <a:ea typeface="Calibri" panose="020F0502020204030204" pitchFamily="34" charset="0"/>
                        <a:cs typeface="Times New Roman" panose="02020603050405020304" pitchFamily="18" charset="0"/>
                      </a:endParaRPr>
                    </a:p>
                  </a:txBody>
                  <a:tcPr marL="32302" marR="32302"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1569094679"/>
                  </a:ext>
                </a:extLst>
              </a:tr>
            </a:tbl>
          </a:graphicData>
        </a:graphic>
      </p:graphicFrame>
      <p:sp>
        <p:nvSpPr>
          <p:cNvPr id="2" name="Title 1">
            <a:extLst>
              <a:ext uri="{FF2B5EF4-FFF2-40B4-BE49-F238E27FC236}">
                <a16:creationId xmlns:a16="http://schemas.microsoft.com/office/drawing/2014/main" id="{3C6712DB-BD2E-4BE5-80D6-51F4D3F9EEF4}"/>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Different models of disability</a:t>
            </a:r>
            <a:endParaRPr lang="en-CH" dirty="0">
              <a:latin typeface="Calibri" panose="020F0502020204030204" pitchFamily="34" charset="0"/>
              <a:ea typeface="Calibri" panose="020F0502020204030204" pitchFamily="34" charset="0"/>
              <a:cs typeface="Calibri" panose="020F0502020204030204" pitchFamily="34" charset="0"/>
            </a:endParaRPr>
          </a:p>
        </p:txBody>
      </p:sp>
      <p:sp>
        <p:nvSpPr>
          <p:cNvPr id="11" name="Rectangle 3">
            <a:extLst>
              <a:ext uri="{FF2B5EF4-FFF2-40B4-BE49-F238E27FC236}">
                <a16:creationId xmlns:a16="http://schemas.microsoft.com/office/drawing/2014/main" id="{06217297-F3E9-4905-B146-EEB37B77C199}"/>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H"/>
          </a:p>
        </p:txBody>
      </p:sp>
    </p:spTree>
    <p:extLst>
      <p:ext uri="{BB962C8B-B14F-4D97-AF65-F5344CB8AC3E}">
        <p14:creationId xmlns:p14="http://schemas.microsoft.com/office/powerpoint/2010/main" val="135345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2707617C-F366-4A48-AEBB-AF618999CFF2}"/>
              </a:ext>
            </a:extLst>
          </p:cNvPr>
          <p:cNvGraphicFramePr>
            <a:graphicFrameLocks noGrp="1"/>
          </p:cNvGraphicFramePr>
          <p:nvPr>
            <p:ph sz="quarter" idx="14"/>
            <p:extLst>
              <p:ext uri="{D42A27DB-BD31-4B8C-83A1-F6EECF244321}">
                <p14:modId xmlns:p14="http://schemas.microsoft.com/office/powerpoint/2010/main" val="1133704007"/>
              </p:ext>
            </p:extLst>
          </p:nvPr>
        </p:nvGraphicFramePr>
        <p:xfrm>
          <a:off x="392906" y="1004070"/>
          <a:ext cx="11288653" cy="4491034"/>
        </p:xfrm>
        <a:graphic>
          <a:graphicData uri="http://schemas.openxmlformats.org/drawingml/2006/table">
            <a:tbl>
              <a:tblPr firstRow="1" firstCol="1" bandRow="1"/>
              <a:tblGrid>
                <a:gridCol w="2445878">
                  <a:extLst>
                    <a:ext uri="{9D8B030D-6E8A-4147-A177-3AD203B41FA5}">
                      <a16:colId xmlns:a16="http://schemas.microsoft.com/office/drawing/2014/main" val="3143695730"/>
                    </a:ext>
                  </a:extLst>
                </a:gridCol>
                <a:gridCol w="2137880">
                  <a:extLst>
                    <a:ext uri="{9D8B030D-6E8A-4147-A177-3AD203B41FA5}">
                      <a16:colId xmlns:a16="http://schemas.microsoft.com/office/drawing/2014/main" val="3408788947"/>
                    </a:ext>
                  </a:extLst>
                </a:gridCol>
                <a:gridCol w="2195499">
                  <a:extLst>
                    <a:ext uri="{9D8B030D-6E8A-4147-A177-3AD203B41FA5}">
                      <a16:colId xmlns:a16="http://schemas.microsoft.com/office/drawing/2014/main" val="2747059450"/>
                    </a:ext>
                  </a:extLst>
                </a:gridCol>
                <a:gridCol w="2177312">
                  <a:extLst>
                    <a:ext uri="{9D8B030D-6E8A-4147-A177-3AD203B41FA5}">
                      <a16:colId xmlns:a16="http://schemas.microsoft.com/office/drawing/2014/main" val="2081282447"/>
                    </a:ext>
                  </a:extLst>
                </a:gridCol>
                <a:gridCol w="2332084">
                  <a:extLst>
                    <a:ext uri="{9D8B030D-6E8A-4147-A177-3AD203B41FA5}">
                      <a16:colId xmlns:a16="http://schemas.microsoft.com/office/drawing/2014/main" val="3407972825"/>
                    </a:ext>
                  </a:extLst>
                </a:gridCol>
              </a:tblGrid>
              <a:tr h="1078656">
                <a:tc>
                  <a:txBody>
                    <a:bodyPr/>
                    <a:lstStyle/>
                    <a:p>
                      <a:pPr marL="0" marR="60325" algn="ctr">
                        <a:lnSpc>
                          <a:spcPct val="115000"/>
                        </a:lnSpc>
                        <a:spcBef>
                          <a:spcPts val="0"/>
                        </a:spcBef>
                        <a:spcAft>
                          <a:spcPts val="0"/>
                        </a:spcAft>
                      </a:pPr>
                      <a:r>
                        <a:rPr lang="en-GB" sz="2000" b="1" dirty="0">
                          <a:solidFill>
                            <a:srgbClr val="FFFFFF"/>
                          </a:solidFill>
                          <a:effectLst/>
                          <a:latin typeface="Century Gothic"/>
                          <a:ea typeface="SimSun"/>
                          <a:cs typeface="Calibri"/>
                        </a:rPr>
                        <a:t>Situation</a:t>
                      </a:r>
                      <a:endParaRPr lang="aa-ET" sz="2000" b="1" dirty="0">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Charity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Medical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Social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Rights-based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3462639042"/>
                  </a:ext>
                </a:extLst>
              </a:tr>
              <a:tr h="3412378">
                <a:tc>
                  <a:txBody>
                    <a:bodyPr/>
                    <a:lstStyle/>
                    <a:p>
                      <a:pPr marL="0" marR="60325" algn="l">
                        <a:lnSpc>
                          <a:spcPct val="115000"/>
                        </a:lnSpc>
                        <a:spcBef>
                          <a:spcPts val="0"/>
                        </a:spcBef>
                        <a:spcAft>
                          <a:spcPts val="0"/>
                        </a:spcAft>
                      </a:pPr>
                      <a:r>
                        <a:rPr lang="en-GB" sz="2000" dirty="0">
                          <a:solidFill>
                            <a:srgbClr val="000000"/>
                          </a:solidFill>
                          <a:effectLst/>
                          <a:latin typeface="+mn-lt"/>
                          <a:ea typeface="SimSun"/>
                          <a:cs typeface="Calibri"/>
                        </a:rPr>
                        <a:t>Old man with a psychosocial </a:t>
                      </a:r>
                      <a:r>
                        <a:rPr lang="en" sz="2000" dirty="0">
                          <a:solidFill>
                            <a:srgbClr val="000000"/>
                          </a:solidFill>
                          <a:effectLst/>
                          <a:latin typeface="+mn-lt"/>
                          <a:ea typeface="SimSun"/>
                          <a:cs typeface="Calibri"/>
                        </a:rPr>
                        <a:t>disability, living in a care home in a town which is about to be evacuated due to war and violence approaching the town</a:t>
                      </a:r>
                      <a:endParaRPr lang="aa-ET" sz="2000" dirty="0">
                        <a:effectLst/>
                        <a:latin typeface="+mn-lt"/>
                        <a:ea typeface="SimSun"/>
                        <a:cs typeface="Calibri"/>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endParaRPr lang="aa-ET" sz="2000">
                        <a:effectLst/>
                        <a:latin typeface="+mn-lt"/>
                        <a:ea typeface="Calibri" panose="020F0502020204030204" pitchFamily="34" charset="0"/>
                        <a:cs typeface="Times New Roman" panose="02020603050405020304" pitchFamily="18"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endParaRPr lang="aa-ET" sz="2000">
                        <a:effectLst/>
                        <a:latin typeface="+mn-lt"/>
                        <a:ea typeface="Calibri" panose="020F0502020204030204" pitchFamily="34" charset="0"/>
                        <a:cs typeface="Times New Roman" panose="02020603050405020304" pitchFamily="18"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endParaRPr lang="aa-ET" sz="2000">
                        <a:effectLst/>
                        <a:latin typeface="+mn-lt"/>
                        <a:ea typeface="Calibri" panose="020F0502020204030204" pitchFamily="34" charset="0"/>
                        <a:cs typeface="Times New Roman" panose="02020603050405020304" pitchFamily="18"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endParaRPr lang="aa-ET" sz="2000" dirty="0">
                        <a:effectLst/>
                        <a:latin typeface="+mn-lt"/>
                        <a:ea typeface="Calibri" panose="020F0502020204030204" pitchFamily="34" charset="0"/>
                        <a:cs typeface="Times New Roman" panose="02020603050405020304" pitchFamily="18"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3423171442"/>
                  </a:ext>
                </a:extLst>
              </a:tr>
            </a:tbl>
          </a:graphicData>
        </a:graphic>
      </p:graphicFrame>
      <p:sp>
        <p:nvSpPr>
          <p:cNvPr id="2" name="Title 1">
            <a:extLst>
              <a:ext uri="{FF2B5EF4-FFF2-40B4-BE49-F238E27FC236}">
                <a16:creationId xmlns:a16="http://schemas.microsoft.com/office/drawing/2014/main" id="{E012745F-C8B1-4DB2-A73C-76DEC4F0105B}"/>
              </a:ext>
            </a:extLst>
          </p:cNvPr>
          <p:cNvSpPr>
            <a:spLocks noGrp="1"/>
          </p:cNvSpPr>
          <p:nvPr>
            <p:ph type="title"/>
          </p:nvPr>
        </p:nvSpPr>
        <p:spPr>
          <a:xfrm>
            <a:off x="392906" y="270437"/>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2.5 The different models in practice</a:t>
            </a: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3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2707617C-F366-4A48-AEBB-AF618999CFF2}"/>
              </a:ext>
            </a:extLst>
          </p:cNvPr>
          <p:cNvGraphicFramePr>
            <a:graphicFrameLocks noGrp="1"/>
          </p:cNvGraphicFramePr>
          <p:nvPr>
            <p:ph sz="quarter" idx="14"/>
            <p:extLst>
              <p:ext uri="{D42A27DB-BD31-4B8C-83A1-F6EECF244321}">
                <p14:modId xmlns:p14="http://schemas.microsoft.com/office/powerpoint/2010/main" val="4145448444"/>
              </p:ext>
            </p:extLst>
          </p:nvPr>
        </p:nvGraphicFramePr>
        <p:xfrm>
          <a:off x="508424" y="972378"/>
          <a:ext cx="11175151" cy="4555550"/>
        </p:xfrm>
        <a:graphic>
          <a:graphicData uri="http://schemas.openxmlformats.org/drawingml/2006/table">
            <a:tbl>
              <a:tblPr firstRow="1" firstCol="1" bandRow="1"/>
              <a:tblGrid>
                <a:gridCol w="1704524">
                  <a:extLst>
                    <a:ext uri="{9D8B030D-6E8A-4147-A177-3AD203B41FA5}">
                      <a16:colId xmlns:a16="http://schemas.microsoft.com/office/drawing/2014/main" val="3143695730"/>
                    </a:ext>
                  </a:extLst>
                </a:gridCol>
                <a:gridCol w="2418885">
                  <a:extLst>
                    <a:ext uri="{9D8B030D-6E8A-4147-A177-3AD203B41FA5}">
                      <a16:colId xmlns:a16="http://schemas.microsoft.com/office/drawing/2014/main" val="3408788947"/>
                    </a:ext>
                  </a:extLst>
                </a:gridCol>
                <a:gridCol w="2421810">
                  <a:extLst>
                    <a:ext uri="{9D8B030D-6E8A-4147-A177-3AD203B41FA5}">
                      <a16:colId xmlns:a16="http://schemas.microsoft.com/office/drawing/2014/main" val="2747059450"/>
                    </a:ext>
                  </a:extLst>
                </a:gridCol>
                <a:gridCol w="2569997">
                  <a:extLst>
                    <a:ext uri="{9D8B030D-6E8A-4147-A177-3AD203B41FA5}">
                      <a16:colId xmlns:a16="http://schemas.microsoft.com/office/drawing/2014/main" val="2081282447"/>
                    </a:ext>
                  </a:extLst>
                </a:gridCol>
                <a:gridCol w="2059935">
                  <a:extLst>
                    <a:ext uri="{9D8B030D-6E8A-4147-A177-3AD203B41FA5}">
                      <a16:colId xmlns:a16="http://schemas.microsoft.com/office/drawing/2014/main" val="3407972825"/>
                    </a:ext>
                  </a:extLst>
                </a:gridCol>
              </a:tblGrid>
              <a:tr h="1009964">
                <a:tc>
                  <a:txBody>
                    <a:bodyPr/>
                    <a:lstStyle/>
                    <a:p>
                      <a:pPr marL="0" marR="60325" algn="ctr">
                        <a:lnSpc>
                          <a:spcPct val="115000"/>
                        </a:lnSpc>
                        <a:spcBef>
                          <a:spcPts val="0"/>
                        </a:spcBef>
                        <a:spcAft>
                          <a:spcPts val="0"/>
                        </a:spcAft>
                      </a:pPr>
                      <a:r>
                        <a:rPr lang="en-GB" sz="2000" b="1" dirty="0">
                          <a:solidFill>
                            <a:srgbClr val="FFFFFF"/>
                          </a:solidFill>
                          <a:effectLst/>
                          <a:latin typeface="Century Gothic"/>
                          <a:ea typeface="SimSun"/>
                          <a:cs typeface="Calibri"/>
                        </a:rPr>
                        <a:t>Situation</a:t>
                      </a:r>
                      <a:endParaRPr lang="aa-ET" sz="2000" b="1" dirty="0">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Charity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Medical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Social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tc>
                  <a:txBody>
                    <a:bodyPr/>
                    <a:lstStyle/>
                    <a:p>
                      <a:pPr marL="0" marR="60325" algn="ctr">
                        <a:lnSpc>
                          <a:spcPct val="115000"/>
                        </a:lnSpc>
                        <a:spcBef>
                          <a:spcPts val="0"/>
                        </a:spcBef>
                        <a:spcAft>
                          <a:spcPts val="0"/>
                        </a:spcAft>
                      </a:pPr>
                      <a:r>
                        <a:rPr lang="en-GB" sz="2000" b="1">
                          <a:solidFill>
                            <a:srgbClr val="FFFFFF"/>
                          </a:solidFill>
                          <a:effectLst/>
                          <a:latin typeface="Century Gothic"/>
                          <a:ea typeface="SimSun"/>
                          <a:cs typeface="Calibri"/>
                        </a:rPr>
                        <a:t>Rights-based model</a:t>
                      </a:r>
                      <a:endParaRPr lang="aa-ET" sz="2000" b="1">
                        <a:effectLst/>
                        <a:latin typeface="Century Gothic"/>
                        <a:ea typeface="SimSun"/>
                        <a:cs typeface="Calibri"/>
                      </a:endParaRPr>
                    </a:p>
                  </a:txBody>
                  <a:tcPr marL="28421" marR="31579" marT="30480" marB="30480" anchor="ctr">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a:noFill/>
                    </a:lnT>
                    <a:lnB w="12700" cap="flat" cmpd="sng" algn="ctr">
                      <a:solidFill>
                        <a:srgbClr val="000080"/>
                      </a:solidFill>
                      <a:prstDash val="solid"/>
                      <a:round/>
                      <a:headEnd type="none" w="med" len="med"/>
                      <a:tailEnd type="none" w="med" len="med"/>
                    </a:lnB>
                    <a:solidFill>
                      <a:schemeClr val="accent2"/>
                    </a:solidFill>
                  </a:tcPr>
                </a:tc>
                <a:extLst>
                  <a:ext uri="{0D108BD9-81ED-4DB2-BD59-A6C34878D82A}">
                    <a16:rowId xmlns:a16="http://schemas.microsoft.com/office/drawing/2014/main" val="3462639042"/>
                  </a:ext>
                </a:extLst>
              </a:tr>
              <a:tr h="2614009">
                <a:tc>
                  <a:txBody>
                    <a:bodyPr/>
                    <a:lstStyle/>
                    <a:p>
                      <a:pPr marL="0" marR="60325" algn="l">
                        <a:lnSpc>
                          <a:spcPct val="115000"/>
                        </a:lnSpc>
                        <a:spcBef>
                          <a:spcPts val="0"/>
                        </a:spcBef>
                        <a:spcAft>
                          <a:spcPts val="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Old man with a psychosocial </a:t>
                      </a:r>
                      <a:r>
                        <a:rPr lang="en"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disability living in a care home in a town about to be evacuated due to war</a:t>
                      </a:r>
                      <a:endParaRPr lang="aa-ET" sz="2000" dirty="0">
                        <a:effectLst/>
                        <a:latin typeface="Calibri" panose="020F0502020204030204" pitchFamily="34" charset="0"/>
                        <a:ea typeface="Calibri" panose="020F0502020204030204" pitchFamily="34" charset="0"/>
                        <a:cs typeface="Calibri" panose="020F0502020204030204" pitchFamily="34"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"Look at this poor confused man; he seems to be mentally retarded; we’re going to move him to another part of the country where he can be cared for and kept safe."</a:t>
                      </a:r>
                      <a:endParaRPr lang="aa-ET" sz="2000" dirty="0">
                        <a:effectLst/>
                        <a:latin typeface="Calibri" panose="020F0502020204030204" pitchFamily="34" charset="0"/>
                        <a:ea typeface="Calibri" panose="020F0502020204030204" pitchFamily="34" charset="0"/>
                        <a:cs typeface="Calibri" panose="020F0502020204030204" pitchFamily="34"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"Perhaps we can give him some medicine or treatment to make him more calm and happier for his journey.  If we sedate him he will feel better."</a:t>
                      </a:r>
                      <a:endParaRPr lang="aa-ET" sz="2000" dirty="0">
                        <a:effectLst/>
                        <a:latin typeface="Calibri" panose="020F0502020204030204" pitchFamily="34" charset="0"/>
                        <a:ea typeface="Calibri" panose="020F0502020204030204" pitchFamily="34" charset="0"/>
                        <a:cs typeface="Calibri" panose="020F0502020204030204" pitchFamily="34"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lvl="0" indent="0" algn="l" defTabSz="914400" rtl="0" eaLnBrk="1" latinLnBrk="0" hangingPunct="1">
                        <a:lnSpc>
                          <a:spcPct val="115000"/>
                        </a:lnSpc>
                        <a:spcBef>
                          <a:spcPts val="0"/>
                        </a:spcBef>
                        <a:spcAft>
                          <a:spcPts val="0"/>
                        </a:spcAft>
                        <a:buNone/>
                      </a:pPr>
                      <a:r>
                        <a:rPr lang="en-GB" sz="2000" kern="12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“Let’s work with him and the people he trusts (e.g. family and support workers)  to support him to understand and decide about the evacuation, including where, with whom etc he should go.“</a:t>
                      </a:r>
                      <a:endParaRPr lang="en-US" sz="2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tc>
                  <a:txBody>
                    <a:bodyPr/>
                    <a:lstStyle/>
                    <a:p>
                      <a:pPr marL="0" marR="60325" algn="l">
                        <a:lnSpc>
                          <a:spcPct val="115000"/>
                        </a:lnSpc>
                        <a:spcBef>
                          <a:spcPts val="0"/>
                        </a:spcBef>
                        <a:spcAft>
                          <a:spcPts val="0"/>
                        </a:spcAft>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does he want to move to? Let's go and ask him!"</a:t>
                      </a:r>
                      <a:endParaRPr lang="aa-ET" sz="2000" dirty="0">
                        <a:effectLst/>
                        <a:latin typeface="Calibri" panose="020F0502020204030204" pitchFamily="34" charset="0"/>
                        <a:ea typeface="Calibri" panose="020F0502020204030204" pitchFamily="34" charset="0"/>
                        <a:cs typeface="Calibri" panose="020F0502020204030204" pitchFamily="34" charset="0"/>
                      </a:endParaRPr>
                    </a:p>
                  </a:txBody>
                  <a:tcPr marL="31579" marR="31579" marT="30480" marB="3048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FFFFFF"/>
                    </a:solidFill>
                  </a:tcPr>
                </a:tc>
                <a:extLst>
                  <a:ext uri="{0D108BD9-81ED-4DB2-BD59-A6C34878D82A}">
                    <a16:rowId xmlns:a16="http://schemas.microsoft.com/office/drawing/2014/main" val="3423171442"/>
                  </a:ext>
                </a:extLst>
              </a:tr>
            </a:tbl>
          </a:graphicData>
        </a:graphic>
      </p:graphicFrame>
      <p:sp>
        <p:nvSpPr>
          <p:cNvPr id="2" name="Title 1">
            <a:extLst>
              <a:ext uri="{FF2B5EF4-FFF2-40B4-BE49-F238E27FC236}">
                <a16:creationId xmlns:a16="http://schemas.microsoft.com/office/drawing/2014/main" id="{E012745F-C8B1-4DB2-A73C-76DEC4F0105B}"/>
              </a:ext>
            </a:extLst>
          </p:cNvPr>
          <p:cNvSpPr>
            <a:spLocks noGrp="1"/>
          </p:cNvSpPr>
          <p:nvPr>
            <p:ph type="title"/>
          </p:nvPr>
        </p:nvSpPr>
        <p:spPr>
          <a:xfrm>
            <a:off x="506456" y="285187"/>
            <a:ext cx="97920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2.5 The different models in practice</a:t>
            </a: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852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0945FB5-2AC6-0788-8BE6-6FAE780421E3}"/>
              </a:ext>
            </a:extLst>
          </p:cNvPr>
          <p:cNvSpPr>
            <a:spLocks noGrp="1"/>
          </p:cNvSpPr>
          <p:nvPr>
            <p:ph type="sldNum" sz="quarter" idx="12"/>
          </p:nvPr>
        </p:nvSpPr>
        <p:spPr/>
        <p:txBody>
          <a:bodyPr/>
          <a:lstStyle/>
          <a:p>
            <a:fld id="{CFE7C01E-97B8-4569-8908-63AB0F06FED5}" type="slidenum">
              <a:rPr lang="en-US" smtClean="0"/>
              <a:t>24</a:t>
            </a:fld>
            <a:endParaRPr lang="en-US"/>
          </a:p>
        </p:txBody>
      </p:sp>
      <p:pic>
        <p:nvPicPr>
          <p:cNvPr id="7" name="Picture 6" descr="Impairment + Barriers = Disability&#10;Impairment + accessible environment = meaningful participation">
            <a:extLst>
              <a:ext uri="{FF2B5EF4-FFF2-40B4-BE49-F238E27FC236}">
                <a16:creationId xmlns:a16="http://schemas.microsoft.com/office/drawing/2014/main" id="{447BA3A3-7FEC-41C8-847A-AE9E31F1216C}"/>
              </a:ext>
            </a:extLst>
          </p:cNvPr>
          <p:cNvPicPr>
            <a:picLocks noChangeAspect="1"/>
          </p:cNvPicPr>
          <p:nvPr/>
        </p:nvPicPr>
        <p:blipFill rotWithShape="1">
          <a:blip r:embed="rId3"/>
          <a:srcRect l="27678" t="40564" r="26834" b="25032"/>
          <a:stretch/>
        </p:blipFill>
        <p:spPr>
          <a:xfrm>
            <a:off x="1656774" y="1245920"/>
            <a:ext cx="8693393" cy="3694911"/>
          </a:xfrm>
          <a:prstGeom prst="rect">
            <a:avLst/>
          </a:prstGeom>
        </p:spPr>
      </p:pic>
      <p:sp>
        <p:nvSpPr>
          <p:cNvPr id="2" name="Title 1">
            <a:extLst>
              <a:ext uri="{FF2B5EF4-FFF2-40B4-BE49-F238E27FC236}">
                <a16:creationId xmlns:a16="http://schemas.microsoft.com/office/drawing/2014/main" id="{FF898222-FFBF-FF03-16AB-AE1373333155}"/>
              </a:ext>
            </a:extLst>
          </p:cNvPr>
          <p:cNvSpPr txBox="1">
            <a:spLocks/>
          </p:cNvSpPr>
          <p:nvPr/>
        </p:nvSpPr>
        <p:spPr>
          <a:xfrm>
            <a:off x="1133910" y="0"/>
            <a:ext cx="8456623" cy="663677"/>
          </a:xfrm>
        </p:spPr>
        <p:txBody>
          <a:bodyPr anchor="b"/>
          <a:lstStyle>
            <a:lvl1pPr algn="ctr" defTabSz="914400" rtl="0" eaLnBrk="1" latinLnBrk="0" hangingPunct="1">
              <a:lnSpc>
                <a:spcPts val="3300"/>
              </a:lnSpc>
              <a:spcBef>
                <a:spcPct val="0"/>
              </a:spcBef>
              <a:buNone/>
              <a:defRPr sz="6000" b="1" kern="1200" spc="-100" baseline="0">
                <a:solidFill>
                  <a:schemeClr val="accent1"/>
                </a:solidFill>
                <a:latin typeface="+mj-lt"/>
                <a:ea typeface="+mj-ea"/>
                <a:cs typeface="+mj-cs"/>
              </a:defRPr>
            </a:lvl1pPr>
          </a:lstStyle>
          <a:p>
            <a:pPr algn="l"/>
            <a:r>
              <a:rPr lang="en-GB" sz="3000" dirty="0">
                <a:latin typeface="Calibri" panose="020F0502020204030204" pitchFamily="34" charset="0"/>
                <a:ea typeface="Calibri" panose="020F0502020204030204" pitchFamily="34" charset="0"/>
                <a:cs typeface="Calibri" panose="020F0502020204030204" pitchFamily="34" charset="0"/>
              </a:rPr>
              <a:t>Exercise 2.5 The different models in practice</a:t>
            </a:r>
            <a:endParaRPr lang="aa-ET" sz="30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5">
            <a:extLst>
              <a:ext uri="{FF2B5EF4-FFF2-40B4-BE49-F238E27FC236}">
                <a16:creationId xmlns:a16="http://schemas.microsoft.com/office/drawing/2014/main" id="{57B03BBE-E7E7-D27B-36C4-20EC3342FEF1}"/>
              </a:ext>
            </a:extLst>
          </p:cNvPr>
          <p:cNvSpPr txBox="1">
            <a:spLocks/>
          </p:cNvSpPr>
          <p:nvPr/>
        </p:nvSpPr>
        <p:spPr>
          <a:xfrm>
            <a:off x="1133910" y="663677"/>
            <a:ext cx="8966934" cy="368521"/>
          </a:xfrm>
          <a:prstGeom prst="rect">
            <a:avLst/>
          </a:prstGeom>
        </p:spPr>
        <p:txBody>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dirty="0">
                <a:solidFill>
                  <a:srgbClr val="0070C0"/>
                </a:solidFill>
                <a:latin typeface="Calibri" panose="020F0502020204030204" pitchFamily="34" charset="0"/>
                <a:ea typeface="Calibri" panose="020F0502020204030204" pitchFamily="34" charset="0"/>
              </a:rPr>
              <a:t>Summary</a:t>
            </a:r>
          </a:p>
        </p:txBody>
      </p:sp>
    </p:spTree>
    <p:extLst>
      <p:ext uri="{BB962C8B-B14F-4D97-AF65-F5344CB8AC3E}">
        <p14:creationId xmlns:p14="http://schemas.microsoft.com/office/powerpoint/2010/main" val="497759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ffee with solid fill">
            <a:extLst>
              <a:ext uri="{FF2B5EF4-FFF2-40B4-BE49-F238E27FC236}">
                <a16:creationId xmlns:a16="http://schemas.microsoft.com/office/drawing/2014/main" id="{A90FD4AC-6C12-DF3F-260B-7AD645B5B5F5}"/>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5" y="1410905"/>
            <a:ext cx="4032621" cy="4032621"/>
          </a:xfrm>
          <a:prstGeom prst="rect">
            <a:avLst/>
          </a:prstGeom>
        </p:spPr>
      </p:pic>
      <p:sp>
        <p:nvSpPr>
          <p:cNvPr id="2" name="Title 1">
            <a:extLst>
              <a:ext uri="{FF2B5EF4-FFF2-40B4-BE49-F238E27FC236}">
                <a16:creationId xmlns:a16="http://schemas.microsoft.com/office/drawing/2014/main" id="{C51F9651-F23C-34F4-4658-1774B37657B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kern="1200">
                <a:solidFill>
                  <a:schemeClr val="tx1"/>
                </a:solidFill>
                <a:latin typeface="+mj-lt"/>
                <a:ea typeface="+mj-ea"/>
                <a:cs typeface="+mj-cs"/>
              </a:rPr>
              <a:t>Break</a:t>
            </a:r>
          </a:p>
        </p:txBody>
      </p:sp>
      <p:sp>
        <p:nvSpPr>
          <p:cNvPr id="3" name="Text Placeholder 2">
            <a:extLst>
              <a:ext uri="{FF2B5EF4-FFF2-40B4-BE49-F238E27FC236}">
                <a16:creationId xmlns:a16="http://schemas.microsoft.com/office/drawing/2014/main" id="{11445A2D-67EB-08B8-260F-6E72978F20C3}"/>
              </a:ext>
            </a:extLst>
          </p:cNvPr>
          <p:cNvSpPr>
            <a:spLocks noGrp="1"/>
          </p:cNvSpPr>
          <p:nvPr>
            <p:ph type="body" sz="quarter" idx="13"/>
          </p:nvPr>
        </p:nvSpPr>
        <p:spPr>
          <a:xfrm>
            <a:off x="5450210" y="4582814"/>
            <a:ext cx="4041454" cy="1312657"/>
          </a:xfrm>
        </p:spPr>
        <p:txBody>
          <a:bodyPr vert="horz" lIns="91440" tIns="45720" rIns="91440" bIns="45720" rtlCol="0" anchor="t">
            <a:normAutofit/>
          </a:bodyPr>
          <a:lstStyle/>
          <a:p>
            <a:pPr marL="0" indent="0">
              <a:lnSpc>
                <a:spcPct val="90000"/>
              </a:lnSpc>
              <a:spcBef>
                <a:spcPts val="1000"/>
              </a:spcBef>
            </a:pPr>
            <a:r>
              <a:rPr lang="en-US" sz="2400" kern="1200">
                <a:solidFill>
                  <a:schemeClr val="tx1"/>
                </a:solidFill>
                <a:latin typeface="+mn-lt"/>
                <a:ea typeface="+mn-ea"/>
                <a:cs typeface="+mn-cs"/>
              </a:rPr>
              <a:t>15 minutes</a:t>
            </a:r>
          </a:p>
        </p:txBody>
      </p:sp>
    </p:spTree>
    <p:extLst>
      <p:ext uri="{BB962C8B-B14F-4D97-AF65-F5344CB8AC3E}">
        <p14:creationId xmlns:p14="http://schemas.microsoft.com/office/powerpoint/2010/main" val="376464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76171D-9D22-D643-1BFD-B163F7A53EDF}"/>
              </a:ext>
            </a:extLst>
          </p:cNvPr>
          <p:cNvSpPr>
            <a:spLocks noGrp="1"/>
          </p:cNvSpPr>
          <p:nvPr>
            <p:ph type="body" sz="quarter" idx="13"/>
          </p:nvPr>
        </p:nvSpPr>
        <p:spPr>
          <a:xfrm>
            <a:off x="636816" y="1438036"/>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3" name="Inhaltsplatzhalter 2">
            <a:extLst>
              <a:ext uri="{FF2B5EF4-FFF2-40B4-BE49-F238E27FC236}">
                <a16:creationId xmlns:a16="http://schemas.microsoft.com/office/drawing/2014/main" id="{84A62A04-2C43-B85E-8FAB-C2B23E999899}"/>
              </a:ext>
            </a:extLst>
          </p:cNvPr>
          <p:cNvSpPr>
            <a:spLocks noGrp="1"/>
          </p:cNvSpPr>
          <p:nvPr>
            <p:ph sz="quarter" idx="14"/>
          </p:nvPr>
        </p:nvSpPr>
        <p:spPr>
          <a:xfrm>
            <a:off x="636804" y="2358000"/>
            <a:ext cx="11174412" cy="2816428"/>
          </a:xfrm>
        </p:spPr>
        <p:txBody>
          <a:bodyPr lIns="91440" tIns="45720" rIns="91440" bIns="45720" anchor="t"/>
          <a:lstStyle/>
          <a:p>
            <a:pPr marL="457200" indent="-457200">
              <a:buFont typeface="Century Gothic"/>
              <a:buAutoNum type="arabicPeriod"/>
            </a:pPr>
            <a:r>
              <a:rPr lang="en-GB" sz="2400" dirty="0">
                <a:latin typeface="Calibri" panose="020F0502020204030204" pitchFamily="34" charset="0"/>
                <a:ea typeface="Calibri" panose="020F0502020204030204" pitchFamily="34" charset="0"/>
              </a:rPr>
              <a:t>In the countries and communities where you work, what model is predominantly used to explain psychosocial, intellectual and cognitive disabilities? What do people think about people with these disabilities?</a:t>
            </a:r>
            <a:endParaRPr lang="en-US" sz="2400" dirty="0">
              <a:latin typeface="Calibri" panose="020F0502020204030204" pitchFamily="34" charset="0"/>
              <a:ea typeface="Calibri" panose="020F0502020204030204" pitchFamily="34" charset="0"/>
            </a:endParaRPr>
          </a:p>
          <a:p>
            <a:pPr marL="457200" indent="-457200">
              <a:buAutoNum type="arabicPeriod"/>
            </a:pPr>
            <a:endParaRPr lang="en-GB" sz="2400" dirty="0">
              <a:latin typeface="Calibri" panose="020F0502020204030204" pitchFamily="34" charset="0"/>
              <a:ea typeface="Calibri" panose="020F0502020204030204" pitchFamily="34" charset="0"/>
            </a:endParaRPr>
          </a:p>
          <a:p>
            <a:pPr marL="457200" indent="-457200">
              <a:buFont typeface="+mj-lt"/>
              <a:buAutoNum type="arabicPeriod"/>
            </a:pPr>
            <a:r>
              <a:rPr lang="en-GB" sz="2400" dirty="0">
                <a:latin typeface="Calibri" panose="020F0502020204030204" pitchFamily="34" charset="0"/>
                <a:ea typeface="Calibri" panose="020F0502020204030204" pitchFamily="34" charset="0"/>
              </a:rPr>
              <a:t>What model(s) are you using predominantly in your work? And what are the benefits/downfalls of using it?</a:t>
            </a:r>
          </a:p>
        </p:txBody>
      </p:sp>
      <p:sp>
        <p:nvSpPr>
          <p:cNvPr id="4" name="Titel 3">
            <a:extLst>
              <a:ext uri="{FF2B5EF4-FFF2-40B4-BE49-F238E27FC236}">
                <a16:creationId xmlns:a16="http://schemas.microsoft.com/office/drawing/2014/main" id="{A658F5B0-4768-707C-EAB0-0EA9D8FD7E9B}"/>
              </a:ext>
            </a:extLst>
          </p:cNvPr>
          <p:cNvSpPr>
            <a:spLocks noGrp="1"/>
          </p:cNvSpPr>
          <p:nvPr>
            <p:ph type="title"/>
          </p:nvPr>
        </p:nvSpPr>
        <p:spPr>
          <a:xfrm>
            <a:off x="507195" y="525388"/>
            <a:ext cx="10945290" cy="538913"/>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2.6 Models of disability where you work</a:t>
            </a:r>
          </a:p>
        </p:txBody>
      </p:sp>
    </p:spTree>
    <p:extLst>
      <p:ext uri="{BB962C8B-B14F-4D97-AF65-F5344CB8AC3E}">
        <p14:creationId xmlns:p14="http://schemas.microsoft.com/office/powerpoint/2010/main" val="1690141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C22F-8D48-4420-9124-01F4EB20DB6A}"/>
              </a:ext>
            </a:extLst>
          </p:cNvPr>
          <p:cNvSpPr>
            <a:spLocks noGrp="1"/>
          </p:cNvSpPr>
          <p:nvPr>
            <p:ph type="title"/>
          </p:nvPr>
        </p:nvSpPr>
        <p:spPr>
          <a:xfrm>
            <a:off x="487610" y="260854"/>
            <a:ext cx="10635091" cy="889921"/>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Exercise 2.7 Changing the model in the humanitarian sector </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C118E493-A67A-8A40-98AA-1149A3A0871E}"/>
              </a:ext>
            </a:extLst>
          </p:cNvPr>
          <p:cNvSpPr>
            <a:spLocks noGrp="1"/>
          </p:cNvSpPr>
          <p:nvPr>
            <p:ph type="body" sz="quarter" idx="13"/>
          </p:nvPr>
        </p:nvSpPr>
        <p:spPr>
          <a:xfrm>
            <a:off x="529989" y="1467077"/>
            <a:ext cx="11174400" cy="360000"/>
          </a:xfrm>
        </p:spPr>
        <p:txBody>
          <a:bodyPr/>
          <a:lstStyle/>
          <a:p>
            <a:r>
              <a:rPr lang="en-GB"/>
              <a:t>watch this video</a:t>
            </a:r>
            <a:endParaRPr lang="en-US"/>
          </a:p>
        </p:txBody>
      </p:sp>
      <p:pic>
        <p:nvPicPr>
          <p:cNvPr id="4" name="Content Placeholder 10" descr="Presentation with media with solid fill">
            <a:extLst>
              <a:ext uri="{FF2B5EF4-FFF2-40B4-BE49-F238E27FC236}">
                <a16:creationId xmlns:a16="http://schemas.microsoft.com/office/drawing/2014/main" id="{3EB21E4F-B120-A96A-C5DB-2FDDE03A5833}"/>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2567" y="2058335"/>
            <a:ext cx="3562066" cy="3562066"/>
          </a:xfrm>
        </p:spPr>
      </p:pic>
      <p:pic>
        <p:nvPicPr>
          <p:cNvPr id="3" name="Online Media 2" title="Anti-racism: When you picture Doctors Without Borders, what do you see?">
            <a:hlinkClick r:id="" action="ppaction://media"/>
            <a:extLst>
              <a:ext uri="{FF2B5EF4-FFF2-40B4-BE49-F238E27FC236}">
                <a16:creationId xmlns:a16="http://schemas.microsoft.com/office/drawing/2014/main" id="{F7BEB7A7-C63A-7EAE-5E91-226D3A4098E7}"/>
              </a:ext>
            </a:extLst>
          </p:cNvPr>
          <p:cNvPicPr>
            <a:picLocks noRot="1" noChangeAspect="1"/>
          </p:cNvPicPr>
          <p:nvPr>
            <a:videoFile r:link="rId1"/>
          </p:nvPr>
        </p:nvPicPr>
        <p:blipFill>
          <a:blip r:embed="rId6"/>
          <a:stretch>
            <a:fillRect/>
          </a:stretch>
        </p:blipFill>
        <p:spPr>
          <a:xfrm>
            <a:off x="0" y="1298469"/>
            <a:ext cx="12192000" cy="5528155"/>
          </a:xfrm>
          <a:prstGeom prst="rect">
            <a:avLst/>
          </a:prstGeom>
        </p:spPr>
      </p:pic>
      <p:sp>
        <p:nvSpPr>
          <p:cNvPr id="5" name="TextBox 4">
            <a:extLst>
              <a:ext uri="{FF2B5EF4-FFF2-40B4-BE49-F238E27FC236}">
                <a16:creationId xmlns:a16="http://schemas.microsoft.com/office/drawing/2014/main" id="{4CAE448E-F782-E6AC-1EFF-8F8EDD74EB5E}"/>
              </a:ext>
            </a:extLst>
          </p:cNvPr>
          <p:cNvSpPr txBox="1"/>
          <p:nvPr/>
        </p:nvSpPr>
        <p:spPr>
          <a:xfrm>
            <a:off x="5116542" y="1385191"/>
            <a:ext cx="7068742"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b="1"/>
              <a:t>Anti-racism: When you picture Doctors Without Borders, what do you see? </a:t>
            </a:r>
          </a:p>
          <a:p>
            <a:pPr algn="r"/>
            <a:r>
              <a:rPr lang="en-US" b="1" i="1"/>
              <a:t>Medecins Sans Frontieres</a:t>
            </a:r>
          </a:p>
        </p:txBody>
      </p:sp>
    </p:spTree>
    <p:extLst>
      <p:ext uri="{BB962C8B-B14F-4D97-AF65-F5344CB8AC3E}">
        <p14:creationId xmlns:p14="http://schemas.microsoft.com/office/powerpoint/2010/main" val="297398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782E8-6335-9282-1790-C6502A5B6C51}"/>
              </a:ext>
            </a:extLst>
          </p:cNvPr>
          <p:cNvSpPr>
            <a:spLocks noGrp="1"/>
          </p:cNvSpPr>
          <p:nvPr>
            <p:ph sz="quarter" idx="16"/>
          </p:nvPr>
        </p:nvSpPr>
        <p:spPr>
          <a:xfrm>
            <a:off x="507205" y="1437864"/>
            <a:ext cx="8152701" cy="1706361"/>
          </a:xfrm>
        </p:spPr>
        <p:txBody>
          <a:bodyPr vert="horz" lIns="0" tIns="46800" rIns="0" bIns="45720" rtlCol="0" anchor="t">
            <a:noAutofit/>
          </a:bodyPr>
          <a:lstStyle/>
          <a:p>
            <a:pPr marL="0" indent="0">
              <a:buNone/>
            </a:pPr>
            <a:r>
              <a:rPr lang="aa-ET" sz="2200" b="1" dirty="0">
                <a:latin typeface="Calibri" panose="020F0502020204030204" pitchFamily="34" charset="0"/>
                <a:ea typeface="Calibri" panose="020F0502020204030204" pitchFamily="34" charset="0"/>
              </a:rPr>
              <a:t>Watch </a:t>
            </a:r>
            <a:r>
              <a:rPr lang="en-US" sz="2200" b="1" dirty="0">
                <a:latin typeface="Calibri" panose="020F0502020204030204" pitchFamily="34" charset="0"/>
                <a:ea typeface="Calibri" panose="020F0502020204030204" pitchFamily="34" charset="0"/>
              </a:rPr>
              <a:t>the video</a:t>
            </a:r>
            <a:r>
              <a:rPr lang="de-DE" sz="2200" b="1" dirty="0">
                <a:latin typeface="Calibri" panose="020F0502020204030204" pitchFamily="34" charset="0"/>
                <a:ea typeface="Calibri" panose="020F0502020204030204" pitchFamily="34" charset="0"/>
              </a:rPr>
              <a:t> about </a:t>
            </a:r>
            <a:r>
              <a:rPr lang="en-GB" sz="2200" b="1" dirty="0">
                <a:effectLst/>
                <a:latin typeface="Calibri" panose="020F0502020204030204" pitchFamily="34" charset="0"/>
                <a:ea typeface="Calibri" panose="020F0502020204030204" pitchFamily="34" charset="0"/>
              </a:rPr>
              <a:t>Samar’s experience</a:t>
            </a:r>
            <a:r>
              <a:rPr lang="en-US" sz="2200" b="1" dirty="0">
                <a:latin typeface="Calibri" panose="020F0502020204030204" pitchFamily="34" charset="0"/>
                <a:ea typeface="Calibri" panose="020F0502020204030204" pitchFamily="34" charset="0"/>
              </a:rPr>
              <a:t>.</a:t>
            </a:r>
          </a:p>
          <a:p>
            <a:pPr marL="457200" indent="-457200">
              <a:buFont typeface="+mj-lt"/>
              <a:buAutoNum type="arabicPeriod"/>
            </a:pPr>
            <a:r>
              <a:rPr lang="en-GB" sz="2200" dirty="0">
                <a:latin typeface="Calibri  "/>
                <a:cs typeface="Calibri"/>
              </a:rPr>
              <a:t>Where in the video could you identify the different models? </a:t>
            </a:r>
          </a:p>
          <a:p>
            <a:pPr marL="457200" indent="-457200">
              <a:buFont typeface="+mj-lt"/>
              <a:buAutoNum type="arabicPeriod"/>
            </a:pPr>
            <a:r>
              <a:rPr lang="en-GB" sz="2200" dirty="0">
                <a:latin typeface="Calibri  "/>
                <a:cs typeface="Calibri"/>
              </a:rPr>
              <a:t>Do parts show the medical model perspective?</a:t>
            </a:r>
          </a:p>
          <a:p>
            <a:pPr marL="0" indent="0">
              <a:buNone/>
            </a:pPr>
            <a:endParaRPr lang="en-US" sz="2200" dirty="0">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1511CB00-4D9E-44B4-282B-1BBA0C8ECA8A}"/>
              </a:ext>
            </a:extLst>
          </p:cNvPr>
          <p:cNvSpPr>
            <a:spLocks noGrp="1"/>
          </p:cNvSpPr>
          <p:nvPr>
            <p:ph type="title"/>
          </p:nvPr>
        </p:nvSpPr>
        <p:spPr>
          <a:xfrm>
            <a:off x="507206" y="506412"/>
            <a:ext cx="10282714" cy="432000"/>
          </a:xfrm>
        </p:spPr>
        <p:txBody>
          <a:bodyPr/>
          <a:lstStyle/>
          <a:p>
            <a:r>
              <a:rPr kumimoji="0" lang="en-GB" sz="3000" b="1" i="0" u="none" strike="noStrike" kern="1200" cap="none" spc="-100" normalizeH="0" baseline="0" noProof="0" dirty="0">
                <a:ln>
                  <a:noFill/>
                </a:ln>
                <a:solidFill>
                  <a:srgbClr val="183F5A"/>
                </a:solidFill>
                <a:effectLst/>
                <a:uLnTx/>
                <a:uFillTx/>
                <a:latin typeface="Calibri  "/>
                <a:ea typeface="Arial Unicode MS"/>
                <a:cs typeface="Arial Unicode MS"/>
              </a:rPr>
              <a:t>Exercise 2.8 Models of disability in the humanitarian sector – MHPSS response</a:t>
            </a:r>
            <a:endParaRPr lang="aa-ET" dirty="0">
              <a:latin typeface="Calibri  "/>
            </a:endParaRPr>
          </a:p>
        </p:txBody>
      </p:sp>
      <p:pic>
        <p:nvPicPr>
          <p:cNvPr id="6" name="Picture 5">
            <a:extLst>
              <a:ext uri="{FF2B5EF4-FFF2-40B4-BE49-F238E27FC236}">
                <a16:creationId xmlns:a16="http://schemas.microsoft.com/office/drawing/2014/main" id="{1CF8EA2C-821E-0E4E-57CB-3D7DAF4486A4}"/>
              </a:ext>
            </a:extLst>
          </p:cNvPr>
          <p:cNvPicPr>
            <a:picLocks noChangeAspect="1"/>
          </p:cNvPicPr>
          <p:nvPr/>
        </p:nvPicPr>
        <p:blipFill>
          <a:blip r:embed="rId3"/>
          <a:stretch>
            <a:fillRect/>
          </a:stretch>
        </p:blipFill>
        <p:spPr>
          <a:xfrm>
            <a:off x="9235910" y="1551004"/>
            <a:ext cx="2055800" cy="2055800"/>
          </a:xfrm>
          <a:prstGeom prst="rect">
            <a:avLst/>
          </a:prstGeom>
        </p:spPr>
      </p:pic>
      <p:sp>
        <p:nvSpPr>
          <p:cNvPr id="7" name="Content Placeholder 2">
            <a:extLst>
              <a:ext uri="{FF2B5EF4-FFF2-40B4-BE49-F238E27FC236}">
                <a16:creationId xmlns:a16="http://schemas.microsoft.com/office/drawing/2014/main" id="{F21C079C-D4C5-C372-8550-B71A05249B3D}"/>
              </a:ext>
            </a:extLst>
          </p:cNvPr>
          <p:cNvSpPr txBox="1">
            <a:spLocks/>
          </p:cNvSpPr>
          <p:nvPr/>
        </p:nvSpPr>
        <p:spPr>
          <a:xfrm>
            <a:off x="430476" y="3144226"/>
            <a:ext cx="7911855" cy="2503540"/>
          </a:xfrm>
          <a:prstGeom prst="rect">
            <a:avLst/>
          </a:prstGeom>
        </p:spPr>
        <p:txBody>
          <a:bodyPr vert="horz" lIns="0" tIns="46800" rIns="0" bIns="45720" rtlCol="0" anchor="t">
            <a:noAutofit/>
          </a:bodyPr>
          <a:lstStyle>
            <a:lvl1pPr marL="28575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Calibri" panose="020F0502020204030204" pitchFamily="34" charset="0"/>
              </a:defRPr>
            </a:lvl1pPr>
            <a:lvl2pPr marL="444500"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b="0" kern="1200" baseline="0" dirty="0" smtClean="0">
                <a:solidFill>
                  <a:schemeClr val="tx1"/>
                </a:solidFill>
                <a:latin typeface="+mn-lt"/>
                <a:ea typeface="+mn-ea"/>
                <a:cs typeface="Calibri" panose="020F0502020204030204" pitchFamily="34" charset="0"/>
              </a:defRPr>
            </a:lvl2pPr>
            <a:lvl3pPr marL="63182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defRPr lang="en-US" sz="1600" kern="1200" baseline="0" dirty="0" smtClean="0">
                <a:solidFill>
                  <a:schemeClr val="tx1"/>
                </a:solidFill>
                <a:latin typeface="+mn-lt"/>
                <a:ea typeface="+mn-ea"/>
                <a:cs typeface="Calibri" panose="020F0502020204030204" pitchFamily="34" charset="0"/>
              </a:defRPr>
            </a:lvl3pPr>
            <a:lvl4pPr marL="815975"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4pPr>
            <a:lvl5pPr marL="982663" indent="-285750" algn="l" defTabSz="914400" rtl="0" eaLnBrk="1" latinLnBrk="0" hangingPunct="1">
              <a:lnSpc>
                <a:spcPct val="100000"/>
              </a:lnSpc>
              <a:spcBef>
                <a:spcPts val="0"/>
              </a:spcBef>
              <a:spcAft>
                <a:spcPts val="1200"/>
              </a:spcAft>
              <a:buClr>
                <a:schemeClr val="accent1"/>
              </a:buClr>
              <a:buFont typeface="Arial" panose="020B0604020202020204" pitchFamily="34" charset="0"/>
              <a:buChar char="•"/>
              <a:tabLst/>
              <a:defRPr lang="en-US" sz="1600" kern="1200" baseline="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latin typeface="Calibri  "/>
              </a:rPr>
              <a:t>Imagine you are going to set up an MHPSS response in a displaced persons camp in Syria.  </a:t>
            </a:r>
          </a:p>
          <a:p>
            <a:pPr marL="457200" indent="-457200">
              <a:buFont typeface="+mj-lt"/>
              <a:buAutoNum type="arabicPeriod" startAt="3"/>
            </a:pPr>
            <a:r>
              <a:rPr lang="en-GB" sz="2200" dirty="0">
                <a:latin typeface="Calibri  "/>
                <a:cs typeface="Calibri"/>
              </a:rPr>
              <a:t>What aspects would you want to replicate, because they align with  social and human rights models?</a:t>
            </a:r>
          </a:p>
          <a:p>
            <a:pPr marL="457200" indent="-457200">
              <a:buFont typeface="+mj-lt"/>
              <a:buAutoNum type="arabicPeriod" startAt="3"/>
            </a:pPr>
            <a:r>
              <a:rPr lang="en-GB" sz="2200" dirty="0">
                <a:latin typeface="Calibri  "/>
                <a:cs typeface="Calibri"/>
              </a:rPr>
              <a:t>What additional components, aligned with the social and human rights models, could be included?</a:t>
            </a:r>
          </a:p>
        </p:txBody>
      </p:sp>
      <p:sp>
        <p:nvSpPr>
          <p:cNvPr id="5" name="TextBox 4">
            <a:extLst>
              <a:ext uri="{FF2B5EF4-FFF2-40B4-BE49-F238E27FC236}">
                <a16:creationId xmlns:a16="http://schemas.microsoft.com/office/drawing/2014/main" id="{92533744-9229-E50F-2A8B-204A5799DA18}"/>
              </a:ext>
            </a:extLst>
          </p:cNvPr>
          <p:cNvSpPr txBox="1"/>
          <p:nvPr/>
        </p:nvSpPr>
        <p:spPr>
          <a:xfrm>
            <a:off x="8659906" y="4069383"/>
            <a:ext cx="3207808" cy="138499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i="1" dirty="0">
                <a:latin typeface="Calibri Light"/>
              </a:rPr>
              <a:t>Video: Building sustainable mental health systems during  and after emergencies. WHO: </a:t>
            </a:r>
            <a:r>
              <a:rPr lang="en-GB" dirty="0">
                <a:solidFill>
                  <a:srgbClr val="0070C0"/>
                </a:solidFill>
                <a:hlinkClick r:id="rId4">
                  <a:extLst>
                    <a:ext uri="{A12FA001-AC4F-418D-AE19-62706E023703}">
                      <ahyp:hlinkClr xmlns:ahyp="http://schemas.microsoft.com/office/drawing/2018/hyperlinkcolor" val="tx"/>
                    </a:ext>
                  </a:extLst>
                </a:hlinkClick>
              </a:rPr>
              <a:t>https://www.youtube.com/watch?v=R66xYAMh5P8&amp;t=218s</a:t>
            </a:r>
            <a:endParaRPr lang="en-US" dirty="0"/>
          </a:p>
        </p:txBody>
      </p:sp>
    </p:spTree>
    <p:extLst>
      <p:ext uri="{BB962C8B-B14F-4D97-AF65-F5344CB8AC3E}">
        <p14:creationId xmlns:p14="http://schemas.microsoft.com/office/powerpoint/2010/main" val="427666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E721-B54A-4D92-91DF-CB1BA53B3BB2}"/>
              </a:ext>
            </a:extLst>
          </p:cNvPr>
          <p:cNvSpPr>
            <a:spLocks noGrp="1"/>
          </p:cNvSpPr>
          <p:nvPr>
            <p:ph type="title"/>
          </p:nvPr>
        </p:nvSpPr>
        <p:spPr/>
        <p:txBody>
          <a:bodyPr/>
          <a:lstStyle/>
          <a:p>
            <a:pPr>
              <a:lnSpc>
                <a:spcPct val="100000"/>
              </a:lnSpc>
            </a:pPr>
            <a:r>
              <a:rPr lang="en-GB" dirty="0">
                <a:latin typeface="Calibri" panose="020F0502020204030204" pitchFamily="34" charset="0"/>
                <a:ea typeface="Calibri" panose="020F0502020204030204" pitchFamily="34" charset="0"/>
                <a:cs typeface="Calibri" panose="020F0502020204030204" pitchFamily="34" charset="0"/>
              </a:rPr>
              <a:t>Topic 3. The Convention on the Rights of Persons with Disabilities</a:t>
            </a:r>
            <a:br>
              <a:rPr lang="aa-ET" dirty="0">
                <a:latin typeface="Calibri" panose="020F0502020204030204" pitchFamily="34" charset="0"/>
                <a:ea typeface="Calibri" panose="020F0502020204030204" pitchFamily="34" charset="0"/>
                <a:cs typeface="Calibri" panose="020F0502020204030204" pitchFamily="34" charset="0"/>
              </a:rPr>
            </a:b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1630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E5A8D-E66D-CF47-82C8-8FF75C646D20}"/>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3</a:t>
            </a:fld>
            <a:endParaRPr lang="en-US"/>
          </a:p>
        </p:txBody>
      </p:sp>
      <p:sp>
        <p:nvSpPr>
          <p:cNvPr id="4" name="Content Placeholder 3">
            <a:extLst>
              <a:ext uri="{FF2B5EF4-FFF2-40B4-BE49-F238E27FC236}">
                <a16:creationId xmlns:a16="http://schemas.microsoft.com/office/drawing/2014/main" id="{FB7A66E5-3522-1440-980C-826AA4CC0A09}"/>
              </a:ext>
            </a:extLst>
          </p:cNvPr>
          <p:cNvSpPr>
            <a:spLocks noGrp="1"/>
          </p:cNvSpPr>
          <p:nvPr>
            <p:ph sz="quarter" idx="14"/>
          </p:nvPr>
        </p:nvSpPr>
        <p:spPr>
          <a:xfrm>
            <a:off x="494852" y="817581"/>
            <a:ext cx="11284772" cy="5168570"/>
          </a:xfrm>
        </p:spPr>
        <p:txBody>
          <a:bodyPr lIns="91440" tIns="45720" rIns="91440" bIns="45720" anchor="t"/>
          <a:lstStyle/>
          <a:p>
            <a:pPr marL="0" indent="0">
              <a:buNone/>
            </a:pPr>
            <a:r>
              <a:rPr lang="en-US" dirty="0">
                <a:latin typeface="Calibri" panose="020F0502020204030204" pitchFamily="34" charset="0"/>
                <a:ea typeface="Calibri" panose="020F0502020204030204" pitchFamily="34" charset="0"/>
              </a:rPr>
              <a:t>At the end of Day 2 you will understand:</a:t>
            </a:r>
          </a:p>
          <a:p>
            <a:r>
              <a:rPr lang="en-US" dirty="0">
                <a:latin typeface="Calibri" panose="020F0502020204030204" pitchFamily="34" charset="0"/>
                <a:ea typeface="Calibri" panose="020F0502020204030204" pitchFamily="34" charset="0"/>
              </a:rPr>
              <a:t>the concepts of discrimination and denial of rights;</a:t>
            </a:r>
          </a:p>
          <a:p>
            <a:r>
              <a:rPr lang="en-US" dirty="0">
                <a:latin typeface="Calibri" panose="020F0502020204030204" pitchFamily="34" charset="0"/>
                <a:ea typeface="Calibri" panose="020F0502020204030204" pitchFamily="34" charset="0"/>
              </a:rPr>
              <a:t>the concept of disability;</a:t>
            </a:r>
          </a:p>
          <a:p>
            <a:r>
              <a:rPr lang="en-US" dirty="0">
                <a:latin typeface="Calibri" panose="020F0502020204030204" pitchFamily="34" charset="0"/>
                <a:ea typeface="Calibri" panose="020F0502020204030204" pitchFamily="34" charset="0"/>
              </a:rPr>
              <a:t>how the CRPD is central to respecting, protecting and fulfilling rights for people with disabilities;</a:t>
            </a:r>
          </a:p>
          <a:p>
            <a:r>
              <a:rPr lang="en-US" dirty="0">
                <a:latin typeface="Calibri" panose="020F0502020204030204" pitchFamily="34" charset="0"/>
                <a:ea typeface="Calibri" panose="020F0502020204030204" pitchFamily="34" charset="0"/>
              </a:rPr>
              <a:t>how the principles of MHPSS work are closely linked to the CRPD;</a:t>
            </a:r>
          </a:p>
          <a:p>
            <a:r>
              <a:rPr lang="en-US" dirty="0">
                <a:latin typeface="Calibri" panose="020F0502020204030204" pitchFamily="34" charset="0"/>
                <a:ea typeface="Calibri" panose="020F0502020204030204" pitchFamily="34" charset="0"/>
              </a:rPr>
              <a:t>how to apply CRPD knowledge to real-life scenarios and identify rights violations for people with disabilities, including in the humanitarian context;</a:t>
            </a:r>
          </a:p>
          <a:p>
            <a:r>
              <a:rPr lang="en-US" dirty="0">
                <a:latin typeface="Calibri" panose="020F0502020204030204" pitchFamily="34" charset="0"/>
                <a:ea typeface="Calibri" panose="020F0502020204030204" pitchFamily="34" charset="0"/>
              </a:rPr>
              <a:t>how to respect and uphold people’s rights, including in the humanitarian context, </a:t>
            </a:r>
            <a:r>
              <a:rPr lang="en-GB" dirty="0">
                <a:latin typeface="Calibri" panose="020F0502020204030204" pitchFamily="34" charset="0"/>
                <a:ea typeface="Calibri" panose="020F0502020204030204" pitchFamily="34" charset="0"/>
              </a:rPr>
              <a:t>and how to include people with disabilities in humanitarian project design and implementation;</a:t>
            </a: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supported decision-making and advance planning.</a:t>
            </a:r>
          </a:p>
          <a:p>
            <a:endParaRPr lang="en-US" dirty="0"/>
          </a:p>
          <a:p>
            <a:endParaRPr lang="en-US" dirty="0"/>
          </a:p>
        </p:txBody>
      </p:sp>
      <p:sp>
        <p:nvSpPr>
          <p:cNvPr id="5" name="Title 4">
            <a:extLst>
              <a:ext uri="{FF2B5EF4-FFF2-40B4-BE49-F238E27FC236}">
                <a16:creationId xmlns:a16="http://schemas.microsoft.com/office/drawing/2014/main" id="{78094279-6168-9547-B4C3-E7E852B14B99}"/>
              </a:ext>
            </a:extLst>
          </p:cNvPr>
          <p:cNvSpPr>
            <a:spLocks noGrp="1"/>
          </p:cNvSpPr>
          <p:nvPr>
            <p:ph type="title"/>
          </p:nvPr>
        </p:nvSpPr>
        <p:spPr>
          <a:xfrm>
            <a:off x="392906" y="298107"/>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Learning outcomes</a:t>
            </a:r>
          </a:p>
        </p:txBody>
      </p:sp>
    </p:spTree>
    <p:extLst>
      <p:ext uri="{BB962C8B-B14F-4D97-AF65-F5344CB8AC3E}">
        <p14:creationId xmlns:p14="http://schemas.microsoft.com/office/powerpoint/2010/main" val="1415853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C35F4D-8EFE-4E1B-0B8B-49B3E910BD6A}"/>
              </a:ext>
            </a:extLst>
          </p:cNvPr>
          <p:cNvSpPr>
            <a:spLocks noGrp="1"/>
          </p:cNvSpPr>
          <p:nvPr>
            <p:ph sz="quarter" idx="16"/>
          </p:nvPr>
        </p:nvSpPr>
        <p:spPr>
          <a:xfrm>
            <a:off x="2022438" y="1739788"/>
            <a:ext cx="9097318" cy="4500000"/>
          </a:xfrm>
        </p:spPr>
        <p:txBody>
          <a:bodyPr vert="horz" lIns="0" tIns="46800" rIns="0" bIns="45720" rtlCol="0" anchor="t">
            <a:noAutofit/>
          </a:bodyPr>
          <a:lstStyle/>
          <a:p>
            <a:pPr marL="0" indent="0">
              <a:buNone/>
            </a:pPr>
            <a:endParaRPr lang="en-US" sz="2400" dirty="0"/>
          </a:p>
          <a:p>
            <a:pPr marL="0" indent="0">
              <a:buNone/>
            </a:pPr>
            <a:endParaRPr lang="en-US" sz="2400" dirty="0"/>
          </a:p>
          <a:p>
            <a:pPr marL="0" indent="0">
              <a:buNone/>
            </a:pPr>
            <a:endParaRPr lang="en-US" sz="2400" dirty="0"/>
          </a:p>
          <a:p>
            <a:r>
              <a:rPr lang="en-US" sz="2400" b="1" dirty="0">
                <a:latin typeface="Calibri" panose="020F0502020204030204" pitchFamily="34" charset="0"/>
                <a:ea typeface="Calibri" panose="020F0502020204030204" pitchFamily="34" charset="0"/>
              </a:rPr>
              <a:t>Which key points of the CRPD do you know</a:t>
            </a:r>
            <a:r>
              <a:rPr lang="de-DE" sz="2400" b="1" dirty="0">
                <a:latin typeface="Calibri" panose="020F0502020204030204" pitchFamily="34" charset="0"/>
                <a:ea typeface="Calibri" panose="020F0502020204030204" pitchFamily="34" charset="0"/>
              </a:rPr>
              <a:t>?</a:t>
            </a:r>
          </a:p>
        </p:txBody>
      </p:sp>
      <p:sp>
        <p:nvSpPr>
          <p:cNvPr id="2" name="Title 1">
            <a:extLst>
              <a:ext uri="{FF2B5EF4-FFF2-40B4-BE49-F238E27FC236}">
                <a16:creationId xmlns:a16="http://schemas.microsoft.com/office/drawing/2014/main" id="{4A4A903D-EEAA-379B-6E44-A0AEDC03EA49}"/>
              </a:ext>
            </a:extLst>
          </p:cNvPr>
          <p:cNvSpPr>
            <a:spLocks noGrp="1"/>
          </p:cNvSpPr>
          <p:nvPr>
            <p:ph type="title"/>
          </p:nvPr>
        </p:nvSpPr>
        <p:spPr/>
        <p:txBody>
          <a:bodyPr/>
          <a:lstStyle/>
          <a:p>
            <a:r>
              <a:rPr lang="de-DE" sz="3000" dirty="0">
                <a:latin typeface="Calibri" panose="020F0502020204030204" pitchFamily="34" charset="0"/>
                <a:ea typeface="Calibri" panose="020F0502020204030204" pitchFamily="34" charset="0"/>
                <a:cs typeface="Calibri" panose="020F0502020204030204" pitchFamily="34" charset="0"/>
              </a:rPr>
              <a:t>Exercise 2.9 </a:t>
            </a:r>
            <a:r>
              <a:rPr lang="aa-ET" sz="3000" dirty="0">
                <a:latin typeface="Calibri" panose="020F0502020204030204" pitchFamily="34" charset="0"/>
                <a:ea typeface="Calibri" panose="020F0502020204030204" pitchFamily="34" charset="0"/>
                <a:cs typeface="Calibri" panose="020F0502020204030204" pitchFamily="34" charset="0"/>
              </a:rPr>
              <a:t>What is the CRPD?</a:t>
            </a:r>
            <a:r>
              <a:rPr lang="de-DE" sz="3000" dirty="0">
                <a:latin typeface="Calibri" panose="020F0502020204030204" pitchFamily="34" charset="0"/>
                <a:ea typeface="Calibri" panose="020F0502020204030204" pitchFamily="34" charset="0"/>
                <a:cs typeface="Calibri" panose="020F0502020204030204" pitchFamily="34" charset="0"/>
              </a:rPr>
              <a:t> </a:t>
            </a:r>
            <a:endParaRPr lang="aa-ET" sz="30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B44875CE-E797-17BA-487B-FF6652512F7B}"/>
              </a:ext>
            </a:extLst>
          </p:cNvPr>
          <p:cNvSpPr>
            <a:spLocks noGrp="1"/>
          </p:cNvSpPr>
          <p:nvPr>
            <p:ph type="body" sz="quarter" idx="18"/>
          </p:nvPr>
        </p:nvSpPr>
        <p:spPr>
          <a:xfrm>
            <a:off x="507206" y="1159100"/>
            <a:ext cx="11174400" cy="360000"/>
          </a:xfrm>
        </p:spPr>
        <p:txBody>
          <a:bodyPr/>
          <a:lstStyle/>
          <a:p>
            <a:r>
              <a:rPr lang="aa-ET" dirty="0">
                <a:latin typeface="Calibri" panose="020F0502020204030204" pitchFamily="34" charset="0"/>
                <a:ea typeface="Calibri" panose="020F0502020204030204" pitchFamily="34" charset="0"/>
                <a:cs typeface="Calibri" panose="020F0502020204030204" pitchFamily="34" charset="0"/>
              </a:rPr>
              <a:t>Quiz to recap learning from the WHO Q</a:t>
            </a:r>
            <a:r>
              <a:rPr lang="en-GB" dirty="0" err="1">
                <a:latin typeface="Calibri" panose="020F0502020204030204" pitchFamily="34" charset="0"/>
                <a:ea typeface="Calibri" panose="020F0502020204030204" pitchFamily="34" charset="0"/>
                <a:cs typeface="Calibri" panose="020F0502020204030204" pitchFamily="34" charset="0"/>
              </a:rPr>
              <a:t>uality</a:t>
            </a:r>
            <a:r>
              <a:rPr lang="aa-ET" dirty="0">
                <a:latin typeface="Calibri" panose="020F0502020204030204" pitchFamily="34" charset="0"/>
                <a:ea typeface="Calibri" panose="020F0502020204030204" pitchFamily="34" charset="0"/>
                <a:cs typeface="Calibri" panose="020F0502020204030204" pitchFamily="34" charset="0"/>
              </a:rPr>
              <a:t>R</a:t>
            </a:r>
            <a:r>
              <a:rPr lang="en-GB" dirty="0" err="1">
                <a:latin typeface="Calibri" panose="020F0502020204030204" pitchFamily="34" charset="0"/>
                <a:ea typeface="Calibri" panose="020F0502020204030204" pitchFamily="34" charset="0"/>
                <a:cs typeface="Calibri" panose="020F0502020204030204" pitchFamily="34" charset="0"/>
              </a:rPr>
              <a:t>ights</a:t>
            </a:r>
            <a:r>
              <a:rPr lang="aa-ET" dirty="0">
                <a:latin typeface="Calibri" panose="020F0502020204030204" pitchFamily="34" charset="0"/>
                <a:ea typeface="Calibri" panose="020F0502020204030204" pitchFamily="34" charset="0"/>
                <a:cs typeface="Calibri" panose="020F0502020204030204" pitchFamily="34" charset="0"/>
              </a:rPr>
              <a:t> emodule </a:t>
            </a:r>
          </a:p>
        </p:txBody>
      </p:sp>
      <p:sp>
        <p:nvSpPr>
          <p:cNvPr id="5" name="TextBox 4">
            <a:extLst>
              <a:ext uri="{FF2B5EF4-FFF2-40B4-BE49-F238E27FC236}">
                <a16:creationId xmlns:a16="http://schemas.microsoft.com/office/drawing/2014/main" id="{3D16DB4B-7608-0D5D-D1A2-F09AE3B0583B}"/>
              </a:ext>
            </a:extLst>
          </p:cNvPr>
          <p:cNvSpPr txBox="1"/>
          <p:nvPr/>
        </p:nvSpPr>
        <p:spPr>
          <a:xfrm>
            <a:off x="3618963" y="721217"/>
            <a:ext cx="0" cy="0"/>
          </a:xfrm>
          <a:prstGeom prst="rect">
            <a:avLst/>
          </a:prstGeom>
          <a:noFill/>
        </p:spPr>
        <p:txBody>
          <a:bodyPr wrap="none" lIns="0" tIns="0" rIns="0" bIns="0" rtlCol="0">
            <a:noAutofit/>
          </a:bodyPr>
          <a:lstStyle/>
          <a:p>
            <a:pPr algn="l"/>
            <a:endParaRPr lang="aa-ET">
              <a:solidFill>
                <a:schemeClr val="tx1"/>
              </a:solidFill>
            </a:endParaRPr>
          </a:p>
        </p:txBody>
      </p:sp>
    </p:spTree>
    <p:extLst>
      <p:ext uri="{BB962C8B-B14F-4D97-AF65-F5344CB8AC3E}">
        <p14:creationId xmlns:p14="http://schemas.microsoft.com/office/powerpoint/2010/main" val="2568654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A568E5-FC4C-D708-B929-2CDF912D21C6}"/>
              </a:ext>
            </a:extLst>
          </p:cNvPr>
          <p:cNvSpPr>
            <a:spLocks noGrp="1"/>
          </p:cNvSpPr>
          <p:nvPr>
            <p:ph type="body" sz="quarter" idx="13"/>
          </p:nvPr>
        </p:nvSpPr>
        <p:spPr>
          <a:xfrm>
            <a:off x="558973" y="1056893"/>
            <a:ext cx="11876867" cy="492972"/>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Identify the eight guiding principles from these twelve boxes</a:t>
            </a:r>
            <a:endParaRPr lang="aa-ET"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Content Placeholder 8">
            <a:extLst>
              <a:ext uri="{FF2B5EF4-FFF2-40B4-BE49-F238E27FC236}">
                <a16:creationId xmlns:a16="http://schemas.microsoft.com/office/drawing/2014/main" id="{1BCF2264-3BCF-F01F-F353-BA275053380F}"/>
              </a:ext>
            </a:extLst>
          </p:cNvPr>
          <p:cNvGraphicFramePr>
            <a:graphicFrameLocks noGrp="1"/>
          </p:cNvGraphicFramePr>
          <p:nvPr>
            <p:ph sz="quarter" idx="14"/>
            <p:extLst>
              <p:ext uri="{D42A27DB-BD31-4B8C-83A1-F6EECF244321}">
                <p14:modId xmlns:p14="http://schemas.microsoft.com/office/powerpoint/2010/main" val="2864021348"/>
              </p:ext>
            </p:extLst>
          </p:nvPr>
        </p:nvGraphicFramePr>
        <p:xfrm>
          <a:off x="392905" y="1657793"/>
          <a:ext cx="10752017" cy="4254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a:extLst>
              <a:ext uri="{FF2B5EF4-FFF2-40B4-BE49-F238E27FC236}">
                <a16:creationId xmlns:a16="http://schemas.microsoft.com/office/drawing/2014/main" id="{22FB2D4E-3F76-79CA-64CB-A24032D61C8B}"/>
              </a:ext>
            </a:extLst>
          </p:cNvPr>
          <p:cNvSpPr>
            <a:spLocks noGrp="1"/>
          </p:cNvSpPr>
          <p:nvPr>
            <p:ph type="title"/>
          </p:nvPr>
        </p:nvSpPr>
        <p:spPr>
          <a:xfrm>
            <a:off x="392905" y="506412"/>
            <a:ext cx="11458435" cy="440202"/>
          </a:xfrm>
        </p:spPr>
        <p:txBody>
          <a:bodyPr lIns="91440" tIns="45720" rIns="91440" bIns="45720" anchor="t"/>
          <a:lstStyle/>
          <a:p>
            <a:r>
              <a:rPr lang="de-DE" dirty="0">
                <a:latin typeface="Calibri" panose="020F0502020204030204" pitchFamily="34" charset="0"/>
                <a:ea typeface="Calibri" panose="020F0502020204030204" pitchFamily="34" charset="0"/>
                <a:cs typeface="Calibri" panose="020F0502020204030204" pitchFamily="34" charset="0"/>
              </a:rPr>
              <a:t>Exercise 2.10 The eight</a:t>
            </a:r>
            <a:r>
              <a:rPr lang="aa-ET" dirty="0">
                <a:latin typeface="Calibri" panose="020F0502020204030204" pitchFamily="34" charset="0"/>
                <a:ea typeface="Calibri" panose="020F0502020204030204" pitchFamily="34" charset="0"/>
                <a:cs typeface="Calibri" panose="020F0502020204030204" pitchFamily="34" charset="0"/>
              </a:rPr>
              <a:t> guiding principles of t</a:t>
            </a:r>
            <a:r>
              <a:rPr lang="en-GB" dirty="0">
                <a:latin typeface="Calibri" panose="020F0502020204030204" pitchFamily="34" charset="0"/>
                <a:ea typeface="Calibri" panose="020F0502020204030204" pitchFamily="34" charset="0"/>
                <a:cs typeface="Calibri" panose="020F0502020204030204" pitchFamily="34" charset="0"/>
              </a:rPr>
              <a:t>he</a:t>
            </a:r>
            <a:r>
              <a:rPr lang="aa-ET" dirty="0">
                <a:latin typeface="Calibri" panose="020F0502020204030204" pitchFamily="34" charset="0"/>
                <a:ea typeface="Calibri" panose="020F0502020204030204" pitchFamily="34" charset="0"/>
                <a:cs typeface="Calibri" panose="020F0502020204030204" pitchFamily="34" charset="0"/>
              </a:rPr>
              <a:t> CRPD</a:t>
            </a:r>
          </a:p>
        </p:txBody>
      </p:sp>
      <p:sp>
        <p:nvSpPr>
          <p:cNvPr id="4" name="Footer Placeholder 3">
            <a:extLst>
              <a:ext uri="{FF2B5EF4-FFF2-40B4-BE49-F238E27FC236}">
                <a16:creationId xmlns:a16="http://schemas.microsoft.com/office/drawing/2014/main" id="{72719EB4-A798-C600-C6D5-3B659676AA40}"/>
              </a:ext>
            </a:extLst>
          </p:cNvPr>
          <p:cNvSpPr>
            <a:spLocks noGrp="1"/>
          </p:cNvSpPr>
          <p:nvPr>
            <p:ph type="ftr" sz="quarter" idx="4294967295"/>
          </p:nvPr>
        </p:nvSpPr>
        <p:spPr>
          <a:xfrm>
            <a:off x="0" y="6623050"/>
            <a:ext cx="9018588" cy="21590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EE599B-9F90-EAAF-94F1-8DA98F82BDE6}"/>
              </a:ext>
            </a:extLst>
          </p:cNvPr>
          <p:cNvSpPr>
            <a:spLocks noGrp="1"/>
          </p:cNvSpPr>
          <p:nvPr>
            <p:ph type="sldNum" sz="quarter" idx="4294967295"/>
          </p:nvPr>
        </p:nvSpPr>
        <p:spPr>
          <a:xfrm>
            <a:off x="10544175" y="6623050"/>
            <a:ext cx="1647825" cy="215900"/>
          </a:xfrm>
        </p:spPr>
        <p:txBody>
          <a:bodyPr/>
          <a:lstStyle/>
          <a:p>
            <a:fld id="{3ED22FC0-9634-43A5-A9BA-3774A5BBC19E}" type="slidenum">
              <a:rPr lang="en-US" smtClean="0"/>
              <a:pPr/>
              <a:t>31</a:t>
            </a:fld>
            <a:endParaRPr lang="en-US"/>
          </a:p>
        </p:txBody>
      </p:sp>
    </p:spTree>
    <p:extLst>
      <p:ext uri="{BB962C8B-B14F-4D97-AF65-F5344CB8AC3E}">
        <p14:creationId xmlns:p14="http://schemas.microsoft.com/office/powerpoint/2010/main" val="1591919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9C53B5-7AD2-D905-FF8F-A02FBAED94D9}"/>
              </a:ext>
            </a:extLst>
          </p:cNvPr>
          <p:cNvSpPr txBox="1"/>
          <p:nvPr/>
        </p:nvSpPr>
        <p:spPr>
          <a:xfrm>
            <a:off x="681318" y="466165"/>
            <a:ext cx="8928847" cy="824753"/>
          </a:xfrm>
          <a:prstGeom prst="rect">
            <a:avLst/>
          </a:prstGeom>
          <a:noFill/>
        </p:spPr>
        <p:txBody>
          <a:bodyPr wrap="square" lIns="0" tIns="0" rIns="0" bIns="0" rtlCol="0">
            <a:noAutofit/>
          </a:bodyPr>
          <a:lstStyle/>
          <a:p>
            <a:r>
              <a:rPr lang="en-GB" sz="3000" b="1" spc="-100" dirty="0">
                <a:solidFill>
                  <a:srgbClr val="183F5A"/>
                </a:solidFill>
                <a:latin typeface="Calibri  "/>
              </a:rPr>
              <a:t>Exercise 2.11 Recap of the CRPD</a:t>
            </a:r>
            <a:endParaRPr lang="en-GB" sz="3000" dirty="0">
              <a:latin typeface="Calibri  "/>
            </a:endParaRPr>
          </a:p>
          <a:p>
            <a:pPr algn="l"/>
            <a:endParaRPr lang="en-GB" dirty="0">
              <a:solidFill>
                <a:schemeClr val="tx1"/>
              </a:solidFill>
            </a:endParaRPr>
          </a:p>
        </p:txBody>
      </p:sp>
      <p:sp>
        <p:nvSpPr>
          <p:cNvPr id="5" name="TextBox 4">
            <a:extLst>
              <a:ext uri="{FF2B5EF4-FFF2-40B4-BE49-F238E27FC236}">
                <a16:creationId xmlns:a16="http://schemas.microsoft.com/office/drawing/2014/main" id="{9760AC34-688B-BEA7-D6FD-365B347C7ADA}"/>
              </a:ext>
            </a:extLst>
          </p:cNvPr>
          <p:cNvSpPr txBox="1"/>
          <p:nvPr/>
        </p:nvSpPr>
        <p:spPr>
          <a:xfrm>
            <a:off x="4979396" y="2612714"/>
            <a:ext cx="7212604" cy="824753"/>
          </a:xfrm>
          <a:prstGeom prst="rect">
            <a:avLst/>
          </a:prstGeom>
          <a:noFill/>
        </p:spPr>
        <p:txBody>
          <a:bodyPr wrap="square" lIns="0" tIns="0" rIns="0" bIns="0" rtlCol="0">
            <a:noAutofit/>
          </a:bodyPr>
          <a:lstStyle/>
          <a:p>
            <a:r>
              <a:rPr lang="en-GB" sz="2200" b="1" dirty="0">
                <a:latin typeface="Calibri" panose="020F0502020204030204" pitchFamily="34" charset="0"/>
                <a:ea typeface="Calibri" panose="020F0502020204030204" pitchFamily="34" charset="0"/>
                <a:cs typeface="Calibri" panose="020F0502020204030204" pitchFamily="34" charset="0"/>
              </a:rPr>
              <a:t>ARCH Disability Law Centre.</a:t>
            </a:r>
          </a:p>
          <a:p>
            <a:r>
              <a:rPr lang="en-GB" sz="2200" b="1" dirty="0">
                <a:latin typeface="Calibri" panose="020F0502020204030204" pitchFamily="34" charset="0"/>
                <a:ea typeface="Calibri" panose="020F0502020204030204" pitchFamily="34" charset="0"/>
                <a:cs typeface="Calibri" panose="020F0502020204030204" pitchFamily="34" charset="0"/>
              </a:rPr>
              <a:t> </a:t>
            </a:r>
            <a:r>
              <a:rPr lang="en-GB" sz="2200" b="1" dirty="0">
                <a:latin typeface="Calibri" panose="020F0502020204030204" pitchFamily="34" charset="0"/>
                <a:ea typeface="Calibri" panose="020F0502020204030204" pitchFamily="34" charset="0"/>
                <a:cs typeface="Calibri" panose="020F0502020204030204" pitchFamily="34" charset="0"/>
                <a:hlinkClick r:id="rId3"/>
              </a:rPr>
              <a:t>https://archdisabilitylaw.ca/advancing-the-un-crpd/</a:t>
            </a:r>
            <a:r>
              <a:rPr lang="en-GB" sz="2200" b="1" dirty="0">
                <a:latin typeface="Calibri" panose="020F0502020204030204" pitchFamily="34" charset="0"/>
                <a:ea typeface="Calibri" panose="020F0502020204030204" pitchFamily="34" charset="0"/>
                <a:cs typeface="Calibri" panose="020F0502020204030204" pitchFamily="34" charset="0"/>
              </a:rPr>
              <a:t> </a:t>
            </a:r>
            <a:endParaRPr lang="en-GB" sz="2200" b="1" dirty="0"/>
          </a:p>
        </p:txBody>
      </p:sp>
      <p:pic>
        <p:nvPicPr>
          <p:cNvPr id="3" name="Picture 2">
            <a:extLst>
              <a:ext uri="{FF2B5EF4-FFF2-40B4-BE49-F238E27FC236}">
                <a16:creationId xmlns:a16="http://schemas.microsoft.com/office/drawing/2014/main" id="{584846D4-41B3-522A-2827-AEA67A434D35}"/>
              </a:ext>
            </a:extLst>
          </p:cNvPr>
          <p:cNvPicPr>
            <a:picLocks noChangeAspect="1"/>
          </p:cNvPicPr>
          <p:nvPr/>
        </p:nvPicPr>
        <p:blipFill>
          <a:blip r:embed="rId4"/>
          <a:stretch>
            <a:fillRect/>
          </a:stretch>
        </p:blipFill>
        <p:spPr>
          <a:xfrm>
            <a:off x="681318" y="1347497"/>
            <a:ext cx="4086795" cy="4163006"/>
          </a:xfrm>
          <a:prstGeom prst="rect">
            <a:avLst/>
          </a:prstGeom>
        </p:spPr>
      </p:pic>
    </p:spTree>
    <p:extLst>
      <p:ext uri="{BB962C8B-B14F-4D97-AF65-F5344CB8AC3E}">
        <p14:creationId xmlns:p14="http://schemas.microsoft.com/office/powerpoint/2010/main" val="590660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7C1412-368E-1015-18DC-542A746C332C}"/>
              </a:ext>
            </a:extLst>
          </p:cNvPr>
          <p:cNvSpPr>
            <a:spLocks noGrp="1"/>
          </p:cNvSpPr>
          <p:nvPr>
            <p:ph type="body" sz="quarter" idx="13"/>
          </p:nvPr>
        </p:nvSpPr>
        <p:spPr>
          <a:prstGeom prst="rect">
            <a:avLst/>
          </a:prstGeom>
        </p:spPr>
        <p:txBody>
          <a:bodyPr/>
          <a:lstStyle/>
          <a:p>
            <a:r>
              <a:rPr lang="aa-ET"/>
              <a:t>Watch this video </a:t>
            </a:r>
          </a:p>
        </p:txBody>
      </p:sp>
      <p:pic>
        <p:nvPicPr>
          <p:cNvPr id="11" name="Content Placeholder 10" descr="Presentation with media with solid fill">
            <a:extLst>
              <a:ext uri="{FF2B5EF4-FFF2-40B4-BE49-F238E27FC236}">
                <a16:creationId xmlns:a16="http://schemas.microsoft.com/office/drawing/2014/main" id="{4C34230F-E9E6-8B9F-8F65-AD245CED4602}"/>
              </a:ext>
            </a:extLst>
          </p:cNvPr>
          <p:cNvPicPr>
            <a:picLocks noGrp="1" noChangeAspect="1"/>
          </p:cNvPicPr>
          <p:nvPr>
            <p:ph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5957" y="1504889"/>
            <a:ext cx="3034887" cy="3034887"/>
          </a:xfrm>
        </p:spPr>
      </p:pic>
      <p:sp>
        <p:nvSpPr>
          <p:cNvPr id="4" name="Title 3">
            <a:extLst>
              <a:ext uri="{FF2B5EF4-FFF2-40B4-BE49-F238E27FC236}">
                <a16:creationId xmlns:a16="http://schemas.microsoft.com/office/drawing/2014/main" id="{C212C937-9008-E66A-FB4D-410417E7DAA6}"/>
              </a:ext>
            </a:extLst>
          </p:cNvPr>
          <p:cNvSpPr>
            <a:spLocks noGrp="1"/>
          </p:cNvSpPr>
          <p:nvPr>
            <p:ph type="title"/>
          </p:nvPr>
        </p:nvSpPr>
        <p:spPr/>
        <p:txBody>
          <a:bodyPr/>
          <a:lstStyle/>
          <a:p>
            <a:r>
              <a:rPr lang="aa-ET"/>
              <a:t>Mental Health, Disability and Human Rights</a:t>
            </a:r>
          </a:p>
        </p:txBody>
      </p:sp>
      <p:sp>
        <p:nvSpPr>
          <p:cNvPr id="3" name="Textfeld 2">
            <a:extLst>
              <a:ext uri="{FF2B5EF4-FFF2-40B4-BE49-F238E27FC236}">
                <a16:creationId xmlns:a16="http://schemas.microsoft.com/office/drawing/2014/main" id="{E2B5F55E-2479-2047-40D9-46D6CA281548}"/>
              </a:ext>
            </a:extLst>
          </p:cNvPr>
          <p:cNvSpPr txBox="1"/>
          <p:nvPr/>
        </p:nvSpPr>
        <p:spPr>
          <a:xfrm>
            <a:off x="637442" y="2448426"/>
            <a:ext cx="4180743" cy="701026"/>
          </a:xfrm>
          <a:prstGeom prst="rect">
            <a:avLst/>
          </a:prstGeom>
          <a:noFill/>
        </p:spPr>
        <p:txBody>
          <a:bodyPr wrap="square">
            <a:spAutoFit/>
          </a:bodyPr>
          <a:lstStyle/>
          <a:p>
            <a:pPr marL="342900" lvl="0" indent="-342900">
              <a:lnSpc>
                <a:spcPct val="115000"/>
              </a:lnSpc>
              <a:spcAft>
                <a:spcPts val="1000"/>
              </a:spcAft>
              <a:buFont typeface="+mj-lt"/>
              <a:buAutoNum type="arabicPeriod"/>
            </a:pPr>
            <a:r>
              <a:rPr lang="en-GB" u="sng">
                <a:solidFill>
                  <a:srgbClr val="0000FF"/>
                </a:solidFill>
                <a:effectLst/>
                <a:latin typeface="+mj-lt"/>
                <a:ea typeface="Calibri" panose="020F0502020204030204" pitchFamily="34" charset="0"/>
                <a:cs typeface="Times New Roman" panose="02020603050405020304" pitchFamily="18" charset="0"/>
                <a:hlinkClick r:id="rId6"/>
              </a:rPr>
              <a:t>https://cbm-global.org/video/include-us</a:t>
            </a:r>
            <a:endParaRPr lang="aa-ET">
              <a:effectLst/>
              <a:latin typeface="+mj-lt"/>
              <a:ea typeface="Calibri" panose="020F0502020204030204" pitchFamily="34" charset="0"/>
              <a:cs typeface="Times New Roman" panose="02020603050405020304" pitchFamily="18" charset="0"/>
            </a:endParaRPr>
          </a:p>
        </p:txBody>
      </p:sp>
      <p:pic>
        <p:nvPicPr>
          <p:cNvPr id="2" name="Online Media 1" title="Disability Inclusion - Leaving No One Behind - CBM Australia">
            <a:hlinkClick r:id="" action="ppaction://media"/>
            <a:extLst>
              <a:ext uri="{FF2B5EF4-FFF2-40B4-BE49-F238E27FC236}">
                <a16:creationId xmlns:a16="http://schemas.microsoft.com/office/drawing/2014/main" id="{79FD7CAA-107D-3D4E-9DFF-8F6FF76F5003}"/>
              </a:ext>
            </a:extLst>
          </p:cNvPr>
          <p:cNvPicPr>
            <a:picLocks noRot="1" noChangeAspect="1"/>
          </p:cNvPicPr>
          <p:nvPr>
            <a:videoFile r:link="rId1"/>
          </p:nvPr>
        </p:nvPicPr>
        <p:blipFill>
          <a:blip r:embed="rId7"/>
          <a:stretch>
            <a:fillRect/>
          </a:stretch>
        </p:blipFill>
        <p:spPr>
          <a:xfrm>
            <a:off x="22225" y="0"/>
            <a:ext cx="12147550" cy="6858000"/>
          </a:xfrm>
          <a:prstGeom prst="rect">
            <a:avLst/>
          </a:prstGeom>
        </p:spPr>
      </p:pic>
      <p:sp>
        <p:nvSpPr>
          <p:cNvPr id="5" name="TextBox 4">
            <a:extLst>
              <a:ext uri="{FF2B5EF4-FFF2-40B4-BE49-F238E27FC236}">
                <a16:creationId xmlns:a16="http://schemas.microsoft.com/office/drawing/2014/main" id="{3664F8BC-D43C-501D-2DC3-DA4F356B5C2E}"/>
              </a:ext>
            </a:extLst>
          </p:cNvPr>
          <p:cNvSpPr txBox="1"/>
          <p:nvPr/>
        </p:nvSpPr>
        <p:spPr>
          <a:xfrm>
            <a:off x="7826487" y="5097"/>
            <a:ext cx="4340789" cy="24622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600" b="1">
                <a:solidFill>
                  <a:srgbClr val="FFFFFF"/>
                </a:solidFill>
                <a:cs typeface="Calibri Light"/>
              </a:rPr>
              <a:t>Credit: Include us! CBM Australia / CBM Global</a:t>
            </a:r>
            <a:endParaRPr lang="en-US" sz="1600" b="1">
              <a:solidFill>
                <a:srgbClr val="FFFFFF"/>
              </a:solidFill>
            </a:endParaRPr>
          </a:p>
        </p:txBody>
      </p:sp>
    </p:spTree>
    <p:extLst>
      <p:ext uri="{BB962C8B-B14F-4D97-AF65-F5344CB8AC3E}">
        <p14:creationId xmlns:p14="http://schemas.microsoft.com/office/powerpoint/2010/main" val="10957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FD3DA-BA9A-50B7-EE12-DD9B0C521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E2485-9D89-04B0-54EA-91E0BDD3D3D2}"/>
              </a:ext>
            </a:extLst>
          </p:cNvPr>
          <p:cNvSpPr>
            <a:spLocks noGrp="1"/>
          </p:cNvSpPr>
          <p:nvPr>
            <p:ph type="title"/>
          </p:nvPr>
        </p:nvSpPr>
        <p:spPr>
          <a:xfrm>
            <a:off x="1200000" y="2346603"/>
            <a:ext cx="9792000" cy="1506940"/>
          </a:xfrm>
        </p:spPr>
        <p:txBody>
          <a:bodyPr/>
          <a:lstStyle/>
          <a:p>
            <a:pPr>
              <a:lnSpc>
                <a:spcPct val="100000"/>
              </a:lnSpc>
            </a:pPr>
            <a:r>
              <a:rPr lang="en-GB" dirty="0">
                <a:latin typeface="Calibri" panose="020F0502020204030204" pitchFamily="34" charset="0"/>
                <a:ea typeface="Calibri" panose="020F0502020204030204" pitchFamily="34" charset="0"/>
                <a:cs typeface="Calibri" panose="020F0502020204030204" pitchFamily="34" charset="0"/>
              </a:rPr>
              <a:t>Topic 4. The link between MHPSS principles and the CRPD</a:t>
            </a:r>
            <a:br>
              <a:rPr lang="aa-ET" dirty="0">
                <a:latin typeface="Calibri" panose="020F0502020204030204" pitchFamily="34" charset="0"/>
                <a:ea typeface="Calibri" panose="020F0502020204030204" pitchFamily="34" charset="0"/>
                <a:cs typeface="Calibri" panose="020F0502020204030204" pitchFamily="34" charset="0"/>
              </a:rPr>
            </a:b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169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A568E5-FC4C-D708-B929-2CDF912D21C6}"/>
              </a:ext>
            </a:extLst>
          </p:cNvPr>
          <p:cNvSpPr>
            <a:spLocks noGrp="1"/>
          </p:cNvSpPr>
          <p:nvPr>
            <p:ph type="body" sz="quarter" idx="13"/>
          </p:nvPr>
        </p:nvSpPr>
        <p:spPr>
          <a:xfrm>
            <a:off x="506413" y="1307854"/>
            <a:ext cx="10842905" cy="70577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As we go through some of the key articles of the CRPD,  think about how they align with the core principles of  MHPSS coordination and action:</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22FB2D4E-3F76-79CA-64CB-A24032D61C8B}"/>
              </a:ext>
            </a:extLst>
          </p:cNvPr>
          <p:cNvSpPr>
            <a:spLocks noGrp="1"/>
          </p:cNvSpPr>
          <p:nvPr>
            <p:ph type="title"/>
          </p:nvPr>
        </p:nvSpPr>
        <p:spPr>
          <a:xfrm>
            <a:off x="506413" y="305751"/>
            <a:ext cx="10037762" cy="640861"/>
          </a:xfrm>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Presentation. </a:t>
            </a:r>
            <a:r>
              <a:rPr lang="aa-ET" dirty="0">
                <a:latin typeface="Calibri" panose="020F0502020204030204" pitchFamily="34" charset="0"/>
                <a:ea typeface="Calibri" panose="020F0502020204030204" pitchFamily="34" charset="0"/>
                <a:cs typeface="Calibri" panose="020F0502020204030204" pitchFamily="34" charset="0"/>
              </a:rPr>
              <a:t>Guiding </a:t>
            </a:r>
            <a:r>
              <a:rPr lang="en-GB" dirty="0">
                <a:latin typeface="Calibri" panose="020F0502020204030204" pitchFamily="34" charset="0"/>
                <a:ea typeface="Calibri" panose="020F0502020204030204" pitchFamily="34" charset="0"/>
                <a:cs typeface="Calibri" panose="020F0502020204030204" pitchFamily="34" charset="0"/>
              </a:rPr>
              <a:t>p</a:t>
            </a:r>
            <a:r>
              <a:rPr lang="aa-ET" dirty="0">
                <a:latin typeface="Calibri" panose="020F0502020204030204" pitchFamily="34" charset="0"/>
                <a:ea typeface="Calibri" panose="020F0502020204030204" pitchFamily="34" charset="0"/>
                <a:cs typeface="Calibri" panose="020F0502020204030204" pitchFamily="34" charset="0"/>
              </a:rPr>
              <a:t>rinciples of </a:t>
            </a:r>
            <a:r>
              <a:rPr lang="en-US" dirty="0">
                <a:latin typeface="Calibri" panose="020F0502020204030204" pitchFamily="34" charset="0"/>
                <a:ea typeface="Calibri" panose="020F0502020204030204" pitchFamily="34" charset="0"/>
                <a:cs typeface="Calibri" panose="020F0502020204030204" pitchFamily="34" charset="0"/>
              </a:rPr>
              <a:t>MHPSS action and coordination </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6824C2DC-DE55-C9E5-837B-75B503C271FE}"/>
              </a:ext>
            </a:extLst>
          </p:cNvPr>
          <p:cNvSpPr>
            <a:spLocks noGrp="1"/>
          </p:cNvSpPr>
          <p:nvPr>
            <p:ph sz="quarter" idx="14"/>
          </p:nvPr>
        </p:nvSpPr>
        <p:spPr>
          <a:xfrm>
            <a:off x="971797" y="2071015"/>
            <a:ext cx="9326616" cy="4329785"/>
          </a:xfrm>
        </p:spPr>
        <p:txBody>
          <a:bodyPr lIns="91440" tIns="45720" rIns="91440" bIns="45720" anchor="t"/>
          <a:lstStyle/>
          <a:p>
            <a:r>
              <a:rPr lang="en-US" dirty="0">
                <a:latin typeface="Calibri" panose="020F0502020204030204" pitchFamily="34" charset="0"/>
                <a:ea typeface="Calibri" panose="020F0502020204030204" pitchFamily="34" charset="0"/>
              </a:rPr>
              <a:t>Promote human rights and equity.</a:t>
            </a:r>
          </a:p>
          <a:p>
            <a:r>
              <a:rPr lang="en-US" dirty="0">
                <a:latin typeface="Calibri" panose="020F0502020204030204" pitchFamily="34" charset="0"/>
                <a:ea typeface="Calibri" panose="020F0502020204030204" pitchFamily="34" charset="0"/>
              </a:rPr>
              <a:t>Ensure participation of local affected people and communities</a:t>
            </a:r>
          </a:p>
          <a:p>
            <a:r>
              <a:rPr lang="en-US" dirty="0">
                <a:latin typeface="Calibri" panose="020F0502020204030204" pitchFamily="34" charset="0"/>
                <a:ea typeface="Calibri" panose="020F0502020204030204" pitchFamily="34" charset="0"/>
              </a:rPr>
              <a:t>Do no harm.</a:t>
            </a:r>
          </a:p>
          <a:p>
            <a:r>
              <a:rPr lang="en-US" dirty="0">
                <a:latin typeface="Calibri" panose="020F0502020204030204" pitchFamily="34" charset="0"/>
                <a:ea typeface="Calibri" panose="020F0502020204030204" pitchFamily="34" charset="0"/>
              </a:rPr>
              <a:t>Build on available resources and capacities.</a:t>
            </a:r>
          </a:p>
          <a:p>
            <a:r>
              <a:rPr lang="en-US" dirty="0">
                <a:latin typeface="Calibri" panose="020F0502020204030204" pitchFamily="34" charset="0"/>
                <a:ea typeface="Calibri" panose="020F0502020204030204" pitchFamily="34" charset="0"/>
              </a:rPr>
              <a:t>Integrate with other services so that MHPSS is not a stand-alone </a:t>
            </a:r>
            <a:r>
              <a:rPr lang="en-US" dirty="0" err="1">
                <a:latin typeface="Calibri" panose="020F0502020204030204" pitchFamily="34" charset="0"/>
                <a:ea typeface="Calibri" panose="020F0502020204030204" pitchFamily="34" charset="0"/>
              </a:rPr>
              <a:t>programme</a:t>
            </a:r>
            <a:r>
              <a:rPr lang="en-US" dirty="0">
                <a:latin typeface="Calibri" panose="020F0502020204030204" pitchFamily="34" charset="0"/>
                <a:ea typeface="Calibri" panose="020F0502020204030204" pitchFamily="34" charset="0"/>
              </a:rPr>
              <a:t>.</a:t>
            </a:r>
          </a:p>
          <a:p>
            <a:r>
              <a:rPr lang="en-US" dirty="0">
                <a:latin typeface="Calibri" panose="020F0502020204030204" pitchFamily="34" charset="0"/>
                <a:ea typeface="Calibri" panose="020F0502020204030204" pitchFamily="34" charset="0"/>
              </a:rPr>
              <a:t>Ensure multi-layered supports (as demonstrated by the MHPSS intervention pyramid)</a:t>
            </a:r>
          </a:p>
          <a:p>
            <a:pPr marL="0" indent="0">
              <a:spcBef>
                <a:spcPts val="1200"/>
              </a:spcBef>
              <a:buNone/>
            </a:pPr>
            <a:r>
              <a:rPr lang="en-US" dirty="0">
                <a:latin typeface="Calibri" panose="020F0502020204030204" pitchFamily="34" charset="0"/>
                <a:ea typeface="Calibri" panose="020F0502020204030204" pitchFamily="34" charset="0"/>
              </a:rPr>
              <a:t>… and make sure everything is accessible to everyone.</a:t>
            </a:r>
          </a:p>
          <a:p>
            <a:endParaRPr lang="en-AU"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33954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9A568E5-FC4C-D708-B929-2CDF912D21C6}"/>
              </a:ext>
            </a:extLst>
          </p:cNvPr>
          <p:cNvSpPr>
            <a:spLocks noGrp="1"/>
          </p:cNvSpPr>
          <p:nvPr>
            <p:ph type="body" sz="quarter" idx="13"/>
          </p:nvPr>
        </p:nvSpPr>
        <p:spPr>
          <a:xfrm>
            <a:off x="582105" y="571528"/>
            <a:ext cx="10626026" cy="42496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Ensure multi-layered support (the IASC intervention pyramid)</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10" name="Title 9">
            <a:extLst>
              <a:ext uri="{FF2B5EF4-FFF2-40B4-BE49-F238E27FC236}">
                <a16:creationId xmlns:a16="http://schemas.microsoft.com/office/drawing/2014/main" id="{22FB2D4E-3F76-79CA-64CB-A24032D61C8B}"/>
              </a:ext>
            </a:extLst>
          </p:cNvPr>
          <p:cNvSpPr>
            <a:spLocks noGrp="1"/>
          </p:cNvSpPr>
          <p:nvPr>
            <p:ph type="title"/>
          </p:nvPr>
        </p:nvSpPr>
        <p:spPr>
          <a:xfrm>
            <a:off x="506413" y="130940"/>
            <a:ext cx="9792000" cy="640861"/>
          </a:xfrm>
        </p:spPr>
        <p:txBody>
          <a:bodyPr/>
          <a:lstStyle/>
          <a:p>
            <a:r>
              <a:rPr lang="aa-ET" dirty="0">
                <a:latin typeface="Calibri" panose="020F0502020204030204" pitchFamily="34" charset="0"/>
                <a:ea typeface="Calibri" panose="020F0502020204030204" pitchFamily="34" charset="0"/>
                <a:cs typeface="Calibri" panose="020F0502020204030204" pitchFamily="34" charset="0"/>
              </a:rPr>
              <a:t>Guiding </a:t>
            </a:r>
            <a:r>
              <a:rPr lang="en-GB" dirty="0">
                <a:latin typeface="Calibri" panose="020F0502020204030204" pitchFamily="34" charset="0"/>
                <a:ea typeface="Calibri" panose="020F0502020204030204" pitchFamily="34" charset="0"/>
                <a:cs typeface="Calibri" panose="020F0502020204030204" pitchFamily="34" charset="0"/>
              </a:rPr>
              <a:t>p</a:t>
            </a:r>
            <a:r>
              <a:rPr lang="aa-ET" dirty="0">
                <a:latin typeface="Calibri" panose="020F0502020204030204" pitchFamily="34" charset="0"/>
                <a:ea typeface="Calibri" panose="020F0502020204030204" pitchFamily="34" charset="0"/>
                <a:cs typeface="Calibri" panose="020F0502020204030204" pitchFamily="34" charset="0"/>
              </a:rPr>
              <a:t>rinciples of </a:t>
            </a:r>
            <a:r>
              <a:rPr lang="en-US" dirty="0">
                <a:latin typeface="Calibri" panose="020F0502020204030204" pitchFamily="34" charset="0"/>
                <a:ea typeface="Calibri" panose="020F0502020204030204" pitchFamily="34" charset="0"/>
                <a:cs typeface="Calibri" panose="020F0502020204030204" pitchFamily="34" charset="0"/>
              </a:rPr>
              <a:t>MHPSS action and coordination </a:t>
            </a:r>
            <a:endParaRPr lang="aa-ET" dirty="0">
              <a:latin typeface="Calibri" panose="020F0502020204030204" pitchFamily="34" charset="0"/>
              <a:ea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02F18B3A-777E-B647-689D-72756A20B91E}"/>
              </a:ext>
            </a:extLst>
          </p:cNvPr>
          <p:cNvPicPr>
            <a:picLocks noChangeAspect="1"/>
          </p:cNvPicPr>
          <p:nvPr/>
        </p:nvPicPr>
        <p:blipFill>
          <a:blip r:embed="rId3"/>
          <a:stretch>
            <a:fillRect/>
          </a:stretch>
        </p:blipFill>
        <p:spPr>
          <a:xfrm>
            <a:off x="835959" y="996489"/>
            <a:ext cx="8612549" cy="5420839"/>
          </a:xfrm>
          <a:prstGeom prst="rect">
            <a:avLst/>
          </a:prstGeom>
        </p:spPr>
      </p:pic>
      <p:sp>
        <p:nvSpPr>
          <p:cNvPr id="2" name="TextBox 1">
            <a:extLst>
              <a:ext uri="{FF2B5EF4-FFF2-40B4-BE49-F238E27FC236}">
                <a16:creationId xmlns:a16="http://schemas.microsoft.com/office/drawing/2014/main" id="{808AB7D1-8FD6-C09F-9769-E6C3CF7478E3}"/>
              </a:ext>
            </a:extLst>
          </p:cNvPr>
          <p:cNvSpPr txBox="1"/>
          <p:nvPr/>
        </p:nvSpPr>
        <p:spPr>
          <a:xfrm>
            <a:off x="9588500" y="3289300"/>
            <a:ext cx="2425700" cy="2501900"/>
          </a:xfrm>
          <a:prstGeom prst="rect">
            <a:avLst/>
          </a:prstGeom>
          <a:noFill/>
        </p:spPr>
        <p:txBody>
          <a:bodyPr wrap="square" lIns="0" tIns="0" rIns="0" bIns="0" rtlCol="0">
            <a:noAutofit/>
          </a:bodyPr>
          <a:lstStyle/>
          <a:p>
            <a:r>
              <a:rPr lang="en-GB" b="1" dirty="0">
                <a:solidFill>
                  <a:schemeClr val="tx1"/>
                </a:solidFill>
                <a:latin typeface="Calibri" panose="020F0502020204030204" pitchFamily="34" charset="0"/>
                <a:ea typeface="Calibri" panose="020F0502020204030204" pitchFamily="34" charset="0"/>
                <a:cs typeface="Calibri" panose="020F0502020204030204" pitchFamily="34" charset="0"/>
              </a:rPr>
              <a:t>Image credit:</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Ubels et al. (2022). The social outcomes of psychosocial support: A grey literature scoping review. SSM – Mental Health, 2, Article 100074. doi.org/10.1016/j.ssmmh.2022.100074</a:t>
            </a:r>
          </a:p>
          <a:p>
            <a:pPr algn="l"/>
            <a:endParaRPr lang="en-GB" dirty="0">
              <a:solidFill>
                <a:schemeClr val="tx1"/>
              </a:solidFill>
            </a:endParaRPr>
          </a:p>
        </p:txBody>
      </p:sp>
    </p:spTree>
    <p:extLst>
      <p:ext uri="{BB962C8B-B14F-4D97-AF65-F5344CB8AC3E}">
        <p14:creationId xmlns:p14="http://schemas.microsoft.com/office/powerpoint/2010/main" val="2117923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5FD3C-8FEB-0247-B759-1D7A6A1A0217}"/>
              </a:ext>
            </a:extLst>
          </p:cNvPr>
          <p:cNvSpPr>
            <a:spLocks noGrp="1"/>
          </p:cNvSpPr>
          <p:nvPr>
            <p:ph type="sldNum" sz="quarter" idx="4294967295"/>
          </p:nvPr>
        </p:nvSpPr>
        <p:spPr>
          <a:xfrm>
            <a:off x="10034587" y="6623100"/>
            <a:ext cx="1648619" cy="216000"/>
          </a:xfrm>
          <a:prstGeom prst="rect">
            <a:avLst/>
          </a:prstGeom>
        </p:spPr>
        <p:txBody>
          <a:bodyPr/>
          <a:lstStyle/>
          <a:p>
            <a:fld id="{F169E07F-9A80-405D-B06A-876E4D356B83}" type="slidenum">
              <a:rPr lang="en-US" smtClean="0">
                <a:solidFill>
                  <a:srgbClr val="FFFFFF"/>
                </a:solidFill>
              </a:rPr>
              <a:pPr/>
              <a:t>37</a:t>
            </a:fld>
            <a:endParaRPr lang="en-US">
              <a:solidFill>
                <a:srgbClr val="FFFFFF"/>
              </a:solidFill>
            </a:endParaRPr>
          </a:p>
        </p:txBody>
      </p:sp>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507206" y="2313945"/>
            <a:ext cx="10956248"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5. Zooming in on Article 11. S</a:t>
            </a:r>
            <a:r>
              <a:rPr lang="aa-ET" dirty="0">
                <a:latin typeface="Calibri" panose="020F0502020204030204" pitchFamily="34" charset="0"/>
                <a:ea typeface="Calibri" panose="020F0502020204030204" pitchFamily="34" charset="0"/>
                <a:cs typeface="Calibri" panose="020F0502020204030204" pitchFamily="34" charset="0"/>
              </a:rPr>
              <a:t>ituations of </a:t>
            </a:r>
            <a:r>
              <a:rPr lang="en-GB" dirty="0">
                <a:latin typeface="Calibri" panose="020F0502020204030204" pitchFamily="34" charset="0"/>
                <a:ea typeface="Calibri" panose="020F0502020204030204" pitchFamily="34" charset="0"/>
                <a:cs typeface="Calibri" panose="020F0502020204030204" pitchFamily="34" charset="0"/>
              </a:rPr>
              <a:t>r</a:t>
            </a:r>
            <a:r>
              <a:rPr lang="aa-ET" dirty="0">
                <a:latin typeface="Calibri" panose="020F0502020204030204" pitchFamily="34" charset="0"/>
                <a:ea typeface="Calibri" panose="020F0502020204030204" pitchFamily="34" charset="0"/>
                <a:cs typeface="Calibri" panose="020F0502020204030204" pitchFamily="34" charset="0"/>
              </a:rPr>
              <a:t>isk and </a:t>
            </a:r>
            <a:r>
              <a:rPr lang="en-GB" dirty="0">
                <a:latin typeface="Calibri" panose="020F0502020204030204" pitchFamily="34" charset="0"/>
                <a:ea typeface="Calibri" panose="020F0502020204030204" pitchFamily="34" charset="0"/>
                <a:cs typeface="Calibri" panose="020F0502020204030204" pitchFamily="34" charset="0"/>
              </a:rPr>
              <a:t>h</a:t>
            </a:r>
            <a:r>
              <a:rPr lang="aa-ET" dirty="0">
                <a:latin typeface="Calibri" panose="020F0502020204030204" pitchFamily="34" charset="0"/>
                <a:ea typeface="Calibri" panose="020F0502020204030204" pitchFamily="34" charset="0"/>
                <a:cs typeface="Calibri" panose="020F0502020204030204" pitchFamily="34" charset="0"/>
              </a:rPr>
              <a:t>umanitarian </a:t>
            </a:r>
            <a:r>
              <a:rPr lang="en-GB" dirty="0">
                <a:latin typeface="Calibri" panose="020F0502020204030204" pitchFamily="34" charset="0"/>
                <a:ea typeface="Calibri" panose="020F0502020204030204" pitchFamily="34" charset="0"/>
                <a:cs typeface="Calibri" panose="020F0502020204030204" pitchFamily="34" charset="0"/>
              </a:rPr>
              <a:t>e</a:t>
            </a:r>
            <a:r>
              <a:rPr lang="aa-ET" dirty="0">
                <a:latin typeface="Calibri" panose="020F0502020204030204" pitchFamily="34" charset="0"/>
                <a:ea typeface="Calibri" panose="020F0502020204030204" pitchFamily="34" charset="0"/>
                <a:cs typeface="Calibri" panose="020F0502020204030204" pitchFamily="34" charset="0"/>
              </a:rPr>
              <a:t>mergencies</a:t>
            </a:r>
          </a:p>
        </p:txBody>
      </p:sp>
    </p:spTree>
    <p:extLst>
      <p:ext uri="{BB962C8B-B14F-4D97-AF65-F5344CB8AC3E}">
        <p14:creationId xmlns:p14="http://schemas.microsoft.com/office/powerpoint/2010/main" val="2791623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7CCBF4-FABB-3B65-5C9C-92BB54F8E61A}"/>
              </a:ext>
            </a:extLst>
          </p:cNvPr>
          <p:cNvSpPr>
            <a:spLocks noGrp="1"/>
          </p:cNvSpPr>
          <p:nvPr>
            <p:ph sz="quarter" idx="16"/>
          </p:nvPr>
        </p:nvSpPr>
        <p:spPr>
          <a:xfrm>
            <a:off x="1076632" y="6226759"/>
            <a:ext cx="8716297" cy="432001"/>
          </a:xfrm>
        </p:spPr>
        <p:txBody>
          <a:bodyPr vert="horz" lIns="0" tIns="46800" rIns="0" bIns="45720" rtlCol="0" anchor="t">
            <a:noAutofit/>
          </a:bodyPr>
          <a:lstStyle/>
          <a:p>
            <a:pPr marL="0" indent="0">
              <a:buNone/>
            </a:pPr>
            <a:r>
              <a:rPr kumimoji="0" lang="en-GB" sz="22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https://www.youtube.com/watch?v=</a:t>
            </a:r>
            <a:r>
              <a:rPr kumimoji="0" lang="en-GB" sz="2200" b="0" i="0" u="sng" strike="noStrike" kern="1200" cap="none" spc="0" normalizeH="0" baseline="0" noProof="0" dirty="0">
                <a:ln>
                  <a:noFill/>
                </a:ln>
                <a:solidFill>
                  <a:schemeClr val="accent5">
                    <a:lumMod val="75000"/>
                  </a:schemeClr>
                </a:solidFill>
                <a:effectLst/>
                <a:uLnTx/>
                <a:uFillTx/>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Nef5RbBpOB0</a:t>
            </a:r>
            <a:endParaRPr lang="en-US" sz="2200" u="sng" dirty="0">
              <a:solidFill>
                <a:schemeClr val="accent5">
                  <a:lumMod val="75000"/>
                </a:schemeClr>
              </a:solidFill>
              <a:effectLst/>
              <a:latin typeface="Calibri" panose="020F0502020204030204" pitchFamily="34" charset="0"/>
              <a:ea typeface="Calibri" panose="020F0502020204030204" pitchFamily="34" charset="0"/>
            </a:endParaRPr>
          </a:p>
          <a:p>
            <a:pPr marL="0" indent="0">
              <a:buNone/>
            </a:pPr>
            <a:endParaRPr lang="de-DE" sz="1600" u="none" strike="noStrike" dirty="0">
              <a:solidFill>
                <a:schemeClr val="accent5">
                  <a:lumMod val="75000"/>
                </a:schemeClr>
              </a:solidFill>
              <a:effectLst/>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endParaRPr>
          </a:p>
          <a:p>
            <a:endParaRPr lang="en-GB" sz="2000" dirty="0"/>
          </a:p>
        </p:txBody>
      </p:sp>
      <p:sp>
        <p:nvSpPr>
          <p:cNvPr id="2" name="Title 1">
            <a:extLst>
              <a:ext uri="{FF2B5EF4-FFF2-40B4-BE49-F238E27FC236}">
                <a16:creationId xmlns:a16="http://schemas.microsoft.com/office/drawing/2014/main" id="{827D0E6A-AF51-BABD-D7EE-26AF19B2AC6B}"/>
              </a:ext>
            </a:extLst>
          </p:cNvPr>
          <p:cNvSpPr>
            <a:spLocks noGrp="1"/>
          </p:cNvSpPr>
          <p:nvPr>
            <p:ph type="title"/>
          </p:nvPr>
        </p:nvSpPr>
        <p:spPr>
          <a:xfrm>
            <a:off x="1076632" y="5799054"/>
            <a:ext cx="8568813" cy="427705"/>
          </a:xfrm>
        </p:spPr>
        <p:txBody>
          <a:bodyPr/>
          <a:lstStyle/>
          <a:p>
            <a:r>
              <a:rPr lang="en-US" sz="3000" dirty="0">
                <a:solidFill>
                  <a:srgbClr val="183F5A"/>
                </a:solidFill>
                <a:latin typeface="Calibri" panose="020F0502020204030204" pitchFamily="34" charset="0"/>
                <a:ea typeface="Calibri" panose="020F0502020204030204" pitchFamily="34" charset="0"/>
                <a:cs typeface="Calibri" panose="020F0502020204030204" pitchFamily="34" charset="0"/>
              </a:rPr>
              <a:t>Presentation. Zooming in on article 11</a:t>
            </a:r>
            <a:endParaRPr lang="aa-ET" dirty="0">
              <a:latin typeface="Calibri" panose="020F0502020204030204" pitchFamily="34" charset="0"/>
              <a:ea typeface="Calibri" panose="020F0502020204030204" pitchFamily="34" charset="0"/>
              <a:cs typeface="Calibri" panose="020F0502020204030204" pitchFamily="34" charset="0"/>
            </a:endParaRPr>
          </a:p>
        </p:txBody>
      </p:sp>
      <p:pic>
        <p:nvPicPr>
          <p:cNvPr id="10" name="Online Media 9" title="UN CRPD: Article 11 - Situations of risk and humanitarian emergencies">
            <a:hlinkClick r:id="" action="ppaction://media"/>
            <a:extLst>
              <a:ext uri="{FF2B5EF4-FFF2-40B4-BE49-F238E27FC236}">
                <a16:creationId xmlns:a16="http://schemas.microsoft.com/office/drawing/2014/main" id="{C424B8F0-E006-74B4-BF9E-4387A8D7E748}"/>
              </a:ext>
            </a:extLst>
          </p:cNvPr>
          <p:cNvPicPr>
            <a:picLocks noRot="1" noChangeAspect="1"/>
          </p:cNvPicPr>
          <p:nvPr>
            <a:videoFile r:link="rId1"/>
          </p:nvPr>
        </p:nvPicPr>
        <p:blipFill>
          <a:blip r:embed="rId6"/>
          <a:stretch>
            <a:fillRect/>
          </a:stretch>
        </p:blipFill>
        <p:spPr>
          <a:xfrm>
            <a:off x="958645" y="198213"/>
            <a:ext cx="9920749" cy="5600841"/>
          </a:xfrm>
          <a:prstGeom prst="rect">
            <a:avLst/>
          </a:prstGeom>
        </p:spPr>
      </p:pic>
    </p:spTree>
    <p:extLst>
      <p:ext uri="{BB962C8B-B14F-4D97-AF65-F5344CB8AC3E}">
        <p14:creationId xmlns:p14="http://schemas.microsoft.com/office/powerpoint/2010/main" val="10975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7">
            <a:extLst>
              <a:ext uri="{FF2B5EF4-FFF2-40B4-BE49-F238E27FC236}">
                <a16:creationId xmlns:a16="http://schemas.microsoft.com/office/drawing/2014/main" id="{AF73C1A6-3AC0-B8D7-9D71-1622CCED3BD6}"/>
              </a:ext>
            </a:extLst>
          </p:cNvPr>
          <p:cNvSpPr>
            <a:spLocks noGrp="1"/>
          </p:cNvSpPr>
          <p:nvPr>
            <p:ph type="body" sz="quarter" idx="13"/>
          </p:nvPr>
        </p:nvSpPr>
        <p:spPr>
          <a:prstGeom prst="rect">
            <a:avLst/>
          </a:prstGeo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Situations of risk and humanitarian emergencies </a:t>
            </a:r>
          </a:p>
        </p:txBody>
      </p:sp>
      <p:sp>
        <p:nvSpPr>
          <p:cNvPr id="5" name="Content Placeholder 4">
            <a:extLst>
              <a:ext uri="{FF2B5EF4-FFF2-40B4-BE49-F238E27FC236}">
                <a16:creationId xmlns:a16="http://schemas.microsoft.com/office/drawing/2014/main" id="{48FC2BBC-37EA-8988-944B-E56A78E136B2}"/>
              </a:ext>
            </a:extLst>
          </p:cNvPr>
          <p:cNvSpPr>
            <a:spLocks noGrp="1"/>
          </p:cNvSpPr>
          <p:nvPr>
            <p:ph sz="quarter" idx="14"/>
          </p:nvPr>
        </p:nvSpPr>
        <p:spPr/>
        <p:txBody>
          <a:bodyPr lIns="91440" tIns="45720" rIns="91440" bIns="45720" anchor="t"/>
          <a:lstStyle/>
          <a:p>
            <a:pPr marL="0" indent="0">
              <a:buNone/>
            </a:pPr>
            <a:r>
              <a:rPr lang="aa-ET" dirty="0">
                <a:latin typeface="Calibri" panose="020F0502020204030204" pitchFamily="34" charset="0"/>
                <a:ea typeface="Calibri" panose="020F0502020204030204" pitchFamily="34" charset="0"/>
              </a:rPr>
              <a:t>The CRPD explicitly states that it applies in humanitarian emergencies:</a:t>
            </a:r>
          </a:p>
          <a:p>
            <a:pPr marL="0" indent="0">
              <a:buNone/>
            </a:pPr>
            <a:endParaRPr lang="aa-ET" dirty="0">
              <a:latin typeface="Calibri" panose="020F0502020204030204" pitchFamily="34" charset="0"/>
              <a:ea typeface="Calibri" panose="020F0502020204030204" pitchFamily="34" charset="0"/>
            </a:endParaRPr>
          </a:p>
          <a:p>
            <a:pPr marL="0" indent="0">
              <a:buNone/>
            </a:pPr>
            <a:r>
              <a:rPr lang="aa-ET" dirty="0">
                <a:latin typeface="Calibri" panose="020F0502020204030204" pitchFamily="34" charset="0"/>
                <a:ea typeface="Calibri" panose="020F0502020204030204" pitchFamily="34" charset="0"/>
              </a:rPr>
              <a:t>“State Parties </a:t>
            </a:r>
            <a:r>
              <a:rPr lang="en-GB" dirty="0">
                <a:latin typeface="Calibri" panose="020F0502020204030204" pitchFamily="34" charset="0"/>
                <a:ea typeface="Calibri" panose="020F0502020204030204" pitchFamily="34" charset="0"/>
              </a:rPr>
              <a:t>shall take, in accordance with their obligations under international law, including international humanitarian law and international human rights law, all necessary measures to ensure the protection and safety of persons with disabilities in situations of risk, including situations of armed conflict, humanitarian emergencies and the occurrence of natural disaster”</a:t>
            </a:r>
            <a:endParaRPr lang="en-US" dirty="0">
              <a:latin typeface="Calibri" panose="020F0502020204030204" pitchFamily="34" charset="0"/>
              <a:ea typeface="Calibri" panose="020F0502020204030204" pitchFamily="34" charset="0"/>
            </a:endParaRPr>
          </a:p>
          <a:p>
            <a:pPr marL="0" indent="0">
              <a:buNone/>
            </a:pPr>
            <a:endParaRPr lang="aa-ET" dirty="0"/>
          </a:p>
        </p:txBody>
      </p:sp>
      <p:sp>
        <p:nvSpPr>
          <p:cNvPr id="2" name="Title 1">
            <a:extLst>
              <a:ext uri="{FF2B5EF4-FFF2-40B4-BE49-F238E27FC236}">
                <a16:creationId xmlns:a16="http://schemas.microsoft.com/office/drawing/2014/main" id="{6D81E84B-C51C-204C-FCB2-E9F8E08D93E4}"/>
              </a:ext>
            </a:extLst>
          </p:cNvPr>
          <p:cNvSpPr>
            <a:spLocks noGrp="1"/>
          </p:cNvSpPr>
          <p:nvPr>
            <p:ph type="title"/>
          </p:nvPr>
        </p:nvSpPr>
        <p:spPr/>
        <p:txBody>
          <a:bodyPr anchor="t">
            <a:normAutofit fontScale="90000"/>
          </a:bodyPr>
          <a:lstStyle/>
          <a:p>
            <a:r>
              <a:rPr lang="en-US" sz="3300" dirty="0">
                <a:latin typeface="Calibri" panose="020F0502020204030204" pitchFamily="34" charset="0"/>
                <a:ea typeface="Calibri" panose="020F0502020204030204" pitchFamily="34" charset="0"/>
                <a:cs typeface="Calibri" panose="020F0502020204030204" pitchFamily="34" charset="0"/>
              </a:rPr>
              <a:t>Zooming in on Article 11 </a:t>
            </a:r>
            <a:r>
              <a:rPr lang="en-US" dirty="0"/>
              <a:t> </a:t>
            </a:r>
            <a:endParaRPr lang="aa-ET" dirty="0"/>
          </a:p>
        </p:txBody>
      </p:sp>
      <p:sp>
        <p:nvSpPr>
          <p:cNvPr id="12" name="Footer Placeholder 3">
            <a:extLst>
              <a:ext uri="{FF2B5EF4-FFF2-40B4-BE49-F238E27FC236}">
                <a16:creationId xmlns:a16="http://schemas.microsoft.com/office/drawing/2014/main" id="{C973D1C6-2094-F5F4-5CF3-B009F68DE400}"/>
              </a:ext>
            </a:extLst>
          </p:cNvPr>
          <p:cNvSpPr>
            <a:spLocks noGrp="1"/>
          </p:cNvSpPr>
          <p:nvPr>
            <p:ph type="ftr" sz="quarter" idx="4294967295"/>
          </p:nvPr>
        </p:nvSpPr>
        <p:spPr>
          <a:xfrm>
            <a:off x="0" y="6623050"/>
            <a:ext cx="9018588" cy="215900"/>
          </a:xfrm>
          <a:prstGeom prst="rect">
            <a:avLst/>
          </a:prstGeom>
        </p:spPr>
        <p:txBody>
          <a:bodyPr/>
          <a:lstStyle/>
          <a:p>
            <a:pPr>
              <a:spcAft>
                <a:spcPts val="600"/>
              </a:spcAft>
            </a:pPr>
            <a:endParaRPr lang="en-US"/>
          </a:p>
        </p:txBody>
      </p:sp>
      <p:sp>
        <p:nvSpPr>
          <p:cNvPr id="14" name="Slide Number Placeholder 4">
            <a:extLst>
              <a:ext uri="{FF2B5EF4-FFF2-40B4-BE49-F238E27FC236}">
                <a16:creationId xmlns:a16="http://schemas.microsoft.com/office/drawing/2014/main" id="{2F1DF0F7-9B5E-E1BE-9A1C-9106D07346C9}"/>
              </a:ext>
            </a:extLst>
          </p:cNvPr>
          <p:cNvSpPr>
            <a:spLocks noGrp="1"/>
          </p:cNvSpPr>
          <p:nvPr>
            <p:ph type="sldNum" sz="quarter" idx="4294967295"/>
          </p:nvPr>
        </p:nvSpPr>
        <p:spPr>
          <a:xfrm>
            <a:off x="10544175" y="6623050"/>
            <a:ext cx="1647825" cy="215900"/>
          </a:xfrm>
        </p:spPr>
        <p:txBody>
          <a:bodyPr/>
          <a:lstStyle/>
          <a:p>
            <a:pPr>
              <a:spcAft>
                <a:spcPts val="600"/>
              </a:spcAft>
            </a:pPr>
            <a:fld id="{3ED22FC0-9634-43A5-A9BA-3774A5BBC19E}" type="slidenum">
              <a:rPr lang="en-US" smtClean="0"/>
              <a:pPr>
                <a:spcAft>
                  <a:spcPts val="600"/>
                </a:spcAft>
              </a:pPr>
              <a:t>39</a:t>
            </a:fld>
            <a:endParaRPr lang="en-US"/>
          </a:p>
        </p:txBody>
      </p:sp>
    </p:spTree>
    <p:extLst>
      <p:ext uri="{BB962C8B-B14F-4D97-AF65-F5344CB8AC3E}">
        <p14:creationId xmlns:p14="http://schemas.microsoft.com/office/powerpoint/2010/main" val="35323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E9DFEB22-E759-4243-81A0-025B8746DE33}"/>
              </a:ext>
            </a:extLst>
          </p:cNvPr>
          <p:cNvGrpSpPr/>
          <p:nvPr/>
        </p:nvGrpSpPr>
        <p:grpSpPr>
          <a:xfrm>
            <a:off x="2102487" y="1718268"/>
            <a:ext cx="7728638" cy="2413032"/>
            <a:chOff x="314195" y="5376176"/>
            <a:chExt cx="7030682" cy="1718602"/>
          </a:xfrm>
        </p:grpSpPr>
        <p:sp>
          <p:nvSpPr>
            <p:cNvPr id="6"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314195" y="5376176"/>
              <a:ext cx="7030682" cy="1718602"/>
            </a:xfrm>
            <a:prstGeom prst="rect">
              <a:avLst/>
            </a:prstGeom>
            <a:solidFill>
              <a:schemeClr val="tx2">
                <a:lumMod val="75000"/>
              </a:schemeClr>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74823" y="5489623"/>
              <a:ext cx="6709426" cy="149170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4800" b="1" dirty="0">
                  <a:solidFill>
                    <a:srgbClr val="FFFFFE"/>
                  </a:solidFill>
                  <a:latin typeface="Calibri"/>
                </a:rPr>
                <a:t>Module</a:t>
              </a:r>
              <a:r>
                <a:rPr kumimoji="0" lang="en-US" altLang="en-US" sz="4800" b="1" i="0" u="none" strike="noStrike" cap="none" normalizeH="0" baseline="0" dirty="0">
                  <a:ln>
                    <a:noFill/>
                  </a:ln>
                  <a:solidFill>
                    <a:srgbClr val="FFFFFE"/>
                  </a:solidFill>
                  <a:effectLst/>
                  <a:latin typeface="Calibri"/>
                </a:rPr>
                <a:t> 2.</a:t>
              </a: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Mental health, disability and human rights</a:t>
              </a:r>
            </a:p>
          </p:txBody>
        </p:sp>
      </p:grpSp>
    </p:spTree>
    <p:extLst>
      <p:ext uri="{BB962C8B-B14F-4D97-AF65-F5344CB8AC3E}">
        <p14:creationId xmlns:p14="http://schemas.microsoft.com/office/powerpoint/2010/main" val="20948249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188E3C-6263-EF5E-40E7-C7A33E10390F}"/>
              </a:ext>
            </a:extLst>
          </p:cNvPr>
          <p:cNvSpPr>
            <a:spLocks noGrp="1"/>
          </p:cNvSpPr>
          <p:nvPr>
            <p:ph type="body" sz="quarter" idx="13"/>
          </p:nvPr>
        </p:nvSpPr>
        <p:spPr>
          <a:xfrm>
            <a:off x="507207" y="1008942"/>
            <a:ext cx="11174400" cy="360000"/>
          </a:xfrm>
        </p:spPr>
        <p:txBody>
          <a:bodyPr/>
          <a:lstStyle/>
          <a:p>
            <a:r>
              <a:rPr lang="aa-ET" dirty="0">
                <a:latin typeface="Calibri" panose="020F0502020204030204" pitchFamily="34" charset="0"/>
                <a:ea typeface="Calibri" panose="020F0502020204030204" pitchFamily="34" charset="0"/>
                <a:cs typeface="Calibri" panose="020F0502020204030204" pitchFamily="34" charset="0"/>
              </a:rPr>
              <a:t>Situations of </a:t>
            </a:r>
            <a:r>
              <a:rPr lang="en-GB" dirty="0">
                <a:latin typeface="Calibri" panose="020F0502020204030204" pitchFamily="34" charset="0"/>
                <a:ea typeface="Calibri" panose="020F0502020204030204" pitchFamily="34" charset="0"/>
                <a:cs typeface="Calibri" panose="020F0502020204030204" pitchFamily="34" charset="0"/>
              </a:rPr>
              <a:t>r</a:t>
            </a:r>
            <a:r>
              <a:rPr lang="aa-ET" dirty="0">
                <a:latin typeface="Calibri" panose="020F0502020204030204" pitchFamily="34" charset="0"/>
                <a:ea typeface="Calibri" panose="020F0502020204030204" pitchFamily="34" charset="0"/>
                <a:cs typeface="Calibri" panose="020F0502020204030204" pitchFamily="34" charset="0"/>
              </a:rPr>
              <a:t>isk and </a:t>
            </a:r>
            <a:r>
              <a:rPr lang="en-GB" dirty="0">
                <a:latin typeface="Calibri" panose="020F0502020204030204" pitchFamily="34" charset="0"/>
                <a:ea typeface="Calibri" panose="020F0502020204030204" pitchFamily="34" charset="0"/>
                <a:cs typeface="Calibri" panose="020F0502020204030204" pitchFamily="34" charset="0"/>
              </a:rPr>
              <a:t>h</a:t>
            </a:r>
            <a:r>
              <a:rPr lang="aa-ET" dirty="0">
                <a:latin typeface="Calibri" panose="020F0502020204030204" pitchFamily="34" charset="0"/>
                <a:ea typeface="Calibri" panose="020F0502020204030204" pitchFamily="34" charset="0"/>
                <a:cs typeface="Calibri" panose="020F0502020204030204" pitchFamily="34" charset="0"/>
              </a:rPr>
              <a:t>umanitarian </a:t>
            </a:r>
            <a:r>
              <a:rPr lang="en-GB" dirty="0">
                <a:latin typeface="Calibri" panose="020F0502020204030204" pitchFamily="34" charset="0"/>
                <a:ea typeface="Calibri" panose="020F0502020204030204" pitchFamily="34" charset="0"/>
                <a:cs typeface="Calibri" panose="020F0502020204030204" pitchFamily="34" charset="0"/>
              </a:rPr>
              <a:t>e</a:t>
            </a:r>
            <a:r>
              <a:rPr lang="aa-ET" dirty="0">
                <a:latin typeface="Calibri" panose="020F0502020204030204" pitchFamily="34" charset="0"/>
                <a:ea typeface="Calibri" panose="020F0502020204030204" pitchFamily="34" charset="0"/>
                <a:cs typeface="Calibri" panose="020F0502020204030204" pitchFamily="34" charset="0"/>
              </a:rPr>
              <a:t>mergencies</a:t>
            </a:r>
          </a:p>
        </p:txBody>
      </p:sp>
      <p:sp>
        <p:nvSpPr>
          <p:cNvPr id="3" name="Content Placeholder 2">
            <a:extLst>
              <a:ext uri="{FF2B5EF4-FFF2-40B4-BE49-F238E27FC236}">
                <a16:creationId xmlns:a16="http://schemas.microsoft.com/office/drawing/2014/main" id="{C203544C-6358-C9DD-FE70-1CCF6F472488}"/>
              </a:ext>
            </a:extLst>
          </p:cNvPr>
          <p:cNvSpPr>
            <a:spLocks noGrp="1"/>
          </p:cNvSpPr>
          <p:nvPr>
            <p:ph sz="quarter" idx="14"/>
          </p:nvPr>
        </p:nvSpPr>
        <p:spPr>
          <a:xfrm>
            <a:off x="849853" y="1511188"/>
            <a:ext cx="10802817" cy="4847240"/>
          </a:xfrm>
        </p:spPr>
        <p:txBody>
          <a:bodyPr lIns="91440" tIns="45720" rIns="91440" bIns="45720" anchor="t"/>
          <a:lstStyle/>
          <a:p>
            <a:pPr>
              <a:spcAft>
                <a:spcPts val="600"/>
              </a:spcAft>
            </a:pPr>
            <a:r>
              <a:rPr lang="aa-ET" sz="2400" dirty="0">
                <a:solidFill>
                  <a:srgbClr val="313131"/>
                </a:solidFill>
                <a:latin typeface="Calibri" panose="020F0502020204030204" pitchFamily="34" charset="0"/>
                <a:ea typeface="Calibri" panose="020F0502020204030204" pitchFamily="34" charset="0"/>
              </a:rPr>
              <a:t>Natural disasters, humanitarian crises, and armed conflict </a:t>
            </a:r>
            <a:r>
              <a:rPr lang="aa-ET" sz="2400" dirty="0">
                <a:solidFill>
                  <a:srgbClr val="313131"/>
                </a:solidFill>
                <a:effectLst/>
                <a:latin typeface="Calibri" panose="020F0502020204030204" pitchFamily="34" charset="0"/>
                <a:ea typeface="Calibri" panose="020F0502020204030204" pitchFamily="34" charset="0"/>
              </a:rPr>
              <a:t>disproportionately impact </a:t>
            </a:r>
            <a:r>
              <a:rPr lang="en-GB" sz="2400" dirty="0">
                <a:solidFill>
                  <a:srgbClr val="313131"/>
                </a:solidFill>
                <a:effectLst/>
                <a:latin typeface="Calibri" panose="020F0502020204030204" pitchFamily="34" charset="0"/>
                <a:ea typeface="Calibri" panose="020F0502020204030204" pitchFamily="34" charset="0"/>
              </a:rPr>
              <a:t>people</a:t>
            </a:r>
            <a:r>
              <a:rPr lang="aa-ET" sz="2400" dirty="0">
                <a:solidFill>
                  <a:srgbClr val="313131"/>
                </a:solidFill>
                <a:effectLst/>
                <a:latin typeface="Calibri" panose="020F0502020204030204" pitchFamily="34" charset="0"/>
                <a:ea typeface="Calibri" panose="020F0502020204030204" pitchFamily="34" charset="0"/>
              </a:rPr>
              <a:t> with disabilities.</a:t>
            </a:r>
            <a:r>
              <a:rPr lang="aa-ET" sz="2400" dirty="0">
                <a:solidFill>
                  <a:srgbClr val="313131"/>
                </a:solidFill>
                <a:latin typeface="Calibri" panose="020F0502020204030204" pitchFamily="34" charset="0"/>
                <a:ea typeface="Calibri" panose="020F0502020204030204" pitchFamily="34" charset="0"/>
              </a:rPr>
              <a:t> </a:t>
            </a:r>
          </a:p>
          <a:p>
            <a:pPr>
              <a:spcAft>
                <a:spcPts val="600"/>
              </a:spcAft>
            </a:pPr>
            <a:r>
              <a:rPr lang="aa-ET" sz="2400" dirty="0">
                <a:solidFill>
                  <a:srgbClr val="313131"/>
                </a:solidFill>
                <a:latin typeface="Calibri" panose="020F0502020204030204" pitchFamily="34" charset="0"/>
                <a:ea typeface="Calibri" panose="020F0502020204030204" pitchFamily="34" charset="0"/>
              </a:rPr>
              <a:t>Discrimination and a lack of consideration of their specific needs, including protection, can create barriers to food, shelter, health care and emergency evacuation. </a:t>
            </a:r>
          </a:p>
          <a:p>
            <a:pPr>
              <a:spcAft>
                <a:spcPts val="600"/>
              </a:spcAft>
            </a:pPr>
            <a:r>
              <a:rPr lang="aa-ET" sz="2400" dirty="0">
                <a:solidFill>
                  <a:srgbClr val="313131"/>
                </a:solidFill>
                <a:latin typeface="Calibri" panose="020F0502020204030204" pitchFamily="34" charset="0"/>
                <a:ea typeface="Calibri" panose="020F0502020204030204" pitchFamily="34" charset="0"/>
              </a:rPr>
              <a:t>This can lead to further disabilities for people already living with disabilities. It can also mean a further group of people with newly acquired disabilities. </a:t>
            </a:r>
            <a:endParaRPr lang="aa-ET" sz="2400" dirty="0">
              <a:solidFill>
                <a:srgbClr val="000000"/>
              </a:solidFill>
              <a:latin typeface="Calibri" panose="020F0502020204030204" pitchFamily="34" charset="0"/>
              <a:ea typeface="Calibri" panose="020F0502020204030204" pitchFamily="34" charset="0"/>
            </a:endParaRPr>
          </a:p>
          <a:p>
            <a:pPr>
              <a:spcAft>
                <a:spcPts val="600"/>
              </a:spcAft>
            </a:pPr>
            <a:r>
              <a:rPr lang="en-GB" sz="2400" dirty="0">
                <a:latin typeface="Calibri" panose="020F0502020204030204" pitchFamily="34" charset="0"/>
                <a:ea typeface="Calibri" panose="020F0502020204030204" pitchFamily="34" charset="0"/>
              </a:rPr>
              <a:t>Humanitarian aid must include disability-inclusive plans, policies, and procedures - considering needs of people with disabilities in emergency preparation, disaster management, and reconstruction.</a:t>
            </a:r>
          </a:p>
          <a:p>
            <a:pPr>
              <a:spcAft>
                <a:spcPts val="600"/>
              </a:spcAft>
            </a:pPr>
            <a:r>
              <a:rPr lang="en-GB" sz="2400" dirty="0">
                <a:latin typeface="Calibri" panose="020F0502020204030204" pitchFamily="34" charset="0"/>
                <a:ea typeface="Calibri" panose="020F0502020204030204" pitchFamily="34" charset="0"/>
              </a:rPr>
              <a:t>MHPSS actors must include ALL people with disabilities in programming, advocate for their needs in humanitarian responses, and address discrimination. </a:t>
            </a:r>
          </a:p>
          <a:p>
            <a:pPr marL="342900" indent="-342900">
              <a:spcAft>
                <a:spcPts val="0"/>
              </a:spcAft>
              <a:buFont typeface="Arial,Sans-Serif" panose="020B0604020202020204" pitchFamily="34" charset="0"/>
            </a:pPr>
            <a:endParaRPr lang="en-GB" sz="1200" dirty="0">
              <a:solidFill>
                <a:srgbClr val="000000"/>
              </a:solidFill>
              <a:latin typeface="Calibri"/>
              <a:cs typeface="Calibri"/>
            </a:endParaRPr>
          </a:p>
          <a:p>
            <a:endParaRPr lang="en-GB" sz="2400" dirty="0">
              <a:cs typeface="Calibri Light"/>
            </a:endParaRPr>
          </a:p>
          <a:p>
            <a:endParaRPr lang="en-GB" sz="2400" b="1" dirty="0">
              <a:solidFill>
                <a:srgbClr val="000000"/>
              </a:solidFill>
              <a:ea typeface="Arial Unicode MS"/>
            </a:endParaRPr>
          </a:p>
          <a:p>
            <a:pPr lvl="1"/>
            <a:endParaRPr lang="de-DE" sz="2400" dirty="0">
              <a:solidFill>
                <a:srgbClr val="313131"/>
              </a:solidFill>
              <a:ea typeface="Calibri" panose="020F0502020204030204" pitchFamily="34" charset="0"/>
              <a:cs typeface="Calibri"/>
            </a:endParaRPr>
          </a:p>
        </p:txBody>
      </p:sp>
      <p:sp>
        <p:nvSpPr>
          <p:cNvPr id="4" name="Title 3">
            <a:extLst>
              <a:ext uri="{FF2B5EF4-FFF2-40B4-BE49-F238E27FC236}">
                <a16:creationId xmlns:a16="http://schemas.microsoft.com/office/drawing/2014/main" id="{7BBA40EF-EE6B-8FF1-0A85-2C27CD491CB1}"/>
              </a:ext>
            </a:extLst>
          </p:cNvPr>
          <p:cNvSpPr>
            <a:spLocks noGrp="1"/>
          </p:cNvSpPr>
          <p:nvPr>
            <p:ph type="title"/>
          </p:nvPr>
        </p:nvSpPr>
        <p:spPr>
          <a:xfrm>
            <a:off x="392905" y="506412"/>
            <a:ext cx="10920553" cy="538388"/>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Zooming in on Article 11  </a:t>
            </a: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5851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Presentation with media with solid fill">
            <a:extLst>
              <a:ext uri="{FF2B5EF4-FFF2-40B4-BE49-F238E27FC236}">
                <a16:creationId xmlns:a16="http://schemas.microsoft.com/office/drawing/2014/main" id="{843B8108-773C-E937-E88D-454497310977}"/>
              </a:ext>
            </a:extLst>
          </p:cNvPr>
          <p:cNvPicPr>
            <a:picLocks noGrp="1" noChangeAspect="1"/>
          </p:cNvPicPr>
          <p:nvPr>
            <p:ph sz="quarter" idx="17"/>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86930" y="2609889"/>
            <a:ext cx="2312276" cy="2312276"/>
          </a:xfrm>
        </p:spPr>
      </p:pic>
      <p:sp>
        <p:nvSpPr>
          <p:cNvPr id="3" name="Content Placeholder 2">
            <a:extLst>
              <a:ext uri="{FF2B5EF4-FFF2-40B4-BE49-F238E27FC236}">
                <a16:creationId xmlns:a16="http://schemas.microsoft.com/office/drawing/2014/main" id="{C47CCBF4-FABB-3B65-5C9C-92BB54F8E61A}"/>
              </a:ext>
            </a:extLst>
          </p:cNvPr>
          <p:cNvSpPr>
            <a:spLocks noGrp="1"/>
          </p:cNvSpPr>
          <p:nvPr>
            <p:ph sz="quarter" idx="16"/>
          </p:nvPr>
        </p:nvSpPr>
        <p:spPr>
          <a:xfrm>
            <a:off x="507206" y="1739788"/>
            <a:ext cx="6476918" cy="4611800"/>
          </a:xfrm>
        </p:spPr>
        <p:txBody>
          <a:bodyPr vert="horz" lIns="0" tIns="46800" rIns="0" bIns="45720" rtlCol="0" anchor="t">
            <a:noAutofit/>
          </a:bodyPr>
          <a:lstStyle/>
          <a:p>
            <a:pPr marL="0" indent="0">
              <a:buNone/>
            </a:pPr>
            <a:r>
              <a:rPr lang="en-GB" sz="2000"/>
              <a:t>We will watch this video, that shows the importance of article 11 with an example in Greece: </a:t>
            </a:r>
          </a:p>
          <a:p>
            <a:r>
              <a:rPr lang="en-GB" sz="2000"/>
              <a:t>Disability Inclusion Greece</a:t>
            </a:r>
          </a:p>
          <a:p>
            <a:pPr marL="0" indent="0">
              <a:buNone/>
            </a:pPr>
            <a:r>
              <a:rPr lang="de-DE" sz="2000">
                <a:solidFill>
                  <a:schemeClr val="accent5">
                    <a:lumMod val="75000"/>
                  </a:schemeClr>
                </a:solidFill>
                <a:hlinkClick r:id="rId6"/>
              </a:rPr>
              <a:t>https://youtu.be/FZRfPsP6DAg</a:t>
            </a:r>
            <a:endParaRPr lang="de-DE" sz="2000">
              <a:solidFill>
                <a:schemeClr val="accent5">
                  <a:lumMod val="75000"/>
                </a:schemeClr>
              </a:solidFill>
            </a:endParaRPr>
          </a:p>
          <a:p>
            <a:pPr marL="0" indent="0">
              <a:buNone/>
            </a:pPr>
            <a:endParaRPr lang="de-DE" sz="1600" u="none" strike="noStrike">
              <a:solidFill>
                <a:schemeClr val="accent5">
                  <a:lumMod val="75000"/>
                </a:schemeClr>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endParaRPr>
          </a:p>
          <a:p>
            <a:endParaRPr lang="en-GB" sz="2000"/>
          </a:p>
        </p:txBody>
      </p:sp>
      <p:sp>
        <p:nvSpPr>
          <p:cNvPr id="2" name="Title 1">
            <a:extLst>
              <a:ext uri="{FF2B5EF4-FFF2-40B4-BE49-F238E27FC236}">
                <a16:creationId xmlns:a16="http://schemas.microsoft.com/office/drawing/2014/main" id="{827D0E6A-AF51-BABD-D7EE-26AF19B2AC6B}"/>
              </a:ext>
            </a:extLst>
          </p:cNvPr>
          <p:cNvSpPr>
            <a:spLocks noGrp="1"/>
          </p:cNvSpPr>
          <p:nvPr>
            <p:ph type="title"/>
          </p:nvPr>
        </p:nvSpPr>
        <p:spPr/>
        <p:txBody>
          <a:bodyPr/>
          <a:lstStyle/>
          <a:p>
            <a:r>
              <a:rPr lang="en-US" sz="3000">
                <a:solidFill>
                  <a:srgbClr val="183F5A"/>
                </a:solidFill>
              </a:rPr>
              <a:t>Zooming in on article 11 – 3</a:t>
            </a:r>
            <a:endParaRPr lang="aa-ET"/>
          </a:p>
        </p:txBody>
      </p:sp>
      <p:sp>
        <p:nvSpPr>
          <p:cNvPr id="7" name="Text Placeholder 6">
            <a:extLst>
              <a:ext uri="{FF2B5EF4-FFF2-40B4-BE49-F238E27FC236}">
                <a16:creationId xmlns:a16="http://schemas.microsoft.com/office/drawing/2014/main" id="{5D32A634-3FDE-75AF-9DFA-581D297F4F47}"/>
              </a:ext>
            </a:extLst>
          </p:cNvPr>
          <p:cNvSpPr>
            <a:spLocks noGrp="1"/>
          </p:cNvSpPr>
          <p:nvPr>
            <p:ph type="body" sz="quarter" idx="18"/>
          </p:nvPr>
        </p:nvSpPr>
        <p:spPr/>
        <p:txBody>
          <a:bodyPr/>
          <a:lstStyle/>
          <a:p>
            <a:endParaRPr lang="aa-ET"/>
          </a:p>
        </p:txBody>
      </p:sp>
      <p:pic>
        <p:nvPicPr>
          <p:cNvPr id="4" name="Online Media 3" title="Water day 2018 -  Disability inclusion Greece">
            <a:hlinkClick r:id="" action="ppaction://media"/>
            <a:extLst>
              <a:ext uri="{FF2B5EF4-FFF2-40B4-BE49-F238E27FC236}">
                <a16:creationId xmlns:a16="http://schemas.microsoft.com/office/drawing/2014/main" id="{A8A5FB55-1BFE-8FB4-D30C-276B5EBEF50B}"/>
              </a:ext>
            </a:extLst>
          </p:cNvPr>
          <p:cNvPicPr>
            <a:picLocks noRot="1" noChangeAspect="1"/>
          </p:cNvPicPr>
          <p:nvPr>
            <a:videoFile r:link="rId1"/>
          </p:nvPr>
        </p:nvPicPr>
        <p:blipFill>
          <a:blip r:embed="rId8"/>
          <a:stretch>
            <a:fillRect/>
          </a:stretch>
        </p:blipFill>
        <p:spPr>
          <a:xfrm>
            <a:off x="22225" y="0"/>
            <a:ext cx="12147550" cy="6858000"/>
          </a:xfrm>
          <a:prstGeom prst="rect">
            <a:avLst/>
          </a:prstGeom>
        </p:spPr>
      </p:pic>
      <p:sp>
        <p:nvSpPr>
          <p:cNvPr id="10" name="TextBox 9">
            <a:extLst>
              <a:ext uri="{FF2B5EF4-FFF2-40B4-BE49-F238E27FC236}">
                <a16:creationId xmlns:a16="http://schemas.microsoft.com/office/drawing/2014/main" id="{40721674-91D9-FCE7-C10B-092D2D17F945}"/>
              </a:ext>
            </a:extLst>
          </p:cNvPr>
          <p:cNvSpPr txBox="1"/>
          <p:nvPr/>
        </p:nvSpPr>
        <p:spPr>
          <a:xfrm>
            <a:off x="277302" y="70978"/>
            <a:ext cx="1098013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600" b="1" err="1">
                <a:solidFill>
                  <a:srgbClr val="FFFFFF"/>
                </a:solidFill>
                <a:latin typeface="Calibri"/>
                <a:cs typeface="Calibri"/>
              </a:rPr>
              <a:t>Water</a:t>
            </a:r>
            <a:r>
              <a:rPr lang="de-DE" sz="1600" b="1">
                <a:solidFill>
                  <a:srgbClr val="FFFFFF"/>
                </a:solidFill>
                <a:latin typeface="Calibri"/>
                <a:cs typeface="Calibri"/>
              </a:rPr>
              <a:t> </a:t>
            </a:r>
            <a:r>
              <a:rPr lang="de-DE" sz="1600" b="1" err="1">
                <a:solidFill>
                  <a:srgbClr val="FFFFFF"/>
                </a:solidFill>
                <a:latin typeface="Calibri"/>
                <a:cs typeface="Calibri"/>
              </a:rPr>
              <a:t>day</a:t>
            </a:r>
            <a:r>
              <a:rPr lang="de-DE" sz="1600" b="1">
                <a:solidFill>
                  <a:srgbClr val="FFFFFF"/>
                </a:solidFill>
                <a:latin typeface="Calibri"/>
                <a:cs typeface="Calibri"/>
              </a:rPr>
              <a:t> 2018 - Disability </a:t>
            </a:r>
            <a:r>
              <a:rPr lang="de-DE" sz="1600" b="1" err="1">
                <a:solidFill>
                  <a:srgbClr val="FFFFFF"/>
                </a:solidFill>
                <a:latin typeface="Calibri"/>
                <a:cs typeface="Calibri"/>
              </a:rPr>
              <a:t>inclusion</a:t>
            </a:r>
            <a:r>
              <a:rPr lang="de-DE" sz="1600" b="1">
                <a:solidFill>
                  <a:srgbClr val="FFFFFF"/>
                </a:solidFill>
                <a:latin typeface="Calibri"/>
                <a:cs typeface="Calibri"/>
              </a:rPr>
              <a:t> </a:t>
            </a:r>
            <a:r>
              <a:rPr lang="de-DE" sz="1600" b="1" err="1">
                <a:solidFill>
                  <a:srgbClr val="FFFFFF"/>
                </a:solidFill>
                <a:latin typeface="Calibri"/>
                <a:cs typeface="Calibri"/>
              </a:rPr>
              <a:t>Greece</a:t>
            </a:r>
            <a:r>
              <a:rPr lang="de-DE" sz="1600" b="1">
                <a:solidFill>
                  <a:srgbClr val="FFFFFF"/>
                </a:solidFill>
                <a:latin typeface="Calibri"/>
                <a:cs typeface="Calibri"/>
              </a:rPr>
              <a:t>. The International </a:t>
            </a:r>
            <a:r>
              <a:rPr lang="de-DE" sz="1600" b="1" err="1">
                <a:solidFill>
                  <a:srgbClr val="FFFFFF"/>
                </a:solidFill>
                <a:latin typeface="Calibri"/>
                <a:cs typeface="Calibri"/>
              </a:rPr>
              <a:t>Federation</a:t>
            </a:r>
            <a:r>
              <a:rPr lang="de-DE" sz="1600" b="1">
                <a:solidFill>
                  <a:srgbClr val="FFFFFF"/>
                </a:solidFill>
                <a:latin typeface="Calibri"/>
                <a:cs typeface="Calibri"/>
              </a:rPr>
              <a:t> </a:t>
            </a:r>
            <a:r>
              <a:rPr lang="de-DE" sz="1600" b="1" err="1">
                <a:solidFill>
                  <a:srgbClr val="FFFFFF"/>
                </a:solidFill>
                <a:latin typeface="Calibri"/>
                <a:cs typeface="Calibri"/>
              </a:rPr>
              <a:t>of</a:t>
            </a:r>
            <a:r>
              <a:rPr lang="de-DE" sz="1600" b="1">
                <a:solidFill>
                  <a:srgbClr val="FFFFFF"/>
                </a:solidFill>
                <a:latin typeface="Calibri"/>
                <a:cs typeface="Calibri"/>
              </a:rPr>
              <a:t> </a:t>
            </a:r>
            <a:r>
              <a:rPr lang="de-DE" sz="1600" b="1" err="1">
                <a:solidFill>
                  <a:srgbClr val="FFFFFF"/>
                </a:solidFill>
                <a:latin typeface="Calibri"/>
                <a:cs typeface="Calibri"/>
              </a:rPr>
              <a:t>Red</a:t>
            </a:r>
            <a:r>
              <a:rPr lang="de-DE" sz="1600" b="1">
                <a:solidFill>
                  <a:srgbClr val="FFFFFF"/>
                </a:solidFill>
                <a:latin typeface="Calibri"/>
                <a:cs typeface="Calibri"/>
              </a:rPr>
              <a:t> Cross and </a:t>
            </a:r>
            <a:r>
              <a:rPr lang="de-DE" sz="1600" b="1" err="1">
                <a:solidFill>
                  <a:srgbClr val="FFFFFF"/>
                </a:solidFill>
                <a:latin typeface="Calibri"/>
                <a:cs typeface="Calibri"/>
              </a:rPr>
              <a:t>Red</a:t>
            </a:r>
            <a:r>
              <a:rPr lang="de-DE" sz="1600" b="1">
                <a:solidFill>
                  <a:srgbClr val="FFFFFF"/>
                </a:solidFill>
                <a:latin typeface="Calibri"/>
                <a:cs typeface="Calibri"/>
              </a:rPr>
              <a:t> Crescent Societies (IFRC)</a:t>
            </a:r>
            <a:endParaRPr lang="en-US" sz="1600" b="1">
              <a:solidFill>
                <a:srgbClr val="FFFFFF"/>
              </a:solidFill>
              <a:latin typeface="Calibri"/>
              <a:cs typeface="Calibri"/>
            </a:endParaRPr>
          </a:p>
          <a:p>
            <a:pPr algn="l"/>
            <a:endParaRPr lang="en-US" sz="1600" b="1">
              <a:solidFill>
                <a:srgbClr val="FFFFFF"/>
              </a:solidFill>
            </a:endParaRPr>
          </a:p>
        </p:txBody>
      </p:sp>
    </p:spTree>
    <p:extLst>
      <p:ext uri="{BB962C8B-B14F-4D97-AF65-F5344CB8AC3E}">
        <p14:creationId xmlns:p14="http://schemas.microsoft.com/office/powerpoint/2010/main" val="316198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8AC314-ED55-4323-8E81-13E79867BE6F}"/>
              </a:ext>
            </a:extLst>
          </p:cNvPr>
          <p:cNvSpPr>
            <a:spLocks noGrp="1"/>
          </p:cNvSpPr>
          <p:nvPr>
            <p:ph type="body" sz="quarter" idx="13"/>
          </p:nvPr>
        </p:nvSpPr>
        <p:spPr>
          <a:xfrm>
            <a:off x="637835" y="1151188"/>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Plenary discussion</a:t>
            </a:r>
          </a:p>
        </p:txBody>
      </p:sp>
      <p:sp>
        <p:nvSpPr>
          <p:cNvPr id="3" name="Inhaltsplatzhalter 2">
            <a:extLst>
              <a:ext uri="{FF2B5EF4-FFF2-40B4-BE49-F238E27FC236}">
                <a16:creationId xmlns:a16="http://schemas.microsoft.com/office/drawing/2014/main" id="{786ED68D-2A08-406D-B397-CDFD78462BBF}"/>
              </a:ext>
            </a:extLst>
          </p:cNvPr>
          <p:cNvSpPr>
            <a:spLocks noGrp="1"/>
          </p:cNvSpPr>
          <p:nvPr>
            <p:ph sz="quarter" idx="14"/>
          </p:nvPr>
        </p:nvSpPr>
        <p:spPr>
          <a:xfrm>
            <a:off x="1376979" y="2575181"/>
            <a:ext cx="8638390" cy="1423974"/>
          </a:xfrm>
        </p:spPr>
        <p:txBody>
          <a:bodyPr lIns="91440" tIns="45720" rIns="91440" bIns="45720" anchor="t"/>
          <a:lstStyle/>
          <a:p>
            <a:r>
              <a:rPr lang="en-GB" b="1" dirty="0">
                <a:latin typeface="Calibri" panose="020F0502020204030204" pitchFamily="34" charset="0"/>
                <a:ea typeface="Calibri" panose="020F0502020204030204" pitchFamily="34" charset="0"/>
              </a:rPr>
              <a:t>What violations of Article 11 (direct or indirect) have you witnessed or been told about during your work in humanitarian contexts?</a:t>
            </a:r>
          </a:p>
        </p:txBody>
      </p:sp>
      <p:sp>
        <p:nvSpPr>
          <p:cNvPr id="4" name="Titel 3">
            <a:extLst>
              <a:ext uri="{FF2B5EF4-FFF2-40B4-BE49-F238E27FC236}">
                <a16:creationId xmlns:a16="http://schemas.microsoft.com/office/drawing/2014/main" id="{3E726EEE-A84F-4B13-BB0A-6826D97784DD}"/>
              </a:ext>
            </a:extLst>
          </p:cNvPr>
          <p:cNvSpPr>
            <a:spLocks noGrp="1"/>
          </p:cNvSpPr>
          <p:nvPr>
            <p:ph type="title"/>
          </p:nvPr>
        </p:nvSpPr>
        <p:spPr>
          <a:xfrm>
            <a:off x="507195" y="225350"/>
            <a:ext cx="9792000" cy="432000"/>
          </a:xfrm>
        </p:spPr>
        <p:txBody>
          <a:bodyPr lIns="91440" tIns="45720" rIns="91440" bIns="45720" anchor="t"/>
          <a:lstStyle/>
          <a:p>
            <a:r>
              <a:rPr lang="en-US" dirty="0">
                <a:latin typeface="Calibri" panose="020F0502020204030204" pitchFamily="34" charset="0"/>
                <a:ea typeface="Calibri" panose="020F0502020204030204" pitchFamily="34" charset="0"/>
                <a:cs typeface="Calibri" panose="020F0502020204030204" pitchFamily="34" charset="0"/>
              </a:rPr>
              <a:t>Exercise 2.12 Barriers experienced by people with psychosocial disabilities in humanitarian emergencies</a:t>
            </a:r>
          </a:p>
        </p:txBody>
      </p:sp>
    </p:spTree>
    <p:extLst>
      <p:ext uri="{BB962C8B-B14F-4D97-AF65-F5344CB8AC3E}">
        <p14:creationId xmlns:p14="http://schemas.microsoft.com/office/powerpoint/2010/main" val="1873604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E4E2D-1CC2-5CC1-FEAE-9D2F21CFD6B1}"/>
              </a:ext>
            </a:extLst>
          </p:cNvPr>
          <p:cNvSpPr>
            <a:spLocks noGrp="1"/>
          </p:cNvSpPr>
          <p:nvPr>
            <p:ph sz="quarter" idx="16"/>
          </p:nvPr>
        </p:nvSpPr>
        <p:spPr>
          <a:xfrm>
            <a:off x="507205" y="2200546"/>
            <a:ext cx="5488646" cy="3348406"/>
          </a:xfrm>
        </p:spPr>
        <p:txBody>
          <a:bodyPr vert="horz" lIns="0" tIns="46800" rIns="0" bIns="45720" rtlCol="0" anchor="t">
            <a:noAutofit/>
          </a:bodyPr>
          <a:lstStyle/>
          <a:p>
            <a:r>
              <a:rPr lang="en-GB" sz="2000" dirty="0">
                <a:cs typeface="Calibri"/>
              </a:rPr>
              <a:t>Including people with disabilities in preparedness and humanitarian response includes, of course, MHPSS. </a:t>
            </a:r>
          </a:p>
          <a:p>
            <a:endParaRPr lang="en-GB" sz="2000" dirty="0"/>
          </a:p>
          <a:p>
            <a:r>
              <a:rPr lang="en-GB" sz="2000" dirty="0">
                <a:cs typeface="Calibri"/>
              </a:rPr>
              <a:t>The IASC MHPSS Reference Group has published a comprehensive Information Note on Disability and Inclusion in MHPSS. </a:t>
            </a:r>
          </a:p>
          <a:p>
            <a:pPr marL="0" indent="0">
              <a:buNone/>
            </a:pPr>
            <a:endParaRPr lang="en-GB" sz="1800" dirty="0"/>
          </a:p>
        </p:txBody>
      </p:sp>
      <p:sp>
        <p:nvSpPr>
          <p:cNvPr id="4" name="Footer Placeholder 3">
            <a:extLst>
              <a:ext uri="{FF2B5EF4-FFF2-40B4-BE49-F238E27FC236}">
                <a16:creationId xmlns:a16="http://schemas.microsoft.com/office/drawing/2014/main" id="{EF78D04C-B0B0-CD1D-9649-2DBE6DD687D4}"/>
              </a:ext>
            </a:extLst>
          </p:cNvPr>
          <p:cNvSpPr>
            <a:spLocks noGrp="1"/>
          </p:cNvSpPr>
          <p:nvPr>
            <p:ph type="ftr" sz="quarter" idx="11"/>
          </p:nvPr>
        </p:nvSpPr>
        <p:spPr/>
        <p:txBody>
          <a:bodyPr/>
          <a:lstStyle/>
          <a:p>
            <a:r>
              <a:rPr lang="en-US"/>
              <a:t>Lonza Microbiome JV - media briefing  |  3 April 2019</a:t>
            </a:r>
          </a:p>
        </p:txBody>
      </p:sp>
      <p:sp>
        <p:nvSpPr>
          <p:cNvPr id="5" name="Slide Number Placeholder 4">
            <a:extLst>
              <a:ext uri="{FF2B5EF4-FFF2-40B4-BE49-F238E27FC236}">
                <a16:creationId xmlns:a16="http://schemas.microsoft.com/office/drawing/2014/main" id="{5E4709E4-5C66-9718-344F-B1FD2319A916}"/>
              </a:ext>
            </a:extLst>
          </p:cNvPr>
          <p:cNvSpPr>
            <a:spLocks noGrp="1"/>
          </p:cNvSpPr>
          <p:nvPr>
            <p:ph type="sldNum" sz="quarter" idx="12"/>
          </p:nvPr>
        </p:nvSpPr>
        <p:spPr/>
        <p:txBody>
          <a:bodyPr/>
          <a:lstStyle/>
          <a:p>
            <a:fld id="{3ED22FC0-9634-43A5-A9BA-3774A5BBC19E}" type="slidenum">
              <a:rPr lang="en-US" smtClean="0"/>
              <a:pPr/>
              <a:t>43</a:t>
            </a:fld>
            <a:endParaRPr lang="en-US"/>
          </a:p>
        </p:txBody>
      </p:sp>
      <p:sp>
        <p:nvSpPr>
          <p:cNvPr id="7" name="Title 6">
            <a:extLst>
              <a:ext uri="{FF2B5EF4-FFF2-40B4-BE49-F238E27FC236}">
                <a16:creationId xmlns:a16="http://schemas.microsoft.com/office/drawing/2014/main" id="{0BE4DAD9-0FB8-8DC4-DB74-FAE11C76B006}"/>
              </a:ext>
            </a:extLst>
          </p:cNvPr>
          <p:cNvSpPr>
            <a:spLocks noGrp="1"/>
          </p:cNvSpPr>
          <p:nvPr>
            <p:ph type="title"/>
          </p:nvPr>
        </p:nvSpPr>
        <p:spPr/>
        <p:txBody>
          <a:bodyPr/>
          <a:lstStyle/>
          <a:p>
            <a:r>
              <a:rPr lang="en-US" sz="3000" dirty="0">
                <a:solidFill>
                  <a:srgbClr val="183F5A"/>
                </a:solidFill>
                <a:latin typeface="Calibri" panose="020F0502020204030204" pitchFamily="34" charset="0"/>
                <a:ea typeface="Calibri" panose="020F0502020204030204" pitchFamily="34" charset="0"/>
                <a:cs typeface="Calibri" panose="020F0502020204030204" pitchFamily="34" charset="0"/>
              </a:rPr>
              <a:t>Exercise 2.12 </a:t>
            </a:r>
            <a:r>
              <a:rPr lang="en-US" sz="3200" dirty="0">
                <a:latin typeface="Calibri" panose="020F0502020204030204" pitchFamily="34" charset="0"/>
                <a:ea typeface="Calibri" panose="020F0502020204030204" pitchFamily="34" charset="0"/>
                <a:cs typeface="Calibri" panose="020F0502020204030204" pitchFamily="34" charset="0"/>
              </a:rPr>
              <a:t>Barriers experienced by people with psychosocial disabilities in humanitarian emergencies</a:t>
            </a:r>
            <a:endParaRPr lang="en-US" sz="3000" dirty="0"/>
          </a:p>
        </p:txBody>
      </p:sp>
      <p:sp>
        <p:nvSpPr>
          <p:cNvPr id="8" name="Text Placeholder 7">
            <a:extLst>
              <a:ext uri="{FF2B5EF4-FFF2-40B4-BE49-F238E27FC236}">
                <a16:creationId xmlns:a16="http://schemas.microsoft.com/office/drawing/2014/main" id="{AA15A186-0CFC-5CDE-FC5B-93D47D87F8C5}"/>
              </a:ext>
            </a:extLst>
          </p:cNvPr>
          <p:cNvSpPr>
            <a:spLocks noGrp="1"/>
          </p:cNvSpPr>
          <p:nvPr>
            <p:ph type="body" sz="quarter" idx="18"/>
          </p:nvPr>
        </p:nvSpPr>
        <p:spPr>
          <a:xfrm>
            <a:off x="507205" y="1389479"/>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Disability inclusion in MHPSS in emergencies</a:t>
            </a:r>
          </a:p>
        </p:txBody>
      </p:sp>
      <p:pic>
        <p:nvPicPr>
          <p:cNvPr id="6" name="Picture 5">
            <a:extLst>
              <a:ext uri="{FF2B5EF4-FFF2-40B4-BE49-F238E27FC236}">
                <a16:creationId xmlns:a16="http://schemas.microsoft.com/office/drawing/2014/main" id="{148EB51B-2D61-3371-7E6A-F20644ACB9D6}"/>
              </a:ext>
            </a:extLst>
          </p:cNvPr>
          <p:cNvPicPr>
            <a:picLocks noChangeAspect="1"/>
          </p:cNvPicPr>
          <p:nvPr/>
        </p:nvPicPr>
        <p:blipFill>
          <a:blip r:embed="rId3"/>
          <a:stretch>
            <a:fillRect/>
          </a:stretch>
        </p:blipFill>
        <p:spPr>
          <a:xfrm>
            <a:off x="6621600" y="1569479"/>
            <a:ext cx="3412987" cy="4430798"/>
          </a:xfrm>
          <a:prstGeom prst="rect">
            <a:avLst/>
          </a:prstGeom>
        </p:spPr>
      </p:pic>
    </p:spTree>
    <p:extLst>
      <p:ext uri="{BB962C8B-B14F-4D97-AF65-F5344CB8AC3E}">
        <p14:creationId xmlns:p14="http://schemas.microsoft.com/office/powerpoint/2010/main" val="2499360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83C62A-85BD-E25C-7013-70AFE546FE4B}"/>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gn="ctr"/>
            <a:r>
              <a:rPr lang="en-US" sz="5400" kern="1200">
                <a:solidFill>
                  <a:schemeClr val="tx1"/>
                </a:solidFill>
                <a:latin typeface="+mj-lt"/>
                <a:ea typeface="+mj-ea"/>
                <a:cs typeface="+mj-cs"/>
              </a:rPr>
              <a:t>Lunch</a:t>
            </a:r>
          </a:p>
        </p:txBody>
      </p:sp>
      <p:pic>
        <p:nvPicPr>
          <p:cNvPr id="7" name="Content Placeholder 6" descr="Lunch Box with solid fill">
            <a:extLst>
              <a:ext uri="{FF2B5EF4-FFF2-40B4-BE49-F238E27FC236}">
                <a16:creationId xmlns:a16="http://schemas.microsoft.com/office/drawing/2014/main" id="{EFA07B47-165B-9D0D-6088-5F4F01134F61}"/>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3401" y="2139351"/>
            <a:ext cx="4165196" cy="4165196"/>
          </a:xfrm>
          <a:prstGeom prst="rect">
            <a:avLst/>
          </a:prstGeom>
        </p:spPr>
      </p:pic>
      <p:sp>
        <p:nvSpPr>
          <p:cNvPr id="2" name="Slide Number Placeholder 1">
            <a:extLst>
              <a:ext uri="{FF2B5EF4-FFF2-40B4-BE49-F238E27FC236}">
                <a16:creationId xmlns:a16="http://schemas.microsoft.com/office/drawing/2014/main" id="{96AEEEB9-7913-89C8-B14A-FB15BC7D5474}"/>
              </a:ext>
            </a:extLst>
          </p:cNvPr>
          <p:cNvSpPr>
            <a:spLocks noGrp="1"/>
          </p:cNvSpPr>
          <p:nvPr>
            <p:ph type="sldNum" sz="quarter" idx="12"/>
          </p:nvPr>
        </p:nvSpPr>
        <p:spPr>
          <a:xfrm>
            <a:off x="10034587" y="6623100"/>
            <a:ext cx="1648619" cy="216000"/>
          </a:xfrm>
          <a:prstGeom prst="rect">
            <a:avLst/>
          </a:prstGeom>
        </p:spPr>
        <p:txBody>
          <a:bodyPr vert="horz" lIns="91440" tIns="45720" rIns="91440" bIns="45720" rtlCol="0" anchor="ctr">
            <a:normAutofit fontScale="47500" lnSpcReduction="20000"/>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04260D4A-DEC1-45DD-8AB2-A3349BAAA59E}" type="slidenum">
              <a:rPr lang="en-US" smtClean="0"/>
              <a:pPr algn="r">
                <a:spcAft>
                  <a:spcPts val="600"/>
                </a:spcAft>
              </a:pPr>
              <a:t>44</a:t>
            </a:fld>
            <a:endParaRPr lang="en-US" sz="1200">
              <a:solidFill>
                <a:schemeClr val="tx1">
                  <a:tint val="75000"/>
                </a:schemeClr>
              </a:solidFill>
            </a:endParaRPr>
          </a:p>
        </p:txBody>
      </p:sp>
    </p:spTree>
    <p:extLst>
      <p:ext uri="{BB962C8B-B14F-4D97-AF65-F5344CB8AC3E}">
        <p14:creationId xmlns:p14="http://schemas.microsoft.com/office/powerpoint/2010/main" val="2112674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419E9-E4A6-FE06-9AD3-624683D7FFA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DA602C-C140-A7BC-E36C-CB9EF838B096}"/>
              </a:ext>
            </a:extLst>
          </p:cNvPr>
          <p:cNvSpPr>
            <a:spLocks noGrp="1"/>
          </p:cNvSpPr>
          <p:nvPr>
            <p:ph type="sldNum" sz="quarter" idx="4294967295"/>
          </p:nvPr>
        </p:nvSpPr>
        <p:spPr>
          <a:xfrm>
            <a:off x="10034587" y="6623100"/>
            <a:ext cx="1648619" cy="216000"/>
          </a:xfrm>
          <a:prstGeom prst="rect">
            <a:avLst/>
          </a:prstGeom>
        </p:spPr>
        <p:txBody>
          <a:bodyPr/>
          <a:lstStyle/>
          <a:p>
            <a:fld id="{F169E07F-9A80-405D-B06A-876E4D356B83}" type="slidenum">
              <a:rPr lang="en-US" smtClean="0">
                <a:solidFill>
                  <a:srgbClr val="FFFFFF"/>
                </a:solidFill>
              </a:rPr>
              <a:pPr/>
              <a:t>45</a:t>
            </a:fld>
            <a:endParaRPr lang="en-US">
              <a:solidFill>
                <a:srgbClr val="FFFFFF"/>
              </a:solidFill>
            </a:endParaRPr>
          </a:p>
        </p:txBody>
      </p:sp>
      <p:sp>
        <p:nvSpPr>
          <p:cNvPr id="4" name="Title 3">
            <a:extLst>
              <a:ext uri="{FF2B5EF4-FFF2-40B4-BE49-F238E27FC236}">
                <a16:creationId xmlns:a16="http://schemas.microsoft.com/office/drawing/2014/main" id="{E7A75C2F-548A-4502-CBFE-16B82A65A0E0}"/>
              </a:ext>
            </a:extLst>
          </p:cNvPr>
          <p:cNvSpPr>
            <a:spLocks noGrp="1"/>
          </p:cNvSpPr>
          <p:nvPr>
            <p:ph type="title"/>
          </p:nvPr>
        </p:nvSpPr>
        <p:spPr>
          <a:xfrm>
            <a:off x="507206" y="2313945"/>
            <a:ext cx="10956248"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6. Zooming in on Article 19 T</a:t>
            </a:r>
            <a:r>
              <a:rPr lang="en-GB" dirty="0">
                <a:latin typeface="Calibri" panose="020F0502020204030204" pitchFamily="34" charset="0"/>
                <a:ea typeface="Calibri" panose="020F0502020204030204" pitchFamily="34" charset="0"/>
                <a:cs typeface="Calibri" panose="020F0502020204030204" pitchFamily="34" charset="0"/>
              </a:rPr>
              <a:t>he right to live independently and be included in the community</a:t>
            </a: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843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21EBF-CE4F-4650-9E5E-116DAB53F857}"/>
              </a:ext>
            </a:extLst>
          </p:cNvPr>
          <p:cNvSpPr>
            <a:spLocks noGrp="1"/>
          </p:cNvSpPr>
          <p:nvPr>
            <p:ph type="title"/>
          </p:nvPr>
        </p:nvSpPr>
        <p:spPr>
          <a:xfrm>
            <a:off x="389639" y="506411"/>
            <a:ext cx="11291968" cy="937378"/>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Presentation: CRPD Article 19. Living independently and being included in the community</a:t>
            </a:r>
            <a:endParaRPr lang="x-none"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5010BDF-8A5F-4718-B94E-94BA633A4958}"/>
              </a:ext>
            </a:extLst>
          </p:cNvPr>
          <p:cNvSpPr>
            <a:spLocks noGrp="1"/>
          </p:cNvSpPr>
          <p:nvPr>
            <p:ph idx="1"/>
          </p:nvPr>
        </p:nvSpPr>
        <p:spPr/>
        <p:txBody>
          <a:bodyPr lIns="91440" tIns="45720" rIns="91440" bIns="45720" anchor="t"/>
          <a:lstStyle/>
          <a:p>
            <a:pPr marL="0" indent="0">
              <a:buNone/>
            </a:pPr>
            <a:r>
              <a:rPr lang="en-US" dirty="0">
                <a:latin typeface="Calibri" panose="020F0502020204030204" pitchFamily="34" charset="0"/>
                <a:ea typeface="Calibri" panose="020F0502020204030204" pitchFamily="34" charset="0"/>
              </a:rPr>
              <a:t>States Parties to this Convention recognize the equal right of all persons with disabilities to live in the community, with choices equal to others, and shall take effective and appropriate measures to facilitate full enjoyment by persons with disabilities of this right and their full inclusion and participation in the community</a:t>
            </a:r>
          </a:p>
          <a:p>
            <a:pPr marL="0" indent="0">
              <a:buNone/>
            </a:pPr>
            <a:r>
              <a:rPr lang="en-US" b="1" dirty="0">
                <a:solidFill>
                  <a:schemeClr val="accent2"/>
                </a:solidFill>
                <a:latin typeface="Calibri" panose="020F0502020204030204" pitchFamily="34" charset="0"/>
                <a:ea typeface="Calibri" panose="020F0502020204030204" pitchFamily="34" charset="0"/>
              </a:rPr>
              <a:t>People with disabilities have the right to live like other people and to have the same choices in life. </a:t>
            </a: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endParaRPr lang="x-none"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03117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358E-EA2F-4BD3-92DD-02D278D89ED6}"/>
              </a:ext>
            </a:extLst>
          </p:cNvPr>
          <p:cNvSpPr>
            <a:spLocks noGrp="1"/>
          </p:cNvSpPr>
          <p:nvPr>
            <p:ph type="title"/>
          </p:nvPr>
        </p:nvSpPr>
        <p:spPr>
          <a:xfrm>
            <a:off x="507204" y="186212"/>
            <a:ext cx="11684795" cy="432000"/>
          </a:xfrm>
        </p:spPr>
        <p:txBody>
          <a:bodyPr/>
          <a:lstStyle/>
          <a:p>
            <a:r>
              <a:rPr lang="en-GB" sz="2800" dirty="0">
                <a:latin typeface="Calibri" panose="020F0502020204030204" pitchFamily="34" charset="0"/>
                <a:ea typeface="Calibri" panose="020F0502020204030204" pitchFamily="34" charset="0"/>
                <a:cs typeface="Calibri" panose="020F0502020204030204" pitchFamily="34" charset="0"/>
              </a:rPr>
              <a:t>CRPD Article 19. Living independently and being included in the community  </a:t>
            </a:r>
            <a:endParaRPr lang="x-none"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79C66A67-5114-43B5-A75D-D8EC7AB4C142}"/>
              </a:ext>
            </a:extLst>
          </p:cNvPr>
          <p:cNvSpPr>
            <a:spLocks noGrp="1"/>
          </p:cNvSpPr>
          <p:nvPr>
            <p:ph idx="1"/>
          </p:nvPr>
        </p:nvSpPr>
        <p:spPr>
          <a:xfrm>
            <a:off x="208547" y="817581"/>
            <a:ext cx="11758864" cy="5854207"/>
          </a:xfrm>
        </p:spPr>
        <p:txBody>
          <a:bodyPr/>
          <a:lstStyle/>
          <a:p>
            <a:pPr marL="0" indent="0">
              <a:buNone/>
            </a:pPr>
            <a:r>
              <a:rPr lang="en-US" dirty="0"/>
              <a:t>States who are Parties to this Convention recognize the equal right of all persons with disabilities to live in the community, with choices equal to others, and shall take effective and appropriate measures to facilitate full enjoyment by persons with disabilities of this right and their full inclusion and participation in the community. This is done by including by ensuring it’s three </a:t>
            </a:r>
            <a:r>
              <a:rPr lang="en-GB" dirty="0"/>
              <a:t>key dimensions:</a:t>
            </a:r>
          </a:p>
          <a:p>
            <a:pPr marL="457200" lvl="0" indent="-457200">
              <a:buFont typeface="+mj-lt"/>
              <a:buAutoNum type="arabicPeriod"/>
            </a:pPr>
            <a:r>
              <a:rPr lang="en-GB" b="1" dirty="0"/>
              <a:t>Choice.</a:t>
            </a:r>
            <a:r>
              <a:rPr lang="en-GB" dirty="0"/>
              <a:t> Persons with disabilities have the opportunity to choose their place of residence and where and with whom they live on an equal basis with others and are not obliged to live in a particular living arrangement.</a:t>
            </a:r>
            <a:endParaRPr lang="en-US" dirty="0"/>
          </a:p>
          <a:p>
            <a:pPr marL="457200" lvl="0" indent="-457200">
              <a:buFont typeface="+mj-lt"/>
              <a:buAutoNum type="arabicPeriod"/>
            </a:pPr>
            <a:r>
              <a:rPr lang="en-GB" b="1" dirty="0"/>
              <a:t>Support.</a:t>
            </a:r>
            <a:r>
              <a:rPr lang="en-GB" dirty="0"/>
              <a:t> Persons with disabilities have access to a range of in-home, residential and other community support services, including personal assistance necessary to support living and inclusion in the community, and to prevent isolation or segregation from the community.</a:t>
            </a:r>
            <a:endParaRPr lang="en-US" dirty="0"/>
          </a:p>
          <a:p>
            <a:pPr marL="457200" indent="-457200">
              <a:buFont typeface="+mj-lt"/>
              <a:buAutoNum type="arabicPeriod"/>
            </a:pPr>
            <a:r>
              <a:rPr lang="en-GB" b="1" dirty="0"/>
              <a:t>Availability of community services and facilities.  </a:t>
            </a:r>
            <a:r>
              <a:rPr lang="en-GB" dirty="0"/>
              <a:t>Community services and facilities for the general population are available on an equal basis to persons with disabilities and are responsive to their needs.</a:t>
            </a:r>
            <a:endParaRPr lang="x-none" dirty="0"/>
          </a:p>
          <a:p>
            <a:pPr marL="0" indent="0">
              <a:buNone/>
            </a:pPr>
            <a:endParaRPr lang="x-none" b="1" dirty="0">
              <a:solidFill>
                <a:schemeClr val="accent2"/>
              </a:solidFill>
            </a:endParaRPr>
          </a:p>
          <a:p>
            <a:endParaRPr lang="x-none" dirty="0"/>
          </a:p>
        </p:txBody>
      </p:sp>
      <p:sp>
        <p:nvSpPr>
          <p:cNvPr id="6" name="Text Placeholder 5">
            <a:extLst>
              <a:ext uri="{FF2B5EF4-FFF2-40B4-BE49-F238E27FC236}">
                <a16:creationId xmlns:a16="http://schemas.microsoft.com/office/drawing/2014/main" id="{97A3ADB4-7643-7F46-966B-72DCB04FFA85}"/>
              </a:ext>
            </a:extLst>
          </p:cNvPr>
          <p:cNvSpPr>
            <a:spLocks noGrp="1"/>
          </p:cNvSpPr>
          <p:nvPr>
            <p:ph type="body" sz="quarter" idx="13"/>
          </p:nvPr>
        </p:nvSpPr>
        <p:spPr>
          <a:xfrm>
            <a:off x="507207" y="1805029"/>
            <a:ext cx="11174400" cy="360000"/>
          </a:xfrm>
        </p:spPr>
        <p:txBody>
          <a:bodyPr/>
          <a:lstStyle/>
          <a:p>
            <a:r>
              <a:rPr lang="en-GB"/>
              <a:t> </a:t>
            </a:r>
            <a:endParaRPr lang="en-US"/>
          </a:p>
        </p:txBody>
      </p:sp>
    </p:spTree>
    <p:extLst>
      <p:ext uri="{BB962C8B-B14F-4D97-AF65-F5344CB8AC3E}">
        <p14:creationId xmlns:p14="http://schemas.microsoft.com/office/powerpoint/2010/main" val="2804799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1277-F324-4FE5-BD64-3BC1FB8E3D7E}"/>
              </a:ext>
            </a:extLst>
          </p:cNvPr>
          <p:cNvSpPr>
            <a:spLocks noGrp="1"/>
          </p:cNvSpPr>
          <p:nvPr>
            <p:ph type="title"/>
          </p:nvPr>
        </p:nvSpPr>
        <p:spPr>
          <a:xfrm>
            <a:off x="373597" y="290412"/>
            <a:ext cx="11175994"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CRPD Article 19. Living independently and being included in the community </a:t>
            </a:r>
            <a:endParaRPr lang="x-none"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F0EE9A3-E3C1-4429-BCCE-0E510528CD53}"/>
              </a:ext>
            </a:extLst>
          </p:cNvPr>
          <p:cNvSpPr>
            <a:spLocks noGrp="1"/>
          </p:cNvSpPr>
          <p:nvPr>
            <p:ph idx="1"/>
          </p:nvPr>
        </p:nvSpPr>
        <p:spPr>
          <a:xfrm>
            <a:off x="507205" y="1206647"/>
            <a:ext cx="11175995" cy="1959394"/>
          </a:xfrm>
        </p:spPr>
        <p:txBody>
          <a:bodyPr lIns="91440" tIns="45720" rIns="91440" bIns="45720" anchor="t"/>
          <a:lstStyle/>
          <a:p>
            <a:r>
              <a:rPr lang="en-US" dirty="0">
                <a:latin typeface="Calibri" panose="020F0502020204030204" pitchFamily="34" charset="0"/>
                <a:ea typeface="Calibri" panose="020F0502020204030204" pitchFamily="34" charset="0"/>
              </a:rPr>
              <a:t>During disasters and emergencies, the right of every person to live independently and be included in the community is jeopardized by community disruption. Community services are often stretched further, </a:t>
            </a:r>
            <a:r>
              <a:rPr lang="en-US" b="1" dirty="0">
                <a:latin typeface="Calibri" panose="020F0502020204030204" pitchFamily="34" charset="0"/>
                <a:ea typeface="Calibri" panose="020F0502020204030204" pitchFamily="34" charset="0"/>
              </a:rPr>
              <a:t>leaving people with disabilities at even greater risk</a:t>
            </a:r>
          </a:p>
          <a:p>
            <a:r>
              <a:rPr lang="en-US" dirty="0">
                <a:latin typeface="Calibri" panose="020F0502020204030204" pitchFamily="34" charset="0"/>
                <a:ea typeface="Calibri" panose="020F0502020204030204" pitchFamily="34" charset="0"/>
              </a:rPr>
              <a:t>Interventions in humanitarian settings must therefore crucially consider, plan and advocate ways to secure the three elements of Article 19.</a:t>
            </a:r>
          </a:p>
          <a:p>
            <a:endParaRPr lang="en-US" dirty="0">
              <a:cs typeface="Calibri"/>
            </a:endParaRPr>
          </a:p>
        </p:txBody>
      </p:sp>
      <p:sp>
        <p:nvSpPr>
          <p:cNvPr id="4" name="Rechteck 3">
            <a:extLst>
              <a:ext uri="{FF2B5EF4-FFF2-40B4-BE49-F238E27FC236}">
                <a16:creationId xmlns:a16="http://schemas.microsoft.com/office/drawing/2014/main" id="{F73C5FAF-BE0A-460F-ACDF-7EDC1FFA7BF9}"/>
              </a:ext>
            </a:extLst>
          </p:cNvPr>
          <p:cNvSpPr/>
          <p:nvPr/>
        </p:nvSpPr>
        <p:spPr>
          <a:xfrm>
            <a:off x="373597" y="722412"/>
            <a:ext cx="4498860" cy="484235"/>
          </a:xfrm>
          <a:prstGeom prst="rect">
            <a:avLst/>
          </a:prstGeom>
        </p:spPr>
        <p:txBody>
          <a:bodyPr wrap="none" lIns="91440" tIns="45720" rIns="91440" bIns="45720" anchor="t">
            <a:spAutoFit/>
          </a:bodyPr>
          <a:lstStyle/>
          <a:p>
            <a:pPr marL="285750" lvl="0" indent="-285750">
              <a:lnSpc>
                <a:spcPts val="3300"/>
              </a:lnSpc>
              <a:spcBef>
                <a:spcPct val="0"/>
              </a:spcBef>
              <a:buClr>
                <a:srgbClr val="183F5A"/>
              </a:buClr>
            </a:pPr>
            <a:r>
              <a:rPr lang="en-GB" sz="2200" b="1" spc="-100" dirty="0">
                <a:solidFill>
                  <a:srgbClr val="73B6DC">
                    <a:lumMod val="75000"/>
                  </a:srgbClr>
                </a:solidFill>
                <a:latin typeface="Calibri  "/>
              </a:rPr>
              <a:t>Article 19 and humanitarian emergencies</a:t>
            </a:r>
          </a:p>
        </p:txBody>
      </p:sp>
      <p:sp>
        <p:nvSpPr>
          <p:cNvPr id="7" name="TextBox 6">
            <a:extLst>
              <a:ext uri="{FF2B5EF4-FFF2-40B4-BE49-F238E27FC236}">
                <a16:creationId xmlns:a16="http://schemas.microsoft.com/office/drawing/2014/main" id="{401007CD-5062-EFF7-FF27-868F2491F6F9}"/>
              </a:ext>
            </a:extLst>
          </p:cNvPr>
          <p:cNvSpPr txBox="1"/>
          <p:nvPr/>
        </p:nvSpPr>
        <p:spPr>
          <a:xfrm>
            <a:off x="972164" y="3429000"/>
            <a:ext cx="10711036" cy="2362201"/>
          </a:xfrm>
          <a:prstGeom prst="rect">
            <a:avLst/>
          </a:prstGeom>
          <a:gradFill flip="none" rotWithShape="1">
            <a:gsLst>
              <a:gs pos="0">
                <a:schemeClr val="accent1">
                  <a:tint val="66000"/>
                  <a:satMod val="160000"/>
                  <a:alpha val="38000"/>
                </a:schemeClr>
              </a:gs>
              <a:gs pos="48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0" rtlCol="0">
            <a:noAutofit/>
          </a:bodyPr>
          <a:lstStyle/>
          <a:p>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Videos</a:t>
            </a:r>
          </a:p>
          <a:p>
            <a:pPr marL="285750" indent="-285750">
              <a:buFont typeface="Arial" panose="020B0604020202020204" pitchFamily="34" charset="0"/>
              <a:buChar char="•"/>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South Sudan: people with </a:t>
            </a:r>
            <a:r>
              <a:rPr lang="en-US" sz="2200" dirty="0">
                <a:latin typeface="Calibri" panose="020F0502020204030204" pitchFamily="34" charset="0"/>
                <a:ea typeface="Calibri" panose="020F0502020204030204" pitchFamily="34" charset="0"/>
                <a:cs typeface="Calibri" panose="020F0502020204030204" pitchFamily="34" charset="0"/>
              </a:rPr>
              <a:t>d</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isabilities left out of humanitarian assistance. Human Rights Watch. 2017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3"/>
              </a:rPr>
              <a:t>https://www.youtube.com/watch?v=WDRiNz3TYDE&amp;t=2s</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Ukraine: life of people with disabilities in war conditions. UATV English 2022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rPr>
              <a:t>https://www.youtube.com/watch?v=DrQjhKmshPg</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206474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10247-5417-9CA3-EC9A-42E29DEBF242}"/>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D93B3E-67C6-2474-7486-513E90DC0145}"/>
              </a:ext>
            </a:extLst>
          </p:cNvPr>
          <p:cNvSpPr>
            <a:spLocks noGrp="1"/>
          </p:cNvSpPr>
          <p:nvPr>
            <p:ph type="sldNum" sz="quarter" idx="4294967295"/>
          </p:nvPr>
        </p:nvSpPr>
        <p:spPr>
          <a:xfrm>
            <a:off x="10034587" y="6623100"/>
            <a:ext cx="1648619" cy="216000"/>
          </a:xfrm>
          <a:prstGeom prst="rect">
            <a:avLst/>
          </a:prstGeom>
        </p:spPr>
        <p:txBody>
          <a:bodyPr/>
          <a:lstStyle/>
          <a:p>
            <a:fld id="{F169E07F-9A80-405D-B06A-876E4D356B83}" type="slidenum">
              <a:rPr lang="en-US" smtClean="0">
                <a:solidFill>
                  <a:srgbClr val="FFFFFF"/>
                </a:solidFill>
              </a:rPr>
              <a:pPr/>
              <a:t>49</a:t>
            </a:fld>
            <a:endParaRPr lang="en-US">
              <a:solidFill>
                <a:srgbClr val="FFFFFF"/>
              </a:solidFill>
            </a:endParaRPr>
          </a:p>
        </p:txBody>
      </p:sp>
      <p:sp>
        <p:nvSpPr>
          <p:cNvPr id="4" name="Title 3">
            <a:extLst>
              <a:ext uri="{FF2B5EF4-FFF2-40B4-BE49-F238E27FC236}">
                <a16:creationId xmlns:a16="http://schemas.microsoft.com/office/drawing/2014/main" id="{00588D50-3FC8-8733-3D8B-C47F3759D6F2}"/>
              </a:ext>
            </a:extLst>
          </p:cNvPr>
          <p:cNvSpPr>
            <a:spLocks noGrp="1"/>
          </p:cNvSpPr>
          <p:nvPr>
            <p:ph type="title"/>
          </p:nvPr>
        </p:nvSpPr>
        <p:spPr>
          <a:xfrm>
            <a:off x="507206" y="2313945"/>
            <a:ext cx="10956248"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7. Zooming in on Article 12. E</a:t>
            </a:r>
            <a:r>
              <a:rPr lang="en-GB" dirty="0">
                <a:latin typeface="Calibri" panose="020F0502020204030204" pitchFamily="34" charset="0"/>
                <a:ea typeface="Calibri" panose="020F0502020204030204" pitchFamily="34" charset="0"/>
                <a:cs typeface="Calibri" panose="020F0502020204030204" pitchFamily="34" charset="0"/>
              </a:rPr>
              <a:t>qual recognition before the law</a:t>
            </a:r>
            <a:endParaRPr lang="aa-ET"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418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5FD3C-8FEB-0247-B759-1D7A6A1A0217}"/>
              </a:ext>
            </a:extLst>
          </p:cNvPr>
          <p:cNvSpPr>
            <a:spLocks noGrp="1"/>
          </p:cNvSpPr>
          <p:nvPr>
            <p:ph type="sldNum" sz="quarter" idx="4294967295"/>
          </p:nvPr>
        </p:nvSpPr>
        <p:spPr>
          <a:xfrm>
            <a:off x="10034587" y="6623100"/>
            <a:ext cx="1648619" cy="216000"/>
          </a:xfrm>
          <a:prstGeom prst="rect">
            <a:avLst/>
          </a:prstGeom>
        </p:spPr>
        <p:txBody>
          <a:bodyPr/>
          <a:lstStyle/>
          <a:p>
            <a:fld id="{F169E07F-9A80-405D-B06A-876E4D356B83}" type="slidenum">
              <a:rPr lang="en-US" smtClean="0">
                <a:solidFill>
                  <a:srgbClr val="FFFFFF"/>
                </a:solidFill>
              </a:rPr>
              <a:pPr/>
              <a:t>5</a:t>
            </a:fld>
            <a:endParaRPr lang="en-US">
              <a:solidFill>
                <a:srgbClr val="FFFFFF"/>
              </a:solidFill>
            </a:endParaRPr>
          </a:p>
        </p:txBody>
      </p:sp>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507206" y="2313945"/>
            <a:ext cx="10956248"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1. Understanding discrimination and denial of rights</a:t>
            </a:r>
          </a:p>
        </p:txBody>
      </p:sp>
    </p:spTree>
    <p:extLst>
      <p:ext uri="{BB962C8B-B14F-4D97-AF65-F5344CB8AC3E}">
        <p14:creationId xmlns:p14="http://schemas.microsoft.com/office/powerpoint/2010/main" val="2679699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B00E35-5994-C006-9BD7-E0E036DFA0A9}"/>
              </a:ext>
            </a:extLst>
          </p:cNvPr>
          <p:cNvSpPr>
            <a:spLocks noGrp="1"/>
          </p:cNvSpPr>
          <p:nvPr>
            <p:ph type="body" sz="quarter" idx="13"/>
          </p:nvPr>
        </p:nvSpPr>
        <p:spPr>
          <a:xfrm>
            <a:off x="685256" y="532329"/>
            <a:ext cx="11174400" cy="360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Summary of the article</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8A8EBBD-2872-229E-495B-49F0F82FE0DB}"/>
              </a:ext>
            </a:extLst>
          </p:cNvPr>
          <p:cNvSpPr>
            <a:spLocks noGrp="1"/>
          </p:cNvSpPr>
          <p:nvPr>
            <p:ph sz="quarter" idx="14"/>
          </p:nvPr>
        </p:nvSpPr>
        <p:spPr>
          <a:xfrm>
            <a:off x="521572" y="1000461"/>
            <a:ext cx="11338084" cy="5362972"/>
          </a:xfrm>
        </p:spPr>
        <p:txBody>
          <a:bodyPr lIns="91440" tIns="45720" rIns="91440" bIns="45720" anchor="t"/>
          <a:lstStyle/>
          <a:p>
            <a:pPr marL="0" indent="0">
              <a:buNone/>
            </a:pPr>
            <a:r>
              <a:rPr lang="en-US" dirty="0">
                <a:latin typeface="Calibri" panose="020F0502020204030204" pitchFamily="34" charset="0"/>
                <a:ea typeface="Calibri" panose="020F0502020204030204" pitchFamily="34" charset="0"/>
              </a:rPr>
              <a:t>The law must recognize that people with disabilities have rights and responsibilities like anyone else (they have </a:t>
            </a:r>
            <a:r>
              <a:rPr lang="en-US" i="1" dirty="0">
                <a:latin typeface="Calibri" panose="020F0502020204030204" pitchFamily="34" charset="0"/>
                <a:ea typeface="Calibri" panose="020F0502020204030204" pitchFamily="34" charset="0"/>
              </a:rPr>
              <a:t>legal capacity</a:t>
            </a:r>
            <a:r>
              <a:rPr lang="en-US" dirty="0">
                <a:latin typeface="Calibri" panose="020F0502020204030204" pitchFamily="34" charset="0"/>
                <a:ea typeface="Calibri" panose="020F0502020204030204" pitchFamily="34" charset="0"/>
              </a:rPr>
              <a:t>).</a:t>
            </a:r>
            <a:endParaRPr lang="en-GB" dirty="0">
              <a:latin typeface="Calibri" panose="020F0502020204030204" pitchFamily="34" charset="0"/>
              <a:ea typeface="Calibri" panose="020F0502020204030204" pitchFamily="34" charset="0"/>
            </a:endParaRPr>
          </a:p>
          <a:p>
            <a:pPr marL="0" indent="0">
              <a:spcAft>
                <a:spcPts val="600"/>
              </a:spcAft>
              <a:buNone/>
            </a:pPr>
            <a:r>
              <a:rPr lang="en-US" dirty="0">
                <a:latin typeface="Calibri" panose="020F0502020204030204" pitchFamily="34" charset="0"/>
                <a:ea typeface="Calibri" panose="020F0502020204030204" pitchFamily="34" charset="0"/>
              </a:rPr>
              <a:t>People with disabilities:</a:t>
            </a:r>
          </a:p>
          <a:p>
            <a:pPr marL="799200" lvl="1">
              <a:spcAft>
                <a:spcPts val="600"/>
              </a:spcAft>
            </a:pPr>
            <a:r>
              <a:rPr lang="en-US" sz="2200" dirty="0">
                <a:latin typeface="Calibri" panose="020F0502020204030204" pitchFamily="34" charset="0"/>
                <a:ea typeface="Calibri" panose="020F0502020204030204" pitchFamily="34" charset="0"/>
              </a:rPr>
              <a:t>have the same rights as everybody else and must be able to use them; </a:t>
            </a:r>
          </a:p>
          <a:p>
            <a:pPr marL="799200" lvl="1">
              <a:spcAft>
                <a:spcPts val="600"/>
              </a:spcAft>
            </a:pPr>
            <a:r>
              <a:rPr lang="en-US" sz="2200" dirty="0">
                <a:latin typeface="Calibri" panose="020F0502020204030204" pitchFamily="34" charset="0"/>
                <a:ea typeface="Calibri" panose="020F0502020204030204" pitchFamily="34" charset="0"/>
              </a:rPr>
              <a:t>must be able to act under the law, which means they can engage in transactions and create, modify or end legal relationships - they can make their own decisions and others must respect their decisions.</a:t>
            </a:r>
          </a:p>
          <a:p>
            <a:pPr marL="0" indent="0">
              <a:spcAft>
                <a:spcPts val="0"/>
              </a:spcAft>
              <a:buNone/>
            </a:pPr>
            <a:r>
              <a:rPr lang="en-US" dirty="0">
                <a:latin typeface="Calibri" panose="020F0502020204030204" pitchFamily="34" charset="0"/>
                <a:ea typeface="Calibri" panose="020F0502020204030204" pitchFamily="34" charset="0"/>
              </a:rPr>
              <a:t>When it is hard for people to make decisions on their own, they have the right to receive support.</a:t>
            </a:r>
            <a:endParaRPr lang="en-GB" dirty="0">
              <a:solidFill>
                <a:srgbClr val="444444"/>
              </a:solidFill>
              <a:latin typeface="Calibri" panose="020F0502020204030204" pitchFamily="34" charset="0"/>
              <a:ea typeface="Calibri" panose="020F0502020204030204" pitchFamily="34" charset="0"/>
            </a:endParaRPr>
          </a:p>
          <a:p>
            <a:pPr marL="800100" lvl="3">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cs typeface="Calibri" panose="020F0502020204030204" pitchFamily="34" charset="0"/>
              </a:rPr>
              <a:t>The support should respect the rights of the person and what the person wants.</a:t>
            </a:r>
            <a:endParaRPr lang="x-none" sz="2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800100" lvl="3">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cs typeface="Calibri" panose="020F0502020204030204" pitchFamily="34" charset="0"/>
              </a:rPr>
              <a:t>It should not be in the interest of or benefit others.</a:t>
            </a:r>
            <a:endParaRPr lang="x-none" sz="2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800100" lvl="3">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cs typeface="Calibri" panose="020F0502020204030204" pitchFamily="34" charset="0"/>
              </a:rPr>
              <a:t>Supporters should not influence the person to make decisions they do not want to make.</a:t>
            </a:r>
            <a:endParaRPr lang="x-none" sz="2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800100" lvl="3">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cs typeface="Calibri" panose="020F0502020204030204" pitchFamily="34" charset="0"/>
              </a:rPr>
              <a:t>There should be the right amount of support for what the person needs.</a:t>
            </a:r>
            <a:endParaRPr lang="x-none" sz="2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800100" lvl="3">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cs typeface="Calibri" panose="020F0502020204030204" pitchFamily="34" charset="0"/>
              </a:rPr>
              <a:t>The support should be for as short a time as possible.</a:t>
            </a:r>
            <a:endParaRPr lang="en-GB" sz="2200" dirty="0">
              <a:solidFill>
                <a:srgbClr val="444444"/>
              </a:solidFill>
              <a:latin typeface="Calibri" panose="020F0502020204030204" pitchFamily="34" charset="0"/>
              <a:ea typeface="Calibri" panose="020F0502020204030204" pitchFamily="34" charset="0"/>
              <a:cs typeface="Calibri" panose="020F0502020204030204" pitchFamily="34" charset="0"/>
            </a:endParaRPr>
          </a:p>
          <a:p>
            <a:pPr marL="800100" lvl="3">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cs typeface="Calibri" panose="020F0502020204030204" pitchFamily="34" charset="0"/>
              </a:rPr>
              <a:t>It should be checked regularly by a trusted authority.</a:t>
            </a:r>
          </a:p>
          <a:p>
            <a:pPr marL="514350" lvl="3" indent="0">
              <a:spcAft>
                <a:spcPts val="0"/>
              </a:spcAft>
              <a:buNone/>
            </a:pPr>
            <a:r>
              <a:rPr lang="en-US" sz="2200" i="1" dirty="0" err="1">
                <a:solidFill>
                  <a:srgbClr val="444444"/>
                </a:solidFill>
                <a:latin typeface="Calibri" panose="020F0502020204030204" pitchFamily="34" charset="0"/>
                <a:ea typeface="Calibri" panose="020F0502020204030204" pitchFamily="34" charset="0"/>
                <a:cs typeface="Calibri" panose="020F0502020204030204" pitchFamily="34" charset="0"/>
              </a:rPr>
              <a:t>Cont</a:t>
            </a:r>
            <a:r>
              <a:rPr lang="en-US" sz="2200" i="1" dirty="0">
                <a:solidFill>
                  <a:srgbClr val="444444"/>
                </a:solidFill>
                <a:latin typeface="Calibri" panose="020F0502020204030204" pitchFamily="34" charset="0"/>
                <a:ea typeface="Calibri" panose="020F0502020204030204" pitchFamily="34" charset="0"/>
                <a:cs typeface="Calibri" panose="020F0502020204030204" pitchFamily="34" charset="0"/>
              </a:rPr>
              <a:t>….</a:t>
            </a:r>
          </a:p>
          <a:p>
            <a:pPr marL="800100" lvl="3">
              <a:spcAft>
                <a:spcPts val="0"/>
              </a:spcAft>
              <a:buFont typeface="Arial,Sans-Serif" panose="020B0604020202020204" pitchFamily="34" charset="0"/>
            </a:pPr>
            <a:endParaRPr lang="en-US" sz="1600" dirty="0">
              <a:solidFill>
                <a:srgbClr val="444444"/>
              </a:solidFill>
              <a:ea typeface="Calibri Light"/>
              <a:cs typeface="Calibri Light"/>
            </a:endParaRPr>
          </a:p>
          <a:p>
            <a:pPr lvl="1">
              <a:spcAft>
                <a:spcPts val="0"/>
              </a:spcAft>
            </a:pPr>
            <a:endParaRPr lang="en-US" sz="1600" dirty="0">
              <a:solidFill>
                <a:srgbClr val="444444"/>
              </a:solidFill>
              <a:ea typeface="Calibri Light"/>
              <a:cs typeface="Calibri Light"/>
            </a:endParaRPr>
          </a:p>
          <a:p>
            <a:pPr lvl="1"/>
            <a:endParaRPr lang="en-US" sz="1600" dirty="0">
              <a:cs typeface="Calibri Light"/>
            </a:endParaRPr>
          </a:p>
        </p:txBody>
      </p:sp>
      <p:sp>
        <p:nvSpPr>
          <p:cNvPr id="4" name="Title 3">
            <a:extLst>
              <a:ext uri="{FF2B5EF4-FFF2-40B4-BE49-F238E27FC236}">
                <a16:creationId xmlns:a16="http://schemas.microsoft.com/office/drawing/2014/main" id="{9757EA34-705B-FC98-D55A-E2A865315920}"/>
              </a:ext>
            </a:extLst>
          </p:cNvPr>
          <p:cNvSpPr>
            <a:spLocks noGrp="1"/>
          </p:cNvSpPr>
          <p:nvPr>
            <p:ph type="title"/>
          </p:nvPr>
        </p:nvSpPr>
        <p:spPr>
          <a:xfrm>
            <a:off x="521571" y="85886"/>
            <a:ext cx="10915619" cy="432000"/>
          </a:xfrm>
        </p:spPr>
        <p:txBody>
          <a:bodyPr lIns="91440" tIns="45720" rIns="91440" bIns="45720" anchor="t"/>
          <a:lstStyle/>
          <a:p>
            <a:r>
              <a:rPr lang="en-GB" dirty="0">
                <a:latin typeface="Calibri" panose="020F0502020204030204" pitchFamily="34" charset="0"/>
                <a:ea typeface="Calibri" panose="020F0502020204030204" pitchFamily="34" charset="0"/>
                <a:cs typeface="Calibri" panose="020F0502020204030204" pitchFamily="34" charset="0"/>
              </a:rPr>
              <a:t>Presentation. Zooming in on Article 12. Equal recognition before the law   </a:t>
            </a:r>
            <a:endParaRPr lang="en-GB" b="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8225587-B331-07CA-5BAE-56879F5AF23D}"/>
              </a:ext>
            </a:extLst>
          </p:cNvPr>
          <p:cNvSpPr txBox="1"/>
          <p:nvPr/>
        </p:nvSpPr>
        <p:spPr>
          <a:xfrm>
            <a:off x="518735" y="4139175"/>
            <a:ext cx="10732202"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Font typeface="Arial"/>
              <a:buChar char="•"/>
            </a:pPr>
            <a:endParaRPr lang="en-US" sz="2000"/>
          </a:p>
        </p:txBody>
      </p:sp>
    </p:spTree>
    <p:extLst>
      <p:ext uri="{BB962C8B-B14F-4D97-AF65-F5344CB8AC3E}">
        <p14:creationId xmlns:p14="http://schemas.microsoft.com/office/powerpoint/2010/main" val="42611409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377B8A-67B4-4439-83A2-C77C3AFCB348}"/>
              </a:ext>
            </a:extLst>
          </p:cNvPr>
          <p:cNvSpPr>
            <a:spLocks noGrp="1"/>
          </p:cNvSpPr>
          <p:nvPr>
            <p:ph sz="quarter" idx="14"/>
          </p:nvPr>
        </p:nvSpPr>
        <p:spPr>
          <a:xfrm>
            <a:off x="507195" y="1000461"/>
            <a:ext cx="11174412" cy="4184725"/>
          </a:xfrm>
        </p:spPr>
        <p:txBody>
          <a:bodyPr/>
          <a:lstStyle/>
          <a:p>
            <a:pPr marL="0" indent="0">
              <a:spcAft>
                <a:spcPts val="0"/>
              </a:spcAft>
              <a:buNone/>
            </a:pPr>
            <a:r>
              <a:rPr lang="en-US" i="1" dirty="0" err="1">
                <a:latin typeface="Calibri" panose="020F0502020204030204" pitchFamily="34" charset="0"/>
                <a:ea typeface="Calibri" panose="020F0502020204030204" pitchFamily="34" charset="0"/>
              </a:rPr>
              <a:t>Cont</a:t>
            </a:r>
            <a:r>
              <a:rPr lang="en-US" i="1" dirty="0">
                <a:latin typeface="Calibri" panose="020F0502020204030204" pitchFamily="34" charset="0"/>
                <a:ea typeface="Calibri" panose="020F0502020204030204" pitchFamily="34" charset="0"/>
              </a:rPr>
              <a:t>…</a:t>
            </a:r>
          </a:p>
          <a:p>
            <a:pPr marL="0" indent="0">
              <a:spcAft>
                <a:spcPts val="0"/>
              </a:spcAft>
              <a:buNone/>
            </a:pPr>
            <a:r>
              <a:rPr lang="en-US" dirty="0">
                <a:latin typeface="Calibri" panose="020F0502020204030204" pitchFamily="34" charset="0"/>
                <a:ea typeface="Calibri" panose="020F0502020204030204" pitchFamily="34" charset="0"/>
              </a:rPr>
              <a:t>Countries must protect the equal rights of people with disabilities:</a:t>
            </a:r>
            <a:endParaRPr lang="en-US" dirty="0">
              <a:solidFill>
                <a:srgbClr val="444444"/>
              </a:solidFill>
              <a:latin typeface="Calibri" panose="020F0502020204030204" pitchFamily="34" charset="0"/>
              <a:ea typeface="Calibri" panose="020F0502020204030204" pitchFamily="34" charset="0"/>
            </a:endParaRPr>
          </a:p>
          <a:p>
            <a:pPr marL="628650" lvl="1" indent="-171450">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rPr>
              <a:t>to have or be given property;</a:t>
            </a:r>
            <a:endParaRPr lang="en-US" sz="2200" dirty="0">
              <a:solidFill>
                <a:srgbClr val="444444"/>
              </a:solidFill>
              <a:latin typeface="Calibri" panose="020F0502020204030204" pitchFamily="34" charset="0"/>
              <a:ea typeface="Calibri" panose="020F0502020204030204" pitchFamily="34" charset="0"/>
            </a:endParaRPr>
          </a:p>
          <a:p>
            <a:pPr marL="628650" lvl="1" indent="-171450">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rPr>
              <a:t>to control their money;</a:t>
            </a:r>
            <a:endParaRPr lang="en-US" sz="2200" dirty="0">
              <a:solidFill>
                <a:srgbClr val="444444"/>
              </a:solidFill>
              <a:latin typeface="Calibri" panose="020F0502020204030204" pitchFamily="34" charset="0"/>
              <a:ea typeface="Calibri" panose="020F0502020204030204" pitchFamily="34" charset="0"/>
            </a:endParaRPr>
          </a:p>
          <a:p>
            <a:pPr marL="628650" lvl="1" indent="-171450">
              <a:spcAft>
                <a:spcPts val="0"/>
              </a:spcAft>
              <a:buFont typeface="Arial,Sans-Serif" panose="020B0604020202020204" pitchFamily="34" charset="0"/>
            </a:pPr>
            <a:r>
              <a:rPr lang="en-US" sz="2200" dirty="0">
                <a:latin typeface="Calibri" panose="020F0502020204030204" pitchFamily="34" charset="0"/>
                <a:ea typeface="Calibri" panose="020F0502020204030204" pitchFamily="34" charset="0"/>
              </a:rPr>
              <a:t>to borrow money;</a:t>
            </a:r>
            <a:endParaRPr lang="de-DE" sz="2200" dirty="0">
              <a:solidFill>
                <a:srgbClr val="444444"/>
              </a:solidFill>
              <a:latin typeface="Calibri" panose="020F0502020204030204" pitchFamily="34" charset="0"/>
              <a:ea typeface="Calibri" panose="020F0502020204030204" pitchFamily="34" charset="0"/>
            </a:endParaRPr>
          </a:p>
          <a:p>
            <a:pPr marL="628650" lvl="1" indent="-171450">
              <a:spcAft>
                <a:spcPts val="0"/>
              </a:spcAft>
              <a:buFont typeface="Arial,Sans-Serif" panose="020B0604020202020204" pitchFamily="34" charset="0"/>
            </a:pPr>
            <a:r>
              <a:rPr lang="de-DE" sz="2200" dirty="0">
                <a:latin typeface="Calibri" panose="020F0502020204030204" pitchFamily="34" charset="0"/>
                <a:ea typeface="Calibri" panose="020F0502020204030204" pitchFamily="34" charset="0"/>
              </a:rPr>
              <a:t>n</a:t>
            </a:r>
            <a:r>
              <a:rPr lang="en-US" sz="2200" dirty="0" err="1">
                <a:latin typeface="Calibri" panose="020F0502020204030204" pitchFamily="34" charset="0"/>
                <a:ea typeface="Calibri" panose="020F0502020204030204" pitchFamily="34" charset="0"/>
              </a:rPr>
              <a:t>ot</a:t>
            </a:r>
            <a:r>
              <a:rPr lang="en-US" sz="2200" dirty="0">
                <a:latin typeface="Calibri" panose="020F0502020204030204" pitchFamily="34" charset="0"/>
                <a:ea typeface="Calibri" panose="020F0502020204030204" pitchFamily="34" charset="0"/>
              </a:rPr>
              <a:t> to have their homes or money taken away from them.</a:t>
            </a:r>
          </a:p>
          <a:p>
            <a:pPr marL="628650" lvl="1" indent="-171450">
              <a:spcAft>
                <a:spcPts val="0"/>
              </a:spcAft>
              <a:buFont typeface="Arial,Sans-Serif" panose="020B0604020202020204" pitchFamily="34" charset="0"/>
            </a:pPr>
            <a:endParaRPr lang="en-US" sz="2200" dirty="0">
              <a:solidFill>
                <a:srgbClr val="444444"/>
              </a:solidFill>
              <a:latin typeface="Calibri" panose="020F0502020204030204" pitchFamily="34" charset="0"/>
              <a:ea typeface="Calibri" panose="020F0502020204030204" pitchFamily="34" charset="0"/>
            </a:endParaRPr>
          </a:p>
          <a:p>
            <a:pPr marL="0" indent="0">
              <a:spcAft>
                <a:spcPts val="600"/>
              </a:spcAft>
              <a:buNone/>
            </a:pPr>
            <a:r>
              <a:rPr lang="de-DE" dirty="0">
                <a:latin typeface="Calibri" panose="020F0502020204030204" pitchFamily="34" charset="0"/>
                <a:ea typeface="Calibri" panose="020F0502020204030204" pitchFamily="34" charset="0"/>
              </a:rPr>
              <a:t>Article 12 </a:t>
            </a:r>
            <a:r>
              <a:rPr lang="en-US" dirty="0">
                <a:latin typeface="Calibri" panose="020F0502020204030204" pitchFamily="34" charset="0"/>
                <a:ea typeface="Calibri" panose="020F0502020204030204" pitchFamily="34" charset="0"/>
              </a:rPr>
              <a:t>embodies the legal aspects of living independently, exercising autonomy and having the freedom to make one’s own choices.</a:t>
            </a:r>
          </a:p>
          <a:p>
            <a:pPr marL="630000" indent="-172800">
              <a:spcAft>
                <a:spcPts val="600"/>
              </a:spcAft>
            </a:pPr>
            <a:r>
              <a:rPr lang="en-US" dirty="0">
                <a:latin typeface="Calibri" panose="020F0502020204030204" pitchFamily="34" charset="0"/>
                <a:ea typeface="Calibri" panose="020F0502020204030204" pitchFamily="34" charset="0"/>
              </a:rPr>
              <a:t>A central paradigm shift is from substituted decision-making to supported decision making.</a:t>
            </a:r>
          </a:p>
          <a:p>
            <a:pPr marL="630000" indent="-172800">
              <a:spcAft>
                <a:spcPts val="600"/>
              </a:spcAft>
            </a:pPr>
            <a:r>
              <a:rPr lang="en-US" dirty="0">
                <a:latin typeface="Calibri" panose="020F0502020204030204" pitchFamily="34" charset="0"/>
                <a:ea typeface="Calibri" panose="020F0502020204030204" pitchFamily="34" charset="0"/>
              </a:rPr>
              <a:t>It is closely linked with Article 19 and the right to live independently.</a:t>
            </a:r>
          </a:p>
          <a:p>
            <a:pPr marL="0" indent="0">
              <a:buNone/>
            </a:pPr>
            <a:endParaRPr lang="de-DE" dirty="0"/>
          </a:p>
        </p:txBody>
      </p:sp>
      <p:sp>
        <p:nvSpPr>
          <p:cNvPr id="4" name="Titel 3">
            <a:extLst>
              <a:ext uri="{FF2B5EF4-FFF2-40B4-BE49-F238E27FC236}">
                <a16:creationId xmlns:a16="http://schemas.microsoft.com/office/drawing/2014/main" id="{7100A7E4-DF81-4297-B5A5-9116EFE97919}"/>
              </a:ext>
            </a:extLst>
          </p:cNvPr>
          <p:cNvSpPr>
            <a:spLocks noGrp="1"/>
          </p:cNvSpPr>
          <p:nvPr>
            <p:ph type="title"/>
          </p:nvPr>
        </p:nvSpPr>
        <p:spPr>
          <a:xfrm>
            <a:off x="508794" y="253447"/>
            <a:ext cx="11174411"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Zooming in on Article 12 Equal recognition before the law </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5E16A3E-065E-6CE1-BB69-63F5E7BE245E}"/>
              </a:ext>
            </a:extLst>
          </p:cNvPr>
          <p:cNvSpPr txBox="1"/>
          <p:nvPr/>
        </p:nvSpPr>
        <p:spPr>
          <a:xfrm>
            <a:off x="1140311" y="5195944"/>
            <a:ext cx="8950362" cy="1021976"/>
          </a:xfrm>
          <a:prstGeom prst="rect">
            <a:avLst/>
          </a:prstGeom>
          <a:noFill/>
        </p:spPr>
        <p:txBody>
          <a:bodyPr wrap="square" lIns="0" tIns="0" rIns="0" bIns="0" rtlCol="0">
            <a:noAutofit/>
          </a:bodyPr>
          <a:lstStyle/>
          <a:p>
            <a:pPr lvl="0">
              <a:buClr>
                <a:srgbClr val="183F5A"/>
              </a:buClr>
              <a:defRPr/>
            </a:pPr>
            <a:r>
              <a:rPr lang="en-US" sz="2200" b="1" dirty="0">
                <a:solidFill>
                  <a:srgbClr val="000000"/>
                </a:solidFill>
                <a:latin typeface="Calibri" panose="020F0502020204030204" pitchFamily="34" charset="0"/>
                <a:ea typeface="Calibri" panose="020F0502020204030204" pitchFamily="34" charset="0"/>
              </a:rPr>
              <a:t>In your region, can people with psychosocial disabilities decide important things in their life? Or are the decisions taken by their families/guardians etc.? What do you think is the impact of this?</a:t>
            </a:r>
          </a:p>
          <a:p>
            <a:pPr algn="l"/>
            <a:endParaRPr lang="en-GB" dirty="0">
              <a:solidFill>
                <a:schemeClr val="tx1"/>
              </a:solidFill>
            </a:endParaRPr>
          </a:p>
        </p:txBody>
      </p:sp>
    </p:spTree>
    <p:extLst>
      <p:ext uri="{BB962C8B-B14F-4D97-AF65-F5344CB8AC3E}">
        <p14:creationId xmlns:p14="http://schemas.microsoft.com/office/powerpoint/2010/main" val="3105751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29C8DED3-215B-CC4C-918D-B98531C72A32}"/>
              </a:ext>
            </a:extLst>
          </p:cNvPr>
          <p:cNvSpPr>
            <a:spLocks noGrp="1"/>
          </p:cNvSpPr>
          <p:nvPr>
            <p:ph type="dt" sz="half" idx="10"/>
          </p:nvPr>
        </p:nvSpPr>
        <p:spPr/>
        <p:txBody>
          <a:bodyPr/>
          <a:lstStyle/>
          <a:p>
            <a:endParaRPr lang="en-US"/>
          </a:p>
        </p:txBody>
      </p:sp>
      <p:sp>
        <p:nvSpPr>
          <p:cNvPr id="6" name="Foliennummernplatzhalter 5">
            <a:extLst>
              <a:ext uri="{FF2B5EF4-FFF2-40B4-BE49-F238E27FC236}">
                <a16:creationId xmlns:a16="http://schemas.microsoft.com/office/drawing/2014/main" id="{AB245B93-857C-17C1-A489-A4899A74C5AF}"/>
              </a:ext>
            </a:extLst>
          </p:cNvPr>
          <p:cNvSpPr>
            <a:spLocks noGrp="1"/>
          </p:cNvSpPr>
          <p:nvPr>
            <p:ph type="sldNum" sz="quarter" idx="12"/>
          </p:nvPr>
        </p:nvSpPr>
        <p:spPr/>
        <p:txBody>
          <a:bodyPr/>
          <a:lstStyle/>
          <a:p>
            <a:fld id="{CFE7C01E-97B8-4569-8908-63AB0F06FED5}" type="slidenum">
              <a:rPr lang="en-US" smtClean="0"/>
              <a:t>52</a:t>
            </a:fld>
            <a:endParaRPr lang="en-US"/>
          </a:p>
        </p:txBody>
      </p:sp>
      <p:grpSp>
        <p:nvGrpSpPr>
          <p:cNvPr id="12" name="Group 5">
            <a:extLst>
              <a:ext uri="{FF2B5EF4-FFF2-40B4-BE49-F238E27FC236}">
                <a16:creationId xmlns:a16="http://schemas.microsoft.com/office/drawing/2014/main" id="{24EA5666-FB05-C0ED-9D06-CFAD12A10B96}"/>
              </a:ext>
            </a:extLst>
          </p:cNvPr>
          <p:cNvGrpSpPr/>
          <p:nvPr/>
        </p:nvGrpSpPr>
        <p:grpSpPr>
          <a:xfrm>
            <a:off x="2231681" y="1476383"/>
            <a:ext cx="7728638" cy="2976045"/>
            <a:chOff x="314195" y="5433213"/>
            <a:chExt cx="7030682" cy="1782066"/>
          </a:xfrm>
        </p:grpSpPr>
        <p:sp>
          <p:nvSpPr>
            <p:cNvPr id="13" name="Text Box 4">
              <a:extLst>
                <a:ext uri="{FF2B5EF4-FFF2-40B4-BE49-F238E27FC236}">
                  <a16:creationId xmlns:a16="http://schemas.microsoft.com/office/drawing/2014/main" id="{F58307C1-36EC-6012-74DF-41171B6A8815}"/>
                </a:ext>
              </a:extLst>
            </p:cNvPr>
            <p:cNvSpPr txBox="1">
              <a:spLocks noChangeArrowheads="1"/>
            </p:cNvSpPr>
            <p:nvPr/>
          </p:nvSpPr>
          <p:spPr bwMode="auto">
            <a:xfrm>
              <a:off x="314195" y="5433213"/>
              <a:ext cx="7030682" cy="1718602"/>
            </a:xfrm>
            <a:prstGeom prst="rect">
              <a:avLst/>
            </a:prstGeom>
            <a:solidFill>
              <a:schemeClr val="tx2">
                <a:lumMod val="75000"/>
              </a:schemeClr>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5">
              <a:extLst>
                <a:ext uri="{FF2B5EF4-FFF2-40B4-BE49-F238E27FC236}">
                  <a16:creationId xmlns:a16="http://schemas.microsoft.com/office/drawing/2014/main" id="{A28D8DBF-232E-9E57-2944-981647ECC1D9}"/>
                </a:ext>
              </a:extLst>
            </p:cNvPr>
            <p:cNvSpPr txBox="1">
              <a:spLocks noChangeArrowheads="1"/>
            </p:cNvSpPr>
            <p:nvPr/>
          </p:nvSpPr>
          <p:spPr bwMode="auto">
            <a:xfrm>
              <a:off x="474823" y="5496677"/>
              <a:ext cx="6709426" cy="171860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lang="en-US" altLang="en-US" sz="4800" b="1" dirty="0">
                  <a:solidFill>
                    <a:srgbClr val="FFFFFE"/>
                  </a:solidFill>
                  <a:latin typeface="Calibri"/>
                </a:rPr>
                <a:t>Module</a:t>
              </a:r>
              <a:r>
                <a:rPr kumimoji="0" lang="en-US" altLang="en-US" sz="4800" b="1" i="0" u="none" strike="noStrike" cap="none" normalizeH="0" baseline="0" dirty="0">
                  <a:ln>
                    <a:noFill/>
                  </a:ln>
                  <a:solidFill>
                    <a:srgbClr val="FFFFFE"/>
                  </a:solidFill>
                  <a:effectLst/>
                  <a:latin typeface="Calibri"/>
                </a:rPr>
                <a:t> 3.</a:t>
              </a: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Legal capacity and the </a:t>
              </a:r>
            </a:p>
            <a:p>
              <a:pPr lvl="0" eaLnBrk="0" fontAlgn="base" hangingPunct="0">
                <a:spcBef>
                  <a:spcPct val="0"/>
                </a:spcBef>
                <a:spcAft>
                  <a:spcPct val="0"/>
                </a:spcAft>
              </a:pPr>
              <a:r>
                <a:rPr kumimoji="0" lang="en-US" altLang="en-US" sz="4800" b="1" i="0" u="none" strike="noStrike" cap="none" normalizeH="0" baseline="0" dirty="0">
                  <a:ln>
                    <a:noFill/>
                  </a:ln>
                  <a:solidFill>
                    <a:srgbClr val="FFFFFE"/>
                  </a:solidFill>
                  <a:effectLst/>
                  <a:latin typeface="Calibri" panose="020F0502020204030204" pitchFamily="34" charset="0"/>
                </a:rPr>
                <a:t>right to decide</a:t>
              </a:r>
            </a:p>
          </p:txBody>
        </p:sp>
      </p:grpSp>
    </p:spTree>
    <p:extLst>
      <p:ext uri="{BB962C8B-B14F-4D97-AF65-F5344CB8AC3E}">
        <p14:creationId xmlns:p14="http://schemas.microsoft.com/office/powerpoint/2010/main" val="1549823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507206" y="2313945"/>
            <a:ext cx="10956248"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1. Understanding the right to legal capacity</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(equal recognition before the law in practice)</a:t>
            </a:r>
            <a:br>
              <a:rPr lang="en-US" dirty="0">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188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6B10990-3342-4552-AE7E-3E80D7A31622}"/>
              </a:ext>
            </a:extLst>
          </p:cNvPr>
          <p:cNvSpPr>
            <a:spLocks noGrp="1"/>
          </p:cNvSpPr>
          <p:nvPr>
            <p:ph type="body" sz="quarter" idx="13"/>
          </p:nvPr>
        </p:nvSpPr>
        <p:spPr>
          <a:xfrm>
            <a:off x="641804" y="1264727"/>
            <a:ext cx="11174400" cy="360000"/>
          </a:xfrm>
        </p:spPr>
        <p:txBody>
          <a:bodyPr/>
          <a:lstStyle/>
          <a:p>
            <a:r>
              <a:rPr lang="de-DE"/>
              <a:t>Summary</a:t>
            </a:r>
          </a:p>
        </p:txBody>
      </p:sp>
      <p:sp>
        <p:nvSpPr>
          <p:cNvPr id="4" name="Titel 3">
            <a:extLst>
              <a:ext uri="{FF2B5EF4-FFF2-40B4-BE49-F238E27FC236}">
                <a16:creationId xmlns:a16="http://schemas.microsoft.com/office/drawing/2014/main" id="{67F89FE7-59B9-4DB9-A22C-DC15FAB0C986}"/>
              </a:ext>
            </a:extLst>
          </p:cNvPr>
          <p:cNvSpPr>
            <a:spLocks noGrp="1"/>
          </p:cNvSpPr>
          <p:nvPr>
            <p:ph type="title"/>
          </p:nvPr>
        </p:nvSpPr>
        <p:spPr>
          <a:xfrm>
            <a:off x="508800" y="668921"/>
            <a:ext cx="9792000" cy="432000"/>
          </a:xfrm>
        </p:spPr>
        <p:txBody>
          <a:bodyPr/>
          <a:lstStyle/>
          <a:p>
            <a:r>
              <a:rPr lang="de-DE"/>
              <a:t>The </a:t>
            </a:r>
            <a:r>
              <a:rPr lang="de-DE" err="1"/>
              <a:t>right</a:t>
            </a:r>
            <a:r>
              <a:rPr lang="de-DE"/>
              <a:t> to legal </a:t>
            </a:r>
            <a:r>
              <a:rPr lang="de-DE" sz="2800" err="1"/>
              <a:t>capacity</a:t>
            </a:r>
            <a:endParaRPr lang="de-DE"/>
          </a:p>
        </p:txBody>
      </p:sp>
      <p:sp>
        <p:nvSpPr>
          <p:cNvPr id="5" name="Content Placeholder 3">
            <a:extLst>
              <a:ext uri="{FF2B5EF4-FFF2-40B4-BE49-F238E27FC236}">
                <a16:creationId xmlns:a16="http://schemas.microsoft.com/office/drawing/2014/main" id="{1908204B-9120-4D1F-9D71-703A0FC1138D}"/>
              </a:ext>
            </a:extLst>
          </p:cNvPr>
          <p:cNvSpPr>
            <a:spLocks noGrp="1"/>
          </p:cNvSpPr>
          <p:nvPr>
            <p:ph sz="quarter" idx="14"/>
          </p:nvPr>
        </p:nvSpPr>
        <p:spPr>
          <a:xfrm>
            <a:off x="1337686" y="2710211"/>
            <a:ext cx="4514474" cy="1630911"/>
          </a:xfrm>
        </p:spPr>
        <p:txBody>
          <a:bodyPr vert="horz" lIns="91440" tIns="45720" rIns="91440" bIns="45720" rtlCol="0">
            <a:normAutofit/>
          </a:bodyPr>
          <a:lstStyle/>
          <a:p>
            <a:r>
              <a:rPr lang="en-US" sz="2400" dirty="0"/>
              <a:t>Watch this video: </a:t>
            </a:r>
            <a:r>
              <a:rPr lang="en-US" sz="2400" b="1" dirty="0"/>
              <a:t>What is Article 12 and Legal Capacity? </a:t>
            </a:r>
            <a:r>
              <a:rPr lang="en-US" sz="2400" dirty="0"/>
              <a:t>MHE</a:t>
            </a:r>
          </a:p>
          <a:p>
            <a:r>
              <a:rPr lang="en-US" sz="2400" dirty="0">
                <a:hlinkClick r:id="rId4"/>
              </a:rPr>
              <a:t>https://youtu.be/8WhxKJtOXec</a:t>
            </a:r>
            <a:endParaRPr lang="en-US" sz="2400" dirty="0"/>
          </a:p>
          <a:p>
            <a:pPr marL="0"/>
            <a:endParaRPr lang="en-US" sz="2400" dirty="0"/>
          </a:p>
          <a:p>
            <a:endParaRPr lang="en-US" sz="2400" dirty="0"/>
          </a:p>
        </p:txBody>
      </p:sp>
      <p:pic>
        <p:nvPicPr>
          <p:cNvPr id="6" name="Content Placeholder 6" descr="Presentation with media with solid fill">
            <a:extLst>
              <a:ext uri="{FF2B5EF4-FFF2-40B4-BE49-F238E27FC236}">
                <a16:creationId xmlns:a16="http://schemas.microsoft.com/office/drawing/2014/main" id="{6F0F6C52-17BB-4D22-BAA0-1BC1A1CDAA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2734" y="2148534"/>
            <a:ext cx="2560931" cy="2560931"/>
          </a:xfrm>
          <a:prstGeom prst="rect">
            <a:avLst/>
          </a:prstGeom>
        </p:spPr>
      </p:pic>
      <p:pic>
        <p:nvPicPr>
          <p:cNvPr id="3" name="Online Media 2" title="WHO QR Module on legal capacity and the right to decide : What is Art 12 &amp; Legal Capacity? (MHE)">
            <a:hlinkClick r:id="" action="ppaction://media"/>
            <a:extLst>
              <a:ext uri="{FF2B5EF4-FFF2-40B4-BE49-F238E27FC236}">
                <a16:creationId xmlns:a16="http://schemas.microsoft.com/office/drawing/2014/main" id="{FEE08E3B-02C4-514D-44E4-6117AE165ACD}"/>
              </a:ext>
            </a:extLst>
          </p:cNvPr>
          <p:cNvPicPr>
            <a:picLocks noRot="1" noChangeAspect="1"/>
          </p:cNvPicPr>
          <p:nvPr>
            <a:videoFile r:link="rId1"/>
          </p:nvPr>
        </p:nvPicPr>
        <p:blipFill>
          <a:blip r:embed="rId7"/>
          <a:stretch>
            <a:fillRect/>
          </a:stretch>
        </p:blipFill>
        <p:spPr>
          <a:xfrm>
            <a:off x="22225" y="0"/>
            <a:ext cx="12147550" cy="6858000"/>
          </a:xfrm>
          <a:prstGeom prst="rect">
            <a:avLst/>
          </a:prstGeom>
        </p:spPr>
      </p:pic>
      <p:sp>
        <p:nvSpPr>
          <p:cNvPr id="7" name="TextBox 6">
            <a:extLst>
              <a:ext uri="{FF2B5EF4-FFF2-40B4-BE49-F238E27FC236}">
                <a16:creationId xmlns:a16="http://schemas.microsoft.com/office/drawing/2014/main" id="{BDFE6E3E-1BCC-960A-C72D-8F3233E2B1BC}"/>
              </a:ext>
            </a:extLst>
          </p:cNvPr>
          <p:cNvSpPr txBox="1"/>
          <p:nvPr/>
        </p:nvSpPr>
        <p:spPr>
          <a:xfrm>
            <a:off x="3049678" y="170727"/>
            <a:ext cx="8945419"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US">
                <a:solidFill>
                  <a:srgbClr val="FFFFFF"/>
                </a:solidFill>
                <a:latin typeface="Calibri"/>
              </a:rPr>
              <a:t>Credit: What is Article 12 and Legal Capacity? Mental Health Europe</a:t>
            </a:r>
            <a:r>
              <a:rPr lang="en-US">
                <a:solidFill>
                  <a:srgbClr val="FFFFFF"/>
                </a:solidFill>
                <a:latin typeface="Calibri"/>
                <a:ea typeface="Calibri"/>
                <a:cs typeface="Calibri"/>
              </a:rPr>
              <a:t>​</a:t>
            </a:r>
            <a:endParaRPr lang="en-US">
              <a:solidFill>
                <a:srgbClr val="FFFFFF"/>
              </a:solidFill>
            </a:endParaRPr>
          </a:p>
        </p:txBody>
      </p:sp>
    </p:spTree>
    <p:extLst>
      <p:ext uri="{BB962C8B-B14F-4D97-AF65-F5344CB8AC3E}">
        <p14:creationId xmlns:p14="http://schemas.microsoft.com/office/powerpoint/2010/main" val="35854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A9CE10-C0A3-5A42-AC08-59B1070F54DB}"/>
              </a:ext>
            </a:extLst>
          </p:cNvPr>
          <p:cNvSpPr>
            <a:spLocks noGrp="1"/>
          </p:cNvSpPr>
          <p:nvPr>
            <p:ph type="sldNum" sz="quarter" idx="12"/>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04260D4A-DEC1-45DD-8AB2-A3349BAAA59E}" type="slidenum">
              <a:rPr lang="en-US" smtClean="0"/>
              <a:pPr/>
              <a:t>55</a:t>
            </a:fld>
            <a:endParaRPr lang="en-US"/>
          </a:p>
        </p:txBody>
      </p:sp>
      <p:sp>
        <p:nvSpPr>
          <p:cNvPr id="3" name="Text Placeholder 2">
            <a:extLst>
              <a:ext uri="{FF2B5EF4-FFF2-40B4-BE49-F238E27FC236}">
                <a16:creationId xmlns:a16="http://schemas.microsoft.com/office/drawing/2014/main" id="{77D4B90C-AE05-6047-8EBD-D78690488760}"/>
              </a:ext>
            </a:extLst>
          </p:cNvPr>
          <p:cNvSpPr>
            <a:spLocks noGrp="1"/>
          </p:cNvSpPr>
          <p:nvPr>
            <p:ph type="body" sz="quarter" idx="13"/>
          </p:nvPr>
        </p:nvSpPr>
        <p:spPr>
          <a:xfrm>
            <a:off x="507207" y="851632"/>
            <a:ext cx="11174400" cy="360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Distinguishing between legal capacity and mental capacity </a:t>
            </a:r>
          </a:p>
        </p:txBody>
      </p:sp>
      <p:sp>
        <p:nvSpPr>
          <p:cNvPr id="5" name="Title 4">
            <a:extLst>
              <a:ext uri="{FF2B5EF4-FFF2-40B4-BE49-F238E27FC236}">
                <a16:creationId xmlns:a16="http://schemas.microsoft.com/office/drawing/2014/main" id="{72A33392-7222-2049-8ED0-ECD27DFE5840}"/>
              </a:ext>
            </a:extLst>
          </p:cNvPr>
          <p:cNvSpPr>
            <a:spLocks noGrp="1"/>
          </p:cNvSpPr>
          <p:nvPr>
            <p:ph type="title"/>
          </p:nvPr>
        </p:nvSpPr>
        <p:spPr>
          <a:xfrm>
            <a:off x="392907" y="316448"/>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The right to legal capacity</a:t>
            </a:r>
          </a:p>
        </p:txBody>
      </p:sp>
      <p:sp>
        <p:nvSpPr>
          <p:cNvPr id="6" name="TextBox 5">
            <a:extLst>
              <a:ext uri="{FF2B5EF4-FFF2-40B4-BE49-F238E27FC236}">
                <a16:creationId xmlns:a16="http://schemas.microsoft.com/office/drawing/2014/main" id="{E449FCDA-20BF-C967-190E-DA5DF8BDD1A6}"/>
              </a:ext>
            </a:extLst>
          </p:cNvPr>
          <p:cNvSpPr txBox="1"/>
          <p:nvPr/>
        </p:nvSpPr>
        <p:spPr>
          <a:xfrm>
            <a:off x="507207" y="1306614"/>
            <a:ext cx="5834231" cy="2713088"/>
          </a:xfrm>
          <a:prstGeom prst="rect">
            <a:avLst/>
          </a:prstGeom>
          <a:noFill/>
        </p:spPr>
        <p:txBody>
          <a:bodyPr wrap="square" lIns="0" tIns="0" rIns="0" bIns="0" rtlCol="0">
            <a:noAutofit/>
          </a:bodyPr>
          <a:lstStyle/>
          <a:p>
            <a:r>
              <a:rPr lang="en-US" sz="2200" b="1" dirty="0">
                <a:latin typeface="Calibri" panose="020F0502020204030204" pitchFamily="34" charset="0"/>
                <a:ea typeface="Calibri" panose="020F0502020204030204" pitchFamily="34" charset="0"/>
                <a:cs typeface="Calibri" panose="020F0502020204030204" pitchFamily="34" charset="0"/>
              </a:rPr>
              <a:t>Legal capacity</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It is a basic human right for everyone.</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It means the right to make your own decisions.</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It includes:</a:t>
            </a:r>
          </a:p>
          <a:p>
            <a:pPr marL="742950" lvl="1" indent="-28575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legal standing</a:t>
            </a:r>
            <a:r>
              <a:rPr lang="en-US" sz="2200" dirty="0">
                <a:latin typeface="Calibri" panose="020F0502020204030204" pitchFamily="34" charset="0"/>
                <a:ea typeface="Calibri" panose="020F0502020204030204" pitchFamily="34" charset="0"/>
                <a:cs typeface="Calibri" panose="020F0502020204030204" pitchFamily="34" charset="0"/>
              </a:rPr>
              <a:t> – rights recognized</a:t>
            </a:r>
          </a:p>
          <a:p>
            <a:pPr marL="742950" lvl="1" indent="-285750">
              <a:buFont typeface="Arial" panose="020B0604020202020204" pitchFamily="34" charset="0"/>
              <a:buChar char="•"/>
            </a:pPr>
            <a:r>
              <a:rPr lang="en-US" sz="2200" b="1" dirty="0">
                <a:latin typeface="Calibri" panose="020F0502020204030204" pitchFamily="34" charset="0"/>
                <a:ea typeface="Calibri" panose="020F0502020204030204" pitchFamily="34" charset="0"/>
                <a:cs typeface="Calibri" panose="020F0502020204030204" pitchFamily="34" charset="0"/>
              </a:rPr>
              <a:t>legal agency</a:t>
            </a:r>
            <a:r>
              <a:rPr lang="en-US" sz="2200" dirty="0">
                <a:latin typeface="Calibri" panose="020F0502020204030204" pitchFamily="34" charset="0"/>
                <a:ea typeface="Calibri" panose="020F0502020204030204" pitchFamily="34" charset="0"/>
                <a:cs typeface="Calibri" panose="020F0502020204030204" pitchFamily="34" charset="0"/>
              </a:rPr>
              <a:t> – acting on those rights.</a:t>
            </a:r>
          </a:p>
          <a:p>
            <a:pPr marL="285750" indent="-28575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It is essential for enjoying all other rights.</a:t>
            </a:r>
          </a:p>
          <a:p>
            <a:pPr marL="285750" indent="-285750" algn="l">
              <a:buFont typeface="Arial" panose="020B0604020202020204" pitchFamily="34" charset="0"/>
              <a:buChar char="•"/>
            </a:pPr>
            <a:endParaRPr lang="en-US" dirty="0">
              <a:solidFill>
                <a:schemeClr val="tx1"/>
              </a:solidFill>
            </a:endParaRPr>
          </a:p>
        </p:txBody>
      </p:sp>
      <p:sp>
        <p:nvSpPr>
          <p:cNvPr id="4" name="TextBox 3">
            <a:extLst>
              <a:ext uri="{FF2B5EF4-FFF2-40B4-BE49-F238E27FC236}">
                <a16:creationId xmlns:a16="http://schemas.microsoft.com/office/drawing/2014/main" id="{262F98BC-8D15-3F93-645A-3B97F6755850}"/>
              </a:ext>
            </a:extLst>
          </p:cNvPr>
          <p:cNvSpPr txBox="1"/>
          <p:nvPr/>
        </p:nvSpPr>
        <p:spPr>
          <a:xfrm>
            <a:off x="6531489" y="1314816"/>
            <a:ext cx="5427111" cy="2399563"/>
          </a:xfrm>
          <a:prstGeom prst="rect">
            <a:avLst/>
          </a:prstGeom>
          <a:noFill/>
        </p:spPr>
        <p:txBody>
          <a:bodyPr wrap="square" lIns="0" tIns="0" rIns="0" bIns="0" rtlCol="0">
            <a:noAutofit/>
          </a:bodyPr>
          <a:lstStyle/>
          <a:p>
            <a:r>
              <a:rPr lang="en-US" sz="2200" b="1" dirty="0">
                <a:latin typeface="Calibri" panose="020F0502020204030204" pitchFamily="34" charset="0"/>
                <a:ea typeface="Calibri" panose="020F0502020204030204" pitchFamily="34" charset="0"/>
                <a:cs typeface="Calibri" panose="020F0502020204030204" pitchFamily="34" charset="0"/>
              </a:rPr>
              <a:t>Mental capacity</a:t>
            </a:r>
          </a:p>
          <a:p>
            <a:pPr marL="172800" indent="-1728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It means a person’s ability to make a specific decision.</a:t>
            </a:r>
          </a:p>
          <a:p>
            <a:pPr marL="172800" indent="-1728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It involves understanding, reasoning, and communication.</a:t>
            </a:r>
          </a:p>
          <a:p>
            <a:pPr marL="172800" indent="-1728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Mental capacity can change over time or by situation</a:t>
            </a:r>
          </a:p>
          <a:p>
            <a:pPr marL="285750" indent="-285750" algn="l">
              <a:buFont typeface="Arial" panose="020B0604020202020204" pitchFamily="34" charset="0"/>
              <a:buChar char="•"/>
            </a:pPr>
            <a:endParaRPr lang="en-US" dirty="0">
              <a:solidFill>
                <a:schemeClr val="tx1"/>
              </a:solidFill>
            </a:endParaRPr>
          </a:p>
        </p:txBody>
      </p:sp>
      <p:sp>
        <p:nvSpPr>
          <p:cNvPr id="7" name="TextBox 6">
            <a:extLst>
              <a:ext uri="{FF2B5EF4-FFF2-40B4-BE49-F238E27FC236}">
                <a16:creationId xmlns:a16="http://schemas.microsoft.com/office/drawing/2014/main" id="{AEF42461-9513-E0D4-768C-79AA64C36E58}"/>
              </a:ext>
            </a:extLst>
          </p:cNvPr>
          <p:cNvSpPr txBox="1"/>
          <p:nvPr/>
        </p:nvSpPr>
        <p:spPr>
          <a:xfrm>
            <a:off x="507207" y="3881474"/>
            <a:ext cx="11174400" cy="1743258"/>
          </a:xfrm>
          <a:prstGeom prst="rect">
            <a:avLst/>
          </a:prstGeom>
          <a:solidFill>
            <a:schemeClr val="bg2">
              <a:lumMod val="20000"/>
              <a:lumOff val="80000"/>
            </a:schemeClr>
          </a:solidFill>
        </p:spPr>
        <p:txBody>
          <a:bodyPr wrap="square" lIns="0" tIns="0" rIns="0" bIns="0" rtlCol="0">
            <a:noAutofit/>
          </a:bodyPr>
          <a:lstStyle/>
          <a:p>
            <a:r>
              <a:rPr lang="en-US" sz="2200" b="1" dirty="0">
                <a:latin typeface="Calibri" panose="020F0502020204030204" pitchFamily="34" charset="0"/>
                <a:ea typeface="Calibri" panose="020F0502020204030204" pitchFamily="34" charset="0"/>
                <a:cs typeface="Calibri" panose="020F0502020204030204" pitchFamily="34" charset="0"/>
              </a:rPr>
              <a:t>Confusions and violations</a:t>
            </a:r>
          </a:p>
          <a:p>
            <a:pPr marL="172800" indent="-1728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Legal and mental capacity are often wrongly treated as the same thing.</a:t>
            </a:r>
          </a:p>
          <a:p>
            <a:pPr marL="172800" indent="-1728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People thought to have impaired decision-making may lose legal capacity.</a:t>
            </a:r>
          </a:p>
          <a:p>
            <a:pPr marL="172800" indent="-172800">
              <a:buFont typeface="Arial" panose="020B0604020202020204" pitchFamily="34" charset="0"/>
              <a:buChar char="•"/>
            </a:pPr>
            <a:r>
              <a:rPr lang="en-US" sz="2200" dirty="0">
                <a:latin typeface="Calibri" panose="020F0502020204030204" pitchFamily="34" charset="0"/>
                <a:ea typeface="Calibri" panose="020F0502020204030204" pitchFamily="34" charset="0"/>
                <a:cs typeface="Calibri" panose="020F0502020204030204" pitchFamily="34" charset="0"/>
              </a:rPr>
              <a:t>Losing legal capacity leads to substituted decision-making.</a:t>
            </a:r>
          </a:p>
        </p:txBody>
      </p:sp>
      <p:sp>
        <p:nvSpPr>
          <p:cNvPr id="8" name="TextBox 7">
            <a:extLst>
              <a:ext uri="{FF2B5EF4-FFF2-40B4-BE49-F238E27FC236}">
                <a16:creationId xmlns:a16="http://schemas.microsoft.com/office/drawing/2014/main" id="{5FF3C5B8-0FDE-1744-BA48-9EFF00C3B5C9}"/>
              </a:ext>
            </a:extLst>
          </p:cNvPr>
          <p:cNvSpPr txBox="1"/>
          <p:nvPr/>
        </p:nvSpPr>
        <p:spPr>
          <a:xfrm>
            <a:off x="1108039" y="5707794"/>
            <a:ext cx="9076868" cy="921939"/>
          </a:xfrm>
          <a:prstGeom prst="rect">
            <a:avLst/>
          </a:prstGeom>
          <a:noFill/>
        </p:spPr>
        <p:txBody>
          <a:bodyPr wrap="square" lIns="0" tIns="0" rIns="0" bIns="0" rtlCol="0">
            <a:noAutofit/>
          </a:bodyPr>
          <a:lstStyle/>
          <a:p>
            <a:pPr algn="ctr"/>
            <a:r>
              <a:rPr lang="en-US" sz="2200" b="1" dirty="0">
                <a:latin typeface="Calibri" panose="020F0502020204030204" pitchFamily="34" charset="0"/>
                <a:ea typeface="Calibri" panose="020F0502020204030204" pitchFamily="34" charset="0"/>
                <a:cs typeface="Calibri" panose="020F0502020204030204" pitchFamily="34" charset="0"/>
              </a:rPr>
              <a:t>Under the CRPD everyone keeps the right to decide:  </a:t>
            </a:r>
          </a:p>
          <a:p>
            <a:pPr algn="ctr"/>
            <a:r>
              <a:rPr lang="en-US" sz="2200" b="1" dirty="0">
                <a:latin typeface="Calibri" panose="020F0502020204030204" pitchFamily="34" charset="0"/>
                <a:ea typeface="Calibri" panose="020F0502020204030204" pitchFamily="34" charset="0"/>
                <a:cs typeface="Calibri" panose="020F0502020204030204" pitchFamily="34" charset="0"/>
              </a:rPr>
              <a:t>support replaces substitution</a:t>
            </a:r>
            <a:r>
              <a:rPr lang="en-US" sz="2200" dirty="0">
                <a:latin typeface="Calibri" panose="020F0502020204030204" pitchFamily="34" charset="0"/>
                <a:ea typeface="Calibri" panose="020F0502020204030204" pitchFamily="34" charset="0"/>
                <a:cs typeface="Calibri" panose="020F0502020204030204" pitchFamily="34" charset="0"/>
              </a:rPr>
              <a:t>.</a:t>
            </a:r>
          </a:p>
          <a:p>
            <a:pPr algn="l"/>
            <a:endParaRPr lang="en-GB" dirty="0">
              <a:solidFill>
                <a:schemeClr val="tx1"/>
              </a:solidFill>
            </a:endParaRPr>
          </a:p>
        </p:txBody>
      </p:sp>
    </p:spTree>
    <p:extLst>
      <p:ext uri="{BB962C8B-B14F-4D97-AF65-F5344CB8AC3E}">
        <p14:creationId xmlns:p14="http://schemas.microsoft.com/office/powerpoint/2010/main" val="3916601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a:xfrm>
            <a:off x="10034587" y="6623100"/>
            <a:ext cx="1648619" cy="216000"/>
          </a:xfrm>
          <a:prstGeom prst="rect">
            <a:avLst/>
          </a:prstGeom>
        </p:spPr>
        <p:txBody>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56</a:t>
            </a:fld>
            <a:endParaRPr lang="en-US"/>
          </a:p>
        </p:txBody>
      </p:sp>
      <p:sp>
        <p:nvSpPr>
          <p:cNvPr id="3" name="Text Placeholder 2">
            <a:extLst>
              <a:ext uri="{FF2B5EF4-FFF2-40B4-BE49-F238E27FC236}">
                <a16:creationId xmlns:a16="http://schemas.microsoft.com/office/drawing/2014/main" id="{5C7AE268-8EAA-0841-93D7-65EE35F70379}"/>
              </a:ext>
            </a:extLst>
          </p:cNvPr>
          <p:cNvSpPr>
            <a:spLocks noGrp="1"/>
          </p:cNvSpPr>
          <p:nvPr>
            <p:ph type="body" sz="quarter" idx="13"/>
          </p:nvPr>
        </p:nvSpPr>
        <p:spPr>
          <a:xfrm>
            <a:off x="623945" y="1195811"/>
            <a:ext cx="685751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Settings where the right to legal capacity is denied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quarter" idx="14"/>
          </p:nvPr>
        </p:nvSpPr>
        <p:spPr>
          <a:xfrm>
            <a:off x="507207" y="2123100"/>
            <a:ext cx="11174412" cy="3097293"/>
          </a:xfrm>
        </p:spPr>
        <p:txBody>
          <a:bodyPr/>
          <a:lstStyle/>
          <a:p>
            <a:pPr marL="0" indent="0">
              <a:buNone/>
            </a:pPr>
            <a:r>
              <a:rPr lang="en-US" dirty="0">
                <a:latin typeface="Calibri" panose="020F0502020204030204" pitchFamily="34" charset="0"/>
                <a:ea typeface="Calibri" panose="020F0502020204030204" pitchFamily="34" charset="0"/>
              </a:rPr>
              <a:t>People are often denied the right to legal capacity:</a:t>
            </a:r>
          </a:p>
          <a:p>
            <a:pPr lvl="2"/>
            <a:r>
              <a:rPr lang="en-US" sz="2200" dirty="0">
                <a:latin typeface="Calibri" panose="020F0502020204030204" pitchFamily="34" charset="0"/>
                <a:ea typeface="Calibri" panose="020F0502020204030204" pitchFamily="34" charset="0"/>
              </a:rPr>
              <a:t>within communities</a:t>
            </a:r>
          </a:p>
          <a:p>
            <a:pPr lvl="2"/>
            <a:r>
              <a:rPr lang="en-US" sz="2200" dirty="0">
                <a:latin typeface="Calibri" panose="020F0502020204030204" pitchFamily="34" charset="0"/>
                <a:ea typeface="Calibri" panose="020F0502020204030204" pitchFamily="34" charset="0"/>
              </a:rPr>
              <a:t>at home</a:t>
            </a:r>
          </a:p>
          <a:p>
            <a:pPr lvl="2"/>
            <a:r>
              <a:rPr lang="en-US" sz="2200" dirty="0">
                <a:latin typeface="Calibri" panose="020F0502020204030204" pitchFamily="34" charset="0"/>
                <a:ea typeface="Calibri" panose="020F0502020204030204" pitchFamily="34" charset="0"/>
              </a:rPr>
              <a:t>within health, mental health and social services.</a:t>
            </a:r>
          </a:p>
        </p:txBody>
      </p:sp>
      <p:sp>
        <p:nvSpPr>
          <p:cNvPr id="5" name="Title 4">
            <a:extLst>
              <a:ext uri="{FF2B5EF4-FFF2-40B4-BE49-F238E27FC236}">
                <a16:creationId xmlns:a16="http://schemas.microsoft.com/office/drawing/2014/main" id="{C48299C1-0061-6F4E-B206-4809CD78B4CA}"/>
              </a:ext>
            </a:extLst>
          </p:cNvPr>
          <p:cNvSpPr>
            <a:spLocks noGrp="1"/>
          </p:cNvSpPr>
          <p:nvPr>
            <p:ph type="title"/>
          </p:nvPr>
        </p:nvSpPr>
        <p:spPr>
          <a:xfrm>
            <a:off x="507195" y="700371"/>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right to legal capacity </a:t>
            </a:r>
          </a:p>
        </p:txBody>
      </p:sp>
    </p:spTree>
    <p:extLst>
      <p:ext uri="{BB962C8B-B14F-4D97-AF65-F5344CB8AC3E}">
        <p14:creationId xmlns:p14="http://schemas.microsoft.com/office/powerpoint/2010/main" val="827931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5A054DE-2326-8443-9A2A-813B213D8FE7}"/>
              </a:ext>
            </a:extLst>
          </p:cNvPr>
          <p:cNvSpPr>
            <a:spLocks noGrp="1"/>
          </p:cNvSpPr>
          <p:nvPr>
            <p:ph type="title"/>
          </p:nvPr>
        </p:nvSpPr>
        <p:spPr>
          <a:xfrm>
            <a:off x="642258" y="388547"/>
            <a:ext cx="10515600" cy="516618"/>
          </a:xfrm>
        </p:spPr>
        <p:txBody>
          <a:bodyPr>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Exercise 3.1 The right to legal capacity </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half" idx="1"/>
          </p:nvPr>
        </p:nvSpPr>
        <p:spPr>
          <a:xfrm>
            <a:off x="838200" y="2152877"/>
            <a:ext cx="6183086" cy="3056618"/>
          </a:xfrm>
        </p:spPr>
        <p:txBody>
          <a:bodyPr lIns="91440" tIns="45720" rIns="91440" bIns="45720" anchor="t">
            <a:normAutofit/>
          </a:bodyPr>
          <a:lstStyle/>
          <a:p>
            <a:pPr marL="0" indent="0">
              <a:buNone/>
            </a:pPr>
            <a:r>
              <a:rPr lang="en-US" sz="2400" b="1" dirty="0">
                <a:latin typeface="Calibri" panose="020F0502020204030204" pitchFamily="34" charset="0"/>
                <a:ea typeface="Calibri" panose="020F0502020204030204" pitchFamily="34" charset="0"/>
              </a:rPr>
              <a:t>What do the current laws say about legal capacity in the countries where you work?</a:t>
            </a:r>
          </a:p>
          <a:p>
            <a:pPr marL="0" indent="0">
              <a:buNone/>
            </a:pPr>
            <a:endParaRPr lang="en-US" sz="2400" b="1" dirty="0">
              <a:latin typeface="Calibri" panose="020F0502020204030204" pitchFamily="34" charset="0"/>
              <a:ea typeface="Calibri" panose="020F0502020204030204" pitchFamily="34" charset="0"/>
            </a:endParaRPr>
          </a:p>
          <a:p>
            <a:pPr marL="0" indent="0">
              <a:buNone/>
            </a:pPr>
            <a:r>
              <a:rPr lang="en-US" sz="2400" b="1" dirty="0">
                <a:latin typeface="Calibri" panose="020F0502020204030204" pitchFamily="34" charset="0"/>
                <a:ea typeface="Calibri" panose="020F0502020204030204" pitchFamily="34" charset="0"/>
              </a:rPr>
              <a:t>In what settings are people’s right to legal capacity denied within the regions where you work? </a:t>
            </a:r>
          </a:p>
        </p:txBody>
      </p:sp>
      <p:pic>
        <p:nvPicPr>
          <p:cNvPr id="3" name="Content Placeholder 5" descr="Question Mark with solid fill">
            <a:extLst>
              <a:ext uri="{FF2B5EF4-FFF2-40B4-BE49-F238E27FC236}">
                <a16:creationId xmlns:a16="http://schemas.microsoft.com/office/drawing/2014/main" id="{D02838FD-0582-D3B9-CB25-DF87B6C619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06520" y="1104863"/>
            <a:ext cx="4351338" cy="4351338"/>
          </a:xfrm>
          <a:prstGeom prst="rect">
            <a:avLst/>
          </a:prstGeom>
        </p:spPr>
      </p:pic>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4260D4A-DEC1-45DD-8AB2-A3349BAAA59E}" type="slidenum">
              <a:rPr lang="en-US" smtClean="0"/>
              <a:pPr>
                <a:spcAft>
                  <a:spcPts val="600"/>
                </a:spcAft>
              </a:pPr>
              <a:t>57</a:t>
            </a:fld>
            <a:endParaRPr lang="en-US"/>
          </a:p>
        </p:txBody>
      </p:sp>
      <p:sp>
        <p:nvSpPr>
          <p:cNvPr id="12" name="Date Placeholder 4" hidden="1">
            <a:extLst>
              <a:ext uri="{FF2B5EF4-FFF2-40B4-BE49-F238E27FC236}">
                <a16:creationId xmlns:a16="http://schemas.microsoft.com/office/drawing/2014/main" id="{DE1BCD4C-0BE0-5B1D-84B7-9A09CF61BE9E}"/>
              </a:ext>
            </a:extLst>
          </p:cNvPr>
          <p:cNvSpPr>
            <a:spLocks noGrp="1"/>
          </p:cNvSpPr>
          <p:nvPr>
            <p:ph type="dt" sz="half" idx="4294967295"/>
          </p:nvPr>
        </p:nvSpPr>
        <p:spPr>
          <a:xfrm>
            <a:off x="0" y="6356350"/>
            <a:ext cx="2743200" cy="365125"/>
          </a:xfrm>
          <a:prstGeom prst="rect">
            <a:avLst/>
          </a:prstGeom>
        </p:spPr>
        <p:txBody>
          <a:bodyPr/>
          <a:lstStyle/>
          <a:p>
            <a:pPr>
              <a:spcAft>
                <a:spcPts val="600"/>
              </a:spcAft>
            </a:pPr>
            <a:fld id="{729A5267-86C9-497C-BA5B-1C99788BF847}" type="datetime1">
              <a:rPr lang="en-US"/>
              <a:pPr>
                <a:spcAft>
                  <a:spcPts val="600"/>
                </a:spcAft>
              </a:pPr>
              <a:t>12/10/2025</a:t>
            </a:fld>
            <a:endParaRPr lang="aa-ET"/>
          </a:p>
        </p:txBody>
      </p:sp>
      <p:sp>
        <p:nvSpPr>
          <p:cNvPr id="5" name="Rechteck 4">
            <a:extLst>
              <a:ext uri="{FF2B5EF4-FFF2-40B4-BE49-F238E27FC236}">
                <a16:creationId xmlns:a16="http://schemas.microsoft.com/office/drawing/2014/main" id="{2005F45B-D86E-4456-9ABF-FD86245F94DA}"/>
              </a:ext>
            </a:extLst>
          </p:cNvPr>
          <p:cNvSpPr/>
          <p:nvPr/>
        </p:nvSpPr>
        <p:spPr>
          <a:xfrm>
            <a:off x="642258" y="949799"/>
            <a:ext cx="2103076" cy="484235"/>
          </a:xfrm>
          <a:prstGeom prst="rect">
            <a:avLst/>
          </a:prstGeom>
        </p:spPr>
        <p:txBody>
          <a:bodyPr wrap="none">
            <a:spAutoFit/>
          </a:bodyPr>
          <a:lstStyle/>
          <a:p>
            <a:pPr marL="285750" lvl="0" indent="-285750">
              <a:lnSpc>
                <a:spcPts val="3300"/>
              </a:lnSpc>
              <a:spcBef>
                <a:spcPct val="0"/>
              </a:spcBef>
              <a:buClr>
                <a:srgbClr val="183F5A"/>
              </a:buClr>
            </a:pPr>
            <a:r>
              <a:rPr lang="de-DE" sz="2200" b="1" spc="-100" dirty="0">
                <a:solidFill>
                  <a:srgbClr val="007AC0"/>
                </a:solidFill>
                <a:latin typeface="Calibri  "/>
              </a:rPr>
              <a:t>Plenary discussion</a:t>
            </a:r>
          </a:p>
        </p:txBody>
      </p:sp>
    </p:spTree>
    <p:extLst>
      <p:ext uri="{BB962C8B-B14F-4D97-AF65-F5344CB8AC3E}">
        <p14:creationId xmlns:p14="http://schemas.microsoft.com/office/powerpoint/2010/main" val="14555597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8C47A-F8EB-306C-07CB-136483226931}"/>
              </a:ext>
            </a:extLst>
          </p:cNvPr>
          <p:cNvSpPr>
            <a:spLocks noGrp="1"/>
          </p:cNvSpPr>
          <p:nvPr>
            <p:ph sz="quarter" idx="14"/>
          </p:nvPr>
        </p:nvSpPr>
        <p:spPr>
          <a:xfrm>
            <a:off x="507197" y="1017077"/>
            <a:ext cx="10971853" cy="4821764"/>
          </a:xfrm>
        </p:spPr>
        <p:txBody>
          <a:bodyPr lIns="91440" tIns="45720" rIns="91440" bIns="45720" anchor="t"/>
          <a:lstStyle/>
          <a:p>
            <a:r>
              <a:rPr lang="en-GB" dirty="0">
                <a:latin typeface="Calibri" panose="020F0502020204030204" pitchFamily="34" charset="0"/>
                <a:ea typeface="Calibri" panose="020F0502020204030204" pitchFamily="34" charset="0"/>
              </a:rPr>
              <a:t>The video at the beginning of this topic proposed supported decision-making as a way to uphold the right to legal capacity. </a:t>
            </a:r>
          </a:p>
          <a:p>
            <a:r>
              <a:rPr lang="en-GB" dirty="0">
                <a:latin typeface="Calibri" panose="020F0502020204030204" pitchFamily="34" charset="0"/>
                <a:ea typeface="Calibri" panose="020F0502020204030204" pitchFamily="34" charset="0"/>
              </a:rPr>
              <a:t>However, very few humanitarian projects facilitate supported decision-making for people with psychosocial, intellectual or cognitive disabilities. If they do, they are most likely to be in contexts that are stable or well resourced. Their approaches may not be easily applicable where we work.</a:t>
            </a:r>
          </a:p>
          <a:p>
            <a:r>
              <a:rPr lang="en-GB" dirty="0">
                <a:latin typeface="Calibri" panose="020F0502020204030204" pitchFamily="34" charset="0"/>
                <a:ea typeface="Calibri" panose="020F0502020204030204" pitchFamily="34" charset="0"/>
              </a:rPr>
              <a:t>Nonetheless, we can apply the underlying principles of supported decision-making. Next, we will think about new ways to implement supported decision-making and advanced planning in humanitarian services</a:t>
            </a:r>
          </a:p>
          <a:p>
            <a:r>
              <a:rPr lang="en-GB" dirty="0">
                <a:latin typeface="Calibri" panose="020F0502020204030204" pitchFamily="34" charset="0"/>
                <a:ea typeface="Calibri" panose="020F0502020204030204" pitchFamily="34" charset="0"/>
              </a:rPr>
              <a:t>Implementing practices that uphold the right to legal capacity are relevant in MHPSS services, but also in all sectors and all services across humanitarian responses, and are an </a:t>
            </a:r>
            <a:r>
              <a:rPr lang="en-GB" dirty="0">
                <a:solidFill>
                  <a:srgbClr val="000000"/>
                </a:solidFill>
                <a:latin typeface="Calibri" panose="020F0502020204030204" pitchFamily="34" charset="0"/>
                <a:ea typeface="Calibri" panose="020F0502020204030204" pitchFamily="34" charset="0"/>
              </a:rPr>
              <a:t>important step in inclusion for people with disabilities.</a:t>
            </a:r>
            <a:endParaRPr lang="en-GB" dirty="0">
              <a:latin typeface="Calibri" panose="020F0502020204030204" pitchFamily="34" charset="0"/>
              <a:ea typeface="Calibri" panose="020F0502020204030204" pitchFamily="34" charset="0"/>
            </a:endParaRPr>
          </a:p>
          <a:p>
            <a:endParaRPr lang="en-GB" dirty="0"/>
          </a:p>
          <a:p>
            <a:pPr marL="0" indent="0">
              <a:buNone/>
            </a:pPr>
            <a:endParaRPr lang="en-GB" dirty="0"/>
          </a:p>
          <a:p>
            <a:pPr marL="0" indent="0">
              <a:buNone/>
            </a:pPr>
            <a:endParaRPr lang="en-GB" dirty="0"/>
          </a:p>
        </p:txBody>
      </p:sp>
      <p:sp>
        <p:nvSpPr>
          <p:cNvPr id="4" name="Title 3">
            <a:extLst>
              <a:ext uri="{FF2B5EF4-FFF2-40B4-BE49-F238E27FC236}">
                <a16:creationId xmlns:a16="http://schemas.microsoft.com/office/drawing/2014/main" id="{D1B6DCB8-03C2-D522-62B8-57D456CE30BA}"/>
              </a:ext>
            </a:extLst>
          </p:cNvPr>
          <p:cNvSpPr>
            <a:spLocks noGrp="1"/>
          </p:cNvSpPr>
          <p:nvPr>
            <p:ph type="title"/>
          </p:nvPr>
        </p:nvSpPr>
        <p:spPr>
          <a:xfrm>
            <a:off x="507197" y="331628"/>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The right to legal capacity in humanitarian contexts </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7172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65FD3C-8FEB-0247-B759-1D7A6A1A0217}"/>
              </a:ext>
            </a:extLst>
          </p:cNvPr>
          <p:cNvSpPr>
            <a:spLocks noGrp="1"/>
          </p:cNvSpPr>
          <p:nvPr>
            <p:ph type="sldNum" sz="quarter" idx="4294967295"/>
          </p:nvPr>
        </p:nvSpPr>
        <p:spPr>
          <a:xfrm>
            <a:off x="10034587" y="6623100"/>
            <a:ext cx="1648619" cy="216000"/>
          </a:xfrm>
          <a:prstGeom prst="rect">
            <a:avLst/>
          </a:prstGeom>
        </p:spPr>
        <p:txBody>
          <a:bodyPr/>
          <a:lstStyle/>
          <a:p>
            <a:fld id="{F169E07F-9A80-405D-B06A-876E4D356B83}" type="slidenum">
              <a:rPr lang="en-US" smtClean="0">
                <a:solidFill>
                  <a:srgbClr val="FFFFFF"/>
                </a:solidFill>
              </a:rPr>
              <a:pPr/>
              <a:t>59</a:t>
            </a:fld>
            <a:endParaRPr lang="en-US">
              <a:solidFill>
                <a:srgbClr val="FFFFFF"/>
              </a:solidFill>
            </a:endParaRPr>
          </a:p>
        </p:txBody>
      </p:sp>
      <p:sp>
        <p:nvSpPr>
          <p:cNvPr id="4" name="Title 3">
            <a:extLst>
              <a:ext uri="{FF2B5EF4-FFF2-40B4-BE49-F238E27FC236}">
                <a16:creationId xmlns:a16="http://schemas.microsoft.com/office/drawing/2014/main" id="{AE6B9812-C8D3-5A44-91F4-AD0CBE185CE2}"/>
              </a:ext>
            </a:extLst>
          </p:cNvPr>
          <p:cNvSpPr>
            <a:spLocks noGrp="1"/>
          </p:cNvSpPr>
          <p:nvPr>
            <p:ph type="title"/>
          </p:nvPr>
        </p:nvSpPr>
        <p:spPr>
          <a:xfrm>
            <a:off x="507206" y="2313945"/>
            <a:ext cx="10956248" cy="100201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Topic 2. Supported decision-making and advance planning</a:t>
            </a:r>
            <a:br>
              <a:rPr lang="en-US" dirty="0">
                <a:highlight>
                  <a:srgbClr val="FFFF00"/>
                </a:highlight>
              </a:rPr>
            </a:br>
            <a:br>
              <a:rPr lang="en-US" dirty="0"/>
            </a:br>
            <a:endParaRPr lang="en-US" dirty="0"/>
          </a:p>
        </p:txBody>
      </p:sp>
    </p:spTree>
    <p:extLst>
      <p:ext uri="{BB962C8B-B14F-4D97-AF65-F5344CB8AC3E}">
        <p14:creationId xmlns:p14="http://schemas.microsoft.com/office/powerpoint/2010/main" val="359183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753A1-C494-784B-9CD2-6BF207164368}"/>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6</a:t>
            </a:fld>
            <a:endParaRPr lang="en-US"/>
          </a:p>
        </p:txBody>
      </p:sp>
      <p:sp>
        <p:nvSpPr>
          <p:cNvPr id="4" name="Content Placeholder 3">
            <a:extLst>
              <a:ext uri="{FF2B5EF4-FFF2-40B4-BE49-F238E27FC236}">
                <a16:creationId xmlns:a16="http://schemas.microsoft.com/office/drawing/2014/main" id="{BEFFF7CA-E091-DA44-B31F-EB473283D935}"/>
              </a:ext>
            </a:extLst>
          </p:cNvPr>
          <p:cNvSpPr>
            <a:spLocks noGrp="1"/>
          </p:cNvSpPr>
          <p:nvPr>
            <p:ph sz="quarter" idx="14"/>
          </p:nvPr>
        </p:nvSpPr>
        <p:spPr>
          <a:xfrm>
            <a:off x="1075765" y="1828800"/>
            <a:ext cx="9660367" cy="4182387"/>
          </a:xfrm>
        </p:spPr>
        <p:txBody>
          <a:bodyPr/>
          <a:lstStyle/>
          <a:p>
            <a:pPr marL="0" indent="0" algn="ctr">
              <a:buNone/>
            </a:pPr>
            <a:endParaRPr lang="en-US" sz="2500" b="1" i="1" dirty="0"/>
          </a:p>
          <a:p>
            <a:pPr marL="0" indent="0" algn="ctr">
              <a:buNone/>
            </a:pPr>
            <a:endParaRPr lang="en-US" sz="2400" b="1" dirty="0">
              <a:latin typeface="Calibri" panose="020F0502020204030204" pitchFamily="34" charset="0"/>
              <a:ea typeface="Calibri" panose="020F0502020204030204" pitchFamily="34" charset="0"/>
            </a:endParaRPr>
          </a:p>
          <a:p>
            <a:pPr algn="ctr"/>
            <a:r>
              <a:rPr lang="en-US" sz="2400" b="1" dirty="0">
                <a:latin typeface="Calibri" panose="020F0502020204030204" pitchFamily="34" charset="0"/>
                <a:ea typeface="Calibri" panose="020F0502020204030204" pitchFamily="34" charset="0"/>
              </a:rPr>
              <a:t>Do you think people with psychosocial, intellectual or cognitive disabilities are able to enjoy the rights in the UDHR? </a:t>
            </a:r>
          </a:p>
          <a:p>
            <a:pPr marL="0" indent="0" algn="ctr">
              <a:buNone/>
            </a:pPr>
            <a:endParaRPr lang="en-US" sz="2500" b="1" i="1" dirty="0"/>
          </a:p>
        </p:txBody>
      </p:sp>
      <p:sp>
        <p:nvSpPr>
          <p:cNvPr id="5" name="Title 4">
            <a:extLst>
              <a:ext uri="{FF2B5EF4-FFF2-40B4-BE49-F238E27FC236}">
                <a16:creationId xmlns:a16="http://schemas.microsoft.com/office/drawing/2014/main" id="{0D9C4CAD-A5E3-AD47-96AA-97E497B54AE2}"/>
              </a:ext>
            </a:extLst>
          </p:cNvPr>
          <p:cNvSpPr>
            <a:spLocks noGrp="1"/>
          </p:cNvSpPr>
          <p:nvPr>
            <p:ph type="title"/>
          </p:nvPr>
        </p:nvSpPr>
        <p:spPr>
          <a:xfrm>
            <a:off x="393594" y="212111"/>
            <a:ext cx="11798406" cy="1004776"/>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Exercise 2.1 Rights of people with psychosocial, intellectual or cognitive disabilities </a:t>
            </a:r>
          </a:p>
        </p:txBody>
      </p:sp>
      <p:sp>
        <p:nvSpPr>
          <p:cNvPr id="3" name="TextBox 2">
            <a:extLst>
              <a:ext uri="{FF2B5EF4-FFF2-40B4-BE49-F238E27FC236}">
                <a16:creationId xmlns:a16="http://schemas.microsoft.com/office/drawing/2014/main" id="{3473A4DC-8793-4552-9EC7-8072CEACC52D}"/>
              </a:ext>
            </a:extLst>
          </p:cNvPr>
          <p:cNvSpPr txBox="1"/>
          <p:nvPr/>
        </p:nvSpPr>
        <p:spPr>
          <a:xfrm>
            <a:off x="393594" y="1103939"/>
            <a:ext cx="4630057" cy="580571"/>
          </a:xfrm>
          <a:prstGeom prst="rect">
            <a:avLst/>
          </a:prstGeom>
          <a:noFill/>
        </p:spPr>
        <p:txBody>
          <a:bodyPr wrap="square" lIns="0" tIns="0" rIns="0" bIns="0" rtlCol="0">
            <a:noAutofit/>
          </a:bodyPr>
          <a:lstStyle/>
          <a:p>
            <a:pPr algn="l"/>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Can everyone enjoy the same rights?</a:t>
            </a:r>
          </a:p>
        </p:txBody>
      </p:sp>
    </p:spTree>
    <p:extLst>
      <p:ext uri="{BB962C8B-B14F-4D97-AF65-F5344CB8AC3E}">
        <p14:creationId xmlns:p14="http://schemas.microsoft.com/office/powerpoint/2010/main" val="31240638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5A054DE-2326-8443-9A2A-813B213D8FE7}"/>
              </a:ext>
            </a:extLst>
          </p:cNvPr>
          <p:cNvSpPr>
            <a:spLocks noGrp="1"/>
          </p:cNvSpPr>
          <p:nvPr>
            <p:ph type="title"/>
          </p:nvPr>
        </p:nvSpPr>
        <p:spPr>
          <a:xfrm>
            <a:off x="838200" y="365126"/>
            <a:ext cx="10515600" cy="647246"/>
          </a:xfrm>
        </p:spPr>
        <p:txBody>
          <a:bodyPr lIns="91440" tIns="45720" rIns="91440" bIns="45720" anchor="t">
            <a:normAutofit/>
          </a:bodyPr>
          <a:lstStyle/>
          <a:p>
            <a:r>
              <a:rPr lang="en-US" sz="3000" dirty="0">
                <a:latin typeface="Calibri" panose="020F0502020204030204" pitchFamily="34" charset="0"/>
                <a:ea typeface="Calibri" panose="020F0502020204030204" pitchFamily="34" charset="0"/>
                <a:cs typeface="Calibri" panose="020F0502020204030204" pitchFamily="34" charset="0"/>
              </a:rPr>
              <a:t>Exercise 3.1 Supported decision-making</a:t>
            </a:r>
          </a:p>
        </p:txBody>
      </p:sp>
      <p:sp>
        <p:nvSpPr>
          <p:cNvPr id="4" name="Content Placeholder 3">
            <a:extLst>
              <a:ext uri="{FF2B5EF4-FFF2-40B4-BE49-F238E27FC236}">
                <a16:creationId xmlns:a16="http://schemas.microsoft.com/office/drawing/2014/main" id="{CBBDCFA6-5B80-C944-95F8-A92EECFC0913}"/>
              </a:ext>
            </a:extLst>
          </p:cNvPr>
          <p:cNvSpPr>
            <a:spLocks noGrp="1"/>
          </p:cNvSpPr>
          <p:nvPr>
            <p:ph sz="half" idx="1"/>
          </p:nvPr>
        </p:nvSpPr>
        <p:spPr>
          <a:xfrm>
            <a:off x="838199" y="1825625"/>
            <a:ext cx="7047156" cy="2721505"/>
          </a:xfrm>
        </p:spPr>
        <p:txBody>
          <a:bodyPr lIns="91440" tIns="45720" rIns="91440" bIns="45720" anchor="t">
            <a:normAutofit/>
          </a:bodyPr>
          <a:lstStyle/>
          <a:p>
            <a:pPr marL="0" indent="0">
              <a:buNone/>
            </a:pPr>
            <a:r>
              <a:rPr lang="en-US" sz="2200" dirty="0">
                <a:latin typeface="Calibri" panose="020F0502020204030204" pitchFamily="34" charset="0"/>
                <a:ea typeface="Calibri" panose="020F0502020204030204" pitchFamily="34" charset="0"/>
              </a:rPr>
              <a:t>Read the handouts provided on supported decision-making. </a:t>
            </a:r>
          </a:p>
          <a:p>
            <a:pPr marL="0" indent="0">
              <a:buNone/>
            </a:pPr>
            <a:endParaRPr lang="en-US" sz="2200" dirty="0">
              <a:latin typeface="Calibri" panose="020F0502020204030204" pitchFamily="34" charset="0"/>
              <a:ea typeface="Calibri" panose="020F0502020204030204" pitchFamily="34" charset="0"/>
            </a:endParaRPr>
          </a:p>
          <a:p>
            <a:r>
              <a:rPr lang="en-US" sz="2200" dirty="0">
                <a:latin typeface="Calibri" panose="020F0502020204030204" pitchFamily="34" charset="0"/>
                <a:ea typeface="Calibri" panose="020F0502020204030204" pitchFamily="34" charset="0"/>
              </a:rPr>
              <a:t>What do you understand about supported decision-making?</a:t>
            </a:r>
          </a:p>
          <a:p>
            <a:r>
              <a:rPr lang="en-US" sz="2200" dirty="0">
                <a:latin typeface="Calibri" panose="020F0502020204030204" pitchFamily="34" charset="0"/>
                <a:ea typeface="Calibri" panose="020F0502020204030204" pitchFamily="34" charset="0"/>
              </a:rPr>
              <a:t>What are the main take-aways from your read?</a:t>
            </a:r>
          </a:p>
        </p:txBody>
      </p:sp>
      <p:sp>
        <p:nvSpPr>
          <p:cNvPr id="2" name="Slide Number Placeholder 1">
            <a:extLst>
              <a:ext uri="{FF2B5EF4-FFF2-40B4-BE49-F238E27FC236}">
                <a16:creationId xmlns:a16="http://schemas.microsoft.com/office/drawing/2014/main" id="{540A2CA7-B7A6-FC46-B159-FF2DD1E47338}"/>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04260D4A-DEC1-45DD-8AB2-A3349BAAA59E}" type="slidenum">
              <a:rPr lang="en-US" smtClean="0"/>
              <a:pPr>
                <a:spcAft>
                  <a:spcPts val="600"/>
                </a:spcAft>
              </a:pPr>
              <a:t>60</a:t>
            </a:fld>
            <a:endParaRPr lang="en-US"/>
          </a:p>
        </p:txBody>
      </p:sp>
      <p:sp>
        <p:nvSpPr>
          <p:cNvPr id="12" name="Date Placeholder 4" hidden="1">
            <a:extLst>
              <a:ext uri="{FF2B5EF4-FFF2-40B4-BE49-F238E27FC236}">
                <a16:creationId xmlns:a16="http://schemas.microsoft.com/office/drawing/2014/main" id="{DE1BCD4C-0BE0-5B1D-84B7-9A09CF61BE9E}"/>
              </a:ext>
            </a:extLst>
          </p:cNvPr>
          <p:cNvSpPr>
            <a:spLocks noGrp="1"/>
          </p:cNvSpPr>
          <p:nvPr>
            <p:ph type="dt" sz="half" idx="4294967295"/>
          </p:nvPr>
        </p:nvSpPr>
        <p:spPr>
          <a:xfrm>
            <a:off x="0" y="6356350"/>
            <a:ext cx="2743200" cy="365125"/>
          </a:xfrm>
          <a:prstGeom prst="rect">
            <a:avLst/>
          </a:prstGeom>
        </p:spPr>
        <p:txBody>
          <a:bodyPr/>
          <a:lstStyle/>
          <a:p>
            <a:pPr>
              <a:spcAft>
                <a:spcPts val="600"/>
              </a:spcAft>
            </a:pPr>
            <a:fld id="{729A5267-86C9-497C-BA5B-1C99788BF847}" type="datetime1">
              <a:rPr lang="en-US"/>
              <a:pPr>
                <a:spcAft>
                  <a:spcPts val="600"/>
                </a:spcAft>
              </a:pPr>
              <a:t>12/10/2025</a:t>
            </a:fld>
            <a:endParaRPr lang="aa-ET"/>
          </a:p>
        </p:txBody>
      </p:sp>
      <p:grpSp>
        <p:nvGrpSpPr>
          <p:cNvPr id="8" name="Group 7">
            <a:extLst>
              <a:ext uri="{FF2B5EF4-FFF2-40B4-BE49-F238E27FC236}">
                <a16:creationId xmlns:a16="http://schemas.microsoft.com/office/drawing/2014/main" id="{A45D6D9B-AC9F-5D9B-7C67-A8D03DE72936}"/>
              </a:ext>
            </a:extLst>
          </p:cNvPr>
          <p:cNvGrpSpPr/>
          <p:nvPr/>
        </p:nvGrpSpPr>
        <p:grpSpPr>
          <a:xfrm>
            <a:off x="8610600" y="1262893"/>
            <a:ext cx="2845858" cy="3459691"/>
            <a:chOff x="7062258" y="1754717"/>
            <a:chExt cx="2845858" cy="3459691"/>
          </a:xfrm>
        </p:grpSpPr>
        <p:pic>
          <p:nvPicPr>
            <p:cNvPr id="5" name="Graphic 4" descr="Lightbulb and gear with solid fill">
              <a:extLst>
                <a:ext uri="{FF2B5EF4-FFF2-40B4-BE49-F238E27FC236}">
                  <a16:creationId xmlns:a16="http://schemas.microsoft.com/office/drawing/2014/main" id="{5CCC5250-054A-5EFA-F5FD-165934B712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80966" y="1754717"/>
              <a:ext cx="1327150" cy="1327150"/>
            </a:xfrm>
            <a:prstGeom prst="rect">
              <a:avLst/>
            </a:prstGeom>
          </p:spPr>
        </p:pic>
        <p:pic>
          <p:nvPicPr>
            <p:cNvPr id="6" name="Graphic 5" descr="Document with solid fill">
              <a:extLst>
                <a:ext uri="{FF2B5EF4-FFF2-40B4-BE49-F238E27FC236}">
                  <a16:creationId xmlns:a16="http://schemas.microsoft.com/office/drawing/2014/main" id="{5312D745-7CB2-91A3-81EC-4A8B8F4E5F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258" y="2458509"/>
              <a:ext cx="2734733" cy="2755899"/>
            </a:xfrm>
            <a:prstGeom prst="rect">
              <a:avLst/>
            </a:prstGeom>
          </p:spPr>
        </p:pic>
      </p:grpSp>
      <p:sp>
        <p:nvSpPr>
          <p:cNvPr id="3" name="Rechteck 2">
            <a:extLst>
              <a:ext uri="{FF2B5EF4-FFF2-40B4-BE49-F238E27FC236}">
                <a16:creationId xmlns:a16="http://schemas.microsoft.com/office/drawing/2014/main" id="{8BDE069D-26CC-423E-9818-BD080AEFAEEF}"/>
              </a:ext>
            </a:extLst>
          </p:cNvPr>
          <p:cNvSpPr/>
          <p:nvPr/>
        </p:nvSpPr>
        <p:spPr>
          <a:xfrm>
            <a:off x="838200" y="947779"/>
            <a:ext cx="6096000" cy="484235"/>
          </a:xfrm>
          <a:prstGeom prst="rect">
            <a:avLst/>
          </a:prstGeom>
        </p:spPr>
        <p:txBody>
          <a:bodyPr lIns="91440" tIns="45720" rIns="91440" bIns="45720" anchor="t">
            <a:spAutoFit/>
          </a:bodyPr>
          <a:lstStyle/>
          <a:p>
            <a:pPr marL="285750" lvl="0" indent="-285750">
              <a:lnSpc>
                <a:spcPts val="3300"/>
              </a:lnSpc>
              <a:spcBef>
                <a:spcPct val="0"/>
              </a:spcBef>
              <a:buClr>
                <a:srgbClr val="183F5A"/>
              </a:buClr>
            </a:pPr>
            <a:r>
              <a:rPr lang="de-DE" sz="2200" b="1" spc="-100" dirty="0">
                <a:solidFill>
                  <a:srgbClr val="007AC0"/>
                </a:solidFill>
                <a:latin typeface="Calibri  "/>
              </a:rPr>
              <a:t>Plenary discussion</a:t>
            </a:r>
          </a:p>
        </p:txBody>
      </p:sp>
    </p:spTree>
    <p:extLst>
      <p:ext uri="{BB962C8B-B14F-4D97-AF65-F5344CB8AC3E}">
        <p14:creationId xmlns:p14="http://schemas.microsoft.com/office/powerpoint/2010/main" val="28475315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802580-A5E6-AF46-B23E-C7FC12F91623}"/>
              </a:ext>
            </a:extLst>
          </p:cNvPr>
          <p:cNvSpPr>
            <a:spLocks noGrp="1"/>
          </p:cNvSpPr>
          <p:nvPr>
            <p:ph type="sldNum" sz="quarter" idx="12"/>
          </p:nvPr>
        </p:nvSpPr>
        <p:spPr>
          <a:xfrm>
            <a:off x="10034587" y="6623100"/>
            <a:ext cx="1648619" cy="216000"/>
          </a:xfrm>
          <a:prstGeom prst="rect">
            <a:avLst/>
          </a:prstGeom>
        </p:spPr>
        <p:txBody>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61</a:t>
            </a:fld>
            <a:endParaRPr lang="en-US"/>
          </a:p>
        </p:txBody>
      </p:sp>
      <p:sp>
        <p:nvSpPr>
          <p:cNvPr id="4" name="Content Placeholder 3">
            <a:extLst>
              <a:ext uri="{FF2B5EF4-FFF2-40B4-BE49-F238E27FC236}">
                <a16:creationId xmlns:a16="http://schemas.microsoft.com/office/drawing/2014/main" id="{42AA74F7-E914-EC43-AC28-5C62C488D71E}"/>
              </a:ext>
            </a:extLst>
          </p:cNvPr>
          <p:cNvSpPr>
            <a:spLocks noGrp="1"/>
          </p:cNvSpPr>
          <p:nvPr>
            <p:ph sz="quarter" idx="14"/>
          </p:nvPr>
        </p:nvSpPr>
        <p:spPr>
          <a:xfrm>
            <a:off x="496234" y="927215"/>
            <a:ext cx="11466269" cy="5340550"/>
          </a:xfrm>
        </p:spPr>
        <p:txBody>
          <a:bodyPr lIns="91440" tIns="45720" rIns="91440" bIns="45720" anchor="t"/>
          <a:lstStyle/>
          <a:p>
            <a:pPr algn="just">
              <a:spcAft>
                <a:spcPts val="600"/>
              </a:spcAft>
            </a:pPr>
            <a:r>
              <a:rPr lang="en-GB" dirty="0">
                <a:latin typeface="Calibri" panose="020F0502020204030204" pitchFamily="34" charset="0"/>
                <a:ea typeface="Calibri" panose="020F0502020204030204" pitchFamily="34" charset="0"/>
              </a:rPr>
              <a:t>Advance planning is a form of supported decision-making. </a:t>
            </a:r>
            <a:r>
              <a:rPr lang="en-GB" b="1" dirty="0">
                <a:latin typeface="Calibri" panose="020F0502020204030204" pitchFamily="34" charset="0"/>
                <a:ea typeface="Calibri" panose="020F0502020204030204" pitchFamily="34" charset="0"/>
              </a:rPr>
              <a:t>Advance plans</a:t>
            </a:r>
            <a:r>
              <a:rPr lang="en-GB" dirty="0">
                <a:latin typeface="Calibri" panose="020F0502020204030204" pitchFamily="34" charset="0"/>
                <a:ea typeface="Calibri" panose="020F0502020204030204" pitchFamily="34" charset="0"/>
              </a:rPr>
              <a:t>, s</a:t>
            </a:r>
            <a:r>
              <a:rPr lang="en-US" dirty="0" err="1">
                <a:latin typeface="Calibri" panose="020F0502020204030204" pitchFamily="34" charset="0"/>
                <a:ea typeface="Calibri" panose="020F0502020204030204" pitchFamily="34" charset="0"/>
              </a:rPr>
              <a:t>ometimes</a:t>
            </a:r>
            <a:r>
              <a:rPr lang="en-US" dirty="0">
                <a:latin typeface="Calibri" panose="020F0502020204030204" pitchFamily="34" charset="0"/>
                <a:ea typeface="Calibri" panose="020F0502020204030204" pitchFamily="34" charset="0"/>
              </a:rPr>
              <a:t> also called </a:t>
            </a:r>
            <a:r>
              <a:rPr lang="en-US" b="1" dirty="0">
                <a:latin typeface="Calibri" panose="020F0502020204030204" pitchFamily="34" charset="0"/>
                <a:ea typeface="Calibri" panose="020F0502020204030204" pitchFamily="34" charset="0"/>
              </a:rPr>
              <a:t>living wills </a:t>
            </a:r>
            <a:r>
              <a:rPr lang="en-US" dirty="0">
                <a:latin typeface="Calibri" panose="020F0502020204030204" pitchFamily="34" charset="0"/>
                <a:ea typeface="Calibri" panose="020F0502020204030204" pitchFamily="34" charset="0"/>
              </a:rPr>
              <a:t>or </a:t>
            </a:r>
            <a:r>
              <a:rPr lang="en-US" b="1" dirty="0">
                <a:latin typeface="Calibri" panose="020F0502020204030204" pitchFamily="34" charset="0"/>
                <a:ea typeface="Calibri" panose="020F0502020204030204" pitchFamily="34" charset="0"/>
              </a:rPr>
              <a:t>advance directives, </a:t>
            </a:r>
            <a:r>
              <a:rPr lang="en-GB" dirty="0">
                <a:latin typeface="Calibri" panose="020F0502020204030204" pitchFamily="34" charset="0"/>
                <a:ea typeface="Calibri" panose="020F0502020204030204" pitchFamily="34" charset="0"/>
              </a:rPr>
              <a:t>can help ensure a person's will and preferences are respected.</a:t>
            </a:r>
            <a:endParaRPr lang="en-US" dirty="0">
              <a:latin typeface="Calibri" panose="020F0502020204030204" pitchFamily="34" charset="0"/>
              <a:ea typeface="Calibri" panose="020F0502020204030204" pitchFamily="34" charset="0"/>
            </a:endParaRPr>
          </a:p>
          <a:p>
            <a:pPr algn="just">
              <a:spcBef>
                <a:spcPts val="600"/>
              </a:spcBef>
              <a:spcAft>
                <a:spcPts val="0"/>
              </a:spcAft>
            </a:pPr>
            <a:r>
              <a:rPr lang="en-GB" dirty="0">
                <a:latin typeface="Calibri" panose="020F0502020204030204" pitchFamily="34" charset="0"/>
                <a:ea typeface="Calibri" panose="020F0502020204030204" pitchFamily="34" charset="0"/>
              </a:rPr>
              <a:t>In them, people give written directives about what they do or don’t want for future situations when they may find it difficult to make or communicate their will and preference. They might include: </a:t>
            </a:r>
            <a:endParaRPr lang="en-US" dirty="0">
              <a:latin typeface="Calibri" panose="020F0502020204030204" pitchFamily="34" charset="0"/>
              <a:ea typeface="Calibri" panose="020F0502020204030204" pitchFamily="34" charset="0"/>
            </a:endParaRPr>
          </a:p>
          <a:p>
            <a:pPr marL="982345" lvl="4">
              <a:spcBef>
                <a:spcPts val="300"/>
              </a:spcBef>
              <a:spcAft>
                <a:spcPts val="300"/>
              </a:spcAft>
              <a:buFont typeface="Courier New" panose="020B0604020202020204" pitchFamily="34"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a description of desired support</a:t>
            </a:r>
          </a:p>
          <a:p>
            <a:pPr marL="982345" lvl="4">
              <a:spcAft>
                <a:spcPts val="300"/>
              </a:spcAft>
              <a:buFont typeface="Courier New" panose="020B0604020202020204" pitchFamily="34"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designated supporters and/or advocates</a:t>
            </a:r>
          </a:p>
          <a:p>
            <a:pPr marL="982345" lvl="4">
              <a:spcAft>
                <a:spcPts val="300"/>
              </a:spcAft>
              <a:buFont typeface="Courier New" panose="020B0604020202020204" pitchFamily="34"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recovery options and treatments, including refusal of healthcare options </a:t>
            </a:r>
          </a:p>
          <a:p>
            <a:pPr marL="982345" lvl="4">
              <a:spcAft>
                <a:spcPts val="300"/>
              </a:spcAft>
              <a:buFont typeface="Courier New" panose="020B0604020202020204" pitchFamily="34"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place of care or respite, including choosing to receive support at home</a:t>
            </a:r>
          </a:p>
          <a:p>
            <a:pPr marL="982345" lvl="4">
              <a:spcAft>
                <a:spcPts val="300"/>
              </a:spcAft>
              <a:buFont typeface="Courier New" panose="020B0604020202020204" pitchFamily="34"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directives concerning day-to-day life and obligations (for example, children, bills, pets etc.).</a:t>
            </a:r>
          </a:p>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If the advance plan is intended as a legal document, it needs to state in which situation it comes into effect, and in which situation it ceases. </a:t>
            </a:r>
          </a:p>
          <a:p>
            <a:endParaRPr lang="en-US" sz="1800" dirty="0"/>
          </a:p>
        </p:txBody>
      </p:sp>
      <p:sp>
        <p:nvSpPr>
          <p:cNvPr id="5" name="Title 4">
            <a:extLst>
              <a:ext uri="{FF2B5EF4-FFF2-40B4-BE49-F238E27FC236}">
                <a16:creationId xmlns:a16="http://schemas.microsoft.com/office/drawing/2014/main" id="{5DA0594B-7FA8-AA49-A36E-C31A6FDBE5CE}"/>
              </a:ext>
            </a:extLst>
          </p:cNvPr>
          <p:cNvSpPr>
            <a:spLocks noGrp="1"/>
          </p:cNvSpPr>
          <p:nvPr>
            <p:ph type="title"/>
          </p:nvPr>
        </p:nvSpPr>
        <p:spPr>
          <a:xfrm>
            <a:off x="392906" y="139880"/>
            <a:ext cx="9792000" cy="43200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Advance planning – content of advance plans </a:t>
            </a:r>
          </a:p>
        </p:txBody>
      </p:sp>
    </p:spTree>
    <p:extLst>
      <p:ext uri="{BB962C8B-B14F-4D97-AF65-F5344CB8AC3E}">
        <p14:creationId xmlns:p14="http://schemas.microsoft.com/office/powerpoint/2010/main" val="802336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64AC4-5DE9-6D4B-8624-44AAC55EAC85}"/>
              </a:ext>
            </a:extLst>
          </p:cNvPr>
          <p:cNvSpPr>
            <a:spLocks noGrp="1"/>
          </p:cNvSpPr>
          <p:nvPr>
            <p:ph type="sldNum" sz="quarter" idx="12"/>
          </p:nvPr>
        </p:nvSpPr>
        <p:spPr>
          <a:xfrm>
            <a:off x="10034587" y="6623100"/>
            <a:ext cx="1648619" cy="216000"/>
          </a:xfrm>
          <a:prstGeom prst="rect">
            <a:avLst/>
          </a:prstGeom>
        </p:spPr>
        <p:txBody>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62</a:t>
            </a:fld>
            <a:endParaRPr lang="en-US"/>
          </a:p>
        </p:txBody>
      </p:sp>
      <p:sp>
        <p:nvSpPr>
          <p:cNvPr id="4" name="Content Placeholder 3">
            <a:extLst>
              <a:ext uri="{FF2B5EF4-FFF2-40B4-BE49-F238E27FC236}">
                <a16:creationId xmlns:a16="http://schemas.microsoft.com/office/drawing/2014/main" id="{39B74202-0D77-6041-902C-D4BAAAD1FFF4}"/>
              </a:ext>
            </a:extLst>
          </p:cNvPr>
          <p:cNvSpPr>
            <a:spLocks noGrp="1"/>
          </p:cNvSpPr>
          <p:nvPr>
            <p:ph sz="quarter" idx="14"/>
          </p:nvPr>
        </p:nvSpPr>
        <p:spPr>
          <a:xfrm>
            <a:off x="392906" y="1450512"/>
            <a:ext cx="11512582" cy="5172588"/>
          </a:xfrm>
        </p:spPr>
        <p:txBody>
          <a:bodyPr lIns="91440" tIns="45720" rIns="91440" bIns="45720" anchor="t"/>
          <a:lstStyle/>
          <a:p>
            <a:pPr marL="457200" indent="-457200"/>
            <a:r>
              <a:rPr lang="en-US" dirty="0">
                <a:latin typeface="Calibri" panose="020F0502020204030204" pitchFamily="34" charset="0"/>
                <a:ea typeface="Calibri" panose="020F0502020204030204" pitchFamily="34" charset="0"/>
              </a:rPr>
              <a:t>Advance planning can have two functions:</a:t>
            </a:r>
          </a:p>
          <a:p>
            <a:pPr marL="1080000" lvl="1">
              <a:buFont typeface="Courier New"/>
              <a:buChar char="o"/>
            </a:pPr>
            <a:r>
              <a:rPr lang="en-US" sz="2200" dirty="0">
                <a:latin typeface="Calibri" panose="020F0502020204030204" pitchFamily="34" charset="0"/>
                <a:ea typeface="Calibri" panose="020F0502020204030204" pitchFamily="34" charset="0"/>
              </a:rPr>
              <a:t>If a person has difficulty in expressing themself, those providing support and care can refer to the advance plan as a communication tool find out the person’s wishes and preferences. </a:t>
            </a:r>
          </a:p>
          <a:p>
            <a:pPr marL="1080000" lvl="1">
              <a:buFont typeface="Courier New"/>
              <a:buChar char="o"/>
            </a:pPr>
            <a:r>
              <a:rPr lang="en-US" sz="2200" dirty="0">
                <a:latin typeface="Calibri" panose="020F0502020204030204" pitchFamily="34" charset="0"/>
                <a:ea typeface="Calibri" panose="020F0502020204030204" pitchFamily="34" charset="0"/>
              </a:rPr>
              <a:t>In some countries, advance plans are used as a legal document in which the person authorizes or refuses certain actions/options in the future. </a:t>
            </a:r>
            <a:endParaRPr lang="en-US" sz="2200" dirty="0">
              <a:solidFill>
                <a:srgbClr val="444444"/>
              </a:solidFill>
              <a:latin typeface="Calibri" panose="020F0502020204030204" pitchFamily="34" charset="0"/>
              <a:ea typeface="Calibri" panose="020F0502020204030204" pitchFamily="34" charset="0"/>
            </a:endParaRPr>
          </a:p>
          <a:p>
            <a:pPr marL="457200" indent="-457200"/>
            <a:r>
              <a:rPr lang="en-GB" dirty="0">
                <a:latin typeface="Calibri" panose="020F0502020204030204" pitchFamily="34" charset="0"/>
                <a:ea typeface="Calibri" panose="020F0502020204030204" pitchFamily="34" charset="0"/>
              </a:rPr>
              <a:t>Advance planning may be useful to everyone, with or without a disability, especially during times when people may be having difficulties in making or communicating decisions. </a:t>
            </a:r>
          </a:p>
          <a:p>
            <a:pPr marL="457200" indent="-457200"/>
            <a:r>
              <a:rPr lang="en-US" dirty="0">
                <a:latin typeface="Calibri" panose="020F0502020204030204" pitchFamily="34" charset="0"/>
                <a:ea typeface="Calibri" panose="020F0502020204030204" pitchFamily="34" charset="0"/>
              </a:rPr>
              <a:t>Advance plans are not static. People’s views, will and preferences may evolve, and people can and do change their minds about things. Plans should be reviewed regularly.</a:t>
            </a:r>
          </a:p>
          <a:p>
            <a:pPr marL="457200" indent="-457200"/>
            <a:endParaRPr lang="en-US" dirty="0"/>
          </a:p>
          <a:p>
            <a:pPr marL="0" indent="0">
              <a:buNone/>
            </a:pPr>
            <a:endParaRPr lang="en-US" b="1" dirty="0">
              <a:cs typeface="Calibri"/>
            </a:endParaRPr>
          </a:p>
          <a:p>
            <a:endParaRPr lang="en-US" dirty="0"/>
          </a:p>
        </p:txBody>
      </p:sp>
      <p:sp>
        <p:nvSpPr>
          <p:cNvPr id="5" name="Title 4">
            <a:extLst>
              <a:ext uri="{FF2B5EF4-FFF2-40B4-BE49-F238E27FC236}">
                <a16:creationId xmlns:a16="http://schemas.microsoft.com/office/drawing/2014/main" id="{7A74FA64-DA1A-F241-BC5F-119642BE065E}"/>
              </a:ext>
            </a:extLst>
          </p:cNvPr>
          <p:cNvSpPr>
            <a:spLocks noGrp="1"/>
          </p:cNvSpPr>
          <p:nvPr>
            <p:ph type="title"/>
          </p:nvPr>
        </p:nvSpPr>
        <p:spPr>
          <a:xfrm>
            <a:off x="392906" y="462167"/>
            <a:ext cx="9792000" cy="432000"/>
          </a:xfrm>
        </p:spPr>
        <p:txBody>
          <a:bodyPr lIns="91440" tIns="45720" rIns="91440" bIns="45720" anchor="t"/>
          <a:lstStyle/>
          <a:p>
            <a:r>
              <a:rPr lang="en-US" dirty="0">
                <a:solidFill>
                  <a:srgbClr val="183F5A"/>
                </a:solidFill>
                <a:latin typeface="Calibri" panose="020F0502020204030204" pitchFamily="34" charset="0"/>
                <a:ea typeface="Calibri" panose="020F0502020204030204" pitchFamily="34" charset="0"/>
                <a:cs typeface="Calibri" panose="020F0502020204030204" pitchFamily="34" charset="0"/>
              </a:rPr>
              <a:t>Advance planning – uses</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6333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F64AC4-5DE9-6D4B-8624-44AAC55EAC85}"/>
              </a:ext>
            </a:extLst>
          </p:cNvPr>
          <p:cNvSpPr>
            <a:spLocks noGrp="1"/>
          </p:cNvSpPr>
          <p:nvPr>
            <p:ph type="sldNum" sz="quarter" idx="12"/>
          </p:nvPr>
        </p:nvSpPr>
        <p:spPr>
          <a:xfrm>
            <a:off x="10034587" y="6623100"/>
            <a:ext cx="1648619" cy="216000"/>
          </a:xfrm>
          <a:prstGeom prst="rect">
            <a:avLst/>
          </a:prstGeom>
        </p:spPr>
        <p:txBody>
          <a:bodyPr/>
          <a:lstStyle>
            <a:defPPr>
              <a:defRPr lang="aa-E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260D4A-DEC1-45DD-8AB2-A3349BAAA59E}" type="slidenum">
              <a:rPr lang="en-US" smtClean="0"/>
              <a:pPr/>
              <a:t>63</a:t>
            </a:fld>
            <a:endParaRPr lang="en-US"/>
          </a:p>
        </p:txBody>
      </p:sp>
      <p:sp>
        <p:nvSpPr>
          <p:cNvPr id="4" name="Content Placeholder 3">
            <a:extLst>
              <a:ext uri="{FF2B5EF4-FFF2-40B4-BE49-F238E27FC236}">
                <a16:creationId xmlns:a16="http://schemas.microsoft.com/office/drawing/2014/main" id="{39B74202-0D77-6041-902C-D4BAAAD1FFF4}"/>
              </a:ext>
            </a:extLst>
          </p:cNvPr>
          <p:cNvSpPr>
            <a:spLocks noGrp="1"/>
          </p:cNvSpPr>
          <p:nvPr>
            <p:ph sz="quarter" idx="14"/>
          </p:nvPr>
        </p:nvSpPr>
        <p:spPr>
          <a:xfrm>
            <a:off x="392906" y="1179000"/>
            <a:ext cx="11174412" cy="4705606"/>
          </a:xfrm>
        </p:spPr>
        <p:txBody>
          <a:bodyPr lIns="91440" tIns="45720" rIns="91440" bIns="45720" anchor="t"/>
          <a:lstStyle/>
          <a:p>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In humanitarian settings, advance plans can be used not only for routine and emergency mental health care but also for people to outline their needs and wishes during humanitarian responses (such as evacuations).</a:t>
            </a:r>
          </a:p>
          <a:p>
            <a:pPr>
              <a:buFont typeface="Arial" panose="020B0604020202020204" pitchFamily="34" charset="0"/>
              <a:buChar char="•"/>
            </a:pPr>
            <a:r>
              <a:rPr lang="en-US" dirty="0">
                <a:latin typeface="Calibri" panose="020F0502020204030204" pitchFamily="34" charset="0"/>
                <a:ea typeface="Calibri" panose="020F0502020204030204" pitchFamily="34" charset="0"/>
              </a:rPr>
              <a:t>In urgent situations, people’s needs and wishes risk being deprioritized. Advance planning helps ensure they are recognized and respected.</a:t>
            </a:r>
          </a:p>
          <a:p>
            <a:pPr>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r>
              <a:rPr lang="en-US" dirty="0">
                <a:latin typeface="Calibri" panose="020F0502020204030204" pitchFamily="34" charset="0"/>
                <a:ea typeface="Calibri" panose="020F0502020204030204" pitchFamily="34" charset="0"/>
              </a:rPr>
              <a:t>WHO </a:t>
            </a:r>
            <a:r>
              <a:rPr lang="en-US" dirty="0" err="1">
                <a:latin typeface="Calibri" panose="020F0502020204030204" pitchFamily="34" charset="0"/>
                <a:ea typeface="Calibri" panose="020F0502020204030204" pitchFamily="34" charset="0"/>
              </a:rPr>
              <a:t>QualityRights</a:t>
            </a:r>
            <a:r>
              <a:rPr lang="en-US" dirty="0">
                <a:latin typeface="Calibri" panose="020F0502020204030204" pitchFamily="34" charset="0"/>
                <a:ea typeface="Calibri" panose="020F0502020204030204" pitchFamily="34" charset="0"/>
              </a:rPr>
              <a:t> Tool: Person-</a:t>
            </a:r>
            <a:r>
              <a:rPr lang="en-US" dirty="0" err="1">
                <a:latin typeface="Calibri" panose="020F0502020204030204" pitchFamily="34" charset="0"/>
                <a:ea typeface="Calibri" panose="020F0502020204030204" pitchFamily="34" charset="0"/>
              </a:rPr>
              <a:t>centred</a:t>
            </a:r>
            <a:r>
              <a:rPr lang="en-US" dirty="0">
                <a:latin typeface="Calibri" panose="020F0502020204030204" pitchFamily="34" charset="0"/>
                <a:ea typeface="Calibri" panose="020F0502020204030204" pitchFamily="34" charset="0"/>
              </a:rPr>
              <a:t> recovery planning for mental health and well-being has a template for an advanced plan (Part 4).</a:t>
            </a:r>
            <a:r>
              <a:rPr lang="en-US" dirty="0"/>
              <a:t> </a:t>
            </a:r>
            <a:r>
              <a:rPr lang="en-US" u="sng" dirty="0">
                <a:latin typeface="Calibri  "/>
                <a:hlinkClick r:id="rId3"/>
              </a:rPr>
              <a:t>https://www.who.int/publications/i/item/9789241516822</a:t>
            </a:r>
            <a:endParaRPr lang="en-GB" dirty="0">
              <a:latin typeface="Calibri  "/>
            </a:endParaRPr>
          </a:p>
          <a:p>
            <a:pPr>
              <a:buFont typeface="Arial" panose="020B0604020202020204" pitchFamily="34" charset="0"/>
              <a:buChar char="•"/>
            </a:pPr>
            <a:endParaRPr lang="en-US"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7A74FA64-DA1A-F241-BC5F-119642BE065E}"/>
              </a:ext>
            </a:extLst>
          </p:cNvPr>
          <p:cNvSpPr>
            <a:spLocks noGrp="1"/>
          </p:cNvSpPr>
          <p:nvPr>
            <p:ph type="title"/>
          </p:nvPr>
        </p:nvSpPr>
        <p:spPr/>
        <p:txBody>
          <a:bodyPr/>
          <a:lstStyle/>
          <a:p>
            <a:r>
              <a:rPr lang="en-US" dirty="0">
                <a:solidFill>
                  <a:srgbClr val="183F5A"/>
                </a:solidFill>
                <a:latin typeface="Calibri" panose="020F0502020204030204" pitchFamily="34" charset="0"/>
                <a:ea typeface="Calibri" panose="020F0502020204030204" pitchFamily="34" charset="0"/>
                <a:cs typeface="Calibri" panose="020F0502020204030204" pitchFamily="34" charset="0"/>
              </a:rPr>
              <a:t>Advance planning – beyond medical choices</a:t>
            </a:r>
            <a:r>
              <a:rPr lang="en-US" dirty="0">
                <a:solidFill>
                  <a:srgbClr val="183F5A"/>
                </a:solidFill>
              </a:rPr>
              <a:t> </a:t>
            </a:r>
            <a:endParaRPr lang="en-US" dirty="0"/>
          </a:p>
        </p:txBody>
      </p:sp>
    </p:spTree>
    <p:extLst>
      <p:ext uri="{BB962C8B-B14F-4D97-AF65-F5344CB8AC3E}">
        <p14:creationId xmlns:p14="http://schemas.microsoft.com/office/powerpoint/2010/main" val="126028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offee with solid fill">
            <a:extLst>
              <a:ext uri="{FF2B5EF4-FFF2-40B4-BE49-F238E27FC236}">
                <a16:creationId xmlns:a16="http://schemas.microsoft.com/office/drawing/2014/main" id="{A90FD4AC-6C12-DF3F-260B-7AD645B5B5F5}"/>
              </a:ext>
            </a:extLst>
          </p:cNvPr>
          <p:cNvPicPr>
            <a:picLocks noGrp="1" noChangeAspect="1"/>
          </p:cNvPicPr>
          <p:nvPr>
            <p:ph sz="quarter" idx="14"/>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1675" y="1410905"/>
            <a:ext cx="4032621" cy="4032621"/>
          </a:xfrm>
          <a:prstGeom prst="rect">
            <a:avLst/>
          </a:prstGeom>
        </p:spPr>
      </p:pic>
      <p:sp>
        <p:nvSpPr>
          <p:cNvPr id="2" name="Title 1">
            <a:extLst>
              <a:ext uri="{FF2B5EF4-FFF2-40B4-BE49-F238E27FC236}">
                <a16:creationId xmlns:a16="http://schemas.microsoft.com/office/drawing/2014/main" id="{C51F9651-F23C-34F4-4658-1774B37657BF}"/>
              </a:ext>
            </a:extLst>
          </p:cNvPr>
          <p:cNvSpPr>
            <a:spLocks noGrp="1"/>
          </p:cNvSpPr>
          <p:nvPr>
            <p:ph type="title"/>
          </p:nvPr>
        </p:nvSpPr>
        <p:spPr>
          <a:xfrm>
            <a:off x="5450209" y="1056640"/>
            <a:ext cx="5799947" cy="3494398"/>
          </a:xfrm>
        </p:spPr>
        <p:txBody>
          <a:bodyPr vert="horz" lIns="91440" tIns="45720" rIns="91440" bIns="45720" rtlCol="0" anchor="b">
            <a:normAutofit/>
          </a:bodyPr>
          <a:lstStyle/>
          <a:p>
            <a:r>
              <a:rPr lang="en-US" sz="8000" kern="1200">
                <a:solidFill>
                  <a:schemeClr val="tx1"/>
                </a:solidFill>
                <a:latin typeface="+mj-lt"/>
                <a:ea typeface="+mj-ea"/>
                <a:cs typeface="+mj-cs"/>
              </a:rPr>
              <a:t>Break</a:t>
            </a:r>
          </a:p>
        </p:txBody>
      </p:sp>
      <p:sp>
        <p:nvSpPr>
          <p:cNvPr id="3" name="Text Placeholder 2">
            <a:extLst>
              <a:ext uri="{FF2B5EF4-FFF2-40B4-BE49-F238E27FC236}">
                <a16:creationId xmlns:a16="http://schemas.microsoft.com/office/drawing/2014/main" id="{11445A2D-67EB-08B8-260F-6E72978F20C3}"/>
              </a:ext>
            </a:extLst>
          </p:cNvPr>
          <p:cNvSpPr>
            <a:spLocks noGrp="1"/>
          </p:cNvSpPr>
          <p:nvPr>
            <p:ph type="body" sz="quarter" idx="13"/>
          </p:nvPr>
        </p:nvSpPr>
        <p:spPr>
          <a:xfrm>
            <a:off x="5450210" y="4582814"/>
            <a:ext cx="4041454" cy="1312657"/>
          </a:xfrm>
        </p:spPr>
        <p:txBody>
          <a:bodyPr vert="horz" lIns="91440" tIns="45720" rIns="91440" bIns="45720" rtlCol="0" anchor="t">
            <a:normAutofit/>
          </a:bodyPr>
          <a:lstStyle/>
          <a:p>
            <a:pPr marL="0" indent="0">
              <a:lnSpc>
                <a:spcPct val="90000"/>
              </a:lnSpc>
              <a:spcBef>
                <a:spcPts val="1000"/>
              </a:spcBef>
            </a:pPr>
            <a:r>
              <a:rPr lang="en-US" sz="2400" kern="1200">
                <a:solidFill>
                  <a:schemeClr val="tx1"/>
                </a:solidFill>
                <a:latin typeface="+mn-lt"/>
                <a:ea typeface="+mn-ea"/>
                <a:cs typeface="+mn-cs"/>
              </a:rPr>
              <a:t>15 minutes</a:t>
            </a:r>
          </a:p>
        </p:txBody>
      </p:sp>
    </p:spTree>
    <p:extLst>
      <p:ext uri="{BB962C8B-B14F-4D97-AF65-F5344CB8AC3E}">
        <p14:creationId xmlns:p14="http://schemas.microsoft.com/office/powerpoint/2010/main" val="2389415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81BD80E-02CE-4E99-AFA8-44DC722B99D2}"/>
              </a:ext>
            </a:extLst>
          </p:cNvPr>
          <p:cNvSpPr>
            <a:spLocks noGrp="1"/>
          </p:cNvSpPr>
          <p:nvPr>
            <p:ph sz="quarter" idx="14"/>
          </p:nvPr>
        </p:nvSpPr>
        <p:spPr>
          <a:xfrm>
            <a:off x="1602888" y="2043953"/>
            <a:ext cx="8896575" cy="3410173"/>
          </a:xfrm>
        </p:spPr>
        <p:txBody>
          <a:bodyPr lIns="91440" tIns="45720" rIns="91440" bIns="45720" anchor="t"/>
          <a:lstStyle/>
          <a:p>
            <a:r>
              <a:rPr lang="en-GB" dirty="0">
                <a:latin typeface="Calibri" panose="020F0502020204030204" pitchFamily="34" charset="0"/>
                <a:ea typeface="Calibri" panose="020F0502020204030204" pitchFamily="34" charset="0"/>
              </a:rPr>
              <a:t>What could be challenging in introducing </a:t>
            </a:r>
            <a:r>
              <a:rPr lang="en-US" dirty="0">
                <a:latin typeface="Calibri" panose="020F0502020204030204" pitchFamily="34" charset="0"/>
                <a:ea typeface="Calibri" panose="020F0502020204030204" pitchFamily="34" charset="0"/>
              </a:rPr>
              <a:t>supported decision-making </a:t>
            </a:r>
            <a:r>
              <a:rPr lang="en-GB" dirty="0">
                <a:latin typeface="Calibri" panose="020F0502020204030204" pitchFamily="34" charset="0"/>
                <a:ea typeface="Calibri" panose="020F0502020204030204" pitchFamily="34" charset="0"/>
              </a:rPr>
              <a:t>/advanced planning into humanitarian services, including MHPSS services?</a:t>
            </a:r>
          </a:p>
          <a:p>
            <a:pPr marL="0" indent="0">
              <a:buNone/>
            </a:pPr>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Think about your project: how could you implement or advocate for supported decision-making in general (and advance planning specifically)?</a:t>
            </a:r>
          </a:p>
          <a:p>
            <a:pPr marL="346075" lvl="2" indent="0">
              <a:buNone/>
            </a:pPr>
            <a:endParaRPr lang="en-GB" dirty="0">
              <a:cs typeface="Calibri"/>
            </a:endParaRPr>
          </a:p>
        </p:txBody>
      </p:sp>
      <p:sp>
        <p:nvSpPr>
          <p:cNvPr id="4" name="Titel 3">
            <a:extLst>
              <a:ext uri="{FF2B5EF4-FFF2-40B4-BE49-F238E27FC236}">
                <a16:creationId xmlns:a16="http://schemas.microsoft.com/office/drawing/2014/main" id="{C4CFE74D-8478-4569-8484-52772769541E}"/>
              </a:ext>
            </a:extLst>
          </p:cNvPr>
          <p:cNvSpPr>
            <a:spLocks noGrp="1"/>
          </p:cNvSpPr>
          <p:nvPr>
            <p:ph type="title"/>
          </p:nvPr>
        </p:nvSpPr>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Exercise 3.2 </a:t>
            </a:r>
            <a:r>
              <a:rPr lang="en-GB" dirty="0">
                <a:latin typeface="Calibri" panose="020F0502020204030204" pitchFamily="34" charset="0"/>
                <a:ea typeface="Calibri" panose="020F0502020204030204" pitchFamily="34" charset="0"/>
                <a:cs typeface="Calibri" panose="020F0502020204030204" pitchFamily="34" charset="0"/>
              </a:rPr>
              <a:t>Supported decision-making and advance planning in humanitarian contexts</a:t>
            </a:r>
          </a:p>
        </p:txBody>
      </p:sp>
    </p:spTree>
    <p:extLst>
      <p:ext uri="{BB962C8B-B14F-4D97-AF65-F5344CB8AC3E}">
        <p14:creationId xmlns:p14="http://schemas.microsoft.com/office/powerpoint/2010/main" val="2560416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FF2B5EF4-FFF2-40B4-BE49-F238E27FC236}">
                <a16:creationId xmlns:a16="http://schemas.microsoft.com/office/drawing/2014/main" id="{E9DFEB22-E759-4243-81A0-025B8746DE33}"/>
              </a:ext>
            </a:extLst>
          </p:cNvPr>
          <p:cNvGrpSpPr/>
          <p:nvPr/>
        </p:nvGrpSpPr>
        <p:grpSpPr>
          <a:xfrm>
            <a:off x="2231681" y="2067402"/>
            <a:ext cx="7728638" cy="2413032"/>
            <a:chOff x="314195" y="5376176"/>
            <a:chExt cx="7030682" cy="1718602"/>
          </a:xfrm>
          <a:solidFill>
            <a:schemeClr val="accent3">
              <a:lumMod val="60000"/>
              <a:lumOff val="40000"/>
            </a:schemeClr>
          </a:solidFill>
        </p:grpSpPr>
        <p:sp>
          <p:nvSpPr>
            <p:cNvPr id="6"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314195" y="5376176"/>
              <a:ext cx="7030682" cy="1718602"/>
            </a:xfrm>
            <a:prstGeom prst="rect">
              <a:avLst/>
            </a:prstGeom>
            <a:grp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Arial Unicode MS"/>
                <a:cs typeface="Arial Unicode MS"/>
              </a:endParaRPr>
            </a:p>
          </p:txBody>
        </p:sp>
        <p:sp>
          <p:nvSpPr>
            <p:cNvPr id="7"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474823" y="5489623"/>
              <a:ext cx="6709426" cy="1491708"/>
            </a:xfrm>
            <a:prstGeom prst="rect">
              <a:avLst/>
            </a:prstGeom>
            <a:grpFill/>
            <a:ln>
              <a:noFill/>
            </a:ln>
            <a:effectLst/>
            <a:extLs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err="1">
                  <a:ln>
                    <a:noFill/>
                  </a:ln>
                  <a:solidFill>
                    <a:srgbClr val="FFFFFE"/>
                  </a:solidFill>
                  <a:effectLst/>
                  <a:uLnTx/>
                  <a:uFillTx/>
                  <a:latin typeface="Calibri" panose="020F0502020204030204" pitchFamily="34" charset="0"/>
                  <a:ea typeface="Arial Unicode MS"/>
                  <a:cs typeface="Arial Unicode MS"/>
                </a:rPr>
                <a:t>QualityRights</a:t>
              </a:r>
              <a:r>
                <a:rPr kumimoji="0" lang="en-US" altLang="en-US" sz="4800" b="1" i="0" u="none" strike="noStrike" kern="1200" cap="none" spc="0" normalizeH="0" baseline="0" noProof="0" dirty="0">
                  <a:ln>
                    <a:noFill/>
                  </a:ln>
                  <a:solidFill>
                    <a:srgbClr val="FFFFFE"/>
                  </a:solidFill>
                  <a:effectLst/>
                  <a:uLnTx/>
                  <a:uFillTx/>
                  <a:latin typeface="Calibri" panose="020F0502020204030204" pitchFamily="34" charset="0"/>
                  <a:ea typeface="Arial Unicode MS"/>
                  <a:cs typeface="Arial Unicode MS"/>
                </a:rPr>
                <a:t> Changemakers and Action Plans</a:t>
              </a:r>
            </a:p>
          </p:txBody>
        </p:sp>
      </p:grpSp>
    </p:spTree>
    <p:extLst>
      <p:ext uri="{BB962C8B-B14F-4D97-AF65-F5344CB8AC3E}">
        <p14:creationId xmlns:p14="http://schemas.microsoft.com/office/powerpoint/2010/main" val="29019997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4AF600-25A4-BF99-C3DC-55EFB54F61D8}"/>
              </a:ext>
            </a:extLst>
          </p:cNvPr>
          <p:cNvSpPr>
            <a:spLocks noGrp="1"/>
          </p:cNvSpPr>
          <p:nvPr>
            <p:ph type="body" sz="quarter" idx="13"/>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Meet Cultivation for Users Hope - Liberia</a:t>
            </a:r>
            <a:endParaRPr lang="aa-ET"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0619B49-EB67-A86B-40B4-71AB5EE69C4F}"/>
              </a:ext>
            </a:extLst>
          </p:cNvPr>
          <p:cNvSpPr>
            <a:spLocks noGrp="1"/>
          </p:cNvSpPr>
          <p:nvPr>
            <p:ph sz="quarter" idx="14"/>
          </p:nvPr>
        </p:nvSpPr>
        <p:spPr/>
        <p:txBody>
          <a:bodyPr lIns="91440" tIns="45720" rIns="91440" bIns="45720" anchor="t"/>
          <a:lstStyle/>
          <a:p>
            <a:r>
              <a:rPr lang="en-GB" dirty="0">
                <a:latin typeface="Calibri" panose="020F0502020204030204" pitchFamily="34" charset="0"/>
                <a:ea typeface="Calibri" panose="020F0502020204030204" pitchFamily="34" charset="0"/>
              </a:rPr>
              <a:t>One important practice to ensure the rights enshrined in the CRPD are protected, is to support and empower people with lived experience to advocate for themselves, and to include them in your organization, projects, programmes or services (for example as peer supporters or disability advisors).</a:t>
            </a:r>
          </a:p>
          <a:p>
            <a:r>
              <a:rPr lang="en-GB" dirty="0">
                <a:latin typeface="Calibri" panose="020F0502020204030204" pitchFamily="34" charset="0"/>
                <a:ea typeface="Calibri" panose="020F0502020204030204" pitchFamily="34" charset="0"/>
              </a:rPr>
              <a:t>We will show a video about </a:t>
            </a:r>
            <a:r>
              <a:rPr lang="en-GB" i="1" dirty="0">
                <a:latin typeface="Calibri" panose="020F0502020204030204" pitchFamily="34" charset="0"/>
                <a:ea typeface="Calibri" panose="020F0502020204030204" pitchFamily="34" charset="0"/>
              </a:rPr>
              <a:t>Cultivation for Users Hope,</a:t>
            </a:r>
            <a:r>
              <a:rPr lang="en-GB" dirty="0">
                <a:latin typeface="Calibri" panose="020F0502020204030204" pitchFamily="34" charset="0"/>
                <a:ea typeface="Calibri" panose="020F0502020204030204" pitchFamily="34" charset="0"/>
              </a:rPr>
              <a:t> a peer support network civil society organization in Liberia. </a:t>
            </a:r>
            <a:r>
              <a:rPr lang="en-GB" dirty="0" err="1">
                <a:latin typeface="Calibri" panose="020F0502020204030204" pitchFamily="34" charset="0"/>
                <a:ea typeface="Calibri" panose="020F0502020204030204" pitchFamily="34" charset="0"/>
              </a:rPr>
              <a:t>CfUH</a:t>
            </a:r>
            <a:r>
              <a:rPr lang="en-GB" b="0" i="0" dirty="0">
                <a:latin typeface="Calibri" panose="020F0502020204030204" pitchFamily="34" charset="0"/>
                <a:ea typeface="Calibri" panose="020F0502020204030204" pitchFamily="34" charset="0"/>
              </a:rPr>
              <a:t> was established and is run by mental health service users to support and advocate for people with lived experience of mental health conditions. </a:t>
            </a:r>
            <a:endParaRPr lang="en-GB" dirty="0">
              <a:latin typeface="Calibri" panose="020F0502020204030204" pitchFamily="34" charset="0"/>
              <a:ea typeface="Calibri" panose="020F0502020204030204" pitchFamily="34" charset="0"/>
            </a:endParaRPr>
          </a:p>
          <a:p>
            <a:r>
              <a:rPr lang="en-GB" dirty="0" err="1">
                <a:latin typeface="Calibri" panose="020F0502020204030204" pitchFamily="34" charset="0"/>
                <a:ea typeface="Calibri" panose="020F0502020204030204" pitchFamily="34" charset="0"/>
              </a:rPr>
              <a:t>CfUH</a:t>
            </a:r>
            <a:r>
              <a:rPr lang="en-GB" dirty="0">
                <a:latin typeface="Calibri" panose="020F0502020204030204" pitchFamily="34" charset="0"/>
                <a:ea typeface="Calibri" panose="020F0502020204030204" pitchFamily="34" charset="0"/>
              </a:rPr>
              <a:t> is working together with organizations such as MSF and the Ministry of Health in community-based health facilities to support other service users with advice, support groups and livelihood projects.</a:t>
            </a:r>
          </a:p>
          <a:p>
            <a:endParaRPr lang="en-GB" dirty="0">
              <a:latin typeface="Calibri" panose="020F0502020204030204" pitchFamily="34" charset="0"/>
              <a:ea typeface="Calibri" panose="020F0502020204030204" pitchFamily="34" charset="0"/>
            </a:endParaRPr>
          </a:p>
          <a:p>
            <a:endParaRPr lang="en-GB" dirty="0"/>
          </a:p>
        </p:txBody>
      </p:sp>
      <p:sp>
        <p:nvSpPr>
          <p:cNvPr id="4" name="Title 3">
            <a:extLst>
              <a:ext uri="{FF2B5EF4-FFF2-40B4-BE49-F238E27FC236}">
                <a16:creationId xmlns:a16="http://schemas.microsoft.com/office/drawing/2014/main" id="{0393B53E-D615-7CDA-F7F7-722C43949569}"/>
              </a:ext>
            </a:extLst>
          </p:cNvPr>
          <p:cNvSpPr>
            <a:spLocks noGrp="1"/>
          </p:cNvSpPr>
          <p:nvPr>
            <p:ph type="title"/>
          </p:nvPr>
        </p:nvSpPr>
        <p:spPr/>
        <p:txBody>
          <a:bodyPr lIns="91440" tIns="45720" rIns="91440" bIns="45720" anchor="t"/>
          <a:lstStyle/>
          <a:p>
            <a:r>
              <a:rPr lang="de-DE" dirty="0">
                <a:latin typeface="Calibri" panose="020F0502020204030204" pitchFamily="34" charset="0"/>
                <a:ea typeface="Calibri" panose="020F0502020204030204" pitchFamily="34" charset="0"/>
                <a:cs typeface="Calibri" panose="020F0502020204030204" pitchFamily="34" charset="0"/>
              </a:rPr>
              <a:t>Presentation. </a:t>
            </a:r>
            <a:r>
              <a:rPr lang="aa-ET" dirty="0">
                <a:latin typeface="Calibri" panose="020F0502020204030204" pitchFamily="34" charset="0"/>
                <a:ea typeface="Calibri" panose="020F0502020204030204" pitchFamily="34" charset="0"/>
                <a:cs typeface="Calibri" panose="020F0502020204030204" pitchFamily="34" charset="0"/>
              </a:rPr>
              <a:t>Q</a:t>
            </a:r>
            <a:r>
              <a:rPr lang="en-GB" dirty="0" err="1">
                <a:latin typeface="Calibri" panose="020F0502020204030204" pitchFamily="34" charset="0"/>
                <a:ea typeface="Calibri" panose="020F0502020204030204" pitchFamily="34" charset="0"/>
                <a:cs typeface="Calibri" panose="020F0502020204030204" pitchFamily="34" charset="0"/>
              </a:rPr>
              <a:t>uality</a:t>
            </a:r>
            <a:r>
              <a:rPr lang="aa-ET" dirty="0">
                <a:latin typeface="Calibri" panose="020F0502020204030204" pitchFamily="34" charset="0"/>
                <a:ea typeface="Calibri" panose="020F0502020204030204" pitchFamily="34" charset="0"/>
                <a:cs typeface="Calibri" panose="020F0502020204030204" pitchFamily="34" charset="0"/>
              </a:rPr>
              <a:t>R</a:t>
            </a:r>
            <a:r>
              <a:rPr lang="en-GB" dirty="0" err="1">
                <a:latin typeface="Calibri" panose="020F0502020204030204" pitchFamily="34" charset="0"/>
                <a:ea typeface="Calibri" panose="020F0502020204030204" pitchFamily="34" charset="0"/>
                <a:cs typeface="Calibri" panose="020F0502020204030204" pitchFamily="34" charset="0"/>
              </a:rPr>
              <a:t>ights</a:t>
            </a:r>
            <a:r>
              <a:rPr lang="aa-ET"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c</a:t>
            </a:r>
            <a:r>
              <a:rPr lang="aa-ET" dirty="0">
                <a:latin typeface="Calibri" panose="020F0502020204030204" pitchFamily="34" charset="0"/>
                <a:ea typeface="Calibri" panose="020F0502020204030204" pitchFamily="34" charset="0"/>
                <a:cs typeface="Calibri" panose="020F0502020204030204" pitchFamily="34" charset="0"/>
              </a:rPr>
              <a:t>hangemakers</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656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4DE836-A07B-8712-BBEF-0B4DFA733C14}"/>
              </a:ext>
            </a:extLst>
          </p:cNvPr>
          <p:cNvSpPr>
            <a:spLocks noGrp="1"/>
          </p:cNvSpPr>
          <p:nvPr>
            <p:ph type="body" sz="quarter" idx="13"/>
          </p:nvPr>
        </p:nvSpPr>
        <p:spPr/>
        <p:txBody>
          <a:bodyPr/>
          <a:lstStyle/>
          <a:p>
            <a:endParaRPr lang="en-GB"/>
          </a:p>
        </p:txBody>
      </p:sp>
      <p:sp>
        <p:nvSpPr>
          <p:cNvPr id="3" name="Content Placeholder 2">
            <a:extLst>
              <a:ext uri="{FF2B5EF4-FFF2-40B4-BE49-F238E27FC236}">
                <a16:creationId xmlns:a16="http://schemas.microsoft.com/office/drawing/2014/main" id="{744551E8-42B2-F7A4-793A-DE3A573CBE40}"/>
              </a:ext>
            </a:extLst>
          </p:cNvPr>
          <p:cNvSpPr>
            <a:spLocks noGrp="1"/>
          </p:cNvSpPr>
          <p:nvPr>
            <p:ph sz="quarter" idx="14"/>
          </p:nvPr>
        </p:nvSpPr>
        <p:spPr/>
        <p:txBody>
          <a:bodyPr/>
          <a:lstStyle/>
          <a:p>
            <a:r>
              <a:rPr lang="en-GB">
                <a:effectLst/>
                <a:latin typeface="Calibri  "/>
                <a:ea typeface="Yu Mincho"/>
                <a:cs typeface="Arial" panose="020B0604020202020204" pitchFamily="34" charset="0"/>
                <a:hlinkClick r:id="rId4">
                  <a:extLst>
                    <a:ext uri="{A12FA001-AC4F-418D-AE19-62706E023703}">
                      <ahyp:hlinkClr xmlns:ahyp="http://schemas.microsoft.com/office/drawing/2018/hyperlinkcolor" val="tx"/>
                    </a:ext>
                  </a:extLst>
                </a:hlinkClick>
              </a:rPr>
              <a:t>Watch this video:</a:t>
            </a:r>
          </a:p>
          <a:p>
            <a:r>
              <a:rPr lang="en-GB" u="sng">
                <a:solidFill>
                  <a:srgbClr val="0563C1"/>
                </a:solidFill>
                <a:effectLst/>
                <a:latin typeface="Calibri  "/>
                <a:ea typeface="Yu Mincho"/>
                <a:cs typeface="Arial" panose="020B0604020202020204" pitchFamily="34" charset="0"/>
                <a:hlinkClick r:id="rId4">
                  <a:extLst>
                    <a:ext uri="{A12FA001-AC4F-418D-AE19-62706E023703}">
                      <ahyp:hlinkClr xmlns:ahyp="http://schemas.microsoft.com/office/drawing/2018/hyperlinkcolor" val="tx"/>
                    </a:ext>
                  </a:extLst>
                </a:hlinkClick>
              </a:rPr>
              <a:t>https://youtu.be/j202dkM4KwI</a:t>
            </a:r>
            <a:r>
              <a:rPr lang="en-GB" u="sng">
                <a:solidFill>
                  <a:srgbClr val="CC9900"/>
                </a:solidFill>
                <a:latin typeface="Calibri  "/>
                <a:ea typeface="Yu Mincho"/>
                <a:cs typeface="Arial" panose="020B0604020202020204" pitchFamily="34" charset="0"/>
              </a:rPr>
              <a:t> </a:t>
            </a:r>
            <a:endParaRPr lang="en-GB"/>
          </a:p>
          <a:p>
            <a:endParaRPr lang="en-GB"/>
          </a:p>
        </p:txBody>
      </p:sp>
      <p:sp>
        <p:nvSpPr>
          <p:cNvPr id="4" name="Title 3">
            <a:extLst>
              <a:ext uri="{FF2B5EF4-FFF2-40B4-BE49-F238E27FC236}">
                <a16:creationId xmlns:a16="http://schemas.microsoft.com/office/drawing/2014/main" id="{CFEE1EF8-B519-9B42-2F9C-E49422A58EEA}"/>
              </a:ext>
            </a:extLst>
          </p:cNvPr>
          <p:cNvSpPr>
            <a:spLocks noGrp="1"/>
          </p:cNvSpPr>
          <p:nvPr>
            <p:ph type="title"/>
          </p:nvPr>
        </p:nvSpPr>
        <p:spPr/>
        <p:txBody>
          <a:bodyPr/>
          <a:lstStyle/>
          <a:p>
            <a:endParaRPr lang="en-GB"/>
          </a:p>
        </p:txBody>
      </p:sp>
      <p:pic>
        <p:nvPicPr>
          <p:cNvPr id="5" name="Online Media 4" title="WELCOME BACK OMS ENG">
            <a:hlinkClick r:id="" action="ppaction://media"/>
            <a:extLst>
              <a:ext uri="{FF2B5EF4-FFF2-40B4-BE49-F238E27FC236}">
                <a16:creationId xmlns:a16="http://schemas.microsoft.com/office/drawing/2014/main" id="{C4F5ECF4-5F52-AC0C-A965-385B50047942}"/>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
        <p:nvSpPr>
          <p:cNvPr id="6" name="TextBox 5">
            <a:extLst>
              <a:ext uri="{FF2B5EF4-FFF2-40B4-BE49-F238E27FC236}">
                <a16:creationId xmlns:a16="http://schemas.microsoft.com/office/drawing/2014/main" id="{8C70DA28-335E-0E30-7A75-F2576C2FA482}"/>
              </a:ext>
            </a:extLst>
          </p:cNvPr>
          <p:cNvSpPr txBox="1"/>
          <p:nvPr/>
        </p:nvSpPr>
        <p:spPr>
          <a:xfrm>
            <a:off x="6094391" y="139163"/>
            <a:ext cx="5887058"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r"/>
            <a:r>
              <a:rPr lang="en-GB">
                <a:solidFill>
                  <a:schemeClr val="bg1"/>
                </a:solidFill>
                <a:latin typeface="Calibri"/>
                <a:cs typeface="Calibri"/>
              </a:rPr>
              <a:t>Cultivation for Users Hope. Medecins Sans Frontiers</a:t>
            </a:r>
            <a:endParaRPr lang="en-US">
              <a:solidFill>
                <a:schemeClr val="bg1"/>
              </a:solidFill>
              <a:latin typeface="Calibri"/>
              <a:cs typeface="Calibri"/>
            </a:endParaRPr>
          </a:p>
          <a:p>
            <a:pPr algn="r"/>
            <a:endParaRPr lang="en-GB" sz="1200">
              <a:solidFill>
                <a:srgbClr val="444444"/>
              </a:solidFill>
              <a:latin typeface="Calibri"/>
              <a:cs typeface="Calibri"/>
            </a:endParaRPr>
          </a:p>
          <a:p>
            <a:pPr algn="r"/>
            <a:endParaRPr lang="en-US"/>
          </a:p>
        </p:txBody>
      </p:sp>
    </p:spTree>
    <p:extLst>
      <p:ext uri="{BB962C8B-B14F-4D97-AF65-F5344CB8AC3E}">
        <p14:creationId xmlns:p14="http://schemas.microsoft.com/office/powerpoint/2010/main" val="21420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E21D-470B-1BDD-46D7-1F2E17FD14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B5F32F-DDDD-1AFE-6234-180B98321661}"/>
              </a:ext>
            </a:extLst>
          </p:cNvPr>
          <p:cNvSpPr>
            <a:spLocks noGrp="1"/>
          </p:cNvSpPr>
          <p:nvPr>
            <p:ph type="body" sz="quarter" idx="13"/>
          </p:nvPr>
        </p:nvSpPr>
        <p:spPr>
          <a:xfrm>
            <a:off x="508800" y="938412"/>
            <a:ext cx="11174400"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(Additional information and future resources)</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9BD8BC7-81C0-5089-4664-D7055641F1B2}"/>
              </a:ext>
            </a:extLst>
          </p:cNvPr>
          <p:cNvSpPr>
            <a:spLocks noGrp="1"/>
          </p:cNvSpPr>
          <p:nvPr>
            <p:ph sz="quarter" idx="14"/>
          </p:nvPr>
        </p:nvSpPr>
        <p:spPr>
          <a:xfrm>
            <a:off x="628427" y="1370412"/>
            <a:ext cx="10935146" cy="4965896"/>
          </a:xfrm>
        </p:spPr>
        <p:txBody>
          <a:bodyPr lIns="91440" tIns="45720" rIns="91440" bIns="45720" anchor="t"/>
          <a:lstStyle/>
          <a:p>
            <a:r>
              <a:rPr lang="en-GB" dirty="0" err="1">
                <a:latin typeface="Calibri" panose="020F0502020204030204" pitchFamily="34" charset="0"/>
                <a:ea typeface="Calibri" panose="020F0502020204030204" pitchFamily="34" charset="0"/>
              </a:rPr>
              <a:t>CfUH</a:t>
            </a:r>
            <a:r>
              <a:rPr lang="en-GB" dirty="0">
                <a:latin typeface="Calibri" panose="020F0502020204030204" pitchFamily="34" charset="0"/>
                <a:ea typeface="Calibri" panose="020F0502020204030204" pitchFamily="34" charset="0"/>
              </a:rPr>
              <a:t>, and organizations like it, made up only of mental health service users, are sometimes known as </a:t>
            </a:r>
            <a:r>
              <a:rPr lang="en-GB" b="1" dirty="0">
                <a:latin typeface="Calibri" panose="020F0502020204030204" pitchFamily="34" charset="0"/>
                <a:ea typeface="Calibri" panose="020F0502020204030204" pitchFamily="34" charset="0"/>
              </a:rPr>
              <a:t>organizations of persons with disabilities (OPDs)</a:t>
            </a:r>
            <a:r>
              <a:rPr lang="en-GB" dirty="0">
                <a:latin typeface="Calibri" panose="020F0502020204030204" pitchFamily="34" charset="0"/>
                <a:ea typeface="Calibri" panose="020F0502020204030204" pitchFamily="34" charset="0"/>
              </a:rPr>
              <a:t>. </a:t>
            </a:r>
          </a:p>
          <a:p>
            <a:r>
              <a:rPr lang="en-GB" dirty="0">
                <a:latin typeface="Calibri" panose="020F0502020204030204" pitchFamily="34" charset="0"/>
                <a:ea typeface="Calibri" panose="020F0502020204030204" pitchFamily="34" charset="0"/>
              </a:rPr>
              <a:t>OPDs are non-state organizations (civil society organizations) seeking change that advances their members’ interests. They are usually established to respond to unmet needs. Self-representation and leadership of and by people with disabilities is the most crucial aspect. </a:t>
            </a:r>
          </a:p>
          <a:p>
            <a:pPr>
              <a:spcAft>
                <a:spcPts val="300"/>
              </a:spcAft>
            </a:pPr>
            <a:r>
              <a:rPr lang="en-GB" dirty="0">
                <a:latin typeface="Calibri" panose="020F0502020204030204" pitchFamily="34" charset="0"/>
                <a:ea typeface="Calibri" panose="020F0502020204030204" pitchFamily="34" charset="0"/>
              </a:rPr>
              <a:t>The members define the mission and activities, which might include:</a:t>
            </a:r>
          </a:p>
          <a:p>
            <a:pPr marL="806400" lvl="1" indent="-284400">
              <a:spcAft>
                <a:spcPts val="300"/>
              </a:spcAft>
              <a:buFont typeface="Courier New" panose="020B0604020202020204" pitchFamily="34" charset="0"/>
              <a:buChar char="o"/>
            </a:pPr>
            <a:r>
              <a:rPr lang="en-GB" sz="2200" dirty="0">
                <a:latin typeface="Calibri" panose="020F0502020204030204" pitchFamily="34" charset="0"/>
                <a:ea typeface="Calibri" panose="020F0502020204030204" pitchFamily="34" charset="0"/>
              </a:rPr>
              <a:t> advocating for the rights of people with disabilities</a:t>
            </a:r>
          </a:p>
          <a:p>
            <a:pPr marL="806400" lvl="1" indent="-284400">
              <a:spcAft>
                <a:spcPts val="300"/>
              </a:spcAft>
              <a:buFont typeface="Courier New" panose="020B0604020202020204" pitchFamily="34" charset="0"/>
              <a:buChar char="o"/>
            </a:pPr>
            <a:r>
              <a:rPr lang="en-GB" sz="2200" dirty="0">
                <a:latin typeface="Calibri" panose="020F0502020204030204" pitchFamily="34" charset="0"/>
                <a:ea typeface="Calibri" panose="020F0502020204030204" pitchFamily="34" charset="0"/>
              </a:rPr>
              <a:t>lobbying for law reform and human rights-based approaches to mental health</a:t>
            </a:r>
          </a:p>
          <a:p>
            <a:pPr marL="806400" lvl="1" indent="-284400">
              <a:buFont typeface="Courier New" panose="020B0604020202020204" pitchFamily="34" charset="0"/>
              <a:buChar char="o"/>
            </a:pPr>
            <a:r>
              <a:rPr lang="en-GB" sz="2200" dirty="0">
                <a:latin typeface="Calibri" panose="020F0502020204030204" pitchFamily="34" charset="0"/>
                <a:ea typeface="Calibri" panose="020F0502020204030204" pitchFamily="34" charset="0"/>
              </a:rPr>
              <a:t>providing peer support for members and others, individually or in groups.</a:t>
            </a:r>
          </a:p>
          <a:p>
            <a:r>
              <a:rPr lang="en-GB" dirty="0">
                <a:latin typeface="Calibri" panose="020F0502020204030204" pitchFamily="34" charset="0"/>
                <a:ea typeface="Calibri" panose="020F0502020204030204" pitchFamily="34" charset="0"/>
              </a:rPr>
              <a:t>If you are interested in supporting OPD development, WHO has developed training and guidance: </a:t>
            </a:r>
            <a:r>
              <a:rPr lang="en-GB" dirty="0">
                <a:solidFill>
                  <a:schemeClr val="accent5">
                    <a:lumMod val="76000"/>
                  </a:schemeClr>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https://www.who.int/publications/i/item/who-qualityrights-guidance-and-training-tools</a:t>
            </a:r>
            <a:r>
              <a:rPr lang="en-GB" dirty="0">
                <a:solidFill>
                  <a:schemeClr val="accent5">
                    <a:lumMod val="76000"/>
                  </a:schemeClr>
                </a:solidFill>
                <a:latin typeface="Calibri" panose="020F0502020204030204" pitchFamily="34" charset="0"/>
                <a:ea typeface="Calibri" panose="020F0502020204030204" pitchFamily="34" charset="0"/>
              </a:rPr>
              <a:t> </a:t>
            </a:r>
            <a:endParaRPr lang="en-GB" dirty="0">
              <a:latin typeface="Calibri" panose="020F0502020204030204" pitchFamily="34" charset="0"/>
              <a:ea typeface="Calibri" panose="020F0502020204030204" pitchFamily="34" charset="0"/>
            </a:endParaRPr>
          </a:p>
          <a:p>
            <a:pPr lvl="1">
              <a:buFont typeface="Courier New" panose="020B0604020202020204" pitchFamily="34" charset="0"/>
              <a:buChar char="o"/>
            </a:pPr>
            <a:endParaRPr lang="en-GB" dirty="0">
              <a:ea typeface="Calibri Light"/>
              <a:cs typeface="Calibri Light"/>
            </a:endParaRPr>
          </a:p>
          <a:p>
            <a:pPr marL="0" indent="0">
              <a:buNone/>
            </a:pPr>
            <a:endParaRPr lang="en-GB" dirty="0">
              <a:cs typeface="Calibri"/>
            </a:endParaRPr>
          </a:p>
          <a:p>
            <a:pPr marL="0" indent="0">
              <a:buNone/>
            </a:pPr>
            <a:endParaRPr lang="en-GB" dirty="0">
              <a:cs typeface="Calibri"/>
            </a:endParaRPr>
          </a:p>
        </p:txBody>
      </p:sp>
      <p:sp>
        <p:nvSpPr>
          <p:cNvPr id="4" name="Title 3">
            <a:extLst>
              <a:ext uri="{FF2B5EF4-FFF2-40B4-BE49-F238E27FC236}">
                <a16:creationId xmlns:a16="http://schemas.microsoft.com/office/drawing/2014/main" id="{18EC6EAD-4BAB-E9CB-2602-79E4AF9A0CB2}"/>
              </a:ext>
            </a:extLst>
          </p:cNvPr>
          <p:cNvSpPr>
            <a:spLocks noGrp="1"/>
          </p:cNvSpPr>
          <p:nvPr>
            <p:ph type="title"/>
          </p:nvPr>
        </p:nvSpPr>
        <p:spPr>
          <a:xfrm>
            <a:off x="392905" y="506412"/>
            <a:ext cx="11031715" cy="432000"/>
          </a:xfrm>
        </p:spPr>
        <p:txBody>
          <a:bodyPr lIns="91440" tIns="45720" rIns="91440" bIns="45720" anchor="t"/>
          <a:lstStyle/>
          <a:p>
            <a:r>
              <a:rPr lang="aa-ET" dirty="0">
                <a:latin typeface="Calibri" panose="020F0502020204030204" pitchFamily="34" charset="0"/>
                <a:ea typeface="Calibri" panose="020F0502020204030204" pitchFamily="34" charset="0"/>
                <a:cs typeface="Calibri" panose="020F0502020204030204" pitchFamily="34" charset="0"/>
              </a:rPr>
              <a:t>Q</a:t>
            </a:r>
            <a:r>
              <a:rPr lang="en-GB" dirty="0" err="1">
                <a:latin typeface="Calibri" panose="020F0502020204030204" pitchFamily="34" charset="0"/>
                <a:ea typeface="Calibri" panose="020F0502020204030204" pitchFamily="34" charset="0"/>
                <a:cs typeface="Calibri" panose="020F0502020204030204" pitchFamily="34" charset="0"/>
              </a:rPr>
              <a:t>uality</a:t>
            </a:r>
            <a:r>
              <a:rPr lang="aa-ET" dirty="0">
                <a:latin typeface="Calibri" panose="020F0502020204030204" pitchFamily="34" charset="0"/>
                <a:ea typeface="Calibri" panose="020F0502020204030204" pitchFamily="34" charset="0"/>
                <a:cs typeface="Calibri" panose="020F0502020204030204" pitchFamily="34" charset="0"/>
              </a:rPr>
              <a:t>R</a:t>
            </a:r>
            <a:r>
              <a:rPr lang="en-GB" dirty="0" err="1">
                <a:latin typeface="Calibri" panose="020F0502020204030204" pitchFamily="34" charset="0"/>
                <a:ea typeface="Calibri" panose="020F0502020204030204" pitchFamily="34" charset="0"/>
                <a:cs typeface="Calibri" panose="020F0502020204030204" pitchFamily="34" charset="0"/>
              </a:rPr>
              <a:t>ights</a:t>
            </a:r>
            <a:r>
              <a:rPr lang="aa-ET" dirty="0">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c</a:t>
            </a:r>
            <a:r>
              <a:rPr lang="aa-ET" dirty="0">
                <a:latin typeface="Calibri" panose="020F0502020204030204" pitchFamily="34" charset="0"/>
                <a:ea typeface="Calibri" panose="020F0502020204030204" pitchFamily="34" charset="0"/>
                <a:cs typeface="Calibri" panose="020F0502020204030204" pitchFamily="34" charset="0"/>
              </a:rPr>
              <a:t>hangemakers</a:t>
            </a:r>
            <a:endParaRPr lang="en-GB"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47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7C1412-368E-1015-18DC-542A746C332C}"/>
              </a:ext>
            </a:extLst>
          </p:cNvPr>
          <p:cNvSpPr>
            <a:spLocks noGrp="1"/>
          </p:cNvSpPr>
          <p:nvPr>
            <p:ph type="body" sz="quarter" idx="13"/>
          </p:nvPr>
        </p:nvSpPr>
        <p:spPr>
          <a:prstGeom prst="rect">
            <a:avLst/>
          </a:prstGeom>
        </p:spPr>
        <p:txBody>
          <a:bodyPr/>
          <a:lstStyle/>
          <a:p>
            <a:r>
              <a:rPr lang="aa-ET"/>
              <a:t>Watch this video </a:t>
            </a:r>
          </a:p>
        </p:txBody>
      </p:sp>
      <p:pic>
        <p:nvPicPr>
          <p:cNvPr id="11" name="Content Placeholder 10" descr="Presentation with media with solid fill">
            <a:extLst>
              <a:ext uri="{FF2B5EF4-FFF2-40B4-BE49-F238E27FC236}">
                <a16:creationId xmlns:a16="http://schemas.microsoft.com/office/drawing/2014/main" id="{4C34230F-E9E6-8B9F-8F65-AD245CED4602}"/>
              </a:ext>
            </a:extLst>
          </p:cNvPr>
          <p:cNvPicPr>
            <a:picLocks noGrp="1" noChangeAspect="1"/>
          </p:cNvPicPr>
          <p:nvPr>
            <p:ph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5957" y="1504889"/>
            <a:ext cx="3034887" cy="3034887"/>
          </a:xfrm>
        </p:spPr>
      </p:pic>
      <p:sp>
        <p:nvSpPr>
          <p:cNvPr id="4" name="Title 3">
            <a:extLst>
              <a:ext uri="{FF2B5EF4-FFF2-40B4-BE49-F238E27FC236}">
                <a16:creationId xmlns:a16="http://schemas.microsoft.com/office/drawing/2014/main" id="{C212C937-9008-E66A-FB4D-410417E7DAA6}"/>
              </a:ext>
            </a:extLst>
          </p:cNvPr>
          <p:cNvSpPr>
            <a:spLocks noGrp="1"/>
          </p:cNvSpPr>
          <p:nvPr>
            <p:ph type="title"/>
          </p:nvPr>
        </p:nvSpPr>
        <p:spPr/>
        <p:txBody>
          <a:bodyPr/>
          <a:lstStyle/>
          <a:p>
            <a:r>
              <a:rPr lang="aa-ET"/>
              <a:t>Mental Health, Disability and Human Rights</a:t>
            </a:r>
          </a:p>
        </p:txBody>
      </p:sp>
      <p:sp>
        <p:nvSpPr>
          <p:cNvPr id="3" name="Textfeld 2">
            <a:extLst>
              <a:ext uri="{FF2B5EF4-FFF2-40B4-BE49-F238E27FC236}">
                <a16:creationId xmlns:a16="http://schemas.microsoft.com/office/drawing/2014/main" id="{E2B5F55E-2479-2047-40D9-46D6CA281548}"/>
              </a:ext>
            </a:extLst>
          </p:cNvPr>
          <p:cNvSpPr txBox="1"/>
          <p:nvPr/>
        </p:nvSpPr>
        <p:spPr>
          <a:xfrm>
            <a:off x="637442" y="2448426"/>
            <a:ext cx="4180743" cy="382477"/>
          </a:xfrm>
          <a:prstGeom prst="rect">
            <a:avLst/>
          </a:prstGeom>
          <a:noFill/>
        </p:spPr>
        <p:txBody>
          <a:bodyPr wrap="square">
            <a:spAutoFit/>
          </a:bodyPr>
          <a:lstStyle/>
          <a:p>
            <a:pPr marL="342900" lvl="0" indent="-342900">
              <a:lnSpc>
                <a:spcPct val="115000"/>
              </a:lnSpc>
              <a:spcAft>
                <a:spcPts val="1000"/>
              </a:spcAft>
              <a:buFont typeface="+mj-lt"/>
              <a:buAutoNum type="arabicPeriod"/>
            </a:pPr>
            <a:r>
              <a:rPr lang="en-GB" u="sng">
                <a:solidFill>
                  <a:srgbClr val="0000FF"/>
                </a:solidFill>
                <a:effectLst/>
                <a:latin typeface="+mj-lt"/>
                <a:ea typeface="Calibri" panose="020F0502020204030204" pitchFamily="34" charset="0"/>
                <a:cs typeface="Times New Roman" panose="02020603050405020304" pitchFamily="18" charset="0"/>
                <a:hlinkClick r:id="rId6"/>
              </a:rPr>
              <a:t>https://www.endthecycle.info</a:t>
            </a:r>
            <a:endParaRPr lang="en-GB" u="sng">
              <a:solidFill>
                <a:srgbClr val="0070C0"/>
              </a:solidFill>
              <a:latin typeface="+mj-lt"/>
              <a:ea typeface="Calibri" panose="020F0502020204030204" pitchFamily="34" charset="0"/>
              <a:cs typeface="Times New Roman" panose="02020603050405020304" pitchFamily="18" charset="0"/>
            </a:endParaRPr>
          </a:p>
        </p:txBody>
      </p:sp>
      <p:pic>
        <p:nvPicPr>
          <p:cNvPr id="2" name="Online Media 1" title="The Cycle: EXPLAINED.">
            <a:hlinkClick r:id="" action="ppaction://media"/>
            <a:extLst>
              <a:ext uri="{FF2B5EF4-FFF2-40B4-BE49-F238E27FC236}">
                <a16:creationId xmlns:a16="http://schemas.microsoft.com/office/drawing/2014/main" id="{9826F676-A823-4DED-90F9-C35BCB9021BB}"/>
              </a:ext>
            </a:extLst>
          </p:cNvPr>
          <p:cNvPicPr>
            <a:picLocks noRot="1" noChangeAspect="1"/>
          </p:cNvPicPr>
          <p:nvPr>
            <a:videoFile r:link="rId1"/>
          </p:nvPr>
        </p:nvPicPr>
        <p:blipFill>
          <a:blip r:embed="rId7"/>
          <a:stretch>
            <a:fillRect/>
          </a:stretch>
        </p:blipFill>
        <p:spPr>
          <a:xfrm>
            <a:off x="-6530" y="-184625"/>
            <a:ext cx="12474575" cy="7042625"/>
          </a:xfrm>
          <a:prstGeom prst="rect">
            <a:avLst/>
          </a:prstGeom>
        </p:spPr>
      </p:pic>
      <p:sp>
        <p:nvSpPr>
          <p:cNvPr id="5" name="TextBox 4">
            <a:extLst>
              <a:ext uri="{FF2B5EF4-FFF2-40B4-BE49-F238E27FC236}">
                <a16:creationId xmlns:a16="http://schemas.microsoft.com/office/drawing/2014/main" id="{DDA5E523-1753-63EE-374D-50F1654B6149}"/>
              </a:ext>
            </a:extLst>
          </p:cNvPr>
          <p:cNvSpPr txBox="1"/>
          <p:nvPr/>
        </p:nvSpPr>
        <p:spPr>
          <a:xfrm>
            <a:off x="143814" y="40366"/>
            <a:ext cx="8169762" cy="83099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dirty="0">
                <a:solidFill>
                  <a:srgbClr val="FFFFFF"/>
                </a:solidFill>
              </a:rPr>
              <a:t>Video: </a:t>
            </a:r>
            <a:r>
              <a:rPr lang="en-US" b="1" dirty="0">
                <a:solidFill>
                  <a:srgbClr val="FFFFFF"/>
                </a:solidFill>
              </a:rPr>
              <a:t>The Cycle: EXPLAINED.</a:t>
            </a:r>
            <a:endParaRPr lang="en-US" dirty="0">
              <a:solidFill>
                <a:srgbClr val="FFFFFF"/>
              </a:solidFill>
            </a:endParaRPr>
          </a:p>
          <a:p>
            <a:r>
              <a:rPr lang="en-US" i="1" dirty="0">
                <a:solidFill>
                  <a:srgbClr val="FFFFFF"/>
                </a:solidFill>
                <a:ea typeface="+mn-lt"/>
                <a:cs typeface="+mn-lt"/>
              </a:rPr>
              <a:t>End the Cycle CBM / CBM Australia / CBM global </a:t>
            </a:r>
            <a:endParaRPr lang="en-US" dirty="0"/>
          </a:p>
          <a:p>
            <a:endParaRPr lang="en-US" dirty="0">
              <a:solidFill>
                <a:srgbClr val="FFFFFF"/>
              </a:solidFill>
            </a:endParaRPr>
          </a:p>
        </p:txBody>
      </p:sp>
    </p:spTree>
    <p:extLst>
      <p:ext uri="{BB962C8B-B14F-4D97-AF65-F5344CB8AC3E}">
        <p14:creationId xmlns:p14="http://schemas.microsoft.com/office/powerpoint/2010/main" val="198351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ECDCB-7A19-AC4C-AB83-DC0F3D391166}"/>
              </a:ext>
            </a:extLst>
          </p:cNvPr>
          <p:cNvSpPr>
            <a:spLocks noGrp="1"/>
          </p:cNvSpPr>
          <p:nvPr>
            <p:ph type="body" sz="quarter" idx="13"/>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Discussions in pairs</a:t>
            </a:r>
          </a:p>
        </p:txBody>
      </p:sp>
      <p:sp>
        <p:nvSpPr>
          <p:cNvPr id="3" name="Content Placeholder 2">
            <a:extLst>
              <a:ext uri="{FF2B5EF4-FFF2-40B4-BE49-F238E27FC236}">
                <a16:creationId xmlns:a16="http://schemas.microsoft.com/office/drawing/2014/main" id="{481A0161-6C32-0767-1905-B3DF86AC2AE2}"/>
              </a:ext>
            </a:extLst>
          </p:cNvPr>
          <p:cNvSpPr>
            <a:spLocks noGrp="1"/>
          </p:cNvSpPr>
          <p:nvPr>
            <p:ph sz="quarter" idx="14"/>
          </p:nvPr>
        </p:nvSpPr>
        <p:spPr>
          <a:xfrm>
            <a:off x="392906" y="1441044"/>
            <a:ext cx="11422576" cy="3975911"/>
          </a:xfrm>
        </p:spPr>
        <p:txBody>
          <a:bodyPr lIns="91440" tIns="45720" rIns="91440" bIns="45720" anchor="t"/>
          <a:lstStyle/>
          <a:p>
            <a:r>
              <a:rPr lang="en-US" sz="2400" b="1" dirty="0">
                <a:latin typeface="Calibri" panose="020F0502020204030204" pitchFamily="34" charset="0"/>
                <a:ea typeface="Calibri" panose="020F0502020204030204" pitchFamily="34" charset="0"/>
              </a:rPr>
              <a:t>What mechanisms/spaces are available in your work setting for people with lived experience to be meaningfully included in activities, in improving the relevance and quality of the work and defending human rights according to the CRPD?</a:t>
            </a:r>
          </a:p>
          <a:p>
            <a:r>
              <a:rPr lang="en-GB" sz="2400" b="1" dirty="0">
                <a:latin typeface="Calibri" panose="020F0502020204030204" pitchFamily="34" charset="0"/>
                <a:ea typeface="Calibri" panose="020F0502020204030204" pitchFamily="34" charset="0"/>
              </a:rPr>
              <a:t>What other practices/mechanisms/guidelines/activities do you have to ensure the rights outlined in the CRPD are upheld inside or outside your services - including the right to decide?</a:t>
            </a:r>
          </a:p>
          <a:p>
            <a:endParaRPr lang="en-GB" dirty="0">
              <a:latin typeface="Calibri" panose="020F0502020204030204" pitchFamily="34" charset="0"/>
              <a:ea typeface="Calibri" panose="020F0502020204030204" pitchFamily="34" charset="0"/>
            </a:endParaRPr>
          </a:p>
          <a:p>
            <a:pPr marL="0" indent="0">
              <a:buNone/>
            </a:pPr>
            <a:r>
              <a:rPr lang="en-GB" dirty="0">
                <a:latin typeface="Calibri" panose="020F0502020204030204" pitchFamily="34" charset="0"/>
                <a:ea typeface="Calibri" panose="020F0502020204030204" pitchFamily="34" charset="0"/>
              </a:rPr>
              <a:t>Add the key points you develop in this exercise to the flip chart you developed as a group on Day 1, in collaboration with your colleagues).</a:t>
            </a:r>
          </a:p>
        </p:txBody>
      </p:sp>
      <p:sp>
        <p:nvSpPr>
          <p:cNvPr id="4" name="Title 3">
            <a:extLst>
              <a:ext uri="{FF2B5EF4-FFF2-40B4-BE49-F238E27FC236}">
                <a16:creationId xmlns:a16="http://schemas.microsoft.com/office/drawing/2014/main" id="{B31C402A-3BF6-3CC9-361B-DDD0330BF3A0}"/>
              </a:ext>
            </a:extLst>
          </p:cNvPr>
          <p:cNvSpPr>
            <a:spLocks noGrp="1"/>
          </p:cNvSpPr>
          <p:nvPr>
            <p:ph type="title"/>
          </p:nvPr>
        </p:nvSpPr>
        <p:spPr/>
        <p:txBody>
          <a:bodyPr/>
          <a:lstStyle/>
          <a:p>
            <a:r>
              <a:rPr lang="de-DE" dirty="0">
                <a:latin typeface="Calibri" panose="020F0502020204030204" pitchFamily="34" charset="0"/>
                <a:ea typeface="Calibri" panose="020F0502020204030204" pitchFamily="34" charset="0"/>
                <a:cs typeface="Calibri" panose="020F0502020204030204" pitchFamily="34" charset="0"/>
              </a:rPr>
              <a:t>Exercise 3.3 </a:t>
            </a:r>
            <a:r>
              <a:rPr lang="en-GB" dirty="0">
                <a:latin typeface="Calibri" panose="020F0502020204030204" pitchFamily="34" charset="0"/>
                <a:ea typeface="Calibri" panose="020F0502020204030204" pitchFamily="34" charset="0"/>
                <a:cs typeface="Calibri" panose="020F0502020204030204" pitchFamily="34" charset="0"/>
              </a:rPr>
              <a:t>People with lived experience where you work</a:t>
            </a:r>
          </a:p>
        </p:txBody>
      </p:sp>
    </p:spTree>
    <p:extLst>
      <p:ext uri="{BB962C8B-B14F-4D97-AF65-F5344CB8AC3E}">
        <p14:creationId xmlns:p14="http://schemas.microsoft.com/office/powerpoint/2010/main" val="603860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47784-F480-5EB6-8496-D10A4922A628}"/>
              </a:ext>
            </a:extLst>
          </p:cNvPr>
          <p:cNvSpPr>
            <a:spLocks noGrp="1"/>
          </p:cNvSpPr>
          <p:nvPr>
            <p:ph sz="quarter" idx="14"/>
          </p:nvPr>
        </p:nvSpPr>
        <p:spPr>
          <a:xfrm>
            <a:off x="720762" y="1099925"/>
            <a:ext cx="10932819" cy="4658150"/>
          </a:xfrm>
        </p:spPr>
        <p:txBody>
          <a:bodyPr lIns="91440" tIns="45720" rIns="91440" bIns="45720" anchor="t"/>
          <a:lstStyle/>
          <a:p>
            <a:pPr marL="76200" indent="0">
              <a:buNone/>
            </a:pPr>
            <a:r>
              <a:rPr lang="en-US" dirty="0">
                <a:latin typeface="Calibri" panose="020F0502020204030204" pitchFamily="34" charset="0"/>
                <a:ea typeface="Calibri" panose="020F0502020204030204" pitchFamily="34" charset="0"/>
              </a:rPr>
              <a:t>In groups of 3–5, discuss feasible actions your project could take in the next 6 months to promote the CRPD, with specific focus on </a:t>
            </a:r>
            <a:r>
              <a:rPr lang="en-US" b="1" dirty="0">
                <a:latin typeface="Calibri" panose="020F0502020204030204" pitchFamily="34" charset="0"/>
                <a:ea typeface="Calibri" panose="020F0502020204030204" pitchFamily="34" charset="0"/>
              </a:rPr>
              <a:t>disability inclusion </a:t>
            </a:r>
            <a:r>
              <a:rPr lang="en-US" dirty="0">
                <a:latin typeface="Calibri" panose="020F0502020204030204" pitchFamily="34" charset="0"/>
                <a:ea typeface="Calibri" panose="020F0502020204030204" pitchFamily="34" charset="0"/>
              </a:rPr>
              <a:t>and </a:t>
            </a:r>
            <a:r>
              <a:rPr lang="en-US" b="1" dirty="0">
                <a:latin typeface="Calibri" panose="020F0502020204030204" pitchFamily="34" charset="0"/>
                <a:ea typeface="Calibri" panose="020F0502020204030204" pitchFamily="34" charset="0"/>
              </a:rPr>
              <a:t>the right to decide (legal capacity)</a:t>
            </a:r>
            <a:r>
              <a:rPr lang="en-US" dirty="0">
                <a:latin typeface="Calibri" panose="020F0502020204030204" pitchFamily="34" charset="0"/>
                <a:ea typeface="Calibri" panose="020F0502020204030204" pitchFamily="34" charset="0"/>
              </a:rPr>
              <a:t>.</a:t>
            </a:r>
          </a:p>
          <a:p>
            <a:pPr marL="765175" lvl="2" indent="-342900"/>
            <a:r>
              <a:rPr lang="en-US" sz="2200" dirty="0">
                <a:latin typeface="Calibri" panose="020F0502020204030204" pitchFamily="34" charset="0"/>
                <a:ea typeface="Calibri" panose="020F0502020204030204" pitchFamily="34" charset="0"/>
              </a:rPr>
              <a:t>Think about the </a:t>
            </a:r>
            <a:r>
              <a:rPr lang="en-US" sz="2200" b="1" dirty="0">
                <a:latin typeface="Calibri" panose="020F0502020204030204" pitchFamily="34" charset="0"/>
                <a:ea typeface="Calibri" panose="020F0502020204030204" pitchFamily="34" charset="0"/>
              </a:rPr>
              <a:t>resources</a:t>
            </a:r>
            <a:r>
              <a:rPr lang="en-US" sz="2200" dirty="0">
                <a:latin typeface="Calibri" panose="020F0502020204030204" pitchFamily="34" charset="0"/>
                <a:ea typeface="Calibri" panose="020F0502020204030204" pitchFamily="34" charset="0"/>
              </a:rPr>
              <a:t> needed and possible </a:t>
            </a:r>
            <a:r>
              <a:rPr lang="en-US" sz="2200" b="1" dirty="0">
                <a:latin typeface="Calibri" panose="020F0502020204030204" pitchFamily="34" charset="0"/>
                <a:ea typeface="Calibri" panose="020F0502020204030204" pitchFamily="34" charset="0"/>
              </a:rPr>
              <a:t>challenges</a:t>
            </a:r>
            <a:r>
              <a:rPr lang="en-US" sz="2200" dirty="0">
                <a:latin typeface="Calibri" panose="020F0502020204030204" pitchFamily="34" charset="0"/>
                <a:ea typeface="Calibri" panose="020F0502020204030204" pitchFamily="34" charset="0"/>
              </a:rPr>
              <a:t> and ways to </a:t>
            </a:r>
            <a:r>
              <a:rPr lang="en-US" sz="2200" b="1" dirty="0">
                <a:latin typeface="Calibri" panose="020F0502020204030204" pitchFamily="34" charset="0"/>
                <a:ea typeface="Calibri" panose="020F0502020204030204" pitchFamily="34" charset="0"/>
              </a:rPr>
              <a:t>address</a:t>
            </a:r>
            <a:r>
              <a:rPr lang="en-US" sz="2200" dirty="0">
                <a:latin typeface="Calibri" panose="020F0502020204030204" pitchFamily="34" charset="0"/>
                <a:ea typeface="Calibri" panose="020F0502020204030204" pitchFamily="34" charset="0"/>
              </a:rPr>
              <a:t> these.</a:t>
            </a:r>
          </a:p>
          <a:p>
            <a:pPr marL="765175" lvl="2" indent="-342900">
              <a:spcAft>
                <a:spcPts val="600"/>
              </a:spcAft>
            </a:pPr>
            <a:r>
              <a:rPr lang="en-US" sz="2200" dirty="0">
                <a:latin typeface="Calibri" panose="020F0502020204030204" pitchFamily="34" charset="0"/>
                <a:ea typeface="Calibri" panose="020F0502020204030204" pitchFamily="34" charset="0"/>
              </a:rPr>
              <a:t>When identifying actions, consider:</a:t>
            </a:r>
          </a:p>
          <a:p>
            <a:pPr marL="1486800" lvl="2" indent="-342900">
              <a:spcAft>
                <a:spcPts val="6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rPr>
              <a:t>how to involve people with lived experience and support their advocacy</a:t>
            </a:r>
          </a:p>
          <a:p>
            <a:pPr marL="1486800" lvl="2" indent="-342900">
              <a:spcAft>
                <a:spcPts val="600"/>
              </a:spcAft>
              <a:buFont typeface="Courier New" panose="02070309020205020404" pitchFamily="49" charset="0"/>
              <a:buChar char="o"/>
            </a:pPr>
            <a:r>
              <a:rPr lang="en-US" sz="2200" dirty="0">
                <a:latin typeface="Calibri" panose="020F0502020204030204" pitchFamily="34" charset="0"/>
                <a:ea typeface="Calibri" panose="020F0502020204030204" pitchFamily="34" charset="0"/>
              </a:rPr>
              <a:t>what levels of change (project, organizational, advocacy) are required</a:t>
            </a:r>
          </a:p>
          <a:p>
            <a:pPr marL="1486800" lvl="2" indent="-342900">
              <a:buFont typeface="Courier New" panose="02070309020205020404" pitchFamily="49" charset="0"/>
              <a:buChar char="o"/>
            </a:pPr>
            <a:r>
              <a:rPr lang="en-US" sz="2200" dirty="0">
                <a:latin typeface="Calibri" panose="020F0502020204030204" pitchFamily="34" charset="0"/>
                <a:ea typeface="Calibri" panose="020F0502020204030204" pitchFamily="34" charset="0"/>
              </a:rPr>
              <a:t>what </a:t>
            </a:r>
            <a:r>
              <a:rPr lang="en-US" sz="2200" b="1" dirty="0">
                <a:latin typeface="Calibri" panose="020F0502020204030204" pitchFamily="34" charset="0"/>
                <a:ea typeface="Calibri" panose="020F0502020204030204" pitchFamily="34" charset="0"/>
              </a:rPr>
              <a:t>support or backing </a:t>
            </a:r>
            <a:r>
              <a:rPr lang="en-US" sz="2200" dirty="0">
                <a:latin typeface="Calibri" panose="020F0502020204030204" pitchFamily="34" charset="0"/>
                <a:ea typeface="Calibri" panose="020F0502020204030204" pitchFamily="34" charset="0"/>
              </a:rPr>
              <a:t>you might need at </a:t>
            </a:r>
            <a:r>
              <a:rPr lang="en-US" sz="2200" b="1" dirty="0">
                <a:latin typeface="Calibri" panose="020F0502020204030204" pitchFamily="34" charset="0"/>
                <a:ea typeface="Calibri" panose="020F0502020204030204" pitchFamily="34" charset="0"/>
              </a:rPr>
              <a:t>organizational and advocacy levels </a:t>
            </a:r>
            <a:r>
              <a:rPr lang="en-US" sz="2200" dirty="0">
                <a:latin typeface="Calibri" panose="020F0502020204030204" pitchFamily="34" charset="0"/>
                <a:ea typeface="Calibri" panose="020F0502020204030204" pitchFamily="34" charset="0"/>
              </a:rPr>
              <a:t>to deal with the legal context and implications of disability inclusion.</a:t>
            </a:r>
          </a:p>
          <a:p>
            <a:pPr marL="419100" indent="-342900"/>
            <a:r>
              <a:rPr lang="en-US" dirty="0">
                <a:latin typeface="Calibri" panose="020F0502020204030204" pitchFamily="34" charset="0"/>
                <a:ea typeface="Calibri" panose="020F0502020204030204" pitchFamily="34" charset="0"/>
              </a:rPr>
              <a:t>Record ideas on your Action Planner.</a:t>
            </a:r>
          </a:p>
          <a:p>
            <a:pPr marL="419100" indent="-342900"/>
            <a:r>
              <a:rPr lang="en-US" dirty="0">
                <a:latin typeface="Calibri" panose="020F0502020204030204" pitchFamily="34" charset="0"/>
                <a:ea typeface="Calibri" panose="020F0502020204030204" pitchFamily="34" charset="0"/>
              </a:rPr>
              <a:t>Optionally, share key points on your group flipchart.</a:t>
            </a:r>
            <a:endParaRPr lang="en-GB" dirty="0">
              <a:latin typeface="Calibri" panose="020F0502020204030204" pitchFamily="34" charset="0"/>
              <a:ea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B9AA4993-E9DA-2E7F-5C00-34106F03DFD4}"/>
              </a:ext>
            </a:extLst>
          </p:cNvPr>
          <p:cNvSpPr>
            <a:spLocks noGrp="1"/>
          </p:cNvSpPr>
          <p:nvPr>
            <p:ph type="title"/>
          </p:nvPr>
        </p:nvSpPr>
        <p:spPr>
          <a:xfrm>
            <a:off x="720762" y="506412"/>
            <a:ext cx="9464144" cy="432000"/>
          </a:xfrm>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Continue your </a:t>
            </a:r>
            <a:r>
              <a:rPr lang="en-GB" dirty="0" err="1">
                <a:latin typeface="Calibri" panose="020F0502020204030204" pitchFamily="34" charset="0"/>
                <a:ea typeface="Calibri" panose="020F0502020204030204" pitchFamily="34" charset="0"/>
                <a:cs typeface="Calibri" panose="020F0502020204030204" pitchFamily="34" charset="0"/>
              </a:rPr>
              <a:t>QualityRights</a:t>
            </a:r>
            <a:r>
              <a:rPr lang="en-GB" dirty="0">
                <a:latin typeface="Calibri" panose="020F0502020204030204" pitchFamily="34" charset="0"/>
                <a:ea typeface="Calibri" panose="020F0502020204030204" pitchFamily="34" charset="0"/>
                <a:cs typeface="Calibri" panose="020F0502020204030204" pitchFamily="34" charset="0"/>
              </a:rPr>
              <a:t> Action Plan</a:t>
            </a:r>
          </a:p>
        </p:txBody>
      </p:sp>
    </p:spTree>
    <p:extLst>
      <p:ext uri="{BB962C8B-B14F-4D97-AF65-F5344CB8AC3E}">
        <p14:creationId xmlns:p14="http://schemas.microsoft.com/office/powerpoint/2010/main" val="266825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8"/>
          <p:cNvSpPr txBox="1">
            <a:spLocks noGrp="1"/>
          </p:cNvSpPr>
          <p:nvPr>
            <p:ph type="sldNum" idx="12"/>
          </p:nvPr>
        </p:nvSpPr>
        <p:spPr>
          <a:xfrm>
            <a:off x="10034587" y="6623100"/>
            <a:ext cx="1648619" cy="2160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
        <p:nvSpPr>
          <p:cNvPr id="549" name="Google Shape;549;p48"/>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p>
            <a:pPr marL="0" indent="0">
              <a:buSzPts val="1800"/>
              <a:buNone/>
            </a:pPr>
            <a:r>
              <a:rPr lang="en-GB" dirty="0"/>
              <a:t>Please provide some quick first impressions on how you found module two on </a:t>
            </a:r>
            <a:r>
              <a:rPr lang="en-GB" i="1" dirty="0"/>
              <a:t>Mental health, disability and human rights</a:t>
            </a:r>
            <a:r>
              <a:rPr lang="en-GB" dirty="0"/>
              <a:t>, and the first part of module three on </a:t>
            </a:r>
            <a:r>
              <a:rPr lang="en-GB" i="1" dirty="0"/>
              <a:t>Legal capacity and the right to decide </a:t>
            </a:r>
            <a:r>
              <a:rPr lang="en-GB" dirty="0"/>
              <a:t>(we will continue this module in the next session). You'll have the opportunity to give more detailed feedback at the end of the entire course too.</a:t>
            </a:r>
          </a:p>
          <a:p>
            <a:pPr marL="0" lvl="0" indent="0">
              <a:spcBef>
                <a:spcPts val="2250"/>
              </a:spcBef>
              <a:buSzPts val="1800"/>
              <a:buNone/>
            </a:pPr>
            <a:endParaRPr lang="en-GB" dirty="0"/>
          </a:p>
          <a:p>
            <a:pPr indent="-342900">
              <a:spcBef>
                <a:spcPts val="750"/>
              </a:spcBef>
              <a:buSzPts val="1800"/>
            </a:pPr>
            <a:r>
              <a:rPr lang="en-GB" dirty="0"/>
              <a:t>What is/are the most important point(s) you learnt from today’s training?</a:t>
            </a:r>
          </a:p>
          <a:p>
            <a:pPr indent="-342900">
              <a:spcBef>
                <a:spcPts val="750"/>
              </a:spcBef>
              <a:buSzPts val="1800"/>
            </a:pPr>
            <a:r>
              <a:rPr lang="en-GB" dirty="0"/>
              <a:t>Any remarks? Wishes for tomorrow?</a:t>
            </a:r>
          </a:p>
          <a:p>
            <a:pPr marL="285750" lvl="0" indent="-146050" algn="l" rtl="0">
              <a:lnSpc>
                <a:spcPct val="100000"/>
              </a:lnSpc>
              <a:spcBef>
                <a:spcPts val="1200"/>
              </a:spcBef>
              <a:spcAft>
                <a:spcPts val="0"/>
              </a:spcAft>
              <a:buSzPts val="2200"/>
              <a:buNone/>
            </a:pPr>
            <a:endParaRPr dirty="0"/>
          </a:p>
        </p:txBody>
      </p:sp>
      <p:sp>
        <p:nvSpPr>
          <p:cNvPr id="550" name="Google Shape;550;p48"/>
          <p:cNvSpPr txBox="1">
            <a:spLocks noGrp="1"/>
          </p:cNvSpPr>
          <p:nvPr>
            <p:ph type="title"/>
          </p:nvPr>
        </p:nvSpPr>
        <p:spPr>
          <a:xfrm>
            <a:off x="507206" y="506412"/>
            <a:ext cx="9792000" cy="432000"/>
          </a:xfrm>
          <a:prstGeom prst="rect">
            <a:avLst/>
          </a:prstGeom>
          <a:noFill/>
          <a:ln>
            <a:noFill/>
          </a:ln>
        </p:spPr>
        <p:txBody>
          <a:bodyPr spcFirstLastPara="1" wrap="square" lIns="0" tIns="0" rIns="0" bIns="0" anchor="t" anchorCtr="0">
            <a:noAutofit/>
          </a:bodyPr>
          <a:lstStyle/>
          <a:p>
            <a:pPr lvl="0"/>
            <a:r>
              <a:rPr lang="en-GB" dirty="0">
                <a:latin typeface="Calibri" panose="020F0502020204030204" pitchFamily="34" charset="0"/>
                <a:ea typeface="Calibri" panose="020F0502020204030204" pitchFamily="34" charset="0"/>
                <a:cs typeface="Calibri" panose="020F0502020204030204" pitchFamily="34" charset="0"/>
              </a:rPr>
              <a:t>Daily wrap up and rapid end of day evaluation</a:t>
            </a: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0DE29-7D68-F13E-7BD2-4114DD2331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73</a:t>
            </a:fld>
            <a:endParaRPr lang="en-GB"/>
          </a:p>
        </p:txBody>
      </p:sp>
      <p:sp>
        <p:nvSpPr>
          <p:cNvPr id="6" name="TextBox 5">
            <a:extLst>
              <a:ext uri="{FF2B5EF4-FFF2-40B4-BE49-F238E27FC236}">
                <a16:creationId xmlns:a16="http://schemas.microsoft.com/office/drawing/2014/main" id="{AABAC960-9E3C-A31E-9B14-B0072F94526E}"/>
              </a:ext>
            </a:extLst>
          </p:cNvPr>
          <p:cNvSpPr txBox="1"/>
          <p:nvPr/>
        </p:nvSpPr>
        <p:spPr>
          <a:xfrm>
            <a:off x="159026" y="2663688"/>
            <a:ext cx="12032974" cy="338554"/>
          </a:xfrm>
          <a:prstGeom prst="rect">
            <a:avLst/>
          </a:prstGeom>
          <a:noFill/>
        </p:spPr>
        <p:txBody>
          <a:bodyPr wrap="square" rtlCol="0">
            <a:spAutoFit/>
          </a:bodyPr>
          <a:lstStyle/>
          <a:p>
            <a:r>
              <a:rPr lang="en-US" sz="1600" dirty="0"/>
              <a:t>WHO/UCN/MSD/PLR/2025.3 </a:t>
            </a:r>
            <a:r>
              <a:rPr lang="en-US" sz="1600" b="1" dirty="0"/>
              <a:t>© WHO 2025. </a:t>
            </a:r>
            <a:r>
              <a:rPr lang="en-US" sz="1600" dirty="0"/>
              <a:t>Some rights reserved. This work is available under the </a:t>
            </a:r>
            <a:r>
              <a:rPr lang="en-US" sz="1600" u="sng" dirty="0">
                <a:hlinkClick r:id="rId2"/>
              </a:rPr>
              <a:t>CC BY-NC-SA 3.0 IGO</a:t>
            </a:r>
            <a:r>
              <a:rPr lang="en-US" sz="1600" dirty="0"/>
              <a:t> </a:t>
            </a:r>
            <a:r>
              <a:rPr lang="en-US" sz="1600" dirty="0" err="1"/>
              <a:t>licence</a:t>
            </a:r>
            <a:r>
              <a:rPr lang="en-US" sz="1600" dirty="0"/>
              <a:t>.</a:t>
            </a:r>
          </a:p>
        </p:txBody>
      </p:sp>
    </p:spTree>
    <p:extLst>
      <p:ext uri="{BB962C8B-B14F-4D97-AF65-F5344CB8AC3E}">
        <p14:creationId xmlns:p14="http://schemas.microsoft.com/office/powerpoint/2010/main" val="2044608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B753A1-C494-784B-9CD2-6BF207164368}"/>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8</a:t>
            </a:fld>
            <a:endParaRPr lang="en-US"/>
          </a:p>
        </p:txBody>
      </p:sp>
      <p:sp>
        <p:nvSpPr>
          <p:cNvPr id="4" name="Content Placeholder 3">
            <a:extLst>
              <a:ext uri="{FF2B5EF4-FFF2-40B4-BE49-F238E27FC236}">
                <a16:creationId xmlns:a16="http://schemas.microsoft.com/office/drawing/2014/main" id="{BEFFF7CA-E091-DA44-B31F-EB473283D935}"/>
              </a:ext>
            </a:extLst>
          </p:cNvPr>
          <p:cNvSpPr>
            <a:spLocks noGrp="1"/>
          </p:cNvSpPr>
          <p:nvPr>
            <p:ph sz="quarter" idx="14"/>
          </p:nvPr>
        </p:nvSpPr>
        <p:spPr/>
        <p:txBody>
          <a:bodyPr/>
          <a:lstStyle/>
          <a:p>
            <a:pPr marL="0" indent="0" algn="ctr">
              <a:buNone/>
            </a:pPr>
            <a:endParaRPr lang="en-US" sz="2500" b="1" i="1" dirty="0"/>
          </a:p>
          <a:p>
            <a:pPr marL="0" indent="0" algn="ctr">
              <a:buNone/>
            </a:pPr>
            <a:endParaRPr lang="en-US" sz="2500" b="1" i="1" dirty="0"/>
          </a:p>
          <a:p>
            <a:pPr marL="0" indent="0" algn="ctr">
              <a:buNone/>
            </a:pPr>
            <a:endParaRPr lang="en-US" sz="2500" b="1" i="1" dirty="0"/>
          </a:p>
          <a:p>
            <a:pPr algn="ctr"/>
            <a:r>
              <a:rPr lang="en-US" sz="2400" b="1" dirty="0">
                <a:latin typeface="Calibri" panose="020F0502020204030204" pitchFamily="34" charset="0"/>
                <a:ea typeface="Calibri" panose="020F0502020204030204" pitchFamily="34" charset="0"/>
              </a:rPr>
              <a:t>What do you understand by the word “discrimination” ?</a:t>
            </a:r>
            <a:r>
              <a:rPr lang="en-US" sz="2500" b="1" dirty="0">
                <a:latin typeface="Calibri" panose="020F0502020204030204" pitchFamily="34" charset="0"/>
                <a:ea typeface="Calibri" panose="020F0502020204030204" pitchFamily="34" charset="0"/>
              </a:rPr>
              <a:t> </a:t>
            </a:r>
          </a:p>
        </p:txBody>
      </p:sp>
      <p:sp>
        <p:nvSpPr>
          <p:cNvPr id="5" name="Title 4">
            <a:extLst>
              <a:ext uri="{FF2B5EF4-FFF2-40B4-BE49-F238E27FC236}">
                <a16:creationId xmlns:a16="http://schemas.microsoft.com/office/drawing/2014/main" id="{0D9C4CAD-A5E3-AD47-96AA-97E497B54AE2}"/>
              </a:ext>
            </a:extLst>
          </p:cNvPr>
          <p:cNvSpPr>
            <a:spLocks noGrp="1"/>
          </p:cNvSpPr>
          <p:nvPr>
            <p:ph type="title"/>
          </p:nvPr>
        </p:nvSpPr>
        <p:spPr>
          <a:xfrm>
            <a:off x="392905" y="506412"/>
            <a:ext cx="11048817" cy="1004776"/>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Exercise 2.1 Rights of people with psychosocial, intellectual or cognitive disabilities </a:t>
            </a:r>
          </a:p>
        </p:txBody>
      </p:sp>
      <p:sp>
        <p:nvSpPr>
          <p:cNvPr id="3" name="TextBox 2">
            <a:extLst>
              <a:ext uri="{FF2B5EF4-FFF2-40B4-BE49-F238E27FC236}">
                <a16:creationId xmlns:a16="http://schemas.microsoft.com/office/drawing/2014/main" id="{FCD218CE-1E99-5DAD-4F51-5018B510EB90}"/>
              </a:ext>
            </a:extLst>
          </p:cNvPr>
          <p:cNvSpPr txBox="1"/>
          <p:nvPr/>
        </p:nvSpPr>
        <p:spPr>
          <a:xfrm>
            <a:off x="507195" y="1511188"/>
            <a:ext cx="4515767" cy="580571"/>
          </a:xfrm>
          <a:prstGeom prst="rect">
            <a:avLst/>
          </a:prstGeom>
          <a:noFill/>
        </p:spPr>
        <p:txBody>
          <a:bodyPr wrap="square" lIns="0" tIns="0" rIns="0" bIns="0" rtlCol="0">
            <a:noAutofit/>
          </a:bodyPr>
          <a:lstStyle/>
          <a:p>
            <a:pPr algn="l"/>
            <a:r>
              <a:rPr lang="en-GB" sz="2200" b="1" dirty="0">
                <a:solidFill>
                  <a:srgbClr val="0070C0"/>
                </a:solidFill>
                <a:latin typeface="Calibri" panose="020F0502020204030204" pitchFamily="34" charset="0"/>
                <a:ea typeface="Calibri" panose="020F0502020204030204" pitchFamily="34" charset="0"/>
                <a:cs typeface="Calibri" panose="020F0502020204030204" pitchFamily="34" charset="0"/>
              </a:rPr>
              <a:t>Exploring discrimination</a:t>
            </a:r>
          </a:p>
        </p:txBody>
      </p:sp>
    </p:spTree>
    <p:extLst>
      <p:ext uri="{BB962C8B-B14F-4D97-AF65-F5344CB8AC3E}">
        <p14:creationId xmlns:p14="http://schemas.microsoft.com/office/powerpoint/2010/main" val="258709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7C47B0-2F20-6449-86CE-74534E82F7A3}"/>
              </a:ext>
            </a:extLst>
          </p:cNvPr>
          <p:cNvSpPr>
            <a:spLocks noGrp="1"/>
          </p:cNvSpPr>
          <p:nvPr>
            <p:ph type="sldNum" sz="quarter" idx="4294967295"/>
          </p:nvPr>
        </p:nvSpPr>
        <p:spPr>
          <a:xfrm>
            <a:off x="10034587" y="6623100"/>
            <a:ext cx="1648619" cy="216000"/>
          </a:xfrm>
        </p:spPr>
        <p:txBody>
          <a:bodyPr/>
          <a:lstStyle/>
          <a:p>
            <a:fld id="{04260D4A-DEC1-45DD-8AB2-A3349BAAA59E}" type="slidenum">
              <a:rPr lang="en-US" smtClean="0"/>
              <a:pPr/>
              <a:t>9</a:t>
            </a:fld>
            <a:endParaRPr lang="en-US"/>
          </a:p>
        </p:txBody>
      </p:sp>
      <p:sp>
        <p:nvSpPr>
          <p:cNvPr id="4" name="Content Placeholder 3">
            <a:extLst>
              <a:ext uri="{FF2B5EF4-FFF2-40B4-BE49-F238E27FC236}">
                <a16:creationId xmlns:a16="http://schemas.microsoft.com/office/drawing/2014/main" id="{3D3C78B0-D922-A94F-B0A8-952DEA5F44E8}"/>
              </a:ext>
            </a:extLst>
          </p:cNvPr>
          <p:cNvSpPr>
            <a:spLocks noGrp="1"/>
          </p:cNvSpPr>
          <p:nvPr>
            <p:ph sz="quarter" idx="14"/>
          </p:nvPr>
        </p:nvSpPr>
        <p:spPr/>
        <p:txBody>
          <a:bodyPr/>
          <a:lstStyle/>
          <a:p>
            <a:pPr marL="0" indent="0">
              <a:buNone/>
            </a:pPr>
            <a:r>
              <a:rPr lang="en-US" dirty="0">
                <a:latin typeface="Calibri" panose="020F0502020204030204" pitchFamily="34" charset="0"/>
                <a:ea typeface="Calibri" panose="020F0502020204030204" pitchFamily="34" charset="0"/>
              </a:rPr>
              <a:t>Discrimination means any distinction, exclusion or restriction on the basis of characteristics such as race, gender, sexual orientation, disability etc. which has the purpose or effect of impairing or nullifying the recognition, enjoyment of exercise, on an equal basis with others, of human rights and fundamental freedoms in political, economic, social, cultural, civil or any other fields</a:t>
            </a:r>
          </a:p>
          <a:p>
            <a:pPr marL="0" indent="0">
              <a:buNone/>
            </a:pPr>
            <a:r>
              <a:rPr lang="en-GB" i="1" dirty="0">
                <a:latin typeface="Calibri" panose="020F0502020204030204" pitchFamily="34" charset="0"/>
                <a:ea typeface="Calibri" panose="020F0502020204030204" pitchFamily="34" charset="0"/>
              </a:rPr>
              <a:t>This definition is adapted from the Convention on the Rights of Persons with Disabilities (CRPD)</a:t>
            </a:r>
            <a:endParaRPr lang="en-US" i="1" dirty="0">
              <a:latin typeface="Calibri" panose="020F0502020204030204" pitchFamily="34" charset="0"/>
              <a:ea typeface="Calibri" panose="020F0502020204030204" pitchFamily="34" charset="0"/>
            </a:endParaRPr>
          </a:p>
          <a:p>
            <a:endParaRPr lang="en-US" dirty="0">
              <a:latin typeface="Calibri" panose="020F0502020204030204" pitchFamily="34" charset="0"/>
              <a:ea typeface="Calibri" panose="020F0502020204030204" pitchFamily="34" charset="0"/>
            </a:endParaRPr>
          </a:p>
          <a:p>
            <a:r>
              <a:rPr lang="en-US" b="1" dirty="0">
                <a:latin typeface="Calibri" panose="020F0502020204030204" pitchFamily="34" charset="0"/>
                <a:ea typeface="Calibri" panose="020F0502020204030204" pitchFamily="34" charset="0"/>
              </a:rPr>
              <a:t>Simple definition of discrimination</a:t>
            </a:r>
            <a:r>
              <a:rPr lang="en-US" dirty="0">
                <a:latin typeface="Calibri" panose="020F0502020204030204" pitchFamily="34" charset="0"/>
                <a:ea typeface="Calibri" panose="020F0502020204030204" pitchFamily="34" charset="0"/>
              </a:rPr>
              <a:t> - when some people are treated differently from others because of one or more characteristics they have or are perceived to have and, as a consequence, are deprived of their human rights.</a:t>
            </a:r>
          </a:p>
          <a:p>
            <a:endParaRPr lang="en-US" dirty="0">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EBD34ACE-AE27-1E48-9996-2A62DD01500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Presentation. Defining discrimination </a:t>
            </a:r>
          </a:p>
        </p:txBody>
      </p:sp>
    </p:spTree>
    <p:extLst>
      <p:ext uri="{BB962C8B-B14F-4D97-AF65-F5344CB8AC3E}">
        <p14:creationId xmlns:p14="http://schemas.microsoft.com/office/powerpoint/2010/main" val="29991459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Lonza font theme">
      <a:majorFont>
        <a:latin typeface="Century Gothic"/>
        <a:ea typeface="Arial Unicode MS"/>
        <a:cs typeface="Arial Unicode MS"/>
      </a:majorFont>
      <a:minorFont>
        <a:latin typeface="Calibri Light"/>
        <a:ea typeface="Arial Unicode MS"/>
        <a:cs typeface="Arial Unicode MS"/>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1"/>
            </a:solidFill>
          </a:defRPr>
        </a:defPPr>
      </a:lstStyle>
    </a:txDef>
  </a:objectDefaults>
  <a:extraClrSchemeLst/>
  <a:extLst>
    <a:ext uri="{05A4C25C-085E-4340-85A3-A5531E510DB2}">
      <thm15:themeFamily xmlns:thm15="http://schemas.microsoft.com/office/thememl/2012/main" name="TEMPLATE WHO PPT" id="{E2228241-3BEA-3843-838B-7F5DBA8F7E90}" vid="{0C4EC57B-1905-C64E-B6FC-1A29D423595C}"/>
    </a:ext>
  </a:extLst>
</a:theme>
</file>

<file path=ppt/theme/theme2.xml><?xml version="1.0" encoding="utf-8"?>
<a:theme xmlns:a="http://schemas.openxmlformats.org/drawingml/2006/main" name="1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4.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5.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K Document" ma:contentTypeID="0x010100BAF7254234723E48BEAA5279D19E83B800A036C8B9C5E1A946ACFC9AB6080B4725" ma:contentTypeVersion="29" ma:contentTypeDescription="Create a new document." ma:contentTypeScope="" ma:versionID="cd96857019ccf42425cfa0324f19569f">
  <xsd:schema xmlns:xsd="http://www.w3.org/2001/XMLSchema" xmlns:xs="http://www.w3.org/2001/XMLSchema" xmlns:p="http://schemas.microsoft.com/office/2006/metadata/properties" xmlns:ns2="d04ac8df-6fd2-482f-b819-b97b1136af7f" xmlns:ns3="8e190b10-7588-4026-8077-47ce50af6e21" xmlns:ns4="abbeec68-b05e-4e2e-88e5-2ac3e13fe809" xmlns:ns5="f2799711-389d-4496-9a0b-c133573d8f91" xmlns:ns6="14bfd2bb-3d4a-4549-9197-f3410a8da64b" xmlns:ns7="ea8875d5-51f8-4e4f-bf8c-de63b726e0aa" xmlns:ns8="c42b7927-1d54-40ad-870c-7235f199a9f4" targetNamespace="http://schemas.microsoft.com/office/2006/metadata/properties" ma:root="true" ma:fieldsID="0ec07e4983a71befdb0cac599e30c3d2" ns2:_="" ns3:_="" ns4:_="" ns5:_="" ns6:_="" ns7:_="" ns8:_="">
    <xsd:import namespace="d04ac8df-6fd2-482f-b819-b97b1136af7f"/>
    <xsd:import namespace="8e190b10-7588-4026-8077-47ce50af6e21"/>
    <xsd:import namespace="abbeec68-b05e-4e2e-88e5-2ac3e13fe809"/>
    <xsd:import namespace="f2799711-389d-4496-9a0b-c133573d8f91"/>
    <xsd:import namespace="14bfd2bb-3d4a-4549-9197-f3410a8da64b"/>
    <xsd:import namespace="ea8875d5-51f8-4e4f-bf8c-de63b726e0aa"/>
    <xsd:import namespace="c42b7927-1d54-40ad-870c-7235f199a9f4"/>
    <xsd:element name="properties">
      <xsd:complexType>
        <xsd:sequence>
          <xsd:element name="documentManagement">
            <xsd:complexType>
              <xsd:all>
                <xsd:element ref="ns2:rkActDate" minOccurs="0"/>
                <xsd:element ref="ns2:rkDeletionDate" minOccurs="0"/>
                <xsd:element ref="ns2:rkYellowNoteDoc" minOccurs="0"/>
                <xsd:element ref="ns2:rkDocumentAdvis" minOccurs="0"/>
                <xsd:element ref="ns2:rkArchivingPeriod" minOccurs="0"/>
                <xsd:element ref="ns4:wp_tag" minOccurs="0"/>
                <xsd:element ref="ns4:wpDocumentId" minOccurs="0"/>
                <xsd:element ref="ns5:wp_entitynamefield" minOccurs="0"/>
                <xsd:element ref="ns2:wpBusinessModule" minOccurs="0"/>
                <xsd:element ref="ns2:rkProjectNumber" minOccurs="0"/>
                <xsd:element ref="ns2:rkCaseID" minOccurs="0"/>
                <xsd:element ref="ns5:rkParentCase" minOccurs="0"/>
                <xsd:element ref="ns6:wpItemlocation" minOccurs="0"/>
                <xsd:element ref="ns7:rkRelatedDoc" minOccurs="0"/>
                <xsd:element ref="ns2:rkConfidential" minOccurs="0"/>
                <xsd:element ref="ns5:zpaGDPR_Sag_Beregnet" minOccurs="0"/>
                <xsd:element ref="ns8:wpRelationSets" minOccurs="0"/>
                <xsd:element ref="ns8:wpHasRelatedContent" minOccurs="0"/>
                <xsd:element ref="ns5:o5ff404f083d4b74b4901cfb5f9c5885" minOccurs="0"/>
                <xsd:element ref="ns3:TaxCatchAll" minOccurs="0"/>
                <xsd:element ref="ns2:e5404abefda04403849637b8b186ca8b" minOccurs="0"/>
                <xsd:element ref="ns5:bce5bb4cb725462db188b191a7eb530d" minOccurs="0"/>
                <xsd:element ref="ns3:TaxCatchAllLabel" minOccurs="0"/>
                <xsd:element ref="ns5:e6cbc8a478eb420589a6e014ba132a64" minOccurs="0"/>
                <xsd:element ref="ns2:a30301ec14f1485491da311a88d487d0" minOccurs="0"/>
                <xsd:element ref="ns2:p8b010f7df5842dca681a0912c2bcab2" minOccurs="0"/>
                <xsd:element ref="ns5:MediaServiceMetadata" minOccurs="0"/>
                <xsd:element ref="ns5:MediaServiceFastMetadata"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ac8df-6fd2-482f-b819-b97b1136af7f" elementFormDefault="qualified">
    <xsd:import namespace="http://schemas.microsoft.com/office/2006/documentManagement/types"/>
    <xsd:import namespace="http://schemas.microsoft.com/office/infopath/2007/PartnerControls"/>
    <xsd:element name="rkActDate" ma:index="2" nillable="true" ma:displayName="Date of document creation" ma:description="If you upload an already existing document, you can use this field to note the original date of creating the document." ma:format="DateOnly" ma:internalName="rkActDate">
      <xsd:simpleType>
        <xsd:restriction base="dms:DateTime"/>
      </xsd:simpleType>
    </xsd:element>
    <xsd:element name="rkDeletionDate" ma:index="3" nillable="true" ma:displayName="Deletion Date" ma:description="" ma:format="DateOnly" ma:internalName="rkDeletionDate">
      <xsd:simpleType>
        <xsd:restriction base="dms:DateTime"/>
      </xsd:simpleType>
    </xsd:element>
    <xsd:element name="rkYellowNoteDoc" ma:index="4" nillable="true" ma:displayName="Yellow Note Doc" ma:internalName="rkYellowNoteDoc">
      <xsd:simpleType>
        <xsd:restriction base="dms:Note">
          <xsd:maxLength value="255"/>
        </xsd:restriction>
      </xsd:simpleType>
    </xsd:element>
    <xsd:element name="rkDocumentAdvis" ma:index="7" nillable="true" ma:displayName="Document Advis" ma:hidden="true" ma:internalName="rkDocumentAdvis" ma:readOnly="false">
      <xsd:simpleType>
        <xsd:restriction base="dms:Note"/>
      </xsd:simpleType>
    </xsd:element>
    <xsd:element name="rkArchivingPeriod" ma:index="8" nillable="true" ma:displayName="Archiving Period" ma:default="2019-2024" ma:hidden="true" ma:internalName="rkArchivingPeriod" ma:readOnly="false">
      <xsd:simpleType>
        <xsd:restriction base="dms:Text">
          <xsd:maxLength value="255"/>
        </xsd:restriction>
      </xsd:simpleType>
    </xsd:element>
    <xsd:element name="wpBusinessModule" ma:index="12" nillable="true" ma:displayName="Business Module" ma:default="LK Sager" ma:hidden="true" ma:internalName="wpBusinessModule" ma:readOnly="false">
      <xsd:simpleType>
        <xsd:restriction base="dms:Text"/>
      </xsd:simpleType>
    </xsd:element>
    <xsd:element name="rkProjectNumber" ma:index="13" nillable="true" ma:displayName="Project Number" ma:default="" ma:hidden="true" ma:internalName="rkProjectNumber" ma:readOnly="false">
      <xsd:simpleType>
        <xsd:restriction base="dms:Text">
          <xsd:maxLength value="255"/>
        </xsd:restriction>
      </xsd:simpleType>
    </xsd:element>
    <xsd:element name="rkCaseID" ma:index="16" nillable="true" ma:displayName="Case ID" ma:default="LK-2025-000193" ma:hidden="true" ma:internalName="rkCaseID" ma:readOnly="false">
      <xsd:simpleType>
        <xsd:restriction base="dms:Text">
          <xsd:maxLength value="255"/>
        </xsd:restriction>
      </xsd:simpleType>
    </xsd:element>
    <xsd:element name="rkConfidential" ma:index="25" nillable="true" ma:displayName="Confidential" ma:default="False" ma:description="" ma:internalName="rkConfidential" ma:readOnly="false">
      <xsd:simpleType>
        <xsd:restriction base="dms:Boolean"/>
      </xsd:simpleType>
    </xsd:element>
    <xsd:element name="e5404abefda04403849637b8b186ca8b" ma:index="32" nillable="true" ma:taxonomy="true" ma:internalName="e5404abefda04403849637b8b186ca8b" ma:taxonomyFieldName="rkDocumentStatus" ma:displayName="Document Status" ma:readOnly="false" ma:default="2;#Final|9ae6fcd9-b451-46c0-9019-188a10b11456" ma:fieldId="{e5404abe-fda0-4403-8496-37b8b186ca8b}" ma:sspId="a6bba7c3-5107-49f1-abb3-1b46ebc15f72" ma:termSetId="78361e7a-d923-40e8-a730-0048d23b6454" ma:anchorId="a29111a7-f711-4224-8350-0bd8393b3a0f" ma:open="false" ma:isKeyword="false">
      <xsd:complexType>
        <xsd:sequence>
          <xsd:element ref="pc:Terms" minOccurs="0" maxOccurs="1"/>
        </xsd:sequence>
      </xsd:complexType>
    </xsd:element>
    <xsd:element name="a30301ec14f1485491da311a88d487d0" ma:index="38" nillable="true" ma:taxonomy="true" ma:internalName="a30301ec14f1485491da311a88d487d0" ma:taxonomyFieldName="rkOpenConfidential" ma:displayName="Open/Confidential" ma:readOnly="false" ma:default="" ma:fieldId="{a30301ec-14f1-4854-91da-311a88d487d0}" ma:sspId="a6bba7c3-5107-49f1-abb3-1b46ebc15f72" ma:termSetId="a89445e1-73f4-4940-9c6c-20c6e19149d6" ma:anchorId="38c548bf-e54a-488a-9205-2631695ae108" ma:open="false" ma:isKeyword="false">
      <xsd:complexType>
        <xsd:sequence>
          <xsd:element ref="pc:Terms" minOccurs="0" maxOccurs="1"/>
        </xsd:sequence>
      </xsd:complexType>
    </xsd:element>
    <xsd:element name="p8b010f7df5842dca681a0912c2bcab2" ma:index="39" nillable="true" ma:taxonomy="true" ma:internalName="p8b010f7df5842dca681a0912c2bcab2" ma:taxonomyFieldName="rkDocDirection" ma:displayName="Document Direction" ma:default="1;#Internal|bf6bc60c-60b7-4f48-b412-c18e1ee58d20" ma:fieldId="{98b010f7-df58-42dc-a681-a0912c2bcab2}" ma:sspId="a6bba7c3-5107-49f1-abb3-1b46ebc15f72" ma:termSetId="79fb452f-4e81-49d7-bc6b-6702f6ca3880" ma:anchorId="ff9dba2f-780a-414f-8471-20c97a51bfc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190b10-7588-4026-8077-47ce50af6e21"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180b67d8-a269-4015-af16-dc4ef4f195e0}" ma:internalName="TaxCatchAll" ma:showField="CatchAllData" ma:web="8e190b10-7588-4026-8077-47ce50af6e21">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180b67d8-a269-4015-af16-dc4ef4f195e0}" ma:internalName="TaxCatchAllLabel" ma:readOnly="true" ma:showField="CatchAllDataLabel" ma:web="8e190b10-7588-4026-8077-47ce50af6e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beec68-b05e-4e2e-88e5-2ac3e13fe809" elementFormDefault="qualified">
    <xsd:import namespace="http://schemas.microsoft.com/office/2006/documentManagement/types"/>
    <xsd:import namespace="http://schemas.microsoft.com/office/infopath/2007/PartnerControls"/>
    <xsd:element name="wp_tag" ma:index="9" nillable="true" ma:displayName="Stage tag" ma:default="Open" ma:internalName="wp_tag" ma:readOnly="false">
      <xsd:simpleType>
        <xsd:restriction base="dms:Text"/>
      </xsd:simpleType>
    </xsd:element>
    <xsd:element name="wpDocumentId" ma:index="10" nillable="true" ma:displayName="Document ID" ma:description="This field is can be used as a unique Document ID set by the WorkPoint Numerator Service" ma:hidden="true" ma:indexed="true" ma:internalName="wpDocumentId"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799711-389d-4496-9a0b-c133573d8f91" elementFormDefault="qualified">
    <xsd:import namespace="http://schemas.microsoft.com/office/2006/documentManagement/types"/>
    <xsd:import namespace="http://schemas.microsoft.com/office/infopath/2007/PartnerControls"/>
    <xsd:element name="wp_entitynamefield" ma:index="11" nillable="true" ma:displayName="Case name" ma:default="QualityRights Humanitarian Package" ma:hidden="true" ma:internalName="wp_entitynamefield" ma:readOnly="false">
      <xsd:simpleType>
        <xsd:restriction base="dms:Text"/>
      </xsd:simpleType>
    </xsd:element>
    <xsd:element name="rkParentCase" ma:index="18" nillable="true" ma:displayName="Parent Case ID" ma:default="" ma:hidden="true" ma:internalName="rkParentCase" ma:readOnly="false">
      <xsd:simpleType>
        <xsd:restriction base="dms:Text"/>
      </xsd:simpleType>
    </xsd:element>
    <xsd:element name="zpaGDPR_Sag_Beregnet" ma:index="26" nillable="true" ma:displayName="GDPR_Sag_Beregnet" ma:default="" ma:internalName="zpaGDPR_Sag_Beregnet" ma:readOnly="false">
      <xsd:simpleType>
        <xsd:restriction base="dms:Text"/>
      </xsd:simpleType>
    </xsd:element>
    <xsd:element name="o5ff404f083d4b74b4901cfb5f9c5885" ma:index="30" nillable="true" ma:taxonomy="true" ma:internalName="o5ff404f083d4b74b4901cfb5f9c5885" ma:taxonomyFieldName="rkProcess" ma:displayName="Process" ma:readOnly="false" ma:default="" ma:fieldId="{85ff404f-083d-4b74-b490-1cfb5f9c5885}" ma:taxonomyMulti="true" ma:sspId="a6bba7c3-5107-49f1-abb3-1b46ebc15f72" ma:termSetId="00571633-8780-43e7-b6b1-637829dbeb78" ma:anchorId="22bfe7ec-e31c-43a5-822a-3141cd045829" ma:open="false" ma:isKeyword="false">
      <xsd:complexType>
        <xsd:sequence>
          <xsd:element ref="pc:Terms" minOccurs="0" maxOccurs="1"/>
        </xsd:sequence>
      </xsd:complexType>
    </xsd:element>
    <xsd:element name="bce5bb4cb725462db188b191a7eb530d" ma:index="33" nillable="true" ma:taxonomy="true" ma:internalName="bce5bb4cb725462db188b191a7eb530d" ma:taxonomyFieldName="rkCaseRespUnit" ma:displayName="Case Responsible Unit" ma:readOnly="false" ma:default="322;#RCRC Movement MHPSS Hub:MHPSSHub Technical Advisors|45c0acf5-dd80-426d-bc0f-9954806c0ad8" ma:fieldId="{bce5bb4c-b725-462d-b188-b191a7eb530d}" ma:sspId="a6bba7c3-5107-49f1-abb3-1b46ebc15f72" ma:termSetId="8e0c7b93-44db-40e5-8783-45b8f0433ae4" ma:anchorId="00000000-0000-0000-0000-000000000000" ma:open="false" ma:isKeyword="false">
      <xsd:complexType>
        <xsd:sequence>
          <xsd:element ref="pc:Terms" minOccurs="0" maxOccurs="1"/>
        </xsd:sequence>
      </xsd:complexType>
    </xsd:element>
    <xsd:element name="e6cbc8a478eb420589a6e014ba132a64" ma:index="35" nillable="true" ma:taxonomy="true" ma:internalName="e6cbc8a478eb420589a6e014ba132a64" ma:taxonomyFieldName="rkSubject" ma:displayName="Subject" ma:readOnly="false" ma:default="342;#Capacity Building|598d68aa-623d-45ec-bceb-d205edf42155" ma:fieldId="{e6cbc8a4-78eb-4205-89a6-e014ba132a64}" ma:taxonomyMulti="true" ma:sspId="a6bba7c3-5107-49f1-abb3-1b46ebc15f72" ma:termSetId="c39bd6dd-8752-448c-817a-60b94217b09a" ma:anchorId="877d3b0b-78a5-436d-b780-b7d2507d4384" ma:open="false" ma:isKeyword="false">
      <xsd:complexType>
        <xsd:sequence>
          <xsd:element ref="pc:Terms" minOccurs="0" maxOccurs="1"/>
        </xsd:sequence>
      </xsd:complexType>
    </xsd:element>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bfd2bb-3d4a-4549-9197-f3410a8da64b" elementFormDefault="qualified">
    <xsd:import namespace="http://schemas.microsoft.com/office/2006/documentManagement/types"/>
    <xsd:import namespace="http://schemas.microsoft.com/office/infopath/2007/PartnerControls"/>
    <xsd:element name="wpItemlocation" ma:index="21" nillable="true" ma:displayName="wpItemLocation" ma:default="52f89f3b39354c7c9851847cb57fcabb;4a4729547dea44959d8bce78817e3c8e;14626;" ma:internalName="wpItem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875d5-51f8-4e4f-bf8c-de63b726e0aa" elementFormDefault="qualified">
    <xsd:import namespace="http://schemas.microsoft.com/office/2006/documentManagement/types"/>
    <xsd:import namespace="http://schemas.microsoft.com/office/infopath/2007/PartnerControls"/>
    <xsd:element name="rkRelatedDoc" ma:index="24" nillable="true" ma:displayName="Related document" ma:hidden="true" ma:list="{f2799711-389d-4496-9a0b-c133573d8f91}" ma:internalName="rkRelatedDoc" ma:readOnly="false"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42b7927-1d54-40ad-870c-7235f199a9f4" elementFormDefault="qualified">
    <xsd:import namespace="http://schemas.microsoft.com/office/2006/documentManagement/types"/>
    <xsd:import namespace="http://schemas.microsoft.com/office/infopath/2007/PartnerControls"/>
    <xsd:element name="wpRelationSets" ma:index="27" nillable="true" ma:displayName="Relation Sets" ma:description="Contains data about an element's related content" ma:internalName="wpRelationSets" ma:readOnly="false">
      <xsd:simpleType>
        <xsd:restriction base="dms:Note"/>
      </xsd:simpleType>
    </xsd:element>
    <xsd:element name="wpHasRelatedContent" ma:index="28" nillable="true" ma:displayName="Has related content" ma:default="0" ma:description="Indicates whether an item has related content" ma:internalName="wpHasRelatedContent"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e190b10-7588-4026-8077-47ce50af6e21">
      <Value>342</Value>
      <Value>7</Value>
      <Value>9</Value>
      <Value>8</Value>
      <Value>322</Value>
    </TaxCatchAll>
    <rkParentCase xmlns="f2799711-389d-4496-9a0b-c133573d8f91" xsi:nil="true"/>
    <rkYellowNoteDoc xmlns="d04ac8df-6fd2-482f-b819-b97b1136af7f" xsi:nil="true"/>
    <wp_entitynamefield xmlns="f2799711-389d-4496-9a0b-c133573d8f91">QualityRights Humanitarian Package</wp_entitynamefield>
    <rkDocumentAdvis xmlns="d04ac8df-6fd2-482f-b819-b97b1136af7f" xsi:nil="true"/>
    <p8b010f7df5842dca681a0912c2bcab2 xmlns="d04ac8df-6fd2-482f-b819-b97b1136af7f">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bf6bc60c-60b7-4f48-b412-c18e1ee58d20</TermId>
        </TermInfo>
      </Terms>
    </p8b010f7df5842dca681a0912c2bcab2>
    <wpBusinessModule xmlns="d04ac8df-6fd2-482f-b819-b97b1136af7f">LK Sager</wpBusinessModule>
    <rkRelatedDoc xmlns="ea8875d5-51f8-4e4f-bf8c-de63b726e0aa" xsi:nil="true"/>
    <rkConfidential xmlns="d04ac8df-6fd2-482f-b819-b97b1136af7f">false</rkConfidential>
    <wp_tag xmlns="abbeec68-b05e-4e2e-88e5-2ac3e13fe809">Open</wp_tag>
    <rkCaseID xmlns="d04ac8df-6fd2-482f-b819-b97b1136af7f">LK-2025-000193</rkCaseID>
    <wpDocumentId xmlns="abbeec68-b05e-4e2e-88e5-2ac3e13fe809">2025-36850</wpDocumentId>
    <e5404abefda04403849637b8b186ca8b xmlns="d04ac8df-6fd2-482f-b819-b97b1136af7f">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9ae6fcd9-b451-46c0-9019-188a10b11456</TermId>
        </TermInfo>
      </Terms>
    </e5404abefda04403849637b8b186ca8b>
    <bce5bb4cb725462db188b191a7eb530d xmlns="f2799711-389d-4496-9a0b-c133573d8f91">
      <Terms xmlns="http://schemas.microsoft.com/office/infopath/2007/PartnerControls">
        <TermInfo xmlns="http://schemas.microsoft.com/office/infopath/2007/PartnerControls">
          <TermName xmlns="http://schemas.microsoft.com/office/infopath/2007/PartnerControls">RCRC Movement MHPSS Hub:MHPSSHub Technical Advisors</TermName>
          <TermId xmlns="http://schemas.microsoft.com/office/infopath/2007/PartnerControls">45c0acf5-dd80-426d-bc0f-9954806c0ad8</TermId>
        </TermInfo>
      </Terms>
    </bce5bb4cb725462db188b191a7eb530d>
    <rkActDate xmlns="d04ac8df-6fd2-482f-b819-b97b1136af7f" xsi:nil="true"/>
    <rkProjectNumber xmlns="d04ac8df-6fd2-482f-b819-b97b1136af7f" xsi:nil="true"/>
    <zpaGDPR_Sag_Beregnet xmlns="f2799711-389d-4496-9a0b-c133573d8f91" xsi:nil="true"/>
    <o5ff404f083d4b74b4901cfb5f9c5885 xmlns="f2799711-389d-4496-9a0b-c133573d8f91">
      <Terms xmlns="http://schemas.microsoft.com/office/infopath/2007/PartnerControls"/>
    </o5ff404f083d4b74b4901cfb5f9c5885>
    <rkArchivingPeriod xmlns="d04ac8df-6fd2-482f-b819-b97b1136af7f">2019-2024</rkArchivingPeriod>
    <wpRelationSets xmlns="c42b7927-1d54-40ad-870c-7235f199a9f4" xsi:nil="true"/>
    <wpHasRelatedContent xmlns="c42b7927-1d54-40ad-870c-7235f199a9f4">false</wpHasRelatedContent>
    <rkDeletionDate xmlns="d04ac8df-6fd2-482f-b819-b97b1136af7f" xsi:nil="true"/>
    <a30301ec14f1485491da311a88d487d0 xmlns="d04ac8df-6fd2-482f-b819-b97b1136af7f">
      <Terms xmlns="http://schemas.microsoft.com/office/infopath/2007/PartnerControls">
        <TermInfo xmlns="http://schemas.microsoft.com/office/infopath/2007/PartnerControls">
          <TermName xmlns="http://schemas.microsoft.com/office/infopath/2007/PartnerControls">Open</TermName>
          <TermId xmlns="http://schemas.microsoft.com/office/infopath/2007/PartnerControls">5b634c15-81a0-4474-a1b9-c7fcf95d35c4</TermId>
        </TermInfo>
      </Terms>
    </a30301ec14f1485491da311a88d487d0>
    <e6cbc8a478eb420589a6e014ba132a64 xmlns="f2799711-389d-4496-9a0b-c133573d8f91">
      <Terms xmlns="http://schemas.microsoft.com/office/infopath/2007/PartnerControls">
        <TermInfo xmlns="http://schemas.microsoft.com/office/infopath/2007/PartnerControls">
          <TermName xmlns="http://schemas.microsoft.com/office/infopath/2007/PartnerControls">Capacity Building</TermName>
          <TermId xmlns="http://schemas.microsoft.com/office/infopath/2007/PartnerControls">598d68aa-623d-45ec-bceb-d205edf42155</TermId>
        </TermInfo>
      </Terms>
    </e6cbc8a478eb420589a6e014ba132a64>
    <wpItemlocation xmlns="14bfd2bb-3d4a-4549-9197-f3410a8da64b">52f89f3b39354c7c9851847cb57fcabb;4a4729547dea44959d8bce78817e3c8e;14626;</wpItemlo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AA130-C108-4A48-8174-52EDC5105943}">
  <ds:schemaRefs>
    <ds:schemaRef ds:uri="14bfd2bb-3d4a-4549-9197-f3410a8da64b"/>
    <ds:schemaRef ds:uri="8e190b10-7588-4026-8077-47ce50af6e21"/>
    <ds:schemaRef ds:uri="abbeec68-b05e-4e2e-88e5-2ac3e13fe809"/>
    <ds:schemaRef ds:uri="c42b7927-1d54-40ad-870c-7235f199a9f4"/>
    <ds:schemaRef ds:uri="d04ac8df-6fd2-482f-b819-b97b1136af7f"/>
    <ds:schemaRef ds:uri="ea8875d5-51f8-4e4f-bf8c-de63b726e0aa"/>
    <ds:schemaRef ds:uri="f2799711-389d-4496-9a0b-c133573d8f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A35114-7664-40E2-B3C3-6AFD9DA6D22B}">
  <ds:schemaRefs>
    <ds:schemaRef ds:uri="14bfd2bb-3d4a-4549-9197-f3410a8da64b"/>
    <ds:schemaRef ds:uri="8e190b10-7588-4026-8077-47ce50af6e21"/>
    <ds:schemaRef ds:uri="abbeec68-b05e-4e2e-88e5-2ac3e13fe809"/>
    <ds:schemaRef ds:uri="c42b7927-1d54-40ad-870c-7235f199a9f4"/>
    <ds:schemaRef ds:uri="d04ac8df-6fd2-482f-b819-b97b1136af7f"/>
    <ds:schemaRef ds:uri="ea8875d5-51f8-4e4f-bf8c-de63b726e0aa"/>
    <ds:schemaRef ds:uri="f2799711-389d-4496-9a0b-c133573d8f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2A38C7-4FFF-4153-AA2D-69AB7C190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45734</TotalTime>
  <Words>14081</Words>
  <Application>Microsoft Office PowerPoint</Application>
  <PresentationFormat>Widescreen</PresentationFormat>
  <Paragraphs>1099</Paragraphs>
  <Slides>73</Slides>
  <Notes>72</Notes>
  <HiddenSlides>0</HiddenSlides>
  <MMClips>7</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90" baseType="lpstr">
      <vt:lpstr>Arial Unicode MS</vt:lpstr>
      <vt:lpstr>SimSun</vt:lpstr>
      <vt:lpstr>Arial</vt:lpstr>
      <vt:lpstr>Arial,Sans-Serif</vt:lpstr>
      <vt:lpstr>Calibri</vt:lpstr>
      <vt:lpstr>Calibri  </vt:lpstr>
      <vt:lpstr>Calibri Light</vt:lpstr>
      <vt:lpstr>Century Gothic</vt:lpstr>
      <vt:lpstr>Courier New</vt:lpstr>
      <vt:lpstr>Segoe UI</vt:lpstr>
      <vt:lpstr>Symbol</vt:lpstr>
      <vt:lpstr>Symbol,Sans-Serif</vt:lpstr>
      <vt:lpstr>Times New Roman</vt:lpstr>
      <vt:lpstr>Wingdings</vt:lpstr>
      <vt:lpstr>LPB</vt:lpstr>
      <vt:lpstr>1_LPB</vt:lpstr>
      <vt:lpstr>think-cell Slide</vt:lpstr>
      <vt:lpstr>PowerPoint Presentation</vt:lpstr>
      <vt:lpstr>Topics covered in today’s training</vt:lpstr>
      <vt:lpstr>Learning outcomes</vt:lpstr>
      <vt:lpstr>PowerPoint Presentation</vt:lpstr>
      <vt:lpstr>Topic 1. Understanding discrimination and denial of rights</vt:lpstr>
      <vt:lpstr>Exercise 2.1 Rights of people with psychosocial, intellectual or cognitive disabilities </vt:lpstr>
      <vt:lpstr>Mental Health, Disability and Human Rights</vt:lpstr>
      <vt:lpstr>Exercise 2.1 Rights of people with psychosocial, intellectual or cognitive disabilities </vt:lpstr>
      <vt:lpstr>Presentation. Defining discrimination </vt:lpstr>
      <vt:lpstr>Defining discrimination  </vt:lpstr>
      <vt:lpstr>Exercise 2.2 That’s not who I am! </vt:lpstr>
      <vt:lpstr>Exercise 2.2 That’s not who I am!    </vt:lpstr>
      <vt:lpstr>Exercise 2.3 Understanding institutionalized discrimination</vt:lpstr>
      <vt:lpstr>Topic 2. Understanding disability from a human rights perspective </vt:lpstr>
      <vt:lpstr>Exercise 2.4 Understanding disability from a human rights perspective</vt:lpstr>
      <vt:lpstr>Exercise 2.4 Understanding disability from a human rights perspective </vt:lpstr>
      <vt:lpstr>Presentation. Different models of disability</vt:lpstr>
      <vt:lpstr>Different models of disability </vt:lpstr>
      <vt:lpstr>Different models of disability </vt:lpstr>
      <vt:lpstr>Different models of disability </vt:lpstr>
      <vt:lpstr>Different models of disability</vt:lpstr>
      <vt:lpstr>Exercise 2.5 The different models in practice</vt:lpstr>
      <vt:lpstr>Exercise 2.5 The different models in practice</vt:lpstr>
      <vt:lpstr>PowerPoint Presentation</vt:lpstr>
      <vt:lpstr>Break</vt:lpstr>
      <vt:lpstr>Exercise 2.6 Models of disability where you work</vt:lpstr>
      <vt:lpstr>Exercise 2.7 Changing the model in the humanitarian sector </vt:lpstr>
      <vt:lpstr>Exercise 2.8 Models of disability in the humanitarian sector – MHPSS response</vt:lpstr>
      <vt:lpstr>Topic 3. The Convention on the Rights of Persons with Disabilities </vt:lpstr>
      <vt:lpstr>Exercise 2.9 What is the CRPD? </vt:lpstr>
      <vt:lpstr>Exercise 2.10 The eight guiding principles of the CRPD</vt:lpstr>
      <vt:lpstr>PowerPoint Presentation</vt:lpstr>
      <vt:lpstr>Mental Health, Disability and Human Rights</vt:lpstr>
      <vt:lpstr>Topic 4. The link between MHPSS principles and the CRPD </vt:lpstr>
      <vt:lpstr>Presentation. Guiding principles of MHPSS action and coordination </vt:lpstr>
      <vt:lpstr>Guiding principles of MHPSS action and coordination </vt:lpstr>
      <vt:lpstr>Topic 5. Zooming in on Article 11. Situations of risk and humanitarian emergencies</vt:lpstr>
      <vt:lpstr>Presentation. Zooming in on article 11</vt:lpstr>
      <vt:lpstr>Zooming in on Article 11  </vt:lpstr>
      <vt:lpstr>Presentation. Zooming in on Article 11  </vt:lpstr>
      <vt:lpstr>Zooming in on article 11 – 3</vt:lpstr>
      <vt:lpstr>Exercise 2.12 Barriers experienced by people with psychosocial disabilities in humanitarian emergencies</vt:lpstr>
      <vt:lpstr>Exercise 2.12 Barriers experienced by people with psychosocial disabilities in humanitarian emergencies</vt:lpstr>
      <vt:lpstr>Lunch</vt:lpstr>
      <vt:lpstr>Topic 6. Zooming in on Article 19 The right to live independently and be included in the community</vt:lpstr>
      <vt:lpstr>Presentation: CRPD Article 19. Living independently and being included in the community</vt:lpstr>
      <vt:lpstr>CRPD Article 19. Living independently and being included in the community  </vt:lpstr>
      <vt:lpstr>CRPD Article 19. Living independently and being included in the community </vt:lpstr>
      <vt:lpstr>Topic 7. Zooming in on Article 12. Equal recognition before the law</vt:lpstr>
      <vt:lpstr>Presentation. Zooming in on Article 12. Equal recognition before the law   </vt:lpstr>
      <vt:lpstr>Zooming in on Article 12 Equal recognition before the law </vt:lpstr>
      <vt:lpstr>PowerPoint Presentation</vt:lpstr>
      <vt:lpstr>Topic 1. Understanding the right to legal capacity (equal recognition before the law in practice) </vt:lpstr>
      <vt:lpstr>The right to legal capacity</vt:lpstr>
      <vt:lpstr>Presentation. The right to legal capacity</vt:lpstr>
      <vt:lpstr>The right to legal capacity </vt:lpstr>
      <vt:lpstr>Exercise 3.1 The right to legal capacity </vt:lpstr>
      <vt:lpstr>Presentation. The right to legal capacity in humanitarian contexts </vt:lpstr>
      <vt:lpstr>Topic 2. Supported decision-making and advance planning  </vt:lpstr>
      <vt:lpstr>Exercise 3.1 Supported decision-making</vt:lpstr>
      <vt:lpstr>Presentation. Advance planning – content of advance plans </vt:lpstr>
      <vt:lpstr>Advance planning – uses</vt:lpstr>
      <vt:lpstr>Advance planning – beyond medical choices </vt:lpstr>
      <vt:lpstr>Break</vt:lpstr>
      <vt:lpstr>Exercise 3.2 Supported decision-making and advance planning in humanitarian contexts</vt:lpstr>
      <vt:lpstr>PowerPoint Presentation</vt:lpstr>
      <vt:lpstr>Presentation. QualityRights changemakers</vt:lpstr>
      <vt:lpstr>PowerPoint Presentation</vt:lpstr>
      <vt:lpstr>QualityRights changemakers</vt:lpstr>
      <vt:lpstr>Exercise 3.3 People with lived experience where you work</vt:lpstr>
      <vt:lpstr>Continue your QualityRights Action Plan</vt:lpstr>
      <vt:lpstr>Daily wrap up and rapid end of day evaluation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DREW BOLD, Nathalie Jane</cp:lastModifiedBy>
  <cp:revision>105</cp:revision>
  <cp:lastPrinted>2019-10-28T12:05:31Z</cp:lastPrinted>
  <dcterms:created xsi:type="dcterms:W3CDTF">2018-12-31T14:56:36Z</dcterms:created>
  <dcterms:modified xsi:type="dcterms:W3CDTF">2025-12-10T10:37:14Z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0x010100BAF7254234723E48BEAA5279D19E83B800A036C8B9C5E1A946ACFC9AB6080B4725</vt:lpwstr>
  </property>
  <property fmtid="{D5CDD505-2E9C-101B-9397-08002B2CF9AE}" pid="3" name="_dlc_DocIdItemGuid">
    <vt:lpwstr>010bb257-907b-4ee4-bd7e-28dd30adb616</vt:lpwstr>
  </property>
  <property fmtid="{D5CDD505-2E9C-101B-9397-08002B2CF9AE}" pid="4" name="MediaServiceImageTags">
    <vt:lpwstr/>
  </property>
  <property fmtid="{D5CDD505-2E9C-101B-9397-08002B2CF9AE}" pid="5" name="rkSubject">
    <vt:lpwstr>342;#Capacity Building|598d68aa-623d-45ec-bceb-d205edf42155</vt:lpwstr>
  </property>
  <property fmtid="{D5CDD505-2E9C-101B-9397-08002B2CF9AE}" pid="6" name="rkCaseRespUnit">
    <vt:lpwstr>322;#RCRC Movement MHPSS Hub:MHPSSHub Technical Advisors|45c0acf5-dd80-426d-bc0f-9954806c0ad8</vt:lpwstr>
  </property>
  <property fmtid="{D5CDD505-2E9C-101B-9397-08002B2CF9AE}" pid="7" name="rkOpenConfidential">
    <vt:lpwstr>7;#Open|5b634c15-81a0-4474-a1b9-c7fcf95d35c4</vt:lpwstr>
  </property>
  <property fmtid="{D5CDD505-2E9C-101B-9397-08002B2CF9AE}" pid="8" name="rkDocDirection">
    <vt:lpwstr>8;#Internal|bf6bc60c-60b7-4f48-b412-c18e1ee58d20</vt:lpwstr>
  </property>
  <property fmtid="{D5CDD505-2E9C-101B-9397-08002B2CF9AE}" pid="9" name="rkDocumentStatus">
    <vt:lpwstr>9;#Final|9ae6fcd9-b451-46c0-9019-188a10b11456</vt:lpwstr>
  </property>
  <property fmtid="{D5CDD505-2E9C-101B-9397-08002B2CF9AE}" pid="10" name="rkProcess">
    <vt:lpwstr/>
  </property>
</Properties>
</file>