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heme/themeOverride5.xml" ContentType="application/vnd.openxmlformats-officedocument.themeOverride+xml"/>
  <Override PartName="/ppt/theme/themeOverride6.xml" ContentType="application/vnd.openxmlformats-officedocument.themeOverride+xml"/>
  <Override PartName="/ppt/tags/tag9.xml" ContentType="application/vnd.openxmlformats-officedocument.presentationml.tags+xml"/>
  <Override PartName="/ppt/theme/themeOverride7.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19.xml" ContentType="application/vnd.openxmlformats-officedocument.presentationml.tags+xml"/>
  <Override PartName="/ppt/theme/themeOverride13.xml" ContentType="application/vnd.openxmlformats-officedocument.themeOverride+xml"/>
  <Override PartName="/ppt/tags/tag20.xml" ContentType="application/vnd.openxmlformats-officedocument.presentationml.tags+xml"/>
  <Override PartName="/ppt/theme/themeOverride14.xml" ContentType="application/vnd.openxmlformats-officedocument.themeOverride+xml"/>
  <Override PartName="/ppt/theme/themeOverride15.xml" ContentType="application/vnd.openxmlformats-officedocument.themeOverride+xml"/>
  <Override PartName="/ppt/tags/tag21.xml" ContentType="application/vnd.openxmlformats-officedocument.presentationml.tags+xml"/>
  <Override PartName="/ppt/theme/themeOverride16.xml" ContentType="application/vnd.openxmlformats-officedocument.themeOverride+xml"/>
  <Override PartName="/ppt/tags/tag22.xml" ContentType="application/vnd.openxmlformats-officedocument.presentationml.tags+xml"/>
  <Override PartName="/ppt/theme/themeOverride17.xml" ContentType="application/vnd.openxmlformats-officedocument.themeOverride+xml"/>
  <Override PartName="/ppt/theme/themeOverride18.xml" ContentType="application/vnd.openxmlformats-officedocument.themeOverride+xml"/>
  <Override PartName="/ppt/tags/tag23.xml" ContentType="application/vnd.openxmlformats-officedocument.presentationml.tags+xml"/>
  <Override PartName="/ppt/theme/themeOverride19.xml" ContentType="application/vnd.openxmlformats-officedocument.themeOverride+xml"/>
  <Override PartName="/ppt/theme/themeOverride20.xml" ContentType="application/vnd.openxmlformats-officedocument.themeOverride+xml"/>
  <Override PartName="/ppt/tags/tag24.xml" ContentType="application/vnd.openxmlformats-officedocument.presentationml.tags+xml"/>
  <Override PartName="/ppt/theme/themeOverride21.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Override22.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heme/themeOverride23.xml" ContentType="application/vnd.openxmlformats-officedocument.themeOverride+xml"/>
  <Override PartName="/ppt/theme/themeOverride24.xml" ContentType="application/vnd.openxmlformats-officedocument.themeOverride+xml"/>
  <Override PartName="/ppt/tags/tag32.xml" ContentType="application/vnd.openxmlformats-officedocument.presentationml.tags+xml"/>
  <Override PartName="/ppt/theme/themeOverride25.xml" ContentType="application/vnd.openxmlformats-officedocument.themeOverride+xml"/>
  <Override PartName="/ppt/tags/tag33.xml" ContentType="application/vnd.openxmlformats-officedocument.presentationml.tags+xml"/>
  <Override PartName="/ppt/theme/themeOverride26.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5" r:id="rId6"/>
    <p:sldMasterId id="2147483711" r:id="rId7"/>
  </p:sldMasterIdLst>
  <p:notesMasterIdLst>
    <p:notesMasterId r:id="rId69"/>
  </p:notesMasterIdLst>
  <p:handoutMasterIdLst>
    <p:handoutMasterId r:id="rId70"/>
  </p:handoutMasterIdLst>
  <p:sldIdLst>
    <p:sldId id="544" r:id="rId8"/>
    <p:sldId id="259" r:id="rId9"/>
    <p:sldId id="304" r:id="rId10"/>
    <p:sldId id="569" r:id="rId11"/>
    <p:sldId id="379" r:id="rId12"/>
    <p:sldId id="560" r:id="rId13"/>
    <p:sldId id="591" r:id="rId14"/>
    <p:sldId id="592" r:id="rId15"/>
    <p:sldId id="593" r:id="rId16"/>
    <p:sldId id="594" r:id="rId17"/>
    <p:sldId id="575" r:id="rId18"/>
    <p:sldId id="597" r:id="rId19"/>
    <p:sldId id="567" r:id="rId20"/>
    <p:sldId id="392" r:id="rId21"/>
    <p:sldId id="549" r:id="rId22"/>
    <p:sldId id="577" r:id="rId23"/>
    <p:sldId id="550" r:id="rId24"/>
    <p:sldId id="534" r:id="rId25"/>
    <p:sldId id="598" r:id="rId26"/>
    <p:sldId id="576" r:id="rId27"/>
    <p:sldId id="599" r:id="rId28"/>
    <p:sldId id="415" r:id="rId29"/>
    <p:sldId id="406" r:id="rId30"/>
    <p:sldId id="578" r:id="rId31"/>
    <p:sldId id="469" r:id="rId32"/>
    <p:sldId id="570" r:id="rId33"/>
    <p:sldId id="571" r:id="rId34"/>
    <p:sldId id="289" r:id="rId35"/>
    <p:sldId id="302" r:id="rId36"/>
    <p:sldId id="307" r:id="rId37"/>
    <p:sldId id="583" r:id="rId38"/>
    <p:sldId id="584" r:id="rId39"/>
    <p:sldId id="581" r:id="rId40"/>
    <p:sldId id="318" r:id="rId41"/>
    <p:sldId id="589" r:id="rId42"/>
    <p:sldId id="542" r:id="rId43"/>
    <p:sldId id="276" r:id="rId44"/>
    <p:sldId id="590" r:id="rId45"/>
    <p:sldId id="330" r:id="rId46"/>
    <p:sldId id="331" r:id="rId47"/>
    <p:sldId id="341" r:id="rId48"/>
    <p:sldId id="519" r:id="rId49"/>
    <p:sldId id="355" r:id="rId50"/>
    <p:sldId id="572" r:id="rId51"/>
    <p:sldId id="523" r:id="rId52"/>
    <p:sldId id="358" r:id="rId53"/>
    <p:sldId id="372" r:id="rId54"/>
    <p:sldId id="359" r:id="rId55"/>
    <p:sldId id="369" r:id="rId56"/>
    <p:sldId id="370" r:id="rId57"/>
    <p:sldId id="360" r:id="rId58"/>
    <p:sldId id="361" r:id="rId59"/>
    <p:sldId id="467" r:id="rId60"/>
    <p:sldId id="573" r:id="rId61"/>
    <p:sldId id="585" r:id="rId62"/>
    <p:sldId id="525" r:id="rId63"/>
    <p:sldId id="595" r:id="rId64"/>
    <p:sldId id="606" r:id="rId65"/>
    <p:sldId id="586" r:id="rId66"/>
    <p:sldId id="303" r:id="rId67"/>
    <p:sldId id="607" r:id="rId68"/>
  </p:sldIdLst>
  <p:sldSz cx="12192000" cy="6858000"/>
  <p:notesSz cx="7104063" cy="10234613"/>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50"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97E31F-C01B-3E37-8A2A-F6E1BCAF290C}" name="drewn@who.int" initials="dr" userId="S::urn:spo:guest#drewn@who.int::" providerId="AD"/>
  <p188:author id="{4F289543-315B-F184-FBED-A9DAFFAFDF99}" name="catra@rodekors.dk" initials="ca" userId="S::urn:spo:guest#catra@rodekors.dk::" providerId="AD"/>
  <p188:author id="{95DCA54D-3775-FE2F-F80A-B345B26B62F9}" name="Cristina Carreno" initials="CC" userId="S::cristina.carreno@barcelona.msf.org::58fef933-bf80-4331-a72d-ddf74562273a" providerId="AD"/>
  <p188:author id="{D07A715E-607C-E96E-54F8-A300FC83F5A3}" name="DREW BOLD, Nathalie Jane" initials="ND" userId="S::drewn@who.int::efa51c6e-5620-4a7e-a42c-3c2c09b41182" providerId="AD"/>
  <p188:author id="{C2EE3068-A9D5-6714-7726-369B5351DA1D}" name="Helen McColl" initials="HM" userId="S-1-5-21-750584450-1461986151-1435325219-20272" providerId="AD"/>
  <p188:author id="{A161816B-BF4C-609C-04DF-A0E08809BC26}" name="helen mccoll" initials="hm" userId="d16e6e6924879dc7" providerId="Windows Live"/>
  <p188:author id="{D52F9494-AC5E-35EC-28EA-41FDF37D70CA}" name="Helen McColl" initials="HM" userId="S::helen.mccoll@brussels.msf.org::a6d76c99-b0d4-4bc5-a8ac-9a21125d299e" providerId="AD"/>
  <p188:author id="{2704BCA1-7D3F-CF03-A755-8C803764135E}" name="Gregory KEANE" initials="GK" userId="S::gregory.keane@paris.msf.org::bf9a0138-1fd5-4b41-a33f-17d2835e07f4" providerId="AD"/>
  <p188:author id="{121697B4-992B-FCC0-1B09-E90180A19022}" name="Kristin Pelzer" initials="KP" userId="009e614a947d7cb1" providerId="Windows Live"/>
  <p188:author id="{97A346D6-7282-AE23-69C7-5D6BB499B1E7}" name="FUNK, Michelle Karen" initials="MF" userId="S::funkm@who.int::79a0b1c6-4639-4dde-8344-22f745481ea0" providerId="AD"/>
  <p188:author id="{3C4CA2FD-9508-ED78-13F5-36CFACDC88C8}" name="Maggie Watson" initials="mw" userId="08e5cc161b4e7fab" providerId="Windows Live"/>
  <p188:author id="{EC0B76FE-79AA-7D8B-2EDA-E5F9D0E05648}" name="Guest User" initials="GU" userId="S::urn:spo:anon#547ab2307538d7fb16326f85105e115a681541e853109c0744c085a466aaa1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0" clrIdx="0">
    <p:extLst>
      <p:ext uri="{19B8F6BF-5375-455C-9EA6-DF929625EA0E}">
        <p15:presenceInfo xmlns:p15="http://schemas.microsoft.com/office/powerpoint/2012/main" userId="b296f78776671c15" providerId="Windows Live"/>
      </p:ext>
    </p:extLst>
  </p:cmAuthor>
  <p:cmAuthor id="2" name="Helen McColl" initials="HM" lastIdx="1" clrIdx="1">
    <p:extLst>
      <p:ext uri="{19B8F6BF-5375-455C-9EA6-DF929625EA0E}">
        <p15:presenceInfo xmlns:p15="http://schemas.microsoft.com/office/powerpoint/2012/main" userId="S-1-5-21-750584450-1461986151-1435325219-20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E4F8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3540" autoAdjust="0"/>
  </p:normalViewPr>
  <p:slideViewPr>
    <p:cSldViewPr snapToGrid="0">
      <p:cViewPr varScale="1">
        <p:scale>
          <a:sx n="97" d="100"/>
          <a:sy n="97" d="100"/>
        </p:scale>
        <p:origin x="186" y="72"/>
      </p:cViewPr>
      <p:guideLst>
        <p:guide orient="horz" pos="2160"/>
        <p:guide pos="3840"/>
      </p:guideLst>
    </p:cSldViewPr>
  </p:slideViewPr>
  <p:notesTextViewPr>
    <p:cViewPr>
      <p:scale>
        <a:sx n="1" d="1"/>
        <a:sy n="1" d="1"/>
      </p:scale>
      <p:origin x="0" y="0"/>
    </p:cViewPr>
  </p:notesTextViewPr>
  <p:notesViewPr>
    <p:cSldViewPr snapToGrid="0">
      <p:cViewPr>
        <p:scale>
          <a:sx n="102" d="100"/>
          <a:sy n="102" d="100"/>
        </p:scale>
        <p:origin x="2285" y="58"/>
      </p:cViewPr>
      <p:guideLst>
        <p:guide orient="horz" pos="3250"/>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BE29B-C4E5-4057-9E26-5176033A3B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E481DE-1AAB-4652-8073-E836E6451071}">
      <dgm:prSet custT="1"/>
      <dgm:spPr/>
      <dgm:t>
        <a:bodyPr/>
        <a:lstStyle/>
        <a:p>
          <a:r>
            <a:rPr lang="en-BE" sz="3000" dirty="0"/>
            <a:t>Article 5</a:t>
          </a:r>
          <a:r>
            <a:rPr lang="en-GB" sz="3000" dirty="0"/>
            <a:t>.</a:t>
          </a:r>
          <a:r>
            <a:rPr lang="en-BE" sz="3000" dirty="0"/>
            <a:t> Equality and non-discrimination (e.g., people treated for physical health conditions can not be detained in health services and treated without their informed consent)</a:t>
          </a:r>
          <a:endParaRPr lang="en-US" sz="3000" dirty="0"/>
        </a:p>
      </dgm:t>
    </dgm:pt>
    <dgm:pt modelId="{BC44A6E2-3F7D-404D-8438-A7F2114B0AA9}" type="parTrans" cxnId="{71977709-D667-4FF0-8510-989498F345A4}">
      <dgm:prSet/>
      <dgm:spPr/>
      <dgm:t>
        <a:bodyPr/>
        <a:lstStyle/>
        <a:p>
          <a:endParaRPr lang="en-US"/>
        </a:p>
      </dgm:t>
    </dgm:pt>
    <dgm:pt modelId="{2E9D3CD9-61DB-4EB6-A506-DF9F3E13ECEE}" type="sibTrans" cxnId="{71977709-D667-4FF0-8510-989498F345A4}">
      <dgm:prSet/>
      <dgm:spPr/>
      <dgm:t>
        <a:bodyPr/>
        <a:lstStyle/>
        <a:p>
          <a:endParaRPr lang="en-US"/>
        </a:p>
      </dgm:t>
    </dgm:pt>
    <dgm:pt modelId="{BCBA4EB8-D649-40CF-8585-50231EB82154}">
      <dgm:prSet custT="1"/>
      <dgm:spPr/>
      <dgm:t>
        <a:bodyPr/>
        <a:lstStyle/>
        <a:p>
          <a:r>
            <a:rPr lang="en-BE" sz="3000" dirty="0"/>
            <a:t>Article 12</a:t>
          </a:r>
          <a:r>
            <a:rPr lang="en-GB" sz="3000" dirty="0"/>
            <a:t>.</a:t>
          </a:r>
          <a:r>
            <a:rPr lang="en-BE" sz="3000" dirty="0"/>
            <a:t> Equal recognition before the law (e.g. informed consent before </a:t>
          </a:r>
          <a:r>
            <a:rPr lang="en-US" sz="3000" dirty="0"/>
            <a:t>involuntary admission </a:t>
          </a:r>
          <a:r>
            <a:rPr lang="en-BE" sz="3000" dirty="0"/>
            <a:t>or treatment)</a:t>
          </a:r>
          <a:endParaRPr lang="en-US" sz="3000" dirty="0"/>
        </a:p>
      </dgm:t>
    </dgm:pt>
    <dgm:pt modelId="{A32A7DFB-108B-4D70-BAB3-F66FDB34631F}" type="parTrans" cxnId="{4137DACD-165F-4E88-A179-A680F9AD007D}">
      <dgm:prSet/>
      <dgm:spPr/>
      <dgm:t>
        <a:bodyPr/>
        <a:lstStyle/>
        <a:p>
          <a:endParaRPr lang="en-US"/>
        </a:p>
      </dgm:t>
    </dgm:pt>
    <dgm:pt modelId="{636BB3CC-5387-4CA8-8976-007D50E1B737}" type="sibTrans" cxnId="{4137DACD-165F-4E88-A179-A680F9AD007D}">
      <dgm:prSet/>
      <dgm:spPr/>
      <dgm:t>
        <a:bodyPr/>
        <a:lstStyle/>
        <a:p>
          <a:endParaRPr lang="en-US"/>
        </a:p>
      </dgm:t>
    </dgm:pt>
    <dgm:pt modelId="{67B2ACA2-65B8-994A-A95C-2C44CCC6A1F3}" type="pres">
      <dgm:prSet presAssocID="{1FDBE29B-C4E5-4057-9E26-5176033A3B6F}" presName="diagram" presStyleCnt="0">
        <dgm:presLayoutVars>
          <dgm:dir/>
          <dgm:resizeHandles val="exact"/>
        </dgm:presLayoutVars>
      </dgm:prSet>
      <dgm:spPr/>
    </dgm:pt>
    <dgm:pt modelId="{F858F094-B24A-F846-AEDF-EF2FB32FC77F}" type="pres">
      <dgm:prSet presAssocID="{F4E481DE-1AAB-4652-8073-E836E6451071}" presName="node" presStyleLbl="node1" presStyleIdx="0" presStyleCnt="2">
        <dgm:presLayoutVars>
          <dgm:bulletEnabled val="1"/>
        </dgm:presLayoutVars>
      </dgm:prSet>
      <dgm:spPr/>
    </dgm:pt>
    <dgm:pt modelId="{24A639AB-0779-524E-826E-57A83C959DBE}" type="pres">
      <dgm:prSet presAssocID="{2E9D3CD9-61DB-4EB6-A506-DF9F3E13ECEE}" presName="sibTrans" presStyleCnt="0"/>
      <dgm:spPr/>
    </dgm:pt>
    <dgm:pt modelId="{4B506C30-CA6B-794D-97C5-145F200ED630}" type="pres">
      <dgm:prSet presAssocID="{BCBA4EB8-D649-40CF-8585-50231EB82154}" presName="node" presStyleLbl="node1" presStyleIdx="1" presStyleCnt="2">
        <dgm:presLayoutVars>
          <dgm:bulletEnabled val="1"/>
        </dgm:presLayoutVars>
      </dgm:prSet>
      <dgm:spPr/>
    </dgm:pt>
  </dgm:ptLst>
  <dgm:cxnLst>
    <dgm:cxn modelId="{71977709-D667-4FF0-8510-989498F345A4}" srcId="{1FDBE29B-C4E5-4057-9E26-5176033A3B6F}" destId="{F4E481DE-1AAB-4652-8073-E836E6451071}" srcOrd="0" destOrd="0" parTransId="{BC44A6E2-3F7D-404D-8438-A7F2114B0AA9}" sibTransId="{2E9D3CD9-61DB-4EB6-A506-DF9F3E13ECEE}"/>
    <dgm:cxn modelId="{378D6465-7B4C-6E48-84DF-4B131F3B8E94}" type="presOf" srcId="{1FDBE29B-C4E5-4057-9E26-5176033A3B6F}" destId="{67B2ACA2-65B8-994A-A95C-2C44CCC6A1F3}" srcOrd="0" destOrd="0" presId="urn:microsoft.com/office/officeart/2005/8/layout/default"/>
    <dgm:cxn modelId="{AFC74CBC-6CB9-2140-BE91-4235BEC53A10}" type="presOf" srcId="{F4E481DE-1AAB-4652-8073-E836E6451071}" destId="{F858F094-B24A-F846-AEDF-EF2FB32FC77F}" srcOrd="0" destOrd="0" presId="urn:microsoft.com/office/officeart/2005/8/layout/default"/>
    <dgm:cxn modelId="{4137DACD-165F-4E88-A179-A680F9AD007D}" srcId="{1FDBE29B-C4E5-4057-9E26-5176033A3B6F}" destId="{BCBA4EB8-D649-40CF-8585-50231EB82154}" srcOrd="1" destOrd="0" parTransId="{A32A7DFB-108B-4D70-BAB3-F66FDB34631F}" sibTransId="{636BB3CC-5387-4CA8-8976-007D50E1B737}"/>
    <dgm:cxn modelId="{A0A10ED9-1196-004B-ACD0-D50013585075}" type="presOf" srcId="{BCBA4EB8-D649-40CF-8585-50231EB82154}" destId="{4B506C30-CA6B-794D-97C5-145F200ED630}" srcOrd="0" destOrd="0" presId="urn:microsoft.com/office/officeart/2005/8/layout/default"/>
    <dgm:cxn modelId="{99C55B27-AF7D-1C47-9610-B55A9571405B}" type="presParOf" srcId="{67B2ACA2-65B8-994A-A95C-2C44CCC6A1F3}" destId="{F858F094-B24A-F846-AEDF-EF2FB32FC77F}" srcOrd="0" destOrd="0" presId="urn:microsoft.com/office/officeart/2005/8/layout/default"/>
    <dgm:cxn modelId="{82914CFC-7C74-E34C-AE56-2771CE3BF32A}" type="presParOf" srcId="{67B2ACA2-65B8-994A-A95C-2C44CCC6A1F3}" destId="{24A639AB-0779-524E-826E-57A83C959DBE}" srcOrd="1" destOrd="0" presId="urn:microsoft.com/office/officeart/2005/8/layout/default"/>
    <dgm:cxn modelId="{5C7A1BEE-D5FD-8D41-B814-E7FEF50B21C9}" type="presParOf" srcId="{67B2ACA2-65B8-994A-A95C-2C44CCC6A1F3}" destId="{4B506C30-CA6B-794D-97C5-145F200ED63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BE29B-C4E5-4057-9E26-5176033A3B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1A9B8D5-321F-4094-AA13-CD6DC28CC46D}">
      <dgm:prSet custT="1"/>
      <dgm:spPr/>
      <dgm:t>
        <a:bodyPr/>
        <a:lstStyle/>
        <a:p>
          <a:r>
            <a:rPr lang="en-BE" sz="3000" dirty="0"/>
            <a:t>Article 14</a:t>
          </a:r>
          <a:r>
            <a:rPr lang="en-GB" sz="3000" dirty="0"/>
            <a:t>.</a:t>
          </a:r>
          <a:r>
            <a:rPr lang="en-BE" sz="3000" dirty="0"/>
            <a:t> Liberty and security (“</a:t>
          </a:r>
          <a:r>
            <a:rPr lang="en-US" sz="3000" dirty="0"/>
            <a:t>disability shall in no case justify a deprivation of liberty”)</a:t>
          </a:r>
        </a:p>
      </dgm:t>
    </dgm:pt>
    <dgm:pt modelId="{73262DF4-EC42-48DF-A713-F9D009618A45}" type="parTrans" cxnId="{5DDB915E-5CAC-46B5-A244-E369A877C600}">
      <dgm:prSet/>
      <dgm:spPr/>
      <dgm:t>
        <a:bodyPr/>
        <a:lstStyle/>
        <a:p>
          <a:endParaRPr lang="en-US"/>
        </a:p>
      </dgm:t>
    </dgm:pt>
    <dgm:pt modelId="{7B7A3721-9788-46F3-BD43-A8E4CE469F0C}" type="sibTrans" cxnId="{5DDB915E-5CAC-46B5-A244-E369A877C600}">
      <dgm:prSet/>
      <dgm:spPr/>
      <dgm:t>
        <a:bodyPr/>
        <a:lstStyle/>
        <a:p>
          <a:endParaRPr lang="en-US"/>
        </a:p>
      </dgm:t>
    </dgm:pt>
    <dgm:pt modelId="{BFD5DBAF-EF60-4A8B-92DE-D3EA97BBD29F}">
      <dgm:prSet custT="1"/>
      <dgm:spPr/>
      <dgm:t>
        <a:bodyPr/>
        <a:lstStyle/>
        <a:p>
          <a:r>
            <a:rPr lang="en-US" sz="3000" dirty="0"/>
            <a:t>Articles 15 and 16. Freedom from torture, violence, abuse</a:t>
          </a:r>
        </a:p>
      </dgm:t>
    </dgm:pt>
    <dgm:pt modelId="{B73E7B52-6DE6-4197-8B40-D13E16C9A145}" type="parTrans" cxnId="{F128C86D-AD4A-4D63-97B5-61A3540E2837}">
      <dgm:prSet/>
      <dgm:spPr/>
      <dgm:t>
        <a:bodyPr/>
        <a:lstStyle/>
        <a:p>
          <a:endParaRPr lang="en-US"/>
        </a:p>
      </dgm:t>
    </dgm:pt>
    <dgm:pt modelId="{649A7880-9967-4160-918A-0882DD5DE0DA}" type="sibTrans" cxnId="{F128C86D-AD4A-4D63-97B5-61A3540E2837}">
      <dgm:prSet/>
      <dgm:spPr/>
      <dgm:t>
        <a:bodyPr/>
        <a:lstStyle/>
        <a:p>
          <a:endParaRPr lang="en-US"/>
        </a:p>
      </dgm:t>
    </dgm:pt>
    <dgm:pt modelId="{67B2ACA2-65B8-994A-A95C-2C44CCC6A1F3}" type="pres">
      <dgm:prSet presAssocID="{1FDBE29B-C4E5-4057-9E26-5176033A3B6F}" presName="diagram" presStyleCnt="0">
        <dgm:presLayoutVars>
          <dgm:dir/>
          <dgm:resizeHandles val="exact"/>
        </dgm:presLayoutVars>
      </dgm:prSet>
      <dgm:spPr/>
    </dgm:pt>
    <dgm:pt modelId="{9325267C-F862-8440-880D-6613BDE4845E}" type="pres">
      <dgm:prSet presAssocID="{71A9B8D5-321F-4094-AA13-CD6DC28CC46D}" presName="node" presStyleLbl="node1" presStyleIdx="0" presStyleCnt="2">
        <dgm:presLayoutVars>
          <dgm:bulletEnabled val="1"/>
        </dgm:presLayoutVars>
      </dgm:prSet>
      <dgm:spPr/>
    </dgm:pt>
    <dgm:pt modelId="{6939C9F4-3B16-5047-82A6-50FB28991556}" type="pres">
      <dgm:prSet presAssocID="{7B7A3721-9788-46F3-BD43-A8E4CE469F0C}" presName="sibTrans" presStyleCnt="0"/>
      <dgm:spPr/>
    </dgm:pt>
    <dgm:pt modelId="{6F7995A4-7EE8-364D-AC25-4325FA5A32AC}" type="pres">
      <dgm:prSet presAssocID="{BFD5DBAF-EF60-4A8B-92DE-D3EA97BBD29F}" presName="node" presStyleLbl="node1" presStyleIdx="1" presStyleCnt="2">
        <dgm:presLayoutVars>
          <dgm:bulletEnabled val="1"/>
        </dgm:presLayoutVars>
      </dgm:prSet>
      <dgm:spPr/>
    </dgm:pt>
  </dgm:ptLst>
  <dgm:cxnLst>
    <dgm:cxn modelId="{5DDB915E-5CAC-46B5-A244-E369A877C600}" srcId="{1FDBE29B-C4E5-4057-9E26-5176033A3B6F}" destId="{71A9B8D5-321F-4094-AA13-CD6DC28CC46D}" srcOrd="0" destOrd="0" parTransId="{73262DF4-EC42-48DF-A713-F9D009618A45}" sibTransId="{7B7A3721-9788-46F3-BD43-A8E4CE469F0C}"/>
    <dgm:cxn modelId="{378D6465-7B4C-6E48-84DF-4B131F3B8E94}" type="presOf" srcId="{1FDBE29B-C4E5-4057-9E26-5176033A3B6F}" destId="{67B2ACA2-65B8-994A-A95C-2C44CCC6A1F3}" srcOrd="0" destOrd="0" presId="urn:microsoft.com/office/officeart/2005/8/layout/default"/>
    <dgm:cxn modelId="{F128C86D-AD4A-4D63-97B5-61A3540E2837}" srcId="{1FDBE29B-C4E5-4057-9E26-5176033A3B6F}" destId="{BFD5DBAF-EF60-4A8B-92DE-D3EA97BBD29F}" srcOrd="1" destOrd="0" parTransId="{B73E7B52-6DE6-4197-8B40-D13E16C9A145}" sibTransId="{649A7880-9967-4160-918A-0882DD5DE0DA}"/>
    <dgm:cxn modelId="{D44652B0-022E-0C47-AB31-A20FB4229830}" type="presOf" srcId="{BFD5DBAF-EF60-4A8B-92DE-D3EA97BBD29F}" destId="{6F7995A4-7EE8-364D-AC25-4325FA5A32AC}" srcOrd="0" destOrd="0" presId="urn:microsoft.com/office/officeart/2005/8/layout/default"/>
    <dgm:cxn modelId="{86C150B9-28AB-B044-BA39-E2C2A44203A5}" type="presOf" srcId="{71A9B8D5-321F-4094-AA13-CD6DC28CC46D}" destId="{9325267C-F862-8440-880D-6613BDE4845E}" srcOrd="0" destOrd="0" presId="urn:microsoft.com/office/officeart/2005/8/layout/default"/>
    <dgm:cxn modelId="{41CF14A9-9EF4-B749-8C2E-BA056BB136BD}" type="presParOf" srcId="{67B2ACA2-65B8-994A-A95C-2C44CCC6A1F3}" destId="{9325267C-F862-8440-880D-6613BDE4845E}" srcOrd="0" destOrd="0" presId="urn:microsoft.com/office/officeart/2005/8/layout/default"/>
    <dgm:cxn modelId="{31D2AD68-2660-1A44-B2AC-B42E07949F25}" type="presParOf" srcId="{67B2ACA2-65B8-994A-A95C-2C44CCC6A1F3}" destId="{6939C9F4-3B16-5047-82A6-50FB28991556}" srcOrd="1" destOrd="0" presId="urn:microsoft.com/office/officeart/2005/8/layout/default"/>
    <dgm:cxn modelId="{79C63246-5B0F-3340-A2A2-15F418A1EC5B}" type="presParOf" srcId="{67B2ACA2-65B8-994A-A95C-2C44CCC6A1F3}" destId="{6F7995A4-7EE8-364D-AC25-4325FA5A32A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BE29B-C4E5-4057-9E26-5176033A3B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5F68557-962A-495C-9172-6509BC28DF51}">
      <dgm:prSet custT="1"/>
      <dgm:spPr/>
      <dgm:t>
        <a:bodyPr/>
        <a:lstStyle/>
        <a:p>
          <a:r>
            <a:rPr lang="en-US" sz="3000" dirty="0"/>
            <a:t>Article 17. Protecting the integrity of the person</a:t>
          </a:r>
        </a:p>
      </dgm:t>
    </dgm:pt>
    <dgm:pt modelId="{8CD12F04-9E2B-47AC-9696-8ABA3F164FC3}" type="parTrans" cxnId="{888A36AF-FB0A-4F3E-AF44-275E02B308D5}">
      <dgm:prSet/>
      <dgm:spPr/>
      <dgm:t>
        <a:bodyPr/>
        <a:lstStyle/>
        <a:p>
          <a:endParaRPr lang="en-US"/>
        </a:p>
      </dgm:t>
    </dgm:pt>
    <dgm:pt modelId="{A973451E-6F73-44B6-82A0-1F7E927A7F31}" type="sibTrans" cxnId="{888A36AF-FB0A-4F3E-AF44-275E02B308D5}">
      <dgm:prSet/>
      <dgm:spPr/>
      <dgm:t>
        <a:bodyPr/>
        <a:lstStyle/>
        <a:p>
          <a:endParaRPr lang="en-US"/>
        </a:p>
      </dgm:t>
    </dgm:pt>
    <dgm:pt modelId="{0C8C0DC2-2361-4AF8-B354-A98FF62028A2}">
      <dgm:prSet custT="1"/>
      <dgm:spPr/>
      <dgm:t>
        <a:bodyPr/>
        <a:lstStyle/>
        <a:p>
          <a:r>
            <a:rPr lang="en-US" sz="3000" dirty="0"/>
            <a:t>Article 19. Living independently and being included in the community</a:t>
          </a:r>
        </a:p>
      </dgm:t>
    </dgm:pt>
    <dgm:pt modelId="{A6B4CB7D-3734-4116-A3B6-7A6A6E717830}" type="parTrans" cxnId="{877B37DC-CEFA-4745-BF72-0742941FA5E2}">
      <dgm:prSet/>
      <dgm:spPr/>
      <dgm:t>
        <a:bodyPr/>
        <a:lstStyle/>
        <a:p>
          <a:endParaRPr lang="en-US"/>
        </a:p>
      </dgm:t>
    </dgm:pt>
    <dgm:pt modelId="{70205A86-7B2E-4876-B8BD-FAFADB5B48BB}" type="sibTrans" cxnId="{877B37DC-CEFA-4745-BF72-0742941FA5E2}">
      <dgm:prSet/>
      <dgm:spPr/>
      <dgm:t>
        <a:bodyPr/>
        <a:lstStyle/>
        <a:p>
          <a:endParaRPr lang="en-US"/>
        </a:p>
      </dgm:t>
    </dgm:pt>
    <dgm:pt modelId="{67B2ACA2-65B8-994A-A95C-2C44CCC6A1F3}" type="pres">
      <dgm:prSet presAssocID="{1FDBE29B-C4E5-4057-9E26-5176033A3B6F}" presName="diagram" presStyleCnt="0">
        <dgm:presLayoutVars>
          <dgm:dir/>
          <dgm:resizeHandles val="exact"/>
        </dgm:presLayoutVars>
      </dgm:prSet>
      <dgm:spPr/>
    </dgm:pt>
    <dgm:pt modelId="{3439C03C-6879-A848-85E3-432179365CCD}" type="pres">
      <dgm:prSet presAssocID="{25F68557-962A-495C-9172-6509BC28DF51}" presName="node" presStyleLbl="node1" presStyleIdx="0" presStyleCnt="2">
        <dgm:presLayoutVars>
          <dgm:bulletEnabled val="1"/>
        </dgm:presLayoutVars>
      </dgm:prSet>
      <dgm:spPr/>
    </dgm:pt>
    <dgm:pt modelId="{5E81A120-C7C1-C14D-827D-D5CBCD900F95}" type="pres">
      <dgm:prSet presAssocID="{A973451E-6F73-44B6-82A0-1F7E927A7F31}" presName="sibTrans" presStyleCnt="0"/>
      <dgm:spPr/>
    </dgm:pt>
    <dgm:pt modelId="{93EF49F4-DB8D-8942-97E1-478FEB95F9E0}" type="pres">
      <dgm:prSet presAssocID="{0C8C0DC2-2361-4AF8-B354-A98FF62028A2}" presName="node" presStyleLbl="node1" presStyleIdx="1" presStyleCnt="2">
        <dgm:presLayoutVars>
          <dgm:bulletEnabled val="1"/>
        </dgm:presLayoutVars>
      </dgm:prSet>
      <dgm:spPr/>
    </dgm:pt>
  </dgm:ptLst>
  <dgm:cxnLst>
    <dgm:cxn modelId="{AF0B3B26-9675-8C4F-8575-BACBEBEBE07E}" type="presOf" srcId="{25F68557-962A-495C-9172-6509BC28DF51}" destId="{3439C03C-6879-A848-85E3-432179365CCD}" srcOrd="0" destOrd="0" presId="urn:microsoft.com/office/officeart/2005/8/layout/default"/>
    <dgm:cxn modelId="{378D6465-7B4C-6E48-84DF-4B131F3B8E94}" type="presOf" srcId="{1FDBE29B-C4E5-4057-9E26-5176033A3B6F}" destId="{67B2ACA2-65B8-994A-A95C-2C44CCC6A1F3}" srcOrd="0" destOrd="0" presId="urn:microsoft.com/office/officeart/2005/8/layout/default"/>
    <dgm:cxn modelId="{888A36AF-FB0A-4F3E-AF44-275E02B308D5}" srcId="{1FDBE29B-C4E5-4057-9E26-5176033A3B6F}" destId="{25F68557-962A-495C-9172-6509BC28DF51}" srcOrd="0" destOrd="0" parTransId="{8CD12F04-9E2B-47AC-9696-8ABA3F164FC3}" sibTransId="{A973451E-6F73-44B6-82A0-1F7E927A7F31}"/>
    <dgm:cxn modelId="{0B67AEC5-5567-2A46-87D7-F9D226FF00FA}" type="presOf" srcId="{0C8C0DC2-2361-4AF8-B354-A98FF62028A2}" destId="{93EF49F4-DB8D-8942-97E1-478FEB95F9E0}" srcOrd="0" destOrd="0" presId="urn:microsoft.com/office/officeart/2005/8/layout/default"/>
    <dgm:cxn modelId="{877B37DC-CEFA-4745-BF72-0742941FA5E2}" srcId="{1FDBE29B-C4E5-4057-9E26-5176033A3B6F}" destId="{0C8C0DC2-2361-4AF8-B354-A98FF62028A2}" srcOrd="1" destOrd="0" parTransId="{A6B4CB7D-3734-4116-A3B6-7A6A6E717830}" sibTransId="{70205A86-7B2E-4876-B8BD-FAFADB5B48BB}"/>
    <dgm:cxn modelId="{9BA506BC-492A-0F4F-A3DE-AC8827E4F998}" type="presParOf" srcId="{67B2ACA2-65B8-994A-A95C-2C44CCC6A1F3}" destId="{3439C03C-6879-A848-85E3-432179365CCD}" srcOrd="0" destOrd="0" presId="urn:microsoft.com/office/officeart/2005/8/layout/default"/>
    <dgm:cxn modelId="{652C7DB4-E288-BB47-93AF-B95630B4F8CA}" type="presParOf" srcId="{67B2ACA2-65B8-994A-A95C-2C44CCC6A1F3}" destId="{5E81A120-C7C1-C14D-827D-D5CBCD900F95}" srcOrd="1" destOrd="0" presId="urn:microsoft.com/office/officeart/2005/8/layout/default"/>
    <dgm:cxn modelId="{DA7773BE-830C-3E4D-B7E4-4123F077281B}" type="presParOf" srcId="{67B2ACA2-65B8-994A-A95C-2C44CCC6A1F3}" destId="{93EF49F4-DB8D-8942-97E1-478FEB95F9E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BE29B-C4E5-4057-9E26-5176033A3B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F150EE-3CEC-4EC0-A039-7E361E718BB9}">
      <dgm:prSet custT="1"/>
      <dgm:spPr/>
      <dgm:t>
        <a:bodyPr/>
        <a:lstStyle/>
        <a:p>
          <a:r>
            <a:rPr lang="en-US" sz="3000" dirty="0"/>
            <a:t>Article 22. Respect for privacy</a:t>
          </a:r>
        </a:p>
      </dgm:t>
    </dgm:pt>
    <dgm:pt modelId="{1097F200-F190-41EA-81E0-66B821FC86D8}" type="parTrans" cxnId="{73CC24E2-DE40-47A5-AB23-6388A360A30B}">
      <dgm:prSet/>
      <dgm:spPr/>
      <dgm:t>
        <a:bodyPr/>
        <a:lstStyle/>
        <a:p>
          <a:endParaRPr lang="en-US"/>
        </a:p>
      </dgm:t>
    </dgm:pt>
    <dgm:pt modelId="{9EF80914-5149-45A7-8A01-6231A90D7B62}" type="sibTrans" cxnId="{73CC24E2-DE40-47A5-AB23-6388A360A30B}">
      <dgm:prSet/>
      <dgm:spPr/>
      <dgm:t>
        <a:bodyPr/>
        <a:lstStyle/>
        <a:p>
          <a:endParaRPr lang="en-US"/>
        </a:p>
      </dgm:t>
    </dgm:pt>
    <dgm:pt modelId="{51F15D09-17D5-4338-AC4C-9DEC92B01487}">
      <dgm:prSet custT="1"/>
      <dgm:spPr/>
      <dgm:t>
        <a:bodyPr/>
        <a:lstStyle/>
        <a:p>
          <a:r>
            <a:rPr lang="en-US" sz="3000" dirty="0"/>
            <a:t>Article 25. Health (care on the basis of free and informed consent)</a:t>
          </a:r>
        </a:p>
      </dgm:t>
    </dgm:pt>
    <dgm:pt modelId="{58DD4649-E4AF-4455-A239-BF27C752B2D9}" type="parTrans" cxnId="{FE52D8AB-E4AB-4CF0-AB73-DFAF42074668}">
      <dgm:prSet/>
      <dgm:spPr/>
      <dgm:t>
        <a:bodyPr/>
        <a:lstStyle/>
        <a:p>
          <a:endParaRPr lang="en-US"/>
        </a:p>
      </dgm:t>
    </dgm:pt>
    <dgm:pt modelId="{71C0C884-7355-436B-B2F1-E2C5EFE91D8E}" type="sibTrans" cxnId="{FE52D8AB-E4AB-4CF0-AB73-DFAF42074668}">
      <dgm:prSet/>
      <dgm:spPr/>
      <dgm:t>
        <a:bodyPr/>
        <a:lstStyle/>
        <a:p>
          <a:endParaRPr lang="en-US"/>
        </a:p>
      </dgm:t>
    </dgm:pt>
    <dgm:pt modelId="{67B2ACA2-65B8-994A-A95C-2C44CCC6A1F3}" type="pres">
      <dgm:prSet presAssocID="{1FDBE29B-C4E5-4057-9E26-5176033A3B6F}" presName="diagram" presStyleCnt="0">
        <dgm:presLayoutVars>
          <dgm:dir/>
          <dgm:resizeHandles val="exact"/>
        </dgm:presLayoutVars>
      </dgm:prSet>
      <dgm:spPr/>
    </dgm:pt>
    <dgm:pt modelId="{AB445383-E45B-624E-B55D-CF71A8955FB1}" type="pres">
      <dgm:prSet presAssocID="{62F150EE-3CEC-4EC0-A039-7E361E718BB9}" presName="node" presStyleLbl="node1" presStyleIdx="0" presStyleCnt="2">
        <dgm:presLayoutVars>
          <dgm:bulletEnabled val="1"/>
        </dgm:presLayoutVars>
      </dgm:prSet>
      <dgm:spPr/>
    </dgm:pt>
    <dgm:pt modelId="{5BAD9423-A06E-0344-B710-F779F24B5789}" type="pres">
      <dgm:prSet presAssocID="{9EF80914-5149-45A7-8A01-6231A90D7B62}" presName="sibTrans" presStyleCnt="0"/>
      <dgm:spPr/>
    </dgm:pt>
    <dgm:pt modelId="{62EC5235-9ECB-5F4F-B8AB-ED13938FB7B2}" type="pres">
      <dgm:prSet presAssocID="{51F15D09-17D5-4338-AC4C-9DEC92B01487}" presName="node" presStyleLbl="node1" presStyleIdx="1" presStyleCnt="2">
        <dgm:presLayoutVars>
          <dgm:bulletEnabled val="1"/>
        </dgm:presLayoutVars>
      </dgm:prSet>
      <dgm:spPr/>
    </dgm:pt>
  </dgm:ptLst>
  <dgm:cxnLst>
    <dgm:cxn modelId="{378D6465-7B4C-6E48-84DF-4B131F3B8E94}" type="presOf" srcId="{1FDBE29B-C4E5-4057-9E26-5176033A3B6F}" destId="{67B2ACA2-65B8-994A-A95C-2C44CCC6A1F3}" srcOrd="0" destOrd="0" presId="urn:microsoft.com/office/officeart/2005/8/layout/default"/>
    <dgm:cxn modelId="{FD7EFA7D-C605-F94D-8201-3704EF7C340E}" type="presOf" srcId="{51F15D09-17D5-4338-AC4C-9DEC92B01487}" destId="{62EC5235-9ECB-5F4F-B8AB-ED13938FB7B2}" srcOrd="0" destOrd="0" presId="urn:microsoft.com/office/officeart/2005/8/layout/default"/>
    <dgm:cxn modelId="{D57E939D-6856-644C-B46E-4B8B0F3B17E5}" type="presOf" srcId="{62F150EE-3CEC-4EC0-A039-7E361E718BB9}" destId="{AB445383-E45B-624E-B55D-CF71A8955FB1}" srcOrd="0" destOrd="0" presId="urn:microsoft.com/office/officeart/2005/8/layout/default"/>
    <dgm:cxn modelId="{FE52D8AB-E4AB-4CF0-AB73-DFAF42074668}" srcId="{1FDBE29B-C4E5-4057-9E26-5176033A3B6F}" destId="{51F15D09-17D5-4338-AC4C-9DEC92B01487}" srcOrd="1" destOrd="0" parTransId="{58DD4649-E4AF-4455-A239-BF27C752B2D9}" sibTransId="{71C0C884-7355-436B-B2F1-E2C5EFE91D8E}"/>
    <dgm:cxn modelId="{73CC24E2-DE40-47A5-AB23-6388A360A30B}" srcId="{1FDBE29B-C4E5-4057-9E26-5176033A3B6F}" destId="{62F150EE-3CEC-4EC0-A039-7E361E718BB9}" srcOrd="0" destOrd="0" parTransId="{1097F200-F190-41EA-81E0-66B821FC86D8}" sibTransId="{9EF80914-5149-45A7-8A01-6231A90D7B62}"/>
    <dgm:cxn modelId="{858BDB50-6186-2146-8C8B-8B8BD3F99C7D}" type="presParOf" srcId="{67B2ACA2-65B8-994A-A95C-2C44CCC6A1F3}" destId="{AB445383-E45B-624E-B55D-CF71A8955FB1}" srcOrd="0" destOrd="0" presId="urn:microsoft.com/office/officeart/2005/8/layout/default"/>
    <dgm:cxn modelId="{D31DEF83-544C-0C4C-9FD8-697C93F7C77D}" type="presParOf" srcId="{67B2ACA2-65B8-994A-A95C-2C44CCC6A1F3}" destId="{5BAD9423-A06E-0344-B710-F779F24B5789}" srcOrd="1" destOrd="0" presId="urn:microsoft.com/office/officeart/2005/8/layout/default"/>
    <dgm:cxn modelId="{7873BF41-9468-5045-BC93-529380EB69A8}" type="presParOf" srcId="{67B2ACA2-65B8-994A-A95C-2C44CCC6A1F3}" destId="{62EC5235-9ECB-5F4F-B8AB-ED13938FB7B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8F094-B24A-F846-AEDF-EF2FB32FC77F}">
      <dsp:nvSpPr>
        <dsp:cNvPr id="0" name=""/>
        <dsp:cNvSpPr/>
      </dsp:nvSpPr>
      <dsp:spPr>
        <a:xfrm>
          <a:off x="1349" y="727326"/>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BE" sz="3000" kern="1200" dirty="0"/>
            <a:t>Article 5</a:t>
          </a:r>
          <a:r>
            <a:rPr lang="en-GB" sz="3000" kern="1200" dirty="0"/>
            <a:t>.</a:t>
          </a:r>
          <a:r>
            <a:rPr lang="en-BE" sz="3000" kern="1200" dirty="0"/>
            <a:t> Equality and non-discrimination (e.g., people treated for physical health conditions can not be detained in health services and treated without their informed consent)</a:t>
          </a:r>
          <a:endParaRPr lang="en-US" sz="3000" kern="1200" dirty="0"/>
        </a:p>
      </dsp:txBody>
      <dsp:txXfrm>
        <a:off x="1349" y="727326"/>
        <a:ext cx="5263403" cy="3158041"/>
      </dsp:txXfrm>
    </dsp:sp>
    <dsp:sp modelId="{4B506C30-CA6B-794D-97C5-145F200ED630}">
      <dsp:nvSpPr>
        <dsp:cNvPr id="0" name=""/>
        <dsp:cNvSpPr/>
      </dsp:nvSpPr>
      <dsp:spPr>
        <a:xfrm>
          <a:off x="5791093" y="727326"/>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BE" sz="3000" kern="1200" dirty="0"/>
            <a:t>Article 12</a:t>
          </a:r>
          <a:r>
            <a:rPr lang="en-GB" sz="3000" kern="1200" dirty="0"/>
            <a:t>.</a:t>
          </a:r>
          <a:r>
            <a:rPr lang="en-BE" sz="3000" kern="1200" dirty="0"/>
            <a:t> Equal recognition before the law (e.g. informed consent before </a:t>
          </a:r>
          <a:r>
            <a:rPr lang="en-US" sz="3000" kern="1200" dirty="0"/>
            <a:t>involuntary admission </a:t>
          </a:r>
          <a:r>
            <a:rPr lang="en-BE" sz="3000" kern="1200" dirty="0"/>
            <a:t>or treatment)</a:t>
          </a:r>
          <a:endParaRPr lang="en-US" sz="3000" kern="1200" dirty="0"/>
        </a:p>
      </dsp:txBody>
      <dsp:txXfrm>
        <a:off x="5791093" y="727326"/>
        <a:ext cx="5263403" cy="3158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5267C-F862-8440-880D-6613BDE4845E}">
      <dsp:nvSpPr>
        <dsp:cNvPr id="0" name=""/>
        <dsp:cNvSpPr/>
      </dsp:nvSpPr>
      <dsp:spPr>
        <a:xfrm>
          <a:off x="1349" y="670979"/>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BE" sz="3000" kern="1200" dirty="0"/>
            <a:t>Article 14</a:t>
          </a:r>
          <a:r>
            <a:rPr lang="en-GB" sz="3000" kern="1200" dirty="0"/>
            <a:t>.</a:t>
          </a:r>
          <a:r>
            <a:rPr lang="en-BE" sz="3000" kern="1200" dirty="0"/>
            <a:t> Liberty and security (“</a:t>
          </a:r>
          <a:r>
            <a:rPr lang="en-US" sz="3000" kern="1200" dirty="0"/>
            <a:t>disability shall in no case justify a deprivation of liberty”)</a:t>
          </a:r>
        </a:p>
      </dsp:txBody>
      <dsp:txXfrm>
        <a:off x="1349" y="670979"/>
        <a:ext cx="5263403" cy="3158041"/>
      </dsp:txXfrm>
    </dsp:sp>
    <dsp:sp modelId="{6F7995A4-7EE8-364D-AC25-4325FA5A32AC}">
      <dsp:nvSpPr>
        <dsp:cNvPr id="0" name=""/>
        <dsp:cNvSpPr/>
      </dsp:nvSpPr>
      <dsp:spPr>
        <a:xfrm>
          <a:off x="5791093" y="670979"/>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Articles 15 and 16. Freedom from torture, violence, abuse</a:t>
          </a:r>
        </a:p>
      </dsp:txBody>
      <dsp:txXfrm>
        <a:off x="5791093" y="670979"/>
        <a:ext cx="5263403" cy="3158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9C03C-6879-A848-85E3-432179365CCD}">
      <dsp:nvSpPr>
        <dsp:cNvPr id="0" name=""/>
        <dsp:cNvSpPr/>
      </dsp:nvSpPr>
      <dsp:spPr>
        <a:xfrm>
          <a:off x="1349" y="660090"/>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Article 17. Protecting the integrity of the person</a:t>
          </a:r>
        </a:p>
      </dsp:txBody>
      <dsp:txXfrm>
        <a:off x="1349" y="660090"/>
        <a:ext cx="5263403" cy="3158041"/>
      </dsp:txXfrm>
    </dsp:sp>
    <dsp:sp modelId="{93EF49F4-DB8D-8942-97E1-478FEB95F9E0}">
      <dsp:nvSpPr>
        <dsp:cNvPr id="0" name=""/>
        <dsp:cNvSpPr/>
      </dsp:nvSpPr>
      <dsp:spPr>
        <a:xfrm>
          <a:off x="5791093" y="660090"/>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Article 19. Living independently and being included in the community</a:t>
          </a:r>
        </a:p>
      </dsp:txBody>
      <dsp:txXfrm>
        <a:off x="5791093" y="660090"/>
        <a:ext cx="5263403" cy="3158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45383-E45B-624E-B55D-CF71A8955FB1}">
      <dsp:nvSpPr>
        <dsp:cNvPr id="0" name=""/>
        <dsp:cNvSpPr/>
      </dsp:nvSpPr>
      <dsp:spPr>
        <a:xfrm>
          <a:off x="1349" y="660090"/>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Article 22. Respect for privacy</a:t>
          </a:r>
        </a:p>
      </dsp:txBody>
      <dsp:txXfrm>
        <a:off x="1349" y="660090"/>
        <a:ext cx="5263403" cy="3158041"/>
      </dsp:txXfrm>
    </dsp:sp>
    <dsp:sp modelId="{62EC5235-9ECB-5F4F-B8AB-ED13938FB7B2}">
      <dsp:nvSpPr>
        <dsp:cNvPr id="0" name=""/>
        <dsp:cNvSpPr/>
      </dsp:nvSpPr>
      <dsp:spPr>
        <a:xfrm>
          <a:off x="5791093" y="660090"/>
          <a:ext cx="5263403" cy="3158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Article 25. Health (care on the basis of free and informed consent)</a:t>
          </a:r>
        </a:p>
      </dsp:txBody>
      <dsp:txXfrm>
        <a:off x="5791093" y="660090"/>
        <a:ext cx="5263403" cy="31580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772B3A-11AB-599E-6615-99B11E12C6D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75DC66-F465-1E67-8F2A-71FF4615BB16}"/>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F4AFC974-D6F7-48B8-A5E9-9C3490E99BDC}" type="datetimeFigureOut">
              <a:rPr lang="en-GB" smtClean="0"/>
              <a:t>10/12/2025</a:t>
            </a:fld>
            <a:endParaRPr lang="en-GB"/>
          </a:p>
        </p:txBody>
      </p:sp>
      <p:sp>
        <p:nvSpPr>
          <p:cNvPr id="4" name="Footer Placeholder 3">
            <a:extLst>
              <a:ext uri="{FF2B5EF4-FFF2-40B4-BE49-F238E27FC236}">
                <a16:creationId xmlns:a16="http://schemas.microsoft.com/office/drawing/2014/main" id="{9E268617-0A2E-0DF4-9A22-50745EC9A0E9}"/>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897B309-67D7-51AC-2C7C-102720A688F6}"/>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F731E6A1-EC7D-4A79-86C5-EBF74840A5B6}" type="slidenum">
              <a:rPr lang="en-GB" smtClean="0"/>
              <a:t>‹#›</a:t>
            </a:fld>
            <a:endParaRPr lang="en-GB"/>
          </a:p>
        </p:txBody>
      </p:sp>
    </p:spTree>
    <p:extLst>
      <p:ext uri="{BB962C8B-B14F-4D97-AF65-F5344CB8AC3E}">
        <p14:creationId xmlns:p14="http://schemas.microsoft.com/office/powerpoint/2010/main" val="1674378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CH"/>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5C50D95-1969-4D7F-A47F-FC84636C819E}" type="datetimeFigureOut">
              <a:rPr lang="en-CH" smtClean="0"/>
              <a:t>12/10/2025</a:t>
            </a:fld>
            <a:endParaRPr lang="en-CH"/>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CH"/>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CH"/>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4F7DB96-B4E3-48F2-8E35-A4648E993116}" type="slidenum">
              <a:rPr lang="en-CH" smtClean="0"/>
              <a:t>‹#›</a:t>
            </a:fld>
            <a:endParaRPr lang="en-CH"/>
          </a:p>
        </p:txBody>
      </p:sp>
    </p:spTree>
    <p:extLst>
      <p:ext uri="{BB962C8B-B14F-4D97-AF65-F5344CB8AC3E}">
        <p14:creationId xmlns:p14="http://schemas.microsoft.com/office/powerpoint/2010/main" val="74252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i/item/who-qualityrights-guidance-and-training-tool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who.int/teams/mental-health-and-substance-use/policy-law-rights/qr-e-training&#16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rw.org/video-photos/video/2015/10/25/chained-and-locked-Somalilan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hpssmsp.org/en/all-activiti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hpssmsp.org/en/activity/activity-introduction-8#page-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who.int/publications/i/item/978924002570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youtube.com/watch?v=5hZFktsc85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sz="1400" i="1" dirty="0">
                <a:solidFill>
                  <a:srgbClr val="0070C0"/>
                </a:solidFill>
              </a:rPr>
              <a:t>These training materials have been adapted from the WHO </a:t>
            </a:r>
            <a:r>
              <a:rPr lang="en-US" sz="1400" i="1" dirty="0" err="1">
                <a:solidFill>
                  <a:srgbClr val="0070C0"/>
                </a:solidFill>
              </a:rPr>
              <a:t>QualityRights</a:t>
            </a:r>
            <a:r>
              <a:rPr lang="en-US" sz="1400" i="1" dirty="0">
                <a:solidFill>
                  <a:srgbClr val="0070C0"/>
                </a:solidFill>
              </a:rPr>
              <a:t> materials for training, guidance and transformation </a:t>
            </a:r>
          </a:p>
          <a:p>
            <a:pPr defTabSz="946495">
              <a:defRPr/>
            </a:pPr>
            <a:r>
              <a:rPr lang="en-US" sz="1400" i="1" u="sng" dirty="0">
                <a:solidFill>
                  <a:srgbClr val="0070C0"/>
                </a:solidFill>
                <a:hlinkClick r:id="rId3">
                  <a:extLst>
                    <a:ext uri="{A12FA001-AC4F-418D-AE19-62706E023703}">
                      <ahyp:hlinkClr xmlns:ahyp="http://schemas.microsoft.com/office/drawing/2018/hyperlinkcolor" val="tx"/>
                    </a:ext>
                  </a:extLst>
                </a:hlinkClick>
              </a:rPr>
              <a:t>https://www.who.int/publications/i/item/who-qualityrights-guidance-and-training-tools</a:t>
            </a:r>
            <a:endParaRPr lang="en-US" sz="1400" i="1" dirty="0">
              <a:solidFill>
                <a:srgbClr val="0070C0"/>
              </a:solidFill>
            </a:endParaRPr>
          </a:p>
          <a:p>
            <a:pPr defTabSz="946495">
              <a:buClr>
                <a:srgbClr val="000000"/>
              </a:buClr>
              <a:buSzPts val="1400"/>
              <a:defRPr/>
            </a:pPr>
            <a:endParaRPr lang="en-US" sz="1400" i="1" kern="0" dirty="0">
              <a:solidFill>
                <a:srgbClr val="5B9BD5">
                  <a:lumMod val="75000"/>
                </a:srgbClr>
              </a:solidFill>
              <a:latin typeface="+mn-lt"/>
              <a:cs typeface="Calibri"/>
              <a:sym typeface="Calibri"/>
            </a:endParaRPr>
          </a:p>
          <a:p>
            <a:pPr defTabSz="946495">
              <a:buClr>
                <a:srgbClr val="000000"/>
              </a:buClr>
              <a:buSzPts val="1400"/>
              <a:defRPr/>
            </a:pPr>
            <a:r>
              <a:rPr lang="en-US" sz="1400" i="1" kern="0" dirty="0">
                <a:solidFill>
                  <a:srgbClr val="5B9BD5">
                    <a:lumMod val="75000"/>
                  </a:srgbClr>
                </a:solidFill>
                <a:latin typeface="+mn-lt"/>
                <a:cs typeface="Calibri"/>
                <a:sym typeface="Calibri"/>
              </a:rPr>
              <a:t>To participate in the</a:t>
            </a:r>
            <a:r>
              <a:rPr lang="en-US" sz="1400" i="1" kern="0" dirty="0">
                <a:solidFill>
                  <a:srgbClr val="0070C0"/>
                </a:solidFill>
                <a:latin typeface="+mn-lt"/>
                <a:cs typeface="Calibri"/>
                <a:sym typeface="Calibri"/>
              </a:rPr>
              <a:t> workshop </a:t>
            </a:r>
            <a:r>
              <a:rPr lang="en-US" sz="1400" i="1" kern="0" dirty="0" err="1">
                <a:solidFill>
                  <a:srgbClr val="0070C0"/>
                </a:solidFill>
                <a:latin typeface="+mn-lt"/>
                <a:cs typeface="Calibri"/>
                <a:sym typeface="Calibri"/>
              </a:rPr>
              <a:t>QualityRights</a:t>
            </a:r>
            <a:r>
              <a:rPr lang="en-US" sz="1400" i="1" kern="0" dirty="0">
                <a:solidFill>
                  <a:srgbClr val="0070C0"/>
                </a:solidFill>
                <a:latin typeface="+mn-lt"/>
                <a:cs typeface="Calibri"/>
                <a:sym typeface="Calibri"/>
              </a:rPr>
              <a:t> – humanitarian edition it is essential to have undertaken the WHO </a:t>
            </a:r>
            <a:r>
              <a:rPr lang="en-US" sz="1400" i="1" kern="0" dirty="0" err="1">
                <a:solidFill>
                  <a:srgbClr val="0070C0"/>
                </a:solidFill>
                <a:latin typeface="+mn-lt"/>
                <a:cs typeface="Calibri"/>
                <a:sym typeface="Calibri"/>
              </a:rPr>
              <a:t>QualityRights</a:t>
            </a:r>
            <a:r>
              <a:rPr lang="en-US" sz="1400" i="1" kern="0" dirty="0">
                <a:solidFill>
                  <a:srgbClr val="0070C0"/>
                </a:solidFill>
                <a:latin typeface="+mn-lt"/>
                <a:cs typeface="Calibri"/>
                <a:sym typeface="Calibri"/>
              </a:rPr>
              <a:t> e-training on mental health, recovery and community inclusion beforehand.  </a:t>
            </a:r>
          </a:p>
          <a:p>
            <a:pPr defTabSz="946495">
              <a:buClr>
                <a:srgbClr val="000000"/>
              </a:buClr>
              <a:buSzPts val="1400"/>
              <a:defRPr/>
            </a:pPr>
            <a:r>
              <a:rPr lang="de-DE" sz="1400" i="1" u="sng" dirty="0">
                <a:solidFill>
                  <a:srgbClr val="0070C0"/>
                </a:solidFill>
                <a:hlinkClick r:id="rId4">
                  <a:extLst>
                    <a:ext uri="{A12FA001-AC4F-418D-AE19-62706E023703}">
                      <ahyp:hlinkClr xmlns:ahyp="http://schemas.microsoft.com/office/drawing/2018/hyperlinkcolor" val="tx"/>
                    </a:ext>
                  </a:extLst>
                </a:hlinkClick>
              </a:rPr>
              <a:t>https://www.who.int/teams/mental-health-and-substance-use/policy-law-rights/qr-e-training</a:t>
            </a:r>
            <a:endParaRPr lang="en-GB" sz="1400" dirty="0">
              <a:solidFill>
                <a:srgbClr val="0070C0"/>
              </a:solidFill>
            </a:endParaRPr>
          </a:p>
          <a:p>
            <a:pPr defTabSz="946495">
              <a:buClr>
                <a:srgbClr val="000000"/>
              </a:buClr>
              <a:buSzPts val="1400"/>
              <a:defRPr/>
            </a:pPr>
            <a:endParaRPr lang="de-DE" sz="1400" i="1" kern="0" dirty="0">
              <a:solidFill>
                <a:srgbClr val="5B9BD5">
                  <a:lumMod val="75000"/>
                </a:srgbClr>
              </a:solidFill>
              <a:latin typeface="Calibri" panose="020F0502020204030204" pitchFamily="34" charset="0"/>
              <a:cs typeface="Calibri" panose="020F0502020204030204" pitchFamily="34" charset="0"/>
              <a:sym typeface="Calibri"/>
            </a:endParaRPr>
          </a:p>
        </p:txBody>
      </p:sp>
      <p:sp>
        <p:nvSpPr>
          <p:cNvPr id="4" name="Slide Number Placeholder 3"/>
          <p:cNvSpPr>
            <a:spLocks noGrp="1"/>
          </p:cNvSpPr>
          <p:nvPr>
            <p:ph type="sldNum" sz="quarter" idx="10"/>
          </p:nvPr>
        </p:nvSpPr>
        <p:spPr/>
        <p:txBody>
          <a:bodyPr/>
          <a:lstStyle/>
          <a:p>
            <a:fld id="{91600A8A-902E-430E-A833-453AE05FDB61}" type="slidenum">
              <a:rPr lang="en-GB" sz="1400" smtClean="0"/>
              <a:t>1</a:t>
            </a:fld>
            <a:endParaRPr lang="en-GB" sz="1400" dirty="0"/>
          </a:p>
        </p:txBody>
      </p:sp>
    </p:spTree>
    <p:extLst>
      <p:ext uri="{BB962C8B-B14F-4D97-AF65-F5344CB8AC3E}">
        <p14:creationId xmlns:p14="http://schemas.microsoft.com/office/powerpoint/2010/main" val="325165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58775"/>
            <a:ext cx="6208713" cy="3492500"/>
          </a:xfrm>
        </p:spPr>
      </p:sp>
      <p:sp>
        <p:nvSpPr>
          <p:cNvPr id="3" name="Notes Placeholder 2"/>
          <p:cNvSpPr>
            <a:spLocks noGrp="1"/>
          </p:cNvSpPr>
          <p:nvPr>
            <p:ph type="body" idx="1"/>
          </p:nvPr>
        </p:nvSpPr>
        <p:spPr>
          <a:xfrm>
            <a:off x="425450" y="3851275"/>
            <a:ext cx="5968207" cy="5104011"/>
          </a:xfrm>
        </p:spPr>
        <p:txBody>
          <a:bodyPr/>
          <a:lstStyle/>
          <a:p>
            <a:pPr defTabSz="990752">
              <a:lnSpc>
                <a:spcPct val="90000"/>
              </a:lnSpc>
              <a:spcBef>
                <a:spcPts val="1084"/>
              </a:spcBef>
              <a:defRPr/>
            </a:pPr>
            <a:r>
              <a:rPr lang="en-GB" i="1" dirty="0">
                <a:solidFill>
                  <a:srgbClr val="0070C0"/>
                </a:solidFill>
              </a:rPr>
              <a:t>Use the remaining time to discuss the question on the slide.</a:t>
            </a:r>
            <a:endParaRPr lang="en-GB" i="1" dirty="0">
              <a:solidFill>
                <a:srgbClr val="000000"/>
              </a:solidFill>
              <a:ea typeface="Calibri"/>
              <a:cs typeface="Calibri"/>
            </a:endParaRPr>
          </a:p>
          <a:p>
            <a:endParaRPr lang="en-GB" i="1" dirty="0">
              <a:solidFill>
                <a:srgbClr val="0070C0"/>
              </a:solidFill>
            </a:endParaRPr>
          </a:p>
          <a:p>
            <a:r>
              <a:rPr lang="en-GB" i="1" dirty="0">
                <a:solidFill>
                  <a:srgbClr val="0070C0"/>
                </a:solidFill>
              </a:rPr>
              <a:t>After hearing responses from participants, emphasize, that: </a:t>
            </a:r>
            <a:endParaRPr lang="en-GB" i="1" dirty="0">
              <a:solidFill>
                <a:srgbClr val="000000"/>
              </a:solidFill>
              <a:ea typeface="Calibri"/>
              <a:cs typeface="Calibri" panose="020F0502020204030204"/>
            </a:endParaRPr>
          </a:p>
          <a:p>
            <a:pPr marL="185766" indent="-185766">
              <a:buFont typeface="Arial"/>
              <a:buChar char="•"/>
            </a:pPr>
            <a:r>
              <a:rPr lang="en-GB" dirty="0"/>
              <a:t>Getting someone to sign a document does not mean you have their informed consent.</a:t>
            </a:r>
            <a:endParaRPr lang="en-GB" dirty="0">
              <a:cs typeface="Calibri"/>
            </a:endParaRPr>
          </a:p>
          <a:p>
            <a:pPr marL="185766" indent="-185766">
              <a:buFont typeface="Arial"/>
              <a:buChar char="•"/>
            </a:pPr>
            <a:r>
              <a:rPr lang="en-GB" dirty="0"/>
              <a:t>Consent can only occur when the person understands the information shared with them, and can make and communicate their choice freely, and without coercion. </a:t>
            </a:r>
            <a:endParaRPr lang="en-GB" dirty="0">
              <a:cs typeface="Calibri"/>
            </a:endParaRPr>
          </a:p>
          <a:p>
            <a:pPr marL="185766" indent="-185766">
              <a:buFont typeface="Arial"/>
              <a:buChar char="•"/>
            </a:pPr>
            <a:r>
              <a:rPr lang="en-GB" dirty="0"/>
              <a:t>MHPSS staff must support and accept each person's choice, even if they, or the person's family, disagree with that choice.</a:t>
            </a:r>
            <a:endParaRPr lang="en-GB" dirty="0">
              <a:cs typeface="Calibri"/>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10</a:t>
            </a:fld>
            <a:endParaRPr lang="en-CH" sz="1400" dirty="0"/>
          </a:p>
        </p:txBody>
      </p:sp>
    </p:spTree>
    <p:extLst>
      <p:ext uri="{BB962C8B-B14F-4D97-AF65-F5344CB8AC3E}">
        <p14:creationId xmlns:p14="http://schemas.microsoft.com/office/powerpoint/2010/main" val="2241024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9413" y="303213"/>
            <a:ext cx="6376987" cy="3587750"/>
          </a:xfrm>
        </p:spPr>
      </p:sp>
      <p:sp>
        <p:nvSpPr>
          <p:cNvPr id="3" name="Notizenplatzhalter 2"/>
          <p:cNvSpPr>
            <a:spLocks noGrp="1"/>
          </p:cNvSpPr>
          <p:nvPr>
            <p:ph type="body" idx="1"/>
          </p:nvPr>
        </p:nvSpPr>
        <p:spPr>
          <a:xfrm>
            <a:off x="379413" y="3890964"/>
            <a:ext cx="6376987" cy="6154824"/>
          </a:xfrm>
        </p:spPr>
        <p:txBody>
          <a:bodyPr/>
          <a:lstStyle/>
          <a:p>
            <a:r>
              <a:rPr lang="en-US" b="1" i="1" dirty="0">
                <a:solidFill>
                  <a:srgbClr val="0070C0"/>
                </a:solidFill>
              </a:rPr>
              <a:t>Exercise 3.5 Informed consent in humanitarian settings and MHPSS programs (15 min, 2 slides.)</a:t>
            </a:r>
          </a:p>
          <a:p>
            <a:r>
              <a:rPr lang="en-US" i="1" dirty="0">
                <a:solidFill>
                  <a:srgbClr val="0070C0"/>
                </a:solidFill>
              </a:rPr>
              <a:t>This exercise discusses informed consent in humanitarian settings, including challenges and facilitating factors. Guide participants to consider how they could promote informed consent in their work. </a:t>
            </a:r>
          </a:p>
          <a:p>
            <a:r>
              <a:rPr lang="en-US" b="1" i="1" dirty="0">
                <a:solidFill>
                  <a:srgbClr val="0070C0"/>
                </a:solidFill>
              </a:rPr>
              <a:t>Talk through the slide. </a:t>
            </a:r>
          </a:p>
          <a:p>
            <a:r>
              <a:rPr lang="en-US" i="1" dirty="0">
                <a:solidFill>
                  <a:srgbClr val="0070C0"/>
                </a:solidFill>
              </a:rPr>
              <a:t>If participants struggle to recall implementing informed consent processes, prompt them to think about other forms of consent, for example consent to take photos or do interviews for public communications strategies. Explain that informed consent for treatment is similar to this.</a:t>
            </a:r>
          </a:p>
          <a:p>
            <a:r>
              <a:rPr lang="en-US" b="1" i="1" dirty="0">
                <a:solidFill>
                  <a:srgbClr val="0070C0"/>
                </a:solidFill>
              </a:rPr>
              <a:t>Prompts for the question on challenges:</a:t>
            </a:r>
            <a:endParaRPr lang="en-US" b="1" i="1" dirty="0">
              <a:solidFill>
                <a:srgbClr val="0070C0"/>
              </a:solidFill>
              <a:ea typeface="Calibri"/>
              <a:cs typeface="Calibri"/>
            </a:endParaRPr>
          </a:p>
          <a:p>
            <a:pPr marL="185766" indent="-185766">
              <a:buFont typeface="Arial"/>
              <a:buChar char="•"/>
            </a:pPr>
            <a:r>
              <a:rPr lang="en-US" i="1" dirty="0">
                <a:solidFill>
                  <a:srgbClr val="0070C0"/>
                </a:solidFill>
              </a:rPr>
              <a:t>People coming into treatment are often skeptical of signing forms.</a:t>
            </a:r>
          </a:p>
          <a:p>
            <a:pPr marL="185766" indent="-185766">
              <a:buFont typeface="Arial"/>
              <a:buChar char="•"/>
            </a:pPr>
            <a:r>
              <a:rPr lang="en-US" i="1" dirty="0">
                <a:solidFill>
                  <a:srgbClr val="0070C0"/>
                </a:solidFill>
                <a:ea typeface="Calibri"/>
                <a:cs typeface="Calibri"/>
              </a:rPr>
              <a:t>In many humanitarian contexts, people may not want to sign their name for fear of significant security risks. For example, someone who is persecuted may not want others to know where they are. They may fear discrimination or targeting if someone else gets a hold of the documentation, as safety of files cannot be guaranteed in humanitarian settings. It’s important in these cases to find safe options to provide consent. </a:t>
            </a:r>
            <a:r>
              <a:rPr lang="en-US" i="1" dirty="0">
                <a:solidFill>
                  <a:srgbClr val="0070C0"/>
                </a:solidFill>
                <a:highlight>
                  <a:srgbClr val="FFFF00"/>
                </a:highlight>
                <a:ea typeface="Calibri"/>
                <a:cs typeface="Calibri"/>
              </a:rPr>
              <a:t>For example, the service provider sometimes checks a box to document what was discussed and that consent was given.</a:t>
            </a:r>
          </a:p>
          <a:p>
            <a:pPr marL="185766" indent="-185766">
              <a:buFont typeface="Arial"/>
              <a:buChar char="•"/>
            </a:pPr>
            <a:r>
              <a:rPr lang="en-US" i="1" dirty="0">
                <a:solidFill>
                  <a:srgbClr val="0070C0"/>
                </a:solidFill>
              </a:rPr>
              <a:t>Family, caregivers or guardians often push their relative to start treatment, even when the person may not themselves want to start.</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cs typeface="Calibri" panose="020F0502020204030204"/>
              </a:rPr>
              <a:t>Families, caregivers, guardians or health professionals think that they can give informed consent on behalf of the person.</a:t>
            </a:r>
          </a:p>
          <a:p>
            <a:pPr marL="185766" indent="-185766">
              <a:buFont typeface="Arial"/>
              <a:buChar char="•"/>
            </a:pPr>
            <a:r>
              <a:rPr lang="en-US" i="1" dirty="0">
                <a:solidFill>
                  <a:srgbClr val="0070C0"/>
                </a:solidFill>
                <a:ea typeface="Aptos" panose="020B0004020202020204" pitchFamily="34" charset="0"/>
                <a:cs typeface="Times New Roman" panose="02020603050405020304" pitchFamily="18" charset="0"/>
              </a:rPr>
              <a:t>Professionals may believe that it is enough to obtain the consent of relatives.</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cs typeface="Calibri" panose="020F0502020204030204"/>
              </a:rPr>
              <a:t>Varying</a:t>
            </a:r>
            <a:r>
              <a:rPr lang="en-US" i="1" dirty="0">
                <a:solidFill>
                  <a:srgbClr val="0070C0"/>
                </a:solidFill>
              </a:rPr>
              <a:t> beliefs about mental health can affect understanding of informed consent.</a:t>
            </a:r>
            <a:endParaRPr lang="en-US" i="1" dirty="0">
              <a:solidFill>
                <a:srgbClr val="0070C0"/>
              </a:solidFill>
              <a:ea typeface="Calibri"/>
              <a:cs typeface="Calibri"/>
            </a:endParaRPr>
          </a:p>
          <a:p>
            <a:pPr marL="185766" indent="-185766">
              <a:buFont typeface="Arial"/>
              <a:buChar char="•"/>
            </a:pPr>
            <a:r>
              <a:rPr lang="en-US" i="1" dirty="0">
                <a:solidFill>
                  <a:srgbClr val="0070C0"/>
                </a:solidFill>
              </a:rPr>
              <a:t>Language barriers (different languages and dialects) can hinder clear communication.</a:t>
            </a:r>
            <a:endParaRPr lang="en-US" i="1" dirty="0">
              <a:solidFill>
                <a:srgbClr val="0070C0"/>
              </a:solidFill>
              <a:ea typeface="Calibri"/>
              <a:cs typeface="Calibri"/>
            </a:endParaRPr>
          </a:p>
          <a:p>
            <a:pPr marL="185766" indent="-185766">
              <a:buFont typeface="Arial"/>
              <a:buChar char="•"/>
            </a:pPr>
            <a:r>
              <a:rPr lang="en-US" i="1" dirty="0">
                <a:solidFill>
                  <a:srgbClr val="0070C0"/>
                </a:solidFill>
              </a:rPr>
              <a:t>Low literacy rates can impede written access to information about informed consent.</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rPr>
              <a:t>Medical/mental health staff may explain the treatment in scientific or technical language that the person does not fully understand.</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rPr>
              <a:t>Medical/mental health staff may try to convince a person, or their family, to start treatment instead of giving neutral information (for example, on the risks and benefits, side effects etc.)</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rPr>
              <a:t>Perceived authority of medical/mental health staff might influence consent decisions (and people may appear to consent if they fear or believe that they do not really have the power to express their true decision.</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rPr>
              <a:t>Immediate and urgent needs may result in prioritizing rapid treatment over informed consent.</a:t>
            </a:r>
            <a:endParaRPr lang="en-US" i="1" dirty="0">
              <a:solidFill>
                <a:srgbClr val="0070C0"/>
              </a:solidFill>
              <a:ea typeface="Calibri" panose="020F0502020204030204"/>
              <a:cs typeface="Calibri" panose="020F0502020204030204"/>
            </a:endParaRPr>
          </a:p>
          <a:p>
            <a:pPr marL="185766" indent="-185766">
              <a:buFont typeface="Arial"/>
              <a:buChar char="•"/>
            </a:pPr>
            <a:r>
              <a:rPr lang="en-US" i="1" dirty="0">
                <a:solidFill>
                  <a:srgbClr val="0070C0"/>
                </a:solidFill>
              </a:rPr>
              <a:t>Limited staff and time can mean proper consent processes are not implemented.</a:t>
            </a:r>
          </a:p>
          <a:p>
            <a:endParaRPr lang="en-GB" b="1" i="1" dirty="0">
              <a:solidFill>
                <a:srgbClr val="0070C0"/>
              </a:solidFill>
              <a:ea typeface="Calibri"/>
              <a:cs typeface="Calibri"/>
            </a:endParaRPr>
          </a:p>
        </p:txBody>
      </p:sp>
      <p:sp>
        <p:nvSpPr>
          <p:cNvPr id="4" name="Foliennummernplatzhalter 3"/>
          <p:cNvSpPr>
            <a:spLocks noGrp="1"/>
          </p:cNvSpPr>
          <p:nvPr>
            <p:ph type="sldNum" sz="quarter" idx="5"/>
          </p:nvPr>
        </p:nvSpPr>
        <p:spPr>
          <a:xfrm>
            <a:off x="6221171" y="9721107"/>
            <a:ext cx="881248" cy="513507"/>
          </a:xfrm>
        </p:spPr>
        <p:txBody>
          <a:bodyPr/>
          <a:lstStyle/>
          <a:p>
            <a:fld id="{F4F7DB96-B4E3-48F2-8E35-A4648E993116}" type="slidenum">
              <a:rPr lang="en-CH" sz="1400" smtClean="0"/>
              <a:t>11</a:t>
            </a:fld>
            <a:endParaRPr lang="en-CH" sz="1400" dirty="0"/>
          </a:p>
        </p:txBody>
      </p:sp>
    </p:spTree>
    <p:extLst>
      <p:ext uri="{BB962C8B-B14F-4D97-AF65-F5344CB8AC3E}">
        <p14:creationId xmlns:p14="http://schemas.microsoft.com/office/powerpoint/2010/main" val="3105838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467-1C50-447B-6B8A-0BDF43A3AD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5B501EC-430A-A70D-D36F-93EBF3FCD26D}"/>
              </a:ext>
            </a:extLst>
          </p:cNvPr>
          <p:cNvSpPr>
            <a:spLocks noGrp="1" noRot="1" noChangeAspect="1"/>
          </p:cNvSpPr>
          <p:nvPr>
            <p:ph type="sldImg"/>
          </p:nvPr>
        </p:nvSpPr>
        <p:spPr>
          <a:xfrm>
            <a:off x="411163" y="361950"/>
            <a:ext cx="6311900" cy="3551238"/>
          </a:xfrm>
        </p:spPr>
      </p:sp>
      <p:sp>
        <p:nvSpPr>
          <p:cNvPr id="3" name="Notizenplatzhalter 2">
            <a:extLst>
              <a:ext uri="{FF2B5EF4-FFF2-40B4-BE49-F238E27FC236}">
                <a16:creationId xmlns:a16="http://schemas.microsoft.com/office/drawing/2014/main" id="{CBA76BC3-BCA1-6DF6-BC49-126DF48B3907}"/>
              </a:ext>
            </a:extLst>
          </p:cNvPr>
          <p:cNvSpPr>
            <a:spLocks noGrp="1"/>
          </p:cNvSpPr>
          <p:nvPr>
            <p:ph type="body" idx="1"/>
          </p:nvPr>
        </p:nvSpPr>
        <p:spPr>
          <a:xfrm>
            <a:off x="379413" y="4010620"/>
            <a:ext cx="6376987" cy="12032370"/>
          </a:xfrm>
        </p:spPr>
        <p:txBody>
          <a:bodyPr/>
          <a:lstStyle/>
          <a:p>
            <a:r>
              <a:rPr lang="en-GB" i="1" dirty="0">
                <a:solidFill>
                  <a:srgbClr val="0070C0"/>
                </a:solidFill>
                <a:ea typeface="Calibri"/>
                <a:cs typeface="Calibri"/>
              </a:rPr>
              <a:t>Conclude the discussion by talking through the slide. </a:t>
            </a:r>
          </a:p>
          <a:p>
            <a:endParaRPr lang="en-GB" i="1" dirty="0">
              <a:solidFill>
                <a:srgbClr val="0070C0"/>
              </a:solidFill>
              <a:ea typeface="Calibri"/>
              <a:cs typeface="Calibri"/>
            </a:endParaRPr>
          </a:p>
          <a:p>
            <a:r>
              <a:rPr lang="en-GB" i="1" dirty="0">
                <a:solidFill>
                  <a:srgbClr val="0070C0"/>
                </a:solidFill>
                <a:ea typeface="Calibri"/>
                <a:cs typeface="Calibri"/>
              </a:rPr>
              <a:t>If needed, point participants to these resources:</a:t>
            </a:r>
            <a:endParaRPr lang="en-GB" i="1" dirty="0">
              <a:solidFill>
                <a:srgbClr val="0070C0"/>
              </a:solidFill>
            </a:endParaRPr>
          </a:p>
          <a:p>
            <a:pPr marL="642966" lvl="1" indent="-185766">
              <a:buFont typeface="Arial"/>
              <a:buChar char="•"/>
            </a:pPr>
            <a:r>
              <a:rPr lang="en-GB" dirty="0"/>
              <a:t>T</a:t>
            </a:r>
            <a:r>
              <a:rPr lang="en-US" dirty="0"/>
              <a:t>he MHPSS Minimum Service Package section on informed consent https://www.mhpssmsp.org/en/lesson/ensure-informed-consentassent-and-safe-information-sharing-practices#page-1</a:t>
            </a:r>
          </a:p>
          <a:p>
            <a:pPr marL="642966" lvl="1" indent="-185766">
              <a:buFont typeface="Arial"/>
              <a:buChar char="•"/>
            </a:pPr>
            <a:r>
              <a:rPr lang="en-US" dirty="0"/>
              <a:t>The integration of informed consent in relevant tools, such as WHO’s </a:t>
            </a:r>
            <a:r>
              <a:rPr lang="en-US" dirty="0" err="1"/>
              <a:t>mhGAP</a:t>
            </a:r>
            <a:r>
              <a:rPr lang="en-US" dirty="0"/>
              <a:t> Humanitarian Intervention Guide and EQUIP, and training packages from other humanitarian organizations.</a:t>
            </a:r>
            <a:endParaRPr lang="en-GB" dirty="0"/>
          </a:p>
        </p:txBody>
      </p:sp>
      <p:sp>
        <p:nvSpPr>
          <p:cNvPr id="4" name="Foliennummernplatzhalter 3">
            <a:extLst>
              <a:ext uri="{FF2B5EF4-FFF2-40B4-BE49-F238E27FC236}">
                <a16:creationId xmlns:a16="http://schemas.microsoft.com/office/drawing/2014/main" id="{D5DE9BF3-A0FC-A22B-7F72-08EE45368458}"/>
              </a:ext>
            </a:extLst>
          </p:cNvPr>
          <p:cNvSpPr>
            <a:spLocks noGrp="1"/>
          </p:cNvSpPr>
          <p:nvPr>
            <p:ph type="sldNum" sz="quarter" idx="5"/>
          </p:nvPr>
        </p:nvSpPr>
        <p:spPr>
          <a:xfrm>
            <a:off x="6221171" y="9721107"/>
            <a:ext cx="881248" cy="513507"/>
          </a:xfrm>
        </p:spPr>
        <p:txBody>
          <a:bodyPr/>
          <a:lstStyle/>
          <a:p>
            <a:fld id="{F4F7DB96-B4E3-48F2-8E35-A4648E993116}" type="slidenum">
              <a:rPr lang="en-CH" sz="1400" smtClean="0"/>
              <a:t>12</a:t>
            </a:fld>
            <a:endParaRPr lang="en-CH" sz="1400" dirty="0"/>
          </a:p>
        </p:txBody>
      </p:sp>
    </p:spTree>
    <p:extLst>
      <p:ext uri="{BB962C8B-B14F-4D97-AF65-F5344CB8AC3E}">
        <p14:creationId xmlns:p14="http://schemas.microsoft.com/office/powerpoint/2010/main" val="415791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65125"/>
            <a:ext cx="6278563" cy="3532188"/>
          </a:xfrm>
        </p:spPr>
      </p:sp>
      <p:sp>
        <p:nvSpPr>
          <p:cNvPr id="3" name="Notes Placeholder 2"/>
          <p:cNvSpPr>
            <a:spLocks noGrp="1"/>
          </p:cNvSpPr>
          <p:nvPr>
            <p:ph type="body" idx="1"/>
          </p:nvPr>
        </p:nvSpPr>
        <p:spPr>
          <a:xfrm>
            <a:off x="425450" y="3960298"/>
            <a:ext cx="6253163" cy="4994988"/>
          </a:xfrm>
        </p:spPr>
        <p:txBody>
          <a:bodyPr/>
          <a:lstStyle/>
          <a:p>
            <a:pPr>
              <a:lnSpc>
                <a:spcPct val="115000"/>
              </a:lnSpc>
            </a:pPr>
            <a:r>
              <a:rPr lang="en-US" b="0" i="1" dirty="0">
                <a:solidFill>
                  <a:srgbClr val="4F81BD"/>
                </a:solidFill>
                <a:ea typeface="Times New Roman" panose="02020603050405020304" pitchFamily="18" charset="0"/>
                <a:cs typeface="Calibri"/>
              </a:rPr>
              <a:t>Time for this topic: 80 min (15 mins on the experience of involuntary admission, 35 mins on case studies of involuntary admission, 15 mins on applicable Articles from the CRPD, 15 mins on avoiding coercive measures.</a:t>
            </a:r>
          </a:p>
          <a:p>
            <a:pPr>
              <a:lnSpc>
                <a:spcPct val="115000"/>
              </a:lnSpc>
            </a:pPr>
            <a:endParaRPr lang="en-GB" i="1" dirty="0">
              <a:solidFill>
                <a:srgbClr val="4F81BD"/>
              </a:solidFill>
            </a:endParaRPr>
          </a:p>
          <a:p>
            <a:pPr algn="just"/>
            <a:r>
              <a:rPr lang="en-GB" i="1" dirty="0">
                <a:solidFill>
                  <a:srgbClr val="4F81BD"/>
                </a:solidFill>
              </a:rPr>
              <a:t>As you begin this topic, it is </a:t>
            </a:r>
            <a:r>
              <a:rPr lang="en-GB" b="1" i="1" dirty="0">
                <a:solidFill>
                  <a:srgbClr val="4F81BD"/>
                </a:solidFill>
              </a:rPr>
              <a:t>important to explain</a:t>
            </a:r>
            <a:r>
              <a:rPr lang="en-GB" i="1" dirty="0">
                <a:solidFill>
                  <a:srgbClr val="4F81BD"/>
                </a:solidFill>
              </a:rPr>
              <a:t>: </a:t>
            </a:r>
            <a:endParaRPr lang="en-CH" i="1" dirty="0">
              <a:solidFill>
                <a:srgbClr val="000000"/>
              </a:solidFill>
            </a:endParaRPr>
          </a:p>
          <a:p>
            <a:pPr algn="just"/>
            <a:endParaRPr lang="en-GB" i="1" dirty="0">
              <a:solidFill>
                <a:srgbClr val="4F81BD"/>
              </a:solidFill>
            </a:endParaRPr>
          </a:p>
          <a:p>
            <a:pPr marL="185766" indent="-185766" algn="just">
              <a:buFont typeface="Arial" panose="020B0604020202020204" pitchFamily="34" charset="0"/>
              <a:buChar char="•"/>
            </a:pPr>
            <a:r>
              <a:rPr lang="en-GB" dirty="0"/>
              <a:t>In many countries, laws and policies authorize people to be involuntarily admitted and treated in mental health and social services. </a:t>
            </a:r>
          </a:p>
          <a:p>
            <a:pPr marL="185766" indent="-185766" algn="just">
              <a:buFont typeface="Arial" panose="020B0604020202020204" pitchFamily="34" charset="0"/>
              <a:buChar char="•"/>
            </a:pPr>
            <a:r>
              <a:rPr lang="en-GB" dirty="0"/>
              <a:t>Furthermore, in many countries, including some experiencing a humanitarian crisis, people with psychosocial, intellectual or cognitive disabilities are often detained or even chained in their homes. Alternatively, they might be held in traditional/spiritual treatment facilities such as prayer camps, where they may also be subjected to forced treatment and detention.</a:t>
            </a:r>
          </a:p>
          <a:p>
            <a:pPr marL="185766" indent="-185766" algn="just">
              <a:buFont typeface="Arial" panose="020B0604020202020204" pitchFamily="34" charset="0"/>
              <a:buChar char="•"/>
            </a:pPr>
            <a:r>
              <a:rPr lang="en-GB" dirty="0"/>
              <a:t>Involuntary admission and treatment are contrary to the CRPD. However, legislative, administrative and other measures to end these discriminatory laws and policies may take time.</a:t>
            </a:r>
          </a:p>
          <a:p>
            <a:pPr marL="185766" indent="-185766" algn="just">
              <a:buFont typeface="Arial" panose="020B0604020202020204" pitchFamily="34" charset="0"/>
              <a:buChar char="•"/>
            </a:pPr>
            <a:r>
              <a:rPr lang="en-GB" b="1" dirty="0"/>
              <a:t>Meanwhile, there is a lot that can be done to end involuntary detention and treatment and to respect people’s right to legal capacity in these matters – even within existing legal or policy frameworks. </a:t>
            </a:r>
            <a:endParaRPr lang="en-GB" b="1" dirty="0">
              <a:ea typeface="Calibri"/>
              <a:cs typeface="Calibri"/>
            </a:endParaRPr>
          </a:p>
          <a:p>
            <a:pPr algn="just"/>
            <a:endParaRPr lang="en-GB" dirty="0">
              <a:solidFill>
                <a:srgbClr val="4F81BD"/>
              </a:solidFill>
            </a:endParaRPr>
          </a:p>
          <a:p>
            <a:pPr algn="just"/>
            <a:endParaRPr lang="en-US" dirty="0">
              <a:solidFill>
                <a:schemeClr val="accent1">
                  <a:lumMod val="75000"/>
                </a:schemeClr>
              </a:solidFill>
            </a:endParaRPr>
          </a:p>
        </p:txBody>
      </p:sp>
      <p:sp>
        <p:nvSpPr>
          <p:cNvPr id="4" name="Slide Number Placeholder 3"/>
          <p:cNvSpPr>
            <a:spLocks noGrp="1"/>
          </p:cNvSpPr>
          <p:nvPr>
            <p:ph type="sldNum" sz="quarter" idx="5"/>
          </p:nvPr>
        </p:nvSpPr>
        <p:spPr/>
        <p:txBody>
          <a:bodyPr/>
          <a:lstStyle/>
          <a:p>
            <a:pPr defTabSz="247688">
              <a:defRPr/>
            </a:pPr>
            <a:r>
              <a:rPr lang="en-GB" sz="1400" dirty="0">
                <a:solidFill>
                  <a:prstClr val="black"/>
                </a:solidFill>
                <a:ea typeface="Arial Unicode MS"/>
                <a:cs typeface="Arial Unicode MS"/>
              </a:rPr>
              <a:t>13</a:t>
            </a:r>
          </a:p>
        </p:txBody>
      </p:sp>
    </p:spTree>
    <p:extLst>
      <p:ext uri="{BB962C8B-B14F-4D97-AF65-F5344CB8AC3E}">
        <p14:creationId xmlns:p14="http://schemas.microsoft.com/office/powerpoint/2010/main" val="345891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390525"/>
            <a:ext cx="6323013" cy="3557588"/>
          </a:xfrm>
        </p:spPr>
      </p:sp>
      <p:sp>
        <p:nvSpPr>
          <p:cNvPr id="3" name="Notes Placeholder 2"/>
          <p:cNvSpPr>
            <a:spLocks noGrp="1"/>
          </p:cNvSpPr>
          <p:nvPr>
            <p:ph type="body" idx="1"/>
          </p:nvPr>
        </p:nvSpPr>
        <p:spPr>
          <a:xfrm>
            <a:off x="419100" y="3948113"/>
            <a:ext cx="6323013" cy="5007173"/>
          </a:xfrm>
        </p:spPr>
        <p:txBody>
          <a:bodyPr/>
          <a:lstStyle/>
          <a:p>
            <a:pPr algn="just">
              <a:lnSpc>
                <a:spcPct val="115000"/>
              </a:lnSpc>
              <a:spcAft>
                <a:spcPts val="1086"/>
              </a:spcAft>
            </a:pPr>
            <a:r>
              <a:rPr lang="en-US" b="1" i="1" dirty="0">
                <a:solidFill>
                  <a:srgbClr val="0070C0"/>
                </a:solidFill>
                <a:latin typeface="Calibri"/>
                <a:ea typeface="Times New Roman" panose="02020603050405020304" pitchFamily="18" charset="0"/>
                <a:cs typeface="Calibri"/>
              </a:rPr>
              <a:t>Exercise 3.6 (15 min)</a:t>
            </a:r>
          </a:p>
          <a:p>
            <a:pPr algn="just">
              <a:lnSpc>
                <a:spcPct val="115000"/>
              </a:lnSpc>
              <a:spcAft>
                <a:spcPts val="1086"/>
              </a:spcAft>
            </a:pPr>
            <a:r>
              <a:rPr lang="en-US"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Encourage participants to express their views and feelings about involuntary detention and treatment. </a:t>
            </a:r>
          </a:p>
          <a:p>
            <a:pPr algn="just">
              <a:lnSpc>
                <a:spcPct val="115000"/>
              </a:lnSpc>
              <a:spcAft>
                <a:spcPts val="1086"/>
              </a:spcAft>
            </a:pPr>
            <a:r>
              <a:rPr lang="en-US"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It is important that people who have not experienced involuntary detention and/or treatment themselves should try to imagine how they would feel in this situation.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33943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65125"/>
            <a:ext cx="6267450" cy="3525838"/>
          </a:xfrm>
        </p:spPr>
      </p:sp>
      <p:sp>
        <p:nvSpPr>
          <p:cNvPr id="3" name="Notes Placeholder 2"/>
          <p:cNvSpPr>
            <a:spLocks noGrp="1"/>
          </p:cNvSpPr>
          <p:nvPr>
            <p:ph type="body" idx="1"/>
          </p:nvPr>
        </p:nvSpPr>
        <p:spPr>
          <a:xfrm>
            <a:off x="425450" y="3890963"/>
            <a:ext cx="6267450" cy="5064323"/>
          </a:xfrm>
        </p:spPr>
        <p:txBody>
          <a:bodyPr/>
          <a:lstStyle/>
          <a:p>
            <a:r>
              <a:rPr lang="en-US" b="1" i="1" u="none" dirty="0">
                <a:solidFill>
                  <a:srgbClr val="0070C0"/>
                </a:solidFill>
                <a:effectLst/>
                <a:ea typeface="Times New Roman" panose="02020603050405020304" pitchFamily="18" charset="0"/>
                <a:cs typeface="Times New Roman" panose="02020603050405020304" pitchFamily="18" charset="0"/>
              </a:rPr>
              <a:t>Exercise 3.7 Involuntary admission and treatment (35 mins: a video of 3:05 min followed 1 slide, and a 20 min discussion)</a:t>
            </a:r>
          </a:p>
          <a:p>
            <a:endParaRPr lang="en-US" i="1" dirty="0">
              <a:solidFill>
                <a:srgbClr val="0070C0"/>
              </a:solidFill>
              <a:ea typeface="Times New Roman" panose="02020603050405020304" pitchFamily="18" charset="0"/>
              <a:cs typeface="Times New Roman" panose="02020603050405020304" pitchFamily="18" charset="0"/>
            </a:endParaRPr>
          </a:p>
          <a:p>
            <a:r>
              <a:rPr lang="en-US" i="1" dirty="0">
                <a:solidFill>
                  <a:srgbClr val="0070C0"/>
                </a:solidFill>
                <a:ea typeface="Times New Roman" panose="02020603050405020304" pitchFamily="18" charset="0"/>
                <a:cs typeface="Times New Roman" panose="02020603050405020304" pitchFamily="18" charset="0"/>
              </a:rPr>
              <a:t>Talk through the side and run the video</a:t>
            </a:r>
          </a:p>
          <a:p>
            <a:endParaRPr lang="en-US" b="1" i="1" u="none" dirty="0">
              <a:solidFill>
                <a:srgbClr val="0070C0"/>
              </a:solidFill>
              <a:effectLst/>
              <a:ea typeface="Times New Roman" panose="02020603050405020304" pitchFamily="18" charset="0"/>
              <a:cs typeface="Times New Roman" panose="02020603050405020304" pitchFamily="18" charset="0"/>
            </a:endParaRPr>
          </a:p>
          <a:p>
            <a:r>
              <a:rPr lang="en-GB" i="1" u="sng" dirty="0">
                <a:solidFill>
                  <a:srgbClr val="0563C1"/>
                </a:solidFill>
                <a:effectLst/>
                <a:ea typeface="Calibri"/>
                <a:hlinkClick r:id="rId3">
                  <a:extLst>
                    <a:ext uri="{A12FA001-AC4F-418D-AE19-62706E023703}">
                      <ahyp:hlinkClr xmlns:ahyp="http://schemas.microsoft.com/office/drawing/2018/hyperlinkcolor" val="tx"/>
                    </a:ext>
                  </a:extLst>
                </a:hlinkClick>
              </a:rPr>
              <a:t>https://www.hrw.org/video-photos/video/2015/10/25/</a:t>
            </a:r>
            <a:r>
              <a:rPr lang="en-GB" i="1" u="sng" dirty="0">
                <a:solidFill>
                  <a:srgbClr val="0070C0"/>
                </a:solidFill>
                <a:effectLst/>
                <a:ea typeface="Calibri"/>
                <a:hlinkClick r:id="rId3">
                  <a:extLst>
                    <a:ext uri="{A12FA001-AC4F-418D-AE19-62706E023703}">
                      <ahyp:hlinkClr xmlns:ahyp="http://schemas.microsoft.com/office/drawing/2018/hyperlinkcolor" val="tx"/>
                    </a:ext>
                  </a:extLst>
                </a:hlinkClick>
              </a:rPr>
              <a:t>chained-and-locked-Somaliland</a:t>
            </a:r>
            <a:endParaRPr lang="en-GB" i="1" u="sng" dirty="0">
              <a:solidFill>
                <a:srgbClr val="0070C0"/>
              </a:solidFill>
              <a:effectLst/>
              <a:ea typeface="Calibri"/>
              <a:cs typeface="Calibri Light"/>
            </a:endParaRPr>
          </a:p>
          <a:p>
            <a:r>
              <a:rPr lang="en-US" i="1" dirty="0">
                <a:solidFill>
                  <a:srgbClr val="0070C0"/>
                </a:solidFill>
                <a:cs typeface="Calibri" panose="020F0502020204030204" pitchFamily="34" charset="0"/>
              </a:rPr>
              <a:t>Chained and locked up in Somaliland. </a:t>
            </a:r>
            <a:endParaRPr lang="en-GB" i="1" dirty="0">
              <a:solidFill>
                <a:srgbClr val="0070C0"/>
              </a:solidFill>
              <a:cs typeface="Calibri" panose="020F0502020204030204" pitchFamily="34" charset="0"/>
            </a:endParaRPr>
          </a:p>
          <a:p>
            <a:r>
              <a:rPr lang="en-US" i="1" dirty="0">
                <a:solidFill>
                  <a:srgbClr val="0070C0"/>
                </a:solidFill>
                <a:cs typeface="Calibri" panose="020F0502020204030204" pitchFamily="34" charset="0"/>
              </a:rPr>
              <a:t>Credit: Human Rights Watch</a:t>
            </a:r>
            <a:endParaRPr lang="en-GB" i="1" dirty="0">
              <a:solidFill>
                <a:srgbClr val="0070C0"/>
              </a:solidFill>
              <a:cs typeface="Calibri" panose="020F0502020204030204" pitchFamily="34" charset="0"/>
            </a:endParaRPr>
          </a:p>
          <a:p>
            <a:pPr marL="371532" indent="-371532">
              <a:buFont typeface="Arial" panose="020B0604020202020204" pitchFamily="34" charset="0"/>
              <a:buChar char="•"/>
            </a:pPr>
            <a:endParaRPr lang="en-GB" i="1" u="sng" dirty="0">
              <a:solidFill>
                <a:srgbClr val="0070C0"/>
              </a:solidFill>
              <a:ea typeface="Calibri" panose="020F0502020204030204"/>
              <a:cs typeface="Calibri Light"/>
            </a:endParaRPr>
          </a:p>
          <a:p>
            <a:endParaRPr lang="en-US" i="1" u="sng" dirty="0">
              <a:solidFill>
                <a:srgbClr val="0070C0"/>
              </a:solidFill>
              <a:ea typeface="Calibri" panose="020F0502020204030204"/>
              <a:cs typeface="Times New Roman" panose="02020603050405020304" pitchFamily="18" charset="0"/>
            </a:endParaRPr>
          </a:p>
          <a:p>
            <a:endParaRPr lang="en-BE" i="1" dirty="0">
              <a:solidFill>
                <a:srgbClr val="0070C0"/>
              </a:solidFill>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34AE987-7933-C147-AF39-DBF3ED4A5AC0}" type="slidenum">
              <a:rPr lang="en-BE" smtClean="0"/>
              <a:t>15</a:t>
            </a:fld>
            <a:endParaRPr lang="en-BE"/>
          </a:p>
        </p:txBody>
      </p:sp>
    </p:spTree>
    <p:extLst>
      <p:ext uri="{BB962C8B-B14F-4D97-AF65-F5344CB8AC3E}">
        <p14:creationId xmlns:p14="http://schemas.microsoft.com/office/powerpoint/2010/main" val="374308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352425"/>
            <a:ext cx="6234113" cy="3506788"/>
          </a:xfrm>
        </p:spPr>
      </p:sp>
      <p:sp>
        <p:nvSpPr>
          <p:cNvPr id="3" name="Notes Placeholder 2"/>
          <p:cNvSpPr>
            <a:spLocks noGrp="1"/>
          </p:cNvSpPr>
          <p:nvPr>
            <p:ph type="body" idx="1"/>
          </p:nvPr>
        </p:nvSpPr>
        <p:spPr>
          <a:xfrm>
            <a:off x="438150" y="3892135"/>
            <a:ext cx="6227763" cy="5990053"/>
          </a:xfrm>
        </p:spPr>
        <p:txBody>
          <a:bodyPr/>
          <a:lstStyle/>
          <a:p>
            <a:pPr>
              <a:lnSpc>
                <a:spcPct val="90000"/>
              </a:lnSpc>
              <a:spcBef>
                <a:spcPts val="1084"/>
              </a:spcBef>
              <a:defRPr/>
            </a:pPr>
            <a:r>
              <a:rPr lang="en-US" i="1" dirty="0">
                <a:solidFill>
                  <a:srgbClr val="0070C0"/>
                </a:solidFill>
                <a:ea typeface="Calibri" panose="020F0502020204030204"/>
                <a:cs typeface="Calibri" panose="020F0502020204030204"/>
              </a:rPr>
              <a:t>Read through the slide.</a:t>
            </a:r>
          </a:p>
          <a:p>
            <a:pPr defTabSz="990752">
              <a:lnSpc>
                <a:spcPct val="90000"/>
              </a:lnSpc>
              <a:spcBef>
                <a:spcPts val="1084"/>
              </a:spcBef>
              <a:defRPr/>
            </a:pPr>
            <a:r>
              <a:rPr lang="en-US" i="1" dirty="0">
                <a:solidFill>
                  <a:srgbClr val="0070C0"/>
                </a:solidFill>
              </a:rPr>
              <a:t>If you need more information on the topic of shackling in countries across the world, you can access the full report from Human Rights Watch: </a:t>
            </a:r>
          </a:p>
          <a:p>
            <a:pPr defTabSz="990752">
              <a:lnSpc>
                <a:spcPct val="90000"/>
              </a:lnSpc>
              <a:spcBef>
                <a:spcPts val="1084"/>
              </a:spcBef>
              <a:defRPr/>
            </a:pPr>
            <a:r>
              <a:rPr lang="en-US" i="1" dirty="0">
                <a:solidFill>
                  <a:srgbClr val="0070C0"/>
                </a:solidFill>
              </a:rPr>
              <a:t>https://www.hrw.org/report/2020/10/06/living-chains/shackling-people-psychosocial-disabilities-worldwide</a:t>
            </a:r>
          </a:p>
          <a:p>
            <a:pPr defTabSz="990752">
              <a:defRPr/>
            </a:pPr>
            <a:endParaRPr lang="en-CH" i="1" dirty="0">
              <a:solidFill>
                <a:srgbClr val="0070C0"/>
              </a:solidFill>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16</a:t>
            </a:fld>
            <a:endParaRPr lang="en-CH" sz="1400" dirty="0"/>
          </a:p>
        </p:txBody>
      </p:sp>
    </p:spTree>
    <p:extLst>
      <p:ext uri="{BB962C8B-B14F-4D97-AF65-F5344CB8AC3E}">
        <p14:creationId xmlns:p14="http://schemas.microsoft.com/office/powerpoint/2010/main" val="397727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346075"/>
            <a:ext cx="6234112" cy="3506788"/>
          </a:xfrm>
        </p:spPr>
      </p:sp>
      <p:sp>
        <p:nvSpPr>
          <p:cNvPr id="3" name="Notes Placeholder 2"/>
          <p:cNvSpPr>
            <a:spLocks noGrp="1"/>
          </p:cNvSpPr>
          <p:nvPr>
            <p:ph type="body" idx="1"/>
          </p:nvPr>
        </p:nvSpPr>
        <p:spPr>
          <a:xfrm>
            <a:off x="411164" y="3852863"/>
            <a:ext cx="6210298" cy="5102423"/>
          </a:xfrm>
        </p:spPr>
        <p:txBody>
          <a:bodyPr/>
          <a:lstStyle/>
          <a:p>
            <a:pPr>
              <a:defRPr/>
            </a:pPr>
            <a:r>
              <a:rPr lang="en-US" b="1" i="1" dirty="0">
                <a:solidFill>
                  <a:srgbClr val="0070C0"/>
                </a:solidFill>
              </a:rPr>
              <a:t>Exercise 3.7 Involuntary admission and treatment (discussion, 20 mins)</a:t>
            </a:r>
          </a:p>
          <a:p>
            <a:pPr>
              <a:defRPr/>
            </a:pPr>
            <a:endParaRPr lang="en-US" b="1" i="1" dirty="0">
              <a:solidFill>
                <a:srgbClr val="0070C0"/>
              </a:solidFill>
              <a:effectLst/>
              <a:ea typeface="+mn-ea"/>
              <a:cs typeface="+mn-cs"/>
            </a:endParaRPr>
          </a:p>
          <a:p>
            <a:pPr>
              <a:defRPr/>
            </a:pPr>
            <a:r>
              <a:rPr lang="en-US" i="1" dirty="0">
                <a:solidFill>
                  <a:srgbClr val="0070C0"/>
                </a:solidFill>
                <a:effectLst/>
                <a:ea typeface="+mn-ea"/>
                <a:cs typeface="+mn-cs"/>
              </a:rPr>
              <a:t>Ask the participants to form pairs and spend about 10 minutes discussing the question on the slide.</a:t>
            </a:r>
            <a:endParaRPr lang="en-GB" i="1" dirty="0">
              <a:solidFill>
                <a:srgbClr val="0070C0"/>
              </a:solidFill>
              <a:effectLst/>
              <a:ea typeface="+mn-ea"/>
              <a:cs typeface="+mn-cs"/>
            </a:endParaRPr>
          </a:p>
          <a:p>
            <a:pPr lvl="0"/>
            <a:r>
              <a:rPr lang="en-US" i="1" dirty="0">
                <a:solidFill>
                  <a:srgbClr val="0070C0"/>
                </a:solidFill>
                <a:effectLst/>
                <a:ea typeface="Times New Roman" panose="02020603050405020304" pitchFamily="18" charset="0"/>
                <a:cs typeface="Times New Roman" panose="02020603050405020304" pitchFamily="18" charset="0"/>
              </a:rPr>
              <a:t>Tell them they can use a working context of their own (past or present), instead of Somaliland, if they like.</a:t>
            </a:r>
          </a:p>
          <a:p>
            <a:pPr lvl="0"/>
            <a:r>
              <a:rPr lang="en-US" i="1" dirty="0">
                <a:solidFill>
                  <a:srgbClr val="0070C0"/>
                </a:solidFill>
                <a:effectLst/>
                <a:ea typeface="Times New Roman" panose="02020603050405020304" pitchFamily="18" charset="0"/>
                <a:cs typeface="Times New Roman" panose="02020603050405020304" pitchFamily="18" charset="0"/>
              </a:rPr>
              <a:t>Tell them to be ready to bring the main points they cover to a plenary discussion.</a:t>
            </a:r>
          </a:p>
          <a:p>
            <a:pPr lvl="0"/>
            <a:endParaRPr lang="en-US" i="1" dirty="0">
              <a:solidFill>
                <a:srgbClr val="0070C0"/>
              </a:solidFill>
              <a:effectLst/>
              <a:ea typeface="Times New Roman" panose="02020603050405020304" pitchFamily="18" charset="0"/>
              <a:cs typeface="Times New Roman" panose="02020603050405020304" pitchFamily="18" charset="0"/>
            </a:endParaRPr>
          </a:p>
          <a:p>
            <a:pPr lvl="0"/>
            <a:r>
              <a:rPr lang="en-US" i="1" dirty="0">
                <a:solidFill>
                  <a:srgbClr val="0070C0"/>
                </a:solidFill>
                <a:effectLst/>
                <a:ea typeface="Times New Roman" panose="02020603050405020304" pitchFamily="18" charset="0"/>
                <a:cs typeface="Times New Roman" panose="02020603050405020304" pitchFamily="18" charset="0"/>
              </a:rPr>
              <a:t>Spend the final 10 minutes of this exercise in a plenary discussion. A</a:t>
            </a:r>
            <a:r>
              <a:rPr lang="en-US" i="1" dirty="0">
                <a:solidFill>
                  <a:srgbClr val="0070C0"/>
                </a:solidFill>
                <a:effectLst/>
                <a:ea typeface="Times New Roman" panose="02020603050405020304" pitchFamily="18" charset="0"/>
                <a:cs typeface="Calibri"/>
              </a:rPr>
              <a:t>sk for contributions from the group, and share the main points on a flip chart or whiteboard.</a:t>
            </a:r>
          </a:p>
          <a:p>
            <a:pPr lvl="0"/>
            <a:endParaRPr lang="en-BE" i="1" dirty="0">
              <a:solidFill>
                <a:srgbClr val="0070C0"/>
              </a:solidFill>
              <a:effectLst/>
              <a:ea typeface="Calibri" panose="020F0502020204030204" pitchFamily="34" charset="0"/>
              <a:cs typeface="Calibri"/>
            </a:endParaRPr>
          </a:p>
          <a:p>
            <a:pPr defTabSz="990752">
              <a:defRPr/>
            </a:pPr>
            <a:r>
              <a:rPr lang="en-US" b="1" i="1" dirty="0">
                <a:solidFill>
                  <a:srgbClr val="0070C0"/>
                </a:solidFill>
                <a:ea typeface="Calibri"/>
                <a:cs typeface="Calibri"/>
              </a:rPr>
              <a:t>Discussion prompts for alternatives to involuntary admission:</a:t>
            </a:r>
          </a:p>
          <a:p>
            <a:pPr marL="171450" indent="-171450" defTabSz="990752">
              <a:buFont typeface="Arial" panose="020B0604020202020204" pitchFamily="34" charset="0"/>
              <a:buChar char="•"/>
              <a:defRPr/>
            </a:pPr>
            <a:r>
              <a:rPr lang="en-US" i="1" dirty="0">
                <a:solidFill>
                  <a:srgbClr val="0070C0"/>
                </a:solidFill>
                <a:ea typeface="Calibri"/>
                <a:cs typeface="Calibri"/>
              </a:rPr>
              <a:t>community based outpatient services</a:t>
            </a:r>
          </a:p>
          <a:p>
            <a:pPr marL="171450" indent="-171450" defTabSz="990752">
              <a:buFont typeface="Arial" panose="020B0604020202020204" pitchFamily="34" charset="0"/>
              <a:buChar char="•"/>
              <a:defRPr/>
            </a:pPr>
            <a:r>
              <a:rPr lang="en-US" i="1" dirty="0">
                <a:solidFill>
                  <a:srgbClr val="0070C0"/>
                </a:solidFill>
                <a:ea typeface="Calibri"/>
                <a:cs typeface="Calibri"/>
              </a:rPr>
              <a:t>community mental health workers that follow up with people in their homes</a:t>
            </a:r>
          </a:p>
          <a:p>
            <a:pPr marL="171450" indent="-171450" defTabSz="990752">
              <a:buFont typeface="Arial" panose="020B0604020202020204" pitchFamily="34" charset="0"/>
              <a:buChar char="•"/>
              <a:defRPr/>
            </a:pPr>
            <a:r>
              <a:rPr lang="en-US" i="1" dirty="0">
                <a:solidFill>
                  <a:srgbClr val="0070C0"/>
                </a:solidFill>
                <a:ea typeface="Calibri"/>
                <a:cs typeface="Calibri"/>
              </a:rPr>
              <a:t>teaching community and family about support strategies and de-escalation techniques</a:t>
            </a:r>
          </a:p>
          <a:p>
            <a:pPr marL="171450" indent="-171450" defTabSz="990752">
              <a:buFont typeface="Arial" panose="020B0604020202020204" pitchFamily="34" charset="0"/>
              <a:buChar char="•"/>
              <a:defRPr/>
            </a:pPr>
            <a:r>
              <a:rPr lang="en-US" i="1" dirty="0">
                <a:solidFill>
                  <a:srgbClr val="0070C0"/>
                </a:solidFill>
                <a:ea typeface="Calibri"/>
                <a:cs typeface="Calibri"/>
              </a:rPr>
              <a:t>community recovery centers.</a:t>
            </a:r>
          </a:p>
          <a:p>
            <a:pPr defTabSz="990752">
              <a:defRPr/>
            </a:pPr>
            <a:endParaRPr lang="en-US" i="1" dirty="0">
              <a:solidFill>
                <a:srgbClr val="0070C0"/>
              </a:solidFill>
              <a:ea typeface="Calibri"/>
              <a:cs typeface="Calibri"/>
            </a:endParaRPr>
          </a:p>
          <a:p>
            <a:endParaRPr lang="en-BE"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17</a:t>
            </a:fld>
            <a:endParaRPr lang="en-CH" sz="1400" dirty="0"/>
          </a:p>
        </p:txBody>
      </p:sp>
    </p:spTree>
    <p:extLst>
      <p:ext uri="{BB962C8B-B14F-4D97-AF65-F5344CB8AC3E}">
        <p14:creationId xmlns:p14="http://schemas.microsoft.com/office/powerpoint/2010/main" val="634990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0675"/>
            <a:ext cx="6357938" cy="3576638"/>
          </a:xfrm>
        </p:spPr>
      </p:sp>
      <p:sp>
        <p:nvSpPr>
          <p:cNvPr id="3" name="Notes Placeholder 2"/>
          <p:cNvSpPr>
            <a:spLocks noGrp="1"/>
          </p:cNvSpPr>
          <p:nvPr>
            <p:ph type="body" idx="1"/>
          </p:nvPr>
        </p:nvSpPr>
        <p:spPr>
          <a:xfrm>
            <a:off x="422275" y="3897313"/>
            <a:ext cx="6357938" cy="6016625"/>
          </a:xfrm>
        </p:spPr>
        <p:txBody>
          <a:bodyPr/>
          <a:lstStyle/>
          <a:p>
            <a:pPr algn="just"/>
            <a:r>
              <a:rPr lang="en-US" i="1" dirty="0">
                <a:solidFill>
                  <a:srgbClr val="0070C0"/>
                </a:solidFill>
                <a:latin typeface="Calibri"/>
                <a:ea typeface="Times New Roman" panose="02020603050405020304" pitchFamily="18" charset="0"/>
                <a:cs typeface="Calibri"/>
              </a:rPr>
              <a:t>Presentation 15 mins. This slide, and the next three, discuss how the CRPD Articles relate to involuntary detention and treatment on the grounds of disability. </a:t>
            </a:r>
          </a:p>
          <a:p>
            <a:pPr algn="just"/>
            <a:endParaRPr lang="en-US" i="1" dirty="0">
              <a:solidFill>
                <a:srgbClr val="0070C0"/>
              </a:solidFill>
              <a:latin typeface="Calibri"/>
              <a:ea typeface="Times New Roman" panose="02020603050405020304" pitchFamily="18" charset="0"/>
              <a:cs typeface="Calibri"/>
            </a:endParaRPr>
          </a:p>
          <a:p>
            <a:pPr algn="just"/>
            <a:r>
              <a:rPr lang="en-US" i="1" dirty="0">
                <a:solidFill>
                  <a:srgbClr val="0070C0"/>
                </a:solidFill>
                <a:latin typeface="Calibri"/>
                <a:ea typeface="Times New Roman" panose="02020603050405020304" pitchFamily="18" charset="0"/>
                <a:cs typeface="Calibri"/>
              </a:rPr>
              <a:t>Talk through the following points.</a:t>
            </a:r>
          </a:p>
          <a:p>
            <a:pPr algn="just"/>
            <a:endParaRPr lang="en-US" b="1" u="sng" dirty="0">
              <a:solidFill>
                <a:srgbClr val="000000"/>
              </a:solidFill>
              <a:latin typeface="Calibri"/>
              <a:ea typeface="Times New Roman" panose="02020603050405020304" pitchFamily="18" charset="0"/>
              <a:cs typeface="Calibri"/>
            </a:endParaRPr>
          </a:p>
          <a:p>
            <a:pPr algn="just"/>
            <a:r>
              <a:rPr lang="en-US" b="1" dirty="0">
                <a:solidFill>
                  <a:srgbClr val="000000"/>
                </a:solidFill>
                <a:latin typeface="Calibri"/>
                <a:ea typeface="Times New Roman" panose="02020603050405020304" pitchFamily="18" charset="0"/>
                <a:cs typeface="Calibri"/>
              </a:rPr>
              <a:t>Article 5. Equality and non-discrimination</a:t>
            </a:r>
            <a:endParaRPr lang="en-CH" dirty="0">
              <a:latin typeface="Calibri"/>
              <a:ea typeface="SimSun" panose="02010600030101010101" pitchFamily="2" charset="-122"/>
              <a:cs typeface="Calibri"/>
            </a:endParaRPr>
          </a:p>
          <a:p>
            <a:pPr marL="186045" indent="-186045" algn="jus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According to article 5, people with disabilities should enjoy their rights on an equal basis with others. </a:t>
            </a:r>
          </a:p>
          <a:p>
            <a:pPr marL="186045" indent="-186045" algn="jus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being treated for physical health conditions cannot generally be detained in health services and treated without their informed consent. The fact that, under national law, people with psychosocial, intellectual and cognitive disabilities often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can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 detained and treated against their wishes constitutes discrimination on the basis of a disability, violating Article 5. </a:t>
            </a:r>
          </a:p>
          <a:p>
            <a:pPr algn="just"/>
            <a:endParaRPr lang="en-US"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Article 12. Equal recognition before the law</a:t>
            </a:r>
            <a:endParaRPr lang="en-GB" dirty="0">
              <a:latin typeface="Calibri" panose="020F0502020204030204" pitchFamily="34" charset="0"/>
              <a:ea typeface="Times New Roman" panose="02020603050405020304" pitchFamily="18" charset="0"/>
              <a:cs typeface="Calibri" panose="020F0502020204030204" pitchFamily="34" charset="0"/>
            </a:endParaRPr>
          </a:p>
          <a:p>
            <a:pPr marL="186045" indent="-186045"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12 underlies, and is indispensable to, all the other articles of the CRPD. </a:t>
            </a:r>
          </a:p>
          <a:p>
            <a:pPr marL="186045" indent="-186045"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By protecting the right to legal capacity, the CRPD ensures that people have the right to make decisions on all aspects of their lives, including about their care and treatment.</a:t>
            </a:r>
          </a:p>
          <a:p>
            <a:pPr marL="186045" indent="-186045"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means that their informed consent must always be sought before admission or treatment in a mental health or related service. </a:t>
            </a:r>
          </a:p>
          <a:p>
            <a:pPr marL="186045" indent="-186045"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Mental health and other practitioners should, above all, engage directly with the person and not only with the person’s family or supporters. </a:t>
            </a:r>
          </a:p>
          <a:p>
            <a:pPr marL="186045" indent="-186045" algn="jus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Practitioners should also try to ensure that the person is not unduly influenced by family, care partners or other supporters when making a decision on care or treatment.</a:t>
            </a:r>
            <a:endParaRPr lang="en-CH" dirty="0">
              <a:latin typeface="Calibri" panose="020F0502020204030204" pitchFamily="34" charset="0"/>
              <a:ea typeface="SimSun" panose="02010600030101010101" pitchFamily="2" charset="-122"/>
              <a:cs typeface="Arial" panose="020B0604020202020204" pitchFamily="34" charset="0"/>
            </a:endParaRPr>
          </a:p>
          <a:p>
            <a:pPr marL="186045" indent="-186045">
              <a:buFont typeface="Arial" panose="020B0604020202020204" pitchFamily="34" charset="0"/>
              <a:buChar char="•"/>
            </a:pPr>
            <a:r>
              <a:rPr lang="en-GB" dirty="0">
                <a:latin typeface="Calibri" panose="020F0502020204030204" pitchFamily="34" charset="0"/>
                <a:ea typeface="Times New Roman" panose="02020603050405020304" pitchFamily="18" charset="0"/>
              </a:rPr>
              <a:t>Practitioners should make sure that people receive accommodation for their disability and any independent support that they need in order to make or communicate their decisions on care and treatment.</a:t>
            </a:r>
          </a:p>
          <a:p>
            <a:pPr marL="186045" indent="-186045" algn="just">
              <a:lnSpc>
                <a:spcPct val="115000"/>
              </a:lnSpc>
              <a:buFont typeface="Arial" panose="020B0604020202020204" pitchFamily="34" charset="0"/>
              <a:buChar char="•"/>
            </a:pPr>
            <a:endParaRPr lang="en-US"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86045" indent="-186045"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endParaRPr lang="en-BE" dirty="0">
              <a:latin typeface="Calibri" panose="020F0502020204030204" pitchFamily="34" charset="0"/>
              <a:ea typeface="SimSun" panose="02010600030101010101" pitchFamily="2" charset="-122"/>
              <a:cs typeface="Calibri" panose="020F0502020204030204"/>
            </a:endParaRPr>
          </a:p>
        </p:txBody>
      </p:sp>
      <p:sp>
        <p:nvSpPr>
          <p:cNvPr id="4" name="Slide Number Placeholder 3"/>
          <p:cNvSpPr>
            <a:spLocks noGrp="1"/>
          </p:cNvSpPr>
          <p:nvPr>
            <p:ph type="sldNum" sz="quarter" idx="5"/>
          </p:nvPr>
        </p:nvSpPr>
        <p:spPr/>
        <p:txBody>
          <a:bodyPr/>
          <a:lstStyle/>
          <a:p>
            <a:fld id="{434AE987-7933-C147-AF39-DBF3ED4A5AC0}" type="slidenum">
              <a:rPr lang="en-BE" sz="1400" smtClean="0"/>
              <a:t>18</a:t>
            </a:fld>
            <a:endParaRPr lang="en-BE" sz="1400" dirty="0"/>
          </a:p>
        </p:txBody>
      </p:sp>
    </p:spTree>
    <p:extLst>
      <p:ext uri="{BB962C8B-B14F-4D97-AF65-F5344CB8AC3E}">
        <p14:creationId xmlns:p14="http://schemas.microsoft.com/office/powerpoint/2010/main" val="258736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9B1B3-6FF2-3353-7E02-51847DC76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990B-01A8-CF95-92D4-602280CD0B1C}"/>
              </a:ext>
            </a:extLst>
          </p:cNvPr>
          <p:cNvSpPr>
            <a:spLocks noGrp="1" noRot="1" noChangeAspect="1"/>
          </p:cNvSpPr>
          <p:nvPr>
            <p:ph type="sldImg"/>
          </p:nvPr>
        </p:nvSpPr>
        <p:spPr>
          <a:xfrm>
            <a:off x="422275" y="320675"/>
            <a:ext cx="6357938" cy="3576638"/>
          </a:xfrm>
        </p:spPr>
      </p:sp>
      <p:sp>
        <p:nvSpPr>
          <p:cNvPr id="3" name="Notes Placeholder 2">
            <a:extLst>
              <a:ext uri="{FF2B5EF4-FFF2-40B4-BE49-F238E27FC236}">
                <a16:creationId xmlns:a16="http://schemas.microsoft.com/office/drawing/2014/main" id="{3AED2092-BC50-3965-A053-841A64E9D018}"/>
              </a:ext>
            </a:extLst>
          </p:cNvPr>
          <p:cNvSpPr>
            <a:spLocks noGrp="1"/>
          </p:cNvSpPr>
          <p:nvPr>
            <p:ph type="body" idx="1"/>
          </p:nvPr>
        </p:nvSpPr>
        <p:spPr>
          <a:xfrm>
            <a:off x="422275" y="3897313"/>
            <a:ext cx="6357938" cy="5662897"/>
          </a:xfrm>
        </p:spPr>
        <p:txBody>
          <a:bodyPr/>
          <a:lstStyle/>
          <a:p>
            <a:pPr algn="just"/>
            <a:r>
              <a:rPr lang="en-US" i="1" dirty="0">
                <a:solidFill>
                  <a:srgbClr val="0070C0"/>
                </a:solidFill>
                <a:latin typeface="Calibri"/>
                <a:ea typeface="Times New Roman" panose="02020603050405020304" pitchFamily="18" charset="0"/>
                <a:cs typeface="Calibri"/>
              </a:rPr>
              <a:t>….continue:</a:t>
            </a:r>
          </a:p>
          <a:p>
            <a:pPr marL="186045" indent="-186045">
              <a:buFont typeface="Arial" panose="020B0604020202020204" pitchFamily="34" charset="0"/>
              <a:buChar char="•"/>
            </a:pPr>
            <a:endParaRPr lang="en-GB" dirty="0">
              <a:latin typeface="Calibri" panose="020F0502020204030204" pitchFamily="34" charset="0"/>
            </a:endParaRPr>
          </a:p>
          <a:p>
            <a:pPr algn="just"/>
            <a:r>
              <a:rPr lang="en-US" b="1" dirty="0">
                <a:solidFill>
                  <a:srgbClr val="000000"/>
                </a:solidFill>
                <a:latin typeface="Calibri"/>
                <a:ea typeface="Times New Roman" panose="02020603050405020304" pitchFamily="18" charset="0"/>
                <a:cs typeface="Calibri"/>
              </a:rPr>
              <a:t>Article 14. Liberty and security </a:t>
            </a:r>
            <a:r>
              <a:rPr lang="en-US" dirty="0">
                <a:solidFill>
                  <a:srgbClr val="000000"/>
                </a:solidFill>
                <a:latin typeface="Calibri"/>
                <a:ea typeface="Times New Roman" panose="02020603050405020304" pitchFamily="18" charset="0"/>
                <a:cs typeface="Calibri"/>
              </a:rPr>
              <a:t> </a:t>
            </a:r>
            <a:endParaRPr lang="en-CH" dirty="0">
              <a:latin typeface="Calibri"/>
              <a:ea typeface="SimSun" panose="02010600030101010101" pitchFamily="2" charset="-122"/>
              <a:cs typeface="Calibri"/>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Article 14 guarantees the right to liberty and security. It makes clear that “disability shall in no case justify a deprivation of liberty”. </a:t>
            </a:r>
            <a:endParaRPr lang="en-CH" dirty="0">
              <a:latin typeface="Calibri" panose="020F0502020204030204" pitchFamily="34" charset="0"/>
              <a:ea typeface="SimSun" panose="02010600030101010101" pitchFamily="2" charset="-122"/>
              <a:cs typeface="Arial" panose="020B0604020202020204" pitchFamily="34" charset="0"/>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This means that disability can never be a basis for depriving someone of their liberty. </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People with disabilities can only be detained on the same basis (or for the same reasons) as all other citizens (for example, following a criminal sentence).</a:t>
            </a:r>
            <a:endParaRPr lang="en-CH" dirty="0">
              <a:latin typeface="Calibri"/>
              <a:ea typeface="SimSun" panose="02010600030101010101" pitchFamily="2" charset="-122"/>
              <a:cs typeface="Calibri"/>
            </a:endParaRPr>
          </a:p>
          <a:p>
            <a:pPr marL="186045" indent="-186045" algn="jus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Therefore, people with psychosocial, intellectual or cognitive disabilities should never be detained in mental health and social services or institutions because they have a disability (whether diagnosed or perceived), </a:t>
            </a:r>
            <a:r>
              <a:rPr lang="en-US"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even when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other additional criteria are involved (for example, danger to self or others, need for medical treatment, etc.).</a:t>
            </a:r>
            <a:endParaRPr lang="en-CH" dirty="0">
              <a:latin typeface="Calibri" panose="020F0502020204030204" pitchFamily="34" charset="0"/>
              <a:ea typeface="SimSun" panose="02010600030101010101" pitchFamily="2" charset="-122"/>
              <a:cs typeface="Arial" panose="020B0604020202020204" pitchFamily="34" charset="0"/>
            </a:endParaRPr>
          </a:p>
          <a:p>
            <a:pPr marL="186045" indent="-186045">
              <a:buFont typeface="Arial" panose="020B0604020202020204" pitchFamily="34" charset="0"/>
              <a:buChar char="•"/>
            </a:pPr>
            <a:endParaRPr lang="en-GB" dirty="0">
              <a:latin typeface="Calibri" panose="020F0502020204030204" pitchFamily="34" charset="0"/>
            </a:endParaRPr>
          </a:p>
          <a:p>
            <a:pPr marL="186045" indent="-186045">
              <a:buFont typeface="Arial" panose="020B0604020202020204" pitchFamily="34" charset="0"/>
              <a:buChar char="•"/>
            </a:pPr>
            <a:endParaRPr lang="en-GB" dirty="0">
              <a:latin typeface="Calibri" panose="020F0502020204030204" pitchFamily="34" charset="0"/>
            </a:endParaRPr>
          </a:p>
          <a:p>
            <a:pPr algn="just"/>
            <a:r>
              <a:rPr lang="en-US" b="1" dirty="0">
                <a:solidFill>
                  <a:srgbClr val="000000"/>
                </a:solidFill>
                <a:latin typeface="Calibri"/>
                <a:ea typeface="Times New Roman" panose="02020603050405020304" pitchFamily="18" charset="0"/>
                <a:cs typeface="Calibri"/>
              </a:rPr>
              <a:t>Article 15. Freedom from torture or cruel, inhuman or degrading treatment or punishment, and Article 16. Freedom from exploitation, violence and abuse</a:t>
            </a:r>
          </a:p>
          <a:p>
            <a:pPr algn="just"/>
            <a:endParaRPr lang="en-CH" dirty="0">
              <a:latin typeface="Calibri" panose="020F0502020204030204" pitchFamily="34" charset="0"/>
              <a:ea typeface="SimSun" panose="02010600030101010101" pitchFamily="2" charset="-122"/>
              <a:cs typeface="Arial" panose="020B0604020202020204" pitchFamily="34" charset="0"/>
            </a:endParaRPr>
          </a:p>
          <a:p>
            <a:pPr marL="186045" indent="-186045" algn="jus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Involuntary admission and treatment in mental health and social services often causes people </a:t>
            </a:r>
            <a:r>
              <a:rPr lang="en-GB" dirty="0">
                <a:latin typeface="Calibri" panose="020F0502020204030204" pitchFamily="34" charset="0"/>
                <a:ea typeface="SimSun" panose="02010600030101010101" pitchFamily="2" charset="-122"/>
                <a:cs typeface="Arial" panose="020B0604020202020204" pitchFamily="34" charset="0"/>
              </a:rPr>
              <a:t>severe pain and suffering</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can have extremely negative consequences for their health and well-being.</a:t>
            </a:r>
            <a:r>
              <a:rPr lang="en-US" dirty="0">
                <a:latin typeface="Calibri" panose="020F0502020204030204" pitchFamily="34" charset="0"/>
                <a:ea typeface="SimSun" panose="02010600030101010101" pitchFamily="2" charset="-122"/>
                <a:cs typeface="Arial" panose="020B0604020202020204" pitchFamily="34" charset="0"/>
              </a:rPr>
              <a:t> </a:t>
            </a:r>
          </a:p>
          <a:p>
            <a:pPr marL="186045" indent="-186045" algn="jus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Involuntary admission and treatment</a:t>
            </a:r>
            <a:r>
              <a:rPr lang="en-US"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are experienced, and considered as, violent and abusive acts that can amount to torture and ill-treatment in violation of A</a:t>
            </a:r>
            <a:r>
              <a:rPr lang="en-US"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rticles</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15 and 16 of the CRPD.</a:t>
            </a:r>
            <a:endParaRPr lang="en-US" dirty="0">
              <a:solidFill>
                <a:srgbClr val="000000"/>
              </a:solidFill>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186045" indent="-186045" algn="just">
              <a:lnSpc>
                <a:spcPct val="115000"/>
              </a:lnSpc>
              <a:buFont typeface="Arial" panose="020B0604020202020204" pitchFamily="34" charset="0"/>
              <a:buChar char="•"/>
            </a:pPr>
            <a:endParaRPr lang="en-US"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pPr marL="186045" indent="-186045"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endParaRPr lang="en-BE" dirty="0">
              <a:latin typeface="Calibri" panose="020F0502020204030204" pitchFamily="34" charset="0"/>
              <a:ea typeface="SimSun" panose="02010600030101010101" pitchFamily="2" charset="-122"/>
              <a:cs typeface="Calibri" panose="020F0502020204030204"/>
            </a:endParaRPr>
          </a:p>
        </p:txBody>
      </p:sp>
      <p:sp>
        <p:nvSpPr>
          <p:cNvPr id="4" name="Slide Number Placeholder 3">
            <a:extLst>
              <a:ext uri="{FF2B5EF4-FFF2-40B4-BE49-F238E27FC236}">
                <a16:creationId xmlns:a16="http://schemas.microsoft.com/office/drawing/2014/main" id="{0B321E6E-4F44-06EC-B47A-2CE37643BB9E}"/>
              </a:ext>
            </a:extLst>
          </p:cNvPr>
          <p:cNvSpPr>
            <a:spLocks noGrp="1"/>
          </p:cNvSpPr>
          <p:nvPr>
            <p:ph type="sldNum" sz="quarter" idx="5"/>
          </p:nvPr>
        </p:nvSpPr>
        <p:spPr/>
        <p:txBody>
          <a:bodyPr/>
          <a:lstStyle/>
          <a:p>
            <a:fld id="{434AE987-7933-C147-AF39-DBF3ED4A5AC0}" type="slidenum">
              <a:rPr lang="en-BE" sz="1400" smtClean="0"/>
              <a:t>19</a:t>
            </a:fld>
            <a:endParaRPr lang="en-BE" sz="1400" dirty="0"/>
          </a:p>
        </p:txBody>
      </p:sp>
    </p:spTree>
    <p:extLst>
      <p:ext uri="{BB962C8B-B14F-4D97-AF65-F5344CB8AC3E}">
        <p14:creationId xmlns:p14="http://schemas.microsoft.com/office/powerpoint/2010/main" val="316261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0B0F0"/>
                </a:solidFill>
              </a:rPr>
              <a:t>Welcome the participants and outline today’s topics (5 mins).</a:t>
            </a:r>
          </a:p>
          <a:p>
            <a:endParaRPr lang="en-CH" dirty="0">
              <a:solidFill>
                <a:srgbClr val="00B0F0"/>
              </a:solidFill>
            </a:endParaRPr>
          </a:p>
        </p:txBody>
      </p:sp>
      <p:sp>
        <p:nvSpPr>
          <p:cNvPr id="4" name="Slide Number Placeholder 3"/>
          <p:cNvSpPr>
            <a:spLocks noGrp="1"/>
          </p:cNvSpPr>
          <p:nvPr>
            <p:ph type="sldNum" sz="quarter" idx="5"/>
          </p:nvPr>
        </p:nvSpPr>
        <p:spPr/>
        <p:txBody>
          <a:bodyPr/>
          <a:lstStyle/>
          <a:p>
            <a:pPr defTabSz="990752">
              <a:defRPr/>
            </a:pPr>
            <a:fld id="{D3B5638E-FD35-4CD2-A9D5-ECDD5368462D}" type="slidenum">
              <a:rPr lang="en-CH" sz="1400">
                <a:solidFill>
                  <a:prstClr val="black"/>
                </a:solidFill>
                <a:latin typeface="Calibri" panose="020F0502020204030204"/>
              </a:rPr>
              <a:pPr defTabSz="990752">
                <a:defRPr/>
              </a:pPr>
              <a:t>2</a:t>
            </a:fld>
            <a:endParaRPr lang="en-CH" sz="1400" dirty="0">
              <a:solidFill>
                <a:prstClr val="black"/>
              </a:solidFill>
              <a:latin typeface="Calibri" panose="020F0502020204030204"/>
            </a:endParaRPr>
          </a:p>
        </p:txBody>
      </p:sp>
    </p:spTree>
    <p:extLst>
      <p:ext uri="{BB962C8B-B14F-4D97-AF65-F5344CB8AC3E}">
        <p14:creationId xmlns:p14="http://schemas.microsoft.com/office/powerpoint/2010/main" val="2424263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387350"/>
            <a:ext cx="6351587" cy="3571875"/>
          </a:xfrm>
        </p:spPr>
      </p:sp>
      <p:sp>
        <p:nvSpPr>
          <p:cNvPr id="3" name="Notes Placeholder 2"/>
          <p:cNvSpPr>
            <a:spLocks noGrp="1"/>
          </p:cNvSpPr>
          <p:nvPr>
            <p:ph type="body" idx="1"/>
          </p:nvPr>
        </p:nvSpPr>
        <p:spPr>
          <a:xfrm>
            <a:off x="376239" y="4023360"/>
            <a:ext cx="6351586" cy="6051336"/>
          </a:xfrm>
        </p:spPr>
        <p:txBody>
          <a:bodyPr/>
          <a:lstStyle/>
          <a:p>
            <a:pPr algn="just"/>
            <a:r>
              <a:rPr lang="en-US" i="1" dirty="0">
                <a:solidFill>
                  <a:srgbClr val="0070C0"/>
                </a:solidFill>
                <a:latin typeface="Calibri"/>
                <a:ea typeface="Times New Roman" panose="02020603050405020304" pitchFamily="18" charset="0"/>
                <a:cs typeface="Calibri"/>
              </a:rPr>
              <a:t>…continue:</a:t>
            </a:r>
          </a:p>
          <a:p>
            <a:pPr algn="just"/>
            <a:endParaRPr lang="en-US" b="1" u="sng" dirty="0">
              <a:solidFill>
                <a:srgbClr val="000000"/>
              </a:solidFill>
              <a:latin typeface="Calibri"/>
              <a:ea typeface="Times New Roman" panose="02020603050405020304" pitchFamily="18" charset="0"/>
              <a:cs typeface="Calibri"/>
            </a:endParaRPr>
          </a:p>
          <a:p>
            <a:pPr algn="just"/>
            <a:r>
              <a:rPr lang="en-US" b="1" dirty="0">
                <a:solidFill>
                  <a:srgbClr val="000000"/>
                </a:solidFill>
                <a:latin typeface="Calibri"/>
                <a:ea typeface="Times New Roman" panose="02020603050405020304" pitchFamily="18" charset="0"/>
                <a:cs typeface="Calibri"/>
              </a:rPr>
              <a:t>Article 17: Protecting the integrity of the person</a:t>
            </a:r>
            <a:endParaRPr lang="en-CH" dirty="0">
              <a:latin typeface="Calibri"/>
              <a:ea typeface="SimSun" panose="02010600030101010101" pitchFamily="2" charset="-122"/>
              <a:cs typeface="Calibri"/>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Article 17 recognizes that people with disabilities have a right to respect for their physical and mental integrity on an equal basis with others. </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Forced detention and treatment violates people’s physical and mental integrity and are therefore contrary to Article 17.</a:t>
            </a:r>
          </a:p>
          <a:p>
            <a:pPr marL="185766" indent="-185766" algn="just">
              <a:buFont typeface="Arial" panose="020B0604020202020204" pitchFamily="34" charset="0"/>
              <a:buChar char="•"/>
            </a:pPr>
            <a:endParaRPr lang="en-US" dirty="0">
              <a:solidFill>
                <a:srgbClr val="000000"/>
              </a:solidFill>
              <a:latin typeface="Calibri"/>
              <a:ea typeface="SimSun" panose="02010600030101010101" pitchFamily="2" charset="-122"/>
              <a:cs typeface="Calibri"/>
            </a:endParaRPr>
          </a:p>
          <a:p>
            <a:pPr marL="185766" indent="-185766" algn="just">
              <a:buFont typeface="Arial" panose="020B0604020202020204" pitchFamily="34" charset="0"/>
              <a:buChar char="•"/>
            </a:pPr>
            <a:endParaRPr lang="en-GB" dirty="0">
              <a:latin typeface="Calibri"/>
              <a:ea typeface="SimSun" panose="02010600030101010101" pitchFamily="2" charset="-122"/>
              <a:cs typeface="Calibri"/>
            </a:endParaRPr>
          </a:p>
          <a:p>
            <a:pPr algn="just"/>
            <a:r>
              <a:rPr lang="en-US" b="1" dirty="0">
                <a:solidFill>
                  <a:srgbClr val="000000"/>
                </a:solidFill>
                <a:latin typeface="Calibri"/>
                <a:ea typeface="Times New Roman" panose="02020603050405020304" pitchFamily="18" charset="0"/>
                <a:cs typeface="Calibri"/>
              </a:rPr>
              <a:t>Article 19: Living independently and being included in the community</a:t>
            </a:r>
            <a:endParaRPr lang="en-CH" dirty="0">
              <a:latin typeface="Calibri"/>
              <a:ea typeface="SimSun" panose="02010600030101010101" pitchFamily="2" charset="-122"/>
              <a:cs typeface="Calibri"/>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Article 19 states that people with disabilities have the right to live independently and to be included in the community. </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They must be able to:</a:t>
            </a:r>
          </a:p>
          <a:p>
            <a:pPr marL="681830" lvl="1" indent="-185766" algn="just">
              <a:buFont typeface="Courier New" panose="02070309020205020404" pitchFamily="49" charset="0"/>
              <a:buChar char="o"/>
            </a:pPr>
            <a:r>
              <a:rPr lang="en-US" dirty="0">
                <a:solidFill>
                  <a:srgbClr val="000000"/>
                </a:solidFill>
                <a:latin typeface="Calibri"/>
                <a:ea typeface="Times New Roman" panose="02020603050405020304" pitchFamily="18" charset="0"/>
                <a:cs typeface="Calibri"/>
              </a:rPr>
              <a:t>“</a:t>
            </a:r>
            <a:r>
              <a:rPr lang="en-GB" dirty="0">
                <a:solidFill>
                  <a:srgbClr val="000000"/>
                </a:solidFill>
                <a:latin typeface="Calibri"/>
                <a:ea typeface="Times New Roman" panose="02020603050405020304" pitchFamily="18" charset="0"/>
                <a:cs typeface="Calibri"/>
              </a:rPr>
              <a:t>choose their place of residence </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81830" lvl="1" indent="-185766" algn="just">
              <a:buFont typeface="Courier New" panose="02070309020205020404" pitchFamily="49" charset="0"/>
              <a:buChar char="o"/>
            </a:pPr>
            <a:r>
              <a:rPr lang="en-GB" dirty="0">
                <a:solidFill>
                  <a:srgbClr val="000000"/>
                </a:solidFill>
                <a:latin typeface="Calibri"/>
                <a:ea typeface="Times New Roman" panose="02020603050405020304" pitchFamily="18" charset="0"/>
                <a:cs typeface="Calibri"/>
              </a:rPr>
              <a:t>and where and with whom they live on an equal basis with others” </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81830" lvl="1" indent="-185766" algn="just">
              <a:buFont typeface="Courier New" panose="02070309020205020404" pitchFamily="49" charset="0"/>
              <a:buChar char="o"/>
            </a:pPr>
            <a:r>
              <a:rPr lang="en-GB" dirty="0">
                <a:solidFill>
                  <a:srgbClr val="000000"/>
                </a:solidFill>
                <a:latin typeface="Calibri"/>
                <a:ea typeface="Times New Roman" panose="02020603050405020304" pitchFamily="18" charset="0"/>
                <a:cs typeface="Calibri"/>
              </a:rPr>
              <a:t>and must not be “obliged to live in a particular living arrangement”. </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85766" indent="-185766" algn="just">
              <a:buFont typeface="Arial" panose="020B0604020202020204" pitchFamily="34" charset="0"/>
              <a:buChar char="•"/>
            </a:pPr>
            <a:r>
              <a:rPr lang="en-GB" dirty="0">
                <a:solidFill>
                  <a:srgbClr val="000000"/>
                </a:solidFill>
                <a:latin typeface="Calibri"/>
                <a:ea typeface="Times New Roman" panose="02020603050405020304" pitchFamily="18" charset="0"/>
                <a:cs typeface="Calibri"/>
              </a:rPr>
              <a:t>Thus, the involuntary detention of people with psychosocial, intellectual and cognitive disabilities in mental health or social services is a direct violation of Article 19.</a:t>
            </a:r>
          </a:p>
          <a:p>
            <a:pPr marL="185766" indent="-185766" algn="just">
              <a:buFont typeface="Arial" panose="020B0604020202020204" pitchFamily="34" charset="0"/>
              <a:buChar char="•"/>
            </a:pPr>
            <a:endParaRPr lang="en-GB" dirty="0">
              <a:solidFill>
                <a:srgbClr val="000000"/>
              </a:solidFill>
              <a:latin typeface="Calibri"/>
              <a:ea typeface="SimSun" panose="02010600030101010101" pitchFamily="2" charset="-122"/>
              <a:cs typeface="Calibri"/>
            </a:endParaRPr>
          </a:p>
          <a:p>
            <a:pPr marL="185766" indent="-185766" algn="just">
              <a:buFont typeface="Arial" panose="020B0604020202020204" pitchFamily="34" charset="0"/>
              <a:buChar char="•"/>
            </a:pPr>
            <a:endParaRPr lang="en-GB" dirty="0">
              <a:latin typeface="Calibri"/>
              <a:ea typeface="SimSun" panose="02010600030101010101" pitchFamily="2" charset="-122"/>
              <a:cs typeface="Calibri"/>
            </a:endParaRPr>
          </a:p>
        </p:txBody>
      </p:sp>
      <p:sp>
        <p:nvSpPr>
          <p:cNvPr id="4" name="Slide Number Placeholder 3"/>
          <p:cNvSpPr>
            <a:spLocks noGrp="1"/>
          </p:cNvSpPr>
          <p:nvPr>
            <p:ph type="sldNum" sz="quarter" idx="5"/>
          </p:nvPr>
        </p:nvSpPr>
        <p:spPr/>
        <p:txBody>
          <a:bodyPr/>
          <a:lstStyle/>
          <a:p>
            <a:fld id="{434AE987-7933-C147-AF39-DBF3ED4A5AC0}" type="slidenum">
              <a:rPr lang="en-BE" sz="1400" smtClean="0"/>
              <a:t>20</a:t>
            </a:fld>
            <a:endParaRPr lang="en-BE" sz="1400" dirty="0"/>
          </a:p>
        </p:txBody>
      </p:sp>
    </p:spTree>
    <p:extLst>
      <p:ext uri="{BB962C8B-B14F-4D97-AF65-F5344CB8AC3E}">
        <p14:creationId xmlns:p14="http://schemas.microsoft.com/office/powerpoint/2010/main" val="162917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44C2-0650-75A4-8629-28BA56932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9DC17-3F02-607F-EF1A-089051E06456}"/>
              </a:ext>
            </a:extLst>
          </p:cNvPr>
          <p:cNvSpPr>
            <a:spLocks noGrp="1" noRot="1" noChangeAspect="1"/>
          </p:cNvSpPr>
          <p:nvPr>
            <p:ph type="sldImg"/>
          </p:nvPr>
        </p:nvSpPr>
        <p:spPr>
          <a:xfrm>
            <a:off x="376238" y="387350"/>
            <a:ext cx="6351587" cy="3571875"/>
          </a:xfrm>
        </p:spPr>
      </p:sp>
      <p:sp>
        <p:nvSpPr>
          <p:cNvPr id="3" name="Notes Placeholder 2">
            <a:extLst>
              <a:ext uri="{FF2B5EF4-FFF2-40B4-BE49-F238E27FC236}">
                <a16:creationId xmlns:a16="http://schemas.microsoft.com/office/drawing/2014/main" id="{2C4EDAB9-3A05-25FA-6656-B4F708A0E259}"/>
              </a:ext>
            </a:extLst>
          </p:cNvPr>
          <p:cNvSpPr>
            <a:spLocks noGrp="1"/>
          </p:cNvSpPr>
          <p:nvPr>
            <p:ph type="body" idx="1"/>
          </p:nvPr>
        </p:nvSpPr>
        <p:spPr>
          <a:xfrm>
            <a:off x="376239" y="4023360"/>
            <a:ext cx="6351586" cy="5823903"/>
          </a:xfrm>
        </p:spPr>
        <p:txBody>
          <a:bodyPr/>
          <a:lstStyle/>
          <a:p>
            <a:pPr algn="just"/>
            <a:r>
              <a:rPr lang="en-US" i="1" dirty="0">
                <a:solidFill>
                  <a:srgbClr val="0070C0"/>
                </a:solidFill>
                <a:latin typeface="Calibri"/>
                <a:ea typeface="Times New Roman" panose="02020603050405020304" pitchFamily="18" charset="0"/>
                <a:cs typeface="Calibri"/>
              </a:rPr>
              <a:t>…continue:</a:t>
            </a:r>
          </a:p>
          <a:p>
            <a:pPr algn="just"/>
            <a:endParaRPr lang="en-US" b="1" u="sng" dirty="0">
              <a:solidFill>
                <a:srgbClr val="000000"/>
              </a:solidFill>
              <a:latin typeface="Calibri"/>
              <a:ea typeface="Times New Roman" panose="02020603050405020304" pitchFamily="18" charset="0"/>
              <a:cs typeface="Calibri"/>
            </a:endParaRPr>
          </a:p>
          <a:p>
            <a:pPr algn="just"/>
            <a:r>
              <a:rPr lang="en-US" b="1" dirty="0">
                <a:solidFill>
                  <a:srgbClr val="000000"/>
                </a:solidFill>
                <a:latin typeface="Calibri"/>
                <a:ea typeface="Times New Roman" panose="02020603050405020304" pitchFamily="18" charset="0"/>
                <a:cs typeface="Calibri"/>
              </a:rPr>
              <a:t>Article 22. Respect for privacy</a:t>
            </a:r>
            <a:endParaRPr lang="en-CH" dirty="0">
              <a:latin typeface="Calibri"/>
              <a:ea typeface="SimSun" panose="02010600030101010101" pitchFamily="2" charset="-122"/>
              <a:cs typeface="Calibri"/>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Detention in mental health and social services can violate people’s right to privacy.</a:t>
            </a:r>
            <a:endParaRPr lang="en-CH" dirty="0">
              <a:latin typeface="Calibri"/>
              <a:ea typeface="SimSun" panose="02010600030101010101" pitchFamily="2" charset="-122"/>
              <a:cs typeface="Calibri"/>
            </a:endParaRPr>
          </a:p>
          <a:p>
            <a:pPr marL="681830" lvl="1" indent="-185766" algn="just">
              <a:buFont typeface="Courier New" panose="02070309020205020404" pitchFamily="49" charset="0"/>
              <a:buChar char="o"/>
            </a:pPr>
            <a:r>
              <a:rPr lang="en-US" dirty="0">
                <a:solidFill>
                  <a:srgbClr val="000000"/>
                </a:solidFill>
                <a:latin typeface="Calibri"/>
                <a:ea typeface="Times New Roman" panose="02020603050405020304" pitchFamily="18" charset="0"/>
                <a:cs typeface="Calibri"/>
              </a:rPr>
              <a:t>For example, when people are detained and treated against their will, often mental health and other practitioners are allowed to access personal information without the person’s consent. </a:t>
            </a: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81830" lvl="1" indent="-185766" algn="just">
              <a:buFont typeface="Courier New" panose="02070309020205020404" pitchFamily="49" charset="0"/>
              <a:buChar char="o"/>
            </a:pPr>
            <a:r>
              <a:rPr lang="en-GB" dirty="0">
                <a:latin typeface="Calibri"/>
                <a:ea typeface="SimSun"/>
                <a:cs typeface="Calibri"/>
              </a:rPr>
              <a:t>People may share personal information with their mental health professional and then discover the information has been given to many other people – such as the person’s general practitioner, social worker, police, immigration authorities or even family members. </a:t>
            </a:r>
            <a:endParaRPr lang="en-GB" dirty="0">
              <a:latin typeface="Calibri" panose="020F0502020204030204" pitchFamily="34" charset="0"/>
              <a:ea typeface="SimSun" panose="02010600030101010101" pitchFamily="2" charset="-122"/>
              <a:cs typeface="Calibri"/>
            </a:endParaRPr>
          </a:p>
          <a:p>
            <a:pPr marL="185766" indent="-185766" algn="just" defTabSz="496119">
              <a:buFont typeface="Arial" panose="020B0604020202020204" pitchFamily="34" charset="0"/>
              <a:buChar char="•"/>
            </a:pPr>
            <a:r>
              <a:rPr lang="en-US" dirty="0">
                <a:solidFill>
                  <a:srgbClr val="000000"/>
                </a:solidFill>
                <a:latin typeface="Calibri"/>
                <a:ea typeface="Calibri"/>
                <a:cs typeface="Calibri"/>
              </a:rPr>
              <a:t>In addition, people often lack privacy because practitioners and others:</a:t>
            </a:r>
          </a:p>
          <a:p>
            <a:pPr marL="680400" lvl="1" indent="-185766" algn="just" defTabSz="496119">
              <a:buFont typeface="Courier New" panose="02070309020205020404" pitchFamily="49" charset="0"/>
              <a:buChar char="o"/>
            </a:pPr>
            <a:r>
              <a:rPr lang="en-US" dirty="0">
                <a:solidFill>
                  <a:srgbClr val="000000"/>
                </a:solidFill>
                <a:latin typeface="Calibri"/>
                <a:ea typeface="Calibri"/>
                <a:cs typeface="Calibri"/>
              </a:rPr>
              <a:t>can access their room without their consent, </a:t>
            </a:r>
            <a:endParaRPr lang="en-US" dirty="0">
              <a:solidFill>
                <a:srgbClr val="000000"/>
              </a:solidFill>
              <a:latin typeface="Calibri" panose="020F0502020204030204" pitchFamily="34" charset="0"/>
              <a:ea typeface="Calibri"/>
              <a:cs typeface="Calibri" panose="020F0502020204030204" pitchFamily="34" charset="0"/>
            </a:endParaRPr>
          </a:p>
          <a:p>
            <a:pPr marL="680400" lvl="1" indent="-185766" algn="just" defTabSz="496119">
              <a:buFont typeface="Courier New" panose="02070309020205020404" pitchFamily="49" charset="0"/>
              <a:buChar char="o"/>
            </a:pPr>
            <a:r>
              <a:rPr lang="en-US" dirty="0">
                <a:solidFill>
                  <a:srgbClr val="000000"/>
                </a:solidFill>
                <a:latin typeface="Calibri"/>
                <a:ea typeface="Calibri"/>
                <a:cs typeface="Calibri"/>
              </a:rPr>
              <a:t>because they have no space to store their personal belongings, etc.</a:t>
            </a:r>
          </a:p>
          <a:p>
            <a:pPr marL="680400" lvl="1" indent="-185766" algn="just" defTabSz="496119">
              <a:buFont typeface="Courier New" panose="02070309020205020404" pitchFamily="49" charset="0"/>
              <a:buChar char="o"/>
            </a:pPr>
            <a:endParaRPr lang="en-US" dirty="0">
              <a:solidFill>
                <a:srgbClr val="000000"/>
              </a:solidFill>
              <a:latin typeface="Calibri"/>
              <a:ea typeface="Calibri"/>
              <a:cs typeface="Calibri"/>
            </a:endParaRPr>
          </a:p>
          <a:p>
            <a:pPr marL="680400" lvl="1" indent="-185766" algn="just" defTabSz="496119">
              <a:buFont typeface="Courier New" panose="02070309020205020404" pitchFamily="49" charset="0"/>
              <a:buChar char="o"/>
            </a:pPr>
            <a:endParaRPr lang="en-GB" dirty="0">
              <a:latin typeface="Calibri"/>
              <a:ea typeface="Calibri"/>
              <a:cs typeface="Calibri"/>
            </a:endParaRPr>
          </a:p>
          <a:p>
            <a:pPr algn="just"/>
            <a:r>
              <a:rPr lang="en-US" b="1" dirty="0">
                <a:solidFill>
                  <a:srgbClr val="000000"/>
                </a:solidFill>
                <a:latin typeface="Calibri"/>
                <a:ea typeface="Times New Roman" panose="02020603050405020304" pitchFamily="18" charset="0"/>
                <a:cs typeface="Calibri"/>
              </a:rPr>
              <a:t>Article 25. Health</a:t>
            </a:r>
            <a:endParaRPr lang="en-CH" dirty="0">
              <a:latin typeface="Calibri"/>
              <a:ea typeface="SimSun" panose="02010600030101010101" pitchFamily="2" charset="-122"/>
              <a:cs typeface="Calibri"/>
            </a:endParaRPr>
          </a:p>
          <a:p>
            <a:pPr marL="185766" indent="-185766" algn="just">
              <a:buFont typeface="Arial" panose="020B0604020202020204" pitchFamily="34" charset="0"/>
              <a:buChar char="•"/>
            </a:pPr>
            <a:r>
              <a:rPr lang="en-US" dirty="0">
                <a:solidFill>
                  <a:srgbClr val="000000"/>
                </a:solidFill>
                <a:latin typeface="Calibri"/>
                <a:ea typeface="Times New Roman" panose="02020603050405020304" pitchFamily="18" charset="0"/>
                <a:cs typeface="Calibri"/>
              </a:rPr>
              <a:t>Article 25 explicitly requires that </a:t>
            </a:r>
            <a:r>
              <a:rPr lang="en-GB" dirty="0">
                <a:solidFill>
                  <a:srgbClr val="000000"/>
                </a:solidFill>
                <a:latin typeface="Calibri"/>
                <a:ea typeface="SimSun"/>
                <a:cs typeface="Calibri"/>
              </a:rPr>
              <a:t>health professionals provide care on the basis of free and informed consent. </a:t>
            </a:r>
            <a:endParaRPr lang="en-GB" dirty="0">
              <a:solidFill>
                <a:srgbClr val="000000"/>
              </a:solidFill>
              <a:latin typeface="Calibri" panose="020F0502020204030204" pitchFamily="34" charset="0"/>
              <a:ea typeface="SimSun" panose="02010600030101010101" pitchFamily="2" charset="-122"/>
              <a:cs typeface="Calibri"/>
            </a:endParaRPr>
          </a:p>
          <a:p>
            <a:pPr marL="185766" indent="-185766" algn="just">
              <a:buFont typeface="Arial" panose="020B0604020202020204" pitchFamily="34" charset="0"/>
              <a:buChar char="•"/>
            </a:pPr>
            <a:r>
              <a:rPr lang="en-GB" dirty="0">
                <a:solidFill>
                  <a:srgbClr val="000000"/>
                </a:solidFill>
                <a:latin typeface="Calibri"/>
                <a:ea typeface="SimSun"/>
                <a:cs typeface="Calibri"/>
              </a:rPr>
              <a:t>This means that treatment can be given to people only if they </a:t>
            </a:r>
            <a:r>
              <a:rPr lang="en-US" i="1" dirty="0">
                <a:solidFill>
                  <a:srgbClr val="000000"/>
                </a:solidFill>
                <a:latin typeface="Calibri"/>
                <a:ea typeface="Times New Roman" panose="02020603050405020304" pitchFamily="18" charset="0"/>
                <a:cs typeface="Calibri"/>
              </a:rPr>
              <a:t>explicitly</a:t>
            </a:r>
            <a:r>
              <a:rPr lang="en-US" dirty="0">
                <a:solidFill>
                  <a:srgbClr val="000000"/>
                </a:solidFill>
                <a:latin typeface="Calibri"/>
                <a:ea typeface="Times New Roman" panose="02020603050405020304" pitchFamily="18" charset="0"/>
                <a:cs typeface="Calibri"/>
              </a:rPr>
              <a:t> give their informed consent.</a:t>
            </a:r>
          </a:p>
          <a:p>
            <a:pPr marL="185766" indent="-185766" algn="just">
              <a:buFont typeface="Arial" panose="020B0604020202020204" pitchFamily="34" charset="0"/>
              <a:buChar char="•"/>
            </a:pPr>
            <a:endParaRPr lang="en-US" dirty="0">
              <a:solidFill>
                <a:srgbClr val="000000"/>
              </a:solidFill>
              <a:latin typeface="Calibri"/>
              <a:ea typeface="SimSun" panose="02010600030101010101" pitchFamily="2" charset="-122"/>
              <a:cs typeface="Calibri"/>
            </a:endParaRPr>
          </a:p>
          <a:p>
            <a:pPr marL="185766" indent="-185766" algn="just">
              <a:buFont typeface="Arial" panose="020B0604020202020204" pitchFamily="34" charset="0"/>
              <a:buChar char="•"/>
            </a:pPr>
            <a:endParaRPr lang="en-GB" dirty="0">
              <a:latin typeface="Calibri"/>
              <a:ea typeface="SimSun" panose="02010600030101010101" pitchFamily="2" charset="-122"/>
              <a:cs typeface="Calibri"/>
            </a:endParaRPr>
          </a:p>
          <a:p>
            <a:pPr algn="just"/>
            <a:r>
              <a:rPr lang="en-GB" i="1" dirty="0">
                <a:solidFill>
                  <a:srgbClr val="0070C0"/>
                </a:solidFill>
                <a:latin typeface="Calibri"/>
                <a:ea typeface="SimSun"/>
                <a:cs typeface="Calibri"/>
              </a:rPr>
              <a:t>At the end of the presentation, encourage participants to ask for any clarification they may need.</a:t>
            </a:r>
            <a:endParaRPr lang="en-CH" i="1" dirty="0">
              <a:solidFill>
                <a:srgbClr val="0070C0"/>
              </a:solidFill>
              <a:latin typeface="Calibri"/>
              <a:ea typeface="SimSun"/>
              <a:cs typeface="Calibri"/>
            </a:endParaRPr>
          </a:p>
          <a:p>
            <a:endParaRPr lang="en-BE" dirty="0">
              <a:latin typeface="Calibri" panose="020F0502020204030204" pitchFamily="34" charset="0"/>
              <a:ea typeface="SimSun" panose="02010600030101010101" pitchFamily="2" charset="-122"/>
              <a:cs typeface="Calibri" panose="020F0502020204030204"/>
            </a:endParaRPr>
          </a:p>
        </p:txBody>
      </p:sp>
      <p:sp>
        <p:nvSpPr>
          <p:cNvPr id="4" name="Slide Number Placeholder 3">
            <a:extLst>
              <a:ext uri="{FF2B5EF4-FFF2-40B4-BE49-F238E27FC236}">
                <a16:creationId xmlns:a16="http://schemas.microsoft.com/office/drawing/2014/main" id="{266D2461-0566-BA9B-624A-857353C48593}"/>
              </a:ext>
            </a:extLst>
          </p:cNvPr>
          <p:cNvSpPr>
            <a:spLocks noGrp="1"/>
          </p:cNvSpPr>
          <p:nvPr>
            <p:ph type="sldNum" sz="quarter" idx="5"/>
          </p:nvPr>
        </p:nvSpPr>
        <p:spPr/>
        <p:txBody>
          <a:bodyPr/>
          <a:lstStyle/>
          <a:p>
            <a:fld id="{434AE987-7933-C147-AF39-DBF3ED4A5AC0}" type="slidenum">
              <a:rPr lang="en-BE" sz="1400" smtClean="0"/>
              <a:t>21</a:t>
            </a:fld>
            <a:endParaRPr lang="en-BE" sz="1400" dirty="0"/>
          </a:p>
        </p:txBody>
      </p:sp>
    </p:spTree>
    <p:extLst>
      <p:ext uri="{BB962C8B-B14F-4D97-AF65-F5344CB8AC3E}">
        <p14:creationId xmlns:p14="http://schemas.microsoft.com/office/powerpoint/2010/main" val="4245864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6713"/>
            <a:ext cx="6207125" cy="3492500"/>
          </a:xfrm>
        </p:spPr>
      </p:sp>
      <p:sp>
        <p:nvSpPr>
          <p:cNvPr id="3" name="Notes Placeholder 2"/>
          <p:cNvSpPr>
            <a:spLocks noGrp="1"/>
          </p:cNvSpPr>
          <p:nvPr>
            <p:ph type="body" idx="1"/>
          </p:nvPr>
        </p:nvSpPr>
        <p:spPr>
          <a:xfrm>
            <a:off x="422274" y="3916154"/>
            <a:ext cx="6207125" cy="54044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70C0"/>
                </a:solidFill>
                <a:latin typeface="+mn-lt"/>
                <a:ea typeface="SimSun"/>
                <a:cs typeface="Calibri"/>
              </a:rPr>
              <a:t>Exercise 3.8 Avoiding coercive measures (15 min: slide, a scenario slide and a discussion)</a:t>
            </a:r>
          </a:p>
          <a:p>
            <a:r>
              <a:rPr lang="en-GB" i="1" dirty="0">
                <a:solidFill>
                  <a:srgbClr val="0070C0"/>
                </a:solidFill>
              </a:rPr>
              <a:t>Talk through the slide.</a:t>
            </a:r>
            <a:endParaRPr lang="en-US" i="1" dirty="0">
              <a:solidFill>
                <a:srgbClr val="0070C0"/>
              </a:solidFill>
              <a:latin typeface="Calibri" panose="020F0502020204030204" pitchFamily="3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22</a:t>
            </a:fld>
            <a:endParaRPr lang="en-GB" sz="1400" dirty="0"/>
          </a:p>
        </p:txBody>
      </p:sp>
    </p:spTree>
    <p:extLst>
      <p:ext uri="{BB962C8B-B14F-4D97-AF65-F5344CB8AC3E}">
        <p14:creationId xmlns:p14="http://schemas.microsoft.com/office/powerpoint/2010/main" val="384028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366713"/>
            <a:ext cx="6284913" cy="3536950"/>
          </a:xfrm>
        </p:spPr>
      </p:sp>
      <p:sp>
        <p:nvSpPr>
          <p:cNvPr id="3" name="Notes Placeholder 2"/>
          <p:cNvSpPr>
            <a:spLocks noGrp="1"/>
          </p:cNvSpPr>
          <p:nvPr>
            <p:ph type="body" idx="1"/>
          </p:nvPr>
        </p:nvSpPr>
        <p:spPr>
          <a:xfrm>
            <a:off x="415925" y="3903663"/>
            <a:ext cx="6272213" cy="6074197"/>
          </a:xfrm>
        </p:spPr>
        <p:txBody>
          <a:bodyPr/>
          <a:lstStyle/>
          <a:p>
            <a:pPr>
              <a:lnSpc>
                <a:spcPct val="115000"/>
              </a:lnSpc>
              <a:spcAft>
                <a:spcPts val="1086"/>
              </a:spcAft>
            </a:pPr>
            <a:r>
              <a:rPr lang="en-GB" i="1" dirty="0">
                <a:solidFill>
                  <a:srgbClr val="0070C0"/>
                </a:solidFill>
                <a:latin typeface="Calibri"/>
                <a:ea typeface="SimSun"/>
                <a:cs typeface="Calibri"/>
              </a:rPr>
              <a:t>Read out the scenario, or have participants read it to themselves.</a:t>
            </a:r>
            <a:endParaRPr lang="en-US" i="1" dirty="0">
              <a:solidFill>
                <a:srgbClr val="0070C0"/>
              </a:solidFill>
              <a:cs typeface="Calibri"/>
            </a:endParaRPr>
          </a:p>
          <a:p>
            <a:endParaRPr lang="en-US" sz="1300" dirty="0">
              <a:ea typeface="Calibri"/>
              <a:cs typeface="Calibri"/>
            </a:endParaRPr>
          </a:p>
          <a:p>
            <a:pPr>
              <a:lnSpc>
                <a:spcPct val="115000"/>
              </a:lnSpc>
              <a:spcAft>
                <a:spcPts val="1086"/>
              </a:spcAft>
            </a:pP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23</a:t>
            </a:fld>
            <a:endParaRPr lang="en-GB" sz="1400" dirty="0"/>
          </a:p>
        </p:txBody>
      </p:sp>
    </p:spTree>
    <p:extLst>
      <p:ext uri="{BB962C8B-B14F-4D97-AF65-F5344CB8AC3E}">
        <p14:creationId xmlns:p14="http://schemas.microsoft.com/office/powerpoint/2010/main" val="363511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90525" y="315913"/>
            <a:ext cx="6310313" cy="3549650"/>
          </a:xfrm>
        </p:spPr>
      </p:sp>
      <p:sp>
        <p:nvSpPr>
          <p:cNvPr id="3" name="Notizenplatzhalter 2"/>
          <p:cNvSpPr>
            <a:spLocks noGrp="1"/>
          </p:cNvSpPr>
          <p:nvPr>
            <p:ph type="body" idx="1"/>
          </p:nvPr>
        </p:nvSpPr>
        <p:spPr>
          <a:xfrm>
            <a:off x="390526" y="3922461"/>
            <a:ext cx="6310312" cy="5798646"/>
          </a:xfrm>
        </p:spPr>
        <p:txBody>
          <a:bodyPr/>
          <a:lstStyle/>
          <a:p>
            <a:r>
              <a:rPr lang="en-GB" b="1" i="1" dirty="0">
                <a:solidFill>
                  <a:srgbClr val="0070C0"/>
                </a:solidFill>
              </a:rPr>
              <a:t>Discussion</a:t>
            </a:r>
          </a:p>
          <a:p>
            <a:r>
              <a:rPr lang="en-GB" i="1" dirty="0">
                <a:solidFill>
                  <a:srgbClr val="0070C0"/>
                </a:solidFill>
              </a:rPr>
              <a:t>Discuss the questions on the slide. Here are some prompts.</a:t>
            </a:r>
          </a:p>
          <a:p>
            <a:pPr marL="247688" indent="-247688">
              <a:buFont typeface="Symbol" panose="05050102010706020507" pitchFamily="18" charset="2"/>
              <a:buAutoNum type="arabicPeriod"/>
            </a:pPr>
            <a:endParaRPr lang="en-GB" dirty="0">
              <a:solidFill>
                <a:srgbClr val="000000"/>
              </a:solidFill>
            </a:endParaRPr>
          </a:p>
          <a:p>
            <a:r>
              <a:rPr lang="en-GB" b="1" dirty="0"/>
              <a:t>Which of George’s CRPD rights were violated?</a:t>
            </a:r>
          </a:p>
          <a:p>
            <a:pPr marL="171450" indent="-171450">
              <a:buFont typeface="Arial" panose="020B0604020202020204" pitchFamily="34" charset="0"/>
              <a:buChar char="•"/>
            </a:pPr>
            <a:r>
              <a:rPr lang="en-GB" dirty="0"/>
              <a:t>Legal capacity (CRPD Article 12) </a:t>
            </a:r>
          </a:p>
          <a:p>
            <a:pPr marL="171450" indent="-171450">
              <a:buFont typeface="Arial" panose="020B0604020202020204" pitchFamily="34" charset="0"/>
              <a:buChar char="•"/>
            </a:pPr>
            <a:r>
              <a:rPr lang="en-GB" dirty="0"/>
              <a:t>Liberty and security of person (CRPD Article 14) </a:t>
            </a:r>
          </a:p>
          <a:p>
            <a:pPr marL="171450" indent="-171450">
              <a:buFont typeface="Arial" panose="020B0604020202020204" pitchFamily="34" charset="0"/>
              <a:buChar char="•"/>
            </a:pPr>
            <a:r>
              <a:rPr lang="en-GB" dirty="0"/>
              <a:t>Freedom from torture and cruel, inhuman or degrading treatment or punishment (CRPD Article 15).</a:t>
            </a:r>
          </a:p>
          <a:p>
            <a:pPr marL="171450" indent="-171450">
              <a:buFont typeface="Arial" panose="020B0604020202020204" pitchFamily="34" charset="0"/>
              <a:buChar char="•"/>
            </a:pPr>
            <a:r>
              <a:rPr lang="en-GB" dirty="0"/>
              <a:t>Freedom from exploitation, violence and abuse (CRPD Article 16) </a:t>
            </a:r>
          </a:p>
          <a:p>
            <a:pPr marL="171450" indent="-171450">
              <a:buFont typeface="Arial" panose="020B0604020202020204" pitchFamily="34" charset="0"/>
              <a:buChar char="•"/>
            </a:pPr>
            <a:r>
              <a:rPr lang="en-GB" dirty="0"/>
              <a:t>Respect for the integrity of the person (Article 17)</a:t>
            </a:r>
          </a:p>
          <a:p>
            <a:pPr marL="171450" indent="-171450">
              <a:buFont typeface="Arial" panose="020B0604020202020204" pitchFamily="34" charset="0"/>
              <a:buChar char="•"/>
            </a:pPr>
            <a:r>
              <a:rPr lang="en-GB" dirty="0"/>
              <a:t>Health (CRPD, Article 25).</a:t>
            </a:r>
          </a:p>
          <a:p>
            <a:pPr marL="372089" indent="-372089">
              <a:buFont typeface="Symbol" panose="05050102010706020507" pitchFamily="18" charset="2"/>
              <a:buChar char=""/>
            </a:pPr>
            <a:endParaRPr lang="en-GB" dirty="0"/>
          </a:p>
          <a:p>
            <a:pPr defTabSz="990752">
              <a:defRPr/>
            </a:pPr>
            <a:r>
              <a:rPr lang="en-GB" b="1" dirty="0"/>
              <a:t>As MHPSS worker, how could you intervene in this scenario?</a:t>
            </a:r>
          </a:p>
          <a:p>
            <a:pPr marL="185766" indent="-185766">
              <a:buFont typeface="Arial" panose="020B0604020202020204" pitchFamily="34" charset="0"/>
              <a:buChar char="•"/>
            </a:pPr>
            <a:r>
              <a:rPr lang="en-GB" dirty="0"/>
              <a:t>Provide immediate psychosocial support and a person-centred assessment to understand George’s needs, distress, and preferences, and discuss voluntary options for care or treatment based on what he wants. </a:t>
            </a:r>
          </a:p>
          <a:p>
            <a:pPr marL="185766" indent="-185766">
              <a:buFont typeface="Arial" panose="020B0604020202020204" pitchFamily="34" charset="0"/>
              <a:buChar char="•"/>
            </a:pPr>
            <a:r>
              <a:rPr lang="en-GB" dirty="0"/>
              <a:t>Give information about options for supported-decision making/advanced planning to the family.</a:t>
            </a:r>
            <a:endParaRPr lang="en-GB" dirty="0">
              <a:ea typeface="Calibri Light"/>
              <a:cs typeface="Calibri Light"/>
            </a:endParaRPr>
          </a:p>
          <a:p>
            <a:pPr marL="185420" indent="-185420" defTabSz="990752">
              <a:buFont typeface="Arial" panose="020B0604020202020204" pitchFamily="34" charset="0"/>
              <a:buChar char="•"/>
              <a:defRPr/>
            </a:pPr>
            <a:r>
              <a:rPr lang="en-GB" dirty="0"/>
              <a:t>Talk with George to find out what he wants and organize a family meeting.</a:t>
            </a:r>
            <a:endParaRPr lang="en-GB" dirty="0">
              <a:ea typeface="Calibri Light" panose="020F0302020204030204"/>
              <a:cs typeface="Calibri Light" panose="020F0302020204030204"/>
            </a:endParaRPr>
          </a:p>
          <a:p>
            <a:pPr marL="185766" indent="-185766">
              <a:buFont typeface="Arial" panose="020B0604020202020204" pitchFamily="34" charset="0"/>
              <a:buChar char="•"/>
              <a:defRPr/>
            </a:pPr>
            <a:r>
              <a:rPr lang="en-GB" dirty="0"/>
              <a:t>Talk to the traditional healer about mental health and possible treatment methods, the negative consequences of detention, forced treatment etc. And alternative ways to provide care and support to George.</a:t>
            </a:r>
            <a:endParaRPr lang="en-GB" dirty="0">
              <a:ea typeface="Calibri Light" panose="020F0302020204030204"/>
              <a:cs typeface="Calibri Light" panose="020F0302020204030204"/>
            </a:endParaRPr>
          </a:p>
          <a:p>
            <a:pPr marL="185766" indent="-185766">
              <a:buFont typeface="Arial" panose="020B0604020202020204" pitchFamily="34" charset="0"/>
              <a:buChar char="•"/>
              <a:defRPr/>
            </a:pPr>
            <a:r>
              <a:rPr lang="en-GB" dirty="0"/>
              <a:t>Share information about the rights of people with disabilities with George, his family and the traditional healer.</a:t>
            </a:r>
            <a:endParaRPr lang="en-GB" dirty="0">
              <a:ea typeface="Calibri Light" panose="020F0302020204030204"/>
              <a:cs typeface="Calibri Light" panose="020F0302020204030204"/>
            </a:endParaRPr>
          </a:p>
          <a:p>
            <a:pPr marL="185766" indent="-185766" defTabSz="990752">
              <a:buFont typeface="Arial" panose="020B0604020202020204" pitchFamily="34" charset="0"/>
              <a:buChar char="•"/>
              <a:defRPr/>
            </a:pPr>
            <a:endParaRPr lang="en-GB" dirty="0"/>
          </a:p>
          <a:p>
            <a:pPr defTabSz="990752">
              <a:defRPr/>
            </a:pPr>
            <a:r>
              <a:rPr lang="en-GB" b="1" dirty="0"/>
              <a:t>How could you introduce supported decision-making and advanced planning to support George’s rights in the future?</a:t>
            </a:r>
            <a:endParaRPr lang="en-GB" b="1" dirty="0">
              <a:ea typeface="Calibri Light"/>
              <a:cs typeface="Calibri Light"/>
            </a:endParaRPr>
          </a:p>
          <a:p>
            <a:pPr marL="185766" indent="-185766">
              <a:buFont typeface="Arial" panose="020B0604020202020204" pitchFamily="34" charset="0"/>
              <a:buChar char="•"/>
              <a:defRPr/>
            </a:pPr>
            <a:r>
              <a:rPr lang="en-GB" dirty="0"/>
              <a:t>Work with George to identify people he trusts who can be called upon to provide supported decision-making.</a:t>
            </a:r>
            <a:endParaRPr lang="en-GB" dirty="0">
              <a:ea typeface="Calibri Light" panose="020F0302020204030204"/>
              <a:cs typeface="Calibri Light" panose="020F0302020204030204"/>
            </a:endParaRPr>
          </a:p>
          <a:p>
            <a:pPr marL="185766" indent="-185766">
              <a:buFont typeface="Arial,Sans-Serif" panose="020B0604020202020204" pitchFamily="34" charset="0"/>
              <a:buChar char="•"/>
              <a:defRPr/>
            </a:pPr>
            <a:r>
              <a:rPr lang="en-GB" dirty="0"/>
              <a:t>Support him to develop an advanced plan.</a:t>
            </a:r>
            <a:endParaRPr lang="en-US" dirty="0"/>
          </a:p>
          <a:p>
            <a:pPr marL="185766" indent="-185766" algn="just">
              <a:lnSpc>
                <a:spcPct val="114999"/>
              </a:lnSpc>
              <a:spcAft>
                <a:spcPts val="1086"/>
              </a:spcAft>
              <a:buFont typeface="Arial,Sans-Serif" panose="020B0604020202020204" pitchFamily="34" charset="0"/>
              <a:buChar char="•"/>
              <a:defRPr/>
            </a:pPr>
            <a:r>
              <a:rPr lang="en-GB" dirty="0"/>
              <a:t>Discuss what he wants to do if a similar situation arises again.</a:t>
            </a:r>
          </a:p>
          <a:p>
            <a:pPr marL="185766" indent="-185766" algn="just">
              <a:lnSpc>
                <a:spcPct val="114999"/>
              </a:lnSpc>
              <a:spcAft>
                <a:spcPts val="1086"/>
              </a:spcAft>
              <a:buFont typeface="Arial,Sans-Serif" panose="020B0604020202020204" pitchFamily="34" charset="0"/>
              <a:buChar char="•"/>
              <a:defRPr/>
            </a:pPr>
            <a:endParaRPr lang="en-GB" dirty="0">
              <a:ea typeface="Calibri Light" panose="020F0302020204030204"/>
              <a:cs typeface="Calibri Light" panose="020F0302020204030204"/>
            </a:endParaRPr>
          </a:p>
          <a:p>
            <a:pPr>
              <a:defRPr/>
            </a:pPr>
            <a:endParaRPr lang="en-GB" dirty="0">
              <a:ea typeface="Calibri Light" panose="020F0302020204030204"/>
              <a:cs typeface="Calibri Light" panose="020F0302020204030204"/>
            </a:endParaRPr>
          </a:p>
          <a:p>
            <a:endParaRPr lang="en-GB" dirty="0"/>
          </a:p>
        </p:txBody>
      </p:sp>
      <p:sp>
        <p:nvSpPr>
          <p:cNvPr id="4" name="Foliennummernplatzhalter 3"/>
          <p:cNvSpPr>
            <a:spLocks noGrp="1"/>
          </p:cNvSpPr>
          <p:nvPr>
            <p:ph type="sldNum" sz="quarter" idx="5"/>
          </p:nvPr>
        </p:nvSpPr>
        <p:spPr/>
        <p:txBody>
          <a:bodyPr/>
          <a:lstStyle/>
          <a:p>
            <a:fld id="{F4F7DB96-B4E3-48F2-8E35-A4648E993116}" type="slidenum">
              <a:rPr lang="en-CH" sz="1400" smtClean="0"/>
              <a:t>24</a:t>
            </a:fld>
            <a:endParaRPr lang="en-CH" sz="1400" dirty="0"/>
          </a:p>
        </p:txBody>
      </p:sp>
    </p:spTree>
    <p:extLst>
      <p:ext uri="{BB962C8B-B14F-4D97-AF65-F5344CB8AC3E}">
        <p14:creationId xmlns:p14="http://schemas.microsoft.com/office/powerpoint/2010/main" val="174837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333375"/>
            <a:ext cx="6391275" cy="3595688"/>
          </a:xfrm>
        </p:spPr>
      </p:sp>
      <p:sp>
        <p:nvSpPr>
          <p:cNvPr id="3" name="Notes Placeholder 2"/>
          <p:cNvSpPr>
            <a:spLocks noGrp="1"/>
          </p:cNvSpPr>
          <p:nvPr>
            <p:ph type="body" idx="1"/>
          </p:nvPr>
        </p:nvSpPr>
        <p:spPr>
          <a:xfrm>
            <a:off x="344488" y="3979217"/>
            <a:ext cx="6049169" cy="4976069"/>
          </a:xfrm>
        </p:spPr>
        <p:txBody>
          <a:bodyPr/>
          <a:lstStyle/>
          <a:p>
            <a:r>
              <a:rPr lang="en-BE" i="1" dirty="0">
                <a:solidFill>
                  <a:srgbClr val="0070C0"/>
                </a:solidFill>
                <a:cs typeface="Calibri"/>
              </a:rPr>
              <a:t>Duration: 15 minutes</a:t>
            </a:r>
            <a:endParaRPr lang="en-BE" i="1" dirty="0">
              <a:solidFill>
                <a:srgbClr val="0070C0"/>
              </a:solidFill>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25</a:t>
            </a:fld>
            <a:endParaRPr lang="en-CH" sz="1400" dirty="0"/>
          </a:p>
        </p:txBody>
      </p:sp>
    </p:spTree>
    <p:extLst>
      <p:ext uri="{BB962C8B-B14F-4D97-AF65-F5344CB8AC3E}">
        <p14:creationId xmlns:p14="http://schemas.microsoft.com/office/powerpoint/2010/main" val="894569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77825"/>
            <a:ext cx="6140450" cy="3454400"/>
          </a:xfrm>
        </p:spPr>
      </p:sp>
      <p:sp>
        <p:nvSpPr>
          <p:cNvPr id="3" name="Notes Placeholder 2"/>
          <p:cNvSpPr>
            <a:spLocks noGrp="1"/>
          </p:cNvSpPr>
          <p:nvPr>
            <p:ph type="body" idx="1"/>
          </p:nvPr>
        </p:nvSpPr>
        <p:spPr>
          <a:xfrm>
            <a:off x="481013" y="3972909"/>
            <a:ext cx="6140450" cy="4982377"/>
          </a:xfrm>
        </p:spPr>
        <p:txBody>
          <a:bodyPr/>
          <a:lstStyle/>
          <a:p>
            <a:r>
              <a:rPr lang="en-GB" i="1" dirty="0">
                <a:solidFill>
                  <a:srgbClr val="0070C0"/>
                </a:solidFill>
              </a:rPr>
              <a:t>Approximate time: 250 min (4 hours 10 mins).</a:t>
            </a:r>
          </a:p>
        </p:txBody>
      </p:sp>
      <p:sp>
        <p:nvSpPr>
          <p:cNvPr id="4" name="Slide Number Placeholder 3"/>
          <p:cNvSpPr>
            <a:spLocks noGrp="1"/>
          </p:cNvSpPr>
          <p:nvPr>
            <p:ph type="sldNum" sz="quarter" idx="5"/>
          </p:nvPr>
        </p:nvSpPr>
        <p:spPr/>
        <p:txBody>
          <a:bodyPr/>
          <a:lstStyle/>
          <a:p>
            <a:fld id="{F4F7DB96-B4E3-48F2-8E35-A4648E993116}" type="slidenum">
              <a:rPr lang="en-CH" sz="1400" smtClean="0"/>
              <a:pPr/>
              <a:t>26</a:t>
            </a:fld>
            <a:endParaRPr lang="en-CH" sz="1400" dirty="0"/>
          </a:p>
        </p:txBody>
      </p:sp>
    </p:spTree>
    <p:extLst>
      <p:ext uri="{BB962C8B-B14F-4D97-AF65-F5344CB8AC3E}">
        <p14:creationId xmlns:p14="http://schemas.microsoft.com/office/powerpoint/2010/main" val="2380364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849473"/>
            <a:ext cx="6140450" cy="4994516"/>
          </a:xfrm>
        </p:spPr>
        <p:txBody>
          <a:bodyPr/>
          <a:lstStyle/>
          <a:p>
            <a:pPr>
              <a:lnSpc>
                <a:spcPct val="115000"/>
              </a:lnSpc>
            </a:pPr>
            <a:r>
              <a:rPr lang="en-US" b="1" i="1" noProof="0" dirty="0">
                <a:solidFill>
                  <a:srgbClr val="0070C0"/>
                </a:solidFill>
                <a:latin typeface="Calibri" panose="020F0502020204030204" pitchFamily="34" charset="0"/>
                <a:ea typeface="Times New Roman" panose="02020603050405020304" pitchFamily="18" charset="0"/>
                <a:cs typeface="Calibri" panose="020F0502020204030204" pitchFamily="34" charset="0"/>
              </a:rPr>
              <a:t>Time for this topic 25 min</a:t>
            </a:r>
            <a:r>
              <a:rPr lang="en-US"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s overall. Time for this introductory slide 5 mins.</a:t>
            </a:r>
            <a:endParaRPr lang="en-US" i="1" noProof="0"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84"/>
              </a:spcAft>
            </a:pPr>
            <a:r>
              <a:rPr lang="en-US" i="1" noProof="0" dirty="0">
                <a:solidFill>
                  <a:srgbClr val="0070C0"/>
                </a:solidFill>
                <a:latin typeface="Calibri" panose="020F0502020204030204" pitchFamily="34" charset="0"/>
                <a:ea typeface="SimSun" panose="02010600030101010101" pitchFamily="2" charset="-122"/>
                <a:cs typeface="Arial" panose="020B0604020202020204" pitchFamily="34" charset="0"/>
              </a:rPr>
              <a:t>Write the words “Being OK” (or similar) in the center of a flipchart or whiteboard. </a:t>
            </a:r>
          </a:p>
          <a:p>
            <a:pPr marL="0" marR="0" lvl="0" indent="0" algn="l" defTabSz="914400" rtl="0" eaLnBrk="1" fontAlgn="auto" latinLnBrk="0" hangingPunct="1">
              <a:lnSpc>
                <a:spcPct val="115000"/>
              </a:lnSpc>
              <a:spcBef>
                <a:spcPts val="0"/>
              </a:spcBef>
              <a:spcAft>
                <a:spcPts val="1084"/>
              </a:spcAft>
              <a:buClrTx/>
              <a:buSzTx/>
              <a:buFontTx/>
              <a:buNone/>
              <a:tabLst/>
              <a:defRPr/>
            </a:pPr>
            <a:r>
              <a:rPr lang="en-US" i="1" noProof="0" dirty="0">
                <a:solidFill>
                  <a:srgbClr val="0070C0"/>
                </a:solidFill>
                <a:latin typeface="Calibri" panose="020F0502020204030204" pitchFamily="34" charset="0"/>
                <a:ea typeface="SimSun" panose="02010600030101010101" pitchFamily="2" charset="-122"/>
                <a:cs typeface="Arial" panose="020B0604020202020204" pitchFamily="34" charset="0"/>
              </a:rPr>
              <a:t>Ask participants:</a:t>
            </a:r>
          </a:p>
          <a:p>
            <a:pPr>
              <a:lnSpc>
                <a:spcPct val="115000"/>
              </a:lnSpc>
              <a:spcAft>
                <a:spcPts val="1084"/>
              </a:spcAft>
            </a:pPr>
            <a:r>
              <a:rPr lang="en-US" noProof="0" dirty="0">
                <a:latin typeface="Calibri" panose="020F0502020204030204" pitchFamily="34" charset="0"/>
                <a:ea typeface="SimSun" panose="02010600030101010101" pitchFamily="2" charset="-122"/>
                <a:cs typeface="Arial" panose="020B0604020202020204" pitchFamily="34" charset="0"/>
              </a:rPr>
              <a:t>What does the term </a:t>
            </a:r>
            <a:r>
              <a:rPr lang="en-US" i="1" noProof="0" dirty="0">
                <a:latin typeface="Calibri" panose="020F0502020204030204" pitchFamily="34" charset="0"/>
                <a:ea typeface="SimSun" panose="02010600030101010101" pitchFamily="2" charset="-122"/>
                <a:cs typeface="Arial" panose="020B0604020202020204" pitchFamily="34" charset="0"/>
              </a:rPr>
              <a:t>mental health</a:t>
            </a:r>
            <a:r>
              <a:rPr lang="en-US" noProof="0" dirty="0">
                <a:latin typeface="Calibri" panose="020F0502020204030204" pitchFamily="34" charset="0"/>
                <a:ea typeface="SimSun" panose="02010600030101010101" pitchFamily="2" charset="-122"/>
                <a:cs typeface="Arial" panose="020B0604020202020204" pitchFamily="34" charset="0"/>
              </a:rPr>
              <a:t> mean to you personally? When you check in with yourself and feel that you’re doing OK or feeling well, what are you aware of that allows you to feel that way?</a:t>
            </a:r>
            <a:endParaRPr lang="en-US" i="1" noProof="0"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84"/>
              </a:spcAft>
            </a:pPr>
            <a:r>
              <a:rPr lang="en-US" i="1" noProof="0" dirty="0">
                <a:solidFill>
                  <a:srgbClr val="4F81BD"/>
                </a:solidFill>
                <a:latin typeface="Calibri"/>
                <a:ea typeface="SimSun"/>
                <a:cs typeface="Calibri"/>
              </a:rPr>
              <a:t>Give participants </a:t>
            </a:r>
            <a:r>
              <a:rPr lang="en-US" i="1" dirty="0">
                <a:solidFill>
                  <a:srgbClr val="4F81BD"/>
                </a:solidFill>
                <a:latin typeface="Calibri"/>
                <a:ea typeface="SimSun"/>
                <a:cs typeface="Calibri"/>
              </a:rPr>
              <a:t>a few </a:t>
            </a:r>
            <a:r>
              <a:rPr lang="en-US" i="1" noProof="0" dirty="0">
                <a:solidFill>
                  <a:srgbClr val="4F81BD"/>
                </a:solidFill>
                <a:latin typeface="Calibri"/>
                <a:ea typeface="SimSun"/>
                <a:cs typeface="Calibri"/>
              </a:rPr>
              <a:t>minutes to reflect and discuss this as a group. List their answers on the flipchart. Take all answers in a brainstorm way and write as many things as possible around the “Being OK”. You can cluster the input around similar content (such as social networks, health, financial and other resources, leisure and arts…)</a:t>
            </a:r>
          </a:p>
          <a:p>
            <a:pPr>
              <a:lnSpc>
                <a:spcPct val="114999"/>
              </a:lnSpc>
              <a:spcAft>
                <a:spcPts val="1084"/>
              </a:spcAft>
            </a:pPr>
            <a:r>
              <a:rPr lang="en-US" i="1" dirty="0">
                <a:solidFill>
                  <a:schemeClr val="accent1"/>
                </a:solidFill>
                <a:latin typeface="Calibri"/>
                <a:ea typeface="SimSun"/>
                <a:cs typeface="Calibri"/>
              </a:rPr>
              <a:t>The idea is to get the participants to share their personal understanding of their own mental health, not to recite definitions.</a:t>
            </a:r>
          </a:p>
          <a:p>
            <a:pPr>
              <a:lnSpc>
                <a:spcPct val="114999"/>
              </a:lnSpc>
              <a:spcAft>
                <a:spcPts val="1084"/>
              </a:spcAft>
            </a:pPr>
            <a:r>
              <a:rPr lang="en-US" i="1" dirty="0">
                <a:solidFill>
                  <a:schemeClr val="accent1"/>
                </a:solidFill>
                <a:latin typeface="Calibri"/>
                <a:ea typeface="SimSun"/>
                <a:cs typeface="Calibri"/>
              </a:rPr>
              <a:t>Then say:</a:t>
            </a:r>
          </a:p>
          <a:p>
            <a:pPr>
              <a:lnSpc>
                <a:spcPct val="114999"/>
              </a:lnSpc>
              <a:spcAft>
                <a:spcPts val="1084"/>
              </a:spcAft>
            </a:pPr>
            <a:r>
              <a:rPr lang="en-US" b="0" dirty="0">
                <a:latin typeface="Calibri"/>
                <a:ea typeface="SimSun"/>
                <a:cs typeface="Calibri"/>
              </a:rPr>
              <a:t>Looking at the wide range of responses, it’s clear that mental health is a multifaceted and rich concept that encompasses all these elements. Therefore, this broad scope should also be reflected in our mental health and psychosocial support efforts.</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pPr defTabSz="990752">
              <a:defRPr/>
            </a:pPr>
            <a:fld id="{F4F7DB96-B4E3-48F2-8E35-A4648E993116}" type="slidenum">
              <a:rPr lang="en-CH" sz="1400">
                <a:solidFill>
                  <a:prstClr val="black"/>
                </a:solidFill>
                <a:latin typeface="Calibri" panose="020F0502020204030204"/>
              </a:rPr>
              <a:pPr defTabSz="990752">
                <a:defRPr/>
              </a:pPr>
              <a:t>27</a:t>
            </a:fld>
            <a:endParaRPr lang="en-CH" sz="1400" dirty="0">
              <a:solidFill>
                <a:prstClr val="black"/>
              </a:solidFill>
              <a:latin typeface="Calibri" panose="020F0502020204030204"/>
            </a:endParaRPr>
          </a:p>
        </p:txBody>
      </p:sp>
    </p:spTree>
    <p:extLst>
      <p:ext uri="{BB962C8B-B14F-4D97-AF65-F5344CB8AC3E}">
        <p14:creationId xmlns:p14="http://schemas.microsoft.com/office/powerpoint/2010/main" val="206660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339725"/>
            <a:ext cx="6223000" cy="3500438"/>
          </a:xfrm>
        </p:spPr>
      </p:sp>
      <p:sp>
        <p:nvSpPr>
          <p:cNvPr id="3" name="Notes Placeholder 2"/>
          <p:cNvSpPr>
            <a:spLocks noGrp="1"/>
          </p:cNvSpPr>
          <p:nvPr>
            <p:ph type="body" idx="1"/>
          </p:nvPr>
        </p:nvSpPr>
        <p:spPr>
          <a:xfrm>
            <a:off x="419100" y="3897235"/>
            <a:ext cx="6223000" cy="4663593"/>
          </a:xfrm>
        </p:spPr>
        <p:txBody>
          <a:bodyPr/>
          <a:lstStyle/>
          <a:p>
            <a:pPr>
              <a:lnSpc>
                <a:spcPct val="115000"/>
              </a:lnSpc>
              <a:spcAft>
                <a:spcPts val="1084"/>
              </a:spcAft>
            </a:pPr>
            <a:r>
              <a:rPr lang="en-GB" b="1" i="1" dirty="0">
                <a:solidFill>
                  <a:srgbClr val="0070C0"/>
                </a:solidFill>
                <a:ea typeface="SimSun"/>
                <a:cs typeface="Calibri"/>
              </a:rPr>
              <a:t>Presentation. What does mental health mean?  (5 mins, 1 slide)</a:t>
            </a:r>
            <a:endParaRPr lang="en-GB" b="1" i="1" dirty="0">
              <a:solidFill>
                <a:srgbClr val="0070C0"/>
              </a:solidFill>
              <a:ea typeface="SimSun" panose="02010600030101010101" pitchFamily="2" charset="-122"/>
              <a:cs typeface="Calibri Light" panose="020F0302020204030204" pitchFamily="34" charset="0"/>
            </a:endParaRPr>
          </a:p>
          <a:p>
            <a:r>
              <a:rPr lang="en-US" i="1" dirty="0">
                <a:solidFill>
                  <a:srgbClr val="0070C0"/>
                </a:solidFill>
                <a:ea typeface="Times New Roman" panose="02020603050405020304" pitchFamily="18" charset="0"/>
                <a:cs typeface="Calibri"/>
              </a:rPr>
              <a:t>Explain to the group that:</a:t>
            </a:r>
          </a:p>
          <a:p>
            <a:r>
              <a:rPr lang="en-US" dirty="0">
                <a:ea typeface="Times New Roman" panose="02020603050405020304" pitchFamily="18" charset="0"/>
                <a:cs typeface="Calibri"/>
              </a:rPr>
              <a:t>As we’ve seen, defining mental health and well-being is not simple. The answer to the question “What is mental health?” tends to be personal and subjective. However, we need a definition, and the WHO defines it as follows:</a:t>
            </a:r>
          </a:p>
          <a:p>
            <a:endParaRPr lang="en-US" i="1" dirty="0">
              <a:solidFill>
                <a:srgbClr val="0070C0"/>
              </a:solidFill>
              <a:ea typeface="Times New Roman" panose="02020603050405020304" pitchFamily="18" charset="0"/>
              <a:cs typeface="Times New Roman" panose="02020603050405020304" pitchFamily="18" charset="0"/>
            </a:endParaRPr>
          </a:p>
          <a:p>
            <a:r>
              <a:rPr lang="en-US" i="1" dirty="0">
                <a:solidFill>
                  <a:srgbClr val="0070C0"/>
                </a:solidFill>
                <a:ea typeface="Times New Roman" panose="02020603050405020304" pitchFamily="18" charset="0"/>
                <a:cs typeface="Times New Roman" panose="02020603050405020304" pitchFamily="18" charset="0"/>
              </a:rPr>
              <a:t>Read the definition from the slide. </a:t>
            </a:r>
          </a:p>
          <a:p>
            <a:r>
              <a:rPr lang="en-US" i="1" dirty="0">
                <a:solidFill>
                  <a:srgbClr val="0070C0"/>
                </a:solidFill>
                <a:cs typeface="Times New Roman" panose="02020603050405020304" pitchFamily="18" charset="0"/>
              </a:rPr>
              <a:t>Reference; </a:t>
            </a:r>
            <a:r>
              <a:rPr lang="en-GB" i="1" dirty="0">
                <a:solidFill>
                  <a:srgbClr val="0070C0"/>
                </a:solidFill>
                <a:cs typeface="Segoe UI"/>
              </a:rPr>
              <a:t>https://www.who.int/news-room/fact-sheets/detail/mental-health-strengthening-our-response)</a:t>
            </a:r>
          </a:p>
          <a:p>
            <a:endParaRPr lang="en-US" i="1" dirty="0">
              <a:solidFill>
                <a:srgbClr val="0070C0"/>
              </a:solidFill>
            </a:endParaRPr>
          </a:p>
          <a:p>
            <a:pPr algn="just"/>
            <a:r>
              <a:rPr lang="en-US" i="1" dirty="0">
                <a:solidFill>
                  <a:srgbClr val="0070C0"/>
                </a:solidFill>
                <a:ea typeface="Times New Roman" panose="02020603050405020304" pitchFamily="18" charset="0"/>
                <a:cs typeface="Calibri"/>
              </a:rPr>
              <a:t>Explain that people should be able to define what mental health means for themselves. Talk through the points on the slide – do they match with what participants suggested on the flip chart?</a:t>
            </a:r>
            <a:endParaRPr lang="en-US" b="1" i="1" dirty="0">
              <a:solidFill>
                <a:srgbClr val="0070C0"/>
              </a:solidFill>
              <a:ea typeface="Times New Roman" panose="02020603050405020304" pitchFamily="18"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28</a:t>
            </a:fld>
            <a:endParaRPr lang="en-CH" sz="1400" dirty="0"/>
          </a:p>
        </p:txBody>
      </p:sp>
    </p:spTree>
    <p:extLst>
      <p:ext uri="{BB962C8B-B14F-4D97-AF65-F5344CB8AC3E}">
        <p14:creationId xmlns:p14="http://schemas.microsoft.com/office/powerpoint/2010/main" val="8537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304800"/>
            <a:ext cx="6210300" cy="3494088"/>
          </a:xfrm>
        </p:spPr>
      </p:sp>
      <p:sp>
        <p:nvSpPr>
          <p:cNvPr id="3" name="Notes Placeholder 2"/>
          <p:cNvSpPr>
            <a:spLocks noGrp="1"/>
          </p:cNvSpPr>
          <p:nvPr>
            <p:ph type="body" idx="1"/>
          </p:nvPr>
        </p:nvSpPr>
        <p:spPr>
          <a:xfrm>
            <a:off x="404814" y="3798888"/>
            <a:ext cx="6210299" cy="6130925"/>
          </a:xfrm>
        </p:spPr>
        <p:txBody>
          <a:bodyPr/>
          <a:lstStyle/>
          <a:p>
            <a:pPr algn="just" defTabSz="990752">
              <a:lnSpc>
                <a:spcPct val="115000"/>
              </a:lnSpc>
              <a:spcAft>
                <a:spcPts val="1084"/>
              </a:spcAft>
              <a:defRPr/>
            </a:pPr>
            <a:r>
              <a:rPr lang="en-US" b="0" i="1" dirty="0">
                <a:solidFill>
                  <a:srgbClr val="0070C0"/>
                </a:solidFill>
              </a:rPr>
              <a:t>Presentation. Protecting and promoting mental health and well-being (10 min, 3 slides)</a:t>
            </a:r>
          </a:p>
          <a:p>
            <a:pPr algn="just" defTabSz="990752">
              <a:defRPr/>
            </a:pPr>
            <a:r>
              <a:rPr lang="en-US" b="0" i="1" dirty="0">
                <a:solidFill>
                  <a:srgbClr val="0070C0"/>
                </a:solidFill>
              </a:rPr>
              <a:t>Ask the participants to think back to the flipchart, and explain:</a:t>
            </a:r>
          </a:p>
          <a:p>
            <a:pPr algn="just" defTabSz="990752">
              <a:defRPr/>
            </a:pPr>
            <a:r>
              <a:rPr lang="en-US" dirty="0"/>
              <a:t>If all of those things lead to people’s own mental health, not having them is a risk factor for poorer mental health. </a:t>
            </a:r>
            <a:r>
              <a:rPr lang="en-US" dirty="0">
                <a:ea typeface="Times New Roman" panose="02020603050405020304" pitchFamily="18" charset="0"/>
                <a:cs typeface="Times New Roman" panose="02020603050405020304" pitchFamily="18" charset="0"/>
              </a:rPr>
              <a:t>Mental health and well-being are influenced by many factors, both within our control and beyond it. It is very important to understand that social factors are crucial to mental health and well-being.</a:t>
            </a:r>
          </a:p>
          <a:p>
            <a:pPr algn="just" defTabSz="990752">
              <a:defRPr/>
            </a:pPr>
            <a:endParaRPr lang="en-US" dirty="0">
              <a:ea typeface="Times New Roman" panose="02020603050405020304" pitchFamily="18" charset="0"/>
              <a:cs typeface="Times New Roman" panose="02020603050405020304" pitchFamily="18" charset="0"/>
            </a:endParaRPr>
          </a:p>
          <a:p>
            <a:pPr>
              <a:tabLst>
                <a:tab pos="495376" algn="l"/>
              </a:tabLst>
            </a:pPr>
            <a:r>
              <a:rPr lang="en-GB" b="0" i="1" dirty="0">
                <a:solidFill>
                  <a:srgbClr val="0070C0"/>
                </a:solidFill>
                <a:ea typeface="SimSun" panose="02010600030101010101" pitchFamily="2" charset="-122"/>
                <a:cs typeface="Arial" panose="020B0604020202020204" pitchFamily="34" charset="0"/>
              </a:rPr>
              <a:t>Talk through the slide. Here is some text you might use.</a:t>
            </a:r>
            <a:endParaRPr lang="en-GB" b="0" dirty="0">
              <a:solidFill>
                <a:srgbClr val="0070C0"/>
              </a:solidFill>
              <a:ea typeface="SimSun" panose="02010600030101010101" pitchFamily="2" charset="-122"/>
              <a:cs typeface="Arial" panose="020B0604020202020204" pitchFamily="34" charset="0"/>
            </a:endParaRPr>
          </a:p>
          <a:p>
            <a:pPr>
              <a:spcAft>
                <a:spcPts val="1000"/>
              </a:spcAft>
              <a:tabLst>
                <a:tab pos="495376" algn="l"/>
              </a:tabLst>
            </a:pPr>
            <a:r>
              <a:rPr lang="en-GB" b="1" dirty="0">
                <a:ea typeface="SimSun"/>
                <a:cs typeface="Calibri"/>
              </a:rPr>
              <a:t>Poverty.</a:t>
            </a:r>
            <a:r>
              <a:rPr lang="en-GB" dirty="0">
                <a:ea typeface="SimSun"/>
                <a:cs typeface="Calibri"/>
              </a:rPr>
              <a:t>  Not having enough income for basic necessities gives rise to a wide range of social and psychosocial problems (stress, anxiety, anger, substance abuse, etc.) that damage mental health and well-being. Poverty can also prevent access – to nutritious food, specialized support, proper accommodation, and services and treatment for illness.</a:t>
            </a:r>
          </a:p>
          <a:p>
            <a:pPr>
              <a:spcAft>
                <a:spcPts val="1000"/>
              </a:spcAft>
              <a:tabLst>
                <a:tab pos="495376" algn="l"/>
              </a:tabLst>
            </a:pPr>
            <a:r>
              <a:rPr lang="en-GB" b="1" dirty="0">
                <a:ea typeface="SimSun" panose="02010600030101010101" pitchFamily="2" charset="-122"/>
                <a:cs typeface="Arial" panose="020B0604020202020204" pitchFamily="34" charset="0"/>
              </a:rPr>
              <a:t>Inequality.  </a:t>
            </a:r>
            <a:r>
              <a:rPr lang="en-GB" dirty="0">
                <a:ea typeface="SimSun" panose="02010600030101010101" pitchFamily="2" charset="-122"/>
                <a:cs typeface="Arial" panose="020B0604020202020204" pitchFamily="34" charset="0"/>
              </a:rPr>
              <a:t>Disparities and inequalities between groups in society may undermine mental health and well-being when people feel they have fewer resources and opportunities, and less security, than others. Experiencing disadvantage or barriers to participation (for example receiving unequal wages for equal work or poorer quality of health care) can be detrimental. </a:t>
            </a:r>
            <a:endParaRPr lang="en-GB" dirty="0">
              <a:ea typeface="SimSun" panose="02010600030101010101" pitchFamily="2" charset="-122"/>
              <a:cs typeface="Times New Roman" panose="02020603050405020304" pitchFamily="18" charset="0"/>
            </a:endParaRPr>
          </a:p>
          <a:p>
            <a:pPr marL="0" lvl="1">
              <a:spcAft>
                <a:spcPts val="1000"/>
              </a:spcAft>
              <a:tabLst>
                <a:tab pos="743064" algn="l"/>
              </a:tabLst>
            </a:pPr>
            <a:r>
              <a:rPr lang="en-GB" b="1" dirty="0">
                <a:ea typeface="SimSun" panose="02010600030101010101" pitchFamily="2" charset="-122"/>
                <a:cs typeface="Arial" panose="020B0604020202020204" pitchFamily="34" charset="0"/>
              </a:rPr>
              <a:t>Social isolation and loneliness. </a:t>
            </a:r>
            <a:r>
              <a:rPr lang="en-GB" dirty="0">
                <a:ea typeface="SimSun" panose="02010600030101010101" pitchFamily="2" charset="-122"/>
                <a:cs typeface="Arial" panose="020B0604020202020204" pitchFamily="34" charset="0"/>
              </a:rPr>
              <a:t>People living in communities that are not inclusive experience a damaging sense of marginalization and exclusion.</a:t>
            </a:r>
            <a:r>
              <a:rPr lang="en-GB" b="1" dirty="0">
                <a:ea typeface="SimSun" panose="02010600030101010101" pitchFamily="2" charset="-122"/>
                <a:cs typeface="Arial" panose="020B0604020202020204" pitchFamily="34" charset="0"/>
              </a:rPr>
              <a:t> </a:t>
            </a:r>
            <a:r>
              <a:rPr lang="en-GB" dirty="0">
                <a:ea typeface="SimSun" panose="02010600030101010101" pitchFamily="2" charset="-122"/>
                <a:cs typeface="Arial" panose="020B0604020202020204" pitchFamily="34" charset="0"/>
              </a:rPr>
              <a:t>Not having a supportive network of family and friends also undermines mental health and well-being. Several studies have linked social isolation to higher risk of early death.</a:t>
            </a:r>
            <a:endParaRPr lang="en-GB" dirty="0">
              <a:ea typeface="Times New Roman" panose="02020603050405020304" pitchFamily="18" charset="0"/>
            </a:endParaRPr>
          </a:p>
          <a:p>
            <a:pPr>
              <a:spcAft>
                <a:spcPts val="1000"/>
              </a:spcAft>
              <a:tabLst>
                <a:tab pos="495376" algn="l"/>
              </a:tabLst>
            </a:pPr>
            <a:r>
              <a:rPr lang="en-GB" b="1" dirty="0">
                <a:ea typeface="SimSun" panose="02010600030101010101" pitchFamily="2" charset="-122"/>
                <a:cs typeface="Arial" panose="020B0604020202020204" pitchFamily="34" charset="0"/>
              </a:rPr>
              <a:t>Low levels of education. </a:t>
            </a:r>
            <a:r>
              <a:rPr lang="en-GB" dirty="0">
                <a:ea typeface="SimSun" panose="02010600030101010101" pitchFamily="2" charset="-122"/>
                <a:cs typeface="Arial" panose="020B0604020202020204" pitchFamily="34" charset="0"/>
              </a:rPr>
              <a:t>Lacking good education reduces people’s opportunities for full and active participation in society, for accessing services and supports, and for employment.</a:t>
            </a:r>
          </a:p>
          <a:p>
            <a:pPr>
              <a:spcAft>
                <a:spcPts val="1000"/>
              </a:spcAft>
              <a:tabLst>
                <a:tab pos="495376" algn="l"/>
              </a:tabLst>
            </a:pPr>
            <a:r>
              <a:rPr lang="en-GB" b="1" dirty="0">
                <a:ea typeface="SimSun" panose="02010600030101010101" pitchFamily="2" charset="-122"/>
                <a:cs typeface="Arial" panose="020B0604020202020204" pitchFamily="34" charset="0"/>
              </a:rPr>
              <a:t>Rapid social change. </a:t>
            </a:r>
            <a:r>
              <a:rPr lang="en-GB" dirty="0">
                <a:ea typeface="SimSun" panose="02010600030101010101" pitchFamily="2" charset="-122"/>
                <a:cs typeface="Arial" panose="020B0604020202020204" pitchFamily="34" charset="0"/>
              </a:rPr>
              <a:t>Rapid social changes (e.g. related to economics, politics, religion, family, education, science, technology etc.) can influence societal values, beliefs and behaviours, and can affect our well-being and the way we live. </a:t>
            </a:r>
            <a:endParaRPr lang="en-GB" dirty="0">
              <a:ea typeface="SimSun" panose="02010600030101010101" pitchFamily="2" charset="-122"/>
              <a:cs typeface="Times New Roman" panose="02020603050405020304" pitchFamily="18" charset="0"/>
            </a:endParaRPr>
          </a:p>
          <a:p>
            <a:pPr>
              <a:spcAft>
                <a:spcPts val="1000"/>
              </a:spcAft>
            </a:pPr>
            <a:r>
              <a:rPr lang="en-GB" b="1" dirty="0"/>
              <a:t>A </a:t>
            </a:r>
            <a:r>
              <a:rPr lang="en-AU" b="1" dirty="0"/>
              <a:t>sudden change in circumstances.</a:t>
            </a:r>
            <a:r>
              <a:rPr lang="en-AU" dirty="0"/>
              <a:t> </a:t>
            </a:r>
            <a:r>
              <a:rPr lang="en-US" dirty="0"/>
              <a:t>Job loss, break-ups, bereavement, forced displacement, or exposure to conflict, emergencies, or hazards that disrupt life seriously affect mental health and well-being. Even positive or expected life events (like starting a new job or becoming a parent) can bring strong emotions and strain mental health and well-being.</a:t>
            </a:r>
          </a:p>
          <a:p>
            <a:r>
              <a:rPr lang="en-GB" dirty="0">
                <a:latin typeface="Times New Roman" panose="02020603050405020304" pitchFamily="18" charset="0"/>
                <a:ea typeface="Times New Roman" panose="02020603050405020304" pitchFamily="18" charset="0"/>
              </a:rPr>
              <a:t> </a:t>
            </a: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29</a:t>
            </a:fld>
            <a:endParaRPr lang="en-CH" sz="1400" dirty="0"/>
          </a:p>
        </p:txBody>
      </p:sp>
    </p:spTree>
    <p:extLst>
      <p:ext uri="{BB962C8B-B14F-4D97-AF65-F5344CB8AC3E}">
        <p14:creationId xmlns:p14="http://schemas.microsoft.com/office/powerpoint/2010/main" val="83595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20688"/>
            <a:ext cx="6140450" cy="3454400"/>
          </a:xfrm>
        </p:spPr>
      </p:sp>
      <p:sp>
        <p:nvSpPr>
          <p:cNvPr id="3" name="Notes Placeholder 2"/>
          <p:cNvSpPr>
            <a:spLocks noGrp="1"/>
          </p:cNvSpPr>
          <p:nvPr>
            <p:ph type="body" idx="1"/>
          </p:nvPr>
        </p:nvSpPr>
        <p:spPr>
          <a:xfrm>
            <a:off x="481012" y="3875089"/>
            <a:ext cx="6140449" cy="5640924"/>
          </a:xfrm>
        </p:spPr>
        <p:txBody>
          <a:bodyPr/>
          <a:lstStyle/>
          <a:p>
            <a:r>
              <a:rPr lang="en-GB" i="1" dirty="0">
                <a:solidFill>
                  <a:srgbClr val="0070C0"/>
                </a:solidFill>
              </a:rPr>
              <a:t>Run a quick recap (5 mins). You might say:</a:t>
            </a:r>
          </a:p>
          <a:p>
            <a:r>
              <a:rPr lang="en-GB" dirty="0"/>
              <a:t>Before we restart Module 3 with topic three, let´s recap the first two topics. Please can one person highlight the key points from the right to legal capacity? </a:t>
            </a:r>
          </a:p>
          <a:p>
            <a:endParaRPr lang="en-GB" dirty="0"/>
          </a:p>
          <a:p>
            <a:r>
              <a:rPr lang="en-GB" i="1" dirty="0">
                <a:solidFill>
                  <a:schemeClr val="accent1">
                    <a:lumMod val="75000"/>
                  </a:schemeClr>
                </a:solidFill>
              </a:rPr>
              <a:t>If needed, give others an opportunity to add something. </a:t>
            </a:r>
          </a:p>
          <a:p>
            <a:endParaRPr lang="en-GB" i="1" dirty="0">
              <a:solidFill>
                <a:schemeClr val="accent1">
                  <a:lumMod val="75000"/>
                </a:schemeClr>
              </a:solidFill>
            </a:endParaRPr>
          </a:p>
          <a:p>
            <a:r>
              <a:rPr lang="en-GB" dirty="0"/>
              <a:t>Can one person please highlight the key points from supported decision-making and advance planning?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solidFill>
                  <a:srgbClr val="0070C0"/>
                </a:solidFill>
              </a:rPr>
              <a:t>If needed, give others an opportunity to add something. </a:t>
            </a:r>
          </a:p>
          <a:p>
            <a:endParaRPr lang="en-GB" dirty="0"/>
          </a:p>
          <a:p>
            <a:endParaRPr lang="en-GB" dirty="0"/>
          </a:p>
        </p:txBody>
      </p:sp>
      <p:sp>
        <p:nvSpPr>
          <p:cNvPr id="4" name="Slide Number Placeholder 3"/>
          <p:cNvSpPr>
            <a:spLocks noGrp="1"/>
          </p:cNvSpPr>
          <p:nvPr>
            <p:ph type="sldNum" sz="quarter" idx="5"/>
          </p:nvPr>
        </p:nvSpPr>
        <p:spPr/>
        <p:txBody>
          <a:bodyPr/>
          <a:lstStyle/>
          <a:p>
            <a:pPr defTabSz="247688">
              <a:defRPr/>
            </a:pPr>
            <a:fld id="{91600A8A-902E-430E-A833-453AE05FDB61}" type="slidenum">
              <a:rPr lang="en-GB" sz="1400">
                <a:solidFill>
                  <a:prstClr val="black"/>
                </a:solidFill>
                <a:ea typeface="Arial Unicode MS"/>
                <a:cs typeface="Arial Unicode MS"/>
              </a:rPr>
              <a:pPr defTabSz="247688">
                <a:defRPr/>
              </a:pPr>
              <a:t>3</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280725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325438"/>
            <a:ext cx="6407150" cy="3605212"/>
          </a:xfrm>
        </p:spPr>
      </p:sp>
      <p:sp>
        <p:nvSpPr>
          <p:cNvPr id="3" name="Notes Placeholder 2"/>
          <p:cNvSpPr>
            <a:spLocks noGrp="1"/>
          </p:cNvSpPr>
          <p:nvPr>
            <p:ph type="body" idx="1"/>
          </p:nvPr>
        </p:nvSpPr>
        <p:spPr>
          <a:xfrm>
            <a:off x="333376" y="3930651"/>
            <a:ext cx="6407710" cy="6060534"/>
          </a:xfrm>
        </p:spPr>
        <p:txBody>
          <a:bodyPr/>
          <a:lstStyle/>
          <a:p>
            <a:pPr marL="247688" indent="-247688">
              <a:spcBef>
                <a:spcPct val="0"/>
              </a:spcBef>
            </a:pPr>
            <a:r>
              <a:rPr lang="en-US" i="1" dirty="0">
                <a:solidFill>
                  <a:srgbClr val="0070C0"/>
                </a:solidFill>
              </a:rPr>
              <a:t>Continue talking through the list. </a:t>
            </a:r>
          </a:p>
          <a:p>
            <a:endParaRPr lang="en-US" b="1" dirty="0"/>
          </a:p>
          <a:p>
            <a:r>
              <a:rPr lang="en-US" b="1" dirty="0"/>
              <a:t>Emergencies.</a:t>
            </a:r>
            <a:r>
              <a:rPr lang="en-US" dirty="0"/>
              <a:t> Exposure to crises such as natural disasters, conflict, or pandemics can cause severe stress, loss, and uncertainty, with long-lasting effects on mental health and well-being.</a:t>
            </a:r>
          </a:p>
          <a:p>
            <a:pPr marL="0" lvl="1">
              <a:lnSpc>
                <a:spcPct val="115000"/>
              </a:lnSpc>
              <a:spcAft>
                <a:spcPts val="1084"/>
              </a:spcAft>
            </a:pPr>
            <a:r>
              <a:rPr lang="en-GB" b="1" dirty="0">
                <a:latin typeface="Calibri"/>
                <a:ea typeface="SimSun"/>
                <a:cs typeface="Calibri"/>
              </a:rPr>
              <a:t>Stressful work conditions.</a:t>
            </a:r>
            <a:r>
              <a:rPr lang="en-GB" dirty="0">
                <a:latin typeface="Calibri"/>
                <a:ea typeface="SimSun"/>
                <a:cs typeface="Calibri"/>
              </a:rPr>
              <a:t> Excessive demands, lack of support and encouragement, safety concerns and health hazards at work can make people feel vulnerable, undervalued and unable to cope.</a:t>
            </a:r>
          </a:p>
          <a:p>
            <a:pPr marL="0" lvl="1">
              <a:lnSpc>
                <a:spcPct val="115000"/>
              </a:lnSpc>
              <a:spcAft>
                <a:spcPts val="1084"/>
              </a:spcAft>
            </a:pPr>
            <a:r>
              <a:rPr lang="en-GB" b="1" dirty="0">
                <a:latin typeface="Calibri"/>
                <a:ea typeface="SimSun"/>
                <a:cs typeface="Calibri"/>
              </a:rPr>
              <a:t>Discrimination and other human rights violations.</a:t>
            </a:r>
            <a:r>
              <a:rPr lang="en-GB" dirty="0">
                <a:latin typeface="Calibri"/>
                <a:ea typeface="SimSun"/>
                <a:cs typeface="Calibri"/>
              </a:rPr>
              <a:t> Discrimination based on social factors (including gender, age, disability, migrant status), and being denied one’s rights, damages a person’s feelings of self-worth, confidence, control over life and hope for the future. </a:t>
            </a:r>
          </a:p>
          <a:p>
            <a:pPr marL="0" lvl="1">
              <a:lnSpc>
                <a:spcPct val="115000"/>
              </a:lnSpc>
              <a:spcAft>
                <a:spcPts val="1084"/>
              </a:spcAft>
            </a:pPr>
            <a:r>
              <a:rPr lang="en-GB" b="1" dirty="0">
                <a:latin typeface="Calibri"/>
                <a:ea typeface="SimSun"/>
                <a:cs typeface="Calibri"/>
              </a:rPr>
              <a:t>Violence and abuse.</a:t>
            </a:r>
            <a:r>
              <a:rPr lang="en-GB" dirty="0">
                <a:latin typeface="Calibri"/>
                <a:ea typeface="SimSun"/>
                <a:cs typeface="Calibri"/>
              </a:rPr>
              <a:t> As well as the serious physical health impacts, violence and abuse bring can many important psychological impacts including trauma, fear, loneliness, anger, depression, anxiety, suicidal thoughts, withdrawal and loss of trust in the community. </a:t>
            </a:r>
            <a:r>
              <a:rPr lang="en-GB" b="1" dirty="0">
                <a:latin typeface="Calibri"/>
                <a:ea typeface="SimSun"/>
                <a:cs typeface="Calibri"/>
              </a:rPr>
              <a:t>Gender-based violence is highly prevalent. Many women, girls, transgender and other people are  being subject to physical, sexual and emotional abuse that has serious impacts on mental health and well-being.</a:t>
            </a:r>
          </a:p>
          <a:p>
            <a:pPr marL="0" lvl="1">
              <a:lnSpc>
                <a:spcPct val="115000"/>
              </a:lnSpc>
              <a:spcAft>
                <a:spcPts val="1084"/>
              </a:spcAft>
            </a:pPr>
            <a:r>
              <a:rPr lang="en-GB" b="1" dirty="0">
                <a:latin typeface="Calibri"/>
                <a:ea typeface="SimSun"/>
                <a:cs typeface="Calibri"/>
              </a:rPr>
              <a:t>Physical health, intellectual, sensory conditions. </a:t>
            </a:r>
            <a:r>
              <a:rPr lang="en-GB" dirty="0">
                <a:latin typeface="Calibri"/>
                <a:ea typeface="SimSun"/>
                <a:cs typeface="Calibri"/>
              </a:rPr>
              <a:t>Physical health conditions and illnesses can present everyday barriers and challenges that can negatively impact on mental health. </a:t>
            </a:r>
            <a:endParaRPr lang="en-GB" dirty="0">
              <a:latin typeface="Calibri" panose="020F0502020204030204" pitchFamily="34" charset="0"/>
              <a:ea typeface="SimSun" panose="02010600030101010101" pitchFamily="2" charset="-122"/>
              <a:cs typeface="Calibri"/>
            </a:endParaRPr>
          </a:p>
          <a:p>
            <a:pPr marL="0" lvl="1">
              <a:lnSpc>
                <a:spcPct val="115000"/>
              </a:lnSpc>
              <a:spcAft>
                <a:spcPts val="1084"/>
              </a:spcAft>
            </a:pPr>
            <a:r>
              <a:rPr lang="en-GB" b="1" dirty="0">
                <a:latin typeface="Calibri"/>
                <a:ea typeface="SimSun"/>
                <a:cs typeface="Calibri"/>
              </a:rPr>
              <a:t>Non-existent or inadequate services or support.  </a:t>
            </a:r>
            <a:r>
              <a:rPr lang="en-GB" dirty="0">
                <a:latin typeface="Calibri"/>
                <a:ea typeface="SimSun"/>
                <a:cs typeface="Calibri"/>
              </a:rPr>
              <a:t>Without</a:t>
            </a:r>
            <a:r>
              <a:rPr lang="en-GB" b="1" dirty="0">
                <a:latin typeface="Calibri"/>
                <a:ea typeface="SimSun"/>
                <a:cs typeface="Calibri"/>
              </a:rPr>
              <a:t> </a:t>
            </a:r>
            <a:r>
              <a:rPr lang="en-GB" dirty="0">
                <a:latin typeface="Calibri"/>
                <a:ea typeface="SimSun"/>
                <a:cs typeface="Calibri"/>
              </a:rPr>
              <a:t>access to adequate health or social services and support, people may be unable to address their challenges. Inadequate services may even worsen the problems and cause human rights violations that in turn further-damage mental health and well-being.</a:t>
            </a:r>
            <a:endParaRPr lang="en-CH" dirty="0">
              <a:latin typeface="Calibri"/>
              <a:ea typeface="SimSun"/>
              <a:cs typeface="Calibri"/>
            </a:endParaRPr>
          </a:p>
          <a:p>
            <a:pPr marL="185766" lvl="1" indent="-185766">
              <a:lnSpc>
                <a:spcPct val="115000"/>
              </a:lnSpc>
              <a:spcAft>
                <a:spcPts val="1084"/>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pPr marL="185766" lvl="1" indent="-185766">
              <a:lnSpc>
                <a:spcPct val="115000"/>
              </a:lnSpc>
              <a:spcAft>
                <a:spcPts val="1084"/>
              </a:spcAft>
              <a:buFont typeface="Arial" panose="020B0604020202020204" pitchFamily="34" charset="0"/>
              <a:buChar char="•"/>
            </a:pP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30</a:t>
            </a:fld>
            <a:endParaRPr lang="en-CH"/>
          </a:p>
        </p:txBody>
      </p:sp>
    </p:spTree>
    <p:extLst>
      <p:ext uri="{BB962C8B-B14F-4D97-AF65-F5344CB8AC3E}">
        <p14:creationId xmlns:p14="http://schemas.microsoft.com/office/powerpoint/2010/main" val="1332538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46075"/>
            <a:ext cx="6278563" cy="3532188"/>
          </a:xfrm>
        </p:spPr>
      </p:sp>
      <p:sp>
        <p:nvSpPr>
          <p:cNvPr id="3" name="Notes Placeholder 2"/>
          <p:cNvSpPr>
            <a:spLocks noGrp="1"/>
          </p:cNvSpPr>
          <p:nvPr>
            <p:ph type="body" idx="1"/>
          </p:nvPr>
        </p:nvSpPr>
        <p:spPr>
          <a:xfrm>
            <a:off x="400050" y="3922461"/>
            <a:ext cx="6278563" cy="5032825"/>
          </a:xfrm>
        </p:spPr>
        <p:txBody>
          <a:bodyPr/>
          <a:lstStyle/>
          <a:p>
            <a:pPr>
              <a:defRPr/>
            </a:pPr>
            <a:r>
              <a:rPr lang="en-GB" i="1" dirty="0">
                <a:solidFill>
                  <a:srgbClr val="0070C0"/>
                </a:solidFill>
              </a:rPr>
              <a:t>Ask participants: </a:t>
            </a:r>
          </a:p>
          <a:p>
            <a:pPr>
              <a:defRPr/>
            </a:pPr>
            <a:r>
              <a:rPr lang="en-GB" dirty="0"/>
              <a:t>Looking back at our flipchart… how many of these things are impacted or lost in an emergency? </a:t>
            </a:r>
          </a:p>
          <a:p>
            <a:pPr>
              <a:defRPr/>
            </a:pPr>
            <a:r>
              <a:rPr lang="en-US" i="1" dirty="0">
                <a:solidFill>
                  <a:srgbClr val="0070C0"/>
                </a:solidFill>
              </a:rPr>
              <a:t>Then talk through the slide.</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31</a:t>
            </a:fld>
            <a:endParaRPr lang="en-CH" sz="1400" dirty="0"/>
          </a:p>
        </p:txBody>
      </p:sp>
    </p:spTree>
    <p:extLst>
      <p:ext uri="{BB962C8B-B14F-4D97-AF65-F5344CB8AC3E}">
        <p14:creationId xmlns:p14="http://schemas.microsoft.com/office/powerpoint/2010/main" val="2196139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365125"/>
            <a:ext cx="6289675" cy="3538538"/>
          </a:xfrm>
        </p:spPr>
      </p:sp>
      <p:sp>
        <p:nvSpPr>
          <p:cNvPr id="3" name="Notes Placeholder 2"/>
          <p:cNvSpPr>
            <a:spLocks noGrp="1"/>
          </p:cNvSpPr>
          <p:nvPr>
            <p:ph type="body" idx="1"/>
          </p:nvPr>
        </p:nvSpPr>
        <p:spPr>
          <a:xfrm>
            <a:off x="387350" y="3903663"/>
            <a:ext cx="6289675" cy="5051623"/>
          </a:xfrm>
        </p:spPr>
        <p:txBody>
          <a:bodyPr/>
          <a:lstStyle/>
          <a:p>
            <a:r>
              <a:rPr lang="en-US" sz="1300" i="1" dirty="0">
                <a:solidFill>
                  <a:srgbClr val="0070C0"/>
                </a:solidFill>
              </a:rPr>
              <a:t>Exercise 4.1 </a:t>
            </a:r>
            <a:r>
              <a:rPr lang="en-GB" i="1" dirty="0">
                <a:solidFill>
                  <a:srgbClr val="0070C0"/>
                </a:solidFill>
              </a:rPr>
              <a:t>What is possible in humanitarian contexts? (10 min.)</a:t>
            </a:r>
            <a:endParaRPr lang="en-US" i="1" dirty="0">
              <a:solidFill>
                <a:srgbClr val="0070C0"/>
              </a:solidFill>
            </a:endParaRPr>
          </a:p>
          <a:p>
            <a:pPr>
              <a:defRPr/>
            </a:pPr>
            <a:r>
              <a:rPr lang="en-US" i="1" dirty="0">
                <a:solidFill>
                  <a:srgbClr val="0070C0"/>
                </a:solidFill>
              </a:rPr>
              <a:t>Talk through the slide and run a plenary discussion. Here are some prompts.</a:t>
            </a:r>
          </a:p>
          <a:p>
            <a:pPr>
              <a:defRPr/>
            </a:pPr>
            <a:endParaRPr lang="en-US" b="1" dirty="0">
              <a:solidFill>
                <a:srgbClr val="000000"/>
              </a:solidFill>
            </a:endParaRPr>
          </a:p>
          <a:p>
            <a:pPr>
              <a:defRPr/>
            </a:pPr>
            <a:r>
              <a:rPr lang="en-US" b="1" dirty="0">
                <a:solidFill>
                  <a:srgbClr val="000000"/>
                </a:solidFill>
              </a:rPr>
              <a:t>What can good mental health mean in a humanitarian crisis?</a:t>
            </a:r>
          </a:p>
          <a:p>
            <a:pPr>
              <a:defRPr/>
            </a:pPr>
            <a:r>
              <a:rPr lang="en-US" i="1" dirty="0">
                <a:solidFill>
                  <a:srgbClr val="0070C0"/>
                </a:solidFill>
              </a:rPr>
              <a:t>Prompts:</a:t>
            </a:r>
          </a:p>
          <a:p>
            <a:pPr>
              <a:defRPr/>
            </a:pPr>
            <a:r>
              <a:rPr lang="en-US" dirty="0"/>
              <a:t>Good mental health might involve:</a:t>
            </a:r>
            <a:endParaRPr lang="en-GB" dirty="0"/>
          </a:p>
          <a:p>
            <a:pPr marL="435600" lvl="3" indent="-171450">
              <a:lnSpc>
                <a:spcPct val="90000"/>
              </a:lnSpc>
              <a:spcBef>
                <a:spcPts val="542"/>
              </a:spcBef>
              <a:buFont typeface="Arial" panose="020B0604020202020204" pitchFamily="34" charset="0"/>
              <a:buChar char="•"/>
              <a:defRPr/>
            </a:pPr>
            <a:r>
              <a:rPr lang="en-GB" dirty="0"/>
              <a:t>resilience; </a:t>
            </a:r>
          </a:p>
          <a:p>
            <a:pPr marL="435600" lvl="3" indent="-171450">
              <a:lnSpc>
                <a:spcPct val="90000"/>
              </a:lnSpc>
              <a:spcBef>
                <a:spcPts val="542"/>
              </a:spcBef>
              <a:buFont typeface="Arial" panose="020B0604020202020204" pitchFamily="34" charset="0"/>
              <a:buChar char="•"/>
              <a:defRPr/>
            </a:pPr>
            <a:r>
              <a:rPr lang="en-GB" dirty="0"/>
              <a:t>acceptance of loss;</a:t>
            </a:r>
            <a:endParaRPr lang="en-GB" dirty="0">
              <a:cs typeface="Calibri"/>
            </a:endParaRPr>
          </a:p>
          <a:p>
            <a:pPr marL="435600" lvl="3" indent="-171450">
              <a:lnSpc>
                <a:spcPct val="90000"/>
              </a:lnSpc>
              <a:spcBef>
                <a:spcPts val="542"/>
              </a:spcBef>
              <a:buFont typeface="Arial" panose="020B0604020202020204" pitchFamily="34" charset="0"/>
              <a:buChar char="•"/>
              <a:defRPr/>
            </a:pPr>
            <a:r>
              <a:rPr lang="en-GB" dirty="0"/>
              <a:t>finding meaning in the circumstance (for example, through religious, spiritual or cultural beliefs).</a:t>
            </a:r>
            <a:endParaRPr lang="en-GB" dirty="0">
              <a:cs typeface="Calibri"/>
            </a:endParaRPr>
          </a:p>
          <a:p>
            <a:pPr marL="622660" lvl="3">
              <a:lnSpc>
                <a:spcPct val="90000"/>
              </a:lnSpc>
              <a:spcBef>
                <a:spcPts val="542"/>
              </a:spcBef>
              <a:defRPr/>
            </a:pPr>
            <a:endParaRPr lang="en-GB" dirty="0">
              <a:solidFill>
                <a:srgbClr val="000000"/>
              </a:solidFill>
            </a:endParaRPr>
          </a:p>
          <a:p>
            <a:pPr marL="0" lvl="3" defTabSz="990752">
              <a:lnSpc>
                <a:spcPct val="90000"/>
              </a:lnSpc>
              <a:spcBef>
                <a:spcPts val="542"/>
              </a:spcBef>
              <a:defRPr/>
            </a:pPr>
            <a:r>
              <a:rPr lang="en-GB" b="1" dirty="0">
                <a:solidFill>
                  <a:srgbClr val="000000"/>
                </a:solidFill>
              </a:rPr>
              <a:t>What are the possibilities for protecting and promoting mental health and well-being in humanitarian settings?</a:t>
            </a:r>
          </a:p>
          <a:p>
            <a:pPr marL="0" lvl="3" defTabSz="990752">
              <a:lnSpc>
                <a:spcPct val="90000"/>
              </a:lnSpc>
              <a:spcBef>
                <a:spcPts val="542"/>
              </a:spcBef>
              <a:defRPr/>
            </a:pPr>
            <a:r>
              <a:rPr lang="en-US" i="1" dirty="0">
                <a:solidFill>
                  <a:srgbClr val="0070C0"/>
                </a:solidFill>
              </a:rPr>
              <a:t>Prompts:</a:t>
            </a:r>
            <a:endParaRPr lang="en-GB" i="1" dirty="0">
              <a:solidFill>
                <a:srgbClr val="0070C0"/>
              </a:solidFill>
            </a:endParaRPr>
          </a:p>
          <a:p>
            <a:pPr marL="435600" lvl="3" indent="-171450">
              <a:lnSpc>
                <a:spcPct val="90000"/>
              </a:lnSpc>
              <a:spcBef>
                <a:spcPts val="542"/>
              </a:spcBef>
              <a:buFont typeface="Arial" panose="020B0604020202020204" pitchFamily="34" charset="0"/>
              <a:buChar char="•"/>
              <a:defRPr/>
            </a:pPr>
            <a:r>
              <a:rPr lang="en-GB" dirty="0"/>
              <a:t>Foster protective factors on individual, family and community levels and within your services.</a:t>
            </a:r>
          </a:p>
          <a:p>
            <a:pPr marL="435600" lvl="3" indent="-171450">
              <a:lnSpc>
                <a:spcPct val="90000"/>
              </a:lnSpc>
              <a:spcBef>
                <a:spcPts val="542"/>
              </a:spcBef>
              <a:buFont typeface="Arial" panose="020B0604020202020204" pitchFamily="34" charset="0"/>
              <a:buChar char="•"/>
              <a:defRPr/>
            </a:pPr>
            <a:r>
              <a:rPr lang="en-GB" dirty="0"/>
              <a:t>Understand mental health problems within the context of adversities that people are experiencing.</a:t>
            </a:r>
            <a:endParaRPr lang="en-GB" dirty="0">
              <a:ea typeface="Calibri"/>
              <a:cs typeface="Calibri"/>
            </a:endParaRPr>
          </a:p>
          <a:p>
            <a:pPr marL="435600" lvl="3" indent="-171450">
              <a:lnSpc>
                <a:spcPct val="90000"/>
              </a:lnSpc>
              <a:spcBef>
                <a:spcPts val="542"/>
              </a:spcBef>
              <a:buFont typeface="Arial" panose="020B0604020202020204" pitchFamily="34" charset="0"/>
              <a:buChar char="•"/>
              <a:defRPr/>
            </a:pPr>
            <a:r>
              <a:rPr lang="en-GB" dirty="0"/>
              <a:t>Include community resilience activities.</a:t>
            </a:r>
            <a:endParaRPr lang="en-GB" dirty="0">
              <a:cs typeface="Calibri"/>
            </a:endParaRPr>
          </a:p>
          <a:p>
            <a:pPr marL="435600" lvl="3" indent="-171450">
              <a:lnSpc>
                <a:spcPct val="90000"/>
              </a:lnSpc>
              <a:spcBef>
                <a:spcPts val="542"/>
              </a:spcBef>
              <a:buFont typeface="Arial" panose="020B0604020202020204" pitchFamily="34" charset="0"/>
              <a:buChar char="•"/>
              <a:defRPr/>
            </a:pPr>
            <a:r>
              <a:rPr lang="en-GB" dirty="0"/>
              <a:t>Link people to community resources and supports.</a:t>
            </a:r>
            <a:endParaRPr lang="en-GB" dirty="0">
              <a:cs typeface="Calibri" panose="020F0502020204030204"/>
            </a:endParaRPr>
          </a:p>
          <a:p>
            <a:pPr marL="435600" lvl="3" indent="-171450">
              <a:lnSpc>
                <a:spcPct val="90000"/>
              </a:lnSpc>
              <a:spcBef>
                <a:spcPts val="542"/>
              </a:spcBef>
              <a:buFont typeface="Arial" panose="020B0604020202020204" pitchFamily="34" charset="0"/>
              <a:buChar char="•"/>
              <a:defRPr/>
            </a:pPr>
            <a:r>
              <a:rPr lang="en-GB" dirty="0"/>
              <a:t>Promote solidarity and mutual support.</a:t>
            </a:r>
          </a:p>
          <a:p>
            <a:pPr marL="435600" lvl="3" indent="-171450">
              <a:lnSpc>
                <a:spcPct val="90000"/>
              </a:lnSpc>
              <a:spcBef>
                <a:spcPts val="542"/>
              </a:spcBef>
              <a:buFont typeface="Arial" panose="020B0604020202020204" pitchFamily="34" charset="0"/>
              <a:buChar char="•"/>
              <a:defRPr/>
            </a:pPr>
            <a:r>
              <a:rPr lang="en-GB" dirty="0">
                <a:ea typeface="Calibri"/>
                <a:cs typeface="Calibri"/>
              </a:rPr>
              <a:t>Participants could mention many of the activities highlighted in the MHPSS MSP (</a:t>
            </a:r>
            <a:r>
              <a:rPr lang="da-DK" dirty="0">
                <a:solidFill>
                  <a:srgbClr val="954F72"/>
                </a:solidFill>
                <a:hlinkClick r:id="rId3">
                  <a:extLst>
                    <a:ext uri="{A12FA001-AC4F-418D-AE19-62706E023703}">
                      <ahyp:hlinkClr xmlns:ahyp="http://schemas.microsoft.com/office/drawing/2018/hyperlinkcolor" val="tx"/>
                    </a:ext>
                  </a:extLst>
                </a:hlinkClick>
              </a:rPr>
              <a:t>All Activities - MHPSS </a:t>
            </a:r>
            <a:r>
              <a:rPr lang="da-DK" dirty="0">
                <a:hlinkClick r:id="rId3">
                  <a:extLst>
                    <a:ext uri="{A12FA001-AC4F-418D-AE19-62706E023703}">
                      <ahyp:hlinkClr xmlns:ahyp="http://schemas.microsoft.com/office/drawing/2018/hyperlinkcolor" val="tx"/>
                    </a:ext>
                  </a:extLst>
                </a:hlinkClick>
              </a:rPr>
              <a:t>MSP</a:t>
            </a:r>
            <a:r>
              <a:rPr lang="da-DK" dirty="0"/>
              <a:t> </a:t>
            </a:r>
            <a:r>
              <a:rPr lang="da-DK" dirty="0">
                <a:solidFill>
                  <a:srgbClr val="0563C1"/>
                </a:solidFill>
                <a:hlinkClick r:id="rId3">
                  <a:extLst>
                    <a:ext uri="{A12FA001-AC4F-418D-AE19-62706E023703}">
                      <ahyp:hlinkClr xmlns:ahyp="http://schemas.microsoft.com/office/drawing/2018/hyperlinkcolor" val="tx"/>
                    </a:ext>
                  </a:extLst>
                </a:hlinkClick>
              </a:rPr>
              <a:t>https://www.mhpssmsp.org/en/</a:t>
            </a:r>
            <a:r>
              <a:rPr lang="da-DK" dirty="0">
                <a:hlinkClick r:id="rId3">
                  <a:extLst>
                    <a:ext uri="{A12FA001-AC4F-418D-AE19-62706E023703}">
                      <ahyp:hlinkClr xmlns:ahyp="http://schemas.microsoft.com/office/drawing/2018/hyperlinkcolor" val="tx"/>
                    </a:ext>
                  </a:extLst>
                </a:hlinkClick>
              </a:rPr>
              <a:t>all-activities</a:t>
            </a:r>
            <a:r>
              <a:rPr lang="da-DK" dirty="0"/>
              <a:t>).</a:t>
            </a:r>
            <a:endParaRPr lang="en-GB" dirty="0">
              <a:ea typeface="Calibri"/>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32</a:t>
            </a:fld>
            <a:endParaRPr lang="en-CH" sz="1400" dirty="0"/>
          </a:p>
        </p:txBody>
      </p:sp>
    </p:spTree>
    <p:extLst>
      <p:ext uri="{BB962C8B-B14F-4D97-AF65-F5344CB8AC3E}">
        <p14:creationId xmlns:p14="http://schemas.microsoft.com/office/powerpoint/2010/main" val="396729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46075"/>
            <a:ext cx="6278563" cy="3532188"/>
          </a:xfrm>
        </p:spPr>
      </p:sp>
      <p:sp>
        <p:nvSpPr>
          <p:cNvPr id="3" name="Notes Placeholder 2"/>
          <p:cNvSpPr>
            <a:spLocks noGrp="1"/>
          </p:cNvSpPr>
          <p:nvPr>
            <p:ph type="body" idx="1"/>
          </p:nvPr>
        </p:nvSpPr>
        <p:spPr>
          <a:xfrm>
            <a:off x="381000" y="3922461"/>
            <a:ext cx="6278563" cy="5032825"/>
          </a:xfrm>
        </p:spPr>
        <p:txBody>
          <a:bodyPr/>
          <a:lstStyle/>
          <a:p>
            <a:r>
              <a:rPr lang="en-GB" i="1" dirty="0">
                <a:solidFill>
                  <a:srgbClr val="0070C0"/>
                </a:solidFill>
              </a:rPr>
              <a:t>Time 30 mins: a 15 minute presentation (4 slides) and a 15 minute discussion (1 slide).</a:t>
            </a:r>
          </a:p>
        </p:txBody>
      </p:sp>
      <p:sp>
        <p:nvSpPr>
          <p:cNvPr id="4" name="Slide Number Placeholder 3"/>
          <p:cNvSpPr>
            <a:spLocks noGrp="1"/>
          </p:cNvSpPr>
          <p:nvPr>
            <p:ph type="sldNum" sz="quarter" idx="5"/>
          </p:nvPr>
        </p:nvSpPr>
        <p:spPr/>
        <p:txBody>
          <a:bodyPr/>
          <a:lstStyle/>
          <a:p>
            <a:fld id="{F4F7DB96-B4E3-48F2-8E35-A4648E993116}" type="slidenum">
              <a:rPr lang="en-CH" sz="1400" smtClean="0"/>
              <a:t>33</a:t>
            </a:fld>
            <a:endParaRPr lang="en-CH" sz="1400" dirty="0"/>
          </a:p>
        </p:txBody>
      </p:sp>
    </p:spTree>
    <p:extLst>
      <p:ext uri="{BB962C8B-B14F-4D97-AF65-F5344CB8AC3E}">
        <p14:creationId xmlns:p14="http://schemas.microsoft.com/office/powerpoint/2010/main" val="1139546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312738"/>
            <a:ext cx="6421437" cy="3611562"/>
          </a:xfrm>
        </p:spPr>
      </p:sp>
      <p:sp>
        <p:nvSpPr>
          <p:cNvPr id="3" name="Notes Placeholder 2"/>
          <p:cNvSpPr>
            <a:spLocks noGrp="1"/>
          </p:cNvSpPr>
          <p:nvPr>
            <p:ph type="body" idx="1"/>
          </p:nvPr>
        </p:nvSpPr>
        <p:spPr>
          <a:xfrm>
            <a:off x="366712" y="4004441"/>
            <a:ext cx="6421437" cy="5917448"/>
          </a:xfrm>
        </p:spPr>
        <p:txBody>
          <a:bodyPr/>
          <a:lstStyle/>
          <a:p>
            <a:pPr>
              <a:lnSpc>
                <a:spcPct val="114999"/>
              </a:lnSpc>
              <a:spcAft>
                <a:spcPts val="1084"/>
              </a:spcAft>
            </a:pPr>
            <a:r>
              <a:rPr lang="en-GB" i="1" dirty="0">
                <a:solidFill>
                  <a:srgbClr val="0070C0"/>
                </a:solidFill>
              </a:rPr>
              <a:t>Presentation: Community and its role in MHPSS (15 mins, 4 slides)</a:t>
            </a:r>
          </a:p>
          <a:p>
            <a:pPr>
              <a:lnSpc>
                <a:spcPct val="114999"/>
              </a:lnSpc>
              <a:spcAft>
                <a:spcPts val="1084"/>
              </a:spcAft>
            </a:pPr>
            <a:r>
              <a:rPr lang="en-GB" i="1" dirty="0">
                <a:solidFill>
                  <a:srgbClr val="0070C0"/>
                </a:solidFill>
              </a:rPr>
              <a:t>Talk through this first slide.</a:t>
            </a:r>
          </a:p>
          <a:p>
            <a:pPr>
              <a:lnSpc>
                <a:spcPct val="114999"/>
              </a:lnSpc>
              <a:spcAft>
                <a:spcPts val="1084"/>
              </a:spcAft>
            </a:pPr>
            <a:r>
              <a:rPr lang="en-GB" i="1" dirty="0">
                <a:solidFill>
                  <a:srgbClr val="0070C0"/>
                </a:solidFill>
              </a:rPr>
              <a:t>For the traditional healing point, you might add:</a:t>
            </a:r>
          </a:p>
          <a:p>
            <a:pPr>
              <a:lnSpc>
                <a:spcPct val="114999"/>
              </a:lnSpc>
              <a:spcAft>
                <a:spcPts val="1084"/>
              </a:spcAft>
            </a:pPr>
            <a:r>
              <a:rPr lang="en-GB" dirty="0">
                <a:latin typeface="Calibri"/>
                <a:ea typeface="SimSun"/>
                <a:cs typeface="Calibri"/>
              </a:rPr>
              <a:t>We should learn about these practices. Connecting with local and religious leaders and traditional healers can help us collaborate and learn about their positive impacts on people’s mental health and well-being, as well as making us more aware of any less positive impacts. Those practices that have positive outcomes should be incorporated into a holistic care approach. </a:t>
            </a:r>
          </a:p>
          <a:p>
            <a:pPr>
              <a:lnSpc>
                <a:spcPct val="114999"/>
              </a:lnSpc>
              <a:spcAft>
                <a:spcPts val="1084"/>
              </a:spcAft>
            </a:pPr>
            <a:r>
              <a:rPr lang="en-GB" i="1" dirty="0">
                <a:solidFill>
                  <a:srgbClr val="0070C0"/>
                </a:solidFill>
                <a:latin typeface="Calibri"/>
                <a:ea typeface="SimSun"/>
                <a:cs typeface="Calibri"/>
              </a:rPr>
              <a:t>Be sure to emphasize the idea that community plays a crucial role in a holistic MHPSS response.</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34</a:t>
            </a:fld>
            <a:endParaRPr lang="en-CH" sz="1400" dirty="0"/>
          </a:p>
        </p:txBody>
      </p:sp>
    </p:spTree>
    <p:extLst>
      <p:ext uri="{BB962C8B-B14F-4D97-AF65-F5344CB8AC3E}">
        <p14:creationId xmlns:p14="http://schemas.microsoft.com/office/powerpoint/2010/main" val="38449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311150"/>
            <a:ext cx="6351587" cy="3573463"/>
          </a:xfrm>
        </p:spPr>
      </p:sp>
      <p:sp>
        <p:nvSpPr>
          <p:cNvPr id="3" name="Notes Placeholder 2"/>
          <p:cNvSpPr>
            <a:spLocks noGrp="1"/>
          </p:cNvSpPr>
          <p:nvPr>
            <p:ph type="body" idx="1"/>
          </p:nvPr>
        </p:nvSpPr>
        <p:spPr>
          <a:xfrm>
            <a:off x="379414" y="3946999"/>
            <a:ext cx="6351586" cy="5342044"/>
          </a:xfrm>
        </p:spPr>
        <p:txBody>
          <a:bodyPr/>
          <a:lstStyle/>
          <a:p>
            <a:r>
              <a:rPr lang="en-GB" i="1" dirty="0">
                <a:solidFill>
                  <a:srgbClr val="0070C0"/>
                </a:solidFill>
              </a:rPr>
              <a:t>Talk through the slide. </a:t>
            </a:r>
          </a:p>
          <a:p>
            <a:r>
              <a:rPr lang="en-GB" i="1" dirty="0">
                <a:solidFill>
                  <a:srgbClr val="0070C0"/>
                </a:solidFill>
              </a:rPr>
              <a:t>Introduce the following helpful and freely accessible tools:</a:t>
            </a:r>
          </a:p>
          <a:p>
            <a:endParaRPr lang="en-GB" dirty="0">
              <a:solidFill>
                <a:schemeClr val="accent1">
                  <a:lumMod val="75000"/>
                </a:schemeClr>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An overview on how to integrate community-based </a:t>
            </a:r>
            <a:r>
              <a:rPr lang="en-GB" dirty="0">
                <a:solidFill>
                  <a:srgbClr val="000000"/>
                </a:solidFill>
              </a:rPr>
              <a:t>activities</a:t>
            </a:r>
            <a:r>
              <a:rPr lang="en-GB" b="0" i="0" u="none" strike="noStrike" dirty="0">
                <a:solidFill>
                  <a:srgbClr val="000000"/>
                </a:solidFill>
                <a:effectLst/>
              </a:rPr>
              <a:t> can be found in the IASC MHPSS Minimum Service Package: Activity 3.4 </a:t>
            </a:r>
            <a:r>
              <a:rPr lang="da-DK" dirty="0">
                <a:hlinkClick r:id="rId3"/>
              </a:rPr>
              <a:t>Activity introduction - MHPSS MSP</a:t>
            </a:r>
            <a:endParaRPr lang="en-GB" b="0" i="0" u="none" strike="noStrike" dirty="0">
              <a:solidFill>
                <a:srgbClr val="000000"/>
              </a:solidFill>
              <a:effectLst/>
            </a:endParaRPr>
          </a:p>
          <a:p>
            <a:endParaRPr lang="en-GB" dirty="0">
              <a:solidFill>
                <a:srgbClr val="0070C0"/>
              </a:solidFill>
              <a:ea typeface="Calibri"/>
              <a:cs typeface="Calibri"/>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35</a:t>
            </a:fld>
            <a:endParaRPr lang="en-CH" sz="1400" dirty="0"/>
          </a:p>
        </p:txBody>
      </p:sp>
    </p:spTree>
    <p:extLst>
      <p:ext uri="{BB962C8B-B14F-4D97-AF65-F5344CB8AC3E}">
        <p14:creationId xmlns:p14="http://schemas.microsoft.com/office/powerpoint/2010/main" val="3620747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322263"/>
            <a:ext cx="6429375" cy="3617912"/>
          </a:xfrm>
        </p:spPr>
      </p:sp>
      <p:sp>
        <p:nvSpPr>
          <p:cNvPr id="3" name="Notes Placeholder 2"/>
          <p:cNvSpPr>
            <a:spLocks noGrp="1"/>
          </p:cNvSpPr>
          <p:nvPr>
            <p:ph type="body" idx="1"/>
          </p:nvPr>
        </p:nvSpPr>
        <p:spPr>
          <a:xfrm>
            <a:off x="336550" y="4010748"/>
            <a:ext cx="6429375" cy="5461175"/>
          </a:xfrm>
        </p:spPr>
        <p:txBody>
          <a:bodyPr/>
          <a:lstStyle/>
          <a:p>
            <a:r>
              <a:rPr lang="en-GB" sz="1300" i="1" dirty="0">
                <a:solidFill>
                  <a:srgbClr val="0070C0"/>
                </a:solidFill>
              </a:rPr>
              <a:t>Explain that:</a:t>
            </a:r>
          </a:p>
          <a:p>
            <a:endParaRPr lang="en-GB" sz="1300" i="1" dirty="0">
              <a:solidFill>
                <a:srgbClr val="0070C0"/>
              </a:solidFill>
            </a:endParaRPr>
          </a:p>
          <a:p>
            <a:r>
              <a:rPr lang="en-GB" sz="1300" i="0" dirty="0">
                <a:solidFill>
                  <a:schemeClr val="tx1"/>
                </a:solidFill>
              </a:rPr>
              <a:t>We will look at two examples of mental health services within a community recovery approach.</a:t>
            </a:r>
          </a:p>
          <a:p>
            <a:endParaRPr lang="en-GB" sz="1300" b="1" i="0" dirty="0">
              <a:solidFill>
                <a:schemeClr val="tx1"/>
              </a:solidFill>
            </a:endParaRPr>
          </a:p>
          <a:p>
            <a:r>
              <a:rPr lang="en-GB" sz="1300" i="1" dirty="0">
                <a:solidFill>
                  <a:srgbClr val="0070C0"/>
                </a:solidFill>
                <a:ea typeface="Calibri"/>
                <a:cs typeface="Calibri"/>
              </a:rPr>
              <a:t>Talk through the slide.</a:t>
            </a:r>
          </a:p>
          <a:p>
            <a:endParaRPr lang="en-GB" i="1" dirty="0">
              <a:solidFill>
                <a:srgbClr val="0070C0"/>
              </a:solidFill>
            </a:endParaRPr>
          </a:p>
          <a:p>
            <a:r>
              <a:rPr lang="en-GB" sz="1300" i="1" dirty="0">
                <a:solidFill>
                  <a:srgbClr val="0070C0"/>
                </a:solidFill>
              </a:rPr>
              <a:t>Source: Guidance on community mental health services: promoting person-centred and rights-based approaches. Geneva: World Health Organization; 2021 (Guidance and technical packages on community mental health services: promoting person-centred and rights-based approaches). Licence: CC BY-NC-SA 3.0 </a:t>
            </a:r>
            <a:r>
              <a:rPr lang="en-GB" sz="1300" i="1" dirty="0" err="1">
                <a:solidFill>
                  <a:srgbClr val="0070C0"/>
                </a:solidFill>
              </a:rPr>
              <a:t>IGO</a:t>
            </a:r>
            <a:r>
              <a:rPr lang="en-GB" sz="1300" i="1" dirty="0">
                <a:solidFill>
                  <a:srgbClr val="0070C0"/>
                </a:solidFill>
              </a:rPr>
              <a:t>. </a:t>
            </a:r>
            <a:r>
              <a:rPr lang="en-GB" i="1" dirty="0">
                <a:solidFill>
                  <a:srgbClr val="0070C0"/>
                </a:solidFill>
                <a:hlinkClick r:id="rId3">
                  <a:extLst>
                    <a:ext uri="{A12FA001-AC4F-418D-AE19-62706E023703}">
                      <ahyp:hlinkClr xmlns:ahyp="http://schemas.microsoft.com/office/drawing/2018/hyperlinkcolor" val="tx"/>
                    </a:ext>
                  </a:extLst>
                </a:hlinkClick>
              </a:rPr>
              <a:t>Guidance on community mental health services: Promoting person-centred and rights-based approaches</a:t>
            </a:r>
            <a:endParaRPr lang="aa-ET" i="1" dirty="0">
              <a:solidFill>
                <a:srgbClr val="0070C0"/>
              </a:solidFill>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36</a:t>
            </a:fld>
            <a:endParaRPr lang="x-none" sz="1400" dirty="0"/>
          </a:p>
        </p:txBody>
      </p:sp>
    </p:spTree>
    <p:extLst>
      <p:ext uri="{BB962C8B-B14F-4D97-AF65-F5344CB8AC3E}">
        <p14:creationId xmlns:p14="http://schemas.microsoft.com/office/powerpoint/2010/main" val="991832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333375"/>
            <a:ext cx="6324600" cy="3557588"/>
          </a:xfrm>
        </p:spPr>
      </p:sp>
      <p:sp>
        <p:nvSpPr>
          <p:cNvPr id="3" name="Notes Placeholder 2"/>
          <p:cNvSpPr>
            <a:spLocks noGrp="1"/>
          </p:cNvSpPr>
          <p:nvPr>
            <p:ph type="body" idx="1"/>
          </p:nvPr>
        </p:nvSpPr>
        <p:spPr>
          <a:xfrm>
            <a:off x="369888" y="4023360"/>
            <a:ext cx="6324600" cy="4931926"/>
          </a:xfrm>
        </p:spPr>
        <p:txBody>
          <a:bodyPr/>
          <a:lstStyle/>
          <a:p>
            <a:r>
              <a:rPr lang="en-GB" i="1" dirty="0">
                <a:solidFill>
                  <a:srgbClr val="0070C0"/>
                </a:solidFill>
                <a:effectLst/>
              </a:rPr>
              <a:t>Talk through the slide, presenting the Green String Network as the second example of  mental health services within a community recovery approach.</a:t>
            </a:r>
          </a:p>
          <a:p>
            <a:endParaRPr lang="en-BE" dirty="0"/>
          </a:p>
        </p:txBody>
      </p:sp>
      <p:sp>
        <p:nvSpPr>
          <p:cNvPr id="4" name="Slide Number Placeholder 3"/>
          <p:cNvSpPr>
            <a:spLocks noGrp="1"/>
          </p:cNvSpPr>
          <p:nvPr>
            <p:ph type="sldNum" sz="quarter" idx="5"/>
          </p:nvPr>
        </p:nvSpPr>
        <p:spPr/>
        <p:txBody>
          <a:bodyPr/>
          <a:lstStyle/>
          <a:p>
            <a:fld id="{4264FB82-7002-1241-96AF-EE18A684D693}" type="slidenum">
              <a:rPr lang="en-BE" sz="1400" smtClean="0"/>
              <a:t>37</a:t>
            </a:fld>
            <a:endParaRPr lang="en-BE" sz="1400" dirty="0"/>
          </a:p>
        </p:txBody>
      </p:sp>
    </p:spTree>
    <p:extLst>
      <p:ext uri="{BB962C8B-B14F-4D97-AF65-F5344CB8AC3E}">
        <p14:creationId xmlns:p14="http://schemas.microsoft.com/office/powerpoint/2010/main" val="1298348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320675"/>
            <a:ext cx="6289675" cy="3538538"/>
          </a:xfrm>
        </p:spPr>
      </p:sp>
      <p:sp>
        <p:nvSpPr>
          <p:cNvPr id="3" name="Notes Placeholder 2"/>
          <p:cNvSpPr>
            <a:spLocks noGrp="1"/>
          </p:cNvSpPr>
          <p:nvPr>
            <p:ph type="body" idx="1"/>
          </p:nvPr>
        </p:nvSpPr>
        <p:spPr>
          <a:xfrm>
            <a:off x="400050" y="3903543"/>
            <a:ext cx="6289675" cy="5051744"/>
          </a:xfrm>
        </p:spPr>
        <p:txBody>
          <a:bodyPr/>
          <a:lstStyle/>
          <a:p>
            <a:r>
              <a:rPr lang="en-GB" b="1" i="1" dirty="0">
                <a:solidFill>
                  <a:srgbClr val="0070C0"/>
                </a:solidFill>
              </a:rPr>
              <a:t>Exercise 4.2 Community based programmes and services (15min)</a:t>
            </a:r>
          </a:p>
          <a:p>
            <a:endParaRPr lang="en-GB" i="1" dirty="0">
              <a:solidFill>
                <a:srgbClr val="0070C0"/>
              </a:solidFill>
            </a:endParaRPr>
          </a:p>
          <a:p>
            <a:r>
              <a:rPr lang="en-GB" i="1" dirty="0">
                <a:solidFill>
                  <a:srgbClr val="0070C0"/>
                </a:solidFill>
              </a:rPr>
              <a:t>Explain to participants that the goal of this exercise is an exchange of information about existing community approaches/programmes. </a:t>
            </a:r>
            <a:endParaRPr lang="en-GB" i="1" dirty="0">
              <a:solidFill>
                <a:srgbClr val="0070C0"/>
              </a:solidFill>
              <a:ea typeface="Calibri"/>
              <a:cs typeface="Calibri"/>
            </a:endParaRPr>
          </a:p>
          <a:p>
            <a:endParaRPr lang="en-GB" i="1" dirty="0">
              <a:solidFill>
                <a:srgbClr val="0070C0"/>
              </a:solidFill>
            </a:endParaRPr>
          </a:p>
          <a:p>
            <a:r>
              <a:rPr lang="en-GB" i="1" dirty="0">
                <a:solidFill>
                  <a:srgbClr val="0070C0"/>
                </a:solidFill>
              </a:rPr>
              <a:t>Ask the participants the questions on the slide, and encourage them to contribute to the discussion.</a:t>
            </a:r>
          </a:p>
          <a:p>
            <a:endParaRPr lang="en-GB" i="1" dirty="0">
              <a:solidFill>
                <a:srgbClr val="0070C0"/>
              </a:solidFill>
            </a:endParaRPr>
          </a:p>
          <a:p>
            <a:r>
              <a:rPr lang="en-GB" i="1" dirty="0">
                <a:solidFill>
                  <a:srgbClr val="0070C0"/>
                </a:solidFill>
              </a:rPr>
              <a:t>Conclude the discussion by highlighting that:</a:t>
            </a:r>
          </a:p>
          <a:p>
            <a:endParaRPr lang="en-GB" dirty="0">
              <a:solidFill>
                <a:schemeClr val="accent1">
                  <a:lumMod val="75000"/>
                </a:schemeClr>
              </a:solidFill>
            </a:endParaRPr>
          </a:p>
          <a:p>
            <a:r>
              <a:rPr lang="en-GB" b="1" dirty="0"/>
              <a:t>In humanitarian settings, community is even more important than it is in stable and high-income countries, where more services are available. Therefore, including the community into MHPSS is crucial for an effective response.</a:t>
            </a:r>
            <a:endParaRPr lang="en-GB" b="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38</a:t>
            </a:fld>
            <a:endParaRPr lang="en-CH" sz="1400" dirty="0"/>
          </a:p>
        </p:txBody>
      </p:sp>
    </p:spTree>
    <p:extLst>
      <p:ext uri="{BB962C8B-B14F-4D97-AF65-F5344CB8AC3E}">
        <p14:creationId xmlns:p14="http://schemas.microsoft.com/office/powerpoint/2010/main" val="264253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77825"/>
            <a:ext cx="6289675" cy="3538538"/>
          </a:xfrm>
        </p:spPr>
      </p:sp>
      <p:sp>
        <p:nvSpPr>
          <p:cNvPr id="3" name="Notes Placeholder 2"/>
          <p:cNvSpPr>
            <a:spLocks noGrp="1"/>
          </p:cNvSpPr>
          <p:nvPr>
            <p:ph type="body" idx="1"/>
          </p:nvPr>
        </p:nvSpPr>
        <p:spPr>
          <a:xfrm>
            <a:off x="406400" y="3985523"/>
            <a:ext cx="6289675" cy="4969763"/>
          </a:xfrm>
        </p:spPr>
        <p:txBody>
          <a:bodyPr/>
          <a:lstStyle/>
          <a:p>
            <a:pPr algn="just"/>
            <a:r>
              <a:rPr lang="en-US" i="1" dirty="0">
                <a:solidFill>
                  <a:srgbClr val="0070C0"/>
                </a:solidFill>
                <a:latin typeface="Calibri"/>
                <a:ea typeface="SimSun"/>
                <a:cs typeface="Calibri"/>
              </a:rPr>
              <a:t>Time for this topic is 35 min: 10 mins silent exercise, 10 mins presentation on recovery (2 slides), 10 mins for the exercise, 5 minutes to optionally share recovery stories.</a:t>
            </a:r>
          </a:p>
        </p:txBody>
      </p:sp>
      <p:sp>
        <p:nvSpPr>
          <p:cNvPr id="4" name="Slide Number Placeholder 3"/>
          <p:cNvSpPr>
            <a:spLocks noGrp="1"/>
          </p:cNvSpPr>
          <p:nvPr>
            <p:ph type="sldNum" sz="quarter" idx="5"/>
          </p:nvPr>
        </p:nvSpPr>
        <p:spPr/>
        <p:txBody>
          <a:bodyPr/>
          <a:lstStyle/>
          <a:p>
            <a:pPr defTabSz="990752">
              <a:defRPr/>
            </a:pPr>
            <a:fld id="{F4F7DB96-B4E3-48F2-8E35-A4648E993116}" type="slidenum">
              <a:rPr lang="en-CH" sz="1400">
                <a:solidFill>
                  <a:prstClr val="black"/>
                </a:solidFill>
                <a:latin typeface="Calibri" panose="020F0502020204030204"/>
              </a:rPr>
              <a:pPr defTabSz="990752">
                <a:defRPr/>
              </a:pPr>
              <a:t>39</a:t>
            </a:fld>
            <a:endParaRPr lang="en-CH" sz="1400" dirty="0">
              <a:solidFill>
                <a:prstClr val="black"/>
              </a:solidFill>
              <a:latin typeface="Calibri" panose="020F0502020204030204"/>
            </a:endParaRPr>
          </a:p>
        </p:txBody>
      </p:sp>
    </p:spTree>
    <p:extLst>
      <p:ext uri="{BB962C8B-B14F-4D97-AF65-F5344CB8AC3E}">
        <p14:creationId xmlns:p14="http://schemas.microsoft.com/office/powerpoint/2010/main" val="12094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for this module (day 3): 115 min.</a:t>
            </a:r>
          </a:p>
        </p:txBody>
      </p:sp>
      <p:sp>
        <p:nvSpPr>
          <p:cNvPr id="4" name="Slide Number Placeholder 3"/>
          <p:cNvSpPr>
            <a:spLocks noGrp="1"/>
          </p:cNvSpPr>
          <p:nvPr>
            <p:ph type="sldNum" sz="quarter" idx="5"/>
          </p:nvPr>
        </p:nvSpPr>
        <p:spPr/>
        <p:txBody>
          <a:bodyPr/>
          <a:lstStyle/>
          <a:p>
            <a:fld id="{F4F7DB96-B4E3-48F2-8E35-A4648E993116}" type="slidenum">
              <a:rPr lang="en-CH" sz="1400" smtClean="0"/>
              <a:t>4</a:t>
            </a:fld>
            <a:endParaRPr lang="en-CH" sz="1400" dirty="0"/>
          </a:p>
        </p:txBody>
      </p:sp>
    </p:spTree>
    <p:extLst>
      <p:ext uri="{BB962C8B-B14F-4D97-AF65-F5344CB8AC3E}">
        <p14:creationId xmlns:p14="http://schemas.microsoft.com/office/powerpoint/2010/main" val="571936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84175"/>
            <a:ext cx="6369050" cy="3582988"/>
          </a:xfrm>
        </p:spPr>
      </p:sp>
      <p:sp>
        <p:nvSpPr>
          <p:cNvPr id="3" name="Notes Placeholder 2"/>
          <p:cNvSpPr>
            <a:spLocks noGrp="1"/>
          </p:cNvSpPr>
          <p:nvPr>
            <p:ph type="body" idx="1"/>
          </p:nvPr>
        </p:nvSpPr>
        <p:spPr>
          <a:xfrm>
            <a:off x="373063" y="4048585"/>
            <a:ext cx="6369050" cy="5929275"/>
          </a:xfrm>
        </p:spPr>
        <p:txBody>
          <a:bodyPr/>
          <a:lstStyle/>
          <a:p>
            <a:r>
              <a:rPr lang="en-US" b="1" i="1" dirty="0">
                <a:solidFill>
                  <a:srgbClr val="0070C0"/>
                </a:solidFill>
                <a:ea typeface="+mj-ea"/>
                <a:cs typeface="+mj-cs"/>
              </a:rPr>
              <a:t>Exercise 4.3 Feeling better (10 min.)</a:t>
            </a:r>
          </a:p>
          <a:p>
            <a:r>
              <a:rPr lang="en-US" i="1" dirty="0">
                <a:solidFill>
                  <a:srgbClr val="0070C0"/>
                </a:solidFill>
              </a:rPr>
              <a:t>Explain to participants:</a:t>
            </a:r>
          </a:p>
          <a:p>
            <a:r>
              <a:rPr lang="en-US" dirty="0">
                <a:solidFill>
                  <a:srgbClr val="183F5A"/>
                </a:solidFill>
                <a:ea typeface="+mj-ea"/>
                <a:cs typeface="+mj-cs"/>
              </a:rPr>
              <a:t>Before we start with the topic </a:t>
            </a:r>
            <a:r>
              <a:rPr lang="en-US" i="1" dirty="0">
                <a:solidFill>
                  <a:srgbClr val="183F5A"/>
                </a:solidFill>
                <a:ea typeface="+mj-ea"/>
                <a:cs typeface="+mj-cs"/>
              </a:rPr>
              <a:t>Recovery</a:t>
            </a:r>
            <a:r>
              <a:rPr lang="en-US" dirty="0">
                <a:solidFill>
                  <a:srgbClr val="183F5A"/>
                </a:solidFill>
                <a:ea typeface="+mj-ea"/>
                <a:cs typeface="+mj-cs"/>
              </a:rPr>
              <a:t>, we will do a small self-reflection exercise.</a:t>
            </a:r>
            <a:endParaRPr lang="en-US" dirty="0">
              <a:solidFill>
                <a:srgbClr val="183F5A"/>
              </a:solidFill>
              <a:ea typeface="+mj-ea"/>
              <a:cs typeface="Calibri"/>
            </a:endParaRPr>
          </a:p>
          <a:p>
            <a:pPr marL="185766" indent="-185766">
              <a:buFont typeface="Arial"/>
              <a:buChar char="•"/>
              <a:defRPr/>
            </a:pPr>
            <a:r>
              <a:rPr lang="en-US" dirty="0"/>
              <a:t>Please think </a:t>
            </a:r>
            <a:r>
              <a:rPr lang="en-US" b="0" dirty="0"/>
              <a:t>about a time when you had to recover from something </a:t>
            </a:r>
            <a:r>
              <a:rPr lang="en-US" dirty="0"/>
              <a:t>yourself </a:t>
            </a:r>
            <a:r>
              <a:rPr lang="en-US" b="0" dirty="0"/>
              <a:t>– recently or in the past.</a:t>
            </a:r>
            <a:r>
              <a:rPr lang="en-US" dirty="0"/>
              <a:t> </a:t>
            </a:r>
            <a:r>
              <a:rPr lang="en-US" b="0" dirty="0"/>
              <a:t> It can be anything you can think of, not necessarily related to mental health.</a:t>
            </a:r>
            <a:endParaRPr lang="en-US" b="0" dirty="0">
              <a:cs typeface="Calibri" panose="020F0502020204030204"/>
            </a:endParaRPr>
          </a:p>
          <a:p>
            <a:pPr marL="185766" indent="-185766">
              <a:lnSpc>
                <a:spcPct val="90000"/>
              </a:lnSpc>
              <a:spcBef>
                <a:spcPts val="1084"/>
              </a:spcBef>
              <a:buFont typeface="Arial"/>
              <a:buChar char="•"/>
            </a:pPr>
            <a:r>
              <a:rPr lang="en-GB" b="0" dirty="0">
                <a:effectLst/>
                <a:ea typeface="Times New Roman" panose="02020603050405020304" pitchFamily="18" charset="0"/>
              </a:rPr>
              <a:t>And then think about w</a:t>
            </a:r>
            <a:r>
              <a:rPr lang="en-US" b="0" i="1" kern="1200" dirty="0">
                <a:solidFill>
                  <a:srgbClr val="000000"/>
                </a:solidFill>
                <a:effectLst/>
                <a:ea typeface="+mn-ea"/>
              </a:rPr>
              <a:t>hat helped you to get better</a:t>
            </a:r>
            <a:r>
              <a:rPr lang="en-US" i="1" dirty="0">
                <a:solidFill>
                  <a:srgbClr val="000000"/>
                </a:solidFill>
              </a:rPr>
              <a:t>.</a:t>
            </a:r>
            <a:endParaRPr lang="en-GB" b="0" dirty="0">
              <a:effectLst/>
              <a:ea typeface="Times New Roman" panose="02020603050405020304" pitchFamily="18" charset="0"/>
              <a:cs typeface="Calibri" panose="020F0502020204030204"/>
            </a:endParaRPr>
          </a:p>
          <a:p>
            <a:pPr marL="185766" indent="-185766">
              <a:lnSpc>
                <a:spcPct val="90000"/>
              </a:lnSpc>
              <a:spcBef>
                <a:spcPts val="1084"/>
              </a:spcBef>
              <a:buFont typeface="Arial"/>
              <a:buChar char="•"/>
            </a:pPr>
            <a:r>
              <a:rPr lang="en-US" b="0" kern="1200" dirty="0">
                <a:solidFill>
                  <a:srgbClr val="000000"/>
                </a:solidFill>
                <a:effectLst/>
                <a:ea typeface="+mn-ea"/>
              </a:rPr>
              <a:t>Be as specific as possible. </a:t>
            </a:r>
          </a:p>
          <a:p>
            <a:pPr marL="185766" indent="-185766">
              <a:lnSpc>
                <a:spcPct val="90000"/>
              </a:lnSpc>
              <a:spcBef>
                <a:spcPts val="1084"/>
              </a:spcBef>
              <a:buFont typeface="Arial"/>
              <a:buChar char="•"/>
            </a:pPr>
            <a:endParaRPr lang="en-US" b="0" kern="1200" dirty="0">
              <a:solidFill>
                <a:srgbClr val="000000"/>
              </a:solidFill>
              <a:effectLst/>
              <a:cs typeface="Calibri" panose="020F0502020204030204"/>
            </a:endParaRPr>
          </a:p>
          <a:p>
            <a:pPr>
              <a:lnSpc>
                <a:spcPct val="90000"/>
              </a:lnSpc>
              <a:spcBef>
                <a:spcPts val="1084"/>
              </a:spcBef>
            </a:pPr>
            <a:r>
              <a:rPr lang="en-US" b="1" i="1" dirty="0">
                <a:solidFill>
                  <a:schemeClr val="accent5">
                    <a:lumMod val="75000"/>
                  </a:schemeClr>
                </a:solidFill>
              </a:rPr>
              <a:t>Ensure that you explain to the participants that this exercise does not need to be shared.</a:t>
            </a:r>
            <a:r>
              <a:rPr lang="en-US" i="1" dirty="0">
                <a:solidFill>
                  <a:schemeClr val="accent5">
                    <a:lumMod val="75000"/>
                  </a:schemeClr>
                </a:solidFill>
              </a:rPr>
              <a:t> </a:t>
            </a:r>
          </a:p>
          <a:p>
            <a:pPr>
              <a:lnSpc>
                <a:spcPct val="90000"/>
              </a:lnSpc>
              <a:spcBef>
                <a:spcPts val="1084"/>
              </a:spcBef>
            </a:pPr>
            <a:r>
              <a:rPr lang="en-US" i="1" dirty="0">
                <a:solidFill>
                  <a:schemeClr val="accent5">
                    <a:lumMod val="75000"/>
                  </a:schemeClr>
                </a:solidFill>
              </a:rPr>
              <a:t>If participants feel comfortable however, they are welcome to tell the group a few things that helped them. At the end of the exercise offer a minute or two for this in the plenary group.</a:t>
            </a:r>
          </a:p>
          <a:p>
            <a:pPr>
              <a:lnSpc>
                <a:spcPct val="90000"/>
              </a:lnSpc>
              <a:spcBef>
                <a:spcPts val="1084"/>
              </a:spcBef>
            </a:pPr>
            <a:endParaRPr lang="en-US" i="1" dirty="0">
              <a:solidFill>
                <a:schemeClr val="accent5">
                  <a:lumMod val="75000"/>
                </a:schemeClr>
              </a:solidFill>
              <a:cs typeface="Calibri"/>
            </a:endParaRPr>
          </a:p>
          <a:p>
            <a:pPr>
              <a:lnSpc>
                <a:spcPct val="90000"/>
              </a:lnSpc>
              <a:spcBef>
                <a:spcPts val="1084"/>
              </a:spcBef>
            </a:pPr>
            <a:r>
              <a:rPr lang="en-US" b="0" i="1" kern="1200" dirty="0">
                <a:solidFill>
                  <a:schemeClr val="accent5">
                    <a:lumMod val="75000"/>
                  </a:schemeClr>
                </a:solidFill>
                <a:effectLst/>
                <a:ea typeface="+mn-ea"/>
              </a:rPr>
              <a:t>Examples</a:t>
            </a:r>
            <a:r>
              <a:rPr lang="en-US" i="1" dirty="0">
                <a:solidFill>
                  <a:schemeClr val="accent5">
                    <a:lumMod val="75000"/>
                  </a:schemeClr>
                </a:solidFill>
              </a:rPr>
              <a:t> if prompts are needed</a:t>
            </a:r>
            <a:r>
              <a:rPr lang="en-US" b="0" i="1" kern="1200" dirty="0">
                <a:solidFill>
                  <a:schemeClr val="accent5">
                    <a:lumMod val="75000"/>
                  </a:schemeClr>
                </a:solidFill>
                <a:effectLst/>
                <a:ea typeface="+mn-ea"/>
              </a:rPr>
              <a:t>:</a:t>
            </a:r>
            <a:endParaRPr lang="en-US" b="0" i="1" kern="1200" dirty="0">
              <a:solidFill>
                <a:schemeClr val="accent5">
                  <a:lumMod val="75000"/>
                </a:schemeClr>
              </a:solidFill>
              <a:effectLst/>
              <a:cs typeface="Calibri"/>
            </a:endParaRPr>
          </a:p>
          <a:p>
            <a:pPr>
              <a:lnSpc>
                <a:spcPct val="90000"/>
              </a:lnSpc>
              <a:spcBef>
                <a:spcPts val="1084"/>
              </a:spcBef>
            </a:pPr>
            <a:r>
              <a:rPr lang="en-US" b="1" i="1" kern="1200" dirty="0">
                <a:solidFill>
                  <a:schemeClr val="accent5">
                    <a:lumMod val="75000"/>
                  </a:schemeClr>
                </a:solidFill>
                <a:effectLst/>
                <a:ea typeface="+mn-ea"/>
              </a:rPr>
              <a:t>Situation I had to recover</a:t>
            </a:r>
            <a:r>
              <a:rPr lang="en-US" b="1" i="1" dirty="0">
                <a:solidFill>
                  <a:schemeClr val="accent5">
                    <a:lumMod val="75000"/>
                  </a:schemeClr>
                </a:solidFill>
              </a:rPr>
              <a:t> from - </a:t>
            </a:r>
            <a:r>
              <a:rPr lang="en-US" i="1" dirty="0">
                <a:solidFill>
                  <a:schemeClr val="accent5">
                    <a:lumMod val="75000"/>
                  </a:schemeClr>
                </a:solidFill>
              </a:rPr>
              <a:t>b</a:t>
            </a:r>
            <a:r>
              <a:rPr lang="en-US" b="0" i="1" kern="1200" dirty="0">
                <a:solidFill>
                  <a:schemeClr val="accent5">
                    <a:lumMod val="75000"/>
                  </a:schemeClr>
                </a:solidFill>
                <a:effectLst/>
                <a:ea typeface="+mn-ea"/>
              </a:rPr>
              <a:t>reakup with partner, death</a:t>
            </a:r>
            <a:r>
              <a:rPr lang="en-US" i="1" dirty="0">
                <a:solidFill>
                  <a:schemeClr val="accent5">
                    <a:lumMod val="75000"/>
                  </a:schemeClr>
                </a:solidFill>
              </a:rPr>
              <a:t> of a family member</a:t>
            </a:r>
            <a:r>
              <a:rPr lang="en-US" b="0" i="1" kern="1200" dirty="0">
                <a:solidFill>
                  <a:schemeClr val="accent5">
                    <a:lumMod val="75000"/>
                  </a:schemeClr>
                </a:solidFill>
                <a:effectLst/>
                <a:ea typeface="+mn-ea"/>
              </a:rPr>
              <a:t>, job loss, injury…..</a:t>
            </a:r>
          </a:p>
          <a:p>
            <a:pPr>
              <a:lnSpc>
                <a:spcPct val="90000"/>
              </a:lnSpc>
              <a:spcBef>
                <a:spcPts val="1084"/>
              </a:spcBef>
            </a:pPr>
            <a:r>
              <a:rPr lang="en-US" b="1" i="1" kern="1200" dirty="0">
                <a:solidFill>
                  <a:schemeClr val="accent5">
                    <a:lumMod val="75000"/>
                  </a:schemeClr>
                </a:solidFill>
                <a:effectLst/>
                <a:ea typeface="+mn-ea"/>
              </a:rPr>
              <a:t>Things that helped me to feel better - </a:t>
            </a:r>
            <a:r>
              <a:rPr lang="en-US" b="0" i="1" kern="1200" dirty="0">
                <a:solidFill>
                  <a:schemeClr val="accent5">
                    <a:lumMod val="75000"/>
                  </a:schemeClr>
                </a:solidFill>
                <a:effectLst/>
                <a:ea typeface="+mn-ea"/>
              </a:rPr>
              <a:t>spending time with my </a:t>
            </a:r>
            <a:r>
              <a:rPr lang="en-US" i="1" dirty="0">
                <a:solidFill>
                  <a:schemeClr val="accent5">
                    <a:lumMod val="75000"/>
                  </a:schemeClr>
                </a:solidFill>
              </a:rPr>
              <a:t>children, talking things over with a friend</a:t>
            </a:r>
            <a:r>
              <a:rPr lang="en-US" b="0" i="1" kern="1200" dirty="0">
                <a:solidFill>
                  <a:schemeClr val="accent5">
                    <a:lumMod val="75000"/>
                  </a:schemeClr>
                </a:solidFill>
                <a:effectLst/>
                <a:ea typeface="+mn-ea"/>
              </a:rPr>
              <a:t>, singing on my bicycle, going to my work….</a:t>
            </a:r>
            <a:endParaRPr lang="en-US" b="0" i="1" kern="1200" dirty="0">
              <a:solidFill>
                <a:schemeClr val="accent5">
                  <a:lumMod val="75000"/>
                </a:schemeClr>
              </a:solidFill>
              <a:effectLst/>
              <a:cs typeface="Calibri"/>
            </a:endParaRPr>
          </a:p>
          <a:p>
            <a:pPr marL="371532" indent="-371532">
              <a:buFont typeface="Arial" pitchFamily="2" charset="2"/>
              <a:buChar char="•"/>
            </a:pPr>
            <a:endParaRPr lang="en-BE" b="0" i="1" dirty="0">
              <a:effectLst/>
              <a:ea typeface="Times New Roman" panose="02020603050405020304" pitchFamily="18" charset="0"/>
              <a:cs typeface="Calibri" panose="020F0502020204030204"/>
            </a:endParaRPr>
          </a:p>
          <a:p>
            <a:pPr marL="293098" indent="-293098">
              <a:lnSpc>
                <a:spcPct val="115000"/>
              </a:lnSpc>
              <a:spcAft>
                <a:spcPts val="650"/>
              </a:spcAft>
            </a:pPr>
            <a:r>
              <a:rPr lang="en-GB" i="1" dirty="0">
                <a:ea typeface="SimSun" panose="02010600030101010101" pitchFamily="2" charset="-122"/>
                <a:cs typeface="Arial" panose="020B0604020202020204" pitchFamily="34" charset="0"/>
              </a:rPr>
              <a:t> </a:t>
            </a:r>
            <a:endParaRPr lang="en-US" b="1" i="1"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40</a:t>
            </a:fld>
            <a:endParaRPr lang="en-CH" sz="1400" dirty="0"/>
          </a:p>
        </p:txBody>
      </p:sp>
    </p:spTree>
    <p:extLst>
      <p:ext uri="{BB962C8B-B14F-4D97-AF65-F5344CB8AC3E}">
        <p14:creationId xmlns:p14="http://schemas.microsoft.com/office/powerpoint/2010/main" val="246705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341313"/>
            <a:ext cx="6348413" cy="3570287"/>
          </a:xfrm>
        </p:spPr>
      </p:sp>
      <p:sp>
        <p:nvSpPr>
          <p:cNvPr id="3" name="Notes Placeholder 2"/>
          <p:cNvSpPr>
            <a:spLocks noGrp="1"/>
          </p:cNvSpPr>
          <p:nvPr>
            <p:ph type="body" idx="1"/>
          </p:nvPr>
        </p:nvSpPr>
        <p:spPr>
          <a:xfrm>
            <a:off x="377825" y="4010748"/>
            <a:ext cx="6348413" cy="5927132"/>
          </a:xfrm>
        </p:spPr>
        <p:txBody>
          <a:bodyPr/>
          <a:lstStyle/>
          <a:p>
            <a:pPr defTabSz="990752">
              <a:lnSpc>
                <a:spcPct val="90000"/>
              </a:lnSpc>
              <a:spcAft>
                <a:spcPts val="650"/>
              </a:spcAft>
              <a:defRPr/>
            </a:pPr>
            <a:r>
              <a:rPr lang="en-GB" b="1" i="1" dirty="0">
                <a:solidFill>
                  <a:srgbClr val="0070C0"/>
                </a:solidFill>
              </a:rPr>
              <a:t>Presentation. The meaning of recovery (10 mins, 2 slides or 20 mins if slide 3-6 are added)</a:t>
            </a:r>
          </a:p>
          <a:p>
            <a:pPr defTabSz="990752">
              <a:lnSpc>
                <a:spcPct val="90000"/>
              </a:lnSpc>
              <a:spcAft>
                <a:spcPts val="650"/>
              </a:spcAft>
              <a:defRPr/>
            </a:pPr>
            <a:r>
              <a:rPr lang="en-US" i="1" dirty="0">
                <a:solidFill>
                  <a:srgbClr val="0070C0"/>
                </a:solidFill>
              </a:rPr>
              <a:t>Talk through the slide. </a:t>
            </a:r>
          </a:p>
          <a:p>
            <a:pPr defTabSz="990752">
              <a:lnSpc>
                <a:spcPct val="90000"/>
              </a:lnSpc>
              <a:spcAft>
                <a:spcPts val="650"/>
              </a:spcAft>
              <a:defRPr/>
            </a:pPr>
            <a:r>
              <a:rPr lang="en-US" i="1" dirty="0">
                <a:solidFill>
                  <a:srgbClr val="0070C0"/>
                </a:solidFill>
              </a:rPr>
              <a:t>Explain that:</a:t>
            </a:r>
          </a:p>
          <a:p>
            <a:pPr defTabSz="990752">
              <a:lnSpc>
                <a:spcPct val="90000"/>
              </a:lnSpc>
              <a:spcAft>
                <a:spcPts val="650"/>
              </a:spcAft>
              <a:defRPr/>
            </a:pPr>
            <a:r>
              <a:rPr lang="en-US" dirty="0">
                <a:solidFill>
                  <a:srgbClr val="000000"/>
                </a:solidFill>
              </a:rPr>
              <a:t>Recovery in action is not just treating or managing symptoms. It is an approach that looks at the whole person, extending to include social, emotional, physical and other aspects of life. This may involve addressing social adversities (such as poverty, unemployment, discrimination) that have a negative impact on people’s mental health.</a:t>
            </a:r>
            <a:endParaRPr lang="en-US" dirty="0">
              <a:solidFill>
                <a:srgbClr val="000000"/>
              </a:solidFill>
              <a:ea typeface="Calibri" panose="020F0502020204030204"/>
              <a:cs typeface="Calibri" panose="020F0502020204030204"/>
            </a:endParaRPr>
          </a:p>
          <a:p>
            <a:pPr>
              <a:lnSpc>
                <a:spcPct val="90000"/>
              </a:lnSpc>
              <a:spcAft>
                <a:spcPts val="650"/>
              </a:spcAft>
              <a:defRPr/>
            </a:pPr>
            <a:r>
              <a:rPr lang="en-US" dirty="0">
                <a:solidFill>
                  <a:srgbClr val="000000"/>
                </a:solidFill>
              </a:rPr>
              <a:t>Recovery focuses on gaining new meaning and purpose in life, being empowered and able to live a self-directed life, despite what one may have lived through.</a:t>
            </a:r>
            <a:endParaRPr lang="en-US" dirty="0">
              <a:ea typeface="Calibri"/>
              <a:cs typeface="Calibri"/>
            </a:endParaRPr>
          </a:p>
          <a:p>
            <a:pPr algn="just">
              <a:lnSpc>
                <a:spcPct val="115000"/>
              </a:lnSpc>
              <a:spcAft>
                <a:spcPts val="1084"/>
              </a:spcAft>
            </a:pPr>
            <a:endParaRPr lang="en-GB" dirty="0"/>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41</a:t>
            </a:fld>
            <a:endParaRPr lang="en-CH"/>
          </a:p>
        </p:txBody>
      </p:sp>
    </p:spTree>
    <p:extLst>
      <p:ext uri="{BB962C8B-B14F-4D97-AF65-F5344CB8AC3E}">
        <p14:creationId xmlns:p14="http://schemas.microsoft.com/office/powerpoint/2010/main" val="1695481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46075"/>
            <a:ext cx="6323013" cy="3557588"/>
          </a:xfrm>
        </p:spPr>
      </p:sp>
      <p:sp>
        <p:nvSpPr>
          <p:cNvPr id="3" name="Notes Placeholder 2"/>
          <p:cNvSpPr>
            <a:spLocks noGrp="1"/>
          </p:cNvSpPr>
          <p:nvPr>
            <p:ph type="body" idx="1"/>
          </p:nvPr>
        </p:nvSpPr>
        <p:spPr>
          <a:xfrm>
            <a:off x="406400" y="4080115"/>
            <a:ext cx="6323013" cy="4875171"/>
          </a:xfrm>
        </p:spPr>
        <p:txBody>
          <a:bodyPr/>
          <a:lstStyle/>
          <a:p>
            <a:r>
              <a:rPr lang="en-GB" i="1" dirty="0">
                <a:solidFill>
                  <a:srgbClr val="0070C0"/>
                </a:solidFill>
                <a:latin typeface="Calibri"/>
                <a:ea typeface="Calibri"/>
                <a:cs typeface="Calibri"/>
              </a:rPr>
              <a:t>Read out the text or ask a participant to read it out loud.</a:t>
            </a:r>
          </a:p>
          <a:p>
            <a:endParaRPr lang="en-GB" i="1" dirty="0">
              <a:solidFill>
                <a:srgbClr val="0070C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42</a:t>
            </a:fld>
            <a:endParaRPr lang="en-CH" sz="1400" dirty="0"/>
          </a:p>
        </p:txBody>
      </p:sp>
    </p:spTree>
    <p:extLst>
      <p:ext uri="{BB962C8B-B14F-4D97-AF65-F5344CB8AC3E}">
        <p14:creationId xmlns:p14="http://schemas.microsoft.com/office/powerpoint/2010/main" val="566312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300038"/>
            <a:ext cx="6330950" cy="3562350"/>
          </a:xfrm>
        </p:spPr>
      </p:sp>
      <p:sp>
        <p:nvSpPr>
          <p:cNvPr id="3" name="Notes Placeholder 2"/>
          <p:cNvSpPr>
            <a:spLocks noGrp="1"/>
          </p:cNvSpPr>
          <p:nvPr>
            <p:ph type="body" idx="1"/>
          </p:nvPr>
        </p:nvSpPr>
        <p:spPr>
          <a:xfrm>
            <a:off x="411163" y="3862388"/>
            <a:ext cx="6281737" cy="6150119"/>
          </a:xfrm>
        </p:spPr>
        <p:txBody>
          <a:bodyPr/>
          <a:lstStyle/>
          <a:p>
            <a:pPr algn="just">
              <a:lnSpc>
                <a:spcPct val="115000"/>
              </a:lnSpc>
              <a:spcAft>
                <a:spcPts val="650"/>
              </a:spcAft>
            </a:pPr>
            <a:r>
              <a:rPr lang="en-GB" i="1" dirty="0">
                <a:solidFill>
                  <a:srgbClr val="0070C0"/>
                </a:solidFill>
              </a:rPr>
              <a:t>Exercise 4.4 Youssef’s recovery  (10 min)</a:t>
            </a:r>
            <a:endParaRPr lang="en-US" i="1" dirty="0">
              <a:solidFill>
                <a:srgbClr val="0070C0"/>
              </a:solidFill>
              <a:ea typeface="Times New Roman" panose="02020603050405020304" pitchFamily="18" charset="0"/>
              <a:cs typeface="Calibri"/>
            </a:endParaRPr>
          </a:p>
          <a:p>
            <a:pPr algn="just">
              <a:lnSpc>
                <a:spcPct val="115000"/>
              </a:lnSpc>
              <a:spcAft>
                <a:spcPts val="650"/>
              </a:spcAft>
            </a:pPr>
            <a:r>
              <a:rPr lang="en-US" i="1" dirty="0">
                <a:solidFill>
                  <a:srgbClr val="0070C0"/>
                </a:solidFill>
                <a:ea typeface="Times New Roman" panose="02020603050405020304" pitchFamily="18" charset="0"/>
                <a:cs typeface="Calibri"/>
              </a:rPr>
              <a:t>Give the participants time to read Youssef’s experience and the two potential outcomes. </a:t>
            </a:r>
          </a:p>
          <a:p>
            <a:pPr algn="just">
              <a:lnSpc>
                <a:spcPct val="114999"/>
              </a:lnSpc>
              <a:spcAft>
                <a:spcPts val="650"/>
              </a:spcAft>
            </a:pPr>
            <a:r>
              <a:rPr lang="en-US" i="1" dirty="0">
                <a:solidFill>
                  <a:srgbClr val="0070C0"/>
                </a:solidFill>
                <a:cs typeface="Calibri"/>
              </a:rPr>
              <a:t>Then lead a discussion on how each outcome does or doesn’t promote recover. </a:t>
            </a:r>
          </a:p>
          <a:p>
            <a:pPr algn="just">
              <a:lnSpc>
                <a:spcPct val="114999"/>
              </a:lnSpc>
              <a:spcAft>
                <a:spcPts val="650"/>
              </a:spcAft>
            </a:pPr>
            <a:r>
              <a:rPr lang="en-US" i="1" dirty="0">
                <a:solidFill>
                  <a:srgbClr val="0070C0"/>
                </a:solidFill>
                <a:ea typeface="SimSun"/>
                <a:cs typeface="Calibri"/>
              </a:rPr>
              <a:t>Prompts:</a:t>
            </a:r>
            <a:endParaRPr lang="en-GB" i="1" dirty="0">
              <a:solidFill>
                <a:srgbClr val="0070C0"/>
              </a:solidFill>
              <a:ea typeface="SimSun"/>
              <a:cs typeface="Calibri"/>
            </a:endParaRPr>
          </a:p>
          <a:p>
            <a:pPr>
              <a:lnSpc>
                <a:spcPct val="114999"/>
              </a:lnSpc>
              <a:spcAft>
                <a:spcPts val="650"/>
              </a:spcAft>
            </a:pPr>
            <a:r>
              <a:rPr lang="en-US" i="1" dirty="0">
                <a:ea typeface="Times New Roman" panose="02020603050405020304" pitchFamily="18" charset="0"/>
                <a:cs typeface="Calibri"/>
              </a:rPr>
              <a:t>Outcome 1</a:t>
            </a:r>
            <a:r>
              <a:rPr lang="en-US" dirty="0">
                <a:ea typeface="Times New Roman" panose="02020603050405020304" pitchFamily="18" charset="0"/>
                <a:cs typeface="Calibri"/>
              </a:rPr>
              <a:t> does not put Youssef at the </a:t>
            </a:r>
            <a:r>
              <a:rPr lang="en-US" dirty="0" err="1">
                <a:ea typeface="Times New Roman" panose="02020603050405020304" pitchFamily="18" charset="0"/>
                <a:cs typeface="Calibri"/>
              </a:rPr>
              <a:t>centre</a:t>
            </a:r>
            <a:r>
              <a:rPr lang="en-US" dirty="0">
                <a:ea typeface="Times New Roman" panose="02020603050405020304" pitchFamily="18" charset="0"/>
                <a:cs typeface="Calibri"/>
              </a:rPr>
              <a:t> of his care. It does not focus on providing him with hope or supporting him to identify goals that he can work towards for his recovery or to find meaning in his life. The only focus is on treating the symptoms with medication. </a:t>
            </a:r>
            <a:endParaRPr lang="en-CH" dirty="0">
              <a:ea typeface="SimSun" panose="02010600030101010101" pitchFamily="2" charset="-122"/>
              <a:cs typeface="Calibri"/>
            </a:endParaRPr>
          </a:p>
          <a:p>
            <a:pPr>
              <a:lnSpc>
                <a:spcPct val="115000"/>
              </a:lnSpc>
              <a:spcAft>
                <a:spcPts val="1084"/>
              </a:spcAft>
            </a:pPr>
            <a:r>
              <a:rPr lang="en-US" i="1" dirty="0">
                <a:ea typeface="Times New Roman" panose="02020603050405020304" pitchFamily="18" charset="0"/>
                <a:cs typeface="Times New Roman" panose="02020603050405020304" pitchFamily="18" charset="0"/>
              </a:rPr>
              <a:t>Outcome 2</a:t>
            </a:r>
            <a:r>
              <a:rPr lang="en-US" dirty="0">
                <a:ea typeface="Times New Roman" panose="02020603050405020304" pitchFamily="18" charset="0"/>
                <a:cs typeface="Times New Roman" panose="02020603050405020304" pitchFamily="18" charset="0"/>
              </a:rPr>
              <a:t> illustrates the recovery approach, where Youssef decides on his needs and objectives for recovery, while the health practitioner, by engaging in supportive dialogue, helps him to move forward in his recovery journey. This process takes longer than </a:t>
            </a:r>
            <a:r>
              <a:rPr lang="en-US" i="1" dirty="0">
                <a:ea typeface="Times New Roman" panose="02020603050405020304" pitchFamily="18" charset="0"/>
                <a:cs typeface="Times New Roman" panose="02020603050405020304" pitchFamily="18" charset="0"/>
              </a:rPr>
              <a:t>Outcome 1</a:t>
            </a:r>
            <a:r>
              <a:rPr lang="en-US" dirty="0">
                <a:ea typeface="Times New Roman" panose="02020603050405020304" pitchFamily="18" charset="0"/>
                <a:cs typeface="Times New Roman" panose="02020603050405020304" pitchFamily="18" charset="0"/>
              </a:rPr>
              <a:t> but has more potential to support Youssef to be more effective in the long term.</a:t>
            </a:r>
            <a:endParaRPr lang="en-CH" dirty="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43</a:t>
            </a:fld>
            <a:endParaRPr lang="en-CH" sz="1400" dirty="0"/>
          </a:p>
        </p:txBody>
      </p:sp>
    </p:spTree>
    <p:extLst>
      <p:ext uri="{BB962C8B-B14F-4D97-AF65-F5344CB8AC3E}">
        <p14:creationId xmlns:p14="http://schemas.microsoft.com/office/powerpoint/2010/main" val="4229259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2113"/>
            <a:ext cx="6140450" cy="3454400"/>
          </a:xfrm>
        </p:spPr>
      </p:sp>
      <p:sp>
        <p:nvSpPr>
          <p:cNvPr id="3" name="Notes Placeholder 2"/>
          <p:cNvSpPr>
            <a:spLocks noGrp="1"/>
          </p:cNvSpPr>
          <p:nvPr>
            <p:ph type="body" idx="1"/>
          </p:nvPr>
        </p:nvSpPr>
        <p:spPr>
          <a:xfrm>
            <a:off x="481012" y="3915053"/>
            <a:ext cx="6140449" cy="5040234"/>
          </a:xfrm>
        </p:spPr>
        <p:txBody>
          <a:bodyPr/>
          <a:lstStyle/>
          <a:p>
            <a:pPr defTabSz="990752">
              <a:defRPr/>
            </a:pPr>
            <a:r>
              <a:rPr lang="en-GB" b="1" i="1" dirty="0">
                <a:solidFill>
                  <a:srgbClr val="0070C0"/>
                </a:solidFill>
                <a:ea typeface="+mj-ea"/>
                <a:cs typeface="+mj-cs"/>
              </a:rPr>
              <a:t>Recovery stories from your work (5 min.)</a:t>
            </a:r>
          </a:p>
          <a:p>
            <a:pPr defTabSz="990752">
              <a:defRPr/>
            </a:pPr>
            <a:endParaRPr lang="en-GB" b="1" i="1" dirty="0">
              <a:solidFill>
                <a:srgbClr val="0070C0"/>
              </a:solidFill>
              <a:ea typeface="+mj-ea"/>
              <a:cs typeface="+mj-cs"/>
            </a:endParaRPr>
          </a:p>
          <a:p>
            <a:pPr>
              <a:defRPr/>
            </a:pPr>
            <a:r>
              <a:rPr lang="en-GB" i="1" dirty="0">
                <a:solidFill>
                  <a:srgbClr val="0070C0"/>
                </a:solidFill>
                <a:ea typeface="+mj-ea"/>
                <a:cs typeface="+mj-cs"/>
              </a:rPr>
              <a:t>Ask the participants:</a:t>
            </a:r>
          </a:p>
          <a:p>
            <a:pPr>
              <a:defRPr/>
            </a:pPr>
            <a:r>
              <a:rPr lang="en-GB" dirty="0">
                <a:ea typeface="+mj-ea"/>
                <a:cs typeface="+mj-cs"/>
              </a:rPr>
              <a:t>Do you have any recovery stories from your work?</a:t>
            </a:r>
          </a:p>
          <a:p>
            <a:pPr>
              <a:defRPr/>
            </a:pPr>
            <a:endParaRPr lang="en-GB" i="1" dirty="0">
              <a:solidFill>
                <a:srgbClr val="0070C0"/>
              </a:solidFill>
              <a:ea typeface="+mj-ea"/>
              <a:cs typeface="+mj-cs"/>
            </a:endParaRPr>
          </a:p>
          <a:p>
            <a:pPr>
              <a:defRPr/>
            </a:pPr>
            <a:r>
              <a:rPr lang="en-GB" i="1" dirty="0">
                <a:solidFill>
                  <a:srgbClr val="0070C0"/>
                </a:solidFill>
                <a:ea typeface="+mj-ea"/>
                <a:cs typeface="+mj-cs"/>
              </a:rPr>
              <a:t>If participant do not have examples, go to the next topic.</a:t>
            </a:r>
            <a:endParaRPr lang="en-GB" b="0" i="1" dirty="0">
              <a:solidFill>
                <a:srgbClr val="0070C0"/>
              </a:solidFill>
            </a:endParaRPr>
          </a:p>
          <a:p>
            <a:endParaRPr lang="en-GB" dirty="0"/>
          </a:p>
        </p:txBody>
      </p:sp>
      <p:sp>
        <p:nvSpPr>
          <p:cNvPr id="4" name="Slide Number Placeholder 3"/>
          <p:cNvSpPr>
            <a:spLocks noGrp="1"/>
          </p:cNvSpPr>
          <p:nvPr>
            <p:ph type="sldNum" sz="quarter" idx="5"/>
          </p:nvPr>
        </p:nvSpPr>
        <p:spPr/>
        <p:txBody>
          <a:bodyPr/>
          <a:lstStyle/>
          <a:p>
            <a:fld id="{F4F7DB96-B4E3-48F2-8E35-A4648E993116}" type="slidenum">
              <a:rPr lang="en-CH" sz="1400" smtClean="0"/>
              <a:t>44</a:t>
            </a:fld>
            <a:endParaRPr lang="en-CH" sz="1400" dirty="0"/>
          </a:p>
        </p:txBody>
      </p:sp>
    </p:spTree>
    <p:extLst>
      <p:ext uri="{BB962C8B-B14F-4D97-AF65-F5344CB8AC3E}">
        <p14:creationId xmlns:p14="http://schemas.microsoft.com/office/powerpoint/2010/main" val="3797906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74650"/>
            <a:ext cx="6140450" cy="3454400"/>
          </a:xfrm>
        </p:spPr>
      </p:sp>
      <p:sp>
        <p:nvSpPr>
          <p:cNvPr id="3" name="Notes Placeholder 2"/>
          <p:cNvSpPr>
            <a:spLocks noGrp="1"/>
          </p:cNvSpPr>
          <p:nvPr>
            <p:ph type="body" idx="1"/>
          </p:nvPr>
        </p:nvSpPr>
        <p:spPr>
          <a:xfrm>
            <a:off x="481012" y="3829051"/>
            <a:ext cx="6140449" cy="5126236"/>
          </a:xfrm>
        </p:spPr>
        <p:txBody>
          <a:bodyPr/>
          <a:lstStyle/>
          <a:p>
            <a:r>
              <a:rPr lang="en-BE" i="1" dirty="0">
                <a:solidFill>
                  <a:srgbClr val="0070C0"/>
                </a:solidFill>
                <a:latin typeface="Calibri"/>
                <a:cs typeface="Calibri"/>
              </a:rPr>
              <a:t>Duration: 60 minutes</a:t>
            </a:r>
          </a:p>
        </p:txBody>
      </p:sp>
      <p:sp>
        <p:nvSpPr>
          <p:cNvPr id="4" name="Slide Number Placeholder 3"/>
          <p:cNvSpPr>
            <a:spLocks noGrp="1"/>
          </p:cNvSpPr>
          <p:nvPr>
            <p:ph type="sldNum" sz="quarter" idx="5"/>
          </p:nvPr>
        </p:nvSpPr>
        <p:spPr/>
        <p:txBody>
          <a:bodyPr/>
          <a:lstStyle/>
          <a:p>
            <a:fld id="{F4F7DB96-B4E3-48F2-8E35-A4648E993116}" type="slidenum">
              <a:rPr lang="en-CH" sz="1400" smtClean="0"/>
              <a:t>45</a:t>
            </a:fld>
            <a:endParaRPr lang="en-CH" sz="1400" dirty="0"/>
          </a:p>
        </p:txBody>
      </p:sp>
    </p:spTree>
    <p:extLst>
      <p:ext uri="{BB962C8B-B14F-4D97-AF65-F5344CB8AC3E}">
        <p14:creationId xmlns:p14="http://schemas.microsoft.com/office/powerpoint/2010/main" val="52698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27038"/>
            <a:ext cx="6140450" cy="3454400"/>
          </a:xfrm>
        </p:spPr>
      </p:sp>
      <p:sp>
        <p:nvSpPr>
          <p:cNvPr id="3" name="Notes Placeholder 2"/>
          <p:cNvSpPr>
            <a:spLocks noGrp="1"/>
          </p:cNvSpPr>
          <p:nvPr>
            <p:ph type="body" idx="1"/>
          </p:nvPr>
        </p:nvSpPr>
        <p:spPr>
          <a:xfrm>
            <a:off x="481013" y="3950564"/>
            <a:ext cx="6140450" cy="5018370"/>
          </a:xfrm>
        </p:spPr>
        <p:txBody>
          <a:bodyPr/>
          <a:lstStyle/>
          <a:p>
            <a:pPr>
              <a:lnSpc>
                <a:spcPct val="115000"/>
              </a:lnSpc>
            </a:pPr>
            <a:r>
              <a:rPr lang="en-US" i="1" dirty="0">
                <a:solidFill>
                  <a:srgbClr val="4F81BD"/>
                </a:solidFill>
                <a:latin typeface="Calibri"/>
                <a:ea typeface="Times New Roman" panose="02020603050405020304" pitchFamily="18" charset="0"/>
                <a:cs typeface="Calibri"/>
              </a:rPr>
              <a:t>Time for this topic: 40 minutes (exercise 25 mins, presentation 15 mins 3 slides)</a:t>
            </a:r>
            <a:endParaRPr lang="en-GB" i="1" dirty="0">
              <a:latin typeface="Calibri"/>
              <a:ea typeface="SimSun" panose="02010600030101010101" pitchFamily="2" charset="-122"/>
              <a:cs typeface="Calibri"/>
            </a:endParaRPr>
          </a:p>
          <a:p>
            <a:pPr>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defTabSz="990752">
              <a:defRPr/>
            </a:pPr>
            <a:fld id="{F4F7DB96-B4E3-48F2-8E35-A4648E993116}" type="slidenum">
              <a:rPr lang="en-CH">
                <a:solidFill>
                  <a:prstClr val="black"/>
                </a:solidFill>
                <a:latin typeface="Calibri" panose="020F0502020204030204"/>
              </a:rPr>
              <a:pPr defTabSz="990752">
                <a:defRPr/>
              </a:pPr>
              <a:t>46</a:t>
            </a:fld>
            <a:endParaRPr lang="en-CH">
              <a:solidFill>
                <a:prstClr val="black"/>
              </a:solidFill>
              <a:latin typeface="Calibri" panose="020F0502020204030204"/>
            </a:endParaRPr>
          </a:p>
        </p:txBody>
      </p:sp>
    </p:spTree>
    <p:extLst>
      <p:ext uri="{BB962C8B-B14F-4D97-AF65-F5344CB8AC3E}">
        <p14:creationId xmlns:p14="http://schemas.microsoft.com/office/powerpoint/2010/main" val="3942989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347663"/>
            <a:ext cx="6338887" cy="3567112"/>
          </a:xfrm>
        </p:spPr>
      </p:sp>
      <p:sp>
        <p:nvSpPr>
          <p:cNvPr id="3" name="Notes Placeholder 2"/>
          <p:cNvSpPr>
            <a:spLocks noGrp="1"/>
          </p:cNvSpPr>
          <p:nvPr>
            <p:ph type="body" idx="1"/>
          </p:nvPr>
        </p:nvSpPr>
        <p:spPr>
          <a:xfrm>
            <a:off x="350838" y="4003829"/>
            <a:ext cx="6338887" cy="5956917"/>
          </a:xfrm>
        </p:spPr>
        <p:txBody>
          <a:bodyPr/>
          <a:lstStyle/>
          <a:p>
            <a:pPr>
              <a:lnSpc>
                <a:spcPct val="115000"/>
              </a:lnSpc>
            </a:pPr>
            <a:r>
              <a:rPr lang="en-GB" i="1" dirty="0">
                <a:solidFill>
                  <a:srgbClr val="0070C0"/>
                </a:solidFill>
              </a:rPr>
              <a:t>Exercise: 4.6 How can we promote recovery? (25 min)</a:t>
            </a:r>
            <a:endParaRPr lang="en-US" i="1" dirty="0">
              <a:solidFill>
                <a:srgbClr val="0070C0"/>
              </a:solidFill>
              <a:ea typeface="Times New Roman" panose="02020603050405020304" pitchFamily="18" charset="0"/>
              <a:cs typeface="Times New Roman" panose="02020603050405020304" pitchFamily="18" charset="0"/>
            </a:endParaRPr>
          </a:p>
          <a:p>
            <a:pPr>
              <a:lnSpc>
                <a:spcPct val="115000"/>
              </a:lnSpc>
            </a:pPr>
            <a:r>
              <a:rPr lang="en-US" i="1" dirty="0">
                <a:solidFill>
                  <a:srgbClr val="0070C0"/>
                </a:solidFill>
                <a:ea typeface="Times New Roman" panose="02020603050405020304" pitchFamily="18" charset="0"/>
                <a:cs typeface="Times New Roman" panose="02020603050405020304" pitchFamily="18" charset="0"/>
              </a:rPr>
              <a:t>Split into 3  groups, and assign each a question. Tell participants to spend 10 minutes thinking about previous projects or their area of work. Ask each group to write their answers on a flip chart ready to give a 3 minutes presentation.</a:t>
            </a:r>
          </a:p>
          <a:p>
            <a:pPr>
              <a:lnSpc>
                <a:spcPct val="115000"/>
              </a:lnSpc>
            </a:pPr>
            <a:r>
              <a:rPr lang="en-GB" i="1" dirty="0">
                <a:solidFill>
                  <a:srgbClr val="0070C0"/>
                </a:solidFill>
                <a:ea typeface="SimSun" panose="02010600030101010101" pitchFamily="2" charset="-122"/>
                <a:cs typeface="Arial" panose="020B0604020202020204" pitchFamily="34" charset="0"/>
              </a:rPr>
              <a:t>Prompts:</a:t>
            </a:r>
          </a:p>
          <a:p>
            <a:pPr>
              <a:lnSpc>
                <a:spcPct val="115000"/>
              </a:lnSpc>
            </a:pPr>
            <a:r>
              <a:rPr lang="en-GB" b="1" dirty="0">
                <a:ea typeface="SimSun" panose="02010600030101010101" pitchFamily="2" charset="-122"/>
                <a:cs typeface="Arial" panose="020B0604020202020204" pitchFamily="34" charset="0"/>
              </a:rPr>
              <a:t>How can people promote their own recovery?</a:t>
            </a:r>
            <a:endParaRPr lang="en-CH" b="1"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Identify and develop practices and strategies that make you feel better and promote well-being.</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Seek out cultural and spiritual practices for growth and self-knowledge.</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Foster relationships with peers and equals who value each other’s knowledge and autonomy, whether or not they share lived experience.</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Stop blaming yourself for having been abused or for having been discriminated against.</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Be clear with others that recovery is possible, that you are at the centre of your recovery, and that you drive all the decisions about your own life.</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Develop your own plan for a recovery journey. </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Explore opportunities to be more active and engaged in the community.</a:t>
            </a:r>
          </a:p>
          <a:p>
            <a:pPr>
              <a:lnSpc>
                <a:spcPct val="115000"/>
              </a:lnSpc>
            </a:pPr>
            <a:endParaRPr lang="en-GB" b="1" dirty="0">
              <a:ea typeface="SimSun" panose="02010600030101010101" pitchFamily="2" charset="-122"/>
              <a:cs typeface="Arial" panose="020B0604020202020204" pitchFamily="34" charset="0"/>
            </a:endParaRPr>
          </a:p>
          <a:p>
            <a:pPr>
              <a:lnSpc>
                <a:spcPct val="115000"/>
              </a:lnSpc>
            </a:pPr>
            <a:r>
              <a:rPr lang="en-GB" b="1" dirty="0">
                <a:ea typeface="SimSun" panose="02010600030101010101" pitchFamily="2" charset="-122"/>
                <a:cs typeface="Arial" panose="020B0604020202020204" pitchFamily="34" charset="0"/>
              </a:rPr>
              <a:t>How can families and other supporters promote recovery?</a:t>
            </a:r>
            <a:endParaRPr lang="en-CH"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Make sure that services and supporters respect the person’s opinions, decisions and choices on their treatment, care and other areas of life rather than making decisions on their behalf. </a:t>
            </a:r>
          </a:p>
          <a:p>
            <a:pPr marL="185766" indent="-185766">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Acknowledge that opinions can differ, but that, ultimately, the person’s decisions should be respected. </a:t>
            </a:r>
          </a:p>
          <a:p>
            <a:pPr marL="185766" indent="-185766">
              <a:lnSpc>
                <a:spcPct val="90000"/>
              </a:lnSpc>
              <a:buFont typeface="Arial" panose="020B0604020202020204" pitchFamily="34" charset="0"/>
              <a:buChar char="•"/>
            </a:pPr>
            <a:r>
              <a:rPr lang="en-GB" dirty="0">
                <a:ea typeface="SimSun" panose="02010600030101010101" pitchFamily="2" charset="-122"/>
                <a:cs typeface="Arial" panose="020B0604020202020204" pitchFamily="34" charset="0"/>
              </a:rPr>
              <a:t>Listen to others’ experiences and share your own story. </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Find out more about the </a:t>
            </a:r>
            <a:r>
              <a:rPr lang="en-GB" dirty="0">
                <a:ea typeface="SimSun" panose="02010600030101010101" pitchFamily="2" charset="-122"/>
                <a:cs typeface="Arial" panose="020B0604020202020204" pitchFamily="34" charset="0"/>
              </a:rPr>
              <a:t>support options and strategies</a:t>
            </a:r>
            <a:r>
              <a:rPr lang="en-GB"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that the person finds helpful.</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Support people to be actively engaged in their local community.</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Include the person in family life and decisions on an equal basis with other family members. </a:t>
            </a:r>
            <a:endParaRPr lang="de-DE" dirty="0">
              <a:ea typeface="SimSun" panose="02010600030101010101" pitchFamily="2" charset="-122"/>
              <a:cs typeface="Arial" panose="020B0604020202020204" pitchFamily="34" charset="0"/>
            </a:endParaRPr>
          </a:p>
          <a:p>
            <a:pPr marL="185766" indent="-185766">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Support the person to ensure that they are being treated fairly and without discrimination by health services and local agencies.</a:t>
            </a:r>
            <a:endParaRPr lang="en-GB" dirty="0">
              <a:ea typeface="SimSun" panose="02010600030101010101" pitchFamily="2" charset="-122"/>
              <a:cs typeface="Arial" panose="020B0604020202020204" pitchFamily="34" charset="0"/>
            </a:endParaRPr>
          </a:p>
          <a:p>
            <a:pPr defTabSz="990752">
              <a:lnSpc>
                <a:spcPct val="115000"/>
              </a:lnSpc>
              <a:defRPr/>
            </a:pPr>
            <a:endParaRPr lang="en-GB" b="1" dirty="0"/>
          </a:p>
          <a:p>
            <a:pPr defTabSz="990752">
              <a:lnSpc>
                <a:spcPct val="115000"/>
              </a:lnSpc>
              <a:defRPr/>
            </a:pPr>
            <a:r>
              <a:rPr lang="en-GB" b="1" dirty="0"/>
              <a:t>How can communities promote recovery?</a:t>
            </a:r>
          </a:p>
          <a:p>
            <a:pPr indent="-185766" defTabSz="990752">
              <a:lnSpc>
                <a:spcPct val="90000"/>
              </a:lnSpc>
              <a:buFont typeface="Arial" panose="020B0604020202020204" pitchFamily="34" charset="0"/>
              <a:buChar char="•"/>
              <a:defRPr/>
            </a:pPr>
            <a:r>
              <a:rPr lang="en-GB" dirty="0"/>
              <a:t>Ensure that support is accessible and provided if needed. </a:t>
            </a:r>
          </a:p>
          <a:p>
            <a:pPr marL="190800" indent="-185766" defTabSz="990752">
              <a:lnSpc>
                <a:spcPct val="90000"/>
              </a:lnSpc>
              <a:buFont typeface="Arial" panose="020B0604020202020204" pitchFamily="34" charset="0"/>
              <a:buChar char="•"/>
              <a:defRPr/>
            </a:pPr>
            <a:r>
              <a:rPr lang="en-GB" dirty="0"/>
              <a:t>Encourage individual recovery ideas in the community for example by facilitating meetings of people with lived experience.</a:t>
            </a:r>
          </a:p>
          <a:p>
            <a:pPr indent="-185766" defTabSz="990752">
              <a:lnSpc>
                <a:spcPct val="90000"/>
              </a:lnSpc>
              <a:buFont typeface="Arial" panose="020B0604020202020204" pitchFamily="34" charset="0"/>
              <a:buChar char="•"/>
              <a:defRPr/>
            </a:pPr>
            <a:r>
              <a:rPr lang="en-GB" dirty="0"/>
              <a:t>In war and conflict, promote community healing through community recovery. </a:t>
            </a:r>
          </a:p>
          <a:p>
            <a:pPr>
              <a:lnSpc>
                <a:spcPct val="115000"/>
              </a:lnSpc>
            </a:pPr>
            <a:endParaRPr lang="en-CH" dirty="0">
              <a:ea typeface="SimSun" panose="02010600030101010101" pitchFamily="2" charset="-122"/>
              <a:cs typeface="Arial" panose="020B0604020202020204" pitchFamily="34" charset="0"/>
            </a:endParaRPr>
          </a:p>
          <a:p>
            <a:endParaRPr lang="en-GB" dirty="0"/>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47</a:t>
            </a:fld>
            <a:endParaRPr lang="en-CH"/>
          </a:p>
        </p:txBody>
      </p:sp>
    </p:spTree>
    <p:extLst>
      <p:ext uri="{BB962C8B-B14F-4D97-AF65-F5344CB8AC3E}">
        <p14:creationId xmlns:p14="http://schemas.microsoft.com/office/powerpoint/2010/main" val="968564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338138"/>
            <a:ext cx="6140450" cy="3454400"/>
          </a:xfrm>
        </p:spPr>
      </p:sp>
      <p:sp>
        <p:nvSpPr>
          <p:cNvPr id="3" name="Notes Placeholder 2"/>
          <p:cNvSpPr>
            <a:spLocks noGrp="1"/>
          </p:cNvSpPr>
          <p:nvPr>
            <p:ph type="body" idx="1"/>
          </p:nvPr>
        </p:nvSpPr>
        <p:spPr>
          <a:xfrm>
            <a:off x="432948" y="3792538"/>
            <a:ext cx="6140450" cy="5928568"/>
          </a:xfrm>
        </p:spPr>
        <p:txBody>
          <a:bodyPr/>
          <a:lstStyle/>
          <a:p>
            <a:pPr defTabSz="990752">
              <a:lnSpc>
                <a:spcPct val="90000"/>
              </a:lnSpc>
              <a:spcBef>
                <a:spcPts val="1084"/>
              </a:spcBef>
              <a:defRPr/>
            </a:pPr>
            <a:r>
              <a:rPr lang="en-US" i="1" dirty="0">
                <a:solidFill>
                  <a:srgbClr val="0070C0"/>
                </a:solidFill>
              </a:rPr>
              <a:t>Presentation: What supports recovery? (15 mins, 3 slides)</a:t>
            </a:r>
          </a:p>
          <a:p>
            <a:pPr defTabSz="990752">
              <a:lnSpc>
                <a:spcPct val="90000"/>
              </a:lnSpc>
              <a:spcBef>
                <a:spcPts val="1084"/>
              </a:spcBef>
              <a:defRPr/>
            </a:pPr>
            <a:r>
              <a:rPr lang="en-US" i="1" dirty="0">
                <a:solidFill>
                  <a:srgbClr val="0070C0"/>
                </a:solidFill>
              </a:rPr>
              <a:t>Talk through the slide. </a:t>
            </a: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48</a:t>
            </a:fld>
            <a:endParaRPr lang="en-CH"/>
          </a:p>
        </p:txBody>
      </p:sp>
    </p:spTree>
    <p:extLst>
      <p:ext uri="{BB962C8B-B14F-4D97-AF65-F5344CB8AC3E}">
        <p14:creationId xmlns:p14="http://schemas.microsoft.com/office/powerpoint/2010/main" val="2319544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1488"/>
            <a:ext cx="6140450" cy="3454400"/>
          </a:xfrm>
        </p:spPr>
      </p:sp>
      <p:sp>
        <p:nvSpPr>
          <p:cNvPr id="3" name="Notes Placeholder 2"/>
          <p:cNvSpPr>
            <a:spLocks noGrp="1"/>
          </p:cNvSpPr>
          <p:nvPr>
            <p:ph type="body" idx="1"/>
          </p:nvPr>
        </p:nvSpPr>
        <p:spPr>
          <a:xfrm>
            <a:off x="481013" y="3925889"/>
            <a:ext cx="6140450" cy="5029398"/>
          </a:xfrm>
        </p:spPr>
        <p:txBody>
          <a:bodyPr/>
          <a:lstStyle/>
          <a:p>
            <a:pPr>
              <a:lnSpc>
                <a:spcPct val="115000"/>
              </a:lnSpc>
              <a:spcAft>
                <a:spcPts val="1084"/>
              </a:spcAft>
            </a:pPr>
            <a:r>
              <a:rPr lang="en-US" i="1" dirty="0">
                <a:solidFill>
                  <a:srgbClr val="0070C0"/>
                </a:solidFill>
                <a:latin typeface="Calibri"/>
                <a:ea typeface="Times New Roman" panose="02020603050405020304" pitchFamily="18" charset="0"/>
                <a:cs typeface="Calibri"/>
              </a:rPr>
              <a:t>Talk through the slide.</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49</a:t>
            </a:fld>
            <a:endParaRPr lang="en-CH"/>
          </a:p>
        </p:txBody>
      </p:sp>
    </p:spTree>
    <p:extLst>
      <p:ext uri="{BB962C8B-B14F-4D97-AF65-F5344CB8AC3E}">
        <p14:creationId xmlns:p14="http://schemas.microsoft.com/office/powerpoint/2010/main" val="242032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0525"/>
            <a:ext cx="6140450" cy="3454400"/>
          </a:xfrm>
        </p:spPr>
      </p:sp>
      <p:sp>
        <p:nvSpPr>
          <p:cNvPr id="3" name="Notes Placeholder 2"/>
          <p:cNvSpPr>
            <a:spLocks noGrp="1"/>
          </p:cNvSpPr>
          <p:nvPr>
            <p:ph type="body" idx="1"/>
          </p:nvPr>
        </p:nvSpPr>
        <p:spPr>
          <a:xfrm>
            <a:off x="481013" y="3928767"/>
            <a:ext cx="6077441" cy="5026519"/>
          </a:xfrm>
        </p:spPr>
        <p:txBody>
          <a:bodyPr/>
          <a:lstStyle/>
          <a:p>
            <a:pPr>
              <a:lnSpc>
                <a:spcPct val="115000"/>
              </a:lnSpc>
            </a:pPr>
            <a:r>
              <a:rPr lang="en-US"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Time for this topic: approximately 35 minutes.</a:t>
            </a:r>
            <a:endParaRPr lang="en-GB"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86"/>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86"/>
              </a:spcAft>
            </a:pP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this topic focuses specifically on the context of MHPSS services.</a:t>
            </a:r>
          </a:p>
          <a:p>
            <a:pPr>
              <a:lnSpc>
                <a:spcPct val="115000"/>
              </a:lnSpc>
              <a:spcAft>
                <a:spcPts val="1086"/>
              </a:spcAft>
            </a:pPr>
            <a:r>
              <a:rPr lang="en-GB" dirty="0">
                <a:solidFill>
                  <a:srgbClr val="4F81BD"/>
                </a:solidFill>
                <a:highlight>
                  <a:srgbClr val="FFFF00"/>
                </a:highlight>
                <a:latin typeface="Calibri" panose="020F0502020204030204" pitchFamily="34" charset="0"/>
                <a:ea typeface="SimSun" panose="02010600030101010101" pitchFamily="2" charset="-122"/>
                <a:cs typeface="Arial" panose="020B0604020202020204" pitchFamily="34" charset="0"/>
              </a:rPr>
              <a:t>Explain how informed consent and person-led treatment and recovery plans are essential for respecting people’s right to legal capacity. </a:t>
            </a:r>
            <a:endParaRPr lang="en-CH" dirty="0">
              <a:highlight>
                <a:srgbClr val="FFFF00"/>
              </a:highlight>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5</a:t>
            </a:fld>
            <a:endParaRPr lang="en-GB" sz="1400" dirty="0"/>
          </a:p>
        </p:txBody>
      </p:sp>
    </p:spTree>
    <p:extLst>
      <p:ext uri="{BB962C8B-B14F-4D97-AF65-F5344CB8AC3E}">
        <p14:creationId xmlns:p14="http://schemas.microsoft.com/office/powerpoint/2010/main" val="2678581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409575"/>
            <a:ext cx="6342062" cy="3567113"/>
          </a:xfrm>
        </p:spPr>
      </p:sp>
      <p:sp>
        <p:nvSpPr>
          <p:cNvPr id="3" name="Notes Placeholder 2"/>
          <p:cNvSpPr>
            <a:spLocks noGrp="1"/>
          </p:cNvSpPr>
          <p:nvPr>
            <p:ph type="body" idx="1"/>
          </p:nvPr>
        </p:nvSpPr>
        <p:spPr>
          <a:xfrm>
            <a:off x="366713" y="4039339"/>
            <a:ext cx="6342061" cy="5591061"/>
          </a:xfrm>
        </p:spPr>
        <p:txBody>
          <a:bodyPr/>
          <a:lstStyle/>
          <a:p>
            <a:r>
              <a:rPr lang="en-US" i="1" dirty="0">
                <a:solidFill>
                  <a:srgbClr val="0070C0"/>
                </a:solidFill>
              </a:rPr>
              <a:t>Talk through the slide. </a:t>
            </a:r>
          </a:p>
          <a:p>
            <a:r>
              <a:rPr lang="en-US" i="1" dirty="0">
                <a:solidFill>
                  <a:srgbClr val="0070C0"/>
                </a:solidFill>
              </a:rPr>
              <a:t>Provide participants with a copy of </a:t>
            </a:r>
            <a:r>
              <a:rPr lang="en-US" b="0" i="1" dirty="0">
                <a:solidFill>
                  <a:srgbClr val="0070C0"/>
                </a:solidFill>
              </a:rPr>
              <a:t>WHO’s</a:t>
            </a:r>
            <a:r>
              <a:rPr lang="en-US" b="1" i="1" dirty="0">
                <a:solidFill>
                  <a:srgbClr val="0070C0"/>
                </a:solidFill>
              </a:rPr>
              <a:t> </a:t>
            </a:r>
            <a:r>
              <a:rPr lang="en-US" b="0" i="1" dirty="0" err="1">
                <a:solidFill>
                  <a:srgbClr val="0070C0"/>
                </a:solidFill>
              </a:rPr>
              <a:t>QualityRights</a:t>
            </a:r>
            <a:r>
              <a:rPr lang="en-US" b="0" i="1" dirty="0">
                <a:solidFill>
                  <a:srgbClr val="0070C0"/>
                </a:solidFill>
              </a:rPr>
              <a:t> recovery planning tool (</a:t>
            </a:r>
            <a:r>
              <a:rPr lang="en-GB" sz="1200" b="0" i="1" kern="1200" dirty="0">
                <a:solidFill>
                  <a:srgbClr val="0070C0"/>
                </a:solidFill>
                <a:effectLst/>
                <a:latin typeface="+mn-lt"/>
                <a:ea typeface="+mn-ea"/>
                <a:cs typeface="+mn-cs"/>
              </a:rPr>
              <a:t>Person-centred recovery planning for mental health and well-being: self-help tool: WHO </a:t>
            </a:r>
            <a:r>
              <a:rPr lang="en-GB" sz="1200" b="0" i="1" kern="1200" dirty="0" err="1">
                <a:solidFill>
                  <a:srgbClr val="0070C0"/>
                </a:solidFill>
                <a:effectLst/>
                <a:latin typeface="+mn-lt"/>
                <a:ea typeface="+mn-ea"/>
                <a:cs typeface="+mn-cs"/>
              </a:rPr>
              <a:t>QualityRights</a:t>
            </a:r>
            <a:r>
              <a:rPr lang="en-GB" sz="1200" b="0" i="1" kern="1200" dirty="0">
                <a:solidFill>
                  <a:srgbClr val="0070C0"/>
                </a:solidFill>
                <a:effectLst/>
                <a:latin typeface="+mn-lt"/>
                <a:ea typeface="+mn-ea"/>
                <a:cs typeface="+mn-cs"/>
              </a:rPr>
              <a:t>. </a:t>
            </a:r>
            <a:r>
              <a:rPr lang="en-GB" i="1" dirty="0">
                <a:solidFill>
                  <a:srgbClr val="0070C0"/>
                </a:solidFill>
              </a:rPr>
              <a:t>WHO ‎2019). This is handout M4.1</a:t>
            </a:r>
          </a:p>
          <a:p>
            <a:endParaRPr lang="en-GB" b="0" i="1" dirty="0">
              <a:solidFill>
                <a:srgbClr val="0070C0"/>
              </a:solidFill>
            </a:endParaRPr>
          </a:p>
          <a:p>
            <a:r>
              <a:rPr lang="en-US" b="0" i="1" dirty="0">
                <a:solidFill>
                  <a:srgbClr val="0070C0"/>
                </a:solidFill>
              </a:rPr>
              <a:t>If you don’t have paper copies, take a few minutes to look at the pdf version (available at https://www.who.int/europe/publications/i/item/9789241516822)</a:t>
            </a:r>
          </a:p>
          <a:p>
            <a:pPr defTabSz="990752">
              <a:lnSpc>
                <a:spcPct val="90000"/>
              </a:lnSpc>
              <a:spcBef>
                <a:spcPts val="1084"/>
              </a:spcBef>
              <a:defRPr/>
            </a:pPr>
            <a:endParaRPr lang="en-US" dirty="0">
              <a:solidFill>
                <a:srgbClr val="000000"/>
              </a:solidFill>
            </a:endParaRPr>
          </a:p>
          <a:p>
            <a:pPr marL="247688" indent="-247688" defTabSz="990752">
              <a:lnSpc>
                <a:spcPct val="90000"/>
              </a:lnSpc>
              <a:spcBef>
                <a:spcPts val="1084"/>
              </a:spcBef>
              <a:buFont typeface="Arial" panose="020B0604020202020204" pitchFamily="34" charset="0"/>
              <a:buChar char="•"/>
              <a:defRPr/>
            </a:pPr>
            <a:endParaRPr lang="en-CH" dirty="0">
              <a:solidFill>
                <a:srgbClr val="000000"/>
              </a:solidFill>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50</a:t>
            </a:fld>
            <a:endParaRPr lang="en-CH"/>
          </a:p>
        </p:txBody>
      </p:sp>
    </p:spTree>
    <p:extLst>
      <p:ext uri="{BB962C8B-B14F-4D97-AF65-F5344CB8AC3E}">
        <p14:creationId xmlns:p14="http://schemas.microsoft.com/office/powerpoint/2010/main" val="1612127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355600"/>
            <a:ext cx="6296025" cy="3541713"/>
          </a:xfrm>
        </p:spPr>
      </p:sp>
      <p:sp>
        <p:nvSpPr>
          <p:cNvPr id="3" name="Notes Placeholder 2"/>
          <p:cNvSpPr>
            <a:spLocks noGrp="1"/>
          </p:cNvSpPr>
          <p:nvPr>
            <p:ph type="body" idx="1"/>
          </p:nvPr>
        </p:nvSpPr>
        <p:spPr>
          <a:xfrm>
            <a:off x="411162" y="3897313"/>
            <a:ext cx="6281737" cy="5057973"/>
          </a:xfrm>
        </p:spPr>
        <p:txBody>
          <a:bodyPr/>
          <a:lstStyle/>
          <a:p>
            <a:pPr>
              <a:lnSpc>
                <a:spcPct val="115000"/>
              </a:lnSpc>
            </a:pPr>
            <a:r>
              <a:rPr lang="de-DE" b="0" i="1" dirty="0">
                <a:solidFill>
                  <a:srgbClr val="0070C0"/>
                </a:solidFill>
              </a:rPr>
              <a:t>Time: 120 min plus 15 min break. </a:t>
            </a:r>
          </a:p>
          <a:p>
            <a:r>
              <a:rPr lang="de-DE" b="0" i="1" dirty="0">
                <a:solidFill>
                  <a:srgbClr val="0070C0"/>
                </a:solidFill>
              </a:rPr>
              <a:t>This topic is a multi-part exercise:  25 plenary discussion, 25 mins small group discussions, 15 min break, 20 min plenary discussion, 35 mins individual planning (could be set as homework if time is short), 15 min discussion around a video.</a:t>
            </a:r>
            <a:endParaRPr lang="en-CH" b="0" dirty="0"/>
          </a:p>
        </p:txBody>
      </p:sp>
      <p:sp>
        <p:nvSpPr>
          <p:cNvPr id="4" name="Slide Number Placeholder 3"/>
          <p:cNvSpPr>
            <a:spLocks noGrp="1"/>
          </p:cNvSpPr>
          <p:nvPr>
            <p:ph type="sldNum" sz="quarter" idx="5"/>
          </p:nvPr>
        </p:nvSpPr>
        <p:spPr/>
        <p:txBody>
          <a:bodyPr/>
          <a:lstStyle/>
          <a:p>
            <a:fld id="{F4F7DB96-B4E3-48F2-8E35-A4648E993116}" type="slidenum">
              <a:rPr lang="en-CH" smtClean="0"/>
              <a:t>51</a:t>
            </a:fld>
            <a:endParaRPr lang="en-CH"/>
          </a:p>
        </p:txBody>
      </p:sp>
    </p:spTree>
    <p:extLst>
      <p:ext uri="{BB962C8B-B14F-4D97-AF65-F5344CB8AC3E}">
        <p14:creationId xmlns:p14="http://schemas.microsoft.com/office/powerpoint/2010/main" val="3248864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357188"/>
            <a:ext cx="6275387" cy="3530600"/>
          </a:xfrm>
        </p:spPr>
      </p:sp>
      <p:sp>
        <p:nvSpPr>
          <p:cNvPr id="3" name="Notes Placeholder 2"/>
          <p:cNvSpPr>
            <a:spLocks noGrp="1"/>
          </p:cNvSpPr>
          <p:nvPr>
            <p:ph type="body" idx="1"/>
          </p:nvPr>
        </p:nvSpPr>
        <p:spPr>
          <a:xfrm>
            <a:off x="436563" y="3950563"/>
            <a:ext cx="6275387" cy="5030691"/>
          </a:xfrm>
        </p:spPr>
        <p:txBody>
          <a:bodyPr/>
          <a:lstStyle/>
          <a:p>
            <a:pPr>
              <a:lnSpc>
                <a:spcPct val="115000"/>
              </a:lnSpc>
              <a:spcAft>
                <a:spcPts val="650"/>
              </a:spcAft>
            </a:pPr>
            <a:r>
              <a:rPr lang="en-GB" i="1" dirty="0">
                <a:solidFill>
                  <a:srgbClr val="0070C0"/>
                </a:solidFill>
              </a:rPr>
              <a:t>Exercise 4.7 Improving practices to promote recovery in MHPSS Services and staff – What are you already doing? (25 min.)</a:t>
            </a:r>
            <a:endParaRPr lang="en-GB" i="1" dirty="0">
              <a:solidFill>
                <a:srgbClr val="0070C0"/>
              </a:solidFill>
              <a:ea typeface="SimSun" panose="02010600030101010101" pitchFamily="2" charset="-122"/>
              <a:cs typeface="Arial" panose="020B0604020202020204" pitchFamily="34" charset="0"/>
            </a:endParaRPr>
          </a:p>
          <a:p>
            <a:pPr algn="just">
              <a:lnSpc>
                <a:spcPct val="115000"/>
              </a:lnSpc>
              <a:spcAft>
                <a:spcPts val="650"/>
              </a:spcAft>
            </a:pPr>
            <a:r>
              <a:rPr lang="en-GB" i="1" dirty="0">
                <a:solidFill>
                  <a:srgbClr val="0070C0"/>
                </a:solidFill>
                <a:ea typeface="SimSun"/>
                <a:cs typeface="Calibri"/>
              </a:rPr>
              <a:t>Talk through the slide.</a:t>
            </a:r>
          </a:p>
          <a:p>
            <a:pPr algn="just">
              <a:lnSpc>
                <a:spcPct val="115000"/>
              </a:lnSpc>
              <a:spcAft>
                <a:spcPts val="650"/>
              </a:spcAft>
            </a:pPr>
            <a:r>
              <a:rPr lang="en-GB" i="1" dirty="0">
                <a:solidFill>
                  <a:srgbClr val="0070C0"/>
                </a:solidFill>
                <a:ea typeface="SimSun"/>
                <a:cs typeface="Calibri"/>
              </a:rPr>
              <a:t>Then lead a plenary discussion.</a:t>
            </a:r>
          </a:p>
          <a:p>
            <a:pPr algn="just">
              <a:lnSpc>
                <a:spcPct val="115000"/>
              </a:lnSpc>
              <a:spcAft>
                <a:spcPts val="650"/>
              </a:spcAft>
            </a:pPr>
            <a:endParaRPr lang="en-GB" i="1" dirty="0">
              <a:solidFill>
                <a:srgbClr val="0070C0"/>
              </a:solidFill>
              <a:ea typeface="SimSun"/>
              <a:cs typeface="Calibri"/>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52</a:t>
            </a:fld>
            <a:endParaRPr lang="en-CH"/>
          </a:p>
        </p:txBody>
      </p:sp>
    </p:spTree>
    <p:extLst>
      <p:ext uri="{BB962C8B-B14F-4D97-AF65-F5344CB8AC3E}">
        <p14:creationId xmlns:p14="http://schemas.microsoft.com/office/powerpoint/2010/main" val="458258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293688"/>
            <a:ext cx="6310313" cy="3551237"/>
          </a:xfrm>
        </p:spPr>
      </p:sp>
      <p:sp>
        <p:nvSpPr>
          <p:cNvPr id="3" name="Notes Placeholder 2"/>
          <p:cNvSpPr>
            <a:spLocks noGrp="1"/>
          </p:cNvSpPr>
          <p:nvPr>
            <p:ph type="body" idx="1"/>
          </p:nvPr>
        </p:nvSpPr>
        <p:spPr>
          <a:xfrm>
            <a:off x="396876" y="3844924"/>
            <a:ext cx="6310312" cy="6096001"/>
          </a:xfrm>
        </p:spPr>
        <p:txBody>
          <a:bodyPr/>
          <a:lstStyle/>
          <a:p>
            <a:pPr defTabSz="990752">
              <a:defRPr/>
            </a:pPr>
            <a:r>
              <a:rPr lang="en-GB" i="1" dirty="0">
                <a:solidFill>
                  <a:srgbClr val="0070C0"/>
                </a:solidFill>
                <a:ea typeface="+mj-ea"/>
                <a:cs typeface="+mj-cs"/>
              </a:rPr>
              <a:t>Exercise takes 25mins</a:t>
            </a:r>
            <a:endParaRPr lang="en-GB" i="1" dirty="0">
              <a:solidFill>
                <a:srgbClr val="0070C0"/>
              </a:solidFill>
            </a:endParaRPr>
          </a:p>
          <a:p>
            <a:pPr>
              <a:defRPr/>
            </a:pPr>
            <a:r>
              <a:rPr lang="en-US" i="1" dirty="0">
                <a:solidFill>
                  <a:srgbClr val="0070C0"/>
                </a:solidFill>
              </a:rPr>
              <a:t>Write one pyramid layer on each of 4 flipcharts. </a:t>
            </a:r>
          </a:p>
          <a:p>
            <a:pPr>
              <a:defRPr/>
            </a:pPr>
            <a:endParaRPr lang="en-US" b="1" dirty="0">
              <a:solidFill>
                <a:srgbClr val="2E75B6"/>
              </a:solidFill>
            </a:endParaRPr>
          </a:p>
          <a:p>
            <a:pPr>
              <a:defRPr/>
            </a:pPr>
            <a:r>
              <a:rPr lang="en-US" b="1" i="1" dirty="0">
                <a:solidFill>
                  <a:srgbClr val="2E75B6"/>
                </a:solidFill>
              </a:rPr>
              <a:t>Explain to participants: </a:t>
            </a:r>
          </a:p>
          <a:p>
            <a:pPr>
              <a:defRPr/>
            </a:pPr>
            <a:r>
              <a:rPr lang="en-US" dirty="0">
                <a:solidFill>
                  <a:srgbClr val="000000"/>
                </a:solidFill>
              </a:rPr>
              <a:t>For</a:t>
            </a:r>
            <a:r>
              <a:rPr lang="en-US" dirty="0"/>
              <a:t> each of layer of the pyramid, actions to promote recovery are possible. We will think of practices we could improve in each layer.</a:t>
            </a:r>
            <a:r>
              <a:rPr lang="en-US" dirty="0">
                <a:solidFill>
                  <a:srgbClr val="444444"/>
                </a:solidFill>
                <a:cs typeface="Calibri"/>
              </a:rPr>
              <a:t> If you are non-MHPSS staff, think of your scope of work and where you could intervene.</a:t>
            </a:r>
          </a:p>
          <a:p>
            <a:pPr>
              <a:defRPr/>
            </a:pPr>
            <a:endParaRPr lang="en-US" i="1" dirty="0">
              <a:solidFill>
                <a:srgbClr val="0070C0"/>
              </a:solidFill>
              <a:cs typeface="Calibri"/>
            </a:endParaRPr>
          </a:p>
          <a:p>
            <a:pPr>
              <a:defRPr/>
            </a:pPr>
            <a:r>
              <a:rPr lang="en-US" i="1" dirty="0">
                <a:solidFill>
                  <a:srgbClr val="0070C0"/>
                </a:solidFill>
                <a:cs typeface="Calibri"/>
              </a:rPr>
              <a:t>Form participants into four groups. </a:t>
            </a:r>
            <a:r>
              <a:rPr lang="en-US" i="1" dirty="0">
                <a:solidFill>
                  <a:srgbClr val="0070C0"/>
                </a:solidFill>
              </a:rPr>
              <a:t>Nominate someone to stay with each flipchart for the whole exercise and write down the ideas. U</a:t>
            </a:r>
            <a:r>
              <a:rPr lang="en-US" i="1" dirty="0">
                <a:solidFill>
                  <a:srgbClr val="0070C0"/>
                </a:solidFill>
                <a:cs typeface="Calibri"/>
              </a:rPr>
              <a:t>se a timer to give participants 5 minutes at each flip chart in rotation. </a:t>
            </a:r>
            <a:r>
              <a:rPr lang="en-US" i="1" dirty="0">
                <a:solidFill>
                  <a:schemeClr val="accent5">
                    <a:lumMod val="75000"/>
                  </a:schemeClr>
                </a:solidFill>
              </a:rPr>
              <a:t>Alternatively,</a:t>
            </a:r>
            <a:r>
              <a:rPr lang="en-US" b="1" i="1" dirty="0">
                <a:solidFill>
                  <a:schemeClr val="accent5">
                    <a:lumMod val="75000"/>
                  </a:schemeClr>
                </a:solidFill>
              </a:rPr>
              <a:t> </a:t>
            </a:r>
            <a:r>
              <a:rPr lang="en-US" i="1" dirty="0">
                <a:solidFill>
                  <a:schemeClr val="accent5">
                    <a:lumMod val="75000"/>
                  </a:schemeClr>
                </a:solidFill>
              </a:rPr>
              <a:t>participants can walk around individually, recording ideas with moderation cards / sticky notes and discuss spontaneous with each other. </a:t>
            </a:r>
            <a:r>
              <a:rPr lang="en-US" i="1" dirty="0">
                <a:solidFill>
                  <a:srgbClr val="0070C0"/>
                </a:solidFill>
              </a:rPr>
              <a:t>When every participant has considered every flipchart, asking them to have a look at all four sheets. Do not ask them to explain their points yet. </a:t>
            </a:r>
          </a:p>
          <a:p>
            <a:pPr>
              <a:defRPr/>
            </a:pPr>
            <a:endParaRPr lang="en-US" dirty="0">
              <a:solidFill>
                <a:schemeClr val="accent5">
                  <a:lumMod val="75000"/>
                </a:schemeClr>
              </a:solidFill>
            </a:endParaRPr>
          </a:p>
          <a:p>
            <a:pPr>
              <a:lnSpc>
                <a:spcPct val="115000"/>
              </a:lnSpc>
            </a:pPr>
            <a:r>
              <a:rPr lang="en-GB" b="1" i="1" dirty="0">
                <a:solidFill>
                  <a:srgbClr val="4F81BD"/>
                </a:solidFill>
                <a:ea typeface="SimSun"/>
                <a:cs typeface="Calibri"/>
              </a:rPr>
              <a:t>Prompts:</a:t>
            </a:r>
            <a:endParaRPr lang="en-CH" b="1" i="1" dirty="0">
              <a:ea typeface="SimSun"/>
              <a:cs typeface="Calibri"/>
            </a:endParaRPr>
          </a:p>
          <a:p>
            <a:pPr marL="185766" indent="-185766">
              <a:lnSpc>
                <a:spcPct val="90000"/>
              </a:lnSpc>
              <a:spcAft>
                <a:spcPts val="108"/>
              </a:spcAft>
              <a:buFont typeface="Symbol" panose="05050102010706020507" pitchFamily="18" charset="2"/>
              <a:buChar char=""/>
            </a:pPr>
            <a:r>
              <a:rPr lang="en-GB" dirty="0">
                <a:ea typeface="SimSun"/>
                <a:cs typeface="Calibri"/>
              </a:rPr>
              <a:t>End coercive, harmful or abusive practices at the person's home, in their community or in the healthcare setting.</a:t>
            </a:r>
            <a:endParaRPr lang="en-CH" dirty="0">
              <a:ea typeface="SimSun"/>
              <a:cs typeface="Calibri"/>
            </a:endParaRPr>
          </a:p>
          <a:p>
            <a:pPr marL="185766" indent="-185766">
              <a:lnSpc>
                <a:spcPct val="90000"/>
              </a:lnSpc>
              <a:spcAft>
                <a:spcPts val="108"/>
              </a:spcAft>
              <a:buFont typeface="Symbol" panose="05050102010706020507" pitchFamily="18" charset="2"/>
              <a:buChar char=""/>
            </a:pPr>
            <a:r>
              <a:rPr lang="en-GB" dirty="0">
                <a:ea typeface="SimSun"/>
                <a:cs typeface="Calibri"/>
              </a:rPr>
              <a:t>Focus attention on how to support people to live and be included in the community.</a:t>
            </a:r>
            <a:endParaRPr lang="en-CH" dirty="0">
              <a:ea typeface="SimSun"/>
              <a:cs typeface="Calibri"/>
            </a:endParaRPr>
          </a:p>
          <a:p>
            <a:pPr marL="185766" indent="-185766">
              <a:lnSpc>
                <a:spcPct val="90000"/>
              </a:lnSpc>
              <a:spcAft>
                <a:spcPts val="108"/>
              </a:spcAft>
              <a:buFont typeface="Symbol" panose="05050102010706020507" pitchFamily="18" charset="2"/>
              <a:buChar char=""/>
            </a:pPr>
            <a:r>
              <a:rPr lang="en-GB" dirty="0">
                <a:ea typeface="SimSun"/>
                <a:cs typeface="Calibri"/>
              </a:rPr>
              <a:t>Support each person to overcome social isolation and build social support networks, including by reconnecting with family and friends, peers or others, in line with the person’s wishes. </a:t>
            </a:r>
            <a:endParaRPr lang="en-CH" dirty="0">
              <a:ea typeface="SimSun" panose="02010600030101010101" pitchFamily="2" charset="-122"/>
              <a:cs typeface="Arial" panose="020B0604020202020204" pitchFamily="34" charset="0"/>
            </a:endParaRPr>
          </a:p>
          <a:p>
            <a:pPr marL="185766" indent="-185766">
              <a:lnSpc>
                <a:spcPct val="90000"/>
              </a:lnSpc>
              <a:spcAft>
                <a:spcPts val="108"/>
              </a:spcAft>
              <a:buFont typeface="Symbol" panose="05050102010706020507" pitchFamily="18" charset="2"/>
              <a:buChar char=""/>
            </a:pPr>
            <a:r>
              <a:rPr lang="en-GB" dirty="0">
                <a:ea typeface="SimSun"/>
                <a:cs typeface="Calibri"/>
              </a:rPr>
              <a:t>Link people to training and skills-building opportunities (such as vocational training, paid employment and any other relevant skills or educational training). </a:t>
            </a:r>
            <a:endParaRPr lang="en-CH" dirty="0">
              <a:ea typeface="SimSun" panose="02010600030101010101" pitchFamily="2" charset="-122"/>
              <a:cs typeface="Arial" panose="020B0604020202020204" pitchFamily="34" charset="0"/>
            </a:endParaRPr>
          </a:p>
          <a:p>
            <a:pPr marL="185766" indent="-185766">
              <a:lnSpc>
                <a:spcPct val="90000"/>
              </a:lnSpc>
              <a:spcAft>
                <a:spcPts val="108"/>
              </a:spcAft>
              <a:buFont typeface="Symbol" panose="05050102010706020507" pitchFamily="18" charset="2"/>
              <a:buChar char=""/>
            </a:pPr>
            <a:r>
              <a:rPr lang="en-GB" dirty="0">
                <a:ea typeface="SimSun"/>
                <a:cs typeface="Calibri"/>
              </a:rPr>
              <a:t>Promote and encourage peer support approaches.</a:t>
            </a:r>
            <a:endParaRPr lang="en-CH" dirty="0">
              <a:ea typeface="SimSun" panose="02010600030101010101" pitchFamily="2" charset="-122"/>
              <a:cs typeface="Arial" panose="020B0604020202020204" pitchFamily="34" charset="0"/>
            </a:endParaRPr>
          </a:p>
          <a:p>
            <a:pPr marL="185766" indent="-185766">
              <a:lnSpc>
                <a:spcPct val="90000"/>
              </a:lnSpc>
              <a:spcAft>
                <a:spcPts val="108"/>
              </a:spcAft>
              <a:buFont typeface="Symbol" panose="05050102010706020507" pitchFamily="18" charset="2"/>
              <a:buChar char=""/>
            </a:pPr>
            <a:r>
              <a:rPr lang="en-GB" dirty="0">
                <a:ea typeface="SimSun"/>
                <a:cs typeface="Calibri"/>
              </a:rPr>
              <a:t>Support access to spiritual, religious and cultural resources and experiences if requested (such as prayer rooms, religious scriptures, traditional cultural healing). This should include exploring and assessing potential harm.</a:t>
            </a:r>
            <a:endParaRPr lang="en-CH" dirty="0">
              <a:ea typeface="SimSun"/>
              <a:cs typeface="Calibri"/>
            </a:endParaRPr>
          </a:p>
          <a:p>
            <a:pPr marL="185766" indent="-185766">
              <a:lnSpc>
                <a:spcPct val="90000"/>
              </a:lnSpc>
              <a:spcAft>
                <a:spcPts val="108"/>
              </a:spcAft>
              <a:buFont typeface="Symbol" panose="05050102010706020507" pitchFamily="18" charset="2"/>
              <a:buChar char=""/>
            </a:pPr>
            <a:r>
              <a:rPr lang="en-GB" dirty="0">
                <a:ea typeface="SimSun"/>
                <a:cs typeface="Calibri"/>
              </a:rPr>
              <a:t>Be open to learning from, and being changed by, people with psychosocial, intellectual or cognitive disabilities or any other person using the services.</a:t>
            </a:r>
            <a:endParaRPr lang="en-CH" dirty="0">
              <a:ea typeface="SimSun"/>
              <a:cs typeface="Calibri"/>
            </a:endParaRPr>
          </a:p>
          <a:p>
            <a:pPr marL="185766" indent="-185766">
              <a:lnSpc>
                <a:spcPct val="90000"/>
              </a:lnSpc>
              <a:spcAft>
                <a:spcPts val="108"/>
              </a:spcAft>
              <a:buFont typeface="Symbol" panose="05050102010706020507" pitchFamily="18" charset="2"/>
              <a:buChar char=""/>
            </a:pPr>
            <a:r>
              <a:rPr lang="en-GB" dirty="0">
                <a:ea typeface="SimSun"/>
                <a:cs typeface="Calibri"/>
              </a:rPr>
              <a:t>Recognize people as experts by experience and involve them at all levels of the service, including service reform, management and governance.</a:t>
            </a:r>
            <a:endParaRPr lang="en-CH" dirty="0">
              <a:ea typeface="SimSun"/>
              <a:cs typeface="Calibri"/>
            </a:endParaRPr>
          </a:p>
          <a:p>
            <a:pPr marL="185766" indent="-185766">
              <a:lnSpc>
                <a:spcPct val="90000"/>
              </a:lnSpc>
              <a:spcAft>
                <a:spcPts val="108"/>
              </a:spcAft>
              <a:buFont typeface="Symbol" panose="05050102010706020507" pitchFamily="18" charset="2"/>
              <a:buChar char=""/>
            </a:pPr>
            <a:r>
              <a:rPr lang="en-GB" dirty="0">
                <a:ea typeface="SimSun"/>
                <a:cs typeface="Calibri"/>
              </a:rPr>
              <a:t>Welcome involvement from family, care partners, friends and other supporters in planning and delivering care, in line with each persons’ wishes.</a:t>
            </a:r>
            <a:endParaRPr lang="en-US" dirty="0">
              <a:ea typeface="SimSun"/>
              <a:cs typeface="Calibri"/>
            </a:endParaRPr>
          </a:p>
          <a:p>
            <a:pPr marL="185766" indent="-185766">
              <a:spcAft>
                <a:spcPts val="108"/>
              </a:spcAft>
              <a:buFont typeface="Symbol" panose="05050102010706020507" pitchFamily="18" charset="2"/>
              <a:buChar char=""/>
            </a:pPr>
            <a:endParaRPr lang="en-US" sz="1000" dirty="0">
              <a:solidFill>
                <a:srgbClr val="4F81BD"/>
              </a:solidFill>
              <a:ea typeface="SimSun"/>
              <a:cs typeface="Calibri"/>
            </a:endParaRPr>
          </a:p>
          <a:p>
            <a:pPr marL="309610"/>
            <a:endParaRPr lang="en-US" sz="1100" dirty="0"/>
          </a:p>
          <a:p>
            <a:pPr marL="309610"/>
            <a:endParaRPr lang="en-US" sz="1300" dirty="0"/>
          </a:p>
          <a:p>
            <a:endParaRPr lang="en-BE" dirty="0"/>
          </a:p>
        </p:txBody>
      </p:sp>
      <p:sp>
        <p:nvSpPr>
          <p:cNvPr id="4" name="Slide Number Placeholder 3"/>
          <p:cNvSpPr>
            <a:spLocks noGrp="1"/>
          </p:cNvSpPr>
          <p:nvPr>
            <p:ph type="sldNum" sz="quarter" idx="5"/>
          </p:nvPr>
        </p:nvSpPr>
        <p:spPr/>
        <p:txBody>
          <a:bodyPr/>
          <a:lstStyle/>
          <a:p>
            <a:pPr>
              <a:tabLst>
                <a:tab pos="2139750" algn="l"/>
              </a:tabLst>
            </a:pPr>
            <a:fld id="{F4F7DB96-B4E3-48F2-8E35-A4648E993116}" type="slidenum">
              <a:rPr lang="en-CH" sz="1400" smtClean="0"/>
              <a:pPr>
                <a:tabLst>
                  <a:tab pos="2139750" algn="l"/>
                </a:tabLst>
              </a:pPr>
              <a:t>53</a:t>
            </a:fld>
            <a:endParaRPr lang="en-CH" sz="1400" dirty="0"/>
          </a:p>
        </p:txBody>
      </p:sp>
    </p:spTree>
    <p:extLst>
      <p:ext uri="{BB962C8B-B14F-4D97-AF65-F5344CB8AC3E}">
        <p14:creationId xmlns:p14="http://schemas.microsoft.com/office/powerpoint/2010/main" val="2067272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71475"/>
            <a:ext cx="6369050" cy="3582988"/>
          </a:xfrm>
        </p:spPr>
      </p:sp>
      <p:sp>
        <p:nvSpPr>
          <p:cNvPr id="3" name="Notes Placeholder 2"/>
          <p:cNvSpPr>
            <a:spLocks noGrp="1"/>
          </p:cNvSpPr>
          <p:nvPr>
            <p:ph type="body" idx="1"/>
          </p:nvPr>
        </p:nvSpPr>
        <p:spPr>
          <a:xfrm>
            <a:off x="373062" y="4008827"/>
            <a:ext cx="6324463" cy="4946460"/>
          </a:xfrm>
        </p:spPr>
        <p:txBody>
          <a:bodyPr/>
          <a:lstStyle/>
          <a:p>
            <a:r>
              <a:rPr lang="en-BE" i="1" dirty="0">
                <a:solidFill>
                  <a:srgbClr val="0070C0"/>
                </a:solidFill>
                <a:cs typeface="Calibri"/>
              </a:rPr>
              <a:t>Duration: 15 minutes</a:t>
            </a:r>
            <a:r>
              <a:rPr lang="en-GB" i="1" dirty="0">
                <a:solidFill>
                  <a:srgbClr val="0070C0"/>
                </a:solidFill>
                <a:cs typeface="Calibri"/>
              </a:rPr>
              <a:t>. Encourage participants to review the flipchart sheets.</a:t>
            </a:r>
            <a:endParaRPr lang="en-BE" i="1" dirty="0">
              <a:solidFill>
                <a:srgbClr val="0070C0"/>
              </a:solidFill>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54</a:t>
            </a:fld>
            <a:endParaRPr lang="en-CH" sz="1400" dirty="0"/>
          </a:p>
        </p:txBody>
      </p:sp>
    </p:spTree>
    <p:extLst>
      <p:ext uri="{BB962C8B-B14F-4D97-AF65-F5344CB8AC3E}">
        <p14:creationId xmlns:p14="http://schemas.microsoft.com/office/powerpoint/2010/main" val="3831840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296863"/>
            <a:ext cx="6383338" cy="3590925"/>
          </a:xfrm>
        </p:spPr>
      </p:sp>
      <p:sp>
        <p:nvSpPr>
          <p:cNvPr id="3" name="Notes Placeholder 2"/>
          <p:cNvSpPr>
            <a:spLocks noGrp="1"/>
          </p:cNvSpPr>
          <p:nvPr>
            <p:ph type="body" idx="1"/>
          </p:nvPr>
        </p:nvSpPr>
        <p:spPr>
          <a:xfrm>
            <a:off x="327025" y="3887788"/>
            <a:ext cx="6367569" cy="5833319"/>
          </a:xfrm>
        </p:spPr>
        <p:txBody>
          <a:bodyPr/>
          <a:lstStyle/>
          <a:p>
            <a:pPr algn="just">
              <a:lnSpc>
                <a:spcPct val="115000"/>
              </a:lnSpc>
              <a:spcAft>
                <a:spcPts val="650"/>
              </a:spcAft>
            </a:pPr>
            <a:r>
              <a:rPr lang="en-GB" i="1" dirty="0">
                <a:solidFill>
                  <a:srgbClr val="0070C0"/>
                </a:solidFill>
                <a:ea typeface="SimSun" panose="02010600030101010101" pitchFamily="2" charset="-122"/>
                <a:cs typeface="Arial" panose="020B0604020202020204" pitchFamily="34" charset="0"/>
              </a:rPr>
              <a:t>Plenary discussion: 20 mins. </a:t>
            </a:r>
            <a:endParaRPr lang="en-US" i="1" dirty="0">
              <a:solidFill>
                <a:srgbClr val="0070C0"/>
              </a:solidFill>
            </a:endParaRPr>
          </a:p>
          <a:p>
            <a:r>
              <a:rPr lang="en-US" i="1" dirty="0">
                <a:solidFill>
                  <a:srgbClr val="0070C0"/>
                </a:solidFill>
              </a:rPr>
              <a:t>When participants have had a chance to review all four sheets, ask the questions on the slide.</a:t>
            </a:r>
          </a:p>
          <a:p>
            <a:r>
              <a:rPr lang="en-GB" i="1" dirty="0">
                <a:solidFill>
                  <a:srgbClr val="0070C0"/>
                </a:solidFill>
                <a:ea typeface="SimSun"/>
                <a:cs typeface="Calibri"/>
              </a:rPr>
              <a:t>Facilitate an open discussion about each point. </a:t>
            </a:r>
          </a:p>
          <a:p>
            <a:endParaRPr lang="en-GB" i="1" dirty="0">
              <a:solidFill>
                <a:srgbClr val="0070C0"/>
              </a:solidFill>
              <a:ea typeface="SimSun"/>
              <a:cs typeface="Calibri"/>
            </a:endParaRPr>
          </a:p>
          <a:p>
            <a:r>
              <a:rPr lang="en-GB" i="1" dirty="0">
                <a:solidFill>
                  <a:srgbClr val="0070C0"/>
                </a:solidFill>
                <a:ea typeface="SimSun"/>
                <a:cs typeface="Calibri"/>
              </a:rPr>
              <a:t>Some participants, in particular mental health and other practitioners, may express concern that they lack resources and time to carry out all the actions. Others might emphasize that it felt a bit generic. This should be all openly discussed. </a:t>
            </a:r>
          </a:p>
          <a:p>
            <a:endParaRPr lang="en-GB" i="1" dirty="0">
              <a:solidFill>
                <a:srgbClr val="0070C0"/>
              </a:solidFill>
              <a:ea typeface="SimSun"/>
              <a:cs typeface="Calibri"/>
            </a:endParaRPr>
          </a:p>
          <a:p>
            <a:r>
              <a:rPr lang="en-GB" i="1" dirty="0">
                <a:solidFill>
                  <a:srgbClr val="0070C0"/>
                </a:solidFill>
                <a:ea typeface="SimSun"/>
                <a:cs typeface="Calibri"/>
              </a:rPr>
              <a:t>Emphasize that:</a:t>
            </a:r>
          </a:p>
          <a:p>
            <a:r>
              <a:rPr lang="en-GB" dirty="0">
                <a:ea typeface="SimSun"/>
                <a:cs typeface="Calibri"/>
              </a:rPr>
              <a:t>Advocacy and lobbying are also key to making changes and moving in the right direction. </a:t>
            </a:r>
          </a:p>
          <a:p>
            <a:endParaRPr lang="en-GB" i="1" dirty="0">
              <a:solidFill>
                <a:srgbClr val="0070C0"/>
              </a:solidFill>
              <a:ea typeface="SimSun"/>
              <a:cs typeface="Calibri"/>
            </a:endParaRPr>
          </a:p>
          <a:p>
            <a:r>
              <a:rPr lang="en-GB" i="1" dirty="0">
                <a:solidFill>
                  <a:srgbClr val="0070C0"/>
                </a:solidFill>
                <a:ea typeface="SimSun"/>
                <a:cs typeface="Calibri"/>
              </a:rPr>
              <a:t>You might remind participants that simple reflection, such as this activity, is a crucial first step in bringing about change and improvements.</a:t>
            </a:r>
          </a:p>
          <a:p>
            <a:endParaRPr lang="en-GB" i="1" dirty="0">
              <a:solidFill>
                <a:srgbClr val="0070C0"/>
              </a:solidFill>
              <a:ea typeface="SimSun"/>
              <a:cs typeface="Calibri"/>
            </a:endParaRPr>
          </a:p>
          <a:p>
            <a:r>
              <a:rPr lang="en-US" i="1" dirty="0">
                <a:solidFill>
                  <a:srgbClr val="0070C0"/>
                </a:solidFill>
              </a:rPr>
              <a:t>Conclude that:</a:t>
            </a:r>
          </a:p>
          <a:p>
            <a:r>
              <a:rPr lang="en-US" dirty="0"/>
              <a:t>It is important to not give up the challenge of transformation and improvement because of anticipated barriers or challenges. Instead, we should analyze the possible barriers realistically and then find ways to overcome them. </a:t>
            </a:r>
            <a:endParaRPr lang="en-US" dirty="0">
              <a:cs typeface="Calibri"/>
            </a:endParaRPr>
          </a:p>
          <a:p>
            <a:pPr algn="just">
              <a:lnSpc>
                <a:spcPct val="115000"/>
              </a:lnSpc>
              <a:spcAft>
                <a:spcPts val="650"/>
              </a:spcAft>
            </a:pPr>
            <a:endParaRPr lang="de-DE" sz="1000" dirty="0">
              <a:solidFill>
                <a:srgbClr val="4F81BD"/>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55</a:t>
            </a:fld>
            <a:endParaRPr lang="en-CH" sz="1400" dirty="0"/>
          </a:p>
        </p:txBody>
      </p:sp>
    </p:spTree>
    <p:extLst>
      <p:ext uri="{BB962C8B-B14F-4D97-AF65-F5344CB8AC3E}">
        <p14:creationId xmlns:p14="http://schemas.microsoft.com/office/powerpoint/2010/main" val="1348094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319088"/>
            <a:ext cx="6407150" cy="3605212"/>
          </a:xfrm>
        </p:spPr>
      </p:sp>
      <p:sp>
        <p:nvSpPr>
          <p:cNvPr id="3" name="Notes Placeholder 2"/>
          <p:cNvSpPr>
            <a:spLocks noGrp="1"/>
          </p:cNvSpPr>
          <p:nvPr>
            <p:ph type="body" idx="1"/>
          </p:nvPr>
        </p:nvSpPr>
        <p:spPr>
          <a:xfrm>
            <a:off x="328612" y="4051217"/>
            <a:ext cx="6407151" cy="5546956"/>
          </a:xfrm>
        </p:spPr>
        <p:txBody>
          <a:bodyPr/>
          <a:lstStyle/>
          <a:p>
            <a:r>
              <a:rPr lang="en-GB" i="1" dirty="0">
                <a:solidFill>
                  <a:srgbClr val="0070C0"/>
                </a:solidFill>
              </a:rPr>
              <a:t>Video and discussion, </a:t>
            </a:r>
            <a:r>
              <a:rPr lang="de-DE" i="1" dirty="0">
                <a:solidFill>
                  <a:srgbClr val="0070C0"/>
                </a:solidFill>
              </a:rPr>
              <a:t>15 mins.</a:t>
            </a:r>
          </a:p>
          <a:p>
            <a:r>
              <a:rPr lang="de-DE" i="1" dirty="0">
                <a:solidFill>
                  <a:srgbClr val="0070C0"/>
                </a:solidFill>
              </a:rPr>
              <a:t>First introduce the video. Here is some text you could read.</a:t>
            </a:r>
          </a:p>
          <a:p>
            <a:endParaRPr lang="de-DE" b="1" dirty="0">
              <a:solidFill>
                <a:srgbClr val="0070C0"/>
              </a:solidFill>
            </a:endParaRPr>
          </a:p>
          <a:p>
            <a:r>
              <a:rPr lang="en-GB" dirty="0"/>
              <a:t>We will w</a:t>
            </a:r>
            <a:r>
              <a:rPr lang="en-BE" dirty="0"/>
              <a:t>atch </a:t>
            </a:r>
            <a:r>
              <a:rPr lang="en-GB" dirty="0"/>
              <a:t>a video about Little </a:t>
            </a:r>
            <a:r>
              <a:rPr lang="en-BE" dirty="0"/>
              <a:t>Amal’s journey</a:t>
            </a:r>
            <a:r>
              <a:rPr lang="de-DE" dirty="0"/>
              <a:t>: the larger-than-life </a:t>
            </a:r>
            <a:r>
              <a:rPr lang="en-GB" dirty="0">
                <a:ea typeface="Calibri" panose="020F0502020204030204" pitchFamily="34" charset="0"/>
                <a:cs typeface="Arial"/>
              </a:rPr>
              <a:t>puppet that travelled over 9000km from Syria across 13 countries in a project called </a:t>
            </a:r>
            <a:r>
              <a:rPr lang="en-GB" i="1" dirty="0">
                <a:ea typeface="Calibri" panose="020F0502020204030204" pitchFamily="34" charset="0"/>
                <a:cs typeface="Arial"/>
              </a:rPr>
              <a:t>The Walk</a:t>
            </a:r>
            <a:r>
              <a:rPr lang="en-GB" dirty="0">
                <a:ea typeface="Calibri" panose="020F0502020204030204" pitchFamily="34" charset="0"/>
                <a:cs typeface="Arial"/>
              </a:rPr>
              <a:t>, representing all children fleeing violence, conflict and persecution.</a:t>
            </a:r>
            <a:r>
              <a:rPr lang="en-BE" dirty="0"/>
              <a:t> </a:t>
            </a:r>
            <a:r>
              <a:rPr lang="en-GB" dirty="0"/>
              <a:t>On her journey, Amal was welcomed by more than a million people on the street, including hundreds of artists and civil society and faith leaders, as well as by tens of millions online. Her journeys have been festivals of art and hope (her name means ‘hope’ in Arabic) that draw attention to the huge numbers of children fleeing war, violence and persecution, each with their own story. Her urgent message to the world is “Don’t forget about us”. </a:t>
            </a:r>
          </a:p>
          <a:p>
            <a:endParaRPr lang="en-BE" dirty="0"/>
          </a:p>
          <a:p>
            <a:pPr>
              <a:defRPr/>
            </a:pPr>
            <a:r>
              <a:rPr lang="en-GB" dirty="0"/>
              <a:t>We can understand the project as a kind of recovery story, perhaps a community recovery story. Throughout history, people’s movements have fuelled human progress, enriched culture and fostered knowledge. Often, personal recovery stories are the basis for such movements. But movements don’t have to be actual journeys. We use the same word to talk about important social change.</a:t>
            </a:r>
          </a:p>
          <a:p>
            <a:pPr>
              <a:defRPr/>
            </a:pPr>
            <a:endParaRPr lang="en-GB" dirty="0"/>
          </a:p>
          <a:p>
            <a:pPr>
              <a:defRPr/>
            </a:pPr>
            <a:r>
              <a:rPr lang="en-GB" dirty="0"/>
              <a:t>This video invites us to consider:</a:t>
            </a:r>
          </a:p>
          <a:p>
            <a:pPr marL="1080000" lvl="2" indent="-285750">
              <a:lnSpc>
                <a:spcPct val="50000"/>
              </a:lnSpc>
              <a:spcBef>
                <a:spcPts val="1000"/>
              </a:spcBef>
              <a:buFont typeface="Arial" panose="020B0604020202020204" pitchFamily="34" charset="0"/>
              <a:buChar char="•"/>
              <a:defRPr/>
            </a:pPr>
            <a:r>
              <a:rPr lang="en-GB" dirty="0"/>
              <a:t>the dignity and voice of people in their recovery</a:t>
            </a:r>
          </a:p>
          <a:p>
            <a:pPr marL="1080000" lvl="2" indent="-285750">
              <a:lnSpc>
                <a:spcPct val="50000"/>
              </a:lnSpc>
              <a:spcBef>
                <a:spcPts val="1000"/>
              </a:spcBef>
              <a:buFont typeface="Arial" panose="020B0604020202020204" pitchFamily="34" charset="0"/>
              <a:buChar char="•"/>
              <a:defRPr/>
            </a:pPr>
            <a:r>
              <a:rPr lang="en-GB" dirty="0"/>
              <a:t>their strengths and creativity in the recovery journey</a:t>
            </a:r>
          </a:p>
          <a:p>
            <a:pPr marL="1080000" lvl="2" indent="-285750">
              <a:lnSpc>
                <a:spcPct val="50000"/>
              </a:lnSpc>
              <a:spcBef>
                <a:spcPts val="1000"/>
              </a:spcBef>
              <a:buFont typeface="Arial" panose="020B0604020202020204" pitchFamily="34" charset="0"/>
              <a:buChar char="•"/>
              <a:defRPr/>
            </a:pPr>
            <a:r>
              <a:rPr lang="en-GB" dirty="0"/>
              <a:t>the importance of community action and inclusion.</a:t>
            </a:r>
          </a:p>
          <a:p>
            <a:endParaRPr lang="de-DE" b="1" dirty="0">
              <a:solidFill>
                <a:srgbClr val="0070C0"/>
              </a:solidFill>
            </a:endParaRPr>
          </a:p>
          <a:p>
            <a:r>
              <a:rPr lang="en-GB" i="1" dirty="0">
                <a:solidFill>
                  <a:srgbClr val="0070C0"/>
                </a:solidFill>
              </a:rPr>
              <a:t>Ask one of the participants to read out the quote by the project’s director, </a:t>
            </a:r>
            <a:r>
              <a:rPr lang="en-GB" i="1" dirty="0">
                <a:solidFill>
                  <a:srgbClr val="0070C0"/>
                </a:solidFill>
                <a:ea typeface="Times New Roman" panose="02020603050405020304" pitchFamily="18" charset="0"/>
                <a:cs typeface="Calibri" panose="020F0502020204030204" pitchFamily="34" charset="0"/>
              </a:rPr>
              <a:t>Amir Nizar </a:t>
            </a:r>
            <a:r>
              <a:rPr lang="en-GB" i="1" dirty="0" err="1">
                <a:solidFill>
                  <a:srgbClr val="0070C0"/>
                </a:solidFill>
                <a:ea typeface="Times New Roman" panose="02020603050405020304" pitchFamily="18" charset="0"/>
                <a:cs typeface="Calibri" panose="020F0502020204030204" pitchFamily="34" charset="0"/>
              </a:rPr>
              <a:t>Zuabi</a:t>
            </a:r>
            <a:r>
              <a:rPr lang="en-GB" i="1" dirty="0">
                <a:solidFill>
                  <a:srgbClr val="0070C0"/>
                </a:solidFill>
                <a:ea typeface="Times New Roman" panose="02020603050405020304" pitchFamily="18" charset="0"/>
                <a:cs typeface="Calibri" panose="020F0502020204030204" pitchFamily="34" charset="0"/>
              </a:rPr>
              <a:t>.</a:t>
            </a:r>
            <a:endParaRPr lang="en-GB" i="1" dirty="0">
              <a:solidFill>
                <a:srgbClr val="0070C0"/>
              </a:solidFill>
            </a:endParaRPr>
          </a:p>
          <a:p>
            <a:r>
              <a:rPr lang="en-GB" i="1" dirty="0">
                <a:solidFill>
                  <a:srgbClr val="0070C0"/>
                </a:solidFill>
              </a:rPr>
              <a:t>Then move to the next slide to play the video (around 5 minutes).</a:t>
            </a:r>
          </a:p>
          <a:p>
            <a:endParaRPr lang="en-BE" dirty="0"/>
          </a:p>
        </p:txBody>
      </p:sp>
      <p:sp>
        <p:nvSpPr>
          <p:cNvPr id="4" name="Slide Number Placeholder 3"/>
          <p:cNvSpPr>
            <a:spLocks noGrp="1"/>
          </p:cNvSpPr>
          <p:nvPr>
            <p:ph type="sldNum" sz="quarter" idx="5"/>
          </p:nvPr>
        </p:nvSpPr>
        <p:spPr>
          <a:xfrm>
            <a:off x="6419968" y="9931367"/>
            <a:ext cx="682450" cy="231342"/>
          </a:xfrm>
        </p:spPr>
        <p:txBody>
          <a:bodyPr/>
          <a:lstStyle/>
          <a:p>
            <a:fld id="{F4F7DB96-B4E3-48F2-8E35-A4648E993116}" type="slidenum">
              <a:rPr lang="en-CH" sz="1400" smtClean="0"/>
              <a:t>56</a:t>
            </a:fld>
            <a:endParaRPr lang="en-CH" sz="1400" dirty="0"/>
          </a:p>
        </p:txBody>
      </p:sp>
    </p:spTree>
    <p:extLst>
      <p:ext uri="{BB962C8B-B14F-4D97-AF65-F5344CB8AC3E}">
        <p14:creationId xmlns:p14="http://schemas.microsoft.com/office/powerpoint/2010/main" val="3407371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47663"/>
            <a:ext cx="6288087" cy="3536950"/>
          </a:xfrm>
        </p:spPr>
      </p:sp>
      <p:sp>
        <p:nvSpPr>
          <p:cNvPr id="3" name="Notes Placeholder 2"/>
          <p:cNvSpPr>
            <a:spLocks noGrp="1"/>
          </p:cNvSpPr>
          <p:nvPr>
            <p:ph type="body" idx="1"/>
          </p:nvPr>
        </p:nvSpPr>
        <p:spPr>
          <a:xfrm>
            <a:off x="373063" y="4039105"/>
            <a:ext cx="6020594" cy="4916181"/>
          </a:xfrm>
        </p:spPr>
        <p:txBody>
          <a:bodyPr/>
          <a:lstStyle/>
          <a:p>
            <a:r>
              <a:rPr lang="en-GB" i="1" dirty="0">
                <a:solidFill>
                  <a:srgbClr val="0070C0"/>
                </a:solidFill>
              </a:rPr>
              <a:t>Play the video, then ask a few participants to share some thoughts.</a:t>
            </a:r>
            <a:endParaRPr lang="en-GB" i="1" u="sng" dirty="0">
              <a:solidFill>
                <a:srgbClr val="0070C0"/>
              </a:solidFill>
              <a:effectLst/>
              <a:ea typeface="Calibri" panose="020F0502020204030204" pitchFamily="34" charset="0"/>
              <a:cs typeface="Calibri"/>
              <a:hlinkClick r:id="rId3">
                <a:extLst>
                  <a:ext uri="{A12FA001-AC4F-418D-AE19-62706E023703}">
                    <ahyp:hlinkClr xmlns:ahyp="http://schemas.microsoft.com/office/drawing/2018/hyperlinkcolor" val="tx"/>
                  </a:ext>
                </a:extLst>
              </a:hlinkClick>
            </a:endParaRPr>
          </a:p>
          <a:p>
            <a:r>
              <a:rPr lang="en-GB" u="sng" dirty="0">
                <a:solidFill>
                  <a:srgbClr val="0563C1"/>
                </a:solidFill>
                <a:effectLst/>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https://www.youtube.com/watch?v=5hZFktsc85s</a:t>
            </a:r>
            <a:r>
              <a:rPr lang="en-GB" u="sng" dirty="0">
                <a:solidFill>
                  <a:srgbClr val="0000FF"/>
                </a:solidFill>
                <a:effectLst/>
                <a:ea typeface="Calibri" panose="020F0502020204030204" pitchFamily="34" charset="0"/>
                <a:cs typeface="Calibri"/>
              </a:rPr>
              <a:t> </a:t>
            </a:r>
            <a:endParaRPr lang="en-AU" dirty="0">
              <a:effectLs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57</a:t>
            </a:fld>
            <a:endParaRPr lang="en-CH" sz="1400" dirty="0"/>
          </a:p>
        </p:txBody>
      </p:sp>
    </p:spTree>
    <p:extLst>
      <p:ext uri="{BB962C8B-B14F-4D97-AF65-F5344CB8AC3E}">
        <p14:creationId xmlns:p14="http://schemas.microsoft.com/office/powerpoint/2010/main" val="3457181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1950" y="285750"/>
            <a:ext cx="6313488" cy="3551238"/>
          </a:xfrm>
        </p:spPr>
      </p:sp>
      <p:sp>
        <p:nvSpPr>
          <p:cNvPr id="3" name="Notizenplatzhalter 2"/>
          <p:cNvSpPr>
            <a:spLocks noGrp="1"/>
          </p:cNvSpPr>
          <p:nvPr>
            <p:ph type="body" idx="1"/>
          </p:nvPr>
        </p:nvSpPr>
        <p:spPr/>
        <p:txBody>
          <a:bodyPr/>
          <a:lstStyle/>
          <a:p>
            <a:r>
              <a:rPr lang="en-GB" i="1" dirty="0"/>
              <a:t>Time: 35 mins</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A59C1-2D98-4297-91D0-BBB9964FC570}" type="slidenum">
              <a:rPr kumimoji="0" lang="x-none"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x-non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604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242888"/>
            <a:ext cx="6435725" cy="3621087"/>
          </a:xfrm>
        </p:spPr>
      </p:sp>
      <p:sp>
        <p:nvSpPr>
          <p:cNvPr id="3" name="Notes Placeholder 2"/>
          <p:cNvSpPr>
            <a:spLocks noGrp="1"/>
          </p:cNvSpPr>
          <p:nvPr>
            <p:ph type="body" idx="1"/>
          </p:nvPr>
        </p:nvSpPr>
        <p:spPr>
          <a:xfrm>
            <a:off x="323851" y="3960381"/>
            <a:ext cx="6367619" cy="5970392"/>
          </a:xfrm>
        </p:spPr>
        <p:txBody>
          <a:bodyPr/>
          <a:lstStyle/>
          <a:p>
            <a:r>
              <a:rPr lang="en-US" i="1" dirty="0">
                <a:solidFill>
                  <a:srgbClr val="0070C0"/>
                </a:solidFill>
              </a:rPr>
              <a:t>Individual action planning: 35 mins</a:t>
            </a:r>
          </a:p>
          <a:p>
            <a:endParaRPr lang="en-US" b="1" i="1" dirty="0">
              <a:solidFill>
                <a:srgbClr val="0070C0"/>
              </a:solidFill>
            </a:endParaRPr>
          </a:p>
          <a:p>
            <a:r>
              <a:rPr lang="en-US" i="1" dirty="0">
                <a:solidFill>
                  <a:srgbClr val="0070C0"/>
                </a:solidFill>
              </a:rPr>
              <a:t>Ask participants to identify </a:t>
            </a:r>
            <a:r>
              <a:rPr lang="en-US" b="1" i="1" dirty="0">
                <a:solidFill>
                  <a:srgbClr val="0070C0"/>
                </a:solidFill>
              </a:rPr>
              <a:t>two to three specific and realistic actions</a:t>
            </a:r>
            <a:r>
              <a:rPr lang="en-US" i="1" dirty="0">
                <a:solidFill>
                  <a:srgbClr val="0070C0"/>
                </a:solidFill>
              </a:rPr>
              <a:t> their project or organization could implement within the next six months to promote recovery-oriented practice. Encourage participants to focus on feasible steps within their current work settings. They do not need to include different levels of the service system. Remind them to:</a:t>
            </a:r>
          </a:p>
          <a:p>
            <a:endParaRPr lang="en-US" i="1" dirty="0">
              <a:solidFill>
                <a:srgbClr val="0070C0"/>
              </a:solidFill>
            </a:endParaRPr>
          </a:p>
          <a:p>
            <a:pPr marL="381600" lvl="1" indent="-285750">
              <a:buFont typeface="Arial" panose="020B0604020202020204" pitchFamily="34" charset="0"/>
              <a:buChar char="•"/>
            </a:pPr>
            <a:r>
              <a:rPr lang="en-US" i="1" dirty="0">
                <a:solidFill>
                  <a:srgbClr val="0070C0"/>
                </a:solidFill>
              </a:rPr>
              <a:t>Think about </a:t>
            </a:r>
            <a:r>
              <a:rPr lang="en-US" b="1" i="1" dirty="0">
                <a:solidFill>
                  <a:srgbClr val="0070C0"/>
                </a:solidFill>
              </a:rPr>
              <a:t>specific changes</a:t>
            </a:r>
            <a:r>
              <a:rPr lang="en-US" i="1" dirty="0">
                <a:solidFill>
                  <a:srgbClr val="0070C0"/>
                </a:solidFill>
              </a:rPr>
              <a:t> in service or staff practices that could better support recovery-oriented approaches.</a:t>
            </a:r>
          </a:p>
          <a:p>
            <a:pPr marL="381600" lvl="1" indent="-285750">
              <a:buFont typeface="Arial" panose="020B0604020202020204" pitchFamily="34" charset="0"/>
              <a:buChar char="•"/>
            </a:pPr>
            <a:r>
              <a:rPr lang="en-US" i="1" dirty="0">
                <a:solidFill>
                  <a:srgbClr val="0070C0"/>
                </a:solidFill>
              </a:rPr>
              <a:t>Consider the </a:t>
            </a:r>
            <a:r>
              <a:rPr lang="en-US" b="1" i="1" dirty="0">
                <a:solidFill>
                  <a:srgbClr val="0070C0"/>
                </a:solidFill>
              </a:rPr>
              <a:t>resources needed</a:t>
            </a:r>
            <a:r>
              <a:rPr lang="en-US" i="1" dirty="0">
                <a:solidFill>
                  <a:srgbClr val="0070C0"/>
                </a:solidFill>
              </a:rPr>
              <a:t>. </a:t>
            </a:r>
          </a:p>
          <a:p>
            <a:pPr marL="381600" lvl="1" indent="-285750">
              <a:buFont typeface="Arial" panose="020B0604020202020204" pitchFamily="34" charset="0"/>
              <a:buChar char="•"/>
            </a:pPr>
            <a:r>
              <a:rPr lang="en-US" i="1" dirty="0">
                <a:solidFill>
                  <a:srgbClr val="0070C0"/>
                </a:solidFill>
              </a:rPr>
              <a:t>Consider potential </a:t>
            </a:r>
            <a:r>
              <a:rPr lang="en-US" b="1" i="1" dirty="0">
                <a:solidFill>
                  <a:srgbClr val="0070C0"/>
                </a:solidFill>
              </a:rPr>
              <a:t>challenges</a:t>
            </a:r>
            <a:r>
              <a:rPr lang="en-US" i="1" dirty="0">
                <a:solidFill>
                  <a:srgbClr val="0070C0"/>
                </a:solidFill>
              </a:rPr>
              <a:t>, and </a:t>
            </a:r>
            <a:r>
              <a:rPr lang="en-US" b="1" i="1" dirty="0">
                <a:solidFill>
                  <a:srgbClr val="0070C0"/>
                </a:solidFill>
              </a:rPr>
              <a:t>ways to address these</a:t>
            </a:r>
            <a:r>
              <a:rPr lang="en-US" i="1" dirty="0">
                <a:solidFill>
                  <a:srgbClr val="0070C0"/>
                </a:solidFill>
              </a:rPr>
              <a:t>.</a:t>
            </a:r>
          </a:p>
          <a:p>
            <a:endParaRPr lang="en-US" i="1" dirty="0">
              <a:solidFill>
                <a:srgbClr val="0070C0"/>
              </a:solidFill>
            </a:endParaRPr>
          </a:p>
          <a:p>
            <a:endParaRPr lang="en-US" i="1" dirty="0">
              <a:solidFill>
                <a:srgbClr val="0070C0"/>
              </a:solidFill>
            </a:endParaRPr>
          </a:p>
          <a:p>
            <a:r>
              <a:rPr lang="en-US" i="1" dirty="0">
                <a:solidFill>
                  <a:srgbClr val="0070C0"/>
                </a:solidFill>
              </a:rPr>
              <a:t>Participants should record their key ideas directly in the Day 3 Action Planner (recovery section).</a:t>
            </a:r>
          </a:p>
          <a:p>
            <a:endParaRPr lang="en-US" i="1" dirty="0">
              <a:solidFill>
                <a:srgbClr val="0070C0"/>
              </a:solidFill>
            </a:endParaRPr>
          </a:p>
          <a:p>
            <a:r>
              <a:rPr lang="en-US" i="1" dirty="0">
                <a:solidFill>
                  <a:srgbClr val="0070C0"/>
                </a:solidFill>
              </a:rPr>
              <a:t>Remind participants that this forms part of their overall </a:t>
            </a:r>
            <a:r>
              <a:rPr lang="en-US" b="1" i="1" dirty="0">
                <a:solidFill>
                  <a:srgbClr val="0070C0"/>
                </a:solidFill>
              </a:rPr>
              <a:t>QualityRights Action Plan</a:t>
            </a:r>
            <a:r>
              <a:rPr lang="en-US" i="1" dirty="0">
                <a:solidFill>
                  <a:srgbClr val="0070C0"/>
                </a:solidFill>
              </a:rPr>
              <a:t>, which will continue to develop during Days 4 and 5.</a:t>
            </a:r>
          </a:p>
          <a:p>
            <a:endParaRPr lang="en-US" i="1" dirty="0">
              <a:solidFill>
                <a:srgbClr val="0070C0"/>
              </a:solidFill>
            </a:endParaRPr>
          </a:p>
          <a:p>
            <a:r>
              <a:rPr lang="en-US" i="1" dirty="0">
                <a:solidFill>
                  <a:srgbClr val="0070C0"/>
                </a:solidFill>
              </a:rPr>
              <a:t>If time is short, tell participants to complete the Day 3 Action Plan as homework and bring it back on Day 4 for sharing.</a:t>
            </a:r>
          </a:p>
          <a:p>
            <a:pPr algn="just">
              <a:lnSpc>
                <a:spcPct val="114999"/>
              </a:lnSpc>
              <a:spcAft>
                <a:spcPts val="650"/>
              </a:spcAft>
            </a:pPr>
            <a:endParaRPr lang="en-US" noProof="0" dirty="0">
              <a:solidFill>
                <a:schemeClr val="accent5">
                  <a:lumMod val="75000"/>
                </a:schemeClr>
              </a:solidFill>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59</a:t>
            </a:fld>
            <a:endParaRPr lang="en-CH" dirty="0"/>
          </a:p>
        </p:txBody>
      </p:sp>
    </p:spTree>
    <p:extLst>
      <p:ext uri="{BB962C8B-B14F-4D97-AF65-F5344CB8AC3E}">
        <p14:creationId xmlns:p14="http://schemas.microsoft.com/office/powerpoint/2010/main" val="181030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355600"/>
            <a:ext cx="6149975" cy="3460750"/>
          </a:xfrm>
        </p:spPr>
      </p:sp>
      <p:sp>
        <p:nvSpPr>
          <p:cNvPr id="3" name="Notes Placeholder 2"/>
          <p:cNvSpPr>
            <a:spLocks noGrp="1"/>
          </p:cNvSpPr>
          <p:nvPr>
            <p:ph type="body" idx="1"/>
          </p:nvPr>
        </p:nvSpPr>
        <p:spPr>
          <a:xfrm>
            <a:off x="509588" y="3816350"/>
            <a:ext cx="6149975" cy="6216098"/>
          </a:xfrm>
        </p:spPr>
        <p:txBody>
          <a:bodyPr/>
          <a:lstStyle/>
          <a:p>
            <a:r>
              <a:rPr lang="en-US" i="1" dirty="0">
                <a:solidFill>
                  <a:srgbClr val="0070C0"/>
                </a:solidFill>
              </a:rPr>
              <a:t>Timing: 5 min</a:t>
            </a:r>
          </a:p>
          <a:p>
            <a:r>
              <a:rPr lang="en-US" i="1" dirty="0">
                <a:solidFill>
                  <a:srgbClr val="0070C0"/>
                </a:solidFill>
              </a:rPr>
              <a:t>Talk through the slide. These notes give a little more detail. </a:t>
            </a:r>
          </a:p>
          <a:p>
            <a:pPr defTabSz="990752">
              <a:defRPr/>
            </a:pPr>
            <a:r>
              <a:rPr lang="en-GB" b="1" dirty="0">
                <a:latin typeface="Calibri" panose="020F0502020204030204" pitchFamily="34" charset="0"/>
                <a:ea typeface="SimSun" panose="02010600030101010101" pitchFamily="2" charset="-122"/>
                <a:cs typeface="Calibri" panose="020F0502020204030204" pitchFamily="34" charset="0"/>
              </a:rPr>
              <a:t>Informed consent means that: </a:t>
            </a:r>
          </a:p>
          <a:p>
            <a:pPr marL="248060" indent="-248060">
              <a:buSzPts val="1100"/>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The person is given enough information about the proposed treatment to make an informed decision, including:</a:t>
            </a:r>
            <a:endParaRPr lang="en-GB" b="1" dirty="0">
              <a:latin typeface="Calibri" panose="020F0502020204030204" pitchFamily="34" charset="0"/>
              <a:ea typeface="SimSun" panose="02010600030101010101" pitchFamily="2" charset="-122"/>
              <a:cs typeface="Arial" panose="020B0604020202020204" pitchFamily="34" charset="0"/>
            </a:endParaRPr>
          </a:p>
          <a:p>
            <a:pPr marL="463390" lvl="1" indent="-171450">
              <a:spcAft>
                <a:spcPts val="600"/>
              </a:spcAft>
              <a:buSzPts val="11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the possible benefits and negative effects/risks of the proposed treatment;</a:t>
            </a:r>
          </a:p>
          <a:p>
            <a:pPr marL="463390" lvl="1" indent="-171450">
              <a:spcAft>
                <a:spcPts val="600"/>
              </a:spcAft>
              <a:buSzPts val="11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possible alternatives to the proposed treatment;</a:t>
            </a:r>
          </a:p>
          <a:p>
            <a:pPr marL="463390" lvl="1" indent="-171450">
              <a:spcAft>
                <a:spcPts val="600"/>
              </a:spcAft>
              <a:buSzPts val="11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the possible benefits and risks of not accepting the proposed treatment and/or of choosing one of the alternatives;</a:t>
            </a:r>
          </a:p>
          <a:p>
            <a:pPr marL="463390" lvl="1" indent="-171450">
              <a:spcAft>
                <a:spcPts val="600"/>
              </a:spcAft>
              <a:buSzPts val="11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the information is given in a way that the person can understand, and is adapted to their needs, for example, the information avoids highly technical terms that the person may not understand and incorporates visual aids or sign language if the person is deaf or hard of hearing.</a:t>
            </a:r>
          </a:p>
          <a:p>
            <a:pPr marL="248060" indent="-248060">
              <a:buFont typeface="Symbol" panose="05050102010706020507" pitchFamily="18" charset="2"/>
              <a:buChar char=""/>
            </a:pPr>
            <a:r>
              <a:rPr lang="en-GB" b="1" dirty="0">
                <a:latin typeface="Calibri" panose="020F0502020204030204" pitchFamily="34" charset="0"/>
                <a:ea typeface="SimSun" panose="02010600030101010101" pitchFamily="2" charset="-122"/>
                <a:cs typeface="Calibri" panose="020F0502020204030204" pitchFamily="34" charset="0"/>
              </a:rPr>
              <a:t>The consent to treatment is given voluntarily:</a:t>
            </a:r>
            <a:endParaRPr lang="en-GB" b="1" dirty="0">
              <a:latin typeface="Calibri" panose="020F0502020204030204" pitchFamily="34" charset="0"/>
              <a:ea typeface="SimSun" panose="02010600030101010101" pitchFamily="2" charset="-122"/>
              <a:cs typeface="Arial" panose="020B0604020202020204" pitchFamily="34" charset="0"/>
            </a:endParaRPr>
          </a:p>
          <a:p>
            <a:pPr marL="464400" lvl="1" indent="-1728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Consent is given </a:t>
            </a:r>
            <a:r>
              <a:rPr lang="en-GB" b="1" dirty="0">
                <a:latin typeface="Calibri" panose="020F0502020204030204" pitchFamily="34" charset="0"/>
                <a:ea typeface="SimSun" panose="02010600030101010101" pitchFamily="2" charset="-122"/>
                <a:cs typeface="Calibri" panose="020F0502020204030204" pitchFamily="34" charset="0"/>
              </a:rPr>
              <a:t>without threat or coercion </a:t>
            </a:r>
            <a:r>
              <a:rPr lang="en-GB" dirty="0">
                <a:latin typeface="Calibri" panose="020F0502020204030204" pitchFamily="34" charset="0"/>
                <a:ea typeface="SimSun" panose="02010600030101010101" pitchFamily="2" charset="-122"/>
                <a:cs typeface="Calibri" panose="020F0502020204030204" pitchFamily="34" charset="0"/>
              </a:rPr>
              <a:t>(for example, practitioners should not tell the person that they will be involuntarily admitted to a service if they refuse the treatment).</a:t>
            </a:r>
            <a:endParaRPr lang="en-GB" dirty="0">
              <a:latin typeface="Calibri" panose="020F0502020204030204" pitchFamily="34" charset="0"/>
              <a:ea typeface="SimSun" panose="02010600030101010101" pitchFamily="2" charset="-122"/>
              <a:cs typeface="Arial" panose="020B0604020202020204" pitchFamily="34" charset="0"/>
            </a:endParaRPr>
          </a:p>
          <a:p>
            <a:pPr marL="464400" lvl="1" indent="-1728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Consent is given </a:t>
            </a:r>
            <a:r>
              <a:rPr lang="en-GB" b="1" dirty="0">
                <a:latin typeface="Calibri" panose="020F0502020204030204" pitchFamily="34" charset="0"/>
                <a:ea typeface="SimSun" panose="02010600030101010101" pitchFamily="2" charset="-122"/>
                <a:cs typeface="Calibri" panose="020F0502020204030204" pitchFamily="34" charset="0"/>
              </a:rPr>
              <a:t>without undue influence. </a:t>
            </a:r>
            <a:r>
              <a:rPr lang="en-GB" dirty="0">
                <a:latin typeface="Calibri" panose="020F0502020204030204" pitchFamily="34" charset="0"/>
                <a:ea typeface="SimSun" panose="02010600030101010101" pitchFamily="2" charset="-122"/>
                <a:cs typeface="Calibri" panose="020F0502020204030204" pitchFamily="34" charset="0"/>
              </a:rPr>
              <a:t>For example, practitioners should not make the person think that there may be unpleasant consequences, such as withdrawal of privileges, if they refuse the treatment. It is important to </a:t>
            </a:r>
            <a:r>
              <a:rPr lang="en-GB" b="1" dirty="0">
                <a:latin typeface="Calibri" panose="020F0502020204030204" pitchFamily="34" charset="0"/>
                <a:ea typeface="SimSun" panose="02010600030101010101" pitchFamily="2" charset="-122"/>
                <a:cs typeface="Calibri" panose="020F0502020204030204" pitchFamily="34" charset="0"/>
              </a:rPr>
              <a:t>be aware of the risk of undue influence </a:t>
            </a:r>
            <a:r>
              <a:rPr lang="en-GB" dirty="0">
                <a:latin typeface="Calibri" panose="020F0502020204030204" pitchFamily="34" charset="0"/>
                <a:ea typeface="SimSun" panose="02010600030101010101" pitchFamily="2" charset="-122"/>
                <a:cs typeface="Calibri" panose="020F0502020204030204" pitchFamily="34" charset="0"/>
              </a:rPr>
              <a:t>due to the power imbalance in relationships between people and those trying the help them. There is sometimes a fine line between supporting people in making their decision and unduly influencing them.</a:t>
            </a:r>
            <a:endParaRPr lang="en-GB" dirty="0">
              <a:latin typeface="Calibri" panose="020F0502020204030204" pitchFamily="34" charset="0"/>
              <a:ea typeface="SimSun" panose="02010600030101010101" pitchFamily="2" charset="-122"/>
              <a:cs typeface="Arial" panose="020B0604020202020204" pitchFamily="34" charset="0"/>
            </a:endParaRPr>
          </a:p>
          <a:p>
            <a:pPr marL="464400" lvl="1" indent="-172800">
              <a:buFont typeface="Courier New" panose="02070309020205020404" pitchFamily="49" charset="0"/>
              <a:buChar char="o"/>
            </a:pPr>
            <a:r>
              <a:rPr lang="en-GB" dirty="0">
                <a:latin typeface="Calibri" panose="020F0502020204030204" pitchFamily="34" charset="0"/>
                <a:ea typeface="SimSun" panose="02010600030101010101" pitchFamily="2" charset="-122"/>
                <a:cs typeface="Calibri" panose="020F0502020204030204" pitchFamily="34" charset="0"/>
              </a:rPr>
              <a:t>Consent is given without deception, fraud, manipulation or false reassurance.</a:t>
            </a:r>
            <a:r>
              <a:rPr lang="en-US" dirty="0"/>
              <a:t> For example, practitioners should not tell someone that a medication is ‘just a vitamin’ when it is actually a psychoactive medicine, or reassure someone that a treatment has no side effects when significant risks are known and should be discussed.</a:t>
            </a:r>
            <a:endParaRPr lang="en-GB" dirty="0">
              <a:latin typeface="Calibri" panose="020F0502020204030204" pitchFamily="34" charset="0"/>
              <a:ea typeface="SimSun" panose="02010600030101010101" pitchFamily="2" charset="-122"/>
              <a:cs typeface="Calibri" panose="020F0502020204030204" pitchFamily="34" charset="0"/>
            </a:endParaRPr>
          </a:p>
          <a:p>
            <a:pPr marL="291600" lvl="1" indent="0">
              <a:buFont typeface="Courier New" panose="02070309020205020404" pitchFamily="49" charset="0"/>
              <a:buNone/>
            </a:pPr>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r>
              <a:rPr lang="en-US" b="1" dirty="0">
                <a:solidFill>
                  <a:srgbClr val="000000"/>
                </a:solidFill>
                <a:latin typeface="+mn-lt"/>
              </a:rPr>
              <a:t>Obtaining informed consent to treatment is essential to respecting the right to legal capacity. </a:t>
            </a:r>
          </a:p>
          <a:p>
            <a:pPr marL="0" lvl="2">
              <a:spcAft>
                <a:spcPts val="542"/>
              </a:spcAft>
            </a:pPr>
            <a:r>
              <a:rPr lang="en-US" b="1" dirty="0">
                <a:solidFill>
                  <a:srgbClr val="000000"/>
                </a:solidFill>
                <a:latin typeface="+mn-lt"/>
              </a:rPr>
              <a:t>T</a:t>
            </a:r>
            <a:r>
              <a:rPr lang="en-GB" b="1" dirty="0">
                <a:solidFill>
                  <a:srgbClr val="000000"/>
                </a:solidFill>
                <a:ea typeface="SimSun" panose="02010600030101010101" pitchFamily="2" charset="-122"/>
                <a:cs typeface="Calibri" panose="020F0502020204030204" pitchFamily="34" charset="0"/>
              </a:rPr>
              <a:t>he right to give informed consent also includes the right to refuse treatment. I</a:t>
            </a:r>
            <a:r>
              <a:rPr lang="en-GB" b="1" dirty="0">
                <a:solidFill>
                  <a:srgbClr val="000000"/>
                </a:solidFill>
                <a:ea typeface="SimSun" panose="02010600030101010101" pitchFamily="2" charset="-122"/>
                <a:cs typeface="Arial" panose="020B0604020202020204" pitchFamily="34" charset="0"/>
              </a:rPr>
              <a:t>f a person, after receiving information about treatment options, decides they do not want any kind of treatment, this is their right and it must be respected.</a:t>
            </a:r>
            <a:endParaRPr lang="en-CH" b="1" dirty="0">
              <a:solidFill>
                <a:srgbClr val="000000"/>
              </a:solidFill>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pPr defTabSz="990752">
              <a:defRPr/>
            </a:pPr>
            <a:fld id="{D3B5638E-FD35-4CD2-A9D5-ECDD5368462D}" type="slidenum">
              <a:rPr lang="en-CH" sz="1400">
                <a:solidFill>
                  <a:prstClr val="black"/>
                </a:solidFill>
                <a:latin typeface="Calibri" panose="020F0502020204030204"/>
              </a:rPr>
              <a:pPr defTabSz="990752">
                <a:defRPr/>
              </a:pPr>
              <a:t>6</a:t>
            </a:fld>
            <a:endParaRPr lang="en-CH" sz="1400" dirty="0">
              <a:solidFill>
                <a:prstClr val="black"/>
              </a:solidFill>
              <a:latin typeface="Calibri" panose="020F0502020204030204"/>
            </a:endParaRPr>
          </a:p>
        </p:txBody>
      </p:sp>
    </p:spTree>
    <p:extLst>
      <p:ext uri="{BB962C8B-B14F-4D97-AF65-F5344CB8AC3E}">
        <p14:creationId xmlns:p14="http://schemas.microsoft.com/office/powerpoint/2010/main" val="113989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8:notes"/>
          <p:cNvSpPr txBox="1">
            <a:spLocks noGrp="1"/>
          </p:cNvSpPr>
          <p:nvPr>
            <p:ph type="body" idx="1"/>
          </p:nvPr>
        </p:nvSpPr>
        <p:spPr>
          <a:xfrm>
            <a:off x="317500" y="4002771"/>
            <a:ext cx="6298159" cy="5732993"/>
          </a:xfrm>
          <a:prstGeom prst="rect">
            <a:avLst/>
          </a:prstGeom>
        </p:spPr>
        <p:txBody>
          <a:bodyPr spcFirstLastPara="1" wrap="square" lIns="103691" tIns="51845" rIns="103691" bIns="51845" anchor="t" anchorCtr="0">
            <a:noAutofit/>
          </a:bodyPr>
          <a:lstStyle/>
          <a:p>
            <a:r>
              <a:rPr lang="en-GB" b="1" i="1" dirty="0">
                <a:solidFill>
                  <a:srgbClr val="0070C0"/>
                </a:solidFill>
                <a:cs typeface="Calibri" panose="020F0502020204030204" pitchFamily="34" charset="0"/>
                <a:sym typeface="Century Gothic"/>
              </a:rPr>
              <a:t>Daily wrap up and rapid end of day evaluation (10 min.)</a:t>
            </a:r>
          </a:p>
          <a:p>
            <a:endParaRPr lang="en-GB" b="1" i="1" dirty="0">
              <a:solidFill>
                <a:srgbClr val="0070C0"/>
              </a:solidFill>
              <a:cs typeface="Calibri" panose="020F0502020204030204" pitchFamily="34" charset="0"/>
              <a:sym typeface="Century Gothic"/>
            </a:endParaRPr>
          </a:p>
          <a:p>
            <a:r>
              <a:rPr lang="en-GB" b="1" i="1" dirty="0">
                <a:solidFill>
                  <a:srgbClr val="0070C0"/>
                </a:solidFill>
                <a:cs typeface="Calibri" panose="020F0502020204030204" pitchFamily="34" charset="0"/>
                <a:sym typeface="Century Gothic"/>
              </a:rPr>
              <a:t>Summary:</a:t>
            </a:r>
          </a:p>
          <a:p>
            <a:pPr marL="171450" indent="-171450">
              <a:buFont typeface="Arial" panose="020B0604020202020204" pitchFamily="34" charset="0"/>
              <a:buChar char="•"/>
            </a:pPr>
            <a:r>
              <a:rPr lang="en-GB" i="1" dirty="0">
                <a:solidFill>
                  <a:srgbClr val="0070C0"/>
                </a:solidFill>
                <a:cs typeface="Calibri" panose="020F0502020204030204" pitchFamily="34" charset="0"/>
                <a:sym typeface="Century Gothic"/>
              </a:rPr>
              <a:t>Ask </a:t>
            </a:r>
            <a:r>
              <a:rPr lang="en-GB" i="1" dirty="0">
                <a:solidFill>
                  <a:srgbClr val="0070C0"/>
                </a:solidFill>
              </a:rPr>
              <a:t>a volunteer to briefly summarize the day’s training (5 minutes max.)</a:t>
            </a:r>
          </a:p>
          <a:p>
            <a:pPr marL="171450" indent="-171450">
              <a:buFont typeface="Arial" panose="020B0604020202020204" pitchFamily="34" charset="0"/>
              <a:buChar char="•"/>
            </a:pPr>
            <a:r>
              <a:rPr lang="en-GB" i="1" dirty="0">
                <a:solidFill>
                  <a:srgbClr val="0070C0"/>
                </a:solidFill>
              </a:rPr>
              <a:t>Alternatively, ask for one or two volunteers to do a 5 minute summary at the start of the next session.</a:t>
            </a:r>
          </a:p>
          <a:p>
            <a:pPr marL="295780" indent="-295780">
              <a:buChar char="•"/>
            </a:pPr>
            <a:endParaRPr lang="en-GB" i="1" dirty="0">
              <a:solidFill>
                <a:srgbClr val="0070C0"/>
              </a:solidFill>
            </a:endParaRPr>
          </a:p>
          <a:p>
            <a:r>
              <a:rPr lang="en-GB" b="1" i="1" dirty="0">
                <a:solidFill>
                  <a:srgbClr val="0070C0"/>
                </a:solidFill>
              </a:rPr>
              <a:t>Rapid evaluation:</a:t>
            </a:r>
          </a:p>
          <a:p>
            <a:pPr marL="171450" indent="-171450">
              <a:buFont typeface="Arial" panose="020B0604020202020204" pitchFamily="34" charset="0"/>
              <a:buChar char="•"/>
            </a:pPr>
            <a:r>
              <a:rPr lang="en-GB" i="1" dirty="0">
                <a:solidFill>
                  <a:srgbClr val="0070C0"/>
                </a:solidFill>
              </a:rPr>
              <a:t>Ask participants to answer the two questions in a couple of sentences each. </a:t>
            </a:r>
          </a:p>
          <a:p>
            <a:pPr marL="171450" indent="-171450">
              <a:buFont typeface="Arial" panose="020B0604020202020204" pitchFamily="34" charset="0"/>
              <a:buChar char="•"/>
            </a:pPr>
            <a:r>
              <a:rPr lang="en-GB" i="1" dirty="0">
                <a:solidFill>
                  <a:srgbClr val="0070C0"/>
                </a:solidFill>
              </a:rPr>
              <a:t>Alternatively, hand out sticky notes so people can leave comments on two flip charts allocated for the questions.</a:t>
            </a:r>
          </a:p>
          <a:p>
            <a:endParaRPr lang="en-GB" sz="1400" dirty="0">
              <a:solidFill>
                <a:schemeClr val="accent5">
                  <a:lumMod val="75000"/>
                </a:schemeClr>
              </a:solidFill>
            </a:endParaRPr>
          </a:p>
        </p:txBody>
      </p:sp>
      <p:sp>
        <p:nvSpPr>
          <p:cNvPr id="545" name="Google Shape;545;p48:notes"/>
          <p:cNvSpPr>
            <a:spLocks noGrp="1" noRot="1" noChangeAspect="1"/>
          </p:cNvSpPr>
          <p:nvPr>
            <p:ph type="sldImg" idx="2"/>
          </p:nvPr>
        </p:nvSpPr>
        <p:spPr>
          <a:xfrm>
            <a:off x="317500" y="319088"/>
            <a:ext cx="6438900" cy="3622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64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339725"/>
            <a:ext cx="6297613" cy="3541713"/>
          </a:xfrm>
        </p:spPr>
      </p:sp>
      <p:sp>
        <p:nvSpPr>
          <p:cNvPr id="3" name="Notes Placeholder 2"/>
          <p:cNvSpPr>
            <a:spLocks noGrp="1"/>
          </p:cNvSpPr>
          <p:nvPr>
            <p:ph type="body" idx="1"/>
          </p:nvPr>
        </p:nvSpPr>
        <p:spPr>
          <a:xfrm>
            <a:off x="419100" y="3941379"/>
            <a:ext cx="6297613" cy="5013908"/>
          </a:xfrm>
        </p:spPr>
        <p:txBody>
          <a:bodyPr/>
          <a:lstStyle/>
          <a:p>
            <a:r>
              <a:rPr lang="en-GB" i="1" dirty="0">
                <a:solidFill>
                  <a:srgbClr val="0070C0"/>
                </a:solidFill>
              </a:rPr>
              <a:t>Exercise 3.4 Informed consent, Halima’s story (15 min, three slides to read out, then a fourth to discuss)</a:t>
            </a:r>
          </a:p>
          <a:p>
            <a:endParaRPr lang="en-GB" i="1" u="none" strike="noStrike" kern="1200" cap="none" normalizeH="0" baseline="0" noProof="0" dirty="0">
              <a:ln>
                <a:noFill/>
              </a:ln>
              <a:solidFill>
                <a:srgbClr val="0070C0"/>
              </a:solidFill>
              <a:effectLst/>
              <a:uLnTx/>
              <a:uFillTx/>
              <a:ea typeface="+mj-ea"/>
              <a:cs typeface="Calibri"/>
            </a:endParaRPr>
          </a:p>
          <a:p>
            <a:r>
              <a:rPr lang="en-GB" i="1" dirty="0">
                <a:solidFill>
                  <a:srgbClr val="0070C0"/>
                </a:solidFill>
              </a:rPr>
              <a:t>Ask a participant to read out this slide.</a:t>
            </a:r>
          </a:p>
          <a:p>
            <a:pPr>
              <a:lnSpc>
                <a:spcPct val="90000"/>
              </a:lnSpc>
              <a:spcBef>
                <a:spcPts val="1084"/>
              </a:spcBef>
            </a:pP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7</a:t>
            </a:fld>
            <a:endParaRPr lang="en-CH" sz="1400" dirty="0"/>
          </a:p>
        </p:txBody>
      </p:sp>
    </p:spTree>
    <p:extLst>
      <p:ext uri="{BB962C8B-B14F-4D97-AF65-F5344CB8AC3E}">
        <p14:creationId xmlns:p14="http://schemas.microsoft.com/office/powerpoint/2010/main" val="395393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339725"/>
            <a:ext cx="6245225" cy="3513138"/>
          </a:xfrm>
        </p:spPr>
      </p:sp>
      <p:sp>
        <p:nvSpPr>
          <p:cNvPr id="3" name="Notes Placeholder 2"/>
          <p:cNvSpPr>
            <a:spLocks noGrp="1"/>
          </p:cNvSpPr>
          <p:nvPr>
            <p:ph type="body" idx="1"/>
          </p:nvPr>
        </p:nvSpPr>
        <p:spPr>
          <a:xfrm>
            <a:off x="387350" y="3916155"/>
            <a:ext cx="6245225" cy="5039132"/>
          </a:xfrm>
        </p:spPr>
        <p:txBody>
          <a:bodyPr/>
          <a:lstStyle/>
          <a:p>
            <a:r>
              <a:rPr lang="en-GB" i="1" dirty="0">
                <a:solidFill>
                  <a:srgbClr val="0070C0"/>
                </a:solidFill>
              </a:rPr>
              <a:t>Talk through the slide – or ask participants to read out paragraphs.</a:t>
            </a:r>
          </a:p>
        </p:txBody>
      </p:sp>
      <p:sp>
        <p:nvSpPr>
          <p:cNvPr id="4" name="Slide Number Placeholder 3"/>
          <p:cNvSpPr>
            <a:spLocks noGrp="1"/>
          </p:cNvSpPr>
          <p:nvPr>
            <p:ph type="sldNum" sz="quarter" idx="5"/>
          </p:nvPr>
        </p:nvSpPr>
        <p:spPr/>
        <p:txBody>
          <a:bodyPr/>
          <a:lstStyle/>
          <a:p>
            <a:r>
              <a:rPr lang="en-GB" sz="1400" dirty="0"/>
              <a:t>8</a:t>
            </a:r>
            <a:endParaRPr lang="en-CH" sz="1400" dirty="0"/>
          </a:p>
        </p:txBody>
      </p:sp>
    </p:spTree>
    <p:extLst>
      <p:ext uri="{BB962C8B-B14F-4D97-AF65-F5344CB8AC3E}">
        <p14:creationId xmlns:p14="http://schemas.microsoft.com/office/powerpoint/2010/main" val="19684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33375"/>
            <a:ext cx="6289675" cy="3538538"/>
          </a:xfrm>
        </p:spPr>
      </p:sp>
      <p:sp>
        <p:nvSpPr>
          <p:cNvPr id="3" name="Notes Placeholder 2"/>
          <p:cNvSpPr>
            <a:spLocks noGrp="1"/>
          </p:cNvSpPr>
          <p:nvPr>
            <p:ph type="body" idx="1"/>
          </p:nvPr>
        </p:nvSpPr>
        <p:spPr>
          <a:xfrm>
            <a:off x="381000" y="3916155"/>
            <a:ext cx="6289675" cy="5039132"/>
          </a:xfrm>
        </p:spPr>
        <p:txBody>
          <a:bodyPr/>
          <a:lstStyle/>
          <a:p>
            <a:pPr defTabSz="990752">
              <a:defRPr/>
            </a:pPr>
            <a:r>
              <a:rPr lang="en-GB" i="1" u="none" dirty="0">
                <a:solidFill>
                  <a:srgbClr val="0070C0"/>
                </a:solidFill>
              </a:rPr>
              <a:t>Talk through the slide.</a:t>
            </a:r>
          </a:p>
          <a:p>
            <a:pPr defTabSz="990752">
              <a:defRPr/>
            </a:pPr>
            <a:r>
              <a:rPr lang="en-GB" i="1" u="none" dirty="0">
                <a:solidFill>
                  <a:srgbClr val="0070C0"/>
                </a:solidFill>
                <a:cs typeface="Calibri"/>
              </a:rPr>
              <a:t>You can read it out, or get participants to read a paragraph each.</a:t>
            </a:r>
            <a:endParaRPr lang="en-US" i="1" u="none" dirty="0">
              <a:solidFill>
                <a:srgbClr val="0070C0"/>
              </a:solidFill>
              <a:cs typeface="Calibri"/>
            </a:endParaRPr>
          </a:p>
          <a:p>
            <a:endParaRPr lang="en-GB"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F4F7DB96-B4E3-48F2-8E35-A4648E993116}" type="slidenum">
              <a:rPr lang="en-CH" sz="1400" smtClean="0"/>
              <a:t>9</a:t>
            </a:fld>
            <a:endParaRPr lang="en-CH" sz="1400" dirty="0"/>
          </a:p>
        </p:txBody>
      </p:sp>
    </p:spTree>
    <p:extLst>
      <p:ext uri="{BB962C8B-B14F-4D97-AF65-F5344CB8AC3E}">
        <p14:creationId xmlns:p14="http://schemas.microsoft.com/office/powerpoint/2010/main" val="156347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hemeOverride" Target="../theme/themeOverride4.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5.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themeOverride" Target="../theme/themeOverride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themeOverride" Target="../theme/themeOverride7.xml"/><Relationship Id="rId6" Type="http://schemas.openxmlformats.org/officeDocument/2006/relationships/oleObject" Target="../embeddings/oleObject1.bin"/><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8.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9.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10.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hemeOverride" Target="../theme/themeOverride12.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hemeOverride" Target="../theme/themeOverride13.xml"/><Relationship Id="rId6" Type="http://schemas.openxmlformats.org/officeDocument/2006/relationships/image" Target="../media/image1.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hemeOverride" Target="../theme/themeOverride15.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hemeOverride" Target="../theme/themeOverride16.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7.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hemeOverride" Target="../theme/themeOverride18.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Master" Target="../slideMasters/slideMaster1.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9.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hemeOverride" Target="../theme/themeOverride20.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hemeOverride" Target="../theme/themeOverride21.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themeOverride" Target="../theme/themeOverride22.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hemeOverride" Target="../theme/themeOverride23.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png"/><Relationship Id="rId2" Type="http://schemas.openxmlformats.org/officeDocument/2006/relationships/tags" Target="../tags/tag32.xml"/><Relationship Id="rId1" Type="http://schemas.openxmlformats.org/officeDocument/2006/relationships/themeOverride" Target="../theme/themeOverride24.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themeOverride" Target="../theme/themeOverride25.x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5.xml"/><Relationship Id="rId7" Type="http://schemas.openxmlformats.org/officeDocument/2006/relationships/image" Target="../media/image2.png"/><Relationship Id="rId2" Type="http://schemas.openxmlformats.org/officeDocument/2006/relationships/tags" Target="../tags/tag34.xml"/><Relationship Id="rId1" Type="http://schemas.openxmlformats.org/officeDocument/2006/relationships/themeOverride" Target="../theme/themeOverride26.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66806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5918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41857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5948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48271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177464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751868017"/>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71349997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9959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162610327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50221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373493728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1305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533828512"/>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a:p>
        </p:txBody>
      </p:sp>
    </p:spTree>
    <p:extLst>
      <p:ext uri="{BB962C8B-B14F-4D97-AF65-F5344CB8AC3E}">
        <p14:creationId xmlns:p14="http://schemas.microsoft.com/office/powerpoint/2010/main" val="205710741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65323564"/>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17404940"/>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Lonza Microbiome JV - media briefing  |  3 April 2019</a:t>
            </a:r>
          </a:p>
        </p:txBody>
      </p:sp>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027650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483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336849823"/>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93457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306774367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866037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463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996844318"/>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2706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620224409"/>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33758267"/>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495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759498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 name="Picture 2">
            <a:extLst>
              <a:ext uri="{FF2B5EF4-FFF2-40B4-BE49-F238E27FC236}">
                <a16:creationId xmlns:a16="http://schemas.microsoft.com/office/drawing/2014/main" id="{95E54E74-F366-2848-BEB3-9B41F6F182CA}"/>
              </a:ext>
            </a:extLst>
          </p:cNvPr>
          <p:cNvPicPr>
            <a:picLocks noChangeAspect="1"/>
          </p:cNvPicPr>
          <p:nvPr userDrawn="1"/>
        </p:nvPicPr>
        <p:blipFill>
          <a:blip r:embed="rId8"/>
          <a:stretch>
            <a:fillRect/>
          </a:stretch>
        </p:blipFill>
        <p:spPr>
          <a:xfrm>
            <a:off x="0" y="6623100"/>
            <a:ext cx="12192000" cy="254000"/>
          </a:xfrm>
          <a:prstGeom prst="rect">
            <a:avLst/>
          </a:prstGeom>
        </p:spPr>
      </p:pic>
      <p:sp>
        <p:nvSpPr>
          <p:cNvPr id="11" name="Slide Number Placeholder 5">
            <a:extLst>
              <a:ext uri="{FF2B5EF4-FFF2-40B4-BE49-F238E27FC236}">
                <a16:creationId xmlns:a16="http://schemas.microsoft.com/office/drawing/2014/main" id="{42FD4ADF-9930-B540-A57A-78538EA59913}"/>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a:p>
        </p:txBody>
      </p:sp>
    </p:spTree>
    <p:extLst>
      <p:ext uri="{BB962C8B-B14F-4D97-AF65-F5344CB8AC3E}">
        <p14:creationId xmlns:p14="http://schemas.microsoft.com/office/powerpoint/2010/main" val="156171111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2354764997"/>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35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2845288"/>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5667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411777463"/>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12/10/2025</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1756535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Clr>
                <a:schemeClr val="accen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dirty="0"/>
          </a:p>
        </p:txBody>
      </p:sp>
      <p:sp>
        <p:nvSpPr>
          <p:cNvPr id="20" name="Google Shape;20;p5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5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2506754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2"/>
        <p:cNvGrpSpPr/>
        <p:nvPr/>
      </p:nvGrpSpPr>
      <p:grpSpPr>
        <a:xfrm>
          <a:off x="0" y="0"/>
          <a:ext cx="0" cy="0"/>
          <a:chOff x="0" y="0"/>
          <a:chExt cx="0" cy="0"/>
        </a:xfrm>
      </p:grpSpPr>
      <p:sp>
        <p:nvSpPr>
          <p:cNvPr id="23" name="Google Shape;23;p5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24" name="Google Shape;24;p5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51"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51"/>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3697766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amp; Subheading">
  <p:cSld name="Two Content &amp; Subheading">
    <p:spTree>
      <p:nvGrpSpPr>
        <p:cNvPr id="1" name="Shape 29"/>
        <p:cNvGrpSpPr/>
        <p:nvPr/>
      </p:nvGrpSpPr>
      <p:grpSpPr>
        <a:xfrm>
          <a:off x="0" y="0"/>
          <a:ext cx="0" cy="0"/>
          <a:chOff x="0" y="0"/>
          <a:chExt cx="0" cy="0"/>
        </a:xfrm>
      </p:grpSpPr>
      <p:sp>
        <p:nvSpPr>
          <p:cNvPr id="30" name="Google Shape;30;p52"/>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32" name="Google Shape;32;p52"/>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2"/>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2"/>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2"/>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58559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53"/>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5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43" name="Google Shape;43;p53"/>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0045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45"/>
        <p:cNvGrpSpPr/>
        <p:nvPr/>
      </p:nvGrpSpPr>
      <p:grpSpPr>
        <a:xfrm>
          <a:off x="0" y="0"/>
          <a:ext cx="0" cy="0"/>
          <a:chOff x="0" y="0"/>
          <a:chExt cx="0" cy="0"/>
        </a:xfrm>
      </p:grpSpPr>
      <p:sp>
        <p:nvSpPr>
          <p:cNvPr id="46" name="Google Shape;46;p5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
        <p:nvSpPr>
          <p:cNvPr id="47" name="Google Shape;47;p5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54"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51" name="Google Shape;51;p54"/>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1577583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52"/>
        <p:cNvGrpSpPr/>
        <p:nvPr/>
      </p:nvGrpSpPr>
      <p:grpSpPr>
        <a:xfrm>
          <a:off x="0" y="0"/>
          <a:ext cx="0" cy="0"/>
          <a:chOff x="0" y="0"/>
          <a:chExt cx="0" cy="0"/>
        </a:xfrm>
      </p:grpSpPr>
      <p:sp>
        <p:nvSpPr>
          <p:cNvPr id="53" name="Google Shape;53;p55"/>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dirty="0">
              <a:solidFill>
                <a:schemeClr val="lt1"/>
              </a:solidFill>
              <a:latin typeface="Calibri"/>
              <a:ea typeface="Calibri"/>
              <a:cs typeface="Calibri"/>
              <a:sym typeface="Calibri"/>
            </a:endParaRPr>
          </a:p>
        </p:txBody>
      </p:sp>
      <p:sp>
        <p:nvSpPr>
          <p:cNvPr id="54" name="Google Shape;54;p55"/>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accent1"/>
              </a:buClr>
              <a:buSzPts val="6600"/>
              <a:buFont typeface="Century Gothic"/>
              <a:buNone/>
              <a:defRPr sz="6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55"/>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57" name="Google Shape;57;p55"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extLst>
      <p:ext uri="{BB962C8B-B14F-4D97-AF65-F5344CB8AC3E}">
        <p14:creationId xmlns:p14="http://schemas.microsoft.com/office/powerpoint/2010/main" val="128700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3580012"/>
      </p:ext>
    </p:extLst>
  </p:cSld>
  <p:clrMapOvr>
    <a:overrideClrMapping bg1="lt1" tx1="dk1" bg2="lt2" tx2="dk2" accent1="accent1" accent2="accent2" accent3="accent3" accent4="accent4" accent5="accent5" accent6="accent6" hlink="hlink" folHlink="folHlink"/>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2"/>
            </a:gs>
            <a:gs pos="100000">
              <a:schemeClr val="accent1"/>
            </a:gs>
          </a:gsLst>
          <a:lin ang="0" scaled="0"/>
        </a:gradFill>
        <a:effectLst/>
      </p:bgPr>
    </p:bg>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lt1"/>
              </a:buClr>
              <a:buSzPts val="6600"/>
              <a:buFont typeface="Century Gothic"/>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ftr" idx="11"/>
          </p:nvPr>
        </p:nvSpPr>
        <p:spPr>
          <a:xfrm>
            <a:off x="507205" y="5013294"/>
            <a:ext cx="11088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56"/>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56"/>
          <p:cNvSpPr/>
          <p:nvPr/>
        </p:nvSpPr>
        <p:spPr>
          <a:xfrm>
            <a:off x="-1" y="5303519"/>
            <a:ext cx="12192000" cy="15544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dirty="0">
              <a:solidFill>
                <a:schemeClr val="lt1"/>
              </a:solidFill>
              <a:latin typeface="Calibri"/>
              <a:ea typeface="Calibri"/>
              <a:cs typeface="Calibri"/>
              <a:sym typeface="Calibri"/>
            </a:endParaRPr>
          </a:p>
        </p:txBody>
      </p:sp>
      <p:sp>
        <p:nvSpPr>
          <p:cNvPr id="63" name="Google Shape;63;p56"/>
          <p:cNvSpPr>
            <a:spLocks noGrp="1"/>
          </p:cNvSpPr>
          <p:nvPr>
            <p:ph type="pic" idx="2"/>
          </p:nvPr>
        </p:nvSpPr>
        <p:spPr>
          <a:xfrm>
            <a:off x="0" y="5303520"/>
            <a:ext cx="12192000" cy="1554480"/>
          </a:xfrm>
          <a:prstGeom prst="rect">
            <a:avLst/>
          </a:prstGeom>
          <a:noFill/>
          <a:ln>
            <a:noFill/>
          </a:ln>
        </p:spPr>
      </p:sp>
    </p:spTree>
    <p:extLst>
      <p:ext uri="{BB962C8B-B14F-4D97-AF65-F5344CB8AC3E}">
        <p14:creationId xmlns:p14="http://schemas.microsoft.com/office/powerpoint/2010/main" val="2660381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Footer Image">
  <p:cSld name="Content with Footer Image">
    <p:spTree>
      <p:nvGrpSpPr>
        <p:cNvPr id="1" name="Shape 64"/>
        <p:cNvGrpSpPr/>
        <p:nvPr/>
      </p:nvGrpSpPr>
      <p:grpSpPr>
        <a:xfrm>
          <a:off x="0" y="0"/>
          <a:ext cx="0" cy="0"/>
          <a:chOff x="0" y="0"/>
          <a:chExt cx="0" cy="0"/>
        </a:xfrm>
      </p:grpSpPr>
      <p:sp>
        <p:nvSpPr>
          <p:cNvPr id="65" name="Google Shape;65;p57"/>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dirty="0">
              <a:solidFill>
                <a:schemeClr val="lt1"/>
              </a:solidFill>
              <a:latin typeface="Calibri"/>
              <a:ea typeface="Calibri"/>
              <a:cs typeface="Calibri"/>
              <a:sym typeface="Calibri"/>
            </a:endParaRPr>
          </a:p>
        </p:txBody>
      </p:sp>
      <p:sp>
        <p:nvSpPr>
          <p:cNvPr id="66" name="Google Shape;66;p57"/>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57"/>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68" name="Google Shape;68;p5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7"/>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dirty="0">
              <a:solidFill>
                <a:schemeClr val="lt1"/>
              </a:solidFill>
              <a:latin typeface="Calibri"/>
              <a:ea typeface="Calibri"/>
              <a:cs typeface="Calibri"/>
              <a:sym typeface="Calibri"/>
            </a:endParaRPr>
          </a:p>
        </p:txBody>
      </p:sp>
      <p:sp>
        <p:nvSpPr>
          <p:cNvPr id="72" name="Google Shape;72;p57"/>
          <p:cNvSpPr>
            <a:spLocks noGrp="1"/>
          </p:cNvSpPr>
          <p:nvPr>
            <p:ph type="pic" idx="3"/>
          </p:nvPr>
        </p:nvSpPr>
        <p:spPr>
          <a:xfrm>
            <a:off x="0" y="5538420"/>
            <a:ext cx="12192000" cy="1319580"/>
          </a:xfrm>
          <a:prstGeom prst="rect">
            <a:avLst/>
          </a:prstGeom>
          <a:noFill/>
          <a:ln>
            <a:noFill/>
          </a:ln>
        </p:spPr>
      </p:sp>
    </p:spTree>
    <p:extLst>
      <p:ext uri="{BB962C8B-B14F-4D97-AF65-F5344CB8AC3E}">
        <p14:creationId xmlns:p14="http://schemas.microsoft.com/office/powerpoint/2010/main" val="1654080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with Footer Image">
  <p:cSld name="Two Content with Footer Image">
    <p:spTree>
      <p:nvGrpSpPr>
        <p:cNvPr id="1" name="Shape 73"/>
        <p:cNvGrpSpPr/>
        <p:nvPr/>
      </p:nvGrpSpPr>
      <p:grpSpPr>
        <a:xfrm>
          <a:off x="0" y="0"/>
          <a:ext cx="0" cy="0"/>
          <a:chOff x="0" y="0"/>
          <a:chExt cx="0" cy="0"/>
        </a:xfrm>
      </p:grpSpPr>
      <p:sp>
        <p:nvSpPr>
          <p:cNvPr id="74" name="Google Shape;74;p58"/>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dirty="0">
              <a:solidFill>
                <a:schemeClr val="lt1"/>
              </a:solidFill>
              <a:latin typeface="Calibri"/>
              <a:ea typeface="Calibri"/>
              <a:cs typeface="Calibri"/>
              <a:sym typeface="Calibri"/>
            </a:endParaRPr>
          </a:p>
        </p:txBody>
      </p:sp>
      <p:sp>
        <p:nvSpPr>
          <p:cNvPr id="75" name="Google Shape;75;p58"/>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58"/>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77" name="Google Shape;77;p5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8"/>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8"/>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8"/>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dirty="0">
              <a:solidFill>
                <a:schemeClr val="lt1"/>
              </a:solidFill>
              <a:latin typeface="Calibri"/>
              <a:ea typeface="Calibri"/>
              <a:cs typeface="Calibri"/>
              <a:sym typeface="Calibri"/>
            </a:endParaRPr>
          </a:p>
        </p:txBody>
      </p:sp>
      <p:sp>
        <p:nvSpPr>
          <p:cNvPr id="82" name="Google Shape;82;p58"/>
          <p:cNvSpPr>
            <a:spLocks noGrp="1"/>
          </p:cNvSpPr>
          <p:nvPr>
            <p:ph type="pic" idx="4"/>
          </p:nvPr>
        </p:nvSpPr>
        <p:spPr>
          <a:xfrm>
            <a:off x="0" y="5538420"/>
            <a:ext cx="12192000" cy="1319580"/>
          </a:xfrm>
          <a:prstGeom prst="rect">
            <a:avLst/>
          </a:prstGeom>
          <a:noFill/>
          <a:ln>
            <a:noFill/>
          </a:ln>
        </p:spPr>
      </p:sp>
    </p:spTree>
    <p:extLst>
      <p:ext uri="{BB962C8B-B14F-4D97-AF65-F5344CB8AC3E}">
        <p14:creationId xmlns:p14="http://schemas.microsoft.com/office/powerpoint/2010/main" val="2053823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95"/>
        <p:cNvGrpSpPr/>
        <p:nvPr/>
      </p:nvGrpSpPr>
      <p:grpSpPr>
        <a:xfrm>
          <a:off x="0" y="0"/>
          <a:ext cx="0" cy="0"/>
          <a:chOff x="0" y="0"/>
          <a:chExt cx="0" cy="0"/>
        </a:xfrm>
      </p:grpSpPr>
      <p:sp>
        <p:nvSpPr>
          <p:cNvPr id="96" name="Google Shape;96;p60"/>
          <p:cNvSpPr>
            <a:spLocks noGrp="1"/>
          </p:cNvSpPr>
          <p:nvPr>
            <p:ph type="pic" idx="2"/>
          </p:nvPr>
        </p:nvSpPr>
        <p:spPr>
          <a:xfrm>
            <a:off x="6208813" y="1739788"/>
            <a:ext cx="5472000" cy="3600000"/>
          </a:xfrm>
          <a:prstGeom prst="rect">
            <a:avLst/>
          </a:prstGeom>
          <a:solidFill>
            <a:srgbClr val="F2F2F2"/>
          </a:solidFill>
          <a:ln>
            <a:noFill/>
          </a:ln>
        </p:spPr>
      </p:sp>
      <p:sp>
        <p:nvSpPr>
          <p:cNvPr id="97" name="Google Shape;97;p6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6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99" name="Google Shape;99;p60"/>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60"/>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0"/>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60"/>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Calibri"/>
              <a:buNone/>
              <a:defRPr sz="1400" b="1">
                <a:solidFill>
                  <a:schemeClr val="accent2"/>
                </a:solidFill>
                <a:latin typeface="Calibri"/>
                <a:ea typeface="Calibri"/>
                <a:cs typeface="Calibri"/>
                <a:sym typeface="Calibri"/>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32655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3"/>
        <p:cNvGrpSpPr/>
        <p:nvPr/>
      </p:nvGrpSpPr>
      <p:grpSpPr>
        <a:xfrm>
          <a:off x="0" y="0"/>
          <a:ext cx="0" cy="0"/>
          <a:chOff x="0" y="0"/>
          <a:chExt cx="0" cy="0"/>
        </a:xfrm>
      </p:grpSpPr>
      <p:sp>
        <p:nvSpPr>
          <p:cNvPr id="104" name="Google Shape;104;p6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105" name="Google Shape;105;p61"/>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6" name="Google Shape;106;p61"/>
          <p:cNvPicPr preferRelativeResize="0"/>
          <p:nvPr/>
        </p:nvPicPr>
        <p:blipFill rotWithShape="1">
          <a:blip r:embed="rId2">
            <a:alphaModFix/>
          </a:blip>
          <a:srcRect/>
          <a:stretch/>
        </p:blipFill>
        <p:spPr>
          <a:xfrm>
            <a:off x="0" y="5484177"/>
            <a:ext cx="982980" cy="1122363"/>
          </a:xfrm>
          <a:prstGeom prst="rect">
            <a:avLst/>
          </a:prstGeom>
          <a:noFill/>
          <a:ln>
            <a:noFill/>
          </a:ln>
        </p:spPr>
      </p:pic>
      <p:pic>
        <p:nvPicPr>
          <p:cNvPr id="107" name="Google Shape;107;p61"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10180630" y="5912517"/>
            <a:ext cx="1873911" cy="606490"/>
          </a:xfrm>
          <a:prstGeom prst="rect">
            <a:avLst/>
          </a:prstGeom>
          <a:noFill/>
          <a:ln>
            <a:noFill/>
          </a:ln>
        </p:spPr>
      </p:pic>
    </p:spTree>
    <p:extLst>
      <p:ext uri="{BB962C8B-B14F-4D97-AF65-F5344CB8AC3E}">
        <p14:creationId xmlns:p14="http://schemas.microsoft.com/office/powerpoint/2010/main" val="3346342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
        <p:cNvGrpSpPr/>
        <p:nvPr/>
      </p:nvGrpSpPr>
      <p:grpSpPr>
        <a:xfrm>
          <a:off x="0" y="0"/>
          <a:ext cx="0" cy="0"/>
          <a:chOff x="0" y="0"/>
          <a:chExt cx="0" cy="0"/>
        </a:xfrm>
      </p:grpSpPr>
      <p:sp>
        <p:nvSpPr>
          <p:cNvPr id="109" name="Google Shape;109;p62"/>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6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2886257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1"/>
        <p:cNvGrpSpPr/>
        <p:nvPr/>
      </p:nvGrpSpPr>
      <p:grpSpPr>
        <a:xfrm>
          <a:off x="0" y="0"/>
          <a:ext cx="0" cy="0"/>
          <a:chOff x="0" y="0"/>
          <a:chExt cx="0" cy="0"/>
        </a:xfrm>
      </p:grpSpPr>
      <p:sp>
        <p:nvSpPr>
          <p:cNvPr id="112" name="Google Shape;112;p6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6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114" name="Google Shape;114;p63"/>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71266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16"/>
        <p:cNvGrpSpPr/>
        <p:nvPr/>
      </p:nvGrpSpPr>
      <p:grpSpPr>
        <a:xfrm>
          <a:off x="0" y="0"/>
          <a:ext cx="0" cy="0"/>
          <a:chOff x="0" y="0"/>
          <a:chExt cx="0" cy="0"/>
        </a:xfrm>
      </p:grpSpPr>
      <p:sp>
        <p:nvSpPr>
          <p:cNvPr id="117" name="Google Shape;117;p64"/>
          <p:cNvSpPr/>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dirty="0">
              <a:solidFill>
                <a:schemeClr val="lt1"/>
              </a:solidFill>
              <a:latin typeface="Calibri"/>
              <a:ea typeface="Calibri"/>
              <a:cs typeface="Calibri"/>
              <a:sym typeface="Calibri"/>
            </a:endParaRPr>
          </a:p>
        </p:txBody>
      </p:sp>
      <p:sp>
        <p:nvSpPr>
          <p:cNvPr id="118" name="Google Shape;118;p64"/>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6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120" name="Google Shape;120;p64"/>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Century Gothic"/>
                <a:ea typeface="Century Gothic"/>
                <a:cs typeface="Century Gothic"/>
                <a:sym typeface="Century Gothic"/>
              </a:defRPr>
            </a:lvl1pPr>
            <a:lvl2pPr marL="914400" lvl="1" indent="-228600" algn="ctr">
              <a:lnSpc>
                <a:spcPct val="100000"/>
              </a:lnSpc>
              <a:spcBef>
                <a:spcPts val="1200"/>
              </a:spcBef>
              <a:spcAft>
                <a:spcPts val="0"/>
              </a:spcAft>
              <a:buSzPts val="3600"/>
              <a:buNone/>
              <a:defRPr sz="3600" b="1">
                <a:solidFill>
                  <a:schemeClr val="lt1"/>
                </a:solidFill>
                <a:latin typeface="Century Gothic"/>
                <a:ea typeface="Century Gothic"/>
                <a:cs typeface="Century Gothic"/>
                <a:sym typeface="Century Gothic"/>
              </a:defRPr>
            </a:lvl2pPr>
            <a:lvl3pPr marL="1371600" lvl="2"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3pPr>
            <a:lvl4pPr marL="1828800" lvl="3"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4pPr>
            <a:lvl5pPr marL="2286000" lvl="4"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6324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2796034587"/>
      </p:ext>
    </p:extLst>
  </p:cSld>
  <p:clrMapOvr>
    <a:overrideClrMapping bg1="lt1" tx1="dk1" bg2="lt2" tx2="dk2" accent1="accent1" accent2="accent2" accent3="accent3" accent4="accent4" accent5="accent5" accent6="accent6" hlink="hlink" folHlink="folHlink"/>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92906" y="506412"/>
            <a:ext cx="9792000" cy="432000"/>
          </a:xfrm>
          <a:prstGeom prst="rect">
            <a:avLst/>
          </a:prstGeom>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a:solidFill>
                <a:schemeClr val="tx1"/>
              </a:solidFill>
            </a:endParaRPr>
          </a:p>
        </p:txBody>
      </p:sp>
      <p:sp>
        <p:nvSpPr>
          <p:cNvPr id="11" name="Slide Number Placeholder 5">
            <a:extLst>
              <a:ext uri="{FF2B5EF4-FFF2-40B4-BE49-F238E27FC236}">
                <a16:creationId xmlns:a16="http://schemas.microsoft.com/office/drawing/2014/main" id="{11DEC190-D436-954B-8DE7-916486DA5857}"/>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136319333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105104" y="5536791"/>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3277233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A3C58B59-6E1C-A64E-9E61-7A5FC6933A66}"/>
              </a:ext>
            </a:extLst>
          </p:cNvPr>
          <p:cNvSpPr txBox="1">
            <a:spLocks/>
          </p:cNvSpPr>
          <p:nvPr userDrawn="1"/>
        </p:nvSpPr>
        <p:spPr>
          <a:xfrm>
            <a:off x="10180630"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1122543519"/>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a:t>Edit Master text styles</a:t>
            </a:r>
          </a:p>
          <a:p>
            <a:pPr lvl="3"/>
            <a:r>
              <a:rPr lang="en-US"/>
              <a:t>Second level</a:t>
            </a:r>
          </a:p>
          <a:p>
            <a:pPr lvl="4"/>
            <a:r>
              <a:rPr lang="en-US"/>
              <a:t>Third level</a:t>
            </a:r>
          </a:p>
          <a:p>
            <a:pPr lvl="4"/>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a:solidFill>
                <a:schemeClr val="tx1"/>
              </a:solidFill>
            </a:endParaRPr>
          </a:p>
        </p:txBody>
      </p:sp>
      <p:sp>
        <p:nvSpPr>
          <p:cNvPr id="8" name="Slide Number Placeholder 5">
            <a:extLst>
              <a:ext uri="{FF2B5EF4-FFF2-40B4-BE49-F238E27FC236}">
                <a16:creationId xmlns:a16="http://schemas.microsoft.com/office/drawing/2014/main" id="{56370BDB-78D6-004F-8E0B-6DBC28E8C286}"/>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1651716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0313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162748258"/>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ection Header - Internal"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999732437"/>
      </p:ext>
    </p:extLst>
  </p:cSld>
  <p:clrMapOvr>
    <a:overrideClrMapping bg1="lt1" tx1="dk1" bg2="lt2" tx2="dk2" accent1="accent1" accent2="accent2" accent3="accent3" accent4="accent4" accent5="accent5" accent6="accent6" hlink="hlink" folHlink="folHlink"/>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aa-ET" smtClean="0"/>
              <a:t>12/10/2025</a:t>
            </a:fld>
            <a:endParaRPr lang="aa-ET"/>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aa-ET" smtClean="0"/>
              <a:t>‹#›</a:t>
            </a:fld>
            <a:endParaRPr lang="aa-ET"/>
          </a:p>
        </p:txBody>
      </p:sp>
    </p:spTree>
    <p:extLst>
      <p:ext uri="{BB962C8B-B14F-4D97-AF65-F5344CB8AC3E}">
        <p14:creationId xmlns:p14="http://schemas.microsoft.com/office/powerpoint/2010/main" val="35080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309904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7351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26872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12/10/2025</a:t>
            </a:fld>
            <a:endParaRPr lang="en-CH"/>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a:t>
            </a:fld>
            <a:endParaRPr lang="en-CH"/>
          </a:p>
        </p:txBody>
      </p:sp>
    </p:spTree>
    <p:extLst>
      <p:ext uri="{BB962C8B-B14F-4D97-AF65-F5344CB8AC3E}">
        <p14:creationId xmlns:p14="http://schemas.microsoft.com/office/powerpoint/2010/main" val="420775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ags" Target="../tags/tag4.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3.emf"/><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oleObject" Target="../embeddings/oleObject3.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6.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3.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oleObject" Target="../embeddings/oleObject3.bin"/><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ags" Target="../tags/tag29.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tags" Target="../tags/tag28.xml"/><Relationship Id="rId4" Type="http://schemas.openxmlformats.org/officeDocument/2006/relationships/slideLayout" Target="../slideLayouts/slideLayout51.xml"/><Relationship Id="rId9" Type="http://schemas.openxmlformats.org/officeDocument/2006/relationships/tags" Target="../tags/tag2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https://extranet.who.int/datacol/answer_upload.asp?survey_id=475&amp;view_id=326&amp;question_id=15106&amp;answer_id=47397&amp;respondent_id=22063">
            <a:extLst>
              <a:ext uri="{FF2B5EF4-FFF2-40B4-BE49-F238E27FC236}">
                <a16:creationId xmlns:a16="http://schemas.microsoft.com/office/drawing/2014/main" id="{C25705C4-AFE7-F04E-9ADB-550BAA8992D7}"/>
              </a:ext>
            </a:extLst>
          </p:cNvPr>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2" name="Picture 11">
            <a:extLst>
              <a:ext uri="{FF2B5EF4-FFF2-40B4-BE49-F238E27FC236}">
                <a16:creationId xmlns:a16="http://schemas.microsoft.com/office/drawing/2014/main" id="{5B9C71B8-1723-B541-A151-C8354C6CB286}"/>
              </a:ext>
            </a:extLst>
          </p:cNvPr>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2" name="Rectangle 8">
            <a:extLst>
              <a:ext uri="{FF2B5EF4-FFF2-40B4-BE49-F238E27FC236}">
                <a16:creationId xmlns:a16="http://schemas.microsoft.com/office/drawing/2014/main" id="{797628F0-60DE-1F14-C666-8DE4EA60CAF3}"/>
              </a:ext>
            </a:extLst>
          </p:cNvPr>
          <p:cNvSpPr/>
          <p:nvPr userDrawn="1"/>
        </p:nvSpPr>
        <p:spPr>
          <a:xfrm>
            <a:off x="0" y="6604200"/>
            <a:ext cx="12192000" cy="253800"/>
          </a:xfrm>
          <a:prstGeom prst="rect">
            <a:avLst/>
          </a:prstGeom>
          <a:gradFill>
            <a:gsLst>
              <a:gs pos="0">
                <a:srgbClr val="007AC0"/>
              </a:gs>
              <a:gs pos="100000">
                <a:srgbClr val="183F5A"/>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 name="Slide Number Placeholder 5">
            <a:extLst>
              <a:ext uri="{FF2B5EF4-FFF2-40B4-BE49-F238E27FC236}">
                <a16:creationId xmlns:a16="http://schemas.microsoft.com/office/drawing/2014/main" id="{B045AF94-730A-9828-9D53-727F94388A49}"/>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a:t>
            </a:fld>
            <a:endParaRPr lang="en-US"/>
          </a:p>
        </p:txBody>
      </p:sp>
    </p:spTree>
    <p:extLst>
      <p:ext uri="{BB962C8B-B14F-4D97-AF65-F5344CB8AC3E}">
        <p14:creationId xmlns:p14="http://schemas.microsoft.com/office/powerpoint/2010/main" val="130538503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1"/>
            </p:custDataLst>
            <p:extLst>
              <p:ext uri="{D42A27DB-BD31-4B8C-83A1-F6EECF244321}">
                <p14:modId xmlns:p14="http://schemas.microsoft.com/office/powerpoint/2010/main" val="3352196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53" imgH="353" progId="TCLayout.ActiveDocument.1">
                  <p:embed/>
                </p:oleObj>
              </mc:Choice>
              <mc:Fallback>
                <p:oleObj name="think-cell Slide" r:id="rId24" imgW="353" imgH="353" progId="TCLayout.ActiveDocument.1">
                  <p:embed/>
                  <p:pic>
                    <p:nvPicPr>
                      <p:cNvPr id="7" name="Object 6" hidden="1"/>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r>
              <a:rPr lang="en-US"/>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2"/>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40927850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0" y="660420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b="0" i="0" u="none" strike="noStrike" cap="none" dirty="0">
              <a:solidFill>
                <a:schemeClr val="lt1"/>
              </a:solidFill>
              <a:latin typeface="Calibri"/>
              <a:ea typeface="Calibri"/>
              <a:cs typeface="Calibri"/>
              <a:sym typeface="Calibri"/>
            </a:endParaRPr>
          </a:p>
        </p:txBody>
      </p:sp>
      <p:sp>
        <p:nvSpPr>
          <p:cNvPr id="11" name="Google Shape;11;p49"/>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chemeClr val="accent1"/>
              </a:buClr>
              <a:buSzPts val="2800"/>
              <a:buFont typeface="Century Gothic"/>
              <a:buNone/>
              <a:defRPr sz="2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dirty="0"/>
          </a:p>
        </p:txBody>
      </p:sp>
      <p:sp>
        <p:nvSpPr>
          <p:cNvPr id="13" name="Google Shape;13;p4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
        <p:nvSpPr>
          <p:cNvPr id="14" name="Google Shape;14;p49"/>
          <p:cNvSpPr txBox="1">
            <a:spLocks noGrp="1"/>
          </p:cNvSpPr>
          <p:nvPr>
            <p:ph type="body" idx="1"/>
          </p:nvPr>
        </p:nvSpPr>
        <p:spPr>
          <a:xfrm>
            <a:off x="507205" y="1739788"/>
            <a:ext cx="11175995"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49"/>
          <p:cNvSpPr txBox="1"/>
          <p:nvPr/>
        </p:nvSpPr>
        <p:spPr>
          <a:xfrm>
            <a:off x="507204" y="6085900"/>
            <a:ext cx="11175995" cy="153888"/>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GB" sz="1000" b="0" i="0" u="none" strike="noStrike" cap="none" dirty="0">
                <a:solidFill>
                  <a:schemeClr val="dk1"/>
                </a:solidFill>
                <a:latin typeface="Calibri"/>
                <a:ea typeface="Calibri"/>
                <a:cs typeface="Calibri"/>
                <a:sym typeface="Calibri"/>
              </a:rPr>
              <a:t> </a:t>
            </a:r>
            <a:endParaRPr dirty="0"/>
          </a:p>
        </p:txBody>
      </p:sp>
    </p:spTree>
    <p:extLst>
      <p:ext uri="{BB962C8B-B14F-4D97-AF65-F5344CB8AC3E}">
        <p14:creationId xmlns:p14="http://schemas.microsoft.com/office/powerpoint/2010/main" val="4093783134"/>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53" imgH="353" progId="TCLayout.ActiveDocument.1">
                  <p:embed/>
                </p:oleObj>
              </mc:Choice>
              <mc:Fallback>
                <p:oleObj name="think-cell Slide" r:id="rId12" imgW="353" imgH="353" progId="TCLayout.ActiveDocument.1">
                  <p:embed/>
                  <p:pic>
                    <p:nvPicPr>
                      <p:cNvPr id="7" name="Object 6" hidden="1"/>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0"/>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1"/>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9430512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9" r:id="rId7"/>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hrw.org/video-photos/video/2015/10/25/chained-and-locked-somalilan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green-string.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21.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ideo" Target="https://www.youtube.com/embed/5hZFktsc85s?feature=oembed" TargetMode="Externa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hyperlink" Target="https://creativecommons.org/licenses/by-nc-sa/3.0/igo/"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0389B6CC-E9F5-A437-E42C-584E80FD49A9}"/>
              </a:ext>
            </a:extLst>
          </p:cNvPr>
          <p:cNvSpPr>
            <a:spLocks noChangeArrowheads="1"/>
          </p:cNvSpPr>
          <p:nvPr/>
        </p:nvSpPr>
        <p:spPr bwMode="auto">
          <a:xfrm rot="16200000">
            <a:off x="4353158" y="-771612"/>
            <a:ext cx="3456654" cy="12192000"/>
          </a:xfrm>
          <a:prstGeom prst="rect">
            <a:avLst/>
          </a:prstGeom>
          <a:gradFill flip="none" rotWithShape="1">
            <a:gsLst>
              <a:gs pos="0">
                <a:srgbClr val="EE7439">
                  <a:lumMod val="75000"/>
                  <a:tint val="66000"/>
                  <a:satMod val="160000"/>
                </a:srgbClr>
              </a:gs>
              <a:gs pos="50000">
                <a:srgbClr val="EE7439">
                  <a:lumMod val="75000"/>
                  <a:tint val="44500"/>
                  <a:satMod val="160000"/>
                </a:srgbClr>
              </a:gs>
              <a:gs pos="100000">
                <a:srgbClr val="EE7439">
                  <a:lumMod val="75000"/>
                  <a:tint val="23500"/>
                  <a:satMod val="160000"/>
                </a:srgbClr>
              </a:gs>
            </a:gsLst>
            <a:lin ang="0" scaled="1"/>
            <a:tileRect/>
          </a:gradFill>
          <a:ln w="31750" algn="ctr">
            <a:solidFill>
              <a:srgbClr val="DCD6D4">
                <a:alpha val="0"/>
              </a:srgbClr>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Light"/>
              <a:ea typeface="Arial Unicode MS"/>
              <a:cs typeface="Arial Unicode MS"/>
            </a:endParaRPr>
          </a:p>
        </p:txBody>
      </p:sp>
      <p:pic>
        <p:nvPicPr>
          <p:cNvPr id="3" name="Picture 2" descr="A person holding a baby&#10;&#10;Description generated with very high confidence">
            <a:extLst>
              <a:ext uri="{FF2B5EF4-FFF2-40B4-BE49-F238E27FC236}">
                <a16:creationId xmlns:a16="http://schemas.microsoft.com/office/drawing/2014/main" id="{2F7AE93E-363D-441B-B8BE-7628C9ADD7F6}"/>
              </a:ext>
            </a:extLst>
          </p:cNvPr>
          <p:cNvPicPr>
            <a:picLocks noChangeAspect="1"/>
          </p:cNvPicPr>
          <p:nvPr/>
        </p:nvPicPr>
        <p:blipFill rotWithShape="1">
          <a:blip r:embed="rId3">
            <a:extLst>
              <a:ext uri="{28A0092B-C50C-407E-A947-70E740481C1C}">
                <a14:useLocalDpi xmlns:a14="http://schemas.microsoft.com/office/drawing/2010/main" val="0"/>
              </a:ext>
            </a:extLst>
          </a:blip>
          <a:srcRect l="609" t="25504" r="357" b="43903"/>
          <a:stretch/>
        </p:blipFill>
        <p:spPr>
          <a:xfrm>
            <a:off x="0" y="-1"/>
            <a:ext cx="6769312" cy="1917871"/>
          </a:xfrm>
          <a:prstGeom prst="rect">
            <a:avLst/>
          </a:prstGeom>
        </p:spPr>
      </p:pic>
      <p:grpSp>
        <p:nvGrpSpPr>
          <p:cNvPr id="6" name="Group 5">
            <a:extLst>
              <a:ext uri="{FF2B5EF4-FFF2-40B4-BE49-F238E27FC236}">
                <a16:creationId xmlns:a16="http://schemas.microsoft.com/office/drawing/2014/main" id="{E9DFEB22-E759-4243-81A0-025B8746DE33}"/>
              </a:ext>
            </a:extLst>
          </p:cNvPr>
          <p:cNvGrpSpPr/>
          <p:nvPr/>
        </p:nvGrpSpPr>
        <p:grpSpPr>
          <a:xfrm>
            <a:off x="0" y="1683526"/>
            <a:ext cx="5688730" cy="1920161"/>
            <a:chOff x="438676" y="5189941"/>
            <a:chExt cx="5918581" cy="1896210"/>
          </a:xfrm>
          <a:solidFill>
            <a:schemeClr val="accent2">
              <a:lumMod val="75000"/>
            </a:schemeClr>
          </a:solidFill>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5918581"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614263" y="5189941"/>
              <a:ext cx="5494441" cy="1533115"/>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4000" b="1" i="0" u="none" strike="noStrike" cap="none" normalizeH="0" baseline="0" dirty="0">
                  <a:ln>
                    <a:noFill/>
                  </a:ln>
                  <a:solidFill>
                    <a:srgbClr val="FFFFFE"/>
                  </a:solidFill>
                  <a:effectLst/>
                  <a:latin typeface="Calibri" panose="020F0502020204030204" pitchFamily="34" charset="0"/>
                </a:rPr>
                <a:t>Legal capacity and </a:t>
              </a:r>
            </a:p>
            <a:p>
              <a:pPr lvl="0" eaLnBrk="0" fontAlgn="base" hangingPunct="0">
                <a:spcBef>
                  <a:spcPct val="0"/>
                </a:spcBef>
                <a:spcAft>
                  <a:spcPct val="0"/>
                </a:spcAft>
              </a:pPr>
              <a:r>
                <a:rPr kumimoji="0" lang="en-US" altLang="en-US" sz="4000" b="1" i="0" u="none" strike="noStrike" cap="none" normalizeH="0" baseline="0" dirty="0">
                  <a:ln>
                    <a:noFill/>
                  </a:ln>
                  <a:solidFill>
                    <a:srgbClr val="FFFFFE"/>
                  </a:solidFill>
                  <a:effectLst/>
                  <a:latin typeface="Calibri" panose="020F0502020204030204" pitchFamily="34" charset="0"/>
                </a:rPr>
                <a:t>the right to decide </a:t>
              </a:r>
              <a:r>
                <a:rPr kumimoji="0" lang="en-US" altLang="en-US" sz="4000" b="1" i="1" u="none" strike="noStrike" cap="none" normalizeH="0" baseline="0" dirty="0">
                  <a:ln>
                    <a:noFill/>
                  </a:ln>
                  <a:solidFill>
                    <a:srgbClr val="FFFFFE"/>
                  </a:solidFill>
                  <a:effectLst/>
                  <a:latin typeface="Calibri" panose="020F0502020204030204" pitchFamily="34" charset="0"/>
                </a:rPr>
                <a:t>(continued)</a:t>
              </a: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165019"/>
            <a:ext cx="2243467" cy="12192000"/>
          </a:xfrm>
          <a:prstGeom prst="rect">
            <a:avLst/>
          </a:prstGeom>
          <a:noFill/>
          <a:ln w="31750" algn="ctr">
            <a:solidFill>
              <a:srgbClr val="DCD6D4">
                <a:alpha val="0"/>
              </a:srgb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060" y="6008489"/>
            <a:ext cx="2645000" cy="8096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a:ln>
                  <a:noFill/>
                </a:ln>
                <a:solidFill>
                  <a:srgbClr val="FFFFFE"/>
                </a:solidFill>
                <a:effectLst/>
                <a:latin typeface="Calibri" panose="020F0502020204030204" pitchFamily="34" charset="0"/>
              </a:rPr>
              <a:t>Course Slides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728061" y="5696817"/>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a:solidFill>
                    <a:srgbClr val="FF0000"/>
                  </a:solidFill>
                </a:rPr>
                <a:t>QualityRights</a:t>
              </a:r>
            </a:p>
          </p:txBody>
        </p:sp>
      </p:grpSp>
      <p:sp>
        <p:nvSpPr>
          <p:cNvPr id="16" name="Text Box 2">
            <a:extLst>
              <a:ext uri="{FF2B5EF4-FFF2-40B4-BE49-F238E27FC236}">
                <a16:creationId xmlns:a16="http://schemas.microsoft.com/office/drawing/2014/main" id="{E6CF4AAF-98E7-4232-AE1D-3708D1E74ADB}"/>
              </a:ext>
            </a:extLst>
          </p:cNvPr>
          <p:cNvSpPr txBox="1">
            <a:spLocks noChangeArrowheads="1"/>
          </p:cNvSpPr>
          <p:nvPr/>
        </p:nvSpPr>
        <p:spPr bwMode="auto">
          <a:xfrm>
            <a:off x="48275" y="3916101"/>
            <a:ext cx="5688730"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800" b="1" dirty="0">
                <a:latin typeface="Calibri" panose="020F0502020204030204" pitchFamily="34" charset="0"/>
              </a:rPr>
              <a:t>WHO </a:t>
            </a:r>
            <a:r>
              <a:rPr lang="en-GB" altLang="en-US" sz="3800" b="1" dirty="0" err="1">
                <a:latin typeface="Calibri" panose="020F0502020204030204" pitchFamily="34" charset="0"/>
              </a:rPr>
              <a:t>QualityRights</a:t>
            </a:r>
            <a:r>
              <a:rPr kumimoji="0" lang="en-GB" altLang="en-US" sz="3800" b="1" i="0" u="none" strike="noStrike" cap="none" normalizeH="0" baseline="0" dirty="0">
                <a:ln>
                  <a:noFill/>
                </a:ln>
                <a:effectLst/>
                <a:latin typeface="Calibri" panose="020F0502020204030204" pitchFamily="34" charset="0"/>
              </a:rPr>
              <a:t> training – humanitarian edition</a:t>
            </a:r>
            <a:endParaRPr kumimoji="0" lang="en-US" altLang="en-US" sz="3800" b="1" i="0" u="none" strike="noStrike" cap="none" normalizeH="0" baseline="0" dirty="0">
              <a:ln>
                <a:noFill/>
              </a:ln>
              <a:effectLst/>
              <a:latin typeface="Arial" panose="020B0604020202020204" pitchFamily="34" charset="0"/>
            </a:endParaRPr>
          </a:p>
        </p:txBody>
      </p:sp>
      <p:sp>
        <p:nvSpPr>
          <p:cNvPr id="4" name="Text Box 2">
            <a:extLst>
              <a:ext uri="{FF2B5EF4-FFF2-40B4-BE49-F238E27FC236}">
                <a16:creationId xmlns:a16="http://schemas.microsoft.com/office/drawing/2014/main" id="{E5BD192D-5240-4527-9E86-E73D0670EDC7}"/>
              </a:ext>
            </a:extLst>
          </p:cNvPr>
          <p:cNvSpPr txBox="1">
            <a:spLocks noChangeArrowheads="1"/>
          </p:cNvSpPr>
          <p:nvPr/>
        </p:nvSpPr>
        <p:spPr bwMode="auto">
          <a:xfrm>
            <a:off x="11157084" y="3174107"/>
            <a:ext cx="1343025"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WHO/Harold Ruiz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Grafik 4">
            <a:extLst>
              <a:ext uri="{FF2B5EF4-FFF2-40B4-BE49-F238E27FC236}">
                <a16:creationId xmlns:a16="http://schemas.microsoft.com/office/drawing/2014/main" id="{A7F77725-18F2-5A84-FFAC-A1A25DAFF208}"/>
              </a:ext>
            </a:extLst>
          </p:cNvPr>
          <p:cNvPicPr>
            <a:picLocks noChangeAspect="1"/>
          </p:cNvPicPr>
          <p:nvPr/>
        </p:nvPicPr>
        <p:blipFill rotWithShape="1">
          <a:blip r:embed="rId6"/>
          <a:srcRect l="8778" r="7800"/>
          <a:stretch/>
        </p:blipFill>
        <p:spPr>
          <a:xfrm>
            <a:off x="5688729" y="1460133"/>
            <a:ext cx="6503272" cy="2195508"/>
          </a:xfrm>
          <a:prstGeom prst="rect">
            <a:avLst/>
          </a:prstGeom>
        </p:spPr>
      </p:pic>
      <p:grpSp>
        <p:nvGrpSpPr>
          <p:cNvPr id="17" name="Group 5">
            <a:extLst>
              <a:ext uri="{FF2B5EF4-FFF2-40B4-BE49-F238E27FC236}">
                <a16:creationId xmlns:a16="http://schemas.microsoft.com/office/drawing/2014/main" id="{D0D35C09-2D8A-B677-6199-42400F1A8665}"/>
              </a:ext>
            </a:extLst>
          </p:cNvPr>
          <p:cNvGrpSpPr/>
          <p:nvPr/>
        </p:nvGrpSpPr>
        <p:grpSpPr>
          <a:xfrm>
            <a:off x="5688730" y="3596061"/>
            <a:ext cx="6503271" cy="1721601"/>
            <a:chOff x="246115" y="5429298"/>
            <a:chExt cx="4815496" cy="1728081"/>
          </a:xfrm>
          <a:solidFill>
            <a:schemeClr val="accent2">
              <a:lumMod val="75000"/>
            </a:schemeClr>
          </a:solidFill>
        </p:grpSpPr>
        <p:sp>
          <p:nvSpPr>
            <p:cNvPr id="18" name="Text Box 4">
              <a:extLst>
                <a:ext uri="{FF2B5EF4-FFF2-40B4-BE49-F238E27FC236}">
                  <a16:creationId xmlns:a16="http://schemas.microsoft.com/office/drawing/2014/main" id="{384CC188-9A71-5467-5C98-93B255A045D5}"/>
                </a:ext>
              </a:extLst>
            </p:cNvPr>
            <p:cNvSpPr txBox="1">
              <a:spLocks noChangeArrowheads="1"/>
            </p:cNvSpPr>
            <p:nvPr/>
          </p:nvSpPr>
          <p:spPr bwMode="auto">
            <a:xfrm>
              <a:off x="246115" y="5438777"/>
              <a:ext cx="4815496"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5">
              <a:extLst>
                <a:ext uri="{FF2B5EF4-FFF2-40B4-BE49-F238E27FC236}">
                  <a16:creationId xmlns:a16="http://schemas.microsoft.com/office/drawing/2014/main" id="{22335D2B-DC43-E875-3A7B-847E547822EE}"/>
                </a:ext>
              </a:extLst>
            </p:cNvPr>
            <p:cNvSpPr txBox="1">
              <a:spLocks noChangeArrowheads="1"/>
            </p:cNvSpPr>
            <p:nvPr/>
          </p:nvSpPr>
          <p:spPr bwMode="auto">
            <a:xfrm>
              <a:off x="383018" y="5429298"/>
              <a:ext cx="4556095" cy="166988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4000" b="1" i="0" u="none" strike="noStrike" cap="none" normalizeH="0" baseline="0" dirty="0">
                  <a:ln>
                    <a:noFill/>
                  </a:ln>
                  <a:solidFill>
                    <a:srgbClr val="FFFFFE"/>
                  </a:solidFill>
                  <a:effectLst/>
                  <a:latin typeface="Calibri" panose="020F0502020204030204" pitchFamily="34" charset="0"/>
                </a:rPr>
                <a:t>Recovery and </a:t>
              </a:r>
            </a:p>
            <a:p>
              <a:pPr lvl="0" eaLnBrk="0" fontAlgn="base" hangingPunct="0">
                <a:spcBef>
                  <a:spcPct val="0"/>
                </a:spcBef>
                <a:spcAft>
                  <a:spcPct val="0"/>
                </a:spcAft>
              </a:pPr>
              <a:r>
                <a:rPr kumimoji="0" lang="en-US" altLang="en-US" sz="4000" b="1" i="0" u="none" strike="noStrike" cap="none" normalizeH="0" baseline="0" dirty="0">
                  <a:ln>
                    <a:noFill/>
                  </a:ln>
                  <a:solidFill>
                    <a:srgbClr val="FFFFFE"/>
                  </a:solidFill>
                  <a:effectLst/>
                  <a:latin typeface="Calibri" panose="020F0502020204030204" pitchFamily="34" charset="0"/>
                </a:rPr>
                <a:t>the right to health</a:t>
              </a:r>
            </a:p>
          </p:txBody>
        </p:sp>
      </p:grpSp>
    </p:spTree>
    <p:extLst>
      <p:ext uri="{BB962C8B-B14F-4D97-AF65-F5344CB8AC3E}">
        <p14:creationId xmlns:p14="http://schemas.microsoft.com/office/powerpoint/2010/main" val="298225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2092F5-F647-D436-67E5-BD0696EAD981}"/>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BF3ABFBE-65F9-EBCE-21E0-4926E1C0608B}"/>
              </a:ext>
            </a:extLst>
          </p:cNvPr>
          <p:cNvSpPr>
            <a:spLocks noGrp="1"/>
          </p:cNvSpPr>
          <p:nvPr>
            <p:ph sz="quarter" idx="14"/>
          </p:nvPr>
        </p:nvSpPr>
        <p:spPr/>
        <p:txBody>
          <a:bodyPr lIns="91440" tIns="45720" rIns="91440" bIns="45720" anchor="t"/>
          <a:lstStyle/>
          <a:p>
            <a:endParaRPr lang="en-GB" dirty="0"/>
          </a:p>
          <a:p>
            <a:endParaRPr lang="en-GB" dirty="0"/>
          </a:p>
          <a:p>
            <a:endParaRPr lang="en-GB" dirty="0"/>
          </a:p>
          <a:p>
            <a:r>
              <a:rPr lang="en-GB" sz="2400" b="1" dirty="0">
                <a:latin typeface="+mn-lt"/>
              </a:rPr>
              <a:t>If you were Halima, which scenario would feel better for you – and why?</a:t>
            </a:r>
            <a:endParaRPr lang="en-GB" sz="2400" b="1" dirty="0">
              <a:latin typeface="+mn-lt"/>
              <a:cs typeface="Calibri Light"/>
            </a:endParaRPr>
          </a:p>
        </p:txBody>
      </p:sp>
      <p:sp>
        <p:nvSpPr>
          <p:cNvPr id="5" name="Title 4">
            <a:extLst>
              <a:ext uri="{FF2B5EF4-FFF2-40B4-BE49-F238E27FC236}">
                <a16:creationId xmlns:a16="http://schemas.microsoft.com/office/drawing/2014/main" id="{5EE7BA1C-F6BD-799B-C4AA-92A02CD9122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3.4 Informed consent, discussion</a:t>
            </a:r>
          </a:p>
        </p:txBody>
      </p:sp>
    </p:spTree>
    <p:extLst>
      <p:ext uri="{BB962C8B-B14F-4D97-AF65-F5344CB8AC3E}">
        <p14:creationId xmlns:p14="http://schemas.microsoft.com/office/powerpoint/2010/main" val="288997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490EC87-2698-37CE-9F22-34935861C6D9}"/>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3" name="Textplatzhalter 2">
            <a:extLst>
              <a:ext uri="{FF2B5EF4-FFF2-40B4-BE49-F238E27FC236}">
                <a16:creationId xmlns:a16="http://schemas.microsoft.com/office/drawing/2014/main" id="{DA76E5F4-065B-A0E4-4D32-EFD73790387D}"/>
              </a:ext>
            </a:extLst>
          </p:cNvPr>
          <p:cNvSpPr>
            <a:spLocks noGrp="1"/>
          </p:cNvSpPr>
          <p:nvPr>
            <p:ph type="body" sz="quarter" idx="13"/>
          </p:nvPr>
        </p:nvSpPr>
        <p:spPr>
          <a:xfrm>
            <a:off x="507207" y="1173952"/>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4" name="Inhaltsplatzhalter 3">
            <a:extLst>
              <a:ext uri="{FF2B5EF4-FFF2-40B4-BE49-F238E27FC236}">
                <a16:creationId xmlns:a16="http://schemas.microsoft.com/office/drawing/2014/main" id="{E2109FF1-2CE5-3A31-1097-88EBEAF61CE5}"/>
              </a:ext>
            </a:extLst>
          </p:cNvPr>
          <p:cNvSpPr>
            <a:spLocks noGrp="1"/>
          </p:cNvSpPr>
          <p:nvPr>
            <p:ph sz="quarter" idx="14"/>
          </p:nvPr>
        </p:nvSpPr>
        <p:spPr>
          <a:xfrm>
            <a:off x="413823" y="1734671"/>
            <a:ext cx="11226963" cy="4636396"/>
          </a:xfrm>
        </p:spPr>
        <p:txBody>
          <a:bodyPr lIns="91440" tIns="45720" rIns="91440" bIns="45720" anchor="t"/>
          <a:lstStyle/>
          <a:p>
            <a:pPr marL="0" indent="0">
              <a:buNone/>
            </a:pPr>
            <a:r>
              <a:rPr lang="en-US" dirty="0">
                <a:latin typeface="+mn-lt"/>
                <a:ea typeface="Calibri"/>
                <a:cs typeface="Calibri"/>
              </a:rPr>
              <a:t>As a general rule, MHPSS and mental health treatment guidelines require informed consent before treatment. </a:t>
            </a:r>
          </a:p>
          <a:p>
            <a:pPr marL="0" indent="0">
              <a:buNone/>
            </a:pPr>
            <a:r>
              <a:rPr lang="en-US" dirty="0">
                <a:latin typeface="+mn-lt"/>
                <a:ea typeface="Calibri"/>
                <a:cs typeface="Calibri"/>
              </a:rPr>
              <a:t>In practice, however, this is not always done, or is not done in line with CRPD principles, or is not done systematically through established procedures with mechanisms to monitor the process.</a:t>
            </a:r>
          </a:p>
          <a:p>
            <a:pPr marL="0" indent="0">
              <a:buNone/>
            </a:pPr>
            <a:endParaRPr lang="en-US" dirty="0">
              <a:latin typeface="+mn-lt"/>
              <a:ea typeface="Calibri"/>
              <a:cs typeface="Calibri"/>
            </a:endParaRPr>
          </a:p>
          <a:p>
            <a:pPr lvl="1">
              <a:spcBef>
                <a:spcPts val="1000"/>
              </a:spcBef>
            </a:pPr>
            <a:r>
              <a:rPr lang="en-GB" sz="2200" dirty="0">
                <a:latin typeface="+mn-lt"/>
              </a:rPr>
              <a:t>Have you implemented Informed Consent approaches in your project?  How are you obtaining this?</a:t>
            </a:r>
            <a:endParaRPr lang="en-GB" sz="2200" dirty="0">
              <a:latin typeface="+mn-lt"/>
              <a:ea typeface="Calibri Light"/>
              <a:cs typeface="Calibri Light"/>
            </a:endParaRPr>
          </a:p>
          <a:p>
            <a:pPr lvl="1"/>
            <a:r>
              <a:rPr lang="en-GB" sz="2200" dirty="0">
                <a:latin typeface="+mn-lt"/>
              </a:rPr>
              <a:t>Do you have mechanisms to monitor the process of obtaining informed consent?</a:t>
            </a:r>
            <a:endParaRPr lang="en-GB" sz="2200" dirty="0">
              <a:latin typeface="+mn-lt"/>
              <a:ea typeface="Calibri Light"/>
              <a:cs typeface="Calibri Light"/>
            </a:endParaRPr>
          </a:p>
          <a:p>
            <a:pPr lvl="1"/>
            <a:r>
              <a:rPr lang="en-GB" sz="2200" dirty="0">
                <a:latin typeface="+mn-lt"/>
              </a:rPr>
              <a:t>What challenges, including safety, do you encounter in your efforts to obtain informed consent?</a:t>
            </a:r>
            <a:r>
              <a:rPr lang="en-GB" sz="2200" b="1" dirty="0">
                <a:latin typeface="+mn-lt"/>
              </a:rPr>
              <a:t> </a:t>
            </a:r>
          </a:p>
          <a:p>
            <a:pPr marL="457200" lvl="1" indent="0">
              <a:buNone/>
            </a:pPr>
            <a:endParaRPr lang="en-GB" sz="2200" dirty="0">
              <a:latin typeface="+mn-lt"/>
              <a:ea typeface="Calibri Light"/>
              <a:cs typeface="Calibri Light"/>
            </a:endParaRPr>
          </a:p>
        </p:txBody>
      </p:sp>
      <p:sp>
        <p:nvSpPr>
          <p:cNvPr id="5" name="Titel 4">
            <a:extLst>
              <a:ext uri="{FF2B5EF4-FFF2-40B4-BE49-F238E27FC236}">
                <a16:creationId xmlns:a16="http://schemas.microsoft.com/office/drawing/2014/main" id="{5C5004F6-BA02-F607-EDBE-A1CF584B85D4}"/>
              </a:ext>
            </a:extLst>
          </p:cNvPr>
          <p:cNvSpPr>
            <a:spLocks noGrp="1"/>
          </p:cNvSpPr>
          <p:nvPr>
            <p:ph type="title"/>
          </p:nvPr>
        </p:nvSpPr>
        <p:spPr>
          <a:xfrm>
            <a:off x="413014" y="310040"/>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3.5 Informed consent in humanitarian settings and MHPSS programmes</a:t>
            </a:r>
          </a:p>
        </p:txBody>
      </p:sp>
    </p:spTree>
    <p:extLst>
      <p:ext uri="{BB962C8B-B14F-4D97-AF65-F5344CB8AC3E}">
        <p14:creationId xmlns:p14="http://schemas.microsoft.com/office/powerpoint/2010/main" val="212739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93167-6F9C-6A02-814D-7CDFAB04839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A6B397B-763F-C9EA-9EF4-D82EBE2CE085}"/>
              </a:ext>
            </a:extLst>
          </p:cNvPr>
          <p:cNvSpPr>
            <a:spLocks noGrp="1"/>
          </p:cNvSpPr>
          <p:nvPr>
            <p:ph type="sldNum" sz="quarter" idx="12"/>
          </p:nvPr>
        </p:nvSpPr>
        <p:spPr/>
        <p:txBody>
          <a:bodyPr/>
          <a:lstStyle/>
          <a:p>
            <a:fld id="{04260D4A-DEC1-45DD-8AB2-A3349BAAA59E}" type="slidenum">
              <a:rPr lang="en-US" smtClean="0"/>
              <a:pPr/>
              <a:t>12</a:t>
            </a:fld>
            <a:endParaRPr lang="en-US"/>
          </a:p>
        </p:txBody>
      </p:sp>
      <p:sp>
        <p:nvSpPr>
          <p:cNvPr id="3" name="Textplatzhalter 2">
            <a:extLst>
              <a:ext uri="{FF2B5EF4-FFF2-40B4-BE49-F238E27FC236}">
                <a16:creationId xmlns:a16="http://schemas.microsoft.com/office/drawing/2014/main" id="{0E3315CB-8BF2-5B86-41A6-6417BD2D5A24}"/>
              </a:ext>
            </a:extLst>
          </p:cNvPr>
          <p:cNvSpPr>
            <a:spLocks noGrp="1"/>
          </p:cNvSpPr>
          <p:nvPr>
            <p:ph type="body" sz="quarter" idx="13"/>
          </p:nvPr>
        </p:nvSpPr>
        <p:spPr>
          <a:xfrm>
            <a:off x="507207" y="1173952"/>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4" name="Inhaltsplatzhalter 3">
            <a:extLst>
              <a:ext uri="{FF2B5EF4-FFF2-40B4-BE49-F238E27FC236}">
                <a16:creationId xmlns:a16="http://schemas.microsoft.com/office/drawing/2014/main" id="{DFDDD2C7-500F-5F58-A476-C48590F131C6}"/>
              </a:ext>
            </a:extLst>
          </p:cNvPr>
          <p:cNvSpPr>
            <a:spLocks noGrp="1"/>
          </p:cNvSpPr>
          <p:nvPr>
            <p:ph sz="quarter" idx="14"/>
          </p:nvPr>
        </p:nvSpPr>
        <p:spPr>
          <a:xfrm>
            <a:off x="413823" y="1544501"/>
            <a:ext cx="11226963" cy="4826566"/>
          </a:xfrm>
        </p:spPr>
        <p:txBody>
          <a:bodyPr lIns="91440" tIns="45720" rIns="91440" bIns="45720" anchor="t"/>
          <a:lstStyle/>
          <a:p>
            <a:pPr marL="457200" lvl="1" indent="0">
              <a:spcBef>
                <a:spcPts val="1000"/>
              </a:spcBef>
              <a:buNone/>
            </a:pPr>
            <a:endParaRPr lang="en-GB" sz="2200" b="1" dirty="0"/>
          </a:p>
          <a:p>
            <a:pPr lvl="1">
              <a:spcBef>
                <a:spcPts val="1000"/>
              </a:spcBef>
              <a:spcAft>
                <a:spcPts val="1000"/>
              </a:spcAft>
            </a:pPr>
            <a:r>
              <a:rPr lang="en-GB" sz="2200" dirty="0">
                <a:latin typeface="+mn-lt"/>
              </a:rPr>
              <a:t>Guidelines for MHPSS in emergencies have always required informed consent in all activities. Informed consent is a tool to make sure we fulfil the right to decide. This right needs to be fulfilled during humanitarian emergencies, as well as during normal times. </a:t>
            </a:r>
          </a:p>
          <a:p>
            <a:pPr lvl="1">
              <a:spcBef>
                <a:spcPts val="1000"/>
              </a:spcBef>
              <a:spcAft>
                <a:spcPts val="1000"/>
              </a:spcAft>
            </a:pPr>
            <a:r>
              <a:rPr lang="en-GB" sz="2200" dirty="0">
                <a:latin typeface="+mn-lt"/>
              </a:rPr>
              <a:t>Whatever your scope of work is, think about how you can ensure that people (including people with disabilities) are informed  about, understand, and can genuinely consent to treatment care and support. </a:t>
            </a:r>
          </a:p>
          <a:p>
            <a:pPr lvl="1">
              <a:spcBef>
                <a:spcPts val="1000"/>
              </a:spcBef>
              <a:spcAft>
                <a:spcPts val="1000"/>
              </a:spcAft>
            </a:pPr>
            <a:r>
              <a:rPr lang="en-US" sz="2200" dirty="0">
                <a:solidFill>
                  <a:schemeClr val="accent1">
                    <a:lumMod val="75000"/>
                  </a:schemeClr>
                </a:solidFill>
                <a:latin typeface="+mn-lt"/>
                <a:cs typeface="Calibri"/>
              </a:rPr>
              <a:t>A signed form or a box that is ticked is not consent unless people coming to the service get the information they need, in a way they understand, and can make their own decision.</a:t>
            </a:r>
            <a:endParaRPr lang="en-GB" sz="2200" dirty="0">
              <a:latin typeface="+mn-lt"/>
              <a:ea typeface="Calibri Light"/>
              <a:cs typeface="Calibri Light"/>
            </a:endParaRPr>
          </a:p>
        </p:txBody>
      </p:sp>
      <p:sp>
        <p:nvSpPr>
          <p:cNvPr id="5" name="Titel 4">
            <a:extLst>
              <a:ext uri="{FF2B5EF4-FFF2-40B4-BE49-F238E27FC236}">
                <a16:creationId xmlns:a16="http://schemas.microsoft.com/office/drawing/2014/main" id="{41C965CA-10C7-84A1-66FA-B8A56EECABD9}"/>
              </a:ext>
            </a:extLst>
          </p:cNvPr>
          <p:cNvSpPr>
            <a:spLocks noGrp="1"/>
          </p:cNvSpPr>
          <p:nvPr>
            <p:ph type="title"/>
          </p:nvPr>
        </p:nvSpPr>
        <p:spPr>
          <a:xfrm>
            <a:off x="413014" y="310040"/>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3.5 Informed consent in humanitarian settings and MHPSS programmes</a:t>
            </a:r>
          </a:p>
        </p:txBody>
      </p:sp>
    </p:spTree>
    <p:extLst>
      <p:ext uri="{BB962C8B-B14F-4D97-AF65-F5344CB8AC3E}">
        <p14:creationId xmlns:p14="http://schemas.microsoft.com/office/powerpoint/2010/main" val="310575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2BEDE-6143-D741-9877-085F2D5EBAF6}"/>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F169E07F-9A80-405D-B06A-876E4D356B83}"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Arial Unicode MS"/>
                <a:cs typeface="Calibri" panose="020F0502020204030204" pitchFamily="34" charset="0"/>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3" name="Title 2">
            <a:extLst>
              <a:ext uri="{FF2B5EF4-FFF2-40B4-BE49-F238E27FC236}">
                <a16:creationId xmlns:a16="http://schemas.microsoft.com/office/drawing/2014/main" id="{B5AECF88-4472-5147-90AD-BFF191B3E3C4}"/>
              </a:ext>
            </a:extLst>
          </p:cNvPr>
          <p:cNvSpPr>
            <a:spLocks noGrp="1"/>
          </p:cNvSpPr>
          <p:nvPr>
            <p:ph type="title"/>
          </p:nvPr>
        </p:nvSpPr>
        <p:spPr>
          <a:xfrm>
            <a:off x="507206" y="2313946"/>
            <a:ext cx="9792000" cy="1953254"/>
          </a:xfrm>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Topic 4. Avoiding involuntary detention and treatment </a:t>
            </a:r>
          </a:p>
        </p:txBody>
      </p:sp>
    </p:spTree>
    <p:extLst>
      <p:ext uri="{BB962C8B-B14F-4D97-AF65-F5344CB8AC3E}">
        <p14:creationId xmlns:p14="http://schemas.microsoft.com/office/powerpoint/2010/main" val="263119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B23DCF-F62F-E649-B17F-5CEDA558D129}"/>
              </a:ext>
            </a:extLst>
          </p:cNvPr>
          <p:cNvSpPr>
            <a:spLocks noGrp="1"/>
          </p:cNvSpPr>
          <p:nvPr>
            <p:ph type="sldNum" sz="quarter" idx="12"/>
          </p:nvPr>
        </p:nvSpPr>
        <p:spPr/>
        <p:txBody>
          <a:bodyPr/>
          <a:lstStyle/>
          <a:p>
            <a:fld id="{04260D4A-DEC1-45DD-8AB2-A3349BAAA59E}" type="slidenum">
              <a:rPr lang="en-US" smtClean="0"/>
              <a:pPr/>
              <a:t>14</a:t>
            </a:fld>
            <a:endParaRPr lang="en-US"/>
          </a:p>
        </p:txBody>
      </p:sp>
      <p:sp>
        <p:nvSpPr>
          <p:cNvPr id="4" name="Content Placeholder 3">
            <a:extLst>
              <a:ext uri="{FF2B5EF4-FFF2-40B4-BE49-F238E27FC236}">
                <a16:creationId xmlns:a16="http://schemas.microsoft.com/office/drawing/2014/main" id="{72D64B52-5DB2-654E-B2C8-33C29A5B86BC}"/>
              </a:ext>
            </a:extLst>
          </p:cNvPr>
          <p:cNvSpPr>
            <a:spLocks noGrp="1"/>
          </p:cNvSpPr>
          <p:nvPr>
            <p:ph sz="quarter" idx="14"/>
          </p:nvPr>
        </p:nvSpPr>
        <p:spPr/>
        <p:txBody>
          <a:bodyPr/>
          <a:lstStyle/>
          <a:p>
            <a:endParaRPr lang="en-US" dirty="0"/>
          </a:p>
          <a:p>
            <a:endParaRPr lang="en-US" dirty="0"/>
          </a:p>
          <a:p>
            <a:r>
              <a:rPr lang="en-US" sz="2400" b="1" dirty="0">
                <a:latin typeface="+mn-lt"/>
              </a:rPr>
              <a:t>How would you feel if you were detained and treated against your will? </a:t>
            </a:r>
          </a:p>
          <a:p>
            <a:pPr marL="0" indent="0" algn="ctr">
              <a:buNone/>
            </a:pPr>
            <a:endParaRPr lang="en-US" sz="2400" b="1" dirty="0">
              <a:latin typeface="+mn-lt"/>
            </a:endParaRPr>
          </a:p>
          <a:p>
            <a:r>
              <a:rPr lang="en-US" sz="2400" b="1" dirty="0">
                <a:latin typeface="+mn-lt"/>
              </a:rPr>
              <a:t>How did you feel when you were detained and treated against your will? </a:t>
            </a:r>
          </a:p>
          <a:p>
            <a:pPr marL="0" indent="0">
              <a:buNone/>
            </a:pPr>
            <a:endParaRPr lang="en-US" dirty="0"/>
          </a:p>
        </p:txBody>
      </p:sp>
      <p:sp>
        <p:nvSpPr>
          <p:cNvPr id="5" name="Title 4">
            <a:extLst>
              <a:ext uri="{FF2B5EF4-FFF2-40B4-BE49-F238E27FC236}">
                <a16:creationId xmlns:a16="http://schemas.microsoft.com/office/drawing/2014/main" id="{A9C30988-28A8-6944-9516-A586BE85A00E}"/>
              </a:ext>
            </a:extLst>
          </p:cNvPr>
          <p:cNvSpPr>
            <a:spLocks noGrp="1"/>
          </p:cNvSpPr>
          <p:nvPr>
            <p:ph type="title"/>
          </p:nvPr>
        </p:nvSpPr>
        <p:spPr/>
        <p:txBody>
          <a:bodyPr/>
          <a:lstStyle/>
          <a:p>
            <a:r>
              <a:rPr kumimoji="0" lang="en-US" sz="3000" b="1" i="0" u="none" strike="noStrike" kern="1200" cap="none" spc="-10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Exercise 3.6 The experience of involuntary admission and treatment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33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C3923F-CFD7-A3F3-4C38-102609F22268}"/>
              </a:ext>
            </a:extLst>
          </p:cNvPr>
          <p:cNvSpPr>
            <a:spLocks noGrp="1"/>
          </p:cNvSpPr>
          <p:nvPr>
            <p:ph idx="1"/>
          </p:nvPr>
        </p:nvSpPr>
        <p:spPr>
          <a:xfrm>
            <a:off x="516545" y="978986"/>
            <a:ext cx="4485761" cy="4251920"/>
          </a:xfrm>
        </p:spPr>
        <p:txBody>
          <a:bodyPr vert="horz" lIns="91440" tIns="45720" rIns="91440" bIns="45720" rtlCol="0" anchor="t">
            <a:normAutofit/>
          </a:bodyPr>
          <a:lstStyle/>
          <a:p>
            <a:pPr marL="0" indent="0">
              <a:buNone/>
            </a:pPr>
            <a:r>
              <a:rPr lang="en-US" sz="2200" dirty="0">
                <a:solidFill>
                  <a:schemeClr val="tx1">
                    <a:alpha val="60000"/>
                  </a:schemeClr>
                </a:solidFill>
              </a:rPr>
              <a:t>Involuntary detention and treatment are often accompanied with terrible living conditions, violence and abuse, especially in situations where there is shortage of resources.</a:t>
            </a:r>
          </a:p>
          <a:p>
            <a:endParaRPr lang="en-US" sz="2200" dirty="0">
              <a:solidFill>
                <a:schemeClr val="tx1">
                  <a:alpha val="60000"/>
                </a:schemeClr>
              </a:solidFill>
            </a:endParaRPr>
          </a:p>
          <a:p>
            <a:pPr marL="0" indent="0">
              <a:buNone/>
            </a:pPr>
            <a:r>
              <a:rPr lang="en-US" sz="2200" dirty="0">
                <a:solidFill>
                  <a:schemeClr val="tx1">
                    <a:alpha val="60000"/>
                  </a:schemeClr>
                </a:solidFill>
              </a:rPr>
              <a:t>Watch this video on involuntary admission and treatment: </a:t>
            </a:r>
            <a:r>
              <a:rPr lang="en-US" sz="2200" i="1" dirty="0">
                <a:ea typeface="Calibri"/>
                <a:cs typeface="Calibri"/>
              </a:rPr>
              <a:t>Chained and locked up in Somaliland (Human Rights Watch)</a:t>
            </a:r>
            <a:br>
              <a:rPr lang="en-US" sz="2200" dirty="0"/>
            </a:br>
            <a:endParaRPr lang="en-US" sz="2200" dirty="0">
              <a:ea typeface="Calibri" panose="020F0502020204030204"/>
              <a:cs typeface="Calibri" panose="020F0502020204030204"/>
            </a:endParaRPr>
          </a:p>
          <a:p>
            <a:pPr marL="0" indent="0">
              <a:buNone/>
            </a:pPr>
            <a:r>
              <a:rPr lang="en-US" sz="2200" dirty="0">
                <a:solidFill>
                  <a:schemeClr val="tx1">
                    <a:alpha val="60000"/>
                  </a:schemeClr>
                </a:solidFill>
              </a:rPr>
              <a:t>	</a:t>
            </a:r>
          </a:p>
        </p:txBody>
      </p:sp>
      <p:sp>
        <p:nvSpPr>
          <p:cNvPr id="2" name="Slide Number Placeholder 1">
            <a:extLst>
              <a:ext uri="{FF2B5EF4-FFF2-40B4-BE49-F238E27FC236}">
                <a16:creationId xmlns:a16="http://schemas.microsoft.com/office/drawing/2014/main" id="{1816E9CE-17B5-56C4-C1FB-9437849428DC}"/>
              </a:ext>
            </a:extLst>
          </p:cNvPr>
          <p:cNvSpPr>
            <a:spLocks noGrp="1"/>
          </p:cNvSpPr>
          <p:nvPr>
            <p:ph type="sldNum" sz="quarter" idx="12"/>
          </p:nvPr>
        </p:nvSpPr>
        <p:spPr/>
        <p:txBody>
          <a:bodyPr vert="horz" lIns="91440" tIns="45720" rIns="91440" bIns="45720" rtlCol="0" anchor="ctr">
            <a:normAutofit/>
          </a:bodyPr>
          <a:lstStyle/>
          <a:p>
            <a:pPr algn="r">
              <a:spcAft>
                <a:spcPts val="600"/>
              </a:spcAft>
              <a:defRPr/>
            </a:pPr>
            <a:fld id="{04260D4A-DEC1-45DD-8AB2-A3349BAAA59E}" type="slidenum">
              <a:rPr lang="en-US" sz="1200">
                <a:solidFill>
                  <a:schemeClr val="tx1">
                    <a:alpha val="60000"/>
                  </a:schemeClr>
                </a:solidFill>
                <a:latin typeface="Calibri" panose="020F0502020204030204"/>
              </a:rPr>
              <a:pPr algn="r">
                <a:spcAft>
                  <a:spcPts val="600"/>
                </a:spcAft>
                <a:defRPr/>
              </a:pPr>
              <a:t>15</a:t>
            </a:fld>
            <a:endParaRPr lang="en-US" sz="1200">
              <a:solidFill>
                <a:schemeClr val="tx1">
                  <a:alpha val="60000"/>
                </a:schemeClr>
              </a:solidFill>
              <a:latin typeface="Calibri" panose="020F0502020204030204"/>
            </a:endParaRPr>
          </a:p>
        </p:txBody>
      </p:sp>
      <p:sp>
        <p:nvSpPr>
          <p:cNvPr id="3" name="Title 4">
            <a:extLst>
              <a:ext uri="{FF2B5EF4-FFF2-40B4-BE49-F238E27FC236}">
                <a16:creationId xmlns:a16="http://schemas.microsoft.com/office/drawing/2014/main" id="{B7332AA3-038E-1B22-C75C-0E2D54594EC4}"/>
              </a:ext>
            </a:extLst>
          </p:cNvPr>
          <p:cNvSpPr txBox="1">
            <a:spLocks/>
          </p:cNvSpPr>
          <p:nvPr/>
        </p:nvSpPr>
        <p:spPr>
          <a:xfrm>
            <a:off x="516545" y="182892"/>
            <a:ext cx="10906414" cy="152831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Exercise 3.7 Involuntary admission and treatment</a:t>
            </a:r>
          </a:p>
        </p:txBody>
      </p:sp>
      <p:pic>
        <p:nvPicPr>
          <p:cNvPr id="5" name="Picture 4" descr="A person lying on a bed with a chain around their ankle&#10;&#10;Description automatically generated">
            <a:extLst>
              <a:ext uri="{FF2B5EF4-FFF2-40B4-BE49-F238E27FC236}">
                <a16:creationId xmlns:a16="http://schemas.microsoft.com/office/drawing/2014/main" id="{F0EFE0F1-59FC-47DA-F92A-3E92220F7222}"/>
              </a:ext>
            </a:extLst>
          </p:cNvPr>
          <p:cNvPicPr>
            <a:picLocks noChangeAspect="1"/>
          </p:cNvPicPr>
          <p:nvPr/>
        </p:nvPicPr>
        <p:blipFill>
          <a:blip r:embed="rId3"/>
          <a:stretch>
            <a:fillRect/>
          </a:stretch>
        </p:blipFill>
        <p:spPr>
          <a:xfrm>
            <a:off x="5503126" y="866925"/>
            <a:ext cx="6172330" cy="4485004"/>
          </a:xfrm>
          <a:prstGeom prst="rect">
            <a:avLst/>
          </a:prstGeom>
        </p:spPr>
      </p:pic>
      <p:sp>
        <p:nvSpPr>
          <p:cNvPr id="6" name="TextBox 5">
            <a:extLst>
              <a:ext uri="{FF2B5EF4-FFF2-40B4-BE49-F238E27FC236}">
                <a16:creationId xmlns:a16="http://schemas.microsoft.com/office/drawing/2014/main" id="{24849899-054B-086D-D0E5-E4F9B0B79F6F}"/>
              </a:ext>
            </a:extLst>
          </p:cNvPr>
          <p:cNvSpPr txBox="1"/>
          <p:nvPr/>
        </p:nvSpPr>
        <p:spPr>
          <a:xfrm>
            <a:off x="920381" y="5481667"/>
            <a:ext cx="100987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ea typeface="+mn-lt"/>
                <a:cs typeface="+mn-lt"/>
                <a:hlinkClick r:id="rId4"/>
              </a:rPr>
              <a:t>https://www.hrw.org/video-photos/video/2015/10/25/chained-and-locked-somaliland</a:t>
            </a:r>
            <a:endParaRPr lang="en-US" sz="2200" dirty="0"/>
          </a:p>
        </p:txBody>
      </p:sp>
      <p:sp>
        <p:nvSpPr>
          <p:cNvPr id="8" name="TextBox 7">
            <a:extLst>
              <a:ext uri="{FF2B5EF4-FFF2-40B4-BE49-F238E27FC236}">
                <a16:creationId xmlns:a16="http://schemas.microsoft.com/office/drawing/2014/main" id="{D51C13B6-9B0C-CCED-CB66-8BB68A5773C2}"/>
              </a:ext>
            </a:extLst>
          </p:cNvPr>
          <p:cNvSpPr txBox="1"/>
          <p:nvPr/>
        </p:nvSpPr>
        <p:spPr>
          <a:xfrm>
            <a:off x="6433813" y="4667355"/>
            <a:ext cx="498914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dirty="0"/>
          </a:p>
        </p:txBody>
      </p:sp>
    </p:spTree>
    <p:extLst>
      <p:ext uri="{BB962C8B-B14F-4D97-AF65-F5344CB8AC3E}">
        <p14:creationId xmlns:p14="http://schemas.microsoft.com/office/powerpoint/2010/main" val="134805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D9C49-DCC7-4238-BCBC-87DD54BA9E48}"/>
              </a:ext>
            </a:extLst>
          </p:cNvPr>
          <p:cNvSpPr>
            <a:spLocks noGrp="1"/>
          </p:cNvSpPr>
          <p:nvPr>
            <p:ph sz="quarter" idx="14"/>
          </p:nvPr>
        </p:nvSpPr>
        <p:spPr>
          <a:xfrm>
            <a:off x="507195" y="1196788"/>
            <a:ext cx="11174412" cy="4801541"/>
          </a:xfrm>
        </p:spPr>
        <p:txBody>
          <a:bodyPr lIns="91440" tIns="45720" rIns="91440" bIns="45720" anchor="t">
            <a:normAutofit fontScale="92500" lnSpcReduction="20000"/>
          </a:bodyPr>
          <a:lstStyle/>
          <a:p>
            <a:pPr>
              <a:spcAft>
                <a:spcPts val="600"/>
              </a:spcAft>
            </a:pPr>
            <a:r>
              <a:rPr lang="en-US" sz="2400" dirty="0">
                <a:latin typeface="+mn-lt"/>
                <a:cs typeface="Calibri Light"/>
              </a:rPr>
              <a:t>People with psychosocial, intellectual or cognitive disabilities are often detained in mental health and social services against their wishes. </a:t>
            </a:r>
            <a:endParaRPr lang="en-US" sz="2400" dirty="0">
              <a:latin typeface="+mn-lt"/>
            </a:endParaRPr>
          </a:p>
          <a:p>
            <a:pPr>
              <a:spcAft>
                <a:spcPts val="600"/>
              </a:spcAft>
            </a:pPr>
            <a:r>
              <a:rPr lang="en-US" sz="2400" dirty="0">
                <a:latin typeface="+mn-lt"/>
                <a:cs typeface="Calibri Light"/>
              </a:rPr>
              <a:t>Sometimes, people may voluntarily enter mental health and social services because no alternatives are available. </a:t>
            </a:r>
            <a:endParaRPr lang="en-US" sz="2400" dirty="0">
              <a:latin typeface="+mn-lt"/>
              <a:ea typeface="Calibri Light"/>
              <a:cs typeface="Calibri Light"/>
            </a:endParaRPr>
          </a:p>
          <a:p>
            <a:pPr>
              <a:spcAft>
                <a:spcPts val="600"/>
              </a:spcAft>
            </a:pPr>
            <a:r>
              <a:rPr lang="en-US" sz="2400" dirty="0">
                <a:latin typeface="+mn-lt"/>
                <a:cs typeface="Calibri Light"/>
              </a:rPr>
              <a:t>Homeless people may be sent to services and institutions against their wishes because it is believed they are better off within a service. </a:t>
            </a:r>
            <a:endParaRPr lang="en-US" sz="2400" dirty="0">
              <a:latin typeface="+mn-lt"/>
              <a:ea typeface="Calibri Light"/>
              <a:cs typeface="Calibri Light"/>
            </a:endParaRPr>
          </a:p>
          <a:p>
            <a:pPr>
              <a:spcAft>
                <a:spcPts val="600"/>
              </a:spcAft>
            </a:pPr>
            <a:r>
              <a:rPr lang="en-US" sz="2400" dirty="0">
                <a:latin typeface="+mn-lt"/>
                <a:cs typeface="Calibri Light"/>
              </a:rPr>
              <a:t>People detained against their wishes are very often given forced treatment. </a:t>
            </a:r>
            <a:endParaRPr lang="en-US" sz="2400" dirty="0">
              <a:latin typeface="+mn-lt"/>
              <a:ea typeface="Calibri Light"/>
              <a:cs typeface="Calibri Light"/>
            </a:endParaRPr>
          </a:p>
          <a:p>
            <a:pPr>
              <a:spcAft>
                <a:spcPts val="600"/>
              </a:spcAft>
            </a:pPr>
            <a:r>
              <a:rPr lang="en-US" sz="2400" dirty="0">
                <a:latin typeface="+mn-lt"/>
                <a:cs typeface="Calibri Light"/>
              </a:rPr>
              <a:t>Involuntary detention and treatment can last for days, weeks, months and even years. </a:t>
            </a:r>
          </a:p>
          <a:p>
            <a:pPr>
              <a:spcAft>
                <a:spcPts val="600"/>
              </a:spcAft>
            </a:pPr>
            <a:r>
              <a:rPr lang="en-US" sz="2400" dirty="0">
                <a:latin typeface="+mn-lt"/>
                <a:cs typeface="Calibri Light"/>
              </a:rPr>
              <a:t>Due to prevalent stigma and inadequate support services, families often feel they have no choice but to shackle people with psychosocial disabilities, but it also happens as a form of punishment or “treatment”.</a:t>
            </a:r>
            <a:endParaRPr lang="en-US" sz="2400" dirty="0">
              <a:latin typeface="+mn-lt"/>
              <a:ea typeface="Calibri Light"/>
              <a:cs typeface="Calibri Light"/>
            </a:endParaRPr>
          </a:p>
          <a:p>
            <a:pPr>
              <a:spcAft>
                <a:spcPts val="600"/>
              </a:spcAft>
            </a:pPr>
            <a:r>
              <a:rPr lang="en-US" sz="2400" dirty="0">
                <a:latin typeface="+mn-lt"/>
                <a:cs typeface="Calibri Light"/>
              </a:rPr>
              <a:t>Involuntary admission and treatment also occurs in faith based or other private </a:t>
            </a:r>
            <a:r>
              <a:rPr lang="en-US" sz="2400" dirty="0" err="1">
                <a:latin typeface="+mn-lt"/>
                <a:cs typeface="Calibri Light"/>
              </a:rPr>
              <a:t>centres</a:t>
            </a:r>
            <a:r>
              <a:rPr lang="en-US" sz="2400" dirty="0">
                <a:latin typeface="+mn-lt"/>
                <a:cs typeface="Calibri Light"/>
              </a:rPr>
              <a:t>, where people may face punitive and prolonged chaining, confinement, seclusion, and severe restrictions on their movement. </a:t>
            </a:r>
          </a:p>
          <a:p>
            <a:endParaRPr lang="en-US" sz="2400" dirty="0">
              <a:effectLst/>
              <a:latin typeface="Calibri Light"/>
              <a:ea typeface="Calibri Light"/>
              <a:cs typeface="Calibri Light"/>
            </a:endParaRPr>
          </a:p>
          <a:p>
            <a:endParaRPr lang="en-US" sz="2400" dirty="0">
              <a:effectLst/>
              <a:latin typeface="+mn-lt"/>
            </a:endParaRPr>
          </a:p>
          <a:p>
            <a:pPr marL="0" indent="0">
              <a:buNone/>
            </a:pPr>
            <a:endParaRPr lang="en-US" sz="2800" dirty="0">
              <a:effectLst/>
              <a:latin typeface="+mn-lt"/>
            </a:endParaRPr>
          </a:p>
        </p:txBody>
      </p:sp>
      <p:sp>
        <p:nvSpPr>
          <p:cNvPr id="2" name="Title 1">
            <a:extLst>
              <a:ext uri="{FF2B5EF4-FFF2-40B4-BE49-F238E27FC236}">
                <a16:creationId xmlns:a16="http://schemas.microsoft.com/office/drawing/2014/main" id="{DA0AA4B3-09D5-4D45-A0A5-C9BD324B8EE3}"/>
              </a:ext>
            </a:extLst>
          </p:cNvPr>
          <p:cNvSpPr>
            <a:spLocks noGrp="1"/>
          </p:cNvSpPr>
          <p:nvPr>
            <p:ph type="title"/>
          </p:nvPr>
        </p:nvSpPr>
        <p:spPr>
          <a:xfrm>
            <a:off x="388629" y="255494"/>
            <a:ext cx="10853111" cy="653633"/>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Exercise 3.7 Involuntary admission and treatment</a:t>
            </a:r>
            <a:endParaRPr lang="en-CH" dirty="0">
              <a:ea typeface="SimSun" panose="02010600030101010101" pitchFamily="2" charset="-122"/>
              <a:cs typeface="Calibri Light" panose="020F0302020204030204" pitchFamily="34" charset="0"/>
            </a:endParaRPr>
          </a:p>
        </p:txBody>
      </p:sp>
    </p:spTree>
    <p:extLst>
      <p:ext uri="{BB962C8B-B14F-4D97-AF65-F5344CB8AC3E}">
        <p14:creationId xmlns:p14="http://schemas.microsoft.com/office/powerpoint/2010/main" val="376095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E6B9E-768D-7B48-14C0-7A60CE97761A}"/>
              </a:ext>
            </a:extLst>
          </p:cNvPr>
          <p:cNvSpPr>
            <a:spLocks noGrp="1"/>
          </p:cNvSpPr>
          <p:nvPr>
            <p:ph type="title"/>
          </p:nvPr>
        </p:nvSpPr>
        <p:spPr>
          <a:xfrm>
            <a:off x="839788" y="457200"/>
            <a:ext cx="10532603" cy="793376"/>
          </a:xfrm>
        </p:spPr>
        <p:txBody>
          <a:bodyPr vert="horz" lIns="91440" tIns="45720" rIns="91440" bIns="45720" rtlCol="0" anchor="t">
            <a:noAutofit/>
          </a:bodyPr>
          <a:lstStyle/>
          <a:p>
            <a:r>
              <a:rPr lang="en-US" sz="3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Exercise 3.7 Involuntary admission and treatment</a:t>
            </a:r>
          </a:p>
        </p:txBody>
      </p:sp>
      <p:sp>
        <p:nvSpPr>
          <p:cNvPr id="6" name="Content Placeholder 5">
            <a:extLst>
              <a:ext uri="{FF2B5EF4-FFF2-40B4-BE49-F238E27FC236}">
                <a16:creationId xmlns:a16="http://schemas.microsoft.com/office/drawing/2014/main" id="{7222942D-1A97-DE3B-BEDE-ADC1B44C984D}"/>
              </a:ext>
            </a:extLst>
          </p:cNvPr>
          <p:cNvSpPr>
            <a:spLocks noGrp="1"/>
          </p:cNvSpPr>
          <p:nvPr>
            <p:ph type="body" sz="half" idx="2"/>
          </p:nvPr>
        </p:nvSpPr>
        <p:spPr>
          <a:xfrm>
            <a:off x="825411" y="2326340"/>
            <a:ext cx="10531444" cy="2910043"/>
          </a:xfrm>
        </p:spPr>
        <p:txBody>
          <a:bodyPr vert="horz" lIns="91440" tIns="45720" rIns="91440" bIns="45720" rtlCol="0" anchor="t">
            <a:normAutofit/>
          </a:bodyPr>
          <a:lstStyle/>
          <a:p>
            <a:r>
              <a:rPr lang="en-US" sz="2200" dirty="0">
                <a:solidFill>
                  <a:schemeClr val="tx1">
                    <a:alpha val="60000"/>
                  </a:schemeClr>
                </a:solidFill>
              </a:rPr>
              <a:t> </a:t>
            </a:r>
          </a:p>
          <a:p>
            <a:pPr marL="457200" indent="-457200">
              <a:buChar char="•"/>
            </a:pPr>
            <a:r>
              <a:rPr lang="en-US" sz="2400" dirty="0">
                <a:solidFill>
                  <a:schemeClr val="tx1">
                    <a:alpha val="60000"/>
                  </a:schemeClr>
                </a:solidFill>
              </a:rPr>
              <a:t>What might alternatives to involuntary admissions look like? </a:t>
            </a:r>
            <a:endParaRPr lang="en-US" sz="2400" dirty="0">
              <a:solidFill>
                <a:srgbClr val="000000">
                  <a:alpha val="60000"/>
                </a:srgbClr>
              </a:solidFill>
              <a:ea typeface="Calibri" panose="020F0502020204030204"/>
              <a:cs typeface="Calibri" panose="020F0502020204030204"/>
            </a:endParaRPr>
          </a:p>
          <a:p>
            <a:endParaRPr lang="en-US" sz="2200" dirty="0">
              <a:solidFill>
                <a:schemeClr val="tx1">
                  <a:alpha val="60000"/>
                </a:schemeClr>
              </a:solidFill>
            </a:endParaRPr>
          </a:p>
          <a:p>
            <a:endParaRPr lang="en-US" sz="2200" dirty="0">
              <a:solidFill>
                <a:schemeClr val="tx1">
                  <a:alpha val="60000"/>
                </a:schemeClr>
              </a:solidFill>
            </a:endParaRPr>
          </a:p>
          <a:p>
            <a:pPr marL="457200" indent="-457200">
              <a:buChar char="•"/>
            </a:pPr>
            <a:endParaRPr lang="en-US" sz="2200" dirty="0">
              <a:solidFill>
                <a:schemeClr val="tx1">
                  <a:alpha val="60000"/>
                </a:schemeClr>
              </a:solidFill>
              <a:ea typeface="Calibri"/>
              <a:cs typeface="Calibri"/>
            </a:endParaRPr>
          </a:p>
        </p:txBody>
      </p:sp>
    </p:spTree>
    <p:extLst>
      <p:ext uri="{BB962C8B-B14F-4D97-AF65-F5344CB8AC3E}">
        <p14:creationId xmlns:p14="http://schemas.microsoft.com/office/powerpoint/2010/main" val="364116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B9BD2453-807D-2705-6E9C-11033614BB26}"/>
              </a:ext>
            </a:extLst>
          </p:cNvPr>
          <p:cNvGraphicFramePr>
            <a:graphicFrameLocks noGrp="1"/>
          </p:cNvGraphicFramePr>
          <p:nvPr>
            <p:ph sz="quarter" idx="14"/>
            <p:extLst>
              <p:ext uri="{D42A27DB-BD31-4B8C-83A1-F6EECF244321}">
                <p14:modId xmlns:p14="http://schemas.microsoft.com/office/powerpoint/2010/main" val="135450099"/>
              </p:ext>
            </p:extLst>
          </p:nvPr>
        </p:nvGraphicFramePr>
        <p:xfrm>
          <a:off x="507195" y="1398494"/>
          <a:ext cx="11055846" cy="4612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B7F73A49-BED5-3356-171E-727D36EFB944}"/>
              </a:ext>
            </a:extLst>
          </p:cNvPr>
          <p:cNvSpPr>
            <a:spLocks noGrp="1"/>
          </p:cNvSpPr>
          <p:nvPr>
            <p:ph type="title"/>
          </p:nvPr>
        </p:nvSpPr>
        <p:spPr>
          <a:xfrm>
            <a:off x="388629" y="514613"/>
            <a:ext cx="11174412" cy="769438"/>
          </a:xfrm>
        </p:spPr>
        <p:txBody>
          <a:bodyPr>
            <a:normAutofit fontScale="90000"/>
          </a:bodyPr>
          <a:lstStyle/>
          <a:p>
            <a:r>
              <a:rPr kumimoji="0" lang="en-US"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Presentation. What does the CRPD say about involuntary detention and treatment?</a:t>
            </a:r>
            <a:endParaRPr lang="en-B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5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88FE-DFF4-B627-C9FC-0B8D38CBDE5D}"/>
            </a:ext>
          </a:extLst>
        </p:cNvPr>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133A87D2-C5FB-4016-E3C7-270EB2948E1D}"/>
              </a:ext>
            </a:extLst>
          </p:cNvPr>
          <p:cNvGraphicFramePr>
            <a:graphicFrameLocks noGrp="1"/>
          </p:cNvGraphicFramePr>
          <p:nvPr>
            <p:ph sz="quarter" idx="14"/>
            <p:extLst>
              <p:ext uri="{D42A27DB-BD31-4B8C-83A1-F6EECF244321}">
                <p14:modId xmlns:p14="http://schemas.microsoft.com/office/powerpoint/2010/main" val="2607002681"/>
              </p:ext>
            </p:extLst>
          </p:nvPr>
        </p:nvGraphicFramePr>
        <p:xfrm>
          <a:off x="507195" y="1511188"/>
          <a:ext cx="11055846" cy="45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A28CEBF-CE1C-280B-DF30-A9154D609DF6}"/>
              </a:ext>
            </a:extLst>
          </p:cNvPr>
          <p:cNvSpPr>
            <a:spLocks noGrp="1"/>
          </p:cNvSpPr>
          <p:nvPr>
            <p:ph type="title"/>
          </p:nvPr>
        </p:nvSpPr>
        <p:spPr>
          <a:xfrm>
            <a:off x="388629" y="514613"/>
            <a:ext cx="11174412" cy="769438"/>
          </a:xfrm>
        </p:spPr>
        <p:txBody>
          <a:bodyPr>
            <a:normAutofit/>
          </a:bodyPr>
          <a:lstStyle/>
          <a:p>
            <a:r>
              <a:rPr kumimoji="0" lang="en-US" sz="3000"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What does the CRPD say about involuntary detention and treatment?</a:t>
            </a:r>
            <a:endParaRPr lang="en-BE"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43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975359" y="1195754"/>
            <a:ext cx="10706247" cy="4815434"/>
          </a:xfrm>
        </p:spPr>
        <p:txBody>
          <a:bodyPr lIns="91440" tIns="45720" rIns="91440" bIns="45720" anchor="t">
            <a:normAutofit lnSpcReduction="10000"/>
          </a:bodyPr>
          <a:lstStyle/>
          <a:p>
            <a:pPr marL="0" lvl="0" indent="0" eaLnBrk="0" fontAlgn="base" hangingPunct="0">
              <a:spcBef>
                <a:spcPct val="0"/>
              </a:spcBef>
              <a:spcAft>
                <a:spcPct val="0"/>
              </a:spcAft>
              <a:buNone/>
            </a:pPr>
            <a:r>
              <a:rPr kumimoji="0" lang="en-US" altLang="en-US" b="1" i="0" u="none" strike="noStrike" cap="none" normalizeH="0" baseline="0" dirty="0">
                <a:ln>
                  <a:noFill/>
                </a:ln>
                <a:effectLst/>
                <a:latin typeface="+mn-lt"/>
              </a:rPr>
              <a:t>Module 3. Legal capacity and the right to decide (continued)</a:t>
            </a:r>
          </a:p>
          <a:p>
            <a:r>
              <a:rPr lang="en-US" b="1" dirty="0">
                <a:latin typeface="+mn-lt"/>
              </a:rPr>
              <a:t>Topic 3 </a:t>
            </a:r>
            <a:r>
              <a:rPr lang="en-US" dirty="0">
                <a:latin typeface="+mn-lt"/>
              </a:rPr>
              <a:t>Informed consent </a:t>
            </a:r>
          </a:p>
          <a:p>
            <a:r>
              <a:rPr lang="en-US" b="1" dirty="0">
                <a:latin typeface="+mn-lt"/>
              </a:rPr>
              <a:t>Topic 4 </a:t>
            </a:r>
            <a:r>
              <a:rPr lang="en-US" dirty="0">
                <a:latin typeface="+mn-lt"/>
              </a:rPr>
              <a:t>Avoiding involuntary detention and treatment </a:t>
            </a:r>
            <a:endParaRPr lang="en-US" dirty="0">
              <a:latin typeface="+mn-lt"/>
              <a:ea typeface="Calibri Light"/>
              <a:cs typeface="Calibri Light"/>
            </a:endParaRPr>
          </a:p>
          <a:p>
            <a:endParaRPr lang="en-US" dirty="0">
              <a:latin typeface="+mn-lt"/>
              <a:ea typeface="Calibri Light"/>
              <a:cs typeface="Calibri Light"/>
            </a:endParaRPr>
          </a:p>
          <a:p>
            <a:pPr marL="0" lvl="0" indent="0" eaLnBrk="0" fontAlgn="base" hangingPunct="0">
              <a:spcBef>
                <a:spcPct val="0"/>
              </a:spcBef>
              <a:spcAft>
                <a:spcPct val="0"/>
              </a:spcAft>
              <a:buNone/>
            </a:pPr>
            <a:r>
              <a:rPr kumimoji="0" lang="en-US" altLang="en-US" b="1" i="0" u="none" strike="noStrike" cap="none" normalizeH="0" baseline="0" dirty="0">
                <a:ln>
                  <a:noFill/>
                </a:ln>
                <a:effectLst/>
                <a:latin typeface="+mn-lt"/>
              </a:rPr>
              <a:t>Module 4. Recovery and the right to health</a:t>
            </a:r>
          </a:p>
          <a:p>
            <a:r>
              <a:rPr lang="en-GB" b="1" dirty="0">
                <a:latin typeface="+mn-lt"/>
              </a:rPr>
              <a:t>Topic 1</a:t>
            </a:r>
            <a:r>
              <a:rPr lang="en-GB" dirty="0">
                <a:latin typeface="+mn-lt"/>
              </a:rPr>
              <a:t> What is mental health? </a:t>
            </a:r>
          </a:p>
          <a:p>
            <a:r>
              <a:rPr lang="en-GB" b="1" dirty="0">
                <a:latin typeface="+mn-lt"/>
              </a:rPr>
              <a:t>Topic 2</a:t>
            </a:r>
            <a:r>
              <a:rPr lang="en-GB" dirty="0">
                <a:latin typeface="+mn-lt"/>
              </a:rPr>
              <a:t> Promoting the right to health in humanitarian setting: including the community</a:t>
            </a:r>
          </a:p>
          <a:p>
            <a:r>
              <a:rPr lang="en-GB" b="1" dirty="0">
                <a:latin typeface="+mn-lt"/>
              </a:rPr>
              <a:t>Topic 3</a:t>
            </a:r>
            <a:r>
              <a:rPr lang="en-GB" dirty="0">
                <a:latin typeface="+mn-lt"/>
              </a:rPr>
              <a:t> What is recovery?</a:t>
            </a:r>
          </a:p>
          <a:p>
            <a:r>
              <a:rPr lang="en-GB" b="1" dirty="0">
                <a:latin typeface="+mn-lt"/>
              </a:rPr>
              <a:t>Topic 4</a:t>
            </a:r>
            <a:r>
              <a:rPr lang="en-GB" dirty="0">
                <a:latin typeface="+mn-lt"/>
              </a:rPr>
              <a:t> Promoting recovery</a:t>
            </a:r>
          </a:p>
          <a:p>
            <a:r>
              <a:rPr lang="en-GB" b="1" dirty="0">
                <a:latin typeface="+mn-lt"/>
              </a:rPr>
              <a:t>Topic 5</a:t>
            </a:r>
            <a:r>
              <a:rPr lang="en-GB" dirty="0">
                <a:latin typeface="+mn-lt"/>
              </a:rPr>
              <a:t> The role of MHPSS services and staff promoting recovery</a:t>
            </a:r>
          </a:p>
          <a:p>
            <a:pPr marL="0" indent="0">
              <a:buNone/>
            </a:pPr>
            <a:endParaRPr lang="en-GB" b="1" dirty="0">
              <a:latin typeface="+mn-lt"/>
            </a:endParaRPr>
          </a:p>
          <a:p>
            <a:pPr marL="0" indent="0">
              <a:buNone/>
            </a:pPr>
            <a:r>
              <a:rPr lang="en-GB" b="1" dirty="0" err="1">
                <a:latin typeface="+mn-lt"/>
              </a:rPr>
              <a:t>QualityRights</a:t>
            </a:r>
            <a:r>
              <a:rPr lang="en-GB" b="1" dirty="0">
                <a:latin typeface="+mn-lt"/>
              </a:rPr>
              <a:t> changemakers and Action Plans</a:t>
            </a:r>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Topics covered in today’s training</a:t>
            </a:r>
            <a:endParaRPr lang="en-CH"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80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B9BD2453-807D-2705-6E9C-11033614BB26}"/>
              </a:ext>
            </a:extLst>
          </p:cNvPr>
          <p:cNvGraphicFramePr>
            <a:graphicFrameLocks noGrp="1"/>
          </p:cNvGraphicFramePr>
          <p:nvPr>
            <p:ph sz="quarter" idx="14"/>
            <p:extLst>
              <p:ext uri="{D42A27DB-BD31-4B8C-83A1-F6EECF244321}">
                <p14:modId xmlns:p14="http://schemas.microsoft.com/office/powerpoint/2010/main" val="3083037085"/>
              </p:ext>
            </p:extLst>
          </p:nvPr>
        </p:nvGraphicFramePr>
        <p:xfrm>
          <a:off x="507195" y="1532964"/>
          <a:ext cx="11055846" cy="447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B7F73A49-BED5-3356-171E-727D36EFB944}"/>
              </a:ext>
            </a:extLst>
          </p:cNvPr>
          <p:cNvSpPr>
            <a:spLocks noGrp="1"/>
          </p:cNvSpPr>
          <p:nvPr>
            <p:ph type="title"/>
          </p:nvPr>
        </p:nvSpPr>
        <p:spPr>
          <a:xfrm>
            <a:off x="388629" y="514613"/>
            <a:ext cx="11174412" cy="769438"/>
          </a:xfrm>
        </p:spPr>
        <p:txBody>
          <a:bodyPr>
            <a:noAutofit/>
          </a:bodyPr>
          <a:lstStyle/>
          <a:p>
            <a:r>
              <a:rPr kumimoji="0" lang="en-US"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What does the CRPD say about involuntary detention and treatment? </a:t>
            </a:r>
            <a:endParaRPr lang="en-B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922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11F1-6FBB-27CF-5902-B3F0C71908A7}"/>
            </a:ext>
          </a:extLst>
        </p:cNvPr>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E07D5A43-0612-05E0-54C5-2E8C114719D8}"/>
              </a:ext>
            </a:extLst>
          </p:cNvPr>
          <p:cNvGraphicFramePr>
            <a:graphicFrameLocks noGrp="1"/>
          </p:cNvGraphicFramePr>
          <p:nvPr>
            <p:ph sz="quarter" idx="14"/>
            <p:extLst>
              <p:ext uri="{D42A27DB-BD31-4B8C-83A1-F6EECF244321}">
                <p14:modId xmlns:p14="http://schemas.microsoft.com/office/powerpoint/2010/main" val="3878921678"/>
              </p:ext>
            </p:extLst>
          </p:nvPr>
        </p:nvGraphicFramePr>
        <p:xfrm>
          <a:off x="507195" y="1532964"/>
          <a:ext cx="11055846" cy="447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3E2EF7CD-9322-B92C-3E25-2D6B525D3B89}"/>
              </a:ext>
            </a:extLst>
          </p:cNvPr>
          <p:cNvSpPr>
            <a:spLocks noGrp="1"/>
          </p:cNvSpPr>
          <p:nvPr>
            <p:ph type="title"/>
          </p:nvPr>
        </p:nvSpPr>
        <p:spPr>
          <a:xfrm>
            <a:off x="388629" y="514613"/>
            <a:ext cx="11174412" cy="769438"/>
          </a:xfrm>
        </p:spPr>
        <p:txBody>
          <a:bodyPr>
            <a:normAutofit/>
          </a:bodyPr>
          <a:lstStyle/>
          <a:p>
            <a:r>
              <a:rPr kumimoji="0" lang="en-US"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What does the CRPD say about involuntary detention and treatment?</a:t>
            </a:r>
            <a:endParaRPr lang="en-B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67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D5971-BB9E-3644-BBE2-6D4A16B975DE}"/>
              </a:ext>
            </a:extLst>
          </p:cNvPr>
          <p:cNvSpPr>
            <a:spLocks noGrp="1"/>
          </p:cNvSpPr>
          <p:nvPr>
            <p:ph type="sldNum" sz="quarter" idx="12"/>
          </p:nvPr>
        </p:nvSpPr>
        <p:spPr/>
        <p:txBody>
          <a:bodyPr/>
          <a:lstStyle/>
          <a:p>
            <a:fld id="{04260D4A-DEC1-45DD-8AB2-A3349BAAA59E}" type="slidenum">
              <a:rPr lang="en-US" smtClean="0"/>
              <a:pPr/>
              <a:t>22</a:t>
            </a:fld>
            <a:endParaRPr lang="en-US"/>
          </a:p>
        </p:txBody>
      </p:sp>
      <p:sp>
        <p:nvSpPr>
          <p:cNvPr id="4" name="Content Placeholder 3">
            <a:extLst>
              <a:ext uri="{FF2B5EF4-FFF2-40B4-BE49-F238E27FC236}">
                <a16:creationId xmlns:a16="http://schemas.microsoft.com/office/drawing/2014/main" id="{36F4F5B7-0542-D646-8701-1C90D29BDDD7}"/>
              </a:ext>
            </a:extLst>
          </p:cNvPr>
          <p:cNvSpPr>
            <a:spLocks noGrp="1"/>
          </p:cNvSpPr>
          <p:nvPr>
            <p:ph sz="quarter" idx="14"/>
          </p:nvPr>
        </p:nvSpPr>
        <p:spPr>
          <a:xfrm>
            <a:off x="701458" y="1798319"/>
            <a:ext cx="11228980" cy="4545067"/>
          </a:xfrm>
        </p:spPr>
        <p:txBody>
          <a:bodyPr lIns="91440" tIns="45720" rIns="91440" bIns="45720" anchor="t"/>
          <a:lstStyle/>
          <a:p>
            <a:r>
              <a:rPr lang="en-GB" dirty="0">
                <a:latin typeface="+mn-lt"/>
              </a:rPr>
              <a:t>The CRPD requires a shift away from coercion and towards support based on people’s will and preferences.</a:t>
            </a:r>
            <a:br>
              <a:rPr lang="en-GB" dirty="0">
                <a:latin typeface="+mn-lt"/>
              </a:rPr>
            </a:br>
            <a:endParaRPr lang="en-GB" dirty="0">
              <a:latin typeface="+mn-lt"/>
            </a:endParaRPr>
          </a:p>
          <a:p>
            <a:pPr>
              <a:spcBef>
                <a:spcPts val="0"/>
              </a:spcBef>
              <a:spcAft>
                <a:spcPts val="1000"/>
              </a:spcAft>
            </a:pPr>
            <a:r>
              <a:rPr lang="en-GB" dirty="0">
                <a:latin typeface="+mn-lt"/>
              </a:rPr>
              <a:t>Avoiding involuntary practices does not mean abandoning people to their fate.</a:t>
            </a:r>
            <a:endParaRPr lang="en-GB" dirty="0">
              <a:latin typeface="+mn-lt"/>
              <a:ea typeface="Calibri Light" panose="020F0302020204030204"/>
              <a:cs typeface="Calibri Light" panose="020F0302020204030204"/>
            </a:endParaRPr>
          </a:p>
          <a:p>
            <a:pPr>
              <a:spcAft>
                <a:spcPts val="1000"/>
              </a:spcAft>
            </a:pPr>
            <a:r>
              <a:rPr lang="en-US" dirty="0">
                <a:latin typeface="+mn-lt"/>
              </a:rPr>
              <a:t>People should not be sent home by themselves without any offer of support. </a:t>
            </a:r>
            <a:endParaRPr lang="en-US" dirty="0">
              <a:latin typeface="+mn-lt"/>
              <a:ea typeface="Calibri Light"/>
              <a:cs typeface="Calibri Light"/>
            </a:endParaRPr>
          </a:p>
          <a:p>
            <a:r>
              <a:rPr lang="en-US" dirty="0">
                <a:latin typeface="+mn-lt"/>
              </a:rPr>
              <a:t>They should be provided with options for support that respect their rights. </a:t>
            </a:r>
            <a:endParaRPr lang="en-US" dirty="0">
              <a:latin typeface="+mn-lt"/>
              <a:ea typeface="Calibri Light"/>
              <a:cs typeface="Calibri Light"/>
            </a:endParaRPr>
          </a:p>
          <a:p>
            <a:pPr marL="950400">
              <a:buFont typeface="Courier New" panose="02070309020205020404" pitchFamily="49" charset="0"/>
              <a:buChar char="o"/>
            </a:pPr>
            <a:r>
              <a:rPr lang="en-US" dirty="0">
                <a:latin typeface="+mn-lt"/>
              </a:rPr>
              <a:t>This might include support from someone they trust who can stay with/check on them. </a:t>
            </a:r>
            <a:endParaRPr lang="en-US" dirty="0">
              <a:latin typeface="+mn-lt"/>
              <a:ea typeface="Calibri Light"/>
              <a:cs typeface="Calibri Light"/>
            </a:endParaRPr>
          </a:p>
          <a:p>
            <a:pPr marL="950400">
              <a:spcAft>
                <a:spcPts val="1000"/>
              </a:spcAft>
              <a:buFont typeface="Courier New" panose="02070309020205020404" pitchFamily="49" charset="0"/>
              <a:buChar char="o"/>
            </a:pPr>
            <a:r>
              <a:rPr lang="en-US" dirty="0">
                <a:latin typeface="+mn-lt"/>
                <a:ea typeface="Calibri Light"/>
                <a:cs typeface="Calibri Light"/>
              </a:rPr>
              <a:t> It might </a:t>
            </a:r>
            <a:r>
              <a:rPr lang="en-US" dirty="0">
                <a:latin typeface="+mn-lt"/>
              </a:rPr>
              <a:t>mean listening and sometimes thinking creatively and “outside the box”. </a:t>
            </a:r>
            <a:endParaRPr lang="en-US" dirty="0">
              <a:latin typeface="+mn-lt"/>
              <a:ea typeface="Calibri Light"/>
              <a:cs typeface="Calibri Light"/>
            </a:endParaRPr>
          </a:p>
          <a:p>
            <a:pPr>
              <a:spcAft>
                <a:spcPts val="1000"/>
              </a:spcAft>
            </a:pPr>
            <a:r>
              <a:rPr lang="en-US" dirty="0">
                <a:latin typeface="+mn-lt"/>
              </a:rPr>
              <a:t>Advance directives are useful to ensure people’s choices, will and preferences are respected in situations of high emotional distress. </a:t>
            </a:r>
            <a:endParaRPr lang="en-US" dirty="0">
              <a:latin typeface="+mn-lt"/>
              <a:ea typeface="Calibri Light"/>
              <a:cs typeface="Calibri Light"/>
            </a:endParaRPr>
          </a:p>
        </p:txBody>
      </p:sp>
      <p:sp>
        <p:nvSpPr>
          <p:cNvPr id="5" name="Title 4">
            <a:extLst>
              <a:ext uri="{FF2B5EF4-FFF2-40B4-BE49-F238E27FC236}">
                <a16:creationId xmlns:a16="http://schemas.microsoft.com/office/drawing/2014/main" id="{99FBD7C5-C399-A246-B15D-3560E1F40F4E}"/>
              </a:ext>
            </a:extLst>
          </p:cNvPr>
          <p:cNvSpPr>
            <a:spLocks noGrp="1"/>
          </p:cNvSpPr>
          <p:nvPr>
            <p:ph type="title"/>
          </p:nvPr>
        </p:nvSpPr>
        <p:spPr>
          <a:xfrm>
            <a:off x="388629" y="514614"/>
            <a:ext cx="10947241"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3.8 Avoiding coercive measures</a:t>
            </a:r>
            <a:br>
              <a:rPr lang="en-US" dirty="0"/>
            </a:br>
            <a:endParaRPr lang="en-US" dirty="0"/>
          </a:p>
        </p:txBody>
      </p:sp>
      <p:sp>
        <p:nvSpPr>
          <p:cNvPr id="3" name="TextBox 2">
            <a:extLst>
              <a:ext uri="{FF2B5EF4-FFF2-40B4-BE49-F238E27FC236}">
                <a16:creationId xmlns:a16="http://schemas.microsoft.com/office/drawing/2014/main" id="{7C1AE7A9-4397-AAD4-0C22-2B91406690FE}"/>
              </a:ext>
            </a:extLst>
          </p:cNvPr>
          <p:cNvSpPr txBox="1"/>
          <p:nvPr/>
        </p:nvSpPr>
        <p:spPr>
          <a:xfrm>
            <a:off x="388629" y="1021246"/>
            <a:ext cx="7193280" cy="430887"/>
          </a:xfrm>
          <a:prstGeom prst="rect">
            <a:avLst/>
          </a:prstGeom>
          <a:noFill/>
        </p:spPr>
        <p:txBody>
          <a:bodyPr wrap="square" rtlCol="0">
            <a:spAutoFit/>
          </a:bodyPr>
          <a:lstStyle/>
          <a:p>
            <a:r>
              <a:rPr 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Avoiding involuntary admission does not mean no action</a:t>
            </a:r>
            <a:endParaRPr lang="en-GB" sz="2200" b="1" dirty="0">
              <a:solidFill>
                <a:srgbClr val="0070C0"/>
              </a:solidFill>
            </a:endParaRPr>
          </a:p>
        </p:txBody>
      </p:sp>
    </p:spTree>
    <p:extLst>
      <p:ext uri="{BB962C8B-B14F-4D97-AF65-F5344CB8AC3E}">
        <p14:creationId xmlns:p14="http://schemas.microsoft.com/office/powerpoint/2010/main" val="115291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61D597-34FB-DB4C-BB01-44EE00BA93C3}"/>
              </a:ext>
            </a:extLst>
          </p:cNvPr>
          <p:cNvSpPr>
            <a:spLocks noGrp="1"/>
          </p:cNvSpPr>
          <p:nvPr>
            <p:ph sz="quarter" idx="14"/>
          </p:nvPr>
        </p:nvSpPr>
        <p:spPr>
          <a:xfrm>
            <a:off x="860612" y="845488"/>
            <a:ext cx="11049754" cy="5399806"/>
          </a:xfrm>
        </p:spPr>
        <p:txBody>
          <a:bodyPr lIns="91440" tIns="45720" rIns="91440" bIns="45720" anchor="t"/>
          <a:lstStyle/>
          <a:p>
            <a:pPr marL="0" indent="0">
              <a:buNone/>
            </a:pPr>
            <a:r>
              <a:rPr lang="en-US" dirty="0">
                <a:latin typeface="+mn-lt"/>
              </a:rPr>
              <a:t>One night, George was feeling distressed, agitated and anxious, shouting and making wild gestures. He wanted to run out into the village. The family didn´t know what was happening and thought George was cursed. They wanted to stop him going out because they were afraid something might happen to him, but also because they didn´t want to bring shame on the family. So, his brother and father tackled him and tied him to a bed in a little room. George called out repeatedly that he wanted to be freed and to leave, but after a few hours he fell silent.</a:t>
            </a:r>
          </a:p>
          <a:p>
            <a:pPr marL="0" indent="0">
              <a:buNone/>
            </a:pPr>
            <a:r>
              <a:rPr lang="en-US" dirty="0">
                <a:latin typeface="+mn-lt"/>
              </a:rPr>
              <a:t>The next day, the family consulted a traditional healer, who confirmed their false belief that George had been cursed. He told the family to keep George locked up and away from others in order to prevent the curse from spreading. He also told the family to give George a certain herbal cure to eat to break the curse. </a:t>
            </a:r>
            <a:endParaRPr lang="en-US" dirty="0">
              <a:latin typeface="+mn-lt"/>
              <a:ea typeface="Calibri Light"/>
              <a:cs typeface="Calibri Light"/>
            </a:endParaRPr>
          </a:p>
          <a:p>
            <a:pPr marL="0" indent="0">
              <a:buNone/>
            </a:pPr>
            <a:r>
              <a:rPr lang="en-US" dirty="0">
                <a:latin typeface="+mn-lt"/>
              </a:rPr>
              <a:t>From that time on, George was forced against his will to stay inside the little room, tied by his feet to his bed. His parents brought him food and told him to eat his herbs to get better. George refused, so his father force-fed him twice a day. In the beginning George tried to resist, but after a week, he gave up. He stopped shouting and became increasingly sad and withdrawn, refused to talk to anybody and just lay on his bed. He showed no sign of improvement.</a:t>
            </a:r>
            <a:endParaRPr lang="en-US" dirty="0">
              <a:latin typeface="+mn-lt"/>
              <a:cs typeface="Calibri Light"/>
            </a:endParaRPr>
          </a:p>
          <a:p>
            <a:endParaRPr lang="en-US" sz="2000" dirty="0"/>
          </a:p>
        </p:txBody>
      </p:sp>
      <p:sp>
        <p:nvSpPr>
          <p:cNvPr id="5" name="Title 4">
            <a:extLst>
              <a:ext uri="{FF2B5EF4-FFF2-40B4-BE49-F238E27FC236}">
                <a16:creationId xmlns:a16="http://schemas.microsoft.com/office/drawing/2014/main" id="{992051AE-F926-C94D-9837-D35D62629AC9}"/>
              </a:ext>
            </a:extLst>
          </p:cNvPr>
          <p:cNvSpPr>
            <a:spLocks noGrp="1"/>
          </p:cNvSpPr>
          <p:nvPr>
            <p:ph type="title"/>
          </p:nvPr>
        </p:nvSpPr>
        <p:spPr>
          <a:xfrm>
            <a:off x="860612" y="219842"/>
            <a:ext cx="10309477" cy="392864"/>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Exercise 3.8 Avoiding coercive measures – a scenario</a:t>
            </a:r>
          </a:p>
        </p:txBody>
      </p:sp>
    </p:spTree>
    <p:extLst>
      <p:ext uri="{BB962C8B-B14F-4D97-AF65-F5344CB8AC3E}">
        <p14:creationId xmlns:p14="http://schemas.microsoft.com/office/powerpoint/2010/main" val="1261242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8E7686B-EDE8-49D4-F542-FA872771F66F}"/>
              </a:ext>
            </a:extLst>
          </p:cNvPr>
          <p:cNvSpPr>
            <a:spLocks noGrp="1"/>
          </p:cNvSpPr>
          <p:nvPr>
            <p:ph type="body" sz="quarter" idx="13"/>
          </p:nvPr>
        </p:nvSpPr>
        <p:spPr/>
        <p:txBody>
          <a:bodyPr/>
          <a:lstStyle/>
          <a:p>
            <a:r>
              <a:rPr lang="en-GB" dirty="0"/>
              <a:t> </a:t>
            </a:r>
            <a:r>
              <a:rPr lang="en-GB" dirty="0">
                <a:latin typeface="Calibri" panose="020F0502020204030204" pitchFamily="34" charset="0"/>
                <a:ea typeface="Calibri" panose="020F0502020204030204" pitchFamily="34" charset="0"/>
                <a:cs typeface="Calibri" panose="020F0502020204030204" pitchFamily="34" charset="0"/>
              </a:rPr>
              <a:t>Discussion</a:t>
            </a:r>
          </a:p>
        </p:txBody>
      </p:sp>
      <p:sp>
        <p:nvSpPr>
          <p:cNvPr id="4" name="Inhaltsplatzhalter 3">
            <a:extLst>
              <a:ext uri="{FF2B5EF4-FFF2-40B4-BE49-F238E27FC236}">
                <a16:creationId xmlns:a16="http://schemas.microsoft.com/office/drawing/2014/main" id="{E3002D49-133E-EE56-E6B7-8E5A104EC99F}"/>
              </a:ext>
            </a:extLst>
          </p:cNvPr>
          <p:cNvSpPr>
            <a:spLocks noGrp="1"/>
          </p:cNvSpPr>
          <p:nvPr>
            <p:ph sz="quarter" idx="14"/>
          </p:nvPr>
        </p:nvSpPr>
        <p:spPr>
          <a:xfrm>
            <a:off x="507195" y="2232212"/>
            <a:ext cx="11174412" cy="3778976"/>
          </a:xfrm>
        </p:spPr>
        <p:txBody>
          <a:bodyPr lIns="91440" tIns="45720" rIns="91440" bIns="45720" anchor="t"/>
          <a:lstStyle/>
          <a:p>
            <a:r>
              <a:rPr lang="en-GB" sz="2400" dirty="0">
                <a:latin typeface="+mn-lt"/>
              </a:rPr>
              <a:t>Which of George’s CRPD rights were violated?</a:t>
            </a:r>
          </a:p>
          <a:p>
            <a:r>
              <a:rPr lang="en-GB" sz="2400" dirty="0">
                <a:latin typeface="+mn-lt"/>
              </a:rPr>
              <a:t>As MHPSS worker, how could you intervene in this scenario?</a:t>
            </a:r>
            <a:endParaRPr lang="en-GB" sz="2400" dirty="0">
              <a:latin typeface="+mn-lt"/>
              <a:ea typeface="Calibri Light"/>
              <a:cs typeface="Calibri Light"/>
            </a:endParaRPr>
          </a:p>
          <a:p>
            <a:r>
              <a:rPr lang="en-GB" sz="2400" dirty="0">
                <a:latin typeface="+mn-lt"/>
              </a:rPr>
              <a:t>How could you introduce supported decision making and advanced planning to support Georges rights in the future?</a:t>
            </a:r>
          </a:p>
          <a:p>
            <a:endParaRPr lang="en-GB" dirty="0">
              <a:latin typeface="+mn-lt"/>
            </a:endParaRPr>
          </a:p>
        </p:txBody>
      </p:sp>
      <p:sp>
        <p:nvSpPr>
          <p:cNvPr id="5" name="Titel 4">
            <a:extLst>
              <a:ext uri="{FF2B5EF4-FFF2-40B4-BE49-F238E27FC236}">
                <a16:creationId xmlns:a16="http://schemas.microsoft.com/office/drawing/2014/main" id="{E231EE53-E7D2-11CD-51D5-8AE023E80365}"/>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3.8 Avoiding coercive measures</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66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ffee with solid fill">
            <a:extLst>
              <a:ext uri="{FF2B5EF4-FFF2-40B4-BE49-F238E27FC236}">
                <a16:creationId xmlns:a16="http://schemas.microsoft.com/office/drawing/2014/main" id="{A90FD4AC-6C12-DF3F-260B-7AD645B5B5F5}"/>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5" y="1410905"/>
            <a:ext cx="4032621" cy="4032621"/>
          </a:xfrm>
          <a:prstGeom prst="rect">
            <a:avLst/>
          </a:prstGeom>
        </p:spPr>
      </p:pic>
      <p:sp>
        <p:nvSpPr>
          <p:cNvPr id="2" name="Title 1">
            <a:extLst>
              <a:ext uri="{FF2B5EF4-FFF2-40B4-BE49-F238E27FC236}">
                <a16:creationId xmlns:a16="http://schemas.microsoft.com/office/drawing/2014/main" id="{C51F9651-F23C-34F4-4658-1774B37657B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kern="1200">
                <a:solidFill>
                  <a:schemeClr val="tx1"/>
                </a:solidFill>
                <a:latin typeface="+mj-lt"/>
                <a:ea typeface="+mj-ea"/>
                <a:cs typeface="+mj-cs"/>
              </a:rPr>
              <a:t>Break</a:t>
            </a:r>
          </a:p>
        </p:txBody>
      </p:sp>
      <p:sp>
        <p:nvSpPr>
          <p:cNvPr id="3" name="Text Placeholder 2">
            <a:extLst>
              <a:ext uri="{FF2B5EF4-FFF2-40B4-BE49-F238E27FC236}">
                <a16:creationId xmlns:a16="http://schemas.microsoft.com/office/drawing/2014/main" id="{11445A2D-67EB-08B8-260F-6E72978F20C3}"/>
              </a:ext>
            </a:extLst>
          </p:cNvPr>
          <p:cNvSpPr>
            <a:spLocks noGrp="1"/>
          </p:cNvSpPr>
          <p:nvPr>
            <p:ph type="body" sz="quarter" idx="13"/>
          </p:nvPr>
        </p:nvSpPr>
        <p:spPr>
          <a:xfrm>
            <a:off x="5450210" y="4582814"/>
            <a:ext cx="4041454" cy="1312657"/>
          </a:xfrm>
        </p:spPr>
        <p:txBody>
          <a:bodyPr vert="horz" lIns="91440" tIns="45720" rIns="91440" bIns="45720" rtlCol="0" anchor="t">
            <a:normAutofit/>
          </a:bodyPr>
          <a:lstStyle/>
          <a:p>
            <a:pPr marL="0" indent="0">
              <a:lnSpc>
                <a:spcPct val="90000"/>
              </a:lnSpc>
              <a:spcBef>
                <a:spcPts val="1000"/>
              </a:spcBef>
            </a:pPr>
            <a:r>
              <a:rPr lang="en-US" sz="2400" kern="1200">
                <a:solidFill>
                  <a:schemeClr val="tx1"/>
                </a:solidFill>
                <a:latin typeface="+mn-lt"/>
                <a:ea typeface="+mn-ea"/>
                <a:cs typeface="+mn-cs"/>
              </a:rPr>
              <a:t>15 minutes</a:t>
            </a:r>
          </a:p>
        </p:txBody>
      </p:sp>
    </p:spTree>
    <p:extLst>
      <p:ext uri="{BB962C8B-B14F-4D97-AF65-F5344CB8AC3E}">
        <p14:creationId xmlns:p14="http://schemas.microsoft.com/office/powerpoint/2010/main" val="190276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C8A16F1-B0D6-6134-A436-AB3FDC771B14}"/>
              </a:ext>
            </a:extLst>
          </p:cNvPr>
          <p:cNvSpPr>
            <a:spLocks noGrp="1"/>
          </p:cNvSpPr>
          <p:nvPr>
            <p:ph type="sldNum" sz="quarter" idx="12"/>
          </p:nvPr>
        </p:nvSpPr>
        <p:spPr/>
        <p:txBody>
          <a:bodyPr/>
          <a:lstStyle/>
          <a:p>
            <a:fld id="{04260D4A-DEC1-45DD-8AB2-A3349BAAA59E}" type="slidenum">
              <a:rPr lang="en-US" smtClean="0"/>
              <a:pPr/>
              <a:t>26</a:t>
            </a:fld>
            <a:endParaRPr lang="en-US"/>
          </a:p>
        </p:txBody>
      </p:sp>
      <p:grpSp>
        <p:nvGrpSpPr>
          <p:cNvPr id="9" name="Group 5">
            <a:extLst>
              <a:ext uri="{FF2B5EF4-FFF2-40B4-BE49-F238E27FC236}">
                <a16:creationId xmlns:a16="http://schemas.microsoft.com/office/drawing/2014/main" id="{7404661D-51B0-D2BD-E72D-ED91FA033355}"/>
              </a:ext>
            </a:extLst>
          </p:cNvPr>
          <p:cNvGrpSpPr/>
          <p:nvPr/>
        </p:nvGrpSpPr>
        <p:grpSpPr>
          <a:xfrm>
            <a:off x="2450593" y="2218944"/>
            <a:ext cx="6169152" cy="2462784"/>
            <a:chOff x="246115" y="5429298"/>
            <a:chExt cx="4815496" cy="1728081"/>
          </a:xfrm>
          <a:solidFill>
            <a:schemeClr val="tx2">
              <a:lumMod val="75000"/>
            </a:schemeClr>
          </a:solidFill>
        </p:grpSpPr>
        <p:sp>
          <p:nvSpPr>
            <p:cNvPr id="10" name="Text Box 4">
              <a:extLst>
                <a:ext uri="{FF2B5EF4-FFF2-40B4-BE49-F238E27FC236}">
                  <a16:creationId xmlns:a16="http://schemas.microsoft.com/office/drawing/2014/main" id="{F0F1A7F5-4BA2-7EA5-31EF-B49466D5C776}"/>
                </a:ext>
              </a:extLst>
            </p:cNvPr>
            <p:cNvSpPr txBox="1">
              <a:spLocks noChangeArrowheads="1"/>
            </p:cNvSpPr>
            <p:nvPr/>
          </p:nvSpPr>
          <p:spPr bwMode="auto">
            <a:xfrm>
              <a:off x="246115" y="5438777"/>
              <a:ext cx="4815496"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Text Box 5">
              <a:extLst>
                <a:ext uri="{FF2B5EF4-FFF2-40B4-BE49-F238E27FC236}">
                  <a16:creationId xmlns:a16="http://schemas.microsoft.com/office/drawing/2014/main" id="{6A57B2AC-E91D-8358-8565-ADD5ED13E68E}"/>
                </a:ext>
              </a:extLst>
            </p:cNvPr>
            <p:cNvSpPr txBox="1">
              <a:spLocks noChangeArrowheads="1"/>
            </p:cNvSpPr>
            <p:nvPr/>
          </p:nvSpPr>
          <p:spPr bwMode="auto">
            <a:xfrm>
              <a:off x="383018" y="5429298"/>
              <a:ext cx="4556095" cy="166988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rgbClr val="FFFFFE"/>
                  </a:solidFill>
                  <a:effectLst/>
                  <a:uLnTx/>
                  <a:uFillTx/>
                </a:rPr>
                <a:t>Module 4.</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rgbClr val="FFFFFE"/>
                  </a:solidFill>
                  <a:effectLst/>
                  <a:uLnTx/>
                  <a:uFillTx/>
                </a:rPr>
                <a:t>Recovery and the right to health</a:t>
              </a:r>
            </a:p>
          </p:txBody>
        </p:sp>
      </p:grpSp>
    </p:spTree>
    <p:extLst>
      <p:ext uri="{BB962C8B-B14F-4D97-AF65-F5344CB8AC3E}">
        <p14:creationId xmlns:p14="http://schemas.microsoft.com/office/powerpoint/2010/main" val="111927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408E-791F-4F1D-A4A5-CA10D211D0DC}"/>
              </a:ext>
            </a:extLst>
          </p:cNvPr>
          <p:cNvSpPr>
            <a:spLocks noGrp="1"/>
          </p:cNvSpPr>
          <p:nvPr>
            <p:ph type="title"/>
          </p:nvPr>
        </p:nvSpPr>
        <p:spPr>
          <a:xfrm>
            <a:off x="2039731" y="3141854"/>
            <a:ext cx="8112538" cy="574291"/>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Topic 1. What is mental health?</a:t>
            </a:r>
            <a:br>
              <a:rPr lang="en-CH" dirty="0">
                <a:latin typeface="Calibri" panose="020F0502020204030204" pitchFamily="34" charset="0"/>
                <a:ea typeface="Calibri" panose="020F0502020204030204" pitchFamily="34" charset="0"/>
                <a:cs typeface="Calibri" panose="020F0502020204030204" pitchFamily="34" charset="0"/>
              </a:rPr>
            </a:br>
            <a:endParaRPr lang="en-CH"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68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D9C49-DCC7-4238-BCBC-87DD54BA9E48}"/>
              </a:ext>
            </a:extLst>
          </p:cNvPr>
          <p:cNvSpPr>
            <a:spLocks noGrp="1"/>
          </p:cNvSpPr>
          <p:nvPr>
            <p:ph sz="quarter" idx="14"/>
          </p:nvPr>
        </p:nvSpPr>
        <p:spPr>
          <a:xfrm>
            <a:off x="507195" y="1277007"/>
            <a:ext cx="11174412" cy="4734181"/>
          </a:xfrm>
        </p:spPr>
        <p:txBody>
          <a:bodyPr lIns="91440" tIns="45720" rIns="91440" bIns="45720" anchor="t">
            <a:normAutofit/>
          </a:bodyPr>
          <a:lstStyle/>
          <a:p>
            <a:pPr marL="0" indent="0">
              <a:buNone/>
            </a:pPr>
            <a:r>
              <a:rPr lang="en-US" dirty="0">
                <a:latin typeface="+mn-lt"/>
              </a:rPr>
              <a:t> “</a:t>
            </a:r>
            <a:r>
              <a:rPr lang="en-GB" dirty="0">
                <a:latin typeface="+mn-lt"/>
              </a:rPr>
              <a:t>Mental health is a state of mental well-being that enables people to cope with the stresses of life, realize their abilities, learn well and work well, and contribute to their community. It is an integral component of health and well-being that underpins our individual and collective abilities to make decisions, build relationships and shape the world we live in. Mental health is a basic human right. And it is crucial to personal, community and socio-economic development” </a:t>
            </a:r>
            <a:r>
              <a:rPr lang="en-GB" i="1" dirty="0">
                <a:latin typeface="+mn-lt"/>
              </a:rPr>
              <a:t>World Health Organization</a:t>
            </a:r>
            <a:endParaRPr lang="en-GB" i="1" dirty="0">
              <a:latin typeface="+mn-lt"/>
              <a:cs typeface="Calibri Light"/>
            </a:endParaRPr>
          </a:p>
          <a:p>
            <a:pPr marL="0" indent="0">
              <a:buNone/>
            </a:pPr>
            <a:endParaRPr lang="en-US" dirty="0">
              <a:solidFill>
                <a:schemeClr val="accent2"/>
              </a:solidFill>
              <a:latin typeface="+mn-lt"/>
            </a:endParaRPr>
          </a:p>
          <a:p>
            <a:pPr marL="0" indent="0">
              <a:buNone/>
            </a:pPr>
            <a:r>
              <a:rPr lang="en-US" dirty="0">
                <a:latin typeface="+mn-lt"/>
              </a:rPr>
              <a:t>Having mental health is fundamentally personal and subjective. It might include:</a:t>
            </a:r>
          </a:p>
          <a:p>
            <a:pPr marL="914400" lvl="1">
              <a:spcBef>
                <a:spcPts val="1000"/>
              </a:spcBef>
            </a:pPr>
            <a:r>
              <a:rPr lang="en-US" sz="2200" dirty="0">
                <a:latin typeface="+mn-lt"/>
              </a:rPr>
              <a:t>a sense of internal well-being</a:t>
            </a:r>
          </a:p>
          <a:p>
            <a:pPr marL="914400"/>
            <a:r>
              <a:rPr lang="en-US" dirty="0">
                <a:latin typeface="+mn-lt"/>
              </a:rPr>
              <a:t>feeling in line with one’s own beliefs and values</a:t>
            </a:r>
          </a:p>
          <a:p>
            <a:pPr marL="914400"/>
            <a:r>
              <a:rPr lang="en-US" dirty="0">
                <a:latin typeface="+mn-lt"/>
              </a:rPr>
              <a:t>feeling at peace with oneself</a:t>
            </a:r>
          </a:p>
          <a:p>
            <a:pPr marL="914400"/>
            <a:r>
              <a:rPr lang="en-US" dirty="0">
                <a:latin typeface="+mn-lt"/>
              </a:rPr>
              <a:t>feeling positive and optimistic about life.</a:t>
            </a:r>
          </a:p>
          <a:p>
            <a:pPr marL="0" indent="0">
              <a:buNone/>
            </a:pPr>
            <a:endParaRPr lang="en-US" dirty="0"/>
          </a:p>
          <a:p>
            <a:endParaRPr lang="en-CH" dirty="0"/>
          </a:p>
        </p:txBody>
      </p:sp>
      <p:sp>
        <p:nvSpPr>
          <p:cNvPr id="2" name="Title 1">
            <a:extLst>
              <a:ext uri="{FF2B5EF4-FFF2-40B4-BE49-F238E27FC236}">
                <a16:creationId xmlns:a16="http://schemas.microsoft.com/office/drawing/2014/main" id="{DA0AA4B3-09D5-4D45-A0A5-C9BD324B8EE3}"/>
              </a:ext>
            </a:extLst>
          </p:cNvPr>
          <p:cNvSpPr>
            <a:spLocks noGrp="1"/>
          </p:cNvSpPr>
          <p:nvPr>
            <p:ph type="title"/>
          </p:nvPr>
        </p:nvSpPr>
        <p:spPr/>
        <p:txBody>
          <a:bodyPr>
            <a:noAutofit/>
          </a:bodyPr>
          <a:lstStyle/>
          <a:p>
            <a:r>
              <a:rPr lang="en-GB" dirty="0">
                <a:latin typeface="Calibri" panose="020F0502020204030204" pitchFamily="34" charset="0"/>
                <a:ea typeface="Calibri" panose="020F0502020204030204" pitchFamily="34" charset="0"/>
                <a:cs typeface="Calibri" panose="020F0502020204030204" pitchFamily="34" charset="0"/>
              </a:rPr>
              <a:t>Presentation. What does mental health mean? </a:t>
            </a:r>
            <a:endParaRPr lang="en-CH"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656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878B93-3601-ED43-B71D-7E62E4EC2DAC}"/>
              </a:ext>
            </a:extLst>
          </p:cNvPr>
          <p:cNvSpPr>
            <a:spLocks noGrp="1"/>
          </p:cNvSpPr>
          <p:nvPr>
            <p:ph type="body" sz="quarter" idx="13"/>
          </p:nvPr>
        </p:nvSpPr>
        <p:spPr>
          <a:xfrm>
            <a:off x="508800" y="1012625"/>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can undermine mental health and well-being?</a:t>
            </a:r>
          </a:p>
        </p:txBody>
      </p:sp>
      <p:sp>
        <p:nvSpPr>
          <p:cNvPr id="3" name="Content Placeholder 2">
            <a:extLst>
              <a:ext uri="{FF2B5EF4-FFF2-40B4-BE49-F238E27FC236}">
                <a16:creationId xmlns:a16="http://schemas.microsoft.com/office/drawing/2014/main" id="{A1665B2B-557D-436B-86CC-CCB0E713E124}"/>
              </a:ext>
            </a:extLst>
          </p:cNvPr>
          <p:cNvSpPr>
            <a:spLocks noGrp="1"/>
          </p:cNvSpPr>
          <p:nvPr>
            <p:ph sz="quarter" idx="14"/>
          </p:nvPr>
        </p:nvSpPr>
        <p:spPr>
          <a:xfrm>
            <a:off x="632012" y="1600200"/>
            <a:ext cx="10931030" cy="4538479"/>
          </a:xfrm>
        </p:spPr>
        <p:txBody>
          <a:bodyPr lIns="91440" tIns="45720" rIns="91440" bIns="45720" anchor="t"/>
          <a:lstStyle/>
          <a:p>
            <a:r>
              <a:rPr lang="en-GB" b="1" dirty="0">
                <a:latin typeface="+mn-lt"/>
              </a:rPr>
              <a:t>Poverty </a:t>
            </a:r>
            <a:r>
              <a:rPr lang="en-GB" dirty="0"/>
              <a:t>– </a:t>
            </a:r>
            <a:r>
              <a:rPr lang="en-GB" dirty="0">
                <a:latin typeface="+mn-lt"/>
              </a:rPr>
              <a:t>not having enough income to provide for basic necessities is damaging.</a:t>
            </a:r>
          </a:p>
          <a:p>
            <a:r>
              <a:rPr lang="en-GB" sz="2200" b="1" dirty="0">
                <a:latin typeface="+mn-lt"/>
              </a:rPr>
              <a:t>Inequality</a:t>
            </a:r>
            <a:r>
              <a:rPr lang="en-GB" dirty="0"/>
              <a:t> – </a:t>
            </a:r>
            <a:r>
              <a:rPr lang="en-GB" sz="2200" dirty="0">
                <a:latin typeface="+mn-lt"/>
              </a:rPr>
              <a:t>disparities and inequalities between different groups undermines mental health and well-being. </a:t>
            </a:r>
          </a:p>
          <a:p>
            <a:r>
              <a:rPr lang="en-GB" b="1" dirty="0">
                <a:latin typeface="+mn-lt"/>
              </a:rPr>
              <a:t>Social isolation and loneliness</a:t>
            </a:r>
            <a:r>
              <a:rPr lang="en-GB" dirty="0"/>
              <a:t> – </a:t>
            </a:r>
            <a:r>
              <a:rPr lang="en-GB" dirty="0">
                <a:latin typeface="+mn-lt"/>
              </a:rPr>
              <a:t>p</a:t>
            </a:r>
            <a:r>
              <a:rPr lang="en-US" dirty="0" err="1">
                <a:latin typeface="+mn-lt"/>
              </a:rPr>
              <a:t>eople</a:t>
            </a:r>
            <a:r>
              <a:rPr lang="en-US" dirty="0">
                <a:latin typeface="+mn-lt"/>
              </a:rPr>
              <a:t> living in communities that are not inclusive experience marginalization and exclusion</a:t>
            </a:r>
            <a:r>
              <a:rPr lang="en-GB" dirty="0">
                <a:latin typeface="+mn-lt"/>
              </a:rPr>
              <a:t>. </a:t>
            </a:r>
          </a:p>
          <a:p>
            <a:r>
              <a:rPr lang="en-GB" sz="2200" b="1" dirty="0">
                <a:latin typeface="+mn-lt"/>
              </a:rPr>
              <a:t>Low levels of education</a:t>
            </a:r>
            <a:r>
              <a:rPr lang="en-GB" b="1" dirty="0">
                <a:latin typeface="+mn-lt"/>
              </a:rPr>
              <a:t> </a:t>
            </a:r>
            <a:r>
              <a:rPr lang="en-GB" sz="2200" dirty="0">
                <a:latin typeface="+mn-lt"/>
              </a:rPr>
              <a:t>reduces opportunities for full and active participation in society.</a:t>
            </a:r>
          </a:p>
          <a:p>
            <a:r>
              <a:rPr lang="en-GB" sz="2200" b="1" dirty="0">
                <a:latin typeface="+mn-lt"/>
              </a:rPr>
              <a:t>Rapid social change</a:t>
            </a:r>
            <a:r>
              <a:rPr lang="en-GB" dirty="0"/>
              <a:t> – </a:t>
            </a:r>
            <a:r>
              <a:rPr lang="en-GB" dirty="0">
                <a:latin typeface="+mn-lt"/>
              </a:rPr>
              <a:t>shifts in</a:t>
            </a:r>
            <a:r>
              <a:rPr lang="en-GB" sz="2200" dirty="0">
                <a:latin typeface="+mn-lt"/>
              </a:rPr>
              <a:t> societal values, beliefs and behaviours can affect our well-being and the way we live. </a:t>
            </a:r>
          </a:p>
          <a:p>
            <a:r>
              <a:rPr lang="en-AU" b="1" dirty="0">
                <a:latin typeface="+mn-lt"/>
              </a:rPr>
              <a:t>A sudden change in circumstances</a:t>
            </a:r>
            <a:r>
              <a:rPr lang="en-GB" dirty="0"/>
              <a:t> – </a:t>
            </a:r>
            <a:r>
              <a:rPr lang="en-AU" dirty="0">
                <a:latin typeface="+mn-lt"/>
              </a:rPr>
              <a:t>job</a:t>
            </a:r>
            <a:r>
              <a:rPr lang="en-AU" b="1" dirty="0">
                <a:latin typeface="+mn-lt"/>
              </a:rPr>
              <a:t> </a:t>
            </a:r>
            <a:r>
              <a:rPr lang="en-US" dirty="0">
                <a:latin typeface="+mn-lt"/>
              </a:rPr>
              <a:t>loss, relationship break-ups, bereavement, displacement, or exposure to conflict and emergencies, can all cause distress and affect mental health and well-being. Even positive events (like having a child, starting a job), can strain mental health and well-being.     </a:t>
            </a:r>
          </a:p>
          <a:p>
            <a:r>
              <a:rPr lang="en-US" i="1" dirty="0">
                <a:latin typeface="+mn-lt"/>
              </a:rPr>
              <a:t>(…list continues on next slide)</a:t>
            </a:r>
          </a:p>
          <a:p>
            <a:endParaRPr lang="en-AU" dirty="0">
              <a:cs typeface="Calibri Light"/>
            </a:endParaRPr>
          </a:p>
          <a:p>
            <a:endParaRPr lang="en-CH" sz="2200" dirty="0"/>
          </a:p>
          <a:p>
            <a:endParaRPr lang="en-GB" dirty="0"/>
          </a:p>
          <a:p>
            <a:pPr lvl="1"/>
            <a:endParaRPr lang="en-GB" dirty="0"/>
          </a:p>
          <a:p>
            <a:endParaRPr lang="en-CH" dirty="0"/>
          </a:p>
        </p:txBody>
      </p:sp>
      <p:sp>
        <p:nvSpPr>
          <p:cNvPr id="2" name="Title 1">
            <a:extLst>
              <a:ext uri="{FF2B5EF4-FFF2-40B4-BE49-F238E27FC236}">
                <a16:creationId xmlns:a16="http://schemas.microsoft.com/office/drawing/2014/main" id="{865D619F-7B4B-44D8-84C7-A20FD7D77A0C}"/>
              </a:ext>
            </a:extLst>
          </p:cNvPr>
          <p:cNvSpPr>
            <a:spLocks noGrp="1"/>
          </p:cNvSpPr>
          <p:nvPr>
            <p:ph type="title"/>
          </p:nvPr>
        </p:nvSpPr>
        <p:spPr>
          <a:xfrm>
            <a:off x="388630" y="514614"/>
            <a:ext cx="1129457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Factors affecting mental health and well-being</a:t>
            </a:r>
            <a:endParaRPr lang="en-CH"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45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7A79D-870A-5446-99A1-AD105F831AED}"/>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04260D4A-DEC1-45DD-8AB2-A3349BAAA59E}" type="slidenum">
              <a:rPr kumimoji="0" lang="en-US" sz="1000" b="0" i="0" u="none" strike="noStrike" kern="1200" cap="none" spc="0" normalizeH="0" baseline="0" noProof="0" smtClean="0">
                <a:ln>
                  <a:noFill/>
                </a:ln>
                <a:solidFill>
                  <a:srgbClr val="FFFFFF"/>
                </a:solidFill>
                <a:effectLst/>
                <a:uLnTx/>
                <a:uFillTx/>
                <a:latin typeface="Calibri" panose="020F0502020204030204" pitchFamily="34" charset="0"/>
                <a:ea typeface="Arial Unicode MS"/>
                <a:cs typeface="Calibri" panose="020F0502020204030204" pitchFamily="34" charset="0"/>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Calibri" panose="020F0502020204030204" pitchFamily="34" charset="0"/>
              <a:ea typeface="Arial Unicode MS"/>
              <a:cs typeface="Calibri" panose="020F0502020204030204" pitchFamily="34" charset="0"/>
            </a:endParaRPr>
          </a:p>
        </p:txBody>
      </p:sp>
      <p:sp>
        <p:nvSpPr>
          <p:cNvPr id="4" name="Content Placeholder 3">
            <a:extLst>
              <a:ext uri="{FF2B5EF4-FFF2-40B4-BE49-F238E27FC236}">
                <a16:creationId xmlns:a16="http://schemas.microsoft.com/office/drawing/2014/main" id="{C93F969C-065D-C04F-88D7-57EEADD41E5B}"/>
              </a:ext>
            </a:extLst>
          </p:cNvPr>
          <p:cNvSpPr>
            <a:spLocks noGrp="1"/>
          </p:cNvSpPr>
          <p:nvPr>
            <p:ph sz="quarter" idx="14"/>
          </p:nvPr>
        </p:nvSpPr>
        <p:spPr/>
        <p:txBody>
          <a:bodyPr/>
          <a:lstStyle/>
          <a:p>
            <a:pPr marL="0" indent="0">
              <a:buNone/>
            </a:pPr>
            <a:r>
              <a:rPr lang="en-US" b="1" dirty="0">
                <a:latin typeface="Calibri" panose="020F0502020204030204" pitchFamily="34" charset="0"/>
                <a:ea typeface="Calibri" panose="020F0502020204030204" pitchFamily="34" charset="0"/>
              </a:rPr>
              <a:t>Yesterday</a:t>
            </a:r>
          </a:p>
          <a:p>
            <a:r>
              <a:rPr lang="en-US" b="1" dirty="0">
                <a:latin typeface="Calibri" panose="020F0502020204030204" pitchFamily="34" charset="0"/>
                <a:ea typeface="Calibri" panose="020F0502020204030204" pitchFamily="34" charset="0"/>
              </a:rPr>
              <a:t>Topic 1 </a:t>
            </a:r>
            <a:r>
              <a:rPr lang="en-US" dirty="0">
                <a:latin typeface="Calibri" panose="020F0502020204030204" pitchFamily="34" charset="0"/>
                <a:ea typeface="Calibri" panose="020F0502020204030204" pitchFamily="34" charset="0"/>
              </a:rPr>
              <a:t>Understanding the right to legal capacity – what are the key points?</a:t>
            </a:r>
          </a:p>
          <a:p>
            <a:r>
              <a:rPr lang="en-US" b="1" dirty="0">
                <a:latin typeface="Calibri" panose="020F0502020204030204" pitchFamily="34" charset="0"/>
                <a:ea typeface="Calibri" panose="020F0502020204030204" pitchFamily="34" charset="0"/>
              </a:rPr>
              <a:t>Topic 2 </a:t>
            </a:r>
            <a:r>
              <a:rPr lang="en-US" dirty="0">
                <a:latin typeface="Calibri" panose="020F0502020204030204" pitchFamily="34" charset="0"/>
                <a:ea typeface="Calibri" panose="020F0502020204030204" pitchFamily="34" charset="0"/>
              </a:rPr>
              <a:t>Supported decision-making and advance planning – what are the key points?</a:t>
            </a:r>
          </a:p>
          <a:p>
            <a:pPr marL="0" indent="0">
              <a:buNone/>
            </a:pPr>
            <a:endParaRPr lang="en-US" b="1" dirty="0">
              <a:latin typeface="Calibri" panose="020F0502020204030204" pitchFamily="34" charset="0"/>
              <a:ea typeface="Calibri" panose="020F0502020204030204" pitchFamily="34" charset="0"/>
            </a:endParaRPr>
          </a:p>
          <a:p>
            <a:endParaRPr lang="en-US" dirty="0"/>
          </a:p>
          <a:p>
            <a:endParaRPr lang="en-US" dirty="0"/>
          </a:p>
        </p:txBody>
      </p:sp>
      <p:sp>
        <p:nvSpPr>
          <p:cNvPr id="5" name="Title 4">
            <a:extLst>
              <a:ext uri="{FF2B5EF4-FFF2-40B4-BE49-F238E27FC236}">
                <a16:creationId xmlns:a16="http://schemas.microsoft.com/office/drawing/2014/main" id="{2646210D-A01B-044D-9D38-CABEAA2839B5}"/>
              </a:ext>
            </a:extLst>
          </p:cNvPr>
          <p:cNvSpPr>
            <a:spLocks noGrp="1"/>
          </p:cNvSpPr>
          <p:nvPr>
            <p:ph type="title"/>
          </p:nvPr>
        </p:nvSpPr>
        <p:spPr>
          <a:xfrm>
            <a:off x="507195" y="467276"/>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Recap of Module 3 so far</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874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11C71D-F681-CA4D-BEAB-C7B0412DFA7C}"/>
              </a:ext>
            </a:extLst>
          </p:cNvPr>
          <p:cNvSpPr>
            <a:spLocks noGrp="1"/>
          </p:cNvSpPr>
          <p:nvPr>
            <p:ph type="body" sz="quarter" idx="13"/>
          </p:nvPr>
        </p:nvSpPr>
        <p:spPr>
          <a:xfrm>
            <a:off x="508800" y="1142886"/>
            <a:ext cx="11174400" cy="360000"/>
          </a:xfrm>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Continued…. </a:t>
            </a:r>
            <a:r>
              <a:rPr lang="en-US" dirty="0">
                <a:latin typeface="Calibri" panose="020F0502020204030204" pitchFamily="34" charset="0"/>
                <a:ea typeface="Calibri" panose="020F0502020204030204" pitchFamily="34" charset="0"/>
                <a:cs typeface="Calibri" panose="020F0502020204030204" pitchFamily="34" charset="0"/>
              </a:rPr>
              <a:t>What can negatively affect mental health and well-being?</a:t>
            </a:r>
          </a:p>
        </p:txBody>
      </p:sp>
      <p:sp>
        <p:nvSpPr>
          <p:cNvPr id="2" name="Title 1">
            <a:extLst>
              <a:ext uri="{FF2B5EF4-FFF2-40B4-BE49-F238E27FC236}">
                <a16:creationId xmlns:a16="http://schemas.microsoft.com/office/drawing/2014/main" id="{ACEE9C09-55F2-4395-B485-534D2C5398D7}"/>
              </a:ext>
            </a:extLst>
          </p:cNvPr>
          <p:cNvSpPr>
            <a:spLocks noGrp="1"/>
          </p:cNvSpPr>
          <p:nvPr>
            <p:ph type="title"/>
          </p:nvPr>
        </p:nvSpPr>
        <p:spPr>
          <a:xfrm>
            <a:off x="388630" y="514614"/>
            <a:ext cx="10915246" cy="628272"/>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Factors affecting mental health and well-being  </a:t>
            </a:r>
            <a:endParaRPr lang="en-CH" sz="2800" dirty="0">
              <a:latin typeface="Calibri" panose="020F0502020204030204" pitchFamily="34" charset="0"/>
              <a:ea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FF5E9C08-C98F-C84E-B075-5B43092E628F}"/>
              </a:ext>
            </a:extLst>
          </p:cNvPr>
          <p:cNvSpPr txBox="1">
            <a:spLocks/>
          </p:cNvSpPr>
          <p:nvPr/>
        </p:nvSpPr>
        <p:spPr>
          <a:xfrm>
            <a:off x="900952" y="1639614"/>
            <a:ext cx="10662089" cy="44563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mn-lt"/>
              </a:rPr>
              <a:t>Emergencies</a:t>
            </a:r>
            <a:r>
              <a:rPr lang="en-GB" dirty="0"/>
              <a:t> – </a:t>
            </a:r>
            <a:r>
              <a:rPr lang="en-US" dirty="0">
                <a:latin typeface="+mn-lt"/>
              </a:rPr>
              <a:t>crises like natural disasters, conflict, or pandemics can cause severe stress, loss, and uncertainty, with long-lasting effects on mental health and well-being.</a:t>
            </a:r>
          </a:p>
          <a:p>
            <a:pPr>
              <a:spcAft>
                <a:spcPts val="500"/>
              </a:spcAft>
            </a:pPr>
            <a:r>
              <a:rPr lang="en-GB" b="1" dirty="0">
                <a:latin typeface="+mn-lt"/>
              </a:rPr>
              <a:t>Stressful work conditions</a:t>
            </a:r>
            <a:r>
              <a:rPr lang="en-GB" dirty="0"/>
              <a:t> – e</a:t>
            </a:r>
            <a:r>
              <a:rPr lang="en-GB" dirty="0">
                <a:latin typeface="+mn-lt"/>
              </a:rPr>
              <a:t>xcessive demands, lack of support and encouragement, and health hazards can make a person feel vulnerable and unable to cope.</a:t>
            </a:r>
          </a:p>
          <a:p>
            <a:pPr>
              <a:spcAft>
                <a:spcPts val="500"/>
              </a:spcAft>
            </a:pPr>
            <a:r>
              <a:rPr lang="en-GB" b="1" dirty="0">
                <a:latin typeface="+mn-lt"/>
              </a:rPr>
              <a:t>Discrimination and other human rights violations </a:t>
            </a:r>
            <a:r>
              <a:rPr lang="en-GB" dirty="0">
                <a:latin typeface="+mn-lt"/>
              </a:rPr>
              <a:t>impact on a person’s feelings of self-worth, confidence, control over their life and hope for the future. </a:t>
            </a:r>
          </a:p>
          <a:p>
            <a:pPr>
              <a:spcAft>
                <a:spcPts val="500"/>
              </a:spcAft>
            </a:pPr>
            <a:r>
              <a:rPr lang="en-GB" b="1" dirty="0">
                <a:latin typeface="+mn-lt"/>
              </a:rPr>
              <a:t>Violence and abuse</a:t>
            </a:r>
            <a:r>
              <a:rPr lang="en-GB" dirty="0">
                <a:latin typeface="+mn-lt"/>
              </a:rPr>
              <a:t> have important damaging psychological impacts. </a:t>
            </a:r>
          </a:p>
          <a:p>
            <a:pPr>
              <a:spcAft>
                <a:spcPts val="500"/>
              </a:spcAft>
            </a:pPr>
            <a:r>
              <a:rPr lang="en-GB" b="1" dirty="0">
                <a:latin typeface="+mn-lt"/>
              </a:rPr>
              <a:t>Physical health, intellectual, sensory conditions</a:t>
            </a:r>
            <a:r>
              <a:rPr lang="en-GB" dirty="0"/>
              <a:t> – these c</a:t>
            </a:r>
            <a:r>
              <a:rPr lang="en-GB" dirty="0">
                <a:latin typeface="+mn-lt"/>
              </a:rPr>
              <a:t>an present everyday barriers and challenges. </a:t>
            </a:r>
          </a:p>
          <a:p>
            <a:pPr>
              <a:spcAft>
                <a:spcPts val="500"/>
              </a:spcAft>
            </a:pPr>
            <a:r>
              <a:rPr lang="en-GB" b="1" dirty="0">
                <a:latin typeface="+mn-lt"/>
              </a:rPr>
              <a:t>Non-existent or inadequate services or support</a:t>
            </a:r>
            <a:r>
              <a:rPr lang="en-GB" dirty="0"/>
              <a:t> </a:t>
            </a:r>
            <a:r>
              <a:rPr lang="en-GB" dirty="0">
                <a:latin typeface="+mn-lt"/>
              </a:rPr>
              <a:t>may worsen these problems, and may cause human rights violations.</a:t>
            </a:r>
          </a:p>
          <a:p>
            <a:endParaRPr lang="en-CH" dirty="0"/>
          </a:p>
        </p:txBody>
      </p:sp>
    </p:spTree>
    <p:extLst>
      <p:ext uri="{BB962C8B-B14F-4D97-AF65-F5344CB8AC3E}">
        <p14:creationId xmlns:p14="http://schemas.microsoft.com/office/powerpoint/2010/main" val="328046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8E989-886F-53D7-5466-F6E089697D97}"/>
              </a:ext>
            </a:extLst>
          </p:cNvPr>
          <p:cNvSpPr>
            <a:spLocks noGrp="1"/>
          </p:cNvSpPr>
          <p:nvPr>
            <p:ph type="sldNum" sz="quarter" idx="12"/>
          </p:nvPr>
        </p:nvSpPr>
        <p:spPr/>
        <p:txBody>
          <a:bodyPr/>
          <a:lstStyle/>
          <a:p>
            <a:fld id="{04260D4A-DEC1-45DD-8AB2-A3349BAAA59E}" type="slidenum">
              <a:rPr lang="en-US" smtClean="0"/>
              <a:pPr/>
              <a:t>31</a:t>
            </a:fld>
            <a:endParaRPr lang="en-US"/>
          </a:p>
        </p:txBody>
      </p:sp>
      <p:sp>
        <p:nvSpPr>
          <p:cNvPr id="3" name="Text Placeholder 2">
            <a:extLst>
              <a:ext uri="{FF2B5EF4-FFF2-40B4-BE49-F238E27FC236}">
                <a16:creationId xmlns:a16="http://schemas.microsoft.com/office/drawing/2014/main" id="{E396EB1A-7FF9-9E67-F1EB-F4F5F224CA94}"/>
              </a:ext>
            </a:extLst>
          </p:cNvPr>
          <p:cNvSpPr>
            <a:spLocks noGrp="1"/>
          </p:cNvSpPr>
          <p:nvPr>
            <p:ph type="body" sz="quarter" idx="13"/>
          </p:nvPr>
        </p:nvSpPr>
        <p:spPr>
          <a:xfrm>
            <a:off x="508800" y="1046328"/>
            <a:ext cx="11174400" cy="360000"/>
          </a:xfrm>
        </p:spPr>
        <p:txBody>
          <a:bodyPr/>
          <a:lstStyle/>
          <a:p>
            <a:r>
              <a:rPr lang="en-GB" dirty="0">
                <a:solidFill>
                  <a:srgbClr val="0070C0"/>
                </a:solidFill>
                <a:latin typeface="Calibri" panose="020F0502020204030204" pitchFamily="34" charset="0"/>
                <a:ea typeface="Calibri" panose="020F0502020204030204" pitchFamily="34" charset="0"/>
                <a:cs typeface="Calibri" panose="020F0502020204030204" pitchFamily="34" charset="0"/>
              </a:rPr>
              <a:t>Humanitarian emergencies</a:t>
            </a:r>
          </a:p>
        </p:txBody>
      </p:sp>
      <p:sp>
        <p:nvSpPr>
          <p:cNvPr id="4" name="Content Placeholder 3">
            <a:extLst>
              <a:ext uri="{FF2B5EF4-FFF2-40B4-BE49-F238E27FC236}">
                <a16:creationId xmlns:a16="http://schemas.microsoft.com/office/drawing/2014/main" id="{8EAFCE5F-59DA-0AD0-2FDA-51AE69EF7E91}"/>
              </a:ext>
            </a:extLst>
          </p:cNvPr>
          <p:cNvSpPr>
            <a:spLocks noGrp="1"/>
          </p:cNvSpPr>
          <p:nvPr>
            <p:ph sz="quarter" idx="14"/>
          </p:nvPr>
        </p:nvSpPr>
        <p:spPr>
          <a:xfrm>
            <a:off x="388630" y="1591386"/>
            <a:ext cx="11174412" cy="4220286"/>
          </a:xfrm>
        </p:spPr>
        <p:txBody>
          <a:bodyPr lIns="91440" tIns="45720" rIns="91440" bIns="45720" anchor="t"/>
          <a:lstStyle/>
          <a:p>
            <a:r>
              <a:rPr lang="en-GB" dirty="0">
                <a:latin typeface="+mn-lt"/>
                <a:cs typeface="Calibri Light"/>
              </a:rPr>
              <a:t>Humanitarian crises, including armed conflict, forced displacement and disaster, inevitably result in suffering and high distress, with many barriers to good mental health.</a:t>
            </a:r>
            <a:endParaRPr lang="en-GB" dirty="0">
              <a:latin typeface="+mn-lt"/>
              <a:ea typeface="Calibri"/>
              <a:cs typeface="Calibri Light"/>
            </a:endParaRPr>
          </a:p>
          <a:p>
            <a:r>
              <a:rPr lang="en-GB" dirty="0">
                <a:latin typeface="+mn-lt"/>
                <a:cs typeface="Calibri Light"/>
              </a:rPr>
              <a:t>As well as </a:t>
            </a:r>
            <a:r>
              <a:rPr lang="en-GB" dirty="0">
                <a:effectLst/>
                <a:latin typeface="+mn-lt"/>
                <a:cs typeface="Calibri Light"/>
              </a:rPr>
              <a:t>the stress of the events, situations like these disrupt families, </a:t>
            </a:r>
            <a:r>
              <a:rPr lang="en-GB" dirty="0">
                <a:latin typeface="+mn-lt"/>
                <a:cs typeface="Calibri Light"/>
              </a:rPr>
              <a:t>communities, governmental</a:t>
            </a:r>
            <a:r>
              <a:rPr lang="en-GB" dirty="0">
                <a:effectLst/>
                <a:latin typeface="+mn-lt"/>
                <a:cs typeface="Calibri Light"/>
              </a:rPr>
              <a:t> and social support structures</a:t>
            </a:r>
            <a:r>
              <a:rPr lang="en-GB" dirty="0">
                <a:latin typeface="+mn-lt"/>
                <a:cs typeface="Calibri Light"/>
              </a:rPr>
              <a:t>.</a:t>
            </a:r>
            <a:endParaRPr lang="en-GB" dirty="0">
              <a:latin typeface="+mn-lt"/>
              <a:ea typeface="Calibri"/>
              <a:cs typeface="Calibri Light"/>
            </a:endParaRPr>
          </a:p>
          <a:p>
            <a:r>
              <a:rPr lang="en-GB" dirty="0">
                <a:latin typeface="+mn-lt"/>
                <a:cs typeface="Calibri Light"/>
              </a:rPr>
              <a:t>Emergencies almost</a:t>
            </a:r>
            <a:r>
              <a:rPr lang="en-GB" dirty="0">
                <a:effectLst/>
                <a:latin typeface="+mn-lt"/>
                <a:cs typeface="Calibri Light"/>
              </a:rPr>
              <a:t> always lead to a reduced personal safety and increased</a:t>
            </a:r>
            <a:r>
              <a:rPr lang="en-GB" dirty="0">
                <a:latin typeface="+mn-lt"/>
                <a:cs typeface="Calibri Light"/>
              </a:rPr>
              <a:t> risk of </a:t>
            </a:r>
            <a:r>
              <a:rPr lang="en-GB" dirty="0">
                <a:effectLst/>
                <a:latin typeface="+mn-lt"/>
                <a:cs typeface="Calibri Light"/>
              </a:rPr>
              <a:t>personal threats and violence and human rights violations.</a:t>
            </a:r>
            <a:endParaRPr lang="en-GB" dirty="0">
              <a:effectLst/>
              <a:latin typeface="+mn-lt"/>
              <a:ea typeface="Calibri"/>
              <a:cs typeface="Calibri Light"/>
            </a:endParaRPr>
          </a:p>
          <a:p>
            <a:r>
              <a:rPr lang="en-GB" dirty="0">
                <a:latin typeface="+mn-lt"/>
                <a:cs typeface="Calibri Light"/>
              </a:rPr>
              <a:t>Emergencies frequently </a:t>
            </a:r>
            <a:r>
              <a:rPr lang="en-GB" dirty="0">
                <a:effectLst/>
                <a:latin typeface="+mn-lt"/>
                <a:cs typeface="Calibri Light"/>
              </a:rPr>
              <a:t>disrupt access to basic necessities</a:t>
            </a:r>
            <a:r>
              <a:rPr lang="en-GB" dirty="0">
                <a:latin typeface="+mn-lt"/>
                <a:cs typeface="Calibri Light"/>
              </a:rPr>
              <a:t>, like food, clean water and</a:t>
            </a:r>
            <a:r>
              <a:rPr lang="en-GB" dirty="0">
                <a:effectLst/>
                <a:latin typeface="+mn-lt"/>
                <a:cs typeface="Calibri Light"/>
              </a:rPr>
              <a:t> </a:t>
            </a:r>
            <a:r>
              <a:rPr lang="en-GB" dirty="0">
                <a:latin typeface="+mn-lt"/>
                <a:cs typeface="Calibri Light"/>
              </a:rPr>
              <a:t>shelter, and often separate people </a:t>
            </a:r>
            <a:r>
              <a:rPr lang="en-GB" dirty="0">
                <a:effectLst/>
                <a:latin typeface="+mn-lt"/>
                <a:cs typeface="Calibri Light"/>
              </a:rPr>
              <a:t>from employment, income or education.</a:t>
            </a:r>
            <a:endParaRPr lang="en-GB" dirty="0">
              <a:effectLst/>
              <a:latin typeface="+mn-lt"/>
              <a:ea typeface="Calibri"/>
              <a:cs typeface="Calibri Light"/>
            </a:endParaRPr>
          </a:p>
          <a:p>
            <a:r>
              <a:rPr lang="en-US" dirty="0">
                <a:effectLst/>
                <a:latin typeface="+mn-lt"/>
                <a:cs typeface="Calibri Light"/>
              </a:rPr>
              <a:t>The most marginalized in a society are often the most heavily affected.</a:t>
            </a:r>
          </a:p>
          <a:p>
            <a:endParaRPr lang="en-GB" sz="1800" dirty="0">
              <a:latin typeface="Segoe UI" panose="020B0502040204020203" pitchFamily="34" charset="0"/>
            </a:endParaRPr>
          </a:p>
          <a:p>
            <a:pPr lvl="2">
              <a:buFont typeface="Wingdings" panose="05000000000000000000" pitchFamily="2" charset="2"/>
              <a:buChar char="Ø"/>
            </a:pPr>
            <a:endParaRPr lang="en-GB" sz="1600" dirty="0">
              <a:effectLst/>
              <a:latin typeface="Segoe UI" panose="020B0502040204020203" pitchFamily="34" charset="0"/>
            </a:endParaRPr>
          </a:p>
          <a:p>
            <a:pPr marL="914400" lvl="2" indent="0">
              <a:buNone/>
            </a:pPr>
            <a:endParaRPr lang="en-GB" sz="1600" dirty="0">
              <a:effectLst/>
              <a:latin typeface="Arial" panose="020B0604020202020204" pitchFamily="34" charset="0"/>
            </a:endParaRPr>
          </a:p>
          <a:p>
            <a:endParaRPr lang="en-GB" dirty="0"/>
          </a:p>
        </p:txBody>
      </p:sp>
      <p:sp>
        <p:nvSpPr>
          <p:cNvPr id="5" name="Title 4">
            <a:extLst>
              <a:ext uri="{FF2B5EF4-FFF2-40B4-BE49-F238E27FC236}">
                <a16:creationId xmlns:a16="http://schemas.microsoft.com/office/drawing/2014/main" id="{E893EAA0-FDB0-C75E-4D09-587DAB0D3A0D}"/>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Factors affecting mental health and well-being</a:t>
            </a:r>
            <a:r>
              <a:rPr lang="en-US" sz="3200" dirty="0"/>
              <a:t> </a:t>
            </a:r>
            <a:endParaRPr lang="en-GB" dirty="0"/>
          </a:p>
        </p:txBody>
      </p:sp>
    </p:spTree>
    <p:extLst>
      <p:ext uri="{BB962C8B-B14F-4D97-AF65-F5344CB8AC3E}">
        <p14:creationId xmlns:p14="http://schemas.microsoft.com/office/powerpoint/2010/main" val="1894860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96EB1A-7FF9-9E67-F1EB-F4F5F224CA94}"/>
              </a:ext>
            </a:extLst>
          </p:cNvPr>
          <p:cNvSpPr>
            <a:spLocks noGrp="1"/>
          </p:cNvSpPr>
          <p:nvPr>
            <p:ph type="body" sz="quarter" idx="13"/>
          </p:nvPr>
        </p:nvSpPr>
        <p:spPr>
          <a:xfrm>
            <a:off x="508800" y="1186495"/>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4" name="Content Placeholder 3">
            <a:extLst>
              <a:ext uri="{FF2B5EF4-FFF2-40B4-BE49-F238E27FC236}">
                <a16:creationId xmlns:a16="http://schemas.microsoft.com/office/drawing/2014/main" id="{8EAFCE5F-59DA-0AD0-2FDA-51AE69EF7E91}"/>
              </a:ext>
            </a:extLst>
          </p:cNvPr>
          <p:cNvSpPr>
            <a:spLocks noGrp="1"/>
          </p:cNvSpPr>
          <p:nvPr>
            <p:ph sz="quarter" idx="14"/>
          </p:nvPr>
        </p:nvSpPr>
        <p:spPr>
          <a:xfrm>
            <a:off x="388630" y="1786375"/>
            <a:ext cx="11174412" cy="4147893"/>
          </a:xfrm>
        </p:spPr>
        <p:txBody>
          <a:bodyPr lIns="91440" tIns="45720" rIns="91440" bIns="45720" anchor="t"/>
          <a:lstStyle/>
          <a:p>
            <a:pPr marL="0" lvl="3" indent="0">
              <a:buNone/>
            </a:pPr>
            <a:r>
              <a:rPr lang="en-GB" sz="2400" dirty="0">
                <a:effectLst/>
                <a:latin typeface="+mn-lt"/>
                <a:cs typeface="Calibri Light"/>
              </a:rPr>
              <a:t>Humanitarian emergencies are so difficult, and so lacking in protective factors for mental health, that people sometimes think achieving mental health and well-being is simply not possible in these contexts. </a:t>
            </a:r>
          </a:p>
          <a:p>
            <a:pPr marL="0" lvl="3" indent="0">
              <a:buNone/>
            </a:pPr>
            <a:endParaRPr lang="en-GB" sz="2400" dirty="0">
              <a:latin typeface="+mn-lt"/>
              <a:cs typeface="Calibri Light"/>
            </a:endParaRPr>
          </a:p>
          <a:p>
            <a:pPr marL="0" lvl="3" indent="0">
              <a:buNone/>
            </a:pPr>
            <a:r>
              <a:rPr lang="en-GB" sz="2400" dirty="0">
                <a:effectLst/>
                <a:latin typeface="+mn-lt"/>
                <a:cs typeface="Calibri Light"/>
              </a:rPr>
              <a:t>So, let’s challenge that:</a:t>
            </a:r>
          </a:p>
          <a:p>
            <a:pPr marL="342900" lvl="3" indent="-342900"/>
            <a:endParaRPr lang="en-GB" sz="2200" dirty="0">
              <a:latin typeface="+mn-lt"/>
              <a:ea typeface="Calibri Light"/>
              <a:cs typeface="Calibri Light"/>
            </a:endParaRPr>
          </a:p>
          <a:p>
            <a:pPr marL="803275" lvl="3"/>
            <a:r>
              <a:rPr lang="en-GB" sz="2400" b="1" dirty="0">
                <a:latin typeface="+mn-lt"/>
                <a:cs typeface="Calibri Light"/>
              </a:rPr>
              <a:t>What can good mental health mean in humanitarian crisis? </a:t>
            </a:r>
          </a:p>
          <a:p>
            <a:pPr marL="574675" lvl="3" indent="0">
              <a:buNone/>
            </a:pPr>
            <a:endParaRPr lang="en-GB" sz="2400" b="1" dirty="0">
              <a:latin typeface="+mn-lt"/>
              <a:cs typeface="Calibri Light"/>
            </a:endParaRPr>
          </a:p>
          <a:p>
            <a:pPr marL="803275" lvl="3"/>
            <a:r>
              <a:rPr lang="en-GB" sz="2400" b="1" dirty="0">
                <a:latin typeface="+mn-lt"/>
                <a:cs typeface="Calibri Light"/>
              </a:rPr>
              <a:t>What are the possibilities for protecting and promoting mental health and well-being in humanitarian settings?</a:t>
            </a:r>
            <a:endParaRPr lang="en-GB" sz="2400" b="1" dirty="0">
              <a:latin typeface="+mn-lt"/>
              <a:ea typeface="Calibri"/>
              <a:cs typeface="Calibri Light"/>
            </a:endParaRPr>
          </a:p>
          <a:p>
            <a:pPr marL="574675" lvl="3" indent="0">
              <a:buNone/>
            </a:pPr>
            <a:endParaRPr lang="en-GB" dirty="0"/>
          </a:p>
        </p:txBody>
      </p:sp>
      <p:sp>
        <p:nvSpPr>
          <p:cNvPr id="5" name="Title 4">
            <a:extLst>
              <a:ext uri="{FF2B5EF4-FFF2-40B4-BE49-F238E27FC236}">
                <a16:creationId xmlns:a16="http://schemas.microsoft.com/office/drawing/2014/main" id="{E893EAA0-FDB0-C75E-4D09-587DAB0D3A0D}"/>
              </a:ext>
            </a:extLst>
          </p:cNvPr>
          <p:cNvSpPr>
            <a:spLocks noGrp="1"/>
          </p:cNvSpPr>
          <p:nvPr>
            <p:ph type="title"/>
          </p:nvPr>
        </p:nvSpPr>
        <p:spPr>
          <a:xfrm>
            <a:off x="388629" y="514614"/>
            <a:ext cx="11507901" cy="432000"/>
          </a:xfrm>
        </p:spPr>
        <p:txBody>
          <a:bodyPr lIns="91440" tIns="45720" rIns="91440" bIns="45720" anchor="t"/>
          <a:lstStyle/>
          <a:p>
            <a:r>
              <a:rPr lang="en-US" dirty="0">
                <a:latin typeface="Calibri" panose="020F0502020204030204" pitchFamily="34" charset="0"/>
                <a:ea typeface="Calibri" panose="020F0502020204030204" pitchFamily="34" charset="0"/>
                <a:cs typeface="Calibri" panose="020F0502020204030204" pitchFamily="34" charset="0"/>
              </a:rPr>
              <a:t>Exercise 4.1 </a:t>
            </a:r>
            <a:r>
              <a:rPr lang="en-GB" dirty="0">
                <a:latin typeface="Calibri" panose="020F0502020204030204" pitchFamily="34" charset="0"/>
                <a:ea typeface="Calibri" panose="020F0502020204030204" pitchFamily="34" charset="0"/>
                <a:cs typeface="Calibri" panose="020F0502020204030204" pitchFamily="34" charset="0"/>
              </a:rPr>
              <a:t>What is possible in humanitarian contexts?</a:t>
            </a:r>
          </a:p>
        </p:txBody>
      </p:sp>
    </p:spTree>
    <p:extLst>
      <p:ext uri="{BB962C8B-B14F-4D97-AF65-F5344CB8AC3E}">
        <p14:creationId xmlns:p14="http://schemas.microsoft.com/office/powerpoint/2010/main" val="3558491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0D60-0DE7-F5F9-D66C-7895E92A4590}"/>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Topic 2. Promoting the right to health in humanitarian settings: including the community</a:t>
            </a:r>
          </a:p>
        </p:txBody>
      </p:sp>
    </p:spTree>
    <p:extLst>
      <p:ext uri="{BB962C8B-B14F-4D97-AF65-F5344CB8AC3E}">
        <p14:creationId xmlns:p14="http://schemas.microsoft.com/office/powerpoint/2010/main" val="2921855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0100E-6E5D-402D-8548-CC3AAC36A26B}"/>
              </a:ext>
            </a:extLst>
          </p:cNvPr>
          <p:cNvSpPr>
            <a:spLocks noGrp="1"/>
          </p:cNvSpPr>
          <p:nvPr>
            <p:ph sz="quarter" idx="14"/>
          </p:nvPr>
        </p:nvSpPr>
        <p:spPr>
          <a:xfrm>
            <a:off x="508794" y="1179000"/>
            <a:ext cx="11174412" cy="3626265"/>
          </a:xfrm>
        </p:spPr>
        <p:txBody>
          <a:bodyPr lIns="91440" tIns="45720" rIns="91440" bIns="45720" anchor="t"/>
          <a:lstStyle/>
          <a:p>
            <a:r>
              <a:rPr lang="en-GB" dirty="0">
                <a:latin typeface="+mn-lt"/>
              </a:rPr>
              <a:t>People should </a:t>
            </a:r>
            <a:r>
              <a:rPr lang="en-GB" b="1" u="sng" dirty="0">
                <a:latin typeface="+mn-lt"/>
              </a:rPr>
              <a:t>never</a:t>
            </a:r>
            <a:r>
              <a:rPr lang="en-GB" dirty="0">
                <a:latin typeface="+mn-lt"/>
              </a:rPr>
              <a:t> have to live in institutions. </a:t>
            </a:r>
            <a:endParaRPr lang="en-CH" dirty="0">
              <a:latin typeface="+mn-lt"/>
            </a:endParaRPr>
          </a:p>
          <a:p>
            <a:r>
              <a:rPr lang="en-GB" dirty="0">
                <a:latin typeface="+mn-lt"/>
              </a:rPr>
              <a:t>Mental health facilities that are isolated from, and unconnected to, the community should be phased out and replaced with mental health and social services provided in the community. </a:t>
            </a:r>
          </a:p>
          <a:p>
            <a:r>
              <a:rPr lang="en-GB" dirty="0">
                <a:latin typeface="+mn-lt"/>
              </a:rPr>
              <a:t>In humanitarian contexts, institutions and services might not be available and the community itself plays an important role as supporter, protector and sometimes healer.</a:t>
            </a:r>
            <a:endParaRPr lang="en-GB" dirty="0">
              <a:latin typeface="+mn-lt"/>
              <a:ea typeface="Calibri Light"/>
              <a:cs typeface="Calibri Light"/>
            </a:endParaRPr>
          </a:p>
          <a:p>
            <a:r>
              <a:rPr lang="en-GB" dirty="0">
                <a:latin typeface="+mn-lt"/>
              </a:rPr>
              <a:t>Traditional and cultural healing and support practices that are not harmful, and that respect people's rights, should be incorporated into a holistic care approach.</a:t>
            </a:r>
            <a:endParaRPr lang="en-GB" dirty="0">
              <a:latin typeface="+mn-lt"/>
              <a:ea typeface="Calibri Light"/>
              <a:cs typeface="Calibri Light"/>
            </a:endParaRPr>
          </a:p>
          <a:p>
            <a:r>
              <a:rPr lang="en-GB" dirty="0">
                <a:latin typeface="+mn-lt"/>
              </a:rPr>
              <a:t>After humanitarian emergencies it is necessary to think not only about people’s individual recovery, but also to include a community perspective and explore how to facilitate community resilience and healing.</a:t>
            </a:r>
            <a:endParaRPr lang="en-GB" dirty="0">
              <a:latin typeface="+mn-lt"/>
              <a:ea typeface="Calibri Light"/>
              <a:cs typeface="Calibri Light"/>
            </a:endParaRPr>
          </a:p>
          <a:p>
            <a:endParaRPr lang="en-GB" dirty="0"/>
          </a:p>
        </p:txBody>
      </p:sp>
      <p:sp>
        <p:nvSpPr>
          <p:cNvPr id="2" name="Title 1">
            <a:extLst>
              <a:ext uri="{FF2B5EF4-FFF2-40B4-BE49-F238E27FC236}">
                <a16:creationId xmlns:a16="http://schemas.microsoft.com/office/drawing/2014/main" id="{EF86D9BA-2B89-4F5A-8413-772C22A2EF15}"/>
              </a:ext>
            </a:extLst>
          </p:cNvPr>
          <p:cNvSpPr>
            <a:spLocks noGrp="1"/>
          </p:cNvSpPr>
          <p:nvPr>
            <p:ph type="title"/>
          </p:nvPr>
        </p:nvSpPr>
        <p:spPr/>
        <p:txBody>
          <a:bodyPr lIns="91440" tIns="45720" rIns="91440" bIns="45720" anchor="t"/>
          <a:lstStyle/>
          <a:p>
            <a:r>
              <a:rPr lang="en-US" dirty="0">
                <a:latin typeface="Calibri" panose="020F0502020204030204" pitchFamily="34" charset="0"/>
                <a:ea typeface="Calibri" panose="020F0502020204030204" pitchFamily="34" charset="0"/>
                <a:cs typeface="Calibri" panose="020F0502020204030204" pitchFamily="34" charset="0"/>
              </a:rPr>
              <a:t>Presentation. Community and its role in MHPSS</a:t>
            </a:r>
          </a:p>
        </p:txBody>
      </p:sp>
      <p:sp>
        <p:nvSpPr>
          <p:cNvPr id="4" name="TextBox 3">
            <a:extLst>
              <a:ext uri="{FF2B5EF4-FFF2-40B4-BE49-F238E27FC236}">
                <a16:creationId xmlns:a16="http://schemas.microsoft.com/office/drawing/2014/main" id="{30DBDD34-E57E-B403-2E0D-FD1C869C9AB2}"/>
              </a:ext>
            </a:extLst>
          </p:cNvPr>
          <p:cNvSpPr txBox="1"/>
          <p:nvPr/>
        </p:nvSpPr>
        <p:spPr>
          <a:xfrm>
            <a:off x="1138335" y="5037651"/>
            <a:ext cx="8938726" cy="1477328"/>
          </a:xfrm>
          <a:prstGeom prst="rect">
            <a:avLst/>
          </a:prstGeom>
          <a:noFill/>
        </p:spPr>
        <p:txBody>
          <a:bodyPr wrap="square" rtlCol="0">
            <a:spAutoFit/>
          </a:bodyPr>
          <a:lstStyle/>
          <a:p>
            <a:pPr algn="ctr"/>
            <a:r>
              <a:rPr lang="en-GB" sz="2400" b="1" dirty="0"/>
              <a:t>Community plays a crucial part in a holistic MHPSS response, including: avoidance of institutionalisation; building community inclusion; and offering recovery-oriented support.</a:t>
            </a:r>
            <a:endParaRPr lang="en-CH" sz="2400" b="1" dirty="0">
              <a:ea typeface="Calibri Light"/>
              <a:cs typeface="Calibri Light"/>
            </a:endParaRPr>
          </a:p>
          <a:p>
            <a:pPr algn="ctr"/>
            <a:endParaRPr lang="en-GB" dirty="0"/>
          </a:p>
        </p:txBody>
      </p:sp>
    </p:spTree>
    <p:extLst>
      <p:ext uri="{BB962C8B-B14F-4D97-AF65-F5344CB8AC3E}">
        <p14:creationId xmlns:p14="http://schemas.microsoft.com/office/powerpoint/2010/main" val="3701261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BAACC7-1DA5-0F27-D92F-E237D074E22F}"/>
              </a:ext>
            </a:extLst>
          </p:cNvPr>
          <p:cNvSpPr>
            <a:spLocks noGrp="1"/>
          </p:cNvSpPr>
          <p:nvPr>
            <p:ph type="body" sz="quarter" idx="13"/>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Key-elements of community approaches</a:t>
            </a:r>
          </a:p>
        </p:txBody>
      </p:sp>
      <p:sp>
        <p:nvSpPr>
          <p:cNvPr id="4" name="Content Placeholder 3">
            <a:extLst>
              <a:ext uri="{FF2B5EF4-FFF2-40B4-BE49-F238E27FC236}">
                <a16:creationId xmlns:a16="http://schemas.microsoft.com/office/drawing/2014/main" id="{1407E05A-4464-40E4-2700-19C779460588}"/>
              </a:ext>
            </a:extLst>
          </p:cNvPr>
          <p:cNvSpPr>
            <a:spLocks noGrp="1"/>
          </p:cNvSpPr>
          <p:nvPr>
            <p:ph sz="quarter" idx="14"/>
          </p:nvPr>
        </p:nvSpPr>
        <p:spPr>
          <a:xfrm>
            <a:off x="393640" y="1597451"/>
            <a:ext cx="6485895" cy="4878686"/>
          </a:xfrm>
        </p:spPr>
        <p:txBody>
          <a:bodyPr lIns="91440" tIns="45720" rIns="91440" bIns="45720" anchor="t"/>
          <a:lstStyle/>
          <a:p>
            <a:pPr marL="171450" indent="-171450">
              <a:lnSpc>
                <a:spcPct val="100000"/>
              </a:lnSpc>
              <a:spcBef>
                <a:spcPts val="0"/>
              </a:spcBef>
              <a:buFont typeface="Arial,Sans-Serif" panose="020B0604020202020204" pitchFamily="34" charset="0"/>
            </a:pPr>
            <a:r>
              <a:rPr lang="en-GB" dirty="0">
                <a:latin typeface="Calibri"/>
                <a:ea typeface="Calibri"/>
                <a:cs typeface="Calibri"/>
              </a:rPr>
              <a:t>Community inclusion, participation and outreach (including for people with lived experience) at all levels of the MHPSS pyramid is key for ownership, empowerment, engagement and community resilience.</a:t>
            </a:r>
            <a:endParaRPr lang="en-GB" dirty="0">
              <a:solidFill>
                <a:srgbClr val="444444"/>
              </a:solidFill>
              <a:latin typeface="Calibri"/>
              <a:ea typeface="Calibri"/>
              <a:cs typeface="Calibri"/>
            </a:endParaRPr>
          </a:p>
          <a:p>
            <a:pPr marL="171450" indent="-171450">
              <a:lnSpc>
                <a:spcPct val="100000"/>
              </a:lnSpc>
              <a:spcBef>
                <a:spcPts val="0"/>
              </a:spcBef>
              <a:buFont typeface="Arial,Sans-Serif" panose="020B0604020202020204" pitchFamily="34" charset="0"/>
            </a:pPr>
            <a:r>
              <a:rPr lang="en-GB" dirty="0">
                <a:latin typeface="Calibri"/>
                <a:ea typeface="Calibri"/>
                <a:cs typeface="Calibri"/>
              </a:rPr>
              <a:t>Community has a key role in:</a:t>
            </a:r>
            <a:endParaRPr lang="en-US" dirty="0">
              <a:solidFill>
                <a:srgbClr val="444444"/>
              </a:solidFill>
              <a:latin typeface="Calibri"/>
              <a:ea typeface="Calibri"/>
              <a:cs typeface="Calibri"/>
            </a:endParaRPr>
          </a:p>
          <a:p>
            <a:pPr marL="857250" lvl="1" indent="-342900">
              <a:lnSpc>
                <a:spcPct val="100000"/>
              </a:lnSpc>
              <a:spcBef>
                <a:spcPts val="0"/>
              </a:spcBef>
              <a:buFont typeface="Courier New" panose="02070309020205020404" pitchFamily="49" charset="0"/>
              <a:buChar char="o"/>
            </a:pPr>
            <a:r>
              <a:rPr lang="en-GB" sz="2200" dirty="0">
                <a:latin typeface="Calibri"/>
                <a:ea typeface="Calibri"/>
                <a:cs typeface="Calibri"/>
              </a:rPr>
              <a:t>developing and implementing protection activities; </a:t>
            </a:r>
            <a:endParaRPr lang="en-GB" sz="2200" dirty="0">
              <a:solidFill>
                <a:srgbClr val="444444"/>
              </a:solidFill>
              <a:latin typeface="Calibri"/>
              <a:ea typeface="Calibri"/>
              <a:cs typeface="Calibri"/>
            </a:endParaRPr>
          </a:p>
          <a:p>
            <a:pPr marL="857250" lvl="1" indent="-342900">
              <a:lnSpc>
                <a:spcPct val="100000"/>
              </a:lnSpc>
              <a:spcBef>
                <a:spcPts val="0"/>
              </a:spcBef>
              <a:buFont typeface="Courier New" panose="02070309020205020404" pitchFamily="49" charset="0"/>
              <a:buChar char="o"/>
            </a:pPr>
            <a:r>
              <a:rPr lang="en-GB" sz="2200" dirty="0">
                <a:latin typeface="Calibri"/>
                <a:ea typeface="Calibri"/>
                <a:cs typeface="Calibri"/>
              </a:rPr>
              <a:t>advocating for the rights of people with psychosocial, intellectual or cognitive disabilities;</a:t>
            </a:r>
            <a:endParaRPr lang="en-GB" sz="2200" dirty="0">
              <a:solidFill>
                <a:srgbClr val="444444"/>
              </a:solidFill>
              <a:latin typeface="Calibri"/>
              <a:ea typeface="Calibri"/>
              <a:cs typeface="Calibri"/>
            </a:endParaRPr>
          </a:p>
          <a:p>
            <a:pPr marL="857250" lvl="1" indent="-342900">
              <a:lnSpc>
                <a:spcPct val="100000"/>
              </a:lnSpc>
              <a:spcBef>
                <a:spcPts val="0"/>
              </a:spcBef>
              <a:buFont typeface="Courier New" panose="02070309020205020404" pitchFamily="49" charset="0"/>
              <a:buChar char="o"/>
            </a:pPr>
            <a:r>
              <a:rPr lang="en-GB" sz="2200" dirty="0">
                <a:latin typeface="Calibri"/>
                <a:ea typeface="Calibri"/>
                <a:cs typeface="Calibri"/>
              </a:rPr>
              <a:t>establishing a range of community-based mental health and other services and supports.</a:t>
            </a:r>
            <a:endParaRPr lang="en-GB" sz="2200" dirty="0"/>
          </a:p>
        </p:txBody>
      </p:sp>
      <p:sp>
        <p:nvSpPr>
          <p:cNvPr id="5" name="Title 4">
            <a:extLst>
              <a:ext uri="{FF2B5EF4-FFF2-40B4-BE49-F238E27FC236}">
                <a16:creationId xmlns:a16="http://schemas.microsoft.com/office/drawing/2014/main" id="{957D057E-4673-C0B6-E8E2-3D0CBD5E8E82}"/>
              </a:ext>
            </a:extLst>
          </p:cNvPr>
          <p:cNvSpPr>
            <a:spLocks noGrp="1"/>
          </p:cNvSpPr>
          <p:nvPr>
            <p:ph type="title"/>
          </p:nvPr>
        </p:nvSpPr>
        <p:spPr/>
        <p:txBody>
          <a:bodyPr lIns="91440" tIns="45720" rIns="91440" bIns="45720" anchor="t"/>
          <a:lstStyle/>
          <a:p>
            <a:r>
              <a:rPr lang="en-US" dirty="0">
                <a:latin typeface="Calibri" panose="020F0502020204030204" pitchFamily="34" charset="0"/>
                <a:ea typeface="Calibri" panose="020F0502020204030204" pitchFamily="34" charset="0"/>
                <a:cs typeface="Calibri" panose="020F0502020204030204" pitchFamily="34" charset="0"/>
              </a:rPr>
              <a:t>Community and its role in MHPSS</a:t>
            </a: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E72A1C6-1566-63FB-5FD2-45274A6796DD}"/>
              </a:ext>
            </a:extLst>
          </p:cNvPr>
          <p:cNvPicPr>
            <a:picLocks noChangeAspect="1"/>
          </p:cNvPicPr>
          <p:nvPr/>
        </p:nvPicPr>
        <p:blipFill>
          <a:blip r:embed="rId3"/>
          <a:stretch>
            <a:fillRect/>
          </a:stretch>
        </p:blipFill>
        <p:spPr>
          <a:xfrm>
            <a:off x="9206933" y="959298"/>
            <a:ext cx="2873924" cy="4104764"/>
          </a:xfrm>
          <a:prstGeom prst="rect">
            <a:avLst/>
          </a:prstGeom>
        </p:spPr>
      </p:pic>
      <p:pic>
        <p:nvPicPr>
          <p:cNvPr id="9" name="Picture 8">
            <a:extLst>
              <a:ext uri="{FF2B5EF4-FFF2-40B4-BE49-F238E27FC236}">
                <a16:creationId xmlns:a16="http://schemas.microsoft.com/office/drawing/2014/main" id="{463F691D-0F38-2949-9C7E-817C2EBF4B33}"/>
              </a:ext>
            </a:extLst>
          </p:cNvPr>
          <p:cNvPicPr>
            <a:picLocks noChangeAspect="1"/>
          </p:cNvPicPr>
          <p:nvPr/>
        </p:nvPicPr>
        <p:blipFill>
          <a:blip r:embed="rId4"/>
          <a:stretch>
            <a:fillRect/>
          </a:stretch>
        </p:blipFill>
        <p:spPr>
          <a:xfrm>
            <a:off x="7220172" y="1119503"/>
            <a:ext cx="2736064" cy="3564082"/>
          </a:xfrm>
          <a:prstGeom prst="rect">
            <a:avLst/>
          </a:prstGeom>
        </p:spPr>
      </p:pic>
      <p:pic>
        <p:nvPicPr>
          <p:cNvPr id="2" name="Picture 1">
            <a:extLst>
              <a:ext uri="{FF2B5EF4-FFF2-40B4-BE49-F238E27FC236}">
                <a16:creationId xmlns:a16="http://schemas.microsoft.com/office/drawing/2014/main" id="{D2664579-5231-C284-4C03-05B4E7226FF5}"/>
              </a:ext>
            </a:extLst>
          </p:cNvPr>
          <p:cNvPicPr>
            <a:picLocks noChangeAspect="1"/>
          </p:cNvPicPr>
          <p:nvPr/>
        </p:nvPicPr>
        <p:blipFill>
          <a:blip r:embed="rId5"/>
          <a:stretch>
            <a:fillRect/>
          </a:stretch>
        </p:blipFill>
        <p:spPr>
          <a:xfrm>
            <a:off x="6887330" y="3264269"/>
            <a:ext cx="2276471" cy="3208569"/>
          </a:xfrm>
          <a:prstGeom prst="rect">
            <a:avLst/>
          </a:prstGeom>
        </p:spPr>
      </p:pic>
    </p:spTree>
    <p:extLst>
      <p:ext uri="{BB962C8B-B14F-4D97-AF65-F5344CB8AC3E}">
        <p14:creationId xmlns:p14="http://schemas.microsoft.com/office/powerpoint/2010/main" val="2287658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Text Placeholder 5">
            <a:extLst>
              <a:ext uri="{FF2B5EF4-FFF2-40B4-BE49-F238E27FC236}">
                <a16:creationId xmlns:a16="http://schemas.microsoft.com/office/drawing/2014/main" id="{A57E1F5F-4992-5931-8E34-D83A6A309A7E}"/>
              </a:ext>
            </a:extLst>
          </p:cNvPr>
          <p:cNvSpPr>
            <a:spLocks noGrp="1"/>
          </p:cNvSpPr>
          <p:nvPr>
            <p:ph sz="half" idx="1"/>
          </p:nvPr>
        </p:nvSpPr>
        <p:spPr>
          <a:xfrm>
            <a:off x="838200" y="1084083"/>
            <a:ext cx="10469880" cy="5298056"/>
          </a:xfrm>
        </p:spPr>
        <p:txBody>
          <a:bodyPr lIns="91440" tIns="45720" rIns="91440" bIns="45720" anchor="t">
            <a:normAutofit/>
          </a:bodyPr>
          <a:lstStyle/>
          <a:p>
            <a:r>
              <a:rPr lang="en-GB" sz="2400" b="0" i="0" dirty="0">
                <a:effectLst/>
              </a:rPr>
              <a:t>The Friendship Bench initiative </a:t>
            </a:r>
            <a:r>
              <a:rPr lang="en-GB" sz="2400" dirty="0"/>
              <a:t>(created in</a:t>
            </a:r>
            <a:r>
              <a:rPr lang="en-GB" sz="2400" b="0" i="0" dirty="0">
                <a:effectLst/>
              </a:rPr>
              <a:t> Zimbabwe </a:t>
            </a:r>
            <a:r>
              <a:rPr lang="en-GB" sz="2400" dirty="0"/>
              <a:t>2006) provides safe </a:t>
            </a:r>
            <a:r>
              <a:rPr lang="en-GB" sz="2400" b="0" i="0" dirty="0">
                <a:effectLst/>
              </a:rPr>
              <a:t>places in communities for people to talk.</a:t>
            </a:r>
            <a:r>
              <a:rPr lang="en-GB" sz="2400" dirty="0"/>
              <a:t> </a:t>
            </a:r>
            <a:endParaRPr lang="en-GB" sz="2400" b="0" i="0" dirty="0">
              <a:effectLst/>
            </a:endParaRPr>
          </a:p>
          <a:p>
            <a:r>
              <a:rPr lang="en-GB" sz="2400" dirty="0"/>
              <a:t>Trained lay counsellors provide support to people experiencing emotional distress.</a:t>
            </a:r>
            <a:endParaRPr lang="en-GB" sz="2400" dirty="0">
              <a:ea typeface="Calibri"/>
              <a:cs typeface="Calibri"/>
            </a:endParaRPr>
          </a:p>
          <a:p>
            <a:r>
              <a:rPr lang="en-GB" sz="2400" dirty="0"/>
              <a:t>M</a:t>
            </a:r>
            <a:r>
              <a:rPr lang="en-GB" sz="2400" b="0" i="0" dirty="0">
                <a:effectLst/>
              </a:rPr>
              <a:t>ost lay</a:t>
            </a:r>
            <a:r>
              <a:rPr lang="en-GB" sz="2400" dirty="0"/>
              <a:t> counsellors</a:t>
            </a:r>
            <a:r>
              <a:rPr lang="en-GB" sz="2400" b="0" i="0" dirty="0">
                <a:effectLst/>
              </a:rPr>
              <a:t> are older women as, in Zimbabwe, older people are seen as important guardians of the community and are </a:t>
            </a:r>
            <a:r>
              <a:rPr lang="en-GB" sz="2400" dirty="0"/>
              <a:t>respected.</a:t>
            </a:r>
            <a:endParaRPr lang="en-GB" sz="2400" dirty="0">
              <a:ea typeface="Calibri"/>
              <a:cs typeface="Calibri"/>
            </a:endParaRPr>
          </a:p>
          <a:p>
            <a:r>
              <a:rPr lang="en-GB" sz="2400" dirty="0"/>
              <a:t>The friendship bench approach has been adapted and implemented in Zanzibar (United Republic of Tanzania), in Malawi and in New York City, USA.  </a:t>
            </a:r>
          </a:p>
          <a:p>
            <a:endParaRPr lang="en-GB" sz="2900" dirty="0">
              <a:ea typeface="Calibri"/>
              <a:cs typeface="Calibri"/>
            </a:endParaRPr>
          </a:p>
          <a:p>
            <a:pPr marL="0" indent="0">
              <a:buNone/>
            </a:pPr>
            <a:endParaRPr lang="en-US" dirty="0">
              <a:ea typeface="Calibri" panose="020F0502020204030204"/>
              <a:cs typeface="Calibri" panose="020F0502020204030204"/>
            </a:endParaRPr>
          </a:p>
        </p:txBody>
      </p:sp>
      <p:sp>
        <p:nvSpPr>
          <p:cNvPr id="3" name="Title 4">
            <a:extLst>
              <a:ext uri="{FF2B5EF4-FFF2-40B4-BE49-F238E27FC236}">
                <a16:creationId xmlns:a16="http://schemas.microsoft.com/office/drawing/2014/main" id="{AFDF5455-7202-6AE5-4992-9C92AC26246F}"/>
              </a:ext>
            </a:extLst>
          </p:cNvPr>
          <p:cNvSpPr txBox="1">
            <a:spLocks/>
          </p:cNvSpPr>
          <p:nvPr/>
        </p:nvSpPr>
        <p:spPr>
          <a:xfrm>
            <a:off x="690199" y="331716"/>
            <a:ext cx="9792000" cy="1036216"/>
          </a:xfrm>
          <a:prstGeom prst="rect">
            <a:avLst/>
          </a:prstGeom>
        </p:spPr>
        <p:txBody>
          <a:bodyPr/>
          <a:lstStyle>
            <a:lvl1pPr algn="l" defTabSz="914400" rtl="0" eaLnBrk="1" latinLnBrk="0" hangingPunct="1">
              <a:lnSpc>
                <a:spcPct val="90000"/>
              </a:lnSpc>
              <a:spcBef>
                <a:spcPct val="0"/>
              </a:spcBef>
              <a:buNone/>
              <a:defRPr sz="3000" b="1" kern="1200">
                <a:solidFill>
                  <a:schemeClr val="accent1"/>
                </a:solidFill>
                <a:latin typeface="Century Gothic" panose="020B0502020202020204" pitchFamily="34" charset="0"/>
                <a:ea typeface="+mj-ea"/>
                <a:cs typeface="+mj-cs"/>
              </a:defRPr>
            </a:lvl1pPr>
          </a:lstStyle>
          <a:p>
            <a:pPr lvl="0">
              <a:defRPr/>
            </a:pPr>
            <a:r>
              <a:rPr kumimoji="0" lang="en-GB" sz="3200"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Example 1 F</a:t>
            </a:r>
            <a:r>
              <a:rPr lang="en-GB" sz="3200" spc="-100" dirty="0" err="1">
                <a:solidFill>
                  <a:schemeClr val="tx1"/>
                </a:solidFill>
                <a:latin typeface="Calibri" panose="020F0502020204030204" pitchFamily="34" charset="0"/>
                <a:ea typeface="Calibri" panose="020F0502020204030204" pitchFamily="34" charset="0"/>
                <a:cs typeface="Calibri" panose="020F0502020204030204" pitchFamily="34" charset="0"/>
              </a:rPr>
              <a:t>riendship</a:t>
            </a:r>
            <a:r>
              <a:rPr lang="en-GB" sz="3200" spc="-100" dirty="0">
                <a:solidFill>
                  <a:schemeClr val="tx1"/>
                </a:solidFill>
                <a:latin typeface="Calibri" panose="020F0502020204030204" pitchFamily="34" charset="0"/>
                <a:ea typeface="Calibri" panose="020F0502020204030204" pitchFamily="34" charset="0"/>
                <a:cs typeface="Calibri" panose="020F0502020204030204" pitchFamily="34" charset="0"/>
              </a:rPr>
              <a:t> benches</a:t>
            </a:r>
            <a:endParaRPr kumimoji="0" lang="en-GB" sz="3000"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3146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31BC30-8B39-6643-6B61-03AF0E297742}"/>
              </a:ext>
            </a:extLst>
          </p:cNvPr>
          <p:cNvSpPr>
            <a:spLocks noGrp="1"/>
          </p:cNvSpPr>
          <p:nvPr>
            <p:ph sz="half" idx="1"/>
          </p:nvPr>
        </p:nvSpPr>
        <p:spPr>
          <a:xfrm>
            <a:off x="744718" y="886120"/>
            <a:ext cx="10899946" cy="5722070"/>
          </a:xfrm>
        </p:spPr>
        <p:txBody>
          <a:bodyPr vert="horz" lIns="91440" tIns="45720" rIns="91440" bIns="45720" rtlCol="0" anchor="t">
            <a:noAutofit/>
          </a:bodyPr>
          <a:lstStyle/>
          <a:p>
            <a:pPr marL="342900" lvl="0" indent="-342900">
              <a:spcBef>
                <a:spcPts val="600"/>
              </a:spcBef>
              <a:buFont typeface="Symbol" pitchFamily="2" charset="2"/>
              <a:buChar char=""/>
            </a:pPr>
            <a:r>
              <a:rPr lang="en-GB" sz="2200" dirty="0">
                <a:solidFill>
                  <a:srgbClr val="000000"/>
                </a:solidFill>
                <a:ea typeface="Calibri"/>
                <a:cs typeface="Calibri"/>
              </a:rPr>
              <a:t>The Green String Network (GSN) is a multi-disciplinary team of peacebuilders, community workers, mental health staff and researchers who design trauma-informed </a:t>
            </a:r>
            <a:r>
              <a:rPr lang="en-GB" sz="2200" dirty="0">
                <a:solidFill>
                  <a:srgbClr val="000000"/>
                </a:solidFill>
                <a:ea typeface="Calibri"/>
                <a:cs typeface="Calibri (Body)"/>
              </a:rPr>
              <a:t>interventions, and ways to evaluate them. Their work addresses trauma as a root cause of violent behaviour.</a:t>
            </a:r>
            <a:endParaRPr lang="en-BE" sz="2200" dirty="0">
              <a:ea typeface="Calibri"/>
              <a:cs typeface="Times New Roman" panose="02020603050405020304" pitchFamily="18" charset="0"/>
            </a:endParaRPr>
          </a:p>
          <a:p>
            <a:pPr marL="342900" lvl="0" indent="-342900">
              <a:spcBef>
                <a:spcPts val="600"/>
              </a:spcBef>
              <a:spcAft>
                <a:spcPts val="500"/>
              </a:spcAft>
              <a:buFont typeface="Symbol" pitchFamily="2" charset="2"/>
              <a:buChar char=""/>
            </a:pPr>
            <a:r>
              <a:rPr lang="en-GB" sz="2200" dirty="0">
                <a:solidFill>
                  <a:srgbClr val="000000"/>
                </a:solidFill>
                <a:ea typeface="Calibri"/>
              </a:rPr>
              <a:t>GSN is both a peacebuilding organization and a mental health organization</a:t>
            </a:r>
            <a:endParaRPr lang="en-BE" sz="2200" dirty="0">
              <a:ea typeface="Calibri"/>
            </a:endParaRPr>
          </a:p>
          <a:p>
            <a:pPr marL="342900" indent="-342900">
              <a:spcBef>
                <a:spcPts val="600"/>
              </a:spcBef>
              <a:spcAft>
                <a:spcPts val="500"/>
              </a:spcAft>
              <a:buFont typeface="Symbol" pitchFamily="2" charset="2"/>
              <a:buChar char=""/>
            </a:pPr>
            <a:r>
              <a:rPr lang="en-GB" sz="2200" dirty="0">
                <a:solidFill>
                  <a:srgbClr val="000000"/>
                </a:solidFill>
                <a:ea typeface="Calibri"/>
              </a:rPr>
              <a:t>GSN’s approach to mental health is non-biomedical, non-Western, and linked to understanding the structural forces of violence, poverty, and power. </a:t>
            </a:r>
            <a:endParaRPr lang="en-BE" sz="2200" dirty="0">
              <a:ea typeface="Times New Roman" panose="02020603050405020304" pitchFamily="18" charset="0"/>
            </a:endParaRPr>
          </a:p>
          <a:p>
            <a:pPr marL="0" indent="0">
              <a:spcBef>
                <a:spcPts val="600"/>
              </a:spcBef>
              <a:buNone/>
            </a:pPr>
            <a:r>
              <a:rPr lang="en-GB" sz="2200" b="1" dirty="0">
                <a:effectLst/>
              </a:rPr>
              <a:t>Key focus </a:t>
            </a:r>
            <a:r>
              <a:rPr lang="en-GB" sz="2200" b="1" dirty="0"/>
              <a:t>a</a:t>
            </a:r>
            <a:r>
              <a:rPr lang="en-GB" sz="2200" b="1" dirty="0">
                <a:effectLst/>
              </a:rPr>
              <a:t>reas</a:t>
            </a:r>
            <a:endParaRPr lang="en-GB" sz="2200" dirty="0">
              <a:effectLst/>
            </a:endParaRPr>
          </a:p>
          <a:p>
            <a:pPr>
              <a:spcBef>
                <a:spcPts val="600"/>
              </a:spcBef>
              <a:buFont typeface="Arial" panose="020B0604020202020204" pitchFamily="34" charset="0"/>
              <a:buChar char="•"/>
            </a:pPr>
            <a:r>
              <a:rPr lang="en-GB" sz="2200" b="1" dirty="0">
                <a:effectLst/>
              </a:rPr>
              <a:t>Understanding stress and trauma.</a:t>
            </a:r>
            <a:r>
              <a:rPr lang="en-GB" sz="2200" dirty="0">
                <a:effectLst/>
              </a:rPr>
              <a:t> The framework examines historical injustices and their ongoing impact, recognizing how trauma can be transmitted across generations.</a:t>
            </a:r>
          </a:p>
          <a:p>
            <a:pPr>
              <a:spcBef>
                <a:spcPts val="600"/>
              </a:spcBef>
              <a:buFont typeface="Arial" panose="020B0604020202020204" pitchFamily="34" charset="0"/>
              <a:buChar char="•"/>
            </a:pPr>
            <a:r>
              <a:rPr lang="en-GB" sz="2200" b="1" dirty="0">
                <a:effectLst/>
              </a:rPr>
              <a:t>Breaking cycles of violence.</a:t>
            </a:r>
            <a:r>
              <a:rPr lang="en-GB" sz="2200" dirty="0">
                <a:effectLst/>
              </a:rPr>
              <a:t> </a:t>
            </a:r>
            <a:r>
              <a:rPr lang="en-GB" sz="2200" dirty="0"/>
              <a:t>The framework</a:t>
            </a:r>
            <a:r>
              <a:rPr lang="en-GB" sz="2200" dirty="0">
                <a:effectLst/>
              </a:rPr>
              <a:t> identifies the mechanisms, or "legacies and aftermaths," that perpetuate trauma responses, and seeks to break these cycles.</a:t>
            </a:r>
          </a:p>
          <a:p>
            <a:pPr>
              <a:spcBef>
                <a:spcPts val="600"/>
              </a:spcBef>
              <a:buFont typeface="Arial" panose="020B0604020202020204" pitchFamily="34" charset="0"/>
              <a:buChar char="•"/>
            </a:pPr>
            <a:r>
              <a:rPr lang="en-GB" sz="2200" b="1" dirty="0">
                <a:effectLst/>
              </a:rPr>
              <a:t>Empowerment and </a:t>
            </a:r>
            <a:r>
              <a:rPr lang="en-GB" sz="2200" b="1" dirty="0"/>
              <a:t>h</a:t>
            </a:r>
            <a:r>
              <a:rPr lang="en-GB" sz="2200" b="1" dirty="0">
                <a:effectLst/>
              </a:rPr>
              <a:t>ealing.</a:t>
            </a:r>
            <a:r>
              <a:rPr lang="en-GB" sz="2200" dirty="0">
                <a:effectLst/>
              </a:rPr>
              <a:t> The framework emphasizes fostering resilience and healing at individual and community levels.</a:t>
            </a:r>
          </a:p>
          <a:p>
            <a:pPr marL="0" indent="0">
              <a:spcBef>
                <a:spcPts val="600"/>
              </a:spcBef>
              <a:buNone/>
            </a:pPr>
            <a:endParaRPr lang="en-GB" sz="2200" dirty="0"/>
          </a:p>
          <a:p>
            <a:pPr marL="0" indent="0">
              <a:spcBef>
                <a:spcPts val="600"/>
              </a:spcBef>
              <a:buNone/>
            </a:pPr>
            <a:r>
              <a:rPr lang="en-GB" sz="2200" dirty="0"/>
              <a:t>	For more information, see </a:t>
            </a:r>
            <a:r>
              <a:rPr lang="en-GB" sz="2200" u="sng" dirty="0">
                <a:solidFill>
                  <a:srgbClr val="467886"/>
                </a:solidFill>
                <a:ea typeface="Aptos" panose="020B0004020202020204" pitchFamily="34" charset="0"/>
                <a:cs typeface="Times New Roman" panose="02020603050405020304" pitchFamily="18" charset="0"/>
                <a:hlinkClick r:id="rId3"/>
              </a:rPr>
              <a:t>https://www.green-string.org/</a:t>
            </a:r>
            <a:r>
              <a:rPr lang="en-GB" sz="2200" dirty="0">
                <a:ea typeface="Aptos" panose="020B0004020202020204" pitchFamily="34" charset="0"/>
                <a:cs typeface="Times New Roman" panose="02020603050405020304" pitchFamily="18" charset="0"/>
              </a:rPr>
              <a:t> </a:t>
            </a:r>
            <a:endParaRPr lang="en-GB" sz="2200" dirty="0">
              <a:effectLst/>
            </a:endParaRPr>
          </a:p>
          <a:p>
            <a:pPr>
              <a:buFont typeface="Arial" panose="020B0604020202020204" pitchFamily="34" charset="0"/>
              <a:buChar char="•"/>
            </a:pPr>
            <a:endParaRPr lang="en-GB" sz="2200" dirty="0">
              <a:effectLst/>
            </a:endParaRPr>
          </a:p>
        </p:txBody>
      </p:sp>
      <p:sp>
        <p:nvSpPr>
          <p:cNvPr id="5" name="Title 4">
            <a:extLst>
              <a:ext uri="{FF2B5EF4-FFF2-40B4-BE49-F238E27FC236}">
                <a16:creationId xmlns:a16="http://schemas.microsoft.com/office/drawing/2014/main" id="{10F0423D-030E-4E14-5C53-E44901BF77DC}"/>
              </a:ext>
            </a:extLst>
          </p:cNvPr>
          <p:cNvSpPr txBox="1">
            <a:spLocks/>
          </p:cNvSpPr>
          <p:nvPr/>
        </p:nvSpPr>
        <p:spPr>
          <a:xfrm>
            <a:off x="490194" y="328661"/>
            <a:ext cx="11343007" cy="822339"/>
          </a:xfrm>
          <a:prstGeom prst="rect">
            <a:avLst/>
          </a:prstGeom>
        </p:spPr>
        <p:txBody>
          <a:bodyPr/>
          <a:lstStyle>
            <a:lvl1pPr algn="l" defTabSz="914400" rtl="0" eaLnBrk="1" latinLnBrk="0" hangingPunct="1">
              <a:lnSpc>
                <a:spcPct val="90000"/>
              </a:lnSpc>
              <a:spcBef>
                <a:spcPct val="0"/>
              </a:spcBef>
              <a:buNone/>
              <a:defRPr sz="3000" b="1" kern="1200">
                <a:solidFill>
                  <a:schemeClr val="accent1"/>
                </a:solidFill>
                <a:latin typeface="Century Gothic" panose="020B0502020202020204" pitchFamily="34" charset="0"/>
                <a:ea typeface="+mj-ea"/>
                <a:cs typeface="+mj-cs"/>
              </a:defRPr>
            </a:lvl1pPr>
          </a:lstStyle>
          <a:p>
            <a:pPr>
              <a:defRPr/>
            </a:pPr>
            <a:r>
              <a:rPr kumimoji="0" lang="en-GB"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Example 2 </a:t>
            </a:r>
            <a:r>
              <a:rPr lang="en-GB" spc="-100" dirty="0">
                <a:solidFill>
                  <a:schemeClr val="tx1"/>
                </a:solidFill>
                <a:latin typeface="Calibri" panose="020F0502020204030204" pitchFamily="34" charset="0"/>
                <a:ea typeface="Calibri" panose="020F0502020204030204" pitchFamily="34" charset="0"/>
                <a:cs typeface="Calibri" panose="020F0502020204030204" pitchFamily="34" charset="0"/>
              </a:rPr>
              <a:t>The Green String Network</a:t>
            </a:r>
            <a:endParaRPr kumimoji="0" lang="en-GB"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7720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C62DE2-067A-4C03-B484-08FD1B11B95E}"/>
              </a:ext>
            </a:extLst>
          </p:cNvPr>
          <p:cNvSpPr>
            <a:spLocks noGrp="1"/>
          </p:cNvSpPr>
          <p:nvPr>
            <p:ph type="sldNum" sz="quarter" idx="12"/>
          </p:nvPr>
        </p:nvSpPr>
        <p:spPr/>
        <p:txBody>
          <a:bodyPr/>
          <a:lstStyle/>
          <a:p>
            <a:fld id="{04260D4A-DEC1-45DD-8AB2-A3349BAAA59E}" type="slidenum">
              <a:rPr lang="en-US" smtClean="0"/>
              <a:pPr/>
              <a:t>38</a:t>
            </a:fld>
            <a:endParaRPr lang="en-US"/>
          </a:p>
        </p:txBody>
      </p:sp>
      <p:sp>
        <p:nvSpPr>
          <p:cNvPr id="3" name="Text Placeholder 2">
            <a:extLst>
              <a:ext uri="{FF2B5EF4-FFF2-40B4-BE49-F238E27FC236}">
                <a16:creationId xmlns:a16="http://schemas.microsoft.com/office/drawing/2014/main" id="{82D3CDB5-3C74-D30F-87F6-424D7E31EE5A}"/>
              </a:ext>
            </a:extLst>
          </p:cNvPr>
          <p:cNvSpPr>
            <a:spLocks noGrp="1"/>
          </p:cNvSpPr>
          <p:nvPr>
            <p:ph type="body" sz="quarter" idx="13"/>
          </p:nvPr>
        </p:nvSpPr>
        <p:spPr>
          <a:xfrm>
            <a:off x="507207" y="1026812"/>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Sharing your experience with community engagement and community-based services</a:t>
            </a:r>
          </a:p>
        </p:txBody>
      </p:sp>
      <p:sp>
        <p:nvSpPr>
          <p:cNvPr id="4" name="Content Placeholder 3">
            <a:extLst>
              <a:ext uri="{FF2B5EF4-FFF2-40B4-BE49-F238E27FC236}">
                <a16:creationId xmlns:a16="http://schemas.microsoft.com/office/drawing/2014/main" id="{CB66A7C6-403E-3DDF-DB34-4826A4FF232B}"/>
              </a:ext>
            </a:extLst>
          </p:cNvPr>
          <p:cNvSpPr>
            <a:spLocks noGrp="1"/>
          </p:cNvSpPr>
          <p:nvPr>
            <p:ph sz="quarter" idx="14"/>
          </p:nvPr>
        </p:nvSpPr>
        <p:spPr>
          <a:xfrm>
            <a:off x="507207" y="1680784"/>
            <a:ext cx="11174412" cy="3767948"/>
          </a:xfrm>
        </p:spPr>
        <p:txBody>
          <a:bodyPr lIns="91440" tIns="45720" rIns="91440" bIns="45720" anchor="t"/>
          <a:lstStyle/>
          <a:p>
            <a:pPr>
              <a:lnSpc>
                <a:spcPct val="100000"/>
              </a:lnSpc>
              <a:spcBef>
                <a:spcPts val="0"/>
              </a:spcBef>
            </a:pPr>
            <a:r>
              <a:rPr lang="en-GB" sz="2400" dirty="0">
                <a:latin typeface="+mn-lt"/>
                <a:ea typeface="Calibri Light"/>
                <a:cs typeface="Calibri Light"/>
              </a:rPr>
              <a:t>Do you provide, or know of, community-based services that can promote mental health and well-being? This might include mental health and other services (for example support groups, livelihood and income generating programmes, social and sports activities etc.)</a:t>
            </a:r>
            <a:endParaRPr lang="en-GB" sz="2400" dirty="0">
              <a:solidFill>
                <a:srgbClr val="444444"/>
              </a:solidFill>
              <a:latin typeface="+mn-lt"/>
              <a:ea typeface="Calibri Light"/>
              <a:cs typeface="Calibri Light"/>
            </a:endParaRPr>
          </a:p>
          <a:p>
            <a:pPr>
              <a:lnSpc>
                <a:spcPct val="100000"/>
              </a:lnSpc>
              <a:spcBef>
                <a:spcPts val="0"/>
              </a:spcBef>
            </a:pPr>
            <a:endParaRPr lang="en-GB" sz="2400" dirty="0">
              <a:latin typeface="+mn-lt"/>
              <a:ea typeface="Calibri Light"/>
              <a:cs typeface="Calibri Light"/>
            </a:endParaRPr>
          </a:p>
          <a:p>
            <a:pPr>
              <a:lnSpc>
                <a:spcPct val="100000"/>
              </a:lnSpc>
              <a:spcBef>
                <a:spcPts val="0"/>
              </a:spcBef>
            </a:pPr>
            <a:r>
              <a:rPr lang="en-GB" sz="2400" dirty="0">
                <a:latin typeface="+mn-lt"/>
                <a:ea typeface="Calibri Light"/>
                <a:cs typeface="Calibri Light"/>
              </a:rPr>
              <a:t>What kind of support do these provide?</a:t>
            </a:r>
            <a:endParaRPr lang="en-GB" sz="2400" dirty="0">
              <a:solidFill>
                <a:srgbClr val="444444"/>
              </a:solidFill>
              <a:latin typeface="+mn-lt"/>
              <a:ea typeface="Calibri Light"/>
              <a:cs typeface="Calibri Light"/>
            </a:endParaRPr>
          </a:p>
          <a:p>
            <a:pPr>
              <a:lnSpc>
                <a:spcPct val="100000"/>
              </a:lnSpc>
              <a:spcBef>
                <a:spcPts val="0"/>
              </a:spcBef>
            </a:pPr>
            <a:endParaRPr lang="en-GB" sz="2400" dirty="0">
              <a:latin typeface="+mn-lt"/>
              <a:ea typeface="Calibri Light"/>
              <a:cs typeface="Calibri Light"/>
            </a:endParaRPr>
          </a:p>
          <a:p>
            <a:pPr>
              <a:lnSpc>
                <a:spcPct val="100000"/>
              </a:lnSpc>
              <a:spcBef>
                <a:spcPts val="0"/>
              </a:spcBef>
            </a:pPr>
            <a:r>
              <a:rPr lang="en-GB" sz="2400" dirty="0">
                <a:latin typeface="+mn-lt"/>
                <a:ea typeface="Calibri Light"/>
                <a:cs typeface="Calibri Light"/>
              </a:rPr>
              <a:t>How do they promote mental health and well-being and respect the rights of people with psychosocial, intellectual or cognitive disabilities?</a:t>
            </a:r>
          </a:p>
          <a:p>
            <a:pPr>
              <a:lnSpc>
                <a:spcPct val="100000"/>
              </a:lnSpc>
              <a:spcBef>
                <a:spcPts val="0"/>
              </a:spcBef>
            </a:pPr>
            <a:endParaRPr lang="en-GB" sz="2400" dirty="0">
              <a:latin typeface="Calibri Light"/>
              <a:ea typeface="Calibri Light"/>
              <a:cs typeface="Calibri Light"/>
            </a:endParaRPr>
          </a:p>
          <a:p>
            <a:endParaRPr lang="en-GB" sz="2400" dirty="0">
              <a:latin typeface="Calibri Light"/>
              <a:ea typeface="Calibri Light"/>
              <a:cs typeface="Calibri Light"/>
            </a:endParaRPr>
          </a:p>
        </p:txBody>
      </p:sp>
      <p:sp>
        <p:nvSpPr>
          <p:cNvPr id="5" name="Title 4">
            <a:extLst>
              <a:ext uri="{FF2B5EF4-FFF2-40B4-BE49-F238E27FC236}">
                <a16:creationId xmlns:a16="http://schemas.microsoft.com/office/drawing/2014/main" id="{2A76D504-2A63-0F46-F94D-419150BBDDDE}"/>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4.2 Community based programmes and services</a:t>
            </a:r>
          </a:p>
        </p:txBody>
      </p:sp>
    </p:spTree>
    <p:extLst>
      <p:ext uri="{BB962C8B-B14F-4D97-AF65-F5344CB8AC3E}">
        <p14:creationId xmlns:p14="http://schemas.microsoft.com/office/powerpoint/2010/main" val="1245091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AB70-344F-4EC8-92C7-C6DB86EE8788}"/>
              </a:ext>
            </a:extLst>
          </p:cNvPr>
          <p:cNvSpPr>
            <a:spLocks noGrp="1"/>
          </p:cNvSpPr>
          <p:nvPr>
            <p:ph type="title"/>
          </p:nvPr>
        </p:nvSpPr>
        <p:spPr/>
        <p:txBody>
          <a:bodyPr/>
          <a:lstStyle/>
          <a:p>
            <a:r>
              <a:rPr lang="en-GB" dirty="0">
                <a:latin typeface="+mn-lt"/>
                <a:ea typeface="Calibri Light" panose="020F0302020204030204" pitchFamily="34" charset="0"/>
                <a:cs typeface="Calibri Light" panose="020F0302020204030204" pitchFamily="34" charset="0"/>
              </a:rPr>
              <a:t>Topic 3. What is recovery?</a:t>
            </a:r>
            <a:br>
              <a:rPr lang="en-CH" dirty="0">
                <a:latin typeface="+mn-lt"/>
                <a:ea typeface="Calibri Light" panose="020F0302020204030204" pitchFamily="34" charset="0"/>
                <a:cs typeface="Calibri Light" panose="020F0302020204030204" pitchFamily="34" charset="0"/>
              </a:rPr>
            </a:br>
            <a:endParaRPr lang="en-CH" dirty="0">
              <a:latin typeface="+mn-lt"/>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8102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1BC9FBE-552A-82DB-2E93-91F52B37DC2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04260D4A-DEC1-45DD-8AB2-A3349BAAA59E}" type="slidenum">
              <a:rPr lang="en-US" sz="1200" smtClean="0">
                <a:solidFill>
                  <a:schemeClr val="tx1">
                    <a:tint val="75000"/>
                  </a:schemeClr>
                </a:solidFill>
              </a:rPr>
              <a:pPr algn="r">
                <a:spcAft>
                  <a:spcPts val="600"/>
                </a:spcAft>
              </a:pPr>
              <a:t>4</a:t>
            </a:fld>
            <a:endParaRPr lang="en-US" sz="1200">
              <a:solidFill>
                <a:schemeClr val="tx1">
                  <a:tint val="75000"/>
                </a:schemeClr>
              </a:solidFill>
            </a:endParaRPr>
          </a:p>
        </p:txBody>
      </p:sp>
      <p:grpSp>
        <p:nvGrpSpPr>
          <p:cNvPr id="8" name="Group 5">
            <a:extLst>
              <a:ext uri="{FF2B5EF4-FFF2-40B4-BE49-F238E27FC236}">
                <a16:creationId xmlns:a16="http://schemas.microsoft.com/office/drawing/2014/main" id="{471B79DC-7B5F-3343-7E2D-78A20CED90FA}"/>
              </a:ext>
            </a:extLst>
          </p:cNvPr>
          <p:cNvGrpSpPr/>
          <p:nvPr/>
        </p:nvGrpSpPr>
        <p:grpSpPr>
          <a:xfrm>
            <a:off x="2869401" y="2300502"/>
            <a:ext cx="6453197" cy="2256995"/>
            <a:chOff x="438676" y="5367549"/>
            <a:chExt cx="5918581" cy="1718602"/>
          </a:xfrm>
          <a:solidFill>
            <a:schemeClr val="tx2">
              <a:lumMod val="75000"/>
            </a:schemeClr>
          </a:solidFill>
        </p:grpSpPr>
        <p:sp>
          <p:nvSpPr>
            <p:cNvPr id="9" name="Text Box 4">
              <a:extLst>
                <a:ext uri="{FF2B5EF4-FFF2-40B4-BE49-F238E27FC236}">
                  <a16:creationId xmlns:a16="http://schemas.microsoft.com/office/drawing/2014/main" id="{3A3BC725-B741-76B2-2386-5147644D6A24}"/>
                </a:ext>
              </a:extLst>
            </p:cNvPr>
            <p:cNvSpPr txBox="1">
              <a:spLocks noChangeArrowheads="1"/>
            </p:cNvSpPr>
            <p:nvPr/>
          </p:nvSpPr>
          <p:spPr bwMode="auto">
            <a:xfrm>
              <a:off x="438676" y="5367549"/>
              <a:ext cx="5918581"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0" name="Text Box 5">
              <a:extLst>
                <a:ext uri="{FF2B5EF4-FFF2-40B4-BE49-F238E27FC236}">
                  <a16:creationId xmlns:a16="http://schemas.microsoft.com/office/drawing/2014/main" id="{794C61BA-4BE0-23B6-53FF-02038BDDDDBF}"/>
                </a:ext>
              </a:extLst>
            </p:cNvPr>
            <p:cNvSpPr txBox="1">
              <a:spLocks noChangeArrowheads="1"/>
            </p:cNvSpPr>
            <p:nvPr/>
          </p:nvSpPr>
          <p:spPr bwMode="auto">
            <a:xfrm>
              <a:off x="614263" y="5517848"/>
              <a:ext cx="5494441" cy="120520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E"/>
                  </a:solidFill>
                  <a:effectLst/>
                  <a:uLnTx/>
                  <a:uFillTx/>
                </a:rPr>
                <a:t>Module 3.</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E"/>
                  </a:solidFill>
                  <a:effectLst/>
                  <a:uLnTx/>
                  <a:uFillTx/>
                </a:rPr>
                <a:t>Legal capacity and the right to decide </a:t>
              </a:r>
              <a:r>
                <a:rPr kumimoji="0" lang="en-US" altLang="en-US" sz="4000" b="1" i="1" u="none" strike="noStrike" kern="0" cap="none" spc="0" normalizeH="0" baseline="0" noProof="0" dirty="0">
                  <a:ln>
                    <a:noFill/>
                  </a:ln>
                  <a:solidFill>
                    <a:srgbClr val="FFFFFE"/>
                  </a:solidFill>
                  <a:effectLst/>
                  <a:uLnTx/>
                  <a:uFillTx/>
                </a:rPr>
                <a:t>(continued)</a:t>
              </a:r>
            </a:p>
          </p:txBody>
        </p:sp>
      </p:grpSp>
    </p:spTree>
    <p:extLst>
      <p:ext uri="{BB962C8B-B14F-4D97-AF65-F5344CB8AC3E}">
        <p14:creationId xmlns:p14="http://schemas.microsoft.com/office/powerpoint/2010/main" val="2114622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491DBB79-519A-71A4-9E8D-26482F3D4A63}"/>
              </a:ext>
            </a:extLst>
          </p:cNvPr>
          <p:cNvSpPr>
            <a:spLocks noGrp="1"/>
          </p:cNvSpPr>
          <p:nvPr>
            <p:ph type="body" sz="quarter" idx="13"/>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Silent exercise</a:t>
            </a:r>
          </a:p>
        </p:txBody>
      </p:sp>
      <p:sp>
        <p:nvSpPr>
          <p:cNvPr id="3" name="Content Placeholder 2">
            <a:extLst>
              <a:ext uri="{FF2B5EF4-FFF2-40B4-BE49-F238E27FC236}">
                <a16:creationId xmlns:a16="http://schemas.microsoft.com/office/drawing/2014/main" id="{3AD8D16D-DF87-427B-8090-CD663A49970B}"/>
              </a:ext>
            </a:extLst>
          </p:cNvPr>
          <p:cNvSpPr>
            <a:spLocks noGrp="1"/>
          </p:cNvSpPr>
          <p:nvPr>
            <p:ph sz="quarter" idx="14"/>
          </p:nvPr>
        </p:nvSpPr>
        <p:spPr>
          <a:xfrm>
            <a:off x="507195" y="2100942"/>
            <a:ext cx="10432948" cy="3910245"/>
          </a:xfrm>
          <a:prstGeom prst="rect">
            <a:avLst/>
          </a:prstGeom>
        </p:spPr>
        <p:txBody>
          <a:bodyPr vert="horz" lIns="91440" tIns="45720" rIns="91440" bIns="45720" rtlCol="0" anchor="t">
            <a:normAutofit/>
          </a:bodyPr>
          <a:lstStyle/>
          <a:p>
            <a:pPr marL="0" indent="0">
              <a:buNone/>
            </a:pPr>
            <a:r>
              <a:rPr lang="en-US" sz="2200" dirty="0"/>
              <a:t>Think about a time when you had to recover from something – now or in the past.  It can be anything you can think of, not necessarily related to mental health.</a:t>
            </a:r>
          </a:p>
          <a:p>
            <a:pPr marL="0" indent="0">
              <a:buNone/>
            </a:pPr>
            <a:endParaRPr lang="en-US" sz="2200" dirty="0"/>
          </a:p>
          <a:p>
            <a:r>
              <a:rPr lang="en-US" sz="2200" b="1" dirty="0"/>
              <a:t>What helped you to get better? </a:t>
            </a:r>
          </a:p>
          <a:p>
            <a:endParaRPr lang="en-US" sz="2200" dirty="0"/>
          </a:p>
          <a:p>
            <a:pPr marL="0"/>
            <a:endParaRPr lang="en-US" sz="2200" dirty="0"/>
          </a:p>
        </p:txBody>
      </p:sp>
      <p:sp>
        <p:nvSpPr>
          <p:cNvPr id="2" name="Title 1">
            <a:extLst>
              <a:ext uri="{FF2B5EF4-FFF2-40B4-BE49-F238E27FC236}">
                <a16:creationId xmlns:a16="http://schemas.microsoft.com/office/drawing/2014/main" id="{1F3E9E8F-D019-4AE0-8675-EB1FA1ADE89D}"/>
              </a:ext>
            </a:extLst>
          </p:cNvPr>
          <p:cNvSpPr>
            <a:spLocks noGrp="1"/>
          </p:cNvSpPr>
          <p:nvPr>
            <p:ph type="title"/>
          </p:nvPr>
        </p:nvSpPr>
        <p:spPr>
          <a:xfrm>
            <a:off x="388630" y="530380"/>
            <a:ext cx="9792000" cy="432000"/>
          </a:xfrm>
        </p:spPr>
        <p:txBody>
          <a:bodyPr vert="horz" lIns="91440" tIns="45720" rIns="91440" bIns="45720" rtlCol="0" anchor="b">
            <a:noAutofit/>
          </a:bodyPr>
          <a:lstStyle/>
          <a:p>
            <a:r>
              <a:rPr lang="en-US" dirty="0">
                <a:latin typeface="Calibri" panose="020F0502020204030204" pitchFamily="34" charset="0"/>
                <a:ea typeface="Calibri" panose="020F0502020204030204" pitchFamily="34" charset="0"/>
                <a:cs typeface="Calibri" panose="020F0502020204030204" pitchFamily="34" charset="0"/>
              </a:rPr>
              <a:t>Exercise 4.3 Feeling better</a:t>
            </a:r>
          </a:p>
        </p:txBody>
      </p:sp>
    </p:spTree>
    <p:extLst>
      <p:ext uri="{BB962C8B-B14F-4D97-AF65-F5344CB8AC3E}">
        <p14:creationId xmlns:p14="http://schemas.microsoft.com/office/powerpoint/2010/main" val="355699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4CFF4-1B34-4B6D-936C-5D36DAA08176}"/>
              </a:ext>
            </a:extLst>
          </p:cNvPr>
          <p:cNvSpPr>
            <a:spLocks noGrp="1"/>
          </p:cNvSpPr>
          <p:nvPr>
            <p:ph sz="quarter" idx="14"/>
          </p:nvPr>
        </p:nvSpPr>
        <p:spPr>
          <a:xfrm>
            <a:off x="507207" y="1378614"/>
            <a:ext cx="11174400" cy="4835788"/>
          </a:xfrm>
        </p:spPr>
        <p:txBody>
          <a:bodyPr vert="horz" lIns="91440" tIns="45720" rIns="91440" bIns="45720" rtlCol="0" anchor="t">
            <a:normAutofit/>
          </a:bodyPr>
          <a:lstStyle/>
          <a:p>
            <a:pPr lvl="0"/>
            <a:r>
              <a:rPr lang="en-US" dirty="0">
                <a:latin typeface="+mn-lt"/>
              </a:rPr>
              <a:t>Recovery can mean different things for each person. It can be about</a:t>
            </a:r>
            <a:endParaRPr lang="en-US" dirty="0">
              <a:latin typeface="+mn-lt"/>
              <a:ea typeface="Calibri Light"/>
              <a:cs typeface="Calibri Light"/>
            </a:endParaRPr>
          </a:p>
          <a:p>
            <a:pPr lvl="1">
              <a:buFont typeface="Courier New" panose="02070309020205020404" pitchFamily="49" charset="0"/>
              <a:buChar char="o"/>
            </a:pPr>
            <a:r>
              <a:rPr lang="en-US" sz="2200" dirty="0">
                <a:latin typeface="+mn-lt"/>
              </a:rPr>
              <a:t>regaining control of identity and life</a:t>
            </a:r>
          </a:p>
          <a:p>
            <a:pPr lvl="1">
              <a:buFont typeface="Courier New" panose="02070309020205020404" pitchFamily="49" charset="0"/>
              <a:buChar char="o"/>
            </a:pPr>
            <a:r>
              <a:rPr lang="en-US" sz="2200" dirty="0">
                <a:latin typeface="+mn-lt"/>
              </a:rPr>
              <a:t>having hope </a:t>
            </a:r>
          </a:p>
          <a:p>
            <a:pPr lvl="1">
              <a:buFont typeface="Courier New" panose="02070309020205020404" pitchFamily="49" charset="0"/>
              <a:buChar char="o"/>
            </a:pPr>
            <a:r>
              <a:rPr lang="en-US" sz="2200" dirty="0">
                <a:latin typeface="+mn-lt"/>
              </a:rPr>
              <a:t>living a life that has meaning.</a:t>
            </a:r>
          </a:p>
          <a:p>
            <a:pPr lvl="0"/>
            <a:r>
              <a:rPr lang="en-US" dirty="0">
                <a:latin typeface="+mn-lt"/>
              </a:rPr>
              <a:t>This understanding of recovery moves us away from the idea or goal of “being cured” or “being normal again”.</a:t>
            </a:r>
          </a:p>
          <a:p>
            <a:r>
              <a:rPr lang="en-US" dirty="0">
                <a:latin typeface="+mn-lt"/>
                <a:ea typeface="+mj-lt"/>
                <a:cs typeface="+mj-lt"/>
              </a:rPr>
              <a:t>Recovery focuses on the whole person, addressing social, emotional, and physical aspects, including adversities like poverty, unemployment, discrimination etc.</a:t>
            </a:r>
            <a:endParaRPr lang="en-US" dirty="0">
              <a:latin typeface="+mn-lt"/>
            </a:endParaRPr>
          </a:p>
          <a:p>
            <a:r>
              <a:rPr lang="en-US" dirty="0">
                <a:latin typeface="+mn-lt"/>
              </a:rPr>
              <a:t>Recovery focuses on (re)gaining new meaning and purpose in life, being empowered and able to live a self-directed life, despite what one may have lived through.</a:t>
            </a:r>
          </a:p>
          <a:p>
            <a:endParaRPr lang="en-US" dirty="0">
              <a:ea typeface="Calibri Light" panose="020F0302020204030204"/>
              <a:cs typeface="Calibri Light" panose="020F0302020204030204"/>
            </a:endParaRPr>
          </a:p>
          <a:p>
            <a:endParaRPr lang="en-US" sz="1700" dirty="0">
              <a:ea typeface="Calibri Light" panose="020F0302020204030204"/>
              <a:cs typeface="Calibri Light" panose="020F0302020204030204"/>
            </a:endParaRPr>
          </a:p>
        </p:txBody>
      </p:sp>
      <p:sp>
        <p:nvSpPr>
          <p:cNvPr id="8" name="Title 7">
            <a:extLst>
              <a:ext uri="{FF2B5EF4-FFF2-40B4-BE49-F238E27FC236}">
                <a16:creationId xmlns:a16="http://schemas.microsoft.com/office/drawing/2014/main" id="{06EFC606-DF8A-F174-B651-3BCDC8A9E76E}"/>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Presentation. The meaning of recovery </a:t>
            </a:r>
          </a:p>
        </p:txBody>
      </p:sp>
      <p:sp>
        <p:nvSpPr>
          <p:cNvPr id="9" name="Text Placeholder 5">
            <a:extLst>
              <a:ext uri="{FF2B5EF4-FFF2-40B4-BE49-F238E27FC236}">
                <a16:creationId xmlns:a16="http://schemas.microsoft.com/office/drawing/2014/main" id="{C08F2A3C-29D6-676B-9DC8-85278149CFFE}"/>
              </a:ext>
            </a:extLst>
          </p:cNvPr>
          <p:cNvSpPr txBox="1">
            <a:spLocks/>
          </p:cNvSpPr>
          <p:nvPr/>
        </p:nvSpPr>
        <p:spPr>
          <a:xfrm>
            <a:off x="507207" y="946614"/>
            <a:ext cx="11174400" cy="360000"/>
          </a:xfrm>
          <a:prstGeom prst="rect">
            <a:avLst/>
          </a:prstGeom>
        </p:spPr>
        <p:txBody>
          <a:bodyPr lIns="0" tIns="0" rIns="0" bIns="0" anchor="b">
            <a:noAutofit/>
          </a:bodyPr>
          <a:lstStyle>
            <a:lvl1pPr marL="228600" indent="-228600" algn="l" defTabSz="914400" rtl="0" eaLnBrk="1" latinLnBrk="0" hangingPunct="1">
              <a:lnSpc>
                <a:spcPts val="3300"/>
              </a:lnSpc>
              <a:spcBef>
                <a:spcPct val="0"/>
              </a:spcBef>
              <a:spcAft>
                <a:spcPts val="0"/>
              </a:spcAft>
              <a:buFont typeface="Arial" panose="020B0604020202020204" pitchFamily="34" charset="0"/>
              <a:buNone/>
              <a:defRPr lang="en-US" sz="2200" b="1" kern="1200" spc="-100" baseline="0" dirty="0">
                <a:solidFill>
                  <a:schemeClr val="accent2"/>
                </a:solidFill>
                <a:latin typeface="Century Gothic" panose="020B050202020202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842480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BE41-C6C5-002B-2E75-5F18F6FF9874}"/>
              </a:ext>
            </a:extLst>
          </p:cNvPr>
          <p:cNvSpPr>
            <a:spLocks noGrp="1"/>
          </p:cNvSpPr>
          <p:nvPr>
            <p:ph type="title"/>
          </p:nvPr>
        </p:nvSpPr>
        <p:spPr/>
        <p:txBody>
          <a:bodyPr/>
          <a:lstStyle/>
          <a:p>
            <a:r>
              <a:rPr lang="en-GB" dirty="0"/>
              <a:t>The meaning of r</a:t>
            </a:r>
            <a:r>
              <a:rPr lang="en-BE" dirty="0"/>
              <a:t>ecovery</a:t>
            </a:r>
            <a:r>
              <a:rPr lang="de-DE" dirty="0"/>
              <a:t> </a:t>
            </a:r>
            <a:r>
              <a:rPr lang="en-BE" dirty="0"/>
              <a:t> </a:t>
            </a:r>
          </a:p>
        </p:txBody>
      </p:sp>
      <p:sp>
        <p:nvSpPr>
          <p:cNvPr id="4" name="Content Placeholder 3">
            <a:extLst>
              <a:ext uri="{FF2B5EF4-FFF2-40B4-BE49-F238E27FC236}">
                <a16:creationId xmlns:a16="http://schemas.microsoft.com/office/drawing/2014/main" id="{28A03C5E-CA20-FA26-D4DF-96CADA719D36}"/>
              </a:ext>
            </a:extLst>
          </p:cNvPr>
          <p:cNvSpPr>
            <a:spLocks noGrp="1"/>
          </p:cNvSpPr>
          <p:nvPr>
            <p:ph sz="quarter" idx="14"/>
          </p:nvPr>
        </p:nvSpPr>
        <p:spPr>
          <a:xfrm>
            <a:off x="507195" y="2026920"/>
            <a:ext cx="11174412" cy="3984268"/>
          </a:xfrm>
        </p:spPr>
        <p:txBody>
          <a:bodyPr/>
          <a:lstStyle/>
          <a:p>
            <a:r>
              <a:rPr lang="en-GB" dirty="0">
                <a:latin typeface="+mn-lt"/>
              </a:rPr>
              <a:t>Recovery doesn’t have the same meaning as ‘cure’ (recovery is a journey not an end point).</a:t>
            </a:r>
          </a:p>
          <a:p>
            <a:endParaRPr lang="en-GB" dirty="0">
              <a:latin typeface="+mn-lt"/>
            </a:endParaRPr>
          </a:p>
          <a:p>
            <a:r>
              <a:rPr lang="en-GB" dirty="0">
                <a:latin typeface="+mn-lt"/>
              </a:rPr>
              <a:t>Recovery refers to someone’s internal conditions (perhaps their hope, healing, empowerment etc) but also external conditions that help or hinder recovery (such as whether rights are upheld, recovery-orientated services are available, and a healing culture is established).</a:t>
            </a:r>
          </a:p>
          <a:p>
            <a:endParaRPr lang="en-GB" dirty="0"/>
          </a:p>
        </p:txBody>
      </p:sp>
    </p:spTree>
    <p:extLst>
      <p:ext uri="{BB962C8B-B14F-4D97-AF65-F5344CB8AC3E}">
        <p14:creationId xmlns:p14="http://schemas.microsoft.com/office/powerpoint/2010/main" val="2139645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393FD-FADE-48C2-9FB0-64AEDEEEC824}"/>
              </a:ext>
            </a:extLst>
          </p:cNvPr>
          <p:cNvSpPr>
            <a:spLocks noGrp="1"/>
          </p:cNvSpPr>
          <p:nvPr>
            <p:ph sz="quarter" idx="14"/>
          </p:nvPr>
        </p:nvSpPr>
        <p:spPr>
          <a:xfrm>
            <a:off x="855369" y="816166"/>
            <a:ext cx="11214711" cy="5704021"/>
          </a:xfrm>
        </p:spPr>
        <p:txBody>
          <a:bodyPr/>
          <a:lstStyle/>
          <a:p>
            <a:pPr marL="0" indent="0">
              <a:spcAft>
                <a:spcPts val="600"/>
              </a:spcAft>
              <a:buNone/>
            </a:pPr>
            <a:r>
              <a:rPr lang="en-GB" dirty="0">
                <a:latin typeface="+mn-lt"/>
              </a:rPr>
              <a:t>Youssef has been experiencing deep and incapacitating sadness for several years and is not getting better. He has attempted suicide twice in the past 3 months. Youssef is seeing Dr Sharma. </a:t>
            </a:r>
          </a:p>
          <a:p>
            <a:pPr marL="0" indent="0">
              <a:spcBef>
                <a:spcPts val="0"/>
              </a:spcBef>
              <a:spcAft>
                <a:spcPts val="600"/>
              </a:spcAft>
              <a:buNone/>
            </a:pPr>
            <a:r>
              <a:rPr lang="en-GB" b="1" dirty="0">
                <a:latin typeface="+mn-lt"/>
              </a:rPr>
              <a:t>Outcome 1.</a:t>
            </a:r>
            <a:r>
              <a:rPr lang="en-GB" dirty="0">
                <a:latin typeface="+mn-lt"/>
              </a:rPr>
              <a:t> Upon arrival, Dr Sharma gives Youssef a prescription refill for his antidepressants. Youssef goes to the pharmacy to get his medication and leaves. </a:t>
            </a:r>
          </a:p>
          <a:p>
            <a:pPr marL="0" indent="0">
              <a:spcBef>
                <a:spcPts val="0"/>
              </a:spcBef>
              <a:buNone/>
            </a:pPr>
            <a:r>
              <a:rPr lang="en-GB" b="1" dirty="0">
                <a:latin typeface="+mn-lt"/>
              </a:rPr>
              <a:t>Outcome 2.</a:t>
            </a:r>
            <a:r>
              <a:rPr lang="en-GB" dirty="0">
                <a:latin typeface="+mn-lt"/>
              </a:rPr>
              <a:t> Dr Sharma asks Youssef how he has been doing. When she hears he has been feeling worse in recent weeks, she asks why, and what might help. Dr Sharma also discusses Youssef’s goals for the future as well as goals he could focus on right now to feel better. </a:t>
            </a:r>
            <a:endParaRPr lang="en-CH" dirty="0">
              <a:latin typeface="+mn-lt"/>
            </a:endParaRPr>
          </a:p>
          <a:p>
            <a:pPr marL="0" indent="0">
              <a:spcBef>
                <a:spcPts val="0"/>
              </a:spcBef>
              <a:buNone/>
            </a:pPr>
            <a:r>
              <a:rPr lang="en-GB" dirty="0">
                <a:latin typeface="+mn-lt"/>
              </a:rPr>
              <a:t>Youssef tells Dr Sharma that he feels very alone. He is estranged from his family and friends who do not understand his situation. He has not been performing well at work and has had to take time off. He tells Dr Sharma that he would feel a lot better if he could reconnect with his family and friends and go back to work. </a:t>
            </a:r>
          </a:p>
          <a:p>
            <a:pPr marL="0" indent="0">
              <a:spcBef>
                <a:spcPts val="0"/>
              </a:spcBef>
              <a:spcAft>
                <a:spcPts val="1000"/>
              </a:spcAft>
              <a:buNone/>
            </a:pPr>
            <a:r>
              <a:rPr lang="en-GB" dirty="0">
                <a:latin typeface="+mn-lt"/>
                <a:ea typeface="SimSun" panose="02010600030101010101" pitchFamily="2" charset="-122"/>
                <a:cs typeface="Arial" panose="020B0604020202020204" pitchFamily="34" charset="0"/>
              </a:rPr>
              <a:t>Dr Sharma suggests that, if Youssef wishes, they could meet with close family and friends to discuss what he is experiencing and how they can all best support him. She offers him a referral to a psychologist and asks if he wants to get information about medical treatment. She also connects him with a social worker and local support NGOs. She gives him a list of local peer support groups to help rebuild his support network. Youssef and Dr Sharma agree to meet regularly to work towards his recovery goals.</a:t>
            </a:r>
            <a:endParaRPr lang="en-CH" dirty="0">
              <a:latin typeface="+mn-lt"/>
              <a:ea typeface="SimSun" panose="02010600030101010101" pitchFamily="2" charset="-122"/>
              <a:cs typeface="Arial" panose="020B0604020202020204" pitchFamily="34" charset="0"/>
            </a:endParaRPr>
          </a:p>
          <a:p>
            <a:pPr marL="0" indent="0">
              <a:lnSpc>
                <a:spcPct val="100000"/>
              </a:lnSpc>
              <a:spcBef>
                <a:spcPts val="0"/>
              </a:spcBef>
              <a:buNone/>
            </a:pPr>
            <a:r>
              <a:rPr lang="en-GB" sz="1700" dirty="0"/>
              <a:t>.</a:t>
            </a:r>
            <a:endParaRPr lang="en-CH" sz="1700" dirty="0"/>
          </a:p>
        </p:txBody>
      </p:sp>
      <p:sp>
        <p:nvSpPr>
          <p:cNvPr id="2" name="Title 1">
            <a:extLst>
              <a:ext uri="{FF2B5EF4-FFF2-40B4-BE49-F238E27FC236}">
                <a16:creationId xmlns:a16="http://schemas.microsoft.com/office/drawing/2014/main" id="{77CEDB8A-0F39-4D09-987A-B28249B096E9}"/>
              </a:ext>
            </a:extLst>
          </p:cNvPr>
          <p:cNvSpPr>
            <a:spLocks noGrp="1"/>
          </p:cNvSpPr>
          <p:nvPr>
            <p:ph type="title"/>
          </p:nvPr>
        </p:nvSpPr>
        <p:spPr>
          <a:xfrm>
            <a:off x="413343" y="155566"/>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4.4 Youssef’s recovery</a:t>
            </a:r>
            <a:endParaRPr lang="en-CH"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121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E7BB14-F6E9-616F-CA77-07C7A2D7CEB9}"/>
              </a:ext>
            </a:extLst>
          </p:cNvPr>
          <p:cNvSpPr txBox="1"/>
          <p:nvPr/>
        </p:nvSpPr>
        <p:spPr>
          <a:xfrm>
            <a:off x="838200" y="404038"/>
            <a:ext cx="10515600" cy="553998"/>
          </a:xfrm>
          <a:prstGeom prst="rect">
            <a:avLst/>
          </a:prstGeom>
          <a:noFill/>
        </p:spPr>
        <p:txBody>
          <a:bodyPr wrap="square">
            <a:spAutoFit/>
          </a:bodyPr>
          <a:lstStyle/>
          <a:p>
            <a:r>
              <a:rPr kumimoji="0" lang="en-GB" sz="3000" b="1" i="0" u="none" strike="noStrike" kern="1200" cap="none" spc="0" normalizeH="0" baseline="0" noProof="0" dirty="0">
                <a:ln>
                  <a:noFill/>
                </a:ln>
                <a:solidFill>
                  <a:srgbClr val="183F5A"/>
                </a:solidFill>
                <a:effectLst/>
                <a:uLnTx/>
                <a:uFillTx/>
                <a:latin typeface="Calibri" panose="020F0502020204030204" pitchFamily="34" charset="0"/>
                <a:ea typeface="Calibri" panose="020F0502020204030204" pitchFamily="34" charset="0"/>
                <a:cs typeface="Calibri" panose="020F0502020204030204" pitchFamily="34" charset="0"/>
              </a:rPr>
              <a:t>Exercise 4.5 Recovery stories </a:t>
            </a:r>
            <a:r>
              <a:rPr lang="en-GB" sz="3000" b="1" dirty="0">
                <a:solidFill>
                  <a:srgbClr val="183F5A"/>
                </a:solidFill>
                <a:latin typeface="Calibri" panose="020F0502020204030204" pitchFamily="34" charset="0"/>
                <a:ea typeface="Calibri" panose="020F0502020204030204" pitchFamily="34" charset="0"/>
                <a:cs typeface="Calibri" panose="020F0502020204030204" pitchFamily="34" charset="0"/>
              </a:rPr>
              <a:t>from your work</a:t>
            </a:r>
            <a:endParaRPr lang="en-GB" sz="30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5">
            <a:extLst>
              <a:ext uri="{FF2B5EF4-FFF2-40B4-BE49-F238E27FC236}">
                <a16:creationId xmlns:a16="http://schemas.microsoft.com/office/drawing/2014/main" id="{BE63395F-68C5-0A2D-6B72-9C3637BC2CAF}"/>
              </a:ext>
            </a:extLst>
          </p:cNvPr>
          <p:cNvSpPr txBox="1">
            <a:spLocks/>
          </p:cNvSpPr>
          <p:nvPr/>
        </p:nvSpPr>
        <p:spPr>
          <a:xfrm>
            <a:off x="838200" y="1031830"/>
            <a:ext cx="11174400" cy="360000"/>
          </a:xfrm>
          <a:prstGeom prst="rect">
            <a:avLst/>
          </a:prstGeom>
        </p:spPr>
        <p:txBody>
          <a:bodyPr lIns="0" tIns="0" rIns="0" bIns="0" anchor="b">
            <a:noAutofit/>
          </a:bodyPr>
          <a:lstStyle>
            <a:lvl1pPr marL="228600" indent="-228600" algn="l" defTabSz="914400" rtl="0" eaLnBrk="1" latinLnBrk="0" hangingPunct="1">
              <a:lnSpc>
                <a:spcPts val="3300"/>
              </a:lnSpc>
              <a:spcBef>
                <a:spcPct val="0"/>
              </a:spcBef>
              <a:spcAft>
                <a:spcPts val="0"/>
              </a:spcAft>
              <a:buFont typeface="Arial" panose="020B0604020202020204" pitchFamily="34" charset="0"/>
              <a:buNone/>
              <a:defRPr lang="en-US" sz="2200" b="1" kern="1200" spc="-100" baseline="0" dirty="0">
                <a:solidFill>
                  <a:schemeClr val="accent2"/>
                </a:solidFill>
                <a:latin typeface="Century Gothic" panose="020B050202020202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ts val="3300"/>
              </a:lnSpc>
              <a:spcBef>
                <a:spcPct val="0"/>
              </a:spcBef>
              <a:spcAft>
                <a:spcPts val="0"/>
              </a:spcAft>
              <a:buClrTx/>
              <a:buSzTx/>
              <a:buFont typeface="Arial" panose="020B0604020202020204" pitchFamily="34" charset="0"/>
              <a:buNone/>
              <a:tabLst/>
              <a:defRPr/>
            </a:pPr>
            <a:endParaRPr kumimoji="0" lang="en-GB" sz="2200" b="1" i="0" u="none" strike="noStrike" kern="1200" cap="none" spc="-100" normalizeH="0" baseline="0" noProof="0">
              <a:ln>
                <a:noFill/>
              </a:ln>
              <a:solidFill>
                <a:srgbClr val="007AC0"/>
              </a:solidFill>
              <a:effectLst/>
              <a:uLnTx/>
              <a:uFillTx/>
              <a:latin typeface="Century Gothic" panose="020B0502020202020204" pitchFamily="34" charset="0"/>
              <a:ea typeface="+mj-ea"/>
              <a:cs typeface="+mj-cs"/>
            </a:endParaRPr>
          </a:p>
        </p:txBody>
      </p:sp>
      <p:sp>
        <p:nvSpPr>
          <p:cNvPr id="13" name="Textplatzhalter 4">
            <a:extLst>
              <a:ext uri="{FF2B5EF4-FFF2-40B4-BE49-F238E27FC236}">
                <a16:creationId xmlns:a16="http://schemas.microsoft.com/office/drawing/2014/main" id="{0057AF31-8505-35AC-1747-F2582E9EBB5B}"/>
              </a:ext>
            </a:extLst>
          </p:cNvPr>
          <p:cNvSpPr txBox="1">
            <a:spLocks/>
          </p:cNvSpPr>
          <p:nvPr/>
        </p:nvSpPr>
        <p:spPr>
          <a:xfrm>
            <a:off x="932468" y="681037"/>
            <a:ext cx="7407166" cy="553998"/>
          </a:xfrm>
          <a:prstGeom prst="rect">
            <a:avLst/>
          </a:prstGeom>
        </p:spPr>
        <p:txBody>
          <a:bodyPr lIns="0" tIns="0" rIns="0" bIns="0" anchor="b">
            <a:noAutofit/>
          </a:bodyPr>
          <a:lstStyle>
            <a:lvl1pPr marL="228600" indent="-228600" algn="l" defTabSz="914400" rtl="0" eaLnBrk="1" latinLnBrk="0" hangingPunct="1">
              <a:lnSpc>
                <a:spcPts val="3300"/>
              </a:lnSpc>
              <a:spcBef>
                <a:spcPct val="0"/>
              </a:spcBef>
              <a:spcAft>
                <a:spcPts val="0"/>
              </a:spcAft>
              <a:buFont typeface="Arial" panose="020B0604020202020204" pitchFamily="34" charset="0"/>
              <a:buNone/>
              <a:defRPr lang="en-US" sz="2200" b="1" kern="1200" spc="-100" baseline="0" dirty="0">
                <a:solidFill>
                  <a:schemeClr val="accent2"/>
                </a:solidFill>
                <a:latin typeface="Century Gothic" panose="020B050202020202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ts val="3300"/>
              </a:lnSpc>
              <a:spcBef>
                <a:spcPct val="0"/>
              </a:spcBef>
              <a:spcAft>
                <a:spcPts val="0"/>
              </a:spcAft>
              <a:buClrTx/>
              <a:buSzTx/>
              <a:buFont typeface="Arial" panose="020B0604020202020204" pitchFamily="34" charset="0"/>
              <a:buNone/>
              <a:tabLst/>
              <a:defRPr/>
            </a:pPr>
            <a:r>
              <a:rPr kumimoji="0" lang="en-GB" sz="2200" b="1" i="0" u="none" strike="noStrike" kern="1200" cap="none" spc="-100" normalizeH="0" baseline="0" noProof="0" dirty="0">
                <a:ln>
                  <a:noFill/>
                </a:ln>
                <a:solidFill>
                  <a:srgbClr val="007AC0"/>
                </a:solidFill>
                <a:effectLst/>
                <a:uLnTx/>
                <a:uFillTx/>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7" name="TextBox 6">
            <a:extLst>
              <a:ext uri="{FF2B5EF4-FFF2-40B4-BE49-F238E27FC236}">
                <a16:creationId xmlns:a16="http://schemas.microsoft.com/office/drawing/2014/main" id="{442848BB-9F0A-9801-A5E6-F91DBD567363}"/>
              </a:ext>
            </a:extLst>
          </p:cNvPr>
          <p:cNvSpPr txBox="1"/>
          <p:nvPr/>
        </p:nvSpPr>
        <p:spPr>
          <a:xfrm>
            <a:off x="1024026" y="2126820"/>
            <a:ext cx="101439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b="1" dirty="0">
                <a:solidFill>
                  <a:srgbClr val="183F5A"/>
                </a:solidFill>
                <a:latin typeface="Calibri" panose="020F0502020204030204" pitchFamily="34" charset="0"/>
                <a:ea typeface="Calibri" panose="020F0502020204030204" pitchFamily="34" charset="0"/>
                <a:cs typeface="Calibri" panose="020F0502020204030204" pitchFamily="34" charset="0"/>
              </a:rPr>
              <a:t>Do you have any recovery stories from your work?</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l"/>
            <a:endParaRPr lang="en-US" sz="3200" dirty="0">
              <a:cs typeface="Calibri"/>
            </a:endParaRPr>
          </a:p>
        </p:txBody>
      </p:sp>
    </p:spTree>
    <p:extLst>
      <p:ext uri="{BB962C8B-B14F-4D97-AF65-F5344CB8AC3E}">
        <p14:creationId xmlns:p14="http://schemas.microsoft.com/office/powerpoint/2010/main" val="672228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3C62A-85BD-E25C-7013-70AFE546FE4B}"/>
              </a:ext>
            </a:extLst>
          </p:cNvPr>
          <p:cNvSpPr>
            <a:spLocks noGrp="1"/>
          </p:cNvSpPr>
          <p:nvPr>
            <p:ph type="title" idx="4294967295"/>
          </p:nvPr>
        </p:nvSpPr>
        <p:spPr>
          <a:xfrm>
            <a:off x="6156325" y="839788"/>
            <a:ext cx="4744203" cy="4394200"/>
          </a:xfrm>
          <a:prstGeom prst="rect">
            <a:avLst/>
          </a:prstGeom>
        </p:spPr>
        <p:txBody>
          <a:bodyPr vert="horz" lIns="91440" tIns="45720" rIns="91440" bIns="45720" rtlCol="0" anchor="ctr">
            <a:normAutofit/>
          </a:bodyPr>
          <a:lstStyle/>
          <a:p>
            <a:pPr algn="ctr"/>
            <a:r>
              <a:rPr lang="en-US" sz="8800" kern="1200" dirty="0">
                <a:solidFill>
                  <a:schemeClr val="tx1"/>
                </a:solidFill>
                <a:latin typeface="+mj-lt"/>
                <a:ea typeface="+mj-ea"/>
                <a:cs typeface="+mj-cs"/>
              </a:rPr>
              <a:t>Lunch</a:t>
            </a:r>
          </a:p>
        </p:txBody>
      </p:sp>
      <p:pic>
        <p:nvPicPr>
          <p:cNvPr id="7" name="Content Placeholder 6" descr="Lunch Box with solid fill">
            <a:extLst>
              <a:ext uri="{FF2B5EF4-FFF2-40B4-BE49-F238E27FC236}">
                <a16:creationId xmlns:a16="http://schemas.microsoft.com/office/drawing/2014/main" id="{EFA07B47-165B-9D0D-6088-5F4F01134F61}"/>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1472" y="1583720"/>
            <a:ext cx="3503613" cy="3503612"/>
          </a:xfrm>
          <a:prstGeom prst="rect">
            <a:avLst/>
          </a:prstGeom>
        </p:spPr>
      </p:pic>
    </p:spTree>
    <p:extLst>
      <p:ext uri="{BB962C8B-B14F-4D97-AF65-F5344CB8AC3E}">
        <p14:creationId xmlns:p14="http://schemas.microsoft.com/office/powerpoint/2010/main" val="2603722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2866-E9E9-496B-8E48-D12BF8D2CB75}"/>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Topic 4. Promoting recovery</a:t>
            </a:r>
            <a:br>
              <a:rPr lang="en-CH" dirty="0">
                <a:latin typeface="Calibri" panose="020F0502020204030204" pitchFamily="34" charset="0"/>
                <a:ea typeface="Calibri" panose="020F0502020204030204" pitchFamily="34" charset="0"/>
                <a:cs typeface="Calibri" panose="020F0502020204030204" pitchFamily="34" charset="0"/>
              </a:rPr>
            </a:br>
            <a:endParaRPr lang="en-CH"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0864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D241E5-D6A6-063D-3BDE-2E3A6B9826C7}"/>
              </a:ext>
            </a:extLst>
          </p:cNvPr>
          <p:cNvSpPr>
            <a:spLocks noGrp="1"/>
          </p:cNvSpPr>
          <p:nvPr>
            <p:ph type="title"/>
          </p:nvPr>
        </p:nvSpPr>
        <p:spPr/>
        <p:txBody>
          <a:bodyPr lIns="91440" tIns="45720" rIns="91440" bIns="45720" anchor="t"/>
          <a:lstStyle/>
          <a:p>
            <a:r>
              <a:rPr lang="en-GB" dirty="0">
                <a:latin typeface="Calibri" panose="020F0502020204030204" pitchFamily="34" charset="0"/>
                <a:ea typeface="Calibri" panose="020F0502020204030204" pitchFamily="34" charset="0"/>
                <a:cs typeface="Calibri" panose="020F0502020204030204" pitchFamily="34" charset="0"/>
              </a:rPr>
              <a:t>Exercise 4.6 How can we promote recovery?</a:t>
            </a:r>
          </a:p>
        </p:txBody>
      </p:sp>
      <p:sp>
        <p:nvSpPr>
          <p:cNvPr id="2" name="TextBox 1">
            <a:extLst>
              <a:ext uri="{FF2B5EF4-FFF2-40B4-BE49-F238E27FC236}">
                <a16:creationId xmlns:a16="http://schemas.microsoft.com/office/drawing/2014/main" id="{DEB02B9A-37AA-CB90-561C-98270D55A043}"/>
              </a:ext>
            </a:extLst>
          </p:cNvPr>
          <p:cNvSpPr txBox="1"/>
          <p:nvPr/>
        </p:nvSpPr>
        <p:spPr>
          <a:xfrm>
            <a:off x="624840" y="1920240"/>
            <a:ext cx="9311640" cy="2308324"/>
          </a:xfrm>
          <a:prstGeom prst="rect">
            <a:avLst/>
          </a:prstGeom>
          <a:noFill/>
        </p:spPr>
        <p:txBody>
          <a:bodyPr wrap="square" rtlCol="0">
            <a:spAutoFit/>
          </a:bodyPr>
          <a:lstStyle/>
          <a:p>
            <a:pPr marL="342900" indent="-342900">
              <a:buFont typeface="Arial" panose="020B0604020202020204" pitchFamily="34" charset="0"/>
              <a:buChar char="•"/>
            </a:pPr>
            <a:r>
              <a:rPr lang="en-GB" sz="2400" b="1" dirty="0"/>
              <a:t>How can people promote their own recovery?</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How can families, caregivers and other supporters promote recovery?</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How can communities promote recovery?</a:t>
            </a:r>
          </a:p>
        </p:txBody>
      </p:sp>
    </p:spTree>
    <p:extLst>
      <p:ext uri="{BB962C8B-B14F-4D97-AF65-F5344CB8AC3E}">
        <p14:creationId xmlns:p14="http://schemas.microsoft.com/office/powerpoint/2010/main" val="2057652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3E035-1427-4F5A-911E-4B327E57B363}"/>
              </a:ext>
            </a:extLst>
          </p:cNvPr>
          <p:cNvSpPr>
            <a:spLocks noGrp="1"/>
          </p:cNvSpPr>
          <p:nvPr>
            <p:ph sz="quarter" idx="14"/>
          </p:nvPr>
        </p:nvSpPr>
        <p:spPr>
          <a:xfrm>
            <a:off x="507195" y="1545996"/>
            <a:ext cx="11174412" cy="3308808"/>
          </a:xfrm>
        </p:spPr>
        <p:txBody>
          <a:bodyPr lIns="91440" tIns="45720" rIns="91440" bIns="45720" anchor="t"/>
          <a:lstStyle/>
          <a:p>
            <a:pPr marL="0" indent="0">
              <a:buNone/>
            </a:pPr>
            <a:r>
              <a:rPr lang="en-US" b="1" dirty="0">
                <a:latin typeface="+mn-lt"/>
              </a:rPr>
              <a:t>Good communication and building a trusting relationship</a:t>
            </a:r>
          </a:p>
          <a:p>
            <a:pPr lvl="1"/>
            <a:r>
              <a:rPr lang="en-US" sz="2200" dirty="0">
                <a:latin typeface="+mn-lt"/>
              </a:rPr>
              <a:t>Using good communication skills (for example, active listening, using positive messages focusing on hope).</a:t>
            </a:r>
          </a:p>
          <a:p>
            <a:pPr lvl="1"/>
            <a:r>
              <a:rPr lang="en-US" sz="2200" dirty="0">
                <a:latin typeface="+mn-lt"/>
              </a:rPr>
              <a:t>Understanding that the person is an expert by experience and that this expertise is as valid as the expertise of practitioners.</a:t>
            </a:r>
          </a:p>
          <a:p>
            <a:pPr marL="0" indent="0">
              <a:buNone/>
            </a:pPr>
            <a:r>
              <a:rPr lang="en-US" b="1" dirty="0">
                <a:latin typeface="+mn-lt"/>
              </a:rPr>
              <a:t>A shift from </a:t>
            </a:r>
            <a:r>
              <a:rPr lang="en-US" b="1" i="1" dirty="0">
                <a:solidFill>
                  <a:schemeClr val="accent2"/>
                </a:solidFill>
                <a:latin typeface="+mn-lt"/>
              </a:rPr>
              <a:t>What is the matter with you</a:t>
            </a:r>
            <a:r>
              <a:rPr lang="en-US" b="1" i="1" dirty="0">
                <a:solidFill>
                  <a:srgbClr val="0070C0"/>
                </a:solidFill>
                <a:latin typeface="+mn-lt"/>
              </a:rPr>
              <a:t>?</a:t>
            </a:r>
            <a:r>
              <a:rPr lang="en-US" b="1" dirty="0">
                <a:latin typeface="+mn-lt"/>
              </a:rPr>
              <a:t> to </a:t>
            </a:r>
            <a:r>
              <a:rPr lang="en-US" b="1" i="1" dirty="0">
                <a:solidFill>
                  <a:schemeClr val="accent2"/>
                </a:solidFill>
                <a:latin typeface="+mn-lt"/>
              </a:rPr>
              <a:t>What matters to you</a:t>
            </a:r>
            <a:r>
              <a:rPr lang="en-US" b="1" i="1" dirty="0">
                <a:solidFill>
                  <a:srgbClr val="0070C0"/>
                </a:solidFill>
                <a:latin typeface="+mn-lt"/>
              </a:rPr>
              <a:t>?</a:t>
            </a:r>
            <a:endParaRPr lang="en-GB" b="1" i="1" dirty="0">
              <a:solidFill>
                <a:srgbClr val="0070C0"/>
              </a:solidFill>
              <a:latin typeface="+mn-lt"/>
              <a:ea typeface="Calibri Light"/>
              <a:cs typeface="Calibri Light"/>
            </a:endParaRPr>
          </a:p>
          <a:p>
            <a:pPr lvl="1"/>
            <a:r>
              <a:rPr lang="en-US" sz="2200" dirty="0">
                <a:latin typeface="+mn-lt"/>
              </a:rPr>
              <a:t>It is not up to mental health and other practitioners, families or others to decide what a person’s recovery will look like. This must be the decision of the person who is going through the recovery journey. </a:t>
            </a:r>
          </a:p>
          <a:p>
            <a:pPr lvl="1"/>
            <a:endParaRPr lang="en-CH" sz="2200" dirty="0">
              <a:latin typeface="+mn-lt"/>
            </a:endParaRPr>
          </a:p>
          <a:p>
            <a:pPr marL="0" indent="0">
              <a:buNone/>
            </a:pPr>
            <a:endParaRPr lang="en-CH" dirty="0"/>
          </a:p>
        </p:txBody>
      </p:sp>
      <p:sp>
        <p:nvSpPr>
          <p:cNvPr id="2" name="Title 1">
            <a:extLst>
              <a:ext uri="{FF2B5EF4-FFF2-40B4-BE49-F238E27FC236}">
                <a16:creationId xmlns:a16="http://schemas.microsoft.com/office/drawing/2014/main" id="{C1774337-2DF8-470F-AF01-E65B3FF83C0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What supports recovery?</a:t>
            </a:r>
            <a:r>
              <a:rPr lang="en-US" dirty="0"/>
              <a:t> </a:t>
            </a:r>
            <a:endParaRPr lang="en-CH" dirty="0"/>
          </a:p>
        </p:txBody>
      </p:sp>
      <p:sp>
        <p:nvSpPr>
          <p:cNvPr id="4" name="TextBox 3">
            <a:extLst>
              <a:ext uri="{FF2B5EF4-FFF2-40B4-BE49-F238E27FC236}">
                <a16:creationId xmlns:a16="http://schemas.microsoft.com/office/drawing/2014/main" id="{5FB9B341-ABE9-8E60-B6A9-12CB4159E02A}"/>
              </a:ext>
            </a:extLst>
          </p:cNvPr>
          <p:cNvSpPr txBox="1"/>
          <p:nvPr/>
        </p:nvSpPr>
        <p:spPr>
          <a:xfrm>
            <a:off x="1159497" y="4854804"/>
            <a:ext cx="8804635" cy="1046440"/>
          </a:xfrm>
          <a:prstGeom prst="rect">
            <a:avLst/>
          </a:prstGeom>
          <a:noFill/>
        </p:spPr>
        <p:txBody>
          <a:bodyPr wrap="square" rtlCol="0">
            <a:spAutoFit/>
          </a:bodyPr>
          <a:lstStyle/>
          <a:p>
            <a:pPr algn="ctr"/>
            <a:r>
              <a:rPr lang="en-GB" sz="2200" kern="100" dirty="0">
                <a:ea typeface="Aptos" panose="020B0004020202020204" pitchFamily="34" charset="0"/>
                <a:cs typeface="Arial"/>
              </a:rPr>
              <a:t>“Instead of telling people to be resilient, we must create environments where resilience is possible, if not inevitable”</a:t>
            </a:r>
            <a:r>
              <a:rPr lang="en-US" sz="2200" kern="100" dirty="0"/>
              <a:t> </a:t>
            </a:r>
            <a:r>
              <a:rPr lang="en-GB" sz="2200" i="1" dirty="0">
                <a:ea typeface="Aptos" panose="020B0004020202020204" pitchFamily="34" charset="0"/>
                <a:cs typeface="Arial" panose="020B0604020202020204" pitchFamily="34" charset="0"/>
              </a:rPr>
              <a:t>Green string Network </a:t>
            </a:r>
            <a:endParaRPr lang="en-US" sz="2200" i="1" dirty="0"/>
          </a:p>
          <a:p>
            <a:endParaRPr lang="en-GB" dirty="0"/>
          </a:p>
        </p:txBody>
      </p:sp>
      <p:sp>
        <p:nvSpPr>
          <p:cNvPr id="5" name="Text Placeholder 4">
            <a:extLst>
              <a:ext uri="{FF2B5EF4-FFF2-40B4-BE49-F238E27FC236}">
                <a16:creationId xmlns:a16="http://schemas.microsoft.com/office/drawing/2014/main" id="{9D128A20-82C6-FE86-72B9-C6D8FB98DE55}"/>
              </a:ext>
            </a:extLst>
          </p:cNvPr>
          <p:cNvSpPr>
            <a:spLocks noGrp="1"/>
          </p:cNvSpPr>
          <p:nvPr>
            <p:ph type="body" sz="quarter" idx="13"/>
          </p:nvPr>
        </p:nvSpPr>
        <p:spPr>
          <a:xfrm>
            <a:off x="507207" y="946614"/>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Communication, trust and a shift of focus</a:t>
            </a:r>
          </a:p>
        </p:txBody>
      </p:sp>
    </p:spTree>
    <p:extLst>
      <p:ext uri="{BB962C8B-B14F-4D97-AF65-F5344CB8AC3E}">
        <p14:creationId xmlns:p14="http://schemas.microsoft.com/office/powerpoint/2010/main" val="2576172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2BAD1-5BBC-5E48-9056-8568D6DAEE8B}"/>
              </a:ext>
            </a:extLst>
          </p:cNvPr>
          <p:cNvSpPr>
            <a:spLocks noGrp="1"/>
          </p:cNvSpPr>
          <p:nvPr>
            <p:ph type="body" sz="quarter" idx="13"/>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Recovery and social inclusion</a:t>
            </a:r>
          </a:p>
        </p:txBody>
      </p:sp>
      <p:sp>
        <p:nvSpPr>
          <p:cNvPr id="6" name="Content Placeholder 5">
            <a:extLst>
              <a:ext uri="{FF2B5EF4-FFF2-40B4-BE49-F238E27FC236}">
                <a16:creationId xmlns:a16="http://schemas.microsoft.com/office/drawing/2014/main" id="{E6174075-B51C-4B0B-A176-773C94B5E965}"/>
              </a:ext>
            </a:extLst>
          </p:cNvPr>
          <p:cNvSpPr>
            <a:spLocks noGrp="1"/>
          </p:cNvSpPr>
          <p:nvPr>
            <p:ph sz="quarter" idx="14"/>
          </p:nvPr>
        </p:nvSpPr>
        <p:spPr/>
        <p:txBody>
          <a:bodyPr lIns="91440" tIns="45720" rIns="91440" bIns="45720" anchor="t"/>
          <a:lstStyle/>
          <a:p>
            <a:pPr lvl="0"/>
            <a:r>
              <a:rPr lang="en-US" dirty="0">
                <a:latin typeface="+mn-lt"/>
              </a:rPr>
              <a:t>Taking part in social, educational, training, volunteering and employment can support individual recovery.</a:t>
            </a:r>
            <a:endParaRPr lang="en-CH" dirty="0">
              <a:latin typeface="+mn-lt"/>
            </a:endParaRPr>
          </a:p>
          <a:p>
            <a:endParaRPr lang="en-US" dirty="0">
              <a:latin typeface="+mn-lt"/>
            </a:endParaRPr>
          </a:p>
          <a:p>
            <a:r>
              <a:rPr lang="en-US" dirty="0">
                <a:latin typeface="+mn-lt"/>
              </a:rPr>
              <a:t>Services should empower people gain or establish their place in the community and to live a life that has meaning to them (i</a:t>
            </a:r>
            <a:r>
              <a:rPr lang="en-US" dirty="0"/>
              <a:t>nstitutional</a:t>
            </a:r>
            <a:r>
              <a:rPr lang="en-US" dirty="0">
                <a:latin typeface="Calibri"/>
                <a:ea typeface="Times New Roman" panose="02020603050405020304" pitchFamily="18" charset="0"/>
                <a:cs typeface="Calibri"/>
              </a:rPr>
              <a:t> models of care, which isolate people from the community, are incompatible with a recovery approach).</a:t>
            </a:r>
            <a:endParaRPr lang="en-CH" dirty="0">
              <a:latin typeface="Calibri"/>
              <a:ea typeface="SimSun" panose="02010600030101010101" pitchFamily="2" charset="-122"/>
              <a:cs typeface="Calibri"/>
            </a:endParaRPr>
          </a:p>
          <a:p>
            <a:endParaRPr lang="en-CH" dirty="0">
              <a:latin typeface="+mn-lt"/>
            </a:endParaRPr>
          </a:p>
          <a:p>
            <a:pPr>
              <a:spcAft>
                <a:spcPts val="1000"/>
              </a:spcAft>
            </a:pPr>
            <a:r>
              <a:rPr lang="en-US" dirty="0">
                <a:latin typeface="+mn-lt"/>
              </a:rPr>
              <a:t>We all have a role to play in fostering inclusion and openness that supports people in their recovery journey.</a:t>
            </a:r>
          </a:p>
          <a:p>
            <a:pPr lvl="0"/>
            <a:endParaRPr lang="en-US" dirty="0">
              <a:latin typeface="+mn-lt"/>
            </a:endParaRPr>
          </a:p>
          <a:p>
            <a:endParaRPr lang="en-CH" dirty="0">
              <a:latin typeface="+mn-lt"/>
            </a:endParaRPr>
          </a:p>
        </p:txBody>
      </p:sp>
      <p:sp>
        <p:nvSpPr>
          <p:cNvPr id="2" name="Title 1">
            <a:extLst>
              <a:ext uri="{FF2B5EF4-FFF2-40B4-BE49-F238E27FC236}">
                <a16:creationId xmlns:a16="http://schemas.microsoft.com/office/drawing/2014/main" id="{31ED5C28-5351-4F1E-AF66-C16DBD8B2BB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supports recovery?  </a:t>
            </a:r>
            <a:endParaRPr lang="en-CH"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26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A6F8F-DDE7-D34A-9044-CA66771E3720}"/>
              </a:ext>
            </a:extLst>
          </p:cNvPr>
          <p:cNvSpPr>
            <a:spLocks noGrp="1"/>
          </p:cNvSpPr>
          <p:nvPr>
            <p:ph type="title"/>
          </p:nvPr>
        </p:nvSpPr>
        <p:spPr>
          <a:xfrm>
            <a:off x="507206" y="2313945"/>
            <a:ext cx="9792000" cy="1276419"/>
          </a:xfrm>
        </p:spPr>
        <p:txBody>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Topic 3. Informed consent</a:t>
            </a:r>
          </a:p>
        </p:txBody>
      </p:sp>
    </p:spTree>
    <p:extLst>
      <p:ext uri="{BB962C8B-B14F-4D97-AF65-F5344CB8AC3E}">
        <p14:creationId xmlns:p14="http://schemas.microsoft.com/office/powerpoint/2010/main" val="972787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6F823B-8F2A-E146-BC30-045F6266602C}"/>
              </a:ext>
            </a:extLst>
          </p:cNvPr>
          <p:cNvSpPr>
            <a:spLocks noGrp="1"/>
          </p:cNvSpPr>
          <p:nvPr>
            <p:ph type="body" sz="quarter" idx="13"/>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Recovery plans</a:t>
            </a:r>
          </a:p>
        </p:txBody>
      </p:sp>
      <p:sp>
        <p:nvSpPr>
          <p:cNvPr id="3" name="Content Placeholder 2">
            <a:extLst>
              <a:ext uri="{FF2B5EF4-FFF2-40B4-BE49-F238E27FC236}">
                <a16:creationId xmlns:a16="http://schemas.microsoft.com/office/drawing/2014/main" id="{106D0849-C435-4BE5-A62F-1B3A2DC006C3}"/>
              </a:ext>
            </a:extLst>
          </p:cNvPr>
          <p:cNvSpPr>
            <a:spLocks noGrp="1"/>
          </p:cNvSpPr>
          <p:nvPr>
            <p:ph sz="quarter" idx="14"/>
          </p:nvPr>
        </p:nvSpPr>
        <p:spPr>
          <a:xfrm>
            <a:off x="507195" y="1819372"/>
            <a:ext cx="11174412" cy="3714162"/>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 recovery plan can be a useful tool to</a:t>
            </a:r>
            <a:r>
              <a:rPr lang="en-GB" dirty="0">
                <a:latin typeface="Calibri" panose="020F0502020204030204" pitchFamily="34" charset="0"/>
                <a:ea typeface="Calibri" panose="020F0502020204030204" pitchFamily="34" charset="0"/>
                <a:cs typeface="Calibri" panose="020F0502020204030204" pitchFamily="34" charset="0"/>
              </a:rPr>
              <a:t>: </a:t>
            </a:r>
          </a:p>
          <a:p>
            <a:pPr marL="1047600" lvl="1">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support someone to work out a direction and steps for moving forward in life </a:t>
            </a:r>
          </a:p>
          <a:p>
            <a:pPr marL="1047600" lvl="1">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help someone get the support of important people in their life, if they wish to do so.</a:t>
            </a:r>
            <a:endParaRPr lang="en-CH" sz="2200" dirty="0">
              <a:latin typeface="Calibri" panose="020F0502020204030204" pitchFamily="34" charset="0"/>
              <a:ea typeface="Calibri" panose="020F0502020204030204" pitchFamily="34" charset="0"/>
              <a:cs typeface="Calibri" panose="020F0502020204030204" pitchFamily="34" charset="0"/>
            </a:endParaRPr>
          </a:p>
          <a:p>
            <a:pPr>
              <a:spcBef>
                <a:spcPts val="1500"/>
              </a:spcBef>
            </a:pPr>
            <a:r>
              <a:rPr lang="en-US" dirty="0">
                <a:latin typeface="Calibri" panose="020F0502020204030204" pitchFamily="34" charset="0"/>
                <a:ea typeface="Calibri" panose="020F0502020204030204" pitchFamily="34" charset="0"/>
                <a:cs typeface="Calibri" panose="020F0502020204030204" pitchFamily="34" charset="0"/>
              </a:rPr>
              <a:t>A recovery plan outlines the person’s own goals in life.</a:t>
            </a:r>
          </a:p>
          <a:p>
            <a:pPr>
              <a:spcBef>
                <a:spcPts val="1500"/>
              </a:spcBef>
            </a:pPr>
            <a:r>
              <a:rPr lang="en-US" dirty="0">
                <a:latin typeface="Calibri" panose="020F0502020204030204" pitchFamily="34" charset="0"/>
                <a:ea typeface="Calibri" panose="020F0502020204030204" pitchFamily="34" charset="0"/>
                <a:cs typeface="Calibri" panose="020F0502020204030204" pitchFamily="34" charset="0"/>
              </a:rPr>
              <a:t>The plan outlines how the person and their chosen support network will work to achieve these goals.</a:t>
            </a:r>
          </a:p>
          <a:p>
            <a:pPr>
              <a:spcBef>
                <a:spcPts val="1500"/>
              </a:spcBef>
            </a:pPr>
            <a:r>
              <a:rPr lang="en-US" dirty="0">
                <a:latin typeface="Calibri" panose="020F0502020204030204" pitchFamily="34" charset="0"/>
                <a:ea typeface="Calibri" panose="020F0502020204030204" pitchFamily="34" charset="0"/>
                <a:cs typeface="Calibri" panose="020F0502020204030204" pitchFamily="34" charset="0"/>
              </a:rPr>
              <a:t>It may include a personal plan for dealing with acute distress.</a:t>
            </a:r>
          </a:p>
          <a:p>
            <a:pPr>
              <a:spcBef>
                <a:spcPts val="1500"/>
              </a:spcBef>
            </a:pPr>
            <a:r>
              <a:rPr lang="en-US" dirty="0">
                <a:latin typeface="Calibri" panose="020F0502020204030204" pitchFamily="34" charset="0"/>
                <a:ea typeface="Calibri" panose="020F0502020204030204" pitchFamily="34" charset="0"/>
                <a:cs typeface="Calibri" panose="020F0502020204030204" pitchFamily="34" charset="0"/>
              </a:rPr>
              <a:t>A recovery plan may also include an advance directive about care and treatment.</a:t>
            </a:r>
          </a:p>
          <a:p>
            <a:endParaRPr lang="en-CH" dirty="0"/>
          </a:p>
          <a:p>
            <a:endParaRPr lang="en-CH" dirty="0"/>
          </a:p>
        </p:txBody>
      </p:sp>
      <p:sp>
        <p:nvSpPr>
          <p:cNvPr id="2" name="Title 1">
            <a:extLst>
              <a:ext uri="{FF2B5EF4-FFF2-40B4-BE49-F238E27FC236}">
                <a16:creationId xmlns:a16="http://schemas.microsoft.com/office/drawing/2014/main" id="{6D212A1D-BE4F-4572-90A1-07A7E441296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What supports recovery? </a:t>
            </a:r>
            <a:endParaRPr lang="en-CH"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7767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B0F1-AC13-4740-BF04-2570523C5195}"/>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Topic 5. How MHPSS services and staff can promote recovery</a:t>
            </a:r>
            <a:br>
              <a:rPr lang="en-CH" dirty="0"/>
            </a:br>
            <a:endParaRPr lang="en-CH" dirty="0"/>
          </a:p>
        </p:txBody>
      </p:sp>
    </p:spTree>
    <p:extLst>
      <p:ext uri="{BB962C8B-B14F-4D97-AF65-F5344CB8AC3E}">
        <p14:creationId xmlns:p14="http://schemas.microsoft.com/office/powerpoint/2010/main" val="47926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a:xfrm>
            <a:off x="393014" y="1998132"/>
            <a:ext cx="11288593" cy="4013055"/>
          </a:xfrm>
        </p:spPr>
        <p:txBody>
          <a:bodyPr lIns="91440" tIns="45720" rIns="91440" bIns="45720" anchor="t"/>
          <a:lstStyle/>
          <a:p>
            <a:pPr marL="0" indent="0" algn="just">
              <a:lnSpc>
                <a:spcPct val="114999"/>
              </a:lnSpc>
              <a:spcBef>
                <a:spcPts val="0"/>
              </a:spcBef>
              <a:spcAft>
                <a:spcPts val="600"/>
              </a:spcAft>
              <a:buNone/>
            </a:pPr>
            <a:r>
              <a:rPr lang="en-GB" b="1" dirty="0">
                <a:latin typeface="Calibri"/>
                <a:cs typeface="Calibri"/>
              </a:rPr>
              <a:t>Think about the MHPSS context where you work. How are you already promoting recovery?</a:t>
            </a:r>
          </a:p>
          <a:p>
            <a:pPr marL="0" indent="0" algn="just">
              <a:lnSpc>
                <a:spcPct val="114999"/>
              </a:lnSpc>
              <a:spcBef>
                <a:spcPts val="0"/>
              </a:spcBef>
              <a:spcAft>
                <a:spcPts val="600"/>
              </a:spcAft>
              <a:buNone/>
            </a:pPr>
            <a:r>
              <a:rPr lang="en-GB" dirty="0">
                <a:solidFill>
                  <a:srgbClr val="444444"/>
                </a:solidFill>
                <a:latin typeface="Calibri"/>
                <a:cs typeface="Calibri"/>
              </a:rPr>
              <a:t>(If you don’t work directly in implementing MHPSS, what do you do to create an environment for the people you help that supports hope, empowerment and inclusion…..?)</a:t>
            </a:r>
          </a:p>
          <a:p>
            <a:pPr marL="0" lvl="0" indent="0">
              <a:buNone/>
            </a:pPr>
            <a:endParaRPr lang="en-US" sz="2800" dirty="0">
              <a:cs typeface="Calibri Light"/>
            </a:endParaRPr>
          </a:p>
          <a:p>
            <a:pPr marL="0" indent="0">
              <a:buNone/>
            </a:pPr>
            <a:endParaRPr lang="en-US" dirty="0"/>
          </a:p>
          <a:p>
            <a:pPr marL="0" indent="0">
              <a:buNone/>
            </a:pPr>
            <a:r>
              <a:rPr lang="en-US" dirty="0"/>
              <a:t>  </a:t>
            </a:r>
            <a:endParaRPr lang="en-CH" dirty="0"/>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4.7 Improving practices. </a:t>
            </a:r>
            <a:r>
              <a:rPr lang="en-US" dirty="0">
                <a:latin typeface="Calibri" panose="020F0502020204030204" pitchFamily="34" charset="0"/>
                <a:ea typeface="Calibri" panose="020F0502020204030204" pitchFamily="34" charset="0"/>
                <a:cs typeface="Calibri" panose="020F0502020204030204" pitchFamily="34" charset="0"/>
              </a:rPr>
              <a:t>What are you doing already?</a:t>
            </a:r>
            <a:endParaRPr lang="en-CH"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8EEDE379-A282-9A3F-D653-DD58C271AABD}"/>
              </a:ext>
            </a:extLst>
          </p:cNvPr>
          <p:cNvSpPr>
            <a:spLocks noGrp="1"/>
          </p:cNvSpPr>
          <p:nvPr>
            <p:ph type="body" sz="quarter" idx="13"/>
          </p:nvPr>
        </p:nvSpPr>
        <p:spPr>
          <a:xfrm>
            <a:off x="507207" y="1370820"/>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Improving practices MHPSS services and staff use to promote recovery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6709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36F67C-8DB9-1009-8533-19AD3509CB56}"/>
              </a:ext>
            </a:extLst>
          </p:cNvPr>
          <p:cNvSpPr txBox="1"/>
          <p:nvPr/>
        </p:nvSpPr>
        <p:spPr>
          <a:xfrm>
            <a:off x="762000" y="-13430"/>
            <a:ext cx="10515600" cy="1077218"/>
          </a:xfrm>
          <a:prstGeom prst="rect">
            <a:avLst/>
          </a:prstGeom>
          <a:noFill/>
        </p:spPr>
        <p:txBody>
          <a:bodyPr wrap="square">
            <a:spAutoFit/>
          </a:bodyPr>
          <a:lstStyle/>
          <a:p>
            <a:r>
              <a:rPr kumimoji="0" lang="en-GB" sz="3000" b="1" i="0" u="none" strike="noStrike" kern="1200" cap="none" spc="0" normalizeH="0" baseline="0" noProof="0" dirty="0">
                <a:ln>
                  <a:noFill/>
                </a:ln>
                <a:solidFill>
                  <a:srgbClr val="183F5A"/>
                </a:solidFill>
                <a:effectLst/>
                <a:uLnTx/>
                <a:uFillTx/>
                <a:ea typeface="Calibri" panose="020F0502020204030204" pitchFamily="34" charset="0"/>
                <a:cs typeface="Calibri" panose="020F0502020204030204" pitchFamily="34" charset="0"/>
              </a:rPr>
              <a:t>Exercis</a:t>
            </a:r>
            <a:r>
              <a:rPr kumimoji="0" lang="en-GB" sz="3000" b="1" i="0" u="none" strike="noStrike" kern="1200" cap="none" spc="0" normalizeH="0" baseline="0" noProof="0" dirty="0">
                <a:ln>
                  <a:noFill/>
                </a:ln>
                <a:effectLst/>
                <a:uLnTx/>
                <a:uFillTx/>
                <a:ea typeface="Calibri" panose="020F0502020204030204" pitchFamily="34" charset="0"/>
                <a:cs typeface="Calibri" panose="020F0502020204030204" pitchFamily="34" charset="0"/>
              </a:rPr>
              <a:t>e 4.8 Improving practices. </a:t>
            </a:r>
            <a:r>
              <a:rPr lang="en-US" sz="3000" b="1" dirty="0">
                <a:cs typeface="Calibri"/>
              </a:rPr>
              <a:t>What changes/improvements are needed?</a:t>
            </a:r>
            <a:r>
              <a:rPr lang="en-GB" sz="3200" b="1" dirty="0">
                <a:ea typeface="Calibri" panose="020F0502020204030204" pitchFamily="34" charset="0"/>
                <a:cs typeface="Calibri" panose="020F0502020204030204" pitchFamily="34" charset="0"/>
              </a:rPr>
              <a:t> </a:t>
            </a:r>
            <a:endParaRPr lang="en-GB" sz="3000" b="1" dirty="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88C3E7B-2BFF-6334-2221-DA32ADBD109B}"/>
              </a:ext>
            </a:extLst>
          </p:cNvPr>
          <p:cNvSpPr txBox="1"/>
          <p:nvPr/>
        </p:nvSpPr>
        <p:spPr>
          <a:xfrm>
            <a:off x="762000" y="936918"/>
            <a:ext cx="931525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Improving practices MHPSS services and staff use to promote recovery</a:t>
            </a:r>
            <a:endParaRPr lang="en-US" sz="2200" b="1" dirty="0">
              <a:solidFill>
                <a:srgbClr val="0070C0"/>
              </a:solidFill>
              <a:ea typeface="Calibri"/>
              <a:cs typeface="Calibri"/>
            </a:endParaRPr>
          </a:p>
        </p:txBody>
      </p:sp>
      <p:sp>
        <p:nvSpPr>
          <p:cNvPr id="5" name="Content Placeholder 2">
            <a:extLst>
              <a:ext uri="{FF2B5EF4-FFF2-40B4-BE49-F238E27FC236}">
                <a16:creationId xmlns:a16="http://schemas.microsoft.com/office/drawing/2014/main" id="{DC729A00-6BA7-CBA4-459C-F47DC06A79C4}"/>
              </a:ext>
            </a:extLst>
          </p:cNvPr>
          <p:cNvSpPr>
            <a:spLocks noGrp="1"/>
          </p:cNvSpPr>
          <p:nvPr>
            <p:ph sz="half" idx="2"/>
          </p:nvPr>
        </p:nvSpPr>
        <p:spPr>
          <a:xfrm>
            <a:off x="6496813" y="1696825"/>
            <a:ext cx="5181600" cy="3944059"/>
          </a:xfrm>
        </p:spPr>
        <p:txBody>
          <a:bodyPr lIns="91440" tIns="45720" rIns="91440" bIns="45720" anchor="t"/>
          <a:lstStyle/>
          <a:p>
            <a:pPr>
              <a:lnSpc>
                <a:spcPct val="114999"/>
              </a:lnSpc>
              <a:spcBef>
                <a:spcPts val="0"/>
              </a:spcBef>
              <a:spcAft>
                <a:spcPts val="600"/>
              </a:spcAft>
            </a:pPr>
            <a:r>
              <a:rPr lang="en-US" sz="2200" dirty="0">
                <a:solidFill>
                  <a:srgbClr val="444444"/>
                </a:solidFill>
                <a:latin typeface="Calibri"/>
                <a:cs typeface="Calibri"/>
              </a:rPr>
              <a:t>Think about tangible measures that can be taken at the different levels of the pyramid to support recovery.</a:t>
            </a:r>
            <a:endParaRPr lang="en-US" sz="2200" dirty="0">
              <a:solidFill>
                <a:srgbClr val="000000"/>
              </a:solidFill>
              <a:latin typeface="Calibri"/>
              <a:cs typeface="Calibri"/>
            </a:endParaRPr>
          </a:p>
          <a:p>
            <a:pPr marL="0" indent="0">
              <a:lnSpc>
                <a:spcPct val="114999"/>
              </a:lnSpc>
              <a:spcBef>
                <a:spcPts val="0"/>
              </a:spcBef>
              <a:spcAft>
                <a:spcPts val="600"/>
              </a:spcAft>
              <a:buNone/>
            </a:pPr>
            <a:endParaRPr lang="en-US" sz="2200" dirty="0">
              <a:solidFill>
                <a:srgbClr val="444444"/>
              </a:solidFill>
              <a:latin typeface="Calibri"/>
              <a:cs typeface="Calibri"/>
            </a:endParaRPr>
          </a:p>
          <a:p>
            <a:pPr>
              <a:lnSpc>
                <a:spcPct val="114999"/>
              </a:lnSpc>
              <a:spcBef>
                <a:spcPts val="0"/>
              </a:spcBef>
              <a:spcAft>
                <a:spcPts val="600"/>
              </a:spcAft>
            </a:pPr>
            <a:r>
              <a:rPr lang="en-US" sz="2200" dirty="0">
                <a:solidFill>
                  <a:srgbClr val="444444"/>
                </a:solidFill>
                <a:latin typeface="Calibri"/>
                <a:cs typeface="Calibri"/>
              </a:rPr>
              <a:t>If you are not MHPSS staff, think about the scope of the work you do in your sector, and how you can support recovery. </a:t>
            </a:r>
          </a:p>
          <a:p>
            <a:pPr marL="0" indent="0" algn="just">
              <a:lnSpc>
                <a:spcPct val="114999"/>
              </a:lnSpc>
              <a:spcBef>
                <a:spcPts val="0"/>
              </a:spcBef>
              <a:spcAft>
                <a:spcPts val="600"/>
              </a:spcAft>
              <a:buNone/>
            </a:pPr>
            <a:endParaRPr lang="en-GB" sz="1200" dirty="0">
              <a:solidFill>
                <a:srgbClr val="444444"/>
              </a:solidFill>
              <a:latin typeface="Calibri"/>
              <a:ea typeface="Calibri"/>
              <a:cs typeface="Calibri"/>
            </a:endParaRPr>
          </a:p>
          <a:p>
            <a:pPr marL="0" indent="0">
              <a:buNone/>
            </a:pPr>
            <a:endParaRPr lang="en-US" dirty="0">
              <a:solidFill>
                <a:srgbClr val="000000"/>
              </a:solidFill>
              <a:latin typeface="Calibri"/>
              <a:cs typeface="Calibri Light"/>
            </a:endParaRPr>
          </a:p>
          <a:p>
            <a:pPr marL="0" lvl="0" indent="0">
              <a:buNone/>
            </a:pPr>
            <a:endParaRPr lang="en-US" sz="2800" dirty="0">
              <a:cs typeface="Calibri" panose="020F0502020204030204"/>
            </a:endParaRPr>
          </a:p>
          <a:p>
            <a:pPr marL="0" indent="0">
              <a:buNone/>
            </a:pPr>
            <a:r>
              <a:rPr lang="en-US" dirty="0"/>
              <a:t>  </a:t>
            </a:r>
            <a:endParaRPr lang="en-CH" dirty="0"/>
          </a:p>
        </p:txBody>
      </p:sp>
      <p:pic>
        <p:nvPicPr>
          <p:cNvPr id="7" name="Content Placeholder 6">
            <a:extLst>
              <a:ext uri="{FF2B5EF4-FFF2-40B4-BE49-F238E27FC236}">
                <a16:creationId xmlns:a16="http://schemas.microsoft.com/office/drawing/2014/main" id="{BD85F7CA-8F32-1CFA-F793-95C3EEFC10AE}"/>
              </a:ext>
            </a:extLst>
          </p:cNvPr>
          <p:cNvPicPr>
            <a:picLocks noGrp="1" noChangeAspect="1"/>
          </p:cNvPicPr>
          <p:nvPr>
            <p:ph sz="half" idx="1"/>
          </p:nvPr>
        </p:nvPicPr>
        <p:blipFill>
          <a:blip r:embed="rId3"/>
          <a:stretch>
            <a:fillRect/>
          </a:stretch>
        </p:blipFill>
        <p:spPr>
          <a:xfrm>
            <a:off x="762000" y="1270000"/>
            <a:ext cx="5582413" cy="4954725"/>
          </a:xfrm>
        </p:spPr>
      </p:pic>
      <p:sp>
        <p:nvSpPr>
          <p:cNvPr id="8" name="TextBox 7">
            <a:extLst>
              <a:ext uri="{FF2B5EF4-FFF2-40B4-BE49-F238E27FC236}">
                <a16:creationId xmlns:a16="http://schemas.microsoft.com/office/drawing/2014/main" id="{6E016720-CF7B-EF7E-5D50-C39639BD03CC}"/>
              </a:ext>
            </a:extLst>
          </p:cNvPr>
          <p:cNvSpPr txBox="1"/>
          <p:nvPr/>
        </p:nvSpPr>
        <p:spPr>
          <a:xfrm>
            <a:off x="1010413" y="5993892"/>
            <a:ext cx="5334000" cy="461665"/>
          </a:xfrm>
          <a:prstGeom prst="rect">
            <a:avLst/>
          </a:prstGeom>
          <a:noFill/>
        </p:spPr>
        <p:txBody>
          <a:bodyPr wrap="square" rtlCol="0">
            <a:spAutoFit/>
          </a:bodyPr>
          <a:lstStyle/>
          <a:p>
            <a:r>
              <a:rPr lang="en-US" sz="1200" dirty="0"/>
              <a:t>Image: Inter-Agency Standing Committee (IASC). (2007). </a:t>
            </a:r>
            <a:r>
              <a:rPr lang="en-US" sz="1200" i="1" dirty="0"/>
              <a:t>IASC guidelines on mental health and psychosocial support in emergency settings</a:t>
            </a:r>
            <a:r>
              <a:rPr lang="en-US" sz="1200" dirty="0"/>
              <a:t>. Geneva: IASC.</a:t>
            </a:r>
          </a:p>
        </p:txBody>
      </p:sp>
    </p:spTree>
    <p:extLst>
      <p:ext uri="{BB962C8B-B14F-4D97-AF65-F5344CB8AC3E}">
        <p14:creationId xmlns:p14="http://schemas.microsoft.com/office/powerpoint/2010/main" val="3490562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ffee with solid fill">
            <a:extLst>
              <a:ext uri="{FF2B5EF4-FFF2-40B4-BE49-F238E27FC236}">
                <a16:creationId xmlns:a16="http://schemas.microsoft.com/office/drawing/2014/main" id="{A90FD4AC-6C12-DF3F-260B-7AD645B5B5F5}"/>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5" y="1410905"/>
            <a:ext cx="4032621" cy="4032621"/>
          </a:xfrm>
          <a:prstGeom prst="rect">
            <a:avLst/>
          </a:prstGeom>
        </p:spPr>
      </p:pic>
      <p:sp>
        <p:nvSpPr>
          <p:cNvPr id="2" name="Title 1">
            <a:extLst>
              <a:ext uri="{FF2B5EF4-FFF2-40B4-BE49-F238E27FC236}">
                <a16:creationId xmlns:a16="http://schemas.microsoft.com/office/drawing/2014/main" id="{C51F9651-F23C-34F4-4658-1774B37657B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kern="1200">
                <a:solidFill>
                  <a:schemeClr val="tx1"/>
                </a:solidFill>
                <a:latin typeface="+mj-lt"/>
                <a:ea typeface="+mj-ea"/>
                <a:cs typeface="+mj-cs"/>
              </a:rPr>
              <a:t>Break</a:t>
            </a:r>
          </a:p>
        </p:txBody>
      </p:sp>
      <p:sp>
        <p:nvSpPr>
          <p:cNvPr id="3" name="Text Placeholder 2">
            <a:extLst>
              <a:ext uri="{FF2B5EF4-FFF2-40B4-BE49-F238E27FC236}">
                <a16:creationId xmlns:a16="http://schemas.microsoft.com/office/drawing/2014/main" id="{11445A2D-67EB-08B8-260F-6E72978F20C3}"/>
              </a:ext>
            </a:extLst>
          </p:cNvPr>
          <p:cNvSpPr>
            <a:spLocks noGrp="1"/>
          </p:cNvSpPr>
          <p:nvPr>
            <p:ph type="body" sz="quarter" idx="13"/>
          </p:nvPr>
        </p:nvSpPr>
        <p:spPr>
          <a:xfrm>
            <a:off x="5450210" y="4582814"/>
            <a:ext cx="4041454" cy="1312657"/>
          </a:xfrm>
        </p:spPr>
        <p:txBody>
          <a:bodyPr vert="horz" lIns="91440" tIns="45720" rIns="91440" bIns="45720" rtlCol="0" anchor="t">
            <a:normAutofit/>
          </a:bodyPr>
          <a:lstStyle/>
          <a:p>
            <a:pPr marL="0" indent="0">
              <a:lnSpc>
                <a:spcPct val="90000"/>
              </a:lnSpc>
              <a:spcBef>
                <a:spcPts val="1000"/>
              </a:spcBef>
            </a:pPr>
            <a:r>
              <a:rPr lang="en-US" sz="2400" kern="1200">
                <a:solidFill>
                  <a:schemeClr val="tx1"/>
                </a:solidFill>
                <a:latin typeface="+mn-lt"/>
                <a:ea typeface="+mn-ea"/>
                <a:cs typeface="+mn-cs"/>
              </a:rPr>
              <a:t>15 minutes</a:t>
            </a:r>
          </a:p>
        </p:txBody>
      </p:sp>
    </p:spTree>
    <p:extLst>
      <p:ext uri="{BB962C8B-B14F-4D97-AF65-F5344CB8AC3E}">
        <p14:creationId xmlns:p14="http://schemas.microsoft.com/office/powerpoint/2010/main" val="3069646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a:xfrm>
            <a:off x="510392" y="2340729"/>
            <a:ext cx="10919607" cy="2976397"/>
          </a:xfrm>
        </p:spPr>
        <p:txBody>
          <a:bodyPr lIns="91440" tIns="45720" rIns="91440" bIns="45720" anchor="t"/>
          <a:lstStyle/>
          <a:p>
            <a:pPr lvl="0"/>
            <a:endParaRPr lang="en-US" sz="2400" dirty="0"/>
          </a:p>
          <a:p>
            <a:r>
              <a:rPr lang="en-GB" sz="2400" b="1" dirty="0">
                <a:latin typeface="+mn-lt"/>
                <a:cs typeface="Calibri Light"/>
              </a:rPr>
              <a:t>Was it difficult to find ideas? If yes, what made it difficult?</a:t>
            </a:r>
            <a:endParaRPr lang="en-GB" sz="2400" b="1" dirty="0">
              <a:latin typeface="+mn-lt"/>
              <a:ea typeface="Calibri Light"/>
              <a:cs typeface="Calibri Light"/>
            </a:endParaRPr>
          </a:p>
          <a:p>
            <a:r>
              <a:rPr lang="en-GB" sz="2400" b="1" dirty="0">
                <a:latin typeface="+mn-lt"/>
                <a:cs typeface="Calibri Light"/>
              </a:rPr>
              <a:t>Was it easier to improve practices in some layers than others?</a:t>
            </a:r>
            <a:endParaRPr lang="en-GB" sz="2400" b="1" dirty="0">
              <a:latin typeface="+mn-lt"/>
              <a:ea typeface="Calibri Light"/>
              <a:cs typeface="Calibri Light"/>
            </a:endParaRPr>
          </a:p>
          <a:p>
            <a:r>
              <a:rPr lang="en-US" sz="2400" b="1" dirty="0">
                <a:latin typeface="+mn-lt"/>
                <a:ea typeface="Calibri Light"/>
                <a:cs typeface="Calibri Light"/>
              </a:rPr>
              <a:t>Were some recovery actions relevant to all the layers? </a:t>
            </a:r>
          </a:p>
          <a:p>
            <a:pPr marL="0" indent="0">
              <a:buNone/>
            </a:pPr>
            <a:endParaRPr lang="en-GB" b="1" dirty="0">
              <a:ea typeface="Calibri Light"/>
              <a:cs typeface="Calibri Light"/>
            </a:endParaRPr>
          </a:p>
          <a:p>
            <a:pPr marL="0" indent="0">
              <a:buNone/>
            </a:pPr>
            <a:endParaRPr lang="en-GB" b="1" dirty="0">
              <a:highlight>
                <a:srgbClr val="FFFF00"/>
              </a:highlight>
              <a:ea typeface="Calibri Light"/>
              <a:cs typeface="Calibri Light"/>
            </a:endParaRPr>
          </a:p>
          <a:p>
            <a:pPr marL="0" indent="0">
              <a:buNone/>
            </a:pPr>
            <a:endParaRPr lang="en-GB" b="1" dirty="0">
              <a:solidFill>
                <a:srgbClr val="00B050"/>
              </a:solidFill>
              <a:cs typeface="Calibri Light"/>
            </a:endParaRPr>
          </a:p>
          <a:p>
            <a:pPr marL="0" indent="0">
              <a:buNone/>
            </a:pPr>
            <a:endParaRPr lang="en-GB" b="1" dirty="0">
              <a:solidFill>
                <a:srgbClr val="00B050"/>
              </a:solidFill>
              <a:cs typeface="Calibri Light"/>
            </a:endParaRPr>
          </a:p>
          <a:p>
            <a:pPr marL="0" indent="0">
              <a:buNone/>
            </a:pPr>
            <a:endParaRPr lang="en-US" b="1" dirty="0">
              <a:solidFill>
                <a:srgbClr val="00B050"/>
              </a:solidFill>
              <a:cs typeface="Calibri Light"/>
            </a:endParaRPr>
          </a:p>
          <a:p>
            <a:pPr marL="0" lvl="0" indent="0">
              <a:buNone/>
            </a:pPr>
            <a:endParaRPr lang="en-US" dirty="0"/>
          </a:p>
          <a:p>
            <a:pPr marL="0" lvl="0" indent="0">
              <a:buNone/>
            </a:pPr>
            <a:endParaRPr lang="en-CH" dirty="0"/>
          </a:p>
          <a:p>
            <a:endParaRPr lang="en-CH" dirty="0"/>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4.9 Improving practices. Plenary discussion</a:t>
            </a:r>
            <a:br>
              <a:rPr lang="en-GB" sz="3200" b="1" dirty="0"/>
            </a:br>
            <a:endParaRPr lang="en-CH" dirty="0"/>
          </a:p>
        </p:txBody>
      </p:sp>
      <p:sp>
        <p:nvSpPr>
          <p:cNvPr id="5" name="TextBox 4">
            <a:extLst>
              <a:ext uri="{FF2B5EF4-FFF2-40B4-BE49-F238E27FC236}">
                <a16:creationId xmlns:a16="http://schemas.microsoft.com/office/drawing/2014/main" id="{BCDF05DE-EA31-21CF-84C0-EF74625389AF}"/>
              </a:ext>
            </a:extLst>
          </p:cNvPr>
          <p:cNvSpPr txBox="1"/>
          <p:nvPr/>
        </p:nvSpPr>
        <p:spPr>
          <a:xfrm>
            <a:off x="388630" y="946614"/>
            <a:ext cx="931525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Improving practices MHPSS services and staff use to promote recovery </a:t>
            </a:r>
            <a:endParaRPr lang="en-US" sz="2200" b="1" dirty="0">
              <a:solidFill>
                <a:srgbClr val="0070C0"/>
              </a:solidFill>
              <a:ea typeface="Calibri"/>
              <a:cs typeface="Calibri"/>
            </a:endParaRPr>
          </a:p>
        </p:txBody>
      </p:sp>
    </p:spTree>
    <p:extLst>
      <p:ext uri="{BB962C8B-B14F-4D97-AF65-F5344CB8AC3E}">
        <p14:creationId xmlns:p14="http://schemas.microsoft.com/office/powerpoint/2010/main" val="507033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AAD63-9FD2-6EFD-FB19-C31BB8FBF345}"/>
              </a:ext>
            </a:extLst>
          </p:cNvPr>
          <p:cNvSpPr>
            <a:spLocks noGrp="1"/>
          </p:cNvSpPr>
          <p:nvPr>
            <p:ph type="sldNum" sz="quarter" idx="12"/>
          </p:nvPr>
        </p:nvSpPr>
        <p:spPr/>
        <p:txBody>
          <a:bodyPr/>
          <a:lstStyle/>
          <a:p>
            <a:fld id="{04260D4A-DEC1-45DD-8AB2-A3349BAAA59E}" type="slidenum">
              <a:rPr lang="en-US" smtClean="0"/>
              <a:pPr/>
              <a:t>56</a:t>
            </a:fld>
            <a:endParaRPr lang="en-US"/>
          </a:p>
        </p:txBody>
      </p:sp>
      <p:sp>
        <p:nvSpPr>
          <p:cNvPr id="4" name="Content Placeholder 3">
            <a:extLst>
              <a:ext uri="{FF2B5EF4-FFF2-40B4-BE49-F238E27FC236}">
                <a16:creationId xmlns:a16="http://schemas.microsoft.com/office/drawing/2014/main" id="{F9AFDCB4-4B56-68C0-BCAE-8DA0B6B6C501}"/>
              </a:ext>
            </a:extLst>
          </p:cNvPr>
          <p:cNvSpPr>
            <a:spLocks noGrp="1"/>
          </p:cNvSpPr>
          <p:nvPr>
            <p:ph sz="quarter" idx="14"/>
          </p:nvPr>
        </p:nvSpPr>
        <p:spPr>
          <a:xfrm>
            <a:off x="961533" y="1640264"/>
            <a:ext cx="9473938" cy="3384223"/>
          </a:xfrm>
        </p:spPr>
        <p:txBody>
          <a:bodyPr lIns="91440" tIns="45720" rIns="91440" bIns="45720" anchor="t"/>
          <a:lstStyle/>
          <a:p>
            <a:pPr marL="0" indent="0">
              <a:buNone/>
            </a:pPr>
            <a:r>
              <a:rPr lang="en-GB" dirty="0">
                <a:latin typeface="+mn-lt"/>
              </a:rPr>
              <a:t>We will w</a:t>
            </a:r>
            <a:r>
              <a:rPr lang="en-BE" dirty="0">
                <a:latin typeface="+mn-lt"/>
              </a:rPr>
              <a:t>atch </a:t>
            </a:r>
            <a:r>
              <a:rPr lang="en-GB" dirty="0">
                <a:latin typeface="+mn-lt"/>
              </a:rPr>
              <a:t>a video about Little </a:t>
            </a:r>
            <a:r>
              <a:rPr lang="en-BE" dirty="0">
                <a:latin typeface="+mn-lt"/>
              </a:rPr>
              <a:t>Amal’s journey</a:t>
            </a:r>
            <a:r>
              <a:rPr lang="de-DE" dirty="0">
                <a:latin typeface="+mn-lt"/>
              </a:rPr>
              <a:t>: the larger-than-life </a:t>
            </a:r>
            <a:r>
              <a:rPr lang="en-GB" dirty="0">
                <a:latin typeface="+mn-lt"/>
                <a:ea typeface="Calibri" panose="020F0502020204030204" pitchFamily="34" charset="0"/>
                <a:cs typeface="Arial"/>
              </a:rPr>
              <a:t>puppet that travelled over 9000km from Syria across 13 countries in a project called </a:t>
            </a:r>
            <a:r>
              <a:rPr lang="en-GB" i="1" dirty="0">
                <a:latin typeface="+mn-lt"/>
                <a:ea typeface="Calibri" panose="020F0502020204030204" pitchFamily="34" charset="0"/>
                <a:cs typeface="Arial"/>
              </a:rPr>
              <a:t>The Walk</a:t>
            </a:r>
            <a:r>
              <a:rPr lang="en-GB" dirty="0">
                <a:latin typeface="+mn-lt"/>
                <a:ea typeface="Calibri" panose="020F0502020204030204" pitchFamily="34" charset="0"/>
                <a:cs typeface="Arial"/>
              </a:rPr>
              <a:t>, representing all children fleeing violence, conflict and persecution.</a:t>
            </a:r>
            <a:r>
              <a:rPr lang="en-BE" dirty="0">
                <a:latin typeface="+mn-lt"/>
              </a:rPr>
              <a:t> </a:t>
            </a:r>
            <a:endParaRPr lang="en-GB" dirty="0">
              <a:latin typeface="+mn-lt"/>
            </a:endParaRPr>
          </a:p>
          <a:p>
            <a:pPr marL="0" indent="0">
              <a:buNone/>
            </a:pPr>
            <a:endParaRPr lang="en-GB" sz="2000" i="1" dirty="0">
              <a:solidFill>
                <a:srgbClr val="000000"/>
              </a:solidFill>
              <a:latin typeface="+mn-lt"/>
              <a:ea typeface="Times New Roman" panose="02020603050405020304" pitchFamily="18" charset="0"/>
              <a:cs typeface="Calibri" panose="020F0502020204030204" pitchFamily="34" charset="0"/>
            </a:endParaRPr>
          </a:p>
          <a:p>
            <a:pPr marL="0" indent="0">
              <a:buNone/>
            </a:pPr>
            <a:r>
              <a:rPr lang="en-GB" sz="2000" b="1" i="1" dirty="0">
                <a:solidFill>
                  <a:srgbClr val="000000"/>
                </a:solidFill>
                <a:latin typeface="+mn-lt"/>
                <a:ea typeface="Times New Roman" panose="02020603050405020304" pitchFamily="18" charset="0"/>
                <a:cs typeface="Calibri" panose="020F0502020204030204" pitchFamily="34" charset="0"/>
              </a:rPr>
              <a:t>“….Yes, refugees need food and blankets, but they also need dignity and a voice. The purpose of The Walk is to highlight the potential of the refugee, not just their dire circumstances. Little Amal is 3.5 metres tall because we want the world to grow big enough to greet her. We want her to inspire us to think big and to act bigger.”</a:t>
            </a:r>
            <a:r>
              <a:rPr lang="en-GB" sz="2000" b="1" dirty="0">
                <a:solidFill>
                  <a:srgbClr val="000000"/>
                </a:solidFill>
                <a:latin typeface="+mn-lt"/>
                <a:ea typeface="Times New Roman" panose="02020603050405020304" pitchFamily="18" charset="0"/>
                <a:cs typeface="Calibri" panose="020F0502020204030204" pitchFamily="34" charset="0"/>
              </a:rPr>
              <a:t> </a:t>
            </a:r>
          </a:p>
          <a:p>
            <a:pPr marL="0" indent="0" algn="ctr">
              <a:buNone/>
            </a:pPr>
            <a:r>
              <a:rPr lang="en-GB" sz="2000" dirty="0">
                <a:solidFill>
                  <a:srgbClr val="000000"/>
                </a:solidFill>
                <a:effectLst/>
                <a:latin typeface="+mn-lt"/>
                <a:ea typeface="Times New Roman" panose="02020603050405020304" pitchFamily="18" charset="0"/>
                <a:cs typeface="Calibri" panose="020F0502020204030204" pitchFamily="34" charset="0"/>
              </a:rPr>
              <a:t>Amir Nizar </a:t>
            </a:r>
            <a:r>
              <a:rPr lang="en-GB" sz="2000" dirty="0" err="1">
                <a:solidFill>
                  <a:srgbClr val="000000"/>
                </a:solidFill>
                <a:effectLst/>
                <a:latin typeface="+mn-lt"/>
                <a:ea typeface="Times New Roman" panose="02020603050405020304" pitchFamily="18" charset="0"/>
                <a:cs typeface="Calibri" panose="020F0502020204030204" pitchFamily="34" charset="0"/>
              </a:rPr>
              <a:t>Zuabi</a:t>
            </a:r>
            <a:r>
              <a:rPr lang="en-GB" sz="2000" dirty="0">
                <a:solidFill>
                  <a:srgbClr val="000000"/>
                </a:solidFill>
                <a:effectLst/>
                <a:latin typeface="+mn-lt"/>
                <a:ea typeface="Times New Roman" panose="02020603050405020304" pitchFamily="18" charset="0"/>
                <a:cs typeface="Calibri" panose="020F0502020204030204" pitchFamily="34" charset="0"/>
              </a:rPr>
              <a:t>, Artistic Director of The Walk</a:t>
            </a:r>
            <a:endParaRPr lang="de-DE" sz="2000" dirty="0">
              <a:latin typeface="+mn-lt"/>
              <a:cs typeface="Calibri" panose="020F0502020204030204"/>
            </a:endParaRPr>
          </a:p>
          <a:p>
            <a:pPr marL="0" indent="0">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spcAft>
                <a:spcPts val="1200"/>
              </a:spcAft>
              <a:buNone/>
            </a:pPr>
            <a:endParaRPr lang="en-BE"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BE" sz="1800" dirty="0"/>
          </a:p>
          <a:p>
            <a:pPr marL="0" indent="0">
              <a:buNone/>
            </a:pPr>
            <a:endParaRPr lang="en-BE" dirty="0"/>
          </a:p>
        </p:txBody>
      </p:sp>
      <p:sp>
        <p:nvSpPr>
          <p:cNvPr id="5" name="Title 4">
            <a:extLst>
              <a:ext uri="{FF2B5EF4-FFF2-40B4-BE49-F238E27FC236}">
                <a16:creationId xmlns:a16="http://schemas.microsoft.com/office/drawing/2014/main" id="{64B12F6B-96C7-4668-01E8-18C004F2E295}"/>
              </a:ext>
            </a:extLst>
          </p:cNvPr>
          <p:cNvSpPr>
            <a:spLocks noGrp="1"/>
          </p:cNvSpPr>
          <p:nvPr>
            <p:ph type="title"/>
          </p:nvPr>
        </p:nvSpPr>
        <p:spPr>
          <a:xfrm>
            <a:off x="961533" y="624958"/>
            <a:ext cx="10054098" cy="432000"/>
          </a:xfrm>
        </p:spPr>
        <p:txBody>
          <a:bodyPr lIns="91440" tIns="45720" rIns="91440" bIns="45720" anchor="t"/>
          <a:lstStyle/>
          <a:p>
            <a:r>
              <a:rPr lang="en-GB" dirty="0">
                <a:latin typeface="Calibri" panose="020F0502020204030204" pitchFamily="34" charset="0"/>
                <a:ea typeface="Calibri" panose="020F0502020204030204" pitchFamily="34" charset="0"/>
                <a:cs typeface="Calibri" panose="020F0502020204030204" pitchFamily="34" charset="0"/>
              </a:rPr>
              <a:t>Presentation. Changing the narrative</a:t>
            </a:r>
            <a:endParaRPr lang="en-B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0724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Little Amal | The Walk Extended Highlights">
            <a:hlinkClick r:id="" action="ppaction://media"/>
            <a:extLst>
              <a:ext uri="{FF2B5EF4-FFF2-40B4-BE49-F238E27FC236}">
                <a16:creationId xmlns:a16="http://schemas.microsoft.com/office/drawing/2014/main" id="{22E11041-232A-74CB-E4AD-DA2EB81E70B6}"/>
              </a:ext>
            </a:extLst>
          </p:cNvPr>
          <p:cNvPicPr>
            <a:picLocks noGrp="1" noRot="1" noChangeAspect="1"/>
          </p:cNvPicPr>
          <p:nvPr>
            <p:ph sz="quarter" idx="14"/>
            <a:videoFile r:link="rId1"/>
          </p:nvPr>
        </p:nvPicPr>
        <p:blipFill>
          <a:blip r:embed="rId4"/>
          <a:stretch>
            <a:fillRect/>
          </a:stretch>
        </p:blipFill>
        <p:spPr>
          <a:xfrm>
            <a:off x="332404" y="136525"/>
            <a:ext cx="11527192" cy="6512864"/>
          </a:xfrm>
          <a:prstGeom prst="rect">
            <a:avLst/>
          </a:prstGeom>
        </p:spPr>
      </p:pic>
      <p:sp>
        <p:nvSpPr>
          <p:cNvPr id="2" name="Slide Number Placeholder 1">
            <a:extLst>
              <a:ext uri="{FF2B5EF4-FFF2-40B4-BE49-F238E27FC236}">
                <a16:creationId xmlns:a16="http://schemas.microsoft.com/office/drawing/2014/main" id="{8FABEFC4-5C3A-EED6-2EE6-D4935F1EE6B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04260D4A-DEC1-45DD-8AB2-A3349BAAA59E}" type="slidenum">
              <a:rPr lang="en-US" sz="1200">
                <a:solidFill>
                  <a:srgbClr val="FFFFFF"/>
                </a:solidFill>
              </a:rPr>
              <a:pPr algn="r">
                <a:spcAft>
                  <a:spcPts val="600"/>
                </a:spcAft>
              </a:pPr>
              <a:t>57</a:t>
            </a:fld>
            <a:endParaRPr lang="en-US" sz="1200">
              <a:solidFill>
                <a:srgbClr val="FFFFFF"/>
              </a:solidFill>
            </a:endParaRPr>
          </a:p>
        </p:txBody>
      </p:sp>
    </p:spTree>
    <p:extLst>
      <p:ext uri="{BB962C8B-B14F-4D97-AF65-F5344CB8AC3E}">
        <p14:creationId xmlns:p14="http://schemas.microsoft.com/office/powerpoint/2010/main" val="8636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E9DFEB22-E759-4243-81A0-025B8746DE33}"/>
              </a:ext>
            </a:extLst>
          </p:cNvPr>
          <p:cNvGrpSpPr/>
          <p:nvPr/>
        </p:nvGrpSpPr>
        <p:grpSpPr>
          <a:xfrm>
            <a:off x="2231681" y="2067402"/>
            <a:ext cx="7728638" cy="2413032"/>
            <a:chOff x="314195" y="5376176"/>
            <a:chExt cx="7030682" cy="1718602"/>
          </a:xfrm>
          <a:solidFill>
            <a:schemeClr val="accent3">
              <a:lumMod val="60000"/>
              <a:lumOff val="40000"/>
            </a:schemeClr>
          </a:solidFill>
        </p:grpSpPr>
        <p:sp>
          <p:nvSpPr>
            <p:cNvPr id="6"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314195" y="5376176"/>
              <a:ext cx="7030682"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a:cs typeface="Arial Unicode MS"/>
              </a:endParaRPr>
            </a:p>
          </p:txBody>
        </p:sp>
        <p:sp>
          <p:nvSpPr>
            <p:cNvPr id="7"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74823" y="5489623"/>
              <a:ext cx="6709426" cy="149170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FFFE"/>
                  </a:solidFill>
                  <a:effectLst/>
                  <a:uLnTx/>
                  <a:uFillTx/>
                  <a:latin typeface="Calibri" panose="020F0502020204030204" pitchFamily="34" charset="0"/>
                  <a:ea typeface="Arial Unicode MS"/>
                  <a:cs typeface="Arial Unicode MS"/>
                </a:rPr>
                <a:t>QualityRights</a:t>
              </a:r>
              <a:r>
                <a:rPr kumimoji="0" lang="en-US" altLang="en-US" sz="4800" b="1" i="0" u="none" strike="noStrike" kern="1200" cap="none" spc="0" normalizeH="0" baseline="0" noProof="0" dirty="0">
                  <a:ln>
                    <a:noFill/>
                  </a:ln>
                  <a:solidFill>
                    <a:srgbClr val="FFFFFE"/>
                  </a:solidFill>
                  <a:effectLst/>
                  <a:uLnTx/>
                  <a:uFillTx/>
                  <a:latin typeface="Calibri" panose="020F0502020204030204" pitchFamily="34" charset="0"/>
                  <a:ea typeface="Arial Unicode MS"/>
                  <a:cs typeface="Arial Unicode MS"/>
                </a:rPr>
                <a:t> Changemakers and Action Plans</a:t>
              </a:r>
            </a:p>
          </p:txBody>
        </p:sp>
      </p:grpSp>
    </p:spTree>
    <p:extLst>
      <p:ext uri="{BB962C8B-B14F-4D97-AF65-F5344CB8AC3E}">
        <p14:creationId xmlns:p14="http://schemas.microsoft.com/office/powerpoint/2010/main" val="2901999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a:xfrm>
            <a:off x="464064" y="2226820"/>
            <a:ext cx="11246298" cy="3353046"/>
          </a:xfrm>
        </p:spPr>
        <p:txBody>
          <a:bodyPr lIns="91440" tIns="45720" rIns="91440" bIns="45720" anchor="t"/>
          <a:lstStyle/>
          <a:p>
            <a:pPr marL="342900" indent="-342900"/>
            <a:r>
              <a:rPr lang="en-US" dirty="0">
                <a:latin typeface="+mn-lt"/>
                <a:cs typeface="Calibri Light" panose="020F0302020204030204"/>
              </a:rPr>
              <a:t>Continue building your QualityRights Action Plan.</a:t>
            </a:r>
          </a:p>
          <a:p>
            <a:pPr marL="342900" indent="-342900"/>
            <a:r>
              <a:rPr lang="en-US" b="1" dirty="0">
                <a:latin typeface="+mn-lt"/>
                <a:cs typeface="Calibri Light" panose="020F0302020204030204"/>
              </a:rPr>
              <a:t>Identify two to three concrete and realistic actions your project or organization could implement within the next six months to promote recovery-oriented practice.</a:t>
            </a:r>
          </a:p>
          <a:p>
            <a:pPr marL="1080000" lvl="1" indent="-342900">
              <a:buFont typeface="Courier New" panose="02070309020205020404" pitchFamily="49" charset="0"/>
              <a:buChar char="o"/>
            </a:pPr>
            <a:r>
              <a:rPr lang="en-US" sz="2200" dirty="0">
                <a:latin typeface="+mn-lt"/>
                <a:cs typeface="Calibri Light" panose="020F0302020204030204"/>
              </a:rPr>
              <a:t>What specific changes in services or staff practices would support recovery?</a:t>
            </a:r>
          </a:p>
          <a:p>
            <a:pPr marL="1080000" lvl="1" indent="-342900">
              <a:buFont typeface="Courier New" panose="02070309020205020404" pitchFamily="49" charset="0"/>
              <a:buChar char="o"/>
            </a:pPr>
            <a:r>
              <a:rPr lang="en-US" sz="2200" dirty="0">
                <a:latin typeface="+mn-lt"/>
                <a:cs typeface="Calibri Light" panose="020F0302020204030204"/>
              </a:rPr>
              <a:t>What resources will you need?</a:t>
            </a:r>
          </a:p>
          <a:p>
            <a:pPr marL="1080000" lvl="1" indent="-342900">
              <a:buFont typeface="Courier New" panose="02070309020205020404" pitchFamily="49" charset="0"/>
              <a:buChar char="o"/>
            </a:pPr>
            <a:r>
              <a:rPr lang="en-US" sz="2200" dirty="0">
                <a:latin typeface="+mn-lt"/>
                <a:cs typeface="Calibri Light" panose="020F0302020204030204"/>
              </a:rPr>
              <a:t>What challenges might you face, and how can you address them?</a:t>
            </a:r>
          </a:p>
          <a:p>
            <a:pPr marL="1080000" lvl="1" indent="-342900">
              <a:buFont typeface="Courier New" panose="02070309020205020404" pitchFamily="49" charset="0"/>
              <a:buChar char="o"/>
            </a:pPr>
            <a:endParaRPr lang="en-US" sz="2200" dirty="0">
              <a:latin typeface="+mn-lt"/>
              <a:cs typeface="Calibri Light" panose="020F0302020204030204"/>
            </a:endParaRPr>
          </a:p>
          <a:p>
            <a:pPr marL="342900" indent="-342900"/>
            <a:r>
              <a:rPr lang="en-US" dirty="0">
                <a:latin typeface="+mn-lt"/>
                <a:cs typeface="Calibri Light" panose="020F0302020204030204"/>
              </a:rPr>
              <a:t>Record your ideas in the Day 3 Action Planner (Recovery) section.</a:t>
            </a:r>
            <a:endParaRPr lang="en-US" dirty="0">
              <a:latin typeface="+mn-lt"/>
              <a:ea typeface="Calibri Light" panose="020F0302020204030204"/>
              <a:cs typeface="Calibri Light" panose="020F0302020204030204"/>
            </a:endParaRPr>
          </a:p>
          <a:p>
            <a:pPr marL="342900" indent="-342900"/>
            <a:endParaRPr lang="en-US" dirty="0">
              <a:cs typeface="Calibri Light" panose="020F0302020204030204"/>
            </a:endParaRPr>
          </a:p>
          <a:p>
            <a:pPr marL="342900" lvl="0" indent="-342900"/>
            <a:endParaRPr lang="en-US" dirty="0">
              <a:cs typeface="Calibri Light" panose="020F0302020204030204"/>
            </a:endParaRPr>
          </a:p>
          <a:p>
            <a:pPr marL="0" lvl="0" indent="0">
              <a:buNone/>
            </a:pPr>
            <a:endParaRPr lang="en-CH" dirty="0"/>
          </a:p>
          <a:p>
            <a:endParaRPr lang="en-CH" dirty="0"/>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p:txBody>
          <a:bodyPr lIns="91440" tIns="45720" rIns="91440" bIns="45720" anchor="t"/>
          <a:lstStyle/>
          <a:p>
            <a:r>
              <a:rPr lang="en-GB" dirty="0">
                <a:latin typeface="Calibri" panose="020F0502020204030204" pitchFamily="34" charset="0"/>
                <a:ea typeface="Calibri" panose="020F0502020204030204" pitchFamily="34" charset="0"/>
                <a:cs typeface="Calibri" panose="020F0502020204030204" pitchFamily="34" charset="0"/>
              </a:rPr>
              <a:t>Exercise 4.10 Improving practices. Action planning</a:t>
            </a:r>
          </a:p>
        </p:txBody>
      </p:sp>
      <p:sp>
        <p:nvSpPr>
          <p:cNvPr id="4" name="TextBox 3">
            <a:extLst>
              <a:ext uri="{FF2B5EF4-FFF2-40B4-BE49-F238E27FC236}">
                <a16:creationId xmlns:a16="http://schemas.microsoft.com/office/drawing/2014/main" id="{94DB3CDC-73C5-6E8A-8A18-37D5D9941781}"/>
              </a:ext>
            </a:extLst>
          </p:cNvPr>
          <p:cNvSpPr txBox="1"/>
          <p:nvPr/>
        </p:nvSpPr>
        <p:spPr>
          <a:xfrm>
            <a:off x="464064" y="946614"/>
            <a:ext cx="9901725" cy="484235"/>
          </a:xfrm>
          <a:prstGeom prst="rect">
            <a:avLst/>
          </a:prstGeom>
          <a:noFill/>
        </p:spPr>
        <p:txBody>
          <a:bodyPr wrap="square">
            <a:spAutoFit/>
          </a:bodyPr>
          <a:lstStyle/>
          <a:p>
            <a:pPr marL="228600" lvl="0" indent="-228600">
              <a:lnSpc>
                <a:spcPts val="3300"/>
              </a:lnSpc>
              <a:spcBef>
                <a:spcPct val="0"/>
              </a:spcBef>
              <a:defRPr/>
            </a:pPr>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Improving practices MHPSS services and staff use to promote recovery</a:t>
            </a:r>
            <a:r>
              <a:rPr lang="en-GB" sz="2200" b="1" dirty="0">
                <a:latin typeface="Calibri" panose="020F0502020204030204" pitchFamily="34" charset="0"/>
                <a:ea typeface="Calibri" panose="020F0502020204030204" pitchFamily="34" charset="0"/>
                <a:cs typeface="Calibri" panose="020F0502020204030204" pitchFamily="34" charset="0"/>
              </a:rPr>
              <a:t> </a:t>
            </a:r>
            <a:endParaRPr kumimoji="0" lang="en-US" sz="2200" b="1" i="0" u="none" strike="noStrike" kern="1200" cap="none" spc="-100" normalizeH="0" baseline="0" noProof="0" dirty="0">
              <a:ln>
                <a:noFill/>
              </a:ln>
              <a:solidFill>
                <a:srgbClr val="007A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9377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298077" y="1038046"/>
            <a:ext cx="11564739" cy="4192322"/>
          </a:xfrm>
        </p:spPr>
        <p:txBody>
          <a:bodyPr lIns="91440" tIns="45720" rIns="91440" bIns="45720" anchor="t">
            <a:noAutofit/>
          </a:bodyPr>
          <a:lstStyle/>
          <a:p>
            <a:pPr>
              <a:spcAft>
                <a:spcPts val="500"/>
              </a:spcAft>
            </a:pPr>
            <a:r>
              <a:rPr lang="en-US" b="1" dirty="0">
                <a:solidFill>
                  <a:srgbClr val="000000"/>
                </a:solidFill>
                <a:latin typeface="+mn-lt"/>
                <a:ea typeface="Calibri Light"/>
                <a:cs typeface="Calibri Light"/>
              </a:rPr>
              <a:t>The person has enough information about proposed treatments to make an informed decision, including:</a:t>
            </a:r>
          </a:p>
          <a:p>
            <a:pPr lvl="2">
              <a:lnSpc>
                <a:spcPct val="100000"/>
              </a:lnSpc>
              <a:spcBef>
                <a:spcPts val="300"/>
              </a:spcBef>
            </a:pPr>
            <a:r>
              <a:rPr lang="en-US" sz="2200" dirty="0">
                <a:solidFill>
                  <a:srgbClr val="000000"/>
                </a:solidFill>
                <a:latin typeface="+mn-lt"/>
                <a:ea typeface="Calibri Light"/>
                <a:cs typeface="Calibri Light"/>
              </a:rPr>
              <a:t>possible benefits and negative effects/risks of the proposed treatment; </a:t>
            </a:r>
          </a:p>
          <a:p>
            <a:pPr lvl="2">
              <a:lnSpc>
                <a:spcPct val="100000"/>
              </a:lnSpc>
              <a:spcBef>
                <a:spcPts val="300"/>
              </a:spcBef>
            </a:pPr>
            <a:r>
              <a:rPr lang="en-US" sz="2200" dirty="0">
                <a:solidFill>
                  <a:srgbClr val="000000"/>
                </a:solidFill>
                <a:latin typeface="+mn-lt"/>
                <a:ea typeface="Calibri Light"/>
                <a:cs typeface="Calibri Light"/>
              </a:rPr>
              <a:t>possible alternatives to the proposed treatment;</a:t>
            </a:r>
          </a:p>
          <a:p>
            <a:pPr lvl="2">
              <a:lnSpc>
                <a:spcPct val="100000"/>
              </a:lnSpc>
              <a:spcBef>
                <a:spcPts val="300"/>
              </a:spcBef>
            </a:pPr>
            <a:r>
              <a:rPr lang="en-US" sz="2200" dirty="0">
                <a:solidFill>
                  <a:srgbClr val="000000"/>
                </a:solidFill>
                <a:latin typeface="+mn-lt"/>
                <a:ea typeface="Calibri Light"/>
                <a:cs typeface="Calibri Light"/>
              </a:rPr>
              <a:t>possible benefits and risks of not accepting the proposed treatment and/or of choosing one of the alternatives. </a:t>
            </a:r>
          </a:p>
          <a:p>
            <a:pPr lvl="2">
              <a:lnSpc>
                <a:spcPct val="100000"/>
              </a:lnSpc>
              <a:spcBef>
                <a:spcPts val="300"/>
              </a:spcBef>
            </a:pPr>
            <a:r>
              <a:rPr lang="en-US" sz="2200" dirty="0">
                <a:solidFill>
                  <a:srgbClr val="000000"/>
                </a:solidFill>
                <a:latin typeface="+mn-lt"/>
                <a:ea typeface="Calibri Light"/>
                <a:cs typeface="Calibri Light"/>
              </a:rPr>
              <a:t>information is given in a way the person can understand and is adapted to their needs;</a:t>
            </a:r>
          </a:p>
          <a:p>
            <a:pPr lvl="2">
              <a:lnSpc>
                <a:spcPct val="100000"/>
              </a:lnSpc>
              <a:spcBef>
                <a:spcPts val="300"/>
              </a:spcBef>
              <a:spcAft>
                <a:spcPts val="300"/>
              </a:spcAft>
            </a:pPr>
            <a:r>
              <a:rPr lang="en-US" sz="2200" dirty="0">
                <a:solidFill>
                  <a:srgbClr val="000000"/>
                </a:solidFill>
                <a:latin typeface="+mn-lt"/>
                <a:ea typeface="Calibri Light"/>
                <a:cs typeface="Calibri Light"/>
              </a:rPr>
              <a:t>the information is given in a way that is culturally acceptable to the person.</a:t>
            </a:r>
          </a:p>
          <a:p>
            <a:pPr>
              <a:spcAft>
                <a:spcPts val="500"/>
              </a:spcAft>
            </a:pPr>
            <a:r>
              <a:rPr lang="en-US" b="1" dirty="0">
                <a:solidFill>
                  <a:srgbClr val="000000"/>
                </a:solidFill>
                <a:latin typeface="+mn-lt"/>
                <a:ea typeface="Calibri Light"/>
                <a:cs typeface="Calibri Light"/>
              </a:rPr>
              <a:t>The consent to treatment is given voluntarily:</a:t>
            </a:r>
          </a:p>
          <a:p>
            <a:pPr lvl="2">
              <a:spcBef>
                <a:spcPts val="300"/>
              </a:spcBef>
            </a:pPr>
            <a:r>
              <a:rPr lang="en-US" sz="2200" dirty="0">
                <a:solidFill>
                  <a:srgbClr val="000000"/>
                </a:solidFill>
                <a:latin typeface="+mn-lt"/>
                <a:ea typeface="Calibri Light"/>
                <a:cs typeface="Calibri Light"/>
              </a:rPr>
              <a:t>without threat or coercion or  undue influence; </a:t>
            </a:r>
          </a:p>
          <a:p>
            <a:pPr lvl="2">
              <a:spcBef>
                <a:spcPts val="300"/>
              </a:spcBef>
            </a:pPr>
            <a:r>
              <a:rPr lang="en-US" sz="2200" dirty="0">
                <a:solidFill>
                  <a:srgbClr val="000000"/>
                </a:solidFill>
                <a:latin typeface="+mn-lt"/>
                <a:ea typeface="Calibri Light"/>
                <a:cs typeface="Calibri Light"/>
              </a:rPr>
              <a:t>without deception, fraud, manipulation or false reassurance.</a:t>
            </a:r>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a:xfrm>
            <a:off x="298077" y="223007"/>
            <a:ext cx="11595846" cy="585117"/>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What informed consent for treatment means </a:t>
            </a:r>
            <a:endParaRPr lang="en-CH"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4F80606-7331-BE28-EA38-33C525715AF0}"/>
              </a:ext>
            </a:extLst>
          </p:cNvPr>
          <p:cNvSpPr txBox="1"/>
          <p:nvPr/>
        </p:nvSpPr>
        <p:spPr>
          <a:xfrm>
            <a:off x="1555421" y="5346758"/>
            <a:ext cx="8233999" cy="1172116"/>
          </a:xfrm>
          <a:prstGeom prst="rect">
            <a:avLst/>
          </a:prstGeom>
          <a:solidFill>
            <a:schemeClr val="bg1">
              <a:lumMod val="85000"/>
            </a:schemeClr>
          </a:solidFill>
        </p:spPr>
        <p:txBody>
          <a:bodyPr wrap="square" rtlCol="0">
            <a:spAutoFit/>
          </a:bodyPr>
          <a:lstStyle/>
          <a:p>
            <a:pPr marL="0" lvl="2" algn="ctr">
              <a:spcAft>
                <a:spcPts val="500"/>
              </a:spcAft>
            </a:pPr>
            <a:r>
              <a:rPr lang="en-US" sz="2200" b="1" dirty="0">
                <a:solidFill>
                  <a:srgbClr val="000000"/>
                </a:solidFill>
                <a:ea typeface="Calibri Light"/>
                <a:cs typeface="Calibri Light"/>
              </a:rPr>
              <a:t>Obtaining informed consent to treatment is essential to respecting the right to legal capacity. </a:t>
            </a:r>
          </a:p>
          <a:p>
            <a:pPr marL="0" lvl="2" algn="ctr">
              <a:spcAft>
                <a:spcPts val="500"/>
              </a:spcAft>
            </a:pPr>
            <a:r>
              <a:rPr lang="en-GB" sz="2200" b="1" dirty="0">
                <a:solidFill>
                  <a:srgbClr val="000000"/>
                </a:solidFill>
                <a:ea typeface="SimSun"/>
                <a:cs typeface="Calibri"/>
              </a:rPr>
              <a:t>The right to informed consent includes the right to refuse treatment!</a:t>
            </a:r>
            <a:endParaRPr lang="en-US" sz="2200" b="1" dirty="0">
              <a:solidFill>
                <a:srgbClr val="000000">
                  <a:alpha val="60000"/>
                </a:srgbClr>
              </a:solidFill>
              <a:ea typeface="SimSun"/>
              <a:cs typeface="Calibri"/>
            </a:endParaRPr>
          </a:p>
        </p:txBody>
      </p:sp>
    </p:spTree>
    <p:extLst>
      <p:ext uri="{BB962C8B-B14F-4D97-AF65-F5344CB8AC3E}">
        <p14:creationId xmlns:p14="http://schemas.microsoft.com/office/powerpoint/2010/main" val="2661729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549" name="Google Shape;549;p48"/>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indent="0">
              <a:buSzPts val="1800"/>
              <a:buNone/>
            </a:pPr>
            <a:r>
              <a:rPr lang="en-GB" sz="2400" dirty="0"/>
              <a:t>Please provide some quick first impressions on how you found the second part of module three on </a:t>
            </a:r>
            <a:r>
              <a:rPr lang="en-GB" sz="2400" i="1" dirty="0"/>
              <a:t>Legal capacity and the right to decide</a:t>
            </a:r>
            <a:r>
              <a:rPr lang="en-GB" sz="2400" dirty="0"/>
              <a:t>, and module four on </a:t>
            </a:r>
            <a:r>
              <a:rPr lang="en-GB" sz="2400" i="1" dirty="0"/>
              <a:t>Recovery and the right to health. </a:t>
            </a:r>
            <a:r>
              <a:rPr lang="en-GB" sz="2400" dirty="0"/>
              <a:t>You'll have the opportunity to give more detailed feedback at the end of the entire course too.</a:t>
            </a:r>
          </a:p>
          <a:p>
            <a:pPr marL="0" lvl="0" indent="0" algn="l" rtl="0">
              <a:lnSpc>
                <a:spcPct val="100000"/>
              </a:lnSpc>
              <a:spcBef>
                <a:spcPts val="2250"/>
              </a:spcBef>
              <a:spcAft>
                <a:spcPts val="0"/>
              </a:spcAft>
              <a:buSzPts val="1800"/>
              <a:buNone/>
            </a:pPr>
            <a:endParaRPr sz="2400" dirty="0">
              <a:latin typeface="Calibri"/>
              <a:ea typeface="Calibri"/>
              <a:cs typeface="Calibri"/>
              <a:sym typeface="Calibri"/>
            </a:endParaRPr>
          </a:p>
          <a:p>
            <a:pPr marL="342900" lvl="0" indent="-342900" algn="l" rtl="0">
              <a:lnSpc>
                <a:spcPct val="100000"/>
              </a:lnSpc>
              <a:spcBef>
                <a:spcPts val="750"/>
              </a:spcBef>
              <a:spcAft>
                <a:spcPts val="0"/>
              </a:spcAft>
              <a:buSzPts val="1800"/>
              <a:buFont typeface="Century Gothic"/>
              <a:buAutoNum type="arabicPeriod"/>
            </a:pPr>
            <a:r>
              <a:rPr lang="en-GB" sz="2400" dirty="0">
                <a:latin typeface="Calibri"/>
                <a:ea typeface="Calibri"/>
                <a:cs typeface="Calibri"/>
                <a:sym typeface="Calibri"/>
              </a:rPr>
              <a:t>What is/are the most important point(s) you learnt from today’s training?</a:t>
            </a:r>
          </a:p>
          <a:p>
            <a:pPr marL="342900" lvl="0" indent="-342900" algn="l" rtl="0">
              <a:lnSpc>
                <a:spcPct val="100000"/>
              </a:lnSpc>
              <a:spcBef>
                <a:spcPts val="750"/>
              </a:spcBef>
              <a:spcAft>
                <a:spcPts val="0"/>
              </a:spcAft>
              <a:buSzPts val="1800"/>
              <a:buFont typeface="Century Gothic"/>
              <a:buAutoNum type="arabicPeriod"/>
            </a:pPr>
            <a:r>
              <a:rPr lang="en-GB" sz="2400" dirty="0"/>
              <a:t>Any remarks? Wishes for tomorrow?</a:t>
            </a:r>
            <a:endParaRPr sz="2400" dirty="0">
              <a:latin typeface="Calibri"/>
              <a:ea typeface="Calibri"/>
              <a:cs typeface="Calibri"/>
              <a:sym typeface="Calibri"/>
            </a:endParaRPr>
          </a:p>
          <a:p>
            <a:pPr marL="285750" lvl="0" indent="-146050" algn="l" rtl="0">
              <a:lnSpc>
                <a:spcPct val="100000"/>
              </a:lnSpc>
              <a:spcBef>
                <a:spcPts val="1200"/>
              </a:spcBef>
              <a:spcAft>
                <a:spcPts val="0"/>
              </a:spcAft>
              <a:buSzPts val="2200"/>
              <a:buNone/>
            </a:pPr>
            <a:endParaRPr dirty="0"/>
          </a:p>
        </p:txBody>
      </p:sp>
      <p:sp>
        <p:nvSpPr>
          <p:cNvPr id="550" name="Google Shape;550;p4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latin typeface="Calibri" panose="020F0502020204030204" pitchFamily="34" charset="0"/>
                <a:ea typeface="Calibri" panose="020F0502020204030204" pitchFamily="34" charset="0"/>
                <a:cs typeface="Calibri" panose="020F0502020204030204" pitchFamily="34" charset="0"/>
              </a:rPr>
              <a:t>Daily wrap up and rapid end of day evaluation</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0DE29-7D68-F13E-7BD2-4114DD2331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61</a:t>
            </a:fld>
            <a:endParaRPr lang="en-GB"/>
          </a:p>
        </p:txBody>
      </p:sp>
      <p:sp>
        <p:nvSpPr>
          <p:cNvPr id="6" name="TextBox 5">
            <a:extLst>
              <a:ext uri="{FF2B5EF4-FFF2-40B4-BE49-F238E27FC236}">
                <a16:creationId xmlns:a16="http://schemas.microsoft.com/office/drawing/2014/main" id="{AABAC960-9E3C-A31E-9B14-B0072F94526E}"/>
              </a:ext>
            </a:extLst>
          </p:cNvPr>
          <p:cNvSpPr txBox="1"/>
          <p:nvPr/>
        </p:nvSpPr>
        <p:spPr>
          <a:xfrm>
            <a:off x="159026" y="2663688"/>
            <a:ext cx="12032974" cy="338554"/>
          </a:xfrm>
          <a:prstGeom prst="rect">
            <a:avLst/>
          </a:prstGeom>
          <a:noFill/>
        </p:spPr>
        <p:txBody>
          <a:bodyPr wrap="square" rtlCol="0">
            <a:spAutoFit/>
          </a:bodyPr>
          <a:lstStyle/>
          <a:p>
            <a:r>
              <a:rPr lang="en-US" sz="1600" dirty="0"/>
              <a:t>WHO/UCN/MSD/PLR/2025.4 </a:t>
            </a:r>
            <a:r>
              <a:rPr lang="en-US" sz="1600" b="1" dirty="0"/>
              <a:t>© WHO 2025. </a:t>
            </a:r>
            <a:r>
              <a:rPr lang="en-US" sz="1600" dirty="0"/>
              <a:t>Some rights reserved. This work is available under the </a:t>
            </a:r>
            <a:r>
              <a:rPr lang="en-US" sz="1600" u="sng" dirty="0">
                <a:hlinkClick r:id="rId2"/>
              </a:rPr>
              <a:t>CC BY-NC-SA 3.0 IGO</a:t>
            </a:r>
            <a:r>
              <a:rPr lang="en-US" sz="1600" dirty="0"/>
              <a:t> </a:t>
            </a:r>
            <a:r>
              <a:rPr lang="en-US" sz="1600" dirty="0" err="1"/>
              <a:t>licence</a:t>
            </a:r>
            <a:r>
              <a:rPr lang="en-US" sz="1600" dirty="0"/>
              <a:t>.</a:t>
            </a:r>
          </a:p>
        </p:txBody>
      </p:sp>
    </p:spTree>
    <p:extLst>
      <p:ext uri="{BB962C8B-B14F-4D97-AF65-F5344CB8AC3E}">
        <p14:creationId xmlns:p14="http://schemas.microsoft.com/office/powerpoint/2010/main" val="204460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756733-98F0-64EE-FCCD-73B512F71B46}"/>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3" name="Text Placeholder 2">
            <a:extLst>
              <a:ext uri="{FF2B5EF4-FFF2-40B4-BE49-F238E27FC236}">
                <a16:creationId xmlns:a16="http://schemas.microsoft.com/office/drawing/2014/main" id="{F5FB896E-E3CC-B21A-BEC9-9370AFF2DB57}"/>
              </a:ext>
            </a:extLst>
          </p:cNvPr>
          <p:cNvSpPr>
            <a:spLocks noGrp="1"/>
          </p:cNvSpPr>
          <p:nvPr>
            <p:ph type="body" sz="quarter" idx="13"/>
          </p:nvPr>
        </p:nvSpPr>
        <p:spPr>
          <a:xfrm>
            <a:off x="507207" y="1080400"/>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Halima</a:t>
            </a:r>
          </a:p>
        </p:txBody>
      </p:sp>
      <p:sp>
        <p:nvSpPr>
          <p:cNvPr id="4" name="Content Placeholder 3">
            <a:extLst>
              <a:ext uri="{FF2B5EF4-FFF2-40B4-BE49-F238E27FC236}">
                <a16:creationId xmlns:a16="http://schemas.microsoft.com/office/drawing/2014/main" id="{76459DFC-A99B-D496-6AF4-B7648B78566F}"/>
              </a:ext>
            </a:extLst>
          </p:cNvPr>
          <p:cNvSpPr>
            <a:spLocks noGrp="1"/>
          </p:cNvSpPr>
          <p:nvPr>
            <p:ph sz="quarter" idx="14"/>
          </p:nvPr>
        </p:nvSpPr>
        <p:spPr>
          <a:xfrm>
            <a:off x="507205" y="1731264"/>
            <a:ext cx="11174401" cy="4279924"/>
          </a:xfrm>
        </p:spPr>
        <p:txBody>
          <a:bodyPr lIns="91440" tIns="45720" rIns="91440" bIns="45720" anchor="t"/>
          <a:lstStyle/>
          <a:p>
            <a:pPr marL="0" indent="0">
              <a:spcAft>
                <a:spcPts val="600"/>
              </a:spcAft>
              <a:buNone/>
            </a:pPr>
            <a:r>
              <a:rPr lang="en-GB" dirty="0">
                <a:latin typeface="+mn-lt"/>
                <a:ea typeface="Calibri"/>
                <a:cs typeface="Calibri"/>
              </a:rPr>
              <a:t>Halima is an 18-year-old young woman who had to flee her home city because it was bombed. She lost her father and her little brother in the bombings. She doesn´t know where her mother is. She sought shelter with her older sister, who is living with her family in an IDP camp. That was one year ago.</a:t>
            </a:r>
            <a:endParaRPr lang="en-US" dirty="0">
              <a:solidFill>
                <a:srgbClr val="444444"/>
              </a:solidFill>
              <a:latin typeface="+mn-lt"/>
              <a:ea typeface="Calibri"/>
              <a:cs typeface="Calibri"/>
            </a:endParaRPr>
          </a:p>
          <a:p>
            <a:pPr marL="0" indent="0">
              <a:spcAft>
                <a:spcPts val="600"/>
              </a:spcAft>
              <a:buNone/>
            </a:pPr>
            <a:r>
              <a:rPr lang="en-GB" dirty="0">
                <a:latin typeface="+mn-lt"/>
                <a:ea typeface="Calibri"/>
                <a:cs typeface="Calibri"/>
              </a:rPr>
              <a:t>Since then, Halima has become tired of life. She is not speaking more than the necessary and refuses to go out of the tent, except when forced to do so by her family. She has stopped helping with the household, refuses to study – something she used to really enjoy </a:t>
            </a:r>
            <a:r>
              <a:rPr lang="en-GB" dirty="0">
                <a:ea typeface="Calibri"/>
                <a:cs typeface="Calibri"/>
              </a:rPr>
              <a:t> </a:t>
            </a:r>
            <a:r>
              <a:rPr lang="en-GB" dirty="0">
                <a:latin typeface="+mn-lt"/>
                <a:ea typeface="Calibri"/>
                <a:cs typeface="Calibri"/>
              </a:rPr>
              <a:t>– and she spends most of her time laying in her bed. The only things she likes to do is listen to music through her headphones and to play with her little cousins.</a:t>
            </a:r>
            <a:endParaRPr lang="en-US" dirty="0">
              <a:solidFill>
                <a:srgbClr val="444444"/>
              </a:solidFill>
              <a:latin typeface="+mn-lt"/>
              <a:ea typeface="Calibri"/>
              <a:cs typeface="Calibri"/>
            </a:endParaRPr>
          </a:p>
          <a:p>
            <a:pPr marL="0" indent="0">
              <a:buNone/>
            </a:pPr>
            <a:r>
              <a:rPr lang="en-GB" dirty="0">
                <a:latin typeface="+mn-lt"/>
                <a:ea typeface="Calibri"/>
                <a:cs typeface="Calibri"/>
              </a:rPr>
              <a:t>As Halima is not getting better, her sister is very worried and decides to bring her to the mental health services in the camp, where she meets a counsellor and a psychiatrist.</a:t>
            </a:r>
          </a:p>
        </p:txBody>
      </p:sp>
      <p:sp>
        <p:nvSpPr>
          <p:cNvPr id="5" name="Title 4">
            <a:extLst>
              <a:ext uri="{FF2B5EF4-FFF2-40B4-BE49-F238E27FC236}">
                <a16:creationId xmlns:a16="http://schemas.microsoft.com/office/drawing/2014/main" id="{099CBBFC-CC15-E40E-7355-ED9B4B7C9F4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3.4 Informed consent, Halima’s story</a:t>
            </a:r>
          </a:p>
        </p:txBody>
      </p:sp>
    </p:spTree>
    <p:extLst>
      <p:ext uri="{BB962C8B-B14F-4D97-AF65-F5344CB8AC3E}">
        <p14:creationId xmlns:p14="http://schemas.microsoft.com/office/powerpoint/2010/main" val="308754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1CF9D3-8EC0-D6F9-FE93-78613AB354B3}"/>
              </a:ext>
            </a:extLst>
          </p:cNvPr>
          <p:cNvSpPr>
            <a:spLocks noGrp="1"/>
          </p:cNvSpPr>
          <p:nvPr>
            <p:ph type="sldNum" sz="quarter" idx="12"/>
          </p:nvPr>
        </p:nvSpPr>
        <p:spPr/>
        <p:txBody>
          <a:bodyPr/>
          <a:lstStyle/>
          <a:p>
            <a:fld id="{04260D4A-DEC1-45DD-8AB2-A3349BAAA59E}" type="slidenum">
              <a:rPr lang="en-US" smtClean="0"/>
              <a:pPr/>
              <a:t>8</a:t>
            </a:fld>
            <a:endParaRPr lang="en-US"/>
          </a:p>
        </p:txBody>
      </p:sp>
      <p:sp>
        <p:nvSpPr>
          <p:cNvPr id="4" name="Content Placeholder 3">
            <a:extLst>
              <a:ext uri="{FF2B5EF4-FFF2-40B4-BE49-F238E27FC236}">
                <a16:creationId xmlns:a16="http://schemas.microsoft.com/office/drawing/2014/main" id="{E6558111-DF3F-CF00-73BA-092C25F384B3}"/>
              </a:ext>
            </a:extLst>
          </p:cNvPr>
          <p:cNvSpPr>
            <a:spLocks noGrp="1"/>
          </p:cNvSpPr>
          <p:nvPr>
            <p:ph sz="quarter" idx="14"/>
          </p:nvPr>
        </p:nvSpPr>
        <p:spPr>
          <a:xfrm>
            <a:off x="597407" y="1194816"/>
            <a:ext cx="11084199" cy="4816372"/>
          </a:xfrm>
        </p:spPr>
        <p:txBody>
          <a:bodyPr lIns="91440" tIns="45720" rIns="91440" bIns="45720" anchor="t"/>
          <a:lstStyle/>
          <a:p>
            <a:pPr marL="0" indent="0">
              <a:buNone/>
            </a:pPr>
            <a:r>
              <a:rPr lang="en-GB" dirty="0">
                <a:latin typeface="+mn-lt"/>
              </a:rPr>
              <a:t>After listening to her story (the sister does most the talking), the</a:t>
            </a:r>
            <a:r>
              <a:rPr lang="en-GB" b="1" dirty="0">
                <a:latin typeface="+mn-lt"/>
              </a:rPr>
              <a:t> </a:t>
            </a:r>
            <a:r>
              <a:rPr lang="en-GB" dirty="0">
                <a:latin typeface="+mn-lt"/>
              </a:rPr>
              <a:t>counsellor and psychiatrist explain that they can help Halima. Because Halima is not saying much, they explain to the sister that Halima should take medication, which they say will help to activate her - and they instruct her to come once per week to see the counsellor. </a:t>
            </a:r>
            <a:endParaRPr lang="en-US" dirty="0">
              <a:latin typeface="+mn-lt"/>
            </a:endParaRPr>
          </a:p>
          <a:p>
            <a:pPr marL="0" indent="0">
              <a:buNone/>
            </a:pPr>
            <a:r>
              <a:rPr lang="en-GB" dirty="0">
                <a:latin typeface="+mn-lt"/>
              </a:rPr>
              <a:t>Halima looks hesitant and so they explain that it is very important that she follows the treatment recommendations very carefully if she wants to become better. They tell her sister that she is responsible for making sure Halima is taking her pills every morning and comes to the counselling sessions. Her sister agrees because she wants Halima to get better.</a:t>
            </a:r>
          </a:p>
          <a:p>
            <a:pPr marL="0" indent="0">
              <a:buNone/>
            </a:pPr>
            <a:r>
              <a:rPr lang="en-GB" dirty="0">
                <a:latin typeface="+mn-lt"/>
              </a:rPr>
              <a:t>The counsellor takes an Informed Consent form and explains that Halima must sign it, to state that she understood everything, and that she agrees to the treatment being provided. The counsellor tells Halima and her sister that Informed Consent forms are required before the service can provide treatment. Her sister tells Halima to sign the form, which she does.</a:t>
            </a:r>
            <a:endParaRPr lang="en-GB" dirty="0">
              <a:latin typeface="+mn-lt"/>
              <a:cs typeface="Calibri Light"/>
            </a:endParaRPr>
          </a:p>
        </p:txBody>
      </p:sp>
      <p:sp>
        <p:nvSpPr>
          <p:cNvPr id="5" name="Title 4">
            <a:extLst>
              <a:ext uri="{FF2B5EF4-FFF2-40B4-BE49-F238E27FC236}">
                <a16:creationId xmlns:a16="http://schemas.microsoft.com/office/drawing/2014/main" id="{3426233C-92EF-2578-F4EB-64ABF7995C85}"/>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3.4 Informed consent, scenario A</a:t>
            </a:r>
          </a:p>
        </p:txBody>
      </p:sp>
    </p:spTree>
    <p:extLst>
      <p:ext uri="{BB962C8B-B14F-4D97-AF65-F5344CB8AC3E}">
        <p14:creationId xmlns:p14="http://schemas.microsoft.com/office/powerpoint/2010/main" val="368983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42AC4-8260-B0D4-4BD9-F89E93DF654A}"/>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A402D0F7-1C89-C691-3D14-4075864B4A84}"/>
              </a:ext>
            </a:extLst>
          </p:cNvPr>
          <p:cNvSpPr>
            <a:spLocks noGrp="1"/>
          </p:cNvSpPr>
          <p:nvPr>
            <p:ph sz="quarter" idx="14"/>
          </p:nvPr>
        </p:nvSpPr>
        <p:spPr>
          <a:xfrm>
            <a:off x="926592" y="569936"/>
            <a:ext cx="10655808" cy="5757385"/>
          </a:xfrm>
        </p:spPr>
        <p:txBody>
          <a:bodyPr lIns="91440" tIns="45720" rIns="91440" bIns="45720" anchor="t"/>
          <a:lstStyle/>
          <a:p>
            <a:pPr marL="0" indent="0">
              <a:lnSpc>
                <a:spcPct val="100000"/>
              </a:lnSpc>
              <a:spcBef>
                <a:spcPts val="0"/>
              </a:spcBef>
              <a:buNone/>
            </a:pPr>
            <a:r>
              <a:rPr lang="en-GB" dirty="0">
                <a:latin typeface="Calibri Light"/>
                <a:ea typeface="Calibri"/>
                <a:cs typeface="Calibri"/>
              </a:rPr>
              <a:t>After the counsellor and psychiatrist hear the whole story (the sister does most of the talking), they explain they can help Halima, if she would like, and that normally it is necessary to talk with Halima alone first if she feels comfortable to do so. Halima agrees, and they explain to her sister that they will call her back in soon, if she would like.</a:t>
            </a:r>
            <a:endParaRPr lang="en-US" dirty="0">
              <a:solidFill>
                <a:srgbClr val="444444"/>
              </a:solidFill>
              <a:latin typeface="Calibri Light"/>
              <a:ea typeface="Calibri"/>
              <a:cs typeface="Calibri"/>
            </a:endParaRPr>
          </a:p>
          <a:p>
            <a:pPr marL="0" indent="0">
              <a:buNone/>
            </a:pPr>
            <a:r>
              <a:rPr lang="en-GB" dirty="0">
                <a:latin typeface="Calibri Light"/>
                <a:ea typeface="Calibri"/>
                <a:cs typeface="Calibri"/>
              </a:rPr>
              <a:t>After a few questions to get comfortable, they ask Halima what she thinks could help her. Halima is not sure. They explain that she could come and talk with a counsellor. They explain the counselling process and why they think it could be useful. And they explain why medication might also be useful. </a:t>
            </a:r>
            <a:endParaRPr lang="en-US" dirty="0">
              <a:solidFill>
                <a:srgbClr val="444444"/>
              </a:solidFill>
              <a:latin typeface="Calibri Light"/>
              <a:ea typeface="Calibri"/>
              <a:cs typeface="Calibri"/>
            </a:endParaRPr>
          </a:p>
          <a:p>
            <a:pPr marL="0" indent="0">
              <a:buNone/>
            </a:pPr>
            <a:r>
              <a:rPr lang="en-GB" dirty="0">
                <a:latin typeface="Calibri Light"/>
                <a:ea typeface="Calibri"/>
                <a:cs typeface="Calibri"/>
              </a:rPr>
              <a:t>Halima doesn´t know if she wants any of it and seems scared. The counsellor says this is completely fine and that she does not need to agree to anything she doesn't want. The counsellor suggests some ways to support Halima to feel more  comfortable. If Halima would like, the counsellor and somebody from the community mental health team could come by next week to visit her at home and get to know her cousins and talk with her a bit more. </a:t>
            </a:r>
            <a:endParaRPr lang="en-GB" dirty="0">
              <a:solidFill>
                <a:srgbClr val="444444"/>
              </a:solidFill>
              <a:latin typeface="Calibri Light"/>
              <a:ea typeface="Calibri"/>
              <a:cs typeface="Calibri"/>
            </a:endParaRPr>
          </a:p>
          <a:p>
            <a:pPr marL="0" indent="0">
              <a:buNone/>
            </a:pPr>
            <a:r>
              <a:rPr lang="en-GB" dirty="0">
                <a:latin typeface="Calibri Light"/>
                <a:ea typeface="Calibri"/>
                <a:cs typeface="Calibri"/>
              </a:rPr>
              <a:t>Alternatively, Halima could come to the weekly open women's café. After thinking a while, Halima asks if they could visit her at home, because she feels uncomfortable in new places. The psychiatrist asks Halima if it is ok to call her sister back in to explain to her the support that Halima would like to receive</a:t>
            </a:r>
            <a:r>
              <a:rPr lang="en-GB" dirty="0">
                <a:latin typeface="Calibri"/>
                <a:ea typeface="Calibri"/>
                <a:cs typeface="Calibri"/>
              </a:rPr>
              <a:t>.</a:t>
            </a:r>
            <a:endParaRPr lang="en-GB" dirty="0">
              <a:highlight>
                <a:srgbClr val="FFFF00"/>
              </a:highlight>
              <a:latin typeface="Calibri"/>
              <a:ea typeface="Calibri"/>
              <a:cs typeface="Calibri"/>
            </a:endParaRPr>
          </a:p>
        </p:txBody>
      </p:sp>
      <p:sp>
        <p:nvSpPr>
          <p:cNvPr id="5" name="Title 4">
            <a:extLst>
              <a:ext uri="{FF2B5EF4-FFF2-40B4-BE49-F238E27FC236}">
                <a16:creationId xmlns:a16="http://schemas.microsoft.com/office/drawing/2014/main" id="{80762A56-1CCE-BB61-53FD-0F6E68FB4D6F}"/>
              </a:ext>
            </a:extLst>
          </p:cNvPr>
          <p:cNvSpPr>
            <a:spLocks noGrp="1"/>
          </p:cNvSpPr>
          <p:nvPr>
            <p:ph type="title"/>
          </p:nvPr>
        </p:nvSpPr>
        <p:spPr>
          <a:xfrm>
            <a:off x="361416" y="137936"/>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3.4 Informed consent, scenario B</a:t>
            </a:r>
          </a:p>
        </p:txBody>
      </p:sp>
    </p:spTree>
    <p:extLst>
      <p:ext uri="{BB962C8B-B14F-4D97-AF65-F5344CB8AC3E}">
        <p14:creationId xmlns:p14="http://schemas.microsoft.com/office/powerpoint/2010/main" val="3882603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SHAPETYPE" val="Source"/>
</p:tagLst>
</file>

<file path=ppt/tags/tag2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Source"/>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3.xml><?xml version="1.0" encoding="utf-8"?>
<a:theme xmlns:a="http://schemas.openxmlformats.org/drawingml/2006/main" name="1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K Document" ma:contentTypeID="0x010100BAF7254234723E48BEAA5279D19E83B800A036C8B9C5E1A946ACFC9AB6080B4725" ma:contentTypeVersion="29" ma:contentTypeDescription="Create a new document." ma:contentTypeScope="" ma:versionID="cd96857019ccf42425cfa0324f19569f">
  <xsd:schema xmlns:xsd="http://www.w3.org/2001/XMLSchema" xmlns:xs="http://www.w3.org/2001/XMLSchema" xmlns:p="http://schemas.microsoft.com/office/2006/metadata/properties" xmlns:ns2="d04ac8df-6fd2-482f-b819-b97b1136af7f" xmlns:ns3="8e190b10-7588-4026-8077-47ce50af6e21" xmlns:ns4="abbeec68-b05e-4e2e-88e5-2ac3e13fe809" xmlns:ns5="f2799711-389d-4496-9a0b-c133573d8f91" xmlns:ns6="14bfd2bb-3d4a-4549-9197-f3410a8da64b" xmlns:ns7="ea8875d5-51f8-4e4f-bf8c-de63b726e0aa" xmlns:ns8="c42b7927-1d54-40ad-870c-7235f199a9f4" targetNamespace="http://schemas.microsoft.com/office/2006/metadata/properties" ma:root="true" ma:fieldsID="0ec07e4983a71befdb0cac599e30c3d2" ns2:_="" ns3:_="" ns4:_="" ns5:_="" ns6:_="" ns7:_="" ns8:_="">
    <xsd:import namespace="d04ac8df-6fd2-482f-b819-b97b1136af7f"/>
    <xsd:import namespace="8e190b10-7588-4026-8077-47ce50af6e21"/>
    <xsd:import namespace="abbeec68-b05e-4e2e-88e5-2ac3e13fe809"/>
    <xsd:import namespace="f2799711-389d-4496-9a0b-c133573d8f91"/>
    <xsd:import namespace="14bfd2bb-3d4a-4549-9197-f3410a8da64b"/>
    <xsd:import namespace="ea8875d5-51f8-4e4f-bf8c-de63b726e0aa"/>
    <xsd:import namespace="c42b7927-1d54-40ad-870c-7235f199a9f4"/>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6:wpItemlocation" minOccurs="0"/>
                <xsd:element ref="ns7:rkRelatedDoc" minOccurs="0"/>
                <xsd:element ref="ns2:rkConfidential" minOccurs="0"/>
                <xsd:element ref="ns5:zpaGDPR_Sag_Beregnet" minOccurs="0"/>
                <xsd:element ref="ns8:wpRelationSets" minOccurs="0"/>
                <xsd:element ref="ns8:wpHasRelatedContent" minOccurs="0"/>
                <xsd:element ref="ns5:o5ff404f083d4b74b4901cfb5f9c5885" minOccurs="0"/>
                <xsd:element ref="ns3:TaxCatchAll" minOccurs="0"/>
                <xsd:element ref="ns2:e5404abefda04403849637b8b186ca8b" minOccurs="0"/>
                <xsd:element ref="ns5:bce5bb4cb725462db188b191a7eb530d" minOccurs="0"/>
                <xsd:element ref="ns3:TaxCatchAllLabel" minOccurs="0"/>
                <xsd:element ref="ns5:e6cbc8a478eb420589a6e014ba132a64" minOccurs="0"/>
                <xsd:element ref="ns2:a30301ec14f1485491da311a88d487d0" minOccurs="0"/>
                <xsd:element ref="ns2:p8b010f7df5842dca681a0912c2bcab2" minOccurs="0"/>
                <xsd:element ref="ns5:MediaServiceMetadata" minOccurs="0"/>
                <xsd:element ref="ns5:MediaServiceFastMetadata"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xsd:simpleType>
        <xsd:restriction base="dms:DateTime"/>
      </xsd:simpleType>
    </xsd:element>
    <xsd:element name="rkDeletionDate" ma:index="3" nillable="true" ma:displayName="Deletion Date" ma:description="" ma:format="DateOnly" ma:internalName="rkDeletionDate">
      <xsd:simpleType>
        <xsd:restriction base="dms:DateTime"/>
      </xsd:simpleType>
    </xsd:element>
    <xsd:element name="rkYellowNoteDoc" ma:index="4" nillable="true" ma:displayName="Yellow Note Doc" ma:internalName="rkYellowNoteDoc">
      <xsd:simpleType>
        <xsd:restriction base="dms:Note">
          <xsd:maxLength value="255"/>
        </xsd:restriction>
      </xsd:simpleType>
    </xsd:element>
    <xsd:element name="rkDocumentAdvis" ma:index="7" nillable="true" ma:displayName="Document Advis" ma:hidden="true" ma:internalName="rkDocumentAdvis" ma:readOnly="false">
      <xsd:simpleType>
        <xsd:restriction base="dms:Note"/>
      </xsd:simpleType>
    </xsd:element>
    <xsd:element name="rkArchivingPeriod" ma:index="8" nillable="true" ma:displayName="Archiving Period" ma:default="2019-2024" ma:hidden="true" ma:internalName="rkArchivingPeriod" ma:readOnly="false">
      <xsd:simpleType>
        <xsd:restriction base="dms:Text">
          <xsd:maxLength value="255"/>
        </xsd:restriction>
      </xsd:simpleType>
    </xsd:element>
    <xsd:element name="wpBusinessModule" ma:index="12" nillable="true" ma:displayName="Business Module" ma:default="LK Sager" ma:hidden="true" ma:internalName="wpBusinessModule" ma:readOnly="false">
      <xsd:simpleType>
        <xsd:restriction base="dms:Text"/>
      </xsd:simpleType>
    </xsd:element>
    <xsd:element name="rkProjectNumber" ma:index="13" nillable="true" ma:displayName="Project Number" ma:default="" ma:hidden="true" ma:internalName="rkProjectNumber" ma:readOnly="false">
      <xsd:simpleType>
        <xsd:restriction base="dms:Text">
          <xsd:maxLength value="255"/>
        </xsd:restriction>
      </xsd:simpleType>
    </xsd:element>
    <xsd:element name="rkCaseID" ma:index="16" nillable="true" ma:displayName="Case ID" ma:default="LK-2025-000193" ma:hidden="true" ma:internalName="rkCaseID" ma:readOnly="false">
      <xsd:simpleType>
        <xsd:restriction base="dms:Text">
          <xsd:maxLength value="255"/>
        </xsd:restriction>
      </xsd:simpleType>
    </xsd:element>
    <xsd:element name="rkConfidential" ma:index="25" nillable="true" ma:displayName="Confidential" ma:default="False" ma:description="" ma:internalName="rkConfidential" ma:readOnly="false">
      <xsd:simpleType>
        <xsd:restriction base="dms:Boolean"/>
      </xsd:simpleType>
    </xsd:element>
    <xsd:element name="e5404abefda04403849637b8b186ca8b" ma:index="32"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a30301ec14f1485491da311a88d487d0" ma:index="38"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element name="p8b010f7df5842dca681a0912c2bcab2" ma:index="39" nillable="true" ma:taxonomy="true" ma:internalName="p8b010f7df5842dca681a0912c2bcab2" ma:taxonomyFieldName="rkDocDirection" ma:displayName="Document Direction"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190b10-7588-4026-8077-47ce50af6e21"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180b67d8-a269-4015-af16-dc4ef4f195e0}" ma:internalName="TaxCatchAll" ma:showField="CatchAllData" ma:web="8e190b10-7588-4026-8077-47ce50af6e21">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180b67d8-a269-4015-af16-dc4ef4f195e0}" ma:internalName="TaxCatchAllLabel" ma:readOnly="true" ma:showField="CatchAllDataLabel" ma:web="8e190b10-7588-4026-8077-47ce50af6e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hidden="true" ma:indexed="tru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799711-389d-4496-9a0b-c133573d8f91" elementFormDefault="qualified">
    <xsd:import namespace="http://schemas.microsoft.com/office/2006/documentManagement/types"/>
    <xsd:import namespace="http://schemas.microsoft.com/office/infopath/2007/PartnerControls"/>
    <xsd:element name="wp_entitynamefield" ma:index="11" nillable="true" ma:displayName="Case name" ma:default="QualityRights Humanitarian Package" ma:hidden="true" ma:internalName="wp_entitynamefield" ma:readOnly="false">
      <xsd:simpleType>
        <xsd:restriction base="dms:Text"/>
      </xsd:simpleType>
    </xsd:element>
    <xsd:element name="rkParentCase" ma:index="18" nillable="true" ma:displayName="Parent Case ID" ma:default="" ma:hidden="true" ma:internalName="rkParentCase" ma:readOnly="false">
      <xsd:simpleType>
        <xsd:restriction base="dms:Text"/>
      </xsd:simpleType>
    </xsd:element>
    <xsd:element name="zpaGDPR_Sag_Beregnet" ma:index="26" nillable="true" ma:displayName="GDPR_Sag_Beregnet" ma:default="" ma:internalName="zpaGDPR_Sag_Beregnet" ma:readOnly="false">
      <xsd:simpleType>
        <xsd:restriction base="dms:Text"/>
      </xsd:simpleType>
    </xsd:element>
    <xsd:element name="o5ff404f083d4b74b4901cfb5f9c5885" ma:index="30" nillable="true" ma:taxonomy="true" ma:internalName="o5ff404f083d4b74b4901cfb5f9c5885" ma:taxonomyFieldName="rkProcess" ma:displayName="Process" ma:readOnly="false" ma:default="" ma:fieldId="{85ff404f-083d-4b74-b490-1cfb5f9c5885}" ma:taxonomyMulti="true"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bce5bb4cb725462db188b191a7eb530d" ma:index="33" nillable="true" ma:taxonomy="true" ma:internalName="bce5bb4cb725462db188b191a7eb530d" ma:taxonomyFieldName="rkCaseRespUnit" ma:displayName="Case Responsible Unit" ma:readOnly="false" ma:default="322;#RCRC Movement MHPSS Hub:MHPSSHub Technical Advisors|45c0acf5-dd80-426d-bc0f-9954806c0ad8" ma:fieldId="{bce5bb4c-b725-462d-b188-b191a7eb530d}" ma:sspId="a6bba7c3-5107-49f1-abb3-1b46ebc15f72" ma:termSetId="8e0c7b93-44db-40e5-8783-45b8f0433ae4" ma:anchorId="00000000-0000-0000-0000-000000000000" ma:open="false" ma:isKeyword="false">
      <xsd:complexType>
        <xsd:sequence>
          <xsd:element ref="pc:Terms" minOccurs="0" maxOccurs="1"/>
        </xsd:sequence>
      </xsd:complexType>
    </xsd:element>
    <xsd:element name="e6cbc8a478eb420589a6e014ba132a64" ma:index="35" nillable="true" ma:taxonomy="true" ma:internalName="e6cbc8a478eb420589a6e014ba132a64" ma:taxonomyFieldName="rkSubject" ma:displayName="Subject" ma:readOnly="false" ma:default="342;#Capacity Building|598d68aa-623d-45ec-bceb-d205edf42155" ma:fieldId="{e6cbc8a4-78eb-4205-89a6-e014ba132a64}" ma:taxonomyMulti="true" ma:sspId="a6bba7c3-5107-49f1-abb3-1b46ebc15f72" ma:termSetId="c39bd6dd-8752-448c-817a-60b94217b09a" ma:anchorId="877d3b0b-78a5-436d-b780-b7d2507d4384" ma:open="false" ma:isKeyword="false">
      <xsd:complexType>
        <xsd:sequence>
          <xsd:element ref="pc:Terms" minOccurs="0" maxOccurs="1"/>
        </xsd:sequence>
      </xsd:complexType>
    </xsd:element>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1" nillable="true" ma:displayName="wpItemLocation" ma:default="52f89f3b39354c7c9851847cb57fcabb;4a4729547dea44959d8bce78817e3c8e;14626;"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875d5-51f8-4e4f-bf8c-de63b726e0aa" elementFormDefault="qualified">
    <xsd:import namespace="http://schemas.microsoft.com/office/2006/documentManagement/types"/>
    <xsd:import namespace="http://schemas.microsoft.com/office/infopath/2007/PartnerControls"/>
    <xsd:element name="rkRelatedDoc" ma:index="24" nillable="true" ma:displayName="Related document" ma:hidden="true" ma:list="{f2799711-389d-4496-9a0b-c133573d8f91}" ma:internalName="rkRelatedDoc"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42b7927-1d54-40ad-870c-7235f199a9f4" elementFormDefault="qualified">
    <xsd:import namespace="http://schemas.microsoft.com/office/2006/documentManagement/types"/>
    <xsd:import namespace="http://schemas.microsoft.com/office/infopath/2007/PartnerControls"/>
    <xsd:element name="wpRelationSets" ma:index="27" nillable="true" ma:displayName="Relation Sets" ma:description="Contains data about an element's related content" ma:internalName="wpRelationSets" ma:readOnly="false">
      <xsd:simpleType>
        <xsd:restriction base="dms:Note"/>
      </xsd:simpleType>
    </xsd:element>
    <xsd:element name="wpHasRelatedContent" ma:index="28" nillable="true" ma:displayName="Has related content" ma:default="0" ma:description="Indicates whether an item has related content" ma:internalName="wpHasRelatedContent"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190b10-7588-4026-8077-47ce50af6e21">
      <Value>342</Value>
      <Value>7</Value>
      <Value>9</Value>
      <Value>8</Value>
      <Value>322</Value>
    </TaxCatchAll>
    <rkParentCase xmlns="f2799711-389d-4496-9a0b-c133573d8f91" xsi:nil="true"/>
    <rkYellowNoteDoc xmlns="d04ac8df-6fd2-482f-b819-b97b1136af7f" xsi:nil="true"/>
    <wp_entitynamefield xmlns="f2799711-389d-4496-9a0b-c133573d8f91">QualityRights Humanitarian Package</wp_entitynamefield>
    <rkDocumentAdvis xmlns="d04ac8df-6fd2-482f-b819-b97b1136af7f" xsi:nil="true"/>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wpBusinessModule xmlns="d04ac8df-6fd2-482f-b819-b97b1136af7f">LK Sager</wpBusinessModule>
    <rkRelatedDoc xmlns="ea8875d5-51f8-4e4f-bf8c-de63b726e0aa" xsi:nil="true"/>
    <rkConfidential xmlns="d04ac8df-6fd2-482f-b819-b97b1136af7f">false</rkConfidential>
    <wp_tag xmlns="abbeec68-b05e-4e2e-88e5-2ac3e13fe809">Open</wp_tag>
    <rkCaseID xmlns="d04ac8df-6fd2-482f-b819-b97b1136af7f">LK-2025-000193</rkCaseID>
    <wpDocumentId xmlns="abbeec68-b05e-4e2e-88e5-2ac3e13fe809">2025-36852</wpDocumentId>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bce5bb4cb725462db188b191a7eb530d xmlns="f2799711-389d-4496-9a0b-c133573d8f91">
      <Terms xmlns="http://schemas.microsoft.com/office/infopath/2007/PartnerControls">
        <TermInfo xmlns="http://schemas.microsoft.com/office/infopath/2007/PartnerControls">
          <TermName xmlns="http://schemas.microsoft.com/office/infopath/2007/PartnerControls">RCRC Movement MHPSS Hub:MHPSSHub Technical Advisors</TermName>
          <TermId xmlns="http://schemas.microsoft.com/office/infopath/2007/PartnerControls">45c0acf5-dd80-426d-bc0f-9954806c0ad8</TermId>
        </TermInfo>
      </Terms>
    </bce5bb4cb725462db188b191a7eb530d>
    <rkActDate xmlns="d04ac8df-6fd2-482f-b819-b97b1136af7f" xsi:nil="true"/>
    <rkProjectNumber xmlns="d04ac8df-6fd2-482f-b819-b97b1136af7f" xsi:nil="true"/>
    <zpaGDPR_Sag_Beregnet xmlns="f2799711-389d-4496-9a0b-c133573d8f91" xsi:nil="true"/>
    <o5ff404f083d4b74b4901cfb5f9c5885 xmlns="f2799711-389d-4496-9a0b-c133573d8f91">
      <Terms xmlns="http://schemas.microsoft.com/office/infopath/2007/PartnerControls"/>
    </o5ff404f083d4b74b4901cfb5f9c5885>
    <rkArchivingPeriod xmlns="d04ac8df-6fd2-482f-b819-b97b1136af7f">2019-2024</rkArchivingPeriod>
    <wpRelationSets xmlns="c42b7927-1d54-40ad-870c-7235f199a9f4" xsi:nil="true"/>
    <wpHasRelatedContent xmlns="c42b7927-1d54-40ad-870c-7235f199a9f4">false</wpHasRelatedContent>
    <rkDeletionDate xmlns="d04ac8df-6fd2-482f-b819-b97b1136af7f" xsi:nil="true"/>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e6cbc8a478eb420589a6e014ba132a64 xmlns="f2799711-389d-4496-9a0b-c133573d8f91">
      <Terms xmlns="http://schemas.microsoft.com/office/infopath/2007/PartnerControls">
        <TermInfo xmlns="http://schemas.microsoft.com/office/infopath/2007/PartnerControls">
          <TermName xmlns="http://schemas.microsoft.com/office/infopath/2007/PartnerControls">Capacity Building</TermName>
          <TermId xmlns="http://schemas.microsoft.com/office/infopath/2007/PartnerControls">598d68aa-623d-45ec-bceb-d205edf42155</TermId>
        </TermInfo>
      </Terms>
    </e6cbc8a478eb420589a6e014ba132a64>
    <wpItemlocation xmlns="14bfd2bb-3d4a-4549-9197-f3410a8da64b">52f89f3b39354c7c9851847cb57fcabb;4a4729547dea44959d8bce78817e3c8e;14626;</wpItemlocation>
  </documentManagement>
</p:properties>
</file>

<file path=customXml/itemProps1.xml><?xml version="1.0" encoding="utf-8"?>
<ds:datastoreItem xmlns:ds="http://schemas.openxmlformats.org/officeDocument/2006/customXml" ds:itemID="{DE42F4D4-6844-4B3A-B994-D32FE2B4E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ac8df-6fd2-482f-b819-b97b1136af7f"/>
    <ds:schemaRef ds:uri="8e190b10-7588-4026-8077-47ce50af6e21"/>
    <ds:schemaRef ds:uri="abbeec68-b05e-4e2e-88e5-2ac3e13fe809"/>
    <ds:schemaRef ds:uri="f2799711-389d-4496-9a0b-c133573d8f91"/>
    <ds:schemaRef ds:uri="14bfd2bb-3d4a-4549-9197-f3410a8da64b"/>
    <ds:schemaRef ds:uri="ea8875d5-51f8-4e4f-bf8c-de63b726e0aa"/>
    <ds:schemaRef ds:uri="c42b7927-1d54-40ad-870c-7235f199a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60EB85-76ED-4F1D-B005-82BA4D31FC7A}">
  <ds:schemaRefs>
    <ds:schemaRef ds:uri="http://schemas.microsoft.com/sharepoint/v3/contenttype/forms"/>
  </ds:schemaRefs>
</ds:datastoreItem>
</file>

<file path=customXml/itemProps3.xml><?xml version="1.0" encoding="utf-8"?>
<ds:datastoreItem xmlns:ds="http://schemas.openxmlformats.org/officeDocument/2006/customXml" ds:itemID="{9BDE0AE2-6A7E-45A6-8839-17A60067391B}">
  <ds:schemaRefs>
    <ds:schemaRef ds:uri="http://schemas.microsoft.com/office/2006/metadata/properties"/>
    <ds:schemaRef ds:uri="http://purl.org/dc/dcmitype/"/>
    <ds:schemaRef ds:uri="c42b7927-1d54-40ad-870c-7235f199a9f4"/>
    <ds:schemaRef ds:uri="http://www.w3.org/XML/1998/namespace"/>
    <ds:schemaRef ds:uri="abbeec68-b05e-4e2e-88e5-2ac3e13fe809"/>
    <ds:schemaRef ds:uri="http://purl.org/dc/terms/"/>
    <ds:schemaRef ds:uri="d04ac8df-6fd2-482f-b819-b97b1136af7f"/>
    <ds:schemaRef ds:uri="http://schemas.microsoft.com/office/infopath/2007/PartnerControls"/>
    <ds:schemaRef ds:uri="http://schemas.openxmlformats.org/package/2006/metadata/core-properties"/>
    <ds:schemaRef ds:uri="ea8875d5-51f8-4e4f-bf8c-de63b726e0aa"/>
    <ds:schemaRef ds:uri="http://schemas.microsoft.com/office/2006/documentManagement/types"/>
    <ds:schemaRef ds:uri="http://purl.org/dc/elements/1.1/"/>
    <ds:schemaRef ds:uri="14bfd2bb-3d4a-4549-9197-f3410a8da64b"/>
    <ds:schemaRef ds:uri="f2799711-389d-4496-9a0b-c133573d8f91"/>
    <ds:schemaRef ds:uri="8e190b10-7588-4026-8077-47ce50af6e21"/>
  </ds:schemaRefs>
</ds:datastoreItem>
</file>

<file path=docProps/app.xml><?xml version="1.0" encoding="utf-8"?>
<Properties xmlns="http://schemas.openxmlformats.org/officeDocument/2006/extended-properties" xmlns:vt="http://schemas.openxmlformats.org/officeDocument/2006/docPropsVTypes">
  <TotalTime>53067</TotalTime>
  <Words>11791</Words>
  <Application>Microsoft Office PowerPoint</Application>
  <PresentationFormat>Widescreen</PresentationFormat>
  <Paragraphs>843</Paragraphs>
  <Slides>61</Slides>
  <Notes>60</Notes>
  <HiddenSlides>0</HiddenSlides>
  <MMClips>1</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61</vt:i4>
      </vt:variant>
    </vt:vector>
  </HeadingPairs>
  <TitlesOfParts>
    <vt:vector size="79" baseType="lpstr">
      <vt:lpstr>SimSun</vt:lpstr>
      <vt:lpstr>Aptos</vt:lpstr>
      <vt:lpstr>Arial</vt:lpstr>
      <vt:lpstr>Arial Unicode MS</vt:lpstr>
      <vt:lpstr>Arial,Sans-Serif</vt:lpstr>
      <vt:lpstr>Calibri</vt:lpstr>
      <vt:lpstr>Calibri Light</vt:lpstr>
      <vt:lpstr>Century Gothic</vt:lpstr>
      <vt:lpstr>Courier New</vt:lpstr>
      <vt:lpstr>Segoe UI</vt:lpstr>
      <vt:lpstr>Symbol</vt:lpstr>
      <vt:lpstr>Times New Roman</vt:lpstr>
      <vt:lpstr>Wingdings</vt:lpstr>
      <vt:lpstr>1_Office Theme</vt:lpstr>
      <vt:lpstr>LPB</vt:lpstr>
      <vt:lpstr>1_LPB</vt:lpstr>
      <vt:lpstr>2_LPB</vt:lpstr>
      <vt:lpstr>think-cell Slide</vt:lpstr>
      <vt:lpstr>PowerPoint Presentation</vt:lpstr>
      <vt:lpstr>Topics covered in today’s training</vt:lpstr>
      <vt:lpstr>Recap of Module 3 so far</vt:lpstr>
      <vt:lpstr>PowerPoint Presentation</vt:lpstr>
      <vt:lpstr>Topic 3. Informed consent</vt:lpstr>
      <vt:lpstr>Presentation. What informed consent for treatment means </vt:lpstr>
      <vt:lpstr>Exercise 3.4 Informed consent, Halima’s story</vt:lpstr>
      <vt:lpstr>Exercise 3.4 Informed consent, scenario A</vt:lpstr>
      <vt:lpstr>Exercise 3.4 Informed consent, scenario B</vt:lpstr>
      <vt:lpstr>Exercise 3.4 Informed consent, discussion</vt:lpstr>
      <vt:lpstr>Exercise 3.5 Informed consent in humanitarian settings and MHPSS programmes</vt:lpstr>
      <vt:lpstr>Exercise 3.5 Informed consent in humanitarian settings and MHPSS programmes</vt:lpstr>
      <vt:lpstr>Topic 4. Avoiding involuntary detention and treatment </vt:lpstr>
      <vt:lpstr>Exercise 3.6 The experience of involuntary admission and treatment </vt:lpstr>
      <vt:lpstr>PowerPoint Presentation</vt:lpstr>
      <vt:lpstr>Exercise 3.7 Involuntary admission and treatment</vt:lpstr>
      <vt:lpstr>Exercise 3.7 Involuntary admission and treatment</vt:lpstr>
      <vt:lpstr>Presentation. What does the CRPD say about involuntary detention and treatment?</vt:lpstr>
      <vt:lpstr>What does the CRPD say about involuntary detention and treatment?</vt:lpstr>
      <vt:lpstr>What does the CRPD say about involuntary detention and treatment? </vt:lpstr>
      <vt:lpstr>What does the CRPD say about involuntary detention and treatment?</vt:lpstr>
      <vt:lpstr>Exercise 3.8 Avoiding coercive measures </vt:lpstr>
      <vt:lpstr>Exercise 3.8 Avoiding coercive measures – a scenario</vt:lpstr>
      <vt:lpstr>Exercise 3.8 Avoiding coercive measures</vt:lpstr>
      <vt:lpstr>Break</vt:lpstr>
      <vt:lpstr>PowerPoint Presentation</vt:lpstr>
      <vt:lpstr>Topic 1. What is mental health? </vt:lpstr>
      <vt:lpstr>Presentation. What does mental health mean? </vt:lpstr>
      <vt:lpstr>Presentation. Factors affecting mental health and well-being</vt:lpstr>
      <vt:lpstr>Factors affecting mental health and well-being  </vt:lpstr>
      <vt:lpstr>Factors affecting mental health and well-being </vt:lpstr>
      <vt:lpstr>Exercise 4.1 What is possible in humanitarian contexts?</vt:lpstr>
      <vt:lpstr>Topic 2. Promoting the right to health in humanitarian settings: including the community</vt:lpstr>
      <vt:lpstr>Presentation. Community and its role in MHPSS</vt:lpstr>
      <vt:lpstr>Community and its role in MHPSS</vt:lpstr>
      <vt:lpstr>PowerPoint Presentation</vt:lpstr>
      <vt:lpstr>PowerPoint Presentation</vt:lpstr>
      <vt:lpstr>Exercise 4.2 Community based programmes and services</vt:lpstr>
      <vt:lpstr>Topic 3. What is recovery? </vt:lpstr>
      <vt:lpstr>Exercise 4.3 Feeling better</vt:lpstr>
      <vt:lpstr>Presentation. The meaning of recovery </vt:lpstr>
      <vt:lpstr>The meaning of recovery  </vt:lpstr>
      <vt:lpstr>Exercise 4.4 Youssef’s recovery</vt:lpstr>
      <vt:lpstr>PowerPoint Presentation</vt:lpstr>
      <vt:lpstr>Lunch</vt:lpstr>
      <vt:lpstr>Topic 4. Promoting recovery </vt:lpstr>
      <vt:lpstr>Exercise 4.6 How can we promote recovery?</vt:lpstr>
      <vt:lpstr>Presentation. What supports recovery? </vt:lpstr>
      <vt:lpstr>What supports recovery?  </vt:lpstr>
      <vt:lpstr>What supports recovery? </vt:lpstr>
      <vt:lpstr>Topic 5. How MHPSS services and staff can promote recovery </vt:lpstr>
      <vt:lpstr>Exercise 4.7 Improving practices. What are you doing already?</vt:lpstr>
      <vt:lpstr>PowerPoint Presentation</vt:lpstr>
      <vt:lpstr>Break</vt:lpstr>
      <vt:lpstr>Exercise 4.9 Improving practices. Plenary discussion </vt:lpstr>
      <vt:lpstr>Presentation. Changing the narrative</vt:lpstr>
      <vt:lpstr>PowerPoint Presentation</vt:lpstr>
      <vt:lpstr>PowerPoint Presentation</vt:lpstr>
      <vt:lpstr>Exercise 4.10 Improving practices. Action planning</vt:lpstr>
      <vt:lpstr>Daily wrap up and rapid end of day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DREW BOLD, Nathalie Jane</cp:lastModifiedBy>
  <cp:revision>2128</cp:revision>
  <cp:lastPrinted>2019-10-27T14:20:13Z</cp:lastPrinted>
  <dcterms:created xsi:type="dcterms:W3CDTF">2019-01-06T13:00:55Z</dcterms:created>
  <dcterms:modified xsi:type="dcterms:W3CDTF">2025-12-10T10:40:12Z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0x010100BAF7254234723E48BEAA5279D19E83B800A036C8B9C5E1A946ACFC9AB6080B4725</vt:lpwstr>
  </property>
  <property fmtid="{D5CDD505-2E9C-101B-9397-08002B2CF9AE}" pid="3" name="_dlc_DocIdItemGuid">
    <vt:lpwstr>ac5ac727-d177-4f35-8343-b8a1e93443de</vt:lpwstr>
  </property>
  <property fmtid="{D5CDD505-2E9C-101B-9397-08002B2CF9AE}" pid="4" name="MediaServiceImageTags">
    <vt:lpwstr/>
  </property>
  <property fmtid="{D5CDD505-2E9C-101B-9397-08002B2CF9AE}" pid="5" name="rkSubject">
    <vt:lpwstr>342;#Capacity Building|598d68aa-623d-45ec-bceb-d205edf42155</vt:lpwstr>
  </property>
  <property fmtid="{D5CDD505-2E9C-101B-9397-08002B2CF9AE}" pid="6" name="rkCaseRespUnit">
    <vt:lpwstr>322;#RCRC Movement MHPSS Hub:MHPSSHub Technical Advisors|45c0acf5-dd80-426d-bc0f-9954806c0ad8</vt:lpwstr>
  </property>
  <property fmtid="{D5CDD505-2E9C-101B-9397-08002B2CF9AE}" pid="7" name="rkOpenConfidential">
    <vt:lpwstr>7;#Open|5b634c15-81a0-4474-a1b9-c7fcf95d35c4</vt:lpwstr>
  </property>
  <property fmtid="{D5CDD505-2E9C-101B-9397-08002B2CF9AE}" pid="8" name="rkDocDirection">
    <vt:lpwstr>8;#Internal|bf6bc60c-60b7-4f48-b412-c18e1ee58d20</vt:lpwstr>
  </property>
  <property fmtid="{D5CDD505-2E9C-101B-9397-08002B2CF9AE}" pid="9" name="rkDocumentStatus">
    <vt:lpwstr>9;#Final|9ae6fcd9-b451-46c0-9019-188a10b11456</vt:lpwstr>
  </property>
  <property fmtid="{D5CDD505-2E9C-101B-9397-08002B2CF9AE}" pid="10" name="rkProcess">
    <vt:lpwstr/>
  </property>
</Properties>
</file>