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1.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4.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8.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9.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0.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11.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12.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Override13.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14.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15.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heme/themeOverride16.xml" ContentType="application/vnd.openxmlformats-officedocument.themeOverride+xml"/>
  <Override PartName="/ppt/tags/tag108.xml" ContentType="application/vnd.openxmlformats-officedocument.presentationml.tags+xml"/>
  <Override PartName="/ppt/tags/tag109.xml" ContentType="application/vnd.openxmlformats-officedocument.presentationml.tags+xml"/>
  <Override PartName="/ppt/theme/themeOverride17.xml" ContentType="application/vnd.openxmlformats-officedocument.themeOverride+xml"/>
  <Override PartName="/ppt/tags/tag110.xml" ContentType="application/vnd.openxmlformats-officedocument.presentationml.tags+xml"/>
  <Override PartName="/ppt/tags/tag111.xml" ContentType="application/vnd.openxmlformats-officedocument.presentationml.tags+xml"/>
  <Override PartName="/ppt/theme/themeOverride18.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heme/themeOverride19.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20.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1.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23.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5.xml" ContentType="application/vnd.openxmlformats-officedocument.themeOverride+xml"/>
  <Override PartName="/ppt/tags/tag139.xml" ContentType="application/vnd.openxmlformats-officedocument.presentationml.tags+xml"/>
  <Override PartName="/ppt/theme/themeOverride26.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27.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heme/themeOverride28.xml" ContentType="application/vnd.openxmlformats-officedocument.themeOverride+xml"/>
  <Override PartName="/ppt/tags/tag147.xml" ContentType="application/vnd.openxmlformats-officedocument.presentationml.tags+xml"/>
  <Override PartName="/ppt/theme/themeOverride29.xml" ContentType="application/vnd.openxmlformats-officedocument.themeOverride+xml"/>
  <Override PartName="/ppt/tags/tag148.xml" ContentType="application/vnd.openxmlformats-officedocument.presentationml.tags+xml"/>
  <Override PartName="/ppt/theme/themeOverride30.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31.xml" ContentType="application/vnd.openxmlformats-officedocument.themeOverride+xml"/>
  <Override PartName="/ppt/tags/tag154.xml" ContentType="application/vnd.openxmlformats-officedocument.presentationml.tags+xml"/>
  <Override PartName="/ppt/theme/themeOverride32.xml" ContentType="application/vnd.openxmlformats-officedocument.themeOverride+xml"/>
  <Override PartName="/ppt/tags/tag1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1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1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145706950" r:id="rId5"/>
    <p:sldId id="2147480023" r:id="rId6"/>
    <p:sldId id="2147471802" r:id="rId7"/>
    <p:sldId id="2147481218" r:id="rId8"/>
    <p:sldId id="2147481321" r:id="rId9"/>
    <p:sldId id="2147481312" r:id="rId10"/>
    <p:sldId id="2147481325" r:id="rId11"/>
    <p:sldId id="2147481318" r:id="rId12"/>
    <p:sldId id="2147471808" r:id="rId13"/>
    <p:sldId id="2147481326" r:id="rId14"/>
    <p:sldId id="2147471757" r:id="rId15"/>
    <p:sldId id="2147481327" r:id="rId16"/>
    <p:sldId id="2147481243" r:id="rId17"/>
    <p:sldId id="2147481315" r:id="rId18"/>
    <p:sldId id="2147481322" r:id="rId19"/>
    <p:sldId id="2147481314" r:id="rId20"/>
    <p:sldId id="2147471784" r:id="rId21"/>
    <p:sldId id="2147471831" r:id="rId22"/>
    <p:sldId id="260" r:id="rId23"/>
    <p:sldId id="2147481323" r:id="rId24"/>
    <p:sldId id="2147481294" r:id="rId25"/>
    <p:sldId id="2145706961" r:id="rId26"/>
    <p:sldId id="2147481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94C218-58A5-54BD-0D83-625F68FBF42F}" name="LEWIS, Hannah" initials="LH" userId="S::lewish@who.int::648572a3-3674-45d0-9147-100d7a594b1f" providerId="AD"/>
  <p188:author id="{9E1FF5BE-A426-973F-54D3-686DFD30983D}" name="weronika.osmolska@ukhsa.gov.uk" initials="we" userId="S::urn:spo:guest#weronika.osmolska@ukhsa.gov.uk::" providerId="AD"/>
  <p188:author id="{5CA360D9-D116-1760-135B-794D79000EBC}" name="Marcenac, Perrine (CDC/NCIRD/ID)" initials="MP" userId="S::pgv3_cdc.gov#ext#@worldhealthorg.onmicrosoft.com::141bad95-0fc6-4c3d-9161-ee1527322d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910"/>
    <a:srgbClr val="FF9933"/>
    <a:srgbClr val="957AD8"/>
    <a:srgbClr val="FFFF99"/>
    <a:srgbClr val="040404"/>
    <a:srgbClr val="F58F73"/>
    <a:srgbClr val="D94F11"/>
    <a:srgbClr val="ED5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B9D6A-96DA-397E-6B6E-35C842DD0BFD}" v="2" dt="2025-06-16T11:25:46.143"/>
    <p1510:client id="{51035198-9313-D522-2DA0-27AFA22C3E6F}" v="2" dt="2025-06-17T09:06:35.547"/>
    <p1510:client id="{5CEE0479-C429-1848-CEA1-B81FADE1BF15}" v="10" dt="2025-06-17T09:23:19.431"/>
    <p1510:client id="{BC214284-3620-2FAD-0FFE-24BF9CBB9637}" v="4" dt="2025-06-17T09:05:40.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Hannah" userId="S::lewish@who.int::648572a3-3674-45d0-9147-100d7a594b1f" providerId="AD" clId="Web-{5CEE0479-C429-1848-CEA1-B81FADE1BF15}"/>
    <pc:docChg chg="modSld">
      <pc:chgData name="LEWIS, Hannah" userId="S::lewish@who.int::648572a3-3674-45d0-9147-100d7a594b1f" providerId="AD" clId="Web-{5CEE0479-C429-1848-CEA1-B81FADE1BF15}" dt="2025-06-17T09:23:19.431" v="7" actId="1076"/>
      <pc:docMkLst>
        <pc:docMk/>
      </pc:docMkLst>
      <pc:sldChg chg="addSp delSp modSp">
        <pc:chgData name="LEWIS, Hannah" userId="S::lewish@who.int::648572a3-3674-45d0-9147-100d7a594b1f" providerId="AD" clId="Web-{5CEE0479-C429-1848-CEA1-B81FADE1BF15}" dt="2025-06-17T09:23:19.431" v="7" actId="1076"/>
        <pc:sldMkLst>
          <pc:docMk/>
          <pc:sldMk cId="3856175940" sldId="2147481325"/>
        </pc:sldMkLst>
        <pc:picChg chg="add del mod">
          <ac:chgData name="LEWIS, Hannah" userId="S::lewish@who.int::648572a3-3674-45d0-9147-100d7a594b1f" providerId="AD" clId="Web-{5CEE0479-C429-1848-CEA1-B81FADE1BF15}" dt="2025-06-17T09:22:48.913" v="5"/>
          <ac:picMkLst>
            <pc:docMk/>
            <pc:sldMk cId="3856175940" sldId="2147481325"/>
            <ac:picMk id="3" creationId="{0F2B0A95-A1B2-CFBE-C502-ECF4DEF6DFE1}"/>
          </ac:picMkLst>
        </pc:picChg>
        <pc:picChg chg="add mod">
          <ac:chgData name="LEWIS, Hannah" userId="S::lewish@who.int::648572a3-3674-45d0-9147-100d7a594b1f" providerId="AD" clId="Web-{5CEE0479-C429-1848-CEA1-B81FADE1BF15}" dt="2025-06-17T09:23:19.431" v="7" actId="1076"/>
          <ac:picMkLst>
            <pc:docMk/>
            <pc:sldMk cId="3856175940" sldId="2147481325"/>
            <ac:picMk id="4" creationId="{45A7DE4D-12DC-1196-6369-E0A91A9756B9}"/>
          </ac:picMkLst>
        </pc:picChg>
        <pc:picChg chg="del">
          <ac:chgData name="LEWIS, Hannah" userId="S::lewish@who.int::648572a3-3674-45d0-9147-100d7a594b1f" providerId="AD" clId="Web-{5CEE0479-C429-1848-CEA1-B81FADE1BF15}" dt="2025-06-17T09:20:47.841" v="0"/>
          <ac:picMkLst>
            <pc:docMk/>
            <pc:sldMk cId="3856175940" sldId="2147481325"/>
            <ac:picMk id="98306" creationId="{D6237E3F-5346-1552-D00B-BF4FB3D65EE7}"/>
          </ac:picMkLst>
        </pc:picChg>
      </pc:sldChg>
    </pc:docChg>
  </pc:docChgLst>
  <pc:docChgLst>
    <pc:chgData name="LEWIS, Hannah" userId="S::lewish@who.int::648572a3-3674-45d0-9147-100d7a594b1f" providerId="AD" clId="Web-{51035198-9313-D522-2DA0-27AFA22C3E6F}"/>
    <pc:docChg chg="modSld">
      <pc:chgData name="LEWIS, Hannah" userId="S::lewish@who.int::648572a3-3674-45d0-9147-100d7a594b1f" providerId="AD" clId="Web-{51035198-9313-D522-2DA0-27AFA22C3E6F}" dt="2025-06-17T09:06:35.547" v="1" actId="1076"/>
      <pc:docMkLst>
        <pc:docMk/>
      </pc:docMkLst>
      <pc:sldChg chg="modSp">
        <pc:chgData name="LEWIS, Hannah" userId="S::lewish@who.int::648572a3-3674-45d0-9147-100d7a594b1f" providerId="AD" clId="Web-{51035198-9313-D522-2DA0-27AFA22C3E6F}" dt="2025-06-17T09:06:35.547" v="1" actId="1076"/>
        <pc:sldMkLst>
          <pc:docMk/>
          <pc:sldMk cId="1775454692" sldId="2147481326"/>
        </pc:sldMkLst>
        <pc:spChg chg="mod">
          <ac:chgData name="LEWIS, Hannah" userId="S::lewish@who.int::648572a3-3674-45d0-9147-100d7a594b1f" providerId="AD" clId="Web-{51035198-9313-D522-2DA0-27AFA22C3E6F}" dt="2025-06-17T09:06:33.531" v="0" actId="1076"/>
          <ac:spMkLst>
            <pc:docMk/>
            <pc:sldMk cId="1775454692" sldId="2147481326"/>
            <ac:spMk id="5" creationId="{36308CC6-8F90-721A-763B-72B962630D09}"/>
          </ac:spMkLst>
        </pc:spChg>
        <pc:picChg chg="mod">
          <ac:chgData name="LEWIS, Hannah" userId="S::lewish@who.int::648572a3-3674-45d0-9147-100d7a594b1f" providerId="AD" clId="Web-{51035198-9313-D522-2DA0-27AFA22C3E6F}" dt="2025-06-17T09:06:35.547" v="1" actId="1076"/>
          <ac:picMkLst>
            <pc:docMk/>
            <pc:sldMk cId="1775454692" sldId="2147481326"/>
            <ac:picMk id="4" creationId="{1ED5FB5F-6690-151C-9A69-5329774D647A}"/>
          </ac:picMkLst>
        </pc:picChg>
      </pc:sldChg>
    </pc:docChg>
  </pc:docChgLst>
  <pc:docChgLst>
    <pc:chgData name="LEWIS, Hannah" userId="S::lewish@who.int::648572a3-3674-45d0-9147-100d7a594b1f" providerId="AD" clId="Web-{BB9FB22C-20A6-F56B-9772-264784E87CE9}"/>
    <pc:docChg chg="modSld">
      <pc:chgData name="LEWIS, Hannah" userId="S::lewish@who.int::648572a3-3674-45d0-9147-100d7a594b1f" providerId="AD" clId="Web-{BB9FB22C-20A6-F56B-9772-264784E87CE9}" dt="2025-04-13T10:11:34.326" v="9"/>
      <pc:docMkLst>
        <pc:docMk/>
      </pc:docMkLst>
      <pc:sldChg chg="modNotes">
        <pc:chgData name="LEWIS, Hannah" userId="S::lewish@who.int::648572a3-3674-45d0-9147-100d7a594b1f" providerId="AD" clId="Web-{BB9FB22C-20A6-F56B-9772-264784E87CE9}" dt="2025-04-13T10:11:34.326" v="9"/>
        <pc:sldMkLst>
          <pc:docMk/>
          <pc:sldMk cId="3856175940" sldId="2147481325"/>
        </pc:sldMkLst>
      </pc:sldChg>
    </pc:docChg>
  </pc:docChgLst>
  <pc:docChgLst>
    <pc:chgData name="weronika.osmolska@ukhsa.gov.uk" userId="S::urn:spo:guest#weronika.osmolska@ukhsa.gov.uk::" providerId="AD" clId="Web-{1EFB9E16-B1D6-56F8-5D94-1B202F050672}"/>
    <pc:docChg chg="modSld">
      <pc:chgData name="weronika.osmolska@ukhsa.gov.uk" userId="S::urn:spo:guest#weronika.osmolska@ukhsa.gov.uk::" providerId="AD" clId="Web-{1EFB9E16-B1D6-56F8-5D94-1B202F050672}" dt="2025-06-11T13:08:21.645" v="0" actId="20577"/>
      <pc:docMkLst>
        <pc:docMk/>
      </pc:docMkLst>
      <pc:sldChg chg="modSp">
        <pc:chgData name="weronika.osmolska@ukhsa.gov.uk" userId="S::urn:spo:guest#weronika.osmolska@ukhsa.gov.uk::" providerId="AD" clId="Web-{1EFB9E16-B1D6-56F8-5D94-1B202F050672}" dt="2025-06-11T13:08:21.645" v="0" actId="20577"/>
        <pc:sldMkLst>
          <pc:docMk/>
          <pc:sldMk cId="1466252256" sldId="2147480023"/>
        </pc:sldMkLst>
        <pc:spChg chg="mod">
          <ac:chgData name="weronika.osmolska@ukhsa.gov.uk" userId="S::urn:spo:guest#weronika.osmolska@ukhsa.gov.uk::" providerId="AD" clId="Web-{1EFB9E16-B1D6-56F8-5D94-1B202F050672}" dt="2025-06-11T13:08:21.645" v="0" actId="20577"/>
          <ac:spMkLst>
            <pc:docMk/>
            <pc:sldMk cId="1466252256" sldId="2147480023"/>
            <ac:spMk id="7" creationId="{F24B1039-4F10-4AB7-BD61-D48E52058D7C}"/>
          </ac:spMkLst>
        </pc:spChg>
      </pc:sldChg>
    </pc:docChg>
  </pc:docChgLst>
  <pc:docChgLst>
    <pc:chgData name="LEWIS, Hannah" userId="S::lewish@who.int::648572a3-3674-45d0-9147-100d7a594b1f" providerId="AD" clId="Web-{DDED67DF-9E47-5037-E50D-E3B2C4C35F16}"/>
    <pc:docChg chg="modSld">
      <pc:chgData name="LEWIS, Hannah" userId="S::lewish@who.int::648572a3-3674-45d0-9147-100d7a594b1f" providerId="AD" clId="Web-{DDED67DF-9E47-5037-E50D-E3B2C4C35F16}" dt="2025-05-26T12:14:42.749" v="3" actId="1076"/>
      <pc:docMkLst>
        <pc:docMk/>
      </pc:docMkLst>
      <pc:sldChg chg="modSp">
        <pc:chgData name="LEWIS, Hannah" userId="S::lewish@who.int::648572a3-3674-45d0-9147-100d7a594b1f" providerId="AD" clId="Web-{DDED67DF-9E47-5037-E50D-E3B2C4C35F16}" dt="2025-05-26T12:14:42.749" v="3" actId="1076"/>
        <pc:sldMkLst>
          <pc:docMk/>
          <pc:sldMk cId="1162144917" sldId="2147481324"/>
        </pc:sldMkLst>
        <pc:grpChg chg="mod">
          <ac:chgData name="LEWIS, Hannah" userId="S::lewish@who.int::648572a3-3674-45d0-9147-100d7a594b1f" providerId="AD" clId="Web-{DDED67DF-9E47-5037-E50D-E3B2C4C35F16}" dt="2025-05-26T12:14:42.749" v="3" actId="1076"/>
          <ac:grpSpMkLst>
            <pc:docMk/>
            <pc:sldMk cId="1162144917" sldId="2147481324"/>
            <ac:grpSpMk id="3" creationId="{FB5624B1-7524-4C3F-BA13-3FE96BF758A3}"/>
          </ac:grpSpMkLst>
        </pc:grpChg>
      </pc:sldChg>
    </pc:docChg>
  </pc:docChgLst>
  <pc:docChgLst>
    <pc:chgData name="weronika.osmolska@ukhsa.gov.uk" userId="S::urn:spo:guest#weronika.osmolska@ukhsa.gov.uk::" providerId="AD" clId="Web-{121B9D6A-96DA-397E-6B6E-35C842DD0BFD}"/>
    <pc:docChg chg="mod">
      <pc:chgData name="weronika.osmolska@ukhsa.gov.uk" userId="S::urn:spo:guest#weronika.osmolska@ukhsa.gov.uk::" providerId="AD" clId="Web-{121B9D6A-96DA-397E-6B6E-35C842DD0BFD}" dt="2025-06-16T11:25:46.143" v="0"/>
      <pc:docMkLst>
        <pc:docMk/>
      </pc:docMkLst>
    </pc:docChg>
  </pc:docChgLst>
  <pc:docChgLst>
    <pc:chgData name="LEWIS, Hannah" userId="S::lewish@who.int::648572a3-3674-45d0-9147-100d7a594b1f" providerId="AD" clId="Web-{BC214284-3620-2FAD-0FFE-24BF9CBB9637}"/>
    <pc:docChg chg="modSld">
      <pc:chgData name="LEWIS, Hannah" userId="S::lewish@who.int::648572a3-3674-45d0-9147-100d7a594b1f" providerId="AD" clId="Web-{BC214284-3620-2FAD-0FFE-24BF9CBB9637}" dt="2025-06-17T09:05:36.188" v="1" actId="20577"/>
      <pc:docMkLst>
        <pc:docMk/>
      </pc:docMkLst>
      <pc:sldChg chg="modSp">
        <pc:chgData name="LEWIS, Hannah" userId="S::lewish@who.int::648572a3-3674-45d0-9147-100d7a594b1f" providerId="AD" clId="Web-{BC214284-3620-2FAD-0FFE-24BF9CBB9637}" dt="2025-06-17T09:05:36.188" v="1" actId="20577"/>
        <pc:sldMkLst>
          <pc:docMk/>
          <pc:sldMk cId="279582262" sldId="2145706961"/>
        </pc:sldMkLst>
        <pc:spChg chg="mod">
          <ac:chgData name="LEWIS, Hannah" userId="S::lewish@who.int::648572a3-3674-45d0-9147-100d7a594b1f" providerId="AD" clId="Web-{BC214284-3620-2FAD-0FFE-24BF9CBB9637}" dt="2025-06-17T09:05:36.188" v="1" actId="20577"/>
          <ac:spMkLst>
            <pc:docMk/>
            <pc:sldMk cId="279582262" sldId="2145706961"/>
            <ac:spMk id="6" creationId="{F3A11112-0B5A-47FD-8412-2B7A433E15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D991F-AB69-477F-9376-15A78004ACA2}"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72F5-09EE-45A8-91A7-F5288956B8D8}" type="slidenum">
              <a:rPr lang="en-US" smtClean="0"/>
              <a:t>‹#›</a:t>
            </a:fld>
            <a:endParaRPr lang="en-US"/>
          </a:p>
        </p:txBody>
      </p:sp>
    </p:spTree>
    <p:extLst>
      <p:ext uri="{BB962C8B-B14F-4D97-AF65-F5344CB8AC3E}">
        <p14:creationId xmlns:p14="http://schemas.microsoft.com/office/powerpoint/2010/main" val="248972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ing.com/ck/a?!&amp;&amp;p=7a785e26a7270ecad6a649ff0504a3b35066b97ca234f71ad7ff324ca837e3f1JmltdHM9MTczNDU2NjQwMA&amp;ptn=3&amp;ver=2&amp;hsh=4&amp;fclid=330cbc11-9643-66b2-1f44-a94b972867ff&amp;psq=what+is+a+tabletop+scenario&amp;u=a1aHR0cHM6Ly93d3cuY3Nvb25saW5lLmNvbS9hcnRpY2xlLzU3MDg3MS90YWJsZXRvcC1leGVyY2lzZXMtZXhwbGFpbmVkLWRlZmluaXRpb24tZXhhbXBsZXMtYW5kLW9iamVjdGl2ZXMuaHRtbA&amp;ntb=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initiatives/global-influenza-surveillance-and-response-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and introduction of self]</a:t>
            </a:r>
          </a:p>
          <a:p>
            <a:r>
              <a:rPr lang="en-US"/>
              <a:t>This is an introductory presentation on the Mosaic Respiratory Surveillance Framework. This WHO framework was published in 2023 and is being implemented globally to help develop sustainable national surveillance strategies to detect and monitor influenza, SARS-CoV-2, respiratory syncytial virus (RSV) and other respiratory viruses of epidemic and pandemic potential. Respiratory disease cause a substantial health and economic burden globally each year and are also the most urgent pandemic threat requiring strong IHR core capacities for surveillance (the next respiratory pandemic is not a question of "if" not "when). While the Mosaic Framework is intended to strengthen respiratory surveillance capacities, this "respiratory use case" applies to pathogens with other modes of transmission.  </a:t>
            </a:r>
            <a:endParaRPr lang="en-US">
              <a:ea typeface="Calibri"/>
              <a:cs typeface="Calibri"/>
            </a:endParaRPr>
          </a:p>
          <a:p>
            <a:endParaRPr lang="en-US">
              <a:ea typeface="Calibri"/>
              <a:cs typeface="Calibri"/>
            </a:endParaRPr>
          </a:p>
          <a:p>
            <a:r>
              <a:rPr lang="en-US"/>
              <a:t>I will begin by describing the framework including its objectives, why it was created, it's development and contents. Then I will describe the aims and methodology of national Mosaic workshops. Finally, I will discuss how the framework can continue to be implemented over time.   </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9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functionality of our surveillance systems, and therefore Mosaic Framework implementation, is dependent on an enabling environment.  Important enabling structures that are listed on this slide including strong governance, sustainable financing and workforce, effective co-ordination, appropriate technology, and ongoing monitoring and evaluation. These are best practices that are relevant to, and therefore cut across, all three Mosaic surveillance domains. Strong enabling structures are not only critical to respiratory disease surveillance but to the sustainability and usefulness of all surveillance in general. The Mosaic workshops that we will discuss will </a:t>
            </a:r>
            <a:r>
              <a:rPr lang="en-US" err="1"/>
              <a:t>helpto</a:t>
            </a:r>
            <a:r>
              <a:rPr lang="en-US"/>
              <a:t> identify needs and actions for individual surveillance systems, but for these cross-cutting enabling structures as well.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10</a:t>
            </a:fld>
            <a:endParaRPr lang="en-US"/>
          </a:p>
        </p:txBody>
      </p:sp>
    </p:spTree>
    <p:extLst>
      <p:ext uri="{BB962C8B-B14F-4D97-AF65-F5344CB8AC3E}">
        <p14:creationId xmlns:p14="http://schemas.microsoft.com/office/powerpoint/2010/main" val="344007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nSpc>
                <a:spcPct val="107000"/>
              </a:lnSpc>
            </a:pPr>
            <a:r>
              <a:rPr lang="en-US" sz="2400"/>
              <a:t>The Mosaic framework is an </a:t>
            </a:r>
            <a:r>
              <a:rPr lang="en-US" sz="2400" err="1"/>
              <a:t>organisational</a:t>
            </a:r>
            <a:r>
              <a:rPr lang="en-US" sz="2400"/>
              <a:t> tool that is aligned with and supports tactical implementation of several WHO Initiatives. This includes the International Health Regulation's 2005, the Health Emergency Preparedness, Response and Resilience (HEPR) architecture's  ‘Collaborative Surveillance’ subsystem, and The Preparedness and Resilience for Emerging Threats (PRET) initiative.</a:t>
            </a:r>
          </a:p>
          <a:p>
            <a:pPr>
              <a:lnSpc>
                <a:spcPct val="107000"/>
              </a:lnSpc>
            </a:pPr>
            <a:endParaRPr lang="en-US" sz="2400"/>
          </a:p>
          <a:p>
            <a:pPr>
              <a:lnSpc>
                <a:spcPct val="107000"/>
              </a:lnSpc>
            </a:pPr>
            <a:r>
              <a:rPr lang="en-US" sz="2400"/>
              <a:t>The Mosaic Framework is a respiratory use-case for the implementation of these broader initiatives.  It is intended that Mosaic tools be</a:t>
            </a:r>
            <a:r>
              <a:rPr lang="en-US" sz="2400" b="0"/>
              <a:t> developed for other modes of transmission (as is PRET)</a:t>
            </a:r>
            <a:r>
              <a:rPr lang="en-US" sz="2400"/>
              <a:t> and the Mosaic Framework does</a:t>
            </a:r>
            <a:r>
              <a:rPr lang="en-US" sz="2400" b="0"/>
              <a:t> not supersede other </a:t>
            </a:r>
            <a:r>
              <a:rPr lang="en-US" sz="2400"/>
              <a:t>global, regional or national guidance</a:t>
            </a:r>
            <a:r>
              <a:rPr lang="en-US" sz="2400" b="0"/>
              <a:t>, but provides context for their use</a:t>
            </a:r>
            <a:r>
              <a:rPr lang="en-US" sz="2400"/>
              <a:t>. </a:t>
            </a:r>
            <a:endParaRPr lang="en-US" sz="2400" b="0">
              <a:cs typeface="Calibri"/>
            </a:endParaRPr>
          </a:p>
          <a:p>
            <a:pPr marL="0" indent="0">
              <a:lnSpc>
                <a:spcPct val="107000"/>
              </a:lnSpc>
              <a:buFont typeface="Arial" panose="020B0604020202020204" pitchFamily="34" charset="0"/>
              <a:buNone/>
            </a:pPr>
            <a:endParaRPr lang="en-US" sz="2400">
              <a:cs typeface="Calibri"/>
            </a:endParaRPr>
          </a:p>
          <a:p>
            <a:r>
              <a:rPr lang="en-US" sz="2400"/>
              <a:t>No new guidance for respiratory disease surveillance was developed in the Mosaic Framework. Rather it provides links to salient existing guidance at the global or regional levels in the areas where that type of surveillance are recommended. As it can be difficult to find all of this guidance, the Mosaic Framework is a "one stop shop" for links to surveillance guidance, and country examples for how specific types of surveillance have been used to meet specific objectives.</a:t>
            </a:r>
            <a:endParaRPr lang="en-US" sz="240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27771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20" y="4783881"/>
            <a:ext cx="5399548" cy="16927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t>Collaborative surveillance calls for increasing capacity (traditional) and strengthening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t>Collaborative surveillance: </a:t>
            </a:r>
            <a:r>
              <a:rPr lang="en-US" sz="2400">
                <a:solidFill>
                  <a:schemeClr val="accent6">
                    <a:lumMod val="50000"/>
                  </a:schemeClr>
                </a:solidFill>
                <a:latin typeface="Source Sans Pro" panose="020B0503030403020204" pitchFamily="34" charset="0"/>
                <a:ea typeface="Source Serif Pro" panose="02040603050405020204" pitchFamily="18" charset="0"/>
              </a:rPr>
              <a:t>is the the systematic strengthening of </a:t>
            </a:r>
            <a:r>
              <a:rPr lang="en-US" sz="2400" b="1">
                <a:solidFill>
                  <a:schemeClr val="accent6">
                    <a:lumMod val="50000"/>
                  </a:schemeClr>
                </a:solidFill>
                <a:latin typeface="Source Sans Pro" panose="020B0503030403020204" pitchFamily="34" charset="0"/>
                <a:ea typeface="Source Serif Pro" panose="02040603050405020204" pitchFamily="18" charset="0"/>
              </a:rPr>
              <a:t>capacity and collaboration </a:t>
            </a:r>
            <a:r>
              <a:rPr lang="en-US" sz="2400">
                <a:solidFill>
                  <a:schemeClr val="accent6">
                    <a:lumMod val="50000"/>
                  </a:schemeClr>
                </a:solidFill>
                <a:latin typeface="Source Sans Pro" panose="020B0503030403020204" pitchFamily="34" charset="0"/>
                <a:ea typeface="Source Serif Pro" panose="02040603050405020204" pitchFamily="18" charset="0"/>
              </a:rPr>
              <a:t>among diverse stakeholders, both within and beyond the health sector, with the ultimate goal of </a:t>
            </a:r>
            <a:r>
              <a:rPr lang="en-US" sz="2400" b="1">
                <a:solidFill>
                  <a:schemeClr val="accent6">
                    <a:lumMod val="50000"/>
                  </a:schemeClr>
                </a:solidFill>
                <a:latin typeface="Source Sans Pro" panose="020B0503030403020204" pitchFamily="34" charset="0"/>
                <a:ea typeface="Source Serif Pro" panose="02040603050405020204" pitchFamily="18" charset="0"/>
              </a:rPr>
              <a:t>enhancing public health intelligence </a:t>
            </a:r>
            <a:r>
              <a:rPr lang="en-US" sz="2400">
                <a:solidFill>
                  <a:schemeClr val="accent6">
                    <a:lumMod val="50000"/>
                  </a:schemeClr>
                </a:solidFill>
                <a:latin typeface="Source Sans Pro" panose="020B0503030403020204" pitchFamily="34" charset="0"/>
                <a:ea typeface="Source Serif Pro" panose="02040603050405020204" pitchFamily="18" charset="0"/>
              </a:rPr>
              <a:t>and</a:t>
            </a:r>
            <a:r>
              <a:rPr lang="en-US" sz="2400" b="1">
                <a:solidFill>
                  <a:schemeClr val="accent6">
                    <a:lumMod val="50000"/>
                  </a:schemeClr>
                </a:solidFill>
                <a:latin typeface="Source Sans Pro" panose="020B0503030403020204" pitchFamily="34" charset="0"/>
                <a:ea typeface="Source Serif Pro" panose="02040603050405020204" pitchFamily="18" charset="0"/>
              </a:rPr>
              <a:t> improving evidence for </a:t>
            </a:r>
            <a:r>
              <a:rPr lang="en-US" sz="2400" b="1" u="sng">
                <a:solidFill>
                  <a:schemeClr val="accent6">
                    <a:lumMod val="50000"/>
                  </a:schemeClr>
                </a:solidFill>
                <a:latin typeface="Source Sans Pro" panose="020B0503030403020204" pitchFamily="34" charset="0"/>
                <a:ea typeface="Source Serif Pro" panose="02040603050405020204" pitchFamily="18" charset="0"/>
              </a:rPr>
              <a:t>decision 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u="sng">
              <a:solidFill>
                <a:schemeClr val="accent6">
                  <a:lumMod val="50000"/>
                </a:schemeClr>
              </a:solidFill>
              <a:latin typeface="Source Sans Pro" panose="020B0503030403020204" pitchFamily="34" charset="0"/>
              <a:ea typeface="Source Serif Pro" panose="020406030504050202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2400"/>
              <a:t>If each dimension of collaboration is strand, by building these across all activities and stages of surveillance where appropriate, we establish stronger surveillance architecture, stronger systems – a stronger rope – for the benefit of all stakeholders.</a:t>
            </a: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3600">
                <a:solidFill>
                  <a:schemeClr val="accent6">
                    <a:lumMod val="50000"/>
                  </a:schemeClr>
                </a:solidFill>
                <a:latin typeface="Source Sans Pro" panose="020B0503030403020204" pitchFamily="34" charset="0"/>
                <a:ea typeface="Source Serif Pro" panose="02040603050405020204" pitchFamily="18" charset="0"/>
              </a:rPr>
              <a:t>Mosaic workshops identify specific national needs and actions at the national level to strengthen surveillance</a:t>
            </a:r>
            <a:endParaRPr lang="en-GB" sz="2400">
              <a:solidFill>
                <a:schemeClr val="accent6">
                  <a:lumMod val="50000"/>
                </a:schemeClr>
              </a:solidFill>
              <a:latin typeface="Source Sans Pro" panose="020B0503030403020204" pitchFamily="34" charset="0"/>
              <a:ea typeface="Source Serif Pro" panose="020406030504050202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GB" sz="2400"/>
          </a:p>
          <a:p>
            <a:pPr marL="171450" indent="-171450">
              <a:buFont typeface="Arial" panose="020B0604020202020204" pitchFamily="34" charset="0"/>
              <a:buChar char="•"/>
            </a:pPr>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 June, 2025</a:t>
            </a:fld>
            <a:endParaRPr kumimoji="0" lang="en-GB" sz="900" b="0" i="0" u="none" strike="noStrike" kern="1200" cap="none" spc="0" normalizeH="0" baseline="0" noProof="0">
              <a:ln>
                <a:noFill/>
              </a:ln>
              <a:solidFill>
                <a:srgbClr val="000000"/>
              </a:solidFill>
              <a:effectLst/>
              <a:uLnTx/>
              <a:uFillTx/>
              <a:latin typeface="Source Sans Pro" panose="020B0503030403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smtClean="0">
                <a:ln>
                  <a:noFill/>
                </a:ln>
                <a:solidFill>
                  <a:srgbClr val="000000"/>
                </a:solidFill>
                <a:effectLst/>
                <a:uLnTx/>
                <a:uFillTx/>
                <a:latin typeface="Source Sans Pro" panose="020B0503030403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000000"/>
              </a:solidFill>
              <a:effectLst/>
              <a:uLnTx/>
              <a:uFillTx/>
              <a:latin typeface="Source Sans Pro" panose="020B0503030403020204" pitchFamily="34" charset="0"/>
              <a:ea typeface="+mn-ea"/>
              <a:cs typeface="Arial" panose="020B0604020202020204" pitchFamily="34" charset="0"/>
            </a:endParaRPr>
          </a:p>
        </p:txBody>
      </p:sp>
    </p:spTree>
    <p:extLst>
      <p:ext uri="{BB962C8B-B14F-4D97-AF65-F5344CB8AC3E}">
        <p14:creationId xmlns:p14="http://schemas.microsoft.com/office/powerpoint/2010/main" val="270347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457200" lvl="3">
              <a:lnSpc>
                <a:spcPct val="107000"/>
              </a:lnSpc>
            </a:pPr>
            <a:r>
              <a:rPr lang="en-GB">
                <a:solidFill>
                  <a:srgbClr val="000000"/>
                </a:solidFill>
              </a:rPr>
              <a:t>The Mosaic framework is a tool to support the implementation of the International Health Regulations (IHR) 2005, specifically the core capacity requirements for surveillance and response, and will be adapted if the ongoing discussion related to the revision of the IHR (2005) requires it</a:t>
            </a:r>
            <a:endParaRPr lang="en-GB">
              <a:solidFill>
                <a:srgbClr val="000000"/>
              </a:solidFill>
              <a:ea typeface="Calibri" panose="020F0502020204030204"/>
              <a:cs typeface="Calibri" panose="020F0502020204030204"/>
            </a:endParaRPr>
          </a:p>
          <a:p>
            <a:pPr marL="457200" lvl="3">
              <a:lnSpc>
                <a:spcPct val="107000"/>
              </a:lnSpc>
            </a:pPr>
            <a:r>
              <a:rPr lang="en-GB">
                <a:solidFill>
                  <a:srgbClr val="000000"/>
                </a:solidFill>
              </a:rPr>
              <a:t>The Mosaic Framework does this by providing:</a:t>
            </a:r>
            <a:br>
              <a:rPr lang="en-GB">
                <a:cs typeface="+mn-lt"/>
              </a:rPr>
            </a:br>
            <a:endParaRPr lang="en-GB">
              <a:solidFill>
                <a:srgbClr val="000000"/>
              </a:solidFill>
              <a:ea typeface="Calibri" panose="020F0502020204030204"/>
              <a:cs typeface="Calibri" panose="020F0502020204030204"/>
            </a:endParaRPr>
          </a:p>
          <a:p>
            <a:pPr marL="800100" lvl="3" indent="-342900">
              <a:lnSpc>
                <a:spcPct val="107000"/>
              </a:lnSpc>
              <a:buFont typeface="Arial,Sans-Serif"/>
              <a:buChar char="•"/>
            </a:pPr>
            <a:r>
              <a:rPr lang="en-GB">
                <a:solidFill>
                  <a:srgbClr val="000000"/>
                </a:solidFill>
              </a:rPr>
              <a:t>Fit-for-purposes surveillance approaches (with consideration of both event-based and indicator-based surveillance) mapped to priority objectives </a:t>
            </a:r>
            <a:endParaRPr lang="en-US">
              <a:solidFill>
                <a:srgbClr val="000000"/>
              </a:solidFill>
            </a:endParaRPr>
          </a:p>
          <a:p>
            <a:pPr marL="800100" lvl="3" indent="-342900">
              <a:lnSpc>
                <a:spcPct val="107000"/>
              </a:lnSpc>
              <a:buFont typeface="Arial,Sans-Serif"/>
              <a:buChar char="•"/>
            </a:pPr>
            <a:r>
              <a:rPr lang="en-GB">
                <a:solidFill>
                  <a:srgbClr val="000000"/>
                </a:solidFill>
              </a:rPr>
              <a:t>A Monitoring and Evaluation Framework aligned with IHR MEF</a:t>
            </a:r>
            <a:endParaRPr lang="en-US">
              <a:solidFill>
                <a:srgbClr val="000000"/>
              </a:solidFill>
            </a:endParaRPr>
          </a:p>
          <a:p>
            <a:pPr marL="800100" lvl="3" indent="-342900">
              <a:lnSpc>
                <a:spcPct val="107000"/>
              </a:lnSpc>
              <a:buFont typeface="Arial,Sans-Serif"/>
              <a:buChar char="•"/>
            </a:pPr>
            <a:r>
              <a:rPr lang="en-GB">
                <a:solidFill>
                  <a:srgbClr val="000000"/>
                </a:solidFill>
              </a:rPr>
              <a:t>An implementation tool for the surveillance and response component of:</a:t>
            </a:r>
            <a:endParaRPr lang="en-US">
              <a:solidFill>
                <a:srgbClr val="000000"/>
              </a:solidFill>
            </a:endParaRPr>
          </a:p>
          <a:p>
            <a:pPr marL="1257300" lvl="5" indent="-342900">
              <a:lnSpc>
                <a:spcPct val="107000"/>
              </a:lnSpc>
              <a:buFont typeface="Arial,Sans-Serif"/>
              <a:buChar char="•"/>
            </a:pPr>
            <a:r>
              <a:rPr lang="en-GB">
                <a:solidFill>
                  <a:srgbClr val="000000"/>
                </a:solidFill>
              </a:rPr>
              <a:t>National Action Plan for Health Security (NAPHS): all-hazard </a:t>
            </a:r>
            <a:endParaRPr lang="en-US">
              <a:solidFill>
                <a:srgbClr val="000000"/>
              </a:solidFill>
            </a:endParaRPr>
          </a:p>
          <a:p>
            <a:pPr marL="1257300" lvl="5" indent="-342900">
              <a:lnSpc>
                <a:spcPct val="107000"/>
              </a:lnSpc>
              <a:buFont typeface="Arial,Sans-Serif"/>
              <a:buChar char="•"/>
            </a:pPr>
            <a:r>
              <a:rPr lang="en-GB">
                <a:solidFill>
                  <a:srgbClr val="000000"/>
                </a:solidFill>
              </a:rPr>
              <a:t>Respiratory pathogen pandemic preparedness plans: hazard-focused</a:t>
            </a:r>
            <a:endParaRPr lang="en-GB"/>
          </a:p>
          <a:p>
            <a:endParaRPr lang="en-GB">
              <a:solidFill>
                <a:srgbClr val="1A1A1A"/>
              </a:solidFill>
              <a:latin typeface="Noto Sans" panose="020B0502040504020204" pitchFamily="34" charset="0"/>
              <a:ea typeface="Noto Sans" panose="020B0502040504020204" pitchFamily="34" charset="0"/>
              <a:cs typeface="Noto Sans" panose="020B0502040504020204" pitchFamily="34" charset="0"/>
            </a:endParaRPr>
          </a:p>
          <a:p>
            <a:r>
              <a:rPr lang="en-GB" b="0" i="0">
                <a:solidFill>
                  <a:srgbClr val="1A1A1A"/>
                </a:solidFill>
                <a:effectLst/>
                <a:latin typeface="Noto Sans"/>
                <a:ea typeface="Noto Sans"/>
                <a:cs typeface="Noto Sans"/>
              </a:rPr>
              <a:t>[Background:</a:t>
            </a:r>
          </a:p>
          <a:p>
            <a:r>
              <a:rPr lang="en-GB" b="0" i="0">
                <a:solidFill>
                  <a:srgbClr val="3C4245"/>
                </a:solidFill>
                <a:effectLst/>
                <a:latin typeface="Noto Sans"/>
                <a:ea typeface="Noto Sans"/>
                <a:cs typeface="Noto Sans"/>
              </a:rPr>
              <a:t>The International Health Regulations (2005) (hereinafter "the IHR" or “the Regulations”) are an international agreement that is legally binding on 194 countries (States Parties), including all WHO Member States. The IHR define their "purpose and scope" as: "to prevent, protect against, control and provide a public health response to the international spread of disease in ways that are commensurate with and restricted to public health risks, and which avoid unnecessary interference with international traffic and trade". Since their entry into force on 15 June 2007, the IHR directs and governs particular WHO and States Parties activities aiming that protect the global community from public health risks and emergencies that cross international borders.</a:t>
            </a:r>
            <a:r>
              <a:rPr lang="en-GB">
                <a:solidFill>
                  <a:srgbClr val="3C4245"/>
                </a:solidFill>
                <a:latin typeface="Noto Sans"/>
                <a:ea typeface="Noto Sans"/>
                <a:cs typeface="Noto Sans"/>
              </a:rPr>
              <a:t>  </a:t>
            </a:r>
            <a:r>
              <a:rPr lang="en-GB" b="0" i="0">
                <a:solidFill>
                  <a:srgbClr val="3C4245"/>
                </a:solidFill>
                <a:effectLst/>
                <a:latin typeface="Noto Sans"/>
                <a:ea typeface="Noto Sans"/>
                <a:cs typeface="Noto Sans"/>
              </a:rPr>
              <a:t>The responsibility for implementing the IHR rests jointly with States Parties and WHO. ]</a:t>
            </a:r>
          </a:p>
          <a:p>
            <a:endParaRPr lang="en-GB" b="0" i="0">
              <a:solidFill>
                <a:srgbClr val="3C4245"/>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54513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F553-14C2-12E9-F12D-D6A735943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35307-05B7-40B8-BC07-A62C18CDB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3F65B-9091-F4B3-9DC8-4A41D8228D79}"/>
              </a:ext>
            </a:extLst>
          </p:cNvPr>
          <p:cNvSpPr>
            <a:spLocks noGrp="1"/>
          </p:cNvSpPr>
          <p:nvPr>
            <p:ph type="body" idx="1"/>
          </p:nvPr>
        </p:nvSpPr>
        <p:spPr/>
        <p:txBody>
          <a:bodyPr/>
          <a:lstStyle/>
          <a:p>
            <a:pPr>
              <a:lnSpc>
                <a:spcPct val="107000"/>
              </a:lnSpc>
            </a:pPr>
            <a:r>
              <a:rPr lang="en-US"/>
              <a:t>We want to ensure that there isn't confusion regarding the implementation of this framework.  The framework itself is an inter-pandemic organizational tool for which it's implementation involves a</a:t>
            </a:r>
            <a:r>
              <a:rPr lang="en-GB"/>
              <a:t> workshop with facilitated objective-driven exercises. This will enable internal strategic surveillance decisions and inform the content of existing national work plans. </a:t>
            </a:r>
            <a:r>
              <a:rPr lang="en-GB">
                <a:latin typeface="Calibri" panose="020F0502020204030204"/>
                <a:ea typeface="Calibri"/>
                <a:cs typeface="Calibri" panose="020F0502020204030204"/>
              </a:rPr>
              <a:t>The Framework is not an external evaluation (like JEE), a new surveillance system, software or dashboard and does not involve the creation of a new workplan. </a:t>
            </a:r>
            <a:endParaRPr lang="en-US">
              <a:latin typeface="Calibri" panose="020F0502020204030204"/>
              <a:ea typeface="Calibri"/>
              <a:cs typeface="Calibri" panose="020F0502020204030204"/>
            </a:endParaRPr>
          </a:p>
          <a:p>
            <a:endParaRPr lang="en-NA">
              <a:latin typeface="Calibri" panose="020F0502020204030204"/>
              <a:ea typeface="Roboto"/>
              <a:cs typeface="Calibri" panose="020F0502020204030204"/>
            </a:endParaRPr>
          </a:p>
          <a:p>
            <a:endParaRPr lang="en-NA">
              <a:latin typeface="Calibri" panose="020F0502020204030204"/>
              <a:ea typeface="Roboto"/>
              <a:cs typeface="Calibri" panose="020F0502020204030204"/>
            </a:endParaRPr>
          </a:p>
        </p:txBody>
      </p:sp>
      <p:sp>
        <p:nvSpPr>
          <p:cNvPr id="4" name="Slide Number Placeholder 3">
            <a:extLst>
              <a:ext uri="{FF2B5EF4-FFF2-40B4-BE49-F238E27FC236}">
                <a16:creationId xmlns:a16="http://schemas.microsoft.com/office/drawing/2014/main" id="{A2A49891-7BD4-CA6F-B04B-9779EBEAF845}"/>
              </a:ext>
            </a:extLst>
          </p:cNvPr>
          <p:cNvSpPr>
            <a:spLocks noGrp="1"/>
          </p:cNvSpPr>
          <p:nvPr>
            <p:ph type="sldNum" sz="quarter" idx="5"/>
          </p:nvPr>
        </p:nvSpPr>
        <p:spPr/>
        <p:txBody>
          <a:bodyPr/>
          <a:lstStyle/>
          <a:p>
            <a:fld id="{B27D72F5-09EE-45A8-91A7-F5288956B8D8}" type="slidenum">
              <a:rPr lang="en-US" smtClean="0"/>
              <a:t>14</a:t>
            </a:fld>
            <a:endParaRPr lang="en-US"/>
          </a:p>
        </p:txBody>
      </p:sp>
    </p:spTree>
    <p:extLst>
      <p:ext uri="{BB962C8B-B14F-4D97-AF65-F5344CB8AC3E}">
        <p14:creationId xmlns:p14="http://schemas.microsoft.com/office/powerpoint/2010/main" val="80626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F553-14C2-12E9-F12D-D6A735943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35307-05B7-40B8-BC07-A62C18CDB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3F65B-9091-F4B3-9DC8-4A41D8228D79}"/>
              </a:ext>
            </a:extLst>
          </p:cNvPr>
          <p:cNvSpPr>
            <a:spLocks noGrp="1"/>
          </p:cNvSpPr>
          <p:nvPr>
            <p:ph type="body" idx="1"/>
          </p:nvPr>
        </p:nvSpPr>
        <p:spPr/>
        <p:txBody>
          <a:bodyPr/>
          <a:lstStyle/>
          <a:p>
            <a:pPr>
              <a:lnSpc>
                <a:spcPct val="107000"/>
              </a:lnSpc>
              <a:spcAft>
                <a:spcPts val="775"/>
              </a:spcAft>
            </a:pPr>
            <a:r>
              <a:rPr lang="en-US"/>
              <a:t>The next few slides will now explain the content and methodology of national workshops. There are four aims for national workshops and these are to:</a:t>
            </a:r>
          </a:p>
          <a:p>
            <a:pPr>
              <a:spcAft>
                <a:spcPts val="775"/>
              </a:spcAft>
            </a:pPr>
            <a:r>
              <a:rPr lang="en-GB"/>
              <a:t>-    Review priority surveillance objectives, and the systems that may be used to meet those objectives </a:t>
            </a:r>
          </a:p>
          <a:p>
            <a:pPr marL="171450" indent="-171450">
              <a:spcAft>
                <a:spcPts val="775"/>
              </a:spcAft>
              <a:buFont typeface="Calibri"/>
              <a:buChar char="-"/>
            </a:pPr>
            <a:r>
              <a:rPr lang="en-GB"/>
              <a:t>Identify and prioritize context-appropriate surveillance needs and actions - integrate into existing work plans and proposals</a:t>
            </a:r>
            <a:endParaRPr lang="en-GB">
              <a:ea typeface="Calibri" panose="020F0502020204030204"/>
              <a:cs typeface="Calibri" panose="020F0502020204030204"/>
            </a:endParaRPr>
          </a:p>
          <a:p>
            <a:pPr marL="171450" indent="-171450">
              <a:spcAft>
                <a:spcPts val="775"/>
              </a:spcAft>
              <a:buFont typeface="Calibri"/>
              <a:buChar char="-"/>
            </a:pPr>
            <a:r>
              <a:rPr lang="en-GB"/>
              <a:t>Strengthen collaboration between surveillance systems and surveillance partners</a:t>
            </a:r>
            <a:endParaRPr lang="en-GB">
              <a:ea typeface="Calibri" panose="020F0502020204030204"/>
              <a:cs typeface="Calibri" panose="020F0502020204030204"/>
            </a:endParaRPr>
          </a:p>
          <a:p>
            <a:pPr marL="171450" indent="-171450">
              <a:spcAft>
                <a:spcPts val="775"/>
              </a:spcAft>
              <a:buFont typeface="Calibri"/>
              <a:buChar char="-"/>
            </a:pPr>
            <a:r>
              <a:rPr lang="en-GB"/>
              <a:t>Prioritize internal and external technical assistance and financial investments to strengthen surveillance and response</a:t>
            </a:r>
            <a:endParaRPr lang="en-NA">
              <a:ea typeface="Calibri" panose="020F0502020204030204"/>
              <a:cs typeface="Calibri" panose="020F0502020204030204"/>
            </a:endParaRPr>
          </a:p>
          <a:p>
            <a:endParaRPr lang="en-NA">
              <a:latin typeface="Calibri" panose="020F0502020204030204"/>
              <a:ea typeface="Roboto"/>
              <a:cs typeface="Calibri" panose="020F0502020204030204"/>
            </a:endParaRPr>
          </a:p>
        </p:txBody>
      </p:sp>
      <p:sp>
        <p:nvSpPr>
          <p:cNvPr id="4" name="Slide Number Placeholder 3">
            <a:extLst>
              <a:ext uri="{FF2B5EF4-FFF2-40B4-BE49-F238E27FC236}">
                <a16:creationId xmlns:a16="http://schemas.microsoft.com/office/drawing/2014/main" id="{A2A49891-7BD4-CA6F-B04B-9779EBEAF845}"/>
              </a:ext>
            </a:extLst>
          </p:cNvPr>
          <p:cNvSpPr>
            <a:spLocks noGrp="1"/>
          </p:cNvSpPr>
          <p:nvPr>
            <p:ph type="sldNum" sz="quarter" idx="5"/>
          </p:nvPr>
        </p:nvSpPr>
        <p:spPr/>
        <p:txBody>
          <a:bodyPr/>
          <a:lstStyle/>
          <a:p>
            <a:fld id="{B27D72F5-09EE-45A8-91A7-F5288956B8D8}" type="slidenum">
              <a:rPr lang="en-US" smtClean="0"/>
              <a:t>15</a:t>
            </a:fld>
            <a:endParaRPr lang="en-US"/>
          </a:p>
        </p:txBody>
      </p:sp>
    </p:spTree>
    <p:extLst>
      <p:ext uri="{BB962C8B-B14F-4D97-AF65-F5344CB8AC3E}">
        <p14:creationId xmlns:p14="http://schemas.microsoft.com/office/powerpoint/2010/main" val="372815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a:extLst>
            <a:ext uri="{FF2B5EF4-FFF2-40B4-BE49-F238E27FC236}">
              <a16:creationId xmlns:a16="http://schemas.microsoft.com/office/drawing/2014/main" id="{E9E0AF3F-DCEE-5A43-B707-7AC6B7208529}"/>
            </a:ext>
          </a:extLst>
        </p:cNvPr>
        <p:cNvGrpSpPr/>
        <p:nvPr/>
      </p:nvGrpSpPr>
      <p:grpSpPr>
        <a:xfrm>
          <a:off x="0" y="0"/>
          <a:ext cx="0" cy="0"/>
          <a:chOff x="0" y="0"/>
          <a:chExt cx="0" cy="0"/>
        </a:xfrm>
      </p:grpSpPr>
      <p:sp>
        <p:nvSpPr>
          <p:cNvPr id="2363" name="Google Shape;2363;g806ada915c_0_2506:notes">
            <a:extLst>
              <a:ext uri="{FF2B5EF4-FFF2-40B4-BE49-F238E27FC236}">
                <a16:creationId xmlns:a16="http://schemas.microsoft.com/office/drawing/2014/main" id="{A1071E9C-2BDB-2FE7-3444-85E4DD9C9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806ada915c_0_2506:notes">
            <a:extLst>
              <a:ext uri="{FF2B5EF4-FFF2-40B4-BE49-F238E27FC236}">
                <a16:creationId xmlns:a16="http://schemas.microsoft.com/office/drawing/2014/main" id="{905BF0F8-3A50-BF8C-DF58-ED5ED637E0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800" kern="100">
                <a:latin typeface="Calibri"/>
                <a:ea typeface="Calibri"/>
                <a:cs typeface="Calibri"/>
              </a:rPr>
              <a:t>This slide in about the workshop</a:t>
            </a:r>
            <a:r>
              <a:rPr lang="en-GB" sz="1800" kern="100">
                <a:effectLst/>
                <a:latin typeface="Calibri"/>
                <a:ea typeface="Calibri"/>
                <a:cs typeface="Calibri"/>
              </a:rPr>
              <a:t> agenda.</a:t>
            </a:r>
          </a:p>
          <a:p>
            <a:r>
              <a:rPr lang="en-GB" sz="1800" kern="100">
                <a:effectLst/>
                <a:latin typeface="Calibri"/>
                <a:ea typeface="Calibri"/>
                <a:cs typeface="Calibri"/>
              </a:rPr>
              <a:t>Workshop materials and timing </a:t>
            </a:r>
            <a:r>
              <a:rPr lang="en-GB" sz="1800" kern="100">
                <a:latin typeface="Calibri"/>
                <a:ea typeface="Calibri"/>
                <a:cs typeface="Calibri"/>
              </a:rPr>
              <a:t>have</a:t>
            </a:r>
            <a:r>
              <a:rPr lang="en-GB" sz="1800" kern="100">
                <a:effectLst/>
                <a:latin typeface="Calibri"/>
                <a:ea typeface="Calibri"/>
                <a:cs typeface="Calibri"/>
              </a:rPr>
              <a:t> been</a:t>
            </a:r>
            <a:r>
              <a:rPr lang="en-GB" sz="1800" kern="100">
                <a:latin typeface="Calibri"/>
                <a:ea typeface="Calibri"/>
                <a:cs typeface="Calibri"/>
              </a:rPr>
              <a:t> </a:t>
            </a:r>
            <a:r>
              <a:rPr lang="en-GB" sz="1800" kern="100">
                <a:effectLst/>
                <a:latin typeface="Calibri"/>
                <a:ea typeface="Calibri"/>
                <a:cs typeface="Calibri"/>
              </a:rPr>
              <a:t>adapted</a:t>
            </a:r>
            <a:r>
              <a:rPr lang="en-GB" sz="1800" kern="100">
                <a:latin typeface="Calibri"/>
                <a:ea typeface="Calibri"/>
                <a:cs typeface="Calibri"/>
              </a:rPr>
              <a:t> from a global toolkit to</a:t>
            </a:r>
            <a:r>
              <a:rPr lang="en-GB" sz="1800" kern="100">
                <a:effectLst/>
                <a:latin typeface="Calibri"/>
                <a:ea typeface="Calibri"/>
                <a:cs typeface="Calibri"/>
              </a:rPr>
              <a:t> country needs</a:t>
            </a:r>
            <a:r>
              <a:rPr lang="en-GB" sz="1800" kern="100">
                <a:latin typeface="Calibri"/>
                <a:ea typeface="Calibri"/>
                <a:cs typeface="Calibri"/>
              </a:rPr>
              <a:t> and can be found in the detailed agenda document [note: a hard copy agenda should be provided to participants at the workshop]. This slide is to give an overview of how a workshop and associated preparations can be planned and implemented. </a:t>
            </a:r>
            <a:br>
              <a:rPr lang="en-GB" sz="1800" kern="100">
                <a:latin typeface="Calibri"/>
                <a:ea typeface="Calibri"/>
                <a:cs typeface="Calibri"/>
              </a:rPr>
            </a:br>
            <a:endParaRPr lang="en-NA"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a:effectLst/>
                <a:latin typeface="Calibri"/>
                <a:ea typeface="Calibri"/>
                <a:cs typeface="Calibri"/>
              </a:rPr>
              <a:t>Pre-workshop, there is/was a webinar to orientate all participants to the Mosaic Framework and there </a:t>
            </a:r>
            <a:r>
              <a:rPr lang="en-GB" sz="1800" kern="100">
                <a:latin typeface="Calibri"/>
                <a:ea typeface="Calibri"/>
                <a:cs typeface="Calibri"/>
              </a:rPr>
              <a:t>is</a:t>
            </a:r>
            <a:r>
              <a:rPr lang="en-GB" sz="1800" kern="100">
                <a:effectLst/>
                <a:latin typeface="Calibri"/>
                <a:ea typeface="Calibri"/>
                <a:cs typeface="Calibri"/>
              </a:rPr>
              <a:t> preparatory work which </a:t>
            </a:r>
            <a:r>
              <a:rPr lang="en-GB" sz="1800" kern="100">
                <a:latin typeface="Calibri"/>
                <a:ea typeface="Calibri"/>
                <a:cs typeface="Calibri"/>
              </a:rPr>
              <a:t>is included</a:t>
            </a:r>
            <a:r>
              <a:rPr lang="en-GB" sz="1800" kern="100">
                <a:effectLst/>
                <a:latin typeface="Calibri"/>
                <a:ea typeface="Calibri"/>
                <a:cs typeface="Calibri"/>
              </a:rPr>
              <a:t> a </a:t>
            </a:r>
            <a:r>
              <a:rPr lang="en-GB" sz="1800" kern="100">
                <a:latin typeface="Calibri"/>
                <a:ea typeface="Calibri"/>
                <a:cs typeface="Calibri"/>
              </a:rPr>
              <a:t>"</a:t>
            </a:r>
            <a:r>
              <a:rPr lang="en-GB" sz="1800" kern="100">
                <a:effectLst/>
                <a:latin typeface="Calibri"/>
                <a:ea typeface="Calibri"/>
                <a:cs typeface="Calibri"/>
              </a:rPr>
              <a:t>pre-workshop tool</a:t>
            </a:r>
            <a:r>
              <a:rPr lang="en-GB" sz="1800" kern="100">
                <a:latin typeface="Calibri"/>
                <a:ea typeface="Calibri"/>
                <a:cs typeface="Calibri"/>
              </a:rPr>
              <a:t>"</a:t>
            </a:r>
            <a:r>
              <a:rPr lang="en-GB" sz="1800" kern="100">
                <a:effectLst/>
                <a:latin typeface="Calibri"/>
                <a:ea typeface="Calibri"/>
                <a:cs typeface="Calibri"/>
              </a:rPr>
              <a:t> to map national surveillance approaches to priority objectives</a:t>
            </a:r>
            <a:r>
              <a:rPr lang="en-GB" sz="1800" kern="100">
                <a:latin typeface="Calibri"/>
                <a:ea typeface="Calibri"/>
                <a:cs typeface="Calibri"/>
              </a:rPr>
              <a:t>,</a:t>
            </a:r>
            <a:r>
              <a:rPr lang="en-GB" sz="1800" kern="100">
                <a:effectLst/>
                <a:latin typeface="Calibri"/>
                <a:ea typeface="Calibri"/>
                <a:cs typeface="Calibri"/>
              </a:rPr>
              <a:t> design a draft national </a:t>
            </a:r>
            <a:r>
              <a:rPr lang="en-GB" sz="1800" kern="100">
                <a:latin typeface="Calibri"/>
                <a:ea typeface="Calibri"/>
                <a:cs typeface="Calibri"/>
              </a:rPr>
              <a:t>surveillance mosaic, and help ensure that all needed core and enhanced surveillance experts, and surveillance leadership, are represented at the workshop.</a:t>
            </a:r>
            <a:r>
              <a:rPr lang="en-GB" sz="1800" kern="100">
                <a:effectLst/>
                <a:latin typeface="Calibri"/>
                <a:ea typeface="Calibri"/>
                <a:cs typeface="Calibri"/>
              </a:rPr>
              <a:t> </a:t>
            </a:r>
            <a:r>
              <a:rPr lang="en-GB" sz="1800" kern="100">
                <a:latin typeface="Calibri"/>
                <a:ea typeface="Calibri"/>
                <a:cs typeface="Calibri"/>
              </a:rPr>
              <a:t>The pre-workshop tool should be completed 1-2 months before the workshop to allow time to create mosaic visualizations and to facilitate timely invitations to attendees. </a:t>
            </a:r>
            <a:endParaRPr lang="en-GB" sz="1800" kern="100">
              <a:effectLst/>
              <a:latin typeface="Calibri"/>
              <a:ea typeface="Calibri"/>
              <a:cs typeface="Calibri"/>
            </a:endParaRPr>
          </a:p>
          <a:p>
            <a:br>
              <a:rPr lang="en-GB" sz="1800" kern="100">
                <a:latin typeface="Calibri"/>
                <a:ea typeface="Calibri"/>
                <a:cs typeface="Calibri"/>
              </a:rPr>
            </a:br>
            <a:r>
              <a:rPr lang="en-GB" sz="1800" kern="100">
                <a:latin typeface="Calibri"/>
                <a:ea typeface="Calibri"/>
                <a:cs typeface="Calibri"/>
              </a:rPr>
              <a:t>After having completed the pre-workshop tool the workshop itself then starts </a:t>
            </a:r>
            <a:r>
              <a:rPr lang="en-GB" sz="1800" kern="100">
                <a:effectLst/>
                <a:latin typeface="Calibri"/>
                <a:ea typeface="Calibri"/>
                <a:cs typeface="Calibri"/>
              </a:rPr>
              <a:t>with an overview and a call to action </a:t>
            </a:r>
            <a:r>
              <a:rPr lang="en-GB" sz="1800" kern="100">
                <a:latin typeface="Calibri"/>
                <a:ea typeface="Calibri"/>
                <a:cs typeface="Calibri"/>
              </a:rPr>
              <a:t>– to hear from senior stakeholders and give those in the workshop the mandate from which to work. It is important all participants attend this session. </a:t>
            </a:r>
            <a:br>
              <a:rPr lang="en-GB" sz="1800" kern="100">
                <a:latin typeface="Calibri"/>
                <a:ea typeface="Calibri"/>
                <a:cs typeface="Calibri"/>
              </a:rPr>
            </a:br>
            <a:br>
              <a:rPr lang="en-GB" sz="1800" kern="100">
                <a:latin typeface="Calibri"/>
                <a:ea typeface="Calibri"/>
                <a:cs typeface="Calibri"/>
              </a:rPr>
            </a:br>
            <a:r>
              <a:rPr lang="en-GB" sz="1800" kern="100">
                <a:latin typeface="Calibri"/>
                <a:ea typeface="Calibri"/>
                <a:cs typeface="Calibri"/>
              </a:rPr>
              <a:t>The plenary call-to-action is then followed by</a:t>
            </a:r>
            <a:r>
              <a:rPr lang="en-GB" sz="1800" kern="100">
                <a:effectLst/>
                <a:latin typeface="Calibri"/>
                <a:ea typeface="Calibri"/>
                <a:cs typeface="Calibri"/>
              </a:rPr>
              <a:t> technical days which involve </a:t>
            </a:r>
            <a:r>
              <a:rPr lang="en-GB" sz="1800" kern="100">
                <a:latin typeface="Calibri"/>
                <a:ea typeface="Calibri"/>
                <a:cs typeface="Calibri"/>
              </a:rPr>
              <a:t>facilitated table-top</a:t>
            </a:r>
            <a:r>
              <a:rPr lang="en-GB" sz="1800" kern="100">
                <a:effectLst/>
                <a:latin typeface="Calibri"/>
                <a:ea typeface="Calibri"/>
                <a:cs typeface="Calibri"/>
              </a:rPr>
              <a:t> scenarios </a:t>
            </a:r>
            <a:r>
              <a:rPr lang="en-GB" sz="1800" kern="100">
                <a:latin typeface="Calibri"/>
                <a:ea typeface="Calibri"/>
                <a:cs typeface="Calibri"/>
              </a:rPr>
              <a:t>and deeper technical discussions for</a:t>
            </a:r>
            <a:r>
              <a:rPr lang="en-GB" sz="1800" kern="100">
                <a:effectLst/>
                <a:latin typeface="Calibri"/>
                <a:ea typeface="Calibri"/>
                <a:cs typeface="Calibri"/>
              </a:rPr>
              <a:t> each of the Mosaic Framework Domains – domain I, II, and III. </a:t>
            </a:r>
            <a:r>
              <a:rPr lang="en-GB" sz="1800" kern="100">
                <a:latin typeface="Calibri"/>
                <a:ea typeface="Calibri"/>
                <a:cs typeface="Calibri"/>
              </a:rPr>
              <a:t>These discussions will generate national needs and actions and are the core components of a workshop.   The</a:t>
            </a:r>
            <a:r>
              <a:rPr lang="en-GB" sz="1800" kern="100">
                <a:effectLst/>
                <a:latin typeface="Calibri"/>
                <a:ea typeface="Calibri"/>
                <a:cs typeface="Calibri"/>
              </a:rPr>
              <a:t> draft national mosaic design will also be updated each day from the outputs of these scenarios. Technical persons may choose to attend the sessions that are relevant to there are of work. </a:t>
            </a:r>
          </a:p>
          <a:p>
            <a:endParaRPr lang="en-NA" sz="1800" kern="100">
              <a:latin typeface="Calibri"/>
              <a:ea typeface="Calibri"/>
              <a:cs typeface="Calibri"/>
            </a:endParaRPr>
          </a:p>
          <a:p>
            <a:r>
              <a:rPr lang="en-NA" sz="1800" kern="100">
                <a:effectLst/>
                <a:latin typeface="Calibri"/>
                <a:ea typeface="Calibri"/>
                <a:cs typeface="Calibri"/>
              </a:rPr>
              <a:t>The workshop ends with a r</a:t>
            </a:r>
            <a:r>
              <a:rPr lang="en-US" kern="100"/>
              <a:t>eport back: which includes a presentation on the final national mosaic and prioritized “needs and actions” collected during the week. This session is to ensure partners are aligned &amp; focused on supporting most important systems. Again, it is important that all participants and senior stakeholders attend this session. </a:t>
            </a:r>
            <a:endParaRPr lang="en-US" kern="100">
              <a:ea typeface="Calibri"/>
              <a:cs typeface="Calibri"/>
            </a:endParaRPr>
          </a:p>
          <a:p>
            <a:endParaRPr lang="en-US" kern="100">
              <a:latin typeface="Calibri"/>
              <a:ea typeface="Calibri"/>
              <a:cs typeface="Calibri"/>
            </a:endParaRPr>
          </a:p>
          <a:p>
            <a:r>
              <a:rPr lang="en-US" kern="100">
                <a:latin typeface="Calibri"/>
                <a:ea typeface="Calibri"/>
                <a:cs typeface="Calibri"/>
              </a:rPr>
              <a:t>There is a detailed Mosaic workshop implementation guide that provides much more detail on the specifics of implementation including technical content, facilitators guides, and even information about optimal room and audio v-visual needs etc..</a:t>
            </a:r>
          </a:p>
          <a:p>
            <a:r>
              <a:rPr lang="en-GB" sz="1200" kern="100">
                <a:effectLst/>
                <a:latin typeface="Calibri"/>
                <a:ea typeface="Calibri"/>
                <a:cs typeface="Calibri"/>
              </a:rPr>
              <a:t> </a:t>
            </a:r>
            <a:endParaRPr lang="en-NA" sz="1200" kern="100">
              <a:effectLst/>
              <a:latin typeface="Calibri"/>
              <a:ea typeface="Calibri"/>
              <a:cs typeface="Calibri"/>
            </a:endParaRPr>
          </a:p>
        </p:txBody>
      </p:sp>
    </p:spTree>
    <p:extLst>
      <p:ext uri="{BB962C8B-B14F-4D97-AF65-F5344CB8AC3E}">
        <p14:creationId xmlns:p14="http://schemas.microsoft.com/office/powerpoint/2010/main" val="44804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defRPr/>
            </a:pPr>
            <a:r>
              <a:rPr lang="en-US" b="1"/>
              <a:t>The Mosaic Framework provides some tools that can be used by national authorities to monitor the strengthening of their national surveillance systems over time, should they so desire. </a:t>
            </a:r>
            <a:br>
              <a:rPr lang="en-US">
                <a:cs typeface="+mn-lt"/>
              </a:rPr>
            </a:br>
            <a:r>
              <a:rPr lang="en-US"/>
              <a:t>During the workshop, table-top scenarios are used to conduct a functional assessment of national surveillance approaches. These scenarios help determine if national surveillance systems, and investigations and studies, have the ability to function in a way that meets the needs of the priority objectives. </a:t>
            </a:r>
            <a:br>
              <a:rPr lang="en-US"/>
            </a:br>
            <a:endParaRPr lang="en-US">
              <a:ea typeface="Calibri"/>
              <a:cs typeface="Calibri"/>
            </a:endParaRPr>
          </a:p>
          <a:p>
            <a:pPr>
              <a:defRPr/>
            </a:pPr>
            <a:r>
              <a:rPr lang="en-US"/>
              <a:t>There is also a maturity model that should be undertaken pre-workshop and is a self-assessment of the maturity, which indicates sustainability in-line with IHR core capacities, of national surveillance approaches. This may be revisited and updated at regular intervals after the workshop as part of the ongoing M&amp;E process (optional). As a resource, key performance indicators are also proposed for use – these can help assess how well the system works.  They help monitor aspects such as timeliness, completeness and quality.  These are based on existing indicators used globally to reduce duplication/redundancy. It is suggested that a core team look through these indicators and pick those that are most suitable to country context. Some are likely to be in use already, and these indicators are not created new for the mosaic but drawn from existing sources including JEE, NAPHS, IHR, IDSR, Global Influenza Surveillance </a:t>
            </a:r>
            <a:r>
              <a:rPr lang="en-US" err="1"/>
              <a:t>aand</a:t>
            </a:r>
            <a:r>
              <a:rPr lang="en-US"/>
              <a:t> Response System (GISRS) guidance, and reginal event-based surveillance guidance among others.  </a:t>
            </a:r>
            <a:endParaRPr lang="en-US">
              <a:ea typeface="Calibri"/>
              <a:cs typeface="Calibri"/>
            </a:endParaRPr>
          </a:p>
          <a:p>
            <a:pPr>
              <a:defRPr/>
            </a:pPr>
            <a:endParaRPr lang="en-US">
              <a:ea typeface="Calibri"/>
              <a:cs typeface="Calibri"/>
            </a:endParaRPr>
          </a:p>
          <a:p>
            <a:pPr>
              <a:defRPr/>
            </a:pPr>
            <a:r>
              <a:rPr lang="en-US">
                <a:ea typeface="Calibri"/>
                <a:cs typeface="Calibri"/>
              </a:rPr>
              <a:t>There is no requirement to report on these M&amp;E tools to WHO. </a:t>
            </a:r>
          </a:p>
        </p:txBody>
      </p:sp>
      <p:sp>
        <p:nvSpPr>
          <p:cNvPr id="79" name="Google Shape;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84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a:t>A scenario is a training tool that simulates real world public health situations in an informal environment It is an informal discussion-based session in which a team discusses their roles and responses, walking through one or more example stories with alerts to a changing situation or "injects". </a:t>
            </a:r>
            <a:r>
              <a:rPr lang="en-US">
                <a:hlinkClick r:id="rId3">
                  <a:extLst>
                    <a:ext uri="{A12FA001-AC4F-418D-AE19-62706E023703}">
                      <ahyp:hlinkClr xmlns:ahyp="http://schemas.microsoft.com/office/drawing/2018/hyperlinkcolor" val="tx"/>
                    </a:ext>
                  </a:extLst>
                </a:hlinkClick>
              </a:rPr>
              <a:t>The atmosphere is collegial and exploratory, </a:t>
            </a:r>
            <a:r>
              <a:rPr lang="en-US"/>
              <a:t>provides a “safe space” to identify needs and actions. The discussion is usually conducted by a trained facilitator who guides the team to determine where needs and actions exist.</a:t>
            </a:r>
            <a:br>
              <a:rPr lang="en-US">
                <a:cs typeface="+mn-lt"/>
              </a:rPr>
            </a:br>
            <a:endParaRPr lang="en-US">
              <a:ea typeface="Calibri"/>
              <a:cs typeface="Calibri"/>
            </a:endParaRPr>
          </a:p>
          <a:p>
            <a:pPr>
              <a:lnSpc>
                <a:spcPct val="107000"/>
              </a:lnSpc>
            </a:pPr>
            <a:r>
              <a:rPr lang="en-US"/>
              <a:t>Within the workshop, table-top scenarios are used to assess the surveillance function of national surveillance approaches under each Domain. </a:t>
            </a:r>
          </a:p>
          <a:p>
            <a:pPr marL="171450" indent="-171450">
              <a:lnSpc>
                <a:spcPct val="107000"/>
              </a:lnSpc>
              <a:buFont typeface="Arial"/>
              <a:buChar char="•"/>
            </a:pPr>
            <a:r>
              <a:rPr lang="en-US"/>
              <a:t>Under Domain I, injects focus discussion on immediate detection and reporting,  rapid risk assessment, response operations, and information sharing</a:t>
            </a:r>
            <a:endParaRPr lang="en-US">
              <a:ea typeface="Calibri" panose="020F0502020204030204"/>
              <a:cs typeface="Calibri" panose="020F0502020204030204"/>
            </a:endParaRPr>
          </a:p>
          <a:p>
            <a:pPr marL="171450" indent="-171450">
              <a:lnSpc>
                <a:spcPct val="107000"/>
              </a:lnSpc>
              <a:buFont typeface="Arial"/>
              <a:buChar char="•"/>
            </a:pPr>
            <a:r>
              <a:rPr lang="en-US"/>
              <a:t>For Domain II, they are focus on defining an identifying epidemics and seasonality; monitoring viruses and epidemiology of illness in a high quality, timely, and representative manner; and monitoring health care capacities.</a:t>
            </a:r>
            <a:endParaRPr lang="en-US">
              <a:cs typeface="+mn-lt"/>
            </a:endParaRPr>
          </a:p>
          <a:p>
            <a:pPr marL="171450" indent="-171450">
              <a:lnSpc>
                <a:spcPct val="107000"/>
              </a:lnSpc>
              <a:buFont typeface="Arial"/>
              <a:buChar char="•"/>
            </a:pPr>
            <a:r>
              <a:rPr lang="en-US"/>
              <a:t>For Domain III, injects will generate discussion on planning to collect and use data to inform priority interventions and policies. </a:t>
            </a:r>
            <a:endParaRPr lang="en-US">
              <a:ea typeface="Calibri"/>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18</a:t>
            </a:fld>
            <a:endParaRPr lang="en-US"/>
          </a:p>
        </p:txBody>
      </p:sp>
    </p:spTree>
    <p:extLst>
      <p:ext uri="{BB962C8B-B14F-4D97-AF65-F5344CB8AC3E}">
        <p14:creationId xmlns:p14="http://schemas.microsoft.com/office/powerpoint/2010/main" val="160702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important information on how to plan a Mosaic workshop. The entire process begins two months before the scheduled workshop data to ensure completion of the pre-workshop tools, identification of a venue, and the systematic identification and invitation of key participants. </a:t>
            </a:r>
          </a:p>
          <a:p>
            <a:r>
              <a:rPr lang="en-US"/>
              <a:t>As the workshop approaches the facilitators are identified and the scenario tools are adapted to include examples appropriate to the local context. Webinars are then provided to orient participants to planned activities to ensure that the workshop proceeds efficiently. </a:t>
            </a:r>
          </a:p>
          <a:p>
            <a:r>
              <a:rPr lang="en-US"/>
              <a:t>Post-workshop activities are discussed further on the next slide.</a:t>
            </a:r>
            <a:endParaRPr lang="en-US">
              <a:ea typeface="Calibri"/>
              <a:cs typeface="Calibri"/>
            </a:endParaRPr>
          </a:p>
        </p:txBody>
      </p:sp>
      <p:sp>
        <p:nvSpPr>
          <p:cNvPr id="4" name="Slide Number Placeholder 3"/>
          <p:cNvSpPr>
            <a:spLocks noGrp="1"/>
          </p:cNvSpPr>
          <p:nvPr>
            <p:ph type="sldNum" sz="quarter" idx="5"/>
          </p:nvPr>
        </p:nvSpPr>
        <p:spPr/>
        <p:txBody>
          <a:bodyPr/>
          <a:lstStyle/>
          <a:p>
            <a:fld id="{D629AADA-12DE-42BB-9A60-6B057FA26789}" type="slidenum">
              <a:rPr lang="en-US" smtClean="0"/>
              <a:t>19</a:t>
            </a:fld>
            <a:endParaRPr lang="en-US"/>
          </a:p>
        </p:txBody>
      </p:sp>
    </p:spTree>
    <p:extLst>
      <p:ext uri="{BB962C8B-B14F-4D97-AF65-F5344CB8AC3E}">
        <p14:creationId xmlns:p14="http://schemas.microsoft.com/office/powerpoint/2010/main" val="47881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Mosaic Respiratory Surveillance Framework is an inter-pandemic organizational tool to focus on and strengthen surveillance to meet early warning and routine monitoring objectives each and every year. However, this informs pandemic preparedness in important ways as once a Mosaic is established, countries may then systematically assess how surveillance objectives may change in each pandemic </a:t>
            </a:r>
            <a:r>
              <a:rPr lang="en-US" err="1"/>
              <a:t>period,and</a:t>
            </a:r>
            <a:r>
              <a:rPr lang="en-US"/>
              <a:t> make specific plans for how existing systems would be used in that context. </a:t>
            </a:r>
          </a:p>
          <a:p>
            <a:pPr marL="171450" indent="-171450">
              <a:buFont typeface="Arial" panose="020B0604020202020204" pitchFamily="34" charset="0"/>
              <a:buChar char="•"/>
            </a:pPr>
            <a:r>
              <a:rPr lang="en-US"/>
              <a:t>The Mosaic Framework aims to assist national authorities to review surveillance objectives and then determine the best surveillance approaches that may be used to meet these objectives; including systematic identification of the required enhancements of existing surveillance.</a:t>
            </a:r>
          </a:p>
          <a:p>
            <a:pPr marL="171450" indent="-171450">
              <a:buFont typeface="Arial" panose="020B0604020202020204" pitchFamily="34" charset="0"/>
              <a:buChar char="•"/>
            </a:pPr>
            <a:r>
              <a:rPr lang="en-US"/>
              <a:t>The Mosaic Framework also helps national authorities target technical assistance, financial, investments, and partner focus to meet the  most pressing needs. Mosaic workshops use scenario-driven discussion to systematically identify and prioritize surveillance needs and actions to integrate into surveillance work plans according to national context and resources. </a:t>
            </a:r>
          </a:p>
          <a:p>
            <a:pPr marL="171450" indent="-171450">
              <a:buFont typeface="Arial" panose="020B0604020202020204" pitchFamily="34" charset="0"/>
              <a:buChar char="•"/>
            </a:pPr>
            <a:r>
              <a:rPr lang="en-US"/>
              <a:t>This framework will also help national authorities extend partnerships for surveillance and collaborative analyses of data across partners and sectors. Doing so will improve data for decision-making during interpandemic periods and to help ensure that respiratory virus surveillance is both timely and scalable in emergencies. </a:t>
            </a:r>
            <a:endParaRPr lang="en-NA">
              <a:ea typeface="Calibri"/>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2</a:t>
            </a:fld>
            <a:endParaRPr lang="en-US"/>
          </a:p>
        </p:txBody>
      </p:sp>
    </p:spTree>
    <p:extLst>
      <p:ext uri="{BB962C8B-B14F-4D97-AF65-F5344CB8AC3E}">
        <p14:creationId xmlns:p14="http://schemas.microsoft.com/office/powerpoint/2010/main" val="59204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what can happen after a Mosaic workshop is completed.  This is a suggested timeline for executing the workshop and key associated tasks</a:t>
            </a:r>
          </a:p>
          <a:p>
            <a:r>
              <a:rPr lang="en-US">
                <a:ea typeface="Calibri"/>
                <a:cs typeface="Calibri"/>
              </a:rPr>
              <a:t>The workshop is an important event where the national Mosaic and the accompanying needs and actions will be finalized. </a:t>
            </a:r>
          </a:p>
          <a:p>
            <a:r>
              <a:rPr lang="en-US">
                <a:ea typeface="Calibri"/>
                <a:cs typeface="Calibri"/>
              </a:rPr>
              <a:t>However, there are a number of activities that are essential post-workshop for Mosaic implementation. </a:t>
            </a:r>
          </a:p>
          <a:p>
            <a:pPr marL="171450" indent="-171450">
              <a:buFont typeface="Arial"/>
              <a:buChar char="•"/>
            </a:pPr>
            <a:r>
              <a:rPr lang="en-US">
                <a:ea typeface="Calibri"/>
                <a:cs typeface="Calibri"/>
              </a:rPr>
              <a:t>4 weeks post-workshop, the workshop report should be drafted by organizers and facilitators (a draft template is available). </a:t>
            </a:r>
          </a:p>
          <a:p>
            <a:pPr marL="171450" indent="-171450">
              <a:buFont typeface="Arial"/>
              <a:buChar char="•"/>
            </a:pPr>
            <a:r>
              <a:rPr lang="en-US">
                <a:ea typeface="Calibri"/>
                <a:cs typeface="Calibri"/>
              </a:rPr>
              <a:t>2 or more months post-workshop,</a:t>
            </a:r>
            <a:r>
              <a:rPr lang="en-US"/>
              <a:t> the country incorporates actions into existing workplans, and assigns tasks to country and partner stakeholders</a:t>
            </a:r>
            <a:endParaRPr lang="en-US">
              <a:ea typeface="Calibri"/>
              <a:cs typeface="Calibri"/>
            </a:endParaRPr>
          </a:p>
          <a:p>
            <a:pPr marL="171450" indent="-171450">
              <a:buFont typeface="Arial"/>
              <a:buChar char="•"/>
            </a:pPr>
            <a:r>
              <a:rPr lang="en-US">
                <a:ea typeface="Calibri"/>
                <a:cs typeface="Calibri"/>
              </a:rPr>
              <a:t>8 weeks post workshop, the workshop report should be finalized and shared with relevant stakeholders and leadership.</a:t>
            </a:r>
          </a:p>
          <a:p>
            <a:pPr marL="171450" indent="-171450">
              <a:buFont typeface="Arial"/>
              <a:buChar char="•"/>
            </a:pPr>
            <a:r>
              <a:rPr lang="en-US">
                <a:ea typeface="Calibri"/>
                <a:cs typeface="Calibri"/>
              </a:rPr>
              <a:t>At one year after the workshop the maturity model should be re-visited, as well as any performance indicators being implemented for monitoring.</a:t>
            </a:r>
          </a:p>
        </p:txBody>
      </p:sp>
      <p:sp>
        <p:nvSpPr>
          <p:cNvPr id="4" name="Slide Number Placeholder 3"/>
          <p:cNvSpPr>
            <a:spLocks noGrp="1"/>
          </p:cNvSpPr>
          <p:nvPr>
            <p:ph type="sldNum" sz="quarter" idx="5"/>
          </p:nvPr>
        </p:nvSpPr>
        <p:spPr/>
        <p:txBody>
          <a:bodyPr/>
          <a:lstStyle/>
          <a:p>
            <a:fld id="{D629AADA-12DE-42BB-9A60-6B057FA26789}" type="slidenum">
              <a:rPr lang="en-US" smtClean="0"/>
              <a:t>20</a:t>
            </a:fld>
            <a:endParaRPr lang="en-US"/>
          </a:p>
        </p:txBody>
      </p:sp>
    </p:spTree>
    <p:extLst>
      <p:ext uri="{BB962C8B-B14F-4D97-AF65-F5344CB8AC3E}">
        <p14:creationId xmlns:p14="http://schemas.microsoft.com/office/powerpoint/2010/main" val="166070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Although not yet existing as a platform, we encourage all those who have participated in a Mosaic Framework workshop to form a Community of Practice.</a:t>
            </a:r>
          </a:p>
          <a:p>
            <a:r>
              <a:rPr lang="en-US">
                <a:ea typeface="Calibri"/>
                <a:cs typeface="Calibri"/>
              </a:rPr>
              <a:t>This will allow all countries to:</a:t>
            </a:r>
          </a:p>
          <a:p>
            <a:pPr marL="285750" indent="-285750">
              <a:buFont typeface="Arial,Sans-Serif"/>
              <a:buChar char="•"/>
            </a:pPr>
            <a:r>
              <a:rPr lang="en-US"/>
              <a:t>Share Mosaic experiences – between countries and regions</a:t>
            </a:r>
            <a:endParaRPr lang="en-US">
              <a:ea typeface="Calibri"/>
              <a:cs typeface="Calibri"/>
            </a:endParaRPr>
          </a:p>
          <a:p>
            <a:pPr marL="285750" indent="-285750">
              <a:buFont typeface="Arial,Sans-Serif"/>
              <a:buChar char="•"/>
            </a:pPr>
            <a:r>
              <a:rPr lang="en-US"/>
              <a:t>Contribute best practices</a:t>
            </a:r>
            <a:endParaRPr lang="en-US">
              <a:ea typeface="Calibri"/>
              <a:cs typeface="Calibri"/>
            </a:endParaRPr>
          </a:p>
          <a:p>
            <a:pPr marL="285750" indent="-285750">
              <a:buFont typeface="Arial,Sans-Serif"/>
              <a:buChar char="•"/>
            </a:pPr>
            <a:r>
              <a:rPr lang="en-US"/>
              <a:t>Learn from others </a:t>
            </a:r>
            <a:endParaRPr lang="en-US">
              <a:ea typeface="Calibri"/>
              <a:cs typeface="Calibri"/>
            </a:endParaRPr>
          </a:p>
          <a:p>
            <a:pPr marL="285750" indent="-285750">
              <a:buFont typeface="Arial,Sans-Serif"/>
              <a:buChar char="•"/>
            </a:pPr>
            <a:r>
              <a:rPr lang="en-US"/>
              <a:t>Receive support with implementation and monitoring /evaluation</a:t>
            </a:r>
            <a:endParaRPr lang="en-US">
              <a:ea typeface="Calibri"/>
              <a:cs typeface="Calibri"/>
            </a:endParaRPr>
          </a:p>
          <a:p>
            <a:pPr marL="285750" indent="-285750">
              <a:buFont typeface="Arial,Sans-Serif"/>
              <a:buChar char="•"/>
            </a:pPr>
            <a:r>
              <a:rPr lang="en-US"/>
              <a:t>Regular opportunities through global partner engagement </a:t>
            </a:r>
            <a:endParaRPr lang="en-US">
              <a:ea typeface="Calibri"/>
              <a:cs typeface="Calibri"/>
            </a:endParaRPr>
          </a:p>
          <a:p>
            <a:pPr marL="285750" indent="-285750">
              <a:buFont typeface="Arial,Sans-Serif"/>
              <a:buChar char="•"/>
            </a:pPr>
            <a:r>
              <a:rPr lang="en-US"/>
              <a:t>Access to Mosaic “train the trainers” and workshop implementation materials</a:t>
            </a:r>
            <a:endParaRPr lang="en-US">
              <a:ea typeface="Calibri"/>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21</a:t>
            </a:fld>
            <a:endParaRPr lang="en-US"/>
          </a:p>
        </p:txBody>
      </p:sp>
    </p:spTree>
    <p:extLst>
      <p:ext uri="{BB962C8B-B14F-4D97-AF65-F5344CB8AC3E}">
        <p14:creationId xmlns:p14="http://schemas.microsoft.com/office/powerpoint/2010/main" val="38567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Are there any questions?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746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Considering adding for stepwise intro?</a:t>
            </a:r>
          </a:p>
        </p:txBody>
      </p:sp>
      <p:sp>
        <p:nvSpPr>
          <p:cNvPr id="4" name="Slide Number Placeholder 3"/>
          <p:cNvSpPr>
            <a:spLocks noGrp="1"/>
          </p:cNvSpPr>
          <p:nvPr>
            <p:ph type="sldNum" sz="quarter" idx="5"/>
          </p:nvPr>
        </p:nvSpPr>
        <p:spPr/>
        <p:txBody>
          <a:bodyPr/>
          <a:lstStyle/>
          <a:p>
            <a:fld id="{CC145FD6-B8A9-4806-B7CC-BE927C6D177A}" type="slidenum">
              <a:rPr lang="en-US" smtClean="0"/>
              <a:t>23</a:t>
            </a:fld>
            <a:endParaRPr lang="en-US"/>
          </a:p>
        </p:txBody>
      </p:sp>
    </p:spTree>
    <p:extLst>
      <p:ext uri="{BB962C8B-B14F-4D97-AF65-F5344CB8AC3E}">
        <p14:creationId xmlns:p14="http://schemas.microsoft.com/office/powerpoint/2010/main" val="161699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Here is a 3-minute introductory video </a:t>
            </a:r>
            <a:r>
              <a:rPr lang="en-US"/>
              <a:t>on the Mosaic Framework which gives a comprehensive and concise overview. The video is available in English, Arabic, Chinese, French, Portuguese, Russian, and Spanish. </a:t>
            </a:r>
            <a:br>
              <a:rPr lang="en-US">
                <a:cs typeface="+mn-lt"/>
              </a:rPr>
            </a:br>
            <a:br>
              <a:rPr lang="en-US">
                <a:cs typeface="+mn-lt"/>
              </a:rPr>
            </a:br>
            <a:r>
              <a:rPr lang="en-US"/>
              <a:t>[Note: Can choose to play the video as part of the webinar and/or workshop (recommend to download the file first). Can replace top line on the slide with most relevant language for workshop participants]</a:t>
            </a:r>
          </a:p>
          <a:p>
            <a:endParaRPr lang="en-NA"/>
          </a:p>
        </p:txBody>
      </p:sp>
      <p:sp>
        <p:nvSpPr>
          <p:cNvPr id="4" name="Slide Number Placeholder 3"/>
          <p:cNvSpPr>
            <a:spLocks noGrp="1"/>
          </p:cNvSpPr>
          <p:nvPr>
            <p:ph type="sldNum" sz="quarter" idx="5"/>
          </p:nvPr>
        </p:nvSpPr>
        <p:spPr/>
        <p:txBody>
          <a:bodyPr/>
          <a:lstStyle/>
          <a:p>
            <a:fld id="{B27D72F5-09EE-45A8-91A7-F5288956B8D8}" type="slidenum">
              <a:rPr lang="en-US" smtClean="0"/>
              <a:t>3</a:t>
            </a:fld>
            <a:endParaRPr lang="en-US"/>
          </a:p>
        </p:txBody>
      </p:sp>
    </p:spTree>
    <p:extLst>
      <p:ext uri="{BB962C8B-B14F-4D97-AF65-F5344CB8AC3E}">
        <p14:creationId xmlns:p14="http://schemas.microsoft.com/office/powerpoint/2010/main" val="309042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sz="2400" b="1" kern="0">
                <a:latin typeface="Arial Narrow"/>
              </a:rPr>
              <a:t>W</a:t>
            </a:r>
            <a:r>
              <a:rPr lang="en-US" b="1"/>
              <a:t>hy was this framework named "the Mosaic Framework" and why was it created?</a:t>
            </a:r>
            <a:endParaRPr lang="en-US" b="1">
              <a:ea typeface="Calibri"/>
              <a:cs typeface="Calibri"/>
            </a:endParaRPr>
          </a:p>
          <a:p>
            <a:r>
              <a:rPr lang="en-US"/>
              <a:t>The Mosaic Framework demonstrates how surveillance approaches may be implemented as coordinated and collaborative systems, well-matched to specific priority objectives. During the COVID-19 pandemic, many countries established new surveillance systems to detect and monitor SARS-CoV-2 and COVID-19. While COVID-19 became a reportable condition globally, there was not a consistent approach to how countries leveraged existing respiratory disease surveillance systems (e.g. those used for influenza) to monitor COVID-19. This created a risk going forward - of multiple, parallel, laboratory and epidemiologic surveillance systems being used to monitor respiratory viruses of epidemic and pandemic potential. </a:t>
            </a:r>
          </a:p>
          <a:p>
            <a:pPr marL="171450" indent="-171450">
              <a:buFont typeface="Arial" panose="020B0604020202020204" pitchFamily="34" charset="0"/>
              <a:buChar char="•"/>
            </a:pPr>
            <a:r>
              <a:rPr lang="en-US"/>
              <a:t>As such, Member States requested WHO at the World Health Assembly in January 2022 to put into place a coordinated approach for sustainable surveillance of respiratory pathogens during the post-pandemic  and inter-pandemic period. </a:t>
            </a:r>
          </a:p>
          <a:p>
            <a:pPr marL="171450" indent="-171450">
              <a:buFont typeface="Arial" panose="020B0604020202020204" pitchFamily="34" charset="0"/>
              <a:buChar char="•"/>
            </a:pPr>
            <a:r>
              <a:rPr lang="en-US"/>
              <a:t>As was emphasized in the recent pandemic it is impossible to address the many needs of respiratory virus surveillance with a single surveillance system. Rather, multiple systems and complementary investigations &amp; specialized studies must each be fit-for-purpose to address priority objectives to which they are best suited. </a:t>
            </a:r>
          </a:p>
          <a:p>
            <a:pPr marL="171450" indent="-171450">
              <a:buFont typeface="Arial" panose="020B0604020202020204" pitchFamily="34" charset="0"/>
              <a:buChar char="•"/>
            </a:pPr>
            <a:r>
              <a:rPr lang="en-US"/>
              <a:t>Using global use cases, and experiences, the Mosaic Framework places surveillance systems, represented by existing guidance, into a context where they may best address the objectives for which they are best intended.  </a:t>
            </a:r>
          </a:p>
          <a:p>
            <a:pPr marL="171450" indent="-171450">
              <a:buFont typeface="Arial" panose="020B0604020202020204" pitchFamily="34" charset="0"/>
              <a:buChar char="•"/>
            </a:pPr>
            <a:r>
              <a:rPr lang="en-US"/>
              <a:t>This is where the Mosaic analogy comes from. Different surveillance approaches must fit together as "tiles in a mosaic" to obtain the full "picture" of respiratory viruses in a country. Because each system meets a particular objective, any "missing tiles" will obscure the full picture. </a:t>
            </a:r>
            <a:endParaRPr lang="en-US">
              <a:ea typeface="Calibri"/>
              <a:cs typeface="Calibri"/>
            </a:endParaRPr>
          </a:p>
          <a:p>
            <a:pPr marR="0" lvl="0" algn="l" defTabSz="914400" rtl="0" eaLnBrk="1" fontAlgn="auto" latinLnBrk="0" hangingPunct="1">
              <a:lnSpc>
                <a:spcPct val="107000"/>
              </a:lnSpc>
              <a:spcBef>
                <a:spcPts val="0"/>
              </a:spcBef>
              <a:spcAft>
                <a:spcPts val="0"/>
              </a:spcAft>
              <a:buClrTx/>
              <a:buSzTx/>
              <a:tabLst/>
              <a:defRPr/>
            </a:pPr>
            <a:endParaRPr kumimoji="0" lang="en-US" sz="1200" b="0" i="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R="0" lvl="0" algn="l" defTabSz="914400" rtl="0" eaLnBrk="1" fontAlgn="auto" latinLnBrk="0" hangingPunct="1">
              <a:lnSpc>
                <a:spcPct val="107000"/>
              </a:lnSpc>
              <a:spcBef>
                <a:spcPts val="0"/>
              </a:spcBef>
              <a:spcAft>
                <a:spcPts val="0"/>
              </a:spcAft>
              <a:buClrTx/>
              <a:buSzTx/>
              <a:tabLst/>
              <a:defRPr/>
            </a:pPr>
            <a:r>
              <a:rPr lang="en-US" b="1"/>
              <a:t>Background info:</a:t>
            </a:r>
            <a:endParaRPr lang="en-US" b="1">
              <a:ea typeface="Calibri"/>
              <a:cs typeface="Calibri"/>
            </a:endParaRPr>
          </a:p>
          <a:p>
            <a:pPr algn="l"/>
            <a:r>
              <a:rPr lang="en-US"/>
              <a:t>At the150th session of the Executive Board of the World Health Assembly in January 2022, Member States supported the sentinel surveillance platform (influenza) of the Global Influenza Surveillance and Response System or </a:t>
            </a:r>
            <a:r>
              <a:rPr lang="en-US">
                <a:hlinkClick r:id="rId3">
                  <a:extLst>
                    <a:ext uri="{A12FA001-AC4F-418D-AE19-62706E023703}">
                      <ahyp:hlinkClr xmlns:ahyp="http://schemas.microsoft.com/office/drawing/2018/hyperlinkcolor" val="tx"/>
                    </a:ext>
                  </a:extLst>
                </a:hlinkClick>
              </a:rPr>
              <a:t>GISRS</a:t>
            </a:r>
            <a:r>
              <a:rPr lang="en-US"/>
              <a:t>  to be further leveraged to meet key monitoring needs, not only for influenza, but also for SARS-CoV-2 and other respiratory viruses. However, WHO was also specifically asked to:</a:t>
            </a:r>
            <a:br>
              <a:rPr lang="en-US">
                <a:cs typeface="+mn-lt"/>
              </a:rPr>
            </a:br>
            <a:endParaRPr lang="en-US"/>
          </a:p>
          <a:p>
            <a:pPr algn="l">
              <a:buFont typeface="+mj-lt"/>
              <a:buAutoNum type="arabicPeriod"/>
            </a:pPr>
            <a:r>
              <a:rPr lang="en-US"/>
              <a:t>provide a strategy to countries on how respiratory viruses of pandemic potential should be sustainably monitored, assessed, and new variants or novel viruses be detected, using existing surveillance platforms.</a:t>
            </a:r>
            <a:br>
              <a:rPr lang="en-US">
                <a:cs typeface="+mn-lt"/>
              </a:rPr>
            </a:br>
            <a:r>
              <a:rPr lang="en-US"/>
              <a:t>2. form a model for possible inter-connected surveillance for influenza, SARS-CoV-2 and other respiratory viruses moving forward and</a:t>
            </a:r>
            <a:br>
              <a:rPr lang="en-US">
                <a:cs typeface="+mn-lt"/>
              </a:rPr>
            </a:br>
            <a:r>
              <a:rPr lang="en-US"/>
              <a:t>3. help international partners and donor agencies focus technical and financial resources on the most essential surveillance needs.</a:t>
            </a:r>
          </a:p>
          <a:p>
            <a:pPr algn="l">
              <a:buFont typeface="+mj-lt"/>
              <a:buNone/>
            </a:pPr>
            <a:br>
              <a:rPr lang="en-US">
                <a:cs typeface="+mn-lt"/>
              </a:rPr>
            </a:br>
            <a:r>
              <a:rPr lang="en-US"/>
              <a:t>This is precisely what the WHO Mosaic Respiratory Surveillance Framework is intended to be used for. </a:t>
            </a:r>
            <a:endParaRPr kumimoji="0" lang="en-US" sz="1200" b="0" i="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253080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Mosaic Framework development timeline</a:t>
            </a:r>
            <a:endParaRPr lang="en-US" b="1"/>
          </a:p>
          <a:p>
            <a:r>
              <a:rPr lang="en-US"/>
              <a:t>The Mosaic Framework development </a:t>
            </a:r>
            <a:r>
              <a:rPr lang="en-US" b="1"/>
              <a:t>process involved all</a:t>
            </a:r>
            <a:r>
              <a:rPr lang="en-US"/>
              <a:t> </a:t>
            </a:r>
            <a:r>
              <a:rPr lang="en-US" b="1"/>
              <a:t>WHO regions and a large number of countries worldwide between 2022-2023 using a "bottom-up" approach.</a:t>
            </a:r>
            <a:r>
              <a:rPr lang="en-US"/>
              <a:t>  </a:t>
            </a:r>
          </a:p>
          <a:p>
            <a:pPr marL="171450" indent="-171450">
              <a:buFont typeface="Arial" panose="020B0604020202020204" pitchFamily="34" charset="0"/>
              <a:buChar char="•"/>
            </a:pPr>
            <a:r>
              <a:rPr lang="en-US"/>
              <a:t>First, in early 2022, country-level input was gathered using a number of different methods including online surveys (for countries and for regional office), informal country focused discussions and formal country consultations. The results were consolidated and served as the foundation for </a:t>
            </a:r>
            <a:r>
              <a:rPr lang="en-US" b="1"/>
              <a:t>an in-person</a:t>
            </a:r>
            <a:r>
              <a:rPr lang="en-US"/>
              <a:t> </a:t>
            </a:r>
          </a:p>
          <a:p>
            <a:pPr marL="171450" indent="-171450">
              <a:buFont typeface="Arial" panose="020B0604020202020204" pitchFamily="34" charset="0"/>
              <a:buChar char="•"/>
            </a:pPr>
            <a:r>
              <a:rPr lang="en-US"/>
              <a:t>WHO global consultation in </a:t>
            </a:r>
            <a:r>
              <a:rPr lang="en-US" b="1"/>
              <a:t>May 2022</a:t>
            </a:r>
            <a:r>
              <a:rPr lang="en-US"/>
              <a:t>. This was attended by national experts from a number of countries, the three levels of WHO, and external partners and donor organizations. During the consultation, working groups further developed the Mosaic Framework concepts and finalized the structure and content. </a:t>
            </a:r>
          </a:p>
          <a:p>
            <a:pPr marL="171450" indent="-171450">
              <a:buFont typeface="Arial" panose="020B0604020202020204" pitchFamily="34" charset="0"/>
              <a:buChar char="•"/>
            </a:pPr>
            <a:r>
              <a:rPr lang="en-US"/>
              <a:t>In mid and late 2022, the Mosaic Framework document was drafted through an internal WHO WG </a:t>
            </a:r>
            <a:r>
              <a:rPr lang="en-US" b="1"/>
              <a:t>which addressed comments from a number of rounds of review </a:t>
            </a:r>
            <a:r>
              <a:rPr lang="en-US"/>
              <a:t>by WHO and external partners and donors. </a:t>
            </a:r>
            <a:endParaRPr lang="en-US">
              <a:ea typeface="+mn-ea"/>
              <a:cs typeface="+mn-cs"/>
            </a:endParaRPr>
          </a:p>
          <a:p>
            <a:pPr marL="171450" indent="-171450">
              <a:buFont typeface="Arial" panose="020B0604020202020204" pitchFamily="34" charset="0"/>
              <a:buChar char="•"/>
            </a:pPr>
            <a:r>
              <a:rPr lang="en-US">
                <a:ea typeface="Calibri"/>
                <a:cs typeface="Calibri"/>
              </a:rPr>
              <a:t>The </a:t>
            </a:r>
            <a:r>
              <a:rPr lang="en-US" b="1"/>
              <a:t>Mosaic Framework document was published </a:t>
            </a:r>
            <a:r>
              <a:rPr lang="en-US"/>
              <a:t>on WHO web in </a:t>
            </a:r>
            <a:r>
              <a:rPr lang="en-US" b="1"/>
              <a:t>March 2023. </a:t>
            </a:r>
          </a:p>
          <a:p>
            <a:pPr marL="171450" indent="-171450">
              <a:buFont typeface="Arial" panose="020B0604020202020204" pitchFamily="34" charset="0"/>
              <a:buChar char="•"/>
            </a:pPr>
            <a:r>
              <a:rPr lang="en-US" b="1"/>
              <a:t>Pilot workshops</a:t>
            </a:r>
            <a:r>
              <a:rPr lang="en-US"/>
              <a:t> were held in 10 countries in 4 regions throughout 2024. </a:t>
            </a:r>
          </a:p>
          <a:p>
            <a:pPr marL="171450" indent="-171450">
              <a:buFont typeface="Arial" panose="020B0604020202020204" pitchFamily="34" charset="0"/>
              <a:buChar char="•"/>
            </a:pPr>
            <a:r>
              <a:rPr lang="en-US">
                <a:ea typeface="Calibri"/>
                <a:cs typeface="Calibri"/>
              </a:rPr>
              <a:t>In December 2024,</a:t>
            </a:r>
            <a:r>
              <a:rPr lang="en-US" b="1">
                <a:ea typeface="Calibri"/>
                <a:cs typeface="Calibri"/>
              </a:rPr>
              <a:t> learnings from the pilot workshops</a:t>
            </a:r>
            <a:r>
              <a:rPr lang="en-US">
                <a:ea typeface="Calibri"/>
                <a:cs typeface="Calibri"/>
              </a:rPr>
              <a:t> were incorporated into implementation materials.  </a:t>
            </a:r>
            <a:r>
              <a:rPr lang="en-US" b="1"/>
              <a:t>Final tools </a:t>
            </a:r>
            <a:r>
              <a:rPr lang="en-US"/>
              <a:t>and a “train-the-trainers” package were finalized in early 2025 and made available to regions for their use.</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629AADA-12DE-42BB-9A60-6B057FA26789}" type="slidenum">
              <a:rPr lang="en-US" smtClean="0"/>
              <a:t>5</a:t>
            </a:fld>
            <a:endParaRPr lang="en-US"/>
          </a:p>
        </p:txBody>
      </p:sp>
    </p:spTree>
    <p:extLst>
      <p:ext uri="{BB962C8B-B14F-4D97-AF65-F5344CB8AC3E}">
        <p14:creationId xmlns:p14="http://schemas.microsoft.com/office/powerpoint/2010/main" val="47881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In conceptualizing and designing the Mosaic Surveillance Framework, it was considered how to best answer the policy-related questions that we are </a:t>
            </a:r>
            <a:r>
              <a:rPr lang="en-US" b="1"/>
              <a:t>asked </a:t>
            </a:r>
            <a:r>
              <a:rPr lang="en-NA"/>
              <a:t>from senior stakeholders and the public. We have to use the right tools for the right jobs and it is important that we can answer these questions using </a:t>
            </a:r>
            <a:r>
              <a:rPr lang="en-US"/>
              <a:t>the information (data) from the best suited surveillance approaches to enable</a:t>
            </a:r>
            <a:r>
              <a:rPr lang="en-NA"/>
              <a:t> timely action. When the Mosaic Framework was being conceptualized, such policy-related questions were compiled and thought was given to which national surveillance approaches </a:t>
            </a:r>
            <a:r>
              <a:rPr lang="en-US"/>
              <a:t>can best generate the needed data to answer these questions. The different systems that have been used for decades in the past, and during the COVID-19 response, were considered: both existing systems and new and innovative approaches. These were then categorized into three key Domains: early detection, routine monitoring and informing intervention policy. </a:t>
            </a:r>
            <a:endParaRPr lang="en-US">
              <a:ea typeface="Calibri"/>
              <a:cs typeface="Calibri"/>
            </a:endParaRPr>
          </a:p>
          <a:p>
            <a:endParaRPr lang="en-US"/>
          </a:p>
          <a:p>
            <a:r>
              <a:rPr lang="en-US"/>
              <a:t>Starting with the top orange box, there are questions related to early detection of an emerging virus that is not yet widely circulating in a human population, and its associated investigations. Critical to our IHR core capacities is </a:t>
            </a:r>
            <a:r>
              <a:rPr lang="en-US" b="1"/>
              <a:t>event-based surveillance</a:t>
            </a:r>
            <a:r>
              <a:rPr lang="en-US"/>
              <a:t>. This means detecting individual cases or outbreaks (or other "events") of concern wherever they may occur in a country – this may be astute health workers identifying something that's unusual but also reporting from communities or populations that don't or can't access care.  EBS also allows for rapid verification and </a:t>
            </a:r>
            <a:r>
              <a:rPr lang="en-US" b="1"/>
              <a:t>assessment</a:t>
            </a:r>
            <a:r>
              <a:rPr lang="en-US"/>
              <a:t> with the aim to stop an outbreak or epidemic from spreading further. At the </a:t>
            </a:r>
            <a:r>
              <a:rPr lang="en-US" b="1"/>
              <a:t>animal human interface</a:t>
            </a:r>
            <a:r>
              <a:rPr lang="en-US"/>
              <a:t> we need to watch for the emergence of novel viruses that may move from animal to human populations with pandemic potential; or even move from human populations back into animal populations where reassortment may occur.  </a:t>
            </a:r>
            <a:r>
              <a:rPr lang="en-US" b="1"/>
              <a:t>Outbreak investigations</a:t>
            </a:r>
            <a:r>
              <a:rPr lang="en-US"/>
              <a:t> allow for the collection of further information and characterization of the event. In addition, </a:t>
            </a:r>
            <a:r>
              <a:rPr lang="en-US" b="1"/>
              <a:t>routine national notifiable disease surveillance </a:t>
            </a:r>
            <a:r>
              <a:rPr lang="en-US"/>
              <a:t>systems provide a comprehensiveness of surveillance for important diseases and conditions across a country in areas where sentinel surveillance systems may not reach. As such, these may also detect unusual events early if some respiratory diseases or conditions are immediately notifiable.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Going to the blue boxes, here are questions that would be asked relating to the routine monitoring of a respiratory virus that is already in circulation from year to year. For such routine monitoring of </a:t>
            </a:r>
            <a:r>
              <a:rPr lang="en-US"/>
              <a:t>the epidemiological, virological and clinical</a:t>
            </a:r>
            <a:r>
              <a:rPr lang="en-US">
                <a:ea typeface="Calibri" panose="020F0502020204030204"/>
                <a:cs typeface="Calibri" panose="020F0502020204030204"/>
              </a:rPr>
              <a:t> characteristics, sentinel surveillance of influenza-like-illness and severe acute respiratory infection is critical. In these systems, because many cases may be expected each and every year, high quality virologic, epidemiologic, and clinical data is collected from a representative subset of cases seeking care in the population. In mature sentinel systems, the detection of pattern changes is also possible and baselines and thresholds can be applied for severity assessments. Sentinel systems to monitor respiratory viruses require a strong linkage between laboratories and epidemiologic data collection. Their connection to </a:t>
            </a:r>
            <a:r>
              <a:rPr lang="en-US" b="1">
                <a:ea typeface="Calibri" panose="020F0502020204030204"/>
                <a:cs typeface="Calibri" panose="020F0502020204030204"/>
              </a:rPr>
              <a:t>laboratory</a:t>
            </a:r>
            <a:r>
              <a:rPr lang="en-US" b="1"/>
              <a:t> networks </a:t>
            </a:r>
            <a:r>
              <a:rPr lang="en-US"/>
              <a:t>are required to understand how individual patient characteristics may be related to molecular diagnostic data, sequence data and other characterization of circulating viruses.</a:t>
            </a:r>
          </a:p>
          <a:p>
            <a:endParaRPr lang="en-US"/>
          </a:p>
          <a:p>
            <a:r>
              <a:rPr lang="en-US"/>
              <a:t>However, previous pandemics have taught us that there are other surveillance systems and specialized investigations and studies that are needed to meet additional objectives for comprehensive respiratory pathogen surveillance in a country. </a:t>
            </a:r>
            <a:r>
              <a:rPr lang="en-US" b="1"/>
              <a:t> </a:t>
            </a:r>
            <a:r>
              <a:rPr lang="en-US"/>
              <a:t>There may be </a:t>
            </a:r>
            <a:r>
              <a:rPr lang="en-US" b="1"/>
              <a:t>high risk groups </a:t>
            </a:r>
            <a:r>
              <a:rPr lang="en-US"/>
              <a:t>-  these  are country –specific and may be those in long term care facilities or others at higher risk of complications from infection  - that are not typically reached by routine surveillance systems and that need targeted surveillance to address them. Other approaches may be used to </a:t>
            </a:r>
            <a:r>
              <a:rPr lang="en-US" b="1"/>
              <a:t>monitor hospital capacity </a:t>
            </a:r>
            <a:r>
              <a:rPr lang="en-US"/>
              <a:t>such as availability of beds, essential medicines, supplies, and even human resources. </a:t>
            </a:r>
            <a:endParaRPr lang="en-US">
              <a:ea typeface="Calibri"/>
              <a:cs typeface="Calibri"/>
            </a:endParaRPr>
          </a:p>
          <a:p>
            <a:endParaRPr lang="en-US">
              <a:ea typeface="Calibri"/>
              <a:cs typeface="Calibri"/>
            </a:endParaRPr>
          </a:p>
          <a:p>
            <a:r>
              <a:rPr lang="en-US">
                <a:ea typeface="Calibri"/>
                <a:cs typeface="Calibri"/>
              </a:rPr>
              <a:t>Finally, in the purple boxes, are questions related to the information required to inform the implementation of specific interventions in the population, for example the use of vaccines, therapeutics, or non-medical interventions. </a:t>
            </a:r>
            <a:r>
              <a:rPr lang="en-US"/>
              <a:t>Such questions often need to be addressed by time-limited </a:t>
            </a:r>
            <a:r>
              <a:rPr lang="en-US" b="1"/>
              <a:t>specialized investigations and studies </a:t>
            </a:r>
            <a:r>
              <a:rPr lang="en-US"/>
              <a:t>as the approach required is time-limited and too intensive to be sustained through routine surveillance. These may be detailed and standardized  outbreak investigations with associated analytical studies, vaccine studies, transmission studies, studies to estimate population susceptibility/immunity as well population based burden studies.</a:t>
            </a:r>
            <a:endParaRPr lang="en-US">
              <a:ea typeface="Calibri"/>
              <a:cs typeface="Calibri"/>
            </a:endParaRPr>
          </a:p>
          <a:p>
            <a:endParaRPr lang="en-US">
              <a:ea typeface="Calibri"/>
              <a:cs typeface="Calibri"/>
            </a:endParaRPr>
          </a:p>
          <a:p>
            <a:r>
              <a:rPr lang="en-US">
                <a:ea typeface="Calibri"/>
                <a:cs typeface="Calibri"/>
              </a:rPr>
              <a:t>[Note: in countries where sentinel ILI/SARI surveillance predominates and relied on heavily, it may be considered to state: </a:t>
            </a:r>
            <a:r>
              <a:rPr lang="en-US"/>
              <a:t>"Sentinel ILI/ARI/SARI systems meet certain critical needs for respiratory disease surveillance but no one surveillance system or approach can be “everything to everyone". Sentinel systems must be complemented by other systems, investigations and studies to meet all needs."]</a:t>
            </a:r>
            <a:endParaRPr lang="en-US">
              <a:ea typeface="Calibri"/>
              <a:cs typeface="Calibri"/>
            </a:endParaRPr>
          </a:p>
          <a:p>
            <a:endParaRPr lang="en-US"/>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6</a:t>
            </a:fld>
            <a:endParaRPr lang="en-US"/>
          </a:p>
        </p:txBody>
      </p:sp>
    </p:spTree>
    <p:extLst>
      <p:ext uri="{BB962C8B-B14F-4D97-AF65-F5344CB8AC3E}">
        <p14:creationId xmlns:p14="http://schemas.microsoft.com/office/powerpoint/2010/main" val="310396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consultative process used to develop the Mosaic Framework, the final names of the three key areas, the mosaic "Domains", and the priority objectives under each of the domains was also established.  The implementation of the Mosaic Framework (including this workshop) very much focuses on organization of surveillance approaches within each of these domains through an objective driven approach. As such, I will go through these in some detail now. </a:t>
            </a:r>
          </a:p>
          <a:p>
            <a:endParaRPr lang="en-US"/>
          </a:p>
          <a:p>
            <a:r>
              <a:rPr lang="en-US"/>
              <a:t>For detection and assessment (early warning) in Domain I (orange), the first and key objective is to rapidly detect emerging or reemerging respiratory virus outbreaks and other events. The second and third objectives involve determining additional critical information to characterize the viruses, and cases associated with illness due to infection from those viruses – to assess transmissibility, risk factors for transmission and the extent of infection. Also, these investigation seek to describe clinical presentation and risk factors for severe outcomes.</a:t>
            </a:r>
            <a:endParaRPr lang="en-US">
              <a:ea typeface="Calibri"/>
              <a:cs typeface="Calibri"/>
            </a:endParaRPr>
          </a:p>
          <a:p>
            <a:endParaRPr lang="en-US"/>
          </a:p>
          <a:p>
            <a:r>
              <a:rPr lang="en-US"/>
              <a:t>As we move to domain 2 (blue), monitoring epidemiological and virological characteristics (routine monitoring), the objectives shift to those that we need to monitor the epidemiological, clinical, virological and genetic characteristics of the illnesses and viruses that regularly occur or circulate in human populations over time. We also need to monitor the situation in high risk groups to inform resource prioritization, as well as the impact on and coping abilities of our healthcare systems.</a:t>
            </a:r>
            <a:endParaRPr lang="en-US">
              <a:ea typeface="Calibri"/>
              <a:cs typeface="Calibri"/>
            </a:endParaRPr>
          </a:p>
          <a:p>
            <a:endParaRPr lang="en-US"/>
          </a:p>
          <a:p>
            <a:r>
              <a:rPr lang="en-US"/>
              <a:t>And then, in domain 3 (purple), the objectives are to use our surveillance data to inform the use of human health interventions. Not all these objectives may be a priority for every country but key objectives include: monitoring the impact of our non medical interventions in the population, helping to support global risk assessments and vaccine formulation, and to monitor vaccine coverage, effectiveness and impact in populations, among others. [note: speakers can mention other objectives in this list as they see relevant to the country]. </a:t>
            </a:r>
            <a:endParaRPr lang="en-GB"/>
          </a:p>
        </p:txBody>
      </p:sp>
      <p:sp>
        <p:nvSpPr>
          <p:cNvPr id="4" name="Slide Number Placeholder 3"/>
          <p:cNvSpPr>
            <a:spLocks noGrp="1"/>
          </p:cNvSpPr>
          <p:nvPr>
            <p:ph type="sldNum" sz="quarter" idx="5"/>
          </p:nvPr>
        </p:nvSpPr>
        <p:spPr/>
        <p:txBody>
          <a:bodyPr/>
          <a:lstStyle/>
          <a:p>
            <a:fld id="{B27D72F5-09EE-45A8-91A7-F5288956B8D8}" type="slidenum">
              <a:rPr lang="en-US" smtClean="0"/>
              <a:t>7</a:t>
            </a:fld>
            <a:endParaRPr lang="en-US"/>
          </a:p>
        </p:txBody>
      </p:sp>
    </p:spTree>
    <p:extLst>
      <p:ext uri="{BB962C8B-B14F-4D97-AF65-F5344CB8AC3E}">
        <p14:creationId xmlns:p14="http://schemas.microsoft.com/office/powerpoint/2010/main" val="193473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During the consultative process, it was also determined which surveillance approaches are considered a priority globally, called "core" approaches in the framework, under each Mosaic Domain. This is shown in this figure and the names used for the surveillance approaches are </a:t>
            </a:r>
            <a:r>
              <a:rPr lang="en-US"/>
              <a:t>globally agreed standardized terms, and intentionally generic to help standardize communication within the global community - to easily exchange best practices between countries and communicate with donors.</a:t>
            </a:r>
          </a:p>
          <a:p>
            <a:pPr>
              <a:defRPr/>
            </a:pPr>
            <a:endParaRPr lang="en-US">
              <a:ea typeface="Calibri"/>
              <a:cs typeface="Calibri"/>
            </a:endParaRPr>
          </a:p>
          <a:p>
            <a:pPr>
              <a:defRPr/>
            </a:pPr>
            <a:r>
              <a:rPr lang="en-US"/>
              <a:t>For detection and assessment, Domain I, the core surveillance approaches needed to meet this objective include those early warning approaches such as health facility and community event-based surveillance, notifiable disease surveillance and laboratory networks. Outbreak investigations and special studies to assess transmission, risk factors, and severity among other needs,  are also essential. </a:t>
            </a:r>
            <a:endParaRPr lang="en-US">
              <a:ea typeface="Calibri"/>
              <a:cs typeface="Calibri"/>
            </a:endParaRPr>
          </a:p>
          <a:p>
            <a:pPr>
              <a:defRPr/>
            </a:pPr>
            <a:endParaRPr lang="en-US"/>
          </a:p>
          <a:p>
            <a:pPr>
              <a:defRPr/>
            </a:pPr>
            <a:r>
              <a:rPr lang="en-US"/>
              <a:t>As we move to domain 2, monitoring epidemiological characteristics, the core approaches shift away from early warning to those key to routine monitoring such as notifiable disease indicators for reporting, sentinel ILI/ARI/SARI surveillance and laboratory networks. It is also a priority to ensure any appropriate risk groups are well represented in surveillance, and to have sustainable monitoring of  healthcare capacities. </a:t>
            </a:r>
            <a:endParaRPr lang="en-US">
              <a:ea typeface="Calibri" panose="020F0502020204030204"/>
              <a:cs typeface="Calibri" panose="020F0502020204030204"/>
            </a:endParaRPr>
          </a:p>
          <a:p>
            <a:pPr>
              <a:defRPr/>
            </a:pPr>
            <a:endParaRPr lang="en-US">
              <a:ea typeface="Calibri" panose="020F0502020204030204"/>
              <a:cs typeface="Calibri" panose="020F0502020204030204"/>
            </a:endParaRPr>
          </a:p>
          <a:p>
            <a:pPr>
              <a:defRPr/>
            </a:pPr>
            <a:r>
              <a:rPr lang="en-US"/>
              <a:t>In domain 3, informing the use of human health interventions, we rely mostly on investigations and studies to provide the data required for evidence-informed action, particularly when monitoring the impact and effectiveness of interventions.  Sentinel ILI/ARI/SARI surveillance is also considered a priority to provide candidate vaccine viruses for vaccine composition, production and risk assessment. Additionally, pharmacovigilance is important to monitor adverse events. Enhanced clinical surveillance is also a priority in many countries, particularly to monitor the effectiveness of clinical care pathways. </a:t>
            </a:r>
            <a:endParaRPr lang="en-US">
              <a:ea typeface="Calibri" panose="020F0502020204030204"/>
              <a:cs typeface="Calibri" panose="020F0502020204030204"/>
            </a:endParaRPr>
          </a:p>
          <a:p>
            <a:pPr>
              <a:defRPr/>
            </a:pPr>
            <a:endParaRPr lang="en-US">
              <a:ea typeface="Calibri" panose="020F0502020204030204"/>
              <a:cs typeface="Calibri" panose="020F0502020204030204"/>
            </a:endParaRPr>
          </a:p>
          <a:p>
            <a:pPr>
              <a:defRPr/>
            </a:pPr>
            <a:r>
              <a:rPr lang="en-US">
                <a:ea typeface="Calibri" panose="020F0502020204030204"/>
                <a:cs typeface="Calibri" panose="020F0502020204030204"/>
              </a:rPr>
              <a:t>[note: enhanced clinical surveillance is a missing tile here for the global model (as it was removed for LMIC): need new diagram from Lushomo, also with Domain names added].</a:t>
            </a:r>
          </a:p>
          <a:p>
            <a:pPr>
              <a:defRPr/>
            </a:pPr>
            <a:endParaRPr lang="en-US">
              <a:latin typeface="Calibri" panose="020F0502020204030204"/>
              <a:ea typeface="Calibri"/>
              <a:cs typeface="Calibri"/>
            </a:endParaRPr>
          </a:p>
          <a:p>
            <a:pPr>
              <a:defRPr/>
            </a:pPr>
            <a:endParaRPr lang="en-US"/>
          </a:p>
          <a:p>
            <a:pPr>
              <a:defRPr/>
            </a:pPr>
            <a:endParaRPr lang="en-US"/>
          </a:p>
          <a:p>
            <a:pPr>
              <a:defRPr/>
            </a:pPr>
            <a:endParaRPr lang="en-US">
              <a:latin typeface="Calibri" panose="020F0502020204030204"/>
              <a:ea typeface="Calibri"/>
              <a:cs typeface="Calibri"/>
            </a:endParaRPr>
          </a:p>
          <a:p>
            <a:pPr>
              <a:defRPr/>
            </a:pPr>
            <a:endParaRPr lang="en-US">
              <a:latin typeface="Calibri" panose="020F0502020204030204"/>
              <a:ea typeface="Calibri"/>
              <a:cs typeface="Calibri"/>
            </a:endParaRPr>
          </a:p>
          <a:p>
            <a:pPr>
              <a:defRPr/>
            </a:pPr>
            <a:endParaRPr lang="en-US">
              <a:latin typeface="Calibri" panose="020F0502020204030204"/>
              <a:ea typeface="Calibri"/>
              <a:cs typeface="Calibri"/>
            </a:endParaRPr>
          </a:p>
          <a:p>
            <a:pPr>
              <a:defRPr/>
            </a:pPr>
            <a:endParaRPr lang="en-US">
              <a:latin typeface="Calibri" panose="020F0502020204030204"/>
              <a:ea typeface="Calibri"/>
              <a:cs typeface="Calibri"/>
            </a:endParaRPr>
          </a:p>
          <a:p>
            <a:pPr>
              <a:defRPr/>
            </a:pPr>
            <a:endParaRPr lang="en-US">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fld id="{CC145FD6-B8A9-4806-B7CC-BE927C6D177A}" type="slidenum">
              <a:rPr lang="en-US" smtClean="0"/>
              <a:t>8</a:t>
            </a:fld>
            <a:endParaRPr lang="en-US"/>
          </a:p>
        </p:txBody>
      </p:sp>
    </p:spTree>
    <p:extLst>
      <p:ext uri="{BB962C8B-B14F-4D97-AF65-F5344CB8AC3E}">
        <p14:creationId xmlns:p14="http://schemas.microsoft.com/office/powerpoint/2010/main" val="167653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E6EF6-9A10-2162-339F-33835DF26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0335B-E9BB-8CCB-927D-6BCAF63C9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4747A-10AC-27D5-C9C7-ED9A3C21B920}"/>
              </a:ext>
            </a:extLst>
          </p:cNvPr>
          <p:cNvSpPr>
            <a:spLocks noGrp="1"/>
          </p:cNvSpPr>
          <p:nvPr>
            <p:ph type="body" idx="1"/>
          </p:nvPr>
        </p:nvSpPr>
        <p:spPr/>
        <p:txBody>
          <a:bodyPr/>
          <a:lstStyle/>
          <a:p>
            <a:r>
              <a:rPr lang="en-GB" sz="1200">
                <a:effectLst/>
                <a:latin typeface="Calibri"/>
                <a:ea typeface="Times New Roman" panose="02020603050405020304" pitchFamily="18" charset="0"/>
                <a:cs typeface="Calibri"/>
              </a:rPr>
              <a:t>We want to briefly orientate you to the Mosaic Framework document </a:t>
            </a:r>
            <a:r>
              <a:rPr lang="en-GB">
                <a:latin typeface="Calibri"/>
                <a:ea typeface="Times New Roman" panose="02020603050405020304" pitchFamily="18" charset="0"/>
                <a:cs typeface="Calibri"/>
              </a:rPr>
              <a:t>that can be found on the WHO web site, and serves as an </a:t>
            </a:r>
            <a:r>
              <a:rPr lang="en-GB" sz="1200">
                <a:effectLst/>
                <a:latin typeface="Calibri"/>
                <a:ea typeface="Times New Roman" panose="02020603050405020304" pitchFamily="18" charset="0"/>
                <a:cs typeface="Calibri"/>
              </a:rPr>
              <a:t>operational tool itself. It is an inter-active PDF document that </a:t>
            </a:r>
            <a:r>
              <a:rPr lang="en-GB">
                <a:latin typeface="Calibri"/>
                <a:ea typeface="Times New Roman" panose="02020603050405020304" pitchFamily="18" charset="0"/>
                <a:cs typeface="Calibri"/>
              </a:rPr>
              <a:t>needs to </a:t>
            </a:r>
            <a:r>
              <a:rPr lang="en-GB" sz="1200">
                <a:effectLst/>
                <a:latin typeface="Calibri"/>
                <a:ea typeface="Times New Roman" panose="02020603050405020304" pitchFamily="18" charset="0"/>
                <a:cs typeface="Calibri"/>
              </a:rPr>
              <a:t>be downloaded for full functionality. The menu along the bottom of each page will to take </a:t>
            </a:r>
            <a:r>
              <a:rPr lang="en-GB">
                <a:latin typeface="Calibri"/>
                <a:ea typeface="Times New Roman" panose="02020603050405020304" pitchFamily="18" charset="0"/>
                <a:cs typeface="Calibri"/>
              </a:rPr>
              <a:t>the user to</a:t>
            </a:r>
            <a:r>
              <a:rPr lang="en-GB" sz="1200">
                <a:effectLst/>
                <a:latin typeface="Calibri"/>
                <a:ea typeface="Times New Roman" panose="02020603050405020304" pitchFamily="18" charset="0"/>
                <a:cs typeface="Calibri"/>
              </a:rPr>
              <a:t> the key parts</a:t>
            </a:r>
            <a:r>
              <a:rPr lang="en-GB">
                <a:latin typeface="Calibri"/>
                <a:ea typeface="Times New Roman" panose="02020603050405020304" pitchFamily="18" charset="0"/>
                <a:cs typeface="Calibri"/>
              </a:rPr>
              <a:t> of the document. </a:t>
            </a:r>
            <a:endParaRPr lang="en-GB" sz="1200">
              <a:effectLst/>
              <a:latin typeface="Calibri" panose="020F0502020204030204" pitchFamily="34" charset="0"/>
              <a:ea typeface="Times New Roman" panose="02020603050405020304" pitchFamily="18" charset="0"/>
              <a:cs typeface="Calibri"/>
            </a:endParaRPr>
          </a:p>
          <a:p>
            <a:endParaRPr lang="en-GB" sz="1200">
              <a:effectLst/>
              <a:latin typeface="Calibri"/>
              <a:ea typeface="Times New Roman" panose="02020603050405020304" pitchFamily="18" charset="0"/>
              <a:cs typeface="Calibri"/>
            </a:endParaRPr>
          </a:p>
          <a:p>
            <a:r>
              <a:rPr lang="en-GB" sz="1200">
                <a:effectLst/>
                <a:latin typeface="Calibri"/>
                <a:ea typeface="Times New Roman" panose="02020603050405020304" pitchFamily="18" charset="0"/>
                <a:cs typeface="Calibri"/>
              </a:rPr>
              <a:t>The Framework document has a summary up-front called the “Mosaic Compass” – and it does just that, it points you in the right direction to design your own Mosaic of surveillance approaches and to further info that you may need in the main part of the document.</a:t>
            </a:r>
            <a:r>
              <a:rPr lang="en-GB">
                <a:latin typeface="Calibri"/>
                <a:ea typeface="Times New Roman" panose="02020603050405020304" pitchFamily="18" charset="0"/>
                <a:cs typeface="Calibri"/>
              </a:rPr>
              <a:t> </a:t>
            </a:r>
          </a:p>
          <a:p>
            <a:endParaRPr lang="en-GB" sz="1200">
              <a:effectLst/>
              <a:latin typeface="Calibri" panose="020F0502020204030204" pitchFamily="34" charset="0"/>
              <a:ea typeface="Times New Roman" panose="02020603050405020304" pitchFamily="18" charset="0"/>
              <a:cs typeface="Calibri"/>
            </a:endParaRPr>
          </a:p>
          <a:p>
            <a:r>
              <a:rPr lang="en-GB" sz="1200">
                <a:effectLst/>
                <a:latin typeface="Calibri"/>
                <a:ea typeface="Times New Roman" panose="02020603050405020304" pitchFamily="18" charset="0"/>
                <a:cs typeface="Calibri"/>
              </a:rPr>
              <a:t>In the Compass </a:t>
            </a:r>
            <a:r>
              <a:rPr lang="en-GB">
                <a:latin typeface="Calibri"/>
                <a:ea typeface="Times New Roman" panose="02020603050405020304" pitchFamily="18" charset="0"/>
                <a:cs typeface="Calibri"/>
              </a:rPr>
              <a:t>there are </a:t>
            </a:r>
            <a:r>
              <a:rPr lang="en-US"/>
              <a:t>three </a:t>
            </a:r>
            <a:r>
              <a:rPr lang="en-US" err="1"/>
              <a:t>coloured</a:t>
            </a:r>
            <a:r>
              <a:rPr lang="en-US"/>
              <a:t> diagrams (or tables) that form the backbone of the Mosaic Framework document – one for each of the three Mosaic Domains. These are shown on the right-hand side of the slide. </a:t>
            </a:r>
            <a:endParaRPr lang="en-US">
              <a:ea typeface="Calibri"/>
              <a:cs typeface="Calibri"/>
            </a:endParaRPr>
          </a:p>
          <a:p>
            <a:endParaRPr lang="en-US"/>
          </a:p>
          <a:p>
            <a:r>
              <a:rPr lang="en-US"/>
              <a:t>In the left column of each diagram, you have the objectives that we reviewed already.  The </a:t>
            </a:r>
            <a:r>
              <a:rPr lang="en-GB"/>
              <a:t>mosaic tiles within each diagram represent the different recommended  surveillance approaches or systems.</a:t>
            </a:r>
            <a:r>
              <a:rPr lang="en-US"/>
              <a:t> In the dark </a:t>
            </a:r>
            <a:r>
              <a:rPr lang="en-US" err="1"/>
              <a:t>colour</a:t>
            </a:r>
            <a:r>
              <a:rPr lang="en-US"/>
              <a:t> are those surveillance approaches that are “core” (or priority) to fulfill that objective. The core systems or approaches are those that every country in the world should have to fulfill the said objective.   In the pale </a:t>
            </a:r>
            <a:r>
              <a:rPr lang="en-US" err="1"/>
              <a:t>colour</a:t>
            </a:r>
            <a:r>
              <a:rPr lang="en-US"/>
              <a:t> are the “enhanced” (or “complementary”) approaches that may help to fulfill that objective.  Depending on capacity, some countries may elect to make enhanced systems core in their own context. As said, this is a global representation and your national situation is likely to be unique to you, and that is perfectly fine .   Some other core or enhanced systems may be present in your country but on the global level, they're not the approaches that we would expect every country to be using.  </a:t>
            </a:r>
            <a:endParaRPr lang="en-GB">
              <a:latin typeface="Calibri" panose="020F0502020204030204" pitchFamily="34" charset="0"/>
            </a:endParaRPr>
          </a:p>
          <a:p>
            <a:endParaRPr lang="en-US"/>
          </a:p>
          <a:p>
            <a:r>
              <a:rPr lang="en-US"/>
              <a:t>In the right hand column we have the innovations and initiatives that support surveillance approach implementation in each Domain. Some innovations in surveillance (e.g. wastewater surveillance or participatory surveillance) are not included as formal tiles in the mosaic but can be reviewed as innovations. Clicking on these may provide some evidence of how countries have used these approaches, and the pros and cons of doing so. </a:t>
            </a:r>
            <a:r>
              <a:rPr lang="en-GB" sz="1200">
                <a:effectLst/>
                <a:latin typeface="Calibri"/>
                <a:ea typeface="Times New Roman" panose="02020603050405020304" pitchFamily="18" charset="0"/>
                <a:cs typeface="Calibri"/>
              </a:rPr>
              <a:t>If you need more info on </a:t>
            </a:r>
            <a:r>
              <a:rPr lang="en-GB">
                <a:latin typeface="Calibri"/>
                <a:ea typeface="Times New Roman" panose="02020603050405020304" pitchFamily="18" charset="0"/>
                <a:cs typeface="Calibri"/>
              </a:rPr>
              <a:t>any </a:t>
            </a:r>
            <a:r>
              <a:rPr lang="en-GB" sz="1200">
                <a:effectLst/>
                <a:latin typeface="Calibri"/>
                <a:ea typeface="Times New Roman" panose="02020603050405020304" pitchFamily="18" charset="0"/>
                <a:cs typeface="Calibri"/>
              </a:rPr>
              <a:t>surveillance approach</a:t>
            </a:r>
            <a:r>
              <a:rPr lang="en-GB">
                <a:latin typeface="Calibri"/>
                <a:ea typeface="Times New Roman" panose="02020603050405020304" pitchFamily="18" charset="0"/>
                <a:cs typeface="Calibri"/>
              </a:rPr>
              <a:t> or initiative</a:t>
            </a:r>
            <a:r>
              <a:rPr lang="en-GB" sz="1200">
                <a:effectLst/>
                <a:latin typeface="Calibri"/>
                <a:ea typeface="Times New Roman" panose="02020603050405020304" pitchFamily="18" charset="0"/>
                <a:cs typeface="Calibri"/>
              </a:rPr>
              <a:t>, click on the tile for more info – </a:t>
            </a:r>
            <a:r>
              <a:rPr lang="en-GB">
                <a:latin typeface="Calibri"/>
                <a:ea typeface="Times New Roman" panose="02020603050405020304" pitchFamily="18" charset="0"/>
                <a:cs typeface="Calibri"/>
              </a:rPr>
              <a:t>this will take</a:t>
            </a:r>
            <a:r>
              <a:rPr lang="en-GB" sz="1200">
                <a:effectLst/>
                <a:latin typeface="Calibri"/>
                <a:ea typeface="Times New Roman" panose="02020603050405020304" pitchFamily="18" charset="0"/>
                <a:cs typeface="Calibri"/>
              </a:rPr>
              <a:t> you to a description in the main part of the document.</a:t>
            </a:r>
            <a:r>
              <a:rPr lang="en-GB">
                <a:latin typeface="Calibri"/>
                <a:ea typeface="Times New Roman" panose="02020603050405020304" pitchFamily="18" charset="0"/>
                <a:cs typeface="Calibri"/>
              </a:rPr>
              <a:t> </a:t>
            </a:r>
            <a:endParaRPr lang="en-GB" sz="1200">
              <a:effectLst/>
              <a:latin typeface="Calibri" panose="020F0502020204030204" pitchFamily="34" charset="0"/>
              <a:ea typeface="Times New Roman" panose="02020603050405020304" pitchFamily="18" charset="0"/>
              <a:cs typeface="Calibri"/>
            </a:endParaRPr>
          </a:p>
          <a:p>
            <a:pPr>
              <a:defRPr/>
            </a:pPr>
            <a:r>
              <a:rPr lang="en-GB" sz="1200">
                <a:effectLst/>
                <a:latin typeface="Calibri"/>
                <a:ea typeface="Times New Roman" panose="02020603050405020304" pitchFamily="18" charset="0"/>
                <a:cs typeface="Calibri"/>
              </a:rPr>
              <a:t>This compass </a:t>
            </a:r>
            <a:r>
              <a:rPr lang="en-NA" sz="1200">
                <a:effectLst/>
                <a:latin typeface="Calibri"/>
                <a:ea typeface="Times New Roman" panose="02020603050405020304" pitchFamily="18" charset="0"/>
                <a:cs typeface="Calibri"/>
              </a:rPr>
              <a:t>allows busy national stakeholders </a:t>
            </a:r>
            <a:r>
              <a:rPr lang="en-NA">
                <a:latin typeface="Calibri"/>
                <a:ea typeface="Times New Roman" panose="02020603050405020304" pitchFamily="18" charset="0"/>
                <a:cs typeface="Calibri"/>
              </a:rPr>
              <a:t>such as yourselves to</a:t>
            </a:r>
            <a:r>
              <a:rPr lang="en-NA" sz="1200">
                <a:effectLst/>
                <a:latin typeface="Calibri"/>
                <a:ea typeface="Times New Roman" panose="02020603050405020304" pitchFamily="18" charset="0"/>
                <a:cs typeface="Calibri"/>
              </a:rPr>
              <a:t> quickly look at what's being </a:t>
            </a:r>
            <a:r>
              <a:rPr lang="en-NA">
                <a:latin typeface="Calibri"/>
                <a:ea typeface="Times New Roman" panose="02020603050405020304" pitchFamily="18" charset="0"/>
                <a:cs typeface="Calibri"/>
              </a:rPr>
              <a:t>recommended to implement the Mosaic Framework. </a:t>
            </a:r>
            <a:endParaRPr lang="en-NA" sz="1200">
              <a:effectLst/>
              <a:latin typeface="Calibri"/>
              <a:ea typeface="Times New Roman" panose="02020603050405020304" pitchFamily="18" charset="0"/>
              <a:cs typeface="Calibri"/>
            </a:endParaRPr>
          </a:p>
          <a:p>
            <a:r>
              <a:rPr lang="en-GB">
                <a:latin typeface="Calibri"/>
                <a:ea typeface="Times New Roman" panose="02020603050405020304" pitchFamily="18" charset="0"/>
                <a:cs typeface="Calibri"/>
              </a:rPr>
              <a:t>In short</a:t>
            </a:r>
            <a:r>
              <a:rPr lang="en-GB" sz="1200">
                <a:effectLst/>
                <a:latin typeface="Calibri"/>
                <a:ea typeface="Times New Roman" panose="02020603050405020304" pitchFamily="18" charset="0"/>
                <a:cs typeface="Calibri"/>
              </a:rPr>
              <a:t>, </a:t>
            </a:r>
            <a:r>
              <a:rPr lang="en-NA" sz="1200">
                <a:effectLst/>
                <a:latin typeface="Calibri"/>
                <a:ea typeface="Times New Roman" panose="02020603050405020304" pitchFamily="18" charset="0"/>
                <a:cs typeface="Calibri"/>
              </a:rPr>
              <a:t>you can get </a:t>
            </a:r>
            <a:r>
              <a:rPr lang="en-NA">
                <a:latin typeface="Calibri"/>
                <a:ea typeface="Times New Roman" panose="02020603050405020304" pitchFamily="18" charset="0"/>
                <a:cs typeface="Calibri"/>
              </a:rPr>
              <a:t>a good understanding by </a:t>
            </a:r>
            <a:r>
              <a:rPr lang="en-NA" sz="1200">
                <a:effectLst/>
                <a:latin typeface="Calibri"/>
                <a:ea typeface="Times New Roman" panose="02020603050405020304" pitchFamily="18" charset="0"/>
                <a:cs typeface="Calibri"/>
              </a:rPr>
              <a:t>just going to the Compass</a:t>
            </a:r>
            <a:r>
              <a:rPr lang="en-NA">
                <a:latin typeface="Calibri"/>
                <a:ea typeface="Times New Roman" panose="02020603050405020304" pitchFamily="18" charset="0"/>
                <a:cs typeface="Calibri"/>
              </a:rPr>
              <a:t>.</a:t>
            </a:r>
            <a:r>
              <a:rPr lang="en-NA" sz="1200">
                <a:effectLst/>
                <a:latin typeface="Calibri"/>
                <a:ea typeface="Times New Roman" panose="02020603050405020304" pitchFamily="18" charset="0"/>
                <a:cs typeface="Calibri"/>
              </a:rPr>
              <a:t> </a:t>
            </a:r>
            <a:endParaRPr lang="en-US">
              <a:ea typeface="Calibri"/>
              <a:cs typeface="Calibri"/>
            </a:endParaRPr>
          </a:p>
        </p:txBody>
      </p:sp>
      <p:sp>
        <p:nvSpPr>
          <p:cNvPr id="4" name="Slide Number Placeholder 3">
            <a:extLst>
              <a:ext uri="{FF2B5EF4-FFF2-40B4-BE49-F238E27FC236}">
                <a16:creationId xmlns:a16="http://schemas.microsoft.com/office/drawing/2014/main" id="{2640A8DE-F1D2-7B5F-EE79-ED7A89B65C84}"/>
              </a:ext>
            </a:extLst>
          </p:cNvPr>
          <p:cNvSpPr>
            <a:spLocks noGrp="1"/>
          </p:cNvSpPr>
          <p:nvPr>
            <p:ph type="sldNum" sz="quarter" idx="5"/>
          </p:nvPr>
        </p:nvSpPr>
        <p:spPr/>
        <p:txBody>
          <a:bodyPr/>
          <a:lstStyle/>
          <a:p>
            <a:fld id="{B27D72F5-09EE-45A8-91A7-F5288956B8D8}" type="slidenum">
              <a:rPr lang="en-US" smtClean="0"/>
              <a:t>9</a:t>
            </a:fld>
            <a:endParaRPr lang="en-US"/>
          </a:p>
        </p:txBody>
      </p:sp>
    </p:spTree>
    <p:extLst>
      <p:ext uri="{BB962C8B-B14F-4D97-AF65-F5344CB8AC3E}">
        <p14:creationId xmlns:p14="http://schemas.microsoft.com/office/powerpoint/2010/main" val="3527507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5.xml"/><Relationship Id="rId7" Type="http://schemas.openxmlformats.org/officeDocument/2006/relationships/image" Target="../media/image8.png"/><Relationship Id="rId2" Type="http://schemas.openxmlformats.org/officeDocument/2006/relationships/tags" Target="../tags/tag54.xml"/><Relationship Id="rId1" Type="http://schemas.openxmlformats.org/officeDocument/2006/relationships/themeOverride" Target="../theme/themeOverride3.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openxmlformats.org/officeDocument/2006/relationships/image" Target="../media/image8.png"/><Relationship Id="rId2" Type="http://schemas.openxmlformats.org/officeDocument/2006/relationships/tags" Target="../tags/tag56.xml"/><Relationship Id="rId1" Type="http://schemas.openxmlformats.org/officeDocument/2006/relationships/themeOverride" Target="../theme/themeOverride4.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9.xml"/><Relationship Id="rId7" Type="http://schemas.openxmlformats.org/officeDocument/2006/relationships/image" Target="../media/image8.png"/><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1.xml"/><Relationship Id="rId7" Type="http://schemas.openxmlformats.org/officeDocument/2006/relationships/image" Target="../media/image8.png"/><Relationship Id="rId2" Type="http://schemas.openxmlformats.org/officeDocument/2006/relationships/tags" Target="../tags/tag60.x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3.xml"/><Relationship Id="rId7" Type="http://schemas.openxmlformats.org/officeDocument/2006/relationships/image" Target="../media/image8.png"/><Relationship Id="rId2" Type="http://schemas.openxmlformats.org/officeDocument/2006/relationships/tags" Target="../tags/tag62.xml"/><Relationship Id="rId1" Type="http://schemas.openxmlformats.org/officeDocument/2006/relationships/themeOverride" Target="../theme/themeOverride7.x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hemeOverride" Target="../theme/themeOverride8.x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openxmlformats.org/officeDocument/2006/relationships/image" Target="../media/image12.png"/><Relationship Id="rId2" Type="http://schemas.openxmlformats.org/officeDocument/2006/relationships/tags" Target="../tags/tag68.xml"/><Relationship Id="rId1" Type="http://schemas.openxmlformats.org/officeDocument/2006/relationships/themeOverride" Target="../theme/themeOverride9.x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themeOverride" Target="../theme/themeOverride10.x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hemeOverride" Target="../theme/themeOverride11.x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png"/><Relationship Id="rId2" Type="http://schemas.openxmlformats.org/officeDocument/2006/relationships/tags" Target="../tags/tag80.xml"/><Relationship Id="rId1" Type="http://schemas.openxmlformats.org/officeDocument/2006/relationships/themeOverride" Target="../theme/themeOverride12.x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8.png"/><Relationship Id="rId2" Type="http://schemas.openxmlformats.org/officeDocument/2006/relationships/tags" Target="../tags/tag104.xml"/><Relationship Id="rId1" Type="http://schemas.openxmlformats.org/officeDocument/2006/relationships/themeOverride" Target="../theme/themeOverride14.x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7.xml"/><Relationship Id="rId7" Type="http://schemas.openxmlformats.org/officeDocument/2006/relationships/image" Target="../media/image8.png"/><Relationship Id="rId2" Type="http://schemas.openxmlformats.org/officeDocument/2006/relationships/tags" Target="../tags/tag106.xml"/><Relationship Id="rId1" Type="http://schemas.openxmlformats.org/officeDocument/2006/relationships/themeOverride" Target="../theme/themeOverride15.x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image" Target="../media/image8.png"/><Relationship Id="rId2" Type="http://schemas.openxmlformats.org/officeDocument/2006/relationships/tags" Target="../tags/tag108.xml"/><Relationship Id="rId1" Type="http://schemas.openxmlformats.org/officeDocument/2006/relationships/themeOverride" Target="../theme/themeOverride16.x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1.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themeOverride" Target="../theme/themeOverride17.x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3.xml"/><Relationship Id="rId7" Type="http://schemas.openxmlformats.org/officeDocument/2006/relationships/image" Target="../media/image8.png"/><Relationship Id="rId2" Type="http://schemas.openxmlformats.org/officeDocument/2006/relationships/tags" Target="../tags/tag112.xml"/><Relationship Id="rId1" Type="http://schemas.openxmlformats.org/officeDocument/2006/relationships/themeOverride" Target="../theme/themeOverride18.x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5.xml"/><Relationship Id="rId7" Type="http://schemas.openxmlformats.org/officeDocument/2006/relationships/image" Target="../media/image8.png"/><Relationship Id="rId2" Type="http://schemas.openxmlformats.org/officeDocument/2006/relationships/tags" Target="../tags/tag114.xml"/><Relationship Id="rId1" Type="http://schemas.openxmlformats.org/officeDocument/2006/relationships/themeOverride" Target="../theme/themeOverride19.x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7.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themeOverride" Target="../theme/themeOverride20.x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1.xml"/><Relationship Id="rId7" Type="http://schemas.openxmlformats.org/officeDocument/2006/relationships/image" Target="../media/image12.png"/><Relationship Id="rId2" Type="http://schemas.openxmlformats.org/officeDocument/2006/relationships/tags" Target="../tags/tag120.xml"/><Relationship Id="rId1" Type="http://schemas.openxmlformats.org/officeDocument/2006/relationships/themeOverride" Target="../theme/themeOverride21.x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image" Target="../media/image9.png"/><Relationship Id="rId2" Type="http://schemas.openxmlformats.org/officeDocument/2006/relationships/tags" Target="../tags/tag124.xml"/><Relationship Id="rId1" Type="http://schemas.openxmlformats.org/officeDocument/2006/relationships/themeOverride" Target="../theme/themeOverride22.x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9.xml"/><Relationship Id="rId7"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hemeOverride" Target="../theme/themeOverride23.x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themeOverride" Target="../theme/themeOverride24.x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36.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9.xml"/><Relationship Id="rId1" Type="http://schemas.openxmlformats.org/officeDocument/2006/relationships/themeOverride" Target="../theme/themeOverride25.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hemeOverride" Target="../theme/themeOverride2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2.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3.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4.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7.png"/><Relationship Id="rId2" Type="http://schemas.openxmlformats.org/officeDocument/2006/relationships/tags" Target="../tags/tag145.xml"/><Relationship Id="rId1" Type="http://schemas.openxmlformats.org/officeDocument/2006/relationships/themeOverride" Target="../theme/themeOverride27.xml"/><Relationship Id="rId6" Type="http://schemas.openxmlformats.org/officeDocument/2006/relationships/image" Target="../media/image17.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hemeOverride" Target="../theme/themeOverride28.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hemeOverride" Target="../theme/themeOverride29.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9.xml"/><Relationship Id="rId1" Type="http://schemas.openxmlformats.org/officeDocument/2006/relationships/themeOverride" Target="../theme/themeOverride30.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3.png"/><Relationship Id="rId5" Type="http://schemas.openxmlformats.org/officeDocument/2006/relationships/image" Target="../media/image17.emf"/><Relationship Id="rId4" Type="http://schemas.openxmlformats.org/officeDocument/2006/relationships/oleObject" Target="../embeddings/oleObject54.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152.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themeOverride" Target="../theme/themeOverride31.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55.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17.emf"/><Relationship Id="rId4" Type="http://schemas.openxmlformats.org/officeDocument/2006/relationships/oleObject" Target="../embeddings/oleObject58.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hemeOverride" Target="../theme/themeOverride2.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4"/>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6" y="4335545"/>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Document</a:t>
            </a:r>
          </a:p>
        </p:txBody>
      </p:sp>
      <p:sp>
        <p:nvSpPr>
          <p:cNvPr id="25" name="Date" hidden="1"/>
          <p:cNvSpPr txBox="1">
            <a:spLocks noChangeArrowheads="1"/>
          </p:cNvSpPr>
          <p:nvPr/>
        </p:nvSpPr>
        <p:spPr bwMode="gray">
          <a:xfrm>
            <a:off x="3846286" y="4641933"/>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Date</a:t>
            </a:r>
          </a:p>
        </p:txBody>
      </p:sp>
      <p:sp>
        <p:nvSpPr>
          <p:cNvPr id="8" name="Rectangle 7">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78876900"/>
      </p:ext>
    </p:extLst>
  </p:cSld>
  <p:clrMapOvr>
    <a:masterClrMapping/>
  </p:clrMapOvr>
  <p:extLst>
    <p:ext uri="{DCECCB84-F9BA-43D5-87BE-67443E8EF086}">
      <p15:sldGuideLst xmlns:p15="http://schemas.microsoft.com/office/powerpoint/2012/main">
        <p15:guide id="1" orient="horz" pos="1620">
          <p15:clr>
            <a:srgbClr val="FBAE40"/>
          </p15:clr>
        </p15:guide>
        <p15:guide id="2" pos="2881">
          <p15:clr>
            <a:srgbClr val="FBAE40"/>
          </p15:clr>
        </p15:guide>
        <p15:guide id="3">
          <p15:clr>
            <a:srgbClr val="FBAE40"/>
          </p15:clr>
        </p15:guide>
        <p15:guide id="4" pos="5767">
          <p15:clr>
            <a:srgbClr val="FBAE40"/>
          </p15:clr>
        </p15:guide>
        <p15:guide id="5" pos="56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7"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rgbClr val="1E7FB8"/>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4099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3"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1E7FB8"/>
                </a:solidFill>
                <a:latin typeface="+mj-lt"/>
                <a:ea typeface="+mj-ea"/>
                <a:cs typeface="+mj-cs"/>
                <a:sym typeface="+mj-lt"/>
              </a:defRPr>
            </a:lvl1pPr>
          </a:lstStyle>
          <a:p>
            <a:pPr lvl="0"/>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37727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76759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3" name="Picture Placeholder 18"/>
          <p:cNvSpPr>
            <a:spLocks noGrp="1"/>
          </p:cNvSpPr>
          <p:nvPr>
            <p:ph type="pic" sz="quarter" idx="14" hasCustomPrompt="1"/>
          </p:nvPr>
        </p:nvSpPr>
        <p:spPr>
          <a:xfrm>
            <a:off x="6096000"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37483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20026" y="0"/>
            <a:ext cx="4372457"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09600" y="1804650"/>
            <a:ext cx="62679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00665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itle 2"/>
          <p:cNvSpPr>
            <a:spLocks noGrp="1"/>
          </p:cNvSpPr>
          <p:nvPr>
            <p:ph type="title" hasCustomPrompt="1"/>
          </p:nvPr>
        </p:nvSpPr>
        <p:spPr>
          <a:xfrm>
            <a:off x="609600" y="2764203"/>
            <a:ext cx="2499038" cy="1314311"/>
          </a:xfrm>
          <a:prstGeom prst="rect">
            <a:avLst/>
          </a:prstGeom>
        </p:spPr>
        <p:txBody>
          <a:bodyPr anchor="ctr">
            <a:noAutofit/>
          </a:bodyPr>
          <a:lstStyle>
            <a:lvl1pPr>
              <a:defRPr sz="3200" baseline="0">
                <a:solidFill>
                  <a:srgbClr val="1E7FB8"/>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20454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2764203"/>
            <a:ext cx="24990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4185976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78021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321611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67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30308602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4665678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4611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056004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a:xfrm>
            <a:off x="609600" y="3826333"/>
            <a:ext cx="109536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11721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424767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65F8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725029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hasCustomPrompt="1"/>
          </p:nvPr>
        </p:nvSpPr>
        <p:spPr>
          <a:xfrm>
            <a:off x="609600" y="583673"/>
            <a:ext cx="10972800" cy="470898"/>
          </a:xfrm>
        </p:spPr>
        <p:txBody>
          <a:bodyPr anchor="t"/>
          <a:lstStyle>
            <a:lvl1pPr>
              <a:defRPr sz="3400">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793198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6617729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50207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244845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490650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pl-PL" sz="88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6" name="Picture 5">
            <a:extLst>
              <a:ext uri="{FF2B5EF4-FFF2-40B4-BE49-F238E27FC236}">
                <a16:creationId xmlns:a16="http://schemas.microsoft.com/office/drawing/2014/main" id="{6ECC4FC3-1C5D-44CD-BF5C-5BD34AF5B302}"/>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 y="-25400"/>
            <a:ext cx="12192001" cy="6053169"/>
          </a:xfrm>
          <a:prstGeom prst="rect">
            <a:avLst/>
          </a:prstGeom>
        </p:spPr>
      </p:pic>
      <p:sp>
        <p:nvSpPr>
          <p:cNvPr id="7" name="Title Placeholder 2"/>
          <p:cNvSpPr>
            <a:spLocks noGrp="1" noChangeArrowheads="1"/>
          </p:cNvSpPr>
          <p:nvPr>
            <p:ph type="title" hasCustomPrompt="1"/>
          </p:nvPr>
        </p:nvSpPr>
        <p:spPr bwMode="gray">
          <a:xfrm>
            <a:off x="609600" y="2367354"/>
            <a:ext cx="10972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8800">
                <a:solidFill>
                  <a:srgbClr val="FFFFFF"/>
                </a:solidFill>
              </a:defRPr>
            </a:lvl1pPr>
          </a:lstStyle>
          <a:p>
            <a:pPr lvl="0" latinLnBrk="0"/>
            <a:r>
              <a:rPr lang="pl-PL"/>
              <a:t>Chapter 1</a:t>
            </a:r>
            <a:endParaRPr lang="en-US" noProof="0"/>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34462341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3" name="Rectangle 12">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4" name="Group 13">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23" name="Rectangle 22">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8880620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grpSp>
        <p:nvGrpSpPr>
          <p:cNvPr id="118" name="Group 117"/>
          <p:cNvGrpSpPr/>
          <p:nvPr userDrawn="1"/>
        </p:nvGrpSpPr>
        <p:grpSpPr>
          <a:xfrm>
            <a:off x="-600" y="-1"/>
            <a:ext cx="12193800" cy="6858001"/>
            <a:chOff x="-600" y="-1"/>
            <a:chExt cx="12193800" cy="6858001"/>
          </a:xfrm>
        </p:grpSpPr>
        <p:grpSp>
          <p:nvGrpSpPr>
            <p:cNvPr id="119" name="Group 118"/>
            <p:cNvGrpSpPr/>
            <p:nvPr/>
          </p:nvGrpSpPr>
          <p:grpSpPr>
            <a:xfrm>
              <a:off x="629400" y="623550"/>
              <a:ext cx="10933200" cy="4953237"/>
              <a:chOff x="629400" y="623550"/>
              <a:chExt cx="10933200" cy="5537047"/>
            </a:xfrm>
          </p:grpSpPr>
          <p:sp>
            <p:nvSpPr>
              <p:cNvPr id="151"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Freeform 119"/>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121" name="Group 120"/>
            <p:cNvGrpSpPr/>
            <p:nvPr/>
          </p:nvGrpSpPr>
          <p:grpSpPr>
            <a:xfrm>
              <a:off x="-600" y="0"/>
              <a:ext cx="12193200" cy="6858000"/>
              <a:chOff x="-600" y="0"/>
              <a:chExt cx="12193200" cy="6858000"/>
            </a:xfrm>
          </p:grpSpPr>
          <p:grpSp>
            <p:nvGrpSpPr>
              <p:cNvPr id="122" name="Group 121"/>
              <p:cNvGrpSpPr/>
              <p:nvPr/>
            </p:nvGrpSpPr>
            <p:grpSpPr>
              <a:xfrm>
                <a:off x="-600" y="622800"/>
                <a:ext cx="12193200" cy="4953987"/>
                <a:chOff x="-600" y="622800"/>
                <a:chExt cx="12193200" cy="4953987"/>
              </a:xfrm>
            </p:grpSpPr>
            <p:cxnSp>
              <p:nvCxnSpPr>
                <p:cNvPr id="129" name="Straight Connector 128"/>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00" y="0"/>
                <a:ext cx="12193200" cy="6858000"/>
                <a:chOff x="-600" y="0"/>
                <a:chExt cx="12193200" cy="6858000"/>
              </a:xfrm>
            </p:grpSpPr>
            <p:sp>
              <p:nvSpPr>
                <p:cNvPr id="124"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25"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8"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40151475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Rectangle 1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16" name="Title"/>
          <p:cNvSpPr>
            <a:spLocks noGrp="1" noChangeArrowheads="1"/>
          </p:cNvSpPr>
          <p:nvPr>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7" name="Subtitle"/>
          <p:cNvSpPr>
            <a:spLocks noGrp="1" noChangeArrowheads="1"/>
          </p:cNvSpPr>
          <p:nvPr>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19" name="Rectangle 18">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23" name="Group 22">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24" name="TextBox 23">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5" name="Group 24">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28" name="TextBox 2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9" name="TextBox 2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30" name="Rectangle 29">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28564938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05282753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1200">
                <a:solidFill>
                  <a:srgbClr val="575757"/>
                </a:solidFill>
                <a:latin typeface="+mn-lt"/>
                <a:ea typeface="+mn-ea"/>
                <a:cs typeface="+mn-cs"/>
                <a:sym typeface="+mn-lt"/>
              </a:defRPr>
            </a:lvl1pPr>
            <a:lvl2pPr>
              <a:lnSpc>
                <a:spcPct val="100000"/>
              </a:lnSpc>
              <a:spcBef>
                <a:spcPts val="0"/>
              </a:spcBef>
              <a:spcAft>
                <a:spcPts val="0"/>
              </a:spcAft>
              <a:buClr>
                <a:srgbClr val="1E7FB8"/>
              </a:buClr>
              <a:defRPr sz="1200">
                <a:solidFill>
                  <a:srgbClr val="575757"/>
                </a:solidFill>
                <a:latin typeface="+mn-lt"/>
                <a:ea typeface="+mn-ea"/>
                <a:cs typeface="+mn-cs"/>
                <a:sym typeface="+mn-lt"/>
              </a:defRPr>
            </a:lvl2pPr>
            <a:lvl3pPr>
              <a:lnSpc>
                <a:spcPct val="100000"/>
              </a:lnSpc>
              <a:spcBef>
                <a:spcPts val="0"/>
              </a:spcBef>
              <a:spcAft>
                <a:spcPts val="0"/>
              </a:spcAft>
              <a:buClr>
                <a:srgbClr val="1E7FB8"/>
              </a:buClr>
              <a:defRPr sz="12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16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16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0" name="Straight Connector 9">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8"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0545823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09600" y="2158987"/>
            <a:ext cx="37644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09600" y="1227048"/>
            <a:ext cx="37644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077664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09599" y="2668041"/>
            <a:ext cx="109728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609600" y="1424081"/>
            <a:ext cx="951721" cy="951721"/>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9457100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609600" y="3826800"/>
            <a:ext cx="10972800" cy="2041200"/>
          </a:xfrm>
        </p:spPr>
        <p:txBody>
          <a:bodyPr anchor="t">
            <a:noAutofit/>
          </a:bodyPr>
          <a:lstStyle>
            <a:lvl1pPr>
              <a:defRPr sz="5400">
                <a:solidFill>
                  <a:srgbClr val="1E7FB8"/>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09600" y="3680016"/>
            <a:ext cx="115789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4634556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13888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96929"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49891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4" name="Object 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Rectangle 3">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5"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6" name="Straight Connector 5">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2" name="Title 1">
            <a:extLst>
              <a:ext uri="{FF2B5EF4-FFF2-40B4-BE49-F238E27FC236}">
                <a16:creationId xmlns:a16="http://schemas.microsoft.com/office/drawing/2014/main" id="{646F5732-9390-490D-8536-7C8361D5B6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4CA1EDF-F836-40C7-9EAD-F3C610662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95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8121984"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7067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988127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8" name="Group 1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9" name="TextBox 1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0" name="Group 1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1" name="TextBox 2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350444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09600" y="1785600"/>
            <a:ext cx="6268888"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6" name="Picture 2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8248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09600" y="2764203"/>
            <a:ext cx="24990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46716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5" name="Title 4"/>
          <p:cNvSpPr>
            <a:spLocks noGrp="1"/>
          </p:cNvSpPr>
          <p:nvPr>
            <p:ph type="title" hasCustomPrompt="1"/>
          </p:nvPr>
        </p:nvSpPr>
        <p:spPr>
          <a:xfrm>
            <a:off x="609600" y="2764203"/>
            <a:ext cx="24990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6717567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81963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6497307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019223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58564127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8" name="Straight Connector 17">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20" name="TextBox 1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1" name="Group 2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2" name="TextBox 2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3" name="TextBox 2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5669886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791809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6720650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609600" y="3826333"/>
            <a:ext cx="109728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07882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4211213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65F8A"/>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758750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a:xfrm>
            <a:off x="609600" y="722172"/>
            <a:ext cx="10972800" cy="332399"/>
          </a:xfrm>
        </p:spPr>
        <p:txBody>
          <a:bodyPr anchor="t"/>
          <a:lstStyle>
            <a:lvl1pPr>
              <a:defRPr>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195440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325702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90601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598165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613716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2000">
                <a:solidFill>
                  <a:srgbClr val="575757"/>
                </a:solidFill>
                <a:latin typeface="+mn-lt"/>
                <a:ea typeface="+mn-ea"/>
                <a:cs typeface="+mn-cs"/>
                <a:sym typeface="+mn-lt"/>
              </a:defRPr>
            </a:lvl1pPr>
            <a:lvl2pPr>
              <a:lnSpc>
                <a:spcPct val="100000"/>
              </a:lnSpc>
              <a:spcBef>
                <a:spcPts val="0"/>
              </a:spcBef>
              <a:spcAft>
                <a:spcPts val="0"/>
              </a:spcAft>
              <a:buClr>
                <a:srgbClr val="1E7FB8"/>
              </a:buClr>
              <a:defRPr sz="2000">
                <a:solidFill>
                  <a:srgbClr val="575757"/>
                </a:solidFill>
                <a:latin typeface="+mn-lt"/>
                <a:ea typeface="+mn-ea"/>
                <a:cs typeface="+mn-cs"/>
                <a:sym typeface="+mn-lt"/>
              </a:defRPr>
            </a:lvl2pPr>
            <a:lvl3pPr>
              <a:lnSpc>
                <a:spcPct val="100000"/>
              </a:lnSpc>
              <a:spcBef>
                <a:spcPts val="0"/>
              </a:spcBef>
              <a:spcAft>
                <a:spcPts val="0"/>
              </a:spcAft>
              <a:buClr>
                <a:srgbClr val="1E7FB8"/>
              </a:buClr>
              <a:defRPr sz="20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24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24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9" name="Straight Connector 8">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7"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3127335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1" name="Rectangle 10">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2" name="Group 11">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19" name="Rectangle 18">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65500469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grpSp>
          <p:nvGrpSpPr>
            <p:cNvPr id="50" name="Group 49"/>
            <p:cNvGrpSpPr/>
            <p:nvPr/>
          </p:nvGrpSpPr>
          <p:grpSpPr>
            <a:xfrm>
              <a:off x="629400" y="623550"/>
              <a:ext cx="10933200" cy="4953237"/>
              <a:chOff x="629400" y="623550"/>
              <a:chExt cx="10933200" cy="5537047"/>
            </a:xfrm>
          </p:grpSpPr>
          <p:sp>
            <p:nvSpPr>
              <p:cNvPr id="78"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50"/>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52" name="Group 51"/>
            <p:cNvGrpSpPr/>
            <p:nvPr/>
          </p:nvGrpSpPr>
          <p:grpSpPr>
            <a:xfrm>
              <a:off x="-600" y="0"/>
              <a:ext cx="12193200" cy="6858000"/>
              <a:chOff x="-600" y="0"/>
              <a:chExt cx="12193200" cy="6858000"/>
            </a:xfrm>
          </p:grpSpPr>
          <p:grpSp>
            <p:nvGrpSpPr>
              <p:cNvPr id="53" name="Group 52"/>
              <p:cNvGrpSpPr/>
              <p:nvPr/>
            </p:nvGrpSpPr>
            <p:grpSpPr>
              <a:xfrm>
                <a:off x="-600" y="622800"/>
                <a:ext cx="12193200" cy="4953987"/>
                <a:chOff x="-600" y="622800"/>
                <a:chExt cx="12193200" cy="4953987"/>
              </a:xfrm>
            </p:grpSpPr>
            <p:cxnSp>
              <p:nvCxnSpPr>
                <p:cNvPr id="60" name="Straight Connector 59"/>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0" y="0"/>
                <a:ext cx="12193200" cy="6858000"/>
                <a:chOff x="-600" y="0"/>
                <a:chExt cx="12193200" cy="6858000"/>
              </a:xfrm>
            </p:grpSpPr>
            <p:sp>
              <p:nvSpPr>
                <p:cNvPr id="55"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56"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59"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34994300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8427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sym typeface="+mn-lt"/>
              </a:rPr>
              <a:t>Agenda</a:t>
            </a:r>
          </a:p>
        </p:txBody>
      </p:sp>
      <p:sp>
        <p:nvSpPr>
          <p:cNvPr id="13"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9659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4110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59042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4651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27233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798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sym typeface="+mn-lt"/>
              </a:rPr>
              <a:t>Agenda</a:t>
            </a:r>
          </a:p>
        </p:txBody>
      </p:sp>
      <p:sp>
        <p:nvSpPr>
          <p:cNvPr id="2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22" name="Group 2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23" name="TextBox 2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4" name="Group 2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5" name="TextBox 2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6" name="TextBox 2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72453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39830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1E7FB8"/>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rgbClr val="1E7FB8"/>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1E7FB8"/>
                </a:solidFill>
                <a:latin typeface="+mn-lt"/>
                <a:ea typeface="+mn-ea"/>
                <a:cs typeface="+mn-cs"/>
                <a:sym typeface="+mn-lt"/>
              </a:rPr>
              <a:t>Agenda</a:t>
            </a:r>
          </a:p>
        </p:txBody>
      </p:sp>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306443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0299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7" name="Group 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578514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0957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1E7FB8"/>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1E7FB8"/>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0239015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2005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sym typeface="+mn-lt"/>
              </a:rPr>
              <a:t>Agenda</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936149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09600" y="1544274"/>
            <a:ext cx="3472800" cy="1495794"/>
          </a:xfrm>
          <a:noFill/>
        </p:spPr>
        <p:txBody>
          <a:bodyPr wrap="square" lIns="0" tIns="0" rIns="320040" bIns="0" anchor="b">
            <a:noAutofit/>
          </a:bodyPr>
          <a:lstStyle>
            <a:lvl1pPr>
              <a:defRPr sz="3200">
                <a:solidFill>
                  <a:srgbClr val="1E7FB8"/>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76177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8264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19947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738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71285" y="1679138"/>
            <a:ext cx="4665472" cy="689420"/>
          </a:xfrm>
          <a:prstGeom prst="rect">
            <a:avLst/>
          </a:prstGeom>
        </p:spPr>
        <p:txBody>
          <a:bodyPr wrap="square" lIns="0" tIns="0" rIns="0" bIns="0">
            <a:spAutoFit/>
          </a:bodyPr>
          <a:lstStyle>
            <a:lvl1pPr>
              <a:defRPr sz="4480" b="1" i="0">
                <a:solidFill>
                  <a:srgbClr val="20419B"/>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771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609599" y="2668041"/>
            <a:ext cx="109728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609600"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3784134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7" name="Title 1"/>
          <p:cNvSpPr>
            <a:spLocks noGrp="1"/>
          </p:cNvSpPr>
          <p:nvPr>
            <p:ph type="title" hasCustomPrompt="1"/>
          </p:nvPr>
        </p:nvSpPr>
        <p:spPr bwMode="blackWhite">
          <a:xfrm>
            <a:off x="609600" y="3826800"/>
            <a:ext cx="10972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09600" y="3680016"/>
            <a:ext cx="11585602"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48316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1.xml"/><Relationship Id="rId89" Type="http://schemas.openxmlformats.org/officeDocument/2006/relationships/tags" Target="../tags/tag16.xml"/><Relationship Id="rId16" Type="http://schemas.openxmlformats.org/officeDocument/2006/relationships/slideLayout" Target="../slideLayouts/slideLayout16.xml"/><Relationship Id="rId107" Type="http://schemas.openxmlformats.org/officeDocument/2006/relationships/tags" Target="../tags/tag34.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ags" Target="../tags/tag1.xml"/><Relationship Id="rId79" Type="http://schemas.openxmlformats.org/officeDocument/2006/relationships/tags" Target="../tags/tag6.xml"/><Relationship Id="rId102" Type="http://schemas.openxmlformats.org/officeDocument/2006/relationships/tags" Target="../tags/tag29.xml"/><Relationship Id="rId5" Type="http://schemas.openxmlformats.org/officeDocument/2006/relationships/slideLayout" Target="../slideLayouts/slideLayout5.xml"/><Relationship Id="rId90" Type="http://schemas.openxmlformats.org/officeDocument/2006/relationships/tags" Target="../tags/tag17.xml"/><Relationship Id="rId95" Type="http://schemas.openxmlformats.org/officeDocument/2006/relationships/tags" Target="../tags/tag22.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tags" Target="../tags/tag7.xml"/><Relationship Id="rId85" Type="http://schemas.openxmlformats.org/officeDocument/2006/relationships/tags" Target="../tags/tag12.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ags" Target="../tags/tag30.xml"/><Relationship Id="rId108" Type="http://schemas.openxmlformats.org/officeDocument/2006/relationships/tags" Target="../tags/tag35.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tags" Target="../tags/tag2.xml"/><Relationship Id="rId91" Type="http://schemas.openxmlformats.org/officeDocument/2006/relationships/tags" Target="../tags/tag18.xml"/><Relationship Id="rId96"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ags" Target="../tags/tag3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78" Type="http://schemas.openxmlformats.org/officeDocument/2006/relationships/tags" Target="../tags/tag5.xml"/><Relationship Id="rId81" Type="http://schemas.openxmlformats.org/officeDocument/2006/relationships/tags" Target="../tags/tag8.xml"/><Relationship Id="rId86" Type="http://schemas.openxmlformats.org/officeDocument/2006/relationships/tags" Target="../tags/tag13.xml"/><Relationship Id="rId94" Type="http://schemas.openxmlformats.org/officeDocument/2006/relationships/tags" Target="../tags/tag21.xml"/><Relationship Id="rId99" Type="http://schemas.openxmlformats.org/officeDocument/2006/relationships/tags" Target="../tags/tag26.xml"/><Relationship Id="rId101" Type="http://schemas.openxmlformats.org/officeDocument/2006/relationships/tags" Target="../tags/tag2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oleObject" Target="../embeddings/oleObject1.bin"/><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3.xml"/><Relationship Id="rId97" Type="http://schemas.openxmlformats.org/officeDocument/2006/relationships/tags" Target="../tags/tag24.xml"/><Relationship Id="rId104" Type="http://schemas.openxmlformats.org/officeDocument/2006/relationships/tags" Target="../tags/tag3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4.xml"/><Relationship Id="rId110"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4.xml"/><Relationship Id="rId100" Type="http://schemas.openxmlformats.org/officeDocument/2006/relationships/tags" Target="../tags/tag27.xml"/><Relationship Id="rId105" Type="http://schemas.openxmlformats.org/officeDocument/2006/relationships/tags" Target="../tags/tag3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20.xml"/><Relationship Id="rId98" Type="http://schemas.openxmlformats.org/officeDocument/2006/relationships/tags" Target="../tags/tag25.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tags" Target="../tags/tag10.xml"/><Relationship Id="rId88"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4"/>
            </p:custDataLst>
            <p:extLst>
              <p:ext uri="{D42A27DB-BD31-4B8C-83A1-F6EECF244321}">
                <p14:modId xmlns:p14="http://schemas.microsoft.com/office/powerpoint/2010/main" val="2067632995"/>
              </p:ext>
            </p:extLst>
          </p:nvPr>
        </p:nvGraphicFramePr>
        <p:xfrm>
          <a:off x="0" y="2"/>
          <a:ext cx="215978" cy="161975"/>
        </p:xfrm>
        <a:graphic>
          <a:graphicData uri="http://schemas.openxmlformats.org/presentationml/2006/ole">
            <mc:AlternateContent xmlns:mc="http://schemas.openxmlformats.org/markup-compatibility/2006">
              <mc:Choice xmlns:v="urn:schemas-microsoft-com:vml" Requires="v">
                <p:oleObj name="think-cell Slide" r:id="rId109" imgW="270" imgH="270" progId="TCLayout.ActiveDocument.1">
                  <p:embed/>
                </p:oleObj>
              </mc:Choice>
              <mc:Fallback>
                <p:oleObj name="think-cell Slide" r:id="rId109" imgW="270" imgH="270" progId="TCLayout.ActiveDocument.1">
                  <p:embed/>
                  <p:pic>
                    <p:nvPicPr>
                      <p:cNvPr id="2" name="Object 1" hidden="1"/>
                      <p:cNvPicPr/>
                      <p:nvPr/>
                    </p:nvPicPr>
                    <p:blipFill>
                      <a:blip r:embed="rId110"/>
                      <a:stretch>
                        <a:fillRect/>
                      </a:stretch>
                    </p:blipFill>
                    <p:spPr>
                      <a:xfrm>
                        <a:off x="0" y="2"/>
                        <a:ext cx="215978" cy="161975"/>
                      </a:xfrm>
                      <a:prstGeom prst="rect">
                        <a:avLst/>
                      </a:prstGeom>
                    </p:spPr>
                  </p:pic>
                </p:oleObj>
              </mc:Fallback>
            </mc:AlternateContent>
          </a:graphicData>
        </a:graphic>
      </p:graphicFrame>
      <p:sp>
        <p:nvSpPr>
          <p:cNvPr id="6" name="Rectangle 5" hidden="1"/>
          <p:cNvSpPr/>
          <p:nvPr>
            <p:custDataLst>
              <p:tags r:id="rId75"/>
            </p:custDataLst>
          </p:nvPr>
        </p:nvSpPr>
        <p:spPr bwMode="auto">
          <a:xfrm>
            <a:off x="0" y="2"/>
            <a:ext cx="215978"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en-US" sz="2400" b="1" i="0" baseline="0">
              <a:solidFill>
                <a:srgbClr val="000000"/>
              </a:solidFill>
              <a:latin typeface="Arial" panose="020B0604020202020204" pitchFamily="34" charset="0"/>
              <a:ea typeface="+mj-ea"/>
              <a:cs typeface="+mj-cs"/>
              <a:sym typeface="Arial" panose="020B0604020202020204" pitchFamily="34" charset="0"/>
            </a:endParaRPr>
          </a:p>
        </p:txBody>
      </p:sp>
      <p:sp>
        <p:nvSpPr>
          <p:cNvPr id="19"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609600" y="7020"/>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Clr>
                <a:schemeClr val="bg1"/>
              </a:buClr>
              <a:tabLst>
                <a:tab pos="361950" algn="l"/>
              </a:tabLst>
            </a:pPr>
            <a:r>
              <a:rPr lang="en-US" sz="1000" cap="all" baseline="0">
                <a:solidFill>
                  <a:schemeClr val="bg1"/>
                </a:solidFill>
                <a:latin typeface="+mn-lt"/>
              </a:rPr>
              <a:t>TRACKER</a:t>
            </a:r>
          </a:p>
        </p:txBody>
      </p:sp>
      <p:sp>
        <p:nvSpPr>
          <p:cNvPr id="11" name="3. Unit of measure" hidden="1"/>
          <p:cNvSpPr txBox="1">
            <a:spLocks noChangeArrowheads="1"/>
          </p:cNvSpPr>
          <p:nvPr/>
        </p:nvSpPr>
        <p:spPr bwMode="gray">
          <a:xfrm>
            <a:off x="609600" y="1198769"/>
            <a:ext cx="1097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tabLst>
                <a:tab pos="361950" algn="l"/>
              </a:tabLst>
              <a:defRPr lang="x-none"/>
            </a:pPr>
            <a:r>
              <a:rPr lang="en-US" sz="1600">
                <a:solidFill>
                  <a:schemeClr val="tx1"/>
                </a:solidFill>
                <a:latin typeface="+mn-lt"/>
              </a:rPr>
              <a:t>Unit of measure</a:t>
            </a:r>
          </a:p>
        </p:txBody>
      </p:sp>
      <p:sp>
        <p:nvSpPr>
          <p:cNvPr id="3" name="Text Placeholder 2"/>
          <p:cNvSpPr>
            <a:spLocks noGrp="1"/>
          </p:cNvSpPr>
          <p:nvPr>
            <p:ph type="body" idx="1"/>
          </p:nvPr>
        </p:nvSpPr>
        <p:spPr bwMode="gray">
          <a:xfrm>
            <a:off x="609600" y="2471775"/>
            <a:ext cx="10972800" cy="1231106"/>
          </a:xfrm>
          <a:prstGeom prst="rect">
            <a:avLst/>
          </a:prstGeom>
        </p:spPr>
        <p:txBody>
          <a:bodyPr vert="horz" wrap="square"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609600" y="1851367"/>
            <a:ext cx="2227807" cy="510220"/>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p:spPr>
          <p:txBody>
            <a:bodyPr vert="horz" wrap="square" lIns="0" tIns="0" rIns="0" bIns="18288" rtlCol="0" anchor="b">
              <a:spAutoFit/>
            </a:bodyPr>
            <a:lstStyle/>
            <a:p>
              <a:pPr marL="0" lvl="0" indent="0" defTabSz="913572" eaLnBrk="1" latinLnBrk="0" hangingPunct="1">
                <a:buClr>
                  <a:schemeClr val="tx1"/>
                </a:buClr>
                <a:buSzPct val="100000"/>
                <a:buFontTx/>
                <a:buNone/>
              </a:pPr>
              <a:r>
                <a:rPr lang="en-US" sz="1600" b="1" baseline="0">
                  <a:latin typeface="+mn-lt"/>
                </a:rPr>
                <a:t>Title</a:t>
              </a:r>
            </a:p>
            <a:p>
              <a:pPr marL="0" lvl="0" indent="0" defTabSz="913572" eaLnBrk="1" latinLnBrk="0" hangingPunct="1">
                <a:buClr>
                  <a:schemeClr val="tx1"/>
                </a:buClr>
                <a:buSzPct val="100000"/>
                <a:buFontTx/>
                <a:buNone/>
              </a:pPr>
              <a:r>
                <a:rPr lang="en-US" sz="1600" baseline="0">
                  <a:latin typeface="+mn-lt"/>
                </a:rPr>
                <a:t>Unit of measure</a:t>
              </a:r>
            </a:p>
          </p:txBody>
        </p:sp>
      </p:grpSp>
      <p:sp>
        <p:nvSpPr>
          <p:cNvPr id="13" name="4. Footnote" hidden="1"/>
          <p:cNvSpPr txBox="1">
            <a:spLocks noChangeArrowheads="1"/>
          </p:cNvSpPr>
          <p:nvPr userDrawn="1"/>
        </p:nvSpPr>
        <p:spPr bwMode="gray">
          <a:xfrm>
            <a:off x="609600" y="5836400"/>
            <a:ext cx="109728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5250" indent="-95250">
              <a:defRPr lang="x-none"/>
            </a:pPr>
            <a:r>
              <a:rPr lang="en-US" sz="900">
                <a:solidFill>
                  <a:schemeClr val="tx1"/>
                </a:solidFill>
                <a:latin typeface="+mn-lt"/>
              </a:rPr>
              <a:t>1 Footnote</a:t>
            </a:r>
          </a:p>
        </p:txBody>
      </p:sp>
      <p:sp>
        <p:nvSpPr>
          <p:cNvPr id="14" name="5. Source" hidden="1"/>
          <p:cNvSpPr>
            <a:spLocks noChangeArrowheads="1"/>
          </p:cNvSpPr>
          <p:nvPr userDrawn="1"/>
        </p:nvSpPr>
        <p:spPr bwMode="gray">
          <a:xfrm>
            <a:off x="3536949" y="6146663"/>
            <a:ext cx="543083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marL="427038" indent="-427038" defTabSz="913572">
              <a:tabLst/>
            </a:pPr>
            <a:r>
              <a:rPr lang="en-US" sz="900">
                <a:solidFill>
                  <a:schemeClr val="tx1"/>
                </a:solidFill>
                <a:latin typeface="+mn-lt"/>
              </a:rPr>
              <a:t>Source: Source</a:t>
            </a:r>
          </a:p>
        </p:txBody>
      </p:sp>
      <p:grpSp>
        <p:nvGrpSpPr>
          <p:cNvPr id="108" name="Sticker" hidden="1"/>
          <p:cNvGrpSpPr/>
          <p:nvPr userDrawn="1"/>
        </p:nvGrpSpPr>
        <p:grpSpPr bwMode="gray">
          <a:xfrm>
            <a:off x="10915377" y="1198769"/>
            <a:ext cx="667023" cy="241447"/>
            <a:chOff x="8073926" y="285750"/>
            <a:chExt cx="666849" cy="241447"/>
          </a:xfrm>
        </p:grpSpPr>
        <p:sp>
          <p:nvSpPr>
            <p:cNvPr id="109" name="StickerRectangle"/>
            <p:cNvSpPr>
              <a:spLocks noChangeArrowheads="1"/>
            </p:cNvSpPr>
            <p:nvPr/>
          </p:nvSpPr>
          <p:spPr bwMode="gray">
            <a:xfrm>
              <a:off x="8073926" y="285750"/>
              <a:ext cx="666849" cy="2414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619">
                <a:buClr>
                  <a:schemeClr val="tx2"/>
                </a:buClr>
              </a:pPr>
              <a:r>
                <a:rPr lang="en-US" sz="1200" noProof="0">
                  <a:solidFill>
                    <a:schemeClr val="tx1"/>
                  </a:solidFill>
                  <a:latin typeface="+mn-lt"/>
                </a:rPr>
                <a:t>STICKER</a:t>
              </a:r>
            </a:p>
          </p:txBody>
        </p:sp>
        <p:cxnSp>
          <p:nvCxnSpPr>
            <p:cNvPr id="110" name="AutoShape 32"/>
            <p:cNvCxnSpPr>
              <a:cxnSpLocks noChangeShapeType="1"/>
              <a:stCxn id="109" idx="4"/>
              <a:endCxn id="109" idx="6"/>
            </p:cNvCxnSpPr>
            <p:nvPr/>
          </p:nvCxnSpPr>
          <p:spPr bwMode="gray">
            <a:xfrm>
              <a:off x="8073926" y="527197"/>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2"/>
              <a:endCxn id="109" idx="0"/>
            </p:cNvCxnSpPr>
            <p:nvPr userDrawn="1"/>
          </p:nvCxnSpPr>
          <p:spPr bwMode="gray">
            <a:xfrm>
              <a:off x="8073926" y="285750"/>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62" name="DirArrow" hidden="1"/>
          <p:cNvSpPr>
            <a:spLocks noChangeArrowheads="1"/>
          </p:cNvSpPr>
          <p:nvPr userDrawn="1">
            <p:custDataLst>
              <p:tags r:id="rId76"/>
            </p:custDataLst>
          </p:nvPr>
        </p:nvSpPr>
        <p:spPr bwMode="gray">
          <a:xfrm rot="5400000">
            <a:off x="5553846" y="2997926"/>
            <a:ext cx="3090672" cy="34349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sz="1600">
              <a:latin typeface="+mn-lt"/>
            </a:endParaRPr>
          </a:p>
        </p:txBody>
      </p:sp>
      <p:grpSp>
        <p:nvGrpSpPr>
          <p:cNvPr id="68" name="Flow" hidden="1"/>
          <p:cNvGrpSpPr>
            <a:grpSpLocks/>
          </p:cNvGrpSpPr>
          <p:nvPr userDrawn="1">
            <p:custDataLst>
              <p:tags r:id="rId77"/>
            </p:custDataLst>
          </p:nvPr>
        </p:nvGrpSpPr>
        <p:grpSpPr bwMode="gray">
          <a:xfrm>
            <a:off x="1948371" y="3395577"/>
            <a:ext cx="1830388" cy="914400"/>
            <a:chOff x="5905500" y="3124200"/>
            <a:chExt cx="1828800" cy="914400"/>
          </a:xfrm>
          <a:solidFill>
            <a:schemeClr val="accent1"/>
          </a:solidFill>
        </p:grpSpPr>
        <p:sp>
          <p:nvSpPr>
            <p:cNvPr id="69" name="Freeform 68"/>
            <p:cNvSpPr/>
            <p:nvPr>
              <p:custDataLst>
                <p:tags r:id="rId10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mn-lt"/>
              </a:endParaRPr>
            </a:p>
          </p:txBody>
        </p:sp>
        <p:sp>
          <p:nvSpPr>
            <p:cNvPr id="70" name="TextBox 69"/>
            <p:cNvSpPr txBox="1"/>
            <p:nvPr>
              <p:custDataLst>
                <p:tags r:id="rId108"/>
              </p:custDataLst>
            </p:nvPr>
          </p:nvSpPr>
          <p:spPr bwMode="gray">
            <a:xfrm>
              <a:off x="5969000" y="3187700"/>
              <a:ext cx="1524000" cy="793223"/>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grpSp>
      <p:sp>
        <p:nvSpPr>
          <p:cNvPr id="100" name="Oval" hidden="1"/>
          <p:cNvSpPr txBox="1">
            <a:spLocks/>
          </p:cNvSpPr>
          <p:nvPr userDrawn="1"/>
        </p:nvSpPr>
        <p:spPr bwMode="gray">
          <a:xfrm>
            <a:off x="1954973" y="1624338"/>
            <a:ext cx="1525588" cy="1524000"/>
          </a:xfrm>
          <a:prstGeom prst="ellipse">
            <a:avLst/>
          </a:prstGeom>
          <a:solidFill>
            <a:schemeClr val="accent1"/>
          </a:solidFill>
          <a:ln>
            <a:solidFill>
              <a:schemeClr val="tx1"/>
            </a:solidFill>
          </a:ln>
        </p:spPr>
        <p:txBody>
          <a:bodyPr vert="horz" wrap="square" lIns="73152" tIns="73152" rIns="73152" bIns="73152" rtlCol="0" anchor="ctr">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lgn="ctr"/>
            <a:r>
              <a:rPr lang="en-US"/>
              <a:t>Text</a:t>
            </a:r>
          </a:p>
        </p:txBody>
      </p:sp>
      <p:sp>
        <p:nvSpPr>
          <p:cNvPr id="101" name="Body3" hidden="1"/>
          <p:cNvSpPr txBox="1">
            <a:spLocks/>
          </p:cNvSpPr>
          <p:nvPr userDrawn="1"/>
        </p:nvSpPr>
        <p:spPr bwMode="gray">
          <a:xfrm>
            <a:off x="3591714" y="1624337"/>
            <a:ext cx="1525588" cy="1524000"/>
          </a:xfrm>
          <a:prstGeom prst="rect">
            <a:avLst/>
          </a:prstGeom>
          <a:solidFill>
            <a:schemeClr val="accent1"/>
          </a:solidFill>
          <a:ln>
            <a:solidFill>
              <a:schemeClr val="tx1"/>
            </a:solidFill>
          </a:ln>
        </p:spPr>
        <p:txBody>
          <a:bodyPr vert="horz" wrap="square" lIns="73152" tIns="73152" rIns="73152" bIns="73152" rtlCol="0">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a:t>Text</a:t>
            </a:r>
          </a:p>
        </p:txBody>
      </p:sp>
      <p:sp>
        <p:nvSpPr>
          <p:cNvPr id="102" name="RoundedRectangle" hidden="1"/>
          <p:cNvSpPr txBox="1">
            <a:spLocks/>
          </p:cNvSpPr>
          <p:nvPr userDrawn="1"/>
        </p:nvSpPr>
        <p:spPr bwMode="gray">
          <a:xfrm>
            <a:off x="5286771" y="1624338"/>
            <a:ext cx="1525588" cy="1524000"/>
          </a:xfrm>
          <a:prstGeom prst="roundRect">
            <a:avLst/>
          </a:prstGeom>
          <a:solidFill>
            <a:schemeClr val="accent1"/>
          </a:solidFill>
          <a:ln>
            <a:solidFill>
              <a:schemeClr val="tx1"/>
            </a:solidFill>
          </a:ln>
        </p:spPr>
        <p:txBody>
          <a:bodyPr vert="horz" wrap="square" lIns="73152" tIns="73152" rIns="73152" bIns="73152" rtlCol="0">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r>
              <a:rPr lang="en-US"/>
              <a:t>Text</a:t>
            </a:r>
          </a:p>
        </p:txBody>
      </p:sp>
      <p:sp>
        <p:nvSpPr>
          <p:cNvPr id="103" name="Arrow" hidden="1"/>
          <p:cNvSpPr txBox="1">
            <a:spLocks/>
          </p:cNvSpPr>
          <p:nvPr userDrawn="1"/>
        </p:nvSpPr>
        <p:spPr bwMode="gray">
          <a:xfrm>
            <a:off x="1946174" y="4362178"/>
            <a:ext cx="1830388" cy="914400"/>
          </a:xfrm>
          <a:prstGeom prst="rightArrow">
            <a:avLst>
              <a:gd name="adj1" fmla="val 50000"/>
              <a:gd name="adj2" fmla="val 37097"/>
            </a:avLst>
          </a:prstGeom>
          <a:solidFill>
            <a:schemeClr val="accent1"/>
          </a:solidFill>
          <a:ln>
            <a:solidFill>
              <a:schemeClr val="tx1"/>
            </a:solidFill>
          </a:ln>
        </p:spPr>
        <p:txBody>
          <a:bodyPr vert="horz" wrap="square" lIns="73152" tIns="73152" rIns="73152" bIns="73152" rtlCol="0" anchor="ctr">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sp>
        <p:nvSpPr>
          <p:cNvPr id="76" name="Bracket" hidden="1">
            <a:extLst>
              <a:ext uri="{FF2B5EF4-FFF2-40B4-BE49-F238E27FC236}">
                <a16:creationId xmlns:a16="http://schemas.microsoft.com/office/drawing/2014/main" id="{03378CBE-FB83-478F-9CFD-3D41B39200BE}"/>
              </a:ext>
            </a:extLst>
          </p:cNvPr>
          <p:cNvSpPr>
            <a:spLocks noChangeAspect="1"/>
          </p:cNvSpPr>
          <p:nvPr userDrawn="1">
            <p:custDataLst>
              <p:tags r:id="rId78"/>
            </p:custDataLst>
          </p:nvPr>
        </p:nvSpPr>
        <p:spPr bwMode="gray">
          <a:xfrm>
            <a:off x="6514902" y="3395577"/>
            <a:ext cx="190526" cy="1651001"/>
          </a:xfrm>
          <a:custGeom>
            <a:avLst/>
            <a:gdLst>
              <a:gd name="connsiteX0" fmla="*/ 0 w 237731"/>
              <a:gd name="connsiteY0" fmla="*/ 0 h 2667000"/>
              <a:gd name="connsiteX1" fmla="*/ 174231 w 237731"/>
              <a:gd name="connsiteY1" fmla="*/ 101600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25025 w 237731"/>
              <a:gd name="connsiteY2" fmla="*/ 762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174231 w 174231"/>
              <a:gd name="connsiteY4" fmla="*/ 1905000 h 2667000"/>
              <a:gd name="connsiteX5" fmla="*/ 174231 w 174231"/>
              <a:gd name="connsiteY5" fmla="*/ 2667000 h 2667000"/>
              <a:gd name="connsiteX6" fmla="*/ 47231 w 1742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25025 w 174231"/>
              <a:gd name="connsiteY4" fmla="*/ 889000 h 2667000"/>
              <a:gd name="connsiteX5" fmla="*/ 174231 w 174231"/>
              <a:gd name="connsiteY5" fmla="*/ 2667000 h 2667000"/>
              <a:gd name="connsiteX6" fmla="*/ 47231 w 174231"/>
              <a:gd name="connsiteY6" fmla="*/ 2667000 h 2667000"/>
              <a:gd name="connsiteX0" fmla="*/ 0 w 47231"/>
              <a:gd name="connsiteY0" fmla="*/ 0 h 2667000"/>
              <a:gd name="connsiteX1" fmla="*/ 25025 w 47231"/>
              <a:gd name="connsiteY1" fmla="*/ 0 h 2667000"/>
              <a:gd name="connsiteX2" fmla="*/ 25025 w 47231"/>
              <a:gd name="connsiteY2" fmla="*/ 762000 h 2667000"/>
              <a:gd name="connsiteX3" fmla="*/ 37537 w 47231"/>
              <a:gd name="connsiteY3" fmla="*/ 825500 h 2667000"/>
              <a:gd name="connsiteX4" fmla="*/ 25025 w 47231"/>
              <a:gd name="connsiteY4" fmla="*/ 889000 h 2667000"/>
              <a:gd name="connsiteX5" fmla="*/ 25025 w 47231"/>
              <a:gd name="connsiteY5" fmla="*/ 1651001 h 2667000"/>
              <a:gd name="connsiteX6" fmla="*/ 47231 w 47231"/>
              <a:gd name="connsiteY6" fmla="*/ 2667000 h 2667000"/>
              <a:gd name="connsiteX0" fmla="*/ 0 w 37537"/>
              <a:gd name="connsiteY0" fmla="*/ 0 h 1651001"/>
              <a:gd name="connsiteX1" fmla="*/ 25025 w 37537"/>
              <a:gd name="connsiteY1" fmla="*/ 0 h 1651001"/>
              <a:gd name="connsiteX2" fmla="*/ 25025 w 37537"/>
              <a:gd name="connsiteY2" fmla="*/ 762000 h 1651001"/>
              <a:gd name="connsiteX3" fmla="*/ 37537 w 37537"/>
              <a:gd name="connsiteY3" fmla="*/ 825500 h 1651001"/>
              <a:gd name="connsiteX4" fmla="*/ 25025 w 37537"/>
              <a:gd name="connsiteY4" fmla="*/ 889000 h 1651001"/>
              <a:gd name="connsiteX5" fmla="*/ 25025 w 37537"/>
              <a:gd name="connsiteY5" fmla="*/ 1651001 h 1651001"/>
              <a:gd name="connsiteX6" fmla="*/ 1 w 37537"/>
              <a:gd name="connsiteY6" fmla="*/ 1651001 h 1651001"/>
              <a:gd name="connsiteX0" fmla="*/ 0 w 443862"/>
              <a:gd name="connsiteY0" fmla="*/ 0 h 5119150"/>
              <a:gd name="connsiteX1" fmla="*/ 431350 w 443862"/>
              <a:gd name="connsiteY1" fmla="*/ 3468149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8826 w 443862"/>
              <a:gd name="connsiteY2" fmla="*/ 762000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431350 w 431350"/>
              <a:gd name="connsiteY4" fmla="*/ 4357149 h 5119150"/>
              <a:gd name="connsiteX5" fmla="*/ 431350 w 431350"/>
              <a:gd name="connsiteY5" fmla="*/ 5119150 h 5119150"/>
              <a:gd name="connsiteX6" fmla="*/ 406326 w 431350"/>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8826 w 431350"/>
              <a:gd name="connsiteY4" fmla="*/ 889000 h 5119150"/>
              <a:gd name="connsiteX5" fmla="*/ 431350 w 431350"/>
              <a:gd name="connsiteY5" fmla="*/ 5119150 h 5119150"/>
              <a:gd name="connsiteX6" fmla="*/ 406326 w 431350"/>
              <a:gd name="connsiteY6" fmla="*/ 5119150 h 5119150"/>
              <a:gd name="connsiteX0" fmla="*/ 0 w 406326"/>
              <a:gd name="connsiteY0" fmla="*/ 0 h 5119150"/>
              <a:gd name="connsiteX1" fmla="*/ 8826 w 406326"/>
              <a:gd name="connsiteY1" fmla="*/ 0 h 5119150"/>
              <a:gd name="connsiteX2" fmla="*/ 8826 w 406326"/>
              <a:gd name="connsiteY2" fmla="*/ 762000 h 5119150"/>
              <a:gd name="connsiteX3" fmla="*/ 13239 w 406326"/>
              <a:gd name="connsiteY3" fmla="*/ 825500 h 5119150"/>
              <a:gd name="connsiteX4" fmla="*/ 8826 w 406326"/>
              <a:gd name="connsiteY4" fmla="*/ 889000 h 5119150"/>
              <a:gd name="connsiteX5" fmla="*/ 8826 w 406326"/>
              <a:gd name="connsiteY5" fmla="*/ 1651001 h 5119150"/>
              <a:gd name="connsiteX6" fmla="*/ 406326 w 406326"/>
              <a:gd name="connsiteY6" fmla="*/ 5119150 h 5119150"/>
              <a:gd name="connsiteX0" fmla="*/ 0 w 13239"/>
              <a:gd name="connsiteY0" fmla="*/ 0 h 1651001"/>
              <a:gd name="connsiteX1" fmla="*/ 8826 w 13239"/>
              <a:gd name="connsiteY1" fmla="*/ 0 h 1651001"/>
              <a:gd name="connsiteX2" fmla="*/ 8826 w 13239"/>
              <a:gd name="connsiteY2" fmla="*/ 762000 h 1651001"/>
              <a:gd name="connsiteX3" fmla="*/ 13239 w 13239"/>
              <a:gd name="connsiteY3" fmla="*/ 825500 h 1651001"/>
              <a:gd name="connsiteX4" fmla="*/ 8826 w 13239"/>
              <a:gd name="connsiteY4" fmla="*/ 889000 h 1651001"/>
              <a:gd name="connsiteX5" fmla="*/ 8826 w 13239"/>
              <a:gd name="connsiteY5" fmla="*/ 1651001 h 1651001"/>
              <a:gd name="connsiteX6" fmla="*/ 0 w 13239"/>
              <a:gd name="connsiteY6" fmla="*/ 1651001 h 1651001"/>
              <a:gd name="connsiteX0" fmla="*/ 0 w 438662"/>
              <a:gd name="connsiteY0" fmla="*/ 0 h 5119150"/>
              <a:gd name="connsiteX1" fmla="*/ 434249 w 438662"/>
              <a:gd name="connsiteY1" fmla="*/ 3468149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8826 w 438662"/>
              <a:gd name="connsiteY2" fmla="*/ 762000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434249 w 434249"/>
              <a:gd name="connsiteY4" fmla="*/ 4357149 h 5119150"/>
              <a:gd name="connsiteX5" fmla="*/ 434249 w 434249"/>
              <a:gd name="connsiteY5" fmla="*/ 5119150 h 5119150"/>
              <a:gd name="connsiteX6" fmla="*/ 425423 w 434249"/>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8826 w 434249"/>
              <a:gd name="connsiteY4" fmla="*/ 889000 h 5119150"/>
              <a:gd name="connsiteX5" fmla="*/ 434249 w 434249"/>
              <a:gd name="connsiteY5" fmla="*/ 5119150 h 5119150"/>
              <a:gd name="connsiteX6" fmla="*/ 425423 w 434249"/>
              <a:gd name="connsiteY6" fmla="*/ 5119150 h 5119150"/>
              <a:gd name="connsiteX0" fmla="*/ 0 w 425423"/>
              <a:gd name="connsiteY0" fmla="*/ 0 h 5119150"/>
              <a:gd name="connsiteX1" fmla="*/ 8826 w 425423"/>
              <a:gd name="connsiteY1" fmla="*/ 0 h 5119150"/>
              <a:gd name="connsiteX2" fmla="*/ 8826 w 425423"/>
              <a:gd name="connsiteY2" fmla="*/ 762000 h 5119150"/>
              <a:gd name="connsiteX3" fmla="*/ 13240 w 425423"/>
              <a:gd name="connsiteY3" fmla="*/ 825500 h 5119150"/>
              <a:gd name="connsiteX4" fmla="*/ 8826 w 425423"/>
              <a:gd name="connsiteY4" fmla="*/ 889000 h 5119150"/>
              <a:gd name="connsiteX5" fmla="*/ 8826 w 425423"/>
              <a:gd name="connsiteY5" fmla="*/ 1651001 h 5119150"/>
              <a:gd name="connsiteX6" fmla="*/ 425423 w 425423"/>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466020"/>
              <a:gd name="connsiteY0" fmla="*/ 0 h 5119150"/>
              <a:gd name="connsiteX1" fmla="*/ 461606 w 466020"/>
              <a:gd name="connsiteY1" fmla="*/ 3468149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8826 w 466020"/>
              <a:gd name="connsiteY2" fmla="*/ 762000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461606 w 461606"/>
              <a:gd name="connsiteY4" fmla="*/ 4357149 h 5119150"/>
              <a:gd name="connsiteX5" fmla="*/ 461606 w 461606"/>
              <a:gd name="connsiteY5" fmla="*/ 5119150 h 5119150"/>
              <a:gd name="connsiteX6" fmla="*/ 452780 w 461606"/>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8826 w 461606"/>
              <a:gd name="connsiteY4" fmla="*/ 889000 h 5119150"/>
              <a:gd name="connsiteX5" fmla="*/ 461606 w 461606"/>
              <a:gd name="connsiteY5" fmla="*/ 5119150 h 5119150"/>
              <a:gd name="connsiteX6" fmla="*/ 452780 w 461606"/>
              <a:gd name="connsiteY6" fmla="*/ 5119150 h 5119150"/>
              <a:gd name="connsiteX0" fmla="*/ 0 w 452780"/>
              <a:gd name="connsiteY0" fmla="*/ 0 h 5119150"/>
              <a:gd name="connsiteX1" fmla="*/ 8826 w 452780"/>
              <a:gd name="connsiteY1" fmla="*/ 0 h 5119150"/>
              <a:gd name="connsiteX2" fmla="*/ 8826 w 452780"/>
              <a:gd name="connsiteY2" fmla="*/ 762000 h 5119150"/>
              <a:gd name="connsiteX3" fmla="*/ 13240 w 452780"/>
              <a:gd name="connsiteY3" fmla="*/ 825500 h 5119150"/>
              <a:gd name="connsiteX4" fmla="*/ 8826 w 452780"/>
              <a:gd name="connsiteY4" fmla="*/ 889000 h 5119150"/>
              <a:gd name="connsiteX5" fmla="*/ 8826 w 452780"/>
              <a:gd name="connsiteY5" fmla="*/ 1651001 h 5119150"/>
              <a:gd name="connsiteX6" fmla="*/ 452780 w 452780"/>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83612"/>
              <a:gd name="connsiteY0" fmla="*/ 0 h 5119150"/>
              <a:gd name="connsiteX1" fmla="*/ 79198 w 83612"/>
              <a:gd name="connsiteY1" fmla="*/ 3468149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1372 w 83612"/>
              <a:gd name="connsiteY2" fmla="*/ 762000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79198 w 79198"/>
              <a:gd name="connsiteY4" fmla="*/ 4357149 h 5119150"/>
              <a:gd name="connsiteX5" fmla="*/ 79198 w 79198"/>
              <a:gd name="connsiteY5" fmla="*/ 5119150 h 5119150"/>
              <a:gd name="connsiteX6" fmla="*/ 70372 w 79198"/>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1372 w 79198"/>
              <a:gd name="connsiteY4" fmla="*/ 889000 h 5119150"/>
              <a:gd name="connsiteX5" fmla="*/ 79198 w 79198"/>
              <a:gd name="connsiteY5" fmla="*/ 5119150 h 5119150"/>
              <a:gd name="connsiteX6" fmla="*/ 70372 w 79198"/>
              <a:gd name="connsiteY6" fmla="*/ 5119150 h 5119150"/>
              <a:gd name="connsiteX0" fmla="*/ 0 w 70372"/>
              <a:gd name="connsiteY0" fmla="*/ 0 h 5119150"/>
              <a:gd name="connsiteX1" fmla="*/ 1372 w 70372"/>
              <a:gd name="connsiteY1" fmla="*/ 0 h 5119150"/>
              <a:gd name="connsiteX2" fmla="*/ 1372 w 70372"/>
              <a:gd name="connsiteY2" fmla="*/ 762000 h 5119150"/>
              <a:gd name="connsiteX3" fmla="*/ 2058 w 70372"/>
              <a:gd name="connsiteY3" fmla="*/ 825500 h 5119150"/>
              <a:gd name="connsiteX4" fmla="*/ 1372 w 70372"/>
              <a:gd name="connsiteY4" fmla="*/ 889000 h 5119150"/>
              <a:gd name="connsiteX5" fmla="*/ 1372 w 70372"/>
              <a:gd name="connsiteY5" fmla="*/ 1651001 h 5119150"/>
              <a:gd name="connsiteX6" fmla="*/ 70372 w 70372"/>
              <a:gd name="connsiteY6" fmla="*/ 5119150 h 5119150"/>
              <a:gd name="connsiteX0" fmla="*/ 0 w 2058"/>
              <a:gd name="connsiteY0" fmla="*/ 0 h 1651001"/>
              <a:gd name="connsiteX1" fmla="*/ 1372 w 2058"/>
              <a:gd name="connsiteY1" fmla="*/ 0 h 1651001"/>
              <a:gd name="connsiteX2" fmla="*/ 1372 w 2058"/>
              <a:gd name="connsiteY2" fmla="*/ 762000 h 1651001"/>
              <a:gd name="connsiteX3" fmla="*/ 2058 w 2058"/>
              <a:gd name="connsiteY3" fmla="*/ 825500 h 1651001"/>
              <a:gd name="connsiteX4" fmla="*/ 1372 w 2058"/>
              <a:gd name="connsiteY4" fmla="*/ 889000 h 1651001"/>
              <a:gd name="connsiteX5" fmla="*/ 1372 w 2058"/>
              <a:gd name="connsiteY5" fmla="*/ 1651001 h 1651001"/>
              <a:gd name="connsiteX6" fmla="*/ 0 w 2058"/>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 h="1651001">
                <a:moveTo>
                  <a:pt x="0" y="0"/>
                </a:moveTo>
                <a:lnTo>
                  <a:pt x="1372" y="0"/>
                </a:lnTo>
                <a:lnTo>
                  <a:pt x="1372" y="762000"/>
                </a:lnTo>
                <a:lnTo>
                  <a:pt x="2058" y="825500"/>
                </a:lnTo>
                <a:lnTo>
                  <a:pt x="1372" y="889000"/>
                </a:lnTo>
                <a:lnTo>
                  <a:pt x="1372"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77" name="SingleChevron" hidden="1">
            <a:extLst>
              <a:ext uri="{FF2B5EF4-FFF2-40B4-BE49-F238E27FC236}">
                <a16:creationId xmlns:a16="http://schemas.microsoft.com/office/drawing/2014/main" id="{E60D77BD-A62E-4CA5-9A51-C84D751936C2}"/>
              </a:ext>
            </a:extLst>
          </p:cNvPr>
          <p:cNvSpPr>
            <a:spLocks noChangeAspect="1"/>
          </p:cNvSpPr>
          <p:nvPr userDrawn="1">
            <p:custDataLst>
              <p:tags r:id="rId79"/>
            </p:custDataLst>
          </p:nvPr>
        </p:nvSpPr>
        <p:spPr bwMode="gray">
          <a:xfrm>
            <a:off x="3830992" y="4433899"/>
            <a:ext cx="666750" cy="15240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nvGrpSpPr>
          <p:cNvPr id="78" name="DoubleChevron2" hidden="1">
            <a:extLst>
              <a:ext uri="{FF2B5EF4-FFF2-40B4-BE49-F238E27FC236}">
                <a16:creationId xmlns:a16="http://schemas.microsoft.com/office/drawing/2014/main" id="{6FEDCEFE-A08D-4C06-BC80-77EA60DD4826}"/>
              </a:ext>
            </a:extLst>
          </p:cNvPr>
          <p:cNvGrpSpPr>
            <a:grpSpLocks noChangeAspect="1"/>
          </p:cNvGrpSpPr>
          <p:nvPr userDrawn="1">
            <p:custDataLst>
              <p:tags r:id="rId80"/>
            </p:custDataLst>
          </p:nvPr>
        </p:nvGrpSpPr>
        <p:grpSpPr bwMode="gray">
          <a:xfrm>
            <a:off x="5099495" y="4433899"/>
            <a:ext cx="1242929" cy="1524000"/>
            <a:chOff x="1270000" y="1270000"/>
            <a:chExt cx="2951957" cy="3619500"/>
          </a:xfrm>
          <a:solidFill>
            <a:schemeClr val="accent1"/>
          </a:solidFill>
        </p:grpSpPr>
        <p:sp>
          <p:nvSpPr>
            <p:cNvPr id="79" name="Chevron1">
              <a:extLst>
                <a:ext uri="{FF2B5EF4-FFF2-40B4-BE49-F238E27FC236}">
                  <a16:creationId xmlns:a16="http://schemas.microsoft.com/office/drawing/2014/main" id="{17C1E408-1553-434A-BFC7-03A76C8F21A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0" name="Chevron2">
              <a:extLst>
                <a:ext uri="{FF2B5EF4-FFF2-40B4-BE49-F238E27FC236}">
                  <a16:creationId xmlns:a16="http://schemas.microsoft.com/office/drawing/2014/main" id="{D2E4BF40-AD8C-4178-90D0-BDAB2DF6E5D1}"/>
                </a:ext>
              </a:extLst>
            </p:cNvPr>
            <p:cNvSpPr>
              <a:spLocks noChangeAspect="1"/>
            </p:cNvSpPr>
            <p:nvPr>
              <p:custDataLst>
                <p:tags r:id="rId106"/>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1" name="DoubleChevron" hidden="1">
            <a:extLst>
              <a:ext uri="{FF2B5EF4-FFF2-40B4-BE49-F238E27FC236}">
                <a16:creationId xmlns:a16="http://schemas.microsoft.com/office/drawing/2014/main" id="{B319772F-A619-4A37-8835-3FEA1A1C0AA9}"/>
              </a:ext>
            </a:extLst>
          </p:cNvPr>
          <p:cNvGrpSpPr>
            <a:grpSpLocks noChangeAspect="1"/>
          </p:cNvGrpSpPr>
          <p:nvPr userDrawn="1">
            <p:custDataLst>
              <p:tags r:id="rId81"/>
            </p:custDataLst>
          </p:nvPr>
        </p:nvGrpSpPr>
        <p:grpSpPr bwMode="gray">
          <a:xfrm>
            <a:off x="4291454" y="4433899"/>
            <a:ext cx="1014329" cy="1524000"/>
            <a:chOff x="1270000" y="1270000"/>
            <a:chExt cx="2409032" cy="3619500"/>
          </a:xfrm>
          <a:solidFill>
            <a:schemeClr val="accent1"/>
          </a:solidFill>
        </p:grpSpPr>
        <p:sp>
          <p:nvSpPr>
            <p:cNvPr id="82" name="Chevron1">
              <a:extLst>
                <a:ext uri="{FF2B5EF4-FFF2-40B4-BE49-F238E27FC236}">
                  <a16:creationId xmlns:a16="http://schemas.microsoft.com/office/drawing/2014/main" id="{57EB4BB7-8511-4ADB-82EA-76355A311A60}"/>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3" name="Chevron2">
              <a:extLst>
                <a:ext uri="{FF2B5EF4-FFF2-40B4-BE49-F238E27FC236}">
                  <a16:creationId xmlns:a16="http://schemas.microsoft.com/office/drawing/2014/main" id="{35C48D4F-1AEB-4DAE-854E-C9D344603263}"/>
                </a:ext>
              </a:extLst>
            </p:cNvPr>
            <p:cNvSpPr>
              <a:spLocks noChangeAspect="1"/>
            </p:cNvSpPr>
            <p:nvPr>
              <p:custDataLst>
                <p:tags r:id="rId105"/>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4" name="LegendBoxes" hidden="1">
            <a:extLst>
              <a:ext uri="{FF2B5EF4-FFF2-40B4-BE49-F238E27FC236}">
                <a16:creationId xmlns:a16="http://schemas.microsoft.com/office/drawing/2014/main" id="{9C237DCA-10C7-4200-BCF1-5C9C0E72EDB0}"/>
              </a:ext>
            </a:extLst>
          </p:cNvPr>
          <p:cNvGrpSpPr>
            <a:grpSpLocks/>
          </p:cNvGrpSpPr>
          <p:nvPr userDrawn="1"/>
        </p:nvGrpSpPr>
        <p:grpSpPr bwMode="gray">
          <a:xfrm>
            <a:off x="10818613" y="1198769"/>
            <a:ext cx="763787" cy="996951"/>
            <a:chOff x="4936" y="176"/>
            <a:chExt cx="481" cy="628"/>
          </a:xfrm>
        </p:grpSpPr>
        <p:sp>
          <p:nvSpPr>
            <p:cNvPr id="85" name="Legend1">
              <a:extLst>
                <a:ext uri="{FF2B5EF4-FFF2-40B4-BE49-F238E27FC236}">
                  <a16:creationId xmlns:a16="http://schemas.microsoft.com/office/drawing/2014/main" id="{EB2D023B-B5E7-4C62-9412-E0CCE214D227}"/>
                </a:ext>
              </a:extLst>
            </p:cNvPr>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6" name="LegendRectangle1">
              <a:extLst>
                <a:ext uri="{FF2B5EF4-FFF2-40B4-BE49-F238E27FC236}">
                  <a16:creationId xmlns:a16="http://schemas.microsoft.com/office/drawing/2014/main" id="{DD2C6EC2-28D0-4B3C-A6B8-A280CBFE9EEE}"/>
                </a:ext>
              </a:extLst>
            </p:cNvPr>
            <p:cNvSpPr>
              <a:spLocks noChangeArrowheads="1"/>
            </p:cNvSpPr>
            <p:nvPr/>
          </p:nvSpPr>
          <p:spPr bwMode="gray">
            <a:xfrm>
              <a:off x="4936" y="182"/>
              <a:ext cx="104" cy="104"/>
            </a:xfrm>
            <a:prstGeom prst="rect">
              <a:avLst/>
            </a:prstGeom>
            <a:solidFill>
              <a:srgbClr val="57FF7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7" name="Legend2">
              <a:extLst>
                <a:ext uri="{FF2B5EF4-FFF2-40B4-BE49-F238E27FC236}">
                  <a16:creationId xmlns:a16="http://schemas.microsoft.com/office/drawing/2014/main" id="{013CDFD3-E919-4798-B18C-A575039245D5}"/>
                </a:ext>
              </a:extLst>
            </p:cNvPr>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8" name="LegendRectangle2">
              <a:extLst>
                <a:ext uri="{FF2B5EF4-FFF2-40B4-BE49-F238E27FC236}">
                  <a16:creationId xmlns:a16="http://schemas.microsoft.com/office/drawing/2014/main" id="{E5798A9D-0E96-40C8-8E58-080D48A7CD1D}"/>
                </a:ext>
              </a:extLst>
            </p:cNvPr>
            <p:cNvSpPr>
              <a:spLocks noChangeArrowheads="1"/>
            </p:cNvSpPr>
            <p:nvPr/>
          </p:nvSpPr>
          <p:spPr bwMode="gray">
            <a:xfrm>
              <a:off x="4936" y="352"/>
              <a:ext cx="104" cy="104"/>
            </a:xfrm>
            <a:prstGeom prst="rect">
              <a:avLst/>
            </a:prstGeom>
            <a:solidFill>
              <a:srgbClr val="1AB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9" name="Legend3">
              <a:extLst>
                <a:ext uri="{FF2B5EF4-FFF2-40B4-BE49-F238E27FC236}">
                  <a16:creationId xmlns:a16="http://schemas.microsoft.com/office/drawing/2014/main" id="{5D401F93-351C-4F43-A16E-949E06E55283}"/>
                </a:ext>
              </a:extLst>
            </p:cNvPr>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0" name="LegendRectangle3">
              <a:extLst>
                <a:ext uri="{FF2B5EF4-FFF2-40B4-BE49-F238E27FC236}">
                  <a16:creationId xmlns:a16="http://schemas.microsoft.com/office/drawing/2014/main" id="{18128B30-7107-4714-B19A-B97791A280B6}"/>
                </a:ext>
              </a:extLst>
            </p:cNvPr>
            <p:cNvSpPr>
              <a:spLocks noChangeArrowheads="1"/>
            </p:cNvSpPr>
            <p:nvPr/>
          </p:nvSpPr>
          <p:spPr bwMode="gray">
            <a:xfrm>
              <a:off x="4936" y="523"/>
              <a:ext cx="104" cy="104"/>
            </a:xfrm>
            <a:prstGeom prst="rect">
              <a:avLst/>
            </a:prstGeom>
            <a:solidFill>
              <a:srgbClr val="664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91" name="Legend4">
              <a:extLst>
                <a:ext uri="{FF2B5EF4-FFF2-40B4-BE49-F238E27FC236}">
                  <a16:creationId xmlns:a16="http://schemas.microsoft.com/office/drawing/2014/main" id="{A20C8F97-B93B-4E1E-85BD-F963B3CC4CCC}"/>
                </a:ext>
              </a:extLst>
            </p:cNvPr>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2" name="LegendRectangle4">
              <a:extLst>
                <a:ext uri="{FF2B5EF4-FFF2-40B4-BE49-F238E27FC236}">
                  <a16:creationId xmlns:a16="http://schemas.microsoft.com/office/drawing/2014/main" id="{58194082-F22A-4D6C-BF90-2137D7493A4D}"/>
                </a:ext>
              </a:extLst>
            </p:cNvPr>
            <p:cNvSpPr>
              <a:spLocks noChangeArrowheads="1"/>
            </p:cNvSpPr>
            <p:nvPr/>
          </p:nvSpPr>
          <p:spPr bwMode="gray">
            <a:xfrm>
              <a:off x="4936" y="694"/>
              <a:ext cx="104" cy="104"/>
            </a:xfrm>
            <a:prstGeom prst="rect">
              <a:avLst/>
            </a:prstGeom>
            <a:solidFill>
              <a:srgbClr val="0D4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93" name="LegendLines" hidden="1">
            <a:extLst>
              <a:ext uri="{FF2B5EF4-FFF2-40B4-BE49-F238E27FC236}">
                <a16:creationId xmlns:a16="http://schemas.microsoft.com/office/drawing/2014/main" id="{80EA943C-A04B-4DFA-8E73-163E0B650A73}"/>
              </a:ext>
            </a:extLst>
          </p:cNvPr>
          <p:cNvGrpSpPr/>
          <p:nvPr userDrawn="1"/>
        </p:nvGrpSpPr>
        <p:grpSpPr bwMode="gray">
          <a:xfrm>
            <a:off x="10510558" y="1198769"/>
            <a:ext cx="1071842" cy="730251"/>
            <a:chOff x="7740638" y="619221"/>
            <a:chExt cx="1071842" cy="730251"/>
          </a:xfrm>
        </p:grpSpPr>
        <p:sp>
          <p:nvSpPr>
            <p:cNvPr id="94" name="LineLegend1">
              <a:extLst>
                <a:ext uri="{FF2B5EF4-FFF2-40B4-BE49-F238E27FC236}">
                  <a16:creationId xmlns:a16="http://schemas.microsoft.com/office/drawing/2014/main" id="{BE230623-0273-4B11-A460-045595F1852B}"/>
                </a:ext>
              </a:extLst>
            </p:cNvPr>
            <p:cNvSpPr>
              <a:spLocks noChangeShapeType="1"/>
            </p:cNvSpPr>
            <p:nvPr/>
          </p:nvSpPr>
          <p:spPr bwMode="gray">
            <a:xfrm>
              <a:off x="7740638" y="711296"/>
              <a:ext cx="457319" cy="0"/>
            </a:xfrm>
            <a:prstGeom prst="line">
              <a:avLst/>
            </a:prstGeom>
            <a:noFill/>
            <a:ln w="28575">
              <a:solidFill>
                <a:srgbClr val="0D4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5" name="LineLegend2">
              <a:extLst>
                <a:ext uri="{FF2B5EF4-FFF2-40B4-BE49-F238E27FC236}">
                  <a16:creationId xmlns:a16="http://schemas.microsoft.com/office/drawing/2014/main" id="{1A0431A9-E5D0-4632-8BC7-9F196B4F9A19}"/>
                </a:ext>
              </a:extLst>
            </p:cNvPr>
            <p:cNvSpPr>
              <a:spLocks noChangeShapeType="1"/>
            </p:cNvSpPr>
            <p:nvPr/>
          </p:nvSpPr>
          <p:spPr bwMode="gray">
            <a:xfrm>
              <a:off x="7740638" y="984347"/>
              <a:ext cx="457319" cy="0"/>
            </a:xfrm>
            <a:prstGeom prst="line">
              <a:avLst/>
            </a:prstGeom>
            <a:noFill/>
            <a:ln w="28575">
              <a:solidFill>
                <a:srgbClr val="0D4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6" name="LineLegend3">
              <a:extLst>
                <a:ext uri="{FF2B5EF4-FFF2-40B4-BE49-F238E27FC236}">
                  <a16:creationId xmlns:a16="http://schemas.microsoft.com/office/drawing/2014/main" id="{A5D065B3-FD8E-46B0-95C2-F0D7722BA859}"/>
                </a:ext>
              </a:extLst>
            </p:cNvPr>
            <p:cNvSpPr>
              <a:spLocks noChangeShapeType="1"/>
            </p:cNvSpPr>
            <p:nvPr/>
          </p:nvSpPr>
          <p:spPr bwMode="gray">
            <a:xfrm>
              <a:off x="7740638" y="1257397"/>
              <a:ext cx="457319" cy="0"/>
            </a:xfrm>
            <a:prstGeom prst="line">
              <a:avLst/>
            </a:prstGeom>
            <a:noFill/>
            <a:ln w="28575">
              <a:solidFill>
                <a:srgbClr val="0D4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7" name="Legend1">
              <a:extLst>
                <a:ext uri="{FF2B5EF4-FFF2-40B4-BE49-F238E27FC236}">
                  <a16:creationId xmlns:a16="http://schemas.microsoft.com/office/drawing/2014/main" id="{44632945-4752-4575-92CD-9378CE02E679}"/>
                </a:ext>
              </a:extLst>
            </p:cNvPr>
            <p:cNvSpPr>
              <a:spLocks noChangeArrowheads="1"/>
            </p:cNvSpPr>
            <p:nvPr/>
          </p:nvSpPr>
          <p:spPr bwMode="gray">
            <a:xfrm>
              <a:off x="8302760" y="619221"/>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8" name="Legend2">
              <a:extLst>
                <a:ext uri="{FF2B5EF4-FFF2-40B4-BE49-F238E27FC236}">
                  <a16:creationId xmlns:a16="http://schemas.microsoft.com/office/drawing/2014/main" id="{0E606291-8B72-47A8-9122-CF6D12F129C4}"/>
                </a:ext>
              </a:extLst>
            </p:cNvPr>
            <p:cNvSpPr>
              <a:spLocks noChangeArrowheads="1"/>
            </p:cNvSpPr>
            <p:nvPr/>
          </p:nvSpPr>
          <p:spPr bwMode="gray">
            <a:xfrm>
              <a:off x="8302760" y="89227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9" name="Legend3">
              <a:extLst>
                <a:ext uri="{FF2B5EF4-FFF2-40B4-BE49-F238E27FC236}">
                  <a16:creationId xmlns:a16="http://schemas.microsoft.com/office/drawing/2014/main" id="{0918CFAB-B8D5-4A37-919D-807A700B2DE8}"/>
                </a:ext>
              </a:extLst>
            </p:cNvPr>
            <p:cNvSpPr>
              <a:spLocks noChangeArrowheads="1"/>
            </p:cNvSpPr>
            <p:nvPr/>
          </p:nvSpPr>
          <p:spPr bwMode="gray">
            <a:xfrm>
              <a:off x="8302760" y="116532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grpSp>
        <p:nvGrpSpPr>
          <p:cNvPr id="104" name="LegendMoons" hidden="1">
            <a:extLst>
              <a:ext uri="{FF2B5EF4-FFF2-40B4-BE49-F238E27FC236}">
                <a16:creationId xmlns:a16="http://schemas.microsoft.com/office/drawing/2014/main" id="{C829E7EF-CC67-457B-9EEF-6A378FFD1079}"/>
              </a:ext>
            </a:extLst>
          </p:cNvPr>
          <p:cNvGrpSpPr/>
          <p:nvPr userDrawn="1"/>
        </p:nvGrpSpPr>
        <p:grpSpPr bwMode="gray">
          <a:xfrm>
            <a:off x="10751754" y="1198769"/>
            <a:ext cx="830646" cy="1306516"/>
            <a:chOff x="7769225" y="2105025"/>
            <a:chExt cx="830430" cy="1306516"/>
          </a:xfrm>
        </p:grpSpPr>
        <p:grpSp>
          <p:nvGrpSpPr>
            <p:cNvPr id="105" name="MoonLegend1">
              <a:extLst>
                <a:ext uri="{FF2B5EF4-FFF2-40B4-BE49-F238E27FC236}">
                  <a16:creationId xmlns:a16="http://schemas.microsoft.com/office/drawing/2014/main" id="{B02195D6-4668-4949-8940-FC2F57B12647}"/>
                </a:ext>
              </a:extLst>
            </p:cNvPr>
            <p:cNvGrpSpPr>
              <a:grpSpLocks noChangeAspect="1"/>
            </p:cNvGrpSpPr>
            <p:nvPr>
              <p:custDataLst>
                <p:tags r:id="rId90"/>
              </p:custDataLst>
            </p:nvPr>
          </p:nvGrpSpPr>
          <p:grpSpPr bwMode="gray">
            <a:xfrm>
              <a:off x="7769225" y="2105025"/>
              <a:ext cx="209550" cy="209551"/>
              <a:chOff x="4533" y="183"/>
              <a:chExt cx="144" cy="144"/>
            </a:xfrm>
          </p:grpSpPr>
          <p:sp>
            <p:nvSpPr>
              <p:cNvPr id="164" name="Oval 38">
                <a:extLst>
                  <a:ext uri="{FF2B5EF4-FFF2-40B4-BE49-F238E27FC236}">
                    <a16:creationId xmlns:a16="http://schemas.microsoft.com/office/drawing/2014/main" id="{A64A4B67-409D-4208-906B-DCBE7861669D}"/>
                  </a:ext>
                </a:extLst>
              </p:cNvPr>
              <p:cNvSpPr>
                <a:spLocks noChangeAspect="1" noChangeArrowheads="1"/>
              </p:cNvSpPr>
              <p:nvPr>
                <p:custDataLst>
                  <p:tags r:id="rId103"/>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5" name="Arc 39">
                <a:extLst>
                  <a:ext uri="{FF2B5EF4-FFF2-40B4-BE49-F238E27FC236}">
                    <a16:creationId xmlns:a16="http://schemas.microsoft.com/office/drawing/2014/main" id="{432F22D4-8614-4B11-A7CE-977E19115605}"/>
                  </a:ext>
                </a:extLst>
              </p:cNvPr>
              <p:cNvSpPr>
                <a:spLocks noChangeAspect="1"/>
              </p:cNvSpPr>
              <p:nvPr>
                <p:custDataLst>
                  <p:tags r:id="rId104"/>
                </p:custDataLst>
              </p:nvPr>
            </p:nvSpPr>
            <p:spPr bwMode="gray">
              <a:xfrm>
                <a:off x="4533" y="183"/>
                <a:ext cx="144" cy="144"/>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6" name="MoonLegend2">
              <a:extLst>
                <a:ext uri="{FF2B5EF4-FFF2-40B4-BE49-F238E27FC236}">
                  <a16:creationId xmlns:a16="http://schemas.microsoft.com/office/drawing/2014/main" id="{341E0ABE-78F9-4703-B875-5F848FAA5F64}"/>
                </a:ext>
              </a:extLst>
            </p:cNvPr>
            <p:cNvGrpSpPr>
              <a:grpSpLocks noChangeAspect="1"/>
            </p:cNvGrpSpPr>
            <p:nvPr>
              <p:custDataLst>
                <p:tags r:id="rId91"/>
              </p:custDataLst>
            </p:nvPr>
          </p:nvGrpSpPr>
          <p:grpSpPr bwMode="gray">
            <a:xfrm>
              <a:off x="7769225" y="2379266"/>
              <a:ext cx="209550" cy="209551"/>
              <a:chOff x="1694" y="2044"/>
              <a:chExt cx="160" cy="160"/>
            </a:xfrm>
          </p:grpSpPr>
          <p:sp>
            <p:nvSpPr>
              <p:cNvPr id="162" name="Oval 41">
                <a:extLst>
                  <a:ext uri="{FF2B5EF4-FFF2-40B4-BE49-F238E27FC236}">
                    <a16:creationId xmlns:a16="http://schemas.microsoft.com/office/drawing/2014/main" id="{6D49FD37-5960-4AAE-9CD4-46766F747049}"/>
                  </a:ext>
                </a:extLst>
              </p:cNvPr>
              <p:cNvSpPr>
                <a:spLocks noChangeAspect="1" noChangeArrowheads="1"/>
              </p:cNvSpPr>
              <p:nvPr>
                <p:custDataLst>
                  <p:tags r:id="rId101"/>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3" name="Arc 42">
                <a:extLst>
                  <a:ext uri="{FF2B5EF4-FFF2-40B4-BE49-F238E27FC236}">
                    <a16:creationId xmlns:a16="http://schemas.microsoft.com/office/drawing/2014/main" id="{1DC626E1-90DA-4F0E-BD7D-C9C4F7FA287F}"/>
                  </a:ext>
                </a:extLst>
              </p:cNvPr>
              <p:cNvSpPr>
                <a:spLocks noChangeAspect="1"/>
              </p:cNvSpPr>
              <p:nvPr>
                <p:custDataLst>
                  <p:tags r:id="rId102"/>
                </p:custDataLst>
              </p:nvPr>
            </p:nvSpPr>
            <p:spPr bwMode="gray">
              <a:xfrm>
                <a:off x="1694" y="2044"/>
                <a:ext cx="160" cy="160"/>
              </a:xfrm>
              <a:prstGeom prst="arc">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7" name="MoonLegend4">
              <a:extLst>
                <a:ext uri="{FF2B5EF4-FFF2-40B4-BE49-F238E27FC236}">
                  <a16:creationId xmlns:a16="http://schemas.microsoft.com/office/drawing/2014/main" id="{56F66714-4CF0-4E82-99F4-E4DF559D56CA}"/>
                </a:ext>
              </a:extLst>
            </p:cNvPr>
            <p:cNvGrpSpPr>
              <a:grpSpLocks noChangeAspect="1"/>
            </p:cNvGrpSpPr>
            <p:nvPr>
              <p:custDataLst>
                <p:tags r:id="rId92"/>
              </p:custDataLst>
            </p:nvPr>
          </p:nvGrpSpPr>
          <p:grpSpPr bwMode="gray">
            <a:xfrm>
              <a:off x="7769225" y="2927748"/>
              <a:ext cx="209550" cy="209551"/>
              <a:chOff x="4495" y="1198"/>
              <a:chExt cx="160" cy="160"/>
            </a:xfrm>
          </p:grpSpPr>
          <p:sp>
            <p:nvSpPr>
              <p:cNvPr id="160" name="Oval 47">
                <a:extLst>
                  <a:ext uri="{FF2B5EF4-FFF2-40B4-BE49-F238E27FC236}">
                    <a16:creationId xmlns:a16="http://schemas.microsoft.com/office/drawing/2014/main" id="{283049F2-B359-4AC2-BD07-0016597D24C7}"/>
                  </a:ext>
                </a:extLst>
              </p:cNvPr>
              <p:cNvSpPr>
                <a:spLocks noChangeAspect="1" noChangeArrowheads="1"/>
              </p:cNvSpPr>
              <p:nvPr>
                <p:custDataLst>
                  <p:tags r:id="rId99"/>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1" name="Arc 48">
                <a:extLst>
                  <a:ext uri="{FF2B5EF4-FFF2-40B4-BE49-F238E27FC236}">
                    <a16:creationId xmlns:a16="http://schemas.microsoft.com/office/drawing/2014/main" id="{6E1879E5-F86D-4196-B5E0-0591FC08FF43}"/>
                  </a:ext>
                </a:extLst>
              </p:cNvPr>
              <p:cNvSpPr>
                <a:spLocks noChangeAspect="1"/>
              </p:cNvSpPr>
              <p:nvPr>
                <p:custDataLst>
                  <p:tags r:id="rId100"/>
                </p:custDataLst>
              </p:nvPr>
            </p:nvSpPr>
            <p:spPr bwMode="gray">
              <a:xfrm>
                <a:off x="4495" y="1198"/>
                <a:ext cx="160" cy="160"/>
              </a:xfrm>
              <a:prstGeom prst="arc">
                <a:avLst>
                  <a:gd name="adj1" fmla="val 16200000"/>
                  <a:gd name="adj2" fmla="val 108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12" name="MoonLegend5">
              <a:extLst>
                <a:ext uri="{FF2B5EF4-FFF2-40B4-BE49-F238E27FC236}">
                  <a16:creationId xmlns:a16="http://schemas.microsoft.com/office/drawing/2014/main" id="{3AB58AD0-F400-4E67-A3C4-C3AEC77B7897}"/>
                </a:ext>
              </a:extLst>
            </p:cNvPr>
            <p:cNvGrpSpPr>
              <a:grpSpLocks noChangeAspect="1"/>
            </p:cNvGrpSpPr>
            <p:nvPr>
              <p:custDataLst>
                <p:tags r:id="rId93"/>
              </p:custDataLst>
            </p:nvPr>
          </p:nvGrpSpPr>
          <p:grpSpPr bwMode="gray">
            <a:xfrm>
              <a:off x="7769225" y="3201990"/>
              <a:ext cx="209550" cy="209551"/>
              <a:chOff x="4495" y="1440"/>
              <a:chExt cx="160" cy="160"/>
            </a:xfrm>
          </p:grpSpPr>
          <p:sp>
            <p:nvSpPr>
              <p:cNvPr id="158" name="Oval 50">
                <a:extLst>
                  <a:ext uri="{FF2B5EF4-FFF2-40B4-BE49-F238E27FC236}">
                    <a16:creationId xmlns:a16="http://schemas.microsoft.com/office/drawing/2014/main" id="{7D0BD859-886A-435B-8351-55523200DC87}"/>
                  </a:ext>
                </a:extLst>
              </p:cNvPr>
              <p:cNvSpPr>
                <a:spLocks noChangeAspect="1" noChangeArrowheads="1"/>
              </p:cNvSpPr>
              <p:nvPr>
                <p:custDataLst>
                  <p:tags r:id="rId97"/>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9" name="Oval 51">
                <a:extLst>
                  <a:ext uri="{FF2B5EF4-FFF2-40B4-BE49-F238E27FC236}">
                    <a16:creationId xmlns:a16="http://schemas.microsoft.com/office/drawing/2014/main" id="{F61A0703-EE33-4394-9860-CEDC1CECFDAD}"/>
                  </a:ext>
                </a:extLst>
              </p:cNvPr>
              <p:cNvSpPr>
                <a:spLocks noChangeAspect="1" noChangeArrowheads="1"/>
              </p:cNvSpPr>
              <p:nvPr>
                <p:custDataLst>
                  <p:tags r:id="rId98"/>
                </p:custDataLst>
              </p:nvPr>
            </p:nvSpPr>
            <p:spPr bwMode="gray">
              <a:xfrm>
                <a:off x="4495" y="1440"/>
                <a:ext cx="160" cy="160"/>
              </a:xfrm>
              <a:prstGeom prst="arc">
                <a:avLst>
                  <a:gd name="adj1" fmla="val 16200000"/>
                  <a:gd name="adj2" fmla="val 162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sp>
          <p:nvSpPr>
            <p:cNvPr id="150" name="Legend1">
              <a:extLst>
                <a:ext uri="{FF2B5EF4-FFF2-40B4-BE49-F238E27FC236}">
                  <a16:creationId xmlns:a16="http://schemas.microsoft.com/office/drawing/2014/main" id="{0DB0EFEB-8498-4E58-9711-0647C320BAF1}"/>
                </a:ext>
              </a:extLst>
            </p:cNvPr>
            <p:cNvSpPr>
              <a:spLocks noChangeArrowheads="1"/>
            </p:cNvSpPr>
            <p:nvPr/>
          </p:nvSpPr>
          <p:spPr bwMode="gray">
            <a:xfrm>
              <a:off x="8089900" y="211746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1" name="Legend2">
              <a:extLst>
                <a:ext uri="{FF2B5EF4-FFF2-40B4-BE49-F238E27FC236}">
                  <a16:creationId xmlns:a16="http://schemas.microsoft.com/office/drawing/2014/main" id="{E0E69328-68E8-48A8-BA50-389CF79224B5}"/>
                </a:ext>
              </a:extLst>
            </p:cNvPr>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2" name="Legend3">
              <a:extLst>
                <a:ext uri="{FF2B5EF4-FFF2-40B4-BE49-F238E27FC236}">
                  <a16:creationId xmlns:a16="http://schemas.microsoft.com/office/drawing/2014/main" id="{23FFB7E6-2148-4F7D-8D6B-D7B0328C8AE9}"/>
                </a:ext>
              </a:extLst>
            </p:cNvPr>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3" name="Legend4">
              <a:extLst>
                <a:ext uri="{FF2B5EF4-FFF2-40B4-BE49-F238E27FC236}">
                  <a16:creationId xmlns:a16="http://schemas.microsoft.com/office/drawing/2014/main" id="{2B20045F-AD8B-400F-BC8E-6120D380B904}"/>
                </a:ext>
              </a:extLst>
            </p:cNvPr>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4" name="Legend5">
              <a:extLst>
                <a:ext uri="{FF2B5EF4-FFF2-40B4-BE49-F238E27FC236}">
                  <a16:creationId xmlns:a16="http://schemas.microsoft.com/office/drawing/2014/main" id="{3E11B994-B418-41EF-AED8-4FCB5B085F28}"/>
                </a:ext>
              </a:extLst>
            </p:cNvPr>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nvGrpSpPr>
            <p:cNvPr id="155" name="MoonLegend3">
              <a:extLst>
                <a:ext uri="{FF2B5EF4-FFF2-40B4-BE49-F238E27FC236}">
                  <a16:creationId xmlns:a16="http://schemas.microsoft.com/office/drawing/2014/main" id="{11F36171-C8F9-44BA-82CF-6E783564D2A1}"/>
                </a:ext>
              </a:extLst>
            </p:cNvPr>
            <p:cNvGrpSpPr>
              <a:grpSpLocks noChangeAspect="1"/>
            </p:cNvGrpSpPr>
            <p:nvPr>
              <p:custDataLst>
                <p:tags r:id="rId94"/>
              </p:custDataLst>
            </p:nvPr>
          </p:nvGrpSpPr>
          <p:grpSpPr bwMode="gray">
            <a:xfrm>
              <a:off x="7769225" y="2653507"/>
              <a:ext cx="209550" cy="209551"/>
              <a:chOff x="4495" y="1198"/>
              <a:chExt cx="160" cy="160"/>
            </a:xfrm>
          </p:grpSpPr>
          <p:sp>
            <p:nvSpPr>
              <p:cNvPr id="156" name="Oval 47">
                <a:extLst>
                  <a:ext uri="{FF2B5EF4-FFF2-40B4-BE49-F238E27FC236}">
                    <a16:creationId xmlns:a16="http://schemas.microsoft.com/office/drawing/2014/main" id="{A2408FFE-C82E-472A-892F-C5C0581AFD1E}"/>
                  </a:ext>
                </a:extLst>
              </p:cNvPr>
              <p:cNvSpPr>
                <a:spLocks noChangeAspect="1" noChangeArrowheads="1"/>
              </p:cNvSpPr>
              <p:nvPr>
                <p:custDataLst>
                  <p:tags r:id="rId95"/>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7" name="Arc 48">
                <a:extLst>
                  <a:ext uri="{FF2B5EF4-FFF2-40B4-BE49-F238E27FC236}">
                    <a16:creationId xmlns:a16="http://schemas.microsoft.com/office/drawing/2014/main" id="{0470043B-DF7A-49CE-BEEC-126FE1B402EE}"/>
                  </a:ext>
                </a:extLst>
              </p:cNvPr>
              <p:cNvSpPr>
                <a:spLocks noChangeAspect="1"/>
              </p:cNvSpPr>
              <p:nvPr>
                <p:custDataLst>
                  <p:tags r:id="rId96"/>
                </p:custDataLst>
              </p:nvPr>
            </p:nvSpPr>
            <p:spPr bwMode="gray">
              <a:xfrm>
                <a:off x="4495" y="1198"/>
                <a:ext cx="160" cy="160"/>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grpSp>
        <p:nvGrpSpPr>
          <p:cNvPr id="166" name="Moon" hidden="1">
            <a:extLst>
              <a:ext uri="{FF2B5EF4-FFF2-40B4-BE49-F238E27FC236}">
                <a16:creationId xmlns:a16="http://schemas.microsoft.com/office/drawing/2014/main" id="{730B6F2A-7178-45B9-AC76-832A248C1E92}"/>
              </a:ext>
            </a:extLst>
          </p:cNvPr>
          <p:cNvGrpSpPr/>
          <p:nvPr userDrawn="1">
            <p:custDataLst>
              <p:tags r:id="rId82"/>
            </p:custDataLst>
          </p:nvPr>
        </p:nvGrpSpPr>
        <p:grpSpPr bwMode="gray">
          <a:xfrm>
            <a:off x="11328334" y="2420259"/>
            <a:ext cx="254066" cy="254000"/>
            <a:chOff x="762000" y="1270000"/>
            <a:chExt cx="254000" cy="254000"/>
          </a:xfrm>
        </p:grpSpPr>
        <p:sp>
          <p:nvSpPr>
            <p:cNvPr id="167" name="Oval 166">
              <a:extLst>
                <a:ext uri="{FF2B5EF4-FFF2-40B4-BE49-F238E27FC236}">
                  <a16:creationId xmlns:a16="http://schemas.microsoft.com/office/drawing/2014/main" id="{ADAA1916-FD15-4D18-95EA-300F5F140AD1}"/>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n-lt"/>
              </a:endParaRPr>
            </a:p>
          </p:txBody>
        </p:sp>
        <p:sp>
          <p:nvSpPr>
            <p:cNvPr id="168" name="Arc 167">
              <a:extLst>
                <a:ext uri="{FF2B5EF4-FFF2-40B4-BE49-F238E27FC236}">
                  <a16:creationId xmlns:a16="http://schemas.microsoft.com/office/drawing/2014/main" id="{5BA95C87-C554-4CF6-8F4E-C5DD023FCFFC}"/>
                </a:ext>
              </a:extLst>
            </p:cNvPr>
            <p:cNvSpPr/>
            <p:nvPr/>
          </p:nvSpPr>
          <p:spPr bwMode="gray">
            <a:xfrm>
              <a:off x="762000" y="1270000"/>
              <a:ext cx="254000" cy="254000"/>
            </a:xfrm>
            <a:prstGeom prst="arc">
              <a:avLst/>
            </a:prstGeom>
            <a:solidFill>
              <a:schemeClr val="accent6"/>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n-lt"/>
              </a:endParaRPr>
            </a:p>
          </p:txBody>
        </p:sp>
      </p:grpSp>
      <p:grpSp>
        <p:nvGrpSpPr>
          <p:cNvPr id="113" name="SplitFlow" hidden="1">
            <a:extLst>
              <a:ext uri="{FF2B5EF4-FFF2-40B4-BE49-F238E27FC236}">
                <a16:creationId xmlns:a16="http://schemas.microsoft.com/office/drawing/2014/main" id="{DAE9ACD0-18BD-405A-8E4D-20D36BDA4FB0}"/>
              </a:ext>
            </a:extLst>
          </p:cNvPr>
          <p:cNvGrpSpPr>
            <a:grpSpLocks/>
          </p:cNvGrpSpPr>
          <p:nvPr userDrawn="1">
            <p:custDataLst>
              <p:tags r:id="rId83"/>
            </p:custDataLst>
          </p:nvPr>
        </p:nvGrpSpPr>
        <p:grpSpPr bwMode="gray">
          <a:xfrm>
            <a:off x="3953713" y="3395577"/>
            <a:ext cx="1829276" cy="914400"/>
            <a:chOff x="1003298" y="1257300"/>
            <a:chExt cx="1828804" cy="914400"/>
          </a:xfrm>
        </p:grpSpPr>
        <p:sp>
          <p:nvSpPr>
            <p:cNvPr id="114" name="Freeform: Shape 113">
              <a:extLst>
                <a:ext uri="{FF2B5EF4-FFF2-40B4-BE49-F238E27FC236}">
                  <a16:creationId xmlns:a16="http://schemas.microsoft.com/office/drawing/2014/main" id="{8DB29E77-7C19-4263-AAD5-BBF0EF0DBE87}"/>
                </a:ext>
              </a:extLst>
            </p:cNvPr>
            <p:cNvSpPr/>
            <p:nvPr>
              <p:custDataLst>
                <p:tags r:id="rId86"/>
              </p:custDataLst>
            </p:nvPr>
          </p:nvSpPr>
          <p:spPr bwMode="gray">
            <a:xfrm>
              <a:off x="1003298" y="1257300"/>
              <a:ext cx="1828804"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1"/>
                <a:gd name="connsiteY0" fmla="*/ 0 h 457200"/>
                <a:gd name="connsiteX1" fmla="*/ 1664209 w 1828801"/>
                <a:gd name="connsiteY1" fmla="*/ 0 h 457200"/>
                <a:gd name="connsiteX2" fmla="*/ 1828801 w 1828801"/>
                <a:gd name="connsiteY2" fmla="*/ 457200 h 457200"/>
                <a:gd name="connsiteX3" fmla="*/ 1 w 1828801"/>
                <a:gd name="connsiteY3" fmla="*/ 457200 h 457200"/>
                <a:gd name="connsiteX0" fmla="*/ 0 w 1828801"/>
                <a:gd name="connsiteY0" fmla="*/ 0 h 457200"/>
                <a:gd name="connsiteX1" fmla="*/ 1697128 w 1828801"/>
                <a:gd name="connsiteY1" fmla="*/ 0 h 457200"/>
                <a:gd name="connsiteX2" fmla="*/ 1828801 w 1828801"/>
                <a:gd name="connsiteY2" fmla="*/ 457200 h 457200"/>
                <a:gd name="connsiteX3" fmla="*/ 1 w 1828801"/>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64592 w 1828802"/>
                <a:gd name="connsiteY3" fmla="*/ 457200 h 457200"/>
                <a:gd name="connsiteX0" fmla="*/ 0 w 1828803"/>
                <a:gd name="connsiteY0" fmla="*/ 0 h 457200"/>
                <a:gd name="connsiteX1" fmla="*/ 1664211 w 1828803"/>
                <a:gd name="connsiteY1" fmla="*/ 0 h 457200"/>
                <a:gd name="connsiteX2" fmla="*/ 1828803 w 1828803"/>
                <a:gd name="connsiteY2" fmla="*/ 457200 h 457200"/>
                <a:gd name="connsiteX3" fmla="*/ 164593 w 1828803"/>
                <a:gd name="connsiteY3" fmla="*/ 457200 h 457200"/>
                <a:gd name="connsiteX0" fmla="*/ 0 w 1828803"/>
                <a:gd name="connsiteY0" fmla="*/ 0 h 457200"/>
                <a:gd name="connsiteX1" fmla="*/ 1664212 w 1828803"/>
                <a:gd name="connsiteY1" fmla="*/ 0 h 457200"/>
                <a:gd name="connsiteX2" fmla="*/ 1828803 w 1828803"/>
                <a:gd name="connsiteY2" fmla="*/ 457200 h 457200"/>
                <a:gd name="connsiteX3" fmla="*/ 164593 w 1828803"/>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164593 w 1828804"/>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0 w 182880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4" h="457200">
                  <a:moveTo>
                    <a:pt x="0" y="0"/>
                  </a:moveTo>
                  <a:lnTo>
                    <a:pt x="1664212" y="0"/>
                  </a:lnTo>
                  <a:lnTo>
                    <a:pt x="1828804"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5" name="TextBox 114">
              <a:extLst>
                <a:ext uri="{FF2B5EF4-FFF2-40B4-BE49-F238E27FC236}">
                  <a16:creationId xmlns:a16="http://schemas.microsoft.com/office/drawing/2014/main" id="{623038F2-F472-4A50-A4EB-459EB326C243}"/>
                </a:ext>
              </a:extLst>
            </p:cNvPr>
            <p:cNvSpPr txBox="1"/>
            <p:nvPr>
              <p:custDataLst>
                <p:tags r:id="rId87"/>
              </p:custDataLst>
            </p:nvPr>
          </p:nvSpPr>
          <p:spPr bwMode="gray">
            <a:xfrm>
              <a:off x="1066798" y="13144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sp>
          <p:nvSpPr>
            <p:cNvPr id="116" name="Freeform: Shape 115">
              <a:extLst>
                <a:ext uri="{FF2B5EF4-FFF2-40B4-BE49-F238E27FC236}">
                  <a16:creationId xmlns:a16="http://schemas.microsoft.com/office/drawing/2014/main" id="{4D42C1EB-4340-443C-B175-AE72B466F2B6}"/>
                </a:ext>
              </a:extLst>
            </p:cNvPr>
            <p:cNvSpPr/>
            <p:nvPr>
              <p:custDataLst>
                <p:tags r:id="rId88"/>
              </p:custDataLst>
            </p:nvPr>
          </p:nvSpPr>
          <p:spPr bwMode="gray">
            <a:xfrm>
              <a:off x="1003298" y="1714500"/>
              <a:ext cx="1828803"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1828801 w 1828801"/>
                <a:gd name="connsiteY0" fmla="*/ 0 h 457200"/>
                <a:gd name="connsiteX1" fmla="*/ 832104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31674 w 1828801"/>
                <a:gd name="connsiteY3" fmla="*/ 0 h 457200"/>
                <a:gd name="connsiteX0" fmla="*/ 1828802 w 1828802"/>
                <a:gd name="connsiteY0" fmla="*/ 0 h 457200"/>
                <a:gd name="connsiteX1" fmla="*/ 1697127 w 1828802"/>
                <a:gd name="connsiteY1" fmla="*/ 457200 h 457200"/>
                <a:gd name="connsiteX2" fmla="*/ 0 w 1828802"/>
                <a:gd name="connsiteY2" fmla="*/ 457200 h 457200"/>
                <a:gd name="connsiteX3" fmla="*/ 131674 w 1828802"/>
                <a:gd name="connsiteY3" fmla="*/ 0 h 457200"/>
                <a:gd name="connsiteX0" fmla="*/ 1828802 w 1828802"/>
                <a:gd name="connsiteY0" fmla="*/ 0 h 457200"/>
                <a:gd name="connsiteX1" fmla="*/ 1664209 w 1828802"/>
                <a:gd name="connsiteY1" fmla="*/ 457200 h 457200"/>
                <a:gd name="connsiteX2" fmla="*/ 0 w 1828802"/>
                <a:gd name="connsiteY2" fmla="*/ 457200 h 457200"/>
                <a:gd name="connsiteX3" fmla="*/ 131674 w 1828802"/>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31675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0 w 1828803"/>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3" h="457200">
                  <a:moveTo>
                    <a:pt x="1828803" y="0"/>
                  </a:moveTo>
                  <a:lnTo>
                    <a:pt x="1664211"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7" name="TextBox 116">
              <a:extLst>
                <a:ext uri="{FF2B5EF4-FFF2-40B4-BE49-F238E27FC236}">
                  <a16:creationId xmlns:a16="http://schemas.microsoft.com/office/drawing/2014/main" id="{10FFA3A3-8584-4767-9C27-09B55BC5F098}"/>
                </a:ext>
              </a:extLst>
            </p:cNvPr>
            <p:cNvSpPr txBox="1"/>
            <p:nvPr>
              <p:custDataLst>
                <p:tags r:id="rId89"/>
              </p:custDataLst>
            </p:nvPr>
          </p:nvSpPr>
          <p:spPr bwMode="gray">
            <a:xfrm>
              <a:off x="1066798" y="17716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grpSp>
      <p:sp>
        <p:nvSpPr>
          <p:cNvPr id="127" name="TitleTrackerAlpha" hidden="1">
            <a:extLst>
              <a:ext uri="{FF2B5EF4-FFF2-40B4-BE49-F238E27FC236}">
                <a16:creationId xmlns:a16="http://schemas.microsoft.com/office/drawing/2014/main" id="{B72A42AF-2681-44AB-A425-142238932AFD}"/>
              </a:ext>
            </a:extLst>
          </p:cNvPr>
          <p:cNvSpPr>
            <a:spLocks noChangeAspect="1"/>
          </p:cNvSpPr>
          <p:nvPr userDrawn="1">
            <p:custDataLst>
              <p:tags r:id="rId84"/>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A</a:t>
            </a:r>
          </a:p>
        </p:txBody>
      </p:sp>
      <p:sp>
        <p:nvSpPr>
          <p:cNvPr id="128" name="TitleTrackerNum" hidden="1">
            <a:extLst>
              <a:ext uri="{FF2B5EF4-FFF2-40B4-BE49-F238E27FC236}">
                <a16:creationId xmlns:a16="http://schemas.microsoft.com/office/drawing/2014/main" id="{4DD5D332-53AB-4EC7-9B8D-67F9435E4C04}"/>
              </a:ext>
            </a:extLst>
          </p:cNvPr>
          <p:cNvSpPr>
            <a:spLocks noChangeAspect="1"/>
          </p:cNvSpPr>
          <p:nvPr userDrawn="1">
            <p:custDataLst>
              <p:tags r:id="rId85"/>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1</a:t>
            </a:r>
          </a:p>
        </p:txBody>
      </p:sp>
    </p:spTree>
    <p:extLst>
      <p:ext uri="{BB962C8B-B14F-4D97-AF65-F5344CB8AC3E}">
        <p14:creationId xmlns:p14="http://schemas.microsoft.com/office/powerpoint/2010/main" val="317484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4" r:id="rId72"/>
  </p:sldLayoutIdLst>
  <p:hf sldNum="0" hdr="0" ftr="0" dt="0"/>
  <p:txStyles>
    <p:title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1E7FB8"/>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p:titleStyle>
    <p:body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3009" rtl="0" eaLnBrk="1" latinLnBrk="0" hangingPunct="1">
        <a:defRPr lang="x-none" sz="1838" kern="1200">
          <a:solidFill>
            <a:schemeClr val="tx1"/>
          </a:solidFill>
          <a:latin typeface="+mn-lt"/>
          <a:ea typeface="+mn-ea"/>
          <a:cs typeface="+mn-cs"/>
        </a:defRPr>
      </a:lvl1pPr>
      <a:lvl2pPr marL="466505" algn="l" defTabSz="933009" rtl="0" eaLnBrk="1" latinLnBrk="0" hangingPunct="1">
        <a:defRPr lang="x-none" sz="1838" kern="1200">
          <a:solidFill>
            <a:schemeClr val="tx1"/>
          </a:solidFill>
          <a:latin typeface="+mn-lt"/>
          <a:ea typeface="+mn-ea"/>
          <a:cs typeface="+mn-cs"/>
        </a:defRPr>
      </a:lvl2pPr>
      <a:lvl3pPr marL="933009" algn="l" defTabSz="933009" rtl="0" eaLnBrk="1" latinLnBrk="0" hangingPunct="1">
        <a:defRPr lang="x-none" sz="1838" kern="1200">
          <a:solidFill>
            <a:schemeClr val="tx1"/>
          </a:solidFill>
          <a:latin typeface="+mn-lt"/>
          <a:ea typeface="+mn-ea"/>
          <a:cs typeface="+mn-cs"/>
        </a:defRPr>
      </a:lvl3pPr>
      <a:lvl4pPr marL="1399513" algn="l" defTabSz="933009" rtl="0" eaLnBrk="1" latinLnBrk="0" hangingPunct="1">
        <a:defRPr lang="x-none" sz="1838" kern="1200">
          <a:solidFill>
            <a:schemeClr val="tx1"/>
          </a:solidFill>
          <a:latin typeface="+mn-lt"/>
          <a:ea typeface="+mn-ea"/>
          <a:cs typeface="+mn-cs"/>
        </a:defRPr>
      </a:lvl4pPr>
      <a:lvl5pPr marL="1866019" algn="l" defTabSz="933009" rtl="0" eaLnBrk="1" latinLnBrk="0" hangingPunct="1">
        <a:defRPr lang="x-none" sz="1838" kern="1200">
          <a:solidFill>
            <a:schemeClr val="tx1"/>
          </a:solidFill>
          <a:latin typeface="+mn-lt"/>
          <a:ea typeface="+mn-ea"/>
          <a:cs typeface="+mn-cs"/>
        </a:defRPr>
      </a:lvl5pPr>
      <a:lvl6pPr marL="2332524" algn="l" defTabSz="933009" rtl="0" eaLnBrk="1" latinLnBrk="0" hangingPunct="1">
        <a:defRPr lang="x-none" sz="1838" kern="1200">
          <a:solidFill>
            <a:schemeClr val="tx1"/>
          </a:solidFill>
          <a:latin typeface="+mn-lt"/>
          <a:ea typeface="+mn-ea"/>
          <a:cs typeface="+mn-cs"/>
        </a:defRPr>
      </a:lvl6pPr>
      <a:lvl7pPr marL="2799026" algn="l" defTabSz="933009" rtl="0" eaLnBrk="1" latinLnBrk="0" hangingPunct="1">
        <a:defRPr lang="x-none" sz="1838" kern="1200">
          <a:solidFill>
            <a:schemeClr val="tx1"/>
          </a:solidFill>
          <a:latin typeface="+mn-lt"/>
          <a:ea typeface="+mn-ea"/>
          <a:cs typeface="+mn-cs"/>
        </a:defRPr>
      </a:lvl7pPr>
      <a:lvl8pPr marL="3265531" algn="l" defTabSz="933009" rtl="0" eaLnBrk="1" latinLnBrk="0" hangingPunct="1">
        <a:defRPr lang="x-none" sz="1838" kern="1200">
          <a:solidFill>
            <a:schemeClr val="tx1"/>
          </a:solidFill>
          <a:latin typeface="+mn-lt"/>
          <a:ea typeface="+mn-ea"/>
          <a:cs typeface="+mn-cs"/>
        </a:defRPr>
      </a:lvl8pPr>
      <a:lvl9pPr marL="3732035" algn="l" defTabSz="933009" rtl="0" eaLnBrk="1" latinLnBrk="0" hangingPunct="1">
        <a:defRPr lang="x-none" sz="18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p15:clr>
            <a:srgbClr val="F26B43"/>
          </p15:clr>
        </p15:guide>
        <p15:guide id="2" pos="2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3" Type="http://schemas.openxmlformats.org/officeDocument/2006/relationships/image" Target="../media/image46.jpe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slideLayout" Target="../slideLayouts/slideLayout33.xml"/><Relationship Id="rId21" Type="http://schemas.openxmlformats.org/officeDocument/2006/relationships/image" Target="../media/image54.jpeg"/><Relationship Id="rId7" Type="http://schemas.openxmlformats.org/officeDocument/2006/relationships/image" Target="../media/image40.png"/><Relationship Id="rId12" Type="http://schemas.openxmlformats.org/officeDocument/2006/relationships/image" Target="../media/image45.jpeg"/><Relationship Id="rId17" Type="http://schemas.openxmlformats.org/officeDocument/2006/relationships/image" Target="../media/image50.svg"/><Relationship Id="rId25" Type="http://schemas.openxmlformats.org/officeDocument/2006/relationships/image" Target="../media/image58.png"/><Relationship Id="rId33" Type="http://schemas.openxmlformats.org/officeDocument/2006/relationships/image" Target="../media/image19.png"/><Relationship Id="rId2" Type="http://schemas.openxmlformats.org/officeDocument/2006/relationships/tags" Target="../tags/tag159.xml"/><Relationship Id="rId16" Type="http://schemas.openxmlformats.org/officeDocument/2006/relationships/image" Target="../media/image49.png"/><Relationship Id="rId20" Type="http://schemas.openxmlformats.org/officeDocument/2006/relationships/image" Target="../media/image53.jpeg"/><Relationship Id="rId29" Type="http://schemas.openxmlformats.org/officeDocument/2006/relationships/image" Target="../media/image62.png"/><Relationship Id="rId1" Type="http://schemas.openxmlformats.org/officeDocument/2006/relationships/tags" Target="../tags/tag158.xml"/><Relationship Id="rId6" Type="http://schemas.openxmlformats.org/officeDocument/2006/relationships/image" Target="../media/image23.emf"/><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jpeg"/><Relationship Id="rId5" Type="http://schemas.openxmlformats.org/officeDocument/2006/relationships/oleObject" Target="../embeddings/oleObject59.bin"/><Relationship Id="rId15" Type="http://schemas.openxmlformats.org/officeDocument/2006/relationships/image" Target="../media/image48.sv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jpeg"/><Relationship Id="rId19" Type="http://schemas.openxmlformats.org/officeDocument/2006/relationships/image" Target="../media/image52.jpeg"/><Relationship Id="rId31" Type="http://schemas.openxmlformats.org/officeDocument/2006/relationships/image" Target="../media/image64.png"/><Relationship Id="rId4" Type="http://schemas.openxmlformats.org/officeDocument/2006/relationships/notesSlide" Target="../notesSlides/notesSlide11.xml"/><Relationship Id="rId9" Type="http://schemas.openxmlformats.org/officeDocument/2006/relationships/image" Target="../media/image42.jpe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8"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4.xml"/><Relationship Id="rId7" Type="http://schemas.openxmlformats.org/officeDocument/2006/relationships/image" Target="../media/image66.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23.emf"/><Relationship Id="rId11" Type="http://schemas.openxmlformats.org/officeDocument/2006/relationships/image" Target="../media/image70.png"/><Relationship Id="rId5" Type="http://schemas.openxmlformats.org/officeDocument/2006/relationships/oleObject" Target="../embeddings/oleObject60.bin"/><Relationship Id="rId10" Type="http://schemas.openxmlformats.org/officeDocument/2006/relationships/image" Target="../media/image69.svg"/><Relationship Id="rId4" Type="http://schemas.openxmlformats.org/officeDocument/2006/relationships/notesSlide" Target="../notesSlides/notesSlide12.xml"/><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3.xml"/><Relationship Id="rId7" Type="http://schemas.openxmlformats.org/officeDocument/2006/relationships/image" Target="../media/image71.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23.emf"/><Relationship Id="rId5" Type="http://schemas.openxmlformats.org/officeDocument/2006/relationships/oleObject" Target="../embeddings/oleObject59.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8.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hyperlink" Target="https://youtu.be/wVsUY65yq2I" TargetMode="External"/><Relationship Id="rId3" Type="http://schemas.openxmlformats.org/officeDocument/2006/relationships/image" Target="../media/image21.png"/><Relationship Id="rId7" Type="http://schemas.openxmlformats.org/officeDocument/2006/relationships/hyperlink" Target="https://youtu.be/HCX6RaDWz8g"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s://youtu.be/_Cs9CebAnCc" TargetMode="External"/><Relationship Id="rId11" Type="http://schemas.openxmlformats.org/officeDocument/2006/relationships/image" Target="../media/image19.png"/><Relationship Id="rId5" Type="http://schemas.openxmlformats.org/officeDocument/2006/relationships/hyperlink" Target="https://youtu.be/tq0di5u7NR0" TargetMode="External"/><Relationship Id="rId10" Type="http://schemas.openxmlformats.org/officeDocument/2006/relationships/hyperlink" Target="https://youtu.be/IHqU_TQnbx4" TargetMode="External"/><Relationship Id="rId4" Type="http://schemas.openxmlformats.org/officeDocument/2006/relationships/hyperlink" Target="https://youtu.be/EOL6gaDRiEg" TargetMode="External"/><Relationship Id="rId9" Type="http://schemas.openxmlformats.org/officeDocument/2006/relationships/hyperlink" Target="https://youtu.be/dGd8FMB8BW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oleObject" Target="../embeddings/oleObject59.bin"/><Relationship Id="rId11" Type="http://schemas.openxmlformats.org/officeDocument/2006/relationships/image" Target="../media/image19.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notesSlide" Target="../notesSlides/notesSlide4.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048A4-DBA0-4922-8891-98ED4F5983A9}"/>
              </a:ext>
            </a:extLst>
          </p:cNvPr>
          <p:cNvSpPr>
            <a:spLocks noGrp="1"/>
          </p:cNvSpPr>
          <p:nvPr>
            <p:ph type="ctrTitle"/>
          </p:nvPr>
        </p:nvSpPr>
        <p:spPr>
          <a:xfrm>
            <a:off x="3846285" y="2149937"/>
            <a:ext cx="7696701" cy="1107996"/>
          </a:xfrm>
        </p:spPr>
        <p:txBody>
          <a:bodyPr/>
          <a:lstStyle/>
          <a:p>
            <a:pPr algn="ctr"/>
            <a:r>
              <a:rPr lang="en-US" sz="3600" b="1">
                <a:ea typeface="Times New Roman" panose="02020603050405020304" pitchFamily="18" charset="0"/>
                <a:cs typeface="Times New Roman"/>
              </a:rPr>
              <a:t>The Mosaic Respiratory </a:t>
            </a:r>
            <a:br>
              <a:rPr lang="en-US" sz="3600" b="1">
                <a:ea typeface="Times New Roman" panose="02020603050405020304" pitchFamily="18" charset="0"/>
                <a:cs typeface="Times New Roman" panose="02020603050405020304" pitchFamily="18" charset="0"/>
              </a:rPr>
            </a:br>
            <a:r>
              <a:rPr lang="en-US" sz="3600" b="1">
                <a:ea typeface="Times New Roman" panose="02020603050405020304" pitchFamily="18" charset="0"/>
                <a:cs typeface="Times New Roman"/>
              </a:rPr>
              <a:t>Surveillance </a:t>
            </a:r>
            <a:r>
              <a:rPr lang="en-US" sz="3600">
                <a:ea typeface="Times New Roman" panose="02020603050405020304" pitchFamily="18" charset="0"/>
                <a:cs typeface="Times New Roman"/>
              </a:rPr>
              <a:t>Framework</a:t>
            </a:r>
            <a:endParaRPr lang="en-US" sz="3600"/>
          </a:p>
        </p:txBody>
      </p:sp>
      <p:sp>
        <p:nvSpPr>
          <p:cNvPr id="5" name="TextBox 4">
            <a:extLst>
              <a:ext uri="{FF2B5EF4-FFF2-40B4-BE49-F238E27FC236}">
                <a16:creationId xmlns:a16="http://schemas.microsoft.com/office/drawing/2014/main" id="{2A17175B-1161-483B-9CF6-AF5441B0C9D6}"/>
              </a:ext>
            </a:extLst>
          </p:cNvPr>
          <p:cNvSpPr txBox="1"/>
          <p:nvPr/>
        </p:nvSpPr>
        <p:spPr>
          <a:xfrm>
            <a:off x="3846285" y="3650226"/>
            <a:ext cx="7544158" cy="867545"/>
          </a:xfrm>
          <a:prstGeom prst="rect">
            <a:avLst/>
          </a:prstGeom>
          <a:noFill/>
        </p:spPr>
        <p:txBody>
          <a:bodyPr wrap="square" lIns="0" tIns="0" rIns="0" bIns="0" rtlCol="0" anchor="t">
            <a:spAutoFit/>
          </a:bodyPr>
          <a:lstStyle/>
          <a:p>
            <a:pPr lvl="1" algn="ctr">
              <a:lnSpc>
                <a:spcPct val="107000"/>
              </a:lnSpc>
              <a:defRPr/>
            </a:pPr>
            <a:r>
              <a:rPr lang="en-US" b="1">
                <a:solidFill>
                  <a:srgbClr val="000000"/>
                </a:solidFill>
                <a:latin typeface="Arial"/>
                <a:ea typeface="Times New Roman" panose="02020603050405020304" pitchFamily="18" charset="0"/>
                <a:cs typeface="Arial"/>
              </a:rPr>
              <a:t>PRESENTER</a:t>
            </a:r>
            <a:endParaRPr lang="en-US" sz="1800" b="1">
              <a:solidFill>
                <a:srgbClr val="000000"/>
              </a:solidFill>
              <a:latin typeface="Arial"/>
              <a:ea typeface="Times New Roman" panose="02020603050405020304" pitchFamily="18" charset="0"/>
              <a:cs typeface="Arial"/>
            </a:endParaRPr>
          </a:p>
          <a:p>
            <a:pPr lvl="1" algn="ctr">
              <a:lnSpc>
                <a:spcPct val="107000"/>
              </a:lnSpc>
              <a:defRPr/>
            </a:pPr>
            <a:endParaRPr lang="en-US" sz="1800" b="1">
              <a:solidFill>
                <a:srgbClr val="000000"/>
              </a:solidFill>
              <a:latin typeface="Arial"/>
              <a:ea typeface="Times New Roman" panose="02020603050405020304" pitchFamily="18" charset="0"/>
              <a:cs typeface="Arial"/>
            </a:endParaRPr>
          </a:p>
          <a:p>
            <a:pPr lvl="1" algn="ctr">
              <a:lnSpc>
                <a:spcPct val="107000"/>
              </a:lnSpc>
              <a:defRPr/>
            </a:pPr>
            <a:r>
              <a:rPr lang="en-US" b="1">
                <a:solidFill>
                  <a:srgbClr val="000000"/>
                </a:solidFill>
                <a:latin typeface="Arial"/>
              </a:rPr>
              <a:t>AFFILIATION</a:t>
            </a:r>
            <a:endParaRPr kumimoji="0" lang="en-US" sz="1600" b="1" i="0" u="none" strike="noStrike" kern="1200" cap="none" spc="0" normalizeH="0" baseline="0" noProof="0">
              <a:ln>
                <a:noFill/>
              </a:ln>
              <a:solidFill>
                <a:srgbClr val="575757"/>
              </a:solidFill>
              <a:effectLst/>
              <a:uLnTx/>
              <a:uFillTx/>
              <a:latin typeface="Arial"/>
              <a:cs typeface="+mn-cs"/>
            </a:endParaRPr>
          </a:p>
        </p:txBody>
      </p:sp>
      <p:pic>
        <p:nvPicPr>
          <p:cNvPr id="6" name="Picture 5">
            <a:extLst>
              <a:ext uri="{FF2B5EF4-FFF2-40B4-BE49-F238E27FC236}">
                <a16:creationId xmlns:a16="http://schemas.microsoft.com/office/drawing/2014/main" id="{7BCAA8AB-8B09-448E-A3C9-7989A8EDAF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24952"/>
            <a:ext cx="3576388" cy="4766683"/>
          </a:xfrm>
          <a:prstGeom prst="rect">
            <a:avLst/>
          </a:prstGeom>
          <a:noFill/>
          <a:ln>
            <a:noFill/>
          </a:ln>
        </p:spPr>
      </p:pic>
      <p:sp>
        <p:nvSpPr>
          <p:cNvPr id="7" name="TextBox 6">
            <a:extLst>
              <a:ext uri="{FF2B5EF4-FFF2-40B4-BE49-F238E27FC236}">
                <a16:creationId xmlns:a16="http://schemas.microsoft.com/office/drawing/2014/main" id="{560A888A-7766-4C75-901C-A1D3E10F30B6}"/>
              </a:ext>
            </a:extLst>
          </p:cNvPr>
          <p:cNvSpPr txBox="1"/>
          <p:nvPr/>
        </p:nvSpPr>
        <p:spPr>
          <a:xfrm>
            <a:off x="3419430" y="5904626"/>
            <a:ext cx="855040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17375E"/>
                </a:solidFill>
                <a:latin typeface="Arial"/>
              </a:rPr>
              <a:t>W</a:t>
            </a:r>
            <a:r>
              <a:rPr kumimoji="0" lang="en-US" sz="1800" i="0" u="none" strike="noStrike" kern="1200" cap="none" spc="0" normalizeH="0" baseline="0" noProof="0">
                <a:ln>
                  <a:noFill/>
                </a:ln>
                <a:solidFill>
                  <a:srgbClr val="17375E"/>
                </a:solidFill>
                <a:effectLst/>
                <a:uLnTx/>
                <a:uFillTx/>
                <a:latin typeface="Arial"/>
                <a:ea typeface="+mn-ea"/>
                <a:cs typeface="+mn-cs"/>
              </a:rPr>
              <a:t>eb page</a:t>
            </a:r>
            <a:r>
              <a:rPr kumimoji="0" lang="en-US" sz="1800" b="1" i="0" u="none" strike="noStrike" kern="1200" cap="none" spc="0" normalizeH="0" baseline="0" noProof="0">
                <a:ln>
                  <a:noFill/>
                </a:ln>
                <a:solidFill>
                  <a:srgbClr val="17375E"/>
                </a:solidFill>
                <a:effectLst/>
                <a:uLnTx/>
                <a:uFillTx/>
                <a:latin typeface="Arial"/>
                <a:ea typeface="+mn-ea"/>
                <a:cs typeface="+mn-cs"/>
              </a:rPr>
              <a:t>: </a:t>
            </a:r>
            <a:r>
              <a:rPr lang="en-US" sz="1600" u="sng">
                <a:solidFill>
                  <a:schemeClr val="tx2"/>
                </a:solidFill>
                <a:latin typeface="Arial" panose="020B0604020202020204" pitchFamily="34" charset="0"/>
              </a:rPr>
              <a:t>https://www.who.int/initiatives/mosaic-respiratory-surveillance-framework/</a:t>
            </a:r>
          </a:p>
        </p:txBody>
      </p:sp>
      <p:sp>
        <p:nvSpPr>
          <p:cNvPr id="8" name="TextBox 7">
            <a:extLst>
              <a:ext uri="{FF2B5EF4-FFF2-40B4-BE49-F238E27FC236}">
                <a16:creationId xmlns:a16="http://schemas.microsoft.com/office/drawing/2014/main" id="{9B8D5D15-03D3-47BC-9316-89ECA3004161}"/>
              </a:ext>
            </a:extLst>
          </p:cNvPr>
          <p:cNvSpPr txBox="1"/>
          <p:nvPr/>
        </p:nvSpPr>
        <p:spPr>
          <a:xfrm>
            <a:off x="4763249" y="4861914"/>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17375E"/>
                </a:solidFill>
                <a:effectLst/>
                <a:uLnTx/>
                <a:uFillTx/>
                <a:ea typeface="+mn-ea"/>
                <a:cs typeface="+mn-cs"/>
              </a:rPr>
              <a:t>Generic e-</a:t>
            </a:r>
            <a:r>
              <a:rPr kumimoji="0" lang="en-US" sz="1800" i="0" u="none" strike="noStrike" kern="1200" cap="none" spc="0" normalizeH="0" baseline="0" noProof="0" err="1">
                <a:ln>
                  <a:noFill/>
                </a:ln>
                <a:solidFill>
                  <a:srgbClr val="17375E"/>
                </a:solidFill>
                <a:effectLst/>
                <a:uLnTx/>
                <a:uFillTx/>
                <a:ea typeface="+mn-ea"/>
                <a:cs typeface="+mn-cs"/>
              </a:rPr>
              <a:t>mai</a:t>
            </a:r>
            <a:r>
              <a:rPr lang="en-US">
                <a:solidFill>
                  <a:srgbClr val="17375E"/>
                </a:solidFill>
              </a:rPr>
              <a:t>l: </a:t>
            </a:r>
            <a:r>
              <a:rPr kumimoji="0" lang="en-US" sz="1800" i="0" u="sng" strike="noStrike" kern="1200" cap="none" spc="0" normalizeH="0" baseline="0" noProof="0" err="1">
                <a:ln>
                  <a:noFill/>
                </a:ln>
                <a:solidFill>
                  <a:schemeClr val="tx2"/>
                </a:solidFill>
                <a:effectLst/>
                <a:uLnTx/>
                <a:uFillTx/>
                <a:ea typeface="+mn-ea"/>
                <a:cs typeface="+mn-cs"/>
              </a:rPr>
              <a:t>mosaic@who.int</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endParaRPr kumimoji="0" lang="en-US" sz="1800" b="0" i="0" u="none" strike="noStrike" kern="1200" cap="none" spc="0" normalizeH="0" baseline="0" noProof="0">
              <a:ln>
                <a:noFill/>
              </a:ln>
              <a:solidFill>
                <a:srgbClr val="7F7F7F"/>
              </a:solidFill>
              <a:effectLst/>
              <a:uLnTx/>
              <a:uFillTx/>
              <a:latin typeface="Arial"/>
              <a:ea typeface="+mn-ea"/>
              <a:cs typeface="+mn-cs"/>
            </a:endParaRPr>
          </a:p>
        </p:txBody>
      </p:sp>
      <p:sp>
        <p:nvSpPr>
          <p:cNvPr id="2" name="TextBox 1">
            <a:extLst>
              <a:ext uri="{FF2B5EF4-FFF2-40B4-BE49-F238E27FC236}">
                <a16:creationId xmlns:a16="http://schemas.microsoft.com/office/drawing/2014/main" id="{C551D276-F56E-7F76-BD23-44D0AEDE72CD}"/>
              </a:ext>
            </a:extLst>
          </p:cNvPr>
          <p:cNvSpPr txBox="1"/>
          <p:nvPr/>
        </p:nvSpPr>
        <p:spPr>
          <a:xfrm>
            <a:off x="3846285" y="6340286"/>
            <a:ext cx="5475752" cy="276999"/>
          </a:xfrm>
          <a:prstGeom prst="rect">
            <a:avLst/>
          </a:prstGeom>
          <a:noFill/>
        </p:spPr>
        <p:txBody>
          <a:bodyPr wrap="square" lIns="0" tIns="0" rIns="0" bIns="0" rtlCol="0">
            <a:spAutoFit/>
          </a:bodyPr>
          <a:lstStyle/>
          <a:p>
            <a:pPr algn="l"/>
            <a:r>
              <a:rPr lang="en-US">
                <a:solidFill>
                  <a:schemeClr val="accent6"/>
                </a:solidFill>
                <a:latin typeface="+mj-lt"/>
              </a:rPr>
              <a:t>Video</a:t>
            </a:r>
            <a:r>
              <a:rPr lang="en-US">
                <a:solidFill>
                  <a:schemeClr val="accent6"/>
                </a:solidFill>
              </a:rPr>
              <a:t>: </a:t>
            </a:r>
            <a:r>
              <a:rPr lang="en-US" sz="1600" i="0" u="none" strike="noStrike">
                <a:solidFill>
                  <a:schemeClr val="accent3"/>
                </a:solidFill>
                <a:effectLst/>
                <a:hlinkClick r:id="rId4">
                  <a:extLst>
                    <a:ext uri="{A12FA001-AC4F-418D-AE19-62706E023703}">
                      <ahyp:hlinkClr xmlns:ahyp="http://schemas.microsoft.com/office/drawing/2018/hyperlinkcolor" val="tx"/>
                    </a:ext>
                  </a:extLst>
                </a:hlinkClick>
              </a:rPr>
              <a:t>https://youtu.be/EOL6gaDRiEg</a:t>
            </a:r>
            <a:endParaRPr lang="en-US" sz="1600">
              <a:solidFill>
                <a:schemeClr val="accent3"/>
              </a:solidFill>
            </a:endParaRPr>
          </a:p>
        </p:txBody>
      </p:sp>
    </p:spTree>
    <p:extLst>
      <p:ext uri="{BB962C8B-B14F-4D97-AF65-F5344CB8AC3E}">
        <p14:creationId xmlns:p14="http://schemas.microsoft.com/office/powerpoint/2010/main" val="11247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8A59-0D9A-038C-59B3-8DD43F9E32E5}"/>
              </a:ext>
            </a:extLst>
          </p:cNvPr>
          <p:cNvSpPr>
            <a:spLocks noGrp="1"/>
          </p:cNvSpPr>
          <p:nvPr>
            <p:ph type="title"/>
          </p:nvPr>
        </p:nvSpPr>
        <p:spPr>
          <a:xfrm>
            <a:off x="2590686" y="438690"/>
            <a:ext cx="10972800" cy="369332"/>
          </a:xfrm>
        </p:spPr>
        <p:txBody>
          <a:bodyPr/>
          <a:lstStyle/>
          <a:p>
            <a:r>
              <a:rPr lang="en-US" sz="3200"/>
              <a:t>Enabling Structures of Surveillance</a:t>
            </a:r>
          </a:p>
        </p:txBody>
      </p:sp>
      <p:pic>
        <p:nvPicPr>
          <p:cNvPr id="3" name="Picture 2" descr="A picture containing timeline&#10;&#10;Description automatically generated">
            <a:extLst>
              <a:ext uri="{FF2B5EF4-FFF2-40B4-BE49-F238E27FC236}">
                <a16:creationId xmlns:a16="http://schemas.microsoft.com/office/drawing/2014/main" id="{333FBC1E-4F0B-28EE-FC12-8A3C6F1B5140}"/>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117276" y="1279570"/>
            <a:ext cx="2477729" cy="558221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ED5FB5F-6690-151C-9A69-5329774D647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9783" y="4072726"/>
            <a:ext cx="1209615" cy="1224764"/>
          </a:xfrm>
          <a:prstGeom prst="rect">
            <a:avLst/>
          </a:prstGeom>
          <a:ln>
            <a:solidFill>
              <a:srgbClr val="002060"/>
            </a:solidFill>
          </a:ln>
          <a:effectLst>
            <a:outerShdw blurRad="50800" dist="38100" dir="18900000" algn="bl" rotWithShape="0">
              <a:prstClr val="black">
                <a:alpha val="40000"/>
              </a:prstClr>
            </a:outerShdw>
          </a:effectLst>
        </p:spPr>
      </p:pic>
      <p:sp>
        <p:nvSpPr>
          <p:cNvPr id="5" name="TextBox 4">
            <a:extLst>
              <a:ext uri="{FF2B5EF4-FFF2-40B4-BE49-F238E27FC236}">
                <a16:creationId xmlns:a16="http://schemas.microsoft.com/office/drawing/2014/main" id="{36308CC6-8F90-721A-763B-72B962630D09}"/>
              </a:ext>
            </a:extLst>
          </p:cNvPr>
          <p:cNvSpPr txBox="1"/>
          <p:nvPr/>
        </p:nvSpPr>
        <p:spPr>
          <a:xfrm>
            <a:off x="272825" y="3128424"/>
            <a:ext cx="1970266" cy="738664"/>
          </a:xfrm>
          <a:prstGeom prst="rect">
            <a:avLst/>
          </a:prstGeom>
          <a:noFill/>
        </p:spPr>
        <p:txBody>
          <a:bodyPr wrap="square" lIns="0" tIns="0" rIns="0" bIns="0" rtlCol="0" anchor="t">
            <a:spAutoFit/>
          </a:bodyPr>
          <a:lstStyle/>
          <a:p>
            <a:pPr algn="ctr"/>
            <a:r>
              <a:rPr lang="en-US" sz="2400">
                <a:solidFill>
                  <a:schemeClr val="accent6"/>
                </a:solidFill>
                <a:latin typeface="+mn-lt"/>
              </a:rPr>
              <a:t>Cross-cutting best practices </a:t>
            </a:r>
            <a:endParaRPr lang="en-US" sz="2400">
              <a:solidFill>
                <a:schemeClr val="accent6"/>
              </a:solidFill>
              <a:latin typeface="+mn-lt"/>
              <a:cs typeface="Arial"/>
            </a:endParaRPr>
          </a:p>
        </p:txBody>
      </p:sp>
      <p:sp>
        <p:nvSpPr>
          <p:cNvPr id="6" name="TextBox 5">
            <a:extLst>
              <a:ext uri="{FF2B5EF4-FFF2-40B4-BE49-F238E27FC236}">
                <a16:creationId xmlns:a16="http://schemas.microsoft.com/office/drawing/2014/main" id="{1E091A13-7362-832A-5536-AED94B92700F}"/>
              </a:ext>
            </a:extLst>
          </p:cNvPr>
          <p:cNvSpPr txBox="1"/>
          <p:nvPr/>
        </p:nvSpPr>
        <p:spPr>
          <a:xfrm>
            <a:off x="2905986" y="2437938"/>
            <a:ext cx="8258607" cy="2585323"/>
          </a:xfrm>
          <a:prstGeom prst="rect">
            <a:avLst/>
          </a:prstGeom>
          <a:noFill/>
        </p:spPr>
        <p:txBody>
          <a:bodyPr wrap="none" lIns="0" tIns="0" rIns="0" bIns="0" rtlCol="0" anchor="t">
            <a:spAutoFit/>
          </a:bodyPr>
          <a:lstStyle/>
          <a:p>
            <a:pPr marL="285750" indent="-285750" algn="l">
              <a:buFont typeface="Arial" panose="020B0604020202020204" pitchFamily="34" charset="0"/>
              <a:buChar char="•"/>
            </a:pPr>
            <a:r>
              <a:rPr lang="en-US" sz="2800">
                <a:solidFill>
                  <a:srgbClr val="040910"/>
                </a:solidFill>
                <a:latin typeface="+mn-lt"/>
              </a:rPr>
              <a:t>Strong governance and leadership</a:t>
            </a:r>
            <a:endParaRPr lang="en-US" sz="2800">
              <a:solidFill>
                <a:srgbClr val="040910"/>
              </a:solidFill>
              <a:latin typeface="+mn-lt"/>
              <a:cs typeface="Arial"/>
            </a:endParaRPr>
          </a:p>
          <a:p>
            <a:pPr marL="285750" indent="-285750" algn="l">
              <a:buFont typeface="Arial" panose="020B0604020202020204" pitchFamily="34" charset="0"/>
              <a:buChar char="•"/>
            </a:pPr>
            <a:r>
              <a:rPr lang="en-US" sz="2800">
                <a:solidFill>
                  <a:srgbClr val="040910"/>
                </a:solidFill>
                <a:latin typeface="+mn-lt"/>
              </a:rPr>
              <a:t>Sustainable financing</a:t>
            </a:r>
            <a:endParaRPr lang="en-US" sz="2800">
              <a:solidFill>
                <a:srgbClr val="040910"/>
              </a:solidFill>
              <a:latin typeface="+mn-lt"/>
              <a:cs typeface="Arial"/>
            </a:endParaRPr>
          </a:p>
          <a:p>
            <a:pPr marL="285750" indent="-285750" algn="l">
              <a:buFont typeface="Arial" panose="020B0604020202020204" pitchFamily="34" charset="0"/>
              <a:buChar char="•"/>
            </a:pPr>
            <a:r>
              <a:rPr lang="en-US" sz="2800">
                <a:solidFill>
                  <a:srgbClr val="040910"/>
                </a:solidFill>
              </a:rPr>
              <a:t>Trained, sustainable workforce</a:t>
            </a:r>
            <a:endParaRPr lang="en-US" sz="2800">
              <a:solidFill>
                <a:srgbClr val="040910"/>
              </a:solidFill>
              <a:cs typeface="Arial"/>
            </a:endParaRPr>
          </a:p>
          <a:p>
            <a:pPr marL="285750" indent="-285750" algn="l">
              <a:buFont typeface="Arial" panose="020B0604020202020204" pitchFamily="34" charset="0"/>
              <a:buChar char="•"/>
            </a:pPr>
            <a:r>
              <a:rPr lang="en-US" sz="2800">
                <a:solidFill>
                  <a:srgbClr val="040910"/>
                </a:solidFill>
                <a:latin typeface="+mn-lt"/>
              </a:rPr>
              <a:t>Effective coordination between sectors and levels </a:t>
            </a:r>
            <a:endParaRPr lang="en-US" sz="2800">
              <a:solidFill>
                <a:srgbClr val="040910"/>
              </a:solidFill>
              <a:latin typeface="+mn-lt"/>
              <a:cs typeface="Arial"/>
            </a:endParaRPr>
          </a:p>
          <a:p>
            <a:pPr marL="285750" indent="-285750" algn="l">
              <a:buFont typeface="Arial" panose="020B0604020202020204" pitchFamily="34" charset="0"/>
              <a:buChar char="•"/>
            </a:pPr>
            <a:r>
              <a:rPr lang="en-US" sz="2800">
                <a:solidFill>
                  <a:srgbClr val="040910"/>
                </a:solidFill>
              </a:rPr>
              <a:t>Appropriate digitalization and use of innovations</a:t>
            </a:r>
            <a:endParaRPr lang="en-US" sz="2800">
              <a:solidFill>
                <a:srgbClr val="040910"/>
              </a:solidFill>
              <a:cs typeface="Arial"/>
            </a:endParaRPr>
          </a:p>
          <a:p>
            <a:pPr marL="285750" indent="-285750" algn="l">
              <a:buFont typeface="Arial" panose="020B0604020202020204" pitchFamily="34" charset="0"/>
              <a:buChar char="•"/>
            </a:pPr>
            <a:r>
              <a:rPr lang="en-US" sz="2800">
                <a:solidFill>
                  <a:srgbClr val="040910"/>
                </a:solidFill>
                <a:latin typeface="+mn-lt"/>
              </a:rPr>
              <a:t>Ongoing monitoring and </a:t>
            </a:r>
            <a:r>
              <a:rPr lang="en-US" sz="2800">
                <a:solidFill>
                  <a:srgbClr val="040910"/>
                </a:solidFill>
              </a:rPr>
              <a:t>e</a:t>
            </a:r>
            <a:r>
              <a:rPr lang="en-US" sz="2800">
                <a:solidFill>
                  <a:srgbClr val="040910"/>
                </a:solidFill>
                <a:latin typeface="+mn-lt"/>
              </a:rPr>
              <a:t>valuation</a:t>
            </a:r>
            <a:endParaRPr lang="en-US" sz="2800">
              <a:solidFill>
                <a:srgbClr val="040910"/>
              </a:solidFill>
              <a:latin typeface="+mn-lt"/>
              <a:cs typeface="Arial"/>
            </a:endParaRPr>
          </a:p>
        </p:txBody>
      </p:sp>
      <p:pic>
        <p:nvPicPr>
          <p:cNvPr id="8" name="Picture 7" descr="A hand holding a piece of paper&#10;&#10;Description automatically generated">
            <a:extLst>
              <a:ext uri="{FF2B5EF4-FFF2-40B4-BE49-F238E27FC236}">
                <a16:creationId xmlns:a16="http://schemas.microsoft.com/office/drawing/2014/main" id="{BF6F3755-E4D7-1104-EE55-47459DB2810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177545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8F0825B-99CB-46DD-92E0-1E00501C4E53}"/>
              </a:ext>
            </a:extLst>
          </p:cNvPr>
          <p:cNvSpPr/>
          <p:nvPr/>
        </p:nvSpPr>
        <p:spPr>
          <a:xfrm>
            <a:off x="307401" y="2445783"/>
            <a:ext cx="3330513" cy="3557491"/>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lIns="73152" tIns="73152" rIns="73152" bIns="73152" rtlCol="0" anchor="ctr"/>
          <a:lstStyle/>
          <a:p>
            <a:pPr algn="ctr"/>
            <a:endParaRPr lang="en-US" sz="1600" err="1">
              <a:solidFill>
                <a:schemeClr val="bg1"/>
              </a:solidFill>
            </a:endParaRPr>
          </a:p>
        </p:txBody>
      </p:sp>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TextBox 3">
            <a:extLst>
              <a:ext uri="{FF2B5EF4-FFF2-40B4-BE49-F238E27FC236}">
                <a16:creationId xmlns:a16="http://schemas.microsoft.com/office/drawing/2014/main" id="{3DC15D01-7925-4612-AD9A-B90E1DB0B7FA}"/>
              </a:ext>
            </a:extLst>
          </p:cNvPr>
          <p:cNvSpPr txBox="1"/>
          <p:nvPr/>
        </p:nvSpPr>
        <p:spPr>
          <a:xfrm>
            <a:off x="764424" y="134398"/>
            <a:ext cx="11825557"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indent="0" defTabSz="913572" fontAlgn="base">
              <a:lnSpc>
                <a:spcPct val="90000"/>
              </a:lnSpc>
              <a:spcBef>
                <a:spcPct val="0"/>
              </a:spcBef>
              <a:spcAft>
                <a:spcPts val="0"/>
              </a:spcAft>
              <a:buClr>
                <a:schemeClr val="tx2"/>
              </a:buClr>
              <a:tabLst>
                <a:tab pos="361950" algn="l"/>
              </a:tabLst>
              <a:defRPr lang="x-none" sz="3800" b="1" i="0" u="none" spc="0" baseline="0">
                <a:solidFill>
                  <a:schemeClr val="bg1"/>
                </a:solidFill>
                <a:effectLst>
                  <a:outerShdw blurRad="38100" dist="38100" dir="2700000" algn="tl">
                    <a:srgbClr val="000000">
                      <a:alpha val="43137"/>
                    </a:srgbClr>
                  </a:outerShdw>
                </a:effectLst>
                <a:sym typeface="+mj-lt"/>
              </a:defRPr>
            </a:lvl1pPr>
            <a:lvl2pPr defTabSz="913572" fontAlgn="base">
              <a:spcBef>
                <a:spcPct val="0"/>
              </a:spcBef>
              <a:spcAft>
                <a:spcPct val="0"/>
              </a:spcAft>
              <a:defRPr lang="x-none" sz="1939" b="1">
                <a:solidFill>
                  <a:schemeClr val="tx2"/>
                </a:solidFill>
                <a:latin typeface="Arial" charset="0"/>
              </a:defRPr>
            </a:lvl2pPr>
            <a:lvl3pPr defTabSz="913572" fontAlgn="base">
              <a:spcBef>
                <a:spcPct val="0"/>
              </a:spcBef>
              <a:spcAft>
                <a:spcPct val="0"/>
              </a:spcAft>
              <a:defRPr lang="x-none" sz="1939" b="1">
                <a:solidFill>
                  <a:schemeClr val="tx2"/>
                </a:solidFill>
                <a:latin typeface="Arial" charset="0"/>
              </a:defRPr>
            </a:lvl3pPr>
            <a:lvl4pPr defTabSz="913572" fontAlgn="base">
              <a:spcBef>
                <a:spcPct val="0"/>
              </a:spcBef>
              <a:spcAft>
                <a:spcPct val="0"/>
              </a:spcAft>
              <a:defRPr lang="x-none" sz="1939" b="1">
                <a:solidFill>
                  <a:schemeClr val="tx2"/>
                </a:solidFill>
                <a:latin typeface="Arial" charset="0"/>
              </a:defRPr>
            </a:lvl4pPr>
            <a:lvl5pPr defTabSz="913572" fontAlgn="base">
              <a:spcBef>
                <a:spcPct val="0"/>
              </a:spcBef>
              <a:spcAft>
                <a:spcPct val="0"/>
              </a:spcAft>
              <a:defRPr lang="x-none" sz="1939" b="1">
                <a:solidFill>
                  <a:schemeClr val="tx2"/>
                </a:solidFill>
                <a:latin typeface="Arial" charset="0"/>
              </a:defRPr>
            </a:lvl5pPr>
            <a:lvl6pPr marL="466505" defTabSz="913572" fontAlgn="base">
              <a:spcBef>
                <a:spcPct val="0"/>
              </a:spcBef>
              <a:spcAft>
                <a:spcPct val="0"/>
              </a:spcAft>
              <a:defRPr lang="x-none" sz="1939" b="1">
                <a:solidFill>
                  <a:schemeClr val="tx2"/>
                </a:solidFill>
                <a:latin typeface="Arial" charset="0"/>
              </a:defRPr>
            </a:lvl6pPr>
            <a:lvl7pPr marL="933009" defTabSz="913572" fontAlgn="base">
              <a:spcBef>
                <a:spcPct val="0"/>
              </a:spcBef>
              <a:spcAft>
                <a:spcPct val="0"/>
              </a:spcAft>
              <a:defRPr lang="x-none" sz="1939" b="1">
                <a:solidFill>
                  <a:schemeClr val="tx2"/>
                </a:solidFill>
                <a:latin typeface="Arial" charset="0"/>
              </a:defRPr>
            </a:lvl7pPr>
            <a:lvl8pPr marL="1399513" defTabSz="913572" fontAlgn="base">
              <a:spcBef>
                <a:spcPct val="0"/>
              </a:spcBef>
              <a:spcAft>
                <a:spcPct val="0"/>
              </a:spcAft>
              <a:defRPr lang="x-none" sz="1939" b="1">
                <a:solidFill>
                  <a:schemeClr val="tx2"/>
                </a:solidFill>
                <a:latin typeface="Arial" charset="0"/>
              </a:defRPr>
            </a:lvl8pPr>
            <a:lvl9pPr marL="1866019" defTabSz="913572" fontAlgn="base">
              <a:spcBef>
                <a:spcPct val="0"/>
              </a:spcBef>
              <a:spcAft>
                <a:spcPct val="0"/>
              </a:spcAft>
              <a:defRPr lang="x-none" sz="1939" b="1">
                <a:solidFill>
                  <a:schemeClr val="tx2"/>
                </a:solidFill>
                <a:latin typeface="Arial" charset="0"/>
              </a:defRPr>
            </a:lvl9pPr>
          </a:lstStyle>
          <a:p>
            <a:r>
              <a:rPr lang="en-US" sz="3200">
                <a:effectLst/>
              </a:rPr>
              <a:t>Mosaic Framework = Strategic framework</a:t>
            </a:r>
          </a:p>
          <a:p>
            <a:pPr marL="457200" indent="-457200">
              <a:buClr>
                <a:schemeClr val="bg2"/>
              </a:buClr>
              <a:buFont typeface="Arial" panose="020B0604020202020204" pitchFamily="34" charset="0"/>
              <a:buChar char="•"/>
            </a:pPr>
            <a:r>
              <a:rPr lang="en-US" sz="2000" b="0">
                <a:effectLst/>
              </a:rPr>
              <a:t>Supports tactical implementation of HEPR &amp; PRET ‘Collaborative Surveillance’</a:t>
            </a:r>
          </a:p>
          <a:p>
            <a:pPr marL="457200" indent="-457200">
              <a:buClr>
                <a:schemeClr val="bg2"/>
              </a:buClr>
              <a:buFont typeface="Arial" panose="020B0604020202020204" pitchFamily="34" charset="0"/>
              <a:buChar char="•"/>
            </a:pPr>
            <a:r>
              <a:rPr lang="en-US" sz="2000" b="0">
                <a:effectLst/>
              </a:rPr>
              <a:t>Does not supersede other guidance, but provides context for their use</a:t>
            </a:r>
          </a:p>
        </p:txBody>
      </p:sp>
      <p:sp>
        <p:nvSpPr>
          <p:cNvPr id="11" name="TextBox 10">
            <a:extLst>
              <a:ext uri="{FF2B5EF4-FFF2-40B4-BE49-F238E27FC236}">
                <a16:creationId xmlns:a16="http://schemas.microsoft.com/office/drawing/2014/main" id="{AE9E80C7-93F9-40E4-A085-154B3CF69143}"/>
              </a:ext>
            </a:extLst>
          </p:cNvPr>
          <p:cNvSpPr txBox="1"/>
          <p:nvPr/>
        </p:nvSpPr>
        <p:spPr>
          <a:xfrm>
            <a:off x="3412401" y="1239212"/>
            <a:ext cx="2807644" cy="707886"/>
          </a:xfrm>
          <a:prstGeom prst="rect">
            <a:avLst/>
          </a:prstGeom>
          <a:noFill/>
        </p:spPr>
        <p:txBody>
          <a:bodyPr wrap="square" lIns="91440" tIns="45720" rIns="91440" bIns="45720" anchor="t">
            <a:spAutoFit/>
          </a:bodyPr>
          <a:lstStyle/>
          <a:p>
            <a:pPr algn="ctr"/>
            <a:r>
              <a:rPr lang="en-US" sz="2000" b="1">
                <a:solidFill>
                  <a:schemeClr val="accent6"/>
                </a:solidFill>
                <a:latin typeface="Arial"/>
                <a:ea typeface="Calibri"/>
                <a:cs typeface="Calibri"/>
              </a:rPr>
              <a:t>Global architecture</a:t>
            </a:r>
          </a:p>
          <a:p>
            <a:pPr algn="ctr"/>
            <a:r>
              <a:rPr lang="en-US" sz="2000" b="1">
                <a:solidFill>
                  <a:schemeClr val="accent6"/>
                </a:solidFill>
                <a:latin typeface="Arial"/>
                <a:ea typeface="Calibri"/>
                <a:cs typeface="Calibri"/>
              </a:rPr>
              <a:t>IHR, HEPR, PRET</a:t>
            </a:r>
            <a:endParaRPr lang="en-US" sz="2000" b="1">
              <a:solidFill>
                <a:schemeClr val="accent6"/>
              </a:solidFill>
              <a:latin typeface="Arial"/>
            </a:endParaRPr>
          </a:p>
        </p:txBody>
      </p:sp>
      <p:grpSp>
        <p:nvGrpSpPr>
          <p:cNvPr id="23" name="Group 22">
            <a:extLst>
              <a:ext uri="{FF2B5EF4-FFF2-40B4-BE49-F238E27FC236}">
                <a16:creationId xmlns:a16="http://schemas.microsoft.com/office/drawing/2014/main" id="{48D1CD00-BFF8-4082-B0CE-6F6346E2D4D2}"/>
              </a:ext>
            </a:extLst>
          </p:cNvPr>
          <p:cNvGrpSpPr/>
          <p:nvPr/>
        </p:nvGrpSpPr>
        <p:grpSpPr>
          <a:xfrm>
            <a:off x="305588" y="2463508"/>
            <a:ext cx="2887441" cy="3415077"/>
            <a:chOff x="69090" y="2262340"/>
            <a:chExt cx="2887441" cy="3415077"/>
          </a:xfrm>
        </p:grpSpPr>
        <p:pic>
          <p:nvPicPr>
            <p:cNvPr id="83985" name="Picture 17" descr="Operational considerations for influenza surveillance in the WHO European  Region during COVID-19: interim guidance">
              <a:extLst>
                <a:ext uri="{FF2B5EF4-FFF2-40B4-BE49-F238E27FC236}">
                  <a16:creationId xmlns:a16="http://schemas.microsoft.com/office/drawing/2014/main" id="{5D7A549B-63DD-44B7-A226-C8126667B61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2001" r="27488" b="1870"/>
            <a:stretch/>
          </p:blipFill>
          <p:spPr bwMode="auto">
            <a:xfrm>
              <a:off x="69090" y="2262340"/>
              <a:ext cx="987403" cy="139325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3987" name="Picture 19" descr="Protocol for national influenza sentinel surveillance | WHO | Regional  Office for Africa">
              <a:extLst>
                <a:ext uri="{FF2B5EF4-FFF2-40B4-BE49-F238E27FC236}">
                  <a16:creationId xmlns:a16="http://schemas.microsoft.com/office/drawing/2014/main" id="{EEAB3132-0A56-4F90-82C0-E906B375E35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0070" y="3461958"/>
              <a:ext cx="1071963" cy="146904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3993" name="Picture 25" descr="Technical Guidelines for Integrated Disease Surveillance and Response in  the African Region: Third edition | WHO | Regional Office for Africa">
              <a:extLst>
                <a:ext uri="{FF2B5EF4-FFF2-40B4-BE49-F238E27FC236}">
                  <a16:creationId xmlns:a16="http://schemas.microsoft.com/office/drawing/2014/main" id="{44422D30-D636-4B9B-9DBD-ECC386597E9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55517" y="4442364"/>
              <a:ext cx="901901" cy="121888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3995" name="Picture 27" descr="World Health Organization, Regional Office for The Western Pacific Regional  Activities Report and Preparation for the Upcoming Influenza Seasons THE  3rd. - ppt download">
              <a:extLst>
                <a:ext uri="{FF2B5EF4-FFF2-40B4-BE49-F238E27FC236}">
                  <a16:creationId xmlns:a16="http://schemas.microsoft.com/office/drawing/2014/main" id="{3DA54FB5-DB06-494A-A7F5-520E805BC9F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8001" y="4619959"/>
              <a:ext cx="1442618" cy="105745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4002" name="Picture 34" descr="Respiratory Viruses Surveillance Country, Territory and Area Profiles, 2021">
              <a:extLst>
                <a:ext uri="{FF2B5EF4-FFF2-40B4-BE49-F238E27FC236}">
                  <a16:creationId xmlns:a16="http://schemas.microsoft.com/office/drawing/2014/main" id="{862FB3F5-FA65-4FBC-87B2-66633F0D8B1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87697" y="2506982"/>
              <a:ext cx="943224" cy="134265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4004" name="Picture 36" descr="Influenza and other respiratory virus surveillance systems in the Americas,  2017">
              <a:extLst>
                <a:ext uri="{FF2B5EF4-FFF2-40B4-BE49-F238E27FC236}">
                  <a16:creationId xmlns:a16="http://schemas.microsoft.com/office/drawing/2014/main" id="{B422C0B7-0F19-4D4E-A2B4-62A8830287F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20756" y="3071229"/>
              <a:ext cx="935775" cy="1329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4006" name="Picture 38" descr="Thumbnail">
              <a:extLst>
                <a:ext uri="{FF2B5EF4-FFF2-40B4-BE49-F238E27FC236}">
                  <a16:creationId xmlns:a16="http://schemas.microsoft.com/office/drawing/2014/main" id="{7CC786F3-2976-4948-96CB-7E01C4529B9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67736" y="3419820"/>
              <a:ext cx="900124" cy="12467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pSp>
      <p:sp>
        <p:nvSpPr>
          <p:cNvPr id="40" name="TextBox 39">
            <a:extLst>
              <a:ext uri="{FF2B5EF4-FFF2-40B4-BE49-F238E27FC236}">
                <a16:creationId xmlns:a16="http://schemas.microsoft.com/office/drawing/2014/main" id="{58775BF7-4005-4B00-91F8-57D293E539E8}"/>
              </a:ext>
            </a:extLst>
          </p:cNvPr>
          <p:cNvSpPr txBox="1"/>
          <p:nvPr/>
        </p:nvSpPr>
        <p:spPr>
          <a:xfrm>
            <a:off x="9014688" y="1962055"/>
            <a:ext cx="2130070" cy="307777"/>
          </a:xfrm>
          <a:prstGeom prst="rect">
            <a:avLst/>
          </a:prstGeom>
          <a:noFill/>
        </p:spPr>
        <p:txBody>
          <a:bodyPr wrap="square" lIns="0" tIns="0" rIns="0" bIns="0" rtlCol="0">
            <a:spAutoFit/>
          </a:bodyPr>
          <a:lstStyle/>
          <a:p>
            <a:pPr algn="ctr"/>
            <a:r>
              <a:rPr lang="en-US" sz="2000" b="1">
                <a:solidFill>
                  <a:schemeClr val="accent6"/>
                </a:solidFill>
                <a:latin typeface="+mn-lt"/>
              </a:rPr>
              <a:t>Global Guidance</a:t>
            </a:r>
          </a:p>
        </p:txBody>
      </p:sp>
      <p:sp>
        <p:nvSpPr>
          <p:cNvPr id="53" name="TextBox 52">
            <a:extLst>
              <a:ext uri="{FF2B5EF4-FFF2-40B4-BE49-F238E27FC236}">
                <a16:creationId xmlns:a16="http://schemas.microsoft.com/office/drawing/2014/main" id="{746231E1-EB71-4FFB-BC81-376DE3B76709}"/>
              </a:ext>
            </a:extLst>
          </p:cNvPr>
          <p:cNvSpPr txBox="1"/>
          <p:nvPr/>
        </p:nvSpPr>
        <p:spPr>
          <a:xfrm>
            <a:off x="764424" y="1950905"/>
            <a:ext cx="2646484" cy="307777"/>
          </a:xfrm>
          <a:prstGeom prst="rect">
            <a:avLst/>
          </a:prstGeom>
          <a:noFill/>
        </p:spPr>
        <p:txBody>
          <a:bodyPr wrap="square" lIns="0" tIns="0" rIns="0" bIns="0" rtlCol="0">
            <a:spAutoFit/>
          </a:bodyPr>
          <a:lstStyle/>
          <a:p>
            <a:pPr algn="ctr"/>
            <a:r>
              <a:rPr lang="en-US" sz="2000" b="1">
                <a:solidFill>
                  <a:schemeClr val="accent6"/>
                </a:solidFill>
                <a:latin typeface="+mn-lt"/>
              </a:rPr>
              <a:t>Regional Guidance</a:t>
            </a:r>
          </a:p>
        </p:txBody>
      </p:sp>
      <p:pic>
        <p:nvPicPr>
          <p:cNvPr id="56" name="Graphic 55" descr="Transfer with solid fill">
            <a:extLst>
              <a:ext uri="{FF2B5EF4-FFF2-40B4-BE49-F238E27FC236}">
                <a16:creationId xmlns:a16="http://schemas.microsoft.com/office/drawing/2014/main" id="{1FB6CE97-5080-4793-AF93-D7CACC79E15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5400000">
            <a:off x="6027108" y="2920467"/>
            <a:ext cx="756669" cy="966019"/>
          </a:xfrm>
          <a:prstGeom prst="rect">
            <a:avLst/>
          </a:prstGeom>
          <a:effectLst>
            <a:outerShdw blurRad="50800" dist="38100" dir="13500000" algn="br" rotWithShape="0">
              <a:prstClr val="black">
                <a:alpha val="40000"/>
              </a:prstClr>
            </a:outerShdw>
          </a:effectLst>
        </p:spPr>
      </p:pic>
      <p:pic>
        <p:nvPicPr>
          <p:cNvPr id="27" name="Graphic 26" descr="Arrow: Straight with solid fill">
            <a:extLst>
              <a:ext uri="{FF2B5EF4-FFF2-40B4-BE49-F238E27FC236}">
                <a16:creationId xmlns:a16="http://schemas.microsoft.com/office/drawing/2014/main" id="{4F5D93D2-5373-4641-A8A5-37D4C9DA1A4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87296" y="4087032"/>
            <a:ext cx="1268338" cy="1028009"/>
          </a:xfrm>
          <a:prstGeom prst="rect">
            <a:avLst/>
          </a:prstGeom>
          <a:effectLst>
            <a:outerShdw blurRad="50800" dist="38100" dir="13500000" algn="br" rotWithShape="0">
              <a:prstClr val="black">
                <a:alpha val="40000"/>
              </a:prstClr>
            </a:outerShdw>
          </a:effectLst>
        </p:spPr>
      </p:pic>
      <p:pic>
        <p:nvPicPr>
          <p:cNvPr id="59" name="Graphic 58" descr="Arrow: Straight with solid fill">
            <a:extLst>
              <a:ext uri="{FF2B5EF4-FFF2-40B4-BE49-F238E27FC236}">
                <a16:creationId xmlns:a16="http://schemas.microsoft.com/office/drawing/2014/main" id="{EF1C53FE-1B2B-43CA-99DF-462FB7AD6C47}"/>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0800000">
            <a:off x="3610261" y="4058625"/>
            <a:ext cx="1234703" cy="1000748"/>
          </a:xfrm>
          <a:prstGeom prst="rect">
            <a:avLst/>
          </a:prstGeom>
          <a:effectLst>
            <a:outerShdw blurRad="50800" dist="38100" dir="13500000" algn="br" rotWithShape="0">
              <a:prstClr val="black">
                <a:alpha val="40000"/>
              </a:prstClr>
            </a:outerShdw>
          </a:effectLst>
        </p:spPr>
      </p:pic>
      <p:pic>
        <p:nvPicPr>
          <p:cNvPr id="29" name="Picture 28" descr="Graphical user interface, text&#10;&#10;Description automatically generated">
            <a:extLst>
              <a:ext uri="{FF2B5EF4-FFF2-40B4-BE49-F238E27FC236}">
                <a16:creationId xmlns:a16="http://schemas.microsoft.com/office/drawing/2014/main" id="{58F3B714-542F-4180-BBCE-6F984F3FBC30}"/>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9969910" y="5328891"/>
            <a:ext cx="1798967" cy="481825"/>
          </a:xfrm>
          <a:prstGeom prst="rect">
            <a:avLst/>
          </a:prstGeom>
        </p:spPr>
      </p:pic>
      <p:grpSp>
        <p:nvGrpSpPr>
          <p:cNvPr id="30" name="Group 29">
            <a:extLst>
              <a:ext uri="{FF2B5EF4-FFF2-40B4-BE49-F238E27FC236}">
                <a16:creationId xmlns:a16="http://schemas.microsoft.com/office/drawing/2014/main" id="{B5B47837-9275-4042-94F8-5126EBCC7902}"/>
              </a:ext>
            </a:extLst>
          </p:cNvPr>
          <p:cNvGrpSpPr/>
          <p:nvPr/>
        </p:nvGrpSpPr>
        <p:grpSpPr>
          <a:xfrm>
            <a:off x="8177237" y="2463200"/>
            <a:ext cx="3801484" cy="3557491"/>
            <a:chOff x="8242611" y="2445783"/>
            <a:chExt cx="3765578" cy="3557491"/>
          </a:xfrm>
          <a:solidFill>
            <a:schemeClr val="tx2">
              <a:lumMod val="20000"/>
              <a:lumOff val="80000"/>
            </a:schemeClr>
          </a:solidFill>
        </p:grpSpPr>
        <p:grpSp>
          <p:nvGrpSpPr>
            <p:cNvPr id="62" name="Group 61">
              <a:extLst>
                <a:ext uri="{FF2B5EF4-FFF2-40B4-BE49-F238E27FC236}">
                  <a16:creationId xmlns:a16="http://schemas.microsoft.com/office/drawing/2014/main" id="{0CA9C232-D304-462A-8E2D-622585F68425}"/>
                </a:ext>
              </a:extLst>
            </p:cNvPr>
            <p:cNvGrpSpPr/>
            <p:nvPr/>
          </p:nvGrpSpPr>
          <p:grpSpPr>
            <a:xfrm>
              <a:off x="8242611" y="2445783"/>
              <a:ext cx="3765578" cy="3557491"/>
              <a:chOff x="7209918" y="2493988"/>
              <a:chExt cx="3765578" cy="3557491"/>
            </a:xfrm>
            <a:grpFill/>
          </p:grpSpPr>
          <p:sp>
            <p:nvSpPr>
              <p:cNvPr id="71" name="Rectangle 70">
                <a:extLst>
                  <a:ext uri="{FF2B5EF4-FFF2-40B4-BE49-F238E27FC236}">
                    <a16:creationId xmlns:a16="http://schemas.microsoft.com/office/drawing/2014/main" id="{7A798A52-DD46-4ECD-A46A-26E879694445}"/>
                  </a:ext>
                </a:extLst>
              </p:cNvPr>
              <p:cNvSpPr/>
              <p:nvPr/>
            </p:nvSpPr>
            <p:spPr>
              <a:xfrm>
                <a:off x="7212458" y="2493988"/>
                <a:ext cx="3763038" cy="3557491"/>
              </a:xfrm>
              <a:prstGeom prst="rect">
                <a:avLst/>
              </a:prstGeom>
              <a:grpFill/>
              <a:ln/>
            </p:spPr>
            <p:style>
              <a:lnRef idx="2">
                <a:schemeClr val="accent2"/>
              </a:lnRef>
              <a:fillRef idx="1">
                <a:schemeClr val="lt1"/>
              </a:fillRef>
              <a:effectRef idx="0">
                <a:schemeClr val="accent2"/>
              </a:effectRef>
              <a:fontRef idx="minor">
                <a:schemeClr val="dk1"/>
              </a:fontRef>
            </p:style>
            <p:txBody>
              <a:bodyPr lIns="73152" tIns="73152" rIns="73152" bIns="73152" rtlCol="0" anchor="ctr"/>
              <a:lstStyle/>
              <a:p>
                <a:pPr algn="ctr"/>
                <a:endParaRPr lang="en-US" sz="1600" err="1">
                  <a:solidFill>
                    <a:schemeClr val="bg1"/>
                  </a:solidFill>
                </a:endParaRPr>
              </a:p>
            </p:txBody>
          </p:sp>
          <p:pic>
            <p:nvPicPr>
              <p:cNvPr id="65" name="Picture 7" descr="Public health surveillance for COVID-19: interim guidance">
                <a:extLst>
                  <a:ext uri="{FF2B5EF4-FFF2-40B4-BE49-F238E27FC236}">
                    <a16:creationId xmlns:a16="http://schemas.microsoft.com/office/drawing/2014/main" id="{5906D133-729A-4425-990E-94B73823566F}"/>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209918" y="4719862"/>
                <a:ext cx="904480" cy="1276913"/>
              </a:xfrm>
              <a:prstGeom prst="rect">
                <a:avLst/>
              </a:prstGeom>
              <a:grpFill/>
            </p:spPr>
            <p:style>
              <a:lnRef idx="2">
                <a:schemeClr val="accent2"/>
              </a:lnRef>
              <a:fillRef idx="1">
                <a:schemeClr val="lt1"/>
              </a:fillRef>
              <a:effectRef idx="0">
                <a:schemeClr val="accent2"/>
              </a:effectRef>
              <a:fontRef idx="minor">
                <a:schemeClr val="dk1"/>
              </a:fontRef>
            </p:style>
          </p:pic>
          <p:pic>
            <p:nvPicPr>
              <p:cNvPr id="66" name="Picture 14" descr="Early Warning, Alert and Response System (EWARS)">
                <a:extLst>
                  <a:ext uri="{FF2B5EF4-FFF2-40B4-BE49-F238E27FC236}">
                    <a16:creationId xmlns:a16="http://schemas.microsoft.com/office/drawing/2014/main" id="{CBEF5684-7386-4FD9-8F29-60B304D27EF1}"/>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621947" y="3586837"/>
                <a:ext cx="2052345" cy="1149313"/>
              </a:xfrm>
              <a:prstGeom prst="rect">
                <a:avLst/>
              </a:prstGeom>
              <a:grpFill/>
            </p:spPr>
            <p:style>
              <a:lnRef idx="2">
                <a:schemeClr val="accent2"/>
              </a:lnRef>
              <a:fillRef idx="1">
                <a:schemeClr val="lt1"/>
              </a:fillRef>
              <a:effectRef idx="0">
                <a:schemeClr val="accent2"/>
              </a:effectRef>
              <a:fontRef idx="minor">
                <a:schemeClr val="dk1"/>
              </a:fontRef>
            </p:style>
          </p:pic>
          <p:pic>
            <p:nvPicPr>
              <p:cNvPr id="68" name="Picture 23" descr="Clinical management of severe acute respiratory infection when novel  coronavirus (nCoV) infection is suspected">
                <a:extLst>
                  <a:ext uri="{FF2B5EF4-FFF2-40B4-BE49-F238E27FC236}">
                    <a16:creationId xmlns:a16="http://schemas.microsoft.com/office/drawing/2014/main" id="{9A604079-1619-4B6D-AD95-62FE0F826EF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771226" y="4484415"/>
                <a:ext cx="903066" cy="1274916"/>
              </a:xfrm>
              <a:prstGeom prst="rect">
                <a:avLst/>
              </a:prstGeom>
              <a:grpFill/>
            </p:spPr>
            <p:style>
              <a:lnRef idx="2">
                <a:schemeClr val="accent2"/>
              </a:lnRef>
              <a:fillRef idx="1">
                <a:schemeClr val="lt1"/>
              </a:fillRef>
              <a:effectRef idx="0">
                <a:schemeClr val="accent2"/>
              </a:effectRef>
              <a:fontRef idx="minor">
                <a:schemeClr val="dk1"/>
              </a:fontRef>
            </p:style>
          </p:pic>
          <p:pic>
            <p:nvPicPr>
              <p:cNvPr id="69" name="Picture 29" descr="Taking a Multisectoral One Health Approach : A Tripartite Guide to  Addressing Zoonotic Diseases in Countries">
                <a:extLst>
                  <a:ext uri="{FF2B5EF4-FFF2-40B4-BE49-F238E27FC236}">
                    <a16:creationId xmlns:a16="http://schemas.microsoft.com/office/drawing/2014/main" id="{F48DFF2F-3D4B-4CDC-8F0E-0E866DAEC0FE}"/>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662204" y="4725564"/>
                <a:ext cx="903882" cy="1276912"/>
              </a:xfrm>
              <a:prstGeom prst="rect">
                <a:avLst/>
              </a:prstGeom>
              <a:grpFill/>
            </p:spPr>
            <p:style>
              <a:lnRef idx="2">
                <a:schemeClr val="accent2"/>
              </a:lnRef>
              <a:fillRef idx="1">
                <a:schemeClr val="lt1"/>
              </a:fillRef>
              <a:effectRef idx="0">
                <a:schemeClr val="accent2"/>
              </a:effectRef>
              <a:fontRef idx="minor">
                <a:schemeClr val="dk1"/>
              </a:fontRef>
            </p:style>
          </p:pic>
          <p:pic>
            <p:nvPicPr>
              <p:cNvPr id="70" name="Picture 32" descr="WHO IMAI District Clinician Manual — IMAI Alliance">
                <a:extLst>
                  <a:ext uri="{FF2B5EF4-FFF2-40B4-BE49-F238E27FC236}">
                    <a16:creationId xmlns:a16="http://schemas.microsoft.com/office/drawing/2014/main" id="{D4103EB0-CB10-40AB-8D62-B99FC270157C}"/>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870218" y="4484415"/>
                <a:ext cx="1099721" cy="1473854"/>
              </a:xfrm>
              <a:prstGeom prst="rect">
                <a:avLst/>
              </a:prstGeom>
              <a:grpFill/>
            </p:spPr>
            <p:style>
              <a:lnRef idx="2">
                <a:schemeClr val="accent2"/>
              </a:lnRef>
              <a:fillRef idx="1">
                <a:schemeClr val="lt1"/>
              </a:fillRef>
              <a:effectRef idx="0">
                <a:schemeClr val="accent2"/>
              </a:effectRef>
              <a:fontRef idx="minor">
                <a:schemeClr val="dk1"/>
              </a:fontRef>
            </p:style>
          </p:pic>
          <p:pic>
            <p:nvPicPr>
              <p:cNvPr id="63" name="Picture 62" descr="Graphical user interface, application&#10;&#10;Description automatically generated">
                <a:extLst>
                  <a:ext uri="{FF2B5EF4-FFF2-40B4-BE49-F238E27FC236}">
                    <a16:creationId xmlns:a16="http://schemas.microsoft.com/office/drawing/2014/main" id="{0F623FE2-2C00-4CEC-A249-EA12324D7DA4}"/>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8194265" y="2494755"/>
                <a:ext cx="1218123" cy="1147507"/>
              </a:xfrm>
              <a:prstGeom prst="rect">
                <a:avLst/>
              </a:prstGeom>
              <a:grpFill/>
            </p:spPr>
            <p:style>
              <a:lnRef idx="2">
                <a:schemeClr val="accent2"/>
              </a:lnRef>
              <a:fillRef idx="1">
                <a:schemeClr val="lt1"/>
              </a:fillRef>
              <a:effectRef idx="0">
                <a:schemeClr val="accent2"/>
              </a:effectRef>
              <a:fontRef idx="minor">
                <a:schemeClr val="dk1"/>
              </a:fontRef>
            </p:style>
          </p:pic>
          <p:pic>
            <p:nvPicPr>
              <p:cNvPr id="64" name="Picture 5">
                <a:extLst>
                  <a:ext uri="{FF2B5EF4-FFF2-40B4-BE49-F238E27FC236}">
                    <a16:creationId xmlns:a16="http://schemas.microsoft.com/office/drawing/2014/main" id="{D679E0A5-DE72-4A11-BE4D-BACCFE1CBB17}"/>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9462406" y="2526343"/>
                <a:ext cx="947965" cy="1275013"/>
              </a:xfrm>
              <a:prstGeom prst="rect">
                <a:avLst/>
              </a:prstGeom>
              <a:grpFill/>
            </p:spPr>
            <p:style>
              <a:lnRef idx="2">
                <a:schemeClr val="accent2"/>
              </a:lnRef>
              <a:fillRef idx="1">
                <a:schemeClr val="lt1"/>
              </a:fillRef>
              <a:effectRef idx="0">
                <a:schemeClr val="accent2"/>
              </a:effectRef>
              <a:fontRef idx="minor">
                <a:schemeClr val="dk1"/>
              </a:fontRef>
            </p:style>
          </p:pic>
        </p:grpSp>
        <p:pic>
          <p:nvPicPr>
            <p:cNvPr id="72" name="Picture 71" descr="Graphical user interface, text&#10;&#10;Description automatically generated">
              <a:extLst>
                <a:ext uri="{FF2B5EF4-FFF2-40B4-BE49-F238E27FC236}">
                  <a16:creationId xmlns:a16="http://schemas.microsoft.com/office/drawing/2014/main" id="{D57E2B23-AFEF-44D0-A4A6-D28F92C74B11}"/>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10017353" y="5507315"/>
              <a:ext cx="1798967" cy="481825"/>
            </a:xfrm>
            <a:prstGeom prst="rect">
              <a:avLst/>
            </a:prstGeom>
            <a:grpFill/>
          </p:spPr>
          <p:style>
            <a:lnRef idx="2">
              <a:schemeClr val="accent2"/>
            </a:lnRef>
            <a:fillRef idx="1">
              <a:schemeClr val="lt1"/>
            </a:fillRef>
            <a:effectRef idx="0">
              <a:schemeClr val="accent2"/>
            </a:effectRef>
            <a:fontRef idx="minor">
              <a:schemeClr val="dk1"/>
            </a:fontRef>
          </p:style>
        </p:pic>
      </p:grpSp>
      <p:pic>
        <p:nvPicPr>
          <p:cNvPr id="35" name="Picture 34">
            <a:extLst>
              <a:ext uri="{FF2B5EF4-FFF2-40B4-BE49-F238E27FC236}">
                <a16:creationId xmlns:a16="http://schemas.microsoft.com/office/drawing/2014/main" id="{712A7CC5-C6A1-4B3A-92CF-C156B2F8FE22}"/>
              </a:ext>
            </a:extLst>
          </p:cNvPr>
          <p:cNvPicPr/>
          <p:nvPr/>
        </p:nvPicPr>
        <p:blipFill>
          <a:blip r:embed="rId27" cstate="email">
            <a:extLst>
              <a:ext uri="{28A0092B-C50C-407E-A947-70E740481C1C}">
                <a14:useLocalDpi xmlns:a14="http://schemas.microsoft.com/office/drawing/2010/main"/>
              </a:ext>
            </a:extLst>
          </a:blip>
          <a:srcRect/>
          <a:stretch>
            <a:fillRect/>
          </a:stretch>
        </p:blipFill>
        <p:spPr bwMode="auto">
          <a:xfrm>
            <a:off x="4906621" y="3887866"/>
            <a:ext cx="1985046" cy="2820695"/>
          </a:xfrm>
          <a:prstGeom prst="rect">
            <a:avLst/>
          </a:prstGeom>
          <a:noFill/>
          <a:ln>
            <a:solidFill>
              <a:schemeClr val="accent6"/>
            </a:solidFill>
          </a:ln>
        </p:spPr>
      </p:pic>
      <p:grpSp>
        <p:nvGrpSpPr>
          <p:cNvPr id="38" name="Group 37">
            <a:extLst>
              <a:ext uri="{FF2B5EF4-FFF2-40B4-BE49-F238E27FC236}">
                <a16:creationId xmlns:a16="http://schemas.microsoft.com/office/drawing/2014/main" id="{6F9F91CC-8999-BE49-A5A0-FB962C04BC9C}"/>
              </a:ext>
            </a:extLst>
          </p:cNvPr>
          <p:cNvGrpSpPr/>
          <p:nvPr/>
        </p:nvGrpSpPr>
        <p:grpSpPr bwMode="gray">
          <a:xfrm>
            <a:off x="9952413" y="6135915"/>
            <a:ext cx="2515543" cy="569706"/>
            <a:chOff x="5525840" y="3530278"/>
            <a:chExt cx="1886657" cy="569706"/>
          </a:xfrm>
        </p:grpSpPr>
        <p:sp>
          <p:nvSpPr>
            <p:cNvPr id="39" name="TextBox 38">
              <a:extLst>
                <a:ext uri="{FF2B5EF4-FFF2-40B4-BE49-F238E27FC236}">
                  <a16:creationId xmlns:a16="http://schemas.microsoft.com/office/drawing/2014/main" id="{2D8E8F58-E12B-D049-8755-45E42494F4CB}"/>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41" name="Group 40">
              <a:extLst>
                <a:ext uri="{FF2B5EF4-FFF2-40B4-BE49-F238E27FC236}">
                  <a16:creationId xmlns:a16="http://schemas.microsoft.com/office/drawing/2014/main" id="{9964DD62-044D-0F48-8A09-2E6ECAAAFDED}"/>
                </a:ext>
              </a:extLst>
            </p:cNvPr>
            <p:cNvGrpSpPr/>
            <p:nvPr/>
          </p:nvGrpSpPr>
          <p:grpSpPr bwMode="gray">
            <a:xfrm>
              <a:off x="5525840" y="3618320"/>
              <a:ext cx="1879457" cy="481664"/>
              <a:chOff x="5525840" y="3618320"/>
              <a:chExt cx="1879457" cy="481664"/>
            </a:xfrm>
          </p:grpSpPr>
          <p:sp>
            <p:nvSpPr>
              <p:cNvPr id="42" name="TextBox 41">
                <a:extLst>
                  <a:ext uri="{FF2B5EF4-FFF2-40B4-BE49-F238E27FC236}">
                    <a16:creationId xmlns:a16="http://schemas.microsoft.com/office/drawing/2014/main" id="{4456B2FD-3729-634E-A234-7CAF82BDCA5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43" name="TextBox 42">
                <a:extLst>
                  <a:ext uri="{FF2B5EF4-FFF2-40B4-BE49-F238E27FC236}">
                    <a16:creationId xmlns:a16="http://schemas.microsoft.com/office/drawing/2014/main" id="{DDF834D7-6CFD-C24C-8746-A19AE4C575B5}"/>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7" name="Picture 6" descr="A white and blue cover with text&#10;&#10;Description automatically generated">
            <a:extLst>
              <a:ext uri="{FF2B5EF4-FFF2-40B4-BE49-F238E27FC236}">
                <a16:creationId xmlns:a16="http://schemas.microsoft.com/office/drawing/2014/main" id="{3E88D646-F7EA-E3FA-A550-BF596FC33913}"/>
              </a:ext>
            </a:extLst>
          </p:cNvPr>
          <p:cNvPicPr>
            <a:picLocks noChangeAspect="1"/>
          </p:cNvPicPr>
          <p:nvPr/>
        </p:nvPicPr>
        <p:blipFill>
          <a:blip r:embed="rId28"/>
          <a:stretch>
            <a:fillRect/>
          </a:stretch>
        </p:blipFill>
        <p:spPr>
          <a:xfrm>
            <a:off x="10694170" y="3423862"/>
            <a:ext cx="907809" cy="1268093"/>
          </a:xfrm>
          <a:prstGeom prst="rect">
            <a:avLst/>
          </a:prstGeom>
        </p:spPr>
      </p:pic>
      <p:pic>
        <p:nvPicPr>
          <p:cNvPr id="3" name="Picture 2">
            <a:extLst>
              <a:ext uri="{FF2B5EF4-FFF2-40B4-BE49-F238E27FC236}">
                <a16:creationId xmlns:a16="http://schemas.microsoft.com/office/drawing/2014/main" id="{1837C183-C7D0-0102-2F08-5F1264719B7B}"/>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211347" y="2046927"/>
            <a:ext cx="642443" cy="896038"/>
          </a:xfrm>
          <a:prstGeom prst="rect">
            <a:avLst/>
          </a:prstGeom>
        </p:spPr>
      </p:pic>
      <p:pic>
        <p:nvPicPr>
          <p:cNvPr id="5" name="Picture 4">
            <a:extLst>
              <a:ext uri="{FF2B5EF4-FFF2-40B4-BE49-F238E27FC236}">
                <a16:creationId xmlns:a16="http://schemas.microsoft.com/office/drawing/2014/main" id="{A877B45C-1E6A-B57B-2A12-82A1E07AB7C4}"/>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305544" y="2037311"/>
            <a:ext cx="675256" cy="896038"/>
          </a:xfrm>
          <a:prstGeom prst="rect">
            <a:avLst/>
          </a:prstGeom>
        </p:spPr>
      </p:pic>
      <p:pic>
        <p:nvPicPr>
          <p:cNvPr id="6" name="Picture 5" descr="A book cover with a rainbow colored line&#10;&#10;Description automatically generated">
            <a:extLst>
              <a:ext uri="{FF2B5EF4-FFF2-40B4-BE49-F238E27FC236}">
                <a16:creationId xmlns:a16="http://schemas.microsoft.com/office/drawing/2014/main" id="{7891DE05-FAD9-D9ED-5D47-890314C62BC6}"/>
              </a:ext>
            </a:extLst>
          </p:cNvPr>
          <p:cNvPicPr>
            <a:picLocks noChangeAspect="1"/>
          </p:cNvPicPr>
          <p:nvPr/>
        </p:nvPicPr>
        <p:blipFill>
          <a:blip r:embed="rId31"/>
          <a:stretch>
            <a:fillRect/>
          </a:stretch>
        </p:blipFill>
        <p:spPr>
          <a:xfrm>
            <a:off x="8260435" y="2696254"/>
            <a:ext cx="908864" cy="1310391"/>
          </a:xfrm>
          <a:prstGeom prst="rect">
            <a:avLst/>
          </a:prstGeom>
        </p:spPr>
      </p:pic>
      <p:sp>
        <p:nvSpPr>
          <p:cNvPr id="8" name="TextBox 7">
            <a:extLst>
              <a:ext uri="{FF2B5EF4-FFF2-40B4-BE49-F238E27FC236}">
                <a16:creationId xmlns:a16="http://schemas.microsoft.com/office/drawing/2014/main" id="{F7870804-9DE1-7AA3-B38E-685D70883185}"/>
              </a:ext>
            </a:extLst>
          </p:cNvPr>
          <p:cNvSpPr txBox="1"/>
          <p:nvPr/>
        </p:nvSpPr>
        <p:spPr>
          <a:xfrm>
            <a:off x="6892120" y="6136158"/>
            <a:ext cx="3274967" cy="646331"/>
          </a:xfrm>
          <a:prstGeom prst="rect">
            <a:avLst/>
          </a:prstGeom>
          <a:noFill/>
        </p:spPr>
        <p:txBody>
          <a:bodyPr wrap="square" lIns="0" tIns="0" rIns="0" bIns="0" rtlCol="0" anchor="t">
            <a:spAutoFit/>
          </a:bodyPr>
          <a:lstStyle/>
          <a:p>
            <a:pPr algn="ctr"/>
            <a:r>
              <a:rPr lang="en-US" sz="1400" b="1">
                <a:solidFill>
                  <a:schemeClr val="accent6"/>
                </a:solidFill>
              </a:rPr>
              <a:t>Mosaic Framework:</a:t>
            </a:r>
            <a:endParaRPr lang="en-US" sz="1400" b="1">
              <a:solidFill>
                <a:schemeClr val="accent6"/>
              </a:solidFill>
              <a:cs typeface="Arial"/>
            </a:endParaRPr>
          </a:p>
          <a:p>
            <a:pPr algn="ctr"/>
            <a:r>
              <a:rPr lang="en-US" sz="1400" b="1">
                <a:solidFill>
                  <a:schemeClr val="accent6"/>
                </a:solidFill>
              </a:rPr>
              <a:t>Respiratory "Use-Case" for their </a:t>
            </a:r>
            <a:br>
              <a:rPr lang="en-US" sz="1400" b="1">
                <a:solidFill>
                  <a:schemeClr val="accent6"/>
                </a:solidFill>
                <a:cs typeface="Arial"/>
              </a:rPr>
            </a:br>
            <a:r>
              <a:rPr lang="en-US" sz="1400" b="1">
                <a:solidFill>
                  <a:schemeClr val="accent6"/>
                </a:solidFill>
              </a:rPr>
              <a:t>implementation </a:t>
            </a:r>
            <a:endParaRPr lang="en-US" sz="1400" b="1">
              <a:solidFill>
                <a:schemeClr val="accent6"/>
              </a:solidFill>
              <a:cs typeface="Arial"/>
            </a:endParaRPr>
          </a:p>
        </p:txBody>
      </p:sp>
      <p:pic>
        <p:nvPicPr>
          <p:cNvPr id="1026" name="Picture 2" descr="A blue and white sign with a blue arrow&#10;&#10;Description automatically generated">
            <a:extLst>
              <a:ext uri="{FF2B5EF4-FFF2-40B4-BE49-F238E27FC236}">
                <a16:creationId xmlns:a16="http://schemas.microsoft.com/office/drawing/2014/main" id="{B68582E3-E24D-71DA-47CB-7A62FB0F2AC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28153" y="1477097"/>
            <a:ext cx="1068411" cy="15078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hand holding a piece of paper&#10;&#10;Description automatically generated">
            <a:extLst>
              <a:ext uri="{FF2B5EF4-FFF2-40B4-BE49-F238E27FC236}">
                <a16:creationId xmlns:a16="http://schemas.microsoft.com/office/drawing/2014/main" id="{1BF08933-31F7-8CA7-E8D0-9E530063EA24}"/>
              </a:ext>
            </a:extLst>
          </p:cNvPr>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0890878" y="-35364"/>
            <a:ext cx="1299701" cy="1372623"/>
          </a:xfrm>
          <a:prstGeom prst="rect">
            <a:avLst/>
          </a:prstGeom>
        </p:spPr>
      </p:pic>
    </p:spTree>
    <p:extLst>
      <p:ext uri="{BB962C8B-B14F-4D97-AF65-F5344CB8AC3E}">
        <p14:creationId xmlns:p14="http://schemas.microsoft.com/office/powerpoint/2010/main" val="41854117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2B9912D6-A9D4-4A69-A1A5-3E10937497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 name="Object 6" hidden="1">
                        <a:extLst>
                          <a:ext uri="{FF2B5EF4-FFF2-40B4-BE49-F238E27FC236}">
                            <a16:creationId xmlns:a16="http://schemas.microsoft.com/office/drawing/2014/main" id="{2B9912D6-A9D4-4A69-A1A5-3E10937497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Title 14">
            <a:extLst>
              <a:ext uri="{FF2B5EF4-FFF2-40B4-BE49-F238E27FC236}">
                <a16:creationId xmlns:a16="http://schemas.microsoft.com/office/drawing/2014/main" id="{CEFDE6D8-2DBE-4640-B24B-6F2D4D11989E}"/>
              </a:ext>
            </a:extLst>
          </p:cNvPr>
          <p:cNvSpPr txBox="1">
            <a:spLocks/>
          </p:cNvSpPr>
          <p:nvPr/>
        </p:nvSpPr>
        <p:spPr>
          <a:xfrm>
            <a:off x="729186" y="155512"/>
            <a:ext cx="11082528" cy="86177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w="6350" cap="flat">
                  <a:noFill/>
                  <a:miter lim="800000"/>
                </a:ln>
                <a:solidFill>
                  <a:schemeClr val="bg1"/>
                </a:solidFill>
                <a:effectLst/>
                <a:uLnTx/>
                <a:uFillTx/>
                <a:latin typeface="Source Sans Pro" panose="020B0503030403020204" pitchFamily="34" charset="0"/>
                <a:ea typeface="+mj-ea"/>
                <a:cs typeface="+mj-cs"/>
              </a:rPr>
              <a:t>Collaborative surveillance </a:t>
            </a:r>
            <a:r>
              <a:rPr kumimoji="0" lang="en-GB" sz="2800" b="0" i="0" u="none" strike="noStrike" kern="1200" cap="none" spc="0" normalizeH="0" baseline="0" noProof="0">
                <a:ln w="6350" cap="flat">
                  <a:noFill/>
                  <a:miter lim="800000"/>
                </a:ln>
                <a:solidFill>
                  <a:schemeClr val="bg1"/>
                </a:solidFill>
                <a:effectLst/>
                <a:uLnTx/>
                <a:uFillTx/>
                <a:latin typeface="Source Sans Pro" panose="020B0503030403020204" pitchFamily="34" charset="0"/>
                <a:ea typeface="+mj-ea"/>
                <a:cs typeface="+mj-cs"/>
              </a:rPr>
              <a:t>calls for strengthening capacity </a:t>
            </a:r>
            <a:r>
              <a:rPr kumimoji="0" lang="en-GB" sz="2800" b="0" i="0" u="sng" strike="noStrike" kern="1200" cap="none" spc="0" normalizeH="0" baseline="0" noProof="0">
                <a:ln w="6350" cap="flat">
                  <a:noFill/>
                  <a:miter lim="800000"/>
                </a:ln>
                <a:solidFill>
                  <a:schemeClr val="bg1"/>
                </a:solidFill>
                <a:effectLst/>
                <a:uLnTx/>
                <a:uFillTx/>
                <a:latin typeface="Source Sans Pro" panose="020B0503030403020204" pitchFamily="34" charset="0"/>
                <a:ea typeface="+mj-ea"/>
                <a:cs typeface="+mj-cs"/>
              </a:rPr>
              <a:t>and</a:t>
            </a:r>
            <a:r>
              <a:rPr kumimoji="0" lang="en-GB" sz="2800" b="0" i="0" u="none" strike="noStrike" kern="1200" cap="none" spc="0" normalizeH="0" baseline="0" noProof="0">
                <a:ln w="6350" cap="flat">
                  <a:noFill/>
                  <a:miter lim="800000"/>
                </a:ln>
                <a:solidFill>
                  <a:schemeClr val="bg1"/>
                </a:solidFill>
                <a:effectLst/>
                <a:uLnTx/>
                <a:uFillTx/>
                <a:latin typeface="Source Sans Pro" panose="020B0503030403020204" pitchFamily="34" charset="0"/>
                <a:ea typeface="+mj-ea"/>
                <a:cs typeface="+mj-cs"/>
              </a:rPr>
              <a:t> collaboration</a:t>
            </a:r>
          </a:p>
        </p:txBody>
      </p:sp>
      <p:cxnSp>
        <p:nvCxnSpPr>
          <p:cNvPr id="40" name="Straight Connector 42">
            <a:extLst>
              <a:ext uri="{FF2B5EF4-FFF2-40B4-BE49-F238E27FC236}">
                <a16:creationId xmlns:a16="http://schemas.microsoft.com/office/drawing/2014/main" id="{B6554008-F16C-9EEC-4B21-0A0EB25B6D78}"/>
              </a:ext>
            </a:extLst>
          </p:cNvPr>
          <p:cNvCxnSpPr>
            <a:cxnSpLocks/>
          </p:cNvCxnSpPr>
          <p:nvPr/>
        </p:nvCxnSpPr>
        <p:spPr>
          <a:xfrm flipH="1">
            <a:off x="6392415" y="1841038"/>
            <a:ext cx="5148000" cy="0"/>
          </a:xfrm>
          <a:prstGeom prst="line">
            <a:avLst/>
          </a:prstGeom>
          <a:ln w="9525"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8F7E7627-5F75-642A-FA29-07218784726C}"/>
              </a:ext>
            </a:extLst>
          </p:cNvPr>
          <p:cNvCxnSpPr>
            <a:cxnSpLocks/>
          </p:cNvCxnSpPr>
          <p:nvPr/>
        </p:nvCxnSpPr>
        <p:spPr>
          <a:xfrm flipH="1">
            <a:off x="739559" y="1841038"/>
            <a:ext cx="5004000" cy="0"/>
          </a:xfrm>
          <a:prstGeom prst="line">
            <a:avLst/>
          </a:prstGeom>
          <a:ln w="9525"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F221BFAD-7851-A19E-BA74-060E65C2CEC9}"/>
              </a:ext>
            </a:extLst>
          </p:cNvPr>
          <p:cNvSpPr/>
          <p:nvPr/>
        </p:nvSpPr>
        <p:spPr>
          <a:xfrm>
            <a:off x="4768136" y="1377536"/>
            <a:ext cx="188605" cy="1706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8" name="Rechteck 37">
            <a:extLst>
              <a:ext uri="{FF2B5EF4-FFF2-40B4-BE49-F238E27FC236}">
                <a16:creationId xmlns:a16="http://schemas.microsoft.com/office/drawing/2014/main" id="{D87A12DF-CF99-5C40-645D-A1EC3A8064D1}"/>
              </a:ext>
            </a:extLst>
          </p:cNvPr>
          <p:cNvSpPr/>
          <p:nvPr/>
        </p:nvSpPr>
        <p:spPr>
          <a:xfrm>
            <a:off x="10178530" y="1416273"/>
            <a:ext cx="188605" cy="1706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2" name="TextBox 77">
            <a:extLst>
              <a:ext uri="{FF2B5EF4-FFF2-40B4-BE49-F238E27FC236}">
                <a16:creationId xmlns:a16="http://schemas.microsoft.com/office/drawing/2014/main" id="{20957812-4E3C-F76E-153F-41AD771013D3}"/>
              </a:ext>
            </a:extLst>
          </p:cNvPr>
          <p:cNvSpPr txBox="1">
            <a:spLocks/>
          </p:cNvSpPr>
          <p:nvPr/>
        </p:nvSpPr>
        <p:spPr>
          <a:xfrm>
            <a:off x="4471311" y="1084165"/>
            <a:ext cx="6895659" cy="307777"/>
          </a:xfrm>
          <a:prstGeom prst="rect">
            <a:avLst/>
          </a:prstGeom>
          <a:solidFill>
            <a:schemeClr val="bg1"/>
          </a:solidFill>
          <a:ln w="6350">
            <a:noFill/>
            <a:miter lim="800000"/>
          </a:ln>
        </p:spPr>
        <p:txBody>
          <a:bodyPr vert="horz" wrap="square" lIns="0" tIns="0" rIns="72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Source Sans Pro"/>
                <a:ea typeface="+mn-ea"/>
                <a:cs typeface="+mn-cs"/>
              </a:rPr>
              <a:t>Coverage, quality and collaboration across 4 dimensions</a:t>
            </a:r>
          </a:p>
        </p:txBody>
      </p:sp>
      <p:pic>
        <p:nvPicPr>
          <p:cNvPr id="3" name="Picture 2">
            <a:extLst>
              <a:ext uri="{FF2B5EF4-FFF2-40B4-BE49-F238E27FC236}">
                <a16:creationId xmlns:a16="http://schemas.microsoft.com/office/drawing/2014/main" id="{058E31FB-4D20-49AF-8C9B-7E0B9593EFB6}"/>
              </a:ext>
            </a:extLst>
          </p:cNvPr>
          <p:cNvPicPr>
            <a:picLocks noChangeAspect="1"/>
          </p:cNvPicPr>
          <p:nvPr/>
        </p:nvPicPr>
        <p:blipFill>
          <a:blip r:embed="rId7"/>
          <a:stretch>
            <a:fillRect/>
          </a:stretch>
        </p:blipFill>
        <p:spPr>
          <a:xfrm>
            <a:off x="4956741" y="1546717"/>
            <a:ext cx="5221789" cy="1445580"/>
          </a:xfrm>
          <a:prstGeom prst="rect">
            <a:avLst/>
          </a:prstGeom>
        </p:spPr>
      </p:pic>
      <p:pic>
        <p:nvPicPr>
          <p:cNvPr id="2" name="Picture 1">
            <a:extLst>
              <a:ext uri="{FF2B5EF4-FFF2-40B4-BE49-F238E27FC236}">
                <a16:creationId xmlns:a16="http://schemas.microsoft.com/office/drawing/2014/main" id="{4D58270C-A460-5FF0-0AED-4270F111DB30}"/>
              </a:ext>
            </a:extLst>
          </p:cNvPr>
          <p:cNvPicPr>
            <a:picLocks noChangeAspect="1"/>
          </p:cNvPicPr>
          <p:nvPr/>
        </p:nvPicPr>
        <p:blipFill rotWithShape="1">
          <a:blip r:embed="rId8"/>
          <a:srcRect t="11393" b="4186"/>
          <a:stretch/>
        </p:blipFill>
        <p:spPr>
          <a:xfrm>
            <a:off x="1468529" y="3581515"/>
            <a:ext cx="1951724" cy="233339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84E4528-699A-8D4D-B18E-1F53F0B7F69F}"/>
              </a:ext>
            </a:extLst>
          </p:cNvPr>
          <p:cNvSpPr txBox="1"/>
          <p:nvPr/>
        </p:nvSpPr>
        <p:spPr>
          <a:xfrm>
            <a:off x="4646417" y="3327425"/>
            <a:ext cx="6243876" cy="2585323"/>
          </a:xfrm>
          <a:prstGeom prst="rect">
            <a:avLst/>
          </a:prstGeom>
          <a:solidFill>
            <a:schemeClr val="bg1"/>
          </a:solidFill>
          <a:ln w="9525">
            <a:solidFill>
              <a:schemeClr val="accent6">
                <a:lumMod val="50000"/>
              </a:schemeClr>
            </a:solidFill>
          </a:ln>
        </p:spPr>
        <p:txBody>
          <a:bodyPr wrap="square">
            <a:spAutoFit/>
          </a:bodyPr>
          <a:lstStyle/>
          <a:p>
            <a:pPr marL="285750" indent="-285750">
              <a:buFont typeface="Arial" panose="020B0604020202020204" pitchFamily="34" charset="0"/>
              <a:buChar char="•"/>
            </a:pPr>
            <a:r>
              <a:rPr lang="en-US">
                <a:solidFill>
                  <a:schemeClr val="accent6">
                    <a:lumMod val="50000"/>
                  </a:schemeClr>
                </a:solidFill>
                <a:latin typeface="Source Sans Pro" panose="020B0503030403020204" pitchFamily="34" charset="0"/>
                <a:ea typeface="Source Serif Pro" panose="02040603050405020204" pitchFamily="18" charset="0"/>
              </a:rPr>
              <a:t>Mosaic workshops identify specific national needs and actions at the national level to strengthen surveillance</a:t>
            </a:r>
            <a:br>
              <a:rPr lang="en-US">
                <a:solidFill>
                  <a:schemeClr val="accent6">
                    <a:lumMod val="50000"/>
                  </a:schemeClr>
                </a:solidFill>
                <a:latin typeface="Source Sans Pro" panose="020B0503030403020204" pitchFamily="34" charset="0"/>
                <a:ea typeface="Source Serif Pro" panose="02040603050405020204" pitchFamily="18" charset="0"/>
              </a:rPr>
            </a:br>
            <a:endParaRPr lang="en-US">
              <a:solidFill>
                <a:schemeClr val="accent6">
                  <a:lumMod val="50000"/>
                </a:schemeClr>
              </a:solidFill>
              <a:latin typeface="Source Sans Pro" panose="020B0503030403020204" pitchFamily="34" charset="0"/>
              <a:ea typeface="Source Serif Pro" panose="02040603050405020204" pitchFamily="18" charset="0"/>
            </a:endParaRPr>
          </a:p>
          <a:p>
            <a:pPr marL="285750" indent="-285750">
              <a:buFont typeface="Arial" panose="020B0604020202020204" pitchFamily="34" charset="0"/>
              <a:buChar char="•"/>
            </a:pPr>
            <a:r>
              <a:rPr lang="en-US">
                <a:solidFill>
                  <a:schemeClr val="accent6">
                    <a:lumMod val="50000"/>
                  </a:schemeClr>
                </a:solidFill>
                <a:latin typeface="Source Sans Pro" panose="020B0503030403020204" pitchFamily="34" charset="0"/>
                <a:ea typeface="Source Serif Pro" panose="02040603050405020204" pitchFamily="18" charset="0"/>
              </a:rPr>
              <a:t>Examples include </a:t>
            </a:r>
            <a:r>
              <a:rPr lang="en-US" err="1">
                <a:solidFill>
                  <a:schemeClr val="accent6">
                    <a:lumMod val="50000"/>
                  </a:schemeClr>
                </a:solidFill>
                <a:latin typeface="Source Sans Pro" panose="020B0503030403020204" pitchFamily="34" charset="0"/>
                <a:ea typeface="Source Serif Pro" panose="02040603050405020204" pitchFamily="18" charset="0"/>
              </a:rPr>
              <a:t>i</a:t>
            </a:r>
            <a:r>
              <a:rPr kumimoji="0" lang="en-GB" sz="1800" b="0" i="0" u="none" strike="noStrike" kern="1200" cap="none" spc="0" normalizeH="0" baseline="0" noProof="0" err="1">
                <a:solidFill>
                  <a:schemeClr val="accent6">
                    <a:lumMod val="50000"/>
                  </a:schemeClr>
                </a:solidFill>
                <a:effectLst/>
                <a:uLnTx/>
                <a:uFillTx/>
                <a:latin typeface="Source Sans Pro" panose="020B0503030403020204" pitchFamily="34" charset="0"/>
                <a:ea typeface="+mn-ea"/>
                <a:cs typeface="+mn-cs"/>
              </a:rPr>
              <a:t>mproved</a:t>
            </a:r>
            <a:r>
              <a:rPr kumimoji="0" lang="en-GB" sz="1800" b="0" i="0" u="none" strike="noStrike" kern="1200" cap="none" spc="0" normalizeH="0" baseline="0" noProof="0">
                <a:solidFill>
                  <a:schemeClr val="accent6">
                    <a:lumMod val="50000"/>
                  </a:schemeClr>
                </a:solidFill>
                <a:effectLst/>
                <a:uLnTx/>
                <a:uFillTx/>
                <a:latin typeface="Source Sans Pro" panose="020B0503030403020204" pitchFamily="34" charset="0"/>
                <a:ea typeface="+mn-ea"/>
                <a:cs typeface="+mn-cs"/>
              </a:rPr>
              <a:t> stakeholder and multi-sectoral coordination, a sustained workforce, improved systems and tools, new data sources, or improving technology.</a:t>
            </a:r>
            <a:br>
              <a:rPr kumimoji="0" lang="en-GB" sz="1800" b="0" i="0" u="none" strike="noStrike" kern="1200" cap="none" spc="0" normalizeH="0" baseline="0" noProof="0">
                <a:solidFill>
                  <a:schemeClr val="accent6">
                    <a:lumMod val="50000"/>
                  </a:schemeClr>
                </a:solidFill>
                <a:effectLst/>
                <a:uLnTx/>
                <a:uFillTx/>
                <a:latin typeface="Source Sans Pro" panose="020B0503030403020204" pitchFamily="34" charset="0"/>
                <a:ea typeface="+mn-ea"/>
                <a:cs typeface="+mn-cs"/>
              </a:rPr>
            </a:br>
            <a:endParaRPr kumimoji="0" lang="en-GB" sz="1800" b="0" i="0" u="none" strike="noStrike" kern="1200" cap="none" spc="0" normalizeH="0" baseline="0" noProof="0">
              <a:solidFill>
                <a:schemeClr val="accent6">
                  <a:lumMod val="50000"/>
                </a:schemeClr>
              </a:solidFill>
              <a:effectLst/>
              <a:uLnTx/>
              <a:uFillTx/>
              <a:latin typeface="Source Sans Pro" panose="020B0503030403020204" pitchFamily="34" charset="0"/>
              <a:ea typeface="+mn-ea"/>
              <a:cs typeface="+mn-cs"/>
            </a:endParaRPr>
          </a:p>
          <a:p>
            <a:pPr marL="285750" indent="-285750">
              <a:buFont typeface="Arial" panose="020B0604020202020204" pitchFamily="34" charset="0"/>
              <a:buChar char="•"/>
            </a:pPr>
            <a:r>
              <a:rPr kumimoji="0" lang="en-GB" sz="1800" b="0" i="0" u="none" strike="noStrike" kern="1200" cap="none" spc="0" normalizeH="0" baseline="0" noProof="0">
                <a:solidFill>
                  <a:schemeClr val="accent6">
                    <a:lumMod val="50000"/>
                  </a:schemeClr>
                </a:solidFill>
                <a:effectLst/>
                <a:uLnTx/>
                <a:uFillTx/>
                <a:latin typeface="Source Sans Pro" panose="020B0503030403020204" pitchFamily="34" charset="0"/>
                <a:ea typeface="+mn-ea"/>
                <a:cs typeface="+mn-cs"/>
              </a:rPr>
              <a:t>These and other needs can then be prioritized for strengthening through global HEPR implementation. </a:t>
            </a:r>
            <a:endParaRPr lang="en-US">
              <a:solidFill>
                <a:schemeClr val="accent6">
                  <a:lumMod val="50000"/>
                </a:schemeClr>
              </a:solidFill>
              <a:latin typeface="Source Sans Pro" panose="020B0503030403020204" pitchFamily="34" charset="0"/>
              <a:ea typeface="Source Serif Pro" panose="02040603050405020204" pitchFamily="18" charset="0"/>
            </a:endParaRPr>
          </a:p>
        </p:txBody>
      </p:sp>
      <p:grpSp>
        <p:nvGrpSpPr>
          <p:cNvPr id="9" name="Group 8">
            <a:extLst>
              <a:ext uri="{FF2B5EF4-FFF2-40B4-BE49-F238E27FC236}">
                <a16:creationId xmlns:a16="http://schemas.microsoft.com/office/drawing/2014/main" id="{E4CC0334-C491-F083-4CED-7CFA436834C5}"/>
              </a:ext>
            </a:extLst>
          </p:cNvPr>
          <p:cNvGrpSpPr/>
          <p:nvPr/>
        </p:nvGrpSpPr>
        <p:grpSpPr>
          <a:xfrm>
            <a:off x="3781092" y="3786960"/>
            <a:ext cx="345153" cy="1867965"/>
            <a:chOff x="5551994" y="1936515"/>
            <a:chExt cx="457200" cy="4187085"/>
          </a:xfrm>
        </p:grpSpPr>
        <p:grpSp>
          <p:nvGrpSpPr>
            <p:cNvPr id="10" name="Group 9">
              <a:extLst>
                <a:ext uri="{FF2B5EF4-FFF2-40B4-BE49-F238E27FC236}">
                  <a16:creationId xmlns:a16="http://schemas.microsoft.com/office/drawing/2014/main" id="{911118CF-AC6A-7FA3-F043-3F83D8AB0316}"/>
                </a:ext>
              </a:extLst>
            </p:cNvPr>
            <p:cNvGrpSpPr/>
            <p:nvPr/>
          </p:nvGrpSpPr>
          <p:grpSpPr>
            <a:xfrm>
              <a:off x="5771836" y="1936515"/>
              <a:ext cx="0" cy="4187085"/>
              <a:chOff x="6244077" y="1615364"/>
              <a:chExt cx="0" cy="4187085"/>
            </a:xfrm>
          </p:grpSpPr>
          <p:cxnSp>
            <p:nvCxnSpPr>
              <p:cNvPr id="14" name="Straight Connector 13">
                <a:extLst>
                  <a:ext uri="{FF2B5EF4-FFF2-40B4-BE49-F238E27FC236}">
                    <a16:creationId xmlns:a16="http://schemas.microsoft.com/office/drawing/2014/main" id="{7C15922B-3880-76B4-8741-F594DBAA831F}"/>
                  </a:ext>
                </a:extLst>
              </p:cNvPr>
              <p:cNvCxnSpPr>
                <a:cxnSpLocks/>
              </p:cNvCxnSpPr>
              <p:nvPr/>
            </p:nvCxnSpPr>
            <p:spPr>
              <a:xfrm>
                <a:off x="6244077" y="1615364"/>
                <a:ext cx="0" cy="1720960"/>
              </a:xfrm>
              <a:prstGeom prst="line">
                <a:avLst/>
              </a:prstGeom>
              <a:ln w="9525" cap="rnd">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22EEB-CBDD-45EF-63AB-DBA4BA7FA9F5}"/>
                  </a:ext>
                </a:extLst>
              </p:cNvPr>
              <p:cNvCxnSpPr>
                <a:cxnSpLocks/>
              </p:cNvCxnSpPr>
              <p:nvPr/>
            </p:nvCxnSpPr>
            <p:spPr>
              <a:xfrm>
                <a:off x="6244077" y="4065373"/>
                <a:ext cx="0" cy="1737076"/>
              </a:xfrm>
              <a:prstGeom prst="line">
                <a:avLst/>
              </a:prstGeom>
              <a:ln w="9525" cap="rnd">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 name="ChevronBlue 19">
              <a:extLst>
                <a:ext uri="{FF2B5EF4-FFF2-40B4-BE49-F238E27FC236}">
                  <a16:creationId xmlns:a16="http://schemas.microsoft.com/office/drawing/2014/main" id="{AD69F4C1-94AE-AD69-668B-01C4587D3804}"/>
                </a:ext>
              </a:extLst>
            </p:cNvPr>
            <p:cNvGrpSpPr>
              <a:grpSpLocks noChangeAspect="1"/>
            </p:cNvGrpSpPr>
            <p:nvPr>
              <p:custDataLst>
                <p:tags r:id="rId2"/>
              </p:custDataLst>
            </p:nvPr>
          </p:nvGrpSpPr>
          <p:grpSpPr>
            <a:xfrm>
              <a:off x="5551994" y="3759030"/>
              <a:ext cx="457200" cy="457200"/>
              <a:chOff x="1016000" y="1016000"/>
              <a:chExt cx="396228" cy="396228"/>
            </a:xfrm>
          </p:grpSpPr>
          <p:sp>
            <p:nvSpPr>
              <p:cNvPr id="12" name="Oval 11">
                <a:extLst>
                  <a:ext uri="{FF2B5EF4-FFF2-40B4-BE49-F238E27FC236}">
                    <a16:creationId xmlns:a16="http://schemas.microsoft.com/office/drawing/2014/main" id="{28B566A8-5BC6-A27E-44C1-284CA00FDF8C}"/>
                  </a:ext>
                </a:extLst>
              </p:cNvPr>
              <p:cNvSpPr/>
              <p:nvPr/>
            </p:nvSpPr>
            <p:spPr>
              <a:xfrm>
                <a:off x="1016000" y="1016000"/>
                <a:ext cx="396228" cy="396228"/>
              </a:xfrm>
              <a:prstGeom prst="ellipse">
                <a:avLst/>
              </a:prstGeom>
              <a:solidFill>
                <a:srgbClr val="4F81BD"/>
              </a:solidFill>
              <a:ln w="6350" cap="sq" cmpd="sng" algn="ctr">
                <a:noFill/>
                <a:prstDash val="solid"/>
                <a:miter lim="800000"/>
              </a:ln>
              <a:effectLst/>
            </p:spPr>
            <p:txBody>
              <a:bodyPr rot="0" spcFirstLastPara="0" vertOverflow="overflow" horzOverflow="overflow" vert="horz" wrap="square" lIns="85682" tIns="42841" rIns="85682" bIns="42841" numCol="1" spcCol="0" rtlCol="0" fromWordArt="0" anchor="ctr" anchorCtr="0" forceAA="0" compatLnSpc="1">
                <a:prstTxWarp prst="textNoShape">
                  <a:avLst/>
                </a:prstTxWarp>
                <a:noAutofit/>
              </a:bodyPr>
              <a:lstStyle/>
              <a:p>
                <a:pPr algn="ctr" defTabSz="856720">
                  <a:spcBef>
                    <a:spcPts val="281"/>
                  </a:spcBef>
                  <a:spcAft>
                    <a:spcPts val="281"/>
                  </a:spcAft>
                  <a:defRPr/>
                </a:pPr>
                <a:endParaRPr lang="en-GB" sz="1499" b="1" kern="0">
                  <a:solidFill>
                    <a:prstClr val="black"/>
                  </a:solidFill>
                  <a:latin typeface="Source Sans Pro" panose="020B0503030403020204" pitchFamily="34" charset="0"/>
                </a:endParaRPr>
              </a:p>
            </p:txBody>
          </p:sp>
          <p:pic>
            <p:nvPicPr>
              <p:cNvPr id="13" name="Graphic 12">
                <a:extLst>
                  <a:ext uri="{FF2B5EF4-FFF2-40B4-BE49-F238E27FC236}">
                    <a16:creationId xmlns:a16="http://schemas.microsoft.com/office/drawing/2014/main" id="{D1F49B26-D5F0-7CAF-419D-ED806F168A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grpSp>
      <p:pic>
        <p:nvPicPr>
          <p:cNvPr id="4" name="Picture 3">
            <a:extLst>
              <a:ext uri="{FF2B5EF4-FFF2-40B4-BE49-F238E27FC236}">
                <a16:creationId xmlns:a16="http://schemas.microsoft.com/office/drawing/2014/main" id="{8F9F1B6B-6AA6-B7FC-97E6-A0ACBC28FDA7}"/>
              </a:ext>
            </a:extLst>
          </p:cNvPr>
          <p:cNvPicPr>
            <a:picLocks noChangeAspect="1"/>
          </p:cNvPicPr>
          <p:nvPr/>
        </p:nvPicPr>
        <p:blipFill>
          <a:blip r:embed="rId11"/>
          <a:stretch>
            <a:fillRect/>
          </a:stretch>
        </p:blipFill>
        <p:spPr>
          <a:xfrm>
            <a:off x="202173" y="1238053"/>
            <a:ext cx="1750506" cy="1706468"/>
          </a:xfrm>
          <a:prstGeom prst="rect">
            <a:avLst/>
          </a:prstGeom>
        </p:spPr>
      </p:pic>
      <p:sp>
        <p:nvSpPr>
          <p:cNvPr id="6" name="TextBox 5">
            <a:extLst>
              <a:ext uri="{FF2B5EF4-FFF2-40B4-BE49-F238E27FC236}">
                <a16:creationId xmlns:a16="http://schemas.microsoft.com/office/drawing/2014/main" id="{CEB0729E-42A0-518D-C055-DC44D88AB971}"/>
              </a:ext>
            </a:extLst>
          </p:cNvPr>
          <p:cNvSpPr txBox="1"/>
          <p:nvPr/>
        </p:nvSpPr>
        <p:spPr>
          <a:xfrm>
            <a:off x="1768986" y="1861438"/>
            <a:ext cx="2412510" cy="369332"/>
          </a:xfrm>
          <a:prstGeom prst="rect">
            <a:avLst/>
          </a:prstGeom>
          <a:noFill/>
          <a:ln w="6350">
            <a:noFill/>
            <a:miter lim="800000"/>
          </a:ln>
        </p:spPr>
        <p:txBody>
          <a:bodyPr wrap="square">
            <a:spAutoFit/>
          </a:bodyPr>
          <a:lstStyle/>
          <a:p>
            <a:pPr algn="ctr"/>
            <a:r>
              <a:rPr lang="en-US" b="1">
                <a:latin typeface="Source Sans Pro" panose="020B0503030403020204" pitchFamily="34" charset="0"/>
                <a:ea typeface="Source Serif Pro" panose="02040603050405020204" pitchFamily="18" charset="0"/>
              </a:rPr>
              <a:t>The “5Cs” of HEPR</a:t>
            </a:r>
            <a:endParaRPr lang="en-US" b="1"/>
          </a:p>
        </p:txBody>
      </p:sp>
    </p:spTree>
    <p:extLst>
      <p:ext uri="{BB962C8B-B14F-4D97-AF65-F5344CB8AC3E}">
        <p14:creationId xmlns:p14="http://schemas.microsoft.com/office/powerpoint/2010/main" val="143691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0" name="TextBox 9">
            <a:extLst>
              <a:ext uri="{FF2B5EF4-FFF2-40B4-BE49-F238E27FC236}">
                <a16:creationId xmlns:a16="http://schemas.microsoft.com/office/drawing/2014/main" id="{90F2CC28-DE18-465E-B142-EBE7D98AF522}"/>
              </a:ext>
            </a:extLst>
          </p:cNvPr>
          <p:cNvSpPr txBox="1"/>
          <p:nvPr/>
        </p:nvSpPr>
        <p:spPr>
          <a:xfrm>
            <a:off x="349368" y="1712998"/>
            <a:ext cx="10492631" cy="4862741"/>
          </a:xfrm>
          <a:prstGeom prst="rect">
            <a:avLst/>
          </a:prstGeom>
          <a:noFill/>
        </p:spPr>
        <p:txBody>
          <a:bodyPr wrap="square" lIns="0" tIns="0" rIns="0" bIns="0" rtlCol="0" anchor="t">
            <a:spAutoFit/>
          </a:bodyPr>
          <a:lstStyle/>
          <a:p>
            <a:pPr marL="342900" indent="-342900">
              <a:lnSpc>
                <a:spcPct val="107000"/>
              </a:lnSpc>
              <a:buFont typeface="Arial" panose="020B0604020202020204" pitchFamily="34" charset="0"/>
              <a:buChar char="•"/>
              <a:defRPr/>
            </a:pPr>
            <a:r>
              <a:rPr lang="en-GB" sz="2400">
                <a:solidFill>
                  <a:srgbClr val="000000"/>
                </a:solidFill>
                <a:latin typeface="Arial"/>
              </a:rPr>
              <a:t>States Parties must have the capacity to detect events through a </a:t>
            </a:r>
            <a:br>
              <a:rPr lang="en-GB" sz="2400">
                <a:latin typeface="Arial"/>
              </a:rPr>
            </a:br>
            <a:r>
              <a:rPr lang="en-GB" sz="2400">
                <a:solidFill>
                  <a:srgbClr val="000000"/>
                </a:solidFill>
                <a:latin typeface="Arial"/>
              </a:rPr>
              <a:t>well-established national surveillance and response infrastructure</a:t>
            </a:r>
          </a:p>
          <a:p>
            <a:pPr marL="800100" lvl="2" indent="-342900">
              <a:lnSpc>
                <a:spcPct val="107000"/>
              </a:lnSpc>
              <a:buFont typeface="Arial" panose="020B0604020202020204" pitchFamily="34" charset="0"/>
              <a:buChar char="•"/>
              <a:defRPr/>
            </a:pPr>
            <a:r>
              <a:rPr lang="en-GB" sz="2000">
                <a:solidFill>
                  <a:srgbClr val="000000"/>
                </a:solidFill>
                <a:latin typeface="Arial"/>
              </a:rPr>
              <a:t>To be able to notify events or respond to public health risks and emergencies</a:t>
            </a:r>
            <a:endParaRPr lang="en-GB" sz="2000">
              <a:solidFill>
                <a:srgbClr val="000000"/>
              </a:solidFill>
              <a:latin typeface="Arial"/>
              <a:cs typeface="Arial"/>
            </a:endParaRPr>
          </a:p>
          <a:p>
            <a:pPr marL="800100" lvl="1" indent="-342900">
              <a:lnSpc>
                <a:spcPct val="107000"/>
              </a:lnSpc>
              <a:buFont typeface="Courier New" panose="020B0604020202020204" pitchFamily="34" charset="0"/>
              <a:buChar char="o"/>
              <a:defRPr/>
            </a:pPr>
            <a:endParaRPr lang="en-US" sz="2000" i="1">
              <a:solidFill>
                <a:srgbClr val="17375E"/>
              </a:solidFill>
              <a:latin typeface="Arial"/>
              <a:ea typeface="Calibri"/>
              <a:cs typeface="Arial"/>
            </a:endParaRPr>
          </a:p>
          <a:p>
            <a:pPr marL="800100" lvl="1" indent="-342900">
              <a:lnSpc>
                <a:spcPct val="107000"/>
              </a:lnSpc>
              <a:buFont typeface="Courier New" panose="020B0604020202020204" pitchFamily="34" charset="0"/>
              <a:buChar char="o"/>
              <a:defRPr/>
            </a:pPr>
            <a:endParaRPr lang="en-US" sz="2000" i="1">
              <a:solidFill>
                <a:srgbClr val="17375E"/>
              </a:solidFill>
              <a:latin typeface="Arial"/>
              <a:ea typeface="Calibri"/>
            </a:endParaRPr>
          </a:p>
          <a:p>
            <a:pPr marL="342900" lvl="1" indent="-342900">
              <a:lnSpc>
                <a:spcPct val="107000"/>
              </a:lnSpc>
              <a:buFont typeface="Arial" panose="020B0604020202020204" pitchFamily="34" charset="0"/>
              <a:buChar char="•"/>
              <a:defRPr/>
            </a:pPr>
            <a:r>
              <a:rPr lang="en-US" sz="2400">
                <a:solidFill>
                  <a:srgbClr val="000000"/>
                </a:solidFill>
                <a:latin typeface="Arial"/>
              </a:rPr>
              <a:t>Mosaic Framework provides:</a:t>
            </a:r>
            <a:endParaRPr lang="en-US" sz="2400">
              <a:solidFill>
                <a:srgbClr val="000000"/>
              </a:solidFill>
              <a:latin typeface="Arial"/>
              <a:cs typeface="Arial"/>
            </a:endParaRPr>
          </a:p>
          <a:p>
            <a:pPr marL="800100" lvl="3" indent="-342900">
              <a:lnSpc>
                <a:spcPct val="107000"/>
              </a:lnSpc>
              <a:buFont typeface="Arial" panose="020B0604020202020204" pitchFamily="34" charset="0"/>
              <a:buChar char="•"/>
              <a:defRPr/>
            </a:pPr>
            <a:r>
              <a:rPr lang="en-GB" sz="2000">
                <a:solidFill>
                  <a:srgbClr val="000000"/>
                </a:solidFill>
                <a:latin typeface="Arial"/>
              </a:rPr>
              <a:t>Fit-for-purposes surveillance approaches mapped to priority objectives</a:t>
            </a:r>
            <a:endParaRPr lang="en-US" sz="2000">
              <a:solidFill>
                <a:srgbClr val="000000"/>
              </a:solidFill>
              <a:latin typeface="Arial"/>
            </a:endParaRPr>
          </a:p>
          <a:p>
            <a:pPr marL="800100" lvl="3" indent="-342900">
              <a:lnSpc>
                <a:spcPct val="107000"/>
              </a:lnSpc>
              <a:buFont typeface="Arial" panose="020B0604020202020204" pitchFamily="34" charset="0"/>
              <a:buChar char="•"/>
              <a:defRPr/>
            </a:pPr>
            <a:r>
              <a:rPr lang="en-GB" sz="2000">
                <a:solidFill>
                  <a:srgbClr val="000000"/>
                </a:solidFill>
                <a:latin typeface="Arial"/>
              </a:rPr>
              <a:t>A Monitoring and Evaluation Framework aligned with IHR MEF</a:t>
            </a:r>
            <a:endParaRPr lang="en-US" sz="2000">
              <a:solidFill>
                <a:srgbClr val="000000"/>
              </a:solidFill>
              <a:latin typeface="Arial"/>
              <a:cs typeface="Arial"/>
            </a:endParaRPr>
          </a:p>
          <a:p>
            <a:pPr marL="800100" lvl="3" indent="-342900">
              <a:lnSpc>
                <a:spcPct val="107000"/>
              </a:lnSpc>
              <a:buFont typeface="Arial" panose="020B0604020202020204" pitchFamily="34" charset="0"/>
              <a:buChar char="•"/>
              <a:defRPr/>
            </a:pPr>
            <a:r>
              <a:rPr lang="en-GB" sz="2000">
                <a:solidFill>
                  <a:srgbClr val="000000"/>
                </a:solidFill>
                <a:latin typeface="Arial"/>
              </a:rPr>
              <a:t>An implementation tool for the surveillance and response component of:</a:t>
            </a:r>
            <a:endParaRPr lang="en-US" sz="2000">
              <a:solidFill>
                <a:srgbClr val="000000"/>
              </a:solidFill>
              <a:latin typeface="Arial"/>
              <a:cs typeface="Arial"/>
            </a:endParaRPr>
          </a:p>
          <a:p>
            <a:pPr marL="1257300" lvl="5" indent="-342900">
              <a:lnSpc>
                <a:spcPct val="107000"/>
              </a:lnSpc>
              <a:buFont typeface="Arial" panose="020B0604020202020204" pitchFamily="34" charset="0"/>
              <a:buChar char="•"/>
              <a:defRPr/>
            </a:pPr>
            <a:r>
              <a:rPr lang="en-GB">
                <a:solidFill>
                  <a:srgbClr val="000000"/>
                </a:solidFill>
                <a:latin typeface="Arial"/>
              </a:rPr>
              <a:t>National Action Plan for Health Security (NAPHS): all-hazard </a:t>
            </a:r>
            <a:endParaRPr lang="en-US">
              <a:solidFill>
                <a:srgbClr val="000000"/>
              </a:solidFill>
              <a:latin typeface="Arial"/>
              <a:cs typeface="Arial"/>
            </a:endParaRPr>
          </a:p>
          <a:p>
            <a:pPr marL="1257300" lvl="5" indent="-342900">
              <a:lnSpc>
                <a:spcPct val="107000"/>
              </a:lnSpc>
              <a:buFont typeface="Arial" panose="020B0604020202020204" pitchFamily="34" charset="0"/>
              <a:buChar char="•"/>
              <a:defRPr/>
            </a:pPr>
            <a:r>
              <a:rPr lang="en-GB">
                <a:solidFill>
                  <a:srgbClr val="000000"/>
                </a:solidFill>
                <a:latin typeface="Arial"/>
              </a:rPr>
              <a:t>Respiratory pathogen pandemic preparedness plans: hazard-focused</a:t>
            </a:r>
            <a:endParaRPr lang="en-US">
              <a:solidFill>
                <a:srgbClr val="000000"/>
              </a:solidFill>
              <a:latin typeface="Arial"/>
            </a:endParaRPr>
          </a:p>
          <a:p>
            <a:pPr marL="342900" indent="-342900">
              <a:lnSpc>
                <a:spcPct val="107000"/>
              </a:lnSpc>
              <a:buFont typeface="Arial" panose="020B0604020202020204" pitchFamily="34" charset="0"/>
              <a:buChar char="•"/>
              <a:defRPr/>
            </a:pPr>
            <a:endParaRPr lang="en-US" sz="2300">
              <a:solidFill>
                <a:srgbClr val="17375E">
                  <a:lumMod val="50000"/>
                </a:srgbClr>
              </a:solidFill>
              <a:latin typeface="Arial"/>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defRPr/>
            </a:pPr>
            <a:endParaRPr kumimoji="0" lang="en-US" sz="2300" b="0" i="0" u="none" strike="noStrike" kern="1200" cap="none" spc="0" normalizeH="0" baseline="0" noProof="0">
              <a:ln>
                <a:noFill/>
              </a:ln>
              <a:solidFill>
                <a:srgbClr val="17375E">
                  <a:lumMod val="50000"/>
                </a:srgbClr>
              </a:solidFill>
              <a:effectLst/>
              <a:uLnTx/>
              <a:uFillTx/>
              <a:latin typeface="Arial"/>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defRPr/>
            </a:pPr>
            <a:endParaRPr lang="en-US" sz="2300">
              <a:solidFill>
                <a:srgbClr val="17375E">
                  <a:lumMod val="50000"/>
                </a:srgbClr>
              </a:solidFill>
              <a:latin typeface="Arial"/>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DC15D01-7925-4612-AD9A-B90E1DB0B7FA}"/>
              </a:ext>
            </a:extLst>
          </p:cNvPr>
          <p:cNvSpPr txBox="1"/>
          <p:nvPr/>
        </p:nvSpPr>
        <p:spPr>
          <a:xfrm>
            <a:off x="581836" y="155658"/>
            <a:ext cx="9945389" cy="1016635"/>
          </a:xfrm>
          <a:prstGeom prst="rect">
            <a:avLst/>
          </a:prstGeom>
          <a:noFill/>
        </p:spPr>
        <p:txBody>
          <a:bodyPr wrap="square" lIns="0" tIns="0" rIns="0" bIns="0" rtlCol="0" anchor="t">
            <a:spAutoFit/>
          </a:bodyPr>
          <a:lstStyle>
            <a:defPPr>
              <a:defRPr lang="en-US"/>
            </a:defPPr>
            <a:lvl1pPr>
              <a:defRPr sz="4000" b="1">
                <a:solidFill>
                  <a:schemeClr val="bg1"/>
                </a:solidFill>
                <a:effectLst>
                  <a:outerShdw blurRad="38100" dist="38100" dir="2700000" algn="tl">
                    <a:srgbClr val="000000">
                      <a:alpha val="43137"/>
                    </a:srgbClr>
                  </a:outerShdw>
                </a:effectLst>
              </a:defRPr>
            </a:lvl1pPr>
          </a:lstStyle>
          <a:p>
            <a:pPr algn="ctr">
              <a:defRPr/>
            </a:pPr>
            <a:r>
              <a:rPr lang="en-US" sz="3200">
                <a:solidFill>
                  <a:srgbClr val="FFFFFF"/>
                </a:solidFill>
                <a:latin typeface="Arial"/>
              </a:rPr>
              <a:t> Mosaic Framework provides a "how to" for sustainable IHR 2005 implementation</a:t>
            </a:r>
            <a:endParaRPr lang="en-US">
              <a:ea typeface="+mn-ea"/>
              <a:cs typeface="+mn-cs"/>
            </a:endParaRPr>
          </a:p>
        </p:txBody>
      </p:sp>
      <p:pic>
        <p:nvPicPr>
          <p:cNvPr id="7" name="Picture 6" descr="A book cover with text&#10;&#10;Description automatically generated">
            <a:extLst>
              <a:ext uri="{FF2B5EF4-FFF2-40B4-BE49-F238E27FC236}">
                <a16:creationId xmlns:a16="http://schemas.microsoft.com/office/drawing/2014/main" id="{D29EB6DB-04B6-7D4C-F3DE-A72FC8C84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6607" y="1712998"/>
            <a:ext cx="1545342" cy="2174667"/>
          </a:xfrm>
          <a:prstGeom prst="rect">
            <a:avLst/>
          </a:prstGeom>
        </p:spPr>
      </p:pic>
      <p:pic>
        <p:nvPicPr>
          <p:cNvPr id="6" name="Picture 5" descr="A hand holding a piece of paper&#10;&#10;Description automatically generated">
            <a:extLst>
              <a:ext uri="{FF2B5EF4-FFF2-40B4-BE49-F238E27FC236}">
                <a16:creationId xmlns:a16="http://schemas.microsoft.com/office/drawing/2014/main" id="{9CE65EDC-860D-095C-8EF2-89092982775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0789278" y="-31750"/>
            <a:ext cx="1280651" cy="1315473"/>
          </a:xfrm>
          <a:prstGeom prst="rect">
            <a:avLst/>
          </a:prstGeom>
        </p:spPr>
      </p:pic>
    </p:spTree>
    <p:extLst>
      <p:ext uri="{BB962C8B-B14F-4D97-AF65-F5344CB8AC3E}">
        <p14:creationId xmlns:p14="http://schemas.microsoft.com/office/powerpoint/2010/main" val="36737530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436B-A4D2-814B-E989-459AAC162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B4E67-5A85-E5D5-342F-D825036DD116}"/>
              </a:ext>
            </a:extLst>
          </p:cNvPr>
          <p:cNvSpPr>
            <a:spLocks noGrp="1"/>
          </p:cNvSpPr>
          <p:nvPr>
            <p:ph type="title"/>
          </p:nvPr>
        </p:nvSpPr>
        <p:spPr>
          <a:xfrm>
            <a:off x="1199072" y="414116"/>
            <a:ext cx="10972800" cy="443198"/>
          </a:xfrm>
        </p:spPr>
        <p:txBody>
          <a:bodyPr/>
          <a:lstStyle/>
          <a:p>
            <a:r>
              <a:rPr lang="en-US" sz="3200"/>
              <a:t>What the Mosaic Framework is and is not.....</a:t>
            </a:r>
            <a:endParaRPr lang="en-US" sz="3200">
              <a:cs typeface="Arial"/>
            </a:endParaRPr>
          </a:p>
        </p:txBody>
      </p:sp>
      <p:sp>
        <p:nvSpPr>
          <p:cNvPr id="4" name="TextBox 3">
            <a:extLst>
              <a:ext uri="{FF2B5EF4-FFF2-40B4-BE49-F238E27FC236}">
                <a16:creationId xmlns:a16="http://schemas.microsoft.com/office/drawing/2014/main" id="{EAAF67D4-8E52-B69B-F115-A4F942D5B0A6}"/>
              </a:ext>
            </a:extLst>
          </p:cNvPr>
          <p:cNvSpPr txBox="1"/>
          <p:nvPr/>
        </p:nvSpPr>
        <p:spPr>
          <a:xfrm>
            <a:off x="330051" y="3971847"/>
            <a:ext cx="10562330" cy="1477328"/>
          </a:xfrm>
          <a:prstGeom prst="rect">
            <a:avLst/>
          </a:prstGeom>
          <a:noFill/>
          <a:ln w="57150">
            <a:solidFill>
              <a:srgbClr val="FF0000"/>
            </a:solidFill>
          </a:ln>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r>
              <a:rPr lang="en-GB" sz="2400" b="1">
                <a:solidFill>
                  <a:srgbClr val="040910"/>
                </a:solidFill>
                <a:latin typeface="Arial"/>
                <a:cs typeface="Arial"/>
              </a:rPr>
              <a:t>  Mosaic Framework is NOT:</a:t>
            </a:r>
          </a:p>
          <a:p>
            <a:pPr marL="480695" indent="-342900">
              <a:buFont typeface="Arial"/>
              <a:buChar char="•"/>
            </a:pPr>
            <a:r>
              <a:rPr lang="en-GB" sz="2400">
                <a:solidFill>
                  <a:srgbClr val="040910"/>
                </a:solidFill>
                <a:latin typeface="Arial"/>
                <a:cs typeface="Arial"/>
              </a:rPr>
              <a:t>An external evaluation (like JEE etc.)</a:t>
            </a:r>
            <a:endParaRPr lang="en-US" sz="240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A new surveillance system, software or dashboard</a:t>
            </a:r>
          </a:p>
          <a:p>
            <a:pPr marL="480695" indent="-342900">
              <a:buFont typeface="Arial"/>
              <a:buChar char="•"/>
            </a:pPr>
            <a:r>
              <a:rPr lang="en-GB" sz="2400">
                <a:solidFill>
                  <a:srgbClr val="040910"/>
                </a:solidFill>
                <a:latin typeface="Arial"/>
                <a:cs typeface="Arial"/>
              </a:rPr>
              <a:t>A new workplan</a:t>
            </a:r>
          </a:p>
        </p:txBody>
      </p:sp>
      <p:sp>
        <p:nvSpPr>
          <p:cNvPr id="5" name="TextBox 4">
            <a:extLst>
              <a:ext uri="{FF2B5EF4-FFF2-40B4-BE49-F238E27FC236}">
                <a16:creationId xmlns:a16="http://schemas.microsoft.com/office/drawing/2014/main" id="{5776ABAC-82E6-C7FC-4E10-2A4B8A283C25}"/>
              </a:ext>
            </a:extLst>
          </p:cNvPr>
          <p:cNvSpPr txBox="1"/>
          <p:nvPr/>
        </p:nvSpPr>
        <p:spPr>
          <a:xfrm>
            <a:off x="327481" y="1953297"/>
            <a:ext cx="10660853" cy="1477328"/>
          </a:xfrm>
          <a:prstGeom prst="rect">
            <a:avLst/>
          </a:prstGeom>
          <a:noFill/>
          <a:ln w="57150">
            <a:solidFill>
              <a:srgbClr val="00B050"/>
            </a:solidFill>
          </a:ln>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r>
              <a:rPr lang="en-GB" sz="2400">
                <a:solidFill>
                  <a:srgbClr val="040910"/>
                </a:solidFill>
              </a:rPr>
              <a:t> </a:t>
            </a:r>
            <a:r>
              <a:rPr lang="en-GB" sz="2400">
                <a:solidFill>
                  <a:srgbClr val="040910"/>
                </a:solidFill>
                <a:latin typeface="Arial"/>
                <a:cs typeface="Arial"/>
              </a:rPr>
              <a:t> </a:t>
            </a:r>
            <a:r>
              <a:rPr lang="en-GB" sz="2400" b="1">
                <a:solidFill>
                  <a:srgbClr val="040910"/>
                </a:solidFill>
                <a:latin typeface="Arial"/>
                <a:cs typeface="Arial"/>
              </a:rPr>
              <a:t>Mosaic Framework IS an inter-pandemic organizational tool</a:t>
            </a:r>
          </a:p>
          <a:p>
            <a:pPr marL="480695" indent="-342900">
              <a:buFont typeface="Arial"/>
              <a:buChar char="•"/>
            </a:pPr>
            <a:r>
              <a:rPr lang="en-GB" sz="2400">
                <a:solidFill>
                  <a:srgbClr val="040910"/>
                </a:solidFill>
                <a:latin typeface="Arial"/>
                <a:cs typeface="Arial"/>
              </a:rPr>
              <a:t>Implemented through facilitated objective-driven exercises</a:t>
            </a:r>
            <a:endParaRPr lang="en-GB" sz="595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To enable facilitated, safe, internal strategic surveillance decisions</a:t>
            </a:r>
            <a:endParaRPr lang="en-GB" sz="595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To inform the content of existing work plans</a:t>
            </a:r>
            <a:endParaRPr lang="en-GB" sz="5950">
              <a:solidFill>
                <a:srgbClr val="040910"/>
              </a:solidFill>
              <a:latin typeface="Arial"/>
              <a:cs typeface="Arial"/>
            </a:endParaRPr>
          </a:p>
        </p:txBody>
      </p:sp>
      <p:pic>
        <p:nvPicPr>
          <p:cNvPr id="6" name="Picture 5" descr="A hand holding a piece of paper&#10;&#10;Description automatically generated">
            <a:extLst>
              <a:ext uri="{FF2B5EF4-FFF2-40B4-BE49-F238E27FC236}">
                <a16:creationId xmlns:a16="http://schemas.microsoft.com/office/drawing/2014/main" id="{454FC62F-4EC1-C4A6-6E94-7D9422D0CF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90878" y="-49432"/>
            <a:ext cx="1299701" cy="1372623"/>
          </a:xfrm>
          <a:prstGeom prst="rect">
            <a:avLst/>
          </a:prstGeom>
        </p:spPr>
      </p:pic>
    </p:spTree>
    <p:extLst>
      <p:ext uri="{BB962C8B-B14F-4D97-AF65-F5344CB8AC3E}">
        <p14:creationId xmlns:p14="http://schemas.microsoft.com/office/powerpoint/2010/main" val="3450012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436B-A4D2-814B-E989-459AAC162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B4E67-5A85-E5D5-342F-D825036DD116}"/>
              </a:ext>
            </a:extLst>
          </p:cNvPr>
          <p:cNvSpPr>
            <a:spLocks noGrp="1"/>
          </p:cNvSpPr>
          <p:nvPr>
            <p:ph type="title"/>
          </p:nvPr>
        </p:nvSpPr>
        <p:spPr>
          <a:xfrm>
            <a:off x="2780010" y="353009"/>
            <a:ext cx="10972800" cy="443198"/>
          </a:xfrm>
        </p:spPr>
        <p:txBody>
          <a:bodyPr/>
          <a:lstStyle/>
          <a:p>
            <a:r>
              <a:rPr lang="en-US" sz="3200"/>
              <a:t>Aims of national workshops </a:t>
            </a:r>
          </a:p>
        </p:txBody>
      </p:sp>
      <p:sp>
        <p:nvSpPr>
          <p:cNvPr id="6" name="Text Box 38">
            <a:extLst>
              <a:ext uri="{FF2B5EF4-FFF2-40B4-BE49-F238E27FC236}">
                <a16:creationId xmlns:a16="http://schemas.microsoft.com/office/drawing/2014/main" id="{E49D641A-6A40-6A38-A36D-E9EB78C78841}"/>
              </a:ext>
            </a:extLst>
          </p:cNvPr>
          <p:cNvSpPr txBox="1"/>
          <p:nvPr/>
        </p:nvSpPr>
        <p:spPr>
          <a:xfrm>
            <a:off x="1309932" y="1791095"/>
            <a:ext cx="10636262" cy="9661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ctr">
              <a:spcAft>
                <a:spcPts val="775"/>
              </a:spcAft>
            </a:pPr>
            <a:r>
              <a:rPr lang="en-GB" sz="3000">
                <a:solidFill>
                  <a:srgbClr val="000000"/>
                </a:solidFill>
                <a:effectLst/>
                <a:latin typeface="+mj-lt"/>
                <a:ea typeface="Times New Roman" panose="02020603050405020304" pitchFamily="18" charset="0"/>
              </a:rPr>
              <a:t>Review priority surveillance objectives, and the systems that may be used to meet those objectives </a:t>
            </a:r>
            <a:endParaRPr lang="en-GB" sz="3000">
              <a:solidFill>
                <a:srgbClr val="000000"/>
              </a:solidFill>
              <a:effectLst/>
              <a:latin typeface="+mj-lt"/>
              <a:ea typeface="Times New Roman" panose="02020603050405020304" pitchFamily="18" charset="0"/>
              <a:cs typeface="Arial"/>
            </a:endParaRPr>
          </a:p>
          <a:p>
            <a:pPr fontAlgn="ctr">
              <a:spcAft>
                <a:spcPts val="775"/>
              </a:spcAft>
            </a:pPr>
            <a:r>
              <a:rPr lang="en-GB" sz="3000">
                <a:solidFill>
                  <a:srgbClr val="000000"/>
                </a:solidFill>
                <a:latin typeface="+mj-lt"/>
                <a:ea typeface="Times New Roman" panose="02020603050405020304" pitchFamily="18" charset="0"/>
                <a:cs typeface="Sofia Pro"/>
              </a:rPr>
              <a:t>I</a:t>
            </a:r>
            <a:r>
              <a:rPr lang="en-GB" sz="3000">
                <a:solidFill>
                  <a:srgbClr val="000000"/>
                </a:solidFill>
                <a:effectLst/>
                <a:latin typeface="+mj-lt"/>
                <a:ea typeface="Times New Roman" panose="02020603050405020304" pitchFamily="18" charset="0"/>
                <a:cs typeface="Sofia Pro"/>
              </a:rPr>
              <a:t>dentify and p</a:t>
            </a:r>
            <a:r>
              <a:rPr lang="en-GB" sz="3000">
                <a:solidFill>
                  <a:srgbClr val="000000"/>
                </a:solidFill>
                <a:effectLst/>
                <a:latin typeface="+mj-lt"/>
                <a:ea typeface="Times New Roman" panose="02020603050405020304" pitchFamily="18" charset="0"/>
              </a:rPr>
              <a:t>rioritize context-appropriate surveillance needs and </a:t>
            </a:r>
            <a:r>
              <a:rPr lang="en-GB" sz="3000">
                <a:solidFill>
                  <a:srgbClr val="000000"/>
                </a:solidFill>
                <a:latin typeface="+mj-lt"/>
                <a:ea typeface="Times New Roman" panose="02020603050405020304" pitchFamily="18" charset="0"/>
              </a:rPr>
              <a:t>actions - integrate</a:t>
            </a:r>
            <a:r>
              <a:rPr lang="en-GB" sz="3000">
                <a:solidFill>
                  <a:srgbClr val="000000"/>
                </a:solidFill>
                <a:effectLst/>
                <a:latin typeface="+mj-lt"/>
                <a:ea typeface="Times New Roman" panose="02020603050405020304" pitchFamily="18" charset="0"/>
              </a:rPr>
              <a:t> into existing work plans and proposals</a:t>
            </a:r>
            <a:endParaRPr lang="en-GB" sz="3000">
              <a:solidFill>
                <a:srgbClr val="000000"/>
              </a:solidFill>
              <a:effectLst/>
              <a:latin typeface="+mj-lt"/>
              <a:ea typeface="Times New Roman" panose="02020603050405020304" pitchFamily="18" charset="0"/>
              <a:cs typeface="Arial"/>
            </a:endParaRPr>
          </a:p>
          <a:p>
            <a:pPr fontAlgn="ctr">
              <a:spcAft>
                <a:spcPts val="775"/>
              </a:spcAft>
            </a:pPr>
            <a:r>
              <a:rPr lang="en-GB" sz="3000">
                <a:solidFill>
                  <a:srgbClr val="000000"/>
                </a:solidFill>
                <a:effectLst/>
                <a:latin typeface="+mj-lt"/>
                <a:ea typeface="Times New Roman" panose="02020603050405020304" pitchFamily="18" charset="0"/>
              </a:rPr>
              <a:t>Strengthen collaboration between surveillance systems and surveillance partners</a:t>
            </a:r>
            <a:endParaRPr lang="en-GB" sz="3000">
              <a:solidFill>
                <a:srgbClr val="000000"/>
              </a:solidFill>
              <a:effectLst/>
              <a:latin typeface="+mj-lt"/>
              <a:ea typeface="Times New Roman" panose="02020603050405020304" pitchFamily="18" charset="0"/>
              <a:cs typeface="Arial"/>
            </a:endParaRPr>
          </a:p>
          <a:p>
            <a:pPr fontAlgn="ctr">
              <a:spcAft>
                <a:spcPts val="775"/>
              </a:spcAft>
            </a:pPr>
            <a:r>
              <a:rPr lang="en-GB" sz="3000">
                <a:solidFill>
                  <a:srgbClr val="000000"/>
                </a:solidFill>
                <a:effectLst/>
                <a:latin typeface="+mj-lt"/>
                <a:ea typeface="Times New Roman" panose="02020603050405020304" pitchFamily="18" charset="0"/>
              </a:rPr>
              <a:t>Prioritize internal and external technical assistance and financial investments to strengthen surveillance and response</a:t>
            </a:r>
            <a:endParaRPr lang="en-US" sz="3000" b="1">
              <a:effectLst/>
              <a:latin typeface="+mj-lt"/>
              <a:ea typeface="Times New Roman" panose="02020603050405020304" pitchFamily="18" charset="0"/>
              <a:cs typeface="Arial"/>
            </a:endParaRPr>
          </a:p>
          <a:p>
            <a:pPr marL="342900" indent="-342900" fontAlgn="ctr">
              <a:spcAft>
                <a:spcPts val="775"/>
              </a:spcAft>
              <a:buFont typeface="Arial" panose="020B0604020202020204" pitchFamily="34" charset="0"/>
              <a:buChar char="•"/>
            </a:pPr>
            <a:endParaRPr lang="en-US" sz="3000">
              <a:effectLst/>
              <a:latin typeface="Times New Roman" panose="02020603050405020304" pitchFamily="18" charset="0"/>
              <a:ea typeface="Times New Roman" panose="02020603050405020304" pitchFamily="18" charset="0"/>
            </a:endParaRPr>
          </a:p>
        </p:txBody>
      </p:sp>
      <p:sp>
        <p:nvSpPr>
          <p:cNvPr id="7" name="Text Box 40">
            <a:extLst>
              <a:ext uri="{FF2B5EF4-FFF2-40B4-BE49-F238E27FC236}">
                <a16:creationId xmlns:a16="http://schemas.microsoft.com/office/drawing/2014/main" id="{5F190EDE-FE9B-EAAC-96CB-3A9D2FCDEA29}"/>
              </a:ext>
            </a:extLst>
          </p:cNvPr>
          <p:cNvSpPr txBox="1"/>
          <p:nvPr/>
        </p:nvSpPr>
        <p:spPr>
          <a:xfrm>
            <a:off x="2509301" y="5984244"/>
            <a:ext cx="7573848" cy="7510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ctr">
              <a:spcAft>
                <a:spcPts val="775"/>
              </a:spcAft>
            </a:pPr>
            <a:br>
              <a:rPr lang="en-GB" sz="2000" b="1">
                <a:solidFill>
                  <a:srgbClr val="000000"/>
                </a:solidFill>
                <a:effectLst/>
                <a:latin typeface="Sofia Pro"/>
                <a:ea typeface="Times New Roman" panose="02020603050405020304" pitchFamily="18" charset="0"/>
                <a:cs typeface="Sofia Pro"/>
              </a:rPr>
            </a:br>
            <a:endParaRPr lang="en-US" sz="200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185EF4C0-8243-5095-E8E5-10E0614975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20372"/>
          <a:stretch/>
        </p:blipFill>
        <p:spPr>
          <a:xfrm>
            <a:off x="0" y="1602490"/>
            <a:ext cx="1309932" cy="4282117"/>
          </a:xfrm>
          <a:prstGeom prst="rect">
            <a:avLst/>
          </a:prstGeom>
        </p:spPr>
      </p:pic>
      <p:pic>
        <p:nvPicPr>
          <p:cNvPr id="13" name="Picture 12" descr="A hand holding a piece of paper&#10;&#10;Description automatically generated">
            <a:extLst>
              <a:ext uri="{FF2B5EF4-FFF2-40B4-BE49-F238E27FC236}">
                <a16:creationId xmlns:a16="http://schemas.microsoft.com/office/drawing/2014/main" id="{DED220BE-F284-BF7C-2AC4-60A9D0B317C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9376144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5">
          <a:extLst>
            <a:ext uri="{FF2B5EF4-FFF2-40B4-BE49-F238E27FC236}">
              <a16:creationId xmlns:a16="http://schemas.microsoft.com/office/drawing/2014/main" id="{18BE9651-AB8A-C365-5BD0-78ECC53316A1}"/>
            </a:ext>
          </a:extLst>
        </p:cNvPr>
        <p:cNvGrpSpPr/>
        <p:nvPr/>
      </p:nvGrpSpPr>
      <p:grpSpPr>
        <a:xfrm>
          <a:off x="0" y="0"/>
          <a:ext cx="0" cy="0"/>
          <a:chOff x="0" y="0"/>
          <a:chExt cx="0" cy="0"/>
        </a:xfrm>
      </p:grpSpPr>
      <p:sp>
        <p:nvSpPr>
          <p:cNvPr id="2366" name="Google Shape;2366;p43">
            <a:extLst>
              <a:ext uri="{FF2B5EF4-FFF2-40B4-BE49-F238E27FC236}">
                <a16:creationId xmlns:a16="http://schemas.microsoft.com/office/drawing/2014/main" id="{6D83E1C2-A863-8E5A-9DB7-EB7ED29C82BF}"/>
              </a:ext>
            </a:extLst>
          </p:cNvPr>
          <p:cNvSpPr txBox="1">
            <a:spLocks noGrp="1"/>
          </p:cNvSpPr>
          <p:nvPr>
            <p:ph type="title"/>
          </p:nvPr>
        </p:nvSpPr>
        <p:spPr>
          <a:xfrm>
            <a:off x="387623" y="451342"/>
            <a:ext cx="10972800" cy="332399"/>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GB" sz="3200" b="1"/>
              <a:t>Mosaic </a:t>
            </a:r>
            <a:r>
              <a:rPr lang="en-GB" sz="3200"/>
              <a:t>Framework Workshop</a:t>
            </a:r>
            <a:r>
              <a:rPr lang="en-GB" sz="3200" b="1"/>
              <a:t> Agenda</a:t>
            </a:r>
            <a:endParaRPr sz="3200" b="1"/>
          </a:p>
        </p:txBody>
      </p:sp>
      <p:grpSp>
        <p:nvGrpSpPr>
          <p:cNvPr id="2367" name="Google Shape;2367;p43">
            <a:extLst>
              <a:ext uri="{FF2B5EF4-FFF2-40B4-BE49-F238E27FC236}">
                <a16:creationId xmlns:a16="http://schemas.microsoft.com/office/drawing/2014/main" id="{C65977D0-9EFF-5BF4-5DB2-02F04C4DBCA2}"/>
              </a:ext>
            </a:extLst>
          </p:cNvPr>
          <p:cNvGrpSpPr/>
          <p:nvPr/>
        </p:nvGrpSpPr>
        <p:grpSpPr>
          <a:xfrm>
            <a:off x="152128" y="1297491"/>
            <a:ext cx="2079163" cy="2982221"/>
            <a:chOff x="1336350" y="1531650"/>
            <a:chExt cx="1617475" cy="2236666"/>
          </a:xfrm>
        </p:grpSpPr>
        <p:sp>
          <p:nvSpPr>
            <p:cNvPr id="2368" name="Google Shape;2368;p43">
              <a:extLst>
                <a:ext uri="{FF2B5EF4-FFF2-40B4-BE49-F238E27FC236}">
                  <a16:creationId xmlns:a16="http://schemas.microsoft.com/office/drawing/2014/main" id="{4DB77DB7-D1DE-78D7-973B-F78D1BC9F887}"/>
                </a:ext>
              </a:extLst>
            </p:cNvPr>
            <p:cNvSpPr/>
            <p:nvPr/>
          </p:nvSpPr>
          <p:spPr>
            <a:xfrm>
              <a:off x="1336350" y="2653256"/>
              <a:ext cx="1617475" cy="42960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1"/>
            </a:solidFill>
            <a:ln>
              <a:noFill/>
            </a:ln>
          </p:spPr>
          <p:txBody>
            <a:bodyPr spcFirstLastPara="1" wrap="square" lIns="121900" tIns="121900" rIns="121900" bIns="121900" anchor="ctr" anchorCtr="0">
              <a:noAutofit/>
            </a:bodyPr>
            <a:lstStyle/>
            <a:p>
              <a:pPr algn="ctr"/>
              <a:r>
                <a:rPr lang="en" sz="2000">
                  <a:solidFill>
                    <a:srgbClr val="FFFFFF"/>
                  </a:solidFill>
                  <a:latin typeface="Fira Sans Extra Condensed Medium"/>
                  <a:ea typeface="Fira Sans Extra Condensed Medium"/>
                  <a:cs typeface="Fira Sans Extra Condensed Medium"/>
                  <a:sym typeface="Fira Sans Extra Condensed Medium"/>
                </a:rPr>
                <a:t>Pre-workshop</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2369" name="Google Shape;2369;p43">
              <a:extLst>
                <a:ext uri="{FF2B5EF4-FFF2-40B4-BE49-F238E27FC236}">
                  <a16:creationId xmlns:a16="http://schemas.microsoft.com/office/drawing/2014/main" id="{B82C3C7B-9EE7-5E8E-E712-C278E04C94CB}"/>
                </a:ext>
              </a:extLst>
            </p:cNvPr>
            <p:cNvSpPr/>
            <p:nvPr/>
          </p:nvSpPr>
          <p:spPr>
            <a:xfrm>
              <a:off x="1692050" y="1531650"/>
              <a:ext cx="954000" cy="954000"/>
            </a:xfrm>
            <a:custGeom>
              <a:avLst/>
              <a:gdLst/>
              <a:ahLst/>
              <a:cxnLst/>
              <a:rect l="l" t="t" r="r" b="b"/>
              <a:pathLst>
                <a:path w="38160" h="38160" extrusionOk="0">
                  <a:moveTo>
                    <a:pt x="19086" y="0"/>
                  </a:moveTo>
                  <a:cubicBezTo>
                    <a:pt x="13049" y="0"/>
                    <a:pt x="7489" y="2763"/>
                    <a:pt x="3846" y="7597"/>
                  </a:cubicBezTo>
                  <a:cubicBezTo>
                    <a:pt x="3715" y="7763"/>
                    <a:pt x="3751" y="8001"/>
                    <a:pt x="3917" y="8120"/>
                  </a:cubicBezTo>
                  <a:cubicBezTo>
                    <a:pt x="3986" y="8174"/>
                    <a:pt x="4068" y="8200"/>
                    <a:pt x="4150" y="8200"/>
                  </a:cubicBezTo>
                  <a:cubicBezTo>
                    <a:pt x="4267" y="8200"/>
                    <a:pt x="4383" y="8147"/>
                    <a:pt x="4453" y="8049"/>
                  </a:cubicBezTo>
                  <a:cubicBezTo>
                    <a:pt x="7953" y="3417"/>
                    <a:pt x="13287" y="762"/>
                    <a:pt x="19086" y="762"/>
                  </a:cubicBezTo>
                  <a:cubicBezTo>
                    <a:pt x="29182" y="762"/>
                    <a:pt x="37398" y="8978"/>
                    <a:pt x="37398" y="19074"/>
                  </a:cubicBezTo>
                  <a:cubicBezTo>
                    <a:pt x="37398" y="29183"/>
                    <a:pt x="29182" y="37398"/>
                    <a:pt x="19086"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86" y="38160"/>
                  </a:cubicBezTo>
                  <a:cubicBezTo>
                    <a:pt x="29599" y="38160"/>
                    <a:pt x="38160" y="29599"/>
                    <a:pt x="38160" y="19074"/>
                  </a:cubicBezTo>
                  <a:cubicBezTo>
                    <a:pt x="38160" y="8561"/>
                    <a:pt x="29599" y="0"/>
                    <a:pt x="19086"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2370" name="Google Shape;2370;p43">
              <a:extLst>
                <a:ext uri="{FF2B5EF4-FFF2-40B4-BE49-F238E27FC236}">
                  <a16:creationId xmlns:a16="http://schemas.microsoft.com/office/drawing/2014/main" id="{EC32BC7F-8E8C-C44A-FD86-DEEE0FA2D2C8}"/>
                </a:ext>
              </a:extLst>
            </p:cNvPr>
            <p:cNvSpPr/>
            <p:nvPr/>
          </p:nvSpPr>
          <p:spPr>
            <a:xfrm>
              <a:off x="2159650" y="2466575"/>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grpSp>
          <p:nvGrpSpPr>
            <p:cNvPr id="2371" name="Google Shape;2371;p43">
              <a:extLst>
                <a:ext uri="{FF2B5EF4-FFF2-40B4-BE49-F238E27FC236}">
                  <a16:creationId xmlns:a16="http://schemas.microsoft.com/office/drawing/2014/main" id="{93D68363-67FE-B13B-C0E8-B9B13FF289B0}"/>
                </a:ext>
              </a:extLst>
            </p:cNvPr>
            <p:cNvGrpSpPr/>
            <p:nvPr/>
          </p:nvGrpSpPr>
          <p:grpSpPr>
            <a:xfrm>
              <a:off x="1921825" y="1748300"/>
              <a:ext cx="410200" cy="465275"/>
              <a:chOff x="1921825" y="1748300"/>
              <a:chExt cx="410200" cy="465275"/>
            </a:xfrm>
          </p:grpSpPr>
          <p:sp>
            <p:nvSpPr>
              <p:cNvPr id="2372" name="Google Shape;2372;p43">
                <a:extLst>
                  <a:ext uri="{FF2B5EF4-FFF2-40B4-BE49-F238E27FC236}">
                    <a16:creationId xmlns:a16="http://schemas.microsoft.com/office/drawing/2014/main" id="{6EA58CFA-D9AE-3782-D87C-227BA634ECD9}"/>
                  </a:ext>
                </a:extLst>
              </p:cNvPr>
              <p:cNvSpPr/>
              <p:nvPr/>
            </p:nvSpPr>
            <p:spPr>
              <a:xfrm>
                <a:off x="2013500" y="1855075"/>
                <a:ext cx="276850" cy="244425"/>
              </a:xfrm>
              <a:custGeom>
                <a:avLst/>
                <a:gdLst/>
                <a:ahLst/>
                <a:cxnLst/>
                <a:rect l="l" t="t" r="r" b="b"/>
                <a:pathLst>
                  <a:path w="11074" h="9777" extrusionOk="0">
                    <a:moveTo>
                      <a:pt x="5537" y="389"/>
                    </a:moveTo>
                    <a:cubicBezTo>
                      <a:pt x="6920" y="389"/>
                      <a:pt x="8285" y="1023"/>
                      <a:pt x="9169" y="2220"/>
                    </a:cubicBezTo>
                    <a:cubicBezTo>
                      <a:pt x="10645" y="4220"/>
                      <a:pt x="10216" y="7042"/>
                      <a:pt x="8216" y="8518"/>
                    </a:cubicBezTo>
                    <a:cubicBezTo>
                      <a:pt x="7413" y="9111"/>
                      <a:pt x="6475" y="9397"/>
                      <a:pt x="5546" y="9397"/>
                    </a:cubicBezTo>
                    <a:cubicBezTo>
                      <a:pt x="4161" y="9397"/>
                      <a:pt x="2794" y="8763"/>
                      <a:pt x="1918" y="7566"/>
                    </a:cubicBezTo>
                    <a:cubicBezTo>
                      <a:pt x="441" y="5566"/>
                      <a:pt x="870" y="2744"/>
                      <a:pt x="2870" y="1268"/>
                    </a:cubicBezTo>
                    <a:cubicBezTo>
                      <a:pt x="3674" y="675"/>
                      <a:pt x="4609" y="389"/>
                      <a:pt x="5537" y="389"/>
                    </a:cubicBezTo>
                    <a:close/>
                    <a:moveTo>
                      <a:pt x="5537" y="1"/>
                    </a:moveTo>
                    <a:cubicBezTo>
                      <a:pt x="4530" y="1"/>
                      <a:pt x="3515" y="312"/>
                      <a:pt x="2644" y="958"/>
                    </a:cubicBezTo>
                    <a:cubicBezTo>
                      <a:pt x="465" y="2553"/>
                      <a:pt x="1" y="5625"/>
                      <a:pt x="1608" y="7792"/>
                    </a:cubicBezTo>
                    <a:cubicBezTo>
                      <a:pt x="2563" y="9090"/>
                      <a:pt x="4044" y="9777"/>
                      <a:pt x="5546" y="9777"/>
                    </a:cubicBezTo>
                    <a:cubicBezTo>
                      <a:pt x="6552" y="9777"/>
                      <a:pt x="7568" y="9468"/>
                      <a:pt x="8442" y="8828"/>
                    </a:cubicBezTo>
                    <a:cubicBezTo>
                      <a:pt x="10609" y="7233"/>
                      <a:pt x="11074" y="4161"/>
                      <a:pt x="9478" y="1994"/>
                    </a:cubicBezTo>
                    <a:cubicBezTo>
                      <a:pt x="8517" y="691"/>
                      <a:pt x="7036" y="1"/>
                      <a:pt x="5537"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3" name="Google Shape;2373;p43">
                <a:extLst>
                  <a:ext uri="{FF2B5EF4-FFF2-40B4-BE49-F238E27FC236}">
                    <a16:creationId xmlns:a16="http://schemas.microsoft.com/office/drawing/2014/main" id="{5D1C2030-8000-9383-54D2-E25EFFFA8BFD}"/>
                  </a:ext>
                </a:extLst>
              </p:cNvPr>
              <p:cNvSpPr/>
              <p:nvPr/>
            </p:nvSpPr>
            <p:spPr>
              <a:xfrm>
                <a:off x="1991775" y="1835800"/>
                <a:ext cx="340250" cy="377775"/>
              </a:xfrm>
              <a:custGeom>
                <a:avLst/>
                <a:gdLst/>
                <a:ahLst/>
                <a:cxnLst/>
                <a:rect l="l" t="t" r="r" b="b"/>
                <a:pathLst>
                  <a:path w="13610" h="15111" extrusionOk="0">
                    <a:moveTo>
                      <a:pt x="6394" y="384"/>
                    </a:moveTo>
                    <a:cubicBezTo>
                      <a:pt x="8018" y="384"/>
                      <a:pt x="9622" y="1128"/>
                      <a:pt x="10657" y="2527"/>
                    </a:cubicBezTo>
                    <a:cubicBezTo>
                      <a:pt x="12383" y="4872"/>
                      <a:pt x="11883" y="8182"/>
                      <a:pt x="9538" y="9909"/>
                    </a:cubicBezTo>
                    <a:cubicBezTo>
                      <a:pt x="8596" y="10602"/>
                      <a:pt x="7499" y="10936"/>
                      <a:pt x="6411" y="10936"/>
                    </a:cubicBezTo>
                    <a:cubicBezTo>
                      <a:pt x="4790" y="10936"/>
                      <a:pt x="3189" y="10193"/>
                      <a:pt x="2156" y="8789"/>
                    </a:cubicBezTo>
                    <a:cubicBezTo>
                      <a:pt x="429" y="6456"/>
                      <a:pt x="929" y="3134"/>
                      <a:pt x="3275" y="1407"/>
                    </a:cubicBezTo>
                    <a:cubicBezTo>
                      <a:pt x="4214" y="716"/>
                      <a:pt x="5309" y="384"/>
                      <a:pt x="6394" y="384"/>
                    </a:cubicBezTo>
                    <a:close/>
                    <a:moveTo>
                      <a:pt x="9954" y="10087"/>
                    </a:moveTo>
                    <a:lnTo>
                      <a:pt x="13169" y="14457"/>
                    </a:lnTo>
                    <a:lnTo>
                      <a:pt x="12800" y="14731"/>
                    </a:lnTo>
                    <a:lnTo>
                      <a:pt x="9585" y="10361"/>
                    </a:lnTo>
                    <a:lnTo>
                      <a:pt x="9764" y="10218"/>
                    </a:lnTo>
                    <a:lnTo>
                      <a:pt x="9954" y="10087"/>
                    </a:lnTo>
                    <a:close/>
                    <a:moveTo>
                      <a:pt x="6400" y="0"/>
                    </a:moveTo>
                    <a:cubicBezTo>
                      <a:pt x="5233" y="0"/>
                      <a:pt x="4057" y="358"/>
                      <a:pt x="3049" y="1098"/>
                    </a:cubicBezTo>
                    <a:cubicBezTo>
                      <a:pt x="536" y="2955"/>
                      <a:pt x="1" y="6503"/>
                      <a:pt x="1846" y="9027"/>
                    </a:cubicBezTo>
                    <a:cubicBezTo>
                      <a:pt x="2953" y="10531"/>
                      <a:pt x="4671" y="11325"/>
                      <a:pt x="6411" y="11325"/>
                    </a:cubicBezTo>
                    <a:cubicBezTo>
                      <a:pt x="7386" y="11325"/>
                      <a:pt x="8367" y="11076"/>
                      <a:pt x="9252" y="10563"/>
                    </a:cubicBezTo>
                    <a:lnTo>
                      <a:pt x="12490" y="14957"/>
                    </a:lnTo>
                    <a:cubicBezTo>
                      <a:pt x="12569" y="15057"/>
                      <a:pt x="12687" y="15110"/>
                      <a:pt x="12805" y="15110"/>
                    </a:cubicBezTo>
                    <a:cubicBezTo>
                      <a:pt x="12883" y="15110"/>
                      <a:pt x="12960" y="15087"/>
                      <a:pt x="13026" y="15040"/>
                    </a:cubicBezTo>
                    <a:lnTo>
                      <a:pt x="13395" y="14766"/>
                    </a:lnTo>
                    <a:cubicBezTo>
                      <a:pt x="13574" y="14635"/>
                      <a:pt x="13610" y="14397"/>
                      <a:pt x="13479" y="14230"/>
                    </a:cubicBezTo>
                    <a:lnTo>
                      <a:pt x="10240" y="9837"/>
                    </a:lnTo>
                    <a:cubicBezTo>
                      <a:pt x="12347" y="7908"/>
                      <a:pt x="12693" y="4646"/>
                      <a:pt x="10966" y="2300"/>
                    </a:cubicBezTo>
                    <a:cubicBezTo>
                      <a:pt x="9861" y="796"/>
                      <a:pt x="8141" y="0"/>
                      <a:pt x="640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4" name="Google Shape;2374;p43">
                <a:extLst>
                  <a:ext uri="{FF2B5EF4-FFF2-40B4-BE49-F238E27FC236}">
                    <a16:creationId xmlns:a16="http://schemas.microsoft.com/office/drawing/2014/main" id="{78A1BAA9-596E-4164-50FE-552B8B1882D5}"/>
                  </a:ext>
                </a:extLst>
              </p:cNvPr>
              <p:cNvSpPr/>
              <p:nvPr/>
            </p:nvSpPr>
            <p:spPr>
              <a:xfrm>
                <a:off x="2017075" y="1800300"/>
                <a:ext cx="36350" cy="44850"/>
              </a:xfrm>
              <a:custGeom>
                <a:avLst/>
                <a:gdLst/>
                <a:ahLst/>
                <a:cxnLst/>
                <a:rect l="l" t="t" r="r" b="b"/>
                <a:pathLst>
                  <a:path w="1454" h="1794" extrusionOk="0">
                    <a:moveTo>
                      <a:pt x="193" y="1"/>
                    </a:moveTo>
                    <a:cubicBezTo>
                      <a:pt x="159" y="1"/>
                      <a:pt x="125" y="10"/>
                      <a:pt x="96" y="30"/>
                    </a:cubicBezTo>
                    <a:cubicBezTo>
                      <a:pt x="25" y="89"/>
                      <a:pt x="1" y="196"/>
                      <a:pt x="60" y="268"/>
                    </a:cubicBezTo>
                    <a:lnTo>
                      <a:pt x="1132" y="1720"/>
                    </a:lnTo>
                    <a:cubicBezTo>
                      <a:pt x="1167" y="1769"/>
                      <a:pt x="1213" y="1793"/>
                      <a:pt x="1263" y="1793"/>
                    </a:cubicBezTo>
                    <a:cubicBezTo>
                      <a:pt x="1298" y="1793"/>
                      <a:pt x="1335" y="1781"/>
                      <a:pt x="1370" y="1756"/>
                    </a:cubicBezTo>
                    <a:cubicBezTo>
                      <a:pt x="1441" y="1708"/>
                      <a:pt x="1453" y="1601"/>
                      <a:pt x="1406" y="1530"/>
                    </a:cubicBezTo>
                    <a:lnTo>
                      <a:pt x="322" y="65"/>
                    </a:lnTo>
                    <a:cubicBezTo>
                      <a:pt x="294" y="22"/>
                      <a:pt x="244" y="1"/>
                      <a:pt x="19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5" name="Google Shape;2375;p43">
                <a:extLst>
                  <a:ext uri="{FF2B5EF4-FFF2-40B4-BE49-F238E27FC236}">
                    <a16:creationId xmlns:a16="http://schemas.microsoft.com/office/drawing/2014/main" id="{6DE14410-030B-A2A9-52CD-AC8620FBFA96}"/>
                  </a:ext>
                </a:extLst>
              </p:cNvPr>
              <p:cNvSpPr/>
              <p:nvPr/>
            </p:nvSpPr>
            <p:spPr>
              <a:xfrm>
                <a:off x="2074225" y="1766750"/>
                <a:ext cx="25625" cy="50375"/>
              </a:xfrm>
              <a:custGeom>
                <a:avLst/>
                <a:gdLst/>
                <a:ahLst/>
                <a:cxnLst/>
                <a:rect l="l" t="t" r="r" b="b"/>
                <a:pathLst>
                  <a:path w="1025" h="2015" extrusionOk="0">
                    <a:moveTo>
                      <a:pt x="198" y="0"/>
                    </a:moveTo>
                    <a:cubicBezTo>
                      <a:pt x="176" y="0"/>
                      <a:pt x="153" y="5"/>
                      <a:pt x="132" y="14"/>
                    </a:cubicBezTo>
                    <a:cubicBezTo>
                      <a:pt x="48" y="38"/>
                      <a:pt x="1" y="133"/>
                      <a:pt x="36" y="229"/>
                    </a:cubicBezTo>
                    <a:lnTo>
                      <a:pt x="691" y="1907"/>
                    </a:lnTo>
                    <a:cubicBezTo>
                      <a:pt x="719" y="1972"/>
                      <a:pt x="782" y="2015"/>
                      <a:pt x="847" y="2015"/>
                    </a:cubicBezTo>
                    <a:cubicBezTo>
                      <a:pt x="867" y="2015"/>
                      <a:pt x="886" y="2011"/>
                      <a:pt x="906" y="2003"/>
                    </a:cubicBezTo>
                    <a:cubicBezTo>
                      <a:pt x="918" y="2003"/>
                      <a:pt x="929" y="1991"/>
                      <a:pt x="941" y="1979"/>
                    </a:cubicBezTo>
                    <a:cubicBezTo>
                      <a:pt x="1001" y="1943"/>
                      <a:pt x="1025" y="1860"/>
                      <a:pt x="1001" y="1788"/>
                    </a:cubicBezTo>
                    <a:lnTo>
                      <a:pt x="346" y="98"/>
                    </a:lnTo>
                    <a:cubicBezTo>
                      <a:pt x="320" y="36"/>
                      <a:pt x="261" y="0"/>
                      <a:pt x="198"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6" name="Google Shape;2376;p43">
                <a:extLst>
                  <a:ext uri="{FF2B5EF4-FFF2-40B4-BE49-F238E27FC236}">
                    <a16:creationId xmlns:a16="http://schemas.microsoft.com/office/drawing/2014/main" id="{48D26FE2-7EBC-1326-4B0D-D21E827FEB61}"/>
                  </a:ext>
                </a:extLst>
              </p:cNvPr>
              <p:cNvSpPr/>
              <p:nvPr/>
            </p:nvSpPr>
            <p:spPr>
              <a:xfrm>
                <a:off x="2138525" y="1748900"/>
                <a:ext cx="13725" cy="53375"/>
              </a:xfrm>
              <a:custGeom>
                <a:avLst/>
                <a:gdLst/>
                <a:ahLst/>
                <a:cxnLst/>
                <a:rect l="l" t="t" r="r" b="b"/>
                <a:pathLst>
                  <a:path w="549" h="2135" extrusionOk="0">
                    <a:moveTo>
                      <a:pt x="174" y="1"/>
                    </a:moveTo>
                    <a:cubicBezTo>
                      <a:pt x="168" y="1"/>
                      <a:pt x="161" y="1"/>
                      <a:pt x="155" y="2"/>
                    </a:cubicBezTo>
                    <a:cubicBezTo>
                      <a:pt x="60" y="14"/>
                      <a:pt x="0" y="97"/>
                      <a:pt x="0" y="181"/>
                    </a:cubicBezTo>
                    <a:lnTo>
                      <a:pt x="203" y="1978"/>
                    </a:lnTo>
                    <a:cubicBezTo>
                      <a:pt x="214" y="2067"/>
                      <a:pt x="286" y="2134"/>
                      <a:pt x="373" y="2134"/>
                    </a:cubicBezTo>
                    <a:cubicBezTo>
                      <a:pt x="379" y="2134"/>
                      <a:pt x="386" y="2134"/>
                      <a:pt x="393" y="2133"/>
                    </a:cubicBezTo>
                    <a:cubicBezTo>
                      <a:pt x="417" y="2121"/>
                      <a:pt x="453" y="2109"/>
                      <a:pt x="465" y="2097"/>
                    </a:cubicBezTo>
                    <a:cubicBezTo>
                      <a:pt x="512" y="2062"/>
                      <a:pt x="548" y="2002"/>
                      <a:pt x="536" y="1943"/>
                    </a:cubicBezTo>
                    <a:lnTo>
                      <a:pt x="334" y="145"/>
                    </a:lnTo>
                    <a:cubicBezTo>
                      <a:pt x="323" y="68"/>
                      <a:pt x="251" y="1"/>
                      <a:pt x="174"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7" name="Google Shape;2377;p43">
                <a:extLst>
                  <a:ext uri="{FF2B5EF4-FFF2-40B4-BE49-F238E27FC236}">
                    <a16:creationId xmlns:a16="http://schemas.microsoft.com/office/drawing/2014/main" id="{CB906BC7-825E-D3DB-7E06-8C1EC7F4323B}"/>
                  </a:ext>
                </a:extLst>
              </p:cNvPr>
              <p:cNvSpPr/>
              <p:nvPr/>
            </p:nvSpPr>
            <p:spPr>
              <a:xfrm>
                <a:off x="2197750" y="1748300"/>
                <a:ext cx="15800" cy="53050"/>
              </a:xfrm>
              <a:custGeom>
                <a:avLst/>
                <a:gdLst/>
                <a:ahLst/>
                <a:cxnLst/>
                <a:rect l="l" t="t" r="r" b="b"/>
                <a:pathLst>
                  <a:path w="632" h="2122" extrusionOk="0">
                    <a:moveTo>
                      <a:pt x="453" y="1"/>
                    </a:moveTo>
                    <a:cubicBezTo>
                      <a:pt x="368" y="1"/>
                      <a:pt x="297" y="57"/>
                      <a:pt x="287" y="133"/>
                    </a:cubicBezTo>
                    <a:lnTo>
                      <a:pt x="13" y="1931"/>
                    </a:lnTo>
                    <a:cubicBezTo>
                      <a:pt x="1" y="2014"/>
                      <a:pt x="60" y="2110"/>
                      <a:pt x="156" y="2121"/>
                    </a:cubicBezTo>
                    <a:cubicBezTo>
                      <a:pt x="203" y="2121"/>
                      <a:pt x="239" y="2110"/>
                      <a:pt x="275" y="2086"/>
                    </a:cubicBezTo>
                    <a:cubicBezTo>
                      <a:pt x="310" y="2062"/>
                      <a:pt x="334" y="2026"/>
                      <a:pt x="346" y="1979"/>
                    </a:cubicBezTo>
                    <a:lnTo>
                      <a:pt x="620" y="193"/>
                    </a:lnTo>
                    <a:cubicBezTo>
                      <a:pt x="632" y="97"/>
                      <a:pt x="572" y="14"/>
                      <a:pt x="477" y="2"/>
                    </a:cubicBezTo>
                    <a:cubicBezTo>
                      <a:pt x="469" y="1"/>
                      <a:pt x="461" y="1"/>
                      <a:pt x="45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8" name="Google Shape;2378;p43">
                <a:extLst>
                  <a:ext uri="{FF2B5EF4-FFF2-40B4-BE49-F238E27FC236}">
                    <a16:creationId xmlns:a16="http://schemas.microsoft.com/office/drawing/2014/main" id="{A5EA5D59-3614-CFB4-B177-8C05D0663D84}"/>
                  </a:ext>
                </a:extLst>
              </p:cNvPr>
              <p:cNvSpPr/>
              <p:nvPr/>
            </p:nvSpPr>
            <p:spPr>
              <a:xfrm>
                <a:off x="1921825" y="1969450"/>
                <a:ext cx="53900" cy="15250"/>
              </a:xfrm>
              <a:custGeom>
                <a:avLst/>
                <a:gdLst/>
                <a:ahLst/>
                <a:cxnLst/>
                <a:rect l="l" t="t" r="r" b="b"/>
                <a:pathLst>
                  <a:path w="2156" h="610" extrusionOk="0">
                    <a:moveTo>
                      <a:pt x="191" y="1"/>
                    </a:moveTo>
                    <a:cubicBezTo>
                      <a:pt x="106" y="1"/>
                      <a:pt x="35" y="58"/>
                      <a:pt x="25" y="145"/>
                    </a:cubicBezTo>
                    <a:cubicBezTo>
                      <a:pt x="1" y="241"/>
                      <a:pt x="72" y="324"/>
                      <a:pt x="156" y="336"/>
                    </a:cubicBezTo>
                    <a:lnTo>
                      <a:pt x="1953" y="610"/>
                    </a:lnTo>
                    <a:cubicBezTo>
                      <a:pt x="1989" y="610"/>
                      <a:pt x="2037" y="598"/>
                      <a:pt x="2072" y="574"/>
                    </a:cubicBezTo>
                    <a:cubicBezTo>
                      <a:pt x="2108" y="550"/>
                      <a:pt x="2132" y="514"/>
                      <a:pt x="2132" y="467"/>
                    </a:cubicBezTo>
                    <a:cubicBezTo>
                      <a:pt x="2156" y="372"/>
                      <a:pt x="2084" y="288"/>
                      <a:pt x="2001" y="276"/>
                    </a:cubicBezTo>
                    <a:lnTo>
                      <a:pt x="215" y="2"/>
                    </a:lnTo>
                    <a:cubicBezTo>
                      <a:pt x="207" y="1"/>
                      <a:pt x="199" y="1"/>
                      <a:pt x="191"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79" name="Google Shape;2379;p43">
                <a:extLst>
                  <a:ext uri="{FF2B5EF4-FFF2-40B4-BE49-F238E27FC236}">
                    <a16:creationId xmlns:a16="http://schemas.microsoft.com/office/drawing/2014/main" id="{5F3F235C-2050-B663-C427-35C97DC417FB}"/>
                  </a:ext>
                </a:extLst>
              </p:cNvPr>
              <p:cNvSpPr/>
              <p:nvPr/>
            </p:nvSpPr>
            <p:spPr>
              <a:xfrm>
                <a:off x="1938200" y="1905450"/>
                <a:ext cx="50925" cy="26300"/>
              </a:xfrm>
              <a:custGeom>
                <a:avLst/>
                <a:gdLst/>
                <a:ahLst/>
                <a:cxnLst/>
                <a:rect l="l" t="t" r="r" b="b"/>
                <a:pathLst>
                  <a:path w="2037" h="1052" extrusionOk="0">
                    <a:moveTo>
                      <a:pt x="184" y="1"/>
                    </a:moveTo>
                    <a:cubicBezTo>
                      <a:pt x="122" y="1"/>
                      <a:pt x="63" y="36"/>
                      <a:pt x="36" y="98"/>
                    </a:cubicBezTo>
                    <a:cubicBezTo>
                      <a:pt x="1" y="181"/>
                      <a:pt x="36" y="276"/>
                      <a:pt x="120" y="312"/>
                    </a:cubicBezTo>
                    <a:lnTo>
                      <a:pt x="1787" y="1038"/>
                    </a:lnTo>
                    <a:cubicBezTo>
                      <a:pt x="1805" y="1048"/>
                      <a:pt x="1826" y="1051"/>
                      <a:pt x="1848" y="1051"/>
                    </a:cubicBezTo>
                    <a:cubicBezTo>
                      <a:pt x="1884" y="1051"/>
                      <a:pt x="1919" y="1041"/>
                      <a:pt x="1941" y="1027"/>
                    </a:cubicBezTo>
                    <a:cubicBezTo>
                      <a:pt x="1965" y="1003"/>
                      <a:pt x="1989" y="979"/>
                      <a:pt x="2001" y="955"/>
                    </a:cubicBezTo>
                    <a:cubicBezTo>
                      <a:pt x="2037" y="872"/>
                      <a:pt x="2001" y="777"/>
                      <a:pt x="1917" y="741"/>
                    </a:cubicBezTo>
                    <a:lnTo>
                      <a:pt x="251" y="15"/>
                    </a:lnTo>
                    <a:cubicBezTo>
                      <a:pt x="229" y="5"/>
                      <a:pt x="206" y="1"/>
                      <a:pt x="184"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80" name="Google Shape;2380;p43">
                <a:extLst>
                  <a:ext uri="{FF2B5EF4-FFF2-40B4-BE49-F238E27FC236}">
                    <a16:creationId xmlns:a16="http://schemas.microsoft.com/office/drawing/2014/main" id="{D8FAC983-89BF-CAD0-B621-1CFFC3CF3A17}"/>
                  </a:ext>
                </a:extLst>
              </p:cNvPr>
              <p:cNvSpPr/>
              <p:nvPr/>
            </p:nvSpPr>
            <p:spPr>
              <a:xfrm>
                <a:off x="1970950" y="1847700"/>
                <a:ext cx="44675" cy="36450"/>
              </a:xfrm>
              <a:custGeom>
                <a:avLst/>
                <a:gdLst/>
                <a:ahLst/>
                <a:cxnLst/>
                <a:rect l="l" t="t" r="r" b="b"/>
                <a:pathLst>
                  <a:path w="1787" h="1458" extrusionOk="0">
                    <a:moveTo>
                      <a:pt x="180" y="0"/>
                    </a:moveTo>
                    <a:cubicBezTo>
                      <a:pt x="131" y="0"/>
                      <a:pt x="82" y="22"/>
                      <a:pt x="48" y="62"/>
                    </a:cubicBezTo>
                    <a:cubicBezTo>
                      <a:pt x="0" y="134"/>
                      <a:pt x="12" y="241"/>
                      <a:pt x="84" y="300"/>
                    </a:cubicBezTo>
                    <a:lnTo>
                      <a:pt x="1489" y="1420"/>
                    </a:lnTo>
                    <a:cubicBezTo>
                      <a:pt x="1527" y="1445"/>
                      <a:pt x="1565" y="1457"/>
                      <a:pt x="1602" y="1457"/>
                    </a:cubicBezTo>
                    <a:cubicBezTo>
                      <a:pt x="1633" y="1457"/>
                      <a:pt x="1663" y="1448"/>
                      <a:pt x="1691" y="1432"/>
                    </a:cubicBezTo>
                    <a:cubicBezTo>
                      <a:pt x="1703" y="1420"/>
                      <a:pt x="1715" y="1408"/>
                      <a:pt x="1727" y="1396"/>
                    </a:cubicBezTo>
                    <a:cubicBezTo>
                      <a:pt x="1786" y="1324"/>
                      <a:pt x="1774" y="1217"/>
                      <a:pt x="1703" y="1170"/>
                    </a:cubicBezTo>
                    <a:lnTo>
                      <a:pt x="286" y="39"/>
                    </a:lnTo>
                    <a:cubicBezTo>
                      <a:pt x="255" y="13"/>
                      <a:pt x="218" y="0"/>
                      <a:pt x="18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sp>
          <p:nvSpPr>
            <p:cNvPr id="2381" name="Google Shape;2381;p43">
              <a:extLst>
                <a:ext uri="{FF2B5EF4-FFF2-40B4-BE49-F238E27FC236}">
                  <a16:creationId xmlns:a16="http://schemas.microsoft.com/office/drawing/2014/main" id="{CCBFE968-5445-C174-D638-87EE766613A5}"/>
                </a:ext>
              </a:extLst>
            </p:cNvPr>
            <p:cNvSpPr/>
            <p:nvPr/>
          </p:nvSpPr>
          <p:spPr>
            <a:xfrm>
              <a:off x="1737275" y="1583475"/>
              <a:ext cx="899850" cy="856350"/>
            </a:xfrm>
            <a:custGeom>
              <a:avLst/>
              <a:gdLst/>
              <a:ahLst/>
              <a:cxnLst/>
              <a:rect l="l" t="t" r="r" b="b"/>
              <a:pathLst>
                <a:path w="35994" h="34254" extrusionOk="0">
                  <a:moveTo>
                    <a:pt x="17221" y="0"/>
                  </a:moveTo>
                  <a:cubicBezTo>
                    <a:pt x="12717" y="0"/>
                    <a:pt x="8219" y="1761"/>
                    <a:pt x="4859" y="5262"/>
                  </a:cubicBezTo>
                  <a:cubicBezTo>
                    <a:pt x="1692" y="8560"/>
                    <a:pt x="1" y="12905"/>
                    <a:pt x="84" y="17477"/>
                  </a:cubicBezTo>
                  <a:cubicBezTo>
                    <a:pt x="179" y="22061"/>
                    <a:pt x="2049" y="26324"/>
                    <a:pt x="5359" y="29491"/>
                  </a:cubicBezTo>
                  <a:cubicBezTo>
                    <a:pt x="8633" y="32634"/>
                    <a:pt x="12931" y="34253"/>
                    <a:pt x="17253" y="34253"/>
                  </a:cubicBezTo>
                  <a:cubicBezTo>
                    <a:pt x="20611" y="34253"/>
                    <a:pt x="23980" y="33277"/>
                    <a:pt x="26885" y="31289"/>
                  </a:cubicBezTo>
                  <a:lnTo>
                    <a:pt x="26695" y="31015"/>
                  </a:lnTo>
                  <a:cubicBezTo>
                    <a:pt x="23841" y="32968"/>
                    <a:pt x="20536" y="33925"/>
                    <a:pt x="17244" y="33925"/>
                  </a:cubicBezTo>
                  <a:cubicBezTo>
                    <a:pt x="13009" y="33925"/>
                    <a:pt x="8794" y="32341"/>
                    <a:pt x="5585" y="29253"/>
                  </a:cubicBezTo>
                  <a:cubicBezTo>
                    <a:pt x="2346" y="26145"/>
                    <a:pt x="513" y="21966"/>
                    <a:pt x="418" y="17477"/>
                  </a:cubicBezTo>
                  <a:cubicBezTo>
                    <a:pt x="322" y="12989"/>
                    <a:pt x="1989" y="8726"/>
                    <a:pt x="5097" y="5488"/>
                  </a:cubicBezTo>
                  <a:cubicBezTo>
                    <a:pt x="8391" y="2053"/>
                    <a:pt x="12806" y="324"/>
                    <a:pt x="17227" y="324"/>
                  </a:cubicBezTo>
                  <a:cubicBezTo>
                    <a:pt x="21417" y="324"/>
                    <a:pt x="25611" y="1877"/>
                    <a:pt x="28862" y="5000"/>
                  </a:cubicBezTo>
                  <a:cubicBezTo>
                    <a:pt x="34398" y="10322"/>
                    <a:pt x="35636" y="18692"/>
                    <a:pt x="31874" y="25371"/>
                  </a:cubicBezTo>
                  <a:lnTo>
                    <a:pt x="32160" y="25526"/>
                  </a:lnTo>
                  <a:cubicBezTo>
                    <a:pt x="35993" y="18728"/>
                    <a:pt x="34731" y="10191"/>
                    <a:pt x="29088" y="4773"/>
                  </a:cubicBezTo>
                  <a:cubicBezTo>
                    <a:pt x="25772" y="1585"/>
                    <a:pt x="21494" y="0"/>
                    <a:pt x="17221"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2383" name="Google Shape;2383;p43">
              <a:extLst>
                <a:ext uri="{FF2B5EF4-FFF2-40B4-BE49-F238E27FC236}">
                  <a16:creationId xmlns:a16="http://schemas.microsoft.com/office/drawing/2014/main" id="{BF690EA4-FD10-1C8D-F1C5-D27B24BD6F23}"/>
                </a:ext>
              </a:extLst>
            </p:cNvPr>
            <p:cNvSpPr txBox="1"/>
            <p:nvPr/>
          </p:nvSpPr>
          <p:spPr>
            <a:xfrm>
              <a:off x="1496931" y="3338716"/>
              <a:ext cx="1354200" cy="429600"/>
            </a:xfrm>
            <a:prstGeom prst="rect">
              <a:avLst/>
            </a:prstGeom>
            <a:noFill/>
            <a:ln>
              <a:noFill/>
            </a:ln>
          </p:spPr>
          <p:txBody>
            <a:bodyPr spcFirstLastPara="1" wrap="square" lIns="121900" tIns="121900" rIns="121900" bIns="121900" anchor="ctr" anchorCtr="0">
              <a:noAutofit/>
            </a:bodyPr>
            <a:lstStyle/>
            <a:p>
              <a:pPr algn="ctr"/>
              <a:r>
                <a:rPr lang="en-GB" sz="2000">
                  <a:solidFill>
                    <a:srgbClr val="434343"/>
                  </a:solidFill>
                  <a:latin typeface="Fira Sans Extra Condensed Medium"/>
                  <a:ea typeface="Fira Sans Extra Condensed Medium"/>
                  <a:cs typeface="Fira Sans Extra Condensed Medium"/>
                  <a:sym typeface="Fira Sans Extra Condensed Medium"/>
                </a:rPr>
                <a:t>Orientation webinar &amp; preparatory work</a:t>
              </a:r>
              <a:endParaRPr sz="20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384" name="Google Shape;2384;p43">
            <a:extLst>
              <a:ext uri="{FF2B5EF4-FFF2-40B4-BE49-F238E27FC236}">
                <a16:creationId xmlns:a16="http://schemas.microsoft.com/office/drawing/2014/main" id="{5CFEA303-7DA9-CEF8-1412-3F11200333AC}"/>
              </a:ext>
            </a:extLst>
          </p:cNvPr>
          <p:cNvGrpSpPr/>
          <p:nvPr/>
        </p:nvGrpSpPr>
        <p:grpSpPr>
          <a:xfrm>
            <a:off x="2219449" y="1288638"/>
            <a:ext cx="2131081" cy="2741397"/>
            <a:chOff x="2954100" y="1531650"/>
            <a:chExt cx="1617500" cy="1997100"/>
          </a:xfrm>
        </p:grpSpPr>
        <p:sp>
          <p:nvSpPr>
            <p:cNvPr id="2385" name="Google Shape;2385;p43">
              <a:extLst>
                <a:ext uri="{FF2B5EF4-FFF2-40B4-BE49-F238E27FC236}">
                  <a16:creationId xmlns:a16="http://schemas.microsoft.com/office/drawing/2014/main" id="{1B27C9C7-C7AC-6891-9784-0F9357DA175B}"/>
                </a:ext>
              </a:extLst>
            </p:cNvPr>
            <p:cNvSpPr/>
            <p:nvPr/>
          </p:nvSpPr>
          <p:spPr>
            <a:xfrm>
              <a:off x="2954100" y="2633227"/>
              <a:ext cx="1617500" cy="416915"/>
            </a:xfrm>
            <a:custGeom>
              <a:avLst/>
              <a:gdLst/>
              <a:ahLst/>
              <a:cxnLst/>
              <a:rect l="l" t="t" r="r" b="b"/>
              <a:pathLst>
                <a:path w="64700" h="10622" extrusionOk="0">
                  <a:moveTo>
                    <a:pt x="1" y="1"/>
                  </a:moveTo>
                  <a:lnTo>
                    <a:pt x="1" y="10621"/>
                  </a:lnTo>
                  <a:lnTo>
                    <a:pt x="64699" y="10621"/>
                  </a:lnTo>
                  <a:lnTo>
                    <a:pt x="64699" y="1"/>
                  </a:lnTo>
                  <a:close/>
                </a:path>
              </a:pathLst>
            </a:custGeom>
            <a:solidFill>
              <a:srgbClr val="69E781"/>
            </a:solidFill>
            <a:ln>
              <a:noFill/>
            </a:ln>
          </p:spPr>
          <p:txBody>
            <a:bodyPr spcFirstLastPara="1" wrap="square" lIns="121900" tIns="121900" rIns="121900" bIns="121900" anchor="ctr" anchorCtr="0">
              <a:noAutofit/>
            </a:bodyPr>
            <a:lstStyle/>
            <a:p>
              <a:pPr algn="ctr"/>
              <a:r>
                <a:rPr lang="en" sz="2000">
                  <a:solidFill>
                    <a:srgbClr val="FFFFFF"/>
                  </a:solidFill>
                  <a:latin typeface="Fira Sans Extra Condensed Medium"/>
                  <a:ea typeface="Fira Sans Extra Condensed Medium"/>
                  <a:cs typeface="Fira Sans Extra Condensed Medium"/>
                  <a:sym typeface="Fira Sans Extra Condensed Medium"/>
                </a:rPr>
                <a:t>Call to Action</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2386" name="Google Shape;2386;p43">
              <a:extLst>
                <a:ext uri="{FF2B5EF4-FFF2-40B4-BE49-F238E27FC236}">
                  <a16:creationId xmlns:a16="http://schemas.microsoft.com/office/drawing/2014/main" id="{9583CDF4-7F5E-BD39-0627-2389B4FCB4FD}"/>
                </a:ext>
              </a:extLst>
            </p:cNvPr>
            <p:cNvSpPr/>
            <p:nvPr/>
          </p:nvSpPr>
          <p:spPr>
            <a:xfrm>
              <a:off x="3286000" y="1531650"/>
              <a:ext cx="954000" cy="954000"/>
            </a:xfrm>
            <a:custGeom>
              <a:avLst/>
              <a:gdLst/>
              <a:ahLst/>
              <a:cxnLst/>
              <a:rect l="l" t="t" r="r" b="b"/>
              <a:pathLst>
                <a:path w="38160" h="38160" extrusionOk="0">
                  <a:moveTo>
                    <a:pt x="19074" y="0"/>
                  </a:moveTo>
                  <a:cubicBezTo>
                    <a:pt x="13037" y="0"/>
                    <a:pt x="7489" y="2763"/>
                    <a:pt x="3846" y="7597"/>
                  </a:cubicBezTo>
                  <a:cubicBezTo>
                    <a:pt x="3715" y="7763"/>
                    <a:pt x="3751" y="8001"/>
                    <a:pt x="3917" y="8120"/>
                  </a:cubicBezTo>
                  <a:cubicBezTo>
                    <a:pt x="3986" y="8174"/>
                    <a:pt x="4066" y="8200"/>
                    <a:pt x="4147" y="8200"/>
                  </a:cubicBezTo>
                  <a:cubicBezTo>
                    <a:pt x="4262" y="8200"/>
                    <a:pt x="4376" y="8147"/>
                    <a:pt x="4453" y="8049"/>
                  </a:cubicBezTo>
                  <a:cubicBezTo>
                    <a:pt x="7953" y="3417"/>
                    <a:pt x="13287" y="762"/>
                    <a:pt x="19074" y="762"/>
                  </a:cubicBezTo>
                  <a:cubicBezTo>
                    <a:pt x="29182" y="762"/>
                    <a:pt x="37398" y="8978"/>
                    <a:pt x="37398" y="19074"/>
                  </a:cubicBezTo>
                  <a:cubicBezTo>
                    <a:pt x="37398" y="29183"/>
                    <a:pt x="29182" y="37398"/>
                    <a:pt x="19074"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74" y="38160"/>
                  </a:cubicBezTo>
                  <a:cubicBezTo>
                    <a:pt x="29599" y="38160"/>
                    <a:pt x="38160" y="29599"/>
                    <a:pt x="38160" y="19074"/>
                  </a:cubicBezTo>
                  <a:cubicBezTo>
                    <a:pt x="38160" y="8561"/>
                    <a:pt x="29599" y="0"/>
                    <a:pt x="19074"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387" name="Google Shape;2387;p43">
              <a:extLst>
                <a:ext uri="{FF2B5EF4-FFF2-40B4-BE49-F238E27FC236}">
                  <a16:creationId xmlns:a16="http://schemas.microsoft.com/office/drawing/2014/main" id="{6C5AF708-3FD6-CEBD-954E-67E212FAE6BC}"/>
                </a:ext>
              </a:extLst>
            </p:cNvPr>
            <p:cNvSpPr/>
            <p:nvPr/>
          </p:nvSpPr>
          <p:spPr>
            <a:xfrm>
              <a:off x="3753300" y="2466575"/>
              <a:ext cx="19375" cy="236675"/>
            </a:xfrm>
            <a:custGeom>
              <a:avLst/>
              <a:gdLst/>
              <a:ahLst/>
              <a:cxnLst/>
              <a:rect l="l" t="t" r="r" b="b"/>
              <a:pathLst>
                <a:path w="775" h="9467" extrusionOk="0">
                  <a:moveTo>
                    <a:pt x="382" y="1"/>
                  </a:moveTo>
                  <a:cubicBezTo>
                    <a:pt x="179" y="1"/>
                    <a:pt x="1" y="168"/>
                    <a:pt x="1" y="382"/>
                  </a:cubicBezTo>
                  <a:lnTo>
                    <a:pt x="1" y="9085"/>
                  </a:lnTo>
                  <a:cubicBezTo>
                    <a:pt x="1" y="9300"/>
                    <a:pt x="179" y="9466"/>
                    <a:pt x="382" y="9466"/>
                  </a:cubicBezTo>
                  <a:cubicBezTo>
                    <a:pt x="596" y="9466"/>
                    <a:pt x="775" y="9300"/>
                    <a:pt x="775" y="9085"/>
                  </a:cubicBezTo>
                  <a:lnTo>
                    <a:pt x="775" y="382"/>
                  </a:lnTo>
                  <a:cubicBezTo>
                    <a:pt x="775" y="168"/>
                    <a:pt x="596" y="1"/>
                    <a:pt x="382"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grpSp>
          <p:nvGrpSpPr>
            <p:cNvPr id="2388" name="Google Shape;2388;p43">
              <a:extLst>
                <a:ext uri="{FF2B5EF4-FFF2-40B4-BE49-F238E27FC236}">
                  <a16:creationId xmlns:a16="http://schemas.microsoft.com/office/drawing/2014/main" id="{153F8643-3E06-5CC8-719E-EDFFCC3ABDDA}"/>
                </a:ext>
              </a:extLst>
            </p:cNvPr>
            <p:cNvGrpSpPr/>
            <p:nvPr/>
          </p:nvGrpSpPr>
          <p:grpSpPr>
            <a:xfrm>
              <a:off x="3578875" y="1722450"/>
              <a:ext cx="367925" cy="506025"/>
              <a:chOff x="3578875" y="1722450"/>
              <a:chExt cx="367925" cy="506025"/>
            </a:xfrm>
          </p:grpSpPr>
          <p:sp>
            <p:nvSpPr>
              <p:cNvPr id="2389" name="Google Shape;2389;p43">
                <a:extLst>
                  <a:ext uri="{FF2B5EF4-FFF2-40B4-BE49-F238E27FC236}">
                    <a16:creationId xmlns:a16="http://schemas.microsoft.com/office/drawing/2014/main" id="{3F63627A-D076-675F-639F-5BC7415A71D2}"/>
                  </a:ext>
                </a:extLst>
              </p:cNvPr>
              <p:cNvSpPr/>
              <p:nvPr/>
            </p:nvSpPr>
            <p:spPr>
              <a:xfrm>
                <a:off x="3630975" y="1789125"/>
                <a:ext cx="275650" cy="439350"/>
              </a:xfrm>
              <a:custGeom>
                <a:avLst/>
                <a:gdLst/>
                <a:ahLst/>
                <a:cxnLst/>
                <a:rect l="l" t="t" r="r" b="b"/>
                <a:pathLst>
                  <a:path w="11026" h="17574" extrusionOk="0">
                    <a:moveTo>
                      <a:pt x="5513" y="334"/>
                    </a:moveTo>
                    <a:cubicBezTo>
                      <a:pt x="8371" y="334"/>
                      <a:pt x="10692" y="2655"/>
                      <a:pt x="10692" y="5513"/>
                    </a:cubicBezTo>
                    <a:cubicBezTo>
                      <a:pt x="10692" y="7215"/>
                      <a:pt x="9871" y="8799"/>
                      <a:pt x="8466" y="9775"/>
                    </a:cubicBezTo>
                    <a:cubicBezTo>
                      <a:pt x="8430" y="9811"/>
                      <a:pt x="8406" y="9859"/>
                      <a:pt x="8406" y="9906"/>
                    </a:cubicBezTo>
                    <a:lnTo>
                      <a:pt x="8406" y="10728"/>
                    </a:lnTo>
                    <a:lnTo>
                      <a:pt x="2608" y="10728"/>
                    </a:lnTo>
                    <a:lnTo>
                      <a:pt x="2608" y="9906"/>
                    </a:lnTo>
                    <a:cubicBezTo>
                      <a:pt x="2608" y="9859"/>
                      <a:pt x="2596" y="9811"/>
                      <a:pt x="2548" y="9775"/>
                    </a:cubicBezTo>
                    <a:cubicBezTo>
                      <a:pt x="1155" y="8811"/>
                      <a:pt x="334" y="7215"/>
                      <a:pt x="334" y="5513"/>
                    </a:cubicBezTo>
                    <a:cubicBezTo>
                      <a:pt x="334" y="2655"/>
                      <a:pt x="2656" y="334"/>
                      <a:pt x="5513" y="334"/>
                    </a:cubicBezTo>
                    <a:close/>
                    <a:moveTo>
                      <a:pt x="8418" y="11025"/>
                    </a:moveTo>
                    <a:lnTo>
                      <a:pt x="8418" y="11764"/>
                    </a:lnTo>
                    <a:lnTo>
                      <a:pt x="2608" y="11764"/>
                    </a:lnTo>
                    <a:lnTo>
                      <a:pt x="2608" y="11025"/>
                    </a:lnTo>
                    <a:close/>
                    <a:moveTo>
                      <a:pt x="8418" y="12216"/>
                    </a:moveTo>
                    <a:lnTo>
                      <a:pt x="8418" y="12811"/>
                    </a:lnTo>
                    <a:lnTo>
                      <a:pt x="2608" y="12811"/>
                    </a:lnTo>
                    <a:lnTo>
                      <a:pt x="2608" y="12216"/>
                    </a:lnTo>
                    <a:close/>
                    <a:moveTo>
                      <a:pt x="8418" y="13109"/>
                    </a:moveTo>
                    <a:lnTo>
                      <a:pt x="8418" y="13847"/>
                    </a:lnTo>
                    <a:lnTo>
                      <a:pt x="2608" y="13847"/>
                    </a:lnTo>
                    <a:lnTo>
                      <a:pt x="2608" y="13109"/>
                    </a:lnTo>
                    <a:close/>
                    <a:moveTo>
                      <a:pt x="7370" y="14145"/>
                    </a:moveTo>
                    <a:lnTo>
                      <a:pt x="7370" y="15633"/>
                    </a:lnTo>
                    <a:lnTo>
                      <a:pt x="3656" y="15633"/>
                    </a:lnTo>
                    <a:lnTo>
                      <a:pt x="3656" y="14145"/>
                    </a:lnTo>
                    <a:close/>
                    <a:moveTo>
                      <a:pt x="6037" y="15931"/>
                    </a:moveTo>
                    <a:lnTo>
                      <a:pt x="6037" y="17121"/>
                    </a:lnTo>
                    <a:lnTo>
                      <a:pt x="4989" y="17121"/>
                    </a:lnTo>
                    <a:lnTo>
                      <a:pt x="4989" y="15931"/>
                    </a:lnTo>
                    <a:close/>
                    <a:moveTo>
                      <a:pt x="5513" y="0"/>
                    </a:moveTo>
                    <a:cubicBezTo>
                      <a:pt x="2477" y="0"/>
                      <a:pt x="0" y="2477"/>
                      <a:pt x="0" y="5513"/>
                    </a:cubicBezTo>
                    <a:cubicBezTo>
                      <a:pt x="0" y="7287"/>
                      <a:pt x="822" y="8966"/>
                      <a:pt x="2310" y="10002"/>
                    </a:cubicBezTo>
                    <a:lnTo>
                      <a:pt x="2310" y="10728"/>
                    </a:lnTo>
                    <a:lnTo>
                      <a:pt x="1691" y="10728"/>
                    </a:lnTo>
                    <a:cubicBezTo>
                      <a:pt x="1608" y="10728"/>
                      <a:pt x="1524" y="10775"/>
                      <a:pt x="1524" y="10871"/>
                    </a:cubicBezTo>
                    <a:cubicBezTo>
                      <a:pt x="1524" y="10966"/>
                      <a:pt x="1608" y="11025"/>
                      <a:pt x="1691" y="11025"/>
                    </a:cubicBezTo>
                    <a:lnTo>
                      <a:pt x="2310" y="11025"/>
                    </a:lnTo>
                    <a:lnTo>
                      <a:pt x="2310" y="11764"/>
                    </a:lnTo>
                    <a:lnTo>
                      <a:pt x="1691" y="11764"/>
                    </a:lnTo>
                    <a:cubicBezTo>
                      <a:pt x="1608" y="11764"/>
                      <a:pt x="1524" y="11895"/>
                      <a:pt x="1524" y="11990"/>
                    </a:cubicBezTo>
                    <a:cubicBezTo>
                      <a:pt x="1524" y="12073"/>
                      <a:pt x="1608" y="12216"/>
                      <a:pt x="1691" y="12216"/>
                    </a:cubicBezTo>
                    <a:lnTo>
                      <a:pt x="2310" y="12216"/>
                    </a:lnTo>
                    <a:lnTo>
                      <a:pt x="2310" y="12811"/>
                    </a:lnTo>
                    <a:lnTo>
                      <a:pt x="1691" y="12811"/>
                    </a:lnTo>
                    <a:cubicBezTo>
                      <a:pt x="1608" y="12811"/>
                      <a:pt x="1524" y="12859"/>
                      <a:pt x="1524" y="12954"/>
                    </a:cubicBezTo>
                    <a:cubicBezTo>
                      <a:pt x="1524" y="13049"/>
                      <a:pt x="1608" y="13109"/>
                      <a:pt x="1691" y="13109"/>
                    </a:cubicBezTo>
                    <a:lnTo>
                      <a:pt x="2310" y="13109"/>
                    </a:lnTo>
                    <a:lnTo>
                      <a:pt x="2310" y="13990"/>
                    </a:lnTo>
                    <a:cubicBezTo>
                      <a:pt x="2310" y="14085"/>
                      <a:pt x="2382" y="14145"/>
                      <a:pt x="2477" y="14145"/>
                    </a:cubicBezTo>
                    <a:lnTo>
                      <a:pt x="3358" y="14145"/>
                    </a:lnTo>
                    <a:lnTo>
                      <a:pt x="3358" y="15788"/>
                    </a:lnTo>
                    <a:cubicBezTo>
                      <a:pt x="3358" y="15883"/>
                      <a:pt x="3441" y="15931"/>
                      <a:pt x="3537" y="15931"/>
                    </a:cubicBezTo>
                    <a:lnTo>
                      <a:pt x="4691" y="15931"/>
                    </a:lnTo>
                    <a:lnTo>
                      <a:pt x="4691" y="17348"/>
                    </a:lnTo>
                    <a:cubicBezTo>
                      <a:pt x="4691" y="17431"/>
                      <a:pt x="4787" y="17574"/>
                      <a:pt x="4882" y="17574"/>
                    </a:cubicBezTo>
                    <a:lnTo>
                      <a:pt x="6156" y="17574"/>
                    </a:lnTo>
                    <a:cubicBezTo>
                      <a:pt x="6239" y="17574"/>
                      <a:pt x="6335" y="17431"/>
                      <a:pt x="6335" y="17348"/>
                    </a:cubicBezTo>
                    <a:lnTo>
                      <a:pt x="6335" y="15931"/>
                    </a:lnTo>
                    <a:lnTo>
                      <a:pt x="7501" y="15931"/>
                    </a:lnTo>
                    <a:cubicBezTo>
                      <a:pt x="7585" y="15931"/>
                      <a:pt x="7668" y="15883"/>
                      <a:pt x="7668" y="15788"/>
                    </a:cubicBezTo>
                    <a:lnTo>
                      <a:pt x="7668" y="14145"/>
                    </a:lnTo>
                    <a:lnTo>
                      <a:pt x="8561" y="14145"/>
                    </a:lnTo>
                    <a:cubicBezTo>
                      <a:pt x="8644" y="14145"/>
                      <a:pt x="8716" y="14085"/>
                      <a:pt x="8716" y="13990"/>
                    </a:cubicBezTo>
                    <a:lnTo>
                      <a:pt x="8716" y="13109"/>
                    </a:lnTo>
                    <a:lnTo>
                      <a:pt x="9335" y="13109"/>
                    </a:lnTo>
                    <a:cubicBezTo>
                      <a:pt x="9430" y="13109"/>
                      <a:pt x="9502" y="13049"/>
                      <a:pt x="9502" y="12954"/>
                    </a:cubicBezTo>
                    <a:cubicBezTo>
                      <a:pt x="9502" y="12859"/>
                      <a:pt x="9430" y="12811"/>
                      <a:pt x="9335" y="12811"/>
                    </a:cubicBezTo>
                    <a:lnTo>
                      <a:pt x="8716" y="12811"/>
                    </a:lnTo>
                    <a:lnTo>
                      <a:pt x="8716" y="12216"/>
                    </a:lnTo>
                    <a:lnTo>
                      <a:pt x="9335" y="12216"/>
                    </a:lnTo>
                    <a:cubicBezTo>
                      <a:pt x="9430" y="12216"/>
                      <a:pt x="9502" y="12073"/>
                      <a:pt x="9502" y="11990"/>
                    </a:cubicBezTo>
                    <a:cubicBezTo>
                      <a:pt x="9502" y="11895"/>
                      <a:pt x="9430" y="11764"/>
                      <a:pt x="9335" y="11764"/>
                    </a:cubicBezTo>
                    <a:lnTo>
                      <a:pt x="8716" y="11764"/>
                    </a:lnTo>
                    <a:lnTo>
                      <a:pt x="8716" y="11025"/>
                    </a:lnTo>
                    <a:lnTo>
                      <a:pt x="9335" y="11025"/>
                    </a:lnTo>
                    <a:cubicBezTo>
                      <a:pt x="9430" y="11025"/>
                      <a:pt x="9502" y="10966"/>
                      <a:pt x="9502" y="10871"/>
                    </a:cubicBezTo>
                    <a:cubicBezTo>
                      <a:pt x="9502" y="10775"/>
                      <a:pt x="9430" y="10728"/>
                      <a:pt x="9335" y="10728"/>
                    </a:cubicBezTo>
                    <a:lnTo>
                      <a:pt x="8716" y="10728"/>
                    </a:lnTo>
                    <a:lnTo>
                      <a:pt x="8716" y="10002"/>
                    </a:lnTo>
                    <a:cubicBezTo>
                      <a:pt x="10204" y="8966"/>
                      <a:pt x="11026" y="7287"/>
                      <a:pt x="11026" y="5513"/>
                    </a:cubicBezTo>
                    <a:cubicBezTo>
                      <a:pt x="11026" y="2477"/>
                      <a:pt x="8549" y="0"/>
                      <a:pt x="5513"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0" name="Google Shape;2390;p43">
                <a:extLst>
                  <a:ext uri="{FF2B5EF4-FFF2-40B4-BE49-F238E27FC236}">
                    <a16:creationId xmlns:a16="http://schemas.microsoft.com/office/drawing/2014/main" id="{867038F6-0BC3-032C-E1EA-521B49D70A72}"/>
                  </a:ext>
                </a:extLst>
              </p:cNvPr>
              <p:cNvSpPr/>
              <p:nvPr/>
            </p:nvSpPr>
            <p:spPr>
              <a:xfrm>
                <a:off x="3755700" y="1722450"/>
                <a:ext cx="7450" cy="53600"/>
              </a:xfrm>
              <a:custGeom>
                <a:avLst/>
                <a:gdLst/>
                <a:ahLst/>
                <a:cxnLst/>
                <a:rect l="l" t="t" r="r" b="b"/>
                <a:pathLst>
                  <a:path w="298" h="2144" extrusionOk="0">
                    <a:moveTo>
                      <a:pt x="155" y="0"/>
                    </a:moveTo>
                    <a:cubicBezTo>
                      <a:pt x="60" y="0"/>
                      <a:pt x="0" y="72"/>
                      <a:pt x="0" y="167"/>
                    </a:cubicBezTo>
                    <a:lnTo>
                      <a:pt x="0" y="1977"/>
                    </a:lnTo>
                    <a:cubicBezTo>
                      <a:pt x="0" y="2060"/>
                      <a:pt x="60" y="2143"/>
                      <a:pt x="155" y="2143"/>
                    </a:cubicBezTo>
                    <a:cubicBezTo>
                      <a:pt x="238" y="2143"/>
                      <a:pt x="298" y="2060"/>
                      <a:pt x="298" y="1977"/>
                    </a:cubicBezTo>
                    <a:lnTo>
                      <a:pt x="298" y="167"/>
                    </a:lnTo>
                    <a:cubicBezTo>
                      <a:pt x="298" y="72"/>
                      <a:pt x="238" y="0"/>
                      <a:pt x="15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1" name="Google Shape;2391;p43">
                <a:extLst>
                  <a:ext uri="{FF2B5EF4-FFF2-40B4-BE49-F238E27FC236}">
                    <a16:creationId xmlns:a16="http://schemas.microsoft.com/office/drawing/2014/main" id="{F3187DCC-68D7-F4F9-E121-F9B981B8D1AB}"/>
                  </a:ext>
                </a:extLst>
              </p:cNvPr>
              <p:cNvSpPr/>
              <p:nvPr/>
            </p:nvSpPr>
            <p:spPr>
              <a:xfrm>
                <a:off x="3810450" y="1729150"/>
                <a:ext cx="20875" cy="51950"/>
              </a:xfrm>
              <a:custGeom>
                <a:avLst/>
                <a:gdLst/>
                <a:ahLst/>
                <a:cxnLst/>
                <a:rect l="l" t="t" r="r" b="b"/>
                <a:pathLst>
                  <a:path w="835" h="2078" extrusionOk="0">
                    <a:moveTo>
                      <a:pt x="648" y="0"/>
                    </a:moveTo>
                    <a:cubicBezTo>
                      <a:pt x="578" y="0"/>
                      <a:pt x="509" y="46"/>
                      <a:pt x="489" y="125"/>
                    </a:cubicBezTo>
                    <a:lnTo>
                      <a:pt x="25" y="1875"/>
                    </a:lnTo>
                    <a:cubicBezTo>
                      <a:pt x="1" y="1959"/>
                      <a:pt x="49" y="2054"/>
                      <a:pt x="132" y="2078"/>
                    </a:cubicBezTo>
                    <a:lnTo>
                      <a:pt x="179" y="2078"/>
                    </a:lnTo>
                    <a:cubicBezTo>
                      <a:pt x="251" y="2078"/>
                      <a:pt x="322" y="2030"/>
                      <a:pt x="346" y="1959"/>
                    </a:cubicBezTo>
                    <a:lnTo>
                      <a:pt x="811" y="209"/>
                    </a:lnTo>
                    <a:cubicBezTo>
                      <a:pt x="834" y="125"/>
                      <a:pt x="787" y="30"/>
                      <a:pt x="691" y="6"/>
                    </a:cubicBezTo>
                    <a:cubicBezTo>
                      <a:pt x="677" y="2"/>
                      <a:pt x="663" y="0"/>
                      <a:pt x="648"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2" name="Google Shape;2392;p43">
                <a:extLst>
                  <a:ext uri="{FF2B5EF4-FFF2-40B4-BE49-F238E27FC236}">
                    <a16:creationId xmlns:a16="http://schemas.microsoft.com/office/drawing/2014/main" id="{DF527900-9EFC-79BF-D2A7-016DEAF677CB}"/>
                  </a:ext>
                </a:extLst>
              </p:cNvPr>
              <p:cNvSpPr/>
              <p:nvPr/>
            </p:nvSpPr>
            <p:spPr>
              <a:xfrm>
                <a:off x="3861350" y="1752550"/>
                <a:ext cx="31875" cy="47600"/>
              </a:xfrm>
              <a:custGeom>
                <a:avLst/>
                <a:gdLst/>
                <a:ahLst/>
                <a:cxnLst/>
                <a:rect l="l" t="t" r="r" b="b"/>
                <a:pathLst>
                  <a:path w="1275" h="1904" extrusionOk="0">
                    <a:moveTo>
                      <a:pt x="1097" y="1"/>
                    </a:moveTo>
                    <a:cubicBezTo>
                      <a:pt x="1036" y="1"/>
                      <a:pt x="978" y="33"/>
                      <a:pt x="953" y="82"/>
                    </a:cubicBezTo>
                    <a:lnTo>
                      <a:pt x="48" y="1654"/>
                    </a:lnTo>
                    <a:cubicBezTo>
                      <a:pt x="1" y="1737"/>
                      <a:pt x="25" y="1832"/>
                      <a:pt x="108" y="1880"/>
                    </a:cubicBezTo>
                    <a:cubicBezTo>
                      <a:pt x="132" y="1892"/>
                      <a:pt x="156" y="1904"/>
                      <a:pt x="191" y="1904"/>
                    </a:cubicBezTo>
                    <a:cubicBezTo>
                      <a:pt x="239" y="1904"/>
                      <a:pt x="299" y="1880"/>
                      <a:pt x="334" y="1820"/>
                    </a:cubicBezTo>
                    <a:lnTo>
                      <a:pt x="1239" y="249"/>
                    </a:lnTo>
                    <a:cubicBezTo>
                      <a:pt x="1275" y="177"/>
                      <a:pt x="1251" y="70"/>
                      <a:pt x="1180" y="23"/>
                    </a:cubicBezTo>
                    <a:cubicBezTo>
                      <a:pt x="1153" y="8"/>
                      <a:pt x="1125" y="1"/>
                      <a:pt x="1097"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3" name="Google Shape;2393;p43">
                <a:extLst>
                  <a:ext uri="{FF2B5EF4-FFF2-40B4-BE49-F238E27FC236}">
                    <a16:creationId xmlns:a16="http://schemas.microsoft.com/office/drawing/2014/main" id="{DBE8E3EC-91F4-E02D-07F0-26FD0D091E6B}"/>
                  </a:ext>
                </a:extLst>
              </p:cNvPr>
              <p:cNvSpPr/>
              <p:nvPr/>
            </p:nvSpPr>
            <p:spPr>
              <a:xfrm>
                <a:off x="3905700" y="1791350"/>
                <a:ext cx="41100" cy="40350"/>
              </a:xfrm>
              <a:custGeom>
                <a:avLst/>
                <a:gdLst/>
                <a:ahLst/>
                <a:cxnLst/>
                <a:rect l="l" t="t" r="r" b="b"/>
                <a:pathLst>
                  <a:path w="1644" h="1614" extrusionOk="0">
                    <a:moveTo>
                      <a:pt x="1470" y="1"/>
                    </a:moveTo>
                    <a:cubicBezTo>
                      <a:pt x="1427" y="1"/>
                      <a:pt x="1382" y="18"/>
                      <a:pt x="1346" y="54"/>
                    </a:cubicBezTo>
                    <a:lnTo>
                      <a:pt x="72" y="1328"/>
                    </a:lnTo>
                    <a:cubicBezTo>
                      <a:pt x="1" y="1400"/>
                      <a:pt x="1" y="1507"/>
                      <a:pt x="72" y="1566"/>
                    </a:cubicBezTo>
                    <a:cubicBezTo>
                      <a:pt x="96" y="1602"/>
                      <a:pt x="144" y="1614"/>
                      <a:pt x="191" y="1614"/>
                    </a:cubicBezTo>
                    <a:cubicBezTo>
                      <a:pt x="227" y="1614"/>
                      <a:pt x="275" y="1602"/>
                      <a:pt x="299" y="1566"/>
                    </a:cubicBezTo>
                    <a:lnTo>
                      <a:pt x="1584" y="292"/>
                    </a:lnTo>
                    <a:cubicBezTo>
                      <a:pt x="1644" y="221"/>
                      <a:pt x="1644" y="114"/>
                      <a:pt x="1584" y="54"/>
                    </a:cubicBezTo>
                    <a:cubicBezTo>
                      <a:pt x="1555" y="18"/>
                      <a:pt x="1513" y="1"/>
                      <a:pt x="1470"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4" name="Google Shape;2394;p43">
                <a:extLst>
                  <a:ext uri="{FF2B5EF4-FFF2-40B4-BE49-F238E27FC236}">
                    <a16:creationId xmlns:a16="http://schemas.microsoft.com/office/drawing/2014/main" id="{0ECC5490-73E5-3A02-A566-EE843305A956}"/>
                  </a:ext>
                </a:extLst>
              </p:cNvPr>
              <p:cNvSpPr/>
              <p:nvPr/>
            </p:nvSpPr>
            <p:spPr>
              <a:xfrm>
                <a:off x="3578875" y="1802000"/>
                <a:ext cx="41100" cy="40425"/>
              </a:xfrm>
              <a:custGeom>
                <a:avLst/>
                <a:gdLst/>
                <a:ahLst/>
                <a:cxnLst/>
                <a:rect l="l" t="t" r="r" b="b"/>
                <a:pathLst>
                  <a:path w="1644" h="1617" extrusionOk="0">
                    <a:moveTo>
                      <a:pt x="187" y="0"/>
                    </a:moveTo>
                    <a:cubicBezTo>
                      <a:pt x="144" y="0"/>
                      <a:pt x="102" y="15"/>
                      <a:pt x="72" y="45"/>
                    </a:cubicBezTo>
                    <a:cubicBezTo>
                      <a:pt x="1" y="116"/>
                      <a:pt x="1" y="212"/>
                      <a:pt x="72" y="283"/>
                    </a:cubicBezTo>
                    <a:lnTo>
                      <a:pt x="1346" y="1557"/>
                    </a:lnTo>
                    <a:cubicBezTo>
                      <a:pt x="1382" y="1593"/>
                      <a:pt x="1418" y="1616"/>
                      <a:pt x="1465" y="1616"/>
                    </a:cubicBezTo>
                    <a:cubicBezTo>
                      <a:pt x="1513" y="1616"/>
                      <a:pt x="1549" y="1593"/>
                      <a:pt x="1584" y="1569"/>
                    </a:cubicBezTo>
                    <a:cubicBezTo>
                      <a:pt x="1644" y="1497"/>
                      <a:pt x="1644" y="1390"/>
                      <a:pt x="1584" y="1331"/>
                    </a:cubicBezTo>
                    <a:lnTo>
                      <a:pt x="310" y="45"/>
                    </a:lnTo>
                    <a:cubicBezTo>
                      <a:pt x="275" y="15"/>
                      <a:pt x="230" y="0"/>
                      <a:pt x="187"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5" name="Google Shape;2395;p43">
                <a:extLst>
                  <a:ext uri="{FF2B5EF4-FFF2-40B4-BE49-F238E27FC236}">
                    <a16:creationId xmlns:a16="http://schemas.microsoft.com/office/drawing/2014/main" id="{6E0E8C4F-776C-2142-15F4-658CE53BA44D}"/>
                  </a:ext>
                </a:extLst>
              </p:cNvPr>
              <p:cNvSpPr/>
              <p:nvPr/>
            </p:nvSpPr>
            <p:spPr>
              <a:xfrm>
                <a:off x="3630075" y="1760150"/>
                <a:ext cx="32175" cy="47450"/>
              </a:xfrm>
              <a:custGeom>
                <a:avLst/>
                <a:gdLst/>
                <a:ahLst/>
                <a:cxnLst/>
                <a:rect l="l" t="t" r="r" b="b"/>
                <a:pathLst>
                  <a:path w="1287" h="1898" extrusionOk="0">
                    <a:moveTo>
                      <a:pt x="184" y="0"/>
                    </a:moveTo>
                    <a:cubicBezTo>
                      <a:pt x="159" y="0"/>
                      <a:pt x="133" y="6"/>
                      <a:pt x="108" y="16"/>
                    </a:cubicBezTo>
                    <a:cubicBezTo>
                      <a:pt x="36" y="64"/>
                      <a:pt x="1" y="171"/>
                      <a:pt x="48" y="242"/>
                    </a:cubicBezTo>
                    <a:lnTo>
                      <a:pt x="953" y="1814"/>
                    </a:lnTo>
                    <a:cubicBezTo>
                      <a:pt x="989" y="1874"/>
                      <a:pt x="1037" y="1897"/>
                      <a:pt x="1096" y="1897"/>
                    </a:cubicBezTo>
                    <a:cubicBezTo>
                      <a:pt x="1132" y="1897"/>
                      <a:pt x="1156" y="1886"/>
                      <a:pt x="1179" y="1874"/>
                    </a:cubicBezTo>
                    <a:cubicBezTo>
                      <a:pt x="1263" y="1826"/>
                      <a:pt x="1287" y="1731"/>
                      <a:pt x="1239" y="1647"/>
                    </a:cubicBezTo>
                    <a:lnTo>
                      <a:pt x="334" y="88"/>
                    </a:lnTo>
                    <a:cubicBezTo>
                      <a:pt x="301" y="29"/>
                      <a:pt x="244" y="0"/>
                      <a:pt x="184"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6" name="Google Shape;2396;p43">
                <a:extLst>
                  <a:ext uri="{FF2B5EF4-FFF2-40B4-BE49-F238E27FC236}">
                    <a16:creationId xmlns:a16="http://schemas.microsoft.com/office/drawing/2014/main" id="{BB160956-F70E-4845-87DF-A569F54DFA2B}"/>
                  </a:ext>
                </a:extLst>
              </p:cNvPr>
              <p:cNvSpPr/>
              <p:nvPr/>
            </p:nvSpPr>
            <p:spPr>
              <a:xfrm>
                <a:off x="3690800" y="1733000"/>
                <a:ext cx="20850" cy="51975"/>
              </a:xfrm>
              <a:custGeom>
                <a:avLst/>
                <a:gdLst/>
                <a:ahLst/>
                <a:cxnLst/>
                <a:rect l="l" t="t" r="r" b="b"/>
                <a:pathLst>
                  <a:path w="834" h="2079" extrusionOk="0">
                    <a:moveTo>
                      <a:pt x="187" y="1"/>
                    </a:moveTo>
                    <a:cubicBezTo>
                      <a:pt x="172" y="1"/>
                      <a:pt x="158" y="3"/>
                      <a:pt x="143" y="7"/>
                    </a:cubicBezTo>
                    <a:cubicBezTo>
                      <a:pt x="48" y="31"/>
                      <a:pt x="1" y="126"/>
                      <a:pt x="24" y="209"/>
                    </a:cubicBezTo>
                    <a:lnTo>
                      <a:pt x="489" y="1960"/>
                    </a:lnTo>
                    <a:cubicBezTo>
                      <a:pt x="513" y="2031"/>
                      <a:pt x="584" y="2079"/>
                      <a:pt x="655" y="2079"/>
                    </a:cubicBezTo>
                    <a:lnTo>
                      <a:pt x="691" y="2079"/>
                    </a:lnTo>
                    <a:cubicBezTo>
                      <a:pt x="786" y="2055"/>
                      <a:pt x="834" y="1960"/>
                      <a:pt x="810" y="1876"/>
                    </a:cubicBezTo>
                    <a:lnTo>
                      <a:pt x="346" y="126"/>
                    </a:lnTo>
                    <a:cubicBezTo>
                      <a:pt x="326" y="47"/>
                      <a:pt x="257" y="1"/>
                      <a:pt x="187"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397" name="Google Shape;2397;p43">
                <a:extLst>
                  <a:ext uri="{FF2B5EF4-FFF2-40B4-BE49-F238E27FC236}">
                    <a16:creationId xmlns:a16="http://schemas.microsoft.com/office/drawing/2014/main" id="{AEBCFCBB-B17C-717C-441A-918CE24215F0}"/>
                  </a:ext>
                </a:extLst>
              </p:cNvPr>
              <p:cNvSpPr/>
              <p:nvPr/>
            </p:nvSpPr>
            <p:spPr>
              <a:xfrm>
                <a:off x="3658950" y="1822750"/>
                <a:ext cx="219400" cy="173550"/>
              </a:xfrm>
              <a:custGeom>
                <a:avLst/>
                <a:gdLst/>
                <a:ahLst/>
                <a:cxnLst/>
                <a:rect l="l" t="t" r="r" b="b"/>
                <a:pathLst>
                  <a:path w="8776" h="6942" extrusionOk="0">
                    <a:moveTo>
                      <a:pt x="4096" y="1"/>
                    </a:moveTo>
                    <a:cubicBezTo>
                      <a:pt x="4013" y="1"/>
                      <a:pt x="3942" y="84"/>
                      <a:pt x="3930" y="155"/>
                    </a:cubicBezTo>
                    <a:lnTo>
                      <a:pt x="3775" y="1215"/>
                    </a:lnTo>
                    <a:cubicBezTo>
                      <a:pt x="3620" y="1239"/>
                      <a:pt x="3477" y="1287"/>
                      <a:pt x="3346" y="1334"/>
                    </a:cubicBezTo>
                    <a:lnTo>
                      <a:pt x="2691" y="513"/>
                    </a:lnTo>
                    <a:cubicBezTo>
                      <a:pt x="2654" y="475"/>
                      <a:pt x="2607" y="452"/>
                      <a:pt x="2559" y="452"/>
                    </a:cubicBezTo>
                    <a:cubicBezTo>
                      <a:pt x="2531" y="452"/>
                      <a:pt x="2503" y="459"/>
                      <a:pt x="2477" y="477"/>
                    </a:cubicBezTo>
                    <a:lnTo>
                      <a:pt x="1953" y="775"/>
                    </a:lnTo>
                    <a:cubicBezTo>
                      <a:pt x="1882" y="810"/>
                      <a:pt x="1846" y="906"/>
                      <a:pt x="1882" y="977"/>
                    </a:cubicBezTo>
                    <a:lnTo>
                      <a:pt x="2263" y="1965"/>
                    </a:lnTo>
                    <a:cubicBezTo>
                      <a:pt x="2156" y="2060"/>
                      <a:pt x="2048" y="2168"/>
                      <a:pt x="1953" y="2275"/>
                    </a:cubicBezTo>
                    <a:lnTo>
                      <a:pt x="965" y="1894"/>
                    </a:lnTo>
                    <a:cubicBezTo>
                      <a:pt x="946" y="1884"/>
                      <a:pt x="926" y="1880"/>
                      <a:pt x="906" y="1880"/>
                    </a:cubicBezTo>
                    <a:cubicBezTo>
                      <a:pt x="851" y="1880"/>
                      <a:pt x="797" y="1913"/>
                      <a:pt x="763" y="1965"/>
                    </a:cubicBezTo>
                    <a:lnTo>
                      <a:pt x="465" y="2489"/>
                    </a:lnTo>
                    <a:cubicBezTo>
                      <a:pt x="417" y="2561"/>
                      <a:pt x="441" y="2644"/>
                      <a:pt x="501" y="2703"/>
                    </a:cubicBezTo>
                    <a:lnTo>
                      <a:pt x="1334" y="3358"/>
                    </a:lnTo>
                    <a:cubicBezTo>
                      <a:pt x="1286" y="3489"/>
                      <a:pt x="1239" y="3632"/>
                      <a:pt x="1215" y="3787"/>
                    </a:cubicBezTo>
                    <a:lnTo>
                      <a:pt x="155" y="3942"/>
                    </a:lnTo>
                    <a:cubicBezTo>
                      <a:pt x="72" y="3954"/>
                      <a:pt x="1" y="4025"/>
                      <a:pt x="1" y="4108"/>
                    </a:cubicBezTo>
                    <a:lnTo>
                      <a:pt x="1" y="4704"/>
                    </a:lnTo>
                    <a:cubicBezTo>
                      <a:pt x="1" y="4787"/>
                      <a:pt x="72" y="4858"/>
                      <a:pt x="155" y="4870"/>
                    </a:cubicBezTo>
                    <a:lnTo>
                      <a:pt x="1203" y="5025"/>
                    </a:lnTo>
                    <a:cubicBezTo>
                      <a:pt x="1239" y="5180"/>
                      <a:pt x="1275" y="5323"/>
                      <a:pt x="1322" y="5466"/>
                    </a:cubicBezTo>
                    <a:lnTo>
                      <a:pt x="501" y="6120"/>
                    </a:lnTo>
                    <a:cubicBezTo>
                      <a:pt x="441" y="6168"/>
                      <a:pt x="417" y="6263"/>
                      <a:pt x="465" y="6335"/>
                    </a:cubicBezTo>
                    <a:lnTo>
                      <a:pt x="763" y="6859"/>
                    </a:lnTo>
                    <a:cubicBezTo>
                      <a:pt x="798" y="6906"/>
                      <a:pt x="858" y="6942"/>
                      <a:pt x="905" y="6942"/>
                    </a:cubicBezTo>
                    <a:cubicBezTo>
                      <a:pt x="929" y="6942"/>
                      <a:pt x="953" y="6930"/>
                      <a:pt x="965" y="6930"/>
                    </a:cubicBezTo>
                    <a:lnTo>
                      <a:pt x="2060" y="6490"/>
                    </a:lnTo>
                    <a:cubicBezTo>
                      <a:pt x="2144" y="6466"/>
                      <a:pt x="2191" y="6359"/>
                      <a:pt x="2156" y="6275"/>
                    </a:cubicBezTo>
                    <a:cubicBezTo>
                      <a:pt x="2127" y="6209"/>
                      <a:pt x="2061" y="6173"/>
                      <a:pt x="1993" y="6173"/>
                    </a:cubicBezTo>
                    <a:cubicBezTo>
                      <a:pt x="1976" y="6173"/>
                      <a:pt x="1958" y="6175"/>
                      <a:pt x="1941" y="6180"/>
                    </a:cubicBezTo>
                    <a:lnTo>
                      <a:pt x="977" y="6561"/>
                    </a:lnTo>
                    <a:lnTo>
                      <a:pt x="822" y="6287"/>
                    </a:lnTo>
                    <a:lnTo>
                      <a:pt x="1632" y="5644"/>
                    </a:lnTo>
                    <a:cubicBezTo>
                      <a:pt x="1691" y="5597"/>
                      <a:pt x="1703" y="5525"/>
                      <a:pt x="1679" y="5454"/>
                    </a:cubicBezTo>
                    <a:cubicBezTo>
                      <a:pt x="1608" y="5263"/>
                      <a:pt x="1548" y="5061"/>
                      <a:pt x="1525" y="4858"/>
                    </a:cubicBezTo>
                    <a:cubicBezTo>
                      <a:pt x="1513" y="4787"/>
                      <a:pt x="1417" y="4727"/>
                      <a:pt x="1346" y="4716"/>
                    </a:cubicBezTo>
                    <a:lnTo>
                      <a:pt x="298" y="4561"/>
                    </a:lnTo>
                    <a:lnTo>
                      <a:pt x="298" y="4251"/>
                    </a:lnTo>
                    <a:lnTo>
                      <a:pt x="1346" y="4096"/>
                    </a:lnTo>
                    <a:cubicBezTo>
                      <a:pt x="1417" y="4085"/>
                      <a:pt x="1489" y="4025"/>
                      <a:pt x="1501" y="3954"/>
                    </a:cubicBezTo>
                    <a:cubicBezTo>
                      <a:pt x="1537" y="3751"/>
                      <a:pt x="1596" y="3549"/>
                      <a:pt x="1667" y="3358"/>
                    </a:cubicBezTo>
                    <a:cubicBezTo>
                      <a:pt x="1703" y="3287"/>
                      <a:pt x="1679" y="3215"/>
                      <a:pt x="1620" y="3168"/>
                    </a:cubicBezTo>
                    <a:lnTo>
                      <a:pt x="822" y="2525"/>
                    </a:lnTo>
                    <a:lnTo>
                      <a:pt x="977" y="2251"/>
                    </a:lnTo>
                    <a:lnTo>
                      <a:pt x="1941" y="2632"/>
                    </a:lnTo>
                    <a:cubicBezTo>
                      <a:pt x="1960" y="2638"/>
                      <a:pt x="1978" y="2641"/>
                      <a:pt x="1996" y="2641"/>
                    </a:cubicBezTo>
                    <a:cubicBezTo>
                      <a:pt x="2048" y="2641"/>
                      <a:pt x="2097" y="2617"/>
                      <a:pt x="2132" y="2572"/>
                    </a:cubicBezTo>
                    <a:cubicBezTo>
                      <a:pt x="2251" y="2418"/>
                      <a:pt x="2406" y="2275"/>
                      <a:pt x="2572" y="2144"/>
                    </a:cubicBezTo>
                    <a:cubicBezTo>
                      <a:pt x="2632" y="2096"/>
                      <a:pt x="2644" y="2013"/>
                      <a:pt x="2620" y="1953"/>
                    </a:cubicBezTo>
                    <a:lnTo>
                      <a:pt x="2239" y="989"/>
                    </a:lnTo>
                    <a:lnTo>
                      <a:pt x="2513" y="834"/>
                    </a:lnTo>
                    <a:lnTo>
                      <a:pt x="3156" y="1644"/>
                    </a:lnTo>
                    <a:cubicBezTo>
                      <a:pt x="3191" y="1679"/>
                      <a:pt x="3245" y="1701"/>
                      <a:pt x="3294" y="1701"/>
                    </a:cubicBezTo>
                    <a:cubicBezTo>
                      <a:pt x="3313" y="1701"/>
                      <a:pt x="3330" y="1698"/>
                      <a:pt x="3346" y="1691"/>
                    </a:cubicBezTo>
                    <a:cubicBezTo>
                      <a:pt x="3537" y="1620"/>
                      <a:pt x="3739" y="1560"/>
                      <a:pt x="3942" y="1525"/>
                    </a:cubicBezTo>
                    <a:cubicBezTo>
                      <a:pt x="4013" y="1525"/>
                      <a:pt x="4073" y="1429"/>
                      <a:pt x="4084" y="1358"/>
                    </a:cubicBezTo>
                    <a:lnTo>
                      <a:pt x="4239" y="298"/>
                    </a:lnTo>
                    <a:lnTo>
                      <a:pt x="4561" y="298"/>
                    </a:lnTo>
                    <a:lnTo>
                      <a:pt x="4715" y="1358"/>
                    </a:lnTo>
                    <a:cubicBezTo>
                      <a:pt x="4715" y="1429"/>
                      <a:pt x="4775" y="1501"/>
                      <a:pt x="4846" y="1513"/>
                    </a:cubicBezTo>
                    <a:cubicBezTo>
                      <a:pt x="5061" y="1548"/>
                      <a:pt x="5263" y="1608"/>
                      <a:pt x="5442" y="1679"/>
                    </a:cubicBezTo>
                    <a:cubicBezTo>
                      <a:pt x="5464" y="1687"/>
                      <a:pt x="5488" y="1691"/>
                      <a:pt x="5511" y="1691"/>
                    </a:cubicBezTo>
                    <a:cubicBezTo>
                      <a:pt x="5561" y="1691"/>
                      <a:pt x="5608" y="1673"/>
                      <a:pt x="5632" y="1632"/>
                    </a:cubicBezTo>
                    <a:lnTo>
                      <a:pt x="6275" y="834"/>
                    </a:lnTo>
                    <a:lnTo>
                      <a:pt x="6549" y="989"/>
                    </a:lnTo>
                    <a:lnTo>
                      <a:pt x="6180" y="1953"/>
                    </a:lnTo>
                    <a:cubicBezTo>
                      <a:pt x="6144" y="2013"/>
                      <a:pt x="6168" y="2096"/>
                      <a:pt x="6228" y="2144"/>
                    </a:cubicBezTo>
                    <a:cubicBezTo>
                      <a:pt x="6394" y="2275"/>
                      <a:pt x="6537" y="2418"/>
                      <a:pt x="6668" y="2572"/>
                    </a:cubicBezTo>
                    <a:cubicBezTo>
                      <a:pt x="6695" y="2617"/>
                      <a:pt x="6747" y="2641"/>
                      <a:pt x="6797" y="2641"/>
                    </a:cubicBezTo>
                    <a:cubicBezTo>
                      <a:pt x="6814" y="2641"/>
                      <a:pt x="6831" y="2638"/>
                      <a:pt x="6847" y="2632"/>
                    </a:cubicBezTo>
                    <a:lnTo>
                      <a:pt x="7811" y="2251"/>
                    </a:lnTo>
                    <a:lnTo>
                      <a:pt x="7978" y="2525"/>
                    </a:lnTo>
                    <a:lnTo>
                      <a:pt x="7168" y="3168"/>
                    </a:lnTo>
                    <a:cubicBezTo>
                      <a:pt x="7109" y="3215"/>
                      <a:pt x="7085" y="3287"/>
                      <a:pt x="7121" y="3358"/>
                    </a:cubicBezTo>
                    <a:cubicBezTo>
                      <a:pt x="7192" y="3549"/>
                      <a:pt x="7240" y="3751"/>
                      <a:pt x="7275" y="3954"/>
                    </a:cubicBezTo>
                    <a:cubicBezTo>
                      <a:pt x="7287" y="4025"/>
                      <a:pt x="7371" y="4085"/>
                      <a:pt x="7442" y="4096"/>
                    </a:cubicBezTo>
                    <a:lnTo>
                      <a:pt x="8478" y="4251"/>
                    </a:lnTo>
                    <a:lnTo>
                      <a:pt x="8478" y="4561"/>
                    </a:lnTo>
                    <a:lnTo>
                      <a:pt x="7442" y="4716"/>
                    </a:lnTo>
                    <a:cubicBezTo>
                      <a:pt x="7371" y="4727"/>
                      <a:pt x="7299" y="4787"/>
                      <a:pt x="7287" y="4858"/>
                    </a:cubicBezTo>
                    <a:cubicBezTo>
                      <a:pt x="7252" y="5061"/>
                      <a:pt x="7192" y="5251"/>
                      <a:pt x="7121" y="5454"/>
                    </a:cubicBezTo>
                    <a:cubicBezTo>
                      <a:pt x="7097" y="5525"/>
                      <a:pt x="7109" y="5597"/>
                      <a:pt x="7168" y="5644"/>
                    </a:cubicBezTo>
                    <a:lnTo>
                      <a:pt x="7978" y="6287"/>
                    </a:lnTo>
                    <a:lnTo>
                      <a:pt x="7811" y="6561"/>
                    </a:lnTo>
                    <a:lnTo>
                      <a:pt x="6847" y="6180"/>
                    </a:lnTo>
                    <a:cubicBezTo>
                      <a:pt x="6830" y="6175"/>
                      <a:pt x="6812" y="6173"/>
                      <a:pt x="6795" y="6173"/>
                    </a:cubicBezTo>
                    <a:cubicBezTo>
                      <a:pt x="6727" y="6173"/>
                      <a:pt x="6661" y="6209"/>
                      <a:pt x="6632" y="6275"/>
                    </a:cubicBezTo>
                    <a:cubicBezTo>
                      <a:pt x="6609" y="6359"/>
                      <a:pt x="6644" y="6466"/>
                      <a:pt x="6728" y="6490"/>
                    </a:cubicBezTo>
                    <a:lnTo>
                      <a:pt x="7823" y="6918"/>
                    </a:lnTo>
                    <a:cubicBezTo>
                      <a:pt x="7849" y="6929"/>
                      <a:pt x="7875" y="6935"/>
                      <a:pt x="7899" y="6935"/>
                    </a:cubicBezTo>
                    <a:cubicBezTo>
                      <a:pt x="7953" y="6935"/>
                      <a:pt x="8001" y="6908"/>
                      <a:pt x="8025" y="6859"/>
                    </a:cubicBezTo>
                    <a:lnTo>
                      <a:pt x="8335" y="6335"/>
                    </a:lnTo>
                    <a:cubicBezTo>
                      <a:pt x="8371" y="6263"/>
                      <a:pt x="8359" y="6168"/>
                      <a:pt x="8287" y="6120"/>
                    </a:cubicBezTo>
                    <a:lnTo>
                      <a:pt x="7466" y="5466"/>
                    </a:lnTo>
                    <a:cubicBezTo>
                      <a:pt x="7513" y="5323"/>
                      <a:pt x="7549" y="5168"/>
                      <a:pt x="7585" y="5025"/>
                    </a:cubicBezTo>
                    <a:lnTo>
                      <a:pt x="8633" y="4870"/>
                    </a:lnTo>
                    <a:cubicBezTo>
                      <a:pt x="8716" y="4858"/>
                      <a:pt x="8776" y="4787"/>
                      <a:pt x="8776" y="4704"/>
                    </a:cubicBezTo>
                    <a:lnTo>
                      <a:pt x="8776" y="4108"/>
                    </a:lnTo>
                    <a:cubicBezTo>
                      <a:pt x="8776" y="4025"/>
                      <a:pt x="8716" y="3954"/>
                      <a:pt x="8633" y="3942"/>
                    </a:cubicBezTo>
                    <a:lnTo>
                      <a:pt x="7585" y="3787"/>
                    </a:lnTo>
                    <a:cubicBezTo>
                      <a:pt x="7561" y="3644"/>
                      <a:pt x="7513" y="3501"/>
                      <a:pt x="7466" y="3358"/>
                    </a:cubicBezTo>
                    <a:lnTo>
                      <a:pt x="8287" y="2703"/>
                    </a:lnTo>
                    <a:cubicBezTo>
                      <a:pt x="8359" y="2644"/>
                      <a:pt x="8371" y="2561"/>
                      <a:pt x="8335" y="2489"/>
                    </a:cubicBezTo>
                    <a:lnTo>
                      <a:pt x="8025" y="1965"/>
                    </a:lnTo>
                    <a:cubicBezTo>
                      <a:pt x="7999" y="1913"/>
                      <a:pt x="7948" y="1880"/>
                      <a:pt x="7889" y="1880"/>
                    </a:cubicBezTo>
                    <a:cubicBezTo>
                      <a:pt x="7868" y="1880"/>
                      <a:pt x="7845" y="1884"/>
                      <a:pt x="7823" y="1894"/>
                    </a:cubicBezTo>
                    <a:lnTo>
                      <a:pt x="6847" y="2275"/>
                    </a:lnTo>
                    <a:cubicBezTo>
                      <a:pt x="6751" y="2168"/>
                      <a:pt x="6644" y="2060"/>
                      <a:pt x="6525" y="1965"/>
                    </a:cubicBezTo>
                    <a:lnTo>
                      <a:pt x="6918" y="977"/>
                    </a:lnTo>
                    <a:cubicBezTo>
                      <a:pt x="6942" y="906"/>
                      <a:pt x="6918" y="822"/>
                      <a:pt x="6847" y="775"/>
                    </a:cubicBezTo>
                    <a:lnTo>
                      <a:pt x="6323" y="477"/>
                    </a:lnTo>
                    <a:cubicBezTo>
                      <a:pt x="6297" y="459"/>
                      <a:pt x="6267" y="452"/>
                      <a:pt x="6238" y="452"/>
                    </a:cubicBezTo>
                    <a:cubicBezTo>
                      <a:pt x="6188" y="452"/>
                      <a:pt x="6139" y="475"/>
                      <a:pt x="6109" y="513"/>
                    </a:cubicBezTo>
                    <a:lnTo>
                      <a:pt x="5454" y="1334"/>
                    </a:lnTo>
                    <a:cubicBezTo>
                      <a:pt x="5311" y="1287"/>
                      <a:pt x="5168" y="1251"/>
                      <a:pt x="5025" y="1227"/>
                    </a:cubicBezTo>
                    <a:lnTo>
                      <a:pt x="4858" y="155"/>
                    </a:lnTo>
                    <a:cubicBezTo>
                      <a:pt x="4846" y="84"/>
                      <a:pt x="4787" y="1"/>
                      <a:pt x="4704"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sp>
          <p:nvSpPr>
            <p:cNvPr id="2398" name="Google Shape;2398;p43">
              <a:extLst>
                <a:ext uri="{FF2B5EF4-FFF2-40B4-BE49-F238E27FC236}">
                  <a16:creationId xmlns:a16="http://schemas.microsoft.com/office/drawing/2014/main" id="{7DD38D35-0181-AF53-A2E4-A3B7F26DC835}"/>
                </a:ext>
              </a:extLst>
            </p:cNvPr>
            <p:cNvSpPr/>
            <p:nvPr/>
          </p:nvSpPr>
          <p:spPr>
            <a:xfrm>
              <a:off x="3330050" y="1583475"/>
              <a:ext cx="900125" cy="856350"/>
            </a:xfrm>
            <a:custGeom>
              <a:avLst/>
              <a:gdLst/>
              <a:ahLst/>
              <a:cxnLst/>
              <a:rect l="l" t="t" r="r" b="b"/>
              <a:pathLst>
                <a:path w="36005" h="34254" extrusionOk="0">
                  <a:moveTo>
                    <a:pt x="17223" y="0"/>
                  </a:moveTo>
                  <a:cubicBezTo>
                    <a:pt x="12719" y="0"/>
                    <a:pt x="8224" y="1761"/>
                    <a:pt x="4870" y="5262"/>
                  </a:cubicBezTo>
                  <a:cubicBezTo>
                    <a:pt x="1691" y="8560"/>
                    <a:pt x="0" y="12905"/>
                    <a:pt x="95" y="17477"/>
                  </a:cubicBezTo>
                  <a:cubicBezTo>
                    <a:pt x="191" y="22061"/>
                    <a:pt x="2060" y="26324"/>
                    <a:pt x="5358" y="29491"/>
                  </a:cubicBezTo>
                  <a:cubicBezTo>
                    <a:pt x="8632" y="32634"/>
                    <a:pt x="12930" y="34253"/>
                    <a:pt x="17252" y="34253"/>
                  </a:cubicBezTo>
                  <a:cubicBezTo>
                    <a:pt x="20610" y="34253"/>
                    <a:pt x="23979" y="33277"/>
                    <a:pt x="26885" y="31289"/>
                  </a:cubicBezTo>
                  <a:lnTo>
                    <a:pt x="26706" y="31015"/>
                  </a:lnTo>
                  <a:cubicBezTo>
                    <a:pt x="23852" y="32968"/>
                    <a:pt x="20547" y="33925"/>
                    <a:pt x="17254" y="33925"/>
                  </a:cubicBezTo>
                  <a:cubicBezTo>
                    <a:pt x="13017" y="33925"/>
                    <a:pt x="8800" y="32341"/>
                    <a:pt x="5584" y="29253"/>
                  </a:cubicBezTo>
                  <a:cubicBezTo>
                    <a:pt x="2346" y="26145"/>
                    <a:pt x="512" y="21966"/>
                    <a:pt x="417" y="17477"/>
                  </a:cubicBezTo>
                  <a:cubicBezTo>
                    <a:pt x="334" y="12989"/>
                    <a:pt x="1989" y="8726"/>
                    <a:pt x="5096" y="5488"/>
                  </a:cubicBezTo>
                  <a:cubicBezTo>
                    <a:pt x="8397" y="2053"/>
                    <a:pt x="12812" y="324"/>
                    <a:pt x="17232" y="324"/>
                  </a:cubicBezTo>
                  <a:cubicBezTo>
                    <a:pt x="21422" y="324"/>
                    <a:pt x="25617" y="1877"/>
                    <a:pt x="28873" y="5000"/>
                  </a:cubicBezTo>
                  <a:cubicBezTo>
                    <a:pt x="34409" y="10322"/>
                    <a:pt x="35648" y="18692"/>
                    <a:pt x="31885" y="25371"/>
                  </a:cubicBezTo>
                  <a:lnTo>
                    <a:pt x="32171" y="25526"/>
                  </a:lnTo>
                  <a:cubicBezTo>
                    <a:pt x="36005" y="18728"/>
                    <a:pt x="34743" y="10191"/>
                    <a:pt x="29099" y="4773"/>
                  </a:cubicBezTo>
                  <a:cubicBezTo>
                    <a:pt x="25778" y="1585"/>
                    <a:pt x="21496" y="0"/>
                    <a:pt x="17223"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00" name="Google Shape;2400;p43">
              <a:extLst>
                <a:ext uri="{FF2B5EF4-FFF2-40B4-BE49-F238E27FC236}">
                  <a16:creationId xmlns:a16="http://schemas.microsoft.com/office/drawing/2014/main" id="{171BFB65-DE55-B0B5-BF93-7F69EE642B4B}"/>
                </a:ext>
              </a:extLst>
            </p:cNvPr>
            <p:cNvSpPr txBox="1"/>
            <p:nvPr/>
          </p:nvSpPr>
          <p:spPr>
            <a:xfrm>
              <a:off x="3085738" y="3099150"/>
              <a:ext cx="1354200" cy="429600"/>
            </a:xfrm>
            <a:prstGeom prst="rect">
              <a:avLst/>
            </a:prstGeom>
            <a:noFill/>
            <a:ln>
              <a:noFill/>
            </a:ln>
          </p:spPr>
          <p:txBody>
            <a:bodyPr spcFirstLastPara="1" wrap="square" lIns="121900" tIns="121900" rIns="121900" bIns="121900" anchor="ctr" anchorCtr="0">
              <a:noAutofit/>
            </a:bodyPr>
            <a:lstStyle/>
            <a:p>
              <a:pPr algn="ctr"/>
              <a:r>
                <a:rPr lang="en" sz="2000">
                  <a:solidFill>
                    <a:srgbClr val="434343"/>
                  </a:solidFill>
                  <a:latin typeface="Fira Sans Extra Condensed Medium"/>
                  <a:ea typeface="Fira Sans Extra Condensed Medium"/>
                  <a:cs typeface="Fira Sans Extra Condensed Medium"/>
                  <a:sym typeface="Fira Sans Extra Condensed Medium"/>
                </a:rPr>
                <a:t>Overview &amp; </a:t>
              </a:r>
              <a:br>
                <a:rPr lang="en" sz="2000">
                  <a:solidFill>
                    <a:srgbClr val="434343"/>
                  </a:solidFill>
                  <a:latin typeface="Fira Sans Extra Condensed Medium"/>
                  <a:ea typeface="Fira Sans Extra Condensed Medium"/>
                  <a:cs typeface="Fira Sans Extra Condensed Medium"/>
                  <a:sym typeface="Fira Sans Extra Condensed Medium"/>
                </a:rPr>
              </a:br>
              <a:r>
                <a:rPr lang="en" sz="2000">
                  <a:solidFill>
                    <a:srgbClr val="434343"/>
                  </a:solidFill>
                  <a:latin typeface="Fira Sans Extra Condensed Medium"/>
                  <a:ea typeface="Fira Sans Extra Condensed Medium"/>
                  <a:cs typeface="Fira Sans Extra Condensed Medium"/>
                  <a:sym typeface="Fira Sans Extra Condensed Medium"/>
                </a:rPr>
                <a:t>Call to Action</a:t>
              </a:r>
              <a:endParaRPr sz="20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401" name="Google Shape;2401;p43">
            <a:extLst>
              <a:ext uri="{FF2B5EF4-FFF2-40B4-BE49-F238E27FC236}">
                <a16:creationId xmlns:a16="http://schemas.microsoft.com/office/drawing/2014/main" id="{C67F3617-C05B-6FBC-6668-299596FD516C}"/>
              </a:ext>
            </a:extLst>
          </p:cNvPr>
          <p:cNvGrpSpPr/>
          <p:nvPr/>
        </p:nvGrpSpPr>
        <p:grpSpPr>
          <a:xfrm>
            <a:off x="4313708" y="1228033"/>
            <a:ext cx="4963359" cy="2937862"/>
            <a:chOff x="4718816" y="1531650"/>
            <a:chExt cx="3945098" cy="2083378"/>
          </a:xfrm>
        </p:grpSpPr>
        <p:sp>
          <p:nvSpPr>
            <p:cNvPr id="2402" name="Google Shape;2402;p43">
              <a:extLst>
                <a:ext uri="{FF2B5EF4-FFF2-40B4-BE49-F238E27FC236}">
                  <a16:creationId xmlns:a16="http://schemas.microsoft.com/office/drawing/2014/main" id="{FF676D7B-5DF3-CE56-1AAF-A92B5A192C71}"/>
                </a:ext>
              </a:extLst>
            </p:cNvPr>
            <p:cNvSpPr/>
            <p:nvPr/>
          </p:nvSpPr>
          <p:spPr>
            <a:xfrm>
              <a:off x="4718816" y="2641125"/>
              <a:ext cx="1549581" cy="411666"/>
            </a:xfrm>
            <a:custGeom>
              <a:avLst/>
              <a:gdLst/>
              <a:ahLst/>
              <a:cxnLst/>
              <a:rect l="l" t="t" r="r" b="b"/>
              <a:pathLst>
                <a:path w="64699" h="10622" extrusionOk="0">
                  <a:moveTo>
                    <a:pt x="0" y="1"/>
                  </a:moveTo>
                  <a:lnTo>
                    <a:pt x="0" y="10621"/>
                  </a:lnTo>
                  <a:lnTo>
                    <a:pt x="64699" y="10621"/>
                  </a:lnTo>
                  <a:lnTo>
                    <a:pt x="64699" y="1"/>
                  </a:lnTo>
                  <a:close/>
                </a:path>
              </a:pathLst>
            </a:custGeom>
            <a:solidFill>
              <a:srgbClr val="FF9933"/>
            </a:solidFill>
            <a:ln>
              <a:noFill/>
            </a:ln>
          </p:spPr>
          <p:txBody>
            <a:bodyPr spcFirstLastPara="1" wrap="square" lIns="121900" tIns="121900" rIns="121900" bIns="121900" anchor="ctr" anchorCtr="0">
              <a:noAutofit/>
            </a:bodyPr>
            <a:lstStyle/>
            <a:p>
              <a:pPr algn="ctr"/>
              <a:r>
                <a:rPr lang="en" sz="2000">
                  <a:solidFill>
                    <a:srgbClr val="FFFFFF"/>
                  </a:solidFill>
                  <a:latin typeface="Fira Sans Extra Condensed Medium"/>
                  <a:ea typeface="Fira Sans Extra Condensed Medium"/>
                  <a:cs typeface="Fira Sans Extra Condensed Medium"/>
                  <a:sym typeface="Fira Sans Extra Condensed Medium"/>
                </a:rPr>
                <a:t>DI</a:t>
              </a:r>
              <a:br>
                <a:rPr lang="en" sz="2000">
                  <a:latin typeface="Fira Sans Extra Condensed Medium"/>
                  <a:ea typeface="Fira Sans Extra Condensed Medium"/>
                  <a:cs typeface="Fira Sans Extra Condensed Medium"/>
                </a:rPr>
              </a:br>
              <a:r>
                <a:rPr lang="en" sz="2000">
                  <a:solidFill>
                    <a:srgbClr val="FFFFFF"/>
                  </a:solidFill>
                  <a:latin typeface="Fira Sans Extra Condensed Medium"/>
                  <a:ea typeface="Fira Sans Extra Condensed Medium"/>
                  <a:cs typeface="Fira Sans Extra Condensed Medium"/>
                  <a:sym typeface="Fira Sans Extra Condensed Medium"/>
                </a:rPr>
                <a:t>(Detection) </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2403" name="Google Shape;2403;p43">
              <a:extLst>
                <a:ext uri="{FF2B5EF4-FFF2-40B4-BE49-F238E27FC236}">
                  <a16:creationId xmlns:a16="http://schemas.microsoft.com/office/drawing/2014/main" id="{497BD8C9-423A-E213-8D9C-50D457D64177}"/>
                </a:ext>
              </a:extLst>
            </p:cNvPr>
            <p:cNvSpPr/>
            <p:nvPr/>
          </p:nvSpPr>
          <p:spPr>
            <a:xfrm>
              <a:off x="4903750" y="1531650"/>
              <a:ext cx="954300" cy="954000"/>
            </a:xfrm>
            <a:custGeom>
              <a:avLst/>
              <a:gdLst/>
              <a:ahLst/>
              <a:cxnLst/>
              <a:rect l="l" t="t" r="r" b="b"/>
              <a:pathLst>
                <a:path w="38172" h="38160" extrusionOk="0">
                  <a:moveTo>
                    <a:pt x="19086" y="0"/>
                  </a:moveTo>
                  <a:cubicBezTo>
                    <a:pt x="13050" y="0"/>
                    <a:pt x="7490" y="2763"/>
                    <a:pt x="3846" y="7597"/>
                  </a:cubicBezTo>
                  <a:cubicBezTo>
                    <a:pt x="3727" y="7763"/>
                    <a:pt x="3751" y="8001"/>
                    <a:pt x="3930" y="8120"/>
                  </a:cubicBezTo>
                  <a:cubicBezTo>
                    <a:pt x="3998" y="8174"/>
                    <a:pt x="4079" y="8200"/>
                    <a:pt x="4159" y="8200"/>
                  </a:cubicBezTo>
                  <a:cubicBezTo>
                    <a:pt x="4274" y="8200"/>
                    <a:pt x="4388" y="8147"/>
                    <a:pt x="4465" y="8049"/>
                  </a:cubicBezTo>
                  <a:cubicBezTo>
                    <a:pt x="7954" y="3417"/>
                    <a:pt x="13288" y="762"/>
                    <a:pt x="19086" y="762"/>
                  </a:cubicBezTo>
                  <a:cubicBezTo>
                    <a:pt x="29183" y="762"/>
                    <a:pt x="37410" y="8978"/>
                    <a:pt x="37410" y="19074"/>
                  </a:cubicBezTo>
                  <a:cubicBezTo>
                    <a:pt x="37410" y="29183"/>
                    <a:pt x="29183" y="37398"/>
                    <a:pt x="19086" y="37398"/>
                  </a:cubicBezTo>
                  <a:cubicBezTo>
                    <a:pt x="8990" y="37398"/>
                    <a:pt x="774" y="29183"/>
                    <a:pt x="774" y="19074"/>
                  </a:cubicBezTo>
                  <a:cubicBezTo>
                    <a:pt x="774" y="18872"/>
                    <a:pt x="596" y="18693"/>
                    <a:pt x="382" y="18693"/>
                  </a:cubicBezTo>
                  <a:cubicBezTo>
                    <a:pt x="179" y="18693"/>
                    <a:pt x="1" y="18872"/>
                    <a:pt x="1" y="19074"/>
                  </a:cubicBezTo>
                  <a:cubicBezTo>
                    <a:pt x="1" y="29599"/>
                    <a:pt x="8561" y="38160"/>
                    <a:pt x="19086" y="38160"/>
                  </a:cubicBezTo>
                  <a:cubicBezTo>
                    <a:pt x="29611" y="38160"/>
                    <a:pt x="38172" y="29599"/>
                    <a:pt x="38172" y="19074"/>
                  </a:cubicBezTo>
                  <a:cubicBezTo>
                    <a:pt x="38172" y="8561"/>
                    <a:pt x="29611" y="0"/>
                    <a:pt x="19086" y="0"/>
                  </a:cubicBezTo>
                  <a:close/>
                </a:path>
              </a:pathLst>
            </a:custGeom>
            <a:solidFill>
              <a:srgbClr val="FF9933"/>
            </a:solidFill>
            <a:ln>
              <a:noFill/>
            </a:ln>
          </p:spPr>
          <p:txBody>
            <a:bodyPr spcFirstLastPara="1" wrap="square" lIns="121900" tIns="121900" rIns="121900" bIns="121900" anchor="ctr" anchorCtr="0">
              <a:noAutofit/>
            </a:bodyPr>
            <a:lstStyle/>
            <a:p>
              <a:endParaRPr sz="2400"/>
            </a:p>
          </p:txBody>
        </p:sp>
        <p:sp>
          <p:nvSpPr>
            <p:cNvPr id="2404" name="Google Shape;2404;p43">
              <a:extLst>
                <a:ext uri="{FF2B5EF4-FFF2-40B4-BE49-F238E27FC236}">
                  <a16:creationId xmlns:a16="http://schemas.microsoft.com/office/drawing/2014/main" id="{58C31EE3-5065-98E6-4904-3361C42140DD}"/>
                </a:ext>
              </a:extLst>
            </p:cNvPr>
            <p:cNvSpPr/>
            <p:nvPr/>
          </p:nvSpPr>
          <p:spPr>
            <a:xfrm>
              <a:off x="537137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FF9933"/>
            </a:solidFill>
            <a:ln>
              <a:noFill/>
            </a:ln>
          </p:spPr>
          <p:txBody>
            <a:bodyPr spcFirstLastPara="1" wrap="square" lIns="121900" tIns="121900" rIns="121900" bIns="121900" anchor="ctr" anchorCtr="0">
              <a:noAutofit/>
            </a:bodyPr>
            <a:lstStyle/>
            <a:p>
              <a:endParaRPr sz="2400"/>
            </a:p>
          </p:txBody>
        </p:sp>
        <p:grpSp>
          <p:nvGrpSpPr>
            <p:cNvPr id="2405" name="Google Shape;2405;p43">
              <a:extLst>
                <a:ext uri="{FF2B5EF4-FFF2-40B4-BE49-F238E27FC236}">
                  <a16:creationId xmlns:a16="http://schemas.microsoft.com/office/drawing/2014/main" id="{9D3DD6AB-9B61-7DAE-DA2D-59B753E00FEE}"/>
                </a:ext>
              </a:extLst>
            </p:cNvPr>
            <p:cNvGrpSpPr/>
            <p:nvPr/>
          </p:nvGrpSpPr>
          <p:grpSpPr>
            <a:xfrm>
              <a:off x="5135925" y="1759650"/>
              <a:ext cx="487575" cy="505750"/>
              <a:chOff x="5135925" y="1759650"/>
              <a:chExt cx="487575" cy="505750"/>
            </a:xfrm>
          </p:grpSpPr>
          <p:sp>
            <p:nvSpPr>
              <p:cNvPr id="2406" name="Google Shape;2406;p43">
                <a:extLst>
                  <a:ext uri="{FF2B5EF4-FFF2-40B4-BE49-F238E27FC236}">
                    <a16:creationId xmlns:a16="http://schemas.microsoft.com/office/drawing/2014/main" id="{2D019BE2-DCCA-6268-2213-C11E174D76C8}"/>
                  </a:ext>
                </a:extLst>
              </p:cNvPr>
              <p:cNvSpPr/>
              <p:nvPr/>
            </p:nvSpPr>
            <p:spPr>
              <a:xfrm>
                <a:off x="5135925" y="1759650"/>
                <a:ext cx="487575" cy="505750"/>
              </a:xfrm>
              <a:custGeom>
                <a:avLst/>
                <a:gdLst/>
                <a:ahLst/>
                <a:cxnLst/>
                <a:rect l="l" t="t" r="r" b="b"/>
                <a:pathLst>
                  <a:path w="19503" h="20230" extrusionOk="0">
                    <a:moveTo>
                      <a:pt x="19062" y="298"/>
                    </a:moveTo>
                    <a:lnTo>
                      <a:pt x="19062" y="6847"/>
                    </a:lnTo>
                    <a:lnTo>
                      <a:pt x="14490" y="6847"/>
                    </a:lnTo>
                    <a:cubicBezTo>
                      <a:pt x="14455" y="6847"/>
                      <a:pt x="14431" y="6859"/>
                      <a:pt x="14407" y="6870"/>
                    </a:cubicBezTo>
                    <a:lnTo>
                      <a:pt x="10728" y="9442"/>
                    </a:lnTo>
                    <a:lnTo>
                      <a:pt x="10728" y="7013"/>
                    </a:lnTo>
                    <a:cubicBezTo>
                      <a:pt x="10728" y="6918"/>
                      <a:pt x="10621" y="6835"/>
                      <a:pt x="10537" y="6835"/>
                    </a:cubicBezTo>
                    <a:lnTo>
                      <a:pt x="9085" y="6835"/>
                    </a:lnTo>
                    <a:lnTo>
                      <a:pt x="9085" y="298"/>
                    </a:lnTo>
                    <a:close/>
                    <a:moveTo>
                      <a:pt x="10430" y="7144"/>
                    </a:moveTo>
                    <a:lnTo>
                      <a:pt x="10430" y="9752"/>
                    </a:lnTo>
                    <a:cubicBezTo>
                      <a:pt x="10430" y="9811"/>
                      <a:pt x="10430" y="9871"/>
                      <a:pt x="10490" y="9907"/>
                    </a:cubicBezTo>
                    <a:cubicBezTo>
                      <a:pt x="10514" y="9918"/>
                      <a:pt x="10526" y="9918"/>
                      <a:pt x="10549" y="9918"/>
                    </a:cubicBezTo>
                    <a:cubicBezTo>
                      <a:pt x="10585" y="9918"/>
                      <a:pt x="10609" y="9907"/>
                      <a:pt x="10633" y="9895"/>
                    </a:cubicBezTo>
                    <a:lnTo>
                      <a:pt x="12538" y="8573"/>
                    </a:lnTo>
                    <a:cubicBezTo>
                      <a:pt x="12943" y="9145"/>
                      <a:pt x="13145" y="9799"/>
                      <a:pt x="13145" y="10502"/>
                    </a:cubicBezTo>
                    <a:cubicBezTo>
                      <a:pt x="13145" y="12347"/>
                      <a:pt x="11645" y="13847"/>
                      <a:pt x="9799" y="13847"/>
                    </a:cubicBezTo>
                    <a:cubicBezTo>
                      <a:pt x="7954" y="13847"/>
                      <a:pt x="6454" y="12324"/>
                      <a:pt x="6454" y="10478"/>
                    </a:cubicBezTo>
                    <a:cubicBezTo>
                      <a:pt x="6454" y="8799"/>
                      <a:pt x="7716" y="7442"/>
                      <a:pt x="9383" y="7144"/>
                    </a:cubicBezTo>
                    <a:close/>
                    <a:moveTo>
                      <a:pt x="5573" y="2084"/>
                    </a:moveTo>
                    <a:lnTo>
                      <a:pt x="7144" y="4061"/>
                    </a:lnTo>
                    <a:cubicBezTo>
                      <a:pt x="7180" y="4105"/>
                      <a:pt x="7228" y="4129"/>
                      <a:pt x="7280" y="4129"/>
                    </a:cubicBezTo>
                    <a:cubicBezTo>
                      <a:pt x="7298" y="4129"/>
                      <a:pt x="7316" y="4126"/>
                      <a:pt x="7335" y="4120"/>
                    </a:cubicBezTo>
                    <a:cubicBezTo>
                      <a:pt x="7799" y="3942"/>
                      <a:pt x="8263" y="3811"/>
                      <a:pt x="8740" y="3739"/>
                    </a:cubicBezTo>
                    <a:cubicBezTo>
                      <a:pt x="8763" y="3739"/>
                      <a:pt x="8787" y="3727"/>
                      <a:pt x="8787" y="3727"/>
                    </a:cubicBezTo>
                    <a:lnTo>
                      <a:pt x="8787" y="6966"/>
                    </a:lnTo>
                    <a:cubicBezTo>
                      <a:pt x="7299" y="7406"/>
                      <a:pt x="6120" y="8835"/>
                      <a:pt x="6120" y="10502"/>
                    </a:cubicBezTo>
                    <a:cubicBezTo>
                      <a:pt x="6120" y="12526"/>
                      <a:pt x="7775" y="14181"/>
                      <a:pt x="9799" y="14181"/>
                    </a:cubicBezTo>
                    <a:cubicBezTo>
                      <a:pt x="11823" y="14181"/>
                      <a:pt x="13478" y="12526"/>
                      <a:pt x="13478" y="10502"/>
                    </a:cubicBezTo>
                    <a:cubicBezTo>
                      <a:pt x="13478" y="9740"/>
                      <a:pt x="13240" y="8990"/>
                      <a:pt x="12812" y="8359"/>
                    </a:cubicBezTo>
                    <a:lnTo>
                      <a:pt x="14538" y="7132"/>
                    </a:lnTo>
                    <a:lnTo>
                      <a:pt x="17074" y="7132"/>
                    </a:lnTo>
                    <a:lnTo>
                      <a:pt x="16241" y="7823"/>
                    </a:lnTo>
                    <a:cubicBezTo>
                      <a:pt x="16181" y="7871"/>
                      <a:pt x="16157" y="7954"/>
                      <a:pt x="16181" y="8025"/>
                    </a:cubicBezTo>
                    <a:cubicBezTo>
                      <a:pt x="16360" y="8478"/>
                      <a:pt x="16491" y="8954"/>
                      <a:pt x="16562" y="9442"/>
                    </a:cubicBezTo>
                    <a:cubicBezTo>
                      <a:pt x="16574" y="9514"/>
                      <a:pt x="16633" y="9561"/>
                      <a:pt x="16705" y="9573"/>
                    </a:cubicBezTo>
                    <a:lnTo>
                      <a:pt x="19205" y="9954"/>
                    </a:lnTo>
                    <a:lnTo>
                      <a:pt x="19205" y="11050"/>
                    </a:lnTo>
                    <a:lnTo>
                      <a:pt x="16705" y="11419"/>
                    </a:lnTo>
                    <a:cubicBezTo>
                      <a:pt x="16633" y="11431"/>
                      <a:pt x="16574" y="11490"/>
                      <a:pt x="16562" y="11562"/>
                    </a:cubicBezTo>
                    <a:cubicBezTo>
                      <a:pt x="16491" y="12038"/>
                      <a:pt x="16360" y="12514"/>
                      <a:pt x="16181" y="12966"/>
                    </a:cubicBezTo>
                    <a:cubicBezTo>
                      <a:pt x="16157" y="13038"/>
                      <a:pt x="16181" y="13109"/>
                      <a:pt x="16241" y="13157"/>
                    </a:cubicBezTo>
                    <a:lnTo>
                      <a:pt x="18217" y="14729"/>
                    </a:lnTo>
                    <a:lnTo>
                      <a:pt x="17669" y="15669"/>
                    </a:lnTo>
                    <a:lnTo>
                      <a:pt x="15312" y="14752"/>
                    </a:lnTo>
                    <a:cubicBezTo>
                      <a:pt x="15293" y="14741"/>
                      <a:pt x="15271" y="14736"/>
                      <a:pt x="15249" y="14736"/>
                    </a:cubicBezTo>
                    <a:cubicBezTo>
                      <a:pt x="15203" y="14736"/>
                      <a:pt x="15154" y="14760"/>
                      <a:pt x="15121" y="14800"/>
                    </a:cubicBezTo>
                    <a:cubicBezTo>
                      <a:pt x="14824" y="15181"/>
                      <a:pt x="14467" y="15526"/>
                      <a:pt x="14097" y="15824"/>
                    </a:cubicBezTo>
                    <a:cubicBezTo>
                      <a:pt x="14038" y="15872"/>
                      <a:pt x="14014" y="15943"/>
                      <a:pt x="14050" y="16014"/>
                    </a:cubicBezTo>
                    <a:lnTo>
                      <a:pt x="14979" y="18372"/>
                    </a:lnTo>
                    <a:lnTo>
                      <a:pt x="14038" y="18920"/>
                    </a:lnTo>
                    <a:lnTo>
                      <a:pt x="12454" y="16943"/>
                    </a:lnTo>
                    <a:cubicBezTo>
                      <a:pt x="12419" y="16899"/>
                      <a:pt x="12371" y="16874"/>
                      <a:pt x="12319" y="16874"/>
                    </a:cubicBezTo>
                    <a:cubicBezTo>
                      <a:pt x="12301" y="16874"/>
                      <a:pt x="12282" y="16877"/>
                      <a:pt x="12264" y="16884"/>
                    </a:cubicBezTo>
                    <a:cubicBezTo>
                      <a:pt x="11811" y="17062"/>
                      <a:pt x="11347" y="17193"/>
                      <a:pt x="10859" y="17265"/>
                    </a:cubicBezTo>
                    <a:cubicBezTo>
                      <a:pt x="10788" y="17276"/>
                      <a:pt x="10728" y="17348"/>
                      <a:pt x="10716" y="17419"/>
                    </a:cubicBezTo>
                    <a:lnTo>
                      <a:pt x="10347" y="19943"/>
                    </a:lnTo>
                    <a:lnTo>
                      <a:pt x="9252" y="19943"/>
                    </a:lnTo>
                    <a:lnTo>
                      <a:pt x="8883" y="17419"/>
                    </a:lnTo>
                    <a:cubicBezTo>
                      <a:pt x="8871" y="17348"/>
                      <a:pt x="8811" y="17276"/>
                      <a:pt x="8740" y="17265"/>
                    </a:cubicBezTo>
                    <a:cubicBezTo>
                      <a:pt x="8263" y="17193"/>
                      <a:pt x="7787" y="17062"/>
                      <a:pt x="7335" y="16895"/>
                    </a:cubicBezTo>
                    <a:cubicBezTo>
                      <a:pt x="7312" y="16888"/>
                      <a:pt x="7289" y="16884"/>
                      <a:pt x="7268" y="16884"/>
                    </a:cubicBezTo>
                    <a:cubicBezTo>
                      <a:pt x="7220" y="16884"/>
                      <a:pt x="7177" y="16902"/>
                      <a:pt x="7144" y="16943"/>
                    </a:cubicBezTo>
                    <a:lnTo>
                      <a:pt x="5573" y="18920"/>
                    </a:lnTo>
                    <a:lnTo>
                      <a:pt x="4632" y="18372"/>
                    </a:lnTo>
                    <a:lnTo>
                      <a:pt x="5549" y="16014"/>
                    </a:lnTo>
                    <a:cubicBezTo>
                      <a:pt x="5584" y="15955"/>
                      <a:pt x="5561" y="15872"/>
                      <a:pt x="5501" y="15824"/>
                    </a:cubicBezTo>
                    <a:cubicBezTo>
                      <a:pt x="5132" y="15526"/>
                      <a:pt x="4787" y="15181"/>
                      <a:pt x="4477" y="14800"/>
                    </a:cubicBezTo>
                    <a:cubicBezTo>
                      <a:pt x="4445" y="14760"/>
                      <a:pt x="4401" y="14736"/>
                      <a:pt x="4355" y="14736"/>
                    </a:cubicBezTo>
                    <a:cubicBezTo>
                      <a:pt x="4332" y="14736"/>
                      <a:pt x="4310" y="14741"/>
                      <a:pt x="4287" y="14752"/>
                    </a:cubicBezTo>
                    <a:lnTo>
                      <a:pt x="1929" y="15681"/>
                    </a:lnTo>
                    <a:lnTo>
                      <a:pt x="1382" y="14729"/>
                    </a:lnTo>
                    <a:lnTo>
                      <a:pt x="3370" y="13157"/>
                    </a:lnTo>
                    <a:cubicBezTo>
                      <a:pt x="3418" y="13109"/>
                      <a:pt x="3441" y="13038"/>
                      <a:pt x="3418" y="12966"/>
                    </a:cubicBezTo>
                    <a:cubicBezTo>
                      <a:pt x="3239" y="12514"/>
                      <a:pt x="3108" y="12038"/>
                      <a:pt x="3037" y="11562"/>
                    </a:cubicBezTo>
                    <a:cubicBezTo>
                      <a:pt x="3025" y="11490"/>
                      <a:pt x="3001" y="11431"/>
                      <a:pt x="2929" y="11419"/>
                    </a:cubicBezTo>
                    <a:lnTo>
                      <a:pt x="453" y="11050"/>
                    </a:lnTo>
                    <a:lnTo>
                      <a:pt x="453" y="9954"/>
                    </a:lnTo>
                    <a:lnTo>
                      <a:pt x="2929" y="9585"/>
                    </a:lnTo>
                    <a:cubicBezTo>
                      <a:pt x="3001" y="9573"/>
                      <a:pt x="3048" y="9514"/>
                      <a:pt x="3048" y="9442"/>
                    </a:cubicBezTo>
                    <a:cubicBezTo>
                      <a:pt x="3132" y="8966"/>
                      <a:pt x="3251" y="8502"/>
                      <a:pt x="3418" y="8037"/>
                    </a:cubicBezTo>
                    <a:cubicBezTo>
                      <a:pt x="3453" y="7966"/>
                      <a:pt x="3429" y="7894"/>
                      <a:pt x="3370" y="7847"/>
                    </a:cubicBezTo>
                    <a:lnTo>
                      <a:pt x="1382" y="6275"/>
                    </a:lnTo>
                    <a:lnTo>
                      <a:pt x="1929" y="5335"/>
                    </a:lnTo>
                    <a:lnTo>
                      <a:pt x="4287" y="6251"/>
                    </a:lnTo>
                    <a:cubicBezTo>
                      <a:pt x="4310" y="6263"/>
                      <a:pt x="4332" y="6268"/>
                      <a:pt x="4355" y="6268"/>
                    </a:cubicBezTo>
                    <a:cubicBezTo>
                      <a:pt x="4401" y="6268"/>
                      <a:pt x="4445" y="6244"/>
                      <a:pt x="4477" y="6204"/>
                    </a:cubicBezTo>
                    <a:cubicBezTo>
                      <a:pt x="4787" y="5835"/>
                      <a:pt x="5132" y="5477"/>
                      <a:pt x="5501" y="5180"/>
                    </a:cubicBezTo>
                    <a:cubicBezTo>
                      <a:pt x="5561" y="5132"/>
                      <a:pt x="5584" y="5049"/>
                      <a:pt x="5549" y="4989"/>
                    </a:cubicBezTo>
                    <a:lnTo>
                      <a:pt x="4632" y="2632"/>
                    </a:lnTo>
                    <a:lnTo>
                      <a:pt x="5573" y="2084"/>
                    </a:lnTo>
                    <a:close/>
                    <a:moveTo>
                      <a:pt x="8954" y="1"/>
                    </a:moveTo>
                    <a:cubicBezTo>
                      <a:pt x="8859" y="1"/>
                      <a:pt x="8787" y="72"/>
                      <a:pt x="8787" y="167"/>
                    </a:cubicBezTo>
                    <a:lnTo>
                      <a:pt x="8787" y="1977"/>
                    </a:lnTo>
                    <a:lnTo>
                      <a:pt x="8573" y="3430"/>
                    </a:lnTo>
                    <a:cubicBezTo>
                      <a:pt x="8156" y="3501"/>
                      <a:pt x="7740" y="3620"/>
                      <a:pt x="7335" y="3763"/>
                    </a:cubicBezTo>
                    <a:lnTo>
                      <a:pt x="5739" y="1763"/>
                    </a:lnTo>
                    <a:cubicBezTo>
                      <a:pt x="5709" y="1725"/>
                      <a:pt x="5660" y="1702"/>
                      <a:pt x="5610" y="1702"/>
                    </a:cubicBezTo>
                    <a:cubicBezTo>
                      <a:pt x="5581" y="1702"/>
                      <a:pt x="5551" y="1709"/>
                      <a:pt x="5525" y="1727"/>
                    </a:cubicBezTo>
                    <a:lnTo>
                      <a:pt x="4334" y="2418"/>
                    </a:lnTo>
                    <a:cubicBezTo>
                      <a:pt x="4263" y="2453"/>
                      <a:pt x="4239" y="2537"/>
                      <a:pt x="4263" y="2620"/>
                    </a:cubicBezTo>
                    <a:lnTo>
                      <a:pt x="5203" y="5001"/>
                    </a:lnTo>
                    <a:cubicBezTo>
                      <a:pt x="4870" y="5275"/>
                      <a:pt x="4572" y="5573"/>
                      <a:pt x="4299" y="5906"/>
                    </a:cubicBezTo>
                    <a:lnTo>
                      <a:pt x="1917" y="4965"/>
                    </a:lnTo>
                    <a:cubicBezTo>
                      <a:pt x="1897" y="4960"/>
                      <a:pt x="1876" y="4957"/>
                      <a:pt x="1856" y="4957"/>
                    </a:cubicBezTo>
                    <a:cubicBezTo>
                      <a:pt x="1795" y="4957"/>
                      <a:pt x="1742" y="4983"/>
                      <a:pt x="1715" y="5037"/>
                    </a:cubicBezTo>
                    <a:lnTo>
                      <a:pt x="1024" y="6228"/>
                    </a:lnTo>
                    <a:cubicBezTo>
                      <a:pt x="977" y="6299"/>
                      <a:pt x="1001" y="6394"/>
                      <a:pt x="1060" y="6442"/>
                    </a:cubicBezTo>
                    <a:lnTo>
                      <a:pt x="3060" y="8037"/>
                    </a:lnTo>
                    <a:cubicBezTo>
                      <a:pt x="2917" y="8442"/>
                      <a:pt x="2798" y="8859"/>
                      <a:pt x="2727" y="9276"/>
                    </a:cubicBezTo>
                    <a:lnTo>
                      <a:pt x="179" y="9645"/>
                    </a:lnTo>
                    <a:cubicBezTo>
                      <a:pt x="96" y="9668"/>
                      <a:pt x="0" y="9728"/>
                      <a:pt x="0" y="9811"/>
                    </a:cubicBezTo>
                    <a:lnTo>
                      <a:pt x="0" y="11192"/>
                    </a:lnTo>
                    <a:cubicBezTo>
                      <a:pt x="0" y="11276"/>
                      <a:pt x="96" y="11335"/>
                      <a:pt x="179" y="11359"/>
                    </a:cubicBezTo>
                    <a:lnTo>
                      <a:pt x="2715" y="11728"/>
                    </a:lnTo>
                    <a:cubicBezTo>
                      <a:pt x="2787" y="12157"/>
                      <a:pt x="2906" y="12562"/>
                      <a:pt x="3060" y="12966"/>
                    </a:cubicBezTo>
                    <a:lnTo>
                      <a:pt x="1060" y="14562"/>
                    </a:lnTo>
                    <a:cubicBezTo>
                      <a:pt x="1001" y="14609"/>
                      <a:pt x="977" y="14705"/>
                      <a:pt x="1024" y="14776"/>
                    </a:cubicBezTo>
                    <a:lnTo>
                      <a:pt x="1715" y="15967"/>
                    </a:lnTo>
                    <a:cubicBezTo>
                      <a:pt x="1741" y="16019"/>
                      <a:pt x="1793" y="16052"/>
                      <a:pt x="1851" y="16052"/>
                    </a:cubicBezTo>
                    <a:cubicBezTo>
                      <a:pt x="1873" y="16052"/>
                      <a:pt x="1895" y="16048"/>
                      <a:pt x="1917" y="16038"/>
                    </a:cubicBezTo>
                    <a:lnTo>
                      <a:pt x="4299" y="15098"/>
                    </a:lnTo>
                    <a:cubicBezTo>
                      <a:pt x="4572" y="15431"/>
                      <a:pt x="4882" y="15741"/>
                      <a:pt x="5203" y="16003"/>
                    </a:cubicBezTo>
                    <a:lnTo>
                      <a:pt x="4263" y="18384"/>
                    </a:lnTo>
                    <a:cubicBezTo>
                      <a:pt x="4239" y="18467"/>
                      <a:pt x="4263" y="18550"/>
                      <a:pt x="4334" y="18586"/>
                    </a:cubicBezTo>
                    <a:lnTo>
                      <a:pt x="5525" y="19277"/>
                    </a:lnTo>
                    <a:cubicBezTo>
                      <a:pt x="5551" y="19294"/>
                      <a:pt x="5581" y="19302"/>
                      <a:pt x="5610" y="19302"/>
                    </a:cubicBezTo>
                    <a:cubicBezTo>
                      <a:pt x="5660" y="19302"/>
                      <a:pt x="5709" y="19279"/>
                      <a:pt x="5739" y="19241"/>
                    </a:cubicBezTo>
                    <a:lnTo>
                      <a:pt x="7335" y="17241"/>
                    </a:lnTo>
                    <a:cubicBezTo>
                      <a:pt x="7728" y="17384"/>
                      <a:pt x="8144" y="17503"/>
                      <a:pt x="8573" y="17574"/>
                    </a:cubicBezTo>
                    <a:lnTo>
                      <a:pt x="8954" y="20098"/>
                    </a:lnTo>
                    <a:cubicBezTo>
                      <a:pt x="8966" y="20182"/>
                      <a:pt x="9025" y="20229"/>
                      <a:pt x="9109" y="20229"/>
                    </a:cubicBezTo>
                    <a:lnTo>
                      <a:pt x="10490" y="20229"/>
                    </a:lnTo>
                    <a:cubicBezTo>
                      <a:pt x="10573" y="20229"/>
                      <a:pt x="10645" y="20182"/>
                      <a:pt x="10657" y="20098"/>
                    </a:cubicBezTo>
                    <a:lnTo>
                      <a:pt x="11038" y="17574"/>
                    </a:lnTo>
                    <a:cubicBezTo>
                      <a:pt x="11454" y="17503"/>
                      <a:pt x="11871" y="17384"/>
                      <a:pt x="12264" y="17241"/>
                    </a:cubicBezTo>
                    <a:lnTo>
                      <a:pt x="13859" y="19241"/>
                    </a:lnTo>
                    <a:cubicBezTo>
                      <a:pt x="13889" y="19279"/>
                      <a:pt x="13939" y="19302"/>
                      <a:pt x="13989" y="19302"/>
                    </a:cubicBezTo>
                    <a:cubicBezTo>
                      <a:pt x="14018" y="19302"/>
                      <a:pt x="14047" y="19294"/>
                      <a:pt x="14074" y="19277"/>
                    </a:cubicBezTo>
                    <a:lnTo>
                      <a:pt x="15264" y="18586"/>
                    </a:lnTo>
                    <a:cubicBezTo>
                      <a:pt x="15336" y="18550"/>
                      <a:pt x="15371" y="18467"/>
                      <a:pt x="15336" y="18384"/>
                    </a:cubicBezTo>
                    <a:lnTo>
                      <a:pt x="14395" y="16003"/>
                    </a:lnTo>
                    <a:cubicBezTo>
                      <a:pt x="14728" y="15741"/>
                      <a:pt x="15026" y="15431"/>
                      <a:pt x="15312" y="15098"/>
                    </a:cubicBezTo>
                    <a:lnTo>
                      <a:pt x="17681" y="16038"/>
                    </a:lnTo>
                    <a:cubicBezTo>
                      <a:pt x="17702" y="16044"/>
                      <a:pt x="17723" y="16047"/>
                      <a:pt x="17743" y="16047"/>
                    </a:cubicBezTo>
                    <a:cubicBezTo>
                      <a:pt x="17803" y="16047"/>
                      <a:pt x="17857" y="16020"/>
                      <a:pt x="17884" y="15967"/>
                    </a:cubicBezTo>
                    <a:lnTo>
                      <a:pt x="18574" y="14776"/>
                    </a:lnTo>
                    <a:cubicBezTo>
                      <a:pt x="18622" y="14705"/>
                      <a:pt x="18598" y="14609"/>
                      <a:pt x="18538" y="14562"/>
                    </a:cubicBezTo>
                    <a:lnTo>
                      <a:pt x="16538" y="12966"/>
                    </a:lnTo>
                    <a:cubicBezTo>
                      <a:pt x="16681" y="12574"/>
                      <a:pt x="16800" y="12157"/>
                      <a:pt x="16872" y="11728"/>
                    </a:cubicBezTo>
                    <a:lnTo>
                      <a:pt x="19384" y="11359"/>
                    </a:lnTo>
                    <a:cubicBezTo>
                      <a:pt x="19455" y="11335"/>
                      <a:pt x="19503" y="11276"/>
                      <a:pt x="19503" y="11192"/>
                    </a:cubicBezTo>
                    <a:lnTo>
                      <a:pt x="19503" y="9811"/>
                    </a:lnTo>
                    <a:cubicBezTo>
                      <a:pt x="19503" y="9728"/>
                      <a:pt x="19455" y="9657"/>
                      <a:pt x="19384" y="9645"/>
                    </a:cubicBezTo>
                    <a:lnTo>
                      <a:pt x="16860" y="9276"/>
                    </a:lnTo>
                    <a:cubicBezTo>
                      <a:pt x="16788" y="8847"/>
                      <a:pt x="16681" y="8418"/>
                      <a:pt x="16538" y="8013"/>
                    </a:cubicBezTo>
                    <a:lnTo>
                      <a:pt x="17610" y="7144"/>
                    </a:lnTo>
                    <a:lnTo>
                      <a:pt x="19158" y="7144"/>
                    </a:lnTo>
                    <a:cubicBezTo>
                      <a:pt x="19253" y="7144"/>
                      <a:pt x="19360" y="7109"/>
                      <a:pt x="19360" y="7013"/>
                    </a:cubicBezTo>
                    <a:lnTo>
                      <a:pt x="19360" y="167"/>
                    </a:lnTo>
                    <a:cubicBezTo>
                      <a:pt x="19360" y="72"/>
                      <a:pt x="19253" y="1"/>
                      <a:pt x="19158"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07" name="Google Shape;2407;p43">
                <a:extLst>
                  <a:ext uri="{FF2B5EF4-FFF2-40B4-BE49-F238E27FC236}">
                    <a16:creationId xmlns:a16="http://schemas.microsoft.com/office/drawing/2014/main" id="{95C43915-277D-8A09-BF3E-091F2BEA28C6}"/>
                  </a:ext>
                </a:extLst>
              </p:cNvPr>
              <p:cNvSpPr/>
              <p:nvPr/>
            </p:nvSpPr>
            <p:spPr>
              <a:xfrm>
                <a:off x="5393700" y="1796850"/>
                <a:ext cx="147950" cy="11050"/>
              </a:xfrm>
              <a:custGeom>
                <a:avLst/>
                <a:gdLst/>
                <a:ahLst/>
                <a:cxnLst/>
                <a:rect l="l" t="t" r="r" b="b"/>
                <a:pathLst>
                  <a:path w="5918" h="442" extrusionOk="0">
                    <a:moveTo>
                      <a:pt x="167" y="1"/>
                    </a:moveTo>
                    <a:cubicBezTo>
                      <a:pt x="72" y="1"/>
                      <a:pt x="0" y="132"/>
                      <a:pt x="0" y="215"/>
                    </a:cubicBezTo>
                    <a:cubicBezTo>
                      <a:pt x="0" y="310"/>
                      <a:pt x="72" y="441"/>
                      <a:pt x="167" y="441"/>
                    </a:cubicBezTo>
                    <a:lnTo>
                      <a:pt x="5763" y="441"/>
                    </a:lnTo>
                    <a:cubicBezTo>
                      <a:pt x="5846" y="441"/>
                      <a:pt x="5918" y="310"/>
                      <a:pt x="5918" y="215"/>
                    </a:cubicBezTo>
                    <a:cubicBezTo>
                      <a:pt x="5918" y="132"/>
                      <a:pt x="5846" y="1"/>
                      <a:pt x="576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08" name="Google Shape;2408;p43">
                <a:extLst>
                  <a:ext uri="{FF2B5EF4-FFF2-40B4-BE49-F238E27FC236}">
                    <a16:creationId xmlns:a16="http://schemas.microsoft.com/office/drawing/2014/main" id="{DBCEF3C5-EAB7-09A5-E9B4-013FC12C08A9}"/>
                  </a:ext>
                </a:extLst>
              </p:cNvPr>
              <p:cNvSpPr/>
              <p:nvPr/>
            </p:nvSpPr>
            <p:spPr>
              <a:xfrm>
                <a:off x="5551450" y="1796850"/>
                <a:ext cx="29800" cy="11050"/>
              </a:xfrm>
              <a:custGeom>
                <a:avLst/>
                <a:gdLst/>
                <a:ahLst/>
                <a:cxnLst/>
                <a:rect l="l" t="t" r="r" b="b"/>
                <a:pathLst>
                  <a:path w="1192" h="442" extrusionOk="0">
                    <a:moveTo>
                      <a:pt x="167" y="1"/>
                    </a:moveTo>
                    <a:cubicBezTo>
                      <a:pt x="72" y="1"/>
                      <a:pt x="1" y="132"/>
                      <a:pt x="1" y="215"/>
                    </a:cubicBezTo>
                    <a:cubicBezTo>
                      <a:pt x="1" y="310"/>
                      <a:pt x="72" y="441"/>
                      <a:pt x="167" y="441"/>
                    </a:cubicBezTo>
                    <a:lnTo>
                      <a:pt x="1025" y="441"/>
                    </a:lnTo>
                    <a:cubicBezTo>
                      <a:pt x="1120" y="441"/>
                      <a:pt x="1191" y="310"/>
                      <a:pt x="1191" y="215"/>
                    </a:cubicBezTo>
                    <a:cubicBezTo>
                      <a:pt x="1191" y="132"/>
                      <a:pt x="1120" y="1"/>
                      <a:pt x="1025"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09" name="Google Shape;2409;p43">
                <a:extLst>
                  <a:ext uri="{FF2B5EF4-FFF2-40B4-BE49-F238E27FC236}">
                    <a16:creationId xmlns:a16="http://schemas.microsoft.com/office/drawing/2014/main" id="{C7EE2830-E709-064D-C16F-57CAFFB75EAC}"/>
                  </a:ext>
                </a:extLst>
              </p:cNvPr>
              <p:cNvSpPr/>
              <p:nvPr/>
            </p:nvSpPr>
            <p:spPr>
              <a:xfrm>
                <a:off x="5429425" y="1822750"/>
                <a:ext cx="151825" cy="7475"/>
              </a:xfrm>
              <a:custGeom>
                <a:avLst/>
                <a:gdLst/>
                <a:ahLst/>
                <a:cxnLst/>
                <a:rect l="l" t="t" r="r" b="b"/>
                <a:pathLst>
                  <a:path w="6073" h="299" extrusionOk="0">
                    <a:moveTo>
                      <a:pt x="167" y="1"/>
                    </a:moveTo>
                    <a:cubicBezTo>
                      <a:pt x="83" y="1"/>
                      <a:pt x="0" y="60"/>
                      <a:pt x="0" y="155"/>
                    </a:cubicBezTo>
                    <a:cubicBezTo>
                      <a:pt x="0" y="239"/>
                      <a:pt x="83" y="298"/>
                      <a:pt x="167" y="298"/>
                    </a:cubicBezTo>
                    <a:lnTo>
                      <a:pt x="5906" y="298"/>
                    </a:lnTo>
                    <a:cubicBezTo>
                      <a:pt x="6001" y="298"/>
                      <a:pt x="6072" y="239"/>
                      <a:pt x="6072" y="155"/>
                    </a:cubicBezTo>
                    <a:cubicBezTo>
                      <a:pt x="6072" y="60"/>
                      <a:pt x="6001" y="1"/>
                      <a:pt x="5906"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0" name="Google Shape;2410;p43">
                <a:extLst>
                  <a:ext uri="{FF2B5EF4-FFF2-40B4-BE49-F238E27FC236}">
                    <a16:creationId xmlns:a16="http://schemas.microsoft.com/office/drawing/2014/main" id="{75F4638C-68AC-FA80-6ED9-141DFFFC2AF3}"/>
                  </a:ext>
                </a:extLst>
              </p:cNvPr>
              <p:cNvSpPr/>
              <p:nvPr/>
            </p:nvSpPr>
            <p:spPr>
              <a:xfrm>
                <a:off x="5393700" y="182275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1" name="Google Shape;2411;p43">
                <a:extLst>
                  <a:ext uri="{FF2B5EF4-FFF2-40B4-BE49-F238E27FC236}">
                    <a16:creationId xmlns:a16="http://schemas.microsoft.com/office/drawing/2014/main" id="{8FC16A04-E360-0480-1CA5-DED59E98C422}"/>
                  </a:ext>
                </a:extLst>
              </p:cNvPr>
              <p:cNvSpPr/>
              <p:nvPr/>
            </p:nvSpPr>
            <p:spPr>
              <a:xfrm>
                <a:off x="5393700" y="1845075"/>
                <a:ext cx="135750" cy="7475"/>
              </a:xfrm>
              <a:custGeom>
                <a:avLst/>
                <a:gdLst/>
                <a:ahLst/>
                <a:cxnLst/>
                <a:rect l="l" t="t" r="r" b="b"/>
                <a:pathLst>
                  <a:path w="5430" h="299" extrusionOk="0">
                    <a:moveTo>
                      <a:pt x="167" y="1"/>
                    </a:moveTo>
                    <a:cubicBezTo>
                      <a:pt x="72" y="1"/>
                      <a:pt x="0" y="60"/>
                      <a:pt x="0" y="155"/>
                    </a:cubicBezTo>
                    <a:cubicBezTo>
                      <a:pt x="0" y="239"/>
                      <a:pt x="72" y="298"/>
                      <a:pt x="167" y="298"/>
                    </a:cubicBezTo>
                    <a:lnTo>
                      <a:pt x="5263" y="298"/>
                    </a:lnTo>
                    <a:cubicBezTo>
                      <a:pt x="5358" y="298"/>
                      <a:pt x="5430" y="239"/>
                      <a:pt x="5430" y="155"/>
                    </a:cubicBezTo>
                    <a:cubicBezTo>
                      <a:pt x="5430" y="60"/>
                      <a:pt x="5358" y="1"/>
                      <a:pt x="526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2" name="Google Shape;2412;p43">
                <a:extLst>
                  <a:ext uri="{FF2B5EF4-FFF2-40B4-BE49-F238E27FC236}">
                    <a16:creationId xmlns:a16="http://schemas.microsoft.com/office/drawing/2014/main" id="{FF17FC66-A956-6333-2067-F4A0D4FFA188}"/>
                  </a:ext>
                </a:extLst>
              </p:cNvPr>
              <p:cNvSpPr/>
              <p:nvPr/>
            </p:nvSpPr>
            <p:spPr>
              <a:xfrm>
                <a:off x="5551450" y="1845075"/>
                <a:ext cx="29800" cy="7475"/>
              </a:xfrm>
              <a:custGeom>
                <a:avLst/>
                <a:gdLst/>
                <a:ahLst/>
                <a:cxnLst/>
                <a:rect l="l" t="t" r="r" b="b"/>
                <a:pathLst>
                  <a:path w="1192" h="299" extrusionOk="0">
                    <a:moveTo>
                      <a:pt x="167" y="1"/>
                    </a:moveTo>
                    <a:cubicBezTo>
                      <a:pt x="72" y="1"/>
                      <a:pt x="1" y="60"/>
                      <a:pt x="1" y="155"/>
                    </a:cubicBezTo>
                    <a:cubicBezTo>
                      <a:pt x="1" y="239"/>
                      <a:pt x="72" y="298"/>
                      <a:pt x="167" y="298"/>
                    </a:cubicBezTo>
                    <a:lnTo>
                      <a:pt x="1025" y="298"/>
                    </a:lnTo>
                    <a:cubicBezTo>
                      <a:pt x="1120" y="298"/>
                      <a:pt x="1191" y="239"/>
                      <a:pt x="1191" y="155"/>
                    </a:cubicBezTo>
                    <a:cubicBezTo>
                      <a:pt x="1191" y="60"/>
                      <a:pt x="1120" y="1"/>
                      <a:pt x="1025"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3" name="Google Shape;2413;p43">
                <a:extLst>
                  <a:ext uri="{FF2B5EF4-FFF2-40B4-BE49-F238E27FC236}">
                    <a16:creationId xmlns:a16="http://schemas.microsoft.com/office/drawing/2014/main" id="{B9CED624-BC24-A03F-9BAA-F07246E310F2}"/>
                  </a:ext>
                </a:extLst>
              </p:cNvPr>
              <p:cNvSpPr/>
              <p:nvPr/>
            </p:nvSpPr>
            <p:spPr>
              <a:xfrm>
                <a:off x="5427025" y="1867400"/>
                <a:ext cx="154225" cy="7475"/>
              </a:xfrm>
              <a:custGeom>
                <a:avLst/>
                <a:gdLst/>
                <a:ahLst/>
                <a:cxnLst/>
                <a:rect l="l" t="t" r="r" b="b"/>
                <a:pathLst>
                  <a:path w="6169" h="299" extrusionOk="0">
                    <a:moveTo>
                      <a:pt x="167" y="1"/>
                    </a:moveTo>
                    <a:cubicBezTo>
                      <a:pt x="72" y="1"/>
                      <a:pt x="1" y="60"/>
                      <a:pt x="1" y="155"/>
                    </a:cubicBezTo>
                    <a:cubicBezTo>
                      <a:pt x="1" y="239"/>
                      <a:pt x="72" y="298"/>
                      <a:pt x="167" y="298"/>
                    </a:cubicBezTo>
                    <a:lnTo>
                      <a:pt x="6002" y="298"/>
                    </a:lnTo>
                    <a:cubicBezTo>
                      <a:pt x="6097" y="298"/>
                      <a:pt x="6168" y="239"/>
                      <a:pt x="6168" y="155"/>
                    </a:cubicBezTo>
                    <a:cubicBezTo>
                      <a:pt x="6168" y="60"/>
                      <a:pt x="6097" y="1"/>
                      <a:pt x="6002"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4" name="Google Shape;2414;p43">
                <a:extLst>
                  <a:ext uri="{FF2B5EF4-FFF2-40B4-BE49-F238E27FC236}">
                    <a16:creationId xmlns:a16="http://schemas.microsoft.com/office/drawing/2014/main" id="{42A04DC7-6BBC-6806-36F4-D67AF3D89D1C}"/>
                  </a:ext>
                </a:extLst>
              </p:cNvPr>
              <p:cNvSpPr/>
              <p:nvPr/>
            </p:nvSpPr>
            <p:spPr>
              <a:xfrm>
                <a:off x="5393700" y="186740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5" name="Google Shape;2415;p43">
                <a:extLst>
                  <a:ext uri="{FF2B5EF4-FFF2-40B4-BE49-F238E27FC236}">
                    <a16:creationId xmlns:a16="http://schemas.microsoft.com/office/drawing/2014/main" id="{04707A47-1B29-4171-B2C4-61F59A1326B0}"/>
                  </a:ext>
                </a:extLst>
              </p:cNvPr>
              <p:cNvSpPr/>
              <p:nvPr/>
            </p:nvSpPr>
            <p:spPr>
              <a:xfrm>
                <a:off x="5393700" y="1893600"/>
                <a:ext cx="146175" cy="7475"/>
              </a:xfrm>
              <a:custGeom>
                <a:avLst/>
                <a:gdLst/>
                <a:ahLst/>
                <a:cxnLst/>
                <a:rect l="l" t="t" r="r" b="b"/>
                <a:pathLst>
                  <a:path w="5847" h="299" extrusionOk="0">
                    <a:moveTo>
                      <a:pt x="167" y="0"/>
                    </a:moveTo>
                    <a:cubicBezTo>
                      <a:pt x="72" y="0"/>
                      <a:pt x="0" y="48"/>
                      <a:pt x="0" y="143"/>
                    </a:cubicBezTo>
                    <a:cubicBezTo>
                      <a:pt x="0" y="238"/>
                      <a:pt x="72" y="298"/>
                      <a:pt x="167" y="298"/>
                    </a:cubicBezTo>
                    <a:lnTo>
                      <a:pt x="5680" y="298"/>
                    </a:lnTo>
                    <a:cubicBezTo>
                      <a:pt x="5775" y="298"/>
                      <a:pt x="5846" y="238"/>
                      <a:pt x="5846" y="143"/>
                    </a:cubicBezTo>
                    <a:cubicBezTo>
                      <a:pt x="5846" y="48"/>
                      <a:pt x="5775" y="0"/>
                      <a:pt x="568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16" name="Google Shape;2416;p43">
                <a:extLst>
                  <a:ext uri="{FF2B5EF4-FFF2-40B4-BE49-F238E27FC236}">
                    <a16:creationId xmlns:a16="http://schemas.microsoft.com/office/drawing/2014/main" id="{830AB2B2-C1BD-2E0B-3876-584C6754ED8A}"/>
                  </a:ext>
                </a:extLst>
              </p:cNvPr>
              <p:cNvSpPr/>
              <p:nvPr/>
            </p:nvSpPr>
            <p:spPr>
              <a:xfrm>
                <a:off x="5551450" y="1893600"/>
                <a:ext cx="29800" cy="7475"/>
              </a:xfrm>
              <a:custGeom>
                <a:avLst/>
                <a:gdLst/>
                <a:ahLst/>
                <a:cxnLst/>
                <a:rect l="l" t="t" r="r" b="b"/>
                <a:pathLst>
                  <a:path w="1192" h="299" extrusionOk="0">
                    <a:moveTo>
                      <a:pt x="167" y="0"/>
                    </a:moveTo>
                    <a:cubicBezTo>
                      <a:pt x="72" y="0"/>
                      <a:pt x="1" y="48"/>
                      <a:pt x="1" y="143"/>
                    </a:cubicBezTo>
                    <a:cubicBezTo>
                      <a:pt x="1" y="238"/>
                      <a:pt x="72" y="298"/>
                      <a:pt x="167" y="298"/>
                    </a:cubicBezTo>
                    <a:lnTo>
                      <a:pt x="1025" y="298"/>
                    </a:lnTo>
                    <a:cubicBezTo>
                      <a:pt x="1120" y="298"/>
                      <a:pt x="1191" y="238"/>
                      <a:pt x="1191" y="143"/>
                    </a:cubicBezTo>
                    <a:cubicBezTo>
                      <a:pt x="1191" y="48"/>
                      <a:pt x="1120" y="0"/>
                      <a:pt x="102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sp>
          <p:nvSpPr>
            <p:cNvPr id="2417" name="Google Shape;2417;p43">
              <a:extLst>
                <a:ext uri="{FF2B5EF4-FFF2-40B4-BE49-F238E27FC236}">
                  <a16:creationId xmlns:a16="http://schemas.microsoft.com/office/drawing/2014/main" id="{0B9FFEC3-CB9F-86A7-F485-FE63A19AF92B}"/>
                </a:ext>
              </a:extLst>
            </p:cNvPr>
            <p:cNvSpPr/>
            <p:nvPr/>
          </p:nvSpPr>
          <p:spPr>
            <a:xfrm>
              <a:off x="4950175" y="1583475"/>
              <a:ext cx="900150" cy="856350"/>
            </a:xfrm>
            <a:custGeom>
              <a:avLst/>
              <a:gdLst/>
              <a:ahLst/>
              <a:cxnLst/>
              <a:rect l="l" t="t" r="r" b="b"/>
              <a:pathLst>
                <a:path w="36006" h="34254" extrusionOk="0">
                  <a:moveTo>
                    <a:pt x="17222" y="0"/>
                  </a:moveTo>
                  <a:cubicBezTo>
                    <a:pt x="12717" y="0"/>
                    <a:pt x="8219" y="1761"/>
                    <a:pt x="4859"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2" y="2053"/>
                    <a:pt x="12807" y="324"/>
                    <a:pt x="17229" y="324"/>
                  </a:cubicBezTo>
                  <a:cubicBezTo>
                    <a:pt x="21420" y="324"/>
                    <a:pt x="25618" y="1877"/>
                    <a:pt x="28874" y="5000"/>
                  </a:cubicBezTo>
                  <a:cubicBezTo>
                    <a:pt x="34398" y="10322"/>
                    <a:pt x="35648" y="18692"/>
                    <a:pt x="31886" y="25371"/>
                  </a:cubicBezTo>
                  <a:lnTo>
                    <a:pt x="32172" y="25526"/>
                  </a:lnTo>
                  <a:cubicBezTo>
                    <a:pt x="36005" y="18728"/>
                    <a:pt x="34743" y="10191"/>
                    <a:pt x="29100" y="4773"/>
                  </a:cubicBezTo>
                  <a:cubicBezTo>
                    <a:pt x="25778" y="1585"/>
                    <a:pt x="21497" y="0"/>
                    <a:pt x="17222" y="0"/>
                  </a:cubicBezTo>
                  <a:close/>
                </a:path>
              </a:pathLst>
            </a:custGeom>
            <a:solidFill>
              <a:srgbClr val="FF9933"/>
            </a:solidFill>
            <a:ln>
              <a:noFill/>
            </a:ln>
          </p:spPr>
          <p:txBody>
            <a:bodyPr spcFirstLastPara="1" wrap="square" lIns="121900" tIns="121900" rIns="121900" bIns="121900" anchor="ctr" anchorCtr="0">
              <a:noAutofit/>
            </a:bodyPr>
            <a:lstStyle/>
            <a:p>
              <a:endParaRPr sz="2400"/>
            </a:p>
          </p:txBody>
        </p:sp>
        <p:sp>
          <p:nvSpPr>
            <p:cNvPr id="2419" name="Google Shape;2419;p43">
              <a:extLst>
                <a:ext uri="{FF2B5EF4-FFF2-40B4-BE49-F238E27FC236}">
                  <a16:creationId xmlns:a16="http://schemas.microsoft.com/office/drawing/2014/main" id="{C536D363-B0CC-5943-772B-36014EF8AA6A}"/>
                </a:ext>
              </a:extLst>
            </p:cNvPr>
            <p:cNvSpPr txBox="1"/>
            <p:nvPr/>
          </p:nvSpPr>
          <p:spPr>
            <a:xfrm>
              <a:off x="5696288" y="3185428"/>
              <a:ext cx="2967626" cy="429600"/>
            </a:xfrm>
            <a:prstGeom prst="rect">
              <a:avLst/>
            </a:prstGeom>
            <a:noFill/>
            <a:ln>
              <a:noFill/>
            </a:ln>
          </p:spPr>
          <p:txBody>
            <a:bodyPr spcFirstLastPara="1" wrap="square" lIns="121900" tIns="121900" rIns="121900" bIns="121900" anchor="ctr" anchorCtr="0">
              <a:noAutofit/>
            </a:bodyPr>
            <a:lstStyle/>
            <a:p>
              <a:pPr algn="ctr"/>
              <a:endParaRPr lang="en-GB" sz="2000">
                <a:solidFill>
                  <a:srgbClr val="434343"/>
                </a:solidFill>
                <a:latin typeface="Fira Sans Extra Condensed Medium"/>
                <a:ea typeface="Fira Sans Extra Condensed Medium"/>
                <a:cs typeface="Fira Sans Extra Condensed Medium"/>
                <a:sym typeface="Fira Sans Extra Condensed Medium"/>
              </a:endParaRPr>
            </a:p>
            <a:p>
              <a:pPr algn="ctr"/>
              <a:r>
                <a:rPr lang="en-GB" sz="2000">
                  <a:solidFill>
                    <a:srgbClr val="434343"/>
                  </a:solidFill>
                  <a:latin typeface="Fira Sans Extra Condensed Medium"/>
                  <a:ea typeface="Fira Sans Extra Condensed Medium"/>
                  <a:cs typeface="Fira Sans Extra Condensed Medium"/>
                </a:rPr>
                <a:t>Tabletop scenario</a:t>
              </a:r>
              <a:r>
                <a:rPr lang="en-GB" sz="2000">
                  <a:solidFill>
                    <a:srgbClr val="434343"/>
                  </a:solidFill>
                  <a:latin typeface="Fira Sans Extra Condensed Medium"/>
                  <a:ea typeface="Fira Sans Extra Condensed Medium"/>
                  <a:cs typeface="Fira Sans Extra Condensed Medium"/>
                  <a:sym typeface="Fira Sans Extra Condensed Medium"/>
                </a:rPr>
                <a:t> for each Domain &amp; national mosaic design </a:t>
              </a:r>
            </a:p>
          </p:txBody>
        </p:sp>
      </p:grpSp>
      <p:grpSp>
        <p:nvGrpSpPr>
          <p:cNvPr id="2420" name="Google Shape;2420;p43">
            <a:extLst>
              <a:ext uri="{FF2B5EF4-FFF2-40B4-BE49-F238E27FC236}">
                <a16:creationId xmlns:a16="http://schemas.microsoft.com/office/drawing/2014/main" id="{7F86053B-116C-312F-7499-23EB3B3EE570}"/>
              </a:ext>
            </a:extLst>
          </p:cNvPr>
          <p:cNvGrpSpPr/>
          <p:nvPr/>
        </p:nvGrpSpPr>
        <p:grpSpPr>
          <a:xfrm>
            <a:off x="8381846" y="1363151"/>
            <a:ext cx="1827277" cy="3236747"/>
            <a:chOff x="6299631" y="1531650"/>
            <a:chExt cx="1354200" cy="2368654"/>
          </a:xfrm>
        </p:grpSpPr>
        <p:sp>
          <p:nvSpPr>
            <p:cNvPr id="2422" name="Google Shape;2422;p43">
              <a:extLst>
                <a:ext uri="{FF2B5EF4-FFF2-40B4-BE49-F238E27FC236}">
                  <a16:creationId xmlns:a16="http://schemas.microsoft.com/office/drawing/2014/main" id="{B836A9DD-7DF9-6873-0BE5-B7F312074DBF}"/>
                </a:ext>
              </a:extLst>
            </p:cNvPr>
            <p:cNvSpPr/>
            <p:nvPr/>
          </p:nvSpPr>
          <p:spPr>
            <a:xfrm>
              <a:off x="6472700" y="1531650"/>
              <a:ext cx="954000" cy="954000"/>
            </a:xfrm>
            <a:custGeom>
              <a:avLst/>
              <a:gdLst/>
              <a:ahLst/>
              <a:cxnLst/>
              <a:rect l="l" t="t" r="r" b="b"/>
              <a:pathLst>
                <a:path w="38160" h="38160" extrusionOk="0">
                  <a:moveTo>
                    <a:pt x="19074" y="0"/>
                  </a:moveTo>
                  <a:cubicBezTo>
                    <a:pt x="13038" y="0"/>
                    <a:pt x="7489" y="2763"/>
                    <a:pt x="3846" y="7597"/>
                  </a:cubicBezTo>
                  <a:cubicBezTo>
                    <a:pt x="3715" y="7763"/>
                    <a:pt x="3751" y="8001"/>
                    <a:pt x="3918" y="8120"/>
                  </a:cubicBezTo>
                  <a:cubicBezTo>
                    <a:pt x="3986" y="8174"/>
                    <a:pt x="4067" y="8200"/>
                    <a:pt x="4147" y="8200"/>
                  </a:cubicBezTo>
                  <a:cubicBezTo>
                    <a:pt x="4262" y="8200"/>
                    <a:pt x="4376" y="8147"/>
                    <a:pt x="4453" y="8049"/>
                  </a:cubicBezTo>
                  <a:cubicBezTo>
                    <a:pt x="7954" y="3417"/>
                    <a:pt x="13276" y="762"/>
                    <a:pt x="19074" y="762"/>
                  </a:cubicBezTo>
                  <a:cubicBezTo>
                    <a:pt x="29183" y="762"/>
                    <a:pt x="37398" y="8978"/>
                    <a:pt x="37398" y="19074"/>
                  </a:cubicBezTo>
                  <a:cubicBezTo>
                    <a:pt x="37398" y="29183"/>
                    <a:pt x="29183" y="37398"/>
                    <a:pt x="19074" y="37398"/>
                  </a:cubicBezTo>
                  <a:cubicBezTo>
                    <a:pt x="8978" y="37398"/>
                    <a:pt x="762" y="29183"/>
                    <a:pt x="762" y="19074"/>
                  </a:cubicBezTo>
                  <a:cubicBezTo>
                    <a:pt x="762" y="18872"/>
                    <a:pt x="584" y="18693"/>
                    <a:pt x="381" y="18693"/>
                  </a:cubicBezTo>
                  <a:cubicBezTo>
                    <a:pt x="167" y="18693"/>
                    <a:pt x="0" y="18872"/>
                    <a:pt x="0" y="19074"/>
                  </a:cubicBezTo>
                  <a:cubicBezTo>
                    <a:pt x="0" y="29599"/>
                    <a:pt x="8549" y="38160"/>
                    <a:pt x="19074" y="38160"/>
                  </a:cubicBezTo>
                  <a:cubicBezTo>
                    <a:pt x="29599" y="38160"/>
                    <a:pt x="38160" y="29599"/>
                    <a:pt x="38160" y="19074"/>
                  </a:cubicBezTo>
                  <a:cubicBezTo>
                    <a:pt x="38160" y="8561"/>
                    <a:pt x="29599" y="0"/>
                    <a:pt x="19074" y="0"/>
                  </a:cubicBezTo>
                  <a:close/>
                </a:path>
              </a:pathLst>
            </a:custGeom>
            <a:solidFill>
              <a:srgbClr val="957AD8"/>
            </a:solidFill>
            <a:ln>
              <a:noFill/>
            </a:ln>
          </p:spPr>
          <p:txBody>
            <a:bodyPr spcFirstLastPara="1" wrap="square" lIns="121900" tIns="121900" rIns="121900" bIns="121900" anchor="ctr" anchorCtr="0">
              <a:noAutofit/>
            </a:bodyPr>
            <a:lstStyle/>
            <a:p>
              <a:endParaRPr sz="2400"/>
            </a:p>
          </p:txBody>
        </p:sp>
        <p:sp>
          <p:nvSpPr>
            <p:cNvPr id="2423" name="Google Shape;2423;p43">
              <a:extLst>
                <a:ext uri="{FF2B5EF4-FFF2-40B4-BE49-F238E27FC236}">
                  <a16:creationId xmlns:a16="http://schemas.microsoft.com/office/drawing/2014/main" id="{C65817CD-4835-3AF8-7A6A-8026E7CD7F6D}"/>
                </a:ext>
              </a:extLst>
            </p:cNvPr>
            <p:cNvSpPr/>
            <p:nvPr/>
          </p:nvSpPr>
          <p:spPr>
            <a:xfrm>
              <a:off x="6940024"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957AD8"/>
            </a:solidFill>
            <a:ln>
              <a:noFill/>
            </a:ln>
          </p:spPr>
          <p:txBody>
            <a:bodyPr spcFirstLastPara="1" wrap="square" lIns="121900" tIns="121900" rIns="121900" bIns="121900" anchor="ctr" anchorCtr="0">
              <a:noAutofit/>
            </a:bodyPr>
            <a:lstStyle/>
            <a:p>
              <a:endParaRPr sz="2400"/>
            </a:p>
          </p:txBody>
        </p:sp>
        <p:grpSp>
          <p:nvGrpSpPr>
            <p:cNvPr id="2424" name="Google Shape;2424;p43">
              <a:extLst>
                <a:ext uri="{FF2B5EF4-FFF2-40B4-BE49-F238E27FC236}">
                  <a16:creationId xmlns:a16="http://schemas.microsoft.com/office/drawing/2014/main" id="{7E3D9505-0BB7-F188-ECD3-58AFB48D346A}"/>
                </a:ext>
              </a:extLst>
            </p:cNvPr>
            <p:cNvGrpSpPr/>
            <p:nvPr/>
          </p:nvGrpSpPr>
          <p:grpSpPr>
            <a:xfrm>
              <a:off x="6680175" y="1726600"/>
              <a:ext cx="554550" cy="539100"/>
              <a:chOff x="6680175" y="1726600"/>
              <a:chExt cx="554550" cy="539100"/>
            </a:xfrm>
          </p:grpSpPr>
          <p:sp>
            <p:nvSpPr>
              <p:cNvPr id="2425" name="Google Shape;2425;p43">
                <a:extLst>
                  <a:ext uri="{FF2B5EF4-FFF2-40B4-BE49-F238E27FC236}">
                    <a16:creationId xmlns:a16="http://schemas.microsoft.com/office/drawing/2014/main" id="{77E8A920-CA23-887D-7C7C-6957275EE52D}"/>
                  </a:ext>
                </a:extLst>
              </p:cNvPr>
              <p:cNvSpPr/>
              <p:nvPr/>
            </p:nvSpPr>
            <p:spPr>
              <a:xfrm>
                <a:off x="6680175" y="1726600"/>
                <a:ext cx="554550" cy="367650"/>
              </a:xfrm>
              <a:custGeom>
                <a:avLst/>
                <a:gdLst/>
                <a:ahLst/>
                <a:cxnLst/>
                <a:rect l="l" t="t" r="r" b="b"/>
                <a:pathLst>
                  <a:path w="22182" h="14706" extrusionOk="0">
                    <a:moveTo>
                      <a:pt x="11156" y="370"/>
                    </a:moveTo>
                    <a:cubicBezTo>
                      <a:pt x="11454" y="370"/>
                      <a:pt x="11763" y="608"/>
                      <a:pt x="11763" y="894"/>
                    </a:cubicBezTo>
                    <a:lnTo>
                      <a:pt x="11763" y="1763"/>
                    </a:lnTo>
                    <a:lnTo>
                      <a:pt x="10573" y="1763"/>
                    </a:lnTo>
                    <a:lnTo>
                      <a:pt x="10573" y="894"/>
                    </a:lnTo>
                    <a:cubicBezTo>
                      <a:pt x="10573" y="608"/>
                      <a:pt x="10870" y="370"/>
                      <a:pt x="11156" y="370"/>
                    </a:cubicBezTo>
                    <a:close/>
                    <a:moveTo>
                      <a:pt x="21884" y="2216"/>
                    </a:moveTo>
                    <a:lnTo>
                      <a:pt x="21884" y="3406"/>
                    </a:lnTo>
                    <a:lnTo>
                      <a:pt x="453" y="3406"/>
                    </a:lnTo>
                    <a:lnTo>
                      <a:pt x="453" y="2216"/>
                    </a:lnTo>
                    <a:close/>
                    <a:moveTo>
                      <a:pt x="20241" y="3704"/>
                    </a:moveTo>
                    <a:lnTo>
                      <a:pt x="20241" y="14265"/>
                    </a:lnTo>
                    <a:lnTo>
                      <a:pt x="2084" y="14265"/>
                    </a:lnTo>
                    <a:lnTo>
                      <a:pt x="2084" y="3704"/>
                    </a:lnTo>
                    <a:close/>
                    <a:moveTo>
                      <a:pt x="11156" y="1"/>
                    </a:moveTo>
                    <a:cubicBezTo>
                      <a:pt x="10668" y="1"/>
                      <a:pt x="10275" y="406"/>
                      <a:pt x="10275" y="894"/>
                    </a:cubicBezTo>
                    <a:lnTo>
                      <a:pt x="10275" y="1763"/>
                    </a:lnTo>
                    <a:lnTo>
                      <a:pt x="250" y="1763"/>
                    </a:lnTo>
                    <a:cubicBezTo>
                      <a:pt x="155" y="1763"/>
                      <a:pt x="0" y="1906"/>
                      <a:pt x="0" y="2001"/>
                    </a:cubicBezTo>
                    <a:lnTo>
                      <a:pt x="0" y="3573"/>
                    </a:lnTo>
                    <a:cubicBezTo>
                      <a:pt x="0" y="3680"/>
                      <a:pt x="155" y="3692"/>
                      <a:pt x="250" y="3692"/>
                    </a:cubicBezTo>
                    <a:lnTo>
                      <a:pt x="1643" y="3692"/>
                    </a:lnTo>
                    <a:lnTo>
                      <a:pt x="1643" y="14479"/>
                    </a:lnTo>
                    <a:cubicBezTo>
                      <a:pt x="1643" y="14586"/>
                      <a:pt x="1750" y="14705"/>
                      <a:pt x="1846" y="14705"/>
                    </a:cubicBezTo>
                    <a:lnTo>
                      <a:pt x="20467" y="14705"/>
                    </a:lnTo>
                    <a:cubicBezTo>
                      <a:pt x="20574" y="14705"/>
                      <a:pt x="20693" y="14586"/>
                      <a:pt x="20693" y="14479"/>
                    </a:cubicBezTo>
                    <a:lnTo>
                      <a:pt x="20693" y="3704"/>
                    </a:lnTo>
                    <a:lnTo>
                      <a:pt x="22062" y="3704"/>
                    </a:lnTo>
                    <a:cubicBezTo>
                      <a:pt x="22170" y="3704"/>
                      <a:pt x="22181" y="3680"/>
                      <a:pt x="22181" y="3573"/>
                    </a:cubicBezTo>
                    <a:lnTo>
                      <a:pt x="22181" y="2001"/>
                    </a:lnTo>
                    <a:cubicBezTo>
                      <a:pt x="22181" y="1906"/>
                      <a:pt x="22170" y="1763"/>
                      <a:pt x="22062" y="1763"/>
                    </a:cubicBezTo>
                    <a:lnTo>
                      <a:pt x="12061" y="1763"/>
                    </a:lnTo>
                    <a:lnTo>
                      <a:pt x="12061" y="894"/>
                    </a:lnTo>
                    <a:cubicBezTo>
                      <a:pt x="12061" y="406"/>
                      <a:pt x="11656" y="1"/>
                      <a:pt x="11156"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26" name="Google Shape;2426;p43">
                <a:extLst>
                  <a:ext uri="{FF2B5EF4-FFF2-40B4-BE49-F238E27FC236}">
                    <a16:creationId xmlns:a16="http://schemas.microsoft.com/office/drawing/2014/main" id="{C0FB8905-3546-F583-C46E-562DD4CD2A62}"/>
                  </a:ext>
                </a:extLst>
              </p:cNvPr>
              <p:cNvSpPr/>
              <p:nvPr/>
            </p:nvSpPr>
            <p:spPr>
              <a:xfrm>
                <a:off x="7044800" y="1874850"/>
                <a:ext cx="41100" cy="175050"/>
              </a:xfrm>
              <a:custGeom>
                <a:avLst/>
                <a:gdLst/>
                <a:ahLst/>
                <a:cxnLst/>
                <a:rect l="l" t="t" r="r" b="b"/>
                <a:pathLst>
                  <a:path w="1644" h="7002" extrusionOk="0">
                    <a:moveTo>
                      <a:pt x="1346" y="453"/>
                    </a:moveTo>
                    <a:lnTo>
                      <a:pt x="1346" y="6703"/>
                    </a:lnTo>
                    <a:lnTo>
                      <a:pt x="453" y="6703"/>
                    </a:lnTo>
                    <a:lnTo>
                      <a:pt x="453" y="453"/>
                    </a:lnTo>
                    <a:close/>
                    <a:moveTo>
                      <a:pt x="179" y="0"/>
                    </a:moveTo>
                    <a:cubicBezTo>
                      <a:pt x="84" y="0"/>
                      <a:pt x="0" y="84"/>
                      <a:pt x="0" y="179"/>
                    </a:cubicBezTo>
                    <a:lnTo>
                      <a:pt x="0" y="6811"/>
                    </a:lnTo>
                    <a:cubicBezTo>
                      <a:pt x="0" y="6918"/>
                      <a:pt x="84" y="7001"/>
                      <a:pt x="179" y="7001"/>
                    </a:cubicBezTo>
                    <a:lnTo>
                      <a:pt x="1453" y="7001"/>
                    </a:lnTo>
                    <a:cubicBezTo>
                      <a:pt x="1560" y="7001"/>
                      <a:pt x="1643" y="6918"/>
                      <a:pt x="1643" y="6811"/>
                    </a:cubicBezTo>
                    <a:lnTo>
                      <a:pt x="1643" y="179"/>
                    </a:lnTo>
                    <a:cubicBezTo>
                      <a:pt x="1643" y="84"/>
                      <a:pt x="1560" y="0"/>
                      <a:pt x="1453"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27" name="Google Shape;2427;p43">
                <a:extLst>
                  <a:ext uri="{FF2B5EF4-FFF2-40B4-BE49-F238E27FC236}">
                    <a16:creationId xmlns:a16="http://schemas.microsoft.com/office/drawing/2014/main" id="{804CE24E-4A8E-E8EB-807D-B7231DCC526F}"/>
                  </a:ext>
                </a:extLst>
              </p:cNvPr>
              <p:cNvSpPr/>
              <p:nvPr/>
            </p:nvSpPr>
            <p:spPr>
              <a:xfrm>
                <a:off x="6992700" y="1897175"/>
                <a:ext cx="41100" cy="156275"/>
              </a:xfrm>
              <a:custGeom>
                <a:avLst/>
                <a:gdLst/>
                <a:ahLst/>
                <a:cxnLst/>
                <a:rect l="l" t="t" r="r" b="b"/>
                <a:pathLst>
                  <a:path w="1644" h="6251" extrusionOk="0">
                    <a:moveTo>
                      <a:pt x="1346" y="298"/>
                    </a:moveTo>
                    <a:lnTo>
                      <a:pt x="1346" y="5810"/>
                    </a:lnTo>
                    <a:lnTo>
                      <a:pt x="298" y="5810"/>
                    </a:lnTo>
                    <a:lnTo>
                      <a:pt x="298" y="298"/>
                    </a:lnTo>
                    <a:close/>
                    <a:moveTo>
                      <a:pt x="179" y="0"/>
                    </a:moveTo>
                    <a:cubicBezTo>
                      <a:pt x="84" y="0"/>
                      <a:pt x="1" y="84"/>
                      <a:pt x="1" y="179"/>
                    </a:cubicBezTo>
                    <a:lnTo>
                      <a:pt x="1" y="6072"/>
                    </a:lnTo>
                    <a:cubicBezTo>
                      <a:pt x="1" y="6168"/>
                      <a:pt x="84" y="6251"/>
                      <a:pt x="179" y="6251"/>
                    </a:cubicBezTo>
                    <a:lnTo>
                      <a:pt x="1453" y="6251"/>
                    </a:lnTo>
                    <a:cubicBezTo>
                      <a:pt x="1560" y="6251"/>
                      <a:pt x="1644" y="6168"/>
                      <a:pt x="1644" y="6072"/>
                    </a:cubicBezTo>
                    <a:lnTo>
                      <a:pt x="1644" y="179"/>
                    </a:lnTo>
                    <a:cubicBezTo>
                      <a:pt x="1644" y="84"/>
                      <a:pt x="1560" y="0"/>
                      <a:pt x="1453"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28" name="Google Shape;2428;p43">
                <a:extLst>
                  <a:ext uri="{FF2B5EF4-FFF2-40B4-BE49-F238E27FC236}">
                    <a16:creationId xmlns:a16="http://schemas.microsoft.com/office/drawing/2014/main" id="{83747909-D2E4-E4A5-18DF-DA47B326C6C3}"/>
                  </a:ext>
                </a:extLst>
              </p:cNvPr>
              <p:cNvSpPr/>
              <p:nvPr/>
            </p:nvSpPr>
            <p:spPr>
              <a:xfrm>
                <a:off x="6936750" y="1915925"/>
                <a:ext cx="41100" cy="133975"/>
              </a:xfrm>
              <a:custGeom>
                <a:avLst/>
                <a:gdLst/>
                <a:ahLst/>
                <a:cxnLst/>
                <a:rect l="l" t="t" r="r" b="b"/>
                <a:pathLst>
                  <a:path w="1644" h="5359" extrusionOk="0">
                    <a:moveTo>
                      <a:pt x="1346" y="441"/>
                    </a:moveTo>
                    <a:lnTo>
                      <a:pt x="1346" y="5060"/>
                    </a:lnTo>
                    <a:lnTo>
                      <a:pt x="453" y="5060"/>
                    </a:lnTo>
                    <a:lnTo>
                      <a:pt x="453" y="441"/>
                    </a:lnTo>
                    <a:close/>
                    <a:moveTo>
                      <a:pt x="191" y="0"/>
                    </a:moveTo>
                    <a:cubicBezTo>
                      <a:pt x="84" y="0"/>
                      <a:pt x="0" y="72"/>
                      <a:pt x="0" y="179"/>
                    </a:cubicBezTo>
                    <a:lnTo>
                      <a:pt x="0" y="5168"/>
                    </a:lnTo>
                    <a:cubicBezTo>
                      <a:pt x="0" y="5275"/>
                      <a:pt x="84" y="5358"/>
                      <a:pt x="191" y="5358"/>
                    </a:cubicBezTo>
                    <a:lnTo>
                      <a:pt x="1465" y="5358"/>
                    </a:lnTo>
                    <a:cubicBezTo>
                      <a:pt x="1560" y="5358"/>
                      <a:pt x="1643" y="5275"/>
                      <a:pt x="1643" y="5168"/>
                    </a:cubicBezTo>
                    <a:lnTo>
                      <a:pt x="1643" y="179"/>
                    </a:lnTo>
                    <a:cubicBezTo>
                      <a:pt x="1643" y="72"/>
                      <a:pt x="1560" y="0"/>
                      <a:pt x="146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29" name="Google Shape;2429;p43">
                <a:extLst>
                  <a:ext uri="{FF2B5EF4-FFF2-40B4-BE49-F238E27FC236}">
                    <a16:creationId xmlns:a16="http://schemas.microsoft.com/office/drawing/2014/main" id="{A60565E1-9339-9838-931A-E428D79AF560}"/>
                  </a:ext>
                </a:extLst>
              </p:cNvPr>
              <p:cNvSpPr/>
              <p:nvPr/>
            </p:nvSpPr>
            <p:spPr>
              <a:xfrm>
                <a:off x="6884950" y="1945675"/>
                <a:ext cx="40800" cy="107775"/>
              </a:xfrm>
              <a:custGeom>
                <a:avLst/>
                <a:gdLst/>
                <a:ahLst/>
                <a:cxnLst/>
                <a:rect l="l" t="t" r="r" b="b"/>
                <a:pathLst>
                  <a:path w="1632" h="4311" extrusionOk="0">
                    <a:moveTo>
                      <a:pt x="1334" y="299"/>
                    </a:moveTo>
                    <a:lnTo>
                      <a:pt x="1334" y="3870"/>
                    </a:lnTo>
                    <a:lnTo>
                      <a:pt x="298" y="3870"/>
                    </a:lnTo>
                    <a:lnTo>
                      <a:pt x="298" y="299"/>
                    </a:lnTo>
                    <a:close/>
                    <a:moveTo>
                      <a:pt x="179" y="1"/>
                    </a:moveTo>
                    <a:cubicBezTo>
                      <a:pt x="72" y="1"/>
                      <a:pt x="1" y="72"/>
                      <a:pt x="1" y="180"/>
                    </a:cubicBezTo>
                    <a:lnTo>
                      <a:pt x="1" y="4132"/>
                    </a:lnTo>
                    <a:cubicBezTo>
                      <a:pt x="1" y="4228"/>
                      <a:pt x="72" y="4311"/>
                      <a:pt x="179" y="4311"/>
                    </a:cubicBezTo>
                    <a:lnTo>
                      <a:pt x="1453" y="4311"/>
                    </a:lnTo>
                    <a:cubicBezTo>
                      <a:pt x="1548" y="4311"/>
                      <a:pt x="1632" y="4228"/>
                      <a:pt x="1632" y="4132"/>
                    </a:cubicBezTo>
                    <a:lnTo>
                      <a:pt x="1632" y="180"/>
                    </a:lnTo>
                    <a:cubicBezTo>
                      <a:pt x="1632" y="72"/>
                      <a:pt x="1548" y="1"/>
                      <a:pt x="145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0" name="Google Shape;2430;p43">
                <a:extLst>
                  <a:ext uri="{FF2B5EF4-FFF2-40B4-BE49-F238E27FC236}">
                    <a16:creationId xmlns:a16="http://schemas.microsoft.com/office/drawing/2014/main" id="{9E4B97DD-7C8F-701D-7087-2E5C763E6D12}"/>
                  </a:ext>
                </a:extLst>
              </p:cNvPr>
              <p:cNvSpPr/>
              <p:nvPr/>
            </p:nvSpPr>
            <p:spPr>
              <a:xfrm>
                <a:off x="6832850" y="1975450"/>
                <a:ext cx="40825" cy="78000"/>
              </a:xfrm>
              <a:custGeom>
                <a:avLst/>
                <a:gdLst/>
                <a:ahLst/>
                <a:cxnLst/>
                <a:rect l="l" t="t" r="r" b="b"/>
                <a:pathLst>
                  <a:path w="1633" h="3120" extrusionOk="0">
                    <a:moveTo>
                      <a:pt x="1192" y="298"/>
                    </a:moveTo>
                    <a:lnTo>
                      <a:pt x="1192" y="2679"/>
                    </a:lnTo>
                    <a:lnTo>
                      <a:pt x="299" y="2679"/>
                    </a:lnTo>
                    <a:lnTo>
                      <a:pt x="299" y="298"/>
                    </a:lnTo>
                    <a:close/>
                    <a:moveTo>
                      <a:pt x="180" y="1"/>
                    </a:moveTo>
                    <a:cubicBezTo>
                      <a:pt x="72" y="1"/>
                      <a:pt x="1" y="72"/>
                      <a:pt x="1" y="179"/>
                    </a:cubicBezTo>
                    <a:lnTo>
                      <a:pt x="1" y="2941"/>
                    </a:lnTo>
                    <a:cubicBezTo>
                      <a:pt x="1" y="3037"/>
                      <a:pt x="72" y="3120"/>
                      <a:pt x="180" y="3120"/>
                    </a:cubicBezTo>
                    <a:lnTo>
                      <a:pt x="1454" y="3120"/>
                    </a:lnTo>
                    <a:cubicBezTo>
                      <a:pt x="1549" y="3120"/>
                      <a:pt x="1632" y="3037"/>
                      <a:pt x="1632" y="2941"/>
                    </a:cubicBezTo>
                    <a:lnTo>
                      <a:pt x="1632" y="179"/>
                    </a:lnTo>
                    <a:cubicBezTo>
                      <a:pt x="1632" y="72"/>
                      <a:pt x="1549" y="1"/>
                      <a:pt x="1454"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1" name="Google Shape;2431;p43">
                <a:extLst>
                  <a:ext uri="{FF2B5EF4-FFF2-40B4-BE49-F238E27FC236}">
                    <a16:creationId xmlns:a16="http://schemas.microsoft.com/office/drawing/2014/main" id="{3D1279D9-F1B0-3FAD-85FD-62FE4545EEAF}"/>
                  </a:ext>
                </a:extLst>
              </p:cNvPr>
              <p:cNvSpPr/>
              <p:nvPr/>
            </p:nvSpPr>
            <p:spPr>
              <a:xfrm>
                <a:off x="6809050" y="2060875"/>
                <a:ext cx="300350" cy="11350"/>
              </a:xfrm>
              <a:custGeom>
                <a:avLst/>
                <a:gdLst/>
                <a:ahLst/>
                <a:cxnLst/>
                <a:rect l="l" t="t" r="r" b="b"/>
                <a:pathLst>
                  <a:path w="12014" h="454" extrusionOk="0">
                    <a:moveTo>
                      <a:pt x="179" y="1"/>
                    </a:moveTo>
                    <a:cubicBezTo>
                      <a:pt x="84" y="1"/>
                      <a:pt x="0" y="120"/>
                      <a:pt x="0" y="227"/>
                    </a:cubicBezTo>
                    <a:cubicBezTo>
                      <a:pt x="0" y="322"/>
                      <a:pt x="84" y="453"/>
                      <a:pt x="179" y="453"/>
                    </a:cubicBezTo>
                    <a:lnTo>
                      <a:pt x="11823" y="453"/>
                    </a:lnTo>
                    <a:cubicBezTo>
                      <a:pt x="11931" y="453"/>
                      <a:pt x="12014" y="322"/>
                      <a:pt x="12014" y="227"/>
                    </a:cubicBezTo>
                    <a:cubicBezTo>
                      <a:pt x="12014" y="120"/>
                      <a:pt x="11931" y="1"/>
                      <a:pt x="11823"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2" name="Google Shape;2432;p43">
                <a:extLst>
                  <a:ext uri="{FF2B5EF4-FFF2-40B4-BE49-F238E27FC236}">
                    <a16:creationId xmlns:a16="http://schemas.microsoft.com/office/drawing/2014/main" id="{75F0A37F-CA5F-D2AA-A302-4104A92D5FA3}"/>
                  </a:ext>
                </a:extLst>
              </p:cNvPr>
              <p:cNvSpPr/>
              <p:nvPr/>
            </p:nvSpPr>
            <p:spPr>
              <a:xfrm>
                <a:off x="6830775" y="1836475"/>
                <a:ext cx="188450" cy="117275"/>
              </a:xfrm>
              <a:custGeom>
                <a:avLst/>
                <a:gdLst/>
                <a:ahLst/>
                <a:cxnLst/>
                <a:rect l="l" t="t" r="r" b="b"/>
                <a:pathLst>
                  <a:path w="7538" h="4691" extrusionOk="0">
                    <a:moveTo>
                      <a:pt x="7352" y="1"/>
                    </a:moveTo>
                    <a:cubicBezTo>
                      <a:pt x="7316" y="1"/>
                      <a:pt x="7280" y="13"/>
                      <a:pt x="7252" y="35"/>
                    </a:cubicBezTo>
                    <a:lnTo>
                      <a:pt x="6287" y="35"/>
                    </a:lnTo>
                    <a:cubicBezTo>
                      <a:pt x="6180" y="35"/>
                      <a:pt x="6109" y="95"/>
                      <a:pt x="6109" y="190"/>
                    </a:cubicBezTo>
                    <a:cubicBezTo>
                      <a:pt x="6109" y="297"/>
                      <a:pt x="6180" y="345"/>
                      <a:pt x="6287" y="345"/>
                    </a:cubicBezTo>
                    <a:lnTo>
                      <a:pt x="6894" y="368"/>
                    </a:lnTo>
                    <a:cubicBezTo>
                      <a:pt x="4632" y="2678"/>
                      <a:pt x="191" y="4309"/>
                      <a:pt x="144" y="4333"/>
                    </a:cubicBezTo>
                    <a:cubicBezTo>
                      <a:pt x="48" y="4357"/>
                      <a:pt x="1" y="4476"/>
                      <a:pt x="36" y="4571"/>
                    </a:cubicBezTo>
                    <a:cubicBezTo>
                      <a:pt x="60" y="4643"/>
                      <a:pt x="132" y="4690"/>
                      <a:pt x="203" y="4690"/>
                    </a:cubicBezTo>
                    <a:cubicBezTo>
                      <a:pt x="227" y="4690"/>
                      <a:pt x="215" y="4690"/>
                      <a:pt x="239" y="4679"/>
                    </a:cubicBezTo>
                    <a:cubicBezTo>
                      <a:pt x="429" y="4619"/>
                      <a:pt x="4846" y="3024"/>
                      <a:pt x="7073" y="678"/>
                    </a:cubicBezTo>
                    <a:lnTo>
                      <a:pt x="7073" y="1297"/>
                    </a:lnTo>
                    <a:cubicBezTo>
                      <a:pt x="7073" y="1392"/>
                      <a:pt x="7192" y="1476"/>
                      <a:pt x="7299" y="1476"/>
                    </a:cubicBezTo>
                    <a:cubicBezTo>
                      <a:pt x="7394" y="1476"/>
                      <a:pt x="7525" y="1392"/>
                      <a:pt x="7525" y="1297"/>
                    </a:cubicBezTo>
                    <a:lnTo>
                      <a:pt x="7525" y="273"/>
                    </a:lnTo>
                    <a:cubicBezTo>
                      <a:pt x="7525" y="190"/>
                      <a:pt x="7537" y="107"/>
                      <a:pt x="7466" y="47"/>
                    </a:cubicBezTo>
                    <a:cubicBezTo>
                      <a:pt x="7434" y="16"/>
                      <a:pt x="7393" y="1"/>
                      <a:pt x="7352"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3" name="Google Shape;2433;p43">
                <a:extLst>
                  <a:ext uri="{FF2B5EF4-FFF2-40B4-BE49-F238E27FC236}">
                    <a16:creationId xmlns:a16="http://schemas.microsoft.com/office/drawing/2014/main" id="{BCA3E15B-FC92-75FF-BDB3-3FAAC31747AF}"/>
                  </a:ext>
                </a:extLst>
              </p:cNvPr>
              <p:cNvSpPr/>
              <p:nvPr/>
            </p:nvSpPr>
            <p:spPr>
              <a:xfrm>
                <a:off x="6739700" y="2202275"/>
                <a:ext cx="126525" cy="63425"/>
              </a:xfrm>
              <a:custGeom>
                <a:avLst/>
                <a:gdLst/>
                <a:ahLst/>
                <a:cxnLst/>
                <a:rect l="l" t="t" r="r" b="b"/>
                <a:pathLst>
                  <a:path w="5061" h="2537" extrusionOk="0">
                    <a:moveTo>
                      <a:pt x="1548" y="0"/>
                    </a:moveTo>
                    <a:cubicBezTo>
                      <a:pt x="703" y="0"/>
                      <a:pt x="0" y="655"/>
                      <a:pt x="0" y="1512"/>
                    </a:cubicBezTo>
                    <a:lnTo>
                      <a:pt x="0" y="2358"/>
                    </a:lnTo>
                    <a:cubicBezTo>
                      <a:pt x="0" y="2453"/>
                      <a:pt x="48" y="2536"/>
                      <a:pt x="155" y="2536"/>
                    </a:cubicBezTo>
                    <a:cubicBezTo>
                      <a:pt x="250" y="2536"/>
                      <a:pt x="298" y="2453"/>
                      <a:pt x="298" y="2358"/>
                    </a:cubicBezTo>
                    <a:lnTo>
                      <a:pt x="298" y="1512"/>
                    </a:lnTo>
                    <a:cubicBezTo>
                      <a:pt x="298" y="857"/>
                      <a:pt x="893" y="298"/>
                      <a:pt x="1548" y="298"/>
                    </a:cubicBezTo>
                    <a:lnTo>
                      <a:pt x="3525" y="298"/>
                    </a:lnTo>
                    <a:cubicBezTo>
                      <a:pt x="4179" y="298"/>
                      <a:pt x="4763" y="857"/>
                      <a:pt x="4763" y="1512"/>
                    </a:cubicBezTo>
                    <a:lnTo>
                      <a:pt x="4763" y="2358"/>
                    </a:lnTo>
                    <a:cubicBezTo>
                      <a:pt x="4763" y="2453"/>
                      <a:pt x="4810" y="2536"/>
                      <a:pt x="4918" y="2536"/>
                    </a:cubicBezTo>
                    <a:cubicBezTo>
                      <a:pt x="5013" y="2536"/>
                      <a:pt x="5060" y="2453"/>
                      <a:pt x="5060" y="2358"/>
                    </a:cubicBezTo>
                    <a:lnTo>
                      <a:pt x="5060" y="1512"/>
                    </a:lnTo>
                    <a:cubicBezTo>
                      <a:pt x="5060" y="655"/>
                      <a:pt x="4382" y="0"/>
                      <a:pt x="352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4" name="Google Shape;2434;p43">
                <a:extLst>
                  <a:ext uri="{FF2B5EF4-FFF2-40B4-BE49-F238E27FC236}">
                    <a16:creationId xmlns:a16="http://schemas.microsoft.com/office/drawing/2014/main" id="{13EE86D9-0813-FFF9-A4CD-4AB0650ED9F3}"/>
                  </a:ext>
                </a:extLst>
              </p:cNvPr>
              <p:cNvSpPr/>
              <p:nvPr/>
            </p:nvSpPr>
            <p:spPr>
              <a:xfrm>
                <a:off x="6765600" y="2122200"/>
                <a:ext cx="73525" cy="73250"/>
              </a:xfrm>
              <a:custGeom>
                <a:avLst/>
                <a:gdLst/>
                <a:ahLst/>
                <a:cxnLst/>
                <a:rect l="l" t="t" r="r" b="b"/>
                <a:pathLst>
                  <a:path w="2941" h="2930" extrusionOk="0">
                    <a:moveTo>
                      <a:pt x="1465" y="358"/>
                    </a:moveTo>
                    <a:cubicBezTo>
                      <a:pt x="1905" y="358"/>
                      <a:pt x="2286" y="619"/>
                      <a:pt x="2465" y="977"/>
                    </a:cubicBezTo>
                    <a:cubicBezTo>
                      <a:pt x="2215" y="977"/>
                      <a:pt x="1953" y="893"/>
                      <a:pt x="1750" y="739"/>
                    </a:cubicBezTo>
                    <a:cubicBezTo>
                      <a:pt x="1715" y="703"/>
                      <a:pt x="1655" y="691"/>
                      <a:pt x="1608" y="691"/>
                    </a:cubicBezTo>
                    <a:cubicBezTo>
                      <a:pt x="1560" y="703"/>
                      <a:pt x="1512" y="727"/>
                      <a:pt x="1488" y="762"/>
                    </a:cubicBezTo>
                    <a:cubicBezTo>
                      <a:pt x="1281" y="1049"/>
                      <a:pt x="959" y="1212"/>
                      <a:pt x="618" y="1212"/>
                    </a:cubicBezTo>
                    <a:cubicBezTo>
                      <a:pt x="547" y="1212"/>
                      <a:pt x="476" y="1205"/>
                      <a:pt x="405" y="1191"/>
                    </a:cubicBezTo>
                    <a:cubicBezTo>
                      <a:pt x="524" y="715"/>
                      <a:pt x="953" y="358"/>
                      <a:pt x="1465" y="358"/>
                    </a:cubicBezTo>
                    <a:close/>
                    <a:moveTo>
                      <a:pt x="1667" y="1120"/>
                    </a:moveTo>
                    <a:cubicBezTo>
                      <a:pt x="1889" y="1261"/>
                      <a:pt x="2145" y="1342"/>
                      <a:pt x="2413" y="1342"/>
                    </a:cubicBezTo>
                    <a:cubicBezTo>
                      <a:pt x="2462" y="1342"/>
                      <a:pt x="2511" y="1339"/>
                      <a:pt x="2560" y="1334"/>
                    </a:cubicBezTo>
                    <a:cubicBezTo>
                      <a:pt x="2572" y="1381"/>
                      <a:pt x="2572" y="1417"/>
                      <a:pt x="2572" y="1465"/>
                    </a:cubicBezTo>
                    <a:cubicBezTo>
                      <a:pt x="2572" y="2072"/>
                      <a:pt x="2072" y="2560"/>
                      <a:pt x="1465" y="2560"/>
                    </a:cubicBezTo>
                    <a:cubicBezTo>
                      <a:pt x="893" y="2560"/>
                      <a:pt x="417" y="2120"/>
                      <a:pt x="369" y="1560"/>
                    </a:cubicBezTo>
                    <a:lnTo>
                      <a:pt x="369" y="1560"/>
                    </a:lnTo>
                    <a:cubicBezTo>
                      <a:pt x="444" y="1571"/>
                      <a:pt x="518" y="1576"/>
                      <a:pt x="592" y="1576"/>
                    </a:cubicBezTo>
                    <a:cubicBezTo>
                      <a:pt x="1000" y="1576"/>
                      <a:pt x="1385" y="1412"/>
                      <a:pt x="1667" y="1120"/>
                    </a:cubicBezTo>
                    <a:close/>
                    <a:moveTo>
                      <a:pt x="1465" y="0"/>
                    </a:moveTo>
                    <a:cubicBezTo>
                      <a:pt x="655" y="0"/>
                      <a:pt x="0" y="655"/>
                      <a:pt x="0" y="1465"/>
                    </a:cubicBezTo>
                    <a:cubicBezTo>
                      <a:pt x="0" y="2274"/>
                      <a:pt x="655" y="2929"/>
                      <a:pt x="1465" y="2929"/>
                    </a:cubicBezTo>
                    <a:cubicBezTo>
                      <a:pt x="2274" y="2929"/>
                      <a:pt x="2941" y="2274"/>
                      <a:pt x="2941" y="1465"/>
                    </a:cubicBezTo>
                    <a:cubicBezTo>
                      <a:pt x="2941" y="655"/>
                      <a:pt x="2274" y="0"/>
                      <a:pt x="146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5" name="Google Shape;2435;p43">
                <a:extLst>
                  <a:ext uri="{FF2B5EF4-FFF2-40B4-BE49-F238E27FC236}">
                    <a16:creationId xmlns:a16="http://schemas.microsoft.com/office/drawing/2014/main" id="{E16162A5-DF1B-4420-8F95-A812D60C06C3}"/>
                  </a:ext>
                </a:extLst>
              </p:cNvPr>
              <p:cNvSpPr/>
              <p:nvPr/>
            </p:nvSpPr>
            <p:spPr>
              <a:xfrm>
                <a:off x="7077525" y="2122200"/>
                <a:ext cx="73550" cy="73250"/>
              </a:xfrm>
              <a:custGeom>
                <a:avLst/>
                <a:gdLst/>
                <a:ahLst/>
                <a:cxnLst/>
                <a:rect l="l" t="t" r="r" b="b"/>
                <a:pathLst>
                  <a:path w="2942" h="2930" extrusionOk="0">
                    <a:moveTo>
                      <a:pt x="1477" y="358"/>
                    </a:moveTo>
                    <a:cubicBezTo>
                      <a:pt x="1906" y="358"/>
                      <a:pt x="2287" y="619"/>
                      <a:pt x="2466" y="977"/>
                    </a:cubicBezTo>
                    <a:cubicBezTo>
                      <a:pt x="2215" y="977"/>
                      <a:pt x="1954" y="893"/>
                      <a:pt x="1751" y="739"/>
                    </a:cubicBezTo>
                    <a:cubicBezTo>
                      <a:pt x="1715" y="703"/>
                      <a:pt x="1656" y="691"/>
                      <a:pt x="1608" y="691"/>
                    </a:cubicBezTo>
                    <a:cubicBezTo>
                      <a:pt x="1561" y="703"/>
                      <a:pt x="1525" y="727"/>
                      <a:pt x="1489" y="762"/>
                    </a:cubicBezTo>
                    <a:cubicBezTo>
                      <a:pt x="1282" y="1049"/>
                      <a:pt x="960" y="1212"/>
                      <a:pt x="618" y="1212"/>
                    </a:cubicBezTo>
                    <a:cubicBezTo>
                      <a:pt x="548" y="1212"/>
                      <a:pt x="477" y="1205"/>
                      <a:pt x="406" y="1191"/>
                    </a:cubicBezTo>
                    <a:cubicBezTo>
                      <a:pt x="525" y="715"/>
                      <a:pt x="953" y="358"/>
                      <a:pt x="1477" y="358"/>
                    </a:cubicBezTo>
                    <a:close/>
                    <a:moveTo>
                      <a:pt x="1668" y="1120"/>
                    </a:moveTo>
                    <a:cubicBezTo>
                      <a:pt x="1890" y="1261"/>
                      <a:pt x="2145" y="1342"/>
                      <a:pt x="2421" y="1342"/>
                    </a:cubicBezTo>
                    <a:cubicBezTo>
                      <a:pt x="2471" y="1342"/>
                      <a:pt x="2521" y="1339"/>
                      <a:pt x="2573" y="1334"/>
                    </a:cubicBezTo>
                    <a:cubicBezTo>
                      <a:pt x="2573" y="1381"/>
                      <a:pt x="2573" y="1417"/>
                      <a:pt x="2573" y="1465"/>
                    </a:cubicBezTo>
                    <a:cubicBezTo>
                      <a:pt x="2573" y="2072"/>
                      <a:pt x="2085" y="2560"/>
                      <a:pt x="1477" y="2560"/>
                    </a:cubicBezTo>
                    <a:cubicBezTo>
                      <a:pt x="894" y="2560"/>
                      <a:pt x="418" y="2120"/>
                      <a:pt x="370" y="1560"/>
                    </a:cubicBezTo>
                    <a:lnTo>
                      <a:pt x="370" y="1560"/>
                    </a:lnTo>
                    <a:cubicBezTo>
                      <a:pt x="445" y="1571"/>
                      <a:pt x="519" y="1576"/>
                      <a:pt x="593" y="1576"/>
                    </a:cubicBezTo>
                    <a:cubicBezTo>
                      <a:pt x="1000" y="1576"/>
                      <a:pt x="1385" y="1412"/>
                      <a:pt x="1668" y="1120"/>
                    </a:cubicBezTo>
                    <a:close/>
                    <a:moveTo>
                      <a:pt x="1477" y="0"/>
                    </a:moveTo>
                    <a:cubicBezTo>
                      <a:pt x="668" y="0"/>
                      <a:pt x="1" y="655"/>
                      <a:pt x="1" y="1465"/>
                    </a:cubicBezTo>
                    <a:cubicBezTo>
                      <a:pt x="1" y="2274"/>
                      <a:pt x="668" y="2929"/>
                      <a:pt x="1477" y="2929"/>
                    </a:cubicBezTo>
                    <a:cubicBezTo>
                      <a:pt x="2275" y="2929"/>
                      <a:pt x="2942" y="2274"/>
                      <a:pt x="2942" y="1465"/>
                    </a:cubicBezTo>
                    <a:cubicBezTo>
                      <a:pt x="2942" y="655"/>
                      <a:pt x="2275" y="0"/>
                      <a:pt x="1477"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6" name="Google Shape;2436;p43">
                <a:extLst>
                  <a:ext uri="{FF2B5EF4-FFF2-40B4-BE49-F238E27FC236}">
                    <a16:creationId xmlns:a16="http://schemas.microsoft.com/office/drawing/2014/main" id="{9F24EF2A-7F9C-1739-72B4-F607A86428CD}"/>
                  </a:ext>
                </a:extLst>
              </p:cNvPr>
              <p:cNvSpPr/>
              <p:nvPr/>
            </p:nvSpPr>
            <p:spPr>
              <a:xfrm>
                <a:off x="7052225" y="2202275"/>
                <a:ext cx="126525" cy="63425"/>
              </a:xfrm>
              <a:custGeom>
                <a:avLst/>
                <a:gdLst/>
                <a:ahLst/>
                <a:cxnLst/>
                <a:rect l="l" t="t" r="r" b="b"/>
                <a:pathLst>
                  <a:path w="5061" h="2537" extrusionOk="0">
                    <a:moveTo>
                      <a:pt x="1525" y="0"/>
                    </a:moveTo>
                    <a:cubicBezTo>
                      <a:pt x="680" y="0"/>
                      <a:pt x="1" y="655"/>
                      <a:pt x="1" y="1512"/>
                    </a:cubicBezTo>
                    <a:lnTo>
                      <a:pt x="1" y="2358"/>
                    </a:lnTo>
                    <a:cubicBezTo>
                      <a:pt x="1" y="2453"/>
                      <a:pt x="49" y="2536"/>
                      <a:pt x="156" y="2536"/>
                    </a:cubicBezTo>
                    <a:cubicBezTo>
                      <a:pt x="251" y="2536"/>
                      <a:pt x="299" y="2453"/>
                      <a:pt x="299" y="2358"/>
                    </a:cubicBezTo>
                    <a:lnTo>
                      <a:pt x="299" y="1512"/>
                    </a:lnTo>
                    <a:cubicBezTo>
                      <a:pt x="299" y="857"/>
                      <a:pt x="870" y="298"/>
                      <a:pt x="1525" y="298"/>
                    </a:cubicBezTo>
                    <a:lnTo>
                      <a:pt x="3501" y="298"/>
                    </a:lnTo>
                    <a:cubicBezTo>
                      <a:pt x="4156"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359" y="0"/>
                      <a:pt x="3501"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7" name="Google Shape;2437;p43">
                <a:extLst>
                  <a:ext uri="{FF2B5EF4-FFF2-40B4-BE49-F238E27FC236}">
                    <a16:creationId xmlns:a16="http://schemas.microsoft.com/office/drawing/2014/main" id="{B0664B32-BB67-8817-DD26-46A7AF54A7C1}"/>
                  </a:ext>
                </a:extLst>
              </p:cNvPr>
              <p:cNvSpPr/>
              <p:nvPr/>
            </p:nvSpPr>
            <p:spPr>
              <a:xfrm>
                <a:off x="6888525" y="2202275"/>
                <a:ext cx="126525" cy="63425"/>
              </a:xfrm>
              <a:custGeom>
                <a:avLst/>
                <a:gdLst/>
                <a:ahLst/>
                <a:cxnLst/>
                <a:rect l="l" t="t" r="r" b="b"/>
                <a:pathLst>
                  <a:path w="5061" h="2537" extrusionOk="0">
                    <a:moveTo>
                      <a:pt x="1596" y="0"/>
                    </a:moveTo>
                    <a:cubicBezTo>
                      <a:pt x="739" y="0"/>
                      <a:pt x="0" y="655"/>
                      <a:pt x="0" y="1512"/>
                    </a:cubicBezTo>
                    <a:lnTo>
                      <a:pt x="0" y="2358"/>
                    </a:lnTo>
                    <a:cubicBezTo>
                      <a:pt x="0" y="2453"/>
                      <a:pt x="120" y="2536"/>
                      <a:pt x="227" y="2536"/>
                    </a:cubicBezTo>
                    <a:cubicBezTo>
                      <a:pt x="322" y="2536"/>
                      <a:pt x="453" y="2453"/>
                      <a:pt x="453" y="2358"/>
                    </a:cubicBezTo>
                    <a:lnTo>
                      <a:pt x="453" y="1512"/>
                    </a:lnTo>
                    <a:cubicBezTo>
                      <a:pt x="453" y="857"/>
                      <a:pt x="941" y="298"/>
                      <a:pt x="1596" y="298"/>
                    </a:cubicBezTo>
                    <a:lnTo>
                      <a:pt x="3572" y="298"/>
                    </a:lnTo>
                    <a:cubicBezTo>
                      <a:pt x="4227"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430" y="0"/>
                      <a:pt x="3572"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2438" name="Google Shape;2438;p43">
                <a:extLst>
                  <a:ext uri="{FF2B5EF4-FFF2-40B4-BE49-F238E27FC236}">
                    <a16:creationId xmlns:a16="http://schemas.microsoft.com/office/drawing/2014/main" id="{597126F2-93AE-0FC5-B904-5FC8F590E1C0}"/>
                  </a:ext>
                </a:extLst>
              </p:cNvPr>
              <p:cNvSpPr/>
              <p:nvPr/>
            </p:nvSpPr>
            <p:spPr>
              <a:xfrm>
                <a:off x="6915600" y="2122200"/>
                <a:ext cx="73250" cy="73250"/>
              </a:xfrm>
              <a:custGeom>
                <a:avLst/>
                <a:gdLst/>
                <a:ahLst/>
                <a:cxnLst/>
                <a:rect l="l" t="t" r="r" b="b"/>
                <a:pathLst>
                  <a:path w="2930" h="2930" extrusionOk="0">
                    <a:moveTo>
                      <a:pt x="1465" y="358"/>
                    </a:moveTo>
                    <a:cubicBezTo>
                      <a:pt x="1906" y="358"/>
                      <a:pt x="2275" y="619"/>
                      <a:pt x="2454" y="977"/>
                    </a:cubicBezTo>
                    <a:cubicBezTo>
                      <a:pt x="2192" y="977"/>
                      <a:pt x="1954" y="905"/>
                      <a:pt x="1751" y="739"/>
                    </a:cubicBezTo>
                    <a:cubicBezTo>
                      <a:pt x="1715" y="703"/>
                      <a:pt x="1656" y="691"/>
                      <a:pt x="1608" y="691"/>
                    </a:cubicBezTo>
                    <a:cubicBezTo>
                      <a:pt x="1561" y="703"/>
                      <a:pt x="1513" y="727"/>
                      <a:pt x="1489" y="762"/>
                    </a:cubicBezTo>
                    <a:cubicBezTo>
                      <a:pt x="1280" y="1041"/>
                      <a:pt x="955" y="1211"/>
                      <a:pt x="604" y="1211"/>
                    </a:cubicBezTo>
                    <a:cubicBezTo>
                      <a:pt x="535" y="1211"/>
                      <a:pt x="464" y="1205"/>
                      <a:pt x="394" y="1191"/>
                    </a:cubicBezTo>
                    <a:cubicBezTo>
                      <a:pt x="525" y="715"/>
                      <a:pt x="953" y="358"/>
                      <a:pt x="1465" y="358"/>
                    </a:cubicBezTo>
                    <a:close/>
                    <a:moveTo>
                      <a:pt x="1668" y="1120"/>
                    </a:moveTo>
                    <a:cubicBezTo>
                      <a:pt x="1890" y="1261"/>
                      <a:pt x="2145" y="1342"/>
                      <a:pt x="2414" y="1342"/>
                    </a:cubicBezTo>
                    <a:cubicBezTo>
                      <a:pt x="2462" y="1342"/>
                      <a:pt x="2511" y="1339"/>
                      <a:pt x="2561" y="1334"/>
                    </a:cubicBezTo>
                    <a:cubicBezTo>
                      <a:pt x="2573" y="1381"/>
                      <a:pt x="2573" y="1417"/>
                      <a:pt x="2573" y="1465"/>
                    </a:cubicBezTo>
                    <a:cubicBezTo>
                      <a:pt x="2573" y="2072"/>
                      <a:pt x="2073" y="2560"/>
                      <a:pt x="1465" y="2560"/>
                    </a:cubicBezTo>
                    <a:cubicBezTo>
                      <a:pt x="894" y="2560"/>
                      <a:pt x="418" y="2120"/>
                      <a:pt x="370" y="1560"/>
                    </a:cubicBezTo>
                    <a:lnTo>
                      <a:pt x="370" y="1560"/>
                    </a:lnTo>
                    <a:cubicBezTo>
                      <a:pt x="443" y="1571"/>
                      <a:pt x="516" y="1576"/>
                      <a:pt x="589" y="1576"/>
                    </a:cubicBezTo>
                    <a:cubicBezTo>
                      <a:pt x="992" y="1576"/>
                      <a:pt x="1385" y="1412"/>
                      <a:pt x="1668" y="1120"/>
                    </a:cubicBezTo>
                    <a:close/>
                    <a:moveTo>
                      <a:pt x="1465" y="0"/>
                    </a:moveTo>
                    <a:cubicBezTo>
                      <a:pt x="656" y="0"/>
                      <a:pt x="1" y="655"/>
                      <a:pt x="1" y="1465"/>
                    </a:cubicBezTo>
                    <a:cubicBezTo>
                      <a:pt x="1" y="2274"/>
                      <a:pt x="656" y="2929"/>
                      <a:pt x="1465" y="2929"/>
                    </a:cubicBezTo>
                    <a:cubicBezTo>
                      <a:pt x="2275" y="2929"/>
                      <a:pt x="2930" y="2274"/>
                      <a:pt x="2930" y="1465"/>
                    </a:cubicBezTo>
                    <a:cubicBezTo>
                      <a:pt x="2930" y="1346"/>
                      <a:pt x="2918" y="1227"/>
                      <a:pt x="2894" y="1108"/>
                    </a:cubicBezTo>
                    <a:cubicBezTo>
                      <a:pt x="2894" y="1108"/>
                      <a:pt x="2894" y="1108"/>
                      <a:pt x="2894" y="1096"/>
                    </a:cubicBezTo>
                    <a:cubicBezTo>
                      <a:pt x="2882" y="1084"/>
                      <a:pt x="2882" y="1072"/>
                      <a:pt x="2882" y="1060"/>
                    </a:cubicBezTo>
                    <a:cubicBezTo>
                      <a:pt x="2704" y="453"/>
                      <a:pt x="2144" y="0"/>
                      <a:pt x="1465"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sp>
          <p:nvSpPr>
            <p:cNvPr id="2439" name="Google Shape;2439;p43">
              <a:extLst>
                <a:ext uri="{FF2B5EF4-FFF2-40B4-BE49-F238E27FC236}">
                  <a16:creationId xmlns:a16="http://schemas.microsoft.com/office/drawing/2014/main" id="{4B3D72F2-969D-B740-657B-C9818BF86ED0}"/>
                </a:ext>
              </a:extLst>
            </p:cNvPr>
            <p:cNvSpPr/>
            <p:nvPr/>
          </p:nvSpPr>
          <p:spPr>
            <a:xfrm>
              <a:off x="6518825" y="1583475"/>
              <a:ext cx="900150" cy="856350"/>
            </a:xfrm>
            <a:custGeom>
              <a:avLst/>
              <a:gdLst/>
              <a:ahLst/>
              <a:cxnLst/>
              <a:rect l="l" t="t" r="r" b="b"/>
              <a:pathLst>
                <a:path w="36006" h="34254" extrusionOk="0">
                  <a:moveTo>
                    <a:pt x="17224" y="0"/>
                  </a:moveTo>
                  <a:cubicBezTo>
                    <a:pt x="12720" y="0"/>
                    <a:pt x="8225" y="1761"/>
                    <a:pt x="4871"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8" y="2053"/>
                    <a:pt x="12812" y="324"/>
                    <a:pt x="17233" y="324"/>
                  </a:cubicBezTo>
                  <a:cubicBezTo>
                    <a:pt x="21423" y="324"/>
                    <a:pt x="25618" y="1877"/>
                    <a:pt x="28874" y="5000"/>
                  </a:cubicBezTo>
                  <a:cubicBezTo>
                    <a:pt x="34410" y="10322"/>
                    <a:pt x="35648" y="18692"/>
                    <a:pt x="31886" y="25371"/>
                  </a:cubicBezTo>
                  <a:lnTo>
                    <a:pt x="32172" y="25526"/>
                  </a:lnTo>
                  <a:cubicBezTo>
                    <a:pt x="36005" y="18728"/>
                    <a:pt x="34743" y="10191"/>
                    <a:pt x="29100" y="4773"/>
                  </a:cubicBezTo>
                  <a:cubicBezTo>
                    <a:pt x="25778" y="1585"/>
                    <a:pt x="21497" y="0"/>
                    <a:pt x="17224" y="0"/>
                  </a:cubicBezTo>
                  <a:close/>
                </a:path>
              </a:pathLst>
            </a:custGeom>
            <a:solidFill>
              <a:srgbClr val="957AD8"/>
            </a:solidFill>
            <a:ln>
              <a:noFill/>
            </a:ln>
          </p:spPr>
          <p:txBody>
            <a:bodyPr spcFirstLastPara="1" wrap="square" lIns="121900" tIns="121900" rIns="121900" bIns="121900" anchor="ctr" anchorCtr="0">
              <a:noAutofit/>
            </a:bodyPr>
            <a:lstStyle/>
            <a:p>
              <a:endParaRPr sz="2400"/>
            </a:p>
          </p:txBody>
        </p:sp>
        <p:sp>
          <p:nvSpPr>
            <p:cNvPr id="2441" name="Google Shape;2441;p43">
              <a:extLst>
                <a:ext uri="{FF2B5EF4-FFF2-40B4-BE49-F238E27FC236}">
                  <a16:creationId xmlns:a16="http://schemas.microsoft.com/office/drawing/2014/main" id="{55D2A4C9-C52F-1C40-9CA5-A78E4F05F2ED}"/>
                </a:ext>
              </a:extLst>
            </p:cNvPr>
            <p:cNvSpPr txBox="1"/>
            <p:nvPr/>
          </p:nvSpPr>
          <p:spPr>
            <a:xfrm>
              <a:off x="6299631" y="3470704"/>
              <a:ext cx="1354200" cy="429600"/>
            </a:xfrm>
            <a:prstGeom prst="rect">
              <a:avLst/>
            </a:prstGeom>
            <a:noFill/>
            <a:ln>
              <a:noFill/>
            </a:ln>
          </p:spPr>
          <p:txBody>
            <a:bodyPr spcFirstLastPara="1" wrap="square" lIns="121900" tIns="121900" rIns="121900" bIns="121900" anchor="ctr" anchorCtr="0">
              <a:noAutofit/>
            </a:bodyPr>
            <a:lstStyle/>
            <a:p>
              <a:pPr algn="ctr"/>
              <a:endParaRPr lang="en-GB" sz="2000">
                <a:solidFill>
                  <a:srgbClr val="434343"/>
                </a:solidFill>
                <a:latin typeface="Fira Sans Extra Condensed Medium"/>
                <a:ea typeface="Fira Sans Extra Condensed Medium"/>
                <a:cs typeface="Fira Sans Extra Condensed Medium"/>
              </a:endParaRPr>
            </a:p>
            <a:p>
              <a:pPr algn="ctr"/>
              <a:endParaRPr lang="en-GB" sz="2000">
                <a:solidFill>
                  <a:srgbClr val="434343"/>
                </a:solidFill>
                <a:latin typeface="Fira Sans Extra Condensed Medium"/>
                <a:ea typeface="Fira Sans Extra Condensed Medium"/>
                <a:cs typeface="Fira Sans Extra Condensed Medium"/>
              </a:endParaRPr>
            </a:p>
            <a:p>
              <a:pPr algn="ctr"/>
              <a:endParaRPr sz="20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4" name="Group 23">
            <a:extLst>
              <a:ext uri="{FF2B5EF4-FFF2-40B4-BE49-F238E27FC236}">
                <a16:creationId xmlns:a16="http://schemas.microsoft.com/office/drawing/2014/main" id="{C0D74C34-BC6A-0EDF-4C45-38534FA3222A}"/>
              </a:ext>
            </a:extLst>
          </p:cNvPr>
          <p:cNvGrpSpPr/>
          <p:nvPr/>
        </p:nvGrpSpPr>
        <p:grpSpPr>
          <a:xfrm>
            <a:off x="8229955" y="1342297"/>
            <a:ext cx="3642164" cy="2646636"/>
            <a:chOff x="640680" y="1441853"/>
            <a:chExt cx="3209139" cy="2026624"/>
          </a:xfrm>
        </p:grpSpPr>
        <p:grpSp>
          <p:nvGrpSpPr>
            <p:cNvPr id="2" name="Google Shape;2384;p43">
              <a:extLst>
                <a:ext uri="{FF2B5EF4-FFF2-40B4-BE49-F238E27FC236}">
                  <a16:creationId xmlns:a16="http://schemas.microsoft.com/office/drawing/2014/main" id="{6FFE7935-AFAF-0146-0D0D-B3C5D1C846E7}"/>
                </a:ext>
              </a:extLst>
            </p:cNvPr>
            <p:cNvGrpSpPr/>
            <p:nvPr/>
          </p:nvGrpSpPr>
          <p:grpSpPr>
            <a:xfrm>
              <a:off x="640680" y="2406302"/>
              <a:ext cx="3209139" cy="1062175"/>
              <a:chOff x="1230799" y="2466575"/>
              <a:chExt cx="3209139" cy="1062175"/>
            </a:xfrm>
          </p:grpSpPr>
          <p:sp>
            <p:nvSpPr>
              <p:cNvPr id="3" name="Google Shape;2385;p43">
                <a:extLst>
                  <a:ext uri="{FF2B5EF4-FFF2-40B4-BE49-F238E27FC236}">
                    <a16:creationId xmlns:a16="http://schemas.microsoft.com/office/drawing/2014/main" id="{D9894A7E-9517-6795-E0CD-6B3019793993}"/>
                  </a:ext>
                </a:extLst>
              </p:cNvPr>
              <p:cNvSpPr/>
              <p:nvPr/>
            </p:nvSpPr>
            <p:spPr>
              <a:xfrm>
                <a:off x="1230799" y="2611604"/>
                <a:ext cx="1680939" cy="439234"/>
              </a:xfrm>
              <a:custGeom>
                <a:avLst/>
                <a:gdLst/>
                <a:ahLst/>
                <a:cxnLst/>
                <a:rect l="l" t="t" r="r" b="b"/>
                <a:pathLst>
                  <a:path w="64700" h="10622" extrusionOk="0">
                    <a:moveTo>
                      <a:pt x="1" y="1"/>
                    </a:moveTo>
                    <a:lnTo>
                      <a:pt x="1" y="10621"/>
                    </a:lnTo>
                    <a:lnTo>
                      <a:pt x="64699" y="10621"/>
                    </a:lnTo>
                    <a:lnTo>
                      <a:pt x="64699" y="1"/>
                    </a:lnTo>
                    <a:close/>
                  </a:path>
                </a:pathLst>
              </a:custGeom>
              <a:solidFill>
                <a:srgbClr val="7030A0"/>
              </a:solidFill>
              <a:ln>
                <a:solidFill>
                  <a:schemeClr val="accent1">
                    <a:lumMod val="60000"/>
                    <a:lumOff val="40000"/>
                  </a:schemeClr>
                </a:solidFill>
              </a:ln>
            </p:spPr>
            <p:txBody>
              <a:bodyPr spcFirstLastPara="1" wrap="square" lIns="121900" tIns="121900" rIns="121900" bIns="121900" anchor="ctr" anchorCtr="0">
                <a:noAutofit/>
              </a:bodyPr>
              <a:lstStyle/>
              <a:p>
                <a:pPr algn="ctr"/>
                <a:r>
                  <a:rPr lang="en" sz="2000">
                    <a:solidFill>
                      <a:srgbClr val="FFFFFF"/>
                    </a:solidFill>
                    <a:latin typeface="Fira Sans Extra Condensed Medium"/>
                    <a:ea typeface="Fira Sans Extra Condensed Medium"/>
                    <a:cs typeface="Fira Sans Extra Condensed Medium"/>
                    <a:sym typeface="Fira Sans Extra Condensed Medium"/>
                  </a:rPr>
                  <a:t>DIII</a:t>
                </a:r>
              </a:p>
              <a:p>
                <a:pPr algn="ctr"/>
                <a:r>
                  <a:rPr lang="en" sz="1400">
                    <a:solidFill>
                      <a:srgbClr val="FFFFFF"/>
                    </a:solidFill>
                    <a:latin typeface="Fira Sans Extra Condensed Medium"/>
                    <a:ea typeface="Fira Sans Extra Condensed Medium"/>
                    <a:cs typeface="Fira Sans Extra Condensed Medium"/>
                    <a:sym typeface="Fira Sans Extra Condensed Medium"/>
                  </a:rPr>
                  <a:t>(Intervention Topics)</a:t>
                </a:r>
                <a:endParaRPr sz="1400">
                  <a:solidFill>
                    <a:srgbClr val="FFFFFF"/>
                  </a:solidFill>
                  <a:latin typeface="Fira Sans Extra Condensed Medium"/>
                  <a:ea typeface="Fira Sans Extra Condensed Medium"/>
                  <a:cs typeface="Fira Sans Extra Condensed Medium"/>
                </a:endParaRPr>
              </a:p>
            </p:txBody>
          </p:sp>
          <p:sp>
            <p:nvSpPr>
              <p:cNvPr id="5" name="Google Shape;2387;p43">
                <a:extLst>
                  <a:ext uri="{FF2B5EF4-FFF2-40B4-BE49-F238E27FC236}">
                    <a16:creationId xmlns:a16="http://schemas.microsoft.com/office/drawing/2014/main" id="{7E03296B-BE96-5036-6BC3-054A9C540772}"/>
                  </a:ext>
                </a:extLst>
              </p:cNvPr>
              <p:cNvSpPr/>
              <p:nvPr/>
            </p:nvSpPr>
            <p:spPr>
              <a:xfrm>
                <a:off x="3753300" y="2466575"/>
                <a:ext cx="19375" cy="236675"/>
              </a:xfrm>
              <a:custGeom>
                <a:avLst/>
                <a:gdLst/>
                <a:ahLst/>
                <a:cxnLst/>
                <a:rect l="l" t="t" r="r" b="b"/>
                <a:pathLst>
                  <a:path w="775" h="9467" extrusionOk="0">
                    <a:moveTo>
                      <a:pt x="382" y="1"/>
                    </a:moveTo>
                    <a:cubicBezTo>
                      <a:pt x="179" y="1"/>
                      <a:pt x="1" y="168"/>
                      <a:pt x="1" y="382"/>
                    </a:cubicBezTo>
                    <a:lnTo>
                      <a:pt x="1" y="9085"/>
                    </a:lnTo>
                    <a:cubicBezTo>
                      <a:pt x="1" y="9300"/>
                      <a:pt x="179" y="9466"/>
                      <a:pt x="382" y="9466"/>
                    </a:cubicBezTo>
                    <a:cubicBezTo>
                      <a:pt x="596" y="9466"/>
                      <a:pt x="775" y="9300"/>
                      <a:pt x="775" y="9085"/>
                    </a:cubicBezTo>
                    <a:lnTo>
                      <a:pt x="775" y="382"/>
                    </a:lnTo>
                    <a:cubicBezTo>
                      <a:pt x="775" y="168"/>
                      <a:pt x="596" y="1"/>
                      <a:pt x="382"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9" name="Google Shape;2400;p43">
                <a:extLst>
                  <a:ext uri="{FF2B5EF4-FFF2-40B4-BE49-F238E27FC236}">
                    <a16:creationId xmlns:a16="http://schemas.microsoft.com/office/drawing/2014/main" id="{D7DA985F-D869-5442-E74A-C6C061322F01}"/>
                  </a:ext>
                </a:extLst>
              </p:cNvPr>
              <p:cNvSpPr txBox="1"/>
              <p:nvPr/>
            </p:nvSpPr>
            <p:spPr>
              <a:xfrm>
                <a:off x="3085738" y="3099150"/>
                <a:ext cx="1354200" cy="429600"/>
              </a:xfrm>
              <a:prstGeom prst="rect">
                <a:avLst/>
              </a:prstGeom>
              <a:noFill/>
              <a:ln>
                <a:noFill/>
              </a:ln>
            </p:spPr>
            <p:txBody>
              <a:bodyPr spcFirstLastPara="1" wrap="square" lIns="121900" tIns="121900" rIns="121900" bIns="121900" anchor="ctr" anchorCtr="0">
                <a:noAutofit/>
              </a:bodyPr>
              <a:lstStyle/>
              <a:p>
                <a:pPr algn="ctr"/>
                <a:endParaRPr lang="en" sz="2000">
                  <a:solidFill>
                    <a:srgbClr val="434343"/>
                  </a:solidFill>
                  <a:latin typeface="Fira Sans Extra Condensed Medium"/>
                  <a:ea typeface="Fira Sans Extra Condensed Medium"/>
                  <a:cs typeface="Fira Sans Extra Condensed Medium"/>
                  <a:sym typeface="Fira Sans Extra Condensed Medium"/>
                </a:endParaRPr>
              </a:p>
              <a:p>
                <a:pPr algn="ctr"/>
                <a:endParaRPr lang="en" sz="2000">
                  <a:solidFill>
                    <a:srgbClr val="434343"/>
                  </a:solidFill>
                  <a:latin typeface="Fira Sans Extra Condensed Medium"/>
                  <a:ea typeface="Fira Sans Extra Condensed Medium"/>
                  <a:cs typeface="Fira Sans Extra Condensed Medium"/>
                </a:endParaRPr>
              </a:p>
            </p:txBody>
          </p:sp>
        </p:grpSp>
        <p:grpSp>
          <p:nvGrpSpPr>
            <p:cNvPr id="23" name="Group 22">
              <a:extLst>
                <a:ext uri="{FF2B5EF4-FFF2-40B4-BE49-F238E27FC236}">
                  <a16:creationId xmlns:a16="http://schemas.microsoft.com/office/drawing/2014/main" id="{6FE6B4D3-B56D-B6A2-5D6A-309D21A08421}"/>
                </a:ext>
              </a:extLst>
            </p:cNvPr>
            <p:cNvGrpSpPr/>
            <p:nvPr/>
          </p:nvGrpSpPr>
          <p:grpSpPr>
            <a:xfrm>
              <a:off x="2729680" y="1441853"/>
              <a:ext cx="1074782" cy="974017"/>
              <a:chOff x="2729680" y="1441853"/>
              <a:chExt cx="1074782" cy="974017"/>
            </a:xfrm>
          </p:grpSpPr>
          <p:sp>
            <p:nvSpPr>
              <p:cNvPr id="21" name="Google Shape;2422;p43">
                <a:extLst>
                  <a:ext uri="{FF2B5EF4-FFF2-40B4-BE49-F238E27FC236}">
                    <a16:creationId xmlns:a16="http://schemas.microsoft.com/office/drawing/2014/main" id="{97EA0060-4DAC-8887-6CEC-9A7C6EA617C3}"/>
                  </a:ext>
                </a:extLst>
              </p:cNvPr>
              <p:cNvSpPr/>
              <p:nvPr/>
            </p:nvSpPr>
            <p:spPr>
              <a:xfrm>
                <a:off x="2729680" y="1441853"/>
                <a:ext cx="1074782" cy="974017"/>
              </a:xfrm>
              <a:custGeom>
                <a:avLst/>
                <a:gdLst/>
                <a:ahLst/>
                <a:cxnLst/>
                <a:rect l="l" t="t" r="r" b="b"/>
                <a:pathLst>
                  <a:path w="38160" h="38160" extrusionOk="0">
                    <a:moveTo>
                      <a:pt x="19074" y="0"/>
                    </a:moveTo>
                    <a:cubicBezTo>
                      <a:pt x="13038" y="0"/>
                      <a:pt x="7489" y="2763"/>
                      <a:pt x="3846" y="7597"/>
                    </a:cubicBezTo>
                    <a:cubicBezTo>
                      <a:pt x="3715" y="7763"/>
                      <a:pt x="3751" y="8001"/>
                      <a:pt x="3918" y="8120"/>
                    </a:cubicBezTo>
                    <a:cubicBezTo>
                      <a:pt x="3986" y="8174"/>
                      <a:pt x="4067" y="8200"/>
                      <a:pt x="4147" y="8200"/>
                    </a:cubicBezTo>
                    <a:cubicBezTo>
                      <a:pt x="4262" y="8200"/>
                      <a:pt x="4376" y="8147"/>
                      <a:pt x="4453" y="8049"/>
                    </a:cubicBezTo>
                    <a:cubicBezTo>
                      <a:pt x="7954" y="3417"/>
                      <a:pt x="13276" y="762"/>
                      <a:pt x="19074" y="762"/>
                    </a:cubicBezTo>
                    <a:cubicBezTo>
                      <a:pt x="29183" y="762"/>
                      <a:pt x="37398" y="8978"/>
                      <a:pt x="37398" y="19074"/>
                    </a:cubicBezTo>
                    <a:cubicBezTo>
                      <a:pt x="37398" y="29183"/>
                      <a:pt x="29183" y="37398"/>
                      <a:pt x="19074" y="37398"/>
                    </a:cubicBezTo>
                    <a:cubicBezTo>
                      <a:pt x="8978" y="37398"/>
                      <a:pt x="762" y="29183"/>
                      <a:pt x="762" y="19074"/>
                    </a:cubicBezTo>
                    <a:cubicBezTo>
                      <a:pt x="762" y="18872"/>
                      <a:pt x="584" y="18693"/>
                      <a:pt x="381" y="18693"/>
                    </a:cubicBezTo>
                    <a:cubicBezTo>
                      <a:pt x="167" y="18693"/>
                      <a:pt x="0" y="18872"/>
                      <a:pt x="0" y="19074"/>
                    </a:cubicBezTo>
                    <a:cubicBezTo>
                      <a:pt x="0" y="29599"/>
                      <a:pt x="8549" y="38160"/>
                      <a:pt x="19074" y="38160"/>
                    </a:cubicBezTo>
                    <a:cubicBezTo>
                      <a:pt x="29599" y="38160"/>
                      <a:pt x="38160" y="29599"/>
                      <a:pt x="38160" y="19074"/>
                    </a:cubicBezTo>
                    <a:cubicBezTo>
                      <a:pt x="38160" y="8561"/>
                      <a:pt x="29599" y="0"/>
                      <a:pt x="19074" y="0"/>
                    </a:cubicBezTo>
                    <a:close/>
                  </a:path>
                </a:pathLst>
              </a:custGeom>
              <a:solidFill>
                <a:schemeClr val="tx1"/>
              </a:solidFill>
              <a:ln>
                <a:solidFill>
                  <a:schemeClr val="accent4">
                    <a:lumMod val="75000"/>
                  </a:schemeClr>
                </a:solidFill>
              </a:ln>
            </p:spPr>
            <p:txBody>
              <a:bodyPr spcFirstLastPara="1" wrap="square" lIns="121900" tIns="121900" rIns="121900" bIns="121900" anchor="ctr" anchorCtr="0">
                <a:noAutofit/>
              </a:bodyPr>
              <a:lstStyle/>
              <a:p>
                <a:endParaRPr sz="2400"/>
              </a:p>
            </p:txBody>
          </p:sp>
          <p:sp>
            <p:nvSpPr>
              <p:cNvPr id="22" name="Google Shape;2439;p43">
                <a:extLst>
                  <a:ext uri="{FF2B5EF4-FFF2-40B4-BE49-F238E27FC236}">
                    <a16:creationId xmlns:a16="http://schemas.microsoft.com/office/drawing/2014/main" id="{59B7C73A-26A5-645B-AD28-5FE2C5BBCD08}"/>
                  </a:ext>
                </a:extLst>
              </p:cNvPr>
              <p:cNvSpPr/>
              <p:nvPr/>
            </p:nvSpPr>
            <p:spPr>
              <a:xfrm>
                <a:off x="2797634" y="1535290"/>
                <a:ext cx="981887" cy="834977"/>
              </a:xfrm>
              <a:custGeom>
                <a:avLst/>
                <a:gdLst/>
                <a:ahLst/>
                <a:cxnLst/>
                <a:rect l="l" t="t" r="r" b="b"/>
                <a:pathLst>
                  <a:path w="36006" h="34254" extrusionOk="0">
                    <a:moveTo>
                      <a:pt x="17224" y="0"/>
                    </a:moveTo>
                    <a:cubicBezTo>
                      <a:pt x="12720" y="0"/>
                      <a:pt x="8225" y="1761"/>
                      <a:pt x="4871"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8" y="2053"/>
                      <a:pt x="12812" y="324"/>
                      <a:pt x="17233" y="324"/>
                    </a:cubicBezTo>
                    <a:cubicBezTo>
                      <a:pt x="21423" y="324"/>
                      <a:pt x="25618" y="1877"/>
                      <a:pt x="28874" y="5000"/>
                    </a:cubicBezTo>
                    <a:cubicBezTo>
                      <a:pt x="34410" y="10322"/>
                      <a:pt x="35648" y="18692"/>
                      <a:pt x="31886" y="25371"/>
                    </a:cubicBezTo>
                    <a:lnTo>
                      <a:pt x="32172" y="25526"/>
                    </a:lnTo>
                    <a:cubicBezTo>
                      <a:pt x="36005" y="18728"/>
                      <a:pt x="34743" y="10191"/>
                      <a:pt x="29100" y="4773"/>
                    </a:cubicBezTo>
                    <a:cubicBezTo>
                      <a:pt x="25778" y="1585"/>
                      <a:pt x="21497" y="0"/>
                      <a:pt x="17224" y="0"/>
                    </a:cubicBezTo>
                    <a:close/>
                  </a:path>
                </a:pathLst>
              </a:custGeom>
              <a:solidFill>
                <a:schemeClr val="tx1"/>
              </a:solidFill>
              <a:ln>
                <a:solidFill>
                  <a:schemeClr val="accent4">
                    <a:lumMod val="75000"/>
                  </a:schemeClr>
                </a:solidFill>
              </a:ln>
            </p:spPr>
            <p:txBody>
              <a:bodyPr spcFirstLastPara="1" wrap="square" lIns="121900" tIns="121900" rIns="121900" bIns="121900" anchor="ctr" anchorCtr="0">
                <a:noAutofit/>
              </a:bodyPr>
              <a:lstStyle/>
              <a:p>
                <a:endParaRPr sz="2400"/>
              </a:p>
            </p:txBody>
          </p:sp>
        </p:grpSp>
      </p:grpSp>
      <p:grpSp>
        <p:nvGrpSpPr>
          <p:cNvPr id="39" name="Google Shape;2384;p43">
            <a:extLst>
              <a:ext uri="{FF2B5EF4-FFF2-40B4-BE49-F238E27FC236}">
                <a16:creationId xmlns:a16="http://schemas.microsoft.com/office/drawing/2014/main" id="{379B505E-6476-A6CF-9953-0A84C83CDC8B}"/>
              </a:ext>
            </a:extLst>
          </p:cNvPr>
          <p:cNvGrpSpPr/>
          <p:nvPr/>
        </p:nvGrpSpPr>
        <p:grpSpPr>
          <a:xfrm>
            <a:off x="6210546" y="1296519"/>
            <a:ext cx="2057428" cy="2971914"/>
            <a:chOff x="3010003" y="1531650"/>
            <a:chExt cx="1561597" cy="2165034"/>
          </a:xfrm>
          <a:solidFill>
            <a:schemeClr val="accent5">
              <a:lumMod val="50000"/>
            </a:schemeClr>
          </a:solidFill>
        </p:grpSpPr>
        <p:sp>
          <p:nvSpPr>
            <p:cNvPr id="40" name="Google Shape;2385;p43">
              <a:extLst>
                <a:ext uri="{FF2B5EF4-FFF2-40B4-BE49-F238E27FC236}">
                  <a16:creationId xmlns:a16="http://schemas.microsoft.com/office/drawing/2014/main" id="{D4C7CF1D-7A3A-5C02-0270-90753A01EF3C}"/>
                </a:ext>
              </a:extLst>
            </p:cNvPr>
            <p:cNvSpPr/>
            <p:nvPr/>
          </p:nvSpPr>
          <p:spPr>
            <a:xfrm>
              <a:off x="3010003" y="2621501"/>
              <a:ext cx="1561597" cy="422899"/>
            </a:xfrm>
            <a:custGeom>
              <a:avLst/>
              <a:gdLst/>
              <a:ahLst/>
              <a:cxnLst/>
              <a:rect l="l" t="t" r="r" b="b"/>
              <a:pathLst>
                <a:path w="64700" h="10622" extrusionOk="0">
                  <a:moveTo>
                    <a:pt x="1" y="1"/>
                  </a:moveTo>
                  <a:lnTo>
                    <a:pt x="1" y="10621"/>
                  </a:lnTo>
                  <a:lnTo>
                    <a:pt x="64699" y="10621"/>
                  </a:lnTo>
                  <a:lnTo>
                    <a:pt x="64699" y="1"/>
                  </a:lnTo>
                  <a:close/>
                </a:path>
              </a:pathLst>
            </a:custGeom>
            <a:solidFill>
              <a:srgbClr val="00B0F0"/>
            </a:solidFill>
            <a:ln>
              <a:noFill/>
            </a:ln>
          </p:spPr>
          <p:txBody>
            <a:bodyPr spcFirstLastPara="1" wrap="square" lIns="121900" tIns="121900" rIns="121900" bIns="121900" anchor="ctr" anchorCtr="0">
              <a:noAutofit/>
            </a:bodyPr>
            <a:lstStyle/>
            <a:p>
              <a:pPr algn="ctr"/>
              <a:r>
                <a:rPr lang="en" sz="2000">
                  <a:solidFill>
                    <a:srgbClr val="FFFFFF"/>
                  </a:solidFill>
                  <a:latin typeface="Fira Sans Extra Condensed Medium"/>
                  <a:ea typeface="Fira Sans Extra Condensed Medium"/>
                  <a:cs typeface="Fira Sans Extra Condensed Medium"/>
                  <a:sym typeface="Fira Sans Extra Condensed Medium"/>
                </a:rPr>
                <a:t>DII</a:t>
              </a:r>
            </a:p>
            <a:p>
              <a:pPr algn="ctr"/>
              <a:r>
                <a:rPr lang="en" sz="2000">
                  <a:solidFill>
                    <a:srgbClr val="FFFFFF"/>
                  </a:solidFill>
                  <a:latin typeface="Fira Sans Extra Condensed Medium"/>
                  <a:ea typeface="Fira Sans Extra Condensed Medium"/>
                  <a:cs typeface="Fira Sans Extra Condensed Medium"/>
                  <a:sym typeface="Fira Sans Extra Condensed Medium"/>
                </a:rPr>
                <a:t>(</a:t>
              </a:r>
              <a:r>
                <a:rPr lang="en-US" sz="2000">
                  <a:solidFill>
                    <a:srgbClr val="FFFFFF"/>
                  </a:solidFill>
                  <a:latin typeface="Fira Sans Extra Condensed Medium"/>
                  <a:ea typeface="Fira Sans Extra Condensed Medium"/>
                  <a:cs typeface="Fira Sans Extra Condensed Medium"/>
                  <a:sym typeface="Fira Sans Extra Condensed Medium"/>
                </a:rPr>
                <a:t>Monitoring</a:t>
              </a:r>
              <a:r>
                <a:rPr lang="en" sz="2000">
                  <a:solidFill>
                    <a:srgbClr val="FFFFFF"/>
                  </a:solidFill>
                  <a:latin typeface="Fira Sans Extra Condensed Medium"/>
                  <a:ea typeface="Fira Sans Extra Condensed Medium"/>
                  <a:cs typeface="Fira Sans Extra Condensed Medium"/>
                  <a:sym typeface="Fira Sans Extra Condensed Medium"/>
                </a:rPr>
                <a:t>)</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41" name="Google Shape;2386;p43">
              <a:extLst>
                <a:ext uri="{FF2B5EF4-FFF2-40B4-BE49-F238E27FC236}">
                  <a16:creationId xmlns:a16="http://schemas.microsoft.com/office/drawing/2014/main" id="{0EABF0D8-5CD4-5D7D-AE1F-188D06E4E95A}"/>
                </a:ext>
              </a:extLst>
            </p:cNvPr>
            <p:cNvSpPr/>
            <p:nvPr/>
          </p:nvSpPr>
          <p:spPr>
            <a:xfrm>
              <a:off x="3286000" y="1531650"/>
              <a:ext cx="954000" cy="954000"/>
            </a:xfrm>
            <a:custGeom>
              <a:avLst/>
              <a:gdLst/>
              <a:ahLst/>
              <a:cxnLst/>
              <a:rect l="l" t="t" r="r" b="b"/>
              <a:pathLst>
                <a:path w="38160" h="38160" extrusionOk="0">
                  <a:moveTo>
                    <a:pt x="19074" y="0"/>
                  </a:moveTo>
                  <a:cubicBezTo>
                    <a:pt x="13037" y="0"/>
                    <a:pt x="7489" y="2763"/>
                    <a:pt x="3846" y="7597"/>
                  </a:cubicBezTo>
                  <a:cubicBezTo>
                    <a:pt x="3715" y="7763"/>
                    <a:pt x="3751" y="8001"/>
                    <a:pt x="3917" y="8120"/>
                  </a:cubicBezTo>
                  <a:cubicBezTo>
                    <a:pt x="3986" y="8174"/>
                    <a:pt x="4066" y="8200"/>
                    <a:pt x="4147" y="8200"/>
                  </a:cubicBezTo>
                  <a:cubicBezTo>
                    <a:pt x="4262" y="8200"/>
                    <a:pt x="4376" y="8147"/>
                    <a:pt x="4453" y="8049"/>
                  </a:cubicBezTo>
                  <a:cubicBezTo>
                    <a:pt x="7953" y="3417"/>
                    <a:pt x="13287" y="762"/>
                    <a:pt x="19074" y="762"/>
                  </a:cubicBezTo>
                  <a:cubicBezTo>
                    <a:pt x="29182" y="762"/>
                    <a:pt x="37398" y="8978"/>
                    <a:pt x="37398" y="19074"/>
                  </a:cubicBezTo>
                  <a:cubicBezTo>
                    <a:pt x="37398" y="29183"/>
                    <a:pt x="29182" y="37398"/>
                    <a:pt x="19074"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74" y="38160"/>
                  </a:cubicBezTo>
                  <a:cubicBezTo>
                    <a:pt x="29599" y="38160"/>
                    <a:pt x="38160" y="29599"/>
                    <a:pt x="38160" y="19074"/>
                  </a:cubicBezTo>
                  <a:cubicBezTo>
                    <a:pt x="38160" y="8561"/>
                    <a:pt x="29599" y="0"/>
                    <a:pt x="19074" y="0"/>
                  </a:cubicBez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2" name="Google Shape;2387;p43">
              <a:extLst>
                <a:ext uri="{FF2B5EF4-FFF2-40B4-BE49-F238E27FC236}">
                  <a16:creationId xmlns:a16="http://schemas.microsoft.com/office/drawing/2014/main" id="{5E962BBF-4A83-CB36-D3D2-44B265395D52}"/>
                </a:ext>
              </a:extLst>
            </p:cNvPr>
            <p:cNvSpPr/>
            <p:nvPr/>
          </p:nvSpPr>
          <p:spPr>
            <a:xfrm>
              <a:off x="3753300" y="2420315"/>
              <a:ext cx="19375" cy="236675"/>
            </a:xfrm>
            <a:custGeom>
              <a:avLst/>
              <a:gdLst/>
              <a:ahLst/>
              <a:cxnLst/>
              <a:rect l="l" t="t" r="r" b="b"/>
              <a:pathLst>
                <a:path w="775" h="9467" extrusionOk="0">
                  <a:moveTo>
                    <a:pt x="382" y="1"/>
                  </a:moveTo>
                  <a:cubicBezTo>
                    <a:pt x="179" y="1"/>
                    <a:pt x="1" y="168"/>
                    <a:pt x="1" y="382"/>
                  </a:cubicBezTo>
                  <a:lnTo>
                    <a:pt x="1" y="9085"/>
                  </a:lnTo>
                  <a:cubicBezTo>
                    <a:pt x="1" y="9300"/>
                    <a:pt x="179" y="9466"/>
                    <a:pt x="382" y="9466"/>
                  </a:cubicBezTo>
                  <a:cubicBezTo>
                    <a:pt x="596" y="9466"/>
                    <a:pt x="775" y="9300"/>
                    <a:pt x="775" y="9085"/>
                  </a:cubicBezTo>
                  <a:lnTo>
                    <a:pt x="775" y="382"/>
                  </a:lnTo>
                  <a:cubicBezTo>
                    <a:pt x="775" y="168"/>
                    <a:pt x="596" y="1"/>
                    <a:pt x="382" y="1"/>
                  </a:cubicBez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 name="Google Shape;2398;p43">
              <a:extLst>
                <a:ext uri="{FF2B5EF4-FFF2-40B4-BE49-F238E27FC236}">
                  <a16:creationId xmlns:a16="http://schemas.microsoft.com/office/drawing/2014/main" id="{0DA211BE-D07A-D951-F785-F58CE1D9B13D}"/>
                </a:ext>
              </a:extLst>
            </p:cNvPr>
            <p:cNvSpPr/>
            <p:nvPr/>
          </p:nvSpPr>
          <p:spPr>
            <a:xfrm>
              <a:off x="3330050" y="1583475"/>
              <a:ext cx="900125" cy="856350"/>
            </a:xfrm>
            <a:custGeom>
              <a:avLst/>
              <a:gdLst/>
              <a:ahLst/>
              <a:cxnLst/>
              <a:rect l="l" t="t" r="r" b="b"/>
              <a:pathLst>
                <a:path w="36005" h="34254" extrusionOk="0">
                  <a:moveTo>
                    <a:pt x="17223" y="0"/>
                  </a:moveTo>
                  <a:cubicBezTo>
                    <a:pt x="12719" y="0"/>
                    <a:pt x="8224" y="1761"/>
                    <a:pt x="4870" y="5262"/>
                  </a:cubicBezTo>
                  <a:cubicBezTo>
                    <a:pt x="1691" y="8560"/>
                    <a:pt x="0" y="12905"/>
                    <a:pt x="95" y="17477"/>
                  </a:cubicBezTo>
                  <a:cubicBezTo>
                    <a:pt x="191" y="22061"/>
                    <a:pt x="2060" y="26324"/>
                    <a:pt x="5358" y="29491"/>
                  </a:cubicBezTo>
                  <a:cubicBezTo>
                    <a:pt x="8632" y="32634"/>
                    <a:pt x="12930" y="34253"/>
                    <a:pt x="17252" y="34253"/>
                  </a:cubicBezTo>
                  <a:cubicBezTo>
                    <a:pt x="20610" y="34253"/>
                    <a:pt x="23979" y="33277"/>
                    <a:pt x="26885" y="31289"/>
                  </a:cubicBezTo>
                  <a:lnTo>
                    <a:pt x="26706" y="31015"/>
                  </a:lnTo>
                  <a:cubicBezTo>
                    <a:pt x="23852" y="32968"/>
                    <a:pt x="20547" y="33925"/>
                    <a:pt x="17254" y="33925"/>
                  </a:cubicBezTo>
                  <a:cubicBezTo>
                    <a:pt x="13017" y="33925"/>
                    <a:pt x="8800" y="32341"/>
                    <a:pt x="5584" y="29253"/>
                  </a:cubicBezTo>
                  <a:cubicBezTo>
                    <a:pt x="2346" y="26145"/>
                    <a:pt x="512" y="21966"/>
                    <a:pt x="417" y="17477"/>
                  </a:cubicBezTo>
                  <a:cubicBezTo>
                    <a:pt x="334" y="12989"/>
                    <a:pt x="1989" y="8726"/>
                    <a:pt x="5096" y="5488"/>
                  </a:cubicBezTo>
                  <a:cubicBezTo>
                    <a:pt x="8397" y="2053"/>
                    <a:pt x="12812" y="324"/>
                    <a:pt x="17232" y="324"/>
                  </a:cubicBezTo>
                  <a:cubicBezTo>
                    <a:pt x="21422" y="324"/>
                    <a:pt x="25617" y="1877"/>
                    <a:pt x="28873" y="5000"/>
                  </a:cubicBezTo>
                  <a:cubicBezTo>
                    <a:pt x="34409" y="10322"/>
                    <a:pt x="35648" y="18692"/>
                    <a:pt x="31885" y="25371"/>
                  </a:cubicBezTo>
                  <a:lnTo>
                    <a:pt x="32171" y="25526"/>
                  </a:lnTo>
                  <a:cubicBezTo>
                    <a:pt x="36005" y="18728"/>
                    <a:pt x="34743" y="10191"/>
                    <a:pt x="29099" y="4773"/>
                  </a:cubicBezTo>
                  <a:cubicBezTo>
                    <a:pt x="25778" y="1585"/>
                    <a:pt x="21496" y="0"/>
                    <a:pt x="17223" y="0"/>
                  </a:cubicBez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6" name="Google Shape;2400;p43">
              <a:extLst>
                <a:ext uri="{FF2B5EF4-FFF2-40B4-BE49-F238E27FC236}">
                  <a16:creationId xmlns:a16="http://schemas.microsoft.com/office/drawing/2014/main" id="{432A76E4-0AC1-4550-1CCE-680D6E3C6EE8}"/>
                </a:ext>
              </a:extLst>
            </p:cNvPr>
            <p:cNvSpPr txBox="1"/>
            <p:nvPr/>
          </p:nvSpPr>
          <p:spPr>
            <a:xfrm>
              <a:off x="3095459" y="3267084"/>
              <a:ext cx="1354200" cy="429600"/>
            </a:xfrm>
            <a:prstGeom prst="rect">
              <a:avLst/>
            </a:prstGeom>
            <a:noFill/>
            <a:ln>
              <a:noFill/>
            </a:ln>
          </p:spPr>
          <p:txBody>
            <a:bodyPr spcFirstLastPara="1" wrap="square" lIns="121900" tIns="121900" rIns="121900" bIns="121900" anchor="ctr" anchorCtr="0">
              <a:noAutofit/>
            </a:bodyPr>
            <a:lstStyle/>
            <a:p>
              <a:pPr algn="ctr"/>
              <a:endParaRPr lang="en" sz="2000">
                <a:solidFill>
                  <a:srgbClr val="434343"/>
                </a:solidFill>
                <a:latin typeface="Fira Sans Extra Condensed Medium"/>
                <a:ea typeface="Fira Sans Extra Condensed Medium"/>
                <a:cs typeface="Fira Sans Extra Condensed Medium"/>
              </a:endParaRPr>
            </a:p>
          </p:txBody>
        </p:sp>
      </p:grpSp>
      <p:sp>
        <p:nvSpPr>
          <p:cNvPr id="4" name="Right Arrow 3">
            <a:extLst>
              <a:ext uri="{FF2B5EF4-FFF2-40B4-BE49-F238E27FC236}">
                <a16:creationId xmlns:a16="http://schemas.microsoft.com/office/drawing/2014/main" id="{3341C680-008C-124A-90E7-32A728B2CE13}"/>
              </a:ext>
            </a:extLst>
          </p:cNvPr>
          <p:cNvSpPr/>
          <p:nvPr/>
        </p:nvSpPr>
        <p:spPr>
          <a:xfrm>
            <a:off x="10148494" y="2535280"/>
            <a:ext cx="1849692" cy="111262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67">
                <a:solidFill>
                  <a:srgbClr val="FFFFFF"/>
                </a:solidFill>
                <a:latin typeface="Fira Sans Extra Condensed Medium"/>
                <a:ea typeface="Fira Sans Extra Condensed Medium"/>
                <a:cs typeface="Fira Sans Extra Condensed Medium"/>
                <a:sym typeface="Fira Sans Extra Condensed Medium"/>
              </a:rPr>
              <a:t>Report Back</a:t>
            </a:r>
          </a:p>
        </p:txBody>
      </p:sp>
      <p:grpSp>
        <p:nvGrpSpPr>
          <p:cNvPr id="6" name="Google Shape;1252;p29">
            <a:extLst>
              <a:ext uri="{FF2B5EF4-FFF2-40B4-BE49-F238E27FC236}">
                <a16:creationId xmlns:a16="http://schemas.microsoft.com/office/drawing/2014/main" id="{970D0822-97C7-345C-DF9D-43A42EE39BCF}"/>
              </a:ext>
            </a:extLst>
          </p:cNvPr>
          <p:cNvGrpSpPr/>
          <p:nvPr/>
        </p:nvGrpSpPr>
        <p:grpSpPr>
          <a:xfrm>
            <a:off x="6971671" y="1664294"/>
            <a:ext cx="487413" cy="600785"/>
            <a:chOff x="7307954" y="1698963"/>
            <a:chExt cx="365560" cy="450589"/>
          </a:xfrm>
          <a:solidFill>
            <a:schemeClr val="accent5"/>
          </a:solidFill>
        </p:grpSpPr>
        <p:sp>
          <p:nvSpPr>
            <p:cNvPr id="7" name="Google Shape;1253;p29">
              <a:extLst>
                <a:ext uri="{FF2B5EF4-FFF2-40B4-BE49-F238E27FC236}">
                  <a16:creationId xmlns:a16="http://schemas.microsoft.com/office/drawing/2014/main" id="{F7D5C253-B563-63D8-3521-BA8376F33FE1}"/>
                </a:ext>
              </a:extLst>
            </p:cNvPr>
            <p:cNvSpPr/>
            <p:nvPr/>
          </p:nvSpPr>
          <p:spPr>
            <a:xfrm>
              <a:off x="7432319" y="1819526"/>
              <a:ext cx="241195" cy="330026"/>
            </a:xfrm>
            <a:custGeom>
              <a:avLst/>
              <a:gdLst/>
              <a:ahLst/>
              <a:cxnLst/>
              <a:rect l="l" t="t" r="r" b="b"/>
              <a:pathLst>
                <a:path w="6788" h="9288" extrusionOk="0">
                  <a:moveTo>
                    <a:pt x="3609" y="1"/>
                  </a:moveTo>
                  <a:cubicBezTo>
                    <a:pt x="3549" y="1"/>
                    <a:pt x="3501" y="49"/>
                    <a:pt x="3501" y="120"/>
                  </a:cubicBezTo>
                  <a:cubicBezTo>
                    <a:pt x="3501" y="179"/>
                    <a:pt x="3549" y="227"/>
                    <a:pt x="3609" y="227"/>
                  </a:cubicBezTo>
                  <a:lnTo>
                    <a:pt x="6561" y="227"/>
                  </a:lnTo>
                  <a:lnTo>
                    <a:pt x="6561" y="9073"/>
                  </a:lnTo>
                  <a:lnTo>
                    <a:pt x="215" y="9073"/>
                  </a:lnTo>
                  <a:lnTo>
                    <a:pt x="215" y="7383"/>
                  </a:lnTo>
                  <a:cubicBezTo>
                    <a:pt x="215" y="7323"/>
                    <a:pt x="168" y="7276"/>
                    <a:pt x="108" y="7276"/>
                  </a:cubicBezTo>
                  <a:cubicBezTo>
                    <a:pt x="49" y="7276"/>
                    <a:pt x="1" y="7323"/>
                    <a:pt x="1" y="7383"/>
                  </a:cubicBezTo>
                  <a:lnTo>
                    <a:pt x="1" y="9288"/>
                  </a:lnTo>
                  <a:lnTo>
                    <a:pt x="6787" y="9288"/>
                  </a:lnTo>
                  <a:lnTo>
                    <a:pt x="6787" y="1"/>
                  </a:ln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0" name="Google Shape;1254;p29">
              <a:extLst>
                <a:ext uri="{FF2B5EF4-FFF2-40B4-BE49-F238E27FC236}">
                  <a16:creationId xmlns:a16="http://schemas.microsoft.com/office/drawing/2014/main" id="{8544B85C-D4D2-5811-A306-339F412B89E9}"/>
                </a:ext>
              </a:extLst>
            </p:cNvPr>
            <p:cNvSpPr/>
            <p:nvPr/>
          </p:nvSpPr>
          <p:spPr>
            <a:xfrm>
              <a:off x="7307954" y="1698963"/>
              <a:ext cx="256403" cy="387127"/>
            </a:xfrm>
            <a:custGeom>
              <a:avLst/>
              <a:gdLst/>
              <a:ahLst/>
              <a:cxnLst/>
              <a:rect l="l" t="t" r="r" b="b"/>
              <a:pathLst>
                <a:path w="7216" h="10895" extrusionOk="0">
                  <a:moveTo>
                    <a:pt x="7001" y="215"/>
                  </a:moveTo>
                  <a:lnTo>
                    <a:pt x="7001" y="10669"/>
                  </a:lnTo>
                  <a:lnTo>
                    <a:pt x="215" y="10669"/>
                  </a:lnTo>
                  <a:lnTo>
                    <a:pt x="215" y="215"/>
                  </a:lnTo>
                  <a:close/>
                  <a:moveTo>
                    <a:pt x="0" y="1"/>
                  </a:moveTo>
                  <a:lnTo>
                    <a:pt x="0" y="10895"/>
                  </a:lnTo>
                  <a:lnTo>
                    <a:pt x="7216" y="10895"/>
                  </a:lnTo>
                  <a:lnTo>
                    <a:pt x="7216" y="1"/>
                  </a:ln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1" name="Google Shape;1255;p29">
              <a:extLst>
                <a:ext uri="{FF2B5EF4-FFF2-40B4-BE49-F238E27FC236}">
                  <a16:creationId xmlns:a16="http://schemas.microsoft.com/office/drawing/2014/main" id="{21A5CD00-FFAD-EA61-0D27-92A38278079C}"/>
                </a:ext>
              </a:extLst>
            </p:cNvPr>
            <p:cNvSpPr/>
            <p:nvPr/>
          </p:nvSpPr>
          <p:spPr>
            <a:xfrm>
              <a:off x="7343487" y="1739577"/>
              <a:ext cx="185338" cy="7639"/>
            </a:xfrm>
            <a:custGeom>
              <a:avLst/>
              <a:gdLst/>
              <a:ahLst/>
              <a:cxnLst/>
              <a:rect l="l" t="t" r="r" b="b"/>
              <a:pathLst>
                <a:path w="5216" h="215" extrusionOk="0">
                  <a:moveTo>
                    <a:pt x="108" y="1"/>
                  </a:moveTo>
                  <a:cubicBezTo>
                    <a:pt x="48" y="1"/>
                    <a:pt x="1" y="48"/>
                    <a:pt x="1" y="108"/>
                  </a:cubicBezTo>
                  <a:cubicBezTo>
                    <a:pt x="1" y="167"/>
                    <a:pt x="48" y="215"/>
                    <a:pt x="108" y="215"/>
                  </a:cubicBezTo>
                  <a:lnTo>
                    <a:pt x="5096" y="215"/>
                  </a:lnTo>
                  <a:cubicBezTo>
                    <a:pt x="5168" y="215"/>
                    <a:pt x="5216" y="167"/>
                    <a:pt x="5216" y="108"/>
                  </a:cubicBezTo>
                  <a:cubicBezTo>
                    <a:pt x="5216" y="48"/>
                    <a:pt x="5168" y="1"/>
                    <a:pt x="5096" y="1"/>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2" name="Google Shape;1256;p29">
              <a:extLst>
                <a:ext uri="{FF2B5EF4-FFF2-40B4-BE49-F238E27FC236}">
                  <a16:creationId xmlns:a16="http://schemas.microsoft.com/office/drawing/2014/main" id="{C37F8903-F310-7B19-67CF-A9648403C26F}"/>
                </a:ext>
              </a:extLst>
            </p:cNvPr>
            <p:cNvSpPr/>
            <p:nvPr/>
          </p:nvSpPr>
          <p:spPr>
            <a:xfrm>
              <a:off x="7343487" y="1775963"/>
              <a:ext cx="185338" cy="7639"/>
            </a:xfrm>
            <a:custGeom>
              <a:avLst/>
              <a:gdLst/>
              <a:ahLst/>
              <a:cxnLst/>
              <a:rect l="l" t="t" r="r" b="b"/>
              <a:pathLst>
                <a:path w="5216" h="215" extrusionOk="0">
                  <a:moveTo>
                    <a:pt x="108" y="1"/>
                  </a:moveTo>
                  <a:cubicBezTo>
                    <a:pt x="48" y="1"/>
                    <a:pt x="1" y="48"/>
                    <a:pt x="1" y="108"/>
                  </a:cubicBezTo>
                  <a:cubicBezTo>
                    <a:pt x="1" y="167"/>
                    <a:pt x="48" y="215"/>
                    <a:pt x="108" y="215"/>
                  </a:cubicBezTo>
                  <a:lnTo>
                    <a:pt x="5096" y="215"/>
                  </a:lnTo>
                  <a:cubicBezTo>
                    <a:pt x="5168" y="215"/>
                    <a:pt x="5216" y="167"/>
                    <a:pt x="5216" y="108"/>
                  </a:cubicBezTo>
                  <a:cubicBezTo>
                    <a:pt x="5216" y="48"/>
                    <a:pt x="5168" y="1"/>
                    <a:pt x="5096" y="1"/>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3" name="Google Shape;1257;p29">
              <a:extLst>
                <a:ext uri="{FF2B5EF4-FFF2-40B4-BE49-F238E27FC236}">
                  <a16:creationId xmlns:a16="http://schemas.microsoft.com/office/drawing/2014/main" id="{8150F869-215C-EBB9-D7EE-848F5AC8D960}"/>
                </a:ext>
              </a:extLst>
            </p:cNvPr>
            <p:cNvSpPr/>
            <p:nvPr/>
          </p:nvSpPr>
          <p:spPr>
            <a:xfrm>
              <a:off x="7343487" y="1812349"/>
              <a:ext cx="185338" cy="7639"/>
            </a:xfrm>
            <a:custGeom>
              <a:avLst/>
              <a:gdLst/>
              <a:ahLst/>
              <a:cxnLst/>
              <a:rect l="l" t="t" r="r" b="b"/>
              <a:pathLst>
                <a:path w="5216" h="215" extrusionOk="0">
                  <a:moveTo>
                    <a:pt x="108" y="0"/>
                  </a:moveTo>
                  <a:cubicBezTo>
                    <a:pt x="48" y="0"/>
                    <a:pt x="1" y="48"/>
                    <a:pt x="1" y="108"/>
                  </a:cubicBezTo>
                  <a:cubicBezTo>
                    <a:pt x="1" y="167"/>
                    <a:pt x="48" y="215"/>
                    <a:pt x="108" y="215"/>
                  </a:cubicBezTo>
                  <a:lnTo>
                    <a:pt x="5096" y="215"/>
                  </a:lnTo>
                  <a:cubicBezTo>
                    <a:pt x="5168" y="215"/>
                    <a:pt x="5216" y="167"/>
                    <a:pt x="5216" y="108"/>
                  </a:cubicBezTo>
                  <a:cubicBezTo>
                    <a:pt x="5216" y="48"/>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4" name="Google Shape;1258;p29">
              <a:extLst>
                <a:ext uri="{FF2B5EF4-FFF2-40B4-BE49-F238E27FC236}">
                  <a16:creationId xmlns:a16="http://schemas.microsoft.com/office/drawing/2014/main" id="{8CEDE71F-7160-1DF3-43AE-680E27491008}"/>
                </a:ext>
              </a:extLst>
            </p:cNvPr>
            <p:cNvSpPr/>
            <p:nvPr/>
          </p:nvSpPr>
          <p:spPr>
            <a:xfrm>
              <a:off x="7343487" y="1848734"/>
              <a:ext cx="185338" cy="7639"/>
            </a:xfrm>
            <a:custGeom>
              <a:avLst/>
              <a:gdLst/>
              <a:ahLst/>
              <a:cxnLst/>
              <a:rect l="l" t="t" r="r" b="b"/>
              <a:pathLst>
                <a:path w="5216" h="215" extrusionOk="0">
                  <a:moveTo>
                    <a:pt x="108" y="0"/>
                  </a:moveTo>
                  <a:cubicBezTo>
                    <a:pt x="48" y="0"/>
                    <a:pt x="1" y="48"/>
                    <a:pt x="1" y="108"/>
                  </a:cubicBezTo>
                  <a:cubicBezTo>
                    <a:pt x="1" y="167"/>
                    <a:pt x="48" y="215"/>
                    <a:pt x="108" y="215"/>
                  </a:cubicBezTo>
                  <a:lnTo>
                    <a:pt x="5096" y="215"/>
                  </a:lnTo>
                  <a:cubicBezTo>
                    <a:pt x="5168" y="215"/>
                    <a:pt x="5216" y="167"/>
                    <a:pt x="5216" y="108"/>
                  </a:cubicBezTo>
                  <a:cubicBezTo>
                    <a:pt x="5216" y="48"/>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5" name="Google Shape;1259;p29">
              <a:extLst>
                <a:ext uri="{FF2B5EF4-FFF2-40B4-BE49-F238E27FC236}">
                  <a16:creationId xmlns:a16="http://schemas.microsoft.com/office/drawing/2014/main" id="{5F339ED7-EFAB-5557-44A8-6534B5D07191}"/>
                </a:ext>
              </a:extLst>
            </p:cNvPr>
            <p:cNvSpPr/>
            <p:nvPr/>
          </p:nvSpPr>
          <p:spPr>
            <a:xfrm>
              <a:off x="7343487" y="1885120"/>
              <a:ext cx="185338" cy="7639"/>
            </a:xfrm>
            <a:custGeom>
              <a:avLst/>
              <a:gdLst/>
              <a:ahLst/>
              <a:cxnLst/>
              <a:rect l="l" t="t" r="r" b="b"/>
              <a:pathLst>
                <a:path w="5216" h="215" extrusionOk="0">
                  <a:moveTo>
                    <a:pt x="108" y="0"/>
                  </a:moveTo>
                  <a:cubicBezTo>
                    <a:pt x="48" y="0"/>
                    <a:pt x="1" y="48"/>
                    <a:pt x="1" y="108"/>
                  </a:cubicBezTo>
                  <a:cubicBezTo>
                    <a:pt x="1" y="167"/>
                    <a:pt x="48" y="215"/>
                    <a:pt x="108" y="215"/>
                  </a:cubicBezTo>
                  <a:lnTo>
                    <a:pt x="5096" y="215"/>
                  </a:lnTo>
                  <a:cubicBezTo>
                    <a:pt x="5168" y="215"/>
                    <a:pt x="5216" y="167"/>
                    <a:pt x="5216" y="108"/>
                  </a:cubicBezTo>
                  <a:cubicBezTo>
                    <a:pt x="5216" y="48"/>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6" name="Google Shape;1260;p29">
              <a:extLst>
                <a:ext uri="{FF2B5EF4-FFF2-40B4-BE49-F238E27FC236}">
                  <a16:creationId xmlns:a16="http://schemas.microsoft.com/office/drawing/2014/main" id="{7315434A-9DCE-EB76-53CA-8A79C198E3AF}"/>
                </a:ext>
              </a:extLst>
            </p:cNvPr>
            <p:cNvSpPr/>
            <p:nvPr/>
          </p:nvSpPr>
          <p:spPr>
            <a:xfrm>
              <a:off x="7343487" y="1921506"/>
              <a:ext cx="185338" cy="8066"/>
            </a:xfrm>
            <a:custGeom>
              <a:avLst/>
              <a:gdLst/>
              <a:ahLst/>
              <a:cxnLst/>
              <a:rect l="l" t="t" r="r" b="b"/>
              <a:pathLst>
                <a:path w="5216" h="227" extrusionOk="0">
                  <a:moveTo>
                    <a:pt x="108" y="0"/>
                  </a:moveTo>
                  <a:cubicBezTo>
                    <a:pt x="48" y="0"/>
                    <a:pt x="1" y="48"/>
                    <a:pt x="1" y="107"/>
                  </a:cubicBezTo>
                  <a:cubicBezTo>
                    <a:pt x="1" y="179"/>
                    <a:pt x="48" y="227"/>
                    <a:pt x="108" y="227"/>
                  </a:cubicBezTo>
                  <a:lnTo>
                    <a:pt x="5096" y="227"/>
                  </a:lnTo>
                  <a:cubicBezTo>
                    <a:pt x="5168" y="227"/>
                    <a:pt x="5216" y="179"/>
                    <a:pt x="5216" y="107"/>
                  </a:cubicBezTo>
                  <a:cubicBezTo>
                    <a:pt x="5216" y="48"/>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7" name="Google Shape;1261;p29">
              <a:extLst>
                <a:ext uri="{FF2B5EF4-FFF2-40B4-BE49-F238E27FC236}">
                  <a16:creationId xmlns:a16="http://schemas.microsoft.com/office/drawing/2014/main" id="{5FD6D99C-C840-DE03-B092-BFDD2CBD86B9}"/>
                </a:ext>
              </a:extLst>
            </p:cNvPr>
            <p:cNvSpPr/>
            <p:nvPr/>
          </p:nvSpPr>
          <p:spPr>
            <a:xfrm>
              <a:off x="7343487" y="1957891"/>
              <a:ext cx="185338" cy="8066"/>
            </a:xfrm>
            <a:custGeom>
              <a:avLst/>
              <a:gdLst/>
              <a:ahLst/>
              <a:cxnLst/>
              <a:rect l="l" t="t" r="r" b="b"/>
              <a:pathLst>
                <a:path w="5216" h="227" extrusionOk="0">
                  <a:moveTo>
                    <a:pt x="108" y="0"/>
                  </a:moveTo>
                  <a:cubicBezTo>
                    <a:pt x="48" y="0"/>
                    <a:pt x="1" y="60"/>
                    <a:pt x="1" y="119"/>
                  </a:cubicBezTo>
                  <a:cubicBezTo>
                    <a:pt x="1" y="179"/>
                    <a:pt x="48" y="226"/>
                    <a:pt x="108" y="226"/>
                  </a:cubicBezTo>
                  <a:lnTo>
                    <a:pt x="5096" y="226"/>
                  </a:lnTo>
                  <a:cubicBezTo>
                    <a:pt x="5168" y="226"/>
                    <a:pt x="5216" y="179"/>
                    <a:pt x="5216" y="119"/>
                  </a:cubicBezTo>
                  <a:cubicBezTo>
                    <a:pt x="5216" y="60"/>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18" name="Google Shape;1262;p29">
              <a:extLst>
                <a:ext uri="{FF2B5EF4-FFF2-40B4-BE49-F238E27FC236}">
                  <a16:creationId xmlns:a16="http://schemas.microsoft.com/office/drawing/2014/main" id="{F3DBA3B6-7C48-9FF0-08E3-A497C5E81995}"/>
                </a:ext>
              </a:extLst>
            </p:cNvPr>
            <p:cNvSpPr/>
            <p:nvPr/>
          </p:nvSpPr>
          <p:spPr>
            <a:xfrm>
              <a:off x="7343487" y="1994703"/>
              <a:ext cx="185338" cy="7639"/>
            </a:xfrm>
            <a:custGeom>
              <a:avLst/>
              <a:gdLst/>
              <a:ahLst/>
              <a:cxnLst/>
              <a:rect l="l" t="t" r="r" b="b"/>
              <a:pathLst>
                <a:path w="5216" h="215" extrusionOk="0">
                  <a:moveTo>
                    <a:pt x="108" y="0"/>
                  </a:moveTo>
                  <a:cubicBezTo>
                    <a:pt x="48" y="0"/>
                    <a:pt x="1" y="48"/>
                    <a:pt x="1" y="107"/>
                  </a:cubicBezTo>
                  <a:cubicBezTo>
                    <a:pt x="1" y="167"/>
                    <a:pt x="48" y="214"/>
                    <a:pt x="108" y="214"/>
                  </a:cubicBezTo>
                  <a:lnTo>
                    <a:pt x="5096" y="214"/>
                  </a:lnTo>
                  <a:cubicBezTo>
                    <a:pt x="5168" y="214"/>
                    <a:pt x="5216" y="167"/>
                    <a:pt x="5216" y="107"/>
                  </a:cubicBezTo>
                  <a:cubicBezTo>
                    <a:pt x="5216" y="48"/>
                    <a:pt x="5168" y="0"/>
                    <a:pt x="5096" y="0"/>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25" name="Google Shape;1263;p29">
              <a:extLst>
                <a:ext uri="{FF2B5EF4-FFF2-40B4-BE49-F238E27FC236}">
                  <a16:creationId xmlns:a16="http://schemas.microsoft.com/office/drawing/2014/main" id="{64BE1D16-1542-4285-A58B-F33AE5486913}"/>
                </a:ext>
              </a:extLst>
            </p:cNvPr>
            <p:cNvSpPr/>
            <p:nvPr/>
          </p:nvSpPr>
          <p:spPr>
            <a:xfrm>
              <a:off x="7343487" y="2031053"/>
              <a:ext cx="185338" cy="7675"/>
            </a:xfrm>
            <a:custGeom>
              <a:avLst/>
              <a:gdLst/>
              <a:ahLst/>
              <a:cxnLst/>
              <a:rect l="l" t="t" r="r" b="b"/>
              <a:pathLst>
                <a:path w="5216" h="216" extrusionOk="0">
                  <a:moveTo>
                    <a:pt x="108" y="1"/>
                  </a:moveTo>
                  <a:cubicBezTo>
                    <a:pt x="48" y="1"/>
                    <a:pt x="1" y="49"/>
                    <a:pt x="1" y="108"/>
                  </a:cubicBezTo>
                  <a:cubicBezTo>
                    <a:pt x="1" y="168"/>
                    <a:pt x="48" y="215"/>
                    <a:pt x="108" y="215"/>
                  </a:cubicBezTo>
                  <a:lnTo>
                    <a:pt x="5096" y="215"/>
                  </a:lnTo>
                  <a:cubicBezTo>
                    <a:pt x="5168" y="215"/>
                    <a:pt x="5216" y="168"/>
                    <a:pt x="5216" y="108"/>
                  </a:cubicBezTo>
                  <a:cubicBezTo>
                    <a:pt x="5216" y="49"/>
                    <a:pt x="5168" y="1"/>
                    <a:pt x="5096" y="1"/>
                  </a:cubicBezTo>
                  <a:close/>
                </a:path>
              </a:pathLst>
            </a:custGeom>
            <a:grpFill/>
            <a:ln>
              <a:solidFill>
                <a:schemeClr val="bg1">
                  <a:lumMod val="65000"/>
                </a:schemeClr>
              </a:solidFill>
            </a:ln>
          </p:spPr>
          <p:txBody>
            <a:bodyPr spcFirstLastPara="1" wrap="square" lIns="121900" tIns="121900" rIns="121900" bIns="121900" anchor="ctr" anchorCtr="0">
              <a:noAutofit/>
            </a:bodyPr>
            <a:lstStyle/>
            <a:p>
              <a:endParaRPr sz="2400"/>
            </a:p>
          </p:txBody>
        </p:sp>
      </p:grpSp>
      <p:sp>
        <p:nvSpPr>
          <p:cNvPr id="38" name="Google Shape;375;p19">
            <a:extLst>
              <a:ext uri="{FF2B5EF4-FFF2-40B4-BE49-F238E27FC236}">
                <a16:creationId xmlns:a16="http://schemas.microsoft.com/office/drawing/2014/main" id="{B5C599DA-B31C-0CBE-0109-EB389DDC94F0}"/>
              </a:ext>
            </a:extLst>
          </p:cNvPr>
          <p:cNvSpPr/>
          <p:nvPr/>
        </p:nvSpPr>
        <p:spPr>
          <a:xfrm rot="16200000">
            <a:off x="10942211" y="1684183"/>
            <a:ext cx="571378" cy="537846"/>
          </a:xfrm>
          <a:custGeom>
            <a:avLst/>
            <a:gdLst/>
            <a:ahLst/>
            <a:cxnLst/>
            <a:rect l="l" t="t" r="r" b="b"/>
            <a:pathLst>
              <a:path w="12467" h="12609" extrusionOk="0">
                <a:moveTo>
                  <a:pt x="5620" y="4477"/>
                </a:moveTo>
                <a:cubicBezTo>
                  <a:pt x="6240" y="4477"/>
                  <a:pt x="6752" y="4989"/>
                  <a:pt x="6752" y="5620"/>
                </a:cubicBezTo>
                <a:cubicBezTo>
                  <a:pt x="6752" y="5846"/>
                  <a:pt x="6692" y="6060"/>
                  <a:pt x="6573" y="6239"/>
                </a:cubicBezTo>
                <a:lnTo>
                  <a:pt x="5859" y="5525"/>
                </a:lnTo>
                <a:cubicBezTo>
                  <a:pt x="5793" y="5453"/>
                  <a:pt x="5707" y="5418"/>
                  <a:pt x="5619" y="5418"/>
                </a:cubicBezTo>
                <a:cubicBezTo>
                  <a:pt x="5531" y="5418"/>
                  <a:pt x="5442" y="5453"/>
                  <a:pt x="5370" y="5525"/>
                </a:cubicBezTo>
                <a:cubicBezTo>
                  <a:pt x="5239" y="5656"/>
                  <a:pt x="5239" y="5870"/>
                  <a:pt x="5370" y="6001"/>
                </a:cubicBezTo>
                <a:lnTo>
                  <a:pt x="6037" y="6680"/>
                </a:lnTo>
                <a:cubicBezTo>
                  <a:pt x="5906" y="6727"/>
                  <a:pt x="5763" y="6763"/>
                  <a:pt x="5620" y="6763"/>
                </a:cubicBezTo>
                <a:cubicBezTo>
                  <a:pt x="4989" y="6763"/>
                  <a:pt x="4477" y="6251"/>
                  <a:pt x="4477" y="5620"/>
                </a:cubicBezTo>
                <a:cubicBezTo>
                  <a:pt x="4477" y="4989"/>
                  <a:pt x="4989" y="4477"/>
                  <a:pt x="5620" y="4477"/>
                </a:cubicBezTo>
                <a:close/>
                <a:moveTo>
                  <a:pt x="5620" y="2584"/>
                </a:moveTo>
                <a:cubicBezTo>
                  <a:pt x="7287" y="2584"/>
                  <a:pt x="8657" y="3941"/>
                  <a:pt x="8657" y="5620"/>
                </a:cubicBezTo>
                <a:cubicBezTo>
                  <a:pt x="8657" y="6370"/>
                  <a:pt x="8383" y="7061"/>
                  <a:pt x="7930" y="7584"/>
                </a:cubicBezTo>
                <a:lnTo>
                  <a:pt x="7061" y="6727"/>
                </a:lnTo>
                <a:cubicBezTo>
                  <a:pt x="7299" y="6418"/>
                  <a:pt x="7442" y="6037"/>
                  <a:pt x="7442" y="5620"/>
                </a:cubicBezTo>
                <a:cubicBezTo>
                  <a:pt x="7442" y="4608"/>
                  <a:pt x="6621" y="3798"/>
                  <a:pt x="5620" y="3798"/>
                </a:cubicBezTo>
                <a:cubicBezTo>
                  <a:pt x="4608" y="3798"/>
                  <a:pt x="3787" y="4608"/>
                  <a:pt x="3787" y="5620"/>
                </a:cubicBezTo>
                <a:cubicBezTo>
                  <a:pt x="3787" y="6620"/>
                  <a:pt x="4608" y="7442"/>
                  <a:pt x="5620" y="7442"/>
                </a:cubicBezTo>
                <a:cubicBezTo>
                  <a:pt x="5954" y="7442"/>
                  <a:pt x="6275" y="7346"/>
                  <a:pt x="6549" y="7180"/>
                </a:cubicBezTo>
                <a:lnTo>
                  <a:pt x="7418" y="8049"/>
                </a:lnTo>
                <a:cubicBezTo>
                  <a:pt x="6918" y="8430"/>
                  <a:pt x="6299" y="8656"/>
                  <a:pt x="5620" y="8656"/>
                </a:cubicBezTo>
                <a:cubicBezTo>
                  <a:pt x="3942" y="8656"/>
                  <a:pt x="2572" y="7299"/>
                  <a:pt x="2572" y="5620"/>
                </a:cubicBezTo>
                <a:cubicBezTo>
                  <a:pt x="2572" y="3941"/>
                  <a:pt x="3942" y="2584"/>
                  <a:pt x="5620" y="2584"/>
                </a:cubicBezTo>
                <a:close/>
                <a:moveTo>
                  <a:pt x="5620" y="679"/>
                </a:moveTo>
                <a:cubicBezTo>
                  <a:pt x="8335" y="679"/>
                  <a:pt x="10550" y="2893"/>
                  <a:pt x="10550" y="5620"/>
                </a:cubicBezTo>
                <a:cubicBezTo>
                  <a:pt x="10550" y="6894"/>
                  <a:pt x="10061" y="8049"/>
                  <a:pt x="9264" y="8930"/>
                </a:cubicBezTo>
                <a:lnTo>
                  <a:pt x="8407" y="8073"/>
                </a:lnTo>
                <a:cubicBezTo>
                  <a:pt x="8990" y="7418"/>
                  <a:pt x="9335" y="6561"/>
                  <a:pt x="9335" y="5620"/>
                </a:cubicBezTo>
                <a:cubicBezTo>
                  <a:pt x="9335" y="3560"/>
                  <a:pt x="7668" y="1893"/>
                  <a:pt x="5620" y="1893"/>
                </a:cubicBezTo>
                <a:cubicBezTo>
                  <a:pt x="3561" y="1893"/>
                  <a:pt x="1894" y="3560"/>
                  <a:pt x="1894" y="5620"/>
                </a:cubicBezTo>
                <a:cubicBezTo>
                  <a:pt x="1894" y="7668"/>
                  <a:pt x="3561" y="9347"/>
                  <a:pt x="5620" y="9347"/>
                </a:cubicBezTo>
                <a:cubicBezTo>
                  <a:pt x="6478" y="9347"/>
                  <a:pt x="7275" y="9037"/>
                  <a:pt x="7906" y="8537"/>
                </a:cubicBezTo>
                <a:lnTo>
                  <a:pt x="8776" y="9406"/>
                </a:lnTo>
                <a:cubicBezTo>
                  <a:pt x="7918" y="10120"/>
                  <a:pt x="6811" y="10549"/>
                  <a:pt x="5620" y="10549"/>
                </a:cubicBezTo>
                <a:cubicBezTo>
                  <a:pt x="2894" y="10549"/>
                  <a:pt x="679" y="8335"/>
                  <a:pt x="679" y="5620"/>
                </a:cubicBezTo>
                <a:cubicBezTo>
                  <a:pt x="679" y="2893"/>
                  <a:pt x="2894" y="679"/>
                  <a:pt x="5620" y="679"/>
                </a:cubicBezTo>
                <a:close/>
                <a:moveTo>
                  <a:pt x="5620" y="0"/>
                </a:moveTo>
                <a:cubicBezTo>
                  <a:pt x="2513" y="0"/>
                  <a:pt x="1" y="2524"/>
                  <a:pt x="1" y="5620"/>
                </a:cubicBezTo>
                <a:cubicBezTo>
                  <a:pt x="1" y="8716"/>
                  <a:pt x="2513" y="11240"/>
                  <a:pt x="5620" y="11240"/>
                </a:cubicBezTo>
                <a:cubicBezTo>
                  <a:pt x="7002" y="11240"/>
                  <a:pt x="8276" y="10728"/>
                  <a:pt x="9264" y="9894"/>
                </a:cubicBezTo>
                <a:lnTo>
                  <a:pt x="9716" y="10359"/>
                </a:lnTo>
                <a:lnTo>
                  <a:pt x="9716" y="12264"/>
                </a:lnTo>
                <a:cubicBezTo>
                  <a:pt x="9716" y="12454"/>
                  <a:pt x="9871" y="12609"/>
                  <a:pt x="10061" y="12609"/>
                </a:cubicBezTo>
                <a:cubicBezTo>
                  <a:pt x="10252" y="12609"/>
                  <a:pt x="10407" y="12454"/>
                  <a:pt x="10407" y="12264"/>
                </a:cubicBezTo>
                <a:lnTo>
                  <a:pt x="10407" y="10549"/>
                </a:lnTo>
                <a:lnTo>
                  <a:pt x="12121" y="10549"/>
                </a:lnTo>
                <a:cubicBezTo>
                  <a:pt x="12312" y="10549"/>
                  <a:pt x="12467" y="10406"/>
                  <a:pt x="12467" y="10216"/>
                </a:cubicBezTo>
                <a:cubicBezTo>
                  <a:pt x="12467" y="10025"/>
                  <a:pt x="12312" y="9870"/>
                  <a:pt x="12121" y="9870"/>
                </a:cubicBezTo>
                <a:lnTo>
                  <a:pt x="10204" y="9870"/>
                </a:lnTo>
                <a:lnTo>
                  <a:pt x="9752" y="9418"/>
                </a:lnTo>
                <a:cubicBezTo>
                  <a:pt x="10669" y="8406"/>
                  <a:pt x="11240" y="7084"/>
                  <a:pt x="11240" y="5620"/>
                </a:cubicBezTo>
                <a:cubicBezTo>
                  <a:pt x="11240" y="2524"/>
                  <a:pt x="8716" y="0"/>
                  <a:pt x="5620" y="0"/>
                </a:cubicBezTo>
                <a:close/>
              </a:path>
            </a:pathLst>
          </a:custGeom>
          <a:noFill/>
          <a:ln>
            <a:solidFill>
              <a:schemeClr val="bg1">
                <a:lumMod val="65000"/>
              </a:schemeClr>
            </a:solidFill>
          </a:ln>
        </p:spPr>
        <p:txBody>
          <a:bodyPr spcFirstLastPara="1" wrap="square" lIns="121900" tIns="121900" rIns="121900" bIns="121900" anchor="ctr" anchorCtr="0">
            <a:noAutofit/>
          </a:bodyPr>
          <a:lstStyle/>
          <a:p>
            <a:endParaRPr sz="2400"/>
          </a:p>
        </p:txBody>
      </p:sp>
      <p:sp>
        <p:nvSpPr>
          <p:cNvPr id="20" name="Google Shape;2441;p43">
            <a:extLst>
              <a:ext uri="{FF2B5EF4-FFF2-40B4-BE49-F238E27FC236}">
                <a16:creationId xmlns:a16="http://schemas.microsoft.com/office/drawing/2014/main" id="{2DAE40A8-420B-EEA9-C1D7-980A2098B9D9}"/>
              </a:ext>
            </a:extLst>
          </p:cNvPr>
          <p:cNvSpPr txBox="1"/>
          <p:nvPr/>
        </p:nvSpPr>
        <p:spPr>
          <a:xfrm>
            <a:off x="10170909" y="3904705"/>
            <a:ext cx="1827277" cy="587045"/>
          </a:xfrm>
          <a:prstGeom prst="rect">
            <a:avLst/>
          </a:prstGeom>
          <a:noFill/>
          <a:ln>
            <a:noFill/>
          </a:ln>
        </p:spPr>
        <p:txBody>
          <a:bodyPr spcFirstLastPara="1" wrap="square" lIns="121900" tIns="121900" rIns="121900" bIns="121900" anchor="ctr" anchorCtr="0">
            <a:noAutofit/>
          </a:bodyPr>
          <a:lstStyle/>
          <a:p>
            <a:pPr algn="ctr"/>
            <a:endParaRPr lang="en-GB" sz="2000">
              <a:solidFill>
                <a:srgbClr val="434343"/>
              </a:solidFill>
              <a:latin typeface="Fira Sans Extra Condensed Medium"/>
            </a:endParaRPr>
          </a:p>
          <a:p>
            <a:pPr algn="ctr"/>
            <a:r>
              <a:rPr lang="en-GB" sz="2000">
                <a:solidFill>
                  <a:srgbClr val="434343"/>
                </a:solidFill>
                <a:latin typeface="Fira Sans Extra Condensed Medium"/>
                <a:ea typeface="Fira Sans Extra Condensed Medium"/>
                <a:cs typeface="Fira Sans Extra Condensed Medium"/>
              </a:rPr>
              <a:t> Final presentation: mosaic and “needs and actions”</a:t>
            </a:r>
          </a:p>
          <a:p>
            <a:pPr algn="ctr"/>
            <a:endParaRPr sz="2000">
              <a:solidFill>
                <a:srgbClr val="434343"/>
              </a:solidFill>
              <a:latin typeface="Fira Sans Extra Condensed Medium"/>
              <a:ea typeface="Fira Sans Extra Condensed Medium"/>
              <a:cs typeface="Fira Sans Extra Condensed Medium"/>
              <a:sym typeface="Fira Sans Extra Condensed Medium"/>
            </a:endParaRPr>
          </a:p>
        </p:txBody>
      </p:sp>
      <p:sp>
        <p:nvSpPr>
          <p:cNvPr id="26" name="Left Brace 25">
            <a:extLst>
              <a:ext uri="{FF2B5EF4-FFF2-40B4-BE49-F238E27FC236}">
                <a16:creationId xmlns:a16="http://schemas.microsoft.com/office/drawing/2014/main" id="{D4FAB615-E5C8-9832-662B-CFFB1FA32EF4}"/>
              </a:ext>
            </a:extLst>
          </p:cNvPr>
          <p:cNvSpPr/>
          <p:nvPr/>
        </p:nvSpPr>
        <p:spPr>
          <a:xfrm rot="5400000">
            <a:off x="7082565" y="1291944"/>
            <a:ext cx="240096" cy="4343609"/>
          </a:xfrm>
          <a:prstGeom prst="leftBrace">
            <a:avLst/>
          </a:prstGeom>
          <a:ln>
            <a:solidFill>
              <a:srgbClr val="9E34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NA" sz="2400"/>
          </a:p>
        </p:txBody>
      </p:sp>
      <p:sp>
        <p:nvSpPr>
          <p:cNvPr id="19" name="TextBox 18">
            <a:extLst>
              <a:ext uri="{FF2B5EF4-FFF2-40B4-BE49-F238E27FC236}">
                <a16:creationId xmlns:a16="http://schemas.microsoft.com/office/drawing/2014/main" id="{122D71FD-5710-96BA-D071-50C63993FEE1}"/>
              </a:ext>
            </a:extLst>
          </p:cNvPr>
          <p:cNvSpPr txBox="1"/>
          <p:nvPr/>
        </p:nvSpPr>
        <p:spPr>
          <a:xfrm>
            <a:off x="2392884" y="5490339"/>
            <a:ext cx="8576745" cy="502766"/>
          </a:xfrm>
          <a:prstGeom prst="rect">
            <a:avLst/>
          </a:prstGeom>
          <a:noFill/>
        </p:spPr>
        <p:txBody>
          <a:bodyPr wrap="square" lIns="91440" tIns="45720" rIns="91440" bIns="45720" anchor="t">
            <a:spAutoFit/>
          </a:bodyPr>
          <a:lstStyle/>
          <a:p>
            <a:pPr algn="ctr"/>
            <a:r>
              <a:rPr lang="en-US" sz="2650" b="1">
                <a:solidFill>
                  <a:schemeClr val="accent6"/>
                </a:solidFill>
                <a:latin typeface="Arial Narrow"/>
                <a:ea typeface="Times New Roman" panose="02020603050405020304" pitchFamily="18" charset="0"/>
                <a:cs typeface="Times New Roman"/>
              </a:rPr>
              <a:t>Overall goal: inform content of existing surveillance plans</a:t>
            </a:r>
            <a:endParaRPr lang="en-NA" sz="2650">
              <a:solidFill>
                <a:schemeClr val="accent6"/>
              </a:solidFill>
              <a:latin typeface="Arial Narrow"/>
              <a:cs typeface="Times New Roman"/>
            </a:endParaRPr>
          </a:p>
        </p:txBody>
      </p:sp>
      <p:pic>
        <p:nvPicPr>
          <p:cNvPr id="8" name="Picture 7" descr="A hand holding a piece of paper&#10;&#10;Description automatically generated">
            <a:extLst>
              <a:ext uri="{FF2B5EF4-FFF2-40B4-BE49-F238E27FC236}">
                <a16:creationId xmlns:a16="http://schemas.microsoft.com/office/drawing/2014/main" id="{03CEFB4D-04C9-7683-CB0C-A83C29D2A0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13478509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549807" y="456714"/>
            <a:ext cx="10972800" cy="332399"/>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lnSpc>
                <a:spcPct val="90000"/>
              </a:lnSpc>
              <a:spcBef>
                <a:spcPts val="0"/>
              </a:spcBef>
              <a:spcAft>
                <a:spcPts val="0"/>
              </a:spcAft>
              <a:buClr>
                <a:srgbClr val="0070C0"/>
              </a:buClr>
              <a:buSzPts val="3300"/>
            </a:pPr>
            <a:r>
              <a:rPr lang="en-US" sz="3200"/>
              <a:t>Monitoring and Evaluation Tools</a:t>
            </a:r>
            <a:endParaRPr sz="3200"/>
          </a:p>
        </p:txBody>
      </p:sp>
      <p:sp>
        <p:nvSpPr>
          <p:cNvPr id="82" name="Google Shape;82;p16"/>
          <p:cNvSpPr txBox="1">
            <a:spLocks noGrp="1"/>
          </p:cNvSpPr>
          <p:nvPr>
            <p:ph sz="half" idx="4294967295"/>
          </p:nvPr>
        </p:nvSpPr>
        <p:spPr>
          <a:xfrm>
            <a:off x="842970" y="1252177"/>
            <a:ext cx="5978306" cy="4351338"/>
          </a:xfrm>
          <a:prstGeom prst="rect">
            <a:avLst/>
          </a:prstGeom>
          <a:noFill/>
          <a:ln>
            <a:noFill/>
          </a:ln>
        </p:spPr>
        <p:txBody>
          <a:bodyPr spcFirstLastPara="1" vert="horz" wrap="square" lIns="91433" tIns="45700" rIns="91433" bIns="45700" rtlCol="0" anchor="t" anchorCtr="0">
            <a:normAutofit/>
          </a:bodyPr>
          <a:lstStyle/>
          <a:p>
            <a:pPr marL="151765">
              <a:lnSpc>
                <a:spcPct val="120000"/>
              </a:lnSpc>
              <a:spcBef>
                <a:spcPts val="1000"/>
              </a:spcBef>
              <a:spcAft>
                <a:spcPts val="0"/>
              </a:spcAft>
              <a:buSzPts val="1800"/>
            </a:pPr>
            <a:r>
              <a:rPr lang="en-US" sz="2400" b="1">
                <a:solidFill>
                  <a:srgbClr val="002060"/>
                </a:solidFill>
              </a:rPr>
              <a:t>Functional Assessment (scenarios)</a:t>
            </a:r>
            <a:endParaRPr lang="en-US" sz="2400" b="1">
              <a:solidFill>
                <a:srgbClr val="002060"/>
              </a:solidFill>
              <a:cs typeface="Arial"/>
            </a:endParaRPr>
          </a:p>
          <a:p>
            <a:pPr marL="151765">
              <a:lnSpc>
                <a:spcPct val="120000"/>
              </a:lnSpc>
              <a:spcBef>
                <a:spcPts val="1000"/>
              </a:spcBef>
              <a:spcAft>
                <a:spcPts val="0"/>
              </a:spcAft>
              <a:buSzPts val="1800"/>
            </a:pPr>
            <a:r>
              <a:rPr lang="en-US" b="1">
                <a:solidFill>
                  <a:srgbClr val="002060"/>
                </a:solidFill>
              </a:rPr>
              <a:t>“W</a:t>
            </a:r>
            <a:r>
              <a:rPr lang="en-US" b="1" i="1">
                <a:solidFill>
                  <a:srgbClr val="002060"/>
                </a:solidFill>
              </a:rPr>
              <a:t>hat does the system do?</a:t>
            </a:r>
            <a:endParaRPr b="1">
              <a:solidFill>
                <a:srgbClr val="002060"/>
              </a:solidFill>
              <a:cs typeface="Arial"/>
            </a:endParaRPr>
          </a:p>
          <a:p>
            <a:pPr marL="151765">
              <a:lnSpc>
                <a:spcPct val="120000"/>
              </a:lnSpc>
              <a:spcBef>
                <a:spcPts val="1000"/>
              </a:spcBef>
              <a:spcAft>
                <a:spcPts val="0"/>
              </a:spcAft>
              <a:buSzPts val="1800"/>
            </a:pPr>
            <a:r>
              <a:rPr lang="en-US" i="1"/>
              <a:t>Examples…</a:t>
            </a:r>
            <a:endParaRPr i="1">
              <a:cs typeface="Arial"/>
            </a:endParaRPr>
          </a:p>
          <a:p>
            <a:pPr marL="285750" indent="-285750">
              <a:lnSpc>
                <a:spcPct val="120000"/>
              </a:lnSpc>
              <a:spcBef>
                <a:spcPts val="500"/>
              </a:spcBef>
              <a:buFont typeface="Arial"/>
              <a:buChar char="•"/>
            </a:pPr>
            <a:r>
              <a:rPr lang="en-US" sz="1400"/>
              <a:t>Ability to detect outbreaks in remote areas</a:t>
            </a:r>
            <a:endParaRPr sz="1400">
              <a:cs typeface="Arial"/>
            </a:endParaRPr>
          </a:p>
          <a:p>
            <a:pPr marL="285750" indent="-285750">
              <a:lnSpc>
                <a:spcPct val="120000"/>
              </a:lnSpc>
              <a:spcBef>
                <a:spcPts val="500"/>
              </a:spcBef>
              <a:buFont typeface="Arial"/>
              <a:buChar char="•"/>
            </a:pPr>
            <a:r>
              <a:rPr lang="en-US" sz="1400"/>
              <a:t>Ability to monitor start and end of season</a:t>
            </a:r>
            <a:endParaRPr lang="en-US" sz="1400">
              <a:cs typeface="Arial"/>
            </a:endParaRPr>
          </a:p>
          <a:p>
            <a:pPr marL="285750" indent="-285750">
              <a:lnSpc>
                <a:spcPct val="120000"/>
              </a:lnSpc>
              <a:spcBef>
                <a:spcPts val="500"/>
              </a:spcBef>
              <a:buFont typeface="Arial"/>
              <a:buChar char="•"/>
            </a:pPr>
            <a:r>
              <a:rPr lang="en-US" sz="1400"/>
              <a:t>Ability to identify risk groups </a:t>
            </a:r>
            <a:endParaRPr sz="1400">
              <a:cs typeface="Arial"/>
            </a:endParaRPr>
          </a:p>
          <a:p>
            <a:pPr marL="285750" indent="-285750">
              <a:lnSpc>
                <a:spcPct val="120000"/>
              </a:lnSpc>
              <a:spcBef>
                <a:spcPts val="500"/>
              </a:spcBef>
              <a:buFont typeface="Arial"/>
              <a:buChar char="•"/>
            </a:pPr>
            <a:r>
              <a:rPr lang="en-US" sz="1400"/>
              <a:t>Provides clinical specimens for pathogen characterization</a:t>
            </a:r>
            <a:endParaRPr lang="en-US" sz="1400">
              <a:cs typeface="Arial"/>
            </a:endParaRPr>
          </a:p>
          <a:p>
            <a:pPr marL="285750" indent="-285750">
              <a:lnSpc>
                <a:spcPct val="120000"/>
              </a:lnSpc>
              <a:spcBef>
                <a:spcPts val="500"/>
              </a:spcBef>
              <a:buFont typeface="Arial"/>
              <a:buChar char="•"/>
            </a:pPr>
            <a:r>
              <a:rPr lang="en-US" sz="1400"/>
              <a:t>Reflects relative disease burden of different pathogens</a:t>
            </a:r>
            <a:endParaRPr sz="1400">
              <a:cs typeface="Arial"/>
            </a:endParaRPr>
          </a:p>
        </p:txBody>
      </p:sp>
      <p:sp>
        <p:nvSpPr>
          <p:cNvPr id="83" name="Google Shape;83;p16"/>
          <p:cNvSpPr txBox="1">
            <a:spLocks noGrp="1"/>
          </p:cNvSpPr>
          <p:nvPr>
            <p:ph sz="half" idx="4294967295"/>
          </p:nvPr>
        </p:nvSpPr>
        <p:spPr>
          <a:xfrm>
            <a:off x="7468982" y="1251623"/>
            <a:ext cx="5181600" cy="4351337"/>
          </a:xfrm>
          <a:prstGeom prst="rect">
            <a:avLst/>
          </a:prstGeom>
          <a:noFill/>
          <a:ln>
            <a:noFill/>
          </a:ln>
        </p:spPr>
        <p:txBody>
          <a:bodyPr spcFirstLastPara="1" vert="horz" wrap="square" lIns="91433" tIns="45700" rIns="91433" bIns="45700" rtlCol="0" anchor="t" anchorCtr="0">
            <a:noAutofit/>
          </a:bodyPr>
          <a:lstStyle/>
          <a:p>
            <a:pPr marL="151765">
              <a:lnSpc>
                <a:spcPct val="120000"/>
              </a:lnSpc>
              <a:spcBef>
                <a:spcPts val="1000"/>
              </a:spcBef>
              <a:spcAft>
                <a:spcPts val="0"/>
              </a:spcAft>
              <a:buSzPts val="1800"/>
            </a:pPr>
            <a:r>
              <a:rPr lang="en-US" sz="2400" b="1">
                <a:solidFill>
                  <a:srgbClr val="002060"/>
                </a:solidFill>
              </a:rPr>
              <a:t>Maturity Model (pre-workshop)</a:t>
            </a:r>
            <a:endParaRPr lang="en-US">
              <a:solidFill>
                <a:srgbClr val="002060"/>
              </a:solidFill>
              <a:cs typeface="Arial"/>
            </a:endParaRPr>
          </a:p>
          <a:p>
            <a:pPr marL="151765">
              <a:lnSpc>
                <a:spcPct val="120000"/>
              </a:lnSpc>
              <a:spcBef>
                <a:spcPts val="1000"/>
              </a:spcBef>
              <a:spcAft>
                <a:spcPts val="0"/>
              </a:spcAft>
              <a:buSzPts val="1800"/>
            </a:pPr>
            <a:r>
              <a:rPr lang="en-US" b="1">
                <a:solidFill>
                  <a:srgbClr val="002060"/>
                </a:solidFill>
              </a:rPr>
              <a:t>“How sustainable or mature is the system?”</a:t>
            </a:r>
            <a:endParaRPr lang="en-US" b="1">
              <a:solidFill>
                <a:srgbClr val="00B050"/>
              </a:solidFill>
              <a:cs typeface="Arial"/>
            </a:endParaRPr>
          </a:p>
          <a:p>
            <a:pPr marL="151765">
              <a:lnSpc>
                <a:spcPct val="120000"/>
              </a:lnSpc>
              <a:spcBef>
                <a:spcPts val="1000"/>
              </a:spcBef>
              <a:spcAft>
                <a:spcPts val="0"/>
              </a:spcAft>
              <a:buSzPts val="1800"/>
            </a:pPr>
            <a:r>
              <a:rPr lang="en-US" b="1">
                <a:solidFill>
                  <a:srgbClr val="00B050"/>
                </a:solidFill>
              </a:rPr>
              <a:t> </a:t>
            </a:r>
            <a:r>
              <a:rPr lang="en-US" i="1">
                <a:solidFill>
                  <a:schemeClr val="accent6"/>
                </a:solidFill>
              </a:rPr>
              <a:t>Examples…</a:t>
            </a:r>
            <a:endParaRPr lang="x-none" i="1">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Funding is internal/national vs. external</a:t>
            </a:r>
            <a:endParaRPr lang="x-none"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Ongoing training program </a:t>
            </a:r>
            <a:endParaRPr lang="x-none"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Sufficient human resources for surge requirements</a:t>
            </a:r>
            <a:endParaRPr lang="en-US"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Overarching governance</a:t>
            </a:r>
            <a:endParaRPr lang="en-US"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Digitalization</a:t>
            </a:r>
            <a:endParaRPr lang="en-US" sz="1400">
              <a:solidFill>
                <a:schemeClr val="accent6"/>
              </a:solidFill>
              <a:cs typeface="Arial"/>
            </a:endParaRPr>
          </a:p>
          <a:p>
            <a:pPr marL="285750" indent="-285750">
              <a:lnSpc>
                <a:spcPct val="120000"/>
              </a:lnSpc>
              <a:spcBef>
                <a:spcPts val="500"/>
              </a:spcBef>
              <a:buFont typeface="Arial" panose="05000000000000000000" pitchFamily="2" charset="2"/>
              <a:buChar char="•"/>
            </a:pPr>
            <a:endParaRPr lang="x-none">
              <a:solidFill>
                <a:schemeClr val="accent6"/>
              </a:solidFill>
              <a:cs typeface="Arial"/>
            </a:endParaRPr>
          </a:p>
          <a:p>
            <a:pPr marL="151765">
              <a:lnSpc>
                <a:spcPct val="120000"/>
              </a:lnSpc>
              <a:spcBef>
                <a:spcPts val="1000"/>
              </a:spcBef>
              <a:spcAft>
                <a:spcPts val="0"/>
              </a:spcAft>
              <a:buSzPts val="1800"/>
            </a:pPr>
            <a:endParaRPr lang="x-none">
              <a:solidFill>
                <a:schemeClr val="accent6"/>
              </a:solidFill>
              <a:cs typeface="Arial"/>
            </a:endParaRPr>
          </a:p>
        </p:txBody>
      </p:sp>
      <p:pic>
        <p:nvPicPr>
          <p:cNvPr id="2" name="Picture 1">
            <a:extLst>
              <a:ext uri="{FF2B5EF4-FFF2-40B4-BE49-F238E27FC236}">
                <a16:creationId xmlns:a16="http://schemas.microsoft.com/office/drawing/2014/main" id="{AFE571A8-D5FE-B378-ED1A-6285CB6B63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95" b="77916"/>
          <a:stretch/>
        </p:blipFill>
        <p:spPr>
          <a:xfrm>
            <a:off x="149484" y="1091369"/>
            <a:ext cx="979800" cy="1149721"/>
          </a:xfrm>
          <a:prstGeom prst="rect">
            <a:avLst/>
          </a:prstGeom>
        </p:spPr>
      </p:pic>
      <p:pic>
        <p:nvPicPr>
          <p:cNvPr id="3" name="Picture 2">
            <a:extLst>
              <a:ext uri="{FF2B5EF4-FFF2-40B4-BE49-F238E27FC236}">
                <a16:creationId xmlns:a16="http://schemas.microsoft.com/office/drawing/2014/main" id="{52829C68-5D67-7030-FAA1-15B9F39AC4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95" t="50779" b="27136"/>
          <a:stretch/>
        </p:blipFill>
        <p:spPr>
          <a:xfrm>
            <a:off x="6668876" y="1142169"/>
            <a:ext cx="979800" cy="1149721"/>
          </a:xfrm>
          <a:prstGeom prst="rect">
            <a:avLst/>
          </a:prstGeom>
        </p:spPr>
      </p:pic>
      <p:sp>
        <p:nvSpPr>
          <p:cNvPr id="5" name="TextBox 4">
            <a:extLst>
              <a:ext uri="{FF2B5EF4-FFF2-40B4-BE49-F238E27FC236}">
                <a16:creationId xmlns:a16="http://schemas.microsoft.com/office/drawing/2014/main" id="{D27EB6CE-5138-B8CA-F273-D3F5B7DCB759}"/>
              </a:ext>
            </a:extLst>
          </p:cNvPr>
          <p:cNvSpPr txBox="1"/>
          <p:nvPr/>
        </p:nvSpPr>
        <p:spPr>
          <a:xfrm>
            <a:off x="2955018" y="4371511"/>
            <a:ext cx="8585357" cy="2420471"/>
          </a:xfrm>
          <a:prstGeom prst="rect">
            <a:avLst/>
          </a:prstGeom>
          <a:noFill/>
        </p:spPr>
        <p:txBody>
          <a:bodyPr wrap="square" lIns="91440" tIns="45720" rIns="91440" bIns="45720" anchor="t">
            <a:spAutoFit/>
          </a:bodyPr>
          <a:lstStyle/>
          <a:p>
            <a:pPr marL="151765">
              <a:lnSpc>
                <a:spcPct val="120000"/>
              </a:lnSpc>
              <a:spcBef>
                <a:spcPts val="1000"/>
              </a:spcBef>
              <a:buSzPts val="1800"/>
            </a:pPr>
            <a:r>
              <a:rPr lang="en-US" sz="2400" b="1">
                <a:solidFill>
                  <a:srgbClr val="002060"/>
                </a:solidFill>
              </a:rPr>
              <a:t>Examples of existing performance indicators (resource)</a:t>
            </a:r>
            <a:endParaRPr lang="en-US">
              <a:solidFill>
                <a:srgbClr val="002060"/>
              </a:solidFill>
              <a:cs typeface="Arial"/>
            </a:endParaRPr>
          </a:p>
          <a:p>
            <a:pPr marL="151765">
              <a:lnSpc>
                <a:spcPct val="120000"/>
              </a:lnSpc>
              <a:spcBef>
                <a:spcPts val="1000"/>
              </a:spcBef>
              <a:buSzPts val="1800"/>
            </a:pPr>
            <a:r>
              <a:rPr lang="en-US" sz="1600" b="1">
                <a:solidFill>
                  <a:srgbClr val="002060"/>
                </a:solidFill>
              </a:rPr>
              <a:t>“ How well does the system work?”  Timeliness, Completeness, Quality etc.</a:t>
            </a:r>
            <a:endParaRPr lang="en-US" sz="1600" b="1">
              <a:solidFill>
                <a:srgbClr val="002060"/>
              </a:solidFill>
              <a:cs typeface="Arial"/>
            </a:endParaRPr>
          </a:p>
          <a:p>
            <a:pPr marL="285750" indent="-285750">
              <a:lnSpc>
                <a:spcPct val="120000"/>
              </a:lnSpc>
              <a:spcBef>
                <a:spcPts val="500"/>
              </a:spcBef>
              <a:buFont typeface="Arial"/>
              <a:buChar char="•"/>
            </a:pPr>
            <a:r>
              <a:rPr lang="en-US" sz="1400">
                <a:solidFill>
                  <a:schemeClr val="accent6"/>
                </a:solidFill>
              </a:rPr>
              <a:t>WHO Benchmarks for surveillance</a:t>
            </a:r>
            <a:endParaRPr lang="en-US"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Global influenza surveillance standards </a:t>
            </a:r>
            <a:endParaRPr lang="en-US" sz="1400">
              <a:solidFill>
                <a:schemeClr val="accent6"/>
              </a:solidFill>
              <a:cs typeface="Arial"/>
            </a:endParaRPr>
          </a:p>
          <a:p>
            <a:pPr marL="285750" indent="-285750">
              <a:lnSpc>
                <a:spcPct val="120000"/>
              </a:lnSpc>
              <a:spcBef>
                <a:spcPts val="500"/>
              </a:spcBef>
              <a:buFont typeface="Arial"/>
              <a:buChar char="•"/>
            </a:pPr>
            <a:r>
              <a:rPr lang="en-US" sz="1400">
                <a:solidFill>
                  <a:schemeClr val="accent6"/>
                </a:solidFill>
              </a:rPr>
              <a:t>IHR (2005)</a:t>
            </a:r>
            <a:endParaRPr lang="en-US" sz="1400">
              <a:solidFill>
                <a:schemeClr val="accent6"/>
              </a:solidFill>
              <a:cs typeface="Arial"/>
            </a:endParaRPr>
          </a:p>
          <a:p>
            <a:pPr marL="285750" indent="-285750">
              <a:lnSpc>
                <a:spcPct val="120000"/>
              </a:lnSpc>
              <a:buFont typeface="Arial"/>
              <a:buChar char="•"/>
            </a:pPr>
            <a:r>
              <a:rPr lang="en-US" sz="1400">
                <a:solidFill>
                  <a:schemeClr val="accent6"/>
                </a:solidFill>
              </a:rPr>
              <a:t>IDSR</a:t>
            </a:r>
            <a:endParaRPr lang="en-US" sz="1400">
              <a:solidFill>
                <a:schemeClr val="accent6"/>
              </a:solidFill>
              <a:cs typeface="Arial"/>
            </a:endParaRPr>
          </a:p>
          <a:p>
            <a:pPr marL="285750" indent="-285750">
              <a:lnSpc>
                <a:spcPct val="120000"/>
              </a:lnSpc>
              <a:buFont typeface="Arial"/>
              <a:buChar char="•"/>
            </a:pPr>
            <a:r>
              <a:rPr lang="en-US" sz="1400">
                <a:solidFill>
                  <a:schemeClr val="accent6"/>
                </a:solidFill>
                <a:cs typeface="Arial"/>
              </a:rPr>
              <a:t>etc...</a:t>
            </a:r>
          </a:p>
        </p:txBody>
      </p:sp>
      <p:pic>
        <p:nvPicPr>
          <p:cNvPr id="7" name="Picture 6">
            <a:extLst>
              <a:ext uri="{FF2B5EF4-FFF2-40B4-BE49-F238E27FC236}">
                <a16:creationId xmlns:a16="http://schemas.microsoft.com/office/drawing/2014/main" id="{616C1238-C7D5-43D9-DE56-4D1D792230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44" t="74490" b="2103"/>
          <a:stretch/>
        </p:blipFill>
        <p:spPr>
          <a:xfrm>
            <a:off x="1882673" y="4364688"/>
            <a:ext cx="1053295" cy="1149721"/>
          </a:xfrm>
          <a:prstGeom prst="rect">
            <a:avLst/>
          </a:prstGeom>
        </p:spPr>
      </p:pic>
      <p:pic>
        <p:nvPicPr>
          <p:cNvPr id="4" name="Picture 3" descr="A hand holding a piece of paper&#10;&#10;Description automatically generated">
            <a:extLst>
              <a:ext uri="{FF2B5EF4-FFF2-40B4-BE49-F238E27FC236}">
                <a16:creationId xmlns:a16="http://schemas.microsoft.com/office/drawing/2014/main" id="{3048D1D0-1A41-FDAC-0499-8F686B44147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212702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2F75-746A-FAE8-3FFD-3ADDAFF20E7C}"/>
              </a:ext>
            </a:extLst>
          </p:cNvPr>
          <p:cNvSpPr>
            <a:spLocks noGrp="1"/>
          </p:cNvSpPr>
          <p:nvPr>
            <p:ph type="title"/>
          </p:nvPr>
        </p:nvSpPr>
        <p:spPr>
          <a:xfrm>
            <a:off x="1219200" y="651110"/>
            <a:ext cx="10972800" cy="369332"/>
          </a:xfrm>
        </p:spPr>
        <p:txBody>
          <a:bodyPr/>
          <a:lstStyle/>
          <a:p>
            <a:pPr algn="ctr"/>
            <a:r>
              <a:rPr lang="en-US" sz="3200"/>
              <a:t>Scenario-based discussions to assess surveillance function, and identify needed actions</a:t>
            </a:r>
          </a:p>
        </p:txBody>
      </p:sp>
      <p:sp>
        <p:nvSpPr>
          <p:cNvPr id="7" name="Title 1">
            <a:extLst>
              <a:ext uri="{FF2B5EF4-FFF2-40B4-BE49-F238E27FC236}">
                <a16:creationId xmlns:a16="http://schemas.microsoft.com/office/drawing/2014/main" id="{95F8273E-E43A-4E40-B58D-BD9F8AE7A03C}"/>
              </a:ext>
            </a:extLst>
          </p:cNvPr>
          <p:cNvSpPr txBox="1">
            <a:spLocks/>
          </p:cNvSpPr>
          <p:nvPr/>
        </p:nvSpPr>
        <p:spPr bwMode="gray">
          <a:xfrm>
            <a:off x="2377505" y="1864635"/>
            <a:ext cx="6024373" cy="4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FFFFFF"/>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pPr marL="285750" indent="-285750">
              <a:buFont typeface="Arial"/>
              <a:buChar char="•"/>
            </a:pPr>
            <a:r>
              <a:rPr lang="en-US" b="0" i="1" kern="0">
                <a:solidFill>
                  <a:schemeClr val="accent6">
                    <a:lumMod val="50000"/>
                  </a:schemeClr>
                </a:solidFill>
                <a:cs typeface="Arial"/>
              </a:rPr>
              <a:t>Immediate detection and reporting,</a:t>
            </a:r>
            <a:br>
              <a:rPr lang="en-US" b="0" i="1" kern="0">
                <a:cs typeface="Arial"/>
              </a:rPr>
            </a:br>
            <a:r>
              <a:rPr lang="en-US" b="0" i="1" kern="0">
                <a:solidFill>
                  <a:schemeClr val="accent6">
                    <a:lumMod val="50000"/>
                  </a:schemeClr>
                </a:solidFill>
                <a:cs typeface="Arial"/>
              </a:rPr>
              <a:t>early warning, assessment, response operations, and information sharing</a:t>
            </a:r>
          </a:p>
          <a:p>
            <a:endParaRPr lang="en-US" b="0" i="1" kern="0">
              <a:solidFill>
                <a:schemeClr val="accent6">
                  <a:lumMod val="50000"/>
                </a:schemeClr>
              </a:solidFill>
              <a:cs typeface="Arial"/>
            </a:endParaRPr>
          </a:p>
          <a:p>
            <a:endParaRPr lang="en-US" b="0" i="1" kern="0">
              <a:solidFill>
                <a:schemeClr val="accent6">
                  <a:lumMod val="50000"/>
                </a:schemeClr>
              </a:solidFill>
              <a:cs typeface="Arial"/>
            </a:endParaRPr>
          </a:p>
          <a:p>
            <a:pPr marL="285750" indent="-285750">
              <a:buFont typeface="Arial"/>
              <a:buChar char="•"/>
            </a:pPr>
            <a:r>
              <a:rPr lang="en-US" b="0" i="1" kern="0">
                <a:solidFill>
                  <a:schemeClr val="accent6">
                    <a:lumMod val="50000"/>
                  </a:schemeClr>
                </a:solidFill>
                <a:cs typeface="Arial"/>
              </a:rPr>
              <a:t>Defining epidemics and seasonality; monitoring viruses and epidemiology; and monitoring health care capacities in a high quality and representative manner</a:t>
            </a:r>
          </a:p>
          <a:p>
            <a:endParaRPr lang="en-US" b="0" i="1" kern="0">
              <a:solidFill>
                <a:schemeClr val="accent6">
                  <a:lumMod val="50000"/>
                </a:schemeClr>
              </a:solidFill>
              <a:cs typeface="Arial"/>
            </a:endParaRPr>
          </a:p>
          <a:p>
            <a:pPr marL="285750" indent="-285750">
              <a:buFont typeface="Arial"/>
              <a:buChar char="•"/>
            </a:pPr>
            <a:r>
              <a:rPr lang="en-US" b="0" i="1" kern="0">
                <a:solidFill>
                  <a:schemeClr val="accent6">
                    <a:lumMod val="50000"/>
                  </a:schemeClr>
                </a:solidFill>
                <a:cs typeface="Arial"/>
              </a:rPr>
              <a:t>Planning to collect and use data to inform priority interventions and policies</a:t>
            </a:r>
          </a:p>
          <a:p>
            <a:pPr marL="285750" indent="-285750">
              <a:buFont typeface="Arial"/>
              <a:buChar char="•"/>
            </a:pPr>
            <a:endParaRPr lang="en-US" sz="2000" b="0" i="1" kern="0">
              <a:solidFill>
                <a:schemeClr val="accent6">
                  <a:lumMod val="50000"/>
                </a:schemeClr>
              </a:solidFill>
              <a:cs typeface="Arial"/>
            </a:endParaRPr>
          </a:p>
          <a:p>
            <a:pPr marL="285750" indent="-285750">
              <a:buFont typeface="Arial"/>
              <a:buChar char="•"/>
            </a:pPr>
            <a:endParaRPr lang="en-US" sz="2000" b="0" i="1" kern="0">
              <a:solidFill>
                <a:schemeClr val="accent6">
                  <a:lumMod val="50000"/>
                </a:schemeClr>
              </a:solidFill>
              <a:cs typeface="Arial"/>
            </a:endParaRPr>
          </a:p>
          <a:p>
            <a:pPr marL="1200150" lvl="2" indent="-285750">
              <a:spcBef>
                <a:spcPts val="0"/>
              </a:spcBef>
              <a:spcAft>
                <a:spcPts val="0"/>
              </a:spcAft>
              <a:buFont typeface="Wingdings"/>
              <a:buChar char="§"/>
            </a:pPr>
            <a:endParaRPr lang="en-US" sz="1100" b="0" kern="0">
              <a:solidFill>
                <a:srgbClr val="002060"/>
              </a:solidFill>
              <a:latin typeface="Arial"/>
              <a:cs typeface="Arial"/>
            </a:endParaRPr>
          </a:p>
        </p:txBody>
      </p:sp>
      <p:pic>
        <p:nvPicPr>
          <p:cNvPr id="5" name="Picture 4">
            <a:extLst>
              <a:ext uri="{FF2B5EF4-FFF2-40B4-BE49-F238E27FC236}">
                <a16:creationId xmlns:a16="http://schemas.microsoft.com/office/drawing/2014/main" id="{79C5646B-B769-017D-CE15-E7FEB48AA6F2}"/>
              </a:ext>
            </a:extLst>
          </p:cNvPr>
          <p:cNvPicPr>
            <a:picLocks noChangeAspect="1"/>
          </p:cNvPicPr>
          <p:nvPr/>
        </p:nvPicPr>
        <p:blipFill rotWithShape="1">
          <a:blip r:embed="rId3"/>
          <a:srcRect l="13176" t="28415" r="33978" b="13139"/>
          <a:stretch/>
        </p:blipFill>
        <p:spPr>
          <a:xfrm>
            <a:off x="8119914" y="1332167"/>
            <a:ext cx="3779520" cy="2350100"/>
          </a:xfrm>
          <a:prstGeom prst="rect">
            <a:avLst/>
          </a:prstGeom>
          <a:ln w="57150">
            <a:solidFill>
              <a:srgbClr val="040910"/>
            </a:solidFill>
          </a:ln>
        </p:spPr>
      </p:pic>
      <p:pic>
        <p:nvPicPr>
          <p:cNvPr id="6" name="Picture 5">
            <a:extLst>
              <a:ext uri="{FF2B5EF4-FFF2-40B4-BE49-F238E27FC236}">
                <a16:creationId xmlns:a16="http://schemas.microsoft.com/office/drawing/2014/main" id="{FC7F01A8-5D7A-3218-FB25-81028C2F6667}"/>
              </a:ext>
            </a:extLst>
          </p:cNvPr>
          <p:cNvPicPr>
            <a:picLocks noChangeAspect="1"/>
          </p:cNvPicPr>
          <p:nvPr/>
        </p:nvPicPr>
        <p:blipFill rotWithShape="1">
          <a:blip r:embed="rId4">
            <a:extLst>
              <a:ext uri="{28A0092B-C50C-407E-A947-70E740481C1C}">
                <a14:useLocalDpi xmlns:a14="http://schemas.microsoft.com/office/drawing/2010/main" val="0"/>
              </a:ext>
            </a:extLst>
          </a:blip>
          <a:srcRect r="64416"/>
          <a:stretch/>
        </p:blipFill>
        <p:spPr>
          <a:xfrm>
            <a:off x="292566" y="1265423"/>
            <a:ext cx="1853267" cy="5382872"/>
          </a:xfrm>
          <a:prstGeom prst="rect">
            <a:avLst/>
          </a:prstGeom>
        </p:spPr>
      </p:pic>
    </p:spTree>
    <p:extLst>
      <p:ext uri="{BB962C8B-B14F-4D97-AF65-F5344CB8AC3E}">
        <p14:creationId xmlns:p14="http://schemas.microsoft.com/office/powerpoint/2010/main" val="220620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F82028-207C-B5AC-027F-39CF84937FCA}"/>
              </a:ext>
            </a:extLst>
          </p:cNvPr>
          <p:cNvGrpSpPr/>
          <p:nvPr/>
        </p:nvGrpSpPr>
        <p:grpSpPr>
          <a:xfrm>
            <a:off x="19888" y="2525582"/>
            <a:ext cx="12179968" cy="1400397"/>
            <a:chOff x="0" y="2946400"/>
            <a:chExt cx="12192000" cy="2133600"/>
          </a:xfrm>
        </p:grpSpPr>
        <p:sp>
          <p:nvSpPr>
            <p:cNvPr id="3" name="Arrow: Pentagon 2">
              <a:extLst>
                <a:ext uri="{FF2B5EF4-FFF2-40B4-BE49-F238E27FC236}">
                  <a16:creationId xmlns:a16="http://schemas.microsoft.com/office/drawing/2014/main" id="{DC94976D-89D1-6577-7233-B4A8B7BD93AA}"/>
                </a:ext>
              </a:extLst>
            </p:cNvPr>
            <p:cNvSpPr/>
            <p:nvPr/>
          </p:nvSpPr>
          <p:spPr>
            <a:xfrm>
              <a:off x="0" y="2946400"/>
              <a:ext cx="12192000" cy="2133600"/>
            </a:xfrm>
            <a:prstGeom prst="homePlate">
              <a:avLst/>
            </a:prstGeom>
            <a:solidFill>
              <a:schemeClr val="accent6">
                <a:lumMod val="50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B07ACB-5245-E464-8B03-FFF695FCFD5D}"/>
                </a:ext>
              </a:extLst>
            </p:cNvPr>
            <p:cNvSpPr/>
            <p:nvPr/>
          </p:nvSpPr>
          <p:spPr>
            <a:xfrm>
              <a:off x="0" y="2946400"/>
              <a:ext cx="6096000" cy="2133600"/>
            </a:xfrm>
            <a:prstGeom prst="rect">
              <a:avLst/>
            </a:prstGeom>
            <a:solidFill>
              <a:schemeClr val="accent6">
                <a:lumMod val="60000"/>
                <a:lumOff val="40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DAEE98-C627-985C-8543-08E867D73E25}"/>
                </a:ext>
              </a:extLst>
            </p:cNvPr>
            <p:cNvSpPr/>
            <p:nvPr/>
          </p:nvSpPr>
          <p:spPr>
            <a:xfrm>
              <a:off x="6096000" y="2946400"/>
              <a:ext cx="2264229" cy="2133600"/>
            </a:xfrm>
            <a:prstGeom prst="rect">
              <a:avLst/>
            </a:prstGeom>
            <a:solidFill>
              <a:schemeClr val="accent6">
                <a:lumMod val="75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F59F907-7D4E-CC73-2FEF-A668B96D98A7}"/>
              </a:ext>
            </a:extLst>
          </p:cNvPr>
          <p:cNvGrpSpPr/>
          <p:nvPr/>
        </p:nvGrpSpPr>
        <p:grpSpPr>
          <a:xfrm>
            <a:off x="725239" y="2766803"/>
            <a:ext cx="11219475" cy="923330"/>
            <a:chOff x="681690" y="2902091"/>
            <a:chExt cx="11219475" cy="923330"/>
          </a:xfrm>
        </p:grpSpPr>
        <p:sp>
          <p:nvSpPr>
            <p:cNvPr id="7" name="TextBox 6">
              <a:extLst>
                <a:ext uri="{FF2B5EF4-FFF2-40B4-BE49-F238E27FC236}">
                  <a16:creationId xmlns:a16="http://schemas.microsoft.com/office/drawing/2014/main" id="{FF42E9F3-FFD8-1A52-2FEA-AAE573149F79}"/>
                </a:ext>
              </a:extLst>
            </p:cNvPr>
            <p:cNvSpPr txBox="1"/>
            <p:nvPr/>
          </p:nvSpPr>
          <p:spPr>
            <a:xfrm>
              <a:off x="681690" y="2902091"/>
              <a:ext cx="4803850" cy="923330"/>
            </a:xfrm>
            <a:prstGeom prst="rect">
              <a:avLst/>
            </a:prstGeom>
            <a:noFill/>
          </p:spPr>
          <p:txBody>
            <a:bodyPr wrap="square" rtlCol="0">
              <a:spAutoFit/>
            </a:bodyPr>
            <a:lstStyle/>
            <a:p>
              <a:r>
                <a:rPr lang="en-US" sz="5400" b="1">
                  <a:solidFill>
                    <a:schemeClr val="accent3">
                      <a:lumMod val="20000"/>
                      <a:lumOff val="80000"/>
                    </a:schemeClr>
                  </a:solidFill>
                  <a:latin typeface="Aptos" panose="020B0004020202020204" pitchFamily="34" charset="0"/>
                </a:rPr>
                <a:t>Pre-Workshop</a:t>
              </a:r>
            </a:p>
          </p:txBody>
        </p:sp>
        <p:sp>
          <p:nvSpPr>
            <p:cNvPr id="8" name="TextBox 7">
              <a:extLst>
                <a:ext uri="{FF2B5EF4-FFF2-40B4-BE49-F238E27FC236}">
                  <a16:creationId xmlns:a16="http://schemas.microsoft.com/office/drawing/2014/main" id="{026E1C24-C528-685A-6A0B-0885FA8E6C89}"/>
                </a:ext>
              </a:extLst>
            </p:cNvPr>
            <p:cNvSpPr txBox="1"/>
            <p:nvPr/>
          </p:nvSpPr>
          <p:spPr>
            <a:xfrm>
              <a:off x="8351046" y="3039527"/>
              <a:ext cx="3550119" cy="646331"/>
            </a:xfrm>
            <a:prstGeom prst="rect">
              <a:avLst/>
            </a:prstGeom>
            <a:noFill/>
          </p:spPr>
          <p:txBody>
            <a:bodyPr wrap="square" rtlCol="0">
              <a:spAutoFit/>
            </a:bodyPr>
            <a:lstStyle/>
            <a:p>
              <a:r>
                <a:rPr lang="en-US" sz="3600" b="1">
                  <a:solidFill>
                    <a:schemeClr val="accent3">
                      <a:lumMod val="20000"/>
                      <a:lumOff val="80000"/>
                    </a:schemeClr>
                  </a:solidFill>
                  <a:latin typeface="Aptos" panose="020B0004020202020204" pitchFamily="34" charset="0"/>
                </a:rPr>
                <a:t>Post-Workshop</a:t>
              </a:r>
            </a:p>
          </p:txBody>
        </p:sp>
        <p:sp>
          <p:nvSpPr>
            <p:cNvPr id="9" name="TextBox 8">
              <a:extLst>
                <a:ext uri="{FF2B5EF4-FFF2-40B4-BE49-F238E27FC236}">
                  <a16:creationId xmlns:a16="http://schemas.microsoft.com/office/drawing/2014/main" id="{FCE78473-8544-17A4-8850-D59127B0E926}"/>
                </a:ext>
              </a:extLst>
            </p:cNvPr>
            <p:cNvSpPr txBox="1"/>
            <p:nvPr/>
          </p:nvSpPr>
          <p:spPr>
            <a:xfrm>
              <a:off x="6143464" y="3049384"/>
              <a:ext cx="2082203" cy="584775"/>
            </a:xfrm>
            <a:prstGeom prst="rect">
              <a:avLst/>
            </a:prstGeom>
            <a:noFill/>
          </p:spPr>
          <p:txBody>
            <a:bodyPr wrap="square" rtlCol="0">
              <a:spAutoFit/>
            </a:bodyPr>
            <a:lstStyle/>
            <a:p>
              <a:pPr algn="ctr"/>
              <a:r>
                <a:rPr lang="en-US" sz="3200" b="1">
                  <a:solidFill>
                    <a:schemeClr val="accent3">
                      <a:lumMod val="20000"/>
                      <a:lumOff val="80000"/>
                    </a:schemeClr>
                  </a:solidFill>
                  <a:latin typeface="Aptos" panose="020B0004020202020204" pitchFamily="34" charset="0"/>
                </a:rPr>
                <a:t>Workshop</a:t>
              </a:r>
              <a:endParaRPr lang="en-US" b="1" i="1">
                <a:solidFill>
                  <a:schemeClr val="accent3">
                    <a:lumMod val="20000"/>
                    <a:lumOff val="80000"/>
                  </a:schemeClr>
                </a:solidFill>
                <a:latin typeface="Aptos" panose="020B0004020202020204" pitchFamily="34" charset="0"/>
              </a:endParaRPr>
            </a:p>
          </p:txBody>
        </p:sp>
      </p:grpSp>
      <p:grpSp>
        <p:nvGrpSpPr>
          <p:cNvPr id="13" name="Group 12">
            <a:extLst>
              <a:ext uri="{FF2B5EF4-FFF2-40B4-BE49-F238E27FC236}">
                <a16:creationId xmlns:a16="http://schemas.microsoft.com/office/drawing/2014/main" id="{B4BAA01E-E7C1-84B8-8FFE-519C65B0F852}"/>
              </a:ext>
            </a:extLst>
          </p:cNvPr>
          <p:cNvGrpSpPr/>
          <p:nvPr/>
        </p:nvGrpSpPr>
        <p:grpSpPr>
          <a:xfrm>
            <a:off x="81323" y="346964"/>
            <a:ext cx="331925" cy="2158478"/>
            <a:chOff x="2857842" y="1127395"/>
            <a:chExt cx="419898" cy="2713759"/>
          </a:xfrm>
          <a:solidFill>
            <a:schemeClr val="accent2"/>
          </a:solidFill>
        </p:grpSpPr>
        <p:cxnSp>
          <p:nvCxnSpPr>
            <p:cNvPr id="11" name="Straight Connector 10">
              <a:extLst>
                <a:ext uri="{FF2B5EF4-FFF2-40B4-BE49-F238E27FC236}">
                  <a16:creationId xmlns:a16="http://schemas.microsoft.com/office/drawing/2014/main" id="{94D65FC1-560B-B7F8-B910-C6C4DFF605F9}"/>
                </a:ext>
              </a:extLst>
            </p:cNvPr>
            <p:cNvCxnSpPr>
              <a:cxnSpLocks/>
            </p:cNvCxnSpPr>
            <p:nvPr/>
          </p:nvCxnSpPr>
          <p:spPr>
            <a:xfrm flipV="1">
              <a:off x="3067792" y="1303599"/>
              <a:ext cx="0" cy="2537555"/>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96E020ED-EB1D-A786-0675-23F6539CF6A9}"/>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14" name="TextBox 13">
            <a:extLst>
              <a:ext uri="{FF2B5EF4-FFF2-40B4-BE49-F238E27FC236}">
                <a16:creationId xmlns:a16="http://schemas.microsoft.com/office/drawing/2014/main" id="{CBF689C4-F3EB-D497-F17F-BC566487E1E9}"/>
              </a:ext>
            </a:extLst>
          </p:cNvPr>
          <p:cNvSpPr txBox="1"/>
          <p:nvPr/>
        </p:nvSpPr>
        <p:spPr>
          <a:xfrm>
            <a:off x="334375" y="752885"/>
            <a:ext cx="1816468" cy="1661993"/>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8 WEEKS PRIOR</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Confirm workshop facilitators and planning meeting schedule</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Share pre-workshop tool, maturity model, and agenda template with country stakeholders</a:t>
            </a:r>
          </a:p>
        </p:txBody>
      </p:sp>
      <p:grpSp>
        <p:nvGrpSpPr>
          <p:cNvPr id="16" name="Group 15">
            <a:extLst>
              <a:ext uri="{FF2B5EF4-FFF2-40B4-BE49-F238E27FC236}">
                <a16:creationId xmlns:a16="http://schemas.microsoft.com/office/drawing/2014/main" id="{CF2F19B9-B00C-B0A8-F9FD-81ACEFCBB5AB}"/>
              </a:ext>
            </a:extLst>
          </p:cNvPr>
          <p:cNvGrpSpPr/>
          <p:nvPr/>
        </p:nvGrpSpPr>
        <p:grpSpPr>
          <a:xfrm rot="10800000">
            <a:off x="365680" y="3906827"/>
            <a:ext cx="331925" cy="2121271"/>
            <a:chOff x="2857842" y="1127395"/>
            <a:chExt cx="419898" cy="2908254"/>
          </a:xfrm>
          <a:solidFill>
            <a:schemeClr val="accent2"/>
          </a:solidFill>
        </p:grpSpPr>
        <p:cxnSp>
          <p:nvCxnSpPr>
            <p:cNvPr id="17" name="Straight Connector 16">
              <a:extLst>
                <a:ext uri="{FF2B5EF4-FFF2-40B4-BE49-F238E27FC236}">
                  <a16:creationId xmlns:a16="http://schemas.microsoft.com/office/drawing/2014/main" id="{26E96703-5C54-BACE-198B-93C3F3F9E73D}"/>
                </a:ext>
              </a:extLst>
            </p:cNvPr>
            <p:cNvCxnSpPr>
              <a:cxnSpLocks/>
            </p:cNvCxnSpPr>
            <p:nvPr/>
          </p:nvCxnSpPr>
          <p:spPr>
            <a:xfrm flipV="1">
              <a:off x="3067791" y="1303600"/>
              <a:ext cx="0" cy="2732050"/>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28F744CE-FD77-0AC1-2FEA-EA9FA170666F}"/>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19" name="TextBox 18">
            <a:extLst>
              <a:ext uri="{FF2B5EF4-FFF2-40B4-BE49-F238E27FC236}">
                <a16:creationId xmlns:a16="http://schemas.microsoft.com/office/drawing/2014/main" id="{02DFF2C9-4375-7E60-C807-1EE3E4971C7C}"/>
              </a:ext>
            </a:extLst>
          </p:cNvPr>
          <p:cNvSpPr txBox="1"/>
          <p:nvPr/>
        </p:nvSpPr>
        <p:spPr>
          <a:xfrm>
            <a:off x="604269" y="3975269"/>
            <a:ext cx="2317681" cy="1661993"/>
          </a:xfrm>
          <a:prstGeom prst="rect">
            <a:avLst/>
          </a:prstGeom>
          <a:solidFill>
            <a:schemeClr val="bg1">
              <a:lumMod val="95000"/>
            </a:schemeClr>
          </a:solidFill>
        </p:spPr>
        <p:txBody>
          <a:bodyPr wrap="square" lIns="91440" tIns="45720" rIns="91440" bIns="45720" rtlCol="0" anchor="t">
            <a:spAutoFit/>
          </a:bodyPr>
          <a:lstStyle/>
          <a:p>
            <a:r>
              <a:rPr lang="en-US" sz="1400" b="1">
                <a:solidFill>
                  <a:schemeClr val="accent6">
                    <a:lumMod val="50000"/>
                  </a:schemeClr>
                </a:solidFill>
                <a:latin typeface="Aptos"/>
              </a:rPr>
              <a:t>6 WEEKS PRIOR</a:t>
            </a:r>
          </a:p>
          <a:p>
            <a:pPr marL="171450" indent="-171450">
              <a:buFont typeface="Arial" panose="020B0604020202020204" pitchFamily="34" charset="0"/>
              <a:buChar char="•"/>
            </a:pPr>
            <a:r>
              <a:rPr lang="en-US" sz="1100">
                <a:solidFill>
                  <a:schemeClr val="accent6">
                    <a:lumMod val="50000"/>
                  </a:schemeClr>
                </a:solidFill>
                <a:latin typeface="Aptos"/>
              </a:rPr>
              <a:t>Select and invite workshop participants using pre-workshop tool, issue concept note to leadership/stakeholders</a:t>
            </a:r>
          </a:p>
          <a:p>
            <a:pPr marL="171450" indent="-171450">
              <a:buFont typeface="Arial" panose="020B0604020202020204" pitchFamily="34" charset="0"/>
              <a:buChar char="•"/>
            </a:pPr>
            <a:r>
              <a:rPr lang="en-US" sz="1100">
                <a:solidFill>
                  <a:schemeClr val="accent6">
                    <a:lumMod val="50000"/>
                  </a:schemeClr>
                </a:solidFill>
                <a:latin typeface="Aptos"/>
              </a:rPr>
              <a:t>Select date for pre-workshop webinar</a:t>
            </a:r>
          </a:p>
          <a:p>
            <a:pPr marL="171450" indent="-171450">
              <a:buFont typeface="Arial" panose="020B0604020202020204" pitchFamily="34" charset="0"/>
              <a:buChar char="•"/>
            </a:pPr>
            <a:r>
              <a:rPr lang="en-US" sz="1100">
                <a:solidFill>
                  <a:schemeClr val="accent6">
                    <a:lumMod val="50000"/>
                  </a:schemeClr>
                </a:solidFill>
                <a:latin typeface="Aptos"/>
              </a:rPr>
              <a:t>Country partners begin adapting domain scenarios</a:t>
            </a:r>
          </a:p>
        </p:txBody>
      </p:sp>
      <p:grpSp>
        <p:nvGrpSpPr>
          <p:cNvPr id="20" name="Group 19">
            <a:extLst>
              <a:ext uri="{FF2B5EF4-FFF2-40B4-BE49-F238E27FC236}">
                <a16:creationId xmlns:a16="http://schemas.microsoft.com/office/drawing/2014/main" id="{AE975C7B-258F-348D-41F8-0B1A38BF2E40}"/>
              </a:ext>
            </a:extLst>
          </p:cNvPr>
          <p:cNvGrpSpPr/>
          <p:nvPr/>
        </p:nvGrpSpPr>
        <p:grpSpPr>
          <a:xfrm>
            <a:off x="2185929" y="722325"/>
            <a:ext cx="331925" cy="1783117"/>
            <a:chOff x="2857842" y="1127395"/>
            <a:chExt cx="419898" cy="2364454"/>
          </a:xfrm>
          <a:solidFill>
            <a:schemeClr val="accent2"/>
          </a:solidFill>
        </p:grpSpPr>
        <p:cxnSp>
          <p:nvCxnSpPr>
            <p:cNvPr id="21" name="Straight Connector 20">
              <a:extLst>
                <a:ext uri="{FF2B5EF4-FFF2-40B4-BE49-F238E27FC236}">
                  <a16:creationId xmlns:a16="http://schemas.microsoft.com/office/drawing/2014/main" id="{1D75FA2E-6223-6F8B-FD02-5C7A1E5F0026}"/>
                </a:ext>
              </a:extLst>
            </p:cNvPr>
            <p:cNvCxnSpPr>
              <a:cxnSpLocks/>
            </p:cNvCxnSpPr>
            <p:nvPr/>
          </p:nvCxnSpPr>
          <p:spPr>
            <a:xfrm flipV="1">
              <a:off x="3067792" y="1303600"/>
              <a:ext cx="0" cy="2188249"/>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21B7A6A5-83F5-B7B8-32CF-64FCD1E8BB1E}"/>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25" name="TextBox 24">
            <a:extLst>
              <a:ext uri="{FF2B5EF4-FFF2-40B4-BE49-F238E27FC236}">
                <a16:creationId xmlns:a16="http://schemas.microsoft.com/office/drawing/2014/main" id="{1CF0E837-60E5-8C75-92BB-AE10388C3F42}"/>
              </a:ext>
            </a:extLst>
          </p:cNvPr>
          <p:cNvSpPr txBox="1"/>
          <p:nvPr/>
        </p:nvSpPr>
        <p:spPr>
          <a:xfrm>
            <a:off x="2430680" y="1188014"/>
            <a:ext cx="1759352" cy="984885"/>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4 WEEKS PRIOR</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Country completes pre-workshop tool and maturity model and shares with facilitators</a:t>
            </a:r>
          </a:p>
        </p:txBody>
      </p:sp>
      <p:sp>
        <p:nvSpPr>
          <p:cNvPr id="15" name="TextBox 14">
            <a:extLst>
              <a:ext uri="{FF2B5EF4-FFF2-40B4-BE49-F238E27FC236}">
                <a16:creationId xmlns:a16="http://schemas.microsoft.com/office/drawing/2014/main" id="{B3248156-40E4-9EBC-729A-5414139669D5}"/>
              </a:ext>
            </a:extLst>
          </p:cNvPr>
          <p:cNvSpPr txBox="1"/>
          <p:nvPr/>
        </p:nvSpPr>
        <p:spPr>
          <a:xfrm>
            <a:off x="3844356" y="76210"/>
            <a:ext cx="6875305" cy="461665"/>
          </a:xfrm>
          <a:prstGeom prst="rect">
            <a:avLst/>
          </a:prstGeom>
          <a:noFill/>
        </p:spPr>
        <p:txBody>
          <a:bodyPr wrap="square" rtlCol="0">
            <a:spAutoFit/>
          </a:bodyPr>
          <a:lstStyle/>
          <a:p>
            <a:r>
              <a:rPr lang="en-US" sz="2400" b="1">
                <a:latin typeface="Aptos" panose="020B0004020202020204" pitchFamily="34" charset="0"/>
              </a:rPr>
              <a:t>Mosaic Workshop Planning: Suggested Timeline</a:t>
            </a:r>
          </a:p>
        </p:txBody>
      </p:sp>
      <p:grpSp>
        <p:nvGrpSpPr>
          <p:cNvPr id="23" name="Group 22">
            <a:extLst>
              <a:ext uri="{FF2B5EF4-FFF2-40B4-BE49-F238E27FC236}">
                <a16:creationId xmlns:a16="http://schemas.microsoft.com/office/drawing/2014/main" id="{92604820-5AE5-532C-9CDF-E055ED35152E}"/>
              </a:ext>
            </a:extLst>
          </p:cNvPr>
          <p:cNvGrpSpPr/>
          <p:nvPr/>
        </p:nvGrpSpPr>
        <p:grpSpPr>
          <a:xfrm rot="10800000">
            <a:off x="3144394" y="3916635"/>
            <a:ext cx="331925" cy="2131543"/>
            <a:chOff x="2893199" y="1194523"/>
            <a:chExt cx="384541" cy="2464670"/>
          </a:xfrm>
          <a:solidFill>
            <a:schemeClr val="accent2"/>
          </a:solidFill>
        </p:grpSpPr>
        <p:cxnSp>
          <p:nvCxnSpPr>
            <p:cNvPr id="24" name="Straight Connector 23">
              <a:extLst>
                <a:ext uri="{FF2B5EF4-FFF2-40B4-BE49-F238E27FC236}">
                  <a16:creationId xmlns:a16="http://schemas.microsoft.com/office/drawing/2014/main" id="{37800EF0-799E-01FE-BF80-9CC8CFD789C1}"/>
                </a:ext>
              </a:extLst>
            </p:cNvPr>
            <p:cNvCxnSpPr>
              <a:cxnSpLocks/>
            </p:cNvCxnSpPr>
            <p:nvPr/>
          </p:nvCxnSpPr>
          <p:spPr>
            <a:xfrm rot="10800000" flipH="1">
              <a:off x="3067037" y="1303601"/>
              <a:ext cx="753" cy="2355592"/>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lowchart: Connector 25">
              <a:extLst>
                <a:ext uri="{FF2B5EF4-FFF2-40B4-BE49-F238E27FC236}">
                  <a16:creationId xmlns:a16="http://schemas.microsoft.com/office/drawing/2014/main" id="{788AE357-A6EF-42D9-D52C-48AD45397C62}"/>
                </a:ext>
              </a:extLst>
            </p:cNvPr>
            <p:cNvSpPr/>
            <p:nvPr/>
          </p:nvSpPr>
          <p:spPr>
            <a:xfrm>
              <a:off x="2893199" y="1194523"/>
              <a:ext cx="384541" cy="361496"/>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28" name="TextBox 27">
            <a:extLst>
              <a:ext uri="{FF2B5EF4-FFF2-40B4-BE49-F238E27FC236}">
                <a16:creationId xmlns:a16="http://schemas.microsoft.com/office/drawing/2014/main" id="{56EB7EB2-7848-B4F2-E03A-C3948EB4C63F}"/>
              </a:ext>
            </a:extLst>
          </p:cNvPr>
          <p:cNvSpPr txBox="1"/>
          <p:nvPr/>
        </p:nvSpPr>
        <p:spPr>
          <a:xfrm>
            <a:off x="3390284" y="3975269"/>
            <a:ext cx="2016861" cy="1661993"/>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3 WEEKS PRIOR</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Organizers work with facilitators to assign workshop facilitation roles </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Organizers and facilitators finalize agenda and country-adapted scenarios</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Facilitators prepare pre-workshop webinar slides</a:t>
            </a:r>
          </a:p>
        </p:txBody>
      </p:sp>
      <p:grpSp>
        <p:nvGrpSpPr>
          <p:cNvPr id="32" name="Group 31">
            <a:extLst>
              <a:ext uri="{FF2B5EF4-FFF2-40B4-BE49-F238E27FC236}">
                <a16:creationId xmlns:a16="http://schemas.microsoft.com/office/drawing/2014/main" id="{51D01E22-FC40-42D9-8D56-F107594CBE8D}"/>
              </a:ext>
            </a:extLst>
          </p:cNvPr>
          <p:cNvGrpSpPr/>
          <p:nvPr/>
        </p:nvGrpSpPr>
        <p:grpSpPr>
          <a:xfrm>
            <a:off x="4443966" y="775425"/>
            <a:ext cx="331925" cy="1730017"/>
            <a:chOff x="2857842" y="1127395"/>
            <a:chExt cx="419898" cy="2262951"/>
          </a:xfrm>
          <a:solidFill>
            <a:schemeClr val="accent2"/>
          </a:solidFill>
        </p:grpSpPr>
        <p:cxnSp>
          <p:nvCxnSpPr>
            <p:cNvPr id="33" name="Straight Connector 32">
              <a:extLst>
                <a:ext uri="{FF2B5EF4-FFF2-40B4-BE49-F238E27FC236}">
                  <a16:creationId xmlns:a16="http://schemas.microsoft.com/office/drawing/2014/main" id="{4D6A474B-06B7-131B-C5B4-EF3504D60166}"/>
                </a:ext>
              </a:extLst>
            </p:cNvPr>
            <p:cNvCxnSpPr>
              <a:cxnSpLocks/>
            </p:cNvCxnSpPr>
            <p:nvPr/>
          </p:nvCxnSpPr>
          <p:spPr>
            <a:xfrm flipV="1">
              <a:off x="3067790" y="1303600"/>
              <a:ext cx="1" cy="2086746"/>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C7C6437E-BF63-8FD7-1747-4BCEF4936E58}"/>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36" name="TextBox 35">
            <a:extLst>
              <a:ext uri="{FF2B5EF4-FFF2-40B4-BE49-F238E27FC236}">
                <a16:creationId xmlns:a16="http://schemas.microsoft.com/office/drawing/2014/main" id="{29023EFE-10AB-6383-DE7F-5634FC56A378}"/>
              </a:ext>
            </a:extLst>
          </p:cNvPr>
          <p:cNvSpPr txBox="1"/>
          <p:nvPr/>
        </p:nvSpPr>
        <p:spPr>
          <a:xfrm>
            <a:off x="4677535" y="1311831"/>
            <a:ext cx="1621558" cy="984885"/>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1-2 WEEKS PRIOR</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Organizers and facilitators host pre-workshop webinar for participants</a:t>
            </a:r>
          </a:p>
        </p:txBody>
      </p:sp>
      <p:grpSp>
        <p:nvGrpSpPr>
          <p:cNvPr id="38" name="Group 37">
            <a:extLst>
              <a:ext uri="{FF2B5EF4-FFF2-40B4-BE49-F238E27FC236}">
                <a16:creationId xmlns:a16="http://schemas.microsoft.com/office/drawing/2014/main" id="{4B9E184D-778E-C01E-CDDD-EBBD9B479107}"/>
              </a:ext>
            </a:extLst>
          </p:cNvPr>
          <p:cNvGrpSpPr/>
          <p:nvPr/>
        </p:nvGrpSpPr>
        <p:grpSpPr>
          <a:xfrm rot="10800000">
            <a:off x="6246741" y="3903096"/>
            <a:ext cx="331925" cy="1801819"/>
            <a:chOff x="2857842" y="1127395"/>
            <a:chExt cx="419898" cy="2389253"/>
          </a:xfrm>
          <a:solidFill>
            <a:schemeClr val="accent2"/>
          </a:solidFill>
        </p:grpSpPr>
        <p:cxnSp>
          <p:nvCxnSpPr>
            <p:cNvPr id="39" name="Straight Connector 38">
              <a:extLst>
                <a:ext uri="{FF2B5EF4-FFF2-40B4-BE49-F238E27FC236}">
                  <a16:creationId xmlns:a16="http://schemas.microsoft.com/office/drawing/2014/main" id="{9547324D-AA0D-8713-7DD1-69F52D6AF81E}"/>
                </a:ext>
              </a:extLst>
            </p:cNvPr>
            <p:cNvCxnSpPr>
              <a:cxnSpLocks/>
            </p:cNvCxnSpPr>
            <p:nvPr/>
          </p:nvCxnSpPr>
          <p:spPr>
            <a:xfrm rot="10800000">
              <a:off x="3067789" y="1303601"/>
              <a:ext cx="3" cy="2213047"/>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Flowchart: Connector 39">
              <a:extLst>
                <a:ext uri="{FF2B5EF4-FFF2-40B4-BE49-F238E27FC236}">
                  <a16:creationId xmlns:a16="http://schemas.microsoft.com/office/drawing/2014/main" id="{85EB7999-D29B-B2FB-1C54-AB05197A2125}"/>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41" name="TextBox 40">
            <a:extLst>
              <a:ext uri="{FF2B5EF4-FFF2-40B4-BE49-F238E27FC236}">
                <a16:creationId xmlns:a16="http://schemas.microsoft.com/office/drawing/2014/main" id="{4F2C6E5C-3CF6-3384-443D-EF3D98A71F71}"/>
              </a:ext>
            </a:extLst>
          </p:cNvPr>
          <p:cNvSpPr txBox="1"/>
          <p:nvPr/>
        </p:nvSpPr>
        <p:spPr>
          <a:xfrm>
            <a:off x="6473856" y="4020642"/>
            <a:ext cx="1596344" cy="984885"/>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1 DAY PRIOR</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Organizers and facilitators meet for final pre-workshop planning meeting</a:t>
            </a:r>
          </a:p>
        </p:txBody>
      </p:sp>
      <p:grpSp>
        <p:nvGrpSpPr>
          <p:cNvPr id="54" name="Group 53">
            <a:extLst>
              <a:ext uri="{FF2B5EF4-FFF2-40B4-BE49-F238E27FC236}">
                <a16:creationId xmlns:a16="http://schemas.microsoft.com/office/drawing/2014/main" id="{09C839CB-EEE2-591C-82B4-A779BA931B17}"/>
              </a:ext>
            </a:extLst>
          </p:cNvPr>
          <p:cNvGrpSpPr/>
          <p:nvPr/>
        </p:nvGrpSpPr>
        <p:grpSpPr>
          <a:xfrm>
            <a:off x="6764994" y="1333555"/>
            <a:ext cx="331925" cy="1176315"/>
            <a:chOff x="2857842" y="1127395"/>
            <a:chExt cx="419898" cy="1612723"/>
          </a:xfrm>
          <a:solidFill>
            <a:schemeClr val="accent2"/>
          </a:solidFill>
        </p:grpSpPr>
        <p:cxnSp>
          <p:nvCxnSpPr>
            <p:cNvPr id="55" name="Straight Connector 54">
              <a:extLst>
                <a:ext uri="{FF2B5EF4-FFF2-40B4-BE49-F238E27FC236}">
                  <a16:creationId xmlns:a16="http://schemas.microsoft.com/office/drawing/2014/main" id="{5D28FEFD-7E7C-AED0-E771-F667EB3502DD}"/>
                </a:ext>
              </a:extLst>
            </p:cNvPr>
            <p:cNvCxnSpPr>
              <a:cxnSpLocks/>
            </p:cNvCxnSpPr>
            <p:nvPr/>
          </p:nvCxnSpPr>
          <p:spPr>
            <a:xfrm flipV="1">
              <a:off x="3067792" y="1303601"/>
              <a:ext cx="0" cy="1436517"/>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lowchart: Connector 55">
              <a:extLst>
                <a:ext uri="{FF2B5EF4-FFF2-40B4-BE49-F238E27FC236}">
                  <a16:creationId xmlns:a16="http://schemas.microsoft.com/office/drawing/2014/main" id="{77F762BD-1C69-8A2B-6682-EC19F4DD8591}"/>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57" name="TextBox 56">
            <a:extLst>
              <a:ext uri="{FF2B5EF4-FFF2-40B4-BE49-F238E27FC236}">
                <a16:creationId xmlns:a16="http://schemas.microsoft.com/office/drawing/2014/main" id="{E9C84F33-7B41-A4C5-5A0D-6DE5B184CF3B}"/>
              </a:ext>
            </a:extLst>
          </p:cNvPr>
          <p:cNvSpPr txBox="1"/>
          <p:nvPr/>
        </p:nvSpPr>
        <p:spPr>
          <a:xfrm>
            <a:off x="7186901" y="1552547"/>
            <a:ext cx="1591912" cy="815608"/>
          </a:xfrm>
          <a:prstGeom prst="rect">
            <a:avLst/>
          </a:prstGeom>
          <a:solidFill>
            <a:schemeClr val="accent3">
              <a:lumMod val="20000"/>
              <a:lumOff val="80000"/>
            </a:schemeClr>
          </a:solidFill>
        </p:spPr>
        <p:txBody>
          <a:bodyPr wrap="square" rtlCol="0">
            <a:spAutoFit/>
          </a:bodyPr>
          <a:lstStyle/>
          <a:p>
            <a:pPr algn="ctr"/>
            <a:r>
              <a:rPr lang="en-US" sz="1400" b="1">
                <a:solidFill>
                  <a:schemeClr val="accent6">
                    <a:lumMod val="50000"/>
                  </a:schemeClr>
                </a:solidFill>
                <a:latin typeface="Aptos" panose="020B0004020202020204" pitchFamily="34" charset="0"/>
              </a:rPr>
              <a:t>WORKSHOP</a:t>
            </a:r>
          </a:p>
          <a:p>
            <a:pPr marL="171450" indent="-171450" algn="ctr">
              <a:buFont typeface="Arial" panose="020B0604020202020204" pitchFamily="34" charset="0"/>
              <a:buChar char="•"/>
            </a:pPr>
            <a:r>
              <a:rPr lang="en-US" sz="1100">
                <a:solidFill>
                  <a:schemeClr val="accent6">
                    <a:lumMod val="50000"/>
                  </a:schemeClr>
                </a:solidFill>
                <a:latin typeface="Aptos" panose="020B0004020202020204" pitchFamily="34" charset="0"/>
              </a:rPr>
              <a:t>Host workshop</a:t>
            </a:r>
          </a:p>
          <a:p>
            <a:pPr marL="171450" indent="-171450" algn="ctr">
              <a:buFont typeface="Arial" panose="020B0604020202020204" pitchFamily="34" charset="0"/>
              <a:buChar char="•"/>
            </a:pPr>
            <a:r>
              <a:rPr lang="en-US" sz="1100">
                <a:solidFill>
                  <a:schemeClr val="accent6">
                    <a:lumMod val="50000"/>
                  </a:schemeClr>
                </a:solidFill>
                <a:latin typeface="Aptos" panose="020B0004020202020204" pitchFamily="34" charset="0"/>
              </a:rPr>
              <a:t>Finalize Mosaic and needs &amp; actions</a:t>
            </a:r>
          </a:p>
        </p:txBody>
      </p:sp>
      <p:pic>
        <p:nvPicPr>
          <p:cNvPr id="2" name="Picture 1" descr="A hand holding a piece of paper&#10;&#10;Description automatically generated">
            <a:extLst>
              <a:ext uri="{FF2B5EF4-FFF2-40B4-BE49-F238E27FC236}">
                <a16:creationId xmlns:a16="http://schemas.microsoft.com/office/drawing/2014/main" id="{99D132E8-6331-4D97-A542-4ED4CBBE28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981285" y="-37670"/>
            <a:ext cx="1209295" cy="1165979"/>
          </a:xfrm>
          <a:prstGeom prst="rect">
            <a:avLst/>
          </a:prstGeom>
        </p:spPr>
      </p:pic>
      <p:grpSp>
        <p:nvGrpSpPr>
          <p:cNvPr id="31" name="Group 30">
            <a:extLst>
              <a:ext uri="{FF2B5EF4-FFF2-40B4-BE49-F238E27FC236}">
                <a16:creationId xmlns:a16="http://schemas.microsoft.com/office/drawing/2014/main" id="{52A1CBF5-BD60-5BDC-A55F-E97FF4C6D6CD}"/>
              </a:ext>
            </a:extLst>
          </p:cNvPr>
          <p:cNvGrpSpPr/>
          <p:nvPr/>
        </p:nvGrpSpPr>
        <p:grpSpPr>
          <a:xfrm rot="10800000">
            <a:off x="9499139" y="3961856"/>
            <a:ext cx="331786" cy="1610176"/>
            <a:chOff x="2857842" y="1127395"/>
            <a:chExt cx="419898" cy="2389253"/>
          </a:xfrm>
          <a:solidFill>
            <a:schemeClr val="accent2"/>
          </a:solidFill>
        </p:grpSpPr>
        <p:cxnSp>
          <p:nvCxnSpPr>
            <p:cNvPr id="35" name="Straight Connector 34">
              <a:extLst>
                <a:ext uri="{FF2B5EF4-FFF2-40B4-BE49-F238E27FC236}">
                  <a16:creationId xmlns:a16="http://schemas.microsoft.com/office/drawing/2014/main" id="{9E408EA3-11E4-55CF-FF76-07A233279E45}"/>
                </a:ext>
              </a:extLst>
            </p:cNvPr>
            <p:cNvCxnSpPr>
              <a:cxnSpLocks/>
            </p:cNvCxnSpPr>
            <p:nvPr/>
          </p:nvCxnSpPr>
          <p:spPr>
            <a:xfrm rot="10800000">
              <a:off x="3067789" y="1303601"/>
              <a:ext cx="3" cy="2213047"/>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Flowchart: Connector 39">
              <a:extLst>
                <a:ext uri="{FF2B5EF4-FFF2-40B4-BE49-F238E27FC236}">
                  <a16:creationId xmlns:a16="http://schemas.microsoft.com/office/drawing/2014/main" id="{FC718945-4A11-E15D-7BBF-9153887022A6}"/>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42" name="TextBox 41">
            <a:extLst>
              <a:ext uri="{FF2B5EF4-FFF2-40B4-BE49-F238E27FC236}">
                <a16:creationId xmlns:a16="http://schemas.microsoft.com/office/drawing/2014/main" id="{4C4E6C7B-A385-A915-E016-15A94472C5ED}"/>
              </a:ext>
            </a:extLst>
          </p:cNvPr>
          <p:cNvSpPr txBox="1"/>
          <p:nvPr/>
        </p:nvSpPr>
        <p:spPr>
          <a:xfrm>
            <a:off x="9830925" y="4074335"/>
            <a:ext cx="2000120" cy="1492716"/>
          </a:xfrm>
          <a:prstGeom prst="rect">
            <a:avLst/>
          </a:prstGeom>
          <a:solidFill>
            <a:schemeClr val="bg1">
              <a:lumMod val="95000"/>
            </a:schemeClr>
          </a:solidFill>
        </p:spPr>
        <p:txBody>
          <a:bodyPr wrap="square" rtlCol="0">
            <a:spAutoFit/>
          </a:bodyPr>
          <a:lstStyle/>
          <a:p>
            <a:r>
              <a:rPr lang="en-US" sz="1400" b="1">
                <a:solidFill>
                  <a:schemeClr val="accent6">
                    <a:lumMod val="50000"/>
                  </a:schemeClr>
                </a:solidFill>
                <a:latin typeface="Aptos" panose="020B0004020202020204" pitchFamily="34" charset="0"/>
              </a:rPr>
              <a:t>4 WEEKS + POST</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Finalize and share workshop report</a:t>
            </a:r>
          </a:p>
          <a:p>
            <a:pPr marL="171450" indent="-171450">
              <a:buFont typeface="Arial" panose="020B0604020202020204" pitchFamily="34" charset="0"/>
              <a:buChar char="•"/>
            </a:pPr>
            <a:r>
              <a:rPr lang="en-US" sz="1100">
                <a:solidFill>
                  <a:schemeClr val="accent6">
                    <a:lumMod val="50000"/>
                  </a:schemeClr>
                </a:solidFill>
                <a:latin typeface="Aptos" panose="020B0004020202020204" pitchFamily="34" charset="0"/>
              </a:rPr>
              <a:t>Country incorporates actions into existing workplans for implementation</a:t>
            </a:r>
          </a:p>
          <a:p>
            <a:pPr marL="171450" indent="-171450">
              <a:buFont typeface="Arial" panose="020B0604020202020204" pitchFamily="34" charset="0"/>
              <a:buChar char="•"/>
            </a:pPr>
            <a:endParaRPr lang="en-US" sz="1100">
              <a:solidFill>
                <a:schemeClr val="accent6">
                  <a:lumMod val="50000"/>
                </a:schemeClr>
              </a:solidFill>
              <a:latin typeface="Aptos" panose="020B0004020202020204" pitchFamily="34" charset="0"/>
            </a:endParaRPr>
          </a:p>
        </p:txBody>
      </p:sp>
    </p:spTree>
    <p:extLst>
      <p:ext uri="{BB962C8B-B14F-4D97-AF65-F5344CB8AC3E}">
        <p14:creationId xmlns:p14="http://schemas.microsoft.com/office/powerpoint/2010/main" val="153104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4378E-7CE5-410B-564D-E324354239C0}"/>
              </a:ext>
            </a:extLst>
          </p:cNvPr>
          <p:cNvSpPr txBox="1"/>
          <p:nvPr/>
        </p:nvSpPr>
        <p:spPr>
          <a:xfrm>
            <a:off x="161376" y="156115"/>
            <a:ext cx="10797606" cy="492443"/>
          </a:xfrm>
          <a:prstGeom prst="rect">
            <a:avLst/>
          </a:prstGeom>
          <a:noFill/>
        </p:spPr>
        <p:txBody>
          <a:bodyPr wrap="square" lIns="0" tIns="0" rIns="0" bIns="0" rtlCol="0" anchor="t">
            <a:spAutoFit/>
          </a:bodyPr>
          <a:lstStyle/>
          <a:p>
            <a:r>
              <a:rPr lang="en-GB" sz="3200" b="1">
                <a:solidFill>
                  <a:schemeClr val="bg1"/>
                </a:solidFill>
                <a:latin typeface="+mn-lt"/>
              </a:rPr>
              <a:t>The Mosaic </a:t>
            </a:r>
            <a:r>
              <a:rPr lang="en-GB" sz="3200" b="1">
                <a:solidFill>
                  <a:schemeClr val="bg1"/>
                </a:solidFill>
              </a:rPr>
              <a:t>Respiratory Surveillance Framework</a:t>
            </a:r>
            <a:r>
              <a:rPr lang="en-GB" sz="3200" b="1">
                <a:solidFill>
                  <a:schemeClr val="bg1"/>
                </a:solidFill>
                <a:latin typeface="+mn-lt"/>
              </a:rPr>
              <a:t>:</a:t>
            </a:r>
            <a:endParaRPr lang="en-US" sz="3200" b="1">
              <a:solidFill>
                <a:schemeClr val="bg1"/>
              </a:solidFill>
              <a:latin typeface="+mn-lt"/>
            </a:endParaRPr>
          </a:p>
        </p:txBody>
      </p:sp>
      <p:pic>
        <p:nvPicPr>
          <p:cNvPr id="4" name="Picture 3">
            <a:extLst>
              <a:ext uri="{FF2B5EF4-FFF2-40B4-BE49-F238E27FC236}">
                <a16:creationId xmlns:a16="http://schemas.microsoft.com/office/drawing/2014/main" id="{EE05E46A-1FD4-1B6E-62ED-538825D71E3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509878" y="0"/>
            <a:ext cx="1458451" cy="1505973"/>
          </a:xfrm>
          <a:prstGeom prst="rect">
            <a:avLst/>
          </a:prstGeom>
        </p:spPr>
      </p:pic>
      <p:pic>
        <p:nvPicPr>
          <p:cNvPr id="2" name="Picture 1">
            <a:extLst>
              <a:ext uri="{FF2B5EF4-FFF2-40B4-BE49-F238E27FC236}">
                <a16:creationId xmlns:a16="http://schemas.microsoft.com/office/drawing/2014/main" id="{30F05B9D-1D98-051A-37A7-9754ABD483D5}"/>
              </a:ext>
            </a:extLst>
          </p:cNvPr>
          <p:cNvPicPr>
            <a:picLocks noChangeAspect="1"/>
          </p:cNvPicPr>
          <p:nvPr/>
        </p:nvPicPr>
        <p:blipFill>
          <a:blip r:embed="rId4"/>
          <a:srcRect r="44770"/>
          <a:stretch/>
        </p:blipFill>
        <p:spPr>
          <a:xfrm>
            <a:off x="475963" y="1316312"/>
            <a:ext cx="5085129" cy="3871095"/>
          </a:xfrm>
          <a:prstGeom prst="rect">
            <a:avLst/>
          </a:prstGeom>
        </p:spPr>
      </p:pic>
      <p:sp>
        <p:nvSpPr>
          <p:cNvPr id="5" name="TextBox 4">
            <a:extLst>
              <a:ext uri="{FF2B5EF4-FFF2-40B4-BE49-F238E27FC236}">
                <a16:creationId xmlns:a16="http://schemas.microsoft.com/office/drawing/2014/main" id="{B26D534C-E3FE-D238-967A-4F12D738CB62}"/>
              </a:ext>
            </a:extLst>
          </p:cNvPr>
          <p:cNvSpPr txBox="1"/>
          <p:nvPr/>
        </p:nvSpPr>
        <p:spPr>
          <a:xfrm>
            <a:off x="525138" y="784930"/>
            <a:ext cx="7100761"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Arial"/>
              <a:buChar char="•"/>
            </a:pPr>
            <a:r>
              <a:rPr lang="en-US" sz="2800">
                <a:solidFill>
                  <a:schemeClr val="bg1"/>
                </a:solidFill>
                <a:cs typeface="Arial"/>
              </a:rPr>
              <a:t>An inter-pandemic organizational tool</a:t>
            </a:r>
            <a:endParaRPr lang="en-US" sz="2800">
              <a:solidFill>
                <a:schemeClr val="bg1"/>
              </a:solidFill>
            </a:endParaRPr>
          </a:p>
        </p:txBody>
      </p:sp>
      <p:sp>
        <p:nvSpPr>
          <p:cNvPr id="7" name="TextBox 6">
            <a:extLst>
              <a:ext uri="{FF2B5EF4-FFF2-40B4-BE49-F238E27FC236}">
                <a16:creationId xmlns:a16="http://schemas.microsoft.com/office/drawing/2014/main" id="{F24B1039-4F10-4AB7-BD61-D48E52058D7C}"/>
              </a:ext>
            </a:extLst>
          </p:cNvPr>
          <p:cNvSpPr txBox="1"/>
          <p:nvPr/>
        </p:nvSpPr>
        <p:spPr>
          <a:xfrm>
            <a:off x="5572664" y="1503872"/>
            <a:ext cx="6415346" cy="738664"/>
          </a:xfrm>
          <a:prstGeom prst="rect">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a:solidFill>
                  <a:srgbClr val="0B1B2F"/>
                </a:solidFill>
                <a:latin typeface="Calibri Light"/>
                <a:cs typeface="Segoe UI"/>
              </a:rPr>
              <a:t>Review </a:t>
            </a:r>
            <a:r>
              <a:rPr lang="en-US" sz="2400">
                <a:solidFill>
                  <a:srgbClr val="0B1B2F"/>
                </a:solidFill>
                <a:latin typeface="Calibri Light"/>
                <a:cs typeface="Segoe UI"/>
              </a:rPr>
              <a:t>priority respiratory surveillance objectives </a:t>
            </a:r>
            <a:r>
              <a:rPr lang="en-US" sz="2400">
                <a:solidFill>
                  <a:srgbClr val="7F7F7F"/>
                </a:solidFill>
                <a:latin typeface="Calibri Light"/>
                <a:cs typeface="Segoe UI"/>
              </a:rPr>
              <a:t>​</a:t>
            </a:r>
            <a:endParaRPr lang="en-US" sz="2400">
              <a:solidFill>
                <a:srgbClr val="7F7F7F"/>
              </a:solidFill>
              <a:latin typeface="Calibri Light"/>
              <a:ea typeface="Calibri Light"/>
              <a:cs typeface="Segoe UI"/>
            </a:endParaRPr>
          </a:p>
          <a:p>
            <a:r>
              <a:rPr lang="en-US" sz="2400">
                <a:solidFill>
                  <a:srgbClr val="0B1B2F"/>
                </a:solidFill>
                <a:latin typeface="Calibri Light"/>
                <a:cs typeface="Segoe UI"/>
              </a:rPr>
              <a:t>and the best surveillance approaches to meet them</a:t>
            </a:r>
            <a:endParaRPr lang="en-US" sz="2400">
              <a:solidFill>
                <a:srgbClr val="0B1B2F"/>
              </a:solidFill>
              <a:latin typeface="Calibri Light"/>
              <a:ea typeface="Calibri Light"/>
              <a:cs typeface="Segoe UI"/>
            </a:endParaRPr>
          </a:p>
        </p:txBody>
      </p:sp>
      <p:sp>
        <p:nvSpPr>
          <p:cNvPr id="8" name="TextBox 7">
            <a:extLst>
              <a:ext uri="{FF2B5EF4-FFF2-40B4-BE49-F238E27FC236}">
                <a16:creationId xmlns:a16="http://schemas.microsoft.com/office/drawing/2014/main" id="{3CE950C9-8B91-D2E8-7F37-4561E0D52BBC}"/>
              </a:ext>
            </a:extLst>
          </p:cNvPr>
          <p:cNvSpPr txBox="1"/>
          <p:nvPr/>
        </p:nvSpPr>
        <p:spPr>
          <a:xfrm>
            <a:off x="5572665" y="4034287"/>
            <a:ext cx="6416012" cy="1107996"/>
          </a:xfrm>
          <a:prstGeom prst="rect">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a:solidFill>
                  <a:srgbClr val="0B1B2F"/>
                </a:solidFill>
                <a:latin typeface="Calibri Light"/>
                <a:cs typeface="Segoe UI"/>
              </a:rPr>
              <a:t>Develop </a:t>
            </a:r>
            <a:r>
              <a:rPr lang="en-US" sz="2400">
                <a:solidFill>
                  <a:srgbClr val="0B1B2F"/>
                </a:solidFill>
                <a:latin typeface="Calibri Light"/>
                <a:cs typeface="Segoe UI"/>
              </a:rPr>
              <a:t>needs and actions to integrate into </a:t>
            </a:r>
            <a:r>
              <a:rPr lang="en-US" sz="2400">
                <a:solidFill>
                  <a:srgbClr val="7F7F7F"/>
                </a:solidFill>
                <a:latin typeface="Calibri Light"/>
                <a:cs typeface="Segoe UI"/>
              </a:rPr>
              <a:t>​</a:t>
            </a:r>
            <a:br>
              <a:rPr lang="en-US" sz="2400">
                <a:latin typeface="Calibri Light"/>
                <a:cs typeface="Segoe UI"/>
              </a:rPr>
            </a:br>
            <a:r>
              <a:rPr lang="en-US" sz="2400">
                <a:solidFill>
                  <a:srgbClr val="0B1B2F"/>
                </a:solidFill>
                <a:latin typeface="Calibri Light"/>
                <a:cs typeface="Segoe UI"/>
              </a:rPr>
              <a:t>surveillance work plans according to national</a:t>
            </a:r>
            <a:r>
              <a:rPr lang="en-US" sz="2400">
                <a:solidFill>
                  <a:srgbClr val="7F7F7F"/>
                </a:solidFill>
                <a:latin typeface="Calibri Light"/>
                <a:cs typeface="Segoe UI"/>
              </a:rPr>
              <a:t>​</a:t>
            </a:r>
            <a:endParaRPr lang="en-US" sz="2400">
              <a:solidFill>
                <a:srgbClr val="7F7F7F"/>
              </a:solidFill>
              <a:latin typeface="Calibri Light"/>
              <a:ea typeface="Calibri Light"/>
              <a:cs typeface="Segoe UI"/>
            </a:endParaRPr>
          </a:p>
          <a:p>
            <a:r>
              <a:rPr lang="en-US" sz="2400">
                <a:solidFill>
                  <a:srgbClr val="0B1B2F"/>
                </a:solidFill>
                <a:latin typeface="Calibri Light"/>
                <a:cs typeface="Segoe UI"/>
              </a:rPr>
              <a:t>context and resources</a:t>
            </a:r>
            <a:endParaRPr lang="en-US" sz="2400">
              <a:solidFill>
                <a:srgbClr val="0B1B2F"/>
              </a:solidFill>
              <a:latin typeface="Calibri Light"/>
              <a:ea typeface="Calibri Light"/>
              <a:cs typeface="Segoe UI"/>
            </a:endParaRPr>
          </a:p>
        </p:txBody>
      </p:sp>
      <p:sp>
        <p:nvSpPr>
          <p:cNvPr id="9" name="TextBox 8">
            <a:extLst>
              <a:ext uri="{FF2B5EF4-FFF2-40B4-BE49-F238E27FC236}">
                <a16:creationId xmlns:a16="http://schemas.microsoft.com/office/drawing/2014/main" id="{7C8BCFFB-1FBA-1312-0320-34D7F6B5CEB7}"/>
              </a:ext>
            </a:extLst>
          </p:cNvPr>
          <p:cNvSpPr txBox="1"/>
          <p:nvPr/>
        </p:nvSpPr>
        <p:spPr>
          <a:xfrm>
            <a:off x="5558288" y="2725946"/>
            <a:ext cx="6414445" cy="1107996"/>
          </a:xfrm>
          <a:prstGeom prst="rect">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a:solidFill>
                  <a:srgbClr val="0B1B2F"/>
                </a:solidFill>
                <a:latin typeface="Calibri Light"/>
                <a:cs typeface="Segoe UI"/>
              </a:rPr>
              <a:t>Prioritize </a:t>
            </a:r>
            <a:r>
              <a:rPr lang="en-US" sz="2400">
                <a:solidFill>
                  <a:srgbClr val="0B1B2F"/>
                </a:solidFill>
                <a:latin typeface="Calibri Light"/>
                <a:cs typeface="Segoe UI"/>
              </a:rPr>
              <a:t>and target technical assistance, financial</a:t>
            </a:r>
            <a:r>
              <a:rPr lang="en-US" sz="2400">
                <a:solidFill>
                  <a:srgbClr val="7F7F7F"/>
                </a:solidFill>
                <a:latin typeface="Calibri Light"/>
                <a:cs typeface="Segoe UI"/>
              </a:rPr>
              <a:t>​</a:t>
            </a:r>
            <a:endParaRPr lang="en-US" sz="2400">
              <a:solidFill>
                <a:srgbClr val="7F7F7F"/>
              </a:solidFill>
              <a:latin typeface="Calibri Light"/>
              <a:ea typeface="Calibri Light"/>
              <a:cs typeface="Segoe UI"/>
            </a:endParaRPr>
          </a:p>
          <a:p>
            <a:r>
              <a:rPr lang="en-US" sz="2400">
                <a:solidFill>
                  <a:srgbClr val="0B1B2F"/>
                </a:solidFill>
                <a:latin typeface="Calibri Light"/>
                <a:cs typeface="Segoe UI"/>
              </a:rPr>
              <a:t>investments, and partner focus to meet the </a:t>
            </a:r>
            <a:r>
              <a:rPr lang="en-US" sz="2400">
                <a:solidFill>
                  <a:srgbClr val="7F7F7F"/>
                </a:solidFill>
                <a:latin typeface="Calibri Light"/>
                <a:cs typeface="Segoe UI"/>
              </a:rPr>
              <a:t>​</a:t>
            </a:r>
            <a:endParaRPr lang="en-US" sz="2400">
              <a:solidFill>
                <a:srgbClr val="7F7F7F"/>
              </a:solidFill>
              <a:latin typeface="Calibri Light"/>
              <a:ea typeface="Calibri Light"/>
              <a:cs typeface="Segoe UI"/>
            </a:endParaRPr>
          </a:p>
          <a:p>
            <a:r>
              <a:rPr lang="en-US" sz="2400">
                <a:solidFill>
                  <a:srgbClr val="0B1B2F"/>
                </a:solidFill>
                <a:latin typeface="Calibri Light"/>
                <a:cs typeface="Segoe UI"/>
              </a:rPr>
              <a:t>most pressing needs</a:t>
            </a:r>
            <a:endParaRPr lang="en-US" sz="2400">
              <a:solidFill>
                <a:srgbClr val="0B1B2F"/>
              </a:solidFill>
              <a:latin typeface="Calibri Light"/>
              <a:ea typeface="Calibri Light"/>
              <a:cs typeface="Segoe UI"/>
            </a:endParaRPr>
          </a:p>
        </p:txBody>
      </p:sp>
    </p:spTree>
    <p:extLst>
      <p:ext uri="{BB962C8B-B14F-4D97-AF65-F5344CB8AC3E}">
        <p14:creationId xmlns:p14="http://schemas.microsoft.com/office/powerpoint/2010/main" val="146625225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248156-40E4-9EBC-729A-5414139669D5}"/>
              </a:ext>
            </a:extLst>
          </p:cNvPr>
          <p:cNvSpPr txBox="1"/>
          <p:nvPr/>
        </p:nvSpPr>
        <p:spPr>
          <a:xfrm>
            <a:off x="1346911" y="161511"/>
            <a:ext cx="9047005" cy="523220"/>
          </a:xfrm>
          <a:prstGeom prst="rect">
            <a:avLst/>
          </a:prstGeom>
          <a:noFill/>
        </p:spPr>
        <p:txBody>
          <a:bodyPr wrap="square" lIns="91440" tIns="45720" rIns="91440" bIns="45720" rtlCol="0" anchor="t">
            <a:spAutoFit/>
          </a:bodyPr>
          <a:lstStyle/>
          <a:p>
            <a:r>
              <a:rPr lang="en-US" sz="2800" b="1">
                <a:solidFill>
                  <a:srgbClr val="040910"/>
                </a:solidFill>
                <a:latin typeface="Aptos"/>
              </a:rPr>
              <a:t>Mosaic Post-Workshop Planning: Suggested Timeline</a:t>
            </a:r>
          </a:p>
        </p:txBody>
      </p:sp>
      <p:grpSp>
        <p:nvGrpSpPr>
          <p:cNvPr id="44" name="Group 43">
            <a:extLst>
              <a:ext uri="{FF2B5EF4-FFF2-40B4-BE49-F238E27FC236}">
                <a16:creationId xmlns:a16="http://schemas.microsoft.com/office/drawing/2014/main" id="{40ABAFF3-8A4E-38D8-3E92-1391C8D2EF7A}"/>
              </a:ext>
            </a:extLst>
          </p:cNvPr>
          <p:cNvGrpSpPr/>
          <p:nvPr/>
        </p:nvGrpSpPr>
        <p:grpSpPr>
          <a:xfrm rot="10800000">
            <a:off x="6184182" y="4182299"/>
            <a:ext cx="331925" cy="2031468"/>
            <a:chOff x="2857842" y="1127395"/>
            <a:chExt cx="419898" cy="2785135"/>
          </a:xfrm>
          <a:solidFill>
            <a:schemeClr val="accent2"/>
          </a:solidFill>
        </p:grpSpPr>
        <p:cxnSp>
          <p:nvCxnSpPr>
            <p:cNvPr id="45" name="Straight Connector 44">
              <a:extLst>
                <a:ext uri="{FF2B5EF4-FFF2-40B4-BE49-F238E27FC236}">
                  <a16:creationId xmlns:a16="http://schemas.microsoft.com/office/drawing/2014/main" id="{3BCBF944-23E9-FE7A-1693-B77E892422D5}"/>
                </a:ext>
              </a:extLst>
            </p:cNvPr>
            <p:cNvCxnSpPr>
              <a:cxnSpLocks/>
            </p:cNvCxnSpPr>
            <p:nvPr/>
          </p:nvCxnSpPr>
          <p:spPr>
            <a:xfrm rot="10800000">
              <a:off x="3067789" y="1303601"/>
              <a:ext cx="0" cy="2608929"/>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lowchart: Connector 45">
              <a:extLst>
                <a:ext uri="{FF2B5EF4-FFF2-40B4-BE49-F238E27FC236}">
                  <a16:creationId xmlns:a16="http://schemas.microsoft.com/office/drawing/2014/main" id="{50C3AF1F-5019-A9A2-C106-770ED4350957}"/>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48" name="TextBox 47">
            <a:extLst>
              <a:ext uri="{FF2B5EF4-FFF2-40B4-BE49-F238E27FC236}">
                <a16:creationId xmlns:a16="http://schemas.microsoft.com/office/drawing/2014/main" id="{34EF5008-B4BB-0BDB-ED76-D7040867C11D}"/>
              </a:ext>
            </a:extLst>
          </p:cNvPr>
          <p:cNvSpPr txBox="1"/>
          <p:nvPr/>
        </p:nvSpPr>
        <p:spPr>
          <a:xfrm>
            <a:off x="5906871" y="724763"/>
            <a:ext cx="3519850" cy="989965"/>
          </a:xfrm>
          <a:prstGeom prst="rect">
            <a:avLst/>
          </a:prstGeom>
          <a:solidFill>
            <a:schemeClr val="bg1">
              <a:lumMod val="95000"/>
            </a:schemeClr>
          </a:solidFill>
        </p:spPr>
        <p:txBody>
          <a:bodyPr wrap="square" rtlCol="0">
            <a:spAutoFit/>
          </a:bodyPr>
          <a:lstStyle/>
          <a:p>
            <a:r>
              <a:rPr lang="en-US" sz="2000" b="1">
                <a:solidFill>
                  <a:schemeClr val="accent6">
                    <a:lumMod val="50000"/>
                  </a:schemeClr>
                </a:solidFill>
                <a:latin typeface="Aptos" panose="020B0004020202020204" pitchFamily="34" charset="0"/>
              </a:rPr>
              <a:t>4 WEEKS POST</a:t>
            </a:r>
          </a:p>
          <a:p>
            <a:pPr marL="171450" indent="-171450">
              <a:buFont typeface="Arial" panose="020B0604020202020204" pitchFamily="34" charset="0"/>
              <a:buChar char="•"/>
            </a:pPr>
            <a:r>
              <a:rPr lang="en-US">
                <a:solidFill>
                  <a:schemeClr val="accent6">
                    <a:lumMod val="50000"/>
                  </a:schemeClr>
                </a:solidFill>
                <a:latin typeface="Aptos" panose="020B0004020202020204" pitchFamily="34" charset="0"/>
              </a:rPr>
              <a:t>Workshop report drafted by organizers and facilitators</a:t>
            </a:r>
          </a:p>
        </p:txBody>
      </p:sp>
      <p:grpSp>
        <p:nvGrpSpPr>
          <p:cNvPr id="50" name="Group 49">
            <a:extLst>
              <a:ext uri="{FF2B5EF4-FFF2-40B4-BE49-F238E27FC236}">
                <a16:creationId xmlns:a16="http://schemas.microsoft.com/office/drawing/2014/main" id="{49814DCE-EC8F-3A35-B2C6-A63EDE2B90B7}"/>
              </a:ext>
            </a:extLst>
          </p:cNvPr>
          <p:cNvGrpSpPr/>
          <p:nvPr/>
        </p:nvGrpSpPr>
        <p:grpSpPr>
          <a:xfrm>
            <a:off x="5611513" y="1549480"/>
            <a:ext cx="331925" cy="1541588"/>
            <a:chOff x="2857842" y="1127395"/>
            <a:chExt cx="419898" cy="2113511"/>
          </a:xfrm>
          <a:solidFill>
            <a:schemeClr val="accent2"/>
          </a:solidFill>
        </p:grpSpPr>
        <p:cxnSp>
          <p:nvCxnSpPr>
            <p:cNvPr id="51" name="Straight Connector 50">
              <a:extLst>
                <a:ext uri="{FF2B5EF4-FFF2-40B4-BE49-F238E27FC236}">
                  <a16:creationId xmlns:a16="http://schemas.microsoft.com/office/drawing/2014/main" id="{A9AD76B3-2A49-E15B-D021-0B51435F52E7}"/>
                </a:ext>
              </a:extLst>
            </p:cNvPr>
            <p:cNvCxnSpPr>
              <a:cxnSpLocks/>
            </p:cNvCxnSpPr>
            <p:nvPr/>
          </p:nvCxnSpPr>
          <p:spPr>
            <a:xfrm rot="10800000">
              <a:off x="3067790" y="1303601"/>
              <a:ext cx="1" cy="1937305"/>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Flowchart: Connector 51">
              <a:extLst>
                <a:ext uri="{FF2B5EF4-FFF2-40B4-BE49-F238E27FC236}">
                  <a16:creationId xmlns:a16="http://schemas.microsoft.com/office/drawing/2014/main" id="{19572237-E071-0EB7-ED65-5E2A1360D7C8}"/>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53" name="TextBox 52">
            <a:extLst>
              <a:ext uri="{FF2B5EF4-FFF2-40B4-BE49-F238E27FC236}">
                <a16:creationId xmlns:a16="http://schemas.microsoft.com/office/drawing/2014/main" id="{191D929D-EE1C-CF64-742B-57B738A7DF2D}"/>
              </a:ext>
            </a:extLst>
          </p:cNvPr>
          <p:cNvSpPr txBox="1"/>
          <p:nvPr/>
        </p:nvSpPr>
        <p:spPr>
          <a:xfrm>
            <a:off x="6623683" y="4437849"/>
            <a:ext cx="3762885" cy="1508105"/>
          </a:xfrm>
          <a:prstGeom prst="rect">
            <a:avLst/>
          </a:prstGeom>
          <a:solidFill>
            <a:schemeClr val="bg1">
              <a:lumMod val="95000"/>
            </a:schemeClr>
          </a:solidFill>
        </p:spPr>
        <p:txBody>
          <a:bodyPr wrap="square" rtlCol="0">
            <a:spAutoFit/>
          </a:bodyPr>
          <a:lstStyle/>
          <a:p>
            <a:r>
              <a:rPr lang="en-US" sz="2000" b="1">
                <a:solidFill>
                  <a:schemeClr val="accent6">
                    <a:lumMod val="50000"/>
                  </a:schemeClr>
                </a:solidFill>
                <a:latin typeface="Aptos" panose="020B0004020202020204" pitchFamily="34" charset="0"/>
              </a:rPr>
              <a:t>8 WEEKS POST</a:t>
            </a:r>
          </a:p>
          <a:p>
            <a:pPr marL="171450" indent="-171450">
              <a:buFont typeface="Arial" panose="020B0604020202020204" pitchFamily="34" charset="0"/>
              <a:buChar char="•"/>
            </a:pPr>
            <a:r>
              <a:rPr lang="en-US">
                <a:solidFill>
                  <a:schemeClr val="accent6">
                    <a:lumMod val="50000"/>
                  </a:schemeClr>
                </a:solidFill>
                <a:latin typeface="Aptos" panose="020B0004020202020204" pitchFamily="34" charset="0"/>
              </a:rPr>
              <a:t>Country finalizes workshop report</a:t>
            </a:r>
          </a:p>
          <a:p>
            <a:pPr marL="171450" indent="-171450">
              <a:buFont typeface="Arial" panose="020B0604020202020204" pitchFamily="34" charset="0"/>
              <a:buChar char="•"/>
            </a:pPr>
            <a:r>
              <a:rPr lang="en-US">
                <a:solidFill>
                  <a:schemeClr val="accent6">
                    <a:lumMod val="50000"/>
                  </a:schemeClr>
                </a:solidFill>
                <a:latin typeface="Aptos" panose="020B0004020202020204" pitchFamily="34" charset="0"/>
              </a:rPr>
              <a:t>Country shares final workshop report with relevant stakeholders and leadership</a:t>
            </a:r>
          </a:p>
        </p:txBody>
      </p:sp>
      <p:grpSp>
        <p:nvGrpSpPr>
          <p:cNvPr id="60" name="Group 59">
            <a:extLst>
              <a:ext uri="{FF2B5EF4-FFF2-40B4-BE49-F238E27FC236}">
                <a16:creationId xmlns:a16="http://schemas.microsoft.com/office/drawing/2014/main" id="{36AD6D97-3DCD-1AD2-DCEA-B93D41EC7D19}"/>
              </a:ext>
            </a:extLst>
          </p:cNvPr>
          <p:cNvGrpSpPr/>
          <p:nvPr/>
        </p:nvGrpSpPr>
        <p:grpSpPr>
          <a:xfrm flipH="1">
            <a:off x="6832588" y="1896585"/>
            <a:ext cx="331463" cy="1709727"/>
            <a:chOff x="2857842" y="1127395"/>
            <a:chExt cx="419898" cy="2431263"/>
          </a:xfrm>
          <a:solidFill>
            <a:schemeClr val="accent2"/>
          </a:solidFill>
        </p:grpSpPr>
        <p:cxnSp>
          <p:nvCxnSpPr>
            <p:cNvPr id="61" name="Straight Connector 60">
              <a:extLst>
                <a:ext uri="{FF2B5EF4-FFF2-40B4-BE49-F238E27FC236}">
                  <a16:creationId xmlns:a16="http://schemas.microsoft.com/office/drawing/2014/main" id="{7BF51CE9-64CF-0C40-9FF5-A786823F8B2E}"/>
                </a:ext>
              </a:extLst>
            </p:cNvPr>
            <p:cNvCxnSpPr>
              <a:cxnSpLocks/>
            </p:cNvCxnSpPr>
            <p:nvPr/>
          </p:nvCxnSpPr>
          <p:spPr>
            <a:xfrm flipV="1">
              <a:off x="3067792" y="1303600"/>
              <a:ext cx="0" cy="2255058"/>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Flowchart: Connector 61">
              <a:extLst>
                <a:ext uri="{FF2B5EF4-FFF2-40B4-BE49-F238E27FC236}">
                  <a16:creationId xmlns:a16="http://schemas.microsoft.com/office/drawing/2014/main" id="{13D1F646-DDE5-55A8-A574-446566928F97}"/>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70" name="TextBox 69">
            <a:extLst>
              <a:ext uri="{FF2B5EF4-FFF2-40B4-BE49-F238E27FC236}">
                <a16:creationId xmlns:a16="http://schemas.microsoft.com/office/drawing/2014/main" id="{D61F2CF3-F836-7397-DD99-20B6E0BDFBA2}"/>
              </a:ext>
            </a:extLst>
          </p:cNvPr>
          <p:cNvSpPr txBox="1"/>
          <p:nvPr/>
        </p:nvSpPr>
        <p:spPr>
          <a:xfrm>
            <a:off x="7331895" y="1680433"/>
            <a:ext cx="4563277" cy="1222141"/>
          </a:xfrm>
          <a:prstGeom prst="rect">
            <a:avLst/>
          </a:prstGeom>
          <a:solidFill>
            <a:schemeClr val="bg1">
              <a:lumMod val="95000"/>
            </a:schemeClr>
          </a:solidFill>
        </p:spPr>
        <p:txBody>
          <a:bodyPr wrap="square" rtlCol="0">
            <a:spAutoFit/>
          </a:bodyPr>
          <a:lstStyle/>
          <a:p>
            <a:r>
              <a:rPr lang="en-US" sz="2000" b="1">
                <a:solidFill>
                  <a:schemeClr val="accent6">
                    <a:lumMod val="50000"/>
                  </a:schemeClr>
                </a:solidFill>
                <a:latin typeface="Aptos" panose="020B0004020202020204" pitchFamily="34" charset="0"/>
              </a:rPr>
              <a:t>2+ MONTHS POST</a:t>
            </a:r>
          </a:p>
          <a:p>
            <a:pPr marL="171450" indent="-171450">
              <a:buFont typeface="Arial" panose="020B0604020202020204" pitchFamily="34" charset="0"/>
              <a:buChar char="•"/>
            </a:pPr>
            <a:r>
              <a:rPr lang="en-US">
                <a:solidFill>
                  <a:schemeClr val="accent6">
                    <a:lumMod val="50000"/>
                  </a:schemeClr>
                </a:solidFill>
                <a:latin typeface="Aptos" panose="020B0004020202020204" pitchFamily="34" charset="0"/>
              </a:rPr>
              <a:t>Country incorporates actions into existing workplans, assigns tasks to country and partner stakeholders</a:t>
            </a:r>
          </a:p>
        </p:txBody>
      </p:sp>
      <p:pic>
        <p:nvPicPr>
          <p:cNvPr id="2" name="Picture 1" descr="A hand holding a piece of paper&#10;&#10;Description automatically generated">
            <a:extLst>
              <a:ext uri="{FF2B5EF4-FFF2-40B4-BE49-F238E27FC236}">
                <a16:creationId xmlns:a16="http://schemas.microsoft.com/office/drawing/2014/main" id="{99D132E8-6331-4D97-A542-4ED4CBBE28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grpSp>
        <p:nvGrpSpPr>
          <p:cNvPr id="3" name="Group 2">
            <a:extLst>
              <a:ext uri="{FF2B5EF4-FFF2-40B4-BE49-F238E27FC236}">
                <a16:creationId xmlns:a16="http://schemas.microsoft.com/office/drawing/2014/main" id="{66CBD99A-FF6D-27CE-AEA1-6F78946B219C}"/>
              </a:ext>
            </a:extLst>
          </p:cNvPr>
          <p:cNvGrpSpPr/>
          <p:nvPr/>
        </p:nvGrpSpPr>
        <p:grpSpPr>
          <a:xfrm>
            <a:off x="3282461" y="2898671"/>
            <a:ext cx="6156665" cy="1400918"/>
            <a:chOff x="6117412" y="2925032"/>
            <a:chExt cx="6162747" cy="2134394"/>
          </a:xfrm>
        </p:grpSpPr>
        <p:sp>
          <p:nvSpPr>
            <p:cNvPr id="4" name="Arrow: Pentagon 3">
              <a:extLst>
                <a:ext uri="{FF2B5EF4-FFF2-40B4-BE49-F238E27FC236}">
                  <a16:creationId xmlns:a16="http://schemas.microsoft.com/office/drawing/2014/main" id="{7D680942-00E7-9619-8A2E-F95874CB4DD5}"/>
                </a:ext>
              </a:extLst>
            </p:cNvPr>
            <p:cNvSpPr/>
            <p:nvPr/>
          </p:nvSpPr>
          <p:spPr>
            <a:xfrm>
              <a:off x="6117412" y="2925826"/>
              <a:ext cx="6162747" cy="2133600"/>
            </a:xfrm>
            <a:prstGeom prst="homePlate">
              <a:avLst/>
            </a:prstGeom>
            <a:solidFill>
              <a:schemeClr val="accent6">
                <a:lumMod val="50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43F815-7664-7D74-52E0-F42B7FE4726B}"/>
                </a:ext>
              </a:extLst>
            </p:cNvPr>
            <p:cNvSpPr/>
            <p:nvPr/>
          </p:nvSpPr>
          <p:spPr>
            <a:xfrm>
              <a:off x="6118811" y="2925032"/>
              <a:ext cx="2264229" cy="2133600"/>
            </a:xfrm>
            <a:prstGeom prst="rect">
              <a:avLst/>
            </a:prstGeom>
            <a:solidFill>
              <a:schemeClr val="accent6">
                <a:lumMod val="75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71F5204-C60D-A548-2FFD-5DD0FD77F7B5}"/>
              </a:ext>
            </a:extLst>
          </p:cNvPr>
          <p:cNvSpPr txBox="1"/>
          <p:nvPr/>
        </p:nvSpPr>
        <p:spPr>
          <a:xfrm>
            <a:off x="5581056" y="3300873"/>
            <a:ext cx="3550119" cy="646331"/>
          </a:xfrm>
          <a:prstGeom prst="rect">
            <a:avLst/>
          </a:prstGeom>
          <a:noFill/>
        </p:spPr>
        <p:txBody>
          <a:bodyPr wrap="square" rtlCol="0">
            <a:spAutoFit/>
          </a:bodyPr>
          <a:lstStyle/>
          <a:p>
            <a:r>
              <a:rPr lang="en-US" sz="3600" b="1">
                <a:solidFill>
                  <a:schemeClr val="accent3">
                    <a:lumMod val="20000"/>
                    <a:lumOff val="80000"/>
                  </a:schemeClr>
                </a:solidFill>
                <a:latin typeface="Aptos" panose="020B0004020202020204" pitchFamily="34" charset="0"/>
              </a:rPr>
              <a:t>Post-Workshop</a:t>
            </a:r>
          </a:p>
        </p:txBody>
      </p:sp>
      <p:sp>
        <p:nvSpPr>
          <p:cNvPr id="11" name="TextBox 10">
            <a:extLst>
              <a:ext uri="{FF2B5EF4-FFF2-40B4-BE49-F238E27FC236}">
                <a16:creationId xmlns:a16="http://schemas.microsoft.com/office/drawing/2014/main" id="{02B1E4A0-F480-3D6E-ACE7-FAD8AB5D25EA}"/>
              </a:ext>
            </a:extLst>
          </p:cNvPr>
          <p:cNvSpPr txBox="1"/>
          <p:nvPr/>
        </p:nvSpPr>
        <p:spPr>
          <a:xfrm>
            <a:off x="3295431" y="2913935"/>
            <a:ext cx="2319400" cy="1415772"/>
          </a:xfrm>
          <a:prstGeom prst="rect">
            <a:avLst/>
          </a:prstGeom>
          <a:noFill/>
        </p:spPr>
        <p:txBody>
          <a:bodyPr wrap="square" rtlCol="0">
            <a:spAutoFit/>
          </a:bodyPr>
          <a:lstStyle/>
          <a:p>
            <a:pPr algn="ctr"/>
            <a:r>
              <a:rPr lang="en-US" sz="3200" b="1">
                <a:solidFill>
                  <a:schemeClr val="accent3">
                    <a:lumMod val="20000"/>
                    <a:lumOff val="80000"/>
                  </a:schemeClr>
                </a:solidFill>
                <a:latin typeface="Aptos" panose="020B0004020202020204" pitchFamily="34" charset="0"/>
              </a:rPr>
              <a:t>Workshop</a:t>
            </a:r>
          </a:p>
          <a:p>
            <a:pPr marL="171450" indent="-171450" algn="ctr">
              <a:buFont typeface="Arial" panose="020B0604020202020204" pitchFamily="34" charset="0"/>
              <a:buChar char="•"/>
            </a:pPr>
            <a:r>
              <a:rPr lang="en-US" sz="1800">
                <a:solidFill>
                  <a:schemeClr val="bg1"/>
                </a:solidFill>
                <a:latin typeface="Aptos" panose="020B0004020202020204" pitchFamily="34" charset="0"/>
              </a:rPr>
              <a:t>Finalize Mosaic and needs &amp; actions</a:t>
            </a:r>
          </a:p>
          <a:p>
            <a:pPr algn="ctr"/>
            <a:endParaRPr lang="en-US" b="1" i="1">
              <a:solidFill>
                <a:schemeClr val="accent3">
                  <a:lumMod val="20000"/>
                  <a:lumOff val="80000"/>
                </a:schemeClr>
              </a:solidFill>
              <a:latin typeface="Aptos" panose="020B0004020202020204" pitchFamily="34" charset="0"/>
            </a:endParaRPr>
          </a:p>
        </p:txBody>
      </p:sp>
    </p:spTree>
    <p:extLst>
      <p:ext uri="{BB962C8B-B14F-4D97-AF65-F5344CB8AC3E}">
        <p14:creationId xmlns:p14="http://schemas.microsoft.com/office/powerpoint/2010/main" val="37174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489E-D07A-76A5-A857-D27D7DCC4807}"/>
              </a:ext>
            </a:extLst>
          </p:cNvPr>
          <p:cNvSpPr>
            <a:spLocks noGrp="1"/>
          </p:cNvSpPr>
          <p:nvPr>
            <p:ph type="title"/>
          </p:nvPr>
        </p:nvSpPr>
        <p:spPr>
          <a:xfrm>
            <a:off x="609600" y="467525"/>
            <a:ext cx="10972800" cy="369332"/>
          </a:xfrm>
        </p:spPr>
        <p:txBody>
          <a:bodyPr/>
          <a:lstStyle/>
          <a:p>
            <a:r>
              <a:rPr lang="en-US" sz="2800">
                <a:cs typeface="Arial"/>
              </a:rPr>
              <a:t>Join our Community of Practice!</a:t>
            </a:r>
            <a:endParaRPr lang="en-US" sz="2800"/>
          </a:p>
        </p:txBody>
      </p:sp>
      <p:sp>
        <p:nvSpPr>
          <p:cNvPr id="11" name="Content Placeholder 10">
            <a:extLst>
              <a:ext uri="{FF2B5EF4-FFF2-40B4-BE49-F238E27FC236}">
                <a16:creationId xmlns:a16="http://schemas.microsoft.com/office/drawing/2014/main" id="{DA910B2C-FD00-B71E-3ED6-B9E1D2E45886}"/>
              </a:ext>
            </a:extLst>
          </p:cNvPr>
          <p:cNvSpPr>
            <a:spLocks noGrp="1"/>
          </p:cNvSpPr>
          <p:nvPr>
            <p:ph idx="1"/>
          </p:nvPr>
        </p:nvSpPr>
        <p:spPr>
          <a:xfrm>
            <a:off x="393940" y="1867926"/>
            <a:ext cx="3812876" cy="3258313"/>
          </a:xfrm>
        </p:spPr>
        <p:txBody>
          <a:bodyPr vert="horz" wrap="square" lIns="0" tIns="0" rIns="0" bIns="0" rtlCol="0" anchor="t">
            <a:noAutofit/>
          </a:bodyPr>
          <a:lstStyle/>
          <a:p>
            <a:pPr marL="285750" indent="-285750">
              <a:spcBef>
                <a:spcPts val="0"/>
              </a:spcBef>
              <a:spcAft>
                <a:spcPts val="0"/>
              </a:spcAft>
              <a:buFont typeface="Arial,Sans-Serif"/>
              <a:buChar char="•"/>
            </a:pPr>
            <a:r>
              <a:rPr lang="en-US" sz="2000">
                <a:solidFill>
                  <a:srgbClr val="040404"/>
                </a:solidFill>
                <a:cs typeface="Arial"/>
              </a:rPr>
              <a:t>Share Mosaic experiences </a:t>
            </a:r>
          </a:p>
          <a:p>
            <a:pPr marL="285750" indent="-285750">
              <a:spcBef>
                <a:spcPts val="0"/>
              </a:spcBef>
              <a:spcAft>
                <a:spcPts val="0"/>
              </a:spcAft>
              <a:buFont typeface="Arial,Sans-Serif"/>
              <a:buChar char="•"/>
            </a:pPr>
            <a:r>
              <a:rPr lang="en-US" sz="2000">
                <a:solidFill>
                  <a:srgbClr val="040404"/>
                </a:solidFill>
                <a:cs typeface="Arial"/>
              </a:rPr>
              <a:t>Contribute your best practices</a:t>
            </a:r>
          </a:p>
          <a:p>
            <a:pPr marL="285750" indent="-285750">
              <a:spcBef>
                <a:spcPts val="0"/>
              </a:spcBef>
              <a:spcAft>
                <a:spcPts val="0"/>
              </a:spcAft>
              <a:buFont typeface="Arial,Sans-Serif"/>
              <a:buChar char="•"/>
            </a:pPr>
            <a:r>
              <a:rPr lang="en-US" sz="2000">
                <a:solidFill>
                  <a:srgbClr val="040404"/>
                </a:solidFill>
                <a:cs typeface="Arial"/>
              </a:rPr>
              <a:t>Learn from others </a:t>
            </a:r>
          </a:p>
          <a:p>
            <a:pPr marL="285750" indent="-285750">
              <a:spcBef>
                <a:spcPts val="0"/>
              </a:spcBef>
              <a:spcAft>
                <a:spcPts val="0"/>
              </a:spcAft>
              <a:buFont typeface="Arial,Sans-Serif"/>
              <a:buChar char="•"/>
            </a:pPr>
            <a:r>
              <a:rPr lang="en-US" sz="2000">
                <a:solidFill>
                  <a:srgbClr val="040404"/>
                </a:solidFill>
                <a:cs typeface="Arial"/>
              </a:rPr>
              <a:t>Support with implementation and monitoring /evaluation</a:t>
            </a:r>
          </a:p>
          <a:p>
            <a:pPr marL="285750" indent="-285750">
              <a:spcBef>
                <a:spcPts val="0"/>
              </a:spcBef>
              <a:spcAft>
                <a:spcPts val="0"/>
              </a:spcAft>
              <a:buFont typeface="Arial,Sans-Serif"/>
              <a:buChar char="•"/>
            </a:pPr>
            <a:r>
              <a:rPr lang="en-US" sz="2000">
                <a:solidFill>
                  <a:srgbClr val="040404"/>
                </a:solidFill>
                <a:cs typeface="Arial"/>
              </a:rPr>
              <a:t>Regular opportunities through global partner engagement </a:t>
            </a:r>
          </a:p>
          <a:p>
            <a:pPr marL="285750" indent="-285750">
              <a:spcBef>
                <a:spcPts val="0"/>
              </a:spcBef>
              <a:spcAft>
                <a:spcPts val="0"/>
              </a:spcAft>
              <a:buFont typeface="Arial,Sans-Serif"/>
              <a:buChar char="•"/>
            </a:pPr>
            <a:r>
              <a:rPr lang="en-US" sz="2000">
                <a:solidFill>
                  <a:srgbClr val="040404"/>
                </a:solidFill>
                <a:cs typeface="Arial"/>
              </a:rPr>
              <a:t>Access to Mosaic “train the trainers” materials</a:t>
            </a:r>
          </a:p>
          <a:p>
            <a:pPr marL="285750" indent="-285750">
              <a:spcBef>
                <a:spcPts val="0"/>
              </a:spcBef>
              <a:spcAft>
                <a:spcPts val="0"/>
              </a:spcAft>
              <a:buFont typeface="Arial,Sans-Serif"/>
              <a:buChar char="•"/>
            </a:pPr>
            <a:endParaRPr lang="en-US" sz="2000">
              <a:solidFill>
                <a:srgbClr val="040404"/>
              </a:solidFill>
              <a:cs typeface="Arial"/>
            </a:endParaRPr>
          </a:p>
          <a:p>
            <a:pPr marL="285750" indent="-285750">
              <a:spcBef>
                <a:spcPts val="0"/>
              </a:spcBef>
              <a:spcAft>
                <a:spcPts val="0"/>
              </a:spcAft>
              <a:buFont typeface="Arial,Sans-Serif"/>
              <a:buChar char="•"/>
            </a:pPr>
            <a:endParaRPr lang="en-US">
              <a:solidFill>
                <a:srgbClr val="7F7F7F"/>
              </a:solidFill>
              <a:cs typeface="Arial"/>
            </a:endParaRPr>
          </a:p>
          <a:p>
            <a:pPr marL="285750" indent="-285750">
              <a:spcBef>
                <a:spcPts val="0"/>
              </a:spcBef>
              <a:spcAft>
                <a:spcPts val="0"/>
              </a:spcAft>
              <a:buFont typeface="Arial,Sans-Serif"/>
              <a:buChar char="•"/>
            </a:pPr>
            <a:endParaRPr lang="en-US">
              <a:solidFill>
                <a:srgbClr val="7F7F7F"/>
              </a:solidFill>
              <a:cs typeface="Arial"/>
            </a:endParaRPr>
          </a:p>
          <a:p>
            <a:pPr marL="285750" indent="-285750">
              <a:spcBef>
                <a:spcPts val="0"/>
              </a:spcBef>
              <a:spcAft>
                <a:spcPts val="0"/>
              </a:spcAft>
              <a:buFont typeface="Arial,Sans-Serif"/>
              <a:buChar char="•"/>
            </a:pPr>
            <a:endParaRPr lang="en-US">
              <a:solidFill>
                <a:srgbClr val="7F7F7F"/>
              </a:solidFill>
              <a:cs typeface="Arial"/>
            </a:endParaRPr>
          </a:p>
          <a:p>
            <a:endParaRPr lang="en-US">
              <a:cs typeface="Arial"/>
            </a:endParaRPr>
          </a:p>
        </p:txBody>
      </p:sp>
      <p:pic>
        <p:nvPicPr>
          <p:cNvPr id="8" name="Picture 7" descr="A hand holding a piece of paper&#10;&#10;Description automatically generated">
            <a:extLst>
              <a:ext uri="{FF2B5EF4-FFF2-40B4-BE49-F238E27FC236}">
                <a16:creationId xmlns:a16="http://schemas.microsoft.com/office/drawing/2014/main" id="{1A211970-C743-5518-81E0-89BF36E4416C}"/>
              </a:ext>
            </a:extLst>
          </p:cNvPr>
          <p:cNvPicPr>
            <a:picLocks noChangeAspect="1"/>
          </p:cNvPicPr>
          <p:nvPr/>
        </p:nvPicPr>
        <p:blipFill>
          <a:blip r:embed="rId3"/>
          <a:stretch>
            <a:fillRect/>
          </a:stretch>
        </p:blipFill>
        <p:spPr>
          <a:xfrm>
            <a:off x="11218372" y="108834"/>
            <a:ext cx="841801" cy="883056"/>
          </a:xfrm>
          <a:prstGeom prst="rect">
            <a:avLst/>
          </a:prstGeom>
        </p:spPr>
      </p:pic>
      <p:pic>
        <p:nvPicPr>
          <p:cNvPr id="9" name="Picture 8" descr="A mosaic of people dancing&#10;&#10;Description automatically generated">
            <a:extLst>
              <a:ext uri="{FF2B5EF4-FFF2-40B4-BE49-F238E27FC236}">
                <a16:creationId xmlns:a16="http://schemas.microsoft.com/office/drawing/2014/main" id="{AEE14077-FCBC-4B29-6F55-77BA6E72E628}"/>
              </a:ext>
            </a:extLst>
          </p:cNvPr>
          <p:cNvPicPr>
            <a:picLocks noChangeAspect="1"/>
          </p:cNvPicPr>
          <p:nvPr/>
        </p:nvPicPr>
        <p:blipFill>
          <a:blip r:embed="rId4"/>
          <a:srcRect r="130" b="43725"/>
          <a:stretch/>
        </p:blipFill>
        <p:spPr>
          <a:xfrm>
            <a:off x="4757468" y="1616016"/>
            <a:ext cx="7167854" cy="3998531"/>
          </a:xfrm>
          <a:prstGeom prst="rect">
            <a:avLst/>
          </a:prstGeom>
        </p:spPr>
      </p:pic>
    </p:spTree>
    <p:extLst>
      <p:ext uri="{BB962C8B-B14F-4D97-AF65-F5344CB8AC3E}">
        <p14:creationId xmlns:p14="http://schemas.microsoft.com/office/powerpoint/2010/main" val="79156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29282-30E6-4ABD-8D29-C22C5D51A4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0287" y="1684512"/>
            <a:ext cx="2533258" cy="2661982"/>
          </a:xfrm>
          <a:prstGeom prst="rect">
            <a:avLst/>
          </a:prstGeom>
        </p:spPr>
      </p:pic>
      <p:sp>
        <p:nvSpPr>
          <p:cNvPr id="6" name="Title 2">
            <a:extLst>
              <a:ext uri="{FF2B5EF4-FFF2-40B4-BE49-F238E27FC236}">
                <a16:creationId xmlns:a16="http://schemas.microsoft.com/office/drawing/2014/main" id="{F3A11112-0B5A-47FD-8412-2B7A433E1575}"/>
              </a:ext>
            </a:extLst>
          </p:cNvPr>
          <p:cNvSpPr>
            <a:spLocks noGrp="1"/>
          </p:cNvSpPr>
          <p:nvPr>
            <p:ph type="ctrTitle"/>
          </p:nvPr>
        </p:nvSpPr>
        <p:spPr>
          <a:xfrm>
            <a:off x="3585920" y="2937899"/>
            <a:ext cx="8522190" cy="3693319"/>
          </a:xfrm>
        </p:spPr>
        <p:txBody>
          <a:bodyPr/>
          <a:lstStyle/>
          <a:p>
            <a:pPr algn="ctr"/>
            <a:r>
              <a:rPr lang="en-GB" sz="3600">
                <a:solidFill>
                  <a:schemeClr val="accent6"/>
                </a:solidFill>
                <a:latin typeface="Arial Narrow"/>
                <a:cs typeface="Times New Roman"/>
              </a:rPr>
              <a:t>T</a:t>
            </a:r>
            <a:r>
              <a:rPr lang="en-US" sz="3600">
                <a:solidFill>
                  <a:schemeClr val="accent6"/>
                </a:solidFill>
                <a:latin typeface="Arial Narrow"/>
                <a:cs typeface="Times New Roman"/>
              </a:rPr>
              <a:t>hank you! </a:t>
            </a: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r>
              <a:rPr lang="en-US" sz="1400">
                <a:solidFill>
                  <a:schemeClr val="accent6"/>
                </a:solidFill>
              </a:rPr>
              <a:t>WHO Mosaic Respiratory Surveillance Framework </a:t>
            </a:r>
            <a:r>
              <a:rPr lang="en-US" sz="1400"/>
              <a:t> </a:t>
            </a:r>
            <a:br>
              <a:rPr lang="en-US" sz="1400"/>
            </a:br>
            <a:r>
              <a:rPr lang="en-US" sz="1400" u="sng"/>
              <a:t> https://www.who.int/initiatives/mosaic-respiratory-surveillance-framework/</a:t>
            </a: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r>
              <a:rPr lang="en-US" sz="3200">
                <a:solidFill>
                  <a:schemeClr val="accent6"/>
                </a:solidFill>
                <a:latin typeface="Arial Narrow"/>
                <a:cs typeface="Times New Roman"/>
              </a:rPr>
              <a:t>Contact: </a:t>
            </a:r>
            <a:r>
              <a:rPr lang="en-US" sz="3200" b="0" u="sng">
                <a:latin typeface="Arial Narrow"/>
                <a:cs typeface="Times New Roman"/>
              </a:rPr>
              <a:t>mosaic@who.int</a:t>
            </a:r>
          </a:p>
        </p:txBody>
      </p:sp>
      <p:sp>
        <p:nvSpPr>
          <p:cNvPr id="10" name="TextBox 9">
            <a:extLst>
              <a:ext uri="{FF2B5EF4-FFF2-40B4-BE49-F238E27FC236}">
                <a16:creationId xmlns:a16="http://schemas.microsoft.com/office/drawing/2014/main" id="{1E2B82DB-2426-4AB2-AA93-32FB42051EFD}"/>
              </a:ext>
            </a:extLst>
          </p:cNvPr>
          <p:cNvSpPr txBox="1"/>
          <p:nvPr/>
        </p:nvSpPr>
        <p:spPr>
          <a:xfrm>
            <a:off x="3669810" y="1222847"/>
            <a:ext cx="68348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375E"/>
                </a:solidFill>
                <a:effectLst/>
                <a:uLnTx/>
                <a:uFillTx/>
                <a:latin typeface="Times New Roman" panose="02020603050405020304" pitchFamily="18" charset="0"/>
                <a:ea typeface="+mn-ea"/>
                <a:cs typeface="Times New Roman" panose="02020603050405020304" pitchFamily="18" charset="0"/>
              </a:rPr>
              <a:t>Acknowledgements: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7375E"/>
                </a:solidFill>
                <a:effectLst/>
                <a:uLnTx/>
                <a:uFillTx/>
                <a:latin typeface="Times New Roman" panose="02020603050405020304" pitchFamily="18" charset="0"/>
                <a:ea typeface="+mn-ea"/>
                <a:cs typeface="Times New Roman" panose="02020603050405020304" pitchFamily="18" charset="0"/>
              </a:rPr>
              <a:t>WHO Member States, Technical Working groups members, partners and donors involved in developing the framework</a:t>
            </a:r>
          </a:p>
        </p:txBody>
      </p:sp>
      <p:sp>
        <p:nvSpPr>
          <p:cNvPr id="3" name="TextBox 2">
            <a:extLst>
              <a:ext uri="{FF2B5EF4-FFF2-40B4-BE49-F238E27FC236}">
                <a16:creationId xmlns:a16="http://schemas.microsoft.com/office/drawing/2014/main" id="{19C48C6C-0D73-D5D6-7AAC-11861EB89775}"/>
              </a:ext>
            </a:extLst>
          </p:cNvPr>
          <p:cNvSpPr txBox="1"/>
          <p:nvPr/>
        </p:nvSpPr>
        <p:spPr>
          <a:xfrm>
            <a:off x="5821680" y="5094492"/>
            <a:ext cx="5475752" cy="276999"/>
          </a:xfrm>
          <a:prstGeom prst="rect">
            <a:avLst/>
          </a:prstGeom>
          <a:noFill/>
        </p:spPr>
        <p:txBody>
          <a:bodyPr wrap="square" lIns="0" tIns="0" rIns="0" bIns="0" rtlCol="0">
            <a:spAutoFit/>
          </a:bodyPr>
          <a:lstStyle>
            <a:defPPr>
              <a:defRPr lang="en-US"/>
            </a:defPPr>
            <a:lvl1pPr>
              <a:defRPr sz="1400" b="1">
                <a:solidFill>
                  <a:schemeClr val="accent6"/>
                </a:solidFill>
                <a:latin typeface="+mj-lt"/>
                <a:ea typeface="+mj-ea"/>
                <a:cs typeface="+mj-cs"/>
              </a:defRPr>
            </a:lvl1pPr>
          </a:lstStyle>
          <a:p>
            <a:r>
              <a:rPr lang="en-US"/>
              <a:t>Watch: </a:t>
            </a:r>
            <a:r>
              <a:rPr lang="en-US">
                <a:solidFill>
                  <a:schemeClr val="tx2"/>
                </a:solidFill>
                <a:hlinkClick r:id="rId4">
                  <a:extLst>
                    <a:ext uri="{A12FA001-AC4F-418D-AE19-62706E023703}">
                      <ahyp:hlinkClr xmlns:ahyp="http://schemas.microsoft.com/office/drawing/2018/hyperlinkcolor" val="tx"/>
                    </a:ext>
                  </a:extLst>
                </a:hlinkClick>
              </a:rPr>
              <a:t>https://youtu.be/EOL6gaDRiEg</a:t>
            </a:r>
            <a:endParaRPr lang="en-US">
              <a:solidFill>
                <a:schemeClr val="tx2"/>
              </a:solidFill>
            </a:endParaRPr>
          </a:p>
        </p:txBody>
      </p:sp>
    </p:spTree>
    <p:extLst>
      <p:ext uri="{BB962C8B-B14F-4D97-AF65-F5344CB8AC3E}">
        <p14:creationId xmlns:p14="http://schemas.microsoft.com/office/powerpoint/2010/main" val="27958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imeline&#10;&#10;Description automatically generated">
            <a:extLst>
              <a:ext uri="{FF2B5EF4-FFF2-40B4-BE49-F238E27FC236}">
                <a16:creationId xmlns:a16="http://schemas.microsoft.com/office/drawing/2014/main" id="{99F02753-BC9B-43B6-AB1B-84478AC4C6E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820710" y="1978236"/>
            <a:ext cx="2385157" cy="4263231"/>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FB5624B1-7524-4C3F-BA13-3FE96BF758A3}"/>
              </a:ext>
            </a:extLst>
          </p:cNvPr>
          <p:cNvGrpSpPr/>
          <p:nvPr/>
        </p:nvGrpSpPr>
        <p:grpSpPr>
          <a:xfrm>
            <a:off x="1819636" y="1625287"/>
            <a:ext cx="6303588" cy="4341173"/>
            <a:chOff x="-1190396" y="-390782"/>
            <a:chExt cx="5123257" cy="4916235"/>
          </a:xfrm>
        </p:grpSpPr>
        <p:grpSp>
          <p:nvGrpSpPr>
            <p:cNvPr id="5" name="Group 4">
              <a:extLst>
                <a:ext uri="{FF2B5EF4-FFF2-40B4-BE49-F238E27FC236}">
                  <a16:creationId xmlns:a16="http://schemas.microsoft.com/office/drawing/2014/main" id="{32ED8373-FFF1-4A10-8151-D21A8AF962F0}"/>
                </a:ext>
              </a:extLst>
            </p:cNvPr>
            <p:cNvGrpSpPr/>
            <p:nvPr/>
          </p:nvGrpSpPr>
          <p:grpSpPr>
            <a:xfrm>
              <a:off x="-1190396" y="174926"/>
              <a:ext cx="5123257" cy="4350527"/>
              <a:chOff x="-1190396" y="-133299"/>
              <a:chExt cx="5123257" cy="4350527"/>
            </a:xfrm>
          </p:grpSpPr>
          <p:pic>
            <p:nvPicPr>
              <p:cNvPr id="21" name="Picture 20">
                <a:extLst>
                  <a:ext uri="{FF2B5EF4-FFF2-40B4-BE49-F238E27FC236}">
                    <a16:creationId xmlns:a16="http://schemas.microsoft.com/office/drawing/2014/main" id="{97ED08EE-B8BD-4117-963F-37163DECEC0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963353" y="-133299"/>
                <a:ext cx="1969508" cy="1910069"/>
              </a:xfrm>
              <a:prstGeom prst="rect">
                <a:avLst/>
              </a:prstGeom>
            </p:spPr>
          </p:pic>
          <p:pic>
            <p:nvPicPr>
              <p:cNvPr id="22" name="Picture 21">
                <a:extLst>
                  <a:ext uri="{FF2B5EF4-FFF2-40B4-BE49-F238E27FC236}">
                    <a16:creationId xmlns:a16="http://schemas.microsoft.com/office/drawing/2014/main" id="{1675414B-48EB-4C3F-9662-DCAFE8484B7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994319" y="1031484"/>
                <a:ext cx="1938542" cy="1895686"/>
              </a:xfrm>
              <a:prstGeom prst="rect">
                <a:avLst/>
              </a:prstGeom>
            </p:spPr>
          </p:pic>
          <p:pic>
            <p:nvPicPr>
              <p:cNvPr id="23" name="Picture 22">
                <a:extLst>
                  <a:ext uri="{FF2B5EF4-FFF2-40B4-BE49-F238E27FC236}">
                    <a16:creationId xmlns:a16="http://schemas.microsoft.com/office/drawing/2014/main" id="{AA4E315E-4113-47A7-B796-5C6229EC43C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
              <a:stretch/>
            </p:blipFill>
            <p:spPr>
              <a:xfrm>
                <a:off x="1994319" y="2321542"/>
                <a:ext cx="1938542" cy="1895686"/>
              </a:xfrm>
              <a:prstGeom prst="rect">
                <a:avLst/>
              </a:prstGeom>
            </p:spPr>
          </p:pic>
          <p:pic>
            <p:nvPicPr>
              <p:cNvPr id="24" name="Picture 23">
                <a:extLst>
                  <a:ext uri="{FF2B5EF4-FFF2-40B4-BE49-F238E27FC236}">
                    <a16:creationId xmlns:a16="http://schemas.microsoft.com/office/drawing/2014/main" id="{94EA2C9D-A28F-43F8-AA71-DFD6F6FEB3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6398" t="2073" r="22783" b="1508"/>
              <a:stretch/>
            </p:blipFill>
            <p:spPr>
              <a:xfrm rot="10800000">
                <a:off x="1344511" y="94800"/>
                <a:ext cx="294269" cy="3788744"/>
              </a:xfrm>
              <a:prstGeom prst="rect">
                <a:avLst/>
              </a:prstGeom>
            </p:spPr>
          </p:pic>
          <p:sp>
            <p:nvSpPr>
              <p:cNvPr id="20" name="Text Box 22">
                <a:extLst>
                  <a:ext uri="{FF2B5EF4-FFF2-40B4-BE49-F238E27FC236}">
                    <a16:creationId xmlns:a16="http://schemas.microsoft.com/office/drawing/2014/main" id="{2D5471F8-4788-49C0-9F8F-D2AF4E4F20F4}"/>
                  </a:ext>
                </a:extLst>
              </p:cNvPr>
              <p:cNvSpPr txBox="1"/>
              <p:nvPr/>
            </p:nvSpPr>
            <p:spPr>
              <a:xfrm>
                <a:off x="-1190396" y="600814"/>
                <a:ext cx="1738826" cy="24305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a:solidFill>
                      <a:schemeClr val="accent6"/>
                    </a:solidFill>
                    <a:effectLst/>
                    <a:latin typeface="Calibri"/>
                    <a:ea typeface="Times New Roman" panose="02020603050405020304" pitchFamily="18" charset="0"/>
                    <a:cs typeface="Calibri"/>
                  </a:rPr>
                  <a:t>A mosaic of </a:t>
                </a:r>
                <a:r>
                  <a:rPr lang="en-US" sz="1600" b="1">
                    <a:solidFill>
                      <a:schemeClr val="accent6"/>
                    </a:solidFill>
                    <a:latin typeface="Calibri"/>
                    <a:ea typeface="Times New Roman" panose="02020603050405020304" pitchFamily="18" charset="0"/>
                    <a:cs typeface="Calibri"/>
                  </a:rPr>
                  <a:t>effective</a:t>
                </a:r>
                <a:r>
                  <a:rPr lang="en-US" sz="1600" b="1">
                    <a:solidFill>
                      <a:schemeClr val="accent6"/>
                    </a:solidFill>
                    <a:effectLst/>
                    <a:latin typeface="Calibri"/>
                    <a:ea typeface="Times New Roman" panose="02020603050405020304" pitchFamily="18" charset="0"/>
                    <a:cs typeface="Calibri"/>
                  </a:rPr>
                  <a:t> and well-coordinated surveillance systems to detect and monitor respiratory viruses with epidemic &amp; pandemic potential</a:t>
                </a:r>
                <a:endParaRPr lang="en-US" sz="1600">
                  <a:solidFill>
                    <a:schemeClr val="accent6"/>
                  </a:solidFill>
                  <a:effectLst/>
                  <a:latin typeface="Calibri"/>
                  <a:ea typeface="Times New Roman" panose="02020603050405020304" pitchFamily="18" charset="0"/>
                  <a:cs typeface="Calibri"/>
                </a:endParaRPr>
              </a:p>
              <a:p>
                <a:endParaRPr lang="en-US" sz="1200">
                  <a:effectLst/>
                  <a:latin typeface="Times New Roman" panose="02020603050405020304" pitchFamily="18" charset="0"/>
                  <a:ea typeface="Times New Roman" panose="02020603050405020304" pitchFamily="18" charset="0"/>
                </a:endParaRPr>
              </a:p>
            </p:txBody>
          </p:sp>
        </p:grpSp>
        <p:grpSp>
          <p:nvGrpSpPr>
            <p:cNvPr id="6" name="Group 5">
              <a:extLst>
                <a:ext uri="{FF2B5EF4-FFF2-40B4-BE49-F238E27FC236}">
                  <a16:creationId xmlns:a16="http://schemas.microsoft.com/office/drawing/2014/main" id="{11AC0CCA-5986-43F7-9DB0-698E7F893F9C}"/>
                </a:ext>
              </a:extLst>
            </p:cNvPr>
            <p:cNvGrpSpPr/>
            <p:nvPr/>
          </p:nvGrpSpPr>
          <p:grpSpPr>
            <a:xfrm>
              <a:off x="2133239" y="726119"/>
              <a:ext cx="1670994" cy="3164078"/>
              <a:chOff x="-270914" y="438442"/>
              <a:chExt cx="1670994" cy="3164078"/>
            </a:xfrm>
          </p:grpSpPr>
          <p:sp>
            <p:nvSpPr>
              <p:cNvPr id="14" name="Text Box 53">
                <a:extLst>
                  <a:ext uri="{FF2B5EF4-FFF2-40B4-BE49-F238E27FC236}">
                    <a16:creationId xmlns:a16="http://schemas.microsoft.com/office/drawing/2014/main" id="{9FCB9E3A-5BBB-47B2-A067-FEB17E5EECE8}"/>
                  </a:ext>
                </a:extLst>
              </p:cNvPr>
              <p:cNvSpPr txBox="1"/>
              <p:nvPr/>
            </p:nvSpPr>
            <p:spPr>
              <a:xfrm>
                <a:off x="-270914" y="438442"/>
                <a:ext cx="1653818" cy="6066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ctr">
                  <a:lnSpc>
                    <a:spcPts val="1100"/>
                  </a:lnSpc>
                  <a:spcAft>
                    <a:spcPts val="565"/>
                  </a:spcAft>
                </a:pPr>
                <a:r>
                  <a:rPr lang="en-GB" sz="1400" b="1" spc="65">
                    <a:ln>
                      <a:noFill/>
                    </a:ln>
                    <a:solidFill>
                      <a:srgbClr val="FFFFFF"/>
                    </a:solidFill>
                    <a:effectLst/>
                    <a:latin typeface="Calibri"/>
                    <a:ea typeface="Times New Roman" panose="02020603050405020304" pitchFamily="18" charset="0"/>
                    <a:cs typeface="Sofia Pro Light"/>
                  </a:rPr>
                  <a:t>Domain I </a:t>
                </a:r>
                <a:endParaRPr lang="en-US" sz="1400">
                  <a:solidFill>
                    <a:srgbClr val="000000"/>
                  </a:solidFill>
                  <a:latin typeface="Calibri"/>
                  <a:ea typeface="Times New Roman" panose="02020603050405020304" pitchFamily="18" charset="0"/>
                  <a:cs typeface="Sofia Pro Light"/>
                </a:endParaRPr>
              </a:p>
              <a:p>
                <a:pPr marL="179705" indent="-179705" algn="ctr">
                  <a:lnSpc>
                    <a:spcPts val="1100"/>
                  </a:lnSpc>
                  <a:spcAft>
                    <a:spcPts val="565"/>
                  </a:spcAft>
                </a:pPr>
                <a:r>
                  <a:rPr lang="en-GB" sz="1400" b="1">
                    <a:ln>
                      <a:noFill/>
                    </a:ln>
                    <a:solidFill>
                      <a:srgbClr val="FFFFFF"/>
                    </a:solidFill>
                    <a:effectLst/>
                    <a:latin typeface="Calibri"/>
                    <a:ea typeface="Times New Roman" panose="02020603050405020304" pitchFamily="18" charset="0"/>
                    <a:cs typeface="Sofia Pro Light"/>
                  </a:rPr>
                  <a:t>DETECTION AND ASSESSMENT </a:t>
                </a:r>
                <a:endParaRPr lang="en-US" sz="1400">
                  <a:solidFill>
                    <a:srgbClr val="000000"/>
                  </a:solidFill>
                  <a:effectLst/>
                  <a:latin typeface="Sofia Pro Light"/>
                  <a:ea typeface="Times New Roman" panose="02020603050405020304" pitchFamily="18" charset="0"/>
                  <a:cs typeface="Sofia Pro Light"/>
                </a:endParaRPr>
              </a:p>
              <a:p>
                <a:endParaRPr lang="en-US" sz="1200">
                  <a:effectLst/>
                  <a:latin typeface="Times New Roman" panose="02020603050405020304" pitchFamily="18" charset="0"/>
                  <a:ea typeface="Times New Roman" panose="02020603050405020304" pitchFamily="18" charset="0"/>
                </a:endParaRPr>
              </a:p>
            </p:txBody>
          </p:sp>
          <p:sp>
            <p:nvSpPr>
              <p:cNvPr id="15" name="Text Box 54">
                <a:extLst>
                  <a:ext uri="{FF2B5EF4-FFF2-40B4-BE49-F238E27FC236}">
                    <a16:creationId xmlns:a16="http://schemas.microsoft.com/office/drawing/2014/main" id="{E900CAF8-F94B-4936-8F5C-6B42A2C6CB5B}"/>
                  </a:ext>
                </a:extLst>
              </p:cNvPr>
              <p:cNvSpPr txBox="1"/>
              <p:nvPr/>
            </p:nvSpPr>
            <p:spPr>
              <a:xfrm>
                <a:off x="-253101" y="1601846"/>
                <a:ext cx="1606397" cy="981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ctr">
                  <a:lnSpc>
                    <a:spcPts val="1100"/>
                  </a:lnSpc>
                  <a:spcAft>
                    <a:spcPts val="565"/>
                  </a:spcAft>
                </a:pPr>
                <a:r>
                  <a:rPr lang="en-GB" sz="1400" b="1" spc="65">
                    <a:ln>
                      <a:noFill/>
                    </a:ln>
                    <a:solidFill>
                      <a:srgbClr val="FFFFFF"/>
                    </a:solidFill>
                    <a:effectLst/>
                    <a:latin typeface="Calibri"/>
                    <a:ea typeface="Times New Roman" panose="02020603050405020304" pitchFamily="18" charset="0"/>
                    <a:cs typeface="Sofia Pro Light"/>
                  </a:rPr>
                  <a:t>Domain II</a:t>
                </a:r>
                <a:br>
                  <a:rPr lang="en-GB" sz="1400" b="1" spc="65">
                    <a:ln>
                      <a:noFill/>
                    </a:ln>
                    <a:effectLst/>
                    <a:latin typeface="Calibri" panose="020F0502020204030204" pitchFamily="34" charset="0"/>
                    <a:ea typeface="Times New Roman" panose="02020603050405020304" pitchFamily="18" charset="0"/>
                    <a:cs typeface="Sofia Pro Light"/>
                  </a:rPr>
                </a:br>
                <a:r>
                  <a:rPr lang="en-GB" sz="1400">
                    <a:solidFill>
                      <a:srgbClr val="FFFFFF"/>
                    </a:solidFill>
                    <a:effectLst/>
                    <a:latin typeface="Calibri"/>
                    <a:ea typeface="Times New Roman" panose="02020603050405020304" pitchFamily="18" charset="0"/>
                    <a:cs typeface="Sofia Pro Light"/>
                  </a:rPr>
                  <a:t>MONITORING EPIDEMIOLOGICAL CHARACTERISTICS </a:t>
                </a:r>
                <a:endParaRPr lang="en-US" sz="1400">
                  <a:solidFill>
                    <a:srgbClr val="000000"/>
                  </a:solidFill>
                  <a:effectLst/>
                  <a:latin typeface="Calibri"/>
                  <a:ea typeface="Times New Roman" panose="02020603050405020304" pitchFamily="18" charset="0"/>
                  <a:cs typeface="Sofia Pro Light"/>
                </a:endParaRPr>
              </a:p>
              <a:p>
                <a:endParaRPr lang="en-US" sz="1200">
                  <a:effectLst/>
                  <a:latin typeface="Times New Roman" panose="02020603050405020304" pitchFamily="18" charset="0"/>
                  <a:ea typeface="Times New Roman" panose="02020603050405020304" pitchFamily="18" charset="0"/>
                </a:endParaRPr>
              </a:p>
            </p:txBody>
          </p:sp>
          <p:sp>
            <p:nvSpPr>
              <p:cNvPr id="16" name="Text Box 55">
                <a:extLst>
                  <a:ext uri="{FF2B5EF4-FFF2-40B4-BE49-F238E27FC236}">
                    <a16:creationId xmlns:a16="http://schemas.microsoft.com/office/drawing/2014/main" id="{BCF3A113-60C1-4B83-B2B3-2DCA2F8F6B5A}"/>
                  </a:ext>
                </a:extLst>
              </p:cNvPr>
              <p:cNvSpPr txBox="1"/>
              <p:nvPr/>
            </p:nvSpPr>
            <p:spPr>
              <a:xfrm>
                <a:off x="-251093" y="2853914"/>
                <a:ext cx="1651173" cy="7486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400" b="1" spc="65">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Domain </a:t>
                </a: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III</a:t>
                </a:r>
                <a:br>
                  <a:rPr lang="en-US" sz="1400" b="1" spc="65">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n-US"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INFORMING USE INTERVENTIONS</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a:effectLst/>
                  <a:latin typeface="Times New Roman" panose="02020603050405020304" pitchFamily="18" charset="0"/>
                  <a:ea typeface="Times New Roman" panose="02020603050405020304" pitchFamily="18" charset="0"/>
                </a:endParaRPr>
              </a:p>
            </p:txBody>
          </p:sp>
        </p:grpSp>
        <p:sp>
          <p:nvSpPr>
            <p:cNvPr id="7" name="Text Box 450">
              <a:extLst>
                <a:ext uri="{FF2B5EF4-FFF2-40B4-BE49-F238E27FC236}">
                  <a16:creationId xmlns:a16="http://schemas.microsoft.com/office/drawing/2014/main" id="{1761F904-C028-4C55-81C3-16C8A29101BC}"/>
                </a:ext>
              </a:extLst>
            </p:cNvPr>
            <p:cNvSpPr txBox="1"/>
            <p:nvPr/>
          </p:nvSpPr>
          <p:spPr>
            <a:xfrm>
              <a:off x="-1190309" y="-390782"/>
              <a:ext cx="1280160" cy="3130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a:solidFill>
                    <a:srgbClr val="000000"/>
                  </a:solidFill>
                  <a:effectLst/>
                  <a:latin typeface="+mj-lt"/>
                  <a:ea typeface="Times New Roman" panose="02020603050405020304" pitchFamily="18" charset="0"/>
                </a:rPr>
                <a:t>SCOPE</a:t>
              </a:r>
              <a:endParaRPr lang="en-US" sz="2000">
                <a:effectLst/>
                <a:latin typeface="+mj-lt"/>
                <a:ea typeface="Times New Roman" panose="02020603050405020304" pitchFamily="18" charset="0"/>
              </a:endParaRPr>
            </a:p>
          </p:txBody>
        </p:sp>
      </p:grpSp>
      <p:sp>
        <p:nvSpPr>
          <p:cNvPr id="4" name="Text Box 452">
            <a:extLst>
              <a:ext uri="{FF2B5EF4-FFF2-40B4-BE49-F238E27FC236}">
                <a16:creationId xmlns:a16="http://schemas.microsoft.com/office/drawing/2014/main" id="{01F98AD8-F59F-4067-8D63-755EA55A817D}"/>
              </a:ext>
            </a:extLst>
          </p:cNvPr>
          <p:cNvSpPr txBox="1"/>
          <p:nvPr/>
        </p:nvSpPr>
        <p:spPr>
          <a:xfrm>
            <a:off x="5627193" y="1542737"/>
            <a:ext cx="2858535" cy="4416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a:solidFill>
                  <a:schemeClr val="accent6">
                    <a:lumMod val="50000"/>
                  </a:schemeClr>
                </a:solidFill>
                <a:effectLst/>
                <a:latin typeface="+mj-lt"/>
                <a:ea typeface="Times New Roman" panose="02020603050405020304" pitchFamily="18" charset="0"/>
              </a:rPr>
              <a:t>Surveillance domains</a:t>
            </a:r>
            <a:endParaRPr lang="en-US" sz="2000">
              <a:solidFill>
                <a:schemeClr val="accent6">
                  <a:lumMod val="50000"/>
                </a:schemeClr>
              </a:solidFill>
              <a:effectLst/>
              <a:latin typeface="+mj-lt"/>
              <a:ea typeface="Times New Roman" panose="02020603050405020304" pitchFamily="18" charset="0"/>
            </a:endParaRPr>
          </a:p>
        </p:txBody>
      </p:sp>
      <p:pic>
        <p:nvPicPr>
          <p:cNvPr id="29" name="Picture 28">
            <a:extLst>
              <a:ext uri="{FF2B5EF4-FFF2-40B4-BE49-F238E27FC236}">
                <a16:creationId xmlns:a16="http://schemas.microsoft.com/office/drawing/2014/main" id="{30A6C1C9-B994-4CC0-A3FD-6AEB2F7DC540}"/>
              </a:ext>
            </a:extLst>
          </p:cNvPr>
          <p:cNvPicPr/>
          <p:nvPr/>
        </p:nvPicPr>
        <p:blipFill>
          <a:blip r:embed="rId8" cstate="email">
            <a:extLst>
              <a:ext uri="{28A0092B-C50C-407E-A947-70E740481C1C}">
                <a14:useLocalDpi xmlns:a14="http://schemas.microsoft.com/office/drawing/2010/main"/>
              </a:ext>
            </a:extLst>
          </a:blip>
          <a:stretch>
            <a:fillRect/>
          </a:stretch>
        </p:blipFill>
        <p:spPr bwMode="auto">
          <a:xfrm>
            <a:off x="1820798" y="4918457"/>
            <a:ext cx="1268089" cy="1050021"/>
          </a:xfrm>
          <a:prstGeom prst="rect">
            <a:avLst/>
          </a:prstGeom>
          <a:noFill/>
        </p:spPr>
      </p:pic>
      <p:sp>
        <p:nvSpPr>
          <p:cNvPr id="33" name="Title 1">
            <a:extLst>
              <a:ext uri="{FF2B5EF4-FFF2-40B4-BE49-F238E27FC236}">
                <a16:creationId xmlns:a16="http://schemas.microsoft.com/office/drawing/2014/main" id="{62F08D62-A3B3-714D-96A7-94CAFB1636CC}"/>
              </a:ext>
            </a:extLst>
          </p:cNvPr>
          <p:cNvSpPr txBox="1">
            <a:spLocks/>
          </p:cNvSpPr>
          <p:nvPr/>
        </p:nvSpPr>
        <p:spPr bwMode="gray">
          <a:xfrm>
            <a:off x="736963" y="480152"/>
            <a:ext cx="10678886" cy="3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FFFFFF"/>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200" kern="0"/>
              <a:t>Mosaic Framework: scope and surveillance domains</a:t>
            </a:r>
          </a:p>
        </p:txBody>
      </p:sp>
    </p:spTree>
    <p:extLst>
      <p:ext uri="{BB962C8B-B14F-4D97-AF65-F5344CB8AC3E}">
        <p14:creationId xmlns:p14="http://schemas.microsoft.com/office/powerpoint/2010/main" val="116214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D2BB-4F35-3390-0C1D-311362AA2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BBE4-745F-10A5-0DE4-052F294CAD30}"/>
              </a:ext>
            </a:extLst>
          </p:cNvPr>
          <p:cNvSpPr>
            <a:spLocks noGrp="1"/>
          </p:cNvSpPr>
          <p:nvPr>
            <p:ph type="title"/>
          </p:nvPr>
        </p:nvSpPr>
        <p:spPr>
          <a:xfrm>
            <a:off x="751489" y="349282"/>
            <a:ext cx="10972800" cy="443198"/>
          </a:xfrm>
        </p:spPr>
        <p:txBody>
          <a:bodyPr/>
          <a:lstStyle/>
          <a:p>
            <a:r>
              <a:rPr lang="en-GB" sz="3200"/>
              <a:t>Introductory video (3 mins)</a:t>
            </a:r>
            <a:endParaRPr lang="en-US" sz="3200"/>
          </a:p>
        </p:txBody>
      </p:sp>
      <p:pic>
        <p:nvPicPr>
          <p:cNvPr id="6" name="Picture 5">
            <a:extLst>
              <a:ext uri="{FF2B5EF4-FFF2-40B4-BE49-F238E27FC236}">
                <a16:creationId xmlns:a16="http://schemas.microsoft.com/office/drawing/2014/main" id="{7AD1DFCA-CEFB-CD0A-CFFE-0961470E4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4" y="2591532"/>
            <a:ext cx="9982180" cy="4266468"/>
          </a:xfrm>
          <a:prstGeom prst="rect">
            <a:avLst/>
          </a:prstGeom>
        </p:spPr>
      </p:pic>
      <p:sp>
        <p:nvSpPr>
          <p:cNvPr id="8" name="TextBox 7">
            <a:extLst>
              <a:ext uri="{FF2B5EF4-FFF2-40B4-BE49-F238E27FC236}">
                <a16:creationId xmlns:a16="http://schemas.microsoft.com/office/drawing/2014/main" id="{B84CE566-74B1-42C1-B2F1-3406C51517D2}"/>
              </a:ext>
            </a:extLst>
          </p:cNvPr>
          <p:cNvSpPr txBox="1"/>
          <p:nvPr/>
        </p:nvSpPr>
        <p:spPr>
          <a:xfrm>
            <a:off x="365956" y="1451335"/>
            <a:ext cx="9433651" cy="830997"/>
          </a:xfrm>
          <a:prstGeom prst="rect">
            <a:avLst/>
          </a:prstGeom>
          <a:noFill/>
        </p:spPr>
        <p:txBody>
          <a:bodyPr wrap="square" lIns="91440" tIns="45720" rIns="91440" bIns="45720" anchor="t">
            <a:spAutoFit/>
          </a:bodyPr>
          <a:lstStyle/>
          <a:p>
            <a:r>
              <a:rPr lang="en-US" sz="2400" b="1" i="0" strike="noStrike">
                <a:solidFill>
                  <a:schemeClr val="accent6"/>
                </a:solidFill>
                <a:effectLst/>
                <a:latin typeface="Arial"/>
                <a:cs typeface="Arial"/>
              </a:rPr>
              <a:t>WATCH in English here</a:t>
            </a:r>
            <a:r>
              <a:rPr lang="en-US" sz="2400" b="0" i="0" strike="noStrike">
                <a:solidFill>
                  <a:schemeClr val="accent6"/>
                </a:solidFill>
                <a:effectLst/>
                <a:latin typeface="Arial"/>
                <a:cs typeface="Arial"/>
              </a:rPr>
              <a:t>:</a:t>
            </a:r>
            <a:r>
              <a:rPr lang="en-US" b="0" i="0" strike="noStrike">
                <a:solidFill>
                  <a:schemeClr val="accent6"/>
                </a:solidFill>
                <a:effectLst/>
                <a:latin typeface="YouTube Noto"/>
              </a:rPr>
              <a:t> </a:t>
            </a:r>
            <a:r>
              <a:rPr lang="en-US" sz="2400">
                <a:solidFill>
                  <a:srgbClr val="FFFFFF"/>
                </a:solidFill>
                <a:latin typeface="+mj-lt"/>
                <a:hlinkClick r:id="rId4"/>
              </a:rPr>
              <a:t>https://youtu.be/EOL6gaDRiEg</a:t>
            </a:r>
            <a:endParaRPr lang="en-US" sz="2400" b="0" i="0" u="none" strike="noStrike">
              <a:solidFill>
                <a:srgbClr val="FFFFFF"/>
              </a:solidFill>
              <a:effectLst/>
              <a:latin typeface="+mj-lt"/>
            </a:endParaRPr>
          </a:p>
          <a:p>
            <a:endParaRPr lang="en-US" sz="2400" b="1">
              <a:solidFill>
                <a:schemeClr val="accent6"/>
              </a:solidFill>
              <a:latin typeface="YouTube Noto"/>
            </a:endParaRPr>
          </a:p>
        </p:txBody>
      </p:sp>
      <p:graphicFrame>
        <p:nvGraphicFramePr>
          <p:cNvPr id="5" name="Table 4">
            <a:extLst>
              <a:ext uri="{FF2B5EF4-FFF2-40B4-BE49-F238E27FC236}">
                <a16:creationId xmlns:a16="http://schemas.microsoft.com/office/drawing/2014/main" id="{FC477C38-3AA6-7F45-4A97-A7380FFB7516}"/>
              </a:ext>
            </a:extLst>
          </p:cNvPr>
          <p:cNvGraphicFramePr>
            <a:graphicFrameLocks noGrp="1"/>
          </p:cNvGraphicFramePr>
          <p:nvPr/>
        </p:nvGraphicFramePr>
        <p:xfrm>
          <a:off x="3516579" y="4081384"/>
          <a:ext cx="6283029" cy="2726278"/>
        </p:xfrm>
        <a:graphic>
          <a:graphicData uri="http://schemas.openxmlformats.org/drawingml/2006/table">
            <a:tbl>
              <a:tblPr firstRow="1" firstCol="1" bandRow="1">
                <a:tableStyleId>{F5AB1C69-6EDB-4FF4-983F-18BD219EF322}</a:tableStyleId>
              </a:tblPr>
              <a:tblGrid>
                <a:gridCol w="1728281">
                  <a:extLst>
                    <a:ext uri="{9D8B030D-6E8A-4147-A177-3AD203B41FA5}">
                      <a16:colId xmlns:a16="http://schemas.microsoft.com/office/drawing/2014/main" val="104507223"/>
                    </a:ext>
                  </a:extLst>
                </a:gridCol>
                <a:gridCol w="4554748">
                  <a:extLst>
                    <a:ext uri="{9D8B030D-6E8A-4147-A177-3AD203B41FA5}">
                      <a16:colId xmlns:a16="http://schemas.microsoft.com/office/drawing/2014/main" val="2962921617"/>
                    </a:ext>
                  </a:extLst>
                </a:gridCol>
              </a:tblGrid>
              <a:tr h="189521">
                <a:tc gridSpan="2">
                  <a:txBody>
                    <a:bodyPr/>
                    <a:lstStyle/>
                    <a:p>
                      <a:pPr algn="l">
                        <a:lnSpc>
                          <a:spcPct val="107000"/>
                        </a:lnSpc>
                        <a:spcAft>
                          <a:spcPts val="800"/>
                        </a:spcAft>
                      </a:pPr>
                      <a:r>
                        <a:rPr lang="en-GB" sz="1800">
                          <a:effectLst/>
                        </a:rPr>
                        <a:t>Languages and link for Mosaic video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hMerge="1">
                  <a:txBody>
                    <a:bodyPr/>
                    <a:lstStyle/>
                    <a:p>
                      <a:endParaRPr lang="en-US"/>
                    </a:p>
                  </a:txBody>
                  <a:tcPr/>
                </a:tc>
                <a:extLst>
                  <a:ext uri="{0D108BD9-81ED-4DB2-BD59-A6C34878D82A}">
                    <a16:rowId xmlns:a16="http://schemas.microsoft.com/office/drawing/2014/main" val="2695167839"/>
                  </a:ext>
                </a:extLst>
              </a:tr>
              <a:tr h="324326">
                <a:tc>
                  <a:txBody>
                    <a:bodyPr/>
                    <a:lstStyle/>
                    <a:p>
                      <a:pPr algn="l">
                        <a:lnSpc>
                          <a:spcPct val="107000"/>
                        </a:lnSpc>
                        <a:spcAft>
                          <a:spcPts val="800"/>
                        </a:spcAft>
                      </a:pPr>
                      <a:r>
                        <a:rPr lang="en-GB" sz="1800">
                          <a:effectLst/>
                        </a:rPr>
                        <a:t>English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4"/>
                        </a:rPr>
                        <a:t>https://youtu.be/EOL6gaDRiEg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57656553"/>
                  </a:ext>
                </a:extLst>
              </a:tr>
              <a:tr h="353875">
                <a:tc>
                  <a:txBody>
                    <a:bodyPr/>
                    <a:lstStyle/>
                    <a:p>
                      <a:pPr algn="l">
                        <a:lnSpc>
                          <a:spcPct val="107000"/>
                        </a:lnSpc>
                        <a:spcAft>
                          <a:spcPts val="800"/>
                        </a:spcAft>
                      </a:pPr>
                      <a:r>
                        <a:rPr lang="en-GB" sz="1800">
                          <a:effectLst/>
                        </a:rPr>
                        <a:t>Russian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5"/>
                        </a:rPr>
                        <a:t>https://youtu.be/tq0di5u7NR0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1827131983"/>
                  </a:ext>
                </a:extLst>
              </a:tr>
              <a:tr h="353875">
                <a:tc>
                  <a:txBody>
                    <a:bodyPr/>
                    <a:lstStyle/>
                    <a:p>
                      <a:pPr algn="l">
                        <a:lnSpc>
                          <a:spcPct val="107000"/>
                        </a:lnSpc>
                        <a:spcAft>
                          <a:spcPts val="800"/>
                        </a:spcAft>
                      </a:pPr>
                      <a:r>
                        <a:rPr lang="en-GB" sz="1800">
                          <a:effectLst/>
                        </a:rPr>
                        <a:t>Portuguese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6"/>
                        </a:rPr>
                        <a:t>https://youtu.be/_Cs9CebAnCc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3937907025"/>
                  </a:ext>
                </a:extLst>
              </a:tr>
              <a:tr h="353875">
                <a:tc>
                  <a:txBody>
                    <a:bodyPr/>
                    <a:lstStyle/>
                    <a:p>
                      <a:pPr algn="l">
                        <a:lnSpc>
                          <a:spcPct val="107000"/>
                        </a:lnSpc>
                        <a:spcAft>
                          <a:spcPts val="800"/>
                        </a:spcAft>
                      </a:pPr>
                      <a:r>
                        <a:rPr lang="en-GB" sz="1800">
                          <a:effectLst/>
                        </a:rPr>
                        <a:t>Spanish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7"/>
                        </a:rPr>
                        <a:t>https://youtu.be/HCX6RaDWz8g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2867066904"/>
                  </a:ext>
                </a:extLst>
              </a:tr>
              <a:tr h="353875">
                <a:tc>
                  <a:txBody>
                    <a:bodyPr/>
                    <a:lstStyle/>
                    <a:p>
                      <a:pPr algn="l">
                        <a:lnSpc>
                          <a:spcPct val="107000"/>
                        </a:lnSpc>
                        <a:spcAft>
                          <a:spcPts val="800"/>
                        </a:spcAft>
                      </a:pPr>
                      <a:r>
                        <a:rPr lang="en-GB" sz="1800">
                          <a:effectLst/>
                        </a:rPr>
                        <a:t>French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8"/>
                        </a:rPr>
                        <a:t>https://youtu.be/wVsUY65yq2I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1193334922"/>
                  </a:ext>
                </a:extLst>
              </a:tr>
              <a:tr h="353875">
                <a:tc>
                  <a:txBody>
                    <a:bodyPr/>
                    <a:lstStyle/>
                    <a:p>
                      <a:pPr algn="l">
                        <a:lnSpc>
                          <a:spcPct val="107000"/>
                        </a:lnSpc>
                        <a:spcAft>
                          <a:spcPts val="800"/>
                        </a:spcAft>
                      </a:pPr>
                      <a:r>
                        <a:rPr lang="en-GB" sz="1800">
                          <a:effectLst/>
                        </a:rPr>
                        <a:t>Chinese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9"/>
                        </a:rPr>
                        <a:t>https://youtu.be/dGd8FMB8BWg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922289371"/>
                  </a:ext>
                </a:extLst>
              </a:tr>
              <a:tr h="353875">
                <a:tc>
                  <a:txBody>
                    <a:bodyPr/>
                    <a:lstStyle/>
                    <a:p>
                      <a:pPr algn="l">
                        <a:lnSpc>
                          <a:spcPct val="107000"/>
                        </a:lnSpc>
                        <a:spcAft>
                          <a:spcPts val="800"/>
                        </a:spcAft>
                      </a:pPr>
                      <a:r>
                        <a:rPr lang="en-GB" sz="1800">
                          <a:effectLst/>
                        </a:rPr>
                        <a:t>Arabic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10"/>
                        </a:rPr>
                        <a:t>https://youtu.be/IHqU_TQnbx4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3374020327"/>
                  </a:ext>
                </a:extLst>
              </a:tr>
            </a:tbl>
          </a:graphicData>
        </a:graphic>
      </p:graphicFrame>
      <p:pic>
        <p:nvPicPr>
          <p:cNvPr id="3" name="Picture 2" descr="A hand holding a piece of paper&#10;&#10;Description automatically generated">
            <a:extLst>
              <a:ext uri="{FF2B5EF4-FFF2-40B4-BE49-F238E27FC236}">
                <a16:creationId xmlns:a16="http://schemas.microsoft.com/office/drawing/2014/main" id="{3B837B43-81CC-934F-B6DD-BA343E00D563}"/>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10468817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with medium confidence">
            <a:extLst>
              <a:ext uri="{FF2B5EF4-FFF2-40B4-BE49-F238E27FC236}">
                <a16:creationId xmlns:a16="http://schemas.microsoft.com/office/drawing/2014/main" id="{EBC5F411-6901-4701-9FFC-ECEE08B021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9142"/>
            <a:ext cx="12192000" cy="4704458"/>
          </a:xfrm>
          <a:prstGeom prst="rect">
            <a:avLst/>
          </a:prstGeom>
        </p:spPr>
      </p:pic>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TextBox 3">
            <a:extLst>
              <a:ext uri="{FF2B5EF4-FFF2-40B4-BE49-F238E27FC236}">
                <a16:creationId xmlns:a16="http://schemas.microsoft.com/office/drawing/2014/main" id="{3DC15D01-7925-4612-AD9A-B90E1DB0B7FA}"/>
              </a:ext>
            </a:extLst>
          </p:cNvPr>
          <p:cNvSpPr txBox="1"/>
          <p:nvPr/>
        </p:nvSpPr>
        <p:spPr>
          <a:xfrm>
            <a:off x="596450" y="372026"/>
            <a:ext cx="11430211" cy="492443"/>
          </a:xfrm>
          <a:prstGeom prst="rect">
            <a:avLst/>
          </a:prstGeom>
          <a:noFill/>
        </p:spPr>
        <p:txBody>
          <a:bodyPr wrap="square" lIns="0" tIns="0" rIns="0" bIns="0" rtlCol="0" anchor="t">
            <a:spAutoFit/>
          </a:bodyPr>
          <a:lstStyle>
            <a:defPPr>
              <a:defRPr lang="en-US"/>
            </a:defPPr>
            <a:lvl1pPr>
              <a:defRPr sz="4000" b="1">
                <a:solidFill>
                  <a:schemeClr val="bg1"/>
                </a:solidFill>
                <a:effectLst>
                  <a:outerShdw blurRad="38100" dist="38100" dir="2700000" algn="tl">
                    <a:srgbClr val="000000">
                      <a:alpha val="43137"/>
                    </a:srgbClr>
                  </a:outerShdw>
                </a:effectLs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Why the Mosaic framework? </a:t>
            </a:r>
            <a:endParaRPr lang="en-US">
              <a:ea typeface="+mn-ea"/>
              <a:cs typeface="+mn-cs"/>
            </a:endParaRPr>
          </a:p>
        </p:txBody>
      </p:sp>
      <p:pic>
        <p:nvPicPr>
          <p:cNvPr id="3" name="Picture 2">
            <a:extLst>
              <a:ext uri="{FF2B5EF4-FFF2-40B4-BE49-F238E27FC236}">
                <a16:creationId xmlns:a16="http://schemas.microsoft.com/office/drawing/2014/main" id="{B05FD626-2B97-42F5-A335-06AB633D19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29064" y="1239142"/>
            <a:ext cx="2195296" cy="2002427"/>
          </a:xfrm>
          <a:prstGeom prst="rect">
            <a:avLst/>
          </a:prstGeom>
        </p:spPr>
      </p:pic>
      <p:pic>
        <p:nvPicPr>
          <p:cNvPr id="2" name="Picture 1">
            <a:extLst>
              <a:ext uri="{FF2B5EF4-FFF2-40B4-BE49-F238E27FC236}">
                <a16:creationId xmlns:a16="http://schemas.microsoft.com/office/drawing/2014/main" id="{7D116A40-F325-2E5B-0127-4F0023DBDAD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936364" y="4271101"/>
            <a:ext cx="1591121" cy="1671972"/>
          </a:xfrm>
          <a:prstGeom prst="rect">
            <a:avLst/>
          </a:prstGeom>
        </p:spPr>
      </p:pic>
      <p:sp>
        <p:nvSpPr>
          <p:cNvPr id="5" name="TextBox 4">
            <a:extLst>
              <a:ext uri="{FF2B5EF4-FFF2-40B4-BE49-F238E27FC236}">
                <a16:creationId xmlns:a16="http://schemas.microsoft.com/office/drawing/2014/main" id="{BDA33589-D96D-A650-5572-286C89747643}"/>
              </a:ext>
            </a:extLst>
          </p:cNvPr>
          <p:cNvSpPr txBox="1"/>
          <p:nvPr/>
        </p:nvSpPr>
        <p:spPr>
          <a:xfrm>
            <a:off x="4601462" y="4286451"/>
            <a:ext cx="7437612" cy="1921423"/>
          </a:xfrm>
          <a:prstGeom prst="rect">
            <a:avLst/>
          </a:prstGeom>
          <a:noFill/>
        </p:spPr>
        <p:txBody>
          <a:bodyPr wrap="square" lIns="0" tIns="0" rIns="0" bIns="0" rtlCol="0" anchor="t">
            <a:spAutoFit/>
          </a:bodyPr>
          <a:lstStyle/>
          <a:p>
            <a:pPr>
              <a:lnSpc>
                <a:spcPct val="107000"/>
              </a:lnSpc>
              <a:defRPr/>
            </a:pPr>
            <a:r>
              <a:rPr kumimoji="0" lang="en-US" sz="2400" b="1" i="0" u="none" strike="noStrike" kern="1200" cap="none" spc="0" normalizeH="0" baseline="0" noProof="0">
                <a:ln>
                  <a:noFill/>
                </a:ln>
                <a:solidFill>
                  <a:srgbClr val="000000"/>
                </a:solidFill>
                <a:effectLst/>
                <a:uLnTx/>
                <a:uFillTx/>
                <a:ea typeface="Times New Roman" panose="02020603050405020304" pitchFamily="18" charset="0"/>
                <a:cs typeface="Calibri"/>
              </a:rPr>
              <a:t>→ Mosaic </a:t>
            </a:r>
            <a:r>
              <a:rPr lang="en-US" sz="2400" b="1">
                <a:solidFill>
                  <a:srgbClr val="000000"/>
                </a:solidFill>
              </a:rPr>
              <a:t>a</a:t>
            </a:r>
            <a:r>
              <a:rPr kumimoji="0" lang="en-US" sz="2400" b="1" i="0" u="none" strike="noStrike" kern="1200" cap="none" spc="0" normalizeH="0" baseline="0" noProof="0">
                <a:ln>
                  <a:noFill/>
                </a:ln>
                <a:solidFill>
                  <a:srgbClr val="000000"/>
                </a:solidFill>
                <a:effectLst/>
                <a:uLnTx/>
                <a:uFillTx/>
                <a:ea typeface="Times New Roman" panose="02020603050405020304" pitchFamily="18" charset="0"/>
                <a:cs typeface="+mn-cs"/>
              </a:rPr>
              <a:t>nalogy: </a:t>
            </a:r>
            <a:r>
              <a:rPr kumimoji="0" lang="en-US" sz="2400" b="0" i="0" u="none" strike="noStrike" kern="1200" cap="none" spc="0" normalizeH="0" baseline="0" noProof="0">
                <a:ln>
                  <a:noFill/>
                </a:ln>
                <a:solidFill>
                  <a:srgbClr val="000000"/>
                </a:solidFill>
                <a:effectLst/>
                <a:uLnTx/>
                <a:uFillTx/>
                <a:ea typeface="Times New Roman" panose="02020603050405020304" pitchFamily="18" charset="0"/>
                <a:cs typeface="+mn-cs"/>
              </a:rPr>
              <a:t>Different surveillance systems and studies must fit together as </a:t>
            </a:r>
            <a:r>
              <a:rPr kumimoji="0" lang="en-US" sz="2400" i="0" u="none" strike="noStrike" kern="1200" cap="none" spc="0" normalizeH="0" baseline="0" noProof="0">
                <a:ln>
                  <a:noFill/>
                </a:ln>
                <a:solidFill>
                  <a:srgbClr val="040910"/>
                </a:solidFill>
                <a:effectLst/>
                <a:uLnTx/>
                <a:uFillTx/>
                <a:ea typeface="Times New Roman" panose="02020603050405020304" pitchFamily="18" charset="0"/>
                <a:cs typeface="+mn-cs"/>
              </a:rPr>
              <a:t>“tiles in a mosaic</a:t>
            </a:r>
            <a:r>
              <a:rPr lang="en-US" sz="2400">
                <a:solidFill>
                  <a:srgbClr val="040910"/>
                </a:solidFill>
                <a:ea typeface="Times New Roman" panose="02020603050405020304" pitchFamily="18" charset="0"/>
              </a:rPr>
              <a:t>”,</a:t>
            </a:r>
            <a:r>
              <a:rPr kumimoji="0" lang="en-US" sz="2400" i="0" u="none" strike="noStrike" kern="1200" cap="none" spc="0" normalizeH="0" baseline="0" noProof="0">
                <a:ln>
                  <a:noFill/>
                </a:ln>
                <a:solidFill>
                  <a:srgbClr val="040910"/>
                </a:solidFill>
                <a:effectLst/>
                <a:uLnTx/>
                <a:uFillTx/>
                <a:ea typeface="Times New Roman" panose="02020603050405020304" pitchFamily="18" charset="0"/>
                <a:cs typeface="+mn-cs"/>
              </a:rPr>
              <a:t> </a:t>
            </a:r>
            <a:r>
              <a:rPr lang="en-US" sz="2400">
                <a:solidFill>
                  <a:srgbClr val="040910"/>
                </a:solidFill>
              </a:rPr>
              <a:t>each providing a piece of the picture </a:t>
            </a:r>
            <a:r>
              <a:rPr lang="en-US" sz="2400">
                <a:solidFill>
                  <a:srgbClr val="000000"/>
                </a:solidFill>
              </a:rPr>
              <a:t>to contribute to a holistic understanding </a:t>
            </a:r>
            <a:r>
              <a:rPr kumimoji="0" lang="en-US" sz="2400" b="0" i="0" u="none" strike="noStrike" kern="1200" cap="none" spc="0" normalizeH="0" baseline="0" noProof="0">
                <a:ln>
                  <a:noFill/>
                </a:ln>
                <a:solidFill>
                  <a:srgbClr val="000000"/>
                </a:solidFill>
                <a:effectLst/>
                <a:uLnTx/>
                <a:uFillTx/>
                <a:ea typeface="Times New Roman" panose="02020603050405020304" pitchFamily="18" charset="0"/>
                <a:cs typeface="+mn-cs"/>
              </a:rPr>
              <a:t>of respiratory viruses.</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7375E">
                  <a:lumMod val="50000"/>
                </a:srgbClr>
              </a:solidFill>
              <a:effectLst/>
              <a:uLnTx/>
              <a:uFillTx/>
              <a:latin typeface="Aria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B9DCB17-9477-50D2-FE0E-AAE2326F5FA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753601" y="3591371"/>
            <a:ext cx="2438399" cy="527721"/>
          </a:xfrm>
          <a:prstGeom prst="rect">
            <a:avLst/>
          </a:prstGeom>
        </p:spPr>
      </p:pic>
      <p:sp>
        <p:nvSpPr>
          <p:cNvPr id="6" name="TextBox 5">
            <a:extLst>
              <a:ext uri="{FF2B5EF4-FFF2-40B4-BE49-F238E27FC236}">
                <a16:creationId xmlns:a16="http://schemas.microsoft.com/office/drawing/2014/main" id="{D5CA8B31-4254-DAE3-B126-D2BE1CCD2089}"/>
              </a:ext>
            </a:extLst>
          </p:cNvPr>
          <p:cNvSpPr txBox="1"/>
          <p:nvPr/>
        </p:nvSpPr>
        <p:spPr>
          <a:xfrm>
            <a:off x="272939" y="1364692"/>
            <a:ext cx="9283186" cy="3065711"/>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en-US" sz="2400">
                <a:solidFill>
                  <a:srgbClr val="000000"/>
                </a:solidFill>
                <a:latin typeface="Arial"/>
              </a:rPr>
              <a:t>WHO Member States requested a </a:t>
            </a:r>
            <a:r>
              <a:rPr lang="en-US" sz="2400" b="1">
                <a:solidFill>
                  <a:srgbClr val="000000"/>
                </a:solidFill>
                <a:latin typeface="Arial"/>
              </a:rPr>
              <a:t>coordinated </a:t>
            </a:r>
            <a:r>
              <a:rPr lang="en-US" sz="2400">
                <a:solidFill>
                  <a:srgbClr val="000000"/>
                </a:solidFill>
                <a:latin typeface="Arial"/>
              </a:rPr>
              <a:t>approach for </a:t>
            </a:r>
            <a:br>
              <a:rPr lang="en-US" sz="2400">
                <a:latin typeface="Arial"/>
              </a:rPr>
            </a:br>
            <a:r>
              <a:rPr lang="en-US" sz="2400" b="1">
                <a:solidFill>
                  <a:srgbClr val="000000"/>
                </a:solidFill>
                <a:latin typeface="Arial"/>
              </a:rPr>
              <a:t>sustainable</a:t>
            </a:r>
            <a:r>
              <a:rPr lang="en-US" sz="2400">
                <a:solidFill>
                  <a:srgbClr val="000000"/>
                </a:solidFill>
                <a:latin typeface="Arial"/>
              </a:rPr>
              <a:t> surveillance of respiratory pathogens in 2022</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Multiple fit-for-purpose systems and </a:t>
            </a:r>
            <a:r>
              <a:rPr kumimoji="0" lang="en-US" sz="24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complementary </a:t>
            </a:r>
            <a:r>
              <a:rPr lang="en-US" sz="2400">
                <a:solidFill>
                  <a:srgbClr val="000000"/>
                </a:solidFill>
                <a:latin typeface="Arial"/>
              </a:rPr>
              <a:t>investigations &amp; studies are needed</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The Mosaic Framework maps surveillance approaches to the objectives they are best intended to meet</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Considers gains made during the COVID-19 pandemic</a:t>
            </a:r>
            <a:endParaRPr lang="en-US" sz="2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800100" lvl="1" indent="-342900">
              <a:lnSpc>
                <a:spcPct val="107000"/>
              </a:lnSpc>
              <a:buFont typeface="Arial" panose="020B0604020202020204" pitchFamily="34" charset="0"/>
              <a:buChar char="•"/>
              <a:defRPr/>
            </a:pPr>
            <a:endParaRPr lang="en-US" sz="2300">
              <a:solidFill>
                <a:srgbClr val="000000"/>
              </a:solidFill>
              <a:latin typeface="Arial"/>
              <a:ea typeface="Times New Roman" panose="02020603050405020304" pitchFamily="18" charset="0"/>
              <a:cs typeface="Arial"/>
            </a:endParaRPr>
          </a:p>
        </p:txBody>
      </p:sp>
      <p:pic>
        <p:nvPicPr>
          <p:cNvPr id="8" name="Picture 7" descr="A hand holding a piece of paper&#10;&#10;Description automatically generated">
            <a:extLst>
              <a:ext uri="{FF2B5EF4-FFF2-40B4-BE49-F238E27FC236}">
                <a16:creationId xmlns:a16="http://schemas.microsoft.com/office/drawing/2014/main" id="{26D139E8-A4BD-123E-FEB1-E858A33FD35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30531570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BAA01E-E7C1-84B8-8FFE-519C65B0F852}"/>
              </a:ext>
            </a:extLst>
          </p:cNvPr>
          <p:cNvGrpSpPr/>
          <p:nvPr/>
        </p:nvGrpSpPr>
        <p:grpSpPr>
          <a:xfrm>
            <a:off x="80372" y="919662"/>
            <a:ext cx="331925" cy="2023980"/>
            <a:chOff x="2857842" y="1127395"/>
            <a:chExt cx="419898" cy="2713759"/>
          </a:xfrm>
          <a:solidFill>
            <a:schemeClr val="accent2"/>
          </a:solidFill>
        </p:grpSpPr>
        <p:cxnSp>
          <p:nvCxnSpPr>
            <p:cNvPr id="11" name="Straight Connector 10">
              <a:extLst>
                <a:ext uri="{FF2B5EF4-FFF2-40B4-BE49-F238E27FC236}">
                  <a16:creationId xmlns:a16="http://schemas.microsoft.com/office/drawing/2014/main" id="{94D65FC1-560B-B7F8-B910-C6C4DFF605F9}"/>
                </a:ext>
              </a:extLst>
            </p:cNvPr>
            <p:cNvCxnSpPr>
              <a:cxnSpLocks/>
            </p:cNvCxnSpPr>
            <p:nvPr/>
          </p:nvCxnSpPr>
          <p:spPr>
            <a:xfrm flipV="1">
              <a:off x="3067792" y="1303599"/>
              <a:ext cx="0" cy="2537555"/>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96E020ED-EB1D-A786-0675-23F6539CF6A9}"/>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grpSp>
        <p:nvGrpSpPr>
          <p:cNvPr id="16" name="Group 15">
            <a:extLst>
              <a:ext uri="{FF2B5EF4-FFF2-40B4-BE49-F238E27FC236}">
                <a16:creationId xmlns:a16="http://schemas.microsoft.com/office/drawing/2014/main" id="{CF2F19B9-B00C-B0A8-F9FD-81ACEFCBB5AB}"/>
              </a:ext>
            </a:extLst>
          </p:cNvPr>
          <p:cNvGrpSpPr/>
          <p:nvPr/>
        </p:nvGrpSpPr>
        <p:grpSpPr>
          <a:xfrm rot="10800000">
            <a:off x="1291676" y="3868923"/>
            <a:ext cx="331925" cy="2109592"/>
            <a:chOff x="2857842" y="1127395"/>
            <a:chExt cx="419898" cy="2908254"/>
          </a:xfrm>
          <a:solidFill>
            <a:schemeClr val="accent2"/>
          </a:solidFill>
        </p:grpSpPr>
        <p:cxnSp>
          <p:nvCxnSpPr>
            <p:cNvPr id="17" name="Straight Connector 16">
              <a:extLst>
                <a:ext uri="{FF2B5EF4-FFF2-40B4-BE49-F238E27FC236}">
                  <a16:creationId xmlns:a16="http://schemas.microsoft.com/office/drawing/2014/main" id="{26E96703-5C54-BACE-198B-93C3F3F9E73D}"/>
                </a:ext>
              </a:extLst>
            </p:cNvPr>
            <p:cNvCxnSpPr>
              <a:cxnSpLocks/>
            </p:cNvCxnSpPr>
            <p:nvPr/>
          </p:nvCxnSpPr>
          <p:spPr>
            <a:xfrm flipV="1">
              <a:off x="3067791" y="1303600"/>
              <a:ext cx="0" cy="2732050"/>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28F744CE-FD77-0AC1-2FEA-EA9FA170666F}"/>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grpSp>
        <p:nvGrpSpPr>
          <p:cNvPr id="23" name="Group 22">
            <a:extLst>
              <a:ext uri="{FF2B5EF4-FFF2-40B4-BE49-F238E27FC236}">
                <a16:creationId xmlns:a16="http://schemas.microsoft.com/office/drawing/2014/main" id="{92604820-5AE5-532C-9CDF-E055ED35152E}"/>
              </a:ext>
            </a:extLst>
          </p:cNvPr>
          <p:cNvGrpSpPr/>
          <p:nvPr/>
        </p:nvGrpSpPr>
        <p:grpSpPr>
          <a:xfrm rot="10800000">
            <a:off x="4477146" y="3861274"/>
            <a:ext cx="331925" cy="2115958"/>
            <a:chOff x="2893199" y="1194523"/>
            <a:chExt cx="384541" cy="2464670"/>
          </a:xfrm>
          <a:solidFill>
            <a:schemeClr val="accent2"/>
          </a:solidFill>
        </p:grpSpPr>
        <p:cxnSp>
          <p:nvCxnSpPr>
            <p:cNvPr id="24" name="Straight Connector 23">
              <a:extLst>
                <a:ext uri="{FF2B5EF4-FFF2-40B4-BE49-F238E27FC236}">
                  <a16:creationId xmlns:a16="http://schemas.microsoft.com/office/drawing/2014/main" id="{37800EF0-799E-01FE-BF80-9CC8CFD789C1}"/>
                </a:ext>
              </a:extLst>
            </p:cNvPr>
            <p:cNvCxnSpPr>
              <a:cxnSpLocks/>
            </p:cNvCxnSpPr>
            <p:nvPr/>
          </p:nvCxnSpPr>
          <p:spPr>
            <a:xfrm rot="10800000" flipH="1">
              <a:off x="3067037" y="1303601"/>
              <a:ext cx="753" cy="2355592"/>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lowchart: Connector 25">
              <a:extLst>
                <a:ext uri="{FF2B5EF4-FFF2-40B4-BE49-F238E27FC236}">
                  <a16:creationId xmlns:a16="http://schemas.microsoft.com/office/drawing/2014/main" id="{788AE357-A6EF-42D9-D52C-48AD45397C62}"/>
                </a:ext>
              </a:extLst>
            </p:cNvPr>
            <p:cNvSpPr/>
            <p:nvPr/>
          </p:nvSpPr>
          <p:spPr>
            <a:xfrm>
              <a:off x="2893199" y="1194523"/>
              <a:ext cx="384541" cy="361496"/>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grpSp>
        <p:nvGrpSpPr>
          <p:cNvPr id="6" name="Group 5">
            <a:extLst>
              <a:ext uri="{FF2B5EF4-FFF2-40B4-BE49-F238E27FC236}">
                <a16:creationId xmlns:a16="http://schemas.microsoft.com/office/drawing/2014/main" id="{FCF82028-207C-B5AC-027F-39CF84937FCA}"/>
              </a:ext>
            </a:extLst>
          </p:cNvPr>
          <p:cNvGrpSpPr/>
          <p:nvPr/>
        </p:nvGrpSpPr>
        <p:grpSpPr>
          <a:xfrm>
            <a:off x="12032" y="2728801"/>
            <a:ext cx="12179968" cy="1400397"/>
            <a:chOff x="0" y="2946400"/>
            <a:chExt cx="12192000" cy="2133600"/>
          </a:xfrm>
        </p:grpSpPr>
        <p:sp>
          <p:nvSpPr>
            <p:cNvPr id="3" name="Arrow: Pentagon 2">
              <a:extLst>
                <a:ext uri="{FF2B5EF4-FFF2-40B4-BE49-F238E27FC236}">
                  <a16:creationId xmlns:a16="http://schemas.microsoft.com/office/drawing/2014/main" id="{DC94976D-89D1-6577-7233-B4A8B7BD93AA}"/>
                </a:ext>
              </a:extLst>
            </p:cNvPr>
            <p:cNvSpPr/>
            <p:nvPr/>
          </p:nvSpPr>
          <p:spPr>
            <a:xfrm>
              <a:off x="0" y="2946400"/>
              <a:ext cx="12192000" cy="2133600"/>
            </a:xfrm>
            <a:prstGeom prst="homePlate">
              <a:avLst/>
            </a:prstGeom>
            <a:solidFill>
              <a:schemeClr val="accent5">
                <a:lumMod val="75000"/>
              </a:schemeClr>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B07ACB-5245-E464-8B03-FFF695FCFD5D}"/>
                </a:ext>
              </a:extLst>
            </p:cNvPr>
            <p:cNvSpPr/>
            <p:nvPr/>
          </p:nvSpPr>
          <p:spPr>
            <a:xfrm>
              <a:off x="0" y="2946400"/>
              <a:ext cx="6096000" cy="2133600"/>
            </a:xfrm>
            <a:prstGeom prst="rect">
              <a:avLst/>
            </a:prstGeom>
            <a:solidFill>
              <a:srgbClr val="00B0F0"/>
            </a:solid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F59F907-7D4E-CC73-2FEF-A668B96D98A7}"/>
              </a:ext>
            </a:extLst>
          </p:cNvPr>
          <p:cNvGrpSpPr/>
          <p:nvPr/>
        </p:nvGrpSpPr>
        <p:grpSpPr>
          <a:xfrm>
            <a:off x="725239" y="2985733"/>
            <a:ext cx="9365187" cy="923330"/>
            <a:chOff x="681690" y="2902091"/>
            <a:chExt cx="9365187" cy="923330"/>
          </a:xfrm>
        </p:grpSpPr>
        <p:sp>
          <p:nvSpPr>
            <p:cNvPr id="7" name="TextBox 6">
              <a:extLst>
                <a:ext uri="{FF2B5EF4-FFF2-40B4-BE49-F238E27FC236}">
                  <a16:creationId xmlns:a16="http://schemas.microsoft.com/office/drawing/2014/main" id="{FF42E9F3-FFD8-1A52-2FEA-AAE573149F79}"/>
                </a:ext>
              </a:extLst>
            </p:cNvPr>
            <p:cNvSpPr txBox="1"/>
            <p:nvPr/>
          </p:nvSpPr>
          <p:spPr>
            <a:xfrm>
              <a:off x="681690" y="2902091"/>
              <a:ext cx="4803850" cy="923330"/>
            </a:xfrm>
            <a:prstGeom prst="rect">
              <a:avLst/>
            </a:prstGeom>
            <a:noFill/>
          </p:spPr>
          <p:txBody>
            <a:bodyPr wrap="square" rtlCol="0">
              <a:spAutoFit/>
            </a:bodyPr>
            <a:lstStyle/>
            <a:p>
              <a:endParaRPr lang="en-US" sz="5400" b="1">
                <a:solidFill>
                  <a:schemeClr val="accent3">
                    <a:lumMod val="20000"/>
                    <a:lumOff val="80000"/>
                  </a:schemeClr>
                </a:solidFill>
                <a:latin typeface="Aptos" panose="020B0004020202020204" pitchFamily="34" charset="0"/>
              </a:endParaRPr>
            </a:p>
          </p:txBody>
        </p:sp>
        <p:sp>
          <p:nvSpPr>
            <p:cNvPr id="8" name="TextBox 7">
              <a:extLst>
                <a:ext uri="{FF2B5EF4-FFF2-40B4-BE49-F238E27FC236}">
                  <a16:creationId xmlns:a16="http://schemas.microsoft.com/office/drawing/2014/main" id="{026E1C24-C528-685A-6A0B-0885FA8E6C89}"/>
                </a:ext>
              </a:extLst>
            </p:cNvPr>
            <p:cNvSpPr txBox="1"/>
            <p:nvPr/>
          </p:nvSpPr>
          <p:spPr>
            <a:xfrm>
              <a:off x="6496758" y="3027671"/>
              <a:ext cx="3550119" cy="646331"/>
            </a:xfrm>
            <a:prstGeom prst="rect">
              <a:avLst/>
            </a:prstGeom>
            <a:noFill/>
          </p:spPr>
          <p:txBody>
            <a:bodyPr wrap="square" rtlCol="0">
              <a:spAutoFit/>
            </a:bodyPr>
            <a:lstStyle/>
            <a:p>
              <a:r>
                <a:rPr lang="en-US" sz="3600" b="1">
                  <a:solidFill>
                    <a:schemeClr val="bg1"/>
                  </a:solidFill>
                  <a:latin typeface="Aptos" panose="020B0004020202020204" pitchFamily="34" charset="0"/>
                </a:rPr>
                <a:t>Mosaic Piloting</a:t>
              </a:r>
            </a:p>
          </p:txBody>
        </p:sp>
      </p:grpSp>
      <p:sp>
        <p:nvSpPr>
          <p:cNvPr id="14" name="TextBox 13">
            <a:extLst>
              <a:ext uri="{FF2B5EF4-FFF2-40B4-BE49-F238E27FC236}">
                <a16:creationId xmlns:a16="http://schemas.microsoft.com/office/drawing/2014/main" id="{CBF689C4-F3EB-D497-F17F-BC566487E1E9}"/>
              </a:ext>
            </a:extLst>
          </p:cNvPr>
          <p:cNvSpPr txBox="1"/>
          <p:nvPr/>
        </p:nvSpPr>
        <p:spPr>
          <a:xfrm>
            <a:off x="251854" y="1234627"/>
            <a:ext cx="2968833" cy="1415772"/>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Early 2022</a:t>
            </a:r>
          </a:p>
          <a:p>
            <a:r>
              <a:rPr lang="en-US" b="1">
                <a:solidFill>
                  <a:schemeClr val="accent6"/>
                </a:solidFill>
                <a:latin typeface="Arial"/>
                <a:cs typeface="Arial"/>
              </a:rPr>
              <a:t>Concept formulation for Mosaic Framework</a:t>
            </a:r>
            <a:br>
              <a:rPr lang="en-US">
                <a:solidFill>
                  <a:schemeClr val="accent6"/>
                </a:solidFill>
                <a:latin typeface="Arial"/>
                <a:cs typeface="Arial"/>
              </a:rPr>
            </a:br>
            <a:r>
              <a:rPr lang="en-US" sz="1600">
                <a:solidFill>
                  <a:schemeClr val="accent6"/>
                </a:solidFill>
                <a:latin typeface="Arial"/>
                <a:cs typeface="Arial"/>
              </a:rPr>
              <a:t>through WHO country, regional and HQ consultations</a:t>
            </a:r>
          </a:p>
        </p:txBody>
      </p:sp>
      <p:sp>
        <p:nvSpPr>
          <p:cNvPr id="19" name="TextBox 18">
            <a:extLst>
              <a:ext uri="{FF2B5EF4-FFF2-40B4-BE49-F238E27FC236}">
                <a16:creationId xmlns:a16="http://schemas.microsoft.com/office/drawing/2014/main" id="{02DFF2C9-4375-7E60-C807-1EE3E4971C7C}"/>
              </a:ext>
            </a:extLst>
          </p:cNvPr>
          <p:cNvSpPr txBox="1"/>
          <p:nvPr/>
        </p:nvSpPr>
        <p:spPr>
          <a:xfrm>
            <a:off x="1572829" y="4343482"/>
            <a:ext cx="2394977" cy="1384995"/>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May 2022</a:t>
            </a:r>
          </a:p>
          <a:p>
            <a:r>
              <a:rPr lang="en-US" b="1">
                <a:solidFill>
                  <a:schemeClr val="accent6"/>
                </a:solidFill>
                <a:latin typeface="Arial"/>
                <a:cs typeface="Arial"/>
              </a:rPr>
              <a:t>Global consultation</a:t>
            </a:r>
            <a:br>
              <a:rPr lang="en-US">
                <a:solidFill>
                  <a:schemeClr val="accent6"/>
                </a:solidFill>
                <a:latin typeface="Arial"/>
                <a:cs typeface="Arial"/>
              </a:rPr>
            </a:br>
            <a:r>
              <a:rPr lang="en-US" sz="1600">
                <a:solidFill>
                  <a:schemeClr val="accent6"/>
                </a:solidFill>
                <a:latin typeface="Arial"/>
                <a:cs typeface="Arial"/>
              </a:rPr>
              <a:t>In-person to finalize structure of Mosaic Framework</a:t>
            </a:r>
          </a:p>
        </p:txBody>
      </p:sp>
      <p:grpSp>
        <p:nvGrpSpPr>
          <p:cNvPr id="20" name="Group 19">
            <a:extLst>
              <a:ext uri="{FF2B5EF4-FFF2-40B4-BE49-F238E27FC236}">
                <a16:creationId xmlns:a16="http://schemas.microsoft.com/office/drawing/2014/main" id="{AE975C7B-258F-348D-41F8-0B1A38BF2E40}"/>
              </a:ext>
            </a:extLst>
          </p:cNvPr>
          <p:cNvGrpSpPr/>
          <p:nvPr/>
        </p:nvGrpSpPr>
        <p:grpSpPr>
          <a:xfrm>
            <a:off x="3181140" y="938139"/>
            <a:ext cx="331925" cy="1783117"/>
            <a:chOff x="2857842" y="1127395"/>
            <a:chExt cx="419898" cy="2364454"/>
          </a:xfrm>
          <a:solidFill>
            <a:schemeClr val="accent2"/>
          </a:solidFill>
        </p:grpSpPr>
        <p:cxnSp>
          <p:nvCxnSpPr>
            <p:cNvPr id="21" name="Straight Connector 20">
              <a:extLst>
                <a:ext uri="{FF2B5EF4-FFF2-40B4-BE49-F238E27FC236}">
                  <a16:creationId xmlns:a16="http://schemas.microsoft.com/office/drawing/2014/main" id="{1D75FA2E-6223-6F8B-FD02-5C7A1E5F0026}"/>
                </a:ext>
              </a:extLst>
            </p:cNvPr>
            <p:cNvCxnSpPr>
              <a:cxnSpLocks/>
            </p:cNvCxnSpPr>
            <p:nvPr/>
          </p:nvCxnSpPr>
          <p:spPr>
            <a:xfrm flipV="1">
              <a:off x="3067792" y="1303600"/>
              <a:ext cx="0" cy="2188249"/>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21B7A6A5-83F5-B7B8-32CF-64FCD1E8BB1E}"/>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25" name="TextBox 24">
            <a:extLst>
              <a:ext uri="{FF2B5EF4-FFF2-40B4-BE49-F238E27FC236}">
                <a16:creationId xmlns:a16="http://schemas.microsoft.com/office/drawing/2014/main" id="{1CF0E837-60E5-8C75-92BB-AE10388C3F42}"/>
              </a:ext>
            </a:extLst>
          </p:cNvPr>
          <p:cNvSpPr txBox="1"/>
          <p:nvPr/>
        </p:nvSpPr>
        <p:spPr>
          <a:xfrm>
            <a:off x="3591034" y="999441"/>
            <a:ext cx="2759190" cy="1661993"/>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Mid-late 2022</a:t>
            </a:r>
          </a:p>
          <a:p>
            <a:r>
              <a:rPr lang="en-US" b="1">
                <a:solidFill>
                  <a:schemeClr val="accent6"/>
                </a:solidFill>
                <a:latin typeface="Arial"/>
                <a:cs typeface="Arial"/>
              </a:rPr>
              <a:t>Mosaic Framework document drafted </a:t>
            </a:r>
            <a:br>
              <a:rPr lang="en-US" sz="1600">
                <a:solidFill>
                  <a:schemeClr val="accent6"/>
                </a:solidFill>
                <a:latin typeface="Arial"/>
                <a:cs typeface="Arial"/>
              </a:rPr>
            </a:br>
            <a:r>
              <a:rPr lang="en-US" sz="1600">
                <a:solidFill>
                  <a:schemeClr val="accent6"/>
                </a:solidFill>
                <a:latin typeface="Arial"/>
                <a:cs typeface="Arial"/>
              </a:rPr>
              <a:t>by WHO HQ working group with review by wider WHO and external partners</a:t>
            </a:r>
          </a:p>
        </p:txBody>
      </p:sp>
      <p:sp>
        <p:nvSpPr>
          <p:cNvPr id="15" name="TextBox 14">
            <a:extLst>
              <a:ext uri="{FF2B5EF4-FFF2-40B4-BE49-F238E27FC236}">
                <a16:creationId xmlns:a16="http://schemas.microsoft.com/office/drawing/2014/main" id="{B3248156-40E4-9EBC-729A-5414139669D5}"/>
              </a:ext>
            </a:extLst>
          </p:cNvPr>
          <p:cNvSpPr txBox="1"/>
          <p:nvPr/>
        </p:nvSpPr>
        <p:spPr>
          <a:xfrm>
            <a:off x="2779679" y="92710"/>
            <a:ext cx="6297687" cy="461665"/>
          </a:xfrm>
          <a:prstGeom prst="rect">
            <a:avLst/>
          </a:prstGeom>
          <a:noFill/>
        </p:spPr>
        <p:txBody>
          <a:bodyPr wrap="square" lIns="91440" tIns="45720" rIns="91440" bIns="45720" rtlCol="0" anchor="t">
            <a:spAutoFit/>
          </a:bodyPr>
          <a:lstStyle/>
          <a:p>
            <a:pPr algn="ctr"/>
            <a:r>
              <a:rPr lang="en-US" sz="2400" b="1">
                <a:solidFill>
                  <a:schemeClr val="accent6"/>
                </a:solidFill>
                <a:latin typeface="Arial"/>
                <a:cs typeface="Arial"/>
              </a:rPr>
              <a:t>Mosaic Framework Development Timeline</a:t>
            </a:r>
          </a:p>
        </p:txBody>
      </p:sp>
      <p:sp>
        <p:nvSpPr>
          <p:cNvPr id="28" name="TextBox 27">
            <a:extLst>
              <a:ext uri="{FF2B5EF4-FFF2-40B4-BE49-F238E27FC236}">
                <a16:creationId xmlns:a16="http://schemas.microsoft.com/office/drawing/2014/main" id="{56EB7EB2-7848-B4F2-E03A-C3948EB4C63F}"/>
              </a:ext>
            </a:extLst>
          </p:cNvPr>
          <p:cNvSpPr txBox="1"/>
          <p:nvPr/>
        </p:nvSpPr>
        <p:spPr>
          <a:xfrm>
            <a:off x="4775248" y="4466674"/>
            <a:ext cx="2358846" cy="1169551"/>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March 2023</a:t>
            </a:r>
          </a:p>
          <a:p>
            <a:r>
              <a:rPr lang="en-US" b="1">
                <a:solidFill>
                  <a:schemeClr val="accent6"/>
                </a:solidFill>
                <a:latin typeface="Arial"/>
                <a:cs typeface="Arial"/>
              </a:rPr>
              <a:t>Mosaic Framework published </a:t>
            </a:r>
            <a:br>
              <a:rPr lang="en-US" sz="1600">
                <a:solidFill>
                  <a:schemeClr val="accent6"/>
                </a:solidFill>
                <a:latin typeface="Arial"/>
                <a:cs typeface="Arial"/>
              </a:rPr>
            </a:br>
            <a:r>
              <a:rPr lang="en-US" sz="1600">
                <a:solidFill>
                  <a:schemeClr val="accent6"/>
                </a:solidFill>
                <a:latin typeface="Arial"/>
                <a:cs typeface="Arial"/>
              </a:rPr>
              <a:t>on WHO website</a:t>
            </a:r>
          </a:p>
        </p:txBody>
      </p:sp>
      <p:grpSp>
        <p:nvGrpSpPr>
          <p:cNvPr id="32" name="Group 31">
            <a:extLst>
              <a:ext uri="{FF2B5EF4-FFF2-40B4-BE49-F238E27FC236}">
                <a16:creationId xmlns:a16="http://schemas.microsoft.com/office/drawing/2014/main" id="{51D01E22-FC40-42D9-8D56-F107594CBE8D}"/>
              </a:ext>
            </a:extLst>
          </p:cNvPr>
          <p:cNvGrpSpPr/>
          <p:nvPr/>
        </p:nvGrpSpPr>
        <p:grpSpPr>
          <a:xfrm>
            <a:off x="6626822" y="938139"/>
            <a:ext cx="331925" cy="1784296"/>
            <a:chOff x="2857842" y="1127395"/>
            <a:chExt cx="419898" cy="2262951"/>
          </a:xfrm>
          <a:solidFill>
            <a:schemeClr val="accent2"/>
          </a:solidFill>
        </p:grpSpPr>
        <p:cxnSp>
          <p:nvCxnSpPr>
            <p:cNvPr id="33" name="Straight Connector 32">
              <a:extLst>
                <a:ext uri="{FF2B5EF4-FFF2-40B4-BE49-F238E27FC236}">
                  <a16:creationId xmlns:a16="http://schemas.microsoft.com/office/drawing/2014/main" id="{4D6A474B-06B7-131B-C5B4-EF3504D60166}"/>
                </a:ext>
              </a:extLst>
            </p:cNvPr>
            <p:cNvCxnSpPr>
              <a:cxnSpLocks/>
            </p:cNvCxnSpPr>
            <p:nvPr/>
          </p:nvCxnSpPr>
          <p:spPr>
            <a:xfrm flipV="1">
              <a:off x="3067790" y="1303600"/>
              <a:ext cx="1" cy="2086746"/>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C7C6437E-BF63-8FD7-1747-4BCEF4936E58}"/>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36" name="TextBox 35">
            <a:extLst>
              <a:ext uri="{FF2B5EF4-FFF2-40B4-BE49-F238E27FC236}">
                <a16:creationId xmlns:a16="http://schemas.microsoft.com/office/drawing/2014/main" id="{29023EFE-10AB-6383-DE7F-5634FC56A378}"/>
              </a:ext>
            </a:extLst>
          </p:cNvPr>
          <p:cNvSpPr txBox="1"/>
          <p:nvPr/>
        </p:nvSpPr>
        <p:spPr>
          <a:xfrm>
            <a:off x="6979877" y="1237396"/>
            <a:ext cx="2212476" cy="1200329"/>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2024</a:t>
            </a:r>
          </a:p>
          <a:p>
            <a:r>
              <a:rPr lang="en-US" b="1">
                <a:solidFill>
                  <a:schemeClr val="accent6"/>
                </a:solidFill>
                <a:latin typeface="Arial"/>
                <a:cs typeface="Arial"/>
              </a:rPr>
              <a:t>Pilot </a:t>
            </a:r>
            <a:br>
              <a:rPr lang="en-US" b="1">
                <a:solidFill>
                  <a:schemeClr val="accent6"/>
                </a:solidFill>
                <a:latin typeface="Arial"/>
                <a:cs typeface="Arial"/>
              </a:rPr>
            </a:br>
            <a:r>
              <a:rPr lang="en-US" b="1">
                <a:solidFill>
                  <a:schemeClr val="accent6"/>
                </a:solidFill>
                <a:latin typeface="Arial"/>
                <a:cs typeface="Arial"/>
              </a:rPr>
              <a:t>workshops held in 10 countries </a:t>
            </a:r>
          </a:p>
        </p:txBody>
      </p:sp>
      <p:grpSp>
        <p:nvGrpSpPr>
          <p:cNvPr id="38" name="Group 37">
            <a:extLst>
              <a:ext uri="{FF2B5EF4-FFF2-40B4-BE49-F238E27FC236}">
                <a16:creationId xmlns:a16="http://schemas.microsoft.com/office/drawing/2014/main" id="{4B9E184D-778E-C01E-CDDD-EBBD9B479107}"/>
              </a:ext>
            </a:extLst>
          </p:cNvPr>
          <p:cNvGrpSpPr/>
          <p:nvPr/>
        </p:nvGrpSpPr>
        <p:grpSpPr>
          <a:xfrm rot="10800000">
            <a:off x="9159552" y="4135563"/>
            <a:ext cx="331925" cy="1801819"/>
            <a:chOff x="2857842" y="1127395"/>
            <a:chExt cx="419898" cy="2389253"/>
          </a:xfrm>
          <a:solidFill>
            <a:schemeClr val="accent2"/>
          </a:solidFill>
        </p:grpSpPr>
        <p:cxnSp>
          <p:nvCxnSpPr>
            <p:cNvPr id="39" name="Straight Connector 38">
              <a:extLst>
                <a:ext uri="{FF2B5EF4-FFF2-40B4-BE49-F238E27FC236}">
                  <a16:creationId xmlns:a16="http://schemas.microsoft.com/office/drawing/2014/main" id="{9547324D-AA0D-8713-7DD1-69F52D6AF81E}"/>
                </a:ext>
              </a:extLst>
            </p:cNvPr>
            <p:cNvCxnSpPr>
              <a:cxnSpLocks/>
            </p:cNvCxnSpPr>
            <p:nvPr/>
          </p:nvCxnSpPr>
          <p:spPr>
            <a:xfrm rot="10800000">
              <a:off x="3067789" y="1303601"/>
              <a:ext cx="3" cy="2213047"/>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Flowchart: Connector 39">
              <a:extLst>
                <a:ext uri="{FF2B5EF4-FFF2-40B4-BE49-F238E27FC236}">
                  <a16:creationId xmlns:a16="http://schemas.microsoft.com/office/drawing/2014/main" id="{85EB7999-D29B-B2FB-1C54-AB05197A2125}"/>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41" name="TextBox 40">
            <a:extLst>
              <a:ext uri="{FF2B5EF4-FFF2-40B4-BE49-F238E27FC236}">
                <a16:creationId xmlns:a16="http://schemas.microsoft.com/office/drawing/2014/main" id="{4F2C6E5C-3CF6-3384-443D-EF3D98A71F71}"/>
              </a:ext>
            </a:extLst>
          </p:cNvPr>
          <p:cNvSpPr txBox="1"/>
          <p:nvPr/>
        </p:nvSpPr>
        <p:spPr>
          <a:xfrm>
            <a:off x="9475933" y="4236368"/>
            <a:ext cx="2077100" cy="1661993"/>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December 2024</a:t>
            </a:r>
          </a:p>
          <a:p>
            <a:r>
              <a:rPr lang="en-US" b="1">
                <a:solidFill>
                  <a:schemeClr val="accent6"/>
                </a:solidFill>
                <a:latin typeface="Arial"/>
                <a:cs typeface="Arial"/>
              </a:rPr>
              <a:t>Learnings from pilot workshops</a:t>
            </a:r>
            <a:r>
              <a:rPr lang="en-US" sz="1600">
                <a:solidFill>
                  <a:schemeClr val="accent6"/>
                </a:solidFill>
                <a:latin typeface="Arial"/>
                <a:cs typeface="Arial"/>
              </a:rPr>
              <a:t> incorporated into  implementation materials</a:t>
            </a:r>
          </a:p>
        </p:txBody>
      </p:sp>
      <p:grpSp>
        <p:nvGrpSpPr>
          <p:cNvPr id="60" name="Group 59">
            <a:extLst>
              <a:ext uri="{FF2B5EF4-FFF2-40B4-BE49-F238E27FC236}">
                <a16:creationId xmlns:a16="http://schemas.microsoft.com/office/drawing/2014/main" id="{36AD6D97-3DCD-1AD2-DCEA-B93D41EC7D19}"/>
              </a:ext>
            </a:extLst>
          </p:cNvPr>
          <p:cNvGrpSpPr/>
          <p:nvPr/>
        </p:nvGrpSpPr>
        <p:grpSpPr>
          <a:xfrm>
            <a:off x="9924464" y="848952"/>
            <a:ext cx="331925" cy="1890808"/>
            <a:chOff x="2857842" y="1127395"/>
            <a:chExt cx="419898" cy="2431263"/>
          </a:xfrm>
          <a:solidFill>
            <a:schemeClr val="accent2"/>
          </a:solidFill>
        </p:grpSpPr>
        <p:cxnSp>
          <p:nvCxnSpPr>
            <p:cNvPr id="61" name="Straight Connector 60">
              <a:extLst>
                <a:ext uri="{FF2B5EF4-FFF2-40B4-BE49-F238E27FC236}">
                  <a16:creationId xmlns:a16="http://schemas.microsoft.com/office/drawing/2014/main" id="{7BF51CE9-64CF-0C40-9FF5-A786823F8B2E}"/>
                </a:ext>
              </a:extLst>
            </p:cNvPr>
            <p:cNvCxnSpPr>
              <a:cxnSpLocks/>
            </p:cNvCxnSpPr>
            <p:nvPr/>
          </p:nvCxnSpPr>
          <p:spPr>
            <a:xfrm flipV="1">
              <a:off x="3067792" y="1303600"/>
              <a:ext cx="0" cy="2255058"/>
            </a:xfrm>
            <a:prstGeom prst="line">
              <a:avLst/>
            </a:prstGeom>
            <a:grpFill/>
            <a:ln w="1905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Flowchart: Connector 61">
              <a:extLst>
                <a:ext uri="{FF2B5EF4-FFF2-40B4-BE49-F238E27FC236}">
                  <a16:creationId xmlns:a16="http://schemas.microsoft.com/office/drawing/2014/main" id="{13D1F646-DDE5-55A8-A574-446566928F97}"/>
                </a:ext>
              </a:extLst>
            </p:cNvPr>
            <p:cNvSpPr/>
            <p:nvPr/>
          </p:nvSpPr>
          <p:spPr>
            <a:xfrm>
              <a:off x="2857842" y="1127395"/>
              <a:ext cx="419898" cy="428624"/>
            </a:xfrm>
            <a:prstGeom prst="flowChartConnector">
              <a:avLst/>
            </a:prstGeom>
            <a:grp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sp>
        <p:nvSpPr>
          <p:cNvPr id="70" name="TextBox 69">
            <a:extLst>
              <a:ext uri="{FF2B5EF4-FFF2-40B4-BE49-F238E27FC236}">
                <a16:creationId xmlns:a16="http://schemas.microsoft.com/office/drawing/2014/main" id="{D61F2CF3-F836-7397-DD99-20B6E0BDFBA2}"/>
              </a:ext>
            </a:extLst>
          </p:cNvPr>
          <p:cNvSpPr txBox="1"/>
          <p:nvPr/>
        </p:nvSpPr>
        <p:spPr>
          <a:xfrm>
            <a:off x="10228401" y="1166341"/>
            <a:ext cx="1966467" cy="1384995"/>
          </a:xfrm>
          <a:prstGeom prst="rect">
            <a:avLst/>
          </a:prstGeom>
          <a:solidFill>
            <a:schemeClr val="bg1">
              <a:lumMod val="95000"/>
            </a:schemeClr>
          </a:solidFill>
        </p:spPr>
        <p:txBody>
          <a:bodyPr wrap="square" lIns="91440" tIns="45720" rIns="91440" bIns="45720" rtlCol="0" anchor="t">
            <a:spAutoFit/>
          </a:bodyPr>
          <a:lstStyle/>
          <a:p>
            <a:r>
              <a:rPr lang="en-US" b="1">
                <a:solidFill>
                  <a:schemeClr val="accent6"/>
                </a:solidFill>
                <a:latin typeface="Arial"/>
                <a:cs typeface="Arial"/>
              </a:rPr>
              <a:t>Early 2025</a:t>
            </a:r>
          </a:p>
          <a:p>
            <a:r>
              <a:rPr lang="en-US" b="1">
                <a:solidFill>
                  <a:schemeClr val="accent6"/>
                </a:solidFill>
                <a:latin typeface="Arial"/>
                <a:cs typeface="Arial"/>
              </a:rPr>
              <a:t>Final tools</a:t>
            </a:r>
            <a:r>
              <a:rPr lang="en-US">
                <a:solidFill>
                  <a:schemeClr val="accent6"/>
                </a:solidFill>
                <a:latin typeface="Arial"/>
                <a:cs typeface="Arial"/>
              </a:rPr>
              <a:t> </a:t>
            </a:r>
            <a:r>
              <a:rPr lang="en-US" sz="1600">
                <a:solidFill>
                  <a:schemeClr val="accent6"/>
                </a:solidFill>
                <a:latin typeface="Arial"/>
                <a:cs typeface="Arial"/>
              </a:rPr>
              <a:t>and “train-the-trainers” package finalized and made available</a:t>
            </a:r>
          </a:p>
        </p:txBody>
      </p:sp>
      <p:sp>
        <p:nvSpPr>
          <p:cNvPr id="2" name="TextBox 1">
            <a:extLst>
              <a:ext uri="{FF2B5EF4-FFF2-40B4-BE49-F238E27FC236}">
                <a16:creationId xmlns:a16="http://schemas.microsoft.com/office/drawing/2014/main" id="{2E92E571-7877-71AF-302C-E179CC3DA821}"/>
              </a:ext>
            </a:extLst>
          </p:cNvPr>
          <p:cNvSpPr txBox="1"/>
          <p:nvPr/>
        </p:nvSpPr>
        <p:spPr>
          <a:xfrm>
            <a:off x="663839" y="3100338"/>
            <a:ext cx="4638149" cy="646331"/>
          </a:xfrm>
          <a:prstGeom prst="rect">
            <a:avLst/>
          </a:prstGeom>
          <a:noFill/>
        </p:spPr>
        <p:txBody>
          <a:bodyPr wrap="square" rtlCol="0">
            <a:spAutoFit/>
          </a:bodyPr>
          <a:lstStyle/>
          <a:p>
            <a:r>
              <a:rPr lang="en-US" sz="3600" b="1">
                <a:solidFill>
                  <a:schemeClr val="bg1"/>
                </a:solidFill>
                <a:latin typeface="Aptos" panose="020B0004020202020204" pitchFamily="34" charset="0"/>
              </a:rPr>
              <a:t>Mosaic Development</a:t>
            </a:r>
          </a:p>
        </p:txBody>
      </p:sp>
      <p:pic>
        <p:nvPicPr>
          <p:cNvPr id="5" name="Picture 4" descr="A group of people standing in a room&#10;&#10;Description automatically generated">
            <a:extLst>
              <a:ext uri="{FF2B5EF4-FFF2-40B4-BE49-F238E27FC236}">
                <a16:creationId xmlns:a16="http://schemas.microsoft.com/office/drawing/2014/main" id="{4A364B08-3983-85E8-726C-F82E3F2F37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1220" y="5598291"/>
            <a:ext cx="2028643" cy="1151857"/>
          </a:xfrm>
          <a:prstGeom prst="rect">
            <a:avLst/>
          </a:prstGeom>
        </p:spPr>
      </p:pic>
      <p:pic>
        <p:nvPicPr>
          <p:cNvPr id="9" name="Picture 8" descr="A group of people standing in front of a projector screen&#10;&#10;Description automatically generated">
            <a:extLst>
              <a:ext uri="{FF2B5EF4-FFF2-40B4-BE49-F238E27FC236}">
                <a16:creationId xmlns:a16="http://schemas.microsoft.com/office/drawing/2014/main" id="{61488EF2-019F-60E3-8FDE-43209C47BA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9419" y="91375"/>
            <a:ext cx="1627151" cy="894613"/>
          </a:xfrm>
          <a:prstGeom prst="rect">
            <a:avLst/>
          </a:prstGeom>
        </p:spPr>
      </p:pic>
      <p:pic>
        <p:nvPicPr>
          <p:cNvPr id="27" name="id-60A493B5-31C0-4BF4-B1B9-7248D41E94C9" descr="Image.png">
            <a:extLst>
              <a:ext uri="{FF2B5EF4-FFF2-40B4-BE49-F238E27FC236}">
                <a16:creationId xmlns:a16="http://schemas.microsoft.com/office/drawing/2014/main" id="{8124871D-E936-9826-C0F7-434489461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36" y="636940"/>
            <a:ext cx="17340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mage">
            <a:extLst>
              <a:ext uri="{FF2B5EF4-FFF2-40B4-BE49-F238E27FC236}">
                <a16:creationId xmlns:a16="http://schemas.microsoft.com/office/drawing/2014/main" id="{1BD4042C-24C9-C925-60FE-62C0DCF31FC5}"/>
              </a:ext>
            </a:extLst>
          </p:cNvPr>
          <p:cNvPicPr>
            <a:picLocks noChangeAspect="1"/>
          </p:cNvPicPr>
          <p:nvPr/>
        </p:nvPicPr>
        <p:blipFill>
          <a:blip r:embed="rId6"/>
          <a:stretch>
            <a:fillRect/>
          </a:stretch>
        </p:blipFill>
        <p:spPr>
          <a:xfrm>
            <a:off x="2776831" y="5822057"/>
            <a:ext cx="1660487" cy="901049"/>
          </a:xfrm>
          <a:prstGeom prst="rect">
            <a:avLst/>
          </a:prstGeom>
        </p:spPr>
      </p:pic>
    </p:spTree>
    <p:extLst>
      <p:ext uri="{BB962C8B-B14F-4D97-AF65-F5344CB8AC3E}">
        <p14:creationId xmlns:p14="http://schemas.microsoft.com/office/powerpoint/2010/main" val="8297207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52">
            <a:extLst>
              <a:ext uri="{FF2B5EF4-FFF2-40B4-BE49-F238E27FC236}">
                <a16:creationId xmlns:a16="http://schemas.microsoft.com/office/drawing/2014/main" id="{6B347FBE-E5DB-4EF4-9C55-A0EE81E32FF6}"/>
              </a:ext>
            </a:extLst>
          </p:cNvPr>
          <p:cNvSpPr txBox="1"/>
          <p:nvPr/>
        </p:nvSpPr>
        <p:spPr>
          <a:xfrm>
            <a:off x="393010" y="1149312"/>
            <a:ext cx="11045976" cy="483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a:solidFill>
                  <a:schemeClr val="accent6"/>
                </a:solidFill>
                <a:latin typeface="Arial"/>
                <a:cs typeface="Arial"/>
              </a:rPr>
              <a:t>Questions</a:t>
            </a:r>
            <a:r>
              <a:rPr lang="en-US" sz="2400" b="1">
                <a:solidFill>
                  <a:schemeClr val="accent6">
                    <a:lumMod val="50000"/>
                  </a:schemeClr>
                </a:solidFill>
                <a:effectLst/>
                <a:latin typeface="+mj-lt"/>
                <a:ea typeface="Times New Roman" panose="02020603050405020304" pitchFamily="18" charset="0"/>
              </a:rPr>
              <a:t>                               </a:t>
            </a:r>
            <a:r>
              <a:rPr lang="en-US" sz="2000" b="1">
                <a:solidFill>
                  <a:schemeClr val="accent6"/>
                </a:solidFill>
                <a:latin typeface="Arial"/>
                <a:cs typeface="Arial"/>
              </a:rPr>
              <a:t>         Surveillance approaches</a:t>
            </a:r>
            <a:r>
              <a:rPr lang="en-US" sz="2400">
                <a:solidFill>
                  <a:schemeClr val="accent6">
                    <a:lumMod val="50000"/>
                  </a:schemeClr>
                </a:solidFill>
                <a:latin typeface="Arial"/>
                <a:cs typeface="Arial"/>
              </a:rPr>
              <a:t> </a:t>
            </a:r>
            <a:r>
              <a:rPr lang="en-US" sz="2000" b="1">
                <a:solidFill>
                  <a:schemeClr val="accent6"/>
                </a:solidFill>
                <a:latin typeface="+mj-lt"/>
                <a:ea typeface="Times New Roman" panose="02020603050405020304" pitchFamily="18" charset="0"/>
              </a:rPr>
              <a:t>  </a:t>
            </a:r>
            <a:r>
              <a:rPr lang="en-US" sz="2000" b="1">
                <a:solidFill>
                  <a:schemeClr val="accent6"/>
                </a:solidFill>
                <a:latin typeface="Arial"/>
                <a:cs typeface="Arial"/>
              </a:rPr>
              <a:t>   Domains</a:t>
            </a:r>
          </a:p>
        </p:txBody>
      </p:sp>
      <p:sp>
        <p:nvSpPr>
          <p:cNvPr id="3" name="Arrow: Right 2">
            <a:extLst>
              <a:ext uri="{FF2B5EF4-FFF2-40B4-BE49-F238E27FC236}">
                <a16:creationId xmlns:a16="http://schemas.microsoft.com/office/drawing/2014/main" id="{7ED9E97D-05DE-4E23-92E2-59F1F5F76AAA}"/>
              </a:ext>
            </a:extLst>
          </p:cNvPr>
          <p:cNvSpPr/>
          <p:nvPr/>
        </p:nvSpPr>
        <p:spPr>
          <a:xfrm>
            <a:off x="3921805" y="1853590"/>
            <a:ext cx="1354697" cy="758031"/>
          </a:xfrm>
          <a:prstGeom prst="rightArrow">
            <a:avLst/>
          </a:prstGeom>
          <a:solidFill>
            <a:srgbClr val="FF9933"/>
          </a:solid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4" name="Diamond 3">
            <a:extLst>
              <a:ext uri="{FF2B5EF4-FFF2-40B4-BE49-F238E27FC236}">
                <a16:creationId xmlns:a16="http://schemas.microsoft.com/office/drawing/2014/main" id="{AF4E4D41-619A-5A31-C6A2-A9C95D5E5D75}"/>
              </a:ext>
            </a:extLst>
          </p:cNvPr>
          <p:cNvSpPr/>
          <p:nvPr/>
        </p:nvSpPr>
        <p:spPr>
          <a:xfrm>
            <a:off x="9657599" y="1177924"/>
            <a:ext cx="2520023" cy="2215971"/>
          </a:xfrm>
          <a:prstGeom prst="diamond">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600" b="1">
                <a:solidFill>
                  <a:schemeClr val="bg1"/>
                </a:solidFill>
              </a:rPr>
              <a:t>Early detection  </a:t>
            </a:r>
          </a:p>
        </p:txBody>
      </p:sp>
      <p:sp>
        <p:nvSpPr>
          <p:cNvPr id="7" name="Diamond 6">
            <a:extLst>
              <a:ext uri="{FF2B5EF4-FFF2-40B4-BE49-F238E27FC236}">
                <a16:creationId xmlns:a16="http://schemas.microsoft.com/office/drawing/2014/main" id="{B55D7A1C-EF01-9489-3D4C-301A8CF2AEF6}"/>
              </a:ext>
            </a:extLst>
          </p:cNvPr>
          <p:cNvSpPr/>
          <p:nvPr/>
        </p:nvSpPr>
        <p:spPr>
          <a:xfrm>
            <a:off x="9687093" y="3075247"/>
            <a:ext cx="2513584" cy="2156966"/>
          </a:xfrm>
          <a:prstGeom prst="diamond">
            <a:avLst/>
          </a:prstGeom>
          <a:solidFill>
            <a:schemeClr val="tx2">
              <a:lumMod val="60000"/>
              <a:lumOff val="4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600" b="1">
                <a:solidFill>
                  <a:schemeClr val="bg1"/>
                </a:solidFill>
              </a:rPr>
              <a:t>Routine monitoring</a:t>
            </a:r>
          </a:p>
        </p:txBody>
      </p:sp>
      <p:sp>
        <p:nvSpPr>
          <p:cNvPr id="11" name="Arrow: Right 10">
            <a:extLst>
              <a:ext uri="{FF2B5EF4-FFF2-40B4-BE49-F238E27FC236}">
                <a16:creationId xmlns:a16="http://schemas.microsoft.com/office/drawing/2014/main" id="{845D0977-0B63-3F02-4D18-195901844C45}"/>
              </a:ext>
            </a:extLst>
          </p:cNvPr>
          <p:cNvSpPr/>
          <p:nvPr/>
        </p:nvSpPr>
        <p:spPr>
          <a:xfrm>
            <a:off x="3937680" y="3481193"/>
            <a:ext cx="1365280" cy="768614"/>
          </a:xfrm>
          <a:prstGeom prst="rightArrow">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12" name="Diamond 11">
            <a:extLst>
              <a:ext uri="{FF2B5EF4-FFF2-40B4-BE49-F238E27FC236}">
                <a16:creationId xmlns:a16="http://schemas.microsoft.com/office/drawing/2014/main" id="{D8BF2A42-85BE-939A-1E9F-FABF1EE5197D}"/>
              </a:ext>
            </a:extLst>
          </p:cNvPr>
          <p:cNvSpPr/>
          <p:nvPr/>
        </p:nvSpPr>
        <p:spPr>
          <a:xfrm>
            <a:off x="9559553" y="4664327"/>
            <a:ext cx="2654449" cy="2188164"/>
          </a:xfrm>
          <a:prstGeom prst="diamond">
            <a:avLst/>
          </a:prstGeom>
          <a:solidFill>
            <a:srgbClr val="7030A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600" b="1">
                <a:solidFill>
                  <a:schemeClr val="bg1"/>
                </a:solidFill>
              </a:rPr>
              <a:t>Informing intervention policy</a:t>
            </a:r>
          </a:p>
        </p:txBody>
      </p:sp>
      <p:sp>
        <p:nvSpPr>
          <p:cNvPr id="13" name="Arrow: Right 12">
            <a:extLst>
              <a:ext uri="{FF2B5EF4-FFF2-40B4-BE49-F238E27FC236}">
                <a16:creationId xmlns:a16="http://schemas.microsoft.com/office/drawing/2014/main" id="{BC5D6E6B-9D7F-E3B9-EC06-C3198D49376C}"/>
              </a:ext>
            </a:extLst>
          </p:cNvPr>
          <p:cNvSpPr/>
          <p:nvPr/>
        </p:nvSpPr>
        <p:spPr>
          <a:xfrm>
            <a:off x="3956256" y="5358545"/>
            <a:ext cx="1335728" cy="776202"/>
          </a:xfrm>
          <a:prstGeom prst="right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15" name="TextBox 14">
            <a:extLst>
              <a:ext uri="{FF2B5EF4-FFF2-40B4-BE49-F238E27FC236}">
                <a16:creationId xmlns:a16="http://schemas.microsoft.com/office/drawing/2014/main" id="{1C26802F-112D-C937-C809-CF13D3FAA785}"/>
              </a:ext>
            </a:extLst>
          </p:cNvPr>
          <p:cNvSpPr txBox="1"/>
          <p:nvPr/>
        </p:nvSpPr>
        <p:spPr>
          <a:xfrm>
            <a:off x="251202" y="1626921"/>
            <a:ext cx="3539110" cy="1323439"/>
          </a:xfrm>
          <a:prstGeom prst="rect">
            <a:avLst/>
          </a:prstGeom>
          <a:noFill/>
          <a:ln>
            <a:solidFill>
              <a:srgbClr val="FF9933"/>
            </a:solidFill>
          </a:ln>
        </p:spPr>
        <p:txBody>
          <a:bodyPr wrap="square">
            <a:spAutoFit/>
          </a:bodyPr>
          <a:lstStyle/>
          <a:p>
            <a:pPr marL="285750" indent="-285750" algn="l">
              <a:buFont typeface="Arial" panose="020B0604020202020204" pitchFamily="34" charset="0"/>
              <a:buChar char="•"/>
            </a:pPr>
            <a:r>
              <a:rPr lang="en-US" sz="1600">
                <a:solidFill>
                  <a:srgbClr val="D55E05"/>
                </a:solidFill>
              </a:rPr>
              <a:t>Is there an emerging respiratory of virus of epidemic or pandemic potential in my country?</a:t>
            </a:r>
          </a:p>
          <a:p>
            <a:pPr marL="285750" indent="-285750" algn="l">
              <a:buFont typeface="Arial" panose="020B0604020202020204" pitchFamily="34" charset="0"/>
              <a:buChar char="•"/>
            </a:pPr>
            <a:r>
              <a:rPr lang="en-US" sz="1600">
                <a:solidFill>
                  <a:srgbClr val="D55E05"/>
                </a:solidFill>
              </a:rPr>
              <a:t>Who is at risk and what are the clinical characteristics of illness?</a:t>
            </a:r>
            <a:endParaRPr lang="en-US" sz="1600">
              <a:solidFill>
                <a:srgbClr val="575757"/>
              </a:solidFill>
            </a:endParaRPr>
          </a:p>
        </p:txBody>
      </p:sp>
      <p:sp>
        <p:nvSpPr>
          <p:cNvPr id="17" name="TextBox 16">
            <a:extLst>
              <a:ext uri="{FF2B5EF4-FFF2-40B4-BE49-F238E27FC236}">
                <a16:creationId xmlns:a16="http://schemas.microsoft.com/office/drawing/2014/main" id="{1A2CBEF2-4921-8C7A-C74D-0EA16318E445}"/>
              </a:ext>
            </a:extLst>
          </p:cNvPr>
          <p:cNvSpPr txBox="1"/>
          <p:nvPr/>
        </p:nvSpPr>
        <p:spPr>
          <a:xfrm>
            <a:off x="5471367" y="1614043"/>
            <a:ext cx="2956475" cy="1323439"/>
          </a:xfrm>
          <a:prstGeom prst="rect">
            <a:avLst/>
          </a:prstGeom>
          <a:noFill/>
          <a:ln>
            <a:solidFill>
              <a:srgbClr val="FF9933"/>
            </a:solidFill>
          </a:ln>
        </p:spPr>
        <p:txBody>
          <a:bodyPr wrap="square" lIns="91440" tIns="45720" rIns="91440" bIns="45720" anchor="t">
            <a:spAutoFit/>
          </a:bodyPr>
          <a:lstStyle/>
          <a:p>
            <a:pPr marL="285750" indent="-285750" algn="l">
              <a:buFont typeface="Arial" panose="020B0604020202020204" pitchFamily="34" charset="0"/>
              <a:buChar char="•"/>
            </a:pPr>
            <a:r>
              <a:rPr lang="en-US" sz="1600">
                <a:solidFill>
                  <a:srgbClr val="D55E05"/>
                </a:solidFill>
              </a:rPr>
              <a:t>Event-based surveillance</a:t>
            </a:r>
          </a:p>
          <a:p>
            <a:pPr marL="285750" indent="-285750">
              <a:buFont typeface="Arial" panose="020B0604020202020204" pitchFamily="34" charset="0"/>
              <a:buChar char="•"/>
            </a:pPr>
            <a:r>
              <a:rPr lang="en-US" sz="1600">
                <a:solidFill>
                  <a:srgbClr val="D55E05"/>
                </a:solidFill>
                <a:cs typeface="Arial"/>
              </a:rPr>
              <a:t>Rapid risk assessment</a:t>
            </a:r>
            <a:endParaRPr lang="en-US" sz="1600">
              <a:solidFill>
                <a:srgbClr val="D55E05"/>
              </a:solidFill>
            </a:endParaRPr>
          </a:p>
          <a:p>
            <a:pPr marL="285750" indent="-285750" algn="l">
              <a:buFont typeface="Arial" panose="020B0604020202020204" pitchFamily="34" charset="0"/>
              <a:buChar char="•"/>
            </a:pPr>
            <a:r>
              <a:rPr lang="en-US" sz="1600">
                <a:solidFill>
                  <a:srgbClr val="D55E05"/>
                </a:solidFill>
              </a:rPr>
              <a:t>Outbreak investigations</a:t>
            </a:r>
            <a:endParaRPr lang="en-US" sz="1600">
              <a:solidFill>
                <a:srgbClr val="D55E05"/>
              </a:solidFill>
              <a:cs typeface="Arial"/>
            </a:endParaRPr>
          </a:p>
          <a:p>
            <a:pPr marL="285750" indent="-285750" algn="l">
              <a:buFont typeface="Arial" panose="020B0604020202020204" pitchFamily="34" charset="0"/>
              <a:buChar char="•"/>
            </a:pPr>
            <a:r>
              <a:rPr lang="en-US" sz="1600">
                <a:solidFill>
                  <a:srgbClr val="D55E05"/>
                </a:solidFill>
              </a:rPr>
              <a:t>Immediately notifiable diseases</a:t>
            </a:r>
            <a:endParaRPr lang="en-US" sz="1600">
              <a:solidFill>
                <a:srgbClr val="575757"/>
              </a:solidFill>
            </a:endParaRPr>
          </a:p>
        </p:txBody>
      </p:sp>
      <p:sp>
        <p:nvSpPr>
          <p:cNvPr id="18" name="Arrow: Right 17">
            <a:extLst>
              <a:ext uri="{FF2B5EF4-FFF2-40B4-BE49-F238E27FC236}">
                <a16:creationId xmlns:a16="http://schemas.microsoft.com/office/drawing/2014/main" id="{2D401F8B-1E4E-DA40-BE34-78AFA7437EA4}"/>
              </a:ext>
            </a:extLst>
          </p:cNvPr>
          <p:cNvSpPr/>
          <p:nvPr/>
        </p:nvSpPr>
        <p:spPr>
          <a:xfrm>
            <a:off x="8446335" y="1811716"/>
            <a:ext cx="1153613" cy="758031"/>
          </a:xfrm>
          <a:prstGeom prst="rightArrow">
            <a:avLst/>
          </a:prstGeom>
          <a:solidFill>
            <a:srgbClr val="FF9933"/>
          </a:solid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20" name="TextBox 19">
            <a:extLst>
              <a:ext uri="{FF2B5EF4-FFF2-40B4-BE49-F238E27FC236}">
                <a16:creationId xmlns:a16="http://schemas.microsoft.com/office/drawing/2014/main" id="{91211C11-D993-7F25-E487-38AEEC403760}"/>
              </a:ext>
            </a:extLst>
          </p:cNvPr>
          <p:cNvSpPr txBox="1"/>
          <p:nvPr/>
        </p:nvSpPr>
        <p:spPr>
          <a:xfrm>
            <a:off x="251202" y="3098742"/>
            <a:ext cx="3549693" cy="1569660"/>
          </a:xfrm>
          <a:prstGeom prst="rect">
            <a:avLst/>
          </a:prstGeom>
          <a:noFill/>
          <a:ln>
            <a:solidFill>
              <a:srgbClr val="00B0F0"/>
            </a:solidFill>
          </a:ln>
        </p:spPr>
        <p:txBody>
          <a:bodyPr wrap="square" lIns="91440" tIns="45720" rIns="91440" bIns="45720" anchor="t">
            <a:spAutoFit/>
          </a:bodyPr>
          <a:lstStyle/>
          <a:p>
            <a:pPr marL="285750" indent="-285750">
              <a:buFont typeface="Arial" panose="020B0604020202020204" pitchFamily="34" charset="0"/>
              <a:buChar char="•"/>
            </a:pPr>
            <a:r>
              <a:rPr lang="en-US" sz="1600">
                <a:solidFill>
                  <a:srgbClr val="00B0F0"/>
                </a:solidFill>
              </a:rPr>
              <a:t>Are we beginning a respiratory epidemic period or season?</a:t>
            </a:r>
            <a:endParaRPr lang="en-US" sz="1600">
              <a:solidFill>
                <a:srgbClr val="00B0F0"/>
              </a:solidFill>
              <a:cs typeface="Arial"/>
            </a:endParaRPr>
          </a:p>
          <a:p>
            <a:pPr marL="285750" indent="-285750">
              <a:buFont typeface="Arial" panose="020B0604020202020204" pitchFamily="34" charset="0"/>
              <a:buChar char="•"/>
            </a:pPr>
            <a:r>
              <a:rPr lang="en-US" sz="1600">
                <a:solidFill>
                  <a:srgbClr val="00B0F0"/>
                </a:solidFill>
              </a:rPr>
              <a:t>Are we seeing more respiratory disease than expected?</a:t>
            </a:r>
            <a:endParaRPr lang="en-US" sz="1600">
              <a:solidFill>
                <a:srgbClr val="00B0F0"/>
              </a:solidFill>
              <a:cs typeface="Arial"/>
            </a:endParaRPr>
          </a:p>
          <a:p>
            <a:pPr marL="285750" indent="-285750">
              <a:buFont typeface="Arial" panose="020B0604020202020204" pitchFamily="34" charset="0"/>
              <a:buChar char="•"/>
            </a:pPr>
            <a:r>
              <a:rPr lang="en-US" sz="1600">
                <a:solidFill>
                  <a:srgbClr val="00B0F0"/>
                </a:solidFill>
              </a:rPr>
              <a:t>What viruses are currently circulating, who is affected?</a:t>
            </a:r>
            <a:endParaRPr lang="en-US" sz="1600">
              <a:solidFill>
                <a:srgbClr val="00B0F0"/>
              </a:solidFill>
              <a:cs typeface="Arial"/>
            </a:endParaRPr>
          </a:p>
        </p:txBody>
      </p:sp>
      <p:sp>
        <p:nvSpPr>
          <p:cNvPr id="21" name="TextBox 20">
            <a:extLst>
              <a:ext uri="{FF2B5EF4-FFF2-40B4-BE49-F238E27FC236}">
                <a16:creationId xmlns:a16="http://schemas.microsoft.com/office/drawing/2014/main" id="{17C3B6EB-CFE7-AF08-880A-07FBDDA68A11}"/>
              </a:ext>
            </a:extLst>
          </p:cNvPr>
          <p:cNvSpPr txBox="1"/>
          <p:nvPr/>
        </p:nvSpPr>
        <p:spPr>
          <a:xfrm>
            <a:off x="5438818" y="3397306"/>
            <a:ext cx="2945893" cy="1323439"/>
          </a:xfrm>
          <a:prstGeom prst="rect">
            <a:avLst/>
          </a:prstGeom>
          <a:noFill/>
          <a:ln>
            <a:solidFill>
              <a:srgbClr val="00B0F0"/>
            </a:solidFill>
          </a:ln>
        </p:spPr>
        <p:txBody>
          <a:bodyPr wrap="square" lIns="91440" tIns="45720" rIns="91440" bIns="45720" anchor="t">
            <a:spAutoFit/>
          </a:bodyPr>
          <a:lstStyle/>
          <a:p>
            <a:pPr marL="285750" indent="-285750" algn="l">
              <a:buFont typeface="Arial" panose="020B0604020202020204" pitchFamily="34" charset="0"/>
              <a:buChar char="•"/>
            </a:pPr>
            <a:r>
              <a:rPr lang="en-US" sz="1600">
                <a:solidFill>
                  <a:srgbClr val="00B0F0"/>
                </a:solidFill>
              </a:rPr>
              <a:t>Sentinel surveillance</a:t>
            </a:r>
            <a:endParaRPr lang="en-US" sz="1600">
              <a:solidFill>
                <a:srgbClr val="00B0F0"/>
              </a:solidFill>
              <a:cs typeface="Arial"/>
            </a:endParaRPr>
          </a:p>
          <a:p>
            <a:pPr marL="285750" indent="-285750" algn="l">
              <a:buFont typeface="Arial" panose="020B0604020202020204" pitchFamily="34" charset="0"/>
              <a:buChar char="•"/>
            </a:pPr>
            <a:r>
              <a:rPr lang="en-US" sz="1600">
                <a:solidFill>
                  <a:srgbClr val="00B0F0"/>
                </a:solidFill>
              </a:rPr>
              <a:t>High risk group monitoring</a:t>
            </a:r>
            <a:endParaRPr lang="en-US" sz="1600">
              <a:solidFill>
                <a:srgbClr val="00B0F0"/>
              </a:solidFill>
              <a:cs typeface="Arial"/>
            </a:endParaRPr>
          </a:p>
          <a:p>
            <a:pPr marL="285750" indent="-285750" algn="l">
              <a:buFont typeface="Arial" panose="020B0604020202020204" pitchFamily="34" charset="0"/>
              <a:buChar char="•"/>
            </a:pPr>
            <a:r>
              <a:rPr lang="en-US" sz="1600">
                <a:solidFill>
                  <a:srgbClr val="00B0F0"/>
                </a:solidFill>
              </a:rPr>
              <a:t>Hospital capacity monitoring </a:t>
            </a:r>
            <a:endParaRPr lang="en-US" sz="1600">
              <a:solidFill>
                <a:srgbClr val="00B0F0"/>
              </a:solidFill>
              <a:cs typeface="Arial"/>
            </a:endParaRPr>
          </a:p>
          <a:p>
            <a:pPr marL="285750" indent="-285750">
              <a:buFont typeface="Arial" panose="020B0604020202020204" pitchFamily="34" charset="0"/>
              <a:buChar char="•"/>
            </a:pPr>
            <a:r>
              <a:rPr lang="en-US" sz="1600">
                <a:solidFill>
                  <a:srgbClr val="00B0F0"/>
                </a:solidFill>
                <a:cs typeface="Arial"/>
              </a:rPr>
              <a:t>Lab networks</a:t>
            </a:r>
          </a:p>
        </p:txBody>
      </p:sp>
      <p:sp>
        <p:nvSpPr>
          <p:cNvPr id="23" name="Arrow: Right 22">
            <a:extLst>
              <a:ext uri="{FF2B5EF4-FFF2-40B4-BE49-F238E27FC236}">
                <a16:creationId xmlns:a16="http://schemas.microsoft.com/office/drawing/2014/main" id="{E187E17E-3914-A9A6-BCD1-EDCBA8CCD0B1}"/>
              </a:ext>
            </a:extLst>
          </p:cNvPr>
          <p:cNvSpPr/>
          <p:nvPr/>
        </p:nvSpPr>
        <p:spPr>
          <a:xfrm>
            <a:off x="8446462" y="3476978"/>
            <a:ext cx="1153612" cy="772407"/>
          </a:xfrm>
          <a:prstGeom prst="rightArrow">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25" name="TextBox 24">
            <a:extLst>
              <a:ext uri="{FF2B5EF4-FFF2-40B4-BE49-F238E27FC236}">
                <a16:creationId xmlns:a16="http://schemas.microsoft.com/office/drawing/2014/main" id="{00D7489A-B525-CD14-E341-DE9C78EC7953}"/>
              </a:ext>
            </a:extLst>
          </p:cNvPr>
          <p:cNvSpPr txBox="1"/>
          <p:nvPr/>
        </p:nvSpPr>
        <p:spPr>
          <a:xfrm>
            <a:off x="248399" y="4809999"/>
            <a:ext cx="3555896" cy="1815882"/>
          </a:xfrm>
          <a:prstGeom prst="rect">
            <a:avLst/>
          </a:prstGeom>
          <a:noFill/>
          <a:ln>
            <a:solidFill>
              <a:srgbClr val="7030A0"/>
            </a:solidFill>
          </a:ln>
        </p:spPr>
        <p:txBody>
          <a:bodyPr wrap="square">
            <a:spAutoFit/>
          </a:bodyPr>
          <a:lstStyle/>
          <a:p>
            <a:pPr marL="285750" indent="-285750" algn="l">
              <a:buFont typeface="Arial" panose="020B0604020202020204" pitchFamily="34" charset="0"/>
              <a:buChar char="•"/>
            </a:pPr>
            <a:r>
              <a:rPr lang="en-US" sz="1600">
                <a:solidFill>
                  <a:srgbClr val="7030A0"/>
                </a:solidFill>
              </a:rPr>
              <a:t>Should we implement medical and non-medical interventions?</a:t>
            </a:r>
          </a:p>
          <a:p>
            <a:pPr marL="285750" indent="-285750" algn="l">
              <a:buFont typeface="Arial" panose="020B0604020202020204" pitchFamily="34" charset="0"/>
              <a:buChar char="•"/>
            </a:pPr>
            <a:r>
              <a:rPr lang="en-US" sz="1600">
                <a:solidFill>
                  <a:srgbClr val="7030A0"/>
                </a:solidFill>
              </a:rPr>
              <a:t>How well are they working? </a:t>
            </a:r>
          </a:p>
          <a:p>
            <a:pPr marL="285750" indent="-285750">
              <a:buFont typeface="Arial" panose="020B0604020202020204" pitchFamily="34" charset="0"/>
              <a:buChar char="•"/>
            </a:pPr>
            <a:r>
              <a:rPr lang="en-US" sz="1600">
                <a:solidFill>
                  <a:srgbClr val="7030A0"/>
                </a:solidFill>
              </a:rPr>
              <a:t>How can we improve clinical care?</a:t>
            </a:r>
          </a:p>
          <a:p>
            <a:pPr marL="285750" indent="-285750">
              <a:buFont typeface="Arial" panose="020B0604020202020204" pitchFamily="34" charset="0"/>
              <a:buChar char="•"/>
            </a:pPr>
            <a:r>
              <a:rPr lang="en-US" sz="1600">
                <a:solidFill>
                  <a:srgbClr val="7030A0"/>
                </a:solidFill>
              </a:rPr>
              <a:t>Are there adverse events to vaccines and therapeutics? </a:t>
            </a:r>
            <a:endParaRPr lang="en-US" sz="1600" b="1">
              <a:solidFill>
                <a:srgbClr val="7030A0"/>
              </a:solidFill>
            </a:endParaRPr>
          </a:p>
        </p:txBody>
      </p:sp>
      <p:sp>
        <p:nvSpPr>
          <p:cNvPr id="26" name="TextBox 25">
            <a:extLst>
              <a:ext uri="{FF2B5EF4-FFF2-40B4-BE49-F238E27FC236}">
                <a16:creationId xmlns:a16="http://schemas.microsoft.com/office/drawing/2014/main" id="{F9F3F8A1-7615-9602-A881-BA5C41C373DD}"/>
              </a:ext>
            </a:extLst>
          </p:cNvPr>
          <p:cNvSpPr txBox="1"/>
          <p:nvPr/>
        </p:nvSpPr>
        <p:spPr>
          <a:xfrm>
            <a:off x="5434224" y="5173098"/>
            <a:ext cx="2945893" cy="1569660"/>
          </a:xfrm>
          <a:prstGeom prst="rect">
            <a:avLst/>
          </a:prstGeom>
          <a:noFill/>
          <a:ln>
            <a:solidFill>
              <a:srgbClr val="7030A0"/>
            </a:solidFill>
          </a:ln>
        </p:spPr>
        <p:txBody>
          <a:bodyPr wrap="square" lIns="91440" tIns="45720" rIns="91440" bIns="45720" anchor="t">
            <a:spAutoFit/>
          </a:bodyPr>
          <a:lstStyle/>
          <a:p>
            <a:pPr marL="285750" indent="-285750" algn="l">
              <a:buFont typeface="Arial" panose="020B0604020202020204" pitchFamily="34" charset="0"/>
              <a:buChar char="•"/>
            </a:pPr>
            <a:r>
              <a:rPr lang="en-US" sz="1600">
                <a:solidFill>
                  <a:srgbClr val="7030A0"/>
                </a:solidFill>
              </a:rPr>
              <a:t>Data from national, regional, global platforms</a:t>
            </a:r>
          </a:p>
          <a:p>
            <a:pPr marL="285750" indent="-285750">
              <a:buFont typeface="Arial" panose="020B0604020202020204" pitchFamily="34" charset="0"/>
              <a:buChar char="•"/>
            </a:pPr>
            <a:r>
              <a:rPr lang="en-US" sz="1600">
                <a:solidFill>
                  <a:srgbClr val="7030A0"/>
                </a:solidFill>
              </a:rPr>
              <a:t>Investigations and studies: partners and protocols</a:t>
            </a:r>
            <a:endParaRPr lang="en-US" sz="1600">
              <a:solidFill>
                <a:srgbClr val="7030A0"/>
              </a:solidFill>
              <a:cs typeface="Arial"/>
            </a:endParaRPr>
          </a:p>
          <a:p>
            <a:pPr marL="285750" indent="-285750">
              <a:buFont typeface="Arial" panose="020B0604020202020204" pitchFamily="34" charset="0"/>
              <a:buChar char="•"/>
            </a:pPr>
            <a:r>
              <a:rPr lang="en-US" sz="1600">
                <a:solidFill>
                  <a:srgbClr val="7030A0"/>
                </a:solidFill>
                <a:cs typeface="Arial"/>
              </a:rPr>
              <a:t>Clinical surveillance</a:t>
            </a:r>
            <a:endParaRPr lang="en-US" sz="1600">
              <a:solidFill>
                <a:srgbClr val="7030A0"/>
              </a:solidFill>
            </a:endParaRPr>
          </a:p>
          <a:p>
            <a:pPr marL="285750" indent="-285750" algn="l">
              <a:buFont typeface="Arial" panose="020B0604020202020204" pitchFamily="34" charset="0"/>
              <a:buChar char="•"/>
            </a:pPr>
            <a:r>
              <a:rPr lang="en-US" sz="1600">
                <a:solidFill>
                  <a:srgbClr val="7030A0"/>
                </a:solidFill>
              </a:rPr>
              <a:t>Pharmacovigilance</a:t>
            </a:r>
            <a:endParaRPr lang="en-US" sz="1600">
              <a:solidFill>
                <a:srgbClr val="7030A0"/>
              </a:solidFill>
              <a:cs typeface="Arial"/>
            </a:endParaRPr>
          </a:p>
        </p:txBody>
      </p:sp>
      <p:sp>
        <p:nvSpPr>
          <p:cNvPr id="27" name="Arrow: Right 26">
            <a:extLst>
              <a:ext uri="{FF2B5EF4-FFF2-40B4-BE49-F238E27FC236}">
                <a16:creationId xmlns:a16="http://schemas.microsoft.com/office/drawing/2014/main" id="{7CE823B8-39F0-2BF6-3838-1EB4D7D45B9D}"/>
              </a:ext>
            </a:extLst>
          </p:cNvPr>
          <p:cNvSpPr/>
          <p:nvPr/>
        </p:nvSpPr>
        <p:spPr>
          <a:xfrm>
            <a:off x="8417707" y="5237151"/>
            <a:ext cx="1157407" cy="730075"/>
          </a:xfrm>
          <a:prstGeom prst="right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a:solidFill>
                <a:schemeClr val="bg1"/>
              </a:solidFill>
            </a:endParaRPr>
          </a:p>
        </p:txBody>
      </p:sp>
      <p:sp>
        <p:nvSpPr>
          <p:cNvPr id="2" name="Title 1">
            <a:extLst>
              <a:ext uri="{FF2B5EF4-FFF2-40B4-BE49-F238E27FC236}">
                <a16:creationId xmlns:a16="http://schemas.microsoft.com/office/drawing/2014/main" id="{B375AF75-86FE-95EB-0C0E-8ADEAFF3B8E3}"/>
              </a:ext>
            </a:extLst>
          </p:cNvPr>
          <p:cNvSpPr>
            <a:spLocks noGrp="1"/>
          </p:cNvSpPr>
          <p:nvPr>
            <p:ph type="title"/>
          </p:nvPr>
        </p:nvSpPr>
        <p:spPr>
          <a:xfrm>
            <a:off x="611918" y="486726"/>
            <a:ext cx="10972800" cy="369332"/>
          </a:xfrm>
        </p:spPr>
        <p:txBody>
          <a:bodyPr/>
          <a:lstStyle/>
          <a:p>
            <a:r>
              <a:rPr lang="en-US" sz="3200">
                <a:cs typeface="Arial"/>
              </a:rPr>
              <a:t>Using the right tools for the right jobs!</a:t>
            </a:r>
            <a:endParaRPr lang="en-US"/>
          </a:p>
        </p:txBody>
      </p:sp>
    </p:spTree>
    <p:extLst>
      <p:ext uri="{BB962C8B-B14F-4D97-AF65-F5344CB8AC3E}">
        <p14:creationId xmlns:p14="http://schemas.microsoft.com/office/powerpoint/2010/main" val="2315862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piece of paper&#10;&#10;Description automatically generated">
            <a:extLst>
              <a:ext uri="{FF2B5EF4-FFF2-40B4-BE49-F238E27FC236}">
                <a16:creationId xmlns:a16="http://schemas.microsoft.com/office/drawing/2014/main" id="{59CBEF41-3995-60F9-A17D-02685F8F30BD}"/>
              </a:ext>
            </a:extLst>
          </p:cNvPr>
          <p:cNvPicPr>
            <a:picLocks noChangeAspect="1"/>
          </p:cNvPicPr>
          <p:nvPr/>
        </p:nvPicPr>
        <p:blipFill>
          <a:blip r:embed="rId3"/>
          <a:stretch>
            <a:fillRect/>
          </a:stretch>
        </p:blipFill>
        <p:spPr>
          <a:xfrm>
            <a:off x="11036300" y="0"/>
            <a:ext cx="1123950" cy="1219200"/>
          </a:xfrm>
          <a:prstGeom prst="rect">
            <a:avLst/>
          </a:prstGeom>
        </p:spPr>
      </p:pic>
      <p:sp>
        <p:nvSpPr>
          <p:cNvPr id="5" name="Title 29">
            <a:extLst>
              <a:ext uri="{FF2B5EF4-FFF2-40B4-BE49-F238E27FC236}">
                <a16:creationId xmlns:a16="http://schemas.microsoft.com/office/drawing/2014/main" id="{FD269703-5AAC-4729-8C31-E43BF910A7B8}"/>
              </a:ext>
            </a:extLst>
          </p:cNvPr>
          <p:cNvSpPr>
            <a:spLocks noGrp="1"/>
          </p:cNvSpPr>
          <p:nvPr/>
        </p:nvSpPr>
        <p:spPr bwMode="gray">
          <a:xfrm>
            <a:off x="861436" y="337140"/>
            <a:ext cx="11716624" cy="5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FFFFFF"/>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200">
                <a:latin typeface="Arial"/>
                <a:ea typeface="Times New Roman" panose="02020603050405020304" pitchFamily="18" charset="0"/>
                <a:cs typeface="Arial"/>
              </a:rPr>
              <a:t>Mosaic Framework: an objective driven approach</a:t>
            </a:r>
            <a:endParaRPr lang="en-US" sz="3200">
              <a:latin typeface="Arial Narrow"/>
              <a:cs typeface="Times New Roman"/>
            </a:endParaRPr>
          </a:p>
        </p:txBody>
      </p:sp>
      <p:pic>
        <p:nvPicPr>
          <p:cNvPr id="4" name="Picture 3">
            <a:extLst>
              <a:ext uri="{FF2B5EF4-FFF2-40B4-BE49-F238E27FC236}">
                <a16:creationId xmlns:a16="http://schemas.microsoft.com/office/drawing/2014/main" id="{45A7DE4D-12DC-1196-6369-E0A91A9756B9}"/>
              </a:ext>
            </a:extLst>
          </p:cNvPr>
          <p:cNvPicPr>
            <a:picLocks noChangeAspect="1"/>
          </p:cNvPicPr>
          <p:nvPr/>
        </p:nvPicPr>
        <p:blipFill>
          <a:blip r:embed="rId4"/>
          <a:stretch>
            <a:fillRect/>
          </a:stretch>
        </p:blipFill>
        <p:spPr>
          <a:xfrm>
            <a:off x="2185987" y="1223233"/>
            <a:ext cx="7820025" cy="5619750"/>
          </a:xfrm>
          <a:prstGeom prst="rect">
            <a:avLst/>
          </a:prstGeom>
        </p:spPr>
      </p:pic>
    </p:spTree>
    <p:extLst>
      <p:ext uri="{BB962C8B-B14F-4D97-AF65-F5344CB8AC3E}">
        <p14:creationId xmlns:p14="http://schemas.microsoft.com/office/powerpoint/2010/main" val="385617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05F-6FFC-4D02-97FB-A85CF00F4CFD}"/>
              </a:ext>
            </a:extLst>
          </p:cNvPr>
          <p:cNvSpPr>
            <a:spLocks noGrp="1"/>
          </p:cNvSpPr>
          <p:nvPr>
            <p:ph type="title"/>
          </p:nvPr>
        </p:nvSpPr>
        <p:spPr>
          <a:xfrm>
            <a:off x="316102" y="374706"/>
            <a:ext cx="10547028" cy="443198"/>
          </a:xfrm>
        </p:spPr>
        <p:txBody>
          <a:bodyPr/>
          <a:lstStyle/>
          <a:p>
            <a:pPr algn="ctr"/>
            <a:r>
              <a:rPr lang="en-US" sz="3200"/>
              <a:t>Mosaic core recommended surveillance approaches</a:t>
            </a:r>
            <a:endParaRPr lang="en-US">
              <a:highlight>
                <a:srgbClr val="FFFF00"/>
              </a:highlight>
            </a:endParaRPr>
          </a:p>
        </p:txBody>
      </p:sp>
      <p:pic>
        <p:nvPicPr>
          <p:cNvPr id="4" name="Picture 3">
            <a:extLst>
              <a:ext uri="{FF2B5EF4-FFF2-40B4-BE49-F238E27FC236}">
                <a16:creationId xmlns:a16="http://schemas.microsoft.com/office/drawing/2014/main" id="{64BC7633-733D-40CA-9639-217E1F4CC36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40764" y="1178120"/>
            <a:ext cx="5208106" cy="5382872"/>
          </a:xfrm>
          <a:prstGeom prst="rect">
            <a:avLst/>
          </a:prstGeom>
        </p:spPr>
      </p:pic>
      <p:grpSp>
        <p:nvGrpSpPr>
          <p:cNvPr id="5" name="Group 4">
            <a:extLst>
              <a:ext uri="{FF2B5EF4-FFF2-40B4-BE49-F238E27FC236}">
                <a16:creationId xmlns:a16="http://schemas.microsoft.com/office/drawing/2014/main" id="{2F302406-9D11-084A-A489-4B0E3E861DB6}"/>
              </a:ext>
            </a:extLst>
          </p:cNvPr>
          <p:cNvGrpSpPr/>
          <p:nvPr/>
        </p:nvGrpSpPr>
        <p:grpSpPr bwMode="gray">
          <a:xfrm>
            <a:off x="9950150" y="6150623"/>
            <a:ext cx="2515543" cy="569706"/>
            <a:chOff x="5525840" y="3530278"/>
            <a:chExt cx="1886657" cy="569706"/>
          </a:xfrm>
        </p:grpSpPr>
        <p:sp>
          <p:nvSpPr>
            <p:cNvPr id="6" name="TextBox 5">
              <a:extLst>
                <a:ext uri="{FF2B5EF4-FFF2-40B4-BE49-F238E27FC236}">
                  <a16:creationId xmlns:a16="http://schemas.microsoft.com/office/drawing/2014/main" id="{419C586B-0195-FC4E-9CF0-65E4D5F3487A}"/>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7" name="Group 6">
              <a:extLst>
                <a:ext uri="{FF2B5EF4-FFF2-40B4-BE49-F238E27FC236}">
                  <a16:creationId xmlns:a16="http://schemas.microsoft.com/office/drawing/2014/main" id="{B86C0D0B-E7DE-C945-AD9C-191BCE1F9A60}"/>
                </a:ext>
              </a:extLst>
            </p:cNvPr>
            <p:cNvGrpSpPr/>
            <p:nvPr/>
          </p:nvGrpSpPr>
          <p:grpSpPr bwMode="gray">
            <a:xfrm>
              <a:off x="5525840" y="3618320"/>
              <a:ext cx="1879457" cy="481664"/>
              <a:chOff x="5525840" y="3618320"/>
              <a:chExt cx="1879457" cy="481664"/>
            </a:xfrm>
          </p:grpSpPr>
          <p:sp>
            <p:nvSpPr>
              <p:cNvPr id="8" name="TextBox 7">
                <a:extLst>
                  <a:ext uri="{FF2B5EF4-FFF2-40B4-BE49-F238E27FC236}">
                    <a16:creationId xmlns:a16="http://schemas.microsoft.com/office/drawing/2014/main" id="{D2E00771-3EA3-6545-90A1-27EDE6CBFCAD}"/>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9" name="TextBox 8">
                <a:extLst>
                  <a:ext uri="{FF2B5EF4-FFF2-40B4-BE49-F238E27FC236}">
                    <a16:creationId xmlns:a16="http://schemas.microsoft.com/office/drawing/2014/main" id="{8B18216E-A483-B94A-AAE4-AD54AC5075AA}"/>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3" name="Picture 2" descr="A hand holding a piece of paper&#10;&#10;Description automatically generated">
            <a:extLst>
              <a:ext uri="{FF2B5EF4-FFF2-40B4-BE49-F238E27FC236}">
                <a16:creationId xmlns:a16="http://schemas.microsoft.com/office/drawing/2014/main" id="{DEA7FD1A-C19F-8EF2-357A-D4EC6CB8B21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76190386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F02FC-827E-7ED8-47A1-C9129C5895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A86626B-5DA6-7169-19F5-9CB5BC4CE91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82" y="1074919"/>
            <a:ext cx="5840751" cy="5783081"/>
          </a:xfrm>
          <a:prstGeom prst="rect">
            <a:avLst/>
          </a:prstGeom>
          <a:ln w="38100">
            <a:solidFill>
              <a:srgbClr val="000000"/>
            </a:solidFill>
          </a:ln>
        </p:spPr>
      </p:pic>
      <p:pic>
        <p:nvPicPr>
          <p:cNvPr id="6" name="Picture 5">
            <a:extLst>
              <a:ext uri="{FF2B5EF4-FFF2-40B4-BE49-F238E27FC236}">
                <a16:creationId xmlns:a16="http://schemas.microsoft.com/office/drawing/2014/main" id="{9397C576-39E2-08CC-E052-DBF0BBE6C2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3406" y="141357"/>
            <a:ext cx="3121371" cy="3927913"/>
          </a:xfrm>
          <a:prstGeom prst="rect">
            <a:avLst/>
          </a:prstGeom>
          <a:ln w="38100">
            <a:solidFill>
              <a:srgbClr val="000000"/>
            </a:solidFill>
          </a:ln>
        </p:spPr>
      </p:pic>
      <p:sp>
        <p:nvSpPr>
          <p:cNvPr id="7" name="Arrow: Right 6">
            <a:extLst>
              <a:ext uri="{FF2B5EF4-FFF2-40B4-BE49-F238E27FC236}">
                <a16:creationId xmlns:a16="http://schemas.microsoft.com/office/drawing/2014/main" id="{78534F3C-4CAF-DA11-5326-9AA4E16937F1}"/>
              </a:ext>
            </a:extLst>
          </p:cNvPr>
          <p:cNvSpPr/>
          <p:nvPr/>
        </p:nvSpPr>
        <p:spPr>
          <a:xfrm>
            <a:off x="5851849" y="2923205"/>
            <a:ext cx="905177" cy="624155"/>
          </a:xfrm>
          <a:prstGeom prst="rightArrow">
            <a:avLst/>
          </a:prstGeom>
          <a:solidFill>
            <a:srgbClr val="000000"/>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877B4C85-56D2-EB1E-3C6C-284066D13D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8929" y="1405351"/>
            <a:ext cx="2757894" cy="4047298"/>
          </a:xfrm>
          <a:prstGeom prst="rect">
            <a:avLst/>
          </a:prstGeom>
          <a:ln w="38100">
            <a:solidFill>
              <a:schemeClr val="accent6"/>
            </a:solidFill>
          </a:ln>
        </p:spPr>
      </p:pic>
      <p:pic>
        <p:nvPicPr>
          <p:cNvPr id="11" name="Picture 10">
            <a:extLst>
              <a:ext uri="{FF2B5EF4-FFF2-40B4-BE49-F238E27FC236}">
                <a16:creationId xmlns:a16="http://schemas.microsoft.com/office/drawing/2014/main" id="{9CB237B0-2D41-BD6B-7555-AD55A9B11A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13406" y="3611093"/>
            <a:ext cx="3301352" cy="3105550"/>
          </a:xfrm>
          <a:prstGeom prst="rect">
            <a:avLst/>
          </a:prstGeom>
          <a:ln w="38100">
            <a:solidFill>
              <a:schemeClr val="accent6"/>
            </a:solidFill>
          </a:ln>
        </p:spPr>
      </p:pic>
      <p:sp>
        <p:nvSpPr>
          <p:cNvPr id="2" name="TextBox 3">
            <a:extLst>
              <a:ext uri="{FF2B5EF4-FFF2-40B4-BE49-F238E27FC236}">
                <a16:creationId xmlns:a16="http://schemas.microsoft.com/office/drawing/2014/main" id="{FF4D0AB9-BBD1-7CA4-F717-C45747706C77}"/>
              </a:ext>
            </a:extLst>
          </p:cNvPr>
          <p:cNvSpPr txBox="1"/>
          <p:nvPr/>
        </p:nvSpPr>
        <p:spPr>
          <a:xfrm>
            <a:off x="9610909" y="5639425"/>
            <a:ext cx="2567462" cy="107721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accent6"/>
                </a:solidFill>
              </a:rPr>
              <a:t>Web </a:t>
            </a:r>
            <a:r>
              <a:rPr lang="en-US" sz="1600" u="sng">
                <a:solidFill>
                  <a:schemeClr val="accent6">
                    <a:lumMod val="40000"/>
                    <a:lumOff val="60000"/>
                  </a:schemeClr>
                </a:solidFill>
              </a:rPr>
              <a:t>https://www.who.int/initiatives/mosaic-respiratory-surveillance-framework</a:t>
            </a:r>
            <a:endParaRPr lang="en-US" sz="1600">
              <a:solidFill>
                <a:schemeClr val="accent6">
                  <a:lumMod val="40000"/>
                  <a:lumOff val="60000"/>
                </a:schemeClr>
              </a:solidFill>
              <a:cs typeface="Arial"/>
            </a:endParaRPr>
          </a:p>
        </p:txBody>
      </p:sp>
      <p:pic>
        <p:nvPicPr>
          <p:cNvPr id="3" name="Picture 2" descr="A hand holding a piece of paper&#10;&#10;Description automatically generated">
            <a:extLst>
              <a:ext uri="{FF2B5EF4-FFF2-40B4-BE49-F238E27FC236}">
                <a16:creationId xmlns:a16="http://schemas.microsoft.com/office/drawing/2014/main" id="{5AC57AD2-F8F8-AFC1-1CBB-09C39B6F676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26816038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FLAT" val="True"/>
  <p:tag name="NAME" val="SplitFl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egLCrckcHKlplV8vJ1_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DJv0DTH457U35lejtv7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l8hcBR6Wh08dVNi7aNw6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okn1Qi2rTwWUFjFbpWA0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onBbXGdoa0D.Duw9tZCA"/>
</p:tagLst>
</file>

<file path=ppt/tags/tag11.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l_IS4xSxcSHYw723T2x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6k.wC03Yk8BedHQ4jdR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h6ENu5l_yfn32teJJ89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PfCJ0oo5Hai3xSrH1iG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1wUISqK6Ud4t96Nrar84w"/>
</p:tagLst>
</file>

<file path=ppt/tags/tag1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BhNMog.Y9oWZ2_pLIlu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jVRQYHr.OwlB_3Yx.gQd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3TsjM09a0qWVQpguUMe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q7HQAku.Ijs2zclWdKn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GjVjdq39eA0ZShRCgjRvQ"/>
</p:tagLst>
</file>

<file path=ppt/tags/tag13.xml><?xml version="1.0" encoding="utf-8"?>
<p:tagLst xmlns:a="http://schemas.openxmlformats.org/drawingml/2006/main" xmlns:r="http://schemas.openxmlformats.org/officeDocument/2006/relationships" xmlns:p="http://schemas.openxmlformats.org/presentationml/2006/main">
  <p:tag name="NAME" val="1BoatTopShap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E2NQ4TXLkaCN4aI6usG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_wxXJBZH72w6Wg6VbFh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8KtiGoXOLqtO31txnubB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mJTfjkmN7Do.ky9kyI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1BoatTopTex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6.xml><?xml version="1.0" encoding="utf-8"?>
<p:tagLst xmlns:a="http://schemas.openxmlformats.org/drawingml/2006/main" xmlns:r="http://schemas.openxmlformats.org/officeDocument/2006/relationships" xmlns:p="http://schemas.openxmlformats.org/presentationml/2006/main">
  <p:tag name="NAME" val="1BoatBottomTex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DoubleChevron"/>
</p:tagLst>
</file>

<file path=ppt/tags/tag33.xml><?xml version="1.0" encoding="utf-8"?>
<p:tagLst xmlns:a="http://schemas.openxmlformats.org/drawingml/2006/main" xmlns:r="http://schemas.openxmlformats.org/officeDocument/2006/relationships" xmlns:p="http://schemas.openxmlformats.org/presentationml/2006/main">
  <p:tag name="NAME" val="DoubleChevron2"/>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qowcI9rN5vhS.x7c3m8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AOoR6jNq9m9Jf34.zGR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XId.xxHsm7KdAP2k3ne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cLjHeTScCltyuDHiZkYhA"/>
</p:tagLst>
</file>

<file path=ppt/tags/tag5.xml><?xml version="1.0" encoding="utf-8"?>
<p:tagLst xmlns:a="http://schemas.openxmlformats.org/drawingml/2006/main" xmlns:r="http://schemas.openxmlformats.org/officeDocument/2006/relationships" xmlns:p="http://schemas.openxmlformats.org/presentationml/2006/main">
  <p:tag name="NAME" val="Brack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Y33zrqMfldUbmvVlnr.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4PeRKLQqMJQQEQtiXi1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1PXUJ3ew5robJ5PkzRN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y1KRH1.S3lw1kth2WmC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CldoYq2q9lJL1CCHbwCNw"/>
</p:tagLst>
</file>

<file path=ppt/tags/tag6.xml><?xml version="1.0" encoding="utf-8"?>
<p:tagLst xmlns:a="http://schemas.openxmlformats.org/drawingml/2006/main" xmlns:r="http://schemas.openxmlformats.org/officeDocument/2006/relationships" xmlns:p="http://schemas.openxmlformats.org/presentationml/2006/main">
  <p:tag name="NAME" val="SingleChevr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tln5pOu0Gb25MOinSi7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EJkUAByoe1ybgJqSV_z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FqlrVW7eI36zyeXiMfN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66THzinh11Wc9TebCln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B17t9hlMjPwhuFpGjbcw"/>
</p:tagLst>
</file>

<file path=ppt/tags/tag7.xml><?xml version="1.0" encoding="utf-8"?>
<p:tagLst xmlns:a="http://schemas.openxmlformats.org/drawingml/2006/main" xmlns:r="http://schemas.openxmlformats.org/officeDocument/2006/relationships" xmlns:p="http://schemas.openxmlformats.org/presentationml/2006/main">
  <p:tag name="NAME" val="DoubleChevron2"/>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VbGTIkOMTpdjwT_FbeB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UPWUz2xg6LlQdt7LoCj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phMyzNnIguCdQ20nmI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_G1vtTYOCOAHcbO1NeT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ScS8rbQuCabjh0YzRxMTA"/>
</p:tagLst>
</file>

<file path=ppt/tags/tag8.xml><?xml version="1.0" encoding="utf-8"?>
<p:tagLst xmlns:a="http://schemas.openxmlformats.org/drawingml/2006/main" xmlns:r="http://schemas.openxmlformats.org/officeDocument/2006/relationships" xmlns:p="http://schemas.openxmlformats.org/presentationml/2006/main">
  <p:tag name="NAME" val="DoubleChevr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h.rpBxxMvTJ4jocVhqy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Id3hrIwYKQg60JIAXoy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6F2gaMDeZASKs3q0AmI7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02IO964ByjhdaDRefZT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tL8j1d7DBZUAwp3tLI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xJUJ7GwQDQPViRoiUqA_g"/>
</p:tagLst>
</file>

<file path=ppt/theme/theme1.xml><?xml version="1.0" encoding="utf-8"?>
<a:theme xmlns:a="http://schemas.openxmlformats.org/drawingml/2006/main" name="WHO Grid 16:9 - 13384">
  <a:themeElements>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7FB8"/>
        </a:solidFill>
        <a:ln w="9525">
          <a:solidFill>
            <a:srgbClr val="1E7FB8"/>
          </a:solidFill>
        </a:ln>
      </a:spPr>
      <a:bodyPr lIns="73152" tIns="73152" rIns="73152" bIns="73152"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A9A9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solidFill>
              <a:srgbClr val="575757"/>
            </a:solidFill>
            <a:latin typeface="+mn-lt"/>
          </a:defRPr>
        </a:defPPr>
      </a:lstStyle>
    </a:txDef>
  </a:objectDefaults>
  <a:extraClrSchemeLst>
    <a:extraClrScheme>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clrMap bg1="lt1" tx1="dk1" bg2="lt2" tx2="dk2" accent1="accent1" accent2="accent2" accent3="accent3" accent4="accent4" accent5="accent5" accent6="accent6" hlink="hlink" folHlink="folHlink"/>
    </a:extraClrScheme>
  </a:extraClrSchemeLst>
  <a:custClrLst>
    <a:custClr name="Teal">
      <a:srgbClr val="57FF7D"/>
    </a:custClr>
    <a:custClr name="WHO Blue">
      <a:srgbClr val="1ABFFF"/>
    </a:custClr>
    <a:custClr name="Lilac">
      <a:srgbClr val="664DFF"/>
    </a:custClr>
    <a:custClr name="Dark Blue">
      <a:srgbClr val="0D40FF"/>
    </a:custClr>
  </a:custClrLst>
  <a:extLst>
    <a:ext uri="{05A4C25C-085E-4340-85A3-A5531E510DB2}">
      <thm15:themeFamily xmlns:thm15="http://schemas.microsoft.com/office/thememl/2012/main" name="EN_GV0278_16x9_CF2.potx" id="{79A6A227-63B2-4EBD-B583-EF5260737FE8}" vid="{E4F2A5CB-6402-43A5-8DD4-9A0BD7F9BA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0926DD0F57B648A791C950C89469D5" ma:contentTypeVersion="11" ma:contentTypeDescription="Create a new document." ma:contentTypeScope="" ma:versionID="9717a29deea9385404fc28236f98675d">
  <xsd:schema xmlns:xsd="http://www.w3.org/2001/XMLSchema" xmlns:xs="http://www.w3.org/2001/XMLSchema" xmlns:p="http://schemas.microsoft.com/office/2006/metadata/properties" xmlns:ns2="0091a5de-ba7c-495d-b2f8-eb6897063cd9" targetNamespace="http://schemas.microsoft.com/office/2006/metadata/properties" ma:root="true" ma:fieldsID="cf191c5a3f28e6376b60eebbeb490ded" ns2:_="">
    <xsd:import namespace="0091a5de-ba7c-495d-b2f8-eb6897063c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1a5de-ba7c-495d-b2f8-eb6897063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091a5de-ba7c-495d-b2f8-eb6897063cd9" xsi:nil="true"/>
    <lcf76f155ced4ddcb4097134ff3c332f xmlns="0091a5de-ba7c-495d-b2f8-eb6897063c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A583AF-6E88-445E-8F3D-EE5E29266614}">
  <ds:schemaRefs>
    <ds:schemaRef ds:uri="http://schemas.microsoft.com/sharepoint/v3/contenttype/forms"/>
  </ds:schemaRefs>
</ds:datastoreItem>
</file>

<file path=customXml/itemProps2.xml><?xml version="1.0" encoding="utf-8"?>
<ds:datastoreItem xmlns:ds="http://schemas.openxmlformats.org/officeDocument/2006/customXml" ds:itemID="{449FE48C-3764-4848-B48D-D8493BDAB172}">
  <ds:schemaRefs>
    <ds:schemaRef ds:uri="0091a5de-ba7c-495d-b2f8-eb6897063c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BDA90F-5876-4491-95AF-145860FF178E}">
  <ds:schemaRefs>
    <ds:schemaRef ds:uri="0091a5de-ba7c-495d-b2f8-eb6897063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WHO Grid 16:9 - 13384</vt:lpstr>
      <vt:lpstr>The Mosaic Respiratory  Surveillance Framework</vt:lpstr>
      <vt:lpstr>PowerPoint Presentation</vt:lpstr>
      <vt:lpstr>Introductory video (3 mins)</vt:lpstr>
      <vt:lpstr>PowerPoint Presentation</vt:lpstr>
      <vt:lpstr>PowerPoint Presentation</vt:lpstr>
      <vt:lpstr>Using the right tools for the right jobs!</vt:lpstr>
      <vt:lpstr>PowerPoint Presentation</vt:lpstr>
      <vt:lpstr>Mosaic core recommended surveillance approaches</vt:lpstr>
      <vt:lpstr>PowerPoint Presentation</vt:lpstr>
      <vt:lpstr>Enabling Structures of Surveillance</vt:lpstr>
      <vt:lpstr>PowerPoint Presentation</vt:lpstr>
      <vt:lpstr>PowerPoint Presentation</vt:lpstr>
      <vt:lpstr>PowerPoint Presentation</vt:lpstr>
      <vt:lpstr>What the Mosaic Framework is and is not.....</vt:lpstr>
      <vt:lpstr>Aims of national workshops </vt:lpstr>
      <vt:lpstr>Mosaic Framework Workshop Agenda</vt:lpstr>
      <vt:lpstr>Monitoring and Evaluation Tools</vt:lpstr>
      <vt:lpstr>Scenario-based discussions to assess surveillance function, and identify needed actions</vt:lpstr>
      <vt:lpstr>PowerPoint Presentation</vt:lpstr>
      <vt:lpstr>PowerPoint Presentation</vt:lpstr>
      <vt:lpstr>Join our Community of Practice!</vt:lpstr>
      <vt:lpstr>Thank you!    WHO Mosaic Respiratory Surveillance Framework    https://www.who.int/initiatives/mosaic-respiratory-surveillance-framework/   Contact: mosaic@who.int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MOTT, Joshua Adam</dc:creator>
  <cp:revision>1</cp:revision>
  <dcterms:created xsi:type="dcterms:W3CDTF">2023-10-25T07:41:23Z</dcterms:created>
  <dcterms:modified xsi:type="dcterms:W3CDTF">2025-06-17T09:23:25Z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0x010100720926DD0F57B648A791C950C89469D5</vt:lpwstr>
  </property>
  <property fmtid="{D5CDD505-2E9C-101B-9397-08002B2CF9AE}" pid="3" name="Order">
    <vt:r8>490000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MSIP_Label_7b94a7b8-f06c-4dfe-bdcc-9b548fd58c31_Enabled">
    <vt:lpwstr>true</vt:lpwstr>
  </property>
  <property fmtid="{D5CDD505-2E9C-101B-9397-08002B2CF9AE}" pid="12" name="MSIP_Label_7b94a7b8-f06c-4dfe-bdcc-9b548fd58c31_SetDate">
    <vt:lpwstr>2024-12-16T09:49:09Z</vt:lpwstr>
  </property>
  <property fmtid="{D5CDD505-2E9C-101B-9397-08002B2CF9AE}" pid="13" name="MSIP_Label_7b94a7b8-f06c-4dfe-bdcc-9b548fd58c31_Method">
    <vt:lpwstr>Privileged</vt:lpwstr>
  </property>
  <property fmtid="{D5CDD505-2E9C-101B-9397-08002B2CF9AE}" pid="14" name="MSIP_Label_7b94a7b8-f06c-4dfe-bdcc-9b548fd58c31_Name">
    <vt:lpwstr>7b94a7b8-f06c-4dfe-bdcc-9b548fd58c31</vt:lpwstr>
  </property>
  <property fmtid="{D5CDD505-2E9C-101B-9397-08002B2CF9AE}" pid="15" name="MSIP_Label_7b94a7b8-f06c-4dfe-bdcc-9b548fd58c31_SiteId">
    <vt:lpwstr>9ce70869-60db-44fd-abe8-d2767077fc8f</vt:lpwstr>
  </property>
  <property fmtid="{D5CDD505-2E9C-101B-9397-08002B2CF9AE}" pid="16" name="MSIP_Label_7b94a7b8-f06c-4dfe-bdcc-9b548fd58c31_ActionId">
    <vt:lpwstr>6f004cce-1e71-4e2d-ae0d-8f93f9d219b0</vt:lpwstr>
  </property>
  <property fmtid="{D5CDD505-2E9C-101B-9397-08002B2CF9AE}" pid="17" name="MSIP_Label_7b94a7b8-f06c-4dfe-bdcc-9b548fd58c31_ContentBits">
    <vt:lpwstr>0</vt:lpwstr>
  </property>
</Properties>
</file>