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7" r:id="rId2"/>
    <p:sldId id="259" r:id="rId3"/>
    <p:sldId id="292" r:id="rId4"/>
    <p:sldId id="299" r:id="rId5"/>
    <p:sldId id="562" r:id="rId6"/>
    <p:sldId id="301" r:id="rId7"/>
    <p:sldId id="322" r:id="rId8"/>
    <p:sldId id="305" r:id="rId9"/>
    <p:sldId id="331" r:id="rId10"/>
    <p:sldId id="325" r:id="rId11"/>
    <p:sldId id="326" r:id="rId12"/>
    <p:sldId id="327" r:id="rId13"/>
    <p:sldId id="328" r:id="rId14"/>
    <p:sldId id="329" r:id="rId15"/>
    <p:sldId id="330" r:id="rId16"/>
    <p:sldId id="332" r:id="rId17"/>
    <p:sldId id="564" r:id="rId18"/>
    <p:sldId id="570" r:id="rId19"/>
    <p:sldId id="577" r:id="rId20"/>
    <p:sldId id="576" r:id="rId21"/>
    <p:sldId id="572" r:id="rId22"/>
    <p:sldId id="573" r:id="rId23"/>
    <p:sldId id="574" r:id="rId24"/>
    <p:sldId id="575" r:id="rId25"/>
    <p:sldId id="580" r:id="rId26"/>
    <p:sldId id="333" r:id="rId27"/>
    <p:sldId id="334" r:id="rId28"/>
    <p:sldId id="563" r:id="rId29"/>
    <p:sldId id="565" r:id="rId30"/>
    <p:sldId id="578" r:id="rId31"/>
    <p:sldId id="317" r:id="rId32"/>
    <p:sldId id="335" r:id="rId33"/>
    <p:sldId id="56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ophisticated Business" id="{58BEDF31-0425-40C4-87B2-EBC1798A92EE}">
          <p14:sldIdLst>
            <p14:sldId id="297"/>
            <p14:sldId id="259"/>
            <p14:sldId id="292"/>
            <p14:sldId id="299"/>
            <p14:sldId id="562"/>
            <p14:sldId id="301"/>
            <p14:sldId id="322"/>
            <p14:sldId id="305"/>
            <p14:sldId id="331"/>
            <p14:sldId id="325"/>
            <p14:sldId id="326"/>
            <p14:sldId id="327"/>
            <p14:sldId id="328"/>
            <p14:sldId id="329"/>
            <p14:sldId id="330"/>
            <p14:sldId id="332"/>
            <p14:sldId id="564"/>
            <p14:sldId id="570"/>
            <p14:sldId id="577"/>
            <p14:sldId id="576"/>
            <p14:sldId id="572"/>
            <p14:sldId id="573"/>
            <p14:sldId id="574"/>
            <p14:sldId id="575"/>
            <p14:sldId id="580"/>
            <p14:sldId id="333"/>
            <p14:sldId id="334"/>
            <p14:sldId id="563"/>
            <p14:sldId id="565"/>
            <p14:sldId id="578"/>
            <p14:sldId id="317"/>
            <p14:sldId id="335"/>
            <p14:sldId id="561"/>
          </p14:sldIdLst>
        </p14:section>
      </p14:sectionLst>
    </p:ext>
    <p:ext uri="{EFAFB233-063F-42B5-8137-9DF3F51BA10A}">
      <p15:sldGuideLst xmlns:p15="http://schemas.microsoft.com/office/powerpoint/2012/main">
        <p15:guide id="1" orient="horz" pos="913" userDrawn="1">
          <p15:clr>
            <a:srgbClr val="A4A3A4"/>
          </p15:clr>
        </p15:guide>
        <p15:guide id="2" orient="horz" pos="2954" userDrawn="1">
          <p15:clr>
            <a:srgbClr val="A4A3A4"/>
          </p15:clr>
        </p15:guide>
        <p15:guide id="3" pos="312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A00"/>
    <a:srgbClr val="FF9300"/>
    <a:srgbClr val="69685B"/>
    <a:srgbClr val="CEC9B5"/>
    <a:srgbClr val="66AF9E"/>
    <a:srgbClr val="FE12E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34" autoAdjust="0"/>
    <p:restoredTop sz="94692" autoAdjust="0"/>
  </p:normalViewPr>
  <p:slideViewPr>
    <p:cSldViewPr snapToGrid="0" snapToObjects="1">
      <p:cViewPr varScale="1">
        <p:scale>
          <a:sx n="112" d="100"/>
          <a:sy n="112" d="100"/>
        </p:scale>
        <p:origin x="1080" y="192"/>
      </p:cViewPr>
      <p:guideLst>
        <p:guide orient="horz" pos="913"/>
        <p:guide orient="horz" pos="2954"/>
        <p:guide pos="3129"/>
      </p:guideLst>
    </p:cSldViewPr>
  </p:slideViewPr>
  <p:notesTextViewPr>
    <p:cViewPr>
      <p:scale>
        <a:sx n="1" d="1"/>
        <a:sy n="1" d="1"/>
      </p:scale>
      <p:origin x="0" y="0"/>
    </p:cViewPr>
  </p:notesTextViewPr>
  <p:sorterViewPr>
    <p:cViewPr>
      <p:scale>
        <a:sx n="50" d="100"/>
        <a:sy n="50" d="100"/>
      </p:scale>
      <p:origin x="0" y="0"/>
    </p:cViewPr>
  </p:sorterViewPr>
  <p:notesViewPr>
    <p:cSldViewPr snapToGrid="0" snapToObjects="1">
      <p:cViewPr varScale="1">
        <p:scale>
          <a:sx n="121" d="100"/>
          <a:sy n="121" d="100"/>
        </p:scale>
        <p:origin x="-4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349C6E-56AF-A145-83A1-8521D5C2729C}"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95C095B7-D49F-2541-B3E8-3887A6F44678}">
      <dgm:prSet phldrT="[Text]" phldr="1"/>
      <dgm:spPr/>
      <dgm:t>
        <a:bodyPr/>
        <a:lstStyle/>
        <a:p>
          <a:endParaRPr lang="en-US" dirty="0"/>
        </a:p>
      </dgm:t>
    </dgm:pt>
    <dgm:pt modelId="{F66CFCA1-7A79-3B4D-B5D8-97E8EE4F42AC}" type="parTrans" cxnId="{C2E7CCE1-C126-E74A-B9DB-587724376134}">
      <dgm:prSet/>
      <dgm:spPr/>
      <dgm:t>
        <a:bodyPr/>
        <a:lstStyle/>
        <a:p>
          <a:endParaRPr lang="en-US"/>
        </a:p>
      </dgm:t>
    </dgm:pt>
    <dgm:pt modelId="{812953E4-02F0-0347-B72E-5FAB40AA1371}" type="sibTrans" cxnId="{C2E7CCE1-C126-E74A-B9DB-587724376134}">
      <dgm:prSet/>
      <dgm:spPr/>
      <dgm:t>
        <a:bodyPr/>
        <a:lstStyle/>
        <a:p>
          <a:endParaRPr lang="en-US"/>
        </a:p>
      </dgm:t>
    </dgm:pt>
    <dgm:pt modelId="{9837F550-96D6-294D-B5B1-C89654F4836D}">
      <dgm:prSet phldrT="[Text]" phldr="1"/>
      <dgm:spPr/>
      <dgm:t>
        <a:bodyPr/>
        <a:lstStyle/>
        <a:p>
          <a:endParaRPr lang="en-US" dirty="0"/>
        </a:p>
      </dgm:t>
    </dgm:pt>
    <dgm:pt modelId="{69E92688-454D-EB4A-BF58-6BDDAF6E512E}" type="parTrans" cxnId="{A4D60FD1-8DBC-524C-A32E-9466FEF7F64B}">
      <dgm:prSet/>
      <dgm:spPr/>
      <dgm:t>
        <a:bodyPr/>
        <a:lstStyle/>
        <a:p>
          <a:endParaRPr lang="en-US"/>
        </a:p>
      </dgm:t>
    </dgm:pt>
    <dgm:pt modelId="{2232A640-B7B6-D442-AEA3-D9CCE0D8B665}" type="sibTrans" cxnId="{A4D60FD1-8DBC-524C-A32E-9466FEF7F64B}">
      <dgm:prSet/>
      <dgm:spPr/>
      <dgm:t>
        <a:bodyPr/>
        <a:lstStyle/>
        <a:p>
          <a:endParaRPr lang="en-US"/>
        </a:p>
      </dgm:t>
    </dgm:pt>
    <dgm:pt modelId="{CC2EC1BE-D5C0-7141-B8D7-0BF3215C385C}">
      <dgm:prSet phldrT="[Text]" custT="1"/>
      <dgm:spPr/>
      <dgm:t>
        <a:bodyPr/>
        <a:lstStyle/>
        <a:p>
          <a:r>
            <a:rPr lang="en-US" sz="1300" u="none" dirty="0">
              <a:solidFill>
                <a:schemeClr val="tx2"/>
              </a:solidFill>
            </a:rPr>
            <a:t>Retrieve, assess and synthesize evidence</a:t>
          </a:r>
          <a:endParaRPr lang="en-US" sz="1300" dirty="0">
            <a:solidFill>
              <a:schemeClr val="tx2"/>
            </a:solidFill>
          </a:endParaRPr>
        </a:p>
      </dgm:t>
    </dgm:pt>
    <dgm:pt modelId="{5F0B1E77-F220-F44F-9346-DA334278BBFE}" type="parTrans" cxnId="{B1242808-1F8A-914B-B36F-367A7B1A2BC6}">
      <dgm:prSet/>
      <dgm:spPr/>
      <dgm:t>
        <a:bodyPr/>
        <a:lstStyle/>
        <a:p>
          <a:endParaRPr lang="en-US"/>
        </a:p>
      </dgm:t>
    </dgm:pt>
    <dgm:pt modelId="{5FCAEFE2-0EF1-0A4D-8D09-41267008380B}" type="sibTrans" cxnId="{B1242808-1F8A-914B-B36F-367A7B1A2BC6}">
      <dgm:prSet/>
      <dgm:spPr/>
      <dgm:t>
        <a:bodyPr/>
        <a:lstStyle/>
        <a:p>
          <a:endParaRPr lang="en-US"/>
        </a:p>
      </dgm:t>
    </dgm:pt>
    <dgm:pt modelId="{A6A70890-2EDE-A843-A43F-5B7D96A30455}">
      <dgm:prSet phldrT="[Text]" phldr="1"/>
      <dgm:spPr/>
      <dgm:t>
        <a:bodyPr/>
        <a:lstStyle/>
        <a:p>
          <a:endParaRPr lang="en-US"/>
        </a:p>
      </dgm:t>
    </dgm:pt>
    <dgm:pt modelId="{CC1394FF-895F-3F4F-A6E6-3455590AA570}" type="parTrans" cxnId="{FCEA2307-A1F7-7A40-8D8A-6DB92517993B}">
      <dgm:prSet/>
      <dgm:spPr/>
      <dgm:t>
        <a:bodyPr/>
        <a:lstStyle/>
        <a:p>
          <a:endParaRPr lang="en-US"/>
        </a:p>
      </dgm:t>
    </dgm:pt>
    <dgm:pt modelId="{D9846B81-7872-314D-8C84-B9FCD054CA0D}" type="sibTrans" cxnId="{FCEA2307-A1F7-7A40-8D8A-6DB92517993B}">
      <dgm:prSet/>
      <dgm:spPr/>
      <dgm:t>
        <a:bodyPr/>
        <a:lstStyle/>
        <a:p>
          <a:endParaRPr lang="en-US"/>
        </a:p>
      </dgm:t>
    </dgm:pt>
    <dgm:pt modelId="{83A9E238-5CFD-7143-B10E-9B7A11AC9A50}">
      <dgm:prSet phldrT="[Text]" custT="1"/>
      <dgm:spPr/>
      <dgm:t>
        <a:bodyPr/>
        <a:lstStyle/>
        <a:p>
          <a:r>
            <a:rPr lang="en-US" sz="1300" u="none" dirty="0">
              <a:solidFill>
                <a:schemeClr val="tx2"/>
              </a:solidFill>
            </a:rPr>
            <a:t>GDG formulates the recommendations</a:t>
          </a:r>
        </a:p>
      </dgm:t>
    </dgm:pt>
    <dgm:pt modelId="{7A3BB5A7-C7EE-9449-83D2-97122272F61B}" type="parTrans" cxnId="{C88A408F-581C-B34E-A319-A6F6395021F1}">
      <dgm:prSet/>
      <dgm:spPr/>
      <dgm:t>
        <a:bodyPr/>
        <a:lstStyle/>
        <a:p>
          <a:endParaRPr lang="en-US"/>
        </a:p>
      </dgm:t>
    </dgm:pt>
    <dgm:pt modelId="{53D1E9F0-3BFC-D54E-87EB-DB5B66F51E30}" type="sibTrans" cxnId="{C88A408F-581C-B34E-A319-A6F6395021F1}">
      <dgm:prSet/>
      <dgm:spPr/>
      <dgm:t>
        <a:bodyPr/>
        <a:lstStyle/>
        <a:p>
          <a:endParaRPr lang="en-US"/>
        </a:p>
      </dgm:t>
    </dgm:pt>
    <dgm:pt modelId="{18926C4B-B295-3243-A4A9-D383910BA1B7}">
      <dgm:prSet phldrT="[Text]" custT="1"/>
      <dgm:spPr/>
      <dgm:t>
        <a:bodyPr/>
        <a:lstStyle/>
        <a:p>
          <a:r>
            <a:rPr lang="en-US" sz="1300" u="none" dirty="0">
              <a:solidFill>
                <a:schemeClr val="tx2"/>
              </a:solidFill>
            </a:rPr>
            <a:t>Identify priority questions and outcomes</a:t>
          </a:r>
          <a:endParaRPr lang="en-US" sz="1300" dirty="0">
            <a:solidFill>
              <a:schemeClr val="tx2"/>
            </a:solidFill>
          </a:endParaRPr>
        </a:p>
      </dgm:t>
    </dgm:pt>
    <dgm:pt modelId="{389737AA-FF66-6B47-A3A5-FF9BFE0B1643}" type="sibTrans" cxnId="{116A6713-8FA3-CE44-94EB-A457C637D880}">
      <dgm:prSet/>
      <dgm:spPr/>
      <dgm:t>
        <a:bodyPr/>
        <a:lstStyle/>
        <a:p>
          <a:endParaRPr lang="en-US"/>
        </a:p>
      </dgm:t>
    </dgm:pt>
    <dgm:pt modelId="{5FF106A2-6A3D-E347-96DE-D6B7D0C04B4E}" type="parTrans" cxnId="{116A6713-8FA3-CE44-94EB-A457C637D880}">
      <dgm:prSet/>
      <dgm:spPr/>
      <dgm:t>
        <a:bodyPr/>
        <a:lstStyle/>
        <a:p>
          <a:endParaRPr lang="en-US"/>
        </a:p>
      </dgm:t>
    </dgm:pt>
    <dgm:pt modelId="{02C034D8-9FAF-8A49-8707-BBCEA407B7A1}" type="pres">
      <dgm:prSet presAssocID="{42349C6E-56AF-A145-83A1-8521D5C2729C}" presName="linearFlow" presStyleCnt="0">
        <dgm:presLayoutVars>
          <dgm:dir/>
          <dgm:animLvl val="lvl"/>
          <dgm:resizeHandles val="exact"/>
        </dgm:presLayoutVars>
      </dgm:prSet>
      <dgm:spPr/>
    </dgm:pt>
    <dgm:pt modelId="{84B54793-F25D-0448-BAD7-6C0B990B26B3}" type="pres">
      <dgm:prSet presAssocID="{95C095B7-D49F-2541-B3E8-3887A6F44678}" presName="composite" presStyleCnt="0"/>
      <dgm:spPr/>
    </dgm:pt>
    <dgm:pt modelId="{1B9710CC-43F5-1A41-A5D5-442DF13C576C}" type="pres">
      <dgm:prSet presAssocID="{95C095B7-D49F-2541-B3E8-3887A6F44678}" presName="parentText" presStyleLbl="alignNode1" presStyleIdx="0" presStyleCnt="3">
        <dgm:presLayoutVars>
          <dgm:chMax val="1"/>
          <dgm:bulletEnabled val="1"/>
        </dgm:presLayoutVars>
      </dgm:prSet>
      <dgm:spPr/>
    </dgm:pt>
    <dgm:pt modelId="{CE7A9AF2-EA3F-064E-8EFB-005AB6CE4514}" type="pres">
      <dgm:prSet presAssocID="{95C095B7-D49F-2541-B3E8-3887A6F44678}" presName="descendantText" presStyleLbl="alignAcc1" presStyleIdx="0" presStyleCnt="3" custLinFactNeighborY="-1297">
        <dgm:presLayoutVars>
          <dgm:bulletEnabled val="1"/>
        </dgm:presLayoutVars>
      </dgm:prSet>
      <dgm:spPr/>
    </dgm:pt>
    <dgm:pt modelId="{A83E4785-1985-5F40-825A-E1602B808C2E}" type="pres">
      <dgm:prSet presAssocID="{812953E4-02F0-0347-B72E-5FAB40AA1371}" presName="sp" presStyleCnt="0"/>
      <dgm:spPr/>
    </dgm:pt>
    <dgm:pt modelId="{E959BBBF-8416-1540-819B-87E44F2D8E67}" type="pres">
      <dgm:prSet presAssocID="{9837F550-96D6-294D-B5B1-C89654F4836D}" presName="composite" presStyleCnt="0"/>
      <dgm:spPr/>
    </dgm:pt>
    <dgm:pt modelId="{4389CFED-182E-D44E-8025-0A42E77B1DA1}" type="pres">
      <dgm:prSet presAssocID="{9837F550-96D6-294D-B5B1-C89654F4836D}" presName="parentText" presStyleLbl="alignNode1" presStyleIdx="1" presStyleCnt="3">
        <dgm:presLayoutVars>
          <dgm:chMax val="1"/>
          <dgm:bulletEnabled val="1"/>
        </dgm:presLayoutVars>
      </dgm:prSet>
      <dgm:spPr/>
    </dgm:pt>
    <dgm:pt modelId="{1CA36CCD-BFD2-E446-A52F-47B200FE6E34}" type="pres">
      <dgm:prSet presAssocID="{9837F550-96D6-294D-B5B1-C89654F4836D}" presName="descendantText" presStyleLbl="alignAcc1" presStyleIdx="1" presStyleCnt="3" custLinFactNeighborX="0">
        <dgm:presLayoutVars>
          <dgm:bulletEnabled val="1"/>
        </dgm:presLayoutVars>
      </dgm:prSet>
      <dgm:spPr/>
    </dgm:pt>
    <dgm:pt modelId="{AE535596-368E-8648-AD7C-139420308B3E}" type="pres">
      <dgm:prSet presAssocID="{2232A640-B7B6-D442-AEA3-D9CCE0D8B665}" presName="sp" presStyleCnt="0"/>
      <dgm:spPr/>
    </dgm:pt>
    <dgm:pt modelId="{2F5A02C8-B989-A64F-9ED4-E212ACD29495}" type="pres">
      <dgm:prSet presAssocID="{A6A70890-2EDE-A843-A43F-5B7D96A30455}" presName="composite" presStyleCnt="0"/>
      <dgm:spPr/>
    </dgm:pt>
    <dgm:pt modelId="{EF2C39F2-B337-6048-B076-B57D17688CDD}" type="pres">
      <dgm:prSet presAssocID="{A6A70890-2EDE-A843-A43F-5B7D96A30455}" presName="parentText" presStyleLbl="alignNode1" presStyleIdx="2" presStyleCnt="3">
        <dgm:presLayoutVars>
          <dgm:chMax val="1"/>
          <dgm:bulletEnabled val="1"/>
        </dgm:presLayoutVars>
      </dgm:prSet>
      <dgm:spPr/>
    </dgm:pt>
    <dgm:pt modelId="{B6D069FE-9DDB-EF4C-A161-488AD9DE8424}" type="pres">
      <dgm:prSet presAssocID="{A6A70890-2EDE-A843-A43F-5B7D96A30455}" presName="descendantText" presStyleLbl="alignAcc1" presStyleIdx="2" presStyleCnt="3">
        <dgm:presLayoutVars>
          <dgm:bulletEnabled val="1"/>
        </dgm:presLayoutVars>
      </dgm:prSet>
      <dgm:spPr/>
    </dgm:pt>
  </dgm:ptLst>
  <dgm:cxnLst>
    <dgm:cxn modelId="{FCEA2307-A1F7-7A40-8D8A-6DB92517993B}" srcId="{42349C6E-56AF-A145-83A1-8521D5C2729C}" destId="{A6A70890-2EDE-A843-A43F-5B7D96A30455}" srcOrd="2" destOrd="0" parTransId="{CC1394FF-895F-3F4F-A6E6-3455590AA570}" sibTransId="{D9846B81-7872-314D-8C84-B9FCD054CA0D}"/>
    <dgm:cxn modelId="{B1242808-1F8A-914B-B36F-367A7B1A2BC6}" srcId="{9837F550-96D6-294D-B5B1-C89654F4836D}" destId="{CC2EC1BE-D5C0-7141-B8D7-0BF3215C385C}" srcOrd="0" destOrd="0" parTransId="{5F0B1E77-F220-F44F-9346-DA334278BBFE}" sibTransId="{5FCAEFE2-0EF1-0A4D-8D09-41267008380B}"/>
    <dgm:cxn modelId="{116A6713-8FA3-CE44-94EB-A457C637D880}" srcId="{95C095B7-D49F-2541-B3E8-3887A6F44678}" destId="{18926C4B-B295-3243-A4A9-D383910BA1B7}" srcOrd="0" destOrd="0" parTransId="{5FF106A2-6A3D-E347-96DE-D6B7D0C04B4E}" sibTransId="{389737AA-FF66-6B47-A3A5-FF9BFE0B1643}"/>
    <dgm:cxn modelId="{D4E3F54A-8CD9-F94B-B6F3-F8045D6AD0A3}" type="presOf" srcId="{42349C6E-56AF-A145-83A1-8521D5C2729C}" destId="{02C034D8-9FAF-8A49-8707-BBCEA407B7A1}" srcOrd="0" destOrd="0" presId="urn:microsoft.com/office/officeart/2005/8/layout/chevron2"/>
    <dgm:cxn modelId="{C88A408F-581C-B34E-A319-A6F6395021F1}" srcId="{A6A70890-2EDE-A843-A43F-5B7D96A30455}" destId="{83A9E238-5CFD-7143-B10E-9B7A11AC9A50}" srcOrd="0" destOrd="0" parTransId="{7A3BB5A7-C7EE-9449-83D2-97122272F61B}" sibTransId="{53D1E9F0-3BFC-D54E-87EB-DB5B66F51E30}"/>
    <dgm:cxn modelId="{4E1DF5B9-B483-F148-9EFC-7BD86B56D80D}" type="presOf" srcId="{95C095B7-D49F-2541-B3E8-3887A6F44678}" destId="{1B9710CC-43F5-1A41-A5D5-442DF13C576C}" srcOrd="0" destOrd="0" presId="urn:microsoft.com/office/officeart/2005/8/layout/chevron2"/>
    <dgm:cxn modelId="{246652C2-CD65-6645-AB96-8DFFF2DD453A}" type="presOf" srcId="{9837F550-96D6-294D-B5B1-C89654F4836D}" destId="{4389CFED-182E-D44E-8025-0A42E77B1DA1}" srcOrd="0" destOrd="0" presId="urn:microsoft.com/office/officeart/2005/8/layout/chevron2"/>
    <dgm:cxn modelId="{A4B538C3-7DD1-7E4D-BF55-E11DBD348EF7}" type="presOf" srcId="{CC2EC1BE-D5C0-7141-B8D7-0BF3215C385C}" destId="{1CA36CCD-BFD2-E446-A52F-47B200FE6E34}" srcOrd="0" destOrd="0" presId="urn:microsoft.com/office/officeart/2005/8/layout/chevron2"/>
    <dgm:cxn modelId="{D1DB56C8-B21E-B74E-B8AF-BEB2C25FF786}" type="presOf" srcId="{83A9E238-5CFD-7143-B10E-9B7A11AC9A50}" destId="{B6D069FE-9DDB-EF4C-A161-488AD9DE8424}" srcOrd="0" destOrd="0" presId="urn:microsoft.com/office/officeart/2005/8/layout/chevron2"/>
    <dgm:cxn modelId="{A4D60FD1-8DBC-524C-A32E-9466FEF7F64B}" srcId="{42349C6E-56AF-A145-83A1-8521D5C2729C}" destId="{9837F550-96D6-294D-B5B1-C89654F4836D}" srcOrd="1" destOrd="0" parTransId="{69E92688-454D-EB4A-BF58-6BDDAF6E512E}" sibTransId="{2232A640-B7B6-D442-AEA3-D9CCE0D8B665}"/>
    <dgm:cxn modelId="{E0FCD5DF-45E7-E445-AA3D-F61F706EA745}" type="presOf" srcId="{18926C4B-B295-3243-A4A9-D383910BA1B7}" destId="{CE7A9AF2-EA3F-064E-8EFB-005AB6CE4514}" srcOrd="0" destOrd="0" presId="urn:microsoft.com/office/officeart/2005/8/layout/chevron2"/>
    <dgm:cxn modelId="{C2E7CCE1-C126-E74A-B9DB-587724376134}" srcId="{42349C6E-56AF-A145-83A1-8521D5C2729C}" destId="{95C095B7-D49F-2541-B3E8-3887A6F44678}" srcOrd="0" destOrd="0" parTransId="{F66CFCA1-7A79-3B4D-B5D8-97E8EE4F42AC}" sibTransId="{812953E4-02F0-0347-B72E-5FAB40AA1371}"/>
    <dgm:cxn modelId="{A1C56AFB-075A-F043-8C36-8F6DC3A6E044}" type="presOf" srcId="{A6A70890-2EDE-A843-A43F-5B7D96A30455}" destId="{EF2C39F2-B337-6048-B076-B57D17688CDD}" srcOrd="0" destOrd="0" presId="urn:microsoft.com/office/officeart/2005/8/layout/chevron2"/>
    <dgm:cxn modelId="{1D7B5B72-A5C7-B047-B2BF-B0455F335CB8}" type="presParOf" srcId="{02C034D8-9FAF-8A49-8707-BBCEA407B7A1}" destId="{84B54793-F25D-0448-BAD7-6C0B990B26B3}" srcOrd="0" destOrd="0" presId="urn:microsoft.com/office/officeart/2005/8/layout/chevron2"/>
    <dgm:cxn modelId="{659A893B-B11E-D244-A8AC-2B7A23AB4B46}" type="presParOf" srcId="{84B54793-F25D-0448-BAD7-6C0B990B26B3}" destId="{1B9710CC-43F5-1A41-A5D5-442DF13C576C}" srcOrd="0" destOrd="0" presId="urn:microsoft.com/office/officeart/2005/8/layout/chevron2"/>
    <dgm:cxn modelId="{2335C2AE-9B51-1548-9B4A-E946BF36A51A}" type="presParOf" srcId="{84B54793-F25D-0448-BAD7-6C0B990B26B3}" destId="{CE7A9AF2-EA3F-064E-8EFB-005AB6CE4514}" srcOrd="1" destOrd="0" presId="urn:microsoft.com/office/officeart/2005/8/layout/chevron2"/>
    <dgm:cxn modelId="{9CDB3DD6-65CC-B847-82D4-7BA494DCEAA3}" type="presParOf" srcId="{02C034D8-9FAF-8A49-8707-BBCEA407B7A1}" destId="{A83E4785-1985-5F40-825A-E1602B808C2E}" srcOrd="1" destOrd="0" presId="urn:microsoft.com/office/officeart/2005/8/layout/chevron2"/>
    <dgm:cxn modelId="{5E5691DD-567C-F54F-A04B-EBD60D97F534}" type="presParOf" srcId="{02C034D8-9FAF-8A49-8707-BBCEA407B7A1}" destId="{E959BBBF-8416-1540-819B-87E44F2D8E67}" srcOrd="2" destOrd="0" presId="urn:microsoft.com/office/officeart/2005/8/layout/chevron2"/>
    <dgm:cxn modelId="{3B45846C-5814-3A42-92C8-FDDA4235922F}" type="presParOf" srcId="{E959BBBF-8416-1540-819B-87E44F2D8E67}" destId="{4389CFED-182E-D44E-8025-0A42E77B1DA1}" srcOrd="0" destOrd="0" presId="urn:microsoft.com/office/officeart/2005/8/layout/chevron2"/>
    <dgm:cxn modelId="{082E6AD1-B010-8746-9463-6296E77C0B19}" type="presParOf" srcId="{E959BBBF-8416-1540-819B-87E44F2D8E67}" destId="{1CA36CCD-BFD2-E446-A52F-47B200FE6E34}" srcOrd="1" destOrd="0" presId="urn:microsoft.com/office/officeart/2005/8/layout/chevron2"/>
    <dgm:cxn modelId="{3D803D9D-D628-D44E-A595-DAE065E0A1B3}" type="presParOf" srcId="{02C034D8-9FAF-8A49-8707-BBCEA407B7A1}" destId="{AE535596-368E-8648-AD7C-139420308B3E}" srcOrd="3" destOrd="0" presId="urn:microsoft.com/office/officeart/2005/8/layout/chevron2"/>
    <dgm:cxn modelId="{9E857DB2-6280-7549-8D63-46E100422977}" type="presParOf" srcId="{02C034D8-9FAF-8A49-8707-BBCEA407B7A1}" destId="{2F5A02C8-B989-A64F-9ED4-E212ACD29495}" srcOrd="4" destOrd="0" presId="urn:microsoft.com/office/officeart/2005/8/layout/chevron2"/>
    <dgm:cxn modelId="{FD80947E-90EA-ED48-895E-8D75AF16F735}" type="presParOf" srcId="{2F5A02C8-B989-A64F-9ED4-E212ACD29495}" destId="{EF2C39F2-B337-6048-B076-B57D17688CDD}" srcOrd="0" destOrd="0" presId="urn:microsoft.com/office/officeart/2005/8/layout/chevron2"/>
    <dgm:cxn modelId="{F09A37E3-631F-6A46-8138-1FD74EEA7EB9}" type="presParOf" srcId="{2F5A02C8-B989-A64F-9ED4-E212ACD29495}" destId="{B6D069FE-9DDB-EF4C-A161-488AD9DE842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A9A6DA-0A64-4AC3-81BA-095D108233FB}"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25FF5901-9821-4040-AF3F-8C734AF9744C}">
      <dgm:prSet phldrT="[Text]" custT="1"/>
      <dgm:spPr/>
      <dgm:t>
        <a:bodyPr/>
        <a:lstStyle/>
        <a:p>
          <a:r>
            <a:rPr lang="en-US" sz="900" dirty="0"/>
            <a:t>Carbetocin</a:t>
          </a:r>
        </a:p>
      </dgm:t>
    </dgm:pt>
    <dgm:pt modelId="{B6AD531A-57D6-4C0F-A627-0D243FC11EC6}" type="parTrans" cxnId="{C7317686-BD3E-4529-95DC-FEBAF073F7B6}">
      <dgm:prSet/>
      <dgm:spPr/>
      <dgm:t>
        <a:bodyPr/>
        <a:lstStyle/>
        <a:p>
          <a:endParaRPr lang="en-US" sz="900"/>
        </a:p>
      </dgm:t>
    </dgm:pt>
    <dgm:pt modelId="{74895537-CD9E-4A6F-AC5E-135CD7E11EA2}" type="sibTrans" cxnId="{C7317686-BD3E-4529-95DC-FEBAF073F7B6}">
      <dgm:prSet/>
      <dgm:spPr/>
      <dgm:t>
        <a:bodyPr/>
        <a:lstStyle/>
        <a:p>
          <a:endParaRPr lang="en-US" sz="900"/>
        </a:p>
      </dgm:t>
    </dgm:pt>
    <dgm:pt modelId="{ADCFD207-1B32-4E55-BB20-46FAFFF50490}">
      <dgm:prSet phldrT="[Text]" custT="1"/>
      <dgm:spPr/>
      <dgm:t>
        <a:bodyPr/>
        <a:lstStyle/>
        <a:p>
          <a:r>
            <a:rPr lang="en-US" sz="900" dirty="0"/>
            <a:t>Misoprostol</a:t>
          </a:r>
        </a:p>
      </dgm:t>
    </dgm:pt>
    <dgm:pt modelId="{7E7C333E-B887-4F2D-B24C-EE30E053007E}" type="parTrans" cxnId="{87996381-B9EB-40FC-B01C-75D685380A25}">
      <dgm:prSet/>
      <dgm:spPr/>
      <dgm:t>
        <a:bodyPr/>
        <a:lstStyle/>
        <a:p>
          <a:endParaRPr lang="en-US" sz="900"/>
        </a:p>
      </dgm:t>
    </dgm:pt>
    <dgm:pt modelId="{2AF1F9D2-36F8-44C5-906C-246CDA8614E7}" type="sibTrans" cxnId="{87996381-B9EB-40FC-B01C-75D685380A25}">
      <dgm:prSet/>
      <dgm:spPr/>
      <dgm:t>
        <a:bodyPr/>
        <a:lstStyle/>
        <a:p>
          <a:endParaRPr lang="en-US" sz="900"/>
        </a:p>
      </dgm:t>
    </dgm:pt>
    <dgm:pt modelId="{FEE50A9D-B3A5-4426-9BD0-4994A77B2911}">
      <dgm:prSet phldrT="[Text]" custT="1"/>
      <dgm:spPr/>
      <dgm:t>
        <a:bodyPr/>
        <a:lstStyle/>
        <a:p>
          <a:r>
            <a:rPr lang="en-US" sz="900" dirty="0"/>
            <a:t>Ergometrine</a:t>
          </a:r>
        </a:p>
      </dgm:t>
    </dgm:pt>
    <dgm:pt modelId="{3E038F27-40D3-44D6-BBF0-A4F735E832E0}" type="parTrans" cxnId="{C3A039D8-2E3E-4031-8522-E2559CA35465}">
      <dgm:prSet/>
      <dgm:spPr/>
      <dgm:t>
        <a:bodyPr/>
        <a:lstStyle/>
        <a:p>
          <a:endParaRPr lang="en-US" sz="900"/>
        </a:p>
      </dgm:t>
    </dgm:pt>
    <dgm:pt modelId="{63BD0987-EF26-47A0-81A0-A5F876ED9BE2}" type="sibTrans" cxnId="{C3A039D8-2E3E-4031-8522-E2559CA35465}">
      <dgm:prSet/>
      <dgm:spPr/>
      <dgm:t>
        <a:bodyPr/>
        <a:lstStyle/>
        <a:p>
          <a:endParaRPr lang="en-US" sz="900"/>
        </a:p>
      </dgm:t>
    </dgm:pt>
    <dgm:pt modelId="{A3E4EA1B-1192-4ED9-AB1D-EF69CC53095F}">
      <dgm:prSet custT="1"/>
      <dgm:spPr/>
      <dgm:t>
        <a:bodyPr/>
        <a:lstStyle/>
        <a:p>
          <a:r>
            <a:rPr lang="en-US" sz="900" dirty="0"/>
            <a:t>Oxytocin + ergometrine</a:t>
          </a:r>
        </a:p>
      </dgm:t>
    </dgm:pt>
    <dgm:pt modelId="{209E4F73-6A6A-421F-A30C-8EE21DC312F9}" type="parTrans" cxnId="{9480E4C7-4792-4E2C-94A7-BDB686F72944}">
      <dgm:prSet/>
      <dgm:spPr/>
      <dgm:t>
        <a:bodyPr/>
        <a:lstStyle/>
        <a:p>
          <a:endParaRPr lang="en-US" sz="900"/>
        </a:p>
      </dgm:t>
    </dgm:pt>
    <dgm:pt modelId="{C2F65497-8DC4-4180-B997-9601A6DE88D7}" type="sibTrans" cxnId="{9480E4C7-4792-4E2C-94A7-BDB686F72944}">
      <dgm:prSet/>
      <dgm:spPr/>
      <dgm:t>
        <a:bodyPr/>
        <a:lstStyle/>
        <a:p>
          <a:endParaRPr lang="en-US" sz="900"/>
        </a:p>
      </dgm:t>
    </dgm:pt>
    <dgm:pt modelId="{E672CA50-B3B8-4FDA-8A52-53DCE21F1382}">
      <dgm:prSet custT="1"/>
      <dgm:spPr/>
      <dgm:t>
        <a:bodyPr/>
        <a:lstStyle/>
        <a:p>
          <a:r>
            <a:rPr lang="en-US" sz="900" dirty="0"/>
            <a:t>Placebo</a:t>
          </a:r>
        </a:p>
      </dgm:t>
    </dgm:pt>
    <dgm:pt modelId="{257AF459-7F43-4144-9957-C6EF56A0731B}" type="parTrans" cxnId="{5A59E800-9583-4D90-9546-F4ACF74FE532}">
      <dgm:prSet/>
      <dgm:spPr/>
      <dgm:t>
        <a:bodyPr/>
        <a:lstStyle/>
        <a:p>
          <a:endParaRPr lang="en-US" sz="900"/>
        </a:p>
      </dgm:t>
    </dgm:pt>
    <dgm:pt modelId="{FB64D728-6788-42D8-ADD9-41F588819DCB}" type="sibTrans" cxnId="{5A59E800-9583-4D90-9546-F4ACF74FE532}">
      <dgm:prSet/>
      <dgm:spPr/>
      <dgm:t>
        <a:bodyPr/>
        <a:lstStyle/>
        <a:p>
          <a:endParaRPr lang="en-US" sz="900"/>
        </a:p>
      </dgm:t>
    </dgm:pt>
    <dgm:pt modelId="{D5518F06-CE3C-8443-B87B-73D00BD4CB52}">
      <dgm:prSet custT="1"/>
      <dgm:spPr/>
      <dgm:t>
        <a:bodyPr/>
        <a:lstStyle/>
        <a:p>
          <a:r>
            <a:rPr lang="en-US" sz="900" dirty="0"/>
            <a:t>Oxytocin + misoprostol</a:t>
          </a:r>
        </a:p>
      </dgm:t>
    </dgm:pt>
    <dgm:pt modelId="{9B731B24-656F-5245-A7AF-6E342CC498C1}" type="parTrans" cxnId="{74361AF2-4A9B-EC44-820F-6836E4147DC8}">
      <dgm:prSet/>
      <dgm:spPr/>
      <dgm:t>
        <a:bodyPr/>
        <a:lstStyle/>
        <a:p>
          <a:endParaRPr lang="en-US"/>
        </a:p>
      </dgm:t>
    </dgm:pt>
    <dgm:pt modelId="{D9387817-F40D-CF4E-8F30-ECA31D546D39}" type="sibTrans" cxnId="{74361AF2-4A9B-EC44-820F-6836E4147DC8}">
      <dgm:prSet/>
      <dgm:spPr/>
      <dgm:t>
        <a:bodyPr/>
        <a:lstStyle/>
        <a:p>
          <a:endParaRPr lang="en-US"/>
        </a:p>
      </dgm:t>
    </dgm:pt>
    <dgm:pt modelId="{31367C7E-58CD-4B6B-B0AE-C362056F0B34}" type="pres">
      <dgm:prSet presAssocID="{04A9A6DA-0A64-4AC3-81BA-095D108233FB}" presName="composite" presStyleCnt="0">
        <dgm:presLayoutVars>
          <dgm:chMax val="5"/>
          <dgm:dir/>
          <dgm:animLvl val="ctr"/>
          <dgm:resizeHandles val="exact"/>
        </dgm:presLayoutVars>
      </dgm:prSet>
      <dgm:spPr/>
    </dgm:pt>
    <dgm:pt modelId="{E9AF7788-AC8E-4D38-9718-3A0B40976D11}" type="pres">
      <dgm:prSet presAssocID="{04A9A6DA-0A64-4AC3-81BA-095D108233FB}" presName="cycle" presStyleCnt="0"/>
      <dgm:spPr/>
    </dgm:pt>
    <dgm:pt modelId="{AB42133C-0E95-43DE-9F0F-F0789B843545}" type="pres">
      <dgm:prSet presAssocID="{04A9A6DA-0A64-4AC3-81BA-095D108233FB}" presName="centerShape" presStyleCnt="0"/>
      <dgm:spPr/>
    </dgm:pt>
    <dgm:pt modelId="{5FB8EBFE-498D-4438-BA0C-E85B19A8DB60}" type="pres">
      <dgm:prSet presAssocID="{04A9A6DA-0A64-4AC3-81BA-095D108233FB}" presName="connSite" presStyleLbl="node1" presStyleIdx="0" presStyleCnt="7"/>
      <dgm:spPr/>
    </dgm:pt>
    <dgm:pt modelId="{CA0F6416-5986-48BC-AF38-54457E43B197}" type="pres">
      <dgm:prSet presAssocID="{04A9A6DA-0A64-4AC3-81BA-095D108233FB}" presName="visible" presStyleLbl="node1" presStyleIdx="0" presStyleCnt="7" custScaleX="100259" custScaleY="107934"/>
      <dgm:spPr/>
      <dgm:extLst/>
    </dgm:pt>
    <dgm:pt modelId="{0F5EBF06-A2BA-4787-9A75-DDE17A3DDDF8}" type="pres">
      <dgm:prSet presAssocID="{B6AD531A-57D6-4C0F-A627-0D243FC11EC6}" presName="Name25" presStyleLbl="parChTrans1D1" presStyleIdx="0" presStyleCnt="6"/>
      <dgm:spPr/>
    </dgm:pt>
    <dgm:pt modelId="{8B52360F-EF51-49CA-B575-860D8D376714}" type="pres">
      <dgm:prSet presAssocID="{25FF5901-9821-4040-AF3F-8C734AF9744C}" presName="node" presStyleCnt="0"/>
      <dgm:spPr/>
    </dgm:pt>
    <dgm:pt modelId="{EDD33F6A-900A-4491-B005-E8D1EF16FED6}" type="pres">
      <dgm:prSet presAssocID="{25FF5901-9821-4040-AF3F-8C734AF9744C}" presName="parentNode" presStyleLbl="node1" presStyleIdx="1" presStyleCnt="7" custScaleX="151541">
        <dgm:presLayoutVars>
          <dgm:chMax val="1"/>
          <dgm:bulletEnabled val="1"/>
        </dgm:presLayoutVars>
      </dgm:prSet>
      <dgm:spPr/>
    </dgm:pt>
    <dgm:pt modelId="{A4F0FD8B-2572-4A4D-AFB5-8BAE7E7B8F22}" type="pres">
      <dgm:prSet presAssocID="{25FF5901-9821-4040-AF3F-8C734AF9744C}" presName="childNode" presStyleLbl="revTx" presStyleIdx="0" presStyleCnt="0">
        <dgm:presLayoutVars>
          <dgm:bulletEnabled val="1"/>
        </dgm:presLayoutVars>
      </dgm:prSet>
      <dgm:spPr/>
    </dgm:pt>
    <dgm:pt modelId="{50D30DA1-914F-4345-A981-1B58B9904AC2}" type="pres">
      <dgm:prSet presAssocID="{7E7C333E-B887-4F2D-B24C-EE30E053007E}" presName="Name25" presStyleLbl="parChTrans1D1" presStyleIdx="1" presStyleCnt="6"/>
      <dgm:spPr/>
    </dgm:pt>
    <dgm:pt modelId="{BD814B4E-5ACD-467F-9A68-B3EAAEDBA370}" type="pres">
      <dgm:prSet presAssocID="{ADCFD207-1B32-4E55-BB20-46FAFFF50490}" presName="node" presStyleCnt="0"/>
      <dgm:spPr/>
    </dgm:pt>
    <dgm:pt modelId="{5847706C-CC30-4415-8F47-A7B948A0F980}" type="pres">
      <dgm:prSet presAssocID="{ADCFD207-1B32-4E55-BB20-46FAFFF50490}" presName="parentNode" presStyleLbl="node1" presStyleIdx="2" presStyleCnt="7" custScaleX="179623">
        <dgm:presLayoutVars>
          <dgm:chMax val="1"/>
          <dgm:bulletEnabled val="1"/>
        </dgm:presLayoutVars>
      </dgm:prSet>
      <dgm:spPr/>
    </dgm:pt>
    <dgm:pt modelId="{872D23AC-911B-4E0A-A4EB-70BF3560B5C8}" type="pres">
      <dgm:prSet presAssocID="{ADCFD207-1B32-4E55-BB20-46FAFFF50490}" presName="childNode" presStyleLbl="revTx" presStyleIdx="0" presStyleCnt="0">
        <dgm:presLayoutVars>
          <dgm:bulletEnabled val="1"/>
        </dgm:presLayoutVars>
      </dgm:prSet>
      <dgm:spPr/>
    </dgm:pt>
    <dgm:pt modelId="{4C6A7ECB-69FA-4475-AC27-05EC99F27237}" type="pres">
      <dgm:prSet presAssocID="{3E038F27-40D3-44D6-BBF0-A4F735E832E0}" presName="Name25" presStyleLbl="parChTrans1D1" presStyleIdx="2" presStyleCnt="6"/>
      <dgm:spPr/>
    </dgm:pt>
    <dgm:pt modelId="{4332501F-982F-4179-84EA-AFF92C1ABE98}" type="pres">
      <dgm:prSet presAssocID="{FEE50A9D-B3A5-4426-9BD0-4994A77B2911}" presName="node" presStyleCnt="0"/>
      <dgm:spPr/>
    </dgm:pt>
    <dgm:pt modelId="{73726AF1-B702-4C17-A61E-A159DC36EDA5}" type="pres">
      <dgm:prSet presAssocID="{FEE50A9D-B3A5-4426-9BD0-4994A77B2911}" presName="parentNode" presStyleLbl="node1" presStyleIdx="3" presStyleCnt="7" custScaleX="186416">
        <dgm:presLayoutVars>
          <dgm:chMax val="1"/>
          <dgm:bulletEnabled val="1"/>
        </dgm:presLayoutVars>
      </dgm:prSet>
      <dgm:spPr/>
    </dgm:pt>
    <dgm:pt modelId="{BA21B0B7-1A16-46C4-AE9B-083E6FC30D20}" type="pres">
      <dgm:prSet presAssocID="{FEE50A9D-B3A5-4426-9BD0-4994A77B2911}" presName="childNode" presStyleLbl="revTx" presStyleIdx="0" presStyleCnt="0">
        <dgm:presLayoutVars>
          <dgm:bulletEnabled val="1"/>
        </dgm:presLayoutVars>
      </dgm:prSet>
      <dgm:spPr/>
    </dgm:pt>
    <dgm:pt modelId="{E0B9A4E2-08E9-4E4D-A479-CB21106F7FB5}" type="pres">
      <dgm:prSet presAssocID="{209E4F73-6A6A-421F-A30C-8EE21DC312F9}" presName="Name25" presStyleLbl="parChTrans1D1" presStyleIdx="3" presStyleCnt="6"/>
      <dgm:spPr/>
    </dgm:pt>
    <dgm:pt modelId="{EEB371E1-A403-4F64-86AB-8D98A7F6671A}" type="pres">
      <dgm:prSet presAssocID="{A3E4EA1B-1192-4ED9-AB1D-EF69CC53095F}" presName="node" presStyleCnt="0"/>
      <dgm:spPr/>
    </dgm:pt>
    <dgm:pt modelId="{87309ADD-4261-400E-B5D6-9CE176601203}" type="pres">
      <dgm:prSet presAssocID="{A3E4EA1B-1192-4ED9-AB1D-EF69CC53095F}" presName="parentNode" presStyleLbl="node1" presStyleIdx="4" presStyleCnt="7" custScaleX="217811">
        <dgm:presLayoutVars>
          <dgm:chMax val="1"/>
          <dgm:bulletEnabled val="1"/>
        </dgm:presLayoutVars>
      </dgm:prSet>
      <dgm:spPr/>
    </dgm:pt>
    <dgm:pt modelId="{535DAB9A-5840-4976-8B52-41CDB57A7021}" type="pres">
      <dgm:prSet presAssocID="{A3E4EA1B-1192-4ED9-AB1D-EF69CC53095F}" presName="childNode" presStyleLbl="revTx" presStyleIdx="0" presStyleCnt="0">
        <dgm:presLayoutVars>
          <dgm:bulletEnabled val="1"/>
        </dgm:presLayoutVars>
      </dgm:prSet>
      <dgm:spPr/>
    </dgm:pt>
    <dgm:pt modelId="{9CB72CDA-4972-A34F-B1BF-8B3FA50FB816}" type="pres">
      <dgm:prSet presAssocID="{9B731B24-656F-5245-A7AF-6E342CC498C1}" presName="Name25" presStyleLbl="parChTrans1D1" presStyleIdx="4" presStyleCnt="6"/>
      <dgm:spPr/>
    </dgm:pt>
    <dgm:pt modelId="{C3E0C261-6B99-FF4D-A5EE-3065FE2AB005}" type="pres">
      <dgm:prSet presAssocID="{D5518F06-CE3C-8443-B87B-73D00BD4CB52}" presName="node" presStyleCnt="0"/>
      <dgm:spPr/>
    </dgm:pt>
    <dgm:pt modelId="{EA51C976-F5EB-CA4D-AB89-27B7D2B7A2C3}" type="pres">
      <dgm:prSet presAssocID="{D5518F06-CE3C-8443-B87B-73D00BD4CB52}" presName="parentNode" presStyleLbl="node1" presStyleIdx="5" presStyleCnt="7" custScaleX="187742">
        <dgm:presLayoutVars>
          <dgm:chMax val="1"/>
          <dgm:bulletEnabled val="1"/>
        </dgm:presLayoutVars>
      </dgm:prSet>
      <dgm:spPr/>
    </dgm:pt>
    <dgm:pt modelId="{4FE77DC6-B9CF-C84D-A903-F0662A2A74E7}" type="pres">
      <dgm:prSet presAssocID="{D5518F06-CE3C-8443-B87B-73D00BD4CB52}" presName="childNode" presStyleLbl="revTx" presStyleIdx="0" presStyleCnt="0">
        <dgm:presLayoutVars>
          <dgm:bulletEnabled val="1"/>
        </dgm:presLayoutVars>
      </dgm:prSet>
      <dgm:spPr/>
    </dgm:pt>
    <dgm:pt modelId="{467CF95F-668D-4256-AB7C-D46AE92B2CC1}" type="pres">
      <dgm:prSet presAssocID="{257AF459-7F43-4144-9957-C6EF56A0731B}" presName="Name25" presStyleLbl="parChTrans1D1" presStyleIdx="5" presStyleCnt="6"/>
      <dgm:spPr/>
    </dgm:pt>
    <dgm:pt modelId="{734D9D38-5118-417D-AE16-C48271A7A77D}" type="pres">
      <dgm:prSet presAssocID="{E672CA50-B3B8-4FDA-8A52-53DCE21F1382}" presName="node" presStyleCnt="0"/>
      <dgm:spPr/>
    </dgm:pt>
    <dgm:pt modelId="{9C692DFB-C0F2-4DAF-85E8-DF1A33F4496D}" type="pres">
      <dgm:prSet presAssocID="{E672CA50-B3B8-4FDA-8A52-53DCE21F1382}" presName="parentNode" presStyleLbl="node1" presStyleIdx="6" presStyleCnt="7" custScaleX="133066">
        <dgm:presLayoutVars>
          <dgm:chMax val="1"/>
          <dgm:bulletEnabled val="1"/>
        </dgm:presLayoutVars>
      </dgm:prSet>
      <dgm:spPr/>
    </dgm:pt>
    <dgm:pt modelId="{16F7DF17-5E02-4FDB-BA93-89A4E21AEA8E}" type="pres">
      <dgm:prSet presAssocID="{E672CA50-B3B8-4FDA-8A52-53DCE21F1382}" presName="childNode" presStyleLbl="revTx" presStyleIdx="0" presStyleCnt="0">
        <dgm:presLayoutVars>
          <dgm:bulletEnabled val="1"/>
        </dgm:presLayoutVars>
      </dgm:prSet>
      <dgm:spPr/>
    </dgm:pt>
  </dgm:ptLst>
  <dgm:cxnLst>
    <dgm:cxn modelId="{5A59E800-9583-4D90-9546-F4ACF74FE532}" srcId="{04A9A6DA-0A64-4AC3-81BA-095D108233FB}" destId="{E672CA50-B3B8-4FDA-8A52-53DCE21F1382}" srcOrd="5" destOrd="0" parTransId="{257AF459-7F43-4144-9957-C6EF56A0731B}" sibTransId="{FB64D728-6788-42D8-ADD9-41F588819DCB}"/>
    <dgm:cxn modelId="{8CB3A603-6020-47AD-8001-C01AF6F78493}" type="presOf" srcId="{257AF459-7F43-4144-9957-C6EF56A0731B}" destId="{467CF95F-668D-4256-AB7C-D46AE92B2CC1}" srcOrd="0" destOrd="0" presId="urn:microsoft.com/office/officeart/2005/8/layout/radial2"/>
    <dgm:cxn modelId="{DB957321-137F-9744-8587-D1840FC847E3}" type="presOf" srcId="{9B731B24-656F-5245-A7AF-6E342CC498C1}" destId="{9CB72CDA-4972-A34F-B1BF-8B3FA50FB816}" srcOrd="0" destOrd="0" presId="urn:microsoft.com/office/officeart/2005/8/layout/radial2"/>
    <dgm:cxn modelId="{C014EA43-93D8-4274-9456-54002F2C8709}" type="presOf" srcId="{B6AD531A-57D6-4C0F-A627-0D243FC11EC6}" destId="{0F5EBF06-A2BA-4787-9A75-DDE17A3DDDF8}" srcOrd="0" destOrd="0" presId="urn:microsoft.com/office/officeart/2005/8/layout/radial2"/>
    <dgm:cxn modelId="{A3C14247-A3B0-430C-90E3-AA2631F3A7D3}" type="presOf" srcId="{FEE50A9D-B3A5-4426-9BD0-4994A77B2911}" destId="{73726AF1-B702-4C17-A61E-A159DC36EDA5}" srcOrd="0" destOrd="0" presId="urn:microsoft.com/office/officeart/2005/8/layout/radial2"/>
    <dgm:cxn modelId="{86B81A62-B284-4935-8372-40E980F77439}" type="presOf" srcId="{E672CA50-B3B8-4FDA-8A52-53DCE21F1382}" destId="{9C692DFB-C0F2-4DAF-85E8-DF1A33F4496D}" srcOrd="0" destOrd="0" presId="urn:microsoft.com/office/officeart/2005/8/layout/radial2"/>
    <dgm:cxn modelId="{2C39DA71-C299-4BEB-A87A-FFC561D829FB}" type="presOf" srcId="{209E4F73-6A6A-421F-A30C-8EE21DC312F9}" destId="{E0B9A4E2-08E9-4E4D-A479-CB21106F7FB5}" srcOrd="0" destOrd="0" presId="urn:microsoft.com/office/officeart/2005/8/layout/radial2"/>
    <dgm:cxn modelId="{87996381-B9EB-40FC-B01C-75D685380A25}" srcId="{04A9A6DA-0A64-4AC3-81BA-095D108233FB}" destId="{ADCFD207-1B32-4E55-BB20-46FAFFF50490}" srcOrd="1" destOrd="0" parTransId="{7E7C333E-B887-4F2D-B24C-EE30E053007E}" sibTransId="{2AF1F9D2-36F8-44C5-906C-246CDA8614E7}"/>
    <dgm:cxn modelId="{C7317686-BD3E-4529-95DC-FEBAF073F7B6}" srcId="{04A9A6DA-0A64-4AC3-81BA-095D108233FB}" destId="{25FF5901-9821-4040-AF3F-8C734AF9744C}" srcOrd="0" destOrd="0" parTransId="{B6AD531A-57D6-4C0F-A627-0D243FC11EC6}" sibTransId="{74895537-CD9E-4A6F-AC5E-135CD7E11EA2}"/>
    <dgm:cxn modelId="{6543D79E-3A33-8047-85FD-9C10FBF541D0}" type="presOf" srcId="{D5518F06-CE3C-8443-B87B-73D00BD4CB52}" destId="{EA51C976-F5EB-CA4D-AB89-27B7D2B7A2C3}" srcOrd="0" destOrd="0" presId="urn:microsoft.com/office/officeart/2005/8/layout/radial2"/>
    <dgm:cxn modelId="{AB912BA3-3994-4A06-BE6C-E01514C7BE26}" type="presOf" srcId="{3E038F27-40D3-44D6-BBF0-A4F735E832E0}" destId="{4C6A7ECB-69FA-4475-AC27-05EC99F27237}" srcOrd="0" destOrd="0" presId="urn:microsoft.com/office/officeart/2005/8/layout/radial2"/>
    <dgm:cxn modelId="{7CA4AAB4-87EE-4BDF-994E-674744AF4EB5}" type="presOf" srcId="{25FF5901-9821-4040-AF3F-8C734AF9744C}" destId="{EDD33F6A-900A-4491-B005-E8D1EF16FED6}" srcOrd="0" destOrd="0" presId="urn:microsoft.com/office/officeart/2005/8/layout/radial2"/>
    <dgm:cxn modelId="{580029B6-BEF9-4353-A7AA-277335CFBA38}" type="presOf" srcId="{04A9A6DA-0A64-4AC3-81BA-095D108233FB}" destId="{31367C7E-58CD-4B6B-B0AE-C362056F0B34}" srcOrd="0" destOrd="0" presId="urn:microsoft.com/office/officeart/2005/8/layout/radial2"/>
    <dgm:cxn modelId="{9480E4C7-4792-4E2C-94A7-BDB686F72944}" srcId="{04A9A6DA-0A64-4AC3-81BA-095D108233FB}" destId="{A3E4EA1B-1192-4ED9-AB1D-EF69CC53095F}" srcOrd="3" destOrd="0" parTransId="{209E4F73-6A6A-421F-A30C-8EE21DC312F9}" sibTransId="{C2F65497-8DC4-4180-B997-9601A6DE88D7}"/>
    <dgm:cxn modelId="{A68E15CF-8BFB-4957-84F2-49FF59D3AC13}" type="presOf" srcId="{7E7C333E-B887-4F2D-B24C-EE30E053007E}" destId="{50D30DA1-914F-4345-A981-1B58B9904AC2}" srcOrd="0" destOrd="0" presId="urn:microsoft.com/office/officeart/2005/8/layout/radial2"/>
    <dgm:cxn modelId="{C3A039D8-2E3E-4031-8522-E2559CA35465}" srcId="{04A9A6DA-0A64-4AC3-81BA-095D108233FB}" destId="{FEE50A9D-B3A5-4426-9BD0-4994A77B2911}" srcOrd="2" destOrd="0" parTransId="{3E038F27-40D3-44D6-BBF0-A4F735E832E0}" sibTransId="{63BD0987-EF26-47A0-81A0-A5F876ED9BE2}"/>
    <dgm:cxn modelId="{1D742FDD-18C0-4944-863A-325F0870C25F}" type="presOf" srcId="{ADCFD207-1B32-4E55-BB20-46FAFFF50490}" destId="{5847706C-CC30-4415-8F47-A7B948A0F980}" srcOrd="0" destOrd="0" presId="urn:microsoft.com/office/officeart/2005/8/layout/radial2"/>
    <dgm:cxn modelId="{74361AF2-4A9B-EC44-820F-6836E4147DC8}" srcId="{04A9A6DA-0A64-4AC3-81BA-095D108233FB}" destId="{D5518F06-CE3C-8443-B87B-73D00BD4CB52}" srcOrd="4" destOrd="0" parTransId="{9B731B24-656F-5245-A7AF-6E342CC498C1}" sibTransId="{D9387817-F40D-CF4E-8F30-ECA31D546D39}"/>
    <dgm:cxn modelId="{533C04FA-0A7B-4404-ADAF-2146B1B09760}" type="presOf" srcId="{A3E4EA1B-1192-4ED9-AB1D-EF69CC53095F}" destId="{87309ADD-4261-400E-B5D6-9CE176601203}" srcOrd="0" destOrd="0" presId="urn:microsoft.com/office/officeart/2005/8/layout/radial2"/>
    <dgm:cxn modelId="{FFE960E3-9FC9-4AF8-BB65-F6A8C28A268E}" type="presParOf" srcId="{31367C7E-58CD-4B6B-B0AE-C362056F0B34}" destId="{E9AF7788-AC8E-4D38-9718-3A0B40976D11}" srcOrd="0" destOrd="0" presId="urn:microsoft.com/office/officeart/2005/8/layout/radial2"/>
    <dgm:cxn modelId="{D538A134-C604-46FD-910C-F99C760F4E71}" type="presParOf" srcId="{E9AF7788-AC8E-4D38-9718-3A0B40976D11}" destId="{AB42133C-0E95-43DE-9F0F-F0789B843545}" srcOrd="0" destOrd="0" presId="urn:microsoft.com/office/officeart/2005/8/layout/radial2"/>
    <dgm:cxn modelId="{1A466037-F93A-402F-8A22-D2D6449F7B48}" type="presParOf" srcId="{AB42133C-0E95-43DE-9F0F-F0789B843545}" destId="{5FB8EBFE-498D-4438-BA0C-E85B19A8DB60}" srcOrd="0" destOrd="0" presId="urn:microsoft.com/office/officeart/2005/8/layout/radial2"/>
    <dgm:cxn modelId="{90F490F0-5A0A-4A25-9E4C-E373A6FE1A84}" type="presParOf" srcId="{AB42133C-0E95-43DE-9F0F-F0789B843545}" destId="{CA0F6416-5986-48BC-AF38-54457E43B197}" srcOrd="1" destOrd="0" presId="urn:microsoft.com/office/officeart/2005/8/layout/radial2"/>
    <dgm:cxn modelId="{785EB415-4F75-44D1-80DD-739A955C9041}" type="presParOf" srcId="{E9AF7788-AC8E-4D38-9718-3A0B40976D11}" destId="{0F5EBF06-A2BA-4787-9A75-DDE17A3DDDF8}" srcOrd="1" destOrd="0" presId="urn:microsoft.com/office/officeart/2005/8/layout/radial2"/>
    <dgm:cxn modelId="{46DBA334-4ACF-4448-8761-719128754581}" type="presParOf" srcId="{E9AF7788-AC8E-4D38-9718-3A0B40976D11}" destId="{8B52360F-EF51-49CA-B575-860D8D376714}" srcOrd="2" destOrd="0" presId="urn:microsoft.com/office/officeart/2005/8/layout/radial2"/>
    <dgm:cxn modelId="{3B55EBBD-5815-4AEB-BB12-C0FBE2A37025}" type="presParOf" srcId="{8B52360F-EF51-49CA-B575-860D8D376714}" destId="{EDD33F6A-900A-4491-B005-E8D1EF16FED6}" srcOrd="0" destOrd="0" presId="urn:microsoft.com/office/officeart/2005/8/layout/radial2"/>
    <dgm:cxn modelId="{ACCEEE23-63CC-4934-B7BC-AF1CD0CBE168}" type="presParOf" srcId="{8B52360F-EF51-49CA-B575-860D8D376714}" destId="{A4F0FD8B-2572-4A4D-AFB5-8BAE7E7B8F22}" srcOrd="1" destOrd="0" presId="urn:microsoft.com/office/officeart/2005/8/layout/radial2"/>
    <dgm:cxn modelId="{9DC906F2-008D-492D-ADCF-E520D1E0EFA5}" type="presParOf" srcId="{E9AF7788-AC8E-4D38-9718-3A0B40976D11}" destId="{50D30DA1-914F-4345-A981-1B58B9904AC2}" srcOrd="3" destOrd="0" presId="urn:microsoft.com/office/officeart/2005/8/layout/radial2"/>
    <dgm:cxn modelId="{191B24A5-6F66-4A4F-99A4-1C40493729D2}" type="presParOf" srcId="{E9AF7788-AC8E-4D38-9718-3A0B40976D11}" destId="{BD814B4E-5ACD-467F-9A68-B3EAAEDBA370}" srcOrd="4" destOrd="0" presId="urn:microsoft.com/office/officeart/2005/8/layout/radial2"/>
    <dgm:cxn modelId="{2B48D9B9-671C-4520-877F-223C732E4469}" type="presParOf" srcId="{BD814B4E-5ACD-467F-9A68-B3EAAEDBA370}" destId="{5847706C-CC30-4415-8F47-A7B948A0F980}" srcOrd="0" destOrd="0" presId="urn:microsoft.com/office/officeart/2005/8/layout/radial2"/>
    <dgm:cxn modelId="{9DEA5032-56A5-437F-A1BD-2AB5810BE2F8}" type="presParOf" srcId="{BD814B4E-5ACD-467F-9A68-B3EAAEDBA370}" destId="{872D23AC-911B-4E0A-A4EB-70BF3560B5C8}" srcOrd="1" destOrd="0" presId="urn:microsoft.com/office/officeart/2005/8/layout/radial2"/>
    <dgm:cxn modelId="{3A04DE25-25D6-47D3-BA53-8931F71C5F1B}" type="presParOf" srcId="{E9AF7788-AC8E-4D38-9718-3A0B40976D11}" destId="{4C6A7ECB-69FA-4475-AC27-05EC99F27237}" srcOrd="5" destOrd="0" presId="urn:microsoft.com/office/officeart/2005/8/layout/radial2"/>
    <dgm:cxn modelId="{6A9B627D-93F7-4C67-9CE0-80804257DAA3}" type="presParOf" srcId="{E9AF7788-AC8E-4D38-9718-3A0B40976D11}" destId="{4332501F-982F-4179-84EA-AFF92C1ABE98}" srcOrd="6" destOrd="0" presId="urn:microsoft.com/office/officeart/2005/8/layout/radial2"/>
    <dgm:cxn modelId="{F79CD777-C9C6-4732-ADEE-2AFB228F07BC}" type="presParOf" srcId="{4332501F-982F-4179-84EA-AFF92C1ABE98}" destId="{73726AF1-B702-4C17-A61E-A159DC36EDA5}" srcOrd="0" destOrd="0" presId="urn:microsoft.com/office/officeart/2005/8/layout/radial2"/>
    <dgm:cxn modelId="{1C430398-1801-4A2A-968E-CB79D7DF71B0}" type="presParOf" srcId="{4332501F-982F-4179-84EA-AFF92C1ABE98}" destId="{BA21B0B7-1A16-46C4-AE9B-083E6FC30D20}" srcOrd="1" destOrd="0" presId="urn:microsoft.com/office/officeart/2005/8/layout/radial2"/>
    <dgm:cxn modelId="{A94C1B6A-FC26-4D4D-A755-3A6E139F188B}" type="presParOf" srcId="{E9AF7788-AC8E-4D38-9718-3A0B40976D11}" destId="{E0B9A4E2-08E9-4E4D-A479-CB21106F7FB5}" srcOrd="7" destOrd="0" presId="urn:microsoft.com/office/officeart/2005/8/layout/radial2"/>
    <dgm:cxn modelId="{0E8D8E88-6A3B-4423-BBC6-FCC5305F7AB4}" type="presParOf" srcId="{E9AF7788-AC8E-4D38-9718-3A0B40976D11}" destId="{EEB371E1-A403-4F64-86AB-8D98A7F6671A}" srcOrd="8" destOrd="0" presId="urn:microsoft.com/office/officeart/2005/8/layout/radial2"/>
    <dgm:cxn modelId="{25151072-A6C4-445F-8E05-DC761A538DDA}" type="presParOf" srcId="{EEB371E1-A403-4F64-86AB-8D98A7F6671A}" destId="{87309ADD-4261-400E-B5D6-9CE176601203}" srcOrd="0" destOrd="0" presId="urn:microsoft.com/office/officeart/2005/8/layout/radial2"/>
    <dgm:cxn modelId="{D4DDFC0C-D530-415B-B1CD-8992A13F7FA3}" type="presParOf" srcId="{EEB371E1-A403-4F64-86AB-8D98A7F6671A}" destId="{535DAB9A-5840-4976-8B52-41CDB57A7021}" srcOrd="1" destOrd="0" presId="urn:microsoft.com/office/officeart/2005/8/layout/radial2"/>
    <dgm:cxn modelId="{33483F84-495B-3A40-847E-5B586EC83D9A}" type="presParOf" srcId="{E9AF7788-AC8E-4D38-9718-3A0B40976D11}" destId="{9CB72CDA-4972-A34F-B1BF-8B3FA50FB816}" srcOrd="9" destOrd="0" presId="urn:microsoft.com/office/officeart/2005/8/layout/radial2"/>
    <dgm:cxn modelId="{04456BFD-2197-A446-BEE9-B5216DDFCAC2}" type="presParOf" srcId="{E9AF7788-AC8E-4D38-9718-3A0B40976D11}" destId="{C3E0C261-6B99-FF4D-A5EE-3065FE2AB005}" srcOrd="10" destOrd="0" presId="urn:microsoft.com/office/officeart/2005/8/layout/radial2"/>
    <dgm:cxn modelId="{2C50BF0D-72EB-D74F-B841-43F7FBA920F2}" type="presParOf" srcId="{C3E0C261-6B99-FF4D-A5EE-3065FE2AB005}" destId="{EA51C976-F5EB-CA4D-AB89-27B7D2B7A2C3}" srcOrd="0" destOrd="0" presId="urn:microsoft.com/office/officeart/2005/8/layout/radial2"/>
    <dgm:cxn modelId="{AD99DAD6-33A5-704F-BADE-30EFE2B2D540}" type="presParOf" srcId="{C3E0C261-6B99-FF4D-A5EE-3065FE2AB005}" destId="{4FE77DC6-B9CF-C84D-A903-F0662A2A74E7}" srcOrd="1" destOrd="0" presId="urn:microsoft.com/office/officeart/2005/8/layout/radial2"/>
    <dgm:cxn modelId="{812B46C4-F634-4EA7-B536-77F21DB4CD9E}" type="presParOf" srcId="{E9AF7788-AC8E-4D38-9718-3A0B40976D11}" destId="{467CF95F-668D-4256-AB7C-D46AE92B2CC1}" srcOrd="11" destOrd="0" presId="urn:microsoft.com/office/officeart/2005/8/layout/radial2"/>
    <dgm:cxn modelId="{B8F7E222-E6F5-4D20-8E94-3F9ECBB4A8FB}" type="presParOf" srcId="{E9AF7788-AC8E-4D38-9718-3A0B40976D11}" destId="{734D9D38-5118-417D-AE16-C48271A7A77D}" srcOrd="12" destOrd="0" presId="urn:microsoft.com/office/officeart/2005/8/layout/radial2"/>
    <dgm:cxn modelId="{4E8B0EE1-CEEE-4EC1-9C3B-D25F51B1660B}" type="presParOf" srcId="{734D9D38-5118-417D-AE16-C48271A7A77D}" destId="{9C692DFB-C0F2-4DAF-85E8-DF1A33F4496D}" srcOrd="0" destOrd="0" presId="urn:microsoft.com/office/officeart/2005/8/layout/radial2"/>
    <dgm:cxn modelId="{2E8C7B43-A540-4539-81BD-688F2F145D6D}" type="presParOf" srcId="{734D9D38-5118-417D-AE16-C48271A7A77D}" destId="{16F7DF17-5E02-4FDB-BA93-89A4E21AEA8E}" srcOrd="1" destOrd="0" presId="urn:microsoft.com/office/officeart/2005/8/layout/radial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710CC-43F5-1A41-A5D5-442DF13C576C}">
      <dsp:nvSpPr>
        <dsp:cNvPr id="0" name=""/>
        <dsp:cNvSpPr/>
      </dsp:nvSpPr>
      <dsp:spPr>
        <a:xfrm rot="5400000">
          <a:off x="-162652" y="163703"/>
          <a:ext cx="1084347" cy="75904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rot="-5400000">
        <a:off x="1" y="380573"/>
        <a:ext cx="759043" cy="325304"/>
      </dsp:txXfrm>
    </dsp:sp>
    <dsp:sp modelId="{CE7A9AF2-EA3F-064E-8EFB-005AB6CE4514}">
      <dsp:nvSpPr>
        <dsp:cNvPr id="0" name=""/>
        <dsp:cNvSpPr/>
      </dsp:nvSpPr>
      <dsp:spPr>
        <a:xfrm rot="5400000">
          <a:off x="2158729" y="-1399686"/>
          <a:ext cx="704826" cy="350419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u="none" kern="1200" dirty="0">
              <a:solidFill>
                <a:schemeClr val="tx2"/>
              </a:solidFill>
            </a:rPr>
            <a:t>Identify priority questions and outcomes</a:t>
          </a:r>
          <a:endParaRPr lang="en-US" sz="1300" kern="1200" dirty="0">
            <a:solidFill>
              <a:schemeClr val="tx2"/>
            </a:solidFill>
          </a:endParaRPr>
        </a:p>
      </dsp:txBody>
      <dsp:txXfrm rot="-5400000">
        <a:off x="759044" y="34406"/>
        <a:ext cx="3469791" cy="636012"/>
      </dsp:txXfrm>
    </dsp:sp>
    <dsp:sp modelId="{4389CFED-182E-D44E-8025-0A42E77B1DA1}">
      <dsp:nvSpPr>
        <dsp:cNvPr id="0" name=""/>
        <dsp:cNvSpPr/>
      </dsp:nvSpPr>
      <dsp:spPr>
        <a:xfrm rot="5400000">
          <a:off x="-162652" y="1044032"/>
          <a:ext cx="1084347" cy="75904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rot="-5400000">
        <a:off x="1" y="1260902"/>
        <a:ext cx="759043" cy="325304"/>
      </dsp:txXfrm>
    </dsp:sp>
    <dsp:sp modelId="{1CA36CCD-BFD2-E446-A52F-47B200FE6E34}">
      <dsp:nvSpPr>
        <dsp:cNvPr id="0" name=""/>
        <dsp:cNvSpPr/>
      </dsp:nvSpPr>
      <dsp:spPr>
        <a:xfrm rot="5400000">
          <a:off x="2158729" y="-518306"/>
          <a:ext cx="704826" cy="350419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u="none" kern="1200" dirty="0">
              <a:solidFill>
                <a:schemeClr val="tx2"/>
              </a:solidFill>
            </a:rPr>
            <a:t>Retrieve, assess and synthesize evidence</a:t>
          </a:r>
          <a:endParaRPr lang="en-US" sz="1300" kern="1200" dirty="0">
            <a:solidFill>
              <a:schemeClr val="tx2"/>
            </a:solidFill>
          </a:endParaRPr>
        </a:p>
      </dsp:txBody>
      <dsp:txXfrm rot="-5400000">
        <a:off x="759044" y="915786"/>
        <a:ext cx="3469791" cy="636012"/>
      </dsp:txXfrm>
    </dsp:sp>
    <dsp:sp modelId="{EF2C39F2-B337-6048-B076-B57D17688CDD}">
      <dsp:nvSpPr>
        <dsp:cNvPr id="0" name=""/>
        <dsp:cNvSpPr/>
      </dsp:nvSpPr>
      <dsp:spPr>
        <a:xfrm rot="5400000">
          <a:off x="-162652" y="1924361"/>
          <a:ext cx="1084347" cy="75904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5400000">
        <a:off x="1" y="2141231"/>
        <a:ext cx="759043" cy="325304"/>
      </dsp:txXfrm>
    </dsp:sp>
    <dsp:sp modelId="{B6D069FE-9DDB-EF4C-A161-488AD9DE8424}">
      <dsp:nvSpPr>
        <dsp:cNvPr id="0" name=""/>
        <dsp:cNvSpPr/>
      </dsp:nvSpPr>
      <dsp:spPr>
        <a:xfrm rot="5400000">
          <a:off x="2158729" y="362022"/>
          <a:ext cx="704826" cy="350419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u="none" kern="1200" dirty="0">
              <a:solidFill>
                <a:schemeClr val="tx2"/>
              </a:solidFill>
            </a:rPr>
            <a:t>GDG formulates the recommendations</a:t>
          </a:r>
        </a:p>
      </dsp:txBody>
      <dsp:txXfrm rot="-5400000">
        <a:off x="759044" y="1796115"/>
        <a:ext cx="3469791" cy="636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CF95F-668D-4256-AB7C-D46AE92B2CC1}">
      <dsp:nvSpPr>
        <dsp:cNvPr id="0" name=""/>
        <dsp:cNvSpPr/>
      </dsp:nvSpPr>
      <dsp:spPr>
        <a:xfrm rot="3235679">
          <a:off x="200082" y="2887611"/>
          <a:ext cx="1409425" cy="46406"/>
        </a:xfrm>
        <a:custGeom>
          <a:avLst/>
          <a:gdLst/>
          <a:ahLst/>
          <a:cxnLst/>
          <a:rect l="0" t="0" r="0" b="0"/>
          <a:pathLst>
            <a:path>
              <a:moveTo>
                <a:pt x="0" y="23203"/>
              </a:moveTo>
              <a:lnTo>
                <a:pt x="1409425" y="232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B72CDA-4972-A34F-B1BF-8B3FA50FB816}">
      <dsp:nvSpPr>
        <dsp:cNvPr id="0" name=""/>
        <dsp:cNvSpPr/>
      </dsp:nvSpPr>
      <dsp:spPr>
        <a:xfrm rot="2015782">
          <a:off x="476416" y="2542959"/>
          <a:ext cx="1201366" cy="46406"/>
        </a:xfrm>
        <a:custGeom>
          <a:avLst/>
          <a:gdLst/>
          <a:ahLst/>
          <a:cxnLst/>
          <a:rect l="0" t="0" r="0" b="0"/>
          <a:pathLst>
            <a:path>
              <a:moveTo>
                <a:pt x="0" y="23203"/>
              </a:moveTo>
              <a:lnTo>
                <a:pt x="1201366" y="232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B9A4E2-08E9-4E4D-A479-CB21106F7FB5}">
      <dsp:nvSpPr>
        <dsp:cNvPr id="0" name=""/>
        <dsp:cNvSpPr/>
      </dsp:nvSpPr>
      <dsp:spPr>
        <a:xfrm rot="687729">
          <a:off x="566703" y="2163047"/>
          <a:ext cx="1008201" cy="46406"/>
        </a:xfrm>
        <a:custGeom>
          <a:avLst/>
          <a:gdLst/>
          <a:ahLst/>
          <a:cxnLst/>
          <a:rect l="0" t="0" r="0" b="0"/>
          <a:pathLst>
            <a:path>
              <a:moveTo>
                <a:pt x="0" y="23203"/>
              </a:moveTo>
              <a:lnTo>
                <a:pt x="1008201" y="232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6A7ECB-69FA-4475-AC27-05EC99F27237}">
      <dsp:nvSpPr>
        <dsp:cNvPr id="0" name=""/>
        <dsp:cNvSpPr/>
      </dsp:nvSpPr>
      <dsp:spPr>
        <a:xfrm rot="20919958">
          <a:off x="566044" y="1825886"/>
          <a:ext cx="1098584" cy="46406"/>
        </a:xfrm>
        <a:custGeom>
          <a:avLst/>
          <a:gdLst/>
          <a:ahLst/>
          <a:cxnLst/>
          <a:rect l="0" t="0" r="0" b="0"/>
          <a:pathLst>
            <a:path>
              <a:moveTo>
                <a:pt x="0" y="23203"/>
              </a:moveTo>
              <a:lnTo>
                <a:pt x="1098584" y="232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D30DA1-914F-4345-A981-1B58B9904AC2}">
      <dsp:nvSpPr>
        <dsp:cNvPr id="0" name=""/>
        <dsp:cNvSpPr/>
      </dsp:nvSpPr>
      <dsp:spPr>
        <a:xfrm rot="19589576">
          <a:off x="475979" y="1451334"/>
          <a:ext cx="1212853" cy="46406"/>
        </a:xfrm>
        <a:custGeom>
          <a:avLst/>
          <a:gdLst/>
          <a:ahLst/>
          <a:cxnLst/>
          <a:rect l="0" t="0" r="0" b="0"/>
          <a:pathLst>
            <a:path>
              <a:moveTo>
                <a:pt x="0" y="23203"/>
              </a:moveTo>
              <a:lnTo>
                <a:pt x="1212853" y="232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5EBF06-A2BA-4787-9A75-DDE17A3DDDF8}">
      <dsp:nvSpPr>
        <dsp:cNvPr id="0" name=""/>
        <dsp:cNvSpPr/>
      </dsp:nvSpPr>
      <dsp:spPr>
        <a:xfrm rot="18347522">
          <a:off x="197756" y="1111898"/>
          <a:ext cx="1395703" cy="46406"/>
        </a:xfrm>
        <a:custGeom>
          <a:avLst/>
          <a:gdLst/>
          <a:ahLst/>
          <a:cxnLst/>
          <a:rect l="0" t="0" r="0" b="0"/>
          <a:pathLst>
            <a:path>
              <a:moveTo>
                <a:pt x="0" y="23203"/>
              </a:moveTo>
              <a:lnTo>
                <a:pt x="1395703" y="232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0F6416-5986-48BC-AF38-54457E43B197}">
      <dsp:nvSpPr>
        <dsp:cNvPr id="0" name=""/>
        <dsp:cNvSpPr/>
      </dsp:nvSpPr>
      <dsp:spPr>
        <a:xfrm>
          <a:off x="-201631" y="1527734"/>
          <a:ext cx="916725" cy="9869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D33F6A-900A-4491-B005-E8D1EF16FED6}">
      <dsp:nvSpPr>
        <dsp:cNvPr id="0" name=""/>
        <dsp:cNvSpPr/>
      </dsp:nvSpPr>
      <dsp:spPr>
        <a:xfrm>
          <a:off x="1066650" y="47035"/>
          <a:ext cx="831376" cy="5486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Carbetocin</a:t>
          </a:r>
        </a:p>
      </dsp:txBody>
      <dsp:txXfrm>
        <a:off x="1188402" y="127378"/>
        <a:ext cx="587872" cy="387928"/>
      </dsp:txXfrm>
    </dsp:sp>
    <dsp:sp modelId="{5847706C-CC30-4415-8F47-A7B948A0F980}">
      <dsp:nvSpPr>
        <dsp:cNvPr id="0" name=""/>
        <dsp:cNvSpPr/>
      </dsp:nvSpPr>
      <dsp:spPr>
        <a:xfrm>
          <a:off x="1412445" y="655511"/>
          <a:ext cx="985438" cy="5486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Misoprostol</a:t>
          </a:r>
        </a:p>
      </dsp:txBody>
      <dsp:txXfrm>
        <a:off x="1556759" y="735854"/>
        <a:ext cx="696810" cy="387928"/>
      </dsp:txXfrm>
    </dsp:sp>
    <dsp:sp modelId="{73726AF1-B702-4C17-A61E-A159DC36EDA5}">
      <dsp:nvSpPr>
        <dsp:cNvPr id="0" name=""/>
        <dsp:cNvSpPr/>
      </dsp:nvSpPr>
      <dsp:spPr>
        <a:xfrm>
          <a:off x="1621571" y="1370819"/>
          <a:ext cx="1022705" cy="5486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Ergometrine</a:t>
          </a:r>
        </a:p>
      </dsp:txBody>
      <dsp:txXfrm>
        <a:off x="1771343" y="1451162"/>
        <a:ext cx="723161" cy="387928"/>
      </dsp:txXfrm>
    </dsp:sp>
    <dsp:sp modelId="{87309ADD-4261-400E-B5D6-9CE176601203}">
      <dsp:nvSpPr>
        <dsp:cNvPr id="0" name=""/>
        <dsp:cNvSpPr/>
      </dsp:nvSpPr>
      <dsp:spPr>
        <a:xfrm>
          <a:off x="1513922" y="2122938"/>
          <a:ext cx="1194943" cy="5486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Oxytocin + ergometrine</a:t>
          </a:r>
        </a:p>
      </dsp:txBody>
      <dsp:txXfrm>
        <a:off x="1688917" y="2203281"/>
        <a:ext cx="844953" cy="387928"/>
      </dsp:txXfrm>
    </dsp:sp>
    <dsp:sp modelId="{EA51C976-F5EB-CA4D-AB89-27B7D2B7A2C3}">
      <dsp:nvSpPr>
        <dsp:cNvPr id="0" name=""/>
        <dsp:cNvSpPr/>
      </dsp:nvSpPr>
      <dsp:spPr>
        <a:xfrm>
          <a:off x="1384607" y="2838245"/>
          <a:ext cx="1029980" cy="5486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Oxytocin + misoprostol</a:t>
          </a:r>
        </a:p>
      </dsp:txBody>
      <dsp:txXfrm>
        <a:off x="1535444" y="2918588"/>
        <a:ext cx="728306" cy="387928"/>
      </dsp:txXfrm>
    </dsp:sp>
    <dsp:sp modelId="{9C692DFB-C0F2-4DAF-85E8-DF1A33F4496D}">
      <dsp:nvSpPr>
        <dsp:cNvPr id="0" name=""/>
        <dsp:cNvSpPr/>
      </dsp:nvSpPr>
      <dsp:spPr>
        <a:xfrm>
          <a:off x="1129998" y="3446722"/>
          <a:ext cx="730019" cy="5486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Placebo</a:t>
          </a:r>
        </a:p>
      </dsp:txBody>
      <dsp:txXfrm>
        <a:off x="1236907" y="3527065"/>
        <a:ext cx="516201" cy="3879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C89EDB-3FDD-4915-A3CE-62FA29C01A32}" type="datetimeFigureOut">
              <a:rPr lang="en-US" smtClean="0"/>
              <a:t>12/19/18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042649-1860-4D03-9360-22C2D8836B44}" type="slidenum">
              <a:rPr lang="en-US" smtClean="0"/>
              <a:t>‹#›</a:t>
            </a:fld>
            <a:endParaRPr lang="en-US"/>
          </a:p>
        </p:txBody>
      </p:sp>
    </p:spTree>
    <p:extLst>
      <p:ext uri="{BB962C8B-B14F-4D97-AF65-F5344CB8AC3E}">
        <p14:creationId xmlns:p14="http://schemas.microsoft.com/office/powerpoint/2010/main" val="633661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499FB-0CC7-453D-9493-CBDCD6D233E2}" type="datetimeFigureOut">
              <a:rPr lang="en-US" smtClean="0"/>
              <a:t>12/19/18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76A24B-926E-40EB-9E1B-5321DC3775E5}" type="slidenum">
              <a:rPr lang="en-US" smtClean="0"/>
              <a:t>‹#›</a:t>
            </a:fld>
            <a:endParaRPr lang="en-US"/>
          </a:p>
        </p:txBody>
      </p:sp>
    </p:spTree>
    <p:extLst>
      <p:ext uri="{BB962C8B-B14F-4D97-AF65-F5344CB8AC3E}">
        <p14:creationId xmlns:p14="http://schemas.microsoft.com/office/powerpoint/2010/main" val="2167594663"/>
      </p:ext>
    </p:extLst>
  </p:cSld>
  <p:clrMap bg1="lt1" tx1="dk1" bg2="lt2" tx2="dk2" accent1="accent1" accent2="accent2" accent3="accent3" accent4="accent4" accent5="accent5" accent6="accent6" hlink="hlink" folHlink="folHlink"/>
  <p:notesStyle>
    <a:lvl1pPr marL="117475" indent="-117475" algn="l" defTabSz="914400" rtl="0" eaLnBrk="1" latinLnBrk="0" hangingPunct="1">
      <a:lnSpc>
        <a:spcPct val="110000"/>
      </a:lnSpc>
      <a:buFont typeface="Arial" panose="020B0604020202020204" pitchFamily="34" charset="0"/>
      <a:buChar char="•"/>
      <a:defRPr sz="1400" kern="1200">
        <a:solidFill>
          <a:schemeClr val="tx1"/>
        </a:solidFill>
        <a:latin typeface="+mn-lt"/>
        <a:ea typeface="+mn-ea"/>
        <a:cs typeface="+mn-cs"/>
      </a:defRPr>
    </a:lvl1pPr>
    <a:lvl2pPr marL="228600" indent="-111125"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457200" indent="-11112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457200" indent="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6350" y="12700"/>
            <a:ext cx="5994400"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74755" y="1905001"/>
            <a:ext cx="7781756" cy="2225262"/>
          </a:xfrm>
        </p:spPr>
        <p:txBody>
          <a:bodyPr anchor="ctr"/>
          <a:lstStyle>
            <a:lvl1pPr>
              <a:defRPr sz="5500">
                <a:solidFill>
                  <a:schemeClr val="bg1"/>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674703" y="4620890"/>
            <a:ext cx="7783445" cy="1415772"/>
          </a:xfrm>
        </p:spPr>
        <p:txBody>
          <a:bodyPr>
            <a:noAutofit/>
          </a:bodyPr>
          <a:lstStyle>
            <a:lvl1pPr marL="0" indent="0">
              <a:lnSpc>
                <a:spcPct val="95000"/>
              </a:lnSpc>
              <a:spcAft>
                <a:spcPts val="0"/>
              </a:spcAft>
              <a:buFont typeface="Arial" panose="020B0604020202020204" pitchFamily="34" charset="0"/>
              <a:buChar char="​"/>
              <a:defRPr sz="2100" b="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678035" y="1732950"/>
            <a:ext cx="7780165"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4891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Dark">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6350" y="12700"/>
            <a:ext cx="5994400"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85319" y="1905001"/>
            <a:ext cx="7773412" cy="2225262"/>
          </a:xfrm>
        </p:spPr>
        <p:txBody>
          <a:bodyPr anchor="ctr"/>
          <a:lstStyle>
            <a:lvl1pPr>
              <a:lnSpc>
                <a:spcPct val="95000"/>
              </a:lnSpc>
              <a:defRPr sz="4200">
                <a:solidFill>
                  <a:schemeClr val="bg1"/>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685269" y="4620890"/>
            <a:ext cx="7775100"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683581" y="1732950"/>
            <a:ext cx="7776838"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2">
                    <a:lumMod val="20000"/>
                    <a:lumOff val="80000"/>
                  </a:schemeClr>
                </a:solidFill>
              </a:endParaRPr>
            </a:p>
          </p:txBody>
        </p:sp>
      </p:grpSp>
    </p:spTree>
    <p:extLst>
      <p:ext uri="{BB962C8B-B14F-4D97-AF65-F5344CB8AC3E}">
        <p14:creationId xmlns:p14="http://schemas.microsoft.com/office/powerpoint/2010/main" val="21399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631" y="1905001"/>
            <a:ext cx="7775100" cy="2225262"/>
          </a:xfrm>
        </p:spPr>
        <p:txBody>
          <a:bodyPr anchor="ctr"/>
          <a:lstStyle>
            <a:lvl1pPr>
              <a:lnSpc>
                <a:spcPct val="95000"/>
              </a:lnSpc>
              <a:defRPr sz="4200">
                <a:solidFill>
                  <a:schemeClr val="tx2"/>
                </a:solidFill>
              </a:defRPr>
            </a:lvl1pPr>
          </a:lstStyle>
          <a:p>
            <a:r>
              <a:rPr lang="en-US" dirty="0"/>
              <a:t>Click to edit Master title style</a:t>
            </a:r>
          </a:p>
        </p:txBody>
      </p:sp>
      <p:sp>
        <p:nvSpPr>
          <p:cNvPr id="10" name="Text Placeholder 9"/>
          <p:cNvSpPr>
            <a:spLocks noGrp="1"/>
          </p:cNvSpPr>
          <p:nvPr>
            <p:ph type="body" sz="quarter" idx="14" hasCustomPrompt="1"/>
          </p:nvPr>
        </p:nvSpPr>
        <p:spPr>
          <a:xfrm>
            <a:off x="683581" y="4620890"/>
            <a:ext cx="7776788"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2pPr>
            <a:lvl3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3pPr>
            <a:lvl4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4pPr>
            <a:lvl5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683631" y="1732950"/>
            <a:ext cx="7776788"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3999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gu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5" name="TextBox 24"/>
          <p:cNvSpPr txBox="1"/>
          <p:nvPr userDrawn="1"/>
        </p:nvSpPr>
        <p:spPr>
          <a:xfrm>
            <a:off x="-952500" y="2959100"/>
            <a:ext cx="65" cy="332399"/>
          </a:xfrm>
          <a:prstGeom prst="rect">
            <a:avLst/>
          </a:prstGeom>
          <a:noFill/>
        </p:spPr>
        <p:txBody>
          <a:bodyPr wrap="none" lIns="0" tIns="0" rIns="0" bIns="0" rtlCol="0">
            <a:spAutoFit/>
          </a:bodyPr>
          <a:lstStyle/>
          <a:p>
            <a:pPr>
              <a:lnSpc>
                <a:spcPct val="120000"/>
              </a:lnSpc>
            </a:pPr>
            <a:endParaRPr lang="en-US" dirty="0">
              <a:solidFill>
                <a:schemeClr val="tx2"/>
              </a:solidFill>
            </a:endParaRPr>
          </a:p>
        </p:txBody>
      </p:sp>
      <p:sp>
        <p:nvSpPr>
          <p:cNvPr id="37" name="Text Placeholder 31"/>
          <p:cNvSpPr>
            <a:spLocks noGrp="1"/>
          </p:cNvSpPr>
          <p:nvPr>
            <p:ph type="body" sz="quarter" idx="10"/>
          </p:nvPr>
        </p:nvSpPr>
        <p:spPr>
          <a:xfrm>
            <a:off x="6167762" y="2904236"/>
            <a:ext cx="2301535" cy="2746756"/>
          </a:xfrm>
        </p:spPr>
        <p:txBody>
          <a:bodyPr/>
          <a:lstStyle>
            <a:lvl1pPr marL="0" indent="0">
              <a:spcBef>
                <a:spcPts val="0"/>
              </a:spcBef>
              <a:spcAft>
                <a:spcPts val="0"/>
              </a:spcAft>
              <a:defRPr lang="en-US" sz="1700" dirty="0" smtClean="0">
                <a:solidFill>
                  <a:schemeClr val="accent1"/>
                </a:solidFill>
                <a:latin typeface="Franklin Gothic Demi Cond" panose="020B0706030402020204" pitchFamily="34" charset="0"/>
              </a:defRPr>
            </a:lvl1pPr>
            <a:lvl2pPr marL="0" indent="0">
              <a:lnSpc>
                <a:spcPct val="110000"/>
              </a:lnSpc>
              <a:spcBef>
                <a:spcPts val="0"/>
              </a:spcBef>
              <a:spcAft>
                <a:spcPts val="0"/>
              </a:spcAft>
              <a:buFont typeface="Arial" panose="020B0604020202020204" pitchFamily="34" charset="0"/>
              <a:buChar char="​"/>
              <a:defRPr sz="1500">
                <a:solidFill>
                  <a:schemeClr val="tx2"/>
                </a:solidFill>
              </a:defRPr>
            </a:lvl2pPr>
            <a:lvl3pPr marL="0" indent="0">
              <a:lnSpc>
                <a:spcPct val="110000"/>
              </a:lnSpc>
              <a:spcBef>
                <a:spcPts val="0"/>
              </a:spcBef>
              <a:spcAft>
                <a:spcPts val="0"/>
              </a:spcAft>
              <a:buFont typeface="Arial" panose="020B0604020202020204" pitchFamily="34" charset="0"/>
              <a:buChar char="​"/>
              <a:defRPr sz="1500">
                <a:solidFill>
                  <a:schemeClr val="tx2"/>
                </a:solidFill>
              </a:defRPr>
            </a:lvl3pPr>
            <a:lvl4pPr marL="0" indent="0">
              <a:lnSpc>
                <a:spcPct val="110000"/>
              </a:lnSpc>
              <a:spcBef>
                <a:spcPts val="0"/>
              </a:spcBef>
              <a:spcAft>
                <a:spcPts val="0"/>
              </a:spcAft>
              <a:buFont typeface="Arial" panose="020B0604020202020204" pitchFamily="34" charset="0"/>
              <a:buChar char="​"/>
              <a:defRPr sz="1500">
                <a:solidFill>
                  <a:schemeClr val="tx2"/>
                </a:solidFill>
              </a:defRPr>
            </a:lvl4pPr>
            <a:lvl5pPr marL="0" indent="0">
              <a:lnSpc>
                <a:spcPct val="110000"/>
              </a:lnSpc>
              <a:spcBef>
                <a:spcPts val="0"/>
              </a:spcBef>
              <a:spcAft>
                <a:spcPts val="0"/>
              </a:spcAft>
              <a:buFont typeface="Arial" panose="020B0604020202020204" pitchFamily="34" charset="0"/>
              <a:buChar cha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1" hasCustomPrompt="1"/>
          </p:nvPr>
        </p:nvSpPr>
        <p:spPr>
          <a:xfrm>
            <a:off x="676656" y="2940812"/>
            <a:ext cx="4587802" cy="2946231"/>
          </a:xfrm>
        </p:spPr>
        <p:txBody>
          <a:bodyPr/>
          <a:lstStyle>
            <a:lvl1pPr marL="0" algn="r" defTabSz="914400" rtl="0" eaLnBrk="1" latinLnBrk="0" hangingPunct="1">
              <a:lnSpc>
                <a:spcPct val="70000"/>
              </a:lnSpc>
              <a:buNone/>
              <a:defRPr lang="en-US" sz="8000" kern="1200" dirty="0" smtClean="0">
                <a:solidFill>
                  <a:schemeClr val="tx2"/>
                </a:solidFill>
                <a:latin typeface="+mn-lt"/>
                <a:ea typeface="+mn-ea"/>
                <a:cs typeface="+mn-cs"/>
              </a:defRPr>
            </a:lvl1pPr>
            <a:lvl2pPr algn="r">
              <a:defRPr/>
            </a:lvl2pPr>
            <a:lvl3pPr algn="r">
              <a:defRPr/>
            </a:lvl3pPr>
            <a:lvl4pPr algn="r">
              <a:defRPr/>
            </a:lvl4pPr>
            <a:lvl5pPr algn="r">
              <a:defRPr/>
            </a:lvl5pPr>
          </a:lstStyle>
          <a:p>
            <a:pPr lvl="0"/>
            <a:r>
              <a:rPr lang="en-US" dirty="0"/>
              <a:t>Edit text</a:t>
            </a:r>
          </a:p>
        </p:txBody>
      </p:sp>
      <p:cxnSp>
        <p:nvCxnSpPr>
          <p:cNvPr id="6" name="Straight Connector 5"/>
          <p:cNvCxnSpPr/>
          <p:nvPr userDrawn="1"/>
        </p:nvCxnSpPr>
        <p:spPr>
          <a:xfrm>
            <a:off x="5717219" y="2769833"/>
            <a:ext cx="0" cy="288115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853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TextBox 26"/>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28"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grpSp>
        <p:nvGrpSpPr>
          <p:cNvPr id="2" name="Group 1"/>
          <p:cNvGrpSpPr/>
          <p:nvPr userDrawn="1"/>
        </p:nvGrpSpPr>
        <p:grpSpPr>
          <a:xfrm>
            <a:off x="0" y="0"/>
            <a:ext cx="9144000" cy="6908105"/>
            <a:chOff x="0" y="0"/>
            <a:chExt cx="9144000" cy="6908105"/>
          </a:xfrm>
        </p:grpSpPr>
        <p:grpSp>
          <p:nvGrpSpPr>
            <p:cNvPr id="30" name="Group 29"/>
            <p:cNvGrpSpPr/>
            <p:nvPr userDrawn="1"/>
          </p:nvGrpSpPr>
          <p:grpSpPr>
            <a:xfrm>
              <a:off x="0" y="0"/>
              <a:ext cx="9144000" cy="6858000"/>
              <a:chOff x="0" y="0"/>
              <a:chExt cx="9144000" cy="6858000"/>
            </a:xfrm>
            <a:solidFill>
              <a:schemeClr val="bg1">
                <a:lumMod val="95000"/>
              </a:schemeClr>
            </a:solidFill>
          </p:grpSpPr>
          <p:sp>
            <p:nvSpPr>
              <p:cNvPr id="46" name="Rectangle 45"/>
              <p:cNvSpPr>
                <a:spLocks noChangeAspect="1"/>
              </p:cNvSpPr>
              <p:nvPr/>
            </p:nvSpPr>
            <p:spPr>
              <a:xfrm>
                <a:off x="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531"/>
                  </a:solidFill>
                </a:endParaRPr>
              </a:p>
            </p:txBody>
          </p:sp>
          <p:sp>
            <p:nvSpPr>
              <p:cNvPr id="47" name="Rectangle 46"/>
              <p:cNvSpPr>
                <a:spLocks noChangeAspect="1"/>
              </p:cNvSpPr>
              <p:nvPr/>
            </p:nvSpPr>
            <p:spPr>
              <a:xfrm>
                <a:off x="845820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531"/>
                  </a:solidFill>
                </a:endParaRPr>
              </a:p>
            </p:txBody>
          </p:sp>
          <p:sp>
            <p:nvSpPr>
              <p:cNvPr id="48" name="Rectangle 47"/>
              <p:cNvSpPr>
                <a:spLocks noChangeAspect="1"/>
              </p:cNvSpPr>
              <p:nvPr/>
            </p:nvSpPr>
            <p:spPr>
              <a:xfrm>
                <a:off x="0" y="0"/>
                <a:ext cx="84582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531"/>
                  </a:solidFill>
                </a:endParaRPr>
              </a:p>
            </p:txBody>
          </p:sp>
          <p:sp>
            <p:nvSpPr>
              <p:cNvPr id="49" name="Rectangle 48"/>
              <p:cNvSpPr>
                <a:spLocks noChangeAspect="1"/>
              </p:cNvSpPr>
              <p:nvPr/>
            </p:nvSpPr>
            <p:spPr>
              <a:xfrm>
                <a:off x="0" y="6172200"/>
                <a:ext cx="9144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531"/>
                  </a:solidFill>
                </a:endParaRPr>
              </a:p>
            </p:txBody>
          </p:sp>
        </p:grpSp>
        <p:cxnSp>
          <p:nvCxnSpPr>
            <p:cNvPr id="31" name="Straight Connector 30"/>
            <p:cNvCxnSpPr/>
            <p:nvPr userDrawn="1"/>
          </p:nvCxnSpPr>
          <p:spPr>
            <a:xfrm flipV="1">
              <a:off x="6858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84582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0"/>
              <a:ext cx="457200" cy="6908105"/>
              <a:chOff x="2956470" y="50104"/>
              <a:chExt cx="457200" cy="6858001"/>
            </a:xfrm>
          </p:grpSpPr>
          <p:cxnSp>
            <p:nvCxnSpPr>
              <p:cNvPr id="44" name="Straight Connector 43"/>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userDrawn="1"/>
          </p:nvCxnSpPr>
          <p:spPr>
            <a:xfrm rot="5400000" flipV="1">
              <a:off x="4572000" y="-38862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p:cNvGrpSpPr/>
            <p:nvPr userDrawn="1"/>
          </p:nvGrpSpPr>
          <p:grpSpPr>
            <a:xfrm>
              <a:off x="0" y="1143000"/>
              <a:ext cx="9144000" cy="914400"/>
              <a:chOff x="0" y="1143000"/>
              <a:chExt cx="9144000" cy="914400"/>
            </a:xfrm>
          </p:grpSpPr>
          <p:cxnSp>
            <p:nvCxnSpPr>
              <p:cNvPr id="42" name="Straight Connector 41"/>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userDrawn="1"/>
          </p:nvGrpSpPr>
          <p:grpSpPr>
            <a:xfrm>
              <a:off x="0" y="2971800"/>
              <a:ext cx="9144000" cy="914400"/>
              <a:chOff x="0" y="1143000"/>
              <a:chExt cx="9144000" cy="914400"/>
            </a:xfrm>
          </p:grpSpPr>
          <p:cxnSp>
            <p:nvCxnSpPr>
              <p:cNvPr id="40" name="Straight Connector 39"/>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userDrawn="1"/>
          </p:nvGrpSpPr>
          <p:grpSpPr>
            <a:xfrm>
              <a:off x="0" y="4800602"/>
              <a:ext cx="9144000" cy="914400"/>
              <a:chOff x="0" y="1143000"/>
              <a:chExt cx="9144000" cy="914400"/>
            </a:xfrm>
          </p:grpSpPr>
          <p:cxnSp>
            <p:nvCxnSpPr>
              <p:cNvPr id="38" name="Straight Connector 37"/>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a:off x="2971800" y="0"/>
              <a:ext cx="457200" cy="6908105"/>
              <a:chOff x="2956470" y="50104"/>
              <a:chExt cx="457200" cy="6858001"/>
            </a:xfrm>
          </p:grpSpPr>
          <p:cxnSp>
            <p:nvCxnSpPr>
              <p:cNvPr id="51" name="Straight Connector 50"/>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88860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92280" y="6237313"/>
            <a:ext cx="1545842" cy="475440"/>
          </a:xfrm>
          <a:prstGeom prst="rect">
            <a:avLst/>
          </a:prstGeom>
        </p:spPr>
      </p:pic>
      <p:sp>
        <p:nvSpPr>
          <p:cNvPr id="13" name="Footer Placeholder 12"/>
          <p:cNvSpPr>
            <a:spLocks noGrp="1"/>
          </p:cNvSpPr>
          <p:nvPr>
            <p:ph type="ftr" sz="quarter" idx="10"/>
          </p:nvPr>
        </p:nvSpPr>
        <p:spPr>
          <a:xfrm>
            <a:off x="3028950" y="6356350"/>
            <a:ext cx="3086100" cy="365125"/>
          </a:xfrm>
          <a:prstGeom prst="rect">
            <a:avLst/>
          </a:prstGeom>
        </p:spPr>
        <p:txBody>
          <a:bodyPr/>
          <a:lstStyle/>
          <a:p>
            <a:r>
              <a:rPr lang="en-US" dirty="0"/>
              <a:t>WHO recommendation on tranexamic acid for PPH treatment (2017)</a:t>
            </a:r>
          </a:p>
        </p:txBody>
      </p:sp>
    </p:spTree>
    <p:extLst>
      <p:ext uri="{BB962C8B-B14F-4D97-AF65-F5344CB8AC3E}">
        <p14:creationId xmlns:p14="http://schemas.microsoft.com/office/powerpoint/2010/main" val="2040572344"/>
      </p:ext>
    </p:extLst>
  </p:cSld>
  <p:clrMapOvr>
    <a:masterClrMapping/>
  </p:clrMapOvr>
  <p:extLst>
    <p:ext uri="{DCECCB84-F9BA-43D5-87BE-67443E8EF086}">
      <p15:sldGuideLst xmlns:p15="http://schemas.microsoft.com/office/powerpoint/2012/main">
        <p15:guide id="1" orient="horz" pos="2160">
          <p15:clr>
            <a:srgbClr val="FBAE40"/>
          </p15:clr>
        </p15:guide>
        <p15:guide id="2" pos="158">
          <p15:clr>
            <a:srgbClr val="FBAE40"/>
          </p15:clr>
        </p15:guide>
        <p15:guide id="3" pos="2880">
          <p15:clr>
            <a:srgbClr val="FBAE40"/>
          </p15:clr>
        </p15:guide>
        <p15:guide id="4" pos="5602">
          <p15:clr>
            <a:srgbClr val="FBAE40"/>
          </p15:clr>
        </p15:guide>
        <p15:guide id="5" pos="1519">
          <p15:clr>
            <a:srgbClr val="FBAE40"/>
          </p15:clr>
        </p15:guide>
        <p15:guide id="6" pos="4241">
          <p15:clr>
            <a:srgbClr val="FBAE40"/>
          </p15:clr>
        </p15:guide>
        <p15:guide id="7" orient="horz" pos="4201">
          <p15:clr>
            <a:srgbClr val="FBAE40"/>
          </p15:clr>
        </p15:guide>
        <p15:guide id="8" orient="horz" pos="119">
          <p15:clr>
            <a:srgbClr val="FBAE40"/>
          </p15:clr>
        </p15:guide>
        <p15:guide id="9" orient="horz" pos="1480">
          <p15:clr>
            <a:srgbClr val="FBAE40"/>
          </p15:clr>
        </p15:guide>
        <p15:guide id="10" orient="horz" pos="2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152" name="Text Placeholder 2"/>
          <p:cNvSpPr>
            <a:spLocks noGrp="1"/>
          </p:cNvSpPr>
          <p:nvPr>
            <p:ph type="body" idx="10"/>
          </p:nvPr>
        </p:nvSpPr>
        <p:spPr>
          <a:xfrm>
            <a:off x="459580" y="1134598"/>
            <a:ext cx="8227220" cy="536519"/>
          </a:xfrm>
        </p:spPr>
        <p:txBody>
          <a:bodyPr anchor="t">
            <a:noAutofit/>
          </a:bodyPr>
          <a:lstStyle>
            <a:lvl1pPr marL="0" indent="0">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3" name="Content Placeholder 2"/>
          <p:cNvSpPr>
            <a:spLocks noGrp="1"/>
          </p:cNvSpPr>
          <p:nvPr>
            <p:ph idx="1"/>
          </p:nvPr>
        </p:nvSpPr>
        <p:spPr>
          <a:xfrm>
            <a:off x="457732" y="1816100"/>
            <a:ext cx="4037143"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4" name="Content Placeholder 2"/>
          <p:cNvSpPr>
            <a:spLocks noGrp="1"/>
          </p:cNvSpPr>
          <p:nvPr>
            <p:ph idx="12"/>
          </p:nvPr>
        </p:nvSpPr>
        <p:spPr>
          <a:xfrm>
            <a:off x="4647276" y="1816100"/>
            <a:ext cx="4037143" cy="4583111"/>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03" name="Group 302"/>
          <p:cNvGrpSpPr/>
          <p:nvPr userDrawn="1"/>
        </p:nvGrpSpPr>
        <p:grpSpPr>
          <a:xfrm>
            <a:off x="-151325" y="-141165"/>
            <a:ext cx="9439923" cy="7136527"/>
            <a:chOff x="-151325" y="-141165"/>
            <a:chExt cx="9439923" cy="7136527"/>
          </a:xfrm>
        </p:grpSpPr>
        <p:grpSp>
          <p:nvGrpSpPr>
            <p:cNvPr id="304" name="Group 303"/>
            <p:cNvGrpSpPr/>
            <p:nvPr userDrawn="1"/>
          </p:nvGrpSpPr>
          <p:grpSpPr>
            <a:xfrm>
              <a:off x="457731" y="6873247"/>
              <a:ext cx="8226688" cy="122115"/>
              <a:chOff x="457731" y="6582508"/>
              <a:chExt cx="8226688" cy="486507"/>
            </a:xfrm>
          </p:grpSpPr>
          <p:cxnSp>
            <p:nvCxnSpPr>
              <p:cNvPr id="413" name="Straight Connector 412"/>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5" name="Group 414"/>
              <p:cNvGrpSpPr/>
              <p:nvPr userDrawn="1"/>
            </p:nvGrpSpPr>
            <p:grpSpPr>
              <a:xfrm>
                <a:off x="7986158" y="6582508"/>
                <a:ext cx="152400" cy="486507"/>
                <a:chOff x="7983415" y="6582508"/>
                <a:chExt cx="152400" cy="486507"/>
              </a:xfrm>
            </p:grpSpPr>
            <p:cxnSp>
              <p:nvCxnSpPr>
                <p:cNvPr id="446" name="Straight Connector 44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6" name="Group 415"/>
              <p:cNvGrpSpPr/>
              <p:nvPr userDrawn="1"/>
            </p:nvGrpSpPr>
            <p:grpSpPr>
              <a:xfrm>
                <a:off x="7287901" y="6582508"/>
                <a:ext cx="152400" cy="486507"/>
                <a:chOff x="7983415" y="6582508"/>
                <a:chExt cx="152400" cy="486507"/>
              </a:xfrm>
            </p:grpSpPr>
            <p:cxnSp>
              <p:nvCxnSpPr>
                <p:cNvPr id="444" name="Straight Connector 44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7" name="Group 416"/>
              <p:cNvGrpSpPr/>
              <p:nvPr userDrawn="1"/>
            </p:nvGrpSpPr>
            <p:grpSpPr>
              <a:xfrm>
                <a:off x="6589644" y="6582508"/>
                <a:ext cx="152400" cy="486507"/>
                <a:chOff x="7983415" y="6582508"/>
                <a:chExt cx="152400" cy="486507"/>
              </a:xfrm>
            </p:grpSpPr>
            <p:cxnSp>
              <p:nvCxnSpPr>
                <p:cNvPr id="442" name="Straight Connector 44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8" name="Group 417"/>
              <p:cNvGrpSpPr/>
              <p:nvPr userDrawn="1"/>
            </p:nvGrpSpPr>
            <p:grpSpPr>
              <a:xfrm>
                <a:off x="5891387" y="6582508"/>
                <a:ext cx="152400" cy="486507"/>
                <a:chOff x="7983415" y="6582508"/>
                <a:chExt cx="152400" cy="486507"/>
              </a:xfrm>
            </p:grpSpPr>
            <p:cxnSp>
              <p:nvCxnSpPr>
                <p:cNvPr id="440" name="Straight Connector 43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9" name="Group 418"/>
              <p:cNvGrpSpPr/>
              <p:nvPr userDrawn="1"/>
            </p:nvGrpSpPr>
            <p:grpSpPr>
              <a:xfrm>
                <a:off x="5193130" y="6582508"/>
                <a:ext cx="152400" cy="486507"/>
                <a:chOff x="7983415" y="6582508"/>
                <a:chExt cx="152400" cy="486507"/>
              </a:xfrm>
            </p:grpSpPr>
            <p:cxnSp>
              <p:nvCxnSpPr>
                <p:cNvPr id="438" name="Straight Connector 43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0" name="Group 419"/>
              <p:cNvGrpSpPr/>
              <p:nvPr userDrawn="1"/>
            </p:nvGrpSpPr>
            <p:grpSpPr>
              <a:xfrm>
                <a:off x="4494873" y="6582508"/>
                <a:ext cx="152400" cy="486507"/>
                <a:chOff x="7983415" y="6582508"/>
                <a:chExt cx="152400" cy="486507"/>
              </a:xfrm>
            </p:grpSpPr>
            <p:cxnSp>
              <p:nvCxnSpPr>
                <p:cNvPr id="436" name="Straight Connector 43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1" name="Group 420"/>
              <p:cNvGrpSpPr/>
              <p:nvPr userDrawn="1"/>
            </p:nvGrpSpPr>
            <p:grpSpPr>
              <a:xfrm>
                <a:off x="3796616" y="6582508"/>
                <a:ext cx="152400" cy="486507"/>
                <a:chOff x="7983415" y="6582508"/>
                <a:chExt cx="152400" cy="486507"/>
              </a:xfrm>
            </p:grpSpPr>
            <p:cxnSp>
              <p:nvCxnSpPr>
                <p:cNvPr id="434" name="Straight Connector 43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2" name="Group 421"/>
              <p:cNvGrpSpPr/>
              <p:nvPr userDrawn="1"/>
            </p:nvGrpSpPr>
            <p:grpSpPr>
              <a:xfrm>
                <a:off x="3098359" y="6582508"/>
                <a:ext cx="152400" cy="486507"/>
                <a:chOff x="7983415" y="6582508"/>
                <a:chExt cx="152400" cy="486507"/>
              </a:xfrm>
            </p:grpSpPr>
            <p:cxnSp>
              <p:nvCxnSpPr>
                <p:cNvPr id="432" name="Straight Connector 4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3" name="Group 422"/>
              <p:cNvGrpSpPr/>
              <p:nvPr userDrawn="1"/>
            </p:nvGrpSpPr>
            <p:grpSpPr>
              <a:xfrm>
                <a:off x="2400102" y="6582508"/>
                <a:ext cx="152400" cy="486507"/>
                <a:chOff x="7983415" y="6582508"/>
                <a:chExt cx="152400" cy="486507"/>
              </a:xfrm>
            </p:grpSpPr>
            <p:cxnSp>
              <p:nvCxnSpPr>
                <p:cNvPr id="430" name="Straight Connector 4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4" name="Group 423"/>
              <p:cNvGrpSpPr/>
              <p:nvPr userDrawn="1"/>
            </p:nvGrpSpPr>
            <p:grpSpPr>
              <a:xfrm>
                <a:off x="1701845" y="6582508"/>
                <a:ext cx="152400" cy="486507"/>
                <a:chOff x="7983415" y="6582508"/>
                <a:chExt cx="152400" cy="486507"/>
              </a:xfrm>
            </p:grpSpPr>
            <p:cxnSp>
              <p:nvCxnSpPr>
                <p:cNvPr id="428" name="Straight Connector 4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5" name="Group 424"/>
              <p:cNvGrpSpPr/>
              <p:nvPr userDrawn="1"/>
            </p:nvGrpSpPr>
            <p:grpSpPr>
              <a:xfrm>
                <a:off x="1003588" y="6582508"/>
                <a:ext cx="152400" cy="486507"/>
                <a:chOff x="7983415" y="6582508"/>
                <a:chExt cx="152400" cy="486507"/>
              </a:xfrm>
            </p:grpSpPr>
            <p:cxnSp>
              <p:nvCxnSpPr>
                <p:cNvPr id="426" name="Straight Connector 4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05" name="Group 304"/>
            <p:cNvGrpSpPr/>
            <p:nvPr userDrawn="1"/>
          </p:nvGrpSpPr>
          <p:grpSpPr>
            <a:xfrm>
              <a:off x="-151325" y="454007"/>
              <a:ext cx="122115" cy="5945205"/>
              <a:chOff x="-238875" y="454007"/>
              <a:chExt cx="122115" cy="5945205"/>
            </a:xfrm>
          </p:grpSpPr>
          <p:cxnSp>
            <p:nvCxnSpPr>
              <p:cNvPr id="378" name="Straight Connector 377"/>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79" name="Group 378"/>
              <p:cNvGrpSpPr/>
              <p:nvPr userDrawn="1"/>
            </p:nvGrpSpPr>
            <p:grpSpPr>
              <a:xfrm rot="5400000">
                <a:off x="-254017" y="5940709"/>
                <a:ext cx="152400" cy="122115"/>
                <a:chOff x="7983415" y="6582508"/>
                <a:chExt cx="152400" cy="486507"/>
              </a:xfrm>
            </p:grpSpPr>
            <p:cxnSp>
              <p:nvCxnSpPr>
                <p:cNvPr id="411" name="Straight Connector 41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0" name="Group 379"/>
              <p:cNvGrpSpPr/>
              <p:nvPr userDrawn="1"/>
            </p:nvGrpSpPr>
            <p:grpSpPr>
              <a:xfrm rot="5400000">
                <a:off x="-254017" y="5467067"/>
                <a:ext cx="152400" cy="122115"/>
                <a:chOff x="7983415" y="6582508"/>
                <a:chExt cx="152400" cy="486507"/>
              </a:xfrm>
            </p:grpSpPr>
            <p:cxnSp>
              <p:nvCxnSpPr>
                <p:cNvPr id="409" name="Straight Connector 40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1" name="Group 380"/>
              <p:cNvGrpSpPr/>
              <p:nvPr userDrawn="1"/>
            </p:nvGrpSpPr>
            <p:grpSpPr>
              <a:xfrm rot="5400000">
                <a:off x="-254017" y="4993425"/>
                <a:ext cx="152400" cy="122115"/>
                <a:chOff x="7983415" y="6582508"/>
                <a:chExt cx="152400" cy="486507"/>
              </a:xfrm>
            </p:grpSpPr>
            <p:cxnSp>
              <p:nvCxnSpPr>
                <p:cNvPr id="407" name="Straight Connector 40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2" name="Group 381"/>
              <p:cNvGrpSpPr/>
              <p:nvPr userDrawn="1"/>
            </p:nvGrpSpPr>
            <p:grpSpPr>
              <a:xfrm rot="5400000">
                <a:off x="-254017" y="4519783"/>
                <a:ext cx="152400" cy="122115"/>
                <a:chOff x="7983415" y="6582508"/>
                <a:chExt cx="152400" cy="486507"/>
              </a:xfrm>
            </p:grpSpPr>
            <p:cxnSp>
              <p:nvCxnSpPr>
                <p:cNvPr id="405" name="Straight Connector 40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3" name="Group 382"/>
              <p:cNvGrpSpPr/>
              <p:nvPr userDrawn="1"/>
            </p:nvGrpSpPr>
            <p:grpSpPr>
              <a:xfrm rot="5400000">
                <a:off x="-254017" y="4046141"/>
                <a:ext cx="152400" cy="122115"/>
                <a:chOff x="7983415" y="6582508"/>
                <a:chExt cx="152400" cy="486507"/>
              </a:xfrm>
            </p:grpSpPr>
            <p:cxnSp>
              <p:nvCxnSpPr>
                <p:cNvPr id="403" name="Straight Connector 40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4" name="Group 383"/>
              <p:cNvGrpSpPr/>
              <p:nvPr userDrawn="1"/>
            </p:nvGrpSpPr>
            <p:grpSpPr>
              <a:xfrm rot="5400000">
                <a:off x="-254017" y="3572499"/>
                <a:ext cx="152400" cy="122115"/>
                <a:chOff x="7983415" y="6582508"/>
                <a:chExt cx="152400" cy="486507"/>
              </a:xfrm>
            </p:grpSpPr>
            <p:cxnSp>
              <p:nvCxnSpPr>
                <p:cNvPr id="401" name="Straight Connector 40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5" name="Group 384"/>
              <p:cNvGrpSpPr/>
              <p:nvPr userDrawn="1"/>
            </p:nvGrpSpPr>
            <p:grpSpPr>
              <a:xfrm rot="5400000">
                <a:off x="-254017" y="3098857"/>
                <a:ext cx="152400" cy="122115"/>
                <a:chOff x="7983415" y="6582508"/>
                <a:chExt cx="152400" cy="486507"/>
              </a:xfrm>
            </p:grpSpPr>
            <p:cxnSp>
              <p:nvCxnSpPr>
                <p:cNvPr id="399" name="Straight Connector 39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6" name="Group 385"/>
              <p:cNvGrpSpPr/>
              <p:nvPr userDrawn="1"/>
            </p:nvGrpSpPr>
            <p:grpSpPr>
              <a:xfrm rot="5400000">
                <a:off x="-254017" y="2625215"/>
                <a:ext cx="152400" cy="122115"/>
                <a:chOff x="7983415" y="6582508"/>
                <a:chExt cx="152400" cy="486507"/>
              </a:xfrm>
            </p:grpSpPr>
            <p:cxnSp>
              <p:nvCxnSpPr>
                <p:cNvPr id="397" name="Straight Connector 3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7" name="Group 386"/>
              <p:cNvGrpSpPr/>
              <p:nvPr userDrawn="1"/>
            </p:nvGrpSpPr>
            <p:grpSpPr>
              <a:xfrm rot="5400000">
                <a:off x="-254017" y="2151573"/>
                <a:ext cx="152400" cy="122115"/>
                <a:chOff x="7983415" y="6582508"/>
                <a:chExt cx="152400" cy="486507"/>
              </a:xfrm>
            </p:grpSpPr>
            <p:cxnSp>
              <p:nvCxnSpPr>
                <p:cNvPr id="395" name="Straight Connector 3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8" name="Group 387"/>
              <p:cNvGrpSpPr/>
              <p:nvPr userDrawn="1"/>
            </p:nvGrpSpPr>
            <p:grpSpPr>
              <a:xfrm rot="5400000">
                <a:off x="-254017" y="1677931"/>
                <a:ext cx="152400" cy="122115"/>
                <a:chOff x="7983415" y="6582508"/>
                <a:chExt cx="152400" cy="486507"/>
              </a:xfrm>
            </p:grpSpPr>
            <p:cxnSp>
              <p:nvCxnSpPr>
                <p:cNvPr id="393" name="Straight Connector 3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9" name="Group 388"/>
              <p:cNvGrpSpPr/>
              <p:nvPr userDrawn="1"/>
            </p:nvGrpSpPr>
            <p:grpSpPr>
              <a:xfrm rot="5400000">
                <a:off x="-254017" y="997340"/>
                <a:ext cx="152400" cy="122115"/>
                <a:chOff x="7983415" y="6582508"/>
                <a:chExt cx="152400" cy="486507"/>
              </a:xfrm>
            </p:grpSpPr>
            <p:cxnSp>
              <p:nvCxnSpPr>
                <p:cNvPr id="391" name="Straight Connector 3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90" name="Straight Connector 389"/>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6" name="Group 305"/>
            <p:cNvGrpSpPr/>
            <p:nvPr userDrawn="1"/>
          </p:nvGrpSpPr>
          <p:grpSpPr>
            <a:xfrm>
              <a:off x="9166483" y="454007"/>
              <a:ext cx="122115" cy="5945205"/>
              <a:chOff x="-238875" y="454007"/>
              <a:chExt cx="122115" cy="5945205"/>
            </a:xfrm>
          </p:grpSpPr>
          <p:cxnSp>
            <p:nvCxnSpPr>
              <p:cNvPr id="343" name="Straight Connector 342"/>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4" name="Group 343"/>
              <p:cNvGrpSpPr/>
              <p:nvPr userDrawn="1"/>
            </p:nvGrpSpPr>
            <p:grpSpPr>
              <a:xfrm rot="5400000">
                <a:off x="-254017" y="5940709"/>
                <a:ext cx="152400" cy="122115"/>
                <a:chOff x="7983415" y="6582508"/>
                <a:chExt cx="152400" cy="486507"/>
              </a:xfrm>
            </p:grpSpPr>
            <p:cxnSp>
              <p:nvCxnSpPr>
                <p:cNvPr id="376" name="Straight Connector 37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5" name="Group 344"/>
              <p:cNvGrpSpPr/>
              <p:nvPr userDrawn="1"/>
            </p:nvGrpSpPr>
            <p:grpSpPr>
              <a:xfrm rot="5400000">
                <a:off x="-254017" y="5467067"/>
                <a:ext cx="152400" cy="122115"/>
                <a:chOff x="7983415" y="6582508"/>
                <a:chExt cx="152400" cy="486507"/>
              </a:xfrm>
            </p:grpSpPr>
            <p:cxnSp>
              <p:nvCxnSpPr>
                <p:cNvPr id="374" name="Straight Connector 37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6" name="Group 345"/>
              <p:cNvGrpSpPr/>
              <p:nvPr userDrawn="1"/>
            </p:nvGrpSpPr>
            <p:grpSpPr>
              <a:xfrm rot="5400000">
                <a:off x="-254017" y="4993425"/>
                <a:ext cx="152400" cy="122115"/>
                <a:chOff x="7983415" y="6582508"/>
                <a:chExt cx="152400" cy="486507"/>
              </a:xfrm>
            </p:grpSpPr>
            <p:cxnSp>
              <p:nvCxnSpPr>
                <p:cNvPr id="372" name="Straight Connector 37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7" name="Group 346"/>
              <p:cNvGrpSpPr/>
              <p:nvPr userDrawn="1"/>
            </p:nvGrpSpPr>
            <p:grpSpPr>
              <a:xfrm rot="5400000">
                <a:off x="-254017" y="4519783"/>
                <a:ext cx="152400" cy="122115"/>
                <a:chOff x="7983415" y="6582508"/>
                <a:chExt cx="152400" cy="486507"/>
              </a:xfrm>
            </p:grpSpPr>
            <p:cxnSp>
              <p:nvCxnSpPr>
                <p:cNvPr id="370" name="Straight Connector 36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8" name="Group 347"/>
              <p:cNvGrpSpPr/>
              <p:nvPr userDrawn="1"/>
            </p:nvGrpSpPr>
            <p:grpSpPr>
              <a:xfrm rot="5400000">
                <a:off x="-254017" y="4046141"/>
                <a:ext cx="152400" cy="122115"/>
                <a:chOff x="7983415" y="6582508"/>
                <a:chExt cx="152400" cy="486507"/>
              </a:xfrm>
            </p:grpSpPr>
            <p:cxnSp>
              <p:nvCxnSpPr>
                <p:cNvPr id="368" name="Straight Connector 36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9" name="Group 348"/>
              <p:cNvGrpSpPr/>
              <p:nvPr userDrawn="1"/>
            </p:nvGrpSpPr>
            <p:grpSpPr>
              <a:xfrm rot="5400000">
                <a:off x="-254017" y="3572499"/>
                <a:ext cx="152400" cy="122115"/>
                <a:chOff x="7983415" y="6582508"/>
                <a:chExt cx="152400" cy="486507"/>
              </a:xfrm>
            </p:grpSpPr>
            <p:cxnSp>
              <p:nvCxnSpPr>
                <p:cNvPr id="366" name="Straight Connector 36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0" name="Group 349"/>
              <p:cNvGrpSpPr/>
              <p:nvPr userDrawn="1"/>
            </p:nvGrpSpPr>
            <p:grpSpPr>
              <a:xfrm rot="5400000">
                <a:off x="-254017" y="3098857"/>
                <a:ext cx="152400" cy="122115"/>
                <a:chOff x="7983415" y="6582508"/>
                <a:chExt cx="152400" cy="486507"/>
              </a:xfrm>
            </p:grpSpPr>
            <p:cxnSp>
              <p:nvCxnSpPr>
                <p:cNvPr id="364" name="Straight Connector 36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1" name="Group 350"/>
              <p:cNvGrpSpPr/>
              <p:nvPr userDrawn="1"/>
            </p:nvGrpSpPr>
            <p:grpSpPr>
              <a:xfrm rot="5400000">
                <a:off x="-254017" y="2625215"/>
                <a:ext cx="152400" cy="122115"/>
                <a:chOff x="7983415" y="6582508"/>
                <a:chExt cx="152400" cy="486507"/>
              </a:xfrm>
            </p:grpSpPr>
            <p:cxnSp>
              <p:nvCxnSpPr>
                <p:cNvPr id="362" name="Straight Connector 36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2" name="Group 351"/>
              <p:cNvGrpSpPr/>
              <p:nvPr userDrawn="1"/>
            </p:nvGrpSpPr>
            <p:grpSpPr>
              <a:xfrm rot="5400000">
                <a:off x="-254017" y="2151573"/>
                <a:ext cx="152400" cy="122115"/>
                <a:chOff x="7983415" y="6582508"/>
                <a:chExt cx="152400" cy="486507"/>
              </a:xfrm>
            </p:grpSpPr>
            <p:cxnSp>
              <p:nvCxnSpPr>
                <p:cNvPr id="360" name="Straight Connector 35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3" name="Group 352"/>
              <p:cNvGrpSpPr/>
              <p:nvPr userDrawn="1"/>
            </p:nvGrpSpPr>
            <p:grpSpPr>
              <a:xfrm rot="5400000">
                <a:off x="-254017" y="1677931"/>
                <a:ext cx="152400" cy="122115"/>
                <a:chOff x="7983415" y="6582508"/>
                <a:chExt cx="152400" cy="486507"/>
              </a:xfrm>
            </p:grpSpPr>
            <p:cxnSp>
              <p:nvCxnSpPr>
                <p:cNvPr id="358" name="Straight Connector 35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4" name="Group 353"/>
              <p:cNvGrpSpPr/>
              <p:nvPr userDrawn="1"/>
            </p:nvGrpSpPr>
            <p:grpSpPr>
              <a:xfrm rot="5400000">
                <a:off x="-254017" y="997340"/>
                <a:ext cx="152400" cy="122115"/>
                <a:chOff x="7983415" y="6582508"/>
                <a:chExt cx="152400" cy="486507"/>
              </a:xfrm>
            </p:grpSpPr>
            <p:cxnSp>
              <p:nvCxnSpPr>
                <p:cNvPr id="356" name="Straight Connector 35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55" name="Straight Connector 354"/>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07" name="Group 306"/>
            <p:cNvGrpSpPr/>
            <p:nvPr userDrawn="1"/>
          </p:nvGrpSpPr>
          <p:grpSpPr>
            <a:xfrm>
              <a:off x="457731" y="-141165"/>
              <a:ext cx="8226688" cy="122115"/>
              <a:chOff x="457731" y="6582508"/>
              <a:chExt cx="8226688" cy="486507"/>
            </a:xfrm>
          </p:grpSpPr>
          <p:cxnSp>
            <p:nvCxnSpPr>
              <p:cNvPr id="308" name="Straight Connector 307"/>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10" name="Group 309"/>
              <p:cNvGrpSpPr/>
              <p:nvPr userDrawn="1"/>
            </p:nvGrpSpPr>
            <p:grpSpPr>
              <a:xfrm>
                <a:off x="7986158" y="6582508"/>
                <a:ext cx="152400" cy="486507"/>
                <a:chOff x="7983415" y="6582508"/>
                <a:chExt cx="152400" cy="486507"/>
              </a:xfrm>
            </p:grpSpPr>
            <p:cxnSp>
              <p:nvCxnSpPr>
                <p:cNvPr id="341" name="Straight Connector 34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1" name="Group 310"/>
              <p:cNvGrpSpPr/>
              <p:nvPr userDrawn="1"/>
            </p:nvGrpSpPr>
            <p:grpSpPr>
              <a:xfrm>
                <a:off x="7287901" y="6582508"/>
                <a:ext cx="152400" cy="486507"/>
                <a:chOff x="7983415" y="6582508"/>
                <a:chExt cx="152400" cy="486507"/>
              </a:xfrm>
            </p:grpSpPr>
            <p:cxnSp>
              <p:nvCxnSpPr>
                <p:cNvPr id="339" name="Straight Connector 33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2" name="Group 311"/>
              <p:cNvGrpSpPr/>
              <p:nvPr userDrawn="1"/>
            </p:nvGrpSpPr>
            <p:grpSpPr>
              <a:xfrm>
                <a:off x="6589644" y="6582508"/>
                <a:ext cx="152400" cy="486507"/>
                <a:chOff x="7983415" y="6582508"/>
                <a:chExt cx="152400" cy="486507"/>
              </a:xfrm>
            </p:grpSpPr>
            <p:cxnSp>
              <p:nvCxnSpPr>
                <p:cNvPr id="337" name="Straight Connector 33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3" name="Group 312"/>
              <p:cNvGrpSpPr/>
              <p:nvPr userDrawn="1"/>
            </p:nvGrpSpPr>
            <p:grpSpPr>
              <a:xfrm>
                <a:off x="5891387" y="6582508"/>
                <a:ext cx="152400" cy="486507"/>
                <a:chOff x="7983415" y="6582508"/>
                <a:chExt cx="152400" cy="486507"/>
              </a:xfrm>
            </p:grpSpPr>
            <p:cxnSp>
              <p:nvCxnSpPr>
                <p:cNvPr id="335" name="Straight Connector 33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4" name="Group 313"/>
              <p:cNvGrpSpPr/>
              <p:nvPr userDrawn="1"/>
            </p:nvGrpSpPr>
            <p:grpSpPr>
              <a:xfrm>
                <a:off x="5193130" y="6582508"/>
                <a:ext cx="152400" cy="486507"/>
                <a:chOff x="7983415" y="6582508"/>
                <a:chExt cx="152400" cy="486507"/>
              </a:xfrm>
            </p:grpSpPr>
            <p:cxnSp>
              <p:nvCxnSpPr>
                <p:cNvPr id="333" name="Straight Connector 33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5" name="Group 314"/>
              <p:cNvGrpSpPr/>
              <p:nvPr userDrawn="1"/>
            </p:nvGrpSpPr>
            <p:grpSpPr>
              <a:xfrm>
                <a:off x="4494873" y="6582508"/>
                <a:ext cx="152400" cy="486507"/>
                <a:chOff x="7983415" y="6582508"/>
                <a:chExt cx="152400" cy="486507"/>
              </a:xfrm>
            </p:grpSpPr>
            <p:cxnSp>
              <p:nvCxnSpPr>
                <p:cNvPr id="331" name="Straight Connector 33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6" name="Group 315"/>
              <p:cNvGrpSpPr/>
              <p:nvPr userDrawn="1"/>
            </p:nvGrpSpPr>
            <p:grpSpPr>
              <a:xfrm>
                <a:off x="3796616" y="6582508"/>
                <a:ext cx="152400" cy="486507"/>
                <a:chOff x="7983415" y="6582508"/>
                <a:chExt cx="152400" cy="486507"/>
              </a:xfrm>
            </p:grpSpPr>
            <p:cxnSp>
              <p:nvCxnSpPr>
                <p:cNvPr id="329" name="Straight Connector 32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7" name="Group 316"/>
              <p:cNvGrpSpPr/>
              <p:nvPr userDrawn="1"/>
            </p:nvGrpSpPr>
            <p:grpSpPr>
              <a:xfrm>
                <a:off x="3098359" y="6582508"/>
                <a:ext cx="152400" cy="486507"/>
                <a:chOff x="7983415" y="6582508"/>
                <a:chExt cx="152400" cy="486507"/>
              </a:xfrm>
            </p:grpSpPr>
            <p:cxnSp>
              <p:nvCxnSpPr>
                <p:cNvPr id="327" name="Straight Connector 32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8" name="Group 317"/>
              <p:cNvGrpSpPr/>
              <p:nvPr userDrawn="1"/>
            </p:nvGrpSpPr>
            <p:grpSpPr>
              <a:xfrm>
                <a:off x="2400102" y="6582508"/>
                <a:ext cx="152400" cy="486507"/>
                <a:chOff x="7983415" y="6582508"/>
                <a:chExt cx="152400" cy="486507"/>
              </a:xfrm>
            </p:grpSpPr>
            <p:cxnSp>
              <p:nvCxnSpPr>
                <p:cNvPr id="325" name="Straight Connector 32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19" name="Group 318"/>
              <p:cNvGrpSpPr/>
              <p:nvPr userDrawn="1"/>
            </p:nvGrpSpPr>
            <p:grpSpPr>
              <a:xfrm>
                <a:off x="1701845" y="6582508"/>
                <a:ext cx="152400" cy="486507"/>
                <a:chOff x="7983415" y="6582508"/>
                <a:chExt cx="152400" cy="486507"/>
              </a:xfrm>
            </p:grpSpPr>
            <p:cxnSp>
              <p:nvCxnSpPr>
                <p:cNvPr id="323" name="Straight Connector 32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20" name="Group 319"/>
              <p:cNvGrpSpPr/>
              <p:nvPr userDrawn="1"/>
            </p:nvGrpSpPr>
            <p:grpSpPr>
              <a:xfrm>
                <a:off x="1003588" y="6582508"/>
                <a:ext cx="152400" cy="486507"/>
                <a:chOff x="7983415" y="6582508"/>
                <a:chExt cx="152400" cy="486507"/>
              </a:xfrm>
            </p:grpSpPr>
            <p:cxnSp>
              <p:nvCxnSpPr>
                <p:cNvPr id="321" name="Straight Connector 32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156" name="Text Placeholder 6"/>
          <p:cNvSpPr>
            <a:spLocks noGrp="1"/>
          </p:cNvSpPr>
          <p:nvPr>
            <p:ph type="body" sz="quarter" idx="14"/>
          </p:nvPr>
        </p:nvSpPr>
        <p:spPr>
          <a:xfrm>
            <a:off x="458788" y="6399212"/>
            <a:ext cx="5438508" cy="458788"/>
          </a:xfrm>
        </p:spPr>
        <p:txBody>
          <a:bodyPr vert="horz" lIns="0" tIns="0" rIns="0" bIns="0" rtlCol="0" anchor="ctr">
            <a:noAutofit/>
          </a:bodyPr>
          <a:lstStyle>
            <a:lvl1pPr>
              <a:defRPr lang="en-US" sz="800" i="0" kern="1200" dirty="0" smtClean="0">
                <a:solidFill>
                  <a:schemeClr val="bg2"/>
                </a:solidFill>
                <a:latin typeface="+mj-lt"/>
                <a:ea typeface="+mn-ea"/>
                <a:cs typeface="+mn-cs"/>
              </a:defRPr>
            </a:lvl1pPr>
          </a:lstStyle>
          <a:p>
            <a:pPr marL="0" lvl="0" indent="0" algn="l" defTabSz="914400" rtl="0" eaLnBrk="1" latinLnBrk="0" hangingPunct="1">
              <a:lnSpc>
                <a:spcPct val="85000"/>
              </a:lnSpc>
              <a:spcBef>
                <a:spcPts val="0"/>
              </a:spcBef>
              <a:spcAft>
                <a:spcPts val="0"/>
              </a:spcAft>
              <a:buFontTx/>
              <a:buNone/>
            </a:pPr>
            <a:r>
              <a:rPr lang="en-US" dirty="0"/>
              <a:t>Click to edit Master text styles</a:t>
            </a:r>
          </a:p>
        </p:txBody>
      </p:sp>
    </p:spTree>
    <p:extLst>
      <p:ext uri="{BB962C8B-B14F-4D97-AF65-F5344CB8AC3E}">
        <p14:creationId xmlns:p14="http://schemas.microsoft.com/office/powerpoint/2010/main" val="41851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25" name="Text Placeholder 3"/>
          <p:cNvSpPr>
            <a:spLocks noGrp="1"/>
          </p:cNvSpPr>
          <p:nvPr>
            <p:ph type="body" sz="half" idx="2" hasCustomPrompt="1"/>
          </p:nvPr>
        </p:nvSpPr>
        <p:spPr>
          <a:xfrm>
            <a:off x="1618130" y="2971800"/>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30" name="Text Placeholder 29"/>
          <p:cNvSpPr>
            <a:spLocks noGrp="1"/>
          </p:cNvSpPr>
          <p:nvPr>
            <p:ph type="body" sz="quarter" idx="11" hasCustomPrompt="1"/>
          </p:nvPr>
        </p:nvSpPr>
        <p:spPr>
          <a:xfrm>
            <a:off x="685800" y="2948353"/>
            <a:ext cx="932330" cy="937839"/>
          </a:xfrm>
        </p:spPr>
        <p:txBody>
          <a:bodyPr anchor="t" anchorCtr="0">
            <a:noAutofit/>
          </a:bodyPr>
          <a:lstStyle>
            <a:lvl1pPr marL="0" indent="0">
              <a:lnSpc>
                <a:spcPct val="85000"/>
              </a:lnSpc>
              <a:spcBef>
                <a:spcPts val="0"/>
              </a:spcBef>
              <a:spcAft>
                <a:spcPts val="0"/>
              </a:spcAft>
              <a:buFontTx/>
              <a:buNone/>
              <a:defRPr sz="5000">
                <a:solidFill>
                  <a:srgbClr val="FF9300"/>
                </a:solidFill>
                <a:latin typeface="Franklin Gothic Demi Cond" panose="020B0706030402020204" pitchFamily="34" charset="0"/>
              </a:defRPr>
            </a:lvl1pPr>
          </a:lstStyle>
          <a:p>
            <a:pPr lvl="0"/>
            <a:r>
              <a:rPr lang="en-US" dirty="0"/>
              <a:t>##</a:t>
            </a:r>
          </a:p>
        </p:txBody>
      </p:sp>
      <p:sp>
        <p:nvSpPr>
          <p:cNvPr id="22"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1">
                <a:solidFill>
                  <a:srgbClr val="C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4" name="Text Placeholder 3"/>
          <p:cNvSpPr>
            <a:spLocks noGrp="1"/>
          </p:cNvSpPr>
          <p:nvPr>
            <p:ph type="body" sz="half" idx="29" hasCustomPrompt="1"/>
          </p:nvPr>
        </p:nvSpPr>
        <p:spPr>
          <a:xfrm>
            <a:off x="1618130" y="3886205"/>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5" name="Text Placeholder 29"/>
          <p:cNvSpPr>
            <a:spLocks noGrp="1"/>
          </p:cNvSpPr>
          <p:nvPr>
            <p:ph type="body" sz="quarter" idx="30" hasCustomPrompt="1"/>
          </p:nvPr>
        </p:nvSpPr>
        <p:spPr>
          <a:xfrm>
            <a:off x="685800" y="3862758"/>
            <a:ext cx="932330" cy="937839"/>
          </a:xfrm>
        </p:spPr>
        <p:txBody>
          <a:bodyPr anchor="t" anchorCtr="0">
            <a:noAutofit/>
          </a:bodyPr>
          <a:lstStyle>
            <a:lvl1pPr marL="0" indent="0">
              <a:lnSpc>
                <a:spcPct val="85000"/>
              </a:lnSpc>
              <a:spcBef>
                <a:spcPts val="0"/>
              </a:spcBef>
              <a:spcAft>
                <a:spcPts val="0"/>
              </a:spcAft>
              <a:buFontTx/>
              <a:buNone/>
              <a:defRPr sz="5000">
                <a:solidFill>
                  <a:srgbClr val="FF9300"/>
                </a:solidFill>
                <a:latin typeface="Franklin Gothic Demi Cond" panose="020B0706030402020204" pitchFamily="34" charset="0"/>
              </a:defRPr>
            </a:lvl1pPr>
          </a:lstStyle>
          <a:p>
            <a:pPr lvl="0"/>
            <a:r>
              <a:rPr lang="en-US" dirty="0"/>
              <a:t>##</a:t>
            </a:r>
          </a:p>
        </p:txBody>
      </p:sp>
      <p:sp>
        <p:nvSpPr>
          <p:cNvPr id="96" name="Text Placeholder 3"/>
          <p:cNvSpPr>
            <a:spLocks noGrp="1"/>
          </p:cNvSpPr>
          <p:nvPr>
            <p:ph type="body" sz="half" idx="31" hasCustomPrompt="1"/>
          </p:nvPr>
        </p:nvSpPr>
        <p:spPr>
          <a:xfrm>
            <a:off x="1618130" y="4800610"/>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7" name="Text Placeholder 29"/>
          <p:cNvSpPr>
            <a:spLocks noGrp="1"/>
          </p:cNvSpPr>
          <p:nvPr>
            <p:ph type="body" sz="quarter" idx="32" hasCustomPrompt="1"/>
          </p:nvPr>
        </p:nvSpPr>
        <p:spPr>
          <a:xfrm>
            <a:off x="685800" y="4777163"/>
            <a:ext cx="932330" cy="937839"/>
          </a:xfrm>
        </p:spPr>
        <p:txBody>
          <a:bodyPr anchor="t" anchorCtr="0">
            <a:noAutofit/>
          </a:bodyPr>
          <a:lstStyle>
            <a:lvl1pPr marL="0" indent="0">
              <a:lnSpc>
                <a:spcPct val="85000"/>
              </a:lnSpc>
              <a:spcBef>
                <a:spcPts val="0"/>
              </a:spcBef>
              <a:spcAft>
                <a:spcPts val="0"/>
              </a:spcAft>
              <a:buFontTx/>
              <a:buNone/>
              <a:defRPr sz="5000">
                <a:solidFill>
                  <a:srgbClr val="FF9300"/>
                </a:solidFill>
                <a:latin typeface="Franklin Gothic Demi Cond" panose="020B0706030402020204" pitchFamily="34" charset="0"/>
              </a:defRPr>
            </a:lvl1pPr>
          </a:lstStyle>
          <a:p>
            <a:pPr lvl="0"/>
            <a:r>
              <a:rPr lang="en-US" dirty="0"/>
              <a:t>##</a:t>
            </a:r>
          </a:p>
        </p:txBody>
      </p:sp>
      <p:sp>
        <p:nvSpPr>
          <p:cNvPr id="98" name="Text Placeholder 3"/>
          <p:cNvSpPr>
            <a:spLocks noGrp="1"/>
          </p:cNvSpPr>
          <p:nvPr>
            <p:ph type="body" sz="half" idx="33" hasCustomPrompt="1"/>
          </p:nvPr>
        </p:nvSpPr>
        <p:spPr>
          <a:xfrm>
            <a:off x="5732930" y="2971800"/>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99" name="Text Placeholder 29"/>
          <p:cNvSpPr>
            <a:spLocks noGrp="1"/>
          </p:cNvSpPr>
          <p:nvPr>
            <p:ph type="body" sz="quarter" idx="34" hasCustomPrompt="1"/>
          </p:nvPr>
        </p:nvSpPr>
        <p:spPr>
          <a:xfrm>
            <a:off x="4800600" y="2948353"/>
            <a:ext cx="932330" cy="937839"/>
          </a:xfrm>
        </p:spPr>
        <p:txBody>
          <a:bodyPr anchor="t" anchorCtr="0">
            <a:noAutofit/>
          </a:bodyPr>
          <a:lstStyle>
            <a:lvl1pPr marL="0" indent="0">
              <a:lnSpc>
                <a:spcPct val="85000"/>
              </a:lnSpc>
              <a:spcBef>
                <a:spcPts val="0"/>
              </a:spcBef>
              <a:spcAft>
                <a:spcPts val="0"/>
              </a:spcAft>
              <a:buFontTx/>
              <a:buNone/>
              <a:defRPr sz="5000">
                <a:solidFill>
                  <a:srgbClr val="FF9300"/>
                </a:solidFill>
                <a:latin typeface="Franklin Gothic Demi Cond" panose="020B0706030402020204" pitchFamily="34" charset="0"/>
              </a:defRPr>
            </a:lvl1pPr>
          </a:lstStyle>
          <a:p>
            <a:pPr lvl="0"/>
            <a:r>
              <a:rPr lang="en-US" dirty="0"/>
              <a:t>##</a:t>
            </a:r>
          </a:p>
        </p:txBody>
      </p:sp>
      <p:sp>
        <p:nvSpPr>
          <p:cNvPr id="100" name="Text Placeholder 3"/>
          <p:cNvSpPr>
            <a:spLocks noGrp="1"/>
          </p:cNvSpPr>
          <p:nvPr>
            <p:ph type="body" sz="half" idx="35" hasCustomPrompt="1"/>
          </p:nvPr>
        </p:nvSpPr>
        <p:spPr>
          <a:xfrm>
            <a:off x="5732930" y="3886205"/>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101" name="Text Placeholder 29"/>
          <p:cNvSpPr>
            <a:spLocks noGrp="1"/>
          </p:cNvSpPr>
          <p:nvPr>
            <p:ph type="body" sz="quarter" idx="36" hasCustomPrompt="1"/>
          </p:nvPr>
        </p:nvSpPr>
        <p:spPr>
          <a:xfrm>
            <a:off x="4800600" y="3862758"/>
            <a:ext cx="932330" cy="937839"/>
          </a:xfrm>
        </p:spPr>
        <p:txBody>
          <a:bodyPr anchor="t" anchorCtr="0">
            <a:noAutofit/>
          </a:bodyPr>
          <a:lstStyle>
            <a:lvl1pPr marL="0" indent="0">
              <a:lnSpc>
                <a:spcPct val="85000"/>
              </a:lnSpc>
              <a:spcBef>
                <a:spcPts val="0"/>
              </a:spcBef>
              <a:spcAft>
                <a:spcPts val="0"/>
              </a:spcAft>
              <a:buFontTx/>
              <a:buNone/>
              <a:defRPr sz="5000">
                <a:solidFill>
                  <a:srgbClr val="FF9300"/>
                </a:solidFill>
                <a:latin typeface="Franklin Gothic Demi Cond" panose="020B0706030402020204" pitchFamily="34" charset="0"/>
              </a:defRPr>
            </a:lvl1pPr>
          </a:lstStyle>
          <a:p>
            <a:pPr lvl="0"/>
            <a:r>
              <a:rPr lang="en-US" dirty="0"/>
              <a:t>##</a:t>
            </a:r>
          </a:p>
        </p:txBody>
      </p:sp>
      <p:sp>
        <p:nvSpPr>
          <p:cNvPr id="102" name="Text Placeholder 3"/>
          <p:cNvSpPr>
            <a:spLocks noGrp="1"/>
          </p:cNvSpPr>
          <p:nvPr>
            <p:ph type="body" sz="half" idx="37" hasCustomPrompt="1"/>
          </p:nvPr>
        </p:nvSpPr>
        <p:spPr>
          <a:xfrm>
            <a:off x="5732930" y="4800610"/>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section title</a:t>
            </a:r>
          </a:p>
        </p:txBody>
      </p:sp>
      <p:sp>
        <p:nvSpPr>
          <p:cNvPr id="103" name="Text Placeholder 29"/>
          <p:cNvSpPr>
            <a:spLocks noGrp="1"/>
          </p:cNvSpPr>
          <p:nvPr>
            <p:ph type="body" sz="quarter" idx="38" hasCustomPrompt="1"/>
          </p:nvPr>
        </p:nvSpPr>
        <p:spPr>
          <a:xfrm>
            <a:off x="4800600" y="4777163"/>
            <a:ext cx="932330" cy="937839"/>
          </a:xfrm>
        </p:spPr>
        <p:txBody>
          <a:bodyPr anchor="t" anchorCtr="0">
            <a:noAutofit/>
          </a:bodyPr>
          <a:lstStyle>
            <a:lvl1pPr marL="0" indent="0">
              <a:lnSpc>
                <a:spcPct val="85000"/>
              </a:lnSpc>
              <a:spcBef>
                <a:spcPts val="0"/>
              </a:spcBef>
              <a:spcAft>
                <a:spcPts val="0"/>
              </a:spcAft>
              <a:buFontTx/>
              <a:buNone/>
              <a:defRPr sz="5000">
                <a:solidFill>
                  <a:srgbClr val="FF9300"/>
                </a:solidFill>
                <a:latin typeface="Franklin Gothic Demi Cond" panose="020B0706030402020204" pitchFamily="34" charset="0"/>
              </a:defRPr>
            </a:lvl1pPr>
          </a:lstStyle>
          <a:p>
            <a:pPr lvl="0"/>
            <a:r>
              <a:rPr lang="en-US" dirty="0"/>
              <a:t>##</a:t>
            </a:r>
          </a:p>
        </p:txBody>
      </p:sp>
    </p:spTree>
    <p:extLst>
      <p:ext uri="{BB962C8B-B14F-4D97-AF65-F5344CB8AC3E}">
        <p14:creationId xmlns:p14="http://schemas.microsoft.com/office/powerpoint/2010/main" val="3850515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15" name="Content Placeholder 13"/>
          <p:cNvSpPr>
            <a:spLocks noGrp="1"/>
          </p:cNvSpPr>
          <p:nvPr>
            <p:ph sz="quarter" idx="15"/>
          </p:nvPr>
        </p:nvSpPr>
        <p:spPr>
          <a:xfrm>
            <a:off x="685800" y="2971800"/>
            <a:ext cx="3657600" cy="27432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13"/>
          <p:cNvSpPr>
            <a:spLocks noGrp="1"/>
          </p:cNvSpPr>
          <p:nvPr>
            <p:ph sz="quarter" idx="16"/>
          </p:nvPr>
        </p:nvSpPr>
        <p:spPr>
          <a:xfrm>
            <a:off x="4800600" y="2971800"/>
            <a:ext cx="3657600" cy="27432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1">
                <a:solidFill>
                  <a:srgbClr val="C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TextBox 38"/>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40" name="Text Placeholder 10"/>
          <p:cNvSpPr>
            <a:spLocks noGrp="1"/>
          </p:cNvSpPr>
          <p:nvPr>
            <p:ph type="body" sz="quarter" idx="14" hasCustomPrompt="1"/>
          </p:nvPr>
        </p:nvSpPr>
        <p:spPr>
          <a:xfrm>
            <a:off x="685800" y="6577902"/>
            <a:ext cx="50292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WHO recommendation on tranexamic acid for PPH treatment (2017)</a:t>
            </a:r>
          </a:p>
        </p:txBody>
      </p:sp>
    </p:spTree>
    <p:extLst>
      <p:ext uri="{BB962C8B-B14F-4D97-AF65-F5344CB8AC3E}">
        <p14:creationId xmlns:p14="http://schemas.microsoft.com/office/powerpoint/2010/main" val="1328533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685800" y="2971800"/>
            <a:ext cx="50292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6172200" y="2971800"/>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1">
                <a:solidFill>
                  <a:srgbClr val="C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7" name="TextBox 36"/>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41" name="Text Placeholder 10"/>
          <p:cNvSpPr>
            <a:spLocks noGrp="1"/>
          </p:cNvSpPr>
          <p:nvPr>
            <p:ph type="body" sz="quarter" idx="14" hasCustomPrompt="1"/>
          </p:nvPr>
        </p:nvSpPr>
        <p:spPr>
          <a:xfrm>
            <a:off x="685800" y="6577902"/>
            <a:ext cx="50292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WHO recommendation on tranexamic acid for PPH treatment (2017)</a:t>
            </a:r>
          </a:p>
        </p:txBody>
      </p:sp>
    </p:spTree>
    <p:extLst>
      <p:ext uri="{BB962C8B-B14F-4D97-AF65-F5344CB8AC3E}">
        <p14:creationId xmlns:p14="http://schemas.microsoft.com/office/powerpoint/2010/main" val="325609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685800" y="2971800"/>
            <a:ext cx="22860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37"/>
          <p:cNvSpPr>
            <a:spLocks noGrp="1"/>
          </p:cNvSpPr>
          <p:nvPr>
            <p:ph sz="quarter" idx="17"/>
          </p:nvPr>
        </p:nvSpPr>
        <p:spPr>
          <a:xfrm>
            <a:off x="3429000" y="2971800"/>
            <a:ext cx="50292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1">
                <a:solidFill>
                  <a:srgbClr val="C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Box 40"/>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42" name="Text Placeholder 10"/>
          <p:cNvSpPr>
            <a:spLocks noGrp="1"/>
          </p:cNvSpPr>
          <p:nvPr>
            <p:ph type="body" sz="quarter" idx="14" hasCustomPrompt="1"/>
          </p:nvPr>
        </p:nvSpPr>
        <p:spPr>
          <a:xfrm>
            <a:off x="685800" y="6577902"/>
            <a:ext cx="50292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WHO recommendation on tranexamic acid for PPH treatment (2017)</a:t>
            </a:r>
          </a:p>
        </p:txBody>
      </p:sp>
    </p:spTree>
    <p:extLst>
      <p:ext uri="{BB962C8B-B14F-4D97-AF65-F5344CB8AC3E}">
        <p14:creationId xmlns:p14="http://schemas.microsoft.com/office/powerpoint/2010/main" val="275175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685800" y="2971800"/>
            <a:ext cx="2286000" cy="2743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37"/>
          <p:cNvSpPr>
            <a:spLocks noGrp="1"/>
          </p:cNvSpPr>
          <p:nvPr>
            <p:ph sz="quarter" idx="16"/>
          </p:nvPr>
        </p:nvSpPr>
        <p:spPr>
          <a:xfrm>
            <a:off x="3429000" y="2971800"/>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7"/>
          <p:cNvSpPr>
            <a:spLocks noGrp="1"/>
          </p:cNvSpPr>
          <p:nvPr>
            <p:ph sz="quarter" idx="17"/>
          </p:nvPr>
        </p:nvSpPr>
        <p:spPr>
          <a:xfrm>
            <a:off x="6172200" y="2971800"/>
            <a:ext cx="22860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1">
                <a:solidFill>
                  <a:srgbClr val="C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TextBox 43"/>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45" name="Text Placeholder 10"/>
          <p:cNvSpPr>
            <a:spLocks noGrp="1"/>
          </p:cNvSpPr>
          <p:nvPr>
            <p:ph type="body" sz="quarter" idx="14" hasCustomPrompt="1"/>
          </p:nvPr>
        </p:nvSpPr>
        <p:spPr>
          <a:xfrm>
            <a:off x="685800" y="6577902"/>
            <a:ext cx="50292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WHO recommendation on tranexamic acid for PPH treatment (2017)</a:t>
            </a:r>
          </a:p>
        </p:txBody>
      </p:sp>
    </p:spTree>
    <p:extLst>
      <p:ext uri="{BB962C8B-B14F-4D97-AF65-F5344CB8AC3E}">
        <p14:creationId xmlns:p14="http://schemas.microsoft.com/office/powerpoint/2010/main" val="150287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en-US" dirty="0"/>
              <a:t>click to edit master title style</a:t>
            </a:r>
          </a:p>
        </p:txBody>
      </p:sp>
      <p:sp>
        <p:nvSpPr>
          <p:cNvPr id="8" name="TextBox 7"/>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12" name="Text Placeholder 10"/>
          <p:cNvSpPr>
            <a:spLocks noGrp="1"/>
          </p:cNvSpPr>
          <p:nvPr>
            <p:ph type="body" sz="quarter" idx="14" hasCustomPrompt="1"/>
          </p:nvPr>
        </p:nvSpPr>
        <p:spPr>
          <a:xfrm>
            <a:off x="685800" y="6577902"/>
            <a:ext cx="50292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WHO recommendation on tranexamic acid for PPH treatment (2017)</a:t>
            </a:r>
          </a:p>
        </p:txBody>
      </p:sp>
      <p:sp>
        <p:nvSpPr>
          <p:cNvPr id="19"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869678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en-US" dirty="0"/>
              <a:t>click to edit master title style</a:t>
            </a:r>
          </a:p>
        </p:txBody>
      </p:sp>
      <p:sp>
        <p:nvSpPr>
          <p:cNvPr id="8" name="TextBox 7"/>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12" name="Text Placeholder 10"/>
          <p:cNvSpPr>
            <a:spLocks noGrp="1"/>
          </p:cNvSpPr>
          <p:nvPr>
            <p:ph type="body" sz="quarter" idx="14" hasCustomPrompt="1"/>
          </p:nvPr>
        </p:nvSpPr>
        <p:spPr>
          <a:xfrm>
            <a:off x="685800" y="6577902"/>
            <a:ext cx="5029200" cy="134396"/>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WHO recommendation on tranexamic acid for PPH treatment (2017)</a:t>
            </a:r>
          </a:p>
        </p:txBody>
      </p:sp>
      <p:sp>
        <p:nvSpPr>
          <p:cNvPr id="19"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hart Placeholder 3"/>
          <p:cNvSpPr>
            <a:spLocks noGrp="1"/>
          </p:cNvSpPr>
          <p:nvPr userDrawn="1">
            <p:ph type="chart" sz="quarter" idx="29" hasCustomPrompt="1"/>
          </p:nvPr>
        </p:nvSpPr>
        <p:spPr>
          <a:xfrm>
            <a:off x="685800" y="2057400"/>
            <a:ext cx="7772400" cy="4000500"/>
          </a:xfrm>
        </p:spPr>
        <p:txBody>
          <a:bodyPr/>
          <a:lstStyle>
            <a:lvl1pPr algn="ctr">
              <a:defRPr>
                <a:solidFill>
                  <a:schemeClr val="tx2"/>
                </a:solidFill>
              </a:defRPr>
            </a:lvl1pPr>
          </a:lstStyle>
          <a:p>
            <a:r>
              <a:rPr lang="en-US" dirty="0"/>
              <a:t>Click to insert chart from template</a:t>
            </a:r>
          </a:p>
        </p:txBody>
      </p:sp>
    </p:spTree>
    <p:extLst>
      <p:ext uri="{BB962C8B-B14F-4D97-AF65-F5344CB8AC3E}">
        <p14:creationId xmlns:p14="http://schemas.microsoft.com/office/powerpoint/2010/main" val="133430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Box 7"/>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smtClean="0">
                <a:solidFill>
                  <a:schemeClr val="tx2">
                    <a:lumMod val="60000"/>
                    <a:lumOff val="40000"/>
                  </a:schemeClr>
                </a:solidFill>
                <a:latin typeface="+mn-lt"/>
              </a:rPr>
              <a:pPr algn="r"/>
              <a:t>‹#›</a:t>
            </a:fld>
            <a:endParaRPr lang="en-US" sz="800" dirty="0">
              <a:solidFill>
                <a:schemeClr val="tx2">
                  <a:lumMod val="60000"/>
                  <a:lumOff val="40000"/>
                </a:schemeClr>
              </a:solidFill>
              <a:latin typeface="+mn-lt"/>
            </a:endParaRPr>
          </a:p>
        </p:txBody>
      </p:sp>
      <p:sp>
        <p:nvSpPr>
          <p:cNvPr id="12"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Tree>
    <p:extLst>
      <p:ext uri="{BB962C8B-B14F-4D97-AF65-F5344CB8AC3E}">
        <p14:creationId xmlns:p14="http://schemas.microsoft.com/office/powerpoint/2010/main" val="290282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142999"/>
            <a:ext cx="7772400" cy="914402"/>
          </a:xfrm>
          <a:prstGeom prst="rect">
            <a:avLst/>
          </a:prstGeom>
        </p:spPr>
        <p:txBody>
          <a:bodyPr vert="horz" lIns="0" tIns="0" rIns="0" bIns="0" rtlCol="0" anchor="t">
            <a:noAutofit/>
          </a:bodyPr>
          <a:lstStyle/>
          <a:p>
            <a:r>
              <a:rPr lang="en-US" dirty="0"/>
              <a:t>click to edit</a:t>
            </a:r>
            <a:br>
              <a:rPr lang="en-US" dirty="0"/>
            </a:br>
            <a:r>
              <a:rPr lang="en-US" dirty="0"/>
              <a:t>master title style</a:t>
            </a:r>
          </a:p>
        </p:txBody>
      </p:sp>
      <p:sp>
        <p:nvSpPr>
          <p:cNvPr id="3" name="Text Placeholder 2"/>
          <p:cNvSpPr>
            <a:spLocks noGrp="1"/>
          </p:cNvSpPr>
          <p:nvPr>
            <p:ph type="body" idx="1"/>
          </p:nvPr>
        </p:nvSpPr>
        <p:spPr>
          <a:xfrm>
            <a:off x="685800" y="2971801"/>
            <a:ext cx="7772400" cy="274320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err="1"/>
              <a:t>Lkweng</a:t>
            </a:r>
            <a:endParaRPr lang="en-US" dirty="0"/>
          </a:p>
          <a:p>
            <a:pPr lvl="6"/>
            <a:r>
              <a:rPr lang="en-US" dirty="0"/>
              <a:t>;</a:t>
            </a:r>
            <a:r>
              <a:rPr lang="en-US" dirty="0" err="1"/>
              <a:t>krweng’lk</a:t>
            </a:r>
            <a:endParaRPr lang="en-US" dirty="0"/>
          </a:p>
          <a:p>
            <a:pPr lvl="7"/>
            <a:r>
              <a:rPr lang="en-US" dirty="0" err="1"/>
              <a:t>Perign</a:t>
            </a:r>
            <a:endParaRPr lang="en-US" dirty="0"/>
          </a:p>
          <a:p>
            <a:pPr lvl="8"/>
            <a:r>
              <a:rPr lang="en-US" dirty="0"/>
              <a:t>;</a:t>
            </a:r>
            <a:r>
              <a:rPr lang="en-US" dirty="0" err="1"/>
              <a:t>kwegn</a:t>
            </a:r>
            <a:r>
              <a:rPr lang="en-US" dirty="0"/>
              <a:t>’</a:t>
            </a:r>
          </a:p>
        </p:txBody>
      </p:sp>
    </p:spTree>
    <p:extLst>
      <p:ext uri="{BB962C8B-B14F-4D97-AF65-F5344CB8AC3E}">
        <p14:creationId xmlns:p14="http://schemas.microsoft.com/office/powerpoint/2010/main" val="377729712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5" r:id="rId3"/>
    <p:sldLayoutId id="2147483652" r:id="rId4"/>
    <p:sldLayoutId id="2147483654" r:id="rId5"/>
    <p:sldLayoutId id="2147483651" r:id="rId6"/>
    <p:sldLayoutId id="2147483659" r:id="rId7"/>
    <p:sldLayoutId id="2147483660" r:id="rId8"/>
    <p:sldLayoutId id="2147483661" r:id="rId9"/>
    <p:sldLayoutId id="2147483662" r:id="rId10"/>
    <p:sldLayoutId id="2147483663" r:id="rId11"/>
    <p:sldLayoutId id="2147483664" r:id="rId12"/>
    <p:sldLayoutId id="2147483656" r:id="rId13"/>
    <p:sldLayoutId id="2147483665" r:id="rId14"/>
    <p:sldLayoutId id="2147483666" r:id="rId15"/>
  </p:sldLayoutIdLst>
  <p:txStyles>
    <p:titleStyle>
      <a:lvl1pPr algn="l" defTabSz="914400" rtl="0" eaLnBrk="1" latinLnBrk="0" hangingPunct="1">
        <a:lnSpc>
          <a:spcPct val="85000"/>
        </a:lnSpc>
        <a:spcBef>
          <a:spcPct val="0"/>
        </a:spcBef>
        <a:buNone/>
        <a:defRPr sz="365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sciencedirect.com/science/article/pii/S2214109X1470227X?via%3Dihub"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7.png"/><Relationship Id="rId2" Type="http://schemas.openxmlformats.org/officeDocument/2006/relationships/image" Target="../media/image14.emf"/><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hyperlink" Target="https://www.facebook.com/WHO/" TargetMode="External"/><Relationship Id="rId4" Type="http://schemas.openxmlformats.org/officeDocument/2006/relationships/hyperlink" Target="https://twitter.com/HRPresearch"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who.int/reproductivehealth/publications/maternal_perinatal_health/9789241548502/en/" TargetMode="External"/><Relationship Id="rId2" Type="http://schemas.openxmlformats.org/officeDocument/2006/relationships/hyperlink" Target="http://www.who.int/reproductivehealth/publications/uterotonics-pph-prevention/en/"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416F0CF-74B1-8A47-A9FB-99FD94A69C77}"/>
              </a:ext>
            </a:extLst>
          </p:cNvPr>
          <p:cNvPicPr>
            <a:picLocks noChangeAspect="1"/>
          </p:cNvPicPr>
          <p:nvPr/>
        </p:nvPicPr>
        <p:blipFill rotWithShape="1">
          <a:blip r:embed="rId2">
            <a:extLst>
              <a:ext uri="{28A0092B-C50C-407E-A947-70E740481C1C}">
                <a14:useLocalDpi xmlns:a14="http://schemas.microsoft.com/office/drawing/2010/main" val="0"/>
              </a:ext>
            </a:extLst>
          </a:blip>
          <a:srcRect l="1447" t="4656" r="1447" b="43878"/>
          <a:stretch/>
        </p:blipFill>
        <p:spPr>
          <a:xfrm>
            <a:off x="0" y="0"/>
            <a:ext cx="9144000" cy="6858000"/>
          </a:xfrm>
          <a:prstGeom prst="rect">
            <a:avLst/>
          </a:prstGeom>
        </p:spPr>
      </p:pic>
      <p:pic>
        <p:nvPicPr>
          <p:cNvPr id="27" name="Picture 26">
            <a:extLst>
              <a:ext uri="{FF2B5EF4-FFF2-40B4-BE49-F238E27FC236}">
                <a16:creationId xmlns:a16="http://schemas.microsoft.com/office/drawing/2014/main" id="{5A64C4DE-D9A4-214E-A1C2-3C8D4EEA45ED}"/>
              </a:ext>
            </a:extLst>
          </p:cNvPr>
          <p:cNvPicPr>
            <a:picLocks noChangeAspect="1"/>
          </p:cNvPicPr>
          <p:nvPr/>
        </p:nvPicPr>
        <p:blipFill rotWithShape="1">
          <a:blip r:embed="rId3">
            <a:extLst>
              <a:ext uri="{28A0092B-C50C-407E-A947-70E740481C1C}">
                <a14:useLocalDpi xmlns:a14="http://schemas.microsoft.com/office/drawing/2010/main" val="0"/>
              </a:ext>
            </a:extLst>
          </a:blip>
          <a:srcRect l="28389" t="84236" r="42332" b="4926"/>
          <a:stretch/>
        </p:blipFill>
        <p:spPr>
          <a:xfrm>
            <a:off x="6400800" y="5247627"/>
            <a:ext cx="2743200" cy="1436914"/>
          </a:xfrm>
          <a:prstGeom prst="rect">
            <a:avLst/>
          </a:prstGeom>
        </p:spPr>
      </p:pic>
    </p:spTree>
    <p:extLst>
      <p:ext uri="{BB962C8B-B14F-4D97-AF65-F5344CB8AC3E}">
        <p14:creationId xmlns:p14="http://schemas.microsoft.com/office/powerpoint/2010/main" val="58554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799" y="1142999"/>
            <a:ext cx="8196944" cy="914402"/>
          </a:xfrm>
        </p:spPr>
        <p:txBody>
          <a:bodyPr/>
          <a:lstStyle/>
          <a:p>
            <a:r>
              <a:rPr lang="en-US" sz="2800" b="1" dirty="0"/>
              <a:t>Recommendation 1.</a:t>
            </a:r>
            <a:r>
              <a:rPr lang="en-US" sz="2800" dirty="0"/>
              <a:t> The use of an effective uterotonic for the prevention of PPH during the third stage of </a:t>
            </a:r>
            <a:r>
              <a:rPr lang="en-US" sz="2800" dirty="0" err="1"/>
              <a:t>labour</a:t>
            </a:r>
            <a:r>
              <a:rPr lang="en-US" sz="2800" dirty="0"/>
              <a:t> is recommended for all births. </a:t>
            </a:r>
          </a:p>
        </p:txBody>
      </p:sp>
      <p:sp>
        <p:nvSpPr>
          <p:cNvPr id="3" name="Content Placeholder 2"/>
          <p:cNvSpPr>
            <a:spLocks noGrp="1"/>
          </p:cNvSpPr>
          <p:nvPr>
            <p:ph sz="quarter" idx="17"/>
          </p:nvPr>
        </p:nvSpPr>
        <p:spPr>
          <a:xfrm>
            <a:off x="685799" y="3007659"/>
            <a:ext cx="4596320" cy="1833453"/>
          </a:xfrm>
        </p:spPr>
        <p:txBody>
          <a:bodyPr numCol="1"/>
          <a:lstStyle/>
          <a:p>
            <a:r>
              <a:rPr lang="en-US" dirty="0"/>
              <a:t>To effectively prevent PPH, only one of the following uterotonics should be used:</a:t>
            </a:r>
          </a:p>
          <a:p>
            <a:pPr marL="285750" lvl="1" indent="-285750">
              <a:buFont typeface="Arial" panose="020B0604020202020204" pitchFamily="34" charset="0"/>
              <a:buChar char="•"/>
            </a:pPr>
            <a:r>
              <a:rPr lang="en-US" b="1" dirty="0"/>
              <a:t>Oxytocin</a:t>
            </a:r>
            <a:endParaRPr lang="en-AU" b="1" dirty="0"/>
          </a:p>
          <a:p>
            <a:pPr marL="285750" lvl="1" indent="-285750">
              <a:buFont typeface="Arial" panose="020B0604020202020204" pitchFamily="34" charset="0"/>
              <a:buChar char="•"/>
            </a:pPr>
            <a:r>
              <a:rPr lang="en-US" dirty="0">
                <a:solidFill>
                  <a:schemeClr val="tx2">
                    <a:lumMod val="40000"/>
                    <a:lumOff val="60000"/>
                  </a:schemeClr>
                </a:solidFill>
              </a:rPr>
              <a:t>Carbetocin</a:t>
            </a:r>
            <a:endParaRPr lang="en-AU" dirty="0">
              <a:solidFill>
                <a:schemeClr val="tx2">
                  <a:lumMod val="40000"/>
                  <a:lumOff val="60000"/>
                </a:schemeClr>
              </a:solidFill>
            </a:endParaRPr>
          </a:p>
          <a:p>
            <a:pPr marL="285750" lvl="1" indent="-285750">
              <a:buFont typeface="Arial" panose="020B0604020202020204" pitchFamily="34" charset="0"/>
              <a:buChar char="•"/>
            </a:pPr>
            <a:r>
              <a:rPr lang="en-US" dirty="0">
                <a:solidFill>
                  <a:schemeClr val="tx2">
                    <a:lumMod val="40000"/>
                    <a:lumOff val="60000"/>
                  </a:schemeClr>
                </a:solidFill>
              </a:rPr>
              <a:t>Misoprostol</a:t>
            </a:r>
            <a:endParaRPr lang="en-AU" dirty="0">
              <a:solidFill>
                <a:schemeClr val="tx2">
                  <a:lumMod val="40000"/>
                  <a:lumOff val="60000"/>
                </a:schemeClr>
              </a:solidFill>
            </a:endParaRPr>
          </a:p>
          <a:p>
            <a:pPr marL="285750" lvl="1" indent="-285750">
              <a:buFont typeface="Arial" panose="020B0604020202020204" pitchFamily="34" charset="0"/>
              <a:buChar char="•"/>
            </a:pPr>
            <a:r>
              <a:rPr lang="en-US" dirty="0">
                <a:solidFill>
                  <a:schemeClr val="tx2">
                    <a:lumMod val="40000"/>
                    <a:lumOff val="60000"/>
                  </a:schemeClr>
                </a:solidFill>
              </a:rPr>
              <a:t>Ergometrine/methylergometrine</a:t>
            </a:r>
            <a:endParaRPr lang="en-AU" dirty="0">
              <a:solidFill>
                <a:schemeClr val="tx2">
                  <a:lumMod val="40000"/>
                  <a:lumOff val="60000"/>
                </a:schemeClr>
              </a:solidFill>
            </a:endParaRPr>
          </a:p>
          <a:p>
            <a:pPr marL="285750" lvl="1" indent="-285750">
              <a:buFont typeface="Arial" panose="020B0604020202020204" pitchFamily="34" charset="0"/>
              <a:buChar char="•"/>
            </a:pPr>
            <a:r>
              <a:rPr lang="en-US" dirty="0">
                <a:solidFill>
                  <a:schemeClr val="tx2">
                    <a:lumMod val="40000"/>
                    <a:lumOff val="60000"/>
                  </a:schemeClr>
                </a:solidFill>
              </a:rPr>
              <a:t>Oxytocin and ergometrine fixed-dose combination</a:t>
            </a:r>
            <a:endParaRPr lang="en-US" sz="1800" b="1" dirty="0">
              <a:solidFill>
                <a:schemeClr val="tx2">
                  <a:lumMod val="40000"/>
                  <a:lumOff val="60000"/>
                </a:schemeClr>
              </a:solidFill>
            </a:endParaRPr>
          </a:p>
        </p:txBody>
      </p:sp>
      <p:sp>
        <p:nvSpPr>
          <p:cNvPr id="15" name="Text Placeholder 14"/>
          <p:cNvSpPr>
            <a:spLocks noGrp="1"/>
          </p:cNvSpPr>
          <p:nvPr>
            <p:ph type="body" idx="28"/>
          </p:nvPr>
        </p:nvSpPr>
        <p:spPr/>
        <p:txBody>
          <a:bodyPr/>
          <a:lstStyle/>
          <a:p>
            <a:r>
              <a:rPr lang="en-US" dirty="0"/>
              <a:t>4. What works: efficacy and safety of uterotonics for PPH prevention </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7333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4611834" y="6165889"/>
            <a:ext cx="1229008" cy="119062"/>
            <a:chOff x="685800" y="6165890"/>
            <a:chExt cx="1229008" cy="119062"/>
          </a:xfrm>
        </p:grpSpPr>
        <p:sp>
          <p:nvSpPr>
            <p:cNvPr id="25"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4611834" y="6331399"/>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cxnSp>
        <p:nvCxnSpPr>
          <p:cNvPr id="16" name="Elbow Connector 15">
            <a:extLst>
              <a:ext uri="{FF2B5EF4-FFF2-40B4-BE49-F238E27FC236}">
                <a16:creationId xmlns:a16="http://schemas.microsoft.com/office/drawing/2014/main" id="{E8BC0B6D-229A-D643-A718-60A49A13B1BB}"/>
              </a:ext>
            </a:extLst>
          </p:cNvPr>
          <p:cNvCxnSpPr>
            <a:cxnSpLocks/>
          </p:cNvCxnSpPr>
          <p:nvPr/>
        </p:nvCxnSpPr>
        <p:spPr>
          <a:xfrm flipV="1">
            <a:off x="967235" y="3093396"/>
            <a:ext cx="8517233" cy="908298"/>
          </a:xfrm>
          <a:prstGeom prst="bentConnector3">
            <a:avLst>
              <a:gd name="adj1" fmla="val 50000"/>
            </a:avLst>
          </a:prstGeom>
          <a:ln w="3175"/>
        </p:spPr>
        <p:style>
          <a:lnRef idx="1">
            <a:schemeClr val="accent4"/>
          </a:lnRef>
          <a:fillRef idx="0">
            <a:schemeClr val="accent4"/>
          </a:fillRef>
          <a:effectRef idx="0">
            <a:schemeClr val="accent4"/>
          </a:effectRef>
          <a:fontRef idx="minor">
            <a:schemeClr val="tx1"/>
          </a:fontRef>
        </p:style>
      </p:cxnSp>
      <p:sp>
        <p:nvSpPr>
          <p:cNvPr id="28" name="Content Placeholder 7">
            <a:extLst>
              <a:ext uri="{FF2B5EF4-FFF2-40B4-BE49-F238E27FC236}">
                <a16:creationId xmlns:a16="http://schemas.microsoft.com/office/drawing/2014/main" id="{156E307E-B52B-A04B-9D24-A0C299D9C259}"/>
              </a:ext>
            </a:extLst>
          </p:cNvPr>
          <p:cNvSpPr txBox="1">
            <a:spLocks/>
          </p:cNvSpPr>
          <p:nvPr/>
        </p:nvSpPr>
        <p:spPr>
          <a:xfrm>
            <a:off x="5533902" y="2740208"/>
            <a:ext cx="3348841" cy="2460812"/>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2"/>
            <a:r>
              <a:rPr lang="en-US" sz="1600" b="1" dirty="0">
                <a:solidFill>
                  <a:srgbClr val="C00000"/>
                </a:solidFill>
              </a:rPr>
              <a:t>Recommendation 1.1</a:t>
            </a:r>
            <a:endParaRPr lang="en-US" sz="1300" dirty="0"/>
          </a:p>
          <a:p>
            <a:pPr lvl="2">
              <a:buNone/>
            </a:pPr>
            <a:r>
              <a:rPr lang="en-US" sz="1600" b="1" dirty="0"/>
              <a:t>The use of oxytocin (10 IU, IM/IV) is recommended for the prevention of PPH for all births. </a:t>
            </a:r>
            <a:endParaRPr lang="en-US" sz="2000" b="1" dirty="0"/>
          </a:p>
          <a:p>
            <a:pPr lvl="2"/>
            <a:endParaRPr lang="en-US" sz="1600" dirty="0"/>
          </a:p>
          <a:p>
            <a:pPr marL="285750" lvl="2" indent="-285750">
              <a:buFont typeface="Arial" panose="020B0604020202020204" pitchFamily="34" charset="0"/>
              <a:buChar char="•"/>
            </a:pPr>
            <a:r>
              <a:rPr lang="en-US" sz="1200" dirty="0"/>
              <a:t>Vaginal birth or caesarean section</a:t>
            </a:r>
          </a:p>
          <a:p>
            <a:pPr marL="285750" lvl="2" indent="-285750">
              <a:buFont typeface="Arial" panose="020B0604020202020204" pitchFamily="34" charset="0"/>
              <a:buChar char="•"/>
            </a:pPr>
            <a:r>
              <a:rPr lang="en-US" sz="1200" dirty="0"/>
              <a:t>Skilled health personnel required to administer</a:t>
            </a:r>
          </a:p>
          <a:p>
            <a:pPr marL="285750" lvl="2" indent="-285750">
              <a:buFont typeface="Arial" panose="020B0604020202020204" pitchFamily="34" charset="0"/>
              <a:buChar char="•"/>
            </a:pPr>
            <a:r>
              <a:rPr lang="en-US" sz="1200" dirty="0"/>
              <a:t>At caesarean section: consider dividing doses and avoid a rapid IV bolus</a:t>
            </a:r>
          </a:p>
          <a:p>
            <a:pPr marL="455613" lvl="3" indent="-285750"/>
            <a:endParaRPr lang="en-US" sz="1600" dirty="0"/>
          </a:p>
        </p:txBody>
      </p:sp>
      <p:sp>
        <p:nvSpPr>
          <p:cNvPr id="17" name="Rectangle 16">
            <a:extLst>
              <a:ext uri="{FF2B5EF4-FFF2-40B4-BE49-F238E27FC236}">
                <a16:creationId xmlns:a16="http://schemas.microsoft.com/office/drawing/2014/main" id="{E5160351-51B7-6647-AE8C-1D86A8F3C6A3}"/>
              </a:ext>
            </a:extLst>
          </p:cNvPr>
          <p:cNvSpPr>
            <a:spLocks noChangeArrowheads="1"/>
          </p:cNvSpPr>
          <p:nvPr/>
        </p:nvSpPr>
        <p:spPr bwMode="auto">
          <a:xfrm>
            <a:off x="7229190" y="621827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3748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fade">
                                      <p:cBhvr>
                                        <p:cTn id="13" dur="1000"/>
                                        <p:tgtEl>
                                          <p:spTgt spid="28">
                                            <p:txEl>
                                              <p:pRg st="0" end="0"/>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1000"/>
                                        <p:tgtEl>
                                          <p:spTgt spid="28">
                                            <p:txEl>
                                              <p:pRg st="1" end="1"/>
                                            </p:txEl>
                                          </p:spTgt>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28">
                                            <p:txEl>
                                              <p:pRg st="3" end="3"/>
                                            </p:txEl>
                                          </p:spTgt>
                                        </p:tgtEl>
                                        <p:attrNameLst>
                                          <p:attrName>style.visibility</p:attrName>
                                        </p:attrNameLst>
                                      </p:cBhvr>
                                      <p:to>
                                        <p:strVal val="visible"/>
                                      </p:to>
                                    </p:set>
                                    <p:animEffect transition="in" filter="fade">
                                      <p:cBhvr>
                                        <p:cTn id="21" dur="1000"/>
                                        <p:tgtEl>
                                          <p:spTgt spid="28">
                                            <p:txEl>
                                              <p:pRg st="3" end="3"/>
                                            </p:txEl>
                                          </p:spTgt>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28">
                                            <p:txEl>
                                              <p:pRg st="4" end="4"/>
                                            </p:txEl>
                                          </p:spTgt>
                                        </p:tgtEl>
                                        <p:attrNameLst>
                                          <p:attrName>style.visibility</p:attrName>
                                        </p:attrNameLst>
                                      </p:cBhvr>
                                      <p:to>
                                        <p:strVal val="visible"/>
                                      </p:to>
                                    </p:set>
                                    <p:animEffect transition="in" filter="fade">
                                      <p:cBhvr>
                                        <p:cTn id="25" dur="1000"/>
                                        <p:tgtEl>
                                          <p:spTgt spid="28">
                                            <p:txEl>
                                              <p:pRg st="4" end="4"/>
                                            </p:txEl>
                                          </p:spTgt>
                                        </p:tgtEl>
                                      </p:cBhvr>
                                    </p:animEffect>
                                  </p:childTnLst>
                                </p:cTn>
                              </p:par>
                            </p:childTnLst>
                          </p:cTn>
                        </p:par>
                        <p:par>
                          <p:cTn id="26" fill="hold">
                            <p:stCondLst>
                              <p:cond delay="5000"/>
                            </p:stCondLst>
                            <p:childTnLst>
                              <p:par>
                                <p:cTn id="27" presetID="10"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799" y="1142999"/>
            <a:ext cx="8196944" cy="914402"/>
          </a:xfrm>
        </p:spPr>
        <p:txBody>
          <a:bodyPr/>
          <a:lstStyle/>
          <a:p>
            <a:r>
              <a:rPr lang="en-US" sz="2800" b="1" dirty="0"/>
              <a:t>Recommendation 1.</a:t>
            </a:r>
            <a:r>
              <a:rPr lang="en-US" sz="2800" dirty="0"/>
              <a:t> The use of an effective uterotonic for the prevention of PPH during the third stage of </a:t>
            </a:r>
            <a:r>
              <a:rPr lang="en-US" sz="2800" dirty="0" err="1"/>
              <a:t>labour</a:t>
            </a:r>
            <a:r>
              <a:rPr lang="en-US" sz="2800" dirty="0"/>
              <a:t> is recommended for all births. </a:t>
            </a:r>
          </a:p>
        </p:txBody>
      </p:sp>
      <p:sp>
        <p:nvSpPr>
          <p:cNvPr id="3" name="Content Placeholder 2"/>
          <p:cNvSpPr>
            <a:spLocks noGrp="1"/>
          </p:cNvSpPr>
          <p:nvPr>
            <p:ph sz="quarter" idx="17"/>
          </p:nvPr>
        </p:nvSpPr>
        <p:spPr>
          <a:xfrm>
            <a:off x="685799" y="3007659"/>
            <a:ext cx="4596320" cy="1833453"/>
          </a:xfrm>
        </p:spPr>
        <p:txBody>
          <a:bodyPr numCol="1"/>
          <a:lstStyle/>
          <a:p>
            <a:r>
              <a:rPr lang="en-US" dirty="0"/>
              <a:t>To effectively prevent PPH, only one of the following uterotonics should be used:</a:t>
            </a:r>
          </a:p>
          <a:p>
            <a:pPr marL="285750" lvl="1" indent="-285750">
              <a:buFont typeface="Arial" panose="020B0604020202020204" pitchFamily="34" charset="0"/>
              <a:buChar char="•"/>
            </a:pPr>
            <a:r>
              <a:rPr lang="en-US" dirty="0">
                <a:solidFill>
                  <a:schemeClr val="tx2">
                    <a:lumMod val="40000"/>
                    <a:lumOff val="60000"/>
                  </a:schemeClr>
                </a:solidFill>
              </a:rPr>
              <a:t>Oxytocin</a:t>
            </a:r>
            <a:endParaRPr lang="en-AU" dirty="0">
              <a:solidFill>
                <a:schemeClr val="tx2">
                  <a:lumMod val="40000"/>
                  <a:lumOff val="60000"/>
                </a:schemeClr>
              </a:solidFill>
            </a:endParaRPr>
          </a:p>
          <a:p>
            <a:pPr marL="285750" lvl="1" indent="-285750">
              <a:buFont typeface="Arial" panose="020B0604020202020204" pitchFamily="34" charset="0"/>
              <a:buChar char="•"/>
            </a:pPr>
            <a:r>
              <a:rPr lang="en-US" b="1" dirty="0"/>
              <a:t>Carbetocin</a:t>
            </a:r>
            <a:endParaRPr lang="en-AU" b="1" dirty="0"/>
          </a:p>
          <a:p>
            <a:pPr marL="285750" lvl="1" indent="-285750">
              <a:buFont typeface="Arial" panose="020B0604020202020204" pitchFamily="34" charset="0"/>
              <a:buChar char="•"/>
            </a:pPr>
            <a:r>
              <a:rPr lang="en-US" dirty="0">
                <a:solidFill>
                  <a:schemeClr val="tx2">
                    <a:lumMod val="40000"/>
                    <a:lumOff val="60000"/>
                  </a:schemeClr>
                </a:solidFill>
              </a:rPr>
              <a:t>Misoprostol</a:t>
            </a:r>
            <a:endParaRPr lang="en-AU" dirty="0">
              <a:solidFill>
                <a:schemeClr val="tx2">
                  <a:lumMod val="40000"/>
                  <a:lumOff val="60000"/>
                </a:schemeClr>
              </a:solidFill>
            </a:endParaRPr>
          </a:p>
          <a:p>
            <a:pPr marL="285750" lvl="1" indent="-285750">
              <a:buFont typeface="Arial" panose="020B0604020202020204" pitchFamily="34" charset="0"/>
              <a:buChar char="•"/>
            </a:pPr>
            <a:r>
              <a:rPr lang="en-US" dirty="0">
                <a:solidFill>
                  <a:schemeClr val="tx2">
                    <a:lumMod val="40000"/>
                    <a:lumOff val="60000"/>
                  </a:schemeClr>
                </a:solidFill>
              </a:rPr>
              <a:t>Ergometrine/methylergometrine</a:t>
            </a:r>
            <a:endParaRPr lang="en-AU" dirty="0">
              <a:solidFill>
                <a:schemeClr val="tx2">
                  <a:lumMod val="40000"/>
                  <a:lumOff val="60000"/>
                </a:schemeClr>
              </a:solidFill>
            </a:endParaRPr>
          </a:p>
          <a:p>
            <a:pPr marL="285750" lvl="1" indent="-285750">
              <a:buFont typeface="Arial" panose="020B0604020202020204" pitchFamily="34" charset="0"/>
              <a:buChar char="•"/>
            </a:pPr>
            <a:r>
              <a:rPr lang="en-US" dirty="0">
                <a:solidFill>
                  <a:schemeClr val="tx2">
                    <a:lumMod val="40000"/>
                    <a:lumOff val="60000"/>
                  </a:schemeClr>
                </a:solidFill>
              </a:rPr>
              <a:t>Oxytocin and ergometrine fixed-dose combination</a:t>
            </a:r>
            <a:endParaRPr lang="en-US" sz="1800" b="1" dirty="0">
              <a:solidFill>
                <a:schemeClr val="tx2">
                  <a:lumMod val="40000"/>
                  <a:lumOff val="60000"/>
                </a:schemeClr>
              </a:solidFill>
            </a:endParaRPr>
          </a:p>
        </p:txBody>
      </p:sp>
      <p:sp>
        <p:nvSpPr>
          <p:cNvPr id="15" name="Text Placeholder 14"/>
          <p:cNvSpPr>
            <a:spLocks noGrp="1"/>
          </p:cNvSpPr>
          <p:nvPr>
            <p:ph type="body" idx="28"/>
          </p:nvPr>
        </p:nvSpPr>
        <p:spPr/>
        <p:txBody>
          <a:bodyPr/>
          <a:lstStyle/>
          <a:p>
            <a:r>
              <a:rPr lang="en-US" dirty="0"/>
              <a:t>4. What works: efficacy and safety of uterotonics for PPH prevention </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7333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4611834" y="6165889"/>
            <a:ext cx="1229008" cy="119062"/>
            <a:chOff x="685800" y="6165890"/>
            <a:chExt cx="1229008" cy="119062"/>
          </a:xfrm>
        </p:grpSpPr>
        <p:sp>
          <p:nvSpPr>
            <p:cNvPr id="25"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4611834" y="6331399"/>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cxnSp>
        <p:nvCxnSpPr>
          <p:cNvPr id="16" name="Elbow Connector 15">
            <a:extLst>
              <a:ext uri="{FF2B5EF4-FFF2-40B4-BE49-F238E27FC236}">
                <a16:creationId xmlns:a16="http://schemas.microsoft.com/office/drawing/2014/main" id="{E8BC0B6D-229A-D643-A718-60A49A13B1BB}"/>
              </a:ext>
            </a:extLst>
          </p:cNvPr>
          <p:cNvCxnSpPr>
            <a:cxnSpLocks/>
          </p:cNvCxnSpPr>
          <p:nvPr/>
        </p:nvCxnSpPr>
        <p:spPr>
          <a:xfrm flipV="1">
            <a:off x="957508" y="3074657"/>
            <a:ext cx="8439411" cy="1203993"/>
          </a:xfrm>
          <a:prstGeom prst="bentConnector3">
            <a:avLst>
              <a:gd name="adj1" fmla="val 50000"/>
            </a:avLst>
          </a:prstGeom>
          <a:ln w="3175"/>
        </p:spPr>
        <p:style>
          <a:lnRef idx="1">
            <a:schemeClr val="accent4"/>
          </a:lnRef>
          <a:fillRef idx="0">
            <a:schemeClr val="accent4"/>
          </a:fillRef>
          <a:effectRef idx="0">
            <a:schemeClr val="accent4"/>
          </a:effectRef>
          <a:fontRef idx="minor">
            <a:schemeClr val="tx1"/>
          </a:fontRef>
        </p:style>
      </p:cxnSp>
      <p:sp>
        <p:nvSpPr>
          <p:cNvPr id="28" name="Content Placeholder 7">
            <a:extLst>
              <a:ext uri="{FF2B5EF4-FFF2-40B4-BE49-F238E27FC236}">
                <a16:creationId xmlns:a16="http://schemas.microsoft.com/office/drawing/2014/main" id="{156E307E-B52B-A04B-9D24-A0C299D9C259}"/>
              </a:ext>
            </a:extLst>
          </p:cNvPr>
          <p:cNvSpPr txBox="1">
            <a:spLocks/>
          </p:cNvSpPr>
          <p:nvPr/>
        </p:nvSpPr>
        <p:spPr>
          <a:xfrm>
            <a:off x="5533902" y="2740208"/>
            <a:ext cx="3348841" cy="2460812"/>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2"/>
            <a:r>
              <a:rPr lang="en-US" sz="1600" b="1" dirty="0">
                <a:solidFill>
                  <a:srgbClr val="C00000"/>
                </a:solidFill>
              </a:rPr>
              <a:t>Recommendation 1.2</a:t>
            </a:r>
            <a:endParaRPr lang="en-US" sz="1300" dirty="0"/>
          </a:p>
          <a:p>
            <a:pPr lvl="2">
              <a:buNone/>
            </a:pPr>
            <a:r>
              <a:rPr lang="en-US" sz="1600" b="1" dirty="0"/>
              <a:t>The use of carbetocin (100 µg, IM/IV) is recommended for the prevention of PPH for all births in contexts where its cost is comparable to other effective uterotonics.</a:t>
            </a:r>
            <a:endParaRPr lang="en-US" sz="1600" dirty="0"/>
          </a:p>
          <a:p>
            <a:pPr marL="285750" lvl="2" indent="-285750">
              <a:buFont typeface="Arial" panose="020B0604020202020204" pitchFamily="34" charset="0"/>
              <a:buChar char="•"/>
            </a:pPr>
            <a:r>
              <a:rPr lang="en-US" sz="1200" dirty="0"/>
              <a:t>Vaginal birth or caesarean section</a:t>
            </a:r>
          </a:p>
          <a:p>
            <a:pPr marL="285750" lvl="2" indent="-285750">
              <a:buFont typeface="Arial" panose="020B0604020202020204" pitchFamily="34" charset="0"/>
              <a:buChar char="•"/>
            </a:pPr>
            <a:r>
              <a:rPr lang="en-US" sz="1200" dirty="0"/>
              <a:t>Skilled health personnel required to administer</a:t>
            </a:r>
          </a:p>
          <a:p>
            <a:pPr marL="285750" lvl="2" indent="-285750">
              <a:buFont typeface="Arial" panose="020B0604020202020204" pitchFamily="34" charset="0"/>
              <a:buChar char="•"/>
            </a:pPr>
            <a:r>
              <a:rPr lang="en-US" sz="1200" dirty="0"/>
              <a:t>For PPH prevention </a:t>
            </a:r>
            <a:r>
              <a:rPr lang="en-US" sz="1200" b="1" dirty="0"/>
              <a:t>only</a:t>
            </a:r>
            <a:endParaRPr lang="en-US" sz="1200" dirty="0"/>
          </a:p>
          <a:p>
            <a:pPr marL="455613" lvl="3" indent="-285750"/>
            <a:endParaRPr lang="en-US" sz="1600" dirty="0"/>
          </a:p>
        </p:txBody>
      </p:sp>
      <p:sp>
        <p:nvSpPr>
          <p:cNvPr id="17" name="Rectangle 16">
            <a:extLst>
              <a:ext uri="{FF2B5EF4-FFF2-40B4-BE49-F238E27FC236}">
                <a16:creationId xmlns:a16="http://schemas.microsoft.com/office/drawing/2014/main" id="{372503B3-EDC8-8845-AECC-505815076AA3}"/>
              </a:ext>
            </a:extLst>
          </p:cNvPr>
          <p:cNvSpPr>
            <a:spLocks noChangeArrowheads="1"/>
          </p:cNvSpPr>
          <p:nvPr/>
        </p:nvSpPr>
        <p:spPr bwMode="auto">
          <a:xfrm>
            <a:off x="7229190" y="621827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4925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fade">
                                      <p:cBhvr>
                                        <p:cTn id="13" dur="1000"/>
                                        <p:tgtEl>
                                          <p:spTgt spid="28">
                                            <p:txEl>
                                              <p:pRg st="0" end="0"/>
                                            </p:txEl>
                                          </p:spTgt>
                                        </p:tgtEl>
                                      </p:cBhvr>
                                    </p:animEffect>
                                  </p:childTnLst>
                                </p:cTn>
                              </p:par>
                            </p:childTnLst>
                          </p:cTn>
                        </p:par>
                        <p:par>
                          <p:cTn id="14" fill="hold">
                            <p:stCondLst>
                              <p:cond delay="2000"/>
                            </p:stCondLst>
                            <p:childTnLst>
                              <p:par>
                                <p:cTn id="15" presetID="10" presetClass="entr" presetSubtype="0" fill="hold" grpId="1" nodeType="after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500"/>
                                        <p:tgtEl>
                                          <p:spTgt spid="28">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28">
                                            <p:txEl>
                                              <p:pRg st="2" end="2"/>
                                            </p:txEl>
                                          </p:spTgt>
                                        </p:tgtEl>
                                        <p:attrNameLst>
                                          <p:attrName>style.visibility</p:attrName>
                                        </p:attrNameLst>
                                      </p:cBhvr>
                                      <p:to>
                                        <p:strVal val="visible"/>
                                      </p:to>
                                    </p:set>
                                    <p:animEffect transition="in" filter="fade">
                                      <p:cBhvr>
                                        <p:cTn id="21" dur="1000"/>
                                        <p:tgtEl>
                                          <p:spTgt spid="28">
                                            <p:txEl>
                                              <p:pRg st="2" end="2"/>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28">
                                            <p:txEl>
                                              <p:pRg st="3" end="3"/>
                                            </p:txEl>
                                          </p:spTgt>
                                        </p:tgtEl>
                                        <p:attrNameLst>
                                          <p:attrName>style.visibility</p:attrName>
                                        </p:attrNameLst>
                                      </p:cBhvr>
                                      <p:to>
                                        <p:strVal val="visible"/>
                                      </p:to>
                                    </p:set>
                                    <p:animEffect transition="in" filter="fade">
                                      <p:cBhvr>
                                        <p:cTn id="25" dur="1000"/>
                                        <p:tgtEl>
                                          <p:spTgt spid="28">
                                            <p:txEl>
                                              <p:pRg st="3" end="3"/>
                                            </p:txEl>
                                          </p:spTgt>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28">
                                            <p:txEl>
                                              <p:pRg st="4" end="4"/>
                                            </p:txEl>
                                          </p:spTgt>
                                        </p:tgtEl>
                                        <p:attrNameLst>
                                          <p:attrName>style.visibility</p:attrName>
                                        </p:attrNameLst>
                                      </p:cBhvr>
                                      <p:to>
                                        <p:strVal val="visible"/>
                                      </p:to>
                                    </p:set>
                                    <p:animEffect transition="in" filter="fade">
                                      <p:cBhvr>
                                        <p:cTn id="29" dur="10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bldLvl="2"/>
      <p:bldP spid="28" grpId="1"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799" y="1142999"/>
            <a:ext cx="8196944" cy="914402"/>
          </a:xfrm>
        </p:spPr>
        <p:txBody>
          <a:bodyPr/>
          <a:lstStyle/>
          <a:p>
            <a:r>
              <a:rPr lang="en-US" sz="2800" b="1" dirty="0"/>
              <a:t>Recommendation 1.</a:t>
            </a:r>
            <a:r>
              <a:rPr lang="en-US" sz="2800" dirty="0"/>
              <a:t> The use of an effective uterotonic for the prevention of PPH during the third stage of </a:t>
            </a:r>
            <a:r>
              <a:rPr lang="en-US" sz="2800" dirty="0" err="1"/>
              <a:t>labour</a:t>
            </a:r>
            <a:r>
              <a:rPr lang="en-US" sz="2800" dirty="0"/>
              <a:t> is recommended for all births. </a:t>
            </a:r>
          </a:p>
        </p:txBody>
      </p:sp>
      <p:sp>
        <p:nvSpPr>
          <p:cNvPr id="3" name="Content Placeholder 2"/>
          <p:cNvSpPr>
            <a:spLocks noGrp="1"/>
          </p:cNvSpPr>
          <p:nvPr>
            <p:ph sz="quarter" idx="17"/>
          </p:nvPr>
        </p:nvSpPr>
        <p:spPr>
          <a:xfrm>
            <a:off x="685799" y="3007659"/>
            <a:ext cx="4596320" cy="1833453"/>
          </a:xfrm>
        </p:spPr>
        <p:txBody>
          <a:bodyPr numCol="1"/>
          <a:lstStyle/>
          <a:p>
            <a:r>
              <a:rPr lang="en-US" dirty="0"/>
              <a:t>To effectively prevent PPH, only one of the following uterotonics should be used:</a:t>
            </a:r>
          </a:p>
          <a:p>
            <a:pPr marL="285750" lvl="1" indent="-285750">
              <a:buFont typeface="Arial" panose="020B0604020202020204" pitchFamily="34" charset="0"/>
              <a:buChar char="•"/>
            </a:pPr>
            <a:r>
              <a:rPr lang="en-US" dirty="0">
                <a:solidFill>
                  <a:schemeClr val="tx2">
                    <a:lumMod val="40000"/>
                    <a:lumOff val="60000"/>
                  </a:schemeClr>
                </a:solidFill>
              </a:rPr>
              <a:t>Oxytocin</a:t>
            </a:r>
            <a:endParaRPr lang="en-AU" dirty="0">
              <a:solidFill>
                <a:schemeClr val="tx2">
                  <a:lumMod val="40000"/>
                  <a:lumOff val="60000"/>
                </a:schemeClr>
              </a:solidFill>
            </a:endParaRPr>
          </a:p>
          <a:p>
            <a:pPr marL="285750" lvl="1" indent="-285750">
              <a:buFont typeface="Arial" panose="020B0604020202020204" pitchFamily="34" charset="0"/>
              <a:buChar char="•"/>
            </a:pPr>
            <a:r>
              <a:rPr lang="en-US" dirty="0">
                <a:solidFill>
                  <a:schemeClr val="tx2">
                    <a:lumMod val="40000"/>
                    <a:lumOff val="60000"/>
                  </a:schemeClr>
                </a:solidFill>
              </a:rPr>
              <a:t>Carbetocin</a:t>
            </a:r>
            <a:endParaRPr lang="en-AU" dirty="0">
              <a:solidFill>
                <a:schemeClr val="tx2">
                  <a:lumMod val="40000"/>
                  <a:lumOff val="60000"/>
                </a:schemeClr>
              </a:solidFill>
            </a:endParaRPr>
          </a:p>
          <a:p>
            <a:pPr marL="285750" lvl="1" indent="-285750">
              <a:buFont typeface="Arial" panose="020B0604020202020204" pitchFamily="34" charset="0"/>
              <a:buChar char="•"/>
            </a:pPr>
            <a:r>
              <a:rPr lang="en-US" b="1" dirty="0"/>
              <a:t>Misoprostol</a:t>
            </a:r>
            <a:endParaRPr lang="en-AU" b="1" dirty="0"/>
          </a:p>
          <a:p>
            <a:pPr marL="285750" lvl="1" indent="-285750">
              <a:buFont typeface="Arial" panose="020B0604020202020204" pitchFamily="34" charset="0"/>
              <a:buChar char="•"/>
            </a:pPr>
            <a:r>
              <a:rPr lang="en-US" dirty="0">
                <a:solidFill>
                  <a:schemeClr val="tx2">
                    <a:lumMod val="40000"/>
                    <a:lumOff val="60000"/>
                  </a:schemeClr>
                </a:solidFill>
              </a:rPr>
              <a:t>Ergometrine/methylergometrine</a:t>
            </a:r>
            <a:endParaRPr lang="en-AU" dirty="0">
              <a:solidFill>
                <a:schemeClr val="tx2">
                  <a:lumMod val="40000"/>
                  <a:lumOff val="60000"/>
                </a:schemeClr>
              </a:solidFill>
            </a:endParaRPr>
          </a:p>
          <a:p>
            <a:pPr marL="285750" lvl="1" indent="-285750">
              <a:buFont typeface="Arial" panose="020B0604020202020204" pitchFamily="34" charset="0"/>
              <a:buChar char="•"/>
            </a:pPr>
            <a:r>
              <a:rPr lang="en-US" dirty="0">
                <a:solidFill>
                  <a:schemeClr val="tx2">
                    <a:lumMod val="40000"/>
                    <a:lumOff val="60000"/>
                  </a:schemeClr>
                </a:solidFill>
              </a:rPr>
              <a:t>Oxytocin and ergometrine fixed-dose combination</a:t>
            </a:r>
            <a:endParaRPr lang="en-US" sz="1800" b="1" dirty="0">
              <a:solidFill>
                <a:schemeClr val="tx2">
                  <a:lumMod val="40000"/>
                  <a:lumOff val="60000"/>
                </a:schemeClr>
              </a:solidFill>
            </a:endParaRPr>
          </a:p>
        </p:txBody>
      </p:sp>
      <p:sp>
        <p:nvSpPr>
          <p:cNvPr id="15" name="Text Placeholder 14"/>
          <p:cNvSpPr>
            <a:spLocks noGrp="1"/>
          </p:cNvSpPr>
          <p:nvPr>
            <p:ph type="body" idx="28"/>
          </p:nvPr>
        </p:nvSpPr>
        <p:spPr/>
        <p:txBody>
          <a:bodyPr/>
          <a:lstStyle/>
          <a:p>
            <a:r>
              <a:rPr lang="en-US" dirty="0"/>
              <a:t>4. What works: efficacy and safety of uterotonics for PPH prevention </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7333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4611834" y="6165889"/>
            <a:ext cx="1229008" cy="119062"/>
            <a:chOff x="685800" y="6165890"/>
            <a:chExt cx="1229008" cy="119062"/>
          </a:xfrm>
        </p:grpSpPr>
        <p:sp>
          <p:nvSpPr>
            <p:cNvPr id="25"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4611834" y="6331399"/>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cxnSp>
        <p:nvCxnSpPr>
          <p:cNvPr id="16" name="Elbow Connector 15">
            <a:extLst>
              <a:ext uri="{FF2B5EF4-FFF2-40B4-BE49-F238E27FC236}">
                <a16:creationId xmlns:a16="http://schemas.microsoft.com/office/drawing/2014/main" id="{E8BC0B6D-229A-D643-A718-60A49A13B1BB}"/>
              </a:ext>
            </a:extLst>
          </p:cNvPr>
          <p:cNvCxnSpPr>
            <a:cxnSpLocks/>
          </p:cNvCxnSpPr>
          <p:nvPr/>
        </p:nvCxnSpPr>
        <p:spPr>
          <a:xfrm flipV="1">
            <a:off x="941324" y="3074657"/>
            <a:ext cx="8477805" cy="1497954"/>
          </a:xfrm>
          <a:prstGeom prst="bentConnector3">
            <a:avLst>
              <a:gd name="adj1" fmla="val 50000"/>
            </a:avLst>
          </a:prstGeom>
          <a:ln w="3175"/>
        </p:spPr>
        <p:style>
          <a:lnRef idx="1">
            <a:schemeClr val="accent4"/>
          </a:lnRef>
          <a:fillRef idx="0">
            <a:schemeClr val="accent4"/>
          </a:fillRef>
          <a:effectRef idx="0">
            <a:schemeClr val="accent4"/>
          </a:effectRef>
          <a:fontRef idx="minor">
            <a:schemeClr val="tx1"/>
          </a:fontRef>
        </p:style>
      </p:cxnSp>
      <p:sp>
        <p:nvSpPr>
          <p:cNvPr id="28" name="Content Placeholder 7">
            <a:extLst>
              <a:ext uri="{FF2B5EF4-FFF2-40B4-BE49-F238E27FC236}">
                <a16:creationId xmlns:a16="http://schemas.microsoft.com/office/drawing/2014/main" id="{156E307E-B52B-A04B-9D24-A0C299D9C259}"/>
              </a:ext>
            </a:extLst>
          </p:cNvPr>
          <p:cNvSpPr txBox="1">
            <a:spLocks/>
          </p:cNvSpPr>
          <p:nvPr/>
        </p:nvSpPr>
        <p:spPr>
          <a:xfrm>
            <a:off x="5533902" y="2740208"/>
            <a:ext cx="3348841" cy="2460812"/>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2"/>
            <a:r>
              <a:rPr lang="en-US" sz="1600" b="1" dirty="0">
                <a:solidFill>
                  <a:srgbClr val="C00000"/>
                </a:solidFill>
              </a:rPr>
              <a:t>Recommendation 1.3</a:t>
            </a:r>
            <a:endParaRPr lang="en-US" sz="1300" dirty="0"/>
          </a:p>
          <a:p>
            <a:pPr lvl="2">
              <a:buNone/>
            </a:pPr>
            <a:r>
              <a:rPr lang="en-US" sz="1600" b="1" dirty="0"/>
              <a:t>The use of misoprostol (either 400 µg or 600 µg PO) is recommended for the prevention of PPH for all births.</a:t>
            </a:r>
            <a:endParaRPr lang="en-US" sz="1200" dirty="0"/>
          </a:p>
          <a:p>
            <a:pPr marL="285750" lvl="2" indent="-285750">
              <a:buFont typeface="Arial" panose="020B0604020202020204" pitchFamily="34" charset="0"/>
              <a:buChar char="•"/>
            </a:pPr>
            <a:r>
              <a:rPr lang="en-US" sz="1200" dirty="0"/>
              <a:t>Alternative routes may be needed at caesarean section, but oral route is preferred by women</a:t>
            </a:r>
          </a:p>
          <a:p>
            <a:pPr marL="285750" lvl="2" indent="-285750">
              <a:buFont typeface="Arial" panose="020B0604020202020204" pitchFamily="34" charset="0"/>
              <a:buChar char="•"/>
            </a:pPr>
            <a:r>
              <a:rPr lang="en-US" sz="1200" dirty="0"/>
              <a:t>No clear evidence of which dose is superior, but higher doses have more side effects</a:t>
            </a:r>
          </a:p>
          <a:p>
            <a:pPr marL="285750" lvl="2" indent="-285750">
              <a:buFont typeface="Arial" panose="020B0604020202020204" pitchFamily="34" charset="0"/>
              <a:buChar char="•"/>
            </a:pPr>
            <a:r>
              <a:rPr lang="en-US" sz="1200" dirty="0"/>
              <a:t>Inform women of possible adverse effects</a:t>
            </a:r>
          </a:p>
          <a:p>
            <a:pPr marL="285750" lvl="2" indent="-285750">
              <a:buFont typeface="Arial" panose="020B0604020202020204" pitchFamily="34" charset="0"/>
              <a:buChar char="•"/>
            </a:pPr>
            <a:r>
              <a:rPr lang="en-US" sz="1200" dirty="0"/>
              <a:t>Can be used in hospital or community</a:t>
            </a:r>
          </a:p>
          <a:p>
            <a:pPr marL="455613" lvl="3" indent="-285750"/>
            <a:endParaRPr lang="en-US" sz="1600" dirty="0"/>
          </a:p>
        </p:txBody>
      </p:sp>
      <p:sp>
        <p:nvSpPr>
          <p:cNvPr id="17" name="Rectangle 16">
            <a:extLst>
              <a:ext uri="{FF2B5EF4-FFF2-40B4-BE49-F238E27FC236}">
                <a16:creationId xmlns:a16="http://schemas.microsoft.com/office/drawing/2014/main" id="{F6CD5066-55F9-DD44-87EA-F4F8170734CE}"/>
              </a:ext>
            </a:extLst>
          </p:cNvPr>
          <p:cNvSpPr>
            <a:spLocks noChangeArrowheads="1"/>
          </p:cNvSpPr>
          <p:nvPr/>
        </p:nvSpPr>
        <p:spPr bwMode="auto">
          <a:xfrm>
            <a:off x="7229190" y="621827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8767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fade">
                                      <p:cBhvr>
                                        <p:cTn id="13" dur="1000"/>
                                        <p:tgtEl>
                                          <p:spTgt spid="28">
                                            <p:txEl>
                                              <p:pRg st="0" end="0"/>
                                            </p:txEl>
                                          </p:spTgt>
                                        </p:tgtEl>
                                      </p:cBhvr>
                                    </p:animEffect>
                                  </p:childTnLst>
                                </p:cTn>
                              </p:par>
                            </p:childTnLst>
                          </p:cTn>
                        </p:par>
                        <p:par>
                          <p:cTn id="14" fill="hold">
                            <p:stCondLst>
                              <p:cond delay="2000"/>
                            </p:stCondLst>
                            <p:childTnLst>
                              <p:par>
                                <p:cTn id="15" presetID="10" presetClass="entr" presetSubtype="0" fill="hold" grpId="1" nodeType="after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500"/>
                                        <p:tgtEl>
                                          <p:spTgt spid="28">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28">
                                            <p:txEl>
                                              <p:pRg st="2" end="2"/>
                                            </p:txEl>
                                          </p:spTgt>
                                        </p:tgtEl>
                                        <p:attrNameLst>
                                          <p:attrName>style.visibility</p:attrName>
                                        </p:attrNameLst>
                                      </p:cBhvr>
                                      <p:to>
                                        <p:strVal val="visible"/>
                                      </p:to>
                                    </p:set>
                                    <p:animEffect transition="in" filter="fade">
                                      <p:cBhvr>
                                        <p:cTn id="21" dur="1000"/>
                                        <p:tgtEl>
                                          <p:spTgt spid="28">
                                            <p:txEl>
                                              <p:pRg st="2" end="2"/>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28">
                                            <p:txEl>
                                              <p:pRg st="3" end="3"/>
                                            </p:txEl>
                                          </p:spTgt>
                                        </p:tgtEl>
                                        <p:attrNameLst>
                                          <p:attrName>style.visibility</p:attrName>
                                        </p:attrNameLst>
                                      </p:cBhvr>
                                      <p:to>
                                        <p:strVal val="visible"/>
                                      </p:to>
                                    </p:set>
                                    <p:animEffect transition="in" filter="fade">
                                      <p:cBhvr>
                                        <p:cTn id="25" dur="1000"/>
                                        <p:tgtEl>
                                          <p:spTgt spid="28">
                                            <p:txEl>
                                              <p:pRg st="3" end="3"/>
                                            </p:txEl>
                                          </p:spTgt>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28">
                                            <p:txEl>
                                              <p:pRg st="4" end="4"/>
                                            </p:txEl>
                                          </p:spTgt>
                                        </p:tgtEl>
                                        <p:attrNameLst>
                                          <p:attrName>style.visibility</p:attrName>
                                        </p:attrNameLst>
                                      </p:cBhvr>
                                      <p:to>
                                        <p:strVal val="visible"/>
                                      </p:to>
                                    </p:set>
                                    <p:animEffect transition="in" filter="fade">
                                      <p:cBhvr>
                                        <p:cTn id="29" dur="1000"/>
                                        <p:tgtEl>
                                          <p:spTgt spid="28">
                                            <p:txEl>
                                              <p:pRg st="4" end="4"/>
                                            </p:txEl>
                                          </p:spTgt>
                                        </p:tgtEl>
                                      </p:cBhvr>
                                    </p:animEffect>
                                  </p:childTnLst>
                                </p:cTn>
                              </p:par>
                            </p:childTnLst>
                          </p:cTn>
                        </p:par>
                        <p:par>
                          <p:cTn id="30" fill="hold">
                            <p:stCondLst>
                              <p:cond delay="5500"/>
                            </p:stCondLst>
                            <p:childTnLst>
                              <p:par>
                                <p:cTn id="31" presetID="10" presetClass="entr" presetSubtype="0" fill="hold" grpId="0" nodeType="afterEffect">
                                  <p:stCondLst>
                                    <p:cond delay="0"/>
                                  </p:stCondLst>
                                  <p:childTnLst>
                                    <p:set>
                                      <p:cBhvr>
                                        <p:cTn id="32" dur="1" fill="hold">
                                          <p:stCondLst>
                                            <p:cond delay="0"/>
                                          </p:stCondLst>
                                        </p:cTn>
                                        <p:tgtEl>
                                          <p:spTgt spid="28">
                                            <p:txEl>
                                              <p:pRg st="5" end="5"/>
                                            </p:txEl>
                                          </p:spTgt>
                                        </p:tgtEl>
                                        <p:attrNameLst>
                                          <p:attrName>style.visibility</p:attrName>
                                        </p:attrNameLst>
                                      </p:cBhvr>
                                      <p:to>
                                        <p:strVal val="visible"/>
                                      </p:to>
                                    </p:set>
                                    <p:animEffect transition="in" filter="fade">
                                      <p:cBhvr>
                                        <p:cTn id="33" dur="1000"/>
                                        <p:tgtEl>
                                          <p:spTgt spid="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bldLvl="2"/>
      <p:bldP spid="28" grpId="1"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799" y="1142999"/>
            <a:ext cx="8196944" cy="914402"/>
          </a:xfrm>
        </p:spPr>
        <p:txBody>
          <a:bodyPr/>
          <a:lstStyle/>
          <a:p>
            <a:r>
              <a:rPr lang="en-US" sz="2800" b="1" dirty="0"/>
              <a:t>Recommendation 1.</a:t>
            </a:r>
            <a:r>
              <a:rPr lang="en-US" sz="2800" dirty="0"/>
              <a:t> The use of an effective uterotonic for the prevention of PPH during the third stage of </a:t>
            </a:r>
            <a:r>
              <a:rPr lang="en-US" sz="2800" dirty="0" err="1"/>
              <a:t>labour</a:t>
            </a:r>
            <a:r>
              <a:rPr lang="en-US" sz="2800" dirty="0"/>
              <a:t> is recommended for all births. </a:t>
            </a:r>
          </a:p>
        </p:txBody>
      </p:sp>
      <p:sp>
        <p:nvSpPr>
          <p:cNvPr id="3" name="Content Placeholder 2"/>
          <p:cNvSpPr>
            <a:spLocks noGrp="1"/>
          </p:cNvSpPr>
          <p:nvPr>
            <p:ph sz="quarter" idx="17"/>
          </p:nvPr>
        </p:nvSpPr>
        <p:spPr>
          <a:xfrm>
            <a:off x="685799" y="3007659"/>
            <a:ext cx="4596320" cy="1833453"/>
          </a:xfrm>
        </p:spPr>
        <p:txBody>
          <a:bodyPr numCol="1"/>
          <a:lstStyle/>
          <a:p>
            <a:r>
              <a:rPr lang="en-US" dirty="0"/>
              <a:t>To effectively prevent PPH, only one of the following uterotonics should be used:</a:t>
            </a:r>
          </a:p>
          <a:p>
            <a:pPr marL="285750" lvl="1" indent="-285750">
              <a:buFont typeface="Arial" panose="020B0604020202020204" pitchFamily="34" charset="0"/>
              <a:buChar char="•"/>
            </a:pPr>
            <a:r>
              <a:rPr lang="en-US" dirty="0">
                <a:solidFill>
                  <a:schemeClr val="tx2">
                    <a:lumMod val="40000"/>
                    <a:lumOff val="60000"/>
                  </a:schemeClr>
                </a:solidFill>
              </a:rPr>
              <a:t>Oxytocin</a:t>
            </a:r>
            <a:endParaRPr lang="en-AU" dirty="0">
              <a:solidFill>
                <a:schemeClr val="tx2">
                  <a:lumMod val="40000"/>
                  <a:lumOff val="60000"/>
                </a:schemeClr>
              </a:solidFill>
            </a:endParaRPr>
          </a:p>
          <a:p>
            <a:pPr marL="285750" lvl="1" indent="-285750">
              <a:buFont typeface="Arial" panose="020B0604020202020204" pitchFamily="34" charset="0"/>
              <a:buChar char="•"/>
            </a:pPr>
            <a:r>
              <a:rPr lang="en-US" dirty="0">
                <a:solidFill>
                  <a:schemeClr val="tx2">
                    <a:lumMod val="40000"/>
                    <a:lumOff val="60000"/>
                  </a:schemeClr>
                </a:solidFill>
              </a:rPr>
              <a:t>Carbetocin</a:t>
            </a:r>
            <a:endParaRPr lang="en-AU" dirty="0">
              <a:solidFill>
                <a:schemeClr val="tx2">
                  <a:lumMod val="40000"/>
                  <a:lumOff val="60000"/>
                </a:schemeClr>
              </a:solidFill>
            </a:endParaRPr>
          </a:p>
          <a:p>
            <a:pPr marL="285750" lvl="1" indent="-285750">
              <a:buFont typeface="Arial" panose="020B0604020202020204" pitchFamily="34" charset="0"/>
              <a:buChar char="•"/>
            </a:pPr>
            <a:r>
              <a:rPr lang="en-US" dirty="0">
                <a:solidFill>
                  <a:schemeClr val="tx2">
                    <a:lumMod val="40000"/>
                    <a:lumOff val="60000"/>
                  </a:schemeClr>
                </a:solidFill>
              </a:rPr>
              <a:t>Misoprostol</a:t>
            </a:r>
            <a:endParaRPr lang="en-AU" dirty="0">
              <a:solidFill>
                <a:schemeClr val="tx2">
                  <a:lumMod val="40000"/>
                  <a:lumOff val="60000"/>
                </a:schemeClr>
              </a:solidFill>
            </a:endParaRPr>
          </a:p>
          <a:p>
            <a:pPr marL="285750" lvl="1" indent="-285750">
              <a:buFont typeface="Arial" panose="020B0604020202020204" pitchFamily="34" charset="0"/>
              <a:buChar char="•"/>
            </a:pPr>
            <a:r>
              <a:rPr lang="en-US" b="1" dirty="0"/>
              <a:t>Ergometrine/methylergometrine</a:t>
            </a:r>
            <a:endParaRPr lang="en-AU" b="1" dirty="0"/>
          </a:p>
          <a:p>
            <a:pPr marL="285750" lvl="1" indent="-285750">
              <a:buFont typeface="Arial" panose="020B0604020202020204" pitchFamily="34" charset="0"/>
              <a:buChar char="•"/>
            </a:pPr>
            <a:r>
              <a:rPr lang="en-US" dirty="0">
                <a:solidFill>
                  <a:schemeClr val="tx2">
                    <a:lumMod val="40000"/>
                    <a:lumOff val="60000"/>
                  </a:schemeClr>
                </a:solidFill>
              </a:rPr>
              <a:t>Oxytocin and ergometrine fixed-dose combination</a:t>
            </a:r>
            <a:endParaRPr lang="en-US" sz="1800" b="1" dirty="0">
              <a:solidFill>
                <a:schemeClr val="tx2">
                  <a:lumMod val="40000"/>
                  <a:lumOff val="60000"/>
                </a:schemeClr>
              </a:solidFill>
            </a:endParaRPr>
          </a:p>
        </p:txBody>
      </p:sp>
      <p:sp>
        <p:nvSpPr>
          <p:cNvPr id="15" name="Text Placeholder 14"/>
          <p:cNvSpPr>
            <a:spLocks noGrp="1"/>
          </p:cNvSpPr>
          <p:nvPr>
            <p:ph type="body" idx="28"/>
          </p:nvPr>
        </p:nvSpPr>
        <p:spPr/>
        <p:txBody>
          <a:bodyPr/>
          <a:lstStyle/>
          <a:p>
            <a:r>
              <a:rPr lang="en-US" dirty="0"/>
              <a:t>4. What works: efficacy and safety of uterotonics for PPH prevention </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7333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4611834" y="6165889"/>
            <a:ext cx="1229008" cy="119062"/>
            <a:chOff x="685800" y="6165890"/>
            <a:chExt cx="1229008" cy="119062"/>
          </a:xfrm>
        </p:grpSpPr>
        <p:sp>
          <p:nvSpPr>
            <p:cNvPr id="25"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4611834" y="6331399"/>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cxnSp>
        <p:nvCxnSpPr>
          <p:cNvPr id="16" name="Elbow Connector 15">
            <a:extLst>
              <a:ext uri="{FF2B5EF4-FFF2-40B4-BE49-F238E27FC236}">
                <a16:creationId xmlns:a16="http://schemas.microsoft.com/office/drawing/2014/main" id="{E8BC0B6D-229A-D643-A718-60A49A13B1BB}"/>
              </a:ext>
            </a:extLst>
          </p:cNvPr>
          <p:cNvCxnSpPr>
            <a:cxnSpLocks/>
          </p:cNvCxnSpPr>
          <p:nvPr/>
        </p:nvCxnSpPr>
        <p:spPr>
          <a:xfrm flipV="1">
            <a:off x="733300" y="3059621"/>
            <a:ext cx="9177616" cy="1807161"/>
          </a:xfrm>
          <a:prstGeom prst="bentConnector3">
            <a:avLst>
              <a:gd name="adj1" fmla="val 50000"/>
            </a:avLst>
          </a:prstGeom>
          <a:ln w="3175"/>
        </p:spPr>
        <p:style>
          <a:lnRef idx="1">
            <a:schemeClr val="accent4"/>
          </a:lnRef>
          <a:fillRef idx="0">
            <a:schemeClr val="accent4"/>
          </a:fillRef>
          <a:effectRef idx="0">
            <a:schemeClr val="accent4"/>
          </a:effectRef>
          <a:fontRef idx="minor">
            <a:schemeClr val="tx1"/>
          </a:fontRef>
        </p:style>
      </p:cxnSp>
      <p:sp>
        <p:nvSpPr>
          <p:cNvPr id="28" name="Content Placeholder 7">
            <a:extLst>
              <a:ext uri="{FF2B5EF4-FFF2-40B4-BE49-F238E27FC236}">
                <a16:creationId xmlns:a16="http://schemas.microsoft.com/office/drawing/2014/main" id="{156E307E-B52B-A04B-9D24-A0C299D9C259}"/>
              </a:ext>
            </a:extLst>
          </p:cNvPr>
          <p:cNvSpPr txBox="1">
            <a:spLocks/>
          </p:cNvSpPr>
          <p:nvPr/>
        </p:nvSpPr>
        <p:spPr>
          <a:xfrm>
            <a:off x="5533902" y="2755244"/>
            <a:ext cx="3348841" cy="2460812"/>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2"/>
            <a:r>
              <a:rPr lang="en-US" sz="1600" b="1" dirty="0">
                <a:solidFill>
                  <a:srgbClr val="C00000"/>
                </a:solidFill>
              </a:rPr>
              <a:t>Recommendation 1.4</a:t>
            </a:r>
            <a:endParaRPr lang="en-US" sz="1300" dirty="0"/>
          </a:p>
          <a:p>
            <a:pPr lvl="2">
              <a:buNone/>
            </a:pPr>
            <a:r>
              <a:rPr lang="en-US" sz="1600" b="1" dirty="0"/>
              <a:t>The use of ergometrine (200 µg, IM/IV) is recommended for the prevention of PPH in contexts where hypertensive disorders can be safely excluded prior to its use</a:t>
            </a:r>
            <a:r>
              <a:rPr lang="en-US" sz="1200" dirty="0"/>
              <a:t> </a:t>
            </a:r>
          </a:p>
          <a:p>
            <a:pPr marL="285750" lvl="2" indent="-285750">
              <a:buFont typeface="Arial" panose="020B0604020202020204" pitchFamily="34" charset="0"/>
              <a:buChar char="•"/>
            </a:pPr>
            <a:r>
              <a:rPr lang="en-US" sz="1200" dirty="0"/>
              <a:t>Vaginal birth or caesarean section</a:t>
            </a:r>
          </a:p>
          <a:p>
            <a:pPr marL="285750" lvl="2" indent="-285750">
              <a:buFont typeface="Arial" panose="020B0604020202020204" pitchFamily="34" charset="0"/>
              <a:buChar char="•"/>
            </a:pPr>
            <a:r>
              <a:rPr lang="en-US" sz="1200" dirty="0"/>
              <a:t>Skilled health personnel are required</a:t>
            </a:r>
          </a:p>
          <a:p>
            <a:pPr marL="285750" lvl="2" indent="-285750">
              <a:buFont typeface="Arial" panose="020B0604020202020204" pitchFamily="34" charset="0"/>
              <a:buChar char="•"/>
            </a:pPr>
            <a:r>
              <a:rPr lang="en-US" sz="1200" dirty="0"/>
              <a:t>Inform women of possible side effects - other options may have better side effect profile</a:t>
            </a:r>
          </a:p>
          <a:p>
            <a:pPr marL="455613" lvl="3" indent="-285750"/>
            <a:endParaRPr lang="en-US" sz="1600" dirty="0"/>
          </a:p>
        </p:txBody>
      </p:sp>
      <p:sp>
        <p:nvSpPr>
          <p:cNvPr id="17" name="Rectangle 16">
            <a:extLst>
              <a:ext uri="{FF2B5EF4-FFF2-40B4-BE49-F238E27FC236}">
                <a16:creationId xmlns:a16="http://schemas.microsoft.com/office/drawing/2014/main" id="{2E2E2B4C-C82F-6E49-BC16-675ED86D7A38}"/>
              </a:ext>
            </a:extLst>
          </p:cNvPr>
          <p:cNvSpPr>
            <a:spLocks noChangeArrowheads="1"/>
          </p:cNvSpPr>
          <p:nvPr/>
        </p:nvSpPr>
        <p:spPr bwMode="auto">
          <a:xfrm>
            <a:off x="7229190" y="621827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8483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fade">
                                      <p:cBhvr>
                                        <p:cTn id="13" dur="1000"/>
                                        <p:tgtEl>
                                          <p:spTgt spid="28">
                                            <p:txEl>
                                              <p:pRg st="0" end="0"/>
                                            </p:txEl>
                                          </p:spTgt>
                                        </p:tgtEl>
                                      </p:cBhvr>
                                    </p:animEffect>
                                  </p:childTnLst>
                                </p:cTn>
                              </p:par>
                            </p:childTnLst>
                          </p:cTn>
                        </p:par>
                        <p:par>
                          <p:cTn id="14" fill="hold">
                            <p:stCondLst>
                              <p:cond delay="2000"/>
                            </p:stCondLst>
                            <p:childTnLst>
                              <p:par>
                                <p:cTn id="15" presetID="10" presetClass="entr" presetSubtype="0" fill="hold" grpId="1" nodeType="after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500"/>
                                        <p:tgtEl>
                                          <p:spTgt spid="28">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28">
                                            <p:txEl>
                                              <p:pRg st="2" end="2"/>
                                            </p:txEl>
                                          </p:spTgt>
                                        </p:tgtEl>
                                        <p:attrNameLst>
                                          <p:attrName>style.visibility</p:attrName>
                                        </p:attrNameLst>
                                      </p:cBhvr>
                                      <p:to>
                                        <p:strVal val="visible"/>
                                      </p:to>
                                    </p:set>
                                    <p:animEffect transition="in" filter="fade">
                                      <p:cBhvr>
                                        <p:cTn id="21" dur="1000"/>
                                        <p:tgtEl>
                                          <p:spTgt spid="28">
                                            <p:txEl>
                                              <p:pRg st="2" end="2"/>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28">
                                            <p:txEl>
                                              <p:pRg st="3" end="3"/>
                                            </p:txEl>
                                          </p:spTgt>
                                        </p:tgtEl>
                                        <p:attrNameLst>
                                          <p:attrName>style.visibility</p:attrName>
                                        </p:attrNameLst>
                                      </p:cBhvr>
                                      <p:to>
                                        <p:strVal val="visible"/>
                                      </p:to>
                                    </p:set>
                                    <p:animEffect transition="in" filter="fade">
                                      <p:cBhvr>
                                        <p:cTn id="25" dur="1000"/>
                                        <p:tgtEl>
                                          <p:spTgt spid="28">
                                            <p:txEl>
                                              <p:pRg st="3" end="3"/>
                                            </p:txEl>
                                          </p:spTgt>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28">
                                            <p:txEl>
                                              <p:pRg st="4" end="4"/>
                                            </p:txEl>
                                          </p:spTgt>
                                        </p:tgtEl>
                                        <p:attrNameLst>
                                          <p:attrName>style.visibility</p:attrName>
                                        </p:attrNameLst>
                                      </p:cBhvr>
                                      <p:to>
                                        <p:strVal val="visible"/>
                                      </p:to>
                                    </p:set>
                                    <p:animEffect transition="in" filter="fade">
                                      <p:cBhvr>
                                        <p:cTn id="29" dur="10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bldLvl="2"/>
      <p:bldP spid="28" grpId="1" uiExpan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799" y="1142999"/>
            <a:ext cx="8196944" cy="914402"/>
          </a:xfrm>
        </p:spPr>
        <p:txBody>
          <a:bodyPr/>
          <a:lstStyle/>
          <a:p>
            <a:r>
              <a:rPr lang="en-US" sz="2800" b="1" dirty="0"/>
              <a:t>Recommendation 1.</a:t>
            </a:r>
            <a:r>
              <a:rPr lang="en-US" sz="2800" dirty="0"/>
              <a:t> The use of an effective uterotonic for the prevention of PPH during the third stage of </a:t>
            </a:r>
            <a:r>
              <a:rPr lang="en-US" sz="2800" dirty="0" err="1"/>
              <a:t>labour</a:t>
            </a:r>
            <a:r>
              <a:rPr lang="en-US" sz="2800" dirty="0"/>
              <a:t> is recommended for all births. </a:t>
            </a:r>
          </a:p>
        </p:txBody>
      </p:sp>
      <p:sp>
        <p:nvSpPr>
          <p:cNvPr id="3" name="Content Placeholder 2"/>
          <p:cNvSpPr>
            <a:spLocks noGrp="1"/>
          </p:cNvSpPr>
          <p:nvPr>
            <p:ph sz="quarter" idx="17"/>
          </p:nvPr>
        </p:nvSpPr>
        <p:spPr>
          <a:xfrm>
            <a:off x="685799" y="3007659"/>
            <a:ext cx="4596320" cy="1833453"/>
          </a:xfrm>
        </p:spPr>
        <p:txBody>
          <a:bodyPr numCol="1"/>
          <a:lstStyle/>
          <a:p>
            <a:r>
              <a:rPr lang="en-US" dirty="0"/>
              <a:t>To effectively prevent PPH, only one of the following uterotonics should be used:</a:t>
            </a:r>
          </a:p>
          <a:p>
            <a:pPr marL="285750" lvl="1" indent="-285750">
              <a:buFont typeface="Arial" panose="020B0604020202020204" pitchFamily="34" charset="0"/>
              <a:buChar char="•"/>
            </a:pPr>
            <a:r>
              <a:rPr lang="en-US" dirty="0">
                <a:solidFill>
                  <a:schemeClr val="tx2">
                    <a:lumMod val="40000"/>
                    <a:lumOff val="60000"/>
                  </a:schemeClr>
                </a:solidFill>
              </a:rPr>
              <a:t>Oxytocin</a:t>
            </a:r>
            <a:endParaRPr lang="en-AU" dirty="0">
              <a:solidFill>
                <a:schemeClr val="tx2">
                  <a:lumMod val="40000"/>
                  <a:lumOff val="60000"/>
                </a:schemeClr>
              </a:solidFill>
            </a:endParaRPr>
          </a:p>
          <a:p>
            <a:pPr marL="285750" lvl="1" indent="-285750">
              <a:buFont typeface="Arial" panose="020B0604020202020204" pitchFamily="34" charset="0"/>
              <a:buChar char="•"/>
            </a:pPr>
            <a:r>
              <a:rPr lang="en-US" dirty="0">
                <a:solidFill>
                  <a:schemeClr val="tx2">
                    <a:lumMod val="40000"/>
                    <a:lumOff val="60000"/>
                  </a:schemeClr>
                </a:solidFill>
              </a:rPr>
              <a:t>Carbetocin</a:t>
            </a:r>
            <a:endParaRPr lang="en-AU" dirty="0">
              <a:solidFill>
                <a:schemeClr val="tx2">
                  <a:lumMod val="40000"/>
                  <a:lumOff val="60000"/>
                </a:schemeClr>
              </a:solidFill>
            </a:endParaRPr>
          </a:p>
          <a:p>
            <a:pPr marL="285750" lvl="1" indent="-285750">
              <a:buFont typeface="Arial" panose="020B0604020202020204" pitchFamily="34" charset="0"/>
              <a:buChar char="•"/>
            </a:pPr>
            <a:r>
              <a:rPr lang="en-US" dirty="0">
                <a:solidFill>
                  <a:schemeClr val="tx2">
                    <a:lumMod val="40000"/>
                    <a:lumOff val="60000"/>
                  </a:schemeClr>
                </a:solidFill>
              </a:rPr>
              <a:t>Misoprostol</a:t>
            </a:r>
            <a:endParaRPr lang="en-AU" dirty="0">
              <a:solidFill>
                <a:schemeClr val="tx2">
                  <a:lumMod val="40000"/>
                  <a:lumOff val="60000"/>
                </a:schemeClr>
              </a:solidFill>
            </a:endParaRPr>
          </a:p>
          <a:p>
            <a:pPr marL="285750" lvl="1" indent="-285750">
              <a:buFont typeface="Arial" panose="020B0604020202020204" pitchFamily="34" charset="0"/>
              <a:buChar char="•"/>
            </a:pPr>
            <a:r>
              <a:rPr lang="en-US" dirty="0">
                <a:solidFill>
                  <a:schemeClr val="tx2">
                    <a:lumMod val="40000"/>
                    <a:lumOff val="60000"/>
                  </a:schemeClr>
                </a:solidFill>
              </a:rPr>
              <a:t>Ergometrine/methylergometrine</a:t>
            </a:r>
            <a:endParaRPr lang="en-AU" dirty="0">
              <a:solidFill>
                <a:schemeClr val="tx2">
                  <a:lumMod val="40000"/>
                  <a:lumOff val="60000"/>
                </a:schemeClr>
              </a:solidFill>
            </a:endParaRPr>
          </a:p>
          <a:p>
            <a:pPr marL="285750" lvl="1" indent="-285750">
              <a:buFont typeface="Arial" panose="020B0604020202020204" pitchFamily="34" charset="0"/>
              <a:buChar char="•"/>
            </a:pPr>
            <a:r>
              <a:rPr lang="en-US" b="1" dirty="0"/>
              <a:t>Oxytocin and ergometrine fixed-dose combination</a:t>
            </a:r>
            <a:endParaRPr lang="en-US" sz="1800" b="1" dirty="0"/>
          </a:p>
        </p:txBody>
      </p:sp>
      <p:sp>
        <p:nvSpPr>
          <p:cNvPr id="15" name="Text Placeholder 14"/>
          <p:cNvSpPr>
            <a:spLocks noGrp="1"/>
          </p:cNvSpPr>
          <p:nvPr>
            <p:ph type="body" idx="28"/>
          </p:nvPr>
        </p:nvSpPr>
        <p:spPr/>
        <p:txBody>
          <a:bodyPr/>
          <a:lstStyle/>
          <a:p>
            <a:r>
              <a:rPr lang="en-US" dirty="0"/>
              <a:t>4. What works: efficacy and safety of uterotonics for PPH prevention </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7333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4611834" y="6165889"/>
            <a:ext cx="1229008" cy="119062"/>
            <a:chOff x="685800" y="6165890"/>
            <a:chExt cx="1229008" cy="119062"/>
          </a:xfrm>
        </p:grpSpPr>
        <p:sp>
          <p:nvSpPr>
            <p:cNvPr id="25"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4611834" y="6331399"/>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cxnSp>
        <p:nvCxnSpPr>
          <p:cNvPr id="16" name="Elbow Connector 15">
            <a:extLst>
              <a:ext uri="{FF2B5EF4-FFF2-40B4-BE49-F238E27FC236}">
                <a16:creationId xmlns:a16="http://schemas.microsoft.com/office/drawing/2014/main" id="{E8BC0B6D-229A-D643-A718-60A49A13B1BB}"/>
              </a:ext>
            </a:extLst>
          </p:cNvPr>
          <p:cNvCxnSpPr>
            <a:cxnSpLocks/>
          </p:cNvCxnSpPr>
          <p:nvPr/>
        </p:nvCxnSpPr>
        <p:spPr>
          <a:xfrm flipV="1">
            <a:off x="685799" y="3093811"/>
            <a:ext cx="9107130" cy="2088054"/>
          </a:xfrm>
          <a:prstGeom prst="bentConnector3">
            <a:avLst>
              <a:gd name="adj1" fmla="val 50000"/>
            </a:avLst>
          </a:prstGeom>
          <a:ln w="3175"/>
        </p:spPr>
        <p:style>
          <a:lnRef idx="1">
            <a:schemeClr val="accent4"/>
          </a:lnRef>
          <a:fillRef idx="0">
            <a:schemeClr val="accent4"/>
          </a:fillRef>
          <a:effectRef idx="0">
            <a:schemeClr val="accent4"/>
          </a:effectRef>
          <a:fontRef idx="minor">
            <a:schemeClr val="tx1"/>
          </a:fontRef>
        </p:style>
      </p:cxnSp>
      <p:sp>
        <p:nvSpPr>
          <p:cNvPr id="28" name="Content Placeholder 7">
            <a:extLst>
              <a:ext uri="{FF2B5EF4-FFF2-40B4-BE49-F238E27FC236}">
                <a16:creationId xmlns:a16="http://schemas.microsoft.com/office/drawing/2014/main" id="{156E307E-B52B-A04B-9D24-A0C299D9C259}"/>
              </a:ext>
            </a:extLst>
          </p:cNvPr>
          <p:cNvSpPr txBox="1">
            <a:spLocks/>
          </p:cNvSpPr>
          <p:nvPr/>
        </p:nvSpPr>
        <p:spPr>
          <a:xfrm>
            <a:off x="5533902" y="2755244"/>
            <a:ext cx="3348841" cy="2460812"/>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2"/>
            <a:r>
              <a:rPr lang="en-US" sz="1600" b="1" dirty="0">
                <a:solidFill>
                  <a:srgbClr val="C00000"/>
                </a:solidFill>
              </a:rPr>
              <a:t>Recommendation 1.5</a:t>
            </a:r>
            <a:endParaRPr lang="en-US" sz="1300" dirty="0"/>
          </a:p>
          <a:p>
            <a:pPr lvl="2">
              <a:buNone/>
            </a:pPr>
            <a:r>
              <a:rPr lang="en-US" sz="1600" b="1" dirty="0"/>
              <a:t>The use of oxytocin and ergometrine fixed-dose combination (5 IU/500 µg IM) is recommended for the prevention of PPH in contexts where hypertensive disorders can be safely excluded prior to its use. </a:t>
            </a:r>
            <a:endParaRPr lang="en-US" sz="1200" dirty="0"/>
          </a:p>
          <a:p>
            <a:pPr marL="285750" lvl="2" indent="-285750">
              <a:buFont typeface="Arial" panose="020B0604020202020204" pitchFamily="34" charset="0"/>
              <a:buChar char="•"/>
            </a:pPr>
            <a:r>
              <a:rPr lang="en-US" sz="1200" dirty="0"/>
              <a:t>Vaginal birth or caesarean section</a:t>
            </a:r>
          </a:p>
          <a:p>
            <a:pPr marL="285750" lvl="2" indent="-285750">
              <a:buFont typeface="Arial" panose="020B0604020202020204" pitchFamily="34" charset="0"/>
              <a:buChar char="•"/>
            </a:pPr>
            <a:r>
              <a:rPr lang="en-US" sz="1200" dirty="0"/>
              <a:t>Skilled health personnel are required</a:t>
            </a:r>
          </a:p>
          <a:p>
            <a:pPr marL="455613" lvl="3" indent="-285750"/>
            <a:endParaRPr lang="en-US" sz="1600" dirty="0"/>
          </a:p>
        </p:txBody>
      </p:sp>
      <p:sp>
        <p:nvSpPr>
          <p:cNvPr id="17" name="Rectangle 16">
            <a:extLst>
              <a:ext uri="{FF2B5EF4-FFF2-40B4-BE49-F238E27FC236}">
                <a16:creationId xmlns:a16="http://schemas.microsoft.com/office/drawing/2014/main" id="{5B2BA7DF-180D-3F4B-AE90-EC23A59A11D7}"/>
              </a:ext>
            </a:extLst>
          </p:cNvPr>
          <p:cNvSpPr>
            <a:spLocks noChangeArrowheads="1"/>
          </p:cNvSpPr>
          <p:nvPr/>
        </p:nvSpPr>
        <p:spPr bwMode="auto">
          <a:xfrm>
            <a:off x="7229190" y="621827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422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fade">
                                      <p:cBhvr>
                                        <p:cTn id="13" dur="1000"/>
                                        <p:tgtEl>
                                          <p:spTgt spid="28">
                                            <p:txEl>
                                              <p:pRg st="0" end="0"/>
                                            </p:txEl>
                                          </p:spTgt>
                                        </p:tgtEl>
                                      </p:cBhvr>
                                    </p:animEffect>
                                  </p:childTnLst>
                                </p:cTn>
                              </p:par>
                            </p:childTnLst>
                          </p:cTn>
                        </p:par>
                        <p:par>
                          <p:cTn id="14" fill="hold">
                            <p:stCondLst>
                              <p:cond delay="2000"/>
                            </p:stCondLst>
                            <p:childTnLst>
                              <p:par>
                                <p:cTn id="15" presetID="10" presetClass="entr" presetSubtype="0" fill="hold" grpId="1" nodeType="after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500"/>
                                        <p:tgtEl>
                                          <p:spTgt spid="28">
                                            <p:txEl>
                                              <p:pRg st="1" end="1"/>
                                            </p:txEl>
                                          </p:spTgt>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28">
                                            <p:txEl>
                                              <p:pRg st="2" end="2"/>
                                            </p:txEl>
                                          </p:spTgt>
                                        </p:tgtEl>
                                        <p:attrNameLst>
                                          <p:attrName>style.visibility</p:attrName>
                                        </p:attrNameLst>
                                      </p:cBhvr>
                                      <p:to>
                                        <p:strVal val="visible"/>
                                      </p:to>
                                    </p:set>
                                    <p:animEffect transition="in" filter="fade">
                                      <p:cBhvr>
                                        <p:cTn id="21" dur="1000"/>
                                        <p:tgtEl>
                                          <p:spTgt spid="28">
                                            <p:txEl>
                                              <p:pRg st="2" end="2"/>
                                            </p:txEl>
                                          </p:spTgt>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28">
                                            <p:txEl>
                                              <p:pRg st="3" end="3"/>
                                            </p:txEl>
                                          </p:spTgt>
                                        </p:tgtEl>
                                        <p:attrNameLst>
                                          <p:attrName>style.visibility</p:attrName>
                                        </p:attrNameLst>
                                      </p:cBhvr>
                                      <p:to>
                                        <p:strVal val="visible"/>
                                      </p:to>
                                    </p:set>
                                    <p:animEffect transition="in" filter="fade">
                                      <p:cBhvr>
                                        <p:cTn id="25" dur="10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bldLvl="2"/>
      <p:bldP spid="28" grpId="1"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799" y="1142999"/>
            <a:ext cx="8196944" cy="914402"/>
          </a:xfrm>
        </p:spPr>
        <p:txBody>
          <a:bodyPr/>
          <a:lstStyle/>
          <a:p>
            <a:r>
              <a:rPr lang="en-US" sz="2800" b="1" dirty="0"/>
              <a:t>Recommendation 1.</a:t>
            </a:r>
            <a:r>
              <a:rPr lang="en-US" sz="2800" dirty="0"/>
              <a:t> The use of an effective uterotonic for the prevention of PPH during the third stage of </a:t>
            </a:r>
            <a:r>
              <a:rPr lang="en-US" sz="2800" dirty="0" err="1"/>
              <a:t>labour</a:t>
            </a:r>
            <a:r>
              <a:rPr lang="en-US" sz="2800" dirty="0"/>
              <a:t> is recommended for all births. </a:t>
            </a:r>
          </a:p>
        </p:txBody>
      </p:sp>
      <p:sp>
        <p:nvSpPr>
          <p:cNvPr id="3" name="Content Placeholder 2"/>
          <p:cNvSpPr>
            <a:spLocks noGrp="1"/>
          </p:cNvSpPr>
          <p:nvPr>
            <p:ph sz="quarter" idx="17"/>
          </p:nvPr>
        </p:nvSpPr>
        <p:spPr>
          <a:xfrm>
            <a:off x="685799" y="3007659"/>
            <a:ext cx="4596320" cy="1833453"/>
          </a:xfrm>
        </p:spPr>
        <p:txBody>
          <a:bodyPr numCol="1"/>
          <a:lstStyle/>
          <a:p>
            <a:r>
              <a:rPr lang="en-US" dirty="0">
                <a:solidFill>
                  <a:schemeClr val="accent4">
                    <a:lumMod val="20000"/>
                    <a:lumOff val="80000"/>
                  </a:schemeClr>
                </a:solidFill>
              </a:rPr>
              <a:t>To effectively prevent PPH, only one of the following uterotonics should be used:</a:t>
            </a:r>
          </a:p>
          <a:p>
            <a:pPr marL="285750" lvl="1" indent="-285750">
              <a:buFont typeface="Arial" panose="020B0604020202020204" pitchFamily="34" charset="0"/>
              <a:buChar char="•"/>
            </a:pPr>
            <a:r>
              <a:rPr lang="en-US" dirty="0">
                <a:solidFill>
                  <a:schemeClr val="tx2">
                    <a:lumMod val="20000"/>
                    <a:lumOff val="80000"/>
                  </a:schemeClr>
                </a:solidFill>
              </a:rPr>
              <a:t>Oxytocin</a:t>
            </a:r>
            <a:endParaRPr lang="en-AU" dirty="0">
              <a:solidFill>
                <a:schemeClr val="tx2">
                  <a:lumMod val="20000"/>
                  <a:lumOff val="80000"/>
                </a:schemeClr>
              </a:solidFill>
            </a:endParaRPr>
          </a:p>
          <a:p>
            <a:pPr marL="285750" lvl="1" indent="-285750">
              <a:buFont typeface="Arial" panose="020B0604020202020204" pitchFamily="34" charset="0"/>
              <a:buChar char="•"/>
            </a:pPr>
            <a:r>
              <a:rPr lang="en-US" dirty="0">
                <a:solidFill>
                  <a:schemeClr val="tx2">
                    <a:lumMod val="20000"/>
                    <a:lumOff val="80000"/>
                  </a:schemeClr>
                </a:solidFill>
              </a:rPr>
              <a:t>Carbetocin</a:t>
            </a:r>
            <a:endParaRPr lang="en-AU" dirty="0">
              <a:solidFill>
                <a:schemeClr val="tx2">
                  <a:lumMod val="20000"/>
                  <a:lumOff val="80000"/>
                </a:schemeClr>
              </a:solidFill>
            </a:endParaRPr>
          </a:p>
          <a:p>
            <a:pPr marL="285750" lvl="1" indent="-285750">
              <a:buFont typeface="Arial" panose="020B0604020202020204" pitchFamily="34" charset="0"/>
              <a:buChar char="•"/>
            </a:pPr>
            <a:r>
              <a:rPr lang="en-US" dirty="0">
                <a:solidFill>
                  <a:schemeClr val="tx2">
                    <a:lumMod val="20000"/>
                    <a:lumOff val="80000"/>
                  </a:schemeClr>
                </a:solidFill>
              </a:rPr>
              <a:t>Misoprostol</a:t>
            </a:r>
            <a:endParaRPr lang="en-AU" dirty="0">
              <a:solidFill>
                <a:schemeClr val="tx2">
                  <a:lumMod val="20000"/>
                  <a:lumOff val="80000"/>
                </a:schemeClr>
              </a:solidFill>
            </a:endParaRPr>
          </a:p>
          <a:p>
            <a:pPr marL="285750" lvl="1" indent="-285750">
              <a:buFont typeface="Arial" panose="020B0604020202020204" pitchFamily="34" charset="0"/>
              <a:buChar char="•"/>
            </a:pPr>
            <a:r>
              <a:rPr lang="en-US" dirty="0">
                <a:solidFill>
                  <a:schemeClr val="tx2">
                    <a:lumMod val="20000"/>
                    <a:lumOff val="80000"/>
                  </a:schemeClr>
                </a:solidFill>
              </a:rPr>
              <a:t>Ergometrine/methylergometrine</a:t>
            </a:r>
            <a:endParaRPr lang="en-AU" dirty="0">
              <a:solidFill>
                <a:schemeClr val="tx2">
                  <a:lumMod val="20000"/>
                  <a:lumOff val="80000"/>
                </a:schemeClr>
              </a:solidFill>
            </a:endParaRPr>
          </a:p>
          <a:p>
            <a:pPr marL="285750" lvl="1" indent="-285750">
              <a:buFont typeface="Arial" panose="020B0604020202020204" pitchFamily="34" charset="0"/>
              <a:buChar char="•"/>
            </a:pPr>
            <a:r>
              <a:rPr lang="en-US" dirty="0">
                <a:solidFill>
                  <a:schemeClr val="tx2">
                    <a:lumMod val="20000"/>
                    <a:lumOff val="80000"/>
                  </a:schemeClr>
                </a:solidFill>
              </a:rPr>
              <a:t>Oxytocin and ergometrine fixed-dose combination</a:t>
            </a:r>
          </a:p>
          <a:p>
            <a:pPr marL="285750" lvl="1" indent="-285750">
              <a:buFont typeface="Arial" panose="020B0604020202020204" pitchFamily="34" charset="0"/>
              <a:buChar char="•"/>
            </a:pPr>
            <a:endParaRPr lang="en-US" sz="1800" dirty="0">
              <a:solidFill>
                <a:schemeClr val="tx2">
                  <a:lumMod val="40000"/>
                  <a:lumOff val="60000"/>
                </a:schemeClr>
              </a:solidFill>
            </a:endParaRPr>
          </a:p>
          <a:p>
            <a:pPr marL="285750" lvl="1" indent="-285750">
              <a:buFont typeface="Arial" panose="020B0604020202020204" pitchFamily="34" charset="0"/>
              <a:buChar char="•"/>
            </a:pPr>
            <a:r>
              <a:rPr lang="en-US" b="1" dirty="0">
                <a:solidFill>
                  <a:srgbClr val="C00000"/>
                </a:solidFill>
              </a:rPr>
              <a:t>Injectable prostaglandins </a:t>
            </a:r>
          </a:p>
        </p:txBody>
      </p:sp>
      <p:sp>
        <p:nvSpPr>
          <p:cNvPr id="15" name="Text Placeholder 14"/>
          <p:cNvSpPr>
            <a:spLocks noGrp="1"/>
          </p:cNvSpPr>
          <p:nvPr>
            <p:ph type="body" idx="28"/>
          </p:nvPr>
        </p:nvSpPr>
        <p:spPr/>
        <p:txBody>
          <a:bodyPr/>
          <a:lstStyle/>
          <a:p>
            <a:r>
              <a:rPr lang="en-US" dirty="0"/>
              <a:t>4. What works: efficacy and safety of uterotonics for PPH prevention </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7333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4611834" y="6165889"/>
            <a:ext cx="1229008" cy="119062"/>
            <a:chOff x="685800" y="6165890"/>
            <a:chExt cx="1229008" cy="119062"/>
          </a:xfrm>
        </p:grpSpPr>
        <p:sp>
          <p:nvSpPr>
            <p:cNvPr id="25"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4611834" y="6331399"/>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cxnSp>
        <p:nvCxnSpPr>
          <p:cNvPr id="16" name="Elbow Connector 15">
            <a:extLst>
              <a:ext uri="{FF2B5EF4-FFF2-40B4-BE49-F238E27FC236}">
                <a16:creationId xmlns:a16="http://schemas.microsoft.com/office/drawing/2014/main" id="{E8BC0B6D-229A-D643-A718-60A49A13B1BB}"/>
              </a:ext>
            </a:extLst>
          </p:cNvPr>
          <p:cNvCxnSpPr>
            <a:cxnSpLocks/>
          </p:cNvCxnSpPr>
          <p:nvPr/>
        </p:nvCxnSpPr>
        <p:spPr>
          <a:xfrm flipV="1">
            <a:off x="672773" y="3093811"/>
            <a:ext cx="9002169" cy="2697559"/>
          </a:xfrm>
          <a:prstGeom prst="bentConnector3">
            <a:avLst>
              <a:gd name="adj1" fmla="val 50000"/>
            </a:avLst>
          </a:prstGeom>
          <a:ln w="3175"/>
        </p:spPr>
        <p:style>
          <a:lnRef idx="1">
            <a:schemeClr val="accent4"/>
          </a:lnRef>
          <a:fillRef idx="0">
            <a:schemeClr val="accent4"/>
          </a:fillRef>
          <a:effectRef idx="0">
            <a:schemeClr val="accent4"/>
          </a:effectRef>
          <a:fontRef idx="minor">
            <a:schemeClr val="tx1"/>
          </a:fontRef>
        </p:style>
      </p:cxnSp>
      <p:sp>
        <p:nvSpPr>
          <p:cNvPr id="28" name="Content Placeholder 7">
            <a:extLst>
              <a:ext uri="{FF2B5EF4-FFF2-40B4-BE49-F238E27FC236}">
                <a16:creationId xmlns:a16="http://schemas.microsoft.com/office/drawing/2014/main" id="{156E307E-B52B-A04B-9D24-A0C299D9C259}"/>
              </a:ext>
            </a:extLst>
          </p:cNvPr>
          <p:cNvSpPr txBox="1">
            <a:spLocks/>
          </p:cNvSpPr>
          <p:nvPr/>
        </p:nvSpPr>
        <p:spPr>
          <a:xfrm>
            <a:off x="5533902" y="2755244"/>
            <a:ext cx="3348841" cy="2460812"/>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lvl="2"/>
            <a:r>
              <a:rPr lang="en-US" sz="1600" b="1" dirty="0">
                <a:solidFill>
                  <a:srgbClr val="C00000"/>
                </a:solidFill>
              </a:rPr>
              <a:t>Recommendation 1.6</a:t>
            </a:r>
            <a:endParaRPr lang="en-US" sz="1300" dirty="0"/>
          </a:p>
          <a:p>
            <a:pPr lvl="2">
              <a:buNone/>
            </a:pPr>
            <a:r>
              <a:rPr lang="en-US" sz="1600" b="1" dirty="0"/>
              <a:t>Injectable prostaglandins (</a:t>
            </a:r>
            <a:r>
              <a:rPr lang="en-US" sz="1600" b="1" dirty="0" err="1"/>
              <a:t>carboprost</a:t>
            </a:r>
            <a:r>
              <a:rPr lang="en-US" sz="1600" b="1" dirty="0"/>
              <a:t> or </a:t>
            </a:r>
            <a:r>
              <a:rPr lang="en-US" sz="1600" b="1" dirty="0" err="1"/>
              <a:t>sulprostone</a:t>
            </a:r>
            <a:r>
              <a:rPr lang="en-US" sz="1600" b="1" dirty="0"/>
              <a:t>) are </a:t>
            </a:r>
            <a:r>
              <a:rPr lang="en-US" sz="1600" b="1" dirty="0">
                <a:solidFill>
                  <a:srgbClr val="C00000"/>
                </a:solidFill>
              </a:rPr>
              <a:t>not recommended </a:t>
            </a:r>
            <a:r>
              <a:rPr lang="en-US" sz="1600" b="1" dirty="0"/>
              <a:t>for the prevention of PPH</a:t>
            </a:r>
          </a:p>
          <a:p>
            <a:pPr marL="455613" lvl="3" indent="-285750"/>
            <a:endParaRPr lang="en-US" sz="1600" dirty="0"/>
          </a:p>
        </p:txBody>
      </p:sp>
      <p:sp>
        <p:nvSpPr>
          <p:cNvPr id="17" name="Rectangle 16">
            <a:extLst>
              <a:ext uri="{FF2B5EF4-FFF2-40B4-BE49-F238E27FC236}">
                <a16:creationId xmlns:a16="http://schemas.microsoft.com/office/drawing/2014/main" id="{E4B39D03-E755-EB4A-864E-F497B64CD32B}"/>
              </a:ext>
            </a:extLst>
          </p:cNvPr>
          <p:cNvSpPr>
            <a:spLocks noChangeArrowheads="1"/>
          </p:cNvSpPr>
          <p:nvPr/>
        </p:nvSpPr>
        <p:spPr bwMode="auto">
          <a:xfrm>
            <a:off x="7229190" y="621827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6826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fade">
                                      <p:cBhvr>
                                        <p:cTn id="13" dur="1000"/>
                                        <p:tgtEl>
                                          <p:spTgt spid="28">
                                            <p:txEl>
                                              <p:pRg st="0" end="0"/>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10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799" y="1142999"/>
            <a:ext cx="8196944" cy="914402"/>
          </a:xfrm>
        </p:spPr>
        <p:txBody>
          <a:bodyPr/>
          <a:lstStyle/>
          <a:p>
            <a:r>
              <a:rPr lang="en-US" sz="2800" dirty="0">
                <a:solidFill>
                  <a:schemeClr val="accent5"/>
                </a:solidFill>
              </a:rPr>
              <a:t>How do we compare uterotonics to one another?</a:t>
            </a:r>
            <a:endParaRPr lang="en-US" sz="2800" dirty="0"/>
          </a:p>
        </p:txBody>
      </p:sp>
      <p:sp>
        <p:nvSpPr>
          <p:cNvPr id="15" name="Text Placeholder 14"/>
          <p:cNvSpPr>
            <a:spLocks noGrp="1"/>
          </p:cNvSpPr>
          <p:nvPr>
            <p:ph type="body" idx="28"/>
          </p:nvPr>
        </p:nvSpPr>
        <p:spPr/>
        <p:txBody>
          <a:bodyPr/>
          <a:lstStyle/>
          <a:p>
            <a:r>
              <a:rPr lang="en-US" dirty="0"/>
              <a:t>4. Which one: identifying a uterotonic of choice</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7333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4611834" y="6165889"/>
            <a:ext cx="1229008" cy="119062"/>
            <a:chOff x="685800" y="6165890"/>
            <a:chExt cx="1229008" cy="119062"/>
          </a:xfrm>
        </p:grpSpPr>
        <p:sp>
          <p:nvSpPr>
            <p:cNvPr id="25"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4611834" y="6331399"/>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sp>
        <p:nvSpPr>
          <p:cNvPr id="2" name="TextBox 1">
            <a:extLst>
              <a:ext uri="{FF2B5EF4-FFF2-40B4-BE49-F238E27FC236}">
                <a16:creationId xmlns:a16="http://schemas.microsoft.com/office/drawing/2014/main" id="{B0CACC36-6786-8040-A25F-42FF28624886}"/>
              </a:ext>
            </a:extLst>
          </p:cNvPr>
          <p:cNvSpPr txBox="1"/>
          <p:nvPr/>
        </p:nvSpPr>
        <p:spPr>
          <a:xfrm>
            <a:off x="3962400" y="2103849"/>
            <a:ext cx="4471917" cy="3077766"/>
          </a:xfrm>
          <a:prstGeom prst="rect">
            <a:avLst/>
          </a:prstGeom>
          <a:noFill/>
        </p:spPr>
        <p:txBody>
          <a:bodyPr wrap="square" lIns="0" tIns="0" rIns="0" bIns="0" rtlCol="0">
            <a:spAutoFit/>
          </a:bodyPr>
          <a:lstStyle/>
          <a:p>
            <a:r>
              <a:rPr lang="en-US" dirty="0">
                <a:solidFill>
                  <a:schemeClr val="accent4"/>
                </a:solidFill>
              </a:rPr>
              <a:t>Comparing uterotonics through </a:t>
            </a:r>
            <a:r>
              <a:rPr lang="en-US" b="1" dirty="0">
                <a:solidFill>
                  <a:schemeClr val="accent4"/>
                </a:solidFill>
              </a:rPr>
              <a:t>oxytocin </a:t>
            </a:r>
            <a:r>
              <a:rPr lang="en-US" dirty="0">
                <a:solidFill>
                  <a:schemeClr val="accent4"/>
                </a:solidFill>
              </a:rPr>
              <a:t>as a common comparator</a:t>
            </a:r>
          </a:p>
          <a:p>
            <a:pPr lvl="1">
              <a:buNone/>
            </a:pPr>
            <a:endParaRPr lang="en-US" dirty="0">
              <a:solidFill>
                <a:schemeClr val="accent4"/>
              </a:solidFill>
            </a:endParaRPr>
          </a:p>
          <a:p>
            <a:pPr lvl="1">
              <a:buNone/>
            </a:pPr>
            <a:endParaRPr lang="en-US" dirty="0">
              <a:solidFill>
                <a:schemeClr val="accent4"/>
              </a:solidFill>
            </a:endParaRPr>
          </a:p>
          <a:p>
            <a:pPr marL="171450" lvl="2" indent="-171450">
              <a:buFont typeface="Arial" panose="020B0604020202020204" pitchFamily="34" charset="0"/>
              <a:buChar char="•"/>
            </a:pPr>
            <a:r>
              <a:rPr lang="en-US" sz="1600" dirty="0">
                <a:solidFill>
                  <a:schemeClr val="tx2"/>
                </a:solidFill>
              </a:rPr>
              <a:t>Oxytocin is current standard of care</a:t>
            </a:r>
          </a:p>
          <a:p>
            <a:pPr marL="171450" lvl="2" indent="-171450">
              <a:buFont typeface="Arial" panose="020B0604020202020204" pitchFamily="34" charset="0"/>
              <a:buChar char="•"/>
            </a:pPr>
            <a:endParaRPr lang="en-US" sz="1600" dirty="0">
              <a:solidFill>
                <a:schemeClr val="tx2"/>
              </a:solidFill>
            </a:endParaRPr>
          </a:p>
          <a:p>
            <a:pPr marL="171450" lvl="2" indent="-171450">
              <a:buFont typeface="Arial" panose="020B0604020202020204" pitchFamily="34" charset="0"/>
              <a:buChar char="•"/>
            </a:pPr>
            <a:r>
              <a:rPr lang="en-US" sz="1600" dirty="0">
                <a:solidFill>
                  <a:schemeClr val="tx2"/>
                </a:solidFill>
              </a:rPr>
              <a:t>Largest number of trials in the network meta-analysis</a:t>
            </a:r>
          </a:p>
          <a:p>
            <a:pPr marL="171450" lvl="2" indent="-171450">
              <a:buFont typeface="Arial" panose="020B0604020202020204" pitchFamily="34" charset="0"/>
              <a:buChar char="•"/>
            </a:pPr>
            <a:endParaRPr lang="en-US" sz="1600" dirty="0">
              <a:solidFill>
                <a:schemeClr val="tx2"/>
              </a:solidFill>
            </a:endParaRPr>
          </a:p>
          <a:p>
            <a:pPr marL="171450" lvl="2" indent="-171450">
              <a:buFont typeface="Arial" panose="020B0604020202020204" pitchFamily="34" charset="0"/>
              <a:buChar char="•"/>
            </a:pPr>
            <a:r>
              <a:rPr lang="en-US" sz="1600" dirty="0">
                <a:solidFill>
                  <a:schemeClr val="accent5"/>
                </a:solidFill>
              </a:rPr>
              <a:t>The natural sequence for introducing a new uterotonic option is to evaluate efficacy with the “gold standard” option</a:t>
            </a:r>
            <a:endParaRPr lang="en-US" sz="1600" dirty="0">
              <a:solidFill>
                <a:schemeClr val="tx2"/>
              </a:solidFill>
            </a:endParaRPr>
          </a:p>
        </p:txBody>
      </p:sp>
      <p:sp>
        <p:nvSpPr>
          <p:cNvPr id="16" name="Rectangle 9">
            <a:extLst>
              <a:ext uri="{FF2B5EF4-FFF2-40B4-BE49-F238E27FC236}">
                <a16:creationId xmlns:a16="http://schemas.microsoft.com/office/drawing/2014/main" id="{DA7175BA-92F7-D949-A1D0-5467836CEF3E}"/>
              </a:ext>
            </a:extLst>
          </p:cNvPr>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E1DBC367-F257-0440-8C77-CF4F08DCE9CD}"/>
              </a:ext>
            </a:extLst>
          </p:cNvPr>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5B6F56C8-0F66-6949-A72E-B29CB2F368CB}"/>
              </a:ext>
            </a:extLst>
          </p:cNvPr>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01A8CFF6-035F-0642-A65C-4314FCA0B24B}"/>
              </a:ext>
            </a:extLst>
          </p:cNvPr>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9D365428-FF83-9044-8A23-8239D009F524}"/>
              </a:ext>
            </a:extLst>
          </p:cNvPr>
          <p:cNvSpPr>
            <a:spLocks noChangeArrowheads="1"/>
          </p:cNvSpPr>
          <p:nvPr/>
        </p:nvSpPr>
        <p:spPr bwMode="auto">
          <a:xfrm>
            <a:off x="7333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a:extLst>
              <a:ext uri="{FF2B5EF4-FFF2-40B4-BE49-F238E27FC236}">
                <a16:creationId xmlns:a16="http://schemas.microsoft.com/office/drawing/2014/main" id="{93683DF1-BE7C-6D44-B3E5-7C973E9B799E}"/>
              </a:ext>
            </a:extLst>
          </p:cNvPr>
          <p:cNvGrpSpPr/>
          <p:nvPr/>
        </p:nvGrpSpPr>
        <p:grpSpPr>
          <a:xfrm>
            <a:off x="4611834" y="6165889"/>
            <a:ext cx="1229008" cy="119062"/>
            <a:chOff x="685800" y="6165890"/>
            <a:chExt cx="1229008" cy="119062"/>
          </a:xfrm>
        </p:grpSpPr>
        <p:sp>
          <p:nvSpPr>
            <p:cNvPr id="31" name="Rectangle 9">
              <a:extLst>
                <a:ext uri="{FF2B5EF4-FFF2-40B4-BE49-F238E27FC236}">
                  <a16:creationId xmlns:a16="http://schemas.microsoft.com/office/drawing/2014/main" id="{C8DD60BD-3A78-0F48-A04D-1766D3430AD6}"/>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D507089A-0496-D148-87DD-FB2FF8B3B73C}"/>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3" name="TextBox 32">
            <a:extLst>
              <a:ext uri="{FF2B5EF4-FFF2-40B4-BE49-F238E27FC236}">
                <a16:creationId xmlns:a16="http://schemas.microsoft.com/office/drawing/2014/main" id="{69D9DCFB-9F6A-7F41-B4AF-E1FFDF14277C}"/>
              </a:ext>
            </a:extLst>
          </p:cNvPr>
          <p:cNvSpPr txBox="1"/>
          <p:nvPr/>
        </p:nvSpPr>
        <p:spPr>
          <a:xfrm>
            <a:off x="4611834" y="6331399"/>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sp>
        <p:nvSpPr>
          <p:cNvPr id="34" name="Rectangle 33">
            <a:extLst>
              <a:ext uri="{FF2B5EF4-FFF2-40B4-BE49-F238E27FC236}">
                <a16:creationId xmlns:a16="http://schemas.microsoft.com/office/drawing/2014/main" id="{EE92C535-D63B-CC45-ADC6-8D0D51D50235}"/>
              </a:ext>
            </a:extLst>
          </p:cNvPr>
          <p:cNvSpPr>
            <a:spLocks noChangeArrowheads="1"/>
          </p:cNvSpPr>
          <p:nvPr/>
        </p:nvSpPr>
        <p:spPr bwMode="auto">
          <a:xfrm>
            <a:off x="7229190" y="621827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35" name="Content Placeholder 5">
            <a:extLst>
              <a:ext uri="{FF2B5EF4-FFF2-40B4-BE49-F238E27FC236}">
                <a16:creationId xmlns:a16="http://schemas.microsoft.com/office/drawing/2014/main" id="{60725CDF-1C0A-B945-ACE6-1B0124FF023D}"/>
              </a:ext>
            </a:extLst>
          </p:cNvPr>
          <p:cNvGraphicFramePr>
            <a:graphicFrameLocks/>
          </p:cNvGraphicFramePr>
          <p:nvPr>
            <p:extLst>
              <p:ext uri="{D42A27DB-BD31-4B8C-83A1-F6EECF244321}">
                <p14:modId xmlns:p14="http://schemas.microsoft.com/office/powerpoint/2010/main" val="4179795275"/>
              </p:ext>
            </p:extLst>
          </p:nvPr>
        </p:nvGraphicFramePr>
        <p:xfrm>
          <a:off x="733300" y="2056842"/>
          <a:ext cx="3546600" cy="4042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 name="Picture 2" descr="http://sbccimplementationkits.org/demandrmnch/wp-content/uploads/2014/03/ox1-217x300.jpg">
            <a:extLst>
              <a:ext uri="{FF2B5EF4-FFF2-40B4-BE49-F238E27FC236}">
                <a16:creationId xmlns:a16="http://schemas.microsoft.com/office/drawing/2014/main" id="{B568ECDE-0181-7442-A900-25E147CFE4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920" y="3358654"/>
            <a:ext cx="938532" cy="1297509"/>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C7E9249C-7438-234E-A8E7-D8972079678C}"/>
              </a:ext>
            </a:extLst>
          </p:cNvPr>
          <p:cNvSpPr txBox="1"/>
          <p:nvPr/>
        </p:nvSpPr>
        <p:spPr>
          <a:xfrm>
            <a:off x="606029" y="4146098"/>
            <a:ext cx="732314" cy="253916"/>
          </a:xfrm>
          <a:prstGeom prst="rect">
            <a:avLst/>
          </a:prstGeom>
          <a:solidFill>
            <a:schemeClr val="accent3">
              <a:lumMod val="75000"/>
            </a:schemeClr>
          </a:solidFill>
        </p:spPr>
        <p:txBody>
          <a:bodyPr wrap="square" rtlCol="0" anchor="ctr">
            <a:spAutoFit/>
          </a:bodyPr>
          <a:lstStyle/>
          <a:p>
            <a:pPr algn="ctr"/>
            <a:r>
              <a:rPr lang="en-US" sz="1050" dirty="0">
                <a:solidFill>
                  <a:schemeClr val="bg1">
                    <a:lumMod val="95000"/>
                  </a:schemeClr>
                </a:solidFill>
              </a:rPr>
              <a:t>Oxytocin</a:t>
            </a:r>
          </a:p>
        </p:txBody>
      </p:sp>
    </p:spTree>
    <p:extLst>
      <p:ext uri="{BB962C8B-B14F-4D97-AF65-F5344CB8AC3E}">
        <p14:creationId xmlns:p14="http://schemas.microsoft.com/office/powerpoint/2010/main" val="223114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fade">
                                      <p:cBhvr>
                                        <p:cTn id="11" dur="1500"/>
                                        <p:tgtEl>
                                          <p:spTgt spid="2">
                                            <p:txEl>
                                              <p:pRg st="3" end="3"/>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1500"/>
                                        <p:tgtEl>
                                          <p:spTgt spid="2">
                                            <p:txEl>
                                              <p:pRg st="5" end="5"/>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1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A50C22F-8A23-7141-B9C7-F1BF4837C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80" y="697787"/>
            <a:ext cx="6823710" cy="5672940"/>
          </a:xfrm>
          <a:prstGeom prst="rect">
            <a:avLst/>
          </a:prstGeom>
        </p:spPr>
      </p:pic>
      <p:sp>
        <p:nvSpPr>
          <p:cNvPr id="13" name="Rectangle 12">
            <a:extLst>
              <a:ext uri="{FF2B5EF4-FFF2-40B4-BE49-F238E27FC236}">
                <a16:creationId xmlns:a16="http://schemas.microsoft.com/office/drawing/2014/main" id="{097A32C4-1D7D-BF49-B6C8-3AB8C66B3440}"/>
              </a:ext>
            </a:extLst>
          </p:cNvPr>
          <p:cNvSpPr/>
          <p:nvPr/>
        </p:nvSpPr>
        <p:spPr>
          <a:xfrm>
            <a:off x="2109400" y="1257300"/>
            <a:ext cx="805249" cy="5064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36" name="Rectangle 35">
            <a:extLst>
              <a:ext uri="{FF2B5EF4-FFF2-40B4-BE49-F238E27FC236}">
                <a16:creationId xmlns:a16="http://schemas.microsoft.com/office/drawing/2014/main" id="{A01777CF-6A84-9C46-8C93-12FB0C0BEFB5}"/>
              </a:ext>
            </a:extLst>
          </p:cNvPr>
          <p:cNvSpPr/>
          <p:nvPr/>
        </p:nvSpPr>
        <p:spPr>
          <a:xfrm>
            <a:off x="2891789" y="1257298"/>
            <a:ext cx="805249" cy="506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37" name="Rectangle 36">
            <a:extLst>
              <a:ext uri="{FF2B5EF4-FFF2-40B4-BE49-F238E27FC236}">
                <a16:creationId xmlns:a16="http://schemas.microsoft.com/office/drawing/2014/main" id="{A2337455-1CE1-E741-BF7F-C9F757F19357}"/>
              </a:ext>
            </a:extLst>
          </p:cNvPr>
          <p:cNvSpPr/>
          <p:nvPr/>
        </p:nvSpPr>
        <p:spPr>
          <a:xfrm>
            <a:off x="3697038" y="1268727"/>
            <a:ext cx="805249" cy="506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38" name="Rectangle 37">
            <a:extLst>
              <a:ext uri="{FF2B5EF4-FFF2-40B4-BE49-F238E27FC236}">
                <a16:creationId xmlns:a16="http://schemas.microsoft.com/office/drawing/2014/main" id="{682C2036-8AB4-3F4B-8B6E-48BE657FD4CE}"/>
              </a:ext>
            </a:extLst>
          </p:cNvPr>
          <p:cNvSpPr/>
          <p:nvPr/>
        </p:nvSpPr>
        <p:spPr>
          <a:xfrm>
            <a:off x="4490857" y="1257297"/>
            <a:ext cx="805249" cy="506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39" name="Rectangle 38">
            <a:extLst>
              <a:ext uri="{FF2B5EF4-FFF2-40B4-BE49-F238E27FC236}">
                <a16:creationId xmlns:a16="http://schemas.microsoft.com/office/drawing/2014/main" id="{3D59BEB7-CAD2-014F-AA6A-D146886EDAD5}"/>
              </a:ext>
            </a:extLst>
          </p:cNvPr>
          <p:cNvSpPr/>
          <p:nvPr/>
        </p:nvSpPr>
        <p:spPr>
          <a:xfrm>
            <a:off x="5284676" y="1257296"/>
            <a:ext cx="805249" cy="506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40" name="Rectangle 39">
            <a:extLst>
              <a:ext uri="{FF2B5EF4-FFF2-40B4-BE49-F238E27FC236}">
                <a16:creationId xmlns:a16="http://schemas.microsoft.com/office/drawing/2014/main" id="{C45EC38B-4B07-9348-A04D-287D01F24967}"/>
              </a:ext>
            </a:extLst>
          </p:cNvPr>
          <p:cNvSpPr/>
          <p:nvPr/>
        </p:nvSpPr>
        <p:spPr>
          <a:xfrm>
            <a:off x="6089925" y="1260180"/>
            <a:ext cx="805249" cy="506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41" name="Rectangle 40">
            <a:extLst>
              <a:ext uri="{FF2B5EF4-FFF2-40B4-BE49-F238E27FC236}">
                <a16:creationId xmlns:a16="http://schemas.microsoft.com/office/drawing/2014/main" id="{638131D9-B02A-FE49-A5C2-89E696093671}"/>
              </a:ext>
            </a:extLst>
          </p:cNvPr>
          <p:cNvSpPr/>
          <p:nvPr/>
        </p:nvSpPr>
        <p:spPr>
          <a:xfrm>
            <a:off x="6895174" y="1257295"/>
            <a:ext cx="911516" cy="506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grpSp>
        <p:nvGrpSpPr>
          <p:cNvPr id="71" name="Group 70">
            <a:extLst>
              <a:ext uri="{FF2B5EF4-FFF2-40B4-BE49-F238E27FC236}">
                <a16:creationId xmlns:a16="http://schemas.microsoft.com/office/drawing/2014/main" id="{4925582C-AB22-E747-834B-2A8356691FCB}"/>
              </a:ext>
            </a:extLst>
          </p:cNvPr>
          <p:cNvGrpSpPr/>
          <p:nvPr/>
        </p:nvGrpSpPr>
        <p:grpSpPr>
          <a:xfrm>
            <a:off x="2243702" y="1435612"/>
            <a:ext cx="1341894" cy="4674870"/>
            <a:chOff x="2354578" y="1478801"/>
            <a:chExt cx="1341894" cy="4674870"/>
          </a:xfrm>
        </p:grpSpPr>
        <p:cxnSp>
          <p:nvCxnSpPr>
            <p:cNvPr id="42" name="Straight Connector 41">
              <a:extLst>
                <a:ext uri="{FF2B5EF4-FFF2-40B4-BE49-F238E27FC236}">
                  <a16:creationId xmlns:a16="http://schemas.microsoft.com/office/drawing/2014/main" id="{ABBF0861-92B7-474A-AAE4-53EA2D27BBB8}"/>
                </a:ext>
              </a:extLst>
            </p:cNvPr>
            <p:cNvCxnSpPr>
              <a:cxnSpLocks/>
            </p:cNvCxnSpPr>
            <p:nvPr/>
          </p:nvCxnSpPr>
          <p:spPr>
            <a:xfrm>
              <a:off x="2354578" y="1478801"/>
              <a:ext cx="0" cy="4674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A15A93-12CE-A841-81F1-C2FB7394F901}"/>
                </a:ext>
              </a:extLst>
            </p:cNvPr>
            <p:cNvCxnSpPr/>
            <p:nvPr/>
          </p:nvCxnSpPr>
          <p:spPr>
            <a:xfrm>
              <a:off x="2371724" y="3772557"/>
              <a:ext cx="285750"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FDA5D52-72FF-E848-9B11-FA0EC54AE543}"/>
                </a:ext>
              </a:extLst>
            </p:cNvPr>
            <p:cNvSpPr txBox="1"/>
            <p:nvPr/>
          </p:nvSpPr>
          <p:spPr>
            <a:xfrm>
              <a:off x="2667772" y="3560960"/>
              <a:ext cx="1028700" cy="423193"/>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lnSpc>
                  <a:spcPct val="120000"/>
                </a:lnSpc>
              </a:pPr>
              <a:r>
                <a:rPr lang="en-US" sz="1200" dirty="0">
                  <a:solidFill>
                    <a:schemeClr val="accent1"/>
                  </a:solidFill>
                </a:rPr>
                <a:t>Desirable outcomes</a:t>
              </a:r>
            </a:p>
          </p:txBody>
        </p:sp>
      </p:grpSp>
      <p:sp>
        <p:nvSpPr>
          <p:cNvPr id="72" name="Rectangle 71">
            <a:extLst>
              <a:ext uri="{FF2B5EF4-FFF2-40B4-BE49-F238E27FC236}">
                <a16:creationId xmlns:a16="http://schemas.microsoft.com/office/drawing/2014/main" id="{3819AB8B-8592-BD43-B4DA-5353A203A324}"/>
              </a:ext>
            </a:extLst>
          </p:cNvPr>
          <p:cNvSpPr/>
          <p:nvPr/>
        </p:nvSpPr>
        <p:spPr>
          <a:xfrm>
            <a:off x="2224520" y="1402543"/>
            <a:ext cx="5561870" cy="506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grpSp>
        <p:nvGrpSpPr>
          <p:cNvPr id="77" name="Group 76">
            <a:extLst>
              <a:ext uri="{FF2B5EF4-FFF2-40B4-BE49-F238E27FC236}">
                <a16:creationId xmlns:a16="http://schemas.microsoft.com/office/drawing/2014/main" id="{0EB164E4-F9F8-864E-8394-79E5B7EEFEBD}"/>
              </a:ext>
            </a:extLst>
          </p:cNvPr>
          <p:cNvGrpSpPr/>
          <p:nvPr/>
        </p:nvGrpSpPr>
        <p:grpSpPr>
          <a:xfrm>
            <a:off x="3736066" y="1449367"/>
            <a:ext cx="1331596" cy="4674870"/>
            <a:chOff x="2354578" y="1478801"/>
            <a:chExt cx="1331596" cy="4674870"/>
          </a:xfrm>
        </p:grpSpPr>
        <p:cxnSp>
          <p:nvCxnSpPr>
            <p:cNvPr id="78" name="Straight Connector 77">
              <a:extLst>
                <a:ext uri="{FF2B5EF4-FFF2-40B4-BE49-F238E27FC236}">
                  <a16:creationId xmlns:a16="http://schemas.microsoft.com/office/drawing/2014/main" id="{E6749EB3-168A-6A4E-B71F-80F9A46D191E}"/>
                </a:ext>
              </a:extLst>
            </p:cNvPr>
            <p:cNvCxnSpPr>
              <a:cxnSpLocks/>
            </p:cNvCxnSpPr>
            <p:nvPr/>
          </p:nvCxnSpPr>
          <p:spPr>
            <a:xfrm>
              <a:off x="2354578" y="1478801"/>
              <a:ext cx="0" cy="467487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A178542-1355-C344-AACA-4C2CC7FD3AF3}"/>
                </a:ext>
              </a:extLst>
            </p:cNvPr>
            <p:cNvCxnSpPr/>
            <p:nvPr/>
          </p:nvCxnSpPr>
          <p:spPr>
            <a:xfrm>
              <a:off x="2371724" y="3772557"/>
              <a:ext cx="285750" cy="0"/>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1A1F400D-A867-1946-83FD-6CA783843F53}"/>
                </a:ext>
              </a:extLst>
            </p:cNvPr>
            <p:cNvSpPr txBox="1"/>
            <p:nvPr/>
          </p:nvSpPr>
          <p:spPr>
            <a:xfrm>
              <a:off x="2657474" y="3006963"/>
              <a:ext cx="1028700" cy="1531188"/>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lnSpc>
                  <a:spcPct val="120000"/>
                </a:lnSpc>
              </a:pPr>
              <a:r>
                <a:rPr lang="en-US" sz="1200" dirty="0">
                  <a:solidFill>
                    <a:schemeClr val="accent1"/>
                  </a:solidFill>
                </a:rPr>
                <a:t>How do the effects of </a:t>
              </a:r>
              <a:r>
                <a:rPr lang="en-US" sz="1200" b="1" dirty="0" err="1">
                  <a:solidFill>
                    <a:schemeClr val="accent1"/>
                  </a:solidFill>
                </a:rPr>
                <a:t>carbetocin</a:t>
              </a:r>
              <a:r>
                <a:rPr lang="en-US" sz="1200" b="1" dirty="0">
                  <a:solidFill>
                    <a:schemeClr val="accent1"/>
                  </a:solidFill>
                </a:rPr>
                <a:t> </a:t>
              </a:r>
              <a:r>
                <a:rPr lang="en-US" sz="1200" dirty="0">
                  <a:solidFill>
                    <a:schemeClr val="accent1"/>
                  </a:solidFill>
                </a:rPr>
                <a:t>compare to </a:t>
              </a:r>
              <a:r>
                <a:rPr lang="en-US" sz="1200" b="1" dirty="0">
                  <a:solidFill>
                    <a:schemeClr val="accent1"/>
                  </a:solidFill>
                </a:rPr>
                <a:t>oxytocin </a:t>
              </a:r>
              <a:r>
                <a:rPr lang="en-US" sz="1200" dirty="0">
                  <a:solidFill>
                    <a:schemeClr val="accent1"/>
                  </a:solidFill>
                </a:rPr>
                <a:t>for these outcomes?</a:t>
              </a:r>
            </a:p>
          </p:txBody>
        </p:sp>
      </p:grpSp>
      <p:sp>
        <p:nvSpPr>
          <p:cNvPr id="81" name="Rectangle 80">
            <a:extLst>
              <a:ext uri="{FF2B5EF4-FFF2-40B4-BE49-F238E27FC236}">
                <a16:creationId xmlns:a16="http://schemas.microsoft.com/office/drawing/2014/main" id="{619985FD-DF36-634F-88D7-A884D1A193A0}"/>
              </a:ext>
            </a:extLst>
          </p:cNvPr>
          <p:cNvSpPr/>
          <p:nvPr/>
        </p:nvSpPr>
        <p:spPr>
          <a:xfrm>
            <a:off x="3626200" y="1482221"/>
            <a:ext cx="4122200" cy="4609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262205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2000"/>
                                        <p:tgtEl>
                                          <p:spTgt spid="72"/>
                                        </p:tgtEl>
                                      </p:cBhvr>
                                    </p:animEffect>
                                    <p:set>
                                      <p:cBhvr>
                                        <p:cTn id="7" dur="1" fill="hold">
                                          <p:stCondLst>
                                            <p:cond delay="1999"/>
                                          </p:stCondLst>
                                        </p:cTn>
                                        <p:tgtEl>
                                          <p:spTgt spid="72"/>
                                        </p:tgtEl>
                                        <p:attrNameLst>
                                          <p:attrName>style.visibility</p:attrName>
                                        </p:attrNameLst>
                                      </p:cBhvr>
                                      <p:to>
                                        <p:strVal val="hidden"/>
                                      </p:to>
                                    </p:set>
                                  </p:childTnLst>
                                </p:cTn>
                              </p:par>
                            </p:childTnLst>
                          </p:cTn>
                        </p:par>
                        <p:par>
                          <p:cTn id="8" fill="hold">
                            <p:stCondLst>
                              <p:cond delay="2000"/>
                            </p:stCondLst>
                            <p:childTnLst>
                              <p:par>
                                <p:cTn id="9" presetID="10" presetClass="exit" presetSubtype="0" fill="hold" nodeType="afterEffect">
                                  <p:stCondLst>
                                    <p:cond delay="0"/>
                                  </p:stCondLst>
                                  <p:childTnLst>
                                    <p:animEffect transition="out" filter="fade">
                                      <p:cBhvr>
                                        <p:cTn id="10" dur="1500"/>
                                        <p:tgtEl>
                                          <p:spTgt spid="71"/>
                                        </p:tgtEl>
                                      </p:cBhvr>
                                    </p:animEffect>
                                    <p:set>
                                      <p:cBhvr>
                                        <p:cTn id="11" dur="1" fill="hold">
                                          <p:stCondLst>
                                            <p:cond delay="1499"/>
                                          </p:stCondLst>
                                        </p:cTn>
                                        <p:tgtEl>
                                          <p:spTgt spid="71"/>
                                        </p:tgtEl>
                                        <p:attrNameLst>
                                          <p:attrName>style.visibility</p:attrName>
                                        </p:attrNameLst>
                                      </p:cBhvr>
                                      <p:to>
                                        <p:strVal val="hidden"/>
                                      </p:to>
                                    </p:set>
                                  </p:childTnLst>
                                </p:cTn>
                              </p:par>
                            </p:childTnLst>
                          </p:cTn>
                        </p:par>
                        <p:par>
                          <p:cTn id="12" fill="hold">
                            <p:stCondLst>
                              <p:cond delay="3500"/>
                            </p:stCondLst>
                            <p:childTnLst>
                              <p:par>
                                <p:cTn id="13" presetID="10" presetClass="exit" presetSubtype="0" fill="hold" grpId="2" nodeType="afterEffect">
                                  <p:stCondLst>
                                    <p:cond delay="0"/>
                                  </p:stCondLst>
                                  <p:childTnLst>
                                    <p:animEffect transition="out" filter="fade">
                                      <p:cBhvr>
                                        <p:cTn id="14" dur="2000"/>
                                        <p:tgtEl>
                                          <p:spTgt spid="13"/>
                                        </p:tgtEl>
                                      </p:cBhvr>
                                    </p:animEffect>
                                    <p:set>
                                      <p:cBhvr>
                                        <p:cTn id="15" dur="1" fill="hold">
                                          <p:stCondLst>
                                            <p:cond delay="1999"/>
                                          </p:stCondLst>
                                        </p:cTn>
                                        <p:tgtEl>
                                          <p:spTgt spid="13"/>
                                        </p:tgtEl>
                                        <p:attrNameLst>
                                          <p:attrName>style.visibility</p:attrName>
                                        </p:attrNameLst>
                                      </p:cBhvr>
                                      <p:to>
                                        <p:strVal val="hidden"/>
                                      </p:to>
                                    </p:set>
                                  </p:childTnLst>
                                </p:cTn>
                              </p:par>
                            </p:childTnLst>
                          </p:cTn>
                        </p:par>
                        <p:par>
                          <p:cTn id="16" fill="hold">
                            <p:stCondLst>
                              <p:cond delay="5500"/>
                            </p:stCondLst>
                            <p:childTnLst>
                              <p:par>
                                <p:cTn id="17" presetID="10" presetClass="exit" presetSubtype="0" fill="hold" grpId="0" nodeType="afterEffect">
                                  <p:stCondLst>
                                    <p:cond delay="0"/>
                                  </p:stCondLst>
                                  <p:childTnLst>
                                    <p:animEffect transition="out" filter="fade">
                                      <p:cBhvr>
                                        <p:cTn id="18" dur="2000"/>
                                        <p:tgtEl>
                                          <p:spTgt spid="81"/>
                                        </p:tgtEl>
                                      </p:cBhvr>
                                    </p:animEffect>
                                    <p:set>
                                      <p:cBhvr>
                                        <p:cTn id="19" dur="1" fill="hold">
                                          <p:stCondLst>
                                            <p:cond delay="1999"/>
                                          </p:stCondLst>
                                        </p:cTn>
                                        <p:tgtEl>
                                          <p:spTgt spid="81"/>
                                        </p:tgtEl>
                                        <p:attrNameLst>
                                          <p:attrName>style.visibility</p:attrName>
                                        </p:attrNameLst>
                                      </p:cBhvr>
                                      <p:to>
                                        <p:strVal val="hidden"/>
                                      </p:to>
                                    </p:set>
                                  </p:childTnLst>
                                </p:cTn>
                              </p:par>
                            </p:childTnLst>
                          </p:cTn>
                        </p:par>
                        <p:par>
                          <p:cTn id="20" fill="hold">
                            <p:stCondLst>
                              <p:cond delay="7500"/>
                            </p:stCondLst>
                            <p:childTnLst>
                              <p:par>
                                <p:cTn id="21" presetID="10" presetClass="exit" presetSubtype="0" fill="hold" grpId="0" nodeType="afterEffect">
                                  <p:stCondLst>
                                    <p:cond delay="0"/>
                                  </p:stCondLst>
                                  <p:childTnLst>
                                    <p:animEffect transition="out" filter="fade">
                                      <p:cBhvr>
                                        <p:cTn id="22" dur="2000"/>
                                        <p:tgtEl>
                                          <p:spTgt spid="36"/>
                                        </p:tgtEl>
                                      </p:cBhvr>
                                    </p:animEffect>
                                    <p:set>
                                      <p:cBhvr>
                                        <p:cTn id="23" dur="1" fill="hold">
                                          <p:stCondLst>
                                            <p:cond delay="1999"/>
                                          </p:stCondLst>
                                        </p:cTn>
                                        <p:tgtEl>
                                          <p:spTgt spid="36"/>
                                        </p:tgtEl>
                                        <p:attrNameLst>
                                          <p:attrName>style.visibility</p:attrName>
                                        </p:attrNameLst>
                                      </p:cBhvr>
                                      <p:to>
                                        <p:strVal val="hidden"/>
                                      </p:to>
                                    </p:set>
                                  </p:childTnLst>
                                </p:cTn>
                              </p:par>
                            </p:childTnLst>
                          </p:cTn>
                        </p:par>
                        <p:par>
                          <p:cTn id="24" fill="hold">
                            <p:stCondLst>
                              <p:cond delay="9500"/>
                            </p:stCondLst>
                            <p:childTnLst>
                              <p:par>
                                <p:cTn id="25" presetID="10" presetClass="exit" presetSubtype="0" fill="hold" nodeType="afterEffect">
                                  <p:stCondLst>
                                    <p:cond delay="0"/>
                                  </p:stCondLst>
                                  <p:childTnLst>
                                    <p:animEffect transition="out" filter="fade">
                                      <p:cBhvr>
                                        <p:cTn id="26" dur="1500"/>
                                        <p:tgtEl>
                                          <p:spTgt spid="77"/>
                                        </p:tgtEl>
                                      </p:cBhvr>
                                    </p:animEffect>
                                    <p:set>
                                      <p:cBhvr>
                                        <p:cTn id="27" dur="1" fill="hold">
                                          <p:stCondLst>
                                            <p:cond delay="1499"/>
                                          </p:stCondLst>
                                        </p:cTn>
                                        <p:tgtEl>
                                          <p:spTgt spid="77"/>
                                        </p:tgtEl>
                                        <p:attrNameLst>
                                          <p:attrName>style.visibility</p:attrName>
                                        </p:attrNameLst>
                                      </p:cBhvr>
                                      <p:to>
                                        <p:strVal val="hidden"/>
                                      </p:to>
                                    </p:set>
                                  </p:childTnLst>
                                </p:cTn>
                              </p:par>
                            </p:childTnLst>
                          </p:cTn>
                        </p:par>
                        <p:par>
                          <p:cTn id="28" fill="hold">
                            <p:stCondLst>
                              <p:cond delay="11000"/>
                            </p:stCondLst>
                            <p:childTnLst>
                              <p:par>
                                <p:cTn id="29" presetID="10" presetClass="exit" presetSubtype="0" fill="hold" grpId="0" nodeType="afterEffect">
                                  <p:stCondLst>
                                    <p:cond delay="0"/>
                                  </p:stCondLst>
                                  <p:childTnLst>
                                    <p:animEffect transition="out" filter="fade">
                                      <p:cBhvr>
                                        <p:cTn id="30" dur="2000"/>
                                        <p:tgtEl>
                                          <p:spTgt spid="37"/>
                                        </p:tgtEl>
                                      </p:cBhvr>
                                    </p:animEffect>
                                    <p:set>
                                      <p:cBhvr>
                                        <p:cTn id="31" dur="1" fill="hold">
                                          <p:stCondLst>
                                            <p:cond delay="1999"/>
                                          </p:stCondLst>
                                        </p:cTn>
                                        <p:tgtEl>
                                          <p:spTgt spid="37"/>
                                        </p:tgtEl>
                                        <p:attrNameLst>
                                          <p:attrName>style.visibility</p:attrName>
                                        </p:attrNameLst>
                                      </p:cBhvr>
                                      <p:to>
                                        <p:strVal val="hidden"/>
                                      </p:to>
                                    </p:set>
                                  </p:childTnLst>
                                </p:cTn>
                              </p:par>
                            </p:childTnLst>
                          </p:cTn>
                        </p:par>
                        <p:par>
                          <p:cTn id="32" fill="hold">
                            <p:stCondLst>
                              <p:cond delay="13000"/>
                            </p:stCondLst>
                            <p:childTnLst>
                              <p:par>
                                <p:cTn id="33" presetID="10" presetClass="exit" presetSubtype="0" fill="hold" grpId="0" nodeType="afterEffect">
                                  <p:stCondLst>
                                    <p:cond delay="0"/>
                                  </p:stCondLst>
                                  <p:childTnLst>
                                    <p:animEffect transition="out" filter="fade">
                                      <p:cBhvr>
                                        <p:cTn id="34" dur="2000"/>
                                        <p:tgtEl>
                                          <p:spTgt spid="38"/>
                                        </p:tgtEl>
                                      </p:cBhvr>
                                    </p:animEffect>
                                    <p:set>
                                      <p:cBhvr>
                                        <p:cTn id="35" dur="1" fill="hold">
                                          <p:stCondLst>
                                            <p:cond delay="1999"/>
                                          </p:stCondLst>
                                        </p:cTn>
                                        <p:tgtEl>
                                          <p:spTgt spid="38"/>
                                        </p:tgtEl>
                                        <p:attrNameLst>
                                          <p:attrName>style.visibility</p:attrName>
                                        </p:attrNameLst>
                                      </p:cBhvr>
                                      <p:to>
                                        <p:strVal val="hidden"/>
                                      </p:to>
                                    </p:set>
                                  </p:childTnLst>
                                </p:cTn>
                              </p:par>
                            </p:childTnLst>
                          </p:cTn>
                        </p:par>
                        <p:par>
                          <p:cTn id="36" fill="hold">
                            <p:stCondLst>
                              <p:cond delay="15000"/>
                            </p:stCondLst>
                            <p:childTnLst>
                              <p:par>
                                <p:cTn id="37" presetID="10" presetClass="exit" presetSubtype="0" fill="hold" grpId="0" nodeType="afterEffect">
                                  <p:stCondLst>
                                    <p:cond delay="0"/>
                                  </p:stCondLst>
                                  <p:childTnLst>
                                    <p:animEffect transition="out" filter="fade">
                                      <p:cBhvr>
                                        <p:cTn id="38" dur="2000"/>
                                        <p:tgtEl>
                                          <p:spTgt spid="39"/>
                                        </p:tgtEl>
                                      </p:cBhvr>
                                    </p:animEffect>
                                    <p:set>
                                      <p:cBhvr>
                                        <p:cTn id="39" dur="1" fill="hold">
                                          <p:stCondLst>
                                            <p:cond delay="1999"/>
                                          </p:stCondLst>
                                        </p:cTn>
                                        <p:tgtEl>
                                          <p:spTgt spid="39"/>
                                        </p:tgtEl>
                                        <p:attrNameLst>
                                          <p:attrName>style.visibility</p:attrName>
                                        </p:attrNameLst>
                                      </p:cBhvr>
                                      <p:to>
                                        <p:strVal val="hidden"/>
                                      </p:to>
                                    </p:set>
                                  </p:childTnLst>
                                </p:cTn>
                              </p:par>
                            </p:childTnLst>
                          </p:cTn>
                        </p:par>
                        <p:par>
                          <p:cTn id="40" fill="hold">
                            <p:stCondLst>
                              <p:cond delay="17000"/>
                            </p:stCondLst>
                            <p:childTnLst>
                              <p:par>
                                <p:cTn id="41" presetID="10" presetClass="exit" presetSubtype="0" fill="hold" grpId="0" nodeType="afterEffect">
                                  <p:stCondLst>
                                    <p:cond delay="0"/>
                                  </p:stCondLst>
                                  <p:childTnLst>
                                    <p:animEffect transition="out" filter="fade">
                                      <p:cBhvr>
                                        <p:cTn id="42" dur="2000"/>
                                        <p:tgtEl>
                                          <p:spTgt spid="40"/>
                                        </p:tgtEl>
                                      </p:cBhvr>
                                    </p:animEffect>
                                    <p:set>
                                      <p:cBhvr>
                                        <p:cTn id="43" dur="1" fill="hold">
                                          <p:stCondLst>
                                            <p:cond delay="1999"/>
                                          </p:stCondLst>
                                        </p:cTn>
                                        <p:tgtEl>
                                          <p:spTgt spid="40"/>
                                        </p:tgtEl>
                                        <p:attrNameLst>
                                          <p:attrName>style.visibility</p:attrName>
                                        </p:attrNameLst>
                                      </p:cBhvr>
                                      <p:to>
                                        <p:strVal val="hidden"/>
                                      </p:to>
                                    </p:set>
                                  </p:childTnLst>
                                </p:cTn>
                              </p:par>
                            </p:childTnLst>
                          </p:cTn>
                        </p:par>
                        <p:par>
                          <p:cTn id="44" fill="hold">
                            <p:stCondLst>
                              <p:cond delay="19000"/>
                            </p:stCondLst>
                            <p:childTnLst>
                              <p:par>
                                <p:cTn id="45" presetID="10" presetClass="exit" presetSubtype="0" fill="hold" grpId="0" nodeType="afterEffect">
                                  <p:stCondLst>
                                    <p:cond delay="0"/>
                                  </p:stCondLst>
                                  <p:childTnLst>
                                    <p:animEffect transition="out" filter="fade">
                                      <p:cBhvr>
                                        <p:cTn id="46" dur="2000"/>
                                        <p:tgtEl>
                                          <p:spTgt spid="41"/>
                                        </p:tgtEl>
                                      </p:cBhvr>
                                    </p:animEffect>
                                    <p:set>
                                      <p:cBhvr>
                                        <p:cTn id="47" dur="1" fill="hold">
                                          <p:stCondLst>
                                            <p:cond delay="1999"/>
                                          </p:stCondLst>
                                        </p:cTn>
                                        <p:tgtEl>
                                          <p:spTgt spid="41"/>
                                        </p:tgtEl>
                                        <p:attrNameLst>
                                          <p:attrName>style.visibility</p:attrName>
                                        </p:attrNameLst>
                                      </p:cBhvr>
                                      <p:to>
                                        <p:strVal val="hidden"/>
                                      </p:to>
                                    </p:set>
                                  </p:childTnLst>
                                </p:cTn>
                              </p:par>
                            </p:childTnLst>
                          </p:cTn>
                        </p:par>
                        <p:par>
                          <p:cTn id="48" fill="hold">
                            <p:stCondLst>
                              <p:cond delay="21000"/>
                            </p:stCondLst>
                            <p:childTnLst>
                              <p:par>
                                <p:cTn id="49" presetID="10" presetClass="exit" presetSubtype="0" fill="hold" nodeType="afterEffect">
                                  <p:stCondLst>
                                    <p:cond delay="0"/>
                                  </p:stCondLst>
                                  <p:childTnLst>
                                    <p:animEffect transition="out" filter="fade">
                                      <p:cBhvr>
                                        <p:cTn id="50" dur="1500"/>
                                        <p:tgtEl>
                                          <p:spTgt spid="77"/>
                                        </p:tgtEl>
                                      </p:cBhvr>
                                    </p:animEffect>
                                    <p:set>
                                      <p:cBhvr>
                                        <p:cTn id="51" dur="1" fill="hold">
                                          <p:stCondLst>
                                            <p:cond delay="1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2" animBg="1"/>
      <p:bldP spid="36" grpId="0" animBg="1"/>
      <p:bldP spid="37" grpId="0" animBg="1"/>
      <p:bldP spid="38" grpId="0" animBg="1"/>
      <p:bldP spid="39" grpId="0" animBg="1"/>
      <p:bldP spid="40" grpId="0" animBg="1"/>
      <p:bldP spid="41" grpId="0" animBg="1"/>
      <p:bldP spid="72" grpId="0" animBg="1"/>
      <p:bldP spid="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56AAB44A-FB40-B04D-B3A3-E64B7EF3D021}"/>
              </a:ext>
            </a:extLst>
          </p:cNvPr>
          <p:cNvGraphicFramePr>
            <a:graphicFrameLocks noGrp="1"/>
          </p:cNvGraphicFramePr>
          <p:nvPr>
            <p:extLst>
              <p:ext uri="{D42A27DB-BD31-4B8C-83A1-F6EECF244321}">
                <p14:modId xmlns:p14="http://schemas.microsoft.com/office/powerpoint/2010/main" val="21141011"/>
              </p:ext>
            </p:extLst>
          </p:nvPr>
        </p:nvGraphicFramePr>
        <p:xfrm>
          <a:off x="196767" y="969377"/>
          <a:ext cx="1736203" cy="5686066"/>
        </p:xfrm>
        <a:graphic>
          <a:graphicData uri="http://schemas.openxmlformats.org/drawingml/2006/table">
            <a:tbl>
              <a:tblPr firstRow="1" firstCol="1" bandRow="1" bandCol="1">
                <a:tableStyleId>{5C22544A-7EE6-4342-B048-85BDC9FD1C3A}</a:tableStyleId>
              </a:tblPr>
              <a:tblGrid>
                <a:gridCol w="1736203">
                  <a:extLst>
                    <a:ext uri="{9D8B030D-6E8A-4147-A177-3AD203B41FA5}">
                      <a16:colId xmlns:a16="http://schemas.microsoft.com/office/drawing/2014/main" val="263859036"/>
                    </a:ext>
                  </a:extLst>
                </a:gridCol>
              </a:tblGrid>
              <a:tr h="540114">
                <a:tc>
                  <a:txBody>
                    <a:bodyPr/>
                    <a:lstStyle/>
                    <a:p>
                      <a:pPr fontAlgn="ctr">
                        <a:lnSpc>
                          <a:spcPct val="115000"/>
                        </a:lnSpc>
                        <a:spcAft>
                          <a:spcPts val="0"/>
                        </a:spcAft>
                      </a:pPr>
                      <a:endParaRPr lang="en-AU" sz="1200" dirty="0">
                        <a:effectLst/>
                      </a:endParaRPr>
                    </a:p>
                  </a:txBody>
                  <a:tcPr marL="35570" marR="35570" marT="0" marB="0" anchor="ctr"/>
                </a:tc>
                <a:extLst>
                  <a:ext uri="{0D108BD9-81ED-4DB2-BD59-A6C34878D82A}">
                    <a16:rowId xmlns:a16="http://schemas.microsoft.com/office/drawing/2014/main" val="1028227094"/>
                  </a:ext>
                </a:extLst>
              </a:tr>
              <a:tr h="540114">
                <a:tc>
                  <a:txBody>
                    <a:bodyPr/>
                    <a:lstStyle/>
                    <a:p>
                      <a:pPr fontAlgn="ctr">
                        <a:lnSpc>
                          <a:spcPct val="115000"/>
                        </a:lnSpc>
                        <a:spcAft>
                          <a:spcPts val="0"/>
                        </a:spcAft>
                      </a:pPr>
                      <a:r>
                        <a:rPr lang="en-GB" sz="1200" dirty="0">
                          <a:effectLst/>
                        </a:rPr>
                        <a:t>Desirable effects</a:t>
                      </a:r>
                      <a:endParaRPr lang="en-AU" sz="1200" dirty="0">
                        <a:effectLst/>
                      </a:endParaRPr>
                    </a:p>
                  </a:txBody>
                  <a:tcPr marL="35570" marR="35570" marT="0" marB="0" anchor="ctr"/>
                </a:tc>
                <a:extLst>
                  <a:ext uri="{0D108BD9-81ED-4DB2-BD59-A6C34878D82A}">
                    <a16:rowId xmlns:a16="http://schemas.microsoft.com/office/drawing/2014/main" val="3849518544"/>
                  </a:ext>
                </a:extLst>
              </a:tr>
              <a:tr h="720152">
                <a:tc>
                  <a:txBody>
                    <a:bodyPr/>
                    <a:lstStyle/>
                    <a:p>
                      <a:pPr fontAlgn="ctr">
                        <a:lnSpc>
                          <a:spcPct val="115000"/>
                        </a:lnSpc>
                        <a:spcAft>
                          <a:spcPts val="0"/>
                        </a:spcAft>
                      </a:pPr>
                      <a:r>
                        <a:rPr lang="en-GB" sz="1200" dirty="0">
                          <a:effectLst/>
                        </a:rPr>
                        <a:t>Undesirable effects</a:t>
                      </a:r>
                      <a:endParaRPr lang="en-AU" sz="1200" dirty="0">
                        <a:effectLst/>
                      </a:endParaRPr>
                    </a:p>
                  </a:txBody>
                  <a:tcPr marL="35570" marR="35570" marT="0" marB="0" anchor="ctr"/>
                </a:tc>
                <a:extLst>
                  <a:ext uri="{0D108BD9-81ED-4DB2-BD59-A6C34878D82A}">
                    <a16:rowId xmlns:a16="http://schemas.microsoft.com/office/drawing/2014/main" val="248429455"/>
                  </a:ext>
                </a:extLst>
              </a:tr>
              <a:tr h="720152">
                <a:tc>
                  <a:txBody>
                    <a:bodyPr/>
                    <a:lstStyle/>
                    <a:p>
                      <a:pPr fontAlgn="ctr">
                        <a:lnSpc>
                          <a:spcPct val="115000"/>
                        </a:lnSpc>
                        <a:spcAft>
                          <a:spcPts val="0"/>
                        </a:spcAft>
                      </a:pPr>
                      <a:r>
                        <a:rPr lang="en-GB" sz="1200" dirty="0">
                          <a:effectLst/>
                        </a:rPr>
                        <a:t> Certainty of the evidence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4029075791"/>
                  </a:ext>
                </a:extLst>
              </a:tr>
              <a:tr h="394117">
                <a:tc>
                  <a:txBody>
                    <a:bodyPr/>
                    <a:lstStyle/>
                    <a:p>
                      <a:pPr fontAlgn="ctr">
                        <a:lnSpc>
                          <a:spcPct val="115000"/>
                        </a:lnSpc>
                        <a:spcAft>
                          <a:spcPts val="0"/>
                        </a:spcAft>
                      </a:pPr>
                      <a:r>
                        <a:rPr lang="en-GB" sz="1200" dirty="0">
                          <a:effectLst/>
                        </a:rPr>
                        <a:t>Values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785704956"/>
                  </a:ext>
                </a:extLst>
              </a:tr>
              <a:tr h="540114">
                <a:tc>
                  <a:txBody>
                    <a:bodyPr/>
                    <a:lstStyle/>
                    <a:p>
                      <a:pPr fontAlgn="ctr">
                        <a:lnSpc>
                          <a:spcPct val="115000"/>
                        </a:lnSpc>
                        <a:spcAft>
                          <a:spcPts val="0"/>
                        </a:spcAft>
                      </a:pPr>
                      <a:r>
                        <a:rPr lang="en-GB" sz="1200" dirty="0">
                          <a:effectLst/>
                        </a:rPr>
                        <a:t> Balance of effects</a:t>
                      </a:r>
                      <a:endParaRPr lang="en-AU" sz="1200" dirty="0">
                        <a:effectLst/>
                      </a:endParaRPr>
                    </a:p>
                  </a:txBody>
                  <a:tcPr marL="35570" marR="35570" marT="0" marB="0" anchor="ctr"/>
                </a:tc>
                <a:extLst>
                  <a:ext uri="{0D108BD9-81ED-4DB2-BD59-A6C34878D82A}">
                    <a16:rowId xmlns:a16="http://schemas.microsoft.com/office/drawing/2014/main" val="4097462486"/>
                  </a:ext>
                </a:extLst>
              </a:tr>
              <a:tr h="323565">
                <a:tc>
                  <a:txBody>
                    <a:bodyPr/>
                    <a:lstStyle/>
                    <a:p>
                      <a:pPr fontAlgn="ctr">
                        <a:lnSpc>
                          <a:spcPct val="115000"/>
                        </a:lnSpc>
                        <a:spcAft>
                          <a:spcPts val="0"/>
                        </a:spcAft>
                      </a:pPr>
                      <a:r>
                        <a:rPr lang="en-GB" sz="1200" dirty="0">
                          <a:effectLst/>
                        </a:rPr>
                        <a:t>Resources required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941889045"/>
                  </a:ext>
                </a:extLst>
              </a:tr>
              <a:tr h="320213">
                <a:tc>
                  <a:txBody>
                    <a:bodyPr/>
                    <a:lstStyle/>
                    <a:p>
                      <a:pPr fontAlgn="ctr">
                        <a:lnSpc>
                          <a:spcPct val="115000"/>
                        </a:lnSpc>
                        <a:spcAft>
                          <a:spcPts val="0"/>
                        </a:spcAft>
                      </a:pPr>
                      <a:r>
                        <a:rPr lang="en-GB" sz="1200" dirty="0">
                          <a:effectLst/>
                        </a:rPr>
                        <a:t> Certainty of the evidence</a:t>
                      </a:r>
                      <a:endParaRPr lang="en-AU" sz="1200" dirty="0">
                        <a:effectLst/>
                      </a:endParaRPr>
                    </a:p>
                  </a:txBody>
                  <a:tcPr marL="35570" marR="35570" marT="0" marB="0" anchor="ctr"/>
                </a:tc>
                <a:extLst>
                  <a:ext uri="{0D108BD9-81ED-4DB2-BD59-A6C34878D82A}">
                    <a16:rowId xmlns:a16="http://schemas.microsoft.com/office/drawing/2014/main" val="2061569654"/>
                  </a:ext>
                </a:extLst>
              </a:tr>
              <a:tr h="360076">
                <a:tc>
                  <a:txBody>
                    <a:bodyPr/>
                    <a:lstStyle/>
                    <a:p>
                      <a:pPr fontAlgn="ctr">
                        <a:lnSpc>
                          <a:spcPct val="115000"/>
                        </a:lnSpc>
                        <a:spcAft>
                          <a:spcPts val="0"/>
                        </a:spcAft>
                      </a:pPr>
                      <a:r>
                        <a:rPr lang="en-GB" sz="1200" dirty="0">
                          <a:effectLst/>
                        </a:rPr>
                        <a:t>Cost-effectiveness</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3753174424"/>
                  </a:ext>
                </a:extLst>
              </a:tr>
              <a:tr h="343890">
                <a:tc>
                  <a:txBody>
                    <a:bodyPr/>
                    <a:lstStyle/>
                    <a:p>
                      <a:pPr fontAlgn="ctr">
                        <a:lnSpc>
                          <a:spcPct val="115000"/>
                        </a:lnSpc>
                        <a:spcAft>
                          <a:spcPts val="0"/>
                        </a:spcAft>
                      </a:pPr>
                      <a:r>
                        <a:rPr lang="en-GB" sz="1200" dirty="0">
                          <a:effectLst/>
                        </a:rPr>
                        <a:t>Equity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1003610151"/>
                  </a:ext>
                </a:extLst>
              </a:tr>
              <a:tr h="354937">
                <a:tc>
                  <a:txBody>
                    <a:bodyPr/>
                    <a:lstStyle/>
                    <a:p>
                      <a:pPr fontAlgn="ctr">
                        <a:lnSpc>
                          <a:spcPct val="115000"/>
                        </a:lnSpc>
                        <a:spcAft>
                          <a:spcPts val="0"/>
                        </a:spcAft>
                      </a:pPr>
                      <a:r>
                        <a:rPr lang="en-GB" sz="1200" dirty="0">
                          <a:effectLst/>
                        </a:rPr>
                        <a:t>Acceptability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130938972"/>
                  </a:ext>
                </a:extLst>
              </a:tr>
              <a:tr h="528622">
                <a:tc>
                  <a:txBody>
                    <a:bodyPr/>
                    <a:lstStyle/>
                    <a:p>
                      <a:pPr fontAlgn="ctr">
                        <a:lnSpc>
                          <a:spcPct val="115000"/>
                        </a:lnSpc>
                        <a:spcAft>
                          <a:spcPts val="0"/>
                        </a:spcAft>
                      </a:pPr>
                      <a:r>
                        <a:rPr lang="en-GB" sz="1200" dirty="0">
                          <a:effectLst/>
                        </a:rPr>
                        <a:t>Feasibility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923683701"/>
                  </a:ext>
                </a:extLst>
              </a:tr>
            </a:tbl>
          </a:graphicData>
        </a:graphic>
      </p:graphicFrame>
      <p:sp>
        <p:nvSpPr>
          <p:cNvPr id="14" name="Text Placeholder 14">
            <a:extLst>
              <a:ext uri="{FF2B5EF4-FFF2-40B4-BE49-F238E27FC236}">
                <a16:creationId xmlns:a16="http://schemas.microsoft.com/office/drawing/2014/main" id="{2B9D41B5-8B5E-4D4B-9D31-EC76D1FB4E97}"/>
              </a:ext>
            </a:extLst>
          </p:cNvPr>
          <p:cNvSpPr>
            <a:spLocks noGrp="1"/>
          </p:cNvSpPr>
          <p:nvPr>
            <p:ph type="body" idx="28"/>
          </p:nvPr>
        </p:nvSpPr>
        <p:spPr>
          <a:xfrm>
            <a:off x="685800" y="517430"/>
            <a:ext cx="7772400" cy="451948"/>
          </a:xfrm>
        </p:spPr>
        <p:txBody>
          <a:bodyPr/>
          <a:lstStyle/>
          <a:p>
            <a:r>
              <a:rPr lang="en-US" dirty="0"/>
              <a:t>4. Which one: Summary of judgements comparing uterotonics to oxytocin (reference)</a:t>
            </a:r>
          </a:p>
        </p:txBody>
      </p:sp>
      <p:cxnSp>
        <p:nvCxnSpPr>
          <p:cNvPr id="20" name="Straight Connector 19">
            <a:extLst>
              <a:ext uri="{FF2B5EF4-FFF2-40B4-BE49-F238E27FC236}">
                <a16:creationId xmlns:a16="http://schemas.microsoft.com/office/drawing/2014/main" id="{9A4A443D-77D7-E241-B5AA-15D20D40DB45}"/>
              </a:ext>
            </a:extLst>
          </p:cNvPr>
          <p:cNvCxnSpPr>
            <a:cxnSpLocks/>
          </p:cNvCxnSpPr>
          <p:nvPr/>
        </p:nvCxnSpPr>
        <p:spPr>
          <a:xfrm>
            <a:off x="2187615" y="1516284"/>
            <a:ext cx="0" cy="51000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823CCC9-98F2-7347-99B2-442A3D89A1EE}"/>
              </a:ext>
            </a:extLst>
          </p:cNvPr>
          <p:cNvCxnSpPr/>
          <p:nvPr/>
        </p:nvCxnSpPr>
        <p:spPr>
          <a:xfrm>
            <a:off x="2187615" y="3993266"/>
            <a:ext cx="277792"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6BEC303-977E-5D49-99D8-E88A92536E49}"/>
              </a:ext>
            </a:extLst>
          </p:cNvPr>
          <p:cNvSpPr txBox="1"/>
          <p:nvPr/>
        </p:nvSpPr>
        <p:spPr>
          <a:xfrm>
            <a:off x="2615879" y="3532819"/>
            <a:ext cx="3298784" cy="967188"/>
          </a:xfrm>
          <a:prstGeom prst="rect">
            <a:avLst/>
          </a:prstGeom>
          <a:noFill/>
        </p:spPr>
        <p:txBody>
          <a:bodyPr wrap="square" lIns="0" tIns="0" rIns="0" bIns="0" rtlCol="0">
            <a:spAutoFit/>
          </a:bodyPr>
          <a:lstStyle/>
          <a:p>
            <a:pPr>
              <a:lnSpc>
                <a:spcPct val="120000"/>
              </a:lnSpc>
            </a:pPr>
            <a:r>
              <a:rPr lang="en-US" dirty="0">
                <a:solidFill>
                  <a:schemeClr val="tx2"/>
                </a:solidFill>
              </a:rPr>
              <a:t>These criteria were considered by the GDG for each uterotonic option</a:t>
            </a:r>
          </a:p>
        </p:txBody>
      </p:sp>
    </p:spTree>
    <p:extLst>
      <p:ext uri="{BB962C8B-B14F-4D97-AF65-F5344CB8AC3E}">
        <p14:creationId xmlns:p14="http://schemas.microsoft.com/office/powerpoint/2010/main" val="255665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56AAB44A-FB40-B04D-B3A3-E64B7EF3D021}"/>
              </a:ext>
            </a:extLst>
          </p:cNvPr>
          <p:cNvGraphicFramePr>
            <a:graphicFrameLocks noGrp="1"/>
          </p:cNvGraphicFramePr>
          <p:nvPr/>
        </p:nvGraphicFramePr>
        <p:xfrm>
          <a:off x="196767" y="969377"/>
          <a:ext cx="3414534" cy="5686066"/>
        </p:xfrm>
        <a:graphic>
          <a:graphicData uri="http://schemas.openxmlformats.org/drawingml/2006/table">
            <a:tbl>
              <a:tblPr firstRow="1" firstCol="1" bandRow="1" bandCol="1">
                <a:tableStyleId>{5C22544A-7EE6-4342-B048-85BDC9FD1C3A}</a:tableStyleId>
              </a:tblPr>
              <a:tblGrid>
                <a:gridCol w="1736203">
                  <a:extLst>
                    <a:ext uri="{9D8B030D-6E8A-4147-A177-3AD203B41FA5}">
                      <a16:colId xmlns:a16="http://schemas.microsoft.com/office/drawing/2014/main" val="263859036"/>
                    </a:ext>
                  </a:extLst>
                </a:gridCol>
                <a:gridCol w="1678331">
                  <a:extLst>
                    <a:ext uri="{9D8B030D-6E8A-4147-A177-3AD203B41FA5}">
                      <a16:colId xmlns:a16="http://schemas.microsoft.com/office/drawing/2014/main" val="3872895029"/>
                    </a:ext>
                  </a:extLst>
                </a:gridCol>
              </a:tblGrid>
              <a:tr h="540114">
                <a:tc>
                  <a:txBody>
                    <a:bodyPr/>
                    <a:lstStyle/>
                    <a:p>
                      <a:pPr fontAlgn="ctr">
                        <a:lnSpc>
                          <a:spcPct val="115000"/>
                        </a:lnSpc>
                        <a:spcAft>
                          <a:spcPts val="0"/>
                        </a:spcAft>
                      </a:pPr>
                      <a:r>
                        <a:rPr lang="en-AU" sz="1200" dirty="0">
                          <a:effectLst/>
                        </a:rPr>
                        <a:t>Uterotonic options:</a:t>
                      </a:r>
                    </a:p>
                  </a:txBody>
                  <a:tcPr marL="35570" marR="35570" marT="0" marB="0" anchor="ctr"/>
                </a:tc>
                <a:tc>
                  <a:txBody>
                    <a:bodyPr/>
                    <a:lstStyle/>
                    <a:p>
                      <a:pPr algn="ctr" fontAlgn="ctr">
                        <a:lnSpc>
                          <a:spcPct val="115000"/>
                        </a:lnSpc>
                        <a:spcAft>
                          <a:spcPts val="0"/>
                        </a:spcAft>
                      </a:pPr>
                      <a:r>
                        <a:rPr lang="en-GB" sz="1100" dirty="0">
                          <a:effectLst/>
                        </a:rPr>
                        <a:t>Oxytocin</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1028227094"/>
                  </a:ext>
                </a:extLst>
              </a:tr>
              <a:tr h="540114">
                <a:tc>
                  <a:txBody>
                    <a:bodyPr/>
                    <a:lstStyle/>
                    <a:p>
                      <a:pPr fontAlgn="ctr">
                        <a:lnSpc>
                          <a:spcPct val="115000"/>
                        </a:lnSpc>
                        <a:spcAft>
                          <a:spcPts val="0"/>
                        </a:spcAft>
                      </a:pPr>
                      <a:r>
                        <a:rPr lang="en-GB" sz="1200" dirty="0">
                          <a:effectLst/>
                        </a:rPr>
                        <a:t>Desirable effects</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3849518544"/>
                  </a:ext>
                </a:extLst>
              </a:tr>
              <a:tr h="720152">
                <a:tc>
                  <a:txBody>
                    <a:bodyPr/>
                    <a:lstStyle/>
                    <a:p>
                      <a:pPr fontAlgn="ctr">
                        <a:lnSpc>
                          <a:spcPct val="115000"/>
                        </a:lnSpc>
                        <a:spcAft>
                          <a:spcPts val="0"/>
                        </a:spcAft>
                      </a:pPr>
                      <a:r>
                        <a:rPr lang="en-GB" sz="1200" dirty="0">
                          <a:effectLst/>
                        </a:rPr>
                        <a:t>Undesirable effects</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48429455"/>
                  </a:ext>
                </a:extLst>
              </a:tr>
              <a:tr h="720152">
                <a:tc>
                  <a:txBody>
                    <a:bodyPr/>
                    <a:lstStyle/>
                    <a:p>
                      <a:pPr fontAlgn="ctr">
                        <a:lnSpc>
                          <a:spcPct val="115000"/>
                        </a:lnSpc>
                        <a:spcAft>
                          <a:spcPts val="0"/>
                        </a:spcAft>
                      </a:pPr>
                      <a:r>
                        <a:rPr lang="en-GB" sz="1200" dirty="0">
                          <a:effectLst/>
                        </a:rPr>
                        <a:t> Certainty of the evidence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4029075791"/>
                  </a:ext>
                </a:extLst>
              </a:tr>
              <a:tr h="394117">
                <a:tc>
                  <a:txBody>
                    <a:bodyPr/>
                    <a:lstStyle/>
                    <a:p>
                      <a:pPr fontAlgn="ctr">
                        <a:lnSpc>
                          <a:spcPct val="115000"/>
                        </a:lnSpc>
                        <a:spcAft>
                          <a:spcPts val="0"/>
                        </a:spcAft>
                      </a:pPr>
                      <a:r>
                        <a:rPr lang="en-GB" sz="1200" dirty="0">
                          <a:effectLst/>
                        </a:rPr>
                        <a:t>Values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Probably no important uncertainty or variability</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785704956"/>
                  </a:ext>
                </a:extLst>
              </a:tr>
              <a:tr h="540114">
                <a:tc>
                  <a:txBody>
                    <a:bodyPr/>
                    <a:lstStyle/>
                    <a:p>
                      <a:pPr fontAlgn="ctr">
                        <a:lnSpc>
                          <a:spcPct val="115000"/>
                        </a:lnSpc>
                        <a:spcAft>
                          <a:spcPts val="0"/>
                        </a:spcAft>
                      </a:pPr>
                      <a:r>
                        <a:rPr lang="en-GB" sz="1200" dirty="0">
                          <a:effectLst/>
                        </a:rPr>
                        <a:t> Balance of effects</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4097462486"/>
                  </a:ext>
                </a:extLst>
              </a:tr>
              <a:tr h="323565">
                <a:tc>
                  <a:txBody>
                    <a:bodyPr/>
                    <a:lstStyle/>
                    <a:p>
                      <a:pPr fontAlgn="ctr">
                        <a:lnSpc>
                          <a:spcPct val="115000"/>
                        </a:lnSpc>
                        <a:spcAft>
                          <a:spcPts val="0"/>
                        </a:spcAft>
                      </a:pPr>
                      <a:r>
                        <a:rPr lang="en-GB" sz="1200" dirty="0">
                          <a:effectLst/>
                        </a:rPr>
                        <a:t>Resources required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941889045"/>
                  </a:ext>
                </a:extLst>
              </a:tr>
              <a:tr h="320213">
                <a:tc>
                  <a:txBody>
                    <a:bodyPr/>
                    <a:lstStyle/>
                    <a:p>
                      <a:pPr fontAlgn="ctr">
                        <a:lnSpc>
                          <a:spcPct val="115000"/>
                        </a:lnSpc>
                        <a:spcAft>
                          <a:spcPts val="0"/>
                        </a:spcAft>
                      </a:pPr>
                      <a:r>
                        <a:rPr lang="en-GB" sz="1200" dirty="0">
                          <a:effectLst/>
                        </a:rPr>
                        <a:t> Certainty of the evidence</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061569654"/>
                  </a:ext>
                </a:extLst>
              </a:tr>
              <a:tr h="360076">
                <a:tc>
                  <a:txBody>
                    <a:bodyPr/>
                    <a:lstStyle/>
                    <a:p>
                      <a:pPr fontAlgn="ctr">
                        <a:lnSpc>
                          <a:spcPct val="115000"/>
                        </a:lnSpc>
                        <a:spcAft>
                          <a:spcPts val="0"/>
                        </a:spcAft>
                      </a:pPr>
                      <a:r>
                        <a:rPr lang="en-GB" sz="1200" dirty="0">
                          <a:effectLst/>
                        </a:rPr>
                        <a:t>Cost-effectiveness</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3753174424"/>
                  </a:ext>
                </a:extLst>
              </a:tr>
              <a:tr h="343890">
                <a:tc>
                  <a:txBody>
                    <a:bodyPr/>
                    <a:lstStyle/>
                    <a:p>
                      <a:pPr fontAlgn="ctr">
                        <a:lnSpc>
                          <a:spcPct val="115000"/>
                        </a:lnSpc>
                        <a:spcAft>
                          <a:spcPts val="0"/>
                        </a:spcAft>
                      </a:pPr>
                      <a:r>
                        <a:rPr lang="en-GB" sz="1200" dirty="0">
                          <a:effectLst/>
                        </a:rPr>
                        <a:t>Equity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Probably increased</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1003610151"/>
                  </a:ext>
                </a:extLst>
              </a:tr>
              <a:tr h="354937">
                <a:tc>
                  <a:txBody>
                    <a:bodyPr/>
                    <a:lstStyle/>
                    <a:p>
                      <a:pPr fontAlgn="ctr">
                        <a:lnSpc>
                          <a:spcPct val="115000"/>
                        </a:lnSpc>
                        <a:spcAft>
                          <a:spcPts val="0"/>
                        </a:spcAft>
                      </a:pPr>
                      <a:r>
                        <a:rPr lang="en-GB" sz="1200" dirty="0">
                          <a:effectLst/>
                        </a:rPr>
                        <a:t>Acceptability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Varies</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130938972"/>
                  </a:ext>
                </a:extLst>
              </a:tr>
              <a:tr h="528622">
                <a:tc>
                  <a:txBody>
                    <a:bodyPr/>
                    <a:lstStyle/>
                    <a:p>
                      <a:pPr fontAlgn="ctr">
                        <a:lnSpc>
                          <a:spcPct val="115000"/>
                        </a:lnSpc>
                        <a:spcAft>
                          <a:spcPts val="0"/>
                        </a:spcAft>
                      </a:pPr>
                      <a:r>
                        <a:rPr lang="en-GB" sz="1200" dirty="0">
                          <a:effectLst/>
                        </a:rPr>
                        <a:t>Feasibility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Probably Yes</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923683701"/>
                  </a:ext>
                </a:extLst>
              </a:tr>
            </a:tbl>
          </a:graphicData>
        </a:graphic>
      </p:graphicFrame>
      <p:sp>
        <p:nvSpPr>
          <p:cNvPr id="14" name="Text Placeholder 14">
            <a:extLst>
              <a:ext uri="{FF2B5EF4-FFF2-40B4-BE49-F238E27FC236}">
                <a16:creationId xmlns:a16="http://schemas.microsoft.com/office/drawing/2014/main" id="{2B9D41B5-8B5E-4D4B-9D31-EC76D1FB4E97}"/>
              </a:ext>
            </a:extLst>
          </p:cNvPr>
          <p:cNvSpPr>
            <a:spLocks noGrp="1"/>
          </p:cNvSpPr>
          <p:nvPr>
            <p:ph type="body" idx="28"/>
          </p:nvPr>
        </p:nvSpPr>
        <p:spPr>
          <a:xfrm>
            <a:off x="685800" y="517430"/>
            <a:ext cx="7772400" cy="451948"/>
          </a:xfrm>
        </p:spPr>
        <p:txBody>
          <a:bodyPr/>
          <a:lstStyle/>
          <a:p>
            <a:r>
              <a:rPr lang="en-US" dirty="0"/>
              <a:t>4. Which one: Summary of judgements comparing uterotonics to oxytocin (reference)</a:t>
            </a:r>
          </a:p>
        </p:txBody>
      </p:sp>
      <p:cxnSp>
        <p:nvCxnSpPr>
          <p:cNvPr id="17" name="Straight Connector 16">
            <a:extLst>
              <a:ext uri="{FF2B5EF4-FFF2-40B4-BE49-F238E27FC236}">
                <a16:creationId xmlns:a16="http://schemas.microsoft.com/office/drawing/2014/main" id="{8ADD37A9-10D2-0042-8323-7491093E4A11}"/>
              </a:ext>
            </a:extLst>
          </p:cNvPr>
          <p:cNvCxnSpPr>
            <a:cxnSpLocks/>
          </p:cNvCxnSpPr>
          <p:nvPr/>
        </p:nvCxnSpPr>
        <p:spPr>
          <a:xfrm>
            <a:off x="3808067" y="1504709"/>
            <a:ext cx="0" cy="5134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AD22EB-325D-2E43-A7CA-B7D97FB1CBCF}"/>
              </a:ext>
            </a:extLst>
          </p:cNvPr>
          <p:cNvCxnSpPr/>
          <p:nvPr/>
        </p:nvCxnSpPr>
        <p:spPr>
          <a:xfrm>
            <a:off x="3808067" y="3981691"/>
            <a:ext cx="277792"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A82DEC5-B7C8-5C4F-ADF8-24D25BF4125E}"/>
              </a:ext>
            </a:extLst>
          </p:cNvPr>
          <p:cNvSpPr txBox="1"/>
          <p:nvPr/>
        </p:nvSpPr>
        <p:spPr>
          <a:xfrm>
            <a:off x="4213181" y="3613843"/>
            <a:ext cx="3298784" cy="634789"/>
          </a:xfrm>
          <a:prstGeom prst="rect">
            <a:avLst/>
          </a:prstGeom>
          <a:noFill/>
        </p:spPr>
        <p:txBody>
          <a:bodyPr wrap="square" lIns="0" tIns="0" rIns="0" bIns="0" rtlCol="0">
            <a:spAutoFit/>
          </a:bodyPr>
          <a:lstStyle/>
          <a:p>
            <a:pPr>
              <a:lnSpc>
                <a:spcPct val="120000"/>
              </a:lnSpc>
            </a:pPr>
            <a:r>
              <a:rPr lang="en-US" dirty="0">
                <a:solidFill>
                  <a:schemeClr val="tx2"/>
                </a:solidFill>
              </a:rPr>
              <a:t>Oxytocin is the reference comparator</a:t>
            </a:r>
          </a:p>
        </p:txBody>
      </p:sp>
    </p:spTree>
    <p:extLst>
      <p:ext uri="{BB962C8B-B14F-4D97-AF65-F5344CB8AC3E}">
        <p14:creationId xmlns:p14="http://schemas.microsoft.com/office/powerpoint/2010/main" val="291409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half" idx="2"/>
          </p:nvPr>
        </p:nvSpPr>
        <p:spPr/>
        <p:txBody>
          <a:bodyPr/>
          <a:lstStyle/>
          <a:p>
            <a:r>
              <a:rPr lang="en-US" dirty="0"/>
              <a:t>The global burden of postpartum </a:t>
            </a:r>
            <a:r>
              <a:rPr lang="en-US" dirty="0" err="1"/>
              <a:t>haemorrhage</a:t>
            </a:r>
            <a:endParaRPr lang="en-US" dirty="0"/>
          </a:p>
        </p:txBody>
      </p:sp>
      <p:sp>
        <p:nvSpPr>
          <p:cNvPr id="31" name="Text Placeholder 30"/>
          <p:cNvSpPr>
            <a:spLocks noGrp="1"/>
          </p:cNvSpPr>
          <p:nvPr>
            <p:ph type="body" sz="quarter" idx="11"/>
          </p:nvPr>
        </p:nvSpPr>
        <p:spPr/>
        <p:txBody>
          <a:bodyPr/>
          <a:lstStyle/>
          <a:p>
            <a:r>
              <a:rPr lang="en-US" dirty="0"/>
              <a:t>01</a:t>
            </a:r>
          </a:p>
        </p:txBody>
      </p:sp>
      <p:sp>
        <p:nvSpPr>
          <p:cNvPr id="5" name="Text Placeholder 4"/>
          <p:cNvSpPr>
            <a:spLocks noGrp="1"/>
          </p:cNvSpPr>
          <p:nvPr>
            <p:ph type="body" idx="28"/>
          </p:nvPr>
        </p:nvSpPr>
        <p:spPr/>
        <p:txBody>
          <a:bodyPr/>
          <a:lstStyle/>
          <a:p>
            <a:r>
              <a:rPr lang="en-US" dirty="0"/>
              <a:t>table of contents</a:t>
            </a:r>
          </a:p>
        </p:txBody>
      </p:sp>
      <p:sp>
        <p:nvSpPr>
          <p:cNvPr id="45" name="Text Placeholder 44"/>
          <p:cNvSpPr>
            <a:spLocks noGrp="1"/>
          </p:cNvSpPr>
          <p:nvPr>
            <p:ph type="body" sz="half" idx="29"/>
          </p:nvPr>
        </p:nvSpPr>
        <p:spPr/>
        <p:txBody>
          <a:bodyPr/>
          <a:lstStyle/>
          <a:p>
            <a:r>
              <a:rPr lang="en-US" dirty="0"/>
              <a:t>Uterotonics for PPH prevention</a:t>
            </a:r>
          </a:p>
        </p:txBody>
      </p:sp>
      <p:sp>
        <p:nvSpPr>
          <p:cNvPr id="46" name="Text Placeholder 45"/>
          <p:cNvSpPr>
            <a:spLocks noGrp="1"/>
          </p:cNvSpPr>
          <p:nvPr>
            <p:ph type="body" sz="quarter" idx="30"/>
          </p:nvPr>
        </p:nvSpPr>
        <p:spPr/>
        <p:txBody>
          <a:bodyPr/>
          <a:lstStyle/>
          <a:p>
            <a:r>
              <a:rPr lang="en-US" dirty="0"/>
              <a:t>02</a:t>
            </a:r>
          </a:p>
        </p:txBody>
      </p:sp>
      <p:sp>
        <p:nvSpPr>
          <p:cNvPr id="47" name="Text Placeholder 46"/>
          <p:cNvSpPr>
            <a:spLocks noGrp="1"/>
          </p:cNvSpPr>
          <p:nvPr>
            <p:ph type="body" sz="half" idx="31"/>
          </p:nvPr>
        </p:nvSpPr>
        <p:spPr/>
        <p:txBody>
          <a:bodyPr/>
          <a:lstStyle/>
          <a:p>
            <a:r>
              <a:rPr lang="en-US" dirty="0"/>
              <a:t>How were the WHO recommendations updated?</a:t>
            </a:r>
          </a:p>
        </p:txBody>
      </p:sp>
      <p:sp>
        <p:nvSpPr>
          <p:cNvPr id="48" name="Text Placeholder 47"/>
          <p:cNvSpPr>
            <a:spLocks noGrp="1"/>
          </p:cNvSpPr>
          <p:nvPr>
            <p:ph type="body" sz="quarter" idx="32"/>
          </p:nvPr>
        </p:nvSpPr>
        <p:spPr/>
        <p:txBody>
          <a:bodyPr/>
          <a:lstStyle/>
          <a:p>
            <a:r>
              <a:rPr lang="en-US" dirty="0"/>
              <a:t>03</a:t>
            </a:r>
          </a:p>
        </p:txBody>
      </p:sp>
      <p:sp>
        <p:nvSpPr>
          <p:cNvPr id="75" name="Text Placeholder 74"/>
          <p:cNvSpPr>
            <a:spLocks noGrp="1"/>
          </p:cNvSpPr>
          <p:nvPr>
            <p:ph type="body" sz="half" idx="33"/>
          </p:nvPr>
        </p:nvSpPr>
        <p:spPr/>
        <p:txBody>
          <a:bodyPr/>
          <a:lstStyle/>
          <a:p>
            <a:r>
              <a:rPr lang="en-US" dirty="0"/>
              <a:t>What are the updated WHO recommendations?</a:t>
            </a:r>
          </a:p>
        </p:txBody>
      </p:sp>
      <p:sp>
        <p:nvSpPr>
          <p:cNvPr id="76" name="Text Placeholder 75"/>
          <p:cNvSpPr>
            <a:spLocks noGrp="1"/>
          </p:cNvSpPr>
          <p:nvPr>
            <p:ph type="body" sz="quarter" idx="34"/>
          </p:nvPr>
        </p:nvSpPr>
        <p:spPr/>
        <p:txBody>
          <a:bodyPr/>
          <a:lstStyle/>
          <a:p>
            <a:r>
              <a:rPr lang="en-US" dirty="0"/>
              <a:t>04</a:t>
            </a:r>
          </a:p>
        </p:txBody>
      </p:sp>
      <p:sp>
        <p:nvSpPr>
          <p:cNvPr id="77" name="Text Placeholder 76"/>
          <p:cNvSpPr>
            <a:spLocks noGrp="1"/>
          </p:cNvSpPr>
          <p:nvPr>
            <p:ph type="body" sz="half" idx="35"/>
          </p:nvPr>
        </p:nvSpPr>
        <p:spPr/>
        <p:txBody>
          <a:bodyPr/>
          <a:lstStyle/>
          <a:p>
            <a:r>
              <a:rPr lang="en-US" dirty="0"/>
              <a:t>So what’s new?</a:t>
            </a:r>
          </a:p>
          <a:p>
            <a:endParaRPr lang="en-US" dirty="0"/>
          </a:p>
        </p:txBody>
      </p:sp>
      <p:sp>
        <p:nvSpPr>
          <p:cNvPr id="78" name="Text Placeholder 77"/>
          <p:cNvSpPr>
            <a:spLocks noGrp="1"/>
          </p:cNvSpPr>
          <p:nvPr>
            <p:ph type="body" sz="quarter" idx="36"/>
          </p:nvPr>
        </p:nvSpPr>
        <p:spPr/>
        <p:txBody>
          <a:bodyPr/>
          <a:lstStyle/>
          <a:p>
            <a:r>
              <a:rPr lang="en-US" dirty="0"/>
              <a:t>05</a:t>
            </a:r>
          </a:p>
        </p:txBody>
      </p:sp>
      <p:sp>
        <p:nvSpPr>
          <p:cNvPr id="13" name="Text Placeholder 77">
            <a:extLst>
              <a:ext uri="{FF2B5EF4-FFF2-40B4-BE49-F238E27FC236}">
                <a16:creationId xmlns:a16="http://schemas.microsoft.com/office/drawing/2014/main" id="{5D40866B-ECEB-4D4B-BFE0-7BCFDF9CFE7B}"/>
              </a:ext>
            </a:extLst>
          </p:cNvPr>
          <p:cNvSpPr txBox="1">
            <a:spLocks/>
          </p:cNvSpPr>
          <p:nvPr/>
        </p:nvSpPr>
        <p:spPr>
          <a:xfrm>
            <a:off x="4800600" y="4777150"/>
            <a:ext cx="932330" cy="937839"/>
          </a:xfrm>
          <a:prstGeom prst="rect">
            <a:avLst/>
          </a:prstGeom>
        </p:spPr>
        <p:txBody>
          <a:bodyPr vert="horz" lIns="0" tIns="0" rIns="0" bIns="0" rtlCol="0" anchor="t" anchorCtr="0">
            <a:noAutofit/>
          </a:bodyPr>
          <a:lstStyle>
            <a:lvl1pPr marL="0" indent="0" algn="l" defTabSz="914400" rtl="0" eaLnBrk="1" latinLnBrk="0" hangingPunct="1">
              <a:lnSpc>
                <a:spcPct val="85000"/>
              </a:lnSpc>
              <a:spcBef>
                <a:spcPts val="0"/>
              </a:spcBef>
              <a:spcAft>
                <a:spcPts val="0"/>
              </a:spcAft>
              <a:buFontTx/>
              <a:buNone/>
              <a:defRPr sz="5000" b="0" i="0" kern="1200">
                <a:solidFill>
                  <a:srgbClr val="FF9300"/>
                </a:solidFill>
                <a:latin typeface="Franklin Gothic Demi Cond" panose="020B0706030402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dirty="0"/>
              <a:t>06</a:t>
            </a:r>
          </a:p>
        </p:txBody>
      </p:sp>
      <p:sp>
        <p:nvSpPr>
          <p:cNvPr id="14" name="Text Placeholder 76">
            <a:extLst>
              <a:ext uri="{FF2B5EF4-FFF2-40B4-BE49-F238E27FC236}">
                <a16:creationId xmlns:a16="http://schemas.microsoft.com/office/drawing/2014/main" id="{816983C3-611D-CC41-B44A-AB52F49CAF30}"/>
              </a:ext>
            </a:extLst>
          </p:cNvPr>
          <p:cNvSpPr txBox="1">
            <a:spLocks/>
          </p:cNvSpPr>
          <p:nvPr/>
        </p:nvSpPr>
        <p:spPr>
          <a:xfrm>
            <a:off x="5732930" y="4800609"/>
            <a:ext cx="2725270" cy="914399"/>
          </a:xfrm>
          <a:prstGeom prst="rect">
            <a:avLst/>
          </a:prstGeom>
        </p:spPr>
        <p:txBody>
          <a:bodyPr vert="horz" lIns="0" tIns="0" rIns="0" bIns="0" rtlCol="0" anchor="t" anchorCtr="0">
            <a:noAutofit/>
          </a:bodyPr>
          <a:lstStyle>
            <a:lvl1pPr marL="0" indent="0" algn="l" defTabSz="914400" rtl="0" eaLnBrk="1" latinLnBrk="0" hangingPunct="1">
              <a:lnSpc>
                <a:spcPts val="1700"/>
              </a:lnSpc>
              <a:spcBef>
                <a:spcPts val="600"/>
              </a:spcBef>
              <a:spcAft>
                <a:spcPts val="1200"/>
              </a:spcAft>
              <a:buFont typeface="Arial" panose="020B0604020202020204" pitchFamily="34" charset="0"/>
              <a:buNone/>
              <a:defRPr sz="1500" b="0" i="0" kern="1200">
                <a:solidFill>
                  <a:schemeClr val="tx2"/>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Arial" panose="020B0604020202020204" pitchFamily="34" charset="0"/>
              <a:buNone/>
              <a:defRPr sz="1200" kern="1200">
                <a:solidFill>
                  <a:schemeClr val="tx2"/>
                </a:solidFill>
                <a:latin typeface="+mn-lt"/>
                <a:ea typeface="+mn-ea"/>
                <a:cs typeface="+mn-cs"/>
              </a:defRPr>
            </a:lvl2pPr>
            <a:lvl3pPr marL="914400" indent="0" algn="l" defTabSz="914400" rtl="0" eaLnBrk="1" latinLnBrk="0" hangingPunct="1">
              <a:lnSpc>
                <a:spcPct val="120000"/>
              </a:lnSpc>
              <a:spcBef>
                <a:spcPts val="600"/>
              </a:spcBef>
              <a:spcAft>
                <a:spcPts val="600"/>
              </a:spcAft>
              <a:buFont typeface="Arial" panose="020B0604020202020204" pitchFamily="34" charset="0"/>
              <a:buNone/>
              <a:defRPr sz="1000" kern="1200">
                <a:solidFill>
                  <a:schemeClr val="tx2"/>
                </a:solidFill>
                <a:latin typeface="+mn-lt"/>
                <a:ea typeface="+mn-ea"/>
                <a:cs typeface="+mn-cs"/>
              </a:defRPr>
            </a:lvl3pPr>
            <a:lvl4pPr marL="1371600" indent="0" algn="l" defTabSz="914400" rtl="0" eaLnBrk="1" latinLnBrk="0" hangingPunct="1">
              <a:lnSpc>
                <a:spcPct val="110000"/>
              </a:lnSpc>
              <a:spcBef>
                <a:spcPts val="0"/>
              </a:spcBef>
              <a:spcAft>
                <a:spcPts val="0"/>
              </a:spcAft>
              <a:buFont typeface="Wingdings" panose="05000000000000000000" pitchFamily="2" charset="2"/>
              <a:buNone/>
              <a:defRPr sz="900" kern="1200">
                <a:solidFill>
                  <a:schemeClr val="tx2">
                    <a:lumMod val="60000"/>
                    <a:lumOff val="40000"/>
                  </a:schemeClr>
                </a:solidFill>
                <a:latin typeface="+mn-lt"/>
                <a:ea typeface="+mn-ea"/>
                <a:cs typeface="+mn-cs"/>
              </a:defRPr>
            </a:lvl4pPr>
            <a:lvl5pPr marL="1828800" indent="0" algn="l" defTabSz="914400" rtl="0" eaLnBrk="1" latinLnBrk="0" hangingPunct="1">
              <a:lnSpc>
                <a:spcPct val="110000"/>
              </a:lnSpc>
              <a:spcBef>
                <a:spcPts val="0"/>
              </a:spcBef>
              <a:spcAft>
                <a:spcPts val="600"/>
              </a:spcAft>
              <a:buFont typeface="Wingdings" panose="05000000000000000000" pitchFamily="2" charset="2"/>
              <a:buNone/>
              <a:defRPr sz="900" kern="1200">
                <a:solidFill>
                  <a:schemeClr val="tx2">
                    <a:lumMod val="60000"/>
                    <a:lumOff val="40000"/>
                  </a:schemeClr>
                </a:solidFill>
                <a:latin typeface="+mn-lt"/>
                <a:ea typeface="+mn-ea"/>
                <a:cs typeface="+mn-cs"/>
              </a:defRPr>
            </a:lvl5pPr>
            <a:lvl6pPr marL="2286000" indent="0" algn="l" defTabSz="914400" rtl="0" eaLnBrk="1" latinLnBrk="0" hangingPunct="1">
              <a:lnSpc>
                <a:spcPct val="100000"/>
              </a:lnSpc>
              <a:spcBef>
                <a:spcPts val="600"/>
              </a:spcBef>
              <a:spcAft>
                <a:spcPts val="0"/>
              </a:spcAft>
              <a:buFont typeface="Arial" panose="020B0604020202020204" pitchFamily="34" charset="0"/>
              <a:buNone/>
              <a:defRPr sz="900" b="1" kern="1200">
                <a:solidFill>
                  <a:schemeClr val="bg2"/>
                </a:solidFill>
                <a:latin typeface="+mj-lt"/>
                <a:ea typeface="+mn-ea"/>
                <a:cs typeface="+mn-cs"/>
              </a:defRPr>
            </a:lvl6pPr>
            <a:lvl7pPr marL="2743200" indent="0" algn="l" defTabSz="914400" rtl="0" eaLnBrk="1" latinLnBrk="0" hangingPunct="1">
              <a:lnSpc>
                <a:spcPct val="100000"/>
              </a:lnSpc>
              <a:spcBef>
                <a:spcPts val="600"/>
              </a:spcBef>
              <a:spcAft>
                <a:spcPts val="600"/>
              </a:spcAft>
              <a:buFont typeface="Arial" panose="020B0604020202020204" pitchFamily="34" charset="0"/>
              <a:buNone/>
              <a:defRPr sz="900" kern="1200">
                <a:solidFill>
                  <a:schemeClr val="bg2"/>
                </a:solidFill>
                <a:latin typeface="+mj-lt"/>
                <a:ea typeface="+mn-ea"/>
                <a:cs typeface="+mn-cs"/>
              </a:defRPr>
            </a:lvl7pPr>
            <a:lvl8pPr marL="3200400" indent="0" algn="l" defTabSz="914400" rtl="0" eaLnBrk="1" latinLnBrk="0" hangingPunct="1">
              <a:lnSpc>
                <a:spcPct val="100000"/>
              </a:lnSpc>
              <a:spcBef>
                <a:spcPts val="600"/>
              </a:spcBef>
              <a:spcAft>
                <a:spcPts val="600"/>
              </a:spcAft>
              <a:buFont typeface="Arial" panose="020B0604020202020204" pitchFamily="34" charset="0"/>
              <a:buNone/>
              <a:defRPr sz="900" kern="1200">
                <a:solidFill>
                  <a:schemeClr val="accent1"/>
                </a:solidFill>
                <a:latin typeface="+mj-lt"/>
                <a:ea typeface="+mn-ea"/>
                <a:cs typeface="+mn-cs"/>
              </a:defRPr>
            </a:lvl8pPr>
            <a:lvl9pPr marL="3657600" indent="0" algn="l" defTabSz="914400" rtl="0" eaLnBrk="1" latinLnBrk="0" hangingPunct="1">
              <a:lnSpc>
                <a:spcPct val="100000"/>
              </a:lnSpc>
              <a:spcBef>
                <a:spcPts val="600"/>
              </a:spcBef>
              <a:spcAft>
                <a:spcPts val="600"/>
              </a:spcAft>
              <a:buFont typeface="Arial" panose="020B0604020202020204" pitchFamily="34" charset="0"/>
              <a:buNone/>
              <a:defRPr sz="900" kern="1200">
                <a:solidFill>
                  <a:schemeClr val="accent3"/>
                </a:solidFill>
                <a:latin typeface="+mj-lt"/>
                <a:ea typeface="+mn-ea"/>
                <a:cs typeface="+mn-cs"/>
              </a:defRPr>
            </a:lvl9pPr>
          </a:lstStyle>
          <a:p>
            <a:r>
              <a:rPr lang="en-US"/>
              <a:t>Implementing the WHO recommendations</a:t>
            </a:r>
          </a:p>
          <a:p>
            <a:endParaRPr lang="en-US" dirty="0"/>
          </a:p>
        </p:txBody>
      </p:sp>
    </p:spTree>
    <p:extLst>
      <p:ext uri="{BB962C8B-B14F-4D97-AF65-F5344CB8AC3E}">
        <p14:creationId xmlns:p14="http://schemas.microsoft.com/office/powerpoint/2010/main" val="320648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56AAB44A-FB40-B04D-B3A3-E64B7EF3D021}"/>
              </a:ext>
            </a:extLst>
          </p:cNvPr>
          <p:cNvGraphicFramePr>
            <a:graphicFrameLocks noGrp="1"/>
          </p:cNvGraphicFramePr>
          <p:nvPr/>
        </p:nvGraphicFramePr>
        <p:xfrm>
          <a:off x="196767" y="969377"/>
          <a:ext cx="5023415" cy="5686066"/>
        </p:xfrm>
        <a:graphic>
          <a:graphicData uri="http://schemas.openxmlformats.org/drawingml/2006/table">
            <a:tbl>
              <a:tblPr firstRow="1" firstCol="1" bandRow="1" bandCol="1">
                <a:tableStyleId>{5C22544A-7EE6-4342-B048-85BDC9FD1C3A}</a:tableStyleId>
              </a:tblPr>
              <a:tblGrid>
                <a:gridCol w="1736203">
                  <a:extLst>
                    <a:ext uri="{9D8B030D-6E8A-4147-A177-3AD203B41FA5}">
                      <a16:colId xmlns:a16="http://schemas.microsoft.com/office/drawing/2014/main" val="263859036"/>
                    </a:ext>
                  </a:extLst>
                </a:gridCol>
                <a:gridCol w="1678331">
                  <a:extLst>
                    <a:ext uri="{9D8B030D-6E8A-4147-A177-3AD203B41FA5}">
                      <a16:colId xmlns:a16="http://schemas.microsoft.com/office/drawing/2014/main" val="3872895029"/>
                    </a:ext>
                  </a:extLst>
                </a:gridCol>
                <a:gridCol w="1608881">
                  <a:extLst>
                    <a:ext uri="{9D8B030D-6E8A-4147-A177-3AD203B41FA5}">
                      <a16:colId xmlns:a16="http://schemas.microsoft.com/office/drawing/2014/main" val="3718210477"/>
                    </a:ext>
                  </a:extLst>
                </a:gridCol>
              </a:tblGrid>
              <a:tr h="540114">
                <a:tc>
                  <a:txBody>
                    <a:bodyPr/>
                    <a:lstStyle/>
                    <a:p>
                      <a:pPr fontAlgn="ctr">
                        <a:lnSpc>
                          <a:spcPct val="115000"/>
                        </a:lnSpc>
                        <a:spcAft>
                          <a:spcPts val="0"/>
                        </a:spcAft>
                      </a:pPr>
                      <a:r>
                        <a:rPr lang="en-AU" sz="1200" dirty="0">
                          <a:effectLst/>
                        </a:rPr>
                        <a:t>Uterotonic options:</a:t>
                      </a:r>
                    </a:p>
                  </a:txBody>
                  <a:tcPr marL="35570" marR="35570" marT="0" marB="0" anchor="ctr"/>
                </a:tc>
                <a:tc>
                  <a:txBody>
                    <a:bodyPr/>
                    <a:lstStyle/>
                    <a:p>
                      <a:pPr algn="ctr" fontAlgn="ctr">
                        <a:lnSpc>
                          <a:spcPct val="115000"/>
                        </a:lnSpc>
                        <a:spcAft>
                          <a:spcPts val="0"/>
                        </a:spcAft>
                      </a:pPr>
                      <a:r>
                        <a:rPr lang="en-GB" sz="1100" dirty="0">
                          <a:effectLst/>
                        </a:rPr>
                        <a:t>Oxytocin</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err="1">
                          <a:effectLst/>
                        </a:rPr>
                        <a:t>Carbetocin</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1028227094"/>
                  </a:ext>
                </a:extLst>
              </a:tr>
              <a:tr h="540114">
                <a:tc>
                  <a:txBody>
                    <a:bodyPr/>
                    <a:lstStyle/>
                    <a:p>
                      <a:pPr fontAlgn="ctr">
                        <a:lnSpc>
                          <a:spcPct val="115000"/>
                        </a:lnSpc>
                        <a:spcAft>
                          <a:spcPts val="0"/>
                        </a:spcAft>
                      </a:pPr>
                      <a:r>
                        <a:rPr lang="en-GB" sz="1200" dirty="0">
                          <a:effectLst/>
                        </a:rPr>
                        <a:t>Desirable effects</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50" dirty="0">
                          <a:effectLst/>
                        </a:rPr>
                        <a:t>Small</a:t>
                      </a:r>
                      <a:endParaRPr lang="en-AU"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3849518544"/>
                  </a:ext>
                </a:extLst>
              </a:tr>
              <a:tr h="720152">
                <a:tc>
                  <a:txBody>
                    <a:bodyPr/>
                    <a:lstStyle/>
                    <a:p>
                      <a:pPr fontAlgn="ctr">
                        <a:lnSpc>
                          <a:spcPct val="115000"/>
                        </a:lnSpc>
                        <a:spcAft>
                          <a:spcPts val="0"/>
                        </a:spcAft>
                      </a:pPr>
                      <a:r>
                        <a:rPr lang="en-GB" sz="1200" dirty="0">
                          <a:effectLst/>
                        </a:rPr>
                        <a:t>Undesirable effects</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50" dirty="0">
                          <a:effectLst/>
                        </a:rPr>
                        <a:t>None</a:t>
                      </a:r>
                      <a:endParaRPr lang="en-AU"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48429455"/>
                  </a:ext>
                </a:extLst>
              </a:tr>
              <a:tr h="720152">
                <a:tc>
                  <a:txBody>
                    <a:bodyPr/>
                    <a:lstStyle/>
                    <a:p>
                      <a:pPr fontAlgn="ctr">
                        <a:lnSpc>
                          <a:spcPct val="115000"/>
                        </a:lnSpc>
                        <a:spcAft>
                          <a:spcPts val="0"/>
                        </a:spcAft>
                      </a:pPr>
                      <a:r>
                        <a:rPr lang="en-GB" sz="1200" dirty="0">
                          <a:effectLst/>
                        </a:rPr>
                        <a:t> Certainty of the evidence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50" dirty="0">
                          <a:effectLst/>
                        </a:rPr>
                        <a:t>Moderate</a:t>
                      </a:r>
                      <a:endParaRPr lang="en-AU"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4029075791"/>
                  </a:ext>
                </a:extLst>
              </a:tr>
              <a:tr h="394117">
                <a:tc>
                  <a:txBody>
                    <a:bodyPr/>
                    <a:lstStyle/>
                    <a:p>
                      <a:pPr fontAlgn="ctr">
                        <a:lnSpc>
                          <a:spcPct val="115000"/>
                        </a:lnSpc>
                        <a:spcAft>
                          <a:spcPts val="0"/>
                        </a:spcAft>
                      </a:pPr>
                      <a:r>
                        <a:rPr lang="en-GB" sz="1200" dirty="0">
                          <a:effectLst/>
                        </a:rPr>
                        <a:t>Values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Probably no important uncertainty or variability</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50" dirty="0">
                          <a:effectLst/>
                        </a:rPr>
                        <a:t>Probably no important uncertainty or variability</a:t>
                      </a:r>
                      <a:endParaRPr lang="en-AU"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785704956"/>
                  </a:ext>
                </a:extLst>
              </a:tr>
              <a:tr h="540114">
                <a:tc>
                  <a:txBody>
                    <a:bodyPr/>
                    <a:lstStyle/>
                    <a:p>
                      <a:pPr fontAlgn="ctr">
                        <a:lnSpc>
                          <a:spcPct val="115000"/>
                        </a:lnSpc>
                        <a:spcAft>
                          <a:spcPts val="0"/>
                        </a:spcAft>
                      </a:pPr>
                      <a:r>
                        <a:rPr lang="en-GB" sz="1200" dirty="0">
                          <a:effectLst/>
                        </a:rPr>
                        <a:t> Balance of effects</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50" dirty="0">
                          <a:effectLst/>
                        </a:rPr>
                        <a:t>Probably favours </a:t>
                      </a:r>
                      <a:r>
                        <a:rPr lang="en-GB" sz="1050" dirty="0" err="1">
                          <a:effectLst/>
                        </a:rPr>
                        <a:t>carbetocin</a:t>
                      </a:r>
                      <a:endParaRPr lang="en-AU"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4097462486"/>
                  </a:ext>
                </a:extLst>
              </a:tr>
              <a:tr h="323565">
                <a:tc>
                  <a:txBody>
                    <a:bodyPr/>
                    <a:lstStyle/>
                    <a:p>
                      <a:pPr fontAlgn="ctr">
                        <a:lnSpc>
                          <a:spcPct val="115000"/>
                        </a:lnSpc>
                        <a:spcAft>
                          <a:spcPts val="0"/>
                        </a:spcAft>
                      </a:pPr>
                      <a:r>
                        <a:rPr lang="en-GB" sz="1200" dirty="0">
                          <a:effectLst/>
                        </a:rPr>
                        <a:t>Resources required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50" dirty="0">
                          <a:effectLst/>
                        </a:rPr>
                        <a:t>Moderate costs</a:t>
                      </a:r>
                      <a:endParaRPr lang="en-AU"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941889045"/>
                  </a:ext>
                </a:extLst>
              </a:tr>
              <a:tr h="320213">
                <a:tc>
                  <a:txBody>
                    <a:bodyPr/>
                    <a:lstStyle/>
                    <a:p>
                      <a:pPr fontAlgn="ctr">
                        <a:lnSpc>
                          <a:spcPct val="115000"/>
                        </a:lnSpc>
                        <a:spcAft>
                          <a:spcPts val="0"/>
                        </a:spcAft>
                      </a:pPr>
                      <a:r>
                        <a:rPr lang="en-GB" sz="1200" dirty="0">
                          <a:effectLst/>
                        </a:rPr>
                        <a:t> Certainty of the evidence</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50" dirty="0">
                          <a:effectLst/>
                        </a:rPr>
                        <a:t>Low</a:t>
                      </a:r>
                      <a:endParaRPr lang="en-AU"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061569654"/>
                  </a:ext>
                </a:extLst>
              </a:tr>
              <a:tr h="360076">
                <a:tc>
                  <a:txBody>
                    <a:bodyPr/>
                    <a:lstStyle/>
                    <a:p>
                      <a:pPr fontAlgn="ctr">
                        <a:lnSpc>
                          <a:spcPct val="115000"/>
                        </a:lnSpc>
                        <a:spcAft>
                          <a:spcPts val="0"/>
                        </a:spcAft>
                      </a:pPr>
                      <a:r>
                        <a:rPr lang="en-GB" sz="1200" dirty="0">
                          <a:effectLst/>
                        </a:rPr>
                        <a:t>Cost-effectiveness</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50" dirty="0">
                          <a:effectLst/>
                        </a:rPr>
                        <a:t>Probably favours oxytocin</a:t>
                      </a:r>
                      <a:endParaRPr lang="en-AU"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3753174424"/>
                  </a:ext>
                </a:extLst>
              </a:tr>
              <a:tr h="343890">
                <a:tc>
                  <a:txBody>
                    <a:bodyPr/>
                    <a:lstStyle/>
                    <a:p>
                      <a:pPr fontAlgn="ctr">
                        <a:lnSpc>
                          <a:spcPct val="115000"/>
                        </a:lnSpc>
                        <a:spcAft>
                          <a:spcPts val="0"/>
                        </a:spcAft>
                      </a:pPr>
                      <a:r>
                        <a:rPr lang="en-GB" sz="1200" dirty="0">
                          <a:effectLst/>
                        </a:rPr>
                        <a:t>Equity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Probably increased</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50" dirty="0">
                          <a:effectLst/>
                        </a:rPr>
                        <a:t> Varies</a:t>
                      </a:r>
                      <a:endParaRPr lang="en-AU" sz="1050" dirty="0">
                        <a:effectLst/>
                      </a:endParaRPr>
                    </a:p>
                  </a:txBody>
                  <a:tcPr marL="35570" marR="35570" marT="0" marB="0" anchor="ctr"/>
                </a:tc>
                <a:extLst>
                  <a:ext uri="{0D108BD9-81ED-4DB2-BD59-A6C34878D82A}">
                    <a16:rowId xmlns:a16="http://schemas.microsoft.com/office/drawing/2014/main" val="1003610151"/>
                  </a:ext>
                </a:extLst>
              </a:tr>
              <a:tr h="354937">
                <a:tc>
                  <a:txBody>
                    <a:bodyPr/>
                    <a:lstStyle/>
                    <a:p>
                      <a:pPr fontAlgn="ctr">
                        <a:lnSpc>
                          <a:spcPct val="115000"/>
                        </a:lnSpc>
                        <a:spcAft>
                          <a:spcPts val="0"/>
                        </a:spcAft>
                      </a:pPr>
                      <a:r>
                        <a:rPr lang="en-GB" sz="1200" dirty="0">
                          <a:effectLst/>
                        </a:rPr>
                        <a:t>Acceptability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Varies</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50" dirty="0">
                          <a:effectLst/>
                        </a:rPr>
                        <a:t>Varies</a:t>
                      </a:r>
                      <a:endParaRPr lang="en-AU"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130938972"/>
                  </a:ext>
                </a:extLst>
              </a:tr>
              <a:tr h="528622">
                <a:tc>
                  <a:txBody>
                    <a:bodyPr/>
                    <a:lstStyle/>
                    <a:p>
                      <a:pPr fontAlgn="ctr">
                        <a:lnSpc>
                          <a:spcPct val="115000"/>
                        </a:lnSpc>
                        <a:spcAft>
                          <a:spcPts val="0"/>
                        </a:spcAft>
                      </a:pPr>
                      <a:r>
                        <a:rPr lang="en-GB" sz="1200" dirty="0">
                          <a:effectLst/>
                        </a:rPr>
                        <a:t>Feasibility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Probably Yes</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50" dirty="0">
                          <a:effectLst/>
                        </a:rPr>
                        <a:t>Probably Yes</a:t>
                      </a:r>
                      <a:endParaRPr lang="en-AU"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923683701"/>
                  </a:ext>
                </a:extLst>
              </a:tr>
            </a:tbl>
          </a:graphicData>
        </a:graphic>
      </p:graphicFrame>
      <p:sp>
        <p:nvSpPr>
          <p:cNvPr id="14" name="Text Placeholder 14">
            <a:extLst>
              <a:ext uri="{FF2B5EF4-FFF2-40B4-BE49-F238E27FC236}">
                <a16:creationId xmlns:a16="http://schemas.microsoft.com/office/drawing/2014/main" id="{2B9D41B5-8B5E-4D4B-9D31-EC76D1FB4E97}"/>
              </a:ext>
            </a:extLst>
          </p:cNvPr>
          <p:cNvSpPr>
            <a:spLocks noGrp="1"/>
          </p:cNvSpPr>
          <p:nvPr>
            <p:ph type="body" idx="28"/>
          </p:nvPr>
        </p:nvSpPr>
        <p:spPr>
          <a:xfrm>
            <a:off x="685800" y="517430"/>
            <a:ext cx="7772400" cy="451948"/>
          </a:xfrm>
        </p:spPr>
        <p:txBody>
          <a:bodyPr/>
          <a:lstStyle/>
          <a:p>
            <a:r>
              <a:rPr lang="en-US" dirty="0"/>
              <a:t>4. Which one: Summary of judgements comparing uterotonics to oxytocin (reference)</a:t>
            </a:r>
          </a:p>
        </p:txBody>
      </p:sp>
      <p:sp>
        <p:nvSpPr>
          <p:cNvPr id="13" name="TextBox 12">
            <a:extLst>
              <a:ext uri="{FF2B5EF4-FFF2-40B4-BE49-F238E27FC236}">
                <a16:creationId xmlns:a16="http://schemas.microsoft.com/office/drawing/2014/main" id="{246DE255-C1EF-CD42-8898-43BD11901DC7}"/>
              </a:ext>
            </a:extLst>
          </p:cNvPr>
          <p:cNvSpPr txBox="1"/>
          <p:nvPr/>
        </p:nvSpPr>
        <p:spPr>
          <a:xfrm>
            <a:off x="5673512" y="1004049"/>
            <a:ext cx="3298784" cy="302390"/>
          </a:xfrm>
          <a:prstGeom prst="rect">
            <a:avLst/>
          </a:prstGeom>
          <a:noFill/>
        </p:spPr>
        <p:txBody>
          <a:bodyPr wrap="square" lIns="0" tIns="0" rIns="0" bIns="0" rtlCol="0">
            <a:spAutoFit/>
          </a:bodyPr>
          <a:lstStyle/>
          <a:p>
            <a:pPr>
              <a:lnSpc>
                <a:spcPct val="120000"/>
              </a:lnSpc>
            </a:pPr>
            <a:r>
              <a:rPr lang="en-US" dirty="0" err="1">
                <a:solidFill>
                  <a:schemeClr val="tx2"/>
                </a:solidFill>
              </a:rPr>
              <a:t>Carbetocin</a:t>
            </a:r>
            <a:r>
              <a:rPr lang="en-US" dirty="0">
                <a:solidFill>
                  <a:schemeClr val="tx2"/>
                </a:solidFill>
              </a:rPr>
              <a:t> compared to oxytocin</a:t>
            </a:r>
          </a:p>
        </p:txBody>
      </p:sp>
      <p:sp>
        <p:nvSpPr>
          <p:cNvPr id="15" name="Content Placeholder 2">
            <a:extLst>
              <a:ext uri="{FF2B5EF4-FFF2-40B4-BE49-F238E27FC236}">
                <a16:creationId xmlns:a16="http://schemas.microsoft.com/office/drawing/2014/main" id="{6CB59B92-C12E-4740-98C0-52A01F03FDE7}"/>
              </a:ext>
            </a:extLst>
          </p:cNvPr>
          <p:cNvSpPr txBox="1">
            <a:spLocks/>
          </p:cNvSpPr>
          <p:nvPr/>
        </p:nvSpPr>
        <p:spPr>
          <a:xfrm>
            <a:off x="5416952" y="1526406"/>
            <a:ext cx="3578493" cy="2165914"/>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marL="285750" indent="-285750">
              <a:buFont typeface="Arial" panose="020B0604020202020204" pitchFamily="34" charset="0"/>
              <a:buChar char="•"/>
            </a:pPr>
            <a:r>
              <a:rPr lang="en-AU" sz="1300" dirty="0"/>
              <a:t>Similar desirable effects, and </a:t>
            </a:r>
            <a:r>
              <a:rPr lang="en-AU" sz="1300" dirty="0" err="1"/>
              <a:t>carbetocin</a:t>
            </a:r>
            <a:r>
              <a:rPr lang="en-AU" sz="1300" dirty="0"/>
              <a:t> likely superior in reducing PPH (≥  500 ml) (41 fewer events per 1000 women), use of additional uterotonics (74 fewer per 1000) and blood loss after birth (81 ml less on average). </a:t>
            </a:r>
          </a:p>
          <a:p>
            <a:pPr marL="285750" indent="-285750">
              <a:buFont typeface="Arial" panose="020B0604020202020204" pitchFamily="34" charset="0"/>
              <a:buChar char="•"/>
            </a:pPr>
            <a:r>
              <a:rPr lang="en-AU" sz="1300" dirty="0"/>
              <a:t>No clear difference in undesirable effects </a:t>
            </a:r>
          </a:p>
          <a:p>
            <a:pPr marL="285750" indent="-285750">
              <a:buFont typeface="Arial" panose="020B0604020202020204" pitchFamily="34" charset="0"/>
              <a:buChar char="•"/>
            </a:pPr>
            <a:r>
              <a:rPr lang="en-AU" sz="1300" dirty="0"/>
              <a:t>While balance of effects probably favours </a:t>
            </a:r>
            <a:r>
              <a:rPr lang="en-AU" sz="1300" dirty="0" err="1"/>
              <a:t>carbetocin</a:t>
            </a:r>
            <a:r>
              <a:rPr lang="en-AU" sz="1300" dirty="0"/>
              <a:t>, the supply cost of </a:t>
            </a:r>
            <a:r>
              <a:rPr lang="en-AU" sz="1300" dirty="0" err="1"/>
              <a:t>carbetocin</a:t>
            </a:r>
            <a:r>
              <a:rPr lang="en-AU" sz="1300" dirty="0"/>
              <a:t> is approximately 20 times more than oxytocin </a:t>
            </a:r>
          </a:p>
          <a:p>
            <a:pPr marL="285750" indent="-285750">
              <a:buFont typeface="Arial" panose="020B0604020202020204" pitchFamily="34" charset="0"/>
              <a:buChar char="•"/>
            </a:pPr>
            <a:r>
              <a:rPr lang="en-AU" sz="1300" dirty="0"/>
              <a:t>Uncertain whether the additional benefits justify the additional cost of routinely implementing </a:t>
            </a:r>
            <a:r>
              <a:rPr lang="en-AU" sz="1300" dirty="0" err="1"/>
              <a:t>carbetocin</a:t>
            </a:r>
            <a:r>
              <a:rPr lang="en-AU" sz="1300" dirty="0"/>
              <a:t> at the current unit price </a:t>
            </a:r>
          </a:p>
          <a:p>
            <a:pPr marL="285750" indent="-285750">
              <a:buFont typeface="Arial" panose="020B0604020202020204" pitchFamily="34" charset="0"/>
              <a:buChar char="•"/>
            </a:pPr>
            <a:r>
              <a:rPr lang="en-AU" sz="1300" dirty="0"/>
              <a:t>Acceptability among stakeholders and impact on health equity would vary across settings compared with oxytocin.</a:t>
            </a:r>
          </a:p>
        </p:txBody>
      </p:sp>
    </p:spTree>
    <p:extLst>
      <p:ext uri="{BB962C8B-B14F-4D97-AF65-F5344CB8AC3E}">
        <p14:creationId xmlns:p14="http://schemas.microsoft.com/office/powerpoint/2010/main" val="5153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1500"/>
                                        <p:tgtEl>
                                          <p:spTgt spid="15">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1500"/>
                                        <p:tgtEl>
                                          <p:spTgt spid="15">
                                            <p:txEl>
                                              <p:pRg st="1" end="1"/>
                                            </p:txEl>
                                          </p:spTgt>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1500"/>
                                        <p:tgtEl>
                                          <p:spTgt spid="15">
                                            <p:txEl>
                                              <p:pRg st="2" end="2"/>
                                            </p:txEl>
                                          </p:spTgt>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fade">
                                      <p:cBhvr>
                                        <p:cTn id="23" dur="1500"/>
                                        <p:tgtEl>
                                          <p:spTgt spid="15">
                                            <p:txEl>
                                              <p:pRg st="3" end="3"/>
                                            </p:txEl>
                                          </p:spTgt>
                                        </p:tgtEl>
                                      </p:cBhvr>
                                    </p:animEffect>
                                  </p:childTnLst>
                                </p:cTn>
                              </p:par>
                            </p:childTnLst>
                          </p:cTn>
                        </p:par>
                        <p:par>
                          <p:cTn id="24" fill="hold">
                            <p:stCondLst>
                              <p:cond delay="6500"/>
                            </p:stCondLst>
                            <p:childTnLst>
                              <p:par>
                                <p:cTn id="25" presetID="10" presetClass="entr" presetSubtype="0" fill="hold" nodeType="after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1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56AAB44A-FB40-B04D-B3A3-E64B7EF3D021}"/>
              </a:ext>
            </a:extLst>
          </p:cNvPr>
          <p:cNvGraphicFramePr>
            <a:graphicFrameLocks noGrp="1"/>
          </p:cNvGraphicFramePr>
          <p:nvPr>
            <p:extLst>
              <p:ext uri="{D42A27DB-BD31-4B8C-83A1-F6EECF244321}">
                <p14:modId xmlns:p14="http://schemas.microsoft.com/office/powerpoint/2010/main" val="2575859076"/>
              </p:ext>
            </p:extLst>
          </p:nvPr>
        </p:nvGraphicFramePr>
        <p:xfrm>
          <a:off x="196767" y="969377"/>
          <a:ext cx="5023415" cy="5723868"/>
        </p:xfrm>
        <a:graphic>
          <a:graphicData uri="http://schemas.openxmlformats.org/drawingml/2006/table">
            <a:tbl>
              <a:tblPr firstRow="1" firstCol="1" bandRow="1" bandCol="1">
                <a:tableStyleId>{5C22544A-7EE6-4342-B048-85BDC9FD1C3A}</a:tableStyleId>
              </a:tblPr>
              <a:tblGrid>
                <a:gridCol w="1736203">
                  <a:extLst>
                    <a:ext uri="{9D8B030D-6E8A-4147-A177-3AD203B41FA5}">
                      <a16:colId xmlns:a16="http://schemas.microsoft.com/office/drawing/2014/main" val="263859036"/>
                    </a:ext>
                  </a:extLst>
                </a:gridCol>
                <a:gridCol w="1678331">
                  <a:extLst>
                    <a:ext uri="{9D8B030D-6E8A-4147-A177-3AD203B41FA5}">
                      <a16:colId xmlns:a16="http://schemas.microsoft.com/office/drawing/2014/main" val="3872895029"/>
                    </a:ext>
                  </a:extLst>
                </a:gridCol>
                <a:gridCol w="1608881">
                  <a:extLst>
                    <a:ext uri="{9D8B030D-6E8A-4147-A177-3AD203B41FA5}">
                      <a16:colId xmlns:a16="http://schemas.microsoft.com/office/drawing/2014/main" val="3718210477"/>
                    </a:ext>
                  </a:extLst>
                </a:gridCol>
              </a:tblGrid>
              <a:tr h="526494">
                <a:tc>
                  <a:txBody>
                    <a:bodyPr/>
                    <a:lstStyle/>
                    <a:p>
                      <a:pPr fontAlgn="ctr">
                        <a:lnSpc>
                          <a:spcPct val="115000"/>
                        </a:lnSpc>
                        <a:spcAft>
                          <a:spcPts val="0"/>
                        </a:spcAft>
                      </a:pPr>
                      <a:r>
                        <a:rPr lang="en-AU" sz="1200" dirty="0">
                          <a:effectLst/>
                        </a:rPr>
                        <a:t>Uterotonic options:</a:t>
                      </a:r>
                    </a:p>
                  </a:txBody>
                  <a:tcPr marL="35570" marR="35570" marT="0" marB="0" anchor="ctr"/>
                </a:tc>
                <a:tc>
                  <a:txBody>
                    <a:bodyPr/>
                    <a:lstStyle/>
                    <a:p>
                      <a:pPr algn="ctr" fontAlgn="ctr">
                        <a:lnSpc>
                          <a:spcPct val="115000"/>
                        </a:lnSpc>
                        <a:spcAft>
                          <a:spcPts val="0"/>
                        </a:spcAft>
                      </a:pPr>
                      <a:r>
                        <a:rPr lang="en-GB" sz="1100" dirty="0">
                          <a:effectLst/>
                        </a:rPr>
                        <a:t>Oxytocin</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Misoprostol</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1028227094"/>
                  </a:ext>
                </a:extLst>
              </a:tr>
              <a:tr h="526494">
                <a:tc>
                  <a:txBody>
                    <a:bodyPr/>
                    <a:lstStyle/>
                    <a:p>
                      <a:pPr fontAlgn="ctr">
                        <a:lnSpc>
                          <a:spcPct val="115000"/>
                        </a:lnSpc>
                        <a:spcAft>
                          <a:spcPts val="0"/>
                        </a:spcAft>
                      </a:pPr>
                      <a:r>
                        <a:rPr lang="en-GB" sz="1200" dirty="0">
                          <a:effectLst/>
                        </a:rPr>
                        <a:t>Desirable effects</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None</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3849518544"/>
                  </a:ext>
                </a:extLst>
              </a:tr>
              <a:tr h="701992">
                <a:tc>
                  <a:txBody>
                    <a:bodyPr/>
                    <a:lstStyle/>
                    <a:p>
                      <a:pPr fontAlgn="ctr">
                        <a:lnSpc>
                          <a:spcPct val="115000"/>
                        </a:lnSpc>
                        <a:spcAft>
                          <a:spcPts val="0"/>
                        </a:spcAft>
                      </a:pPr>
                      <a:r>
                        <a:rPr lang="en-GB" sz="1200" dirty="0">
                          <a:effectLst/>
                        </a:rPr>
                        <a:t>Undesirable effects</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Moderate</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48429455"/>
                  </a:ext>
                </a:extLst>
              </a:tr>
              <a:tr h="701992">
                <a:tc>
                  <a:txBody>
                    <a:bodyPr/>
                    <a:lstStyle/>
                    <a:p>
                      <a:pPr fontAlgn="ctr">
                        <a:lnSpc>
                          <a:spcPct val="115000"/>
                        </a:lnSpc>
                        <a:spcAft>
                          <a:spcPts val="0"/>
                        </a:spcAft>
                      </a:pPr>
                      <a:r>
                        <a:rPr lang="en-GB" sz="1200" dirty="0">
                          <a:effectLst/>
                        </a:rPr>
                        <a:t> Certainty of the evidence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a:effectLst/>
                        </a:rPr>
                        <a:t>Moderate</a:t>
                      </a:r>
                      <a:endParaRPr lang="en-A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4029075791"/>
                  </a:ext>
                </a:extLst>
              </a:tr>
              <a:tr h="384179">
                <a:tc>
                  <a:txBody>
                    <a:bodyPr/>
                    <a:lstStyle/>
                    <a:p>
                      <a:pPr fontAlgn="ctr">
                        <a:lnSpc>
                          <a:spcPct val="115000"/>
                        </a:lnSpc>
                        <a:spcAft>
                          <a:spcPts val="0"/>
                        </a:spcAft>
                      </a:pPr>
                      <a:r>
                        <a:rPr lang="en-GB" sz="1200" dirty="0">
                          <a:effectLst/>
                        </a:rPr>
                        <a:t>Values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Probably no important uncertainty or variability</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Probably no important uncertainty or variability</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tc>
                <a:extLst>
                  <a:ext uri="{0D108BD9-81ED-4DB2-BD59-A6C34878D82A}">
                    <a16:rowId xmlns:a16="http://schemas.microsoft.com/office/drawing/2014/main" val="785704956"/>
                  </a:ext>
                </a:extLst>
              </a:tr>
              <a:tr h="526494">
                <a:tc>
                  <a:txBody>
                    <a:bodyPr/>
                    <a:lstStyle/>
                    <a:p>
                      <a:pPr fontAlgn="ctr">
                        <a:lnSpc>
                          <a:spcPct val="115000"/>
                        </a:lnSpc>
                        <a:spcAft>
                          <a:spcPts val="0"/>
                        </a:spcAft>
                      </a:pPr>
                      <a:r>
                        <a:rPr lang="en-GB" sz="1200" dirty="0">
                          <a:effectLst/>
                        </a:rPr>
                        <a:t> Balance of effects</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Favours oxytocin</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4097462486"/>
                  </a:ext>
                </a:extLst>
              </a:tr>
              <a:tr h="315406">
                <a:tc>
                  <a:txBody>
                    <a:bodyPr/>
                    <a:lstStyle/>
                    <a:p>
                      <a:pPr fontAlgn="ctr">
                        <a:lnSpc>
                          <a:spcPct val="115000"/>
                        </a:lnSpc>
                        <a:spcAft>
                          <a:spcPts val="0"/>
                        </a:spcAft>
                      </a:pPr>
                      <a:r>
                        <a:rPr lang="en-GB" sz="1200" dirty="0">
                          <a:effectLst/>
                        </a:rPr>
                        <a:t>Resources required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Varies</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941889045"/>
                  </a:ext>
                </a:extLst>
              </a:tr>
              <a:tr h="312138">
                <a:tc>
                  <a:txBody>
                    <a:bodyPr/>
                    <a:lstStyle/>
                    <a:p>
                      <a:pPr fontAlgn="ctr">
                        <a:lnSpc>
                          <a:spcPct val="115000"/>
                        </a:lnSpc>
                        <a:spcAft>
                          <a:spcPts val="0"/>
                        </a:spcAft>
                      </a:pPr>
                      <a:r>
                        <a:rPr lang="en-GB" sz="1200" dirty="0">
                          <a:effectLst/>
                        </a:rPr>
                        <a:t> Certainty of the evidence</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a:lnSpc>
                          <a:spcPct val="115000"/>
                        </a:lnSpc>
                        <a:spcAft>
                          <a:spcPts val="0"/>
                        </a:spcAft>
                      </a:pPr>
                      <a:r>
                        <a:rPr lang="en-GB" sz="1000">
                          <a:effectLst/>
                        </a:rPr>
                        <a:t>Low</a:t>
                      </a:r>
                      <a:endParaRPr lang="en-A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061569654"/>
                  </a:ext>
                </a:extLst>
              </a:tr>
              <a:tr h="350996">
                <a:tc>
                  <a:txBody>
                    <a:bodyPr/>
                    <a:lstStyle/>
                    <a:p>
                      <a:pPr fontAlgn="ctr">
                        <a:lnSpc>
                          <a:spcPct val="115000"/>
                        </a:lnSpc>
                        <a:spcAft>
                          <a:spcPts val="0"/>
                        </a:spcAft>
                      </a:pPr>
                      <a:r>
                        <a:rPr lang="en-GB" sz="1200" dirty="0">
                          <a:effectLst/>
                        </a:rPr>
                        <a:t>Cost-effectiveness</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a:lnSpc>
                          <a:spcPct val="115000"/>
                        </a:lnSpc>
                        <a:spcAft>
                          <a:spcPts val="0"/>
                        </a:spcAft>
                      </a:pPr>
                      <a:r>
                        <a:rPr lang="en-GB" sz="1000">
                          <a:effectLst/>
                        </a:rPr>
                        <a:t>Varies</a:t>
                      </a:r>
                      <a:endParaRPr lang="en-A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3753174424"/>
                  </a:ext>
                </a:extLst>
              </a:tr>
              <a:tr h="335218">
                <a:tc>
                  <a:txBody>
                    <a:bodyPr/>
                    <a:lstStyle/>
                    <a:p>
                      <a:pPr fontAlgn="ctr">
                        <a:lnSpc>
                          <a:spcPct val="115000"/>
                        </a:lnSpc>
                        <a:spcAft>
                          <a:spcPts val="0"/>
                        </a:spcAft>
                      </a:pPr>
                      <a:r>
                        <a:rPr lang="en-GB" sz="1200" dirty="0">
                          <a:effectLst/>
                        </a:rPr>
                        <a:t>Equity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Probably increased</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Probably increased</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1003610151"/>
                  </a:ext>
                </a:extLst>
              </a:tr>
              <a:tr h="512521">
                <a:tc>
                  <a:txBody>
                    <a:bodyPr/>
                    <a:lstStyle/>
                    <a:p>
                      <a:pPr fontAlgn="ctr">
                        <a:lnSpc>
                          <a:spcPct val="115000"/>
                        </a:lnSpc>
                        <a:spcAft>
                          <a:spcPts val="0"/>
                        </a:spcAft>
                      </a:pPr>
                      <a:r>
                        <a:rPr lang="en-GB" sz="1200" dirty="0">
                          <a:effectLst/>
                        </a:rPr>
                        <a:t>Acceptability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Varies</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 </a:t>
                      </a:r>
                      <a:endParaRPr lang="en-AU" sz="1000" dirty="0">
                        <a:effectLst/>
                      </a:endParaRPr>
                    </a:p>
                    <a:p>
                      <a:pPr algn="ctr" fontAlgn="ctr">
                        <a:lnSpc>
                          <a:spcPct val="115000"/>
                        </a:lnSpc>
                        <a:spcAft>
                          <a:spcPts val="0"/>
                        </a:spcAft>
                      </a:pPr>
                      <a:r>
                        <a:rPr lang="en-GB" sz="1000" dirty="0">
                          <a:effectLst/>
                        </a:rPr>
                        <a:t>Probably Yes</a:t>
                      </a:r>
                      <a:endParaRPr lang="en-AU" sz="1000" dirty="0">
                        <a:effectLst/>
                      </a:endParaRPr>
                    </a:p>
                    <a:p>
                      <a:pPr algn="ctr" fontAlgn="ctr">
                        <a:lnSpc>
                          <a:spcPct val="115000"/>
                        </a:lnSpc>
                        <a:spcAft>
                          <a:spcPts val="0"/>
                        </a:spcAft>
                      </a:pPr>
                      <a:r>
                        <a:rPr lang="en-GB" sz="1000" dirty="0">
                          <a:effectLst/>
                        </a:rPr>
                        <a:t> </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130938972"/>
                  </a:ext>
                </a:extLst>
              </a:tr>
              <a:tr h="515292">
                <a:tc>
                  <a:txBody>
                    <a:bodyPr/>
                    <a:lstStyle/>
                    <a:p>
                      <a:pPr fontAlgn="ctr">
                        <a:lnSpc>
                          <a:spcPct val="115000"/>
                        </a:lnSpc>
                        <a:spcAft>
                          <a:spcPts val="0"/>
                        </a:spcAft>
                      </a:pPr>
                      <a:r>
                        <a:rPr lang="en-GB" sz="1200" dirty="0">
                          <a:effectLst/>
                        </a:rPr>
                        <a:t>Feasibility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Probably Yes</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Probably Yes</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923683701"/>
                  </a:ext>
                </a:extLst>
              </a:tr>
            </a:tbl>
          </a:graphicData>
        </a:graphic>
      </p:graphicFrame>
      <p:sp>
        <p:nvSpPr>
          <p:cNvPr id="14" name="Text Placeholder 14">
            <a:extLst>
              <a:ext uri="{FF2B5EF4-FFF2-40B4-BE49-F238E27FC236}">
                <a16:creationId xmlns:a16="http://schemas.microsoft.com/office/drawing/2014/main" id="{2B9D41B5-8B5E-4D4B-9D31-EC76D1FB4E97}"/>
              </a:ext>
            </a:extLst>
          </p:cNvPr>
          <p:cNvSpPr>
            <a:spLocks noGrp="1"/>
          </p:cNvSpPr>
          <p:nvPr>
            <p:ph type="body" idx="28"/>
          </p:nvPr>
        </p:nvSpPr>
        <p:spPr>
          <a:xfrm>
            <a:off x="685800" y="517430"/>
            <a:ext cx="7772400" cy="451948"/>
          </a:xfrm>
        </p:spPr>
        <p:txBody>
          <a:bodyPr/>
          <a:lstStyle/>
          <a:p>
            <a:r>
              <a:rPr lang="en-US" dirty="0"/>
              <a:t>4. Which one: Summary of judgements comparing uterotonics to oxytocin (reference)</a:t>
            </a:r>
          </a:p>
        </p:txBody>
      </p:sp>
      <p:sp>
        <p:nvSpPr>
          <p:cNvPr id="13" name="TextBox 12">
            <a:extLst>
              <a:ext uri="{FF2B5EF4-FFF2-40B4-BE49-F238E27FC236}">
                <a16:creationId xmlns:a16="http://schemas.microsoft.com/office/drawing/2014/main" id="{246DE255-C1EF-CD42-8898-43BD11901DC7}"/>
              </a:ext>
            </a:extLst>
          </p:cNvPr>
          <p:cNvSpPr txBox="1"/>
          <p:nvPr/>
        </p:nvSpPr>
        <p:spPr>
          <a:xfrm>
            <a:off x="5556806" y="989630"/>
            <a:ext cx="3298784" cy="302390"/>
          </a:xfrm>
          <a:prstGeom prst="rect">
            <a:avLst/>
          </a:prstGeom>
          <a:noFill/>
        </p:spPr>
        <p:txBody>
          <a:bodyPr wrap="square" lIns="0" tIns="0" rIns="0" bIns="0" rtlCol="0">
            <a:spAutoFit/>
          </a:bodyPr>
          <a:lstStyle/>
          <a:p>
            <a:pPr>
              <a:lnSpc>
                <a:spcPct val="120000"/>
              </a:lnSpc>
            </a:pPr>
            <a:r>
              <a:rPr lang="en-US" dirty="0">
                <a:solidFill>
                  <a:schemeClr val="tx2"/>
                </a:solidFill>
              </a:rPr>
              <a:t>Misoprostol compared to oxytocin</a:t>
            </a:r>
          </a:p>
        </p:txBody>
      </p:sp>
      <p:sp>
        <p:nvSpPr>
          <p:cNvPr id="15" name="Content Placeholder 2">
            <a:extLst>
              <a:ext uri="{FF2B5EF4-FFF2-40B4-BE49-F238E27FC236}">
                <a16:creationId xmlns:a16="http://schemas.microsoft.com/office/drawing/2014/main" id="{6CB59B92-C12E-4740-98C0-52A01F03FDE7}"/>
              </a:ext>
            </a:extLst>
          </p:cNvPr>
          <p:cNvSpPr txBox="1">
            <a:spLocks/>
          </p:cNvSpPr>
          <p:nvPr/>
        </p:nvSpPr>
        <p:spPr>
          <a:xfrm>
            <a:off x="5416952" y="1642157"/>
            <a:ext cx="3578493" cy="2165914"/>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marL="171450" indent="-171450">
              <a:buFont typeface="Arial" panose="020B0604020202020204" pitchFamily="34" charset="0"/>
              <a:buChar char="•"/>
            </a:pPr>
            <a:r>
              <a:rPr lang="en-AU" sz="1300" dirty="0"/>
              <a:t>Misoprostol has similar desirable effects to oxytocin, but it is less effective for reducing severe PPH (≥  1000 ml) (7 more events per 1000 women). </a:t>
            </a:r>
          </a:p>
          <a:p>
            <a:pPr marL="228600" indent="-228600">
              <a:buFont typeface="Arial" panose="020B0604020202020204" pitchFamily="34" charset="0"/>
              <a:buChar char="•"/>
            </a:pPr>
            <a:r>
              <a:rPr lang="en-AU" sz="1300" dirty="0"/>
              <a:t>Causes more undesirable effects (including nausea, vomiting, shivering, fever and diarrhoea). </a:t>
            </a:r>
          </a:p>
          <a:p>
            <a:pPr marL="228600" indent="-228600">
              <a:buFont typeface="Arial" panose="020B0604020202020204" pitchFamily="34" charset="0"/>
              <a:buChar char="•"/>
            </a:pPr>
            <a:r>
              <a:rPr lang="en-AU" sz="1300" dirty="0"/>
              <a:t>Misoprostol is cheaper, heat-stable, can be used orally, and is probably acceptable and feasible to use.</a:t>
            </a:r>
          </a:p>
          <a:p>
            <a:pPr marL="228600" indent="-228600">
              <a:buFont typeface="Arial" panose="020B0604020202020204" pitchFamily="34" charset="0"/>
              <a:buChar char="•"/>
            </a:pPr>
            <a:r>
              <a:rPr lang="en-AU" sz="1300" dirty="0"/>
              <a:t>Lower effectiveness for severe PPH and greater undesirable effects may increase costs (these costs may vary according to the setting). </a:t>
            </a:r>
          </a:p>
          <a:p>
            <a:pPr marL="228600" indent="-228600">
              <a:buFont typeface="Arial" panose="020B0604020202020204" pitchFamily="34" charset="0"/>
              <a:buChar char="•"/>
            </a:pPr>
            <a:r>
              <a:rPr lang="en-AU" sz="1300" dirty="0"/>
              <a:t>Can be task-shifted to lay health workers and community health workers.</a:t>
            </a:r>
          </a:p>
        </p:txBody>
      </p:sp>
    </p:spTree>
    <p:extLst>
      <p:ext uri="{BB962C8B-B14F-4D97-AF65-F5344CB8AC3E}">
        <p14:creationId xmlns:p14="http://schemas.microsoft.com/office/powerpoint/2010/main" val="34673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500"/>
                                        <p:tgtEl>
                                          <p:spTgt spid="13"/>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1500"/>
                                        <p:tgtEl>
                                          <p:spTgt spid="15">
                                            <p:txEl>
                                              <p:pRg st="0" end="0"/>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1500"/>
                                        <p:tgtEl>
                                          <p:spTgt spid="15">
                                            <p:txEl>
                                              <p:pRg st="1" end="1"/>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1500"/>
                                        <p:tgtEl>
                                          <p:spTgt spid="15">
                                            <p:txEl>
                                              <p:pRg st="2" end="2"/>
                                            </p:txEl>
                                          </p:spTgt>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fade">
                                      <p:cBhvr>
                                        <p:cTn id="23" dur="1500"/>
                                        <p:tgtEl>
                                          <p:spTgt spid="15">
                                            <p:txEl>
                                              <p:pRg st="3" end="3"/>
                                            </p:txEl>
                                          </p:spTgt>
                                        </p:tgtEl>
                                      </p:cBhvr>
                                    </p:animEffect>
                                  </p:childTnLst>
                                </p:cTn>
                              </p:par>
                            </p:childTnLst>
                          </p:cTn>
                        </p:par>
                        <p:par>
                          <p:cTn id="24" fill="hold">
                            <p:stCondLst>
                              <p:cond delay="7500"/>
                            </p:stCondLst>
                            <p:childTnLst>
                              <p:par>
                                <p:cTn id="25" presetID="10" presetClass="entr" presetSubtype="0" fill="hold" nodeType="after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1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56AAB44A-FB40-B04D-B3A3-E64B7EF3D021}"/>
              </a:ext>
            </a:extLst>
          </p:cNvPr>
          <p:cNvGraphicFramePr>
            <a:graphicFrameLocks noGrp="1"/>
          </p:cNvGraphicFramePr>
          <p:nvPr>
            <p:extLst>
              <p:ext uri="{D42A27DB-BD31-4B8C-83A1-F6EECF244321}">
                <p14:modId xmlns:p14="http://schemas.microsoft.com/office/powerpoint/2010/main" val="2130297890"/>
              </p:ext>
            </p:extLst>
          </p:nvPr>
        </p:nvGraphicFramePr>
        <p:xfrm>
          <a:off x="196767" y="969377"/>
          <a:ext cx="5023415" cy="5710609"/>
        </p:xfrm>
        <a:graphic>
          <a:graphicData uri="http://schemas.openxmlformats.org/drawingml/2006/table">
            <a:tbl>
              <a:tblPr firstRow="1" firstCol="1" bandRow="1" bandCol="1">
                <a:tableStyleId>{5C22544A-7EE6-4342-B048-85BDC9FD1C3A}</a:tableStyleId>
              </a:tblPr>
              <a:tblGrid>
                <a:gridCol w="1736203">
                  <a:extLst>
                    <a:ext uri="{9D8B030D-6E8A-4147-A177-3AD203B41FA5}">
                      <a16:colId xmlns:a16="http://schemas.microsoft.com/office/drawing/2014/main" val="263859036"/>
                    </a:ext>
                  </a:extLst>
                </a:gridCol>
                <a:gridCol w="1678331">
                  <a:extLst>
                    <a:ext uri="{9D8B030D-6E8A-4147-A177-3AD203B41FA5}">
                      <a16:colId xmlns:a16="http://schemas.microsoft.com/office/drawing/2014/main" val="3872895029"/>
                    </a:ext>
                  </a:extLst>
                </a:gridCol>
                <a:gridCol w="1608881">
                  <a:extLst>
                    <a:ext uri="{9D8B030D-6E8A-4147-A177-3AD203B41FA5}">
                      <a16:colId xmlns:a16="http://schemas.microsoft.com/office/drawing/2014/main" val="3718210477"/>
                    </a:ext>
                  </a:extLst>
                </a:gridCol>
              </a:tblGrid>
              <a:tr h="526494">
                <a:tc>
                  <a:txBody>
                    <a:bodyPr/>
                    <a:lstStyle/>
                    <a:p>
                      <a:pPr fontAlgn="ctr">
                        <a:lnSpc>
                          <a:spcPct val="115000"/>
                        </a:lnSpc>
                        <a:spcAft>
                          <a:spcPts val="0"/>
                        </a:spcAft>
                      </a:pPr>
                      <a:r>
                        <a:rPr lang="en-AU" sz="1200" dirty="0">
                          <a:effectLst/>
                        </a:rPr>
                        <a:t>Uterotonic options:</a:t>
                      </a:r>
                    </a:p>
                  </a:txBody>
                  <a:tcPr marL="35570" marR="35570" marT="0" marB="0" anchor="ctr"/>
                </a:tc>
                <a:tc>
                  <a:txBody>
                    <a:bodyPr/>
                    <a:lstStyle/>
                    <a:p>
                      <a:pPr algn="ctr" fontAlgn="ctr">
                        <a:lnSpc>
                          <a:spcPct val="115000"/>
                        </a:lnSpc>
                        <a:spcAft>
                          <a:spcPts val="0"/>
                        </a:spcAft>
                      </a:pPr>
                      <a:r>
                        <a:rPr lang="en-GB" sz="1100" dirty="0">
                          <a:effectLst/>
                        </a:rPr>
                        <a:t>Oxytocin</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Ergometrine</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1028227094"/>
                  </a:ext>
                </a:extLst>
              </a:tr>
              <a:tr h="526494">
                <a:tc>
                  <a:txBody>
                    <a:bodyPr/>
                    <a:lstStyle/>
                    <a:p>
                      <a:pPr fontAlgn="ctr">
                        <a:lnSpc>
                          <a:spcPct val="115000"/>
                        </a:lnSpc>
                        <a:spcAft>
                          <a:spcPts val="0"/>
                        </a:spcAft>
                      </a:pPr>
                      <a:r>
                        <a:rPr lang="en-GB" sz="1200" dirty="0">
                          <a:effectLst/>
                        </a:rPr>
                        <a:t>Desirable effects</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None</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3849518544"/>
                  </a:ext>
                </a:extLst>
              </a:tr>
              <a:tr h="701992">
                <a:tc>
                  <a:txBody>
                    <a:bodyPr/>
                    <a:lstStyle/>
                    <a:p>
                      <a:pPr fontAlgn="ctr">
                        <a:lnSpc>
                          <a:spcPct val="115000"/>
                        </a:lnSpc>
                        <a:spcAft>
                          <a:spcPts val="0"/>
                        </a:spcAft>
                      </a:pPr>
                      <a:r>
                        <a:rPr lang="en-GB" sz="1200" dirty="0">
                          <a:effectLst/>
                        </a:rPr>
                        <a:t>Undesirable effects</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a:effectLst/>
                        </a:rPr>
                        <a:t>Moderate</a:t>
                      </a:r>
                      <a:endParaRPr lang="en-A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48429455"/>
                  </a:ext>
                </a:extLst>
              </a:tr>
              <a:tr h="701992">
                <a:tc>
                  <a:txBody>
                    <a:bodyPr/>
                    <a:lstStyle/>
                    <a:p>
                      <a:pPr fontAlgn="ctr">
                        <a:lnSpc>
                          <a:spcPct val="115000"/>
                        </a:lnSpc>
                        <a:spcAft>
                          <a:spcPts val="0"/>
                        </a:spcAft>
                      </a:pPr>
                      <a:r>
                        <a:rPr lang="en-GB" sz="1200" dirty="0">
                          <a:effectLst/>
                        </a:rPr>
                        <a:t> Certainty of the evidence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a:effectLst/>
                        </a:rPr>
                        <a:t>Low</a:t>
                      </a:r>
                      <a:endParaRPr lang="en-A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4029075791"/>
                  </a:ext>
                </a:extLst>
              </a:tr>
              <a:tr h="384179">
                <a:tc>
                  <a:txBody>
                    <a:bodyPr/>
                    <a:lstStyle/>
                    <a:p>
                      <a:pPr fontAlgn="ctr">
                        <a:lnSpc>
                          <a:spcPct val="115000"/>
                        </a:lnSpc>
                        <a:spcAft>
                          <a:spcPts val="0"/>
                        </a:spcAft>
                      </a:pPr>
                      <a:r>
                        <a:rPr lang="en-GB" sz="1200" dirty="0">
                          <a:effectLst/>
                        </a:rPr>
                        <a:t>Values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Probably no important uncertainty or variability</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Probably no important uncertainty or variability</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785704956"/>
                  </a:ext>
                </a:extLst>
              </a:tr>
              <a:tr h="526494">
                <a:tc>
                  <a:txBody>
                    <a:bodyPr/>
                    <a:lstStyle/>
                    <a:p>
                      <a:pPr fontAlgn="ctr">
                        <a:lnSpc>
                          <a:spcPct val="115000"/>
                        </a:lnSpc>
                        <a:spcAft>
                          <a:spcPts val="0"/>
                        </a:spcAft>
                      </a:pPr>
                      <a:r>
                        <a:rPr lang="en-GB" sz="1200" dirty="0">
                          <a:effectLst/>
                        </a:rPr>
                        <a:t> Balance of effects</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Probably favours oxytocin </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4097462486"/>
                  </a:ext>
                </a:extLst>
              </a:tr>
              <a:tr h="315406">
                <a:tc>
                  <a:txBody>
                    <a:bodyPr/>
                    <a:lstStyle/>
                    <a:p>
                      <a:pPr fontAlgn="ctr">
                        <a:lnSpc>
                          <a:spcPct val="115000"/>
                        </a:lnSpc>
                        <a:spcAft>
                          <a:spcPts val="0"/>
                        </a:spcAft>
                      </a:pPr>
                      <a:r>
                        <a:rPr lang="en-GB" sz="1200" dirty="0">
                          <a:effectLst/>
                        </a:rPr>
                        <a:t>Resources required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Moderate costs</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941889045"/>
                  </a:ext>
                </a:extLst>
              </a:tr>
              <a:tr h="312138">
                <a:tc>
                  <a:txBody>
                    <a:bodyPr/>
                    <a:lstStyle/>
                    <a:p>
                      <a:pPr fontAlgn="ctr">
                        <a:lnSpc>
                          <a:spcPct val="115000"/>
                        </a:lnSpc>
                        <a:spcAft>
                          <a:spcPts val="0"/>
                        </a:spcAft>
                      </a:pPr>
                      <a:r>
                        <a:rPr lang="en-GB" sz="1200" dirty="0">
                          <a:effectLst/>
                        </a:rPr>
                        <a:t> Certainty of the evidence</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Low</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061569654"/>
                  </a:ext>
                </a:extLst>
              </a:tr>
              <a:tr h="350996">
                <a:tc>
                  <a:txBody>
                    <a:bodyPr/>
                    <a:lstStyle/>
                    <a:p>
                      <a:pPr fontAlgn="ctr">
                        <a:lnSpc>
                          <a:spcPct val="115000"/>
                        </a:lnSpc>
                        <a:spcAft>
                          <a:spcPts val="0"/>
                        </a:spcAft>
                      </a:pPr>
                      <a:r>
                        <a:rPr lang="en-GB" sz="1200" dirty="0">
                          <a:effectLst/>
                        </a:rPr>
                        <a:t>Cost-effectiveness</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a:effectLst/>
                        </a:rPr>
                        <a:t>Favours oxytocin</a:t>
                      </a:r>
                      <a:endParaRPr lang="en-A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3753174424"/>
                  </a:ext>
                </a:extLst>
              </a:tr>
              <a:tr h="335218">
                <a:tc>
                  <a:txBody>
                    <a:bodyPr/>
                    <a:lstStyle/>
                    <a:p>
                      <a:pPr fontAlgn="ctr">
                        <a:lnSpc>
                          <a:spcPct val="115000"/>
                        </a:lnSpc>
                        <a:spcAft>
                          <a:spcPts val="0"/>
                        </a:spcAft>
                      </a:pPr>
                      <a:r>
                        <a:rPr lang="en-GB" sz="1200" dirty="0">
                          <a:effectLst/>
                        </a:rPr>
                        <a:t>Equity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Probably increased</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a:effectLst/>
                        </a:rPr>
                        <a:t>Probably reduced</a:t>
                      </a:r>
                      <a:endParaRPr lang="en-A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1003610151"/>
                  </a:ext>
                </a:extLst>
              </a:tr>
              <a:tr h="512521">
                <a:tc>
                  <a:txBody>
                    <a:bodyPr/>
                    <a:lstStyle/>
                    <a:p>
                      <a:pPr fontAlgn="ctr">
                        <a:lnSpc>
                          <a:spcPct val="115000"/>
                        </a:lnSpc>
                        <a:spcAft>
                          <a:spcPts val="0"/>
                        </a:spcAft>
                      </a:pPr>
                      <a:r>
                        <a:rPr lang="en-GB" sz="1200" dirty="0">
                          <a:effectLst/>
                        </a:rPr>
                        <a:t>Acceptability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Varies</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Probably Yes</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130938972"/>
                  </a:ext>
                </a:extLst>
              </a:tr>
              <a:tr h="515292">
                <a:tc>
                  <a:txBody>
                    <a:bodyPr/>
                    <a:lstStyle/>
                    <a:p>
                      <a:pPr fontAlgn="ctr">
                        <a:lnSpc>
                          <a:spcPct val="115000"/>
                        </a:lnSpc>
                        <a:spcAft>
                          <a:spcPts val="0"/>
                        </a:spcAft>
                      </a:pPr>
                      <a:r>
                        <a:rPr lang="en-GB" sz="1200" dirty="0">
                          <a:effectLst/>
                        </a:rPr>
                        <a:t>Feasibility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Probably Yes</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Probably Yes</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923683701"/>
                  </a:ext>
                </a:extLst>
              </a:tr>
            </a:tbl>
          </a:graphicData>
        </a:graphic>
      </p:graphicFrame>
      <p:sp>
        <p:nvSpPr>
          <p:cNvPr id="14" name="Text Placeholder 14">
            <a:extLst>
              <a:ext uri="{FF2B5EF4-FFF2-40B4-BE49-F238E27FC236}">
                <a16:creationId xmlns:a16="http://schemas.microsoft.com/office/drawing/2014/main" id="{2B9D41B5-8B5E-4D4B-9D31-EC76D1FB4E97}"/>
              </a:ext>
            </a:extLst>
          </p:cNvPr>
          <p:cNvSpPr>
            <a:spLocks noGrp="1"/>
          </p:cNvSpPr>
          <p:nvPr>
            <p:ph type="body" idx="28"/>
          </p:nvPr>
        </p:nvSpPr>
        <p:spPr>
          <a:xfrm>
            <a:off x="685800" y="517430"/>
            <a:ext cx="7772400" cy="451948"/>
          </a:xfrm>
        </p:spPr>
        <p:txBody>
          <a:bodyPr/>
          <a:lstStyle/>
          <a:p>
            <a:r>
              <a:rPr lang="en-US" dirty="0"/>
              <a:t>4. Which one: Summary of judgements comparing uterotonics to oxytocin (reference)</a:t>
            </a:r>
          </a:p>
        </p:txBody>
      </p:sp>
      <p:sp>
        <p:nvSpPr>
          <p:cNvPr id="13" name="TextBox 12">
            <a:extLst>
              <a:ext uri="{FF2B5EF4-FFF2-40B4-BE49-F238E27FC236}">
                <a16:creationId xmlns:a16="http://schemas.microsoft.com/office/drawing/2014/main" id="{246DE255-C1EF-CD42-8898-43BD11901DC7}"/>
              </a:ext>
            </a:extLst>
          </p:cNvPr>
          <p:cNvSpPr txBox="1"/>
          <p:nvPr/>
        </p:nvSpPr>
        <p:spPr>
          <a:xfrm>
            <a:off x="5556806" y="969377"/>
            <a:ext cx="3298784" cy="634789"/>
          </a:xfrm>
          <a:prstGeom prst="rect">
            <a:avLst/>
          </a:prstGeom>
          <a:noFill/>
        </p:spPr>
        <p:txBody>
          <a:bodyPr wrap="square" lIns="0" tIns="0" rIns="0" bIns="0" rtlCol="0">
            <a:spAutoFit/>
          </a:bodyPr>
          <a:lstStyle/>
          <a:p>
            <a:pPr>
              <a:lnSpc>
                <a:spcPct val="120000"/>
              </a:lnSpc>
            </a:pPr>
            <a:r>
              <a:rPr lang="en-US" dirty="0">
                <a:solidFill>
                  <a:schemeClr val="tx2"/>
                </a:solidFill>
              </a:rPr>
              <a:t>Ergometrine / methylergometrine compared to oxytocin</a:t>
            </a:r>
          </a:p>
        </p:txBody>
      </p:sp>
      <p:sp>
        <p:nvSpPr>
          <p:cNvPr id="15" name="Content Placeholder 2">
            <a:extLst>
              <a:ext uri="{FF2B5EF4-FFF2-40B4-BE49-F238E27FC236}">
                <a16:creationId xmlns:a16="http://schemas.microsoft.com/office/drawing/2014/main" id="{6CB59B92-C12E-4740-98C0-52A01F03FDE7}"/>
              </a:ext>
            </a:extLst>
          </p:cNvPr>
          <p:cNvSpPr txBox="1">
            <a:spLocks/>
          </p:cNvSpPr>
          <p:nvPr/>
        </p:nvSpPr>
        <p:spPr>
          <a:xfrm>
            <a:off x="5416952" y="1977827"/>
            <a:ext cx="3578493" cy="2165914"/>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marL="171450" indent="-171450">
              <a:buFont typeface="Arial" panose="020B0604020202020204" pitchFamily="34" charset="0"/>
              <a:buChar char="•"/>
            </a:pPr>
            <a:r>
              <a:rPr lang="en-AU" sz="1300" dirty="0"/>
              <a:t>No clear evidence of difference in desirable effects. </a:t>
            </a:r>
          </a:p>
          <a:p>
            <a:pPr marL="171450" indent="-171450">
              <a:buFont typeface="Arial" panose="020B0604020202020204" pitchFamily="34" charset="0"/>
              <a:buChar char="•"/>
            </a:pPr>
            <a:r>
              <a:rPr lang="en-AU" sz="1300" dirty="0"/>
              <a:t>However, women are more likely to experience nausea, vomiting, headache, hypertension and diarrhoea with ergometrine.</a:t>
            </a:r>
          </a:p>
          <a:p>
            <a:pPr marL="171450" indent="-171450">
              <a:buFont typeface="Arial" panose="020B0604020202020204" pitchFamily="34" charset="0"/>
              <a:buChar char="•"/>
            </a:pPr>
            <a:r>
              <a:rPr lang="en-AU" sz="1300" dirty="0"/>
              <a:t>Costs associated with managing undesirable effects, as well as the need to screen for high blood pressure, implies that oxytocin is probably more cost-effective. </a:t>
            </a:r>
          </a:p>
          <a:p>
            <a:pPr marL="171450" indent="-171450">
              <a:buFont typeface="Arial" panose="020B0604020202020204" pitchFamily="34" charset="0"/>
              <a:buChar char="•"/>
            </a:pPr>
            <a:r>
              <a:rPr lang="en-AU" sz="1300" dirty="0"/>
              <a:t>Ergometrine may have negative effects on health equity in settings with high rates of – or lack of screening for – hypertensive disorders.</a:t>
            </a:r>
          </a:p>
        </p:txBody>
      </p:sp>
    </p:spTree>
    <p:extLst>
      <p:ext uri="{BB962C8B-B14F-4D97-AF65-F5344CB8AC3E}">
        <p14:creationId xmlns:p14="http://schemas.microsoft.com/office/powerpoint/2010/main" val="166976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500"/>
                                        <p:tgtEl>
                                          <p:spTgt spid="15">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1500"/>
                                        <p:tgtEl>
                                          <p:spTgt spid="15">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1500"/>
                                        <p:tgtEl>
                                          <p:spTgt spid="15">
                                            <p:txEl>
                                              <p:pRg st="2" end="2"/>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1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56AAB44A-FB40-B04D-B3A3-E64B7EF3D021}"/>
              </a:ext>
            </a:extLst>
          </p:cNvPr>
          <p:cNvGraphicFramePr>
            <a:graphicFrameLocks noGrp="1"/>
          </p:cNvGraphicFramePr>
          <p:nvPr>
            <p:extLst>
              <p:ext uri="{D42A27DB-BD31-4B8C-83A1-F6EECF244321}">
                <p14:modId xmlns:p14="http://schemas.microsoft.com/office/powerpoint/2010/main" val="1584530264"/>
              </p:ext>
            </p:extLst>
          </p:nvPr>
        </p:nvGraphicFramePr>
        <p:xfrm>
          <a:off x="196767" y="969377"/>
          <a:ext cx="5023415" cy="5710609"/>
        </p:xfrm>
        <a:graphic>
          <a:graphicData uri="http://schemas.openxmlformats.org/drawingml/2006/table">
            <a:tbl>
              <a:tblPr firstRow="1" firstCol="1" bandRow="1" bandCol="1">
                <a:tableStyleId>{5C22544A-7EE6-4342-B048-85BDC9FD1C3A}</a:tableStyleId>
              </a:tblPr>
              <a:tblGrid>
                <a:gridCol w="1736203">
                  <a:extLst>
                    <a:ext uri="{9D8B030D-6E8A-4147-A177-3AD203B41FA5}">
                      <a16:colId xmlns:a16="http://schemas.microsoft.com/office/drawing/2014/main" val="263859036"/>
                    </a:ext>
                  </a:extLst>
                </a:gridCol>
                <a:gridCol w="1678331">
                  <a:extLst>
                    <a:ext uri="{9D8B030D-6E8A-4147-A177-3AD203B41FA5}">
                      <a16:colId xmlns:a16="http://schemas.microsoft.com/office/drawing/2014/main" val="3872895029"/>
                    </a:ext>
                  </a:extLst>
                </a:gridCol>
                <a:gridCol w="1608881">
                  <a:extLst>
                    <a:ext uri="{9D8B030D-6E8A-4147-A177-3AD203B41FA5}">
                      <a16:colId xmlns:a16="http://schemas.microsoft.com/office/drawing/2014/main" val="3718210477"/>
                    </a:ext>
                  </a:extLst>
                </a:gridCol>
              </a:tblGrid>
              <a:tr h="526494">
                <a:tc>
                  <a:txBody>
                    <a:bodyPr/>
                    <a:lstStyle/>
                    <a:p>
                      <a:pPr fontAlgn="ctr">
                        <a:lnSpc>
                          <a:spcPct val="115000"/>
                        </a:lnSpc>
                        <a:spcAft>
                          <a:spcPts val="0"/>
                        </a:spcAft>
                      </a:pPr>
                      <a:r>
                        <a:rPr lang="en-AU" sz="1200" dirty="0">
                          <a:effectLst/>
                        </a:rPr>
                        <a:t>Uterotonic options:</a:t>
                      </a:r>
                    </a:p>
                  </a:txBody>
                  <a:tcPr marL="35570" marR="35570" marT="0" marB="0" anchor="ctr"/>
                </a:tc>
                <a:tc>
                  <a:txBody>
                    <a:bodyPr/>
                    <a:lstStyle/>
                    <a:p>
                      <a:pPr algn="ctr" fontAlgn="ctr">
                        <a:lnSpc>
                          <a:spcPct val="115000"/>
                        </a:lnSpc>
                        <a:spcAft>
                          <a:spcPts val="0"/>
                        </a:spcAft>
                      </a:pPr>
                      <a:r>
                        <a:rPr lang="en-GB" sz="1100" dirty="0">
                          <a:effectLst/>
                        </a:rPr>
                        <a:t>Oxytocin</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Oxytocin plus ergometrine </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1028227094"/>
                  </a:ext>
                </a:extLst>
              </a:tr>
              <a:tr h="526494">
                <a:tc>
                  <a:txBody>
                    <a:bodyPr/>
                    <a:lstStyle/>
                    <a:p>
                      <a:pPr fontAlgn="ctr">
                        <a:lnSpc>
                          <a:spcPct val="115000"/>
                        </a:lnSpc>
                        <a:spcAft>
                          <a:spcPts val="0"/>
                        </a:spcAft>
                      </a:pPr>
                      <a:r>
                        <a:rPr lang="en-GB" sz="1200" dirty="0">
                          <a:effectLst/>
                        </a:rPr>
                        <a:t>Desirable effects</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a:effectLst/>
                        </a:rPr>
                        <a:t>Small</a:t>
                      </a:r>
                      <a:endParaRPr lang="en-A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3849518544"/>
                  </a:ext>
                </a:extLst>
              </a:tr>
              <a:tr h="701992">
                <a:tc>
                  <a:txBody>
                    <a:bodyPr/>
                    <a:lstStyle/>
                    <a:p>
                      <a:pPr fontAlgn="ctr">
                        <a:lnSpc>
                          <a:spcPct val="115000"/>
                        </a:lnSpc>
                        <a:spcAft>
                          <a:spcPts val="0"/>
                        </a:spcAft>
                      </a:pPr>
                      <a:r>
                        <a:rPr lang="en-GB" sz="1200" dirty="0">
                          <a:effectLst/>
                        </a:rPr>
                        <a:t>Undesirable effects</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Moderate</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48429455"/>
                  </a:ext>
                </a:extLst>
              </a:tr>
              <a:tr h="701992">
                <a:tc>
                  <a:txBody>
                    <a:bodyPr/>
                    <a:lstStyle/>
                    <a:p>
                      <a:pPr fontAlgn="ctr">
                        <a:lnSpc>
                          <a:spcPct val="115000"/>
                        </a:lnSpc>
                        <a:spcAft>
                          <a:spcPts val="0"/>
                        </a:spcAft>
                      </a:pPr>
                      <a:r>
                        <a:rPr lang="en-GB" sz="1200" dirty="0">
                          <a:effectLst/>
                        </a:rPr>
                        <a:t> Certainty of the evidence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a:effectLst/>
                        </a:rPr>
                        <a:t>Moderate</a:t>
                      </a:r>
                      <a:endParaRPr lang="en-A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4029075791"/>
                  </a:ext>
                </a:extLst>
              </a:tr>
              <a:tr h="384179">
                <a:tc>
                  <a:txBody>
                    <a:bodyPr/>
                    <a:lstStyle/>
                    <a:p>
                      <a:pPr fontAlgn="ctr">
                        <a:lnSpc>
                          <a:spcPct val="115000"/>
                        </a:lnSpc>
                        <a:spcAft>
                          <a:spcPts val="0"/>
                        </a:spcAft>
                      </a:pPr>
                      <a:r>
                        <a:rPr lang="en-GB" sz="1200" dirty="0">
                          <a:effectLst/>
                        </a:rPr>
                        <a:t>Values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Probably no important uncertainty or variability</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Probably no important uncertainty or variability</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785704956"/>
                  </a:ext>
                </a:extLst>
              </a:tr>
              <a:tr h="526494">
                <a:tc>
                  <a:txBody>
                    <a:bodyPr/>
                    <a:lstStyle/>
                    <a:p>
                      <a:pPr fontAlgn="ctr">
                        <a:lnSpc>
                          <a:spcPct val="115000"/>
                        </a:lnSpc>
                        <a:spcAft>
                          <a:spcPts val="0"/>
                        </a:spcAft>
                      </a:pPr>
                      <a:r>
                        <a:rPr lang="en-GB" sz="1200" dirty="0">
                          <a:effectLst/>
                        </a:rPr>
                        <a:t> Balance of effects</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a:effectLst/>
                        </a:rPr>
                        <a:t>Favours oxytocin</a:t>
                      </a:r>
                      <a:endParaRPr lang="en-A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4097462486"/>
                  </a:ext>
                </a:extLst>
              </a:tr>
              <a:tr h="315406">
                <a:tc>
                  <a:txBody>
                    <a:bodyPr/>
                    <a:lstStyle/>
                    <a:p>
                      <a:pPr fontAlgn="ctr">
                        <a:lnSpc>
                          <a:spcPct val="115000"/>
                        </a:lnSpc>
                        <a:spcAft>
                          <a:spcPts val="0"/>
                        </a:spcAft>
                      </a:pPr>
                      <a:r>
                        <a:rPr lang="en-GB" sz="1200" dirty="0">
                          <a:effectLst/>
                        </a:rPr>
                        <a:t>Resources required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Negligible costs or savings</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941889045"/>
                  </a:ext>
                </a:extLst>
              </a:tr>
              <a:tr h="312138">
                <a:tc>
                  <a:txBody>
                    <a:bodyPr/>
                    <a:lstStyle/>
                    <a:p>
                      <a:pPr fontAlgn="ctr">
                        <a:lnSpc>
                          <a:spcPct val="115000"/>
                        </a:lnSpc>
                        <a:spcAft>
                          <a:spcPts val="0"/>
                        </a:spcAft>
                      </a:pPr>
                      <a:r>
                        <a:rPr lang="en-GB" sz="1200" dirty="0">
                          <a:effectLst/>
                        </a:rPr>
                        <a:t> Certainty of the evidence</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a:effectLst/>
                        </a:rPr>
                        <a:t>Low</a:t>
                      </a:r>
                      <a:endParaRPr lang="en-A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061569654"/>
                  </a:ext>
                </a:extLst>
              </a:tr>
              <a:tr h="350996">
                <a:tc>
                  <a:txBody>
                    <a:bodyPr/>
                    <a:lstStyle/>
                    <a:p>
                      <a:pPr fontAlgn="ctr">
                        <a:lnSpc>
                          <a:spcPct val="115000"/>
                        </a:lnSpc>
                        <a:spcAft>
                          <a:spcPts val="0"/>
                        </a:spcAft>
                      </a:pPr>
                      <a:r>
                        <a:rPr lang="en-GB" sz="1200" dirty="0">
                          <a:effectLst/>
                        </a:rPr>
                        <a:t>Cost-effectiveness</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a:effectLst/>
                        </a:rPr>
                        <a:t>Probably favours oxytocin</a:t>
                      </a:r>
                      <a:endParaRPr lang="en-A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3753174424"/>
                  </a:ext>
                </a:extLst>
              </a:tr>
              <a:tr h="335218">
                <a:tc>
                  <a:txBody>
                    <a:bodyPr/>
                    <a:lstStyle/>
                    <a:p>
                      <a:pPr fontAlgn="ctr">
                        <a:lnSpc>
                          <a:spcPct val="115000"/>
                        </a:lnSpc>
                        <a:spcAft>
                          <a:spcPts val="0"/>
                        </a:spcAft>
                      </a:pPr>
                      <a:r>
                        <a:rPr lang="en-GB" sz="1200" dirty="0">
                          <a:effectLst/>
                        </a:rPr>
                        <a:t>Equity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Probably increased</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a:effectLst/>
                        </a:rPr>
                        <a:t>Probably reduced</a:t>
                      </a:r>
                      <a:endParaRPr lang="en-A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1003610151"/>
                  </a:ext>
                </a:extLst>
              </a:tr>
              <a:tr h="512521">
                <a:tc>
                  <a:txBody>
                    <a:bodyPr/>
                    <a:lstStyle/>
                    <a:p>
                      <a:pPr fontAlgn="ctr">
                        <a:lnSpc>
                          <a:spcPct val="115000"/>
                        </a:lnSpc>
                        <a:spcAft>
                          <a:spcPts val="0"/>
                        </a:spcAft>
                      </a:pPr>
                      <a:r>
                        <a:rPr lang="en-GB" sz="1200" dirty="0">
                          <a:effectLst/>
                        </a:rPr>
                        <a:t>Acceptability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Varies</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Probably Yes</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130938972"/>
                  </a:ext>
                </a:extLst>
              </a:tr>
              <a:tr h="515292">
                <a:tc>
                  <a:txBody>
                    <a:bodyPr/>
                    <a:lstStyle/>
                    <a:p>
                      <a:pPr fontAlgn="ctr">
                        <a:lnSpc>
                          <a:spcPct val="115000"/>
                        </a:lnSpc>
                        <a:spcAft>
                          <a:spcPts val="0"/>
                        </a:spcAft>
                      </a:pPr>
                      <a:r>
                        <a:rPr lang="en-GB" sz="1200" dirty="0">
                          <a:effectLst/>
                        </a:rPr>
                        <a:t>Feasibility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Probably Yes</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Varies</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923683701"/>
                  </a:ext>
                </a:extLst>
              </a:tr>
            </a:tbl>
          </a:graphicData>
        </a:graphic>
      </p:graphicFrame>
      <p:sp>
        <p:nvSpPr>
          <p:cNvPr id="14" name="Text Placeholder 14">
            <a:extLst>
              <a:ext uri="{FF2B5EF4-FFF2-40B4-BE49-F238E27FC236}">
                <a16:creationId xmlns:a16="http://schemas.microsoft.com/office/drawing/2014/main" id="{2B9D41B5-8B5E-4D4B-9D31-EC76D1FB4E97}"/>
              </a:ext>
            </a:extLst>
          </p:cNvPr>
          <p:cNvSpPr>
            <a:spLocks noGrp="1"/>
          </p:cNvSpPr>
          <p:nvPr>
            <p:ph type="body" idx="28"/>
          </p:nvPr>
        </p:nvSpPr>
        <p:spPr>
          <a:xfrm>
            <a:off x="685800" y="517430"/>
            <a:ext cx="7772400" cy="451948"/>
          </a:xfrm>
        </p:spPr>
        <p:txBody>
          <a:bodyPr/>
          <a:lstStyle/>
          <a:p>
            <a:r>
              <a:rPr lang="en-US" dirty="0"/>
              <a:t>4. Which one: Summary of judgements comparing uterotonics to oxytocin (reference)</a:t>
            </a:r>
          </a:p>
        </p:txBody>
      </p:sp>
      <p:sp>
        <p:nvSpPr>
          <p:cNvPr id="13" name="TextBox 12">
            <a:extLst>
              <a:ext uri="{FF2B5EF4-FFF2-40B4-BE49-F238E27FC236}">
                <a16:creationId xmlns:a16="http://schemas.microsoft.com/office/drawing/2014/main" id="{246DE255-C1EF-CD42-8898-43BD11901DC7}"/>
              </a:ext>
            </a:extLst>
          </p:cNvPr>
          <p:cNvSpPr txBox="1"/>
          <p:nvPr/>
        </p:nvSpPr>
        <p:spPr>
          <a:xfrm>
            <a:off x="5696662" y="980899"/>
            <a:ext cx="3298784" cy="634789"/>
          </a:xfrm>
          <a:prstGeom prst="rect">
            <a:avLst/>
          </a:prstGeom>
          <a:noFill/>
        </p:spPr>
        <p:txBody>
          <a:bodyPr wrap="square" lIns="0" tIns="0" rIns="0" bIns="0" rtlCol="0">
            <a:spAutoFit/>
          </a:bodyPr>
          <a:lstStyle/>
          <a:p>
            <a:pPr>
              <a:lnSpc>
                <a:spcPct val="120000"/>
              </a:lnSpc>
            </a:pPr>
            <a:r>
              <a:rPr lang="en-US" dirty="0">
                <a:solidFill>
                  <a:schemeClr val="tx2"/>
                </a:solidFill>
              </a:rPr>
              <a:t>Oxytocin plus ergometrine compared to oxytocin</a:t>
            </a:r>
          </a:p>
        </p:txBody>
      </p:sp>
      <p:sp>
        <p:nvSpPr>
          <p:cNvPr id="15" name="Content Placeholder 2">
            <a:extLst>
              <a:ext uri="{FF2B5EF4-FFF2-40B4-BE49-F238E27FC236}">
                <a16:creationId xmlns:a16="http://schemas.microsoft.com/office/drawing/2014/main" id="{6CB59B92-C12E-4740-98C0-52A01F03FDE7}"/>
              </a:ext>
            </a:extLst>
          </p:cNvPr>
          <p:cNvSpPr txBox="1">
            <a:spLocks/>
          </p:cNvSpPr>
          <p:nvPr/>
        </p:nvSpPr>
        <p:spPr>
          <a:xfrm>
            <a:off x="5416952" y="1757906"/>
            <a:ext cx="3578493" cy="2165914"/>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marL="285750" indent="-285750">
              <a:buFont typeface="Arial" panose="020B0604020202020204" pitchFamily="34" charset="0"/>
              <a:buChar char="•"/>
            </a:pPr>
            <a:r>
              <a:rPr lang="en-AU" sz="1300" dirty="0"/>
              <a:t>Similar to oxytocin in terms of desirable outcomes, though it is possibly more effective in preventing PPH (≥  500 ml) (44 fewer events per 1000 women). </a:t>
            </a:r>
          </a:p>
          <a:p>
            <a:pPr marL="285750" indent="-285750">
              <a:buFont typeface="Arial" panose="020B0604020202020204" pitchFamily="34" charset="0"/>
              <a:buChar char="•"/>
            </a:pPr>
            <a:r>
              <a:rPr lang="en-AU" sz="1300" dirty="0"/>
              <a:t>More undesirable effects than oxytocin, including nausea, vomiting and diarrhoea. </a:t>
            </a:r>
          </a:p>
          <a:p>
            <a:pPr marL="285750" indent="-285750">
              <a:buFont typeface="Arial" panose="020B0604020202020204" pitchFamily="34" charset="0"/>
              <a:buChar char="•"/>
            </a:pPr>
            <a:r>
              <a:rPr lang="en-AU" sz="1300" dirty="0"/>
              <a:t>Balance of effects clearly favours oxytocin. </a:t>
            </a:r>
          </a:p>
          <a:p>
            <a:pPr marL="285750" indent="-285750">
              <a:buFont typeface="Arial" panose="020B0604020202020204" pitchFamily="34" charset="0"/>
              <a:buChar char="•"/>
            </a:pPr>
            <a:r>
              <a:rPr lang="en-AU" sz="1300" dirty="0"/>
              <a:t>Costs related to undesirable effects, as well as the need to screen for women with hypertensive disorders, imply that oxytocin is probably more cost-effective.</a:t>
            </a:r>
          </a:p>
          <a:p>
            <a:pPr marL="285750" indent="-285750">
              <a:buFont typeface="Arial" panose="020B0604020202020204" pitchFamily="34" charset="0"/>
              <a:buChar char="•"/>
            </a:pPr>
            <a:r>
              <a:rPr lang="en-AU" sz="1300" dirty="0"/>
              <a:t>May have a negative impact on health equity, particularly in settings with limited capacity and capability to routinely screening for hypertensive disorders of pregnancy.</a:t>
            </a:r>
          </a:p>
          <a:p>
            <a:endParaRPr lang="en-AU" sz="1300" dirty="0"/>
          </a:p>
        </p:txBody>
      </p:sp>
    </p:spTree>
    <p:extLst>
      <p:ext uri="{BB962C8B-B14F-4D97-AF65-F5344CB8AC3E}">
        <p14:creationId xmlns:p14="http://schemas.microsoft.com/office/powerpoint/2010/main" val="299780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500"/>
                                        <p:tgtEl>
                                          <p:spTgt spid="15">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1500"/>
                                        <p:tgtEl>
                                          <p:spTgt spid="15">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1500"/>
                                        <p:tgtEl>
                                          <p:spTgt spid="15">
                                            <p:txEl>
                                              <p:pRg st="2" end="2"/>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1500"/>
                                        <p:tgtEl>
                                          <p:spTgt spid="15">
                                            <p:txEl>
                                              <p:pRg st="3" end="3"/>
                                            </p:txEl>
                                          </p:spTgt>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fade">
                                      <p:cBhvr>
                                        <p:cTn id="23" dur="1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56AAB44A-FB40-B04D-B3A3-E64B7EF3D021}"/>
              </a:ext>
            </a:extLst>
          </p:cNvPr>
          <p:cNvGraphicFramePr>
            <a:graphicFrameLocks noGrp="1"/>
          </p:cNvGraphicFramePr>
          <p:nvPr>
            <p:extLst>
              <p:ext uri="{D42A27DB-BD31-4B8C-83A1-F6EECF244321}">
                <p14:modId xmlns:p14="http://schemas.microsoft.com/office/powerpoint/2010/main" val="3970539611"/>
              </p:ext>
            </p:extLst>
          </p:nvPr>
        </p:nvGraphicFramePr>
        <p:xfrm>
          <a:off x="196767" y="969377"/>
          <a:ext cx="5023415" cy="5710609"/>
        </p:xfrm>
        <a:graphic>
          <a:graphicData uri="http://schemas.openxmlformats.org/drawingml/2006/table">
            <a:tbl>
              <a:tblPr firstRow="1" firstCol="1" bandRow="1" bandCol="1">
                <a:tableStyleId>{5C22544A-7EE6-4342-B048-85BDC9FD1C3A}</a:tableStyleId>
              </a:tblPr>
              <a:tblGrid>
                <a:gridCol w="1736203">
                  <a:extLst>
                    <a:ext uri="{9D8B030D-6E8A-4147-A177-3AD203B41FA5}">
                      <a16:colId xmlns:a16="http://schemas.microsoft.com/office/drawing/2014/main" val="263859036"/>
                    </a:ext>
                  </a:extLst>
                </a:gridCol>
                <a:gridCol w="1678331">
                  <a:extLst>
                    <a:ext uri="{9D8B030D-6E8A-4147-A177-3AD203B41FA5}">
                      <a16:colId xmlns:a16="http://schemas.microsoft.com/office/drawing/2014/main" val="3872895029"/>
                    </a:ext>
                  </a:extLst>
                </a:gridCol>
                <a:gridCol w="1608881">
                  <a:extLst>
                    <a:ext uri="{9D8B030D-6E8A-4147-A177-3AD203B41FA5}">
                      <a16:colId xmlns:a16="http://schemas.microsoft.com/office/drawing/2014/main" val="3718210477"/>
                    </a:ext>
                  </a:extLst>
                </a:gridCol>
              </a:tblGrid>
              <a:tr h="526494">
                <a:tc>
                  <a:txBody>
                    <a:bodyPr/>
                    <a:lstStyle/>
                    <a:p>
                      <a:pPr fontAlgn="ctr">
                        <a:lnSpc>
                          <a:spcPct val="115000"/>
                        </a:lnSpc>
                        <a:spcAft>
                          <a:spcPts val="0"/>
                        </a:spcAft>
                      </a:pPr>
                      <a:r>
                        <a:rPr lang="en-AU" sz="1200" dirty="0">
                          <a:effectLst/>
                        </a:rPr>
                        <a:t>Uterotonic options:</a:t>
                      </a:r>
                    </a:p>
                  </a:txBody>
                  <a:tcPr marL="35570" marR="35570" marT="0" marB="0" anchor="ctr"/>
                </a:tc>
                <a:tc>
                  <a:txBody>
                    <a:bodyPr/>
                    <a:lstStyle/>
                    <a:p>
                      <a:pPr algn="ctr" fontAlgn="ctr">
                        <a:lnSpc>
                          <a:spcPct val="115000"/>
                        </a:lnSpc>
                        <a:spcAft>
                          <a:spcPts val="0"/>
                        </a:spcAft>
                      </a:pPr>
                      <a:r>
                        <a:rPr lang="en-GB" sz="1100" dirty="0">
                          <a:effectLst/>
                        </a:rPr>
                        <a:t>Oxytocin</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Misoprostol plus oxytocin</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1028227094"/>
                  </a:ext>
                </a:extLst>
              </a:tr>
              <a:tr h="526494">
                <a:tc>
                  <a:txBody>
                    <a:bodyPr/>
                    <a:lstStyle/>
                    <a:p>
                      <a:pPr fontAlgn="ctr">
                        <a:lnSpc>
                          <a:spcPct val="115000"/>
                        </a:lnSpc>
                        <a:spcAft>
                          <a:spcPts val="0"/>
                        </a:spcAft>
                      </a:pPr>
                      <a:r>
                        <a:rPr lang="en-GB" sz="1200" dirty="0">
                          <a:effectLst/>
                        </a:rPr>
                        <a:t>Desirable effects</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Moderate</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3849518544"/>
                  </a:ext>
                </a:extLst>
              </a:tr>
              <a:tr h="701992">
                <a:tc>
                  <a:txBody>
                    <a:bodyPr/>
                    <a:lstStyle/>
                    <a:p>
                      <a:pPr fontAlgn="ctr">
                        <a:lnSpc>
                          <a:spcPct val="115000"/>
                        </a:lnSpc>
                        <a:spcAft>
                          <a:spcPts val="0"/>
                        </a:spcAft>
                      </a:pPr>
                      <a:r>
                        <a:rPr lang="en-GB" sz="1200" dirty="0">
                          <a:effectLst/>
                        </a:rPr>
                        <a:t>Undesirable effects</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Large</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48429455"/>
                  </a:ext>
                </a:extLst>
              </a:tr>
              <a:tr h="701992">
                <a:tc>
                  <a:txBody>
                    <a:bodyPr/>
                    <a:lstStyle/>
                    <a:p>
                      <a:pPr fontAlgn="ctr">
                        <a:lnSpc>
                          <a:spcPct val="115000"/>
                        </a:lnSpc>
                        <a:spcAft>
                          <a:spcPts val="0"/>
                        </a:spcAft>
                      </a:pPr>
                      <a:r>
                        <a:rPr lang="en-GB" sz="1200" dirty="0">
                          <a:effectLst/>
                        </a:rPr>
                        <a:t> Certainty of the evidence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Moderate</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4029075791"/>
                  </a:ext>
                </a:extLst>
              </a:tr>
              <a:tr h="384179">
                <a:tc>
                  <a:txBody>
                    <a:bodyPr/>
                    <a:lstStyle/>
                    <a:p>
                      <a:pPr fontAlgn="ctr">
                        <a:lnSpc>
                          <a:spcPct val="115000"/>
                        </a:lnSpc>
                        <a:spcAft>
                          <a:spcPts val="0"/>
                        </a:spcAft>
                      </a:pPr>
                      <a:r>
                        <a:rPr lang="en-GB" sz="1200" dirty="0">
                          <a:effectLst/>
                        </a:rPr>
                        <a:t>Values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Probably no important uncertainty or variability</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a:effectLst/>
                        </a:rPr>
                        <a:t>Probably no important uncertainty or variability</a:t>
                      </a:r>
                      <a:endParaRPr lang="en-A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785704956"/>
                  </a:ext>
                </a:extLst>
              </a:tr>
              <a:tr h="526494">
                <a:tc>
                  <a:txBody>
                    <a:bodyPr/>
                    <a:lstStyle/>
                    <a:p>
                      <a:pPr fontAlgn="ctr">
                        <a:lnSpc>
                          <a:spcPct val="115000"/>
                        </a:lnSpc>
                        <a:spcAft>
                          <a:spcPts val="0"/>
                        </a:spcAft>
                      </a:pPr>
                      <a:r>
                        <a:rPr lang="en-GB" sz="1200" dirty="0">
                          <a:effectLst/>
                        </a:rPr>
                        <a:t> Balance of effects</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a:effectLst/>
                        </a:rPr>
                        <a:t>Favours oxytocin</a:t>
                      </a:r>
                      <a:endParaRPr lang="en-A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4097462486"/>
                  </a:ext>
                </a:extLst>
              </a:tr>
              <a:tr h="315406">
                <a:tc>
                  <a:txBody>
                    <a:bodyPr/>
                    <a:lstStyle/>
                    <a:p>
                      <a:pPr fontAlgn="ctr">
                        <a:lnSpc>
                          <a:spcPct val="115000"/>
                        </a:lnSpc>
                        <a:spcAft>
                          <a:spcPts val="0"/>
                        </a:spcAft>
                      </a:pPr>
                      <a:r>
                        <a:rPr lang="en-GB" sz="1200" dirty="0">
                          <a:effectLst/>
                        </a:rPr>
                        <a:t>Resources required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Varies</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941889045"/>
                  </a:ext>
                </a:extLst>
              </a:tr>
              <a:tr h="312138">
                <a:tc>
                  <a:txBody>
                    <a:bodyPr/>
                    <a:lstStyle/>
                    <a:p>
                      <a:pPr fontAlgn="ctr">
                        <a:lnSpc>
                          <a:spcPct val="115000"/>
                        </a:lnSpc>
                        <a:spcAft>
                          <a:spcPts val="0"/>
                        </a:spcAft>
                      </a:pPr>
                      <a:r>
                        <a:rPr lang="en-GB" sz="1200" dirty="0">
                          <a:effectLst/>
                        </a:rPr>
                        <a:t> Certainty of the evidence</a:t>
                      </a:r>
                      <a:endParaRPr lang="en-AU" sz="1200" dirty="0">
                        <a:effectLst/>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Low</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061569654"/>
                  </a:ext>
                </a:extLst>
              </a:tr>
              <a:tr h="350996">
                <a:tc>
                  <a:txBody>
                    <a:bodyPr/>
                    <a:lstStyle/>
                    <a:p>
                      <a:pPr fontAlgn="ctr">
                        <a:lnSpc>
                          <a:spcPct val="115000"/>
                        </a:lnSpc>
                        <a:spcAft>
                          <a:spcPts val="0"/>
                        </a:spcAft>
                      </a:pPr>
                      <a:r>
                        <a:rPr lang="en-GB" sz="1200" dirty="0">
                          <a:effectLst/>
                        </a:rPr>
                        <a:t>Cost-effectiveness</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Reference</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a:effectLst/>
                        </a:rPr>
                        <a:t>Varies</a:t>
                      </a:r>
                      <a:endParaRPr lang="en-A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3753174424"/>
                  </a:ext>
                </a:extLst>
              </a:tr>
              <a:tr h="335218">
                <a:tc>
                  <a:txBody>
                    <a:bodyPr/>
                    <a:lstStyle/>
                    <a:p>
                      <a:pPr fontAlgn="ctr">
                        <a:lnSpc>
                          <a:spcPct val="115000"/>
                        </a:lnSpc>
                        <a:spcAft>
                          <a:spcPts val="0"/>
                        </a:spcAft>
                      </a:pPr>
                      <a:r>
                        <a:rPr lang="en-GB" sz="1200" dirty="0">
                          <a:effectLst/>
                        </a:rPr>
                        <a:t>Equity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Probably increased</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Probably increased</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1003610151"/>
                  </a:ext>
                </a:extLst>
              </a:tr>
              <a:tr h="512521">
                <a:tc>
                  <a:txBody>
                    <a:bodyPr/>
                    <a:lstStyle/>
                    <a:p>
                      <a:pPr fontAlgn="ctr">
                        <a:lnSpc>
                          <a:spcPct val="115000"/>
                        </a:lnSpc>
                        <a:spcAft>
                          <a:spcPts val="0"/>
                        </a:spcAft>
                      </a:pPr>
                      <a:r>
                        <a:rPr lang="en-GB" sz="1200" dirty="0">
                          <a:effectLst/>
                        </a:rPr>
                        <a:t>Acceptability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Varies</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a:effectLst/>
                        </a:rPr>
                        <a:t>Probably Yes</a:t>
                      </a:r>
                      <a:endParaRPr lang="en-AU"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2130938972"/>
                  </a:ext>
                </a:extLst>
              </a:tr>
              <a:tr h="515292">
                <a:tc>
                  <a:txBody>
                    <a:bodyPr/>
                    <a:lstStyle/>
                    <a:p>
                      <a:pPr fontAlgn="ctr">
                        <a:lnSpc>
                          <a:spcPct val="115000"/>
                        </a:lnSpc>
                        <a:spcAft>
                          <a:spcPts val="0"/>
                        </a:spcAft>
                      </a:pPr>
                      <a:r>
                        <a:rPr lang="en-GB" sz="1200" dirty="0">
                          <a:effectLst/>
                        </a:rPr>
                        <a:t>Feasibility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100" dirty="0">
                          <a:effectLst/>
                        </a:rPr>
                        <a:t>Probably Yes</a:t>
                      </a:r>
                      <a:endParaRPr lang="en-A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tc>
                  <a:txBody>
                    <a:bodyPr/>
                    <a:lstStyle/>
                    <a:p>
                      <a:pPr algn="ctr" fontAlgn="ctr">
                        <a:lnSpc>
                          <a:spcPct val="115000"/>
                        </a:lnSpc>
                        <a:spcAft>
                          <a:spcPts val="0"/>
                        </a:spcAft>
                      </a:pPr>
                      <a:r>
                        <a:rPr lang="en-GB" sz="1000" dirty="0">
                          <a:effectLst/>
                        </a:rPr>
                        <a:t>Probably No</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70" marR="35570" marT="0" marB="0" anchor="ctr"/>
                </a:tc>
                <a:extLst>
                  <a:ext uri="{0D108BD9-81ED-4DB2-BD59-A6C34878D82A}">
                    <a16:rowId xmlns:a16="http://schemas.microsoft.com/office/drawing/2014/main" val="923683701"/>
                  </a:ext>
                </a:extLst>
              </a:tr>
            </a:tbl>
          </a:graphicData>
        </a:graphic>
      </p:graphicFrame>
      <p:sp>
        <p:nvSpPr>
          <p:cNvPr id="14" name="Text Placeholder 14">
            <a:extLst>
              <a:ext uri="{FF2B5EF4-FFF2-40B4-BE49-F238E27FC236}">
                <a16:creationId xmlns:a16="http://schemas.microsoft.com/office/drawing/2014/main" id="{2B9D41B5-8B5E-4D4B-9D31-EC76D1FB4E97}"/>
              </a:ext>
            </a:extLst>
          </p:cNvPr>
          <p:cNvSpPr>
            <a:spLocks noGrp="1"/>
          </p:cNvSpPr>
          <p:nvPr>
            <p:ph type="body" idx="28"/>
          </p:nvPr>
        </p:nvSpPr>
        <p:spPr>
          <a:xfrm>
            <a:off x="685800" y="517430"/>
            <a:ext cx="7772400" cy="451948"/>
          </a:xfrm>
        </p:spPr>
        <p:txBody>
          <a:bodyPr/>
          <a:lstStyle/>
          <a:p>
            <a:r>
              <a:rPr lang="en-US" dirty="0"/>
              <a:t>4. Which one: Summary of judgements comparing uterotonics to oxytocin (reference)</a:t>
            </a:r>
          </a:p>
        </p:txBody>
      </p:sp>
      <p:sp>
        <p:nvSpPr>
          <p:cNvPr id="13" name="TextBox 12">
            <a:extLst>
              <a:ext uri="{FF2B5EF4-FFF2-40B4-BE49-F238E27FC236}">
                <a16:creationId xmlns:a16="http://schemas.microsoft.com/office/drawing/2014/main" id="{246DE255-C1EF-CD42-8898-43BD11901DC7}"/>
              </a:ext>
            </a:extLst>
          </p:cNvPr>
          <p:cNvSpPr txBox="1"/>
          <p:nvPr/>
        </p:nvSpPr>
        <p:spPr>
          <a:xfrm>
            <a:off x="5696662" y="980899"/>
            <a:ext cx="3298784" cy="634789"/>
          </a:xfrm>
          <a:prstGeom prst="rect">
            <a:avLst/>
          </a:prstGeom>
          <a:noFill/>
        </p:spPr>
        <p:txBody>
          <a:bodyPr wrap="square" lIns="0" tIns="0" rIns="0" bIns="0" rtlCol="0">
            <a:spAutoFit/>
          </a:bodyPr>
          <a:lstStyle/>
          <a:p>
            <a:pPr>
              <a:lnSpc>
                <a:spcPct val="120000"/>
              </a:lnSpc>
            </a:pPr>
            <a:r>
              <a:rPr lang="en-US" dirty="0">
                <a:solidFill>
                  <a:schemeClr val="tx2"/>
                </a:solidFill>
              </a:rPr>
              <a:t>Misoprostol plus oxytocin compared to oxytocin</a:t>
            </a:r>
          </a:p>
        </p:txBody>
      </p:sp>
      <p:sp>
        <p:nvSpPr>
          <p:cNvPr id="15" name="Content Placeholder 2">
            <a:extLst>
              <a:ext uri="{FF2B5EF4-FFF2-40B4-BE49-F238E27FC236}">
                <a16:creationId xmlns:a16="http://schemas.microsoft.com/office/drawing/2014/main" id="{6CB59B92-C12E-4740-98C0-52A01F03FDE7}"/>
              </a:ext>
            </a:extLst>
          </p:cNvPr>
          <p:cNvSpPr txBox="1">
            <a:spLocks/>
          </p:cNvSpPr>
          <p:nvPr/>
        </p:nvSpPr>
        <p:spPr>
          <a:xfrm>
            <a:off x="5404252" y="1707106"/>
            <a:ext cx="3641994" cy="2165914"/>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marL="285750" indent="-285750">
              <a:buFont typeface="Arial" panose="020B0604020202020204" pitchFamily="34" charset="0"/>
              <a:buChar char="•"/>
            </a:pPr>
            <a:r>
              <a:rPr lang="en-AU" sz="1300" dirty="0"/>
              <a:t>Probably superior to oxytocin for blood transfusion (11 fewer events per 1000 women), additional uterotonic use (58 fewer per 1000) and blood loss (88 ml less on average).  May possibly prevent more PPH (≥  500 ml) (44 fewer per 1000) and result in a smaller mean change in haemoglobin level (before versus after birth). </a:t>
            </a:r>
          </a:p>
          <a:p>
            <a:pPr marL="285750" indent="-285750">
              <a:buFont typeface="Arial" panose="020B0604020202020204" pitchFamily="34" charset="0"/>
              <a:buChar char="•"/>
            </a:pPr>
            <a:r>
              <a:rPr lang="en-AU" sz="1300" dirty="0"/>
              <a:t>Associated with more undesirable effects including nausea, vomiting, diarrhoea, shivering and fever.</a:t>
            </a:r>
          </a:p>
          <a:p>
            <a:pPr marL="285750" indent="-285750">
              <a:buFont typeface="Arial" panose="020B0604020202020204" pitchFamily="34" charset="0"/>
              <a:buChar char="•"/>
            </a:pPr>
            <a:r>
              <a:rPr lang="en-AU" sz="1300" dirty="0"/>
              <a:t>Balance of effects favours oxytocin. </a:t>
            </a:r>
          </a:p>
          <a:p>
            <a:pPr marL="285750" indent="-285750">
              <a:buFont typeface="Arial" panose="020B0604020202020204" pitchFamily="34" charset="0"/>
              <a:buChar char="•"/>
            </a:pPr>
            <a:r>
              <a:rPr lang="en-AU" sz="1300" dirty="0"/>
              <a:t>Cost-effectiveness may vary in different settings. </a:t>
            </a:r>
          </a:p>
          <a:p>
            <a:pPr marL="285750" indent="-285750">
              <a:buFont typeface="Arial" panose="020B0604020202020204" pitchFamily="34" charset="0"/>
              <a:buChar char="•"/>
            </a:pPr>
            <a:r>
              <a:rPr lang="en-AU" sz="1300" dirty="0"/>
              <a:t>Feasibility is limited due to the complexity of using two separate medications through different routes of administration.</a:t>
            </a:r>
          </a:p>
        </p:txBody>
      </p:sp>
    </p:spTree>
    <p:extLst>
      <p:ext uri="{BB962C8B-B14F-4D97-AF65-F5344CB8AC3E}">
        <p14:creationId xmlns:p14="http://schemas.microsoft.com/office/powerpoint/2010/main" val="273197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500"/>
                                        <p:tgtEl>
                                          <p:spTgt spid="15">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1500"/>
                                        <p:tgtEl>
                                          <p:spTgt spid="15">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1500"/>
                                        <p:tgtEl>
                                          <p:spTgt spid="15">
                                            <p:txEl>
                                              <p:pRg st="2" end="2"/>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1500"/>
                                        <p:tgtEl>
                                          <p:spTgt spid="15">
                                            <p:txEl>
                                              <p:pRg st="3" end="3"/>
                                            </p:txEl>
                                          </p:spTgt>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fade">
                                      <p:cBhvr>
                                        <p:cTn id="23" dur="1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799" y="1142999"/>
            <a:ext cx="8196944" cy="914402"/>
          </a:xfrm>
        </p:spPr>
        <p:txBody>
          <a:bodyPr/>
          <a:lstStyle/>
          <a:p>
            <a:r>
              <a:rPr lang="en-US" sz="2800" b="1" dirty="0"/>
              <a:t>Recommendation 2.</a:t>
            </a:r>
            <a:r>
              <a:rPr lang="en-US" sz="2800" dirty="0"/>
              <a:t> In settings where multiple uterotonic options are available, </a:t>
            </a:r>
            <a:r>
              <a:rPr lang="en-US" sz="2800" b="1" dirty="0"/>
              <a:t>oxytocin (10 IU, IM/IV)</a:t>
            </a:r>
            <a:r>
              <a:rPr lang="en-US" sz="2800" dirty="0"/>
              <a:t> is the recommended uterotonic agent for the prevention of PPH for all births. </a:t>
            </a:r>
          </a:p>
        </p:txBody>
      </p:sp>
      <p:sp>
        <p:nvSpPr>
          <p:cNvPr id="3" name="Content Placeholder 2"/>
          <p:cNvSpPr>
            <a:spLocks noGrp="1"/>
          </p:cNvSpPr>
          <p:nvPr>
            <p:ph sz="quarter" idx="17"/>
          </p:nvPr>
        </p:nvSpPr>
        <p:spPr>
          <a:xfrm>
            <a:off x="685799" y="3246299"/>
            <a:ext cx="4596320" cy="1833453"/>
          </a:xfrm>
        </p:spPr>
        <p:txBody>
          <a:bodyPr numCol="1"/>
          <a:lstStyle/>
          <a:p>
            <a:pPr lvl="1">
              <a:buNone/>
            </a:pPr>
            <a:r>
              <a:rPr lang="en-AU" sz="1800" dirty="0">
                <a:solidFill>
                  <a:schemeClr val="accent4"/>
                </a:solidFill>
              </a:rPr>
              <a:t>Vaginal birth or caesarean section</a:t>
            </a:r>
          </a:p>
          <a:p>
            <a:pPr lvl="1">
              <a:buNone/>
            </a:pPr>
            <a:endParaRPr lang="en-AU" sz="1800" dirty="0">
              <a:solidFill>
                <a:schemeClr val="accent4"/>
              </a:solidFill>
            </a:endParaRPr>
          </a:p>
          <a:p>
            <a:pPr lvl="1">
              <a:buNone/>
            </a:pPr>
            <a:r>
              <a:rPr lang="en-AU" sz="1800" dirty="0">
                <a:solidFill>
                  <a:schemeClr val="accent4"/>
                </a:solidFill>
              </a:rPr>
              <a:t>Skilled health personnel are required</a:t>
            </a:r>
          </a:p>
          <a:p>
            <a:pPr lvl="1">
              <a:buNone/>
            </a:pPr>
            <a:endParaRPr lang="en-AU" sz="1800" dirty="0">
              <a:solidFill>
                <a:schemeClr val="accent4"/>
              </a:solidFill>
            </a:endParaRPr>
          </a:p>
          <a:p>
            <a:pPr lvl="1">
              <a:buNone/>
            </a:pPr>
            <a:endParaRPr lang="en-AU" dirty="0">
              <a:solidFill>
                <a:schemeClr val="accent4"/>
              </a:solidFill>
            </a:endParaRPr>
          </a:p>
          <a:p>
            <a:pPr marL="285750" lvl="1" indent="-285750">
              <a:buFont typeface="Arial" panose="020B0604020202020204" pitchFamily="34" charset="0"/>
              <a:buChar char="•"/>
            </a:pPr>
            <a:endParaRPr lang="en-US" sz="1800" dirty="0">
              <a:solidFill>
                <a:schemeClr val="tx2">
                  <a:lumMod val="40000"/>
                  <a:lumOff val="60000"/>
                </a:schemeClr>
              </a:solidFill>
            </a:endParaRPr>
          </a:p>
        </p:txBody>
      </p:sp>
      <p:sp>
        <p:nvSpPr>
          <p:cNvPr id="15" name="Text Placeholder 14"/>
          <p:cNvSpPr>
            <a:spLocks noGrp="1"/>
          </p:cNvSpPr>
          <p:nvPr>
            <p:ph type="body" idx="28"/>
          </p:nvPr>
        </p:nvSpPr>
        <p:spPr/>
        <p:txBody>
          <a:bodyPr/>
          <a:lstStyle/>
          <a:p>
            <a:r>
              <a:rPr lang="en-US" dirty="0"/>
              <a:t>4. Which one: Choice of uterotonics for PPH prevention</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7333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4611834" y="6165889"/>
            <a:ext cx="1229008" cy="119062"/>
            <a:chOff x="685800" y="6165890"/>
            <a:chExt cx="1229008" cy="119062"/>
          </a:xfrm>
        </p:grpSpPr>
        <p:sp>
          <p:nvSpPr>
            <p:cNvPr id="25"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4611834" y="6331399"/>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sp>
        <p:nvSpPr>
          <p:cNvPr id="2" name="TextBox 1">
            <a:extLst>
              <a:ext uri="{FF2B5EF4-FFF2-40B4-BE49-F238E27FC236}">
                <a16:creationId xmlns:a16="http://schemas.microsoft.com/office/drawing/2014/main" id="{B0CACC36-6786-8040-A25F-42FF28624886}"/>
              </a:ext>
            </a:extLst>
          </p:cNvPr>
          <p:cNvSpPr txBox="1"/>
          <p:nvPr/>
        </p:nvSpPr>
        <p:spPr>
          <a:xfrm>
            <a:off x="4835741" y="3209777"/>
            <a:ext cx="3895304" cy="2616101"/>
          </a:xfrm>
          <a:prstGeom prst="rect">
            <a:avLst/>
          </a:prstGeom>
          <a:noFill/>
        </p:spPr>
        <p:txBody>
          <a:bodyPr wrap="square" lIns="0" tIns="0" rIns="0" bIns="0" rtlCol="0">
            <a:spAutoFit/>
          </a:bodyPr>
          <a:lstStyle/>
          <a:p>
            <a:r>
              <a:rPr lang="en-US" dirty="0">
                <a:solidFill>
                  <a:schemeClr val="accent4"/>
                </a:solidFill>
              </a:rPr>
              <a:t>Combination of misoprostol and oxytocin may be more effective than oxytocin alone for some priority outcomes, however:</a:t>
            </a:r>
          </a:p>
          <a:p>
            <a:pPr lvl="1">
              <a:buNone/>
            </a:pPr>
            <a:endParaRPr lang="en-US" dirty="0">
              <a:solidFill>
                <a:schemeClr val="accent4"/>
              </a:solidFill>
            </a:endParaRPr>
          </a:p>
          <a:p>
            <a:pPr marL="171450" lvl="2" indent="-171450">
              <a:buFont typeface="Arial" panose="020B0604020202020204" pitchFamily="34" charset="0"/>
              <a:buChar char="•"/>
            </a:pPr>
            <a:r>
              <a:rPr lang="en-US" sz="1600" dirty="0">
                <a:solidFill>
                  <a:schemeClr val="tx2"/>
                </a:solidFill>
              </a:rPr>
              <a:t>increases side effects</a:t>
            </a:r>
          </a:p>
          <a:p>
            <a:pPr marL="171450" lvl="2" indent="-171450">
              <a:buFont typeface="Arial" panose="020B0604020202020204" pitchFamily="34" charset="0"/>
              <a:buChar char="•"/>
            </a:pPr>
            <a:endParaRPr lang="en-US" sz="1600" dirty="0">
              <a:solidFill>
                <a:schemeClr val="tx2"/>
              </a:solidFill>
            </a:endParaRPr>
          </a:p>
          <a:p>
            <a:pPr marL="171450" lvl="2" indent="-171450">
              <a:buFont typeface="Arial" panose="020B0604020202020204" pitchFamily="34" charset="0"/>
              <a:buChar char="•"/>
            </a:pPr>
            <a:r>
              <a:rPr lang="en-US" sz="1600" dirty="0">
                <a:solidFill>
                  <a:schemeClr val="tx2"/>
                </a:solidFill>
              </a:rPr>
              <a:t>not available as a fixed dose combination</a:t>
            </a:r>
          </a:p>
          <a:p>
            <a:pPr marL="171450" lvl="2" indent="-171450">
              <a:buFont typeface="Arial" panose="020B0604020202020204" pitchFamily="34" charset="0"/>
              <a:buChar char="•"/>
            </a:pPr>
            <a:endParaRPr lang="en-US" sz="1600" dirty="0">
              <a:solidFill>
                <a:schemeClr val="tx2"/>
              </a:solidFill>
            </a:endParaRPr>
          </a:p>
          <a:p>
            <a:pPr marL="171450" lvl="2" indent="-171450">
              <a:buFont typeface="Arial" panose="020B0604020202020204" pitchFamily="34" charset="0"/>
              <a:buChar char="•"/>
            </a:pPr>
            <a:r>
              <a:rPr lang="en-US" sz="1600" dirty="0">
                <a:solidFill>
                  <a:schemeClr val="tx2"/>
                </a:solidFill>
              </a:rPr>
              <a:t>requires parenteral and oral administration</a:t>
            </a:r>
          </a:p>
        </p:txBody>
      </p:sp>
      <p:sp>
        <p:nvSpPr>
          <p:cNvPr id="16" name="Rectangle 9">
            <a:extLst>
              <a:ext uri="{FF2B5EF4-FFF2-40B4-BE49-F238E27FC236}">
                <a16:creationId xmlns:a16="http://schemas.microsoft.com/office/drawing/2014/main" id="{DA7175BA-92F7-D949-A1D0-5467836CEF3E}"/>
              </a:ext>
            </a:extLst>
          </p:cNvPr>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E1DBC367-F257-0440-8C77-CF4F08DCE9CD}"/>
              </a:ext>
            </a:extLst>
          </p:cNvPr>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5B6F56C8-0F66-6949-A72E-B29CB2F368CB}"/>
              </a:ext>
            </a:extLst>
          </p:cNvPr>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01A8CFF6-035F-0642-A65C-4314FCA0B24B}"/>
              </a:ext>
            </a:extLst>
          </p:cNvPr>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9D365428-FF83-9044-8A23-8239D009F524}"/>
              </a:ext>
            </a:extLst>
          </p:cNvPr>
          <p:cNvSpPr>
            <a:spLocks noChangeArrowheads="1"/>
          </p:cNvSpPr>
          <p:nvPr/>
        </p:nvSpPr>
        <p:spPr bwMode="auto">
          <a:xfrm>
            <a:off x="7333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a:extLst>
              <a:ext uri="{FF2B5EF4-FFF2-40B4-BE49-F238E27FC236}">
                <a16:creationId xmlns:a16="http://schemas.microsoft.com/office/drawing/2014/main" id="{93683DF1-BE7C-6D44-B3E5-7C973E9B799E}"/>
              </a:ext>
            </a:extLst>
          </p:cNvPr>
          <p:cNvGrpSpPr/>
          <p:nvPr/>
        </p:nvGrpSpPr>
        <p:grpSpPr>
          <a:xfrm>
            <a:off x="4611834" y="6165889"/>
            <a:ext cx="1229008" cy="119062"/>
            <a:chOff x="685800" y="6165890"/>
            <a:chExt cx="1229008" cy="119062"/>
          </a:xfrm>
        </p:grpSpPr>
        <p:sp>
          <p:nvSpPr>
            <p:cNvPr id="31" name="Rectangle 9">
              <a:extLst>
                <a:ext uri="{FF2B5EF4-FFF2-40B4-BE49-F238E27FC236}">
                  <a16:creationId xmlns:a16="http://schemas.microsoft.com/office/drawing/2014/main" id="{C8DD60BD-3A78-0F48-A04D-1766D3430AD6}"/>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
              <a:extLst>
                <a:ext uri="{FF2B5EF4-FFF2-40B4-BE49-F238E27FC236}">
                  <a16:creationId xmlns:a16="http://schemas.microsoft.com/office/drawing/2014/main" id="{D507089A-0496-D148-87DD-FB2FF8B3B73C}"/>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3" name="TextBox 32">
            <a:extLst>
              <a:ext uri="{FF2B5EF4-FFF2-40B4-BE49-F238E27FC236}">
                <a16:creationId xmlns:a16="http://schemas.microsoft.com/office/drawing/2014/main" id="{69D9DCFB-9F6A-7F41-B4AF-E1FFDF14277C}"/>
              </a:ext>
            </a:extLst>
          </p:cNvPr>
          <p:cNvSpPr txBox="1"/>
          <p:nvPr/>
        </p:nvSpPr>
        <p:spPr>
          <a:xfrm>
            <a:off x="4611834" y="6331399"/>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sp>
        <p:nvSpPr>
          <p:cNvPr id="34" name="Rectangle 33">
            <a:extLst>
              <a:ext uri="{FF2B5EF4-FFF2-40B4-BE49-F238E27FC236}">
                <a16:creationId xmlns:a16="http://schemas.microsoft.com/office/drawing/2014/main" id="{EE92C535-D63B-CC45-ADC6-8D0D51D50235}"/>
              </a:ext>
            </a:extLst>
          </p:cNvPr>
          <p:cNvSpPr>
            <a:spLocks noChangeArrowheads="1"/>
          </p:cNvSpPr>
          <p:nvPr/>
        </p:nvSpPr>
        <p:spPr bwMode="auto">
          <a:xfrm>
            <a:off x="7229190" y="621827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7097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000"/>
                                        <p:tgtEl>
                                          <p:spTgt spid="2">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799" y="1142999"/>
            <a:ext cx="8196944" cy="914402"/>
          </a:xfrm>
        </p:spPr>
        <p:txBody>
          <a:bodyPr/>
          <a:lstStyle/>
          <a:p>
            <a:r>
              <a:rPr lang="en-US" sz="2800" b="1" dirty="0"/>
              <a:t>Recommendation 3.</a:t>
            </a:r>
            <a:r>
              <a:rPr lang="en-US" sz="2800" dirty="0"/>
              <a:t> In settings where oxytocin is unavailable (or its quality cannot be guaranteed), the use of other injectable uterotonics (carbetocin, or if appropriate ergometrine/methylergometrine or oxytocin and ergometrine fixed-dose combination) or oral misoprostol is recommended.  </a:t>
            </a:r>
          </a:p>
        </p:txBody>
      </p:sp>
      <p:sp>
        <p:nvSpPr>
          <p:cNvPr id="3" name="Content Placeholder 2"/>
          <p:cNvSpPr>
            <a:spLocks noGrp="1"/>
          </p:cNvSpPr>
          <p:nvPr>
            <p:ph sz="quarter" idx="17"/>
          </p:nvPr>
        </p:nvSpPr>
        <p:spPr>
          <a:xfrm>
            <a:off x="685799" y="3804499"/>
            <a:ext cx="4596320" cy="1833453"/>
          </a:xfrm>
        </p:spPr>
        <p:txBody>
          <a:bodyPr numCol="1"/>
          <a:lstStyle/>
          <a:p>
            <a:pPr lvl="1">
              <a:buNone/>
            </a:pPr>
            <a:r>
              <a:rPr lang="en-AU" sz="1800" dirty="0">
                <a:solidFill>
                  <a:schemeClr val="accent4"/>
                </a:solidFill>
              </a:rPr>
              <a:t>Vaginal birth or caesarean section</a:t>
            </a:r>
          </a:p>
          <a:p>
            <a:pPr lvl="1">
              <a:buNone/>
            </a:pPr>
            <a:endParaRPr lang="en-AU" sz="1800" dirty="0">
              <a:solidFill>
                <a:schemeClr val="accent4"/>
              </a:solidFill>
            </a:endParaRPr>
          </a:p>
          <a:p>
            <a:pPr lvl="1">
              <a:buNone/>
            </a:pPr>
            <a:r>
              <a:rPr lang="en-AU" sz="1800" dirty="0">
                <a:solidFill>
                  <a:schemeClr val="accent4"/>
                </a:solidFill>
              </a:rPr>
              <a:t>Skilled health personnel are required</a:t>
            </a:r>
          </a:p>
          <a:p>
            <a:pPr lvl="1">
              <a:buNone/>
            </a:pPr>
            <a:endParaRPr lang="en-AU" dirty="0">
              <a:solidFill>
                <a:schemeClr val="accent4"/>
              </a:solidFill>
            </a:endParaRPr>
          </a:p>
          <a:p>
            <a:pPr marL="285750" lvl="1" indent="-285750">
              <a:buFont typeface="Arial" panose="020B0604020202020204" pitchFamily="34" charset="0"/>
              <a:buChar char="•"/>
            </a:pPr>
            <a:endParaRPr lang="en-US" sz="1800" dirty="0">
              <a:solidFill>
                <a:schemeClr val="tx2">
                  <a:lumMod val="40000"/>
                  <a:lumOff val="60000"/>
                </a:schemeClr>
              </a:solidFill>
            </a:endParaRPr>
          </a:p>
        </p:txBody>
      </p:sp>
      <p:sp>
        <p:nvSpPr>
          <p:cNvPr id="15" name="Text Placeholder 14"/>
          <p:cNvSpPr>
            <a:spLocks noGrp="1"/>
          </p:cNvSpPr>
          <p:nvPr>
            <p:ph type="body" idx="28"/>
          </p:nvPr>
        </p:nvSpPr>
        <p:spPr/>
        <p:txBody>
          <a:bodyPr/>
          <a:lstStyle/>
          <a:p>
            <a:r>
              <a:rPr lang="en-US" dirty="0"/>
              <a:t>4. Which one: Choice of uterotonics for PPH prevention</a:t>
            </a:r>
          </a:p>
        </p:txBody>
      </p:sp>
      <p:sp>
        <p:nvSpPr>
          <p:cNvPr id="14" name="Rectangle 9">
            <a:extLst>
              <a:ext uri="{FF2B5EF4-FFF2-40B4-BE49-F238E27FC236}">
                <a16:creationId xmlns:a16="http://schemas.microsoft.com/office/drawing/2014/main" id="{00C0187E-8616-BF4A-92C0-0FE776465C7C}"/>
              </a:ext>
            </a:extLst>
          </p:cNvPr>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D1EC6CB-A558-1C47-9E16-A46F3D0B3418}"/>
              </a:ext>
            </a:extLst>
          </p:cNvPr>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FED4E1B9-2640-DF46-92B4-6146E4444AC3}"/>
              </a:ext>
            </a:extLst>
          </p:cNvPr>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8104E7A4-BE20-9645-BECE-5DD68323B4E0}"/>
              </a:ext>
            </a:extLst>
          </p:cNvPr>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AF318BD1-3212-A940-AD54-70D290E58C74}"/>
              </a:ext>
            </a:extLst>
          </p:cNvPr>
          <p:cNvSpPr>
            <a:spLocks noChangeArrowheads="1"/>
          </p:cNvSpPr>
          <p:nvPr/>
        </p:nvSpPr>
        <p:spPr bwMode="auto">
          <a:xfrm>
            <a:off x="7333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8">
            <a:extLst>
              <a:ext uri="{FF2B5EF4-FFF2-40B4-BE49-F238E27FC236}">
                <a16:creationId xmlns:a16="http://schemas.microsoft.com/office/drawing/2014/main" id="{70462385-B9B6-8140-908E-6C4E63ADB852}"/>
              </a:ext>
            </a:extLst>
          </p:cNvPr>
          <p:cNvGrpSpPr/>
          <p:nvPr/>
        </p:nvGrpSpPr>
        <p:grpSpPr>
          <a:xfrm>
            <a:off x="4611834" y="6165889"/>
            <a:ext cx="1229008" cy="119062"/>
            <a:chOff x="685800" y="6165890"/>
            <a:chExt cx="1229008" cy="119062"/>
          </a:xfrm>
        </p:grpSpPr>
        <p:sp>
          <p:nvSpPr>
            <p:cNvPr id="30" name="Rectangle 9">
              <a:extLst>
                <a:ext uri="{FF2B5EF4-FFF2-40B4-BE49-F238E27FC236}">
                  <a16:creationId xmlns:a16="http://schemas.microsoft.com/office/drawing/2014/main" id="{344B7F25-52C7-DD4A-9E68-72C26C6590AB}"/>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
              <a:extLst>
                <a:ext uri="{FF2B5EF4-FFF2-40B4-BE49-F238E27FC236}">
                  <a16:creationId xmlns:a16="http://schemas.microsoft.com/office/drawing/2014/main" id="{DCD130B1-5B06-AF4D-ABCE-334450602F0F}"/>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2" name="TextBox 31">
            <a:extLst>
              <a:ext uri="{FF2B5EF4-FFF2-40B4-BE49-F238E27FC236}">
                <a16:creationId xmlns:a16="http://schemas.microsoft.com/office/drawing/2014/main" id="{3B66F1C1-E9EF-D147-BEE9-947AD9D532FD}"/>
              </a:ext>
            </a:extLst>
          </p:cNvPr>
          <p:cNvSpPr txBox="1"/>
          <p:nvPr/>
        </p:nvSpPr>
        <p:spPr>
          <a:xfrm>
            <a:off x="4611834" y="6331399"/>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sp>
        <p:nvSpPr>
          <p:cNvPr id="33" name="Rectangle 32">
            <a:extLst>
              <a:ext uri="{FF2B5EF4-FFF2-40B4-BE49-F238E27FC236}">
                <a16:creationId xmlns:a16="http://schemas.microsoft.com/office/drawing/2014/main" id="{6E47595A-CFB6-5F48-B8B5-DA023CE3E2B0}"/>
              </a:ext>
            </a:extLst>
          </p:cNvPr>
          <p:cNvSpPr>
            <a:spLocks noChangeArrowheads="1"/>
          </p:cNvSpPr>
          <p:nvPr/>
        </p:nvSpPr>
        <p:spPr bwMode="auto">
          <a:xfrm>
            <a:off x="7229190" y="621827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0817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799" y="1142999"/>
            <a:ext cx="8196944" cy="914402"/>
          </a:xfrm>
        </p:spPr>
        <p:txBody>
          <a:bodyPr/>
          <a:lstStyle/>
          <a:p>
            <a:r>
              <a:rPr lang="en-US" sz="2800" b="1" dirty="0"/>
              <a:t>Recommendation 4.</a:t>
            </a:r>
            <a:r>
              <a:rPr lang="en-US" sz="2800" dirty="0"/>
              <a:t> In settings where skilled health personnel are not present to administer injectable uterotonics, the administration of misoprostol (either 400 µg or 600 µg PO) by community health care workers and lay health workers is recommended for the prevention of PPH. </a:t>
            </a:r>
          </a:p>
        </p:txBody>
      </p:sp>
      <p:sp>
        <p:nvSpPr>
          <p:cNvPr id="3" name="Content Placeholder 2"/>
          <p:cNvSpPr>
            <a:spLocks noGrp="1"/>
          </p:cNvSpPr>
          <p:nvPr>
            <p:ph sz="quarter" idx="17"/>
          </p:nvPr>
        </p:nvSpPr>
        <p:spPr>
          <a:xfrm>
            <a:off x="685798" y="3804499"/>
            <a:ext cx="6543393" cy="1833453"/>
          </a:xfrm>
        </p:spPr>
        <p:txBody>
          <a:bodyPr numCol="1"/>
          <a:lstStyle/>
          <a:p>
            <a:pPr lvl="1">
              <a:buNone/>
            </a:pPr>
            <a:r>
              <a:rPr lang="en-AU" sz="1800" dirty="0">
                <a:solidFill>
                  <a:schemeClr val="accent4"/>
                </a:solidFill>
              </a:rPr>
              <a:t>If skilled health personnel are not present or have not been trained to administer injectable uterotonics, </a:t>
            </a:r>
            <a:r>
              <a:rPr lang="en-AU" sz="1800" b="1" dirty="0">
                <a:solidFill>
                  <a:schemeClr val="accent4"/>
                </a:solidFill>
              </a:rPr>
              <a:t>oral misoprostol </a:t>
            </a:r>
            <a:r>
              <a:rPr lang="en-AU" sz="1800" dirty="0">
                <a:solidFill>
                  <a:schemeClr val="accent4"/>
                </a:solidFill>
              </a:rPr>
              <a:t>is preferred</a:t>
            </a:r>
          </a:p>
          <a:p>
            <a:pPr lvl="1">
              <a:buNone/>
            </a:pPr>
            <a:endParaRPr lang="en-AU" dirty="0">
              <a:solidFill>
                <a:schemeClr val="accent4"/>
              </a:solidFill>
            </a:endParaRPr>
          </a:p>
          <a:p>
            <a:pPr lvl="1">
              <a:buNone/>
            </a:pPr>
            <a:endParaRPr lang="en-AU" dirty="0">
              <a:solidFill>
                <a:schemeClr val="accent4"/>
              </a:solidFill>
            </a:endParaRPr>
          </a:p>
          <a:p>
            <a:pPr marL="285750" lvl="1" indent="-285750">
              <a:buFont typeface="Arial" panose="020B0604020202020204" pitchFamily="34" charset="0"/>
              <a:buChar char="•"/>
            </a:pPr>
            <a:endParaRPr lang="en-US" sz="1800" dirty="0">
              <a:solidFill>
                <a:schemeClr val="tx2">
                  <a:lumMod val="40000"/>
                  <a:lumOff val="60000"/>
                </a:schemeClr>
              </a:solidFill>
            </a:endParaRPr>
          </a:p>
        </p:txBody>
      </p:sp>
      <p:sp>
        <p:nvSpPr>
          <p:cNvPr id="15" name="Text Placeholder 14"/>
          <p:cNvSpPr>
            <a:spLocks noGrp="1"/>
          </p:cNvSpPr>
          <p:nvPr>
            <p:ph type="body" idx="28"/>
          </p:nvPr>
        </p:nvSpPr>
        <p:spPr/>
        <p:txBody>
          <a:bodyPr/>
          <a:lstStyle/>
          <a:p>
            <a:r>
              <a:rPr lang="en-US" dirty="0"/>
              <a:t>4. Which one: Choice of uterotonics for PPH prevention</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7333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4611834" y="6165889"/>
            <a:ext cx="1229008" cy="119062"/>
            <a:chOff x="685800" y="6165890"/>
            <a:chExt cx="1229008" cy="119062"/>
          </a:xfrm>
        </p:grpSpPr>
        <p:sp>
          <p:nvSpPr>
            <p:cNvPr id="25"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4611834" y="6331399"/>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sp>
        <p:nvSpPr>
          <p:cNvPr id="14" name="Rectangle 13">
            <a:extLst>
              <a:ext uri="{FF2B5EF4-FFF2-40B4-BE49-F238E27FC236}">
                <a16:creationId xmlns:a16="http://schemas.microsoft.com/office/drawing/2014/main" id="{9F88DD36-0FFA-5A44-B11A-2BAE9162C125}"/>
              </a:ext>
            </a:extLst>
          </p:cNvPr>
          <p:cNvSpPr>
            <a:spLocks noChangeArrowheads="1"/>
          </p:cNvSpPr>
          <p:nvPr/>
        </p:nvSpPr>
        <p:spPr bwMode="auto">
          <a:xfrm>
            <a:off x="7229190" y="621827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4986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idx="28"/>
          </p:nvPr>
        </p:nvSpPr>
        <p:spPr/>
        <p:txBody>
          <a:bodyPr/>
          <a:lstStyle/>
          <a:p>
            <a:r>
              <a:rPr lang="en-US" dirty="0"/>
              <a:t>5. What’s new: wider scope, more evidence</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7333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5940430" y="6165887"/>
            <a:ext cx="1229008" cy="119062"/>
            <a:chOff x="685800" y="6165890"/>
            <a:chExt cx="1229008" cy="119062"/>
          </a:xfrm>
        </p:grpSpPr>
        <p:sp>
          <p:nvSpPr>
            <p:cNvPr id="25"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5960347" y="6284949"/>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05</a:t>
            </a:r>
          </a:p>
        </p:txBody>
      </p:sp>
      <p:sp>
        <p:nvSpPr>
          <p:cNvPr id="14" name="Rectangle 13">
            <a:extLst>
              <a:ext uri="{FF2B5EF4-FFF2-40B4-BE49-F238E27FC236}">
                <a16:creationId xmlns:a16="http://schemas.microsoft.com/office/drawing/2014/main" id="{9F88DD36-0FFA-5A44-B11A-2BAE9162C125}"/>
              </a:ext>
            </a:extLst>
          </p:cNvPr>
          <p:cNvSpPr>
            <a:spLocks noChangeArrowheads="1"/>
          </p:cNvSpPr>
          <p:nvPr/>
        </p:nvSpPr>
        <p:spPr bwMode="auto">
          <a:xfrm>
            <a:off x="7229190" y="621827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17" name="Content Placeholder 3">
            <a:extLst>
              <a:ext uri="{FF2B5EF4-FFF2-40B4-BE49-F238E27FC236}">
                <a16:creationId xmlns:a16="http://schemas.microsoft.com/office/drawing/2014/main" id="{00839196-75AB-474B-A8C3-2D6E4AB07FB3}"/>
              </a:ext>
            </a:extLst>
          </p:cNvPr>
          <p:cNvGraphicFramePr>
            <a:graphicFrameLocks/>
          </p:cNvGraphicFramePr>
          <p:nvPr>
            <p:extLst>
              <p:ext uri="{D42A27DB-BD31-4B8C-83A1-F6EECF244321}">
                <p14:modId xmlns:p14="http://schemas.microsoft.com/office/powerpoint/2010/main" val="3837724566"/>
              </p:ext>
            </p:extLst>
          </p:nvPr>
        </p:nvGraphicFramePr>
        <p:xfrm>
          <a:off x="515187" y="1103329"/>
          <a:ext cx="8216153" cy="4780236"/>
        </p:xfrm>
        <a:graphic>
          <a:graphicData uri="http://schemas.openxmlformats.org/drawingml/2006/table">
            <a:tbl>
              <a:tblPr firstRow="1" bandRow="1">
                <a:tableStyleId>{21E4AEA4-8DFA-4A89-87EB-49C32662AFE0}</a:tableStyleId>
              </a:tblPr>
              <a:tblGrid>
                <a:gridCol w="1485063">
                  <a:extLst>
                    <a:ext uri="{9D8B030D-6E8A-4147-A177-3AD203B41FA5}">
                      <a16:colId xmlns:a16="http://schemas.microsoft.com/office/drawing/2014/main" val="2979980286"/>
                    </a:ext>
                  </a:extLst>
                </a:gridCol>
                <a:gridCol w="3028950">
                  <a:extLst>
                    <a:ext uri="{9D8B030D-6E8A-4147-A177-3AD203B41FA5}">
                      <a16:colId xmlns:a16="http://schemas.microsoft.com/office/drawing/2014/main" val="622878480"/>
                    </a:ext>
                  </a:extLst>
                </a:gridCol>
                <a:gridCol w="3702140">
                  <a:extLst>
                    <a:ext uri="{9D8B030D-6E8A-4147-A177-3AD203B41FA5}">
                      <a16:colId xmlns:a16="http://schemas.microsoft.com/office/drawing/2014/main" val="1169239757"/>
                    </a:ext>
                  </a:extLst>
                </a:gridCol>
              </a:tblGrid>
              <a:tr h="452076">
                <a:tc>
                  <a:txBody>
                    <a:bodyPr/>
                    <a:lstStyle/>
                    <a:p>
                      <a:pPr algn="ctr"/>
                      <a:endParaRPr lang="en-GB" sz="1600" dirty="0"/>
                    </a:p>
                  </a:txBody>
                  <a:tcPr/>
                </a:tc>
                <a:tc>
                  <a:txBody>
                    <a:bodyPr/>
                    <a:lstStyle/>
                    <a:p>
                      <a:pPr algn="ctr"/>
                      <a:r>
                        <a:rPr lang="en-US" sz="1600" dirty="0"/>
                        <a:t>2012 recommendations</a:t>
                      </a:r>
                      <a:endParaRPr lang="en-GB" sz="1600" dirty="0"/>
                    </a:p>
                  </a:txBody>
                  <a:tcPr/>
                </a:tc>
                <a:tc>
                  <a:txBody>
                    <a:bodyPr/>
                    <a:lstStyle/>
                    <a:p>
                      <a:pPr algn="ctr"/>
                      <a:r>
                        <a:rPr lang="en-US" sz="1600" dirty="0"/>
                        <a:t>2018 recommendations</a:t>
                      </a:r>
                      <a:endParaRPr lang="en-GB" sz="1600" dirty="0"/>
                    </a:p>
                  </a:txBody>
                  <a:tcPr/>
                </a:tc>
                <a:extLst>
                  <a:ext uri="{0D108BD9-81ED-4DB2-BD59-A6C34878D82A}">
                    <a16:rowId xmlns:a16="http://schemas.microsoft.com/office/drawing/2014/main" val="1321367986"/>
                  </a:ext>
                </a:extLst>
              </a:tr>
              <a:tr h="2170103">
                <a:tc>
                  <a:txBody>
                    <a:bodyPr/>
                    <a:lstStyle/>
                    <a:p>
                      <a:pPr marL="0" indent="0">
                        <a:buFont typeface="+mj-lt"/>
                        <a:buNone/>
                      </a:pPr>
                      <a:r>
                        <a:rPr lang="en-GB" sz="1600" b="1" dirty="0"/>
                        <a:t>Uterotonics considered</a:t>
                      </a:r>
                    </a:p>
                  </a:txBody>
                  <a:tcPr/>
                </a:tc>
                <a:tc>
                  <a:txBody>
                    <a:bodyPr/>
                    <a:lstStyle/>
                    <a:p>
                      <a:pPr marL="342900" indent="-342900">
                        <a:buFont typeface="+mj-lt"/>
                        <a:buAutoNum type="arabicPeriod"/>
                      </a:pPr>
                      <a:r>
                        <a:rPr lang="en-US" sz="1600" dirty="0"/>
                        <a:t>Oxytocin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t>Misoprostol</a:t>
                      </a:r>
                    </a:p>
                    <a:p>
                      <a:pPr marL="342900" indent="-342900">
                        <a:buFont typeface="+mj-lt"/>
                        <a:buAutoNum type="arabicPeriod"/>
                      </a:pPr>
                      <a:r>
                        <a:rPr lang="en-US" sz="1600" dirty="0"/>
                        <a:t>Ergometrine/ methylergometrine </a:t>
                      </a:r>
                    </a:p>
                    <a:p>
                      <a:pPr marL="342900" indent="-342900">
                        <a:buFont typeface="+mj-lt"/>
                        <a:buAutoNum type="arabicPeriod"/>
                      </a:pPr>
                      <a:r>
                        <a:rPr lang="en-US" sz="1600" dirty="0"/>
                        <a:t>Oxytocin and ergometrine fixed-dose combination </a:t>
                      </a:r>
                    </a:p>
                  </a:txBody>
                  <a:tcPr/>
                </a:tc>
                <a:tc>
                  <a:txBody>
                    <a:bodyPr/>
                    <a:lstStyle/>
                    <a:p>
                      <a:pPr marL="342900" indent="-342900">
                        <a:buFont typeface="+mj-lt"/>
                        <a:buAutoNum type="arabicPeriod"/>
                      </a:pPr>
                      <a:r>
                        <a:rPr lang="en-US" sz="1600" dirty="0"/>
                        <a:t>Oxytocin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err="1">
                          <a:solidFill>
                            <a:schemeClr val="accent1"/>
                          </a:solidFill>
                        </a:rPr>
                        <a:t>Carbetocin</a:t>
                      </a:r>
                      <a:endParaRPr lang="en-US" sz="1600" dirty="0">
                        <a:solidFill>
                          <a:schemeClr val="accent1"/>
                        </a:solidFil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t>Misoprostol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a:t>Ergometrine/ methylergometrine </a:t>
                      </a:r>
                    </a:p>
                    <a:p>
                      <a:pPr marL="342900" indent="-342900">
                        <a:buFont typeface="+mj-lt"/>
                        <a:buAutoNum type="arabicPeriod"/>
                      </a:pPr>
                      <a:r>
                        <a:rPr lang="en-US" sz="1600" dirty="0"/>
                        <a:t>Oxytocin and ergometrine fixed-dose combination </a:t>
                      </a:r>
                    </a:p>
                    <a:p>
                      <a:pPr marL="342900" indent="-342900">
                        <a:buFont typeface="+mj-lt"/>
                        <a:buAutoNum type="arabicPeriod"/>
                      </a:pPr>
                      <a:r>
                        <a:rPr lang="en-US" sz="1600" dirty="0">
                          <a:solidFill>
                            <a:schemeClr val="accent1"/>
                          </a:solidFill>
                        </a:rPr>
                        <a:t>Injectable prostaglandins</a:t>
                      </a:r>
                    </a:p>
                    <a:p>
                      <a:pPr marL="342900" indent="-342900">
                        <a:buFont typeface="+mj-lt"/>
                        <a:buAutoNum type="arabicPeriod"/>
                      </a:pPr>
                      <a:r>
                        <a:rPr lang="en-US" sz="1600" dirty="0">
                          <a:solidFill>
                            <a:schemeClr val="accent1"/>
                          </a:solidFill>
                        </a:rPr>
                        <a:t>Combination of misoprostol plus oxytocin</a:t>
                      </a:r>
                    </a:p>
                  </a:txBody>
                  <a:tcPr/>
                </a:tc>
                <a:extLst>
                  <a:ext uri="{0D108BD9-81ED-4DB2-BD59-A6C34878D82A}">
                    <a16:rowId xmlns:a16="http://schemas.microsoft.com/office/drawing/2014/main" val="1929401299"/>
                  </a:ext>
                </a:extLst>
              </a:tr>
              <a:tr h="452076">
                <a:tc>
                  <a:txBody>
                    <a:bodyPr/>
                    <a:lstStyle/>
                    <a:p>
                      <a:r>
                        <a:rPr lang="en-GB" sz="1600" b="1" dirty="0"/>
                        <a:t>Evidence base</a:t>
                      </a:r>
                    </a:p>
                  </a:txBody>
                  <a:tcPr/>
                </a:tc>
                <a:tc>
                  <a:txBody>
                    <a:bodyPr/>
                    <a:lstStyle/>
                    <a:p>
                      <a:pPr marL="285750" indent="-285750">
                        <a:buFont typeface="Arial" panose="020B0604020202020204" pitchFamily="34" charset="0"/>
                        <a:buChar char="•"/>
                      </a:pPr>
                      <a:r>
                        <a:rPr lang="en-US" sz="1600" dirty="0"/>
                        <a:t>Individual Cochrane systematic reviews</a:t>
                      </a:r>
                      <a:endParaRPr lang="en-GB" sz="1600" dirty="0"/>
                    </a:p>
                  </a:txBody>
                  <a:tcPr/>
                </a:tc>
                <a:tc>
                  <a:txBody>
                    <a:bodyPr/>
                    <a:lstStyle/>
                    <a:p>
                      <a:pPr marL="285750" indent="-285750">
                        <a:buFont typeface="Arial" panose="020B0604020202020204" pitchFamily="34" charset="0"/>
                        <a:buChar char="•"/>
                      </a:pPr>
                      <a:r>
                        <a:rPr lang="en-US" sz="1600" dirty="0">
                          <a:solidFill>
                            <a:schemeClr val="accent1"/>
                          </a:solidFill>
                        </a:rPr>
                        <a:t>Cochrane systematic review &amp; network meta-analysis </a:t>
                      </a:r>
                    </a:p>
                    <a:p>
                      <a:pPr marL="285750" indent="-285750">
                        <a:buFont typeface="Arial" panose="020B0604020202020204" pitchFamily="34" charset="0"/>
                        <a:buChar char="•"/>
                      </a:pPr>
                      <a:r>
                        <a:rPr lang="en-US" sz="1600" dirty="0"/>
                        <a:t>Individual Cochrane systematic reviews</a:t>
                      </a:r>
                    </a:p>
                    <a:p>
                      <a:pPr marL="285750" indent="-285750">
                        <a:buFont typeface="Arial" panose="020B0604020202020204" pitchFamily="34" charset="0"/>
                        <a:buChar char="•"/>
                      </a:pPr>
                      <a:r>
                        <a:rPr lang="en-GB" sz="1600" dirty="0">
                          <a:solidFill>
                            <a:schemeClr val="accent1"/>
                          </a:solidFill>
                        </a:rPr>
                        <a:t>Qualitative evidence synthesis of women &amp; providers perspectives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accent1"/>
                          </a:solidFill>
                        </a:rPr>
                        <a:t>Systematic review of cost-effectiveness studies</a:t>
                      </a:r>
                    </a:p>
                  </a:txBody>
                  <a:tcPr/>
                </a:tc>
                <a:extLst>
                  <a:ext uri="{0D108BD9-81ED-4DB2-BD59-A6C34878D82A}">
                    <a16:rowId xmlns:a16="http://schemas.microsoft.com/office/drawing/2014/main" val="3739257676"/>
                  </a:ext>
                </a:extLst>
              </a:tr>
            </a:tbl>
          </a:graphicData>
        </a:graphic>
      </p:graphicFrame>
      <p:sp>
        <p:nvSpPr>
          <p:cNvPr id="2" name="Rectangle 1">
            <a:extLst>
              <a:ext uri="{FF2B5EF4-FFF2-40B4-BE49-F238E27FC236}">
                <a16:creationId xmlns:a16="http://schemas.microsoft.com/office/drawing/2014/main" id="{3B82598A-1A14-2A43-9480-1DCFB16D1080}"/>
              </a:ext>
            </a:extLst>
          </p:cNvPr>
          <p:cNvSpPr/>
          <p:nvPr/>
        </p:nvSpPr>
        <p:spPr>
          <a:xfrm>
            <a:off x="2006020" y="1547357"/>
            <a:ext cx="6938236" cy="2289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16" name="Rectangle 15">
            <a:extLst>
              <a:ext uri="{FF2B5EF4-FFF2-40B4-BE49-F238E27FC236}">
                <a16:creationId xmlns:a16="http://schemas.microsoft.com/office/drawing/2014/main" id="{516E9D57-E355-2C4C-9195-46BC03916658}"/>
              </a:ext>
            </a:extLst>
          </p:cNvPr>
          <p:cNvSpPr/>
          <p:nvPr/>
        </p:nvSpPr>
        <p:spPr>
          <a:xfrm>
            <a:off x="1987708" y="3837355"/>
            <a:ext cx="6769032" cy="2023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168428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2500"/>
                                        <p:tgtEl>
                                          <p:spTgt spid="2"/>
                                        </p:tgtEl>
                                      </p:cBhvr>
                                    </p:animEffect>
                                    <p:set>
                                      <p:cBhvr>
                                        <p:cTn id="7" dur="1" fill="hold">
                                          <p:stCondLst>
                                            <p:cond delay="2499"/>
                                          </p:stCondLst>
                                        </p:cTn>
                                        <p:tgtEl>
                                          <p:spTgt spid="2"/>
                                        </p:tgtEl>
                                        <p:attrNameLst>
                                          <p:attrName>style.visibility</p:attrName>
                                        </p:attrNameLst>
                                      </p:cBhvr>
                                      <p:to>
                                        <p:strVal val="hidden"/>
                                      </p:to>
                                    </p:set>
                                  </p:childTnLst>
                                </p:cTn>
                              </p:par>
                            </p:childTnLst>
                          </p:cTn>
                        </p:par>
                        <p:par>
                          <p:cTn id="8" fill="hold">
                            <p:stCondLst>
                              <p:cond delay="2500"/>
                            </p:stCondLst>
                            <p:childTnLst>
                              <p:par>
                                <p:cTn id="9" presetID="10" presetClass="exit" presetSubtype="0" fill="hold" grpId="0" nodeType="afterEffect">
                                  <p:stCondLst>
                                    <p:cond delay="0"/>
                                  </p:stCondLst>
                                  <p:childTnLst>
                                    <p:animEffect transition="out" filter="fade">
                                      <p:cBhvr>
                                        <p:cTn id="10" dur="2500"/>
                                        <p:tgtEl>
                                          <p:spTgt spid="16"/>
                                        </p:tgtEl>
                                      </p:cBhvr>
                                    </p:animEffect>
                                    <p:set>
                                      <p:cBhvr>
                                        <p:cTn id="11" dur="1" fill="hold">
                                          <p:stCondLst>
                                            <p:cond delay="2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idx="28"/>
          </p:nvPr>
        </p:nvSpPr>
        <p:spPr/>
        <p:txBody>
          <a:bodyPr/>
          <a:lstStyle/>
          <a:p>
            <a:r>
              <a:rPr lang="en-US" dirty="0"/>
              <a:t>5. So what’s new: More recommendations, greater specificity</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7333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5940430" y="6165887"/>
            <a:ext cx="1229008" cy="119062"/>
            <a:chOff x="685800" y="6165890"/>
            <a:chExt cx="1229008" cy="119062"/>
          </a:xfrm>
        </p:grpSpPr>
        <p:sp>
          <p:nvSpPr>
            <p:cNvPr id="25"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5960347" y="6284949"/>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05</a:t>
            </a:r>
          </a:p>
        </p:txBody>
      </p:sp>
      <p:sp>
        <p:nvSpPr>
          <p:cNvPr id="14" name="Rectangle 13">
            <a:extLst>
              <a:ext uri="{FF2B5EF4-FFF2-40B4-BE49-F238E27FC236}">
                <a16:creationId xmlns:a16="http://schemas.microsoft.com/office/drawing/2014/main" id="{9F88DD36-0FFA-5A44-B11A-2BAE9162C125}"/>
              </a:ext>
            </a:extLst>
          </p:cNvPr>
          <p:cNvSpPr>
            <a:spLocks noChangeArrowheads="1"/>
          </p:cNvSpPr>
          <p:nvPr/>
        </p:nvSpPr>
        <p:spPr bwMode="auto">
          <a:xfrm>
            <a:off x="7229190" y="621827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16" name="Content Placeholder 3">
            <a:extLst>
              <a:ext uri="{FF2B5EF4-FFF2-40B4-BE49-F238E27FC236}">
                <a16:creationId xmlns:a16="http://schemas.microsoft.com/office/drawing/2014/main" id="{049B1117-D996-4F4B-84B3-7754CAD64094}"/>
              </a:ext>
            </a:extLst>
          </p:cNvPr>
          <p:cNvGraphicFramePr>
            <a:graphicFrameLocks/>
          </p:cNvGraphicFramePr>
          <p:nvPr>
            <p:extLst>
              <p:ext uri="{D42A27DB-BD31-4B8C-83A1-F6EECF244321}">
                <p14:modId xmlns:p14="http://schemas.microsoft.com/office/powerpoint/2010/main" val="2528313205"/>
              </p:ext>
            </p:extLst>
          </p:nvPr>
        </p:nvGraphicFramePr>
        <p:xfrm>
          <a:off x="188259" y="1089210"/>
          <a:ext cx="8713694" cy="4818718"/>
        </p:xfrm>
        <a:graphic>
          <a:graphicData uri="http://schemas.openxmlformats.org/drawingml/2006/table">
            <a:tbl>
              <a:tblPr firstRow="1" bandRow="1">
                <a:tableStyleId>{21E4AEA4-8DFA-4A89-87EB-49C32662AFE0}</a:tableStyleId>
              </a:tblPr>
              <a:tblGrid>
                <a:gridCol w="3529559">
                  <a:extLst>
                    <a:ext uri="{9D8B030D-6E8A-4147-A177-3AD203B41FA5}">
                      <a16:colId xmlns:a16="http://schemas.microsoft.com/office/drawing/2014/main" val="1831857994"/>
                    </a:ext>
                  </a:extLst>
                </a:gridCol>
                <a:gridCol w="5184135">
                  <a:extLst>
                    <a:ext uri="{9D8B030D-6E8A-4147-A177-3AD203B41FA5}">
                      <a16:colId xmlns:a16="http://schemas.microsoft.com/office/drawing/2014/main" val="690453270"/>
                    </a:ext>
                  </a:extLst>
                </a:gridCol>
              </a:tblGrid>
              <a:tr h="301318">
                <a:tc>
                  <a:txBody>
                    <a:bodyPr/>
                    <a:lstStyle/>
                    <a:p>
                      <a:pPr algn="ctr"/>
                      <a:r>
                        <a:rPr lang="en-US" sz="1400" dirty="0"/>
                        <a:t>2012</a:t>
                      </a:r>
                      <a:endParaRPr lang="en-GB" sz="1400" dirty="0"/>
                    </a:p>
                  </a:txBody>
                  <a:tcPr/>
                </a:tc>
                <a:tc>
                  <a:txBody>
                    <a:bodyPr/>
                    <a:lstStyle/>
                    <a:p>
                      <a:pPr algn="ctr"/>
                      <a:r>
                        <a:rPr lang="en-US" sz="1400" dirty="0"/>
                        <a:t>2018</a:t>
                      </a:r>
                      <a:endParaRPr lang="en-GB" sz="1400" dirty="0"/>
                    </a:p>
                  </a:txBody>
                  <a:tcPr/>
                </a:tc>
                <a:extLst>
                  <a:ext uri="{0D108BD9-81ED-4DB2-BD59-A6C34878D82A}">
                    <a16:rowId xmlns:a16="http://schemas.microsoft.com/office/drawing/2014/main" val="1198973108"/>
                  </a:ext>
                </a:extLst>
              </a:tr>
              <a:tr h="1461391">
                <a:tc>
                  <a:txBody>
                    <a:bodyPr/>
                    <a:lstStyle/>
                    <a:p>
                      <a:pPr marL="0" indent="0">
                        <a:buFont typeface="Arial" panose="020B0604020202020204" pitchFamily="34" charset="0"/>
                        <a:buNone/>
                      </a:pPr>
                      <a:r>
                        <a:rPr lang="en-US" sz="1300" dirty="0"/>
                        <a:t>The use of uterotonics for the prevention of PPH during the third stage of </a:t>
                      </a:r>
                      <a:r>
                        <a:rPr lang="en-US" sz="1300" dirty="0" err="1"/>
                        <a:t>labour</a:t>
                      </a:r>
                      <a:r>
                        <a:rPr lang="en-US" sz="1300" dirty="0"/>
                        <a:t> is recommended for all births</a:t>
                      </a:r>
                    </a:p>
                    <a:p>
                      <a:pPr marL="228600" indent="-228600">
                        <a:buFont typeface="Arial" panose="020B0604020202020204" pitchFamily="34" charset="0"/>
                        <a:buChar char="•"/>
                      </a:pPr>
                      <a:endParaRPr lang="en-US" sz="1300" dirty="0"/>
                    </a:p>
                    <a:p>
                      <a:pPr marL="0" indent="0">
                        <a:buFont typeface="Arial" panose="020B0604020202020204" pitchFamily="34" charset="0"/>
                        <a:buNone/>
                      </a:pPr>
                      <a:r>
                        <a:rPr lang="en-US" sz="1300" dirty="0"/>
                        <a:t>Oxytocin is recommended for prevention of PPH in CS.</a:t>
                      </a:r>
                      <a:endParaRPr lang="en-GB" sz="1300" dirty="0"/>
                    </a:p>
                    <a:p>
                      <a:pPr marL="228600" indent="-228600">
                        <a:buAutoNum type="arabicPeriod"/>
                      </a:pPr>
                      <a:endParaRPr lang="en-GB" sz="1300" dirty="0"/>
                    </a:p>
                  </a:txBody>
                  <a:tcPr/>
                </a:tc>
                <a:tc>
                  <a:txBody>
                    <a:bodyPr/>
                    <a:lstStyle/>
                    <a:p>
                      <a:r>
                        <a:rPr lang="en-US" sz="1300" dirty="0"/>
                        <a:t>The use of an effective uterotonic for the prevention of PPH during the third stage of </a:t>
                      </a:r>
                      <a:r>
                        <a:rPr lang="en-US" sz="1300" dirty="0" err="1"/>
                        <a:t>labour</a:t>
                      </a:r>
                      <a:r>
                        <a:rPr lang="en-US" sz="1300" dirty="0"/>
                        <a:t> is recommended for all births. </a:t>
                      </a:r>
                    </a:p>
                    <a:p>
                      <a:endParaRPr lang="en-US" sz="1300" dirty="0"/>
                    </a:p>
                    <a:p>
                      <a:r>
                        <a:rPr lang="en-US" sz="1300" dirty="0"/>
                        <a:t>To effectively prevent PPH, only one of the following uterotonics should be used: oxytocin, </a:t>
                      </a:r>
                      <a:r>
                        <a:rPr lang="en-US" sz="1300" b="0" dirty="0" err="1"/>
                        <a:t>carbetocin</a:t>
                      </a:r>
                      <a:r>
                        <a:rPr lang="en-US" sz="1300" b="0" dirty="0"/>
                        <a:t>*, </a:t>
                      </a:r>
                      <a:r>
                        <a:rPr lang="en-US" sz="1300" dirty="0"/>
                        <a:t>misoprostol, Ergometrine/ methylergometrine* or fixed-dose combination of oxytocin and ergometrine*.</a:t>
                      </a:r>
                    </a:p>
                  </a:txBody>
                  <a:tcPr/>
                </a:tc>
                <a:extLst>
                  <a:ext uri="{0D108BD9-81ED-4DB2-BD59-A6C34878D82A}">
                    <a16:rowId xmlns:a16="http://schemas.microsoft.com/office/drawing/2014/main" val="970263442"/>
                  </a:ext>
                </a:extLst>
              </a:tr>
              <a:tr h="681699">
                <a:tc>
                  <a:txBody>
                    <a:bodyPr/>
                    <a:lstStyle/>
                    <a:p>
                      <a:r>
                        <a:rPr lang="en-US" sz="1300" dirty="0"/>
                        <a:t>Oxytocin is the recommended uterotonic drug for the prevention of PPH.</a:t>
                      </a:r>
                      <a:endParaRPr lang="en-GB" sz="1300" dirty="0"/>
                    </a:p>
                  </a:txBody>
                  <a:tcPr/>
                </a:tc>
                <a:tc>
                  <a:txBody>
                    <a:bodyPr/>
                    <a:lstStyle/>
                    <a:p>
                      <a:r>
                        <a:rPr lang="en-US" sz="1300" dirty="0"/>
                        <a:t>In settings where multiple uterotonic options are available, oxytocin (10 IU, IM/IV) is the recommended uterotonic agent for the prevention of PPH for all births.</a:t>
                      </a:r>
                      <a:endParaRPr lang="en-GB" sz="1300" dirty="0"/>
                    </a:p>
                  </a:txBody>
                  <a:tcPr/>
                </a:tc>
                <a:extLst>
                  <a:ext uri="{0D108BD9-81ED-4DB2-BD59-A6C34878D82A}">
                    <a16:rowId xmlns:a16="http://schemas.microsoft.com/office/drawing/2014/main" val="2102262475"/>
                  </a:ext>
                </a:extLst>
              </a:tr>
              <a:tr h="1252235">
                <a:tc>
                  <a:txBody>
                    <a:bodyPr/>
                    <a:lstStyle/>
                    <a:p>
                      <a:r>
                        <a:rPr lang="en-US" sz="1300" dirty="0"/>
                        <a:t>In settings where oxytocin is unavailable, the use of other injectable uterotonics (if appropriate ergometrine/methylergometrine or fixed-dose combination of oxytocin and ergometrine) or oral misoprostol is recommended.</a:t>
                      </a:r>
                      <a:endParaRPr lang="en-GB" sz="1300" dirty="0"/>
                    </a:p>
                  </a:txBody>
                  <a:tcPr/>
                </a:tc>
                <a:tc>
                  <a:txBody>
                    <a:bodyPr/>
                    <a:lstStyle/>
                    <a:p>
                      <a:r>
                        <a:rPr lang="en-US" sz="1300" dirty="0"/>
                        <a:t>In settings where oxytocin is unavailable (or its quality cannot be guaranteed), the use of other injectable uterotonics (</a:t>
                      </a:r>
                      <a:r>
                        <a:rPr lang="en-US" sz="1300" b="0" dirty="0" err="1"/>
                        <a:t>carbetocin</a:t>
                      </a:r>
                      <a:r>
                        <a:rPr lang="en-US" sz="1300" b="0" dirty="0"/>
                        <a:t>*</a:t>
                      </a:r>
                      <a:r>
                        <a:rPr lang="en-US" sz="1300" dirty="0"/>
                        <a:t>, or if appropriate ergometrine/methylergometrine( or fixed-dose combination of oxytocin and ergometrine*) or oral misoprostol is recommended for the prevention of PPH.</a:t>
                      </a:r>
                      <a:endParaRPr lang="en-GB" sz="1300" dirty="0"/>
                    </a:p>
                  </a:txBody>
                  <a:tcPr/>
                </a:tc>
                <a:extLst>
                  <a:ext uri="{0D108BD9-81ED-4DB2-BD59-A6C34878D82A}">
                    <a16:rowId xmlns:a16="http://schemas.microsoft.com/office/drawing/2014/main" val="787650074"/>
                  </a:ext>
                </a:extLst>
              </a:tr>
              <a:tr h="1069678">
                <a:tc>
                  <a:txBody>
                    <a:bodyPr/>
                    <a:lstStyle/>
                    <a:p>
                      <a:r>
                        <a:rPr lang="en-US" sz="1300" dirty="0"/>
                        <a:t>In settings where skilled birth attendants are not present and oxytocin is unavailable, misoprostol is recommended.</a:t>
                      </a:r>
                      <a:endParaRPr lang="en-GB" sz="1300" dirty="0"/>
                    </a:p>
                  </a:txBody>
                  <a:tcPr/>
                </a:tc>
                <a:tc>
                  <a:txBody>
                    <a:bodyPr/>
                    <a:lstStyle/>
                    <a:p>
                      <a:r>
                        <a:rPr lang="en-US" sz="1300" kern="1200" dirty="0">
                          <a:solidFill>
                            <a:schemeClr val="dk1"/>
                          </a:solidFill>
                          <a:effectLst/>
                          <a:latin typeface="+mn-lt"/>
                          <a:ea typeface="+mn-ea"/>
                          <a:cs typeface="+mn-cs"/>
                        </a:rPr>
                        <a:t>In settings where skilled health personnel are not present to administer injectable uterotonics, the administration of misoprostol (400 µg or 600 µg PO) by community health care workers and lay health workers is recommended for the prevention of PPH. </a:t>
                      </a:r>
                      <a:endParaRPr lang="en-GB" sz="1300" dirty="0"/>
                    </a:p>
                  </a:txBody>
                  <a:tcPr/>
                </a:tc>
                <a:extLst>
                  <a:ext uri="{0D108BD9-81ED-4DB2-BD59-A6C34878D82A}">
                    <a16:rowId xmlns:a16="http://schemas.microsoft.com/office/drawing/2014/main" val="4064279707"/>
                  </a:ext>
                </a:extLst>
              </a:tr>
            </a:tbl>
          </a:graphicData>
        </a:graphic>
      </p:graphicFrame>
      <p:sp>
        <p:nvSpPr>
          <p:cNvPr id="2" name="TextBox 1">
            <a:extLst>
              <a:ext uri="{FF2B5EF4-FFF2-40B4-BE49-F238E27FC236}">
                <a16:creationId xmlns:a16="http://schemas.microsoft.com/office/drawing/2014/main" id="{08F4DAEE-2E3D-F246-96FD-49890379F59F}"/>
              </a:ext>
            </a:extLst>
          </p:cNvPr>
          <p:cNvSpPr txBox="1"/>
          <p:nvPr/>
        </p:nvSpPr>
        <p:spPr>
          <a:xfrm>
            <a:off x="5384637" y="6527834"/>
            <a:ext cx="2300758" cy="201594"/>
          </a:xfrm>
          <a:prstGeom prst="rect">
            <a:avLst/>
          </a:prstGeom>
          <a:noFill/>
        </p:spPr>
        <p:txBody>
          <a:bodyPr wrap="none" lIns="0" tIns="0" rIns="0" bIns="0" rtlCol="0">
            <a:spAutoFit/>
          </a:bodyPr>
          <a:lstStyle/>
          <a:p>
            <a:pPr>
              <a:lnSpc>
                <a:spcPct val="120000"/>
              </a:lnSpc>
            </a:pPr>
            <a:r>
              <a:rPr lang="en-US" sz="1200" dirty="0"/>
              <a:t>* Context specific recommendation</a:t>
            </a:r>
          </a:p>
        </p:txBody>
      </p:sp>
      <p:sp>
        <p:nvSpPr>
          <p:cNvPr id="17" name="Rectangle 16">
            <a:extLst>
              <a:ext uri="{FF2B5EF4-FFF2-40B4-BE49-F238E27FC236}">
                <a16:creationId xmlns:a16="http://schemas.microsoft.com/office/drawing/2014/main" id="{74BE181E-A2EC-BB47-B5AC-D514EB751BB6}"/>
              </a:ext>
            </a:extLst>
          </p:cNvPr>
          <p:cNvSpPr/>
          <p:nvPr/>
        </p:nvSpPr>
        <p:spPr>
          <a:xfrm>
            <a:off x="160035" y="1078856"/>
            <a:ext cx="3604546" cy="4893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
        <p:nvSpPr>
          <p:cNvPr id="22" name="Rectangle 21">
            <a:extLst>
              <a:ext uri="{FF2B5EF4-FFF2-40B4-BE49-F238E27FC236}">
                <a16:creationId xmlns:a16="http://schemas.microsoft.com/office/drawing/2014/main" id="{3CFF0C7D-28DC-5F48-8981-D0627DB7328B}"/>
              </a:ext>
            </a:extLst>
          </p:cNvPr>
          <p:cNvSpPr/>
          <p:nvPr/>
        </p:nvSpPr>
        <p:spPr>
          <a:xfrm>
            <a:off x="3726180" y="1048051"/>
            <a:ext cx="5175773" cy="48932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400" dirty="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75191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2500"/>
                                        <p:tgtEl>
                                          <p:spTgt spid="17"/>
                                        </p:tgtEl>
                                      </p:cBhvr>
                                    </p:animEffect>
                                    <p:set>
                                      <p:cBhvr>
                                        <p:cTn id="7" dur="1" fill="hold">
                                          <p:stCondLst>
                                            <p:cond delay="2499"/>
                                          </p:stCondLst>
                                        </p:cTn>
                                        <p:tgtEl>
                                          <p:spTgt spid="17"/>
                                        </p:tgtEl>
                                        <p:attrNameLst>
                                          <p:attrName>style.visibility</p:attrName>
                                        </p:attrNameLst>
                                      </p:cBhvr>
                                      <p:to>
                                        <p:strVal val="hidden"/>
                                      </p:to>
                                    </p:set>
                                  </p:childTnLst>
                                </p:cTn>
                              </p:par>
                            </p:childTnLst>
                          </p:cTn>
                        </p:par>
                        <p:par>
                          <p:cTn id="8" fill="hold">
                            <p:stCondLst>
                              <p:cond delay="2500"/>
                            </p:stCondLst>
                            <p:childTnLst>
                              <p:par>
                                <p:cTn id="9" presetID="10" presetClass="exit" presetSubtype="0" fill="hold" grpId="0" nodeType="afterEffect">
                                  <p:stCondLst>
                                    <p:cond delay="0"/>
                                  </p:stCondLst>
                                  <p:childTnLst>
                                    <p:animEffect transition="out" filter="fade">
                                      <p:cBhvr>
                                        <p:cTn id="10" dur="2500"/>
                                        <p:tgtEl>
                                          <p:spTgt spid="22"/>
                                        </p:tgtEl>
                                      </p:cBhvr>
                                    </p:animEffect>
                                    <p:set>
                                      <p:cBhvr>
                                        <p:cTn id="11" dur="1" fill="hold">
                                          <p:stCondLst>
                                            <p:cond delay="2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What is postpartum </a:t>
            </a:r>
            <a:r>
              <a:rPr lang="en-US" dirty="0" err="1"/>
              <a:t>haemorrhage</a:t>
            </a:r>
            <a:r>
              <a:rPr lang="en-US" dirty="0"/>
              <a:t>?</a:t>
            </a:r>
          </a:p>
        </p:txBody>
      </p:sp>
      <p:sp>
        <p:nvSpPr>
          <p:cNvPr id="14" name="Content Placeholder 13"/>
          <p:cNvSpPr>
            <a:spLocks noGrp="1"/>
          </p:cNvSpPr>
          <p:nvPr>
            <p:ph sz="quarter" idx="15"/>
          </p:nvPr>
        </p:nvSpPr>
        <p:spPr/>
        <p:txBody>
          <a:bodyPr/>
          <a:lstStyle/>
          <a:p>
            <a:r>
              <a:rPr lang="en-US" dirty="0"/>
              <a:t>Postpartum </a:t>
            </a:r>
            <a:r>
              <a:rPr lang="en-US" dirty="0" err="1"/>
              <a:t>haemorrhage</a:t>
            </a:r>
            <a:r>
              <a:rPr lang="en-US" dirty="0"/>
              <a:t> (PPH) is the leading cause of maternal death worldwide. </a:t>
            </a:r>
          </a:p>
          <a:p>
            <a:pPr lvl="2"/>
            <a:r>
              <a:rPr lang="en-US" dirty="0"/>
              <a:t>Postpartum </a:t>
            </a:r>
            <a:r>
              <a:rPr lang="en-US" dirty="0" err="1"/>
              <a:t>haemorrhage</a:t>
            </a:r>
            <a:r>
              <a:rPr lang="en-US" dirty="0"/>
              <a:t> (PPH) is commonly defined as a blood loss of 500 ml or more within 24 hours after birth.        It affects about 5% of all women giving birth around the world. </a:t>
            </a:r>
          </a:p>
          <a:p>
            <a:pPr lvl="2"/>
            <a:r>
              <a:rPr lang="en-US" dirty="0"/>
              <a:t>Globally, nearly </a:t>
            </a:r>
            <a:r>
              <a:rPr lang="en-US" dirty="0">
                <a:hlinkClick r:id="rId2"/>
              </a:rPr>
              <a:t>one quarter of all maternal deaths</a:t>
            </a:r>
            <a:r>
              <a:rPr lang="en-US" dirty="0"/>
              <a:t> are associated with PPH. In most low-income countries, it is the main cause of maternal mortality.</a:t>
            </a:r>
          </a:p>
        </p:txBody>
      </p:sp>
      <p:sp>
        <p:nvSpPr>
          <p:cNvPr id="15" name="Content Placeholder 14"/>
          <p:cNvSpPr>
            <a:spLocks noGrp="1"/>
          </p:cNvSpPr>
          <p:nvPr>
            <p:ph sz="quarter" idx="16"/>
          </p:nvPr>
        </p:nvSpPr>
        <p:spPr/>
        <p:txBody>
          <a:bodyPr/>
          <a:lstStyle/>
          <a:p>
            <a:pPr lvl="2">
              <a:buNone/>
            </a:pPr>
            <a:r>
              <a:rPr lang="en-US" dirty="0"/>
              <a:t>The majority of PPH-associated deaths could be avoided by the use of prophylactic </a:t>
            </a:r>
            <a:r>
              <a:rPr lang="en-US" dirty="0" err="1"/>
              <a:t>uterotonics</a:t>
            </a:r>
            <a:r>
              <a:rPr lang="en-US" dirty="0"/>
              <a:t> during the third stage of </a:t>
            </a:r>
            <a:r>
              <a:rPr lang="en-US" dirty="0" err="1"/>
              <a:t>labour</a:t>
            </a:r>
            <a:r>
              <a:rPr lang="en-US" dirty="0"/>
              <a:t> and appropriate treatment. </a:t>
            </a:r>
          </a:p>
          <a:p>
            <a:pPr lvl="2">
              <a:buNone/>
            </a:pPr>
            <a:endParaRPr lang="en-US" dirty="0"/>
          </a:p>
          <a:p>
            <a:pPr lvl="2">
              <a:buNone/>
            </a:pPr>
            <a:r>
              <a:rPr lang="en-US" dirty="0"/>
              <a:t>Improving health care for women during childbirth to prevent and treat PPH is a necessary step towards achievement of the health targets of the Sustainable Development Goals (SDGs).</a:t>
            </a:r>
          </a:p>
        </p:txBody>
      </p:sp>
      <p:sp>
        <p:nvSpPr>
          <p:cNvPr id="30" name="Text Placeholder 29"/>
          <p:cNvSpPr>
            <a:spLocks noGrp="1"/>
          </p:cNvSpPr>
          <p:nvPr>
            <p:ph type="body" idx="28"/>
          </p:nvPr>
        </p:nvSpPr>
        <p:spPr/>
        <p:txBody>
          <a:bodyPr/>
          <a:lstStyle/>
          <a:p>
            <a:r>
              <a:rPr lang="en-US" dirty="0"/>
              <a:t>1. the global burden of postpartum </a:t>
            </a:r>
            <a:r>
              <a:rPr lang="en-US" dirty="0" err="1"/>
              <a:t>haemorrhage</a:t>
            </a:r>
            <a:endParaRPr lang="en-US" dirty="0">
              <a:solidFill>
                <a:schemeClr val="accent3"/>
              </a:solidFill>
            </a:endParaRPr>
          </a:p>
        </p:txBody>
      </p:sp>
      <p:sp>
        <p:nvSpPr>
          <p:cNvPr id="29"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5" name="Group 34"/>
          <p:cNvGrpSpPr/>
          <p:nvPr/>
        </p:nvGrpSpPr>
        <p:grpSpPr>
          <a:xfrm>
            <a:off x="685800" y="6165890"/>
            <a:ext cx="1229008" cy="119062"/>
            <a:chOff x="685800" y="6165890"/>
            <a:chExt cx="1229008" cy="119062"/>
          </a:xfrm>
        </p:grpSpPr>
        <p:sp>
          <p:nvSpPr>
            <p:cNvPr id="36"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8" name="TextBox 37"/>
          <p:cNvSpPr txBox="1"/>
          <p:nvPr/>
        </p:nvSpPr>
        <p:spPr>
          <a:xfrm>
            <a:off x="685800" y="6287390"/>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01</a:t>
            </a:r>
          </a:p>
        </p:txBody>
      </p:sp>
      <p:sp>
        <p:nvSpPr>
          <p:cNvPr id="24" name="Rectangle 23"/>
          <p:cNvSpPr/>
          <p:nvPr/>
        </p:nvSpPr>
        <p:spPr>
          <a:xfrm>
            <a:off x="4700954" y="5093678"/>
            <a:ext cx="3757246" cy="697523"/>
          </a:xfrm>
          <a:prstGeom prst="rect">
            <a:avLst/>
          </a:prstGeom>
          <a:pattFill prst="dkUpDiag">
            <a:fgClr>
              <a:schemeClr val="accent1">
                <a:lumMod val="20000"/>
                <a:lumOff val="80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1400" dirty="0">
                <a:solidFill>
                  <a:schemeClr val="accent1"/>
                </a:solidFill>
                <a:latin typeface="Franklin Gothic Demi Cond" panose="020B0706030402020204" pitchFamily="34" charset="0"/>
              </a:rPr>
              <a:t>99% of all maternal deaths occur in low- and</a:t>
            </a:r>
          </a:p>
          <a:p>
            <a:pPr algn="ctr"/>
            <a:r>
              <a:rPr lang="en-US" sz="1400" dirty="0">
                <a:solidFill>
                  <a:schemeClr val="accent1"/>
                </a:solidFill>
                <a:latin typeface="Franklin Gothic Demi Cond" panose="020B0706030402020204" pitchFamily="34" charset="0"/>
              </a:rPr>
              <a:t>middle-income countries (LMICs).</a:t>
            </a:r>
          </a:p>
        </p:txBody>
      </p:sp>
      <p:sp>
        <p:nvSpPr>
          <p:cNvPr id="16" name="Rectangle 15">
            <a:extLst>
              <a:ext uri="{FF2B5EF4-FFF2-40B4-BE49-F238E27FC236}">
                <a16:creationId xmlns:a16="http://schemas.microsoft.com/office/drawing/2014/main" id="{31B26A8A-998C-9943-A1EC-6ED900CE381D}"/>
              </a:ext>
            </a:extLst>
          </p:cNvPr>
          <p:cNvSpPr>
            <a:spLocks noChangeArrowheads="1"/>
          </p:cNvSpPr>
          <p:nvPr/>
        </p:nvSpPr>
        <p:spPr bwMode="auto">
          <a:xfrm>
            <a:off x="7229190" y="621827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5484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a:extLst>
              <a:ext uri="{FF2B5EF4-FFF2-40B4-BE49-F238E27FC236}">
                <a16:creationId xmlns:a16="http://schemas.microsoft.com/office/drawing/2014/main" id="{8549308F-6E7C-C84F-8A4D-E388310521B7}"/>
              </a:ext>
            </a:extLst>
          </p:cNvPr>
          <p:cNvCxnSpPr>
            <a:cxnSpLocks/>
          </p:cNvCxnSpPr>
          <p:nvPr/>
        </p:nvCxnSpPr>
        <p:spPr>
          <a:xfrm>
            <a:off x="1483801" y="3918971"/>
            <a:ext cx="0" cy="83274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idx="28"/>
          </p:nvPr>
        </p:nvSpPr>
        <p:spPr>
          <a:xfrm>
            <a:off x="685800" y="691051"/>
            <a:ext cx="7772400" cy="451948"/>
          </a:xfrm>
        </p:spPr>
        <p:txBody>
          <a:bodyPr/>
          <a:lstStyle/>
          <a:p>
            <a:r>
              <a:rPr lang="en-US" dirty="0"/>
              <a:t>6. implementing the updated WHO recommendations</a:t>
            </a:r>
          </a:p>
        </p:txBody>
      </p:sp>
      <p:cxnSp>
        <p:nvCxnSpPr>
          <p:cNvPr id="27" name="Straight Arrow Connector 26">
            <a:extLst>
              <a:ext uri="{FF2B5EF4-FFF2-40B4-BE49-F238E27FC236}">
                <a16:creationId xmlns:a16="http://schemas.microsoft.com/office/drawing/2014/main" id="{28CEBFC5-EE2E-044E-9995-4258AE3BB124}"/>
              </a:ext>
            </a:extLst>
          </p:cNvPr>
          <p:cNvCxnSpPr>
            <a:cxnSpLocks/>
          </p:cNvCxnSpPr>
          <p:nvPr/>
        </p:nvCxnSpPr>
        <p:spPr>
          <a:xfrm>
            <a:off x="2408417" y="2662932"/>
            <a:ext cx="86334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9DEEBA6-A9D7-FC42-8CF0-43CEE49D8D51}"/>
              </a:ext>
            </a:extLst>
          </p:cNvPr>
          <p:cNvCxnSpPr>
            <a:cxnSpLocks/>
          </p:cNvCxnSpPr>
          <p:nvPr/>
        </p:nvCxnSpPr>
        <p:spPr>
          <a:xfrm>
            <a:off x="2408623" y="1660301"/>
            <a:ext cx="82223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052AE47-E2EA-EC4C-AE49-32722C65432D}"/>
              </a:ext>
            </a:extLst>
          </p:cNvPr>
          <p:cNvCxnSpPr>
            <a:cxnSpLocks/>
          </p:cNvCxnSpPr>
          <p:nvPr/>
        </p:nvCxnSpPr>
        <p:spPr>
          <a:xfrm>
            <a:off x="1478672" y="1820721"/>
            <a:ext cx="0" cy="685806"/>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16CC1BA-CC44-EF45-953B-F77C2A11462B}"/>
              </a:ext>
            </a:extLst>
          </p:cNvPr>
          <p:cNvCxnSpPr>
            <a:cxnSpLocks/>
          </p:cNvCxnSpPr>
          <p:nvPr/>
        </p:nvCxnSpPr>
        <p:spPr>
          <a:xfrm>
            <a:off x="1478672" y="2662932"/>
            <a:ext cx="0" cy="832742"/>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3A169C8-A6B3-DE43-AFB6-9166631822D1}"/>
              </a:ext>
            </a:extLst>
          </p:cNvPr>
          <p:cNvSpPr txBox="1"/>
          <p:nvPr/>
        </p:nvSpPr>
        <p:spPr>
          <a:xfrm>
            <a:off x="810231" y="2517827"/>
            <a:ext cx="1585735" cy="261610"/>
          </a:xfrm>
          <a:prstGeom prst="rect">
            <a:avLst/>
          </a:prstGeom>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sz="1050" dirty="0"/>
              <a:t>Is oxytocin available?</a:t>
            </a:r>
            <a:endParaRPr lang="en-US" sz="1050" dirty="0"/>
          </a:p>
        </p:txBody>
      </p:sp>
      <p:sp>
        <p:nvSpPr>
          <p:cNvPr id="40" name="TextBox 39">
            <a:extLst>
              <a:ext uri="{FF2B5EF4-FFF2-40B4-BE49-F238E27FC236}">
                <a16:creationId xmlns:a16="http://schemas.microsoft.com/office/drawing/2014/main" id="{052229A9-5E45-FC4B-ACF5-405A4542378B}"/>
              </a:ext>
            </a:extLst>
          </p:cNvPr>
          <p:cNvSpPr txBox="1"/>
          <p:nvPr/>
        </p:nvSpPr>
        <p:spPr>
          <a:xfrm>
            <a:off x="834464" y="4781774"/>
            <a:ext cx="1561502" cy="415498"/>
          </a:xfrm>
          <a:prstGeom prst="rect">
            <a:avLst/>
          </a:prstGeom>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sz="1050" dirty="0"/>
              <a:t>Use oxytocin </a:t>
            </a:r>
          </a:p>
          <a:p>
            <a:pPr algn="ctr"/>
            <a:r>
              <a:rPr lang="en-AU" sz="1050" dirty="0"/>
              <a:t>(10 IU, IV or IM)</a:t>
            </a:r>
            <a:endParaRPr lang="en-US" sz="1050" dirty="0"/>
          </a:p>
        </p:txBody>
      </p:sp>
      <p:sp>
        <p:nvSpPr>
          <p:cNvPr id="42" name="TextBox 41">
            <a:extLst>
              <a:ext uri="{FF2B5EF4-FFF2-40B4-BE49-F238E27FC236}">
                <a16:creationId xmlns:a16="http://schemas.microsoft.com/office/drawing/2014/main" id="{6D2DE75B-1001-A649-92C4-053B78CA4C99}"/>
              </a:ext>
            </a:extLst>
          </p:cNvPr>
          <p:cNvSpPr txBox="1"/>
          <p:nvPr/>
        </p:nvSpPr>
        <p:spPr>
          <a:xfrm>
            <a:off x="3300657" y="2576395"/>
            <a:ext cx="1465013" cy="1223412"/>
          </a:xfrm>
          <a:prstGeom prst="rect">
            <a:avLst/>
          </a:prstGeom>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AU" sz="1050" dirty="0"/>
          </a:p>
          <a:p>
            <a:pPr algn="ctr"/>
            <a:endParaRPr lang="en-AU" sz="1050" dirty="0"/>
          </a:p>
          <a:p>
            <a:pPr algn="ctr"/>
            <a:r>
              <a:rPr lang="en-AU" sz="1050" dirty="0"/>
              <a:t>Oxytocin is not available, or its quality cannot be guaranteed </a:t>
            </a:r>
          </a:p>
          <a:p>
            <a:pPr algn="ctr"/>
            <a:endParaRPr lang="en-AU" sz="1050" dirty="0"/>
          </a:p>
          <a:p>
            <a:pPr algn="ctr"/>
            <a:endParaRPr lang="en-US" sz="1050" dirty="0"/>
          </a:p>
        </p:txBody>
      </p:sp>
      <p:sp>
        <p:nvSpPr>
          <p:cNvPr id="43" name="TextBox 42">
            <a:extLst>
              <a:ext uri="{FF2B5EF4-FFF2-40B4-BE49-F238E27FC236}">
                <a16:creationId xmlns:a16="http://schemas.microsoft.com/office/drawing/2014/main" id="{789FE98D-48B7-6C49-BE9B-C3BF7356B2EE}"/>
              </a:ext>
            </a:extLst>
          </p:cNvPr>
          <p:cNvSpPr txBox="1"/>
          <p:nvPr/>
        </p:nvSpPr>
        <p:spPr>
          <a:xfrm>
            <a:off x="6249165" y="5259247"/>
            <a:ext cx="1946929" cy="415498"/>
          </a:xfrm>
          <a:prstGeom prst="rect">
            <a:avLst/>
          </a:prstGeom>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sz="1050" dirty="0"/>
              <a:t>Misoprostol </a:t>
            </a:r>
          </a:p>
          <a:p>
            <a:pPr algn="ctr"/>
            <a:r>
              <a:rPr lang="en-AU" sz="1050" dirty="0"/>
              <a:t>(400 µg or 600 µg PO)</a:t>
            </a:r>
          </a:p>
        </p:txBody>
      </p:sp>
      <p:sp>
        <p:nvSpPr>
          <p:cNvPr id="44" name="TextBox 43">
            <a:extLst>
              <a:ext uri="{FF2B5EF4-FFF2-40B4-BE49-F238E27FC236}">
                <a16:creationId xmlns:a16="http://schemas.microsoft.com/office/drawing/2014/main" id="{ABA61FE8-DC6F-9242-8C7D-ED15E87574CB}"/>
              </a:ext>
            </a:extLst>
          </p:cNvPr>
          <p:cNvSpPr txBox="1"/>
          <p:nvPr/>
        </p:nvSpPr>
        <p:spPr>
          <a:xfrm>
            <a:off x="810231" y="1355315"/>
            <a:ext cx="1585735" cy="738664"/>
          </a:xfrm>
          <a:prstGeom prst="rect">
            <a:avLst/>
          </a:prstGeom>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sz="1050" dirty="0"/>
              <a:t>Are skilled health personnel who can administer injectable uterotonics available?</a:t>
            </a:r>
            <a:endParaRPr lang="en-US" sz="1050" dirty="0"/>
          </a:p>
        </p:txBody>
      </p:sp>
      <p:sp>
        <p:nvSpPr>
          <p:cNvPr id="45" name="TextBox 44">
            <a:extLst>
              <a:ext uri="{FF2B5EF4-FFF2-40B4-BE49-F238E27FC236}">
                <a16:creationId xmlns:a16="http://schemas.microsoft.com/office/drawing/2014/main" id="{82933FEF-8C98-3347-9E9F-FC268936F7C6}"/>
              </a:ext>
            </a:extLst>
          </p:cNvPr>
          <p:cNvSpPr txBox="1"/>
          <p:nvPr/>
        </p:nvSpPr>
        <p:spPr>
          <a:xfrm>
            <a:off x="3244060" y="1215111"/>
            <a:ext cx="1521608" cy="900246"/>
          </a:xfrm>
          <a:prstGeom prst="rect">
            <a:avLst/>
          </a:prstGeom>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sz="1050" dirty="0"/>
              <a:t>Trained community health workers and lay health workers  can administer misoprostol  </a:t>
            </a:r>
          </a:p>
          <a:p>
            <a:pPr algn="ctr"/>
            <a:r>
              <a:rPr lang="en-AU" sz="1050" dirty="0"/>
              <a:t>(400 µg or 600 µg PO)</a:t>
            </a:r>
            <a:endParaRPr lang="en-US" sz="1050" dirty="0"/>
          </a:p>
        </p:txBody>
      </p:sp>
      <p:sp>
        <p:nvSpPr>
          <p:cNvPr id="47" name="TextBox 46">
            <a:extLst>
              <a:ext uri="{FF2B5EF4-FFF2-40B4-BE49-F238E27FC236}">
                <a16:creationId xmlns:a16="http://schemas.microsoft.com/office/drawing/2014/main" id="{42E49D6D-551F-E547-B38D-362F2B914E2B}"/>
              </a:ext>
            </a:extLst>
          </p:cNvPr>
          <p:cNvSpPr txBox="1"/>
          <p:nvPr/>
        </p:nvSpPr>
        <p:spPr>
          <a:xfrm>
            <a:off x="2454655" y="1383302"/>
            <a:ext cx="370752" cy="253916"/>
          </a:xfrm>
          <a:prstGeom prst="rect">
            <a:avLst/>
          </a:prstGeom>
          <a:noFill/>
        </p:spPr>
        <p:txBody>
          <a:bodyPr wrap="square" rtlCol="0">
            <a:spAutoFit/>
          </a:bodyPr>
          <a:lstStyle/>
          <a:p>
            <a:r>
              <a:rPr lang="en-US" sz="1050" dirty="0">
                <a:solidFill>
                  <a:srgbClr val="FF0000"/>
                </a:solidFill>
              </a:rPr>
              <a:t>No</a:t>
            </a:r>
          </a:p>
        </p:txBody>
      </p:sp>
      <p:sp>
        <p:nvSpPr>
          <p:cNvPr id="48" name="TextBox 47">
            <a:extLst>
              <a:ext uri="{FF2B5EF4-FFF2-40B4-BE49-F238E27FC236}">
                <a16:creationId xmlns:a16="http://schemas.microsoft.com/office/drawing/2014/main" id="{DEC153BA-883D-6740-ABBF-75E1F16960E8}"/>
              </a:ext>
            </a:extLst>
          </p:cNvPr>
          <p:cNvSpPr txBox="1"/>
          <p:nvPr/>
        </p:nvSpPr>
        <p:spPr>
          <a:xfrm>
            <a:off x="2436769" y="2403609"/>
            <a:ext cx="370752" cy="253916"/>
          </a:xfrm>
          <a:prstGeom prst="rect">
            <a:avLst/>
          </a:prstGeom>
          <a:noFill/>
        </p:spPr>
        <p:txBody>
          <a:bodyPr wrap="square" rtlCol="0">
            <a:spAutoFit/>
          </a:bodyPr>
          <a:lstStyle/>
          <a:p>
            <a:r>
              <a:rPr lang="en-US" sz="1050" dirty="0">
                <a:solidFill>
                  <a:srgbClr val="FF0000"/>
                </a:solidFill>
              </a:rPr>
              <a:t>No</a:t>
            </a:r>
          </a:p>
        </p:txBody>
      </p:sp>
      <p:sp>
        <p:nvSpPr>
          <p:cNvPr id="50" name="TextBox 49">
            <a:extLst>
              <a:ext uri="{FF2B5EF4-FFF2-40B4-BE49-F238E27FC236}">
                <a16:creationId xmlns:a16="http://schemas.microsoft.com/office/drawing/2014/main" id="{5854A9B4-5222-ED4D-8D25-8186D25D3BDE}"/>
              </a:ext>
            </a:extLst>
          </p:cNvPr>
          <p:cNvSpPr txBox="1"/>
          <p:nvPr/>
        </p:nvSpPr>
        <p:spPr>
          <a:xfrm>
            <a:off x="1518339" y="2814649"/>
            <a:ext cx="519733" cy="253916"/>
          </a:xfrm>
          <a:prstGeom prst="rect">
            <a:avLst/>
          </a:prstGeom>
          <a:noFill/>
        </p:spPr>
        <p:txBody>
          <a:bodyPr wrap="square" rtlCol="0">
            <a:spAutoFit/>
          </a:bodyPr>
          <a:lstStyle/>
          <a:p>
            <a:r>
              <a:rPr lang="en-US" sz="1050" dirty="0">
                <a:solidFill>
                  <a:schemeClr val="accent6">
                    <a:lumMod val="75000"/>
                  </a:schemeClr>
                </a:solidFill>
              </a:rPr>
              <a:t>Yes</a:t>
            </a:r>
          </a:p>
        </p:txBody>
      </p:sp>
      <p:sp>
        <p:nvSpPr>
          <p:cNvPr id="51" name="TextBox 50">
            <a:extLst>
              <a:ext uri="{FF2B5EF4-FFF2-40B4-BE49-F238E27FC236}">
                <a16:creationId xmlns:a16="http://schemas.microsoft.com/office/drawing/2014/main" id="{D091DAD9-18E4-0948-833B-165ED02A89FA}"/>
              </a:ext>
            </a:extLst>
          </p:cNvPr>
          <p:cNvSpPr txBox="1"/>
          <p:nvPr/>
        </p:nvSpPr>
        <p:spPr>
          <a:xfrm>
            <a:off x="810231" y="3508450"/>
            <a:ext cx="1585735" cy="415498"/>
          </a:xfrm>
          <a:prstGeom prst="rect">
            <a:avLst/>
          </a:prstGeom>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sz="1050" dirty="0"/>
              <a:t>Is oxytocin of sufficient quality?</a:t>
            </a:r>
            <a:endParaRPr lang="en-US" sz="1050" dirty="0"/>
          </a:p>
        </p:txBody>
      </p:sp>
      <p:cxnSp>
        <p:nvCxnSpPr>
          <p:cNvPr id="54" name="Straight Arrow Connector 53">
            <a:extLst>
              <a:ext uri="{FF2B5EF4-FFF2-40B4-BE49-F238E27FC236}">
                <a16:creationId xmlns:a16="http://schemas.microsoft.com/office/drawing/2014/main" id="{9545C8CE-7492-BA4E-9383-498105AEDC4C}"/>
              </a:ext>
            </a:extLst>
          </p:cNvPr>
          <p:cNvCxnSpPr>
            <a:cxnSpLocks/>
          </p:cNvCxnSpPr>
          <p:nvPr/>
        </p:nvCxnSpPr>
        <p:spPr>
          <a:xfrm>
            <a:off x="2395966" y="3707101"/>
            <a:ext cx="8989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25BEF23-4E88-2842-9B78-249856874368}"/>
              </a:ext>
            </a:extLst>
          </p:cNvPr>
          <p:cNvSpPr txBox="1"/>
          <p:nvPr/>
        </p:nvSpPr>
        <p:spPr>
          <a:xfrm>
            <a:off x="2423479" y="3418653"/>
            <a:ext cx="370752" cy="253916"/>
          </a:xfrm>
          <a:prstGeom prst="rect">
            <a:avLst/>
          </a:prstGeom>
          <a:noFill/>
        </p:spPr>
        <p:txBody>
          <a:bodyPr wrap="square" rtlCol="0">
            <a:spAutoFit/>
          </a:bodyPr>
          <a:lstStyle/>
          <a:p>
            <a:r>
              <a:rPr lang="en-US" sz="1050" dirty="0">
                <a:solidFill>
                  <a:srgbClr val="FF0000"/>
                </a:solidFill>
              </a:rPr>
              <a:t>No</a:t>
            </a:r>
          </a:p>
        </p:txBody>
      </p:sp>
      <p:cxnSp>
        <p:nvCxnSpPr>
          <p:cNvPr id="56" name="Straight Arrow Connector 55">
            <a:extLst>
              <a:ext uri="{FF2B5EF4-FFF2-40B4-BE49-F238E27FC236}">
                <a16:creationId xmlns:a16="http://schemas.microsoft.com/office/drawing/2014/main" id="{AC9FDE60-4FE1-2B46-8FE5-90A84D7004DE}"/>
              </a:ext>
            </a:extLst>
          </p:cNvPr>
          <p:cNvCxnSpPr>
            <a:cxnSpLocks/>
          </p:cNvCxnSpPr>
          <p:nvPr/>
        </p:nvCxnSpPr>
        <p:spPr>
          <a:xfrm>
            <a:off x="4765670" y="3188101"/>
            <a:ext cx="1050711" cy="0"/>
          </a:xfrm>
          <a:prstGeom prst="straightConnector1">
            <a:avLst/>
          </a:prstGeom>
          <a:ln w="38100">
            <a:solidFill>
              <a:schemeClr val="accent6">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E9ABD9EA-14A8-BF4B-88A5-86C9E139B612}"/>
              </a:ext>
            </a:extLst>
          </p:cNvPr>
          <p:cNvSpPr txBox="1"/>
          <p:nvPr/>
        </p:nvSpPr>
        <p:spPr>
          <a:xfrm>
            <a:off x="6249170" y="1375227"/>
            <a:ext cx="1946924" cy="738664"/>
          </a:xfrm>
          <a:prstGeom prst="rect">
            <a:avLst/>
          </a:prstGeom>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sz="1050" dirty="0"/>
              <a:t>Heat-stable </a:t>
            </a:r>
            <a:r>
              <a:rPr lang="en-AU" sz="1050" dirty="0" err="1"/>
              <a:t>carbetocin</a:t>
            </a:r>
            <a:r>
              <a:rPr lang="en-AU" sz="1050" dirty="0"/>
              <a:t> (100 µg, IM/IV), in contexts where its cost is comparable to other effective uterotonics. </a:t>
            </a:r>
          </a:p>
        </p:txBody>
      </p:sp>
      <p:sp>
        <p:nvSpPr>
          <p:cNvPr id="58" name="TextBox 57">
            <a:extLst>
              <a:ext uri="{FF2B5EF4-FFF2-40B4-BE49-F238E27FC236}">
                <a16:creationId xmlns:a16="http://schemas.microsoft.com/office/drawing/2014/main" id="{9B40CE8D-4406-A445-AA70-9DBE00421E6C}"/>
              </a:ext>
            </a:extLst>
          </p:cNvPr>
          <p:cNvSpPr txBox="1"/>
          <p:nvPr/>
        </p:nvSpPr>
        <p:spPr>
          <a:xfrm>
            <a:off x="6249170" y="2526045"/>
            <a:ext cx="1946924" cy="900246"/>
          </a:xfrm>
          <a:prstGeom prst="rect">
            <a:avLst/>
          </a:prstGeom>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sz="1050" dirty="0"/>
              <a:t>Ergometrine / methylergometrine (200 µg, IM/IV), in contexts where hypertensive disorders can be safely excluded prior to its use.</a:t>
            </a:r>
          </a:p>
        </p:txBody>
      </p:sp>
      <p:sp>
        <p:nvSpPr>
          <p:cNvPr id="59" name="TextBox 58">
            <a:extLst>
              <a:ext uri="{FF2B5EF4-FFF2-40B4-BE49-F238E27FC236}">
                <a16:creationId xmlns:a16="http://schemas.microsoft.com/office/drawing/2014/main" id="{2506F00F-AE33-384E-9522-57C6F57E7D22}"/>
              </a:ext>
            </a:extLst>
          </p:cNvPr>
          <p:cNvSpPr txBox="1"/>
          <p:nvPr/>
        </p:nvSpPr>
        <p:spPr>
          <a:xfrm>
            <a:off x="6249165" y="3892646"/>
            <a:ext cx="1946931" cy="900246"/>
          </a:xfrm>
          <a:prstGeom prst="rect">
            <a:avLst/>
          </a:prstGeom>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sz="1050" dirty="0"/>
              <a:t>Fixed-dose combination of oxytocin and ergometrine, in contexts where hypertensive disorders can be safely excluded prior to its use.</a:t>
            </a:r>
          </a:p>
        </p:txBody>
      </p:sp>
      <p:cxnSp>
        <p:nvCxnSpPr>
          <p:cNvPr id="60" name="Straight Arrow Connector 59">
            <a:extLst>
              <a:ext uri="{FF2B5EF4-FFF2-40B4-BE49-F238E27FC236}">
                <a16:creationId xmlns:a16="http://schemas.microsoft.com/office/drawing/2014/main" id="{AD513409-8469-B648-A20D-11E6B5703653}"/>
              </a:ext>
            </a:extLst>
          </p:cNvPr>
          <p:cNvCxnSpPr>
            <a:cxnSpLocks/>
          </p:cNvCxnSpPr>
          <p:nvPr/>
        </p:nvCxnSpPr>
        <p:spPr>
          <a:xfrm flipV="1">
            <a:off x="5816381" y="1133226"/>
            <a:ext cx="0" cy="4853552"/>
          </a:xfrm>
          <a:prstGeom prst="straightConnector1">
            <a:avLst/>
          </a:prstGeom>
          <a:ln w="38100">
            <a:solidFill>
              <a:schemeClr val="accent6">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03A51451-DB7F-DB4E-9C2F-1E48BE3B117C}"/>
              </a:ext>
            </a:extLst>
          </p:cNvPr>
          <p:cNvSpPr txBox="1"/>
          <p:nvPr/>
        </p:nvSpPr>
        <p:spPr>
          <a:xfrm>
            <a:off x="6189311" y="2169946"/>
            <a:ext cx="442570" cy="307777"/>
          </a:xfrm>
          <a:prstGeom prst="rect">
            <a:avLst/>
          </a:prstGeom>
          <a:noFill/>
        </p:spPr>
        <p:txBody>
          <a:bodyPr wrap="square" rtlCol="0">
            <a:spAutoFit/>
          </a:bodyPr>
          <a:lstStyle/>
          <a:p>
            <a:r>
              <a:rPr lang="en-US" sz="1400" dirty="0"/>
              <a:t>OR</a:t>
            </a:r>
          </a:p>
        </p:txBody>
      </p:sp>
      <p:sp>
        <p:nvSpPr>
          <p:cNvPr id="62" name="TextBox 61">
            <a:extLst>
              <a:ext uri="{FF2B5EF4-FFF2-40B4-BE49-F238E27FC236}">
                <a16:creationId xmlns:a16="http://schemas.microsoft.com/office/drawing/2014/main" id="{2ED77564-5920-7740-8CA5-145AF64CECB9}"/>
              </a:ext>
            </a:extLst>
          </p:cNvPr>
          <p:cNvSpPr txBox="1"/>
          <p:nvPr/>
        </p:nvSpPr>
        <p:spPr>
          <a:xfrm>
            <a:off x="6189311" y="3508450"/>
            <a:ext cx="442570" cy="307777"/>
          </a:xfrm>
          <a:prstGeom prst="rect">
            <a:avLst/>
          </a:prstGeom>
          <a:noFill/>
        </p:spPr>
        <p:txBody>
          <a:bodyPr wrap="square" rtlCol="0">
            <a:spAutoFit/>
          </a:bodyPr>
          <a:lstStyle/>
          <a:p>
            <a:r>
              <a:rPr lang="en-US" sz="1400" dirty="0"/>
              <a:t>OR</a:t>
            </a:r>
          </a:p>
        </p:txBody>
      </p:sp>
      <p:sp>
        <p:nvSpPr>
          <p:cNvPr id="63" name="TextBox 62">
            <a:extLst>
              <a:ext uri="{FF2B5EF4-FFF2-40B4-BE49-F238E27FC236}">
                <a16:creationId xmlns:a16="http://schemas.microsoft.com/office/drawing/2014/main" id="{63AD4FDA-AFFD-1C41-824A-E98DF01C3473}"/>
              </a:ext>
            </a:extLst>
          </p:cNvPr>
          <p:cNvSpPr txBox="1"/>
          <p:nvPr/>
        </p:nvSpPr>
        <p:spPr>
          <a:xfrm>
            <a:off x="6189311" y="4889495"/>
            <a:ext cx="442570" cy="307777"/>
          </a:xfrm>
          <a:prstGeom prst="rect">
            <a:avLst/>
          </a:prstGeom>
          <a:noFill/>
        </p:spPr>
        <p:txBody>
          <a:bodyPr wrap="square" rtlCol="0">
            <a:spAutoFit/>
          </a:bodyPr>
          <a:lstStyle/>
          <a:p>
            <a:r>
              <a:rPr lang="en-US" sz="1400" dirty="0"/>
              <a:t>OR</a:t>
            </a:r>
          </a:p>
        </p:txBody>
      </p:sp>
      <p:cxnSp>
        <p:nvCxnSpPr>
          <p:cNvPr id="64" name="Straight Arrow Connector 63">
            <a:extLst>
              <a:ext uri="{FF2B5EF4-FFF2-40B4-BE49-F238E27FC236}">
                <a16:creationId xmlns:a16="http://schemas.microsoft.com/office/drawing/2014/main" id="{90FB645D-587D-144E-9E36-EED62AFFA5E0}"/>
              </a:ext>
            </a:extLst>
          </p:cNvPr>
          <p:cNvCxnSpPr>
            <a:cxnSpLocks/>
          </p:cNvCxnSpPr>
          <p:nvPr/>
        </p:nvCxnSpPr>
        <p:spPr>
          <a:xfrm>
            <a:off x="5805612" y="5980376"/>
            <a:ext cx="292723" cy="0"/>
          </a:xfrm>
          <a:prstGeom prst="straightConnector1">
            <a:avLst/>
          </a:prstGeom>
          <a:ln w="38100">
            <a:solidFill>
              <a:schemeClr val="accent6">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B27D3D6-A081-6447-8C35-4690BC24ABEB}"/>
              </a:ext>
            </a:extLst>
          </p:cNvPr>
          <p:cNvCxnSpPr>
            <a:cxnSpLocks/>
          </p:cNvCxnSpPr>
          <p:nvPr/>
        </p:nvCxnSpPr>
        <p:spPr>
          <a:xfrm>
            <a:off x="5809596" y="1142322"/>
            <a:ext cx="292723" cy="0"/>
          </a:xfrm>
          <a:prstGeom prst="straightConnector1">
            <a:avLst/>
          </a:prstGeom>
          <a:ln w="38100">
            <a:solidFill>
              <a:schemeClr val="accent6">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EA995FA1-6CE6-8749-92A2-7D103F8330B3}"/>
              </a:ext>
            </a:extLst>
          </p:cNvPr>
          <p:cNvSpPr txBox="1"/>
          <p:nvPr/>
        </p:nvSpPr>
        <p:spPr>
          <a:xfrm>
            <a:off x="1518340" y="2113069"/>
            <a:ext cx="519733" cy="253916"/>
          </a:xfrm>
          <a:prstGeom prst="rect">
            <a:avLst/>
          </a:prstGeom>
          <a:noFill/>
        </p:spPr>
        <p:txBody>
          <a:bodyPr wrap="square" rtlCol="0">
            <a:spAutoFit/>
          </a:bodyPr>
          <a:lstStyle/>
          <a:p>
            <a:r>
              <a:rPr lang="en-US" sz="1050" dirty="0">
                <a:solidFill>
                  <a:schemeClr val="accent6">
                    <a:lumMod val="75000"/>
                  </a:schemeClr>
                </a:solidFill>
              </a:rPr>
              <a:t>Yes</a:t>
            </a:r>
          </a:p>
        </p:txBody>
      </p:sp>
      <p:sp>
        <p:nvSpPr>
          <p:cNvPr id="88" name="TextBox 87">
            <a:extLst>
              <a:ext uri="{FF2B5EF4-FFF2-40B4-BE49-F238E27FC236}">
                <a16:creationId xmlns:a16="http://schemas.microsoft.com/office/drawing/2014/main" id="{A8177F29-4C39-D94F-8119-B3315536B0F1}"/>
              </a:ext>
            </a:extLst>
          </p:cNvPr>
          <p:cNvSpPr txBox="1"/>
          <p:nvPr/>
        </p:nvSpPr>
        <p:spPr>
          <a:xfrm>
            <a:off x="1518339" y="3938288"/>
            <a:ext cx="519733" cy="253916"/>
          </a:xfrm>
          <a:prstGeom prst="rect">
            <a:avLst/>
          </a:prstGeom>
          <a:noFill/>
        </p:spPr>
        <p:txBody>
          <a:bodyPr wrap="square" rtlCol="0">
            <a:spAutoFit/>
          </a:bodyPr>
          <a:lstStyle/>
          <a:p>
            <a:r>
              <a:rPr lang="en-US" sz="1050" dirty="0">
                <a:solidFill>
                  <a:schemeClr val="accent6">
                    <a:lumMod val="75000"/>
                  </a:schemeClr>
                </a:solidFill>
              </a:rPr>
              <a:t>Yes</a:t>
            </a:r>
          </a:p>
        </p:txBody>
      </p:sp>
      <p:sp>
        <p:nvSpPr>
          <p:cNvPr id="89" name="Rectangle 9">
            <a:extLst>
              <a:ext uri="{FF2B5EF4-FFF2-40B4-BE49-F238E27FC236}">
                <a16:creationId xmlns:a16="http://schemas.microsoft.com/office/drawing/2014/main" id="{8EF7925D-89A4-C648-8E32-1934BD2A1EAB}"/>
              </a:ext>
            </a:extLst>
          </p:cNvPr>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Rectangle 89">
            <a:extLst>
              <a:ext uri="{FF2B5EF4-FFF2-40B4-BE49-F238E27FC236}">
                <a16:creationId xmlns:a16="http://schemas.microsoft.com/office/drawing/2014/main" id="{B7E19F3A-31C4-8742-B3B9-12825BA7BA48}"/>
              </a:ext>
            </a:extLst>
          </p:cNvPr>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Rectangle 90">
            <a:extLst>
              <a:ext uri="{FF2B5EF4-FFF2-40B4-BE49-F238E27FC236}">
                <a16:creationId xmlns:a16="http://schemas.microsoft.com/office/drawing/2014/main" id="{093A057F-D1E7-FA42-9A91-DF672C1CC110}"/>
              </a:ext>
            </a:extLst>
          </p:cNvPr>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Rectangle 91">
            <a:extLst>
              <a:ext uri="{FF2B5EF4-FFF2-40B4-BE49-F238E27FC236}">
                <a16:creationId xmlns:a16="http://schemas.microsoft.com/office/drawing/2014/main" id="{B6B66AC3-D2EE-484D-8EF7-70353BFBFC9E}"/>
              </a:ext>
            </a:extLst>
          </p:cNvPr>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Rectangle 92">
            <a:extLst>
              <a:ext uri="{FF2B5EF4-FFF2-40B4-BE49-F238E27FC236}">
                <a16:creationId xmlns:a16="http://schemas.microsoft.com/office/drawing/2014/main" id="{FE1EC2CF-3E81-0B4E-A53C-FBA9BF2FD7B6}"/>
              </a:ext>
            </a:extLst>
          </p:cNvPr>
          <p:cNvSpPr>
            <a:spLocks noChangeArrowheads="1"/>
          </p:cNvSpPr>
          <p:nvPr/>
        </p:nvSpPr>
        <p:spPr bwMode="auto">
          <a:xfrm>
            <a:off x="7333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TextBox 93">
            <a:extLst>
              <a:ext uri="{FF2B5EF4-FFF2-40B4-BE49-F238E27FC236}">
                <a16:creationId xmlns:a16="http://schemas.microsoft.com/office/drawing/2014/main" id="{3A96CBF6-AA32-3144-9805-BB49F27A5A04}"/>
              </a:ext>
            </a:extLst>
          </p:cNvPr>
          <p:cNvSpPr txBox="1"/>
          <p:nvPr/>
        </p:nvSpPr>
        <p:spPr>
          <a:xfrm>
            <a:off x="7229192" y="6330191"/>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06</a:t>
            </a:r>
          </a:p>
        </p:txBody>
      </p:sp>
      <p:grpSp>
        <p:nvGrpSpPr>
          <p:cNvPr id="95" name="Group 94">
            <a:extLst>
              <a:ext uri="{FF2B5EF4-FFF2-40B4-BE49-F238E27FC236}">
                <a16:creationId xmlns:a16="http://schemas.microsoft.com/office/drawing/2014/main" id="{D9DFEA39-D640-E74D-B508-A2902149C0BC}"/>
              </a:ext>
            </a:extLst>
          </p:cNvPr>
          <p:cNvGrpSpPr/>
          <p:nvPr/>
        </p:nvGrpSpPr>
        <p:grpSpPr>
          <a:xfrm>
            <a:off x="7229192" y="6158744"/>
            <a:ext cx="1229008" cy="119062"/>
            <a:chOff x="685800" y="6165890"/>
            <a:chExt cx="1229008" cy="119062"/>
          </a:xfrm>
        </p:grpSpPr>
        <p:sp>
          <p:nvSpPr>
            <p:cNvPr id="96" name="Rectangle 95">
              <a:extLst>
                <a:ext uri="{FF2B5EF4-FFF2-40B4-BE49-F238E27FC236}">
                  <a16:creationId xmlns:a16="http://schemas.microsoft.com/office/drawing/2014/main" id="{CA27171D-9F65-E944-B6B2-DE6069563F9F}"/>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
              <a:extLst>
                <a:ext uri="{FF2B5EF4-FFF2-40B4-BE49-F238E27FC236}">
                  <a16:creationId xmlns:a16="http://schemas.microsoft.com/office/drawing/2014/main" id="{6E5EA7CB-D525-8D41-9182-CC4B856DCAFD}"/>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6899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500"/>
                                        <p:tgtEl>
                                          <p:spTgt spid="44"/>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500"/>
                                        <p:tgtEl>
                                          <p:spTgt spid="87"/>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500"/>
                                        <p:tgtEl>
                                          <p:spTgt spid="29"/>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500"/>
                                        <p:tgtEl>
                                          <p:spTgt spid="35"/>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500"/>
                                        <p:tgtEl>
                                          <p:spTgt spid="50"/>
                                        </p:tgtEl>
                                      </p:cBhvr>
                                    </p:animEffect>
                                  </p:childTnLst>
                                </p:cTn>
                              </p:par>
                            </p:childTnLst>
                          </p:cTn>
                        </p:par>
                        <p:par>
                          <p:cTn id="24" fill="hold">
                            <p:stCondLst>
                              <p:cond delay="7500"/>
                            </p:stCondLst>
                            <p:childTnLst>
                              <p:par>
                                <p:cTn id="25" presetID="10"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500"/>
                                        <p:tgtEl>
                                          <p:spTgt spid="32"/>
                                        </p:tgtEl>
                                      </p:cBhvr>
                                    </p:animEffect>
                                  </p:childTnLst>
                                </p:cTn>
                              </p:par>
                            </p:childTnLst>
                          </p:cTn>
                        </p:par>
                        <p:par>
                          <p:cTn id="28" fill="hold">
                            <p:stCondLst>
                              <p:cond delay="9000"/>
                            </p:stCondLst>
                            <p:childTnLst>
                              <p:par>
                                <p:cTn id="29" presetID="10"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1500"/>
                                        <p:tgtEl>
                                          <p:spTgt spid="51"/>
                                        </p:tgtEl>
                                      </p:cBhvr>
                                    </p:animEffect>
                                  </p:childTnLst>
                                </p:cTn>
                              </p:par>
                            </p:childTnLst>
                          </p:cTn>
                        </p:par>
                        <p:par>
                          <p:cTn id="32" fill="hold">
                            <p:stCondLst>
                              <p:cond delay="10500"/>
                            </p:stCondLst>
                            <p:childTnLst>
                              <p:par>
                                <p:cTn id="33" presetID="10" presetClass="entr" presetSubtype="0"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1500"/>
                                        <p:tgtEl>
                                          <p:spTgt spid="88"/>
                                        </p:tgtEl>
                                      </p:cBhvr>
                                    </p:animEffect>
                                  </p:childTnLst>
                                </p:cTn>
                              </p:par>
                            </p:childTnLst>
                          </p:cTn>
                        </p:par>
                        <p:par>
                          <p:cTn id="36" fill="hold">
                            <p:stCondLst>
                              <p:cond delay="12000"/>
                            </p:stCondLst>
                            <p:childTnLst>
                              <p:par>
                                <p:cTn id="37" presetID="10" presetClass="entr" presetSubtype="0"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500"/>
                                        <p:tgtEl>
                                          <p:spTgt spid="52"/>
                                        </p:tgtEl>
                                      </p:cBhvr>
                                    </p:animEffect>
                                  </p:childTnLst>
                                </p:cTn>
                              </p:par>
                            </p:childTnLst>
                          </p:cTn>
                        </p:par>
                        <p:par>
                          <p:cTn id="40" fill="hold">
                            <p:stCondLst>
                              <p:cond delay="1350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500"/>
                                        <p:tgtEl>
                                          <p:spTgt spid="40"/>
                                        </p:tgtEl>
                                      </p:cBhvr>
                                    </p:animEffect>
                                  </p:childTnLst>
                                </p:cTn>
                              </p:par>
                            </p:childTnLst>
                          </p:cTn>
                        </p:par>
                        <p:par>
                          <p:cTn id="44" fill="hold">
                            <p:stCondLst>
                              <p:cond delay="15000"/>
                            </p:stCondLst>
                            <p:childTnLst>
                              <p:par>
                                <p:cTn id="45" presetID="10" presetClass="entr" presetSubtype="0"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1500"/>
                                        <p:tgtEl>
                                          <p:spTgt spid="47"/>
                                        </p:tgtEl>
                                      </p:cBhvr>
                                    </p:animEffect>
                                  </p:childTnLst>
                                </p:cTn>
                              </p:par>
                            </p:childTnLst>
                          </p:cTn>
                        </p:par>
                        <p:par>
                          <p:cTn id="48" fill="hold">
                            <p:stCondLst>
                              <p:cond delay="16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1500"/>
                                        <p:tgtEl>
                                          <p:spTgt spid="28"/>
                                        </p:tgtEl>
                                      </p:cBhvr>
                                    </p:animEffect>
                                  </p:childTnLst>
                                </p:cTn>
                              </p:par>
                            </p:childTnLst>
                          </p:cTn>
                        </p:par>
                        <p:par>
                          <p:cTn id="52" fill="hold">
                            <p:stCondLst>
                              <p:cond delay="18000"/>
                            </p:stCondLst>
                            <p:childTnLst>
                              <p:par>
                                <p:cTn id="53" presetID="10"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1500"/>
                                        <p:tgtEl>
                                          <p:spTgt spid="45"/>
                                        </p:tgtEl>
                                      </p:cBhvr>
                                    </p:animEffect>
                                  </p:childTnLst>
                                </p:cTn>
                              </p:par>
                            </p:childTnLst>
                          </p:cTn>
                        </p:par>
                        <p:par>
                          <p:cTn id="56" fill="hold">
                            <p:stCondLst>
                              <p:cond delay="19500"/>
                            </p:stCondLst>
                            <p:childTnLst>
                              <p:par>
                                <p:cTn id="57" presetID="10"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500"/>
                                        <p:tgtEl>
                                          <p:spTgt spid="48"/>
                                        </p:tgtEl>
                                      </p:cBhvr>
                                    </p:animEffect>
                                  </p:childTnLst>
                                </p:cTn>
                              </p:par>
                            </p:childTnLst>
                          </p:cTn>
                        </p:par>
                        <p:par>
                          <p:cTn id="60" fill="hold">
                            <p:stCondLst>
                              <p:cond delay="21000"/>
                            </p:stCondLst>
                            <p:childTnLst>
                              <p:par>
                                <p:cTn id="61" presetID="10"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500"/>
                                        <p:tgtEl>
                                          <p:spTgt spid="27"/>
                                        </p:tgtEl>
                                      </p:cBhvr>
                                    </p:animEffect>
                                  </p:childTnLst>
                                </p:cTn>
                              </p:par>
                            </p:childTnLst>
                          </p:cTn>
                        </p:par>
                        <p:par>
                          <p:cTn id="64" fill="hold">
                            <p:stCondLst>
                              <p:cond delay="225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1500"/>
                                        <p:tgtEl>
                                          <p:spTgt spid="55"/>
                                        </p:tgtEl>
                                      </p:cBhvr>
                                    </p:animEffect>
                                  </p:childTnLst>
                                </p:cTn>
                              </p:par>
                            </p:childTnLst>
                          </p:cTn>
                        </p:par>
                        <p:par>
                          <p:cTn id="68" fill="hold">
                            <p:stCondLst>
                              <p:cond delay="24000"/>
                            </p:stCondLst>
                            <p:childTnLst>
                              <p:par>
                                <p:cTn id="69" presetID="10" presetClass="entr" presetSubtype="0" fill="hold"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1500"/>
                                        <p:tgtEl>
                                          <p:spTgt spid="54"/>
                                        </p:tgtEl>
                                      </p:cBhvr>
                                    </p:animEffect>
                                  </p:childTnLst>
                                </p:cTn>
                              </p:par>
                            </p:childTnLst>
                          </p:cTn>
                        </p:par>
                        <p:par>
                          <p:cTn id="72" fill="hold">
                            <p:stCondLst>
                              <p:cond delay="25500"/>
                            </p:stCondLst>
                            <p:childTnLst>
                              <p:par>
                                <p:cTn id="73" presetID="10" presetClass="entr" presetSubtype="0"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1500"/>
                                        <p:tgtEl>
                                          <p:spTgt spid="42"/>
                                        </p:tgtEl>
                                      </p:cBhvr>
                                    </p:animEffect>
                                  </p:childTnLst>
                                </p:cTn>
                              </p:par>
                            </p:childTnLst>
                          </p:cTn>
                        </p:par>
                        <p:par>
                          <p:cTn id="76" fill="hold">
                            <p:stCondLst>
                              <p:cond delay="27000"/>
                            </p:stCondLst>
                            <p:childTnLst>
                              <p:par>
                                <p:cTn id="77" presetID="10" presetClass="entr" presetSubtype="0"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1500"/>
                                        <p:tgtEl>
                                          <p:spTgt spid="56"/>
                                        </p:tgtEl>
                                      </p:cBhvr>
                                    </p:animEffect>
                                  </p:childTnLst>
                                </p:cTn>
                              </p:par>
                            </p:childTnLst>
                          </p:cTn>
                        </p:par>
                        <p:par>
                          <p:cTn id="80" fill="hold">
                            <p:stCondLst>
                              <p:cond delay="28500"/>
                            </p:stCondLst>
                            <p:childTnLst>
                              <p:par>
                                <p:cTn id="81" presetID="10" presetClass="entr" presetSubtype="0" fill="hold"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1500"/>
                                        <p:tgtEl>
                                          <p:spTgt spid="60"/>
                                        </p:tgtEl>
                                      </p:cBhvr>
                                    </p:animEffect>
                                  </p:childTnLst>
                                </p:cTn>
                              </p:par>
                              <p:par>
                                <p:cTn id="84" presetID="10" presetClass="entr" presetSubtype="0" fill="hold" nodeType="with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fade">
                                      <p:cBhvr>
                                        <p:cTn id="86" dur="1500"/>
                                        <p:tgtEl>
                                          <p:spTgt spid="64"/>
                                        </p:tgtEl>
                                      </p:cBhvr>
                                    </p:animEffect>
                                  </p:childTnLst>
                                </p:cTn>
                              </p:par>
                              <p:par>
                                <p:cTn id="87" presetID="10" presetClass="entr" presetSubtype="0" fill="hold" nodeType="with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500"/>
                                        <p:tgtEl>
                                          <p:spTgt spid="65"/>
                                        </p:tgtEl>
                                      </p:cBhvr>
                                    </p:animEffect>
                                  </p:childTnLst>
                                </p:cTn>
                              </p:par>
                            </p:childTnLst>
                          </p:cTn>
                        </p:par>
                        <p:par>
                          <p:cTn id="90" fill="hold">
                            <p:stCondLst>
                              <p:cond delay="30000"/>
                            </p:stCondLst>
                            <p:childTnLst>
                              <p:par>
                                <p:cTn id="91" presetID="10" presetClass="entr" presetSubtype="0" fill="hold" grpId="0" nodeType="after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fade">
                                      <p:cBhvr>
                                        <p:cTn id="93" dur="1500"/>
                                        <p:tgtEl>
                                          <p:spTgt spid="57"/>
                                        </p:tgtEl>
                                      </p:cBhvr>
                                    </p:animEffect>
                                  </p:childTnLst>
                                </p:cTn>
                              </p:par>
                            </p:childTnLst>
                          </p:cTn>
                        </p:par>
                        <p:par>
                          <p:cTn id="94" fill="hold">
                            <p:stCondLst>
                              <p:cond delay="31500"/>
                            </p:stCondLst>
                            <p:childTnLst>
                              <p:par>
                                <p:cTn id="95" presetID="10" presetClass="entr" presetSubtype="0"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fade">
                                      <p:cBhvr>
                                        <p:cTn id="97" dur="1500"/>
                                        <p:tgtEl>
                                          <p:spTgt spid="61"/>
                                        </p:tgtEl>
                                      </p:cBhvr>
                                    </p:animEffect>
                                  </p:childTnLst>
                                </p:cTn>
                              </p:par>
                            </p:childTnLst>
                          </p:cTn>
                        </p:par>
                        <p:par>
                          <p:cTn id="98" fill="hold">
                            <p:stCondLst>
                              <p:cond delay="33000"/>
                            </p:stCondLst>
                            <p:childTnLst>
                              <p:par>
                                <p:cTn id="99" presetID="10" presetClass="entr" presetSubtype="0" fill="hold" grpId="0" nodeType="after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fade">
                                      <p:cBhvr>
                                        <p:cTn id="101" dur="1500"/>
                                        <p:tgtEl>
                                          <p:spTgt spid="58"/>
                                        </p:tgtEl>
                                      </p:cBhvr>
                                    </p:animEffect>
                                  </p:childTnLst>
                                </p:cTn>
                              </p:par>
                            </p:childTnLst>
                          </p:cTn>
                        </p:par>
                        <p:par>
                          <p:cTn id="102" fill="hold">
                            <p:stCondLst>
                              <p:cond delay="34500"/>
                            </p:stCondLst>
                            <p:childTnLst>
                              <p:par>
                                <p:cTn id="103" presetID="10"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500"/>
                                        <p:tgtEl>
                                          <p:spTgt spid="62"/>
                                        </p:tgtEl>
                                      </p:cBhvr>
                                    </p:animEffect>
                                  </p:childTnLst>
                                </p:cTn>
                              </p:par>
                            </p:childTnLst>
                          </p:cTn>
                        </p:par>
                        <p:par>
                          <p:cTn id="106" fill="hold">
                            <p:stCondLst>
                              <p:cond delay="36000"/>
                            </p:stCondLst>
                            <p:childTnLst>
                              <p:par>
                                <p:cTn id="107" presetID="10" presetClass="entr" presetSubtype="0"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fade">
                                      <p:cBhvr>
                                        <p:cTn id="109" dur="1500"/>
                                        <p:tgtEl>
                                          <p:spTgt spid="59"/>
                                        </p:tgtEl>
                                      </p:cBhvr>
                                    </p:animEffect>
                                  </p:childTnLst>
                                </p:cTn>
                              </p:par>
                            </p:childTnLst>
                          </p:cTn>
                        </p:par>
                        <p:par>
                          <p:cTn id="110" fill="hold">
                            <p:stCondLst>
                              <p:cond delay="37500"/>
                            </p:stCondLst>
                            <p:childTnLst>
                              <p:par>
                                <p:cTn id="111" presetID="10"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1500"/>
                                        <p:tgtEl>
                                          <p:spTgt spid="63"/>
                                        </p:tgtEl>
                                      </p:cBhvr>
                                    </p:animEffect>
                                  </p:childTnLst>
                                </p:cTn>
                              </p:par>
                            </p:childTnLst>
                          </p:cTn>
                        </p:par>
                        <p:par>
                          <p:cTn id="114" fill="hold">
                            <p:stCondLst>
                              <p:cond delay="39000"/>
                            </p:stCondLst>
                            <p:childTnLst>
                              <p:par>
                                <p:cTn id="115" presetID="10" presetClass="entr" presetSubtype="0"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1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animBg="1"/>
      <p:bldP spid="42" grpId="0" animBg="1"/>
      <p:bldP spid="43" grpId="0" animBg="1"/>
      <p:bldP spid="44" grpId="0" animBg="1"/>
      <p:bldP spid="45" grpId="0" animBg="1"/>
      <p:bldP spid="47" grpId="0"/>
      <p:bldP spid="48" grpId="0"/>
      <p:bldP spid="50" grpId="0"/>
      <p:bldP spid="51" grpId="0" animBg="1"/>
      <p:bldP spid="55" grpId="0"/>
      <p:bldP spid="57" grpId="0" animBg="1"/>
      <p:bldP spid="58" grpId="0" animBg="1"/>
      <p:bldP spid="59" grpId="0" animBg="1"/>
      <p:bldP spid="61" grpId="0"/>
      <p:bldP spid="62" grpId="0"/>
      <p:bldP spid="63" grpId="0"/>
      <p:bldP spid="87"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799" y="1142999"/>
            <a:ext cx="8196944" cy="914402"/>
          </a:xfrm>
        </p:spPr>
        <p:txBody>
          <a:bodyPr/>
          <a:lstStyle/>
          <a:p>
            <a:r>
              <a:rPr lang="en-US" dirty="0"/>
              <a:t>Implementation considerations</a:t>
            </a:r>
          </a:p>
        </p:txBody>
      </p:sp>
      <p:sp>
        <p:nvSpPr>
          <p:cNvPr id="3" name="Content Placeholder 2"/>
          <p:cNvSpPr>
            <a:spLocks noGrp="1"/>
          </p:cNvSpPr>
          <p:nvPr>
            <p:ph sz="quarter" idx="17"/>
          </p:nvPr>
        </p:nvSpPr>
        <p:spPr>
          <a:xfrm>
            <a:off x="685799" y="3931717"/>
            <a:ext cx="2030507" cy="1731783"/>
          </a:xfrm>
        </p:spPr>
        <p:txBody>
          <a:bodyPr numCol="1"/>
          <a:lstStyle/>
          <a:p>
            <a:pPr algn="ctr"/>
            <a:r>
              <a:rPr lang="en-US" sz="1800" dirty="0"/>
              <a:t>Update clinical guidance</a:t>
            </a:r>
            <a:endParaRPr lang="en-US" dirty="0"/>
          </a:p>
          <a:p>
            <a:pPr lvl="2" algn="ctr"/>
            <a:r>
              <a:rPr lang="en-US" dirty="0"/>
              <a:t>Develop or revise existing clinical guidelines, protocols or job aids</a:t>
            </a:r>
          </a:p>
          <a:p>
            <a:pPr lvl="2" algn="ctr"/>
            <a:endParaRPr lang="en-US" sz="1400" dirty="0"/>
          </a:p>
          <a:p>
            <a:pPr lvl="2" algn="ctr"/>
            <a:endParaRPr lang="en-US" sz="1400" dirty="0"/>
          </a:p>
          <a:p>
            <a:pPr lvl="2" algn="ctr"/>
            <a:endParaRPr lang="en-US" sz="1400" dirty="0"/>
          </a:p>
          <a:p>
            <a:pPr lvl="2" algn="ctr"/>
            <a:endParaRPr lang="en-US" sz="1400" dirty="0"/>
          </a:p>
          <a:p>
            <a:pPr lvl="2" algn="ctr"/>
            <a:endParaRPr lang="en-US" sz="1400" dirty="0"/>
          </a:p>
        </p:txBody>
      </p:sp>
      <p:sp>
        <p:nvSpPr>
          <p:cNvPr id="15" name="Text Placeholder 14"/>
          <p:cNvSpPr>
            <a:spLocks noGrp="1"/>
          </p:cNvSpPr>
          <p:nvPr>
            <p:ph type="body" idx="28"/>
          </p:nvPr>
        </p:nvSpPr>
        <p:spPr/>
        <p:txBody>
          <a:bodyPr/>
          <a:lstStyle/>
          <a:p>
            <a:r>
              <a:rPr lang="en-US" dirty="0"/>
              <a:t>6. implementing the updated WHO recommendations</a:t>
            </a:r>
          </a:p>
        </p:txBody>
      </p:sp>
      <p:pic>
        <p:nvPicPr>
          <p:cNvPr id="30" name="Picture 2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9530" y="2350352"/>
            <a:ext cx="1463043" cy="1463043"/>
          </a:xfrm>
          <a:prstGeom prst="rect">
            <a:avLst/>
          </a:prstGeom>
        </p:spPr>
      </p:pic>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1424" y="2350352"/>
            <a:ext cx="1463043" cy="1463043"/>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36863" y="2648293"/>
            <a:ext cx="893863" cy="873155"/>
          </a:xfrm>
          <a:prstGeom prst="rect">
            <a:avLst/>
          </a:prstGeom>
        </p:spPr>
      </p:pic>
      <p:sp>
        <p:nvSpPr>
          <p:cNvPr id="33" name="Content Placeholder 2"/>
          <p:cNvSpPr>
            <a:spLocks noGrp="1"/>
          </p:cNvSpPr>
          <p:nvPr>
            <p:ph sz="quarter" idx="17"/>
          </p:nvPr>
        </p:nvSpPr>
        <p:spPr>
          <a:xfrm>
            <a:off x="3455278" y="3931716"/>
            <a:ext cx="2153771" cy="1731783"/>
          </a:xfrm>
        </p:spPr>
        <p:txBody>
          <a:bodyPr numCol="1"/>
          <a:lstStyle/>
          <a:p>
            <a:pPr algn="ctr"/>
            <a:r>
              <a:rPr lang="en-US" sz="1800" dirty="0"/>
              <a:t>Equip health   facilities</a:t>
            </a:r>
          </a:p>
          <a:p>
            <a:pPr lvl="2" algn="ctr"/>
            <a:r>
              <a:rPr lang="en-US" dirty="0"/>
              <a:t>Ensure necessary supplies, equipment and staff to use uterotonics safely</a:t>
            </a:r>
          </a:p>
          <a:p>
            <a:pPr lvl="2" algn="ctr"/>
            <a:endParaRPr lang="en-US" sz="1400" dirty="0"/>
          </a:p>
          <a:p>
            <a:pPr lvl="2" algn="ctr"/>
            <a:endParaRPr lang="en-US" sz="1400" dirty="0"/>
          </a:p>
          <a:p>
            <a:pPr lvl="2" algn="ctr"/>
            <a:endParaRPr lang="en-US" sz="1400" dirty="0"/>
          </a:p>
          <a:p>
            <a:pPr lvl="2" algn="ctr"/>
            <a:endParaRPr lang="en-US" sz="1400" dirty="0"/>
          </a:p>
          <a:p>
            <a:pPr lvl="2" algn="ctr"/>
            <a:endParaRPr lang="en-US" sz="1400" dirty="0"/>
          </a:p>
        </p:txBody>
      </p:sp>
      <p:sp>
        <p:nvSpPr>
          <p:cNvPr id="34" name="Content Placeholder 2"/>
          <p:cNvSpPr>
            <a:spLocks noGrp="1"/>
          </p:cNvSpPr>
          <p:nvPr>
            <p:ph sz="quarter" idx="17"/>
          </p:nvPr>
        </p:nvSpPr>
        <p:spPr>
          <a:xfrm>
            <a:off x="6427693" y="3882026"/>
            <a:ext cx="2030507" cy="1731783"/>
          </a:xfrm>
        </p:spPr>
        <p:txBody>
          <a:bodyPr numCol="1"/>
          <a:lstStyle/>
          <a:p>
            <a:pPr algn="ctr"/>
            <a:r>
              <a:rPr lang="en-US" sz="1800" dirty="0"/>
              <a:t>Support </a:t>
            </a:r>
            <a:r>
              <a:rPr lang="en-US" sz="1800" dirty="0" err="1"/>
              <a:t>behaviour</a:t>
            </a:r>
            <a:r>
              <a:rPr lang="en-US" sz="1800" dirty="0"/>
              <a:t> change</a:t>
            </a:r>
            <a:endParaRPr lang="en-US" dirty="0"/>
          </a:p>
          <a:p>
            <a:pPr lvl="2" algn="ctr"/>
            <a:r>
              <a:rPr lang="en-US" dirty="0"/>
              <a:t>Obtain technical support for implementation, engage stakeholders and partners, and provide training</a:t>
            </a:r>
          </a:p>
          <a:p>
            <a:pPr lvl="2" algn="ctr"/>
            <a:endParaRPr lang="en-US" sz="1400" dirty="0"/>
          </a:p>
          <a:p>
            <a:pPr lvl="2" algn="ctr"/>
            <a:endParaRPr lang="en-US" sz="1400" dirty="0"/>
          </a:p>
          <a:p>
            <a:pPr lvl="2" algn="ctr"/>
            <a:endParaRPr lang="en-US" sz="1400" dirty="0"/>
          </a:p>
          <a:p>
            <a:pPr lvl="2" algn="ctr"/>
            <a:endParaRPr lang="en-US" sz="1400" dirty="0"/>
          </a:p>
          <a:p>
            <a:pPr lvl="2" algn="ctr"/>
            <a:endParaRPr lang="en-US" sz="1400" dirty="0"/>
          </a:p>
        </p:txBody>
      </p:sp>
      <p:sp>
        <p:nvSpPr>
          <p:cNvPr id="36"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36"/>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Rectangle 40"/>
          <p:cNvSpPr>
            <a:spLocks noChangeArrowheads="1"/>
          </p:cNvSpPr>
          <p:nvPr/>
        </p:nvSpPr>
        <p:spPr bwMode="auto">
          <a:xfrm>
            <a:off x="7333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7229192" y="6330191"/>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06</a:t>
            </a:r>
          </a:p>
        </p:txBody>
      </p:sp>
      <p:grpSp>
        <p:nvGrpSpPr>
          <p:cNvPr id="19" name="Group 18">
            <a:extLst>
              <a:ext uri="{FF2B5EF4-FFF2-40B4-BE49-F238E27FC236}">
                <a16:creationId xmlns:a16="http://schemas.microsoft.com/office/drawing/2014/main" id="{1DADFBAE-0272-4349-8FEB-8EF9D4C567E5}"/>
              </a:ext>
            </a:extLst>
          </p:cNvPr>
          <p:cNvGrpSpPr/>
          <p:nvPr/>
        </p:nvGrpSpPr>
        <p:grpSpPr>
          <a:xfrm>
            <a:off x="7229192" y="6158744"/>
            <a:ext cx="1229008" cy="119062"/>
            <a:chOff x="685800" y="6165890"/>
            <a:chExt cx="1229008" cy="119062"/>
          </a:xfrm>
        </p:grpSpPr>
        <p:sp>
          <p:nvSpPr>
            <p:cNvPr id="20" name="Rectangle 19">
              <a:extLst>
                <a:ext uri="{FF2B5EF4-FFF2-40B4-BE49-F238E27FC236}">
                  <a16:creationId xmlns:a16="http://schemas.microsoft.com/office/drawing/2014/main" id="{A4F59F8E-6FDD-C741-9BC6-1F729683C33B}"/>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B58EC7B6-E101-DF42-B4AE-36A701947CE9}"/>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2926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799" y="1142999"/>
            <a:ext cx="8196944" cy="914402"/>
          </a:xfrm>
        </p:spPr>
        <p:txBody>
          <a:bodyPr/>
          <a:lstStyle/>
          <a:p>
            <a:r>
              <a:rPr lang="en-US" dirty="0"/>
              <a:t>Implementation considerations</a:t>
            </a:r>
          </a:p>
        </p:txBody>
      </p:sp>
      <p:sp>
        <p:nvSpPr>
          <p:cNvPr id="3" name="Content Placeholder 2"/>
          <p:cNvSpPr>
            <a:spLocks noGrp="1"/>
          </p:cNvSpPr>
          <p:nvPr>
            <p:ph sz="quarter" idx="17"/>
          </p:nvPr>
        </p:nvSpPr>
        <p:spPr>
          <a:xfrm>
            <a:off x="685799" y="3931717"/>
            <a:ext cx="2030507" cy="1731783"/>
          </a:xfrm>
        </p:spPr>
        <p:txBody>
          <a:bodyPr numCol="1"/>
          <a:lstStyle/>
          <a:p>
            <a:pPr algn="ctr"/>
            <a:r>
              <a:rPr lang="en-US" sz="1800" dirty="0"/>
              <a:t>Quality-certified uterotonics</a:t>
            </a:r>
            <a:endParaRPr lang="en-US" dirty="0"/>
          </a:p>
          <a:p>
            <a:pPr lvl="2" algn="ctr"/>
            <a:r>
              <a:rPr lang="en-US" dirty="0"/>
              <a:t>Regulatory, procurement and logistics processes that work</a:t>
            </a:r>
            <a:endParaRPr lang="en-US" sz="1400" dirty="0"/>
          </a:p>
          <a:p>
            <a:pPr lvl="2" algn="ctr"/>
            <a:endParaRPr lang="en-US" sz="1400" dirty="0"/>
          </a:p>
          <a:p>
            <a:pPr lvl="2" algn="ctr"/>
            <a:endParaRPr lang="en-US" sz="1400" dirty="0"/>
          </a:p>
          <a:p>
            <a:pPr lvl="2" algn="ctr"/>
            <a:endParaRPr lang="en-US" sz="1400" dirty="0"/>
          </a:p>
          <a:p>
            <a:pPr lvl="2" algn="ctr"/>
            <a:endParaRPr lang="en-US" sz="1400" dirty="0"/>
          </a:p>
        </p:txBody>
      </p:sp>
      <p:sp>
        <p:nvSpPr>
          <p:cNvPr id="15" name="Text Placeholder 14"/>
          <p:cNvSpPr>
            <a:spLocks noGrp="1"/>
          </p:cNvSpPr>
          <p:nvPr>
            <p:ph type="body" idx="28"/>
          </p:nvPr>
        </p:nvSpPr>
        <p:spPr/>
        <p:txBody>
          <a:bodyPr/>
          <a:lstStyle/>
          <a:p>
            <a:r>
              <a:rPr lang="en-US" dirty="0"/>
              <a:t>6. implementing the updated WHO recommendations</a:t>
            </a:r>
          </a:p>
        </p:txBody>
      </p:sp>
      <p:sp>
        <p:nvSpPr>
          <p:cNvPr id="33" name="Content Placeholder 2"/>
          <p:cNvSpPr>
            <a:spLocks noGrp="1"/>
          </p:cNvSpPr>
          <p:nvPr>
            <p:ph sz="quarter" idx="17"/>
          </p:nvPr>
        </p:nvSpPr>
        <p:spPr>
          <a:xfrm>
            <a:off x="3455278" y="3931716"/>
            <a:ext cx="2153771" cy="1731783"/>
          </a:xfrm>
        </p:spPr>
        <p:txBody>
          <a:bodyPr numCol="1"/>
          <a:lstStyle/>
          <a:p>
            <a:pPr algn="ctr"/>
            <a:r>
              <a:rPr lang="en-US" sz="1800" dirty="0"/>
              <a:t>Cold-chain transport &amp; storage</a:t>
            </a:r>
          </a:p>
          <a:p>
            <a:pPr lvl="2" algn="ctr"/>
            <a:r>
              <a:rPr lang="en-US" dirty="0"/>
              <a:t>For heat-sensitive uterotonics (oxytocin, ergometrine)</a:t>
            </a:r>
          </a:p>
          <a:p>
            <a:pPr lvl="2" algn="ctr"/>
            <a:endParaRPr lang="en-US" sz="1400" dirty="0"/>
          </a:p>
          <a:p>
            <a:pPr lvl="2" algn="ctr"/>
            <a:endParaRPr lang="en-US" sz="1400" dirty="0"/>
          </a:p>
          <a:p>
            <a:pPr lvl="2" algn="ctr"/>
            <a:endParaRPr lang="en-US" sz="1400" dirty="0"/>
          </a:p>
          <a:p>
            <a:pPr lvl="2" algn="ctr"/>
            <a:endParaRPr lang="en-US" sz="1400" dirty="0"/>
          </a:p>
          <a:p>
            <a:pPr lvl="2" algn="ctr"/>
            <a:endParaRPr lang="en-US" sz="1400" dirty="0"/>
          </a:p>
        </p:txBody>
      </p:sp>
      <p:sp>
        <p:nvSpPr>
          <p:cNvPr id="34" name="Content Placeholder 2"/>
          <p:cNvSpPr>
            <a:spLocks noGrp="1"/>
          </p:cNvSpPr>
          <p:nvPr>
            <p:ph sz="quarter" idx="17"/>
          </p:nvPr>
        </p:nvSpPr>
        <p:spPr>
          <a:xfrm>
            <a:off x="6427693" y="3882026"/>
            <a:ext cx="2030507" cy="1731783"/>
          </a:xfrm>
        </p:spPr>
        <p:txBody>
          <a:bodyPr numCol="1"/>
          <a:lstStyle/>
          <a:p>
            <a:pPr algn="ctr"/>
            <a:r>
              <a:rPr lang="en-US" sz="1800" dirty="0"/>
              <a:t>Effective communication</a:t>
            </a:r>
            <a:endParaRPr lang="en-US" dirty="0"/>
          </a:p>
          <a:p>
            <a:pPr lvl="2" algn="ctr"/>
            <a:r>
              <a:rPr lang="en-US" dirty="0"/>
              <a:t>Ensure women are informed of risks, benefits and alternatives</a:t>
            </a:r>
          </a:p>
          <a:p>
            <a:pPr lvl="2" algn="ctr"/>
            <a:endParaRPr lang="en-US" sz="1400" dirty="0"/>
          </a:p>
          <a:p>
            <a:pPr lvl="2" algn="ctr"/>
            <a:endParaRPr lang="en-US" sz="1400" dirty="0"/>
          </a:p>
          <a:p>
            <a:pPr lvl="2" algn="ctr"/>
            <a:endParaRPr lang="en-US" sz="1400" dirty="0"/>
          </a:p>
          <a:p>
            <a:pPr lvl="2" algn="ctr"/>
            <a:endParaRPr lang="en-US" sz="1400" dirty="0"/>
          </a:p>
          <a:p>
            <a:pPr lvl="2" algn="ctr"/>
            <a:endParaRPr lang="en-US" sz="1400" dirty="0"/>
          </a:p>
        </p:txBody>
      </p:sp>
      <p:pic>
        <p:nvPicPr>
          <p:cNvPr id="4" name="Graphic 3">
            <a:extLst>
              <a:ext uri="{FF2B5EF4-FFF2-40B4-BE49-F238E27FC236}">
                <a16:creationId xmlns:a16="http://schemas.microsoft.com/office/drawing/2014/main" id="{8F6B18B6-8449-A244-AA85-B00246B822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52797" y="2420653"/>
            <a:ext cx="731474" cy="1322439"/>
          </a:xfrm>
          <a:prstGeom prst="rect">
            <a:avLst/>
          </a:prstGeom>
        </p:spPr>
      </p:pic>
      <p:pic>
        <p:nvPicPr>
          <p:cNvPr id="26" name="Picture 4">
            <a:extLst>
              <a:ext uri="{FF2B5EF4-FFF2-40B4-BE49-F238E27FC236}">
                <a16:creationId xmlns:a16="http://schemas.microsoft.com/office/drawing/2014/main" id="{5A2F6773-5E90-4242-8B41-9780BF2A87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335"/>
          <a:stretch/>
        </p:blipFill>
        <p:spPr bwMode="auto">
          <a:xfrm>
            <a:off x="1179154" y="2397370"/>
            <a:ext cx="1043796" cy="1345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9">
            <a:extLst>
              <a:ext uri="{FF2B5EF4-FFF2-40B4-BE49-F238E27FC236}">
                <a16:creationId xmlns:a16="http://schemas.microsoft.com/office/drawing/2014/main" id="{94CB174C-EA4B-504A-B01D-A27AC492F0D9}"/>
              </a:ext>
            </a:extLst>
          </p:cNvPr>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C85D9FF4-D29F-BB4A-A242-E42044A7833A}"/>
              </a:ext>
            </a:extLst>
          </p:cNvPr>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0556732D-738E-9442-A9D1-30F1DD0F062F}"/>
              </a:ext>
            </a:extLst>
          </p:cNvPr>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11488E45-AB6C-6541-9C3C-2500A0C42E47}"/>
              </a:ext>
            </a:extLst>
          </p:cNvPr>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8B176CA7-564F-B44F-A61C-2416858F106E}"/>
              </a:ext>
            </a:extLst>
          </p:cNvPr>
          <p:cNvSpPr>
            <a:spLocks noChangeArrowheads="1"/>
          </p:cNvSpPr>
          <p:nvPr/>
        </p:nvSpPr>
        <p:spPr bwMode="auto">
          <a:xfrm>
            <a:off x="7333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TextBox 23">
            <a:extLst>
              <a:ext uri="{FF2B5EF4-FFF2-40B4-BE49-F238E27FC236}">
                <a16:creationId xmlns:a16="http://schemas.microsoft.com/office/drawing/2014/main" id="{05BE1F34-E4AF-774D-9DE8-EE47814B06B1}"/>
              </a:ext>
            </a:extLst>
          </p:cNvPr>
          <p:cNvSpPr txBox="1"/>
          <p:nvPr/>
        </p:nvSpPr>
        <p:spPr>
          <a:xfrm>
            <a:off x="7229192" y="6330191"/>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06</a:t>
            </a:r>
          </a:p>
        </p:txBody>
      </p:sp>
      <p:grpSp>
        <p:nvGrpSpPr>
          <p:cNvPr id="25" name="Group 24">
            <a:extLst>
              <a:ext uri="{FF2B5EF4-FFF2-40B4-BE49-F238E27FC236}">
                <a16:creationId xmlns:a16="http://schemas.microsoft.com/office/drawing/2014/main" id="{9180998C-1DAD-BB47-A5F5-1D6AC9CB817F}"/>
              </a:ext>
            </a:extLst>
          </p:cNvPr>
          <p:cNvGrpSpPr/>
          <p:nvPr/>
        </p:nvGrpSpPr>
        <p:grpSpPr>
          <a:xfrm>
            <a:off x="7229192" y="6158744"/>
            <a:ext cx="1229008" cy="119062"/>
            <a:chOff x="685800" y="6165890"/>
            <a:chExt cx="1229008" cy="119062"/>
          </a:xfrm>
        </p:grpSpPr>
        <p:sp>
          <p:nvSpPr>
            <p:cNvPr id="28" name="Rectangle 27">
              <a:extLst>
                <a:ext uri="{FF2B5EF4-FFF2-40B4-BE49-F238E27FC236}">
                  <a16:creationId xmlns:a16="http://schemas.microsoft.com/office/drawing/2014/main" id="{B9FDAE7B-6BD7-2948-B65F-96A5BEF8CE79}"/>
                </a:ext>
              </a:extLst>
            </p:cNvPr>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78B10159-1E7E-C647-AF29-87C33E0A9CAE}"/>
                </a:ext>
              </a:extLst>
            </p:cNvPr>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36" name="Picture 2">
            <a:extLst>
              <a:ext uri="{FF2B5EF4-FFF2-40B4-BE49-F238E27FC236}">
                <a16:creationId xmlns:a16="http://schemas.microsoft.com/office/drawing/2014/main" id="{BBEAFB1D-E5D8-1B4C-835E-3D9198BAFFF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49"/>
          <a:stretch/>
        </p:blipFill>
        <p:spPr bwMode="auto">
          <a:xfrm>
            <a:off x="6768214" y="2967624"/>
            <a:ext cx="1369770" cy="647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64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2999"/>
            <a:ext cx="7772400" cy="914402"/>
          </a:xfrm>
        </p:spPr>
        <p:txBody>
          <a:bodyPr/>
          <a:lstStyle/>
          <a:p>
            <a:r>
              <a:rPr lang="en-US" dirty="0"/>
              <a:t>Contact us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140" y="2303814"/>
            <a:ext cx="803074" cy="81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156" y="2275327"/>
            <a:ext cx="812426" cy="81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Content Placeholder 3"/>
          <p:cNvSpPr txBox="1">
            <a:spLocks/>
          </p:cNvSpPr>
          <p:nvPr/>
        </p:nvSpPr>
        <p:spPr>
          <a:xfrm>
            <a:off x="317548" y="3224033"/>
            <a:ext cx="1728422" cy="904912"/>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lgn="ctr">
              <a:buNone/>
            </a:pPr>
            <a:r>
              <a:rPr lang="en-US" b="1" dirty="0">
                <a:solidFill>
                  <a:srgbClr val="00AFBB"/>
                </a:solidFill>
              </a:rPr>
              <a:t>Email:                           </a:t>
            </a:r>
            <a:r>
              <a:rPr lang="en-US" u="sng" dirty="0" err="1">
                <a:solidFill>
                  <a:srgbClr val="696969"/>
                </a:solidFill>
                <a:uFill>
                  <a:solidFill>
                    <a:schemeClr val="bg1"/>
                  </a:solidFill>
                </a:uFill>
              </a:rPr>
              <a:t>reproductivehealth@who.int</a:t>
            </a:r>
            <a:endParaRPr lang="en-US" u="sng" dirty="0">
              <a:solidFill>
                <a:srgbClr val="696969"/>
              </a:solidFill>
              <a:uFill>
                <a:solidFill>
                  <a:schemeClr val="bg1"/>
                </a:solidFill>
              </a:uFill>
            </a:endParaRPr>
          </a:p>
        </p:txBody>
      </p:sp>
      <p:sp>
        <p:nvSpPr>
          <p:cNvPr id="21" name="Content Placeholder 3"/>
          <p:cNvSpPr txBox="1">
            <a:spLocks/>
          </p:cNvSpPr>
          <p:nvPr/>
        </p:nvSpPr>
        <p:spPr>
          <a:xfrm>
            <a:off x="2721733" y="3297277"/>
            <a:ext cx="1263493" cy="904912"/>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lgn="ctr">
              <a:buFont typeface="Calibri" panose="020F0502020204030204" pitchFamily="34" charset="0"/>
              <a:buNone/>
            </a:pPr>
            <a:r>
              <a:rPr lang="en-US" b="1" dirty="0">
                <a:solidFill>
                  <a:srgbClr val="00AFBB"/>
                </a:solidFill>
              </a:rPr>
              <a:t>Twitter:</a:t>
            </a:r>
            <a:br>
              <a:rPr lang="en-US" b="1" dirty="0">
                <a:solidFill>
                  <a:srgbClr val="00AFBB"/>
                </a:solidFill>
              </a:rPr>
            </a:br>
            <a:r>
              <a:rPr lang="en-US" b="1" u="sng" dirty="0">
                <a:solidFill>
                  <a:srgbClr val="00AFBB"/>
                </a:solidFill>
                <a:uFill>
                  <a:solidFill>
                    <a:schemeClr val="bg1"/>
                  </a:solidFill>
                </a:uFill>
              </a:rPr>
              <a:t> </a:t>
            </a:r>
            <a:r>
              <a:rPr lang="en-US" u="sng" dirty="0">
                <a:solidFill>
                  <a:srgbClr val="696969"/>
                </a:solidFill>
                <a:uFill>
                  <a:solidFill>
                    <a:schemeClr val="bg1"/>
                  </a:solidFill>
                </a:uFill>
                <a:hlinkClick r:id="rId4"/>
              </a:rPr>
              <a:t>@HRPresearch</a:t>
            </a:r>
            <a:endParaRPr lang="en-US" u="sng" dirty="0">
              <a:solidFill>
                <a:srgbClr val="696969"/>
              </a:solidFill>
              <a:uFill>
                <a:solidFill>
                  <a:schemeClr val="bg1"/>
                </a:solidFill>
              </a:uFill>
            </a:endParaRPr>
          </a:p>
        </p:txBody>
      </p:sp>
      <p:sp>
        <p:nvSpPr>
          <p:cNvPr id="22" name="Content Placeholder 3"/>
          <p:cNvSpPr txBox="1">
            <a:spLocks/>
          </p:cNvSpPr>
          <p:nvPr/>
        </p:nvSpPr>
        <p:spPr>
          <a:xfrm>
            <a:off x="4550920" y="3224033"/>
            <a:ext cx="1368897" cy="904912"/>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lgn="ctr">
              <a:spcAft>
                <a:spcPts val="1200"/>
              </a:spcAft>
            </a:pPr>
            <a:r>
              <a:rPr lang="en-US" b="1" dirty="0">
                <a:solidFill>
                  <a:srgbClr val="00AFBB"/>
                </a:solidFill>
              </a:rPr>
              <a:t>Facebook:</a:t>
            </a:r>
            <a:br>
              <a:rPr lang="en-US" b="1" dirty="0">
                <a:solidFill>
                  <a:srgbClr val="00AFBB"/>
                </a:solidFill>
              </a:rPr>
            </a:br>
            <a:r>
              <a:rPr lang="en-US" u="sng" dirty="0">
                <a:solidFill>
                  <a:srgbClr val="696969"/>
                </a:solidFill>
                <a:uFill>
                  <a:solidFill>
                    <a:schemeClr val="bg1"/>
                  </a:solidFill>
                </a:uFill>
                <a:hlinkClick r:id="rId5"/>
              </a:rPr>
              <a:t>World Health Organization</a:t>
            </a:r>
            <a:endParaRPr lang="en-US" u="sng" dirty="0">
              <a:solidFill>
                <a:srgbClr val="696969"/>
              </a:solidFill>
              <a:uFill>
                <a:solidFill>
                  <a:schemeClr val="bg1"/>
                </a:solidFill>
              </a:uFill>
            </a:endParaRPr>
          </a:p>
          <a:p>
            <a:pPr algn="ctr"/>
            <a:endParaRPr lang="en-US" sz="1100" i="0" u="sng" dirty="0">
              <a:solidFill>
                <a:srgbClr val="00AFBB"/>
              </a:solidFill>
              <a:latin typeface="Arial"/>
            </a:endParaRPr>
          </a:p>
        </p:txBody>
      </p:sp>
      <p:cxnSp>
        <p:nvCxnSpPr>
          <p:cNvPr id="16" name="Straight Connector 15"/>
          <p:cNvCxnSpPr/>
          <p:nvPr/>
        </p:nvCxnSpPr>
        <p:spPr>
          <a:xfrm>
            <a:off x="6651812" y="1611551"/>
            <a:ext cx="0" cy="478766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7" name="Picture 26" descr="cid:image002.png@01D25A0E.E7FEC080"/>
          <p:cNvPicPr/>
          <p:nvPr/>
        </p:nvPicPr>
        <p:blipFill>
          <a:blip r:embed="rId6">
            <a:extLst>
              <a:ext uri="{28A0092B-C50C-407E-A947-70E740481C1C}">
                <a14:useLocalDpi xmlns:a14="http://schemas.microsoft.com/office/drawing/2010/main" val="0"/>
              </a:ext>
            </a:extLst>
          </a:blip>
          <a:srcRect/>
          <a:stretch>
            <a:fillRect/>
          </a:stretch>
        </p:blipFill>
        <p:spPr bwMode="auto">
          <a:xfrm>
            <a:off x="606056" y="2445491"/>
            <a:ext cx="1201479" cy="574158"/>
          </a:xfrm>
          <a:prstGeom prst="rect">
            <a:avLst/>
          </a:prstGeom>
          <a:noFill/>
          <a:ln>
            <a:noFill/>
          </a:ln>
        </p:spPr>
      </p:pic>
      <p:pic>
        <p:nvPicPr>
          <p:cNvPr id="4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5149" y="6457721"/>
            <a:ext cx="146685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163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New findings on uterotonics for PPH prevention</a:t>
            </a:r>
          </a:p>
        </p:txBody>
      </p:sp>
      <p:sp>
        <p:nvSpPr>
          <p:cNvPr id="26" name="Text Placeholder 25"/>
          <p:cNvSpPr>
            <a:spLocks noGrp="1"/>
          </p:cNvSpPr>
          <p:nvPr>
            <p:ph type="body" idx="28"/>
          </p:nvPr>
        </p:nvSpPr>
        <p:spPr/>
        <p:txBody>
          <a:bodyPr/>
          <a:lstStyle/>
          <a:p>
            <a:r>
              <a:rPr lang="en-US" dirty="0"/>
              <a:t>2. Uterotonics for PPH prevention</a:t>
            </a:r>
          </a:p>
        </p:txBody>
      </p:sp>
      <p:sp>
        <p:nvSpPr>
          <p:cNvPr id="17"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1992086" y="6165890"/>
            <a:ext cx="1229008" cy="119062"/>
            <a:chOff x="685800" y="6165890"/>
            <a:chExt cx="1229008" cy="119062"/>
          </a:xfrm>
        </p:grpSpPr>
        <p:sp>
          <p:nvSpPr>
            <p:cNvPr id="25"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0" name="TextBox 29"/>
          <p:cNvSpPr txBox="1"/>
          <p:nvPr/>
        </p:nvSpPr>
        <p:spPr>
          <a:xfrm>
            <a:off x="1994478" y="6287390"/>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02</a:t>
            </a:r>
          </a:p>
        </p:txBody>
      </p:sp>
      <p:sp>
        <p:nvSpPr>
          <p:cNvPr id="33" name="Content Placeholder 7"/>
          <p:cNvSpPr>
            <a:spLocks noGrp="1"/>
          </p:cNvSpPr>
          <p:nvPr>
            <p:ph sz="quarter" idx="15"/>
          </p:nvPr>
        </p:nvSpPr>
        <p:spPr>
          <a:xfrm>
            <a:off x="548149" y="3858510"/>
            <a:ext cx="3657600" cy="1582389"/>
          </a:xfrm>
        </p:spPr>
        <p:txBody>
          <a:bodyPr/>
          <a:lstStyle/>
          <a:p>
            <a:pPr lvl="2"/>
            <a:endParaRPr lang="en-US" dirty="0"/>
          </a:p>
          <a:p>
            <a:pPr marL="171450" lvl="2" indent="-171450">
              <a:buFont typeface="Arial" panose="020B0604020202020204" pitchFamily="34" charset="0"/>
              <a:buChar char="•"/>
            </a:pPr>
            <a:r>
              <a:rPr lang="en-US" dirty="0"/>
              <a:t>196 trials (135 559 women) across 53 countries</a:t>
            </a:r>
          </a:p>
          <a:p>
            <a:pPr marL="171450" lvl="2" indent="-171450">
              <a:buFont typeface="Arial" panose="020B0604020202020204" pitchFamily="34" charset="0"/>
              <a:buChar char="•"/>
            </a:pPr>
            <a:r>
              <a:rPr lang="en-US" dirty="0"/>
              <a:t>Any trial comparing a uterotonic vs placebo, no uterotonic or another uterotonic</a:t>
            </a:r>
          </a:p>
          <a:p>
            <a:pPr marL="171450" lvl="2" indent="-171450">
              <a:buFont typeface="Arial" panose="020B0604020202020204" pitchFamily="34" charset="0"/>
              <a:buChar char="•"/>
            </a:pPr>
            <a:r>
              <a:rPr lang="en-US" dirty="0"/>
              <a:t>Single agents (oxytocin, carbetocin, misoprostol, ergometrine) or combination agents (oxytocin plus ergometrine, oxytocin plus misoprostol)</a:t>
            </a:r>
          </a:p>
        </p:txBody>
      </p:sp>
      <p:sp>
        <p:nvSpPr>
          <p:cNvPr id="34" name="Content Placeholder 15"/>
          <p:cNvSpPr txBox="1">
            <a:spLocks/>
          </p:cNvSpPr>
          <p:nvPr/>
        </p:nvSpPr>
        <p:spPr>
          <a:xfrm>
            <a:off x="647700" y="2697697"/>
            <a:ext cx="3733800" cy="1160812"/>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dirty="0"/>
              <a:t>A Cochrane systematic review and network meta-analysis compared uterotonic options with no uterotonic and other uterotonic options.</a:t>
            </a:r>
          </a:p>
        </p:txBody>
      </p:sp>
      <p:pic>
        <p:nvPicPr>
          <p:cNvPr id="3" name="Picture 2">
            <a:extLst>
              <a:ext uri="{FF2B5EF4-FFF2-40B4-BE49-F238E27FC236}">
                <a16:creationId xmlns:a16="http://schemas.microsoft.com/office/drawing/2014/main" id="{D442C8E0-0125-4B4A-AB44-C19AE75A8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280002"/>
            <a:ext cx="4155282" cy="3116462"/>
          </a:xfrm>
          <a:prstGeom prst="rect">
            <a:avLst/>
          </a:prstGeom>
        </p:spPr>
      </p:pic>
      <p:sp>
        <p:nvSpPr>
          <p:cNvPr id="4" name="TextBox 3">
            <a:extLst>
              <a:ext uri="{FF2B5EF4-FFF2-40B4-BE49-F238E27FC236}">
                <a16:creationId xmlns:a16="http://schemas.microsoft.com/office/drawing/2014/main" id="{26EB0607-79F7-8B43-8D17-68FF098825F3}"/>
              </a:ext>
            </a:extLst>
          </p:cNvPr>
          <p:cNvSpPr txBox="1"/>
          <p:nvPr/>
        </p:nvSpPr>
        <p:spPr>
          <a:xfrm>
            <a:off x="4788310" y="5663500"/>
            <a:ext cx="4070555" cy="320665"/>
          </a:xfrm>
          <a:prstGeom prst="rect">
            <a:avLst/>
          </a:prstGeom>
          <a:noFill/>
        </p:spPr>
        <p:txBody>
          <a:bodyPr wrap="square" lIns="0" tIns="0" rIns="0" bIns="0" rtlCol="0">
            <a:spAutoFit/>
          </a:bodyPr>
          <a:lstStyle/>
          <a:p>
            <a:pPr>
              <a:lnSpc>
                <a:spcPct val="120000"/>
              </a:lnSpc>
            </a:pPr>
            <a:r>
              <a:rPr lang="en-US" sz="900" dirty="0" err="1">
                <a:solidFill>
                  <a:schemeClr val="tx2"/>
                </a:solidFill>
              </a:rPr>
              <a:t>Gallos</a:t>
            </a:r>
            <a:r>
              <a:rPr lang="en-US" sz="900" dirty="0">
                <a:solidFill>
                  <a:schemeClr val="tx2"/>
                </a:solidFill>
              </a:rPr>
              <a:t> et al. Uterotonic agents for preventing postpartum </a:t>
            </a:r>
            <a:r>
              <a:rPr lang="en-US" sz="900" dirty="0" err="1">
                <a:solidFill>
                  <a:schemeClr val="tx2"/>
                </a:solidFill>
              </a:rPr>
              <a:t>haemorrhage</a:t>
            </a:r>
            <a:r>
              <a:rPr lang="en-US" sz="900" dirty="0">
                <a:solidFill>
                  <a:schemeClr val="tx2"/>
                </a:solidFill>
              </a:rPr>
              <a:t>: a network meta‐analysis. Cochrane Database </a:t>
            </a:r>
            <a:r>
              <a:rPr lang="en-US" sz="900" dirty="0" err="1">
                <a:solidFill>
                  <a:schemeClr val="tx2"/>
                </a:solidFill>
              </a:rPr>
              <a:t>Syst</a:t>
            </a:r>
            <a:r>
              <a:rPr lang="en-US" sz="900" dirty="0">
                <a:solidFill>
                  <a:schemeClr val="tx2"/>
                </a:solidFill>
              </a:rPr>
              <a:t> Rev. CD011689.</a:t>
            </a:r>
          </a:p>
        </p:txBody>
      </p:sp>
      <p:sp>
        <p:nvSpPr>
          <p:cNvPr id="20" name="Rectangle 19">
            <a:extLst>
              <a:ext uri="{FF2B5EF4-FFF2-40B4-BE49-F238E27FC236}">
                <a16:creationId xmlns:a16="http://schemas.microsoft.com/office/drawing/2014/main" id="{268E635A-1A13-354B-B260-B0A4B362E14C}"/>
              </a:ext>
            </a:extLst>
          </p:cNvPr>
          <p:cNvSpPr>
            <a:spLocks noChangeArrowheads="1"/>
          </p:cNvSpPr>
          <p:nvPr/>
        </p:nvSpPr>
        <p:spPr bwMode="auto">
          <a:xfrm>
            <a:off x="7229190" y="621827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487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New findings on uterotonics for PPH prevention</a:t>
            </a:r>
          </a:p>
        </p:txBody>
      </p:sp>
      <p:sp>
        <p:nvSpPr>
          <p:cNvPr id="26" name="Text Placeholder 25"/>
          <p:cNvSpPr>
            <a:spLocks noGrp="1"/>
          </p:cNvSpPr>
          <p:nvPr>
            <p:ph type="body" idx="28"/>
          </p:nvPr>
        </p:nvSpPr>
        <p:spPr/>
        <p:txBody>
          <a:bodyPr/>
          <a:lstStyle/>
          <a:p>
            <a:r>
              <a:rPr lang="en-US" dirty="0"/>
              <a:t>2. Uterotonics for PPH prevention</a:t>
            </a:r>
          </a:p>
        </p:txBody>
      </p:sp>
      <p:sp>
        <p:nvSpPr>
          <p:cNvPr id="17"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1992086" y="6165890"/>
            <a:ext cx="1229008" cy="119062"/>
            <a:chOff x="685800" y="6165890"/>
            <a:chExt cx="1229008" cy="119062"/>
          </a:xfrm>
        </p:grpSpPr>
        <p:sp>
          <p:nvSpPr>
            <p:cNvPr id="25"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0" name="TextBox 29"/>
          <p:cNvSpPr txBox="1"/>
          <p:nvPr/>
        </p:nvSpPr>
        <p:spPr>
          <a:xfrm>
            <a:off x="1994478" y="6287390"/>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02</a:t>
            </a:r>
          </a:p>
        </p:txBody>
      </p:sp>
      <p:sp>
        <p:nvSpPr>
          <p:cNvPr id="33" name="Content Placeholder 7"/>
          <p:cNvSpPr>
            <a:spLocks noGrp="1"/>
          </p:cNvSpPr>
          <p:nvPr>
            <p:ph sz="quarter" idx="15"/>
          </p:nvPr>
        </p:nvSpPr>
        <p:spPr>
          <a:xfrm>
            <a:off x="548149" y="3858510"/>
            <a:ext cx="3657600" cy="1582389"/>
          </a:xfrm>
        </p:spPr>
        <p:txBody>
          <a:bodyPr/>
          <a:lstStyle/>
          <a:p>
            <a:pPr lvl="2"/>
            <a:endParaRPr lang="en-US" dirty="0"/>
          </a:p>
          <a:p>
            <a:pPr marL="171450" lvl="2" indent="-171450">
              <a:buFont typeface="Arial" panose="020B0604020202020204" pitchFamily="34" charset="0"/>
              <a:buChar char="•"/>
            </a:pPr>
            <a:r>
              <a:rPr lang="en-US" dirty="0"/>
              <a:t>196 trials (135 559 women) across 53 countries</a:t>
            </a:r>
          </a:p>
          <a:p>
            <a:pPr marL="171450" lvl="2" indent="-171450">
              <a:buFont typeface="Arial" panose="020B0604020202020204" pitchFamily="34" charset="0"/>
              <a:buChar char="•"/>
            </a:pPr>
            <a:r>
              <a:rPr lang="en-US" dirty="0"/>
              <a:t>Any trial comparing a uterotonic vs placebo, no treatment or another uterotonic</a:t>
            </a:r>
          </a:p>
          <a:p>
            <a:pPr marL="171450" lvl="2" indent="-171450">
              <a:buFont typeface="Arial" panose="020B0604020202020204" pitchFamily="34" charset="0"/>
              <a:buChar char="•"/>
            </a:pPr>
            <a:r>
              <a:rPr lang="en-US" dirty="0"/>
              <a:t>Single agents (oxytocin, carbetocin, misoprostol, ergometrine) or combination agents (oxytocin plus ergometrine, oxytocin plus misoprostol)</a:t>
            </a:r>
          </a:p>
        </p:txBody>
      </p:sp>
      <p:sp>
        <p:nvSpPr>
          <p:cNvPr id="34" name="Content Placeholder 15"/>
          <p:cNvSpPr txBox="1">
            <a:spLocks/>
          </p:cNvSpPr>
          <p:nvPr/>
        </p:nvSpPr>
        <p:spPr>
          <a:xfrm>
            <a:off x="647700" y="2697697"/>
            <a:ext cx="3733800" cy="1160812"/>
          </a:xfrm>
          <a:prstGeom prst="rect">
            <a:avLst/>
          </a:prstGeom>
        </p:spPr>
        <p:txBody>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r>
              <a:rPr lang="en-US" dirty="0"/>
              <a:t>A Cochrane systematic review and network meta-analysis compared all uterotonic options and placebo or no treatment.</a:t>
            </a:r>
          </a:p>
        </p:txBody>
      </p:sp>
      <p:sp>
        <p:nvSpPr>
          <p:cNvPr id="35" name="Content Placeholder 14"/>
          <p:cNvSpPr>
            <a:spLocks noGrp="1"/>
          </p:cNvSpPr>
          <p:nvPr>
            <p:ph sz="quarter" idx="4294967295"/>
          </p:nvPr>
        </p:nvSpPr>
        <p:spPr>
          <a:xfrm>
            <a:off x="4800600" y="2697697"/>
            <a:ext cx="3657600" cy="2743202"/>
          </a:xfrm>
          <a:prstGeom prst="rect">
            <a:avLst/>
          </a:prstGeom>
        </p:spPr>
        <p:txBody>
          <a:bodyPr/>
          <a:lstStyle/>
          <a:p>
            <a:r>
              <a:rPr lang="en-US" dirty="0"/>
              <a:t>In light of this new evidence, the WHO recommendations on uterotonics for PPH prevention </a:t>
            </a:r>
            <a:r>
              <a:rPr lang="en-US" dirty="0">
                <a:hlinkClick r:id="rId2"/>
              </a:rPr>
              <a:t>have been updated</a:t>
            </a:r>
            <a:endParaRPr lang="en-US" dirty="0"/>
          </a:p>
          <a:p>
            <a:pPr lvl="2"/>
            <a:endParaRPr lang="en-US" dirty="0"/>
          </a:p>
          <a:p>
            <a:pPr lvl="2"/>
            <a:r>
              <a:rPr lang="en-US" dirty="0"/>
              <a:t>The WHO PPH recommendations were </a:t>
            </a:r>
            <a:r>
              <a:rPr lang="en-US" dirty="0">
                <a:hlinkClick r:id="rId3"/>
              </a:rPr>
              <a:t>first published in 2012</a:t>
            </a:r>
            <a:r>
              <a:rPr lang="en-US" dirty="0"/>
              <a:t>.</a:t>
            </a:r>
          </a:p>
          <a:p>
            <a:pPr lvl="2"/>
            <a:r>
              <a:rPr lang="en-US" b="1" dirty="0"/>
              <a:t>These updated recommendations (2018)</a:t>
            </a:r>
            <a:r>
              <a:rPr lang="en-US" dirty="0"/>
              <a:t> supersede the previous recommendations on uterotonics for PPH prevention.</a:t>
            </a:r>
          </a:p>
        </p:txBody>
      </p:sp>
      <p:sp>
        <p:nvSpPr>
          <p:cNvPr id="16" name="Rectangle 15">
            <a:extLst>
              <a:ext uri="{FF2B5EF4-FFF2-40B4-BE49-F238E27FC236}">
                <a16:creationId xmlns:a16="http://schemas.microsoft.com/office/drawing/2014/main" id="{7578328E-2E8E-DC4C-8377-B778F5B321BB}"/>
              </a:ext>
            </a:extLst>
          </p:cNvPr>
          <p:cNvSpPr>
            <a:spLocks noChangeArrowheads="1"/>
          </p:cNvSpPr>
          <p:nvPr/>
        </p:nvSpPr>
        <p:spPr bwMode="auto">
          <a:xfrm>
            <a:off x="7229190" y="621827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9211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systematic approach</a:t>
            </a:r>
          </a:p>
        </p:txBody>
      </p:sp>
      <p:sp>
        <p:nvSpPr>
          <p:cNvPr id="10" name="Content Placeholder 9"/>
          <p:cNvSpPr>
            <a:spLocks noGrp="1"/>
          </p:cNvSpPr>
          <p:nvPr>
            <p:ph sz="quarter" idx="15"/>
          </p:nvPr>
        </p:nvSpPr>
        <p:spPr>
          <a:xfrm>
            <a:off x="685799" y="2336470"/>
            <a:ext cx="3185557" cy="2743200"/>
          </a:xfrm>
        </p:spPr>
        <p:txBody>
          <a:bodyPr/>
          <a:lstStyle/>
          <a:p>
            <a:r>
              <a:rPr lang="en-US" dirty="0"/>
              <a:t>The recommendations were updated according to the standards of the WHO handbook on guideline development</a:t>
            </a:r>
          </a:p>
          <a:p>
            <a:endParaRPr lang="en-US" dirty="0"/>
          </a:p>
          <a:p>
            <a:endParaRPr lang="en-US" dirty="0"/>
          </a:p>
          <a:p>
            <a:pPr lvl="4"/>
            <a:endParaRPr lang="en-US" dirty="0"/>
          </a:p>
        </p:txBody>
      </p:sp>
      <p:sp>
        <p:nvSpPr>
          <p:cNvPr id="24" name="Text Placeholder 23"/>
          <p:cNvSpPr>
            <a:spLocks noGrp="1"/>
          </p:cNvSpPr>
          <p:nvPr>
            <p:ph type="body" idx="28"/>
          </p:nvPr>
        </p:nvSpPr>
        <p:spPr/>
        <p:txBody>
          <a:bodyPr/>
          <a:lstStyle/>
          <a:p>
            <a:r>
              <a:rPr lang="en-US" dirty="0"/>
              <a:t>3. how were the WHO recommendations updated?</a:t>
            </a:r>
          </a:p>
        </p:txBody>
      </p:sp>
      <p:sp>
        <p:nvSpPr>
          <p:cNvPr id="31"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3312642" y="6165890"/>
            <a:ext cx="1229008" cy="119062"/>
            <a:chOff x="685800" y="6165890"/>
            <a:chExt cx="1229008" cy="119062"/>
          </a:xfrm>
        </p:grpSpPr>
        <p:sp>
          <p:nvSpPr>
            <p:cNvPr id="37"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9" name="TextBox 38"/>
          <p:cNvSpPr txBox="1"/>
          <p:nvPr/>
        </p:nvSpPr>
        <p:spPr>
          <a:xfrm>
            <a:off x="3312643" y="6287390"/>
            <a:ext cx="1229008" cy="200055"/>
          </a:xfrm>
          <a:prstGeom prst="rect">
            <a:avLst/>
          </a:prstGeom>
          <a:noFill/>
        </p:spPr>
        <p:txBody>
          <a:bodyPr wrap="square" lIns="0" tIns="0" rIns="0" bIns="0" rtlCol="0">
            <a:spAutoFit/>
          </a:bodyPr>
          <a:lstStyle/>
          <a:p>
            <a:r>
              <a:rPr lang="en-US" sz="1300">
                <a:solidFill>
                  <a:schemeClr val="accent1"/>
                </a:solidFill>
                <a:latin typeface="Franklin Gothic Demi Cond" panose="020B0706030402020204" pitchFamily="34" charset="0"/>
              </a:rPr>
              <a:t>section 03</a:t>
            </a:r>
            <a:endParaRPr lang="en-US" sz="1300" dirty="0">
              <a:solidFill>
                <a:schemeClr val="accent1"/>
              </a:solidFill>
              <a:latin typeface="Franklin Gothic Demi Cond" panose="020B0706030402020204" pitchFamily="34" charset="0"/>
            </a:endParaRPr>
          </a:p>
        </p:txBody>
      </p:sp>
      <p:sp>
        <p:nvSpPr>
          <p:cNvPr id="40" name="Rectangle 39"/>
          <p:cNvSpPr>
            <a:spLocks noChangeArrowheads="1"/>
          </p:cNvSpPr>
          <p:nvPr/>
        </p:nvSpPr>
        <p:spPr bwMode="auto">
          <a:xfrm>
            <a:off x="6858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3" name="Content Placeholder 2"/>
          <p:cNvGraphicFramePr>
            <a:graphicFrameLocks noGrp="1"/>
          </p:cNvGraphicFramePr>
          <p:nvPr>
            <p:ph sz="quarter" idx="17"/>
            <p:extLst>
              <p:ext uri="{D42A27DB-BD31-4B8C-83A1-F6EECF244321}">
                <p14:modId xmlns:p14="http://schemas.microsoft.com/office/powerpoint/2010/main" val="2823076430"/>
              </p:ext>
            </p:extLst>
          </p:nvPr>
        </p:nvGraphicFramePr>
        <p:xfrm>
          <a:off x="4393870" y="2408929"/>
          <a:ext cx="4263242" cy="2847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Content Placeholder 9"/>
          <p:cNvSpPr>
            <a:spLocks noGrp="1"/>
          </p:cNvSpPr>
          <p:nvPr>
            <p:ph sz="quarter" idx="15"/>
          </p:nvPr>
        </p:nvSpPr>
        <p:spPr>
          <a:xfrm>
            <a:off x="685799" y="3825062"/>
            <a:ext cx="2948050" cy="1430975"/>
          </a:xfrm>
        </p:spPr>
        <p:txBody>
          <a:bodyPr/>
          <a:lstStyle/>
          <a:p>
            <a:pPr lvl="1"/>
            <a:r>
              <a:rPr lang="en-US" dirty="0"/>
              <a:t>Updating involves:</a:t>
            </a:r>
          </a:p>
          <a:p>
            <a:pPr marL="228600" lvl="2" indent="-228600">
              <a:lnSpc>
                <a:spcPct val="100000"/>
              </a:lnSpc>
              <a:buFont typeface="+mj-lt"/>
              <a:buAutoNum type="arabicPeriod"/>
            </a:pPr>
            <a:r>
              <a:rPr lang="en-US" dirty="0"/>
              <a:t>WHO Steering Group                                    </a:t>
            </a:r>
          </a:p>
          <a:p>
            <a:pPr marL="228600" lvl="2" indent="-228600">
              <a:lnSpc>
                <a:spcPct val="100000"/>
              </a:lnSpc>
              <a:buFont typeface="+mj-lt"/>
              <a:buAutoNum type="arabicPeriod"/>
            </a:pPr>
            <a:r>
              <a:rPr lang="en-US" dirty="0"/>
              <a:t>Guideline Development Group (GDG)</a:t>
            </a:r>
          </a:p>
          <a:p>
            <a:pPr marL="228600" lvl="2" indent="-228600">
              <a:lnSpc>
                <a:spcPct val="100000"/>
              </a:lnSpc>
              <a:buFont typeface="+mj-lt"/>
              <a:buAutoNum type="arabicPeriod"/>
            </a:pPr>
            <a:r>
              <a:rPr lang="en-US" dirty="0"/>
              <a:t>Executive Guideline Steering Group (GSG)               </a:t>
            </a:r>
          </a:p>
          <a:p>
            <a:pPr marL="228600" lvl="2" indent="-228600">
              <a:lnSpc>
                <a:spcPct val="100000"/>
              </a:lnSpc>
              <a:buFont typeface="+mj-lt"/>
              <a:buAutoNum type="arabicPeriod"/>
            </a:pPr>
            <a:r>
              <a:rPr lang="en-US" dirty="0"/>
              <a:t>External Review Group                                      </a:t>
            </a:r>
          </a:p>
          <a:p>
            <a:pPr marL="228600" lvl="2" indent="-228600">
              <a:lnSpc>
                <a:spcPct val="100000"/>
              </a:lnSpc>
              <a:buFont typeface="+mj-lt"/>
              <a:buAutoNum type="arabicPeriod"/>
            </a:pPr>
            <a:r>
              <a:rPr lang="en-US" dirty="0"/>
              <a:t>Systematic review team                                    </a:t>
            </a:r>
          </a:p>
          <a:p>
            <a:pPr marL="228600" lvl="2" indent="-228600">
              <a:lnSpc>
                <a:spcPct val="100000"/>
              </a:lnSpc>
              <a:buFont typeface="+mj-lt"/>
              <a:buAutoNum type="arabicPeriod"/>
            </a:pPr>
            <a:r>
              <a:rPr lang="en-US" dirty="0"/>
              <a:t>External partners and observers</a:t>
            </a:r>
          </a:p>
          <a:p>
            <a:pPr marL="228600" lvl="2" indent="-228600">
              <a:lnSpc>
                <a:spcPct val="100000"/>
              </a:lnSpc>
              <a:buAutoNum type="arabicPeriod"/>
            </a:pPr>
            <a:endParaRPr lang="en-US" dirty="0"/>
          </a:p>
          <a:p>
            <a:pPr lvl="2">
              <a:lnSpc>
                <a:spcPct val="100000"/>
              </a:lnSpc>
              <a:buNone/>
            </a:pPr>
            <a:endParaRPr lang="en-US" dirty="0"/>
          </a:p>
        </p:txBody>
      </p:sp>
      <p:sp>
        <p:nvSpPr>
          <p:cNvPr id="16" name="Rectangle 15">
            <a:extLst>
              <a:ext uri="{FF2B5EF4-FFF2-40B4-BE49-F238E27FC236}">
                <a16:creationId xmlns:a16="http://schemas.microsoft.com/office/drawing/2014/main" id="{5A4E298A-C720-3E4F-B491-37548B9A35AD}"/>
              </a:ext>
            </a:extLst>
          </p:cNvPr>
          <p:cNvSpPr>
            <a:spLocks noChangeArrowheads="1"/>
          </p:cNvSpPr>
          <p:nvPr/>
        </p:nvSpPr>
        <p:spPr bwMode="auto">
          <a:xfrm>
            <a:off x="7229190" y="621827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2020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799" y="1142999"/>
            <a:ext cx="8196944" cy="914402"/>
          </a:xfrm>
        </p:spPr>
        <p:txBody>
          <a:bodyPr/>
          <a:lstStyle/>
          <a:p>
            <a:r>
              <a:rPr lang="en-US" dirty="0"/>
              <a:t>GDG formulates the recommendations</a:t>
            </a:r>
          </a:p>
        </p:txBody>
      </p:sp>
      <p:sp>
        <p:nvSpPr>
          <p:cNvPr id="3" name="Content Placeholder 2"/>
          <p:cNvSpPr>
            <a:spLocks noGrp="1"/>
          </p:cNvSpPr>
          <p:nvPr>
            <p:ph sz="quarter" idx="17"/>
          </p:nvPr>
        </p:nvSpPr>
        <p:spPr>
          <a:xfrm>
            <a:off x="685799" y="2971800"/>
            <a:ext cx="3853452" cy="2743200"/>
          </a:xfrm>
        </p:spPr>
        <p:txBody>
          <a:bodyPr/>
          <a:lstStyle/>
          <a:p>
            <a:r>
              <a:rPr lang="en-US" dirty="0"/>
              <a:t>The Guideline Development Group (GDG) convened in September &amp; October 2018</a:t>
            </a:r>
          </a:p>
          <a:p>
            <a:pPr lvl="2"/>
            <a:r>
              <a:rPr lang="en-US" sz="1200" dirty="0"/>
              <a:t>The GDG comprised 18 external experts and relevant stakeholders with expertise in research, guideline development, policy and </a:t>
            </a:r>
            <a:r>
              <a:rPr lang="en-US" sz="1200" dirty="0" err="1"/>
              <a:t>programmes</a:t>
            </a:r>
            <a:r>
              <a:rPr lang="en-US" sz="1200" dirty="0"/>
              <a:t> on PPH prevention and treatment.</a:t>
            </a:r>
          </a:p>
        </p:txBody>
      </p:sp>
      <p:sp>
        <p:nvSpPr>
          <p:cNvPr id="15" name="Text Placeholder 14"/>
          <p:cNvSpPr>
            <a:spLocks noGrp="1"/>
          </p:cNvSpPr>
          <p:nvPr>
            <p:ph type="body" idx="28"/>
          </p:nvPr>
        </p:nvSpPr>
        <p:spPr/>
        <p:txBody>
          <a:bodyPr/>
          <a:lstStyle/>
          <a:p>
            <a:r>
              <a:rPr lang="en-US" dirty="0"/>
              <a:t>3. how were the WHO recommendations updated?</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7333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3310243" y="6165890"/>
            <a:ext cx="1229008" cy="119062"/>
            <a:chOff x="685800" y="6165890"/>
            <a:chExt cx="1229008" cy="119062"/>
          </a:xfrm>
        </p:grpSpPr>
        <p:sp>
          <p:nvSpPr>
            <p:cNvPr id="25"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3303156" y="6284951"/>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03</a:t>
            </a:r>
          </a:p>
        </p:txBody>
      </p:sp>
      <p:sp>
        <p:nvSpPr>
          <p:cNvPr id="17" name="Content Placeholder 2"/>
          <p:cNvSpPr>
            <a:spLocks noGrp="1"/>
          </p:cNvSpPr>
          <p:nvPr>
            <p:ph sz="quarter" idx="17"/>
          </p:nvPr>
        </p:nvSpPr>
        <p:spPr>
          <a:xfrm>
            <a:off x="4965700" y="2971800"/>
            <a:ext cx="3853452" cy="2743200"/>
          </a:xfrm>
        </p:spPr>
        <p:txBody>
          <a:bodyPr/>
          <a:lstStyle/>
          <a:p>
            <a:pPr lvl="2"/>
            <a:r>
              <a:rPr lang="en-US" sz="1400" dirty="0"/>
              <a:t>GDG members considered: </a:t>
            </a:r>
          </a:p>
          <a:p>
            <a:pPr lvl="3"/>
            <a:endParaRPr lang="en-US" dirty="0"/>
          </a:p>
          <a:p>
            <a:pPr lvl="3"/>
            <a:r>
              <a:rPr lang="en-US" sz="1400" dirty="0"/>
              <a:t>Balance between desirable and undesirable effects </a:t>
            </a:r>
          </a:p>
          <a:p>
            <a:pPr lvl="3"/>
            <a:r>
              <a:rPr lang="en-US" sz="1400" dirty="0"/>
              <a:t>Overall quality of supporting evidence</a:t>
            </a:r>
          </a:p>
          <a:p>
            <a:pPr lvl="3"/>
            <a:r>
              <a:rPr lang="en-US" sz="1400" dirty="0"/>
              <a:t>Values and preferences of stakeholders</a:t>
            </a:r>
          </a:p>
          <a:p>
            <a:pPr lvl="3"/>
            <a:r>
              <a:rPr lang="en-US" sz="1400" dirty="0"/>
              <a:t>Resource requirements </a:t>
            </a:r>
          </a:p>
          <a:p>
            <a:pPr lvl="3"/>
            <a:r>
              <a:rPr lang="en-US" sz="1400" dirty="0"/>
              <a:t>Cost-effectiveness</a:t>
            </a:r>
          </a:p>
          <a:p>
            <a:pPr lvl="3"/>
            <a:r>
              <a:rPr lang="en-US" sz="1400" dirty="0"/>
              <a:t>Acceptability</a:t>
            </a:r>
          </a:p>
          <a:p>
            <a:pPr lvl="3"/>
            <a:r>
              <a:rPr lang="en-US" sz="1400" dirty="0"/>
              <a:t>Feasibility </a:t>
            </a:r>
          </a:p>
          <a:p>
            <a:pPr lvl="3"/>
            <a:r>
              <a:rPr lang="en-US" sz="1400" dirty="0"/>
              <a:t>Equity</a:t>
            </a:r>
            <a:endParaRPr lang="en-US" sz="1400" dirty="0">
              <a:solidFill>
                <a:schemeClr val="tx2"/>
              </a:solidFill>
            </a:endParaRPr>
          </a:p>
        </p:txBody>
      </p:sp>
      <p:sp>
        <p:nvSpPr>
          <p:cNvPr id="16" name="Rectangle 15">
            <a:extLst>
              <a:ext uri="{FF2B5EF4-FFF2-40B4-BE49-F238E27FC236}">
                <a16:creationId xmlns:a16="http://schemas.microsoft.com/office/drawing/2014/main" id="{DDDB80C0-5A07-9349-B828-ECFACFF10435}"/>
              </a:ext>
            </a:extLst>
          </p:cNvPr>
          <p:cNvSpPr>
            <a:spLocks noChangeArrowheads="1"/>
          </p:cNvSpPr>
          <p:nvPr/>
        </p:nvSpPr>
        <p:spPr bwMode="auto">
          <a:xfrm>
            <a:off x="7229190" y="621827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4296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33300" y="1975968"/>
            <a:ext cx="2775156" cy="3409338"/>
          </a:xfrm>
        </p:spPr>
        <p:txBody>
          <a:bodyPr/>
          <a:lstStyle/>
          <a:p>
            <a:r>
              <a:rPr lang="en-US" sz="2800" b="1" dirty="0">
                <a:solidFill>
                  <a:schemeClr val="accent4"/>
                </a:solidFill>
              </a:rPr>
              <a:t>What works?</a:t>
            </a:r>
            <a:br>
              <a:rPr lang="en-US" sz="2800" b="1" dirty="0"/>
            </a:br>
            <a:br>
              <a:rPr lang="en-US" sz="2800" b="1" dirty="0"/>
            </a:br>
            <a:br>
              <a:rPr lang="en-US" sz="2800" b="1" dirty="0"/>
            </a:br>
            <a:r>
              <a:rPr lang="en-US" sz="2400" dirty="0"/>
              <a:t>Efficacy and safety of uterotonics for PPH prevention </a:t>
            </a:r>
            <a:br>
              <a:rPr lang="en-US" sz="2400" dirty="0"/>
            </a:br>
            <a:br>
              <a:rPr lang="en-US" sz="2400" dirty="0"/>
            </a:br>
            <a:r>
              <a:rPr lang="en-US" sz="2000" i="1" dirty="0"/>
              <a:t>uterotonic options </a:t>
            </a:r>
            <a:br>
              <a:rPr lang="en-US" sz="2000" i="1" dirty="0"/>
            </a:br>
            <a:r>
              <a:rPr lang="en-US" sz="2000" i="1" dirty="0"/>
              <a:t>vs</a:t>
            </a:r>
            <a:br>
              <a:rPr lang="en-US" sz="2000" i="1" dirty="0"/>
            </a:br>
            <a:r>
              <a:rPr lang="en-US" sz="2000" i="1" dirty="0"/>
              <a:t>placebo or no treatment</a:t>
            </a:r>
            <a:br>
              <a:rPr lang="en-AU" sz="2800" i="1" dirty="0"/>
            </a:br>
            <a:endParaRPr lang="en-US" sz="2800" i="1" dirty="0"/>
          </a:p>
        </p:txBody>
      </p:sp>
      <p:sp>
        <p:nvSpPr>
          <p:cNvPr id="15" name="Text Placeholder 14"/>
          <p:cNvSpPr>
            <a:spLocks noGrp="1"/>
          </p:cNvSpPr>
          <p:nvPr>
            <p:ph type="body" idx="28"/>
          </p:nvPr>
        </p:nvSpPr>
        <p:spPr/>
        <p:txBody>
          <a:bodyPr/>
          <a:lstStyle/>
          <a:p>
            <a:r>
              <a:rPr lang="en-US" dirty="0"/>
              <a:t>4. What are the updated WHO recommendations?</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7333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4611834" y="6165889"/>
            <a:ext cx="1229008" cy="119062"/>
            <a:chOff x="685800" y="6165890"/>
            <a:chExt cx="1229008" cy="119062"/>
          </a:xfrm>
        </p:grpSpPr>
        <p:sp>
          <p:nvSpPr>
            <p:cNvPr id="25"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4611834" y="6331399"/>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sp>
        <p:nvSpPr>
          <p:cNvPr id="29" name="Title 6">
            <a:extLst>
              <a:ext uri="{FF2B5EF4-FFF2-40B4-BE49-F238E27FC236}">
                <a16:creationId xmlns:a16="http://schemas.microsoft.com/office/drawing/2014/main" id="{5F0BF3E2-B726-D64E-9C28-A7350705A7CB}"/>
              </a:ext>
            </a:extLst>
          </p:cNvPr>
          <p:cNvSpPr txBox="1">
            <a:spLocks/>
          </p:cNvSpPr>
          <p:nvPr/>
        </p:nvSpPr>
        <p:spPr>
          <a:xfrm>
            <a:off x="5226338" y="1991926"/>
            <a:ext cx="3436123" cy="3443158"/>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3650" kern="1200">
                <a:solidFill>
                  <a:schemeClr val="tx2"/>
                </a:solidFill>
                <a:latin typeface="+mj-lt"/>
                <a:ea typeface="+mj-ea"/>
                <a:cs typeface="+mj-cs"/>
              </a:defRPr>
            </a:lvl1pPr>
          </a:lstStyle>
          <a:p>
            <a:r>
              <a:rPr lang="en-US" sz="2800" b="1" dirty="0">
                <a:solidFill>
                  <a:schemeClr val="accent4"/>
                </a:solidFill>
              </a:rPr>
              <a:t>Which one?</a:t>
            </a:r>
          </a:p>
          <a:p>
            <a:endParaRPr lang="en-US" sz="2800" dirty="0"/>
          </a:p>
          <a:p>
            <a:endParaRPr lang="en-US" sz="2400" dirty="0"/>
          </a:p>
          <a:p>
            <a:r>
              <a:rPr lang="en-US" sz="2400" dirty="0"/>
              <a:t>Choice of uterotonics for PPH prevention</a:t>
            </a:r>
          </a:p>
          <a:p>
            <a:endParaRPr lang="en-US" sz="2400" dirty="0"/>
          </a:p>
          <a:p>
            <a:endParaRPr lang="en-US" sz="2400" dirty="0"/>
          </a:p>
          <a:p>
            <a:r>
              <a:rPr lang="en-US" sz="2000" i="1" dirty="0"/>
              <a:t>uterotonic options </a:t>
            </a:r>
          </a:p>
          <a:p>
            <a:r>
              <a:rPr lang="en-US" sz="2000" i="1" dirty="0"/>
              <a:t>vs </a:t>
            </a:r>
          </a:p>
          <a:p>
            <a:r>
              <a:rPr lang="en-US" sz="2000" i="1" dirty="0"/>
              <a:t>other uterotonic options</a:t>
            </a:r>
            <a:endParaRPr lang="en-US" sz="2000" dirty="0"/>
          </a:p>
          <a:p>
            <a:endParaRPr lang="en-US" sz="2000" dirty="0"/>
          </a:p>
          <a:p>
            <a:endParaRPr lang="en-US" sz="2400" dirty="0"/>
          </a:p>
          <a:p>
            <a:endParaRPr lang="en-US" sz="2400" dirty="0"/>
          </a:p>
          <a:p>
            <a:endParaRPr lang="en-US" sz="2400" dirty="0"/>
          </a:p>
        </p:txBody>
      </p:sp>
      <p:sp>
        <p:nvSpPr>
          <p:cNvPr id="14" name="Rectangle 13">
            <a:extLst>
              <a:ext uri="{FF2B5EF4-FFF2-40B4-BE49-F238E27FC236}">
                <a16:creationId xmlns:a16="http://schemas.microsoft.com/office/drawing/2014/main" id="{FE0000D0-138B-C343-AC9C-0CB395187D5E}"/>
              </a:ext>
            </a:extLst>
          </p:cNvPr>
          <p:cNvSpPr>
            <a:spLocks noChangeArrowheads="1"/>
          </p:cNvSpPr>
          <p:nvPr/>
        </p:nvSpPr>
        <p:spPr bwMode="auto">
          <a:xfrm>
            <a:off x="7229190" y="621827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1796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799" y="1142999"/>
            <a:ext cx="8196944" cy="914402"/>
          </a:xfrm>
        </p:spPr>
        <p:txBody>
          <a:bodyPr/>
          <a:lstStyle/>
          <a:p>
            <a:r>
              <a:rPr lang="en-US" sz="2800" b="1" dirty="0"/>
              <a:t>Recommendation 1.</a:t>
            </a:r>
            <a:r>
              <a:rPr lang="en-US" sz="2800" dirty="0"/>
              <a:t> The use of an effective uterotonic for the prevention of PPH during the third stage of </a:t>
            </a:r>
            <a:r>
              <a:rPr lang="en-US" sz="2800" dirty="0" err="1"/>
              <a:t>labour</a:t>
            </a:r>
            <a:r>
              <a:rPr lang="en-US" sz="2800" dirty="0"/>
              <a:t> is recommended for all births. </a:t>
            </a:r>
          </a:p>
        </p:txBody>
      </p:sp>
      <p:sp>
        <p:nvSpPr>
          <p:cNvPr id="3" name="Content Placeholder 2"/>
          <p:cNvSpPr>
            <a:spLocks noGrp="1"/>
          </p:cNvSpPr>
          <p:nvPr>
            <p:ph sz="quarter" idx="17"/>
          </p:nvPr>
        </p:nvSpPr>
        <p:spPr>
          <a:xfrm>
            <a:off x="685799" y="3007659"/>
            <a:ext cx="4596320" cy="1833453"/>
          </a:xfrm>
        </p:spPr>
        <p:txBody>
          <a:bodyPr numCol="1"/>
          <a:lstStyle/>
          <a:p>
            <a:r>
              <a:rPr lang="en-US" dirty="0"/>
              <a:t>To effectively prevent PPH, only one of the following uterotonics should be used:</a:t>
            </a:r>
          </a:p>
          <a:p>
            <a:pPr marL="285750" lvl="1" indent="-285750">
              <a:buFont typeface="Arial" panose="020B0604020202020204" pitchFamily="34" charset="0"/>
              <a:buChar char="•"/>
            </a:pPr>
            <a:r>
              <a:rPr lang="en-US" dirty="0"/>
              <a:t>Oxytocin</a:t>
            </a:r>
            <a:endParaRPr lang="en-AU" dirty="0"/>
          </a:p>
          <a:p>
            <a:pPr marL="285750" lvl="1" indent="-285750">
              <a:buFont typeface="Arial" panose="020B0604020202020204" pitchFamily="34" charset="0"/>
              <a:buChar char="•"/>
            </a:pPr>
            <a:r>
              <a:rPr lang="en-US" dirty="0"/>
              <a:t>Carbetocin</a:t>
            </a:r>
            <a:endParaRPr lang="en-AU" dirty="0"/>
          </a:p>
          <a:p>
            <a:pPr marL="285750" lvl="1" indent="-285750">
              <a:buFont typeface="Arial" panose="020B0604020202020204" pitchFamily="34" charset="0"/>
              <a:buChar char="•"/>
            </a:pPr>
            <a:r>
              <a:rPr lang="en-US" dirty="0"/>
              <a:t>Misoprostol</a:t>
            </a:r>
            <a:endParaRPr lang="en-AU" dirty="0"/>
          </a:p>
          <a:p>
            <a:pPr marL="285750" lvl="1" indent="-285750">
              <a:buFont typeface="Arial" panose="020B0604020202020204" pitchFamily="34" charset="0"/>
              <a:buChar char="•"/>
            </a:pPr>
            <a:r>
              <a:rPr lang="en-US" dirty="0"/>
              <a:t>Ergometrine/methylergometrine</a:t>
            </a:r>
            <a:endParaRPr lang="en-AU" dirty="0"/>
          </a:p>
          <a:p>
            <a:pPr marL="285750" lvl="1" indent="-285750">
              <a:buFont typeface="Arial" panose="020B0604020202020204" pitchFamily="34" charset="0"/>
              <a:buChar char="•"/>
            </a:pPr>
            <a:r>
              <a:rPr lang="en-US" dirty="0"/>
              <a:t>Oxytocin and ergometrine fixed-dose combination</a:t>
            </a:r>
            <a:endParaRPr lang="en-US" sz="1800" b="1" dirty="0"/>
          </a:p>
        </p:txBody>
      </p:sp>
      <p:sp>
        <p:nvSpPr>
          <p:cNvPr id="15" name="Text Placeholder 14"/>
          <p:cNvSpPr>
            <a:spLocks noGrp="1"/>
          </p:cNvSpPr>
          <p:nvPr>
            <p:ph type="body" idx="28"/>
          </p:nvPr>
        </p:nvSpPr>
        <p:spPr/>
        <p:txBody>
          <a:bodyPr/>
          <a:lstStyle/>
          <a:p>
            <a:r>
              <a:rPr lang="en-US" dirty="0"/>
              <a:t>4. What works: efficacy and safety of uterotonics for PPH prevention </a:t>
            </a:r>
          </a:p>
        </p:txBody>
      </p:sp>
      <p:sp>
        <p:nvSpPr>
          <p:cNvPr id="18" name="Rectangle 9"/>
          <p:cNvSpPr>
            <a:spLocks noChangeArrowheads="1"/>
          </p:cNvSpPr>
          <p:nvPr/>
        </p:nvSpPr>
        <p:spPr bwMode="auto">
          <a:xfrm>
            <a:off x="1994478"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3303156"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611834"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5920512"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733300" y="6218276"/>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4611834" y="6165889"/>
            <a:ext cx="1229008" cy="119062"/>
            <a:chOff x="685800" y="6165890"/>
            <a:chExt cx="1229008" cy="119062"/>
          </a:xfrm>
        </p:grpSpPr>
        <p:sp>
          <p:nvSpPr>
            <p:cNvPr id="25" name="Rectangle 9"/>
            <p:cNvSpPr>
              <a:spLocks noChangeArrowheads="1"/>
            </p:cNvSpPr>
            <p:nvPr/>
          </p:nvSpPr>
          <p:spPr bwMode="auto">
            <a:xfrm>
              <a:off x="685800" y="6218276"/>
              <a:ext cx="1229008" cy="666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userDrawn="1"/>
          </p:nvSpPr>
          <p:spPr bwMode="auto">
            <a:xfrm>
              <a:off x="685800" y="6165890"/>
              <a:ext cx="223907" cy="119062"/>
            </a:xfrm>
            <a:custGeom>
              <a:avLst/>
              <a:gdLst>
                <a:gd name="T0" fmla="*/ 0 w 126"/>
                <a:gd name="T1" fmla="*/ 67 h 67"/>
                <a:gd name="T2" fmla="*/ 63 w 126"/>
                <a:gd name="T3" fmla="*/ 0 h 67"/>
                <a:gd name="T4" fmla="*/ 126 w 126"/>
                <a:gd name="T5" fmla="*/ 67 h 67"/>
              </a:gdLst>
              <a:ahLst/>
              <a:cxnLst>
                <a:cxn ang="0">
                  <a:pos x="T0" y="T1"/>
                </a:cxn>
                <a:cxn ang="0">
                  <a:pos x="T2" y="T3"/>
                </a:cxn>
                <a:cxn ang="0">
                  <a:pos x="T4" y="T5"/>
                </a:cxn>
              </a:cxnLst>
              <a:rect l="0" t="0" r="r" b="b"/>
              <a:pathLst>
                <a:path w="126" h="67">
                  <a:moveTo>
                    <a:pt x="0" y="67"/>
                  </a:moveTo>
                  <a:lnTo>
                    <a:pt x="63" y="0"/>
                  </a:lnTo>
                  <a:lnTo>
                    <a:pt x="126" y="67"/>
                  </a:ln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4611834" y="6331399"/>
            <a:ext cx="1229008" cy="200055"/>
          </a:xfrm>
          <a:prstGeom prst="rect">
            <a:avLst/>
          </a:prstGeom>
          <a:noFill/>
        </p:spPr>
        <p:txBody>
          <a:bodyPr wrap="square" lIns="0" tIns="0" rIns="0" bIns="0" rtlCol="0">
            <a:spAutoFit/>
          </a:bodyPr>
          <a:lstStyle/>
          <a:p>
            <a:r>
              <a:rPr lang="en-US" sz="1300" dirty="0">
                <a:solidFill>
                  <a:schemeClr val="accent1"/>
                </a:solidFill>
                <a:latin typeface="Franklin Gothic Demi Cond" panose="020B0706030402020204" pitchFamily="34" charset="0"/>
              </a:rPr>
              <a:t>section 04</a:t>
            </a:r>
          </a:p>
        </p:txBody>
      </p:sp>
      <p:sp>
        <p:nvSpPr>
          <p:cNvPr id="14" name="Rectangle 13">
            <a:extLst>
              <a:ext uri="{FF2B5EF4-FFF2-40B4-BE49-F238E27FC236}">
                <a16:creationId xmlns:a16="http://schemas.microsoft.com/office/drawing/2014/main" id="{553252CF-4ECB-F44E-A3EA-C134762958FD}"/>
              </a:ext>
            </a:extLst>
          </p:cNvPr>
          <p:cNvSpPr>
            <a:spLocks noChangeArrowheads="1"/>
          </p:cNvSpPr>
          <p:nvPr/>
        </p:nvSpPr>
        <p:spPr bwMode="auto">
          <a:xfrm>
            <a:off x="7229190" y="6218274"/>
            <a:ext cx="1229008" cy="66675"/>
          </a:xfrm>
          <a:prstGeom prst="rect">
            <a:avLst/>
          </a:prstGeom>
          <a:solidFill>
            <a:schemeClr val="tx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5714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ophisticated Business">
  <a:themeElements>
    <a:clrScheme name="Sophisticated Business">
      <a:dk1>
        <a:sysClr val="windowText" lastClr="000000"/>
      </a:dk1>
      <a:lt1>
        <a:sysClr val="window" lastClr="FFFFFF"/>
      </a:lt1>
      <a:dk2>
        <a:srgbClr val="897C57"/>
      </a:dk2>
      <a:lt2>
        <a:srgbClr val="E2BA41"/>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dkUpDiag">
          <a:fgClr>
            <a:schemeClr val="bg2">
              <a:lumMod val="50000"/>
            </a:schemeClr>
          </a:fgClr>
          <a:bgClr>
            <a:schemeClr val="bg2">
              <a:lumMod val="65000"/>
            </a:schemeClr>
          </a:bgClr>
        </a:pattFill>
        <a:ln>
          <a:noFill/>
        </a:ln>
      </a:spPr>
      <a:bodyPr wrap="none" lIns="228600" tIns="228600" rIns="228600" bIns="228600" rtlCol="0" anchor="ctr">
        <a:noAutofit/>
      </a:bodyPr>
      <a:lstStyle>
        <a:defPPr algn="ctr">
          <a:defRPr sz="1400" dirty="0" smtClean="0">
            <a:solidFill>
              <a:schemeClr val="bg1"/>
            </a:solidFill>
            <a:latin typeface="Franklin Gothic Demi Cond" panose="020B07060304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20000"/>
          </a:lnSpc>
          <a:defRPr dirty="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Sophisticated Business">
      <a:dk1>
        <a:sysClr val="windowText" lastClr="000000"/>
      </a:dk1>
      <a:lt1>
        <a:sysClr val="window" lastClr="FFFFFF"/>
      </a:lt1>
      <a:dk2>
        <a:srgbClr val="897C57"/>
      </a:dk2>
      <a:lt2>
        <a:srgbClr val="FFFFFF"/>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ophisticated Business">
      <a:dk1>
        <a:sysClr val="windowText" lastClr="000000"/>
      </a:dk1>
      <a:lt1>
        <a:sysClr val="window" lastClr="FFFFFF"/>
      </a:lt1>
      <a:dk2>
        <a:srgbClr val="897C57"/>
      </a:dk2>
      <a:lt2>
        <a:srgbClr val="FFFFFF"/>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3017</TotalTime>
  <Words>2993</Words>
  <Application>Microsoft Macintosh PowerPoint</Application>
  <PresentationFormat>On-screen Show (4:3)</PresentationFormat>
  <Paragraphs>588</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Franklin Gothic Book</vt:lpstr>
      <vt:lpstr>Franklin Gothic Demi Cond</vt:lpstr>
      <vt:lpstr>Wingdings</vt:lpstr>
      <vt:lpstr>Sophisticated Business</vt:lpstr>
      <vt:lpstr>PowerPoint Presentation</vt:lpstr>
      <vt:lpstr>PowerPoint Presentation</vt:lpstr>
      <vt:lpstr>What is postpartum haemorrhage?</vt:lpstr>
      <vt:lpstr>New findings on uterotonics for PPH prevention</vt:lpstr>
      <vt:lpstr>New findings on uterotonics for PPH prevention</vt:lpstr>
      <vt:lpstr>A systematic approach</vt:lpstr>
      <vt:lpstr>GDG formulates the recommendations</vt:lpstr>
      <vt:lpstr>What works?   Efficacy and safety of uterotonics for PPH prevention   uterotonic options  vs placebo or no treatment </vt:lpstr>
      <vt:lpstr>Recommendation 1. The use of an effective uterotonic for the prevention of PPH during the third stage of labour is recommended for all births. </vt:lpstr>
      <vt:lpstr>Recommendation 1. The use of an effective uterotonic for the prevention of PPH during the third stage of labour is recommended for all births. </vt:lpstr>
      <vt:lpstr>Recommendation 1. The use of an effective uterotonic for the prevention of PPH during the third stage of labour is recommended for all births. </vt:lpstr>
      <vt:lpstr>Recommendation 1. The use of an effective uterotonic for the prevention of PPH during the third stage of labour is recommended for all births. </vt:lpstr>
      <vt:lpstr>Recommendation 1. The use of an effective uterotonic for the prevention of PPH during the third stage of labour is recommended for all births. </vt:lpstr>
      <vt:lpstr>Recommendation 1. The use of an effective uterotonic for the prevention of PPH during the third stage of labour is recommended for all births. </vt:lpstr>
      <vt:lpstr>Recommendation 1. The use of an effective uterotonic for the prevention of PPH during the third stage of labour is recommended for all births. </vt:lpstr>
      <vt:lpstr>How do we compare uterotonics to one another?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 2. In settings where multiple uterotonic options are available, oxytocin (10 IU, IM/IV) is the recommended uterotonic agent for the prevention of PPH for all births. </vt:lpstr>
      <vt:lpstr>Recommendation 3. In settings where oxytocin is unavailable (or its quality cannot be guaranteed), the use of other injectable uterotonics (carbetocin, or if appropriate ergometrine/methylergometrine or oxytocin and ergometrine fixed-dose combination) or oral misoprostol is recommended.  </vt:lpstr>
      <vt:lpstr>Recommendation 4. In settings where skilled health personnel are not present to administer injectable uterotonics, the administration of misoprostol (either 400 µg or 600 µg PO) by community health care workers and lay health workers is recommended for the prevention of PPH. </vt:lpstr>
      <vt:lpstr>PowerPoint Presentation</vt:lpstr>
      <vt:lpstr>PowerPoint Presentation</vt:lpstr>
      <vt:lpstr>PowerPoint Presentation</vt:lpstr>
      <vt:lpstr>Implementation considerations</vt:lpstr>
      <vt:lpstr>Implementation considerations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Duarte;Inc. 2014</dc:creator>
  <cp:lastModifiedBy>Joshua Vogel</cp:lastModifiedBy>
  <cp:revision>303</cp:revision>
  <dcterms:created xsi:type="dcterms:W3CDTF">2014-02-06T21:29:49Z</dcterms:created>
  <dcterms:modified xsi:type="dcterms:W3CDTF">2018-12-19T18:14:54Z</dcterms:modified>
</cp:coreProperties>
</file>