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974" r:id="rId2"/>
    <p:sldMasterId id="2147483975" r:id="rId3"/>
    <p:sldMasterId id="2147483976" r:id="rId4"/>
  </p:sldMasterIdLst>
  <p:notesMasterIdLst>
    <p:notesMasterId r:id="rId91"/>
  </p:notesMasterIdLst>
  <p:handoutMasterIdLst>
    <p:handoutMasterId r:id="rId92"/>
  </p:handoutMasterIdLst>
  <p:sldIdLst>
    <p:sldId id="572" r:id="rId5"/>
    <p:sldId id="573" r:id="rId6"/>
    <p:sldId id="574" r:id="rId7"/>
    <p:sldId id="264" r:id="rId8"/>
    <p:sldId id="699" r:id="rId9"/>
    <p:sldId id="581" r:id="rId10"/>
    <p:sldId id="582" r:id="rId11"/>
    <p:sldId id="695" r:id="rId12"/>
    <p:sldId id="676" r:id="rId13"/>
    <p:sldId id="731" r:id="rId14"/>
    <p:sldId id="690" r:id="rId15"/>
    <p:sldId id="730" r:id="rId16"/>
    <p:sldId id="654" r:id="rId17"/>
    <p:sldId id="295" r:id="rId18"/>
    <p:sldId id="579" r:id="rId19"/>
    <p:sldId id="732" r:id="rId20"/>
    <p:sldId id="586" r:id="rId21"/>
    <p:sldId id="587" r:id="rId22"/>
    <p:sldId id="589" r:id="rId23"/>
    <p:sldId id="479" r:id="rId24"/>
    <p:sldId id="591" r:id="rId25"/>
    <p:sldId id="725" r:id="rId26"/>
    <p:sldId id="590" r:id="rId27"/>
    <p:sldId id="356" r:id="rId28"/>
    <p:sldId id="563" r:id="rId29"/>
    <p:sldId id="601" r:id="rId30"/>
    <p:sldId id="659" r:id="rId31"/>
    <p:sldId id="663" r:id="rId32"/>
    <p:sldId id="688" r:id="rId33"/>
    <p:sldId id="602" r:id="rId34"/>
    <p:sldId id="665" r:id="rId35"/>
    <p:sldId id="701" r:id="rId36"/>
    <p:sldId id="702" r:id="rId37"/>
    <p:sldId id="703" r:id="rId38"/>
    <p:sldId id="705" r:id="rId39"/>
    <p:sldId id="662" r:id="rId40"/>
    <p:sldId id="687" r:id="rId41"/>
    <p:sldId id="696" r:id="rId42"/>
    <p:sldId id="706" r:id="rId43"/>
    <p:sldId id="728" r:id="rId44"/>
    <p:sldId id="697" r:id="rId45"/>
    <p:sldId id="664" r:id="rId46"/>
    <p:sldId id="708" r:id="rId47"/>
    <p:sldId id="622" r:id="rId48"/>
    <p:sldId id="635" r:id="rId49"/>
    <p:sldId id="709" r:id="rId50"/>
    <p:sldId id="710" r:id="rId51"/>
    <p:sldId id="711" r:id="rId52"/>
    <p:sldId id="712" r:id="rId53"/>
    <p:sldId id="713" r:id="rId54"/>
    <p:sldId id="629" r:id="rId55"/>
    <p:sldId id="630" r:id="rId56"/>
    <p:sldId id="671" r:id="rId57"/>
    <p:sldId id="714" r:id="rId58"/>
    <p:sldId id="715" r:id="rId59"/>
    <p:sldId id="716" r:id="rId60"/>
    <p:sldId id="672" r:id="rId61"/>
    <p:sldId id="673" r:id="rId62"/>
    <p:sldId id="636" r:id="rId63"/>
    <p:sldId id="717" r:id="rId64"/>
    <p:sldId id="719" r:id="rId65"/>
    <p:sldId id="729" r:id="rId66"/>
    <p:sldId id="642" r:id="rId67"/>
    <p:sldId id="721" r:id="rId68"/>
    <p:sldId id="674" r:id="rId69"/>
    <p:sldId id="700" r:id="rId70"/>
    <p:sldId id="722" r:id="rId71"/>
    <p:sldId id="675" r:id="rId72"/>
    <p:sldId id="557" r:id="rId73"/>
    <p:sldId id="565" r:id="rId74"/>
    <p:sldId id="539" r:id="rId75"/>
    <p:sldId id="597" r:id="rId76"/>
    <p:sldId id="651" r:id="rId77"/>
    <p:sldId id="682" r:id="rId78"/>
    <p:sldId id="541" r:id="rId79"/>
    <p:sldId id="575" r:id="rId80"/>
    <p:sldId id="569" r:id="rId81"/>
    <p:sldId id="698" r:id="rId82"/>
    <p:sldId id="576" r:id="rId83"/>
    <p:sldId id="570" r:id="rId84"/>
    <p:sldId id="599" r:id="rId85"/>
    <p:sldId id="577" r:id="rId86"/>
    <p:sldId id="733" r:id="rId87"/>
    <p:sldId id="542" r:id="rId88"/>
    <p:sldId id="547" r:id="rId89"/>
    <p:sldId id="734" r:id="rId90"/>
  </p:sldIdLst>
  <p:sldSz cx="12192000" cy="6858000"/>
  <p:notesSz cx="6808788" cy="9940925"/>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p15:clr>
            <a:srgbClr val="A4A3A4"/>
          </p15:clr>
        </p15:guide>
        <p15:guide id="2" pos="21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ss Lawrie" initials="TL" lastIdx="5" clrIdx="0"/>
  <p:cmAuthor id="7" name="tscalway@gmail.com" initials="t [3]" lastIdx="1" clrIdx="7"/>
  <p:cmAuthor id="1" name="Aleena Wojcieszek" initials="AW" lastIdx="30" clrIdx="1"/>
  <p:cmAuthor id="2" name="BONET SEMENAS, Mercedes" initials="MBS" lastIdx="78" clrIdx="2"/>
  <p:cmAuthor id="3" name="Lushomo Lushomo" initials="LL" lastIdx="136" clrIdx="3"/>
  <p:cmAuthor id="4" name="Justine Joseph" initials="JJ" lastIdx="44" clrIdx="4"/>
  <p:cmAuthor id="5" name="tscalway@gmail.com" initials="t" lastIdx="1" clrIdx="5"/>
  <p:cmAuthor id="6" name="tscalway@gmail.com" initials="t [2]"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36E"/>
    <a:srgbClr val="404040"/>
    <a:srgbClr val="1F7CB9"/>
    <a:srgbClr val="CC4F4F"/>
    <a:srgbClr val="D4E9E9"/>
    <a:srgbClr val="2BA8A7"/>
    <a:srgbClr val="78A2CF"/>
    <a:srgbClr val="ADD6D6"/>
    <a:srgbClr val="5991C3"/>
    <a:srgbClr val="96C3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4169" autoAdjust="0"/>
  </p:normalViewPr>
  <p:slideViewPr>
    <p:cSldViewPr snapToGrid="0">
      <p:cViewPr varScale="1">
        <p:scale>
          <a:sx n="78" d="100"/>
          <a:sy n="78" d="100"/>
        </p:scale>
        <p:origin x="84" y="672"/>
      </p:cViewPr>
      <p:guideLst>
        <p:guide orient="horz" pos="2160"/>
        <p:guide pos="3840"/>
      </p:guideLst>
    </p:cSldViewPr>
  </p:slideViewPr>
  <p:outlineViewPr>
    <p:cViewPr>
      <p:scale>
        <a:sx n="50" d="100"/>
        <a:sy n="50" d="100"/>
      </p:scale>
      <p:origin x="0" y="146616"/>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 d="1"/>
        <a:sy n="1" d="1"/>
      </p:scale>
      <p:origin x="0" y="0"/>
    </p:cViewPr>
  </p:notesTextViewPr>
  <p:sorterViewPr>
    <p:cViewPr>
      <p:scale>
        <a:sx n="75" d="100"/>
        <a:sy n="75" d="100"/>
      </p:scale>
      <p:origin x="0" y="12384"/>
    </p:cViewPr>
  </p:sorterViewPr>
  <p:notesViewPr>
    <p:cSldViewPr snapToGrid="0">
      <p:cViewPr varScale="1">
        <p:scale>
          <a:sx n="69" d="100"/>
          <a:sy n="69" d="100"/>
        </p:scale>
        <p:origin x="-3234" y="-120"/>
      </p:cViewPr>
      <p:guideLst>
        <p:guide orient="horz" pos="3131"/>
        <p:guide pos="214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tags" Target="tags/tag1.xml"/><Relationship Id="rId98"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80.xml"/><Relationship Id="rId3" Type="http://schemas.openxmlformats.org/officeDocument/2006/relationships/slide" Target="slides/slide14.xml"/><Relationship Id="rId7" Type="http://schemas.openxmlformats.org/officeDocument/2006/relationships/slide" Target="slides/slide76.xml"/><Relationship Id="rId2" Type="http://schemas.openxmlformats.org/officeDocument/2006/relationships/slide" Target="slides/slide4.xml"/><Relationship Id="rId1" Type="http://schemas.openxmlformats.org/officeDocument/2006/relationships/slide" Target="slides/slide1.xml"/><Relationship Id="rId6" Type="http://schemas.openxmlformats.org/officeDocument/2006/relationships/slide" Target="slides/slide74.xml"/><Relationship Id="rId11" Type="http://schemas.openxmlformats.org/officeDocument/2006/relationships/slide" Target="slides/slide84.xml"/><Relationship Id="rId5" Type="http://schemas.openxmlformats.org/officeDocument/2006/relationships/slide" Target="slides/slide70.xml"/><Relationship Id="rId10" Type="http://schemas.openxmlformats.org/officeDocument/2006/relationships/slide" Target="slides/slide83.xml"/><Relationship Id="rId4" Type="http://schemas.openxmlformats.org/officeDocument/2006/relationships/slide" Target="slides/slide19.xml"/><Relationship Id="rId9"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9BB5F2-0756-420C-ACF7-2DC852BDA49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AU"/>
        </a:p>
      </dgm:t>
    </dgm:pt>
    <dgm:pt modelId="{EC12643E-E22E-4A42-BC37-CA95F72429B1}">
      <dgm:prSet phldrT="[Text]" custT="1"/>
      <dgm:spPr>
        <a:solidFill>
          <a:srgbClr val="1F7CB9"/>
        </a:solidFill>
      </dgm:spPr>
      <dgm:t>
        <a:bodyPr/>
        <a:lstStyle/>
        <a:p>
          <a:pPr>
            <a:lnSpc>
              <a:spcPct val="100000"/>
            </a:lnSpc>
          </a:pPr>
          <a:r>
            <a:rPr lang="es-ES" sz="1500" b="0" i="1" dirty="0">
              <a:solidFill>
                <a:schemeClr val="bg1"/>
              </a:solidFill>
              <a:latin typeface="Georgia" charset="0"/>
              <a:ea typeface="Georgia" charset="0"/>
              <a:cs typeface="Georgia" charset="0"/>
            </a:rPr>
            <a:t>Reorganización</a:t>
          </a:r>
          <a:r>
            <a:rPr lang="es-ES" sz="1500" b="0" dirty="0">
              <a:solidFill>
                <a:schemeClr val="bg1"/>
              </a:solidFill>
              <a:latin typeface="+mj-lt"/>
              <a:ea typeface="Georgia" charset="0"/>
              <a:cs typeface="Georgia" charset="0"/>
            </a:rPr>
            <a:t> </a:t>
          </a:r>
          <a:r>
            <a:rPr lang="es-ES" sz="1500" b="0" i="1" dirty="0">
              <a:solidFill>
                <a:schemeClr val="bg1"/>
              </a:solidFill>
              <a:latin typeface="Georgia" charset="0"/>
              <a:ea typeface="Georgia" charset="0"/>
              <a:cs typeface="Georgia" charset="0"/>
            </a:rPr>
            <a:t>de la atención posnatal</a:t>
          </a:r>
        </a:p>
      </dgm:t>
    </dgm:pt>
    <dgm:pt modelId="{623C7678-E0F5-41ED-96CB-357E70BB5468}" type="parTrans" cxnId="{72BF82F6-CDB1-4539-B62E-98C39BF4B04D}">
      <dgm:prSet/>
      <dgm:spPr/>
      <dgm:t>
        <a:bodyPr/>
        <a:lstStyle/>
        <a:p>
          <a:endParaRPr lang="en-AU" sz="2400"/>
        </a:p>
      </dgm:t>
    </dgm:pt>
    <dgm:pt modelId="{BED9CA50-2730-42DA-B773-EA2B78E879F8}" type="sibTrans" cxnId="{72BF82F6-CDB1-4539-B62E-98C39BF4B04D}">
      <dgm:prSet/>
      <dgm:spPr/>
      <dgm:t>
        <a:bodyPr/>
        <a:lstStyle/>
        <a:p>
          <a:endParaRPr lang="en-AU" sz="2400"/>
        </a:p>
      </dgm:t>
    </dgm:pt>
    <dgm:pt modelId="{5E389558-F0E3-480A-9C36-80C04607D05E}">
      <dgm:prSet phldrT="[Text]" custT="1"/>
      <dgm:spPr>
        <a:solidFill>
          <a:srgbClr val="2BA8A7"/>
        </a:solidFill>
      </dgm:spPr>
      <dgm:t>
        <a:bodyPr/>
        <a:lstStyle/>
        <a:p>
          <a:pPr>
            <a:lnSpc>
              <a:spcPct val="100000"/>
            </a:lnSpc>
          </a:pPr>
          <a:r>
            <a:rPr lang="es-ES" sz="1400" i="1" dirty="0">
              <a:solidFill>
                <a:schemeClr val="bg1"/>
              </a:solidFill>
              <a:latin typeface="Georgia" charset="0"/>
              <a:ea typeface="Georgia" charset="0"/>
              <a:cs typeface="Georgia" charset="0"/>
            </a:rPr>
            <a:t>Aprendizaje </a:t>
          </a:r>
          <a:r>
            <a:rPr lang="es-ES" sz="1400" i="1" dirty="0" smtClean="0">
              <a:solidFill>
                <a:schemeClr val="bg1"/>
              </a:solidFill>
              <a:latin typeface="Georgia" charset="0"/>
              <a:ea typeface="Georgia" charset="0"/>
              <a:cs typeface="Georgia" charset="0"/>
            </a:rPr>
            <a:t/>
          </a:r>
          <a:br>
            <a:rPr lang="es-ES" sz="1400" i="1" dirty="0" smtClean="0">
              <a:solidFill>
                <a:schemeClr val="bg1"/>
              </a:solidFill>
              <a:latin typeface="Georgia" charset="0"/>
              <a:ea typeface="Georgia" charset="0"/>
              <a:cs typeface="Georgia" charset="0"/>
            </a:rPr>
          </a:br>
          <a:r>
            <a:rPr lang="es-ES" sz="1400" i="1" dirty="0" smtClean="0">
              <a:solidFill>
                <a:schemeClr val="bg1"/>
              </a:solidFill>
              <a:latin typeface="Georgia" charset="0"/>
              <a:ea typeface="Georgia" charset="0"/>
              <a:cs typeface="Georgia" charset="0"/>
            </a:rPr>
            <a:t>y </a:t>
          </a:r>
          <a:r>
            <a:rPr lang="es-ES" sz="1400" i="1" dirty="0">
              <a:solidFill>
                <a:schemeClr val="bg1"/>
              </a:solidFill>
              <a:latin typeface="Georgia" charset="0"/>
              <a:ea typeface="Georgia" charset="0"/>
              <a:cs typeface="Georgia" charset="0"/>
            </a:rPr>
            <a:t>desarrollo profesional</a:t>
          </a:r>
        </a:p>
      </dgm:t>
    </dgm:pt>
    <dgm:pt modelId="{879D40E6-2455-4168-94C6-536CDDC9FD62}" type="parTrans" cxnId="{95BBB42A-0A9E-46E5-A639-07CB2668C754}">
      <dgm:prSet custT="1"/>
      <dgm:spPr/>
      <dgm:t>
        <a:bodyPr/>
        <a:lstStyle/>
        <a:p>
          <a:endParaRPr lang="en-AU" sz="2400"/>
        </a:p>
      </dgm:t>
    </dgm:pt>
    <dgm:pt modelId="{B1FB907D-9440-4683-BD08-29AC17A47BEC}" type="sibTrans" cxnId="{95BBB42A-0A9E-46E5-A639-07CB2668C754}">
      <dgm:prSet/>
      <dgm:spPr/>
      <dgm:t>
        <a:bodyPr/>
        <a:lstStyle/>
        <a:p>
          <a:endParaRPr lang="en-AU" sz="2400"/>
        </a:p>
      </dgm:t>
    </dgm:pt>
    <dgm:pt modelId="{BB49D5CF-8A6D-4B38-BE8D-E03D7C19BFA8}">
      <dgm:prSet phldrT="[Text]" custT="1"/>
      <dgm:spPr>
        <a:solidFill>
          <a:srgbClr val="2BA8A7"/>
        </a:solidFill>
      </dgm:spPr>
      <dgm:t>
        <a:bodyPr/>
        <a:lstStyle/>
        <a:p>
          <a:pPr>
            <a:lnSpc>
              <a:spcPct val="100000"/>
            </a:lnSpc>
          </a:pPr>
          <a:r>
            <a:rPr lang="es-ES" sz="1400" i="1">
              <a:solidFill>
                <a:schemeClr val="bg1"/>
              </a:solidFill>
              <a:latin typeface="Georgia" charset="0"/>
              <a:ea typeface="Georgia" charset="0"/>
              <a:cs typeface="Georgia" charset="0"/>
            </a:rPr>
            <a:t>Acceso a la atención</a:t>
          </a:r>
        </a:p>
      </dgm:t>
    </dgm:pt>
    <dgm:pt modelId="{76BD0453-4276-45A2-8644-324923F50B79}" type="parTrans" cxnId="{D53FDC38-E65C-4F00-9925-DDAA21C31A3B}">
      <dgm:prSet custT="1"/>
      <dgm:spPr/>
      <dgm:t>
        <a:bodyPr/>
        <a:lstStyle/>
        <a:p>
          <a:endParaRPr lang="en-AU" sz="2400"/>
        </a:p>
      </dgm:t>
    </dgm:pt>
    <dgm:pt modelId="{1C6E356E-3F53-4A77-AF70-D53F4710659B}" type="sibTrans" cxnId="{D53FDC38-E65C-4F00-9925-DDAA21C31A3B}">
      <dgm:prSet/>
      <dgm:spPr/>
      <dgm:t>
        <a:bodyPr/>
        <a:lstStyle/>
        <a:p>
          <a:endParaRPr lang="en-AU" sz="2400"/>
        </a:p>
      </dgm:t>
    </dgm:pt>
    <dgm:pt modelId="{0B3E2F2A-4244-4F97-8284-E29CD48D8B8A}">
      <dgm:prSet phldrT="[Text]" custT="1"/>
      <dgm:spPr>
        <a:solidFill>
          <a:srgbClr val="2BA8A7"/>
        </a:solidFill>
      </dgm:spPr>
      <dgm:t>
        <a:bodyPr/>
        <a:lstStyle/>
        <a:p>
          <a:pPr>
            <a:lnSpc>
              <a:spcPct val="100000"/>
            </a:lnSpc>
          </a:pPr>
          <a:r>
            <a:rPr lang="es-ES" sz="1400" i="1" dirty="0">
              <a:solidFill>
                <a:schemeClr val="bg1"/>
              </a:solidFill>
              <a:latin typeface="Georgia" charset="0"/>
              <a:ea typeface="Georgia" charset="0"/>
              <a:cs typeface="Georgia" charset="0"/>
            </a:rPr>
            <a:t>Recursos Financieros, físicos, humanos y </a:t>
          </a:r>
          <a:r>
            <a:rPr lang="es-ES" sz="1400" i="1" dirty="0" smtClean="0">
              <a:solidFill>
                <a:schemeClr val="bg1"/>
              </a:solidFill>
              <a:latin typeface="Georgia" charset="0"/>
              <a:ea typeface="Georgia" charset="0"/>
              <a:cs typeface="Georgia" charset="0"/>
            </a:rPr>
            <a:t/>
          </a:r>
          <a:br>
            <a:rPr lang="es-ES" sz="1400" i="1" dirty="0" smtClean="0">
              <a:solidFill>
                <a:schemeClr val="bg1"/>
              </a:solidFill>
              <a:latin typeface="Georgia" charset="0"/>
              <a:ea typeface="Georgia" charset="0"/>
              <a:cs typeface="Georgia" charset="0"/>
            </a:rPr>
          </a:br>
          <a:r>
            <a:rPr lang="es-ES" sz="1400" i="1" dirty="0" smtClean="0">
              <a:solidFill>
                <a:schemeClr val="bg1"/>
              </a:solidFill>
              <a:latin typeface="Georgia" charset="0"/>
              <a:ea typeface="Georgia" charset="0"/>
              <a:cs typeface="Georgia" charset="0"/>
            </a:rPr>
            <a:t>de </a:t>
          </a:r>
          <a:r>
            <a:rPr lang="es-ES" sz="1400" i="1" dirty="0">
              <a:solidFill>
                <a:schemeClr val="bg1"/>
              </a:solidFill>
              <a:latin typeface="Georgia" charset="0"/>
              <a:ea typeface="Georgia" charset="0"/>
              <a:cs typeface="Georgia" charset="0"/>
            </a:rPr>
            <a:t>tiempo</a:t>
          </a:r>
        </a:p>
      </dgm:t>
    </dgm:pt>
    <dgm:pt modelId="{2CFCE800-B078-4EE9-B755-C3B6497D98FE}" type="parTrans" cxnId="{6B373492-E45C-4ED2-937D-567971758935}">
      <dgm:prSet custT="1"/>
      <dgm:spPr/>
      <dgm:t>
        <a:bodyPr/>
        <a:lstStyle/>
        <a:p>
          <a:endParaRPr lang="en-AU" sz="2400"/>
        </a:p>
      </dgm:t>
    </dgm:pt>
    <dgm:pt modelId="{43A3A797-F3A0-41EA-9A66-8FE6D76F22FB}" type="sibTrans" cxnId="{6B373492-E45C-4ED2-937D-567971758935}">
      <dgm:prSet/>
      <dgm:spPr/>
      <dgm:t>
        <a:bodyPr/>
        <a:lstStyle/>
        <a:p>
          <a:endParaRPr lang="en-AU" sz="2400"/>
        </a:p>
      </dgm:t>
    </dgm:pt>
    <dgm:pt modelId="{570846F3-0BB3-49F6-B1A6-8F7294D400FC}">
      <dgm:prSet custT="1"/>
      <dgm:spPr>
        <a:solidFill>
          <a:srgbClr val="2BA8A7"/>
        </a:solidFill>
      </dgm:spPr>
      <dgm:t>
        <a:bodyPr/>
        <a:lstStyle/>
        <a:p>
          <a:pPr>
            <a:lnSpc>
              <a:spcPct val="100000"/>
            </a:lnSpc>
          </a:pPr>
          <a:r>
            <a:rPr lang="es-ES" sz="1400" i="1" spc="-30" baseline="0" dirty="0">
              <a:solidFill>
                <a:schemeClr val="bg1"/>
              </a:solidFill>
              <a:latin typeface="Georgia" charset="0"/>
              <a:ea typeface="Georgia" charset="0"/>
              <a:cs typeface="Georgia" charset="0"/>
            </a:rPr>
            <a:t>Infraestructura</a:t>
          </a:r>
        </a:p>
      </dgm:t>
    </dgm:pt>
    <dgm:pt modelId="{BC2CC1BC-2DC7-4F56-B8B6-38034265284D}" type="parTrans" cxnId="{EB446C7F-9462-4472-8E68-FAF734E99408}">
      <dgm:prSet custT="1"/>
      <dgm:spPr/>
      <dgm:t>
        <a:bodyPr/>
        <a:lstStyle/>
        <a:p>
          <a:endParaRPr lang="en-AU" sz="2400"/>
        </a:p>
      </dgm:t>
    </dgm:pt>
    <dgm:pt modelId="{384F3CF7-393D-4A9E-9E2C-8E667157EE0A}" type="sibTrans" cxnId="{EB446C7F-9462-4472-8E68-FAF734E99408}">
      <dgm:prSet/>
      <dgm:spPr/>
      <dgm:t>
        <a:bodyPr/>
        <a:lstStyle/>
        <a:p>
          <a:endParaRPr lang="en-AU" sz="2400"/>
        </a:p>
      </dgm:t>
    </dgm:pt>
    <dgm:pt modelId="{4123AA37-1FDD-4056-8696-11AA5CA9DEB2}">
      <dgm:prSet custT="1"/>
      <dgm:spPr>
        <a:solidFill>
          <a:srgbClr val="2BA8A7"/>
        </a:solidFill>
      </dgm:spPr>
      <dgm:t>
        <a:bodyPr/>
        <a:lstStyle/>
        <a:p>
          <a:pPr>
            <a:lnSpc>
              <a:spcPct val="100000"/>
            </a:lnSpc>
          </a:pPr>
          <a:r>
            <a:rPr lang="es-ES" sz="1350" i="1" dirty="0">
              <a:solidFill>
                <a:schemeClr val="bg1"/>
              </a:solidFill>
              <a:latin typeface="Georgia" charset="0"/>
              <a:ea typeface="Georgia" charset="0"/>
              <a:cs typeface="Georgia" charset="0"/>
            </a:rPr>
            <a:t>Cambio de </a:t>
          </a:r>
          <a:r>
            <a:rPr lang="es-ES" sz="1350" i="1" spc="-40" baseline="0" dirty="0">
              <a:solidFill>
                <a:schemeClr val="bg1"/>
              </a:solidFill>
              <a:latin typeface="Georgia" charset="0"/>
              <a:ea typeface="Georgia" charset="0"/>
              <a:cs typeface="Georgia" charset="0"/>
            </a:rPr>
            <a:t>comportamiento</a:t>
          </a:r>
        </a:p>
      </dgm:t>
    </dgm:pt>
    <dgm:pt modelId="{84C1AFBC-5084-4B58-87EB-85287D648FDC}" type="parTrans" cxnId="{8B7C4DF1-FD91-40C3-B622-E34317934A50}">
      <dgm:prSet custT="1"/>
      <dgm:spPr/>
      <dgm:t>
        <a:bodyPr/>
        <a:lstStyle/>
        <a:p>
          <a:endParaRPr lang="en-AU" sz="2400"/>
        </a:p>
      </dgm:t>
    </dgm:pt>
    <dgm:pt modelId="{94585C6A-7F94-4591-BF08-79D26A0E5FC9}" type="sibTrans" cxnId="{8B7C4DF1-FD91-40C3-B622-E34317934A50}">
      <dgm:prSet/>
      <dgm:spPr/>
      <dgm:t>
        <a:bodyPr/>
        <a:lstStyle/>
        <a:p>
          <a:endParaRPr lang="en-AU" sz="2400"/>
        </a:p>
      </dgm:t>
    </dgm:pt>
    <dgm:pt modelId="{4B84DD86-C854-4F0B-A128-A8DC91D8DAA2}">
      <dgm:prSet custT="1"/>
      <dgm:spPr>
        <a:solidFill>
          <a:srgbClr val="2BA8A7"/>
        </a:solidFill>
      </dgm:spPr>
      <dgm:t>
        <a:bodyPr/>
        <a:lstStyle/>
        <a:p>
          <a:pPr>
            <a:lnSpc>
              <a:spcPct val="100000"/>
            </a:lnSpc>
          </a:pPr>
          <a:r>
            <a:rPr lang="es-ES" sz="1400" i="1" dirty="0">
              <a:solidFill>
                <a:schemeClr val="bg1"/>
              </a:solidFill>
              <a:latin typeface="Georgia" charset="0"/>
              <a:ea typeface="Georgia" charset="0"/>
              <a:cs typeface="Georgia" charset="0"/>
            </a:rPr>
            <a:t>Sistemas de información </a:t>
          </a:r>
          <a:r>
            <a:rPr lang="es-ES" sz="1400" i="1" dirty="0" smtClean="0">
              <a:solidFill>
                <a:schemeClr val="bg1"/>
              </a:solidFill>
              <a:latin typeface="Georgia" charset="0"/>
              <a:ea typeface="Georgia" charset="0"/>
              <a:cs typeface="Georgia" charset="0"/>
            </a:rPr>
            <a:t/>
          </a:r>
          <a:br>
            <a:rPr lang="es-ES" sz="1400" i="1" dirty="0" smtClean="0">
              <a:solidFill>
                <a:schemeClr val="bg1"/>
              </a:solidFill>
              <a:latin typeface="Georgia" charset="0"/>
              <a:ea typeface="Georgia" charset="0"/>
              <a:cs typeface="Georgia" charset="0"/>
            </a:rPr>
          </a:br>
          <a:r>
            <a:rPr lang="es-ES" sz="1400" i="1" dirty="0" smtClean="0">
              <a:solidFill>
                <a:schemeClr val="bg1"/>
              </a:solidFill>
              <a:latin typeface="Georgia" charset="0"/>
              <a:ea typeface="Georgia" charset="0"/>
              <a:cs typeface="Georgia" charset="0"/>
            </a:rPr>
            <a:t>de </a:t>
          </a:r>
          <a:r>
            <a:rPr lang="es-ES" sz="1400" i="1" dirty="0">
              <a:solidFill>
                <a:schemeClr val="bg1"/>
              </a:solidFill>
              <a:latin typeface="Georgia" charset="0"/>
              <a:ea typeface="Georgia" charset="0"/>
              <a:cs typeface="Georgia" charset="0"/>
            </a:rPr>
            <a:t>salud</a:t>
          </a:r>
        </a:p>
      </dgm:t>
    </dgm:pt>
    <dgm:pt modelId="{54550028-2B1C-4ADF-99C5-F24740E2E050}" type="parTrans" cxnId="{9C2CE1F5-50DD-4ACB-B732-F53B13C72B5C}">
      <dgm:prSet custT="1"/>
      <dgm:spPr/>
      <dgm:t>
        <a:bodyPr/>
        <a:lstStyle/>
        <a:p>
          <a:endParaRPr lang="en-AU" sz="2400"/>
        </a:p>
      </dgm:t>
    </dgm:pt>
    <dgm:pt modelId="{31AE7D7A-75D6-441C-A843-4F795F6707FE}" type="sibTrans" cxnId="{9C2CE1F5-50DD-4ACB-B732-F53B13C72B5C}">
      <dgm:prSet/>
      <dgm:spPr/>
      <dgm:t>
        <a:bodyPr/>
        <a:lstStyle/>
        <a:p>
          <a:endParaRPr lang="en-AU" sz="2400"/>
        </a:p>
      </dgm:t>
    </dgm:pt>
    <dgm:pt modelId="{7921712F-C8C7-F440-97CE-BBD051E4CD06}" type="pres">
      <dgm:prSet presAssocID="{9B9BB5F2-0756-420C-ACF7-2DC852BDA49B}" presName="Name0" presStyleCnt="0">
        <dgm:presLayoutVars>
          <dgm:chMax val="1"/>
          <dgm:dir/>
          <dgm:animLvl val="ctr"/>
          <dgm:resizeHandles val="exact"/>
        </dgm:presLayoutVars>
      </dgm:prSet>
      <dgm:spPr/>
      <dgm:t>
        <a:bodyPr/>
        <a:lstStyle/>
        <a:p>
          <a:endParaRPr lang="es-AR"/>
        </a:p>
      </dgm:t>
    </dgm:pt>
    <dgm:pt modelId="{C158CEA9-AE85-CB4A-95BC-AFB20178203D}" type="pres">
      <dgm:prSet presAssocID="{EC12643E-E22E-4A42-BC37-CA95F72429B1}" presName="centerShape" presStyleLbl="node0" presStyleIdx="0" presStyleCnt="1" custScaleX="152730" custScaleY="142667"/>
      <dgm:spPr/>
      <dgm:t>
        <a:bodyPr/>
        <a:lstStyle/>
        <a:p>
          <a:endParaRPr lang="es-AR"/>
        </a:p>
      </dgm:t>
    </dgm:pt>
    <dgm:pt modelId="{32684F68-749D-3040-9A2F-40D100BDB569}" type="pres">
      <dgm:prSet presAssocID="{879D40E6-2455-4168-94C6-536CDDC9FD62}" presName="parTrans" presStyleLbl="sibTrans2D1" presStyleIdx="0" presStyleCnt="6" custAng="10800000" custScaleX="331589" custScaleY="99439"/>
      <dgm:spPr/>
      <dgm:t>
        <a:bodyPr/>
        <a:lstStyle/>
        <a:p>
          <a:endParaRPr lang="es-AR"/>
        </a:p>
      </dgm:t>
    </dgm:pt>
    <dgm:pt modelId="{16BC5429-AFAE-0D41-8BFB-24FF16465976}" type="pres">
      <dgm:prSet presAssocID="{879D40E6-2455-4168-94C6-536CDDC9FD62}" presName="connectorText" presStyleLbl="sibTrans2D1" presStyleIdx="0" presStyleCnt="6"/>
      <dgm:spPr/>
      <dgm:t>
        <a:bodyPr/>
        <a:lstStyle/>
        <a:p>
          <a:endParaRPr lang="es-AR"/>
        </a:p>
      </dgm:t>
    </dgm:pt>
    <dgm:pt modelId="{E7D8D6B8-0CC7-B244-AAE1-2D033191C5D3}" type="pres">
      <dgm:prSet presAssocID="{5E389558-F0E3-480A-9C36-80C04607D05E}" presName="node" presStyleLbl="node1" presStyleIdx="0" presStyleCnt="6" custScaleX="133024" custScaleY="120904">
        <dgm:presLayoutVars>
          <dgm:bulletEnabled val="1"/>
        </dgm:presLayoutVars>
      </dgm:prSet>
      <dgm:spPr/>
      <dgm:t>
        <a:bodyPr/>
        <a:lstStyle/>
        <a:p>
          <a:endParaRPr lang="es-AR"/>
        </a:p>
      </dgm:t>
    </dgm:pt>
    <dgm:pt modelId="{95354355-66D4-6443-8006-62A519F90FD8}" type="pres">
      <dgm:prSet presAssocID="{76BD0453-4276-45A2-8644-324923F50B79}" presName="parTrans" presStyleLbl="sibTrans2D1" presStyleIdx="1" presStyleCnt="6" custAng="10800000" custScaleX="331590" custScaleY="99439"/>
      <dgm:spPr/>
      <dgm:t>
        <a:bodyPr/>
        <a:lstStyle/>
        <a:p>
          <a:endParaRPr lang="es-AR"/>
        </a:p>
      </dgm:t>
    </dgm:pt>
    <dgm:pt modelId="{3D87CA2D-D81A-3049-BB71-296F32D5521D}" type="pres">
      <dgm:prSet presAssocID="{76BD0453-4276-45A2-8644-324923F50B79}" presName="connectorText" presStyleLbl="sibTrans2D1" presStyleIdx="1" presStyleCnt="6"/>
      <dgm:spPr/>
      <dgm:t>
        <a:bodyPr/>
        <a:lstStyle/>
        <a:p>
          <a:endParaRPr lang="es-AR"/>
        </a:p>
      </dgm:t>
    </dgm:pt>
    <dgm:pt modelId="{3EC6424B-899F-2740-ADB4-D41B1E4C48A8}" type="pres">
      <dgm:prSet presAssocID="{BB49D5CF-8A6D-4B38-BE8D-E03D7C19BFA8}" presName="node" presStyleLbl="node1" presStyleIdx="1" presStyleCnt="6" custScaleX="133024" custScaleY="120904">
        <dgm:presLayoutVars>
          <dgm:bulletEnabled val="1"/>
        </dgm:presLayoutVars>
      </dgm:prSet>
      <dgm:spPr/>
      <dgm:t>
        <a:bodyPr/>
        <a:lstStyle/>
        <a:p>
          <a:endParaRPr lang="es-AR"/>
        </a:p>
      </dgm:t>
    </dgm:pt>
    <dgm:pt modelId="{1B44FF2B-3502-3B47-AADE-68A24E7AE253}" type="pres">
      <dgm:prSet presAssocID="{BC2CC1BC-2DC7-4F56-B8B6-38034265284D}" presName="parTrans" presStyleLbl="sibTrans2D1" presStyleIdx="2" presStyleCnt="6" custAng="10800000" custScaleX="331590" custScaleY="99439"/>
      <dgm:spPr/>
      <dgm:t>
        <a:bodyPr/>
        <a:lstStyle/>
        <a:p>
          <a:endParaRPr lang="es-AR"/>
        </a:p>
      </dgm:t>
    </dgm:pt>
    <dgm:pt modelId="{6309C069-E672-6D4E-89C2-8705C67E4DBF}" type="pres">
      <dgm:prSet presAssocID="{BC2CC1BC-2DC7-4F56-B8B6-38034265284D}" presName="connectorText" presStyleLbl="sibTrans2D1" presStyleIdx="2" presStyleCnt="6"/>
      <dgm:spPr/>
      <dgm:t>
        <a:bodyPr/>
        <a:lstStyle/>
        <a:p>
          <a:endParaRPr lang="es-AR"/>
        </a:p>
      </dgm:t>
    </dgm:pt>
    <dgm:pt modelId="{CD928544-E647-4B4A-94F2-BA8E853B0F7A}" type="pres">
      <dgm:prSet presAssocID="{570846F3-0BB3-49F6-B1A6-8F7294D400FC}" presName="node" presStyleLbl="node1" presStyleIdx="2" presStyleCnt="6" custScaleX="133024" custScaleY="120904">
        <dgm:presLayoutVars>
          <dgm:bulletEnabled val="1"/>
        </dgm:presLayoutVars>
      </dgm:prSet>
      <dgm:spPr/>
      <dgm:t>
        <a:bodyPr/>
        <a:lstStyle/>
        <a:p>
          <a:endParaRPr lang="es-AR"/>
        </a:p>
      </dgm:t>
    </dgm:pt>
    <dgm:pt modelId="{990EC7E3-649E-CB43-BFE1-9F0DFB97DEDE}" type="pres">
      <dgm:prSet presAssocID="{2CFCE800-B078-4EE9-B755-C3B6497D98FE}" presName="parTrans" presStyleLbl="sibTrans2D1" presStyleIdx="3" presStyleCnt="6" custAng="10800000" custScaleX="331589" custScaleY="99439"/>
      <dgm:spPr/>
      <dgm:t>
        <a:bodyPr/>
        <a:lstStyle/>
        <a:p>
          <a:endParaRPr lang="es-AR"/>
        </a:p>
      </dgm:t>
    </dgm:pt>
    <dgm:pt modelId="{4ACD22E7-1187-9549-8A8B-8B86FCF20E41}" type="pres">
      <dgm:prSet presAssocID="{2CFCE800-B078-4EE9-B755-C3B6497D98FE}" presName="connectorText" presStyleLbl="sibTrans2D1" presStyleIdx="3" presStyleCnt="6"/>
      <dgm:spPr/>
      <dgm:t>
        <a:bodyPr/>
        <a:lstStyle/>
        <a:p>
          <a:endParaRPr lang="es-AR"/>
        </a:p>
      </dgm:t>
    </dgm:pt>
    <dgm:pt modelId="{790EA306-4348-3B4E-A40A-B4E4D5DDAC00}" type="pres">
      <dgm:prSet presAssocID="{0B3E2F2A-4244-4F97-8284-E29CD48D8B8A}" presName="node" presStyleLbl="node1" presStyleIdx="3" presStyleCnt="6" custScaleX="133024" custScaleY="120904">
        <dgm:presLayoutVars>
          <dgm:bulletEnabled val="1"/>
        </dgm:presLayoutVars>
      </dgm:prSet>
      <dgm:spPr/>
      <dgm:t>
        <a:bodyPr/>
        <a:lstStyle/>
        <a:p>
          <a:endParaRPr lang="es-AR"/>
        </a:p>
      </dgm:t>
    </dgm:pt>
    <dgm:pt modelId="{A0B0AE8A-3D55-B648-8CE5-63F2E94CE32C}" type="pres">
      <dgm:prSet presAssocID="{54550028-2B1C-4ADF-99C5-F24740E2E050}" presName="parTrans" presStyleLbl="sibTrans2D1" presStyleIdx="4" presStyleCnt="6" custAng="9900000" custScaleX="331590" custScaleY="99439"/>
      <dgm:spPr/>
      <dgm:t>
        <a:bodyPr/>
        <a:lstStyle/>
        <a:p>
          <a:endParaRPr lang="es-AR"/>
        </a:p>
      </dgm:t>
    </dgm:pt>
    <dgm:pt modelId="{5BEDC6DC-7611-534F-956D-D91AF82442A1}" type="pres">
      <dgm:prSet presAssocID="{54550028-2B1C-4ADF-99C5-F24740E2E050}" presName="connectorText" presStyleLbl="sibTrans2D1" presStyleIdx="4" presStyleCnt="6"/>
      <dgm:spPr/>
      <dgm:t>
        <a:bodyPr/>
        <a:lstStyle/>
        <a:p>
          <a:endParaRPr lang="es-AR"/>
        </a:p>
      </dgm:t>
    </dgm:pt>
    <dgm:pt modelId="{4088FCE5-53F2-224E-831E-0CCF0C3C17A8}" type="pres">
      <dgm:prSet presAssocID="{4B84DD86-C854-4F0B-A128-A8DC91D8DAA2}" presName="node" presStyleLbl="node1" presStyleIdx="4" presStyleCnt="6" custScaleX="133024" custScaleY="120904">
        <dgm:presLayoutVars>
          <dgm:bulletEnabled val="1"/>
        </dgm:presLayoutVars>
      </dgm:prSet>
      <dgm:spPr/>
      <dgm:t>
        <a:bodyPr/>
        <a:lstStyle/>
        <a:p>
          <a:endParaRPr lang="es-AR"/>
        </a:p>
      </dgm:t>
    </dgm:pt>
    <dgm:pt modelId="{69E5344C-A158-6A49-9DD5-7E57FD088FA6}" type="pres">
      <dgm:prSet presAssocID="{84C1AFBC-5084-4B58-87EB-85287D648FDC}" presName="parTrans" presStyleLbl="sibTrans2D1" presStyleIdx="5" presStyleCnt="6" custAng="10800000" custScaleX="331590" custScaleY="99439"/>
      <dgm:spPr/>
      <dgm:t>
        <a:bodyPr/>
        <a:lstStyle/>
        <a:p>
          <a:endParaRPr lang="es-AR"/>
        </a:p>
      </dgm:t>
    </dgm:pt>
    <dgm:pt modelId="{FB1116CE-E0C4-8D4C-BA69-EE0707EF24DE}" type="pres">
      <dgm:prSet presAssocID="{84C1AFBC-5084-4B58-87EB-85287D648FDC}" presName="connectorText" presStyleLbl="sibTrans2D1" presStyleIdx="5" presStyleCnt="6"/>
      <dgm:spPr/>
      <dgm:t>
        <a:bodyPr/>
        <a:lstStyle/>
        <a:p>
          <a:endParaRPr lang="es-AR"/>
        </a:p>
      </dgm:t>
    </dgm:pt>
    <dgm:pt modelId="{34FFB705-26C6-F840-9445-14A99D891534}" type="pres">
      <dgm:prSet presAssocID="{4123AA37-1FDD-4056-8696-11AA5CA9DEB2}" presName="node" presStyleLbl="node1" presStyleIdx="5" presStyleCnt="6" custScaleX="133024" custScaleY="120904">
        <dgm:presLayoutVars>
          <dgm:bulletEnabled val="1"/>
        </dgm:presLayoutVars>
      </dgm:prSet>
      <dgm:spPr/>
      <dgm:t>
        <a:bodyPr/>
        <a:lstStyle/>
        <a:p>
          <a:endParaRPr lang="es-AR"/>
        </a:p>
      </dgm:t>
    </dgm:pt>
  </dgm:ptLst>
  <dgm:cxnLst>
    <dgm:cxn modelId="{9C2CE1F5-50DD-4ACB-B732-F53B13C72B5C}" srcId="{EC12643E-E22E-4A42-BC37-CA95F72429B1}" destId="{4B84DD86-C854-4F0B-A128-A8DC91D8DAA2}" srcOrd="4" destOrd="0" parTransId="{54550028-2B1C-4ADF-99C5-F24740E2E050}" sibTransId="{31AE7D7A-75D6-441C-A843-4F795F6707FE}"/>
    <dgm:cxn modelId="{1844419C-5381-1D47-95B1-8F4A01BC287F}" type="presOf" srcId="{2CFCE800-B078-4EE9-B755-C3B6497D98FE}" destId="{990EC7E3-649E-CB43-BFE1-9F0DFB97DEDE}" srcOrd="0" destOrd="0" presId="urn:microsoft.com/office/officeart/2005/8/layout/radial5"/>
    <dgm:cxn modelId="{EB446C7F-9462-4472-8E68-FAF734E99408}" srcId="{EC12643E-E22E-4A42-BC37-CA95F72429B1}" destId="{570846F3-0BB3-49F6-B1A6-8F7294D400FC}" srcOrd="2" destOrd="0" parTransId="{BC2CC1BC-2DC7-4F56-B8B6-38034265284D}" sibTransId="{384F3CF7-393D-4A9E-9E2C-8E667157EE0A}"/>
    <dgm:cxn modelId="{C77DFB0F-6CFF-844B-BAD0-5AAD1C859F5B}" type="presOf" srcId="{4B84DD86-C854-4F0B-A128-A8DC91D8DAA2}" destId="{4088FCE5-53F2-224E-831E-0CCF0C3C17A8}" srcOrd="0" destOrd="0" presId="urn:microsoft.com/office/officeart/2005/8/layout/radial5"/>
    <dgm:cxn modelId="{32E1BA09-4A0F-7849-AF20-FCD0FD858F15}" type="presOf" srcId="{879D40E6-2455-4168-94C6-536CDDC9FD62}" destId="{16BC5429-AFAE-0D41-8BFB-24FF16465976}" srcOrd="1" destOrd="0" presId="urn:microsoft.com/office/officeart/2005/8/layout/radial5"/>
    <dgm:cxn modelId="{026CF718-9D2E-EB4F-849B-C951B968EF53}" type="presOf" srcId="{879D40E6-2455-4168-94C6-536CDDC9FD62}" destId="{32684F68-749D-3040-9A2F-40D100BDB569}" srcOrd="0" destOrd="0" presId="urn:microsoft.com/office/officeart/2005/8/layout/radial5"/>
    <dgm:cxn modelId="{E184AE1B-58E8-8A41-8B3D-B222C54EB31A}" type="presOf" srcId="{5E389558-F0E3-480A-9C36-80C04607D05E}" destId="{E7D8D6B8-0CC7-B244-AAE1-2D033191C5D3}" srcOrd="0" destOrd="0" presId="urn:microsoft.com/office/officeart/2005/8/layout/radial5"/>
    <dgm:cxn modelId="{A08B13DA-C782-B845-B4C6-32A3DA850F1F}" type="presOf" srcId="{54550028-2B1C-4ADF-99C5-F24740E2E050}" destId="{5BEDC6DC-7611-534F-956D-D91AF82442A1}" srcOrd="1" destOrd="0" presId="urn:microsoft.com/office/officeart/2005/8/layout/radial5"/>
    <dgm:cxn modelId="{D2B1717D-279F-1F4A-A0C1-34C5CE1E80F1}" type="presOf" srcId="{54550028-2B1C-4ADF-99C5-F24740E2E050}" destId="{A0B0AE8A-3D55-B648-8CE5-63F2E94CE32C}" srcOrd="0" destOrd="0" presId="urn:microsoft.com/office/officeart/2005/8/layout/radial5"/>
    <dgm:cxn modelId="{95BBB42A-0A9E-46E5-A639-07CB2668C754}" srcId="{EC12643E-E22E-4A42-BC37-CA95F72429B1}" destId="{5E389558-F0E3-480A-9C36-80C04607D05E}" srcOrd="0" destOrd="0" parTransId="{879D40E6-2455-4168-94C6-536CDDC9FD62}" sibTransId="{B1FB907D-9440-4683-BD08-29AC17A47BEC}"/>
    <dgm:cxn modelId="{6B373492-E45C-4ED2-937D-567971758935}" srcId="{EC12643E-E22E-4A42-BC37-CA95F72429B1}" destId="{0B3E2F2A-4244-4F97-8284-E29CD48D8B8A}" srcOrd="3" destOrd="0" parTransId="{2CFCE800-B078-4EE9-B755-C3B6497D98FE}" sibTransId="{43A3A797-F3A0-41EA-9A66-8FE6D76F22FB}"/>
    <dgm:cxn modelId="{227E23D9-422F-A24C-AF37-A56D3FE90772}" type="presOf" srcId="{76BD0453-4276-45A2-8644-324923F50B79}" destId="{95354355-66D4-6443-8006-62A519F90FD8}" srcOrd="0" destOrd="0" presId="urn:microsoft.com/office/officeart/2005/8/layout/radial5"/>
    <dgm:cxn modelId="{775B73BD-BB65-1242-AF2F-663F40743EE5}" type="presOf" srcId="{BC2CC1BC-2DC7-4F56-B8B6-38034265284D}" destId="{1B44FF2B-3502-3B47-AADE-68A24E7AE253}" srcOrd="0" destOrd="0" presId="urn:microsoft.com/office/officeart/2005/8/layout/radial5"/>
    <dgm:cxn modelId="{72BF82F6-CDB1-4539-B62E-98C39BF4B04D}" srcId="{9B9BB5F2-0756-420C-ACF7-2DC852BDA49B}" destId="{EC12643E-E22E-4A42-BC37-CA95F72429B1}" srcOrd="0" destOrd="0" parTransId="{623C7678-E0F5-41ED-96CB-357E70BB5468}" sibTransId="{BED9CA50-2730-42DA-B773-EA2B78E879F8}"/>
    <dgm:cxn modelId="{AEB3CFAD-48C7-0049-9343-9796F50A60E3}" type="presOf" srcId="{2CFCE800-B078-4EE9-B755-C3B6497D98FE}" destId="{4ACD22E7-1187-9549-8A8B-8B86FCF20E41}" srcOrd="1" destOrd="0" presId="urn:microsoft.com/office/officeart/2005/8/layout/radial5"/>
    <dgm:cxn modelId="{00D29BC7-22D7-D747-8CC5-634614F845B1}" type="presOf" srcId="{BB49D5CF-8A6D-4B38-BE8D-E03D7C19BFA8}" destId="{3EC6424B-899F-2740-ADB4-D41B1E4C48A8}" srcOrd="0" destOrd="0" presId="urn:microsoft.com/office/officeart/2005/8/layout/radial5"/>
    <dgm:cxn modelId="{0230E4CE-1D5D-C743-B3C6-68F92A5F7FB2}" type="presOf" srcId="{76BD0453-4276-45A2-8644-324923F50B79}" destId="{3D87CA2D-D81A-3049-BB71-296F32D5521D}" srcOrd="1" destOrd="0" presId="urn:microsoft.com/office/officeart/2005/8/layout/radial5"/>
    <dgm:cxn modelId="{F06A9042-D2D7-6A49-A6BB-68049AFE9E73}" type="presOf" srcId="{9B9BB5F2-0756-420C-ACF7-2DC852BDA49B}" destId="{7921712F-C8C7-F440-97CE-BBD051E4CD06}" srcOrd="0" destOrd="0" presId="urn:microsoft.com/office/officeart/2005/8/layout/radial5"/>
    <dgm:cxn modelId="{D53FDC38-E65C-4F00-9925-DDAA21C31A3B}" srcId="{EC12643E-E22E-4A42-BC37-CA95F72429B1}" destId="{BB49D5CF-8A6D-4B38-BE8D-E03D7C19BFA8}" srcOrd="1" destOrd="0" parTransId="{76BD0453-4276-45A2-8644-324923F50B79}" sibTransId="{1C6E356E-3F53-4A77-AF70-D53F4710659B}"/>
    <dgm:cxn modelId="{62EC6CE8-1C37-8840-B8CE-BBF6598B9B26}" type="presOf" srcId="{84C1AFBC-5084-4B58-87EB-85287D648FDC}" destId="{69E5344C-A158-6A49-9DD5-7E57FD088FA6}" srcOrd="0" destOrd="0" presId="urn:microsoft.com/office/officeart/2005/8/layout/radial5"/>
    <dgm:cxn modelId="{8B7C4DF1-FD91-40C3-B622-E34317934A50}" srcId="{EC12643E-E22E-4A42-BC37-CA95F72429B1}" destId="{4123AA37-1FDD-4056-8696-11AA5CA9DEB2}" srcOrd="5" destOrd="0" parTransId="{84C1AFBC-5084-4B58-87EB-85287D648FDC}" sibTransId="{94585C6A-7F94-4591-BF08-79D26A0E5FC9}"/>
    <dgm:cxn modelId="{E9C37064-F96D-4443-9A73-DC4CDB47E51A}" type="presOf" srcId="{4123AA37-1FDD-4056-8696-11AA5CA9DEB2}" destId="{34FFB705-26C6-F840-9445-14A99D891534}" srcOrd="0" destOrd="0" presId="urn:microsoft.com/office/officeart/2005/8/layout/radial5"/>
    <dgm:cxn modelId="{B09546AA-658E-454C-B32C-CEEB5C543D7F}" type="presOf" srcId="{84C1AFBC-5084-4B58-87EB-85287D648FDC}" destId="{FB1116CE-E0C4-8D4C-BA69-EE0707EF24DE}" srcOrd="1" destOrd="0" presId="urn:microsoft.com/office/officeart/2005/8/layout/radial5"/>
    <dgm:cxn modelId="{B7459A56-0D8E-B541-AA13-44BCC0AB2AAE}" type="presOf" srcId="{EC12643E-E22E-4A42-BC37-CA95F72429B1}" destId="{C158CEA9-AE85-CB4A-95BC-AFB20178203D}" srcOrd="0" destOrd="0" presId="urn:microsoft.com/office/officeart/2005/8/layout/radial5"/>
    <dgm:cxn modelId="{5D666022-06D7-9B45-A896-AA7D904DAD8D}" type="presOf" srcId="{570846F3-0BB3-49F6-B1A6-8F7294D400FC}" destId="{CD928544-E647-4B4A-94F2-BA8E853B0F7A}" srcOrd="0" destOrd="0" presId="urn:microsoft.com/office/officeart/2005/8/layout/radial5"/>
    <dgm:cxn modelId="{4F6F5748-1EBC-1541-B6BF-349D4DC34D51}" type="presOf" srcId="{0B3E2F2A-4244-4F97-8284-E29CD48D8B8A}" destId="{790EA306-4348-3B4E-A40A-B4E4D5DDAC00}" srcOrd="0" destOrd="0" presId="urn:microsoft.com/office/officeart/2005/8/layout/radial5"/>
    <dgm:cxn modelId="{9B5F1DC4-36F0-E146-8B9E-999669E77CB9}" type="presOf" srcId="{BC2CC1BC-2DC7-4F56-B8B6-38034265284D}" destId="{6309C069-E672-6D4E-89C2-8705C67E4DBF}" srcOrd="1" destOrd="0" presId="urn:microsoft.com/office/officeart/2005/8/layout/radial5"/>
    <dgm:cxn modelId="{B08638E6-A558-9F44-A9C5-9E6E2729028E}" type="presParOf" srcId="{7921712F-C8C7-F440-97CE-BBD051E4CD06}" destId="{C158CEA9-AE85-CB4A-95BC-AFB20178203D}" srcOrd="0" destOrd="0" presId="urn:microsoft.com/office/officeart/2005/8/layout/radial5"/>
    <dgm:cxn modelId="{F48BD4F7-9618-DE4C-9E0F-F4DE9F6EBD6F}" type="presParOf" srcId="{7921712F-C8C7-F440-97CE-BBD051E4CD06}" destId="{32684F68-749D-3040-9A2F-40D100BDB569}" srcOrd="1" destOrd="0" presId="urn:microsoft.com/office/officeart/2005/8/layout/radial5"/>
    <dgm:cxn modelId="{BBA0AE36-ABFA-714E-A42C-309A4B657EC9}" type="presParOf" srcId="{32684F68-749D-3040-9A2F-40D100BDB569}" destId="{16BC5429-AFAE-0D41-8BFB-24FF16465976}" srcOrd="0" destOrd="0" presId="urn:microsoft.com/office/officeart/2005/8/layout/radial5"/>
    <dgm:cxn modelId="{A7C41381-4471-8A47-8DA4-19B4EBA8983A}" type="presParOf" srcId="{7921712F-C8C7-F440-97CE-BBD051E4CD06}" destId="{E7D8D6B8-0CC7-B244-AAE1-2D033191C5D3}" srcOrd="2" destOrd="0" presId="urn:microsoft.com/office/officeart/2005/8/layout/radial5"/>
    <dgm:cxn modelId="{A6A7877C-0E04-114B-A2A7-B37BD9A57187}" type="presParOf" srcId="{7921712F-C8C7-F440-97CE-BBD051E4CD06}" destId="{95354355-66D4-6443-8006-62A519F90FD8}" srcOrd="3" destOrd="0" presId="urn:microsoft.com/office/officeart/2005/8/layout/radial5"/>
    <dgm:cxn modelId="{1A764AF1-C1F0-3E41-A346-991D89D2F97C}" type="presParOf" srcId="{95354355-66D4-6443-8006-62A519F90FD8}" destId="{3D87CA2D-D81A-3049-BB71-296F32D5521D}" srcOrd="0" destOrd="0" presId="urn:microsoft.com/office/officeart/2005/8/layout/radial5"/>
    <dgm:cxn modelId="{6201C45B-B2EE-E246-AE7A-0377BBF50659}" type="presParOf" srcId="{7921712F-C8C7-F440-97CE-BBD051E4CD06}" destId="{3EC6424B-899F-2740-ADB4-D41B1E4C48A8}" srcOrd="4" destOrd="0" presId="urn:microsoft.com/office/officeart/2005/8/layout/radial5"/>
    <dgm:cxn modelId="{5212CA00-29BA-3747-818C-8A53B7CA5961}" type="presParOf" srcId="{7921712F-C8C7-F440-97CE-BBD051E4CD06}" destId="{1B44FF2B-3502-3B47-AADE-68A24E7AE253}" srcOrd="5" destOrd="0" presId="urn:microsoft.com/office/officeart/2005/8/layout/radial5"/>
    <dgm:cxn modelId="{D658EF2C-14B5-9D42-8858-398F2FB6C79B}" type="presParOf" srcId="{1B44FF2B-3502-3B47-AADE-68A24E7AE253}" destId="{6309C069-E672-6D4E-89C2-8705C67E4DBF}" srcOrd="0" destOrd="0" presId="urn:microsoft.com/office/officeart/2005/8/layout/radial5"/>
    <dgm:cxn modelId="{8705D785-3E19-B346-B0C8-0961472DACD8}" type="presParOf" srcId="{7921712F-C8C7-F440-97CE-BBD051E4CD06}" destId="{CD928544-E647-4B4A-94F2-BA8E853B0F7A}" srcOrd="6" destOrd="0" presId="urn:microsoft.com/office/officeart/2005/8/layout/radial5"/>
    <dgm:cxn modelId="{78B653DF-366B-9F4C-88F6-3BB7724B1B21}" type="presParOf" srcId="{7921712F-C8C7-F440-97CE-BBD051E4CD06}" destId="{990EC7E3-649E-CB43-BFE1-9F0DFB97DEDE}" srcOrd="7" destOrd="0" presId="urn:microsoft.com/office/officeart/2005/8/layout/radial5"/>
    <dgm:cxn modelId="{FA8A80FF-4646-B04F-BA5F-1AE8472EE6C1}" type="presParOf" srcId="{990EC7E3-649E-CB43-BFE1-9F0DFB97DEDE}" destId="{4ACD22E7-1187-9549-8A8B-8B86FCF20E41}" srcOrd="0" destOrd="0" presId="urn:microsoft.com/office/officeart/2005/8/layout/radial5"/>
    <dgm:cxn modelId="{1C4564A0-8CCB-3D43-B719-92877DD52B08}" type="presParOf" srcId="{7921712F-C8C7-F440-97CE-BBD051E4CD06}" destId="{790EA306-4348-3B4E-A40A-B4E4D5DDAC00}" srcOrd="8" destOrd="0" presId="urn:microsoft.com/office/officeart/2005/8/layout/radial5"/>
    <dgm:cxn modelId="{A4C36DEF-B716-CB41-ACEF-C7E696010200}" type="presParOf" srcId="{7921712F-C8C7-F440-97CE-BBD051E4CD06}" destId="{A0B0AE8A-3D55-B648-8CE5-63F2E94CE32C}" srcOrd="9" destOrd="0" presId="urn:microsoft.com/office/officeart/2005/8/layout/radial5"/>
    <dgm:cxn modelId="{B44B8AA3-0577-BA4A-ACAE-3BA692BB78FF}" type="presParOf" srcId="{A0B0AE8A-3D55-B648-8CE5-63F2E94CE32C}" destId="{5BEDC6DC-7611-534F-956D-D91AF82442A1}" srcOrd="0" destOrd="0" presId="urn:microsoft.com/office/officeart/2005/8/layout/radial5"/>
    <dgm:cxn modelId="{37B027A9-FFE3-2248-8468-9B9029F5BD2A}" type="presParOf" srcId="{7921712F-C8C7-F440-97CE-BBD051E4CD06}" destId="{4088FCE5-53F2-224E-831E-0CCF0C3C17A8}" srcOrd="10" destOrd="0" presId="urn:microsoft.com/office/officeart/2005/8/layout/radial5"/>
    <dgm:cxn modelId="{02D17B53-7A84-2D47-88C0-11C9469144D4}" type="presParOf" srcId="{7921712F-C8C7-F440-97CE-BBD051E4CD06}" destId="{69E5344C-A158-6A49-9DD5-7E57FD088FA6}" srcOrd="11" destOrd="0" presId="urn:microsoft.com/office/officeart/2005/8/layout/radial5"/>
    <dgm:cxn modelId="{78DF3512-E0E9-5F40-BB4F-35E031964B01}" type="presParOf" srcId="{69E5344C-A158-6A49-9DD5-7E57FD088FA6}" destId="{FB1116CE-E0C4-8D4C-BA69-EE0707EF24DE}" srcOrd="0" destOrd="0" presId="urn:microsoft.com/office/officeart/2005/8/layout/radial5"/>
    <dgm:cxn modelId="{05FFEC30-180B-7744-9AF2-FFF346F9FE88}" type="presParOf" srcId="{7921712F-C8C7-F440-97CE-BBD051E4CD06}" destId="{34FFB705-26C6-F840-9445-14A99D891534}"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8CEA9-AE85-CB4A-95BC-AFB20178203D}">
      <dsp:nvSpPr>
        <dsp:cNvPr id="0" name=""/>
        <dsp:cNvSpPr/>
      </dsp:nvSpPr>
      <dsp:spPr>
        <a:xfrm>
          <a:off x="1798445" y="1603666"/>
          <a:ext cx="2057949" cy="1922355"/>
        </a:xfrm>
        <a:prstGeom prst="ellipse">
          <a:avLst/>
        </a:prstGeom>
        <a:solidFill>
          <a:srgbClr val="1F7C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100000"/>
            </a:lnSpc>
            <a:spcBef>
              <a:spcPct val="0"/>
            </a:spcBef>
            <a:spcAft>
              <a:spcPct val="35000"/>
            </a:spcAft>
          </a:pPr>
          <a:r>
            <a:rPr lang="es-ES" sz="1500" b="0" i="1" kern="1200" dirty="0">
              <a:solidFill>
                <a:schemeClr val="bg1"/>
              </a:solidFill>
              <a:latin typeface="Georgia" charset="0"/>
              <a:ea typeface="Georgia" charset="0"/>
              <a:cs typeface="Georgia" charset="0"/>
            </a:rPr>
            <a:t>Reorganización</a:t>
          </a:r>
          <a:r>
            <a:rPr lang="es-ES" sz="1500" b="0" kern="1200" dirty="0">
              <a:solidFill>
                <a:schemeClr val="bg1"/>
              </a:solidFill>
              <a:latin typeface="+mj-lt"/>
              <a:ea typeface="Georgia" charset="0"/>
              <a:cs typeface="Georgia" charset="0"/>
            </a:rPr>
            <a:t> </a:t>
          </a:r>
          <a:r>
            <a:rPr lang="es-ES" sz="1500" b="0" i="1" kern="1200" dirty="0">
              <a:solidFill>
                <a:schemeClr val="bg1"/>
              </a:solidFill>
              <a:latin typeface="Georgia" charset="0"/>
              <a:ea typeface="Georgia" charset="0"/>
              <a:cs typeface="Georgia" charset="0"/>
            </a:rPr>
            <a:t>de la atención posnatal</a:t>
          </a:r>
        </a:p>
      </dsp:txBody>
      <dsp:txXfrm>
        <a:off x="2099825" y="1885188"/>
        <a:ext cx="1455189" cy="1359311"/>
      </dsp:txXfrm>
    </dsp:sp>
    <dsp:sp modelId="{32684F68-749D-3040-9A2F-40D100BDB569}">
      <dsp:nvSpPr>
        <dsp:cNvPr id="0" name=""/>
        <dsp:cNvSpPr/>
      </dsp:nvSpPr>
      <dsp:spPr>
        <a:xfrm rot="5400000">
          <a:off x="2728466" y="1321268"/>
          <a:ext cx="197907"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AU" sz="2400" kern="1200"/>
        </a:p>
      </dsp:txBody>
      <dsp:txXfrm>
        <a:off x="2758152" y="1382694"/>
        <a:ext cx="138535" cy="273336"/>
      </dsp:txXfrm>
    </dsp:sp>
    <dsp:sp modelId="{E7D8D6B8-0CC7-B244-AAE1-2D033191C5D3}">
      <dsp:nvSpPr>
        <dsp:cNvPr id="0" name=""/>
        <dsp:cNvSpPr/>
      </dsp:nvSpPr>
      <dsp:spPr>
        <a:xfrm>
          <a:off x="1931209" y="-138058"/>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es-ES" sz="1400" i="1" kern="1200" dirty="0">
              <a:solidFill>
                <a:schemeClr val="bg1"/>
              </a:solidFill>
              <a:latin typeface="Georgia" charset="0"/>
              <a:ea typeface="Georgia" charset="0"/>
              <a:cs typeface="Georgia" charset="0"/>
            </a:rPr>
            <a:t>Aprendizaje </a:t>
          </a:r>
          <a:r>
            <a:rPr lang="es-ES" sz="1400" i="1" kern="1200" dirty="0" smtClean="0">
              <a:solidFill>
                <a:schemeClr val="bg1"/>
              </a:solidFill>
              <a:latin typeface="Georgia" charset="0"/>
              <a:ea typeface="Georgia" charset="0"/>
              <a:cs typeface="Georgia" charset="0"/>
            </a:rPr>
            <a:t/>
          </a:r>
          <a:br>
            <a:rPr lang="es-ES" sz="1400" i="1" kern="1200" dirty="0" smtClean="0">
              <a:solidFill>
                <a:schemeClr val="bg1"/>
              </a:solidFill>
              <a:latin typeface="Georgia" charset="0"/>
              <a:ea typeface="Georgia" charset="0"/>
              <a:cs typeface="Georgia" charset="0"/>
            </a:rPr>
          </a:br>
          <a:r>
            <a:rPr lang="es-ES" sz="1400" i="1" kern="1200" dirty="0" smtClean="0">
              <a:solidFill>
                <a:schemeClr val="bg1"/>
              </a:solidFill>
              <a:latin typeface="Georgia" charset="0"/>
              <a:ea typeface="Georgia" charset="0"/>
              <a:cs typeface="Georgia" charset="0"/>
            </a:rPr>
            <a:t>y </a:t>
          </a:r>
          <a:r>
            <a:rPr lang="es-ES" sz="1400" i="1" kern="1200" dirty="0">
              <a:solidFill>
                <a:schemeClr val="bg1"/>
              </a:solidFill>
              <a:latin typeface="Georgia" charset="0"/>
              <a:ea typeface="Georgia" charset="0"/>
              <a:cs typeface="Georgia" charset="0"/>
            </a:rPr>
            <a:t>desarrollo profesional</a:t>
          </a:r>
        </a:p>
      </dsp:txBody>
      <dsp:txXfrm>
        <a:off x="2193703" y="100520"/>
        <a:ext cx="1267434" cy="1151955"/>
      </dsp:txXfrm>
    </dsp:sp>
    <dsp:sp modelId="{95354355-66D4-6443-8006-62A519F90FD8}">
      <dsp:nvSpPr>
        <dsp:cNvPr id="0" name=""/>
        <dsp:cNvSpPr/>
      </dsp:nvSpPr>
      <dsp:spPr>
        <a:xfrm rot="9000000">
          <a:off x="3700803" y="1830715"/>
          <a:ext cx="7275"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AU" sz="2400" kern="1200"/>
        </a:p>
      </dsp:txBody>
      <dsp:txXfrm>
        <a:off x="3702839" y="1921282"/>
        <a:ext cx="5093" cy="273336"/>
      </dsp:txXfrm>
    </dsp:sp>
    <dsp:sp modelId="{3EC6424B-899F-2740-ADB4-D41B1E4C48A8}">
      <dsp:nvSpPr>
        <dsp:cNvPr id="0" name=""/>
        <dsp:cNvSpPr/>
      </dsp:nvSpPr>
      <dsp:spPr>
        <a:xfrm>
          <a:off x="3566565" y="806114"/>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es-ES" sz="1400" i="1" kern="1200">
              <a:solidFill>
                <a:schemeClr val="bg1"/>
              </a:solidFill>
              <a:latin typeface="Georgia" charset="0"/>
              <a:ea typeface="Georgia" charset="0"/>
              <a:cs typeface="Georgia" charset="0"/>
            </a:rPr>
            <a:t>Acceso a la atención</a:t>
          </a:r>
        </a:p>
      </dsp:txBody>
      <dsp:txXfrm>
        <a:off x="3829059" y="1044692"/>
        <a:ext cx="1267434" cy="1151955"/>
      </dsp:txXfrm>
    </dsp:sp>
    <dsp:sp modelId="{1B44FF2B-3502-3B47-AADE-68A24E7AE253}">
      <dsp:nvSpPr>
        <dsp:cNvPr id="0" name=""/>
        <dsp:cNvSpPr/>
      </dsp:nvSpPr>
      <dsp:spPr>
        <a:xfrm rot="12600000">
          <a:off x="3700803" y="2843412"/>
          <a:ext cx="7275"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AU" sz="2400" kern="1200"/>
        </a:p>
      </dsp:txBody>
      <dsp:txXfrm>
        <a:off x="3702839" y="2935070"/>
        <a:ext cx="5093" cy="273336"/>
      </dsp:txXfrm>
    </dsp:sp>
    <dsp:sp modelId="{CD928544-E647-4B4A-94F2-BA8E853B0F7A}">
      <dsp:nvSpPr>
        <dsp:cNvPr id="0" name=""/>
        <dsp:cNvSpPr/>
      </dsp:nvSpPr>
      <dsp:spPr>
        <a:xfrm>
          <a:off x="3566565" y="2694461"/>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es-ES" sz="1400" i="1" kern="1200" spc="-30" baseline="0" dirty="0">
              <a:solidFill>
                <a:schemeClr val="bg1"/>
              </a:solidFill>
              <a:latin typeface="Georgia" charset="0"/>
              <a:ea typeface="Georgia" charset="0"/>
              <a:cs typeface="Georgia" charset="0"/>
            </a:rPr>
            <a:t>Infraestructura</a:t>
          </a:r>
        </a:p>
      </dsp:txBody>
      <dsp:txXfrm>
        <a:off x="3829059" y="2933039"/>
        <a:ext cx="1267434" cy="1151955"/>
      </dsp:txXfrm>
    </dsp:sp>
    <dsp:sp modelId="{990EC7E3-649E-CB43-BFE1-9F0DFB97DEDE}">
      <dsp:nvSpPr>
        <dsp:cNvPr id="0" name=""/>
        <dsp:cNvSpPr/>
      </dsp:nvSpPr>
      <dsp:spPr>
        <a:xfrm rot="16200000">
          <a:off x="2728466" y="3352858"/>
          <a:ext cx="197907"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AU" sz="2400" kern="1200"/>
        </a:p>
      </dsp:txBody>
      <dsp:txXfrm>
        <a:off x="2758152" y="3473656"/>
        <a:ext cx="138535" cy="273336"/>
      </dsp:txXfrm>
    </dsp:sp>
    <dsp:sp modelId="{790EA306-4348-3B4E-A40A-B4E4D5DDAC00}">
      <dsp:nvSpPr>
        <dsp:cNvPr id="0" name=""/>
        <dsp:cNvSpPr/>
      </dsp:nvSpPr>
      <dsp:spPr>
        <a:xfrm>
          <a:off x="1931209" y="3638634"/>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es-ES" sz="1400" i="1" kern="1200" dirty="0">
              <a:solidFill>
                <a:schemeClr val="bg1"/>
              </a:solidFill>
              <a:latin typeface="Georgia" charset="0"/>
              <a:ea typeface="Georgia" charset="0"/>
              <a:cs typeface="Georgia" charset="0"/>
            </a:rPr>
            <a:t>Recursos Financieros, físicos, humanos y </a:t>
          </a:r>
          <a:r>
            <a:rPr lang="es-ES" sz="1400" i="1" kern="1200" dirty="0" smtClean="0">
              <a:solidFill>
                <a:schemeClr val="bg1"/>
              </a:solidFill>
              <a:latin typeface="Georgia" charset="0"/>
              <a:ea typeface="Georgia" charset="0"/>
              <a:cs typeface="Georgia" charset="0"/>
            </a:rPr>
            <a:t/>
          </a:r>
          <a:br>
            <a:rPr lang="es-ES" sz="1400" i="1" kern="1200" dirty="0" smtClean="0">
              <a:solidFill>
                <a:schemeClr val="bg1"/>
              </a:solidFill>
              <a:latin typeface="Georgia" charset="0"/>
              <a:ea typeface="Georgia" charset="0"/>
              <a:cs typeface="Georgia" charset="0"/>
            </a:rPr>
          </a:br>
          <a:r>
            <a:rPr lang="es-ES" sz="1400" i="1" kern="1200" dirty="0" smtClean="0">
              <a:solidFill>
                <a:schemeClr val="bg1"/>
              </a:solidFill>
              <a:latin typeface="Georgia" charset="0"/>
              <a:ea typeface="Georgia" charset="0"/>
              <a:cs typeface="Georgia" charset="0"/>
            </a:rPr>
            <a:t>de </a:t>
          </a:r>
          <a:r>
            <a:rPr lang="es-ES" sz="1400" i="1" kern="1200" dirty="0">
              <a:solidFill>
                <a:schemeClr val="bg1"/>
              </a:solidFill>
              <a:latin typeface="Georgia" charset="0"/>
              <a:ea typeface="Georgia" charset="0"/>
              <a:cs typeface="Georgia" charset="0"/>
            </a:rPr>
            <a:t>tiempo</a:t>
          </a:r>
        </a:p>
      </dsp:txBody>
      <dsp:txXfrm>
        <a:off x="2193703" y="3877212"/>
        <a:ext cx="1267434" cy="1151955"/>
      </dsp:txXfrm>
    </dsp:sp>
    <dsp:sp modelId="{A0B0AE8A-3D55-B648-8CE5-63F2E94CE32C}">
      <dsp:nvSpPr>
        <dsp:cNvPr id="0" name=""/>
        <dsp:cNvSpPr/>
      </dsp:nvSpPr>
      <dsp:spPr>
        <a:xfrm rot="18900000">
          <a:off x="1946761" y="2843412"/>
          <a:ext cx="7275"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AU" sz="2400" kern="1200"/>
        </a:p>
      </dsp:txBody>
      <dsp:txXfrm rot="10800000">
        <a:off x="1947081" y="2935295"/>
        <a:ext cx="5093" cy="273336"/>
      </dsp:txXfrm>
    </dsp:sp>
    <dsp:sp modelId="{4088FCE5-53F2-224E-831E-0CCF0C3C17A8}">
      <dsp:nvSpPr>
        <dsp:cNvPr id="0" name=""/>
        <dsp:cNvSpPr/>
      </dsp:nvSpPr>
      <dsp:spPr>
        <a:xfrm>
          <a:off x="295853" y="2694461"/>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es-ES" sz="1400" i="1" kern="1200" dirty="0">
              <a:solidFill>
                <a:schemeClr val="bg1"/>
              </a:solidFill>
              <a:latin typeface="Georgia" charset="0"/>
              <a:ea typeface="Georgia" charset="0"/>
              <a:cs typeface="Georgia" charset="0"/>
            </a:rPr>
            <a:t>Sistemas de información </a:t>
          </a:r>
          <a:r>
            <a:rPr lang="es-ES" sz="1400" i="1" kern="1200" dirty="0" smtClean="0">
              <a:solidFill>
                <a:schemeClr val="bg1"/>
              </a:solidFill>
              <a:latin typeface="Georgia" charset="0"/>
              <a:ea typeface="Georgia" charset="0"/>
              <a:cs typeface="Georgia" charset="0"/>
            </a:rPr>
            <a:t/>
          </a:r>
          <a:br>
            <a:rPr lang="es-ES" sz="1400" i="1" kern="1200" dirty="0" smtClean="0">
              <a:solidFill>
                <a:schemeClr val="bg1"/>
              </a:solidFill>
              <a:latin typeface="Georgia" charset="0"/>
              <a:ea typeface="Georgia" charset="0"/>
              <a:cs typeface="Georgia" charset="0"/>
            </a:rPr>
          </a:br>
          <a:r>
            <a:rPr lang="es-ES" sz="1400" i="1" kern="1200" dirty="0" smtClean="0">
              <a:solidFill>
                <a:schemeClr val="bg1"/>
              </a:solidFill>
              <a:latin typeface="Georgia" charset="0"/>
              <a:ea typeface="Georgia" charset="0"/>
              <a:cs typeface="Georgia" charset="0"/>
            </a:rPr>
            <a:t>de </a:t>
          </a:r>
          <a:r>
            <a:rPr lang="es-ES" sz="1400" i="1" kern="1200" dirty="0">
              <a:solidFill>
                <a:schemeClr val="bg1"/>
              </a:solidFill>
              <a:latin typeface="Georgia" charset="0"/>
              <a:ea typeface="Georgia" charset="0"/>
              <a:cs typeface="Georgia" charset="0"/>
            </a:rPr>
            <a:t>salud</a:t>
          </a:r>
        </a:p>
      </dsp:txBody>
      <dsp:txXfrm>
        <a:off x="558347" y="2933039"/>
        <a:ext cx="1267434" cy="1151955"/>
      </dsp:txXfrm>
    </dsp:sp>
    <dsp:sp modelId="{69E5344C-A158-6A49-9DD5-7E57FD088FA6}">
      <dsp:nvSpPr>
        <dsp:cNvPr id="0" name=""/>
        <dsp:cNvSpPr/>
      </dsp:nvSpPr>
      <dsp:spPr>
        <a:xfrm rot="1800000">
          <a:off x="1946761" y="1830715"/>
          <a:ext cx="7275" cy="4555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AU" sz="2400" kern="1200"/>
        </a:p>
      </dsp:txBody>
      <dsp:txXfrm rot="10800000">
        <a:off x="1946907" y="1921282"/>
        <a:ext cx="5093" cy="273336"/>
      </dsp:txXfrm>
    </dsp:sp>
    <dsp:sp modelId="{34FFB705-26C6-F840-9445-14A99D891534}">
      <dsp:nvSpPr>
        <dsp:cNvPr id="0" name=""/>
        <dsp:cNvSpPr/>
      </dsp:nvSpPr>
      <dsp:spPr>
        <a:xfrm>
          <a:off x="295853" y="806114"/>
          <a:ext cx="1792422" cy="1629111"/>
        </a:xfrm>
        <a:prstGeom prst="ellipse">
          <a:avLst/>
        </a:prstGeom>
        <a:solidFill>
          <a:srgbClr val="2BA8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00075">
            <a:lnSpc>
              <a:spcPct val="100000"/>
            </a:lnSpc>
            <a:spcBef>
              <a:spcPct val="0"/>
            </a:spcBef>
            <a:spcAft>
              <a:spcPct val="35000"/>
            </a:spcAft>
          </a:pPr>
          <a:r>
            <a:rPr lang="es-ES" sz="1350" i="1" kern="1200" dirty="0">
              <a:solidFill>
                <a:schemeClr val="bg1"/>
              </a:solidFill>
              <a:latin typeface="Georgia" charset="0"/>
              <a:ea typeface="Georgia" charset="0"/>
              <a:cs typeface="Georgia" charset="0"/>
            </a:rPr>
            <a:t>Cambio de </a:t>
          </a:r>
          <a:r>
            <a:rPr lang="es-ES" sz="1350" i="1" kern="1200" spc="-40" baseline="0" dirty="0">
              <a:solidFill>
                <a:schemeClr val="bg1"/>
              </a:solidFill>
              <a:latin typeface="Georgia" charset="0"/>
              <a:ea typeface="Georgia" charset="0"/>
              <a:cs typeface="Georgia" charset="0"/>
            </a:rPr>
            <a:t>comportamiento</a:t>
          </a:r>
        </a:p>
      </dsp:txBody>
      <dsp:txXfrm>
        <a:off x="558347" y="1044692"/>
        <a:ext cx="1267434" cy="115195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6738" y="0"/>
            <a:ext cx="2950475" cy="497047"/>
          </a:xfrm>
          <a:prstGeom prst="rect">
            <a:avLst/>
          </a:prstGeom>
        </p:spPr>
        <p:txBody>
          <a:bodyPr vert="horz" lIns="91440" tIns="45720" rIns="91440" bIns="45720" rtlCol="0"/>
          <a:lstStyle>
            <a:lvl1pPr algn="r">
              <a:defRPr sz="1200"/>
            </a:lvl1pPr>
          </a:lstStyle>
          <a:p>
            <a:fld id="{E96464AD-05EA-48DF-8D3C-8C95E1A0EB61}" type="datetimeFigureOut">
              <a:rPr lang="en-US" smtClean="0"/>
              <a:t>7/8/2022</a:t>
            </a:fld>
            <a:endParaRPr lang="en-US" dirty="0"/>
          </a:p>
        </p:txBody>
      </p:sp>
      <p:sp>
        <p:nvSpPr>
          <p:cNvPr id="4" name="Footer Placeholder 3"/>
          <p:cNvSpPr>
            <a:spLocks noGrp="1"/>
          </p:cNvSpPr>
          <p:nvPr>
            <p:ph type="ftr" sz="quarter" idx="2"/>
          </p:nvPr>
        </p:nvSpPr>
        <p:spPr>
          <a:xfrm>
            <a:off x="0" y="9442154"/>
            <a:ext cx="2950475" cy="49704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6738" y="9442154"/>
            <a:ext cx="2950475" cy="497047"/>
          </a:xfrm>
          <a:prstGeom prst="rect">
            <a:avLst/>
          </a:prstGeom>
        </p:spPr>
        <p:txBody>
          <a:bodyPr vert="horz" lIns="91440" tIns="45720" rIns="91440" bIns="45720" rtlCol="0" anchor="b"/>
          <a:lstStyle>
            <a:lvl1pPr algn="r">
              <a:defRPr sz="1200"/>
            </a:lvl1pPr>
          </a:lstStyle>
          <a:p>
            <a:fld id="{B8E50D77-BE29-4F6E-9E97-D5DE771DDAFF}" type="slidenum">
              <a:rPr lang="en-US" smtClean="0"/>
              <a:t>‹Nº›</a:t>
            </a:fld>
            <a:endParaRPr lang="en-US" dirty="0"/>
          </a:p>
        </p:txBody>
      </p:sp>
    </p:spTree>
    <p:extLst>
      <p:ext uri="{BB962C8B-B14F-4D97-AF65-F5344CB8AC3E}">
        <p14:creationId xmlns:p14="http://schemas.microsoft.com/office/powerpoint/2010/main" val="2096171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6738" y="0"/>
            <a:ext cx="2950475" cy="497047"/>
          </a:xfrm>
          <a:prstGeom prst="rect">
            <a:avLst/>
          </a:prstGeom>
        </p:spPr>
        <p:txBody>
          <a:bodyPr vert="horz" lIns="91440" tIns="45720" rIns="91440" bIns="45720" rtlCol="0"/>
          <a:lstStyle>
            <a:lvl1pPr algn="r">
              <a:defRPr sz="1200"/>
            </a:lvl1pPr>
          </a:lstStyle>
          <a:p>
            <a:fld id="{25D3F727-A02B-4696-AF70-5E10A4107E37}" type="datetimeFigureOut">
              <a:rPr lang="en-US" smtClean="0"/>
              <a:t>7/8/2022</a:t>
            </a:fld>
            <a:endParaRPr lang="en-US" dirty="0"/>
          </a:p>
        </p:txBody>
      </p:sp>
      <p:sp>
        <p:nvSpPr>
          <p:cNvPr id="4" name="Slide Image Placeholder 3"/>
          <p:cNvSpPr>
            <a:spLocks noGrp="1" noRot="1" noChangeAspect="1"/>
          </p:cNvSpPr>
          <p:nvPr>
            <p:ph type="sldImg" idx="2"/>
          </p:nvPr>
        </p:nvSpPr>
        <p:spPr>
          <a:xfrm>
            <a:off x="93663" y="746125"/>
            <a:ext cx="6621462" cy="37258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0879" y="4721940"/>
            <a:ext cx="5447030" cy="447341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704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6738" y="9442154"/>
            <a:ext cx="2950475" cy="497047"/>
          </a:xfrm>
          <a:prstGeom prst="rect">
            <a:avLst/>
          </a:prstGeom>
        </p:spPr>
        <p:txBody>
          <a:bodyPr vert="horz" lIns="91440" tIns="45720" rIns="91440" bIns="45720" rtlCol="0" anchor="b"/>
          <a:lstStyle>
            <a:lvl1pPr algn="r">
              <a:defRPr sz="1200"/>
            </a:lvl1pPr>
          </a:lstStyle>
          <a:p>
            <a:fld id="{5937AFB2-63FE-4D27-8529-EF9C55DBAEBB}" type="slidenum">
              <a:rPr lang="en-US" smtClean="0"/>
              <a:t>‹Nº›</a:t>
            </a:fld>
            <a:endParaRPr lang="en-US" dirty="0"/>
          </a:p>
        </p:txBody>
      </p:sp>
    </p:spTree>
    <p:extLst>
      <p:ext uri="{BB962C8B-B14F-4D97-AF65-F5344CB8AC3E}">
        <p14:creationId xmlns:p14="http://schemas.microsoft.com/office/powerpoint/2010/main" val="235894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0</a:t>
            </a:fld>
            <a:endParaRPr lang="en-US" smtClean="0"/>
          </a:p>
        </p:txBody>
      </p:sp>
    </p:spTree>
    <p:extLst>
      <p:ext uri="{BB962C8B-B14F-4D97-AF65-F5344CB8AC3E}">
        <p14:creationId xmlns:p14="http://schemas.microsoft.com/office/powerpoint/2010/main" val="4157523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23</a:t>
            </a:fld>
            <a:endParaRPr lang="en-US" smtClean="0"/>
          </a:p>
        </p:txBody>
      </p:sp>
    </p:spTree>
    <p:extLst>
      <p:ext uri="{BB962C8B-B14F-4D97-AF65-F5344CB8AC3E}">
        <p14:creationId xmlns:p14="http://schemas.microsoft.com/office/powerpoint/2010/main" val="2813106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937AFB2-63FE-4D27-8529-EF9C55DBAEBB}" type="slidenum">
              <a:rPr lang="en-US" smtClean="0"/>
              <a:t>24</a:t>
            </a:fld>
            <a:endParaRPr lang="en-US" smtClean="0"/>
          </a:p>
        </p:txBody>
      </p:sp>
    </p:spTree>
    <p:extLst>
      <p:ext uri="{BB962C8B-B14F-4D97-AF65-F5344CB8AC3E}">
        <p14:creationId xmlns:p14="http://schemas.microsoft.com/office/powerpoint/2010/main" val="796533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25</a:t>
            </a:fld>
            <a:endParaRPr lang="en-US" smtClean="0"/>
          </a:p>
        </p:txBody>
      </p:sp>
    </p:spTree>
    <p:extLst>
      <p:ext uri="{BB962C8B-B14F-4D97-AF65-F5344CB8AC3E}">
        <p14:creationId xmlns:p14="http://schemas.microsoft.com/office/powerpoint/2010/main" val="386875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28</a:t>
            </a:fld>
            <a:endParaRPr lang="en-US" smtClean="0"/>
          </a:p>
        </p:txBody>
      </p:sp>
    </p:spTree>
    <p:extLst>
      <p:ext uri="{BB962C8B-B14F-4D97-AF65-F5344CB8AC3E}">
        <p14:creationId xmlns:p14="http://schemas.microsoft.com/office/powerpoint/2010/main" val="1920058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43</a:t>
            </a:fld>
            <a:endParaRPr lang="en-US" smtClean="0"/>
          </a:p>
        </p:txBody>
      </p:sp>
    </p:spTree>
    <p:extLst>
      <p:ext uri="{BB962C8B-B14F-4D97-AF65-F5344CB8AC3E}">
        <p14:creationId xmlns:p14="http://schemas.microsoft.com/office/powerpoint/2010/main" val="27823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58</a:t>
            </a:fld>
            <a:endParaRPr lang="en-US" smtClean="0"/>
          </a:p>
        </p:txBody>
      </p:sp>
    </p:spTree>
    <p:extLst>
      <p:ext uri="{BB962C8B-B14F-4D97-AF65-F5344CB8AC3E}">
        <p14:creationId xmlns:p14="http://schemas.microsoft.com/office/powerpoint/2010/main" val="386567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74</a:t>
            </a:fld>
            <a:endParaRPr lang="en-US" smtClean="0"/>
          </a:p>
        </p:txBody>
      </p:sp>
    </p:spTree>
    <p:extLst>
      <p:ext uri="{BB962C8B-B14F-4D97-AF65-F5344CB8AC3E}">
        <p14:creationId xmlns:p14="http://schemas.microsoft.com/office/powerpoint/2010/main" val="2114184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78</a:t>
            </a:fld>
            <a:endParaRPr lang="en-US" smtClean="0"/>
          </a:p>
        </p:txBody>
      </p:sp>
    </p:spTree>
    <p:extLst>
      <p:ext uri="{BB962C8B-B14F-4D97-AF65-F5344CB8AC3E}">
        <p14:creationId xmlns:p14="http://schemas.microsoft.com/office/powerpoint/2010/main" val="2315920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83</a:t>
            </a:fld>
            <a:endParaRPr lang="en-US" smtClean="0"/>
          </a:p>
        </p:txBody>
      </p:sp>
    </p:spTree>
    <p:extLst>
      <p:ext uri="{BB962C8B-B14F-4D97-AF65-F5344CB8AC3E}">
        <p14:creationId xmlns:p14="http://schemas.microsoft.com/office/powerpoint/2010/main" val="63189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1462" cy="3725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8F2579-E084-4BE5-B155-114E7DEDDB7D}" type="slidenum">
              <a:rPr lang="en-GB" smtClean="0"/>
              <a:t>84</a:t>
            </a:fld>
            <a:endParaRPr lang="en-GB" smtClean="0"/>
          </a:p>
        </p:txBody>
      </p:sp>
    </p:spTree>
    <p:extLst>
      <p:ext uri="{BB962C8B-B14F-4D97-AF65-F5344CB8AC3E}">
        <p14:creationId xmlns:p14="http://schemas.microsoft.com/office/powerpoint/2010/main" val="72230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8</a:t>
            </a:fld>
            <a:endParaRPr lang="en-US" smtClean="0"/>
          </a:p>
        </p:txBody>
      </p:sp>
    </p:spTree>
    <p:extLst>
      <p:ext uri="{BB962C8B-B14F-4D97-AF65-F5344CB8AC3E}">
        <p14:creationId xmlns:p14="http://schemas.microsoft.com/office/powerpoint/2010/main" val="232727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10</a:t>
            </a:fld>
            <a:endParaRPr lang="en-US" smtClean="0"/>
          </a:p>
        </p:txBody>
      </p:sp>
    </p:spTree>
    <p:extLst>
      <p:ext uri="{BB962C8B-B14F-4D97-AF65-F5344CB8AC3E}">
        <p14:creationId xmlns:p14="http://schemas.microsoft.com/office/powerpoint/2010/main" val="186552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11</a:t>
            </a:fld>
            <a:endParaRPr lang="en-US" smtClean="0"/>
          </a:p>
        </p:txBody>
      </p:sp>
    </p:spTree>
    <p:extLst>
      <p:ext uri="{BB962C8B-B14F-4D97-AF65-F5344CB8AC3E}">
        <p14:creationId xmlns:p14="http://schemas.microsoft.com/office/powerpoint/2010/main" val="1018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16</a:t>
            </a:fld>
            <a:endParaRPr lang="en-US" smtClean="0"/>
          </a:p>
        </p:txBody>
      </p:sp>
    </p:spTree>
    <p:extLst>
      <p:ext uri="{BB962C8B-B14F-4D97-AF65-F5344CB8AC3E}">
        <p14:creationId xmlns:p14="http://schemas.microsoft.com/office/powerpoint/2010/main" val="111079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18</a:t>
            </a:fld>
            <a:endParaRPr lang="en-US" smtClean="0"/>
          </a:p>
        </p:txBody>
      </p:sp>
    </p:spTree>
    <p:extLst>
      <p:ext uri="{BB962C8B-B14F-4D97-AF65-F5344CB8AC3E}">
        <p14:creationId xmlns:p14="http://schemas.microsoft.com/office/powerpoint/2010/main" val="1718551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7AFB2-63FE-4D27-8529-EF9C55DBAEBB}" type="slidenum">
              <a:rPr lang="en-US" smtClean="0"/>
              <a:t>19</a:t>
            </a:fld>
            <a:endParaRPr lang="en-US" smtClean="0"/>
          </a:p>
        </p:txBody>
      </p:sp>
    </p:spTree>
    <p:extLst>
      <p:ext uri="{BB962C8B-B14F-4D97-AF65-F5344CB8AC3E}">
        <p14:creationId xmlns:p14="http://schemas.microsoft.com/office/powerpoint/2010/main" val="3387760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20</a:t>
            </a:fld>
            <a:endParaRPr lang="en-US" smtClean="0"/>
          </a:p>
        </p:txBody>
      </p:sp>
    </p:spTree>
    <p:extLst>
      <p:ext uri="{BB962C8B-B14F-4D97-AF65-F5344CB8AC3E}">
        <p14:creationId xmlns:p14="http://schemas.microsoft.com/office/powerpoint/2010/main" val="167093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7AFB2-63FE-4D27-8529-EF9C55DBAEBB}" type="slidenum">
              <a:rPr lang="en-US" smtClean="0"/>
              <a:t>21</a:t>
            </a:fld>
            <a:endParaRPr lang="en-US" smtClean="0"/>
          </a:p>
        </p:txBody>
      </p:sp>
    </p:spTree>
    <p:extLst>
      <p:ext uri="{BB962C8B-B14F-4D97-AF65-F5344CB8AC3E}">
        <p14:creationId xmlns:p14="http://schemas.microsoft.com/office/powerpoint/2010/main" val="39451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grpSp>
        <p:nvGrpSpPr>
          <p:cNvPr id="158" name="Group 157"/>
          <p:cNvGrpSpPr/>
          <p:nvPr userDrawn="1"/>
        </p:nvGrpSpPr>
        <p:grpSpPr>
          <a:xfrm>
            <a:off x="-201766" y="-141165"/>
            <a:ext cx="12586564" cy="7136527"/>
            <a:chOff x="-151325" y="-141165"/>
            <a:chExt cx="9439923" cy="7136527"/>
          </a:xfrm>
        </p:grpSpPr>
        <p:grpSp>
          <p:nvGrpSpPr>
            <p:cNvPr id="159" name="Group 158"/>
            <p:cNvGrpSpPr/>
            <p:nvPr userDrawn="1"/>
          </p:nvGrpSpPr>
          <p:grpSpPr>
            <a:xfrm>
              <a:off x="457731" y="6873247"/>
              <a:ext cx="8226688" cy="122115"/>
              <a:chOff x="457731" y="6582508"/>
              <a:chExt cx="8226688" cy="486507"/>
            </a:xfrm>
          </p:grpSpPr>
          <p:cxnSp>
            <p:nvCxnSpPr>
              <p:cNvPr id="268" name="Straight Connector 26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oup 269"/>
              <p:cNvGrpSpPr/>
              <p:nvPr userDrawn="1"/>
            </p:nvGrpSpPr>
            <p:grpSpPr>
              <a:xfrm>
                <a:off x="7986158"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7287901"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6589644"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5891387"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193130"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4494873"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3796616"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098359"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2400102"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1701845"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003588"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0" name="Group 159"/>
            <p:cNvGrpSpPr/>
            <p:nvPr userDrawn="1"/>
          </p:nvGrpSpPr>
          <p:grpSpPr>
            <a:xfrm>
              <a:off x="-151325" y="454007"/>
              <a:ext cx="122115" cy="5945205"/>
              <a:chOff x="-238875" y="454007"/>
              <a:chExt cx="122115" cy="5945205"/>
            </a:xfrm>
          </p:grpSpPr>
          <p:cxnSp>
            <p:nvCxnSpPr>
              <p:cNvPr id="233" name="Straight Connector 23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4" name="Group 233"/>
              <p:cNvGrpSpPr/>
              <p:nvPr userDrawn="1"/>
            </p:nvGrpSpPr>
            <p:grpSpPr>
              <a:xfrm rot="5400000">
                <a:off x="-254017" y="5940709"/>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5467067"/>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4993425"/>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519783"/>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046141"/>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3572499"/>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098857"/>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2625215"/>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151573"/>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1677931"/>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997340"/>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userDrawn="1"/>
          </p:nvGrpSpPr>
          <p:grpSpPr>
            <a:xfrm>
              <a:off x="9166483" y="454007"/>
              <a:ext cx="122115" cy="5945205"/>
              <a:chOff x="-238875" y="454007"/>
              <a:chExt cx="122115" cy="5945205"/>
            </a:xfrm>
          </p:grpSpPr>
          <p:cxnSp>
            <p:nvCxnSpPr>
              <p:cNvPr id="198" name="Straight Connector 19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p:cNvGrpSpPr/>
              <p:nvPr userDrawn="1"/>
            </p:nvGrpSpPr>
            <p:grpSpPr>
              <a:xfrm rot="5400000">
                <a:off x="-254017" y="5940709"/>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5467067"/>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4993425"/>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519783"/>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046141"/>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3572499"/>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098857"/>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2625215"/>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151573"/>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1677931"/>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997340"/>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457731" y="-141165"/>
              <a:ext cx="8226688" cy="122115"/>
              <a:chOff x="457731" y="6582508"/>
              <a:chExt cx="8226688" cy="486507"/>
            </a:xfrm>
          </p:grpSpPr>
          <p:cxnSp>
            <p:nvCxnSpPr>
              <p:cNvPr id="163" name="Straight Connector 16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oup 164"/>
              <p:cNvGrpSpPr/>
              <p:nvPr userDrawn="1"/>
            </p:nvGrpSpPr>
            <p:grpSpPr>
              <a:xfrm>
                <a:off x="7986158"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7287901"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6589644"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5891387"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5193130"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494873"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3796616"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3098359"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400102"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1701845"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003588"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26CAB59D-425B-AD4A-A01F-C702B844A924}"/>
              </a:ext>
            </a:extLst>
          </p:cNvPr>
          <p:cNvSpPr>
            <a:spLocks noGrp="1"/>
          </p:cNvSpPr>
          <p:nvPr>
            <p:ph type="sldNum" sz="quarter" idx="11"/>
          </p:nvPr>
        </p:nvSpPr>
        <p:spPr/>
        <p:txBody>
          <a:bodyPr/>
          <a:lstStyle/>
          <a:p>
            <a:fld id="{6809F770-0487-C844-B5CD-7CCE6C86BD15}" type="slidenum">
              <a:rPr lang="en-US" smtClean="0"/>
              <a:pPr/>
              <a:t>‹Nº›</a:t>
            </a:fld>
            <a:endParaRPr lang="en-US" dirty="0"/>
          </a:p>
        </p:txBody>
      </p:sp>
    </p:spTree>
    <p:extLst>
      <p:ext uri="{BB962C8B-B14F-4D97-AF65-F5344CB8AC3E}">
        <p14:creationId xmlns:p14="http://schemas.microsoft.com/office/powerpoint/2010/main" val="395911138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153" name="Content Placeholder 2"/>
          <p:cNvSpPr>
            <a:spLocks noGrp="1"/>
          </p:cNvSpPr>
          <p:nvPr>
            <p:ph idx="1"/>
          </p:nvPr>
        </p:nvSpPr>
        <p:spPr>
          <a:xfrm>
            <a:off x="610310" y="1134599"/>
            <a:ext cx="538285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6196369" y="1134599"/>
            <a:ext cx="538285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1" name="Group 150"/>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210025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10310" y="1134599"/>
            <a:ext cx="352083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Content Placeholder 2"/>
          <p:cNvSpPr>
            <a:spLocks noGrp="1"/>
          </p:cNvSpPr>
          <p:nvPr>
            <p:ph idx="11"/>
          </p:nvPr>
        </p:nvSpPr>
        <p:spPr>
          <a:xfrm>
            <a:off x="4342224" y="1134599"/>
            <a:ext cx="352083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134599"/>
            <a:ext cx="352083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99" name="Footer Placeholder 6">
            <a:extLst>
              <a:ext uri="{FF2B5EF4-FFF2-40B4-BE49-F238E27FC236}">
                <a16:creationId xmlns:a16="http://schemas.microsoft.com/office/drawing/2014/main" id="{FD6C6DDB-BCE2-4945-AAAC-301385703423}"/>
              </a:ext>
            </a:extLst>
          </p:cNvPr>
          <p:cNvSpPr>
            <a:spLocks noGrp="1"/>
          </p:cNvSpPr>
          <p:nvPr>
            <p:ph type="ftr" sz="quarter" idx="3"/>
          </p:nvPr>
        </p:nvSpPr>
        <p:spPr>
          <a:xfrm>
            <a:off x="0" y="6420077"/>
            <a:ext cx="771525" cy="365125"/>
          </a:xfrm>
          <a:prstGeom prst="rect">
            <a:avLst/>
          </a:prstGeom>
        </p:spPr>
        <p:txBody>
          <a:bodyPr vert="horz" lIns="91440" tIns="45720" rIns="91440" bIns="45720" rtlCol="0" anchor="ctr"/>
          <a:lstStyle>
            <a:lvl1pPr algn="ctr">
              <a:defRPr sz="1600">
                <a:solidFill>
                  <a:schemeClr val="bg1"/>
                </a:solidFill>
                <a:latin typeface="+mj-lt"/>
              </a:defRPr>
            </a:lvl1pPr>
          </a:lstStyle>
          <a:p>
            <a:endParaRPr lang="en-US" dirty="0"/>
          </a:p>
        </p:txBody>
      </p:sp>
    </p:spTree>
    <p:extLst>
      <p:ext uri="{BB962C8B-B14F-4D97-AF65-F5344CB8AC3E}">
        <p14:creationId xmlns:p14="http://schemas.microsoft.com/office/powerpoint/2010/main" val="150946679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10309" y="1134599"/>
            <a:ext cx="7252752"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134599"/>
            <a:ext cx="3520837" cy="526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Footer Placeholder 6">
            <a:extLst>
              <a:ext uri="{FF2B5EF4-FFF2-40B4-BE49-F238E27FC236}">
                <a16:creationId xmlns:a16="http://schemas.microsoft.com/office/drawing/2014/main" id="{19DE3053-A1B3-7740-B4A7-30E2DF4A86CB}"/>
              </a:ext>
            </a:extLst>
          </p:cNvPr>
          <p:cNvSpPr>
            <a:spLocks noGrp="1"/>
          </p:cNvSpPr>
          <p:nvPr>
            <p:ph type="ftr" sz="quarter" idx="3"/>
          </p:nvPr>
        </p:nvSpPr>
        <p:spPr>
          <a:xfrm>
            <a:off x="0" y="6420077"/>
            <a:ext cx="771525" cy="365125"/>
          </a:xfrm>
          <a:prstGeom prst="rect">
            <a:avLst/>
          </a:prstGeom>
        </p:spPr>
        <p:txBody>
          <a:bodyPr vert="horz" lIns="91440" tIns="45720" rIns="91440" bIns="45720" rtlCol="0" anchor="ctr"/>
          <a:lstStyle>
            <a:lvl1pPr algn="ctr">
              <a:defRPr sz="1600">
                <a:solidFill>
                  <a:schemeClr val="bg1"/>
                </a:solidFill>
                <a:latin typeface="+mj-lt"/>
              </a:defRPr>
            </a:lvl1pPr>
          </a:lstStyle>
          <a:p>
            <a:endParaRPr lang="en-US" dirty="0"/>
          </a:p>
        </p:txBody>
      </p:sp>
    </p:spTree>
    <p:extLst>
      <p:ext uri="{BB962C8B-B14F-4D97-AF65-F5344CB8AC3E}">
        <p14:creationId xmlns:p14="http://schemas.microsoft.com/office/powerpoint/2010/main" val="3229929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610310" y="3714751"/>
            <a:ext cx="2031223" cy="2684461"/>
          </a:xfrm>
          <a:no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9" name="Content Placeholder 2"/>
          <p:cNvSpPr>
            <a:spLocks noGrp="1"/>
          </p:cNvSpPr>
          <p:nvPr>
            <p:ph idx="11"/>
          </p:nvPr>
        </p:nvSpPr>
        <p:spPr>
          <a:xfrm>
            <a:off x="2844734" y="3714751"/>
            <a:ext cx="2031223" cy="2684461"/>
          </a:xfrm>
          <a:no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3714751"/>
            <a:ext cx="2031223" cy="2684461"/>
          </a:xfrm>
          <a:no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3714751"/>
            <a:ext cx="2031223" cy="2684461"/>
          </a:xfrm>
          <a:no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3714751"/>
            <a:ext cx="2031223" cy="2684461"/>
          </a:xfrm>
          <a:no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5" name="Group 154"/>
          <p:cNvGrpSpPr/>
          <p:nvPr userDrawn="1"/>
        </p:nvGrpSpPr>
        <p:grpSpPr>
          <a:xfrm>
            <a:off x="-201766" y="-141165"/>
            <a:ext cx="12586564" cy="7136527"/>
            <a:chOff x="-151325" y="-141165"/>
            <a:chExt cx="9439923" cy="7136527"/>
          </a:xfrm>
        </p:grpSpPr>
        <p:grpSp>
          <p:nvGrpSpPr>
            <p:cNvPr id="156" name="Group 155"/>
            <p:cNvGrpSpPr/>
            <p:nvPr userDrawn="1"/>
          </p:nvGrpSpPr>
          <p:grpSpPr>
            <a:xfrm>
              <a:off x="457731" y="6873247"/>
              <a:ext cx="8226688" cy="122115"/>
              <a:chOff x="457731" y="6582508"/>
              <a:chExt cx="8226688" cy="486507"/>
            </a:xfrm>
          </p:grpSpPr>
          <p:cxnSp>
            <p:nvCxnSpPr>
              <p:cNvPr id="269" name="Straight Connector 26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1" name="Group 270"/>
              <p:cNvGrpSpPr/>
              <p:nvPr userDrawn="1"/>
            </p:nvGrpSpPr>
            <p:grpSpPr>
              <a:xfrm>
                <a:off x="798615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7287901"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6589644"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891387"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5193130"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4494873"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796616" y="6582508"/>
                <a:ext cx="152400" cy="486507"/>
                <a:chOff x="7983415" y="6582508"/>
                <a:chExt cx="152400" cy="486507"/>
              </a:xfrm>
            </p:grpSpPr>
            <p:cxnSp>
              <p:nvCxnSpPr>
                <p:cNvPr id="290" name="Straight Connector 2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3098359" y="6582508"/>
                <a:ext cx="152400" cy="486507"/>
                <a:chOff x="7983415" y="6582508"/>
                <a:chExt cx="152400" cy="486507"/>
              </a:xfrm>
            </p:grpSpPr>
            <p:cxnSp>
              <p:nvCxnSpPr>
                <p:cNvPr id="288" name="Straight Connector 2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2400102" y="6582508"/>
                <a:ext cx="152400" cy="486507"/>
                <a:chOff x="7983415" y="6582508"/>
                <a:chExt cx="152400" cy="486507"/>
              </a:xfrm>
            </p:grpSpPr>
            <p:cxnSp>
              <p:nvCxnSpPr>
                <p:cNvPr id="286" name="Straight Connector 2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701845" y="6582508"/>
                <a:ext cx="152400" cy="486507"/>
                <a:chOff x="7983415" y="6582508"/>
                <a:chExt cx="152400" cy="486507"/>
              </a:xfrm>
            </p:grpSpPr>
            <p:cxnSp>
              <p:nvCxnSpPr>
                <p:cNvPr id="284" name="Straight Connector 2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1003588" y="6582508"/>
                <a:ext cx="152400" cy="486507"/>
                <a:chOff x="7983415" y="6582508"/>
                <a:chExt cx="152400" cy="486507"/>
              </a:xfrm>
            </p:grpSpPr>
            <p:cxnSp>
              <p:nvCxnSpPr>
                <p:cNvPr id="282" name="Straight Connector 2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7" name="Group 156"/>
            <p:cNvGrpSpPr/>
            <p:nvPr userDrawn="1"/>
          </p:nvGrpSpPr>
          <p:grpSpPr>
            <a:xfrm>
              <a:off x="-151325" y="454007"/>
              <a:ext cx="122115" cy="5945205"/>
              <a:chOff x="-238875" y="454007"/>
              <a:chExt cx="122115" cy="5945205"/>
            </a:xfrm>
          </p:grpSpPr>
          <p:cxnSp>
            <p:nvCxnSpPr>
              <p:cNvPr id="234" name="Straight Connector 23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5" name="Group 234"/>
              <p:cNvGrpSpPr/>
              <p:nvPr userDrawn="1"/>
            </p:nvGrpSpPr>
            <p:grpSpPr>
              <a:xfrm rot="5400000">
                <a:off x="-254017" y="594070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546706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99342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51978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404614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572499"/>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3098857"/>
                <a:ext cx="152400" cy="122115"/>
                <a:chOff x="7983415" y="6582508"/>
                <a:chExt cx="152400" cy="486507"/>
              </a:xfrm>
            </p:grpSpPr>
            <p:cxnSp>
              <p:nvCxnSpPr>
                <p:cNvPr id="255" name="Straight Connector 2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625215"/>
                <a:ext cx="152400" cy="122115"/>
                <a:chOff x="7983415" y="6582508"/>
                <a:chExt cx="152400" cy="486507"/>
              </a:xfrm>
            </p:grpSpPr>
            <p:cxnSp>
              <p:nvCxnSpPr>
                <p:cNvPr id="253" name="Straight Connector 2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2151573"/>
                <a:ext cx="152400" cy="122115"/>
                <a:chOff x="7983415" y="6582508"/>
                <a:chExt cx="152400" cy="486507"/>
              </a:xfrm>
            </p:grpSpPr>
            <p:cxnSp>
              <p:nvCxnSpPr>
                <p:cNvPr id="251" name="Straight Connector 2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1677931"/>
                <a:ext cx="152400" cy="122115"/>
                <a:chOff x="7983415" y="6582508"/>
                <a:chExt cx="152400" cy="486507"/>
              </a:xfrm>
            </p:grpSpPr>
            <p:cxnSp>
              <p:nvCxnSpPr>
                <p:cNvPr id="249" name="Straight Connector 2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997340"/>
                <a:ext cx="152400" cy="122115"/>
                <a:chOff x="7983415" y="6582508"/>
                <a:chExt cx="152400" cy="486507"/>
              </a:xfrm>
            </p:grpSpPr>
            <p:cxnSp>
              <p:nvCxnSpPr>
                <p:cNvPr id="247" name="Straight Connector 2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6" name="Straight Connector 24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9166483" y="454007"/>
              <a:ext cx="122115" cy="5945205"/>
              <a:chOff x="-238875" y="454007"/>
              <a:chExt cx="122115" cy="5945205"/>
            </a:xfrm>
          </p:grpSpPr>
          <p:cxnSp>
            <p:nvCxnSpPr>
              <p:cNvPr id="199" name="Straight Connector 19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0" name="Group 199"/>
              <p:cNvGrpSpPr/>
              <p:nvPr userDrawn="1"/>
            </p:nvGrpSpPr>
            <p:grpSpPr>
              <a:xfrm rot="5400000">
                <a:off x="-254017" y="594070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546706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99342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51978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404614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572499"/>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3098857"/>
                <a:ext cx="152400" cy="122115"/>
                <a:chOff x="7983415" y="6582508"/>
                <a:chExt cx="152400" cy="486507"/>
              </a:xfrm>
            </p:grpSpPr>
            <p:cxnSp>
              <p:nvCxnSpPr>
                <p:cNvPr id="220" name="Straight Connector 2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625215"/>
                <a:ext cx="152400" cy="122115"/>
                <a:chOff x="7983415" y="6582508"/>
                <a:chExt cx="152400" cy="486507"/>
              </a:xfrm>
            </p:grpSpPr>
            <p:cxnSp>
              <p:nvCxnSpPr>
                <p:cNvPr id="218" name="Straight Connector 2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2151573"/>
                <a:ext cx="152400" cy="122115"/>
                <a:chOff x="7983415" y="6582508"/>
                <a:chExt cx="152400" cy="486507"/>
              </a:xfrm>
            </p:grpSpPr>
            <p:cxnSp>
              <p:nvCxnSpPr>
                <p:cNvPr id="216" name="Straight Connector 2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1677931"/>
                <a:ext cx="152400" cy="122115"/>
                <a:chOff x="7983415" y="6582508"/>
                <a:chExt cx="152400" cy="486507"/>
              </a:xfrm>
            </p:grpSpPr>
            <p:cxnSp>
              <p:nvCxnSpPr>
                <p:cNvPr id="214" name="Straight Connector 2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997340"/>
                <a:ext cx="152400" cy="122115"/>
                <a:chOff x="7983415" y="6582508"/>
                <a:chExt cx="152400" cy="486507"/>
              </a:xfrm>
            </p:grpSpPr>
            <p:cxnSp>
              <p:nvCxnSpPr>
                <p:cNvPr id="212" name="Straight Connector 2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1" name="Straight Connector 21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userDrawn="1"/>
          </p:nvGrpSpPr>
          <p:grpSpPr>
            <a:xfrm>
              <a:off x="457731" y="-141165"/>
              <a:ext cx="8226688" cy="122115"/>
              <a:chOff x="457731" y="6582508"/>
              <a:chExt cx="8226688" cy="486507"/>
            </a:xfrm>
          </p:grpSpPr>
          <p:cxnSp>
            <p:nvCxnSpPr>
              <p:cNvPr id="160" name="Straight Connector 159"/>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2" name="Group 161"/>
              <p:cNvGrpSpPr/>
              <p:nvPr userDrawn="1"/>
            </p:nvGrpSpPr>
            <p:grpSpPr>
              <a:xfrm>
                <a:off x="798615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7287901"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6589644"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891387"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5193130"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4494873"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796616" y="6582508"/>
                <a:ext cx="152400" cy="486507"/>
                <a:chOff x="7983415" y="6582508"/>
                <a:chExt cx="152400" cy="486507"/>
              </a:xfrm>
            </p:grpSpPr>
            <p:cxnSp>
              <p:nvCxnSpPr>
                <p:cNvPr id="185" name="Straight Connector 1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3098359" y="6582508"/>
                <a:ext cx="152400" cy="486507"/>
                <a:chOff x="7983415" y="6582508"/>
                <a:chExt cx="152400" cy="486507"/>
              </a:xfrm>
            </p:grpSpPr>
            <p:cxnSp>
              <p:nvCxnSpPr>
                <p:cNvPr id="183" name="Straight Connector 1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2400102" y="6582508"/>
                <a:ext cx="152400" cy="486507"/>
                <a:chOff x="7983415" y="6582508"/>
                <a:chExt cx="152400" cy="486507"/>
              </a:xfrm>
            </p:grpSpPr>
            <p:cxnSp>
              <p:nvCxnSpPr>
                <p:cNvPr id="181" name="Straight Connector 1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701845" y="6582508"/>
                <a:ext cx="152400" cy="486507"/>
                <a:chOff x="7983415" y="6582508"/>
                <a:chExt cx="152400" cy="486507"/>
              </a:xfrm>
            </p:grpSpPr>
            <p:cxnSp>
              <p:nvCxnSpPr>
                <p:cNvPr id="179" name="Straight Connector 1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1003588" y="6582508"/>
                <a:ext cx="152400" cy="486507"/>
                <a:chOff x="7983415" y="6582508"/>
                <a:chExt cx="152400" cy="486507"/>
              </a:xfrm>
            </p:grpSpPr>
            <p:cxnSp>
              <p:nvCxnSpPr>
                <p:cNvPr id="177" name="Straight Connector 1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cxnSp>
        <p:nvCxnSpPr>
          <p:cNvPr id="306" name="Straight Connector 305"/>
          <p:cNvCxnSpPr/>
          <p:nvPr userDrawn="1"/>
        </p:nvCxnSpPr>
        <p:spPr>
          <a:xfrm>
            <a:off x="2847198" y="2609850"/>
            <a:ext cx="202875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5098615" y="2609850"/>
            <a:ext cx="202875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316045" y="2609850"/>
            <a:ext cx="202875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9550467" y="2609850"/>
            <a:ext cx="202875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7"/>
          </p:nvPr>
        </p:nvSpPr>
        <p:spPr>
          <a:xfrm>
            <a:off x="2844800" y="2762474"/>
            <a:ext cx="2032000" cy="594361"/>
          </a:xfrm>
        </p:spPr>
        <p:txBody>
          <a:bodyPr>
            <a:noAutofit/>
          </a:bodyPr>
          <a:lstStyle>
            <a:lvl1pPr>
              <a:lnSpc>
                <a:spcPct val="95000"/>
              </a:lnSpc>
              <a:spcBef>
                <a:spcPts val="600"/>
              </a:spcBef>
              <a:spcAft>
                <a:spcPts val="0"/>
              </a:spcAft>
              <a:defRPr sz="1800" i="0">
                <a:solidFill>
                  <a:schemeClr val="tx1"/>
                </a:solidFill>
                <a:latin typeface="+mj-lt"/>
              </a:defRPr>
            </a:lvl1pPr>
            <a:lvl2pPr>
              <a:lnSpc>
                <a:spcPct val="85000"/>
              </a:lnSpc>
              <a:spcBef>
                <a:spcPts val="600"/>
              </a:spcBef>
              <a:spcAft>
                <a:spcPts val="0"/>
              </a:spcAft>
              <a:defRPr sz="1200">
                <a:solidFill>
                  <a:schemeClr val="tx1"/>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2" name="Text Placeholder 8"/>
          <p:cNvSpPr>
            <a:spLocks noGrp="1"/>
          </p:cNvSpPr>
          <p:nvPr>
            <p:ph type="body" sz="quarter" idx="18"/>
          </p:nvPr>
        </p:nvSpPr>
        <p:spPr>
          <a:xfrm>
            <a:off x="612773" y="2762474"/>
            <a:ext cx="2032000" cy="594361"/>
          </a:xfrm>
        </p:spPr>
        <p:txBody>
          <a:bodyPr>
            <a:noAutofit/>
          </a:bodyPr>
          <a:lstStyle>
            <a:lvl1pPr>
              <a:lnSpc>
                <a:spcPct val="95000"/>
              </a:lnSpc>
              <a:spcBef>
                <a:spcPts val="600"/>
              </a:spcBef>
              <a:spcAft>
                <a:spcPts val="0"/>
              </a:spcAft>
              <a:defRPr sz="1800" i="0">
                <a:solidFill>
                  <a:schemeClr val="tx1"/>
                </a:solidFill>
                <a:latin typeface="+mj-lt"/>
              </a:defRPr>
            </a:lvl1pPr>
            <a:lvl2pPr>
              <a:lnSpc>
                <a:spcPct val="85000"/>
              </a:lnSpc>
              <a:spcBef>
                <a:spcPts val="600"/>
              </a:spcBef>
              <a:spcAft>
                <a:spcPts val="0"/>
              </a:spcAft>
              <a:defRPr sz="1200">
                <a:solidFill>
                  <a:schemeClr val="tx1"/>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3" name="Text Placeholder 8"/>
          <p:cNvSpPr>
            <a:spLocks noGrp="1"/>
          </p:cNvSpPr>
          <p:nvPr>
            <p:ph type="body" sz="quarter" idx="19"/>
          </p:nvPr>
        </p:nvSpPr>
        <p:spPr>
          <a:xfrm>
            <a:off x="5095373" y="2762474"/>
            <a:ext cx="2032000" cy="952277"/>
          </a:xfrm>
        </p:spPr>
        <p:txBody>
          <a:bodyPr>
            <a:noAutofit/>
          </a:bodyPr>
          <a:lstStyle>
            <a:lvl1pPr>
              <a:lnSpc>
                <a:spcPct val="95000"/>
              </a:lnSpc>
              <a:spcBef>
                <a:spcPts val="600"/>
              </a:spcBef>
              <a:spcAft>
                <a:spcPts val="0"/>
              </a:spcAft>
              <a:defRPr sz="1800" i="0">
                <a:solidFill>
                  <a:schemeClr val="tx1"/>
                </a:solidFill>
                <a:latin typeface="+mj-lt"/>
              </a:defRPr>
            </a:lvl1pPr>
            <a:lvl2pPr>
              <a:lnSpc>
                <a:spcPct val="85000"/>
              </a:lnSpc>
              <a:spcBef>
                <a:spcPts val="600"/>
              </a:spcBef>
              <a:spcAft>
                <a:spcPts val="0"/>
              </a:spcAft>
              <a:defRPr sz="1200">
                <a:solidFill>
                  <a:schemeClr val="tx1"/>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4" name="Text Placeholder 8"/>
          <p:cNvSpPr>
            <a:spLocks noGrp="1"/>
          </p:cNvSpPr>
          <p:nvPr>
            <p:ph type="body" sz="quarter" idx="20"/>
          </p:nvPr>
        </p:nvSpPr>
        <p:spPr>
          <a:xfrm>
            <a:off x="7312803" y="2762474"/>
            <a:ext cx="2032000" cy="952277"/>
          </a:xfrm>
        </p:spPr>
        <p:txBody>
          <a:bodyPr>
            <a:noAutofit/>
          </a:bodyPr>
          <a:lstStyle>
            <a:lvl1pPr>
              <a:lnSpc>
                <a:spcPct val="95000"/>
              </a:lnSpc>
              <a:spcBef>
                <a:spcPts val="600"/>
              </a:spcBef>
              <a:spcAft>
                <a:spcPts val="0"/>
              </a:spcAft>
              <a:defRPr sz="1800" i="0">
                <a:solidFill>
                  <a:schemeClr val="tx1"/>
                </a:solidFill>
                <a:latin typeface="+mj-lt"/>
              </a:defRPr>
            </a:lvl1pPr>
            <a:lvl2pPr>
              <a:lnSpc>
                <a:spcPct val="85000"/>
              </a:lnSpc>
              <a:spcBef>
                <a:spcPts val="600"/>
              </a:spcBef>
              <a:spcAft>
                <a:spcPts val="0"/>
              </a:spcAft>
              <a:defRPr sz="1200">
                <a:solidFill>
                  <a:schemeClr val="tx1"/>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5" name="Text Placeholder 8"/>
          <p:cNvSpPr>
            <a:spLocks noGrp="1"/>
          </p:cNvSpPr>
          <p:nvPr>
            <p:ph type="body" sz="quarter" idx="21"/>
          </p:nvPr>
        </p:nvSpPr>
        <p:spPr>
          <a:xfrm>
            <a:off x="9547225" y="2762474"/>
            <a:ext cx="2032000" cy="952277"/>
          </a:xfrm>
        </p:spPr>
        <p:txBody>
          <a:bodyPr>
            <a:noAutofit/>
          </a:bodyPr>
          <a:lstStyle>
            <a:lvl1pPr>
              <a:lnSpc>
                <a:spcPct val="95000"/>
              </a:lnSpc>
              <a:spcBef>
                <a:spcPts val="600"/>
              </a:spcBef>
              <a:spcAft>
                <a:spcPts val="0"/>
              </a:spcAft>
              <a:defRPr sz="1800" i="0">
                <a:solidFill>
                  <a:schemeClr val="tx1"/>
                </a:solidFill>
                <a:latin typeface="+mj-lt"/>
              </a:defRPr>
            </a:lvl1pPr>
            <a:lvl2pPr>
              <a:lnSpc>
                <a:spcPct val="85000"/>
              </a:lnSpc>
              <a:spcBef>
                <a:spcPts val="600"/>
              </a:spcBef>
              <a:spcAft>
                <a:spcPts val="0"/>
              </a:spcAft>
              <a:defRPr sz="1200">
                <a:solidFill>
                  <a:schemeClr val="tx1"/>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7" name="Text Placeholder 2"/>
          <p:cNvSpPr>
            <a:spLocks noGrp="1"/>
          </p:cNvSpPr>
          <p:nvPr>
            <p:ph type="body" idx="22" hasCustomPrompt="1"/>
          </p:nvPr>
        </p:nvSpPr>
        <p:spPr>
          <a:xfrm>
            <a:off x="2847197" y="1767564"/>
            <a:ext cx="2029603" cy="794660"/>
          </a:xfrm>
        </p:spPr>
        <p:txBody>
          <a:bodyPr anchor="b">
            <a:noAutofit/>
          </a:bodyPr>
          <a:lstStyle>
            <a:lvl1pPr marL="0" indent="0">
              <a:lnSpc>
                <a:spcPct val="95000"/>
              </a:lnSpc>
              <a:spcBef>
                <a:spcPts val="0"/>
              </a:spcBef>
              <a:spcAft>
                <a:spcPts val="0"/>
              </a:spcAft>
              <a:buNone/>
              <a:defRPr sz="5400" b="1" i="0" spc="-300">
                <a:solidFill>
                  <a:schemeClr val="tx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8" name="Text Placeholder 2"/>
          <p:cNvSpPr>
            <a:spLocks noGrp="1"/>
          </p:cNvSpPr>
          <p:nvPr>
            <p:ph type="body" idx="23" hasCustomPrompt="1"/>
          </p:nvPr>
        </p:nvSpPr>
        <p:spPr>
          <a:xfrm>
            <a:off x="5080000" y="1767564"/>
            <a:ext cx="2029603" cy="794660"/>
          </a:xfrm>
        </p:spPr>
        <p:txBody>
          <a:bodyPr anchor="b">
            <a:noAutofit/>
          </a:bodyPr>
          <a:lstStyle>
            <a:lvl1pPr marL="0" indent="0">
              <a:lnSpc>
                <a:spcPct val="95000"/>
              </a:lnSpc>
              <a:spcBef>
                <a:spcPts val="0"/>
              </a:spcBef>
              <a:spcAft>
                <a:spcPts val="0"/>
              </a:spcAft>
              <a:buNone/>
              <a:defRPr sz="5400" b="1" i="0" spc="-300">
                <a:solidFill>
                  <a:schemeClr val="tx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9" name="Text Placeholder 2"/>
          <p:cNvSpPr>
            <a:spLocks noGrp="1"/>
          </p:cNvSpPr>
          <p:nvPr>
            <p:ph type="body" idx="24" hasCustomPrompt="1"/>
          </p:nvPr>
        </p:nvSpPr>
        <p:spPr>
          <a:xfrm>
            <a:off x="7315200" y="1767564"/>
            <a:ext cx="2029603" cy="794660"/>
          </a:xfrm>
        </p:spPr>
        <p:txBody>
          <a:bodyPr anchor="b">
            <a:noAutofit/>
          </a:bodyPr>
          <a:lstStyle>
            <a:lvl1pPr marL="0" indent="0">
              <a:lnSpc>
                <a:spcPct val="95000"/>
              </a:lnSpc>
              <a:spcBef>
                <a:spcPts val="0"/>
              </a:spcBef>
              <a:spcAft>
                <a:spcPts val="0"/>
              </a:spcAft>
              <a:buNone/>
              <a:defRPr sz="5400" b="1" i="0" spc="-300">
                <a:solidFill>
                  <a:schemeClr val="tx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0" name="Text Placeholder 2"/>
          <p:cNvSpPr>
            <a:spLocks noGrp="1"/>
          </p:cNvSpPr>
          <p:nvPr>
            <p:ph type="body" idx="25" hasCustomPrompt="1"/>
          </p:nvPr>
        </p:nvSpPr>
        <p:spPr>
          <a:xfrm>
            <a:off x="9558216" y="1767564"/>
            <a:ext cx="2029603" cy="794660"/>
          </a:xfrm>
        </p:spPr>
        <p:txBody>
          <a:bodyPr anchor="b">
            <a:noAutofit/>
          </a:bodyPr>
          <a:lstStyle>
            <a:lvl1pPr marL="0" indent="0">
              <a:lnSpc>
                <a:spcPct val="95000"/>
              </a:lnSpc>
              <a:spcBef>
                <a:spcPts val="0"/>
              </a:spcBef>
              <a:spcAft>
                <a:spcPts val="0"/>
              </a:spcAft>
              <a:buNone/>
              <a:defRPr sz="5400" b="1" i="0" spc="-300">
                <a:solidFill>
                  <a:schemeClr val="tx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1" name="Text Placeholder 2"/>
          <p:cNvSpPr>
            <a:spLocks noGrp="1"/>
          </p:cNvSpPr>
          <p:nvPr>
            <p:ph type="body" idx="26"/>
          </p:nvPr>
        </p:nvSpPr>
        <p:spPr>
          <a:xfrm>
            <a:off x="610308" y="1767564"/>
            <a:ext cx="2029603" cy="708655"/>
          </a:xfrm>
        </p:spPr>
        <p:txBody>
          <a:bodyPr anchor="b">
            <a:noAutofit/>
          </a:bodyPr>
          <a:lstStyle>
            <a:lvl1pPr marL="0" indent="0">
              <a:lnSpc>
                <a:spcPct val="95000"/>
              </a:lnSpc>
              <a:spcBef>
                <a:spcPts val="0"/>
              </a:spcBef>
              <a:spcAft>
                <a:spcPts val="0"/>
              </a:spcAft>
              <a:buNone/>
              <a:defRPr sz="2400" b="1" i="0">
                <a:solidFill>
                  <a:schemeClr val="tx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cxnSp>
        <p:nvCxnSpPr>
          <p:cNvPr id="322" name="Straight Connector 321"/>
          <p:cNvCxnSpPr/>
          <p:nvPr userDrawn="1"/>
        </p:nvCxnSpPr>
        <p:spPr>
          <a:xfrm>
            <a:off x="611152" y="2609850"/>
            <a:ext cx="202875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4" name="Footer Placeholder 6">
            <a:extLst>
              <a:ext uri="{FF2B5EF4-FFF2-40B4-BE49-F238E27FC236}">
                <a16:creationId xmlns:a16="http://schemas.microsoft.com/office/drawing/2014/main" id="{33FE0DC9-9BA9-D04B-A8AB-ACE53155D9DF}"/>
              </a:ext>
            </a:extLst>
          </p:cNvPr>
          <p:cNvSpPr>
            <a:spLocks noGrp="1"/>
          </p:cNvSpPr>
          <p:nvPr>
            <p:ph type="ftr" sz="quarter" idx="3"/>
          </p:nvPr>
        </p:nvSpPr>
        <p:spPr>
          <a:xfrm>
            <a:off x="0" y="6420077"/>
            <a:ext cx="771525" cy="365125"/>
          </a:xfrm>
          <a:prstGeom prst="rect">
            <a:avLst/>
          </a:prstGeom>
        </p:spPr>
        <p:txBody>
          <a:bodyPr vert="horz" lIns="91440" tIns="45720" rIns="91440" bIns="45720" rtlCol="0" anchor="ctr"/>
          <a:lstStyle>
            <a:lvl1pPr algn="ctr">
              <a:defRPr sz="1600">
                <a:solidFill>
                  <a:schemeClr val="bg1"/>
                </a:solidFill>
                <a:latin typeface="+mj-lt"/>
              </a:defRPr>
            </a:lvl1pPr>
          </a:lstStyle>
          <a:p>
            <a:endParaRPr lang="en-US" dirty="0"/>
          </a:p>
        </p:txBody>
      </p:sp>
    </p:spTree>
    <p:extLst>
      <p:ext uri="{BB962C8B-B14F-4D97-AF65-F5344CB8AC3E}">
        <p14:creationId xmlns:p14="http://schemas.microsoft.com/office/powerpoint/2010/main" val="20914175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09" y="454007"/>
            <a:ext cx="10968919" cy="3255751"/>
          </a:xfrm>
        </p:spPr>
        <p:txBody>
          <a:bodyPr>
            <a:noAutofit/>
          </a:bodyPr>
          <a:lstStyle>
            <a:lvl1pPr>
              <a:lnSpc>
                <a:spcPct val="90000"/>
              </a:lnSpc>
              <a:spcAft>
                <a:spcPts val="600"/>
              </a:spcAft>
              <a:defRPr sz="6600" cap="none" baseline="0">
                <a:solidFill>
                  <a:schemeClr val="bg1"/>
                </a:solidFill>
                <a:latin typeface="+mj-lt"/>
              </a:defRPr>
            </a:lvl1pPr>
          </a:lstStyle>
          <a:p>
            <a:r>
              <a:rPr lang="en-US" dirty="0"/>
              <a:t>Click to edit Master title style</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cxnSp>
        <p:nvCxnSpPr>
          <p:cNvPr id="153" name="Straight Connector 152"/>
          <p:cNvCxnSpPr/>
          <p:nvPr userDrawn="1"/>
        </p:nvCxnSpPr>
        <p:spPr>
          <a:xfrm flipH="1">
            <a:off x="610310" y="3837036"/>
            <a:ext cx="109689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4"/>
          </p:nvPr>
        </p:nvSpPr>
        <p:spPr>
          <a:xfrm>
            <a:off x="611717" y="4320518"/>
            <a:ext cx="7251344" cy="2087240"/>
          </a:xfrm>
        </p:spPr>
        <p:txBody>
          <a:bodyPr>
            <a:noAutofit/>
          </a:bodyPr>
          <a:lstStyle>
            <a:lvl1pPr marL="171450" indent="-171450">
              <a:lnSpc>
                <a:spcPct val="110000"/>
              </a:lnSpc>
              <a:spcBef>
                <a:spcPts val="1000"/>
              </a:spcBef>
              <a:spcAft>
                <a:spcPts val="0"/>
              </a:spcAft>
              <a:buClr>
                <a:schemeClr val="bg1"/>
              </a:buClr>
              <a:buFontTx/>
              <a:buChar char="+"/>
              <a:defRPr sz="1600" i="1">
                <a:solidFill>
                  <a:schemeClr val="bg1"/>
                </a:solidFill>
                <a:latin typeface="+mn-lt"/>
              </a:defRPr>
            </a:lvl1pPr>
            <a:lvl2pPr marL="171450" indent="-171450">
              <a:lnSpc>
                <a:spcPct val="110000"/>
              </a:lnSpc>
              <a:spcBef>
                <a:spcPts val="1000"/>
              </a:spcBef>
              <a:spcAft>
                <a:spcPts val="0"/>
              </a:spcAft>
              <a:buClr>
                <a:schemeClr val="bg1"/>
              </a:buClr>
              <a:buFontTx/>
              <a:buChar char="+"/>
              <a:defRPr sz="1600" i="1">
                <a:solidFill>
                  <a:schemeClr val="bg1"/>
                </a:solidFill>
                <a:latin typeface="+mn-lt"/>
              </a:defRPr>
            </a:lvl2pPr>
            <a:lvl3pPr marL="171450" indent="-171450">
              <a:lnSpc>
                <a:spcPct val="110000"/>
              </a:lnSpc>
              <a:spcBef>
                <a:spcPts val="1000"/>
              </a:spcBef>
              <a:spcAft>
                <a:spcPts val="0"/>
              </a:spcAft>
              <a:buClr>
                <a:schemeClr val="bg1"/>
              </a:buClr>
              <a:buFontTx/>
              <a:buChar char="+"/>
              <a:defRPr sz="1600" i="1">
                <a:solidFill>
                  <a:schemeClr val="bg1"/>
                </a:solidFill>
                <a:latin typeface="+mn-lt"/>
              </a:defRPr>
            </a:lvl3pPr>
            <a:lvl4pPr marL="171450" indent="-171450">
              <a:lnSpc>
                <a:spcPct val="110000"/>
              </a:lnSpc>
              <a:spcBef>
                <a:spcPts val="1000"/>
              </a:spcBef>
              <a:spcAft>
                <a:spcPts val="0"/>
              </a:spcAft>
              <a:buClr>
                <a:schemeClr val="bg1"/>
              </a:buClr>
              <a:buFontTx/>
              <a:buChar char="+"/>
              <a:defRPr sz="1600" i="1">
                <a:solidFill>
                  <a:schemeClr val="bg1"/>
                </a:solidFill>
                <a:latin typeface="+mn-lt"/>
              </a:defRPr>
            </a:lvl4pPr>
            <a:lvl5pPr marL="171450" indent="-171450">
              <a:lnSpc>
                <a:spcPct val="110000"/>
              </a:lnSpc>
              <a:spcBef>
                <a:spcPts val="1000"/>
              </a:spcBef>
              <a:spcAft>
                <a:spcPts val="0"/>
              </a:spcAft>
              <a:buClr>
                <a:schemeClr val="bg1"/>
              </a:buClr>
              <a:buFontTx/>
              <a:buChar char="+"/>
              <a:defRPr sz="16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5" hasCustomPrompt="1"/>
          </p:nvPr>
        </p:nvSpPr>
        <p:spPr>
          <a:xfrm>
            <a:off x="8058383" y="4183401"/>
            <a:ext cx="3520845" cy="2215810"/>
          </a:xfrm>
        </p:spPr>
        <p:txBody>
          <a:bodyPr anchor="ctr">
            <a:noAutofit/>
          </a:bodyPr>
          <a:lstStyle>
            <a:lvl1pPr algn="r">
              <a:buFontTx/>
              <a:buNone/>
              <a:defRPr sz="13300" b="1" i="0">
                <a:solidFill>
                  <a:schemeClr val="bg1"/>
                </a:solidFill>
                <a:latin typeface="Arial Narrow" panose="020B060602020203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n-US" dirty="0"/>
              <a:t>##</a:t>
            </a:r>
          </a:p>
        </p:txBody>
      </p:sp>
      <p:sp>
        <p:nvSpPr>
          <p:cNvPr id="147" name="Footer Placeholder 6">
            <a:extLst>
              <a:ext uri="{FF2B5EF4-FFF2-40B4-BE49-F238E27FC236}">
                <a16:creationId xmlns:a16="http://schemas.microsoft.com/office/drawing/2014/main" id="{B847BE5C-9C26-4840-A39F-9AEFC12811F3}"/>
              </a:ext>
            </a:extLst>
          </p:cNvPr>
          <p:cNvSpPr>
            <a:spLocks noGrp="1"/>
          </p:cNvSpPr>
          <p:nvPr>
            <p:ph type="ftr" sz="quarter" idx="3"/>
          </p:nvPr>
        </p:nvSpPr>
        <p:spPr>
          <a:xfrm>
            <a:off x="0" y="6420077"/>
            <a:ext cx="771525" cy="365125"/>
          </a:xfrm>
          <a:prstGeom prst="rect">
            <a:avLst/>
          </a:prstGeom>
        </p:spPr>
        <p:txBody>
          <a:bodyPr vert="horz" lIns="91440" tIns="45720" rIns="91440" bIns="45720" rtlCol="0" anchor="ctr"/>
          <a:lstStyle>
            <a:lvl1pPr algn="ctr">
              <a:defRPr sz="1600">
                <a:solidFill>
                  <a:schemeClr val="bg1"/>
                </a:solidFill>
                <a:latin typeface="+mj-lt"/>
              </a:defRPr>
            </a:lvl1pPr>
          </a:lstStyle>
          <a:p>
            <a:endParaRPr lang="en-US" dirty="0"/>
          </a:p>
        </p:txBody>
      </p:sp>
    </p:spTree>
    <p:extLst>
      <p:ext uri="{BB962C8B-B14F-4D97-AF65-F5344CB8AC3E}">
        <p14:creationId xmlns:p14="http://schemas.microsoft.com/office/powerpoint/2010/main" val="352013950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8" name="Group 157"/>
          <p:cNvGrpSpPr/>
          <p:nvPr userDrawn="1"/>
        </p:nvGrpSpPr>
        <p:grpSpPr>
          <a:xfrm>
            <a:off x="-201766" y="-141165"/>
            <a:ext cx="12586564" cy="7136527"/>
            <a:chOff x="-151325" y="-141165"/>
            <a:chExt cx="9439923" cy="7136527"/>
          </a:xfrm>
        </p:grpSpPr>
        <p:grpSp>
          <p:nvGrpSpPr>
            <p:cNvPr id="159" name="Group 158"/>
            <p:cNvGrpSpPr/>
            <p:nvPr userDrawn="1"/>
          </p:nvGrpSpPr>
          <p:grpSpPr>
            <a:xfrm>
              <a:off x="457731" y="6873247"/>
              <a:ext cx="8226688" cy="122115"/>
              <a:chOff x="457731" y="6582508"/>
              <a:chExt cx="8226688" cy="486507"/>
            </a:xfrm>
          </p:grpSpPr>
          <p:cxnSp>
            <p:nvCxnSpPr>
              <p:cNvPr id="268" name="Straight Connector 26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oup 269"/>
              <p:cNvGrpSpPr/>
              <p:nvPr userDrawn="1"/>
            </p:nvGrpSpPr>
            <p:grpSpPr>
              <a:xfrm>
                <a:off x="7986158"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7287901"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6589644"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5891387"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193130"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4494873"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3796616"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098359"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2400102"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1701845"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003588"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0" name="Group 159"/>
            <p:cNvGrpSpPr/>
            <p:nvPr userDrawn="1"/>
          </p:nvGrpSpPr>
          <p:grpSpPr>
            <a:xfrm>
              <a:off x="-151325" y="454007"/>
              <a:ext cx="122115" cy="5945205"/>
              <a:chOff x="-238875" y="454007"/>
              <a:chExt cx="122115" cy="5945205"/>
            </a:xfrm>
          </p:grpSpPr>
          <p:cxnSp>
            <p:nvCxnSpPr>
              <p:cNvPr id="233" name="Straight Connector 23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4" name="Group 233"/>
              <p:cNvGrpSpPr/>
              <p:nvPr userDrawn="1"/>
            </p:nvGrpSpPr>
            <p:grpSpPr>
              <a:xfrm rot="5400000">
                <a:off x="-254017" y="5940709"/>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5467067"/>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4993425"/>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519783"/>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046141"/>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3572499"/>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098857"/>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2625215"/>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151573"/>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1677931"/>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997340"/>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userDrawn="1"/>
          </p:nvGrpSpPr>
          <p:grpSpPr>
            <a:xfrm>
              <a:off x="9166483" y="454007"/>
              <a:ext cx="122115" cy="5945205"/>
              <a:chOff x="-238875" y="454007"/>
              <a:chExt cx="122115" cy="5945205"/>
            </a:xfrm>
          </p:grpSpPr>
          <p:cxnSp>
            <p:nvCxnSpPr>
              <p:cNvPr id="198" name="Straight Connector 19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p:cNvGrpSpPr/>
              <p:nvPr userDrawn="1"/>
            </p:nvGrpSpPr>
            <p:grpSpPr>
              <a:xfrm rot="5400000">
                <a:off x="-254017" y="5940709"/>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5467067"/>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4993425"/>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519783"/>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046141"/>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3572499"/>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098857"/>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2625215"/>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151573"/>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1677931"/>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997340"/>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457731" y="-141165"/>
              <a:ext cx="8226688" cy="122115"/>
              <a:chOff x="457731" y="6582508"/>
              <a:chExt cx="8226688" cy="486507"/>
            </a:xfrm>
          </p:grpSpPr>
          <p:cxnSp>
            <p:nvCxnSpPr>
              <p:cNvPr id="163" name="Straight Connector 16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oup 164"/>
              <p:cNvGrpSpPr/>
              <p:nvPr userDrawn="1"/>
            </p:nvGrpSpPr>
            <p:grpSpPr>
              <a:xfrm>
                <a:off x="7986158"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7287901"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6589644"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5891387"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5193130"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494873"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3796616"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3098359"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400102"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1701845"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003588"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solidFill>
                <a:srgbClr val="2D2D2A"/>
              </a:solidFill>
            </a:endParaRPr>
          </a:p>
        </p:txBody>
      </p:sp>
      <p:sp>
        <p:nvSpPr>
          <p:cNvPr id="156" name="Content Placeholder 2"/>
          <p:cNvSpPr>
            <a:spLocks noGrp="1"/>
          </p:cNvSpPr>
          <p:nvPr>
            <p:ph idx="12"/>
          </p:nvPr>
        </p:nvSpPr>
        <p:spPr>
          <a:xfrm>
            <a:off x="8058383"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310" name="Content Placeholder 2"/>
          <p:cNvSpPr>
            <a:spLocks noGrp="1"/>
          </p:cNvSpPr>
          <p:nvPr>
            <p:ph idx="15"/>
          </p:nvPr>
        </p:nvSpPr>
        <p:spPr>
          <a:xfrm>
            <a:off x="610310"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311" name="Content Placeholder 2"/>
          <p:cNvSpPr>
            <a:spLocks noGrp="1"/>
          </p:cNvSpPr>
          <p:nvPr>
            <p:ph idx="14"/>
          </p:nvPr>
        </p:nvSpPr>
        <p:spPr>
          <a:xfrm>
            <a:off x="4342224"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153" name="Slide Number Placeholder 3">
            <a:extLst>
              <a:ext uri="{FF2B5EF4-FFF2-40B4-BE49-F238E27FC236}">
                <a16:creationId xmlns:a16="http://schemas.microsoft.com/office/drawing/2014/main" id="{3C23E20D-033A-8C4D-9B82-41D02905D27D}"/>
              </a:ext>
            </a:extLst>
          </p:cNvPr>
          <p:cNvSpPr>
            <a:spLocks noGrp="1"/>
          </p:cNvSpPr>
          <p:nvPr>
            <p:ph type="sldNum" sz="quarter" idx="11"/>
          </p:nvPr>
        </p:nvSpPr>
        <p:spPr>
          <a:xfrm>
            <a:off x="100219" y="6405559"/>
            <a:ext cx="495802" cy="365125"/>
          </a:xfrm>
        </p:spPr>
        <p:txBody>
          <a:bodyPr/>
          <a:lstStyle/>
          <a:p>
            <a:fld id="{6809F770-0487-C844-B5CD-7CCE6C86BD15}" type="slidenum">
              <a:rPr lang="en-US" smtClean="0"/>
              <a:pPr/>
              <a:t>‹Nº›</a:t>
            </a:fld>
            <a:endParaRPr lang="en-US" dirty="0"/>
          </a:p>
        </p:txBody>
      </p:sp>
    </p:spTree>
    <p:extLst>
      <p:ext uri="{BB962C8B-B14F-4D97-AF65-F5344CB8AC3E}">
        <p14:creationId xmlns:p14="http://schemas.microsoft.com/office/powerpoint/2010/main" val="27564081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3">
            <a:extLst>
              <a:ext uri="{FF2B5EF4-FFF2-40B4-BE49-F238E27FC236}">
                <a16:creationId xmlns:a16="http://schemas.microsoft.com/office/drawing/2014/main" id="{9D2B783C-1148-184A-AE7B-3AFF505C3B98}"/>
              </a:ext>
            </a:extLst>
          </p:cNvPr>
          <p:cNvSpPr>
            <a:spLocks noGrp="1"/>
          </p:cNvSpPr>
          <p:nvPr>
            <p:ph type="sldNum" sz="quarter" idx="11"/>
          </p:nvPr>
        </p:nvSpPr>
        <p:spPr>
          <a:xfrm>
            <a:off x="100219" y="6405559"/>
            <a:ext cx="495802" cy="365125"/>
          </a:xfrm>
        </p:spPr>
        <p:txBody>
          <a:bodyPr/>
          <a:lstStyle/>
          <a:p>
            <a:fld id="{6809F770-0487-C844-B5CD-7CCE6C86BD15}" type="slidenum">
              <a:rPr lang="en-US" smtClean="0"/>
              <a:pPr/>
              <a:t>‹Nº›</a:t>
            </a:fld>
            <a:endParaRPr lang="en-US" dirty="0"/>
          </a:p>
        </p:txBody>
      </p:sp>
    </p:spTree>
    <p:extLst>
      <p:ext uri="{BB962C8B-B14F-4D97-AF65-F5344CB8AC3E}">
        <p14:creationId xmlns:p14="http://schemas.microsoft.com/office/powerpoint/2010/main" val="197833562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3061B9-95B7-8A40-BFE0-8CE8350D83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0" y="6061778"/>
            <a:ext cx="1316496" cy="830798"/>
          </a:xfrm>
          <a:prstGeom prst="rect">
            <a:avLst/>
          </a:prstGeom>
        </p:spPr>
      </p:pic>
      <p:sp>
        <p:nvSpPr>
          <p:cNvPr id="2" name="Title 1">
            <a:extLst>
              <a:ext uri="{FF2B5EF4-FFF2-40B4-BE49-F238E27FC236}">
                <a16:creationId xmlns:a16="http://schemas.microsoft.com/office/drawing/2014/main" id="{C41F9559-F3E2-0842-812F-34E3B5379F04}"/>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96153AE-A585-004A-BA43-6DF6B7425B65}"/>
              </a:ext>
            </a:extLst>
          </p:cNvPr>
          <p:cNvSpPr>
            <a:spLocks noGrp="1"/>
          </p:cNvSpPr>
          <p:nvPr>
            <p:ph type="sldNum" sz="quarter" idx="10"/>
          </p:nvPr>
        </p:nvSpPr>
        <p:spPr/>
        <p:txBody>
          <a:bodyPr/>
          <a:lstStyle/>
          <a:p>
            <a:fld id="{6809F770-0487-C844-B5CD-7CCE6C86BD15}" type="slidenum">
              <a:rPr lang="en-US" smtClean="0"/>
              <a:pPr/>
              <a:t>‹Nº›</a:t>
            </a:fld>
            <a:endParaRPr lang="en-US" dirty="0"/>
          </a:p>
        </p:txBody>
      </p:sp>
      <p:sp>
        <p:nvSpPr>
          <p:cNvPr id="6" name="Content Placeholder 2">
            <a:extLst>
              <a:ext uri="{FF2B5EF4-FFF2-40B4-BE49-F238E27FC236}">
                <a16:creationId xmlns:a16="http://schemas.microsoft.com/office/drawing/2014/main" id="{17DE1681-1D69-164F-8F97-888DDF9B0711}"/>
              </a:ext>
            </a:extLst>
          </p:cNvPr>
          <p:cNvSpPr>
            <a:spLocks noGrp="1"/>
          </p:cNvSpPr>
          <p:nvPr>
            <p:ph idx="1"/>
          </p:nvPr>
        </p:nvSpPr>
        <p:spPr>
          <a:xfrm>
            <a:off x="610309" y="1816101"/>
            <a:ext cx="7252752"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1794D4A3-2020-024B-9A54-7A6A1F974318}"/>
              </a:ext>
            </a:extLst>
          </p:cNvPr>
          <p:cNvSpPr>
            <a:spLocks noGrp="1"/>
          </p:cNvSpPr>
          <p:nvPr>
            <p:ph type="body" idx="11"/>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4662CA0E-EC04-4B4E-96DA-9988ED08E5A5}"/>
              </a:ext>
            </a:extLst>
          </p:cNvPr>
          <p:cNvSpPr>
            <a:spLocks noGrp="1"/>
          </p:cNvSpPr>
          <p:nvPr>
            <p:ph idx="12"/>
          </p:nvPr>
        </p:nvSpPr>
        <p:spPr>
          <a:xfrm>
            <a:off x="8058383"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9227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B7E09-73A5-4A48-947A-8B2B965D5E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0" y="6061777"/>
            <a:ext cx="1316496" cy="830798"/>
          </a:xfrm>
          <a:prstGeom prst="rect">
            <a:avLst/>
          </a:prstGeom>
        </p:spPr>
      </p:pic>
      <p:sp>
        <p:nvSpPr>
          <p:cNvPr id="2" name="Title 1">
            <a:extLst>
              <a:ext uri="{FF2B5EF4-FFF2-40B4-BE49-F238E27FC236}">
                <a16:creationId xmlns:a16="http://schemas.microsoft.com/office/drawing/2014/main" id="{C41F9559-F3E2-0842-812F-34E3B5379F04}"/>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96153AE-A585-004A-BA43-6DF6B7425B65}"/>
              </a:ext>
            </a:extLst>
          </p:cNvPr>
          <p:cNvSpPr>
            <a:spLocks noGrp="1"/>
          </p:cNvSpPr>
          <p:nvPr>
            <p:ph type="sldNum" sz="quarter" idx="10"/>
          </p:nvPr>
        </p:nvSpPr>
        <p:spPr/>
        <p:txBody>
          <a:bodyPr/>
          <a:lstStyle/>
          <a:p>
            <a:fld id="{6809F770-0487-C844-B5CD-7CCE6C86BD15}" type="slidenum">
              <a:rPr lang="en-US" smtClean="0"/>
              <a:pPr/>
              <a:t>‹Nº›</a:t>
            </a:fld>
            <a:endParaRPr lang="en-US" dirty="0"/>
          </a:p>
        </p:txBody>
      </p:sp>
      <p:sp>
        <p:nvSpPr>
          <p:cNvPr id="7" name="Text Placeholder 2">
            <a:extLst>
              <a:ext uri="{FF2B5EF4-FFF2-40B4-BE49-F238E27FC236}">
                <a16:creationId xmlns:a16="http://schemas.microsoft.com/office/drawing/2014/main" id="{1794D4A3-2020-024B-9A54-7A6A1F974318}"/>
              </a:ext>
            </a:extLst>
          </p:cNvPr>
          <p:cNvSpPr>
            <a:spLocks noGrp="1"/>
          </p:cNvSpPr>
          <p:nvPr>
            <p:ph type="body" idx="11"/>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11393749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B6A44F-567A-6F4E-8548-B10513180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062054"/>
            <a:ext cx="1315616" cy="830243"/>
          </a:xfrm>
          <a:prstGeom prst="rect">
            <a:avLst/>
          </a:prstGeom>
        </p:spPr>
      </p:pic>
      <p:sp>
        <p:nvSpPr>
          <p:cNvPr id="2" name="Title 1">
            <a:extLst>
              <a:ext uri="{FF2B5EF4-FFF2-40B4-BE49-F238E27FC236}">
                <a16:creationId xmlns:a16="http://schemas.microsoft.com/office/drawing/2014/main" id="{C41F9559-F3E2-0842-812F-34E3B5379F04}"/>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D96153AE-A585-004A-BA43-6DF6B7425B65}"/>
              </a:ext>
            </a:extLst>
          </p:cNvPr>
          <p:cNvSpPr>
            <a:spLocks noGrp="1"/>
          </p:cNvSpPr>
          <p:nvPr>
            <p:ph type="sldNum" sz="quarter" idx="10"/>
          </p:nvPr>
        </p:nvSpPr>
        <p:spPr/>
        <p:txBody>
          <a:bodyPr/>
          <a:lstStyle/>
          <a:p>
            <a:fld id="{6809F770-0487-C844-B5CD-7CCE6C86BD15}" type="slidenum">
              <a:rPr lang="en-US" smtClean="0"/>
              <a:pPr/>
              <a:t>‹Nº›</a:t>
            </a:fld>
            <a:endParaRPr lang="en-US" dirty="0"/>
          </a:p>
        </p:txBody>
      </p:sp>
      <p:sp>
        <p:nvSpPr>
          <p:cNvPr id="7" name="Text Placeholder 2">
            <a:extLst>
              <a:ext uri="{FF2B5EF4-FFF2-40B4-BE49-F238E27FC236}">
                <a16:creationId xmlns:a16="http://schemas.microsoft.com/office/drawing/2014/main" id="{1794D4A3-2020-024B-9A54-7A6A1F974318}"/>
              </a:ext>
            </a:extLst>
          </p:cNvPr>
          <p:cNvSpPr>
            <a:spLocks noGrp="1"/>
          </p:cNvSpPr>
          <p:nvPr>
            <p:ph type="body" idx="11"/>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0675042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
          </p:nvPr>
        </p:nvSpPr>
        <p:spPr>
          <a:xfrm>
            <a:off x="610310" y="1816101"/>
            <a:ext cx="5382857" cy="458311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6196369" y="1816101"/>
            <a:ext cx="5382857" cy="458311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3" name="Group 302"/>
          <p:cNvGrpSpPr/>
          <p:nvPr userDrawn="1"/>
        </p:nvGrpSpPr>
        <p:grpSpPr>
          <a:xfrm>
            <a:off x="-201766" y="-141165"/>
            <a:ext cx="12586564" cy="7136527"/>
            <a:chOff x="-151325" y="-141165"/>
            <a:chExt cx="9439923" cy="7136527"/>
          </a:xfrm>
        </p:grpSpPr>
        <p:grpSp>
          <p:nvGrpSpPr>
            <p:cNvPr id="304" name="Group 303"/>
            <p:cNvGrpSpPr/>
            <p:nvPr userDrawn="1"/>
          </p:nvGrpSpPr>
          <p:grpSpPr>
            <a:xfrm>
              <a:off x="457731" y="6873247"/>
              <a:ext cx="8226688" cy="122115"/>
              <a:chOff x="457731" y="6582508"/>
              <a:chExt cx="8226688" cy="486507"/>
            </a:xfrm>
          </p:grpSpPr>
          <p:cxnSp>
            <p:nvCxnSpPr>
              <p:cNvPr id="413" name="Straight Connector 4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5" name="Group 414"/>
              <p:cNvGrpSpPr/>
              <p:nvPr userDrawn="1"/>
            </p:nvGrpSpPr>
            <p:grpSpPr>
              <a:xfrm>
                <a:off x="7986158" y="6582508"/>
                <a:ext cx="152400" cy="486507"/>
                <a:chOff x="7983415" y="6582508"/>
                <a:chExt cx="152400" cy="486507"/>
              </a:xfrm>
            </p:grpSpPr>
            <p:cxnSp>
              <p:nvCxnSpPr>
                <p:cNvPr id="446" name="Straight Connector 4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6" name="Group 415"/>
              <p:cNvGrpSpPr/>
              <p:nvPr userDrawn="1"/>
            </p:nvGrpSpPr>
            <p:grpSpPr>
              <a:xfrm>
                <a:off x="7287901" y="6582508"/>
                <a:ext cx="152400" cy="486507"/>
                <a:chOff x="7983415" y="6582508"/>
                <a:chExt cx="152400" cy="486507"/>
              </a:xfrm>
            </p:grpSpPr>
            <p:cxnSp>
              <p:nvCxnSpPr>
                <p:cNvPr id="444" name="Straight Connector 4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7" name="Group 416"/>
              <p:cNvGrpSpPr/>
              <p:nvPr userDrawn="1"/>
            </p:nvGrpSpPr>
            <p:grpSpPr>
              <a:xfrm>
                <a:off x="6589644" y="6582508"/>
                <a:ext cx="152400" cy="486507"/>
                <a:chOff x="7983415" y="6582508"/>
                <a:chExt cx="152400" cy="486507"/>
              </a:xfrm>
            </p:grpSpPr>
            <p:cxnSp>
              <p:nvCxnSpPr>
                <p:cNvPr id="442" name="Straight Connector 4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8" name="Group 417"/>
              <p:cNvGrpSpPr/>
              <p:nvPr userDrawn="1"/>
            </p:nvGrpSpPr>
            <p:grpSpPr>
              <a:xfrm>
                <a:off x="5891387" y="6582508"/>
                <a:ext cx="152400" cy="486507"/>
                <a:chOff x="7983415" y="6582508"/>
                <a:chExt cx="152400" cy="486507"/>
              </a:xfrm>
            </p:grpSpPr>
            <p:cxnSp>
              <p:nvCxnSpPr>
                <p:cNvPr id="440" name="Straight Connector 4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9" name="Group 418"/>
              <p:cNvGrpSpPr/>
              <p:nvPr userDrawn="1"/>
            </p:nvGrpSpPr>
            <p:grpSpPr>
              <a:xfrm>
                <a:off x="5193130" y="6582508"/>
                <a:ext cx="152400" cy="486507"/>
                <a:chOff x="7983415" y="6582508"/>
                <a:chExt cx="152400" cy="486507"/>
              </a:xfrm>
            </p:grpSpPr>
            <p:cxnSp>
              <p:nvCxnSpPr>
                <p:cNvPr id="438" name="Straight Connector 4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0" name="Group 419"/>
              <p:cNvGrpSpPr/>
              <p:nvPr userDrawn="1"/>
            </p:nvGrpSpPr>
            <p:grpSpPr>
              <a:xfrm>
                <a:off x="4494873" y="6582508"/>
                <a:ext cx="152400" cy="486507"/>
                <a:chOff x="7983415" y="6582508"/>
                <a:chExt cx="152400" cy="486507"/>
              </a:xfrm>
            </p:grpSpPr>
            <p:cxnSp>
              <p:nvCxnSpPr>
                <p:cNvPr id="436" name="Straight Connector 4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1" name="Group 420"/>
              <p:cNvGrpSpPr/>
              <p:nvPr userDrawn="1"/>
            </p:nvGrpSpPr>
            <p:grpSpPr>
              <a:xfrm>
                <a:off x="3796616" y="6582508"/>
                <a:ext cx="152400" cy="486507"/>
                <a:chOff x="7983415" y="6582508"/>
                <a:chExt cx="152400" cy="486507"/>
              </a:xfrm>
            </p:grpSpPr>
            <p:cxnSp>
              <p:nvCxnSpPr>
                <p:cNvPr id="434" name="Straight Connector 4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userDrawn="1"/>
            </p:nvGrpSpPr>
            <p:grpSpPr>
              <a:xfrm>
                <a:off x="3098359" y="6582508"/>
                <a:ext cx="152400" cy="486507"/>
                <a:chOff x="7983415" y="6582508"/>
                <a:chExt cx="152400" cy="486507"/>
              </a:xfrm>
            </p:grpSpPr>
            <p:cxnSp>
              <p:nvCxnSpPr>
                <p:cNvPr id="432" name="Straight Connector 4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3" name="Group 422"/>
              <p:cNvGrpSpPr/>
              <p:nvPr userDrawn="1"/>
            </p:nvGrpSpPr>
            <p:grpSpPr>
              <a:xfrm>
                <a:off x="2400102" y="6582508"/>
                <a:ext cx="152400" cy="486507"/>
                <a:chOff x="7983415" y="6582508"/>
                <a:chExt cx="152400" cy="486507"/>
              </a:xfrm>
            </p:grpSpPr>
            <p:cxnSp>
              <p:nvCxnSpPr>
                <p:cNvPr id="430" name="Straight Connector 4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4" name="Group 423"/>
              <p:cNvGrpSpPr/>
              <p:nvPr userDrawn="1"/>
            </p:nvGrpSpPr>
            <p:grpSpPr>
              <a:xfrm>
                <a:off x="1701845" y="6582508"/>
                <a:ext cx="152400" cy="486507"/>
                <a:chOff x="7983415" y="6582508"/>
                <a:chExt cx="152400" cy="486507"/>
              </a:xfrm>
            </p:grpSpPr>
            <p:cxnSp>
              <p:nvCxnSpPr>
                <p:cNvPr id="428" name="Straight Connector 4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5" name="Group 424"/>
              <p:cNvGrpSpPr/>
              <p:nvPr userDrawn="1"/>
            </p:nvGrpSpPr>
            <p:grpSpPr>
              <a:xfrm>
                <a:off x="1003588" y="6582508"/>
                <a:ext cx="152400" cy="486507"/>
                <a:chOff x="7983415" y="6582508"/>
                <a:chExt cx="152400" cy="486507"/>
              </a:xfrm>
            </p:grpSpPr>
            <p:cxnSp>
              <p:nvCxnSpPr>
                <p:cNvPr id="426" name="Straight Connector 4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05" name="Group 304"/>
            <p:cNvGrpSpPr/>
            <p:nvPr userDrawn="1"/>
          </p:nvGrpSpPr>
          <p:grpSpPr>
            <a:xfrm>
              <a:off x="-151325" y="454007"/>
              <a:ext cx="122115" cy="5945205"/>
              <a:chOff x="-238875" y="454007"/>
              <a:chExt cx="122115" cy="5945205"/>
            </a:xfrm>
          </p:grpSpPr>
          <p:cxnSp>
            <p:nvCxnSpPr>
              <p:cNvPr id="378" name="Straight Connector 37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79" name="Group 378"/>
              <p:cNvGrpSpPr/>
              <p:nvPr userDrawn="1"/>
            </p:nvGrpSpPr>
            <p:grpSpPr>
              <a:xfrm rot="5400000">
                <a:off x="-254017" y="5940709"/>
                <a:ext cx="152400" cy="122115"/>
                <a:chOff x="7983415" y="6582508"/>
                <a:chExt cx="152400" cy="486507"/>
              </a:xfrm>
            </p:grpSpPr>
            <p:cxnSp>
              <p:nvCxnSpPr>
                <p:cNvPr id="411" name="Straight Connector 4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0" name="Group 379"/>
              <p:cNvGrpSpPr/>
              <p:nvPr userDrawn="1"/>
            </p:nvGrpSpPr>
            <p:grpSpPr>
              <a:xfrm rot="5400000">
                <a:off x="-254017" y="5467067"/>
                <a:ext cx="152400" cy="122115"/>
                <a:chOff x="7983415" y="6582508"/>
                <a:chExt cx="152400" cy="486507"/>
              </a:xfrm>
            </p:grpSpPr>
            <p:cxnSp>
              <p:nvCxnSpPr>
                <p:cNvPr id="409" name="Straight Connector 4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userDrawn="1"/>
            </p:nvGrpSpPr>
            <p:grpSpPr>
              <a:xfrm rot="5400000">
                <a:off x="-254017" y="4993425"/>
                <a:ext cx="152400" cy="122115"/>
                <a:chOff x="7983415" y="6582508"/>
                <a:chExt cx="152400" cy="486507"/>
              </a:xfrm>
            </p:grpSpPr>
            <p:cxnSp>
              <p:nvCxnSpPr>
                <p:cNvPr id="407" name="Straight Connector 4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2" name="Group 381"/>
              <p:cNvGrpSpPr/>
              <p:nvPr userDrawn="1"/>
            </p:nvGrpSpPr>
            <p:grpSpPr>
              <a:xfrm rot="5400000">
                <a:off x="-254017" y="4519783"/>
                <a:ext cx="152400" cy="122115"/>
                <a:chOff x="7983415" y="6582508"/>
                <a:chExt cx="152400" cy="486507"/>
              </a:xfrm>
            </p:grpSpPr>
            <p:cxnSp>
              <p:nvCxnSpPr>
                <p:cNvPr id="405" name="Straight Connector 4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3" name="Group 382"/>
              <p:cNvGrpSpPr/>
              <p:nvPr userDrawn="1"/>
            </p:nvGrpSpPr>
            <p:grpSpPr>
              <a:xfrm rot="5400000">
                <a:off x="-254017" y="4046141"/>
                <a:ext cx="152400" cy="122115"/>
                <a:chOff x="7983415" y="6582508"/>
                <a:chExt cx="152400" cy="486507"/>
              </a:xfrm>
            </p:grpSpPr>
            <p:cxnSp>
              <p:nvCxnSpPr>
                <p:cNvPr id="403" name="Straight Connector 4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4" name="Group 383"/>
              <p:cNvGrpSpPr/>
              <p:nvPr userDrawn="1"/>
            </p:nvGrpSpPr>
            <p:grpSpPr>
              <a:xfrm rot="5400000">
                <a:off x="-254017" y="3572499"/>
                <a:ext cx="152400" cy="122115"/>
                <a:chOff x="7983415" y="6582508"/>
                <a:chExt cx="152400" cy="486507"/>
              </a:xfrm>
            </p:grpSpPr>
            <p:cxnSp>
              <p:nvCxnSpPr>
                <p:cNvPr id="401" name="Straight Connector 4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5" name="Group 384"/>
              <p:cNvGrpSpPr/>
              <p:nvPr userDrawn="1"/>
            </p:nvGrpSpPr>
            <p:grpSpPr>
              <a:xfrm rot="5400000">
                <a:off x="-254017" y="3098857"/>
                <a:ext cx="152400" cy="122115"/>
                <a:chOff x="7983415" y="6582508"/>
                <a:chExt cx="152400" cy="486507"/>
              </a:xfrm>
            </p:grpSpPr>
            <p:cxnSp>
              <p:nvCxnSpPr>
                <p:cNvPr id="399" name="Straight Connector 3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6" name="Group 385"/>
              <p:cNvGrpSpPr/>
              <p:nvPr userDrawn="1"/>
            </p:nvGrpSpPr>
            <p:grpSpPr>
              <a:xfrm rot="5400000">
                <a:off x="-254017" y="2625215"/>
                <a:ext cx="152400" cy="122115"/>
                <a:chOff x="7983415" y="6582508"/>
                <a:chExt cx="152400" cy="486507"/>
              </a:xfrm>
            </p:grpSpPr>
            <p:cxnSp>
              <p:nvCxnSpPr>
                <p:cNvPr id="397" name="Straight Connector 3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7" name="Group 386"/>
              <p:cNvGrpSpPr/>
              <p:nvPr userDrawn="1"/>
            </p:nvGrpSpPr>
            <p:grpSpPr>
              <a:xfrm rot="5400000">
                <a:off x="-254017" y="2151573"/>
                <a:ext cx="152400" cy="122115"/>
                <a:chOff x="7983415" y="6582508"/>
                <a:chExt cx="152400" cy="486507"/>
              </a:xfrm>
            </p:grpSpPr>
            <p:cxnSp>
              <p:nvCxnSpPr>
                <p:cNvPr id="395" name="Straight Connector 3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userDrawn="1"/>
            </p:nvGrpSpPr>
            <p:grpSpPr>
              <a:xfrm rot="5400000">
                <a:off x="-254017" y="1677931"/>
                <a:ext cx="152400" cy="122115"/>
                <a:chOff x="7983415" y="6582508"/>
                <a:chExt cx="152400" cy="486507"/>
              </a:xfrm>
            </p:grpSpPr>
            <p:cxnSp>
              <p:nvCxnSpPr>
                <p:cNvPr id="393" name="Straight Connector 3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9" name="Group 388"/>
              <p:cNvGrpSpPr/>
              <p:nvPr userDrawn="1"/>
            </p:nvGrpSpPr>
            <p:grpSpPr>
              <a:xfrm rot="5400000">
                <a:off x="-254017" y="997340"/>
                <a:ext cx="152400" cy="122115"/>
                <a:chOff x="7983415" y="6582508"/>
                <a:chExt cx="152400" cy="486507"/>
              </a:xfrm>
            </p:grpSpPr>
            <p:cxnSp>
              <p:nvCxnSpPr>
                <p:cNvPr id="391" name="Straight Connector 3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90" name="Straight Connector 38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6" name="Group 305"/>
            <p:cNvGrpSpPr/>
            <p:nvPr userDrawn="1"/>
          </p:nvGrpSpPr>
          <p:grpSpPr>
            <a:xfrm>
              <a:off x="9166483" y="454007"/>
              <a:ext cx="122115" cy="5945205"/>
              <a:chOff x="-238875" y="454007"/>
              <a:chExt cx="122115" cy="5945205"/>
            </a:xfrm>
          </p:grpSpPr>
          <p:cxnSp>
            <p:nvCxnSpPr>
              <p:cNvPr id="343" name="Straight Connector 34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4" name="Group 343"/>
              <p:cNvGrpSpPr/>
              <p:nvPr userDrawn="1"/>
            </p:nvGrpSpPr>
            <p:grpSpPr>
              <a:xfrm rot="5400000">
                <a:off x="-254017" y="5940709"/>
                <a:ext cx="152400" cy="122115"/>
                <a:chOff x="7983415" y="6582508"/>
                <a:chExt cx="152400" cy="486507"/>
              </a:xfrm>
            </p:grpSpPr>
            <p:cxnSp>
              <p:nvCxnSpPr>
                <p:cNvPr id="376" name="Straight Connector 3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5" name="Group 344"/>
              <p:cNvGrpSpPr/>
              <p:nvPr userDrawn="1"/>
            </p:nvGrpSpPr>
            <p:grpSpPr>
              <a:xfrm rot="5400000">
                <a:off x="-254017" y="5467067"/>
                <a:ext cx="152400" cy="122115"/>
                <a:chOff x="7983415" y="6582508"/>
                <a:chExt cx="152400" cy="486507"/>
              </a:xfrm>
            </p:grpSpPr>
            <p:cxnSp>
              <p:nvCxnSpPr>
                <p:cNvPr id="374" name="Straight Connector 3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6" name="Group 345"/>
              <p:cNvGrpSpPr/>
              <p:nvPr userDrawn="1"/>
            </p:nvGrpSpPr>
            <p:grpSpPr>
              <a:xfrm rot="5400000">
                <a:off x="-254017" y="4993425"/>
                <a:ext cx="152400" cy="122115"/>
                <a:chOff x="7983415" y="6582508"/>
                <a:chExt cx="152400" cy="486507"/>
              </a:xfrm>
            </p:grpSpPr>
            <p:cxnSp>
              <p:nvCxnSpPr>
                <p:cNvPr id="372" name="Straight Connector 3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userDrawn="1"/>
            </p:nvGrpSpPr>
            <p:grpSpPr>
              <a:xfrm rot="5400000">
                <a:off x="-254017" y="4519783"/>
                <a:ext cx="152400" cy="122115"/>
                <a:chOff x="7983415" y="6582508"/>
                <a:chExt cx="152400" cy="486507"/>
              </a:xfrm>
            </p:grpSpPr>
            <p:cxnSp>
              <p:nvCxnSpPr>
                <p:cNvPr id="370" name="Straight Connector 3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8" name="Group 347"/>
              <p:cNvGrpSpPr/>
              <p:nvPr userDrawn="1"/>
            </p:nvGrpSpPr>
            <p:grpSpPr>
              <a:xfrm rot="5400000">
                <a:off x="-254017" y="4046141"/>
                <a:ext cx="152400" cy="122115"/>
                <a:chOff x="7983415" y="6582508"/>
                <a:chExt cx="152400" cy="486507"/>
              </a:xfrm>
            </p:grpSpPr>
            <p:cxnSp>
              <p:nvCxnSpPr>
                <p:cNvPr id="368" name="Straight Connector 3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9" name="Group 348"/>
              <p:cNvGrpSpPr/>
              <p:nvPr userDrawn="1"/>
            </p:nvGrpSpPr>
            <p:grpSpPr>
              <a:xfrm rot="5400000">
                <a:off x="-254017" y="3572499"/>
                <a:ext cx="152400" cy="122115"/>
                <a:chOff x="7983415" y="6582508"/>
                <a:chExt cx="152400" cy="486507"/>
              </a:xfrm>
            </p:grpSpPr>
            <p:cxnSp>
              <p:nvCxnSpPr>
                <p:cNvPr id="366" name="Straight Connector 3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userDrawn="1"/>
            </p:nvGrpSpPr>
            <p:grpSpPr>
              <a:xfrm rot="5400000">
                <a:off x="-254017" y="3098857"/>
                <a:ext cx="152400" cy="122115"/>
                <a:chOff x="7983415" y="6582508"/>
                <a:chExt cx="152400" cy="486507"/>
              </a:xfrm>
            </p:grpSpPr>
            <p:cxnSp>
              <p:nvCxnSpPr>
                <p:cNvPr id="364" name="Straight Connector 3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1" name="Group 350"/>
              <p:cNvGrpSpPr/>
              <p:nvPr userDrawn="1"/>
            </p:nvGrpSpPr>
            <p:grpSpPr>
              <a:xfrm rot="5400000">
                <a:off x="-254017" y="2625215"/>
                <a:ext cx="152400" cy="122115"/>
                <a:chOff x="7983415" y="6582508"/>
                <a:chExt cx="152400" cy="486507"/>
              </a:xfrm>
            </p:grpSpPr>
            <p:cxnSp>
              <p:nvCxnSpPr>
                <p:cNvPr id="362" name="Straight Connector 3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2" name="Group 351"/>
              <p:cNvGrpSpPr/>
              <p:nvPr userDrawn="1"/>
            </p:nvGrpSpPr>
            <p:grpSpPr>
              <a:xfrm rot="5400000">
                <a:off x="-254017" y="2151573"/>
                <a:ext cx="152400" cy="122115"/>
                <a:chOff x="7983415" y="6582508"/>
                <a:chExt cx="152400" cy="486507"/>
              </a:xfrm>
            </p:grpSpPr>
            <p:cxnSp>
              <p:nvCxnSpPr>
                <p:cNvPr id="360" name="Straight Connector 3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3" name="Group 352"/>
              <p:cNvGrpSpPr/>
              <p:nvPr userDrawn="1"/>
            </p:nvGrpSpPr>
            <p:grpSpPr>
              <a:xfrm rot="5400000">
                <a:off x="-254017" y="1677931"/>
                <a:ext cx="152400" cy="122115"/>
                <a:chOff x="7983415" y="6582508"/>
                <a:chExt cx="152400" cy="486507"/>
              </a:xfrm>
            </p:grpSpPr>
            <p:cxnSp>
              <p:nvCxnSpPr>
                <p:cNvPr id="358" name="Straight Connector 3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userDrawn="1"/>
            </p:nvGrpSpPr>
            <p:grpSpPr>
              <a:xfrm rot="5400000">
                <a:off x="-254017" y="997340"/>
                <a:ext cx="152400" cy="122115"/>
                <a:chOff x="7983415" y="6582508"/>
                <a:chExt cx="152400" cy="486507"/>
              </a:xfrm>
            </p:grpSpPr>
            <p:cxnSp>
              <p:nvCxnSpPr>
                <p:cNvPr id="356" name="Straight Connector 3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userDrawn="1"/>
          </p:nvGrpSpPr>
          <p:grpSpPr>
            <a:xfrm>
              <a:off x="457731" y="-141165"/>
              <a:ext cx="8226688" cy="122115"/>
              <a:chOff x="457731" y="6582508"/>
              <a:chExt cx="8226688" cy="486507"/>
            </a:xfrm>
          </p:grpSpPr>
          <p:cxnSp>
            <p:nvCxnSpPr>
              <p:cNvPr id="308" name="Straight Connector 30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10" name="Group 309"/>
              <p:cNvGrpSpPr/>
              <p:nvPr userDrawn="1"/>
            </p:nvGrpSpPr>
            <p:grpSpPr>
              <a:xfrm>
                <a:off x="7986158" y="6582508"/>
                <a:ext cx="152400" cy="486507"/>
                <a:chOff x="7983415" y="6582508"/>
                <a:chExt cx="152400" cy="486507"/>
              </a:xfrm>
            </p:grpSpPr>
            <p:cxnSp>
              <p:nvCxnSpPr>
                <p:cNvPr id="341" name="Straight Connector 3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1" name="Group 310"/>
              <p:cNvGrpSpPr/>
              <p:nvPr userDrawn="1"/>
            </p:nvGrpSpPr>
            <p:grpSpPr>
              <a:xfrm>
                <a:off x="7287901" y="6582508"/>
                <a:ext cx="152400" cy="486507"/>
                <a:chOff x="7983415" y="6582508"/>
                <a:chExt cx="152400" cy="486507"/>
              </a:xfrm>
            </p:grpSpPr>
            <p:cxnSp>
              <p:nvCxnSpPr>
                <p:cNvPr id="339" name="Straight Connector 3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userDrawn="1"/>
            </p:nvGrpSpPr>
            <p:grpSpPr>
              <a:xfrm>
                <a:off x="6589644" y="6582508"/>
                <a:ext cx="152400" cy="486507"/>
                <a:chOff x="7983415" y="6582508"/>
                <a:chExt cx="152400" cy="486507"/>
              </a:xfrm>
            </p:grpSpPr>
            <p:cxnSp>
              <p:nvCxnSpPr>
                <p:cNvPr id="337" name="Straight Connector 3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3" name="Group 312"/>
              <p:cNvGrpSpPr/>
              <p:nvPr userDrawn="1"/>
            </p:nvGrpSpPr>
            <p:grpSpPr>
              <a:xfrm>
                <a:off x="5891387" y="6582508"/>
                <a:ext cx="152400" cy="486507"/>
                <a:chOff x="7983415" y="6582508"/>
                <a:chExt cx="152400" cy="486507"/>
              </a:xfrm>
            </p:grpSpPr>
            <p:cxnSp>
              <p:nvCxnSpPr>
                <p:cNvPr id="335" name="Straight Connector 3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userDrawn="1"/>
            </p:nvGrpSpPr>
            <p:grpSpPr>
              <a:xfrm>
                <a:off x="5193130" y="6582508"/>
                <a:ext cx="152400" cy="486507"/>
                <a:chOff x="7983415" y="6582508"/>
                <a:chExt cx="152400" cy="486507"/>
              </a:xfrm>
            </p:grpSpPr>
            <p:cxnSp>
              <p:nvCxnSpPr>
                <p:cNvPr id="333" name="Straight Connector 3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5" name="Group 314"/>
              <p:cNvGrpSpPr/>
              <p:nvPr userDrawn="1"/>
            </p:nvGrpSpPr>
            <p:grpSpPr>
              <a:xfrm>
                <a:off x="4494873" y="6582508"/>
                <a:ext cx="152400" cy="486507"/>
                <a:chOff x="7983415" y="6582508"/>
                <a:chExt cx="152400" cy="486507"/>
              </a:xfrm>
            </p:grpSpPr>
            <p:cxnSp>
              <p:nvCxnSpPr>
                <p:cNvPr id="331" name="Straight Connector 3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6" name="Group 315"/>
              <p:cNvGrpSpPr/>
              <p:nvPr userDrawn="1"/>
            </p:nvGrpSpPr>
            <p:grpSpPr>
              <a:xfrm>
                <a:off x="3796616" y="6582508"/>
                <a:ext cx="152400" cy="486507"/>
                <a:chOff x="7983415" y="6582508"/>
                <a:chExt cx="152400" cy="486507"/>
              </a:xfrm>
            </p:grpSpPr>
            <p:cxnSp>
              <p:nvCxnSpPr>
                <p:cNvPr id="329" name="Straight Connector 3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7" name="Group 316"/>
              <p:cNvGrpSpPr/>
              <p:nvPr userDrawn="1"/>
            </p:nvGrpSpPr>
            <p:grpSpPr>
              <a:xfrm>
                <a:off x="3098359" y="6582508"/>
                <a:ext cx="152400" cy="486507"/>
                <a:chOff x="7983415" y="6582508"/>
                <a:chExt cx="152400" cy="486507"/>
              </a:xfrm>
            </p:grpSpPr>
            <p:cxnSp>
              <p:nvCxnSpPr>
                <p:cNvPr id="327" name="Straight Connector 3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userDrawn="1"/>
            </p:nvGrpSpPr>
            <p:grpSpPr>
              <a:xfrm>
                <a:off x="2400102" y="6582508"/>
                <a:ext cx="152400" cy="486507"/>
                <a:chOff x="7983415" y="6582508"/>
                <a:chExt cx="152400" cy="486507"/>
              </a:xfrm>
            </p:grpSpPr>
            <p:cxnSp>
              <p:nvCxnSpPr>
                <p:cNvPr id="325" name="Straight Connector 3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9" name="Group 318"/>
              <p:cNvGrpSpPr/>
              <p:nvPr userDrawn="1"/>
            </p:nvGrpSpPr>
            <p:grpSpPr>
              <a:xfrm>
                <a:off x="1701845" y="6582508"/>
                <a:ext cx="152400" cy="486507"/>
                <a:chOff x="7983415" y="6582508"/>
                <a:chExt cx="152400" cy="486507"/>
              </a:xfrm>
            </p:grpSpPr>
            <p:cxnSp>
              <p:nvCxnSpPr>
                <p:cNvPr id="323" name="Straight Connector 3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userDrawn="1"/>
            </p:nvGrpSpPr>
            <p:grpSpPr>
              <a:xfrm>
                <a:off x="1003588" y="6582508"/>
                <a:ext cx="152400" cy="486507"/>
                <a:chOff x="7983415" y="6582508"/>
                <a:chExt cx="152400" cy="486507"/>
              </a:xfrm>
            </p:grpSpPr>
            <p:cxnSp>
              <p:nvCxnSpPr>
                <p:cNvPr id="321" name="Straight Connector 3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3" name="Slide Number Placeholder 2">
            <a:extLst>
              <a:ext uri="{FF2B5EF4-FFF2-40B4-BE49-F238E27FC236}">
                <a16:creationId xmlns:a16="http://schemas.microsoft.com/office/drawing/2014/main" id="{2D6D8F4B-002B-834B-B7A3-6C14350F0E19}"/>
              </a:ext>
            </a:extLst>
          </p:cNvPr>
          <p:cNvSpPr>
            <a:spLocks noGrp="1"/>
          </p:cNvSpPr>
          <p:nvPr>
            <p:ph type="sldNum" sz="quarter" idx="13"/>
          </p:nvPr>
        </p:nvSpPr>
        <p:spPr/>
        <p:txBody>
          <a:bodyPr/>
          <a:lstStyle/>
          <a:p>
            <a:fld id="{6809F770-0487-C844-B5CD-7CCE6C86BD15}" type="slidenum">
              <a:rPr lang="en-US" smtClean="0"/>
              <a:pPr/>
              <a:t>‹Nº›</a:t>
            </a:fld>
            <a:endParaRPr lang="en-US" dirty="0"/>
          </a:p>
        </p:txBody>
      </p:sp>
    </p:spTree>
    <p:extLst>
      <p:ext uri="{BB962C8B-B14F-4D97-AF65-F5344CB8AC3E}">
        <p14:creationId xmlns:p14="http://schemas.microsoft.com/office/powerpoint/2010/main" val="29841167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4342224" y="1816101"/>
            <a:ext cx="7240176"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8715B737-448D-0E4B-8F75-F7CF6BC9E56F}"/>
              </a:ext>
            </a:extLst>
          </p:cNvPr>
          <p:cNvSpPr>
            <a:spLocks noGrp="1"/>
          </p:cNvSpPr>
          <p:nvPr>
            <p:ph type="sldNum" sz="quarter" idx="12"/>
          </p:nvPr>
        </p:nvSpPr>
        <p:spPr/>
        <p:txBody>
          <a:bodyPr/>
          <a:lstStyle/>
          <a:p>
            <a:fld id="{6809F770-0487-C844-B5CD-7CCE6C86BD15}" type="slidenum">
              <a:rPr lang="en-US" smtClean="0"/>
              <a:pPr/>
              <a:t>‹Nº›</a:t>
            </a:fld>
            <a:endParaRPr lang="en-US" dirty="0"/>
          </a:p>
        </p:txBody>
      </p:sp>
    </p:spTree>
    <p:extLst>
      <p:ext uri="{BB962C8B-B14F-4D97-AF65-F5344CB8AC3E}">
        <p14:creationId xmlns:p14="http://schemas.microsoft.com/office/powerpoint/2010/main" val="307061230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09" y="1816101"/>
            <a:ext cx="7252752"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2"/>
          </p:nvPr>
        </p:nvSpPr>
        <p:spPr>
          <a:xfrm>
            <a:off x="8058383"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CFA567A6-70E0-F04B-9349-FECD050E552C}"/>
              </a:ext>
            </a:extLst>
          </p:cNvPr>
          <p:cNvSpPr>
            <a:spLocks noGrp="1"/>
          </p:cNvSpPr>
          <p:nvPr>
            <p:ph type="sldNum" sz="quarter" idx="13"/>
          </p:nvPr>
        </p:nvSpPr>
        <p:spPr/>
        <p:txBody>
          <a:bodyPr/>
          <a:lstStyle/>
          <a:p>
            <a:fld id="{6809F770-0487-C844-B5CD-7CCE6C86BD15}" type="slidenum">
              <a:rPr lang="en-US" smtClean="0"/>
              <a:pPr/>
              <a:t>‹Nº›</a:t>
            </a:fld>
            <a:endParaRPr lang="en-US" dirty="0"/>
          </a:p>
        </p:txBody>
      </p:sp>
    </p:spTree>
    <p:extLst>
      <p:ext uri="{BB962C8B-B14F-4D97-AF65-F5344CB8AC3E}">
        <p14:creationId xmlns:p14="http://schemas.microsoft.com/office/powerpoint/2010/main" val="356267664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09" y="1816101"/>
            <a:ext cx="7252752"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2"/>
          </p:nvPr>
        </p:nvSpPr>
        <p:spPr>
          <a:xfrm>
            <a:off x="8058383"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CFA567A6-70E0-F04B-9349-FECD050E552C}"/>
              </a:ext>
            </a:extLst>
          </p:cNvPr>
          <p:cNvSpPr>
            <a:spLocks noGrp="1"/>
          </p:cNvSpPr>
          <p:nvPr>
            <p:ph type="sldNum" sz="quarter" idx="13"/>
          </p:nvPr>
        </p:nvSpPr>
        <p:spPr/>
        <p:txBody>
          <a:bodyPr/>
          <a:lstStyle/>
          <a:p>
            <a:fld id="{6809F770-0487-C844-B5CD-7CCE6C86BD15}" type="slidenum">
              <a:rPr lang="en-US" smtClean="0"/>
              <a:pPr/>
              <a:t>‹Nº›</a:t>
            </a:fld>
            <a:endParaRPr lang="en-US" dirty="0"/>
          </a:p>
        </p:txBody>
      </p:sp>
    </p:spTree>
    <p:extLst>
      <p:ext uri="{BB962C8B-B14F-4D97-AF65-F5344CB8AC3E}">
        <p14:creationId xmlns:p14="http://schemas.microsoft.com/office/powerpoint/2010/main" val="422895610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10310"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4342224"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621FD2B4-9F28-2C4D-9F8D-101BF3A70C55}"/>
              </a:ext>
            </a:extLst>
          </p:cNvPr>
          <p:cNvSpPr>
            <a:spLocks noGrp="1"/>
          </p:cNvSpPr>
          <p:nvPr>
            <p:ph type="sldNum" sz="quarter" idx="13"/>
          </p:nvPr>
        </p:nvSpPr>
        <p:spPr/>
        <p:txBody>
          <a:bodyPr/>
          <a:lstStyle/>
          <a:p>
            <a:fld id="{6809F770-0487-C844-B5CD-7CCE6C86BD15}" type="slidenum">
              <a:rPr lang="en-US" smtClean="0"/>
              <a:pPr/>
              <a:t>‹Nº›</a:t>
            </a:fld>
            <a:endParaRPr lang="en-US" dirty="0"/>
          </a:p>
        </p:txBody>
      </p:sp>
    </p:spTree>
    <p:extLst>
      <p:ext uri="{BB962C8B-B14F-4D97-AF65-F5344CB8AC3E}">
        <p14:creationId xmlns:p14="http://schemas.microsoft.com/office/powerpoint/2010/main" val="364538867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3403339"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6196369"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8992573"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A28A6828-8D11-DA45-9028-AD4C61954E7A}"/>
              </a:ext>
            </a:extLst>
          </p:cNvPr>
          <p:cNvSpPr>
            <a:spLocks noGrp="1"/>
          </p:cNvSpPr>
          <p:nvPr>
            <p:ph type="sldNum" sz="quarter" idx="14"/>
          </p:nvPr>
        </p:nvSpPr>
        <p:spPr/>
        <p:txBody>
          <a:bodyPr/>
          <a:lstStyle/>
          <a:p>
            <a:fld id="{6809F770-0487-C844-B5CD-7CCE6C86BD15}" type="slidenum">
              <a:rPr lang="en-US" smtClean="0"/>
              <a:pPr/>
              <a:t>‹Nº›</a:t>
            </a:fld>
            <a:endParaRPr lang="en-US" dirty="0"/>
          </a:p>
        </p:txBody>
      </p:sp>
    </p:spTree>
    <p:extLst>
      <p:ext uri="{BB962C8B-B14F-4D97-AF65-F5344CB8AC3E}">
        <p14:creationId xmlns:p14="http://schemas.microsoft.com/office/powerpoint/2010/main" val="18554295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610310"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9" name="Content Placeholder 2"/>
          <p:cNvSpPr>
            <a:spLocks noGrp="1"/>
          </p:cNvSpPr>
          <p:nvPr>
            <p:ph idx="11"/>
          </p:nvPr>
        </p:nvSpPr>
        <p:spPr>
          <a:xfrm>
            <a:off x="2844734"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Slide Number Placeholder 3">
            <a:extLst>
              <a:ext uri="{FF2B5EF4-FFF2-40B4-BE49-F238E27FC236}">
                <a16:creationId xmlns:a16="http://schemas.microsoft.com/office/drawing/2014/main" id="{2AEE9FEF-31E6-CB46-810A-73F9DB1CFF15}"/>
              </a:ext>
            </a:extLst>
          </p:cNvPr>
          <p:cNvSpPr>
            <a:spLocks noGrp="1"/>
          </p:cNvSpPr>
          <p:nvPr>
            <p:ph type="sldNum" sz="quarter" idx="15"/>
          </p:nvPr>
        </p:nvSpPr>
        <p:spPr/>
        <p:txBody>
          <a:bodyPr/>
          <a:lstStyle/>
          <a:p>
            <a:fld id="{6809F770-0487-C844-B5CD-7CCE6C86BD15}" type="slidenum">
              <a:rPr lang="en-US" smtClean="0"/>
              <a:pPr/>
              <a:t>‹Nº›</a:t>
            </a:fld>
            <a:endParaRPr lang="en-US" dirty="0"/>
          </a:p>
        </p:txBody>
      </p:sp>
    </p:spTree>
    <p:extLst>
      <p:ext uri="{BB962C8B-B14F-4D97-AF65-F5344CB8AC3E}">
        <p14:creationId xmlns:p14="http://schemas.microsoft.com/office/powerpoint/2010/main" val="185542955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610310"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3403339"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6196369"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8992573"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610310"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6" name="Content Placeholder 2"/>
          <p:cNvSpPr>
            <a:spLocks noGrp="1"/>
          </p:cNvSpPr>
          <p:nvPr>
            <p:ph idx="15"/>
          </p:nvPr>
        </p:nvSpPr>
        <p:spPr>
          <a:xfrm>
            <a:off x="3403339"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7" name="Content Placeholder 2"/>
          <p:cNvSpPr>
            <a:spLocks noGrp="1"/>
          </p:cNvSpPr>
          <p:nvPr>
            <p:ph idx="16"/>
          </p:nvPr>
        </p:nvSpPr>
        <p:spPr>
          <a:xfrm>
            <a:off x="6196369"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8" name="Content Placeholder 2"/>
          <p:cNvSpPr>
            <a:spLocks noGrp="1"/>
          </p:cNvSpPr>
          <p:nvPr>
            <p:ph idx="17"/>
          </p:nvPr>
        </p:nvSpPr>
        <p:spPr>
          <a:xfrm>
            <a:off x="8992573"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5A28A428-7112-5B47-82A3-2D074EDB994C}"/>
              </a:ext>
            </a:extLst>
          </p:cNvPr>
          <p:cNvSpPr>
            <a:spLocks noGrp="1"/>
          </p:cNvSpPr>
          <p:nvPr>
            <p:ph type="sldNum" sz="quarter" idx="18"/>
          </p:nvPr>
        </p:nvSpPr>
        <p:spPr/>
        <p:txBody>
          <a:bodyPr/>
          <a:lstStyle/>
          <a:p>
            <a:fld id="{6809F770-0487-C844-B5CD-7CCE6C86BD15}" type="slidenum">
              <a:rPr lang="en-US" smtClean="0"/>
              <a:pPr/>
              <a:t>‹Nº›</a:t>
            </a:fld>
            <a:endParaRPr lang="en-US" dirty="0"/>
          </a:p>
        </p:txBody>
      </p:sp>
    </p:spTree>
    <p:extLst>
      <p:ext uri="{BB962C8B-B14F-4D97-AF65-F5344CB8AC3E}">
        <p14:creationId xmlns:p14="http://schemas.microsoft.com/office/powerpoint/2010/main" val="14134465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2.xml"/><Relationship Id="rId4" Type="http://schemas.openxmlformats.org/officeDocument/2006/relationships/image" Target="../media/image11.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3.xml"/><Relationship Id="rId4" Type="http://schemas.openxmlformats.org/officeDocument/2006/relationships/image" Target="../media/image12.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4.xml"/><Relationship Id="rId4" Type="http://schemas.openxmlformats.org/officeDocument/2006/relationships/image" Target="../media/image1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61E3486-AA55-824B-9CCD-579A3721082E}"/>
              </a:ext>
            </a:extLst>
          </p:cNvPr>
          <p:cNvPicPr>
            <a:picLocks noChangeAspect="1"/>
          </p:cNvPicPr>
          <p:nvPr userDrawn="1"/>
        </p:nvPicPr>
        <p:blipFill>
          <a:blip r:embed="rId21"/>
          <a:stretch>
            <a:fillRect/>
          </a:stretch>
        </p:blipFill>
        <p:spPr>
          <a:xfrm>
            <a:off x="826" y="5971140"/>
            <a:ext cx="1288800" cy="893228"/>
          </a:xfrm>
          <a:prstGeom prst="rect">
            <a:avLst/>
          </a:prstGeom>
        </p:spPr>
      </p:pic>
      <p:sp>
        <p:nvSpPr>
          <p:cNvPr id="2" name="Title Placeholder 1"/>
          <p:cNvSpPr>
            <a:spLocks noGrp="1"/>
          </p:cNvSpPr>
          <p:nvPr>
            <p:ph type="title"/>
          </p:nvPr>
        </p:nvSpPr>
        <p:spPr>
          <a:xfrm>
            <a:off x="610309" y="457200"/>
            <a:ext cx="10968919" cy="524998"/>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610309" y="1816101"/>
            <a:ext cx="10968919" cy="45831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DC2CE3AF-0670-DC4D-AABD-A956380A2DD9}"/>
              </a:ext>
            </a:extLst>
          </p:cNvPr>
          <p:cNvSpPr>
            <a:spLocks noGrp="1"/>
          </p:cNvSpPr>
          <p:nvPr>
            <p:ph type="sldNum" sz="quarter" idx="4"/>
          </p:nvPr>
        </p:nvSpPr>
        <p:spPr>
          <a:xfrm>
            <a:off x="100219" y="6405559"/>
            <a:ext cx="495802" cy="365125"/>
          </a:xfrm>
          <a:prstGeom prst="rect">
            <a:avLst/>
          </a:prstGeom>
        </p:spPr>
        <p:txBody>
          <a:bodyPr vert="horz" lIns="91440" tIns="45720" rIns="91440" bIns="45720" rtlCol="0" anchor="ctr"/>
          <a:lstStyle>
            <a:lvl1pPr algn="ctr">
              <a:defRPr sz="1600">
                <a:solidFill>
                  <a:schemeClr val="bg1"/>
                </a:solidFill>
                <a:latin typeface="+mj-lt"/>
              </a:defRPr>
            </a:lvl1pPr>
          </a:lstStyle>
          <a:p>
            <a:fld id="{6809F770-0487-C844-B5CD-7CCE6C86BD15}" type="slidenum">
              <a:rPr lang="en-US" smtClean="0"/>
              <a:pPr/>
              <a:t>‹Nº›</a:t>
            </a:fld>
            <a:endParaRPr lang="en-US" dirty="0"/>
          </a:p>
        </p:txBody>
      </p:sp>
      <p:pic>
        <p:nvPicPr>
          <p:cNvPr id="10" name="Picture 9">
            <a:extLst>
              <a:ext uri="{FF2B5EF4-FFF2-40B4-BE49-F238E27FC236}">
                <a16:creationId xmlns:a16="http://schemas.microsoft.com/office/drawing/2014/main" id="{B9BD9D30-2C2A-BF4B-A818-C9D48CF6E50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194320" y="6193283"/>
            <a:ext cx="1805737" cy="457453"/>
          </a:xfrm>
          <a:prstGeom prst="rect">
            <a:avLst/>
          </a:prstGeom>
        </p:spPr>
      </p:pic>
      <p:pic>
        <p:nvPicPr>
          <p:cNvPr id="12" name="Picture 11">
            <a:extLst>
              <a:ext uri="{FF2B5EF4-FFF2-40B4-BE49-F238E27FC236}">
                <a16:creationId xmlns:a16="http://schemas.microsoft.com/office/drawing/2014/main" id="{25850A50-4312-AC44-93BD-36F384D472F9}"/>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9104096" y="6162337"/>
            <a:ext cx="943488" cy="421200"/>
          </a:xfrm>
          <a:prstGeom prst="rect">
            <a:avLst/>
          </a:prstGeom>
        </p:spPr>
      </p:pic>
    </p:spTree>
    <p:extLst>
      <p:ext uri="{BB962C8B-B14F-4D97-AF65-F5344CB8AC3E}">
        <p14:creationId xmlns:p14="http://schemas.microsoft.com/office/powerpoint/2010/main" val="4246620440"/>
      </p:ext>
    </p:extLst>
  </p:cSld>
  <p:clrMap bg1="lt1" tx1="dk1" bg2="lt2" tx2="dk2" accent1="accent1" accent2="accent2" accent3="accent3" accent4="accent4" accent5="accent5" accent6="accent6" hlink="hlink" folHlink="folHlink"/>
  <p:sldLayoutIdLst>
    <p:sldLayoutId id="2147483650" r:id="rId1"/>
    <p:sldLayoutId id="2147483663" r:id="rId2"/>
    <p:sldLayoutId id="2147483668" r:id="rId3"/>
    <p:sldLayoutId id="2147483669" r:id="rId4"/>
    <p:sldLayoutId id="2147483977" r:id="rId5"/>
    <p:sldLayoutId id="2147483660" r:id="rId6"/>
    <p:sldLayoutId id="2147483661" r:id="rId7"/>
    <p:sldLayoutId id="2147483662" r:id="rId8"/>
    <p:sldLayoutId id="2147483670" r:id="rId9"/>
    <p:sldLayoutId id="2147483666" r:id="rId10"/>
    <p:sldLayoutId id="2147483665" r:id="rId11"/>
    <p:sldLayoutId id="2147483680" r:id="rId12"/>
    <p:sldLayoutId id="2147483667" r:id="rId13"/>
    <p:sldLayoutId id="2147483674" r:id="rId14"/>
    <p:sldLayoutId id="2147483717" r:id="rId15"/>
    <p:sldLayoutId id="2147483973" r:id="rId16"/>
    <p:sldLayoutId id="2147483978" r:id="rId17"/>
    <p:sldLayoutId id="2147483979" r:id="rId18"/>
    <p:sldLayoutId id="2147483980" r:id="rId19"/>
  </p:sldLayoutIdLst>
  <p:transition>
    <p:fade/>
  </p:transition>
  <p:hf hdr="0" ftr="0" dt="0"/>
  <p:txStyles>
    <p:titleStyle>
      <a:lvl1pPr algn="l" defTabSz="914400" rtl="0" eaLnBrk="1" latinLnBrk="0" hangingPunct="1">
        <a:lnSpc>
          <a:spcPct val="90000"/>
        </a:lnSpc>
        <a:spcBef>
          <a:spcPct val="0"/>
        </a:spcBef>
        <a:buNone/>
        <a:defRPr sz="3200" kern="1200" cap="all"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485D3D51-0CBC-434E-816A-B9E6DC84D0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3C2AEF14-9F9E-DC44-83B3-589D424C7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pic>
        <p:nvPicPr>
          <p:cNvPr id="12" name="Picture 11">
            <a:extLst>
              <a:ext uri="{FF2B5EF4-FFF2-40B4-BE49-F238E27FC236}">
                <a16:creationId xmlns:a16="http://schemas.microsoft.com/office/drawing/2014/main" id="{C7EB8B04-5AF5-FE40-91E2-7720132AD8CB}"/>
              </a:ext>
            </a:extLst>
          </p:cNvPr>
          <p:cNvPicPr>
            <a:picLocks noChangeAspect="1"/>
          </p:cNvPicPr>
          <p:nvPr userDrawn="1"/>
        </p:nvPicPr>
        <p:blipFill>
          <a:blip r:embed="rId4"/>
          <a:stretch>
            <a:fillRect/>
          </a:stretch>
        </p:blipFill>
        <p:spPr>
          <a:xfrm>
            <a:off x="0" y="6066404"/>
            <a:ext cx="1206500" cy="812800"/>
          </a:xfrm>
          <a:prstGeom prst="rect">
            <a:avLst/>
          </a:prstGeom>
        </p:spPr>
      </p:pic>
    </p:spTree>
    <p:extLst>
      <p:ext uri="{BB962C8B-B14F-4D97-AF65-F5344CB8AC3E}">
        <p14:creationId xmlns:p14="http://schemas.microsoft.com/office/powerpoint/2010/main" val="54275821"/>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485D3D51-0CBC-434E-816A-B9E6DC84D0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3C2AEF14-9F9E-DC44-83B3-589D424C7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pic>
        <p:nvPicPr>
          <p:cNvPr id="2" name="Picture 1">
            <a:extLst>
              <a:ext uri="{FF2B5EF4-FFF2-40B4-BE49-F238E27FC236}">
                <a16:creationId xmlns:a16="http://schemas.microsoft.com/office/drawing/2014/main" id="{41DCB77F-7F67-1F46-BF77-C92A1F0DDF02}"/>
              </a:ext>
            </a:extLst>
          </p:cNvPr>
          <p:cNvPicPr>
            <a:picLocks noChangeAspect="1"/>
          </p:cNvPicPr>
          <p:nvPr userDrawn="1"/>
        </p:nvPicPr>
        <p:blipFill>
          <a:blip r:embed="rId4"/>
          <a:stretch>
            <a:fillRect/>
          </a:stretch>
        </p:blipFill>
        <p:spPr>
          <a:xfrm>
            <a:off x="0" y="6066404"/>
            <a:ext cx="1206500" cy="812800"/>
          </a:xfrm>
          <a:prstGeom prst="rect">
            <a:avLst/>
          </a:prstGeom>
        </p:spPr>
      </p:pic>
    </p:spTree>
    <p:extLst>
      <p:ext uri="{BB962C8B-B14F-4D97-AF65-F5344CB8AC3E}">
        <p14:creationId xmlns:p14="http://schemas.microsoft.com/office/powerpoint/2010/main" val="841577748"/>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485D3D51-0CBC-434E-816A-B9E6DC84D0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10105" y="6066404"/>
            <a:ext cx="1805475" cy="665613"/>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3C2AEF14-9F9E-DC44-83B3-589D424C7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20480" y="6066404"/>
            <a:ext cx="1289625" cy="665613"/>
          </a:xfrm>
          <a:prstGeom prst="rect">
            <a:avLst/>
          </a:prstGeom>
        </p:spPr>
      </p:pic>
      <p:pic>
        <p:nvPicPr>
          <p:cNvPr id="3" name="Picture 2">
            <a:extLst>
              <a:ext uri="{FF2B5EF4-FFF2-40B4-BE49-F238E27FC236}">
                <a16:creationId xmlns:a16="http://schemas.microsoft.com/office/drawing/2014/main" id="{7776D321-877A-8B40-ACC4-97421F71BAA0}"/>
              </a:ext>
            </a:extLst>
          </p:cNvPr>
          <p:cNvPicPr>
            <a:picLocks noChangeAspect="1"/>
          </p:cNvPicPr>
          <p:nvPr userDrawn="1"/>
        </p:nvPicPr>
        <p:blipFill>
          <a:blip r:embed="rId4"/>
          <a:stretch>
            <a:fillRect/>
          </a:stretch>
        </p:blipFill>
        <p:spPr>
          <a:xfrm>
            <a:off x="0" y="6066404"/>
            <a:ext cx="1206500" cy="812800"/>
          </a:xfrm>
          <a:prstGeom prst="rect">
            <a:avLst/>
          </a:prstGeom>
        </p:spPr>
      </p:pic>
    </p:spTree>
    <p:extLst>
      <p:ext uri="{BB962C8B-B14F-4D97-AF65-F5344CB8AC3E}">
        <p14:creationId xmlns:p14="http://schemas.microsoft.com/office/powerpoint/2010/main" val="581512228"/>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hyperlink" Target="https://www.ncbi.nlm.nih.gov/pmc/articles/PMC4431556/" TargetMode="External"/><Relationship Id="rId4" Type="http://schemas.openxmlformats.org/officeDocument/2006/relationships/hyperlink" Target="https://www.bmj.com/content/368/bmj.l69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unsplash.com/s/photos/virtual-meeting?utm_source=unsplash&amp;utm_medium=referral&amp;utm_content=creditCopyText" TargetMode="External"/><Relationship Id="rId5" Type="http://schemas.openxmlformats.org/officeDocument/2006/relationships/hyperlink" Target="https://unsplash.com/@cwmonty?utm_source=unsplash&amp;utm_medium=referral&amp;utm_content=creditCopyText" TargetMode="Externa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who.int/publications/i/item/9789240045989" TargetMode="External"/><Relationship Id="rId5" Type="http://schemas.openxmlformats.org/officeDocument/2006/relationships/image" Target="../media/image42.jpe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hyperlink" Target="https://unsplash.com/s/photos/baby?utm_source=unsplash&amp;utm_medium=referral&amp;utm_content=creditCopyText" TargetMode="External"/><Relationship Id="rId4" Type="http://schemas.openxmlformats.org/officeDocument/2006/relationships/hyperlink" Target="https://unsplash.com/@holliesantos?utm_source=unsplash&amp;utm_medium=referral&amp;utm_content=creditCopyText"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hyperlink" Target="https://www.who.int/publications/i/item/9789240045989"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hyperlink" Target="http://www.who.int/mediacentre/commentaries/2018/having-a-healthy-baby/en/" TargetMode="External"/><Relationship Id="rId7" Type="http://schemas.openxmlformats.org/officeDocument/2006/relationships/image" Target="../media/image66.emf"/><Relationship Id="rId12" Type="http://schemas.openxmlformats.org/officeDocument/2006/relationships/image" Target="../media/image71.emf"/><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65.emf"/><Relationship Id="rId11" Type="http://schemas.openxmlformats.org/officeDocument/2006/relationships/image" Target="../media/image70.emf"/><Relationship Id="rId5" Type="http://schemas.openxmlformats.org/officeDocument/2006/relationships/image" Target="../media/image21.png"/><Relationship Id="rId10" Type="http://schemas.openxmlformats.org/officeDocument/2006/relationships/image" Target="../media/image69.emf"/><Relationship Id="rId4" Type="http://schemas.openxmlformats.org/officeDocument/2006/relationships/image" Target="../media/image64.emf"/><Relationship Id="rId9" Type="http://schemas.openxmlformats.org/officeDocument/2006/relationships/image" Target="../media/image68.emf"/></Relationships>
</file>

<file path=ppt/slides/_rels/slide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5.emf"/><Relationship Id="rId7" Type="http://schemas.openxmlformats.org/officeDocument/2006/relationships/image" Target="../media/image21.png"/><Relationship Id="rId2" Type="http://schemas.openxmlformats.org/officeDocument/2006/relationships/hyperlink" Target="https://www.who.int/data/maternal-newborn-child-adolescent-ageing/maternal-and-newborn-data/maternal-and-newborn---coverage" TargetMode="External"/><Relationship Id="rId1" Type="http://schemas.openxmlformats.org/officeDocument/2006/relationships/slideLayout" Target="../slideLayouts/slideLayout6.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hyperlink" Target="mailto:srhmph@who.int" TargetMode="External"/><Relationship Id="rId2" Type="http://schemas.openxmlformats.org/officeDocument/2006/relationships/hyperlink" Target="mailto:mncah@who.int" TargetMode="Externa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80.jpeg"/><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hyperlink" Target="mailto:mncah@who.int"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mailto:srhmph@who.int" TargetMode="External"/><Relationship Id="rId5" Type="http://schemas.openxmlformats.org/officeDocument/2006/relationships/image" Target="../media/image82.emf"/><Relationship Id="rId4" Type="http://schemas.openxmlformats.org/officeDocument/2006/relationships/hyperlink" Target="https://twitter.com/HRPresearc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journals.plos.org/plosmedicine/article?id=10.1371/journal.pmed.1001972" TargetMode="External"/><Relationship Id="rId4" Type="http://schemas.openxmlformats.org/officeDocument/2006/relationships/hyperlink" Target="http://link.springer.com/article/10.1023/A:1013176309260"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33" name="Picture 32" descr="A picture containing shape&#10;&#10;Description automatically generated">
            <a:extLst>
              <a:ext uri="{FF2B5EF4-FFF2-40B4-BE49-F238E27FC236}">
                <a16:creationId xmlns:a16="http://schemas.microsoft.com/office/drawing/2014/main" id="{E1CDF9D4-DCB1-4549-AB24-706AAE7E1B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5457882" y="123877"/>
            <a:ext cx="6858003" cy="6610236"/>
          </a:xfrm>
          <a:prstGeom prst="rect">
            <a:avLst/>
          </a:prstGeom>
        </p:spPr>
      </p:pic>
      <p:sp>
        <p:nvSpPr>
          <p:cNvPr id="13" name="TextBox 12">
            <a:extLst>
              <a:ext uri="{FF2B5EF4-FFF2-40B4-BE49-F238E27FC236}">
                <a16:creationId xmlns:a16="http://schemas.microsoft.com/office/drawing/2014/main" id="{224B951F-EF6B-F842-8669-1741481EB074}"/>
              </a:ext>
            </a:extLst>
          </p:cNvPr>
          <p:cNvSpPr txBox="1"/>
          <p:nvPr/>
        </p:nvSpPr>
        <p:spPr>
          <a:xfrm>
            <a:off x="594910" y="429658"/>
            <a:ext cx="10135519" cy="3385542"/>
          </a:xfrm>
          <a:prstGeom prst="rect">
            <a:avLst/>
          </a:prstGeom>
          <a:noFill/>
        </p:spPr>
        <p:txBody>
          <a:bodyPr wrap="square" lIns="0" tIns="0" rIns="0" bIns="0" rtlCol="0">
            <a:spAutoFit/>
          </a:bodyPr>
          <a:lstStyle/>
          <a:p>
            <a:r>
              <a:rPr lang="es-ES" sz="4400" b="1" dirty="0">
                <a:solidFill>
                  <a:schemeClr val="bg1"/>
                </a:solidFill>
                <a:latin typeface="Arial" panose="020B0604020202020204" pitchFamily="34" charset="0"/>
                <a:ea typeface="Tahoma" panose="020B0604030504040204" pitchFamily="34" charset="0"/>
                <a:cs typeface="Arial" panose="020B0604020202020204" pitchFamily="34" charset="0"/>
              </a:rPr>
              <a:t>Recomendaciones de </a:t>
            </a:r>
            <a: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t/>
            </a:r>
            <a:b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br>
            <a: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t>la </a:t>
            </a:r>
            <a:r>
              <a:rPr lang="es-ES" sz="4400" b="1" dirty="0">
                <a:solidFill>
                  <a:schemeClr val="bg1"/>
                </a:solidFill>
                <a:latin typeface="Arial" panose="020B0604020202020204" pitchFamily="34" charset="0"/>
                <a:ea typeface="Tahoma" panose="020B0604030504040204" pitchFamily="34" charset="0"/>
                <a:cs typeface="Arial" panose="020B0604020202020204" pitchFamily="34" charset="0"/>
              </a:rPr>
              <a:t>OMS sobre atención </a:t>
            </a:r>
            <a: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t/>
            </a:r>
            <a:b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br>
            <a: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t>materna </a:t>
            </a:r>
            <a:r>
              <a:rPr lang="es-ES" sz="4400" b="1" dirty="0">
                <a:solidFill>
                  <a:schemeClr val="bg1"/>
                </a:solidFill>
                <a:latin typeface="Arial" panose="020B0604020202020204" pitchFamily="34" charset="0"/>
                <a:ea typeface="Tahoma" panose="020B0604030504040204" pitchFamily="34" charset="0"/>
                <a:cs typeface="Arial" panose="020B0604020202020204" pitchFamily="34" charset="0"/>
              </a:rPr>
              <a:t>y neonatal </a:t>
            </a:r>
            <a: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t/>
            </a:r>
            <a:b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br>
            <a: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t>para </a:t>
            </a:r>
            <a:r>
              <a:rPr lang="es-ES" sz="4400" b="1" dirty="0">
                <a:solidFill>
                  <a:schemeClr val="bg1"/>
                </a:solidFill>
                <a:latin typeface="Arial" panose="020B0604020202020204" pitchFamily="34" charset="0"/>
                <a:ea typeface="Tahoma" panose="020B0604030504040204" pitchFamily="34" charset="0"/>
                <a:cs typeface="Arial" panose="020B0604020202020204" pitchFamily="34" charset="0"/>
              </a:rPr>
              <a:t>una experiencia </a:t>
            </a:r>
            <a: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t/>
            </a:r>
            <a:b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br>
            <a:r>
              <a:rPr lang="es-ES" sz="4400" b="1" dirty="0" smtClean="0">
                <a:solidFill>
                  <a:schemeClr val="bg1"/>
                </a:solidFill>
                <a:latin typeface="Arial" panose="020B0604020202020204" pitchFamily="34" charset="0"/>
                <a:ea typeface="Tahoma" panose="020B0604030504040204" pitchFamily="34" charset="0"/>
                <a:cs typeface="Arial" panose="020B0604020202020204" pitchFamily="34" charset="0"/>
              </a:rPr>
              <a:t>posnatal </a:t>
            </a:r>
            <a:r>
              <a:rPr lang="es-ES" sz="4400" b="1" dirty="0">
                <a:solidFill>
                  <a:schemeClr val="bg1"/>
                </a:solidFill>
                <a:latin typeface="Arial" panose="020B0604020202020204" pitchFamily="34" charset="0"/>
                <a:ea typeface="Tahoma" panose="020B0604030504040204" pitchFamily="34" charset="0"/>
                <a:cs typeface="Arial" panose="020B0604020202020204" pitchFamily="34" charset="0"/>
              </a:rPr>
              <a:t>positiva</a:t>
            </a:r>
          </a:p>
        </p:txBody>
      </p:sp>
      <p:pic>
        <p:nvPicPr>
          <p:cNvPr id="19" name="Picture 18">
            <a:extLst>
              <a:ext uri="{FF2B5EF4-FFF2-40B4-BE49-F238E27FC236}">
                <a16:creationId xmlns:a16="http://schemas.microsoft.com/office/drawing/2014/main" id="{1CAEE6EC-3F8A-D449-97D9-E12AE681E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304" y="5865657"/>
            <a:ext cx="2755900" cy="69816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5EA3641F-061E-FA4B-8BCC-C0C8D1D921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1005" y="5706738"/>
            <a:ext cx="1968500" cy="1016000"/>
          </a:xfrm>
          <a:prstGeom prst="rect">
            <a:avLst/>
          </a:prstGeom>
        </p:spPr>
      </p:pic>
      <p:pic>
        <p:nvPicPr>
          <p:cNvPr id="17" name="Picture 16" descr="Icon&#10;&#10;Description automatically generated">
            <a:extLst>
              <a:ext uri="{FF2B5EF4-FFF2-40B4-BE49-F238E27FC236}">
                <a16:creationId xmlns:a16="http://schemas.microsoft.com/office/drawing/2014/main" id="{EE653635-281F-1740-A288-4FE8240840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7902" y="1905130"/>
            <a:ext cx="5986672" cy="5503713"/>
          </a:xfrm>
          <a:prstGeom prst="rect">
            <a:avLst/>
          </a:prstGeom>
        </p:spPr>
      </p:pic>
    </p:spTree>
    <p:extLst>
      <p:ext uri="{BB962C8B-B14F-4D97-AF65-F5344CB8AC3E}">
        <p14:creationId xmlns:p14="http://schemas.microsoft.com/office/powerpoint/2010/main" val="93207621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115AEA59-B59F-AA42-8760-59B6F0C7401B}"/>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3876381" y="-545"/>
            <a:ext cx="8355048" cy="6147412"/>
          </a:xfrm>
          <a:prstGeom prst="rect">
            <a:avLst/>
          </a:prstGeom>
        </p:spPr>
      </p:pic>
      <p:sp>
        <p:nvSpPr>
          <p:cNvPr id="7" name="Content Placeholder 6"/>
          <p:cNvSpPr>
            <a:spLocks noGrp="1"/>
          </p:cNvSpPr>
          <p:nvPr>
            <p:ph idx="1"/>
          </p:nvPr>
        </p:nvSpPr>
        <p:spPr>
          <a:xfrm>
            <a:off x="538799" y="1692841"/>
            <a:ext cx="4217643" cy="3862210"/>
          </a:xfrm>
        </p:spPr>
        <p:txBody>
          <a:bodyPr/>
          <a:lstStyle/>
          <a:p>
            <a:pPr>
              <a:lnSpc>
                <a:spcPct val="114000"/>
              </a:lnSpc>
              <a:spcBef>
                <a:spcPts val="0"/>
              </a:spcBef>
              <a:spcAft>
                <a:spcPts val="600"/>
              </a:spcAft>
              <a:buClr>
                <a:schemeClr val="tx1">
                  <a:lumMod val="75000"/>
                  <a:lumOff val="25000"/>
                </a:schemeClr>
              </a:buClr>
              <a:buNone/>
            </a:pPr>
            <a:r>
              <a:rPr lang="es-ES" sz="2000" dirty="0">
                <a:solidFill>
                  <a:srgbClr val="1F7CB9"/>
                </a:solidFill>
              </a:rPr>
              <a:t>La cobertura de los contactos de APN es una de las más bajas en todo el proceso de atención a mujeres </a:t>
            </a:r>
            <a:r>
              <a:rPr lang="es-ES" sz="2000" dirty="0" smtClean="0">
                <a:solidFill>
                  <a:srgbClr val="1F7CB9"/>
                </a:solidFill>
              </a:rPr>
              <a:t/>
            </a:r>
            <a:br>
              <a:rPr lang="es-ES" sz="2000" dirty="0" smtClean="0">
                <a:solidFill>
                  <a:srgbClr val="1F7CB9"/>
                </a:solidFill>
              </a:rPr>
            </a:br>
            <a:r>
              <a:rPr lang="es-ES" sz="2000" dirty="0" smtClean="0">
                <a:solidFill>
                  <a:srgbClr val="1F7CB9"/>
                </a:solidFill>
              </a:rPr>
              <a:t>y </a:t>
            </a:r>
            <a:r>
              <a:rPr lang="es-ES" sz="2000" dirty="0">
                <a:solidFill>
                  <a:srgbClr val="1F7CB9"/>
                </a:solidFill>
              </a:rPr>
              <a:t>niños.</a:t>
            </a:r>
          </a:p>
          <a:p>
            <a:pPr>
              <a:lnSpc>
                <a:spcPct val="114000"/>
              </a:lnSpc>
              <a:spcBef>
                <a:spcPts val="0"/>
              </a:spcBef>
              <a:spcAft>
                <a:spcPts val="600"/>
              </a:spcAft>
              <a:buClr>
                <a:schemeClr val="tx1">
                  <a:lumMod val="75000"/>
                  <a:lumOff val="25000"/>
                </a:schemeClr>
              </a:buClr>
              <a:buNone/>
            </a:pPr>
            <a:endParaRPr lang="en-AU" sz="2000" i="0" dirty="0">
              <a:solidFill>
                <a:srgbClr val="404040"/>
              </a:solidFill>
            </a:endParaRPr>
          </a:p>
          <a:p>
            <a:pPr>
              <a:lnSpc>
                <a:spcPct val="114000"/>
              </a:lnSpc>
              <a:spcBef>
                <a:spcPts val="0"/>
              </a:spcBef>
              <a:spcAft>
                <a:spcPts val="600"/>
              </a:spcAft>
              <a:buClr>
                <a:schemeClr val="tx1">
                  <a:lumMod val="75000"/>
                  <a:lumOff val="25000"/>
                </a:schemeClr>
              </a:buClr>
              <a:buNone/>
            </a:pPr>
            <a:r>
              <a:rPr lang="es-ES" sz="2000" i="0" dirty="0">
                <a:solidFill>
                  <a:srgbClr val="404040"/>
                </a:solidFill>
              </a:rPr>
              <a:t>La mediana de cobertura de atención posnatal de rutina dentro de los </a:t>
            </a:r>
            <a:r>
              <a:rPr lang="es-ES" sz="2000" i="0" dirty="0" smtClean="0">
                <a:solidFill>
                  <a:srgbClr val="404040"/>
                </a:solidFill>
              </a:rPr>
              <a:t/>
            </a:r>
            <a:br>
              <a:rPr lang="es-ES" sz="2000" i="0" dirty="0" smtClean="0">
                <a:solidFill>
                  <a:srgbClr val="404040"/>
                </a:solidFill>
              </a:rPr>
            </a:br>
            <a:r>
              <a:rPr lang="es-ES" sz="2000" i="0" dirty="0" smtClean="0">
                <a:solidFill>
                  <a:srgbClr val="404040"/>
                </a:solidFill>
              </a:rPr>
              <a:t>dos </a:t>
            </a:r>
            <a:r>
              <a:rPr lang="es-ES" sz="2000" i="0" dirty="0">
                <a:solidFill>
                  <a:srgbClr val="404040"/>
                </a:solidFill>
              </a:rPr>
              <a:t>días posteriores al parto sigue estando por debajo de los objetivos mundiales para 2025:</a:t>
            </a:r>
          </a:p>
          <a:p>
            <a:pPr marL="646113" indent="-285750">
              <a:lnSpc>
                <a:spcPct val="114000"/>
              </a:lnSpc>
              <a:spcBef>
                <a:spcPts val="0"/>
              </a:spcBef>
              <a:spcAft>
                <a:spcPts val="600"/>
              </a:spcAft>
              <a:buClr>
                <a:schemeClr val="tx1">
                  <a:lumMod val="75000"/>
                  <a:lumOff val="25000"/>
                </a:schemeClr>
              </a:buClr>
              <a:buFont typeface="Calibri" panose="020F0502020204030204" pitchFamily="34" charset="0"/>
              <a:buChar char="̶"/>
            </a:pPr>
            <a:endParaRPr lang="en-AU" sz="1800" i="0" dirty="0">
              <a:solidFill>
                <a:schemeClr val="tx1">
                  <a:lumMod val="75000"/>
                  <a:lumOff val="25000"/>
                </a:schemeClr>
              </a:solidFill>
              <a:cs typeface="Arial" panose="020B0604020202020204" pitchFamily="34" charset="0"/>
            </a:endParaRPr>
          </a:p>
        </p:txBody>
      </p:sp>
      <p:sp>
        <p:nvSpPr>
          <p:cNvPr id="5" name="Slide Number Placeholder 4">
            <a:extLst>
              <a:ext uri="{FF2B5EF4-FFF2-40B4-BE49-F238E27FC236}">
                <a16:creationId xmlns:a16="http://schemas.microsoft.com/office/drawing/2014/main" id="{ECB52043-6A50-5747-8078-2FE2245DA2D5}"/>
              </a:ext>
            </a:extLst>
          </p:cNvPr>
          <p:cNvSpPr>
            <a:spLocks noGrp="1"/>
          </p:cNvSpPr>
          <p:nvPr>
            <p:ph type="sldNum" sz="quarter" idx="13"/>
          </p:nvPr>
        </p:nvSpPr>
        <p:spPr/>
        <p:txBody>
          <a:bodyPr/>
          <a:lstStyle/>
          <a:p>
            <a:fld id="{6809F770-0487-C844-B5CD-7CCE6C86BD15}" type="slidenum">
              <a:rPr lang="en-US" smtClean="0"/>
              <a:pPr/>
              <a:t>9</a:t>
            </a:fld>
            <a:endParaRPr lang="en-US" smtClean="0"/>
          </a:p>
        </p:txBody>
      </p:sp>
      <p:grpSp>
        <p:nvGrpSpPr>
          <p:cNvPr id="11" name="Group 10">
            <a:extLst>
              <a:ext uri="{FF2B5EF4-FFF2-40B4-BE49-F238E27FC236}">
                <a16:creationId xmlns:a16="http://schemas.microsoft.com/office/drawing/2014/main" id="{A47F3B4D-6DAF-4953-996B-503AAD89C4FB}"/>
              </a:ext>
            </a:extLst>
          </p:cNvPr>
          <p:cNvGrpSpPr/>
          <p:nvPr/>
        </p:nvGrpSpPr>
        <p:grpSpPr>
          <a:xfrm>
            <a:off x="5588822" y="1692841"/>
            <a:ext cx="6064379" cy="2824371"/>
            <a:chOff x="6132513" y="1836832"/>
            <a:chExt cx="5073490" cy="2700125"/>
          </a:xfrm>
          <a:effectLst>
            <a:outerShdw blurRad="292100" dist="139700" dir="2700000" algn="ctr" rotWithShape="0">
              <a:schemeClr val="tx1">
                <a:alpha val="20000"/>
              </a:schemeClr>
            </a:outerShdw>
          </a:effectLst>
        </p:grpSpPr>
        <p:sp>
          <p:nvSpPr>
            <p:cNvPr id="12" name="Rectangle 11">
              <a:extLst>
                <a:ext uri="{FF2B5EF4-FFF2-40B4-BE49-F238E27FC236}">
                  <a16:creationId xmlns:a16="http://schemas.microsoft.com/office/drawing/2014/main" id="{1AFE8900-6749-44C7-9A03-629C3AADF4A4}"/>
                </a:ext>
              </a:extLst>
            </p:cNvPr>
            <p:cNvSpPr/>
            <p:nvPr/>
          </p:nvSpPr>
          <p:spPr>
            <a:xfrm>
              <a:off x="6132513" y="1836832"/>
              <a:ext cx="5073490" cy="2677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3" name="Picture 12">
              <a:extLst>
                <a:ext uri="{FF2B5EF4-FFF2-40B4-BE49-F238E27FC236}">
                  <a16:creationId xmlns:a16="http://schemas.microsoft.com/office/drawing/2014/main" id="{5FE616EB-9775-41FA-B08D-17D23D33E7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1109" y="1944557"/>
              <a:ext cx="4902584" cy="2338532"/>
            </a:xfrm>
            <a:prstGeom prst="rect">
              <a:avLst/>
            </a:prstGeom>
            <a:ln>
              <a:noFill/>
            </a:ln>
            <a:effectLst/>
          </p:spPr>
        </p:pic>
        <p:sp>
          <p:nvSpPr>
            <p:cNvPr id="14" name="TextBox 13">
              <a:extLst>
                <a:ext uri="{FF2B5EF4-FFF2-40B4-BE49-F238E27FC236}">
                  <a16:creationId xmlns:a16="http://schemas.microsoft.com/office/drawing/2014/main" id="{D77029D6-2DCD-4838-BCE9-D65AED78B386}"/>
                </a:ext>
              </a:extLst>
            </p:cNvPr>
            <p:cNvSpPr txBox="1"/>
            <p:nvPr/>
          </p:nvSpPr>
          <p:spPr>
            <a:xfrm>
              <a:off x="6252862" y="4321513"/>
              <a:ext cx="4953141" cy="215444"/>
            </a:xfrm>
            <a:prstGeom prst="rect">
              <a:avLst/>
            </a:prstGeom>
            <a:noFill/>
          </p:spPr>
          <p:txBody>
            <a:bodyPr wrap="square">
              <a:spAutoFit/>
            </a:bodyPr>
            <a:lstStyle/>
            <a:p>
              <a:r>
                <a:rPr lang="es-ES" sz="800">
                  <a:latin typeface="AdvOT1ef757c0"/>
                </a:rPr>
                <a:t>La figura indica la cobertura de la atención posnatal de rutina en los dos días posteriores al parto (mediana)</a:t>
              </a:r>
            </a:p>
          </p:txBody>
        </p:sp>
      </p:grpSp>
      <p:sp>
        <p:nvSpPr>
          <p:cNvPr id="15" name="Rectangle 14">
            <a:hlinkClick r:id="rId4"/>
            <a:extLst>
              <a:ext uri="{FF2B5EF4-FFF2-40B4-BE49-F238E27FC236}">
                <a16:creationId xmlns:a16="http://schemas.microsoft.com/office/drawing/2014/main" id="{FA7D2168-704A-4796-8ADC-20D382900BAE}"/>
              </a:ext>
            </a:extLst>
          </p:cNvPr>
          <p:cNvSpPr/>
          <p:nvPr/>
        </p:nvSpPr>
        <p:spPr bwMode="gray">
          <a:xfrm>
            <a:off x="5588823" y="4525017"/>
            <a:ext cx="5920526" cy="327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45720" rIns="36576" bIns="45720" numCol="1" spcCol="0" rtlCol="0" fromWordArt="0" anchor="ctr" anchorCtr="0" forceAA="0" compatLnSpc="1">
            <a:prstTxWarp prst="textNoShape">
              <a:avLst/>
            </a:prstTxWarp>
            <a:spAutoFit/>
          </a:bodyPr>
          <a:lstStyle/>
          <a:p>
            <a:pPr>
              <a:lnSpc>
                <a:spcPct val="85000"/>
              </a:lnSpc>
              <a:buClr>
                <a:srgbClr val="FF9E29"/>
              </a:buClr>
            </a:pPr>
            <a:r>
              <a:rPr lang="es-ES" sz="900" b="1" cap="all">
                <a:solidFill>
                  <a:srgbClr val="1F7CB9"/>
                </a:solidFill>
                <a:uFill>
                  <a:solidFill>
                    <a:schemeClr val="bg1"/>
                  </a:solidFill>
                </a:uFill>
                <a:latin typeface="+mj-lt"/>
              </a:rPr>
              <a:t>+ ENLACE: </a:t>
            </a:r>
            <a:r>
              <a:rPr lang="es-ES" sz="900">
                <a:solidFill>
                  <a:schemeClr val="tx1">
                    <a:lumMod val="75000"/>
                    <a:lumOff val="25000"/>
                  </a:schemeClr>
                </a:solidFill>
                <a:latin typeface="+mj-lt"/>
                <a:hlinkClick r:id="rId5"/>
              </a:rPr>
              <a:t>Requejo et al., 2020. Assessing coverage of interventions for reproductive, maternal, newborn, child, and adolescent health and nutrition</a:t>
            </a:r>
          </a:p>
        </p:txBody>
      </p:sp>
      <p:sp>
        <p:nvSpPr>
          <p:cNvPr id="16" name="Rectangle: Rounded Corners 15">
            <a:extLst>
              <a:ext uri="{FF2B5EF4-FFF2-40B4-BE49-F238E27FC236}">
                <a16:creationId xmlns:a16="http://schemas.microsoft.com/office/drawing/2014/main" id="{44192C8D-4D90-48BD-A2DF-BE79257C4C18}"/>
              </a:ext>
            </a:extLst>
          </p:cNvPr>
          <p:cNvSpPr/>
          <p:nvPr/>
        </p:nvSpPr>
        <p:spPr>
          <a:xfrm>
            <a:off x="7570839" y="1707753"/>
            <a:ext cx="814762" cy="25841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6">
            <a:extLst>
              <a:ext uri="{FF2B5EF4-FFF2-40B4-BE49-F238E27FC236}">
                <a16:creationId xmlns:a16="http://schemas.microsoft.com/office/drawing/2014/main" id="{C4E87A27-D6F1-4BED-A02B-9428E9DED7B2}"/>
              </a:ext>
            </a:extLst>
          </p:cNvPr>
          <p:cNvSpPr txBox="1">
            <a:spLocks/>
          </p:cNvSpPr>
          <p:nvPr/>
        </p:nvSpPr>
        <p:spPr>
          <a:xfrm>
            <a:off x="7006496" y="4971682"/>
            <a:ext cx="2693558" cy="665613"/>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1688" indent="-174625">
              <a:lnSpc>
                <a:spcPct val="114000"/>
              </a:lnSpc>
              <a:spcBef>
                <a:spcPts val="0"/>
              </a:spcBef>
              <a:spcAft>
                <a:spcPts val="600"/>
              </a:spcAft>
              <a:buClr>
                <a:schemeClr val="tx1">
                  <a:lumMod val="75000"/>
                  <a:lumOff val="25000"/>
                </a:schemeClr>
              </a:buClr>
              <a:buFont typeface="Calibri" panose="020F0502020204030204" pitchFamily="34" charset="0"/>
              <a:buChar char="̶"/>
            </a:pPr>
            <a:r>
              <a:rPr lang="es-ES" sz="1200" i="0" dirty="0">
                <a:solidFill>
                  <a:schemeClr val="tx1">
                    <a:lumMod val="75000"/>
                    <a:lumOff val="25000"/>
                  </a:schemeClr>
                </a:solidFill>
                <a:cs typeface="Arial" panose="020B0604020202020204" pitchFamily="34" charset="0"/>
              </a:rPr>
              <a:t>Mujeres = </a:t>
            </a:r>
            <a:r>
              <a:rPr lang="es-ES" sz="1600" b="1" i="0" dirty="0">
                <a:solidFill>
                  <a:srgbClr val="1F7CB9"/>
                </a:solidFill>
                <a:cs typeface="Arial" panose="020B0604020202020204" pitchFamily="34" charset="0"/>
              </a:rPr>
              <a:t>71 %</a:t>
            </a:r>
          </a:p>
          <a:p>
            <a:pPr marL="801688" indent="-174625">
              <a:lnSpc>
                <a:spcPct val="114000"/>
              </a:lnSpc>
              <a:spcBef>
                <a:spcPts val="0"/>
              </a:spcBef>
              <a:spcAft>
                <a:spcPts val="600"/>
              </a:spcAft>
              <a:buClr>
                <a:schemeClr val="tx1">
                  <a:lumMod val="75000"/>
                  <a:lumOff val="25000"/>
                </a:schemeClr>
              </a:buClr>
              <a:buFont typeface="Calibri" panose="020F0502020204030204" pitchFamily="34" charset="0"/>
              <a:buChar char="̶"/>
            </a:pPr>
            <a:r>
              <a:rPr lang="es-ES" sz="1200" i="0" dirty="0">
                <a:solidFill>
                  <a:schemeClr val="tx1">
                    <a:lumMod val="75000"/>
                    <a:lumOff val="25000"/>
                  </a:schemeClr>
                </a:solidFill>
                <a:cs typeface="Arial" panose="020B0604020202020204" pitchFamily="34" charset="0"/>
              </a:rPr>
              <a:t>Recién nacidos = </a:t>
            </a:r>
            <a:r>
              <a:rPr lang="es-ES" sz="1600" b="1" i="0" dirty="0">
                <a:solidFill>
                  <a:srgbClr val="1F7CB9"/>
                </a:solidFill>
                <a:cs typeface="Arial" panose="020B0604020202020204" pitchFamily="34" charset="0"/>
              </a:rPr>
              <a:t>64 %</a:t>
            </a:r>
          </a:p>
          <a:p>
            <a:pPr marL="646113" indent="-285750">
              <a:lnSpc>
                <a:spcPct val="114000"/>
              </a:lnSpc>
              <a:spcBef>
                <a:spcPts val="0"/>
              </a:spcBef>
              <a:spcAft>
                <a:spcPts val="600"/>
              </a:spcAft>
              <a:buClr>
                <a:schemeClr val="tx1">
                  <a:lumMod val="75000"/>
                  <a:lumOff val="25000"/>
                </a:schemeClr>
              </a:buClr>
              <a:buFont typeface="Calibri" panose="020F0502020204030204" pitchFamily="34" charset="0"/>
              <a:buChar char="̶"/>
            </a:pPr>
            <a:endParaRPr lang="en-AU" sz="1200" i="0" dirty="0">
              <a:solidFill>
                <a:schemeClr val="tx1">
                  <a:lumMod val="75000"/>
                  <a:lumOff val="25000"/>
                </a:schemeClr>
              </a:solidFill>
              <a:cs typeface="Arial" panose="020B0604020202020204" pitchFamily="34" charset="0"/>
            </a:endParaRPr>
          </a:p>
        </p:txBody>
      </p:sp>
      <p:sp>
        <p:nvSpPr>
          <p:cNvPr id="19" name="Title 1">
            <a:extLst>
              <a:ext uri="{FF2B5EF4-FFF2-40B4-BE49-F238E27FC236}">
                <a16:creationId xmlns:a16="http://schemas.microsoft.com/office/drawing/2014/main" id="{FADBF198-B0EA-4C93-BA80-7102CCFD8673}"/>
              </a:ext>
            </a:extLst>
          </p:cNvPr>
          <p:cNvSpPr>
            <a:spLocks noGrp="1"/>
          </p:cNvSpPr>
          <p:nvPr>
            <p:ph type="title"/>
          </p:nvPr>
        </p:nvSpPr>
        <p:spPr>
          <a:xfrm>
            <a:off x="610309" y="457200"/>
            <a:ext cx="10968919" cy="524998"/>
          </a:xfrm>
        </p:spPr>
        <p:txBody>
          <a:bodyPr/>
          <a:lstStyle/>
          <a:p>
            <a:r>
              <a:rPr lang="es-ES" b="1" cap="none" dirty="0">
                <a:solidFill>
                  <a:srgbClr val="1F7CB9"/>
                </a:solidFill>
              </a:rPr>
              <a:t>La cobertura y la calidad están por debajo </a:t>
            </a:r>
            <a:r>
              <a:rPr lang="es-ES" b="1" cap="none" dirty="0" smtClean="0">
                <a:solidFill>
                  <a:srgbClr val="1F7CB9"/>
                </a:solidFill>
              </a:rPr>
              <a:t/>
            </a:r>
            <a:br>
              <a:rPr lang="es-ES" b="1" cap="none" dirty="0" smtClean="0">
                <a:solidFill>
                  <a:srgbClr val="1F7CB9"/>
                </a:solidFill>
              </a:rPr>
            </a:br>
            <a:r>
              <a:rPr lang="es-ES" b="1" cap="none" dirty="0" smtClean="0">
                <a:solidFill>
                  <a:srgbClr val="1F7CB9"/>
                </a:solidFill>
              </a:rPr>
              <a:t>de </a:t>
            </a:r>
            <a:r>
              <a:rPr lang="es-ES" b="1" cap="none" dirty="0">
                <a:solidFill>
                  <a:srgbClr val="1F7CB9"/>
                </a:solidFill>
              </a:rPr>
              <a:t>los objetivos mundiales</a:t>
            </a:r>
          </a:p>
        </p:txBody>
      </p:sp>
    </p:spTree>
    <p:extLst>
      <p:ext uri="{BB962C8B-B14F-4D97-AF65-F5344CB8AC3E}">
        <p14:creationId xmlns:p14="http://schemas.microsoft.com/office/powerpoint/2010/main" val="2360108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animEffect transition="in" filter="wipe(left)">
                                      <p:cBhvr>
                                        <p:cTn id="9" dur="2000"/>
                                        <p:tgtEl>
                                          <p:spTgt spid="17">
                                            <p:txEl>
                                              <p:pRg st="0" end="0"/>
                                            </p:txEl>
                                          </p:spTgt>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2000"/>
                                        <p:tgtEl>
                                          <p:spTgt spid="17">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ape&#10;&#10;Description automatically generated">
            <a:extLst>
              <a:ext uri="{FF2B5EF4-FFF2-40B4-BE49-F238E27FC236}">
                <a16:creationId xmlns:a16="http://schemas.microsoft.com/office/drawing/2014/main" id="{78ADB042-858E-4057-8349-910DF62A9EA1}"/>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3876381" y="-545"/>
            <a:ext cx="8355048" cy="6147412"/>
          </a:xfrm>
          <a:prstGeom prst="rect">
            <a:avLst/>
          </a:prstGeom>
        </p:spPr>
      </p:pic>
      <p:sp>
        <p:nvSpPr>
          <p:cNvPr id="20" name="Title 1">
            <a:extLst>
              <a:ext uri="{FF2B5EF4-FFF2-40B4-BE49-F238E27FC236}">
                <a16:creationId xmlns:a16="http://schemas.microsoft.com/office/drawing/2014/main" id="{69F916C5-0556-8441-B4F2-55B4703151FF}"/>
              </a:ext>
            </a:extLst>
          </p:cNvPr>
          <p:cNvSpPr>
            <a:spLocks noGrp="1"/>
          </p:cNvSpPr>
          <p:nvPr>
            <p:ph type="title"/>
          </p:nvPr>
        </p:nvSpPr>
        <p:spPr/>
        <p:txBody>
          <a:bodyPr/>
          <a:lstStyle/>
          <a:p>
            <a:r>
              <a:rPr lang="es-ES" b="1" cap="none">
                <a:solidFill>
                  <a:srgbClr val="1F7CB9"/>
                </a:solidFill>
              </a:rPr>
              <a:t>Alcance de la directriz: ¿quién?</a:t>
            </a:r>
            <a:r>
              <a:rPr lang="es-ES" b="1">
                <a:solidFill>
                  <a:srgbClr val="1F7CB9"/>
                </a:solidFill>
              </a:rPr>
              <a:t/>
            </a:r>
            <a:br>
              <a:rPr lang="es-ES" b="1">
                <a:solidFill>
                  <a:srgbClr val="1F7CB9"/>
                </a:solidFill>
              </a:rPr>
            </a:br>
            <a:endParaRPr lang="es-ES" b="1">
              <a:solidFill>
                <a:srgbClr val="1F7CB9"/>
              </a:solidFill>
            </a:endParaRPr>
          </a:p>
        </p:txBody>
      </p:sp>
      <p:sp>
        <p:nvSpPr>
          <p:cNvPr id="22" name="Content Placeholder 2">
            <a:extLst>
              <a:ext uri="{FF2B5EF4-FFF2-40B4-BE49-F238E27FC236}">
                <a16:creationId xmlns:a16="http://schemas.microsoft.com/office/drawing/2014/main" id="{81897F2D-8668-0948-80D2-AA8E580E753C}"/>
              </a:ext>
            </a:extLst>
          </p:cNvPr>
          <p:cNvSpPr>
            <a:spLocks noGrp="1"/>
          </p:cNvSpPr>
          <p:nvPr>
            <p:ph idx="1"/>
          </p:nvPr>
        </p:nvSpPr>
        <p:spPr>
          <a:xfrm>
            <a:off x="610308" y="1365677"/>
            <a:ext cx="5726098" cy="4781190"/>
          </a:xfrm>
        </p:spPr>
        <p:txBody>
          <a:bodyPr/>
          <a:lstStyle/>
          <a:p>
            <a:pPr>
              <a:spcAft>
                <a:spcPts val="600"/>
              </a:spcAft>
            </a:pPr>
            <a:r>
              <a:rPr lang="es-ES" sz="1600" i="0" dirty="0">
                <a:solidFill>
                  <a:schemeClr val="tx1">
                    <a:lumMod val="75000"/>
                    <a:lumOff val="25000"/>
                  </a:schemeClr>
                </a:solidFill>
              </a:rPr>
              <a:t>Esta directriz es pertinente para la atención de </a:t>
            </a:r>
            <a:r>
              <a:rPr lang="es-ES" sz="1600" b="1" i="0" dirty="0">
                <a:solidFill>
                  <a:srgbClr val="1F7CB9"/>
                </a:solidFill>
              </a:rPr>
              <a:t>todas las mujeres y las adolescentes en el período posparto, </a:t>
            </a:r>
            <a:r>
              <a:rPr lang="es-ES" sz="1600" b="1" i="0" dirty="0" smtClean="0">
                <a:solidFill>
                  <a:srgbClr val="1F7CB9"/>
                </a:solidFill>
              </a:rPr>
              <a:t/>
            </a:r>
            <a:br>
              <a:rPr lang="es-ES" sz="1600" b="1" i="0" dirty="0" smtClean="0">
                <a:solidFill>
                  <a:srgbClr val="1F7CB9"/>
                </a:solidFill>
              </a:rPr>
            </a:br>
            <a:r>
              <a:rPr lang="es-ES" sz="1600" b="1" i="0" dirty="0" smtClean="0">
                <a:solidFill>
                  <a:srgbClr val="1F7CB9"/>
                </a:solidFill>
              </a:rPr>
              <a:t>y </a:t>
            </a:r>
            <a:r>
              <a:rPr lang="es-ES" sz="1600" b="1" i="0" dirty="0">
                <a:solidFill>
                  <a:srgbClr val="1F7CB9"/>
                </a:solidFill>
              </a:rPr>
              <a:t>de los recién nacidos</a:t>
            </a:r>
            <a:r>
              <a:rPr lang="es-ES" sz="1600" b="1" i="0" dirty="0">
                <a:solidFill>
                  <a:schemeClr val="tx1">
                    <a:lumMod val="75000"/>
                    <a:lumOff val="25000"/>
                  </a:schemeClr>
                </a:solidFill>
              </a:rPr>
              <a:t> </a:t>
            </a:r>
            <a:r>
              <a:rPr lang="es-ES" sz="1600" i="0" dirty="0">
                <a:solidFill>
                  <a:schemeClr val="tx1">
                    <a:lumMod val="75000"/>
                    <a:lumOff val="25000"/>
                  </a:schemeClr>
                </a:solidFill>
              </a:rPr>
              <a:t>en cualquier centro de salud o entorno comunitario, a menos que se indique lo contrario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en </a:t>
            </a:r>
            <a:r>
              <a:rPr lang="es-ES" sz="1600" i="0" dirty="0">
                <a:solidFill>
                  <a:schemeClr val="tx1">
                    <a:lumMod val="75000"/>
                    <a:lumOff val="25000"/>
                  </a:schemeClr>
                </a:solidFill>
              </a:rPr>
              <a:t>una recomendación específica.</a:t>
            </a:r>
          </a:p>
          <a:p>
            <a:pPr>
              <a:spcAft>
                <a:spcPts val="600"/>
              </a:spcAft>
            </a:pPr>
            <a:endParaRPr lang="en-AU" sz="900" i="0" dirty="0">
              <a:solidFill>
                <a:schemeClr val="tx1">
                  <a:lumMod val="75000"/>
                  <a:lumOff val="25000"/>
                </a:schemeClr>
              </a:solidFill>
            </a:endParaRPr>
          </a:p>
          <a:p>
            <a:pPr>
              <a:spcAft>
                <a:spcPts val="600"/>
              </a:spcAft>
            </a:pPr>
            <a:r>
              <a:rPr lang="es-ES" sz="1600" i="0" dirty="0">
                <a:solidFill>
                  <a:schemeClr val="tx1">
                    <a:lumMod val="75000"/>
                    <a:lumOff val="25000"/>
                  </a:schemeClr>
                </a:solidFill>
              </a:rPr>
              <a:t>Partiendo de la premisa de que todas las mujeres y los recién nacidos merecen atención de alta calidad, las directrices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se </a:t>
            </a:r>
            <a:r>
              <a:rPr lang="es-ES" sz="1600" i="0" dirty="0">
                <a:solidFill>
                  <a:schemeClr val="tx1">
                    <a:lumMod val="75000"/>
                    <a:lumOff val="25000"/>
                  </a:schemeClr>
                </a:solidFill>
              </a:rPr>
              <a:t>centran en el conjunto de cuidados posnatales básicos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y </a:t>
            </a:r>
            <a:r>
              <a:rPr lang="es-ES" sz="1600" i="0" dirty="0">
                <a:solidFill>
                  <a:schemeClr val="tx1">
                    <a:lumMod val="75000"/>
                    <a:lumOff val="25000"/>
                  </a:schemeClr>
                </a:solidFill>
              </a:rPr>
              <a:t>esenciales.</a:t>
            </a:r>
          </a:p>
          <a:p>
            <a:pPr>
              <a:spcAft>
                <a:spcPts val="600"/>
              </a:spcAft>
            </a:pPr>
            <a:endParaRPr lang="en-US" sz="900" i="0" dirty="0">
              <a:solidFill>
                <a:schemeClr val="tx1">
                  <a:lumMod val="75000"/>
                  <a:lumOff val="25000"/>
                </a:schemeClr>
              </a:solidFill>
            </a:endParaRPr>
          </a:p>
          <a:p>
            <a:pPr>
              <a:spcAft>
                <a:spcPts val="600"/>
              </a:spcAft>
              <a:buNone/>
            </a:pPr>
            <a:r>
              <a:rPr lang="es-ES" sz="1600" i="0" dirty="0">
                <a:solidFill>
                  <a:schemeClr val="tx1">
                    <a:lumMod val="75000"/>
                    <a:lumOff val="25000"/>
                  </a:schemeClr>
                </a:solidFill>
              </a:rPr>
              <a:t>El término “mujeres y recién nacidos sanos” se utiliza para describir a las mujeres o adolescentes después del parto y a sus recién nacidos que no tienen factores de riesgo o enfermedades aparentes, y que parecen estar sanos en general. </a:t>
            </a:r>
          </a:p>
          <a:p>
            <a:pPr>
              <a:buNone/>
            </a:pPr>
            <a:endParaRPr lang="en-AU" sz="1600" i="0" dirty="0">
              <a:solidFill>
                <a:srgbClr val="5991C3"/>
              </a:solidFill>
            </a:endParaRPr>
          </a:p>
          <a:p>
            <a:pPr>
              <a:buNone/>
            </a:pPr>
            <a:endParaRPr lang="en-AU" sz="1600" i="0" dirty="0">
              <a:solidFill>
                <a:srgbClr val="5991C3"/>
              </a:solidFill>
            </a:endParaRPr>
          </a:p>
          <a:p>
            <a:pPr>
              <a:buNone/>
            </a:pPr>
            <a:endParaRPr lang="en-AU" sz="1600" i="0" dirty="0">
              <a:solidFill>
                <a:srgbClr val="5991C3"/>
              </a:solidFill>
            </a:endParaRPr>
          </a:p>
          <a:p>
            <a:pPr>
              <a:buNone/>
            </a:pPr>
            <a:endParaRPr lang="en-AU" sz="1600" i="0" dirty="0">
              <a:solidFill>
                <a:srgbClr val="5991C3"/>
              </a:solidFill>
            </a:endParaRPr>
          </a:p>
        </p:txBody>
      </p:sp>
      <p:sp>
        <p:nvSpPr>
          <p:cNvPr id="2" name="Slide Number Placeholder 1">
            <a:extLst>
              <a:ext uri="{FF2B5EF4-FFF2-40B4-BE49-F238E27FC236}">
                <a16:creationId xmlns:a16="http://schemas.microsoft.com/office/drawing/2014/main" id="{9AD4EEE9-CA1F-1041-A54B-1BF319F978B4}"/>
              </a:ext>
            </a:extLst>
          </p:cNvPr>
          <p:cNvSpPr>
            <a:spLocks noGrp="1"/>
          </p:cNvSpPr>
          <p:nvPr>
            <p:ph type="sldNum" sz="quarter" idx="11"/>
          </p:nvPr>
        </p:nvSpPr>
        <p:spPr/>
        <p:txBody>
          <a:bodyPr/>
          <a:lstStyle/>
          <a:p>
            <a:fld id="{6809F770-0487-C844-B5CD-7CCE6C86BD15}" type="slidenum">
              <a:rPr lang="en-US" smtClean="0"/>
              <a:pPr/>
              <a:t>10</a:t>
            </a:fld>
            <a:endParaRPr lang="en-US" smtClean="0"/>
          </a:p>
        </p:txBody>
      </p:sp>
      <p:pic>
        <p:nvPicPr>
          <p:cNvPr id="19" name="Picture 4" descr="A mother holds a smiling baby, Kazakhstan">
            <a:extLst>
              <a:ext uri="{FF2B5EF4-FFF2-40B4-BE49-F238E27FC236}">
                <a16:creationId xmlns:a16="http://schemas.microsoft.com/office/drawing/2014/main" id="{DD65A71B-E584-46C3-914F-63D9E69AC6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25548" y="1899214"/>
            <a:ext cx="4125405" cy="27502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02CE33E-0D6E-4B50-974F-D1D335ABF5D3}"/>
              </a:ext>
            </a:extLst>
          </p:cNvPr>
          <p:cNvSpPr txBox="1"/>
          <p:nvPr/>
        </p:nvSpPr>
        <p:spPr>
          <a:xfrm>
            <a:off x="7049277" y="4649484"/>
            <a:ext cx="4125405" cy="430887"/>
          </a:xfrm>
          <a:prstGeom prst="rect">
            <a:avLst/>
          </a:prstGeom>
          <a:noFill/>
        </p:spPr>
        <p:txBody>
          <a:bodyPr wrap="square">
            <a:spAutoFit/>
          </a:bodyPr>
          <a:lstStyle/>
          <a:p>
            <a:r>
              <a:rPr lang="es-ES" sz="1100" dirty="0">
                <a:solidFill>
                  <a:schemeClr val="bg1">
                    <a:lumMod val="50000"/>
                  </a:schemeClr>
                </a:solidFill>
              </a:rPr>
              <a:t>Una madre sostiene a un bebé sonriente, Kazajistán. </a:t>
            </a:r>
            <a:r>
              <a:rPr lang="es-ES" sz="1100" dirty="0" smtClean="0">
                <a:solidFill>
                  <a:schemeClr val="bg1">
                    <a:lumMod val="50000"/>
                  </a:schemeClr>
                </a:solidFill>
              </a:rPr>
              <a:t>UNICEF </a:t>
            </a:r>
            <a:r>
              <a:rPr lang="es-ES" sz="1100" dirty="0" err="1">
                <a:solidFill>
                  <a:schemeClr val="bg1">
                    <a:lumMod val="50000"/>
                  </a:schemeClr>
                </a:solidFill>
              </a:rPr>
              <a:t>Kazakhstan</a:t>
            </a:r>
            <a:r>
              <a:rPr lang="es-ES" sz="1100" dirty="0">
                <a:solidFill>
                  <a:schemeClr val="bg1">
                    <a:lumMod val="50000"/>
                  </a:schemeClr>
                </a:solidFill>
              </a:rPr>
              <a:t>/2016/Kim</a:t>
            </a:r>
          </a:p>
        </p:txBody>
      </p:sp>
    </p:spTree>
    <p:extLst>
      <p:ext uri="{BB962C8B-B14F-4D97-AF65-F5344CB8AC3E}">
        <p14:creationId xmlns:p14="http://schemas.microsoft.com/office/powerpoint/2010/main" val="4120155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animEffect transition="in" filter="wipe(left)">
                                      <p:cBhvr>
                                        <p:cTn id="7" dur="3000"/>
                                        <p:tgtEl>
                                          <p:spTgt spid="22">
                                            <p:txEl>
                                              <p:pRg st="2" end="2"/>
                                            </p:txEl>
                                          </p:spTgt>
                                        </p:tgtEl>
                                      </p:cBhvr>
                                    </p:animEffect>
                                  </p:childTnLst>
                                </p:cTn>
                              </p:par>
                            </p:childTnLst>
                          </p:cTn>
                        </p:par>
                        <p:par>
                          <p:cTn id="8" fill="hold">
                            <p:stCondLst>
                              <p:cond delay="3000"/>
                            </p:stCondLst>
                            <p:childTnLst>
                              <p:par>
                                <p:cTn id="9" presetID="22" presetClass="entr" presetSubtype="8" fill="hold" nodeType="after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animEffect transition="in" filter="wipe(left)">
                                      <p:cBhvr>
                                        <p:cTn id="11" dur="30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211F85A2-4AA0-B94A-A2EC-ADC2D06F570C}"/>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3876381" y="-545"/>
            <a:ext cx="8355048" cy="6147412"/>
          </a:xfrm>
          <a:prstGeom prst="rect">
            <a:avLst/>
          </a:prstGeom>
        </p:spPr>
      </p:pic>
      <p:sp>
        <p:nvSpPr>
          <p:cNvPr id="20" name="Title 1">
            <a:extLst>
              <a:ext uri="{FF2B5EF4-FFF2-40B4-BE49-F238E27FC236}">
                <a16:creationId xmlns:a16="http://schemas.microsoft.com/office/drawing/2014/main" id="{69F916C5-0556-8441-B4F2-55B4703151FF}"/>
              </a:ext>
            </a:extLst>
          </p:cNvPr>
          <p:cNvSpPr>
            <a:spLocks noGrp="1"/>
          </p:cNvSpPr>
          <p:nvPr>
            <p:ph type="title"/>
          </p:nvPr>
        </p:nvSpPr>
        <p:spPr/>
        <p:txBody>
          <a:bodyPr/>
          <a:lstStyle/>
          <a:p>
            <a:r>
              <a:rPr lang="es-ES" b="1" cap="none">
                <a:solidFill>
                  <a:srgbClr val="1F7CB9"/>
                </a:solidFill>
              </a:rPr>
              <a:t>Alcance de la directriz: ¿quién?</a:t>
            </a:r>
            <a:r>
              <a:rPr lang="es-ES" b="1">
                <a:solidFill>
                  <a:srgbClr val="1F7CB9"/>
                </a:solidFill>
              </a:rPr>
              <a:t/>
            </a:r>
            <a:br>
              <a:rPr lang="es-ES" b="1">
                <a:solidFill>
                  <a:srgbClr val="1F7CB9"/>
                </a:solidFill>
              </a:rPr>
            </a:br>
            <a:endParaRPr lang="es-ES" b="1">
              <a:solidFill>
                <a:srgbClr val="1F7CB9"/>
              </a:solidFill>
            </a:endParaRPr>
          </a:p>
        </p:txBody>
      </p:sp>
      <p:sp>
        <p:nvSpPr>
          <p:cNvPr id="22" name="Content Placeholder 2">
            <a:extLst>
              <a:ext uri="{FF2B5EF4-FFF2-40B4-BE49-F238E27FC236}">
                <a16:creationId xmlns:a16="http://schemas.microsoft.com/office/drawing/2014/main" id="{81897F2D-8668-0948-80D2-AA8E580E753C}"/>
              </a:ext>
            </a:extLst>
          </p:cNvPr>
          <p:cNvSpPr>
            <a:spLocks noGrp="1"/>
          </p:cNvSpPr>
          <p:nvPr>
            <p:ph idx="1"/>
          </p:nvPr>
        </p:nvSpPr>
        <p:spPr>
          <a:xfrm>
            <a:off x="610308" y="1365677"/>
            <a:ext cx="6704892" cy="4626332"/>
          </a:xfrm>
        </p:spPr>
        <p:txBody>
          <a:bodyPr/>
          <a:lstStyle/>
          <a:p>
            <a:pPr>
              <a:spcAft>
                <a:spcPts val="600"/>
              </a:spcAft>
            </a:pPr>
            <a:r>
              <a:rPr lang="es-ES" sz="1600" i="0" dirty="0">
                <a:solidFill>
                  <a:schemeClr val="tx1">
                    <a:lumMod val="75000"/>
                    <a:lumOff val="25000"/>
                  </a:schemeClr>
                </a:solidFill>
              </a:rPr>
              <a:t>Algunas mujeres y sus recién nacidos pueden tener necesidades sociales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y </a:t>
            </a:r>
            <a:r>
              <a:rPr lang="es-ES" sz="1600" i="0" dirty="0">
                <a:solidFill>
                  <a:schemeClr val="tx1">
                    <a:lumMod val="75000"/>
                    <a:lumOff val="25000"/>
                  </a:schemeClr>
                </a:solidFill>
              </a:rPr>
              <a:t>de salud adicionales que no se contemplan en estas directrices, incluso en caso de muerte de la mujer o del bebé.</a:t>
            </a:r>
          </a:p>
          <a:p>
            <a:pPr>
              <a:spcAft>
                <a:spcPts val="600"/>
              </a:spcAft>
              <a:buNone/>
            </a:pPr>
            <a:r>
              <a:rPr lang="es-ES" sz="1600" i="0" dirty="0">
                <a:solidFill>
                  <a:schemeClr val="tx1">
                    <a:lumMod val="75000"/>
                    <a:lumOff val="25000"/>
                  </a:schemeClr>
                </a:solidFill>
              </a:rPr>
              <a:t>Por lo tanto, esta directriz complementa las directrices existentes de la OMS sobre la atención inmediata de la mujer y el recién nacido después del parto, el tratamiento de las complicaciones durante el embarazo, el parto y el periodo posnatal y la atención del niño prematuro y de bajo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peso </a:t>
            </a:r>
            <a:r>
              <a:rPr lang="es-ES" sz="1600" i="0" dirty="0">
                <a:solidFill>
                  <a:schemeClr val="tx1">
                    <a:lumMod val="75000"/>
                    <a:lumOff val="25000"/>
                  </a:schemeClr>
                </a:solidFill>
              </a:rPr>
              <a:t>al nacer. </a:t>
            </a:r>
          </a:p>
          <a:p>
            <a:pPr>
              <a:spcAft>
                <a:spcPts val="600"/>
              </a:spcAft>
              <a:buNone/>
            </a:pPr>
            <a:endParaRPr lang="en-AU" sz="1100" dirty="0">
              <a:solidFill>
                <a:srgbClr val="5991C3"/>
              </a:solidFill>
            </a:endParaRPr>
          </a:p>
          <a:p>
            <a:pPr>
              <a:buNone/>
            </a:pPr>
            <a:r>
              <a:rPr lang="es-ES" sz="1100" dirty="0">
                <a:solidFill>
                  <a:srgbClr val="404040"/>
                </a:solidFill>
              </a:rPr>
              <a:t>Las personas con necesidades adicionales pueden ser también adolescentes y personas pertenecientes </a:t>
            </a:r>
            <a:r>
              <a:rPr lang="es-ES" sz="1100" dirty="0" smtClean="0">
                <a:solidFill>
                  <a:srgbClr val="404040"/>
                </a:solidFill>
              </a:rPr>
              <a:t/>
            </a:r>
            <a:br>
              <a:rPr lang="es-ES" sz="1100" dirty="0" smtClean="0">
                <a:solidFill>
                  <a:srgbClr val="404040"/>
                </a:solidFill>
              </a:rPr>
            </a:br>
            <a:r>
              <a:rPr lang="es-ES" sz="1100" dirty="0" smtClean="0">
                <a:solidFill>
                  <a:srgbClr val="404040"/>
                </a:solidFill>
              </a:rPr>
              <a:t>a </a:t>
            </a:r>
            <a:r>
              <a:rPr lang="es-ES" sz="1100" dirty="0">
                <a:solidFill>
                  <a:srgbClr val="404040"/>
                </a:solidFill>
              </a:rPr>
              <a:t>grupos prioritarios, como las que viven en entornos rurales, las que se enfrentan a dificultades económicas, las pertenecientes a minorías étnicas, religiosas y raciales, las migrantes y desplazadas o afectadas por la guerra, las mujeres y niñas solteras, las sobrevivientes de violencia sexual y de género, </a:t>
            </a:r>
            <a:r>
              <a:rPr lang="es-ES" sz="1100" dirty="0" smtClean="0">
                <a:solidFill>
                  <a:srgbClr val="404040"/>
                </a:solidFill>
              </a:rPr>
              <a:t/>
            </a:r>
            <a:br>
              <a:rPr lang="es-ES" sz="1100" dirty="0" smtClean="0">
                <a:solidFill>
                  <a:srgbClr val="404040"/>
                </a:solidFill>
              </a:rPr>
            </a:br>
            <a:r>
              <a:rPr lang="es-ES" sz="1100" dirty="0" smtClean="0">
                <a:solidFill>
                  <a:srgbClr val="404040"/>
                </a:solidFill>
              </a:rPr>
              <a:t>las </a:t>
            </a:r>
            <a:r>
              <a:rPr lang="es-ES" sz="1100" dirty="0">
                <a:solidFill>
                  <a:srgbClr val="404040"/>
                </a:solidFill>
              </a:rPr>
              <a:t>madres de alquiler, las trabajadoras sexuales, las personas </a:t>
            </a:r>
            <a:r>
              <a:rPr lang="es-ES" sz="1100" dirty="0" err="1">
                <a:solidFill>
                  <a:srgbClr val="404040"/>
                </a:solidFill>
              </a:rPr>
              <a:t>transgénero</a:t>
            </a:r>
            <a:r>
              <a:rPr lang="es-ES" sz="1100" dirty="0">
                <a:solidFill>
                  <a:srgbClr val="404040"/>
                </a:solidFill>
              </a:rPr>
              <a:t> o no binarias, las personas </a:t>
            </a:r>
            <a:r>
              <a:rPr lang="es-ES" sz="1100" dirty="0" smtClean="0">
                <a:solidFill>
                  <a:srgbClr val="404040"/>
                </a:solidFill>
              </a:rPr>
              <a:t/>
            </a:r>
            <a:br>
              <a:rPr lang="es-ES" sz="1100" dirty="0" smtClean="0">
                <a:solidFill>
                  <a:srgbClr val="404040"/>
                </a:solidFill>
              </a:rPr>
            </a:br>
            <a:r>
              <a:rPr lang="es-ES" sz="1100" dirty="0" smtClean="0">
                <a:solidFill>
                  <a:srgbClr val="404040"/>
                </a:solidFill>
              </a:rPr>
              <a:t>con </a:t>
            </a:r>
            <a:r>
              <a:rPr lang="es-ES" sz="1100" dirty="0">
                <a:solidFill>
                  <a:srgbClr val="404040"/>
                </a:solidFill>
              </a:rPr>
              <a:t>discapacidades o problemas de salud mental y las que viven con VIH</a:t>
            </a:r>
            <a:r>
              <a:rPr lang="es-ES" sz="1100" i="0" dirty="0">
                <a:solidFill>
                  <a:srgbClr val="404040"/>
                </a:solidFill>
              </a:rPr>
              <a:t>. </a:t>
            </a:r>
          </a:p>
          <a:p>
            <a:pPr>
              <a:buNone/>
            </a:pPr>
            <a:endParaRPr lang="en-AU" sz="1600" i="0" dirty="0">
              <a:solidFill>
                <a:srgbClr val="5991C3"/>
              </a:solidFill>
            </a:endParaRPr>
          </a:p>
          <a:p>
            <a:pPr>
              <a:buNone/>
            </a:pPr>
            <a:endParaRPr lang="en-AU" sz="1600" i="0" dirty="0">
              <a:solidFill>
                <a:srgbClr val="5991C3"/>
              </a:solidFill>
            </a:endParaRPr>
          </a:p>
          <a:p>
            <a:pPr>
              <a:buNone/>
            </a:pPr>
            <a:endParaRPr lang="en-AU" sz="1600" i="0" dirty="0">
              <a:solidFill>
                <a:srgbClr val="5991C3"/>
              </a:solidFill>
            </a:endParaRPr>
          </a:p>
          <a:p>
            <a:pPr>
              <a:buNone/>
            </a:pPr>
            <a:endParaRPr lang="en-AU" sz="1600" i="0" dirty="0">
              <a:solidFill>
                <a:srgbClr val="5991C3"/>
              </a:solidFill>
            </a:endParaRPr>
          </a:p>
        </p:txBody>
      </p:sp>
      <p:sp>
        <p:nvSpPr>
          <p:cNvPr id="2" name="Slide Number Placeholder 1">
            <a:extLst>
              <a:ext uri="{FF2B5EF4-FFF2-40B4-BE49-F238E27FC236}">
                <a16:creationId xmlns:a16="http://schemas.microsoft.com/office/drawing/2014/main" id="{9AD4EEE9-CA1F-1041-A54B-1BF319F978B4}"/>
              </a:ext>
            </a:extLst>
          </p:cNvPr>
          <p:cNvSpPr>
            <a:spLocks noGrp="1"/>
          </p:cNvSpPr>
          <p:nvPr>
            <p:ph type="sldNum" sz="quarter" idx="11"/>
          </p:nvPr>
        </p:nvSpPr>
        <p:spPr/>
        <p:txBody>
          <a:bodyPr/>
          <a:lstStyle/>
          <a:p>
            <a:fld id="{6809F770-0487-C844-B5CD-7CCE6C86BD15}" type="slidenum">
              <a:rPr lang="en-US" smtClean="0"/>
              <a:pPr/>
              <a:t>11</a:t>
            </a:fld>
            <a:endParaRPr lang="en-US" smtClean="0"/>
          </a:p>
        </p:txBody>
      </p:sp>
    </p:spTree>
    <p:extLst>
      <p:ext uri="{BB962C8B-B14F-4D97-AF65-F5344CB8AC3E}">
        <p14:creationId xmlns:p14="http://schemas.microsoft.com/office/powerpoint/2010/main" val="4054543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8469254" y="1"/>
            <a:ext cx="3722746" cy="2739093"/>
          </a:xfrm>
          <a:prstGeom prst="rect">
            <a:avLst/>
          </a:prstGeom>
        </p:spPr>
      </p:pic>
      <p:sp>
        <p:nvSpPr>
          <p:cNvPr id="12" name="Rectangle 11">
            <a:extLst>
              <a:ext uri="{FF2B5EF4-FFF2-40B4-BE49-F238E27FC236}">
                <a16:creationId xmlns:a16="http://schemas.microsoft.com/office/drawing/2014/main" id="{7580B18E-4D5D-4B38-8238-A7270C751F82}"/>
              </a:ext>
            </a:extLst>
          </p:cNvPr>
          <p:cNvSpPr/>
          <p:nvPr/>
        </p:nvSpPr>
        <p:spPr>
          <a:xfrm>
            <a:off x="9160623" y="1523724"/>
            <a:ext cx="2696415" cy="1197828"/>
          </a:xfrm>
          <a:prstGeom prst="rect">
            <a:avLst/>
          </a:prstGeom>
        </p:spPr>
        <p:txBody>
          <a:bodyPr wrap="square">
            <a:spAutoFit/>
          </a:bodyPr>
          <a:lstStyle/>
          <a:p>
            <a:pPr>
              <a:lnSpc>
                <a:spcPts val="2200"/>
              </a:lnSpc>
            </a:pPr>
            <a:r>
              <a:rPr lang="es-ES" sz="1600" b="1" dirty="0">
                <a:solidFill>
                  <a:srgbClr val="1F7CB9"/>
                </a:solidFill>
                <a:latin typeface="Arial" panose="020B0604020202020204" pitchFamily="34" charset="0"/>
                <a:cs typeface="Arial" panose="020B0604020202020204" pitchFamily="34" charset="0"/>
              </a:rPr>
              <a:t>Planes para el parto</a:t>
            </a:r>
          </a:p>
          <a:p>
            <a:pPr>
              <a:lnSpc>
                <a:spcPts val="2200"/>
              </a:lnSpc>
            </a:pPr>
            <a:r>
              <a:rPr lang="es-ES" sz="1600" dirty="0">
                <a:solidFill>
                  <a:schemeClr val="tx1">
                    <a:lumMod val="75000"/>
                    <a:lumOff val="25000"/>
                  </a:schemeClr>
                </a:solidFill>
                <a:cs typeface="Times New Roman" panose="02020603050405020304" pitchFamily="18" charset="0"/>
              </a:rPr>
              <a:t>Momento del alta, hora </a:t>
            </a:r>
            <a:r>
              <a:rPr lang="es-ES" sz="1600" dirty="0" smtClean="0">
                <a:solidFill>
                  <a:schemeClr val="tx1">
                    <a:lumMod val="75000"/>
                    <a:lumOff val="25000"/>
                  </a:schemeClr>
                </a:solidFill>
                <a:cs typeface="Times New Roman" panose="02020603050405020304" pitchFamily="18" charset="0"/>
              </a:rPr>
              <a:t/>
            </a:r>
            <a:br>
              <a:rPr lang="es-ES" sz="1600" dirty="0" smtClean="0">
                <a:solidFill>
                  <a:schemeClr val="tx1">
                    <a:lumMod val="75000"/>
                    <a:lumOff val="25000"/>
                  </a:schemeClr>
                </a:solidFill>
                <a:cs typeface="Times New Roman" panose="02020603050405020304" pitchFamily="18" charset="0"/>
              </a:rPr>
            </a:br>
            <a:r>
              <a:rPr lang="es-ES" sz="1600" dirty="0" smtClean="0">
                <a:solidFill>
                  <a:schemeClr val="tx1">
                    <a:lumMod val="75000"/>
                    <a:lumOff val="25000"/>
                  </a:schemeClr>
                </a:solidFill>
                <a:cs typeface="Times New Roman" panose="02020603050405020304" pitchFamily="18" charset="0"/>
              </a:rPr>
              <a:t>y </a:t>
            </a:r>
            <a:r>
              <a:rPr lang="es-ES" sz="1600" dirty="0">
                <a:solidFill>
                  <a:schemeClr val="tx1">
                    <a:lumMod val="75000"/>
                    <a:lumOff val="25000"/>
                  </a:schemeClr>
                </a:solidFill>
                <a:cs typeface="Times New Roman" panose="02020603050405020304" pitchFamily="18" charset="0"/>
              </a:rPr>
              <a:t>lugar de los contactos, preparación para el alta</a:t>
            </a:r>
          </a:p>
        </p:txBody>
      </p:sp>
      <p:sp>
        <p:nvSpPr>
          <p:cNvPr id="15" name="Rectangle 14">
            <a:extLst>
              <a:ext uri="{FF2B5EF4-FFF2-40B4-BE49-F238E27FC236}">
                <a16:creationId xmlns:a16="http://schemas.microsoft.com/office/drawing/2014/main" id="{6C35495E-9642-41CB-B503-44638CFB27E1}"/>
              </a:ext>
            </a:extLst>
          </p:cNvPr>
          <p:cNvSpPr/>
          <p:nvPr/>
        </p:nvSpPr>
        <p:spPr>
          <a:xfrm>
            <a:off x="1549636" y="4572258"/>
            <a:ext cx="2699941" cy="1785104"/>
          </a:xfrm>
          <a:prstGeom prst="rect">
            <a:avLst/>
          </a:prstGeom>
        </p:spPr>
        <p:txBody>
          <a:bodyPr wrap="square">
            <a:spAutoFit/>
          </a:bodyPr>
          <a:lstStyle/>
          <a:p>
            <a:pPr>
              <a:lnSpc>
                <a:spcPts val="2200"/>
              </a:lnSpc>
            </a:pPr>
            <a:r>
              <a:rPr lang="es-ES" sz="1600" b="1" dirty="0">
                <a:solidFill>
                  <a:srgbClr val="1F7CB9"/>
                </a:solidFill>
                <a:cs typeface="Arial" panose="020B0604020202020204" pitchFamily="34" charset="0"/>
              </a:rPr>
              <a:t>Proveedores competentes </a:t>
            </a:r>
            <a:r>
              <a:rPr lang="es-ES" sz="1600" b="1" dirty="0" smtClean="0">
                <a:solidFill>
                  <a:srgbClr val="1F7CB9"/>
                </a:solidFill>
                <a:cs typeface="Arial" panose="020B0604020202020204" pitchFamily="34" charset="0"/>
              </a:rPr>
              <a:t/>
            </a:r>
            <a:br>
              <a:rPr lang="es-ES" sz="1600" b="1" dirty="0" smtClean="0">
                <a:solidFill>
                  <a:srgbClr val="1F7CB9"/>
                </a:solidFill>
                <a:cs typeface="Arial" panose="020B0604020202020204" pitchFamily="34" charset="0"/>
              </a:rPr>
            </a:br>
            <a:r>
              <a:rPr lang="es-ES" sz="1600" b="1" dirty="0" smtClean="0">
                <a:solidFill>
                  <a:srgbClr val="1F7CB9"/>
                </a:solidFill>
                <a:cs typeface="Arial" panose="020B0604020202020204" pitchFamily="34" charset="0"/>
              </a:rPr>
              <a:t>y </a:t>
            </a:r>
            <a:r>
              <a:rPr lang="es-ES" sz="1600" b="1" dirty="0">
                <a:solidFill>
                  <a:srgbClr val="1F7CB9"/>
                </a:solidFill>
                <a:cs typeface="Arial" panose="020B0604020202020204" pitchFamily="34" charset="0"/>
              </a:rPr>
              <a:t>motivados</a:t>
            </a:r>
          </a:p>
          <a:p>
            <a:pPr>
              <a:lnSpc>
                <a:spcPts val="2200"/>
              </a:lnSpc>
            </a:pPr>
            <a:r>
              <a:rPr lang="es-ES" sz="1600" dirty="0">
                <a:solidFill>
                  <a:schemeClr val="tx1">
                    <a:lumMod val="75000"/>
                    <a:lumOff val="25000"/>
                  </a:schemeClr>
                </a:solidFill>
              </a:rPr>
              <a:t>Personal calificado, trabajadores de la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salud </a:t>
            </a:r>
            <a:r>
              <a:rPr lang="es-ES" sz="1600" dirty="0">
                <a:solidFill>
                  <a:schemeClr val="tx1">
                    <a:lumMod val="75000"/>
                    <a:lumOff val="25000"/>
                  </a:schemeClr>
                </a:solidFill>
              </a:rPr>
              <a:t>comunitarios</a:t>
            </a:r>
          </a:p>
        </p:txBody>
      </p:sp>
      <p:sp>
        <p:nvSpPr>
          <p:cNvPr id="20" name="Rectangle 19">
            <a:extLst>
              <a:ext uri="{FF2B5EF4-FFF2-40B4-BE49-F238E27FC236}">
                <a16:creationId xmlns:a16="http://schemas.microsoft.com/office/drawing/2014/main" id="{6612489D-BA4C-4C50-A763-2BD82724C2ED}"/>
              </a:ext>
            </a:extLst>
          </p:cNvPr>
          <p:cNvSpPr/>
          <p:nvPr/>
        </p:nvSpPr>
        <p:spPr>
          <a:xfrm>
            <a:off x="9160622" y="3917092"/>
            <a:ext cx="2696415" cy="2326342"/>
          </a:xfrm>
          <a:prstGeom prst="rect">
            <a:avLst/>
          </a:prstGeom>
        </p:spPr>
        <p:txBody>
          <a:bodyPr wrap="square">
            <a:spAutoFit/>
          </a:bodyPr>
          <a:lstStyle/>
          <a:p>
            <a:pPr>
              <a:lnSpc>
                <a:spcPts val="2200"/>
              </a:lnSpc>
            </a:pPr>
            <a:r>
              <a:rPr lang="es-ES" sz="1600" b="1" dirty="0">
                <a:solidFill>
                  <a:srgbClr val="1F7CB9"/>
                </a:solidFill>
                <a:latin typeface="Arial" panose="020B0604020202020204" pitchFamily="34" charset="0"/>
                <a:cs typeface="Arial" panose="020B0604020202020204" pitchFamily="34" charset="0"/>
              </a:rPr>
              <a:t>Sistemas de salud y promoción de la salud</a:t>
            </a:r>
          </a:p>
          <a:p>
            <a:pPr>
              <a:lnSpc>
                <a:spcPts val="2200"/>
              </a:lnSpc>
            </a:pPr>
            <a:r>
              <a:rPr lang="es-ES" sz="1600" dirty="0">
                <a:solidFill>
                  <a:schemeClr val="tx1">
                    <a:lumMod val="75000"/>
                    <a:lumOff val="25000"/>
                  </a:schemeClr>
                </a:solidFill>
                <a:cs typeface="Arial" panose="020B0604020202020204" pitchFamily="34" charset="0"/>
              </a:rPr>
              <a:t>Políticas basadas en los centros, promoción de la salud, apoyo, educación, gestión del personal, </a:t>
            </a:r>
            <a:r>
              <a:rPr lang="es-ES" sz="1600" dirty="0" smtClean="0">
                <a:solidFill>
                  <a:schemeClr val="tx1">
                    <a:lumMod val="75000"/>
                    <a:lumOff val="25000"/>
                  </a:schemeClr>
                </a:solidFill>
                <a:cs typeface="Arial" panose="020B0604020202020204" pitchFamily="34" charset="0"/>
              </a:rPr>
              <a:t/>
            </a:r>
            <a:br>
              <a:rPr lang="es-ES" sz="1600" dirty="0" smtClean="0">
                <a:solidFill>
                  <a:schemeClr val="tx1">
                    <a:lumMod val="75000"/>
                    <a:lumOff val="25000"/>
                  </a:schemeClr>
                </a:solidFill>
                <a:cs typeface="Arial" panose="020B0604020202020204" pitchFamily="34" charset="0"/>
              </a:rPr>
            </a:br>
            <a:r>
              <a:rPr lang="es-ES" sz="1600" dirty="0" smtClean="0">
                <a:solidFill>
                  <a:schemeClr val="tx1">
                    <a:lumMod val="75000"/>
                    <a:lumOff val="25000"/>
                  </a:schemeClr>
                </a:solidFill>
                <a:cs typeface="Arial" panose="020B0604020202020204" pitchFamily="34" charset="0"/>
              </a:rPr>
              <a:t>salud </a:t>
            </a:r>
            <a:r>
              <a:rPr lang="es-ES" sz="1600" dirty="0">
                <a:solidFill>
                  <a:schemeClr val="tx1">
                    <a:lumMod val="75000"/>
                    <a:lumOff val="25000"/>
                  </a:schemeClr>
                </a:solidFill>
                <a:cs typeface="Arial" panose="020B0604020202020204" pitchFamily="34" charset="0"/>
              </a:rPr>
              <a:t>digital </a:t>
            </a:r>
          </a:p>
          <a:p>
            <a:pPr>
              <a:lnSpc>
                <a:spcPts val="2200"/>
              </a:lnSpc>
            </a:pPr>
            <a:endParaRPr lang="es-ES" sz="1600" dirty="0">
              <a:solidFill>
                <a:schemeClr val="tx1">
                  <a:lumMod val="75000"/>
                  <a:lumOff val="25000"/>
                </a:schemeClr>
              </a:solidFill>
              <a:cs typeface="Arial" panose="020B0604020202020204" pitchFamily="34" charset="0"/>
            </a:endParaRPr>
          </a:p>
        </p:txBody>
      </p:sp>
      <p:sp>
        <p:nvSpPr>
          <p:cNvPr id="13" name="Title 1">
            <a:extLst>
              <a:ext uri="{FF2B5EF4-FFF2-40B4-BE49-F238E27FC236}">
                <a16:creationId xmlns:a16="http://schemas.microsoft.com/office/drawing/2014/main" id="{C0148D73-7939-9A41-8133-33C18D7376B1}"/>
              </a:ext>
            </a:extLst>
          </p:cNvPr>
          <p:cNvSpPr txBox="1">
            <a:spLocks/>
          </p:cNvSpPr>
          <p:nvPr/>
        </p:nvSpPr>
        <p:spPr>
          <a:xfrm>
            <a:off x="610307" y="453145"/>
            <a:ext cx="11246730" cy="104351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r>
              <a:rPr lang="es-ES" sz="3200" b="1" cap="none">
                <a:solidFill>
                  <a:srgbClr val="1F7CB9"/>
                </a:solidFill>
                <a:latin typeface="Arial" panose="020B0604020202020204" pitchFamily="34" charset="0"/>
                <a:cs typeface="Arial" panose="020B0604020202020204" pitchFamily="34" charset="0"/>
              </a:rPr>
              <a:t>Alcance de la directriz: ¿Qué? ¿Cuándo y dónde? </a:t>
            </a:r>
            <a:br>
              <a:rPr lang="es-ES" sz="3200" b="1" cap="none">
                <a:solidFill>
                  <a:srgbClr val="1F7CB9"/>
                </a:solidFill>
                <a:latin typeface="Arial" panose="020B0604020202020204" pitchFamily="34" charset="0"/>
                <a:cs typeface="Arial" panose="020B0604020202020204" pitchFamily="34" charset="0"/>
              </a:rPr>
            </a:br>
            <a:r>
              <a:rPr lang="es-ES" sz="3200" b="1" cap="none">
                <a:solidFill>
                  <a:srgbClr val="1F7CB9"/>
                </a:solidFill>
                <a:latin typeface="Arial" panose="020B0604020202020204" pitchFamily="34" charset="0"/>
                <a:cs typeface="Arial" panose="020B0604020202020204" pitchFamily="34" charset="0"/>
              </a:rPr>
              <a:t>¿Por quién? ¿Cómo?</a:t>
            </a:r>
          </a:p>
        </p:txBody>
      </p:sp>
      <p:grpSp>
        <p:nvGrpSpPr>
          <p:cNvPr id="11" name="Group 10">
            <a:extLst>
              <a:ext uri="{FF2B5EF4-FFF2-40B4-BE49-F238E27FC236}">
                <a16:creationId xmlns:a16="http://schemas.microsoft.com/office/drawing/2014/main" id="{0A119285-3D50-3946-B4F0-823CB5D701A6}"/>
              </a:ext>
            </a:extLst>
          </p:cNvPr>
          <p:cNvGrpSpPr/>
          <p:nvPr/>
        </p:nvGrpSpPr>
        <p:grpSpPr>
          <a:xfrm>
            <a:off x="4142412" y="3616435"/>
            <a:ext cx="2409563" cy="2683795"/>
            <a:chOff x="4142412" y="3628158"/>
            <a:chExt cx="2409563" cy="2683795"/>
          </a:xfrm>
          <a:solidFill>
            <a:srgbClr val="2BA8A7"/>
          </a:solidFill>
        </p:grpSpPr>
        <p:sp>
          <p:nvSpPr>
            <p:cNvPr id="27" name="Triangle 26">
              <a:extLst>
                <a:ext uri="{FF2B5EF4-FFF2-40B4-BE49-F238E27FC236}">
                  <a16:creationId xmlns:a16="http://schemas.microsoft.com/office/drawing/2014/main" id="{122DE9DA-5B1A-AA42-A714-A3CEDC4E8F1F}"/>
                </a:ext>
              </a:extLst>
            </p:cNvPr>
            <p:cNvSpPr/>
            <p:nvPr/>
          </p:nvSpPr>
          <p:spPr>
            <a:xfrm>
              <a:off x="5037476" y="3628158"/>
              <a:ext cx="619435" cy="301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3" name="Rectangle 22">
              <a:extLst>
                <a:ext uri="{FF2B5EF4-FFF2-40B4-BE49-F238E27FC236}">
                  <a16:creationId xmlns:a16="http://schemas.microsoft.com/office/drawing/2014/main" id="{4A7FFD93-4972-6144-93BF-B0E0C5F9ED2F}"/>
                </a:ext>
              </a:extLst>
            </p:cNvPr>
            <p:cNvSpPr/>
            <p:nvPr/>
          </p:nvSpPr>
          <p:spPr>
            <a:xfrm>
              <a:off x="4142412" y="3918585"/>
              <a:ext cx="2409563" cy="23933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2" name="TextBox 31">
              <a:extLst>
                <a:ext uri="{FF2B5EF4-FFF2-40B4-BE49-F238E27FC236}">
                  <a16:creationId xmlns:a16="http://schemas.microsoft.com/office/drawing/2014/main" id="{21E96ED2-958E-B44A-B186-01CFEC595D51}"/>
                </a:ext>
              </a:extLst>
            </p:cNvPr>
            <p:cNvSpPr txBox="1"/>
            <p:nvPr/>
          </p:nvSpPr>
          <p:spPr>
            <a:xfrm>
              <a:off x="4937390" y="4784735"/>
              <a:ext cx="803104" cy="830997"/>
            </a:xfrm>
            <a:prstGeom prst="rect">
              <a:avLst/>
            </a:prstGeom>
            <a:grpFill/>
          </p:spPr>
          <p:txBody>
            <a:bodyPr wrap="none" lIns="0" tIns="0" rIns="0" bIns="0" rtlCol="0">
              <a:spAutoFit/>
            </a:bodyPr>
            <a:lstStyle/>
            <a:p>
              <a:pPr algn="ctr"/>
              <a:r>
                <a:rPr lang="es-ES" b="1" dirty="0">
                  <a:solidFill>
                    <a:schemeClr val="bg1"/>
                  </a:solidFill>
                  <a:cs typeface="Arial" panose="020B0604020202020204" pitchFamily="34" charset="0"/>
                </a:rPr>
                <a:t>¿Por </a:t>
              </a:r>
              <a:r>
                <a:rPr lang="es-ES" b="1" dirty="0" smtClean="0">
                  <a:solidFill>
                    <a:schemeClr val="bg1"/>
                  </a:solidFill>
                  <a:cs typeface="Arial" panose="020B0604020202020204" pitchFamily="34" charset="0"/>
                </a:rPr>
                <a:t/>
              </a:r>
              <a:br>
                <a:rPr lang="es-ES" b="1" dirty="0" smtClean="0">
                  <a:solidFill>
                    <a:schemeClr val="bg1"/>
                  </a:solidFill>
                  <a:cs typeface="Arial" panose="020B0604020202020204" pitchFamily="34" charset="0"/>
                </a:rPr>
              </a:br>
              <a:r>
                <a:rPr lang="es-ES" b="1" dirty="0" smtClean="0">
                  <a:solidFill>
                    <a:schemeClr val="bg1"/>
                  </a:solidFill>
                  <a:cs typeface="Arial" panose="020B0604020202020204" pitchFamily="34" charset="0"/>
                </a:rPr>
                <a:t>quién</a:t>
              </a:r>
              <a:r>
                <a:rPr lang="es-ES" b="1" dirty="0">
                  <a:solidFill>
                    <a:schemeClr val="bg1"/>
                  </a:solidFill>
                  <a:cs typeface="Arial" panose="020B0604020202020204" pitchFamily="34" charset="0"/>
                </a:rPr>
                <a:t>?</a:t>
              </a:r>
            </a:p>
            <a:p>
              <a:pPr algn="ctr"/>
              <a:endParaRPr lang="es-ES" b="1" dirty="0">
                <a:solidFill>
                  <a:schemeClr val="bg1"/>
                </a:solidFill>
                <a:cs typeface="Arial" panose="020B0604020202020204" pitchFamily="34" charset="0"/>
              </a:endParaRPr>
            </a:p>
          </p:txBody>
        </p:sp>
      </p:grpSp>
      <p:grpSp>
        <p:nvGrpSpPr>
          <p:cNvPr id="7" name="Group 6">
            <a:extLst>
              <a:ext uri="{FF2B5EF4-FFF2-40B4-BE49-F238E27FC236}">
                <a16:creationId xmlns:a16="http://schemas.microsoft.com/office/drawing/2014/main" id="{0CA3D08F-C4B9-5D4D-9EB4-CB61C1B66D4A}"/>
              </a:ext>
            </a:extLst>
          </p:cNvPr>
          <p:cNvGrpSpPr/>
          <p:nvPr/>
        </p:nvGrpSpPr>
        <p:grpSpPr>
          <a:xfrm>
            <a:off x="6545805" y="1523724"/>
            <a:ext cx="2409563" cy="2663895"/>
            <a:chOff x="6557528" y="1523724"/>
            <a:chExt cx="2409563" cy="2663895"/>
          </a:xfrm>
          <a:solidFill>
            <a:srgbClr val="2BA8A7"/>
          </a:solidFill>
        </p:grpSpPr>
        <p:sp>
          <p:nvSpPr>
            <p:cNvPr id="22" name="Rectangle 21">
              <a:extLst>
                <a:ext uri="{FF2B5EF4-FFF2-40B4-BE49-F238E27FC236}">
                  <a16:creationId xmlns:a16="http://schemas.microsoft.com/office/drawing/2014/main" id="{405E0797-874D-FA48-A093-1BA77037C7E1}"/>
                </a:ext>
              </a:extLst>
            </p:cNvPr>
            <p:cNvSpPr/>
            <p:nvPr/>
          </p:nvSpPr>
          <p:spPr>
            <a:xfrm>
              <a:off x="6557528" y="1523724"/>
              <a:ext cx="2409563" cy="23933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5" name="Triangle 24">
              <a:extLst>
                <a:ext uri="{FF2B5EF4-FFF2-40B4-BE49-F238E27FC236}">
                  <a16:creationId xmlns:a16="http://schemas.microsoft.com/office/drawing/2014/main" id="{A2B8AC21-CE0F-2047-B8C2-1DE87371CF71}"/>
                </a:ext>
              </a:extLst>
            </p:cNvPr>
            <p:cNvSpPr/>
            <p:nvPr/>
          </p:nvSpPr>
          <p:spPr>
            <a:xfrm rot="10800000">
              <a:off x="7452592" y="3885895"/>
              <a:ext cx="619435" cy="301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3" name="TextBox 32">
              <a:extLst>
                <a:ext uri="{FF2B5EF4-FFF2-40B4-BE49-F238E27FC236}">
                  <a16:creationId xmlns:a16="http://schemas.microsoft.com/office/drawing/2014/main" id="{D3899A18-A47F-534E-9BA2-2C235B87BF81}"/>
                </a:ext>
              </a:extLst>
            </p:cNvPr>
            <p:cNvSpPr txBox="1"/>
            <p:nvPr/>
          </p:nvSpPr>
          <p:spPr>
            <a:xfrm>
              <a:off x="7210875" y="2402088"/>
              <a:ext cx="1102866" cy="553998"/>
            </a:xfrm>
            <a:prstGeom prst="rect">
              <a:avLst/>
            </a:prstGeom>
            <a:grpFill/>
          </p:spPr>
          <p:txBody>
            <a:bodyPr wrap="none" lIns="0" tIns="0" rIns="0" bIns="0" rtlCol="0">
              <a:spAutoFit/>
            </a:bodyPr>
            <a:lstStyle/>
            <a:p>
              <a:pPr algn="ctr"/>
              <a:r>
                <a:rPr lang="es-ES" b="1" dirty="0">
                  <a:solidFill>
                    <a:schemeClr val="bg1"/>
                  </a:solidFill>
                  <a:cs typeface="Arial" panose="020B0604020202020204" pitchFamily="34" charset="0"/>
                </a:rPr>
                <a:t>¿Cuándo </a:t>
              </a:r>
              <a:r>
                <a:rPr lang="es-ES" b="1" dirty="0" smtClean="0">
                  <a:solidFill>
                    <a:schemeClr val="bg1"/>
                  </a:solidFill>
                  <a:cs typeface="Arial" panose="020B0604020202020204" pitchFamily="34" charset="0"/>
                </a:rPr>
                <a:t/>
              </a:r>
              <a:br>
                <a:rPr lang="es-ES" b="1" dirty="0" smtClean="0">
                  <a:solidFill>
                    <a:schemeClr val="bg1"/>
                  </a:solidFill>
                  <a:cs typeface="Arial" panose="020B0604020202020204" pitchFamily="34" charset="0"/>
                </a:rPr>
              </a:br>
              <a:r>
                <a:rPr lang="es-ES" b="1" dirty="0" smtClean="0">
                  <a:solidFill>
                    <a:schemeClr val="bg1"/>
                  </a:solidFill>
                  <a:cs typeface="Arial" panose="020B0604020202020204" pitchFamily="34" charset="0"/>
                </a:rPr>
                <a:t>y </a:t>
              </a:r>
              <a:r>
                <a:rPr lang="es-ES" b="1" dirty="0">
                  <a:solidFill>
                    <a:schemeClr val="bg1"/>
                  </a:solidFill>
                  <a:cs typeface="Arial" panose="020B0604020202020204" pitchFamily="34" charset="0"/>
                </a:rPr>
                <a:t>dónde?</a:t>
              </a:r>
            </a:p>
          </p:txBody>
        </p:sp>
      </p:grpSp>
      <p:grpSp>
        <p:nvGrpSpPr>
          <p:cNvPr id="10" name="Group 9">
            <a:extLst>
              <a:ext uri="{FF2B5EF4-FFF2-40B4-BE49-F238E27FC236}">
                <a16:creationId xmlns:a16="http://schemas.microsoft.com/office/drawing/2014/main" id="{2DE9B9EA-0CB8-0946-88D1-85CA9EC031F2}"/>
              </a:ext>
            </a:extLst>
          </p:cNvPr>
          <p:cNvGrpSpPr/>
          <p:nvPr/>
        </p:nvGrpSpPr>
        <p:grpSpPr>
          <a:xfrm>
            <a:off x="6324592" y="3906862"/>
            <a:ext cx="2630776" cy="2393368"/>
            <a:chOff x="6336315" y="3918585"/>
            <a:chExt cx="2630776" cy="2393368"/>
          </a:xfrm>
        </p:grpSpPr>
        <p:sp>
          <p:nvSpPr>
            <p:cNvPr id="24" name="Rectangle 23">
              <a:extLst>
                <a:ext uri="{FF2B5EF4-FFF2-40B4-BE49-F238E27FC236}">
                  <a16:creationId xmlns:a16="http://schemas.microsoft.com/office/drawing/2014/main" id="{97AF0BB3-FED0-8E48-8509-F7EFD9E4D58F}"/>
                </a:ext>
              </a:extLst>
            </p:cNvPr>
            <p:cNvSpPr/>
            <p:nvPr/>
          </p:nvSpPr>
          <p:spPr>
            <a:xfrm>
              <a:off x="6557528" y="3918585"/>
              <a:ext cx="2409563" cy="2393368"/>
            </a:xfrm>
            <a:prstGeom prst="rect">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6" name="Triangle 25">
              <a:extLst>
                <a:ext uri="{FF2B5EF4-FFF2-40B4-BE49-F238E27FC236}">
                  <a16:creationId xmlns:a16="http://schemas.microsoft.com/office/drawing/2014/main" id="{C5F4269D-C37C-0B47-BC87-CFE32468A9AC}"/>
                </a:ext>
              </a:extLst>
            </p:cNvPr>
            <p:cNvSpPr/>
            <p:nvPr/>
          </p:nvSpPr>
          <p:spPr>
            <a:xfrm rot="16200000">
              <a:off x="6025673" y="5017206"/>
              <a:ext cx="842992" cy="221708"/>
            </a:xfrm>
            <a:prstGeom prst="triangl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4" name="TextBox 33">
              <a:extLst>
                <a:ext uri="{FF2B5EF4-FFF2-40B4-BE49-F238E27FC236}">
                  <a16:creationId xmlns:a16="http://schemas.microsoft.com/office/drawing/2014/main" id="{FB3880A5-FE3B-334D-942B-2C808DE32110}"/>
                </a:ext>
              </a:extLst>
            </p:cNvPr>
            <p:cNvSpPr txBox="1"/>
            <p:nvPr/>
          </p:nvSpPr>
          <p:spPr>
            <a:xfrm>
              <a:off x="7256562" y="4797526"/>
              <a:ext cx="1011494" cy="830997"/>
            </a:xfrm>
            <a:prstGeom prst="rect">
              <a:avLst/>
            </a:prstGeom>
            <a:noFill/>
          </p:spPr>
          <p:txBody>
            <a:bodyPr wrap="none" lIns="0" tIns="0" rIns="0" bIns="0" rtlCol="0">
              <a:spAutoFit/>
            </a:bodyPr>
            <a:lstStyle/>
            <a:p>
              <a:pPr algn="ctr"/>
              <a:r>
                <a:rPr lang="es-ES" b="1" dirty="0">
                  <a:solidFill>
                    <a:schemeClr val="bg1"/>
                  </a:solidFill>
                </a:rPr>
                <a:t>¿Cómo </a:t>
              </a:r>
              <a:r>
                <a:rPr lang="es-ES" b="1" dirty="0" smtClean="0">
                  <a:solidFill>
                    <a:schemeClr val="bg1"/>
                  </a:solidFill>
                </a:rPr>
                <a:t/>
              </a:r>
              <a:br>
                <a:rPr lang="es-ES" b="1" dirty="0" smtClean="0">
                  <a:solidFill>
                    <a:schemeClr val="bg1"/>
                  </a:solidFill>
                </a:rPr>
              </a:br>
              <a:r>
                <a:rPr lang="es-ES" b="1" dirty="0" smtClean="0">
                  <a:solidFill>
                    <a:schemeClr val="bg1"/>
                  </a:solidFill>
                </a:rPr>
                <a:t>apoyar</a:t>
              </a:r>
              <a:r>
                <a:rPr lang="es-ES" b="1" dirty="0">
                  <a:solidFill>
                    <a:schemeClr val="bg1"/>
                  </a:solidFill>
                </a:rPr>
                <a:t>? </a:t>
              </a:r>
            </a:p>
            <a:p>
              <a:pPr algn="ctr"/>
              <a:endParaRPr lang="es-ES" b="1" dirty="0">
                <a:solidFill>
                  <a:schemeClr val="bg1"/>
                </a:solidFill>
              </a:endParaRPr>
            </a:p>
          </p:txBody>
        </p:sp>
      </p:grpSp>
      <p:sp>
        <p:nvSpPr>
          <p:cNvPr id="8" name="Slide Number Placeholder 7">
            <a:extLst>
              <a:ext uri="{FF2B5EF4-FFF2-40B4-BE49-F238E27FC236}">
                <a16:creationId xmlns:a16="http://schemas.microsoft.com/office/drawing/2014/main" id="{04FAA7E3-F39B-FE4F-848D-CEE6A30B40CD}"/>
              </a:ext>
            </a:extLst>
          </p:cNvPr>
          <p:cNvSpPr>
            <a:spLocks noGrp="1"/>
          </p:cNvSpPr>
          <p:nvPr>
            <p:ph type="sldNum" sz="quarter" idx="11"/>
          </p:nvPr>
        </p:nvSpPr>
        <p:spPr/>
        <p:txBody>
          <a:bodyPr/>
          <a:lstStyle/>
          <a:p>
            <a:fld id="{6809F770-0487-C844-B5CD-7CCE6C86BD15}" type="slidenum">
              <a:rPr lang="en-US" smtClean="0"/>
              <a:pPr/>
              <a:t>12</a:t>
            </a:fld>
            <a:endParaRPr lang="en-US" smtClean="0"/>
          </a:p>
        </p:txBody>
      </p:sp>
      <p:sp>
        <p:nvSpPr>
          <p:cNvPr id="14" name="Rectangle 13">
            <a:extLst>
              <a:ext uri="{FF2B5EF4-FFF2-40B4-BE49-F238E27FC236}">
                <a16:creationId xmlns:a16="http://schemas.microsoft.com/office/drawing/2014/main" id="{E323C47A-6DD3-47B2-887E-06A1496A6092}"/>
              </a:ext>
            </a:extLst>
          </p:cNvPr>
          <p:cNvSpPr/>
          <p:nvPr/>
        </p:nvSpPr>
        <p:spPr>
          <a:xfrm>
            <a:off x="541854" y="1682257"/>
            <a:ext cx="3518399" cy="2841804"/>
          </a:xfrm>
          <a:prstGeom prst="rect">
            <a:avLst/>
          </a:prstGeom>
        </p:spPr>
        <p:txBody>
          <a:bodyPr wrap="square">
            <a:spAutoFit/>
          </a:bodyPr>
          <a:lstStyle/>
          <a:p>
            <a:r>
              <a:rPr lang="es-ES" sz="1600" b="1" dirty="0">
                <a:solidFill>
                  <a:srgbClr val="1F7CB9"/>
                </a:solidFill>
                <a:latin typeface="Arial" panose="020B0604020202020204" pitchFamily="34" charset="0"/>
                <a:cs typeface="Arial" panose="020B0604020202020204" pitchFamily="34" charset="0"/>
              </a:rPr>
              <a:t>Intervenciones individuales</a:t>
            </a:r>
          </a:p>
          <a:p>
            <a:pPr>
              <a:lnSpc>
                <a:spcPts val="2200"/>
              </a:lnSpc>
            </a:pPr>
            <a:r>
              <a:rPr lang="es-ES" sz="1600" dirty="0">
                <a:solidFill>
                  <a:schemeClr val="tx1">
                    <a:lumMod val="75000"/>
                    <a:lumOff val="25000"/>
                  </a:schemeClr>
                </a:solidFill>
              </a:rPr>
              <a:t>Evaluaciones, detección, medidas preventivas, </a:t>
            </a:r>
            <a:r>
              <a:rPr lang="es-ES" sz="1600" dirty="0">
                <a:solidFill>
                  <a:schemeClr val="tx1">
                    <a:lumMod val="75000"/>
                    <a:lumOff val="25000"/>
                  </a:schemeClr>
                </a:solidFill>
                <a:ea typeface="Calibri" panose="020F0502020204030204" pitchFamily="34" charset="0"/>
                <a:cs typeface="Times New Roman" panose="02020603050405020304" pitchFamily="18" charset="0"/>
              </a:rPr>
              <a:t>intervenciones para síntomas fisiológicos comunes</a:t>
            </a:r>
            <a:r>
              <a:rPr lang="es-ES" sz="1600" dirty="0">
                <a:solidFill>
                  <a:schemeClr val="tx1">
                    <a:lumMod val="75000"/>
                    <a:lumOff val="25000"/>
                  </a:schemeClr>
                </a:solidFill>
              </a:rPr>
              <a:t>, intervenciones de nutrición, lactancia materna, vacunación, </a:t>
            </a:r>
            <a:r>
              <a:rPr lang="es-ES" sz="1600" dirty="0">
                <a:solidFill>
                  <a:schemeClr val="tx1">
                    <a:lumMod val="75000"/>
                    <a:lumOff val="25000"/>
                  </a:schemeClr>
                </a:solidFill>
                <a:ea typeface="Calibri" panose="020F0502020204030204" pitchFamily="34" charset="0"/>
                <a:cs typeface="Times New Roman" panose="02020603050405020304" pitchFamily="18" charset="0"/>
              </a:rPr>
              <a:t>atención receptiva, seguridad </a:t>
            </a:r>
            <a:r>
              <a:rPr lang="es-ES" sz="1600" dirty="0" smtClean="0">
                <a:solidFill>
                  <a:schemeClr val="tx1">
                    <a:lumMod val="75000"/>
                    <a:lumOff val="25000"/>
                  </a:schemeClr>
                </a:solidFill>
                <a:ea typeface="Calibri" panose="020F0502020204030204" pitchFamily="34" charset="0"/>
                <a:cs typeface="Times New Roman" panose="02020603050405020304" pitchFamily="18" charset="0"/>
              </a:rPr>
              <a:t/>
            </a:r>
            <a:br>
              <a:rPr lang="es-ES" sz="1600" dirty="0" smtClean="0">
                <a:solidFill>
                  <a:schemeClr val="tx1">
                    <a:lumMod val="75000"/>
                    <a:lumOff val="25000"/>
                  </a:schemeClr>
                </a:solidFill>
                <a:ea typeface="Calibri" panose="020F0502020204030204" pitchFamily="34" charset="0"/>
                <a:cs typeface="Times New Roman" panose="02020603050405020304" pitchFamily="18" charset="0"/>
              </a:rPr>
            </a:br>
            <a:r>
              <a:rPr lang="es-ES" sz="1600" dirty="0" smtClean="0">
                <a:solidFill>
                  <a:schemeClr val="tx1">
                    <a:lumMod val="75000"/>
                    <a:lumOff val="25000"/>
                  </a:schemeClr>
                </a:solidFill>
                <a:ea typeface="Calibri" panose="020F0502020204030204" pitchFamily="34" charset="0"/>
                <a:cs typeface="Times New Roman" panose="02020603050405020304" pitchFamily="18" charset="0"/>
              </a:rPr>
              <a:t>y </a:t>
            </a:r>
            <a:r>
              <a:rPr lang="es-ES" sz="1600" dirty="0">
                <a:solidFill>
                  <a:schemeClr val="tx1">
                    <a:lumMod val="75000"/>
                    <a:lumOff val="25000"/>
                  </a:schemeClr>
                </a:solidFill>
                <a:ea typeface="Calibri" panose="020F0502020204030204" pitchFamily="34" charset="0"/>
                <a:cs typeface="Times New Roman" panose="02020603050405020304" pitchFamily="18" charset="0"/>
              </a:rPr>
              <a:t>protección; prácticas de autocuidado y cuidado familiar</a:t>
            </a:r>
          </a:p>
          <a:p>
            <a:endParaRPr lang="en-GB" sz="1600" dirty="0"/>
          </a:p>
        </p:txBody>
      </p:sp>
      <p:grpSp>
        <p:nvGrpSpPr>
          <p:cNvPr id="6" name="Group 5">
            <a:extLst>
              <a:ext uri="{FF2B5EF4-FFF2-40B4-BE49-F238E27FC236}">
                <a16:creationId xmlns:a16="http://schemas.microsoft.com/office/drawing/2014/main" id="{ED59F43A-0ACE-C641-9435-D6FAE2609BE4}"/>
              </a:ext>
            </a:extLst>
          </p:cNvPr>
          <p:cNvGrpSpPr/>
          <p:nvPr/>
        </p:nvGrpSpPr>
        <p:grpSpPr>
          <a:xfrm>
            <a:off x="4142412" y="1523724"/>
            <a:ext cx="2625806" cy="2393368"/>
            <a:chOff x="4142412" y="1523724"/>
            <a:chExt cx="2625806" cy="2393368"/>
          </a:xfrm>
        </p:grpSpPr>
        <p:sp>
          <p:nvSpPr>
            <p:cNvPr id="4" name="Rectangle 3">
              <a:extLst>
                <a:ext uri="{FF2B5EF4-FFF2-40B4-BE49-F238E27FC236}">
                  <a16:creationId xmlns:a16="http://schemas.microsoft.com/office/drawing/2014/main" id="{78CA522E-5D10-5441-9AC2-A4D915CBA8B8}"/>
                </a:ext>
              </a:extLst>
            </p:cNvPr>
            <p:cNvSpPr/>
            <p:nvPr/>
          </p:nvSpPr>
          <p:spPr>
            <a:xfrm>
              <a:off x="4142412" y="1523724"/>
              <a:ext cx="2409563" cy="2393368"/>
            </a:xfrm>
            <a:prstGeom prst="rect">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5" name="Triangle 4">
              <a:extLst>
                <a:ext uri="{FF2B5EF4-FFF2-40B4-BE49-F238E27FC236}">
                  <a16:creationId xmlns:a16="http://schemas.microsoft.com/office/drawing/2014/main" id="{C3798183-AC85-AE4B-AB70-D461AE4634C5}"/>
                </a:ext>
              </a:extLst>
            </p:cNvPr>
            <p:cNvSpPr/>
            <p:nvPr/>
          </p:nvSpPr>
          <p:spPr>
            <a:xfrm rot="5400000">
              <a:off x="6235868" y="2609554"/>
              <a:ext cx="842992" cy="221708"/>
            </a:xfrm>
            <a:prstGeom prst="triangl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0" name="TextBox 29">
              <a:extLst>
                <a:ext uri="{FF2B5EF4-FFF2-40B4-BE49-F238E27FC236}">
                  <a16:creationId xmlns:a16="http://schemas.microsoft.com/office/drawing/2014/main" id="{3A7760A8-2A0E-1045-ADE9-1135DBBC1246}"/>
                </a:ext>
              </a:extLst>
            </p:cNvPr>
            <p:cNvSpPr txBox="1"/>
            <p:nvPr/>
          </p:nvSpPr>
          <p:spPr>
            <a:xfrm>
              <a:off x="4960870" y="2572711"/>
              <a:ext cx="772648" cy="276998"/>
            </a:xfrm>
            <a:prstGeom prst="rect">
              <a:avLst/>
            </a:prstGeom>
            <a:noFill/>
          </p:spPr>
          <p:txBody>
            <a:bodyPr wrap="none" lIns="0" tIns="0" rIns="0" bIns="0" rtlCol="0">
              <a:spAutoFit/>
            </a:bodyPr>
            <a:lstStyle/>
            <a:p>
              <a:pPr algn="ctr"/>
              <a:r>
                <a:rPr lang="es-ES" b="1">
                  <a:solidFill>
                    <a:schemeClr val="bg1"/>
                  </a:solidFill>
                  <a:cs typeface="Arial" panose="020B0604020202020204" pitchFamily="34" charset="0"/>
                </a:rPr>
                <a:t>¿Qué?</a:t>
              </a:r>
            </a:p>
          </p:txBody>
        </p:sp>
      </p:grpSp>
    </p:spTree>
    <p:extLst>
      <p:ext uri="{BB962C8B-B14F-4D97-AF65-F5344CB8AC3E}">
        <p14:creationId xmlns:p14="http://schemas.microsoft.com/office/powerpoint/2010/main" val="3702612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0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2000"/>
                                        <p:tgtEl>
                                          <p:spTgt spid="6"/>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2000"/>
                                        <p:tgtEl>
                                          <p:spTgt spid="12"/>
                                        </p:tgtEl>
                                      </p:cBhvr>
                                    </p:animEffect>
                                  </p:childTnLst>
                                </p:cTn>
                              </p:par>
                              <p:par>
                                <p:cTn id="15" presetID="22" presetClass="entr" presetSubtype="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2000"/>
                                        <p:tgtEl>
                                          <p:spTgt spid="7"/>
                                        </p:tgtEl>
                                      </p:cBhvr>
                                    </p:animEffect>
                                  </p:childTnLst>
                                </p:cTn>
                              </p:par>
                            </p:childTnLst>
                          </p:cTn>
                        </p:par>
                        <p:par>
                          <p:cTn id="18" fill="hold">
                            <p:stCondLst>
                              <p:cond delay="4000"/>
                            </p:stCondLst>
                            <p:childTnLst>
                              <p:par>
                                <p:cTn id="19" presetID="22" presetClass="entr" presetSubtype="1"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2000"/>
                                        <p:tgtEl>
                                          <p:spTgt spid="20"/>
                                        </p:tgtEl>
                                      </p:cBhvr>
                                    </p:animEffect>
                                  </p:childTnLst>
                                </p:cTn>
                              </p:par>
                              <p:par>
                                <p:cTn id="22" presetID="2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2000"/>
                                        <p:tgtEl>
                                          <p:spTgt spid="10"/>
                                        </p:tgtEl>
                                      </p:cBhvr>
                                    </p:animEffect>
                                  </p:childTnLst>
                                </p:cTn>
                              </p:par>
                            </p:childTnLst>
                          </p:cTn>
                        </p:par>
                        <p:par>
                          <p:cTn id="25" fill="hold">
                            <p:stCondLst>
                              <p:cond delay="6000"/>
                            </p:stCondLst>
                            <p:childTnLst>
                              <p:par>
                                <p:cTn id="26" presetID="22" presetClass="entr" presetSubtype="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20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0"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DB3E7330-8DEB-D447-A590-B195F9A1AE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2" name="Title 1"/>
          <p:cNvSpPr>
            <a:spLocks noGrp="1"/>
          </p:cNvSpPr>
          <p:nvPr>
            <p:ph type="title"/>
          </p:nvPr>
        </p:nvSpPr>
        <p:spPr/>
        <p:txBody>
          <a:bodyPr/>
          <a:lstStyle/>
          <a:p>
            <a:r>
              <a:rPr lang="es-ES" b="1"/>
              <a:t>Métodos</a:t>
            </a:r>
          </a:p>
        </p:txBody>
      </p:sp>
      <p:sp>
        <p:nvSpPr>
          <p:cNvPr id="7" name="Text Placeholder 6"/>
          <p:cNvSpPr>
            <a:spLocks noGrp="1"/>
          </p:cNvSpPr>
          <p:nvPr>
            <p:ph type="body" sz="quarter" idx="14"/>
          </p:nvPr>
        </p:nvSpPr>
        <p:spPr>
          <a:xfrm>
            <a:off x="611717" y="4227918"/>
            <a:ext cx="7251344" cy="2087240"/>
          </a:xfrm>
        </p:spPr>
        <p:txBody>
          <a:bodyPr/>
          <a:lstStyle/>
          <a:p>
            <a:r>
              <a:rPr lang="es-ES"/>
              <a:t>Colaboradores de la directriz</a:t>
            </a:r>
          </a:p>
          <a:p>
            <a:r>
              <a:rPr lang="es-ES"/>
              <a:t>Preguntas principales</a:t>
            </a:r>
          </a:p>
          <a:p>
            <a:r>
              <a:rPr lang="es-ES"/>
              <a:t>Confianza en la evidencia</a:t>
            </a:r>
          </a:p>
          <a:p>
            <a:r>
              <a:rPr lang="es-ES"/>
              <a:t>Elaboración de las recomendaciones</a:t>
            </a:r>
          </a:p>
          <a:p>
            <a:r>
              <a:rPr lang="es-ES"/>
              <a:t>Integración de las recomendaciones</a:t>
            </a:r>
          </a:p>
        </p:txBody>
      </p:sp>
      <p:sp>
        <p:nvSpPr>
          <p:cNvPr id="8" name="Text Placeholder 7"/>
          <p:cNvSpPr>
            <a:spLocks noGrp="1"/>
          </p:cNvSpPr>
          <p:nvPr>
            <p:ph type="body" sz="quarter" idx="15"/>
          </p:nvPr>
        </p:nvSpPr>
        <p:spPr/>
        <p:txBody>
          <a:bodyPr/>
          <a:lstStyle/>
          <a:p>
            <a:r>
              <a:rPr lang="es-ES"/>
              <a:t>02</a:t>
            </a:r>
          </a:p>
        </p:txBody>
      </p:sp>
      <p:cxnSp>
        <p:nvCxnSpPr>
          <p:cNvPr id="9" name="Straight Connector 8">
            <a:extLst>
              <a:ext uri="{FF2B5EF4-FFF2-40B4-BE49-F238E27FC236}">
                <a16:creationId xmlns:a16="http://schemas.microsoft.com/office/drawing/2014/main" id="{0C4AC3AF-6F91-9D44-A5D0-98E288E612B3}"/>
              </a:ext>
            </a:extLst>
          </p:cNvPr>
          <p:cNvCxnSpPr/>
          <p:nvPr/>
        </p:nvCxnSpPr>
        <p:spPr>
          <a:xfrm>
            <a:off x="610309" y="3952645"/>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0376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3FEC07-724B-4F4D-8987-66A319385C43}"/>
              </a:ext>
            </a:extLst>
          </p:cNvPr>
          <p:cNvPicPr>
            <a:picLocks noChangeAspect="1"/>
          </p:cNvPicPr>
          <p:nvPr/>
        </p:nvPicPr>
        <p:blipFill>
          <a:blip r:embed="rId2"/>
          <a:stretch>
            <a:fillRect/>
          </a:stretch>
        </p:blipFill>
        <p:spPr>
          <a:xfrm>
            <a:off x="6534852" y="0"/>
            <a:ext cx="6604000" cy="6858000"/>
          </a:xfrm>
          <a:prstGeom prst="rect">
            <a:avLst/>
          </a:prstGeom>
        </p:spPr>
      </p:pic>
      <p:grpSp>
        <p:nvGrpSpPr>
          <p:cNvPr id="20" name="Graphic 3">
            <a:extLst>
              <a:ext uri="{FF2B5EF4-FFF2-40B4-BE49-F238E27FC236}">
                <a16:creationId xmlns:a16="http://schemas.microsoft.com/office/drawing/2014/main" id="{91EC70EA-022A-7C4F-80D1-0ABDA64C32D7}"/>
              </a:ext>
            </a:extLst>
          </p:cNvPr>
          <p:cNvGrpSpPr>
            <a:grpSpLocks noChangeAspect="1"/>
          </p:cNvGrpSpPr>
          <p:nvPr/>
        </p:nvGrpSpPr>
        <p:grpSpPr>
          <a:xfrm>
            <a:off x="6783438" y="267537"/>
            <a:ext cx="6316406" cy="5992586"/>
            <a:chOff x="4267215" y="1695449"/>
            <a:chExt cx="3656250" cy="3468809"/>
          </a:xfrm>
          <a:solidFill>
            <a:schemeClr val="bg1"/>
          </a:solidFill>
        </p:grpSpPr>
        <p:sp>
          <p:nvSpPr>
            <p:cNvPr id="21" name="Freeform 20">
              <a:extLst>
                <a:ext uri="{FF2B5EF4-FFF2-40B4-BE49-F238E27FC236}">
                  <a16:creationId xmlns:a16="http://schemas.microsoft.com/office/drawing/2014/main" id="{88CA7118-B0AC-894D-A4A8-88EFA96F16CA}"/>
                </a:ext>
              </a:extLst>
            </p:cNvPr>
            <p:cNvSpPr/>
            <p:nvPr/>
          </p:nvSpPr>
          <p:spPr>
            <a:xfrm>
              <a:off x="6788722" y="4253890"/>
              <a:ext cx="1134743" cy="572683"/>
            </a:xfrm>
            <a:custGeom>
              <a:avLst/>
              <a:gdLst>
                <a:gd name="connsiteX0" fmla="*/ 1134077 w 1134743"/>
                <a:gd name="connsiteY0" fmla="*/ 519204 h 572683"/>
                <a:gd name="connsiteX1" fmla="*/ 1042447 w 1134743"/>
                <a:gd name="connsiteY1" fmla="*/ 572683 h 572683"/>
                <a:gd name="connsiteX2" fmla="*/ 89947 w 1134743"/>
                <a:gd name="connsiteY2" fmla="*/ 572113 h 572683"/>
                <a:gd name="connsiteX3" fmla="*/ 3174 w 1134743"/>
                <a:gd name="connsiteY3" fmla="*/ 467625 h 572683"/>
                <a:gd name="connsiteX4" fmla="*/ 552195 w 1134743"/>
                <a:gd name="connsiteY4" fmla="*/ 184 h 572683"/>
                <a:gd name="connsiteX5" fmla="*/ 1123695 w 1134743"/>
                <a:gd name="connsiteY5" fmla="*/ 436374 h 572683"/>
                <a:gd name="connsiteX6" fmla="*/ 1134744 w 1134743"/>
                <a:gd name="connsiteY6" fmla="*/ 469050 h 5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743" h="572683">
                  <a:moveTo>
                    <a:pt x="1134077" y="519204"/>
                  </a:moveTo>
                  <a:cubicBezTo>
                    <a:pt x="1115027" y="557200"/>
                    <a:pt x="1085404" y="572778"/>
                    <a:pt x="1042447" y="572683"/>
                  </a:cubicBezTo>
                  <a:cubicBezTo>
                    <a:pt x="724788" y="571828"/>
                    <a:pt x="407129" y="572683"/>
                    <a:pt x="89947" y="572113"/>
                  </a:cubicBezTo>
                  <a:cubicBezTo>
                    <a:pt x="18985" y="572113"/>
                    <a:pt x="-10256" y="536208"/>
                    <a:pt x="3174" y="467625"/>
                  </a:cubicBezTo>
                  <a:cubicBezTo>
                    <a:pt x="55561" y="200041"/>
                    <a:pt x="282352" y="6929"/>
                    <a:pt x="552195" y="184"/>
                  </a:cubicBezTo>
                  <a:cubicBezTo>
                    <a:pt x="822038" y="-6560"/>
                    <a:pt x="1055496" y="172589"/>
                    <a:pt x="1123695" y="436374"/>
                  </a:cubicBezTo>
                  <a:cubicBezTo>
                    <a:pt x="1126553" y="447488"/>
                    <a:pt x="1131029" y="458127"/>
                    <a:pt x="1134744" y="469050"/>
                  </a:cubicBez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CA70149-5AE6-EF41-8323-D970714CE538}"/>
                </a:ext>
              </a:extLst>
            </p:cNvPr>
            <p:cNvSpPr/>
            <p:nvPr/>
          </p:nvSpPr>
          <p:spPr>
            <a:xfrm>
              <a:off x="5527433" y="2346499"/>
              <a:ext cx="1133158" cy="572362"/>
            </a:xfrm>
            <a:custGeom>
              <a:avLst/>
              <a:gdLst>
                <a:gd name="connsiteX0" fmla="*/ 562852 w 1133158"/>
                <a:gd name="connsiteY0" fmla="*/ 572220 h 572362"/>
                <a:gd name="connsiteX1" fmla="*/ 95460 w 1133158"/>
                <a:gd name="connsiteY1" fmla="*/ 572220 h 572362"/>
                <a:gd name="connsiteX2" fmla="*/ 3544 w 1133158"/>
                <a:gd name="connsiteY2" fmla="*/ 461937 h 572362"/>
                <a:gd name="connsiteX3" fmla="*/ 564852 w 1133158"/>
                <a:gd name="connsiteY3" fmla="*/ 6 h 572362"/>
                <a:gd name="connsiteX4" fmla="*/ 1129589 w 1133158"/>
                <a:gd name="connsiteY4" fmla="*/ 462127 h 572362"/>
                <a:gd name="connsiteX5" fmla="*/ 1037483 w 1133158"/>
                <a:gd name="connsiteY5" fmla="*/ 572220 h 572362"/>
                <a:gd name="connsiteX6" fmla="*/ 562852 w 1133158"/>
                <a:gd name="connsiteY6" fmla="*/ 572220 h 5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158" h="572362">
                  <a:moveTo>
                    <a:pt x="562852" y="572220"/>
                  </a:moveTo>
                  <a:cubicBezTo>
                    <a:pt x="407023" y="572220"/>
                    <a:pt x="251226" y="572220"/>
                    <a:pt x="95460" y="572220"/>
                  </a:cubicBezTo>
                  <a:cubicBezTo>
                    <a:pt x="17831" y="572220"/>
                    <a:pt x="-10744" y="537549"/>
                    <a:pt x="3544" y="461937"/>
                  </a:cubicBezTo>
                  <a:cubicBezTo>
                    <a:pt x="53455" y="197868"/>
                    <a:pt x="292342" y="1241"/>
                    <a:pt x="564852" y="6"/>
                  </a:cubicBezTo>
                  <a:cubicBezTo>
                    <a:pt x="837362" y="-1229"/>
                    <a:pt x="1078726" y="195778"/>
                    <a:pt x="1129589" y="462127"/>
                  </a:cubicBezTo>
                  <a:cubicBezTo>
                    <a:pt x="1143972" y="537549"/>
                    <a:pt x="1115207" y="572125"/>
                    <a:pt x="1037483" y="572220"/>
                  </a:cubicBezTo>
                  <a:cubicBezTo>
                    <a:pt x="879304" y="572410"/>
                    <a:pt x="721094" y="572410"/>
                    <a:pt x="562852" y="572220"/>
                  </a:cubicBez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692B126-506D-3340-88EA-5CE5DC9ED74C}"/>
                </a:ext>
              </a:extLst>
            </p:cNvPr>
            <p:cNvSpPr/>
            <p:nvPr/>
          </p:nvSpPr>
          <p:spPr>
            <a:xfrm>
              <a:off x="4267215" y="4254527"/>
              <a:ext cx="1133340" cy="571964"/>
            </a:xfrm>
            <a:custGeom>
              <a:avLst/>
              <a:gdLst>
                <a:gd name="connsiteX0" fmla="*/ 562912 w 1133340"/>
                <a:gd name="connsiteY0" fmla="*/ 571856 h 571964"/>
                <a:gd name="connsiteX1" fmla="*/ 95330 w 1133340"/>
                <a:gd name="connsiteY1" fmla="*/ 571856 h 571964"/>
                <a:gd name="connsiteX2" fmla="*/ 4175 w 1133340"/>
                <a:gd name="connsiteY2" fmla="*/ 459579 h 571964"/>
                <a:gd name="connsiteX3" fmla="*/ 577771 w 1133340"/>
                <a:gd name="connsiteY3" fmla="*/ 117 h 571964"/>
                <a:gd name="connsiteX4" fmla="*/ 1131840 w 1133340"/>
                <a:gd name="connsiteY4" fmla="*/ 479242 h 571964"/>
                <a:gd name="connsiteX5" fmla="*/ 1048306 w 1133340"/>
                <a:gd name="connsiteY5" fmla="*/ 571571 h 571964"/>
                <a:gd name="connsiteX6" fmla="*/ 562912 w 1133340"/>
                <a:gd name="connsiteY6" fmla="*/ 571856 h 57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40" h="571964">
                  <a:moveTo>
                    <a:pt x="562912" y="571856"/>
                  </a:moveTo>
                  <a:cubicBezTo>
                    <a:pt x="406956" y="571856"/>
                    <a:pt x="251095" y="571856"/>
                    <a:pt x="95330" y="571856"/>
                  </a:cubicBezTo>
                  <a:cubicBezTo>
                    <a:pt x="15415" y="571856"/>
                    <a:pt x="-11255" y="538610"/>
                    <a:pt x="4175" y="459579"/>
                  </a:cubicBezTo>
                  <a:cubicBezTo>
                    <a:pt x="57134" y="190001"/>
                    <a:pt x="300974" y="-5487"/>
                    <a:pt x="577771" y="117"/>
                  </a:cubicBezTo>
                  <a:cubicBezTo>
                    <a:pt x="852853" y="5722"/>
                    <a:pt x="1089073" y="209948"/>
                    <a:pt x="1131840" y="479242"/>
                  </a:cubicBezTo>
                  <a:cubicBezTo>
                    <a:pt x="1140794" y="535191"/>
                    <a:pt x="1109266" y="571381"/>
                    <a:pt x="1048306" y="571571"/>
                  </a:cubicBezTo>
                  <a:cubicBezTo>
                    <a:pt x="886476" y="572236"/>
                    <a:pt x="724742" y="571856"/>
                    <a:pt x="562912" y="571856"/>
                  </a:cubicBezTo>
                  <a:close/>
                </a:path>
              </a:pathLst>
            </a:custGeom>
            <a:grp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4166C584-7D40-3A41-BF85-B8C33559DED9}"/>
                </a:ext>
              </a:extLst>
            </p:cNvPr>
            <p:cNvSpPr/>
            <p:nvPr/>
          </p:nvSpPr>
          <p:spPr>
            <a:xfrm>
              <a:off x="4543522" y="3603871"/>
              <a:ext cx="579120" cy="577533"/>
            </a:xfrm>
            <a:custGeom>
              <a:avLst/>
              <a:gdLst>
                <a:gd name="connsiteX0" fmla="*/ 579118 w 579120"/>
                <a:gd name="connsiteY0" fmla="*/ 287725 h 577533"/>
                <a:gd name="connsiteX1" fmla="*/ 290605 w 579120"/>
                <a:gd name="connsiteY1" fmla="*/ 577532 h 577533"/>
                <a:gd name="connsiteX2" fmla="*/ 2 w 579120"/>
                <a:gd name="connsiteY2" fmla="*/ 289809 h 577533"/>
                <a:gd name="connsiteX3" fmla="*/ 288515 w 579120"/>
                <a:gd name="connsiteY3" fmla="*/ 2 h 577533"/>
                <a:gd name="connsiteX4" fmla="*/ 290892 w 579120"/>
                <a:gd name="connsiteY4" fmla="*/ 3 h 577533"/>
                <a:gd name="connsiteX5" fmla="*/ 579118 w 579120"/>
                <a:gd name="connsiteY5" fmla="*/ 287725 h 5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 h="577533">
                  <a:moveTo>
                    <a:pt x="579118" y="287725"/>
                  </a:moveTo>
                  <a:cubicBezTo>
                    <a:pt x="579695" y="447205"/>
                    <a:pt x="450523" y="576956"/>
                    <a:pt x="290605" y="577532"/>
                  </a:cubicBezTo>
                  <a:cubicBezTo>
                    <a:pt x="130686" y="578107"/>
                    <a:pt x="579" y="449289"/>
                    <a:pt x="2" y="289809"/>
                  </a:cubicBezTo>
                  <a:cubicBezTo>
                    <a:pt x="-575" y="130328"/>
                    <a:pt x="128597" y="577"/>
                    <a:pt x="288515" y="2"/>
                  </a:cubicBezTo>
                  <a:cubicBezTo>
                    <a:pt x="289307" y="-1"/>
                    <a:pt x="290100" y="-1"/>
                    <a:pt x="290892" y="3"/>
                  </a:cubicBezTo>
                  <a:cubicBezTo>
                    <a:pt x="449667" y="1245"/>
                    <a:pt x="578030" y="129383"/>
                    <a:pt x="579118" y="287725"/>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5861DA4-F37F-3444-BF2D-410D9AC6E261}"/>
                </a:ext>
              </a:extLst>
            </p:cNvPr>
            <p:cNvSpPr/>
            <p:nvPr/>
          </p:nvSpPr>
          <p:spPr>
            <a:xfrm>
              <a:off x="7065429" y="3603860"/>
              <a:ext cx="579120" cy="577543"/>
            </a:xfrm>
            <a:custGeom>
              <a:avLst/>
              <a:gdLst>
                <a:gd name="connsiteX0" fmla="*/ 291109 w 579120"/>
                <a:gd name="connsiteY0" fmla="*/ 14 h 577543"/>
                <a:gd name="connsiteX1" fmla="*/ 579116 w 579120"/>
                <a:gd name="connsiteY1" fmla="*/ 290322 h 577543"/>
                <a:gd name="connsiteX2" fmla="*/ 288011 w 579120"/>
                <a:gd name="connsiteY2" fmla="*/ 577540 h 577543"/>
                <a:gd name="connsiteX3" fmla="*/ 4 w 579120"/>
                <a:gd name="connsiteY3" fmla="*/ 287232 h 577543"/>
                <a:gd name="connsiteX4" fmla="*/ 25 w 579120"/>
                <a:gd name="connsiteY4" fmla="*/ 284982 h 577543"/>
                <a:gd name="connsiteX5" fmla="*/ 290703 w 579120"/>
                <a:gd name="connsiteY5" fmla="*/ 11 h 577543"/>
                <a:gd name="connsiteX6" fmla="*/ 291109 w 579120"/>
                <a:gd name="connsiteY6" fmla="*/ 14 h 57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120" h="577543">
                  <a:moveTo>
                    <a:pt x="291109" y="14"/>
                  </a:moveTo>
                  <a:cubicBezTo>
                    <a:pt x="451026" y="868"/>
                    <a:pt x="579971" y="130843"/>
                    <a:pt x="579116" y="290322"/>
                  </a:cubicBezTo>
                  <a:cubicBezTo>
                    <a:pt x="578261" y="449801"/>
                    <a:pt x="447928" y="578393"/>
                    <a:pt x="288011" y="577540"/>
                  </a:cubicBezTo>
                  <a:cubicBezTo>
                    <a:pt x="128094" y="576687"/>
                    <a:pt x="-851" y="446711"/>
                    <a:pt x="4" y="287232"/>
                  </a:cubicBezTo>
                  <a:cubicBezTo>
                    <a:pt x="8" y="286482"/>
                    <a:pt x="15" y="285732"/>
                    <a:pt x="25" y="284982"/>
                  </a:cubicBezTo>
                  <a:cubicBezTo>
                    <a:pt x="1385" y="126240"/>
                    <a:pt x="131526" y="-1345"/>
                    <a:pt x="290703" y="11"/>
                  </a:cubicBezTo>
                  <a:cubicBezTo>
                    <a:pt x="290839" y="12"/>
                    <a:pt x="290974" y="13"/>
                    <a:pt x="291109" y="14"/>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73982E3-8D01-EB42-88D8-D0B3D1463148}"/>
                </a:ext>
              </a:extLst>
            </p:cNvPr>
            <p:cNvSpPr/>
            <p:nvPr/>
          </p:nvSpPr>
          <p:spPr>
            <a:xfrm>
              <a:off x="5804245" y="1695449"/>
              <a:ext cx="578929" cy="577343"/>
            </a:xfrm>
            <a:custGeom>
              <a:avLst/>
              <a:gdLst>
                <a:gd name="connsiteX0" fmla="*/ 289278 w 578929"/>
                <a:gd name="connsiteY0" fmla="*/ 0 h 577343"/>
                <a:gd name="connsiteX1" fmla="*/ 578930 w 578929"/>
                <a:gd name="connsiteY1" fmla="*/ 288486 h 577343"/>
                <a:gd name="connsiteX2" fmla="*/ 289651 w 578929"/>
                <a:gd name="connsiteY2" fmla="*/ 577343 h 577343"/>
                <a:gd name="connsiteX3" fmla="*/ 0 w 578929"/>
                <a:gd name="connsiteY3" fmla="*/ 288858 h 577343"/>
                <a:gd name="connsiteX4" fmla="*/ 4 w 578929"/>
                <a:gd name="connsiteY4" fmla="*/ 287152 h 577343"/>
                <a:gd name="connsiteX5" fmla="*/ 289278 w 578929"/>
                <a:gd name="connsiteY5" fmla="*/ 0 h 5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929" h="577343">
                  <a:moveTo>
                    <a:pt x="289278" y="0"/>
                  </a:moveTo>
                  <a:cubicBezTo>
                    <a:pt x="449145" y="-103"/>
                    <a:pt x="578827" y="129057"/>
                    <a:pt x="578930" y="288486"/>
                  </a:cubicBezTo>
                  <a:cubicBezTo>
                    <a:pt x="579033" y="447915"/>
                    <a:pt x="449518" y="577241"/>
                    <a:pt x="289651" y="577343"/>
                  </a:cubicBezTo>
                  <a:cubicBezTo>
                    <a:pt x="129784" y="577446"/>
                    <a:pt x="103" y="448287"/>
                    <a:pt x="0" y="288858"/>
                  </a:cubicBezTo>
                  <a:cubicBezTo>
                    <a:pt x="0" y="288289"/>
                    <a:pt x="1" y="287721"/>
                    <a:pt x="4" y="287152"/>
                  </a:cubicBezTo>
                  <a:cubicBezTo>
                    <a:pt x="946" y="128434"/>
                    <a:pt x="130122" y="206"/>
                    <a:pt x="289278" y="0"/>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275EE28-C7EA-034C-93EF-9D28CF4E9AC8}"/>
                </a:ext>
              </a:extLst>
            </p:cNvPr>
            <p:cNvSpPr/>
            <p:nvPr/>
          </p:nvSpPr>
          <p:spPr>
            <a:xfrm>
              <a:off x="4592097" y="2337128"/>
              <a:ext cx="824284" cy="1132727"/>
            </a:xfrm>
            <a:custGeom>
              <a:avLst/>
              <a:gdLst>
                <a:gd name="connsiteX0" fmla="*/ 0 w 824284"/>
                <a:gd name="connsiteY0" fmla="*/ 1066129 h 1132727"/>
                <a:gd name="connsiteX1" fmla="*/ 80581 w 824284"/>
                <a:gd name="connsiteY1" fmla="*/ 790661 h 1132727"/>
                <a:gd name="connsiteX2" fmla="*/ 712565 w 824284"/>
                <a:gd name="connsiteY2" fmla="*/ 21250 h 1132727"/>
                <a:gd name="connsiteX3" fmla="*/ 733997 w 824284"/>
                <a:gd name="connsiteY3" fmla="*/ 8521 h 1132727"/>
                <a:gd name="connsiteX4" fmla="*/ 815150 w 824284"/>
                <a:gd name="connsiteY4" fmla="*/ 27519 h 1132727"/>
                <a:gd name="connsiteX5" fmla="*/ 795433 w 824284"/>
                <a:gd name="connsiteY5" fmla="*/ 108260 h 1132727"/>
                <a:gd name="connsiteX6" fmla="*/ 623983 w 824284"/>
                <a:gd name="connsiteY6" fmla="*/ 228896 h 1132727"/>
                <a:gd name="connsiteX7" fmla="*/ 130207 w 824284"/>
                <a:gd name="connsiteY7" fmla="*/ 1049886 h 1132727"/>
                <a:gd name="connsiteX8" fmla="*/ 123253 w 824284"/>
                <a:gd name="connsiteY8" fmla="*/ 1084747 h 1132727"/>
                <a:gd name="connsiteX9" fmla="*/ 57436 w 824284"/>
                <a:gd name="connsiteY9" fmla="*/ 1132241 h 1132727"/>
                <a:gd name="connsiteX10" fmla="*/ 0 w 824284"/>
                <a:gd name="connsiteY10" fmla="*/ 1066129 h 113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4284" h="1132727">
                  <a:moveTo>
                    <a:pt x="0" y="1066129"/>
                  </a:moveTo>
                  <a:cubicBezTo>
                    <a:pt x="26575" y="974180"/>
                    <a:pt x="47625" y="880141"/>
                    <a:pt x="80581" y="790661"/>
                  </a:cubicBezTo>
                  <a:cubicBezTo>
                    <a:pt x="201549" y="461809"/>
                    <a:pt x="414719" y="206668"/>
                    <a:pt x="712565" y="21250"/>
                  </a:cubicBezTo>
                  <a:cubicBezTo>
                    <a:pt x="719614" y="16880"/>
                    <a:pt x="726567" y="12321"/>
                    <a:pt x="733997" y="8521"/>
                  </a:cubicBezTo>
                  <a:cubicBezTo>
                    <a:pt x="765905" y="-7817"/>
                    <a:pt x="798100" y="-218"/>
                    <a:pt x="815150" y="27519"/>
                  </a:cubicBezTo>
                  <a:cubicBezTo>
                    <a:pt x="832199" y="55256"/>
                    <a:pt x="825246" y="87267"/>
                    <a:pt x="795433" y="108260"/>
                  </a:cubicBezTo>
                  <a:cubicBezTo>
                    <a:pt x="738283" y="148630"/>
                    <a:pt x="677704" y="184821"/>
                    <a:pt x="623983" y="228896"/>
                  </a:cubicBezTo>
                  <a:cubicBezTo>
                    <a:pt x="361093" y="443318"/>
                    <a:pt x="196501" y="716981"/>
                    <a:pt x="130207" y="1049886"/>
                  </a:cubicBezTo>
                  <a:cubicBezTo>
                    <a:pt x="127825" y="1061570"/>
                    <a:pt x="126206" y="1073348"/>
                    <a:pt x="123253" y="1084747"/>
                  </a:cubicBezTo>
                  <a:cubicBezTo>
                    <a:pt x="117323" y="1115421"/>
                    <a:pt x="88506" y="1136216"/>
                    <a:pt x="57436" y="1132241"/>
                  </a:cubicBezTo>
                  <a:cubicBezTo>
                    <a:pt x="26194" y="1127302"/>
                    <a:pt x="6668" y="1102225"/>
                    <a:pt x="0" y="1066129"/>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6AC048D-594D-E244-B80F-359FB73DBF6D}"/>
                </a:ext>
              </a:extLst>
            </p:cNvPr>
            <p:cNvSpPr/>
            <p:nvPr/>
          </p:nvSpPr>
          <p:spPr>
            <a:xfrm>
              <a:off x="6771470" y="2336284"/>
              <a:ext cx="816905" cy="1133236"/>
            </a:xfrm>
            <a:custGeom>
              <a:avLst/>
              <a:gdLst>
                <a:gd name="connsiteX0" fmla="*/ 816906 w 816905"/>
                <a:gd name="connsiteY0" fmla="*/ 1067543 h 1133236"/>
                <a:gd name="connsiteX1" fmla="*/ 764900 w 816905"/>
                <a:gd name="connsiteY1" fmla="*/ 1132896 h 1133236"/>
                <a:gd name="connsiteX2" fmla="*/ 700796 w 816905"/>
                <a:gd name="connsiteY2" fmla="*/ 1079797 h 1133236"/>
                <a:gd name="connsiteX3" fmla="*/ 596593 w 816905"/>
                <a:gd name="connsiteY3" fmla="*/ 740971 h 1133236"/>
                <a:gd name="connsiteX4" fmla="*/ 65955 w 816905"/>
                <a:gd name="connsiteY4" fmla="*/ 133041 h 1133236"/>
                <a:gd name="connsiteX5" fmla="*/ 29855 w 816905"/>
                <a:gd name="connsiteY5" fmla="*/ 110149 h 1133236"/>
                <a:gd name="connsiteX6" fmla="*/ 8710 w 816905"/>
                <a:gd name="connsiteY6" fmla="*/ 29788 h 1133236"/>
                <a:gd name="connsiteX7" fmla="*/ 84081 w 816905"/>
                <a:gd name="connsiteY7" fmla="*/ 6397 h 1133236"/>
                <a:gd name="connsiteX8" fmla="*/ 92149 w 816905"/>
                <a:gd name="connsiteY8" fmla="*/ 11550 h 1133236"/>
                <a:gd name="connsiteX9" fmla="*/ 335513 w 816905"/>
                <a:gd name="connsiteY9" fmla="*/ 190794 h 1133236"/>
                <a:gd name="connsiteX10" fmla="*/ 813001 w 816905"/>
                <a:gd name="connsiteY10" fmla="*/ 1040091 h 1133236"/>
                <a:gd name="connsiteX11" fmla="*/ 816906 w 816905"/>
                <a:gd name="connsiteY11" fmla="*/ 1067543 h 113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6905" h="1133236">
                  <a:moveTo>
                    <a:pt x="816906" y="1067543"/>
                  </a:moveTo>
                  <a:cubicBezTo>
                    <a:pt x="816906" y="1104874"/>
                    <a:pt x="796046" y="1129666"/>
                    <a:pt x="764900" y="1132896"/>
                  </a:cubicBezTo>
                  <a:cubicBezTo>
                    <a:pt x="733753" y="1136125"/>
                    <a:pt x="707750" y="1116273"/>
                    <a:pt x="700796" y="1079797"/>
                  </a:cubicBezTo>
                  <a:cubicBezTo>
                    <a:pt x="680146" y="963016"/>
                    <a:pt x="645148" y="849217"/>
                    <a:pt x="596593" y="740971"/>
                  </a:cubicBezTo>
                  <a:cubicBezTo>
                    <a:pt x="483894" y="490452"/>
                    <a:pt x="299230" y="278889"/>
                    <a:pt x="65955" y="133041"/>
                  </a:cubicBezTo>
                  <a:cubicBezTo>
                    <a:pt x="53953" y="125347"/>
                    <a:pt x="41476" y="118413"/>
                    <a:pt x="29855" y="110149"/>
                  </a:cubicBezTo>
                  <a:cubicBezTo>
                    <a:pt x="-53" y="88776"/>
                    <a:pt x="-8245" y="57905"/>
                    <a:pt x="8710" y="29788"/>
                  </a:cubicBezTo>
                  <a:cubicBezTo>
                    <a:pt x="23046" y="2572"/>
                    <a:pt x="56791" y="-7900"/>
                    <a:pt x="84081" y="6397"/>
                  </a:cubicBezTo>
                  <a:cubicBezTo>
                    <a:pt x="86913" y="7881"/>
                    <a:pt x="89613" y="9605"/>
                    <a:pt x="92149" y="11550"/>
                  </a:cubicBezTo>
                  <a:cubicBezTo>
                    <a:pt x="174731" y="69208"/>
                    <a:pt x="260646" y="124017"/>
                    <a:pt x="335513" y="190794"/>
                  </a:cubicBezTo>
                  <a:cubicBezTo>
                    <a:pt x="591259" y="418768"/>
                    <a:pt x="748707" y="703735"/>
                    <a:pt x="813001" y="1040091"/>
                  </a:cubicBezTo>
                  <a:cubicBezTo>
                    <a:pt x="815001" y="1049970"/>
                    <a:pt x="815953" y="1060894"/>
                    <a:pt x="816906" y="1067543"/>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F894AA5-F25F-3843-B34D-C2AA15D6D66E}"/>
                </a:ext>
              </a:extLst>
            </p:cNvPr>
            <p:cNvSpPr/>
            <p:nvPr/>
          </p:nvSpPr>
          <p:spPr>
            <a:xfrm>
              <a:off x="5512223" y="4945973"/>
              <a:ext cx="1164039" cy="218285"/>
            </a:xfrm>
            <a:custGeom>
              <a:avLst/>
              <a:gdLst>
                <a:gd name="connsiteX0" fmla="*/ 579490 w 1164039"/>
                <a:gd name="connsiteY0" fmla="*/ 218286 h 218285"/>
                <a:gd name="connsiteX1" fmla="*/ 51900 w 1164039"/>
                <a:gd name="connsiteY1" fmla="*/ 117503 h 218285"/>
                <a:gd name="connsiteX2" fmla="*/ 4275 w 1164039"/>
                <a:gd name="connsiteY2" fmla="*/ 36287 h 218285"/>
                <a:gd name="connsiteX3" fmla="*/ 90857 w 1164039"/>
                <a:gd name="connsiteY3" fmla="*/ 6460 h 218285"/>
                <a:gd name="connsiteX4" fmla="*/ 682836 w 1164039"/>
                <a:gd name="connsiteY4" fmla="*/ 91001 h 218285"/>
                <a:gd name="connsiteX5" fmla="*/ 1041452 w 1164039"/>
                <a:gd name="connsiteY5" fmla="*/ 17859 h 218285"/>
                <a:gd name="connsiteX6" fmla="*/ 1081838 w 1164039"/>
                <a:gd name="connsiteY6" fmla="*/ 3706 h 218285"/>
                <a:gd name="connsiteX7" fmla="*/ 1158991 w 1164039"/>
                <a:gd name="connsiteY7" fmla="*/ 35052 h 218285"/>
                <a:gd name="connsiteX8" fmla="*/ 1130927 w 1164039"/>
                <a:gd name="connsiteY8" fmla="*/ 109491 h 218285"/>
                <a:gd name="connsiteX9" fmla="*/ 1122701 w 1164039"/>
                <a:gd name="connsiteY9" fmla="*/ 112468 h 218285"/>
                <a:gd name="connsiteX10" fmla="*/ 848476 w 1164039"/>
                <a:gd name="connsiteY10" fmla="*/ 187984 h 218285"/>
                <a:gd name="connsiteX11" fmla="*/ 579490 w 1164039"/>
                <a:gd name="connsiteY11" fmla="*/ 218286 h 21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39" h="218285">
                  <a:moveTo>
                    <a:pt x="579490" y="218286"/>
                  </a:moveTo>
                  <a:cubicBezTo>
                    <a:pt x="399335" y="213220"/>
                    <a:pt x="221180" y="179188"/>
                    <a:pt x="51900" y="117503"/>
                  </a:cubicBezTo>
                  <a:cubicBezTo>
                    <a:pt x="8657" y="101639"/>
                    <a:pt x="-8869" y="71528"/>
                    <a:pt x="4275" y="36287"/>
                  </a:cubicBezTo>
                  <a:cubicBezTo>
                    <a:pt x="16277" y="3896"/>
                    <a:pt x="49900" y="-8833"/>
                    <a:pt x="90857" y="6460"/>
                  </a:cubicBezTo>
                  <a:cubicBezTo>
                    <a:pt x="279790" y="76773"/>
                    <a:pt x="481709" y="105610"/>
                    <a:pt x="682836" y="91001"/>
                  </a:cubicBezTo>
                  <a:cubicBezTo>
                    <a:pt x="805098" y="82588"/>
                    <a:pt x="925695" y="57992"/>
                    <a:pt x="1041452" y="17859"/>
                  </a:cubicBezTo>
                  <a:cubicBezTo>
                    <a:pt x="1054978" y="13205"/>
                    <a:pt x="1068218" y="8360"/>
                    <a:pt x="1081838" y="3706"/>
                  </a:cubicBezTo>
                  <a:cubicBezTo>
                    <a:pt x="1116319" y="-6933"/>
                    <a:pt x="1147370" y="5890"/>
                    <a:pt x="1158991" y="35052"/>
                  </a:cubicBezTo>
                  <a:cubicBezTo>
                    <a:pt x="1171854" y="63336"/>
                    <a:pt x="1159289" y="96664"/>
                    <a:pt x="1130927" y="109491"/>
                  </a:cubicBezTo>
                  <a:cubicBezTo>
                    <a:pt x="1128267" y="110694"/>
                    <a:pt x="1125516" y="111690"/>
                    <a:pt x="1122701" y="112468"/>
                  </a:cubicBezTo>
                  <a:cubicBezTo>
                    <a:pt x="1032023" y="140205"/>
                    <a:pt x="941726" y="169462"/>
                    <a:pt x="848476" y="187984"/>
                  </a:cubicBezTo>
                  <a:cubicBezTo>
                    <a:pt x="760179" y="205177"/>
                    <a:pt x="669501" y="208787"/>
                    <a:pt x="579490" y="218286"/>
                  </a:cubicBezTo>
                  <a:close/>
                </a:path>
              </a:pathLst>
            </a:custGeom>
            <a:grpFill/>
            <a:ln w="9525" cap="flat">
              <a:noFill/>
              <a:prstDash val="solid"/>
              <a:miter/>
            </a:ln>
          </p:spPr>
          <p:txBody>
            <a:bodyPr rtlCol="0" anchor="ctr"/>
            <a:lstStyle/>
            <a:p>
              <a:endParaRPr lang="en-US"/>
            </a:p>
          </p:txBody>
        </p:sp>
      </p:grpSp>
      <p:sp>
        <p:nvSpPr>
          <p:cNvPr id="2" name="Title 1"/>
          <p:cNvSpPr>
            <a:spLocks noGrp="1"/>
          </p:cNvSpPr>
          <p:nvPr>
            <p:ph type="title"/>
          </p:nvPr>
        </p:nvSpPr>
        <p:spPr>
          <a:xfrm>
            <a:off x="596454" y="457200"/>
            <a:ext cx="10968919" cy="524998"/>
          </a:xfrm>
        </p:spPr>
        <p:txBody>
          <a:bodyPr/>
          <a:lstStyle/>
          <a:p>
            <a:r>
              <a:rPr lang="es-ES" b="1" cap="none">
                <a:solidFill>
                  <a:srgbClr val="1F7CB9"/>
                </a:solidFill>
              </a:rPr>
              <a:t>Colaboradores de la directriz</a:t>
            </a:r>
          </a:p>
        </p:txBody>
      </p:sp>
      <p:sp>
        <p:nvSpPr>
          <p:cNvPr id="4" name="Slide Number Placeholder 3">
            <a:extLst>
              <a:ext uri="{FF2B5EF4-FFF2-40B4-BE49-F238E27FC236}">
                <a16:creationId xmlns:a16="http://schemas.microsoft.com/office/drawing/2014/main" id="{B992073F-8FCA-6647-9F61-8E03A3572780}"/>
              </a:ext>
            </a:extLst>
          </p:cNvPr>
          <p:cNvSpPr>
            <a:spLocks noGrp="1"/>
          </p:cNvSpPr>
          <p:nvPr>
            <p:ph type="sldNum" sz="quarter" idx="11"/>
          </p:nvPr>
        </p:nvSpPr>
        <p:spPr/>
        <p:txBody>
          <a:bodyPr/>
          <a:lstStyle/>
          <a:p>
            <a:fld id="{6809F770-0487-C844-B5CD-7CCE6C86BD15}" type="slidenum">
              <a:rPr lang="en-US" smtClean="0"/>
              <a:pPr/>
              <a:t>14</a:t>
            </a:fld>
            <a:endParaRPr lang="en-US" smtClean="0"/>
          </a:p>
        </p:txBody>
      </p:sp>
      <p:grpSp>
        <p:nvGrpSpPr>
          <p:cNvPr id="30" name="Graphic 3">
            <a:extLst>
              <a:ext uri="{FF2B5EF4-FFF2-40B4-BE49-F238E27FC236}">
                <a16:creationId xmlns:a16="http://schemas.microsoft.com/office/drawing/2014/main" id="{02C0BCBC-2C45-074C-A880-53D7C3363EBF}"/>
              </a:ext>
            </a:extLst>
          </p:cNvPr>
          <p:cNvGrpSpPr>
            <a:grpSpLocks noChangeAspect="1"/>
          </p:cNvGrpSpPr>
          <p:nvPr/>
        </p:nvGrpSpPr>
        <p:grpSpPr>
          <a:xfrm>
            <a:off x="8817168" y="2780612"/>
            <a:ext cx="2250954" cy="2135558"/>
            <a:chOff x="4267215" y="1695449"/>
            <a:chExt cx="3656250" cy="3468809"/>
          </a:xfrm>
          <a:solidFill>
            <a:schemeClr val="bg1"/>
          </a:solidFill>
        </p:grpSpPr>
        <p:sp>
          <p:nvSpPr>
            <p:cNvPr id="31" name="Freeform 30">
              <a:extLst>
                <a:ext uri="{FF2B5EF4-FFF2-40B4-BE49-F238E27FC236}">
                  <a16:creationId xmlns:a16="http://schemas.microsoft.com/office/drawing/2014/main" id="{3051B6E9-2D77-4F44-A890-07BF8B5DE6DE}"/>
                </a:ext>
              </a:extLst>
            </p:cNvPr>
            <p:cNvSpPr/>
            <p:nvPr/>
          </p:nvSpPr>
          <p:spPr>
            <a:xfrm>
              <a:off x="6788722" y="4253890"/>
              <a:ext cx="1134743" cy="572683"/>
            </a:xfrm>
            <a:custGeom>
              <a:avLst/>
              <a:gdLst>
                <a:gd name="connsiteX0" fmla="*/ 1134077 w 1134743"/>
                <a:gd name="connsiteY0" fmla="*/ 519204 h 572683"/>
                <a:gd name="connsiteX1" fmla="*/ 1042447 w 1134743"/>
                <a:gd name="connsiteY1" fmla="*/ 572683 h 572683"/>
                <a:gd name="connsiteX2" fmla="*/ 89947 w 1134743"/>
                <a:gd name="connsiteY2" fmla="*/ 572113 h 572683"/>
                <a:gd name="connsiteX3" fmla="*/ 3174 w 1134743"/>
                <a:gd name="connsiteY3" fmla="*/ 467625 h 572683"/>
                <a:gd name="connsiteX4" fmla="*/ 552195 w 1134743"/>
                <a:gd name="connsiteY4" fmla="*/ 184 h 572683"/>
                <a:gd name="connsiteX5" fmla="*/ 1123695 w 1134743"/>
                <a:gd name="connsiteY5" fmla="*/ 436374 h 572683"/>
                <a:gd name="connsiteX6" fmla="*/ 1134744 w 1134743"/>
                <a:gd name="connsiteY6" fmla="*/ 469050 h 5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743" h="572683">
                  <a:moveTo>
                    <a:pt x="1134077" y="519204"/>
                  </a:moveTo>
                  <a:cubicBezTo>
                    <a:pt x="1115027" y="557200"/>
                    <a:pt x="1085404" y="572778"/>
                    <a:pt x="1042447" y="572683"/>
                  </a:cubicBezTo>
                  <a:cubicBezTo>
                    <a:pt x="724788" y="571828"/>
                    <a:pt x="407129" y="572683"/>
                    <a:pt x="89947" y="572113"/>
                  </a:cubicBezTo>
                  <a:cubicBezTo>
                    <a:pt x="18985" y="572113"/>
                    <a:pt x="-10256" y="536208"/>
                    <a:pt x="3174" y="467625"/>
                  </a:cubicBezTo>
                  <a:cubicBezTo>
                    <a:pt x="55561" y="200041"/>
                    <a:pt x="282352" y="6929"/>
                    <a:pt x="552195" y="184"/>
                  </a:cubicBezTo>
                  <a:cubicBezTo>
                    <a:pt x="822038" y="-6560"/>
                    <a:pt x="1055496" y="172589"/>
                    <a:pt x="1123695" y="436374"/>
                  </a:cubicBezTo>
                  <a:cubicBezTo>
                    <a:pt x="1126553" y="447488"/>
                    <a:pt x="1131029" y="458127"/>
                    <a:pt x="1134744" y="469050"/>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D5355D0-0588-7548-9058-EBA112A7275C}"/>
                </a:ext>
              </a:extLst>
            </p:cNvPr>
            <p:cNvSpPr/>
            <p:nvPr/>
          </p:nvSpPr>
          <p:spPr>
            <a:xfrm>
              <a:off x="5527433" y="2346499"/>
              <a:ext cx="1133158" cy="572362"/>
            </a:xfrm>
            <a:custGeom>
              <a:avLst/>
              <a:gdLst>
                <a:gd name="connsiteX0" fmla="*/ 562852 w 1133158"/>
                <a:gd name="connsiteY0" fmla="*/ 572220 h 572362"/>
                <a:gd name="connsiteX1" fmla="*/ 95460 w 1133158"/>
                <a:gd name="connsiteY1" fmla="*/ 572220 h 572362"/>
                <a:gd name="connsiteX2" fmla="*/ 3544 w 1133158"/>
                <a:gd name="connsiteY2" fmla="*/ 461937 h 572362"/>
                <a:gd name="connsiteX3" fmla="*/ 564852 w 1133158"/>
                <a:gd name="connsiteY3" fmla="*/ 6 h 572362"/>
                <a:gd name="connsiteX4" fmla="*/ 1129589 w 1133158"/>
                <a:gd name="connsiteY4" fmla="*/ 462127 h 572362"/>
                <a:gd name="connsiteX5" fmla="*/ 1037483 w 1133158"/>
                <a:gd name="connsiteY5" fmla="*/ 572220 h 572362"/>
                <a:gd name="connsiteX6" fmla="*/ 562852 w 1133158"/>
                <a:gd name="connsiteY6" fmla="*/ 572220 h 5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158" h="572362">
                  <a:moveTo>
                    <a:pt x="562852" y="572220"/>
                  </a:moveTo>
                  <a:cubicBezTo>
                    <a:pt x="407023" y="572220"/>
                    <a:pt x="251226" y="572220"/>
                    <a:pt x="95460" y="572220"/>
                  </a:cubicBezTo>
                  <a:cubicBezTo>
                    <a:pt x="17831" y="572220"/>
                    <a:pt x="-10744" y="537549"/>
                    <a:pt x="3544" y="461937"/>
                  </a:cubicBezTo>
                  <a:cubicBezTo>
                    <a:pt x="53455" y="197868"/>
                    <a:pt x="292342" y="1241"/>
                    <a:pt x="564852" y="6"/>
                  </a:cubicBezTo>
                  <a:cubicBezTo>
                    <a:pt x="837362" y="-1229"/>
                    <a:pt x="1078726" y="195778"/>
                    <a:pt x="1129589" y="462127"/>
                  </a:cubicBezTo>
                  <a:cubicBezTo>
                    <a:pt x="1143972" y="537549"/>
                    <a:pt x="1115207" y="572125"/>
                    <a:pt x="1037483" y="572220"/>
                  </a:cubicBezTo>
                  <a:cubicBezTo>
                    <a:pt x="879304" y="572410"/>
                    <a:pt x="721094" y="572410"/>
                    <a:pt x="562852" y="572220"/>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D97B206-487B-1C4A-AEE7-391B06AB1137}"/>
                </a:ext>
              </a:extLst>
            </p:cNvPr>
            <p:cNvSpPr/>
            <p:nvPr/>
          </p:nvSpPr>
          <p:spPr>
            <a:xfrm>
              <a:off x="4267215" y="4254527"/>
              <a:ext cx="1133340" cy="571964"/>
            </a:xfrm>
            <a:custGeom>
              <a:avLst/>
              <a:gdLst>
                <a:gd name="connsiteX0" fmla="*/ 562912 w 1133340"/>
                <a:gd name="connsiteY0" fmla="*/ 571856 h 571964"/>
                <a:gd name="connsiteX1" fmla="*/ 95330 w 1133340"/>
                <a:gd name="connsiteY1" fmla="*/ 571856 h 571964"/>
                <a:gd name="connsiteX2" fmla="*/ 4175 w 1133340"/>
                <a:gd name="connsiteY2" fmla="*/ 459579 h 571964"/>
                <a:gd name="connsiteX3" fmla="*/ 577771 w 1133340"/>
                <a:gd name="connsiteY3" fmla="*/ 117 h 571964"/>
                <a:gd name="connsiteX4" fmla="*/ 1131840 w 1133340"/>
                <a:gd name="connsiteY4" fmla="*/ 479242 h 571964"/>
                <a:gd name="connsiteX5" fmla="*/ 1048306 w 1133340"/>
                <a:gd name="connsiteY5" fmla="*/ 571571 h 571964"/>
                <a:gd name="connsiteX6" fmla="*/ 562912 w 1133340"/>
                <a:gd name="connsiteY6" fmla="*/ 571856 h 57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40" h="571964">
                  <a:moveTo>
                    <a:pt x="562912" y="571856"/>
                  </a:moveTo>
                  <a:cubicBezTo>
                    <a:pt x="406956" y="571856"/>
                    <a:pt x="251095" y="571856"/>
                    <a:pt x="95330" y="571856"/>
                  </a:cubicBezTo>
                  <a:cubicBezTo>
                    <a:pt x="15415" y="571856"/>
                    <a:pt x="-11255" y="538610"/>
                    <a:pt x="4175" y="459579"/>
                  </a:cubicBezTo>
                  <a:cubicBezTo>
                    <a:pt x="57134" y="190001"/>
                    <a:pt x="300974" y="-5487"/>
                    <a:pt x="577771" y="117"/>
                  </a:cubicBezTo>
                  <a:cubicBezTo>
                    <a:pt x="852853" y="5722"/>
                    <a:pt x="1089073" y="209948"/>
                    <a:pt x="1131840" y="479242"/>
                  </a:cubicBezTo>
                  <a:cubicBezTo>
                    <a:pt x="1140794" y="535191"/>
                    <a:pt x="1109266" y="571381"/>
                    <a:pt x="1048306" y="571571"/>
                  </a:cubicBezTo>
                  <a:cubicBezTo>
                    <a:pt x="886476" y="572236"/>
                    <a:pt x="724742" y="571856"/>
                    <a:pt x="562912" y="571856"/>
                  </a:cubicBez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9F88F1-B9E7-6449-9CAF-07E57BAD9635}"/>
                </a:ext>
              </a:extLst>
            </p:cNvPr>
            <p:cNvSpPr/>
            <p:nvPr/>
          </p:nvSpPr>
          <p:spPr>
            <a:xfrm>
              <a:off x="4543522" y="3603871"/>
              <a:ext cx="579120" cy="577533"/>
            </a:xfrm>
            <a:custGeom>
              <a:avLst/>
              <a:gdLst>
                <a:gd name="connsiteX0" fmla="*/ 579118 w 579120"/>
                <a:gd name="connsiteY0" fmla="*/ 287725 h 577533"/>
                <a:gd name="connsiteX1" fmla="*/ 290605 w 579120"/>
                <a:gd name="connsiteY1" fmla="*/ 577532 h 577533"/>
                <a:gd name="connsiteX2" fmla="*/ 2 w 579120"/>
                <a:gd name="connsiteY2" fmla="*/ 289809 h 577533"/>
                <a:gd name="connsiteX3" fmla="*/ 288515 w 579120"/>
                <a:gd name="connsiteY3" fmla="*/ 2 h 577533"/>
                <a:gd name="connsiteX4" fmla="*/ 290892 w 579120"/>
                <a:gd name="connsiteY4" fmla="*/ 3 h 577533"/>
                <a:gd name="connsiteX5" fmla="*/ 579118 w 579120"/>
                <a:gd name="connsiteY5" fmla="*/ 287725 h 5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 h="577533">
                  <a:moveTo>
                    <a:pt x="579118" y="287725"/>
                  </a:moveTo>
                  <a:cubicBezTo>
                    <a:pt x="579695" y="447205"/>
                    <a:pt x="450523" y="576956"/>
                    <a:pt x="290605" y="577532"/>
                  </a:cubicBezTo>
                  <a:cubicBezTo>
                    <a:pt x="130686" y="578107"/>
                    <a:pt x="579" y="449289"/>
                    <a:pt x="2" y="289809"/>
                  </a:cubicBezTo>
                  <a:cubicBezTo>
                    <a:pt x="-575" y="130328"/>
                    <a:pt x="128597" y="577"/>
                    <a:pt x="288515" y="2"/>
                  </a:cubicBezTo>
                  <a:cubicBezTo>
                    <a:pt x="289307" y="-1"/>
                    <a:pt x="290100" y="-1"/>
                    <a:pt x="290892" y="3"/>
                  </a:cubicBezTo>
                  <a:cubicBezTo>
                    <a:pt x="449667" y="1245"/>
                    <a:pt x="578030" y="129383"/>
                    <a:pt x="579118" y="287725"/>
                  </a:cubicBez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D5AE122-DA6C-B243-92E4-69578F4E4FA8}"/>
                </a:ext>
              </a:extLst>
            </p:cNvPr>
            <p:cNvSpPr/>
            <p:nvPr/>
          </p:nvSpPr>
          <p:spPr>
            <a:xfrm>
              <a:off x="7065429" y="3603860"/>
              <a:ext cx="579120" cy="577543"/>
            </a:xfrm>
            <a:custGeom>
              <a:avLst/>
              <a:gdLst>
                <a:gd name="connsiteX0" fmla="*/ 291109 w 579120"/>
                <a:gd name="connsiteY0" fmla="*/ 14 h 577543"/>
                <a:gd name="connsiteX1" fmla="*/ 579116 w 579120"/>
                <a:gd name="connsiteY1" fmla="*/ 290322 h 577543"/>
                <a:gd name="connsiteX2" fmla="*/ 288011 w 579120"/>
                <a:gd name="connsiteY2" fmla="*/ 577540 h 577543"/>
                <a:gd name="connsiteX3" fmla="*/ 4 w 579120"/>
                <a:gd name="connsiteY3" fmla="*/ 287232 h 577543"/>
                <a:gd name="connsiteX4" fmla="*/ 25 w 579120"/>
                <a:gd name="connsiteY4" fmla="*/ 284982 h 577543"/>
                <a:gd name="connsiteX5" fmla="*/ 290703 w 579120"/>
                <a:gd name="connsiteY5" fmla="*/ 11 h 577543"/>
                <a:gd name="connsiteX6" fmla="*/ 291109 w 579120"/>
                <a:gd name="connsiteY6" fmla="*/ 14 h 57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120" h="577543">
                  <a:moveTo>
                    <a:pt x="291109" y="14"/>
                  </a:moveTo>
                  <a:cubicBezTo>
                    <a:pt x="451026" y="868"/>
                    <a:pt x="579971" y="130843"/>
                    <a:pt x="579116" y="290322"/>
                  </a:cubicBezTo>
                  <a:cubicBezTo>
                    <a:pt x="578261" y="449801"/>
                    <a:pt x="447928" y="578393"/>
                    <a:pt x="288011" y="577540"/>
                  </a:cubicBezTo>
                  <a:cubicBezTo>
                    <a:pt x="128094" y="576687"/>
                    <a:pt x="-851" y="446711"/>
                    <a:pt x="4" y="287232"/>
                  </a:cubicBezTo>
                  <a:cubicBezTo>
                    <a:pt x="8" y="286482"/>
                    <a:pt x="15" y="285732"/>
                    <a:pt x="25" y="284982"/>
                  </a:cubicBezTo>
                  <a:cubicBezTo>
                    <a:pt x="1385" y="126240"/>
                    <a:pt x="131526" y="-1345"/>
                    <a:pt x="290703" y="11"/>
                  </a:cubicBezTo>
                  <a:cubicBezTo>
                    <a:pt x="290839" y="12"/>
                    <a:pt x="290974" y="13"/>
                    <a:pt x="291109" y="14"/>
                  </a:cubicBez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2832AD1-8C2D-8A47-B5B7-639E798240A8}"/>
                </a:ext>
              </a:extLst>
            </p:cNvPr>
            <p:cNvSpPr/>
            <p:nvPr/>
          </p:nvSpPr>
          <p:spPr>
            <a:xfrm>
              <a:off x="5804245" y="1695449"/>
              <a:ext cx="578929" cy="577343"/>
            </a:xfrm>
            <a:custGeom>
              <a:avLst/>
              <a:gdLst>
                <a:gd name="connsiteX0" fmla="*/ 289278 w 578929"/>
                <a:gd name="connsiteY0" fmla="*/ 0 h 577343"/>
                <a:gd name="connsiteX1" fmla="*/ 578930 w 578929"/>
                <a:gd name="connsiteY1" fmla="*/ 288486 h 577343"/>
                <a:gd name="connsiteX2" fmla="*/ 289651 w 578929"/>
                <a:gd name="connsiteY2" fmla="*/ 577343 h 577343"/>
                <a:gd name="connsiteX3" fmla="*/ 0 w 578929"/>
                <a:gd name="connsiteY3" fmla="*/ 288858 h 577343"/>
                <a:gd name="connsiteX4" fmla="*/ 4 w 578929"/>
                <a:gd name="connsiteY4" fmla="*/ 287152 h 577343"/>
                <a:gd name="connsiteX5" fmla="*/ 289278 w 578929"/>
                <a:gd name="connsiteY5" fmla="*/ 0 h 5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929" h="577343">
                  <a:moveTo>
                    <a:pt x="289278" y="0"/>
                  </a:moveTo>
                  <a:cubicBezTo>
                    <a:pt x="449145" y="-103"/>
                    <a:pt x="578827" y="129057"/>
                    <a:pt x="578930" y="288486"/>
                  </a:cubicBezTo>
                  <a:cubicBezTo>
                    <a:pt x="579033" y="447915"/>
                    <a:pt x="449518" y="577241"/>
                    <a:pt x="289651" y="577343"/>
                  </a:cubicBezTo>
                  <a:cubicBezTo>
                    <a:pt x="129784" y="577446"/>
                    <a:pt x="103" y="448287"/>
                    <a:pt x="0" y="288858"/>
                  </a:cubicBezTo>
                  <a:cubicBezTo>
                    <a:pt x="0" y="288289"/>
                    <a:pt x="1" y="287721"/>
                    <a:pt x="4" y="287152"/>
                  </a:cubicBezTo>
                  <a:cubicBezTo>
                    <a:pt x="946" y="128434"/>
                    <a:pt x="130122" y="206"/>
                    <a:pt x="289278" y="0"/>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2408830-5EE6-C941-A49B-2F08B8C65DD6}"/>
                </a:ext>
              </a:extLst>
            </p:cNvPr>
            <p:cNvSpPr/>
            <p:nvPr/>
          </p:nvSpPr>
          <p:spPr>
            <a:xfrm>
              <a:off x="4592097" y="2337128"/>
              <a:ext cx="824284" cy="1132727"/>
            </a:xfrm>
            <a:custGeom>
              <a:avLst/>
              <a:gdLst>
                <a:gd name="connsiteX0" fmla="*/ 0 w 824284"/>
                <a:gd name="connsiteY0" fmla="*/ 1066129 h 1132727"/>
                <a:gd name="connsiteX1" fmla="*/ 80581 w 824284"/>
                <a:gd name="connsiteY1" fmla="*/ 790661 h 1132727"/>
                <a:gd name="connsiteX2" fmla="*/ 712565 w 824284"/>
                <a:gd name="connsiteY2" fmla="*/ 21250 h 1132727"/>
                <a:gd name="connsiteX3" fmla="*/ 733997 w 824284"/>
                <a:gd name="connsiteY3" fmla="*/ 8521 h 1132727"/>
                <a:gd name="connsiteX4" fmla="*/ 815150 w 824284"/>
                <a:gd name="connsiteY4" fmla="*/ 27519 h 1132727"/>
                <a:gd name="connsiteX5" fmla="*/ 795433 w 824284"/>
                <a:gd name="connsiteY5" fmla="*/ 108260 h 1132727"/>
                <a:gd name="connsiteX6" fmla="*/ 623983 w 824284"/>
                <a:gd name="connsiteY6" fmla="*/ 228896 h 1132727"/>
                <a:gd name="connsiteX7" fmla="*/ 130207 w 824284"/>
                <a:gd name="connsiteY7" fmla="*/ 1049886 h 1132727"/>
                <a:gd name="connsiteX8" fmla="*/ 123253 w 824284"/>
                <a:gd name="connsiteY8" fmla="*/ 1084747 h 1132727"/>
                <a:gd name="connsiteX9" fmla="*/ 57436 w 824284"/>
                <a:gd name="connsiteY9" fmla="*/ 1132241 h 1132727"/>
                <a:gd name="connsiteX10" fmla="*/ 0 w 824284"/>
                <a:gd name="connsiteY10" fmla="*/ 1066129 h 113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4284" h="1132727">
                  <a:moveTo>
                    <a:pt x="0" y="1066129"/>
                  </a:moveTo>
                  <a:cubicBezTo>
                    <a:pt x="26575" y="974180"/>
                    <a:pt x="47625" y="880141"/>
                    <a:pt x="80581" y="790661"/>
                  </a:cubicBezTo>
                  <a:cubicBezTo>
                    <a:pt x="201549" y="461809"/>
                    <a:pt x="414719" y="206668"/>
                    <a:pt x="712565" y="21250"/>
                  </a:cubicBezTo>
                  <a:cubicBezTo>
                    <a:pt x="719614" y="16880"/>
                    <a:pt x="726567" y="12321"/>
                    <a:pt x="733997" y="8521"/>
                  </a:cubicBezTo>
                  <a:cubicBezTo>
                    <a:pt x="765905" y="-7817"/>
                    <a:pt x="798100" y="-218"/>
                    <a:pt x="815150" y="27519"/>
                  </a:cubicBezTo>
                  <a:cubicBezTo>
                    <a:pt x="832199" y="55256"/>
                    <a:pt x="825246" y="87267"/>
                    <a:pt x="795433" y="108260"/>
                  </a:cubicBezTo>
                  <a:cubicBezTo>
                    <a:pt x="738283" y="148630"/>
                    <a:pt x="677704" y="184821"/>
                    <a:pt x="623983" y="228896"/>
                  </a:cubicBezTo>
                  <a:cubicBezTo>
                    <a:pt x="361093" y="443318"/>
                    <a:pt x="196501" y="716981"/>
                    <a:pt x="130207" y="1049886"/>
                  </a:cubicBezTo>
                  <a:cubicBezTo>
                    <a:pt x="127825" y="1061570"/>
                    <a:pt x="126206" y="1073348"/>
                    <a:pt x="123253" y="1084747"/>
                  </a:cubicBezTo>
                  <a:cubicBezTo>
                    <a:pt x="117323" y="1115421"/>
                    <a:pt x="88506" y="1136216"/>
                    <a:pt x="57436" y="1132241"/>
                  </a:cubicBezTo>
                  <a:cubicBezTo>
                    <a:pt x="26194" y="1127302"/>
                    <a:pt x="6668" y="1102225"/>
                    <a:pt x="0" y="1066129"/>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2A96043-AF9A-4249-9CB5-F4522EF67DED}"/>
                </a:ext>
              </a:extLst>
            </p:cNvPr>
            <p:cNvSpPr/>
            <p:nvPr/>
          </p:nvSpPr>
          <p:spPr>
            <a:xfrm>
              <a:off x="6771470" y="2336284"/>
              <a:ext cx="816905" cy="1133236"/>
            </a:xfrm>
            <a:custGeom>
              <a:avLst/>
              <a:gdLst>
                <a:gd name="connsiteX0" fmla="*/ 816906 w 816905"/>
                <a:gd name="connsiteY0" fmla="*/ 1067543 h 1133236"/>
                <a:gd name="connsiteX1" fmla="*/ 764900 w 816905"/>
                <a:gd name="connsiteY1" fmla="*/ 1132896 h 1133236"/>
                <a:gd name="connsiteX2" fmla="*/ 700796 w 816905"/>
                <a:gd name="connsiteY2" fmla="*/ 1079797 h 1133236"/>
                <a:gd name="connsiteX3" fmla="*/ 596593 w 816905"/>
                <a:gd name="connsiteY3" fmla="*/ 740971 h 1133236"/>
                <a:gd name="connsiteX4" fmla="*/ 65955 w 816905"/>
                <a:gd name="connsiteY4" fmla="*/ 133041 h 1133236"/>
                <a:gd name="connsiteX5" fmla="*/ 29855 w 816905"/>
                <a:gd name="connsiteY5" fmla="*/ 110149 h 1133236"/>
                <a:gd name="connsiteX6" fmla="*/ 8710 w 816905"/>
                <a:gd name="connsiteY6" fmla="*/ 29788 h 1133236"/>
                <a:gd name="connsiteX7" fmla="*/ 84081 w 816905"/>
                <a:gd name="connsiteY7" fmla="*/ 6397 h 1133236"/>
                <a:gd name="connsiteX8" fmla="*/ 92149 w 816905"/>
                <a:gd name="connsiteY8" fmla="*/ 11550 h 1133236"/>
                <a:gd name="connsiteX9" fmla="*/ 335513 w 816905"/>
                <a:gd name="connsiteY9" fmla="*/ 190794 h 1133236"/>
                <a:gd name="connsiteX10" fmla="*/ 813001 w 816905"/>
                <a:gd name="connsiteY10" fmla="*/ 1040091 h 1133236"/>
                <a:gd name="connsiteX11" fmla="*/ 816906 w 816905"/>
                <a:gd name="connsiteY11" fmla="*/ 1067543 h 113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6905" h="1133236">
                  <a:moveTo>
                    <a:pt x="816906" y="1067543"/>
                  </a:moveTo>
                  <a:cubicBezTo>
                    <a:pt x="816906" y="1104874"/>
                    <a:pt x="796046" y="1129666"/>
                    <a:pt x="764900" y="1132896"/>
                  </a:cubicBezTo>
                  <a:cubicBezTo>
                    <a:pt x="733753" y="1136125"/>
                    <a:pt x="707750" y="1116273"/>
                    <a:pt x="700796" y="1079797"/>
                  </a:cubicBezTo>
                  <a:cubicBezTo>
                    <a:pt x="680146" y="963016"/>
                    <a:pt x="645148" y="849217"/>
                    <a:pt x="596593" y="740971"/>
                  </a:cubicBezTo>
                  <a:cubicBezTo>
                    <a:pt x="483894" y="490452"/>
                    <a:pt x="299230" y="278889"/>
                    <a:pt x="65955" y="133041"/>
                  </a:cubicBezTo>
                  <a:cubicBezTo>
                    <a:pt x="53953" y="125347"/>
                    <a:pt x="41476" y="118413"/>
                    <a:pt x="29855" y="110149"/>
                  </a:cubicBezTo>
                  <a:cubicBezTo>
                    <a:pt x="-53" y="88776"/>
                    <a:pt x="-8245" y="57905"/>
                    <a:pt x="8710" y="29788"/>
                  </a:cubicBezTo>
                  <a:cubicBezTo>
                    <a:pt x="23046" y="2572"/>
                    <a:pt x="56791" y="-7900"/>
                    <a:pt x="84081" y="6397"/>
                  </a:cubicBezTo>
                  <a:cubicBezTo>
                    <a:pt x="86913" y="7881"/>
                    <a:pt x="89613" y="9605"/>
                    <a:pt x="92149" y="11550"/>
                  </a:cubicBezTo>
                  <a:cubicBezTo>
                    <a:pt x="174731" y="69208"/>
                    <a:pt x="260646" y="124017"/>
                    <a:pt x="335513" y="190794"/>
                  </a:cubicBezTo>
                  <a:cubicBezTo>
                    <a:pt x="591259" y="418768"/>
                    <a:pt x="748707" y="703735"/>
                    <a:pt x="813001" y="1040091"/>
                  </a:cubicBezTo>
                  <a:cubicBezTo>
                    <a:pt x="815001" y="1049970"/>
                    <a:pt x="815953" y="1060894"/>
                    <a:pt x="816906" y="1067543"/>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B947069-EB0A-BC40-9E76-A0532651AAE9}"/>
                </a:ext>
              </a:extLst>
            </p:cNvPr>
            <p:cNvSpPr/>
            <p:nvPr/>
          </p:nvSpPr>
          <p:spPr>
            <a:xfrm>
              <a:off x="5512223" y="4945973"/>
              <a:ext cx="1164039" cy="218285"/>
            </a:xfrm>
            <a:custGeom>
              <a:avLst/>
              <a:gdLst>
                <a:gd name="connsiteX0" fmla="*/ 579490 w 1164039"/>
                <a:gd name="connsiteY0" fmla="*/ 218286 h 218285"/>
                <a:gd name="connsiteX1" fmla="*/ 51900 w 1164039"/>
                <a:gd name="connsiteY1" fmla="*/ 117503 h 218285"/>
                <a:gd name="connsiteX2" fmla="*/ 4275 w 1164039"/>
                <a:gd name="connsiteY2" fmla="*/ 36287 h 218285"/>
                <a:gd name="connsiteX3" fmla="*/ 90857 w 1164039"/>
                <a:gd name="connsiteY3" fmla="*/ 6460 h 218285"/>
                <a:gd name="connsiteX4" fmla="*/ 682836 w 1164039"/>
                <a:gd name="connsiteY4" fmla="*/ 91001 h 218285"/>
                <a:gd name="connsiteX5" fmla="*/ 1041452 w 1164039"/>
                <a:gd name="connsiteY5" fmla="*/ 17859 h 218285"/>
                <a:gd name="connsiteX6" fmla="*/ 1081838 w 1164039"/>
                <a:gd name="connsiteY6" fmla="*/ 3706 h 218285"/>
                <a:gd name="connsiteX7" fmla="*/ 1158991 w 1164039"/>
                <a:gd name="connsiteY7" fmla="*/ 35052 h 218285"/>
                <a:gd name="connsiteX8" fmla="*/ 1130927 w 1164039"/>
                <a:gd name="connsiteY8" fmla="*/ 109491 h 218285"/>
                <a:gd name="connsiteX9" fmla="*/ 1122701 w 1164039"/>
                <a:gd name="connsiteY9" fmla="*/ 112468 h 218285"/>
                <a:gd name="connsiteX10" fmla="*/ 848476 w 1164039"/>
                <a:gd name="connsiteY10" fmla="*/ 187984 h 218285"/>
                <a:gd name="connsiteX11" fmla="*/ 579490 w 1164039"/>
                <a:gd name="connsiteY11" fmla="*/ 218286 h 21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39" h="218285">
                  <a:moveTo>
                    <a:pt x="579490" y="218286"/>
                  </a:moveTo>
                  <a:cubicBezTo>
                    <a:pt x="399335" y="213220"/>
                    <a:pt x="221180" y="179188"/>
                    <a:pt x="51900" y="117503"/>
                  </a:cubicBezTo>
                  <a:cubicBezTo>
                    <a:pt x="8657" y="101639"/>
                    <a:pt x="-8869" y="71528"/>
                    <a:pt x="4275" y="36287"/>
                  </a:cubicBezTo>
                  <a:cubicBezTo>
                    <a:pt x="16277" y="3896"/>
                    <a:pt x="49900" y="-8833"/>
                    <a:pt x="90857" y="6460"/>
                  </a:cubicBezTo>
                  <a:cubicBezTo>
                    <a:pt x="279790" y="76773"/>
                    <a:pt x="481709" y="105610"/>
                    <a:pt x="682836" y="91001"/>
                  </a:cubicBezTo>
                  <a:cubicBezTo>
                    <a:pt x="805098" y="82588"/>
                    <a:pt x="925695" y="57992"/>
                    <a:pt x="1041452" y="17859"/>
                  </a:cubicBezTo>
                  <a:cubicBezTo>
                    <a:pt x="1054978" y="13205"/>
                    <a:pt x="1068218" y="8360"/>
                    <a:pt x="1081838" y="3706"/>
                  </a:cubicBezTo>
                  <a:cubicBezTo>
                    <a:pt x="1116319" y="-6933"/>
                    <a:pt x="1147370" y="5890"/>
                    <a:pt x="1158991" y="35052"/>
                  </a:cubicBezTo>
                  <a:cubicBezTo>
                    <a:pt x="1171854" y="63336"/>
                    <a:pt x="1159289" y="96664"/>
                    <a:pt x="1130927" y="109491"/>
                  </a:cubicBezTo>
                  <a:cubicBezTo>
                    <a:pt x="1128267" y="110694"/>
                    <a:pt x="1125516" y="111690"/>
                    <a:pt x="1122701" y="112468"/>
                  </a:cubicBezTo>
                  <a:cubicBezTo>
                    <a:pt x="1032023" y="140205"/>
                    <a:pt x="941726" y="169462"/>
                    <a:pt x="848476" y="187984"/>
                  </a:cubicBezTo>
                  <a:cubicBezTo>
                    <a:pt x="760179" y="205177"/>
                    <a:pt x="669501" y="208787"/>
                    <a:pt x="579490" y="218286"/>
                  </a:cubicBezTo>
                  <a:close/>
                </a:path>
              </a:pathLst>
            </a:custGeom>
            <a:grpFill/>
            <a:ln w="9525" cap="flat">
              <a:noFill/>
              <a:prstDash val="solid"/>
              <a:miter/>
            </a:ln>
          </p:spPr>
          <p:txBody>
            <a:bodyPr rtlCol="0" anchor="ctr"/>
            <a:lstStyle/>
            <a:p>
              <a:endParaRPr lang="en-US"/>
            </a:p>
          </p:txBody>
        </p:sp>
      </p:grpSp>
      <p:sp>
        <p:nvSpPr>
          <p:cNvPr id="40" name="Content Placeholder 3">
            <a:extLst>
              <a:ext uri="{FF2B5EF4-FFF2-40B4-BE49-F238E27FC236}">
                <a16:creationId xmlns:a16="http://schemas.microsoft.com/office/drawing/2014/main" id="{9517C9A4-9866-0E42-A87D-022C05DCA81F}"/>
              </a:ext>
            </a:extLst>
          </p:cNvPr>
          <p:cNvSpPr>
            <a:spLocks noGrp="1"/>
          </p:cNvSpPr>
          <p:nvPr>
            <p:ph idx="1"/>
          </p:nvPr>
        </p:nvSpPr>
        <p:spPr>
          <a:xfrm>
            <a:off x="596021" y="1376083"/>
            <a:ext cx="6384882" cy="4649717"/>
          </a:xfrm>
        </p:spPr>
        <p:txBody>
          <a:bodyPr/>
          <a:lstStyle/>
          <a:p>
            <a:pPr lvl="2"/>
            <a:r>
              <a:rPr lang="es-ES" sz="2000" b="1" dirty="0">
                <a:solidFill>
                  <a:srgbClr val="1F7CB9"/>
                </a:solidFill>
              </a:rPr>
              <a:t>Grupo Directivo de la OMS</a:t>
            </a:r>
          </a:p>
          <a:p>
            <a:pPr lvl="2"/>
            <a:r>
              <a:rPr lang="es-ES" sz="1500" dirty="0">
                <a:solidFill>
                  <a:schemeClr val="tx1">
                    <a:lumMod val="75000"/>
                    <a:lumOff val="25000"/>
                  </a:schemeClr>
                </a:solidFill>
                <a:latin typeface="+mn-lt"/>
              </a:rPr>
              <a:t>Miembros del personal de los Departamentos de Salud de la Madre, el Recién Nacido, el Niño y el Adolescente y Envejecimiento (MCA), de </a:t>
            </a:r>
            <a:r>
              <a:rPr lang="es-ES" sz="1500" dirty="0" smtClean="0">
                <a:solidFill>
                  <a:schemeClr val="tx1">
                    <a:lumMod val="75000"/>
                    <a:lumOff val="25000"/>
                  </a:schemeClr>
                </a:solidFill>
                <a:latin typeface="+mn-lt"/>
              </a:rPr>
              <a:t/>
            </a:r>
            <a:br>
              <a:rPr lang="es-ES" sz="1500" dirty="0" smtClean="0">
                <a:solidFill>
                  <a:schemeClr val="tx1">
                    <a:lumMod val="75000"/>
                    <a:lumOff val="25000"/>
                  </a:schemeClr>
                </a:solidFill>
                <a:latin typeface="+mn-lt"/>
              </a:rPr>
            </a:br>
            <a:r>
              <a:rPr lang="es-ES" sz="1500" dirty="0" smtClean="0">
                <a:solidFill>
                  <a:schemeClr val="tx1">
                    <a:lumMod val="75000"/>
                    <a:lumOff val="25000"/>
                  </a:schemeClr>
                </a:solidFill>
                <a:latin typeface="+mn-lt"/>
              </a:rPr>
              <a:t>Salud </a:t>
            </a:r>
            <a:r>
              <a:rPr lang="es-ES" sz="1500" dirty="0">
                <a:solidFill>
                  <a:schemeClr val="tx1">
                    <a:lumMod val="75000"/>
                    <a:lumOff val="25000"/>
                  </a:schemeClr>
                </a:solidFill>
                <a:latin typeface="+mn-lt"/>
              </a:rPr>
              <a:t>Mental y Consumo de Sustancias (MSD), de Nutrición y Seguridad Alimentaria (NFS) y de Salud Sexual y Reproductiva e Investigaciones conexas (SHR), que dirigieron el proceso de elaboración de las directrices.  </a:t>
            </a:r>
          </a:p>
          <a:p>
            <a:pPr lvl="2"/>
            <a:r>
              <a:rPr lang="es-ES" sz="2000" b="1" dirty="0">
                <a:solidFill>
                  <a:srgbClr val="1F7CB9"/>
                </a:solidFill>
              </a:rPr>
              <a:t>Grupo de Elaboración de Directrices (GDG) </a:t>
            </a:r>
          </a:p>
          <a:p>
            <a:pPr lvl="2"/>
            <a:r>
              <a:rPr lang="es-ES" sz="1500" dirty="0">
                <a:solidFill>
                  <a:schemeClr val="tx1">
                    <a:lumMod val="75000"/>
                    <a:lumOff val="25000"/>
                  </a:schemeClr>
                </a:solidFill>
                <a:latin typeface="+mn-lt"/>
              </a:rPr>
              <a:t>Un grupo diverso de 21 expertos externos y partes interesadas de las seis regiones de la OMS con experiencia en investigación, práctica clínica, políticas y programas, métodos de elaboración de directrices relacionadas con prácticas de atención posnatal y prestación de servicios, y representantes de pacientes/consumidores. </a:t>
            </a:r>
          </a:p>
          <a:p>
            <a:pPr lvl="2"/>
            <a:r>
              <a:rPr lang="es-ES" sz="1500" dirty="0">
                <a:solidFill>
                  <a:schemeClr val="tx1">
                    <a:lumMod val="75000"/>
                    <a:lumOff val="25000"/>
                  </a:schemeClr>
                </a:solidFill>
                <a:latin typeface="+mn-lt"/>
              </a:rPr>
              <a:t>Los miembros fueron identificados de forma que se garantizara </a:t>
            </a:r>
            <a:r>
              <a:rPr lang="es-ES" sz="1500" dirty="0" smtClean="0">
                <a:solidFill>
                  <a:schemeClr val="tx1">
                    <a:lumMod val="75000"/>
                    <a:lumOff val="25000"/>
                  </a:schemeClr>
                </a:solidFill>
                <a:latin typeface="+mn-lt"/>
              </a:rPr>
              <a:t/>
            </a:r>
            <a:br>
              <a:rPr lang="es-ES" sz="1500" dirty="0" smtClean="0">
                <a:solidFill>
                  <a:schemeClr val="tx1">
                    <a:lumMod val="75000"/>
                    <a:lumOff val="25000"/>
                  </a:schemeClr>
                </a:solidFill>
                <a:latin typeface="+mn-lt"/>
              </a:rPr>
            </a:br>
            <a:r>
              <a:rPr lang="es-ES" sz="1500" dirty="0" smtClean="0">
                <a:solidFill>
                  <a:schemeClr val="tx1">
                    <a:lumMod val="75000"/>
                    <a:lumOff val="25000"/>
                  </a:schemeClr>
                </a:solidFill>
                <a:latin typeface="+mn-lt"/>
              </a:rPr>
              <a:t>la </a:t>
            </a:r>
            <a:r>
              <a:rPr lang="es-ES" sz="1500" dirty="0">
                <a:solidFill>
                  <a:schemeClr val="tx1">
                    <a:lumMod val="75000"/>
                    <a:lumOff val="25000"/>
                  </a:schemeClr>
                </a:solidFill>
                <a:latin typeface="+mn-lt"/>
              </a:rPr>
              <a:t>representación geográfica y el equilibrio de género y no tuvieran </a:t>
            </a:r>
            <a:r>
              <a:rPr lang="es-ES" sz="1500" dirty="0" smtClean="0">
                <a:solidFill>
                  <a:schemeClr val="tx1">
                    <a:lumMod val="75000"/>
                    <a:lumOff val="25000"/>
                  </a:schemeClr>
                </a:solidFill>
                <a:latin typeface="+mn-lt"/>
              </a:rPr>
              <a:t/>
            </a:r>
            <a:br>
              <a:rPr lang="es-ES" sz="1500" dirty="0" smtClean="0">
                <a:solidFill>
                  <a:schemeClr val="tx1">
                    <a:lumMod val="75000"/>
                    <a:lumOff val="25000"/>
                  </a:schemeClr>
                </a:solidFill>
                <a:latin typeface="+mn-lt"/>
              </a:rPr>
            </a:br>
            <a:r>
              <a:rPr lang="es-ES" sz="1500" dirty="0" smtClean="0">
                <a:solidFill>
                  <a:schemeClr val="tx1">
                    <a:lumMod val="75000"/>
                    <a:lumOff val="25000"/>
                  </a:schemeClr>
                </a:solidFill>
                <a:latin typeface="+mn-lt"/>
              </a:rPr>
              <a:t>conflictos </a:t>
            </a:r>
            <a:r>
              <a:rPr lang="es-ES" sz="1500" dirty="0">
                <a:solidFill>
                  <a:schemeClr val="tx1">
                    <a:lumMod val="75000"/>
                    <a:lumOff val="25000"/>
                  </a:schemeClr>
                </a:solidFill>
                <a:latin typeface="+mn-lt"/>
              </a:rPr>
              <a:t>de intereses significativos. </a:t>
            </a:r>
          </a:p>
        </p:txBody>
      </p:sp>
    </p:spTree>
    <p:extLst>
      <p:ext uri="{BB962C8B-B14F-4D97-AF65-F5344CB8AC3E}">
        <p14:creationId xmlns:p14="http://schemas.microsoft.com/office/powerpoint/2010/main" val="405203821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3FEC07-724B-4F4D-8987-66A319385C43}"/>
              </a:ext>
            </a:extLst>
          </p:cNvPr>
          <p:cNvPicPr>
            <a:picLocks noChangeAspect="1"/>
          </p:cNvPicPr>
          <p:nvPr/>
        </p:nvPicPr>
        <p:blipFill>
          <a:blip r:embed="rId2"/>
          <a:stretch>
            <a:fillRect/>
          </a:stretch>
        </p:blipFill>
        <p:spPr>
          <a:xfrm>
            <a:off x="6534852" y="0"/>
            <a:ext cx="6604000" cy="6858000"/>
          </a:xfrm>
          <a:prstGeom prst="rect">
            <a:avLst/>
          </a:prstGeom>
        </p:spPr>
      </p:pic>
      <p:grpSp>
        <p:nvGrpSpPr>
          <p:cNvPr id="20" name="Graphic 3">
            <a:extLst>
              <a:ext uri="{FF2B5EF4-FFF2-40B4-BE49-F238E27FC236}">
                <a16:creationId xmlns:a16="http://schemas.microsoft.com/office/drawing/2014/main" id="{91EC70EA-022A-7C4F-80D1-0ABDA64C32D7}"/>
              </a:ext>
            </a:extLst>
          </p:cNvPr>
          <p:cNvGrpSpPr>
            <a:grpSpLocks noChangeAspect="1"/>
          </p:cNvGrpSpPr>
          <p:nvPr/>
        </p:nvGrpSpPr>
        <p:grpSpPr>
          <a:xfrm>
            <a:off x="6783438" y="267537"/>
            <a:ext cx="6316406" cy="5992586"/>
            <a:chOff x="4267215" y="1695449"/>
            <a:chExt cx="3656250" cy="3468809"/>
          </a:xfrm>
          <a:solidFill>
            <a:schemeClr val="bg1"/>
          </a:solidFill>
        </p:grpSpPr>
        <p:sp>
          <p:nvSpPr>
            <p:cNvPr id="21" name="Freeform 20">
              <a:extLst>
                <a:ext uri="{FF2B5EF4-FFF2-40B4-BE49-F238E27FC236}">
                  <a16:creationId xmlns:a16="http://schemas.microsoft.com/office/drawing/2014/main" id="{88CA7118-B0AC-894D-A4A8-88EFA96F16CA}"/>
                </a:ext>
              </a:extLst>
            </p:cNvPr>
            <p:cNvSpPr/>
            <p:nvPr/>
          </p:nvSpPr>
          <p:spPr>
            <a:xfrm>
              <a:off x="6788722" y="4253890"/>
              <a:ext cx="1134743" cy="572683"/>
            </a:xfrm>
            <a:custGeom>
              <a:avLst/>
              <a:gdLst>
                <a:gd name="connsiteX0" fmla="*/ 1134077 w 1134743"/>
                <a:gd name="connsiteY0" fmla="*/ 519204 h 572683"/>
                <a:gd name="connsiteX1" fmla="*/ 1042447 w 1134743"/>
                <a:gd name="connsiteY1" fmla="*/ 572683 h 572683"/>
                <a:gd name="connsiteX2" fmla="*/ 89947 w 1134743"/>
                <a:gd name="connsiteY2" fmla="*/ 572113 h 572683"/>
                <a:gd name="connsiteX3" fmla="*/ 3174 w 1134743"/>
                <a:gd name="connsiteY3" fmla="*/ 467625 h 572683"/>
                <a:gd name="connsiteX4" fmla="*/ 552195 w 1134743"/>
                <a:gd name="connsiteY4" fmla="*/ 184 h 572683"/>
                <a:gd name="connsiteX5" fmla="*/ 1123695 w 1134743"/>
                <a:gd name="connsiteY5" fmla="*/ 436374 h 572683"/>
                <a:gd name="connsiteX6" fmla="*/ 1134744 w 1134743"/>
                <a:gd name="connsiteY6" fmla="*/ 469050 h 5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743" h="572683">
                  <a:moveTo>
                    <a:pt x="1134077" y="519204"/>
                  </a:moveTo>
                  <a:cubicBezTo>
                    <a:pt x="1115027" y="557200"/>
                    <a:pt x="1085404" y="572778"/>
                    <a:pt x="1042447" y="572683"/>
                  </a:cubicBezTo>
                  <a:cubicBezTo>
                    <a:pt x="724788" y="571828"/>
                    <a:pt x="407129" y="572683"/>
                    <a:pt x="89947" y="572113"/>
                  </a:cubicBezTo>
                  <a:cubicBezTo>
                    <a:pt x="18985" y="572113"/>
                    <a:pt x="-10256" y="536208"/>
                    <a:pt x="3174" y="467625"/>
                  </a:cubicBezTo>
                  <a:cubicBezTo>
                    <a:pt x="55561" y="200041"/>
                    <a:pt x="282352" y="6929"/>
                    <a:pt x="552195" y="184"/>
                  </a:cubicBezTo>
                  <a:cubicBezTo>
                    <a:pt x="822038" y="-6560"/>
                    <a:pt x="1055496" y="172589"/>
                    <a:pt x="1123695" y="436374"/>
                  </a:cubicBezTo>
                  <a:cubicBezTo>
                    <a:pt x="1126553" y="447488"/>
                    <a:pt x="1131029" y="458127"/>
                    <a:pt x="1134744" y="469050"/>
                  </a:cubicBez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CA70149-5AE6-EF41-8323-D970714CE538}"/>
                </a:ext>
              </a:extLst>
            </p:cNvPr>
            <p:cNvSpPr/>
            <p:nvPr/>
          </p:nvSpPr>
          <p:spPr>
            <a:xfrm>
              <a:off x="5527433" y="2346499"/>
              <a:ext cx="1133158" cy="572362"/>
            </a:xfrm>
            <a:custGeom>
              <a:avLst/>
              <a:gdLst>
                <a:gd name="connsiteX0" fmla="*/ 562852 w 1133158"/>
                <a:gd name="connsiteY0" fmla="*/ 572220 h 572362"/>
                <a:gd name="connsiteX1" fmla="*/ 95460 w 1133158"/>
                <a:gd name="connsiteY1" fmla="*/ 572220 h 572362"/>
                <a:gd name="connsiteX2" fmla="*/ 3544 w 1133158"/>
                <a:gd name="connsiteY2" fmla="*/ 461937 h 572362"/>
                <a:gd name="connsiteX3" fmla="*/ 564852 w 1133158"/>
                <a:gd name="connsiteY3" fmla="*/ 6 h 572362"/>
                <a:gd name="connsiteX4" fmla="*/ 1129589 w 1133158"/>
                <a:gd name="connsiteY4" fmla="*/ 462127 h 572362"/>
                <a:gd name="connsiteX5" fmla="*/ 1037483 w 1133158"/>
                <a:gd name="connsiteY5" fmla="*/ 572220 h 572362"/>
                <a:gd name="connsiteX6" fmla="*/ 562852 w 1133158"/>
                <a:gd name="connsiteY6" fmla="*/ 572220 h 5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158" h="572362">
                  <a:moveTo>
                    <a:pt x="562852" y="572220"/>
                  </a:moveTo>
                  <a:cubicBezTo>
                    <a:pt x="407023" y="572220"/>
                    <a:pt x="251226" y="572220"/>
                    <a:pt x="95460" y="572220"/>
                  </a:cubicBezTo>
                  <a:cubicBezTo>
                    <a:pt x="17831" y="572220"/>
                    <a:pt x="-10744" y="537549"/>
                    <a:pt x="3544" y="461937"/>
                  </a:cubicBezTo>
                  <a:cubicBezTo>
                    <a:pt x="53455" y="197868"/>
                    <a:pt x="292342" y="1241"/>
                    <a:pt x="564852" y="6"/>
                  </a:cubicBezTo>
                  <a:cubicBezTo>
                    <a:pt x="837362" y="-1229"/>
                    <a:pt x="1078726" y="195778"/>
                    <a:pt x="1129589" y="462127"/>
                  </a:cubicBezTo>
                  <a:cubicBezTo>
                    <a:pt x="1143972" y="537549"/>
                    <a:pt x="1115207" y="572125"/>
                    <a:pt x="1037483" y="572220"/>
                  </a:cubicBezTo>
                  <a:cubicBezTo>
                    <a:pt x="879304" y="572410"/>
                    <a:pt x="721094" y="572410"/>
                    <a:pt x="562852" y="572220"/>
                  </a:cubicBez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692B126-506D-3340-88EA-5CE5DC9ED74C}"/>
                </a:ext>
              </a:extLst>
            </p:cNvPr>
            <p:cNvSpPr/>
            <p:nvPr/>
          </p:nvSpPr>
          <p:spPr>
            <a:xfrm>
              <a:off x="4267215" y="4254527"/>
              <a:ext cx="1133340" cy="571964"/>
            </a:xfrm>
            <a:custGeom>
              <a:avLst/>
              <a:gdLst>
                <a:gd name="connsiteX0" fmla="*/ 562912 w 1133340"/>
                <a:gd name="connsiteY0" fmla="*/ 571856 h 571964"/>
                <a:gd name="connsiteX1" fmla="*/ 95330 w 1133340"/>
                <a:gd name="connsiteY1" fmla="*/ 571856 h 571964"/>
                <a:gd name="connsiteX2" fmla="*/ 4175 w 1133340"/>
                <a:gd name="connsiteY2" fmla="*/ 459579 h 571964"/>
                <a:gd name="connsiteX3" fmla="*/ 577771 w 1133340"/>
                <a:gd name="connsiteY3" fmla="*/ 117 h 571964"/>
                <a:gd name="connsiteX4" fmla="*/ 1131840 w 1133340"/>
                <a:gd name="connsiteY4" fmla="*/ 479242 h 571964"/>
                <a:gd name="connsiteX5" fmla="*/ 1048306 w 1133340"/>
                <a:gd name="connsiteY5" fmla="*/ 571571 h 571964"/>
                <a:gd name="connsiteX6" fmla="*/ 562912 w 1133340"/>
                <a:gd name="connsiteY6" fmla="*/ 571856 h 57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40" h="571964">
                  <a:moveTo>
                    <a:pt x="562912" y="571856"/>
                  </a:moveTo>
                  <a:cubicBezTo>
                    <a:pt x="406956" y="571856"/>
                    <a:pt x="251095" y="571856"/>
                    <a:pt x="95330" y="571856"/>
                  </a:cubicBezTo>
                  <a:cubicBezTo>
                    <a:pt x="15415" y="571856"/>
                    <a:pt x="-11255" y="538610"/>
                    <a:pt x="4175" y="459579"/>
                  </a:cubicBezTo>
                  <a:cubicBezTo>
                    <a:pt x="57134" y="190001"/>
                    <a:pt x="300974" y="-5487"/>
                    <a:pt x="577771" y="117"/>
                  </a:cubicBezTo>
                  <a:cubicBezTo>
                    <a:pt x="852853" y="5722"/>
                    <a:pt x="1089073" y="209948"/>
                    <a:pt x="1131840" y="479242"/>
                  </a:cubicBezTo>
                  <a:cubicBezTo>
                    <a:pt x="1140794" y="535191"/>
                    <a:pt x="1109266" y="571381"/>
                    <a:pt x="1048306" y="571571"/>
                  </a:cubicBezTo>
                  <a:cubicBezTo>
                    <a:pt x="886476" y="572236"/>
                    <a:pt x="724742" y="571856"/>
                    <a:pt x="562912" y="571856"/>
                  </a:cubicBezTo>
                  <a:close/>
                </a:path>
              </a:pathLst>
            </a:custGeom>
            <a:grp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4166C584-7D40-3A41-BF85-B8C33559DED9}"/>
                </a:ext>
              </a:extLst>
            </p:cNvPr>
            <p:cNvSpPr/>
            <p:nvPr/>
          </p:nvSpPr>
          <p:spPr>
            <a:xfrm>
              <a:off x="4543522" y="3603871"/>
              <a:ext cx="579120" cy="577533"/>
            </a:xfrm>
            <a:custGeom>
              <a:avLst/>
              <a:gdLst>
                <a:gd name="connsiteX0" fmla="*/ 579118 w 579120"/>
                <a:gd name="connsiteY0" fmla="*/ 287725 h 577533"/>
                <a:gd name="connsiteX1" fmla="*/ 290605 w 579120"/>
                <a:gd name="connsiteY1" fmla="*/ 577532 h 577533"/>
                <a:gd name="connsiteX2" fmla="*/ 2 w 579120"/>
                <a:gd name="connsiteY2" fmla="*/ 289809 h 577533"/>
                <a:gd name="connsiteX3" fmla="*/ 288515 w 579120"/>
                <a:gd name="connsiteY3" fmla="*/ 2 h 577533"/>
                <a:gd name="connsiteX4" fmla="*/ 290892 w 579120"/>
                <a:gd name="connsiteY4" fmla="*/ 3 h 577533"/>
                <a:gd name="connsiteX5" fmla="*/ 579118 w 579120"/>
                <a:gd name="connsiteY5" fmla="*/ 287725 h 5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 h="577533">
                  <a:moveTo>
                    <a:pt x="579118" y="287725"/>
                  </a:moveTo>
                  <a:cubicBezTo>
                    <a:pt x="579695" y="447205"/>
                    <a:pt x="450523" y="576956"/>
                    <a:pt x="290605" y="577532"/>
                  </a:cubicBezTo>
                  <a:cubicBezTo>
                    <a:pt x="130686" y="578107"/>
                    <a:pt x="579" y="449289"/>
                    <a:pt x="2" y="289809"/>
                  </a:cubicBezTo>
                  <a:cubicBezTo>
                    <a:pt x="-575" y="130328"/>
                    <a:pt x="128597" y="577"/>
                    <a:pt x="288515" y="2"/>
                  </a:cubicBezTo>
                  <a:cubicBezTo>
                    <a:pt x="289307" y="-1"/>
                    <a:pt x="290100" y="-1"/>
                    <a:pt x="290892" y="3"/>
                  </a:cubicBezTo>
                  <a:cubicBezTo>
                    <a:pt x="449667" y="1245"/>
                    <a:pt x="578030" y="129383"/>
                    <a:pt x="579118" y="287725"/>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5861DA4-F37F-3444-BF2D-410D9AC6E261}"/>
                </a:ext>
              </a:extLst>
            </p:cNvPr>
            <p:cNvSpPr/>
            <p:nvPr/>
          </p:nvSpPr>
          <p:spPr>
            <a:xfrm>
              <a:off x="7065429" y="3603860"/>
              <a:ext cx="579120" cy="577543"/>
            </a:xfrm>
            <a:custGeom>
              <a:avLst/>
              <a:gdLst>
                <a:gd name="connsiteX0" fmla="*/ 291109 w 579120"/>
                <a:gd name="connsiteY0" fmla="*/ 14 h 577543"/>
                <a:gd name="connsiteX1" fmla="*/ 579116 w 579120"/>
                <a:gd name="connsiteY1" fmla="*/ 290322 h 577543"/>
                <a:gd name="connsiteX2" fmla="*/ 288011 w 579120"/>
                <a:gd name="connsiteY2" fmla="*/ 577540 h 577543"/>
                <a:gd name="connsiteX3" fmla="*/ 4 w 579120"/>
                <a:gd name="connsiteY3" fmla="*/ 287232 h 577543"/>
                <a:gd name="connsiteX4" fmla="*/ 25 w 579120"/>
                <a:gd name="connsiteY4" fmla="*/ 284982 h 577543"/>
                <a:gd name="connsiteX5" fmla="*/ 290703 w 579120"/>
                <a:gd name="connsiteY5" fmla="*/ 11 h 577543"/>
                <a:gd name="connsiteX6" fmla="*/ 291109 w 579120"/>
                <a:gd name="connsiteY6" fmla="*/ 14 h 57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120" h="577543">
                  <a:moveTo>
                    <a:pt x="291109" y="14"/>
                  </a:moveTo>
                  <a:cubicBezTo>
                    <a:pt x="451026" y="868"/>
                    <a:pt x="579971" y="130843"/>
                    <a:pt x="579116" y="290322"/>
                  </a:cubicBezTo>
                  <a:cubicBezTo>
                    <a:pt x="578261" y="449801"/>
                    <a:pt x="447928" y="578393"/>
                    <a:pt x="288011" y="577540"/>
                  </a:cubicBezTo>
                  <a:cubicBezTo>
                    <a:pt x="128094" y="576687"/>
                    <a:pt x="-851" y="446711"/>
                    <a:pt x="4" y="287232"/>
                  </a:cubicBezTo>
                  <a:cubicBezTo>
                    <a:pt x="8" y="286482"/>
                    <a:pt x="15" y="285732"/>
                    <a:pt x="25" y="284982"/>
                  </a:cubicBezTo>
                  <a:cubicBezTo>
                    <a:pt x="1385" y="126240"/>
                    <a:pt x="131526" y="-1345"/>
                    <a:pt x="290703" y="11"/>
                  </a:cubicBezTo>
                  <a:cubicBezTo>
                    <a:pt x="290839" y="12"/>
                    <a:pt x="290974" y="13"/>
                    <a:pt x="291109" y="14"/>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73982E3-8D01-EB42-88D8-D0B3D1463148}"/>
                </a:ext>
              </a:extLst>
            </p:cNvPr>
            <p:cNvSpPr/>
            <p:nvPr/>
          </p:nvSpPr>
          <p:spPr>
            <a:xfrm>
              <a:off x="5804245" y="1695449"/>
              <a:ext cx="578929" cy="577343"/>
            </a:xfrm>
            <a:custGeom>
              <a:avLst/>
              <a:gdLst>
                <a:gd name="connsiteX0" fmla="*/ 289278 w 578929"/>
                <a:gd name="connsiteY0" fmla="*/ 0 h 577343"/>
                <a:gd name="connsiteX1" fmla="*/ 578930 w 578929"/>
                <a:gd name="connsiteY1" fmla="*/ 288486 h 577343"/>
                <a:gd name="connsiteX2" fmla="*/ 289651 w 578929"/>
                <a:gd name="connsiteY2" fmla="*/ 577343 h 577343"/>
                <a:gd name="connsiteX3" fmla="*/ 0 w 578929"/>
                <a:gd name="connsiteY3" fmla="*/ 288858 h 577343"/>
                <a:gd name="connsiteX4" fmla="*/ 4 w 578929"/>
                <a:gd name="connsiteY4" fmla="*/ 287152 h 577343"/>
                <a:gd name="connsiteX5" fmla="*/ 289278 w 578929"/>
                <a:gd name="connsiteY5" fmla="*/ 0 h 5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929" h="577343">
                  <a:moveTo>
                    <a:pt x="289278" y="0"/>
                  </a:moveTo>
                  <a:cubicBezTo>
                    <a:pt x="449145" y="-103"/>
                    <a:pt x="578827" y="129057"/>
                    <a:pt x="578930" y="288486"/>
                  </a:cubicBezTo>
                  <a:cubicBezTo>
                    <a:pt x="579033" y="447915"/>
                    <a:pt x="449518" y="577241"/>
                    <a:pt x="289651" y="577343"/>
                  </a:cubicBezTo>
                  <a:cubicBezTo>
                    <a:pt x="129784" y="577446"/>
                    <a:pt x="103" y="448287"/>
                    <a:pt x="0" y="288858"/>
                  </a:cubicBezTo>
                  <a:cubicBezTo>
                    <a:pt x="0" y="288289"/>
                    <a:pt x="1" y="287721"/>
                    <a:pt x="4" y="287152"/>
                  </a:cubicBezTo>
                  <a:cubicBezTo>
                    <a:pt x="946" y="128434"/>
                    <a:pt x="130122" y="206"/>
                    <a:pt x="289278" y="0"/>
                  </a:cubicBez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275EE28-C7EA-034C-93EF-9D28CF4E9AC8}"/>
                </a:ext>
              </a:extLst>
            </p:cNvPr>
            <p:cNvSpPr/>
            <p:nvPr/>
          </p:nvSpPr>
          <p:spPr>
            <a:xfrm>
              <a:off x="4592097" y="2337128"/>
              <a:ext cx="824284" cy="1132727"/>
            </a:xfrm>
            <a:custGeom>
              <a:avLst/>
              <a:gdLst>
                <a:gd name="connsiteX0" fmla="*/ 0 w 824284"/>
                <a:gd name="connsiteY0" fmla="*/ 1066129 h 1132727"/>
                <a:gd name="connsiteX1" fmla="*/ 80581 w 824284"/>
                <a:gd name="connsiteY1" fmla="*/ 790661 h 1132727"/>
                <a:gd name="connsiteX2" fmla="*/ 712565 w 824284"/>
                <a:gd name="connsiteY2" fmla="*/ 21250 h 1132727"/>
                <a:gd name="connsiteX3" fmla="*/ 733997 w 824284"/>
                <a:gd name="connsiteY3" fmla="*/ 8521 h 1132727"/>
                <a:gd name="connsiteX4" fmla="*/ 815150 w 824284"/>
                <a:gd name="connsiteY4" fmla="*/ 27519 h 1132727"/>
                <a:gd name="connsiteX5" fmla="*/ 795433 w 824284"/>
                <a:gd name="connsiteY5" fmla="*/ 108260 h 1132727"/>
                <a:gd name="connsiteX6" fmla="*/ 623983 w 824284"/>
                <a:gd name="connsiteY6" fmla="*/ 228896 h 1132727"/>
                <a:gd name="connsiteX7" fmla="*/ 130207 w 824284"/>
                <a:gd name="connsiteY7" fmla="*/ 1049886 h 1132727"/>
                <a:gd name="connsiteX8" fmla="*/ 123253 w 824284"/>
                <a:gd name="connsiteY8" fmla="*/ 1084747 h 1132727"/>
                <a:gd name="connsiteX9" fmla="*/ 57436 w 824284"/>
                <a:gd name="connsiteY9" fmla="*/ 1132241 h 1132727"/>
                <a:gd name="connsiteX10" fmla="*/ 0 w 824284"/>
                <a:gd name="connsiteY10" fmla="*/ 1066129 h 113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4284" h="1132727">
                  <a:moveTo>
                    <a:pt x="0" y="1066129"/>
                  </a:moveTo>
                  <a:cubicBezTo>
                    <a:pt x="26575" y="974180"/>
                    <a:pt x="47625" y="880141"/>
                    <a:pt x="80581" y="790661"/>
                  </a:cubicBezTo>
                  <a:cubicBezTo>
                    <a:pt x="201549" y="461809"/>
                    <a:pt x="414719" y="206668"/>
                    <a:pt x="712565" y="21250"/>
                  </a:cubicBezTo>
                  <a:cubicBezTo>
                    <a:pt x="719614" y="16880"/>
                    <a:pt x="726567" y="12321"/>
                    <a:pt x="733997" y="8521"/>
                  </a:cubicBezTo>
                  <a:cubicBezTo>
                    <a:pt x="765905" y="-7817"/>
                    <a:pt x="798100" y="-218"/>
                    <a:pt x="815150" y="27519"/>
                  </a:cubicBezTo>
                  <a:cubicBezTo>
                    <a:pt x="832199" y="55256"/>
                    <a:pt x="825246" y="87267"/>
                    <a:pt x="795433" y="108260"/>
                  </a:cubicBezTo>
                  <a:cubicBezTo>
                    <a:pt x="738283" y="148630"/>
                    <a:pt x="677704" y="184821"/>
                    <a:pt x="623983" y="228896"/>
                  </a:cubicBezTo>
                  <a:cubicBezTo>
                    <a:pt x="361093" y="443318"/>
                    <a:pt x="196501" y="716981"/>
                    <a:pt x="130207" y="1049886"/>
                  </a:cubicBezTo>
                  <a:cubicBezTo>
                    <a:pt x="127825" y="1061570"/>
                    <a:pt x="126206" y="1073348"/>
                    <a:pt x="123253" y="1084747"/>
                  </a:cubicBezTo>
                  <a:cubicBezTo>
                    <a:pt x="117323" y="1115421"/>
                    <a:pt x="88506" y="1136216"/>
                    <a:pt x="57436" y="1132241"/>
                  </a:cubicBezTo>
                  <a:cubicBezTo>
                    <a:pt x="26194" y="1127302"/>
                    <a:pt x="6668" y="1102225"/>
                    <a:pt x="0" y="1066129"/>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6AC048D-594D-E244-B80F-359FB73DBF6D}"/>
                </a:ext>
              </a:extLst>
            </p:cNvPr>
            <p:cNvSpPr/>
            <p:nvPr/>
          </p:nvSpPr>
          <p:spPr>
            <a:xfrm>
              <a:off x="6771470" y="2336284"/>
              <a:ext cx="816905" cy="1133236"/>
            </a:xfrm>
            <a:custGeom>
              <a:avLst/>
              <a:gdLst>
                <a:gd name="connsiteX0" fmla="*/ 816906 w 816905"/>
                <a:gd name="connsiteY0" fmla="*/ 1067543 h 1133236"/>
                <a:gd name="connsiteX1" fmla="*/ 764900 w 816905"/>
                <a:gd name="connsiteY1" fmla="*/ 1132896 h 1133236"/>
                <a:gd name="connsiteX2" fmla="*/ 700796 w 816905"/>
                <a:gd name="connsiteY2" fmla="*/ 1079797 h 1133236"/>
                <a:gd name="connsiteX3" fmla="*/ 596593 w 816905"/>
                <a:gd name="connsiteY3" fmla="*/ 740971 h 1133236"/>
                <a:gd name="connsiteX4" fmla="*/ 65955 w 816905"/>
                <a:gd name="connsiteY4" fmla="*/ 133041 h 1133236"/>
                <a:gd name="connsiteX5" fmla="*/ 29855 w 816905"/>
                <a:gd name="connsiteY5" fmla="*/ 110149 h 1133236"/>
                <a:gd name="connsiteX6" fmla="*/ 8710 w 816905"/>
                <a:gd name="connsiteY6" fmla="*/ 29788 h 1133236"/>
                <a:gd name="connsiteX7" fmla="*/ 84081 w 816905"/>
                <a:gd name="connsiteY7" fmla="*/ 6397 h 1133236"/>
                <a:gd name="connsiteX8" fmla="*/ 92149 w 816905"/>
                <a:gd name="connsiteY8" fmla="*/ 11550 h 1133236"/>
                <a:gd name="connsiteX9" fmla="*/ 335513 w 816905"/>
                <a:gd name="connsiteY9" fmla="*/ 190794 h 1133236"/>
                <a:gd name="connsiteX10" fmla="*/ 813001 w 816905"/>
                <a:gd name="connsiteY10" fmla="*/ 1040091 h 1133236"/>
                <a:gd name="connsiteX11" fmla="*/ 816906 w 816905"/>
                <a:gd name="connsiteY11" fmla="*/ 1067543 h 113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6905" h="1133236">
                  <a:moveTo>
                    <a:pt x="816906" y="1067543"/>
                  </a:moveTo>
                  <a:cubicBezTo>
                    <a:pt x="816906" y="1104874"/>
                    <a:pt x="796046" y="1129666"/>
                    <a:pt x="764900" y="1132896"/>
                  </a:cubicBezTo>
                  <a:cubicBezTo>
                    <a:pt x="733753" y="1136125"/>
                    <a:pt x="707750" y="1116273"/>
                    <a:pt x="700796" y="1079797"/>
                  </a:cubicBezTo>
                  <a:cubicBezTo>
                    <a:pt x="680146" y="963016"/>
                    <a:pt x="645148" y="849217"/>
                    <a:pt x="596593" y="740971"/>
                  </a:cubicBezTo>
                  <a:cubicBezTo>
                    <a:pt x="483894" y="490452"/>
                    <a:pt x="299230" y="278889"/>
                    <a:pt x="65955" y="133041"/>
                  </a:cubicBezTo>
                  <a:cubicBezTo>
                    <a:pt x="53953" y="125347"/>
                    <a:pt x="41476" y="118413"/>
                    <a:pt x="29855" y="110149"/>
                  </a:cubicBezTo>
                  <a:cubicBezTo>
                    <a:pt x="-53" y="88776"/>
                    <a:pt x="-8245" y="57905"/>
                    <a:pt x="8710" y="29788"/>
                  </a:cubicBezTo>
                  <a:cubicBezTo>
                    <a:pt x="23046" y="2572"/>
                    <a:pt x="56791" y="-7900"/>
                    <a:pt x="84081" y="6397"/>
                  </a:cubicBezTo>
                  <a:cubicBezTo>
                    <a:pt x="86913" y="7881"/>
                    <a:pt x="89613" y="9605"/>
                    <a:pt x="92149" y="11550"/>
                  </a:cubicBezTo>
                  <a:cubicBezTo>
                    <a:pt x="174731" y="69208"/>
                    <a:pt x="260646" y="124017"/>
                    <a:pt x="335513" y="190794"/>
                  </a:cubicBezTo>
                  <a:cubicBezTo>
                    <a:pt x="591259" y="418768"/>
                    <a:pt x="748707" y="703735"/>
                    <a:pt x="813001" y="1040091"/>
                  </a:cubicBezTo>
                  <a:cubicBezTo>
                    <a:pt x="815001" y="1049970"/>
                    <a:pt x="815953" y="1060894"/>
                    <a:pt x="816906" y="1067543"/>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F894AA5-F25F-3843-B34D-C2AA15D6D66E}"/>
                </a:ext>
              </a:extLst>
            </p:cNvPr>
            <p:cNvSpPr/>
            <p:nvPr/>
          </p:nvSpPr>
          <p:spPr>
            <a:xfrm>
              <a:off x="5512223" y="4945973"/>
              <a:ext cx="1164039" cy="218285"/>
            </a:xfrm>
            <a:custGeom>
              <a:avLst/>
              <a:gdLst>
                <a:gd name="connsiteX0" fmla="*/ 579490 w 1164039"/>
                <a:gd name="connsiteY0" fmla="*/ 218286 h 218285"/>
                <a:gd name="connsiteX1" fmla="*/ 51900 w 1164039"/>
                <a:gd name="connsiteY1" fmla="*/ 117503 h 218285"/>
                <a:gd name="connsiteX2" fmla="*/ 4275 w 1164039"/>
                <a:gd name="connsiteY2" fmla="*/ 36287 h 218285"/>
                <a:gd name="connsiteX3" fmla="*/ 90857 w 1164039"/>
                <a:gd name="connsiteY3" fmla="*/ 6460 h 218285"/>
                <a:gd name="connsiteX4" fmla="*/ 682836 w 1164039"/>
                <a:gd name="connsiteY4" fmla="*/ 91001 h 218285"/>
                <a:gd name="connsiteX5" fmla="*/ 1041452 w 1164039"/>
                <a:gd name="connsiteY5" fmla="*/ 17859 h 218285"/>
                <a:gd name="connsiteX6" fmla="*/ 1081838 w 1164039"/>
                <a:gd name="connsiteY6" fmla="*/ 3706 h 218285"/>
                <a:gd name="connsiteX7" fmla="*/ 1158991 w 1164039"/>
                <a:gd name="connsiteY7" fmla="*/ 35052 h 218285"/>
                <a:gd name="connsiteX8" fmla="*/ 1130927 w 1164039"/>
                <a:gd name="connsiteY8" fmla="*/ 109491 h 218285"/>
                <a:gd name="connsiteX9" fmla="*/ 1122701 w 1164039"/>
                <a:gd name="connsiteY9" fmla="*/ 112468 h 218285"/>
                <a:gd name="connsiteX10" fmla="*/ 848476 w 1164039"/>
                <a:gd name="connsiteY10" fmla="*/ 187984 h 218285"/>
                <a:gd name="connsiteX11" fmla="*/ 579490 w 1164039"/>
                <a:gd name="connsiteY11" fmla="*/ 218286 h 21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39" h="218285">
                  <a:moveTo>
                    <a:pt x="579490" y="218286"/>
                  </a:moveTo>
                  <a:cubicBezTo>
                    <a:pt x="399335" y="213220"/>
                    <a:pt x="221180" y="179188"/>
                    <a:pt x="51900" y="117503"/>
                  </a:cubicBezTo>
                  <a:cubicBezTo>
                    <a:pt x="8657" y="101639"/>
                    <a:pt x="-8869" y="71528"/>
                    <a:pt x="4275" y="36287"/>
                  </a:cubicBezTo>
                  <a:cubicBezTo>
                    <a:pt x="16277" y="3896"/>
                    <a:pt x="49900" y="-8833"/>
                    <a:pt x="90857" y="6460"/>
                  </a:cubicBezTo>
                  <a:cubicBezTo>
                    <a:pt x="279790" y="76773"/>
                    <a:pt x="481709" y="105610"/>
                    <a:pt x="682836" y="91001"/>
                  </a:cubicBezTo>
                  <a:cubicBezTo>
                    <a:pt x="805098" y="82588"/>
                    <a:pt x="925695" y="57992"/>
                    <a:pt x="1041452" y="17859"/>
                  </a:cubicBezTo>
                  <a:cubicBezTo>
                    <a:pt x="1054978" y="13205"/>
                    <a:pt x="1068218" y="8360"/>
                    <a:pt x="1081838" y="3706"/>
                  </a:cubicBezTo>
                  <a:cubicBezTo>
                    <a:pt x="1116319" y="-6933"/>
                    <a:pt x="1147370" y="5890"/>
                    <a:pt x="1158991" y="35052"/>
                  </a:cubicBezTo>
                  <a:cubicBezTo>
                    <a:pt x="1171854" y="63336"/>
                    <a:pt x="1159289" y="96664"/>
                    <a:pt x="1130927" y="109491"/>
                  </a:cubicBezTo>
                  <a:cubicBezTo>
                    <a:pt x="1128267" y="110694"/>
                    <a:pt x="1125516" y="111690"/>
                    <a:pt x="1122701" y="112468"/>
                  </a:cubicBezTo>
                  <a:cubicBezTo>
                    <a:pt x="1032023" y="140205"/>
                    <a:pt x="941726" y="169462"/>
                    <a:pt x="848476" y="187984"/>
                  </a:cubicBezTo>
                  <a:cubicBezTo>
                    <a:pt x="760179" y="205177"/>
                    <a:pt x="669501" y="208787"/>
                    <a:pt x="579490" y="218286"/>
                  </a:cubicBezTo>
                  <a:close/>
                </a:path>
              </a:pathLst>
            </a:custGeom>
            <a:grpFill/>
            <a:ln w="9525" cap="flat">
              <a:noFill/>
              <a:prstDash val="solid"/>
              <a:miter/>
            </a:ln>
          </p:spPr>
          <p:txBody>
            <a:bodyPr rtlCol="0" anchor="ctr"/>
            <a:lstStyle/>
            <a:p>
              <a:endParaRPr lang="en-US"/>
            </a:p>
          </p:txBody>
        </p:sp>
      </p:grpSp>
      <p:sp>
        <p:nvSpPr>
          <p:cNvPr id="2" name="Title 1"/>
          <p:cNvSpPr>
            <a:spLocks noGrp="1"/>
          </p:cNvSpPr>
          <p:nvPr>
            <p:ph type="title"/>
          </p:nvPr>
        </p:nvSpPr>
        <p:spPr>
          <a:xfrm>
            <a:off x="596454" y="457200"/>
            <a:ext cx="10968919" cy="524998"/>
          </a:xfrm>
        </p:spPr>
        <p:txBody>
          <a:bodyPr/>
          <a:lstStyle/>
          <a:p>
            <a:r>
              <a:rPr lang="es-ES" b="1" cap="none">
                <a:solidFill>
                  <a:srgbClr val="1F7CB9"/>
                </a:solidFill>
              </a:rPr>
              <a:t>Colaboradores de la directriz</a:t>
            </a:r>
          </a:p>
        </p:txBody>
      </p:sp>
      <p:sp>
        <p:nvSpPr>
          <p:cNvPr id="7" name="Content Placeholder 3"/>
          <p:cNvSpPr txBox="1">
            <a:spLocks/>
          </p:cNvSpPr>
          <p:nvPr/>
        </p:nvSpPr>
        <p:spPr>
          <a:xfrm>
            <a:off x="605854" y="1349919"/>
            <a:ext cx="6601192" cy="4667769"/>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s-ES" sz="2000" b="1" dirty="0">
                <a:solidFill>
                  <a:srgbClr val="1F7CB9"/>
                </a:solidFill>
              </a:rPr>
              <a:t>Grupo de Revisión Externa</a:t>
            </a:r>
          </a:p>
          <a:p>
            <a:pPr lvl="2"/>
            <a:r>
              <a:rPr lang="es-ES" sz="1550" dirty="0">
                <a:solidFill>
                  <a:schemeClr val="tx1">
                    <a:lumMod val="75000"/>
                    <a:lumOff val="25000"/>
                  </a:schemeClr>
                </a:solidFill>
                <a:latin typeface="+mn-lt"/>
              </a:rPr>
              <a:t>Seis expertos técnicos y partes interesadas en la prestación y la experiencia de la atención posnatal basada en evidencia. El Grupo de Revisión Externa revisó el documento final para identificar cualquier error de hecho y aportar observaciones sobre la claridad del lenguaje, las cuestiones contextuales </a:t>
            </a:r>
            <a:r>
              <a:rPr lang="es-ES" sz="1550" dirty="0" smtClean="0">
                <a:solidFill>
                  <a:schemeClr val="tx1">
                    <a:lumMod val="75000"/>
                    <a:lumOff val="25000"/>
                  </a:schemeClr>
                </a:solidFill>
                <a:latin typeface="+mn-lt"/>
              </a:rPr>
              <a:t/>
            </a:r>
            <a:br>
              <a:rPr lang="es-ES" sz="1550" dirty="0" smtClean="0">
                <a:solidFill>
                  <a:schemeClr val="tx1">
                    <a:lumMod val="75000"/>
                    <a:lumOff val="25000"/>
                  </a:schemeClr>
                </a:solidFill>
                <a:latin typeface="+mn-lt"/>
              </a:rPr>
            </a:br>
            <a:r>
              <a:rPr lang="es-ES" sz="1550" dirty="0" smtClean="0">
                <a:solidFill>
                  <a:schemeClr val="tx1">
                    <a:lumMod val="75000"/>
                    <a:lumOff val="25000"/>
                  </a:schemeClr>
                </a:solidFill>
                <a:latin typeface="+mn-lt"/>
              </a:rPr>
              <a:t>y </a:t>
            </a:r>
            <a:r>
              <a:rPr lang="es-ES" sz="1550" dirty="0">
                <a:solidFill>
                  <a:schemeClr val="tx1">
                    <a:lumMod val="75000"/>
                    <a:lumOff val="25000"/>
                  </a:schemeClr>
                </a:solidFill>
                <a:latin typeface="+mn-lt"/>
              </a:rPr>
              <a:t>las implicaciones para la implementación.</a:t>
            </a:r>
          </a:p>
          <a:p>
            <a:pPr lvl="2"/>
            <a:r>
              <a:rPr lang="es-ES" sz="2000" b="1" dirty="0">
                <a:solidFill>
                  <a:srgbClr val="1F7CB9"/>
                </a:solidFill>
              </a:rPr>
              <a:t>Grupo de Trabajo Técnico</a:t>
            </a:r>
          </a:p>
          <a:p>
            <a:pPr lvl="2"/>
            <a:r>
              <a:rPr lang="es-ES" sz="1550" dirty="0">
                <a:solidFill>
                  <a:schemeClr val="tx1">
                    <a:lumMod val="75000"/>
                    <a:lumOff val="25000"/>
                  </a:schemeClr>
                </a:solidFill>
                <a:latin typeface="+mn-lt"/>
              </a:rPr>
              <a:t>Los metodólogos de las directrices y los jefes de los equipos de revisión sistemática, que trabajaron estrechamente con el Grupo Directivo </a:t>
            </a:r>
            <a:r>
              <a:rPr lang="es-ES" sz="1550" dirty="0" smtClean="0">
                <a:solidFill>
                  <a:schemeClr val="tx1">
                    <a:lumMod val="75000"/>
                    <a:lumOff val="25000"/>
                  </a:schemeClr>
                </a:solidFill>
                <a:latin typeface="+mn-lt"/>
              </a:rPr>
              <a:t/>
            </a:r>
            <a:br>
              <a:rPr lang="es-ES" sz="1550" dirty="0" smtClean="0">
                <a:solidFill>
                  <a:schemeClr val="tx1">
                    <a:lumMod val="75000"/>
                    <a:lumOff val="25000"/>
                  </a:schemeClr>
                </a:solidFill>
                <a:latin typeface="+mn-lt"/>
              </a:rPr>
            </a:br>
            <a:r>
              <a:rPr lang="es-ES" sz="1550" dirty="0" smtClean="0">
                <a:solidFill>
                  <a:schemeClr val="tx1">
                    <a:lumMod val="75000"/>
                    <a:lumOff val="25000"/>
                  </a:schemeClr>
                </a:solidFill>
                <a:latin typeface="+mn-lt"/>
              </a:rPr>
              <a:t>de la </a:t>
            </a:r>
            <a:r>
              <a:rPr lang="es-ES" sz="1550" dirty="0">
                <a:solidFill>
                  <a:schemeClr val="tx1">
                    <a:lumMod val="75000"/>
                    <a:lumOff val="25000"/>
                  </a:schemeClr>
                </a:solidFill>
                <a:latin typeface="+mn-lt"/>
              </a:rPr>
              <a:t>OMS para sintetizar las pruebas y otras consideraciones para </a:t>
            </a:r>
            <a:r>
              <a:rPr lang="es-ES" sz="1550" dirty="0" smtClean="0">
                <a:solidFill>
                  <a:schemeClr val="tx1">
                    <a:lumMod val="75000"/>
                    <a:lumOff val="25000"/>
                  </a:schemeClr>
                </a:solidFill>
                <a:latin typeface="+mn-lt"/>
              </a:rPr>
              <a:t/>
            </a:r>
            <a:br>
              <a:rPr lang="es-ES" sz="1550" dirty="0" smtClean="0">
                <a:solidFill>
                  <a:schemeClr val="tx1">
                    <a:lumMod val="75000"/>
                    <a:lumOff val="25000"/>
                  </a:schemeClr>
                </a:solidFill>
                <a:latin typeface="+mn-lt"/>
              </a:rPr>
            </a:br>
            <a:r>
              <a:rPr lang="es-ES" sz="1550" dirty="0" smtClean="0">
                <a:solidFill>
                  <a:schemeClr val="tx1">
                    <a:lumMod val="75000"/>
                    <a:lumOff val="25000"/>
                  </a:schemeClr>
                </a:solidFill>
                <a:latin typeface="+mn-lt"/>
              </a:rPr>
              <a:t>la </a:t>
            </a:r>
            <a:r>
              <a:rPr lang="es-ES" sz="1550" dirty="0">
                <a:solidFill>
                  <a:schemeClr val="tx1">
                    <a:lumMod val="75000"/>
                    <a:lumOff val="25000"/>
                  </a:schemeClr>
                </a:solidFill>
                <a:latin typeface="+mn-lt"/>
              </a:rPr>
              <a:t>elaboración de las recomendaciones.</a:t>
            </a:r>
          </a:p>
          <a:p>
            <a:pPr lvl="2"/>
            <a:r>
              <a:rPr lang="es-ES" sz="2000" b="1" dirty="0">
                <a:solidFill>
                  <a:srgbClr val="1F7CB9"/>
                </a:solidFill>
              </a:rPr>
              <a:t>Socios externos y observadores</a:t>
            </a:r>
          </a:p>
          <a:p>
            <a:pPr lvl="2"/>
            <a:r>
              <a:rPr lang="es-ES" sz="1550" dirty="0">
                <a:solidFill>
                  <a:schemeClr val="tx1">
                    <a:lumMod val="75000"/>
                    <a:lumOff val="25000"/>
                  </a:schemeClr>
                </a:solidFill>
                <a:latin typeface="+mn-lt"/>
              </a:rPr>
              <a:t>Representantes de la Fundación Bill y Melinda Gates, FIGO, ICM, IPA, UNICEF, UNFPA y USAID</a:t>
            </a:r>
            <a:r>
              <a:rPr lang="es-ES" sz="1550" dirty="0">
                <a:solidFill>
                  <a:schemeClr val="tx1"/>
                </a:solidFill>
              </a:rPr>
              <a:t>.</a:t>
            </a:r>
          </a:p>
        </p:txBody>
      </p:sp>
      <p:sp>
        <p:nvSpPr>
          <p:cNvPr id="4" name="Slide Number Placeholder 3">
            <a:extLst>
              <a:ext uri="{FF2B5EF4-FFF2-40B4-BE49-F238E27FC236}">
                <a16:creationId xmlns:a16="http://schemas.microsoft.com/office/drawing/2014/main" id="{B992073F-8FCA-6647-9F61-8E03A3572780}"/>
              </a:ext>
            </a:extLst>
          </p:cNvPr>
          <p:cNvSpPr>
            <a:spLocks noGrp="1"/>
          </p:cNvSpPr>
          <p:nvPr>
            <p:ph type="sldNum" sz="quarter" idx="11"/>
          </p:nvPr>
        </p:nvSpPr>
        <p:spPr/>
        <p:txBody>
          <a:bodyPr/>
          <a:lstStyle/>
          <a:p>
            <a:fld id="{6809F770-0487-C844-B5CD-7CCE6C86BD15}" type="slidenum">
              <a:rPr lang="en-US" smtClean="0"/>
              <a:pPr/>
              <a:t>15</a:t>
            </a:fld>
            <a:endParaRPr lang="en-US" smtClean="0"/>
          </a:p>
        </p:txBody>
      </p:sp>
      <p:grpSp>
        <p:nvGrpSpPr>
          <p:cNvPr id="30" name="Graphic 3">
            <a:extLst>
              <a:ext uri="{FF2B5EF4-FFF2-40B4-BE49-F238E27FC236}">
                <a16:creationId xmlns:a16="http://schemas.microsoft.com/office/drawing/2014/main" id="{02C0BCBC-2C45-074C-A880-53D7C3363EBF}"/>
              </a:ext>
            </a:extLst>
          </p:cNvPr>
          <p:cNvGrpSpPr>
            <a:grpSpLocks noChangeAspect="1"/>
          </p:cNvGrpSpPr>
          <p:nvPr/>
        </p:nvGrpSpPr>
        <p:grpSpPr>
          <a:xfrm>
            <a:off x="8817168" y="2780612"/>
            <a:ext cx="2250954" cy="2135558"/>
            <a:chOff x="4267215" y="1695449"/>
            <a:chExt cx="3656250" cy="3468809"/>
          </a:xfrm>
          <a:solidFill>
            <a:schemeClr val="bg1"/>
          </a:solidFill>
        </p:grpSpPr>
        <p:sp>
          <p:nvSpPr>
            <p:cNvPr id="31" name="Freeform 30">
              <a:extLst>
                <a:ext uri="{FF2B5EF4-FFF2-40B4-BE49-F238E27FC236}">
                  <a16:creationId xmlns:a16="http://schemas.microsoft.com/office/drawing/2014/main" id="{3051B6E9-2D77-4F44-A890-07BF8B5DE6DE}"/>
                </a:ext>
              </a:extLst>
            </p:cNvPr>
            <p:cNvSpPr/>
            <p:nvPr/>
          </p:nvSpPr>
          <p:spPr>
            <a:xfrm>
              <a:off x="6788722" y="4253890"/>
              <a:ext cx="1134743" cy="572683"/>
            </a:xfrm>
            <a:custGeom>
              <a:avLst/>
              <a:gdLst>
                <a:gd name="connsiteX0" fmla="*/ 1134077 w 1134743"/>
                <a:gd name="connsiteY0" fmla="*/ 519204 h 572683"/>
                <a:gd name="connsiteX1" fmla="*/ 1042447 w 1134743"/>
                <a:gd name="connsiteY1" fmla="*/ 572683 h 572683"/>
                <a:gd name="connsiteX2" fmla="*/ 89947 w 1134743"/>
                <a:gd name="connsiteY2" fmla="*/ 572113 h 572683"/>
                <a:gd name="connsiteX3" fmla="*/ 3174 w 1134743"/>
                <a:gd name="connsiteY3" fmla="*/ 467625 h 572683"/>
                <a:gd name="connsiteX4" fmla="*/ 552195 w 1134743"/>
                <a:gd name="connsiteY4" fmla="*/ 184 h 572683"/>
                <a:gd name="connsiteX5" fmla="*/ 1123695 w 1134743"/>
                <a:gd name="connsiteY5" fmla="*/ 436374 h 572683"/>
                <a:gd name="connsiteX6" fmla="*/ 1134744 w 1134743"/>
                <a:gd name="connsiteY6" fmla="*/ 469050 h 5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743" h="572683">
                  <a:moveTo>
                    <a:pt x="1134077" y="519204"/>
                  </a:moveTo>
                  <a:cubicBezTo>
                    <a:pt x="1115027" y="557200"/>
                    <a:pt x="1085404" y="572778"/>
                    <a:pt x="1042447" y="572683"/>
                  </a:cubicBezTo>
                  <a:cubicBezTo>
                    <a:pt x="724788" y="571828"/>
                    <a:pt x="407129" y="572683"/>
                    <a:pt x="89947" y="572113"/>
                  </a:cubicBezTo>
                  <a:cubicBezTo>
                    <a:pt x="18985" y="572113"/>
                    <a:pt x="-10256" y="536208"/>
                    <a:pt x="3174" y="467625"/>
                  </a:cubicBezTo>
                  <a:cubicBezTo>
                    <a:pt x="55561" y="200041"/>
                    <a:pt x="282352" y="6929"/>
                    <a:pt x="552195" y="184"/>
                  </a:cubicBezTo>
                  <a:cubicBezTo>
                    <a:pt x="822038" y="-6560"/>
                    <a:pt x="1055496" y="172589"/>
                    <a:pt x="1123695" y="436374"/>
                  </a:cubicBezTo>
                  <a:cubicBezTo>
                    <a:pt x="1126553" y="447488"/>
                    <a:pt x="1131029" y="458127"/>
                    <a:pt x="1134744" y="469050"/>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D5355D0-0588-7548-9058-EBA112A7275C}"/>
                </a:ext>
              </a:extLst>
            </p:cNvPr>
            <p:cNvSpPr/>
            <p:nvPr/>
          </p:nvSpPr>
          <p:spPr>
            <a:xfrm>
              <a:off x="5527433" y="2346499"/>
              <a:ext cx="1133158" cy="572362"/>
            </a:xfrm>
            <a:custGeom>
              <a:avLst/>
              <a:gdLst>
                <a:gd name="connsiteX0" fmla="*/ 562852 w 1133158"/>
                <a:gd name="connsiteY0" fmla="*/ 572220 h 572362"/>
                <a:gd name="connsiteX1" fmla="*/ 95460 w 1133158"/>
                <a:gd name="connsiteY1" fmla="*/ 572220 h 572362"/>
                <a:gd name="connsiteX2" fmla="*/ 3544 w 1133158"/>
                <a:gd name="connsiteY2" fmla="*/ 461937 h 572362"/>
                <a:gd name="connsiteX3" fmla="*/ 564852 w 1133158"/>
                <a:gd name="connsiteY3" fmla="*/ 6 h 572362"/>
                <a:gd name="connsiteX4" fmla="*/ 1129589 w 1133158"/>
                <a:gd name="connsiteY4" fmla="*/ 462127 h 572362"/>
                <a:gd name="connsiteX5" fmla="*/ 1037483 w 1133158"/>
                <a:gd name="connsiteY5" fmla="*/ 572220 h 572362"/>
                <a:gd name="connsiteX6" fmla="*/ 562852 w 1133158"/>
                <a:gd name="connsiteY6" fmla="*/ 572220 h 5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158" h="572362">
                  <a:moveTo>
                    <a:pt x="562852" y="572220"/>
                  </a:moveTo>
                  <a:cubicBezTo>
                    <a:pt x="407023" y="572220"/>
                    <a:pt x="251226" y="572220"/>
                    <a:pt x="95460" y="572220"/>
                  </a:cubicBezTo>
                  <a:cubicBezTo>
                    <a:pt x="17831" y="572220"/>
                    <a:pt x="-10744" y="537549"/>
                    <a:pt x="3544" y="461937"/>
                  </a:cubicBezTo>
                  <a:cubicBezTo>
                    <a:pt x="53455" y="197868"/>
                    <a:pt x="292342" y="1241"/>
                    <a:pt x="564852" y="6"/>
                  </a:cubicBezTo>
                  <a:cubicBezTo>
                    <a:pt x="837362" y="-1229"/>
                    <a:pt x="1078726" y="195778"/>
                    <a:pt x="1129589" y="462127"/>
                  </a:cubicBezTo>
                  <a:cubicBezTo>
                    <a:pt x="1143972" y="537549"/>
                    <a:pt x="1115207" y="572125"/>
                    <a:pt x="1037483" y="572220"/>
                  </a:cubicBezTo>
                  <a:cubicBezTo>
                    <a:pt x="879304" y="572410"/>
                    <a:pt x="721094" y="572410"/>
                    <a:pt x="562852" y="572220"/>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D97B206-487B-1C4A-AEE7-391B06AB1137}"/>
                </a:ext>
              </a:extLst>
            </p:cNvPr>
            <p:cNvSpPr/>
            <p:nvPr/>
          </p:nvSpPr>
          <p:spPr>
            <a:xfrm>
              <a:off x="4267215" y="4254527"/>
              <a:ext cx="1133340" cy="571964"/>
            </a:xfrm>
            <a:custGeom>
              <a:avLst/>
              <a:gdLst>
                <a:gd name="connsiteX0" fmla="*/ 562912 w 1133340"/>
                <a:gd name="connsiteY0" fmla="*/ 571856 h 571964"/>
                <a:gd name="connsiteX1" fmla="*/ 95330 w 1133340"/>
                <a:gd name="connsiteY1" fmla="*/ 571856 h 571964"/>
                <a:gd name="connsiteX2" fmla="*/ 4175 w 1133340"/>
                <a:gd name="connsiteY2" fmla="*/ 459579 h 571964"/>
                <a:gd name="connsiteX3" fmla="*/ 577771 w 1133340"/>
                <a:gd name="connsiteY3" fmla="*/ 117 h 571964"/>
                <a:gd name="connsiteX4" fmla="*/ 1131840 w 1133340"/>
                <a:gd name="connsiteY4" fmla="*/ 479242 h 571964"/>
                <a:gd name="connsiteX5" fmla="*/ 1048306 w 1133340"/>
                <a:gd name="connsiteY5" fmla="*/ 571571 h 571964"/>
                <a:gd name="connsiteX6" fmla="*/ 562912 w 1133340"/>
                <a:gd name="connsiteY6" fmla="*/ 571856 h 57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40" h="571964">
                  <a:moveTo>
                    <a:pt x="562912" y="571856"/>
                  </a:moveTo>
                  <a:cubicBezTo>
                    <a:pt x="406956" y="571856"/>
                    <a:pt x="251095" y="571856"/>
                    <a:pt x="95330" y="571856"/>
                  </a:cubicBezTo>
                  <a:cubicBezTo>
                    <a:pt x="15415" y="571856"/>
                    <a:pt x="-11255" y="538610"/>
                    <a:pt x="4175" y="459579"/>
                  </a:cubicBezTo>
                  <a:cubicBezTo>
                    <a:pt x="57134" y="190001"/>
                    <a:pt x="300974" y="-5487"/>
                    <a:pt x="577771" y="117"/>
                  </a:cubicBezTo>
                  <a:cubicBezTo>
                    <a:pt x="852853" y="5722"/>
                    <a:pt x="1089073" y="209948"/>
                    <a:pt x="1131840" y="479242"/>
                  </a:cubicBezTo>
                  <a:cubicBezTo>
                    <a:pt x="1140794" y="535191"/>
                    <a:pt x="1109266" y="571381"/>
                    <a:pt x="1048306" y="571571"/>
                  </a:cubicBezTo>
                  <a:cubicBezTo>
                    <a:pt x="886476" y="572236"/>
                    <a:pt x="724742" y="571856"/>
                    <a:pt x="562912" y="571856"/>
                  </a:cubicBez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9F88F1-B9E7-6449-9CAF-07E57BAD9635}"/>
                </a:ext>
              </a:extLst>
            </p:cNvPr>
            <p:cNvSpPr/>
            <p:nvPr/>
          </p:nvSpPr>
          <p:spPr>
            <a:xfrm>
              <a:off x="4543522" y="3603871"/>
              <a:ext cx="579120" cy="577533"/>
            </a:xfrm>
            <a:custGeom>
              <a:avLst/>
              <a:gdLst>
                <a:gd name="connsiteX0" fmla="*/ 579118 w 579120"/>
                <a:gd name="connsiteY0" fmla="*/ 287725 h 577533"/>
                <a:gd name="connsiteX1" fmla="*/ 290605 w 579120"/>
                <a:gd name="connsiteY1" fmla="*/ 577532 h 577533"/>
                <a:gd name="connsiteX2" fmla="*/ 2 w 579120"/>
                <a:gd name="connsiteY2" fmla="*/ 289809 h 577533"/>
                <a:gd name="connsiteX3" fmla="*/ 288515 w 579120"/>
                <a:gd name="connsiteY3" fmla="*/ 2 h 577533"/>
                <a:gd name="connsiteX4" fmla="*/ 290892 w 579120"/>
                <a:gd name="connsiteY4" fmla="*/ 3 h 577533"/>
                <a:gd name="connsiteX5" fmla="*/ 579118 w 579120"/>
                <a:gd name="connsiteY5" fmla="*/ 287725 h 5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 h="577533">
                  <a:moveTo>
                    <a:pt x="579118" y="287725"/>
                  </a:moveTo>
                  <a:cubicBezTo>
                    <a:pt x="579695" y="447205"/>
                    <a:pt x="450523" y="576956"/>
                    <a:pt x="290605" y="577532"/>
                  </a:cubicBezTo>
                  <a:cubicBezTo>
                    <a:pt x="130686" y="578107"/>
                    <a:pt x="579" y="449289"/>
                    <a:pt x="2" y="289809"/>
                  </a:cubicBezTo>
                  <a:cubicBezTo>
                    <a:pt x="-575" y="130328"/>
                    <a:pt x="128597" y="577"/>
                    <a:pt x="288515" y="2"/>
                  </a:cubicBezTo>
                  <a:cubicBezTo>
                    <a:pt x="289307" y="-1"/>
                    <a:pt x="290100" y="-1"/>
                    <a:pt x="290892" y="3"/>
                  </a:cubicBezTo>
                  <a:cubicBezTo>
                    <a:pt x="449667" y="1245"/>
                    <a:pt x="578030" y="129383"/>
                    <a:pt x="579118" y="287725"/>
                  </a:cubicBezTo>
                  <a:close/>
                </a:path>
              </a:pathLst>
            </a:custGeom>
            <a:grp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D5AE122-DA6C-B243-92E4-69578F4E4FA8}"/>
                </a:ext>
              </a:extLst>
            </p:cNvPr>
            <p:cNvSpPr/>
            <p:nvPr/>
          </p:nvSpPr>
          <p:spPr>
            <a:xfrm>
              <a:off x="7065429" y="3603860"/>
              <a:ext cx="579120" cy="577543"/>
            </a:xfrm>
            <a:custGeom>
              <a:avLst/>
              <a:gdLst>
                <a:gd name="connsiteX0" fmla="*/ 291109 w 579120"/>
                <a:gd name="connsiteY0" fmla="*/ 14 h 577543"/>
                <a:gd name="connsiteX1" fmla="*/ 579116 w 579120"/>
                <a:gd name="connsiteY1" fmla="*/ 290322 h 577543"/>
                <a:gd name="connsiteX2" fmla="*/ 288011 w 579120"/>
                <a:gd name="connsiteY2" fmla="*/ 577540 h 577543"/>
                <a:gd name="connsiteX3" fmla="*/ 4 w 579120"/>
                <a:gd name="connsiteY3" fmla="*/ 287232 h 577543"/>
                <a:gd name="connsiteX4" fmla="*/ 25 w 579120"/>
                <a:gd name="connsiteY4" fmla="*/ 284982 h 577543"/>
                <a:gd name="connsiteX5" fmla="*/ 290703 w 579120"/>
                <a:gd name="connsiteY5" fmla="*/ 11 h 577543"/>
                <a:gd name="connsiteX6" fmla="*/ 291109 w 579120"/>
                <a:gd name="connsiteY6" fmla="*/ 14 h 57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120" h="577543">
                  <a:moveTo>
                    <a:pt x="291109" y="14"/>
                  </a:moveTo>
                  <a:cubicBezTo>
                    <a:pt x="451026" y="868"/>
                    <a:pt x="579971" y="130843"/>
                    <a:pt x="579116" y="290322"/>
                  </a:cubicBezTo>
                  <a:cubicBezTo>
                    <a:pt x="578261" y="449801"/>
                    <a:pt x="447928" y="578393"/>
                    <a:pt x="288011" y="577540"/>
                  </a:cubicBezTo>
                  <a:cubicBezTo>
                    <a:pt x="128094" y="576687"/>
                    <a:pt x="-851" y="446711"/>
                    <a:pt x="4" y="287232"/>
                  </a:cubicBezTo>
                  <a:cubicBezTo>
                    <a:pt x="8" y="286482"/>
                    <a:pt x="15" y="285732"/>
                    <a:pt x="25" y="284982"/>
                  </a:cubicBezTo>
                  <a:cubicBezTo>
                    <a:pt x="1385" y="126240"/>
                    <a:pt x="131526" y="-1345"/>
                    <a:pt x="290703" y="11"/>
                  </a:cubicBezTo>
                  <a:cubicBezTo>
                    <a:pt x="290839" y="12"/>
                    <a:pt x="290974" y="13"/>
                    <a:pt x="291109" y="14"/>
                  </a:cubicBez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2832AD1-8C2D-8A47-B5B7-639E798240A8}"/>
                </a:ext>
              </a:extLst>
            </p:cNvPr>
            <p:cNvSpPr/>
            <p:nvPr/>
          </p:nvSpPr>
          <p:spPr>
            <a:xfrm>
              <a:off x="5804245" y="1695449"/>
              <a:ext cx="578929" cy="577343"/>
            </a:xfrm>
            <a:custGeom>
              <a:avLst/>
              <a:gdLst>
                <a:gd name="connsiteX0" fmla="*/ 289278 w 578929"/>
                <a:gd name="connsiteY0" fmla="*/ 0 h 577343"/>
                <a:gd name="connsiteX1" fmla="*/ 578930 w 578929"/>
                <a:gd name="connsiteY1" fmla="*/ 288486 h 577343"/>
                <a:gd name="connsiteX2" fmla="*/ 289651 w 578929"/>
                <a:gd name="connsiteY2" fmla="*/ 577343 h 577343"/>
                <a:gd name="connsiteX3" fmla="*/ 0 w 578929"/>
                <a:gd name="connsiteY3" fmla="*/ 288858 h 577343"/>
                <a:gd name="connsiteX4" fmla="*/ 4 w 578929"/>
                <a:gd name="connsiteY4" fmla="*/ 287152 h 577343"/>
                <a:gd name="connsiteX5" fmla="*/ 289278 w 578929"/>
                <a:gd name="connsiteY5" fmla="*/ 0 h 5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929" h="577343">
                  <a:moveTo>
                    <a:pt x="289278" y="0"/>
                  </a:moveTo>
                  <a:cubicBezTo>
                    <a:pt x="449145" y="-103"/>
                    <a:pt x="578827" y="129057"/>
                    <a:pt x="578930" y="288486"/>
                  </a:cubicBezTo>
                  <a:cubicBezTo>
                    <a:pt x="579033" y="447915"/>
                    <a:pt x="449518" y="577241"/>
                    <a:pt x="289651" y="577343"/>
                  </a:cubicBezTo>
                  <a:cubicBezTo>
                    <a:pt x="129784" y="577446"/>
                    <a:pt x="103" y="448287"/>
                    <a:pt x="0" y="288858"/>
                  </a:cubicBezTo>
                  <a:cubicBezTo>
                    <a:pt x="0" y="288289"/>
                    <a:pt x="1" y="287721"/>
                    <a:pt x="4" y="287152"/>
                  </a:cubicBezTo>
                  <a:cubicBezTo>
                    <a:pt x="946" y="128434"/>
                    <a:pt x="130122" y="206"/>
                    <a:pt x="289278" y="0"/>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2408830-5EE6-C941-A49B-2F08B8C65DD6}"/>
                </a:ext>
              </a:extLst>
            </p:cNvPr>
            <p:cNvSpPr/>
            <p:nvPr/>
          </p:nvSpPr>
          <p:spPr>
            <a:xfrm>
              <a:off x="4592097" y="2337128"/>
              <a:ext cx="824284" cy="1132727"/>
            </a:xfrm>
            <a:custGeom>
              <a:avLst/>
              <a:gdLst>
                <a:gd name="connsiteX0" fmla="*/ 0 w 824284"/>
                <a:gd name="connsiteY0" fmla="*/ 1066129 h 1132727"/>
                <a:gd name="connsiteX1" fmla="*/ 80581 w 824284"/>
                <a:gd name="connsiteY1" fmla="*/ 790661 h 1132727"/>
                <a:gd name="connsiteX2" fmla="*/ 712565 w 824284"/>
                <a:gd name="connsiteY2" fmla="*/ 21250 h 1132727"/>
                <a:gd name="connsiteX3" fmla="*/ 733997 w 824284"/>
                <a:gd name="connsiteY3" fmla="*/ 8521 h 1132727"/>
                <a:gd name="connsiteX4" fmla="*/ 815150 w 824284"/>
                <a:gd name="connsiteY4" fmla="*/ 27519 h 1132727"/>
                <a:gd name="connsiteX5" fmla="*/ 795433 w 824284"/>
                <a:gd name="connsiteY5" fmla="*/ 108260 h 1132727"/>
                <a:gd name="connsiteX6" fmla="*/ 623983 w 824284"/>
                <a:gd name="connsiteY6" fmla="*/ 228896 h 1132727"/>
                <a:gd name="connsiteX7" fmla="*/ 130207 w 824284"/>
                <a:gd name="connsiteY7" fmla="*/ 1049886 h 1132727"/>
                <a:gd name="connsiteX8" fmla="*/ 123253 w 824284"/>
                <a:gd name="connsiteY8" fmla="*/ 1084747 h 1132727"/>
                <a:gd name="connsiteX9" fmla="*/ 57436 w 824284"/>
                <a:gd name="connsiteY9" fmla="*/ 1132241 h 1132727"/>
                <a:gd name="connsiteX10" fmla="*/ 0 w 824284"/>
                <a:gd name="connsiteY10" fmla="*/ 1066129 h 113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4284" h="1132727">
                  <a:moveTo>
                    <a:pt x="0" y="1066129"/>
                  </a:moveTo>
                  <a:cubicBezTo>
                    <a:pt x="26575" y="974180"/>
                    <a:pt x="47625" y="880141"/>
                    <a:pt x="80581" y="790661"/>
                  </a:cubicBezTo>
                  <a:cubicBezTo>
                    <a:pt x="201549" y="461809"/>
                    <a:pt x="414719" y="206668"/>
                    <a:pt x="712565" y="21250"/>
                  </a:cubicBezTo>
                  <a:cubicBezTo>
                    <a:pt x="719614" y="16880"/>
                    <a:pt x="726567" y="12321"/>
                    <a:pt x="733997" y="8521"/>
                  </a:cubicBezTo>
                  <a:cubicBezTo>
                    <a:pt x="765905" y="-7817"/>
                    <a:pt x="798100" y="-218"/>
                    <a:pt x="815150" y="27519"/>
                  </a:cubicBezTo>
                  <a:cubicBezTo>
                    <a:pt x="832199" y="55256"/>
                    <a:pt x="825246" y="87267"/>
                    <a:pt x="795433" y="108260"/>
                  </a:cubicBezTo>
                  <a:cubicBezTo>
                    <a:pt x="738283" y="148630"/>
                    <a:pt x="677704" y="184821"/>
                    <a:pt x="623983" y="228896"/>
                  </a:cubicBezTo>
                  <a:cubicBezTo>
                    <a:pt x="361093" y="443318"/>
                    <a:pt x="196501" y="716981"/>
                    <a:pt x="130207" y="1049886"/>
                  </a:cubicBezTo>
                  <a:cubicBezTo>
                    <a:pt x="127825" y="1061570"/>
                    <a:pt x="126206" y="1073348"/>
                    <a:pt x="123253" y="1084747"/>
                  </a:cubicBezTo>
                  <a:cubicBezTo>
                    <a:pt x="117323" y="1115421"/>
                    <a:pt x="88506" y="1136216"/>
                    <a:pt x="57436" y="1132241"/>
                  </a:cubicBezTo>
                  <a:cubicBezTo>
                    <a:pt x="26194" y="1127302"/>
                    <a:pt x="6668" y="1102225"/>
                    <a:pt x="0" y="1066129"/>
                  </a:cubicBezTo>
                  <a:close/>
                </a:path>
              </a:pathLst>
            </a:custGeom>
            <a:grp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2A96043-AF9A-4249-9CB5-F4522EF67DED}"/>
                </a:ext>
              </a:extLst>
            </p:cNvPr>
            <p:cNvSpPr/>
            <p:nvPr/>
          </p:nvSpPr>
          <p:spPr>
            <a:xfrm>
              <a:off x="6771470" y="2336284"/>
              <a:ext cx="816905" cy="1133236"/>
            </a:xfrm>
            <a:custGeom>
              <a:avLst/>
              <a:gdLst>
                <a:gd name="connsiteX0" fmla="*/ 816906 w 816905"/>
                <a:gd name="connsiteY0" fmla="*/ 1067543 h 1133236"/>
                <a:gd name="connsiteX1" fmla="*/ 764900 w 816905"/>
                <a:gd name="connsiteY1" fmla="*/ 1132896 h 1133236"/>
                <a:gd name="connsiteX2" fmla="*/ 700796 w 816905"/>
                <a:gd name="connsiteY2" fmla="*/ 1079797 h 1133236"/>
                <a:gd name="connsiteX3" fmla="*/ 596593 w 816905"/>
                <a:gd name="connsiteY3" fmla="*/ 740971 h 1133236"/>
                <a:gd name="connsiteX4" fmla="*/ 65955 w 816905"/>
                <a:gd name="connsiteY4" fmla="*/ 133041 h 1133236"/>
                <a:gd name="connsiteX5" fmla="*/ 29855 w 816905"/>
                <a:gd name="connsiteY5" fmla="*/ 110149 h 1133236"/>
                <a:gd name="connsiteX6" fmla="*/ 8710 w 816905"/>
                <a:gd name="connsiteY6" fmla="*/ 29788 h 1133236"/>
                <a:gd name="connsiteX7" fmla="*/ 84081 w 816905"/>
                <a:gd name="connsiteY7" fmla="*/ 6397 h 1133236"/>
                <a:gd name="connsiteX8" fmla="*/ 92149 w 816905"/>
                <a:gd name="connsiteY8" fmla="*/ 11550 h 1133236"/>
                <a:gd name="connsiteX9" fmla="*/ 335513 w 816905"/>
                <a:gd name="connsiteY9" fmla="*/ 190794 h 1133236"/>
                <a:gd name="connsiteX10" fmla="*/ 813001 w 816905"/>
                <a:gd name="connsiteY10" fmla="*/ 1040091 h 1133236"/>
                <a:gd name="connsiteX11" fmla="*/ 816906 w 816905"/>
                <a:gd name="connsiteY11" fmla="*/ 1067543 h 113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6905" h="1133236">
                  <a:moveTo>
                    <a:pt x="816906" y="1067543"/>
                  </a:moveTo>
                  <a:cubicBezTo>
                    <a:pt x="816906" y="1104874"/>
                    <a:pt x="796046" y="1129666"/>
                    <a:pt x="764900" y="1132896"/>
                  </a:cubicBezTo>
                  <a:cubicBezTo>
                    <a:pt x="733753" y="1136125"/>
                    <a:pt x="707750" y="1116273"/>
                    <a:pt x="700796" y="1079797"/>
                  </a:cubicBezTo>
                  <a:cubicBezTo>
                    <a:pt x="680146" y="963016"/>
                    <a:pt x="645148" y="849217"/>
                    <a:pt x="596593" y="740971"/>
                  </a:cubicBezTo>
                  <a:cubicBezTo>
                    <a:pt x="483894" y="490452"/>
                    <a:pt x="299230" y="278889"/>
                    <a:pt x="65955" y="133041"/>
                  </a:cubicBezTo>
                  <a:cubicBezTo>
                    <a:pt x="53953" y="125347"/>
                    <a:pt x="41476" y="118413"/>
                    <a:pt x="29855" y="110149"/>
                  </a:cubicBezTo>
                  <a:cubicBezTo>
                    <a:pt x="-53" y="88776"/>
                    <a:pt x="-8245" y="57905"/>
                    <a:pt x="8710" y="29788"/>
                  </a:cubicBezTo>
                  <a:cubicBezTo>
                    <a:pt x="23046" y="2572"/>
                    <a:pt x="56791" y="-7900"/>
                    <a:pt x="84081" y="6397"/>
                  </a:cubicBezTo>
                  <a:cubicBezTo>
                    <a:pt x="86913" y="7881"/>
                    <a:pt x="89613" y="9605"/>
                    <a:pt x="92149" y="11550"/>
                  </a:cubicBezTo>
                  <a:cubicBezTo>
                    <a:pt x="174731" y="69208"/>
                    <a:pt x="260646" y="124017"/>
                    <a:pt x="335513" y="190794"/>
                  </a:cubicBezTo>
                  <a:cubicBezTo>
                    <a:pt x="591259" y="418768"/>
                    <a:pt x="748707" y="703735"/>
                    <a:pt x="813001" y="1040091"/>
                  </a:cubicBezTo>
                  <a:cubicBezTo>
                    <a:pt x="815001" y="1049970"/>
                    <a:pt x="815953" y="1060894"/>
                    <a:pt x="816906" y="1067543"/>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B947069-EB0A-BC40-9E76-A0532651AAE9}"/>
                </a:ext>
              </a:extLst>
            </p:cNvPr>
            <p:cNvSpPr/>
            <p:nvPr/>
          </p:nvSpPr>
          <p:spPr>
            <a:xfrm>
              <a:off x="5512223" y="4945973"/>
              <a:ext cx="1164039" cy="218285"/>
            </a:xfrm>
            <a:custGeom>
              <a:avLst/>
              <a:gdLst>
                <a:gd name="connsiteX0" fmla="*/ 579490 w 1164039"/>
                <a:gd name="connsiteY0" fmla="*/ 218286 h 218285"/>
                <a:gd name="connsiteX1" fmla="*/ 51900 w 1164039"/>
                <a:gd name="connsiteY1" fmla="*/ 117503 h 218285"/>
                <a:gd name="connsiteX2" fmla="*/ 4275 w 1164039"/>
                <a:gd name="connsiteY2" fmla="*/ 36287 h 218285"/>
                <a:gd name="connsiteX3" fmla="*/ 90857 w 1164039"/>
                <a:gd name="connsiteY3" fmla="*/ 6460 h 218285"/>
                <a:gd name="connsiteX4" fmla="*/ 682836 w 1164039"/>
                <a:gd name="connsiteY4" fmla="*/ 91001 h 218285"/>
                <a:gd name="connsiteX5" fmla="*/ 1041452 w 1164039"/>
                <a:gd name="connsiteY5" fmla="*/ 17859 h 218285"/>
                <a:gd name="connsiteX6" fmla="*/ 1081838 w 1164039"/>
                <a:gd name="connsiteY6" fmla="*/ 3706 h 218285"/>
                <a:gd name="connsiteX7" fmla="*/ 1158991 w 1164039"/>
                <a:gd name="connsiteY7" fmla="*/ 35052 h 218285"/>
                <a:gd name="connsiteX8" fmla="*/ 1130927 w 1164039"/>
                <a:gd name="connsiteY8" fmla="*/ 109491 h 218285"/>
                <a:gd name="connsiteX9" fmla="*/ 1122701 w 1164039"/>
                <a:gd name="connsiteY9" fmla="*/ 112468 h 218285"/>
                <a:gd name="connsiteX10" fmla="*/ 848476 w 1164039"/>
                <a:gd name="connsiteY10" fmla="*/ 187984 h 218285"/>
                <a:gd name="connsiteX11" fmla="*/ 579490 w 1164039"/>
                <a:gd name="connsiteY11" fmla="*/ 218286 h 21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039" h="218285">
                  <a:moveTo>
                    <a:pt x="579490" y="218286"/>
                  </a:moveTo>
                  <a:cubicBezTo>
                    <a:pt x="399335" y="213220"/>
                    <a:pt x="221180" y="179188"/>
                    <a:pt x="51900" y="117503"/>
                  </a:cubicBezTo>
                  <a:cubicBezTo>
                    <a:pt x="8657" y="101639"/>
                    <a:pt x="-8869" y="71528"/>
                    <a:pt x="4275" y="36287"/>
                  </a:cubicBezTo>
                  <a:cubicBezTo>
                    <a:pt x="16277" y="3896"/>
                    <a:pt x="49900" y="-8833"/>
                    <a:pt x="90857" y="6460"/>
                  </a:cubicBezTo>
                  <a:cubicBezTo>
                    <a:pt x="279790" y="76773"/>
                    <a:pt x="481709" y="105610"/>
                    <a:pt x="682836" y="91001"/>
                  </a:cubicBezTo>
                  <a:cubicBezTo>
                    <a:pt x="805098" y="82588"/>
                    <a:pt x="925695" y="57992"/>
                    <a:pt x="1041452" y="17859"/>
                  </a:cubicBezTo>
                  <a:cubicBezTo>
                    <a:pt x="1054978" y="13205"/>
                    <a:pt x="1068218" y="8360"/>
                    <a:pt x="1081838" y="3706"/>
                  </a:cubicBezTo>
                  <a:cubicBezTo>
                    <a:pt x="1116319" y="-6933"/>
                    <a:pt x="1147370" y="5890"/>
                    <a:pt x="1158991" y="35052"/>
                  </a:cubicBezTo>
                  <a:cubicBezTo>
                    <a:pt x="1171854" y="63336"/>
                    <a:pt x="1159289" y="96664"/>
                    <a:pt x="1130927" y="109491"/>
                  </a:cubicBezTo>
                  <a:cubicBezTo>
                    <a:pt x="1128267" y="110694"/>
                    <a:pt x="1125516" y="111690"/>
                    <a:pt x="1122701" y="112468"/>
                  </a:cubicBezTo>
                  <a:cubicBezTo>
                    <a:pt x="1032023" y="140205"/>
                    <a:pt x="941726" y="169462"/>
                    <a:pt x="848476" y="187984"/>
                  </a:cubicBezTo>
                  <a:cubicBezTo>
                    <a:pt x="760179" y="205177"/>
                    <a:pt x="669501" y="208787"/>
                    <a:pt x="579490" y="218286"/>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749913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8469254" y="0"/>
            <a:ext cx="3722746" cy="2739093"/>
          </a:xfrm>
          <a:prstGeom prst="rect">
            <a:avLst/>
          </a:prstGeom>
        </p:spPr>
      </p:pic>
      <p:sp>
        <p:nvSpPr>
          <p:cNvPr id="2" name="Title 1"/>
          <p:cNvSpPr>
            <a:spLocks noGrp="1"/>
          </p:cNvSpPr>
          <p:nvPr>
            <p:ph type="title"/>
          </p:nvPr>
        </p:nvSpPr>
        <p:spPr>
          <a:xfrm>
            <a:off x="610309" y="457200"/>
            <a:ext cx="10968919" cy="524998"/>
          </a:xfrm>
        </p:spPr>
        <p:txBody>
          <a:bodyPr/>
          <a:lstStyle/>
          <a:p>
            <a:r>
              <a:rPr lang="es-ES" sz="3200" b="1" cap="none">
                <a:solidFill>
                  <a:srgbClr val="1F7CB9"/>
                </a:solidFill>
              </a:rPr>
              <a:t>Preguntas principales</a:t>
            </a:r>
          </a:p>
        </p:txBody>
      </p:sp>
      <p:sp>
        <p:nvSpPr>
          <p:cNvPr id="23" name="Content Placeholder 2"/>
          <p:cNvSpPr>
            <a:spLocks noGrp="1"/>
          </p:cNvSpPr>
          <p:nvPr>
            <p:ph idx="1"/>
          </p:nvPr>
        </p:nvSpPr>
        <p:spPr>
          <a:xfrm>
            <a:off x="610309" y="1854379"/>
            <a:ext cx="5717552" cy="3275422"/>
          </a:xfrm>
        </p:spPr>
        <p:txBody>
          <a:bodyPr/>
          <a:lstStyle/>
          <a:p>
            <a:pPr lvl="2">
              <a:spcAft>
                <a:spcPts val="1800"/>
              </a:spcAft>
            </a:pPr>
            <a:r>
              <a:rPr lang="es-ES" sz="1600" dirty="0">
                <a:solidFill>
                  <a:schemeClr val="tx1">
                    <a:lumMod val="75000"/>
                    <a:lumOff val="25000"/>
                  </a:schemeClr>
                </a:solidFill>
                <a:latin typeface="+mn-lt"/>
              </a:rPr>
              <a:t>Se realizó una síntesis de las pruebas cualitativas para comprender lo que las mujeres quieren, necesitan y valoran durante el periodo posnatal. El resultado fue el siguiente:</a:t>
            </a:r>
          </a:p>
          <a:p>
            <a:pPr lvl="2"/>
            <a:r>
              <a:rPr lang="es-ES" sz="1600" i="1" dirty="0">
                <a:solidFill>
                  <a:srgbClr val="1F7CB9"/>
                </a:solidFill>
                <a:latin typeface="+mn-lt"/>
              </a:rPr>
              <a:t>La fase posnatal es un periodo de transición importante caracterizado por cambios en la identidad propia, </a:t>
            </a:r>
            <a:r>
              <a:rPr lang="es-ES" sz="1600" i="1" dirty="0" smtClean="0">
                <a:solidFill>
                  <a:srgbClr val="1F7CB9"/>
                </a:solidFill>
                <a:latin typeface="+mn-lt"/>
              </a:rPr>
              <a:t/>
            </a:r>
            <a:br>
              <a:rPr lang="es-ES" sz="1600" i="1" dirty="0" smtClean="0">
                <a:solidFill>
                  <a:srgbClr val="1F7CB9"/>
                </a:solidFill>
                <a:latin typeface="+mn-lt"/>
              </a:rPr>
            </a:br>
            <a:r>
              <a:rPr lang="es-ES" sz="1600" i="1" dirty="0" smtClean="0">
                <a:solidFill>
                  <a:srgbClr val="1F7CB9"/>
                </a:solidFill>
                <a:latin typeface="+mn-lt"/>
              </a:rPr>
              <a:t>la redefinición </a:t>
            </a:r>
            <a:r>
              <a:rPr lang="es-ES" sz="1600" i="1" dirty="0">
                <a:solidFill>
                  <a:srgbClr val="1F7CB9"/>
                </a:solidFill>
                <a:latin typeface="+mn-lt"/>
              </a:rPr>
              <a:t>de las relaciones, las oportunidades de crecimiento personal y los cambios en el comportamiento sexual a medida que las mujeres se adaptan a su nueva situación de madres y como individuos dentro de su propio contexto cultural, también marcado por sentimientos </a:t>
            </a:r>
            <a:r>
              <a:rPr lang="es-ES" sz="1600" i="1" dirty="0" smtClean="0">
                <a:solidFill>
                  <a:srgbClr val="1F7CB9"/>
                </a:solidFill>
                <a:latin typeface="+mn-lt"/>
              </a:rPr>
              <a:t/>
            </a:r>
            <a:br>
              <a:rPr lang="es-ES" sz="1600" i="1" dirty="0" smtClean="0">
                <a:solidFill>
                  <a:srgbClr val="1F7CB9"/>
                </a:solidFill>
                <a:latin typeface="+mn-lt"/>
              </a:rPr>
            </a:br>
            <a:r>
              <a:rPr lang="es-ES" sz="1600" i="1" dirty="0" smtClean="0">
                <a:solidFill>
                  <a:srgbClr val="1F7CB9"/>
                </a:solidFill>
                <a:latin typeface="+mn-lt"/>
              </a:rPr>
              <a:t>de </a:t>
            </a:r>
            <a:r>
              <a:rPr lang="es-ES" sz="1600" i="1" dirty="0">
                <a:solidFill>
                  <a:srgbClr val="1F7CB9"/>
                </a:solidFill>
                <a:latin typeface="+mn-lt"/>
              </a:rPr>
              <a:t>intensa alegría y felicidad y amor por su bebé.  </a:t>
            </a:r>
          </a:p>
        </p:txBody>
      </p:sp>
      <p:sp>
        <p:nvSpPr>
          <p:cNvPr id="34" name="Text Placeholder 2"/>
          <p:cNvSpPr>
            <a:spLocks noGrp="1"/>
          </p:cNvSpPr>
          <p:nvPr>
            <p:ph type="body" idx="10"/>
          </p:nvPr>
        </p:nvSpPr>
        <p:spPr>
          <a:xfrm>
            <a:off x="610309" y="1297867"/>
            <a:ext cx="5717552" cy="348695"/>
          </a:xfrm>
        </p:spPr>
        <p:txBody>
          <a:bodyPr/>
          <a:lstStyle/>
          <a:p>
            <a:r>
              <a:rPr lang="es-ES" sz="2000" b="1" i="0">
                <a:solidFill>
                  <a:srgbClr val="1F7CB9"/>
                </a:solidFill>
                <a:latin typeface="+mj-lt"/>
              </a:rPr>
              <a:t>Énfasis en lo que les importa a las mujeres</a:t>
            </a:r>
          </a:p>
        </p:txBody>
      </p:sp>
      <p:sp>
        <p:nvSpPr>
          <p:cNvPr id="24" name="Oval Callout 23"/>
          <p:cNvSpPr/>
          <p:nvPr/>
        </p:nvSpPr>
        <p:spPr>
          <a:xfrm>
            <a:off x="9159194" y="1521969"/>
            <a:ext cx="2054498" cy="1985314"/>
          </a:xfrm>
          <a:prstGeom prst="wedgeEllipseCallout">
            <a:avLst>
              <a:gd name="adj1" fmla="val 63127"/>
              <a:gd name="adj2" fmla="val 35972"/>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i="1">
                <a:solidFill>
                  <a:schemeClr val="bg1"/>
                </a:solidFill>
              </a:rPr>
              <a:t>desarrollar confianza y habilidad como madres</a:t>
            </a:r>
          </a:p>
        </p:txBody>
      </p:sp>
      <p:sp>
        <p:nvSpPr>
          <p:cNvPr id="26" name="Oval Callout 25"/>
          <p:cNvSpPr/>
          <p:nvPr/>
        </p:nvSpPr>
        <p:spPr>
          <a:xfrm>
            <a:off x="7658010" y="1439049"/>
            <a:ext cx="1628560" cy="1446393"/>
          </a:xfrm>
          <a:prstGeom prst="wedgeEllipseCallout">
            <a:avLst>
              <a:gd name="adj1" fmla="val -66294"/>
              <a:gd name="adj2" fmla="val 27054"/>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i="1" dirty="0" smtClean="0"/>
              <a:t>Adaptarse</a:t>
            </a:r>
            <a:br>
              <a:rPr lang="es-ES" sz="1400" i="1" dirty="0" smtClean="0"/>
            </a:br>
            <a:r>
              <a:rPr lang="es-ES" sz="1400" i="1" dirty="0" smtClean="0"/>
              <a:t>a </a:t>
            </a:r>
            <a:r>
              <a:rPr lang="es-ES" sz="1400" i="1" dirty="0"/>
              <a:t>su nueva identidad</a:t>
            </a:r>
          </a:p>
        </p:txBody>
      </p:sp>
      <p:sp>
        <p:nvSpPr>
          <p:cNvPr id="27" name="TextBox 26"/>
          <p:cNvSpPr txBox="1"/>
          <p:nvPr/>
        </p:nvSpPr>
        <p:spPr>
          <a:xfrm>
            <a:off x="8379324" y="1095890"/>
            <a:ext cx="1636666" cy="246221"/>
          </a:xfrm>
          <a:prstGeom prst="rect">
            <a:avLst/>
          </a:prstGeom>
          <a:noFill/>
        </p:spPr>
        <p:txBody>
          <a:bodyPr wrap="none" lIns="0" tIns="0" rIns="0" bIns="0" rtlCol="0">
            <a:spAutoFit/>
          </a:bodyPr>
          <a:lstStyle/>
          <a:p>
            <a:r>
              <a:rPr lang="es-ES" sz="1600" i="1">
                <a:solidFill>
                  <a:schemeClr val="accent3"/>
                </a:solidFill>
              </a:rPr>
              <a:t>Las mujeres quieren...</a:t>
            </a:r>
          </a:p>
        </p:txBody>
      </p:sp>
      <p:sp>
        <p:nvSpPr>
          <p:cNvPr id="28" name="Oval Callout 27"/>
          <p:cNvSpPr/>
          <p:nvPr/>
        </p:nvSpPr>
        <p:spPr>
          <a:xfrm>
            <a:off x="7097487" y="2621874"/>
            <a:ext cx="2189082" cy="1968209"/>
          </a:xfrm>
          <a:prstGeom prst="wedgeEllipseCallout">
            <a:avLst>
              <a:gd name="adj1" fmla="val -48049"/>
              <a:gd name="adj2" fmla="val 46661"/>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i="1" dirty="0">
                <a:solidFill>
                  <a:schemeClr val="bg1"/>
                </a:solidFill>
              </a:rPr>
              <a:t>adaptarse a los cambios en las relaciones íntimas y familiares </a:t>
            </a:r>
            <a:r>
              <a:rPr lang="es-ES" sz="1400" i="1" dirty="0" smtClean="0">
                <a:solidFill>
                  <a:schemeClr val="bg1"/>
                </a:solidFill>
              </a:rPr>
              <a:t/>
            </a:r>
            <a:br>
              <a:rPr lang="es-ES" sz="1400" i="1" dirty="0" smtClean="0">
                <a:solidFill>
                  <a:schemeClr val="bg1"/>
                </a:solidFill>
              </a:rPr>
            </a:br>
            <a:r>
              <a:rPr lang="es-ES" sz="1000" i="1" dirty="0" smtClean="0">
                <a:solidFill>
                  <a:schemeClr val="bg1"/>
                </a:solidFill>
              </a:rPr>
              <a:t>(</a:t>
            </a:r>
            <a:r>
              <a:rPr lang="es-ES" sz="1000" i="1" dirty="0">
                <a:solidFill>
                  <a:schemeClr val="bg1"/>
                </a:solidFill>
              </a:rPr>
              <a:t>incluso con el bebé)</a:t>
            </a:r>
          </a:p>
        </p:txBody>
      </p:sp>
      <p:sp>
        <p:nvSpPr>
          <p:cNvPr id="25" name="Oval Callout 24"/>
          <p:cNvSpPr/>
          <p:nvPr/>
        </p:nvSpPr>
        <p:spPr>
          <a:xfrm>
            <a:off x="7541015" y="4264104"/>
            <a:ext cx="1934661" cy="1854197"/>
          </a:xfrm>
          <a:prstGeom prst="wedgeEllipseCallout">
            <a:avLst>
              <a:gd name="adj1" fmla="val -60627"/>
              <a:gd name="adj2" fmla="val -29813"/>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i="1">
                <a:solidFill>
                  <a:schemeClr val="bg1"/>
                </a:solidFill>
              </a:rPr>
              <a:t>superar los desafíos físicos y emocionales normales</a:t>
            </a:r>
          </a:p>
        </p:txBody>
      </p:sp>
      <p:sp>
        <p:nvSpPr>
          <p:cNvPr id="30" name="Oval Callout 29"/>
          <p:cNvSpPr/>
          <p:nvPr/>
        </p:nvSpPr>
        <p:spPr>
          <a:xfrm>
            <a:off x="9286569" y="3058689"/>
            <a:ext cx="2388583" cy="2292934"/>
          </a:xfrm>
          <a:prstGeom prst="wedgeEllipseCallout">
            <a:avLst>
              <a:gd name="adj1" fmla="val -38974"/>
              <a:gd name="adj2" fmla="val 60850"/>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i="1"/>
              <a:t>contar con apoyo e información coherentes, culturalmente apropiados y comprensibles</a:t>
            </a:r>
          </a:p>
        </p:txBody>
      </p:sp>
      <p:sp>
        <p:nvSpPr>
          <p:cNvPr id="5" name="Slide Number Placeholder 4">
            <a:extLst>
              <a:ext uri="{FF2B5EF4-FFF2-40B4-BE49-F238E27FC236}">
                <a16:creationId xmlns:a16="http://schemas.microsoft.com/office/drawing/2014/main" id="{9271AFA9-4F68-A945-9BDE-A618865DE5E0}"/>
              </a:ext>
            </a:extLst>
          </p:cNvPr>
          <p:cNvSpPr>
            <a:spLocks noGrp="1"/>
          </p:cNvSpPr>
          <p:nvPr>
            <p:ph type="sldNum" sz="quarter" idx="13"/>
          </p:nvPr>
        </p:nvSpPr>
        <p:spPr/>
        <p:txBody>
          <a:bodyPr/>
          <a:lstStyle/>
          <a:p>
            <a:fld id="{6809F770-0487-C844-B5CD-7CCE6C86BD15}" type="slidenum">
              <a:rPr lang="en-US" smtClean="0"/>
              <a:pPr/>
              <a:t>16</a:t>
            </a:fld>
            <a:endParaRPr lang="en-US" smtClean="0"/>
          </a:p>
        </p:txBody>
      </p:sp>
    </p:spTree>
    <p:extLst>
      <p:ext uri="{BB962C8B-B14F-4D97-AF65-F5344CB8AC3E}">
        <p14:creationId xmlns:p14="http://schemas.microsoft.com/office/powerpoint/2010/main" val="411818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wipe(left)">
                                      <p:cBhvr>
                                        <p:cTn id="7" dur="2000"/>
                                        <p:tgtEl>
                                          <p:spTgt spid="23">
                                            <p:txEl>
                                              <p:pRg st="1" end="1"/>
                                            </p:txEl>
                                          </p:spTgt>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1000"/>
                                        <p:tgtEl>
                                          <p:spTgt spid="27"/>
                                        </p:tgtEl>
                                      </p:cBhvr>
                                    </p:animEffec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2000"/>
                                        <p:tgtEl>
                                          <p:spTgt spid="26"/>
                                        </p:tgtEl>
                                      </p:cBhvr>
                                    </p:animEffect>
                                  </p:childTnLst>
                                </p:cTn>
                              </p:par>
                            </p:childTnLst>
                          </p:cTn>
                        </p:par>
                        <p:par>
                          <p:cTn id="15" fill="hold">
                            <p:stCondLst>
                              <p:cond delay="50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2000"/>
                                        <p:tgtEl>
                                          <p:spTgt spid="24"/>
                                        </p:tgtEl>
                                      </p:cBhvr>
                                    </p:animEffect>
                                  </p:childTnLst>
                                </p:cTn>
                              </p:par>
                            </p:childTnLst>
                          </p:cTn>
                        </p:par>
                        <p:par>
                          <p:cTn id="19" fill="hold">
                            <p:stCondLst>
                              <p:cond delay="7000"/>
                            </p:stCondLst>
                            <p:childTnLst>
                              <p:par>
                                <p:cTn id="20" presetID="10"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000"/>
                                        <p:tgtEl>
                                          <p:spTgt spid="28"/>
                                        </p:tgtEl>
                                      </p:cBhvr>
                                    </p:animEffect>
                                  </p:childTnLst>
                                </p:cTn>
                              </p:par>
                            </p:childTnLst>
                          </p:cTn>
                        </p:par>
                        <p:par>
                          <p:cTn id="23" fill="hold">
                            <p:stCondLst>
                              <p:cond delay="9000"/>
                            </p:stCondLst>
                            <p:childTnLst>
                              <p:par>
                                <p:cTn id="24" presetID="10"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000"/>
                                        <p:tgtEl>
                                          <p:spTgt spid="30"/>
                                        </p:tgtEl>
                                      </p:cBhvr>
                                    </p:animEffect>
                                  </p:childTnLst>
                                </p:cTn>
                              </p:par>
                            </p:childTnLst>
                          </p:cTn>
                        </p:par>
                        <p:par>
                          <p:cTn id="27" fill="hold">
                            <p:stCondLst>
                              <p:cond delay="11000"/>
                            </p:stCondLst>
                            <p:childTnLst>
                              <p:par>
                                <p:cTn id="28" presetID="10"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p:bldP spid="28" grpId="0" animBg="1"/>
      <p:bldP spid="25"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2" name="Title 1"/>
          <p:cNvSpPr>
            <a:spLocks noGrp="1"/>
          </p:cNvSpPr>
          <p:nvPr>
            <p:ph type="title"/>
          </p:nvPr>
        </p:nvSpPr>
        <p:spPr/>
        <p:txBody>
          <a:bodyPr/>
          <a:lstStyle/>
          <a:p>
            <a:r>
              <a:rPr lang="es-ES" sz="3200" b="1" cap="none">
                <a:solidFill>
                  <a:srgbClr val="1F7CB9"/>
                </a:solidFill>
              </a:rPr>
              <a:t>Preguntas principales</a:t>
            </a:r>
          </a:p>
        </p:txBody>
      </p:sp>
      <p:sp>
        <p:nvSpPr>
          <p:cNvPr id="23" name="Content Placeholder 2"/>
          <p:cNvSpPr>
            <a:spLocks noGrp="1"/>
          </p:cNvSpPr>
          <p:nvPr>
            <p:ph idx="1"/>
          </p:nvPr>
        </p:nvSpPr>
        <p:spPr>
          <a:xfrm>
            <a:off x="610309" y="1718303"/>
            <a:ext cx="5745862" cy="4669767"/>
          </a:xfrm>
        </p:spPr>
        <p:txBody>
          <a:bodyPr/>
          <a:lstStyle/>
          <a:p>
            <a:pPr lvl="2">
              <a:spcAft>
                <a:spcPts val="1200"/>
              </a:spcAft>
            </a:pPr>
            <a:r>
              <a:rPr lang="es-ES" sz="1600" dirty="0">
                <a:solidFill>
                  <a:srgbClr val="404040"/>
                </a:solidFill>
                <a:latin typeface="+mn-lt"/>
              </a:rPr>
              <a:t>En general, las mujeres quieren una experiencia posnatal positiva:</a:t>
            </a:r>
          </a:p>
          <a:p>
            <a:pPr lvl="2">
              <a:lnSpc>
                <a:spcPct val="114000"/>
              </a:lnSpc>
              <a:spcBef>
                <a:spcPts val="0"/>
              </a:spcBef>
            </a:pPr>
            <a:r>
              <a:rPr lang="es-ES" sz="1600" i="1" dirty="0">
                <a:solidFill>
                  <a:srgbClr val="1F7CB9"/>
                </a:solidFill>
                <a:latin typeface="+mn-lt"/>
              </a:rPr>
              <a:t>Una experiencia posnatal positiva se define como aquella en </a:t>
            </a:r>
            <a:r>
              <a:rPr lang="es-ES" sz="1600" i="1" dirty="0" smtClean="0">
                <a:solidFill>
                  <a:srgbClr val="1F7CB9"/>
                </a:solidFill>
                <a:latin typeface="+mn-lt"/>
              </a:rPr>
              <a:t/>
            </a:r>
            <a:br>
              <a:rPr lang="es-ES" sz="1600" i="1" dirty="0" smtClean="0">
                <a:solidFill>
                  <a:srgbClr val="1F7CB9"/>
                </a:solidFill>
                <a:latin typeface="+mn-lt"/>
              </a:rPr>
            </a:br>
            <a:r>
              <a:rPr lang="es-ES" sz="1600" i="1" dirty="0" smtClean="0">
                <a:solidFill>
                  <a:srgbClr val="1F7CB9"/>
                </a:solidFill>
                <a:latin typeface="+mn-lt"/>
              </a:rPr>
              <a:t>la </a:t>
            </a:r>
            <a:r>
              <a:rPr lang="es-ES" sz="1600" i="1" dirty="0">
                <a:solidFill>
                  <a:srgbClr val="1F7CB9"/>
                </a:solidFill>
                <a:latin typeface="+mn-lt"/>
              </a:rPr>
              <a:t>que las mujeres, sus parejas, los padres, los cuidadores </a:t>
            </a:r>
            <a:r>
              <a:rPr lang="es-ES" sz="1600" i="1" dirty="0" smtClean="0">
                <a:solidFill>
                  <a:srgbClr val="1F7CB9"/>
                </a:solidFill>
                <a:latin typeface="+mn-lt"/>
              </a:rPr>
              <a:t/>
            </a:r>
            <a:br>
              <a:rPr lang="es-ES" sz="1600" i="1" dirty="0" smtClean="0">
                <a:solidFill>
                  <a:srgbClr val="1F7CB9"/>
                </a:solidFill>
                <a:latin typeface="+mn-lt"/>
              </a:rPr>
            </a:br>
            <a:r>
              <a:rPr lang="es-ES" sz="1600" i="1" dirty="0" smtClean="0">
                <a:solidFill>
                  <a:srgbClr val="1F7CB9"/>
                </a:solidFill>
                <a:latin typeface="+mn-lt"/>
              </a:rPr>
              <a:t>y </a:t>
            </a:r>
            <a:r>
              <a:rPr lang="es-ES" sz="1600" i="1" dirty="0">
                <a:solidFill>
                  <a:srgbClr val="1F7CB9"/>
                </a:solidFill>
                <a:latin typeface="+mn-lt"/>
              </a:rPr>
              <a:t>las familias reciben información y tranquilidad de manera constante por parte de trabajadores de la salud motivados. </a:t>
            </a:r>
            <a:r>
              <a:rPr lang="es-ES" sz="1600" i="1" dirty="0" smtClean="0">
                <a:solidFill>
                  <a:srgbClr val="1F7CB9"/>
                </a:solidFill>
                <a:latin typeface="+mn-lt"/>
              </a:rPr>
              <a:t/>
            </a:r>
            <a:br>
              <a:rPr lang="es-ES" sz="1600" i="1" dirty="0" smtClean="0">
                <a:solidFill>
                  <a:srgbClr val="1F7CB9"/>
                </a:solidFill>
                <a:latin typeface="+mn-lt"/>
              </a:rPr>
            </a:br>
            <a:r>
              <a:rPr lang="es-ES" sz="1600" i="1" dirty="0" smtClean="0">
                <a:solidFill>
                  <a:srgbClr val="1F7CB9"/>
                </a:solidFill>
                <a:latin typeface="+mn-lt"/>
              </a:rPr>
              <a:t>Se </a:t>
            </a:r>
            <a:r>
              <a:rPr lang="es-ES" sz="1600" i="1" dirty="0">
                <a:solidFill>
                  <a:srgbClr val="1F7CB9"/>
                </a:solidFill>
                <a:latin typeface="+mn-lt"/>
              </a:rPr>
              <a:t>reconocen las necesidades de salud, sociales y de desarrollo tanto de las mujeres como de los bebés, dentro de un sistema sanitario dotado de recursos y flexible que respeta su </a:t>
            </a:r>
            <a:r>
              <a:rPr lang="es-ES" sz="1600" i="1" dirty="0" smtClean="0">
                <a:solidFill>
                  <a:srgbClr val="1F7CB9"/>
                </a:solidFill>
                <a:latin typeface="+mn-lt"/>
              </a:rPr>
              <a:t/>
            </a:r>
            <a:br>
              <a:rPr lang="es-ES" sz="1600" i="1" dirty="0" smtClean="0">
                <a:solidFill>
                  <a:srgbClr val="1F7CB9"/>
                </a:solidFill>
                <a:latin typeface="+mn-lt"/>
              </a:rPr>
            </a:br>
            <a:r>
              <a:rPr lang="es-ES" sz="1600" i="1" dirty="0" smtClean="0">
                <a:solidFill>
                  <a:srgbClr val="1F7CB9"/>
                </a:solidFill>
                <a:latin typeface="+mn-lt"/>
              </a:rPr>
              <a:t>contexto </a:t>
            </a:r>
            <a:r>
              <a:rPr lang="es-ES" sz="1600" i="1" dirty="0">
                <a:solidFill>
                  <a:srgbClr val="1F7CB9"/>
                </a:solidFill>
                <a:latin typeface="+mn-lt"/>
              </a:rPr>
              <a:t>cultural.</a:t>
            </a:r>
          </a:p>
          <a:p>
            <a:pPr lvl="2">
              <a:spcAft>
                <a:spcPts val="1200"/>
              </a:spcAft>
            </a:pPr>
            <a:r>
              <a:rPr lang="es-ES" sz="1600" dirty="0">
                <a:solidFill>
                  <a:schemeClr val="tx1">
                    <a:lumMod val="75000"/>
                    <a:lumOff val="25000"/>
                  </a:schemeClr>
                </a:solidFill>
                <a:latin typeface="+mn-lt"/>
              </a:rPr>
              <a:t>Por lo tanto, la OMS utilizó un proceso consultivo para identificar las cuestiones prioritarias relacionadas con la eficacia de las prácticas clínicas y no clínicas destinadas a ayudar a las mujeres a alcanzar sus expectativas con </a:t>
            </a:r>
            <a:r>
              <a:rPr lang="es-ES" sz="1600" dirty="0" smtClean="0">
                <a:solidFill>
                  <a:schemeClr val="tx1">
                    <a:lumMod val="75000"/>
                    <a:lumOff val="25000"/>
                  </a:schemeClr>
                </a:solidFill>
                <a:latin typeface="+mn-lt"/>
              </a:rPr>
              <a:t>respecto</a:t>
            </a:r>
            <a:br>
              <a:rPr lang="es-ES" sz="1600" dirty="0" smtClean="0">
                <a:solidFill>
                  <a:schemeClr val="tx1">
                    <a:lumMod val="75000"/>
                    <a:lumOff val="25000"/>
                  </a:schemeClr>
                </a:solidFill>
                <a:latin typeface="+mn-lt"/>
              </a:rPr>
            </a:br>
            <a:r>
              <a:rPr lang="es-ES" sz="1600" dirty="0" smtClean="0">
                <a:solidFill>
                  <a:schemeClr val="tx1">
                    <a:lumMod val="75000"/>
                    <a:lumOff val="25000"/>
                  </a:schemeClr>
                </a:solidFill>
                <a:latin typeface="+mn-lt"/>
              </a:rPr>
              <a:t>al </a:t>
            </a:r>
            <a:r>
              <a:rPr lang="es-ES" sz="1600" dirty="0">
                <a:solidFill>
                  <a:schemeClr val="tx1">
                    <a:lumMod val="75000"/>
                    <a:lumOff val="25000"/>
                  </a:schemeClr>
                </a:solidFill>
                <a:latin typeface="+mn-lt"/>
              </a:rPr>
              <a:t>periodo posnatal.</a:t>
            </a:r>
          </a:p>
          <a:p>
            <a:pPr lvl="2"/>
            <a:endParaRPr lang="en-AU" sz="1600" i="1" dirty="0">
              <a:solidFill>
                <a:schemeClr val="tx1">
                  <a:lumMod val="75000"/>
                  <a:lumOff val="25000"/>
                </a:schemeClr>
              </a:solidFill>
              <a:latin typeface="+mn-lt"/>
            </a:endParaRPr>
          </a:p>
        </p:txBody>
      </p:sp>
      <p:sp>
        <p:nvSpPr>
          <p:cNvPr id="3" name="Slide Number Placeholder 2">
            <a:extLst>
              <a:ext uri="{FF2B5EF4-FFF2-40B4-BE49-F238E27FC236}">
                <a16:creationId xmlns:a16="http://schemas.microsoft.com/office/drawing/2014/main" id="{33BF53CE-02FC-DD49-9FD8-FEE92058C52A}"/>
              </a:ext>
            </a:extLst>
          </p:cNvPr>
          <p:cNvSpPr>
            <a:spLocks noGrp="1"/>
          </p:cNvSpPr>
          <p:nvPr>
            <p:ph type="sldNum" sz="quarter" idx="13"/>
          </p:nvPr>
        </p:nvSpPr>
        <p:spPr/>
        <p:txBody>
          <a:bodyPr/>
          <a:lstStyle/>
          <a:p>
            <a:fld id="{6809F770-0487-C844-B5CD-7CCE6C86BD15}" type="slidenum">
              <a:rPr lang="en-US" smtClean="0"/>
              <a:pPr/>
              <a:t>17</a:t>
            </a:fld>
            <a:endParaRPr lang="en-US" smtClean="0"/>
          </a:p>
        </p:txBody>
      </p:sp>
      <p:sp>
        <p:nvSpPr>
          <p:cNvPr id="9" name="Text Placeholder 2"/>
          <p:cNvSpPr>
            <a:spLocks noGrp="1"/>
          </p:cNvSpPr>
          <p:nvPr>
            <p:ph type="body" idx="10"/>
          </p:nvPr>
        </p:nvSpPr>
        <p:spPr>
          <a:xfrm>
            <a:off x="610309" y="1174297"/>
            <a:ext cx="5717552" cy="348695"/>
          </a:xfrm>
        </p:spPr>
        <p:txBody>
          <a:bodyPr/>
          <a:lstStyle/>
          <a:p>
            <a:r>
              <a:rPr lang="es-ES" sz="2000" b="1" i="0">
                <a:solidFill>
                  <a:srgbClr val="1F7CB9"/>
                </a:solidFill>
                <a:latin typeface="+mj-lt"/>
              </a:rPr>
              <a:t>Énfasis en lo que les importa a las mujeres</a:t>
            </a:r>
          </a:p>
        </p:txBody>
      </p:sp>
      <p:pic>
        <p:nvPicPr>
          <p:cNvPr id="13" name="Picture 12">
            <a:extLst>
              <a:ext uri="{FF2B5EF4-FFF2-40B4-BE49-F238E27FC236}">
                <a16:creationId xmlns:a16="http://schemas.microsoft.com/office/drawing/2014/main" id="{BD878220-0A10-40BB-8DF3-BCC741C385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28856" y="941984"/>
            <a:ext cx="3657600" cy="4327318"/>
          </a:xfrm>
          <a:prstGeom prst="rect">
            <a:avLst/>
          </a:prstGeom>
        </p:spPr>
      </p:pic>
      <p:sp>
        <p:nvSpPr>
          <p:cNvPr id="14" name="TextBox 13">
            <a:extLst>
              <a:ext uri="{FF2B5EF4-FFF2-40B4-BE49-F238E27FC236}">
                <a16:creationId xmlns:a16="http://schemas.microsoft.com/office/drawing/2014/main" id="{6B535150-43D1-4245-9B0A-3DE8860D2FA0}"/>
              </a:ext>
            </a:extLst>
          </p:cNvPr>
          <p:cNvSpPr txBox="1"/>
          <p:nvPr/>
        </p:nvSpPr>
        <p:spPr>
          <a:xfrm>
            <a:off x="7328856" y="5359044"/>
            <a:ext cx="868828" cy="169277"/>
          </a:xfrm>
          <a:prstGeom prst="rect">
            <a:avLst/>
          </a:prstGeom>
          <a:noFill/>
        </p:spPr>
        <p:txBody>
          <a:bodyPr wrap="none" lIns="0" tIns="0" rIns="0" bIns="0" rtlCol="0">
            <a:spAutoFit/>
          </a:bodyPr>
          <a:lstStyle/>
          <a:p>
            <a:r>
              <a:rPr lang="es-ES" sz="1100" i="1">
                <a:solidFill>
                  <a:schemeClr val="bg1">
                    <a:lumMod val="50000"/>
                  </a:schemeClr>
                </a:solidFill>
              </a:rPr>
              <a:t>Fuente: OMS</a:t>
            </a:r>
          </a:p>
        </p:txBody>
      </p:sp>
    </p:spTree>
    <p:extLst>
      <p:ext uri="{BB962C8B-B14F-4D97-AF65-F5344CB8AC3E}">
        <p14:creationId xmlns:p14="http://schemas.microsoft.com/office/powerpoint/2010/main" val="3317049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wipe(left)">
                                      <p:cBhvr>
                                        <p:cTn id="7" dur="3000"/>
                                        <p:tgtEl>
                                          <p:spTgt spid="23">
                                            <p:txEl>
                                              <p:pRg st="1" end="1"/>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animEffect transition="in" filter="fade">
                                      <p:cBhvr>
                                        <p:cTn id="11" dur="20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picture containing icon&#10;&#10;Description automatically generated">
            <a:extLst>
              <a:ext uri="{FF2B5EF4-FFF2-40B4-BE49-F238E27FC236}">
                <a16:creationId xmlns:a16="http://schemas.microsoft.com/office/drawing/2014/main" id="{BCF96432-8F06-DD42-B6D7-F12B824EDF31}"/>
              </a:ext>
            </a:extLst>
          </p:cNvPr>
          <p:cNvPicPr>
            <a:picLocks noChangeAspect="1"/>
          </p:cNvPicPr>
          <p:nvPr/>
        </p:nvPicPr>
        <p:blipFill>
          <a:blip r:embed="rId3" cstate="screen">
            <a:alphaModFix amt="16000"/>
            <a:extLst>
              <a:ext uri="{28A0092B-C50C-407E-A947-70E740481C1C}">
                <a14:useLocalDpi xmlns:a14="http://schemas.microsoft.com/office/drawing/2010/main"/>
              </a:ext>
            </a:extLst>
          </a:blip>
          <a:stretch>
            <a:fillRect/>
          </a:stretch>
        </p:blipFill>
        <p:spPr>
          <a:xfrm>
            <a:off x="-880" y="-2267186"/>
            <a:ext cx="12192000" cy="5009303"/>
          </a:xfrm>
          <a:prstGeom prst="rect">
            <a:avLst/>
          </a:prstGeom>
        </p:spPr>
      </p:pic>
      <p:sp>
        <p:nvSpPr>
          <p:cNvPr id="8" name="Content Placeholder 7"/>
          <p:cNvSpPr>
            <a:spLocks noGrp="1"/>
          </p:cNvSpPr>
          <p:nvPr>
            <p:ph idx="1"/>
          </p:nvPr>
        </p:nvSpPr>
        <p:spPr>
          <a:xfrm>
            <a:off x="435248" y="2742117"/>
            <a:ext cx="3205765" cy="1158548"/>
          </a:xfrm>
        </p:spPr>
        <p:txBody>
          <a:bodyPr/>
          <a:lstStyle/>
          <a:p>
            <a:pPr lvl="2"/>
            <a:r>
              <a:rPr lang="es-ES" sz="1400" dirty="0">
                <a:solidFill>
                  <a:schemeClr val="tx1">
                    <a:lumMod val="75000"/>
                    <a:lumOff val="25000"/>
                  </a:schemeClr>
                </a:solidFill>
                <a:latin typeface="+mn-lt"/>
                <a:cs typeface="Arial" panose="020B0604020202020204" pitchFamily="34" charset="0"/>
              </a:rPr>
              <a:t>“¿Cuáles son los efectos deseables </a:t>
            </a:r>
            <a:r>
              <a:rPr lang="es-ES" sz="1400" dirty="0" smtClean="0">
                <a:solidFill>
                  <a:schemeClr val="tx1">
                    <a:lumMod val="75000"/>
                    <a:lumOff val="25000"/>
                  </a:schemeClr>
                </a:solidFill>
                <a:latin typeface="+mn-lt"/>
                <a:cs typeface="Arial" panose="020B0604020202020204" pitchFamily="34" charset="0"/>
              </a:rPr>
              <a:t/>
            </a:r>
            <a:br>
              <a:rPr lang="es-ES" sz="1400" dirty="0" smtClean="0">
                <a:solidFill>
                  <a:schemeClr val="tx1">
                    <a:lumMod val="75000"/>
                    <a:lumOff val="25000"/>
                  </a:schemeClr>
                </a:solidFill>
                <a:latin typeface="+mn-lt"/>
                <a:cs typeface="Arial" panose="020B0604020202020204" pitchFamily="34" charset="0"/>
              </a:rPr>
            </a:br>
            <a:r>
              <a:rPr lang="es-ES" sz="1400" dirty="0" smtClean="0">
                <a:solidFill>
                  <a:schemeClr val="tx1">
                    <a:lumMod val="75000"/>
                    <a:lumOff val="25000"/>
                  </a:schemeClr>
                </a:solidFill>
                <a:latin typeface="+mn-lt"/>
                <a:cs typeface="Arial" panose="020B0604020202020204" pitchFamily="34" charset="0"/>
              </a:rPr>
              <a:t>e </a:t>
            </a:r>
            <a:r>
              <a:rPr lang="es-ES" sz="1400" dirty="0">
                <a:solidFill>
                  <a:schemeClr val="tx1">
                    <a:lumMod val="75000"/>
                    <a:lumOff val="25000"/>
                  </a:schemeClr>
                </a:solidFill>
                <a:latin typeface="+mn-lt"/>
                <a:cs typeface="Arial" panose="020B0604020202020204" pitchFamily="34" charset="0"/>
              </a:rPr>
              <a:t>indeseables de la intervención?” </a:t>
            </a:r>
            <a:r>
              <a:rPr lang="es-ES" sz="1400" dirty="0" smtClean="0">
                <a:solidFill>
                  <a:schemeClr val="tx1">
                    <a:lumMod val="75000"/>
                    <a:lumOff val="25000"/>
                  </a:schemeClr>
                </a:solidFill>
                <a:latin typeface="+mn-lt"/>
                <a:cs typeface="Arial" panose="020B0604020202020204" pitchFamily="34" charset="0"/>
              </a:rPr>
              <a:t/>
            </a:r>
            <a:br>
              <a:rPr lang="es-ES" sz="1400" dirty="0" smtClean="0">
                <a:solidFill>
                  <a:schemeClr val="tx1">
                    <a:lumMod val="75000"/>
                    <a:lumOff val="25000"/>
                  </a:schemeClr>
                </a:solidFill>
                <a:latin typeface="+mn-lt"/>
                <a:cs typeface="Arial" panose="020B0604020202020204" pitchFamily="34" charset="0"/>
              </a:rPr>
            </a:br>
            <a:r>
              <a:rPr lang="es-ES" sz="1400" dirty="0" smtClean="0">
                <a:solidFill>
                  <a:schemeClr val="tx1">
                    <a:lumMod val="75000"/>
                    <a:lumOff val="25000"/>
                  </a:schemeClr>
                </a:solidFill>
                <a:latin typeface="+mn-lt"/>
                <a:cs typeface="Arial" panose="020B0604020202020204" pitchFamily="34" charset="0"/>
              </a:rPr>
              <a:t>y “¿</a:t>
            </a:r>
            <a:r>
              <a:rPr lang="es-ES" sz="1400" dirty="0">
                <a:solidFill>
                  <a:schemeClr val="tx1">
                    <a:lumMod val="75000"/>
                    <a:lumOff val="25000"/>
                  </a:schemeClr>
                </a:solidFill>
                <a:latin typeface="+mn-lt"/>
                <a:cs typeface="Arial" panose="020B0604020202020204" pitchFamily="34" charset="0"/>
              </a:rPr>
              <a:t>Cuál es la certeza de la </a:t>
            </a:r>
            <a:r>
              <a:rPr lang="es-ES" sz="1400" dirty="0" smtClean="0">
                <a:solidFill>
                  <a:schemeClr val="tx1">
                    <a:lumMod val="75000"/>
                    <a:lumOff val="25000"/>
                  </a:schemeClr>
                </a:solidFill>
                <a:latin typeface="+mn-lt"/>
                <a:cs typeface="Arial" panose="020B0604020202020204" pitchFamily="34" charset="0"/>
              </a:rPr>
              <a:t>evidencia</a:t>
            </a:r>
            <a:br>
              <a:rPr lang="es-ES" sz="1400" dirty="0" smtClean="0">
                <a:solidFill>
                  <a:schemeClr val="tx1">
                    <a:lumMod val="75000"/>
                    <a:lumOff val="25000"/>
                  </a:schemeClr>
                </a:solidFill>
                <a:latin typeface="+mn-lt"/>
                <a:cs typeface="Arial" panose="020B0604020202020204" pitchFamily="34" charset="0"/>
              </a:rPr>
            </a:br>
            <a:r>
              <a:rPr lang="es-ES" sz="1400" dirty="0" smtClean="0">
                <a:solidFill>
                  <a:schemeClr val="tx1">
                    <a:lumMod val="75000"/>
                    <a:lumOff val="25000"/>
                  </a:schemeClr>
                </a:solidFill>
                <a:latin typeface="+mn-lt"/>
                <a:cs typeface="Arial" panose="020B0604020202020204" pitchFamily="34" charset="0"/>
              </a:rPr>
              <a:t>sobre </a:t>
            </a:r>
            <a:r>
              <a:rPr lang="es-ES" sz="1400" dirty="0">
                <a:solidFill>
                  <a:schemeClr val="tx1">
                    <a:lumMod val="75000"/>
                    <a:lumOff val="25000"/>
                  </a:schemeClr>
                </a:solidFill>
                <a:latin typeface="+mn-lt"/>
                <a:cs typeface="Arial" panose="020B0604020202020204" pitchFamily="34" charset="0"/>
              </a:rPr>
              <a:t>los efectos?”  </a:t>
            </a:r>
          </a:p>
        </p:txBody>
      </p:sp>
      <p:sp>
        <p:nvSpPr>
          <p:cNvPr id="10" name="Content Placeholder 9"/>
          <p:cNvSpPr>
            <a:spLocks noGrp="1"/>
          </p:cNvSpPr>
          <p:nvPr>
            <p:ph idx="11"/>
          </p:nvPr>
        </p:nvSpPr>
        <p:spPr>
          <a:xfrm>
            <a:off x="3981783" y="2742117"/>
            <a:ext cx="3933492" cy="1281196"/>
          </a:xfrm>
        </p:spPr>
        <p:txBody>
          <a:bodyPr/>
          <a:lstStyle/>
          <a:p>
            <a:pPr lvl="2"/>
            <a:r>
              <a:rPr lang="es-ES" sz="1400">
                <a:solidFill>
                  <a:schemeClr val="tx1">
                    <a:lumMod val="75000"/>
                    <a:lumOff val="25000"/>
                  </a:schemeClr>
                </a:solidFill>
                <a:latin typeface="+mn-lt"/>
                <a:cs typeface="Arial" panose="020B0604020202020204" pitchFamily="34" charset="0"/>
              </a:rPr>
              <a:t>“¿Existe incertidumbre o variabilidad importante en cuanto a la valoración de los resultados asociados con la intervención por parte de las mujeres?” y “¿Es la intervención aceptable y viable de aplicar por parte de las mujeres, los prestadores de atención sanitaria y las partes interesadas relevantes?”</a:t>
            </a:r>
          </a:p>
        </p:txBody>
      </p:sp>
      <p:sp>
        <p:nvSpPr>
          <p:cNvPr id="11" name="Content Placeholder 10"/>
          <p:cNvSpPr>
            <a:spLocks noGrp="1"/>
          </p:cNvSpPr>
          <p:nvPr>
            <p:ph idx="12"/>
          </p:nvPr>
        </p:nvSpPr>
        <p:spPr>
          <a:xfrm>
            <a:off x="8256045" y="2748966"/>
            <a:ext cx="3518355" cy="1175525"/>
          </a:xfrm>
        </p:spPr>
        <p:txBody>
          <a:bodyPr/>
          <a:lstStyle/>
          <a:p>
            <a:pPr lvl="2"/>
            <a:r>
              <a:rPr lang="es-ES" sz="1400" dirty="0">
                <a:solidFill>
                  <a:schemeClr val="tx1">
                    <a:lumMod val="75000"/>
                    <a:lumOff val="25000"/>
                  </a:schemeClr>
                </a:solidFill>
                <a:latin typeface="+mn-lt"/>
                <a:cs typeface="Arial" panose="020B0604020202020204" pitchFamily="34" charset="0"/>
              </a:rPr>
              <a:t>“¿Cuáles son los recursos asociados con la intervención?”, “¿Es la intervención/opción rentable?”, “¿Cuál es el impacto previsto </a:t>
            </a:r>
            <a:r>
              <a:rPr lang="es-ES" sz="1400" dirty="0" smtClean="0">
                <a:solidFill>
                  <a:schemeClr val="tx1">
                    <a:lumMod val="75000"/>
                    <a:lumOff val="25000"/>
                  </a:schemeClr>
                </a:solidFill>
                <a:latin typeface="+mn-lt"/>
                <a:cs typeface="Arial" panose="020B0604020202020204" pitchFamily="34" charset="0"/>
              </a:rPr>
              <a:t/>
            </a:r>
            <a:br>
              <a:rPr lang="es-ES" sz="1400" dirty="0" smtClean="0">
                <a:solidFill>
                  <a:schemeClr val="tx1">
                    <a:lumMod val="75000"/>
                    <a:lumOff val="25000"/>
                  </a:schemeClr>
                </a:solidFill>
                <a:latin typeface="+mn-lt"/>
                <a:cs typeface="Arial" panose="020B0604020202020204" pitchFamily="34" charset="0"/>
              </a:rPr>
            </a:br>
            <a:r>
              <a:rPr lang="es-ES" sz="1400" dirty="0" smtClean="0">
                <a:solidFill>
                  <a:schemeClr val="tx1">
                    <a:lumMod val="75000"/>
                    <a:lumOff val="25000"/>
                  </a:schemeClr>
                </a:solidFill>
                <a:latin typeface="+mn-lt"/>
                <a:cs typeface="Arial" panose="020B0604020202020204" pitchFamily="34" charset="0"/>
              </a:rPr>
              <a:t>en </a:t>
            </a:r>
            <a:r>
              <a:rPr lang="es-ES" sz="1400" dirty="0">
                <a:solidFill>
                  <a:schemeClr val="tx1">
                    <a:lumMod val="75000"/>
                    <a:lumOff val="25000"/>
                  </a:schemeClr>
                </a:solidFill>
                <a:latin typeface="+mn-lt"/>
                <a:cs typeface="Arial" panose="020B0604020202020204" pitchFamily="34" charset="0"/>
              </a:rPr>
              <a:t>la equidad sanitaria?”</a:t>
            </a:r>
          </a:p>
          <a:p>
            <a:pPr lvl="2"/>
            <a:r>
              <a:rPr lang="es-ES" sz="1600"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3" name="Title 1">
            <a:extLst>
              <a:ext uri="{FF2B5EF4-FFF2-40B4-BE49-F238E27FC236}">
                <a16:creationId xmlns:a16="http://schemas.microsoft.com/office/drawing/2014/main" id="{5582D133-ED50-7F49-9191-731E7FDAF546}"/>
              </a:ext>
            </a:extLst>
          </p:cNvPr>
          <p:cNvSpPr txBox="1">
            <a:spLocks/>
          </p:cNvSpPr>
          <p:nvPr/>
        </p:nvSpPr>
        <p:spPr>
          <a:xfrm>
            <a:off x="610307" y="521969"/>
            <a:ext cx="9910801" cy="5440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r>
              <a:rPr lang="es-ES" sz="3200" b="1" cap="none">
                <a:solidFill>
                  <a:srgbClr val="1F7CB9"/>
                </a:solidFill>
                <a:latin typeface="Arial" panose="020B0604020202020204" pitchFamily="34" charset="0"/>
                <a:cs typeface="Arial" panose="020B0604020202020204" pitchFamily="34" charset="0"/>
              </a:rPr>
              <a:t>Confianza en la evidencia</a:t>
            </a:r>
          </a:p>
        </p:txBody>
      </p:sp>
      <p:sp>
        <p:nvSpPr>
          <p:cNvPr id="39" name="Text Placeholder 2">
            <a:extLst>
              <a:ext uri="{FF2B5EF4-FFF2-40B4-BE49-F238E27FC236}">
                <a16:creationId xmlns:a16="http://schemas.microsoft.com/office/drawing/2014/main" id="{14C84F10-5F21-FA4A-8199-64F7B9B50EB7}"/>
              </a:ext>
            </a:extLst>
          </p:cNvPr>
          <p:cNvSpPr txBox="1">
            <a:spLocks/>
          </p:cNvSpPr>
          <p:nvPr/>
        </p:nvSpPr>
        <p:spPr>
          <a:xfrm>
            <a:off x="610307" y="1129831"/>
            <a:ext cx="10969627" cy="536519"/>
          </a:xfrm>
          <a:prstGeom prst="rect">
            <a:avLst/>
          </a:prstGeom>
        </p:spPr>
        <p:txBody>
          <a:bodyPr vert="horz" lIns="0" tIns="0" rIns="0" bIns="0" rtlCol="0" anchor="t">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None/>
              <a:defRPr sz="1500" b="0" i="1" kern="1200">
                <a:solidFill>
                  <a:schemeClr val="accent3"/>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s-ES" sz="2000" b="1" i="0">
                <a:solidFill>
                  <a:srgbClr val="1F7CB9"/>
                </a:solidFill>
                <a:latin typeface="Arial" panose="020B0604020202020204" pitchFamily="34" charset="0"/>
                <a:cs typeface="Arial" panose="020B0604020202020204" pitchFamily="34" charset="0"/>
              </a:rPr>
              <a:t>El enfoque GRADE</a:t>
            </a:r>
          </a:p>
        </p:txBody>
      </p:sp>
      <p:grpSp>
        <p:nvGrpSpPr>
          <p:cNvPr id="58" name="Group 57"/>
          <p:cNvGrpSpPr/>
          <p:nvPr/>
        </p:nvGrpSpPr>
        <p:grpSpPr>
          <a:xfrm>
            <a:off x="2646206" y="5207260"/>
            <a:ext cx="6626373" cy="1181237"/>
            <a:chOff x="2889101" y="4972480"/>
            <a:chExt cx="6626373" cy="1181237"/>
          </a:xfrm>
        </p:grpSpPr>
        <p:sp>
          <p:nvSpPr>
            <p:cNvPr id="35" name="Content Placeholder 7"/>
            <p:cNvSpPr txBox="1">
              <a:spLocks/>
            </p:cNvSpPr>
            <p:nvPr/>
          </p:nvSpPr>
          <p:spPr>
            <a:xfrm>
              <a:off x="4466987" y="5096245"/>
              <a:ext cx="5048487" cy="104289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s-ES" sz="1600" b="1" i="0" dirty="0">
                  <a:solidFill>
                    <a:srgbClr val="1F7CB9"/>
                  </a:solidFill>
                  <a:latin typeface="Arial" panose="020B0604020202020204" pitchFamily="34" charset="0"/>
                  <a:cs typeface="Arial" panose="020B0604020202020204" pitchFamily="34" charset="0"/>
                </a:rPr>
                <a:t>Marcos GRADE de la Evidencia a la Decisión (</a:t>
              </a:r>
              <a:r>
                <a:rPr lang="es-ES" sz="1600" b="1" i="0" dirty="0" err="1">
                  <a:solidFill>
                    <a:srgbClr val="1F7CB9"/>
                  </a:solidFill>
                  <a:latin typeface="Arial" panose="020B0604020202020204" pitchFamily="34" charset="0"/>
                  <a:cs typeface="Arial" panose="020B0604020202020204" pitchFamily="34" charset="0"/>
                </a:rPr>
                <a:t>EtD</a:t>
              </a:r>
              <a:r>
                <a:rPr lang="es-ES" sz="1600" b="1" i="0" dirty="0">
                  <a:solidFill>
                    <a:srgbClr val="1F7CB9"/>
                  </a:solidFill>
                  <a:latin typeface="Arial" panose="020B0604020202020204" pitchFamily="34" charset="0"/>
                  <a:cs typeface="Arial" panose="020B0604020202020204" pitchFamily="34" charset="0"/>
                </a:rPr>
                <a:t>)</a:t>
              </a:r>
              <a:r>
                <a:rPr lang="es-ES" sz="1600" b="1" i="0" dirty="0">
                  <a:solidFill>
                    <a:srgbClr val="5991C3"/>
                  </a:solidFill>
                  <a:latin typeface="Arial" panose="020B0604020202020204" pitchFamily="34" charset="0"/>
                  <a:cs typeface="Arial" panose="020B0604020202020204" pitchFamily="34" charset="0"/>
                </a:rPr>
                <a:t> </a:t>
              </a:r>
              <a:r>
                <a:rPr lang="es-ES" sz="1400" dirty="0">
                  <a:solidFill>
                    <a:schemeClr val="tx1">
                      <a:lumMod val="75000"/>
                      <a:lumOff val="25000"/>
                    </a:schemeClr>
                  </a:solidFill>
                  <a:latin typeface="+mn-lt"/>
                </a:rPr>
                <a:t>Incluyen la consideración explícita y sistemática de la evidencia sobre las intervenciones priorizadas en términos </a:t>
              </a:r>
              <a:r>
                <a:rPr lang="es-ES" sz="1400" dirty="0" smtClean="0">
                  <a:solidFill>
                    <a:schemeClr val="tx1">
                      <a:lumMod val="75000"/>
                      <a:lumOff val="25000"/>
                    </a:schemeClr>
                  </a:solidFill>
                  <a:latin typeface="+mn-lt"/>
                </a:rPr>
                <a:t/>
              </a:r>
              <a:br>
                <a:rPr lang="es-ES" sz="1400" dirty="0" smtClean="0">
                  <a:solidFill>
                    <a:schemeClr val="tx1">
                      <a:lumMod val="75000"/>
                      <a:lumOff val="25000"/>
                    </a:schemeClr>
                  </a:solidFill>
                  <a:latin typeface="+mn-lt"/>
                </a:rPr>
              </a:br>
              <a:r>
                <a:rPr lang="es-ES" sz="1400" dirty="0" smtClean="0">
                  <a:solidFill>
                    <a:schemeClr val="tx1">
                      <a:lumMod val="75000"/>
                      <a:lumOff val="25000"/>
                    </a:schemeClr>
                  </a:solidFill>
                  <a:latin typeface="+mn-lt"/>
                </a:rPr>
                <a:t>de </a:t>
              </a:r>
              <a:r>
                <a:rPr lang="es-ES" sz="1400" b="1" dirty="0">
                  <a:solidFill>
                    <a:schemeClr val="tx1">
                      <a:lumMod val="75000"/>
                      <a:lumOff val="25000"/>
                    </a:schemeClr>
                  </a:solidFill>
                  <a:latin typeface="+mn-lt"/>
                </a:rPr>
                <a:t>efectos, valores, recursos, equidad, </a:t>
              </a:r>
              <a:r>
                <a:rPr lang="es-ES" sz="1400" b="1" dirty="0" smtClean="0">
                  <a:solidFill>
                    <a:schemeClr val="tx1">
                      <a:lumMod val="75000"/>
                      <a:lumOff val="25000"/>
                    </a:schemeClr>
                  </a:solidFill>
                  <a:latin typeface="+mn-lt"/>
                </a:rPr>
                <a:t>aceptabilidad</a:t>
              </a:r>
              <a:br>
                <a:rPr lang="es-ES" sz="1400" b="1" dirty="0" smtClean="0">
                  <a:solidFill>
                    <a:schemeClr val="tx1">
                      <a:lumMod val="75000"/>
                      <a:lumOff val="25000"/>
                    </a:schemeClr>
                  </a:solidFill>
                  <a:latin typeface="+mn-lt"/>
                </a:rPr>
              </a:br>
              <a:r>
                <a:rPr lang="es-ES" sz="1400" b="1" dirty="0" smtClean="0">
                  <a:solidFill>
                    <a:schemeClr val="tx1">
                      <a:lumMod val="75000"/>
                      <a:lumOff val="25000"/>
                    </a:schemeClr>
                  </a:solidFill>
                  <a:latin typeface="+mn-lt"/>
                </a:rPr>
                <a:t> </a:t>
              </a:r>
              <a:r>
                <a:rPr lang="es-ES" sz="1400" b="1" dirty="0">
                  <a:solidFill>
                    <a:schemeClr val="tx1">
                      <a:lumMod val="75000"/>
                      <a:lumOff val="25000"/>
                    </a:schemeClr>
                  </a:solidFill>
                  <a:latin typeface="+mn-lt"/>
                </a:rPr>
                <a:t>y viabilidad</a:t>
              </a:r>
              <a:r>
                <a:rPr lang="es-ES" sz="1400" dirty="0">
                  <a:solidFill>
                    <a:schemeClr val="tx1">
                      <a:lumMod val="75000"/>
                      <a:lumOff val="25000"/>
                    </a:schemeClr>
                  </a:solidFill>
                  <a:latin typeface="+mn-lt"/>
                </a:rPr>
                <a:t>. </a:t>
              </a:r>
            </a:p>
          </p:txBody>
        </p:sp>
        <p:pic>
          <p:nvPicPr>
            <p:cNvPr id="42" name="Picture 41">
              <a:extLst>
                <a:ext uri="{FF2B5EF4-FFF2-40B4-BE49-F238E27FC236}">
                  <a16:creationId xmlns:a16="http://schemas.microsoft.com/office/drawing/2014/main" id="{2402CEA4-575F-6446-8544-9864FEE0172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89101" y="4972480"/>
              <a:ext cx="1445130" cy="1181237"/>
            </a:xfrm>
            <a:prstGeom prst="rect">
              <a:avLst/>
            </a:prstGeom>
          </p:spPr>
        </p:pic>
      </p:grpSp>
      <p:pic>
        <p:nvPicPr>
          <p:cNvPr id="15" name="Picture 14">
            <a:extLst>
              <a:ext uri="{FF2B5EF4-FFF2-40B4-BE49-F238E27FC236}">
                <a16:creationId xmlns:a16="http://schemas.microsoft.com/office/drawing/2014/main" id="{C413FB38-1E0E-824F-B30C-0DE7282E7F1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81914" y="1677143"/>
            <a:ext cx="1042461" cy="991610"/>
          </a:xfrm>
          <a:prstGeom prst="rect">
            <a:avLst/>
          </a:prstGeom>
        </p:spPr>
      </p:pic>
      <p:pic>
        <p:nvPicPr>
          <p:cNvPr id="13" name="Picture 12">
            <a:extLst>
              <a:ext uri="{FF2B5EF4-FFF2-40B4-BE49-F238E27FC236}">
                <a16:creationId xmlns:a16="http://schemas.microsoft.com/office/drawing/2014/main" id="{54124500-3DE5-7E43-93C4-CEC3A56AAA9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28862" y="1679453"/>
            <a:ext cx="1012298" cy="986990"/>
          </a:xfrm>
          <a:prstGeom prst="rect">
            <a:avLst/>
          </a:prstGeom>
        </p:spPr>
      </p:pic>
      <p:pic>
        <p:nvPicPr>
          <p:cNvPr id="17" name="Picture 16">
            <a:extLst>
              <a:ext uri="{FF2B5EF4-FFF2-40B4-BE49-F238E27FC236}">
                <a16:creationId xmlns:a16="http://schemas.microsoft.com/office/drawing/2014/main" id="{23290929-A630-934D-8387-F6B50CCA318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175969" y="1677143"/>
            <a:ext cx="1042461" cy="991610"/>
          </a:xfrm>
          <a:prstGeom prst="rect">
            <a:avLst/>
          </a:prstGeom>
        </p:spPr>
      </p:pic>
      <p:sp>
        <p:nvSpPr>
          <p:cNvPr id="57" name="Content Placeholder 9">
            <a:extLst>
              <a:ext uri="{FF2B5EF4-FFF2-40B4-BE49-F238E27FC236}">
                <a16:creationId xmlns:a16="http://schemas.microsoft.com/office/drawing/2014/main" id="{B0D88B36-6BB2-EE46-9B1B-824AFD0DDC46}"/>
              </a:ext>
            </a:extLst>
          </p:cNvPr>
          <p:cNvSpPr txBox="1">
            <a:spLocks/>
          </p:cNvSpPr>
          <p:nvPr/>
        </p:nvSpPr>
        <p:spPr>
          <a:xfrm>
            <a:off x="5125011" y="2011526"/>
            <a:ext cx="2634238" cy="236839"/>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s-ES" sz="1600" b="1" i="0" dirty="0">
                <a:solidFill>
                  <a:srgbClr val="1F7CB9"/>
                </a:solidFill>
                <a:latin typeface="Arial" panose="020B0604020202020204" pitchFamily="34" charset="0"/>
                <a:cs typeface="Arial" panose="020B0604020202020204" pitchFamily="34" charset="0"/>
              </a:rPr>
              <a:t>Revisiones sistemáticas de pruebas cuantitativas</a:t>
            </a:r>
          </a:p>
        </p:txBody>
      </p:sp>
      <p:sp>
        <p:nvSpPr>
          <p:cNvPr id="59" name="Content Placeholder 9">
            <a:extLst>
              <a:ext uri="{FF2B5EF4-FFF2-40B4-BE49-F238E27FC236}">
                <a16:creationId xmlns:a16="http://schemas.microsoft.com/office/drawing/2014/main" id="{5E43C548-1A6C-9440-B126-6CDA9F171E8C}"/>
              </a:ext>
            </a:extLst>
          </p:cNvPr>
          <p:cNvSpPr txBox="1">
            <a:spLocks/>
          </p:cNvSpPr>
          <p:nvPr/>
        </p:nvSpPr>
        <p:spPr>
          <a:xfrm>
            <a:off x="1393302" y="2016382"/>
            <a:ext cx="2496416" cy="265985"/>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s-ES" sz="1600" b="1" i="0">
                <a:solidFill>
                  <a:srgbClr val="1F7CB9"/>
                </a:solidFill>
                <a:latin typeface="Arial" panose="020B0604020202020204" pitchFamily="34" charset="0"/>
                <a:cs typeface="Arial" panose="020B0604020202020204" pitchFamily="34" charset="0"/>
              </a:rPr>
              <a:t>Revisiones sistemáticas de pruebas cuantitativas</a:t>
            </a:r>
          </a:p>
        </p:txBody>
      </p:sp>
      <p:sp>
        <p:nvSpPr>
          <p:cNvPr id="60" name="Content Placeholder 10">
            <a:extLst>
              <a:ext uri="{FF2B5EF4-FFF2-40B4-BE49-F238E27FC236}">
                <a16:creationId xmlns:a16="http://schemas.microsoft.com/office/drawing/2014/main" id="{DCD3858B-ED01-C543-9379-6B5209FFEA48}"/>
              </a:ext>
            </a:extLst>
          </p:cNvPr>
          <p:cNvSpPr txBox="1">
            <a:spLocks/>
          </p:cNvSpPr>
          <p:nvPr/>
        </p:nvSpPr>
        <p:spPr>
          <a:xfrm>
            <a:off x="9324967" y="1877289"/>
            <a:ext cx="2449433" cy="791291"/>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s-ES" sz="1600" b="1" i="0" dirty="0">
                <a:solidFill>
                  <a:srgbClr val="1F7CB9"/>
                </a:solidFill>
                <a:latin typeface="Arial" panose="020B0604020202020204" pitchFamily="34" charset="0"/>
                <a:cs typeface="Arial" panose="020B0604020202020204" pitchFamily="34" charset="0"/>
              </a:rPr>
              <a:t>Implicaciones de los recursos, rentabilidad </a:t>
            </a:r>
            <a:r>
              <a:rPr lang="es-ES" sz="1600" b="1" i="0" dirty="0" smtClean="0">
                <a:solidFill>
                  <a:srgbClr val="1F7CB9"/>
                </a:solidFill>
                <a:latin typeface="Arial" panose="020B0604020202020204" pitchFamily="34" charset="0"/>
                <a:cs typeface="Arial" panose="020B0604020202020204" pitchFamily="34" charset="0"/>
              </a:rPr>
              <a:t/>
            </a:r>
            <a:br>
              <a:rPr lang="es-ES" sz="1600" b="1" i="0" dirty="0" smtClean="0">
                <a:solidFill>
                  <a:srgbClr val="1F7CB9"/>
                </a:solidFill>
                <a:latin typeface="Arial" panose="020B0604020202020204" pitchFamily="34" charset="0"/>
                <a:cs typeface="Arial" panose="020B0604020202020204" pitchFamily="34" charset="0"/>
              </a:rPr>
            </a:br>
            <a:r>
              <a:rPr lang="es-ES" sz="1600" b="1" i="0" dirty="0" smtClean="0">
                <a:solidFill>
                  <a:srgbClr val="1F7CB9"/>
                </a:solidFill>
                <a:latin typeface="Arial" panose="020B0604020202020204" pitchFamily="34" charset="0"/>
                <a:cs typeface="Arial" panose="020B0604020202020204" pitchFamily="34" charset="0"/>
              </a:rPr>
              <a:t>y </a:t>
            </a:r>
            <a:r>
              <a:rPr lang="es-ES" sz="1600" b="1" i="0" dirty="0">
                <a:solidFill>
                  <a:srgbClr val="1F7CB9"/>
                </a:solidFill>
                <a:latin typeface="Arial" panose="020B0604020202020204" pitchFamily="34" charset="0"/>
                <a:cs typeface="Arial" panose="020B0604020202020204" pitchFamily="34" charset="0"/>
              </a:rPr>
              <a:t>evidencia de equidad</a:t>
            </a:r>
          </a:p>
        </p:txBody>
      </p:sp>
      <p:sp>
        <p:nvSpPr>
          <p:cNvPr id="32" name="Slide Number Placeholder 31">
            <a:extLst>
              <a:ext uri="{FF2B5EF4-FFF2-40B4-BE49-F238E27FC236}">
                <a16:creationId xmlns:a16="http://schemas.microsoft.com/office/drawing/2014/main" id="{7AF05CE3-7D93-BF4F-85E0-F239A6C14619}"/>
              </a:ext>
            </a:extLst>
          </p:cNvPr>
          <p:cNvSpPr>
            <a:spLocks noGrp="1"/>
          </p:cNvSpPr>
          <p:nvPr>
            <p:ph type="sldNum" sz="quarter" idx="13"/>
          </p:nvPr>
        </p:nvSpPr>
        <p:spPr/>
        <p:txBody>
          <a:bodyPr/>
          <a:lstStyle/>
          <a:p>
            <a:fld id="{6809F770-0487-C844-B5CD-7CCE6C86BD15}" type="slidenum">
              <a:rPr lang="en-US" smtClean="0"/>
              <a:pPr/>
              <a:t>18</a:t>
            </a:fld>
            <a:endParaRPr lang="en-US" smtClean="0"/>
          </a:p>
        </p:txBody>
      </p:sp>
      <p:cxnSp>
        <p:nvCxnSpPr>
          <p:cNvPr id="5" name="Curved Connector 4"/>
          <p:cNvCxnSpPr/>
          <p:nvPr/>
        </p:nvCxnSpPr>
        <p:spPr>
          <a:xfrm rot="5400000">
            <a:off x="7536311" y="2738992"/>
            <a:ext cx="885640" cy="4072184"/>
          </a:xfrm>
          <a:prstGeom prst="curvedConnector3">
            <a:avLst>
              <a:gd name="adj1" fmla="val 50000"/>
            </a:avLst>
          </a:prstGeom>
          <a:ln w="47625" cap="rnd">
            <a:solidFill>
              <a:srgbClr val="1F7CB9"/>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427167" y="4810131"/>
            <a:ext cx="1031744" cy="10317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cxnSp>
        <p:nvCxnSpPr>
          <p:cNvPr id="34" name="Curved Connector 33"/>
          <p:cNvCxnSpPr>
            <a:cxnSpLocks/>
          </p:cNvCxnSpPr>
          <p:nvPr/>
        </p:nvCxnSpPr>
        <p:spPr>
          <a:xfrm rot="16200000" flipH="1">
            <a:off x="3432619" y="2719219"/>
            <a:ext cx="986484" cy="4035600"/>
          </a:xfrm>
          <a:prstGeom prst="curvedConnector3">
            <a:avLst>
              <a:gd name="adj1" fmla="val 50000"/>
            </a:avLst>
          </a:prstGeom>
          <a:ln w="47625" cap="rnd">
            <a:solidFill>
              <a:srgbClr val="1F7CB9"/>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91570" y="2478275"/>
            <a:ext cx="2832981" cy="1345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2" name="TextBox 61"/>
          <p:cNvSpPr txBox="1"/>
          <p:nvPr/>
        </p:nvSpPr>
        <p:spPr>
          <a:xfrm>
            <a:off x="8629650" y="8829675"/>
            <a:ext cx="65" cy="169277"/>
          </a:xfrm>
          <a:prstGeom prst="rect">
            <a:avLst/>
          </a:prstGeom>
          <a:noFill/>
        </p:spPr>
        <p:txBody>
          <a:bodyPr wrap="none" lIns="0" tIns="0" rIns="0" bIns="0" rtlCol="0">
            <a:spAutoFit/>
          </a:bodyPr>
          <a:lstStyle/>
          <a:p>
            <a:endParaRPr lang="en-US" sz="1100" dirty="0" err="1">
              <a:solidFill>
                <a:schemeClr val="tx2"/>
              </a:solidFill>
              <a:latin typeface="+mj-lt"/>
            </a:endParaRPr>
          </a:p>
        </p:txBody>
      </p:sp>
    </p:spTree>
    <p:extLst>
      <p:ext uri="{BB962C8B-B14F-4D97-AF65-F5344CB8AC3E}">
        <p14:creationId xmlns:p14="http://schemas.microsoft.com/office/powerpoint/2010/main" val="929920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20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1000"/>
                                        <p:tgtEl>
                                          <p:spTgt spid="5"/>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 name="Picture 24" descr="Shape&#10;&#10;Description automatically generated">
            <a:extLst>
              <a:ext uri="{FF2B5EF4-FFF2-40B4-BE49-F238E27FC236}">
                <a16:creationId xmlns:a16="http://schemas.microsoft.com/office/drawing/2014/main" id="{EC4F07B0-EC61-E743-A892-A71F94F23FF5}"/>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a:off x="0" y="13063"/>
            <a:ext cx="9331119" cy="6865578"/>
          </a:xfrm>
          <a:prstGeom prst="rect">
            <a:avLst/>
          </a:prstGeom>
        </p:spPr>
      </p:pic>
      <p:sp>
        <p:nvSpPr>
          <p:cNvPr id="18" name="Title 97"/>
          <p:cNvSpPr>
            <a:spLocks noGrp="1"/>
          </p:cNvSpPr>
          <p:nvPr>
            <p:ph type="title"/>
          </p:nvPr>
        </p:nvSpPr>
        <p:spPr>
          <a:xfrm>
            <a:off x="610308" y="521968"/>
            <a:ext cx="10968919" cy="524998"/>
          </a:xfrm>
        </p:spPr>
        <p:txBody>
          <a:bodyPr/>
          <a:lstStyle/>
          <a:p>
            <a:r>
              <a:rPr lang="es-ES" sz="3600" b="1" cap="none">
                <a:solidFill>
                  <a:srgbClr val="1F7CB9"/>
                </a:solidFill>
                <a:latin typeface="Arial" panose="020B0604020202020204" pitchFamily="34" charset="0"/>
                <a:cs typeface="Arial" panose="020B0604020202020204" pitchFamily="34" charset="0"/>
              </a:rPr>
              <a:t>Índice </a:t>
            </a:r>
          </a:p>
        </p:txBody>
      </p:sp>
      <p:sp>
        <p:nvSpPr>
          <p:cNvPr id="4" name="Content Placeholder 3"/>
          <p:cNvSpPr>
            <a:spLocks noGrp="1"/>
          </p:cNvSpPr>
          <p:nvPr>
            <p:ph idx="1"/>
          </p:nvPr>
        </p:nvSpPr>
        <p:spPr>
          <a:xfrm>
            <a:off x="2835964" y="3714751"/>
            <a:ext cx="2031223" cy="2684461"/>
          </a:xfrm>
          <a:solidFill>
            <a:srgbClr val="1F7CB9"/>
          </a:solidFill>
          <a:ln>
            <a:solidFill>
              <a:schemeClr val="bg1"/>
            </a:solidFill>
          </a:ln>
        </p:spPr>
        <p:txBody>
          <a:bodyPr/>
          <a:lstStyle/>
          <a:p>
            <a:r>
              <a:rPr lang="es-ES" dirty="0">
                <a:solidFill>
                  <a:schemeClr val="bg1"/>
                </a:solidFill>
                <a:cs typeface="Arial Narrow" panose="020B0604020202020204" pitchFamily="34" charset="0"/>
              </a:rPr>
              <a:t>Atención posnatal y la agenda 2030 para el desarrollo sostenible</a:t>
            </a:r>
          </a:p>
          <a:p>
            <a:r>
              <a:rPr lang="es-ES" dirty="0">
                <a:solidFill>
                  <a:schemeClr val="bg1"/>
                </a:solidFill>
              </a:rPr>
              <a:t>El </a:t>
            </a:r>
            <a:r>
              <a:rPr lang="es-ES" dirty="0">
                <a:solidFill>
                  <a:schemeClr val="bg1"/>
                </a:solidFill>
                <a:cs typeface="Arial Narrow" panose="020B0604020202020204" pitchFamily="34" charset="0"/>
              </a:rPr>
              <a:t>periodo posnatal</a:t>
            </a:r>
            <a:r>
              <a:rPr lang="es-ES" dirty="0">
                <a:solidFill>
                  <a:schemeClr val="bg1"/>
                </a:solidFill>
              </a:rPr>
              <a:t>: </a:t>
            </a:r>
            <a:r>
              <a:rPr lang="es-ES" dirty="0" smtClean="0">
                <a:solidFill>
                  <a:schemeClr val="bg1"/>
                </a:solidFill>
              </a:rPr>
              <a:t/>
            </a:r>
            <a:br>
              <a:rPr lang="es-ES" dirty="0" smtClean="0">
                <a:solidFill>
                  <a:schemeClr val="bg1"/>
                </a:solidFill>
              </a:rPr>
            </a:br>
            <a:r>
              <a:rPr lang="es-ES" dirty="0" smtClean="0">
                <a:solidFill>
                  <a:schemeClr val="bg1"/>
                </a:solidFill>
              </a:rPr>
              <a:t>un </a:t>
            </a:r>
            <a:r>
              <a:rPr lang="es-ES" dirty="0">
                <a:solidFill>
                  <a:schemeClr val="bg1"/>
                </a:solidFill>
              </a:rPr>
              <a:t>momento </a:t>
            </a:r>
            <a:r>
              <a:rPr lang="es-ES" dirty="0" smtClean="0">
                <a:solidFill>
                  <a:schemeClr val="bg1"/>
                </a:solidFill>
              </a:rPr>
              <a:t>crítico</a:t>
            </a:r>
            <a:br>
              <a:rPr lang="es-ES" dirty="0" smtClean="0">
                <a:solidFill>
                  <a:schemeClr val="bg1"/>
                </a:solidFill>
              </a:rPr>
            </a:br>
            <a:r>
              <a:rPr lang="es-ES" dirty="0" smtClean="0">
                <a:solidFill>
                  <a:schemeClr val="bg1"/>
                </a:solidFill>
              </a:rPr>
              <a:t>para las </a:t>
            </a:r>
            <a:r>
              <a:rPr lang="es-ES" dirty="0">
                <a:solidFill>
                  <a:schemeClr val="bg1"/>
                </a:solidFill>
              </a:rPr>
              <a:t>mujeres </a:t>
            </a:r>
            <a:r>
              <a:rPr lang="es-ES" dirty="0" smtClean="0">
                <a:solidFill>
                  <a:schemeClr val="bg1"/>
                </a:solidFill>
              </a:rPr>
              <a:t/>
            </a:r>
            <a:br>
              <a:rPr lang="es-ES" dirty="0" smtClean="0">
                <a:solidFill>
                  <a:schemeClr val="bg1"/>
                </a:solidFill>
              </a:rPr>
            </a:br>
            <a:r>
              <a:rPr lang="es-ES" dirty="0" smtClean="0">
                <a:solidFill>
                  <a:schemeClr val="bg1"/>
                </a:solidFill>
              </a:rPr>
              <a:t>y </a:t>
            </a:r>
            <a:r>
              <a:rPr lang="es-ES" dirty="0">
                <a:solidFill>
                  <a:schemeClr val="bg1"/>
                </a:solidFill>
              </a:rPr>
              <a:t>los recién nacidos</a:t>
            </a:r>
          </a:p>
          <a:p>
            <a:r>
              <a:rPr lang="es-ES" dirty="0">
                <a:solidFill>
                  <a:schemeClr val="bg1"/>
                </a:solidFill>
              </a:rPr>
              <a:t>¿Qué es la atención </a:t>
            </a:r>
            <a:r>
              <a:rPr lang="es-ES" dirty="0">
                <a:solidFill>
                  <a:schemeClr val="bg1"/>
                </a:solidFill>
                <a:cs typeface="Arial Narrow" panose="020B0604020202020204" pitchFamily="34" charset="0"/>
              </a:rPr>
              <a:t>posnatal</a:t>
            </a:r>
            <a:r>
              <a:rPr lang="es-ES" dirty="0">
                <a:solidFill>
                  <a:schemeClr val="bg1"/>
                </a:solidFill>
              </a:rPr>
              <a:t>?</a:t>
            </a:r>
          </a:p>
          <a:p>
            <a:r>
              <a:rPr lang="es-ES" dirty="0">
                <a:solidFill>
                  <a:schemeClr val="bg1"/>
                </a:solidFill>
                <a:cs typeface="Arial Narrow" panose="020B0604020202020204" pitchFamily="34" charset="0"/>
              </a:rPr>
              <a:t>Cobertura y calidad </a:t>
            </a:r>
            <a:r>
              <a:rPr lang="es-ES" dirty="0" smtClean="0">
                <a:solidFill>
                  <a:schemeClr val="bg1"/>
                </a:solidFill>
                <a:cs typeface="Arial Narrow" panose="020B0604020202020204" pitchFamily="34" charset="0"/>
              </a:rPr>
              <a:t/>
            </a:r>
            <a:br>
              <a:rPr lang="es-ES" dirty="0" smtClean="0">
                <a:solidFill>
                  <a:schemeClr val="bg1"/>
                </a:solidFill>
                <a:cs typeface="Arial Narrow" panose="020B0604020202020204" pitchFamily="34" charset="0"/>
              </a:rPr>
            </a:br>
            <a:r>
              <a:rPr lang="es-ES" dirty="0" smtClean="0">
                <a:solidFill>
                  <a:schemeClr val="bg1"/>
                </a:solidFill>
                <a:cs typeface="Arial Narrow" panose="020B0604020202020204" pitchFamily="34" charset="0"/>
              </a:rPr>
              <a:t>de </a:t>
            </a:r>
            <a:r>
              <a:rPr lang="es-ES" dirty="0">
                <a:solidFill>
                  <a:schemeClr val="bg1"/>
                </a:solidFill>
                <a:cs typeface="Arial Narrow" panose="020B0604020202020204" pitchFamily="34" charset="0"/>
              </a:rPr>
              <a:t>la atención posnatal</a:t>
            </a:r>
          </a:p>
          <a:p>
            <a:r>
              <a:rPr lang="es-ES" dirty="0">
                <a:solidFill>
                  <a:schemeClr val="bg1"/>
                </a:solidFill>
                <a:cs typeface="Arial Narrow" panose="020B0604020202020204" pitchFamily="34" charset="0"/>
              </a:rPr>
              <a:t>Alcance de la directriz</a:t>
            </a:r>
          </a:p>
          <a:p>
            <a:endParaRPr lang="en-AU" dirty="0"/>
          </a:p>
        </p:txBody>
      </p:sp>
      <p:sp>
        <p:nvSpPr>
          <p:cNvPr id="5" name="Content Placeholder 4"/>
          <p:cNvSpPr>
            <a:spLocks noGrp="1"/>
          </p:cNvSpPr>
          <p:nvPr>
            <p:ph idx="11"/>
          </p:nvPr>
        </p:nvSpPr>
        <p:spPr>
          <a:xfrm>
            <a:off x="5070388" y="3714751"/>
            <a:ext cx="2031223" cy="2684461"/>
          </a:xfrm>
          <a:solidFill>
            <a:srgbClr val="1F7CB9"/>
          </a:solidFill>
          <a:ln>
            <a:solidFill>
              <a:schemeClr val="bg1"/>
            </a:solidFill>
          </a:ln>
        </p:spPr>
        <p:txBody>
          <a:bodyPr/>
          <a:lstStyle/>
          <a:p>
            <a:r>
              <a:rPr lang="es-ES" dirty="0">
                <a:solidFill>
                  <a:schemeClr val="bg1"/>
                </a:solidFill>
              </a:rPr>
              <a:t>Colaboradores </a:t>
            </a:r>
            <a:r>
              <a:rPr lang="es-ES" dirty="0" smtClean="0">
                <a:solidFill>
                  <a:schemeClr val="bg1"/>
                </a:solidFill>
              </a:rPr>
              <a:t/>
            </a:r>
            <a:br>
              <a:rPr lang="es-ES" dirty="0" smtClean="0">
                <a:solidFill>
                  <a:schemeClr val="bg1"/>
                </a:solidFill>
              </a:rPr>
            </a:br>
            <a:r>
              <a:rPr lang="es-ES" dirty="0" smtClean="0">
                <a:solidFill>
                  <a:schemeClr val="bg1"/>
                </a:solidFill>
              </a:rPr>
              <a:t>de </a:t>
            </a:r>
            <a:r>
              <a:rPr lang="es-ES" dirty="0">
                <a:solidFill>
                  <a:schemeClr val="bg1"/>
                </a:solidFill>
              </a:rPr>
              <a:t>la directriz</a:t>
            </a:r>
          </a:p>
          <a:p>
            <a:r>
              <a:rPr lang="es-ES" dirty="0">
                <a:solidFill>
                  <a:schemeClr val="bg1"/>
                </a:solidFill>
              </a:rPr>
              <a:t>Preguntas principales</a:t>
            </a:r>
          </a:p>
          <a:p>
            <a:r>
              <a:rPr lang="es-ES" dirty="0">
                <a:solidFill>
                  <a:schemeClr val="bg1"/>
                </a:solidFill>
              </a:rPr>
              <a:t>Confianza en la evidencia</a:t>
            </a:r>
          </a:p>
          <a:p>
            <a:r>
              <a:rPr lang="es-ES" dirty="0">
                <a:solidFill>
                  <a:schemeClr val="bg1"/>
                </a:solidFill>
              </a:rPr>
              <a:t>Elaboración de las recomendaciones</a:t>
            </a:r>
          </a:p>
          <a:p>
            <a:r>
              <a:rPr lang="es-ES" dirty="0">
                <a:solidFill>
                  <a:schemeClr val="bg1"/>
                </a:solidFill>
              </a:rPr>
              <a:t>Integración de las recomendaciones</a:t>
            </a:r>
          </a:p>
          <a:p>
            <a:endParaRPr lang="en-AU" dirty="0"/>
          </a:p>
          <a:p>
            <a:endParaRPr lang="en-AU" dirty="0"/>
          </a:p>
        </p:txBody>
      </p:sp>
      <p:sp>
        <p:nvSpPr>
          <p:cNvPr id="6" name="Content Placeholder 5"/>
          <p:cNvSpPr>
            <a:spLocks noGrp="1"/>
          </p:cNvSpPr>
          <p:nvPr>
            <p:ph idx="12"/>
          </p:nvPr>
        </p:nvSpPr>
        <p:spPr>
          <a:xfrm>
            <a:off x="7304812" y="3714751"/>
            <a:ext cx="2031223" cy="2684461"/>
          </a:xfrm>
          <a:solidFill>
            <a:srgbClr val="1F7CB9"/>
          </a:solidFill>
          <a:ln>
            <a:solidFill>
              <a:schemeClr val="bg1"/>
            </a:solidFill>
          </a:ln>
        </p:spPr>
        <p:txBody>
          <a:bodyPr/>
          <a:lstStyle/>
          <a:p>
            <a:r>
              <a:rPr lang="es-ES">
                <a:solidFill>
                  <a:schemeClr val="bg1"/>
                </a:solidFill>
              </a:rPr>
              <a:t>Atención materna</a:t>
            </a:r>
          </a:p>
          <a:p>
            <a:r>
              <a:rPr lang="es-ES">
                <a:solidFill>
                  <a:schemeClr val="bg1"/>
                </a:solidFill>
              </a:rPr>
              <a:t>Atención del recién nacido</a:t>
            </a:r>
          </a:p>
          <a:p>
            <a:r>
              <a:rPr lang="es-ES">
                <a:solidFill>
                  <a:schemeClr val="bg1"/>
                </a:solidFill>
              </a:rPr>
              <a:t>Intervenciones de los sistemas de salud y de promoción de la salud</a:t>
            </a:r>
          </a:p>
          <a:p>
            <a:endParaRPr lang="en-AU" dirty="0"/>
          </a:p>
        </p:txBody>
      </p:sp>
      <p:sp>
        <p:nvSpPr>
          <p:cNvPr id="7" name="Content Placeholder 6"/>
          <p:cNvSpPr>
            <a:spLocks noGrp="1"/>
          </p:cNvSpPr>
          <p:nvPr>
            <p:ph idx="13"/>
          </p:nvPr>
        </p:nvSpPr>
        <p:spPr>
          <a:xfrm>
            <a:off x="9539235" y="3714751"/>
            <a:ext cx="2031223" cy="2684461"/>
          </a:xfrm>
          <a:solidFill>
            <a:srgbClr val="1F7CB9"/>
          </a:solidFill>
          <a:ln>
            <a:solidFill>
              <a:schemeClr val="bg1"/>
            </a:solidFill>
          </a:ln>
        </p:spPr>
        <p:txBody>
          <a:bodyPr/>
          <a:lstStyle/>
          <a:p>
            <a:r>
              <a:rPr lang="es-ES" dirty="0">
                <a:solidFill>
                  <a:schemeClr val="bg1"/>
                </a:solidFill>
              </a:rPr>
              <a:t>El modelo de atención posnatal de la OMS</a:t>
            </a:r>
          </a:p>
          <a:p>
            <a:r>
              <a:rPr lang="es-ES" dirty="0">
                <a:solidFill>
                  <a:schemeClr val="bg1"/>
                </a:solidFill>
              </a:rPr>
              <a:t>Puesta en contexto </a:t>
            </a:r>
            <a:r>
              <a:rPr lang="es-ES" dirty="0" smtClean="0">
                <a:solidFill>
                  <a:schemeClr val="bg1"/>
                </a:solidFill>
              </a:rPr>
              <a:t/>
            </a:r>
            <a:br>
              <a:rPr lang="es-ES" dirty="0" smtClean="0">
                <a:solidFill>
                  <a:schemeClr val="bg1"/>
                </a:solidFill>
              </a:rPr>
            </a:br>
            <a:r>
              <a:rPr lang="es-ES" dirty="0" smtClean="0">
                <a:solidFill>
                  <a:schemeClr val="bg1"/>
                </a:solidFill>
              </a:rPr>
              <a:t>de </a:t>
            </a:r>
            <a:r>
              <a:rPr lang="es-ES" dirty="0">
                <a:solidFill>
                  <a:schemeClr val="bg1"/>
                </a:solidFill>
              </a:rPr>
              <a:t>la directriz</a:t>
            </a:r>
          </a:p>
          <a:p>
            <a:r>
              <a:rPr lang="es-ES" dirty="0">
                <a:solidFill>
                  <a:schemeClr val="bg1"/>
                </a:solidFill>
              </a:rPr>
              <a:t>Herramientas de adaptación de las recomendaciones </a:t>
            </a:r>
            <a:r>
              <a:rPr lang="es-ES" dirty="0" smtClean="0">
                <a:solidFill>
                  <a:schemeClr val="bg1"/>
                </a:solidFill>
              </a:rPr>
              <a:t/>
            </a:r>
            <a:br>
              <a:rPr lang="es-ES" dirty="0" smtClean="0">
                <a:solidFill>
                  <a:schemeClr val="bg1"/>
                </a:solidFill>
              </a:rPr>
            </a:br>
            <a:r>
              <a:rPr lang="es-ES" dirty="0" smtClean="0">
                <a:solidFill>
                  <a:schemeClr val="bg1"/>
                </a:solidFill>
              </a:rPr>
              <a:t>de </a:t>
            </a:r>
            <a:r>
              <a:rPr lang="es-ES" dirty="0">
                <a:solidFill>
                  <a:schemeClr val="bg1"/>
                </a:solidFill>
              </a:rPr>
              <a:t>la OMS</a:t>
            </a:r>
          </a:p>
        </p:txBody>
      </p:sp>
      <p:sp>
        <p:nvSpPr>
          <p:cNvPr id="8" name="Text Placeholder 7"/>
          <p:cNvSpPr>
            <a:spLocks noGrp="1"/>
          </p:cNvSpPr>
          <p:nvPr>
            <p:ph type="body" sz="quarter" idx="17"/>
          </p:nvPr>
        </p:nvSpPr>
        <p:spPr/>
        <p:txBody>
          <a:bodyPr/>
          <a:lstStyle/>
          <a:p>
            <a:r>
              <a:rPr lang="es-ES" sz="1700" b="1">
                <a:solidFill>
                  <a:srgbClr val="1F7CB9"/>
                </a:solidFill>
                <a:latin typeface="Arial" panose="020B0604020202020204" pitchFamily="34" charset="0"/>
                <a:cs typeface="Arial" panose="020B0604020202020204" pitchFamily="34" charset="0"/>
              </a:rPr>
              <a:t>Introducción</a:t>
            </a:r>
          </a:p>
        </p:txBody>
      </p:sp>
      <p:sp>
        <p:nvSpPr>
          <p:cNvPr id="9" name="Text Placeholder 8"/>
          <p:cNvSpPr>
            <a:spLocks noGrp="1"/>
          </p:cNvSpPr>
          <p:nvPr>
            <p:ph type="body" sz="quarter" idx="18"/>
          </p:nvPr>
        </p:nvSpPr>
        <p:spPr>
          <a:xfrm>
            <a:off x="610308" y="3196817"/>
            <a:ext cx="2032000" cy="231738"/>
          </a:xfrm>
        </p:spPr>
        <p:txBody>
          <a:bodyPr/>
          <a:lstStyle/>
          <a:p>
            <a:r>
              <a:rPr lang="es-ES" sz="1200">
                <a:solidFill>
                  <a:schemeClr val="bg1">
                    <a:lumMod val="50000"/>
                  </a:schemeClr>
                </a:solidFill>
                <a:latin typeface="Arial" panose="020B0604020202020204" pitchFamily="34" charset="0"/>
                <a:cs typeface="Arial" panose="020B0604020202020204" pitchFamily="34" charset="0"/>
              </a:rPr>
              <a:t>Páginas vii-xvi</a:t>
            </a:r>
          </a:p>
        </p:txBody>
      </p:sp>
      <p:sp>
        <p:nvSpPr>
          <p:cNvPr id="10" name="Text Placeholder 9"/>
          <p:cNvSpPr>
            <a:spLocks noGrp="1"/>
          </p:cNvSpPr>
          <p:nvPr>
            <p:ph type="body" sz="quarter" idx="19"/>
          </p:nvPr>
        </p:nvSpPr>
        <p:spPr>
          <a:xfrm>
            <a:off x="5095373" y="2762475"/>
            <a:ext cx="2032000" cy="333266"/>
          </a:xfrm>
        </p:spPr>
        <p:txBody>
          <a:bodyPr/>
          <a:lstStyle/>
          <a:p>
            <a:r>
              <a:rPr lang="es-ES" sz="1700" b="1">
                <a:solidFill>
                  <a:srgbClr val="1F7CB9"/>
                </a:solidFill>
                <a:latin typeface="Arial" panose="020B0604020202020204" pitchFamily="34" charset="0"/>
                <a:cs typeface="Arial" panose="020B0604020202020204" pitchFamily="34" charset="0"/>
              </a:rPr>
              <a:t>Métodos</a:t>
            </a:r>
          </a:p>
        </p:txBody>
      </p:sp>
      <p:sp>
        <p:nvSpPr>
          <p:cNvPr id="11" name="Text Placeholder 10"/>
          <p:cNvSpPr>
            <a:spLocks noGrp="1"/>
          </p:cNvSpPr>
          <p:nvPr>
            <p:ph type="body" sz="quarter" idx="20"/>
          </p:nvPr>
        </p:nvSpPr>
        <p:spPr>
          <a:xfrm>
            <a:off x="7312803" y="2762474"/>
            <a:ext cx="2032000" cy="231739"/>
          </a:xfrm>
        </p:spPr>
        <p:txBody>
          <a:bodyPr/>
          <a:lstStyle/>
          <a:p>
            <a:r>
              <a:rPr lang="es-ES" sz="1700" b="1">
                <a:solidFill>
                  <a:srgbClr val="1F7CB9"/>
                </a:solidFill>
                <a:latin typeface="Arial" panose="020B0604020202020204" pitchFamily="34" charset="0"/>
                <a:cs typeface="Arial" panose="020B0604020202020204" pitchFamily="34" charset="0"/>
              </a:rPr>
              <a:t>Recomendaciones</a:t>
            </a:r>
          </a:p>
        </p:txBody>
      </p:sp>
      <p:sp>
        <p:nvSpPr>
          <p:cNvPr id="12" name="Text Placeholder 11"/>
          <p:cNvSpPr>
            <a:spLocks noGrp="1"/>
          </p:cNvSpPr>
          <p:nvPr>
            <p:ph type="body" sz="quarter" idx="21"/>
          </p:nvPr>
        </p:nvSpPr>
        <p:spPr>
          <a:xfrm>
            <a:off x="9547225" y="2762475"/>
            <a:ext cx="2032000" cy="231738"/>
          </a:xfrm>
        </p:spPr>
        <p:txBody>
          <a:bodyPr/>
          <a:lstStyle/>
          <a:p>
            <a:r>
              <a:rPr lang="es-ES" sz="1700" b="1">
                <a:solidFill>
                  <a:srgbClr val="1F7CB9"/>
                </a:solidFill>
                <a:latin typeface="Arial" panose="020B0604020202020204" pitchFamily="34" charset="0"/>
                <a:cs typeface="Arial" panose="020B0604020202020204" pitchFamily="34" charset="0"/>
              </a:rPr>
              <a:t>Implementación</a:t>
            </a:r>
          </a:p>
        </p:txBody>
      </p:sp>
      <p:sp>
        <p:nvSpPr>
          <p:cNvPr id="13" name="Text Placeholder 12"/>
          <p:cNvSpPr>
            <a:spLocks noGrp="1"/>
          </p:cNvSpPr>
          <p:nvPr>
            <p:ph type="body" idx="22"/>
          </p:nvPr>
        </p:nvSpPr>
        <p:spPr>
          <a:xfrm>
            <a:off x="2847197" y="1704193"/>
            <a:ext cx="2029603" cy="794660"/>
          </a:xfrm>
        </p:spPr>
        <p:txBody>
          <a:bodyPr/>
          <a:lstStyle/>
          <a:p>
            <a:r>
              <a:rPr lang="es-ES">
                <a:solidFill>
                  <a:srgbClr val="1F7CB9"/>
                </a:solidFill>
              </a:rPr>
              <a:t>01</a:t>
            </a:r>
          </a:p>
        </p:txBody>
      </p:sp>
      <p:sp>
        <p:nvSpPr>
          <p:cNvPr id="14" name="Text Placeholder 13"/>
          <p:cNvSpPr>
            <a:spLocks noGrp="1"/>
          </p:cNvSpPr>
          <p:nvPr>
            <p:ph type="body" idx="23"/>
          </p:nvPr>
        </p:nvSpPr>
        <p:spPr>
          <a:xfrm>
            <a:off x="5080000" y="1704193"/>
            <a:ext cx="2029603" cy="794660"/>
          </a:xfrm>
        </p:spPr>
        <p:txBody>
          <a:bodyPr/>
          <a:lstStyle/>
          <a:p>
            <a:r>
              <a:rPr lang="es-ES">
                <a:solidFill>
                  <a:srgbClr val="1F7CB9"/>
                </a:solidFill>
              </a:rPr>
              <a:t>02</a:t>
            </a:r>
          </a:p>
        </p:txBody>
      </p:sp>
      <p:sp>
        <p:nvSpPr>
          <p:cNvPr id="15" name="Text Placeholder 14"/>
          <p:cNvSpPr>
            <a:spLocks noGrp="1"/>
          </p:cNvSpPr>
          <p:nvPr>
            <p:ph type="body" idx="24"/>
          </p:nvPr>
        </p:nvSpPr>
        <p:spPr>
          <a:xfrm>
            <a:off x="7315200" y="1704193"/>
            <a:ext cx="2029603" cy="794660"/>
          </a:xfrm>
        </p:spPr>
        <p:txBody>
          <a:bodyPr/>
          <a:lstStyle/>
          <a:p>
            <a:r>
              <a:rPr lang="es-ES">
                <a:solidFill>
                  <a:srgbClr val="1F7CB9"/>
                </a:solidFill>
              </a:rPr>
              <a:t>03</a:t>
            </a:r>
          </a:p>
        </p:txBody>
      </p:sp>
      <p:sp>
        <p:nvSpPr>
          <p:cNvPr id="16" name="Text Placeholder 15"/>
          <p:cNvSpPr>
            <a:spLocks noGrp="1"/>
          </p:cNvSpPr>
          <p:nvPr>
            <p:ph type="body" idx="25"/>
          </p:nvPr>
        </p:nvSpPr>
        <p:spPr>
          <a:xfrm>
            <a:off x="9558216" y="1704193"/>
            <a:ext cx="2029603" cy="794660"/>
          </a:xfrm>
        </p:spPr>
        <p:txBody>
          <a:bodyPr/>
          <a:lstStyle/>
          <a:p>
            <a:r>
              <a:rPr lang="es-ES">
                <a:solidFill>
                  <a:srgbClr val="1F7CB9"/>
                </a:solidFill>
              </a:rPr>
              <a:t>04</a:t>
            </a:r>
          </a:p>
        </p:txBody>
      </p:sp>
      <p:sp>
        <p:nvSpPr>
          <p:cNvPr id="17" name="Text Placeholder 16"/>
          <p:cNvSpPr>
            <a:spLocks noGrp="1"/>
          </p:cNvSpPr>
          <p:nvPr>
            <p:ph type="body" idx="26"/>
          </p:nvPr>
        </p:nvSpPr>
        <p:spPr>
          <a:xfrm>
            <a:off x="610308" y="1776617"/>
            <a:ext cx="2029603" cy="708655"/>
          </a:xfrm>
        </p:spPr>
        <p:txBody>
          <a:bodyPr/>
          <a:lstStyle/>
          <a:p>
            <a:r>
              <a:rPr lang="es-ES">
                <a:solidFill>
                  <a:srgbClr val="1F7CB9"/>
                </a:solidFill>
                <a:latin typeface="Arial Narrow" panose="020B0604020202020204" pitchFamily="34" charset="0"/>
                <a:cs typeface="Arial Narrow" panose="020B0604020202020204" pitchFamily="34" charset="0"/>
              </a:rPr>
              <a:t>Resumen ejecutivo</a:t>
            </a:r>
          </a:p>
        </p:txBody>
      </p:sp>
      <p:sp>
        <p:nvSpPr>
          <p:cNvPr id="19" name="Text Placeholder 8"/>
          <p:cNvSpPr txBox="1">
            <a:spLocks/>
          </p:cNvSpPr>
          <p:nvPr/>
        </p:nvSpPr>
        <p:spPr>
          <a:xfrm>
            <a:off x="2860881" y="3194463"/>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200">
                <a:solidFill>
                  <a:schemeClr val="bg1">
                    <a:lumMod val="50000"/>
                  </a:schemeClr>
                </a:solidFill>
                <a:latin typeface="Arial" panose="020B0604020202020204" pitchFamily="34" charset="0"/>
                <a:cs typeface="Arial" panose="020B0604020202020204" pitchFamily="34" charset="0"/>
              </a:rPr>
              <a:t>Páginas 1-2</a:t>
            </a:r>
          </a:p>
        </p:txBody>
      </p:sp>
      <p:sp>
        <p:nvSpPr>
          <p:cNvPr id="20" name="Text Placeholder 8"/>
          <p:cNvSpPr txBox="1">
            <a:spLocks/>
          </p:cNvSpPr>
          <p:nvPr/>
        </p:nvSpPr>
        <p:spPr>
          <a:xfrm>
            <a:off x="5095373" y="3194463"/>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200">
                <a:solidFill>
                  <a:schemeClr val="bg1">
                    <a:lumMod val="50000"/>
                  </a:schemeClr>
                </a:solidFill>
              </a:rPr>
              <a:t>Páginas 3-11</a:t>
            </a:r>
          </a:p>
        </p:txBody>
      </p:sp>
      <p:sp>
        <p:nvSpPr>
          <p:cNvPr id="21" name="Text Placeholder 8"/>
          <p:cNvSpPr txBox="1">
            <a:spLocks/>
          </p:cNvSpPr>
          <p:nvPr/>
        </p:nvSpPr>
        <p:spPr>
          <a:xfrm>
            <a:off x="7312803" y="3194463"/>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200">
                <a:solidFill>
                  <a:schemeClr val="bg1">
                    <a:lumMod val="50000"/>
                  </a:schemeClr>
                </a:solidFill>
              </a:rPr>
              <a:t>Páginas 12-194</a:t>
            </a:r>
          </a:p>
        </p:txBody>
      </p:sp>
      <p:sp>
        <p:nvSpPr>
          <p:cNvPr id="22" name="Text Placeholder 8"/>
          <p:cNvSpPr txBox="1">
            <a:spLocks/>
          </p:cNvSpPr>
          <p:nvPr/>
        </p:nvSpPr>
        <p:spPr>
          <a:xfrm>
            <a:off x="9555819" y="3194463"/>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200">
                <a:solidFill>
                  <a:schemeClr val="bg1">
                    <a:lumMod val="50000"/>
                  </a:schemeClr>
                </a:solidFill>
                <a:latin typeface="Arial" panose="020B0604020202020204" pitchFamily="34" charset="0"/>
                <a:cs typeface="Arial" panose="020B0604020202020204" pitchFamily="34" charset="0"/>
              </a:rPr>
              <a:t>Páginas 195-197</a:t>
            </a:r>
          </a:p>
        </p:txBody>
      </p:sp>
    </p:spTree>
    <p:extLst>
      <p:ext uri="{BB962C8B-B14F-4D97-AF65-F5344CB8AC3E}">
        <p14:creationId xmlns:p14="http://schemas.microsoft.com/office/powerpoint/2010/main" val="16201093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DC821FE-9C97-2E46-94C7-E32C56EE4B54}"/>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12" name="Title 11"/>
          <p:cNvSpPr>
            <a:spLocks noGrp="1"/>
          </p:cNvSpPr>
          <p:nvPr>
            <p:ph type="title"/>
          </p:nvPr>
        </p:nvSpPr>
        <p:spPr/>
        <p:txBody>
          <a:bodyPr/>
          <a:lstStyle/>
          <a:p>
            <a:r>
              <a:rPr lang="es-ES" b="1" cap="none">
                <a:solidFill>
                  <a:srgbClr val="1F7CB9"/>
                </a:solidFill>
              </a:rPr>
              <a:t>Elaboración de las recomendaciones</a:t>
            </a:r>
          </a:p>
        </p:txBody>
      </p:sp>
      <p:sp>
        <p:nvSpPr>
          <p:cNvPr id="29" name="Text Placeholder 2"/>
          <p:cNvSpPr>
            <a:spLocks noGrp="1"/>
          </p:cNvSpPr>
          <p:nvPr>
            <p:ph type="body" idx="10"/>
          </p:nvPr>
        </p:nvSpPr>
        <p:spPr>
          <a:xfrm>
            <a:off x="596021" y="1260254"/>
            <a:ext cx="10969627" cy="536519"/>
          </a:xfrm>
        </p:spPr>
        <p:txBody>
          <a:bodyPr/>
          <a:lstStyle/>
          <a:p>
            <a:r>
              <a:rPr lang="es-ES" sz="2000" b="1" i="0">
                <a:solidFill>
                  <a:srgbClr val="1F7CB9"/>
                </a:solidFill>
                <a:latin typeface="+mj-lt"/>
              </a:rPr>
              <a:t>Adaptación a la pandemia de Covid-19</a:t>
            </a:r>
          </a:p>
        </p:txBody>
      </p:sp>
      <p:sp>
        <p:nvSpPr>
          <p:cNvPr id="13" name="Content Placeholder 12"/>
          <p:cNvSpPr>
            <a:spLocks noGrp="1"/>
          </p:cNvSpPr>
          <p:nvPr>
            <p:ph idx="1"/>
          </p:nvPr>
        </p:nvSpPr>
        <p:spPr>
          <a:xfrm>
            <a:off x="610309" y="2102540"/>
            <a:ext cx="5549859" cy="3475353"/>
          </a:xfrm>
        </p:spPr>
        <p:txBody>
          <a:bodyPr/>
          <a:lstStyle/>
          <a:p>
            <a:r>
              <a:rPr lang="es-ES" sz="1600" dirty="0">
                <a:solidFill>
                  <a:schemeClr val="tx1">
                    <a:lumMod val="75000"/>
                    <a:lumOff val="25000"/>
                  </a:schemeClr>
                </a:solidFill>
              </a:rPr>
              <a:t>Entre septiembre de 2020 y junio de 2021 se celebraron nueve reuniones virtuales del GDG cada 1-2 meses. </a:t>
            </a:r>
          </a:p>
          <a:p>
            <a:r>
              <a:rPr lang="es-ES" sz="1600" i="0" dirty="0">
                <a:solidFill>
                  <a:schemeClr val="tx1">
                    <a:lumMod val="75000"/>
                    <a:lumOff val="25000"/>
                  </a:schemeClr>
                </a:solidFill>
              </a:rPr>
              <a:t>Debido a la necesidad de adaptarse a las distintas zonas horarias, cada reunión del GDG duró un máximo de 3 horas. </a:t>
            </a:r>
          </a:p>
          <a:p>
            <a:r>
              <a:rPr lang="es-ES" sz="1600" i="0" dirty="0">
                <a:solidFill>
                  <a:schemeClr val="tx1">
                    <a:lumMod val="75000"/>
                    <a:lumOff val="25000"/>
                  </a:schemeClr>
                </a:solidFill>
              </a:rPr>
              <a:t>Dado que las reuniones virtuales se llevaron a cabo durante un largo periodo de tiempo, el Grupo Directivo de la OMS proporcionó por lotes a los miembros del GDG los marcos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de </a:t>
            </a:r>
            <a:r>
              <a:rPr lang="es-ES" sz="1600" i="0" dirty="0" err="1">
                <a:solidFill>
                  <a:schemeClr val="tx1">
                    <a:lumMod val="75000"/>
                    <a:lumOff val="25000"/>
                  </a:schemeClr>
                </a:solidFill>
              </a:rPr>
              <a:t>EtD</a:t>
            </a:r>
            <a:r>
              <a:rPr lang="es-ES" sz="1600" i="0" dirty="0">
                <a:solidFill>
                  <a:schemeClr val="tx1">
                    <a:lumMod val="75000"/>
                    <a:lumOff val="25000"/>
                  </a:schemeClr>
                </a:solidFill>
              </a:rPr>
              <a:t>, incluidos los resúmenes de evidencias, los perfiles de evidencia GRADE y otros documentos relacionados con cada recomendación, a medida que los documentos se redactaban antes de las reuniones del GDG.</a:t>
            </a:r>
          </a:p>
          <a:p>
            <a:pPr lvl="2"/>
            <a:endParaRPr lang="en-US" sz="1600" dirty="0">
              <a:solidFill>
                <a:schemeClr val="tx1">
                  <a:lumMod val="75000"/>
                  <a:lumOff val="25000"/>
                </a:schemeClr>
              </a:solidFill>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73806" y="1942667"/>
            <a:ext cx="4433156" cy="3324867"/>
          </a:xfrm>
          <a:prstGeom prst="rect">
            <a:avLst/>
          </a:prstGeom>
          <a:ln>
            <a:noFill/>
          </a:ln>
          <a:effectLst/>
        </p:spPr>
      </p:pic>
      <p:sp>
        <p:nvSpPr>
          <p:cNvPr id="4" name="Rectangle 3"/>
          <p:cNvSpPr/>
          <p:nvPr/>
        </p:nvSpPr>
        <p:spPr>
          <a:xfrm>
            <a:off x="8157411" y="5325630"/>
            <a:ext cx="3625774" cy="246221"/>
          </a:xfrm>
          <a:prstGeom prst="rect">
            <a:avLst/>
          </a:prstGeom>
        </p:spPr>
        <p:txBody>
          <a:bodyPr wrap="square">
            <a:spAutoFit/>
          </a:bodyPr>
          <a:lstStyle/>
          <a:p>
            <a:pPr lvl="2"/>
            <a:r>
              <a:rPr lang="es-ES" sz="1000">
                <a:solidFill>
                  <a:schemeClr val="bg1">
                    <a:lumMod val="50000"/>
                  </a:schemeClr>
                </a:solidFill>
              </a:rPr>
              <a:t>Foto de </a:t>
            </a:r>
            <a:r>
              <a:rPr lang="es-ES" sz="1000">
                <a:solidFill>
                  <a:schemeClr val="bg1">
                    <a:lumMod val="50000"/>
                  </a:schemeClr>
                </a:solidFill>
                <a:hlinkClick r:id="rId5"/>
              </a:rPr>
              <a:t>Chris Montgomery</a:t>
            </a:r>
            <a:r>
              <a:rPr lang="es-ES" sz="1000">
                <a:solidFill>
                  <a:schemeClr val="bg1">
                    <a:lumMod val="50000"/>
                  </a:schemeClr>
                </a:solidFill>
              </a:rPr>
              <a:t> en </a:t>
            </a:r>
            <a:r>
              <a:rPr lang="es-ES" sz="1000">
                <a:solidFill>
                  <a:schemeClr val="bg1">
                    <a:lumMod val="50000"/>
                  </a:schemeClr>
                </a:solidFill>
                <a:hlinkClick r:id="rId6"/>
              </a:rPr>
              <a:t>Unsplash</a:t>
            </a:r>
            <a:r>
              <a:rPr lang="es-ES" sz="1000">
                <a:solidFill>
                  <a:schemeClr val="bg1">
                    <a:lumMod val="50000"/>
                  </a:schemeClr>
                </a:solidFill>
              </a:rPr>
              <a:t> </a:t>
            </a:r>
          </a:p>
        </p:txBody>
      </p:sp>
      <p:sp>
        <p:nvSpPr>
          <p:cNvPr id="2" name="Slide Number Placeholder 1">
            <a:extLst>
              <a:ext uri="{FF2B5EF4-FFF2-40B4-BE49-F238E27FC236}">
                <a16:creationId xmlns:a16="http://schemas.microsoft.com/office/drawing/2014/main" id="{4811809B-6977-1E48-830A-2A775E2787BD}"/>
              </a:ext>
            </a:extLst>
          </p:cNvPr>
          <p:cNvSpPr>
            <a:spLocks noGrp="1"/>
          </p:cNvSpPr>
          <p:nvPr>
            <p:ph type="sldNum" sz="quarter" idx="13"/>
          </p:nvPr>
        </p:nvSpPr>
        <p:spPr/>
        <p:txBody>
          <a:bodyPr/>
          <a:lstStyle/>
          <a:p>
            <a:fld id="{6809F770-0487-C844-B5CD-7CCE6C86BD15}" type="slidenum">
              <a:rPr lang="en-US" smtClean="0"/>
              <a:pPr/>
              <a:t>19</a:t>
            </a:fld>
            <a:endParaRPr lang="en-US" smtClean="0"/>
          </a:p>
        </p:txBody>
      </p:sp>
    </p:spTree>
    <p:extLst>
      <p:ext uri="{BB962C8B-B14F-4D97-AF65-F5344CB8AC3E}">
        <p14:creationId xmlns:p14="http://schemas.microsoft.com/office/powerpoint/2010/main" val="260890099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icon&#10;&#10;Description automatically generated">
            <a:extLst>
              <a:ext uri="{FF2B5EF4-FFF2-40B4-BE49-F238E27FC236}">
                <a16:creationId xmlns:a16="http://schemas.microsoft.com/office/drawing/2014/main" id="{50DF9321-93C8-934C-8FCB-BEE3D3B12DF2}"/>
              </a:ext>
            </a:extLst>
          </p:cNvPr>
          <p:cNvPicPr>
            <a:picLocks noChangeAspect="1"/>
          </p:cNvPicPr>
          <p:nvPr/>
        </p:nvPicPr>
        <p:blipFill>
          <a:blip r:embed="rId3" cstate="screen">
            <a:alphaModFix amt="16000"/>
            <a:extLst>
              <a:ext uri="{28A0092B-C50C-407E-A947-70E740481C1C}">
                <a14:useLocalDpi xmlns:a14="http://schemas.microsoft.com/office/drawing/2010/main"/>
              </a:ext>
            </a:extLst>
          </a:blip>
          <a:stretch>
            <a:fillRect/>
          </a:stretch>
        </p:blipFill>
        <p:spPr>
          <a:xfrm>
            <a:off x="1" y="-2283495"/>
            <a:ext cx="12192000" cy="5009303"/>
          </a:xfrm>
          <a:prstGeom prst="rect">
            <a:avLst/>
          </a:prstGeom>
        </p:spPr>
      </p:pic>
      <p:sp>
        <p:nvSpPr>
          <p:cNvPr id="21" name="Oval 20"/>
          <p:cNvSpPr/>
          <p:nvPr/>
        </p:nvSpPr>
        <p:spPr>
          <a:xfrm>
            <a:off x="4546510" y="2382189"/>
            <a:ext cx="1982260" cy="1982260"/>
          </a:xfrm>
          <a:prstGeom prst="ellipse">
            <a:avLst/>
          </a:prstGeom>
          <a:solidFill>
            <a:srgbClr val="96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19" name="Oval 18"/>
          <p:cNvSpPr/>
          <p:nvPr/>
        </p:nvSpPr>
        <p:spPr>
          <a:xfrm>
            <a:off x="7082213" y="2382189"/>
            <a:ext cx="1982260" cy="1982260"/>
          </a:xfrm>
          <a:prstGeom prst="ellipse">
            <a:avLst/>
          </a:prstGeom>
          <a:solidFill>
            <a:srgbClr val="96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 name="Oval 2"/>
          <p:cNvSpPr/>
          <p:nvPr/>
        </p:nvSpPr>
        <p:spPr>
          <a:xfrm>
            <a:off x="9606960" y="2382189"/>
            <a:ext cx="1982260" cy="1982260"/>
          </a:xfrm>
          <a:prstGeom prst="ellipse">
            <a:avLst/>
          </a:prstGeom>
          <a:solidFill>
            <a:srgbClr val="96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2" name="Text Placeholder 2"/>
          <p:cNvSpPr>
            <a:spLocks noGrp="1"/>
          </p:cNvSpPr>
          <p:nvPr>
            <p:ph type="body" idx="10"/>
          </p:nvPr>
        </p:nvSpPr>
        <p:spPr>
          <a:xfrm>
            <a:off x="612066" y="1235383"/>
            <a:ext cx="10969627" cy="536519"/>
          </a:xfrm>
        </p:spPr>
        <p:txBody>
          <a:bodyPr/>
          <a:lstStyle/>
          <a:p>
            <a:r>
              <a:rPr lang="es-ES" sz="2000" b="1" i="0">
                <a:solidFill>
                  <a:srgbClr val="1F7CB9"/>
                </a:solidFill>
                <a:latin typeface="Arial" panose="020B0604020202020204" pitchFamily="34" charset="0"/>
                <a:cs typeface="Arial" panose="020B0604020202020204" pitchFamily="34" charset="0"/>
              </a:rPr>
              <a:t>Síntesis de pruebas</a:t>
            </a:r>
          </a:p>
        </p:txBody>
      </p:sp>
      <p:sp>
        <p:nvSpPr>
          <p:cNvPr id="13" name="Content Placeholder 12"/>
          <p:cNvSpPr>
            <a:spLocks noGrp="1"/>
          </p:cNvSpPr>
          <p:nvPr>
            <p:ph idx="1"/>
          </p:nvPr>
        </p:nvSpPr>
        <p:spPr>
          <a:xfrm>
            <a:off x="609601" y="2368614"/>
            <a:ext cx="3167549" cy="2958991"/>
          </a:xfrm>
        </p:spPr>
        <p:txBody>
          <a:bodyPr/>
          <a:lstStyle/>
          <a:p>
            <a:r>
              <a:rPr lang="es-ES" sz="1550" dirty="0">
                <a:solidFill>
                  <a:schemeClr val="tx1">
                    <a:lumMod val="75000"/>
                    <a:lumOff val="25000"/>
                  </a:schemeClr>
                </a:solidFill>
                <a:cs typeface="Arial" panose="020B0604020202020204" pitchFamily="34" charset="0"/>
              </a:rPr>
              <a:t>Las reuniones del GDG se llevaron a cabo para llegar a un consenso sobre cada recomendación, incluyendo su dirección y, </a:t>
            </a:r>
            <a:r>
              <a:rPr lang="es-ES" sz="1550" dirty="0" smtClean="0">
                <a:solidFill>
                  <a:schemeClr val="tx1">
                    <a:lumMod val="75000"/>
                    <a:lumOff val="25000"/>
                  </a:schemeClr>
                </a:solidFill>
                <a:cs typeface="Arial" panose="020B0604020202020204" pitchFamily="34" charset="0"/>
              </a:rPr>
              <a:t/>
            </a:r>
            <a:br>
              <a:rPr lang="es-ES" sz="1550" dirty="0" smtClean="0">
                <a:solidFill>
                  <a:schemeClr val="tx1">
                    <a:lumMod val="75000"/>
                    <a:lumOff val="25000"/>
                  </a:schemeClr>
                </a:solidFill>
                <a:cs typeface="Arial" panose="020B0604020202020204" pitchFamily="34" charset="0"/>
              </a:rPr>
            </a:br>
            <a:r>
              <a:rPr lang="es-ES" sz="1550" dirty="0" smtClean="0">
                <a:solidFill>
                  <a:schemeClr val="tx1">
                    <a:lumMod val="75000"/>
                    <a:lumOff val="25000"/>
                  </a:schemeClr>
                </a:solidFill>
                <a:cs typeface="Arial" panose="020B0604020202020204" pitchFamily="34" charset="0"/>
              </a:rPr>
              <a:t>en </a:t>
            </a:r>
            <a:r>
              <a:rPr lang="es-ES" sz="1550" dirty="0">
                <a:solidFill>
                  <a:schemeClr val="tx1">
                    <a:lumMod val="75000"/>
                    <a:lumOff val="25000"/>
                  </a:schemeClr>
                </a:solidFill>
                <a:cs typeface="Arial" panose="020B0604020202020204" pitchFamily="34" charset="0"/>
              </a:rPr>
              <a:t>algunos casos, el contexto específico, basándose en los marcos de </a:t>
            </a:r>
            <a:r>
              <a:rPr lang="es-ES" sz="1550" dirty="0" err="1">
                <a:solidFill>
                  <a:schemeClr val="tx1">
                    <a:lumMod val="75000"/>
                    <a:lumOff val="25000"/>
                  </a:schemeClr>
                </a:solidFill>
                <a:cs typeface="Arial" panose="020B0604020202020204" pitchFamily="34" charset="0"/>
              </a:rPr>
              <a:t>EtD</a:t>
            </a:r>
            <a:r>
              <a:rPr lang="es-ES" sz="1550" dirty="0">
                <a:solidFill>
                  <a:schemeClr val="tx1">
                    <a:lumMod val="75000"/>
                    <a:lumOff val="25000"/>
                  </a:schemeClr>
                </a:solidFill>
                <a:cs typeface="Arial" panose="020B0604020202020204" pitchFamily="34" charset="0"/>
              </a:rPr>
              <a:t>, los perfiles de evidencia GRADE y los resúmenes de evidencias. </a:t>
            </a:r>
          </a:p>
        </p:txBody>
      </p:sp>
      <p:pic>
        <p:nvPicPr>
          <p:cNvPr id="43" name="Picture 42">
            <a:extLst>
              <a:ext uri="{FF2B5EF4-FFF2-40B4-BE49-F238E27FC236}">
                <a16:creationId xmlns:a16="http://schemas.microsoft.com/office/drawing/2014/main" id="{4E84583B-06A8-C546-85D9-3410C3783DCB}"/>
              </a:ext>
            </a:extLst>
          </p:cNvPr>
          <p:cNvPicPr>
            <a:picLocks noChangeAspect="1"/>
          </p:cNvPicPr>
          <p:nvPr/>
        </p:nvPicPr>
        <p:blipFill>
          <a:blip r:embed="rId4"/>
          <a:srcRect/>
          <a:stretch/>
        </p:blipFill>
        <p:spPr>
          <a:xfrm>
            <a:off x="4784084" y="2749098"/>
            <a:ext cx="1507111" cy="1231900"/>
          </a:xfrm>
          <a:prstGeom prst="rect">
            <a:avLst/>
          </a:prstGeom>
        </p:spPr>
      </p:pic>
      <p:pic>
        <p:nvPicPr>
          <p:cNvPr id="45" name="Picture 44">
            <a:extLst>
              <a:ext uri="{FF2B5EF4-FFF2-40B4-BE49-F238E27FC236}">
                <a16:creationId xmlns:a16="http://schemas.microsoft.com/office/drawing/2014/main" id="{B56FF60F-F3C5-CF4C-9F05-2B5DB17059A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31993" y="2737639"/>
            <a:ext cx="1282700" cy="1231900"/>
          </a:xfrm>
          <a:prstGeom prst="rect">
            <a:avLst/>
          </a:prstGeom>
        </p:spPr>
      </p:pic>
      <p:pic>
        <p:nvPicPr>
          <p:cNvPr id="47" name="Picture 46">
            <a:extLst>
              <a:ext uri="{FF2B5EF4-FFF2-40B4-BE49-F238E27FC236}">
                <a16:creationId xmlns:a16="http://schemas.microsoft.com/office/drawing/2014/main" id="{9106149A-95A2-CD4D-87A2-C00258C1F14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064690" y="2736441"/>
            <a:ext cx="1066800" cy="1231900"/>
          </a:xfrm>
          <a:prstGeom prst="rect">
            <a:avLst/>
          </a:prstGeom>
        </p:spPr>
      </p:pic>
      <p:sp>
        <p:nvSpPr>
          <p:cNvPr id="48" name="Title 1">
            <a:extLst>
              <a:ext uri="{FF2B5EF4-FFF2-40B4-BE49-F238E27FC236}">
                <a16:creationId xmlns:a16="http://schemas.microsoft.com/office/drawing/2014/main" id="{B5566508-BAF2-7849-A6C3-21DA74F042EB}"/>
              </a:ext>
            </a:extLst>
          </p:cNvPr>
          <p:cNvSpPr txBox="1">
            <a:spLocks/>
          </p:cNvSpPr>
          <p:nvPr/>
        </p:nvSpPr>
        <p:spPr>
          <a:xfrm>
            <a:off x="6677129" y="3175645"/>
            <a:ext cx="276837" cy="40110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pPr algn="ctr"/>
            <a:r>
              <a:rPr lang="es-ES" sz="3200" b="1" cap="none">
                <a:solidFill>
                  <a:srgbClr val="1F7CB9"/>
                </a:solidFill>
                <a:latin typeface="Arial" panose="020B0604020202020204" pitchFamily="34" charset="0"/>
                <a:cs typeface="Arial" panose="020B0604020202020204" pitchFamily="34" charset="0"/>
              </a:rPr>
              <a:t>+</a:t>
            </a:r>
          </a:p>
        </p:txBody>
      </p:sp>
      <p:sp>
        <p:nvSpPr>
          <p:cNvPr id="49" name="Title 1">
            <a:extLst>
              <a:ext uri="{FF2B5EF4-FFF2-40B4-BE49-F238E27FC236}">
                <a16:creationId xmlns:a16="http://schemas.microsoft.com/office/drawing/2014/main" id="{A3FE8EC8-3615-9842-B6D0-DF81F30EF347}"/>
              </a:ext>
            </a:extLst>
          </p:cNvPr>
          <p:cNvSpPr txBox="1">
            <a:spLocks/>
          </p:cNvSpPr>
          <p:nvPr/>
        </p:nvSpPr>
        <p:spPr>
          <a:xfrm>
            <a:off x="9230380" y="3186459"/>
            <a:ext cx="276837" cy="40110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pPr algn="ctr"/>
            <a:r>
              <a:rPr lang="es-ES" sz="3200" b="1" cap="none">
                <a:solidFill>
                  <a:srgbClr val="1F7CB9"/>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C214929D-50F3-EA4C-8BF6-F0A2E5EBECD9}"/>
              </a:ext>
            </a:extLst>
          </p:cNvPr>
          <p:cNvSpPr/>
          <p:nvPr/>
        </p:nvSpPr>
        <p:spPr>
          <a:xfrm>
            <a:off x="7689935" y="4441649"/>
            <a:ext cx="861133" cy="523220"/>
          </a:xfrm>
          <a:prstGeom prst="rect">
            <a:avLst/>
          </a:prstGeom>
        </p:spPr>
        <p:txBody>
          <a:bodyPr wrap="none">
            <a:spAutoFit/>
          </a:bodyPr>
          <a:lstStyle/>
          <a:p>
            <a:pPr algn="ctr"/>
            <a:r>
              <a:rPr lang="es-ES" sz="1400" b="1" dirty="0">
                <a:solidFill>
                  <a:srgbClr val="1F7CB9"/>
                </a:solidFill>
                <a:latin typeface="Arial" panose="020B0604020202020204" pitchFamily="34" charset="0"/>
                <a:cs typeface="Arial" panose="020B0604020202020204" pitchFamily="34" charset="0"/>
              </a:rPr>
              <a:t>Marcos </a:t>
            </a:r>
            <a:r>
              <a:rPr lang="es-ES" sz="1400" b="1" dirty="0" smtClean="0">
                <a:solidFill>
                  <a:srgbClr val="1F7CB9"/>
                </a:solidFill>
                <a:latin typeface="Arial" panose="020B0604020202020204" pitchFamily="34" charset="0"/>
                <a:cs typeface="Arial" panose="020B0604020202020204" pitchFamily="34" charset="0"/>
              </a:rPr>
              <a:t/>
            </a:r>
            <a:br>
              <a:rPr lang="es-ES" sz="1400" b="1" dirty="0" smtClean="0">
                <a:solidFill>
                  <a:srgbClr val="1F7CB9"/>
                </a:solidFill>
                <a:latin typeface="Arial" panose="020B0604020202020204" pitchFamily="34" charset="0"/>
                <a:cs typeface="Arial" panose="020B0604020202020204" pitchFamily="34" charset="0"/>
              </a:rPr>
            </a:br>
            <a:r>
              <a:rPr lang="es-ES" sz="1400" b="1" dirty="0" smtClean="0">
                <a:solidFill>
                  <a:srgbClr val="1F7CB9"/>
                </a:solidFill>
                <a:latin typeface="Arial" panose="020B0604020202020204" pitchFamily="34" charset="0"/>
                <a:cs typeface="Arial" panose="020B0604020202020204" pitchFamily="34" charset="0"/>
              </a:rPr>
              <a:t>de </a:t>
            </a:r>
            <a:r>
              <a:rPr lang="es-ES" sz="1400" b="1" dirty="0" err="1">
                <a:solidFill>
                  <a:srgbClr val="1F7CB9"/>
                </a:solidFill>
                <a:latin typeface="Arial" panose="020B0604020202020204" pitchFamily="34" charset="0"/>
                <a:cs typeface="Arial" panose="020B0604020202020204" pitchFamily="34" charset="0"/>
              </a:rPr>
              <a:t>EtD</a:t>
            </a:r>
            <a:endParaRPr lang="es-ES" sz="1400" b="1" dirty="0">
              <a:solidFill>
                <a:srgbClr val="1F7CB9"/>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8E806BB-8701-C840-97F0-B072061DA674}"/>
              </a:ext>
            </a:extLst>
          </p:cNvPr>
          <p:cNvSpPr/>
          <p:nvPr/>
        </p:nvSpPr>
        <p:spPr>
          <a:xfrm>
            <a:off x="4571224" y="4441649"/>
            <a:ext cx="2004075" cy="523220"/>
          </a:xfrm>
          <a:prstGeom prst="rect">
            <a:avLst/>
          </a:prstGeom>
        </p:spPr>
        <p:txBody>
          <a:bodyPr wrap="none">
            <a:spAutoFit/>
          </a:bodyPr>
          <a:lstStyle/>
          <a:p>
            <a:pPr algn="ctr"/>
            <a:r>
              <a:rPr lang="es-ES" sz="1400" b="1" dirty="0">
                <a:solidFill>
                  <a:srgbClr val="1F7CB9"/>
                </a:solidFill>
                <a:latin typeface="Arial" panose="020B0604020202020204" pitchFamily="34" charset="0"/>
                <a:cs typeface="Arial" panose="020B0604020202020204" pitchFamily="34" charset="0"/>
              </a:rPr>
              <a:t>Perfiles de evidencia </a:t>
            </a:r>
            <a:r>
              <a:rPr lang="es-ES" sz="1400" b="1" dirty="0" smtClean="0">
                <a:solidFill>
                  <a:srgbClr val="1F7CB9"/>
                </a:solidFill>
                <a:latin typeface="Arial" panose="020B0604020202020204" pitchFamily="34" charset="0"/>
                <a:cs typeface="Arial" panose="020B0604020202020204" pitchFamily="34" charset="0"/>
              </a:rPr>
              <a:t/>
            </a:r>
            <a:br>
              <a:rPr lang="es-ES" sz="1400" b="1" dirty="0" smtClean="0">
                <a:solidFill>
                  <a:srgbClr val="1F7CB9"/>
                </a:solidFill>
                <a:latin typeface="Arial" panose="020B0604020202020204" pitchFamily="34" charset="0"/>
                <a:cs typeface="Arial" panose="020B0604020202020204" pitchFamily="34" charset="0"/>
              </a:rPr>
            </a:br>
            <a:r>
              <a:rPr lang="es-ES" sz="1400" b="1" dirty="0" smtClean="0">
                <a:solidFill>
                  <a:srgbClr val="1F7CB9"/>
                </a:solidFill>
                <a:latin typeface="Arial" panose="020B0604020202020204" pitchFamily="34" charset="0"/>
                <a:cs typeface="Arial" panose="020B0604020202020204" pitchFamily="34" charset="0"/>
              </a:rPr>
              <a:t>GRADE</a:t>
            </a:r>
            <a:endParaRPr lang="es-ES" sz="1400" b="1" dirty="0">
              <a:solidFill>
                <a:srgbClr val="1F7CB9"/>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7AC244C3-E6C5-1F49-B883-D04C5DCC2B75}"/>
              </a:ext>
            </a:extLst>
          </p:cNvPr>
          <p:cNvSpPr/>
          <p:nvPr/>
        </p:nvSpPr>
        <p:spPr>
          <a:xfrm>
            <a:off x="9990548" y="4441649"/>
            <a:ext cx="1356462" cy="523220"/>
          </a:xfrm>
          <a:prstGeom prst="rect">
            <a:avLst/>
          </a:prstGeom>
        </p:spPr>
        <p:txBody>
          <a:bodyPr wrap="none">
            <a:spAutoFit/>
          </a:bodyPr>
          <a:lstStyle/>
          <a:p>
            <a:pPr algn="ctr"/>
            <a:r>
              <a:rPr lang="es-ES" sz="1400" b="1" dirty="0">
                <a:solidFill>
                  <a:srgbClr val="1F7CB9"/>
                </a:solidFill>
                <a:latin typeface="Arial" panose="020B0604020202020204" pitchFamily="34" charset="0"/>
                <a:cs typeface="Arial" panose="020B0604020202020204" pitchFamily="34" charset="0"/>
              </a:rPr>
              <a:t>Resúmenes </a:t>
            </a:r>
            <a:r>
              <a:rPr lang="es-ES" sz="1400" b="1" dirty="0" smtClean="0">
                <a:solidFill>
                  <a:srgbClr val="1F7CB9"/>
                </a:solidFill>
                <a:latin typeface="Arial" panose="020B0604020202020204" pitchFamily="34" charset="0"/>
                <a:cs typeface="Arial" panose="020B0604020202020204" pitchFamily="34" charset="0"/>
              </a:rPr>
              <a:t/>
            </a:r>
            <a:br>
              <a:rPr lang="es-ES" sz="1400" b="1" dirty="0" smtClean="0">
                <a:solidFill>
                  <a:srgbClr val="1F7CB9"/>
                </a:solidFill>
                <a:latin typeface="Arial" panose="020B0604020202020204" pitchFamily="34" charset="0"/>
                <a:cs typeface="Arial" panose="020B0604020202020204" pitchFamily="34" charset="0"/>
              </a:rPr>
            </a:br>
            <a:r>
              <a:rPr lang="es-ES" sz="1400" b="1" dirty="0" smtClean="0">
                <a:solidFill>
                  <a:srgbClr val="1F7CB9"/>
                </a:solidFill>
                <a:latin typeface="Arial" panose="020B0604020202020204" pitchFamily="34" charset="0"/>
                <a:cs typeface="Arial" panose="020B0604020202020204" pitchFamily="34" charset="0"/>
              </a:rPr>
              <a:t>de evidencias</a:t>
            </a:r>
            <a:endParaRPr lang="es-ES" sz="1400" b="1" dirty="0">
              <a:solidFill>
                <a:srgbClr val="1F7CB9"/>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1823A23-3D36-1549-B10A-3CC8BE79BCF9}"/>
              </a:ext>
            </a:extLst>
          </p:cNvPr>
          <p:cNvSpPr>
            <a:spLocks noGrp="1"/>
          </p:cNvSpPr>
          <p:nvPr>
            <p:ph type="sldNum" sz="quarter" idx="13"/>
          </p:nvPr>
        </p:nvSpPr>
        <p:spPr/>
        <p:txBody>
          <a:bodyPr/>
          <a:lstStyle/>
          <a:p>
            <a:fld id="{6809F770-0487-C844-B5CD-7CCE6C86BD15}" type="slidenum">
              <a:rPr lang="en-US" smtClean="0"/>
              <a:pPr/>
              <a:t>20</a:t>
            </a:fld>
            <a:endParaRPr lang="en-US" smtClean="0"/>
          </a:p>
        </p:txBody>
      </p:sp>
      <p:sp>
        <p:nvSpPr>
          <p:cNvPr id="22" name="Title 11"/>
          <p:cNvSpPr>
            <a:spLocks noGrp="1"/>
          </p:cNvSpPr>
          <p:nvPr>
            <p:ph type="title"/>
          </p:nvPr>
        </p:nvSpPr>
        <p:spPr>
          <a:xfrm>
            <a:off x="610309" y="457200"/>
            <a:ext cx="10968919" cy="524998"/>
          </a:xfrm>
        </p:spPr>
        <p:txBody>
          <a:bodyPr/>
          <a:lstStyle/>
          <a:p>
            <a:r>
              <a:rPr lang="es-ES" b="1" cap="none">
                <a:solidFill>
                  <a:srgbClr val="1F7CB9"/>
                </a:solidFill>
              </a:rPr>
              <a:t>Elaboración de las recomendaciones</a:t>
            </a:r>
          </a:p>
        </p:txBody>
      </p:sp>
    </p:spTree>
    <p:extLst>
      <p:ext uri="{BB962C8B-B14F-4D97-AF65-F5344CB8AC3E}">
        <p14:creationId xmlns:p14="http://schemas.microsoft.com/office/powerpoint/2010/main" val="35549179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2"/>
          <p:cNvSpPr>
            <a:spLocks noGrp="1"/>
          </p:cNvSpPr>
          <p:nvPr>
            <p:ph type="body" idx="10"/>
          </p:nvPr>
        </p:nvSpPr>
        <p:spPr>
          <a:xfrm>
            <a:off x="612066" y="1235383"/>
            <a:ext cx="10969627" cy="536519"/>
          </a:xfrm>
        </p:spPr>
        <p:txBody>
          <a:bodyPr/>
          <a:lstStyle/>
          <a:p>
            <a:r>
              <a:rPr lang="es-ES" sz="2000" b="1" i="0">
                <a:solidFill>
                  <a:srgbClr val="1F7CB9"/>
                </a:solidFill>
                <a:latin typeface="Arial" panose="020B0604020202020204" pitchFamily="34" charset="0"/>
                <a:cs typeface="Arial" panose="020B0604020202020204" pitchFamily="34" charset="0"/>
              </a:rPr>
              <a:t>Alcanzar el consenso</a:t>
            </a:r>
          </a:p>
        </p:txBody>
      </p:sp>
      <p:sp>
        <p:nvSpPr>
          <p:cNvPr id="13" name="Content Placeholder 12"/>
          <p:cNvSpPr>
            <a:spLocks noGrp="1"/>
          </p:cNvSpPr>
          <p:nvPr>
            <p:ph idx="1"/>
          </p:nvPr>
        </p:nvSpPr>
        <p:spPr>
          <a:xfrm>
            <a:off x="609601" y="1668971"/>
            <a:ext cx="6263148" cy="2135716"/>
          </a:xfrm>
        </p:spPr>
        <p:txBody>
          <a:bodyPr/>
          <a:lstStyle/>
          <a:p>
            <a:r>
              <a:rPr lang="es-ES" sz="1600" i="0" dirty="0">
                <a:solidFill>
                  <a:schemeClr val="tx1">
                    <a:lumMod val="75000"/>
                    <a:lumOff val="25000"/>
                  </a:schemeClr>
                </a:solidFill>
                <a:latin typeface="+mn-lt"/>
                <a:cs typeface="Arial" panose="020B0604020202020204" pitchFamily="34" charset="0"/>
              </a:rPr>
              <a:t/>
            </a:r>
            <a:br>
              <a:rPr lang="es-ES" sz="1600" i="0" dirty="0">
                <a:solidFill>
                  <a:schemeClr val="tx1">
                    <a:lumMod val="75000"/>
                    <a:lumOff val="25000"/>
                  </a:schemeClr>
                </a:solidFill>
                <a:latin typeface="+mn-lt"/>
                <a:cs typeface="Arial" panose="020B0604020202020204" pitchFamily="34" charset="0"/>
              </a:rPr>
            </a:br>
            <a:r>
              <a:rPr lang="es-ES" sz="1550" dirty="0">
                <a:solidFill>
                  <a:schemeClr val="tx1">
                    <a:lumMod val="75000"/>
                    <a:lumOff val="25000"/>
                  </a:schemeClr>
                </a:solidFill>
                <a:latin typeface="+mn-lt"/>
                <a:cs typeface="Arial" panose="020B0604020202020204" pitchFamily="34" charset="0"/>
              </a:rPr>
              <a:t>Se definió el consenso como el acuerdo de tres cuartas partes o más </a:t>
            </a:r>
            <a:r>
              <a:rPr lang="es-ES" sz="1550" dirty="0" smtClean="0">
                <a:solidFill>
                  <a:schemeClr val="tx1">
                    <a:lumMod val="75000"/>
                    <a:lumOff val="25000"/>
                  </a:schemeClr>
                </a:solidFill>
                <a:latin typeface="+mn-lt"/>
                <a:cs typeface="Arial" panose="020B0604020202020204" pitchFamily="34" charset="0"/>
              </a:rPr>
              <a:t/>
            </a:r>
            <a:br>
              <a:rPr lang="es-ES" sz="1550" dirty="0" smtClean="0">
                <a:solidFill>
                  <a:schemeClr val="tx1">
                    <a:lumMod val="75000"/>
                    <a:lumOff val="25000"/>
                  </a:schemeClr>
                </a:solidFill>
                <a:latin typeface="+mn-lt"/>
                <a:cs typeface="Arial" panose="020B0604020202020204" pitchFamily="34" charset="0"/>
              </a:rPr>
            </a:br>
            <a:r>
              <a:rPr lang="es-ES" sz="1550" dirty="0" smtClean="0">
                <a:solidFill>
                  <a:schemeClr val="tx1">
                    <a:lumMod val="75000"/>
                    <a:lumOff val="25000"/>
                  </a:schemeClr>
                </a:solidFill>
                <a:latin typeface="+mn-lt"/>
                <a:cs typeface="Arial" panose="020B0604020202020204" pitchFamily="34" charset="0"/>
              </a:rPr>
              <a:t>del </a:t>
            </a:r>
            <a:r>
              <a:rPr lang="es-ES" sz="1550" dirty="0">
                <a:solidFill>
                  <a:schemeClr val="tx1">
                    <a:lumMod val="75000"/>
                    <a:lumOff val="25000"/>
                  </a:schemeClr>
                </a:solidFill>
                <a:latin typeface="+mn-lt"/>
                <a:cs typeface="Arial" panose="020B0604020202020204" pitchFamily="34" charset="0"/>
              </a:rPr>
              <a:t>GDG, siempre que los que no estuvieran de acuerdo no tuvieran una posición firme. </a:t>
            </a:r>
          </a:p>
          <a:p>
            <a:r>
              <a:rPr lang="es-ES" sz="1550" dirty="0">
                <a:solidFill>
                  <a:schemeClr val="tx1">
                    <a:lumMod val="75000"/>
                    <a:lumOff val="25000"/>
                  </a:schemeClr>
                </a:solidFill>
                <a:latin typeface="+mn-lt"/>
              </a:rPr>
              <a:t>En consonancia con otras directrices de la OMS publicadas recientemente que utilizan marcos de </a:t>
            </a:r>
            <a:r>
              <a:rPr lang="es-ES" sz="1550" dirty="0" err="1">
                <a:solidFill>
                  <a:schemeClr val="tx1">
                    <a:lumMod val="75000"/>
                    <a:lumOff val="25000"/>
                  </a:schemeClr>
                </a:solidFill>
                <a:latin typeface="+mn-lt"/>
              </a:rPr>
              <a:t>EtD</a:t>
            </a:r>
            <a:r>
              <a:rPr lang="es-ES" sz="1550" dirty="0">
                <a:solidFill>
                  <a:schemeClr val="tx1">
                    <a:lumMod val="75000"/>
                    <a:lumOff val="25000"/>
                  </a:schemeClr>
                </a:solidFill>
                <a:latin typeface="+mn-lt"/>
              </a:rPr>
              <a:t>, el GDG clasificó </a:t>
            </a:r>
            <a:r>
              <a:rPr lang="es-ES" sz="1550" dirty="0" smtClean="0">
                <a:solidFill>
                  <a:schemeClr val="tx1">
                    <a:lumMod val="75000"/>
                    <a:lumOff val="25000"/>
                  </a:schemeClr>
                </a:solidFill>
                <a:latin typeface="+mn-lt"/>
              </a:rPr>
              <a:t/>
            </a:r>
            <a:br>
              <a:rPr lang="es-ES" sz="1550" dirty="0" smtClean="0">
                <a:solidFill>
                  <a:schemeClr val="tx1">
                    <a:lumMod val="75000"/>
                    <a:lumOff val="25000"/>
                  </a:schemeClr>
                </a:solidFill>
                <a:latin typeface="+mn-lt"/>
              </a:rPr>
            </a:br>
            <a:r>
              <a:rPr lang="es-ES" sz="1550" dirty="0" smtClean="0">
                <a:solidFill>
                  <a:schemeClr val="tx1">
                    <a:lumMod val="75000"/>
                    <a:lumOff val="25000"/>
                  </a:schemeClr>
                </a:solidFill>
                <a:latin typeface="+mn-lt"/>
              </a:rPr>
              <a:t>cada </a:t>
            </a:r>
            <a:r>
              <a:rPr lang="es-ES" sz="1550" dirty="0">
                <a:solidFill>
                  <a:schemeClr val="tx1">
                    <a:lumMod val="75000"/>
                    <a:lumOff val="25000"/>
                  </a:schemeClr>
                </a:solidFill>
                <a:latin typeface="+mn-lt"/>
              </a:rPr>
              <a:t>recomendación en una de las cuatro categorías siguientes. </a:t>
            </a:r>
          </a:p>
        </p:txBody>
      </p:sp>
      <p:sp>
        <p:nvSpPr>
          <p:cNvPr id="48" name="Title 1">
            <a:extLst>
              <a:ext uri="{FF2B5EF4-FFF2-40B4-BE49-F238E27FC236}">
                <a16:creationId xmlns:a16="http://schemas.microsoft.com/office/drawing/2014/main" id="{B5566508-BAF2-7849-A6C3-21DA74F042EB}"/>
              </a:ext>
            </a:extLst>
          </p:cNvPr>
          <p:cNvSpPr txBox="1">
            <a:spLocks/>
          </p:cNvSpPr>
          <p:nvPr/>
        </p:nvSpPr>
        <p:spPr>
          <a:xfrm>
            <a:off x="2707359" y="3403584"/>
            <a:ext cx="276837" cy="40110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pPr algn="ctr"/>
            <a:endParaRPr lang="en-AU" dirty="0">
              <a:solidFill>
                <a:srgbClr val="C6E5DD"/>
              </a:solidFill>
            </a:endParaRPr>
          </a:p>
        </p:txBody>
      </p:sp>
      <p:pic>
        <p:nvPicPr>
          <p:cNvPr id="52" name="Picture 51" descr="Icon&#10;&#10;Description automatically generated">
            <a:extLst>
              <a:ext uri="{FF2B5EF4-FFF2-40B4-BE49-F238E27FC236}">
                <a16:creationId xmlns:a16="http://schemas.microsoft.com/office/drawing/2014/main" id="{507F7F16-064C-594A-A61E-B95AB116B0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05735" y="0"/>
            <a:ext cx="5186265" cy="5971140"/>
          </a:xfrm>
          <a:prstGeom prst="rect">
            <a:avLst/>
          </a:prstGeom>
        </p:spPr>
      </p:pic>
      <p:sp>
        <p:nvSpPr>
          <p:cNvPr id="2" name="Slide Number Placeholder 1">
            <a:extLst>
              <a:ext uri="{FF2B5EF4-FFF2-40B4-BE49-F238E27FC236}">
                <a16:creationId xmlns:a16="http://schemas.microsoft.com/office/drawing/2014/main" id="{A1823A23-3D36-1549-B10A-3CC8BE79BCF9}"/>
              </a:ext>
            </a:extLst>
          </p:cNvPr>
          <p:cNvSpPr>
            <a:spLocks noGrp="1"/>
          </p:cNvSpPr>
          <p:nvPr>
            <p:ph type="sldNum" sz="quarter" idx="13"/>
          </p:nvPr>
        </p:nvSpPr>
        <p:spPr/>
        <p:txBody>
          <a:bodyPr/>
          <a:lstStyle/>
          <a:p>
            <a:fld id="{6809F770-0487-C844-B5CD-7CCE6C86BD15}" type="slidenum">
              <a:rPr lang="en-US" smtClean="0"/>
              <a:pPr/>
              <a:t>21</a:t>
            </a:fld>
            <a:endParaRPr lang="en-US" smtClean="0"/>
          </a:p>
        </p:txBody>
      </p:sp>
      <p:sp>
        <p:nvSpPr>
          <p:cNvPr id="10" name="Title 11"/>
          <p:cNvSpPr>
            <a:spLocks noGrp="1"/>
          </p:cNvSpPr>
          <p:nvPr>
            <p:ph type="title"/>
          </p:nvPr>
        </p:nvSpPr>
        <p:spPr>
          <a:xfrm>
            <a:off x="610309" y="457200"/>
            <a:ext cx="10968919" cy="524998"/>
          </a:xfrm>
        </p:spPr>
        <p:txBody>
          <a:bodyPr/>
          <a:lstStyle/>
          <a:p>
            <a:r>
              <a:rPr lang="es-ES" b="1" cap="none">
                <a:solidFill>
                  <a:srgbClr val="1F7CB9"/>
                </a:solidFill>
              </a:rPr>
              <a:t>Elaboración de las recomendaciones</a:t>
            </a:r>
          </a:p>
        </p:txBody>
      </p:sp>
      <p:sp>
        <p:nvSpPr>
          <p:cNvPr id="11" name="TextBox 10"/>
          <p:cNvSpPr txBox="1"/>
          <p:nvPr/>
        </p:nvSpPr>
        <p:spPr>
          <a:xfrm>
            <a:off x="9469456" y="1088143"/>
            <a:ext cx="1615996" cy="830997"/>
          </a:xfrm>
          <a:prstGeom prst="rect">
            <a:avLst/>
          </a:prstGeom>
          <a:noFill/>
        </p:spPr>
        <p:txBody>
          <a:bodyPr wrap="square" lIns="0" tIns="0" rIns="0" bIns="0" rtlCol="0">
            <a:spAutoFit/>
          </a:bodyPr>
          <a:lstStyle/>
          <a:p>
            <a:pPr algn="ctr"/>
            <a:r>
              <a:rPr lang="es-ES" i="1">
                <a:solidFill>
                  <a:schemeClr val="bg1"/>
                </a:solidFill>
              </a:rPr>
              <a:t>Recomendada con investigación rigurosa</a:t>
            </a:r>
          </a:p>
        </p:txBody>
      </p:sp>
      <p:sp>
        <p:nvSpPr>
          <p:cNvPr id="12" name="TextBox 11"/>
          <p:cNvSpPr txBox="1"/>
          <p:nvPr/>
        </p:nvSpPr>
        <p:spPr>
          <a:xfrm>
            <a:off x="9477570" y="1066418"/>
            <a:ext cx="1615996" cy="830997"/>
          </a:xfrm>
          <a:prstGeom prst="rect">
            <a:avLst/>
          </a:prstGeom>
          <a:noFill/>
        </p:spPr>
        <p:txBody>
          <a:bodyPr wrap="square" lIns="0" tIns="0" rIns="0" bIns="0" rtlCol="0">
            <a:spAutoFit/>
          </a:bodyPr>
          <a:lstStyle/>
          <a:p>
            <a:pPr algn="ctr"/>
            <a:r>
              <a:rPr lang="es-ES" i="1">
                <a:solidFill>
                  <a:schemeClr val="bg1"/>
                </a:solidFill>
              </a:rPr>
              <a:t>Recomendada en contextos específicos</a:t>
            </a:r>
          </a:p>
        </p:txBody>
      </p:sp>
      <p:sp>
        <p:nvSpPr>
          <p:cNvPr id="14" name="TextBox 13"/>
          <p:cNvSpPr txBox="1"/>
          <p:nvPr/>
        </p:nvSpPr>
        <p:spPr>
          <a:xfrm>
            <a:off x="9469456" y="1074972"/>
            <a:ext cx="1615996" cy="553998"/>
          </a:xfrm>
          <a:prstGeom prst="rect">
            <a:avLst/>
          </a:prstGeom>
          <a:noFill/>
        </p:spPr>
        <p:txBody>
          <a:bodyPr wrap="square" lIns="0" tIns="0" rIns="0" bIns="0" rtlCol="0">
            <a:spAutoFit/>
          </a:bodyPr>
          <a:lstStyle/>
          <a:p>
            <a:pPr algn="ctr"/>
            <a:r>
              <a:rPr lang="es-ES" i="1">
                <a:solidFill>
                  <a:schemeClr val="bg1"/>
                </a:solidFill>
              </a:rPr>
              <a:t>No recomendada</a:t>
            </a:r>
          </a:p>
        </p:txBody>
      </p:sp>
      <p:sp>
        <p:nvSpPr>
          <p:cNvPr id="15" name="TextBox 14"/>
          <p:cNvSpPr txBox="1"/>
          <p:nvPr/>
        </p:nvSpPr>
        <p:spPr>
          <a:xfrm>
            <a:off x="9565292" y="1267862"/>
            <a:ext cx="1615996" cy="276999"/>
          </a:xfrm>
          <a:prstGeom prst="rect">
            <a:avLst/>
          </a:prstGeom>
          <a:noFill/>
        </p:spPr>
        <p:txBody>
          <a:bodyPr wrap="square" lIns="0" tIns="0" rIns="0" bIns="0" rtlCol="0">
            <a:spAutoFit/>
          </a:bodyPr>
          <a:lstStyle/>
          <a:p>
            <a:r>
              <a:rPr lang="es-ES" i="1">
                <a:solidFill>
                  <a:schemeClr val="bg1"/>
                </a:solidFill>
              </a:rPr>
              <a:t>Recomendada</a:t>
            </a:r>
          </a:p>
        </p:txBody>
      </p:sp>
    </p:spTree>
    <p:extLst>
      <p:ext uri="{BB962C8B-B14F-4D97-AF65-F5344CB8AC3E}">
        <p14:creationId xmlns:p14="http://schemas.microsoft.com/office/powerpoint/2010/main" val="2631224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2"/>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4" grpId="0"/>
      <p:bldP spid="14"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cap="none">
                <a:solidFill>
                  <a:srgbClr val="1F7CB9"/>
                </a:solidFill>
              </a:rPr>
              <a:t>Integración de las recomendaciones</a:t>
            </a:r>
            <a:r>
              <a:rPr lang="es-ES" b="1">
                <a:solidFill>
                  <a:srgbClr val="1F7CB9"/>
                </a:solidFill>
              </a:rPr>
              <a:t/>
            </a:r>
            <a:br>
              <a:rPr lang="es-ES" b="1">
                <a:solidFill>
                  <a:srgbClr val="1F7CB9"/>
                </a:solidFill>
              </a:rPr>
            </a:br>
            <a:endParaRPr lang="es-ES" b="1">
              <a:solidFill>
                <a:srgbClr val="1F7CB9"/>
              </a:solidFill>
            </a:endParaRPr>
          </a:p>
        </p:txBody>
      </p:sp>
      <p:sp>
        <p:nvSpPr>
          <p:cNvPr id="3" name="Text Placeholder 2"/>
          <p:cNvSpPr>
            <a:spLocks noGrp="1"/>
          </p:cNvSpPr>
          <p:nvPr>
            <p:ph type="body" idx="10"/>
          </p:nvPr>
        </p:nvSpPr>
        <p:spPr>
          <a:xfrm>
            <a:off x="610308" y="1281729"/>
            <a:ext cx="10969627" cy="536519"/>
          </a:xfrm>
        </p:spPr>
        <p:txBody>
          <a:bodyPr/>
          <a:lstStyle/>
          <a:p>
            <a:r>
              <a:rPr lang="es-ES" sz="2000" b="1" i="0">
                <a:solidFill>
                  <a:srgbClr val="1F7CB9"/>
                </a:solidFill>
                <a:latin typeface="+mj-lt"/>
              </a:rPr>
              <a:t>Recomendaciones existentes de la OMS relativas a atención posnatal</a:t>
            </a:r>
          </a:p>
        </p:txBody>
      </p:sp>
      <p:sp>
        <p:nvSpPr>
          <p:cNvPr id="4" name="Content Placeholder 3"/>
          <p:cNvSpPr>
            <a:spLocks noGrp="1"/>
          </p:cNvSpPr>
          <p:nvPr>
            <p:ph idx="1"/>
          </p:nvPr>
        </p:nvSpPr>
        <p:spPr>
          <a:xfrm>
            <a:off x="610308" y="1862492"/>
            <a:ext cx="4876091" cy="3609432"/>
          </a:xfrm>
        </p:spPr>
        <p:txBody>
          <a:bodyPr/>
          <a:lstStyle/>
          <a:p>
            <a:r>
              <a:rPr lang="es-ES" sz="1600" i="0" dirty="0">
                <a:solidFill>
                  <a:schemeClr val="tx1">
                    <a:lumMod val="75000"/>
                    <a:lumOff val="25000"/>
                  </a:schemeClr>
                </a:solidFill>
              </a:rPr>
              <a:t>A fin de armonizar y consolidar en un solo documento todas las recomendaciones pertinentes para la atención de mujeres sanas y bebés sanos en el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spc="-20" dirty="0" smtClean="0">
                <a:solidFill>
                  <a:schemeClr val="tx1">
                    <a:lumMod val="75000"/>
                    <a:lumOff val="25000"/>
                  </a:schemeClr>
                </a:solidFill>
              </a:rPr>
              <a:t>periodo </a:t>
            </a:r>
            <a:r>
              <a:rPr lang="es-ES" sz="1600" i="0" spc="-20" dirty="0">
                <a:solidFill>
                  <a:schemeClr val="tx1">
                    <a:lumMod val="75000"/>
                    <a:lumOff val="25000"/>
                  </a:schemeClr>
                </a:solidFill>
              </a:rPr>
              <a:t>posnatal, se identificaron las recomendaciones </a:t>
            </a:r>
            <a:r>
              <a:rPr lang="es-ES" sz="1600" i="0" dirty="0">
                <a:solidFill>
                  <a:schemeClr val="tx1">
                    <a:lumMod val="75000"/>
                    <a:lumOff val="25000"/>
                  </a:schemeClr>
                </a:solidFill>
              </a:rPr>
              <a:t>existentes de la OMS que estaban dentro del alcance de la atención posnatal esencial </a:t>
            </a:r>
            <a:r>
              <a:rPr lang="es-ES" sz="1600" i="0" dirty="0" smtClean="0">
                <a:solidFill>
                  <a:schemeClr val="tx1">
                    <a:lumMod val="75000"/>
                    <a:lumOff val="25000"/>
                  </a:schemeClr>
                </a:solidFill>
              </a:rPr>
              <a:t>y </a:t>
            </a:r>
            <a:r>
              <a:rPr lang="es-ES" sz="1600" i="0" dirty="0">
                <a:solidFill>
                  <a:schemeClr val="tx1">
                    <a:lumMod val="75000"/>
                    <a:lumOff val="25000"/>
                  </a:schemeClr>
                </a:solidFill>
              </a:rPr>
              <a:t>de rutina, y que fueron aprobadas previamente </a:t>
            </a:r>
            <a:r>
              <a:rPr lang="es-ES" sz="1600" i="0" dirty="0" smtClean="0">
                <a:solidFill>
                  <a:schemeClr val="tx1">
                    <a:lumMod val="75000"/>
                    <a:lumOff val="25000"/>
                  </a:schemeClr>
                </a:solidFill>
              </a:rPr>
              <a:t>por </a:t>
            </a:r>
            <a:r>
              <a:rPr lang="es-ES" sz="1600" i="0" dirty="0">
                <a:solidFill>
                  <a:schemeClr val="tx1">
                    <a:lumMod val="75000"/>
                    <a:lumOff val="25000"/>
                  </a:schemeClr>
                </a:solidFill>
              </a:rPr>
              <a:t>el Comité de Examen de Directrices, se presentaron al GDG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y </a:t>
            </a:r>
            <a:r>
              <a:rPr lang="es-ES" sz="1600" i="0" dirty="0">
                <a:solidFill>
                  <a:schemeClr val="tx1">
                    <a:lumMod val="75000"/>
                    <a:lumOff val="25000"/>
                  </a:schemeClr>
                </a:solidFill>
              </a:rPr>
              <a:t>se integraron en esta directriz. </a:t>
            </a:r>
          </a:p>
        </p:txBody>
      </p:sp>
      <p:sp>
        <p:nvSpPr>
          <p:cNvPr id="5" name="Content Placeholder 4"/>
          <p:cNvSpPr>
            <a:spLocks noGrp="1"/>
          </p:cNvSpPr>
          <p:nvPr>
            <p:ph idx="12"/>
          </p:nvPr>
        </p:nvSpPr>
        <p:spPr>
          <a:xfrm>
            <a:off x="5987048" y="1862492"/>
            <a:ext cx="5878381" cy="3607750"/>
          </a:xfrm>
        </p:spPr>
        <p:txBody>
          <a:bodyPr/>
          <a:lstStyle/>
          <a:p>
            <a:r>
              <a:rPr lang="es-ES" sz="2800" b="1" dirty="0">
                <a:solidFill>
                  <a:srgbClr val="1F7CB9"/>
                </a:solidFill>
              </a:rPr>
              <a:t>“Extraída de” </a:t>
            </a:r>
          </a:p>
          <a:p>
            <a:r>
              <a:rPr lang="es-ES" sz="1600" dirty="0">
                <a:solidFill>
                  <a:schemeClr val="tx1">
                    <a:lumMod val="75000"/>
                    <a:lumOff val="25000"/>
                  </a:schemeClr>
                </a:solidFill>
              </a:rPr>
              <a:t>Recomendación tomada de la directriz asociada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sin </a:t>
            </a:r>
            <a:r>
              <a:rPr lang="es-ES" sz="1600" dirty="0">
                <a:solidFill>
                  <a:schemeClr val="tx1">
                    <a:lumMod val="75000"/>
                    <a:lumOff val="25000"/>
                  </a:schemeClr>
                </a:solidFill>
              </a:rPr>
              <a:t>modificación ni revalidación. </a:t>
            </a:r>
            <a:r>
              <a:rPr lang="es-ES" sz="1400" i="0" dirty="0">
                <a:solidFill>
                  <a:schemeClr val="tx1">
                    <a:lumMod val="75000"/>
                    <a:lumOff val="25000"/>
                  </a:schemeClr>
                </a:solidFill>
                <a:latin typeface="+mj-lt"/>
              </a:rPr>
              <a:t/>
            </a:r>
            <a:br>
              <a:rPr lang="es-ES" sz="1400" i="0" dirty="0">
                <a:solidFill>
                  <a:schemeClr val="tx1">
                    <a:lumMod val="75000"/>
                    <a:lumOff val="25000"/>
                  </a:schemeClr>
                </a:solidFill>
                <a:latin typeface="+mj-lt"/>
              </a:rPr>
            </a:br>
            <a:endParaRPr lang="es-ES" sz="1400" i="0" dirty="0">
              <a:solidFill>
                <a:schemeClr val="tx1">
                  <a:lumMod val="75000"/>
                  <a:lumOff val="25000"/>
                </a:schemeClr>
              </a:solidFill>
              <a:latin typeface="+mj-lt"/>
            </a:endParaRPr>
          </a:p>
          <a:p>
            <a:r>
              <a:rPr lang="es-ES" sz="2800" b="1" dirty="0">
                <a:solidFill>
                  <a:srgbClr val="1F7CB9"/>
                </a:solidFill>
              </a:rPr>
              <a:t>“Extraída y adaptada de”</a:t>
            </a:r>
          </a:p>
          <a:p>
            <a:r>
              <a:rPr lang="es-ES" sz="1600" dirty="0">
                <a:solidFill>
                  <a:schemeClr val="tx1">
                    <a:lumMod val="75000"/>
                    <a:lumOff val="25000"/>
                  </a:schemeClr>
                </a:solidFill>
              </a:rPr>
              <a:t>Recomendación adaptada a los fines de la directriz de atención posnatal. En este caso, se consultó a los departamentos pertinentes de la OMS que elaboraron la directriz específica para confirmar que las adaptaciones eran factibles dada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la </a:t>
            </a:r>
            <a:r>
              <a:rPr lang="es-ES" sz="1600" dirty="0">
                <a:solidFill>
                  <a:schemeClr val="tx1">
                    <a:lumMod val="75000"/>
                    <a:lumOff val="25000"/>
                  </a:schemeClr>
                </a:solidFill>
              </a:rPr>
              <a:t>base de evidencia</a:t>
            </a:r>
            <a:r>
              <a:rPr lang="es-ES" sz="1600" i="0" dirty="0">
                <a:solidFill>
                  <a:schemeClr val="tx1">
                    <a:lumMod val="75000"/>
                    <a:lumOff val="25000"/>
                  </a:schemeClr>
                </a:solidFill>
              </a:rPr>
              <a:t>.</a:t>
            </a:r>
          </a:p>
        </p:txBody>
      </p:sp>
      <p:sp>
        <p:nvSpPr>
          <p:cNvPr id="6" name="Slide Number Placeholder 5">
            <a:extLst>
              <a:ext uri="{FF2B5EF4-FFF2-40B4-BE49-F238E27FC236}">
                <a16:creationId xmlns:a16="http://schemas.microsoft.com/office/drawing/2014/main" id="{53A93FBC-5DC5-1E4C-A946-BAB6D670B1E2}"/>
              </a:ext>
            </a:extLst>
          </p:cNvPr>
          <p:cNvSpPr>
            <a:spLocks noGrp="1"/>
          </p:cNvSpPr>
          <p:nvPr>
            <p:ph type="sldNum" sz="quarter" idx="13"/>
          </p:nvPr>
        </p:nvSpPr>
        <p:spPr/>
        <p:txBody>
          <a:bodyPr/>
          <a:lstStyle/>
          <a:p>
            <a:fld id="{6809F770-0487-C844-B5CD-7CCE6C86BD15}" type="slidenum">
              <a:rPr lang="en-US" smtClean="0"/>
              <a:pPr/>
              <a:t>22</a:t>
            </a:fld>
            <a:endParaRPr lang="en-US" smtClean="0"/>
          </a:p>
        </p:txBody>
      </p:sp>
    </p:spTree>
    <p:extLst>
      <p:ext uri="{BB962C8B-B14F-4D97-AF65-F5344CB8AC3E}">
        <p14:creationId xmlns:p14="http://schemas.microsoft.com/office/powerpoint/2010/main" val="467184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2000"/>
                                        <p:tgtEl>
                                          <p:spTgt spid="5">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2000"/>
                                        <p:tgtEl>
                                          <p:spTgt spid="5">
                                            <p:txEl>
                                              <p:pRg st="2" end="2"/>
                                            </p:txEl>
                                          </p:spTgt>
                                        </p:tgtEl>
                                      </p:cBhvr>
                                    </p:animEffect>
                                  </p:childTnLst>
                                </p:cTn>
                              </p:par>
                            </p:childTnLst>
                          </p:cTn>
                        </p:par>
                        <p:par>
                          <p:cTn id="16" fill="hold">
                            <p:stCondLst>
                              <p:cond delay="6500"/>
                            </p:stCondLst>
                            <p:childTnLst>
                              <p:par>
                                <p:cTn id="17" presetID="22" presetClass="entr" presetSubtype="8"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931254B7-EF84-6A4B-A66F-FD62C97BF5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10" name="Title 9"/>
          <p:cNvSpPr>
            <a:spLocks noGrp="1"/>
          </p:cNvSpPr>
          <p:nvPr>
            <p:ph type="title"/>
          </p:nvPr>
        </p:nvSpPr>
        <p:spPr/>
        <p:txBody>
          <a:bodyPr/>
          <a:lstStyle/>
          <a:p>
            <a:r>
              <a:rPr lang="es-ES" b="1"/>
              <a:t>Recomendaciones</a:t>
            </a:r>
          </a:p>
        </p:txBody>
      </p:sp>
      <p:sp>
        <p:nvSpPr>
          <p:cNvPr id="11" name="Text Placeholder 10"/>
          <p:cNvSpPr>
            <a:spLocks noGrp="1"/>
          </p:cNvSpPr>
          <p:nvPr>
            <p:ph type="body" sz="quarter" idx="14"/>
          </p:nvPr>
        </p:nvSpPr>
        <p:spPr/>
        <p:txBody>
          <a:bodyPr/>
          <a:lstStyle/>
          <a:p>
            <a:r>
              <a:rPr lang="es-ES"/>
              <a:t> A	Atención materna</a:t>
            </a:r>
          </a:p>
          <a:p>
            <a:r>
              <a:rPr lang="es-ES"/>
              <a:t>B	Atención del recién nacido</a:t>
            </a:r>
          </a:p>
          <a:p>
            <a:r>
              <a:rPr lang="es-ES"/>
              <a:t>C	Intervenciones de los sistemas de salud y de promoción de la salud</a:t>
            </a:r>
          </a:p>
        </p:txBody>
      </p:sp>
      <p:sp>
        <p:nvSpPr>
          <p:cNvPr id="12" name="Text Placeholder 11"/>
          <p:cNvSpPr>
            <a:spLocks noGrp="1"/>
          </p:cNvSpPr>
          <p:nvPr>
            <p:ph type="body" sz="quarter" idx="15"/>
          </p:nvPr>
        </p:nvSpPr>
        <p:spPr/>
        <p:txBody>
          <a:bodyPr/>
          <a:lstStyle/>
          <a:p>
            <a:r>
              <a:rPr lang="es-ES"/>
              <a:t>03</a:t>
            </a:r>
          </a:p>
        </p:txBody>
      </p:sp>
      <p:cxnSp>
        <p:nvCxnSpPr>
          <p:cNvPr id="6" name="Straight Connector 5">
            <a:extLst>
              <a:ext uri="{FF2B5EF4-FFF2-40B4-BE49-F238E27FC236}">
                <a16:creationId xmlns:a16="http://schemas.microsoft.com/office/drawing/2014/main" id="{0C4AC3AF-6F91-9D44-A5D0-98E288E612B3}"/>
              </a:ext>
            </a:extLst>
          </p:cNvPr>
          <p:cNvCxnSpPr/>
          <p:nvPr/>
        </p:nvCxnSpPr>
        <p:spPr>
          <a:xfrm>
            <a:off x="610309" y="3952645"/>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94711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B1C017-F887-484B-B95E-EA342072B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8025" y="3138689"/>
            <a:ext cx="4007334" cy="2133025"/>
          </a:xfrm>
          <a:prstGeom prst="rect">
            <a:avLst/>
          </a:prstGeom>
        </p:spPr>
      </p:pic>
      <p:pic>
        <p:nvPicPr>
          <p:cNvPr id="7" name="Picture 6" descr="Shape&#10;&#10;Description automatically generated">
            <a:extLst>
              <a:ext uri="{FF2B5EF4-FFF2-40B4-BE49-F238E27FC236}">
                <a16:creationId xmlns:a16="http://schemas.microsoft.com/office/drawing/2014/main" id="{6BC89DDB-ACBE-A849-84AA-12DBF4C246A7}"/>
              </a:ext>
            </a:extLst>
          </p:cNvPr>
          <p:cNvPicPr>
            <a:picLocks noChangeAspect="1"/>
          </p:cNvPicPr>
          <p:nvPr/>
        </p:nvPicPr>
        <p:blipFill rotWithShape="1">
          <a:blip r:embed="rId4" cstate="screen">
            <a:alphaModFix amt="19000"/>
            <a:extLst>
              <a:ext uri="{28A0092B-C50C-407E-A947-70E740481C1C}">
                <a14:useLocalDpi xmlns:a14="http://schemas.microsoft.com/office/drawing/2010/main"/>
              </a:ext>
            </a:extLst>
          </a:blip>
          <a:srcRect/>
          <a:stretch/>
        </p:blipFill>
        <p:spPr>
          <a:xfrm flipH="1">
            <a:off x="4032740" y="126768"/>
            <a:ext cx="8355048" cy="6147412"/>
          </a:xfrm>
          <a:prstGeom prst="rect">
            <a:avLst/>
          </a:prstGeom>
        </p:spPr>
      </p:pic>
      <p:sp>
        <p:nvSpPr>
          <p:cNvPr id="2" name="Title 1"/>
          <p:cNvSpPr>
            <a:spLocks noGrp="1"/>
          </p:cNvSpPr>
          <p:nvPr>
            <p:ph type="title"/>
          </p:nvPr>
        </p:nvSpPr>
        <p:spPr>
          <a:xfrm>
            <a:off x="610308" y="457200"/>
            <a:ext cx="10968919" cy="524998"/>
          </a:xfrm>
        </p:spPr>
        <p:txBody>
          <a:bodyPr/>
          <a:lstStyle/>
          <a:p>
            <a:r>
              <a:rPr lang="es-ES" b="1" cap="none">
                <a:solidFill>
                  <a:srgbClr val="1F7CB9"/>
                </a:solidFill>
              </a:rPr>
              <a:t>Se incluyen 63 recomendaciones</a:t>
            </a:r>
          </a:p>
        </p:txBody>
      </p:sp>
      <p:sp>
        <p:nvSpPr>
          <p:cNvPr id="4" name="Content Placeholder 3"/>
          <p:cNvSpPr>
            <a:spLocks noGrp="1"/>
          </p:cNvSpPr>
          <p:nvPr>
            <p:ph idx="1"/>
          </p:nvPr>
        </p:nvSpPr>
        <p:spPr>
          <a:xfrm>
            <a:off x="434949" y="2831698"/>
            <a:ext cx="6223629" cy="3253129"/>
          </a:xfrm>
          <a:prstGeom prst="rect">
            <a:avLst/>
          </a:prstGeom>
        </p:spPr>
        <p:txBody>
          <a:bodyPr/>
          <a:lstStyle/>
          <a:p>
            <a:pPr lvl="1">
              <a:buNone/>
            </a:pPr>
            <a:r>
              <a:rPr lang="es-ES" sz="1600" i="0" dirty="0">
                <a:solidFill>
                  <a:schemeClr val="tx1">
                    <a:lumMod val="75000"/>
                    <a:lumOff val="25000"/>
                  </a:schemeClr>
                </a:solidFill>
              </a:rPr>
              <a:t>Las recomendaciones se agrupan en:</a:t>
            </a:r>
          </a:p>
          <a:p>
            <a:pPr lvl="1">
              <a:buNone/>
            </a:pPr>
            <a:endParaRPr lang="en-US" sz="1600" i="0" dirty="0">
              <a:solidFill>
                <a:schemeClr val="tx1">
                  <a:lumMod val="75000"/>
                  <a:lumOff val="25000"/>
                </a:schemeClr>
              </a:solidFill>
            </a:endParaRPr>
          </a:p>
          <a:p>
            <a:pPr lvl="1">
              <a:buNone/>
            </a:pPr>
            <a:endParaRPr lang="en-US" sz="1600" i="0" dirty="0">
              <a:solidFill>
                <a:schemeClr val="tx1">
                  <a:lumMod val="75000"/>
                  <a:lumOff val="25000"/>
                </a:schemeClr>
              </a:solidFill>
            </a:endParaRPr>
          </a:p>
          <a:p>
            <a:pPr lvl="1">
              <a:buNone/>
            </a:pPr>
            <a:endParaRPr lang="en-US" sz="1600" i="0" dirty="0">
              <a:solidFill>
                <a:schemeClr val="tx1">
                  <a:lumMod val="75000"/>
                  <a:lumOff val="25000"/>
                </a:schemeClr>
              </a:solidFill>
            </a:endParaRPr>
          </a:p>
          <a:p>
            <a:pPr lvl="1">
              <a:buNone/>
            </a:pPr>
            <a:endParaRPr lang="en-US" sz="1600" i="0" dirty="0">
              <a:solidFill>
                <a:schemeClr val="tx1">
                  <a:lumMod val="75000"/>
                  <a:lumOff val="25000"/>
                </a:schemeClr>
              </a:solidFill>
            </a:endParaRPr>
          </a:p>
          <a:p>
            <a:pPr lvl="1">
              <a:buNone/>
            </a:pPr>
            <a:endParaRPr lang="en-US" sz="1600" i="0" dirty="0">
              <a:solidFill>
                <a:schemeClr val="tx1">
                  <a:lumMod val="75000"/>
                  <a:lumOff val="25000"/>
                </a:schemeClr>
              </a:solidFill>
            </a:endParaRPr>
          </a:p>
          <a:p>
            <a:pPr lvl="1">
              <a:buNone/>
            </a:pPr>
            <a:endParaRPr lang="en-US" sz="1050" i="0" dirty="0">
              <a:solidFill>
                <a:schemeClr val="tx1">
                  <a:lumMod val="75000"/>
                  <a:lumOff val="25000"/>
                </a:schemeClr>
              </a:solidFill>
            </a:endParaRPr>
          </a:p>
          <a:p>
            <a:pPr lvl="1">
              <a:buNone/>
            </a:pPr>
            <a:endParaRPr lang="en-US" sz="1050" i="0" dirty="0">
              <a:solidFill>
                <a:schemeClr val="tx1">
                  <a:lumMod val="75000"/>
                  <a:lumOff val="25000"/>
                </a:schemeClr>
              </a:solidFill>
            </a:endParaRPr>
          </a:p>
          <a:p>
            <a:pPr lvl="1">
              <a:buNone/>
            </a:pPr>
            <a:r>
              <a:rPr lang="es-ES" sz="1600" i="0" dirty="0">
                <a:solidFill>
                  <a:schemeClr val="tx1">
                    <a:lumMod val="75000"/>
                    <a:lumOff val="25000"/>
                  </a:schemeClr>
                </a:solidFill>
              </a:rPr>
              <a:t>Se presentan otras subcategorías de recomendaciones para la atención materna y neonatal (por ejemplo, “medidas preventivas”, “intervenciones de nutrición”, “lactancia materna”).</a:t>
            </a:r>
          </a:p>
          <a:p>
            <a:pPr lvl="1">
              <a:buNone/>
            </a:pPr>
            <a:endParaRPr lang="en-US" sz="1600" dirty="0">
              <a:solidFill>
                <a:srgbClr val="FF0000"/>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9CD7BDCD-9A56-2E42-B7C8-A783545310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0711" y="904025"/>
            <a:ext cx="3466079" cy="4899113"/>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1792CC9B-A23D-C24E-BAED-6CDE1DCE17CB}"/>
              </a:ext>
            </a:extLst>
          </p:cNvPr>
          <p:cNvSpPr/>
          <p:nvPr/>
        </p:nvSpPr>
        <p:spPr>
          <a:xfrm>
            <a:off x="610308" y="1063750"/>
            <a:ext cx="881973" cy="830997"/>
          </a:xfrm>
          <a:prstGeom prst="rect">
            <a:avLst/>
          </a:prstGeom>
        </p:spPr>
        <p:txBody>
          <a:bodyPr wrap="none">
            <a:spAutoFit/>
          </a:bodyPr>
          <a:lstStyle/>
          <a:p>
            <a:r>
              <a:rPr lang="es-ES" sz="4800" b="1">
                <a:solidFill>
                  <a:srgbClr val="1F7CB9"/>
                </a:solidFill>
                <a:latin typeface="Arial Narrow" panose="020B0604020202020204" pitchFamily="34" charset="0"/>
                <a:cs typeface="Arial Narrow" panose="020B0604020202020204" pitchFamily="34" charset="0"/>
              </a:rPr>
              <a:t>31</a:t>
            </a:r>
            <a:r>
              <a:rPr lang="es-ES" sz="4400" i="1">
                <a:solidFill>
                  <a:srgbClr val="1F7CB9"/>
                </a:solidFill>
              </a:rPr>
              <a:t> </a:t>
            </a:r>
          </a:p>
        </p:txBody>
      </p:sp>
      <p:sp>
        <p:nvSpPr>
          <p:cNvPr id="10" name="Rectangle 9">
            <a:extLst>
              <a:ext uri="{FF2B5EF4-FFF2-40B4-BE49-F238E27FC236}">
                <a16:creationId xmlns:a16="http://schemas.microsoft.com/office/drawing/2014/main" id="{3DE3B4E7-CD58-0140-88C4-59C0DDC9DAB3}"/>
              </a:ext>
            </a:extLst>
          </p:cNvPr>
          <p:cNvSpPr/>
          <p:nvPr/>
        </p:nvSpPr>
        <p:spPr>
          <a:xfrm>
            <a:off x="1477737" y="1186861"/>
            <a:ext cx="2069027" cy="584775"/>
          </a:xfrm>
          <a:prstGeom prst="rect">
            <a:avLst/>
          </a:prstGeom>
        </p:spPr>
        <p:txBody>
          <a:bodyPr wrap="square">
            <a:spAutoFit/>
          </a:bodyPr>
          <a:lstStyle/>
          <a:p>
            <a:pPr indent="-228600"/>
            <a:r>
              <a:rPr lang="es-ES" sz="1600">
                <a:solidFill>
                  <a:schemeClr val="tx1">
                    <a:lumMod val="75000"/>
                    <a:lumOff val="25000"/>
                  </a:schemeClr>
                </a:solidFill>
              </a:rPr>
              <a:t>recomendaciones nuevas/actualizadas </a:t>
            </a:r>
          </a:p>
          <a:p>
            <a:pPr indent="-228600"/>
            <a:endParaRPr lang="es-ES" sz="1600">
              <a:solidFill>
                <a:schemeClr val="tx1">
                  <a:lumMod val="75000"/>
                  <a:lumOff val="25000"/>
                </a:schemeClr>
              </a:solidFill>
            </a:endParaRPr>
          </a:p>
        </p:txBody>
      </p:sp>
      <p:sp>
        <p:nvSpPr>
          <p:cNvPr id="11" name="Rectangle 10">
            <a:extLst>
              <a:ext uri="{FF2B5EF4-FFF2-40B4-BE49-F238E27FC236}">
                <a16:creationId xmlns:a16="http://schemas.microsoft.com/office/drawing/2014/main" id="{44781275-ECC4-744E-A52F-23B92179A256}"/>
              </a:ext>
            </a:extLst>
          </p:cNvPr>
          <p:cNvSpPr/>
          <p:nvPr/>
        </p:nvSpPr>
        <p:spPr>
          <a:xfrm>
            <a:off x="610308" y="1926226"/>
            <a:ext cx="881973" cy="830997"/>
          </a:xfrm>
          <a:prstGeom prst="rect">
            <a:avLst/>
          </a:prstGeom>
        </p:spPr>
        <p:txBody>
          <a:bodyPr wrap="none">
            <a:spAutoFit/>
          </a:bodyPr>
          <a:lstStyle/>
          <a:p>
            <a:r>
              <a:rPr lang="es-ES" sz="4800" b="1">
                <a:solidFill>
                  <a:srgbClr val="1F7CB9"/>
                </a:solidFill>
                <a:latin typeface="Arial Narrow" panose="020B0604020202020204" pitchFamily="34" charset="0"/>
                <a:cs typeface="Arial Narrow" panose="020B0604020202020204" pitchFamily="34" charset="0"/>
              </a:rPr>
              <a:t>32</a:t>
            </a:r>
            <a:r>
              <a:rPr lang="es-ES" sz="4400" i="1">
                <a:solidFill>
                  <a:srgbClr val="1F7CB9"/>
                </a:solidFill>
              </a:rPr>
              <a:t> </a:t>
            </a:r>
          </a:p>
        </p:txBody>
      </p:sp>
      <p:sp>
        <p:nvSpPr>
          <p:cNvPr id="13" name="Rectangle 12">
            <a:extLst>
              <a:ext uri="{FF2B5EF4-FFF2-40B4-BE49-F238E27FC236}">
                <a16:creationId xmlns:a16="http://schemas.microsoft.com/office/drawing/2014/main" id="{81154BD8-96FA-E64D-ABDD-79269C08638D}"/>
              </a:ext>
            </a:extLst>
          </p:cNvPr>
          <p:cNvSpPr/>
          <p:nvPr/>
        </p:nvSpPr>
        <p:spPr>
          <a:xfrm>
            <a:off x="1477737" y="2049337"/>
            <a:ext cx="2069027" cy="584775"/>
          </a:xfrm>
          <a:prstGeom prst="rect">
            <a:avLst/>
          </a:prstGeom>
        </p:spPr>
        <p:txBody>
          <a:bodyPr wrap="square">
            <a:spAutoFit/>
          </a:bodyPr>
          <a:lstStyle/>
          <a:p>
            <a:pPr indent="-228600">
              <a:buNone/>
            </a:pPr>
            <a:r>
              <a:rPr lang="es-ES" sz="1600">
                <a:solidFill>
                  <a:schemeClr val="tx1">
                    <a:lumMod val="75000"/>
                    <a:lumOff val="25000"/>
                  </a:schemeClr>
                </a:solidFill>
              </a:rPr>
              <a:t>recomendaciones integradas</a:t>
            </a:r>
          </a:p>
        </p:txBody>
      </p:sp>
      <p:sp>
        <p:nvSpPr>
          <p:cNvPr id="3" name="Slide Number Placeholder 2">
            <a:extLst>
              <a:ext uri="{FF2B5EF4-FFF2-40B4-BE49-F238E27FC236}">
                <a16:creationId xmlns:a16="http://schemas.microsoft.com/office/drawing/2014/main" id="{0281470C-BCBA-8F41-A0B2-5FAFD62BED0F}"/>
              </a:ext>
            </a:extLst>
          </p:cNvPr>
          <p:cNvSpPr>
            <a:spLocks noGrp="1"/>
          </p:cNvSpPr>
          <p:nvPr>
            <p:ph type="sldNum" sz="quarter" idx="13"/>
          </p:nvPr>
        </p:nvSpPr>
        <p:spPr/>
        <p:txBody>
          <a:bodyPr/>
          <a:lstStyle/>
          <a:p>
            <a:fld id="{6809F770-0487-C844-B5CD-7CCE6C86BD15}" type="slidenum">
              <a:rPr lang="en-US" smtClean="0"/>
              <a:pPr/>
              <a:t>24</a:t>
            </a:fld>
            <a:endParaRPr lang="en-US" smtClean="0"/>
          </a:p>
        </p:txBody>
      </p:sp>
      <p:sp>
        <p:nvSpPr>
          <p:cNvPr id="16" name="Content Placeholder 3">
            <a:extLst>
              <a:ext uri="{FF2B5EF4-FFF2-40B4-BE49-F238E27FC236}">
                <a16:creationId xmlns:a16="http://schemas.microsoft.com/office/drawing/2014/main" id="{CB75E61B-41C6-4A02-A706-9C882DB02A73}"/>
              </a:ext>
            </a:extLst>
          </p:cNvPr>
          <p:cNvSpPr txBox="1">
            <a:spLocks/>
          </p:cNvSpPr>
          <p:nvPr/>
        </p:nvSpPr>
        <p:spPr>
          <a:xfrm>
            <a:off x="1917243" y="6121898"/>
            <a:ext cx="8355048" cy="599107"/>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3"/>
            <a:r>
              <a:rPr lang="es-ES" sz="1600" dirty="0">
                <a:solidFill>
                  <a:schemeClr val="tx1">
                    <a:lumMod val="75000"/>
                    <a:lumOff val="25000"/>
                  </a:schemeClr>
                </a:solidFill>
              </a:rPr>
              <a:t>La directriz completa y los perfiles de evidencia GRADE de apoyo están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disponibles </a:t>
            </a:r>
            <a:r>
              <a:rPr lang="es-ES" sz="1600" dirty="0">
                <a:solidFill>
                  <a:schemeClr val="tx1">
                    <a:lumMod val="75000"/>
                    <a:lumOff val="25000"/>
                  </a:schemeClr>
                </a:solidFill>
              </a:rPr>
              <a:t>en </a:t>
            </a:r>
            <a:r>
              <a:rPr lang="es-ES" sz="1600" dirty="0">
                <a:solidFill>
                  <a:srgbClr val="FF0000"/>
                </a:solidFill>
                <a:hlinkClick r:id="rId6"/>
              </a:rPr>
              <a:t>https://www.who.int/publications/i/item/9789240045989</a:t>
            </a:r>
            <a:r>
              <a:rPr lang="es-ES" sz="1600" dirty="0">
                <a:solidFill>
                  <a:schemeClr val="tx1">
                    <a:lumMod val="75000"/>
                    <a:lumOff val="25000"/>
                  </a:schemeClr>
                </a:solidFill>
              </a:rPr>
              <a:t> </a:t>
            </a:r>
          </a:p>
          <a:p>
            <a:pPr lvl="3"/>
            <a:endParaRPr lang="es-ES" sz="1600" dirty="0">
              <a:solidFill>
                <a:schemeClr val="tx1">
                  <a:lumMod val="75000"/>
                  <a:lumOff val="25000"/>
                </a:schemeClr>
              </a:solidFill>
            </a:endParaRPr>
          </a:p>
        </p:txBody>
      </p:sp>
    </p:spTree>
    <p:extLst>
      <p:ext uri="{BB962C8B-B14F-4D97-AF65-F5344CB8AC3E}">
        <p14:creationId xmlns:p14="http://schemas.microsoft.com/office/powerpoint/2010/main" val="3768563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4">
                                            <p:txEl>
                                              <p:pRg st="8" end="8"/>
                                            </p:txEl>
                                          </p:spTgt>
                                        </p:tgtEl>
                                        <p:attrNameLst>
                                          <p:attrName>style.visibility</p:attrName>
                                        </p:attrNameLst>
                                      </p:cBhvr>
                                      <p:to>
                                        <p:strVal val="visible"/>
                                      </p:to>
                                    </p:set>
                                    <p:animEffect transition="in" filter="wipe(left)">
                                      <p:cBhvr>
                                        <p:cTn id="10" dur="3000"/>
                                        <p:tgtEl>
                                          <p:spTgt spid="4">
                                            <p:txEl>
                                              <p:pRg st="8" end="8"/>
                                            </p:txEl>
                                          </p:spTgt>
                                        </p:tgtEl>
                                      </p:cBhvr>
                                    </p:animEffect>
                                  </p:childTnLst>
                                </p:cTn>
                              </p:par>
                              <p:par>
                                <p:cTn id="11" presetID="22" presetClass="entr" presetSubtype="8"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3000"/>
                                        <p:tgtEl>
                                          <p:spTgt spid="12"/>
                                        </p:tgtEl>
                                      </p:cBhvr>
                                    </p:animEffect>
                                  </p:childTnLst>
                                </p:cTn>
                              </p:par>
                            </p:childTnLst>
                          </p:cTn>
                        </p:par>
                        <p:par>
                          <p:cTn id="14" fill="hold">
                            <p:stCondLst>
                              <p:cond delay="3750"/>
                            </p:stCondLst>
                            <p:childTnLst>
                              <p:par>
                                <p:cTn id="15" presetID="1"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2BA8A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29FB8B-8ECD-3341-9B02-C483C06658D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9636"/>
            <a:ext cx="12192000" cy="2499297"/>
          </a:xfrm>
          <a:prstGeom prst="rect">
            <a:avLst/>
          </a:prstGeom>
        </p:spPr>
      </p:pic>
      <p:sp>
        <p:nvSpPr>
          <p:cNvPr id="10" name="Title 9"/>
          <p:cNvSpPr>
            <a:spLocks noGrp="1"/>
          </p:cNvSpPr>
          <p:nvPr>
            <p:ph type="title"/>
          </p:nvPr>
        </p:nvSpPr>
        <p:spPr/>
        <p:txBody>
          <a:bodyPr/>
          <a:lstStyle/>
          <a:p>
            <a:r>
              <a:rPr lang="es-ES" b="1"/>
              <a:t>Salud materna</a:t>
            </a:r>
          </a:p>
        </p:txBody>
      </p:sp>
      <p:sp>
        <p:nvSpPr>
          <p:cNvPr id="11" name="Text Placeholder 10"/>
          <p:cNvSpPr>
            <a:spLocks noGrp="1"/>
          </p:cNvSpPr>
          <p:nvPr>
            <p:ph type="body" sz="quarter" idx="14"/>
          </p:nvPr>
        </p:nvSpPr>
        <p:spPr/>
        <p:txBody>
          <a:bodyPr/>
          <a:lstStyle/>
          <a:p>
            <a:pPr>
              <a:spcBef>
                <a:spcPts val="600"/>
              </a:spcBef>
            </a:pPr>
            <a:r>
              <a:rPr lang="es-ES"/>
              <a:t>A.1	Evaluación materna</a:t>
            </a:r>
          </a:p>
          <a:p>
            <a:pPr>
              <a:spcBef>
                <a:spcPts val="600"/>
              </a:spcBef>
            </a:pPr>
            <a:r>
              <a:rPr lang="es-ES"/>
              <a:t>A.2	Intervenciones para signos y síntomas fisiológicos comunes</a:t>
            </a:r>
          </a:p>
          <a:p>
            <a:pPr>
              <a:spcBef>
                <a:spcPts val="600"/>
              </a:spcBef>
            </a:pPr>
            <a:r>
              <a:rPr lang="es-ES"/>
              <a:t>A.3	Medidas preventivas</a:t>
            </a:r>
          </a:p>
          <a:p>
            <a:pPr>
              <a:spcBef>
                <a:spcPts val="600"/>
              </a:spcBef>
            </a:pPr>
            <a:r>
              <a:rPr lang="es-ES"/>
              <a:t>A.4	Intervenciones de salud mental</a:t>
            </a:r>
          </a:p>
          <a:p>
            <a:pPr>
              <a:spcBef>
                <a:spcPts val="600"/>
              </a:spcBef>
            </a:pPr>
            <a:r>
              <a:rPr lang="es-ES"/>
              <a:t>A.5	Intervenciones de nutrición y actividad física</a:t>
            </a:r>
          </a:p>
          <a:p>
            <a:pPr>
              <a:spcBef>
                <a:spcPts val="600"/>
              </a:spcBef>
            </a:pPr>
            <a:r>
              <a:rPr lang="es-ES"/>
              <a:t>A.6	Anticoncepción</a:t>
            </a:r>
          </a:p>
        </p:txBody>
      </p:sp>
      <p:sp>
        <p:nvSpPr>
          <p:cNvPr id="12" name="Text Placeholder 11"/>
          <p:cNvSpPr>
            <a:spLocks noGrp="1"/>
          </p:cNvSpPr>
          <p:nvPr>
            <p:ph type="body" sz="quarter" idx="15"/>
          </p:nvPr>
        </p:nvSpPr>
        <p:spPr/>
        <p:txBody>
          <a:bodyPr/>
          <a:lstStyle/>
          <a:p>
            <a:r>
              <a:rPr lang="es-ES"/>
              <a:t>A</a:t>
            </a:r>
          </a:p>
        </p:txBody>
      </p:sp>
      <p:sp>
        <p:nvSpPr>
          <p:cNvPr id="5" name="Text Placeholder 10"/>
          <p:cNvSpPr txBox="1">
            <a:spLocks/>
          </p:cNvSpPr>
          <p:nvPr/>
        </p:nvSpPr>
        <p:spPr>
          <a:xfrm>
            <a:off x="1612798" y="1752599"/>
            <a:ext cx="9971745" cy="1851707"/>
          </a:xfrm>
          <a:prstGeom prst="rect">
            <a:avLst/>
          </a:prstGeom>
        </p:spPr>
        <p:txBody>
          <a:bodyPr vert="horz" lIns="0" tIns="0" rIns="0" bIns="0" rtlCol="0">
            <a:noAutofit/>
          </a:bodyPr>
          <a:lstStyle>
            <a:lvl1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1pPr>
            <a:lvl2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2pPr>
            <a:lvl3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3pPr>
            <a:lvl4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4pPr>
            <a:lvl5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ts val="600"/>
              </a:spcBef>
              <a:buNone/>
            </a:pPr>
            <a:r>
              <a:rPr lang="es-ES" sz="3600"/>
              <a:t>Recomendaciones 1-24</a:t>
            </a:r>
          </a:p>
        </p:txBody>
      </p:sp>
      <p:cxnSp>
        <p:nvCxnSpPr>
          <p:cNvPr id="7" name="Straight Connector 6">
            <a:extLst>
              <a:ext uri="{FF2B5EF4-FFF2-40B4-BE49-F238E27FC236}">
                <a16:creationId xmlns:a16="http://schemas.microsoft.com/office/drawing/2014/main" id="{4A4502E2-4AFE-E044-A5BD-06981702D84C}"/>
              </a:ext>
            </a:extLst>
          </p:cNvPr>
          <p:cNvCxnSpPr/>
          <p:nvPr/>
        </p:nvCxnSpPr>
        <p:spPr>
          <a:xfrm>
            <a:off x="610309" y="4009796"/>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69493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1A4F39C-8D1C-9342-8AAA-616D6AF4B2DC}"/>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552886" y="-60516"/>
            <a:ext cx="2692400" cy="2032000"/>
          </a:xfrm>
          <a:prstGeom prst="rect">
            <a:avLst/>
          </a:prstGeom>
        </p:spPr>
      </p:pic>
      <p:sp>
        <p:nvSpPr>
          <p:cNvPr id="2" name="Title 1"/>
          <p:cNvSpPr>
            <a:spLocks noGrp="1"/>
          </p:cNvSpPr>
          <p:nvPr>
            <p:ph type="title"/>
          </p:nvPr>
        </p:nvSpPr>
        <p:spPr>
          <a:xfrm>
            <a:off x="610309" y="457200"/>
            <a:ext cx="10968919" cy="524998"/>
          </a:xfrm>
        </p:spPr>
        <p:txBody>
          <a:bodyPr/>
          <a:lstStyle/>
          <a:p>
            <a:r>
              <a:rPr lang="es-ES" b="1">
                <a:solidFill>
                  <a:srgbClr val="2BA8A7"/>
                </a:solidFill>
              </a:rPr>
              <a:t>A.1	</a:t>
            </a:r>
            <a:r>
              <a:rPr lang="es-ES" b="1" cap="none">
                <a:solidFill>
                  <a:srgbClr val="2BA8A7"/>
                </a:solidFill>
              </a:rPr>
              <a:t>Evaluación materna</a:t>
            </a:r>
            <a:r>
              <a:rPr lang="es-ES" b="1">
                <a:solidFill>
                  <a:srgbClr val="2BA8A7"/>
                </a:solidFill>
              </a:rPr>
              <a:t/>
            </a:r>
            <a:br>
              <a:rPr lang="es-ES" b="1">
                <a:solidFill>
                  <a:srgbClr val="2BA8A7"/>
                </a:solidFill>
              </a:rPr>
            </a:br>
            <a:endParaRPr lang="es-ES" b="1">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4294967295"/>
          </p:nvPr>
        </p:nvSpPr>
        <p:spPr>
          <a:xfrm>
            <a:off x="610309" y="1135063"/>
            <a:ext cx="10969625" cy="536575"/>
          </a:xfrm>
        </p:spPr>
        <p:txBody>
          <a:bodyPr/>
          <a:lstStyle/>
          <a:p>
            <a:r>
              <a:rPr lang="es-ES" sz="2000" b="1" i="0">
                <a:solidFill>
                  <a:srgbClr val="2BA8A7"/>
                </a:solidFill>
                <a:latin typeface="+mj-lt"/>
              </a:rPr>
              <a:t>1. Evaluación fisiológica de la mujer</a:t>
            </a:r>
          </a:p>
        </p:txBody>
      </p:sp>
      <p:sp>
        <p:nvSpPr>
          <p:cNvPr id="11" name="Content Placeholder 2">
            <a:extLst>
              <a:ext uri="{FF2B5EF4-FFF2-40B4-BE49-F238E27FC236}">
                <a16:creationId xmlns:a16="http://schemas.microsoft.com/office/drawing/2014/main" id="{A280D66C-B62E-0B4E-8C44-C52FB3F75EAB}"/>
              </a:ext>
            </a:extLst>
          </p:cNvPr>
          <p:cNvSpPr txBox="1">
            <a:spLocks/>
          </p:cNvSpPr>
          <p:nvPr/>
        </p:nvSpPr>
        <p:spPr>
          <a:xfrm>
            <a:off x="661100" y="1671638"/>
            <a:ext cx="5434900" cy="3186104"/>
          </a:xfrm>
          <a:prstGeom prst="rect">
            <a:avLst/>
          </a:prstGeom>
        </p:spPr>
        <p:txBody>
          <a:bodyPr vert="horz" lIns="0" tIns="0" rIns="0" bIns="0" numCol="1" spcCol="720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600" dirty="0">
                <a:solidFill>
                  <a:srgbClr val="2BA8A7"/>
                </a:solidFill>
              </a:rPr>
              <a:t>Todas las mujeres en el período posparto deben recibir </a:t>
            </a:r>
            <a:r>
              <a:rPr lang="es-ES" sz="1600" dirty="0" smtClean="0">
                <a:solidFill>
                  <a:srgbClr val="2BA8A7"/>
                </a:solidFill>
              </a:rPr>
              <a:t/>
            </a:r>
            <a:br>
              <a:rPr lang="es-ES" sz="1600" dirty="0" smtClean="0">
                <a:solidFill>
                  <a:srgbClr val="2BA8A7"/>
                </a:solidFill>
              </a:rPr>
            </a:br>
            <a:r>
              <a:rPr lang="es-ES" sz="1600" dirty="0" smtClean="0">
                <a:solidFill>
                  <a:srgbClr val="2BA8A7"/>
                </a:solidFill>
              </a:rPr>
              <a:t>una </a:t>
            </a:r>
            <a:r>
              <a:rPr lang="es-ES" sz="1600" dirty="0">
                <a:solidFill>
                  <a:srgbClr val="2BA8A7"/>
                </a:solidFill>
              </a:rPr>
              <a:t>evaluación periódica</a:t>
            </a:r>
            <a:r>
              <a:rPr lang="es-ES" sz="1800" dirty="0">
                <a:solidFill>
                  <a:schemeClr val="tx1">
                    <a:lumMod val="75000"/>
                    <a:lumOff val="25000"/>
                  </a:schemeClr>
                </a:solidFill>
              </a:rPr>
              <a:t> de sangrado vaginal, tono muscular del útero, altura uterina, temperatura y frecuencia cardíaca (pulso) de manera rutinaria </a:t>
            </a:r>
            <a:r>
              <a:rPr lang="es-ES" sz="1600" dirty="0">
                <a:solidFill>
                  <a:srgbClr val="2BA8A7"/>
                </a:solidFill>
              </a:rPr>
              <a:t>durante las primeras 24 horas</a:t>
            </a:r>
            <a:r>
              <a:rPr lang="es-ES" sz="1800" dirty="0">
                <a:solidFill>
                  <a:schemeClr val="tx1">
                    <a:lumMod val="75000"/>
                    <a:lumOff val="25000"/>
                  </a:schemeClr>
                </a:solidFill>
              </a:rPr>
              <a:t>, a partir de la primera hora después del parto. La presión arterial debe medirse poco después del parto. Si es normal, se debe hacer una segunda medición de la presión arterial al cabo de 6 horas. Debe documentarse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el </a:t>
            </a:r>
            <a:r>
              <a:rPr lang="es-ES" sz="1800" dirty="0">
                <a:solidFill>
                  <a:schemeClr val="tx1">
                    <a:lumMod val="75000"/>
                    <a:lumOff val="25000"/>
                  </a:schemeClr>
                </a:solidFill>
              </a:rPr>
              <a:t>vaciado de orina dentro de las 6 horas.</a:t>
            </a:r>
          </a:p>
          <a:p>
            <a:pPr>
              <a:buNone/>
            </a:pPr>
            <a:endParaRPr lang="en-US" sz="1600" b="1" i="0" dirty="0">
              <a:solidFill>
                <a:schemeClr val="tx1">
                  <a:lumMod val="75000"/>
                  <a:lumOff val="25000"/>
                </a:schemeClr>
              </a:solidFill>
            </a:endParaRPr>
          </a:p>
        </p:txBody>
      </p:sp>
      <p:grpSp>
        <p:nvGrpSpPr>
          <p:cNvPr id="10" name="Group 9">
            <a:extLst>
              <a:ext uri="{FF2B5EF4-FFF2-40B4-BE49-F238E27FC236}">
                <a16:creationId xmlns:a16="http://schemas.microsoft.com/office/drawing/2014/main" id="{A8664915-E7C4-444E-97C9-235BEDBC870E}"/>
              </a:ext>
            </a:extLst>
          </p:cNvPr>
          <p:cNvGrpSpPr/>
          <p:nvPr/>
        </p:nvGrpSpPr>
        <p:grpSpPr>
          <a:xfrm>
            <a:off x="234591" y="5461064"/>
            <a:ext cx="2034479" cy="272253"/>
            <a:chOff x="685800" y="6165890"/>
            <a:chExt cx="1229008" cy="119062"/>
          </a:xfrm>
          <a:solidFill>
            <a:srgbClr val="2BA8A7"/>
          </a:solidFill>
        </p:grpSpPr>
        <p:sp>
          <p:nvSpPr>
            <p:cNvPr id="13" name="Rectangle 9">
              <a:extLst>
                <a:ext uri="{FF2B5EF4-FFF2-40B4-BE49-F238E27FC236}">
                  <a16:creationId xmlns:a16="http://schemas.microsoft.com/office/drawing/2014/main" id="{AA9576BC-6F30-BE47-AC54-FBF757A2E314}"/>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AC8EFBA1-1E1B-F649-A729-FF09F1F007B6}"/>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84BDE86F-AC66-024C-890A-1DE0692A337C}"/>
              </a:ext>
            </a:extLst>
          </p:cNvPr>
          <p:cNvSpPr txBox="1"/>
          <p:nvPr/>
        </p:nvSpPr>
        <p:spPr>
          <a:xfrm>
            <a:off x="235018" y="5820964"/>
            <a:ext cx="2048671" cy="215444"/>
          </a:xfrm>
          <a:prstGeom prst="rect">
            <a:avLst/>
          </a:prstGeom>
          <a:noFill/>
        </p:spPr>
        <p:txBody>
          <a:bodyPr wrap="square" lIns="0" tIns="0" rIns="0" bIns="0" rtlCol="0">
            <a:spAutoFit/>
          </a:bodyPr>
          <a:lstStyle/>
          <a:p>
            <a:r>
              <a:rPr lang="es-ES" sz="1400" b="1">
                <a:solidFill>
                  <a:srgbClr val="2BA8A7"/>
                </a:solidFill>
                <a:latin typeface="+mj-lt"/>
              </a:rPr>
              <a:t>Evaluación materna</a:t>
            </a:r>
          </a:p>
        </p:txBody>
      </p:sp>
      <p:sp>
        <p:nvSpPr>
          <p:cNvPr id="16" name="Rectangle 9">
            <a:extLst>
              <a:ext uri="{FF2B5EF4-FFF2-40B4-BE49-F238E27FC236}">
                <a16:creationId xmlns:a16="http://schemas.microsoft.com/office/drawing/2014/main" id="{B1D031B4-E58D-ED41-85E7-EB1497CFA7A8}"/>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9">
            <a:extLst>
              <a:ext uri="{FF2B5EF4-FFF2-40B4-BE49-F238E27FC236}">
                <a16:creationId xmlns:a16="http://schemas.microsoft.com/office/drawing/2014/main" id="{21E17977-9B46-1447-87E6-8FE38C04CF1A}"/>
              </a:ext>
            </a:extLst>
          </p:cNvPr>
          <p:cNvSpPr>
            <a:spLocks noChangeArrowheads="1"/>
          </p:cNvSpPr>
          <p:nvPr/>
        </p:nvSpPr>
        <p:spPr bwMode="auto">
          <a:xfrm>
            <a:off x="240536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9">
            <a:extLst>
              <a:ext uri="{FF2B5EF4-FFF2-40B4-BE49-F238E27FC236}">
                <a16:creationId xmlns:a16="http://schemas.microsoft.com/office/drawing/2014/main" id="{8CC51218-D2C8-854C-8866-2DF1C82E2DEB}"/>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9">
            <a:extLst>
              <a:ext uri="{FF2B5EF4-FFF2-40B4-BE49-F238E27FC236}">
                <a16:creationId xmlns:a16="http://schemas.microsoft.com/office/drawing/2014/main" id="{8C817209-44C1-8D4E-B4D4-59B31B74ACB5}"/>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9">
            <a:extLst>
              <a:ext uri="{FF2B5EF4-FFF2-40B4-BE49-F238E27FC236}">
                <a16:creationId xmlns:a16="http://schemas.microsoft.com/office/drawing/2014/main" id="{8F1923A9-6C8D-DF4F-972E-6DF820CC38FF}"/>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a:extLst>
              <a:ext uri="{FF2B5EF4-FFF2-40B4-BE49-F238E27FC236}">
                <a16:creationId xmlns:a16="http://schemas.microsoft.com/office/drawing/2014/main" id="{65A31E03-8139-424C-A7F6-C6A0DC04DB8D}"/>
              </a:ext>
            </a:extLst>
          </p:cNvPr>
          <p:cNvSpPr>
            <a:spLocks noGrp="1"/>
          </p:cNvSpPr>
          <p:nvPr>
            <p:ph type="sldNum" sz="quarter" idx="10"/>
          </p:nvPr>
        </p:nvSpPr>
        <p:spPr/>
        <p:txBody>
          <a:bodyPr/>
          <a:lstStyle/>
          <a:p>
            <a:fld id="{6809F770-0487-C844-B5CD-7CCE6C86BD15}" type="slidenum">
              <a:rPr lang="en-US" smtClean="0"/>
              <a:pPr/>
              <a:t>26</a:t>
            </a:fld>
            <a:endParaRPr lang="en-US" smtClean="0"/>
          </a:p>
        </p:txBody>
      </p:sp>
      <p:grpSp>
        <p:nvGrpSpPr>
          <p:cNvPr id="21" name="Group 20"/>
          <p:cNvGrpSpPr/>
          <p:nvPr/>
        </p:nvGrpSpPr>
        <p:grpSpPr>
          <a:xfrm>
            <a:off x="9786720" y="452331"/>
            <a:ext cx="2405280" cy="692727"/>
            <a:chOff x="9786720" y="665018"/>
            <a:chExt cx="2405280" cy="692727"/>
          </a:xfrm>
          <a:solidFill>
            <a:srgbClr val="2BA8A7"/>
          </a:solidFill>
        </p:grpSpPr>
        <p:sp>
          <p:nvSpPr>
            <p:cNvPr id="22" name="Rounded Rectangle 21"/>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12" name="Rounded Rectangle 11"/>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Recomendación integrada</a:t>
              </a:r>
            </a:p>
          </p:txBody>
        </p:sp>
      </p:grpSp>
      <p:sp>
        <p:nvSpPr>
          <p:cNvPr id="24" name="Content Placeholder 2">
            <a:extLst>
              <a:ext uri="{FF2B5EF4-FFF2-40B4-BE49-F238E27FC236}">
                <a16:creationId xmlns:a16="http://schemas.microsoft.com/office/drawing/2014/main" id="{D74BFAE3-E5F1-4748-A256-DE1DB45DC5AB}"/>
              </a:ext>
            </a:extLst>
          </p:cNvPr>
          <p:cNvSpPr txBox="1">
            <a:spLocks/>
          </p:cNvSpPr>
          <p:nvPr/>
        </p:nvSpPr>
        <p:spPr>
          <a:xfrm>
            <a:off x="6329683" y="2654216"/>
            <a:ext cx="5490757" cy="2926636"/>
          </a:xfrm>
          <a:prstGeom prst="rect">
            <a:avLst/>
          </a:prstGeom>
        </p:spPr>
        <p:txBody>
          <a:bodyPr vert="horz" lIns="0" tIns="0" rIns="0" bIns="0" numCol="1" spcCol="720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600" dirty="0">
                <a:solidFill>
                  <a:srgbClr val="2BA8A7"/>
                </a:solidFill>
              </a:rPr>
              <a:t>En cada contacto posnatal subsiguiente pasadas las 24 horas después del parto, se debe seguir indagando</a:t>
            </a:r>
            <a:r>
              <a:rPr lang="es-ES" sz="1800" dirty="0">
                <a:solidFill>
                  <a:schemeClr val="tx1">
                    <a:lumMod val="75000"/>
                    <a:lumOff val="25000"/>
                  </a:schemeClr>
                </a:solidFill>
              </a:rPr>
              <a:t> sobre el bienestar general y se deben hacer evaluaciones respecto de lo siguiente: micción e incontinencia urinaria, función intestinal, cicatrización de las heridas perineales, dolor de cabeza, fatiga, dolor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de </a:t>
            </a:r>
            <a:r>
              <a:rPr lang="es-ES" sz="1800" dirty="0">
                <a:solidFill>
                  <a:schemeClr val="tx1">
                    <a:lumMod val="75000"/>
                    <a:lumOff val="25000"/>
                  </a:schemeClr>
                </a:solidFill>
              </a:rPr>
              <a:t>espalda, dolor e higiene perineales, dolor en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las </a:t>
            </a:r>
            <a:r>
              <a:rPr lang="es-ES" sz="1800" dirty="0">
                <a:solidFill>
                  <a:schemeClr val="tx1">
                    <a:lumMod val="75000"/>
                    <a:lumOff val="25000"/>
                  </a:schemeClr>
                </a:solidFill>
              </a:rPr>
              <a:t>mamas y sensibilidad uterina y loquios.</a:t>
            </a:r>
          </a:p>
          <a:p>
            <a:pPr>
              <a:buNone/>
            </a:pPr>
            <a:endParaRPr lang="en-US" sz="1600" b="1" i="0" dirty="0">
              <a:solidFill>
                <a:schemeClr val="tx1">
                  <a:lumMod val="75000"/>
                  <a:lumOff val="25000"/>
                </a:schemeClr>
              </a:solidFill>
            </a:endParaRPr>
          </a:p>
        </p:txBody>
      </p:sp>
    </p:spTree>
    <p:extLst>
      <p:ext uri="{BB962C8B-B14F-4D97-AF65-F5344CB8AC3E}">
        <p14:creationId xmlns:p14="http://schemas.microsoft.com/office/powerpoint/2010/main" val="93465603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B26429A-D643-FC40-A95C-41BB0F6AE9A2}"/>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552886" y="-60516"/>
            <a:ext cx="2692400" cy="2032000"/>
          </a:xfrm>
          <a:prstGeom prst="rect">
            <a:avLst/>
          </a:prstGeom>
        </p:spPr>
      </p:pic>
      <p:sp>
        <p:nvSpPr>
          <p:cNvPr id="2" name="Title 1"/>
          <p:cNvSpPr>
            <a:spLocks noGrp="1"/>
          </p:cNvSpPr>
          <p:nvPr>
            <p:ph type="title"/>
          </p:nvPr>
        </p:nvSpPr>
        <p:spPr/>
        <p:txBody>
          <a:bodyPr/>
          <a:lstStyle/>
          <a:p>
            <a:r>
              <a:rPr lang="es-ES" b="1">
                <a:solidFill>
                  <a:srgbClr val="2BA8A7"/>
                </a:solidFill>
              </a:rPr>
              <a:t>A.1	</a:t>
            </a:r>
            <a:r>
              <a:rPr lang="es-ES" b="1" cap="none">
                <a:solidFill>
                  <a:srgbClr val="2BA8A7"/>
                </a:solidFill>
              </a:rPr>
              <a:t>Evaluación materna</a:t>
            </a:r>
            <a:r>
              <a:rPr lang="es-ES" b="1">
                <a:solidFill>
                  <a:srgbClr val="2BA8A7"/>
                </a:solidFill>
              </a:rPr>
              <a:t/>
            </a:r>
            <a:br>
              <a:rPr lang="es-ES" b="1">
                <a:solidFill>
                  <a:srgbClr val="2BA8A7"/>
                </a:solidFill>
              </a:rPr>
            </a:br>
            <a:endParaRPr lang="es-ES" b="1">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p:txBody>
          <a:bodyPr/>
          <a:lstStyle/>
          <a:p>
            <a:r>
              <a:rPr lang="es-ES" sz="2000" b="1" i="0">
                <a:solidFill>
                  <a:srgbClr val="2BA8A7"/>
                </a:solidFill>
                <a:latin typeface="+mj-lt"/>
              </a:rPr>
              <a:t>2a y 2b. Pruebas actualizadas de VIH</a:t>
            </a:r>
          </a:p>
        </p:txBody>
      </p:sp>
      <p:grpSp>
        <p:nvGrpSpPr>
          <p:cNvPr id="18" name="Group 17">
            <a:extLst>
              <a:ext uri="{FF2B5EF4-FFF2-40B4-BE49-F238E27FC236}">
                <a16:creationId xmlns:a16="http://schemas.microsoft.com/office/drawing/2014/main" id="{261323D5-B9FF-194E-9B8B-83428EA7A214}"/>
              </a:ext>
            </a:extLst>
          </p:cNvPr>
          <p:cNvGrpSpPr/>
          <p:nvPr/>
        </p:nvGrpSpPr>
        <p:grpSpPr>
          <a:xfrm>
            <a:off x="234591" y="5461064"/>
            <a:ext cx="2034479" cy="272253"/>
            <a:chOff x="685800" y="6165890"/>
            <a:chExt cx="1229008" cy="119062"/>
          </a:xfrm>
          <a:solidFill>
            <a:srgbClr val="2BA8A7"/>
          </a:solidFill>
        </p:grpSpPr>
        <p:sp>
          <p:nvSpPr>
            <p:cNvPr id="19" name="Rectangle 9">
              <a:extLst>
                <a:ext uri="{FF2B5EF4-FFF2-40B4-BE49-F238E27FC236}">
                  <a16:creationId xmlns:a16="http://schemas.microsoft.com/office/drawing/2014/main" id="{A5859EB6-A812-E748-99D9-461783EB40A0}"/>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B3B6516A-DDF8-BA44-A580-BCB98ED2E8C7}"/>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TextBox 20">
            <a:extLst>
              <a:ext uri="{FF2B5EF4-FFF2-40B4-BE49-F238E27FC236}">
                <a16:creationId xmlns:a16="http://schemas.microsoft.com/office/drawing/2014/main" id="{552434D9-CDDD-F94B-B3B9-C018F6C0B68A}"/>
              </a:ext>
            </a:extLst>
          </p:cNvPr>
          <p:cNvSpPr txBox="1"/>
          <p:nvPr/>
        </p:nvSpPr>
        <p:spPr>
          <a:xfrm>
            <a:off x="235018" y="5820964"/>
            <a:ext cx="2048671" cy="215444"/>
          </a:xfrm>
          <a:prstGeom prst="rect">
            <a:avLst/>
          </a:prstGeom>
          <a:noFill/>
        </p:spPr>
        <p:txBody>
          <a:bodyPr wrap="square" lIns="0" tIns="0" rIns="0" bIns="0" rtlCol="0">
            <a:spAutoFit/>
          </a:bodyPr>
          <a:lstStyle/>
          <a:p>
            <a:r>
              <a:rPr lang="es-ES" sz="1400" b="1">
                <a:solidFill>
                  <a:srgbClr val="2BA8A7"/>
                </a:solidFill>
                <a:latin typeface="+mj-lt"/>
              </a:rPr>
              <a:t>Evaluación materna</a:t>
            </a:r>
          </a:p>
        </p:txBody>
      </p:sp>
      <p:sp>
        <p:nvSpPr>
          <p:cNvPr id="22" name="Rectangle 9">
            <a:extLst>
              <a:ext uri="{FF2B5EF4-FFF2-40B4-BE49-F238E27FC236}">
                <a16:creationId xmlns:a16="http://schemas.microsoft.com/office/drawing/2014/main" id="{7B2C7067-A3F9-5A44-8BA3-D35E150903EB}"/>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9">
            <a:extLst>
              <a:ext uri="{FF2B5EF4-FFF2-40B4-BE49-F238E27FC236}">
                <a16:creationId xmlns:a16="http://schemas.microsoft.com/office/drawing/2014/main" id="{2CE3AC79-2811-794E-BFEC-7B746F234803}"/>
              </a:ext>
            </a:extLst>
          </p:cNvPr>
          <p:cNvSpPr>
            <a:spLocks noChangeArrowheads="1"/>
          </p:cNvSpPr>
          <p:nvPr/>
        </p:nvSpPr>
        <p:spPr bwMode="auto">
          <a:xfrm>
            <a:off x="240536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229B9432-E092-B948-835D-8FDBDA09A425}"/>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8E0D18BE-B865-5849-867F-6DD0E9D8204C}"/>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D89A3AAE-DF1B-A14C-8597-E218AC4FF10B}"/>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Content Placeholder 2">
            <a:extLst>
              <a:ext uri="{FF2B5EF4-FFF2-40B4-BE49-F238E27FC236}">
                <a16:creationId xmlns:a16="http://schemas.microsoft.com/office/drawing/2014/main" id="{D9C881C8-589B-1841-A00B-174C4F79BF9D}"/>
              </a:ext>
            </a:extLst>
          </p:cNvPr>
          <p:cNvSpPr txBox="1">
            <a:spLocks/>
          </p:cNvSpPr>
          <p:nvPr/>
        </p:nvSpPr>
        <p:spPr>
          <a:xfrm>
            <a:off x="661101" y="1758853"/>
            <a:ext cx="10787780" cy="4786054"/>
          </a:xfrm>
          <a:prstGeom prst="rect">
            <a:avLst/>
          </a:prstGeom>
        </p:spPr>
        <p:txBody>
          <a:bodyPr vert="horz" wrap="square" lIns="0" tIns="0" rIns="0" bIns="0" numCol="2" spcCol="720000" rtlCol="0">
            <a:sp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600" dirty="0">
                <a:solidFill>
                  <a:srgbClr val="2BA8A7"/>
                </a:solidFill>
              </a:rPr>
              <a:t>En entornos con carga alta de VIH, se necesitan pruebas actualizadas de VIH posparto</a:t>
            </a:r>
            <a:r>
              <a:rPr lang="es-ES" sz="1600" dirty="0">
                <a:solidFill>
                  <a:schemeClr val="tx1">
                    <a:lumMod val="75000"/>
                    <a:lumOff val="25000"/>
                  </a:schemeClr>
                </a:solidFill>
              </a:rPr>
              <a:t> para las mujeres VIH-negativas o con estado desconocido que no se hayan hecho pruebas en el contacto prenatal inicial ni en la visita del tercer trimestre. </a:t>
            </a:r>
          </a:p>
          <a:p>
            <a:endParaRPr lang="en-US" sz="1800" dirty="0">
              <a:solidFill>
                <a:schemeClr val="tx1">
                  <a:lumMod val="75000"/>
                  <a:lumOff val="25000"/>
                </a:schemeClr>
              </a:solidFill>
            </a:endParaRPr>
          </a:p>
          <a:p>
            <a:endParaRPr lang="en-US" sz="1800" dirty="0">
              <a:solidFill>
                <a:schemeClr val="tx1">
                  <a:lumMod val="75000"/>
                  <a:lumOff val="25000"/>
                </a:schemeClr>
              </a:solidFill>
            </a:endParaRPr>
          </a:p>
          <a:p>
            <a:endParaRPr lang="en-US" sz="1800" dirty="0">
              <a:solidFill>
                <a:schemeClr val="tx1">
                  <a:lumMod val="75000"/>
                  <a:lumOff val="25000"/>
                </a:schemeClr>
              </a:solidFill>
            </a:endParaRPr>
          </a:p>
          <a:p>
            <a:endParaRPr lang="en-US" sz="1800" dirty="0">
              <a:solidFill>
                <a:schemeClr val="tx1">
                  <a:lumMod val="75000"/>
                  <a:lumOff val="25000"/>
                </a:schemeClr>
              </a:solidFill>
            </a:endParaRPr>
          </a:p>
          <a:p>
            <a:endParaRPr lang="en-US" sz="1800" dirty="0">
              <a:solidFill>
                <a:schemeClr val="tx1">
                  <a:lumMod val="75000"/>
                  <a:lumOff val="25000"/>
                </a:schemeClr>
              </a:solidFill>
            </a:endParaRPr>
          </a:p>
          <a:p>
            <a:pPr>
              <a:spcAft>
                <a:spcPts val="0"/>
              </a:spcAft>
            </a:pPr>
            <a:r>
              <a:rPr lang="es-ES" sz="1600" dirty="0">
                <a:solidFill>
                  <a:srgbClr val="2BA8A7"/>
                </a:solidFill>
              </a:rPr>
              <a:t>En entornos con carga baja de VIH, se puede considerar realizar pruebas actualizadas de VIH posparto</a:t>
            </a:r>
            <a:r>
              <a:rPr lang="es-ES" sz="1600" dirty="0">
                <a:solidFill>
                  <a:schemeClr val="tx1">
                    <a:lumMod val="75000"/>
                    <a:lumOff val="25000"/>
                  </a:schemeClr>
                </a:solidFill>
              </a:rPr>
              <a:t> para las mujeres VIH-negativas o con estado desconocido que no se hayan hecho pruebas en el contacto prenatal inicial ni en la visita del tercer trimestre, como parte de la iniciativa de eliminar la transmisión </a:t>
            </a:r>
            <a:r>
              <a:rPr lang="es-ES" sz="1600" dirty="0" err="1">
                <a:solidFill>
                  <a:schemeClr val="tx1">
                    <a:lumMod val="75000"/>
                    <a:lumOff val="25000"/>
                  </a:schemeClr>
                </a:solidFill>
              </a:rPr>
              <a:t>maternoinfantil</a:t>
            </a:r>
            <a:r>
              <a:rPr lang="es-ES" sz="1600" dirty="0">
                <a:solidFill>
                  <a:schemeClr val="tx1">
                    <a:lumMod val="75000"/>
                    <a:lumOff val="25000"/>
                  </a:schemeClr>
                </a:solidFill>
              </a:rPr>
              <a:t>. Los países pueden considerarlo solo para las mujeres que estén en relaciones </a:t>
            </a:r>
            <a:r>
              <a:rPr lang="es-ES" sz="1600" dirty="0" err="1">
                <a:solidFill>
                  <a:schemeClr val="tx1">
                    <a:lumMod val="75000"/>
                    <a:lumOff val="25000"/>
                  </a:schemeClr>
                </a:solidFill>
              </a:rPr>
              <a:t>serodiscordantes</a:t>
            </a:r>
            <a:r>
              <a:rPr lang="es-ES" sz="1600" dirty="0">
                <a:solidFill>
                  <a:schemeClr val="tx1">
                    <a:lumMod val="75000"/>
                    <a:lumOff val="25000"/>
                  </a:schemeClr>
                </a:solidFill>
              </a:rPr>
              <a:t>, en las que el virus no esté suprimido pese a un tratamiento antirretroviral, o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que </a:t>
            </a:r>
            <a:r>
              <a:rPr lang="es-ES" sz="1600" dirty="0">
                <a:solidFill>
                  <a:schemeClr val="tx1">
                    <a:lumMod val="75000"/>
                    <a:lumOff val="25000"/>
                  </a:schemeClr>
                </a:solidFill>
              </a:rPr>
              <a:t>tuvieron otros riesgos continuos de infección por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el </a:t>
            </a:r>
            <a:r>
              <a:rPr lang="es-ES" sz="1600" dirty="0">
                <a:solidFill>
                  <a:schemeClr val="tx1">
                    <a:lumMod val="75000"/>
                    <a:lumOff val="25000"/>
                  </a:schemeClr>
                </a:solidFill>
              </a:rPr>
              <a:t>VIH en la última etapa del embarazo en la visita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del </a:t>
            </a:r>
            <a:r>
              <a:rPr lang="es-ES" sz="1600" dirty="0">
                <a:solidFill>
                  <a:schemeClr val="tx1">
                    <a:lumMod val="75000"/>
                    <a:lumOff val="25000"/>
                  </a:schemeClr>
                </a:solidFill>
              </a:rPr>
              <a:t>tercer trimestre.</a:t>
            </a:r>
          </a:p>
          <a:p>
            <a:r>
              <a:rPr lang="es-ES" sz="1600" i="0" dirty="0">
                <a:solidFill>
                  <a:schemeClr val="tx1">
                    <a:lumMod val="75000"/>
                    <a:lumOff val="25000"/>
                  </a:schemeClr>
                </a:solidFill>
              </a:rPr>
              <a:t> </a:t>
            </a:r>
          </a:p>
          <a:p>
            <a:endParaRPr lang="en-US" sz="1600" i="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1E7B6732-36E4-C541-8024-9B8BF5159C46}"/>
              </a:ext>
            </a:extLst>
          </p:cNvPr>
          <p:cNvSpPr>
            <a:spLocks noGrp="1"/>
          </p:cNvSpPr>
          <p:nvPr>
            <p:ph type="sldNum" sz="quarter" idx="10"/>
          </p:nvPr>
        </p:nvSpPr>
        <p:spPr/>
        <p:txBody>
          <a:bodyPr/>
          <a:lstStyle/>
          <a:p>
            <a:fld id="{6809F770-0487-C844-B5CD-7CCE6C86BD15}" type="slidenum">
              <a:rPr lang="en-US" smtClean="0"/>
              <a:pPr/>
              <a:t>27</a:t>
            </a:fld>
            <a:endParaRPr lang="en-US" smtClean="0"/>
          </a:p>
        </p:txBody>
      </p:sp>
      <p:grpSp>
        <p:nvGrpSpPr>
          <p:cNvPr id="28" name="Group 27">
            <a:extLst>
              <a:ext uri="{FF2B5EF4-FFF2-40B4-BE49-F238E27FC236}">
                <a16:creationId xmlns:a16="http://schemas.microsoft.com/office/drawing/2014/main" id="{403E8FCE-3158-1643-8429-E57E7F9ABC1B}"/>
              </a:ext>
            </a:extLst>
          </p:cNvPr>
          <p:cNvGrpSpPr/>
          <p:nvPr/>
        </p:nvGrpSpPr>
        <p:grpSpPr>
          <a:xfrm>
            <a:off x="9786720" y="452331"/>
            <a:ext cx="2405280" cy="692727"/>
            <a:chOff x="9786720" y="665018"/>
            <a:chExt cx="2405280" cy="692727"/>
          </a:xfrm>
          <a:solidFill>
            <a:srgbClr val="2BA8A7"/>
          </a:solidFill>
        </p:grpSpPr>
        <p:sp>
          <p:nvSpPr>
            <p:cNvPr id="29" name="Rounded Rectangle 28">
              <a:extLst>
                <a:ext uri="{FF2B5EF4-FFF2-40B4-BE49-F238E27FC236}">
                  <a16:creationId xmlns:a16="http://schemas.microsoft.com/office/drawing/2014/main" id="{8362D7B7-98A0-634E-B0AB-FE978D3AD439}"/>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30" name="Rounded Rectangle 29">
              <a:extLst>
                <a:ext uri="{FF2B5EF4-FFF2-40B4-BE49-F238E27FC236}">
                  <a16:creationId xmlns:a16="http://schemas.microsoft.com/office/drawing/2014/main" id="{154F0FAA-0D57-6448-8CBA-1275708F51EB}"/>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Recomendaciones integradas</a:t>
              </a:r>
            </a:p>
          </p:txBody>
        </p:sp>
      </p:grpSp>
    </p:spTree>
    <p:extLst>
      <p:ext uri="{BB962C8B-B14F-4D97-AF65-F5344CB8AC3E}">
        <p14:creationId xmlns:p14="http://schemas.microsoft.com/office/powerpoint/2010/main" val="173248934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9565B2D-F1E4-F746-9368-30F4FE3C09A5}"/>
              </a:ext>
            </a:extLst>
          </p:cNvPr>
          <p:cNvPicPr>
            <a:picLocks noChangeAspect="1"/>
          </p:cNvPicPr>
          <p:nvPr/>
        </p:nvPicPr>
        <p:blipFill>
          <a:blip r:embed="rId3" cstate="screen">
            <a:alphaModFix amt="19000"/>
            <a:extLst>
              <a:ext uri="{28A0092B-C50C-407E-A947-70E740481C1C}">
                <a14:useLocalDpi xmlns:a14="http://schemas.microsoft.com/office/drawing/2010/main"/>
              </a:ext>
            </a:extLst>
          </a:blip>
          <a:srcRect/>
          <a:stretch/>
        </p:blipFill>
        <p:spPr>
          <a:xfrm>
            <a:off x="9552886" y="-60516"/>
            <a:ext cx="2692400" cy="2032000"/>
          </a:xfrm>
          <a:prstGeom prst="rect">
            <a:avLst/>
          </a:prstGeom>
        </p:spPr>
      </p:pic>
      <p:sp>
        <p:nvSpPr>
          <p:cNvPr id="2" name="Title 1"/>
          <p:cNvSpPr>
            <a:spLocks noGrp="1"/>
          </p:cNvSpPr>
          <p:nvPr>
            <p:ph type="title"/>
          </p:nvPr>
        </p:nvSpPr>
        <p:spPr/>
        <p:txBody>
          <a:bodyPr/>
          <a:lstStyle/>
          <a:p>
            <a:r>
              <a:rPr lang="es-ES" b="1" dirty="0">
                <a:solidFill>
                  <a:srgbClr val="2BA8A7"/>
                </a:solidFill>
              </a:rPr>
              <a:t>A.1	</a:t>
            </a:r>
            <a:r>
              <a:rPr lang="es-ES" b="1" cap="none" dirty="0">
                <a:solidFill>
                  <a:srgbClr val="2BA8A7"/>
                </a:solidFill>
              </a:rPr>
              <a:t>Evaluación materna</a:t>
            </a:r>
            <a:r>
              <a:rPr lang="es-ES" b="1" dirty="0">
                <a:solidFill>
                  <a:srgbClr val="2BA8A7"/>
                </a:solidFill>
              </a:rPr>
              <a:t/>
            </a:r>
            <a:br>
              <a:rPr lang="es-ES" b="1" dirty="0">
                <a:solidFill>
                  <a:srgbClr val="2BA8A7"/>
                </a:solidFill>
              </a:rPr>
            </a:br>
            <a:endParaRPr lang="es-ES" b="1" dirty="0">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p:txBody>
          <a:bodyPr/>
          <a:lstStyle/>
          <a:p>
            <a:r>
              <a:rPr lang="es-ES" sz="2000" b="1" i="0">
                <a:solidFill>
                  <a:srgbClr val="2BA8A7"/>
                </a:solidFill>
                <a:latin typeface="+mj-lt"/>
              </a:rPr>
              <a:t>3a-3c. Examen de detección de tuberculosis</a:t>
            </a:r>
          </a:p>
        </p:txBody>
      </p:sp>
      <p:grpSp>
        <p:nvGrpSpPr>
          <p:cNvPr id="23" name="Group 22">
            <a:extLst>
              <a:ext uri="{FF2B5EF4-FFF2-40B4-BE49-F238E27FC236}">
                <a16:creationId xmlns:a16="http://schemas.microsoft.com/office/drawing/2014/main" id="{78C7C476-FBB5-8644-A29B-1036473DDE38}"/>
              </a:ext>
            </a:extLst>
          </p:cNvPr>
          <p:cNvGrpSpPr/>
          <p:nvPr/>
        </p:nvGrpSpPr>
        <p:grpSpPr>
          <a:xfrm>
            <a:off x="234591" y="5461064"/>
            <a:ext cx="2034479" cy="272253"/>
            <a:chOff x="685800" y="6165890"/>
            <a:chExt cx="1229008" cy="119062"/>
          </a:xfrm>
          <a:solidFill>
            <a:srgbClr val="2BA8A7"/>
          </a:solidFill>
        </p:grpSpPr>
        <p:sp>
          <p:nvSpPr>
            <p:cNvPr id="24" name="Rectangle 9">
              <a:extLst>
                <a:ext uri="{FF2B5EF4-FFF2-40B4-BE49-F238E27FC236}">
                  <a16:creationId xmlns:a16="http://schemas.microsoft.com/office/drawing/2014/main" id="{B0F8519E-4A57-6249-A4E3-E9581B631724}"/>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DBC2CBF8-EF10-C346-9873-84E3658D5D23}"/>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6" name="TextBox 25">
            <a:extLst>
              <a:ext uri="{FF2B5EF4-FFF2-40B4-BE49-F238E27FC236}">
                <a16:creationId xmlns:a16="http://schemas.microsoft.com/office/drawing/2014/main" id="{37691D34-DDD1-F348-9987-F5D8560284F3}"/>
              </a:ext>
            </a:extLst>
          </p:cNvPr>
          <p:cNvSpPr txBox="1"/>
          <p:nvPr/>
        </p:nvSpPr>
        <p:spPr>
          <a:xfrm>
            <a:off x="235018" y="5820964"/>
            <a:ext cx="2048671" cy="215444"/>
          </a:xfrm>
          <a:prstGeom prst="rect">
            <a:avLst/>
          </a:prstGeom>
          <a:noFill/>
        </p:spPr>
        <p:txBody>
          <a:bodyPr wrap="square" lIns="0" tIns="0" rIns="0" bIns="0" rtlCol="0">
            <a:spAutoFit/>
          </a:bodyPr>
          <a:lstStyle/>
          <a:p>
            <a:r>
              <a:rPr lang="es-ES" sz="1400" b="1">
                <a:solidFill>
                  <a:srgbClr val="2BA8A7"/>
                </a:solidFill>
                <a:latin typeface="+mj-lt"/>
              </a:rPr>
              <a:t>Evaluación materna</a:t>
            </a:r>
          </a:p>
        </p:txBody>
      </p:sp>
      <p:sp>
        <p:nvSpPr>
          <p:cNvPr id="27" name="Rectangle 9">
            <a:extLst>
              <a:ext uri="{FF2B5EF4-FFF2-40B4-BE49-F238E27FC236}">
                <a16:creationId xmlns:a16="http://schemas.microsoft.com/office/drawing/2014/main" id="{005621D1-D6EF-CA48-B659-90DBA6574217}"/>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1011791F-F053-5143-81DA-F8F1A6EEC191}"/>
              </a:ext>
            </a:extLst>
          </p:cNvPr>
          <p:cNvSpPr>
            <a:spLocks noChangeArrowheads="1"/>
          </p:cNvSpPr>
          <p:nvPr/>
        </p:nvSpPr>
        <p:spPr bwMode="auto">
          <a:xfrm>
            <a:off x="240536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9">
            <a:extLst>
              <a:ext uri="{FF2B5EF4-FFF2-40B4-BE49-F238E27FC236}">
                <a16:creationId xmlns:a16="http://schemas.microsoft.com/office/drawing/2014/main" id="{ADD553A6-94E6-9747-A46D-64B79F3E2F1F}"/>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9">
            <a:extLst>
              <a:ext uri="{FF2B5EF4-FFF2-40B4-BE49-F238E27FC236}">
                <a16:creationId xmlns:a16="http://schemas.microsoft.com/office/drawing/2014/main" id="{C7E9210B-EFB5-3C42-9C7A-F4B3A93CB690}"/>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9">
            <a:extLst>
              <a:ext uri="{FF2B5EF4-FFF2-40B4-BE49-F238E27FC236}">
                <a16:creationId xmlns:a16="http://schemas.microsoft.com/office/drawing/2014/main" id="{75CB276E-A1C0-DB44-A87E-FFFA564DDAFA}"/>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Content Placeholder 2">
            <a:extLst>
              <a:ext uri="{FF2B5EF4-FFF2-40B4-BE49-F238E27FC236}">
                <a16:creationId xmlns:a16="http://schemas.microsoft.com/office/drawing/2014/main" id="{F548393D-E993-2B44-8E18-C5A57C2F31D2}"/>
              </a:ext>
            </a:extLst>
          </p:cNvPr>
          <p:cNvSpPr txBox="1">
            <a:spLocks/>
          </p:cNvSpPr>
          <p:nvPr/>
        </p:nvSpPr>
        <p:spPr>
          <a:xfrm>
            <a:off x="661100" y="1926023"/>
            <a:ext cx="11195938" cy="3477875"/>
          </a:xfrm>
          <a:prstGeom prst="rect">
            <a:avLst/>
          </a:prstGeom>
        </p:spPr>
        <p:txBody>
          <a:bodyPr vert="horz" lIns="0" tIns="0" rIns="0" bIns="0" numCol="3" spcCol="720000" rtlCol="0">
            <a:sp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s-ES" sz="1800" dirty="0">
                <a:solidFill>
                  <a:schemeClr val="tx1">
                    <a:lumMod val="75000"/>
                    <a:lumOff val="25000"/>
                  </a:schemeClr>
                </a:solidFill>
              </a:rPr>
              <a:t>Pueden realizarse </a:t>
            </a:r>
            <a:r>
              <a:rPr lang="es-ES" sz="1600" dirty="0">
                <a:solidFill>
                  <a:srgbClr val="2BA8A7"/>
                </a:solidFill>
              </a:rPr>
              <a:t>exámenes sistemáticos de detección de tuberculosis</a:t>
            </a:r>
            <a:r>
              <a:rPr lang="es-ES" sz="1800" dirty="0">
                <a:solidFill>
                  <a:schemeClr val="tx1">
                    <a:lumMod val="75000"/>
                    <a:lumOff val="25000"/>
                  </a:schemeClr>
                </a:solidFill>
              </a:rPr>
              <a:t> en la población en general, incluidas las mujeres en el período posparto, </a:t>
            </a:r>
            <a:r>
              <a:rPr lang="es-ES" sz="1600" dirty="0">
                <a:solidFill>
                  <a:srgbClr val="2BA8A7"/>
                </a:solidFill>
              </a:rPr>
              <a:t>en áreas con una prevalencia estimada de tuberculosis de 0,5 % o más. </a:t>
            </a:r>
          </a:p>
          <a:p>
            <a:pPr>
              <a:spcAft>
                <a:spcPts val="0"/>
              </a:spcAft>
            </a:pPr>
            <a:endParaRPr lang="en-US" sz="1800" dirty="0" smtClean="0">
              <a:solidFill>
                <a:schemeClr val="tx1">
                  <a:lumMod val="75000"/>
                  <a:lumOff val="25000"/>
                </a:schemeClr>
              </a:solidFill>
            </a:endParaRPr>
          </a:p>
          <a:p>
            <a:pPr>
              <a:spcAft>
                <a:spcPts val="0"/>
              </a:spcAft>
            </a:pPr>
            <a:endParaRPr lang="en-US" sz="1800" dirty="0">
              <a:solidFill>
                <a:schemeClr val="tx1">
                  <a:lumMod val="75000"/>
                  <a:lumOff val="25000"/>
                </a:schemeClr>
              </a:solidFill>
            </a:endParaRPr>
          </a:p>
          <a:p>
            <a:pPr>
              <a:spcAft>
                <a:spcPts val="0"/>
              </a:spcAft>
            </a:pPr>
            <a:endParaRPr lang="en-US" sz="1800" dirty="0">
              <a:solidFill>
                <a:schemeClr val="tx1">
                  <a:lumMod val="75000"/>
                  <a:lumOff val="25000"/>
                </a:schemeClr>
              </a:solidFill>
            </a:endParaRPr>
          </a:p>
          <a:p>
            <a:pPr>
              <a:spcAft>
                <a:spcPts val="0"/>
              </a:spcAft>
            </a:pPr>
            <a:r>
              <a:rPr lang="es-ES" sz="1800" dirty="0">
                <a:solidFill>
                  <a:schemeClr val="tx1">
                    <a:lumMod val="75000"/>
                    <a:lumOff val="25000"/>
                  </a:schemeClr>
                </a:solidFill>
              </a:rPr>
              <a:t>En los entornos en los que la prevalencia de tuberculosis en la población en general es de 100/100 000 o más, pueden realizarse exámenes sistemáticos de detección de tuberculosis en mujeres en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el </a:t>
            </a:r>
            <a:r>
              <a:rPr lang="es-ES" sz="1800" dirty="0">
                <a:solidFill>
                  <a:schemeClr val="tx1">
                    <a:lumMod val="75000"/>
                    <a:lumOff val="25000"/>
                  </a:schemeClr>
                </a:solidFill>
              </a:rPr>
              <a:t>período posparto. </a:t>
            </a:r>
          </a:p>
          <a:p>
            <a:pPr>
              <a:spcAft>
                <a:spcPts val="0"/>
              </a:spcAft>
            </a:pPr>
            <a:endParaRPr lang="en-US" sz="1800" b="1" dirty="0">
              <a:solidFill>
                <a:schemeClr val="tx1">
                  <a:lumMod val="75000"/>
                  <a:lumOff val="25000"/>
                </a:schemeClr>
              </a:solidFill>
            </a:endParaRPr>
          </a:p>
          <a:p>
            <a:pPr>
              <a:spcAft>
                <a:spcPts val="0"/>
              </a:spcAft>
            </a:pPr>
            <a:endParaRPr lang="en-US" sz="1800" b="1" dirty="0" smtClean="0">
              <a:solidFill>
                <a:schemeClr val="tx1">
                  <a:lumMod val="75000"/>
                  <a:lumOff val="25000"/>
                </a:schemeClr>
              </a:solidFill>
            </a:endParaRPr>
          </a:p>
          <a:p>
            <a:r>
              <a:rPr lang="es-ES" sz="1800" dirty="0" smtClean="0">
                <a:solidFill>
                  <a:schemeClr val="tx1">
                    <a:lumMod val="75000"/>
                    <a:lumOff val="25000"/>
                  </a:schemeClr>
                </a:solidFill>
              </a:rPr>
              <a:t>Los </a:t>
            </a:r>
            <a:r>
              <a:rPr lang="es-ES" sz="1800" dirty="0">
                <a:solidFill>
                  <a:schemeClr val="tx1">
                    <a:lumMod val="75000"/>
                    <a:lumOff val="25000"/>
                  </a:schemeClr>
                </a:solidFill>
              </a:rPr>
              <a:t>contactos del hogar y otros contactos cercanos de personas con tuberculosis, incluidas las mujeres en el período posparto y los recién nacidos, deben hacerse exámenes sistemáticos de detección de tuberculosis. </a:t>
            </a:r>
          </a:p>
          <a:p>
            <a:endParaRPr lang="en-US" sz="1800" b="1" dirty="0">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DBD801A8-D2E0-2840-8C22-F71E1296DA39}"/>
              </a:ext>
            </a:extLst>
          </p:cNvPr>
          <p:cNvSpPr>
            <a:spLocks noGrp="1"/>
          </p:cNvSpPr>
          <p:nvPr>
            <p:ph type="sldNum" sz="quarter" idx="10"/>
          </p:nvPr>
        </p:nvSpPr>
        <p:spPr/>
        <p:txBody>
          <a:bodyPr/>
          <a:lstStyle/>
          <a:p>
            <a:fld id="{6809F770-0487-C844-B5CD-7CCE6C86BD15}" type="slidenum">
              <a:rPr lang="en-US" smtClean="0"/>
              <a:pPr/>
              <a:t>28</a:t>
            </a:fld>
            <a:endParaRPr lang="en-US" smtClean="0"/>
          </a:p>
        </p:txBody>
      </p:sp>
      <p:grpSp>
        <p:nvGrpSpPr>
          <p:cNvPr id="18" name="Group 17">
            <a:extLst>
              <a:ext uri="{FF2B5EF4-FFF2-40B4-BE49-F238E27FC236}">
                <a16:creationId xmlns:a16="http://schemas.microsoft.com/office/drawing/2014/main" id="{EB08857C-36ED-1B4A-B21A-1E7F885ABFCC}"/>
              </a:ext>
            </a:extLst>
          </p:cNvPr>
          <p:cNvGrpSpPr/>
          <p:nvPr/>
        </p:nvGrpSpPr>
        <p:grpSpPr>
          <a:xfrm>
            <a:off x="9786720" y="452331"/>
            <a:ext cx="2405280" cy="692727"/>
            <a:chOff x="9786720" y="665018"/>
            <a:chExt cx="2405280" cy="692727"/>
          </a:xfrm>
          <a:solidFill>
            <a:srgbClr val="2BA8A7"/>
          </a:solidFill>
        </p:grpSpPr>
        <p:sp>
          <p:nvSpPr>
            <p:cNvPr id="19" name="Rounded Rectangle 18">
              <a:extLst>
                <a:ext uri="{FF2B5EF4-FFF2-40B4-BE49-F238E27FC236}">
                  <a16:creationId xmlns:a16="http://schemas.microsoft.com/office/drawing/2014/main" id="{14848BD5-1F46-0748-91F2-754C33327F9E}"/>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1" name="Rounded Rectangle 20">
              <a:extLst>
                <a:ext uri="{FF2B5EF4-FFF2-40B4-BE49-F238E27FC236}">
                  <a16:creationId xmlns:a16="http://schemas.microsoft.com/office/drawing/2014/main" id="{D93D9E6D-8F91-D049-A940-A3C3A91DD20D}"/>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Recomendaciones integradas</a:t>
              </a:r>
            </a:p>
          </p:txBody>
        </p:sp>
      </p:grpSp>
    </p:spTree>
    <p:extLst>
      <p:ext uri="{BB962C8B-B14F-4D97-AF65-F5344CB8AC3E}">
        <p14:creationId xmlns:p14="http://schemas.microsoft.com/office/powerpoint/2010/main" val="5717664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48338DF0-7A3E-B749-BC96-35CF63B82B35}"/>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a:off x="0" y="13063"/>
            <a:ext cx="9331119" cy="6865578"/>
          </a:xfrm>
          <a:prstGeom prst="rect">
            <a:avLst/>
          </a:prstGeom>
        </p:spPr>
      </p:pic>
      <p:sp>
        <p:nvSpPr>
          <p:cNvPr id="29" name="Title 97">
            <a:extLst>
              <a:ext uri="{FF2B5EF4-FFF2-40B4-BE49-F238E27FC236}">
                <a16:creationId xmlns:a16="http://schemas.microsoft.com/office/drawing/2014/main" id="{710245F3-8A25-FB44-92BE-33F6E6515FCB}"/>
              </a:ext>
            </a:extLst>
          </p:cNvPr>
          <p:cNvSpPr txBox="1">
            <a:spLocks/>
          </p:cNvSpPr>
          <p:nvPr/>
        </p:nvSpPr>
        <p:spPr>
          <a:xfrm>
            <a:off x="610308" y="521968"/>
            <a:ext cx="10968919" cy="5249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r>
              <a:rPr lang="es-ES" b="1" cap="none">
                <a:solidFill>
                  <a:srgbClr val="1F7CB9"/>
                </a:solidFill>
                <a:latin typeface="Arial" panose="020B0604020202020204" pitchFamily="34" charset="0"/>
                <a:cs typeface="Arial" panose="020B0604020202020204" pitchFamily="34" charset="0"/>
              </a:rPr>
              <a:t>Índice  </a:t>
            </a:r>
          </a:p>
        </p:txBody>
      </p:sp>
      <p:sp>
        <p:nvSpPr>
          <p:cNvPr id="49" name="Content Placeholder 3">
            <a:extLst>
              <a:ext uri="{FF2B5EF4-FFF2-40B4-BE49-F238E27FC236}">
                <a16:creationId xmlns:a16="http://schemas.microsoft.com/office/drawing/2014/main" id="{4C8D5BAA-ADC4-A643-A106-7064EE22AD57}"/>
              </a:ext>
            </a:extLst>
          </p:cNvPr>
          <p:cNvSpPr txBox="1">
            <a:spLocks/>
          </p:cNvSpPr>
          <p:nvPr/>
        </p:nvSpPr>
        <p:spPr>
          <a:xfrm>
            <a:off x="2853699" y="3714751"/>
            <a:ext cx="2031223" cy="2684461"/>
          </a:xfrm>
          <a:prstGeom prst="rect">
            <a:avLst/>
          </a:prstGeom>
          <a:solidFill>
            <a:srgbClr val="1F7CB9"/>
          </a:solidFill>
          <a:ln>
            <a:solidFill>
              <a:schemeClr val="bg1"/>
            </a:solidFill>
          </a:ln>
        </p:spPr>
        <p:txBody>
          <a:bodyPr vert="horz" lIns="91440" tIns="91440" rIns="91440" bIns="91440" rtlCol="0">
            <a:noAutofit/>
          </a:bodyPr>
          <a:lstStyle>
            <a:lvl1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1pPr>
            <a:lvl2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2pPr>
            <a:lvl3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3pPr>
            <a:lvl4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4pPr>
            <a:lvl5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dirty="0">
                <a:solidFill>
                  <a:schemeClr val="bg1"/>
                </a:solidFill>
              </a:rPr>
              <a:t>Lanzamiento mundial </a:t>
            </a:r>
            <a:r>
              <a:rPr lang="es-ES" dirty="0" smtClean="0">
                <a:solidFill>
                  <a:schemeClr val="bg1"/>
                </a:solidFill>
              </a:rPr>
              <a:t/>
            </a:r>
            <a:br>
              <a:rPr lang="es-ES" dirty="0" smtClean="0">
                <a:solidFill>
                  <a:schemeClr val="bg1"/>
                </a:solidFill>
              </a:rPr>
            </a:br>
            <a:r>
              <a:rPr lang="es-ES" dirty="0" smtClean="0">
                <a:solidFill>
                  <a:schemeClr val="bg1"/>
                </a:solidFill>
              </a:rPr>
              <a:t>con </a:t>
            </a:r>
            <a:r>
              <a:rPr lang="es-ES" dirty="0">
                <a:solidFill>
                  <a:schemeClr val="bg1"/>
                </a:solidFill>
              </a:rPr>
              <a:t>comunicado de prensa</a:t>
            </a:r>
          </a:p>
          <a:p>
            <a:r>
              <a:rPr lang="es-ES" dirty="0">
                <a:solidFill>
                  <a:schemeClr val="bg1"/>
                </a:solidFill>
              </a:rPr>
              <a:t>Artículo en el sitio </a:t>
            </a:r>
            <a:r>
              <a:rPr lang="es-ES" dirty="0" smtClean="0">
                <a:solidFill>
                  <a:schemeClr val="bg1"/>
                </a:solidFill>
              </a:rPr>
              <a:t>web</a:t>
            </a:r>
            <a:br>
              <a:rPr lang="es-ES" dirty="0" smtClean="0">
                <a:solidFill>
                  <a:schemeClr val="bg1"/>
                </a:solidFill>
              </a:rPr>
            </a:br>
            <a:r>
              <a:rPr lang="es-ES" dirty="0" smtClean="0">
                <a:solidFill>
                  <a:schemeClr val="bg1"/>
                </a:solidFill>
              </a:rPr>
              <a:t>de </a:t>
            </a:r>
            <a:r>
              <a:rPr lang="es-ES" dirty="0">
                <a:solidFill>
                  <a:schemeClr val="bg1"/>
                </a:solidFill>
              </a:rPr>
              <a:t>la OMS</a:t>
            </a:r>
          </a:p>
          <a:p>
            <a:r>
              <a:rPr lang="es-ES" dirty="0">
                <a:solidFill>
                  <a:schemeClr val="bg1"/>
                </a:solidFill>
              </a:rPr>
              <a:t>Resúmenes de evidencia</a:t>
            </a:r>
          </a:p>
          <a:p>
            <a:r>
              <a:rPr lang="es-ES" dirty="0">
                <a:solidFill>
                  <a:schemeClr val="bg1"/>
                </a:solidFill>
              </a:rPr>
              <a:t>Traducciones</a:t>
            </a:r>
          </a:p>
          <a:p>
            <a:r>
              <a:rPr lang="es-ES" dirty="0">
                <a:solidFill>
                  <a:schemeClr val="bg1"/>
                </a:solidFill>
              </a:rPr>
              <a:t>Contenido en </a:t>
            </a:r>
            <a:r>
              <a:rPr lang="es-ES" dirty="0" smtClean="0">
                <a:solidFill>
                  <a:schemeClr val="bg1"/>
                </a:solidFill>
              </a:rPr>
              <a:t/>
            </a:r>
            <a:br>
              <a:rPr lang="es-ES" dirty="0" smtClean="0">
                <a:solidFill>
                  <a:schemeClr val="bg1"/>
                </a:solidFill>
              </a:rPr>
            </a:br>
            <a:r>
              <a:rPr lang="es-ES" dirty="0" smtClean="0">
                <a:solidFill>
                  <a:schemeClr val="bg1"/>
                </a:solidFill>
              </a:rPr>
              <a:t>redes </a:t>
            </a:r>
            <a:r>
              <a:rPr lang="es-ES" dirty="0">
                <a:solidFill>
                  <a:schemeClr val="bg1"/>
                </a:solidFill>
              </a:rPr>
              <a:t>sociales</a:t>
            </a:r>
          </a:p>
          <a:p>
            <a:r>
              <a:rPr lang="es-ES" dirty="0">
                <a:solidFill>
                  <a:schemeClr val="bg1"/>
                </a:solidFill>
              </a:rPr>
              <a:t>Blog</a:t>
            </a:r>
          </a:p>
          <a:p>
            <a:endParaRPr lang="en-AU" dirty="0"/>
          </a:p>
        </p:txBody>
      </p:sp>
      <p:sp>
        <p:nvSpPr>
          <p:cNvPr id="50" name="Content Placeholder 4">
            <a:extLst>
              <a:ext uri="{FF2B5EF4-FFF2-40B4-BE49-F238E27FC236}">
                <a16:creationId xmlns:a16="http://schemas.microsoft.com/office/drawing/2014/main" id="{23E2E58A-65D2-3446-99E2-EBABC245F99D}"/>
              </a:ext>
            </a:extLst>
          </p:cNvPr>
          <p:cNvSpPr txBox="1">
            <a:spLocks/>
          </p:cNvSpPr>
          <p:nvPr/>
        </p:nvSpPr>
        <p:spPr>
          <a:xfrm>
            <a:off x="5085134" y="3714751"/>
            <a:ext cx="2031223" cy="2684461"/>
          </a:xfrm>
          <a:prstGeom prst="rect">
            <a:avLst/>
          </a:prstGeom>
          <a:solidFill>
            <a:srgbClr val="1F7CB9"/>
          </a:solidFill>
          <a:ln>
            <a:solidFill>
              <a:srgbClr val="5991C3"/>
            </a:solidFill>
          </a:ln>
        </p:spPr>
        <p:txBody>
          <a:bodyPr vert="horz" lIns="91440" tIns="91440" rIns="91440" bIns="91440" rtlCol="0">
            <a:noAutofit/>
          </a:bodyPr>
          <a:lstStyle>
            <a:lvl1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1pPr>
            <a:lvl2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2pPr>
            <a:lvl3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3pPr>
            <a:lvl4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4pPr>
            <a:lvl5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dirty="0">
                <a:solidFill>
                  <a:schemeClr val="bg1"/>
                </a:solidFill>
              </a:rPr>
              <a:t>Posibles obstáculos </a:t>
            </a:r>
            <a:r>
              <a:rPr lang="es-ES" dirty="0" smtClean="0">
                <a:solidFill>
                  <a:schemeClr val="bg1"/>
                </a:solidFill>
              </a:rPr>
              <a:t/>
            </a:r>
            <a:br>
              <a:rPr lang="es-ES" dirty="0" smtClean="0">
                <a:solidFill>
                  <a:schemeClr val="bg1"/>
                </a:solidFill>
              </a:rPr>
            </a:br>
            <a:r>
              <a:rPr lang="es-ES" dirty="0" smtClean="0">
                <a:solidFill>
                  <a:schemeClr val="bg1"/>
                </a:solidFill>
              </a:rPr>
              <a:t>a </a:t>
            </a:r>
            <a:r>
              <a:rPr lang="es-ES" dirty="0">
                <a:solidFill>
                  <a:schemeClr val="bg1"/>
                </a:solidFill>
              </a:rPr>
              <a:t>la implementación </a:t>
            </a:r>
          </a:p>
        </p:txBody>
      </p:sp>
      <p:sp>
        <p:nvSpPr>
          <p:cNvPr id="51" name="Content Placeholder 5">
            <a:extLst>
              <a:ext uri="{FF2B5EF4-FFF2-40B4-BE49-F238E27FC236}">
                <a16:creationId xmlns:a16="http://schemas.microsoft.com/office/drawing/2014/main" id="{F18C1AC6-F8C5-EF42-90F1-00380A08603B}"/>
              </a:ext>
            </a:extLst>
          </p:cNvPr>
          <p:cNvSpPr txBox="1">
            <a:spLocks/>
          </p:cNvSpPr>
          <p:nvPr/>
        </p:nvSpPr>
        <p:spPr>
          <a:xfrm>
            <a:off x="7316569" y="3714751"/>
            <a:ext cx="2031223" cy="2684461"/>
          </a:xfrm>
          <a:prstGeom prst="rect">
            <a:avLst/>
          </a:prstGeom>
          <a:solidFill>
            <a:srgbClr val="1F7CB9"/>
          </a:solidFill>
          <a:ln>
            <a:solidFill>
              <a:schemeClr val="bg1"/>
            </a:solidFill>
          </a:ln>
        </p:spPr>
        <p:txBody>
          <a:bodyPr vert="horz" lIns="91440" tIns="91440" rIns="91440" bIns="91440" rtlCol="0">
            <a:noAutofit/>
          </a:bodyPr>
          <a:lstStyle>
            <a:lvl1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1pPr>
            <a:lvl2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2pPr>
            <a:lvl3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3pPr>
            <a:lvl4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4pPr>
            <a:lvl5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a:solidFill>
                  <a:schemeClr val="bg1"/>
                </a:solidFill>
              </a:rPr>
              <a:t>Marco de seguimiento </a:t>
            </a:r>
          </a:p>
          <a:p>
            <a:r>
              <a:rPr lang="es-ES">
                <a:solidFill>
                  <a:schemeClr val="bg1"/>
                </a:solidFill>
              </a:rPr>
              <a:t>Indicadores sugeridos </a:t>
            </a:r>
          </a:p>
          <a:p>
            <a:endParaRPr lang="en-AU" dirty="0"/>
          </a:p>
        </p:txBody>
      </p:sp>
      <p:sp>
        <p:nvSpPr>
          <p:cNvPr id="52" name="Content Placeholder 6">
            <a:extLst>
              <a:ext uri="{FF2B5EF4-FFF2-40B4-BE49-F238E27FC236}">
                <a16:creationId xmlns:a16="http://schemas.microsoft.com/office/drawing/2014/main" id="{33FF63B5-68C2-484E-91E5-A03A8D89FE9D}"/>
              </a:ext>
            </a:extLst>
          </p:cNvPr>
          <p:cNvSpPr txBox="1">
            <a:spLocks/>
          </p:cNvSpPr>
          <p:nvPr/>
        </p:nvSpPr>
        <p:spPr>
          <a:xfrm>
            <a:off x="9548003" y="3714751"/>
            <a:ext cx="2031223" cy="2684461"/>
          </a:xfrm>
          <a:prstGeom prst="rect">
            <a:avLst/>
          </a:prstGeom>
          <a:solidFill>
            <a:srgbClr val="1F7CB9"/>
          </a:solidFill>
          <a:ln>
            <a:solidFill>
              <a:schemeClr val="bg1"/>
            </a:solidFill>
          </a:ln>
        </p:spPr>
        <p:txBody>
          <a:bodyPr vert="horz" lIns="91440" tIns="91440" rIns="91440" bIns="91440" rtlCol="0">
            <a:noAutofit/>
          </a:bodyPr>
          <a:lstStyle>
            <a:lvl1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1pPr>
            <a:lvl2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2pPr>
            <a:lvl3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3pPr>
            <a:lvl4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4pPr>
            <a:lvl5pPr marL="171450" indent="-171450" algn="l" defTabSz="914400" rtl="0" eaLnBrk="1" latinLnBrk="0" hangingPunct="1">
              <a:lnSpc>
                <a:spcPct val="95000"/>
              </a:lnSpc>
              <a:spcBef>
                <a:spcPts val="600"/>
              </a:spcBef>
              <a:spcAft>
                <a:spcPts val="600"/>
              </a:spcAft>
              <a:buFont typeface="Arial" panose="020B0604020202020204" pitchFamily="34" charset="0"/>
              <a:buChar char="+"/>
              <a:defRPr sz="1100" i="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dirty="0">
                <a:solidFill>
                  <a:schemeClr val="bg1"/>
                </a:solidFill>
              </a:rPr>
              <a:t>Enfoque de directrices vivas</a:t>
            </a:r>
          </a:p>
          <a:p>
            <a:r>
              <a:rPr lang="es-ES" dirty="0">
                <a:solidFill>
                  <a:schemeClr val="bg1"/>
                </a:solidFill>
              </a:rPr>
              <a:t>¿Preguntas sobre </a:t>
            </a:r>
            <a:r>
              <a:rPr lang="es-ES" dirty="0" smtClean="0">
                <a:solidFill>
                  <a:schemeClr val="bg1"/>
                </a:solidFill>
              </a:rPr>
              <a:t/>
            </a:r>
            <a:br>
              <a:rPr lang="es-ES" dirty="0" smtClean="0">
                <a:solidFill>
                  <a:schemeClr val="bg1"/>
                </a:solidFill>
              </a:rPr>
            </a:br>
            <a:r>
              <a:rPr lang="es-ES" dirty="0" smtClean="0">
                <a:solidFill>
                  <a:schemeClr val="bg1"/>
                </a:solidFill>
              </a:rPr>
              <a:t>la </a:t>
            </a:r>
            <a:r>
              <a:rPr lang="es-ES" dirty="0">
                <a:solidFill>
                  <a:schemeClr val="bg1"/>
                </a:solidFill>
              </a:rPr>
              <a:t>nueva directriz?</a:t>
            </a:r>
          </a:p>
          <a:p>
            <a:r>
              <a:rPr lang="es-ES" dirty="0">
                <a:solidFill>
                  <a:schemeClr val="bg1"/>
                </a:solidFill>
              </a:rPr>
              <a:t>Contacto con la OMS</a:t>
            </a:r>
          </a:p>
          <a:p>
            <a:endParaRPr lang="en-AU" dirty="0"/>
          </a:p>
        </p:txBody>
      </p:sp>
      <p:sp>
        <p:nvSpPr>
          <p:cNvPr id="53" name="Text Placeholder 7">
            <a:extLst>
              <a:ext uri="{FF2B5EF4-FFF2-40B4-BE49-F238E27FC236}">
                <a16:creationId xmlns:a16="http://schemas.microsoft.com/office/drawing/2014/main" id="{9FEAE4DB-C81C-0244-9B62-BBA94BB99944}"/>
              </a:ext>
            </a:extLst>
          </p:cNvPr>
          <p:cNvSpPr>
            <a:spLocks noGrp="1"/>
          </p:cNvSpPr>
          <p:nvPr>
            <p:ph type="body" sz="quarter" idx="17"/>
          </p:nvPr>
        </p:nvSpPr>
        <p:spPr>
          <a:xfrm>
            <a:off x="2844800" y="2762474"/>
            <a:ext cx="2032000" cy="594361"/>
          </a:xfrm>
        </p:spPr>
        <p:txBody>
          <a:bodyPr/>
          <a:lstStyle/>
          <a:p>
            <a:r>
              <a:rPr lang="es-ES" sz="1700" b="1">
                <a:solidFill>
                  <a:srgbClr val="1F7CB9"/>
                </a:solidFill>
              </a:rPr>
              <a:t>Difusión</a:t>
            </a:r>
          </a:p>
        </p:txBody>
      </p:sp>
      <p:sp>
        <p:nvSpPr>
          <p:cNvPr id="54" name="Text Placeholder 9">
            <a:extLst>
              <a:ext uri="{FF2B5EF4-FFF2-40B4-BE49-F238E27FC236}">
                <a16:creationId xmlns:a16="http://schemas.microsoft.com/office/drawing/2014/main" id="{DE6FEEB1-CBF6-F64B-8229-F4A7F7FFCF09}"/>
              </a:ext>
            </a:extLst>
          </p:cNvPr>
          <p:cNvSpPr txBox="1">
            <a:spLocks/>
          </p:cNvSpPr>
          <p:nvPr/>
        </p:nvSpPr>
        <p:spPr>
          <a:xfrm>
            <a:off x="5095373" y="2762474"/>
            <a:ext cx="2029603" cy="95227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1"/>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tx1"/>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700" b="1">
                <a:solidFill>
                  <a:srgbClr val="1F7CB9"/>
                </a:solidFill>
              </a:rPr>
              <a:t>Cuestiones de aplicabilidad </a:t>
            </a:r>
          </a:p>
          <a:p>
            <a:endParaRPr lang="es-ES" sz="1700" b="1">
              <a:solidFill>
                <a:srgbClr val="1F7CB9"/>
              </a:solidFill>
            </a:endParaRPr>
          </a:p>
        </p:txBody>
      </p:sp>
      <p:sp>
        <p:nvSpPr>
          <p:cNvPr id="55" name="Text Placeholder 10">
            <a:extLst>
              <a:ext uri="{FF2B5EF4-FFF2-40B4-BE49-F238E27FC236}">
                <a16:creationId xmlns:a16="http://schemas.microsoft.com/office/drawing/2014/main" id="{E7D2B00D-01A4-644B-9F3A-8D14EAD52ED6}"/>
              </a:ext>
            </a:extLst>
          </p:cNvPr>
          <p:cNvSpPr txBox="1">
            <a:spLocks/>
          </p:cNvSpPr>
          <p:nvPr/>
        </p:nvSpPr>
        <p:spPr>
          <a:xfrm>
            <a:off x="7312803" y="2762474"/>
            <a:ext cx="2032000" cy="594361"/>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1"/>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tx1"/>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700" b="1" dirty="0">
                <a:solidFill>
                  <a:srgbClr val="1F7CB9"/>
                </a:solidFill>
              </a:rPr>
              <a:t>Seguimiento </a:t>
            </a:r>
            <a:r>
              <a:rPr lang="es-ES" sz="1700" b="1" dirty="0" smtClean="0">
                <a:solidFill>
                  <a:srgbClr val="1F7CB9"/>
                </a:solidFill>
              </a:rPr>
              <a:t/>
            </a:r>
            <a:br>
              <a:rPr lang="es-ES" sz="1700" b="1" dirty="0" smtClean="0">
                <a:solidFill>
                  <a:srgbClr val="1F7CB9"/>
                </a:solidFill>
              </a:rPr>
            </a:br>
            <a:r>
              <a:rPr lang="es-ES" sz="1700" b="1" dirty="0" smtClean="0">
                <a:solidFill>
                  <a:srgbClr val="1F7CB9"/>
                </a:solidFill>
              </a:rPr>
              <a:t>y </a:t>
            </a:r>
            <a:r>
              <a:rPr lang="es-ES" sz="1700" b="1" dirty="0">
                <a:solidFill>
                  <a:srgbClr val="1F7CB9"/>
                </a:solidFill>
              </a:rPr>
              <a:t>evaluación</a:t>
            </a:r>
          </a:p>
        </p:txBody>
      </p:sp>
      <p:sp>
        <p:nvSpPr>
          <p:cNvPr id="56" name="Text Placeholder 11">
            <a:extLst>
              <a:ext uri="{FF2B5EF4-FFF2-40B4-BE49-F238E27FC236}">
                <a16:creationId xmlns:a16="http://schemas.microsoft.com/office/drawing/2014/main" id="{F3A4BAE2-7B36-9844-AC4E-CB267565B503}"/>
              </a:ext>
            </a:extLst>
          </p:cNvPr>
          <p:cNvSpPr txBox="1">
            <a:spLocks/>
          </p:cNvSpPr>
          <p:nvPr/>
        </p:nvSpPr>
        <p:spPr>
          <a:xfrm>
            <a:off x="9547225" y="2762475"/>
            <a:ext cx="2032000" cy="52034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1"/>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tx1"/>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700" b="1" dirty="0">
                <a:solidFill>
                  <a:srgbClr val="1F7CB9"/>
                </a:solidFill>
              </a:rPr>
              <a:t>Actualización </a:t>
            </a:r>
            <a:r>
              <a:rPr lang="es-ES" sz="1700" b="1" dirty="0" smtClean="0">
                <a:solidFill>
                  <a:srgbClr val="1F7CB9"/>
                </a:solidFill>
              </a:rPr>
              <a:t/>
            </a:r>
            <a:br>
              <a:rPr lang="es-ES" sz="1700" b="1" dirty="0" smtClean="0">
                <a:solidFill>
                  <a:srgbClr val="1F7CB9"/>
                </a:solidFill>
              </a:rPr>
            </a:br>
            <a:r>
              <a:rPr lang="es-ES" sz="1700" b="1" dirty="0" smtClean="0">
                <a:solidFill>
                  <a:srgbClr val="1F7CB9"/>
                </a:solidFill>
              </a:rPr>
              <a:t>de </a:t>
            </a:r>
            <a:r>
              <a:rPr lang="es-ES" sz="1700" b="1" dirty="0">
                <a:solidFill>
                  <a:srgbClr val="1F7CB9"/>
                </a:solidFill>
              </a:rPr>
              <a:t>la directriz</a:t>
            </a:r>
          </a:p>
        </p:txBody>
      </p:sp>
      <p:sp>
        <p:nvSpPr>
          <p:cNvPr id="57" name="Text Placeholder 12">
            <a:extLst>
              <a:ext uri="{FF2B5EF4-FFF2-40B4-BE49-F238E27FC236}">
                <a16:creationId xmlns:a16="http://schemas.microsoft.com/office/drawing/2014/main" id="{B917CDAC-A8C3-2141-90B7-01EFDD405437}"/>
              </a:ext>
            </a:extLst>
          </p:cNvPr>
          <p:cNvSpPr txBox="1">
            <a:spLocks/>
          </p:cNvSpPr>
          <p:nvPr/>
        </p:nvSpPr>
        <p:spPr>
          <a:xfrm>
            <a:off x="2847197" y="1712144"/>
            <a:ext cx="2029603" cy="794660"/>
          </a:xfrm>
          <a:prstGeom prst="rect">
            <a:avLst/>
          </a:prstGeom>
        </p:spPr>
        <p:txBody>
          <a:bodyPr vert="horz" lIns="0" tIns="0" rIns="0" bIns="0" rtlCol="0" anchor="b">
            <a:noAutofit/>
          </a:bodyPr>
          <a:lstStyle>
            <a:lvl1pPr marL="0" indent="0" algn="l" defTabSz="914400" rtl="0" eaLnBrk="1" latinLnBrk="0" hangingPunct="1">
              <a:lnSpc>
                <a:spcPct val="95000"/>
              </a:lnSpc>
              <a:spcBef>
                <a:spcPts val="0"/>
              </a:spcBef>
              <a:spcAft>
                <a:spcPts val="0"/>
              </a:spcAft>
              <a:buFont typeface="Calibri" panose="020F0502020204030204" pitchFamily="34" charset="0"/>
              <a:buNone/>
              <a:defRPr sz="5400" b="1" i="0" kern="1200" spc="-300">
                <a:solidFill>
                  <a:schemeClr val="tx1"/>
                </a:solidFill>
                <a:latin typeface="Arial Narrow" panose="020B0606020202030204" pitchFamily="34" charset="0"/>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s-ES">
                <a:solidFill>
                  <a:srgbClr val="1F7CB9"/>
                </a:solidFill>
              </a:rPr>
              <a:t>05</a:t>
            </a:r>
          </a:p>
        </p:txBody>
      </p:sp>
      <p:sp>
        <p:nvSpPr>
          <p:cNvPr id="58" name="Text Placeholder 13">
            <a:extLst>
              <a:ext uri="{FF2B5EF4-FFF2-40B4-BE49-F238E27FC236}">
                <a16:creationId xmlns:a16="http://schemas.microsoft.com/office/drawing/2014/main" id="{0DB8D6B1-998C-414A-9DFE-F0A735BB9D7D}"/>
              </a:ext>
            </a:extLst>
          </p:cNvPr>
          <p:cNvSpPr txBox="1">
            <a:spLocks/>
          </p:cNvSpPr>
          <p:nvPr/>
        </p:nvSpPr>
        <p:spPr>
          <a:xfrm>
            <a:off x="5080000" y="1712144"/>
            <a:ext cx="2029603" cy="794660"/>
          </a:xfrm>
          <a:prstGeom prst="rect">
            <a:avLst/>
          </a:prstGeom>
        </p:spPr>
        <p:txBody>
          <a:bodyPr vert="horz" lIns="0" tIns="0" rIns="0" bIns="0" rtlCol="0" anchor="b">
            <a:noAutofit/>
          </a:bodyPr>
          <a:lstStyle>
            <a:lvl1pPr marL="0" indent="0" algn="l" defTabSz="914400" rtl="0" eaLnBrk="1" latinLnBrk="0" hangingPunct="1">
              <a:lnSpc>
                <a:spcPct val="95000"/>
              </a:lnSpc>
              <a:spcBef>
                <a:spcPts val="0"/>
              </a:spcBef>
              <a:spcAft>
                <a:spcPts val="0"/>
              </a:spcAft>
              <a:buFont typeface="Calibri" panose="020F0502020204030204" pitchFamily="34" charset="0"/>
              <a:buNone/>
              <a:defRPr sz="5400" b="1" i="0" kern="1200" spc="-300">
                <a:solidFill>
                  <a:schemeClr val="tx1"/>
                </a:solidFill>
                <a:latin typeface="Arial Narrow" panose="020B0606020202030204" pitchFamily="34" charset="0"/>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s-ES">
                <a:solidFill>
                  <a:srgbClr val="1F7CB9"/>
                </a:solidFill>
              </a:rPr>
              <a:t>06</a:t>
            </a:r>
          </a:p>
        </p:txBody>
      </p:sp>
      <p:sp>
        <p:nvSpPr>
          <p:cNvPr id="59" name="Text Placeholder 14">
            <a:extLst>
              <a:ext uri="{FF2B5EF4-FFF2-40B4-BE49-F238E27FC236}">
                <a16:creationId xmlns:a16="http://schemas.microsoft.com/office/drawing/2014/main" id="{1AC05EFC-7E7A-C24F-B3F4-6456FBBF4784}"/>
              </a:ext>
            </a:extLst>
          </p:cNvPr>
          <p:cNvSpPr txBox="1">
            <a:spLocks/>
          </p:cNvSpPr>
          <p:nvPr/>
        </p:nvSpPr>
        <p:spPr>
          <a:xfrm>
            <a:off x="7315200" y="1712144"/>
            <a:ext cx="2029603" cy="794660"/>
          </a:xfrm>
          <a:prstGeom prst="rect">
            <a:avLst/>
          </a:prstGeom>
        </p:spPr>
        <p:txBody>
          <a:bodyPr vert="horz" lIns="0" tIns="0" rIns="0" bIns="0" rtlCol="0" anchor="b">
            <a:noAutofit/>
          </a:bodyPr>
          <a:lstStyle>
            <a:lvl1pPr marL="0" indent="0" algn="l" defTabSz="914400" rtl="0" eaLnBrk="1" latinLnBrk="0" hangingPunct="1">
              <a:lnSpc>
                <a:spcPct val="95000"/>
              </a:lnSpc>
              <a:spcBef>
                <a:spcPts val="0"/>
              </a:spcBef>
              <a:spcAft>
                <a:spcPts val="0"/>
              </a:spcAft>
              <a:buFont typeface="Calibri" panose="020F0502020204030204" pitchFamily="34" charset="0"/>
              <a:buNone/>
              <a:defRPr sz="5400" b="1" i="0" kern="1200" spc="-300">
                <a:solidFill>
                  <a:schemeClr val="tx1"/>
                </a:solidFill>
                <a:latin typeface="Arial Narrow" panose="020B0606020202030204" pitchFamily="34" charset="0"/>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s-ES">
                <a:solidFill>
                  <a:srgbClr val="1F7CB9"/>
                </a:solidFill>
              </a:rPr>
              <a:t>07</a:t>
            </a:r>
          </a:p>
        </p:txBody>
      </p:sp>
      <p:sp>
        <p:nvSpPr>
          <p:cNvPr id="60" name="Text Placeholder 15">
            <a:extLst>
              <a:ext uri="{FF2B5EF4-FFF2-40B4-BE49-F238E27FC236}">
                <a16:creationId xmlns:a16="http://schemas.microsoft.com/office/drawing/2014/main" id="{DCCB5FC3-AA9A-F444-B512-3591094E172E}"/>
              </a:ext>
            </a:extLst>
          </p:cNvPr>
          <p:cNvSpPr txBox="1">
            <a:spLocks/>
          </p:cNvSpPr>
          <p:nvPr/>
        </p:nvSpPr>
        <p:spPr>
          <a:xfrm>
            <a:off x="9558216" y="1712144"/>
            <a:ext cx="2029603" cy="794660"/>
          </a:xfrm>
          <a:prstGeom prst="rect">
            <a:avLst/>
          </a:prstGeom>
        </p:spPr>
        <p:txBody>
          <a:bodyPr vert="horz" lIns="0" tIns="0" rIns="0" bIns="0" rtlCol="0" anchor="b">
            <a:noAutofit/>
          </a:bodyPr>
          <a:lstStyle>
            <a:lvl1pPr marL="0" indent="0" algn="l" defTabSz="914400" rtl="0" eaLnBrk="1" latinLnBrk="0" hangingPunct="1">
              <a:lnSpc>
                <a:spcPct val="95000"/>
              </a:lnSpc>
              <a:spcBef>
                <a:spcPts val="0"/>
              </a:spcBef>
              <a:spcAft>
                <a:spcPts val="0"/>
              </a:spcAft>
              <a:buFont typeface="Calibri" panose="020F0502020204030204" pitchFamily="34" charset="0"/>
              <a:buNone/>
              <a:defRPr sz="5400" b="1" i="0" kern="1200" spc="-300">
                <a:solidFill>
                  <a:schemeClr val="tx1"/>
                </a:solidFill>
                <a:latin typeface="Arial Narrow" panose="020B0606020202030204" pitchFamily="34" charset="0"/>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s-ES">
                <a:solidFill>
                  <a:srgbClr val="1F7CB9"/>
                </a:solidFill>
              </a:rPr>
              <a:t>08</a:t>
            </a:r>
          </a:p>
        </p:txBody>
      </p:sp>
      <p:sp>
        <p:nvSpPr>
          <p:cNvPr id="61" name="Text Placeholder 8">
            <a:extLst>
              <a:ext uri="{FF2B5EF4-FFF2-40B4-BE49-F238E27FC236}">
                <a16:creationId xmlns:a16="http://schemas.microsoft.com/office/drawing/2014/main" id="{1A0A1D99-55DF-AD4B-93AC-C8B878C868F6}"/>
              </a:ext>
            </a:extLst>
          </p:cNvPr>
          <p:cNvSpPr txBox="1">
            <a:spLocks/>
          </p:cNvSpPr>
          <p:nvPr/>
        </p:nvSpPr>
        <p:spPr>
          <a:xfrm>
            <a:off x="2860881" y="3427542"/>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200">
                <a:solidFill>
                  <a:schemeClr val="bg1">
                    <a:lumMod val="50000"/>
                  </a:schemeClr>
                </a:solidFill>
                <a:latin typeface="Arial" panose="020B0604020202020204" pitchFamily="34" charset="0"/>
                <a:cs typeface="Arial" panose="020B0604020202020204" pitchFamily="34" charset="0"/>
              </a:rPr>
              <a:t>Página 198</a:t>
            </a:r>
          </a:p>
        </p:txBody>
      </p:sp>
      <p:sp>
        <p:nvSpPr>
          <p:cNvPr id="62" name="Text Placeholder 8">
            <a:extLst>
              <a:ext uri="{FF2B5EF4-FFF2-40B4-BE49-F238E27FC236}">
                <a16:creationId xmlns:a16="http://schemas.microsoft.com/office/drawing/2014/main" id="{16FE7549-5C04-1540-BF73-283B6042A6BA}"/>
              </a:ext>
            </a:extLst>
          </p:cNvPr>
          <p:cNvSpPr txBox="1">
            <a:spLocks/>
          </p:cNvSpPr>
          <p:nvPr/>
        </p:nvSpPr>
        <p:spPr>
          <a:xfrm>
            <a:off x="5095373" y="3427542"/>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200">
                <a:solidFill>
                  <a:schemeClr val="bg1">
                    <a:lumMod val="50000"/>
                  </a:schemeClr>
                </a:solidFill>
                <a:latin typeface="Arial" panose="020B0604020202020204" pitchFamily="34" charset="0"/>
                <a:cs typeface="Arial" panose="020B0604020202020204" pitchFamily="34" charset="0"/>
              </a:rPr>
              <a:t>Página 199</a:t>
            </a:r>
          </a:p>
        </p:txBody>
      </p:sp>
      <p:sp>
        <p:nvSpPr>
          <p:cNvPr id="63" name="Text Placeholder 8">
            <a:extLst>
              <a:ext uri="{FF2B5EF4-FFF2-40B4-BE49-F238E27FC236}">
                <a16:creationId xmlns:a16="http://schemas.microsoft.com/office/drawing/2014/main" id="{B45CE3C5-22C2-F345-B733-D2CC6463CE6C}"/>
              </a:ext>
            </a:extLst>
          </p:cNvPr>
          <p:cNvSpPr txBox="1">
            <a:spLocks/>
          </p:cNvSpPr>
          <p:nvPr/>
        </p:nvSpPr>
        <p:spPr>
          <a:xfrm>
            <a:off x="7312803" y="3427542"/>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200">
                <a:solidFill>
                  <a:schemeClr val="bg1">
                    <a:lumMod val="50000"/>
                  </a:schemeClr>
                </a:solidFill>
                <a:latin typeface="Arial" panose="020B0604020202020204" pitchFamily="34" charset="0"/>
                <a:cs typeface="Arial" panose="020B0604020202020204" pitchFamily="34" charset="0"/>
              </a:rPr>
              <a:t>Página 200</a:t>
            </a:r>
          </a:p>
        </p:txBody>
      </p:sp>
      <p:sp>
        <p:nvSpPr>
          <p:cNvPr id="64" name="Text Placeholder 8">
            <a:extLst>
              <a:ext uri="{FF2B5EF4-FFF2-40B4-BE49-F238E27FC236}">
                <a16:creationId xmlns:a16="http://schemas.microsoft.com/office/drawing/2014/main" id="{1E60E01F-5DDE-FE45-9359-D48057C08D23}"/>
              </a:ext>
            </a:extLst>
          </p:cNvPr>
          <p:cNvSpPr txBox="1">
            <a:spLocks/>
          </p:cNvSpPr>
          <p:nvPr/>
        </p:nvSpPr>
        <p:spPr>
          <a:xfrm>
            <a:off x="9555819" y="3427542"/>
            <a:ext cx="2032000" cy="231738"/>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spcAft>
                <a:spcPts val="0"/>
              </a:spcAft>
              <a:buFont typeface="Calibri" panose="020F0502020204030204" pitchFamily="34" charset="0"/>
              <a:buChar char="​"/>
              <a:defRPr sz="1800" i="0" kern="1200">
                <a:solidFill>
                  <a:schemeClr val="tx2"/>
                </a:solidFill>
                <a:latin typeface="+mj-lt"/>
                <a:ea typeface="+mn-ea"/>
                <a:cs typeface="+mn-cs"/>
              </a:defRPr>
            </a:lvl1pPr>
            <a:lvl2pPr marL="0" indent="0" algn="l" defTabSz="914400" rtl="0" eaLnBrk="1" latinLnBrk="0" hangingPunct="1">
              <a:lnSpc>
                <a:spcPct val="85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2pPr>
            <a:lvl3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3pPr>
            <a:lvl4pPr marL="0" indent="0" algn="l" defTabSz="914400" rtl="0" eaLnBrk="1" latinLnBrk="0" hangingPunct="1">
              <a:lnSpc>
                <a:spcPct val="100000"/>
              </a:lnSpc>
              <a:spcBef>
                <a:spcPts val="600"/>
              </a:spcBef>
              <a:spcAft>
                <a:spcPts val="0"/>
              </a:spcAft>
              <a:buFont typeface="Calibri" panose="020F0502020204030204" pitchFamily="34" charset="0"/>
              <a:buChar char="​"/>
              <a:defRPr sz="1200" i="1" kern="1200">
                <a:solidFill>
                  <a:schemeClr val="bg1">
                    <a:lumMod val="75000"/>
                  </a:schemeClr>
                </a:solidFill>
                <a:latin typeface="+mn-lt"/>
                <a:ea typeface="+mn-ea"/>
                <a:cs typeface="+mn-cs"/>
              </a:defRPr>
            </a:lvl4pPr>
            <a:lvl5pPr marL="0" indent="0" algn="l" defTabSz="914400" rtl="0" eaLnBrk="1" latinLnBrk="0" hangingPunct="1">
              <a:lnSpc>
                <a:spcPct val="100000"/>
              </a:lnSpc>
              <a:spcBef>
                <a:spcPts val="600"/>
              </a:spcBef>
              <a:spcAft>
                <a:spcPts val="0"/>
              </a:spcAft>
              <a:buFont typeface="Calibri" panose="020F0502020204030204" pitchFamily="34" charset="0"/>
              <a:buChar char="​"/>
              <a:defRPr sz="1200" kern="1200">
                <a:solidFill>
                  <a:schemeClr val="bg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200">
                <a:solidFill>
                  <a:schemeClr val="bg1">
                    <a:lumMod val="50000"/>
                  </a:schemeClr>
                </a:solidFill>
                <a:latin typeface="Arial" panose="020B0604020202020204" pitchFamily="34" charset="0"/>
                <a:cs typeface="Arial" panose="020B0604020202020204" pitchFamily="34" charset="0"/>
              </a:rPr>
              <a:t>Página 201</a:t>
            </a:r>
          </a:p>
        </p:txBody>
      </p:sp>
    </p:spTree>
    <p:extLst>
      <p:ext uri="{BB962C8B-B14F-4D97-AF65-F5344CB8AC3E}">
        <p14:creationId xmlns:p14="http://schemas.microsoft.com/office/powerpoint/2010/main" val="360470887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457200"/>
            <a:ext cx="11285839" cy="524998"/>
          </a:xfrm>
        </p:spPr>
        <p:txBody>
          <a:bodyPr/>
          <a:lstStyle/>
          <a:p>
            <a:r>
              <a:rPr lang="es-ES" b="1">
                <a:solidFill>
                  <a:srgbClr val="2BA8A7"/>
                </a:solidFill>
              </a:rPr>
              <a:t>A.2	</a:t>
            </a:r>
            <a:r>
              <a:rPr lang="es-ES" b="1" cap="none">
                <a:solidFill>
                  <a:srgbClr val="2BA8A7"/>
                </a:solidFill>
              </a:rPr>
              <a:t>Signos y síntomas fisiológicos comunes</a:t>
            </a:r>
          </a:p>
        </p:txBody>
      </p:sp>
      <p:sp>
        <p:nvSpPr>
          <p:cNvPr id="15" name="Text Placeholder 2"/>
          <p:cNvSpPr>
            <a:spLocks noGrp="1"/>
          </p:cNvSpPr>
          <p:nvPr>
            <p:ph type="body" idx="11"/>
          </p:nvPr>
        </p:nvSpPr>
        <p:spPr/>
        <p:txBody>
          <a:bodyPr/>
          <a:lstStyle/>
          <a:p>
            <a:r>
              <a:rPr lang="es-ES" sz="2000" b="1" i="0">
                <a:solidFill>
                  <a:srgbClr val="2BA8A7"/>
                </a:solidFill>
                <a:latin typeface="+mj-lt"/>
              </a:rPr>
              <a:t>4-6. Alivio del dolor posparto</a:t>
            </a:r>
          </a:p>
        </p:txBody>
      </p:sp>
      <p:grpSp>
        <p:nvGrpSpPr>
          <p:cNvPr id="21" name="Group 20">
            <a:extLst>
              <a:ext uri="{FF2B5EF4-FFF2-40B4-BE49-F238E27FC236}">
                <a16:creationId xmlns:a16="http://schemas.microsoft.com/office/drawing/2014/main" id="{1A2C5620-475F-8C4F-9E42-230D6792A2A0}"/>
              </a:ext>
            </a:extLst>
          </p:cNvPr>
          <p:cNvGrpSpPr/>
          <p:nvPr/>
        </p:nvGrpSpPr>
        <p:grpSpPr>
          <a:xfrm>
            <a:off x="2174079" y="5444224"/>
            <a:ext cx="2034479" cy="272253"/>
            <a:chOff x="685800" y="6165890"/>
            <a:chExt cx="1229008" cy="119062"/>
          </a:xfrm>
          <a:solidFill>
            <a:srgbClr val="2BA8A7"/>
          </a:solidFill>
        </p:grpSpPr>
        <p:sp>
          <p:nvSpPr>
            <p:cNvPr id="22" name="Rectangle 9">
              <a:extLst>
                <a:ext uri="{FF2B5EF4-FFF2-40B4-BE49-F238E27FC236}">
                  <a16:creationId xmlns:a16="http://schemas.microsoft.com/office/drawing/2014/main" id="{FC6D14F0-1156-0F40-A3FE-EDF8206497E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E94D7AD5-CE25-A742-842F-59CDECEF684B}"/>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4" name="TextBox 23">
            <a:extLst>
              <a:ext uri="{FF2B5EF4-FFF2-40B4-BE49-F238E27FC236}">
                <a16:creationId xmlns:a16="http://schemas.microsoft.com/office/drawing/2014/main" id="{D086E703-BE97-944D-AC9D-44E1511621CE}"/>
              </a:ext>
            </a:extLst>
          </p:cNvPr>
          <p:cNvSpPr txBox="1"/>
          <p:nvPr/>
        </p:nvSpPr>
        <p:spPr>
          <a:xfrm>
            <a:off x="2159887" y="5804124"/>
            <a:ext cx="2048671" cy="430887"/>
          </a:xfrm>
          <a:prstGeom prst="rect">
            <a:avLst/>
          </a:prstGeom>
          <a:noFill/>
        </p:spPr>
        <p:txBody>
          <a:bodyPr wrap="square" lIns="0" tIns="0" rIns="0" bIns="0" rtlCol="0">
            <a:spAutoFit/>
          </a:bodyPr>
          <a:lstStyle/>
          <a:p>
            <a:r>
              <a:rPr lang="es-ES" sz="1400" b="1">
                <a:solidFill>
                  <a:srgbClr val="2BA8A7"/>
                </a:solidFill>
                <a:latin typeface="+mj-lt"/>
              </a:rPr>
              <a:t>Signos y síntomas fisiológicos comunes</a:t>
            </a:r>
          </a:p>
        </p:txBody>
      </p:sp>
      <p:sp>
        <p:nvSpPr>
          <p:cNvPr id="34" name="Rectangle 9">
            <a:extLst>
              <a:ext uri="{FF2B5EF4-FFF2-40B4-BE49-F238E27FC236}">
                <a16:creationId xmlns:a16="http://schemas.microsoft.com/office/drawing/2014/main" id="{8383540E-C4E9-0B45-952C-AA37B051395A}"/>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642BA0BD-6D07-9A4C-AA51-CCBD51528A28}"/>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9">
            <a:extLst>
              <a:ext uri="{FF2B5EF4-FFF2-40B4-BE49-F238E27FC236}">
                <a16:creationId xmlns:a16="http://schemas.microsoft.com/office/drawing/2014/main" id="{3DE687B2-4EA3-8C43-9E94-96DCFBB2CEDA}"/>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9">
            <a:extLst>
              <a:ext uri="{FF2B5EF4-FFF2-40B4-BE49-F238E27FC236}">
                <a16:creationId xmlns:a16="http://schemas.microsoft.com/office/drawing/2014/main" id="{A7322E06-3C57-0840-87AA-6E9EC9136F4B}"/>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Rectangle 9">
            <a:extLst>
              <a:ext uri="{FF2B5EF4-FFF2-40B4-BE49-F238E27FC236}">
                <a16:creationId xmlns:a16="http://schemas.microsoft.com/office/drawing/2014/main" id="{538E2621-6140-7545-A0CA-7F099C021733}"/>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Content Placeholder 2">
            <a:extLst>
              <a:ext uri="{FF2B5EF4-FFF2-40B4-BE49-F238E27FC236}">
                <a16:creationId xmlns:a16="http://schemas.microsoft.com/office/drawing/2014/main" id="{2FD7FBAA-731C-524C-A9E3-19647ABEF52F}"/>
              </a:ext>
            </a:extLst>
          </p:cNvPr>
          <p:cNvSpPr txBox="1">
            <a:spLocks/>
          </p:cNvSpPr>
          <p:nvPr/>
        </p:nvSpPr>
        <p:spPr>
          <a:xfrm>
            <a:off x="661100" y="1899268"/>
            <a:ext cx="11195938" cy="3342596"/>
          </a:xfrm>
          <a:prstGeom prst="rect">
            <a:avLst/>
          </a:prstGeom>
        </p:spPr>
        <p:txBody>
          <a:bodyPr vert="horz" lIns="0" tIns="0" rIns="0" bIns="0" numCol="3" spcCol="252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800" b="1" i="0" dirty="0">
                <a:solidFill>
                  <a:srgbClr val="2BA8A7"/>
                </a:solidFill>
                <a:latin typeface="+mj-lt"/>
              </a:rPr>
              <a:t>Dolor agudo por traumatismo perineal</a:t>
            </a:r>
          </a:p>
          <a:p>
            <a:r>
              <a:rPr lang="es-ES" sz="1600" dirty="0">
                <a:solidFill>
                  <a:schemeClr val="tx1">
                    <a:lumMod val="75000"/>
                    <a:lumOff val="25000"/>
                  </a:schemeClr>
                </a:solidFill>
              </a:rPr>
              <a:t>Puede ofrecerse a las mujeres </a:t>
            </a:r>
            <a:r>
              <a:rPr lang="es-ES" sz="1600" dirty="0">
                <a:solidFill>
                  <a:srgbClr val="2BA8A7"/>
                </a:solidFill>
              </a:rPr>
              <a:t>enfriamiento local, como compresas o almohadillas frías,</a:t>
            </a:r>
            <a:r>
              <a:rPr lang="es-ES" sz="1600" dirty="0">
                <a:solidFill>
                  <a:schemeClr val="tx1">
                    <a:lumMod val="75000"/>
                    <a:lumOff val="25000"/>
                  </a:schemeClr>
                </a:solidFill>
              </a:rPr>
              <a:t> durante el período posparto inmediato para aliviar el dolor agudo debido al traumatismo perineal producido durante el parto, según las preferencias de la mujer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y </a:t>
            </a:r>
            <a:r>
              <a:rPr lang="es-ES" sz="1600" dirty="0">
                <a:solidFill>
                  <a:schemeClr val="tx1">
                    <a:lumMod val="75000"/>
                    <a:lumOff val="25000"/>
                  </a:schemeClr>
                </a:solidFill>
              </a:rPr>
              <a:t>las opciones disponibles.</a:t>
            </a:r>
          </a:p>
          <a:p>
            <a:endParaRPr lang="en-AU" sz="1600" i="0" dirty="0">
              <a:solidFill>
                <a:schemeClr val="tx1">
                  <a:lumMod val="75000"/>
                  <a:lumOff val="25000"/>
                </a:schemeClr>
              </a:solidFill>
            </a:endParaRPr>
          </a:p>
          <a:p>
            <a:endParaRPr lang="en-AU" sz="1600" i="0" dirty="0">
              <a:solidFill>
                <a:schemeClr val="tx1">
                  <a:lumMod val="75000"/>
                  <a:lumOff val="25000"/>
                </a:schemeClr>
              </a:solidFill>
            </a:endParaRPr>
          </a:p>
          <a:p>
            <a:pPr>
              <a:buNone/>
            </a:pPr>
            <a:r>
              <a:rPr lang="es-ES" sz="1800" b="1" i="0" dirty="0" smtClean="0">
                <a:solidFill>
                  <a:srgbClr val="2BA8A7"/>
                </a:solidFill>
                <a:latin typeface="+mj-lt"/>
              </a:rPr>
              <a:t>Dolor </a:t>
            </a:r>
            <a:r>
              <a:rPr lang="es-ES" sz="1800" b="1" i="0" dirty="0">
                <a:solidFill>
                  <a:srgbClr val="2BA8A7"/>
                </a:solidFill>
                <a:latin typeface="+mj-lt"/>
              </a:rPr>
              <a:t>perineal posparto</a:t>
            </a:r>
          </a:p>
          <a:p>
            <a:r>
              <a:rPr lang="es-ES" sz="1600" dirty="0">
                <a:solidFill>
                  <a:schemeClr val="tx1">
                    <a:lumMod val="75000"/>
                    <a:lumOff val="25000"/>
                  </a:schemeClr>
                </a:solidFill>
              </a:rPr>
              <a:t>Se recomienda el </a:t>
            </a:r>
            <a:r>
              <a:rPr lang="es-ES" sz="1600" dirty="0">
                <a:solidFill>
                  <a:srgbClr val="2BA8A7"/>
                </a:solidFill>
              </a:rPr>
              <a:t>paracetamol oral</a:t>
            </a:r>
            <a:r>
              <a:rPr lang="es-ES" sz="1600" dirty="0">
                <a:solidFill>
                  <a:schemeClr val="tx1">
                    <a:lumMod val="75000"/>
                    <a:lumOff val="25000"/>
                  </a:schemeClr>
                </a:solidFill>
              </a:rPr>
              <a:t> como primera opción cuando se requieren analgésicos orales para aliviar el dolor perineal posparto.</a:t>
            </a:r>
          </a:p>
          <a:p>
            <a:endParaRPr lang="en-AU" sz="1600" i="0" dirty="0">
              <a:solidFill>
                <a:schemeClr val="tx1">
                  <a:lumMod val="75000"/>
                  <a:lumOff val="25000"/>
                </a:schemeClr>
              </a:solidFill>
            </a:endParaRPr>
          </a:p>
          <a:p>
            <a:endParaRPr lang="en-AU" sz="1600" b="1" i="0" dirty="0">
              <a:solidFill>
                <a:srgbClr val="F3786C"/>
              </a:solidFill>
            </a:endParaRPr>
          </a:p>
          <a:p>
            <a:endParaRPr lang="en-AU" sz="1600" b="1" i="0" dirty="0">
              <a:solidFill>
                <a:srgbClr val="F3786C"/>
              </a:solidFill>
            </a:endParaRPr>
          </a:p>
          <a:p>
            <a:endParaRPr lang="en-AU" sz="1600" b="1" i="0" dirty="0">
              <a:solidFill>
                <a:srgbClr val="F3786C"/>
              </a:solidFill>
            </a:endParaRPr>
          </a:p>
          <a:p>
            <a:endParaRPr lang="en-AU" sz="1600" b="1" i="0" dirty="0">
              <a:solidFill>
                <a:srgbClr val="F3786C"/>
              </a:solidFill>
            </a:endParaRPr>
          </a:p>
          <a:p>
            <a:r>
              <a:rPr lang="es-ES" sz="1800" b="1" i="0" dirty="0">
                <a:solidFill>
                  <a:srgbClr val="2BA8A7"/>
                </a:solidFill>
                <a:latin typeface="+mj-lt"/>
              </a:rPr>
              <a:t>Cólicos/involución uterina</a:t>
            </a:r>
          </a:p>
          <a:p>
            <a:r>
              <a:rPr lang="es-ES" sz="1600" dirty="0">
                <a:solidFill>
                  <a:schemeClr val="tx1">
                    <a:lumMod val="75000"/>
                    <a:lumOff val="25000"/>
                  </a:schemeClr>
                </a:solidFill>
              </a:rPr>
              <a:t>Pueden usarse </a:t>
            </a:r>
            <a:r>
              <a:rPr lang="es-ES" sz="1600" dirty="0">
                <a:solidFill>
                  <a:srgbClr val="2BA8A7"/>
                </a:solidFill>
              </a:rPr>
              <a:t>medicamentos antiinflamatorios no esteroides (AINE)</a:t>
            </a:r>
            <a:r>
              <a:rPr lang="es-ES" sz="1600" dirty="0">
                <a:solidFill>
                  <a:schemeClr val="tx1">
                    <a:lumMod val="75000"/>
                    <a:lumOff val="25000"/>
                  </a:schemeClr>
                </a:solidFill>
              </a:rPr>
              <a:t> cuando se requieren analgésicos para aliviar el dolor posparto debido a cólicos uterinos después del parto, según las preferencias de la mujer,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la </a:t>
            </a:r>
            <a:r>
              <a:rPr lang="es-ES" sz="1600" dirty="0">
                <a:solidFill>
                  <a:schemeClr val="tx1">
                    <a:lumMod val="75000"/>
                    <a:lumOff val="25000"/>
                  </a:schemeClr>
                </a:solidFill>
              </a:rPr>
              <a:t>experiencia del clínico con los analgésicos y la disponibilidad. </a:t>
            </a:r>
          </a:p>
          <a:p>
            <a:endParaRPr lang="en-AU" sz="1600" b="1" i="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18E86006-5716-9E45-B535-79D93A65A4F4}"/>
              </a:ext>
            </a:extLst>
          </p:cNvPr>
          <p:cNvSpPr>
            <a:spLocks noGrp="1"/>
          </p:cNvSpPr>
          <p:nvPr>
            <p:ph type="sldNum" sz="quarter" idx="10"/>
          </p:nvPr>
        </p:nvSpPr>
        <p:spPr/>
        <p:txBody>
          <a:bodyPr/>
          <a:lstStyle/>
          <a:p>
            <a:fld id="{6809F770-0487-C844-B5CD-7CCE6C86BD15}" type="slidenum">
              <a:rPr lang="en-US" smtClean="0"/>
              <a:pPr/>
              <a:t>29</a:t>
            </a:fld>
            <a:endParaRPr lang="en-US" smtClean="0"/>
          </a:p>
        </p:txBody>
      </p:sp>
    </p:spTree>
    <p:extLst>
      <p:ext uri="{BB962C8B-B14F-4D97-AF65-F5344CB8AC3E}">
        <p14:creationId xmlns:p14="http://schemas.microsoft.com/office/powerpoint/2010/main" val="940844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250"/>
                                  </p:stCondLst>
                                  <p:childTnLst>
                                    <p:set>
                                      <p:cBhvr>
                                        <p:cTn id="11" dur="1" fill="hold">
                                          <p:stCondLst>
                                            <p:cond delay="0"/>
                                          </p:stCondLst>
                                        </p:cTn>
                                        <p:tgtEl>
                                          <p:spTgt spid="18">
                                            <p:txEl>
                                              <p:pRg st="4" end="4"/>
                                            </p:txEl>
                                          </p:spTgt>
                                        </p:tgtEl>
                                        <p:attrNameLst>
                                          <p:attrName>style.visibility</p:attrName>
                                        </p:attrNameLst>
                                      </p:cBhvr>
                                      <p:to>
                                        <p:strVal val="visible"/>
                                      </p:to>
                                    </p:set>
                                  </p:childTnLst>
                                </p:cTn>
                              </p:par>
                              <p:par>
                                <p:cTn id="12" presetID="1" presetClass="entr" presetSubtype="0" fill="hold" nodeType="withEffect">
                                  <p:stCondLst>
                                    <p:cond delay="1250"/>
                                  </p:stCondLst>
                                  <p:childTnLst>
                                    <p:set>
                                      <p:cBhvr>
                                        <p:cTn id="13" dur="1" fill="hold">
                                          <p:stCondLst>
                                            <p:cond delay="0"/>
                                          </p:stCondLst>
                                        </p:cTn>
                                        <p:tgtEl>
                                          <p:spTgt spid="18">
                                            <p:txEl>
                                              <p:pRg st="5" end="5"/>
                                            </p:txEl>
                                          </p:spTgt>
                                        </p:tgtEl>
                                        <p:attrNameLst>
                                          <p:attrName>style.visibility</p:attrName>
                                        </p:attrNameLst>
                                      </p:cBhvr>
                                      <p:to>
                                        <p:strVal val="visible"/>
                                      </p:to>
                                    </p:set>
                                  </p:childTnLst>
                                </p:cTn>
                              </p:par>
                            </p:childTnLst>
                          </p:cTn>
                        </p:par>
                        <p:par>
                          <p:cTn id="14" fill="hold">
                            <p:stCondLst>
                              <p:cond delay="1250"/>
                            </p:stCondLst>
                            <p:childTnLst>
                              <p:par>
                                <p:cTn id="15" presetID="1" presetClass="entr" presetSubtype="0" fill="hold" nodeType="afterEffect">
                                  <p:stCondLst>
                                    <p:cond delay="1000"/>
                                  </p:stCondLst>
                                  <p:childTnLst>
                                    <p:set>
                                      <p:cBhvr>
                                        <p:cTn id="16" dur="1" fill="hold">
                                          <p:stCondLst>
                                            <p:cond delay="0"/>
                                          </p:stCondLst>
                                        </p:cTn>
                                        <p:tgtEl>
                                          <p:spTgt spid="18">
                                            <p:txEl>
                                              <p:pRg st="11" end="11"/>
                                            </p:txEl>
                                          </p:spTgt>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676A986-2B63-4005-94B5-A6EE4F41C0D5}"/>
              </a:ext>
            </a:extLst>
          </p:cNvPr>
          <p:cNvSpPr>
            <a:spLocks noGrp="1"/>
          </p:cNvSpPr>
          <p:nvPr>
            <p:ph type="title"/>
          </p:nvPr>
        </p:nvSpPr>
        <p:spPr>
          <a:xfrm>
            <a:off x="610309" y="457200"/>
            <a:ext cx="11246729" cy="524998"/>
          </a:xfrm>
        </p:spPr>
        <p:txBody>
          <a:bodyPr/>
          <a:lstStyle/>
          <a:p>
            <a:r>
              <a:rPr lang="es-ES" b="1">
                <a:solidFill>
                  <a:srgbClr val="2BA8A7"/>
                </a:solidFill>
              </a:rPr>
              <a:t>A.2	</a:t>
            </a:r>
            <a:r>
              <a:rPr lang="es-ES" b="1" cap="none">
                <a:solidFill>
                  <a:srgbClr val="2BA8A7"/>
                </a:solidFill>
              </a:rPr>
              <a:t>Signos y síntomas fisiológicos comunes</a:t>
            </a:r>
          </a:p>
        </p:txBody>
      </p:sp>
      <p:sp>
        <p:nvSpPr>
          <p:cNvPr id="15" name="Text Placeholder 2">
            <a:extLst>
              <a:ext uri="{FF2B5EF4-FFF2-40B4-BE49-F238E27FC236}">
                <a16:creationId xmlns:a16="http://schemas.microsoft.com/office/drawing/2014/main" id="{39F3847C-DB14-41A8-A5AA-68657F65D719}"/>
              </a:ext>
            </a:extLst>
          </p:cNvPr>
          <p:cNvSpPr>
            <a:spLocks noGrp="1"/>
          </p:cNvSpPr>
          <p:nvPr>
            <p:ph type="body" idx="11"/>
          </p:nvPr>
        </p:nvSpPr>
        <p:spPr/>
        <p:txBody>
          <a:bodyPr/>
          <a:lstStyle/>
          <a:p>
            <a:r>
              <a:rPr lang="es-ES" sz="2000" b="1" i="0">
                <a:solidFill>
                  <a:srgbClr val="2BA8A7"/>
                </a:solidFill>
                <a:latin typeface="+mj-lt"/>
              </a:rPr>
              <a:t>4-6. Alivio del dolor posparto</a:t>
            </a:r>
          </a:p>
        </p:txBody>
      </p:sp>
      <p:grpSp>
        <p:nvGrpSpPr>
          <p:cNvPr id="18" name="Group 17">
            <a:extLst>
              <a:ext uri="{FF2B5EF4-FFF2-40B4-BE49-F238E27FC236}">
                <a16:creationId xmlns:a16="http://schemas.microsoft.com/office/drawing/2014/main" id="{F5E0C25A-28B9-734D-92F3-140F84EDA58A}"/>
              </a:ext>
            </a:extLst>
          </p:cNvPr>
          <p:cNvGrpSpPr/>
          <p:nvPr/>
        </p:nvGrpSpPr>
        <p:grpSpPr>
          <a:xfrm>
            <a:off x="2174079" y="5444224"/>
            <a:ext cx="2034479" cy="272253"/>
            <a:chOff x="685800" y="6165890"/>
            <a:chExt cx="1229008" cy="119062"/>
          </a:xfrm>
          <a:solidFill>
            <a:srgbClr val="2BA8A7"/>
          </a:solidFill>
        </p:grpSpPr>
        <p:sp>
          <p:nvSpPr>
            <p:cNvPr id="19" name="Rectangle 9">
              <a:extLst>
                <a:ext uri="{FF2B5EF4-FFF2-40B4-BE49-F238E27FC236}">
                  <a16:creationId xmlns:a16="http://schemas.microsoft.com/office/drawing/2014/main" id="{357D727B-4169-D448-B2F8-CBDF09FBD9BE}"/>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1EB0A01B-5CB0-4E4F-9FF9-AD8451C76FA2}"/>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TextBox 20">
            <a:extLst>
              <a:ext uri="{FF2B5EF4-FFF2-40B4-BE49-F238E27FC236}">
                <a16:creationId xmlns:a16="http://schemas.microsoft.com/office/drawing/2014/main" id="{76E4F47E-2C5A-E346-A342-AC2DBA7DF697}"/>
              </a:ext>
            </a:extLst>
          </p:cNvPr>
          <p:cNvSpPr txBox="1"/>
          <p:nvPr/>
        </p:nvSpPr>
        <p:spPr>
          <a:xfrm>
            <a:off x="2159887" y="5804124"/>
            <a:ext cx="2048671" cy="430887"/>
          </a:xfrm>
          <a:prstGeom prst="rect">
            <a:avLst/>
          </a:prstGeom>
          <a:noFill/>
        </p:spPr>
        <p:txBody>
          <a:bodyPr wrap="square" lIns="0" tIns="0" rIns="0" bIns="0" rtlCol="0">
            <a:spAutoFit/>
          </a:bodyPr>
          <a:lstStyle/>
          <a:p>
            <a:r>
              <a:rPr lang="es-ES" sz="1400" b="1">
                <a:solidFill>
                  <a:srgbClr val="2BA8A7"/>
                </a:solidFill>
                <a:latin typeface="+mj-lt"/>
              </a:rPr>
              <a:t>Signos y síntomas fisiológicos comunes</a:t>
            </a:r>
          </a:p>
        </p:txBody>
      </p:sp>
      <p:sp>
        <p:nvSpPr>
          <p:cNvPr id="22" name="Rectangle 9">
            <a:extLst>
              <a:ext uri="{FF2B5EF4-FFF2-40B4-BE49-F238E27FC236}">
                <a16:creationId xmlns:a16="http://schemas.microsoft.com/office/drawing/2014/main" id="{DE4F69B9-0F9F-A340-80B5-C02DE75802DE}"/>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9">
            <a:extLst>
              <a:ext uri="{FF2B5EF4-FFF2-40B4-BE49-F238E27FC236}">
                <a16:creationId xmlns:a16="http://schemas.microsoft.com/office/drawing/2014/main" id="{15A7B27D-6CEF-5C4E-924F-B55561996508}"/>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D4B95062-D24B-CE4F-84B7-79F642B1CEE0}"/>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30DC37B3-C7B8-0449-933E-8B09662E239F}"/>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70BF16AC-2311-FD4F-868F-71EEB8CC1104}"/>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Content Placeholder 2">
            <a:extLst>
              <a:ext uri="{FF2B5EF4-FFF2-40B4-BE49-F238E27FC236}">
                <a16:creationId xmlns:a16="http://schemas.microsoft.com/office/drawing/2014/main" id="{769269A0-7E22-2B46-B618-38FA3D46A234}"/>
              </a:ext>
            </a:extLst>
          </p:cNvPr>
          <p:cNvSpPr txBox="1">
            <a:spLocks/>
          </p:cNvSpPr>
          <p:nvPr/>
        </p:nvSpPr>
        <p:spPr>
          <a:xfrm>
            <a:off x="635704" y="1910251"/>
            <a:ext cx="11195938" cy="2398249"/>
          </a:xfrm>
          <a:prstGeom prst="rect">
            <a:avLst/>
          </a:prstGeom>
        </p:spPr>
        <p:txBody>
          <a:bodyPr vert="horz" lIns="0" tIns="0" rIns="0" bIns="0" numCol="2" spcCol="720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AU" sz="1600" i="0" dirty="0">
              <a:solidFill>
                <a:schemeClr val="tx1">
                  <a:lumMod val="75000"/>
                  <a:lumOff val="25000"/>
                </a:schemeClr>
              </a:solidFill>
            </a:endParaRPr>
          </a:p>
        </p:txBody>
      </p:sp>
      <p:sp>
        <p:nvSpPr>
          <p:cNvPr id="2" name="Slide Number Placeholder 1">
            <a:extLst>
              <a:ext uri="{FF2B5EF4-FFF2-40B4-BE49-F238E27FC236}">
                <a16:creationId xmlns:a16="http://schemas.microsoft.com/office/drawing/2014/main" id="{E10DFA21-18EA-594D-9D26-7124A61EF2AF}"/>
              </a:ext>
            </a:extLst>
          </p:cNvPr>
          <p:cNvSpPr>
            <a:spLocks noGrp="1"/>
          </p:cNvSpPr>
          <p:nvPr>
            <p:ph type="sldNum" sz="quarter" idx="10"/>
          </p:nvPr>
        </p:nvSpPr>
        <p:spPr/>
        <p:txBody>
          <a:bodyPr/>
          <a:lstStyle/>
          <a:p>
            <a:fld id="{6809F770-0487-C844-B5CD-7CCE6C86BD15}" type="slidenum">
              <a:rPr lang="en-US" smtClean="0"/>
              <a:pPr/>
              <a:t>30</a:t>
            </a:fld>
            <a:endParaRPr lang="en-US" smtClean="0"/>
          </a:p>
        </p:txBody>
      </p:sp>
      <p:sp>
        <p:nvSpPr>
          <p:cNvPr id="16" name="Rectangle 15">
            <a:extLst>
              <a:ext uri="{FF2B5EF4-FFF2-40B4-BE49-F238E27FC236}">
                <a16:creationId xmlns:a16="http://schemas.microsoft.com/office/drawing/2014/main" id="{0F59FFFF-15F1-4149-B762-25E5B6643398}"/>
              </a:ext>
            </a:extLst>
          </p:cNvPr>
          <p:cNvSpPr/>
          <p:nvPr/>
        </p:nvSpPr>
        <p:spPr>
          <a:xfrm>
            <a:off x="633538" y="1641734"/>
            <a:ext cx="4383630" cy="2328688"/>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s-ES">
                <a:solidFill>
                  <a:schemeClr val="bg1"/>
                </a:solidFill>
              </a:rPr>
              <a:t>El alivio del dolor posparto debe ser </a:t>
            </a:r>
            <a:r>
              <a:rPr lang="es-ES" b="1">
                <a:solidFill>
                  <a:schemeClr val="bg1"/>
                </a:solidFill>
              </a:rPr>
              <a:t>individualizado</a:t>
            </a:r>
            <a:r>
              <a:rPr lang="es-ES">
                <a:solidFill>
                  <a:schemeClr val="bg1"/>
                </a:solidFill>
              </a:rPr>
              <a:t>, teniendo en cuenta la presencia de traumatismo perineal, la intensidad del dolor, las múltiples fuentes de dolor posparto (como el dolor perineal, uterino y mamario) y el uso de otras formas de alivio del dolor. </a:t>
            </a:r>
          </a:p>
        </p:txBody>
      </p:sp>
      <p:sp>
        <p:nvSpPr>
          <p:cNvPr id="27" name="Rectangle 26">
            <a:extLst>
              <a:ext uri="{FF2B5EF4-FFF2-40B4-BE49-F238E27FC236}">
                <a16:creationId xmlns:a16="http://schemas.microsoft.com/office/drawing/2014/main" id="{0F59FFFF-15F1-4149-B762-25E5B6643398}"/>
              </a:ext>
            </a:extLst>
          </p:cNvPr>
          <p:cNvSpPr/>
          <p:nvPr/>
        </p:nvSpPr>
        <p:spPr>
          <a:xfrm>
            <a:off x="6711197" y="2453834"/>
            <a:ext cx="4742867" cy="2780862"/>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s-ES" b="1" dirty="0">
                <a:solidFill>
                  <a:schemeClr val="bg1"/>
                </a:solidFill>
              </a:rPr>
              <a:t>Se debe preguntar a todas las mujeres</a:t>
            </a:r>
            <a:r>
              <a:rPr lang="es-ES" dirty="0">
                <a:solidFill>
                  <a:schemeClr val="bg1"/>
                </a:solidFill>
              </a:rPr>
              <a:t> sobre el dolor posparto durante su internación en centros de salud y </a:t>
            </a:r>
            <a:r>
              <a:rPr lang="es-ES" dirty="0" smtClean="0">
                <a:solidFill>
                  <a:schemeClr val="bg1"/>
                </a:solidFill>
              </a:rPr>
              <a:t/>
            </a:r>
            <a:br>
              <a:rPr lang="es-ES" dirty="0" smtClean="0">
                <a:solidFill>
                  <a:schemeClr val="bg1"/>
                </a:solidFill>
              </a:rPr>
            </a:br>
            <a:r>
              <a:rPr lang="es-ES" dirty="0" smtClean="0">
                <a:solidFill>
                  <a:schemeClr val="bg1"/>
                </a:solidFill>
              </a:rPr>
              <a:t>en </a:t>
            </a:r>
            <a:r>
              <a:rPr lang="es-ES" dirty="0">
                <a:solidFill>
                  <a:schemeClr val="bg1"/>
                </a:solidFill>
              </a:rPr>
              <a:t>cada contacto de atención posnatal. </a:t>
            </a:r>
          </a:p>
          <a:p>
            <a:endParaRPr lang="en-GB" dirty="0">
              <a:solidFill>
                <a:schemeClr val="bg1"/>
              </a:solidFill>
            </a:endParaRPr>
          </a:p>
          <a:p>
            <a:r>
              <a:rPr lang="es-ES" dirty="0">
                <a:solidFill>
                  <a:schemeClr val="bg1"/>
                </a:solidFill>
              </a:rPr>
              <a:t>Se debe asesorar a las mujeres sobre los signos y síntomas de peligro, incluida cualquier exacerbación del dolor como manifestación de complicaciones posparto.</a:t>
            </a:r>
          </a:p>
        </p:txBody>
      </p:sp>
    </p:spTree>
    <p:extLst>
      <p:ext uri="{BB962C8B-B14F-4D97-AF65-F5344CB8AC3E}">
        <p14:creationId xmlns:p14="http://schemas.microsoft.com/office/powerpoint/2010/main" val="1953530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457200"/>
            <a:ext cx="11246729" cy="524998"/>
          </a:xfrm>
        </p:spPr>
        <p:txBody>
          <a:bodyPr/>
          <a:lstStyle/>
          <a:p>
            <a:r>
              <a:rPr lang="es-ES" b="1">
                <a:solidFill>
                  <a:srgbClr val="2BA8A7"/>
                </a:solidFill>
              </a:rPr>
              <a:t>A.2	</a:t>
            </a:r>
            <a:r>
              <a:rPr lang="es-ES" b="1" cap="none">
                <a:solidFill>
                  <a:srgbClr val="2BA8A7"/>
                </a:solidFill>
              </a:rPr>
              <a:t>Signos y síntomas fisiológicos comunes</a:t>
            </a:r>
          </a:p>
        </p:txBody>
      </p:sp>
      <p:sp>
        <p:nvSpPr>
          <p:cNvPr id="3" name="Content Placeholder 2"/>
          <p:cNvSpPr>
            <a:spLocks noGrp="1"/>
          </p:cNvSpPr>
          <p:nvPr>
            <p:ph idx="1"/>
          </p:nvPr>
        </p:nvSpPr>
        <p:spPr>
          <a:xfrm>
            <a:off x="7159429" y="2571730"/>
            <a:ext cx="3696599" cy="1682585"/>
          </a:xfrm>
        </p:spPr>
        <p:txBody>
          <a:bodyPr anchor="t" anchorCtr="0"/>
          <a:lstStyle/>
          <a:p>
            <a:r>
              <a:rPr lang="es-ES" sz="1600" i="0">
                <a:solidFill>
                  <a:schemeClr val="bg1"/>
                </a:solidFill>
              </a:rPr>
              <a:t>No se recomienda que las mujeres en el período posparto empiecen una </a:t>
            </a:r>
            <a:r>
              <a:rPr lang="es-ES" sz="1600" b="1" i="0">
                <a:solidFill>
                  <a:schemeClr val="bg1"/>
                </a:solidFill>
              </a:rPr>
              <a:t>rutina</a:t>
            </a:r>
            <a:r>
              <a:rPr lang="es-ES" sz="1600" i="0">
                <a:solidFill>
                  <a:schemeClr val="bg1"/>
                </a:solidFill>
              </a:rPr>
              <a:t> de entrenamiento muscular del suelo pélvico después del parto para prevenir la incontinencia urinaria y fecal posparto.</a:t>
            </a:r>
          </a:p>
        </p:txBody>
      </p:sp>
      <p:sp>
        <p:nvSpPr>
          <p:cNvPr id="15" name="Text Placeholder 2"/>
          <p:cNvSpPr>
            <a:spLocks noGrp="1"/>
          </p:cNvSpPr>
          <p:nvPr>
            <p:ph type="body" idx="11"/>
          </p:nvPr>
        </p:nvSpPr>
        <p:spPr>
          <a:xfrm>
            <a:off x="610309" y="1134599"/>
            <a:ext cx="10969627" cy="536519"/>
          </a:xfrm>
        </p:spPr>
        <p:txBody>
          <a:bodyPr/>
          <a:lstStyle/>
          <a:p>
            <a:r>
              <a:rPr lang="es-ES" sz="2000" b="1" i="0">
                <a:solidFill>
                  <a:srgbClr val="2BA8A7"/>
                </a:solidFill>
                <a:latin typeface="+mj-lt"/>
              </a:rPr>
              <a:t>7. Entrenamiento muscular del suelo pélvico para fortalecerlo</a:t>
            </a:r>
          </a:p>
        </p:txBody>
      </p:sp>
      <p:grpSp>
        <p:nvGrpSpPr>
          <p:cNvPr id="19" name="Group 18">
            <a:extLst>
              <a:ext uri="{FF2B5EF4-FFF2-40B4-BE49-F238E27FC236}">
                <a16:creationId xmlns:a16="http://schemas.microsoft.com/office/drawing/2014/main" id="{328ED6BC-545E-CC4B-8403-FE5BC1FBE5F5}"/>
              </a:ext>
            </a:extLst>
          </p:cNvPr>
          <p:cNvGrpSpPr/>
          <p:nvPr/>
        </p:nvGrpSpPr>
        <p:grpSpPr>
          <a:xfrm>
            <a:off x="2174079" y="5444224"/>
            <a:ext cx="2034479" cy="272253"/>
            <a:chOff x="685800" y="6165890"/>
            <a:chExt cx="1229008" cy="119062"/>
          </a:xfrm>
          <a:solidFill>
            <a:srgbClr val="2BA8A7"/>
          </a:solidFill>
        </p:grpSpPr>
        <p:sp>
          <p:nvSpPr>
            <p:cNvPr id="20" name="Rectangle 9">
              <a:extLst>
                <a:ext uri="{FF2B5EF4-FFF2-40B4-BE49-F238E27FC236}">
                  <a16:creationId xmlns:a16="http://schemas.microsoft.com/office/drawing/2014/main" id="{D04F208F-9992-0242-85B8-C12D2EA6540A}"/>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29773876-C51D-AC47-98EB-3D6967E50AC1}"/>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8D377FAB-23A1-9B46-8E1B-5373E7DCA3BA}"/>
              </a:ext>
            </a:extLst>
          </p:cNvPr>
          <p:cNvSpPr txBox="1"/>
          <p:nvPr/>
        </p:nvSpPr>
        <p:spPr>
          <a:xfrm>
            <a:off x="2159887" y="5804124"/>
            <a:ext cx="2048671" cy="430887"/>
          </a:xfrm>
          <a:prstGeom prst="rect">
            <a:avLst/>
          </a:prstGeom>
          <a:noFill/>
        </p:spPr>
        <p:txBody>
          <a:bodyPr wrap="square" lIns="0" tIns="0" rIns="0" bIns="0" rtlCol="0">
            <a:spAutoFit/>
          </a:bodyPr>
          <a:lstStyle/>
          <a:p>
            <a:r>
              <a:rPr lang="es-ES" sz="1400" b="1">
                <a:solidFill>
                  <a:srgbClr val="2BA8A7"/>
                </a:solidFill>
                <a:latin typeface="+mj-lt"/>
              </a:rPr>
              <a:t>Signos y síntomas fisiológicos comunes</a:t>
            </a:r>
          </a:p>
        </p:txBody>
      </p:sp>
      <p:sp>
        <p:nvSpPr>
          <p:cNvPr id="23" name="Rectangle 9">
            <a:extLst>
              <a:ext uri="{FF2B5EF4-FFF2-40B4-BE49-F238E27FC236}">
                <a16:creationId xmlns:a16="http://schemas.microsoft.com/office/drawing/2014/main" id="{4AA6A3A1-5A1B-7745-BA23-7C35A9B7B402}"/>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182A3197-657C-4C4B-BDBF-F1D9C5AF260F}"/>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3E427E58-FAD2-4F4E-A8B4-1C0410498027}"/>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656C1706-1F92-CF42-8C96-18FC9EF3575E}"/>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5390A087-9D42-224F-A65D-198D7126EFA4}"/>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184A4A5B-E1E0-A44F-B09D-A66F7BA458D2}"/>
              </a:ext>
            </a:extLst>
          </p:cNvPr>
          <p:cNvSpPr>
            <a:spLocks noGrp="1"/>
          </p:cNvSpPr>
          <p:nvPr>
            <p:ph type="sldNum" sz="quarter" idx="10"/>
          </p:nvPr>
        </p:nvSpPr>
        <p:spPr/>
        <p:txBody>
          <a:bodyPr/>
          <a:lstStyle/>
          <a:p>
            <a:fld id="{6809F770-0487-C844-B5CD-7CCE6C86BD15}" type="slidenum">
              <a:rPr lang="en-US" smtClean="0"/>
              <a:pPr/>
              <a:t>31</a:t>
            </a:fld>
            <a:endParaRPr lang="en-US" smtClean="0"/>
          </a:p>
        </p:txBody>
      </p:sp>
      <p:sp>
        <p:nvSpPr>
          <p:cNvPr id="29" name="Content Placeholder 2"/>
          <p:cNvSpPr>
            <a:spLocks noGrp="1"/>
          </p:cNvSpPr>
          <p:nvPr>
            <p:ph idx="1"/>
          </p:nvPr>
        </p:nvSpPr>
        <p:spPr>
          <a:xfrm>
            <a:off x="730625" y="1748356"/>
            <a:ext cx="4418728" cy="3771831"/>
          </a:xfrm>
        </p:spPr>
        <p:txBody>
          <a:bodyPr anchor="t" anchorCtr="0"/>
          <a:lstStyle/>
          <a:p>
            <a:r>
              <a:rPr lang="es-ES" sz="2000" dirty="0">
                <a:solidFill>
                  <a:schemeClr val="tx1">
                    <a:lumMod val="75000"/>
                    <a:lumOff val="25000"/>
                  </a:schemeClr>
                </a:solidFill>
              </a:rPr>
              <a:t>No se recomienda que las mujeres en el período posparto empiecen una </a:t>
            </a:r>
            <a:r>
              <a:rPr lang="es-ES" sz="2000" b="1" dirty="0">
                <a:solidFill>
                  <a:schemeClr val="tx1">
                    <a:lumMod val="75000"/>
                    <a:lumOff val="25000"/>
                  </a:schemeClr>
                </a:solidFill>
              </a:rPr>
              <a:t>rutina</a:t>
            </a:r>
            <a:r>
              <a:rPr lang="es-ES" sz="2000" dirty="0">
                <a:solidFill>
                  <a:schemeClr val="tx1">
                    <a:lumMod val="75000"/>
                    <a:lumOff val="25000"/>
                  </a:schemeClr>
                </a:solidFill>
              </a:rPr>
              <a:t> de entrenamiento muscular del suelo pélvico (EMSP) después del parto para prevenir la incontinencia urinaria y fecal posparto.</a:t>
            </a:r>
          </a:p>
        </p:txBody>
      </p:sp>
      <p:sp>
        <p:nvSpPr>
          <p:cNvPr id="31" name="Rectangle 30">
            <a:extLst>
              <a:ext uri="{FF2B5EF4-FFF2-40B4-BE49-F238E27FC236}">
                <a16:creationId xmlns:a16="http://schemas.microsoft.com/office/drawing/2014/main" id="{0F59FFFF-15F1-4149-B762-25E5B6643398}"/>
              </a:ext>
            </a:extLst>
          </p:cNvPr>
          <p:cNvSpPr/>
          <p:nvPr/>
        </p:nvSpPr>
        <p:spPr>
          <a:xfrm>
            <a:off x="6135944" y="2193872"/>
            <a:ext cx="4897816" cy="3131890"/>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s-ES" sz="1600" dirty="0">
                <a:solidFill>
                  <a:schemeClr val="bg1"/>
                </a:solidFill>
              </a:rPr>
              <a:t>Aunque no se recomienda iniciar el EMSP después del parto como medida preventiva, las mujeres con pérdidas involuntarias de pequeños volúmenes de orina (incontinencia urinaria de esfuerzo) después del parto deben ser informadas de los posibles beneficios del EMSP para el tratamiento de la incontinencia urinaria. Para estas mujeres, en ausencia de pruebas más sólidas, el GDG acordó que los ejercicios del suelo pélvico no supervisados realizados en el hogar pueden ser beneficiosos y es poco probable </a:t>
            </a:r>
            <a:r>
              <a:rPr lang="es-ES" sz="1600" dirty="0" smtClean="0">
                <a:solidFill>
                  <a:schemeClr val="bg1"/>
                </a:solidFill>
              </a:rPr>
              <a:t/>
            </a:r>
            <a:br>
              <a:rPr lang="es-ES" sz="1600" dirty="0" smtClean="0">
                <a:solidFill>
                  <a:schemeClr val="bg1"/>
                </a:solidFill>
              </a:rPr>
            </a:br>
            <a:r>
              <a:rPr lang="es-ES" sz="1600" dirty="0" smtClean="0">
                <a:solidFill>
                  <a:schemeClr val="bg1"/>
                </a:solidFill>
              </a:rPr>
              <a:t>que </a:t>
            </a:r>
            <a:r>
              <a:rPr lang="es-ES" sz="1600" dirty="0">
                <a:solidFill>
                  <a:schemeClr val="bg1"/>
                </a:solidFill>
              </a:rPr>
              <a:t>causen efectos perjudiciales.  </a:t>
            </a:r>
          </a:p>
        </p:txBody>
      </p:sp>
      <p:cxnSp>
        <p:nvCxnSpPr>
          <p:cNvPr id="34" name="Elbow Connector 33">
            <a:extLst>
              <a:ext uri="{FF2B5EF4-FFF2-40B4-BE49-F238E27FC236}">
                <a16:creationId xmlns:a16="http://schemas.microsoft.com/office/drawing/2014/main" id="{31C825CE-888C-4A48-85F7-8D9920005917}"/>
              </a:ext>
            </a:extLst>
          </p:cNvPr>
          <p:cNvCxnSpPr>
            <a:cxnSpLocks/>
          </p:cNvCxnSpPr>
          <p:nvPr/>
        </p:nvCxnSpPr>
        <p:spPr>
          <a:xfrm flipV="1">
            <a:off x="667831" y="1997583"/>
            <a:ext cx="8355853" cy="2052865"/>
          </a:xfrm>
          <a:prstGeom prst="bentConnector3">
            <a:avLst>
              <a:gd name="adj1" fmla="val 62527"/>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073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2000"/>
                                        <p:tgtEl>
                                          <p:spTgt spid="3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0F8736A-9555-AA45-94D0-4DC60D7246C9}"/>
              </a:ext>
            </a:extLst>
          </p:cNvPr>
          <p:cNvSpPr/>
          <p:nvPr/>
        </p:nvSpPr>
        <p:spPr>
          <a:xfrm>
            <a:off x="8493413" y="1921705"/>
            <a:ext cx="3177477" cy="3342273"/>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spcAft>
                <a:spcPts val="600"/>
              </a:spcAft>
            </a:pPr>
            <a:r>
              <a:rPr lang="es-ES" sz="1400" b="1" dirty="0">
                <a:solidFill>
                  <a:schemeClr val="bg1"/>
                </a:solidFill>
              </a:rPr>
              <a:t>Lactancia receptiva</a:t>
            </a:r>
          </a:p>
          <a:p>
            <a:pPr>
              <a:spcBef>
                <a:spcPts val="400"/>
              </a:spcBef>
              <a:spcAft>
                <a:spcPts val="600"/>
              </a:spcAft>
            </a:pPr>
            <a:r>
              <a:rPr lang="es-ES" sz="1600" dirty="0">
                <a:solidFill>
                  <a:schemeClr val="bg1"/>
                </a:solidFill>
              </a:rPr>
              <a:t>La madre responde a las señales de su bebé, así </a:t>
            </a:r>
            <a:r>
              <a:rPr lang="es-ES" sz="1600" dirty="0" smtClean="0">
                <a:solidFill>
                  <a:schemeClr val="bg1"/>
                </a:solidFill>
              </a:rPr>
              <a:t>como</a:t>
            </a:r>
            <a:br>
              <a:rPr lang="es-ES" sz="1600" dirty="0" smtClean="0">
                <a:solidFill>
                  <a:schemeClr val="bg1"/>
                </a:solidFill>
              </a:rPr>
            </a:br>
            <a:r>
              <a:rPr lang="es-ES" sz="1600" dirty="0" smtClean="0">
                <a:solidFill>
                  <a:schemeClr val="bg1"/>
                </a:solidFill>
              </a:rPr>
              <a:t>a </a:t>
            </a:r>
            <a:r>
              <a:rPr lang="es-ES" sz="1600" dirty="0">
                <a:solidFill>
                  <a:schemeClr val="bg1"/>
                </a:solidFill>
              </a:rPr>
              <a:t>su propio deseo de amamantar. La alimentación receptiva es distinta de la alimentación a demanda, </a:t>
            </a:r>
            <a:r>
              <a:rPr lang="es-ES" sz="1600" dirty="0" smtClean="0">
                <a:solidFill>
                  <a:schemeClr val="bg1"/>
                </a:solidFill>
              </a:rPr>
              <a:t/>
            </a:r>
            <a:br>
              <a:rPr lang="es-ES" sz="1600" dirty="0" smtClean="0">
                <a:solidFill>
                  <a:schemeClr val="bg1"/>
                </a:solidFill>
              </a:rPr>
            </a:br>
            <a:r>
              <a:rPr lang="es-ES" sz="1600" dirty="0" smtClean="0">
                <a:solidFill>
                  <a:schemeClr val="bg1"/>
                </a:solidFill>
              </a:rPr>
              <a:t>ya </a:t>
            </a:r>
            <a:r>
              <a:rPr lang="es-ES" sz="1600" dirty="0">
                <a:solidFill>
                  <a:schemeClr val="bg1"/>
                </a:solidFill>
              </a:rPr>
              <a:t>que reconoce la relación recíproca entre la madre y </a:t>
            </a:r>
            <a:r>
              <a:rPr lang="es-ES" sz="1600" dirty="0" smtClean="0">
                <a:solidFill>
                  <a:schemeClr val="bg1"/>
                </a:solidFill>
              </a:rPr>
              <a:t/>
            </a:r>
            <a:br>
              <a:rPr lang="es-ES" sz="1600" dirty="0" smtClean="0">
                <a:solidFill>
                  <a:schemeClr val="bg1"/>
                </a:solidFill>
              </a:rPr>
            </a:br>
            <a:r>
              <a:rPr lang="es-ES" sz="1600" dirty="0" smtClean="0">
                <a:solidFill>
                  <a:schemeClr val="bg1"/>
                </a:solidFill>
              </a:rPr>
              <a:t>el </a:t>
            </a:r>
            <a:r>
              <a:rPr lang="es-ES" sz="1600" dirty="0">
                <a:solidFill>
                  <a:schemeClr val="bg1"/>
                </a:solidFill>
              </a:rPr>
              <a:t>bebé y los beneficios de la lactancia materna más allá </a:t>
            </a:r>
            <a:r>
              <a:rPr lang="es-ES" sz="1600" dirty="0" smtClean="0">
                <a:solidFill>
                  <a:schemeClr val="bg1"/>
                </a:solidFill>
              </a:rPr>
              <a:t/>
            </a:r>
            <a:br>
              <a:rPr lang="es-ES" sz="1600" dirty="0" smtClean="0">
                <a:solidFill>
                  <a:schemeClr val="bg1"/>
                </a:solidFill>
              </a:rPr>
            </a:br>
            <a:r>
              <a:rPr lang="es-ES" sz="1600" dirty="0" smtClean="0">
                <a:solidFill>
                  <a:schemeClr val="bg1"/>
                </a:solidFill>
              </a:rPr>
              <a:t>de </a:t>
            </a:r>
            <a:r>
              <a:rPr lang="es-ES" sz="1600" dirty="0">
                <a:solidFill>
                  <a:schemeClr val="bg1"/>
                </a:solidFill>
              </a:rPr>
              <a:t>la mitigación del hambre.</a:t>
            </a:r>
          </a:p>
        </p:txBody>
      </p:sp>
      <p:sp>
        <p:nvSpPr>
          <p:cNvPr id="2" name="Title 1"/>
          <p:cNvSpPr>
            <a:spLocks noGrp="1"/>
          </p:cNvSpPr>
          <p:nvPr>
            <p:ph type="title"/>
          </p:nvPr>
        </p:nvSpPr>
        <p:spPr>
          <a:xfrm>
            <a:off x="610309" y="457200"/>
            <a:ext cx="11246729" cy="524998"/>
          </a:xfrm>
        </p:spPr>
        <p:txBody>
          <a:bodyPr/>
          <a:lstStyle/>
          <a:p>
            <a:r>
              <a:rPr lang="es-ES" b="1">
                <a:solidFill>
                  <a:srgbClr val="2BA8A7"/>
                </a:solidFill>
              </a:rPr>
              <a:t>A.2	</a:t>
            </a:r>
            <a:r>
              <a:rPr lang="es-ES" b="1" cap="none">
                <a:solidFill>
                  <a:srgbClr val="2BA8A7"/>
                </a:solidFill>
              </a:rPr>
              <a:t>Signos y síntomas fisiológicos comunes</a:t>
            </a:r>
          </a:p>
        </p:txBody>
      </p:sp>
      <p:sp>
        <p:nvSpPr>
          <p:cNvPr id="3" name="Content Placeholder 2"/>
          <p:cNvSpPr>
            <a:spLocks noGrp="1"/>
          </p:cNvSpPr>
          <p:nvPr>
            <p:ph idx="1"/>
          </p:nvPr>
        </p:nvSpPr>
        <p:spPr>
          <a:xfrm>
            <a:off x="4148521" y="1924514"/>
            <a:ext cx="3298902" cy="2752619"/>
          </a:xfrm>
        </p:spPr>
        <p:txBody>
          <a:bodyPr/>
          <a:lstStyle/>
          <a:p>
            <a:r>
              <a:rPr lang="es-ES" sz="1600" dirty="0">
                <a:solidFill>
                  <a:schemeClr val="tx1">
                    <a:lumMod val="75000"/>
                    <a:lumOff val="25000"/>
                  </a:schemeClr>
                </a:solidFill>
              </a:rPr>
              <a:t>Para el tratamiento de la congestión mamaria en el período posparto, las mujeres deben recibir asesoramiento y apoyo para que practiquen una </a:t>
            </a:r>
            <a:r>
              <a:rPr lang="es-ES" sz="1600" dirty="0">
                <a:solidFill>
                  <a:srgbClr val="2BA8A7"/>
                </a:solidFill>
              </a:rPr>
              <a:t>lactancia receptiva</a:t>
            </a:r>
            <a:r>
              <a:rPr lang="es-ES" sz="1600" dirty="0">
                <a:solidFill>
                  <a:schemeClr val="tx1">
                    <a:lumMod val="75000"/>
                    <a:lumOff val="25000"/>
                  </a:schemeClr>
                </a:solidFill>
              </a:rPr>
              <a:t>, que el bebé pueda ubicarse y prenderse bien del pecho, que extraigan leche materna y que usen compresas tibias y frías, según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las </a:t>
            </a:r>
            <a:r>
              <a:rPr lang="es-ES" sz="1600" dirty="0">
                <a:solidFill>
                  <a:schemeClr val="tx1">
                    <a:lumMod val="75000"/>
                    <a:lumOff val="25000"/>
                  </a:schemeClr>
                </a:solidFill>
              </a:rPr>
              <a:t>preferencias de la mujer. </a:t>
            </a:r>
          </a:p>
        </p:txBody>
      </p:sp>
      <p:sp>
        <p:nvSpPr>
          <p:cNvPr id="15" name="Text Placeholder 2"/>
          <p:cNvSpPr>
            <a:spLocks noGrp="1"/>
          </p:cNvSpPr>
          <p:nvPr>
            <p:ph type="body" idx="11"/>
          </p:nvPr>
        </p:nvSpPr>
        <p:spPr/>
        <p:txBody>
          <a:bodyPr/>
          <a:lstStyle/>
          <a:p>
            <a:r>
              <a:rPr lang="es-ES" sz="2000" b="1" i="0">
                <a:solidFill>
                  <a:srgbClr val="2BA8A7"/>
                </a:solidFill>
                <a:latin typeface="+mj-lt"/>
              </a:rPr>
              <a:t>8 y 9. Intervenciones para tratar la congestión mamaria posparto</a:t>
            </a:r>
          </a:p>
        </p:txBody>
      </p:sp>
      <p:sp>
        <p:nvSpPr>
          <p:cNvPr id="31" name="Content Placeholder 2"/>
          <p:cNvSpPr>
            <a:spLocks noGrp="1"/>
          </p:cNvSpPr>
          <p:nvPr>
            <p:ph type="body" idx="4294967295"/>
          </p:nvPr>
        </p:nvSpPr>
        <p:spPr>
          <a:xfrm>
            <a:off x="610308" y="1921705"/>
            <a:ext cx="3290179" cy="1788234"/>
          </a:xfrm>
        </p:spPr>
        <p:txBody>
          <a:bodyPr/>
          <a:lstStyle/>
          <a:p>
            <a:pPr>
              <a:spcAft>
                <a:spcPts val="0"/>
              </a:spcAft>
            </a:pPr>
            <a:r>
              <a:rPr lang="es-ES" sz="1600">
                <a:solidFill>
                  <a:schemeClr val="tx1">
                    <a:lumMod val="75000"/>
                    <a:lumOff val="25000"/>
                  </a:schemeClr>
                </a:solidFill>
              </a:rPr>
              <a:t>No se recomienda el uso de intervenciones farmacológicas, como oxitocina subcutánea y tratamiento con peptidasa, para tratar la congestión mamaria durante el período posparto. </a:t>
            </a:r>
          </a:p>
          <a:p>
            <a:endParaRPr lang="en-AU" sz="1600" b="1" i="0" dirty="0">
              <a:solidFill>
                <a:schemeClr val="tx1">
                  <a:lumMod val="75000"/>
                  <a:lumOff val="25000"/>
                </a:schemeClr>
              </a:solidFill>
            </a:endParaRPr>
          </a:p>
        </p:txBody>
      </p:sp>
      <p:grpSp>
        <p:nvGrpSpPr>
          <p:cNvPr id="21" name="Group 20">
            <a:extLst>
              <a:ext uri="{FF2B5EF4-FFF2-40B4-BE49-F238E27FC236}">
                <a16:creationId xmlns:a16="http://schemas.microsoft.com/office/drawing/2014/main" id="{8612BAB2-03E6-B845-94C1-FA56069A6465}"/>
              </a:ext>
            </a:extLst>
          </p:cNvPr>
          <p:cNvGrpSpPr/>
          <p:nvPr/>
        </p:nvGrpSpPr>
        <p:grpSpPr>
          <a:xfrm>
            <a:off x="2174079" y="5444224"/>
            <a:ext cx="2034479" cy="272253"/>
            <a:chOff x="685800" y="6165890"/>
            <a:chExt cx="1229008" cy="119062"/>
          </a:xfrm>
          <a:solidFill>
            <a:srgbClr val="2BA8A7"/>
          </a:solidFill>
        </p:grpSpPr>
        <p:sp>
          <p:nvSpPr>
            <p:cNvPr id="22" name="Rectangle 9">
              <a:extLst>
                <a:ext uri="{FF2B5EF4-FFF2-40B4-BE49-F238E27FC236}">
                  <a16:creationId xmlns:a16="http://schemas.microsoft.com/office/drawing/2014/main" id="{3BC2ECD2-885A-FF4D-B549-695519F87210}"/>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0F7EBB56-9CB3-5944-BED7-E927A860E000}"/>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4" name="TextBox 23">
            <a:extLst>
              <a:ext uri="{FF2B5EF4-FFF2-40B4-BE49-F238E27FC236}">
                <a16:creationId xmlns:a16="http://schemas.microsoft.com/office/drawing/2014/main" id="{1B4AA64E-59F3-9747-BE11-CA01064E4C7F}"/>
              </a:ext>
            </a:extLst>
          </p:cNvPr>
          <p:cNvSpPr txBox="1"/>
          <p:nvPr/>
        </p:nvSpPr>
        <p:spPr>
          <a:xfrm>
            <a:off x="2159887" y="5804124"/>
            <a:ext cx="2048671" cy="430887"/>
          </a:xfrm>
          <a:prstGeom prst="rect">
            <a:avLst/>
          </a:prstGeom>
          <a:noFill/>
        </p:spPr>
        <p:txBody>
          <a:bodyPr wrap="square" lIns="0" tIns="0" rIns="0" bIns="0" rtlCol="0">
            <a:spAutoFit/>
          </a:bodyPr>
          <a:lstStyle/>
          <a:p>
            <a:r>
              <a:rPr lang="es-ES" sz="1400" b="1">
                <a:solidFill>
                  <a:srgbClr val="2BA8A7"/>
                </a:solidFill>
                <a:latin typeface="+mj-lt"/>
              </a:rPr>
              <a:t>Signos y síntomas fisiológicos comunes</a:t>
            </a:r>
          </a:p>
        </p:txBody>
      </p:sp>
      <p:sp>
        <p:nvSpPr>
          <p:cNvPr id="25" name="Rectangle 9">
            <a:extLst>
              <a:ext uri="{FF2B5EF4-FFF2-40B4-BE49-F238E27FC236}">
                <a16:creationId xmlns:a16="http://schemas.microsoft.com/office/drawing/2014/main" id="{7513CCDA-3B33-CD45-BC74-61E0895672F9}"/>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ABFF4247-45F3-7C42-BA60-9350048E462F}"/>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9">
            <a:extLst>
              <a:ext uri="{FF2B5EF4-FFF2-40B4-BE49-F238E27FC236}">
                <a16:creationId xmlns:a16="http://schemas.microsoft.com/office/drawing/2014/main" id="{028B92B7-ADB4-C94F-AA73-61D6C53B48CE}"/>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7935C9BB-EF2C-3547-8D3F-BFC612FDC09A}"/>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9">
            <a:extLst>
              <a:ext uri="{FF2B5EF4-FFF2-40B4-BE49-F238E27FC236}">
                <a16:creationId xmlns:a16="http://schemas.microsoft.com/office/drawing/2014/main" id="{7F643D50-D2C0-4949-802E-A80911D8E3BE}"/>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F6853308-C5B0-684E-8FFB-764B3BE7EDC7}"/>
              </a:ext>
            </a:extLst>
          </p:cNvPr>
          <p:cNvSpPr>
            <a:spLocks noGrp="1"/>
          </p:cNvSpPr>
          <p:nvPr>
            <p:ph type="sldNum" sz="quarter" idx="10"/>
          </p:nvPr>
        </p:nvSpPr>
        <p:spPr/>
        <p:txBody>
          <a:bodyPr/>
          <a:lstStyle/>
          <a:p>
            <a:fld id="{6809F770-0487-C844-B5CD-7CCE6C86BD15}" type="slidenum">
              <a:rPr lang="en-US" smtClean="0"/>
              <a:pPr/>
              <a:t>32</a:t>
            </a:fld>
            <a:endParaRPr lang="en-US" smtClean="0"/>
          </a:p>
        </p:txBody>
      </p:sp>
      <p:cxnSp>
        <p:nvCxnSpPr>
          <p:cNvPr id="32" name="Elbow Connector 31">
            <a:extLst>
              <a:ext uri="{FF2B5EF4-FFF2-40B4-BE49-F238E27FC236}">
                <a16:creationId xmlns:a16="http://schemas.microsoft.com/office/drawing/2014/main" id="{31C825CE-888C-4A48-85F7-8D9920005917}"/>
              </a:ext>
            </a:extLst>
          </p:cNvPr>
          <p:cNvCxnSpPr>
            <a:cxnSpLocks/>
          </p:cNvCxnSpPr>
          <p:nvPr/>
        </p:nvCxnSpPr>
        <p:spPr>
          <a:xfrm flipV="1">
            <a:off x="4148521" y="1758765"/>
            <a:ext cx="7081454" cy="1640880"/>
          </a:xfrm>
          <a:prstGeom prst="bentConnector3">
            <a:avLst>
              <a:gd name="adj1" fmla="val 58339"/>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541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2000"/>
                                        <p:tgtEl>
                                          <p:spTgt spid="3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457200"/>
            <a:ext cx="11246729" cy="524998"/>
          </a:xfrm>
        </p:spPr>
        <p:txBody>
          <a:bodyPr/>
          <a:lstStyle/>
          <a:p>
            <a:r>
              <a:rPr lang="es-ES" b="1">
                <a:solidFill>
                  <a:srgbClr val="2BA8A7"/>
                </a:solidFill>
              </a:rPr>
              <a:t>A.2	</a:t>
            </a:r>
            <a:r>
              <a:rPr lang="es-ES" b="1" cap="none">
                <a:solidFill>
                  <a:srgbClr val="2BA8A7"/>
                </a:solidFill>
              </a:rPr>
              <a:t>Signos y síntomas fisiológicos comunes</a:t>
            </a:r>
          </a:p>
        </p:txBody>
      </p:sp>
      <p:sp>
        <p:nvSpPr>
          <p:cNvPr id="3" name="Content Placeholder 2"/>
          <p:cNvSpPr>
            <a:spLocks noGrp="1"/>
          </p:cNvSpPr>
          <p:nvPr>
            <p:ph idx="1"/>
          </p:nvPr>
        </p:nvSpPr>
        <p:spPr>
          <a:xfrm>
            <a:off x="610310" y="1911684"/>
            <a:ext cx="3299953" cy="2989562"/>
          </a:xfrm>
        </p:spPr>
        <p:txBody>
          <a:bodyPr/>
          <a:lstStyle/>
          <a:p>
            <a:r>
              <a:rPr lang="es-ES" sz="1600" dirty="0">
                <a:solidFill>
                  <a:schemeClr val="tx1">
                    <a:lumMod val="75000"/>
                    <a:lumOff val="25000"/>
                  </a:schemeClr>
                </a:solidFill>
              </a:rPr>
              <a:t>A fin de prevenir la mastitis en el período posparto, las mujeres deben recibir asesoramiento y apoyo para que practiquen una </a:t>
            </a:r>
            <a:r>
              <a:rPr lang="es-ES" sz="1600" dirty="0">
                <a:solidFill>
                  <a:srgbClr val="2BA8A7"/>
                </a:solidFill>
              </a:rPr>
              <a:t>lactancia receptiva</a:t>
            </a:r>
            <a:r>
              <a:rPr lang="es-ES" sz="1600" dirty="0">
                <a:solidFill>
                  <a:schemeClr val="tx1">
                    <a:lumMod val="75000"/>
                    <a:lumOff val="25000"/>
                  </a:schemeClr>
                </a:solidFill>
              </a:rPr>
              <a:t>, que el bebé pueda ubicarse y prenderse bien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del </a:t>
            </a:r>
            <a:r>
              <a:rPr lang="es-ES" sz="1600" dirty="0">
                <a:solidFill>
                  <a:schemeClr val="tx1">
                    <a:lumMod val="75000"/>
                    <a:lumOff val="25000"/>
                  </a:schemeClr>
                </a:solidFill>
              </a:rPr>
              <a:t>pecho, que extraigan leche materna manualmente y que usen compresas tibias y frías, según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las </a:t>
            </a:r>
            <a:r>
              <a:rPr lang="es-ES" sz="1600" dirty="0">
                <a:solidFill>
                  <a:schemeClr val="tx1">
                    <a:lumMod val="75000"/>
                    <a:lumOff val="25000"/>
                  </a:schemeClr>
                </a:solidFill>
              </a:rPr>
              <a:t>preferencias de la mujer. </a:t>
            </a:r>
          </a:p>
        </p:txBody>
      </p:sp>
      <p:sp>
        <p:nvSpPr>
          <p:cNvPr id="15" name="Text Placeholder 2"/>
          <p:cNvSpPr>
            <a:spLocks noGrp="1"/>
          </p:cNvSpPr>
          <p:nvPr>
            <p:ph type="body" idx="11"/>
          </p:nvPr>
        </p:nvSpPr>
        <p:spPr/>
        <p:txBody>
          <a:bodyPr/>
          <a:lstStyle/>
          <a:p>
            <a:r>
              <a:rPr lang="es-ES" sz="2000" b="1" i="0">
                <a:solidFill>
                  <a:srgbClr val="2BA8A7"/>
                </a:solidFill>
                <a:latin typeface="+mj-lt"/>
              </a:rPr>
              <a:t>10 y 11. Intervenciones farmacológicas para prevenir la mastitis posparto</a:t>
            </a:r>
          </a:p>
        </p:txBody>
      </p:sp>
      <p:grpSp>
        <p:nvGrpSpPr>
          <p:cNvPr id="19" name="Group 18">
            <a:extLst>
              <a:ext uri="{FF2B5EF4-FFF2-40B4-BE49-F238E27FC236}">
                <a16:creationId xmlns:a16="http://schemas.microsoft.com/office/drawing/2014/main" id="{715148E3-B7E5-8E46-858A-2412F46B9F26}"/>
              </a:ext>
            </a:extLst>
          </p:cNvPr>
          <p:cNvGrpSpPr/>
          <p:nvPr/>
        </p:nvGrpSpPr>
        <p:grpSpPr>
          <a:xfrm>
            <a:off x="2174079" y="5444224"/>
            <a:ext cx="2034479" cy="272253"/>
            <a:chOff x="685800" y="6165890"/>
            <a:chExt cx="1229008" cy="119062"/>
          </a:xfrm>
          <a:solidFill>
            <a:srgbClr val="2BA8A7"/>
          </a:solidFill>
        </p:grpSpPr>
        <p:sp>
          <p:nvSpPr>
            <p:cNvPr id="20" name="Rectangle 9">
              <a:extLst>
                <a:ext uri="{FF2B5EF4-FFF2-40B4-BE49-F238E27FC236}">
                  <a16:creationId xmlns:a16="http://schemas.microsoft.com/office/drawing/2014/main" id="{8A4884CA-EE93-E447-B1B3-B26356652ADA}"/>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21" name="Freeform 8">
              <a:extLst>
                <a:ext uri="{FF2B5EF4-FFF2-40B4-BE49-F238E27FC236}">
                  <a16:creationId xmlns:a16="http://schemas.microsoft.com/office/drawing/2014/main" id="{68E7130E-ABC3-E141-B983-F79B96B6A54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grpSp>
      <p:sp>
        <p:nvSpPr>
          <p:cNvPr id="22" name="TextBox 21">
            <a:extLst>
              <a:ext uri="{FF2B5EF4-FFF2-40B4-BE49-F238E27FC236}">
                <a16:creationId xmlns:a16="http://schemas.microsoft.com/office/drawing/2014/main" id="{3C84D8F3-1914-7A4A-A9EE-82F6453AEB36}"/>
              </a:ext>
            </a:extLst>
          </p:cNvPr>
          <p:cNvSpPr txBox="1"/>
          <p:nvPr/>
        </p:nvSpPr>
        <p:spPr>
          <a:xfrm>
            <a:off x="2159887" y="5804124"/>
            <a:ext cx="2048671" cy="430887"/>
          </a:xfrm>
          <a:prstGeom prst="rect">
            <a:avLst/>
          </a:prstGeom>
          <a:noFill/>
        </p:spPr>
        <p:txBody>
          <a:bodyPr wrap="square" lIns="0" tIns="0" rIns="0" bIns="0" rtlCol="0">
            <a:spAutoFit/>
          </a:bodyPr>
          <a:lstStyle/>
          <a:p>
            <a:r>
              <a:rPr lang="es-ES" sz="1400" b="1">
                <a:solidFill>
                  <a:srgbClr val="2BA8A7"/>
                </a:solidFill>
                <a:latin typeface="+mj-lt"/>
              </a:rPr>
              <a:t>Signos y síntomas fisiológicos comunes</a:t>
            </a:r>
          </a:p>
        </p:txBody>
      </p:sp>
      <p:sp>
        <p:nvSpPr>
          <p:cNvPr id="23" name="Rectangle 9">
            <a:extLst>
              <a:ext uri="{FF2B5EF4-FFF2-40B4-BE49-F238E27FC236}">
                <a16:creationId xmlns:a16="http://schemas.microsoft.com/office/drawing/2014/main" id="{C72153CA-EFB8-0341-A608-D6497755C064}"/>
              </a:ext>
            </a:extLst>
          </p:cNvPr>
          <p:cNvSpPr>
            <a:spLocks noChangeArrowheads="1"/>
          </p:cNvSpPr>
          <p:nvPr/>
        </p:nvSpPr>
        <p:spPr bwMode="auto">
          <a:xfrm>
            <a:off x="436991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24" name="Rectangle 9">
            <a:extLst>
              <a:ext uri="{FF2B5EF4-FFF2-40B4-BE49-F238E27FC236}">
                <a16:creationId xmlns:a16="http://schemas.microsoft.com/office/drawing/2014/main" id="{41B176F4-0FC7-5F4D-9FFA-8680857B4D2D}"/>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25" name="Rectangle 9">
            <a:extLst>
              <a:ext uri="{FF2B5EF4-FFF2-40B4-BE49-F238E27FC236}">
                <a16:creationId xmlns:a16="http://schemas.microsoft.com/office/drawing/2014/main" id="{53261DD9-65BB-D24E-84A4-1E8520F2E538}"/>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26" name="Rectangle 9">
            <a:extLst>
              <a:ext uri="{FF2B5EF4-FFF2-40B4-BE49-F238E27FC236}">
                <a16:creationId xmlns:a16="http://schemas.microsoft.com/office/drawing/2014/main" id="{F0E9F062-C337-1447-A5EC-EE86531922DB}"/>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27" name="Rectangle 9">
            <a:extLst>
              <a:ext uri="{FF2B5EF4-FFF2-40B4-BE49-F238E27FC236}">
                <a16:creationId xmlns:a16="http://schemas.microsoft.com/office/drawing/2014/main" id="{01DCF270-5A71-AB4E-8F75-B88098099071}"/>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solidFill>
                <a:srgbClr val="2BA8A7"/>
              </a:solidFill>
            </a:endParaRPr>
          </a:p>
        </p:txBody>
      </p:sp>
      <p:sp>
        <p:nvSpPr>
          <p:cNvPr id="4" name="Slide Number Placeholder 3">
            <a:extLst>
              <a:ext uri="{FF2B5EF4-FFF2-40B4-BE49-F238E27FC236}">
                <a16:creationId xmlns:a16="http://schemas.microsoft.com/office/drawing/2014/main" id="{EA2211D1-1AE1-5147-8AE5-57B18A140121}"/>
              </a:ext>
            </a:extLst>
          </p:cNvPr>
          <p:cNvSpPr>
            <a:spLocks noGrp="1"/>
          </p:cNvSpPr>
          <p:nvPr>
            <p:ph type="sldNum" sz="quarter" idx="10"/>
          </p:nvPr>
        </p:nvSpPr>
        <p:spPr/>
        <p:txBody>
          <a:bodyPr/>
          <a:lstStyle/>
          <a:p>
            <a:fld id="{6809F770-0487-C844-B5CD-7CCE6C86BD15}" type="slidenum">
              <a:rPr lang="en-US" smtClean="0"/>
              <a:pPr/>
              <a:t>33</a:t>
            </a:fld>
            <a:endParaRPr lang="en-US" smtClean="0"/>
          </a:p>
        </p:txBody>
      </p:sp>
      <p:sp>
        <p:nvSpPr>
          <p:cNvPr id="29" name="Content Placeholder 2"/>
          <p:cNvSpPr txBox="1">
            <a:spLocks/>
          </p:cNvSpPr>
          <p:nvPr/>
        </p:nvSpPr>
        <p:spPr>
          <a:xfrm>
            <a:off x="4424604" y="1911684"/>
            <a:ext cx="3419985" cy="2989562"/>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s-ES" sz="1600" dirty="0">
                <a:solidFill>
                  <a:schemeClr val="tx1">
                    <a:lumMod val="75000"/>
                    <a:lumOff val="25000"/>
                  </a:schemeClr>
                </a:solidFill>
              </a:rPr>
              <a:t>No se recomienda la </a:t>
            </a:r>
            <a:r>
              <a:rPr lang="es-ES" sz="1600" dirty="0">
                <a:solidFill>
                  <a:srgbClr val="2BA8A7"/>
                </a:solidFill>
              </a:rPr>
              <a:t>profilaxis con antibióticos orales o tópicos de rutina</a:t>
            </a:r>
            <a:r>
              <a:rPr lang="es-ES" sz="1600" dirty="0">
                <a:solidFill>
                  <a:srgbClr val="F3786C"/>
                </a:solidFill>
              </a:rPr>
              <a:t> </a:t>
            </a:r>
            <a:r>
              <a:rPr lang="es-ES" sz="1600" dirty="0">
                <a:solidFill>
                  <a:schemeClr val="tx1">
                    <a:lumMod val="75000"/>
                    <a:lumOff val="25000"/>
                  </a:schemeClr>
                </a:solidFill>
              </a:rPr>
              <a:t>para prevenir la mastitis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en </a:t>
            </a:r>
            <a:r>
              <a:rPr lang="es-ES" sz="1600" dirty="0">
                <a:solidFill>
                  <a:schemeClr val="tx1">
                    <a:lumMod val="75000"/>
                    <a:lumOff val="25000"/>
                  </a:schemeClr>
                </a:solidFill>
              </a:rPr>
              <a:t>el período posparto. </a:t>
            </a:r>
          </a:p>
        </p:txBody>
      </p:sp>
      <p:sp>
        <p:nvSpPr>
          <p:cNvPr id="32" name="Rectangle 31">
            <a:extLst>
              <a:ext uri="{FF2B5EF4-FFF2-40B4-BE49-F238E27FC236}">
                <a16:creationId xmlns:a16="http://schemas.microsoft.com/office/drawing/2014/main" id="{FAB7D7CE-7DFE-EB49-9135-1156E8C932B2}"/>
              </a:ext>
            </a:extLst>
          </p:cNvPr>
          <p:cNvSpPr/>
          <p:nvPr/>
        </p:nvSpPr>
        <p:spPr>
          <a:xfrm>
            <a:off x="7975330" y="1787154"/>
            <a:ext cx="3607070" cy="3114092"/>
          </a:xfrm>
          <a:prstGeom prst="rect">
            <a:avLst/>
          </a:prstGeom>
          <a:noFill/>
          <a:ln>
            <a:solidFill>
              <a:srgbClr val="2B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34" name="Content Placeholder 2"/>
          <p:cNvSpPr txBox="1">
            <a:spLocks/>
          </p:cNvSpPr>
          <p:nvPr/>
        </p:nvSpPr>
        <p:spPr>
          <a:xfrm>
            <a:off x="8178571" y="1932138"/>
            <a:ext cx="3267075" cy="2519923"/>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s-ES" sz="1600" b="1" i="0" dirty="0">
                <a:solidFill>
                  <a:srgbClr val="2BA8A7"/>
                </a:solidFill>
                <a:latin typeface="+mj-lt"/>
              </a:rPr>
              <a:t>¿Por qué no?</a:t>
            </a:r>
          </a:p>
          <a:p>
            <a:pPr>
              <a:spcAft>
                <a:spcPts val="600"/>
              </a:spcAft>
            </a:pPr>
            <a:r>
              <a:rPr lang="es-ES" sz="1600" i="0" dirty="0">
                <a:solidFill>
                  <a:schemeClr val="tx1"/>
                </a:solidFill>
              </a:rPr>
              <a:t>El GDG destacó el riesgo de efectos adversos de los antibióticos para </a:t>
            </a:r>
            <a:r>
              <a:rPr lang="es-ES" sz="1600" i="0" dirty="0" smtClean="0">
                <a:solidFill>
                  <a:schemeClr val="tx1"/>
                </a:solidFill>
              </a:rPr>
              <a:t/>
            </a:r>
            <a:br>
              <a:rPr lang="es-ES" sz="1600" i="0" dirty="0" smtClean="0">
                <a:solidFill>
                  <a:schemeClr val="tx1"/>
                </a:solidFill>
              </a:rPr>
            </a:br>
            <a:r>
              <a:rPr lang="es-ES" sz="1600" i="0" dirty="0" smtClean="0">
                <a:solidFill>
                  <a:schemeClr val="tx1"/>
                </a:solidFill>
              </a:rPr>
              <a:t>la </a:t>
            </a:r>
            <a:r>
              <a:rPr lang="es-ES" sz="1600" i="0" dirty="0">
                <a:solidFill>
                  <a:schemeClr val="tx1"/>
                </a:solidFill>
              </a:rPr>
              <a:t>mujer y el recién nacido, y el impacto negativo para la salud pública de la administración de rutina de antibióticos en los esfuerzos globales para contener </a:t>
            </a:r>
            <a:r>
              <a:rPr lang="es-ES" sz="1600" i="0" dirty="0" smtClean="0">
                <a:solidFill>
                  <a:schemeClr val="tx1"/>
                </a:solidFill>
              </a:rPr>
              <a:t/>
            </a:r>
            <a:br>
              <a:rPr lang="es-ES" sz="1600" i="0" dirty="0" smtClean="0">
                <a:solidFill>
                  <a:schemeClr val="tx1"/>
                </a:solidFill>
              </a:rPr>
            </a:br>
            <a:r>
              <a:rPr lang="es-ES" sz="1600" i="0" dirty="0" smtClean="0">
                <a:solidFill>
                  <a:schemeClr val="tx1"/>
                </a:solidFill>
              </a:rPr>
              <a:t>la </a:t>
            </a:r>
            <a:r>
              <a:rPr lang="es-ES" sz="1600" i="0" dirty="0">
                <a:solidFill>
                  <a:schemeClr val="tx1"/>
                </a:solidFill>
              </a:rPr>
              <a:t>resistencia antimicrobiana. </a:t>
            </a:r>
          </a:p>
        </p:txBody>
      </p:sp>
      <p:cxnSp>
        <p:nvCxnSpPr>
          <p:cNvPr id="10" name="Straight Connector 9"/>
          <p:cNvCxnSpPr/>
          <p:nvPr/>
        </p:nvCxnSpPr>
        <p:spPr>
          <a:xfrm flipH="1" flipV="1">
            <a:off x="4424604" y="3111190"/>
            <a:ext cx="3538533" cy="76"/>
          </a:xfrm>
          <a:prstGeom prst="line">
            <a:avLst/>
          </a:prstGeom>
          <a:ln>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498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457200"/>
            <a:ext cx="10968919" cy="524998"/>
          </a:xfrm>
        </p:spPr>
        <p:txBody>
          <a:bodyPr/>
          <a:lstStyle/>
          <a:p>
            <a:r>
              <a:rPr lang="es-ES" b="1">
                <a:solidFill>
                  <a:srgbClr val="2BA8A7"/>
                </a:solidFill>
              </a:rPr>
              <a:t>A.3	</a:t>
            </a:r>
            <a:r>
              <a:rPr lang="es-ES" b="1" cap="none">
                <a:solidFill>
                  <a:srgbClr val="2BA8A7"/>
                </a:solidFill>
              </a:rPr>
              <a:t>Medidas preventivas</a:t>
            </a:r>
          </a:p>
        </p:txBody>
      </p:sp>
      <p:sp>
        <p:nvSpPr>
          <p:cNvPr id="15" name="Text Placeholder 2"/>
          <p:cNvSpPr>
            <a:spLocks noGrp="1"/>
          </p:cNvSpPr>
          <p:nvPr>
            <p:ph type="body" idx="11"/>
          </p:nvPr>
        </p:nvSpPr>
        <p:spPr>
          <a:xfrm>
            <a:off x="610309" y="1134599"/>
            <a:ext cx="10969627" cy="536519"/>
          </a:xfrm>
        </p:spPr>
        <p:txBody>
          <a:bodyPr/>
          <a:lstStyle/>
          <a:p>
            <a:r>
              <a:rPr lang="es-ES" sz="2000" b="1" i="0">
                <a:solidFill>
                  <a:srgbClr val="2BA8A7"/>
                </a:solidFill>
                <a:latin typeface="+mj-lt"/>
              </a:rPr>
              <a:t>12 y 13. Prevención del estreñimiento posparto</a:t>
            </a:r>
          </a:p>
        </p:txBody>
      </p:sp>
      <p:sp>
        <p:nvSpPr>
          <p:cNvPr id="3" name="Content Placeholder 2"/>
          <p:cNvSpPr>
            <a:spLocks noGrp="1"/>
          </p:cNvSpPr>
          <p:nvPr>
            <p:ph idx="12"/>
          </p:nvPr>
        </p:nvSpPr>
        <p:spPr>
          <a:xfrm>
            <a:off x="610310" y="1902205"/>
            <a:ext cx="4749341" cy="2385927"/>
          </a:xfrm>
        </p:spPr>
        <p:txBody>
          <a:bodyPr/>
          <a:lstStyle/>
          <a:p>
            <a:pPr>
              <a:spcAft>
                <a:spcPts val="1800"/>
              </a:spcAft>
            </a:pPr>
            <a:r>
              <a:rPr lang="es-ES" sz="1800">
                <a:solidFill>
                  <a:schemeClr val="tx1">
                    <a:lumMod val="75000"/>
                    <a:lumOff val="25000"/>
                  </a:schemeClr>
                </a:solidFill>
              </a:rPr>
              <a:t>Deben ofrecerse a las mujeres </a:t>
            </a:r>
            <a:r>
              <a:rPr lang="es-ES" sz="1600">
                <a:solidFill>
                  <a:srgbClr val="2BA8A7"/>
                </a:solidFill>
              </a:rPr>
              <a:t>consejos alimentarios e información sobre los factores asociados con el estreñimiento</a:t>
            </a:r>
            <a:r>
              <a:rPr lang="es-ES" sz="1800">
                <a:solidFill>
                  <a:schemeClr val="tx1">
                    <a:lumMod val="75000"/>
                    <a:lumOff val="25000"/>
                  </a:schemeClr>
                </a:solidFill>
              </a:rPr>
              <a:t> a fin de prevenir el estreñimiento posparto. </a:t>
            </a:r>
          </a:p>
          <a:p>
            <a:pPr>
              <a:spcAft>
                <a:spcPts val="1800"/>
              </a:spcAft>
              <a:buNone/>
            </a:pPr>
            <a:r>
              <a:rPr lang="es-ES" sz="1800">
                <a:solidFill>
                  <a:schemeClr val="tx1">
                    <a:lumMod val="75000"/>
                    <a:lumOff val="25000"/>
                  </a:schemeClr>
                </a:solidFill>
              </a:rPr>
              <a:t>No se recomienda el uso rutinario de laxantes para prevenir el estreñimiento posparto. </a:t>
            </a:r>
          </a:p>
        </p:txBody>
      </p:sp>
      <p:grpSp>
        <p:nvGrpSpPr>
          <p:cNvPr id="8" name="Group 7">
            <a:extLst>
              <a:ext uri="{FF2B5EF4-FFF2-40B4-BE49-F238E27FC236}">
                <a16:creationId xmlns:a16="http://schemas.microsoft.com/office/drawing/2014/main" id="{3529AECA-51A8-724D-8F8D-996F88B9675D}"/>
              </a:ext>
            </a:extLst>
          </p:cNvPr>
          <p:cNvGrpSpPr/>
          <p:nvPr/>
        </p:nvGrpSpPr>
        <p:grpSpPr>
          <a:xfrm>
            <a:off x="4132504" y="5454989"/>
            <a:ext cx="2034479" cy="272253"/>
            <a:chOff x="685800" y="6165890"/>
            <a:chExt cx="1229008" cy="119062"/>
          </a:xfrm>
          <a:solidFill>
            <a:srgbClr val="2BA8A7"/>
          </a:solidFill>
        </p:grpSpPr>
        <p:sp>
          <p:nvSpPr>
            <p:cNvPr id="9" name="Rectangle 9">
              <a:extLst>
                <a:ext uri="{FF2B5EF4-FFF2-40B4-BE49-F238E27FC236}">
                  <a16:creationId xmlns:a16="http://schemas.microsoft.com/office/drawing/2014/main" id="{3F6B0F17-0F61-0E43-BF3B-74A39D1D2D9F}"/>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8F561067-6906-F747-B027-58A7148E2E7B}"/>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6938FCB4-039C-E74E-B46E-81D5FEF64627}"/>
              </a:ext>
            </a:extLst>
          </p:cNvPr>
          <p:cNvSpPr txBox="1"/>
          <p:nvPr/>
        </p:nvSpPr>
        <p:spPr>
          <a:xfrm>
            <a:off x="4118312" y="5814889"/>
            <a:ext cx="2048671" cy="215444"/>
          </a:xfrm>
          <a:prstGeom prst="rect">
            <a:avLst/>
          </a:prstGeom>
          <a:noFill/>
        </p:spPr>
        <p:txBody>
          <a:bodyPr wrap="square" lIns="0" tIns="0" rIns="0" bIns="0" rtlCol="0">
            <a:spAutoFit/>
          </a:bodyPr>
          <a:lstStyle/>
          <a:p>
            <a:r>
              <a:rPr lang="es-ES" sz="1400" b="1">
                <a:solidFill>
                  <a:srgbClr val="2BA8A7"/>
                </a:solidFill>
                <a:latin typeface="+mj-lt"/>
              </a:rPr>
              <a:t>Medidas preventivas</a:t>
            </a:r>
          </a:p>
        </p:txBody>
      </p:sp>
      <p:sp>
        <p:nvSpPr>
          <p:cNvPr id="22" name="Rectangle 9">
            <a:extLst>
              <a:ext uri="{FF2B5EF4-FFF2-40B4-BE49-F238E27FC236}">
                <a16:creationId xmlns:a16="http://schemas.microsoft.com/office/drawing/2014/main" id="{0CC71D00-998E-1E46-BD9F-952E5EA89772}"/>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9">
            <a:extLst>
              <a:ext uri="{FF2B5EF4-FFF2-40B4-BE49-F238E27FC236}">
                <a16:creationId xmlns:a16="http://schemas.microsoft.com/office/drawing/2014/main" id="{1E46DEC3-2A31-E043-B6E7-1319645108BC}"/>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2273A5A6-BF2F-A348-9E54-DE23F200FACD}"/>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4B3EF8A2-91B2-5F48-9037-3A49DC7BF14A}"/>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9466A0D0-3937-914C-B3E9-D121695DDDFB}"/>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34" name="Straight Connector 33">
            <a:extLst>
              <a:ext uri="{FF2B5EF4-FFF2-40B4-BE49-F238E27FC236}">
                <a16:creationId xmlns:a16="http://schemas.microsoft.com/office/drawing/2014/main" id="{2DFF5867-B45D-7244-8F9F-4614F9C54661}"/>
              </a:ext>
            </a:extLst>
          </p:cNvPr>
          <p:cNvCxnSpPr>
            <a:cxnSpLocks/>
          </p:cNvCxnSpPr>
          <p:nvPr/>
        </p:nvCxnSpPr>
        <p:spPr>
          <a:xfrm>
            <a:off x="6003804" y="1844226"/>
            <a:ext cx="0" cy="2250990"/>
          </a:xfrm>
          <a:prstGeom prst="line">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2908BB7-26A4-7842-BCD3-92EB8FA4AAA2}"/>
              </a:ext>
            </a:extLst>
          </p:cNvPr>
          <p:cNvCxnSpPr>
            <a:cxnSpLocks/>
          </p:cNvCxnSpPr>
          <p:nvPr/>
        </p:nvCxnSpPr>
        <p:spPr>
          <a:xfrm flipH="1" flipV="1">
            <a:off x="6003805" y="2969722"/>
            <a:ext cx="577469" cy="2078"/>
          </a:xfrm>
          <a:prstGeom prst="line">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A8CB709-128F-2249-A32F-86424E95C573}"/>
              </a:ext>
            </a:extLst>
          </p:cNvPr>
          <p:cNvSpPr>
            <a:spLocks noGrp="1"/>
          </p:cNvSpPr>
          <p:nvPr>
            <p:ph type="sldNum" sz="quarter" idx="10"/>
          </p:nvPr>
        </p:nvSpPr>
        <p:spPr/>
        <p:txBody>
          <a:bodyPr/>
          <a:lstStyle/>
          <a:p>
            <a:fld id="{6809F770-0487-C844-B5CD-7CCE6C86BD15}" type="slidenum">
              <a:rPr lang="en-US" smtClean="0"/>
              <a:pPr/>
              <a:t>34</a:t>
            </a:fld>
            <a:endParaRPr lang="en-US" smtClean="0"/>
          </a:p>
        </p:txBody>
      </p:sp>
      <p:sp>
        <p:nvSpPr>
          <p:cNvPr id="33" name="Rectangle 32">
            <a:extLst>
              <a:ext uri="{FF2B5EF4-FFF2-40B4-BE49-F238E27FC236}">
                <a16:creationId xmlns:a16="http://schemas.microsoft.com/office/drawing/2014/main" id="{002CA36D-7589-5544-A311-954A5603D505}"/>
              </a:ext>
            </a:extLst>
          </p:cNvPr>
          <p:cNvSpPr/>
          <p:nvPr/>
        </p:nvSpPr>
        <p:spPr>
          <a:xfrm>
            <a:off x="6581274" y="1823518"/>
            <a:ext cx="4430855" cy="2711412"/>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7" name="Content Placeholder 2"/>
          <p:cNvSpPr>
            <a:spLocks noGrp="1"/>
          </p:cNvSpPr>
          <p:nvPr>
            <p:ph idx="1"/>
          </p:nvPr>
        </p:nvSpPr>
        <p:spPr>
          <a:xfrm>
            <a:off x="6697327" y="1903976"/>
            <a:ext cx="4108326" cy="2274214"/>
          </a:xfrm>
        </p:spPr>
        <p:txBody>
          <a:bodyPr/>
          <a:lstStyle/>
          <a:p>
            <a:pPr>
              <a:spcAft>
                <a:spcPts val="600"/>
              </a:spcAft>
            </a:pPr>
            <a:r>
              <a:rPr lang="es-ES" sz="1800" b="1" i="0" dirty="0">
                <a:solidFill>
                  <a:schemeClr val="bg1"/>
                </a:solidFill>
                <a:latin typeface="+mj-lt"/>
              </a:rPr>
              <a:t>Un enfoque gradual</a:t>
            </a:r>
          </a:p>
          <a:p>
            <a:pPr>
              <a:spcAft>
                <a:spcPts val="600"/>
              </a:spcAft>
            </a:pPr>
            <a:r>
              <a:rPr lang="es-ES" sz="1600" i="0" dirty="0">
                <a:solidFill>
                  <a:schemeClr val="bg1"/>
                </a:solidFill>
              </a:rPr>
              <a:t>El GDG tuvo en cuenta un enfoque gradual para la prevención y el tratamiento del estreñimiento en la población adulta, en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el </a:t>
            </a:r>
            <a:r>
              <a:rPr lang="es-ES" sz="1600" i="0" dirty="0">
                <a:solidFill>
                  <a:schemeClr val="bg1"/>
                </a:solidFill>
              </a:rPr>
              <a:t>que el uso de laxantes se aplica sólo si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las </a:t>
            </a:r>
            <a:r>
              <a:rPr lang="es-ES" sz="1600" i="0" dirty="0">
                <a:solidFill>
                  <a:schemeClr val="bg1"/>
                </a:solidFill>
              </a:rPr>
              <a:t>modificaciones alimentarias o la suplementación con fibra no logran aliviar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el </a:t>
            </a:r>
            <a:r>
              <a:rPr lang="es-ES" sz="1600" i="0" dirty="0">
                <a:solidFill>
                  <a:schemeClr val="bg1"/>
                </a:solidFill>
              </a:rPr>
              <a:t>estreñimiento. </a:t>
            </a:r>
          </a:p>
        </p:txBody>
      </p:sp>
    </p:spTree>
    <p:extLst>
      <p:ext uri="{BB962C8B-B14F-4D97-AF65-F5344CB8AC3E}">
        <p14:creationId xmlns:p14="http://schemas.microsoft.com/office/powerpoint/2010/main" val="205199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2000"/>
                                        <p:tgtEl>
                                          <p:spTgt spid="3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left)">
                                      <p:cBhvr>
                                        <p:cTn id="17" dur="2000"/>
                                        <p:tgtEl>
                                          <p:spTgt spid="27">
                                            <p:txEl>
                                              <p:pRg st="0" end="0"/>
                                            </p:txEl>
                                          </p:spTgt>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animEffect transition="in" filter="wipe(left)">
                                      <p:cBhvr>
                                        <p:cTn id="21" dur="20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a:solidFill>
                  <a:srgbClr val="2BA8A7"/>
                </a:solidFill>
              </a:rPr>
              <a:t>A.3	</a:t>
            </a:r>
            <a:r>
              <a:rPr lang="es-ES" b="1" cap="none">
                <a:solidFill>
                  <a:srgbClr val="2BA8A7"/>
                </a:solidFill>
              </a:rPr>
              <a:t>Medidas preventivas</a:t>
            </a:r>
            <a:r>
              <a:rPr lang="es-ES" b="1">
                <a:solidFill>
                  <a:srgbClr val="2BA8A7"/>
                </a:solidFill>
              </a:rPr>
              <a:t/>
            </a:r>
            <a:br>
              <a:rPr lang="es-ES" b="1">
                <a:solidFill>
                  <a:srgbClr val="2BA8A7"/>
                </a:solidFill>
              </a:rPr>
            </a:br>
            <a:endParaRPr lang="es-ES" b="1">
              <a:solidFill>
                <a:srgbClr val="2BA8A7"/>
              </a:solidFill>
            </a:endParaRPr>
          </a:p>
        </p:txBody>
      </p:sp>
      <p:sp>
        <p:nvSpPr>
          <p:cNvPr id="42" name="Content Placeholder 2">
            <a:extLst>
              <a:ext uri="{FF2B5EF4-FFF2-40B4-BE49-F238E27FC236}">
                <a16:creationId xmlns:a16="http://schemas.microsoft.com/office/drawing/2014/main" id="{8B152D5F-9233-4FF2-807F-8A5BB0A8E6B5}"/>
              </a:ext>
            </a:extLst>
          </p:cNvPr>
          <p:cNvSpPr>
            <a:spLocks noGrp="1"/>
          </p:cNvSpPr>
          <p:nvPr>
            <p:ph idx="1"/>
          </p:nvPr>
        </p:nvSpPr>
        <p:spPr>
          <a:xfrm>
            <a:off x="610309" y="1927039"/>
            <a:ext cx="5644187" cy="707643"/>
          </a:xfrm>
        </p:spPr>
        <p:txBody>
          <a:bodyPr/>
          <a:lstStyle/>
          <a:p>
            <a:pPr>
              <a:spcAft>
                <a:spcPts val="0"/>
              </a:spcAft>
            </a:pPr>
            <a:r>
              <a:rPr lang="es-ES" sz="1800">
                <a:solidFill>
                  <a:schemeClr val="tx1">
                    <a:lumMod val="75000"/>
                    <a:lumOff val="25000"/>
                  </a:schemeClr>
                </a:solidFill>
              </a:rPr>
              <a:t>No se recomienda la profilaxis de rutina con antibióticos para mujeres que tuvieron partos vaginales sin complicaciones. </a:t>
            </a:r>
          </a:p>
          <a:p>
            <a:endParaRPr lang="en-US" sz="1600" b="1" i="0" dirty="0">
              <a:solidFill>
                <a:schemeClr val="tx1">
                  <a:lumMod val="75000"/>
                  <a:lumOff val="25000"/>
                </a:schemeClr>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p:txBody>
          <a:bodyPr/>
          <a:lstStyle/>
          <a:p>
            <a:r>
              <a:rPr lang="es-ES" sz="2000" b="1" i="0">
                <a:solidFill>
                  <a:srgbClr val="2BA8A7"/>
                </a:solidFill>
                <a:latin typeface="+mj-lt"/>
              </a:rPr>
              <a:t>14. Infección materna posparto </a:t>
            </a:r>
          </a:p>
        </p:txBody>
      </p:sp>
      <p:pic>
        <p:nvPicPr>
          <p:cNvPr id="10" name="Picture 9">
            <a:extLst>
              <a:ext uri="{FF2B5EF4-FFF2-40B4-BE49-F238E27FC236}">
                <a16:creationId xmlns:a16="http://schemas.microsoft.com/office/drawing/2014/main" id="{AE63A742-FF03-5C44-A07B-0C7D09EA342F}"/>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6511062" y="-53335"/>
            <a:ext cx="5734224" cy="4313354"/>
          </a:xfrm>
          <a:prstGeom prst="rect">
            <a:avLst/>
          </a:prstGeom>
        </p:spPr>
      </p:pic>
      <p:grpSp>
        <p:nvGrpSpPr>
          <p:cNvPr id="28" name="Group 27">
            <a:extLst>
              <a:ext uri="{FF2B5EF4-FFF2-40B4-BE49-F238E27FC236}">
                <a16:creationId xmlns:a16="http://schemas.microsoft.com/office/drawing/2014/main" id="{8E0E5F87-DF87-6847-8BDC-9134EC15500B}"/>
              </a:ext>
            </a:extLst>
          </p:cNvPr>
          <p:cNvGrpSpPr/>
          <p:nvPr/>
        </p:nvGrpSpPr>
        <p:grpSpPr>
          <a:xfrm>
            <a:off x="4132504" y="5454989"/>
            <a:ext cx="2034479" cy="272253"/>
            <a:chOff x="685800" y="6165890"/>
            <a:chExt cx="1229008" cy="119062"/>
          </a:xfrm>
          <a:solidFill>
            <a:srgbClr val="2BA8A7"/>
          </a:solidFill>
        </p:grpSpPr>
        <p:sp>
          <p:nvSpPr>
            <p:cNvPr id="29" name="Rectangle 9">
              <a:extLst>
                <a:ext uri="{FF2B5EF4-FFF2-40B4-BE49-F238E27FC236}">
                  <a16:creationId xmlns:a16="http://schemas.microsoft.com/office/drawing/2014/main" id="{3FACEEE6-954C-9345-95E0-802A809D5E81}"/>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
              <a:extLst>
                <a:ext uri="{FF2B5EF4-FFF2-40B4-BE49-F238E27FC236}">
                  <a16:creationId xmlns:a16="http://schemas.microsoft.com/office/drawing/2014/main" id="{43B7637A-D822-5A49-A79C-75BD5BB5625C}"/>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1" name="TextBox 30">
            <a:extLst>
              <a:ext uri="{FF2B5EF4-FFF2-40B4-BE49-F238E27FC236}">
                <a16:creationId xmlns:a16="http://schemas.microsoft.com/office/drawing/2014/main" id="{509F25F5-FF49-6F47-A9BE-2FF82039CB39}"/>
              </a:ext>
            </a:extLst>
          </p:cNvPr>
          <p:cNvSpPr txBox="1"/>
          <p:nvPr/>
        </p:nvSpPr>
        <p:spPr>
          <a:xfrm>
            <a:off x="4118312" y="5814889"/>
            <a:ext cx="2048671" cy="215444"/>
          </a:xfrm>
          <a:prstGeom prst="rect">
            <a:avLst/>
          </a:prstGeom>
          <a:noFill/>
        </p:spPr>
        <p:txBody>
          <a:bodyPr wrap="square" lIns="0" tIns="0" rIns="0" bIns="0" rtlCol="0">
            <a:spAutoFit/>
          </a:bodyPr>
          <a:lstStyle/>
          <a:p>
            <a:r>
              <a:rPr lang="es-ES" sz="1400" b="1">
                <a:solidFill>
                  <a:srgbClr val="2BA8A7"/>
                </a:solidFill>
                <a:latin typeface="+mj-lt"/>
              </a:rPr>
              <a:t>Medidas preventivas</a:t>
            </a:r>
          </a:p>
        </p:txBody>
      </p:sp>
      <p:sp>
        <p:nvSpPr>
          <p:cNvPr id="32" name="Rectangle 9">
            <a:extLst>
              <a:ext uri="{FF2B5EF4-FFF2-40B4-BE49-F238E27FC236}">
                <a16:creationId xmlns:a16="http://schemas.microsoft.com/office/drawing/2014/main" id="{7FFBBCE9-6040-4141-9B6A-57A0AA641E8C}"/>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9">
            <a:extLst>
              <a:ext uri="{FF2B5EF4-FFF2-40B4-BE49-F238E27FC236}">
                <a16:creationId xmlns:a16="http://schemas.microsoft.com/office/drawing/2014/main" id="{FE7A45A9-71AA-AA4E-A833-BD390D2B8DA4}"/>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
            <a:extLst>
              <a:ext uri="{FF2B5EF4-FFF2-40B4-BE49-F238E27FC236}">
                <a16:creationId xmlns:a16="http://schemas.microsoft.com/office/drawing/2014/main" id="{22BC1AEF-C424-B244-A33B-00D0CE94F81F}"/>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B475DDB6-AF2D-E04D-9365-A2ECF9FEC901}"/>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9">
            <a:extLst>
              <a:ext uri="{FF2B5EF4-FFF2-40B4-BE49-F238E27FC236}">
                <a16:creationId xmlns:a16="http://schemas.microsoft.com/office/drawing/2014/main" id="{E3279D12-F44C-5840-9F08-4E89AC911282}"/>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a:extLst>
              <a:ext uri="{FF2B5EF4-FFF2-40B4-BE49-F238E27FC236}">
                <a16:creationId xmlns:a16="http://schemas.microsoft.com/office/drawing/2014/main" id="{117D1F24-A28F-5540-8CAD-A638CAF1A169}"/>
              </a:ext>
            </a:extLst>
          </p:cNvPr>
          <p:cNvSpPr>
            <a:spLocks noGrp="1"/>
          </p:cNvSpPr>
          <p:nvPr>
            <p:ph type="sldNum" sz="quarter" idx="10"/>
          </p:nvPr>
        </p:nvSpPr>
        <p:spPr/>
        <p:txBody>
          <a:bodyPr/>
          <a:lstStyle/>
          <a:p>
            <a:fld id="{6809F770-0487-C844-B5CD-7CCE6C86BD15}" type="slidenum">
              <a:rPr lang="en-US" smtClean="0"/>
              <a:pPr/>
              <a:t>35</a:t>
            </a:fld>
            <a:endParaRPr lang="en-US" smtClean="0"/>
          </a:p>
        </p:txBody>
      </p:sp>
      <p:grpSp>
        <p:nvGrpSpPr>
          <p:cNvPr id="19" name="Group 18">
            <a:extLst>
              <a:ext uri="{FF2B5EF4-FFF2-40B4-BE49-F238E27FC236}">
                <a16:creationId xmlns:a16="http://schemas.microsoft.com/office/drawing/2014/main" id="{DF00124E-F721-B049-B188-2B671B3C8D46}"/>
              </a:ext>
            </a:extLst>
          </p:cNvPr>
          <p:cNvGrpSpPr/>
          <p:nvPr/>
        </p:nvGrpSpPr>
        <p:grpSpPr>
          <a:xfrm>
            <a:off x="9786720" y="452331"/>
            <a:ext cx="2405280" cy="692727"/>
            <a:chOff x="9786720" y="665018"/>
            <a:chExt cx="2405280" cy="692727"/>
          </a:xfrm>
          <a:solidFill>
            <a:srgbClr val="2BA8A7"/>
          </a:solidFill>
        </p:grpSpPr>
        <p:sp>
          <p:nvSpPr>
            <p:cNvPr id="20" name="Rounded Rectangle 19">
              <a:extLst>
                <a:ext uri="{FF2B5EF4-FFF2-40B4-BE49-F238E27FC236}">
                  <a16:creationId xmlns:a16="http://schemas.microsoft.com/office/drawing/2014/main" id="{C7D37C4A-733C-8E45-B234-2E4BDE043246}"/>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1" name="Rounded Rectangle 20">
              <a:extLst>
                <a:ext uri="{FF2B5EF4-FFF2-40B4-BE49-F238E27FC236}">
                  <a16:creationId xmlns:a16="http://schemas.microsoft.com/office/drawing/2014/main" id="{19A70307-CEFA-664A-993D-B1EB793BB0B8}"/>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Recomendación integrada</a:t>
              </a:r>
            </a:p>
          </p:txBody>
        </p:sp>
      </p:grpSp>
      <p:pic>
        <p:nvPicPr>
          <p:cNvPr id="5122" name="Picture 2" descr="Promoting baby-friendly hospitals">
            <a:extLst>
              <a:ext uri="{FF2B5EF4-FFF2-40B4-BE49-F238E27FC236}">
                <a16:creationId xmlns:a16="http://schemas.microsoft.com/office/drawing/2014/main" id="{19778575-6C76-43DE-B253-9BD3D78287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1636" y="1529423"/>
            <a:ext cx="4338611" cy="28901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BED88F3-AEA4-46C4-BDED-3E3AF47CA3C8}"/>
              </a:ext>
            </a:extLst>
          </p:cNvPr>
          <p:cNvSpPr txBox="1"/>
          <p:nvPr/>
        </p:nvSpPr>
        <p:spPr>
          <a:xfrm>
            <a:off x="6601636" y="4490482"/>
            <a:ext cx="3993793" cy="338554"/>
          </a:xfrm>
          <a:prstGeom prst="rect">
            <a:avLst/>
          </a:prstGeom>
          <a:noFill/>
        </p:spPr>
        <p:txBody>
          <a:bodyPr wrap="square" lIns="0" tIns="0" rIns="0" bIns="0" rtlCol="0">
            <a:spAutoFit/>
          </a:bodyPr>
          <a:lstStyle/>
          <a:p>
            <a:r>
              <a:rPr lang="es-ES" sz="1100">
                <a:solidFill>
                  <a:schemeClr val="bg1">
                    <a:lumMod val="50000"/>
                  </a:schemeClr>
                </a:solidFill>
              </a:rPr>
              <a:t>WHO /Sergey Volkov Ilustración sobre salud infantil y materna en Rusia</a:t>
            </a:r>
          </a:p>
        </p:txBody>
      </p:sp>
    </p:spTree>
    <p:extLst>
      <p:ext uri="{BB962C8B-B14F-4D97-AF65-F5344CB8AC3E}">
        <p14:creationId xmlns:p14="http://schemas.microsoft.com/office/powerpoint/2010/main" val="32926679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09" y="457200"/>
            <a:ext cx="10968919" cy="524998"/>
          </a:xfrm>
        </p:spPr>
        <p:txBody>
          <a:bodyPr/>
          <a:lstStyle/>
          <a:p>
            <a:r>
              <a:rPr lang="es-ES" b="1">
                <a:solidFill>
                  <a:srgbClr val="2BA8A7"/>
                </a:solidFill>
              </a:rPr>
              <a:t>A.3	</a:t>
            </a:r>
            <a:r>
              <a:rPr lang="es-ES" b="1" cap="none">
                <a:solidFill>
                  <a:srgbClr val="2BA8A7"/>
                </a:solidFill>
              </a:rPr>
              <a:t>Medidas preventivas</a:t>
            </a:r>
            <a:r>
              <a:rPr lang="es-ES" b="1">
                <a:solidFill>
                  <a:srgbClr val="2BA8A7"/>
                </a:solidFill>
              </a:rPr>
              <a:t/>
            </a:r>
            <a:br>
              <a:rPr lang="es-ES" b="1">
                <a:solidFill>
                  <a:srgbClr val="2BA8A7"/>
                </a:solidFill>
              </a:rPr>
            </a:br>
            <a:endParaRPr lang="es-ES" b="1">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a:xfrm>
            <a:off x="610309" y="1072814"/>
            <a:ext cx="10969627" cy="536519"/>
          </a:xfrm>
        </p:spPr>
        <p:txBody>
          <a:bodyPr/>
          <a:lstStyle/>
          <a:p>
            <a:r>
              <a:rPr lang="es-ES" sz="2000" b="1" i="0" dirty="0">
                <a:solidFill>
                  <a:srgbClr val="2BA8A7"/>
                </a:solidFill>
                <a:latin typeface="+mj-lt"/>
              </a:rPr>
              <a:t>15-16. Otras infecciones maternas</a:t>
            </a:r>
          </a:p>
        </p:txBody>
      </p:sp>
      <p:sp>
        <p:nvSpPr>
          <p:cNvPr id="24" name="Content Placeholder 2">
            <a:extLst>
              <a:ext uri="{FF2B5EF4-FFF2-40B4-BE49-F238E27FC236}">
                <a16:creationId xmlns:a16="http://schemas.microsoft.com/office/drawing/2014/main" id="{DC6832AC-5B3C-4AF5-BE48-F441BC15BE60}"/>
              </a:ext>
            </a:extLst>
          </p:cNvPr>
          <p:cNvSpPr txBox="1">
            <a:spLocks/>
          </p:cNvSpPr>
          <p:nvPr/>
        </p:nvSpPr>
        <p:spPr>
          <a:xfrm>
            <a:off x="619362" y="1512502"/>
            <a:ext cx="11823892" cy="457195"/>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s-ES" sz="1750" b="1" i="0" dirty="0">
                <a:solidFill>
                  <a:srgbClr val="2BA8A7"/>
                </a:solidFill>
                <a:latin typeface="+mj-lt"/>
              </a:rPr>
              <a:t>Quimioterapia preventiva (desparasitación) para helmintiasis y </a:t>
            </a:r>
            <a:r>
              <a:rPr lang="es-ES" sz="1750" b="1" i="0" dirty="0" err="1">
                <a:solidFill>
                  <a:srgbClr val="2BA8A7"/>
                </a:solidFill>
                <a:latin typeface="+mj-lt"/>
              </a:rPr>
              <a:t>esquistosomiasis</a:t>
            </a:r>
            <a:r>
              <a:rPr lang="es-ES" sz="1750" b="1" i="0" dirty="0">
                <a:solidFill>
                  <a:srgbClr val="2BA8A7"/>
                </a:solidFill>
                <a:latin typeface="+mj-lt"/>
              </a:rPr>
              <a:t> transmitidas por el suelo </a:t>
            </a:r>
          </a:p>
          <a:p>
            <a:pPr>
              <a:spcAft>
                <a:spcPts val="0"/>
              </a:spcAft>
              <a:buNone/>
            </a:pPr>
            <a:r>
              <a:rPr lang="es-ES" sz="1750" dirty="0">
                <a:solidFill>
                  <a:srgbClr val="2BA8A7"/>
                </a:solidFill>
              </a:rPr>
              <a:t> </a:t>
            </a:r>
          </a:p>
        </p:txBody>
      </p:sp>
      <p:grpSp>
        <p:nvGrpSpPr>
          <p:cNvPr id="37" name="Group 36">
            <a:extLst>
              <a:ext uri="{FF2B5EF4-FFF2-40B4-BE49-F238E27FC236}">
                <a16:creationId xmlns:a16="http://schemas.microsoft.com/office/drawing/2014/main" id="{191A68AD-2A98-7D48-B4C7-EDB02275436B}"/>
              </a:ext>
            </a:extLst>
          </p:cNvPr>
          <p:cNvGrpSpPr/>
          <p:nvPr/>
        </p:nvGrpSpPr>
        <p:grpSpPr>
          <a:xfrm>
            <a:off x="4132504" y="5454989"/>
            <a:ext cx="2034479" cy="272253"/>
            <a:chOff x="685800" y="6165890"/>
            <a:chExt cx="1229008" cy="119062"/>
          </a:xfrm>
          <a:solidFill>
            <a:srgbClr val="2BA8A7"/>
          </a:solidFill>
        </p:grpSpPr>
        <p:sp>
          <p:nvSpPr>
            <p:cNvPr id="38" name="Rectangle 9">
              <a:extLst>
                <a:ext uri="{FF2B5EF4-FFF2-40B4-BE49-F238E27FC236}">
                  <a16:creationId xmlns:a16="http://schemas.microsoft.com/office/drawing/2014/main" id="{E4029291-50AE-6242-85BB-2D4B35F179A2}"/>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
              <a:extLst>
                <a:ext uri="{FF2B5EF4-FFF2-40B4-BE49-F238E27FC236}">
                  <a16:creationId xmlns:a16="http://schemas.microsoft.com/office/drawing/2014/main" id="{8CA39CF9-72A5-7042-A725-2741BEC81CD0}"/>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0" name="TextBox 39">
            <a:extLst>
              <a:ext uri="{FF2B5EF4-FFF2-40B4-BE49-F238E27FC236}">
                <a16:creationId xmlns:a16="http://schemas.microsoft.com/office/drawing/2014/main" id="{C920C259-2F82-F640-8CD1-08AA4C9FE192}"/>
              </a:ext>
            </a:extLst>
          </p:cNvPr>
          <p:cNvSpPr txBox="1"/>
          <p:nvPr/>
        </p:nvSpPr>
        <p:spPr>
          <a:xfrm>
            <a:off x="4118312" y="5814889"/>
            <a:ext cx="2048671" cy="215444"/>
          </a:xfrm>
          <a:prstGeom prst="rect">
            <a:avLst/>
          </a:prstGeom>
          <a:noFill/>
        </p:spPr>
        <p:txBody>
          <a:bodyPr wrap="square" lIns="0" tIns="0" rIns="0" bIns="0" rtlCol="0">
            <a:spAutoFit/>
          </a:bodyPr>
          <a:lstStyle/>
          <a:p>
            <a:r>
              <a:rPr lang="es-ES" sz="1400" b="1">
                <a:solidFill>
                  <a:srgbClr val="2BA8A7"/>
                </a:solidFill>
                <a:latin typeface="+mj-lt"/>
              </a:rPr>
              <a:t>Medidas preventivas</a:t>
            </a:r>
          </a:p>
        </p:txBody>
      </p:sp>
      <p:sp>
        <p:nvSpPr>
          <p:cNvPr id="41" name="Rectangle 9">
            <a:extLst>
              <a:ext uri="{FF2B5EF4-FFF2-40B4-BE49-F238E27FC236}">
                <a16:creationId xmlns:a16="http://schemas.microsoft.com/office/drawing/2014/main" id="{896C41CB-6322-284B-A229-E09BFE3BE08B}"/>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9">
            <a:extLst>
              <a:ext uri="{FF2B5EF4-FFF2-40B4-BE49-F238E27FC236}">
                <a16:creationId xmlns:a16="http://schemas.microsoft.com/office/drawing/2014/main" id="{70A7CE1D-BDE6-204F-ADFE-BE11F658CDDF}"/>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9">
            <a:extLst>
              <a:ext uri="{FF2B5EF4-FFF2-40B4-BE49-F238E27FC236}">
                <a16:creationId xmlns:a16="http://schemas.microsoft.com/office/drawing/2014/main" id="{E11C70FC-2F6D-C645-9D4D-70D58D4504E8}"/>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Rectangle 9">
            <a:extLst>
              <a:ext uri="{FF2B5EF4-FFF2-40B4-BE49-F238E27FC236}">
                <a16:creationId xmlns:a16="http://schemas.microsoft.com/office/drawing/2014/main" id="{4B32BE39-1CE6-E24D-BB20-6A189B5C5040}"/>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9">
            <a:extLst>
              <a:ext uri="{FF2B5EF4-FFF2-40B4-BE49-F238E27FC236}">
                <a16:creationId xmlns:a16="http://schemas.microsoft.com/office/drawing/2014/main" id="{E3E33324-A5BD-3648-A9E7-7C0D3EA0176E}"/>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Content Placeholder 2">
            <a:extLst>
              <a:ext uri="{FF2B5EF4-FFF2-40B4-BE49-F238E27FC236}">
                <a16:creationId xmlns:a16="http://schemas.microsoft.com/office/drawing/2014/main" id="{5907E362-E181-3844-886E-263E379E72F8}"/>
              </a:ext>
            </a:extLst>
          </p:cNvPr>
          <p:cNvSpPr txBox="1">
            <a:spLocks/>
          </p:cNvSpPr>
          <p:nvPr/>
        </p:nvSpPr>
        <p:spPr>
          <a:xfrm>
            <a:off x="619361" y="1894143"/>
            <a:ext cx="11410245" cy="3631776"/>
          </a:xfrm>
          <a:prstGeom prst="rect">
            <a:avLst/>
          </a:prstGeom>
        </p:spPr>
        <p:txBody>
          <a:bodyPr vert="horz" lIns="0" tIns="0" rIns="0" bIns="0" numCol="3" spcCol="252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1800"/>
              </a:lnSpc>
              <a:spcAft>
                <a:spcPts val="0"/>
              </a:spcAft>
            </a:pPr>
            <a:r>
              <a:rPr lang="es-ES" sz="1400" dirty="0">
                <a:solidFill>
                  <a:schemeClr val="tx1">
                    <a:lumMod val="75000"/>
                    <a:lumOff val="25000"/>
                  </a:schemeClr>
                </a:solidFill>
              </a:rPr>
              <a:t>Se recomienda la </a:t>
            </a:r>
            <a:r>
              <a:rPr lang="es-ES" sz="1600" dirty="0">
                <a:solidFill>
                  <a:srgbClr val="2BA8A7"/>
                </a:solidFill>
              </a:rPr>
              <a:t>quimioterapia preventiva (desparasitación)</a:t>
            </a:r>
            <a:r>
              <a:rPr lang="es-ES" sz="1400" dirty="0">
                <a:solidFill>
                  <a:schemeClr val="tx1">
                    <a:lumMod val="75000"/>
                    <a:lumOff val="25000"/>
                  </a:schemeClr>
                </a:solidFill>
              </a:rPr>
              <a:t>, con </a:t>
            </a:r>
            <a:r>
              <a:rPr lang="es-ES" sz="1400" dirty="0" err="1">
                <a:solidFill>
                  <a:schemeClr val="tx1">
                    <a:lumMod val="75000"/>
                    <a:lumOff val="25000"/>
                  </a:schemeClr>
                </a:solidFill>
              </a:rPr>
              <a:t>albendazol</a:t>
            </a:r>
            <a:r>
              <a:rPr lang="es-ES" sz="1400" dirty="0">
                <a:solidFill>
                  <a:schemeClr val="tx1">
                    <a:lumMod val="75000"/>
                    <a:lumOff val="25000"/>
                  </a:schemeClr>
                </a:solidFill>
              </a:rPr>
              <a:t> (400 mg) o </a:t>
            </a:r>
            <a:r>
              <a:rPr lang="es-ES" sz="1400" dirty="0" err="1">
                <a:solidFill>
                  <a:schemeClr val="tx1">
                    <a:lumMod val="75000"/>
                    <a:lumOff val="25000"/>
                  </a:schemeClr>
                </a:solidFill>
              </a:rPr>
              <a:t>mebendazol</a:t>
            </a:r>
            <a:r>
              <a:rPr lang="es-ES" sz="1400" dirty="0">
                <a:solidFill>
                  <a:schemeClr val="tx1">
                    <a:lumMod val="75000"/>
                    <a:lumOff val="25000"/>
                  </a:schemeClr>
                </a:solidFill>
              </a:rPr>
              <a:t> (500 mg) de dosis única anual o dos veces al año, como intervención de la salud pública para todas las adolescentes y mujeres en edad de procrear que no están embarazadas, incluidas las que están en período posparto y/o amamantando, que vivan en áreas en las que la prevalencia basal de cualquier infección por helminto transmitido por el suelo sea de 20 % o más entre adolescentes y mujeres en edad de procrear, a fin de reducir la carga parasitaria de helmintos transmitidos </a:t>
            </a:r>
            <a:r>
              <a:rPr lang="es-ES" sz="1400" dirty="0" smtClean="0">
                <a:solidFill>
                  <a:schemeClr val="tx1">
                    <a:lumMod val="75000"/>
                    <a:lumOff val="25000"/>
                  </a:schemeClr>
                </a:solidFill>
              </a:rPr>
              <a:t>por </a:t>
            </a:r>
            <a:r>
              <a:rPr lang="es-ES" sz="1400" dirty="0">
                <a:solidFill>
                  <a:schemeClr val="tx1">
                    <a:lumMod val="75000"/>
                    <a:lumOff val="25000"/>
                  </a:schemeClr>
                </a:solidFill>
              </a:rPr>
              <a:t>el suelo. </a:t>
            </a:r>
            <a:endParaRPr lang="es-ES" sz="1400" dirty="0" smtClean="0">
              <a:solidFill>
                <a:schemeClr val="tx1">
                  <a:lumMod val="75000"/>
                  <a:lumOff val="25000"/>
                </a:schemeClr>
              </a:solidFill>
            </a:endParaRPr>
          </a:p>
          <a:p>
            <a:pPr>
              <a:lnSpc>
                <a:spcPts val="1800"/>
              </a:lnSpc>
              <a:spcAft>
                <a:spcPts val="0"/>
              </a:spcAft>
            </a:pPr>
            <a:endParaRPr lang="es-ES" sz="1400" dirty="0">
              <a:solidFill>
                <a:schemeClr val="tx1">
                  <a:lumMod val="75000"/>
                  <a:lumOff val="25000"/>
                </a:schemeClr>
              </a:solidFill>
            </a:endParaRPr>
          </a:p>
          <a:p>
            <a:pPr>
              <a:lnSpc>
                <a:spcPts val="1800"/>
              </a:lnSpc>
              <a:spcAft>
                <a:spcPts val="0"/>
              </a:spcAft>
              <a:buNone/>
            </a:pPr>
            <a:r>
              <a:rPr lang="es-ES" sz="1400" dirty="0" smtClean="0">
                <a:solidFill>
                  <a:schemeClr val="tx1">
                    <a:lumMod val="75000"/>
                    <a:lumOff val="25000"/>
                  </a:schemeClr>
                </a:solidFill>
              </a:rPr>
              <a:t>En </a:t>
            </a:r>
            <a:r>
              <a:rPr lang="es-ES" sz="1400" dirty="0">
                <a:solidFill>
                  <a:schemeClr val="tx1">
                    <a:lumMod val="75000"/>
                    <a:lumOff val="25000"/>
                  </a:schemeClr>
                </a:solidFill>
              </a:rPr>
              <a:t>las comunidades endémicas que tienen una prevalencia de </a:t>
            </a:r>
            <a:r>
              <a:rPr lang="es-ES" sz="1400" dirty="0" err="1">
                <a:solidFill>
                  <a:schemeClr val="tx1">
                    <a:lumMod val="75000"/>
                    <a:lumOff val="25000"/>
                  </a:schemeClr>
                </a:solidFill>
              </a:rPr>
              <a:t>Schistosoma</a:t>
            </a:r>
            <a:r>
              <a:rPr lang="es-ES" sz="1400" dirty="0">
                <a:solidFill>
                  <a:schemeClr val="tx1">
                    <a:lumMod val="75000"/>
                    <a:lumOff val="25000"/>
                  </a:schemeClr>
                </a:solidFill>
              </a:rPr>
              <a:t> </a:t>
            </a:r>
            <a:r>
              <a:rPr lang="es-ES" sz="1400" dirty="0" err="1">
                <a:solidFill>
                  <a:schemeClr val="tx1">
                    <a:lumMod val="75000"/>
                    <a:lumOff val="25000"/>
                  </a:schemeClr>
                </a:solidFill>
              </a:rPr>
              <a:t>spp</a:t>
            </a:r>
            <a:r>
              <a:rPr lang="es-ES" sz="1400" dirty="0">
                <a:solidFill>
                  <a:schemeClr val="tx1">
                    <a:lumMod val="75000"/>
                    <a:lumOff val="25000"/>
                  </a:schemeClr>
                </a:solidFill>
              </a:rPr>
              <a:t>. de 10 % o más, se recomienda quimioterapia preventiva anual con </a:t>
            </a:r>
            <a:r>
              <a:rPr lang="es-ES" sz="1400" dirty="0" err="1">
                <a:solidFill>
                  <a:schemeClr val="tx1">
                    <a:lumMod val="75000"/>
                    <a:lumOff val="25000"/>
                  </a:schemeClr>
                </a:solidFill>
              </a:rPr>
              <a:t>praziquantel</a:t>
            </a:r>
            <a:r>
              <a:rPr lang="es-ES" sz="1400" dirty="0">
                <a:solidFill>
                  <a:schemeClr val="tx1">
                    <a:lumMod val="75000"/>
                    <a:lumOff val="25000"/>
                  </a:schemeClr>
                </a:solidFill>
              </a:rPr>
              <a:t> de dosis </a:t>
            </a:r>
            <a:r>
              <a:rPr lang="es-ES" sz="1400" spc="-20" dirty="0">
                <a:solidFill>
                  <a:schemeClr val="tx1">
                    <a:lumMod val="75000"/>
                    <a:lumOff val="25000"/>
                  </a:schemeClr>
                </a:solidFill>
              </a:rPr>
              <a:t>única para ≥75 % a 100 % de las embarazadas </a:t>
            </a:r>
            <a:r>
              <a:rPr lang="es-ES" sz="1400" dirty="0">
                <a:solidFill>
                  <a:schemeClr val="tx1">
                    <a:lumMod val="75000"/>
                    <a:lumOff val="25000"/>
                  </a:schemeClr>
                </a:solidFill>
              </a:rPr>
              <a:t>después del primer trimestre y para las adolescentes y mujeres en edad de procrear, incluidas las que están en período posparto y/o amamantando, a fin de controlar la morbilidad por </a:t>
            </a:r>
            <a:r>
              <a:rPr lang="es-ES" sz="1400" dirty="0" err="1">
                <a:solidFill>
                  <a:schemeClr val="tx1">
                    <a:lumMod val="75000"/>
                    <a:lumOff val="25000"/>
                  </a:schemeClr>
                </a:solidFill>
              </a:rPr>
              <a:t>esquistosomiasis</a:t>
            </a:r>
            <a:r>
              <a:rPr lang="es-ES" sz="1400" dirty="0">
                <a:solidFill>
                  <a:schemeClr val="tx1">
                    <a:lumMod val="75000"/>
                    <a:lumOff val="25000"/>
                  </a:schemeClr>
                </a:solidFill>
              </a:rPr>
              <a:t> y avanzar hacia la eliminación de la enfermedad como problema de la </a:t>
            </a:r>
            <a:r>
              <a:rPr lang="es-ES" sz="1400" dirty="0" smtClean="0">
                <a:solidFill>
                  <a:schemeClr val="tx1">
                    <a:lumMod val="75000"/>
                    <a:lumOff val="25000"/>
                  </a:schemeClr>
                </a:solidFill>
              </a:rPr>
              <a:t>salud </a:t>
            </a:r>
            <a:r>
              <a:rPr lang="es-ES" sz="1400" dirty="0">
                <a:solidFill>
                  <a:schemeClr val="tx1">
                    <a:lumMod val="75000"/>
                    <a:lumOff val="25000"/>
                  </a:schemeClr>
                </a:solidFill>
              </a:rPr>
              <a:t>pública.</a:t>
            </a:r>
          </a:p>
          <a:p>
            <a:pPr>
              <a:lnSpc>
                <a:spcPts val="1800"/>
              </a:lnSpc>
              <a:spcAft>
                <a:spcPts val="0"/>
              </a:spcAft>
              <a:buNone/>
            </a:pPr>
            <a:endParaRPr lang="en-AU" sz="1400" dirty="0">
              <a:solidFill>
                <a:schemeClr val="tx1">
                  <a:lumMod val="75000"/>
                  <a:lumOff val="25000"/>
                </a:schemeClr>
              </a:solidFill>
            </a:endParaRPr>
          </a:p>
          <a:p>
            <a:pPr>
              <a:lnSpc>
                <a:spcPts val="1800"/>
              </a:lnSpc>
              <a:spcAft>
                <a:spcPts val="0"/>
              </a:spcAft>
              <a:buNone/>
            </a:pPr>
            <a:endParaRPr lang="en-AU" sz="1400" dirty="0">
              <a:solidFill>
                <a:schemeClr val="tx1">
                  <a:lumMod val="75000"/>
                  <a:lumOff val="25000"/>
                </a:schemeClr>
              </a:solidFill>
            </a:endParaRPr>
          </a:p>
          <a:p>
            <a:pPr>
              <a:lnSpc>
                <a:spcPts val="1800"/>
              </a:lnSpc>
              <a:spcAft>
                <a:spcPts val="0"/>
              </a:spcAft>
              <a:buNone/>
            </a:pPr>
            <a:endParaRPr lang="en-AU" sz="1400" dirty="0">
              <a:solidFill>
                <a:schemeClr val="tx1">
                  <a:lumMod val="75000"/>
                  <a:lumOff val="25000"/>
                </a:schemeClr>
              </a:solidFill>
            </a:endParaRPr>
          </a:p>
          <a:p>
            <a:pPr>
              <a:lnSpc>
                <a:spcPts val="1800"/>
              </a:lnSpc>
              <a:spcAft>
                <a:spcPts val="0"/>
              </a:spcAft>
              <a:buNone/>
            </a:pPr>
            <a:r>
              <a:rPr lang="es-ES" sz="1400" dirty="0">
                <a:solidFill>
                  <a:schemeClr val="tx1">
                    <a:lumMod val="75000"/>
                    <a:lumOff val="25000"/>
                  </a:schemeClr>
                </a:solidFill>
              </a:rPr>
              <a:t>En las comunidades endémicas que tienen una prevalencia de </a:t>
            </a:r>
            <a:r>
              <a:rPr lang="es-ES" sz="1400" dirty="0" err="1">
                <a:solidFill>
                  <a:schemeClr val="tx1">
                    <a:lumMod val="75000"/>
                    <a:lumOff val="25000"/>
                  </a:schemeClr>
                </a:solidFill>
              </a:rPr>
              <a:t>Schistosoma</a:t>
            </a:r>
            <a:r>
              <a:rPr lang="es-ES" sz="1400" dirty="0">
                <a:solidFill>
                  <a:schemeClr val="tx1">
                    <a:lumMod val="75000"/>
                    <a:lumOff val="25000"/>
                  </a:schemeClr>
                </a:solidFill>
              </a:rPr>
              <a:t> </a:t>
            </a:r>
            <a:r>
              <a:rPr lang="es-ES" sz="1400" dirty="0" err="1">
                <a:solidFill>
                  <a:schemeClr val="tx1">
                    <a:lumMod val="75000"/>
                    <a:lumOff val="25000"/>
                  </a:schemeClr>
                </a:solidFill>
              </a:rPr>
              <a:t>spp</a:t>
            </a:r>
            <a:r>
              <a:rPr lang="es-ES" sz="1400" dirty="0">
                <a:solidFill>
                  <a:schemeClr val="tx1">
                    <a:lumMod val="75000"/>
                    <a:lumOff val="25000"/>
                  </a:schemeClr>
                </a:solidFill>
              </a:rPr>
              <a:t>. de menos de 10 %, se recomienda uno de los </a:t>
            </a:r>
            <a:r>
              <a:rPr lang="es-ES" sz="1400" dirty="0" smtClean="0">
                <a:solidFill>
                  <a:schemeClr val="tx1">
                    <a:lumMod val="75000"/>
                    <a:lumOff val="25000"/>
                  </a:schemeClr>
                </a:solidFill>
              </a:rPr>
              <a:t/>
            </a:r>
            <a:br>
              <a:rPr lang="es-ES" sz="1400" dirty="0" smtClean="0">
                <a:solidFill>
                  <a:schemeClr val="tx1">
                    <a:lumMod val="75000"/>
                    <a:lumOff val="25000"/>
                  </a:schemeClr>
                </a:solidFill>
              </a:rPr>
            </a:br>
            <a:r>
              <a:rPr lang="es-ES" sz="1400" dirty="0" smtClean="0">
                <a:solidFill>
                  <a:schemeClr val="tx1">
                    <a:lumMod val="75000"/>
                    <a:lumOff val="25000"/>
                  </a:schemeClr>
                </a:solidFill>
              </a:rPr>
              <a:t>dos </a:t>
            </a:r>
            <a:r>
              <a:rPr lang="es-ES" sz="1400" dirty="0">
                <a:solidFill>
                  <a:schemeClr val="tx1">
                    <a:lumMod val="75000"/>
                    <a:lumOff val="25000"/>
                  </a:schemeClr>
                </a:solidFill>
              </a:rPr>
              <a:t>siguientes abordajes en función de los objetivos y los recursos de los programas: </a:t>
            </a:r>
            <a:r>
              <a:rPr lang="es-ES" sz="1400" dirty="0" smtClean="0">
                <a:solidFill>
                  <a:schemeClr val="tx1">
                    <a:lumMod val="75000"/>
                    <a:lumOff val="25000"/>
                  </a:schemeClr>
                </a:solidFill>
              </a:rPr>
              <a:t/>
            </a:r>
            <a:br>
              <a:rPr lang="es-ES" sz="1400" dirty="0" smtClean="0">
                <a:solidFill>
                  <a:schemeClr val="tx1">
                    <a:lumMod val="75000"/>
                    <a:lumOff val="25000"/>
                  </a:schemeClr>
                </a:solidFill>
              </a:rPr>
            </a:br>
            <a:r>
              <a:rPr lang="es-ES" sz="1400" dirty="0" smtClean="0">
                <a:solidFill>
                  <a:schemeClr val="tx1">
                    <a:lumMod val="75000"/>
                    <a:lumOff val="25000"/>
                  </a:schemeClr>
                </a:solidFill>
              </a:rPr>
              <a:t>(</a:t>
            </a:r>
            <a:r>
              <a:rPr lang="es-ES" sz="1400" dirty="0">
                <a:solidFill>
                  <a:schemeClr val="tx1">
                    <a:lumMod val="75000"/>
                    <a:lumOff val="25000"/>
                  </a:schemeClr>
                </a:solidFill>
              </a:rPr>
              <a:t>i) donde haya habido un programa de quimioterapia preventiva regular, seguir proporcionándola con la misma frecuencia, </a:t>
            </a:r>
            <a:r>
              <a:rPr lang="es-ES" sz="1400" dirty="0" smtClean="0">
                <a:solidFill>
                  <a:schemeClr val="tx1">
                    <a:lumMod val="75000"/>
                    <a:lumOff val="25000"/>
                  </a:schemeClr>
                </a:solidFill>
              </a:rPr>
              <a:t/>
            </a:r>
            <a:br>
              <a:rPr lang="es-ES" sz="1400" dirty="0" smtClean="0">
                <a:solidFill>
                  <a:schemeClr val="tx1">
                    <a:lumMod val="75000"/>
                    <a:lumOff val="25000"/>
                  </a:schemeClr>
                </a:solidFill>
              </a:rPr>
            </a:br>
            <a:r>
              <a:rPr lang="es-ES" sz="1400" dirty="0" smtClean="0">
                <a:solidFill>
                  <a:schemeClr val="tx1">
                    <a:lumMod val="75000"/>
                    <a:lumOff val="25000"/>
                  </a:schemeClr>
                </a:solidFill>
              </a:rPr>
              <a:t>o </a:t>
            </a:r>
            <a:r>
              <a:rPr lang="es-ES" sz="1400" dirty="0">
                <a:solidFill>
                  <a:schemeClr val="tx1">
                    <a:lumMod val="75000"/>
                    <a:lumOff val="25000"/>
                  </a:schemeClr>
                </a:solidFill>
              </a:rPr>
              <a:t>reducida, hasta lograr que deje de transmitirse; (ii) donde no haya habido un programa de quimioterapia preventiva regular, adoptar un enfoque clínico de prueba y tratamiento, en vez de brindar </a:t>
            </a:r>
            <a:r>
              <a:rPr lang="es-ES" sz="1400" spc="-30" dirty="0">
                <a:solidFill>
                  <a:schemeClr val="tx1">
                    <a:lumMod val="75000"/>
                    <a:lumOff val="25000"/>
                  </a:schemeClr>
                </a:solidFill>
              </a:rPr>
              <a:t>quimioterapia preventiva a toda la población.</a:t>
            </a:r>
          </a:p>
          <a:p>
            <a:pPr>
              <a:spcAft>
                <a:spcPts val="0"/>
              </a:spcAft>
            </a:pPr>
            <a:endParaRPr lang="en-AU" sz="160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0B0E9C3F-8D7A-1F4B-919E-26441E570579}"/>
              </a:ext>
            </a:extLst>
          </p:cNvPr>
          <p:cNvSpPr>
            <a:spLocks noGrp="1"/>
          </p:cNvSpPr>
          <p:nvPr>
            <p:ph type="sldNum" sz="quarter" idx="10"/>
          </p:nvPr>
        </p:nvSpPr>
        <p:spPr/>
        <p:txBody>
          <a:bodyPr/>
          <a:lstStyle/>
          <a:p>
            <a:fld id="{6809F770-0487-C844-B5CD-7CCE6C86BD15}" type="slidenum">
              <a:rPr lang="en-US" smtClean="0"/>
              <a:pPr/>
              <a:t>36</a:t>
            </a:fld>
            <a:endParaRPr lang="en-US" smtClean="0"/>
          </a:p>
        </p:txBody>
      </p:sp>
      <p:grpSp>
        <p:nvGrpSpPr>
          <p:cNvPr id="18" name="Group 17">
            <a:extLst>
              <a:ext uri="{FF2B5EF4-FFF2-40B4-BE49-F238E27FC236}">
                <a16:creationId xmlns:a16="http://schemas.microsoft.com/office/drawing/2014/main" id="{0D30BF01-2804-B145-8E69-05751E1DD2FB}"/>
              </a:ext>
            </a:extLst>
          </p:cNvPr>
          <p:cNvGrpSpPr/>
          <p:nvPr/>
        </p:nvGrpSpPr>
        <p:grpSpPr>
          <a:xfrm>
            <a:off x="9786720" y="452331"/>
            <a:ext cx="2405280" cy="692727"/>
            <a:chOff x="9786720" y="665018"/>
            <a:chExt cx="2405280" cy="692727"/>
          </a:xfrm>
          <a:solidFill>
            <a:srgbClr val="2BA8A7"/>
          </a:solidFill>
        </p:grpSpPr>
        <p:sp>
          <p:nvSpPr>
            <p:cNvPr id="19" name="Rounded Rectangle 18">
              <a:extLst>
                <a:ext uri="{FF2B5EF4-FFF2-40B4-BE49-F238E27FC236}">
                  <a16:creationId xmlns:a16="http://schemas.microsoft.com/office/drawing/2014/main" id="{613880FB-8215-9C4B-AC32-7B1F656B3ED4}"/>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0" name="Rounded Rectangle 19">
              <a:extLst>
                <a:ext uri="{FF2B5EF4-FFF2-40B4-BE49-F238E27FC236}">
                  <a16:creationId xmlns:a16="http://schemas.microsoft.com/office/drawing/2014/main" id="{FA8498A1-6237-164B-B330-AB964D006AC0}"/>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Recomendaciones integradas</a:t>
              </a:r>
            </a:p>
          </p:txBody>
        </p:sp>
      </p:grpSp>
    </p:spTree>
    <p:extLst>
      <p:ext uri="{BB962C8B-B14F-4D97-AF65-F5344CB8AC3E}">
        <p14:creationId xmlns:p14="http://schemas.microsoft.com/office/powerpoint/2010/main" val="17151746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853" y="457200"/>
            <a:ext cx="10968919" cy="524998"/>
          </a:xfrm>
        </p:spPr>
        <p:txBody>
          <a:bodyPr/>
          <a:lstStyle/>
          <a:p>
            <a:r>
              <a:rPr lang="es-ES" b="1">
                <a:solidFill>
                  <a:srgbClr val="2BA8A7"/>
                </a:solidFill>
              </a:rPr>
              <a:t>A.3	</a:t>
            </a:r>
            <a:r>
              <a:rPr lang="es-ES" b="1" cap="none">
                <a:solidFill>
                  <a:srgbClr val="2BA8A7"/>
                </a:solidFill>
              </a:rPr>
              <a:t>Medidas preventivas</a:t>
            </a:r>
            <a:r>
              <a:rPr lang="es-ES" b="1">
                <a:solidFill>
                  <a:srgbClr val="2BA8A7"/>
                </a:solidFill>
              </a:rPr>
              <a:t/>
            </a:r>
            <a:br>
              <a:rPr lang="es-ES" b="1">
                <a:solidFill>
                  <a:srgbClr val="2BA8A7"/>
                </a:solidFill>
              </a:rPr>
            </a:br>
            <a:endParaRPr lang="es-ES" b="1">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a:xfrm>
            <a:off x="605853" y="1134599"/>
            <a:ext cx="10969627" cy="536519"/>
          </a:xfrm>
        </p:spPr>
        <p:txBody>
          <a:bodyPr/>
          <a:lstStyle/>
          <a:p>
            <a:r>
              <a:rPr lang="es-ES" sz="2000" b="1" i="0">
                <a:solidFill>
                  <a:srgbClr val="2BA8A7"/>
                </a:solidFill>
                <a:latin typeface="+mj-lt"/>
              </a:rPr>
              <a:t>17. Otras infecciones maternas</a:t>
            </a:r>
          </a:p>
        </p:txBody>
      </p:sp>
      <p:sp>
        <p:nvSpPr>
          <p:cNvPr id="17" name="Content Placeholder 2">
            <a:extLst>
              <a:ext uri="{FF2B5EF4-FFF2-40B4-BE49-F238E27FC236}">
                <a16:creationId xmlns:a16="http://schemas.microsoft.com/office/drawing/2014/main" id="{4ACED23A-20C0-4621-B205-E11174E5DC9F}"/>
              </a:ext>
            </a:extLst>
          </p:cNvPr>
          <p:cNvSpPr txBox="1">
            <a:spLocks/>
          </p:cNvSpPr>
          <p:nvPr/>
        </p:nvSpPr>
        <p:spPr>
          <a:xfrm>
            <a:off x="605853" y="2344530"/>
            <a:ext cx="5240143" cy="2116692"/>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s-ES" sz="1800" dirty="0">
                <a:solidFill>
                  <a:schemeClr val="tx1">
                    <a:lumMod val="75000"/>
                    <a:lumOff val="25000"/>
                  </a:schemeClr>
                </a:solidFill>
              </a:rPr>
              <a:t>Como parte de una combinación de enfoques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de </a:t>
            </a:r>
            <a:r>
              <a:rPr lang="es-ES" sz="1800" dirty="0">
                <a:solidFill>
                  <a:schemeClr val="tx1">
                    <a:lumMod val="75000"/>
                    <a:lumOff val="25000"/>
                  </a:schemeClr>
                </a:solidFill>
              </a:rPr>
              <a:t>prevención del VIH, debe comenzarse o continuarse la profilaxis previa a la exposición (</a:t>
            </a:r>
            <a:r>
              <a:rPr lang="es-ES" sz="1800" dirty="0" err="1">
                <a:solidFill>
                  <a:schemeClr val="tx1">
                    <a:lumMod val="75000"/>
                    <a:lumOff val="25000"/>
                  </a:schemeClr>
                </a:solidFill>
              </a:rPr>
              <a:t>PrEP</a:t>
            </a:r>
            <a:r>
              <a:rPr lang="es-ES" sz="1800" dirty="0">
                <a:solidFill>
                  <a:schemeClr val="tx1">
                    <a:lumMod val="75000"/>
                    <a:lumOff val="25000"/>
                  </a:schemeClr>
                </a:solidFill>
              </a:rPr>
              <a:t>) oral que contenga </a:t>
            </a:r>
            <a:r>
              <a:rPr lang="es-ES" sz="1800" dirty="0" err="1">
                <a:solidFill>
                  <a:schemeClr val="tx1">
                    <a:lumMod val="75000"/>
                    <a:lumOff val="25000"/>
                  </a:schemeClr>
                </a:solidFill>
              </a:rPr>
              <a:t>tenofovir</a:t>
            </a:r>
            <a:r>
              <a:rPr lang="es-ES" sz="1800" dirty="0">
                <a:solidFill>
                  <a:schemeClr val="tx1">
                    <a:lumMod val="75000"/>
                    <a:lumOff val="25000"/>
                  </a:schemeClr>
                </a:solidFill>
              </a:rPr>
              <a:t> </a:t>
            </a:r>
            <a:r>
              <a:rPr lang="es-ES" sz="1800" dirty="0" err="1">
                <a:solidFill>
                  <a:schemeClr val="tx1">
                    <a:lumMod val="75000"/>
                    <a:lumOff val="25000"/>
                  </a:schemeClr>
                </a:solidFill>
              </a:rPr>
              <a:t>disoproxil</a:t>
            </a:r>
            <a:r>
              <a:rPr lang="es-ES" sz="1800" dirty="0">
                <a:solidFill>
                  <a:schemeClr val="tx1">
                    <a:lumMod val="75000"/>
                    <a:lumOff val="25000"/>
                  </a:schemeClr>
                </a:solidFill>
              </a:rPr>
              <a:t> </a:t>
            </a:r>
            <a:r>
              <a:rPr lang="es-ES" sz="1800" dirty="0" err="1">
                <a:solidFill>
                  <a:schemeClr val="tx1">
                    <a:lumMod val="75000"/>
                    <a:lumOff val="25000"/>
                  </a:schemeClr>
                </a:solidFill>
              </a:rPr>
              <a:t>fumarato</a:t>
            </a:r>
            <a:r>
              <a:rPr lang="es-ES" sz="1800" dirty="0">
                <a:solidFill>
                  <a:schemeClr val="tx1">
                    <a:lumMod val="75000"/>
                    <a:lumOff val="25000"/>
                  </a:schemeClr>
                </a:solidFill>
              </a:rPr>
              <a:t> (TDF) como opción preventiva adicional para las mujeres en período posparto o que están amamantando y que tienen un riesgo considerable de infección por VIH. </a:t>
            </a:r>
          </a:p>
        </p:txBody>
      </p:sp>
      <p:sp>
        <p:nvSpPr>
          <p:cNvPr id="25" name="Content Placeholder 2">
            <a:extLst>
              <a:ext uri="{FF2B5EF4-FFF2-40B4-BE49-F238E27FC236}">
                <a16:creationId xmlns:a16="http://schemas.microsoft.com/office/drawing/2014/main" id="{26EF3409-9A5D-4350-8826-743501DD734F}"/>
              </a:ext>
            </a:extLst>
          </p:cNvPr>
          <p:cNvSpPr txBox="1">
            <a:spLocks/>
          </p:cNvSpPr>
          <p:nvPr/>
        </p:nvSpPr>
        <p:spPr>
          <a:xfrm>
            <a:off x="605853" y="1909972"/>
            <a:ext cx="4739156" cy="357723"/>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s-ES" sz="1800" b="1" i="0">
                <a:solidFill>
                  <a:srgbClr val="2BA8A7"/>
                </a:solidFill>
                <a:latin typeface="+mj-lt"/>
              </a:rPr>
              <a:t>Profilaxis previa a la exposición (PrEP) oral</a:t>
            </a:r>
          </a:p>
        </p:txBody>
      </p:sp>
      <p:grpSp>
        <p:nvGrpSpPr>
          <p:cNvPr id="37" name="Group 36">
            <a:extLst>
              <a:ext uri="{FF2B5EF4-FFF2-40B4-BE49-F238E27FC236}">
                <a16:creationId xmlns:a16="http://schemas.microsoft.com/office/drawing/2014/main" id="{191A68AD-2A98-7D48-B4C7-EDB02275436B}"/>
              </a:ext>
            </a:extLst>
          </p:cNvPr>
          <p:cNvGrpSpPr/>
          <p:nvPr/>
        </p:nvGrpSpPr>
        <p:grpSpPr>
          <a:xfrm>
            <a:off x="4132504" y="5454989"/>
            <a:ext cx="2034479" cy="272253"/>
            <a:chOff x="685800" y="6165890"/>
            <a:chExt cx="1229008" cy="119062"/>
          </a:xfrm>
          <a:solidFill>
            <a:srgbClr val="2BA8A7"/>
          </a:solidFill>
        </p:grpSpPr>
        <p:sp>
          <p:nvSpPr>
            <p:cNvPr id="38" name="Rectangle 9">
              <a:extLst>
                <a:ext uri="{FF2B5EF4-FFF2-40B4-BE49-F238E27FC236}">
                  <a16:creationId xmlns:a16="http://schemas.microsoft.com/office/drawing/2014/main" id="{E4029291-50AE-6242-85BB-2D4B35F179A2}"/>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
              <a:extLst>
                <a:ext uri="{FF2B5EF4-FFF2-40B4-BE49-F238E27FC236}">
                  <a16:creationId xmlns:a16="http://schemas.microsoft.com/office/drawing/2014/main" id="{8CA39CF9-72A5-7042-A725-2741BEC81CD0}"/>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0" name="TextBox 39">
            <a:extLst>
              <a:ext uri="{FF2B5EF4-FFF2-40B4-BE49-F238E27FC236}">
                <a16:creationId xmlns:a16="http://schemas.microsoft.com/office/drawing/2014/main" id="{C920C259-2F82-F640-8CD1-08AA4C9FE192}"/>
              </a:ext>
            </a:extLst>
          </p:cNvPr>
          <p:cNvSpPr txBox="1"/>
          <p:nvPr/>
        </p:nvSpPr>
        <p:spPr>
          <a:xfrm>
            <a:off x="4118312" y="5814889"/>
            <a:ext cx="2048671" cy="215444"/>
          </a:xfrm>
          <a:prstGeom prst="rect">
            <a:avLst/>
          </a:prstGeom>
          <a:noFill/>
        </p:spPr>
        <p:txBody>
          <a:bodyPr wrap="square" lIns="0" tIns="0" rIns="0" bIns="0" rtlCol="0">
            <a:spAutoFit/>
          </a:bodyPr>
          <a:lstStyle/>
          <a:p>
            <a:r>
              <a:rPr lang="es-ES" sz="1400" b="1">
                <a:solidFill>
                  <a:srgbClr val="2BA8A7"/>
                </a:solidFill>
                <a:latin typeface="+mj-lt"/>
              </a:rPr>
              <a:t>Medidas preventivas</a:t>
            </a:r>
          </a:p>
        </p:txBody>
      </p:sp>
      <p:sp>
        <p:nvSpPr>
          <p:cNvPr id="41" name="Rectangle 9">
            <a:extLst>
              <a:ext uri="{FF2B5EF4-FFF2-40B4-BE49-F238E27FC236}">
                <a16:creationId xmlns:a16="http://schemas.microsoft.com/office/drawing/2014/main" id="{896C41CB-6322-284B-A229-E09BFE3BE08B}"/>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9">
            <a:extLst>
              <a:ext uri="{FF2B5EF4-FFF2-40B4-BE49-F238E27FC236}">
                <a16:creationId xmlns:a16="http://schemas.microsoft.com/office/drawing/2014/main" id="{70A7CE1D-BDE6-204F-ADFE-BE11F658CDDF}"/>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9">
            <a:extLst>
              <a:ext uri="{FF2B5EF4-FFF2-40B4-BE49-F238E27FC236}">
                <a16:creationId xmlns:a16="http://schemas.microsoft.com/office/drawing/2014/main" id="{E11C70FC-2F6D-C645-9D4D-70D58D4504E8}"/>
              </a:ext>
            </a:extLst>
          </p:cNvPr>
          <p:cNvSpPr>
            <a:spLocks noChangeArrowheads="1"/>
          </p:cNvSpPr>
          <p:nvPr/>
        </p:nvSpPr>
        <p:spPr bwMode="auto">
          <a:xfrm>
            <a:off x="6334472"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Rectangle 9">
            <a:extLst>
              <a:ext uri="{FF2B5EF4-FFF2-40B4-BE49-F238E27FC236}">
                <a16:creationId xmlns:a16="http://schemas.microsoft.com/office/drawing/2014/main" id="{4B32BE39-1CE6-E24D-BB20-6A189B5C5040}"/>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9">
            <a:extLst>
              <a:ext uri="{FF2B5EF4-FFF2-40B4-BE49-F238E27FC236}">
                <a16:creationId xmlns:a16="http://schemas.microsoft.com/office/drawing/2014/main" id="{E3E33324-A5BD-3648-A9E7-7C0D3EA0176E}"/>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a:extLst>
              <a:ext uri="{FF2B5EF4-FFF2-40B4-BE49-F238E27FC236}">
                <a16:creationId xmlns:a16="http://schemas.microsoft.com/office/drawing/2014/main" id="{1BF8CAFA-DDD6-674A-9335-734CF22F8448}"/>
              </a:ext>
            </a:extLst>
          </p:cNvPr>
          <p:cNvSpPr>
            <a:spLocks noGrp="1"/>
          </p:cNvSpPr>
          <p:nvPr>
            <p:ph type="sldNum" sz="quarter" idx="10"/>
          </p:nvPr>
        </p:nvSpPr>
        <p:spPr/>
        <p:txBody>
          <a:bodyPr/>
          <a:lstStyle/>
          <a:p>
            <a:fld id="{6809F770-0487-C844-B5CD-7CCE6C86BD15}" type="slidenum">
              <a:rPr lang="en-US" smtClean="0"/>
              <a:pPr/>
              <a:t>37</a:t>
            </a:fld>
            <a:endParaRPr lang="en-US" smtClean="0"/>
          </a:p>
        </p:txBody>
      </p:sp>
      <p:grpSp>
        <p:nvGrpSpPr>
          <p:cNvPr id="19" name="Group 18">
            <a:extLst>
              <a:ext uri="{FF2B5EF4-FFF2-40B4-BE49-F238E27FC236}">
                <a16:creationId xmlns:a16="http://schemas.microsoft.com/office/drawing/2014/main" id="{F605DCF6-3122-B348-88E1-F946BA4A3ADD}"/>
              </a:ext>
            </a:extLst>
          </p:cNvPr>
          <p:cNvGrpSpPr/>
          <p:nvPr/>
        </p:nvGrpSpPr>
        <p:grpSpPr>
          <a:xfrm>
            <a:off x="9786720" y="452331"/>
            <a:ext cx="2405280" cy="692727"/>
            <a:chOff x="9786720" y="665018"/>
            <a:chExt cx="2405280" cy="692727"/>
          </a:xfrm>
          <a:solidFill>
            <a:srgbClr val="2BA8A7"/>
          </a:solidFill>
        </p:grpSpPr>
        <p:sp>
          <p:nvSpPr>
            <p:cNvPr id="20" name="Rounded Rectangle 19">
              <a:extLst>
                <a:ext uri="{FF2B5EF4-FFF2-40B4-BE49-F238E27FC236}">
                  <a16:creationId xmlns:a16="http://schemas.microsoft.com/office/drawing/2014/main" id="{39D3790F-38EC-3749-A5E0-66F447A7B501}"/>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1" name="Rounded Rectangle 20">
              <a:extLst>
                <a:ext uri="{FF2B5EF4-FFF2-40B4-BE49-F238E27FC236}">
                  <a16:creationId xmlns:a16="http://schemas.microsoft.com/office/drawing/2014/main" id="{D078FBF1-A0C1-7F41-800C-8411B0EF1213}"/>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Recomendación integrada</a:t>
              </a:r>
            </a:p>
          </p:txBody>
        </p:sp>
      </p:grpSp>
      <p:pic>
        <p:nvPicPr>
          <p:cNvPr id="24" name="Picture 2" descr="Reaching all mothers and newborns with care - UNICEF East Asia &amp;amp; Pacific">
            <a:extLst>
              <a:ext uri="{FF2B5EF4-FFF2-40B4-BE49-F238E27FC236}">
                <a16:creationId xmlns:a16="http://schemas.microsoft.com/office/drawing/2014/main" id="{39CE57DD-9681-064F-840C-8B9BE5E6F1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24971" y="1671118"/>
            <a:ext cx="4954257" cy="329458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621799" y="4969399"/>
            <a:ext cx="5071338" cy="338554"/>
          </a:xfrm>
          <a:prstGeom prst="rect">
            <a:avLst/>
          </a:prstGeom>
          <a:noFill/>
        </p:spPr>
        <p:txBody>
          <a:bodyPr wrap="square" lIns="0" tIns="0" rIns="0" bIns="0" rtlCol="0">
            <a:spAutoFit/>
          </a:bodyPr>
          <a:lstStyle/>
          <a:p>
            <a:r>
              <a:rPr lang="es-ES" sz="1100">
                <a:solidFill>
                  <a:schemeClr val="bg1">
                    <a:lumMod val="50000"/>
                  </a:schemeClr>
                </a:solidFill>
              </a:rPr>
              <a:t>Una madre con su bebé de un día en el hospital de Port Moresby, Papúa Nueva Guinea © UNICEF/2014/Justine Nanking</a:t>
            </a:r>
          </a:p>
        </p:txBody>
      </p:sp>
    </p:spTree>
    <p:extLst>
      <p:ext uri="{BB962C8B-B14F-4D97-AF65-F5344CB8AC3E}">
        <p14:creationId xmlns:p14="http://schemas.microsoft.com/office/powerpoint/2010/main" val="241310741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a:solidFill>
                  <a:srgbClr val="2BA8A7"/>
                </a:solidFill>
              </a:rPr>
              <a:t>A.4	</a:t>
            </a:r>
            <a:r>
              <a:rPr lang="es-ES" b="1" cap="none">
                <a:solidFill>
                  <a:srgbClr val="2BA8A7"/>
                </a:solidFill>
              </a:rPr>
              <a:t>Intervenciones de salud mental</a:t>
            </a:r>
          </a:p>
        </p:txBody>
      </p:sp>
      <p:sp>
        <p:nvSpPr>
          <p:cNvPr id="15" name="Text Placeholder 2"/>
          <p:cNvSpPr>
            <a:spLocks noGrp="1"/>
          </p:cNvSpPr>
          <p:nvPr>
            <p:ph type="body" idx="11"/>
          </p:nvPr>
        </p:nvSpPr>
        <p:spPr/>
        <p:txBody>
          <a:bodyPr/>
          <a:lstStyle/>
          <a:p>
            <a:r>
              <a:rPr lang="es-ES" sz="2000" b="1" i="0">
                <a:solidFill>
                  <a:srgbClr val="2BA8A7"/>
                </a:solidFill>
                <a:latin typeface="+mj-lt"/>
              </a:rPr>
              <a:t>18. Exámenes de detección de depresión y ansiedad posparto</a:t>
            </a:r>
          </a:p>
        </p:txBody>
      </p:sp>
      <p:sp>
        <p:nvSpPr>
          <p:cNvPr id="27" name="Content Placeholder 2"/>
          <p:cNvSpPr>
            <a:spLocks noGrp="1"/>
          </p:cNvSpPr>
          <p:nvPr>
            <p:ph idx="12"/>
          </p:nvPr>
        </p:nvSpPr>
        <p:spPr>
          <a:xfrm>
            <a:off x="610308" y="1908380"/>
            <a:ext cx="5202017" cy="1395414"/>
          </a:xfrm>
        </p:spPr>
        <p:txBody>
          <a:bodyPr/>
          <a:lstStyle/>
          <a:p>
            <a:pPr>
              <a:spcAft>
                <a:spcPts val="600"/>
              </a:spcAft>
            </a:pPr>
            <a:r>
              <a:rPr lang="es-ES" sz="1800" dirty="0">
                <a:solidFill>
                  <a:schemeClr val="tx1">
                    <a:lumMod val="75000"/>
                    <a:lumOff val="25000"/>
                  </a:schemeClr>
                </a:solidFill>
              </a:rPr>
              <a:t>Se recomienda realizar exámenes de detección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de </a:t>
            </a:r>
            <a:r>
              <a:rPr lang="es-ES" sz="1800" dirty="0">
                <a:solidFill>
                  <a:schemeClr val="tx1">
                    <a:lumMod val="75000"/>
                    <a:lumOff val="25000"/>
                  </a:schemeClr>
                </a:solidFill>
              </a:rPr>
              <a:t>depresión y ansiedad posparto </a:t>
            </a:r>
            <a:r>
              <a:rPr lang="es-ES" sz="1800" b="1" dirty="0">
                <a:solidFill>
                  <a:schemeClr val="tx1">
                    <a:lumMod val="75000"/>
                    <a:lumOff val="25000"/>
                  </a:schemeClr>
                </a:solidFill>
              </a:rPr>
              <a:t>usando </a:t>
            </a:r>
            <a:r>
              <a:rPr lang="es-ES" sz="1800" b="1" dirty="0" smtClean="0">
                <a:solidFill>
                  <a:schemeClr val="tx1">
                    <a:lumMod val="75000"/>
                    <a:lumOff val="25000"/>
                  </a:schemeClr>
                </a:solidFill>
              </a:rPr>
              <a:t/>
            </a:r>
            <a:br>
              <a:rPr lang="es-ES" sz="1800" b="1" dirty="0" smtClean="0">
                <a:solidFill>
                  <a:schemeClr val="tx1">
                    <a:lumMod val="75000"/>
                    <a:lumOff val="25000"/>
                  </a:schemeClr>
                </a:solidFill>
              </a:rPr>
            </a:br>
            <a:r>
              <a:rPr lang="es-ES" sz="1800" b="1" dirty="0" smtClean="0">
                <a:solidFill>
                  <a:schemeClr val="tx1">
                    <a:lumMod val="75000"/>
                    <a:lumOff val="25000"/>
                  </a:schemeClr>
                </a:solidFill>
              </a:rPr>
              <a:t>un </a:t>
            </a:r>
            <a:r>
              <a:rPr lang="es-ES" sz="1800" b="1" dirty="0">
                <a:solidFill>
                  <a:schemeClr val="tx1">
                    <a:lumMod val="75000"/>
                    <a:lumOff val="25000"/>
                  </a:schemeClr>
                </a:solidFill>
              </a:rPr>
              <a:t>instrumento validado</a:t>
            </a:r>
            <a:r>
              <a:rPr lang="es-ES" sz="1800" dirty="0">
                <a:solidFill>
                  <a:schemeClr val="tx1">
                    <a:lumMod val="75000"/>
                    <a:lumOff val="25000"/>
                  </a:schemeClr>
                </a:solidFill>
              </a:rPr>
              <a:t>, y que deben ir acompañados de servicios de diagnóstico y manejo para las mujeres que den positivo. </a:t>
            </a:r>
          </a:p>
        </p:txBody>
      </p:sp>
      <p:grpSp>
        <p:nvGrpSpPr>
          <p:cNvPr id="8" name="Group 7">
            <a:extLst>
              <a:ext uri="{FF2B5EF4-FFF2-40B4-BE49-F238E27FC236}">
                <a16:creationId xmlns:a16="http://schemas.microsoft.com/office/drawing/2014/main" id="{EA7B5CD8-158C-A945-BD77-024C1C760775}"/>
              </a:ext>
            </a:extLst>
          </p:cNvPr>
          <p:cNvGrpSpPr/>
          <p:nvPr/>
        </p:nvGrpSpPr>
        <p:grpSpPr>
          <a:xfrm>
            <a:off x="6076738" y="5440892"/>
            <a:ext cx="2034479" cy="272253"/>
            <a:chOff x="685800" y="6165890"/>
            <a:chExt cx="1229008" cy="119062"/>
          </a:xfrm>
          <a:solidFill>
            <a:srgbClr val="2BA8A7"/>
          </a:solidFill>
        </p:grpSpPr>
        <p:sp>
          <p:nvSpPr>
            <p:cNvPr id="9" name="Rectangle 9">
              <a:extLst>
                <a:ext uri="{FF2B5EF4-FFF2-40B4-BE49-F238E27FC236}">
                  <a16:creationId xmlns:a16="http://schemas.microsoft.com/office/drawing/2014/main" id="{AB1A22E0-2B68-1940-8129-C72FD172EFAD}"/>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8D47C7A8-DFDF-D647-9523-D7557ACE012B}"/>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C101EC9F-91FB-6743-918A-AD44897480D6}"/>
              </a:ext>
            </a:extLst>
          </p:cNvPr>
          <p:cNvSpPr txBox="1"/>
          <p:nvPr/>
        </p:nvSpPr>
        <p:spPr>
          <a:xfrm>
            <a:off x="6062546" y="5800792"/>
            <a:ext cx="2048671" cy="430887"/>
          </a:xfrm>
          <a:prstGeom prst="rect">
            <a:avLst/>
          </a:prstGeom>
          <a:noFill/>
        </p:spPr>
        <p:txBody>
          <a:bodyPr wrap="square" lIns="0" tIns="0" rIns="0" bIns="0" rtlCol="0">
            <a:spAutoFit/>
          </a:bodyPr>
          <a:lstStyle/>
          <a:p>
            <a:r>
              <a:rPr lang="es-ES" sz="1400" b="1" dirty="0">
                <a:solidFill>
                  <a:srgbClr val="2BA8A7"/>
                </a:solidFill>
                <a:latin typeface="+mj-lt"/>
              </a:rPr>
              <a:t>Intervenciones </a:t>
            </a:r>
            <a:r>
              <a:rPr lang="es-ES" sz="1400" b="1" dirty="0" smtClean="0">
                <a:solidFill>
                  <a:srgbClr val="2BA8A7"/>
                </a:solidFill>
                <a:latin typeface="+mj-lt"/>
              </a:rPr>
              <a:t/>
            </a:r>
            <a:br>
              <a:rPr lang="es-ES" sz="1400" b="1" dirty="0" smtClean="0">
                <a:solidFill>
                  <a:srgbClr val="2BA8A7"/>
                </a:solidFill>
                <a:latin typeface="+mj-lt"/>
              </a:rPr>
            </a:br>
            <a:r>
              <a:rPr lang="es-ES" sz="1400" b="1" dirty="0" smtClean="0">
                <a:solidFill>
                  <a:srgbClr val="2BA8A7"/>
                </a:solidFill>
                <a:latin typeface="+mj-lt"/>
              </a:rPr>
              <a:t>de salud </a:t>
            </a:r>
            <a:r>
              <a:rPr lang="es-ES" sz="1400" b="1" dirty="0">
                <a:solidFill>
                  <a:srgbClr val="2BA8A7"/>
                </a:solidFill>
                <a:latin typeface="+mj-lt"/>
              </a:rPr>
              <a:t>mental</a:t>
            </a:r>
          </a:p>
        </p:txBody>
      </p:sp>
      <p:sp>
        <p:nvSpPr>
          <p:cNvPr id="23" name="Rectangle 9">
            <a:extLst>
              <a:ext uri="{FF2B5EF4-FFF2-40B4-BE49-F238E27FC236}">
                <a16:creationId xmlns:a16="http://schemas.microsoft.com/office/drawing/2014/main" id="{4C9EF9A6-310C-FC45-B572-293365E8A2F9}"/>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F7CDBD19-D1B9-1F4F-9C6D-936AB0D42ED7}"/>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080D17FC-F296-FD4A-B1FB-3566F1558B10}"/>
              </a:ext>
            </a:extLst>
          </p:cNvPr>
          <p:cNvSpPr>
            <a:spLocks noChangeArrowheads="1"/>
          </p:cNvSpPr>
          <p:nvPr/>
        </p:nvSpPr>
        <p:spPr bwMode="auto">
          <a:xfrm>
            <a:off x="413250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68D3CD63-CC87-8E48-BD4E-DABD447AD268}"/>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8C091C18-69E7-DF41-BE56-4A7E3222F914}"/>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AD2D30B5-C0C0-3949-8E56-EE2E320E8CD6}"/>
              </a:ext>
            </a:extLst>
          </p:cNvPr>
          <p:cNvSpPr/>
          <p:nvPr/>
        </p:nvSpPr>
        <p:spPr>
          <a:xfrm>
            <a:off x="6447390" y="2659406"/>
            <a:ext cx="4208008" cy="1640578"/>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3" name="Content Placeholder 2"/>
          <p:cNvSpPr>
            <a:spLocks noGrp="1"/>
          </p:cNvSpPr>
          <p:nvPr>
            <p:ph idx="1"/>
          </p:nvPr>
        </p:nvSpPr>
        <p:spPr>
          <a:xfrm>
            <a:off x="6592530" y="2744760"/>
            <a:ext cx="4062867" cy="1469871"/>
          </a:xfrm>
        </p:spPr>
        <p:txBody>
          <a:bodyPr/>
          <a:lstStyle/>
          <a:p>
            <a:r>
              <a:rPr lang="es-ES" sz="1600" i="0" dirty="0">
                <a:solidFill>
                  <a:schemeClr val="bg1"/>
                </a:solidFill>
              </a:rPr>
              <a:t>Deben establecerse o reforzarse los sistemas de derivación, diagnóstico y tratamiento de las mujeres para garantizar un seguimiento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y </a:t>
            </a:r>
            <a:r>
              <a:rPr lang="es-ES" sz="1600" i="0" dirty="0">
                <a:solidFill>
                  <a:schemeClr val="bg1"/>
                </a:solidFill>
              </a:rPr>
              <a:t>un tratamiento adecuados de las que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den </a:t>
            </a:r>
            <a:r>
              <a:rPr lang="es-ES" sz="1600" i="0" dirty="0">
                <a:solidFill>
                  <a:schemeClr val="bg1"/>
                </a:solidFill>
              </a:rPr>
              <a:t>positivo.</a:t>
            </a:r>
          </a:p>
        </p:txBody>
      </p:sp>
      <p:sp>
        <p:nvSpPr>
          <p:cNvPr id="6" name="Slide Number Placeholder 5">
            <a:extLst>
              <a:ext uri="{FF2B5EF4-FFF2-40B4-BE49-F238E27FC236}">
                <a16:creationId xmlns:a16="http://schemas.microsoft.com/office/drawing/2014/main" id="{BF6B0D11-0AEE-2B40-8335-124F41677F33}"/>
              </a:ext>
            </a:extLst>
          </p:cNvPr>
          <p:cNvSpPr>
            <a:spLocks noGrp="1"/>
          </p:cNvSpPr>
          <p:nvPr>
            <p:ph type="sldNum" sz="quarter" idx="10"/>
          </p:nvPr>
        </p:nvSpPr>
        <p:spPr/>
        <p:txBody>
          <a:bodyPr/>
          <a:lstStyle/>
          <a:p>
            <a:fld id="{6809F770-0487-C844-B5CD-7CCE6C86BD15}" type="slidenum">
              <a:rPr lang="en-US" smtClean="0"/>
              <a:pPr/>
              <a:t>38</a:t>
            </a:fld>
            <a:endParaRPr lang="en-US" smtClean="0"/>
          </a:p>
        </p:txBody>
      </p:sp>
      <p:cxnSp>
        <p:nvCxnSpPr>
          <p:cNvPr id="20" name="Elbow Connector 19">
            <a:extLst>
              <a:ext uri="{FF2B5EF4-FFF2-40B4-BE49-F238E27FC236}">
                <a16:creationId xmlns:a16="http://schemas.microsoft.com/office/drawing/2014/main" id="{31C825CE-888C-4A48-85F7-8D9920005917}"/>
              </a:ext>
            </a:extLst>
          </p:cNvPr>
          <p:cNvCxnSpPr>
            <a:cxnSpLocks/>
          </p:cNvCxnSpPr>
          <p:nvPr/>
        </p:nvCxnSpPr>
        <p:spPr>
          <a:xfrm flipV="1">
            <a:off x="610307" y="2483935"/>
            <a:ext cx="10132590" cy="777714"/>
          </a:xfrm>
          <a:prstGeom prst="bentConnector3">
            <a:avLst>
              <a:gd name="adj1" fmla="val 55734"/>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560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2000"/>
                                        <p:tgtEl>
                                          <p:spTgt spid="2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C28D8C5D-9152-4746-BD24-80972CA01C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2" name="Title 1"/>
          <p:cNvSpPr>
            <a:spLocks noGrp="1"/>
          </p:cNvSpPr>
          <p:nvPr>
            <p:ph type="title"/>
          </p:nvPr>
        </p:nvSpPr>
        <p:spPr>
          <a:xfrm>
            <a:off x="610309" y="454008"/>
            <a:ext cx="10968919" cy="1264624"/>
          </a:xfrm>
        </p:spPr>
        <p:txBody>
          <a:bodyPr/>
          <a:lstStyle/>
          <a:p>
            <a:r>
              <a:rPr lang="es-ES" b="1">
                <a:latin typeface="Arial" panose="020B0604020202020204" pitchFamily="34" charset="0"/>
                <a:cs typeface="Arial" panose="020B0604020202020204" pitchFamily="34" charset="0"/>
              </a:rPr>
              <a:t>Introducción</a:t>
            </a:r>
          </a:p>
        </p:txBody>
      </p:sp>
      <p:sp>
        <p:nvSpPr>
          <p:cNvPr id="7" name="Text Placeholder 6"/>
          <p:cNvSpPr>
            <a:spLocks noGrp="1"/>
          </p:cNvSpPr>
          <p:nvPr>
            <p:ph type="body" sz="quarter" idx="14"/>
          </p:nvPr>
        </p:nvSpPr>
        <p:spPr>
          <a:xfrm>
            <a:off x="611716" y="4220901"/>
            <a:ext cx="7852661" cy="2224357"/>
          </a:xfrm>
          <a:noFill/>
        </p:spPr>
        <p:txBody>
          <a:bodyPr lIns="0" tIns="0" rIns="0" bIns="0"/>
          <a:lstStyle/>
          <a:p>
            <a:r>
              <a:rPr lang="es-ES" dirty="0"/>
              <a:t>Atención posnatal y la agenda 2030 para el desarrollo sostenible</a:t>
            </a:r>
          </a:p>
          <a:p>
            <a:r>
              <a:rPr lang="es-ES" dirty="0"/>
              <a:t>El periodo posnatal: un momento crítico para las mujeres y los recién nacidos </a:t>
            </a:r>
          </a:p>
          <a:p>
            <a:r>
              <a:rPr lang="es-ES" dirty="0"/>
              <a:t>¿Qué es la atención posnatal?</a:t>
            </a:r>
          </a:p>
          <a:p>
            <a:r>
              <a:rPr lang="es-ES" dirty="0"/>
              <a:t>Cobertura y calidad de la atención posnatal</a:t>
            </a:r>
          </a:p>
          <a:p>
            <a:r>
              <a:rPr lang="es-ES" dirty="0"/>
              <a:t>Alcance de la directriz: ¿quién y qué?</a:t>
            </a:r>
          </a:p>
        </p:txBody>
      </p:sp>
      <p:sp>
        <p:nvSpPr>
          <p:cNvPr id="11" name="Text Placeholder 10"/>
          <p:cNvSpPr>
            <a:spLocks noGrp="1"/>
          </p:cNvSpPr>
          <p:nvPr>
            <p:ph type="body" sz="quarter" idx="15"/>
          </p:nvPr>
        </p:nvSpPr>
        <p:spPr/>
        <p:txBody>
          <a:bodyPr/>
          <a:lstStyle/>
          <a:p>
            <a:r>
              <a:rPr lang="es-ES"/>
              <a:t>01</a:t>
            </a:r>
          </a:p>
        </p:txBody>
      </p:sp>
      <p:cxnSp>
        <p:nvCxnSpPr>
          <p:cNvPr id="4" name="Straight Connector 3">
            <a:extLst>
              <a:ext uri="{FF2B5EF4-FFF2-40B4-BE49-F238E27FC236}">
                <a16:creationId xmlns:a16="http://schemas.microsoft.com/office/drawing/2014/main" id="{ACE22E3B-F168-6D4A-9F73-701204A0EFAF}"/>
              </a:ext>
            </a:extLst>
          </p:cNvPr>
          <p:cNvCxnSpPr/>
          <p:nvPr/>
        </p:nvCxnSpPr>
        <p:spPr>
          <a:xfrm>
            <a:off x="611540" y="370975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272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a:solidFill>
                  <a:srgbClr val="2BA8A7"/>
                </a:solidFill>
              </a:rPr>
              <a:t>A.4	</a:t>
            </a:r>
            <a:r>
              <a:rPr lang="es-ES" b="1" cap="none">
                <a:solidFill>
                  <a:srgbClr val="2BA8A7"/>
                </a:solidFill>
              </a:rPr>
              <a:t>Intervenciones de salud mental</a:t>
            </a:r>
          </a:p>
        </p:txBody>
      </p:sp>
      <p:sp>
        <p:nvSpPr>
          <p:cNvPr id="15" name="Text Placeholder 2"/>
          <p:cNvSpPr>
            <a:spLocks noGrp="1"/>
          </p:cNvSpPr>
          <p:nvPr>
            <p:ph type="body" idx="11"/>
          </p:nvPr>
        </p:nvSpPr>
        <p:spPr/>
        <p:txBody>
          <a:bodyPr/>
          <a:lstStyle/>
          <a:p>
            <a:r>
              <a:rPr lang="es-ES" sz="2000" b="1" i="0">
                <a:solidFill>
                  <a:srgbClr val="2BA8A7"/>
                </a:solidFill>
                <a:latin typeface="+mj-lt"/>
              </a:rPr>
              <a:t>19. Prevención de la ansiedad y la depresión posparto</a:t>
            </a:r>
          </a:p>
        </p:txBody>
      </p:sp>
      <p:sp>
        <p:nvSpPr>
          <p:cNvPr id="27" name="Content Placeholder 2"/>
          <p:cNvSpPr>
            <a:spLocks noGrp="1"/>
          </p:cNvSpPr>
          <p:nvPr>
            <p:ph idx="12"/>
          </p:nvPr>
        </p:nvSpPr>
        <p:spPr>
          <a:xfrm>
            <a:off x="610308" y="1908380"/>
            <a:ext cx="5202017" cy="1395414"/>
          </a:xfrm>
        </p:spPr>
        <p:txBody>
          <a:bodyPr/>
          <a:lstStyle/>
          <a:p>
            <a:pPr>
              <a:spcAft>
                <a:spcPts val="600"/>
              </a:spcAft>
            </a:pPr>
            <a:r>
              <a:rPr lang="es-ES" sz="1800" dirty="0">
                <a:solidFill>
                  <a:schemeClr val="tx1">
                    <a:lumMod val="75000"/>
                    <a:lumOff val="25000"/>
                  </a:schemeClr>
                </a:solidFill>
              </a:rPr>
              <a:t>Se recomiendan intervenciones psicosociales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y </a:t>
            </a:r>
            <a:r>
              <a:rPr lang="es-ES" sz="1800" dirty="0">
                <a:solidFill>
                  <a:schemeClr val="tx1">
                    <a:lumMod val="75000"/>
                    <a:lumOff val="25000"/>
                  </a:schemeClr>
                </a:solidFill>
              </a:rPr>
              <a:t>psicológicas durante los períodos prenatal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y </a:t>
            </a:r>
            <a:r>
              <a:rPr lang="es-ES" sz="1800" dirty="0">
                <a:solidFill>
                  <a:schemeClr val="tx1">
                    <a:lumMod val="75000"/>
                    <a:lumOff val="25000"/>
                  </a:schemeClr>
                </a:solidFill>
              </a:rPr>
              <a:t>posnatal a fin de prevenir la depresión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y </a:t>
            </a:r>
            <a:r>
              <a:rPr lang="es-ES" sz="1800" dirty="0">
                <a:solidFill>
                  <a:schemeClr val="tx1">
                    <a:lumMod val="75000"/>
                    <a:lumOff val="25000"/>
                  </a:schemeClr>
                </a:solidFill>
              </a:rPr>
              <a:t>la ansiedad posparto.</a:t>
            </a:r>
          </a:p>
        </p:txBody>
      </p:sp>
      <p:grpSp>
        <p:nvGrpSpPr>
          <p:cNvPr id="8" name="Group 7">
            <a:extLst>
              <a:ext uri="{FF2B5EF4-FFF2-40B4-BE49-F238E27FC236}">
                <a16:creationId xmlns:a16="http://schemas.microsoft.com/office/drawing/2014/main" id="{EA7B5CD8-158C-A945-BD77-024C1C760775}"/>
              </a:ext>
            </a:extLst>
          </p:cNvPr>
          <p:cNvGrpSpPr/>
          <p:nvPr/>
        </p:nvGrpSpPr>
        <p:grpSpPr>
          <a:xfrm>
            <a:off x="6076738" y="5440892"/>
            <a:ext cx="2034479" cy="272253"/>
            <a:chOff x="685800" y="6165890"/>
            <a:chExt cx="1229008" cy="119062"/>
          </a:xfrm>
          <a:solidFill>
            <a:srgbClr val="2BA8A7"/>
          </a:solidFill>
        </p:grpSpPr>
        <p:sp>
          <p:nvSpPr>
            <p:cNvPr id="9" name="Rectangle 9">
              <a:extLst>
                <a:ext uri="{FF2B5EF4-FFF2-40B4-BE49-F238E27FC236}">
                  <a16:creationId xmlns:a16="http://schemas.microsoft.com/office/drawing/2014/main" id="{AB1A22E0-2B68-1940-8129-C72FD172EFAD}"/>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8D47C7A8-DFDF-D647-9523-D7557ACE012B}"/>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C101EC9F-91FB-6743-918A-AD44897480D6}"/>
              </a:ext>
            </a:extLst>
          </p:cNvPr>
          <p:cNvSpPr txBox="1"/>
          <p:nvPr/>
        </p:nvSpPr>
        <p:spPr>
          <a:xfrm>
            <a:off x="6062546" y="5800792"/>
            <a:ext cx="2048671" cy="430887"/>
          </a:xfrm>
          <a:prstGeom prst="rect">
            <a:avLst/>
          </a:prstGeom>
          <a:noFill/>
        </p:spPr>
        <p:txBody>
          <a:bodyPr wrap="square" lIns="0" tIns="0" rIns="0" bIns="0" rtlCol="0">
            <a:spAutoFit/>
          </a:bodyPr>
          <a:lstStyle/>
          <a:p>
            <a:r>
              <a:rPr lang="es-ES" sz="1400" b="1" dirty="0">
                <a:solidFill>
                  <a:srgbClr val="2BA8A7"/>
                </a:solidFill>
                <a:latin typeface="+mj-lt"/>
              </a:rPr>
              <a:t>Intervenciones </a:t>
            </a:r>
            <a:r>
              <a:rPr lang="es-ES" sz="1400" b="1" dirty="0" smtClean="0">
                <a:solidFill>
                  <a:srgbClr val="2BA8A7"/>
                </a:solidFill>
                <a:latin typeface="+mj-lt"/>
              </a:rPr>
              <a:t/>
            </a:r>
            <a:br>
              <a:rPr lang="es-ES" sz="1400" b="1" dirty="0" smtClean="0">
                <a:solidFill>
                  <a:srgbClr val="2BA8A7"/>
                </a:solidFill>
                <a:latin typeface="+mj-lt"/>
              </a:rPr>
            </a:br>
            <a:r>
              <a:rPr lang="es-ES" sz="1400" b="1" dirty="0" smtClean="0">
                <a:solidFill>
                  <a:srgbClr val="2BA8A7"/>
                </a:solidFill>
                <a:latin typeface="+mj-lt"/>
              </a:rPr>
              <a:t>de </a:t>
            </a:r>
            <a:r>
              <a:rPr lang="es-ES" sz="1400" b="1" dirty="0">
                <a:solidFill>
                  <a:srgbClr val="2BA8A7"/>
                </a:solidFill>
                <a:latin typeface="+mj-lt"/>
              </a:rPr>
              <a:t>salud mental</a:t>
            </a:r>
          </a:p>
        </p:txBody>
      </p:sp>
      <p:sp>
        <p:nvSpPr>
          <p:cNvPr id="23" name="Rectangle 9">
            <a:extLst>
              <a:ext uri="{FF2B5EF4-FFF2-40B4-BE49-F238E27FC236}">
                <a16:creationId xmlns:a16="http://schemas.microsoft.com/office/drawing/2014/main" id="{4C9EF9A6-310C-FC45-B572-293365E8A2F9}"/>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F7CDBD19-D1B9-1F4F-9C6D-936AB0D42ED7}"/>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080D17FC-F296-FD4A-B1FB-3566F1558B10}"/>
              </a:ext>
            </a:extLst>
          </p:cNvPr>
          <p:cNvSpPr>
            <a:spLocks noChangeArrowheads="1"/>
          </p:cNvSpPr>
          <p:nvPr/>
        </p:nvSpPr>
        <p:spPr bwMode="auto">
          <a:xfrm>
            <a:off x="413250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68D3CD63-CC87-8E48-BD4E-DABD447AD268}"/>
              </a:ext>
            </a:extLst>
          </p:cNvPr>
          <p:cNvSpPr>
            <a:spLocks noChangeArrowheads="1"/>
          </p:cNvSpPr>
          <p:nvPr/>
        </p:nvSpPr>
        <p:spPr bwMode="auto">
          <a:xfrm>
            <a:off x="8299027"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8C091C18-69E7-DF41-BE56-4A7E3222F914}"/>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AD2D30B5-C0C0-3949-8E56-EE2E320E8CD6}"/>
              </a:ext>
            </a:extLst>
          </p:cNvPr>
          <p:cNvSpPr/>
          <p:nvPr/>
        </p:nvSpPr>
        <p:spPr>
          <a:xfrm>
            <a:off x="6638743" y="1985656"/>
            <a:ext cx="3983718" cy="2289782"/>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3" name="Content Placeholder 2"/>
          <p:cNvSpPr>
            <a:spLocks noGrp="1"/>
          </p:cNvSpPr>
          <p:nvPr>
            <p:ph idx="1"/>
          </p:nvPr>
        </p:nvSpPr>
        <p:spPr>
          <a:xfrm>
            <a:off x="6783883" y="2071010"/>
            <a:ext cx="3694199" cy="1857294"/>
          </a:xfrm>
        </p:spPr>
        <p:txBody>
          <a:bodyPr/>
          <a:lstStyle/>
          <a:p>
            <a:r>
              <a:rPr lang="es-ES" sz="1600" i="0">
                <a:solidFill>
                  <a:schemeClr val="bg1"/>
                </a:solidFill>
              </a:rPr>
              <a:t>La prestación de estas intervenciones debe decidirse de manera colaborativa, basándose en la preferencia de la mujer y en la capacidad del proveedor de atención para ofrecer la intervención en términos de capacitación, conocimientos y experiencia.</a:t>
            </a:r>
          </a:p>
        </p:txBody>
      </p:sp>
      <p:sp>
        <p:nvSpPr>
          <p:cNvPr id="6" name="Slide Number Placeholder 5">
            <a:extLst>
              <a:ext uri="{FF2B5EF4-FFF2-40B4-BE49-F238E27FC236}">
                <a16:creationId xmlns:a16="http://schemas.microsoft.com/office/drawing/2014/main" id="{BF6B0D11-0AEE-2B40-8335-124F41677F33}"/>
              </a:ext>
            </a:extLst>
          </p:cNvPr>
          <p:cNvSpPr>
            <a:spLocks noGrp="1"/>
          </p:cNvSpPr>
          <p:nvPr>
            <p:ph type="sldNum" sz="quarter" idx="10"/>
          </p:nvPr>
        </p:nvSpPr>
        <p:spPr/>
        <p:txBody>
          <a:bodyPr/>
          <a:lstStyle/>
          <a:p>
            <a:fld id="{6809F770-0487-C844-B5CD-7CCE6C86BD15}" type="slidenum">
              <a:rPr lang="en-US" smtClean="0"/>
              <a:pPr/>
              <a:t>39</a:t>
            </a:fld>
            <a:endParaRPr lang="en-US" smtClean="0"/>
          </a:p>
        </p:txBody>
      </p:sp>
      <p:cxnSp>
        <p:nvCxnSpPr>
          <p:cNvPr id="22" name="Elbow Connector 21">
            <a:extLst>
              <a:ext uri="{FF2B5EF4-FFF2-40B4-BE49-F238E27FC236}">
                <a16:creationId xmlns:a16="http://schemas.microsoft.com/office/drawing/2014/main" id="{31C825CE-888C-4A48-85F7-8D9920005917}"/>
              </a:ext>
            </a:extLst>
          </p:cNvPr>
          <p:cNvCxnSpPr>
            <a:cxnSpLocks/>
          </p:cNvCxnSpPr>
          <p:nvPr/>
        </p:nvCxnSpPr>
        <p:spPr>
          <a:xfrm>
            <a:off x="2323070" y="2267440"/>
            <a:ext cx="7741984" cy="2218063"/>
          </a:xfrm>
          <a:prstGeom prst="bentConnector3">
            <a:avLst>
              <a:gd name="adj1" fmla="val 52394"/>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060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2000"/>
                                        <p:tgtEl>
                                          <p:spTgt spid="2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06" y="490219"/>
            <a:ext cx="9340514" cy="524998"/>
          </a:xfrm>
        </p:spPr>
        <p:txBody>
          <a:bodyPr/>
          <a:lstStyle/>
          <a:p>
            <a:r>
              <a:rPr lang="es-ES" sz="3050" b="1" dirty="0">
                <a:solidFill>
                  <a:srgbClr val="2BA8A7"/>
                </a:solidFill>
              </a:rPr>
              <a:t>A.5	</a:t>
            </a:r>
            <a:r>
              <a:rPr lang="es-ES" sz="3050" b="1" cap="none" dirty="0">
                <a:solidFill>
                  <a:srgbClr val="2BA8A7"/>
                </a:solidFill>
              </a:rPr>
              <a:t>Intervenciones de nutrición y actividad física</a:t>
            </a:r>
            <a:r>
              <a:rPr lang="es-ES" b="1" dirty="0">
                <a:solidFill>
                  <a:srgbClr val="2BA8A7"/>
                </a:solidFill>
              </a:rPr>
              <a:t/>
            </a:r>
            <a:br>
              <a:rPr lang="es-ES" b="1" dirty="0">
                <a:solidFill>
                  <a:srgbClr val="2BA8A7"/>
                </a:solidFill>
              </a:rPr>
            </a:br>
            <a:endParaRPr lang="es-ES" b="1" dirty="0">
              <a:solidFill>
                <a:srgbClr val="2BA8A7"/>
              </a:solidFill>
            </a:endParaRPr>
          </a:p>
        </p:txBody>
      </p:sp>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a:xfrm>
            <a:off x="611186" y="1145659"/>
            <a:ext cx="10969627" cy="536519"/>
          </a:xfrm>
        </p:spPr>
        <p:txBody>
          <a:bodyPr/>
          <a:lstStyle/>
          <a:p>
            <a:r>
              <a:rPr lang="es-ES" sz="2000" b="1" i="0">
                <a:solidFill>
                  <a:srgbClr val="2BA8A7"/>
                </a:solidFill>
                <a:latin typeface="+mj-lt"/>
              </a:rPr>
              <a:t>20 y 21. Suplementos de hierro, ácido fólico y vitamina A</a:t>
            </a:r>
          </a:p>
        </p:txBody>
      </p:sp>
      <p:grpSp>
        <p:nvGrpSpPr>
          <p:cNvPr id="13" name="Group 12">
            <a:extLst>
              <a:ext uri="{FF2B5EF4-FFF2-40B4-BE49-F238E27FC236}">
                <a16:creationId xmlns:a16="http://schemas.microsoft.com/office/drawing/2014/main" id="{2E9F7E67-C315-3E47-AA00-2A7BA72F4416}"/>
              </a:ext>
            </a:extLst>
          </p:cNvPr>
          <p:cNvGrpSpPr/>
          <p:nvPr/>
        </p:nvGrpSpPr>
        <p:grpSpPr>
          <a:xfrm>
            <a:off x="8046764" y="5449175"/>
            <a:ext cx="2034479" cy="272253"/>
            <a:chOff x="685800" y="6165890"/>
            <a:chExt cx="1229008" cy="119062"/>
          </a:xfrm>
          <a:solidFill>
            <a:srgbClr val="2BA8A7"/>
          </a:solidFill>
        </p:grpSpPr>
        <p:sp>
          <p:nvSpPr>
            <p:cNvPr id="17" name="Rectangle 9">
              <a:extLst>
                <a:ext uri="{FF2B5EF4-FFF2-40B4-BE49-F238E27FC236}">
                  <a16:creationId xmlns:a16="http://schemas.microsoft.com/office/drawing/2014/main" id="{5C1909AC-BFD9-B74A-9014-ECD719815F53}"/>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82CB3482-0916-2A49-99F4-176B43AC5FC4}"/>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4F96FB96-BC36-BC4C-ADE1-6F765251CC31}"/>
              </a:ext>
            </a:extLst>
          </p:cNvPr>
          <p:cNvSpPr txBox="1"/>
          <p:nvPr/>
        </p:nvSpPr>
        <p:spPr>
          <a:xfrm>
            <a:off x="8032572" y="5772004"/>
            <a:ext cx="3688839" cy="430887"/>
          </a:xfrm>
          <a:prstGeom prst="rect">
            <a:avLst/>
          </a:prstGeom>
          <a:noFill/>
        </p:spPr>
        <p:txBody>
          <a:bodyPr wrap="square" lIns="0" tIns="0" rIns="0" bIns="0" rtlCol="0">
            <a:spAutoFit/>
          </a:bodyPr>
          <a:lstStyle/>
          <a:p>
            <a:r>
              <a:rPr lang="es-ES" sz="1400" b="1" dirty="0">
                <a:solidFill>
                  <a:srgbClr val="2BA8A7"/>
                </a:solidFill>
                <a:latin typeface="+mj-lt"/>
              </a:rPr>
              <a:t>Intervenciones de </a:t>
            </a:r>
            <a:r>
              <a:rPr lang="es-ES" sz="1400" b="1" dirty="0" smtClean="0">
                <a:solidFill>
                  <a:srgbClr val="2BA8A7"/>
                </a:solidFill>
                <a:latin typeface="+mj-lt"/>
              </a:rPr>
              <a:t>nutrición</a:t>
            </a:r>
            <a:br>
              <a:rPr lang="es-ES" sz="1400" b="1" dirty="0" smtClean="0">
                <a:solidFill>
                  <a:srgbClr val="2BA8A7"/>
                </a:solidFill>
                <a:latin typeface="+mj-lt"/>
              </a:rPr>
            </a:br>
            <a:r>
              <a:rPr lang="es-ES" sz="1400" b="1" dirty="0" smtClean="0">
                <a:solidFill>
                  <a:srgbClr val="2BA8A7"/>
                </a:solidFill>
                <a:latin typeface="+mj-lt"/>
              </a:rPr>
              <a:t>y </a:t>
            </a:r>
            <a:r>
              <a:rPr lang="es-ES" sz="1400" b="1" dirty="0">
                <a:solidFill>
                  <a:srgbClr val="2BA8A7"/>
                </a:solidFill>
                <a:latin typeface="+mj-lt"/>
              </a:rPr>
              <a:t>actividad física</a:t>
            </a:r>
          </a:p>
        </p:txBody>
      </p:sp>
      <p:sp>
        <p:nvSpPr>
          <p:cNvPr id="33" name="Rectangle 9">
            <a:extLst>
              <a:ext uri="{FF2B5EF4-FFF2-40B4-BE49-F238E27FC236}">
                <a16:creationId xmlns:a16="http://schemas.microsoft.com/office/drawing/2014/main" id="{72477E8E-920A-DA43-B386-A6CC4B024A96}"/>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
            <a:extLst>
              <a:ext uri="{FF2B5EF4-FFF2-40B4-BE49-F238E27FC236}">
                <a16:creationId xmlns:a16="http://schemas.microsoft.com/office/drawing/2014/main" id="{E2090235-223B-1341-9E2A-CB47F69A1FFC}"/>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17559167-0161-C746-95EE-06293D144DFE}"/>
              </a:ext>
            </a:extLst>
          </p:cNvPr>
          <p:cNvSpPr>
            <a:spLocks noChangeArrowheads="1"/>
          </p:cNvSpPr>
          <p:nvPr/>
        </p:nvSpPr>
        <p:spPr bwMode="auto">
          <a:xfrm>
            <a:off x="413250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9">
            <a:extLst>
              <a:ext uri="{FF2B5EF4-FFF2-40B4-BE49-F238E27FC236}">
                <a16:creationId xmlns:a16="http://schemas.microsoft.com/office/drawing/2014/main" id="{1456D6AB-290D-8841-9397-87A32D4D21E0}"/>
              </a:ext>
            </a:extLst>
          </p:cNvPr>
          <p:cNvSpPr>
            <a:spLocks noChangeArrowheads="1"/>
          </p:cNvSpPr>
          <p:nvPr/>
        </p:nvSpPr>
        <p:spPr bwMode="auto">
          <a:xfrm>
            <a:off x="6076738"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9">
            <a:extLst>
              <a:ext uri="{FF2B5EF4-FFF2-40B4-BE49-F238E27FC236}">
                <a16:creationId xmlns:a16="http://schemas.microsoft.com/office/drawing/2014/main" id="{31310D54-6C23-F34B-8C7D-2946E167453C}"/>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Content Placeholder 2">
            <a:extLst>
              <a:ext uri="{FF2B5EF4-FFF2-40B4-BE49-F238E27FC236}">
                <a16:creationId xmlns:a16="http://schemas.microsoft.com/office/drawing/2014/main" id="{DC31182F-94AB-8043-B9A8-BD6B985BD964}"/>
              </a:ext>
            </a:extLst>
          </p:cNvPr>
          <p:cNvSpPr txBox="1">
            <a:spLocks/>
          </p:cNvSpPr>
          <p:nvPr/>
        </p:nvSpPr>
        <p:spPr>
          <a:xfrm>
            <a:off x="608900" y="1947493"/>
            <a:ext cx="10969627" cy="1607912"/>
          </a:xfrm>
          <a:prstGeom prst="rect">
            <a:avLst/>
          </a:prstGeom>
        </p:spPr>
        <p:txBody>
          <a:bodyPr vert="horz" lIns="0" tIns="0" rIns="0" bIns="0" numCol="2" spcCol="720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0"/>
              </a:spcAft>
            </a:pPr>
            <a:r>
              <a:rPr lang="es-ES" sz="1800" b="1" i="0" dirty="0">
                <a:solidFill>
                  <a:srgbClr val="2BA8A7"/>
                </a:solidFill>
                <a:latin typeface="+mj-lt"/>
              </a:rPr>
              <a:t>Suplementos orales de hierro </a:t>
            </a:r>
          </a:p>
          <a:p>
            <a:pPr>
              <a:lnSpc>
                <a:spcPct val="100000"/>
              </a:lnSpc>
              <a:spcAft>
                <a:spcPts val="0"/>
              </a:spcAft>
            </a:pPr>
            <a:r>
              <a:rPr lang="es-ES" sz="1800" dirty="0">
                <a:solidFill>
                  <a:schemeClr val="tx1">
                    <a:lumMod val="75000"/>
                    <a:lumOff val="25000"/>
                  </a:schemeClr>
                </a:solidFill>
              </a:rPr>
              <a:t>Pueden proporcionarse suplementos orales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de </a:t>
            </a:r>
            <a:r>
              <a:rPr lang="es-ES" sz="1800" dirty="0">
                <a:solidFill>
                  <a:schemeClr val="tx1">
                    <a:lumMod val="75000"/>
                    <a:lumOff val="25000"/>
                  </a:schemeClr>
                </a:solidFill>
              </a:rPr>
              <a:t>hierro, ya sea solos o combinados con suplementos de ácido fólico, a las mujeres en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el </a:t>
            </a:r>
            <a:r>
              <a:rPr lang="es-ES" sz="1800" dirty="0">
                <a:solidFill>
                  <a:schemeClr val="tx1">
                    <a:lumMod val="75000"/>
                    <a:lumOff val="25000"/>
                  </a:schemeClr>
                </a:solidFill>
              </a:rPr>
              <a:t>período posparto por 6-12 semanas después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del </a:t>
            </a:r>
            <a:r>
              <a:rPr lang="es-ES" sz="1800" dirty="0">
                <a:solidFill>
                  <a:schemeClr val="tx1">
                    <a:lumMod val="75000"/>
                    <a:lumOff val="25000"/>
                  </a:schemeClr>
                </a:solidFill>
              </a:rPr>
              <a:t>parto a fin de reducir el riesgo de anemia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en </a:t>
            </a:r>
            <a:r>
              <a:rPr lang="es-ES" sz="1800" dirty="0">
                <a:solidFill>
                  <a:schemeClr val="tx1">
                    <a:lumMod val="75000"/>
                    <a:lumOff val="25000"/>
                  </a:schemeClr>
                </a:solidFill>
              </a:rPr>
              <a:t>los entornos en los que la anemia gestacional es una inquietud de la salud pública. </a:t>
            </a:r>
          </a:p>
          <a:p>
            <a:pPr>
              <a:lnSpc>
                <a:spcPct val="100000"/>
              </a:lnSpc>
              <a:spcAft>
                <a:spcPts val="0"/>
              </a:spcAft>
            </a:pPr>
            <a:r>
              <a:rPr lang="es-ES" sz="1800" b="1" i="0" dirty="0">
                <a:solidFill>
                  <a:srgbClr val="2BA8A7"/>
                </a:solidFill>
                <a:latin typeface="+mj-lt"/>
              </a:rPr>
              <a:t>Suplementos de vitamina A</a:t>
            </a:r>
          </a:p>
          <a:p>
            <a:pPr>
              <a:lnSpc>
                <a:spcPct val="100000"/>
              </a:lnSpc>
              <a:spcAft>
                <a:spcPts val="0"/>
              </a:spcAft>
            </a:pPr>
            <a:r>
              <a:rPr lang="es-ES" sz="1800" dirty="0">
                <a:solidFill>
                  <a:schemeClr val="tx1">
                    <a:lumMod val="75000"/>
                    <a:lumOff val="25000"/>
                  </a:schemeClr>
                </a:solidFill>
              </a:rPr>
              <a:t>No se recomiendan los suplementos de vitamina A en las mujeres en el período posparto para prevenir la morbilidad y la mortalidad materna e infantil. </a:t>
            </a:r>
          </a:p>
          <a:p>
            <a:pPr>
              <a:lnSpc>
                <a:spcPct val="100000"/>
              </a:lnSpc>
              <a:spcAft>
                <a:spcPts val="0"/>
              </a:spcAft>
            </a:pPr>
            <a:endParaRPr lang="en-AU" sz="1600" i="0" dirty="0">
              <a:solidFill>
                <a:schemeClr val="tx1">
                  <a:lumMod val="75000"/>
                  <a:lumOff val="25000"/>
                </a:schemeClr>
              </a:solidFill>
            </a:endParaRPr>
          </a:p>
          <a:p>
            <a:pPr>
              <a:lnSpc>
                <a:spcPct val="100000"/>
              </a:lnSpc>
              <a:spcAft>
                <a:spcPts val="0"/>
              </a:spcAft>
            </a:pPr>
            <a:endParaRPr lang="en-AU" sz="1600" b="1" i="0" dirty="0">
              <a:solidFill>
                <a:srgbClr val="F3786C"/>
              </a:solidFill>
            </a:endParaRPr>
          </a:p>
        </p:txBody>
      </p:sp>
      <p:sp>
        <p:nvSpPr>
          <p:cNvPr id="3" name="Slide Number Placeholder 2">
            <a:extLst>
              <a:ext uri="{FF2B5EF4-FFF2-40B4-BE49-F238E27FC236}">
                <a16:creationId xmlns:a16="http://schemas.microsoft.com/office/drawing/2014/main" id="{BBCEEB64-2AF5-E049-9779-87B861CE762D}"/>
              </a:ext>
            </a:extLst>
          </p:cNvPr>
          <p:cNvSpPr>
            <a:spLocks noGrp="1"/>
          </p:cNvSpPr>
          <p:nvPr>
            <p:ph type="sldNum" sz="quarter" idx="10"/>
          </p:nvPr>
        </p:nvSpPr>
        <p:spPr/>
        <p:txBody>
          <a:bodyPr/>
          <a:lstStyle/>
          <a:p>
            <a:fld id="{6809F770-0487-C844-B5CD-7CCE6C86BD15}" type="slidenum">
              <a:rPr lang="en-US" smtClean="0"/>
              <a:pPr/>
              <a:t>40</a:t>
            </a:fld>
            <a:endParaRPr lang="en-US" smtClean="0"/>
          </a:p>
        </p:txBody>
      </p:sp>
      <p:grpSp>
        <p:nvGrpSpPr>
          <p:cNvPr id="19" name="Group 18">
            <a:extLst>
              <a:ext uri="{FF2B5EF4-FFF2-40B4-BE49-F238E27FC236}">
                <a16:creationId xmlns:a16="http://schemas.microsoft.com/office/drawing/2014/main" id="{0ACF594E-FBA7-2E44-8A62-66000BEB0A38}"/>
              </a:ext>
            </a:extLst>
          </p:cNvPr>
          <p:cNvGrpSpPr/>
          <p:nvPr/>
        </p:nvGrpSpPr>
        <p:grpSpPr>
          <a:xfrm>
            <a:off x="9786720" y="452331"/>
            <a:ext cx="2405280" cy="692727"/>
            <a:chOff x="9786720" y="665018"/>
            <a:chExt cx="2405280" cy="692727"/>
          </a:xfrm>
          <a:solidFill>
            <a:srgbClr val="2BA8A7"/>
          </a:solidFill>
        </p:grpSpPr>
        <p:sp>
          <p:nvSpPr>
            <p:cNvPr id="20" name="Rounded Rectangle 19">
              <a:extLst>
                <a:ext uri="{FF2B5EF4-FFF2-40B4-BE49-F238E27FC236}">
                  <a16:creationId xmlns:a16="http://schemas.microsoft.com/office/drawing/2014/main" id="{B57EEE5C-D842-C447-913B-35806DB261BE}"/>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1" name="Rounded Rectangle 20">
              <a:extLst>
                <a:ext uri="{FF2B5EF4-FFF2-40B4-BE49-F238E27FC236}">
                  <a16:creationId xmlns:a16="http://schemas.microsoft.com/office/drawing/2014/main" id="{5DEE76AD-CAFC-C244-B6EA-7F1B9F9103DE}"/>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bg1"/>
                  </a:solidFill>
                  <a:latin typeface="+mj-lt"/>
                </a:rPr>
                <a:t>Recomendaciones integradas</a:t>
              </a:r>
            </a:p>
          </p:txBody>
        </p:sp>
      </p:grpSp>
    </p:spTree>
    <p:extLst>
      <p:ext uri="{BB962C8B-B14F-4D97-AF65-F5344CB8AC3E}">
        <p14:creationId xmlns:p14="http://schemas.microsoft.com/office/powerpoint/2010/main" val="171023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1500"/>
                                  </p:stCondLst>
                                  <p:childTnLst>
                                    <p:set>
                                      <p:cBhvr>
                                        <p:cTn id="12" dur="1" fill="hold">
                                          <p:stCondLst>
                                            <p:cond delay="0"/>
                                          </p:stCondLst>
                                        </p:cTn>
                                        <p:tgtEl>
                                          <p:spTgt spid="24">
                                            <p:txEl>
                                              <p:pRg st="2" end="2"/>
                                            </p:txEl>
                                          </p:spTgt>
                                        </p:tgtEl>
                                        <p:attrNameLst>
                                          <p:attrName>style.visibility</p:attrName>
                                        </p:attrNameLst>
                                      </p:cBhvr>
                                      <p:to>
                                        <p:strVal val="visible"/>
                                      </p:to>
                                    </p:set>
                                  </p:childTnLst>
                                </p:cTn>
                              </p:par>
                              <p:par>
                                <p:cTn id="13" presetID="1" presetClass="entr" presetSubtype="0" fill="hold" nodeType="withEffect">
                                  <p:stCondLst>
                                    <p:cond delay="1500"/>
                                  </p:stCondLst>
                                  <p:childTnLst>
                                    <p:set>
                                      <p:cBhvr>
                                        <p:cTn id="14"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Placeholder 2">
            <a:extLst>
              <a:ext uri="{FF2B5EF4-FFF2-40B4-BE49-F238E27FC236}">
                <a16:creationId xmlns:a16="http://schemas.microsoft.com/office/drawing/2014/main" id="{999E9BAF-1966-4344-B470-AE177E139095}"/>
              </a:ext>
            </a:extLst>
          </p:cNvPr>
          <p:cNvSpPr>
            <a:spLocks noGrp="1"/>
          </p:cNvSpPr>
          <p:nvPr>
            <p:ph type="body" idx="11"/>
          </p:nvPr>
        </p:nvSpPr>
        <p:spPr>
          <a:xfrm>
            <a:off x="611186" y="1145659"/>
            <a:ext cx="10969627" cy="536519"/>
          </a:xfrm>
        </p:spPr>
        <p:txBody>
          <a:bodyPr/>
          <a:lstStyle/>
          <a:p>
            <a:r>
              <a:rPr lang="es-ES" sz="2000" b="1" i="0">
                <a:solidFill>
                  <a:srgbClr val="2BA8A7"/>
                </a:solidFill>
                <a:latin typeface="+mj-lt"/>
              </a:rPr>
              <a:t>22 y 23. Actividad física y comportamiento sedentario </a:t>
            </a:r>
          </a:p>
        </p:txBody>
      </p:sp>
      <p:grpSp>
        <p:nvGrpSpPr>
          <p:cNvPr id="13" name="Group 12">
            <a:extLst>
              <a:ext uri="{FF2B5EF4-FFF2-40B4-BE49-F238E27FC236}">
                <a16:creationId xmlns:a16="http://schemas.microsoft.com/office/drawing/2014/main" id="{2E9F7E67-C315-3E47-AA00-2A7BA72F4416}"/>
              </a:ext>
            </a:extLst>
          </p:cNvPr>
          <p:cNvGrpSpPr/>
          <p:nvPr/>
        </p:nvGrpSpPr>
        <p:grpSpPr>
          <a:xfrm>
            <a:off x="8046764" y="5449175"/>
            <a:ext cx="2034479" cy="272253"/>
            <a:chOff x="685800" y="6165890"/>
            <a:chExt cx="1229008" cy="119062"/>
          </a:xfrm>
          <a:solidFill>
            <a:srgbClr val="2BA8A7"/>
          </a:solidFill>
        </p:grpSpPr>
        <p:sp>
          <p:nvSpPr>
            <p:cNvPr id="17" name="Rectangle 9">
              <a:extLst>
                <a:ext uri="{FF2B5EF4-FFF2-40B4-BE49-F238E27FC236}">
                  <a16:creationId xmlns:a16="http://schemas.microsoft.com/office/drawing/2014/main" id="{5C1909AC-BFD9-B74A-9014-ECD719815F53}"/>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82CB3482-0916-2A49-99F4-176B43AC5FC4}"/>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3" name="Rectangle 9">
            <a:extLst>
              <a:ext uri="{FF2B5EF4-FFF2-40B4-BE49-F238E27FC236}">
                <a16:creationId xmlns:a16="http://schemas.microsoft.com/office/drawing/2014/main" id="{72477E8E-920A-DA43-B386-A6CC4B024A96}"/>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
            <a:extLst>
              <a:ext uri="{FF2B5EF4-FFF2-40B4-BE49-F238E27FC236}">
                <a16:creationId xmlns:a16="http://schemas.microsoft.com/office/drawing/2014/main" id="{E2090235-223B-1341-9E2A-CB47F69A1FFC}"/>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17559167-0161-C746-95EE-06293D144DFE}"/>
              </a:ext>
            </a:extLst>
          </p:cNvPr>
          <p:cNvSpPr>
            <a:spLocks noChangeArrowheads="1"/>
          </p:cNvSpPr>
          <p:nvPr/>
        </p:nvSpPr>
        <p:spPr bwMode="auto">
          <a:xfrm>
            <a:off x="413250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9">
            <a:extLst>
              <a:ext uri="{FF2B5EF4-FFF2-40B4-BE49-F238E27FC236}">
                <a16:creationId xmlns:a16="http://schemas.microsoft.com/office/drawing/2014/main" id="{1456D6AB-290D-8841-9397-87A32D4D21E0}"/>
              </a:ext>
            </a:extLst>
          </p:cNvPr>
          <p:cNvSpPr>
            <a:spLocks noChangeArrowheads="1"/>
          </p:cNvSpPr>
          <p:nvPr/>
        </p:nvSpPr>
        <p:spPr bwMode="auto">
          <a:xfrm>
            <a:off x="6076738"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9">
            <a:extLst>
              <a:ext uri="{FF2B5EF4-FFF2-40B4-BE49-F238E27FC236}">
                <a16:creationId xmlns:a16="http://schemas.microsoft.com/office/drawing/2014/main" id="{31310D54-6C23-F34B-8C7D-2946E167453C}"/>
              </a:ext>
            </a:extLst>
          </p:cNvPr>
          <p:cNvSpPr>
            <a:spLocks noChangeArrowheads="1"/>
          </p:cNvSpPr>
          <p:nvPr/>
        </p:nvSpPr>
        <p:spPr bwMode="auto">
          <a:xfrm>
            <a:off x="10263580"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Content Placeholder 2">
            <a:extLst>
              <a:ext uri="{FF2B5EF4-FFF2-40B4-BE49-F238E27FC236}">
                <a16:creationId xmlns:a16="http://schemas.microsoft.com/office/drawing/2014/main" id="{D3E3836B-02FE-8148-8E74-A1EE3EAB8E3B}"/>
              </a:ext>
            </a:extLst>
          </p:cNvPr>
          <p:cNvSpPr txBox="1">
            <a:spLocks/>
          </p:cNvSpPr>
          <p:nvPr/>
        </p:nvSpPr>
        <p:spPr>
          <a:xfrm>
            <a:off x="610311" y="1813048"/>
            <a:ext cx="11111100" cy="3747720"/>
          </a:xfrm>
          <a:prstGeom prst="rect">
            <a:avLst/>
          </a:prstGeom>
        </p:spPr>
        <p:txBody>
          <a:bodyPr vert="horz" lIns="0" tIns="0" rIns="0" bIns="0" numCol="2" spcCol="72000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0"/>
              </a:spcAft>
            </a:pPr>
            <a:r>
              <a:rPr lang="es-ES" sz="1800" dirty="0">
                <a:solidFill>
                  <a:schemeClr val="tx1">
                    <a:lumMod val="75000"/>
                    <a:lumOff val="25000"/>
                  </a:schemeClr>
                </a:solidFill>
              </a:rPr>
              <a:t>Las mujeres en el período posparto que no tienen contraindicaciones deben hacer lo siguiente:</a:t>
            </a:r>
          </a:p>
          <a:p>
            <a:pPr marL="285750" lvl="0" indent="-285750">
              <a:lnSpc>
                <a:spcPts val="2120"/>
              </a:lnSpc>
              <a:spcBef>
                <a:spcPts val="0"/>
              </a:spcBef>
              <a:spcAft>
                <a:spcPts val="600"/>
              </a:spcAft>
              <a:buClr>
                <a:prstClr val="black">
                  <a:lumMod val="75000"/>
                  <a:lumOff val="25000"/>
                </a:prstClr>
              </a:buClr>
              <a:buFont typeface="Georgia Italic" panose="02040502050405020303" pitchFamily="18" charset="0"/>
              <a:buChar char="+"/>
            </a:pPr>
            <a:r>
              <a:rPr lang="es-ES" sz="1600" dirty="0">
                <a:solidFill>
                  <a:srgbClr val="2BA8A7"/>
                </a:solidFill>
              </a:rPr>
              <a:t>realizar actividad física con regularidad</a:t>
            </a:r>
            <a:r>
              <a:rPr lang="es-ES" sz="1600" dirty="0">
                <a:solidFill>
                  <a:schemeClr val="tx1">
                    <a:lumMod val="75000"/>
                    <a:lumOff val="25000"/>
                  </a:schemeClr>
                </a:solidFill>
                <a:cs typeface="Arial" panose="020B0604020202020204" pitchFamily="34" charset="0"/>
              </a:rPr>
              <a:t> durante todo el período posparto;</a:t>
            </a:r>
          </a:p>
          <a:p>
            <a:pPr marL="285750" indent="-285750">
              <a:lnSpc>
                <a:spcPts val="2120"/>
              </a:lnSpc>
              <a:spcBef>
                <a:spcPts val="0"/>
              </a:spcBef>
              <a:spcAft>
                <a:spcPts val="600"/>
              </a:spcAft>
              <a:buClr>
                <a:prstClr val="black">
                  <a:lumMod val="75000"/>
                  <a:lumOff val="25000"/>
                </a:prstClr>
              </a:buClr>
              <a:buFont typeface="Georgia Italic" panose="02040502050405020303" pitchFamily="18" charset="0"/>
              <a:buChar char="+"/>
            </a:pPr>
            <a:r>
              <a:rPr lang="es-ES" sz="1600" dirty="0">
                <a:solidFill>
                  <a:schemeClr val="tx1">
                    <a:lumMod val="75000"/>
                    <a:lumOff val="25000"/>
                  </a:schemeClr>
                </a:solidFill>
              </a:rPr>
              <a:t>hacer al menos 150 minutos de actividad física durante la semana para obtener beneficios considerables para la salud; e</a:t>
            </a:r>
          </a:p>
          <a:p>
            <a:pPr marL="285750" indent="-285750">
              <a:lnSpc>
                <a:spcPts val="2120"/>
              </a:lnSpc>
              <a:spcBef>
                <a:spcPts val="0"/>
              </a:spcBef>
              <a:spcAft>
                <a:spcPts val="600"/>
              </a:spcAft>
              <a:buClr>
                <a:prstClr val="black">
                  <a:lumMod val="75000"/>
                  <a:lumOff val="25000"/>
                </a:prstClr>
              </a:buClr>
              <a:buFont typeface="Georgia Italic" panose="02040502050405020303" pitchFamily="18" charset="0"/>
              <a:buChar char="+"/>
            </a:pPr>
            <a:r>
              <a:rPr lang="es-ES" sz="1600" dirty="0">
                <a:solidFill>
                  <a:schemeClr val="tx1">
                    <a:lumMod val="75000"/>
                    <a:lumOff val="25000"/>
                  </a:schemeClr>
                </a:solidFill>
              </a:rPr>
              <a:t>incorporar una variedad de ejercicios físicos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y </a:t>
            </a:r>
            <a:r>
              <a:rPr lang="es-ES" sz="1600" dirty="0">
                <a:solidFill>
                  <a:schemeClr val="tx1">
                    <a:lumMod val="75000"/>
                    <a:lumOff val="25000"/>
                  </a:schemeClr>
                </a:solidFill>
              </a:rPr>
              <a:t>de fortalecimiento muscular; añadir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estiramiento </a:t>
            </a:r>
            <a:r>
              <a:rPr lang="es-ES" sz="1600" dirty="0">
                <a:solidFill>
                  <a:schemeClr val="tx1">
                    <a:lumMod val="75000"/>
                    <a:lumOff val="25000"/>
                  </a:schemeClr>
                </a:solidFill>
              </a:rPr>
              <a:t>suave también puede ser provechoso. </a:t>
            </a:r>
          </a:p>
          <a:p>
            <a:pPr>
              <a:lnSpc>
                <a:spcPts val="2120"/>
              </a:lnSpc>
              <a:spcBef>
                <a:spcPts val="0"/>
              </a:spcBef>
              <a:buClr>
                <a:prstClr val="black">
                  <a:lumMod val="75000"/>
                  <a:lumOff val="25000"/>
                </a:prstClr>
              </a:buClr>
              <a:buNone/>
            </a:pPr>
            <a:endParaRPr lang="en-AU" sz="5400" dirty="0">
              <a:solidFill>
                <a:schemeClr val="tx1">
                  <a:lumMod val="75000"/>
                  <a:lumOff val="25000"/>
                </a:schemeClr>
              </a:solidFill>
            </a:endParaRPr>
          </a:p>
          <a:p>
            <a:pPr>
              <a:lnSpc>
                <a:spcPts val="2120"/>
              </a:lnSpc>
              <a:spcBef>
                <a:spcPts val="0"/>
              </a:spcBef>
              <a:buClr>
                <a:prstClr val="black">
                  <a:lumMod val="75000"/>
                  <a:lumOff val="25000"/>
                </a:prstClr>
              </a:buClr>
              <a:buNone/>
            </a:pPr>
            <a:endParaRPr lang="en-AU" sz="1800" dirty="0">
              <a:solidFill>
                <a:schemeClr val="tx1">
                  <a:lumMod val="75000"/>
                  <a:lumOff val="25000"/>
                </a:schemeClr>
              </a:solidFill>
            </a:endParaRPr>
          </a:p>
          <a:p>
            <a:pPr>
              <a:lnSpc>
                <a:spcPts val="2120"/>
              </a:lnSpc>
              <a:spcBef>
                <a:spcPts val="0"/>
              </a:spcBef>
              <a:buClr>
                <a:prstClr val="black">
                  <a:lumMod val="75000"/>
                  <a:lumOff val="25000"/>
                </a:prstClr>
              </a:buClr>
              <a:buNone/>
            </a:pPr>
            <a:r>
              <a:rPr lang="es-ES" sz="1800" dirty="0">
                <a:solidFill>
                  <a:schemeClr val="tx1">
                    <a:lumMod val="75000"/>
                    <a:lumOff val="25000"/>
                  </a:schemeClr>
                </a:solidFill>
              </a:rPr>
              <a:t>Las mujeres en el período posparto deben </a:t>
            </a:r>
            <a:r>
              <a:rPr lang="es-ES" sz="1800" dirty="0">
                <a:solidFill>
                  <a:srgbClr val="2BA8A7"/>
                </a:solidFill>
              </a:rPr>
              <a:t>limitar la cantidad de tiempo que pasan en estado sedentario</a:t>
            </a:r>
            <a:r>
              <a:rPr lang="es-ES" sz="1800" dirty="0">
                <a:solidFill>
                  <a:schemeClr val="tx1">
                    <a:lumMod val="75000"/>
                    <a:lumOff val="25000"/>
                  </a:schemeClr>
                </a:solidFill>
              </a:rPr>
              <a:t>. Reemplazar el sedentarismo por actividad física de cualquier intensidad (incluso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si </a:t>
            </a:r>
            <a:r>
              <a:rPr lang="es-ES" sz="1800" dirty="0">
                <a:solidFill>
                  <a:schemeClr val="tx1">
                    <a:lumMod val="75000"/>
                    <a:lumOff val="25000"/>
                  </a:schemeClr>
                </a:solidFill>
              </a:rPr>
              <a:t>es ligera) brinda beneficios para la salud. </a:t>
            </a:r>
          </a:p>
        </p:txBody>
      </p:sp>
      <p:sp>
        <p:nvSpPr>
          <p:cNvPr id="3" name="Slide Number Placeholder 2">
            <a:extLst>
              <a:ext uri="{FF2B5EF4-FFF2-40B4-BE49-F238E27FC236}">
                <a16:creationId xmlns:a16="http://schemas.microsoft.com/office/drawing/2014/main" id="{F099D4FB-1FEE-B047-BFF1-4CDD7949D5F8}"/>
              </a:ext>
            </a:extLst>
          </p:cNvPr>
          <p:cNvSpPr>
            <a:spLocks noGrp="1"/>
          </p:cNvSpPr>
          <p:nvPr>
            <p:ph type="sldNum" sz="quarter" idx="10"/>
          </p:nvPr>
        </p:nvSpPr>
        <p:spPr/>
        <p:txBody>
          <a:bodyPr/>
          <a:lstStyle/>
          <a:p>
            <a:fld id="{6809F770-0487-C844-B5CD-7CCE6C86BD15}" type="slidenum">
              <a:rPr lang="en-US" smtClean="0"/>
              <a:pPr/>
              <a:t>41</a:t>
            </a:fld>
            <a:endParaRPr lang="en-US" smtClean="0"/>
          </a:p>
        </p:txBody>
      </p:sp>
      <p:grpSp>
        <p:nvGrpSpPr>
          <p:cNvPr id="19" name="Group 18">
            <a:extLst>
              <a:ext uri="{FF2B5EF4-FFF2-40B4-BE49-F238E27FC236}">
                <a16:creationId xmlns:a16="http://schemas.microsoft.com/office/drawing/2014/main" id="{011E3EBD-6A18-3A4D-9E50-06E33C78B325}"/>
              </a:ext>
            </a:extLst>
          </p:cNvPr>
          <p:cNvGrpSpPr/>
          <p:nvPr/>
        </p:nvGrpSpPr>
        <p:grpSpPr>
          <a:xfrm>
            <a:off x="9786720" y="452331"/>
            <a:ext cx="2405280" cy="692727"/>
            <a:chOff x="9786720" y="665018"/>
            <a:chExt cx="2405280" cy="692727"/>
          </a:xfrm>
          <a:solidFill>
            <a:srgbClr val="2BA8A7"/>
          </a:solidFill>
        </p:grpSpPr>
        <p:sp>
          <p:nvSpPr>
            <p:cNvPr id="20" name="Rounded Rectangle 19">
              <a:extLst>
                <a:ext uri="{FF2B5EF4-FFF2-40B4-BE49-F238E27FC236}">
                  <a16:creationId xmlns:a16="http://schemas.microsoft.com/office/drawing/2014/main" id="{517EFCA3-A723-DC4A-A93C-3172751710C9}"/>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1" name="Rounded Rectangle 20">
              <a:extLst>
                <a:ext uri="{FF2B5EF4-FFF2-40B4-BE49-F238E27FC236}">
                  <a16:creationId xmlns:a16="http://schemas.microsoft.com/office/drawing/2014/main" id="{14C92F09-17A5-AF45-9BFE-B8E26B8370F5}"/>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Recomendaciones integradas</a:t>
              </a:r>
            </a:p>
          </p:txBody>
        </p:sp>
      </p:grpSp>
      <p:sp>
        <p:nvSpPr>
          <p:cNvPr id="23" name="Title 1"/>
          <p:cNvSpPr>
            <a:spLocks noGrp="1"/>
          </p:cNvSpPr>
          <p:nvPr>
            <p:ph type="title"/>
          </p:nvPr>
        </p:nvSpPr>
        <p:spPr>
          <a:xfrm>
            <a:off x="446206" y="490219"/>
            <a:ext cx="9340514" cy="524998"/>
          </a:xfrm>
        </p:spPr>
        <p:txBody>
          <a:bodyPr/>
          <a:lstStyle/>
          <a:p>
            <a:r>
              <a:rPr lang="es-ES" sz="3050" b="1" dirty="0">
                <a:solidFill>
                  <a:srgbClr val="2BA8A7"/>
                </a:solidFill>
              </a:rPr>
              <a:t>A.5	</a:t>
            </a:r>
            <a:r>
              <a:rPr lang="es-ES" sz="3050" b="1" cap="none" dirty="0">
                <a:solidFill>
                  <a:srgbClr val="2BA8A7"/>
                </a:solidFill>
              </a:rPr>
              <a:t>Intervenciones de nutrición y actividad física</a:t>
            </a:r>
            <a:r>
              <a:rPr lang="es-ES" b="1" dirty="0">
                <a:solidFill>
                  <a:srgbClr val="2BA8A7"/>
                </a:solidFill>
              </a:rPr>
              <a:t/>
            </a:r>
            <a:br>
              <a:rPr lang="es-ES" b="1" dirty="0">
                <a:solidFill>
                  <a:srgbClr val="2BA8A7"/>
                </a:solidFill>
              </a:rPr>
            </a:br>
            <a:endParaRPr lang="es-ES" b="1" dirty="0">
              <a:solidFill>
                <a:srgbClr val="2BA8A7"/>
              </a:solidFill>
            </a:endParaRPr>
          </a:p>
        </p:txBody>
      </p:sp>
      <p:sp>
        <p:nvSpPr>
          <p:cNvPr id="24" name="TextBox 21">
            <a:extLst>
              <a:ext uri="{FF2B5EF4-FFF2-40B4-BE49-F238E27FC236}">
                <a16:creationId xmlns:a16="http://schemas.microsoft.com/office/drawing/2014/main" id="{4F96FB96-BC36-BC4C-ADE1-6F765251CC31}"/>
              </a:ext>
            </a:extLst>
          </p:cNvPr>
          <p:cNvSpPr txBox="1"/>
          <p:nvPr/>
        </p:nvSpPr>
        <p:spPr>
          <a:xfrm>
            <a:off x="8032572" y="5772004"/>
            <a:ext cx="3688839" cy="430887"/>
          </a:xfrm>
          <a:prstGeom prst="rect">
            <a:avLst/>
          </a:prstGeom>
          <a:noFill/>
        </p:spPr>
        <p:txBody>
          <a:bodyPr wrap="square" lIns="0" tIns="0" rIns="0" bIns="0" rtlCol="0">
            <a:spAutoFit/>
          </a:bodyPr>
          <a:lstStyle/>
          <a:p>
            <a:r>
              <a:rPr lang="es-ES" sz="1400" b="1" dirty="0">
                <a:solidFill>
                  <a:srgbClr val="2BA8A7"/>
                </a:solidFill>
                <a:latin typeface="+mj-lt"/>
              </a:rPr>
              <a:t>Intervenciones de </a:t>
            </a:r>
            <a:r>
              <a:rPr lang="es-ES" sz="1400" b="1" dirty="0" smtClean="0">
                <a:solidFill>
                  <a:srgbClr val="2BA8A7"/>
                </a:solidFill>
                <a:latin typeface="+mj-lt"/>
              </a:rPr>
              <a:t>nutrición</a:t>
            </a:r>
            <a:br>
              <a:rPr lang="es-ES" sz="1400" b="1" dirty="0" smtClean="0">
                <a:solidFill>
                  <a:srgbClr val="2BA8A7"/>
                </a:solidFill>
                <a:latin typeface="+mj-lt"/>
              </a:rPr>
            </a:br>
            <a:r>
              <a:rPr lang="es-ES" sz="1400" b="1" dirty="0" smtClean="0">
                <a:solidFill>
                  <a:srgbClr val="2BA8A7"/>
                </a:solidFill>
                <a:latin typeface="+mj-lt"/>
              </a:rPr>
              <a:t>y </a:t>
            </a:r>
            <a:r>
              <a:rPr lang="es-ES" sz="1400" b="1" dirty="0">
                <a:solidFill>
                  <a:srgbClr val="2BA8A7"/>
                </a:solidFill>
                <a:latin typeface="+mj-lt"/>
              </a:rPr>
              <a:t>actividad física</a:t>
            </a:r>
          </a:p>
        </p:txBody>
      </p:sp>
    </p:spTree>
    <p:extLst>
      <p:ext uri="{BB962C8B-B14F-4D97-AF65-F5344CB8AC3E}">
        <p14:creationId xmlns:p14="http://schemas.microsoft.com/office/powerpoint/2010/main" val="1880633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wipe(left)">
                                      <p:cBhvr>
                                        <p:cTn id="10" dur="2000"/>
                                        <p:tgtEl>
                                          <p:spTgt spid="26">
                                            <p:txEl>
                                              <p:pRg st="1" end="1"/>
                                            </p:txEl>
                                          </p:spTgt>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wipe(left)">
                                      <p:cBhvr>
                                        <p:cTn id="14" dur="2000"/>
                                        <p:tgtEl>
                                          <p:spTgt spid="26">
                                            <p:txEl>
                                              <p:pRg st="2" end="2"/>
                                            </p:txEl>
                                          </p:spTgt>
                                        </p:tgtEl>
                                      </p:cBhvr>
                                    </p:animEffect>
                                  </p:childTnLst>
                                </p:cTn>
                              </p:par>
                            </p:childTnLst>
                          </p:cTn>
                        </p:par>
                        <p:par>
                          <p:cTn id="15" fill="hold">
                            <p:stCondLst>
                              <p:cond delay="4000"/>
                            </p:stCondLst>
                            <p:childTnLst>
                              <p:par>
                                <p:cTn id="16" presetID="22" presetClass="entr" presetSubtype="8" fill="hold" nodeType="afterEffect">
                                  <p:stCondLst>
                                    <p:cond delay="0"/>
                                  </p:stCondLst>
                                  <p:childTnLst>
                                    <p:set>
                                      <p:cBhvr>
                                        <p:cTn id="17" dur="1" fill="hold">
                                          <p:stCondLst>
                                            <p:cond delay="0"/>
                                          </p:stCondLst>
                                        </p:cTn>
                                        <p:tgtEl>
                                          <p:spTgt spid="26">
                                            <p:txEl>
                                              <p:pRg st="3" end="3"/>
                                            </p:txEl>
                                          </p:spTgt>
                                        </p:tgtEl>
                                        <p:attrNameLst>
                                          <p:attrName>style.visibility</p:attrName>
                                        </p:attrNameLst>
                                      </p:cBhvr>
                                      <p:to>
                                        <p:strVal val="visible"/>
                                      </p:to>
                                    </p:set>
                                    <p:animEffect transition="in" filter="wipe(left)">
                                      <p:cBhvr>
                                        <p:cTn id="18" dur="2000"/>
                                        <p:tgtEl>
                                          <p:spTgt spid="26">
                                            <p:txEl>
                                              <p:pRg st="3" end="3"/>
                                            </p:txEl>
                                          </p:spTgt>
                                        </p:tgtEl>
                                      </p:cBhvr>
                                    </p:animEffect>
                                  </p:childTnLst>
                                </p:cTn>
                              </p:par>
                            </p:childTnLst>
                          </p:cTn>
                        </p:par>
                        <p:par>
                          <p:cTn id="19" fill="hold">
                            <p:stCondLst>
                              <p:cond delay="6000"/>
                            </p:stCondLst>
                            <p:childTnLst>
                              <p:par>
                                <p:cTn id="20" presetID="1" presetClass="entr" presetSubtype="0" fill="hold" nodeType="afterEffect">
                                  <p:stCondLst>
                                    <p:cond delay="0"/>
                                  </p:stCondLst>
                                  <p:childTnLst>
                                    <p:set>
                                      <p:cBhvr>
                                        <p:cTn id="21"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98BD0C1-2480-F646-8F5A-06A7A57293D6}"/>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8058486" y="-60517"/>
            <a:ext cx="4186800" cy="3149363"/>
          </a:xfrm>
          <a:prstGeom prst="rect">
            <a:avLst/>
          </a:prstGeom>
        </p:spPr>
      </p:pic>
      <p:sp>
        <p:nvSpPr>
          <p:cNvPr id="25" name="Rectangle 24">
            <a:extLst>
              <a:ext uri="{FF2B5EF4-FFF2-40B4-BE49-F238E27FC236}">
                <a16:creationId xmlns:a16="http://schemas.microsoft.com/office/drawing/2014/main" id="{612F4E72-2118-DF45-BCC7-29A63BE3C1E4}"/>
              </a:ext>
            </a:extLst>
          </p:cNvPr>
          <p:cNvSpPr/>
          <p:nvPr/>
        </p:nvSpPr>
        <p:spPr>
          <a:xfrm>
            <a:off x="6076737" y="1790905"/>
            <a:ext cx="3842884" cy="2867591"/>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 name="Title 1"/>
          <p:cNvSpPr>
            <a:spLocks noGrp="1"/>
          </p:cNvSpPr>
          <p:nvPr>
            <p:ph type="title"/>
          </p:nvPr>
        </p:nvSpPr>
        <p:spPr/>
        <p:txBody>
          <a:bodyPr/>
          <a:lstStyle/>
          <a:p>
            <a:r>
              <a:rPr lang="es-ES" b="1">
                <a:solidFill>
                  <a:srgbClr val="2BA8A7"/>
                </a:solidFill>
              </a:rPr>
              <a:t>A.6	</a:t>
            </a:r>
            <a:r>
              <a:rPr lang="es-ES" b="1" cap="none">
                <a:solidFill>
                  <a:srgbClr val="2BA8A7"/>
                </a:solidFill>
              </a:rPr>
              <a:t>Anticoncepción</a:t>
            </a:r>
            <a:r>
              <a:rPr lang="es-ES" b="1">
                <a:solidFill>
                  <a:srgbClr val="2BA8A7"/>
                </a:solidFill>
              </a:rPr>
              <a:t/>
            </a:r>
            <a:br>
              <a:rPr lang="es-ES" b="1">
                <a:solidFill>
                  <a:srgbClr val="2BA8A7"/>
                </a:solidFill>
              </a:rPr>
            </a:br>
            <a:endParaRPr lang="es-ES" b="1">
              <a:solidFill>
                <a:srgbClr val="2BA8A7"/>
              </a:solidFill>
            </a:endParaRPr>
          </a:p>
        </p:txBody>
      </p:sp>
      <p:sp>
        <p:nvSpPr>
          <p:cNvPr id="16" name="Content Placeholder 2">
            <a:extLst>
              <a:ext uri="{FF2B5EF4-FFF2-40B4-BE49-F238E27FC236}">
                <a16:creationId xmlns:a16="http://schemas.microsoft.com/office/drawing/2014/main" id="{29433875-9F08-4D00-9A93-4BB838E3A963}"/>
              </a:ext>
            </a:extLst>
          </p:cNvPr>
          <p:cNvSpPr>
            <a:spLocks noGrp="1"/>
          </p:cNvSpPr>
          <p:nvPr>
            <p:ph idx="1"/>
          </p:nvPr>
        </p:nvSpPr>
        <p:spPr>
          <a:xfrm>
            <a:off x="610309" y="1905121"/>
            <a:ext cx="4064925" cy="1983003"/>
          </a:xfrm>
        </p:spPr>
        <p:txBody>
          <a:bodyPr/>
          <a:lstStyle/>
          <a:p>
            <a:r>
              <a:rPr lang="es-ES" sz="1800" dirty="0">
                <a:solidFill>
                  <a:schemeClr val="tx1">
                    <a:lumMod val="75000"/>
                    <a:lumOff val="25000"/>
                  </a:schemeClr>
                </a:solidFill>
              </a:rPr>
              <a:t>Se recomienda proporcionar </a:t>
            </a:r>
            <a:r>
              <a:rPr lang="es-ES" sz="1800" dirty="0">
                <a:solidFill>
                  <a:srgbClr val="2BA8A7"/>
                </a:solidFill>
              </a:rPr>
              <a:t>información y servicios integrales de anticoncepción</a:t>
            </a:r>
            <a:r>
              <a:rPr lang="es-ES" sz="1800" dirty="0">
                <a:solidFill>
                  <a:srgbClr val="F3786C"/>
                </a:solidFill>
              </a:rPr>
              <a:t> </a:t>
            </a:r>
            <a:r>
              <a:rPr lang="es-ES" sz="1800" dirty="0">
                <a:solidFill>
                  <a:schemeClr val="tx1">
                    <a:lumMod val="75000"/>
                    <a:lumOff val="25000"/>
                  </a:schemeClr>
                </a:solidFill>
              </a:rPr>
              <a:t>durante la atención posnatal. </a:t>
            </a:r>
          </a:p>
        </p:txBody>
      </p:sp>
      <p:sp>
        <p:nvSpPr>
          <p:cNvPr id="13" name="Text Placeholder 2">
            <a:extLst>
              <a:ext uri="{FF2B5EF4-FFF2-40B4-BE49-F238E27FC236}">
                <a16:creationId xmlns:a16="http://schemas.microsoft.com/office/drawing/2014/main" id="{4F5F67FD-3FAC-4D45-9DBB-98468F6A8047}"/>
              </a:ext>
            </a:extLst>
          </p:cNvPr>
          <p:cNvSpPr>
            <a:spLocks noGrp="1"/>
          </p:cNvSpPr>
          <p:nvPr>
            <p:ph type="body" idx="11"/>
          </p:nvPr>
        </p:nvSpPr>
        <p:spPr>
          <a:xfrm>
            <a:off x="612773" y="1134599"/>
            <a:ext cx="10969627" cy="536519"/>
          </a:xfrm>
        </p:spPr>
        <p:txBody>
          <a:bodyPr/>
          <a:lstStyle/>
          <a:p>
            <a:r>
              <a:rPr lang="es-ES" sz="2000" b="1" i="0">
                <a:solidFill>
                  <a:srgbClr val="2BA8A7"/>
                </a:solidFill>
                <a:latin typeface="+mj-lt"/>
              </a:rPr>
              <a:t>24. Anticoncepción posparto</a:t>
            </a:r>
          </a:p>
        </p:txBody>
      </p:sp>
      <p:sp>
        <p:nvSpPr>
          <p:cNvPr id="17" name="Content Placeholder 2">
            <a:extLst>
              <a:ext uri="{FF2B5EF4-FFF2-40B4-BE49-F238E27FC236}">
                <a16:creationId xmlns:a16="http://schemas.microsoft.com/office/drawing/2014/main" id="{4468F7A3-ECA5-4386-A921-4A2720B97246}"/>
              </a:ext>
            </a:extLst>
          </p:cNvPr>
          <p:cNvSpPr txBox="1">
            <a:spLocks/>
          </p:cNvSpPr>
          <p:nvPr/>
        </p:nvSpPr>
        <p:spPr>
          <a:xfrm>
            <a:off x="6244189" y="1900913"/>
            <a:ext cx="3568599" cy="1914912"/>
          </a:xfrm>
          <a:prstGeom prst="rect">
            <a:avLst/>
          </a:prstGeom>
          <a:noFill/>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600" i="0" dirty="0">
                <a:solidFill>
                  <a:schemeClr val="bg1"/>
                </a:solidFill>
              </a:rPr>
              <a:t>Se debe ofrecer a todas las </a:t>
            </a:r>
            <a:r>
              <a:rPr lang="es-ES" sz="1600" i="0" dirty="0" smtClean="0">
                <a:solidFill>
                  <a:schemeClr val="bg1"/>
                </a:solidFill>
              </a:rPr>
              <a:t>mujeres</a:t>
            </a:r>
            <a:br>
              <a:rPr lang="es-ES" sz="1600" i="0" dirty="0" smtClean="0">
                <a:solidFill>
                  <a:schemeClr val="bg1"/>
                </a:solidFill>
              </a:rPr>
            </a:br>
            <a:r>
              <a:rPr lang="es-ES" sz="1600" i="0" dirty="0" smtClean="0">
                <a:solidFill>
                  <a:schemeClr val="bg1"/>
                </a:solidFill>
              </a:rPr>
              <a:t>y </a:t>
            </a:r>
            <a:r>
              <a:rPr lang="es-ES" sz="1600" i="0" dirty="0">
                <a:solidFill>
                  <a:schemeClr val="bg1"/>
                </a:solidFill>
              </a:rPr>
              <a:t>parejas en período de posparto información, educación y asesoramiento sobre métodos anticonceptivos exhaustiva y basada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en </a:t>
            </a:r>
            <a:r>
              <a:rPr lang="es-ES" sz="1600" i="0" dirty="0">
                <a:solidFill>
                  <a:schemeClr val="bg1"/>
                </a:solidFill>
              </a:rPr>
              <a:t>evidencia para </a:t>
            </a:r>
            <a:r>
              <a:rPr lang="es-ES" sz="1600" b="1" i="0" dirty="0">
                <a:solidFill>
                  <a:schemeClr val="bg1"/>
                </a:solidFill>
              </a:rPr>
              <a:t>garantizar una elección informada</a:t>
            </a:r>
            <a:r>
              <a:rPr lang="es-ES" sz="1600" i="0" dirty="0">
                <a:solidFill>
                  <a:schemeClr val="bg1"/>
                </a:solidFill>
              </a:rPr>
              <a:t> para su propio uso de métodos anticonceptivos modernos sin discriminación.</a:t>
            </a:r>
          </a:p>
        </p:txBody>
      </p:sp>
      <p:grpSp>
        <p:nvGrpSpPr>
          <p:cNvPr id="10" name="Group 9">
            <a:extLst>
              <a:ext uri="{FF2B5EF4-FFF2-40B4-BE49-F238E27FC236}">
                <a16:creationId xmlns:a16="http://schemas.microsoft.com/office/drawing/2014/main" id="{8BDBFB7B-C214-5F4A-873B-90DA733A8ED2}"/>
              </a:ext>
            </a:extLst>
          </p:cNvPr>
          <p:cNvGrpSpPr/>
          <p:nvPr/>
        </p:nvGrpSpPr>
        <p:grpSpPr>
          <a:xfrm>
            <a:off x="9919623" y="5454167"/>
            <a:ext cx="2034479" cy="272253"/>
            <a:chOff x="685800" y="6165890"/>
            <a:chExt cx="1229008" cy="119062"/>
          </a:xfrm>
          <a:solidFill>
            <a:srgbClr val="2BA8A7"/>
          </a:solidFill>
        </p:grpSpPr>
        <p:sp>
          <p:nvSpPr>
            <p:cNvPr id="11" name="Rectangle 9">
              <a:extLst>
                <a:ext uri="{FF2B5EF4-FFF2-40B4-BE49-F238E27FC236}">
                  <a16:creationId xmlns:a16="http://schemas.microsoft.com/office/drawing/2014/main" id="{732257A7-2A6F-A840-BEB2-7F067A64C778}"/>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266B40E-4C1D-2F47-B118-6AE33643DC70}"/>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42AB2B50-6110-544F-BEFA-026D1C2E497F}"/>
              </a:ext>
            </a:extLst>
          </p:cNvPr>
          <p:cNvSpPr txBox="1"/>
          <p:nvPr/>
        </p:nvSpPr>
        <p:spPr>
          <a:xfrm>
            <a:off x="9919623" y="5809075"/>
            <a:ext cx="1801788" cy="215444"/>
          </a:xfrm>
          <a:prstGeom prst="rect">
            <a:avLst/>
          </a:prstGeom>
          <a:noFill/>
        </p:spPr>
        <p:txBody>
          <a:bodyPr wrap="square" lIns="0" tIns="0" rIns="0" bIns="0" rtlCol="0">
            <a:spAutoFit/>
          </a:bodyPr>
          <a:lstStyle/>
          <a:p>
            <a:r>
              <a:rPr lang="es-ES" sz="1400" b="1">
                <a:solidFill>
                  <a:srgbClr val="2BA8A7"/>
                </a:solidFill>
                <a:latin typeface="+mj-lt"/>
              </a:rPr>
              <a:t>Anticoncepción</a:t>
            </a:r>
          </a:p>
        </p:txBody>
      </p:sp>
      <p:sp>
        <p:nvSpPr>
          <p:cNvPr id="19" name="Rectangle 9">
            <a:extLst>
              <a:ext uri="{FF2B5EF4-FFF2-40B4-BE49-F238E27FC236}">
                <a16:creationId xmlns:a16="http://schemas.microsoft.com/office/drawing/2014/main" id="{F280F23A-8133-8D4D-8937-F6CE8BEDF689}"/>
              </a:ext>
            </a:extLst>
          </p:cNvPr>
          <p:cNvSpPr>
            <a:spLocks noChangeArrowheads="1"/>
          </p:cNvSpPr>
          <p:nvPr/>
        </p:nvSpPr>
        <p:spPr bwMode="auto">
          <a:xfrm>
            <a:off x="2174079"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9">
            <a:extLst>
              <a:ext uri="{FF2B5EF4-FFF2-40B4-BE49-F238E27FC236}">
                <a16:creationId xmlns:a16="http://schemas.microsoft.com/office/drawing/2014/main" id="{B7DBB2E6-041A-C842-AE16-5E080F501069}"/>
              </a:ext>
            </a:extLst>
          </p:cNvPr>
          <p:cNvSpPr>
            <a:spLocks noChangeArrowheads="1"/>
          </p:cNvSpPr>
          <p:nvPr/>
        </p:nvSpPr>
        <p:spPr bwMode="auto">
          <a:xfrm>
            <a:off x="234591"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9">
            <a:extLst>
              <a:ext uri="{FF2B5EF4-FFF2-40B4-BE49-F238E27FC236}">
                <a16:creationId xmlns:a16="http://schemas.microsoft.com/office/drawing/2014/main" id="{293EB5CA-094A-DD40-9951-BC629F5EAA75}"/>
              </a:ext>
            </a:extLst>
          </p:cNvPr>
          <p:cNvSpPr>
            <a:spLocks noChangeArrowheads="1"/>
          </p:cNvSpPr>
          <p:nvPr/>
        </p:nvSpPr>
        <p:spPr bwMode="auto">
          <a:xfrm>
            <a:off x="413250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9">
            <a:extLst>
              <a:ext uri="{FF2B5EF4-FFF2-40B4-BE49-F238E27FC236}">
                <a16:creationId xmlns:a16="http://schemas.microsoft.com/office/drawing/2014/main" id="{D3DD7D70-E33E-BC46-8921-868EC6C635BD}"/>
              </a:ext>
            </a:extLst>
          </p:cNvPr>
          <p:cNvSpPr>
            <a:spLocks noChangeArrowheads="1"/>
          </p:cNvSpPr>
          <p:nvPr/>
        </p:nvSpPr>
        <p:spPr bwMode="auto">
          <a:xfrm>
            <a:off x="6076738"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9">
            <a:extLst>
              <a:ext uri="{FF2B5EF4-FFF2-40B4-BE49-F238E27FC236}">
                <a16:creationId xmlns:a16="http://schemas.microsoft.com/office/drawing/2014/main" id="{61967E14-C52E-2E49-A6BF-BA505BFFF712}"/>
              </a:ext>
            </a:extLst>
          </p:cNvPr>
          <p:cNvSpPr>
            <a:spLocks noChangeArrowheads="1"/>
          </p:cNvSpPr>
          <p:nvPr/>
        </p:nvSpPr>
        <p:spPr bwMode="auto">
          <a:xfrm>
            <a:off x="8046764" y="5650207"/>
            <a:ext cx="1766027" cy="69429"/>
          </a:xfrm>
          <a:prstGeom prst="rect">
            <a:avLst/>
          </a:prstGeom>
          <a:solidFill>
            <a:srgbClr val="2BA8A7"/>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F80496B1-422A-F54D-B31C-D15E6B80F1D8}"/>
              </a:ext>
            </a:extLst>
          </p:cNvPr>
          <p:cNvSpPr>
            <a:spLocks noGrp="1"/>
          </p:cNvSpPr>
          <p:nvPr>
            <p:ph type="sldNum" sz="quarter" idx="10"/>
          </p:nvPr>
        </p:nvSpPr>
        <p:spPr/>
        <p:txBody>
          <a:bodyPr/>
          <a:lstStyle/>
          <a:p>
            <a:fld id="{6809F770-0487-C844-B5CD-7CCE6C86BD15}" type="slidenum">
              <a:rPr lang="en-US" smtClean="0"/>
              <a:pPr/>
              <a:t>42</a:t>
            </a:fld>
            <a:endParaRPr lang="en-US" smtClean="0"/>
          </a:p>
        </p:txBody>
      </p:sp>
      <p:grpSp>
        <p:nvGrpSpPr>
          <p:cNvPr id="28" name="Group 27">
            <a:extLst>
              <a:ext uri="{FF2B5EF4-FFF2-40B4-BE49-F238E27FC236}">
                <a16:creationId xmlns:a16="http://schemas.microsoft.com/office/drawing/2014/main" id="{7EEEA386-4ECB-6945-ABC8-92A26C8E9096}"/>
              </a:ext>
            </a:extLst>
          </p:cNvPr>
          <p:cNvGrpSpPr/>
          <p:nvPr/>
        </p:nvGrpSpPr>
        <p:grpSpPr>
          <a:xfrm>
            <a:off x="9786720" y="452331"/>
            <a:ext cx="2405280" cy="692727"/>
            <a:chOff x="9786720" y="665018"/>
            <a:chExt cx="2405280" cy="692727"/>
          </a:xfrm>
          <a:solidFill>
            <a:srgbClr val="2BA8A7"/>
          </a:solidFill>
        </p:grpSpPr>
        <p:sp>
          <p:nvSpPr>
            <p:cNvPr id="29" name="Rounded Rectangle 28">
              <a:extLst>
                <a:ext uri="{FF2B5EF4-FFF2-40B4-BE49-F238E27FC236}">
                  <a16:creationId xmlns:a16="http://schemas.microsoft.com/office/drawing/2014/main" id="{1EE3315E-8828-5E46-91BC-3FB583DF19CF}"/>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30" name="Rounded Rectangle 29">
              <a:extLst>
                <a:ext uri="{FF2B5EF4-FFF2-40B4-BE49-F238E27FC236}">
                  <a16:creationId xmlns:a16="http://schemas.microsoft.com/office/drawing/2014/main" id="{1FC89B3F-1AFD-0F48-88CA-07FD3C3DE4D7}"/>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Recomendación integrada</a:t>
              </a:r>
            </a:p>
          </p:txBody>
        </p:sp>
      </p:grpSp>
      <p:cxnSp>
        <p:nvCxnSpPr>
          <p:cNvPr id="24" name="Elbow Connector 23">
            <a:extLst>
              <a:ext uri="{FF2B5EF4-FFF2-40B4-BE49-F238E27FC236}">
                <a16:creationId xmlns:a16="http://schemas.microsoft.com/office/drawing/2014/main" id="{31C825CE-888C-4A48-85F7-8D9920005917}"/>
              </a:ext>
            </a:extLst>
          </p:cNvPr>
          <p:cNvCxnSpPr>
            <a:cxnSpLocks/>
          </p:cNvCxnSpPr>
          <p:nvPr/>
        </p:nvCxnSpPr>
        <p:spPr>
          <a:xfrm>
            <a:off x="2000618" y="2586170"/>
            <a:ext cx="7786102" cy="2264759"/>
          </a:xfrm>
          <a:prstGeom prst="bentConnector3">
            <a:avLst>
              <a:gd name="adj1" fmla="val 50000"/>
            </a:avLst>
          </a:prstGeom>
          <a:ln w="12700">
            <a:solidFill>
              <a:srgbClr val="2BA8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177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000"/>
                                        <p:tgtEl>
                                          <p:spTgt spid="2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10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CC4F4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3157BA-ECAA-0B42-BB3E-6398FE294FA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2472693"/>
          </a:xfrm>
          <a:prstGeom prst="rect">
            <a:avLst/>
          </a:prstGeom>
        </p:spPr>
      </p:pic>
      <p:sp>
        <p:nvSpPr>
          <p:cNvPr id="10" name="Title 9"/>
          <p:cNvSpPr>
            <a:spLocks noGrp="1"/>
          </p:cNvSpPr>
          <p:nvPr>
            <p:ph type="title"/>
          </p:nvPr>
        </p:nvSpPr>
        <p:spPr/>
        <p:txBody>
          <a:bodyPr/>
          <a:lstStyle/>
          <a:p>
            <a:r>
              <a:rPr lang="es-ES" b="1"/>
              <a:t>Salud del recién nacido</a:t>
            </a:r>
          </a:p>
        </p:txBody>
      </p:sp>
      <p:sp>
        <p:nvSpPr>
          <p:cNvPr id="11" name="Text Placeholder 10"/>
          <p:cNvSpPr>
            <a:spLocks noGrp="1"/>
          </p:cNvSpPr>
          <p:nvPr>
            <p:ph type="body" sz="quarter" idx="14"/>
          </p:nvPr>
        </p:nvSpPr>
        <p:spPr/>
        <p:txBody>
          <a:bodyPr/>
          <a:lstStyle/>
          <a:p>
            <a:pPr>
              <a:spcBef>
                <a:spcPts val="600"/>
              </a:spcBef>
            </a:pPr>
            <a:r>
              <a:rPr lang="es-ES"/>
              <a:t>B.1	Evaluación del recién nacido</a:t>
            </a:r>
          </a:p>
          <a:p>
            <a:pPr>
              <a:spcBef>
                <a:spcPts val="600"/>
              </a:spcBef>
            </a:pPr>
            <a:r>
              <a:rPr lang="es-ES"/>
              <a:t>B.2	Medidas preventivas</a:t>
            </a:r>
          </a:p>
          <a:p>
            <a:pPr>
              <a:spcBef>
                <a:spcPts val="600"/>
              </a:spcBef>
            </a:pPr>
            <a:r>
              <a:rPr lang="es-ES"/>
              <a:t>B.3	Intervenciones de nutrición</a:t>
            </a:r>
          </a:p>
          <a:p>
            <a:pPr>
              <a:spcBef>
                <a:spcPts val="600"/>
              </a:spcBef>
            </a:pPr>
            <a:r>
              <a:rPr lang="es-ES"/>
              <a:t>B.4	Crecimiento y desarrollo del lactante</a:t>
            </a:r>
          </a:p>
          <a:p>
            <a:pPr>
              <a:spcBef>
                <a:spcPts val="600"/>
              </a:spcBef>
            </a:pPr>
            <a:r>
              <a:rPr lang="es-ES"/>
              <a:t>B.5	Lactancia</a:t>
            </a:r>
          </a:p>
        </p:txBody>
      </p:sp>
      <p:sp>
        <p:nvSpPr>
          <p:cNvPr id="12" name="Text Placeholder 11"/>
          <p:cNvSpPr>
            <a:spLocks noGrp="1"/>
          </p:cNvSpPr>
          <p:nvPr>
            <p:ph type="body" sz="quarter" idx="15"/>
          </p:nvPr>
        </p:nvSpPr>
        <p:spPr/>
        <p:txBody>
          <a:bodyPr/>
          <a:lstStyle/>
          <a:p>
            <a:r>
              <a:rPr lang="es-ES"/>
              <a:t>B</a:t>
            </a:r>
          </a:p>
        </p:txBody>
      </p:sp>
      <p:sp>
        <p:nvSpPr>
          <p:cNvPr id="5" name="Text Placeholder 10"/>
          <p:cNvSpPr txBox="1">
            <a:spLocks/>
          </p:cNvSpPr>
          <p:nvPr/>
        </p:nvSpPr>
        <p:spPr>
          <a:xfrm>
            <a:off x="611852" y="1784285"/>
            <a:ext cx="10968919" cy="2087240"/>
          </a:xfrm>
          <a:prstGeom prst="rect">
            <a:avLst/>
          </a:prstGeom>
        </p:spPr>
        <p:txBody>
          <a:bodyPr vert="horz" lIns="0" tIns="0" rIns="0" bIns="0" rtlCol="0">
            <a:noAutofit/>
          </a:bodyPr>
          <a:lstStyle>
            <a:lvl1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1pPr>
            <a:lvl2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2pPr>
            <a:lvl3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3pPr>
            <a:lvl4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4pPr>
            <a:lvl5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ts val="600"/>
              </a:spcBef>
              <a:buNone/>
            </a:pPr>
            <a:r>
              <a:rPr lang="es-ES" sz="3600"/>
              <a:t>Recomendaciones 25-43</a:t>
            </a:r>
          </a:p>
        </p:txBody>
      </p:sp>
      <p:cxnSp>
        <p:nvCxnSpPr>
          <p:cNvPr id="7" name="Straight Connector 6">
            <a:extLst>
              <a:ext uri="{FF2B5EF4-FFF2-40B4-BE49-F238E27FC236}">
                <a16:creationId xmlns:a16="http://schemas.microsoft.com/office/drawing/2014/main" id="{60EF2D6D-7FDF-6D40-9C2E-834F80C41579}"/>
              </a:ext>
            </a:extLst>
          </p:cNvPr>
          <p:cNvCxnSpPr/>
          <p:nvPr/>
        </p:nvCxnSpPr>
        <p:spPr>
          <a:xfrm>
            <a:off x="611540" y="3981224"/>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96307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7A960F5-5AB3-3C4E-9788-7702D8653C2D}"/>
              </a:ext>
            </a:extLst>
          </p:cNvPr>
          <p:cNvPicPr>
            <a:picLocks noChangeAspect="1"/>
          </p:cNvPicPr>
          <p:nvPr/>
        </p:nvPicPr>
        <p:blipFill>
          <a:blip r:embed="rId2">
            <a:alphaModFix amt="19000"/>
          </a:blip>
          <a:srcRect/>
          <a:stretch/>
        </p:blipFill>
        <p:spPr>
          <a:xfrm>
            <a:off x="6566983" y="-100391"/>
            <a:ext cx="5696813" cy="4389971"/>
          </a:xfrm>
          <a:prstGeom prst="rect">
            <a:avLst/>
          </a:prstGeom>
        </p:spPr>
      </p:pic>
      <p:sp>
        <p:nvSpPr>
          <p:cNvPr id="59" name="Title 1"/>
          <p:cNvSpPr>
            <a:spLocks noGrp="1"/>
          </p:cNvSpPr>
          <p:nvPr>
            <p:ph type="title"/>
          </p:nvPr>
        </p:nvSpPr>
        <p:spPr>
          <a:xfrm>
            <a:off x="610309" y="457200"/>
            <a:ext cx="10968919" cy="524998"/>
          </a:xfrm>
        </p:spPr>
        <p:txBody>
          <a:bodyPr/>
          <a:lstStyle/>
          <a:p>
            <a:r>
              <a:rPr lang="es-ES" b="1">
                <a:solidFill>
                  <a:srgbClr val="CC4F4F"/>
                </a:solidFill>
              </a:rPr>
              <a:t>B.1	</a:t>
            </a:r>
            <a:r>
              <a:rPr lang="es-ES" b="1" cap="none">
                <a:solidFill>
                  <a:srgbClr val="CC4F4F"/>
                </a:solidFill>
              </a:rPr>
              <a:t>Evaluación del recién nacido</a:t>
            </a:r>
          </a:p>
        </p:txBody>
      </p:sp>
      <p:sp>
        <p:nvSpPr>
          <p:cNvPr id="57" name="Text Placeholder 2"/>
          <p:cNvSpPr>
            <a:spLocks noGrp="1"/>
          </p:cNvSpPr>
          <p:nvPr>
            <p:ph type="body" idx="11"/>
          </p:nvPr>
        </p:nvSpPr>
        <p:spPr>
          <a:xfrm>
            <a:off x="610309" y="1134599"/>
            <a:ext cx="10969627" cy="536519"/>
          </a:xfrm>
        </p:spPr>
        <p:txBody>
          <a:bodyPr/>
          <a:lstStyle/>
          <a:p>
            <a:r>
              <a:rPr lang="es-ES" sz="2000" b="1" i="0">
                <a:solidFill>
                  <a:srgbClr val="CC4F4F"/>
                </a:solidFill>
                <a:latin typeface="+mj-lt"/>
              </a:rPr>
              <a:t>25. Evaluación de signos de peligro en el recién nacido</a:t>
            </a:r>
          </a:p>
        </p:txBody>
      </p:sp>
      <p:sp>
        <p:nvSpPr>
          <p:cNvPr id="58" name="Content Placeholder 2"/>
          <p:cNvSpPr>
            <a:spLocks noGrp="1"/>
          </p:cNvSpPr>
          <p:nvPr>
            <p:ph idx="4294967295"/>
          </p:nvPr>
        </p:nvSpPr>
        <p:spPr>
          <a:xfrm>
            <a:off x="610309" y="4521643"/>
            <a:ext cx="7259702" cy="613010"/>
          </a:xfrm>
        </p:spPr>
        <p:txBody>
          <a:bodyPr/>
          <a:lstStyle/>
          <a:p>
            <a:pPr>
              <a:lnSpc>
                <a:spcPts val="2120"/>
              </a:lnSpc>
              <a:spcBef>
                <a:spcPts val="0"/>
              </a:spcBef>
              <a:buClr>
                <a:schemeClr val="tx1">
                  <a:lumMod val="75000"/>
                  <a:lumOff val="25000"/>
                </a:schemeClr>
              </a:buClr>
              <a:buNone/>
            </a:pPr>
            <a:r>
              <a:rPr lang="es-ES" sz="1550" dirty="0">
                <a:solidFill>
                  <a:schemeClr val="tx1">
                    <a:lumMod val="75000"/>
                    <a:lumOff val="25000"/>
                  </a:schemeClr>
                </a:solidFill>
              </a:rPr>
              <a:t>Se debe alentar a los padres y a la familia a buscar atención médica inmediata </a:t>
            </a:r>
            <a:r>
              <a:rPr lang="es-ES" sz="1550" dirty="0" smtClean="0">
                <a:solidFill>
                  <a:schemeClr val="tx1">
                    <a:lumMod val="75000"/>
                    <a:lumOff val="25000"/>
                  </a:schemeClr>
                </a:solidFill>
              </a:rPr>
              <a:t/>
            </a:r>
            <a:br>
              <a:rPr lang="es-ES" sz="1550" dirty="0" smtClean="0">
                <a:solidFill>
                  <a:schemeClr val="tx1">
                    <a:lumMod val="75000"/>
                    <a:lumOff val="25000"/>
                  </a:schemeClr>
                </a:solidFill>
              </a:rPr>
            </a:br>
            <a:r>
              <a:rPr lang="es-ES" sz="1550" dirty="0" smtClean="0">
                <a:solidFill>
                  <a:schemeClr val="tx1">
                    <a:lumMod val="75000"/>
                    <a:lumOff val="25000"/>
                  </a:schemeClr>
                </a:solidFill>
              </a:rPr>
              <a:t>si </a:t>
            </a:r>
            <a:r>
              <a:rPr lang="es-ES" sz="1550" dirty="0">
                <a:solidFill>
                  <a:schemeClr val="tx1">
                    <a:lumMod val="75000"/>
                    <a:lumOff val="25000"/>
                  </a:schemeClr>
                </a:solidFill>
              </a:rPr>
              <a:t>identifican alguno de los signos mencionados entre una y otra visita </a:t>
            </a:r>
            <a:r>
              <a:rPr lang="es-ES" sz="1550" dirty="0" smtClean="0">
                <a:solidFill>
                  <a:schemeClr val="tx1">
                    <a:lumMod val="75000"/>
                    <a:lumOff val="25000"/>
                  </a:schemeClr>
                </a:solidFill>
              </a:rPr>
              <a:t/>
            </a:r>
            <a:br>
              <a:rPr lang="es-ES" sz="1550" dirty="0" smtClean="0">
                <a:solidFill>
                  <a:schemeClr val="tx1">
                    <a:lumMod val="75000"/>
                    <a:lumOff val="25000"/>
                  </a:schemeClr>
                </a:solidFill>
              </a:rPr>
            </a:br>
            <a:r>
              <a:rPr lang="es-ES" sz="1550" dirty="0" smtClean="0">
                <a:solidFill>
                  <a:schemeClr val="tx1">
                    <a:lumMod val="75000"/>
                    <a:lumOff val="25000"/>
                  </a:schemeClr>
                </a:solidFill>
              </a:rPr>
              <a:t>de </a:t>
            </a:r>
            <a:r>
              <a:rPr lang="es-ES" sz="1550" dirty="0">
                <a:solidFill>
                  <a:schemeClr val="tx1">
                    <a:lumMod val="75000"/>
                    <a:lumOff val="25000"/>
                  </a:schemeClr>
                </a:solidFill>
              </a:rPr>
              <a:t>atención posnatal. </a:t>
            </a:r>
          </a:p>
        </p:txBody>
      </p:sp>
      <p:sp>
        <p:nvSpPr>
          <p:cNvPr id="20" name="Content Placeholder 2">
            <a:extLst>
              <a:ext uri="{FF2B5EF4-FFF2-40B4-BE49-F238E27FC236}">
                <a16:creationId xmlns:a16="http://schemas.microsoft.com/office/drawing/2014/main" id="{67CA95B0-F925-9B41-AAE0-2FCCE3A0051A}"/>
              </a:ext>
            </a:extLst>
          </p:cNvPr>
          <p:cNvSpPr txBox="1">
            <a:spLocks/>
          </p:cNvSpPr>
          <p:nvPr/>
        </p:nvSpPr>
        <p:spPr>
          <a:xfrm>
            <a:off x="610309" y="2373784"/>
            <a:ext cx="7082979" cy="2028072"/>
          </a:xfrm>
          <a:prstGeom prst="rect">
            <a:avLst/>
          </a:prstGeom>
        </p:spPr>
        <p:txBody>
          <a:bodyPr vert="horz" lIns="0" tIns="0" rIns="0" bIns="0" numCol="2"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s-ES" sz="1400">
                <a:solidFill>
                  <a:schemeClr val="tx1">
                    <a:lumMod val="75000"/>
                    <a:lumOff val="25000"/>
                  </a:schemeClr>
                </a:solidFill>
                <a:cs typeface="Arial" panose="020B0604020202020204" pitchFamily="34" charset="0"/>
              </a:rPr>
              <a:t>dificultad para alimentarse</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s-ES" sz="1400">
                <a:solidFill>
                  <a:schemeClr val="tx1">
                    <a:lumMod val="75000"/>
                    <a:lumOff val="25000"/>
                  </a:schemeClr>
                </a:solidFill>
              </a:rPr>
              <a:t>antecedentes de convulsiones</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s-ES" sz="1400">
                <a:solidFill>
                  <a:schemeClr val="tx1">
                    <a:lumMod val="75000"/>
                    <a:lumOff val="25000"/>
                  </a:schemeClr>
                </a:solidFill>
              </a:rPr>
              <a:t>respiración rápida (frecuencia respiratoria &gt;60 por minuto)</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s-ES" sz="1400">
                <a:solidFill>
                  <a:schemeClr val="tx1">
                    <a:lumMod val="75000"/>
                    <a:lumOff val="25000"/>
                  </a:schemeClr>
                </a:solidFill>
              </a:rPr>
              <a:t>tiraje intercostal grave</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s-ES" sz="1400">
                <a:solidFill>
                  <a:schemeClr val="tx1">
                    <a:lumMod val="75000"/>
                    <a:lumOff val="25000"/>
                  </a:schemeClr>
                </a:solidFill>
              </a:rPr>
              <a:t>ausencia de movimiento espontáneo</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s-ES" sz="1400">
                <a:solidFill>
                  <a:schemeClr val="tx1">
                    <a:lumMod val="75000"/>
                    <a:lumOff val="25000"/>
                  </a:schemeClr>
                </a:solidFill>
              </a:rPr>
              <a:t>fiebre (temperatura &gt;37,5 °C)</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s-ES" sz="1400">
                <a:solidFill>
                  <a:schemeClr val="tx1">
                    <a:lumMod val="75000"/>
                    <a:lumOff val="25000"/>
                  </a:schemeClr>
                </a:solidFill>
              </a:rPr>
              <a:t>temperatura corporal baja (temperatura &lt;35,5 °C)</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s-ES" sz="1400">
                <a:solidFill>
                  <a:schemeClr val="tx1">
                    <a:lumMod val="75000"/>
                    <a:lumOff val="25000"/>
                  </a:schemeClr>
                </a:solidFill>
              </a:rPr>
              <a:t>todo tipo de ictericia durante las primeras 24 horas después del parto, o </a:t>
            </a:r>
          </a:p>
          <a:p>
            <a:pPr marL="285750" indent="-285750">
              <a:lnSpc>
                <a:spcPct val="100000"/>
              </a:lnSpc>
              <a:spcBef>
                <a:spcPts val="0"/>
              </a:spcBef>
              <a:spcAft>
                <a:spcPts val="600"/>
              </a:spcAft>
              <a:buClr>
                <a:schemeClr val="tx1">
                  <a:lumMod val="75000"/>
                  <a:lumOff val="25000"/>
                </a:schemeClr>
              </a:buClr>
              <a:buFont typeface="Georgia Italic" panose="02040502050405020303" pitchFamily="18" charset="0"/>
              <a:buChar char="+"/>
            </a:pPr>
            <a:r>
              <a:rPr lang="es-ES" sz="1400">
                <a:solidFill>
                  <a:schemeClr val="tx1">
                    <a:lumMod val="75000"/>
                    <a:lumOff val="25000"/>
                  </a:schemeClr>
                </a:solidFill>
              </a:rPr>
              <a:t>palmas de las manos y plantas de los pies amarillas a cualquier edad</a:t>
            </a:r>
          </a:p>
        </p:txBody>
      </p:sp>
      <p:sp>
        <p:nvSpPr>
          <p:cNvPr id="6" name="Rectangle 5">
            <a:extLst>
              <a:ext uri="{FF2B5EF4-FFF2-40B4-BE49-F238E27FC236}">
                <a16:creationId xmlns:a16="http://schemas.microsoft.com/office/drawing/2014/main" id="{4FE0ACCF-8FDC-C247-8A21-B1FCC2AFC256}"/>
              </a:ext>
            </a:extLst>
          </p:cNvPr>
          <p:cNvSpPr/>
          <p:nvPr/>
        </p:nvSpPr>
        <p:spPr>
          <a:xfrm>
            <a:off x="610309" y="1635836"/>
            <a:ext cx="7663114" cy="577081"/>
          </a:xfrm>
          <a:prstGeom prst="rect">
            <a:avLst/>
          </a:prstGeom>
        </p:spPr>
        <p:txBody>
          <a:bodyPr wrap="square" lIns="0">
            <a:spAutoFit/>
          </a:bodyPr>
          <a:lstStyle/>
          <a:p>
            <a:pPr>
              <a:spcAft>
                <a:spcPts val="600"/>
              </a:spcAft>
            </a:pPr>
            <a:r>
              <a:rPr lang="es-ES" sz="1550" i="1">
                <a:solidFill>
                  <a:schemeClr val="tx1">
                    <a:lumMod val="75000"/>
                    <a:lumOff val="25000"/>
                  </a:schemeClr>
                </a:solidFill>
              </a:rPr>
              <a:t>En cada contacto posnatal </a:t>
            </a:r>
            <a:r>
              <a:rPr lang="es-ES" sz="1600" i="1">
                <a:solidFill>
                  <a:srgbClr val="CC4F4F"/>
                </a:solidFill>
              </a:rPr>
              <a:t>se deben evaluar los siguientes signos</a:t>
            </a:r>
            <a:r>
              <a:rPr lang="es-ES" sz="1550" i="1">
                <a:solidFill>
                  <a:schemeClr val="tx1">
                    <a:lumMod val="75000"/>
                    <a:lumOff val="25000"/>
                  </a:schemeClr>
                </a:solidFill>
              </a:rPr>
              <a:t>, y el recién nacido debe ser derivado para evaluación adicional si se presenta alguno de ellos:</a:t>
            </a:r>
          </a:p>
        </p:txBody>
      </p:sp>
      <p:sp>
        <p:nvSpPr>
          <p:cNvPr id="5" name="Slide Number Placeholder 4">
            <a:extLst>
              <a:ext uri="{FF2B5EF4-FFF2-40B4-BE49-F238E27FC236}">
                <a16:creationId xmlns:a16="http://schemas.microsoft.com/office/drawing/2014/main" id="{ADF25FEC-27A4-4D43-A394-8F8E88818045}"/>
              </a:ext>
            </a:extLst>
          </p:cNvPr>
          <p:cNvSpPr>
            <a:spLocks noGrp="1"/>
          </p:cNvSpPr>
          <p:nvPr>
            <p:ph type="sldNum" sz="quarter" idx="10"/>
          </p:nvPr>
        </p:nvSpPr>
        <p:spPr/>
        <p:txBody>
          <a:bodyPr/>
          <a:lstStyle/>
          <a:p>
            <a:fld id="{6809F770-0487-C844-B5CD-7CCE6C86BD15}" type="slidenum">
              <a:rPr lang="en-US" smtClean="0"/>
              <a:pPr/>
              <a:t>44</a:t>
            </a:fld>
            <a:endParaRPr lang="en-US" smtClean="0"/>
          </a:p>
        </p:txBody>
      </p:sp>
      <p:grpSp>
        <p:nvGrpSpPr>
          <p:cNvPr id="26" name="Group 25">
            <a:extLst>
              <a:ext uri="{FF2B5EF4-FFF2-40B4-BE49-F238E27FC236}">
                <a16:creationId xmlns:a16="http://schemas.microsoft.com/office/drawing/2014/main" id="{14BEF120-0496-B24C-B6F4-6C4F48036937}"/>
              </a:ext>
            </a:extLst>
          </p:cNvPr>
          <p:cNvGrpSpPr/>
          <p:nvPr/>
        </p:nvGrpSpPr>
        <p:grpSpPr>
          <a:xfrm>
            <a:off x="334295" y="5359324"/>
            <a:ext cx="2242714" cy="272250"/>
            <a:chOff x="685800" y="6165890"/>
            <a:chExt cx="1229008" cy="119062"/>
          </a:xfrm>
          <a:solidFill>
            <a:srgbClr val="CC4F4F"/>
          </a:solidFill>
        </p:grpSpPr>
        <p:sp>
          <p:nvSpPr>
            <p:cNvPr id="35"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7" name="TextBox 36">
            <a:extLst>
              <a:ext uri="{FF2B5EF4-FFF2-40B4-BE49-F238E27FC236}">
                <a16:creationId xmlns:a16="http://schemas.microsoft.com/office/drawing/2014/main" id="{A64175AB-02E6-624C-9D96-AFCB109E4F64}"/>
              </a:ext>
            </a:extLst>
          </p:cNvPr>
          <p:cNvSpPr txBox="1"/>
          <p:nvPr/>
        </p:nvSpPr>
        <p:spPr>
          <a:xfrm>
            <a:off x="328311" y="5686132"/>
            <a:ext cx="1964234" cy="430887"/>
          </a:xfrm>
          <a:prstGeom prst="rect">
            <a:avLst/>
          </a:prstGeom>
          <a:noFill/>
        </p:spPr>
        <p:txBody>
          <a:bodyPr wrap="square" lIns="0" tIns="0" rIns="0" bIns="0" rtlCol="0">
            <a:spAutoFit/>
          </a:bodyPr>
          <a:lstStyle/>
          <a:p>
            <a:r>
              <a:rPr lang="es-ES" sz="1400" b="1" dirty="0">
                <a:solidFill>
                  <a:srgbClr val="CC4F4F"/>
                </a:solidFill>
                <a:latin typeface="+mj-lt"/>
              </a:rPr>
              <a:t>Evaluación </a:t>
            </a:r>
            <a:r>
              <a:rPr lang="es-ES" sz="1400" b="1" dirty="0" smtClean="0">
                <a:solidFill>
                  <a:srgbClr val="CC4F4F"/>
                </a:solidFill>
                <a:latin typeface="+mj-lt"/>
              </a:rPr>
              <a:t>del </a:t>
            </a:r>
            <a:br>
              <a:rPr lang="es-ES" sz="1400" b="1" dirty="0" smtClean="0">
                <a:solidFill>
                  <a:srgbClr val="CC4F4F"/>
                </a:solidFill>
                <a:latin typeface="+mj-lt"/>
              </a:rPr>
            </a:br>
            <a:r>
              <a:rPr lang="es-ES" sz="1400" b="1" dirty="0" smtClean="0">
                <a:solidFill>
                  <a:srgbClr val="CC4F4F"/>
                </a:solidFill>
                <a:latin typeface="+mj-lt"/>
              </a:rPr>
              <a:t>recién </a:t>
            </a:r>
            <a:r>
              <a:rPr lang="es-ES" sz="1400" b="1" dirty="0">
                <a:solidFill>
                  <a:srgbClr val="CC4F4F"/>
                </a:solidFill>
                <a:latin typeface="+mj-lt"/>
              </a:rPr>
              <a:t>nacido</a:t>
            </a:r>
          </a:p>
        </p:txBody>
      </p:sp>
      <p:sp>
        <p:nvSpPr>
          <p:cNvPr id="38"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94102"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84431"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9">
            <a:extLst>
              <a:ext uri="{FF2B5EF4-FFF2-40B4-BE49-F238E27FC236}">
                <a16:creationId xmlns:a16="http://schemas.microsoft.com/office/drawing/2014/main" id="{66250CC0-CE55-3849-B35E-F253E20F7CE1}"/>
              </a:ext>
            </a:extLst>
          </p:cNvPr>
          <p:cNvSpPr>
            <a:spLocks noChangeArrowheads="1"/>
          </p:cNvSpPr>
          <p:nvPr/>
        </p:nvSpPr>
        <p:spPr bwMode="auto">
          <a:xfrm>
            <a:off x="5150589"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9">
            <a:extLst>
              <a:ext uri="{FF2B5EF4-FFF2-40B4-BE49-F238E27FC236}">
                <a16:creationId xmlns:a16="http://schemas.microsoft.com/office/drawing/2014/main" id="{66250CC0-CE55-3849-B35E-F253E20F7CE1}"/>
              </a:ext>
            </a:extLst>
          </p:cNvPr>
          <p:cNvSpPr>
            <a:spLocks noChangeArrowheads="1"/>
          </p:cNvSpPr>
          <p:nvPr/>
        </p:nvSpPr>
        <p:spPr bwMode="auto">
          <a:xfrm>
            <a:off x="2816747"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459E8171-695C-A749-89CD-84A3CBCF3536}"/>
              </a:ext>
            </a:extLst>
          </p:cNvPr>
          <p:cNvGrpSpPr/>
          <p:nvPr/>
        </p:nvGrpSpPr>
        <p:grpSpPr>
          <a:xfrm>
            <a:off x="9786720" y="452331"/>
            <a:ext cx="2405280" cy="692727"/>
            <a:chOff x="9786720" y="665018"/>
            <a:chExt cx="2405280" cy="692727"/>
          </a:xfrm>
          <a:solidFill>
            <a:srgbClr val="CC4F4F"/>
          </a:solidFill>
        </p:grpSpPr>
        <p:sp>
          <p:nvSpPr>
            <p:cNvPr id="22" name="Rounded Rectangle 21">
              <a:extLst>
                <a:ext uri="{FF2B5EF4-FFF2-40B4-BE49-F238E27FC236}">
                  <a16:creationId xmlns:a16="http://schemas.microsoft.com/office/drawing/2014/main" id="{FDEED1D7-7D20-5A41-8946-340E7EA01AC7}"/>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3" name="Rounded Rectangle 22">
              <a:extLst>
                <a:ext uri="{FF2B5EF4-FFF2-40B4-BE49-F238E27FC236}">
                  <a16:creationId xmlns:a16="http://schemas.microsoft.com/office/drawing/2014/main" id="{E8ABEBC5-5B3A-8742-A1D6-2CE254F35A74}"/>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Recomendación integrada</a:t>
              </a:r>
            </a:p>
          </p:txBody>
        </p:sp>
      </p:grpSp>
      <p:pic>
        <p:nvPicPr>
          <p:cNvPr id="21" name="Picture 20">
            <a:extLst>
              <a:ext uri="{FF2B5EF4-FFF2-40B4-BE49-F238E27FC236}">
                <a16:creationId xmlns:a16="http://schemas.microsoft.com/office/drawing/2014/main" id="{5ED72412-6463-46F8-AB1A-A0B13E420D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7856" y="2212726"/>
            <a:ext cx="3201372" cy="2135468"/>
          </a:xfrm>
          <a:prstGeom prst="rect">
            <a:avLst/>
          </a:prstGeom>
        </p:spPr>
      </p:pic>
      <p:sp>
        <p:nvSpPr>
          <p:cNvPr id="2" name="TextBox 1"/>
          <p:cNvSpPr txBox="1"/>
          <p:nvPr/>
        </p:nvSpPr>
        <p:spPr>
          <a:xfrm>
            <a:off x="8377856" y="4446105"/>
            <a:ext cx="945772" cy="153888"/>
          </a:xfrm>
          <a:prstGeom prst="rect">
            <a:avLst/>
          </a:prstGeom>
          <a:noFill/>
        </p:spPr>
        <p:txBody>
          <a:bodyPr wrap="none" lIns="0" tIns="0" rIns="0" bIns="0" rtlCol="0">
            <a:spAutoFit/>
          </a:bodyPr>
          <a:lstStyle/>
          <a:p>
            <a:r>
              <a:rPr lang="es-ES" sz="1000">
                <a:solidFill>
                  <a:schemeClr val="bg1">
                    <a:lumMod val="50000"/>
                  </a:schemeClr>
                </a:solidFill>
              </a:rPr>
              <a:t>Fuente: UNICEF</a:t>
            </a:r>
          </a:p>
        </p:txBody>
      </p:sp>
    </p:spTree>
    <p:extLst>
      <p:ext uri="{BB962C8B-B14F-4D97-AF65-F5344CB8AC3E}">
        <p14:creationId xmlns:p14="http://schemas.microsoft.com/office/powerpoint/2010/main" val="279782333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D503338-25BC-F744-B853-BB2805615FB8}"/>
              </a:ext>
            </a:extLst>
          </p:cNvPr>
          <p:cNvSpPr/>
          <p:nvPr/>
        </p:nvSpPr>
        <p:spPr>
          <a:xfrm>
            <a:off x="5889957" y="3641991"/>
            <a:ext cx="5820261" cy="1652679"/>
          </a:xfrm>
          <a:prstGeom prst="rect">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rgbClr val="6DB9BD"/>
              </a:solidFill>
            </a:endParaRPr>
          </a:p>
        </p:txBody>
      </p:sp>
      <p:sp>
        <p:nvSpPr>
          <p:cNvPr id="2" name="Title 1"/>
          <p:cNvSpPr>
            <a:spLocks noGrp="1"/>
          </p:cNvSpPr>
          <p:nvPr>
            <p:ph type="title"/>
          </p:nvPr>
        </p:nvSpPr>
        <p:spPr/>
        <p:txBody>
          <a:bodyPr/>
          <a:lstStyle/>
          <a:p>
            <a:r>
              <a:rPr lang="es-ES" b="1" dirty="0">
                <a:solidFill>
                  <a:srgbClr val="CC4F4F"/>
                </a:solidFill>
              </a:rPr>
              <a:t>B.1	</a:t>
            </a:r>
            <a:r>
              <a:rPr lang="es-ES" b="1" cap="none" dirty="0">
                <a:solidFill>
                  <a:srgbClr val="CC4F4F"/>
                </a:solidFill>
              </a:rPr>
              <a:t>Evaluación del recién nacido</a:t>
            </a:r>
          </a:p>
        </p:txBody>
      </p:sp>
      <p:sp>
        <p:nvSpPr>
          <p:cNvPr id="15" name="Text Placeholder 2"/>
          <p:cNvSpPr>
            <a:spLocks noGrp="1"/>
          </p:cNvSpPr>
          <p:nvPr>
            <p:ph type="body" idx="11"/>
          </p:nvPr>
        </p:nvSpPr>
        <p:spPr/>
        <p:txBody>
          <a:bodyPr/>
          <a:lstStyle/>
          <a:p>
            <a:r>
              <a:rPr lang="es-ES" sz="2000" b="1" i="0">
                <a:solidFill>
                  <a:srgbClr val="CC4F4F"/>
                </a:solidFill>
                <a:latin typeface="+mj-lt"/>
              </a:rPr>
              <a:t>26. Cribado universal de anomalías del ojo</a:t>
            </a:r>
          </a:p>
        </p:txBody>
      </p:sp>
      <p:sp>
        <p:nvSpPr>
          <p:cNvPr id="3" name="Content Placeholder 2"/>
          <p:cNvSpPr>
            <a:spLocks noGrp="1"/>
          </p:cNvSpPr>
          <p:nvPr>
            <p:ph idx="4294967295"/>
          </p:nvPr>
        </p:nvSpPr>
        <p:spPr>
          <a:xfrm>
            <a:off x="627277" y="1904892"/>
            <a:ext cx="4581821" cy="2046473"/>
          </a:xfrm>
        </p:spPr>
        <p:txBody>
          <a:bodyPr/>
          <a:lstStyle/>
          <a:p>
            <a:pPr>
              <a:spcAft>
                <a:spcPts val="1800"/>
              </a:spcAft>
            </a:pPr>
            <a:r>
              <a:rPr lang="es-ES" sz="1800" dirty="0">
                <a:solidFill>
                  <a:schemeClr val="tx1">
                    <a:lumMod val="75000"/>
                    <a:lumOff val="25000"/>
                  </a:schemeClr>
                </a:solidFill>
              </a:rPr>
              <a:t>Se recomienda el </a:t>
            </a:r>
            <a:r>
              <a:rPr lang="es-ES" sz="1800" dirty="0">
                <a:solidFill>
                  <a:srgbClr val="CC4F4F"/>
                </a:solidFill>
              </a:rPr>
              <a:t>cribado</a:t>
            </a:r>
            <a:r>
              <a:rPr lang="es-ES" sz="1800" dirty="0">
                <a:solidFill>
                  <a:schemeClr val="tx1">
                    <a:lumMod val="75000"/>
                    <a:lumOff val="25000"/>
                  </a:schemeClr>
                </a:solidFill>
              </a:rPr>
              <a:t> universal de los recién nacidos para detectar anomalías oculares, que debe ir acompañado de </a:t>
            </a:r>
            <a:r>
              <a:rPr lang="es-ES" sz="1800" dirty="0">
                <a:solidFill>
                  <a:srgbClr val="CC4F4F"/>
                </a:solidFill>
              </a:rPr>
              <a:t>servicios de diagnóstico y tratamiento</a:t>
            </a:r>
            <a:r>
              <a:rPr lang="es-ES" sz="1800" dirty="0">
                <a:solidFill>
                  <a:srgbClr val="6DB9BD"/>
                </a:solidFill>
              </a:rPr>
              <a:t> </a:t>
            </a:r>
            <a:r>
              <a:rPr lang="es-ES" sz="1800" dirty="0" smtClean="0">
                <a:solidFill>
                  <a:srgbClr val="6DB9BD"/>
                </a:solidFill>
              </a:rPr>
              <a:t/>
            </a:r>
            <a:br>
              <a:rPr lang="es-ES" sz="1800" dirty="0" smtClean="0">
                <a:solidFill>
                  <a:srgbClr val="6DB9BD"/>
                </a:solidFill>
              </a:rPr>
            </a:br>
            <a:r>
              <a:rPr lang="es-ES" sz="1800" dirty="0" smtClean="0">
                <a:solidFill>
                  <a:schemeClr val="tx1">
                    <a:lumMod val="75000"/>
                    <a:lumOff val="25000"/>
                  </a:schemeClr>
                </a:solidFill>
              </a:rPr>
              <a:t>para </a:t>
            </a:r>
            <a:r>
              <a:rPr lang="es-ES" sz="1800" dirty="0">
                <a:solidFill>
                  <a:schemeClr val="tx1">
                    <a:lumMod val="75000"/>
                    <a:lumOff val="25000"/>
                  </a:schemeClr>
                </a:solidFill>
              </a:rPr>
              <a:t>los niños en los que se identifique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una </a:t>
            </a:r>
            <a:r>
              <a:rPr lang="es-ES" sz="1800" dirty="0">
                <a:solidFill>
                  <a:schemeClr val="tx1">
                    <a:lumMod val="75000"/>
                    <a:lumOff val="25000"/>
                  </a:schemeClr>
                </a:solidFill>
              </a:rPr>
              <a:t>anomalía.</a:t>
            </a:r>
            <a:r>
              <a:rPr lang="es-ES" sz="1800" dirty="0"/>
              <a:t> </a:t>
            </a:r>
            <a:r>
              <a:rPr lang="es-ES" sz="1800" dirty="0">
                <a:solidFill>
                  <a:schemeClr val="tx1">
                    <a:lumMod val="75000"/>
                    <a:lumOff val="25000"/>
                  </a:schemeClr>
                </a:solidFill>
              </a:rPr>
              <a:t> </a:t>
            </a:r>
          </a:p>
        </p:txBody>
      </p:sp>
      <p:sp>
        <p:nvSpPr>
          <p:cNvPr id="27" name="Content Placeholder 2"/>
          <p:cNvSpPr>
            <a:spLocks noGrp="1"/>
          </p:cNvSpPr>
          <p:nvPr>
            <p:ph idx="4294967295"/>
          </p:nvPr>
        </p:nvSpPr>
        <p:spPr>
          <a:xfrm>
            <a:off x="6088664" y="3768803"/>
            <a:ext cx="5424910" cy="1399053"/>
          </a:xfrm>
        </p:spPr>
        <p:txBody>
          <a:bodyPr/>
          <a:lstStyle/>
          <a:p>
            <a:pPr>
              <a:spcAft>
                <a:spcPts val="600"/>
              </a:spcAft>
            </a:pPr>
            <a:r>
              <a:rPr lang="es-ES" sz="1700" b="1" i="0" dirty="0">
                <a:solidFill>
                  <a:schemeClr val="bg1"/>
                </a:solidFill>
                <a:latin typeface="+mj-lt"/>
              </a:rPr>
              <a:t>El seguimiento y el tratamiento son </a:t>
            </a:r>
            <a:r>
              <a:rPr lang="es-ES" sz="1700" b="1" i="0" dirty="0" smtClean="0">
                <a:solidFill>
                  <a:schemeClr val="bg1"/>
                </a:solidFill>
                <a:latin typeface="+mj-lt"/>
              </a:rPr>
              <a:t>fundamentales </a:t>
            </a:r>
            <a:r>
              <a:rPr lang="es-ES" sz="1600" i="0" dirty="0" smtClean="0">
                <a:solidFill>
                  <a:schemeClr val="bg1"/>
                </a:solidFill>
              </a:rPr>
              <a:t>Deben </a:t>
            </a:r>
            <a:r>
              <a:rPr lang="es-ES" sz="1600" i="0" dirty="0">
                <a:solidFill>
                  <a:schemeClr val="bg1"/>
                </a:solidFill>
              </a:rPr>
              <a:t>establecerse o reforzarse los sistemas de cribado, derivación, diagnóstico y tratamiento para garantizar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un </a:t>
            </a:r>
            <a:r>
              <a:rPr lang="es-ES" sz="1600" i="0" dirty="0">
                <a:solidFill>
                  <a:schemeClr val="bg1"/>
                </a:solidFill>
              </a:rPr>
              <a:t>seguimiento y un tratamiento adecuados de los que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den </a:t>
            </a:r>
            <a:r>
              <a:rPr lang="es-ES" sz="1600" i="0" dirty="0">
                <a:solidFill>
                  <a:schemeClr val="bg1"/>
                </a:solidFill>
              </a:rPr>
              <a:t>positivo.</a:t>
            </a:r>
          </a:p>
        </p:txBody>
      </p:sp>
      <p:sp>
        <p:nvSpPr>
          <p:cNvPr id="18" name="Rectangle 17">
            <a:extLst>
              <a:ext uri="{FF2B5EF4-FFF2-40B4-BE49-F238E27FC236}">
                <a16:creationId xmlns:a16="http://schemas.microsoft.com/office/drawing/2014/main" id="{D644BFDA-3125-6C43-ABFC-13856B247B20}"/>
              </a:ext>
            </a:extLst>
          </p:cNvPr>
          <p:cNvSpPr/>
          <p:nvPr/>
        </p:nvSpPr>
        <p:spPr>
          <a:xfrm>
            <a:off x="5889957" y="1827476"/>
            <a:ext cx="5820261" cy="1687701"/>
          </a:xfrm>
          <a:prstGeom prst="rect">
            <a:avLst/>
          </a:prstGeom>
          <a:no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rgbClr val="6DB9BD"/>
              </a:solidFill>
            </a:endParaRPr>
          </a:p>
        </p:txBody>
      </p:sp>
      <p:sp>
        <p:nvSpPr>
          <p:cNvPr id="28" name="Content Placeholder 2"/>
          <p:cNvSpPr>
            <a:spLocks noGrp="1"/>
          </p:cNvSpPr>
          <p:nvPr>
            <p:ph type="body" sz="quarter" idx="4294967295"/>
          </p:nvPr>
        </p:nvSpPr>
        <p:spPr>
          <a:xfrm>
            <a:off x="6039236" y="1920132"/>
            <a:ext cx="5621554" cy="1496004"/>
          </a:xfrm>
        </p:spPr>
        <p:txBody>
          <a:bodyPr/>
          <a:lstStyle/>
          <a:p>
            <a:pPr>
              <a:lnSpc>
                <a:spcPct val="100000"/>
              </a:lnSpc>
              <a:spcAft>
                <a:spcPts val="600"/>
              </a:spcAft>
            </a:pPr>
            <a:r>
              <a:rPr lang="es-ES" sz="1800" b="1" i="0" dirty="0">
                <a:solidFill>
                  <a:srgbClr val="CC4F4F"/>
                </a:solidFill>
                <a:latin typeface="+mj-lt"/>
              </a:rPr>
              <a:t>¿Cuándo?</a:t>
            </a:r>
            <a:r>
              <a:rPr lang="es-ES" sz="1800" b="1" i="0" dirty="0">
                <a:solidFill>
                  <a:srgbClr val="6EB2AF"/>
                </a:solidFill>
                <a:latin typeface="+mj-lt"/>
              </a:rPr>
              <a:t/>
            </a:r>
            <a:br>
              <a:rPr lang="es-ES" sz="1800" b="1" i="0" dirty="0">
                <a:solidFill>
                  <a:srgbClr val="6EB2AF"/>
                </a:solidFill>
                <a:latin typeface="+mj-lt"/>
              </a:rPr>
            </a:br>
            <a:r>
              <a:rPr lang="es-ES" sz="1600" i="0" dirty="0">
                <a:solidFill>
                  <a:schemeClr val="tx1">
                    <a:lumMod val="75000"/>
                    <a:lumOff val="25000"/>
                  </a:schemeClr>
                </a:solidFill>
              </a:rPr>
              <a:t>El cribado debe realizarse antes del alta después del parto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en </a:t>
            </a:r>
            <a:r>
              <a:rPr lang="es-ES" sz="1600" i="0" dirty="0">
                <a:solidFill>
                  <a:schemeClr val="tx1">
                    <a:lumMod val="75000"/>
                    <a:lumOff val="25000"/>
                  </a:schemeClr>
                </a:solidFill>
              </a:rPr>
              <a:t>un centro de salud, o en el primer contacto de atención posnatal en un centro ambulatorio tras un parto en el hogar. Lo ideal es que el cribado se realice en las primeras 6 semanas después del parto. </a:t>
            </a:r>
          </a:p>
        </p:txBody>
      </p:sp>
      <p:cxnSp>
        <p:nvCxnSpPr>
          <p:cNvPr id="23" name="Elbow Connector 22">
            <a:extLst>
              <a:ext uri="{FF2B5EF4-FFF2-40B4-BE49-F238E27FC236}">
                <a16:creationId xmlns:a16="http://schemas.microsoft.com/office/drawing/2014/main" id="{31C825CE-888C-4A48-85F7-8D9920005917}"/>
              </a:ext>
            </a:extLst>
          </p:cNvPr>
          <p:cNvCxnSpPr>
            <a:cxnSpLocks/>
            <a:endCxn id="21" idx="1"/>
          </p:cNvCxnSpPr>
          <p:nvPr/>
        </p:nvCxnSpPr>
        <p:spPr>
          <a:xfrm>
            <a:off x="1057275" y="3219450"/>
            <a:ext cx="4832682" cy="1248881"/>
          </a:xfrm>
          <a:prstGeom prst="bentConnector3">
            <a:avLst>
              <a:gd name="adj1" fmla="val 81929"/>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1E02F42-9714-F34C-A089-5BD37F9FBEFA}"/>
              </a:ext>
            </a:extLst>
          </p:cNvPr>
          <p:cNvSpPr>
            <a:spLocks noGrp="1"/>
          </p:cNvSpPr>
          <p:nvPr>
            <p:ph type="sldNum" sz="quarter" idx="10"/>
          </p:nvPr>
        </p:nvSpPr>
        <p:spPr/>
        <p:txBody>
          <a:bodyPr/>
          <a:lstStyle/>
          <a:p>
            <a:fld id="{6809F770-0487-C844-B5CD-7CCE6C86BD15}" type="slidenum">
              <a:rPr lang="en-US" smtClean="0"/>
              <a:pPr/>
              <a:t>45</a:t>
            </a:fld>
            <a:endParaRPr lang="en-US" smtClean="0"/>
          </a:p>
        </p:txBody>
      </p:sp>
      <p:grpSp>
        <p:nvGrpSpPr>
          <p:cNvPr id="43" name="Group 42">
            <a:extLst>
              <a:ext uri="{FF2B5EF4-FFF2-40B4-BE49-F238E27FC236}">
                <a16:creationId xmlns:a16="http://schemas.microsoft.com/office/drawing/2014/main" id="{14BEF120-0496-B24C-B6F4-6C4F48036937}"/>
              </a:ext>
            </a:extLst>
          </p:cNvPr>
          <p:cNvGrpSpPr/>
          <p:nvPr/>
        </p:nvGrpSpPr>
        <p:grpSpPr>
          <a:xfrm>
            <a:off x="334295" y="5359324"/>
            <a:ext cx="2242714" cy="272250"/>
            <a:chOff x="685800" y="6165890"/>
            <a:chExt cx="1229008" cy="119062"/>
          </a:xfrm>
          <a:solidFill>
            <a:srgbClr val="CC4F4F"/>
          </a:solidFill>
        </p:grpSpPr>
        <p:sp>
          <p:nvSpPr>
            <p:cNvPr id="44"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6" name="TextBox 45">
            <a:extLst>
              <a:ext uri="{FF2B5EF4-FFF2-40B4-BE49-F238E27FC236}">
                <a16:creationId xmlns:a16="http://schemas.microsoft.com/office/drawing/2014/main" id="{A64175AB-02E6-624C-9D96-AFCB109E4F64}"/>
              </a:ext>
            </a:extLst>
          </p:cNvPr>
          <p:cNvSpPr txBox="1"/>
          <p:nvPr/>
        </p:nvSpPr>
        <p:spPr>
          <a:xfrm>
            <a:off x="328311" y="5686132"/>
            <a:ext cx="1964234" cy="430887"/>
          </a:xfrm>
          <a:prstGeom prst="rect">
            <a:avLst/>
          </a:prstGeom>
          <a:noFill/>
        </p:spPr>
        <p:txBody>
          <a:bodyPr wrap="square" lIns="0" tIns="0" rIns="0" bIns="0" rtlCol="0">
            <a:spAutoFit/>
          </a:bodyPr>
          <a:lstStyle/>
          <a:p>
            <a:r>
              <a:rPr lang="es-ES" sz="1400" b="1" dirty="0">
                <a:solidFill>
                  <a:srgbClr val="CC4F4F"/>
                </a:solidFill>
                <a:latin typeface="+mj-lt"/>
              </a:rPr>
              <a:t>Evaluación del </a:t>
            </a:r>
            <a:r>
              <a:rPr lang="es-ES" sz="1400" b="1" dirty="0" smtClean="0">
                <a:solidFill>
                  <a:srgbClr val="CC4F4F"/>
                </a:solidFill>
                <a:latin typeface="+mj-lt"/>
              </a:rPr>
              <a:t/>
            </a:r>
            <a:br>
              <a:rPr lang="es-ES" sz="1400" b="1" dirty="0" smtClean="0">
                <a:solidFill>
                  <a:srgbClr val="CC4F4F"/>
                </a:solidFill>
                <a:latin typeface="+mj-lt"/>
              </a:rPr>
            </a:br>
            <a:r>
              <a:rPr lang="es-ES" sz="1400" b="1" dirty="0" smtClean="0">
                <a:solidFill>
                  <a:srgbClr val="CC4F4F"/>
                </a:solidFill>
                <a:latin typeface="+mj-lt"/>
              </a:rPr>
              <a:t>recién </a:t>
            </a:r>
            <a:r>
              <a:rPr lang="es-ES" sz="1400" b="1" dirty="0">
                <a:solidFill>
                  <a:srgbClr val="CC4F4F"/>
                </a:solidFill>
                <a:latin typeface="+mj-lt"/>
              </a:rPr>
              <a:t>nacido</a:t>
            </a:r>
          </a:p>
        </p:txBody>
      </p:sp>
      <p:sp>
        <p:nvSpPr>
          <p:cNvPr id="47"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94102"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84431"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9">
            <a:extLst>
              <a:ext uri="{FF2B5EF4-FFF2-40B4-BE49-F238E27FC236}">
                <a16:creationId xmlns:a16="http://schemas.microsoft.com/office/drawing/2014/main" id="{66250CC0-CE55-3849-B35E-F253E20F7CE1}"/>
              </a:ext>
            </a:extLst>
          </p:cNvPr>
          <p:cNvSpPr>
            <a:spLocks noChangeArrowheads="1"/>
          </p:cNvSpPr>
          <p:nvPr/>
        </p:nvSpPr>
        <p:spPr bwMode="auto">
          <a:xfrm>
            <a:off x="5150589"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9">
            <a:extLst>
              <a:ext uri="{FF2B5EF4-FFF2-40B4-BE49-F238E27FC236}">
                <a16:creationId xmlns:a16="http://schemas.microsoft.com/office/drawing/2014/main" id="{66250CC0-CE55-3849-B35E-F253E20F7CE1}"/>
              </a:ext>
            </a:extLst>
          </p:cNvPr>
          <p:cNvSpPr>
            <a:spLocks noChangeArrowheads="1"/>
          </p:cNvSpPr>
          <p:nvPr/>
        </p:nvSpPr>
        <p:spPr bwMode="auto">
          <a:xfrm>
            <a:off x="2816747"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3" name="Straight Connector 12"/>
          <p:cNvCxnSpPr/>
          <p:nvPr/>
        </p:nvCxnSpPr>
        <p:spPr>
          <a:xfrm>
            <a:off x="2577009" y="2238375"/>
            <a:ext cx="3312948" cy="0"/>
          </a:xfrm>
          <a:prstGeom prst="line">
            <a:avLst/>
          </a:prstGeom>
          <a:ln>
            <a:solidFill>
              <a:srgbClr val="CC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360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2" presetClass="entr" presetSubtype="8" fill="hold" nodeType="with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2000"/>
                                        <p:tgtEl>
                                          <p:spTgt spid="28">
                                            <p:txEl>
                                              <p:pRg st="0" end="0"/>
                                            </p:txEl>
                                          </p:spTgt>
                                        </p:tgtEl>
                                      </p:cBhvr>
                                    </p:animEffect>
                                  </p:childTnLst>
                                </p:cTn>
                              </p:par>
                            </p:childTnLst>
                          </p:cTn>
                        </p:par>
                        <p:par>
                          <p:cTn id="15" fill="hold">
                            <p:stCondLst>
                              <p:cond delay="4000"/>
                            </p:stCondLst>
                            <p:childTnLst>
                              <p:par>
                                <p:cTn id="16" presetID="22" presetClass="entr" presetSubtype="8" fill="hold" nodeType="afterEffect">
                                  <p:stCondLst>
                                    <p:cond delay="100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2000"/>
                                        <p:tgtEl>
                                          <p:spTgt spid="23"/>
                                        </p:tgtEl>
                                      </p:cBhvr>
                                    </p:animEffect>
                                  </p:childTnLst>
                                </p:cTn>
                              </p:par>
                            </p:childTnLst>
                          </p:cTn>
                        </p:par>
                        <p:par>
                          <p:cTn id="19" fill="hold">
                            <p:stCondLst>
                              <p:cond delay="7000"/>
                            </p:stCondLst>
                            <p:childTnLst>
                              <p:par>
                                <p:cTn id="20" presetID="10"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par>
                                <p:cTn id="23" presetID="22" presetClass="entr" presetSubtype="8" fill="hold" nodeType="withEffect">
                                  <p:stCondLst>
                                    <p:cond delay="0"/>
                                  </p:stCondLst>
                                  <p:childTnLst>
                                    <p:set>
                                      <p:cBhvr>
                                        <p:cTn id="24" dur="1" fill="hold">
                                          <p:stCondLst>
                                            <p:cond delay="0"/>
                                          </p:stCondLst>
                                        </p:cTn>
                                        <p:tgtEl>
                                          <p:spTgt spid="27">
                                            <p:txEl>
                                              <p:pRg st="0" end="0"/>
                                            </p:txEl>
                                          </p:spTgt>
                                        </p:tgtEl>
                                        <p:attrNameLst>
                                          <p:attrName>style.visibility</p:attrName>
                                        </p:attrNameLst>
                                      </p:cBhvr>
                                      <p:to>
                                        <p:strVal val="visible"/>
                                      </p:to>
                                    </p:set>
                                    <p:animEffect transition="in" filter="wipe(left)">
                                      <p:cBhvr>
                                        <p:cTn id="25" dur="20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a:solidFill>
                  <a:srgbClr val="CC4F4F"/>
                </a:solidFill>
              </a:rPr>
              <a:t>B.1	</a:t>
            </a:r>
            <a:r>
              <a:rPr lang="es-ES" b="1" cap="none">
                <a:solidFill>
                  <a:srgbClr val="CC4F4F"/>
                </a:solidFill>
              </a:rPr>
              <a:t>Evaluación del recién nacido</a:t>
            </a:r>
          </a:p>
        </p:txBody>
      </p:sp>
      <p:sp>
        <p:nvSpPr>
          <p:cNvPr id="15" name="Text Placeholder 2"/>
          <p:cNvSpPr>
            <a:spLocks noGrp="1"/>
          </p:cNvSpPr>
          <p:nvPr>
            <p:ph type="body" idx="11"/>
          </p:nvPr>
        </p:nvSpPr>
        <p:spPr>
          <a:xfrm>
            <a:off x="612773" y="1134599"/>
            <a:ext cx="10969627" cy="536519"/>
          </a:xfrm>
        </p:spPr>
        <p:txBody>
          <a:bodyPr/>
          <a:lstStyle/>
          <a:p>
            <a:r>
              <a:rPr lang="es-ES" sz="2000" b="1" i="0">
                <a:solidFill>
                  <a:srgbClr val="CC4F4F"/>
                </a:solidFill>
                <a:latin typeface="+mj-lt"/>
              </a:rPr>
              <a:t>27. Cribado universal de discapacidad auditiva</a:t>
            </a:r>
          </a:p>
        </p:txBody>
      </p:sp>
      <p:sp>
        <p:nvSpPr>
          <p:cNvPr id="3" name="Content Placeholder 2"/>
          <p:cNvSpPr>
            <a:spLocks noGrp="1"/>
          </p:cNvSpPr>
          <p:nvPr>
            <p:ph idx="4294967295"/>
          </p:nvPr>
        </p:nvSpPr>
        <p:spPr>
          <a:xfrm>
            <a:off x="610309" y="1899313"/>
            <a:ext cx="4856426" cy="2515371"/>
          </a:xfrm>
        </p:spPr>
        <p:txBody>
          <a:bodyPr/>
          <a:lstStyle/>
          <a:p>
            <a:pPr>
              <a:spcAft>
                <a:spcPts val="1800"/>
              </a:spcAft>
            </a:pPr>
            <a:r>
              <a:rPr lang="es-ES" sz="1600" dirty="0">
                <a:solidFill>
                  <a:schemeClr val="tx1">
                    <a:lumMod val="75000"/>
                    <a:lumOff val="25000"/>
                  </a:schemeClr>
                </a:solidFill>
              </a:rPr>
              <a:t>Se recomienda realizar cribado universal auditivo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en </a:t>
            </a:r>
            <a:r>
              <a:rPr lang="es-ES" sz="1600" dirty="0">
                <a:solidFill>
                  <a:schemeClr val="tx1">
                    <a:lumMod val="75000"/>
                    <a:lumOff val="25000"/>
                  </a:schemeClr>
                </a:solidFill>
              </a:rPr>
              <a:t>recién nacidos (UNHS) </a:t>
            </a:r>
            <a:r>
              <a:rPr lang="es-ES" sz="1600" b="1" dirty="0">
                <a:solidFill>
                  <a:schemeClr val="tx1">
                    <a:lumMod val="75000"/>
                    <a:lumOff val="25000"/>
                  </a:schemeClr>
                </a:solidFill>
              </a:rPr>
              <a:t>con emisiones </a:t>
            </a:r>
            <a:r>
              <a:rPr lang="es-ES" sz="1600" b="1" dirty="0" err="1">
                <a:solidFill>
                  <a:schemeClr val="tx1">
                    <a:lumMod val="75000"/>
                    <a:lumOff val="25000"/>
                  </a:schemeClr>
                </a:solidFill>
              </a:rPr>
              <a:t>otoacústicas</a:t>
            </a:r>
            <a:r>
              <a:rPr lang="es-ES" sz="1600" b="1" dirty="0">
                <a:solidFill>
                  <a:schemeClr val="tx1">
                    <a:lumMod val="75000"/>
                    <a:lumOff val="25000"/>
                  </a:schemeClr>
                </a:solidFill>
              </a:rPr>
              <a:t> (EOA) o respuesta auditiva automática del tronco encefálico (AABR)</a:t>
            </a:r>
            <a:r>
              <a:rPr lang="es-ES" sz="1600" dirty="0">
                <a:solidFill>
                  <a:schemeClr val="tx1">
                    <a:lumMod val="75000"/>
                    <a:lumOff val="25000"/>
                  </a:schemeClr>
                </a:solidFill>
              </a:rPr>
              <a:t> para la identificación precoz de la pérdida de la audición bilateral permanente (PBHL). El UNHS debe ir acompañado de servicios de diagnóstico y tratamiento para los niños en los que se identifique pérdida de la audición. </a:t>
            </a:r>
          </a:p>
        </p:txBody>
      </p:sp>
      <p:sp>
        <p:nvSpPr>
          <p:cNvPr id="16" name="Rectangle 15">
            <a:extLst>
              <a:ext uri="{FF2B5EF4-FFF2-40B4-BE49-F238E27FC236}">
                <a16:creationId xmlns:a16="http://schemas.microsoft.com/office/drawing/2014/main" id="{7CD40C85-80A2-C04F-B2EA-FFE8153D9928}"/>
              </a:ext>
            </a:extLst>
          </p:cNvPr>
          <p:cNvSpPr/>
          <p:nvPr/>
        </p:nvSpPr>
        <p:spPr>
          <a:xfrm>
            <a:off x="6617289" y="1864710"/>
            <a:ext cx="4961939" cy="2549974"/>
          </a:xfrm>
          <a:prstGeom prst="rect">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8" name="Content Placeholder 2"/>
          <p:cNvSpPr>
            <a:spLocks noGrp="1"/>
          </p:cNvSpPr>
          <p:nvPr>
            <p:ph idx="4294967295"/>
          </p:nvPr>
        </p:nvSpPr>
        <p:spPr>
          <a:xfrm>
            <a:off x="6775139" y="2013433"/>
            <a:ext cx="4737271" cy="2098607"/>
          </a:xfrm>
        </p:spPr>
        <p:txBody>
          <a:bodyPr/>
          <a:lstStyle/>
          <a:p>
            <a:pPr>
              <a:spcAft>
                <a:spcPts val="600"/>
              </a:spcAft>
            </a:pPr>
            <a:r>
              <a:rPr lang="es-ES" sz="1600" i="0" dirty="0">
                <a:solidFill>
                  <a:schemeClr val="bg1"/>
                </a:solidFill>
              </a:rPr>
              <a:t> </a:t>
            </a:r>
            <a:r>
              <a:rPr lang="es-ES" sz="1800" b="1" i="0" dirty="0">
                <a:solidFill>
                  <a:schemeClr val="bg1"/>
                </a:solidFill>
                <a:latin typeface="+mj-lt"/>
              </a:rPr>
              <a:t>El seguimiento y el tratamiento </a:t>
            </a:r>
            <a:r>
              <a:rPr lang="es-ES" sz="1800" b="1" i="0" dirty="0" smtClean="0">
                <a:solidFill>
                  <a:schemeClr val="bg1"/>
                </a:solidFill>
                <a:latin typeface="+mj-lt"/>
              </a:rPr>
              <a:t/>
            </a:r>
            <a:br>
              <a:rPr lang="es-ES" sz="1800" b="1" i="0" dirty="0" smtClean="0">
                <a:solidFill>
                  <a:schemeClr val="bg1"/>
                </a:solidFill>
                <a:latin typeface="+mj-lt"/>
              </a:rPr>
            </a:br>
            <a:r>
              <a:rPr lang="es-ES" sz="1800" b="1" i="0" dirty="0" smtClean="0">
                <a:solidFill>
                  <a:schemeClr val="bg1"/>
                </a:solidFill>
                <a:latin typeface="+mj-lt"/>
              </a:rPr>
              <a:t>son </a:t>
            </a:r>
            <a:r>
              <a:rPr lang="es-ES" sz="1800" b="1" i="0" dirty="0">
                <a:solidFill>
                  <a:schemeClr val="bg1"/>
                </a:solidFill>
                <a:latin typeface="+mj-lt"/>
              </a:rPr>
              <a:t>fundamentales</a:t>
            </a:r>
          </a:p>
          <a:p>
            <a:pPr>
              <a:spcAft>
                <a:spcPts val="600"/>
              </a:spcAft>
            </a:pPr>
            <a:r>
              <a:rPr lang="es-ES" sz="1600" i="0" dirty="0">
                <a:solidFill>
                  <a:schemeClr val="bg1"/>
                </a:solidFill>
              </a:rPr>
              <a:t>Los principios de los programas de cribado deben aplicarse durante la introducción y la ampliación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del </a:t>
            </a:r>
            <a:r>
              <a:rPr lang="es-ES" sz="1600" i="0" dirty="0">
                <a:solidFill>
                  <a:schemeClr val="bg1"/>
                </a:solidFill>
              </a:rPr>
              <a:t>UNHS. En los entornos en los que no se cumplen los principios para el cribado, la aplicación del cribado universal puede considerarse poco ética. </a:t>
            </a:r>
          </a:p>
        </p:txBody>
      </p:sp>
      <p:sp>
        <p:nvSpPr>
          <p:cNvPr id="4" name="Slide Number Placeholder 3">
            <a:extLst>
              <a:ext uri="{FF2B5EF4-FFF2-40B4-BE49-F238E27FC236}">
                <a16:creationId xmlns:a16="http://schemas.microsoft.com/office/drawing/2014/main" id="{74E2AE25-A79A-0840-9F4A-55907BFB3A25}"/>
              </a:ext>
            </a:extLst>
          </p:cNvPr>
          <p:cNvSpPr>
            <a:spLocks noGrp="1"/>
          </p:cNvSpPr>
          <p:nvPr>
            <p:ph type="sldNum" sz="quarter" idx="10"/>
          </p:nvPr>
        </p:nvSpPr>
        <p:spPr/>
        <p:txBody>
          <a:bodyPr/>
          <a:lstStyle/>
          <a:p>
            <a:fld id="{6809F770-0487-C844-B5CD-7CCE6C86BD15}" type="slidenum">
              <a:rPr lang="en-US" smtClean="0"/>
              <a:pPr/>
              <a:t>46</a:t>
            </a:fld>
            <a:endParaRPr lang="en-US" smtClean="0"/>
          </a:p>
        </p:txBody>
      </p:sp>
      <p:grpSp>
        <p:nvGrpSpPr>
          <p:cNvPr id="36" name="Group 35">
            <a:extLst>
              <a:ext uri="{FF2B5EF4-FFF2-40B4-BE49-F238E27FC236}">
                <a16:creationId xmlns:a16="http://schemas.microsoft.com/office/drawing/2014/main" id="{14BEF120-0496-B24C-B6F4-6C4F48036937}"/>
              </a:ext>
            </a:extLst>
          </p:cNvPr>
          <p:cNvGrpSpPr/>
          <p:nvPr/>
        </p:nvGrpSpPr>
        <p:grpSpPr>
          <a:xfrm>
            <a:off x="334295" y="5359324"/>
            <a:ext cx="2242714" cy="272250"/>
            <a:chOff x="685800" y="6165890"/>
            <a:chExt cx="1229008" cy="119062"/>
          </a:xfrm>
          <a:solidFill>
            <a:srgbClr val="CC4F4F"/>
          </a:solidFill>
        </p:grpSpPr>
        <p:sp>
          <p:nvSpPr>
            <p:cNvPr id="37"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TextBox 38">
            <a:extLst>
              <a:ext uri="{FF2B5EF4-FFF2-40B4-BE49-F238E27FC236}">
                <a16:creationId xmlns:a16="http://schemas.microsoft.com/office/drawing/2014/main" id="{A64175AB-02E6-624C-9D96-AFCB109E4F64}"/>
              </a:ext>
            </a:extLst>
          </p:cNvPr>
          <p:cNvSpPr txBox="1"/>
          <p:nvPr/>
        </p:nvSpPr>
        <p:spPr>
          <a:xfrm>
            <a:off x="328311" y="5686132"/>
            <a:ext cx="1964234" cy="430887"/>
          </a:xfrm>
          <a:prstGeom prst="rect">
            <a:avLst/>
          </a:prstGeom>
          <a:noFill/>
        </p:spPr>
        <p:txBody>
          <a:bodyPr wrap="square" lIns="0" tIns="0" rIns="0" bIns="0" rtlCol="0">
            <a:spAutoFit/>
          </a:bodyPr>
          <a:lstStyle/>
          <a:p>
            <a:r>
              <a:rPr lang="es-ES" sz="1400" b="1" dirty="0">
                <a:solidFill>
                  <a:srgbClr val="CC4F4F"/>
                </a:solidFill>
                <a:latin typeface="+mj-lt"/>
              </a:rPr>
              <a:t>Evaluación del </a:t>
            </a:r>
            <a:r>
              <a:rPr lang="es-ES" sz="1400" b="1" dirty="0" smtClean="0">
                <a:solidFill>
                  <a:srgbClr val="CC4F4F"/>
                </a:solidFill>
                <a:latin typeface="+mj-lt"/>
              </a:rPr>
              <a:t/>
            </a:r>
            <a:br>
              <a:rPr lang="es-ES" sz="1400" b="1" dirty="0" smtClean="0">
                <a:solidFill>
                  <a:srgbClr val="CC4F4F"/>
                </a:solidFill>
                <a:latin typeface="+mj-lt"/>
              </a:rPr>
            </a:br>
            <a:r>
              <a:rPr lang="es-ES" sz="1400" b="1" dirty="0" smtClean="0">
                <a:solidFill>
                  <a:srgbClr val="CC4F4F"/>
                </a:solidFill>
                <a:latin typeface="+mj-lt"/>
              </a:rPr>
              <a:t>recién </a:t>
            </a:r>
            <a:r>
              <a:rPr lang="es-ES" sz="1400" b="1" dirty="0">
                <a:solidFill>
                  <a:srgbClr val="CC4F4F"/>
                </a:solidFill>
                <a:latin typeface="+mj-lt"/>
              </a:rPr>
              <a:t>nacido</a:t>
            </a:r>
          </a:p>
        </p:txBody>
      </p:sp>
      <p:sp>
        <p:nvSpPr>
          <p:cNvPr id="40"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94102"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84431"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9">
            <a:extLst>
              <a:ext uri="{FF2B5EF4-FFF2-40B4-BE49-F238E27FC236}">
                <a16:creationId xmlns:a16="http://schemas.microsoft.com/office/drawing/2014/main" id="{66250CC0-CE55-3849-B35E-F253E20F7CE1}"/>
              </a:ext>
            </a:extLst>
          </p:cNvPr>
          <p:cNvSpPr>
            <a:spLocks noChangeArrowheads="1"/>
          </p:cNvSpPr>
          <p:nvPr/>
        </p:nvSpPr>
        <p:spPr bwMode="auto">
          <a:xfrm>
            <a:off x="5150589"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Rectangle 9">
            <a:extLst>
              <a:ext uri="{FF2B5EF4-FFF2-40B4-BE49-F238E27FC236}">
                <a16:creationId xmlns:a16="http://schemas.microsoft.com/office/drawing/2014/main" id="{66250CC0-CE55-3849-B35E-F253E20F7CE1}"/>
              </a:ext>
            </a:extLst>
          </p:cNvPr>
          <p:cNvSpPr>
            <a:spLocks noChangeArrowheads="1"/>
          </p:cNvSpPr>
          <p:nvPr/>
        </p:nvSpPr>
        <p:spPr bwMode="auto">
          <a:xfrm>
            <a:off x="2816747"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4" name="Elbow Connector 23">
            <a:extLst>
              <a:ext uri="{FF2B5EF4-FFF2-40B4-BE49-F238E27FC236}">
                <a16:creationId xmlns:a16="http://schemas.microsoft.com/office/drawing/2014/main" id="{31C825CE-888C-4A48-85F7-8D9920005917}"/>
              </a:ext>
            </a:extLst>
          </p:cNvPr>
          <p:cNvCxnSpPr>
            <a:cxnSpLocks/>
          </p:cNvCxnSpPr>
          <p:nvPr/>
        </p:nvCxnSpPr>
        <p:spPr>
          <a:xfrm>
            <a:off x="1999209" y="3656477"/>
            <a:ext cx="8887094" cy="915523"/>
          </a:xfrm>
          <a:prstGeom prst="bentConnector3">
            <a:avLst>
              <a:gd name="adj1" fmla="val 50000"/>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541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0"/>
                                        <p:tgtEl>
                                          <p:spTgt spid="24"/>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4CDECBD-271F-2245-904B-8953556C89CB}"/>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6960996" y="-104514"/>
            <a:ext cx="5302800" cy="4086344"/>
          </a:xfrm>
          <a:prstGeom prst="rect">
            <a:avLst/>
          </a:prstGeom>
        </p:spPr>
      </p:pic>
      <p:sp>
        <p:nvSpPr>
          <p:cNvPr id="2" name="Title 1"/>
          <p:cNvSpPr>
            <a:spLocks noGrp="1"/>
          </p:cNvSpPr>
          <p:nvPr>
            <p:ph type="title"/>
          </p:nvPr>
        </p:nvSpPr>
        <p:spPr/>
        <p:txBody>
          <a:bodyPr/>
          <a:lstStyle/>
          <a:p>
            <a:r>
              <a:rPr lang="es-ES" b="1">
                <a:solidFill>
                  <a:srgbClr val="CC4F4F"/>
                </a:solidFill>
              </a:rPr>
              <a:t>B.1	</a:t>
            </a:r>
            <a:r>
              <a:rPr lang="es-ES" b="1" cap="none">
                <a:solidFill>
                  <a:srgbClr val="CC4F4F"/>
                </a:solidFill>
              </a:rPr>
              <a:t>Evaluación del recién nacido</a:t>
            </a:r>
          </a:p>
        </p:txBody>
      </p:sp>
      <p:sp>
        <p:nvSpPr>
          <p:cNvPr id="15" name="Text Placeholder 2"/>
          <p:cNvSpPr>
            <a:spLocks noGrp="1"/>
          </p:cNvSpPr>
          <p:nvPr>
            <p:ph type="body" idx="11"/>
          </p:nvPr>
        </p:nvSpPr>
        <p:spPr/>
        <p:txBody>
          <a:bodyPr/>
          <a:lstStyle/>
          <a:p>
            <a:r>
              <a:rPr lang="es-ES" sz="2000" b="1" i="0">
                <a:solidFill>
                  <a:srgbClr val="CC4F4F"/>
                </a:solidFill>
                <a:latin typeface="+mj-lt"/>
              </a:rPr>
              <a:t>28 y 29. Cribado universal de hiperbilirrubinemia neonatal </a:t>
            </a:r>
          </a:p>
        </p:txBody>
      </p:sp>
      <p:sp>
        <p:nvSpPr>
          <p:cNvPr id="19" name="Content Placeholder 2"/>
          <p:cNvSpPr>
            <a:spLocks noGrp="1"/>
          </p:cNvSpPr>
          <p:nvPr>
            <p:ph idx="4294967295"/>
          </p:nvPr>
        </p:nvSpPr>
        <p:spPr>
          <a:xfrm>
            <a:off x="629637" y="3570598"/>
            <a:ext cx="5784463" cy="941437"/>
          </a:xfrm>
        </p:spPr>
        <p:txBody>
          <a:bodyPr/>
          <a:lstStyle/>
          <a:p>
            <a:pPr>
              <a:spcAft>
                <a:spcPts val="1800"/>
              </a:spcAft>
            </a:pPr>
            <a:r>
              <a:rPr lang="es-ES" sz="1600" dirty="0">
                <a:solidFill>
                  <a:schemeClr val="tx1">
                    <a:lumMod val="75000"/>
                    <a:lumOff val="25000"/>
                  </a:schemeClr>
                </a:solidFill>
              </a:rPr>
              <a:t>No hay pruebas suficientes para recomendar a favor o en contra de las pruebas universales de bilirrubina total en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suero </a:t>
            </a:r>
            <a:r>
              <a:rPr lang="es-ES" sz="1600" dirty="0">
                <a:solidFill>
                  <a:schemeClr val="tx1">
                    <a:lumMod val="75000"/>
                    <a:lumOff val="25000"/>
                  </a:schemeClr>
                </a:solidFill>
              </a:rPr>
              <a:t>(TSB) al momento del alta del centro de salud. </a:t>
            </a:r>
          </a:p>
        </p:txBody>
      </p:sp>
      <p:sp>
        <p:nvSpPr>
          <p:cNvPr id="3" name="Content Placeholder 2"/>
          <p:cNvSpPr>
            <a:spLocks noGrp="1"/>
          </p:cNvSpPr>
          <p:nvPr>
            <p:ph idx="4294967295"/>
          </p:nvPr>
        </p:nvSpPr>
        <p:spPr>
          <a:xfrm>
            <a:off x="610308" y="1899214"/>
            <a:ext cx="6351469" cy="1039812"/>
          </a:xfrm>
        </p:spPr>
        <p:txBody>
          <a:bodyPr/>
          <a:lstStyle/>
          <a:p>
            <a:pPr>
              <a:spcAft>
                <a:spcPts val="1800"/>
              </a:spcAft>
            </a:pPr>
            <a:r>
              <a:rPr lang="es-ES" sz="1600">
                <a:solidFill>
                  <a:schemeClr val="tx1">
                    <a:lumMod val="75000"/>
                    <a:lumOff val="25000"/>
                  </a:schemeClr>
                </a:solidFill>
              </a:rPr>
              <a:t>Se recomienda realizar cribado universal de la hiperbilirrubinemia neonatal con </a:t>
            </a:r>
            <a:r>
              <a:rPr lang="es-ES" sz="1600" b="1">
                <a:solidFill>
                  <a:schemeClr val="tx1">
                    <a:lumMod val="75000"/>
                    <a:lumOff val="25000"/>
                  </a:schemeClr>
                </a:solidFill>
              </a:rPr>
              <a:t>bilirrubinómetro transcutáneo (TcB)</a:t>
            </a:r>
            <a:r>
              <a:rPr lang="es-ES" sz="1600">
                <a:solidFill>
                  <a:schemeClr val="tx1">
                    <a:lumMod val="75000"/>
                    <a:lumOff val="25000"/>
                  </a:schemeClr>
                </a:solidFill>
              </a:rPr>
              <a:t> al momento del alta del centro de salud. </a:t>
            </a:r>
          </a:p>
        </p:txBody>
      </p:sp>
      <p:sp>
        <p:nvSpPr>
          <p:cNvPr id="4" name="Slide Number Placeholder 3">
            <a:extLst>
              <a:ext uri="{FF2B5EF4-FFF2-40B4-BE49-F238E27FC236}">
                <a16:creationId xmlns:a16="http://schemas.microsoft.com/office/drawing/2014/main" id="{49A77083-8AA7-B743-AFFC-4C413FB06AE5}"/>
              </a:ext>
            </a:extLst>
          </p:cNvPr>
          <p:cNvSpPr>
            <a:spLocks noGrp="1"/>
          </p:cNvSpPr>
          <p:nvPr>
            <p:ph type="sldNum" sz="quarter" idx="10"/>
          </p:nvPr>
        </p:nvSpPr>
        <p:spPr/>
        <p:txBody>
          <a:bodyPr/>
          <a:lstStyle/>
          <a:p>
            <a:fld id="{6809F770-0487-C844-B5CD-7CCE6C86BD15}" type="slidenum">
              <a:rPr lang="en-US" smtClean="0"/>
              <a:pPr/>
              <a:t>47</a:t>
            </a:fld>
            <a:endParaRPr lang="en-US" smtClean="0"/>
          </a:p>
        </p:txBody>
      </p:sp>
      <p:cxnSp>
        <p:nvCxnSpPr>
          <p:cNvPr id="30" name="Straight Connector 29">
            <a:extLst>
              <a:ext uri="{FF2B5EF4-FFF2-40B4-BE49-F238E27FC236}">
                <a16:creationId xmlns:a16="http://schemas.microsoft.com/office/drawing/2014/main" id="{8456FAC5-EFF6-A540-965C-508C0B63EA08}"/>
              </a:ext>
            </a:extLst>
          </p:cNvPr>
          <p:cNvCxnSpPr>
            <a:cxnSpLocks/>
          </p:cNvCxnSpPr>
          <p:nvPr/>
        </p:nvCxnSpPr>
        <p:spPr>
          <a:xfrm>
            <a:off x="629637" y="3139483"/>
            <a:ext cx="5784463" cy="0"/>
          </a:xfrm>
          <a:prstGeom prst="line">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7509541-6619-4CDC-9B38-18ADEBD6B5A4}"/>
              </a:ext>
            </a:extLst>
          </p:cNvPr>
          <p:cNvSpPr/>
          <p:nvPr/>
        </p:nvSpPr>
        <p:spPr>
          <a:xfrm>
            <a:off x="7685394" y="5019917"/>
            <a:ext cx="3225101" cy="261610"/>
          </a:xfrm>
          <a:prstGeom prst="rect">
            <a:avLst/>
          </a:prstGeom>
        </p:spPr>
        <p:txBody>
          <a:bodyPr wrap="square">
            <a:spAutoFit/>
          </a:bodyPr>
          <a:lstStyle/>
          <a:p>
            <a:r>
              <a:rPr lang="es-ES" sz="1100">
                <a:solidFill>
                  <a:schemeClr val="bg1">
                    <a:lumMod val="50000"/>
                  </a:schemeClr>
                </a:solidFill>
              </a:rPr>
              <a:t>UNICEF/Abdul Sala de maternidad, Uganda</a:t>
            </a:r>
          </a:p>
        </p:txBody>
      </p:sp>
      <p:pic>
        <p:nvPicPr>
          <p:cNvPr id="24" name="Picture 23">
            <a:extLst>
              <a:ext uri="{FF2B5EF4-FFF2-40B4-BE49-F238E27FC236}">
                <a16:creationId xmlns:a16="http://schemas.microsoft.com/office/drawing/2014/main" id="{B9AFE1CC-23CB-49B2-9739-36F3F8D251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5394" y="1551286"/>
            <a:ext cx="2954633" cy="3463859"/>
          </a:xfrm>
          <a:prstGeom prst="rect">
            <a:avLst/>
          </a:prstGeom>
        </p:spPr>
      </p:pic>
      <p:grpSp>
        <p:nvGrpSpPr>
          <p:cNvPr id="20" name="Group 19">
            <a:extLst>
              <a:ext uri="{FF2B5EF4-FFF2-40B4-BE49-F238E27FC236}">
                <a16:creationId xmlns:a16="http://schemas.microsoft.com/office/drawing/2014/main" id="{14BEF120-0496-B24C-B6F4-6C4F48036937}"/>
              </a:ext>
            </a:extLst>
          </p:cNvPr>
          <p:cNvGrpSpPr/>
          <p:nvPr/>
        </p:nvGrpSpPr>
        <p:grpSpPr>
          <a:xfrm>
            <a:off x="334295" y="5359324"/>
            <a:ext cx="2242714" cy="272250"/>
            <a:chOff x="685800" y="6165890"/>
            <a:chExt cx="1229008" cy="119062"/>
          </a:xfrm>
          <a:solidFill>
            <a:srgbClr val="CC4F4F"/>
          </a:solidFill>
        </p:grpSpPr>
        <p:sp>
          <p:nvSpPr>
            <p:cNvPr id="21"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6" name="TextBox 25">
            <a:extLst>
              <a:ext uri="{FF2B5EF4-FFF2-40B4-BE49-F238E27FC236}">
                <a16:creationId xmlns:a16="http://schemas.microsoft.com/office/drawing/2014/main" id="{A64175AB-02E6-624C-9D96-AFCB109E4F64}"/>
              </a:ext>
            </a:extLst>
          </p:cNvPr>
          <p:cNvSpPr txBox="1"/>
          <p:nvPr/>
        </p:nvSpPr>
        <p:spPr>
          <a:xfrm>
            <a:off x="328311" y="5686132"/>
            <a:ext cx="1964234" cy="430887"/>
          </a:xfrm>
          <a:prstGeom prst="rect">
            <a:avLst/>
          </a:prstGeom>
          <a:noFill/>
        </p:spPr>
        <p:txBody>
          <a:bodyPr wrap="square" lIns="0" tIns="0" rIns="0" bIns="0" rtlCol="0">
            <a:spAutoFit/>
          </a:bodyPr>
          <a:lstStyle/>
          <a:p>
            <a:r>
              <a:rPr lang="es-ES" sz="1400" b="1" dirty="0">
                <a:solidFill>
                  <a:srgbClr val="CC4F4F"/>
                </a:solidFill>
                <a:latin typeface="+mj-lt"/>
              </a:rPr>
              <a:t>Evaluación del </a:t>
            </a:r>
            <a:r>
              <a:rPr lang="es-ES" sz="1400" b="1" dirty="0" smtClean="0">
                <a:solidFill>
                  <a:srgbClr val="CC4F4F"/>
                </a:solidFill>
                <a:latin typeface="+mj-lt"/>
              </a:rPr>
              <a:t/>
            </a:r>
            <a:br>
              <a:rPr lang="es-ES" sz="1400" b="1" dirty="0" smtClean="0">
                <a:solidFill>
                  <a:srgbClr val="CC4F4F"/>
                </a:solidFill>
                <a:latin typeface="+mj-lt"/>
              </a:rPr>
            </a:br>
            <a:r>
              <a:rPr lang="es-ES" sz="1400" b="1" dirty="0" smtClean="0">
                <a:solidFill>
                  <a:srgbClr val="CC4F4F"/>
                </a:solidFill>
                <a:latin typeface="+mj-lt"/>
              </a:rPr>
              <a:t>recién </a:t>
            </a:r>
            <a:r>
              <a:rPr lang="es-ES" sz="1400" b="1" dirty="0">
                <a:solidFill>
                  <a:srgbClr val="CC4F4F"/>
                </a:solidFill>
                <a:latin typeface="+mj-lt"/>
              </a:rPr>
              <a:t>nacido</a:t>
            </a:r>
          </a:p>
        </p:txBody>
      </p:sp>
      <p:sp>
        <p:nvSpPr>
          <p:cNvPr id="27"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94102"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84431"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9">
            <a:extLst>
              <a:ext uri="{FF2B5EF4-FFF2-40B4-BE49-F238E27FC236}">
                <a16:creationId xmlns:a16="http://schemas.microsoft.com/office/drawing/2014/main" id="{66250CC0-CE55-3849-B35E-F253E20F7CE1}"/>
              </a:ext>
            </a:extLst>
          </p:cNvPr>
          <p:cNvSpPr>
            <a:spLocks noChangeArrowheads="1"/>
          </p:cNvSpPr>
          <p:nvPr/>
        </p:nvSpPr>
        <p:spPr bwMode="auto">
          <a:xfrm>
            <a:off x="5150589"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9">
            <a:extLst>
              <a:ext uri="{FF2B5EF4-FFF2-40B4-BE49-F238E27FC236}">
                <a16:creationId xmlns:a16="http://schemas.microsoft.com/office/drawing/2014/main" id="{66250CC0-CE55-3849-B35E-F253E20F7CE1}"/>
              </a:ext>
            </a:extLst>
          </p:cNvPr>
          <p:cNvSpPr>
            <a:spLocks noChangeArrowheads="1"/>
          </p:cNvSpPr>
          <p:nvPr/>
        </p:nvSpPr>
        <p:spPr bwMode="auto">
          <a:xfrm>
            <a:off x="2816747" y="5580684"/>
            <a:ext cx="2094104" cy="50889"/>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5454389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a:solidFill>
                  <a:srgbClr val="CC4F4F"/>
                </a:solidFill>
              </a:rPr>
              <a:t>B.2	</a:t>
            </a:r>
            <a:r>
              <a:rPr lang="es-ES" b="1" cap="none">
                <a:solidFill>
                  <a:srgbClr val="CC4F4F"/>
                </a:solidFill>
              </a:rPr>
              <a:t>Medidas preventivas</a:t>
            </a:r>
          </a:p>
        </p:txBody>
      </p:sp>
      <p:sp>
        <p:nvSpPr>
          <p:cNvPr id="15" name="Text Placeholder 2"/>
          <p:cNvSpPr>
            <a:spLocks noGrp="1"/>
          </p:cNvSpPr>
          <p:nvPr>
            <p:ph type="body" idx="11"/>
          </p:nvPr>
        </p:nvSpPr>
        <p:spPr>
          <a:xfrm>
            <a:off x="612773" y="1134599"/>
            <a:ext cx="10969627" cy="536519"/>
          </a:xfrm>
        </p:spPr>
        <p:txBody>
          <a:bodyPr/>
          <a:lstStyle/>
          <a:p>
            <a:r>
              <a:rPr lang="es-ES" sz="2000" b="1" i="0">
                <a:solidFill>
                  <a:srgbClr val="CC4F4F"/>
                </a:solidFill>
                <a:latin typeface="+mj-lt"/>
              </a:rPr>
              <a:t>30. Momento del primer baño para prevenir la hipotermia y sus secuelas</a:t>
            </a:r>
          </a:p>
        </p:txBody>
      </p:sp>
      <p:sp>
        <p:nvSpPr>
          <p:cNvPr id="3" name="Content Placeholder 2"/>
          <p:cNvSpPr>
            <a:spLocks noGrp="1"/>
          </p:cNvSpPr>
          <p:nvPr>
            <p:ph idx="4294967295"/>
          </p:nvPr>
        </p:nvSpPr>
        <p:spPr>
          <a:xfrm>
            <a:off x="661088" y="1981278"/>
            <a:ext cx="3525901" cy="1168321"/>
          </a:xfrm>
        </p:spPr>
        <p:txBody>
          <a:bodyPr/>
          <a:lstStyle/>
          <a:p>
            <a:pPr>
              <a:spcAft>
                <a:spcPts val="1800"/>
              </a:spcAft>
            </a:pPr>
            <a:r>
              <a:rPr lang="es-ES" sz="1800">
                <a:solidFill>
                  <a:schemeClr val="tx1">
                    <a:lumMod val="75000"/>
                    <a:lumOff val="25000"/>
                  </a:schemeClr>
                </a:solidFill>
              </a:rPr>
              <a:t>El primer baño de un recién nacido a término sano debe </a:t>
            </a:r>
            <a:r>
              <a:rPr lang="es-ES" sz="1800">
                <a:solidFill>
                  <a:srgbClr val="CC4F4F"/>
                </a:solidFill>
              </a:rPr>
              <a:t>demorarse por al menos 24 horas después del nacimiento. </a:t>
            </a:r>
          </a:p>
        </p:txBody>
      </p:sp>
      <p:sp>
        <p:nvSpPr>
          <p:cNvPr id="7" name="Slide Number Placeholder 6">
            <a:extLst>
              <a:ext uri="{FF2B5EF4-FFF2-40B4-BE49-F238E27FC236}">
                <a16:creationId xmlns:a16="http://schemas.microsoft.com/office/drawing/2014/main" id="{78A05214-8913-E54E-A9B9-3B7E834C736F}"/>
              </a:ext>
            </a:extLst>
          </p:cNvPr>
          <p:cNvSpPr>
            <a:spLocks noGrp="1"/>
          </p:cNvSpPr>
          <p:nvPr>
            <p:ph type="sldNum" sz="quarter" idx="10"/>
          </p:nvPr>
        </p:nvSpPr>
        <p:spPr/>
        <p:txBody>
          <a:bodyPr/>
          <a:lstStyle/>
          <a:p>
            <a:fld id="{6809F770-0487-C844-B5CD-7CCE6C86BD15}" type="slidenum">
              <a:rPr lang="en-US" smtClean="0"/>
              <a:pPr/>
              <a:t>48</a:t>
            </a:fld>
            <a:endParaRPr lang="en-US" smtClean="0"/>
          </a:p>
        </p:txBody>
      </p:sp>
      <p:sp>
        <p:nvSpPr>
          <p:cNvPr id="34" name="TextBox 33">
            <a:extLst>
              <a:ext uri="{FF2B5EF4-FFF2-40B4-BE49-F238E27FC236}">
                <a16:creationId xmlns:a16="http://schemas.microsoft.com/office/drawing/2014/main" id="{9E3119A2-EB92-F24D-A2AE-3EEE5CED1422}"/>
              </a:ext>
            </a:extLst>
          </p:cNvPr>
          <p:cNvSpPr txBox="1"/>
          <p:nvPr/>
        </p:nvSpPr>
        <p:spPr>
          <a:xfrm>
            <a:off x="2679099" y="5730800"/>
            <a:ext cx="2048671" cy="215444"/>
          </a:xfrm>
          <a:prstGeom prst="rect">
            <a:avLst/>
          </a:prstGeom>
          <a:noFill/>
        </p:spPr>
        <p:txBody>
          <a:bodyPr wrap="square" lIns="0" tIns="0" rIns="0" bIns="0" rtlCol="0">
            <a:spAutoFit/>
          </a:bodyPr>
          <a:lstStyle/>
          <a:p>
            <a:r>
              <a:rPr lang="es-ES" sz="1400" b="1">
                <a:solidFill>
                  <a:srgbClr val="CC4F4F"/>
                </a:solidFill>
                <a:latin typeface="+mj-lt"/>
              </a:rPr>
              <a:t>Medidas preventivas</a:t>
            </a:r>
          </a:p>
        </p:txBody>
      </p:sp>
      <p:grpSp>
        <p:nvGrpSpPr>
          <p:cNvPr id="42" name="Group 41">
            <a:extLst>
              <a:ext uri="{FF2B5EF4-FFF2-40B4-BE49-F238E27FC236}">
                <a16:creationId xmlns:a16="http://schemas.microsoft.com/office/drawing/2014/main" id="{14BEF120-0496-B24C-B6F4-6C4F48036937}"/>
              </a:ext>
            </a:extLst>
          </p:cNvPr>
          <p:cNvGrpSpPr/>
          <p:nvPr/>
        </p:nvGrpSpPr>
        <p:grpSpPr>
          <a:xfrm>
            <a:off x="2668137" y="5388820"/>
            <a:ext cx="2091332" cy="272250"/>
            <a:chOff x="685800" y="6165890"/>
            <a:chExt cx="1229008" cy="119062"/>
          </a:xfrm>
          <a:solidFill>
            <a:srgbClr val="CC4F4F"/>
          </a:solidFill>
        </p:grpSpPr>
        <p:sp>
          <p:nvSpPr>
            <p:cNvPr id="43"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5"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48">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D644BFDA-3125-6C43-ABFC-13856B247B20}"/>
              </a:ext>
            </a:extLst>
          </p:cNvPr>
          <p:cNvSpPr/>
          <p:nvPr/>
        </p:nvSpPr>
        <p:spPr>
          <a:xfrm>
            <a:off x="5746948" y="1819676"/>
            <a:ext cx="5086123" cy="3216273"/>
          </a:xfrm>
          <a:prstGeom prst="rect">
            <a:avLst/>
          </a:prstGeom>
          <a:no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nSpc>
                <a:spcPct val="114000"/>
              </a:lnSpc>
              <a:spcBef>
                <a:spcPts val="0"/>
              </a:spcBef>
              <a:spcAft>
                <a:spcPts val="0"/>
              </a:spcAft>
              <a:buNone/>
            </a:pPr>
            <a:r>
              <a:rPr lang="es-ES" sz="1600">
                <a:solidFill>
                  <a:schemeClr val="tx1">
                    <a:lumMod val="75000"/>
                    <a:lumOff val="25000"/>
                  </a:schemeClr>
                </a:solidFill>
              </a:rPr>
              <a:t>El GDG sugirió que se tomen todas las medidas necesarias para minimizar la pérdida de calor durante el baño, que incluyen:</a:t>
            </a:r>
          </a:p>
          <a:p>
            <a:pPr marL="285750" lvl="0" indent="-285750">
              <a:lnSpc>
                <a:spcPct val="114000"/>
              </a:lnSpc>
              <a:spcBef>
                <a:spcPts val="0"/>
              </a:spcBef>
              <a:spcAft>
                <a:spcPts val="0"/>
              </a:spcAft>
              <a:buClr>
                <a:prstClr val="black">
                  <a:lumMod val="75000"/>
                  <a:lumOff val="25000"/>
                </a:prstClr>
              </a:buClr>
              <a:buFont typeface="Georgia Italic" panose="02040502050405020303" pitchFamily="18" charset="0"/>
              <a:buChar char="+"/>
            </a:pPr>
            <a:r>
              <a:rPr lang="es-ES" sz="1600">
                <a:solidFill>
                  <a:prstClr val="black">
                    <a:lumMod val="75000"/>
                    <a:lumOff val="25000"/>
                  </a:prstClr>
                </a:solidFill>
                <a:cs typeface="Arial" panose="020B0604020202020204" pitchFamily="34" charset="0"/>
              </a:rPr>
              <a:t>mantener un entorno térmico neutro,</a:t>
            </a:r>
          </a:p>
          <a:p>
            <a:pPr marL="285750" lvl="0" indent="-285750">
              <a:lnSpc>
                <a:spcPct val="114000"/>
              </a:lnSpc>
              <a:spcBef>
                <a:spcPts val="0"/>
              </a:spcBef>
              <a:spcAft>
                <a:spcPts val="0"/>
              </a:spcAft>
              <a:buClr>
                <a:prstClr val="black">
                  <a:lumMod val="75000"/>
                  <a:lumOff val="25000"/>
                </a:prstClr>
              </a:buClr>
              <a:buFont typeface="Georgia Italic" panose="02040502050405020303" pitchFamily="18" charset="0"/>
              <a:buChar char="+"/>
            </a:pPr>
            <a:r>
              <a:rPr lang="es-ES" sz="1600">
                <a:solidFill>
                  <a:prstClr val="black">
                    <a:lumMod val="75000"/>
                    <a:lumOff val="25000"/>
                  </a:prstClr>
                </a:solidFill>
                <a:cs typeface="Arial" panose="020B0604020202020204" pitchFamily="34" charset="0"/>
              </a:rPr>
              <a:t>secado inmediato, </a:t>
            </a:r>
          </a:p>
          <a:p>
            <a:pPr marL="285750" lvl="0" indent="-285750">
              <a:lnSpc>
                <a:spcPct val="114000"/>
              </a:lnSpc>
              <a:spcBef>
                <a:spcPts val="0"/>
              </a:spcBef>
              <a:spcAft>
                <a:spcPts val="0"/>
              </a:spcAft>
              <a:buClr>
                <a:prstClr val="black">
                  <a:lumMod val="75000"/>
                  <a:lumOff val="25000"/>
                </a:prstClr>
              </a:buClr>
              <a:buFont typeface="Georgia Italic" panose="02040502050405020303" pitchFamily="18" charset="0"/>
              <a:buChar char="+"/>
            </a:pPr>
            <a:r>
              <a:rPr lang="es-ES" sz="1600">
                <a:solidFill>
                  <a:prstClr val="black">
                    <a:lumMod val="75000"/>
                    <a:lumOff val="25000"/>
                  </a:prstClr>
                </a:solidFill>
                <a:cs typeface="Arial" panose="020B0604020202020204" pitchFamily="34" charset="0"/>
              </a:rPr>
              <a:t>vestir al recién nacido de forma adecuada a la temperatura ambiente (1-2 capas de ropa más que los adultos, y uso de sombreros/gorros), y</a:t>
            </a:r>
          </a:p>
          <a:p>
            <a:pPr marL="285750" lvl="0" indent="-285750">
              <a:lnSpc>
                <a:spcPct val="114000"/>
              </a:lnSpc>
              <a:spcBef>
                <a:spcPts val="0"/>
              </a:spcBef>
              <a:spcAft>
                <a:spcPts val="0"/>
              </a:spcAft>
              <a:buClr>
                <a:prstClr val="black">
                  <a:lumMod val="75000"/>
                  <a:lumOff val="25000"/>
                </a:prstClr>
              </a:buClr>
              <a:buFont typeface="Georgia Italic" panose="02040502050405020303" pitchFamily="18" charset="0"/>
              <a:buChar char="+"/>
            </a:pPr>
            <a:r>
              <a:rPr lang="es-ES" sz="1600">
                <a:solidFill>
                  <a:prstClr val="black">
                    <a:lumMod val="75000"/>
                    <a:lumOff val="25000"/>
                  </a:prstClr>
                </a:solidFill>
                <a:cs typeface="Arial" panose="020B0604020202020204" pitchFamily="34" charset="0"/>
              </a:rPr>
              <a:t>permitir que la madre y el bebé permanezcan juntos en todo momento</a:t>
            </a:r>
          </a:p>
        </p:txBody>
      </p:sp>
      <p:cxnSp>
        <p:nvCxnSpPr>
          <p:cNvPr id="6" name="Straight Arrow Connector 5"/>
          <p:cNvCxnSpPr/>
          <p:nvPr/>
        </p:nvCxnSpPr>
        <p:spPr>
          <a:xfrm>
            <a:off x="3401961" y="3143241"/>
            <a:ext cx="2231923" cy="0"/>
          </a:xfrm>
          <a:prstGeom prst="straightConnector1">
            <a:avLst/>
          </a:prstGeom>
          <a:ln w="19050">
            <a:solidFill>
              <a:srgbClr val="CC4F4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731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22" presetClass="entr" presetSubtype="8" fill="hold" nodeType="with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wipe(left)">
                                      <p:cBhvr>
                                        <p:cTn id="14" dur="2000"/>
                                        <p:tgtEl>
                                          <p:spTgt spid="23">
                                            <p:txEl>
                                              <p:pRg st="0" end="0"/>
                                            </p:txEl>
                                          </p:spTgt>
                                        </p:tgtEl>
                                      </p:cBhvr>
                                    </p:animEffect>
                                  </p:childTnLst>
                                </p:cTn>
                              </p:par>
                            </p:childTnLst>
                          </p:cTn>
                        </p:par>
                        <p:par>
                          <p:cTn id="15" fill="hold">
                            <p:stCondLst>
                              <p:cond delay="2500"/>
                            </p:stCondLst>
                            <p:childTnLst>
                              <p:par>
                                <p:cTn id="16" presetID="22" presetClass="entr" presetSubtype="8" fill="hold" nodeType="after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wipe(left)">
                                      <p:cBhvr>
                                        <p:cTn id="18" dur="2000"/>
                                        <p:tgtEl>
                                          <p:spTgt spid="23">
                                            <p:txEl>
                                              <p:pRg st="1" end="1"/>
                                            </p:txEl>
                                          </p:spTgt>
                                        </p:tgtEl>
                                      </p:cBhvr>
                                    </p:animEffect>
                                  </p:childTnLst>
                                </p:cTn>
                              </p:par>
                            </p:childTnLst>
                          </p:cTn>
                        </p:par>
                        <p:par>
                          <p:cTn id="19" fill="hold">
                            <p:stCondLst>
                              <p:cond delay="4500"/>
                            </p:stCondLst>
                            <p:childTnLst>
                              <p:par>
                                <p:cTn id="20" presetID="22" presetClass="entr" presetSubtype="8" fill="hold" nodeType="after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wipe(left)">
                                      <p:cBhvr>
                                        <p:cTn id="22" dur="2000"/>
                                        <p:tgtEl>
                                          <p:spTgt spid="23">
                                            <p:txEl>
                                              <p:pRg st="2" end="2"/>
                                            </p:txEl>
                                          </p:spTgt>
                                        </p:tgtEl>
                                      </p:cBhvr>
                                    </p:animEffect>
                                  </p:childTnLst>
                                </p:cTn>
                              </p:par>
                            </p:childTnLst>
                          </p:cTn>
                        </p:par>
                        <p:par>
                          <p:cTn id="23" fill="hold">
                            <p:stCondLst>
                              <p:cond delay="6500"/>
                            </p:stCondLst>
                            <p:childTnLst>
                              <p:par>
                                <p:cTn id="24" presetID="22" presetClass="entr" presetSubtype="8" fill="hold" nodeType="afterEffect">
                                  <p:stCondLst>
                                    <p:cond delay="0"/>
                                  </p:stCondLst>
                                  <p:childTnLst>
                                    <p:set>
                                      <p:cBhvr>
                                        <p:cTn id="25" dur="1" fill="hold">
                                          <p:stCondLst>
                                            <p:cond delay="0"/>
                                          </p:stCondLst>
                                        </p:cTn>
                                        <p:tgtEl>
                                          <p:spTgt spid="23">
                                            <p:txEl>
                                              <p:pRg st="3" end="3"/>
                                            </p:txEl>
                                          </p:spTgt>
                                        </p:tgtEl>
                                        <p:attrNameLst>
                                          <p:attrName>style.visibility</p:attrName>
                                        </p:attrNameLst>
                                      </p:cBhvr>
                                      <p:to>
                                        <p:strVal val="visible"/>
                                      </p:to>
                                    </p:set>
                                    <p:animEffect transition="in" filter="wipe(left)">
                                      <p:cBhvr>
                                        <p:cTn id="26" dur="2000"/>
                                        <p:tgtEl>
                                          <p:spTgt spid="23">
                                            <p:txEl>
                                              <p:pRg st="3" end="3"/>
                                            </p:txEl>
                                          </p:spTgt>
                                        </p:tgtEl>
                                      </p:cBhvr>
                                    </p:animEffect>
                                  </p:childTnLst>
                                </p:cTn>
                              </p:par>
                            </p:childTnLst>
                          </p:cTn>
                        </p:par>
                        <p:par>
                          <p:cTn id="27" fill="hold">
                            <p:stCondLst>
                              <p:cond delay="8500"/>
                            </p:stCondLst>
                            <p:childTnLst>
                              <p:par>
                                <p:cTn id="28" presetID="22" presetClass="entr" presetSubtype="8" fill="hold" nodeType="afterEffect">
                                  <p:stCondLst>
                                    <p:cond delay="0"/>
                                  </p:stCondLst>
                                  <p:childTnLst>
                                    <p:set>
                                      <p:cBhvr>
                                        <p:cTn id="29" dur="1" fill="hold">
                                          <p:stCondLst>
                                            <p:cond delay="0"/>
                                          </p:stCondLst>
                                        </p:cTn>
                                        <p:tgtEl>
                                          <p:spTgt spid="23">
                                            <p:txEl>
                                              <p:pRg st="4" end="4"/>
                                            </p:txEl>
                                          </p:spTgt>
                                        </p:tgtEl>
                                        <p:attrNameLst>
                                          <p:attrName>style.visibility</p:attrName>
                                        </p:attrNameLst>
                                      </p:cBhvr>
                                      <p:to>
                                        <p:strVal val="visible"/>
                                      </p:to>
                                    </p:set>
                                    <p:animEffect transition="in" filter="wipe(left)">
                                      <p:cBhvr>
                                        <p:cTn id="30" dur="20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9232F9-5740-B743-8582-94D309D2EEDC}"/>
              </a:ext>
            </a:extLst>
          </p:cNvPr>
          <p:cNvSpPr>
            <a:spLocks noGrp="1"/>
          </p:cNvSpPr>
          <p:nvPr>
            <p:ph idx="1"/>
          </p:nvPr>
        </p:nvSpPr>
        <p:spPr>
          <a:xfrm>
            <a:off x="797994" y="1654225"/>
            <a:ext cx="3595722" cy="4751334"/>
          </a:xfrm>
        </p:spPr>
        <p:txBody>
          <a:bodyPr/>
          <a:lstStyle/>
          <a:p>
            <a:pPr>
              <a:spcAft>
                <a:spcPts val="600"/>
              </a:spcAft>
            </a:pPr>
            <a:r>
              <a:rPr lang="es-ES" sz="1800" dirty="0">
                <a:solidFill>
                  <a:srgbClr val="1F7CB9"/>
                </a:solidFill>
              </a:rPr>
              <a:t>Las agendas mundiales están ampliando su enfoque para garantizar que las mujeres y los bebés no solo sobrevivan, sino </a:t>
            </a:r>
            <a:r>
              <a:rPr lang="es-ES" sz="1800" dirty="0" smtClean="0">
                <a:solidFill>
                  <a:srgbClr val="1F7CB9"/>
                </a:solidFill>
              </a:rPr>
              <a:t/>
            </a:r>
            <a:br>
              <a:rPr lang="es-ES" sz="1800" dirty="0" smtClean="0">
                <a:solidFill>
                  <a:srgbClr val="1F7CB9"/>
                </a:solidFill>
              </a:rPr>
            </a:br>
            <a:r>
              <a:rPr lang="es-ES" sz="1800" dirty="0" smtClean="0">
                <a:solidFill>
                  <a:srgbClr val="1F7CB9"/>
                </a:solidFill>
              </a:rPr>
              <a:t>que </a:t>
            </a:r>
            <a:r>
              <a:rPr lang="es-ES" sz="1800" dirty="0">
                <a:solidFill>
                  <a:srgbClr val="1F7CB9"/>
                </a:solidFill>
              </a:rPr>
              <a:t>prosperen y alcancen su pleno potencial de salud y bienestar</a:t>
            </a:r>
          </a:p>
          <a:p>
            <a:pPr>
              <a:spcAft>
                <a:spcPts val="600"/>
              </a:spcAft>
            </a:pPr>
            <a:r>
              <a:rPr lang="es-ES" sz="1600" i="0" dirty="0">
                <a:solidFill>
                  <a:srgbClr val="404040"/>
                </a:solidFill>
              </a:rPr>
              <a:t>Y reconocen </a:t>
            </a:r>
            <a:r>
              <a:rPr lang="es-ES" sz="1600" b="1" i="0" dirty="0">
                <a:solidFill>
                  <a:srgbClr val="404040"/>
                </a:solidFill>
              </a:rPr>
              <a:t>el período posnatal como un momento crítico para </a:t>
            </a:r>
            <a:r>
              <a:rPr lang="es-ES" sz="1600" b="1" i="0" dirty="0" smtClean="0">
                <a:solidFill>
                  <a:srgbClr val="404040"/>
                </a:solidFill>
              </a:rPr>
              <a:t/>
            </a:r>
            <a:br>
              <a:rPr lang="es-ES" sz="1600" b="1" i="0" dirty="0" smtClean="0">
                <a:solidFill>
                  <a:srgbClr val="404040"/>
                </a:solidFill>
              </a:rPr>
            </a:br>
            <a:r>
              <a:rPr lang="es-ES" sz="1600" b="1" i="0" dirty="0" smtClean="0">
                <a:solidFill>
                  <a:srgbClr val="404040"/>
                </a:solidFill>
              </a:rPr>
              <a:t>las </a:t>
            </a:r>
            <a:r>
              <a:rPr lang="es-ES" sz="1600" b="1" i="0" dirty="0">
                <a:solidFill>
                  <a:srgbClr val="404040"/>
                </a:solidFill>
              </a:rPr>
              <a:t>mujeres y los recién nacidos</a:t>
            </a:r>
            <a:r>
              <a:rPr lang="es-ES" sz="1600" i="0" dirty="0">
                <a:solidFill>
                  <a:srgbClr val="404040"/>
                </a:solidFill>
              </a:rPr>
              <a:t>, las parejas, los padres, los cuidadores </a:t>
            </a:r>
            <a:r>
              <a:rPr lang="es-ES" sz="1600" i="0" dirty="0" smtClean="0">
                <a:solidFill>
                  <a:srgbClr val="404040"/>
                </a:solidFill>
              </a:rPr>
              <a:t/>
            </a:r>
            <a:br>
              <a:rPr lang="es-ES" sz="1600" i="0" dirty="0" smtClean="0">
                <a:solidFill>
                  <a:srgbClr val="404040"/>
                </a:solidFill>
              </a:rPr>
            </a:br>
            <a:r>
              <a:rPr lang="es-ES" sz="1600" i="0" dirty="0" smtClean="0">
                <a:solidFill>
                  <a:srgbClr val="404040"/>
                </a:solidFill>
              </a:rPr>
              <a:t>y </a:t>
            </a:r>
            <a:r>
              <a:rPr lang="es-ES" sz="1600" i="0" dirty="0">
                <a:solidFill>
                  <a:srgbClr val="404040"/>
                </a:solidFill>
              </a:rPr>
              <a:t>las familias.</a:t>
            </a:r>
          </a:p>
          <a:p>
            <a:r>
              <a:rPr lang="es-ES" sz="1600" i="0" dirty="0">
                <a:solidFill>
                  <a:srgbClr val="404040"/>
                </a:solidFill>
              </a:rPr>
              <a:t>Los servicios de atención posnatal </a:t>
            </a:r>
            <a:r>
              <a:rPr lang="es-ES" sz="1600" i="0" dirty="0" smtClean="0">
                <a:solidFill>
                  <a:srgbClr val="404040"/>
                </a:solidFill>
              </a:rPr>
              <a:t/>
            </a:r>
            <a:br>
              <a:rPr lang="es-ES" sz="1600" i="0" dirty="0" smtClean="0">
                <a:solidFill>
                  <a:srgbClr val="404040"/>
                </a:solidFill>
              </a:rPr>
            </a:br>
            <a:r>
              <a:rPr lang="es-ES" sz="1600" i="0" dirty="0" smtClean="0">
                <a:solidFill>
                  <a:srgbClr val="404040"/>
                </a:solidFill>
              </a:rPr>
              <a:t>son </a:t>
            </a:r>
            <a:r>
              <a:rPr lang="es-ES" sz="1600" i="0" dirty="0">
                <a:solidFill>
                  <a:srgbClr val="404040"/>
                </a:solidFill>
              </a:rPr>
              <a:t>un componente fundamental de </a:t>
            </a:r>
            <a:r>
              <a:rPr lang="es-ES" sz="1600" i="0" dirty="0" smtClean="0">
                <a:solidFill>
                  <a:srgbClr val="404040"/>
                </a:solidFill>
              </a:rPr>
              <a:t/>
            </a:r>
            <a:br>
              <a:rPr lang="es-ES" sz="1600" i="0" dirty="0" smtClean="0">
                <a:solidFill>
                  <a:srgbClr val="404040"/>
                </a:solidFill>
              </a:rPr>
            </a:br>
            <a:r>
              <a:rPr lang="es-ES" sz="1600" i="0" dirty="0" smtClean="0">
                <a:solidFill>
                  <a:srgbClr val="404040"/>
                </a:solidFill>
              </a:rPr>
              <a:t>la </a:t>
            </a:r>
            <a:r>
              <a:rPr lang="es-ES" sz="1600" i="0" dirty="0">
                <a:solidFill>
                  <a:srgbClr val="404040"/>
                </a:solidFill>
              </a:rPr>
              <a:t>continuidad de la atención materna, neonatal e infantil. </a:t>
            </a:r>
          </a:p>
        </p:txBody>
      </p:sp>
      <p:sp>
        <p:nvSpPr>
          <p:cNvPr id="6" name="Slide Number Placeholder 5">
            <a:extLst>
              <a:ext uri="{FF2B5EF4-FFF2-40B4-BE49-F238E27FC236}">
                <a16:creationId xmlns:a16="http://schemas.microsoft.com/office/drawing/2014/main" id="{A960FB4F-FD5F-BE45-8127-FC8A8E7EEFDA}"/>
              </a:ext>
            </a:extLst>
          </p:cNvPr>
          <p:cNvSpPr>
            <a:spLocks noGrp="1"/>
          </p:cNvSpPr>
          <p:nvPr>
            <p:ph type="sldNum" sz="quarter" idx="13"/>
          </p:nvPr>
        </p:nvSpPr>
        <p:spPr/>
        <p:txBody>
          <a:bodyPr/>
          <a:lstStyle/>
          <a:p>
            <a:fld id="{6809F770-0487-C844-B5CD-7CCE6C86BD15}" type="slidenum">
              <a:rPr lang="en-US" smtClean="0"/>
              <a:pPr/>
              <a:t>4</a:t>
            </a:fld>
            <a:endParaRPr lang="en-US" smtClean="0"/>
          </a:p>
        </p:txBody>
      </p:sp>
      <p:pic>
        <p:nvPicPr>
          <p:cNvPr id="9" name="Picture 8" descr="Chart, sunburst chart&#10;&#10;Description automatically generated">
            <a:extLst>
              <a:ext uri="{FF2B5EF4-FFF2-40B4-BE49-F238E27FC236}">
                <a16:creationId xmlns:a16="http://schemas.microsoft.com/office/drawing/2014/main" id="{B3C41F47-1773-3943-85B2-5A7738EB86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3716" y="1594861"/>
            <a:ext cx="4236845" cy="4236845"/>
          </a:xfrm>
          <a:prstGeom prst="rect">
            <a:avLst/>
          </a:prstGeom>
        </p:spPr>
      </p:pic>
      <p:pic>
        <p:nvPicPr>
          <p:cNvPr id="10" name="Picture 9" descr="Shape&#10;&#10;Description automatically generated">
            <a:extLst>
              <a:ext uri="{FF2B5EF4-FFF2-40B4-BE49-F238E27FC236}">
                <a16:creationId xmlns:a16="http://schemas.microsoft.com/office/drawing/2014/main" id="{B50C75BC-8818-7349-B0DB-AA005149CDDE}"/>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8469254" y="0"/>
            <a:ext cx="3722746" cy="2739093"/>
          </a:xfrm>
          <a:prstGeom prst="rect">
            <a:avLst/>
          </a:prstGeom>
        </p:spPr>
      </p:pic>
      <p:pic>
        <p:nvPicPr>
          <p:cNvPr id="12" name="Picture 2">
            <a:extLst>
              <a:ext uri="{FF2B5EF4-FFF2-40B4-BE49-F238E27FC236}">
                <a16:creationId xmlns:a16="http://schemas.microsoft.com/office/drawing/2014/main" id="{3E3E711A-E897-474A-BD26-1EB5372F4C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62059" y="3713284"/>
            <a:ext cx="2527107" cy="21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a:extLst>
              <a:ext uri="{FF2B5EF4-FFF2-40B4-BE49-F238E27FC236}">
                <a16:creationId xmlns:a16="http://schemas.microsoft.com/office/drawing/2014/main" id="{43652E5C-80A2-41F0-8A29-45049439A4F0}"/>
              </a:ext>
            </a:extLst>
          </p:cNvPr>
          <p:cNvSpPr>
            <a:spLocks noGrp="1"/>
          </p:cNvSpPr>
          <p:nvPr>
            <p:ph type="title"/>
          </p:nvPr>
        </p:nvSpPr>
        <p:spPr>
          <a:xfrm>
            <a:off x="610307" y="521968"/>
            <a:ext cx="7905731" cy="1348227"/>
          </a:xfrm>
        </p:spPr>
        <p:txBody>
          <a:bodyPr/>
          <a:lstStyle/>
          <a:p>
            <a:r>
              <a:rPr lang="es-ES" sz="3200" b="1" cap="none" dirty="0">
                <a:solidFill>
                  <a:srgbClr val="1F7CB9"/>
                </a:solidFill>
                <a:latin typeface="Arial" panose="020B0604020202020204" pitchFamily="34" charset="0"/>
                <a:cs typeface="Arial" panose="020B0604020202020204" pitchFamily="34" charset="0"/>
              </a:rPr>
              <a:t>Atención posnatal y la agenda 2030 </a:t>
            </a:r>
            <a:r>
              <a:rPr lang="es-ES" sz="3200" b="1" cap="none" dirty="0" smtClean="0">
                <a:solidFill>
                  <a:srgbClr val="1F7CB9"/>
                </a:solidFill>
                <a:latin typeface="Arial" panose="020B0604020202020204" pitchFamily="34" charset="0"/>
                <a:cs typeface="Arial" panose="020B0604020202020204" pitchFamily="34" charset="0"/>
              </a:rPr>
              <a:t/>
            </a:r>
            <a:br>
              <a:rPr lang="es-ES" sz="3200" b="1" cap="none" dirty="0" smtClean="0">
                <a:solidFill>
                  <a:srgbClr val="1F7CB9"/>
                </a:solidFill>
                <a:latin typeface="Arial" panose="020B0604020202020204" pitchFamily="34" charset="0"/>
                <a:cs typeface="Arial" panose="020B0604020202020204" pitchFamily="34" charset="0"/>
              </a:rPr>
            </a:br>
            <a:r>
              <a:rPr lang="es-ES" sz="3200" b="1" cap="none" dirty="0" smtClean="0">
                <a:solidFill>
                  <a:srgbClr val="1F7CB9"/>
                </a:solidFill>
                <a:latin typeface="Arial" panose="020B0604020202020204" pitchFamily="34" charset="0"/>
                <a:cs typeface="Arial" panose="020B0604020202020204" pitchFamily="34" charset="0"/>
              </a:rPr>
              <a:t>para </a:t>
            </a:r>
            <a:r>
              <a:rPr lang="es-ES" sz="3200" b="1" cap="none" dirty="0">
                <a:solidFill>
                  <a:srgbClr val="1F7CB9"/>
                </a:solidFill>
                <a:latin typeface="Arial" panose="020B0604020202020204" pitchFamily="34" charset="0"/>
                <a:cs typeface="Arial" panose="020B0604020202020204" pitchFamily="34" charset="0"/>
              </a:rPr>
              <a:t>el desarrollo sostenible</a:t>
            </a:r>
            <a:r>
              <a:rPr lang="es-ES" dirty="0">
                <a:solidFill>
                  <a:srgbClr val="1F7CB9"/>
                </a:solidFill>
              </a:rPr>
              <a:t/>
            </a:r>
            <a:br>
              <a:rPr lang="es-ES" dirty="0">
                <a:solidFill>
                  <a:srgbClr val="1F7CB9"/>
                </a:solidFill>
              </a:rPr>
            </a:br>
            <a:endParaRPr lang="es-ES" dirty="0">
              <a:solidFill>
                <a:srgbClr val="1F7CB9"/>
              </a:solidFill>
            </a:endParaRPr>
          </a:p>
        </p:txBody>
      </p:sp>
    </p:spTree>
    <p:extLst>
      <p:ext uri="{BB962C8B-B14F-4D97-AF65-F5344CB8AC3E}">
        <p14:creationId xmlns:p14="http://schemas.microsoft.com/office/powerpoint/2010/main" val="1514623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 calcmode="lin" valueType="num">
                                      <p:cBhvr>
                                        <p:cTn id="9" dur="2000" fill="hold"/>
                                        <p:tgtEl>
                                          <p:spTgt spid="9"/>
                                        </p:tgtEl>
                                        <p:attrNameLst>
                                          <p:attrName>style.rotation</p:attrName>
                                        </p:attrNameLst>
                                      </p:cBhvr>
                                      <p:tavLst>
                                        <p:tav tm="0">
                                          <p:val>
                                            <p:fltVal val="90"/>
                                          </p:val>
                                        </p:tav>
                                        <p:tav tm="100000">
                                          <p:val>
                                            <p:fltVal val="0"/>
                                          </p:val>
                                        </p:tav>
                                      </p:tavLst>
                                    </p:anim>
                                    <p:animEffect transition="in" filter="fade">
                                      <p:cBhvr>
                                        <p:cTn id="10" dur="2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2000"/>
                                        <p:tgtEl>
                                          <p:spTgt spid="3">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2000"/>
                                        <p:tgtEl>
                                          <p:spTgt spid="3">
                                            <p:txEl>
                                              <p:pRg st="1" end="1"/>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E4899DB-5DF7-3D44-8CCA-71EDEA317C25}"/>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747396" y="-104514"/>
            <a:ext cx="2516400" cy="1939141"/>
          </a:xfrm>
          <a:prstGeom prst="rect">
            <a:avLst/>
          </a:prstGeom>
        </p:spPr>
      </p:pic>
      <p:sp>
        <p:nvSpPr>
          <p:cNvPr id="2" name="Title 1"/>
          <p:cNvSpPr>
            <a:spLocks noGrp="1"/>
          </p:cNvSpPr>
          <p:nvPr>
            <p:ph type="title"/>
          </p:nvPr>
        </p:nvSpPr>
        <p:spPr/>
        <p:txBody>
          <a:bodyPr/>
          <a:lstStyle/>
          <a:p>
            <a:r>
              <a:rPr lang="es-ES" b="1">
                <a:solidFill>
                  <a:srgbClr val="CC4F4F"/>
                </a:solidFill>
              </a:rPr>
              <a:t>B.2	</a:t>
            </a:r>
            <a:r>
              <a:rPr lang="es-ES" b="1" cap="none">
                <a:solidFill>
                  <a:srgbClr val="CC4F4F"/>
                </a:solidFill>
              </a:rPr>
              <a:t>Medidas preventivas</a:t>
            </a:r>
          </a:p>
        </p:txBody>
      </p:sp>
      <p:sp>
        <p:nvSpPr>
          <p:cNvPr id="15" name="Text Placeholder 2"/>
          <p:cNvSpPr>
            <a:spLocks noGrp="1"/>
          </p:cNvSpPr>
          <p:nvPr>
            <p:ph type="body" idx="11"/>
          </p:nvPr>
        </p:nvSpPr>
        <p:spPr/>
        <p:txBody>
          <a:bodyPr/>
          <a:lstStyle/>
          <a:p>
            <a:r>
              <a:rPr lang="es-ES" sz="2000" b="1" i="0">
                <a:solidFill>
                  <a:srgbClr val="CC4F4F"/>
                </a:solidFill>
                <a:latin typeface="+mj-lt"/>
              </a:rPr>
              <a:t>31. Uso de emolientes para prevenir afecciones en la piel</a:t>
            </a:r>
          </a:p>
        </p:txBody>
      </p:sp>
      <p:sp>
        <p:nvSpPr>
          <p:cNvPr id="3" name="Content Placeholder 2"/>
          <p:cNvSpPr>
            <a:spLocks noGrp="1"/>
          </p:cNvSpPr>
          <p:nvPr>
            <p:ph idx="4294967295"/>
          </p:nvPr>
        </p:nvSpPr>
        <p:spPr>
          <a:xfrm>
            <a:off x="610309" y="1920971"/>
            <a:ext cx="4439211" cy="1539875"/>
          </a:xfrm>
        </p:spPr>
        <p:txBody>
          <a:bodyPr/>
          <a:lstStyle/>
          <a:p>
            <a:pPr>
              <a:spcAft>
                <a:spcPts val="1800"/>
              </a:spcAft>
            </a:pPr>
            <a:r>
              <a:rPr lang="es-ES" sz="1800" dirty="0">
                <a:solidFill>
                  <a:srgbClr val="CC4F4F"/>
                </a:solidFill>
              </a:rPr>
              <a:t>No se recomienda</a:t>
            </a:r>
            <a:r>
              <a:rPr lang="es-ES" sz="1800" dirty="0">
                <a:solidFill>
                  <a:schemeClr val="tx1">
                    <a:lumMod val="75000"/>
                    <a:lumOff val="25000"/>
                  </a:schemeClr>
                </a:solidFill>
              </a:rPr>
              <a:t> la aplicación rutinaria de </a:t>
            </a:r>
            <a:r>
              <a:rPr lang="es-ES" sz="1800" dirty="0">
                <a:solidFill>
                  <a:srgbClr val="CC4F4F"/>
                </a:solidFill>
              </a:rPr>
              <a:t>emolientes tópicos</a:t>
            </a:r>
            <a:r>
              <a:rPr lang="es-ES" sz="1800" dirty="0">
                <a:solidFill>
                  <a:schemeClr val="tx1">
                    <a:lumMod val="75000"/>
                    <a:lumOff val="25000"/>
                  </a:schemeClr>
                </a:solidFill>
              </a:rPr>
              <a:t> en recién nacidos a término sanos para prevenir afecciones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en </a:t>
            </a:r>
            <a:r>
              <a:rPr lang="es-ES" sz="1800" dirty="0">
                <a:solidFill>
                  <a:schemeClr val="tx1">
                    <a:lumMod val="75000"/>
                    <a:lumOff val="25000"/>
                  </a:schemeClr>
                </a:solidFill>
              </a:rPr>
              <a:t>la piel.</a:t>
            </a:r>
            <a:r>
              <a:rPr lang="es-ES" sz="1800" dirty="0">
                <a:solidFill>
                  <a:srgbClr val="CC4F4F"/>
                </a:solidFill>
              </a:rPr>
              <a:t> </a:t>
            </a:r>
            <a:r>
              <a:rPr lang="es-ES" sz="1600" i="0" dirty="0">
                <a:solidFill>
                  <a:srgbClr val="E7B800"/>
                </a:solidFill>
              </a:rPr>
              <a:t/>
            </a:r>
            <a:br>
              <a:rPr lang="es-ES" sz="1600" i="0" dirty="0">
                <a:solidFill>
                  <a:srgbClr val="E7B800"/>
                </a:solidFill>
              </a:rPr>
            </a:br>
            <a:endParaRPr lang="es-ES" sz="1600" i="0" dirty="0">
              <a:solidFill>
                <a:srgbClr val="E7B800"/>
              </a:solidFill>
            </a:endParaRPr>
          </a:p>
        </p:txBody>
      </p:sp>
      <p:cxnSp>
        <p:nvCxnSpPr>
          <p:cNvPr id="27" name="Straight Connector 26">
            <a:extLst>
              <a:ext uri="{FF2B5EF4-FFF2-40B4-BE49-F238E27FC236}">
                <a16:creationId xmlns:a16="http://schemas.microsoft.com/office/drawing/2014/main" id="{D0D82993-1ED1-1E4B-9E38-ED0FC04FE10F}"/>
              </a:ext>
            </a:extLst>
          </p:cNvPr>
          <p:cNvCxnSpPr>
            <a:cxnSpLocks/>
          </p:cNvCxnSpPr>
          <p:nvPr/>
        </p:nvCxnSpPr>
        <p:spPr>
          <a:xfrm flipH="1" flipV="1">
            <a:off x="596021" y="2224216"/>
            <a:ext cx="5499981" cy="27915"/>
          </a:xfrm>
          <a:prstGeom prst="line">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16F243FE-7F58-AB4A-AAA6-27D59EE8D742}"/>
              </a:ext>
            </a:extLst>
          </p:cNvPr>
          <p:cNvCxnSpPr>
            <a:cxnSpLocks/>
            <a:endCxn id="32" idx="1"/>
          </p:cNvCxnSpPr>
          <p:nvPr/>
        </p:nvCxnSpPr>
        <p:spPr>
          <a:xfrm>
            <a:off x="951470" y="2607276"/>
            <a:ext cx="5119293" cy="1688547"/>
          </a:xfrm>
          <a:prstGeom prst="bentConnector3">
            <a:avLst>
              <a:gd name="adj1" fmla="val 85482"/>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95D2594-385F-2D4D-AE3F-82320DC2B9BB}"/>
              </a:ext>
            </a:extLst>
          </p:cNvPr>
          <p:cNvSpPr>
            <a:spLocks noGrp="1"/>
          </p:cNvSpPr>
          <p:nvPr>
            <p:ph type="sldNum" sz="quarter" idx="10"/>
          </p:nvPr>
        </p:nvSpPr>
        <p:spPr/>
        <p:txBody>
          <a:bodyPr/>
          <a:lstStyle/>
          <a:p>
            <a:fld id="{6809F770-0487-C844-B5CD-7CCE6C86BD15}" type="slidenum">
              <a:rPr lang="en-US" smtClean="0"/>
              <a:pPr/>
              <a:t>49</a:t>
            </a:fld>
            <a:endParaRPr lang="en-US" smtClean="0"/>
          </a:p>
        </p:txBody>
      </p:sp>
      <p:sp>
        <p:nvSpPr>
          <p:cNvPr id="28" name="Rectangle 27">
            <a:extLst>
              <a:ext uri="{FF2B5EF4-FFF2-40B4-BE49-F238E27FC236}">
                <a16:creationId xmlns:a16="http://schemas.microsoft.com/office/drawing/2014/main" id="{71FA4015-E0C5-2442-B387-BB2E48AAA4C3}"/>
              </a:ext>
            </a:extLst>
          </p:cNvPr>
          <p:cNvSpPr/>
          <p:nvPr/>
        </p:nvSpPr>
        <p:spPr>
          <a:xfrm>
            <a:off x="6070763" y="1838434"/>
            <a:ext cx="5753827" cy="1297412"/>
          </a:xfrm>
          <a:prstGeom prst="rect">
            <a:avLst/>
          </a:prstGeom>
          <a:solidFill>
            <a:srgbClr val="CC4F4F"/>
          </a:solid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14" name="Content Placeholder 2"/>
          <p:cNvSpPr>
            <a:spLocks noGrp="1"/>
          </p:cNvSpPr>
          <p:nvPr>
            <p:ph idx="4294967295"/>
          </p:nvPr>
        </p:nvSpPr>
        <p:spPr>
          <a:xfrm>
            <a:off x="6264026" y="1944489"/>
            <a:ext cx="5456945" cy="1141608"/>
          </a:xfrm>
        </p:spPr>
        <p:txBody>
          <a:bodyPr/>
          <a:lstStyle/>
          <a:p>
            <a:pPr>
              <a:spcAft>
                <a:spcPts val="600"/>
              </a:spcAft>
            </a:pPr>
            <a:r>
              <a:rPr lang="es-ES" sz="1600" b="1" i="0" dirty="0">
                <a:solidFill>
                  <a:schemeClr val="bg1"/>
                </a:solidFill>
                <a:latin typeface="+mj-lt"/>
              </a:rPr>
              <a:t>¿Qué son los emolientes tópicos? </a:t>
            </a:r>
            <a:br>
              <a:rPr lang="es-ES" sz="1600" b="1" i="0" dirty="0">
                <a:solidFill>
                  <a:schemeClr val="bg1"/>
                </a:solidFill>
                <a:latin typeface="+mj-lt"/>
              </a:rPr>
            </a:br>
            <a:r>
              <a:rPr lang="es-ES" sz="1600" i="0" dirty="0">
                <a:solidFill>
                  <a:schemeClr val="bg1"/>
                </a:solidFill>
              </a:rPr>
              <a:t>Cremas, ungüentos, lociones, aceites, geles, </a:t>
            </a:r>
            <a:r>
              <a:rPr lang="es-ES" sz="1600" i="0" dirty="0" err="1">
                <a:solidFill>
                  <a:schemeClr val="bg1"/>
                </a:solidFill>
              </a:rPr>
              <a:t>sprays</a:t>
            </a:r>
            <a:r>
              <a:rPr lang="es-ES" sz="1600" i="0" dirty="0">
                <a:solidFill>
                  <a:schemeClr val="bg1"/>
                </a:solidFill>
              </a:rPr>
              <a:t> y emulsiones para el cuidado de la piel, que se aplican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de </a:t>
            </a:r>
            <a:r>
              <a:rPr lang="es-ES" sz="1600" i="0" dirty="0">
                <a:solidFill>
                  <a:schemeClr val="bg1"/>
                </a:solidFill>
              </a:rPr>
              <a:t>forma rutinaria en todo el cuerpo o en parte de él.</a:t>
            </a:r>
          </a:p>
        </p:txBody>
      </p:sp>
      <p:sp>
        <p:nvSpPr>
          <p:cNvPr id="32" name="Rectangle 31">
            <a:extLst>
              <a:ext uri="{FF2B5EF4-FFF2-40B4-BE49-F238E27FC236}">
                <a16:creationId xmlns:a16="http://schemas.microsoft.com/office/drawing/2014/main" id="{1AD69A0F-BB00-CF4D-AF91-9296153EFEF9}"/>
              </a:ext>
            </a:extLst>
          </p:cNvPr>
          <p:cNvSpPr/>
          <p:nvPr/>
        </p:nvSpPr>
        <p:spPr>
          <a:xfrm>
            <a:off x="6070763" y="3359246"/>
            <a:ext cx="5753827" cy="1873154"/>
          </a:xfrm>
          <a:prstGeom prst="rect">
            <a:avLst/>
          </a:prstGeom>
          <a:solidFill>
            <a:schemeClr val="bg1"/>
          </a:solid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2" name="Content Placeholder 2"/>
          <p:cNvSpPr>
            <a:spLocks noGrp="1"/>
          </p:cNvSpPr>
          <p:nvPr>
            <p:ph type="body" sz="quarter" idx="4294967295"/>
          </p:nvPr>
        </p:nvSpPr>
        <p:spPr>
          <a:xfrm>
            <a:off x="6255590" y="3427036"/>
            <a:ext cx="5465381" cy="1647385"/>
          </a:xfrm>
        </p:spPr>
        <p:txBody>
          <a:bodyPr/>
          <a:lstStyle/>
          <a:p>
            <a:pPr>
              <a:spcAft>
                <a:spcPts val="600"/>
              </a:spcAft>
            </a:pPr>
            <a:r>
              <a:rPr lang="es-ES" sz="1600" b="1" i="0" dirty="0">
                <a:solidFill>
                  <a:srgbClr val="CC4F4F"/>
                </a:solidFill>
                <a:latin typeface="+mj-lt"/>
              </a:rPr>
              <a:t>¿Por qué no?</a:t>
            </a:r>
            <a:r>
              <a:rPr lang="es-ES" sz="1600" b="1" i="0" dirty="0">
                <a:solidFill>
                  <a:srgbClr val="6EB2AF"/>
                </a:solidFill>
                <a:latin typeface="+mj-lt"/>
              </a:rPr>
              <a:t/>
            </a:r>
            <a:br>
              <a:rPr lang="es-ES" sz="1600" b="1" i="0" dirty="0">
                <a:solidFill>
                  <a:srgbClr val="6EB2AF"/>
                </a:solidFill>
                <a:latin typeface="+mj-lt"/>
              </a:rPr>
            </a:br>
            <a:r>
              <a:rPr lang="es-ES" sz="1600" i="0" dirty="0">
                <a:solidFill>
                  <a:schemeClr val="tx1">
                    <a:lumMod val="75000"/>
                    <a:lumOff val="25000"/>
                  </a:schemeClr>
                </a:solidFill>
              </a:rPr>
              <a:t>El GDG convino en que no había pruebas suficientes sobre los beneficios y los daños, si es que los hay, de la aplicación rutinaria de emolientes tópicos en recién nacidos sanos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a </a:t>
            </a:r>
            <a:r>
              <a:rPr lang="es-ES" sz="1600" i="0" dirty="0">
                <a:solidFill>
                  <a:schemeClr val="tx1">
                    <a:lumMod val="75000"/>
                    <a:lumOff val="25000"/>
                  </a:schemeClr>
                </a:solidFill>
              </a:rPr>
              <a:t>término para prevenir las afecciones de la piel o la sensibilización atópica a los alérgenos.</a:t>
            </a:r>
          </a:p>
        </p:txBody>
      </p:sp>
      <p:sp>
        <p:nvSpPr>
          <p:cNvPr id="49" name="TextBox 48">
            <a:extLst>
              <a:ext uri="{FF2B5EF4-FFF2-40B4-BE49-F238E27FC236}">
                <a16:creationId xmlns:a16="http://schemas.microsoft.com/office/drawing/2014/main" id="{9E3119A2-EB92-F24D-A2AE-3EEE5CED1422}"/>
              </a:ext>
            </a:extLst>
          </p:cNvPr>
          <p:cNvSpPr txBox="1"/>
          <p:nvPr/>
        </p:nvSpPr>
        <p:spPr>
          <a:xfrm>
            <a:off x="2679099" y="5730800"/>
            <a:ext cx="2048671" cy="215444"/>
          </a:xfrm>
          <a:prstGeom prst="rect">
            <a:avLst/>
          </a:prstGeom>
          <a:noFill/>
        </p:spPr>
        <p:txBody>
          <a:bodyPr wrap="square" lIns="0" tIns="0" rIns="0" bIns="0" rtlCol="0">
            <a:spAutoFit/>
          </a:bodyPr>
          <a:lstStyle/>
          <a:p>
            <a:r>
              <a:rPr lang="es-ES" sz="1400" b="1">
                <a:solidFill>
                  <a:srgbClr val="CC4F4F"/>
                </a:solidFill>
                <a:latin typeface="+mj-lt"/>
              </a:rPr>
              <a:t>Medidas preventivas</a:t>
            </a:r>
          </a:p>
        </p:txBody>
      </p:sp>
      <p:grpSp>
        <p:nvGrpSpPr>
          <p:cNvPr id="50" name="Group 49">
            <a:extLst>
              <a:ext uri="{FF2B5EF4-FFF2-40B4-BE49-F238E27FC236}">
                <a16:creationId xmlns:a16="http://schemas.microsoft.com/office/drawing/2014/main" id="{14BEF120-0496-B24C-B6F4-6C4F48036937}"/>
              </a:ext>
            </a:extLst>
          </p:cNvPr>
          <p:cNvGrpSpPr/>
          <p:nvPr/>
        </p:nvGrpSpPr>
        <p:grpSpPr>
          <a:xfrm>
            <a:off x="2668137" y="5388820"/>
            <a:ext cx="2091332" cy="272250"/>
            <a:chOff x="685800" y="6165890"/>
            <a:chExt cx="1229008" cy="119062"/>
          </a:xfrm>
          <a:solidFill>
            <a:srgbClr val="CC4F4F"/>
          </a:solidFill>
        </p:grpSpPr>
        <p:sp>
          <p:nvSpPr>
            <p:cNvPr id="51"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53"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Rectangle 56">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9221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2000"/>
                                        <p:tgtEl>
                                          <p:spTgt spid="2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left)">
                                      <p:cBhvr>
                                        <p:cTn id="14" dur="2000"/>
                                        <p:tgtEl>
                                          <p:spTgt spid="14">
                                            <p:txEl>
                                              <p:pRg st="0" end="0"/>
                                            </p:txEl>
                                          </p:spTgt>
                                        </p:tgtEl>
                                      </p:cBhvr>
                                    </p:animEffect>
                                  </p:childTnLst>
                                </p:cTn>
                              </p:par>
                            </p:childTnLst>
                          </p:cTn>
                        </p:par>
                        <p:par>
                          <p:cTn id="15" fill="hold">
                            <p:stCondLst>
                              <p:cond delay="2500"/>
                            </p:stCondLst>
                            <p:childTnLst>
                              <p:par>
                                <p:cTn id="16" presetID="22" presetClass="entr" presetSubtype="8" fill="hold" nodeType="afterEffect">
                                  <p:stCondLst>
                                    <p:cond delay="100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2000"/>
                                        <p:tgtEl>
                                          <p:spTgt spid="33"/>
                                        </p:tgtEl>
                                      </p:cBhvr>
                                    </p:animEffect>
                                  </p:childTnLst>
                                </p:cTn>
                              </p:par>
                            </p:childTnLst>
                          </p:cTn>
                        </p:par>
                        <p:par>
                          <p:cTn id="19" fill="hold">
                            <p:stCondLst>
                              <p:cond delay="5500"/>
                            </p:stCondLst>
                            <p:childTnLst>
                              <p:par>
                                <p:cTn id="20" presetID="22" presetClass="entr" presetSubtype="8" fill="hold" grpId="0" nodeType="after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wipe(left)">
                                      <p:cBhvr>
                                        <p:cTn id="22" dur="2000"/>
                                        <p:tgtEl>
                                          <p:spTgt spid="22">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4" grpId="0" build="p"/>
      <p:bldP spid="32" grpId="0" animBg="1"/>
      <p:bldP spid="2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2AB8B90-98B2-2E44-8703-B2303255CF0A}"/>
              </a:ext>
            </a:extLst>
          </p:cNvPr>
          <p:cNvPicPr>
            <a:picLocks noChangeAspect="1"/>
          </p:cNvPicPr>
          <p:nvPr/>
        </p:nvPicPr>
        <p:blipFill>
          <a:blip r:embed="rId2">
            <a:alphaModFix amt="19000"/>
          </a:blip>
          <a:srcRect/>
          <a:stretch/>
        </p:blipFill>
        <p:spPr>
          <a:xfrm>
            <a:off x="6089796" y="0"/>
            <a:ext cx="6174000" cy="4757692"/>
          </a:xfrm>
          <a:prstGeom prst="rect">
            <a:avLst/>
          </a:prstGeom>
        </p:spPr>
      </p:pic>
      <p:sp>
        <p:nvSpPr>
          <p:cNvPr id="2" name="Title 1"/>
          <p:cNvSpPr>
            <a:spLocks noGrp="1"/>
          </p:cNvSpPr>
          <p:nvPr>
            <p:ph type="title"/>
          </p:nvPr>
        </p:nvSpPr>
        <p:spPr/>
        <p:txBody>
          <a:bodyPr/>
          <a:lstStyle/>
          <a:p>
            <a:r>
              <a:rPr lang="es-ES" b="1">
                <a:solidFill>
                  <a:srgbClr val="CC4F4F"/>
                </a:solidFill>
              </a:rPr>
              <a:t>B.2	</a:t>
            </a:r>
            <a:r>
              <a:rPr lang="es-ES" b="1" cap="none">
                <a:solidFill>
                  <a:srgbClr val="CC4F4F"/>
                </a:solidFill>
              </a:rPr>
              <a:t>Medidas preventivas</a:t>
            </a:r>
          </a:p>
        </p:txBody>
      </p:sp>
      <p:sp>
        <p:nvSpPr>
          <p:cNvPr id="15" name="Text Placeholder 2"/>
          <p:cNvSpPr>
            <a:spLocks noGrp="1"/>
          </p:cNvSpPr>
          <p:nvPr>
            <p:ph type="body" idx="11"/>
          </p:nvPr>
        </p:nvSpPr>
        <p:spPr>
          <a:xfrm>
            <a:off x="596021" y="1048873"/>
            <a:ext cx="7412289" cy="536519"/>
          </a:xfrm>
        </p:spPr>
        <p:txBody>
          <a:bodyPr/>
          <a:lstStyle/>
          <a:p>
            <a:r>
              <a:rPr lang="es-ES" sz="2000" b="1" i="0" dirty="0">
                <a:solidFill>
                  <a:srgbClr val="CC4F4F"/>
                </a:solidFill>
                <a:latin typeface="+mj-lt"/>
              </a:rPr>
              <a:t>32a y 32b. Colocación de clorhexidina en el muñón del cordón umbilical para prevenir infecciones neonatales</a:t>
            </a:r>
          </a:p>
        </p:txBody>
      </p:sp>
      <p:sp>
        <p:nvSpPr>
          <p:cNvPr id="20" name="Content Placeholder 2"/>
          <p:cNvSpPr>
            <a:spLocks noGrp="1"/>
          </p:cNvSpPr>
          <p:nvPr>
            <p:ph idx="4294967295"/>
          </p:nvPr>
        </p:nvSpPr>
        <p:spPr>
          <a:xfrm>
            <a:off x="610307" y="2810504"/>
            <a:ext cx="5333293" cy="2113081"/>
          </a:xfrm>
        </p:spPr>
        <p:txBody>
          <a:bodyPr/>
          <a:lstStyle/>
          <a:p>
            <a:pPr>
              <a:spcAft>
                <a:spcPts val="1800"/>
              </a:spcAft>
            </a:pPr>
            <a:r>
              <a:rPr lang="es-ES" sz="1800" dirty="0">
                <a:solidFill>
                  <a:schemeClr val="tx1">
                    <a:lumMod val="75000"/>
                    <a:lumOff val="25000"/>
                  </a:schemeClr>
                </a:solidFill>
              </a:rPr>
              <a:t>Se recomienda la colocación diaria de clorhexidina al 4 % (gel o solución acuosa de </a:t>
            </a:r>
            <a:r>
              <a:rPr lang="es-ES" sz="1800" dirty="0" err="1">
                <a:solidFill>
                  <a:schemeClr val="tx1">
                    <a:lumMod val="75000"/>
                    <a:lumOff val="25000"/>
                  </a:schemeClr>
                </a:solidFill>
              </a:rPr>
              <a:t>digluconato</a:t>
            </a:r>
            <a:r>
              <a:rPr lang="es-ES" sz="1800" dirty="0">
                <a:solidFill>
                  <a:schemeClr val="tx1">
                    <a:lumMod val="75000"/>
                    <a:lumOff val="25000"/>
                  </a:schemeClr>
                </a:solidFill>
              </a:rPr>
              <a:t> de clorhexidina al 7,1 %, con clorhexidina al 4 %) al muñón del cordón umbilical en la primera semana después del nacimiento solo en entornos en los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que </a:t>
            </a:r>
            <a:r>
              <a:rPr lang="es-ES" sz="1800" dirty="0">
                <a:solidFill>
                  <a:schemeClr val="tx1">
                    <a:lumMod val="75000"/>
                    <a:lumOff val="25000"/>
                  </a:schemeClr>
                </a:solidFill>
              </a:rPr>
              <a:t>comúnmente se usen sustancias tradicionales nocivas (como excremento animal) en el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cordón </a:t>
            </a:r>
            <a:r>
              <a:rPr lang="es-ES" sz="1800" dirty="0">
                <a:solidFill>
                  <a:schemeClr val="tx1">
                    <a:lumMod val="75000"/>
                    <a:lumOff val="25000"/>
                  </a:schemeClr>
                </a:solidFill>
              </a:rPr>
              <a:t>umbilical. </a:t>
            </a:r>
          </a:p>
        </p:txBody>
      </p:sp>
      <p:sp>
        <p:nvSpPr>
          <p:cNvPr id="3" name="Content Placeholder 2"/>
          <p:cNvSpPr>
            <a:spLocks noGrp="1"/>
          </p:cNvSpPr>
          <p:nvPr>
            <p:ph idx="4294967295"/>
          </p:nvPr>
        </p:nvSpPr>
        <p:spPr>
          <a:xfrm>
            <a:off x="610307" y="1997286"/>
            <a:ext cx="5957888" cy="347662"/>
          </a:xfrm>
        </p:spPr>
        <p:txBody>
          <a:bodyPr/>
          <a:lstStyle/>
          <a:p>
            <a:pPr>
              <a:spcAft>
                <a:spcPts val="1800"/>
              </a:spcAft>
            </a:pPr>
            <a:r>
              <a:rPr lang="es-ES" sz="1800" dirty="0">
                <a:solidFill>
                  <a:schemeClr val="tx1">
                    <a:lumMod val="75000"/>
                    <a:lumOff val="25000"/>
                  </a:schemeClr>
                </a:solidFill>
              </a:rPr>
              <a:t>Se recomienda el </a:t>
            </a:r>
            <a:r>
              <a:rPr lang="es-ES" sz="1800" dirty="0">
                <a:solidFill>
                  <a:srgbClr val="CC4F4F"/>
                </a:solidFill>
              </a:rPr>
              <a:t>cuidado del cordón umbilical para </a:t>
            </a:r>
            <a:r>
              <a:rPr lang="es-ES" sz="1800" dirty="0" smtClean="0">
                <a:solidFill>
                  <a:srgbClr val="CC4F4F"/>
                </a:solidFill>
              </a:rPr>
              <a:t/>
            </a:r>
            <a:br>
              <a:rPr lang="es-ES" sz="1800" dirty="0" smtClean="0">
                <a:solidFill>
                  <a:srgbClr val="CC4F4F"/>
                </a:solidFill>
              </a:rPr>
            </a:br>
            <a:r>
              <a:rPr lang="es-ES" sz="1800" dirty="0" smtClean="0">
                <a:solidFill>
                  <a:srgbClr val="CC4F4F"/>
                </a:solidFill>
              </a:rPr>
              <a:t>que </a:t>
            </a:r>
            <a:r>
              <a:rPr lang="es-ES" sz="1800" dirty="0">
                <a:solidFill>
                  <a:srgbClr val="CC4F4F"/>
                </a:solidFill>
              </a:rPr>
              <a:t>esté limpio y seco.</a:t>
            </a:r>
            <a:r>
              <a:rPr lang="es-ES" sz="1800" dirty="0">
                <a:solidFill>
                  <a:schemeClr val="tx1">
                    <a:lumMod val="75000"/>
                    <a:lumOff val="25000"/>
                  </a:schemeClr>
                </a:solidFill>
              </a:rPr>
              <a:t> </a:t>
            </a:r>
          </a:p>
        </p:txBody>
      </p:sp>
      <p:sp>
        <p:nvSpPr>
          <p:cNvPr id="7" name="Slide Number Placeholder 6">
            <a:extLst>
              <a:ext uri="{FF2B5EF4-FFF2-40B4-BE49-F238E27FC236}">
                <a16:creationId xmlns:a16="http://schemas.microsoft.com/office/drawing/2014/main" id="{F2231CB0-2706-824C-8B45-85CB98A0881B}"/>
              </a:ext>
            </a:extLst>
          </p:cNvPr>
          <p:cNvSpPr>
            <a:spLocks noGrp="1"/>
          </p:cNvSpPr>
          <p:nvPr>
            <p:ph type="sldNum" sz="quarter" idx="10"/>
          </p:nvPr>
        </p:nvSpPr>
        <p:spPr/>
        <p:txBody>
          <a:bodyPr/>
          <a:lstStyle/>
          <a:p>
            <a:fld id="{6809F770-0487-C844-B5CD-7CCE6C86BD15}" type="slidenum">
              <a:rPr lang="en-US" smtClean="0"/>
              <a:pPr/>
              <a:t>50</a:t>
            </a:fld>
            <a:endParaRPr lang="en-US" smtClean="0"/>
          </a:p>
        </p:txBody>
      </p:sp>
      <p:sp>
        <p:nvSpPr>
          <p:cNvPr id="29" name="TextBox 28">
            <a:extLst>
              <a:ext uri="{FF2B5EF4-FFF2-40B4-BE49-F238E27FC236}">
                <a16:creationId xmlns:a16="http://schemas.microsoft.com/office/drawing/2014/main" id="{9E3119A2-EB92-F24D-A2AE-3EEE5CED1422}"/>
              </a:ext>
            </a:extLst>
          </p:cNvPr>
          <p:cNvSpPr txBox="1"/>
          <p:nvPr/>
        </p:nvSpPr>
        <p:spPr>
          <a:xfrm>
            <a:off x="2679099" y="5730800"/>
            <a:ext cx="2048671" cy="215444"/>
          </a:xfrm>
          <a:prstGeom prst="rect">
            <a:avLst/>
          </a:prstGeom>
          <a:noFill/>
        </p:spPr>
        <p:txBody>
          <a:bodyPr wrap="square" lIns="0" tIns="0" rIns="0" bIns="0" rtlCol="0">
            <a:spAutoFit/>
          </a:bodyPr>
          <a:lstStyle/>
          <a:p>
            <a:r>
              <a:rPr lang="es-ES" sz="1400" b="1">
                <a:solidFill>
                  <a:srgbClr val="CC4F4F"/>
                </a:solidFill>
                <a:latin typeface="+mj-lt"/>
              </a:rPr>
              <a:t>Medidas preventivas</a:t>
            </a:r>
          </a:p>
        </p:txBody>
      </p:sp>
      <p:grpSp>
        <p:nvGrpSpPr>
          <p:cNvPr id="30" name="Group 29">
            <a:extLst>
              <a:ext uri="{FF2B5EF4-FFF2-40B4-BE49-F238E27FC236}">
                <a16:creationId xmlns:a16="http://schemas.microsoft.com/office/drawing/2014/main" id="{14BEF120-0496-B24C-B6F4-6C4F48036937}"/>
              </a:ext>
            </a:extLst>
          </p:cNvPr>
          <p:cNvGrpSpPr/>
          <p:nvPr/>
        </p:nvGrpSpPr>
        <p:grpSpPr>
          <a:xfrm>
            <a:off x="2668137" y="5388820"/>
            <a:ext cx="2091332" cy="272250"/>
            <a:chOff x="685800" y="6165890"/>
            <a:chExt cx="1229008" cy="119062"/>
          </a:xfrm>
          <a:solidFill>
            <a:srgbClr val="CC4F4F"/>
          </a:solidFill>
        </p:grpSpPr>
        <p:sp>
          <p:nvSpPr>
            <p:cNvPr id="31"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3"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45">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id="{351C4F60-3FD5-4CCD-997D-46953F2C4D8D}"/>
              </a:ext>
            </a:extLst>
          </p:cNvPr>
          <p:cNvSpPr txBox="1"/>
          <p:nvPr/>
        </p:nvSpPr>
        <p:spPr>
          <a:xfrm>
            <a:off x="6887567" y="5046495"/>
            <a:ext cx="4019897" cy="338554"/>
          </a:xfrm>
          <a:prstGeom prst="rect">
            <a:avLst/>
          </a:prstGeom>
          <a:noFill/>
        </p:spPr>
        <p:txBody>
          <a:bodyPr wrap="square" lIns="0" tIns="0" rIns="0" bIns="0" rtlCol="0">
            <a:spAutoFit/>
          </a:bodyPr>
          <a:lstStyle/>
          <a:p>
            <a:r>
              <a:rPr lang="es-ES" sz="1100">
                <a:solidFill>
                  <a:schemeClr val="bg1">
                    <a:lumMod val="50000"/>
                  </a:schemeClr>
                </a:solidFill>
              </a:rPr>
              <a:t>Siphiwe con su hija Lundiwe en Sudáfrica en 2014.  </a:t>
            </a:r>
          </a:p>
          <a:p>
            <a:r>
              <a:rPr lang="es-ES" sz="1100">
                <a:solidFill>
                  <a:schemeClr val="bg1">
                    <a:lumMod val="50000"/>
                  </a:schemeClr>
                </a:solidFill>
              </a:rPr>
              <a:t>© UNICEF/UNI182258/Schermbrucker</a:t>
            </a:r>
          </a:p>
        </p:txBody>
      </p:sp>
      <p:pic>
        <p:nvPicPr>
          <p:cNvPr id="21" name="Picture 20">
            <a:extLst>
              <a:ext uri="{FF2B5EF4-FFF2-40B4-BE49-F238E27FC236}">
                <a16:creationId xmlns:a16="http://schemas.microsoft.com/office/drawing/2014/main" id="{08E5BA6D-52DB-4D02-89DA-1FD6122F43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7567" y="1957620"/>
            <a:ext cx="4539260" cy="3026173"/>
          </a:xfrm>
          <a:prstGeom prst="rect">
            <a:avLst/>
          </a:prstGeom>
        </p:spPr>
      </p:pic>
    </p:spTree>
    <p:extLst>
      <p:ext uri="{BB962C8B-B14F-4D97-AF65-F5344CB8AC3E}">
        <p14:creationId xmlns:p14="http://schemas.microsoft.com/office/powerpoint/2010/main" val="397885066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C62FD63-504D-7C4E-BDB8-BC683465BC5D}"/>
              </a:ext>
            </a:extLst>
          </p:cNvPr>
          <p:cNvPicPr>
            <a:picLocks noChangeAspect="1"/>
          </p:cNvPicPr>
          <p:nvPr/>
        </p:nvPicPr>
        <p:blipFill>
          <a:blip r:embed="rId2">
            <a:alphaModFix amt="19000"/>
          </a:blip>
          <a:srcRect/>
          <a:stretch/>
        </p:blipFill>
        <p:spPr>
          <a:xfrm>
            <a:off x="6089796" y="0"/>
            <a:ext cx="6174000" cy="4757692"/>
          </a:xfrm>
          <a:prstGeom prst="rect">
            <a:avLst/>
          </a:prstGeom>
        </p:spPr>
      </p:pic>
      <p:sp>
        <p:nvSpPr>
          <p:cNvPr id="2" name="Title 1"/>
          <p:cNvSpPr>
            <a:spLocks noGrp="1"/>
          </p:cNvSpPr>
          <p:nvPr>
            <p:ph type="title"/>
          </p:nvPr>
        </p:nvSpPr>
        <p:spPr/>
        <p:txBody>
          <a:bodyPr/>
          <a:lstStyle/>
          <a:p>
            <a:r>
              <a:rPr lang="es-ES" b="1">
                <a:solidFill>
                  <a:srgbClr val="CC4F4F"/>
                </a:solidFill>
              </a:rPr>
              <a:t>B.2	</a:t>
            </a:r>
            <a:r>
              <a:rPr lang="es-ES" b="1" cap="none">
                <a:solidFill>
                  <a:srgbClr val="CC4F4F"/>
                </a:solidFill>
              </a:rPr>
              <a:t>Medidas preventivas</a:t>
            </a:r>
          </a:p>
        </p:txBody>
      </p:sp>
      <p:sp>
        <p:nvSpPr>
          <p:cNvPr id="15" name="Text Placeholder 2"/>
          <p:cNvSpPr>
            <a:spLocks noGrp="1"/>
          </p:cNvSpPr>
          <p:nvPr>
            <p:ph type="body" idx="11"/>
          </p:nvPr>
        </p:nvSpPr>
        <p:spPr>
          <a:xfrm>
            <a:off x="612773" y="1134599"/>
            <a:ext cx="10969627" cy="536519"/>
          </a:xfrm>
        </p:spPr>
        <p:txBody>
          <a:bodyPr/>
          <a:lstStyle/>
          <a:p>
            <a:r>
              <a:rPr lang="es-ES" sz="2000" b="1" i="0">
                <a:solidFill>
                  <a:srgbClr val="CC4F4F"/>
                </a:solidFill>
                <a:latin typeface="+mj-lt"/>
              </a:rPr>
              <a:t>33. Posición para dormir a fin de prevenir el síndrome de muerte súbita del lactante </a:t>
            </a:r>
          </a:p>
        </p:txBody>
      </p:sp>
      <p:sp>
        <p:nvSpPr>
          <p:cNvPr id="3" name="Content Placeholder 2"/>
          <p:cNvSpPr>
            <a:spLocks noGrp="1"/>
          </p:cNvSpPr>
          <p:nvPr>
            <p:ph idx="4294967295"/>
          </p:nvPr>
        </p:nvSpPr>
        <p:spPr>
          <a:xfrm>
            <a:off x="612772" y="1937704"/>
            <a:ext cx="5729033" cy="1441450"/>
          </a:xfrm>
        </p:spPr>
        <p:txBody>
          <a:bodyPr/>
          <a:lstStyle/>
          <a:p>
            <a:pPr>
              <a:spcAft>
                <a:spcPts val="1800"/>
              </a:spcAft>
            </a:pPr>
            <a:r>
              <a:rPr lang="es-ES" sz="1800" dirty="0">
                <a:solidFill>
                  <a:schemeClr val="tx1">
                    <a:lumMod val="75000"/>
                    <a:lumOff val="25000"/>
                  </a:schemeClr>
                </a:solidFill>
              </a:rPr>
              <a:t>Se recomienda colocar al bebé a dormir en </a:t>
            </a:r>
            <a:r>
              <a:rPr lang="es-ES" sz="1800" dirty="0">
                <a:solidFill>
                  <a:srgbClr val="CC4F4F"/>
                </a:solidFill>
              </a:rPr>
              <a:t>posición supina durante el primer año</a:t>
            </a:r>
            <a:r>
              <a:rPr lang="es-ES" sz="1800" dirty="0">
                <a:solidFill>
                  <a:schemeClr val="tx1">
                    <a:lumMod val="75000"/>
                    <a:lumOff val="25000"/>
                  </a:schemeClr>
                </a:solidFill>
              </a:rPr>
              <a:t> a fin de prevenir el síndrome de muerte súbita del lactante (SIDS) y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la </a:t>
            </a:r>
            <a:r>
              <a:rPr lang="es-ES" sz="1800" dirty="0">
                <a:solidFill>
                  <a:schemeClr val="tx1">
                    <a:lumMod val="75000"/>
                    <a:lumOff val="25000"/>
                  </a:schemeClr>
                </a:solidFill>
              </a:rPr>
              <a:t>muerte súbita e inesperada del lactante (SUDI).</a:t>
            </a:r>
          </a:p>
        </p:txBody>
      </p:sp>
      <p:sp>
        <p:nvSpPr>
          <p:cNvPr id="8" name="Slide Number Placeholder 7">
            <a:extLst>
              <a:ext uri="{FF2B5EF4-FFF2-40B4-BE49-F238E27FC236}">
                <a16:creationId xmlns:a16="http://schemas.microsoft.com/office/drawing/2014/main" id="{1535BC06-1E92-A746-9629-F9B4007E7D38}"/>
              </a:ext>
            </a:extLst>
          </p:cNvPr>
          <p:cNvSpPr>
            <a:spLocks noGrp="1"/>
          </p:cNvSpPr>
          <p:nvPr>
            <p:ph type="sldNum" sz="quarter" idx="10"/>
          </p:nvPr>
        </p:nvSpPr>
        <p:spPr/>
        <p:txBody>
          <a:bodyPr/>
          <a:lstStyle/>
          <a:p>
            <a:fld id="{6809F770-0487-C844-B5CD-7CCE6C86BD15}" type="slidenum">
              <a:rPr lang="en-US" smtClean="0"/>
              <a:pPr/>
              <a:t>51</a:t>
            </a:fld>
            <a:endParaRPr lang="en-US" smtClean="0"/>
          </a:p>
        </p:txBody>
      </p:sp>
      <p:sp>
        <p:nvSpPr>
          <p:cNvPr id="18" name="TextBox 17">
            <a:extLst>
              <a:ext uri="{FF2B5EF4-FFF2-40B4-BE49-F238E27FC236}">
                <a16:creationId xmlns:a16="http://schemas.microsoft.com/office/drawing/2014/main" id="{9E3119A2-EB92-F24D-A2AE-3EEE5CED1422}"/>
              </a:ext>
            </a:extLst>
          </p:cNvPr>
          <p:cNvSpPr txBox="1"/>
          <p:nvPr/>
        </p:nvSpPr>
        <p:spPr>
          <a:xfrm>
            <a:off x="2679099" y="5730800"/>
            <a:ext cx="2048671" cy="215444"/>
          </a:xfrm>
          <a:prstGeom prst="rect">
            <a:avLst/>
          </a:prstGeom>
          <a:noFill/>
        </p:spPr>
        <p:txBody>
          <a:bodyPr wrap="square" lIns="0" tIns="0" rIns="0" bIns="0" rtlCol="0">
            <a:spAutoFit/>
          </a:bodyPr>
          <a:lstStyle/>
          <a:p>
            <a:r>
              <a:rPr lang="es-ES" sz="1400" b="1">
                <a:solidFill>
                  <a:srgbClr val="CC4F4F"/>
                </a:solidFill>
                <a:latin typeface="+mj-lt"/>
              </a:rPr>
              <a:t>Medidas preventivas</a:t>
            </a:r>
          </a:p>
        </p:txBody>
      </p:sp>
      <p:grpSp>
        <p:nvGrpSpPr>
          <p:cNvPr id="19" name="Group 18">
            <a:extLst>
              <a:ext uri="{FF2B5EF4-FFF2-40B4-BE49-F238E27FC236}">
                <a16:creationId xmlns:a16="http://schemas.microsoft.com/office/drawing/2014/main" id="{14BEF120-0496-B24C-B6F4-6C4F48036937}"/>
              </a:ext>
            </a:extLst>
          </p:cNvPr>
          <p:cNvGrpSpPr/>
          <p:nvPr/>
        </p:nvGrpSpPr>
        <p:grpSpPr>
          <a:xfrm>
            <a:off x="2668137" y="5388820"/>
            <a:ext cx="2091332" cy="272250"/>
            <a:chOff x="685800" y="6165890"/>
            <a:chExt cx="1229008" cy="119062"/>
          </a:xfrm>
          <a:solidFill>
            <a:srgbClr val="CC4F4F"/>
          </a:solidFill>
        </p:grpSpPr>
        <p:sp>
          <p:nvSpPr>
            <p:cNvPr id="20"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2"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44612D9B-EE5D-4DB7-BD4D-141348D52ECE}"/>
              </a:ext>
            </a:extLst>
          </p:cNvPr>
          <p:cNvSpPr txBox="1"/>
          <p:nvPr/>
        </p:nvSpPr>
        <p:spPr>
          <a:xfrm rot="10800000" flipV="1">
            <a:off x="6862360" y="4761840"/>
            <a:ext cx="4415240" cy="338554"/>
          </a:xfrm>
          <a:prstGeom prst="rect">
            <a:avLst/>
          </a:prstGeom>
          <a:noFill/>
        </p:spPr>
        <p:txBody>
          <a:bodyPr wrap="square" lIns="0" tIns="0" rIns="0" bIns="0" rtlCol="0">
            <a:spAutoFit/>
          </a:bodyPr>
          <a:lstStyle/>
          <a:p>
            <a:r>
              <a:rPr lang="es-ES" sz="1100" b="0" i="0">
                <a:solidFill>
                  <a:srgbClr val="AAAAAA"/>
                </a:solidFill>
                <a:latin typeface="Arial" panose="020B0604020202020204" pitchFamily="34" charset="0"/>
              </a:rPr>
              <a:t>Saundy Sagui, una mujer indígena maya, acuna a su hijo recién nacido en Cobán, Guatemala, en 2012. © UNICEF/UNI139090/Markisz</a:t>
            </a:r>
          </a:p>
        </p:txBody>
      </p:sp>
      <p:pic>
        <p:nvPicPr>
          <p:cNvPr id="6146" name="Picture 2">
            <a:extLst>
              <a:ext uri="{FF2B5EF4-FFF2-40B4-BE49-F238E27FC236}">
                <a16:creationId xmlns:a16="http://schemas.microsoft.com/office/drawing/2014/main" id="{0047A230-F851-4A13-B8E4-7ED984C41F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2360" y="1867429"/>
            <a:ext cx="4294590" cy="285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02520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BCE17CD-C587-1D46-A141-B60FBAC4EAEB}"/>
              </a:ext>
            </a:extLst>
          </p:cNvPr>
          <p:cNvPicPr>
            <a:picLocks noChangeAspect="1"/>
          </p:cNvPicPr>
          <p:nvPr/>
        </p:nvPicPr>
        <p:blipFill>
          <a:blip r:embed="rId2">
            <a:alphaModFix amt="19000"/>
          </a:blip>
          <a:srcRect/>
          <a:stretch/>
        </p:blipFill>
        <p:spPr>
          <a:xfrm>
            <a:off x="6089796" y="0"/>
            <a:ext cx="6174000" cy="4757692"/>
          </a:xfrm>
          <a:prstGeom prst="rect">
            <a:avLst/>
          </a:prstGeom>
        </p:spPr>
      </p:pic>
      <p:sp>
        <p:nvSpPr>
          <p:cNvPr id="2" name="Title 1"/>
          <p:cNvSpPr>
            <a:spLocks noGrp="1"/>
          </p:cNvSpPr>
          <p:nvPr>
            <p:ph type="title"/>
          </p:nvPr>
        </p:nvSpPr>
        <p:spPr/>
        <p:txBody>
          <a:bodyPr/>
          <a:lstStyle/>
          <a:p>
            <a:r>
              <a:rPr lang="es-ES" b="1">
                <a:solidFill>
                  <a:srgbClr val="CC4F4F"/>
                </a:solidFill>
              </a:rPr>
              <a:t>B.2	</a:t>
            </a:r>
            <a:r>
              <a:rPr lang="es-ES" b="1" cap="none">
                <a:solidFill>
                  <a:srgbClr val="CC4F4F"/>
                </a:solidFill>
              </a:rPr>
              <a:t>Medidas preventivas</a:t>
            </a:r>
          </a:p>
        </p:txBody>
      </p:sp>
      <p:sp>
        <p:nvSpPr>
          <p:cNvPr id="15" name="Text Placeholder 2"/>
          <p:cNvSpPr>
            <a:spLocks noGrp="1"/>
          </p:cNvSpPr>
          <p:nvPr>
            <p:ph type="body" idx="11"/>
          </p:nvPr>
        </p:nvSpPr>
        <p:spPr/>
        <p:txBody>
          <a:bodyPr/>
          <a:lstStyle/>
          <a:p>
            <a:r>
              <a:rPr lang="es-ES" sz="2000" b="1" i="0">
                <a:solidFill>
                  <a:srgbClr val="CC4F4F"/>
                </a:solidFill>
                <a:latin typeface="+mj-lt"/>
              </a:rPr>
              <a:t>34. Vacunación para prevenir infecciones </a:t>
            </a:r>
          </a:p>
        </p:txBody>
      </p:sp>
      <p:sp>
        <p:nvSpPr>
          <p:cNvPr id="3" name="Content Placeholder 2"/>
          <p:cNvSpPr>
            <a:spLocks noGrp="1"/>
          </p:cNvSpPr>
          <p:nvPr>
            <p:ph idx="4294967295"/>
          </p:nvPr>
        </p:nvSpPr>
        <p:spPr>
          <a:xfrm>
            <a:off x="610307" y="1912853"/>
            <a:ext cx="5225009" cy="1538287"/>
          </a:xfrm>
        </p:spPr>
        <p:txBody>
          <a:bodyPr/>
          <a:lstStyle/>
          <a:p>
            <a:pPr>
              <a:spcAft>
                <a:spcPts val="1800"/>
              </a:spcAft>
            </a:pPr>
            <a:r>
              <a:rPr lang="es-ES" sz="1800" dirty="0">
                <a:solidFill>
                  <a:schemeClr val="tx1">
                    <a:lumMod val="75000"/>
                    <a:lumOff val="25000"/>
                  </a:schemeClr>
                </a:solidFill>
              </a:rPr>
              <a:t>Deben promoverse las vacunaciones de los recién nacidos según las últimas recomendaciones de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la </a:t>
            </a:r>
            <a:r>
              <a:rPr lang="es-ES" sz="1800" dirty="0">
                <a:solidFill>
                  <a:schemeClr val="tx1">
                    <a:lumMod val="75000"/>
                    <a:lumOff val="25000"/>
                  </a:schemeClr>
                </a:solidFill>
              </a:rPr>
              <a:t>OMS existentes sobre vacunación de rutina. </a:t>
            </a:r>
          </a:p>
        </p:txBody>
      </p:sp>
      <p:sp>
        <p:nvSpPr>
          <p:cNvPr id="4" name="Slide Number Placeholder 3">
            <a:extLst>
              <a:ext uri="{FF2B5EF4-FFF2-40B4-BE49-F238E27FC236}">
                <a16:creationId xmlns:a16="http://schemas.microsoft.com/office/drawing/2014/main" id="{20F7E9BB-7365-114B-8A6B-16D0481BEB95}"/>
              </a:ext>
            </a:extLst>
          </p:cNvPr>
          <p:cNvSpPr>
            <a:spLocks noGrp="1"/>
          </p:cNvSpPr>
          <p:nvPr>
            <p:ph type="sldNum" sz="quarter" idx="10"/>
          </p:nvPr>
        </p:nvSpPr>
        <p:spPr/>
        <p:txBody>
          <a:bodyPr/>
          <a:lstStyle/>
          <a:p>
            <a:fld id="{6809F770-0487-C844-B5CD-7CCE6C86BD15}" type="slidenum">
              <a:rPr lang="en-US" smtClean="0"/>
              <a:pPr/>
              <a:t>52</a:t>
            </a:fld>
            <a:endParaRPr lang="en-US" smtClean="0"/>
          </a:p>
        </p:txBody>
      </p:sp>
      <p:sp>
        <p:nvSpPr>
          <p:cNvPr id="21" name="TextBox 20">
            <a:extLst>
              <a:ext uri="{FF2B5EF4-FFF2-40B4-BE49-F238E27FC236}">
                <a16:creationId xmlns:a16="http://schemas.microsoft.com/office/drawing/2014/main" id="{9E3119A2-EB92-F24D-A2AE-3EEE5CED1422}"/>
              </a:ext>
            </a:extLst>
          </p:cNvPr>
          <p:cNvSpPr txBox="1"/>
          <p:nvPr/>
        </p:nvSpPr>
        <p:spPr>
          <a:xfrm>
            <a:off x="2679099" y="5730800"/>
            <a:ext cx="2048671" cy="215444"/>
          </a:xfrm>
          <a:prstGeom prst="rect">
            <a:avLst/>
          </a:prstGeom>
          <a:noFill/>
        </p:spPr>
        <p:txBody>
          <a:bodyPr wrap="square" lIns="0" tIns="0" rIns="0" bIns="0" rtlCol="0">
            <a:spAutoFit/>
          </a:bodyPr>
          <a:lstStyle/>
          <a:p>
            <a:r>
              <a:rPr lang="es-ES" sz="1400" b="1">
                <a:solidFill>
                  <a:srgbClr val="CC4F4F"/>
                </a:solidFill>
                <a:latin typeface="+mj-lt"/>
              </a:rPr>
              <a:t>Medidas preventivas</a:t>
            </a:r>
          </a:p>
        </p:txBody>
      </p:sp>
      <p:grpSp>
        <p:nvGrpSpPr>
          <p:cNvPr id="29" name="Group 28">
            <a:extLst>
              <a:ext uri="{FF2B5EF4-FFF2-40B4-BE49-F238E27FC236}">
                <a16:creationId xmlns:a16="http://schemas.microsoft.com/office/drawing/2014/main" id="{14BEF120-0496-B24C-B6F4-6C4F48036937}"/>
              </a:ext>
            </a:extLst>
          </p:cNvPr>
          <p:cNvGrpSpPr/>
          <p:nvPr/>
        </p:nvGrpSpPr>
        <p:grpSpPr>
          <a:xfrm>
            <a:off x="2668137" y="5388820"/>
            <a:ext cx="2091332" cy="272250"/>
            <a:chOff x="685800" y="6165890"/>
            <a:chExt cx="1229008" cy="119062"/>
          </a:xfrm>
          <a:solidFill>
            <a:srgbClr val="CC4F4F"/>
          </a:solidFill>
        </p:grpSpPr>
        <p:sp>
          <p:nvSpPr>
            <p:cNvPr id="30"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Rectangle 42">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8" name="Group 17">
            <a:extLst>
              <a:ext uri="{FF2B5EF4-FFF2-40B4-BE49-F238E27FC236}">
                <a16:creationId xmlns:a16="http://schemas.microsoft.com/office/drawing/2014/main" id="{6763EFCC-1CFB-E046-9DD5-7B3C41EDBAF6}"/>
              </a:ext>
            </a:extLst>
          </p:cNvPr>
          <p:cNvGrpSpPr/>
          <p:nvPr/>
        </p:nvGrpSpPr>
        <p:grpSpPr>
          <a:xfrm>
            <a:off x="9786720" y="452331"/>
            <a:ext cx="2405280" cy="692727"/>
            <a:chOff x="9786720" y="665018"/>
            <a:chExt cx="2405280" cy="692727"/>
          </a:xfrm>
          <a:solidFill>
            <a:srgbClr val="CC4F4F"/>
          </a:solidFill>
        </p:grpSpPr>
        <p:sp>
          <p:nvSpPr>
            <p:cNvPr id="20" name="Rounded Rectangle 19">
              <a:extLst>
                <a:ext uri="{FF2B5EF4-FFF2-40B4-BE49-F238E27FC236}">
                  <a16:creationId xmlns:a16="http://schemas.microsoft.com/office/drawing/2014/main" id="{D9885A0F-650C-E847-8BF8-5F1D9406713F}"/>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2" name="Rounded Rectangle 21">
              <a:extLst>
                <a:ext uri="{FF2B5EF4-FFF2-40B4-BE49-F238E27FC236}">
                  <a16:creationId xmlns:a16="http://schemas.microsoft.com/office/drawing/2014/main" id="{665E4D9A-BF89-4447-9B46-283EEBF5FB47}"/>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Recomendación integrada</a:t>
              </a:r>
            </a:p>
          </p:txBody>
        </p:sp>
      </p:gr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7445" y="1701903"/>
            <a:ext cx="4580309" cy="3053539"/>
          </a:xfrm>
          <a:prstGeom prst="rect">
            <a:avLst/>
          </a:prstGeom>
        </p:spPr>
      </p:pic>
      <p:sp>
        <p:nvSpPr>
          <p:cNvPr id="6" name="Rectangle 5"/>
          <p:cNvSpPr/>
          <p:nvPr/>
        </p:nvSpPr>
        <p:spPr>
          <a:xfrm>
            <a:off x="6515948" y="4775648"/>
            <a:ext cx="2443298" cy="261610"/>
          </a:xfrm>
          <a:prstGeom prst="rect">
            <a:avLst/>
          </a:prstGeom>
        </p:spPr>
        <p:txBody>
          <a:bodyPr wrap="none">
            <a:spAutoFit/>
          </a:bodyPr>
          <a:lstStyle/>
          <a:p>
            <a:r>
              <a:rPr lang="es-ES" sz="1100">
                <a:solidFill>
                  <a:schemeClr val="bg1">
                    <a:lumMod val="50000"/>
                  </a:schemeClr>
                </a:solidFill>
              </a:rPr>
              <a:t>Foto de </a:t>
            </a:r>
            <a:r>
              <a:rPr lang="es-ES" sz="1100">
                <a:solidFill>
                  <a:schemeClr val="bg1">
                    <a:lumMod val="50000"/>
                  </a:schemeClr>
                </a:solidFill>
                <a:hlinkClick r:id="rId4"/>
              </a:rPr>
              <a:t>Hollie Santos</a:t>
            </a:r>
            <a:r>
              <a:rPr lang="es-ES" sz="1100">
                <a:solidFill>
                  <a:schemeClr val="bg1">
                    <a:lumMod val="50000"/>
                  </a:schemeClr>
                </a:solidFill>
              </a:rPr>
              <a:t> en </a:t>
            </a:r>
            <a:r>
              <a:rPr lang="es-ES" sz="1100">
                <a:solidFill>
                  <a:schemeClr val="bg1">
                    <a:lumMod val="50000"/>
                  </a:schemeClr>
                </a:solidFill>
                <a:hlinkClick r:id="rId5"/>
              </a:rPr>
              <a:t>Unsplash</a:t>
            </a:r>
            <a:r>
              <a:rPr lang="es-ES" sz="1100">
                <a:solidFill>
                  <a:schemeClr val="bg1">
                    <a:lumMod val="50000"/>
                  </a:schemeClr>
                </a:solidFill>
              </a:rPr>
              <a:t> </a:t>
            </a:r>
          </a:p>
        </p:txBody>
      </p:sp>
    </p:spTree>
    <p:extLst>
      <p:ext uri="{BB962C8B-B14F-4D97-AF65-F5344CB8AC3E}">
        <p14:creationId xmlns:p14="http://schemas.microsoft.com/office/powerpoint/2010/main" val="197115949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BF52591-CA21-634C-ACEF-D462B2DFD81E}"/>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747396" y="-104514"/>
            <a:ext cx="2516400" cy="1939141"/>
          </a:xfrm>
          <a:prstGeom prst="rect">
            <a:avLst/>
          </a:prstGeom>
        </p:spPr>
      </p:pic>
      <p:sp>
        <p:nvSpPr>
          <p:cNvPr id="2" name="Title 1"/>
          <p:cNvSpPr>
            <a:spLocks noGrp="1"/>
          </p:cNvSpPr>
          <p:nvPr>
            <p:ph type="title"/>
          </p:nvPr>
        </p:nvSpPr>
        <p:spPr>
          <a:xfrm>
            <a:off x="618362" y="457200"/>
            <a:ext cx="10968919" cy="524998"/>
          </a:xfrm>
        </p:spPr>
        <p:txBody>
          <a:bodyPr/>
          <a:lstStyle/>
          <a:p>
            <a:r>
              <a:rPr lang="es-ES" b="1">
                <a:solidFill>
                  <a:srgbClr val="CC4F4F"/>
                </a:solidFill>
              </a:rPr>
              <a:t>B.3	</a:t>
            </a:r>
            <a:r>
              <a:rPr lang="es-ES" b="1" cap="none">
                <a:solidFill>
                  <a:srgbClr val="CC4F4F"/>
                </a:solidFill>
              </a:rPr>
              <a:t>Intervenciones de nutrición</a:t>
            </a:r>
          </a:p>
        </p:txBody>
      </p:sp>
      <p:sp>
        <p:nvSpPr>
          <p:cNvPr id="15" name="Text Placeholder 2"/>
          <p:cNvSpPr>
            <a:spLocks noGrp="1"/>
          </p:cNvSpPr>
          <p:nvPr>
            <p:ph type="body" idx="11"/>
          </p:nvPr>
        </p:nvSpPr>
        <p:spPr>
          <a:xfrm>
            <a:off x="618362" y="1134599"/>
            <a:ext cx="10969627" cy="536519"/>
          </a:xfrm>
        </p:spPr>
        <p:txBody>
          <a:bodyPr/>
          <a:lstStyle/>
          <a:p>
            <a:r>
              <a:rPr lang="es-ES" sz="2000" b="1" i="0">
                <a:solidFill>
                  <a:srgbClr val="CC4F4F"/>
                </a:solidFill>
                <a:latin typeface="+mj-lt"/>
              </a:rPr>
              <a:t>35a y 35b. Suplementos de vitamina A neonatales</a:t>
            </a:r>
          </a:p>
        </p:txBody>
      </p:sp>
      <p:sp>
        <p:nvSpPr>
          <p:cNvPr id="20" name="Content Placeholder 2"/>
          <p:cNvSpPr>
            <a:spLocks noGrp="1"/>
          </p:cNvSpPr>
          <p:nvPr>
            <p:ph idx="4294967295"/>
          </p:nvPr>
        </p:nvSpPr>
        <p:spPr>
          <a:xfrm>
            <a:off x="618361" y="2785387"/>
            <a:ext cx="6824000" cy="2292841"/>
          </a:xfrm>
        </p:spPr>
        <p:txBody>
          <a:bodyPr/>
          <a:lstStyle/>
          <a:p>
            <a:pPr>
              <a:lnSpc>
                <a:spcPct val="110000"/>
              </a:lnSpc>
              <a:spcAft>
                <a:spcPts val="600"/>
              </a:spcAft>
            </a:pPr>
            <a:r>
              <a:rPr lang="es-ES" sz="1800" dirty="0">
                <a:solidFill>
                  <a:schemeClr val="tx1">
                    <a:lumMod val="75000"/>
                    <a:lumOff val="25000"/>
                  </a:schemeClr>
                </a:solidFill>
              </a:rPr>
              <a:t>En entornos con datos recientes (de los últimos cinco años) y confiables que indiquen una tasa de mortalidad infantil elevada (más de 50 por cada 1000 nacidos vivos) y una prevalencia alta de deficiencia materna de vitamina A (&gt; 10 % de las embarazadas con concentraciones de </a:t>
            </a:r>
            <a:r>
              <a:rPr lang="es-ES" sz="1800" dirty="0" err="1">
                <a:solidFill>
                  <a:schemeClr val="tx1">
                    <a:lumMod val="75000"/>
                    <a:lumOff val="25000"/>
                  </a:schemeClr>
                </a:solidFill>
              </a:rPr>
              <a:t>retinol</a:t>
            </a:r>
            <a:r>
              <a:rPr lang="es-ES" sz="1800" dirty="0">
                <a:solidFill>
                  <a:schemeClr val="tx1">
                    <a:lumMod val="75000"/>
                    <a:lumOff val="25000"/>
                  </a:schemeClr>
                </a:solidFill>
              </a:rPr>
              <a:t> sérico &lt;0,70 µmol/l), se puede considerar la posibilidad de proporcionar a los recién nacidos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una </a:t>
            </a:r>
            <a:r>
              <a:rPr lang="es-ES" sz="1800" dirty="0">
                <a:solidFill>
                  <a:schemeClr val="tx1">
                    <a:lumMod val="75000"/>
                    <a:lumOff val="25000"/>
                  </a:schemeClr>
                </a:solidFill>
              </a:rPr>
              <a:t>dosis oral única de 50 000 UI de vitamina A en los primeros tres días después del nacimiento a fin de reducir la mortalidad infantil. </a:t>
            </a:r>
          </a:p>
        </p:txBody>
      </p:sp>
      <p:sp>
        <p:nvSpPr>
          <p:cNvPr id="3" name="Content Placeholder 2"/>
          <p:cNvSpPr>
            <a:spLocks noGrp="1"/>
          </p:cNvSpPr>
          <p:nvPr>
            <p:ph idx="4294967295"/>
          </p:nvPr>
        </p:nvSpPr>
        <p:spPr>
          <a:xfrm>
            <a:off x="618361" y="1663303"/>
            <a:ext cx="6364748" cy="820026"/>
          </a:xfrm>
        </p:spPr>
        <p:txBody>
          <a:bodyPr/>
          <a:lstStyle/>
          <a:p>
            <a:pPr>
              <a:lnSpc>
                <a:spcPct val="110000"/>
              </a:lnSpc>
              <a:spcAft>
                <a:spcPts val="0"/>
              </a:spcAft>
            </a:pPr>
            <a:r>
              <a:rPr lang="es-ES" sz="1800" dirty="0">
                <a:solidFill>
                  <a:schemeClr val="tx1">
                    <a:lumMod val="75000"/>
                    <a:lumOff val="25000"/>
                  </a:schemeClr>
                </a:solidFill>
              </a:rPr>
              <a:t>No se recomienda la administración rutinaria de suplementos de vitamina A neonatales para reducir </a:t>
            </a:r>
            <a:r>
              <a:rPr lang="es-ES" sz="1800" dirty="0" smtClean="0">
                <a:solidFill>
                  <a:schemeClr val="tx1">
                    <a:lumMod val="75000"/>
                    <a:lumOff val="25000"/>
                  </a:schemeClr>
                </a:solidFill>
              </a:rPr>
              <a:t>la </a:t>
            </a:r>
            <a:r>
              <a:rPr lang="es-ES" sz="1800" dirty="0">
                <a:solidFill>
                  <a:schemeClr val="tx1">
                    <a:lumMod val="75000"/>
                    <a:lumOff val="25000"/>
                  </a:schemeClr>
                </a:solidFill>
              </a:rPr>
              <a:t>mortalidad neonatal e infantil. </a:t>
            </a:r>
          </a:p>
        </p:txBody>
      </p:sp>
      <p:sp>
        <p:nvSpPr>
          <p:cNvPr id="37" name="TextBox 36">
            <a:extLst>
              <a:ext uri="{FF2B5EF4-FFF2-40B4-BE49-F238E27FC236}">
                <a16:creationId xmlns:a16="http://schemas.microsoft.com/office/drawing/2014/main" id="{1FE449CA-DCA2-9C4D-9097-531099B7315E}"/>
              </a:ext>
            </a:extLst>
          </p:cNvPr>
          <p:cNvSpPr txBox="1"/>
          <p:nvPr/>
        </p:nvSpPr>
        <p:spPr>
          <a:xfrm>
            <a:off x="5081031" y="5730798"/>
            <a:ext cx="2048671" cy="430887"/>
          </a:xfrm>
          <a:prstGeom prst="rect">
            <a:avLst/>
          </a:prstGeom>
          <a:noFill/>
        </p:spPr>
        <p:txBody>
          <a:bodyPr wrap="square" lIns="0" tIns="0" rIns="0" bIns="0" rtlCol="0">
            <a:spAutoFit/>
          </a:bodyPr>
          <a:lstStyle/>
          <a:p>
            <a:r>
              <a:rPr lang="es-ES" sz="1400" b="1" dirty="0">
                <a:solidFill>
                  <a:srgbClr val="CC4F4F"/>
                </a:solidFill>
                <a:latin typeface="+mj-lt"/>
              </a:rPr>
              <a:t>Intervenciones </a:t>
            </a:r>
            <a:r>
              <a:rPr lang="es-ES" sz="1400" b="1" dirty="0" smtClean="0">
                <a:solidFill>
                  <a:srgbClr val="CC4F4F"/>
                </a:solidFill>
                <a:latin typeface="+mj-lt"/>
              </a:rPr>
              <a:t/>
            </a:r>
            <a:br>
              <a:rPr lang="es-ES" sz="1400" b="1" dirty="0" smtClean="0">
                <a:solidFill>
                  <a:srgbClr val="CC4F4F"/>
                </a:solidFill>
                <a:latin typeface="+mj-lt"/>
              </a:rPr>
            </a:br>
            <a:r>
              <a:rPr lang="es-ES" sz="1400" b="1" dirty="0" smtClean="0">
                <a:solidFill>
                  <a:srgbClr val="CC4F4F"/>
                </a:solidFill>
                <a:latin typeface="+mj-lt"/>
              </a:rPr>
              <a:t>de </a:t>
            </a:r>
            <a:r>
              <a:rPr lang="es-ES" sz="1400" b="1" dirty="0">
                <a:solidFill>
                  <a:srgbClr val="CC4F4F"/>
                </a:solidFill>
                <a:latin typeface="+mj-lt"/>
              </a:rPr>
              <a:t>nutrición</a:t>
            </a:r>
          </a:p>
        </p:txBody>
      </p:sp>
      <p:sp>
        <p:nvSpPr>
          <p:cNvPr id="21" name="Rectangle 20">
            <a:extLst>
              <a:ext uri="{FF2B5EF4-FFF2-40B4-BE49-F238E27FC236}">
                <a16:creationId xmlns:a16="http://schemas.microsoft.com/office/drawing/2014/main" id="{8E7DBB20-6013-DD41-AA5D-2AE93219380D}"/>
              </a:ext>
            </a:extLst>
          </p:cNvPr>
          <p:cNvSpPr/>
          <p:nvPr/>
        </p:nvSpPr>
        <p:spPr>
          <a:xfrm>
            <a:off x="7658916" y="1951195"/>
            <a:ext cx="3928365" cy="2104568"/>
          </a:xfrm>
          <a:prstGeom prst="rect">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2" name="Content Placeholder 2">
            <a:extLst>
              <a:ext uri="{FF2B5EF4-FFF2-40B4-BE49-F238E27FC236}">
                <a16:creationId xmlns:a16="http://schemas.microsoft.com/office/drawing/2014/main" id="{839D9E5B-C980-4A89-9D00-4DE5A5937E56}"/>
              </a:ext>
            </a:extLst>
          </p:cNvPr>
          <p:cNvSpPr txBox="1">
            <a:spLocks/>
          </p:cNvSpPr>
          <p:nvPr/>
        </p:nvSpPr>
        <p:spPr>
          <a:xfrm>
            <a:off x="7911915" y="2148018"/>
            <a:ext cx="3443943" cy="1439873"/>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s-ES" sz="1600" i="0" dirty="0">
                <a:solidFill>
                  <a:schemeClr val="bg1"/>
                </a:solidFill>
              </a:rPr>
              <a:t>Al hacer esta recomendación, el GDG destacó la necesidad de evitar daños, dada la incertidumbre de las pruebas y los resultados contradictorios de los estudios de investigación, así como los costos de aplicación.</a:t>
            </a:r>
          </a:p>
        </p:txBody>
      </p:sp>
      <p:sp>
        <p:nvSpPr>
          <p:cNvPr id="4" name="Slide Number Placeholder 3">
            <a:extLst>
              <a:ext uri="{FF2B5EF4-FFF2-40B4-BE49-F238E27FC236}">
                <a16:creationId xmlns:a16="http://schemas.microsoft.com/office/drawing/2014/main" id="{068D6C73-6CA3-894E-A68C-6D73E20FDAA4}"/>
              </a:ext>
            </a:extLst>
          </p:cNvPr>
          <p:cNvSpPr>
            <a:spLocks noGrp="1"/>
          </p:cNvSpPr>
          <p:nvPr>
            <p:ph type="sldNum" sz="quarter" idx="10"/>
          </p:nvPr>
        </p:nvSpPr>
        <p:spPr/>
        <p:txBody>
          <a:bodyPr/>
          <a:lstStyle/>
          <a:p>
            <a:fld id="{6809F770-0487-C844-B5CD-7CCE6C86BD15}" type="slidenum">
              <a:rPr lang="en-US" smtClean="0"/>
              <a:pPr/>
              <a:t>53</a:t>
            </a:fld>
            <a:endParaRPr lang="en-US" smtClean="0"/>
          </a:p>
        </p:txBody>
      </p:sp>
      <p:grpSp>
        <p:nvGrpSpPr>
          <p:cNvPr id="24" name="Group 23">
            <a:extLst>
              <a:ext uri="{FF2B5EF4-FFF2-40B4-BE49-F238E27FC236}">
                <a16:creationId xmlns:a16="http://schemas.microsoft.com/office/drawing/2014/main" id="{14BEF120-0496-B24C-B6F4-6C4F48036937}"/>
              </a:ext>
            </a:extLst>
          </p:cNvPr>
          <p:cNvGrpSpPr/>
          <p:nvPr/>
        </p:nvGrpSpPr>
        <p:grpSpPr>
          <a:xfrm>
            <a:off x="5076283" y="5386973"/>
            <a:ext cx="2062656" cy="272250"/>
            <a:chOff x="685800" y="6165890"/>
            <a:chExt cx="1229008" cy="119062"/>
          </a:xfrm>
          <a:solidFill>
            <a:srgbClr val="CC4F4F"/>
          </a:solidFill>
        </p:grpSpPr>
        <p:sp>
          <p:nvSpPr>
            <p:cNvPr id="25"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7"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3" name="Elbow Connector 22">
            <a:extLst>
              <a:ext uri="{FF2B5EF4-FFF2-40B4-BE49-F238E27FC236}">
                <a16:creationId xmlns:a16="http://schemas.microsoft.com/office/drawing/2014/main" id="{16F243FE-7F58-AB4A-AAA6-27D59EE8D742}"/>
              </a:ext>
            </a:extLst>
          </p:cNvPr>
          <p:cNvCxnSpPr>
            <a:cxnSpLocks/>
          </p:cNvCxnSpPr>
          <p:nvPr/>
        </p:nvCxnSpPr>
        <p:spPr>
          <a:xfrm>
            <a:off x="618361" y="2681416"/>
            <a:ext cx="8321102" cy="1560786"/>
          </a:xfrm>
          <a:prstGeom prst="bentConnector3">
            <a:avLst>
              <a:gd name="adj1" fmla="val 82224"/>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1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0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6B50C58-F938-4843-A95C-F2C7A347BEDD}"/>
              </a:ext>
            </a:extLst>
          </p:cNvPr>
          <p:cNvSpPr/>
          <p:nvPr/>
        </p:nvSpPr>
        <p:spPr>
          <a:xfrm>
            <a:off x="1071718" y="3601056"/>
            <a:ext cx="10780879" cy="1714339"/>
          </a:xfrm>
          <a:prstGeom prst="rect">
            <a:avLst/>
          </a:prstGeom>
          <a:solidFill>
            <a:srgbClr val="CC4F4F"/>
          </a:solid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19" name="Content Placeholder 2">
            <a:extLst>
              <a:ext uri="{FF2B5EF4-FFF2-40B4-BE49-F238E27FC236}">
                <a16:creationId xmlns:a16="http://schemas.microsoft.com/office/drawing/2014/main" id="{BCD6AE4F-249A-4E04-9B8F-D01C70BEB89E}"/>
              </a:ext>
            </a:extLst>
          </p:cNvPr>
          <p:cNvSpPr txBox="1">
            <a:spLocks/>
          </p:cNvSpPr>
          <p:nvPr/>
        </p:nvSpPr>
        <p:spPr>
          <a:xfrm>
            <a:off x="1258883" y="4172567"/>
            <a:ext cx="10318571" cy="1040684"/>
          </a:xfrm>
          <a:prstGeom prst="rect">
            <a:avLst/>
          </a:prstGeom>
        </p:spPr>
        <p:txBody>
          <a:bodyPr vert="horz" lIns="0" tIns="0" rIns="0" bIns="0" numCol="2" rtlCol="0" anchor="b">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600" i="0" dirty="0">
                <a:solidFill>
                  <a:schemeClr val="bg1"/>
                </a:solidFill>
              </a:rPr>
              <a:t>La investigación en este contexto incluye estudios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con </a:t>
            </a:r>
            <a:r>
              <a:rPr lang="es-ES" sz="1600" i="0" dirty="0">
                <a:solidFill>
                  <a:schemeClr val="bg1"/>
                </a:solidFill>
              </a:rPr>
              <a:t>poder estadístico adecuado sobre el efecto de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la </a:t>
            </a:r>
            <a:r>
              <a:rPr lang="es-ES" sz="1600" i="0" dirty="0">
                <a:solidFill>
                  <a:schemeClr val="bg1"/>
                </a:solidFill>
              </a:rPr>
              <a:t>suplementación neonatal con vitamina D en la </a:t>
            </a:r>
            <a:r>
              <a:rPr lang="es-ES" sz="1600" i="0" spc="-20" dirty="0">
                <a:solidFill>
                  <a:schemeClr val="bg1"/>
                </a:solidFill>
              </a:rPr>
              <a:t>mortalidad, la morbilidad, el crecimiento y el desarrollo</a:t>
            </a:r>
            <a:r>
              <a:rPr lang="es-ES" sz="1600" i="0" dirty="0">
                <a:solidFill>
                  <a:schemeClr val="bg1"/>
                </a:solidFill>
              </a:rPr>
              <a:t>, incluidos los resultados clínicamente relevantes, la evaluación del estado de vitamina D y la rentabilidad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de </a:t>
            </a:r>
            <a:r>
              <a:rPr lang="es-ES" sz="1600" i="0" dirty="0">
                <a:solidFill>
                  <a:schemeClr val="bg1"/>
                </a:solidFill>
              </a:rPr>
              <a:t>esta intervención en lactantes amamantados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y </a:t>
            </a:r>
            <a:r>
              <a:rPr lang="es-ES" sz="1600" i="0" dirty="0">
                <a:solidFill>
                  <a:schemeClr val="bg1"/>
                </a:solidFill>
              </a:rPr>
              <a:t>no amamantados</a:t>
            </a:r>
            <a:r>
              <a:rPr lang="es-ES" sz="1600" i="0" dirty="0">
                <a:solidFill>
                  <a:schemeClr val="bg1"/>
                </a:solidFill>
                <a:latin typeface="Calibri" panose="020F0502020204030204" pitchFamily="34" charset="0"/>
                <a:ea typeface="SimSun" panose="02010600030101010101" pitchFamily="2" charset="-122"/>
                <a:cs typeface="Arial" panose="020B0604020202020204" pitchFamily="34" charset="0"/>
              </a:rPr>
              <a:t>. </a:t>
            </a:r>
          </a:p>
        </p:txBody>
      </p:sp>
      <p:cxnSp>
        <p:nvCxnSpPr>
          <p:cNvPr id="32" name="Straight Connector 31">
            <a:extLst>
              <a:ext uri="{FF2B5EF4-FFF2-40B4-BE49-F238E27FC236}">
                <a16:creationId xmlns:a16="http://schemas.microsoft.com/office/drawing/2014/main" id="{5639482F-528D-274E-A085-B691EBC79DAF}"/>
              </a:ext>
            </a:extLst>
          </p:cNvPr>
          <p:cNvCxnSpPr>
            <a:cxnSpLocks/>
          </p:cNvCxnSpPr>
          <p:nvPr/>
        </p:nvCxnSpPr>
        <p:spPr>
          <a:xfrm>
            <a:off x="596021" y="3284721"/>
            <a:ext cx="4261114" cy="0"/>
          </a:xfrm>
          <a:prstGeom prst="line">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FBC9F6-1171-714E-A1D4-941549F7B760}"/>
              </a:ext>
            </a:extLst>
          </p:cNvPr>
          <p:cNvCxnSpPr>
            <a:cxnSpLocks/>
          </p:cNvCxnSpPr>
          <p:nvPr/>
        </p:nvCxnSpPr>
        <p:spPr>
          <a:xfrm flipH="1">
            <a:off x="2576052" y="3284721"/>
            <a:ext cx="771" cy="316336"/>
          </a:xfrm>
          <a:prstGeom prst="line">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43902C4-2BCE-EA4A-9587-56BE8054B3C3}"/>
              </a:ext>
            </a:extLst>
          </p:cNvPr>
          <p:cNvSpPr/>
          <p:nvPr/>
        </p:nvSpPr>
        <p:spPr>
          <a:xfrm>
            <a:off x="5580133" y="1790906"/>
            <a:ext cx="6272464" cy="1576990"/>
          </a:xfrm>
          <a:prstGeom prst="rect">
            <a:avLst/>
          </a:prstGeom>
          <a:noFill/>
          <a:ln>
            <a:solidFill>
              <a:srgbClr val="CC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 name="Title 1"/>
          <p:cNvSpPr>
            <a:spLocks noGrp="1"/>
          </p:cNvSpPr>
          <p:nvPr>
            <p:ph type="title"/>
          </p:nvPr>
        </p:nvSpPr>
        <p:spPr/>
        <p:txBody>
          <a:bodyPr/>
          <a:lstStyle/>
          <a:p>
            <a:r>
              <a:rPr lang="es-ES" b="1">
                <a:solidFill>
                  <a:srgbClr val="CC4F4F"/>
                </a:solidFill>
              </a:rPr>
              <a:t>B.3	</a:t>
            </a:r>
            <a:r>
              <a:rPr lang="es-ES" b="1" cap="none">
                <a:solidFill>
                  <a:srgbClr val="CC4F4F"/>
                </a:solidFill>
              </a:rPr>
              <a:t>Intervenciones de nutrición</a:t>
            </a:r>
          </a:p>
        </p:txBody>
      </p:sp>
      <p:sp>
        <p:nvSpPr>
          <p:cNvPr id="15" name="Text Placeholder 2"/>
          <p:cNvSpPr>
            <a:spLocks noGrp="1"/>
          </p:cNvSpPr>
          <p:nvPr>
            <p:ph type="body" idx="11"/>
          </p:nvPr>
        </p:nvSpPr>
        <p:spPr>
          <a:xfrm>
            <a:off x="612773" y="1134599"/>
            <a:ext cx="10969627" cy="536519"/>
          </a:xfrm>
        </p:spPr>
        <p:txBody>
          <a:bodyPr/>
          <a:lstStyle/>
          <a:p>
            <a:r>
              <a:rPr lang="es-ES" sz="2000" b="1" i="0">
                <a:solidFill>
                  <a:srgbClr val="CC4F4F"/>
                </a:solidFill>
                <a:latin typeface="+mj-lt"/>
              </a:rPr>
              <a:t>36. Suplementos de vitamina D neonatales</a:t>
            </a:r>
          </a:p>
        </p:txBody>
      </p:sp>
      <p:sp>
        <p:nvSpPr>
          <p:cNvPr id="14" name="Content Placeholder 2"/>
          <p:cNvSpPr>
            <a:spLocks noGrp="1"/>
          </p:cNvSpPr>
          <p:nvPr>
            <p:ph idx="4294967295"/>
          </p:nvPr>
        </p:nvSpPr>
        <p:spPr>
          <a:xfrm>
            <a:off x="612773" y="1622837"/>
            <a:ext cx="4596325" cy="1481382"/>
          </a:xfrm>
        </p:spPr>
        <p:txBody>
          <a:bodyPr/>
          <a:lstStyle/>
          <a:p>
            <a:pPr>
              <a:spcAft>
                <a:spcPts val="600"/>
              </a:spcAft>
            </a:pPr>
            <a:r>
              <a:rPr lang="es-ES" sz="1800" dirty="0">
                <a:solidFill>
                  <a:schemeClr val="tx1">
                    <a:lumMod val="75000"/>
                    <a:lumOff val="25000"/>
                  </a:schemeClr>
                </a:solidFill>
              </a:rPr>
              <a:t>Se recomiendan suplementos de vitamina D para lactantes nacidos a término a fin de mejorar los resultados de salud de los bebés solo en el contexto de una investigación exhaustiva. </a:t>
            </a:r>
          </a:p>
        </p:txBody>
      </p:sp>
      <p:sp>
        <p:nvSpPr>
          <p:cNvPr id="25" name="Content Placeholder 2">
            <a:extLst>
              <a:ext uri="{FF2B5EF4-FFF2-40B4-BE49-F238E27FC236}">
                <a16:creationId xmlns:a16="http://schemas.microsoft.com/office/drawing/2014/main" id="{01A0C2C1-5588-4194-9BC6-984ED5434BE3}"/>
              </a:ext>
            </a:extLst>
          </p:cNvPr>
          <p:cNvSpPr txBox="1">
            <a:spLocks/>
          </p:cNvSpPr>
          <p:nvPr/>
        </p:nvSpPr>
        <p:spPr>
          <a:xfrm>
            <a:off x="5787143" y="1905878"/>
            <a:ext cx="5857640" cy="1390668"/>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spcAft>
                <a:spcPts val="600"/>
              </a:spcAft>
            </a:pPr>
            <a:r>
              <a:rPr lang="es-ES" sz="1600" b="1" i="0" dirty="0">
                <a:solidFill>
                  <a:srgbClr val="CC4F4F"/>
                </a:solidFill>
                <a:latin typeface="+mj-lt"/>
              </a:rPr>
              <a:t>¿Por qué?</a:t>
            </a:r>
            <a:r>
              <a:rPr lang="es-ES" sz="1600" b="1" i="0" dirty="0">
                <a:solidFill>
                  <a:srgbClr val="6EB2AF"/>
                </a:solidFill>
                <a:latin typeface="+mj-lt"/>
              </a:rPr>
              <a:t/>
            </a:r>
            <a:br>
              <a:rPr lang="es-ES" sz="1600" b="1" i="0" dirty="0">
                <a:solidFill>
                  <a:srgbClr val="6EB2AF"/>
                </a:solidFill>
                <a:latin typeface="+mj-lt"/>
              </a:rPr>
            </a:br>
            <a:r>
              <a:rPr lang="es-ES" sz="1600" i="0" dirty="0">
                <a:solidFill>
                  <a:schemeClr val="tx1">
                    <a:lumMod val="75000"/>
                    <a:lumOff val="25000"/>
                  </a:schemeClr>
                </a:solidFill>
              </a:rPr>
              <a:t>No existen pruebas suficientes sobre los beneficios y los daños,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si </a:t>
            </a:r>
            <a:r>
              <a:rPr lang="es-ES" sz="1600" i="0" dirty="0">
                <a:solidFill>
                  <a:schemeClr val="tx1">
                    <a:lumMod val="75000"/>
                    <a:lumOff val="25000"/>
                  </a:schemeClr>
                </a:solidFill>
              </a:rPr>
              <a:t>es que los hay, de la administración rutinaria de suplementos de vitamina D en los resultados de salud de los bebés a término alimentados con leche materna. </a:t>
            </a:r>
          </a:p>
        </p:txBody>
      </p:sp>
      <p:sp>
        <p:nvSpPr>
          <p:cNvPr id="3" name="Slide Number Placeholder 2">
            <a:extLst>
              <a:ext uri="{FF2B5EF4-FFF2-40B4-BE49-F238E27FC236}">
                <a16:creationId xmlns:a16="http://schemas.microsoft.com/office/drawing/2014/main" id="{853BDA3B-C695-C24A-B18E-B99E165833AD}"/>
              </a:ext>
            </a:extLst>
          </p:cNvPr>
          <p:cNvSpPr>
            <a:spLocks noGrp="1"/>
          </p:cNvSpPr>
          <p:nvPr>
            <p:ph type="sldNum" sz="quarter" idx="10"/>
          </p:nvPr>
        </p:nvSpPr>
        <p:spPr/>
        <p:txBody>
          <a:bodyPr/>
          <a:lstStyle/>
          <a:p>
            <a:fld id="{6809F770-0487-C844-B5CD-7CCE6C86BD15}" type="slidenum">
              <a:rPr lang="en-US" smtClean="0"/>
              <a:pPr/>
              <a:t>54</a:t>
            </a:fld>
            <a:endParaRPr lang="en-US" smtClean="0"/>
          </a:p>
        </p:txBody>
      </p:sp>
      <p:sp>
        <p:nvSpPr>
          <p:cNvPr id="6" name="Rectangle 5"/>
          <p:cNvSpPr/>
          <p:nvPr/>
        </p:nvSpPr>
        <p:spPr>
          <a:xfrm>
            <a:off x="1160962" y="3647690"/>
            <a:ext cx="1915909" cy="369332"/>
          </a:xfrm>
          <a:prstGeom prst="rect">
            <a:avLst/>
          </a:prstGeom>
        </p:spPr>
        <p:txBody>
          <a:bodyPr wrap="none">
            <a:spAutoFit/>
          </a:bodyPr>
          <a:lstStyle/>
          <a:p>
            <a:pPr>
              <a:spcAft>
                <a:spcPts val="600"/>
              </a:spcAft>
            </a:pPr>
            <a:r>
              <a:rPr lang="es-ES" b="1" dirty="0">
                <a:solidFill>
                  <a:schemeClr val="bg1"/>
                </a:solidFill>
                <a:latin typeface="+mj-lt"/>
              </a:rPr>
              <a:t>¿Qué investigación?</a:t>
            </a:r>
          </a:p>
        </p:txBody>
      </p:sp>
      <p:sp>
        <p:nvSpPr>
          <p:cNvPr id="26" name="TextBox 25">
            <a:extLst>
              <a:ext uri="{FF2B5EF4-FFF2-40B4-BE49-F238E27FC236}">
                <a16:creationId xmlns:a16="http://schemas.microsoft.com/office/drawing/2014/main" id="{1FE449CA-DCA2-9C4D-9097-531099B7315E}"/>
              </a:ext>
            </a:extLst>
          </p:cNvPr>
          <p:cNvSpPr txBox="1"/>
          <p:nvPr/>
        </p:nvSpPr>
        <p:spPr>
          <a:xfrm>
            <a:off x="5081031" y="5730798"/>
            <a:ext cx="2048671" cy="430887"/>
          </a:xfrm>
          <a:prstGeom prst="rect">
            <a:avLst/>
          </a:prstGeom>
          <a:noFill/>
        </p:spPr>
        <p:txBody>
          <a:bodyPr wrap="square" lIns="0" tIns="0" rIns="0" bIns="0" rtlCol="0">
            <a:spAutoFit/>
          </a:bodyPr>
          <a:lstStyle/>
          <a:p>
            <a:r>
              <a:rPr lang="es-ES" sz="1400" b="1" dirty="0">
                <a:solidFill>
                  <a:srgbClr val="CC4F4F"/>
                </a:solidFill>
                <a:latin typeface="+mj-lt"/>
              </a:rPr>
              <a:t>Intervenciones </a:t>
            </a:r>
            <a:r>
              <a:rPr lang="es-ES" sz="1400" b="1" dirty="0" smtClean="0">
                <a:solidFill>
                  <a:srgbClr val="CC4F4F"/>
                </a:solidFill>
                <a:latin typeface="+mj-lt"/>
              </a:rPr>
              <a:t/>
            </a:r>
            <a:br>
              <a:rPr lang="es-ES" sz="1400" b="1" dirty="0" smtClean="0">
                <a:solidFill>
                  <a:srgbClr val="CC4F4F"/>
                </a:solidFill>
                <a:latin typeface="+mj-lt"/>
              </a:rPr>
            </a:br>
            <a:r>
              <a:rPr lang="es-ES" sz="1400" b="1" dirty="0" smtClean="0">
                <a:solidFill>
                  <a:srgbClr val="CC4F4F"/>
                </a:solidFill>
                <a:latin typeface="+mj-lt"/>
              </a:rPr>
              <a:t>de </a:t>
            </a:r>
            <a:r>
              <a:rPr lang="es-ES" sz="1400" b="1" dirty="0">
                <a:solidFill>
                  <a:srgbClr val="CC4F4F"/>
                </a:solidFill>
                <a:latin typeface="+mj-lt"/>
              </a:rPr>
              <a:t>nutrición</a:t>
            </a:r>
          </a:p>
        </p:txBody>
      </p:sp>
      <p:grpSp>
        <p:nvGrpSpPr>
          <p:cNvPr id="36" name="Group 35">
            <a:extLst>
              <a:ext uri="{FF2B5EF4-FFF2-40B4-BE49-F238E27FC236}">
                <a16:creationId xmlns:a16="http://schemas.microsoft.com/office/drawing/2014/main" id="{14BEF120-0496-B24C-B6F4-6C4F48036937}"/>
              </a:ext>
            </a:extLst>
          </p:cNvPr>
          <p:cNvGrpSpPr/>
          <p:nvPr/>
        </p:nvGrpSpPr>
        <p:grpSpPr>
          <a:xfrm>
            <a:off x="5076283" y="5386973"/>
            <a:ext cx="2062656" cy="272250"/>
            <a:chOff x="685800" y="6165890"/>
            <a:chExt cx="1229008" cy="119062"/>
          </a:xfrm>
          <a:solidFill>
            <a:srgbClr val="CC4F4F"/>
          </a:solidFill>
        </p:grpSpPr>
        <p:sp>
          <p:nvSpPr>
            <p:cNvPr id="37"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Rectangle 42">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9" name="Straight Connector 8"/>
          <p:cNvCxnSpPr/>
          <p:nvPr/>
        </p:nvCxnSpPr>
        <p:spPr>
          <a:xfrm>
            <a:off x="2910935" y="2935704"/>
            <a:ext cx="2669198" cy="0"/>
          </a:xfrm>
          <a:prstGeom prst="line">
            <a:avLst/>
          </a:prstGeom>
          <a:ln>
            <a:solidFill>
              <a:srgbClr val="CC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23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2000"/>
                                        <p:tgtEl>
                                          <p:spTgt spid="25"/>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3000"/>
                            </p:stCondLst>
                            <p:childTnLst>
                              <p:par>
                                <p:cTn id="20" presetID="22" presetClass="entr" presetSubtype="1"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500"/>
                                        <p:tgtEl>
                                          <p:spTgt spid="3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2000"/>
                                        <p:tgtEl>
                                          <p:spTgt spid="3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9" grpId="0"/>
      <p:bldP spid="21" grpId="0" animBg="1"/>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a:solidFill>
                  <a:srgbClr val="CC4F4F"/>
                </a:solidFill>
              </a:rPr>
              <a:t>B.4	</a:t>
            </a:r>
            <a:r>
              <a:rPr lang="es-ES" b="1" cap="none">
                <a:solidFill>
                  <a:srgbClr val="CC4F4F"/>
                </a:solidFill>
              </a:rPr>
              <a:t>Crecimiento y desarrollo del lactante</a:t>
            </a:r>
          </a:p>
        </p:txBody>
      </p:sp>
      <p:sp>
        <p:nvSpPr>
          <p:cNvPr id="15" name="Text Placeholder 2"/>
          <p:cNvSpPr>
            <a:spLocks noGrp="1"/>
          </p:cNvSpPr>
          <p:nvPr>
            <p:ph type="body" idx="11"/>
          </p:nvPr>
        </p:nvSpPr>
        <p:spPr>
          <a:xfrm>
            <a:off x="612773" y="1134599"/>
            <a:ext cx="10969627" cy="536519"/>
          </a:xfrm>
        </p:spPr>
        <p:txBody>
          <a:bodyPr/>
          <a:lstStyle/>
          <a:p>
            <a:r>
              <a:rPr lang="es-ES" sz="2000" b="1" i="0">
                <a:solidFill>
                  <a:srgbClr val="CC4F4F"/>
                </a:solidFill>
                <a:latin typeface="+mj-lt"/>
              </a:rPr>
              <a:t>37. Masajes de cuerpo entero </a:t>
            </a:r>
          </a:p>
        </p:txBody>
      </p:sp>
      <p:sp>
        <p:nvSpPr>
          <p:cNvPr id="19" name="Content Placeholder 2"/>
          <p:cNvSpPr>
            <a:spLocks noGrp="1"/>
          </p:cNvSpPr>
          <p:nvPr>
            <p:ph idx="4294967295"/>
          </p:nvPr>
        </p:nvSpPr>
        <p:spPr>
          <a:xfrm>
            <a:off x="610309" y="1870480"/>
            <a:ext cx="5397201" cy="2344737"/>
          </a:xfrm>
        </p:spPr>
        <p:txBody>
          <a:bodyPr/>
          <a:lstStyle/>
          <a:p>
            <a:pPr>
              <a:spcAft>
                <a:spcPts val="600"/>
              </a:spcAft>
            </a:pPr>
            <a:r>
              <a:rPr lang="es-ES" sz="1800">
                <a:solidFill>
                  <a:schemeClr val="tx1">
                    <a:lumMod val="75000"/>
                    <a:lumOff val="25000"/>
                  </a:schemeClr>
                </a:solidFill>
              </a:rPr>
              <a:t>Pueden considerarse los masajes suaves de cuerpo entero para los recién nacidos a término sanos, por los posibles beneficios a su crecimiento y desarrollo.</a:t>
            </a:r>
          </a:p>
        </p:txBody>
      </p:sp>
      <p:sp>
        <p:nvSpPr>
          <p:cNvPr id="49" name="TextBox 48">
            <a:extLst>
              <a:ext uri="{FF2B5EF4-FFF2-40B4-BE49-F238E27FC236}">
                <a16:creationId xmlns:a16="http://schemas.microsoft.com/office/drawing/2014/main" id="{D7475E9C-3BAD-FF4F-A3F3-F89EBC3B4B9A}"/>
              </a:ext>
            </a:extLst>
          </p:cNvPr>
          <p:cNvSpPr txBox="1"/>
          <p:nvPr/>
        </p:nvSpPr>
        <p:spPr>
          <a:xfrm>
            <a:off x="7454575" y="5718767"/>
            <a:ext cx="4062870" cy="430887"/>
          </a:xfrm>
          <a:prstGeom prst="rect">
            <a:avLst/>
          </a:prstGeom>
          <a:noFill/>
        </p:spPr>
        <p:txBody>
          <a:bodyPr wrap="square" lIns="0" tIns="0" rIns="0" bIns="0" rtlCol="0">
            <a:spAutoFit/>
          </a:bodyPr>
          <a:lstStyle/>
          <a:p>
            <a:r>
              <a:rPr lang="es-ES" sz="1400" b="1" dirty="0">
                <a:solidFill>
                  <a:srgbClr val="CC4F4F"/>
                </a:solidFill>
                <a:latin typeface="+mj-lt"/>
              </a:rPr>
              <a:t>Crecimiento y desarrollo </a:t>
            </a:r>
            <a:r>
              <a:rPr lang="es-ES" sz="1400" b="1" dirty="0" smtClean="0">
                <a:solidFill>
                  <a:srgbClr val="CC4F4F"/>
                </a:solidFill>
                <a:latin typeface="+mj-lt"/>
              </a:rPr>
              <a:t/>
            </a:r>
            <a:br>
              <a:rPr lang="es-ES" sz="1400" b="1" dirty="0" smtClean="0">
                <a:solidFill>
                  <a:srgbClr val="CC4F4F"/>
                </a:solidFill>
                <a:latin typeface="+mj-lt"/>
              </a:rPr>
            </a:br>
            <a:r>
              <a:rPr lang="es-ES" sz="1400" b="1" dirty="0" smtClean="0">
                <a:solidFill>
                  <a:srgbClr val="CC4F4F"/>
                </a:solidFill>
                <a:latin typeface="+mj-lt"/>
              </a:rPr>
              <a:t>del </a:t>
            </a:r>
            <a:r>
              <a:rPr lang="es-ES" sz="1400" b="1" dirty="0">
                <a:solidFill>
                  <a:srgbClr val="CC4F4F"/>
                </a:solidFill>
                <a:latin typeface="+mj-lt"/>
              </a:rPr>
              <a:t>lactante</a:t>
            </a:r>
          </a:p>
        </p:txBody>
      </p:sp>
      <p:sp>
        <p:nvSpPr>
          <p:cNvPr id="17" name="Rectangle 16">
            <a:extLst>
              <a:ext uri="{FF2B5EF4-FFF2-40B4-BE49-F238E27FC236}">
                <a16:creationId xmlns:a16="http://schemas.microsoft.com/office/drawing/2014/main" id="{5F7879EB-8F13-0848-90F0-958511A3C854}"/>
              </a:ext>
            </a:extLst>
          </p:cNvPr>
          <p:cNvSpPr/>
          <p:nvPr/>
        </p:nvSpPr>
        <p:spPr>
          <a:xfrm>
            <a:off x="6705333" y="1774089"/>
            <a:ext cx="4662882" cy="2513705"/>
          </a:xfrm>
          <a:prstGeom prst="rect">
            <a:avLst/>
          </a:prstGeom>
          <a:solidFill>
            <a:srgbClr val="CC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3" name="Content Placeholder 2"/>
          <p:cNvSpPr>
            <a:spLocks noGrp="1"/>
          </p:cNvSpPr>
          <p:nvPr>
            <p:ph idx="4294967295"/>
          </p:nvPr>
        </p:nvSpPr>
        <p:spPr>
          <a:xfrm>
            <a:off x="6919982" y="1883300"/>
            <a:ext cx="4287595" cy="2145002"/>
          </a:xfrm>
        </p:spPr>
        <p:txBody>
          <a:bodyPr/>
          <a:lstStyle/>
          <a:p>
            <a:pPr>
              <a:spcAft>
                <a:spcPts val="1800"/>
              </a:spcAft>
            </a:pPr>
            <a:r>
              <a:rPr lang="es-ES" sz="1600" i="0" dirty="0">
                <a:solidFill>
                  <a:schemeClr val="bg1"/>
                </a:solidFill>
              </a:rPr>
              <a:t>Deben respetarse las reacciones de los bebés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al </a:t>
            </a:r>
            <a:r>
              <a:rPr lang="es-ES" sz="1600" i="0" dirty="0">
                <a:solidFill>
                  <a:schemeClr val="bg1"/>
                </a:solidFill>
              </a:rPr>
              <a:t>masaje de cuerpo entero de acuerdo con los principios de la atención receptiva y el cuidado respetuoso. El masaje debe aprovecharse como una importante oportunidad para promover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la </a:t>
            </a:r>
            <a:r>
              <a:rPr lang="es-ES" sz="1600" i="0" dirty="0">
                <a:solidFill>
                  <a:schemeClr val="bg1"/>
                </a:solidFill>
              </a:rPr>
              <a:t>interacción entre padres y bebés y la estimulación para el desarrollo de la </a:t>
            </a:r>
            <a:r>
              <a:rPr lang="es-ES" sz="1600" i="0" dirty="0" smtClean="0">
                <a:solidFill>
                  <a:schemeClr val="bg1"/>
                </a:solidFill>
              </a:rPr>
              <a:t/>
            </a:r>
            <a:br>
              <a:rPr lang="es-ES" sz="1600" i="0" dirty="0" smtClean="0">
                <a:solidFill>
                  <a:schemeClr val="bg1"/>
                </a:solidFill>
              </a:rPr>
            </a:br>
            <a:r>
              <a:rPr lang="es-ES" sz="1600" i="0" dirty="0" smtClean="0">
                <a:solidFill>
                  <a:schemeClr val="bg1"/>
                </a:solidFill>
              </a:rPr>
              <a:t>primera </a:t>
            </a:r>
            <a:r>
              <a:rPr lang="es-ES" sz="1600" i="0" dirty="0">
                <a:solidFill>
                  <a:schemeClr val="bg1"/>
                </a:solidFill>
              </a:rPr>
              <a:t>infancia.</a:t>
            </a:r>
          </a:p>
          <a:p>
            <a:pPr>
              <a:spcAft>
                <a:spcPts val="1800"/>
              </a:spcAft>
            </a:pPr>
            <a:endParaRPr lang="en-AU" sz="1600" i="0" dirty="0">
              <a:solidFill>
                <a:schemeClr val="bg1"/>
              </a:solidFill>
            </a:endParaRPr>
          </a:p>
        </p:txBody>
      </p:sp>
      <p:sp>
        <p:nvSpPr>
          <p:cNvPr id="4" name="Slide Number Placeholder 3">
            <a:extLst>
              <a:ext uri="{FF2B5EF4-FFF2-40B4-BE49-F238E27FC236}">
                <a16:creationId xmlns:a16="http://schemas.microsoft.com/office/drawing/2014/main" id="{80CA7EE1-387A-0F4C-BFD0-D51A6BD482FB}"/>
              </a:ext>
            </a:extLst>
          </p:cNvPr>
          <p:cNvSpPr>
            <a:spLocks noGrp="1"/>
          </p:cNvSpPr>
          <p:nvPr>
            <p:ph type="sldNum" sz="quarter" idx="10"/>
          </p:nvPr>
        </p:nvSpPr>
        <p:spPr/>
        <p:txBody>
          <a:bodyPr/>
          <a:lstStyle/>
          <a:p>
            <a:fld id="{6809F770-0487-C844-B5CD-7CCE6C86BD15}" type="slidenum">
              <a:rPr lang="en-US" smtClean="0"/>
              <a:pPr/>
              <a:t>55</a:t>
            </a:fld>
            <a:endParaRPr lang="en-US" smtClean="0"/>
          </a:p>
        </p:txBody>
      </p:sp>
      <p:grpSp>
        <p:nvGrpSpPr>
          <p:cNvPr id="20" name="Group 19">
            <a:extLst>
              <a:ext uri="{FF2B5EF4-FFF2-40B4-BE49-F238E27FC236}">
                <a16:creationId xmlns:a16="http://schemas.microsoft.com/office/drawing/2014/main" id="{14BEF120-0496-B24C-B6F4-6C4F48036937}"/>
              </a:ext>
            </a:extLst>
          </p:cNvPr>
          <p:cNvGrpSpPr/>
          <p:nvPr/>
        </p:nvGrpSpPr>
        <p:grpSpPr>
          <a:xfrm>
            <a:off x="7435665" y="5386973"/>
            <a:ext cx="2062656" cy="272250"/>
            <a:chOff x="685800" y="6165890"/>
            <a:chExt cx="1229008" cy="119062"/>
          </a:xfrm>
          <a:solidFill>
            <a:srgbClr val="CC4F4F"/>
          </a:solidFill>
        </p:grpSpPr>
        <p:sp>
          <p:nvSpPr>
            <p:cNvPr id="21"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3"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8" name="Elbow Connector 17">
            <a:extLst>
              <a:ext uri="{FF2B5EF4-FFF2-40B4-BE49-F238E27FC236}">
                <a16:creationId xmlns:a16="http://schemas.microsoft.com/office/drawing/2014/main" id="{16F243FE-7F58-AB4A-AAA6-27D59EE8D742}"/>
              </a:ext>
            </a:extLst>
          </p:cNvPr>
          <p:cNvCxnSpPr>
            <a:cxnSpLocks/>
          </p:cNvCxnSpPr>
          <p:nvPr/>
        </p:nvCxnSpPr>
        <p:spPr>
          <a:xfrm>
            <a:off x="782053" y="2908340"/>
            <a:ext cx="7204040" cy="1540460"/>
          </a:xfrm>
          <a:prstGeom prst="bentConnector3">
            <a:avLst>
              <a:gd name="adj1" fmla="val 79394"/>
            </a:avLst>
          </a:prstGeom>
          <a:ln w="12700">
            <a:solidFill>
              <a:srgbClr val="CC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135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20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B071D65-BF17-1A40-AB67-60167AEEB690}"/>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747396" y="-104514"/>
            <a:ext cx="2516400" cy="1939141"/>
          </a:xfrm>
          <a:prstGeom prst="rect">
            <a:avLst/>
          </a:prstGeom>
        </p:spPr>
      </p:pic>
      <p:sp>
        <p:nvSpPr>
          <p:cNvPr id="2" name="Title 1"/>
          <p:cNvSpPr>
            <a:spLocks noGrp="1"/>
          </p:cNvSpPr>
          <p:nvPr>
            <p:ph type="title"/>
          </p:nvPr>
        </p:nvSpPr>
        <p:spPr/>
        <p:txBody>
          <a:bodyPr/>
          <a:lstStyle/>
          <a:p>
            <a:r>
              <a:rPr lang="es-ES" b="1">
                <a:solidFill>
                  <a:srgbClr val="CC4F4F"/>
                </a:solidFill>
              </a:rPr>
              <a:t>B.4	</a:t>
            </a:r>
            <a:r>
              <a:rPr lang="es-ES" b="1" cap="none">
                <a:solidFill>
                  <a:srgbClr val="CC4F4F"/>
                </a:solidFill>
              </a:rPr>
              <a:t>Crecimiento y desarrollo del lactante</a:t>
            </a:r>
          </a:p>
        </p:txBody>
      </p:sp>
      <p:sp>
        <p:nvSpPr>
          <p:cNvPr id="15" name="Text Placeholder 2"/>
          <p:cNvSpPr>
            <a:spLocks noGrp="1"/>
          </p:cNvSpPr>
          <p:nvPr>
            <p:ph type="body" idx="11"/>
          </p:nvPr>
        </p:nvSpPr>
        <p:spPr/>
        <p:txBody>
          <a:bodyPr/>
          <a:lstStyle/>
          <a:p>
            <a:r>
              <a:rPr lang="es-ES" sz="2000" b="1" i="0">
                <a:solidFill>
                  <a:srgbClr val="CC4F4F"/>
                </a:solidFill>
                <a:latin typeface="+mj-lt"/>
              </a:rPr>
              <a:t>38-41. Mejora del desarrollo en la primera infancia  </a:t>
            </a:r>
          </a:p>
        </p:txBody>
      </p:sp>
      <p:sp>
        <p:nvSpPr>
          <p:cNvPr id="20" name="Content Placeholder 2"/>
          <p:cNvSpPr>
            <a:spLocks noGrp="1"/>
          </p:cNvSpPr>
          <p:nvPr>
            <p:ph idx="4294967295"/>
          </p:nvPr>
        </p:nvSpPr>
        <p:spPr>
          <a:xfrm>
            <a:off x="610309" y="1922551"/>
            <a:ext cx="10968919" cy="3200055"/>
          </a:xfrm>
        </p:spPr>
        <p:txBody>
          <a:bodyPr numCol="4" spcCol="360000"/>
          <a:lstStyle/>
          <a:p>
            <a:pPr>
              <a:spcAft>
                <a:spcPts val="1800"/>
              </a:spcAft>
            </a:pPr>
            <a:r>
              <a:rPr lang="es-ES" sz="1600" dirty="0">
                <a:solidFill>
                  <a:schemeClr val="tx1">
                    <a:lumMod val="75000"/>
                    <a:lumOff val="25000"/>
                  </a:schemeClr>
                </a:solidFill>
              </a:rPr>
              <a:t>Todos los lactantes y niños deben recibir atención receptiva entre los 0 y los 3 años; se debe dar apoyo a los padres y otros cuidadores para que puedan proporcionarla.</a:t>
            </a:r>
          </a:p>
          <a:p>
            <a:pPr>
              <a:spcAft>
                <a:spcPts val="1800"/>
              </a:spcAft>
            </a:pPr>
            <a:endParaRPr lang="en-AU" sz="1600" dirty="0">
              <a:solidFill>
                <a:schemeClr val="tx1">
                  <a:lumMod val="75000"/>
                  <a:lumOff val="25000"/>
                </a:schemeClr>
              </a:solidFill>
            </a:endParaRPr>
          </a:p>
          <a:p>
            <a:pPr>
              <a:spcAft>
                <a:spcPts val="1800"/>
              </a:spcAft>
            </a:pPr>
            <a:endParaRPr lang="en-AU" sz="1600" dirty="0" smtClean="0">
              <a:solidFill>
                <a:schemeClr val="tx1">
                  <a:lumMod val="75000"/>
                  <a:lumOff val="25000"/>
                </a:schemeClr>
              </a:solidFill>
            </a:endParaRPr>
          </a:p>
          <a:p>
            <a:pPr>
              <a:spcAft>
                <a:spcPts val="1800"/>
              </a:spcAft>
            </a:pPr>
            <a:endParaRPr lang="en-AU" sz="1600" dirty="0">
              <a:solidFill>
                <a:schemeClr val="tx1">
                  <a:lumMod val="75000"/>
                  <a:lumOff val="25000"/>
                </a:schemeClr>
              </a:solidFill>
            </a:endParaRPr>
          </a:p>
          <a:p>
            <a:pPr>
              <a:spcAft>
                <a:spcPts val="1800"/>
              </a:spcAft>
            </a:pPr>
            <a:endParaRPr lang="en-AU" sz="1600" dirty="0">
              <a:solidFill>
                <a:schemeClr val="tx1">
                  <a:lumMod val="75000"/>
                  <a:lumOff val="25000"/>
                </a:schemeClr>
              </a:solidFill>
            </a:endParaRPr>
          </a:p>
          <a:p>
            <a:pPr>
              <a:spcAft>
                <a:spcPts val="1800"/>
              </a:spcAft>
            </a:pPr>
            <a:r>
              <a:rPr lang="es-ES" sz="1600" dirty="0">
                <a:solidFill>
                  <a:schemeClr val="tx1">
                    <a:lumMod val="75000"/>
                    <a:lumOff val="25000"/>
                  </a:schemeClr>
                </a:solidFill>
              </a:rPr>
              <a:t>Todos los lactantes y niños deben tener actividades de aprendizaje precoz con sus padres y otros cuidadores entre los 0 y los 3 años;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se </a:t>
            </a:r>
            <a:r>
              <a:rPr lang="es-ES" sz="1600" dirty="0">
                <a:solidFill>
                  <a:schemeClr val="tx1">
                    <a:lumMod val="75000"/>
                    <a:lumOff val="25000"/>
                  </a:schemeClr>
                </a:solidFill>
              </a:rPr>
              <a:t>debe dar apoyo a los padres y otros cuidadores para que participen en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este </a:t>
            </a:r>
            <a:r>
              <a:rPr lang="es-ES" sz="1600" dirty="0">
                <a:solidFill>
                  <a:schemeClr val="tx1">
                    <a:lumMod val="75000"/>
                    <a:lumOff val="25000"/>
                  </a:schemeClr>
                </a:solidFill>
              </a:rPr>
              <a:t>aprendizaje con sus lactantes y niños.</a:t>
            </a:r>
          </a:p>
          <a:p>
            <a:pPr>
              <a:spcAft>
                <a:spcPts val="1800"/>
              </a:spcAft>
            </a:pPr>
            <a:endParaRPr lang="en-AU" sz="1600" dirty="0">
              <a:solidFill>
                <a:schemeClr val="tx1">
                  <a:lumMod val="75000"/>
                  <a:lumOff val="25000"/>
                </a:schemeClr>
              </a:solidFill>
            </a:endParaRPr>
          </a:p>
          <a:p>
            <a:pPr>
              <a:spcAft>
                <a:spcPts val="1800"/>
              </a:spcAft>
            </a:pPr>
            <a:endParaRPr lang="en-AU" sz="1600" dirty="0">
              <a:solidFill>
                <a:schemeClr val="tx1">
                  <a:lumMod val="75000"/>
                  <a:lumOff val="25000"/>
                </a:schemeClr>
              </a:solidFill>
            </a:endParaRPr>
          </a:p>
          <a:p>
            <a:pPr>
              <a:spcAft>
                <a:spcPts val="1800"/>
              </a:spcAft>
            </a:pPr>
            <a:r>
              <a:rPr lang="es-ES" sz="1600" dirty="0">
                <a:solidFill>
                  <a:schemeClr val="tx1">
                    <a:lumMod val="75000"/>
                    <a:lumOff val="25000"/>
                  </a:schemeClr>
                </a:solidFill>
              </a:rPr>
              <a:t>El apoyo para la atención receptiva y el aprendizaje temprano debe incluirse como parte de las intervenciones de nutrición óptima de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los </a:t>
            </a:r>
            <a:r>
              <a:rPr lang="es-ES" sz="1600" dirty="0">
                <a:solidFill>
                  <a:schemeClr val="tx1">
                    <a:lumMod val="75000"/>
                    <a:lumOff val="25000"/>
                  </a:schemeClr>
                </a:solidFill>
              </a:rPr>
              <a:t>recién nacidos, los lactantes y los niños pequeños. </a:t>
            </a:r>
          </a:p>
          <a:p>
            <a:pPr>
              <a:spcAft>
                <a:spcPts val="1800"/>
              </a:spcAft>
            </a:pPr>
            <a:endParaRPr lang="en-AU" sz="1600" dirty="0">
              <a:solidFill>
                <a:schemeClr val="tx1">
                  <a:lumMod val="75000"/>
                  <a:lumOff val="25000"/>
                </a:schemeClr>
              </a:solidFill>
            </a:endParaRPr>
          </a:p>
          <a:p>
            <a:pPr>
              <a:spcAft>
                <a:spcPts val="1800"/>
              </a:spcAft>
            </a:pPr>
            <a:endParaRPr lang="en-AU" sz="1600" dirty="0">
              <a:solidFill>
                <a:schemeClr val="tx1">
                  <a:lumMod val="75000"/>
                  <a:lumOff val="25000"/>
                </a:schemeClr>
              </a:solidFill>
            </a:endParaRPr>
          </a:p>
          <a:p>
            <a:pPr>
              <a:spcAft>
                <a:spcPts val="1800"/>
              </a:spcAft>
            </a:pPr>
            <a:endParaRPr lang="en-AU" sz="1600" dirty="0">
              <a:solidFill>
                <a:schemeClr val="tx1">
                  <a:lumMod val="75000"/>
                  <a:lumOff val="25000"/>
                </a:schemeClr>
              </a:solidFill>
            </a:endParaRPr>
          </a:p>
          <a:p>
            <a:pPr>
              <a:spcAft>
                <a:spcPts val="1800"/>
              </a:spcAft>
            </a:pPr>
            <a:r>
              <a:rPr lang="es-ES" sz="1600" dirty="0">
                <a:solidFill>
                  <a:schemeClr val="tx1">
                    <a:lumMod val="75000"/>
                    <a:lumOff val="25000"/>
                  </a:schemeClr>
                </a:solidFill>
              </a:rPr>
              <a:t>Deben incorporarse intervenciones psicosociales para apoyar la salud mental materna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a </a:t>
            </a:r>
            <a:r>
              <a:rPr lang="es-ES" sz="1600" dirty="0">
                <a:solidFill>
                  <a:schemeClr val="tx1">
                    <a:lumMod val="75000"/>
                    <a:lumOff val="25000"/>
                  </a:schemeClr>
                </a:solidFill>
              </a:rPr>
              <a:t>los servicios de salud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y </a:t>
            </a:r>
            <a:r>
              <a:rPr lang="es-ES" sz="1600" dirty="0">
                <a:solidFill>
                  <a:schemeClr val="tx1">
                    <a:lumMod val="75000"/>
                    <a:lumOff val="25000"/>
                  </a:schemeClr>
                </a:solidFill>
              </a:rPr>
              <a:t>desarrollo para la primera infancia. </a:t>
            </a:r>
          </a:p>
          <a:p>
            <a:pPr>
              <a:spcAft>
                <a:spcPts val="1800"/>
              </a:spcAft>
            </a:pPr>
            <a:endParaRPr lang="en-AU" sz="1600" b="1" dirty="0">
              <a:solidFill>
                <a:schemeClr val="tx1">
                  <a:lumMod val="75000"/>
                  <a:lumOff val="25000"/>
                </a:schemeClr>
              </a:solidFill>
            </a:endParaRPr>
          </a:p>
          <a:p>
            <a:pPr>
              <a:spcAft>
                <a:spcPts val="1800"/>
              </a:spcAft>
            </a:pPr>
            <a:r>
              <a:rPr lang="es-ES" sz="1600" dirty="0">
                <a:solidFill>
                  <a:schemeClr val="tx1">
                    <a:lumMod val="75000"/>
                    <a:lumOff val="25000"/>
                  </a:schemeClr>
                </a:solidFill>
              </a:rPr>
              <a:t> </a:t>
            </a:r>
          </a:p>
          <a:p>
            <a:pPr>
              <a:spcAft>
                <a:spcPts val="1800"/>
              </a:spcAft>
            </a:pPr>
            <a:endParaRPr lang="en-AU" sz="1600" b="1"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B9CEED24-9F6E-B648-816B-4F5A838FDE67}"/>
              </a:ext>
            </a:extLst>
          </p:cNvPr>
          <p:cNvSpPr>
            <a:spLocks noGrp="1"/>
          </p:cNvSpPr>
          <p:nvPr>
            <p:ph type="sldNum" sz="quarter" idx="10"/>
          </p:nvPr>
        </p:nvSpPr>
        <p:spPr/>
        <p:txBody>
          <a:bodyPr/>
          <a:lstStyle/>
          <a:p>
            <a:fld id="{6809F770-0487-C844-B5CD-7CCE6C86BD15}" type="slidenum">
              <a:rPr lang="en-US" smtClean="0"/>
              <a:pPr/>
              <a:t>56</a:t>
            </a:fld>
            <a:endParaRPr lang="en-US" smtClean="0"/>
          </a:p>
        </p:txBody>
      </p:sp>
      <p:sp>
        <p:nvSpPr>
          <p:cNvPr id="17" name="TextBox 16">
            <a:extLst>
              <a:ext uri="{FF2B5EF4-FFF2-40B4-BE49-F238E27FC236}">
                <a16:creationId xmlns:a16="http://schemas.microsoft.com/office/drawing/2014/main" id="{D7475E9C-3BAD-FF4F-A3F3-F89EBC3B4B9A}"/>
              </a:ext>
            </a:extLst>
          </p:cNvPr>
          <p:cNvSpPr txBox="1"/>
          <p:nvPr/>
        </p:nvSpPr>
        <p:spPr>
          <a:xfrm>
            <a:off x="7454575" y="5718767"/>
            <a:ext cx="4062870" cy="430887"/>
          </a:xfrm>
          <a:prstGeom prst="rect">
            <a:avLst/>
          </a:prstGeom>
          <a:noFill/>
        </p:spPr>
        <p:txBody>
          <a:bodyPr wrap="square" lIns="0" tIns="0" rIns="0" bIns="0" rtlCol="0">
            <a:spAutoFit/>
          </a:bodyPr>
          <a:lstStyle/>
          <a:p>
            <a:r>
              <a:rPr lang="es-ES" sz="1400" b="1" dirty="0">
                <a:solidFill>
                  <a:srgbClr val="CC4F4F"/>
                </a:solidFill>
                <a:latin typeface="+mj-lt"/>
              </a:rPr>
              <a:t>Crecimiento y desarrollo </a:t>
            </a:r>
            <a:r>
              <a:rPr lang="es-ES" sz="1400" b="1" dirty="0" smtClean="0">
                <a:solidFill>
                  <a:srgbClr val="CC4F4F"/>
                </a:solidFill>
                <a:latin typeface="+mj-lt"/>
              </a:rPr>
              <a:t/>
            </a:r>
            <a:br>
              <a:rPr lang="es-ES" sz="1400" b="1" dirty="0" smtClean="0">
                <a:solidFill>
                  <a:srgbClr val="CC4F4F"/>
                </a:solidFill>
                <a:latin typeface="+mj-lt"/>
              </a:rPr>
            </a:br>
            <a:r>
              <a:rPr lang="es-ES" sz="1400" b="1" dirty="0" smtClean="0">
                <a:solidFill>
                  <a:srgbClr val="CC4F4F"/>
                </a:solidFill>
                <a:latin typeface="+mj-lt"/>
              </a:rPr>
              <a:t>del </a:t>
            </a:r>
            <a:r>
              <a:rPr lang="es-ES" sz="1400" b="1" dirty="0">
                <a:solidFill>
                  <a:srgbClr val="CC4F4F"/>
                </a:solidFill>
                <a:latin typeface="+mj-lt"/>
              </a:rPr>
              <a:t>lactante</a:t>
            </a:r>
          </a:p>
        </p:txBody>
      </p:sp>
      <p:grpSp>
        <p:nvGrpSpPr>
          <p:cNvPr id="18" name="Group 17">
            <a:extLst>
              <a:ext uri="{FF2B5EF4-FFF2-40B4-BE49-F238E27FC236}">
                <a16:creationId xmlns:a16="http://schemas.microsoft.com/office/drawing/2014/main" id="{14BEF120-0496-B24C-B6F4-6C4F48036937}"/>
              </a:ext>
            </a:extLst>
          </p:cNvPr>
          <p:cNvGrpSpPr/>
          <p:nvPr/>
        </p:nvGrpSpPr>
        <p:grpSpPr>
          <a:xfrm>
            <a:off x="7435665" y="5386973"/>
            <a:ext cx="2062656" cy="272250"/>
            <a:chOff x="685800" y="6165890"/>
            <a:chExt cx="1229008" cy="119062"/>
          </a:xfrm>
          <a:solidFill>
            <a:srgbClr val="CC4F4F"/>
          </a:solidFill>
        </p:grpSpPr>
        <p:sp>
          <p:nvSpPr>
            <p:cNvPr id="19"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3"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1" name="Group 20">
            <a:extLst>
              <a:ext uri="{FF2B5EF4-FFF2-40B4-BE49-F238E27FC236}">
                <a16:creationId xmlns:a16="http://schemas.microsoft.com/office/drawing/2014/main" id="{ABCBEFD0-DD3C-7D41-BFBA-A4B9814DA000}"/>
              </a:ext>
            </a:extLst>
          </p:cNvPr>
          <p:cNvGrpSpPr/>
          <p:nvPr/>
        </p:nvGrpSpPr>
        <p:grpSpPr>
          <a:xfrm>
            <a:off x="9786720" y="452331"/>
            <a:ext cx="2405280" cy="692727"/>
            <a:chOff x="9786720" y="665018"/>
            <a:chExt cx="2405280" cy="692727"/>
          </a:xfrm>
          <a:solidFill>
            <a:srgbClr val="CC4F4F"/>
          </a:solidFill>
        </p:grpSpPr>
        <p:sp>
          <p:nvSpPr>
            <p:cNvPr id="29" name="Rounded Rectangle 28">
              <a:extLst>
                <a:ext uri="{FF2B5EF4-FFF2-40B4-BE49-F238E27FC236}">
                  <a16:creationId xmlns:a16="http://schemas.microsoft.com/office/drawing/2014/main" id="{475B92D6-E5DD-F349-970C-AEB415332AF6}"/>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30" name="Rounded Rectangle 29">
              <a:extLst>
                <a:ext uri="{FF2B5EF4-FFF2-40B4-BE49-F238E27FC236}">
                  <a16:creationId xmlns:a16="http://schemas.microsoft.com/office/drawing/2014/main" id="{25BD7556-BDEC-9B48-B341-4CD9B1D0B5B5}"/>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Recomendaciones integradas</a:t>
              </a:r>
            </a:p>
          </p:txBody>
        </p:sp>
      </p:grpSp>
    </p:spTree>
    <p:extLst>
      <p:ext uri="{BB962C8B-B14F-4D97-AF65-F5344CB8AC3E}">
        <p14:creationId xmlns:p14="http://schemas.microsoft.com/office/powerpoint/2010/main" val="2867648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20">
                                            <p:txEl>
                                              <p:pRg st="5" end="5"/>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20">
                                            <p:txEl>
                                              <p:pRg st="8" end="8"/>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20">
                                            <p:txEl>
                                              <p:pRg st="12" end="12"/>
                                            </p:txEl>
                                          </p:spTgt>
                                        </p:tgtEl>
                                        <p:attrNameLst>
                                          <p:attrName>style.visibility</p:attrName>
                                        </p:attrNameLst>
                                      </p:cBhvr>
                                      <p:to>
                                        <p:strVal val="visible"/>
                                      </p:to>
                                    </p:se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20">
                                            <p:txEl>
                                              <p:pRg st="14" end="14"/>
                                            </p:txEl>
                                          </p:spTgt>
                                        </p:tgtEl>
                                        <p:attrNameLst>
                                          <p:attrName>style.visibility</p:attrName>
                                        </p:attrNameLst>
                                      </p:cBhvr>
                                      <p:to>
                                        <p:strVal val="visible"/>
                                      </p:to>
                                    </p:set>
                                    <p:animEffect transition="in" filter="wipe(up)">
                                      <p:cBhvr>
                                        <p:cTn id="19" dur="2000"/>
                                        <p:tgtEl>
                                          <p:spTgt spid="2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7AAF7BE-3D19-EF4B-BF67-481BC8CDC898}"/>
              </a:ext>
            </a:extLst>
          </p:cNvPr>
          <p:cNvPicPr>
            <a:picLocks noChangeAspect="1"/>
          </p:cNvPicPr>
          <p:nvPr/>
        </p:nvPicPr>
        <p:blipFill>
          <a:blip r:embed="rId2" cstate="screen">
            <a:alphaModFix amt="19000"/>
            <a:extLst>
              <a:ext uri="{28A0092B-C50C-407E-A947-70E740481C1C}">
                <a14:useLocalDpi xmlns:a14="http://schemas.microsoft.com/office/drawing/2010/main"/>
              </a:ext>
            </a:extLst>
          </a:blip>
          <a:srcRect/>
          <a:stretch/>
        </p:blipFill>
        <p:spPr>
          <a:xfrm>
            <a:off x="9747396" y="-104514"/>
            <a:ext cx="2516400" cy="1939141"/>
          </a:xfrm>
          <a:prstGeom prst="rect">
            <a:avLst/>
          </a:prstGeom>
        </p:spPr>
      </p:pic>
      <p:sp>
        <p:nvSpPr>
          <p:cNvPr id="2" name="Title 1"/>
          <p:cNvSpPr>
            <a:spLocks noGrp="1"/>
          </p:cNvSpPr>
          <p:nvPr>
            <p:ph type="title"/>
          </p:nvPr>
        </p:nvSpPr>
        <p:spPr/>
        <p:txBody>
          <a:bodyPr/>
          <a:lstStyle/>
          <a:p>
            <a:r>
              <a:rPr lang="es-ES" b="1">
                <a:solidFill>
                  <a:srgbClr val="CC4F4F"/>
                </a:solidFill>
              </a:rPr>
              <a:t>B.5	</a:t>
            </a:r>
            <a:r>
              <a:rPr lang="es-ES" b="1" cap="none">
                <a:solidFill>
                  <a:srgbClr val="CC4F4F"/>
                </a:solidFill>
              </a:rPr>
              <a:t>Lactancia</a:t>
            </a:r>
          </a:p>
        </p:txBody>
      </p:sp>
      <p:sp>
        <p:nvSpPr>
          <p:cNvPr id="15" name="Text Placeholder 2"/>
          <p:cNvSpPr>
            <a:spLocks noGrp="1"/>
          </p:cNvSpPr>
          <p:nvPr>
            <p:ph type="body" idx="11"/>
          </p:nvPr>
        </p:nvSpPr>
        <p:spPr>
          <a:xfrm>
            <a:off x="596021" y="1277436"/>
            <a:ext cx="10969627" cy="536519"/>
          </a:xfrm>
        </p:spPr>
        <p:txBody>
          <a:bodyPr/>
          <a:lstStyle/>
          <a:p>
            <a:r>
              <a:rPr lang="es-ES" sz="1800" b="1" i="0" dirty="0">
                <a:solidFill>
                  <a:srgbClr val="CC4F4F"/>
                </a:solidFill>
                <a:latin typeface="+mj-lt"/>
              </a:rPr>
              <a:t>42-43. Lactancia materna exclusiva y apoyo de la lactancia materna en los centros de salud</a:t>
            </a:r>
          </a:p>
        </p:txBody>
      </p:sp>
      <p:sp>
        <p:nvSpPr>
          <p:cNvPr id="3" name="Content Placeholder 2"/>
          <p:cNvSpPr>
            <a:spLocks noGrp="1"/>
          </p:cNvSpPr>
          <p:nvPr>
            <p:ph idx="4294967295"/>
          </p:nvPr>
        </p:nvSpPr>
        <p:spPr>
          <a:xfrm>
            <a:off x="608378" y="2441186"/>
            <a:ext cx="11488366" cy="1829206"/>
          </a:xfrm>
          <a:noFill/>
        </p:spPr>
        <p:txBody>
          <a:bodyPr numCol="3" spcCol="720000"/>
          <a:lstStyle/>
          <a:p>
            <a:pPr>
              <a:spcBef>
                <a:spcPts val="0"/>
              </a:spcBef>
              <a:spcAft>
                <a:spcPts val="0"/>
              </a:spcAft>
            </a:pPr>
            <a:r>
              <a:rPr lang="es-ES" sz="1600" dirty="0">
                <a:solidFill>
                  <a:schemeClr val="tx1">
                    <a:lumMod val="75000"/>
                    <a:lumOff val="25000"/>
                  </a:schemeClr>
                </a:solidFill>
              </a:rPr>
              <a:t>Todos los bebés deberían alimentarse exclusivamente de leche materna desde el nacimiento hasta los 6 meses de edad. Se debe dar asesoramiento y apoyo a las madres respecto de la lactancia materna exclusiva en cada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contacto </a:t>
            </a:r>
            <a:r>
              <a:rPr lang="es-ES" sz="1600" dirty="0">
                <a:solidFill>
                  <a:schemeClr val="tx1">
                    <a:lumMod val="75000"/>
                    <a:lumOff val="25000"/>
                  </a:schemeClr>
                </a:solidFill>
              </a:rPr>
              <a:t>posnatal. </a:t>
            </a:r>
          </a:p>
          <a:p>
            <a:pPr>
              <a:spcBef>
                <a:spcPts val="0"/>
              </a:spcBef>
              <a:spcAft>
                <a:spcPts val="0"/>
              </a:spcAft>
            </a:pPr>
            <a:endParaRPr lang="en-AU" sz="1600" dirty="0">
              <a:solidFill>
                <a:schemeClr val="tx1">
                  <a:lumMod val="75000"/>
                  <a:lumOff val="25000"/>
                </a:schemeClr>
              </a:solidFill>
            </a:endParaRPr>
          </a:p>
          <a:p>
            <a:pPr>
              <a:spcBef>
                <a:spcPts val="1200"/>
              </a:spcBef>
              <a:spcAft>
                <a:spcPts val="0"/>
              </a:spcAft>
            </a:pPr>
            <a:endParaRPr lang="en-AU" sz="1600" dirty="0">
              <a:solidFill>
                <a:schemeClr val="tx1">
                  <a:lumMod val="75000"/>
                  <a:lumOff val="25000"/>
                </a:schemeClr>
              </a:solidFill>
            </a:endParaRPr>
          </a:p>
          <a:p>
            <a:pPr>
              <a:spcBef>
                <a:spcPts val="1200"/>
              </a:spcBef>
              <a:spcAft>
                <a:spcPts val="0"/>
              </a:spcAft>
            </a:pPr>
            <a:r>
              <a:rPr lang="es-ES" sz="1600" dirty="0">
                <a:solidFill>
                  <a:schemeClr val="tx1">
                    <a:lumMod val="75000"/>
                    <a:lumOff val="25000"/>
                  </a:schemeClr>
                </a:solidFill>
              </a:rPr>
              <a:t>Los centros que brindan servicios de maternidad y neonatales deben tener una política de lactancia materna escrita con claridad que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se </a:t>
            </a:r>
            <a:r>
              <a:rPr lang="es-ES" sz="1600" dirty="0">
                <a:solidFill>
                  <a:schemeClr val="tx1">
                    <a:lumMod val="75000"/>
                    <a:lumOff val="25000"/>
                  </a:schemeClr>
                </a:solidFill>
              </a:rPr>
              <a:t>comunique periódicamente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al </a:t>
            </a:r>
            <a:r>
              <a:rPr lang="es-ES" sz="1600" dirty="0">
                <a:solidFill>
                  <a:schemeClr val="tx1">
                    <a:lumMod val="75000"/>
                    <a:lumOff val="25000"/>
                  </a:schemeClr>
                </a:solidFill>
              </a:rPr>
              <a:t>personal y a los padres. </a:t>
            </a:r>
          </a:p>
          <a:p>
            <a:pPr>
              <a:spcBef>
                <a:spcPts val="1200"/>
              </a:spcBef>
              <a:spcAft>
                <a:spcPts val="0"/>
              </a:spcAft>
            </a:pPr>
            <a:endParaRPr lang="en-AU" sz="1600" dirty="0">
              <a:solidFill>
                <a:schemeClr val="tx1">
                  <a:lumMod val="75000"/>
                  <a:lumOff val="25000"/>
                </a:schemeClr>
              </a:solidFill>
            </a:endParaRPr>
          </a:p>
          <a:p>
            <a:pPr>
              <a:spcBef>
                <a:spcPts val="1200"/>
              </a:spcBef>
              <a:spcAft>
                <a:spcPts val="0"/>
              </a:spcAft>
            </a:pPr>
            <a:endParaRPr lang="en-AU" sz="1600" dirty="0">
              <a:solidFill>
                <a:schemeClr val="tx1">
                  <a:lumMod val="75000"/>
                  <a:lumOff val="25000"/>
                </a:schemeClr>
              </a:solidFill>
            </a:endParaRPr>
          </a:p>
          <a:p>
            <a:pPr>
              <a:spcBef>
                <a:spcPts val="1200"/>
              </a:spcBef>
              <a:spcAft>
                <a:spcPts val="0"/>
              </a:spcAft>
            </a:pPr>
            <a:endParaRPr lang="en-AU" sz="1600" dirty="0">
              <a:solidFill>
                <a:schemeClr val="tx1">
                  <a:lumMod val="75000"/>
                  <a:lumOff val="25000"/>
                </a:schemeClr>
              </a:solidFill>
            </a:endParaRPr>
          </a:p>
          <a:p>
            <a:pPr>
              <a:spcBef>
                <a:spcPts val="0"/>
              </a:spcBef>
              <a:spcAft>
                <a:spcPts val="600"/>
              </a:spcAft>
            </a:pPr>
            <a:r>
              <a:rPr lang="es-ES" sz="1600" dirty="0">
                <a:solidFill>
                  <a:schemeClr val="tx1">
                    <a:lumMod val="75000"/>
                    <a:lumOff val="25000"/>
                  </a:schemeClr>
                </a:solidFill>
              </a:rPr>
              <a:t>El personal del centro de salud que brinda servicios de alimentación infantil, incluido el apoyo a la lactancia materna, debe contar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con </a:t>
            </a:r>
            <a:r>
              <a:rPr lang="es-ES" sz="1600" dirty="0">
                <a:solidFill>
                  <a:schemeClr val="tx1">
                    <a:lumMod val="75000"/>
                    <a:lumOff val="25000"/>
                  </a:schemeClr>
                </a:solidFill>
              </a:rPr>
              <a:t>conocimientos, competencias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y </a:t>
            </a:r>
            <a:r>
              <a:rPr lang="es-ES" sz="1600" dirty="0">
                <a:solidFill>
                  <a:schemeClr val="tx1">
                    <a:lumMod val="75000"/>
                    <a:lumOff val="25000"/>
                  </a:schemeClr>
                </a:solidFill>
              </a:rPr>
              <a:t>destrezas suficientes para apoyar a las mujeres para que amamanten. </a:t>
            </a:r>
          </a:p>
          <a:p>
            <a:pPr>
              <a:spcBef>
                <a:spcPts val="0"/>
              </a:spcBef>
              <a:spcAft>
                <a:spcPts val="600"/>
              </a:spcAft>
            </a:pPr>
            <a:endParaRPr lang="en-AU" sz="1600" b="1" dirty="0">
              <a:solidFill>
                <a:schemeClr val="tx1">
                  <a:lumMod val="75000"/>
                  <a:lumOff val="25000"/>
                </a:schemeClr>
              </a:solidFill>
            </a:endParaRPr>
          </a:p>
          <a:p>
            <a:pPr>
              <a:spcBef>
                <a:spcPts val="0"/>
              </a:spcBef>
              <a:spcAft>
                <a:spcPts val="0"/>
              </a:spcAft>
            </a:pPr>
            <a:endParaRPr lang="en-AU" sz="1600" dirty="0">
              <a:solidFill>
                <a:schemeClr val="tx1">
                  <a:lumMod val="75000"/>
                  <a:lumOff val="25000"/>
                </a:schemeClr>
              </a:solidFill>
            </a:endParaRPr>
          </a:p>
        </p:txBody>
      </p:sp>
      <p:sp>
        <p:nvSpPr>
          <p:cNvPr id="26" name="TextBox 25"/>
          <p:cNvSpPr txBox="1"/>
          <p:nvPr/>
        </p:nvSpPr>
        <p:spPr>
          <a:xfrm>
            <a:off x="9818272" y="5747199"/>
            <a:ext cx="2900151" cy="215444"/>
          </a:xfrm>
          <a:prstGeom prst="rect">
            <a:avLst/>
          </a:prstGeom>
          <a:noFill/>
        </p:spPr>
        <p:txBody>
          <a:bodyPr wrap="square" lIns="0" tIns="0" rIns="0" bIns="0" rtlCol="0">
            <a:spAutoFit/>
          </a:bodyPr>
          <a:lstStyle/>
          <a:p>
            <a:r>
              <a:rPr lang="es-ES" sz="1400" b="1">
                <a:solidFill>
                  <a:srgbClr val="CC4F4F"/>
                </a:solidFill>
                <a:latin typeface="+mj-lt"/>
              </a:rPr>
              <a:t>Lactancia materna</a:t>
            </a:r>
          </a:p>
        </p:txBody>
      </p:sp>
      <p:sp>
        <p:nvSpPr>
          <p:cNvPr id="18" name="Content Placeholder 2">
            <a:extLst>
              <a:ext uri="{FF2B5EF4-FFF2-40B4-BE49-F238E27FC236}">
                <a16:creationId xmlns:a16="http://schemas.microsoft.com/office/drawing/2014/main" id="{CDB55AEC-FB59-4F11-847D-75347739B16B}"/>
              </a:ext>
            </a:extLst>
          </p:cNvPr>
          <p:cNvSpPr txBox="1">
            <a:spLocks/>
          </p:cNvSpPr>
          <p:nvPr/>
        </p:nvSpPr>
        <p:spPr>
          <a:xfrm>
            <a:off x="605409" y="1901229"/>
            <a:ext cx="3410537" cy="485712"/>
          </a:xfrm>
          <a:prstGeom prst="rect">
            <a:avLst/>
          </a:prstGeom>
          <a:noFill/>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es-ES" sz="1800" b="1" i="0" dirty="0">
                <a:solidFill>
                  <a:srgbClr val="CC4F4F"/>
                </a:solidFill>
                <a:latin typeface="+mj-lt"/>
              </a:rPr>
              <a:t>Lactancia materna exclusiva</a:t>
            </a:r>
          </a:p>
        </p:txBody>
      </p:sp>
      <p:sp>
        <p:nvSpPr>
          <p:cNvPr id="21" name="Content Placeholder 2">
            <a:extLst>
              <a:ext uri="{FF2B5EF4-FFF2-40B4-BE49-F238E27FC236}">
                <a16:creationId xmlns:a16="http://schemas.microsoft.com/office/drawing/2014/main" id="{05B51153-4249-412F-B284-9C967E1D33A8}"/>
              </a:ext>
            </a:extLst>
          </p:cNvPr>
          <p:cNvSpPr txBox="1">
            <a:spLocks/>
          </p:cNvSpPr>
          <p:nvPr/>
        </p:nvSpPr>
        <p:spPr>
          <a:xfrm>
            <a:off x="4587343" y="1901229"/>
            <a:ext cx="6851098" cy="568560"/>
          </a:xfrm>
          <a:prstGeom prst="rect">
            <a:avLst/>
          </a:prstGeom>
          <a:noFill/>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es-ES" sz="1800" b="1" i="0">
                <a:solidFill>
                  <a:srgbClr val="CC4F4F"/>
                </a:solidFill>
                <a:latin typeface="+mj-lt"/>
              </a:rPr>
              <a:t>Apoyo de la lactancia materna en los centros de salud</a:t>
            </a:r>
          </a:p>
        </p:txBody>
      </p:sp>
      <p:sp>
        <p:nvSpPr>
          <p:cNvPr id="4" name="Slide Number Placeholder 3">
            <a:extLst>
              <a:ext uri="{FF2B5EF4-FFF2-40B4-BE49-F238E27FC236}">
                <a16:creationId xmlns:a16="http://schemas.microsoft.com/office/drawing/2014/main" id="{65FE34BD-D0B1-954D-B863-1CE1A4A416D3}"/>
              </a:ext>
            </a:extLst>
          </p:cNvPr>
          <p:cNvSpPr>
            <a:spLocks noGrp="1"/>
          </p:cNvSpPr>
          <p:nvPr>
            <p:ph type="sldNum" sz="quarter" idx="10"/>
          </p:nvPr>
        </p:nvSpPr>
        <p:spPr/>
        <p:txBody>
          <a:bodyPr/>
          <a:lstStyle/>
          <a:p>
            <a:fld id="{6809F770-0487-C844-B5CD-7CCE6C86BD15}" type="slidenum">
              <a:rPr lang="en-US" smtClean="0"/>
              <a:pPr/>
              <a:t>57</a:t>
            </a:fld>
            <a:endParaRPr lang="en-US" smtClean="0"/>
          </a:p>
        </p:txBody>
      </p:sp>
      <p:grpSp>
        <p:nvGrpSpPr>
          <p:cNvPr id="23" name="Group 22">
            <a:extLst>
              <a:ext uri="{FF2B5EF4-FFF2-40B4-BE49-F238E27FC236}">
                <a16:creationId xmlns:a16="http://schemas.microsoft.com/office/drawing/2014/main" id="{14BEF120-0496-B24C-B6F4-6C4F48036937}"/>
              </a:ext>
            </a:extLst>
          </p:cNvPr>
          <p:cNvGrpSpPr/>
          <p:nvPr/>
        </p:nvGrpSpPr>
        <p:grpSpPr>
          <a:xfrm>
            <a:off x="9808439" y="5386973"/>
            <a:ext cx="2062656" cy="272250"/>
            <a:chOff x="685800" y="6165890"/>
            <a:chExt cx="1229008" cy="119062"/>
          </a:xfrm>
          <a:solidFill>
            <a:srgbClr val="CC4F4F"/>
          </a:solidFill>
        </p:grpSpPr>
        <p:sp>
          <p:nvSpPr>
            <p:cNvPr id="24" name="Rectangle 9">
              <a:extLst>
                <a:ext uri="{FF2B5EF4-FFF2-40B4-BE49-F238E27FC236}">
                  <a16:creationId xmlns:a16="http://schemas.microsoft.com/office/drawing/2014/main" id="{29587244-78FC-6549-9C94-70190C222665}"/>
                </a:ext>
              </a:extLst>
            </p:cNvPr>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84B4A061-CCFB-A548-94BF-A3031FCF34B5}"/>
                </a:ext>
              </a:extLst>
            </p:cNvPr>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0" name="Rectangle 9">
            <a:extLst>
              <a:ext uri="{FF2B5EF4-FFF2-40B4-BE49-F238E27FC236}">
                <a16:creationId xmlns:a16="http://schemas.microsoft.com/office/drawing/2014/main" id="{66250CC0-CE55-3849-B35E-F253E20F7CE1}"/>
              </a:ext>
            </a:extLst>
          </p:cNvPr>
          <p:cNvSpPr>
            <a:spLocks noChangeArrowheads="1"/>
          </p:cNvSpPr>
          <p:nvPr/>
        </p:nvSpPr>
        <p:spPr bwMode="auto">
          <a:xfrm>
            <a:off x="9808440" y="5580684"/>
            <a:ext cx="2049263"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9">
            <a:extLst>
              <a:ext uri="{FF2B5EF4-FFF2-40B4-BE49-F238E27FC236}">
                <a16:creationId xmlns:a16="http://schemas.microsoft.com/office/drawing/2014/main" id="{66250CC0-CE55-3849-B35E-F253E20F7CE1}"/>
              </a:ext>
            </a:extLst>
          </p:cNvPr>
          <p:cNvSpPr>
            <a:spLocks noChangeArrowheads="1"/>
          </p:cNvSpPr>
          <p:nvPr/>
        </p:nvSpPr>
        <p:spPr bwMode="auto">
          <a:xfrm>
            <a:off x="7442361"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9">
            <a:extLst>
              <a:ext uri="{FF2B5EF4-FFF2-40B4-BE49-F238E27FC236}">
                <a16:creationId xmlns:a16="http://schemas.microsoft.com/office/drawing/2014/main" id="{66250CC0-CE55-3849-B35E-F253E20F7CE1}"/>
              </a:ext>
            </a:extLst>
          </p:cNvPr>
          <p:cNvSpPr>
            <a:spLocks noChangeArrowheads="1"/>
          </p:cNvSpPr>
          <p:nvPr/>
        </p:nvSpPr>
        <p:spPr bwMode="auto">
          <a:xfrm>
            <a:off x="5076283"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9">
            <a:extLst>
              <a:ext uri="{FF2B5EF4-FFF2-40B4-BE49-F238E27FC236}">
                <a16:creationId xmlns:a16="http://schemas.microsoft.com/office/drawing/2014/main" id="{66250CC0-CE55-3849-B35E-F253E20F7CE1}"/>
              </a:ext>
            </a:extLst>
          </p:cNvPr>
          <p:cNvSpPr>
            <a:spLocks noChangeArrowheads="1"/>
          </p:cNvSpPr>
          <p:nvPr/>
        </p:nvSpPr>
        <p:spPr bwMode="auto">
          <a:xfrm>
            <a:off x="2710205"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36">
            <a:extLst>
              <a:ext uri="{FF2B5EF4-FFF2-40B4-BE49-F238E27FC236}">
                <a16:creationId xmlns:a16="http://schemas.microsoft.com/office/drawing/2014/main" id="{66250CC0-CE55-3849-B35E-F253E20F7CE1}"/>
              </a:ext>
            </a:extLst>
          </p:cNvPr>
          <p:cNvSpPr>
            <a:spLocks noChangeArrowheads="1"/>
          </p:cNvSpPr>
          <p:nvPr/>
        </p:nvSpPr>
        <p:spPr bwMode="auto">
          <a:xfrm>
            <a:off x="344127" y="5580684"/>
            <a:ext cx="2049265" cy="72864"/>
          </a:xfrm>
          <a:prstGeom prst="rect">
            <a:avLst/>
          </a:prstGeom>
          <a:solidFill>
            <a:srgbClr val="CC4F4F"/>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E88D0DBE-9849-E241-BC9D-8ECCAE01A7F5}"/>
              </a:ext>
            </a:extLst>
          </p:cNvPr>
          <p:cNvGrpSpPr/>
          <p:nvPr/>
        </p:nvGrpSpPr>
        <p:grpSpPr>
          <a:xfrm>
            <a:off x="9786720" y="452331"/>
            <a:ext cx="2405280" cy="692727"/>
            <a:chOff x="9786720" y="665018"/>
            <a:chExt cx="2405280" cy="692727"/>
          </a:xfrm>
          <a:solidFill>
            <a:srgbClr val="CC4F4F"/>
          </a:solidFill>
        </p:grpSpPr>
        <p:sp>
          <p:nvSpPr>
            <p:cNvPr id="20" name="Rounded Rectangle 19">
              <a:extLst>
                <a:ext uri="{FF2B5EF4-FFF2-40B4-BE49-F238E27FC236}">
                  <a16:creationId xmlns:a16="http://schemas.microsoft.com/office/drawing/2014/main" id="{BCE2B70D-0D0D-F548-83DC-AE1E2604CC95}"/>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2" name="Rounded Rectangle 21">
              <a:extLst>
                <a:ext uri="{FF2B5EF4-FFF2-40B4-BE49-F238E27FC236}">
                  <a16:creationId xmlns:a16="http://schemas.microsoft.com/office/drawing/2014/main" id="{2A88F163-EA22-0942-90DF-48C8A2D98062}"/>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Recomendaciones integradas</a:t>
              </a:r>
            </a:p>
          </p:txBody>
        </p:sp>
      </p:grpSp>
    </p:spTree>
    <p:extLst>
      <p:ext uri="{BB962C8B-B14F-4D97-AF65-F5344CB8AC3E}">
        <p14:creationId xmlns:p14="http://schemas.microsoft.com/office/powerpoint/2010/main" val="769974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500"/>
                                  </p:stCondLst>
                                  <p:childTnLst>
                                    <p:set>
                                      <p:cBhvr>
                                        <p:cTn id="11" dur="1" fill="hold">
                                          <p:stCondLst>
                                            <p:cond delay="0"/>
                                          </p:stCondLst>
                                        </p:cTn>
                                        <p:tgtEl>
                                          <p:spTgt spid="21">
                                            <p:txEl>
                                              <p:pRg st="0" end="0"/>
                                            </p:txEl>
                                          </p:spTgt>
                                        </p:tgtEl>
                                        <p:attrNameLst>
                                          <p:attrName>style.visibility</p:attrName>
                                        </p:attrNameLst>
                                      </p:cBhvr>
                                      <p:to>
                                        <p:strVal val="visible"/>
                                      </p:to>
                                    </p:set>
                                  </p:childTnLst>
                                </p:cTn>
                              </p:par>
                              <p:par>
                                <p:cTn id="12" presetID="1" presetClass="entr" presetSubtype="0" fill="hold" nodeType="withEffect">
                                  <p:stCondLst>
                                    <p:cond delay="150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nodeType="afterEffect">
                                  <p:stCondLst>
                                    <p:cond delay="150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9C236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92C472-EA30-DA41-9BF6-CCB07470F09D}"/>
              </a:ext>
            </a:extLst>
          </p:cNvPr>
          <p:cNvPicPr>
            <a:picLocks noChangeAspect="1"/>
          </p:cNvPicPr>
          <p:nvPr/>
        </p:nvPicPr>
        <p:blipFill>
          <a:blip r:embed="rId3"/>
          <a:srcRect/>
          <a:stretch/>
        </p:blipFill>
        <p:spPr>
          <a:xfrm>
            <a:off x="5837" y="-49051"/>
            <a:ext cx="12177860" cy="3653358"/>
          </a:xfrm>
          <a:prstGeom prst="rect">
            <a:avLst/>
          </a:prstGeom>
        </p:spPr>
      </p:pic>
      <p:sp>
        <p:nvSpPr>
          <p:cNvPr id="10" name="Title 9"/>
          <p:cNvSpPr>
            <a:spLocks noGrp="1"/>
          </p:cNvSpPr>
          <p:nvPr>
            <p:ph type="title"/>
          </p:nvPr>
        </p:nvSpPr>
        <p:spPr>
          <a:xfrm>
            <a:off x="610310" y="454007"/>
            <a:ext cx="9390940" cy="1846281"/>
          </a:xfrm>
        </p:spPr>
        <p:txBody>
          <a:bodyPr/>
          <a:lstStyle/>
          <a:p>
            <a:r>
              <a:rPr lang="es-ES" b="1"/>
              <a:t>Sistemas de salud y promoción de la salud</a:t>
            </a:r>
          </a:p>
        </p:txBody>
      </p:sp>
      <p:sp>
        <p:nvSpPr>
          <p:cNvPr id="7" name="Text Placeholder 10"/>
          <p:cNvSpPr>
            <a:spLocks noGrp="1"/>
          </p:cNvSpPr>
          <p:nvPr>
            <p:ph type="body" sz="quarter" idx="14"/>
          </p:nvPr>
        </p:nvSpPr>
        <p:spPr>
          <a:xfrm>
            <a:off x="611717" y="4517163"/>
            <a:ext cx="7251344" cy="398966"/>
          </a:xfrm>
        </p:spPr>
        <p:txBody>
          <a:bodyPr/>
          <a:lstStyle/>
          <a:p>
            <a:pPr>
              <a:spcBef>
                <a:spcPts val="600"/>
              </a:spcBef>
            </a:pPr>
            <a:r>
              <a:rPr lang="es-ES"/>
              <a:t>C	Intervenciones de los sistemas de salud y de promoción de la salud</a:t>
            </a:r>
          </a:p>
        </p:txBody>
      </p:sp>
      <p:sp>
        <p:nvSpPr>
          <p:cNvPr id="12" name="Text Placeholder 11"/>
          <p:cNvSpPr>
            <a:spLocks noGrp="1"/>
          </p:cNvSpPr>
          <p:nvPr>
            <p:ph type="body" sz="quarter" idx="15"/>
          </p:nvPr>
        </p:nvSpPr>
        <p:spPr/>
        <p:txBody>
          <a:bodyPr/>
          <a:lstStyle/>
          <a:p>
            <a:r>
              <a:rPr lang="es-ES"/>
              <a:t>C</a:t>
            </a:r>
          </a:p>
        </p:txBody>
      </p:sp>
      <p:sp>
        <p:nvSpPr>
          <p:cNvPr id="5" name="Text Placeholder 10"/>
          <p:cNvSpPr txBox="1">
            <a:spLocks/>
          </p:cNvSpPr>
          <p:nvPr/>
        </p:nvSpPr>
        <p:spPr>
          <a:xfrm>
            <a:off x="622646" y="2776765"/>
            <a:ext cx="10968919" cy="1088102"/>
          </a:xfrm>
          <a:prstGeom prst="rect">
            <a:avLst/>
          </a:prstGeom>
        </p:spPr>
        <p:txBody>
          <a:bodyPr vert="horz" lIns="0" tIns="0" rIns="0" bIns="0" rtlCol="0">
            <a:noAutofit/>
          </a:bodyPr>
          <a:lstStyle>
            <a:lvl1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1pPr>
            <a:lvl2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2pPr>
            <a:lvl3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3pPr>
            <a:lvl4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4pPr>
            <a:lvl5pPr marL="171450" indent="-171450" algn="l" defTabSz="914400" rtl="0" eaLnBrk="1" latinLnBrk="0" hangingPunct="1">
              <a:lnSpc>
                <a:spcPct val="110000"/>
              </a:lnSpc>
              <a:spcBef>
                <a:spcPts val="1000"/>
              </a:spcBef>
              <a:spcAft>
                <a:spcPts val="0"/>
              </a:spcAft>
              <a:buClr>
                <a:schemeClr val="bg1"/>
              </a:buClr>
              <a:buFontTx/>
              <a:buChar char="+"/>
              <a:defRPr sz="16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ts val="600"/>
              </a:spcBef>
              <a:buNone/>
            </a:pPr>
            <a:r>
              <a:rPr lang="es-ES" sz="3600"/>
              <a:t>Recomendaciones 44-55</a:t>
            </a:r>
          </a:p>
        </p:txBody>
      </p:sp>
      <p:cxnSp>
        <p:nvCxnSpPr>
          <p:cNvPr id="8" name="Straight Connector 7">
            <a:extLst>
              <a:ext uri="{FF2B5EF4-FFF2-40B4-BE49-F238E27FC236}">
                <a16:creationId xmlns:a16="http://schemas.microsoft.com/office/drawing/2014/main" id="{BA68D226-F3CF-8C43-AAD1-B7EB82F8130D}"/>
              </a:ext>
            </a:extLst>
          </p:cNvPr>
          <p:cNvCxnSpPr/>
          <p:nvPr/>
        </p:nvCxnSpPr>
        <p:spPr>
          <a:xfrm>
            <a:off x="611540" y="4081235"/>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5660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115AEA59-B59F-AA42-8760-59B6F0C7401B}"/>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3836952" y="-109977"/>
            <a:ext cx="8355048" cy="6147412"/>
          </a:xfrm>
          <a:prstGeom prst="rect">
            <a:avLst/>
          </a:prstGeom>
        </p:spPr>
      </p:pic>
      <p:sp>
        <p:nvSpPr>
          <p:cNvPr id="2" name="Title 1"/>
          <p:cNvSpPr>
            <a:spLocks noGrp="1"/>
          </p:cNvSpPr>
          <p:nvPr>
            <p:ph type="title"/>
          </p:nvPr>
        </p:nvSpPr>
        <p:spPr>
          <a:xfrm>
            <a:off x="610307" y="521968"/>
            <a:ext cx="7905731" cy="1348227"/>
          </a:xfrm>
        </p:spPr>
        <p:txBody>
          <a:bodyPr/>
          <a:lstStyle/>
          <a:p>
            <a:r>
              <a:rPr lang="es-ES" sz="3200" b="1" cap="none" dirty="0">
                <a:solidFill>
                  <a:srgbClr val="1F7CB9"/>
                </a:solidFill>
                <a:latin typeface="Arial" panose="020B0604020202020204" pitchFamily="34" charset="0"/>
                <a:cs typeface="Arial" panose="020B0604020202020204" pitchFamily="34" charset="0"/>
              </a:rPr>
              <a:t>Atención posnatal y la agenda 2030 </a:t>
            </a:r>
            <a:r>
              <a:rPr lang="es-ES" sz="3200" b="1" cap="none" dirty="0" smtClean="0">
                <a:solidFill>
                  <a:srgbClr val="1F7CB9"/>
                </a:solidFill>
                <a:latin typeface="Arial" panose="020B0604020202020204" pitchFamily="34" charset="0"/>
                <a:cs typeface="Arial" panose="020B0604020202020204" pitchFamily="34" charset="0"/>
              </a:rPr>
              <a:t/>
            </a:r>
            <a:br>
              <a:rPr lang="es-ES" sz="3200" b="1" cap="none" dirty="0" smtClean="0">
                <a:solidFill>
                  <a:srgbClr val="1F7CB9"/>
                </a:solidFill>
                <a:latin typeface="Arial" panose="020B0604020202020204" pitchFamily="34" charset="0"/>
                <a:cs typeface="Arial" panose="020B0604020202020204" pitchFamily="34" charset="0"/>
              </a:rPr>
            </a:br>
            <a:r>
              <a:rPr lang="es-ES" sz="3200" b="1" cap="none" dirty="0" smtClean="0">
                <a:solidFill>
                  <a:srgbClr val="1F7CB9"/>
                </a:solidFill>
                <a:latin typeface="Arial" panose="020B0604020202020204" pitchFamily="34" charset="0"/>
                <a:cs typeface="Arial" panose="020B0604020202020204" pitchFamily="34" charset="0"/>
              </a:rPr>
              <a:t>para </a:t>
            </a:r>
            <a:r>
              <a:rPr lang="es-ES" sz="3200" b="1" cap="none" dirty="0">
                <a:solidFill>
                  <a:srgbClr val="1F7CB9"/>
                </a:solidFill>
                <a:latin typeface="Arial" panose="020B0604020202020204" pitchFamily="34" charset="0"/>
                <a:cs typeface="Arial" panose="020B0604020202020204" pitchFamily="34" charset="0"/>
              </a:rPr>
              <a:t>el desarrollo sostenible</a:t>
            </a:r>
            <a:r>
              <a:rPr lang="es-ES" dirty="0">
                <a:solidFill>
                  <a:srgbClr val="1F7CB9"/>
                </a:solidFill>
              </a:rPr>
              <a:t/>
            </a:r>
            <a:br>
              <a:rPr lang="es-ES" dirty="0">
                <a:solidFill>
                  <a:srgbClr val="1F7CB9"/>
                </a:solidFill>
              </a:rPr>
            </a:br>
            <a:endParaRPr lang="es-ES" dirty="0">
              <a:solidFill>
                <a:srgbClr val="1F7CB9"/>
              </a:solidFill>
            </a:endParaRPr>
          </a:p>
        </p:txBody>
      </p:sp>
      <p:sp>
        <p:nvSpPr>
          <p:cNvPr id="7" name="Content Placeholder 6"/>
          <p:cNvSpPr>
            <a:spLocks noGrp="1"/>
          </p:cNvSpPr>
          <p:nvPr>
            <p:ph idx="1"/>
          </p:nvPr>
        </p:nvSpPr>
        <p:spPr>
          <a:xfrm>
            <a:off x="772931" y="1668140"/>
            <a:ext cx="5220095" cy="3862210"/>
          </a:xfrm>
        </p:spPr>
        <p:txBody>
          <a:bodyPr/>
          <a:lstStyle/>
          <a:p>
            <a:pPr>
              <a:lnSpc>
                <a:spcPts val="2120"/>
              </a:lnSpc>
              <a:spcBef>
                <a:spcPts val="0"/>
              </a:spcBef>
              <a:buClr>
                <a:schemeClr val="tx1">
                  <a:lumMod val="75000"/>
                  <a:lumOff val="25000"/>
                </a:schemeClr>
              </a:buClr>
              <a:buNone/>
            </a:pPr>
            <a:r>
              <a:rPr lang="es-ES" sz="1800" dirty="0">
                <a:solidFill>
                  <a:srgbClr val="1F7CB9"/>
                </a:solidFill>
              </a:rPr>
              <a:t>La carga de mortalidad y morbilidad maternas </a:t>
            </a:r>
            <a:r>
              <a:rPr lang="es-ES" sz="1800" dirty="0" smtClean="0">
                <a:solidFill>
                  <a:srgbClr val="1F7CB9"/>
                </a:solidFill>
              </a:rPr>
              <a:t/>
            </a:r>
            <a:br>
              <a:rPr lang="es-ES" sz="1800" dirty="0" smtClean="0">
                <a:solidFill>
                  <a:srgbClr val="1F7CB9"/>
                </a:solidFill>
              </a:rPr>
            </a:br>
            <a:r>
              <a:rPr lang="es-ES" sz="1800" dirty="0" smtClean="0">
                <a:solidFill>
                  <a:srgbClr val="1F7CB9"/>
                </a:solidFill>
              </a:rPr>
              <a:t>y </a:t>
            </a:r>
            <a:r>
              <a:rPr lang="es-ES" sz="1800" dirty="0">
                <a:solidFill>
                  <a:srgbClr val="1F7CB9"/>
                </a:solidFill>
              </a:rPr>
              <a:t>neonatales sigue siendo excesivamente alta, </a:t>
            </a:r>
            <a:r>
              <a:rPr lang="es-ES" sz="1800" dirty="0" smtClean="0">
                <a:solidFill>
                  <a:srgbClr val="1F7CB9"/>
                </a:solidFill>
              </a:rPr>
              <a:t/>
            </a:r>
            <a:br>
              <a:rPr lang="es-ES" sz="1800" dirty="0" smtClean="0">
                <a:solidFill>
                  <a:srgbClr val="1F7CB9"/>
                </a:solidFill>
              </a:rPr>
            </a:br>
            <a:r>
              <a:rPr lang="es-ES" sz="1800" dirty="0" smtClean="0">
                <a:solidFill>
                  <a:srgbClr val="1F7CB9"/>
                </a:solidFill>
              </a:rPr>
              <a:t>y </a:t>
            </a:r>
            <a:r>
              <a:rPr lang="es-ES" sz="1800" dirty="0">
                <a:solidFill>
                  <a:srgbClr val="1F7CB9"/>
                </a:solidFill>
              </a:rPr>
              <a:t>no se han utilizado al máximo las oportunidades de mejorar el bienestar materno ni de apoyar </a:t>
            </a:r>
            <a:r>
              <a:rPr lang="es-ES" sz="1800" dirty="0" smtClean="0">
                <a:solidFill>
                  <a:srgbClr val="1F7CB9"/>
                </a:solidFill>
              </a:rPr>
              <a:t/>
            </a:r>
            <a:br>
              <a:rPr lang="es-ES" sz="1800" dirty="0" smtClean="0">
                <a:solidFill>
                  <a:srgbClr val="1F7CB9"/>
                </a:solidFill>
              </a:rPr>
            </a:br>
            <a:r>
              <a:rPr lang="es-ES" sz="1800" dirty="0" smtClean="0">
                <a:solidFill>
                  <a:srgbClr val="1F7CB9"/>
                </a:solidFill>
              </a:rPr>
              <a:t>el </a:t>
            </a:r>
            <a:r>
              <a:rPr lang="es-ES" sz="1800" dirty="0">
                <a:solidFill>
                  <a:srgbClr val="1F7CB9"/>
                </a:solidFill>
              </a:rPr>
              <a:t>cuidado cariñoso y sensible </a:t>
            </a:r>
            <a:r>
              <a:rPr lang="es-ES" sz="1800" dirty="0" smtClean="0">
                <a:solidFill>
                  <a:srgbClr val="1F7CB9"/>
                </a:solidFill>
              </a:rPr>
              <a:t>del </a:t>
            </a:r>
            <a:r>
              <a:rPr lang="es-ES" sz="1800" dirty="0">
                <a:solidFill>
                  <a:srgbClr val="1F7CB9"/>
                </a:solidFill>
              </a:rPr>
              <a:t>recién nacido. </a:t>
            </a:r>
          </a:p>
          <a:p>
            <a:pPr marL="285750" indent="-285750">
              <a:lnSpc>
                <a:spcPts val="2120"/>
              </a:lnSpc>
              <a:spcBef>
                <a:spcPts val="0"/>
              </a:spcBef>
              <a:buClr>
                <a:schemeClr val="tx1">
                  <a:lumMod val="75000"/>
                  <a:lumOff val="25000"/>
                </a:schemeClr>
              </a:buClr>
              <a:buFont typeface="Courier New" panose="02070309020205020404" pitchFamily="49" charset="0"/>
              <a:buChar char="o"/>
            </a:pPr>
            <a:r>
              <a:rPr lang="es-ES" sz="1800" i="0" dirty="0">
                <a:solidFill>
                  <a:schemeClr val="tx1">
                    <a:lumMod val="75000"/>
                    <a:lumOff val="25000"/>
                  </a:schemeClr>
                </a:solidFill>
                <a:cs typeface="Arial" panose="020B0604020202020204" pitchFamily="34" charset="0"/>
              </a:rPr>
              <a:t>Hasta 30 % de las muertes maternas </a:t>
            </a:r>
            <a:r>
              <a:rPr lang="es-ES" sz="1800" i="0" dirty="0" smtClean="0">
                <a:solidFill>
                  <a:schemeClr val="tx1">
                    <a:lumMod val="75000"/>
                    <a:lumOff val="25000"/>
                  </a:schemeClr>
                </a:solidFill>
                <a:cs typeface="Arial" panose="020B0604020202020204" pitchFamily="34" charset="0"/>
              </a:rPr>
              <a:t/>
            </a:r>
            <a:br>
              <a:rPr lang="es-ES" sz="1800" i="0" dirty="0" smtClean="0">
                <a:solidFill>
                  <a:schemeClr val="tx1">
                    <a:lumMod val="75000"/>
                    <a:lumOff val="25000"/>
                  </a:schemeClr>
                </a:solidFill>
                <a:cs typeface="Arial" panose="020B0604020202020204" pitchFamily="34" charset="0"/>
              </a:rPr>
            </a:br>
            <a:r>
              <a:rPr lang="es-ES" sz="1800" i="0" dirty="0" smtClean="0">
                <a:solidFill>
                  <a:schemeClr val="tx1">
                    <a:lumMod val="75000"/>
                    <a:lumOff val="25000"/>
                  </a:schemeClr>
                </a:solidFill>
                <a:cs typeface="Arial" panose="020B0604020202020204" pitchFamily="34" charset="0"/>
              </a:rPr>
              <a:t>se </a:t>
            </a:r>
            <a:r>
              <a:rPr lang="es-ES" sz="1800" i="0" dirty="0">
                <a:solidFill>
                  <a:schemeClr val="tx1">
                    <a:lumMod val="75000"/>
                    <a:lumOff val="25000"/>
                  </a:schemeClr>
                </a:solidFill>
                <a:cs typeface="Arial" panose="020B0604020202020204" pitchFamily="34" charset="0"/>
              </a:rPr>
              <a:t>producen después del parto</a:t>
            </a:r>
          </a:p>
          <a:p>
            <a:pPr marL="285750" lvl="1" indent="-285750">
              <a:lnSpc>
                <a:spcPts val="2120"/>
              </a:lnSpc>
              <a:spcAft>
                <a:spcPts val="1200"/>
              </a:spcAft>
              <a:buClr>
                <a:schemeClr val="tx1">
                  <a:lumMod val="75000"/>
                  <a:lumOff val="25000"/>
                </a:schemeClr>
              </a:buClr>
              <a:buFont typeface="Courier New" panose="02070309020205020404" pitchFamily="49" charset="0"/>
              <a:buChar char="o"/>
            </a:pPr>
            <a:r>
              <a:rPr lang="es-ES" sz="1800" i="0" dirty="0">
                <a:solidFill>
                  <a:schemeClr val="tx1">
                    <a:lumMod val="75000"/>
                    <a:lumOff val="25000"/>
                  </a:schemeClr>
                </a:solidFill>
                <a:cs typeface="Arial" panose="020B0604020202020204" pitchFamily="34" charset="0"/>
              </a:rPr>
              <a:t>17 de cada 1000 bebés nacidos vivos </a:t>
            </a:r>
            <a:r>
              <a:rPr lang="es-ES" sz="1800" i="0" dirty="0" smtClean="0">
                <a:solidFill>
                  <a:schemeClr val="tx1">
                    <a:lumMod val="75000"/>
                    <a:lumOff val="25000"/>
                  </a:schemeClr>
                </a:solidFill>
                <a:cs typeface="Arial" panose="020B0604020202020204" pitchFamily="34" charset="0"/>
              </a:rPr>
              <a:t/>
            </a:r>
            <a:br>
              <a:rPr lang="es-ES" sz="1800" i="0" dirty="0" smtClean="0">
                <a:solidFill>
                  <a:schemeClr val="tx1">
                    <a:lumMod val="75000"/>
                    <a:lumOff val="25000"/>
                  </a:schemeClr>
                </a:solidFill>
                <a:cs typeface="Arial" panose="020B0604020202020204" pitchFamily="34" charset="0"/>
              </a:rPr>
            </a:br>
            <a:r>
              <a:rPr lang="es-ES" sz="1800" i="0" dirty="0" smtClean="0">
                <a:solidFill>
                  <a:schemeClr val="tx1">
                    <a:lumMod val="75000"/>
                    <a:lumOff val="25000"/>
                  </a:schemeClr>
                </a:solidFill>
                <a:cs typeface="Arial" panose="020B0604020202020204" pitchFamily="34" charset="0"/>
              </a:rPr>
              <a:t>mueren </a:t>
            </a:r>
            <a:r>
              <a:rPr lang="es-ES" sz="1800" i="0" dirty="0">
                <a:solidFill>
                  <a:schemeClr val="tx1">
                    <a:lumMod val="75000"/>
                    <a:lumOff val="25000"/>
                  </a:schemeClr>
                </a:solidFill>
                <a:cs typeface="Arial" panose="020B0604020202020204" pitchFamily="34" charset="0"/>
              </a:rPr>
              <a:t>durante el primer mes después </a:t>
            </a:r>
            <a:r>
              <a:rPr lang="es-ES" sz="1800" i="0" dirty="0" smtClean="0">
                <a:solidFill>
                  <a:schemeClr val="tx1">
                    <a:lumMod val="75000"/>
                    <a:lumOff val="25000"/>
                  </a:schemeClr>
                </a:solidFill>
                <a:cs typeface="Arial" panose="020B0604020202020204" pitchFamily="34" charset="0"/>
              </a:rPr>
              <a:t/>
            </a:r>
            <a:br>
              <a:rPr lang="es-ES" sz="1800" i="0" dirty="0" smtClean="0">
                <a:solidFill>
                  <a:schemeClr val="tx1">
                    <a:lumMod val="75000"/>
                    <a:lumOff val="25000"/>
                  </a:schemeClr>
                </a:solidFill>
                <a:cs typeface="Arial" panose="020B0604020202020204" pitchFamily="34" charset="0"/>
              </a:rPr>
            </a:br>
            <a:r>
              <a:rPr lang="es-ES" sz="1800" i="0" dirty="0" smtClean="0">
                <a:solidFill>
                  <a:schemeClr val="tx1">
                    <a:lumMod val="75000"/>
                    <a:lumOff val="25000"/>
                  </a:schemeClr>
                </a:solidFill>
                <a:cs typeface="Arial" panose="020B0604020202020204" pitchFamily="34" charset="0"/>
              </a:rPr>
              <a:t>del </a:t>
            </a:r>
            <a:r>
              <a:rPr lang="es-ES" sz="1800" i="0" dirty="0">
                <a:solidFill>
                  <a:schemeClr val="tx1">
                    <a:lumMod val="75000"/>
                    <a:lumOff val="25000"/>
                  </a:schemeClr>
                </a:solidFill>
                <a:cs typeface="Arial" panose="020B0604020202020204" pitchFamily="34" charset="0"/>
              </a:rPr>
              <a:t>nacimiento</a:t>
            </a:r>
          </a:p>
        </p:txBody>
      </p:sp>
      <p:sp>
        <p:nvSpPr>
          <p:cNvPr id="5" name="Slide Number Placeholder 4">
            <a:extLst>
              <a:ext uri="{FF2B5EF4-FFF2-40B4-BE49-F238E27FC236}">
                <a16:creationId xmlns:a16="http://schemas.microsoft.com/office/drawing/2014/main" id="{ECB52043-6A50-5747-8078-2FE2245DA2D5}"/>
              </a:ext>
            </a:extLst>
          </p:cNvPr>
          <p:cNvSpPr>
            <a:spLocks noGrp="1"/>
          </p:cNvSpPr>
          <p:nvPr>
            <p:ph type="sldNum" sz="quarter" idx="13"/>
          </p:nvPr>
        </p:nvSpPr>
        <p:spPr/>
        <p:txBody>
          <a:bodyPr/>
          <a:lstStyle/>
          <a:p>
            <a:fld id="{6809F770-0487-C844-B5CD-7CCE6C86BD15}" type="slidenum">
              <a:rPr lang="en-US" smtClean="0"/>
              <a:pPr/>
              <a:t>5</a:t>
            </a:fld>
            <a:endParaRPr lang="en-US" smtClean="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0070" y="1737160"/>
            <a:ext cx="4464636" cy="2981074"/>
          </a:xfrm>
          <a:prstGeom prst="rect">
            <a:avLst/>
          </a:prstGeom>
        </p:spPr>
      </p:pic>
      <p:sp>
        <p:nvSpPr>
          <p:cNvPr id="16" name="TextBox 15"/>
          <p:cNvSpPr txBox="1"/>
          <p:nvPr/>
        </p:nvSpPr>
        <p:spPr>
          <a:xfrm>
            <a:off x="6796045" y="4747203"/>
            <a:ext cx="4316797" cy="677108"/>
          </a:xfrm>
          <a:prstGeom prst="rect">
            <a:avLst/>
          </a:prstGeom>
          <a:noFill/>
        </p:spPr>
        <p:txBody>
          <a:bodyPr wrap="square" lIns="0" tIns="0" rIns="0" bIns="0" rtlCol="0">
            <a:spAutoFit/>
          </a:bodyPr>
          <a:lstStyle/>
          <a:p>
            <a:r>
              <a:rPr lang="es-ES" sz="1100" dirty="0" err="1">
                <a:solidFill>
                  <a:schemeClr val="bg1">
                    <a:lumMod val="50000"/>
                  </a:schemeClr>
                </a:solidFill>
              </a:rPr>
              <a:t>Mariam</a:t>
            </a:r>
            <a:r>
              <a:rPr lang="es-ES" sz="1100" dirty="0">
                <a:solidFill>
                  <a:schemeClr val="bg1">
                    <a:lumMod val="50000"/>
                  </a:schemeClr>
                </a:solidFill>
              </a:rPr>
              <a:t> </a:t>
            </a:r>
            <a:r>
              <a:rPr lang="es-ES" sz="1100" dirty="0" err="1">
                <a:solidFill>
                  <a:schemeClr val="bg1">
                    <a:lumMod val="50000"/>
                  </a:schemeClr>
                </a:solidFill>
              </a:rPr>
              <a:t>Mahamame</a:t>
            </a:r>
            <a:r>
              <a:rPr lang="es-ES" sz="1100" dirty="0">
                <a:solidFill>
                  <a:schemeClr val="bg1">
                    <a:lumMod val="50000"/>
                  </a:schemeClr>
                </a:solidFill>
              </a:rPr>
              <a:t> lleva a su hijo en un portabebés mientras camina hacia un centro de salud en </a:t>
            </a:r>
            <a:r>
              <a:rPr lang="es-ES" sz="1100" dirty="0" err="1">
                <a:solidFill>
                  <a:schemeClr val="bg1">
                    <a:lumMod val="50000"/>
                  </a:schemeClr>
                </a:solidFill>
              </a:rPr>
              <a:t>Gao</a:t>
            </a:r>
            <a:r>
              <a:rPr lang="es-ES" sz="1100" dirty="0">
                <a:solidFill>
                  <a:schemeClr val="bg1">
                    <a:lumMod val="50000"/>
                  </a:schemeClr>
                </a:solidFill>
              </a:rPr>
              <a:t>, Malí, en 2014. </a:t>
            </a:r>
            <a:r>
              <a:rPr lang="es-ES" sz="1100" dirty="0" smtClean="0">
                <a:solidFill>
                  <a:schemeClr val="bg1">
                    <a:lumMod val="50000"/>
                  </a:schemeClr>
                </a:solidFill>
              </a:rPr>
              <a:t/>
            </a:r>
            <a:br>
              <a:rPr lang="es-ES" sz="1100" dirty="0" smtClean="0">
                <a:solidFill>
                  <a:schemeClr val="bg1">
                    <a:lumMod val="50000"/>
                  </a:schemeClr>
                </a:solidFill>
              </a:rPr>
            </a:br>
            <a:r>
              <a:rPr lang="es-ES" sz="1100" dirty="0" smtClean="0">
                <a:solidFill>
                  <a:schemeClr val="bg1">
                    <a:lumMod val="50000"/>
                  </a:schemeClr>
                </a:solidFill>
              </a:rPr>
              <a:t>© </a:t>
            </a:r>
            <a:r>
              <a:rPr lang="es-ES" sz="1100" dirty="0">
                <a:solidFill>
                  <a:schemeClr val="bg1">
                    <a:lumMod val="50000"/>
                  </a:schemeClr>
                </a:solidFill>
              </a:rPr>
              <a:t>UNICEF/UNI162675/</a:t>
            </a:r>
            <a:r>
              <a:rPr lang="es-ES" sz="1100" dirty="0" err="1">
                <a:solidFill>
                  <a:schemeClr val="bg1">
                    <a:lumMod val="50000"/>
                  </a:schemeClr>
                </a:solidFill>
              </a:rPr>
              <a:t>Phelps</a:t>
            </a:r>
            <a:endParaRPr lang="es-ES" sz="1100" dirty="0">
              <a:solidFill>
                <a:schemeClr val="bg1">
                  <a:lumMod val="50000"/>
                </a:schemeClr>
              </a:solidFill>
            </a:endParaRPr>
          </a:p>
          <a:p>
            <a:endParaRPr lang="en-AU" sz="1100" dirty="0" err="1">
              <a:solidFill>
                <a:schemeClr val="bg1">
                  <a:lumMod val="50000"/>
                </a:schemeClr>
              </a:solidFill>
              <a:latin typeface="+mj-lt"/>
            </a:endParaRPr>
          </a:p>
        </p:txBody>
      </p:sp>
      <p:sp>
        <p:nvSpPr>
          <p:cNvPr id="3" name="TextBox 2">
            <a:extLst>
              <a:ext uri="{FF2B5EF4-FFF2-40B4-BE49-F238E27FC236}">
                <a16:creationId xmlns:a16="http://schemas.microsoft.com/office/drawing/2014/main" id="{642BF6DE-2356-412C-95DD-203CAC4B25D3}"/>
              </a:ext>
            </a:extLst>
          </p:cNvPr>
          <p:cNvSpPr txBox="1"/>
          <p:nvPr/>
        </p:nvSpPr>
        <p:spPr>
          <a:xfrm>
            <a:off x="7431741" y="2357718"/>
            <a:ext cx="65" cy="169277"/>
          </a:xfrm>
          <a:prstGeom prst="rect">
            <a:avLst/>
          </a:prstGeom>
          <a:noFill/>
        </p:spPr>
        <p:txBody>
          <a:bodyPr wrap="none" lIns="0" tIns="0" rIns="0" bIns="0" rtlCol="0">
            <a:spAutoFit/>
          </a:bodyPr>
          <a:lstStyle/>
          <a:p>
            <a:endParaRPr lang="en-US" sz="1100" dirty="0" err="1">
              <a:solidFill>
                <a:schemeClr val="tx2"/>
              </a:solidFill>
              <a:latin typeface="+mj-lt"/>
            </a:endParaRPr>
          </a:p>
        </p:txBody>
      </p:sp>
    </p:spTree>
    <p:extLst>
      <p:ext uri="{BB962C8B-B14F-4D97-AF65-F5344CB8AC3E}">
        <p14:creationId xmlns:p14="http://schemas.microsoft.com/office/powerpoint/2010/main" val="1590253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2000"/>
                                        <p:tgtEl>
                                          <p:spTgt spid="7">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left)">
                                      <p:cBhvr>
                                        <p:cTn id="10"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s-ES" b="1">
                <a:solidFill>
                  <a:srgbClr val="9C236E"/>
                </a:solidFill>
              </a:rPr>
              <a:t>C	</a:t>
            </a:r>
            <a:r>
              <a:rPr lang="es-ES" b="1" cap="none">
                <a:solidFill>
                  <a:srgbClr val="9C236E"/>
                </a:solidFill>
              </a:rPr>
              <a:t>Sistemas de salud y promoción de la salud</a:t>
            </a:r>
          </a:p>
        </p:txBody>
      </p:sp>
      <p:sp>
        <p:nvSpPr>
          <p:cNvPr id="15" name="Text Placeholder 2"/>
          <p:cNvSpPr>
            <a:spLocks noGrp="1"/>
          </p:cNvSpPr>
          <p:nvPr>
            <p:ph type="body" idx="11"/>
          </p:nvPr>
        </p:nvSpPr>
        <p:spPr/>
        <p:txBody>
          <a:bodyPr/>
          <a:lstStyle/>
          <a:p>
            <a:r>
              <a:rPr lang="es-ES" sz="2000" b="1" i="0">
                <a:solidFill>
                  <a:srgbClr val="9C236E"/>
                </a:solidFill>
                <a:latin typeface="+mj-lt"/>
              </a:rPr>
              <a:t>44. Calendario de contactos de atención posnatal</a:t>
            </a:r>
          </a:p>
        </p:txBody>
      </p:sp>
      <p:sp>
        <p:nvSpPr>
          <p:cNvPr id="3" name="Content Placeholder 2"/>
          <p:cNvSpPr>
            <a:spLocks noGrp="1"/>
          </p:cNvSpPr>
          <p:nvPr>
            <p:ph idx="4294967295"/>
          </p:nvPr>
        </p:nvSpPr>
        <p:spPr>
          <a:xfrm>
            <a:off x="610309" y="1651584"/>
            <a:ext cx="6692535" cy="3159328"/>
          </a:xfrm>
        </p:spPr>
        <p:txBody>
          <a:bodyPr/>
          <a:lstStyle/>
          <a:p>
            <a:pPr>
              <a:spcAft>
                <a:spcPts val="600"/>
              </a:spcAft>
            </a:pPr>
            <a:r>
              <a:rPr lang="es-ES" sz="1800" dirty="0">
                <a:solidFill>
                  <a:schemeClr val="tx1">
                    <a:lumMod val="75000"/>
                    <a:lumOff val="25000"/>
                  </a:schemeClr>
                </a:solidFill>
              </a:rPr>
              <a:t>Se recomienda un mínimo de </a:t>
            </a:r>
            <a:r>
              <a:rPr lang="es-ES" sz="1800" dirty="0">
                <a:solidFill>
                  <a:srgbClr val="9C236E"/>
                </a:solidFill>
              </a:rPr>
              <a:t>cuatro contactos de atención posnatal</a:t>
            </a:r>
            <a:r>
              <a:rPr lang="es-ES" sz="1800" dirty="0">
                <a:solidFill>
                  <a:schemeClr val="tx1">
                    <a:lumMod val="75000"/>
                    <a:lumOff val="25000"/>
                  </a:schemeClr>
                </a:solidFill>
              </a:rPr>
              <a:t>.</a:t>
            </a:r>
          </a:p>
          <a:p>
            <a:pPr>
              <a:spcAft>
                <a:spcPts val="1800"/>
              </a:spcAft>
            </a:pPr>
            <a:r>
              <a:rPr lang="es-ES" sz="1800" dirty="0">
                <a:solidFill>
                  <a:schemeClr val="tx1">
                    <a:lumMod val="75000"/>
                    <a:lumOff val="25000"/>
                  </a:schemeClr>
                </a:solidFill>
              </a:rPr>
              <a:t>Si el parto se produce en el centro de salud, las mujeres y los recién nacidos sanos deben recibir atención posnatal </a:t>
            </a:r>
            <a:r>
              <a:rPr lang="es-ES" sz="1800" b="1" dirty="0">
                <a:solidFill>
                  <a:schemeClr val="tx1">
                    <a:lumMod val="75000"/>
                    <a:lumOff val="25000"/>
                  </a:schemeClr>
                </a:solidFill>
              </a:rPr>
              <a:t>en el centro por, al menos, 24 horas después del parto</a:t>
            </a:r>
            <a:r>
              <a:rPr lang="es-ES" sz="1800" dirty="0">
                <a:solidFill>
                  <a:schemeClr val="tx1">
                    <a:lumMod val="75000"/>
                    <a:lumOff val="25000"/>
                  </a:schemeClr>
                </a:solidFill>
              </a:rPr>
              <a:t>. Si el parto se produce en el hogar, el primer contacto posnatal debe ser lo antes posible dentro de las siguientes 24 horas después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del </a:t>
            </a:r>
            <a:r>
              <a:rPr lang="es-ES" sz="1800" dirty="0">
                <a:solidFill>
                  <a:schemeClr val="tx1">
                    <a:lumMod val="75000"/>
                    <a:lumOff val="25000"/>
                  </a:schemeClr>
                </a:solidFill>
              </a:rPr>
              <a:t>parto. Se recomiendan, al menos, tres contactos posnatales adicionales para las mujeres y los recién nacidos sanos,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b="1" dirty="0" smtClean="0">
                <a:solidFill>
                  <a:schemeClr val="tx1">
                    <a:lumMod val="75000"/>
                    <a:lumOff val="25000"/>
                  </a:schemeClr>
                </a:solidFill>
              </a:rPr>
              <a:t>al cabo </a:t>
            </a:r>
            <a:r>
              <a:rPr lang="es-ES" sz="1800" b="1" dirty="0">
                <a:solidFill>
                  <a:schemeClr val="tx1">
                    <a:lumMod val="75000"/>
                    <a:lumOff val="25000"/>
                  </a:schemeClr>
                </a:solidFill>
              </a:rPr>
              <a:t>de 48 a 72 horas</a:t>
            </a:r>
            <a:r>
              <a:rPr lang="es-ES" sz="1800" dirty="0">
                <a:solidFill>
                  <a:schemeClr val="tx1">
                    <a:lumMod val="75000"/>
                    <a:lumOff val="25000"/>
                  </a:schemeClr>
                </a:solidFill>
              </a:rPr>
              <a:t>, </a:t>
            </a:r>
            <a:r>
              <a:rPr lang="es-ES" sz="1800" b="1" dirty="0">
                <a:solidFill>
                  <a:schemeClr val="tx1">
                    <a:lumMod val="75000"/>
                    <a:lumOff val="25000"/>
                  </a:schemeClr>
                </a:solidFill>
              </a:rPr>
              <a:t>de 7 a 14 días</a:t>
            </a:r>
            <a:r>
              <a:rPr lang="es-ES" sz="1800" dirty="0">
                <a:solidFill>
                  <a:schemeClr val="tx1">
                    <a:lumMod val="75000"/>
                    <a:lumOff val="25000"/>
                  </a:schemeClr>
                </a:solidFill>
              </a:rPr>
              <a:t> y </a:t>
            </a:r>
            <a:r>
              <a:rPr lang="es-ES" sz="1800" b="1" dirty="0">
                <a:solidFill>
                  <a:schemeClr val="tx1">
                    <a:lumMod val="75000"/>
                    <a:lumOff val="25000"/>
                  </a:schemeClr>
                </a:solidFill>
              </a:rPr>
              <a:t>durante </a:t>
            </a:r>
            <a:r>
              <a:rPr lang="es-ES" sz="1800" b="1" dirty="0" smtClean="0">
                <a:solidFill>
                  <a:schemeClr val="tx1">
                    <a:lumMod val="75000"/>
                    <a:lumOff val="25000"/>
                  </a:schemeClr>
                </a:solidFill>
              </a:rPr>
              <a:t/>
            </a:r>
            <a:br>
              <a:rPr lang="es-ES" sz="1800" b="1" dirty="0" smtClean="0">
                <a:solidFill>
                  <a:schemeClr val="tx1">
                    <a:lumMod val="75000"/>
                    <a:lumOff val="25000"/>
                  </a:schemeClr>
                </a:solidFill>
              </a:rPr>
            </a:br>
            <a:r>
              <a:rPr lang="es-ES" sz="1800" b="1" dirty="0" smtClean="0">
                <a:solidFill>
                  <a:schemeClr val="tx1">
                    <a:lumMod val="75000"/>
                    <a:lumOff val="25000"/>
                  </a:schemeClr>
                </a:solidFill>
              </a:rPr>
              <a:t>la </a:t>
            </a:r>
            <a:r>
              <a:rPr lang="es-ES" sz="1800" b="1" dirty="0">
                <a:solidFill>
                  <a:schemeClr val="tx1">
                    <a:lumMod val="75000"/>
                    <a:lumOff val="25000"/>
                  </a:schemeClr>
                </a:solidFill>
              </a:rPr>
              <a:t>sexta semana después del parto</a:t>
            </a:r>
            <a:r>
              <a:rPr lang="es-ES" sz="1800" dirty="0">
                <a:solidFill>
                  <a:schemeClr val="tx1">
                    <a:lumMod val="75000"/>
                    <a:lumOff val="25000"/>
                  </a:schemeClr>
                </a:solidFill>
              </a:rPr>
              <a:t>. </a:t>
            </a:r>
          </a:p>
          <a:p>
            <a:pPr>
              <a:spcAft>
                <a:spcPts val="1800"/>
              </a:spcAft>
            </a:pPr>
            <a:endParaRPr lang="en-AU" sz="1800" b="1" dirty="0">
              <a:solidFill>
                <a:schemeClr val="tx1">
                  <a:lumMod val="75000"/>
                  <a:lumOff val="25000"/>
                </a:schemeClr>
              </a:solidFill>
            </a:endParaRPr>
          </a:p>
        </p:txBody>
      </p:sp>
      <p:sp>
        <p:nvSpPr>
          <p:cNvPr id="12" name="TextBox 11"/>
          <p:cNvSpPr txBox="1"/>
          <p:nvPr/>
        </p:nvSpPr>
        <p:spPr>
          <a:xfrm>
            <a:off x="394000" y="5776453"/>
            <a:ext cx="6674065" cy="215444"/>
          </a:xfrm>
          <a:prstGeom prst="rect">
            <a:avLst/>
          </a:prstGeom>
          <a:noFill/>
        </p:spPr>
        <p:txBody>
          <a:bodyPr wrap="square" lIns="0" tIns="0" rIns="0" bIns="0" rtlCol="0">
            <a:spAutoFit/>
          </a:bodyPr>
          <a:lstStyle/>
          <a:p>
            <a:r>
              <a:rPr lang="es-ES" sz="1400" b="1" dirty="0">
                <a:solidFill>
                  <a:srgbClr val="9C236E"/>
                </a:solidFill>
                <a:latin typeface="+mj-lt"/>
              </a:rPr>
              <a:t>Intervenciones de los sistemas de salud y de promoción de la salud</a:t>
            </a:r>
          </a:p>
        </p:txBody>
      </p:sp>
      <p:grpSp>
        <p:nvGrpSpPr>
          <p:cNvPr id="13" name="Group 12"/>
          <p:cNvGrpSpPr/>
          <p:nvPr/>
        </p:nvGrpSpPr>
        <p:grpSpPr>
          <a:xfrm>
            <a:off x="374333" y="5500945"/>
            <a:ext cx="2034479" cy="165978"/>
            <a:chOff x="685800" y="6165890"/>
            <a:chExt cx="1229008" cy="119062"/>
          </a:xfrm>
          <a:solidFill>
            <a:srgbClr val="9C236E"/>
          </a:solidFill>
        </p:grpSpPr>
        <p:sp>
          <p:nvSpPr>
            <p:cNvPr id="14"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16"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17"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 name="Slide Number Placeholder 1">
            <a:extLst>
              <a:ext uri="{FF2B5EF4-FFF2-40B4-BE49-F238E27FC236}">
                <a16:creationId xmlns:a16="http://schemas.microsoft.com/office/drawing/2014/main" id="{9A5DF66A-9AF7-D848-B927-7A72F2F4F38D}"/>
              </a:ext>
            </a:extLst>
          </p:cNvPr>
          <p:cNvSpPr>
            <a:spLocks noGrp="1"/>
          </p:cNvSpPr>
          <p:nvPr>
            <p:ph type="sldNum" sz="quarter" idx="10"/>
          </p:nvPr>
        </p:nvSpPr>
        <p:spPr/>
        <p:txBody>
          <a:bodyPr/>
          <a:lstStyle/>
          <a:p>
            <a:fld id="{6809F770-0487-C844-B5CD-7CCE6C86BD15}" type="slidenum">
              <a:rPr lang="en-US" smtClean="0"/>
              <a:pPr/>
              <a:t>59</a:t>
            </a:fld>
            <a:endParaRPr lang="en-US" smtClean="0"/>
          </a:p>
        </p:txBody>
      </p:sp>
      <p:sp>
        <p:nvSpPr>
          <p:cNvPr id="22" name="Rectangle 21">
            <a:extLst>
              <a:ext uri="{FF2B5EF4-FFF2-40B4-BE49-F238E27FC236}">
                <a16:creationId xmlns:a16="http://schemas.microsoft.com/office/drawing/2014/main" id="{643902C4-2BCE-EA4A-9587-56BE8054B3C3}"/>
              </a:ext>
            </a:extLst>
          </p:cNvPr>
          <p:cNvSpPr/>
          <p:nvPr/>
        </p:nvSpPr>
        <p:spPr>
          <a:xfrm>
            <a:off x="7628020" y="1346886"/>
            <a:ext cx="3863764" cy="4003590"/>
          </a:xfrm>
          <a:prstGeom prst="rect">
            <a:avLst/>
          </a:prstGeom>
          <a:noFill/>
          <a:ln>
            <a:solidFill>
              <a:srgbClr val="9C236E"/>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rtlCol="0" anchor="ctr"/>
          <a:lstStyle/>
          <a:p>
            <a:pPr>
              <a:spcBef>
                <a:spcPts val="0"/>
              </a:spcBef>
              <a:spcAft>
                <a:spcPts val="600"/>
              </a:spcAft>
            </a:pPr>
            <a:r>
              <a:rPr lang="es-ES" sz="1600" b="1" dirty="0">
                <a:solidFill>
                  <a:schemeClr val="tx1">
                    <a:lumMod val="75000"/>
                    <a:lumOff val="25000"/>
                  </a:schemeClr>
                </a:solidFill>
              </a:rPr>
              <a:t>En cada contacto:  </a:t>
            </a:r>
          </a:p>
          <a:p>
            <a:pPr>
              <a:spcBef>
                <a:spcPts val="0"/>
              </a:spcBef>
              <a:spcAft>
                <a:spcPts val="600"/>
              </a:spcAft>
            </a:pPr>
            <a:r>
              <a:rPr lang="es-ES" sz="1600" dirty="0">
                <a:solidFill>
                  <a:schemeClr val="tx1">
                    <a:lumMod val="75000"/>
                    <a:lumOff val="25000"/>
                  </a:schemeClr>
                </a:solidFill>
              </a:rPr>
              <a:t>Las mujeres, los recién nacidos,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los </a:t>
            </a:r>
            <a:r>
              <a:rPr lang="es-ES" sz="1600" dirty="0">
                <a:solidFill>
                  <a:schemeClr val="tx1">
                    <a:lumMod val="75000"/>
                    <a:lumOff val="25000"/>
                  </a:schemeClr>
                </a:solidFill>
              </a:rPr>
              <a:t>padres y los cuidadores deben recibir una atención respetuosa, individualizada y centrada en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la </a:t>
            </a:r>
            <a:r>
              <a:rPr lang="es-ES" sz="1600" dirty="0">
                <a:solidFill>
                  <a:schemeClr val="tx1">
                    <a:lumMod val="75000"/>
                    <a:lumOff val="25000"/>
                  </a:schemeClr>
                </a:solidFill>
              </a:rPr>
              <a:t>persona.</a:t>
            </a:r>
          </a:p>
          <a:p>
            <a:pPr>
              <a:spcAft>
                <a:spcPts val="600"/>
              </a:spcAft>
            </a:pPr>
            <a:r>
              <a:rPr lang="es-ES" sz="1600" dirty="0">
                <a:solidFill>
                  <a:schemeClr val="tx1">
                    <a:lumMod val="75000"/>
                    <a:lumOff val="25000"/>
                  </a:schemeClr>
                </a:solidFill>
              </a:rPr>
              <a:t>La atención debe incluir prácticas clínicas eficaces, información pertinente y oportuna, y apoyo psicosocial y emocional.</a:t>
            </a:r>
          </a:p>
          <a:p>
            <a:pPr>
              <a:spcAft>
                <a:spcPts val="600"/>
              </a:spcAft>
            </a:pPr>
            <a:r>
              <a:rPr lang="es-ES" sz="1600" dirty="0">
                <a:solidFill>
                  <a:schemeClr val="tx1">
                    <a:lumMod val="75000"/>
                    <a:lumOff val="25000"/>
                  </a:schemeClr>
                </a:solidFill>
              </a:rPr>
              <a:t>La atención debe ser prestada por personal sanitario amable, competente y motivado que trabaje en un sistema sanitario que funcione bien. </a:t>
            </a:r>
          </a:p>
        </p:txBody>
      </p:sp>
    </p:spTree>
    <p:extLst>
      <p:ext uri="{BB962C8B-B14F-4D97-AF65-F5344CB8AC3E}">
        <p14:creationId xmlns:p14="http://schemas.microsoft.com/office/powerpoint/2010/main" val="246300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solidFill>
                  <a:srgbClr val="9C236E"/>
                </a:solidFill>
              </a:rPr>
              <a:t>C	</a:t>
            </a:r>
            <a:r>
              <a:rPr lang="es-ES" b="1" cap="none" dirty="0">
                <a:solidFill>
                  <a:srgbClr val="9C236E"/>
                </a:solidFill>
              </a:rPr>
              <a:t>Sistemas de salud y promoción de la salud</a:t>
            </a:r>
          </a:p>
        </p:txBody>
      </p:sp>
      <p:sp>
        <p:nvSpPr>
          <p:cNvPr id="15" name="Text Placeholder 2"/>
          <p:cNvSpPr>
            <a:spLocks noGrp="1"/>
          </p:cNvSpPr>
          <p:nvPr>
            <p:ph type="body" idx="11"/>
          </p:nvPr>
        </p:nvSpPr>
        <p:spPr/>
        <p:txBody>
          <a:bodyPr/>
          <a:lstStyle/>
          <a:p>
            <a:r>
              <a:rPr lang="es-ES" sz="2000" b="1" i="0">
                <a:solidFill>
                  <a:srgbClr val="9C236E"/>
                </a:solidFill>
                <a:latin typeface="+mj-lt"/>
              </a:rPr>
              <a:t>45. Duración de la internación en los centros de salud después del parto</a:t>
            </a:r>
          </a:p>
        </p:txBody>
      </p:sp>
      <p:sp>
        <p:nvSpPr>
          <p:cNvPr id="19" name="Content Placeholder 2"/>
          <p:cNvSpPr>
            <a:spLocks noGrp="1"/>
          </p:cNvSpPr>
          <p:nvPr>
            <p:ph idx="4294967295"/>
          </p:nvPr>
        </p:nvSpPr>
        <p:spPr>
          <a:xfrm>
            <a:off x="6444073" y="2245662"/>
            <a:ext cx="5257776" cy="2914650"/>
          </a:xfrm>
        </p:spPr>
        <p:txBody>
          <a:bodyPr/>
          <a:lstStyle/>
          <a:p>
            <a:pPr>
              <a:spcAft>
                <a:spcPts val="600"/>
              </a:spcAft>
            </a:pPr>
            <a:r>
              <a:rPr lang="es-ES" sz="1750" b="1" i="0" dirty="0">
                <a:solidFill>
                  <a:srgbClr val="9C236E"/>
                </a:solidFill>
                <a:latin typeface="+mj-lt"/>
              </a:rPr>
              <a:t>Consideraciones clave para el momento del alta</a:t>
            </a:r>
          </a:p>
          <a:p>
            <a:pPr>
              <a:lnSpc>
                <a:spcPct val="110000"/>
              </a:lnSpc>
              <a:spcAft>
                <a:spcPts val="600"/>
              </a:spcAft>
            </a:pPr>
            <a:r>
              <a:rPr lang="es-ES" sz="1600" i="0" dirty="0">
                <a:solidFill>
                  <a:schemeClr val="tx1">
                    <a:lumMod val="75000"/>
                    <a:lumOff val="25000"/>
                  </a:schemeClr>
                </a:solidFill>
              </a:rPr>
              <a:t>El tiempo necesario para completar la evaluación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de </a:t>
            </a:r>
            <a:r>
              <a:rPr lang="es-ES" sz="1600" i="0" dirty="0">
                <a:solidFill>
                  <a:schemeClr val="tx1">
                    <a:lumMod val="75000"/>
                    <a:lumOff val="25000"/>
                  </a:schemeClr>
                </a:solidFill>
              </a:rPr>
              <a:t>un conjunto completo de criterios para evaluar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el </a:t>
            </a:r>
            <a:r>
              <a:rPr lang="es-ES" sz="1600" i="0" dirty="0">
                <a:solidFill>
                  <a:schemeClr val="tx1">
                    <a:lumMod val="75000"/>
                    <a:lumOff val="25000"/>
                  </a:schemeClr>
                </a:solidFill>
              </a:rPr>
              <a:t>bienestar y las necesidades de la madre y el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recién </a:t>
            </a:r>
            <a:r>
              <a:rPr lang="es-ES" sz="1600" i="0" dirty="0">
                <a:solidFill>
                  <a:schemeClr val="tx1">
                    <a:lumMod val="75000"/>
                    <a:lumOff val="25000"/>
                  </a:schemeClr>
                </a:solidFill>
              </a:rPr>
              <a:t>nacido.</a:t>
            </a:r>
          </a:p>
          <a:p>
            <a:pPr>
              <a:lnSpc>
                <a:spcPct val="110000"/>
              </a:lnSpc>
              <a:spcAft>
                <a:spcPts val="600"/>
              </a:spcAft>
            </a:pPr>
            <a:r>
              <a:rPr lang="es-ES" sz="1600" i="0" dirty="0">
                <a:solidFill>
                  <a:schemeClr val="tx1">
                    <a:lumMod val="75000"/>
                    <a:lumOff val="25000"/>
                  </a:schemeClr>
                </a:solidFill>
              </a:rPr>
              <a:t>La capacidad del sistema sanitario para organizar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los </a:t>
            </a:r>
            <a:r>
              <a:rPr lang="es-ES" sz="1600" i="0" dirty="0">
                <a:solidFill>
                  <a:schemeClr val="tx1">
                    <a:lumMod val="75000"/>
                    <a:lumOff val="25000"/>
                  </a:schemeClr>
                </a:solidFill>
              </a:rPr>
              <a:t>contactos de atención posnatal tras el alta.</a:t>
            </a:r>
          </a:p>
          <a:p>
            <a:pPr>
              <a:lnSpc>
                <a:spcPct val="110000"/>
              </a:lnSpc>
              <a:spcAft>
                <a:spcPts val="600"/>
              </a:spcAft>
            </a:pPr>
            <a:r>
              <a:rPr lang="es-ES" sz="1600" i="0" dirty="0">
                <a:solidFill>
                  <a:schemeClr val="tx1">
                    <a:lumMod val="75000"/>
                    <a:lumOff val="25000"/>
                  </a:schemeClr>
                </a:solidFill>
              </a:rPr>
              <a:t>Evitar estancias innecesariamente prolongadas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en </a:t>
            </a:r>
            <a:r>
              <a:rPr lang="es-ES" sz="1600" i="0" dirty="0">
                <a:solidFill>
                  <a:schemeClr val="tx1">
                    <a:lumMod val="75000"/>
                    <a:lumOff val="25000"/>
                  </a:schemeClr>
                </a:solidFill>
              </a:rPr>
              <a:t>los centros de salud.</a:t>
            </a:r>
          </a:p>
        </p:txBody>
      </p:sp>
      <p:sp>
        <p:nvSpPr>
          <p:cNvPr id="3" name="Content Placeholder 2"/>
          <p:cNvSpPr>
            <a:spLocks noGrp="1"/>
          </p:cNvSpPr>
          <p:nvPr>
            <p:ph idx="4294967295"/>
          </p:nvPr>
        </p:nvSpPr>
        <p:spPr>
          <a:xfrm>
            <a:off x="643416" y="1893503"/>
            <a:ext cx="5105857" cy="940936"/>
          </a:xfrm>
        </p:spPr>
        <p:txBody>
          <a:bodyPr/>
          <a:lstStyle/>
          <a:p>
            <a:pPr>
              <a:spcAft>
                <a:spcPts val="600"/>
              </a:spcAft>
            </a:pPr>
            <a:r>
              <a:rPr lang="es-ES" sz="1800" dirty="0">
                <a:solidFill>
                  <a:schemeClr val="tx1">
                    <a:lumMod val="75000"/>
                    <a:lumOff val="25000"/>
                  </a:schemeClr>
                </a:solidFill>
              </a:rPr>
              <a:t>Se recomienda el cuidado de las mujeres y los recién nacidos sanos en el centro de salud por,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al </a:t>
            </a:r>
            <a:r>
              <a:rPr lang="es-ES" sz="1800" dirty="0">
                <a:solidFill>
                  <a:schemeClr val="tx1">
                    <a:lumMod val="75000"/>
                    <a:lumOff val="25000"/>
                  </a:schemeClr>
                </a:solidFill>
              </a:rPr>
              <a:t>menos, 24 horas después del parto vaginal. </a:t>
            </a:r>
          </a:p>
        </p:txBody>
      </p:sp>
      <p:sp>
        <p:nvSpPr>
          <p:cNvPr id="4" name="Slide Number Placeholder 3">
            <a:extLst>
              <a:ext uri="{FF2B5EF4-FFF2-40B4-BE49-F238E27FC236}">
                <a16:creationId xmlns:a16="http://schemas.microsoft.com/office/drawing/2014/main" id="{05737CE9-5A5C-8046-946E-2FDEDA7AF04F}"/>
              </a:ext>
            </a:extLst>
          </p:cNvPr>
          <p:cNvSpPr>
            <a:spLocks noGrp="1"/>
          </p:cNvSpPr>
          <p:nvPr>
            <p:ph type="sldNum" sz="quarter" idx="10"/>
          </p:nvPr>
        </p:nvSpPr>
        <p:spPr/>
        <p:txBody>
          <a:bodyPr/>
          <a:lstStyle/>
          <a:p>
            <a:fld id="{6809F770-0487-C844-B5CD-7CCE6C86BD15}" type="slidenum">
              <a:rPr lang="en-US" smtClean="0"/>
              <a:pPr/>
              <a:t>60</a:t>
            </a:fld>
            <a:endParaRPr lang="en-US" smtClean="0"/>
          </a:p>
        </p:txBody>
      </p:sp>
      <p:sp>
        <p:nvSpPr>
          <p:cNvPr id="22" name="TextBox 21"/>
          <p:cNvSpPr txBox="1"/>
          <p:nvPr/>
        </p:nvSpPr>
        <p:spPr>
          <a:xfrm>
            <a:off x="394000" y="5776453"/>
            <a:ext cx="6649351" cy="215444"/>
          </a:xfrm>
          <a:prstGeom prst="rect">
            <a:avLst/>
          </a:prstGeom>
          <a:noFill/>
        </p:spPr>
        <p:txBody>
          <a:bodyPr wrap="square" lIns="0" tIns="0" rIns="0" bIns="0" rtlCol="0">
            <a:spAutoFit/>
          </a:bodyPr>
          <a:lstStyle/>
          <a:p>
            <a:r>
              <a:rPr lang="es-ES" sz="1400" b="1" dirty="0">
                <a:solidFill>
                  <a:srgbClr val="9C236E"/>
                </a:solidFill>
                <a:latin typeface="+mj-lt"/>
              </a:rPr>
              <a:t>Intervenciones de los sistemas de salud y de promoción de la salud</a:t>
            </a:r>
          </a:p>
        </p:txBody>
      </p:sp>
      <p:grpSp>
        <p:nvGrpSpPr>
          <p:cNvPr id="23" name="Group 22"/>
          <p:cNvGrpSpPr/>
          <p:nvPr/>
        </p:nvGrpSpPr>
        <p:grpSpPr>
          <a:xfrm>
            <a:off x="374333" y="5500945"/>
            <a:ext cx="2034479" cy="165978"/>
            <a:chOff x="685800" y="6165890"/>
            <a:chExt cx="1229008" cy="119062"/>
          </a:xfrm>
          <a:solidFill>
            <a:srgbClr val="9C236E"/>
          </a:solidFill>
        </p:grpSpPr>
        <p:sp>
          <p:nvSpPr>
            <p:cNvPr id="24"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5"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6"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cxnSp>
        <p:nvCxnSpPr>
          <p:cNvPr id="14" name="Elbow Connector 13">
            <a:extLst>
              <a:ext uri="{FF2B5EF4-FFF2-40B4-BE49-F238E27FC236}">
                <a16:creationId xmlns:a16="http://schemas.microsoft.com/office/drawing/2014/main" id="{16F243FE-7F58-AB4A-AAA6-27D59EE8D742}"/>
              </a:ext>
            </a:extLst>
          </p:cNvPr>
          <p:cNvCxnSpPr>
            <a:cxnSpLocks/>
          </p:cNvCxnSpPr>
          <p:nvPr/>
        </p:nvCxnSpPr>
        <p:spPr>
          <a:xfrm flipV="1">
            <a:off x="782053" y="2084780"/>
            <a:ext cx="10919796" cy="823560"/>
          </a:xfrm>
          <a:prstGeom prst="bentConnector3">
            <a:avLst>
              <a:gd name="adj1" fmla="val 50000"/>
            </a:avLst>
          </a:prstGeom>
          <a:ln w="12700">
            <a:solidFill>
              <a:srgbClr val="9C23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76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wipe(left)">
                                      <p:cBhvr>
                                        <p:cTn id="11" dur="2000"/>
                                        <p:tgtEl>
                                          <p:spTgt spid="19">
                                            <p:txEl>
                                              <p:pRg st="0" end="0"/>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wipe(left)">
                                      <p:cBhvr>
                                        <p:cTn id="15" dur="2000"/>
                                        <p:tgtEl>
                                          <p:spTgt spid="19">
                                            <p:txEl>
                                              <p:pRg st="1" end="1"/>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wipe(left)">
                                      <p:cBhvr>
                                        <p:cTn id="19" dur="2000"/>
                                        <p:tgtEl>
                                          <p:spTgt spid="19">
                                            <p:txEl>
                                              <p:pRg st="2" end="2"/>
                                            </p:txEl>
                                          </p:spTgt>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animEffect transition="in" filter="wipe(left)">
                                      <p:cBhvr>
                                        <p:cTn id="23" dur="20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a:solidFill>
                  <a:srgbClr val="9C236E"/>
                </a:solidFill>
              </a:rPr>
              <a:t>C	</a:t>
            </a:r>
            <a:r>
              <a:rPr lang="es-ES" b="1" cap="none">
                <a:solidFill>
                  <a:srgbClr val="9C236E"/>
                </a:solidFill>
              </a:rPr>
              <a:t>Sistemas de salud y promoción de la salud</a:t>
            </a:r>
          </a:p>
        </p:txBody>
      </p:sp>
      <p:sp>
        <p:nvSpPr>
          <p:cNvPr id="15" name="Text Placeholder 2"/>
          <p:cNvSpPr>
            <a:spLocks noGrp="1"/>
          </p:cNvSpPr>
          <p:nvPr>
            <p:ph type="body" idx="11"/>
          </p:nvPr>
        </p:nvSpPr>
        <p:spPr>
          <a:xfrm>
            <a:off x="612773" y="1134599"/>
            <a:ext cx="10969627" cy="536519"/>
          </a:xfrm>
        </p:spPr>
        <p:txBody>
          <a:bodyPr/>
          <a:lstStyle/>
          <a:p>
            <a:r>
              <a:rPr lang="es-ES" sz="2000" b="1" i="0">
                <a:solidFill>
                  <a:srgbClr val="9C236E"/>
                </a:solidFill>
                <a:latin typeface="+mj-lt"/>
              </a:rPr>
              <a:t>46. Criterios que deben evaluarse antes del alta del centro de salud después del parto</a:t>
            </a:r>
          </a:p>
        </p:txBody>
      </p:sp>
      <p:sp>
        <p:nvSpPr>
          <p:cNvPr id="20" name="Content Placeholder 2">
            <a:extLst>
              <a:ext uri="{FF2B5EF4-FFF2-40B4-BE49-F238E27FC236}">
                <a16:creationId xmlns:a16="http://schemas.microsoft.com/office/drawing/2014/main" id="{02DDDE2A-DA40-5746-B6E5-9C556AA1EC85}"/>
              </a:ext>
            </a:extLst>
          </p:cNvPr>
          <p:cNvSpPr txBox="1">
            <a:spLocks/>
          </p:cNvSpPr>
          <p:nvPr/>
        </p:nvSpPr>
        <p:spPr>
          <a:xfrm>
            <a:off x="610309" y="1818734"/>
            <a:ext cx="5296414" cy="1223209"/>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spcAft>
                <a:spcPts val="0"/>
              </a:spcAft>
            </a:pPr>
            <a:r>
              <a:rPr lang="es-ES" sz="1800" dirty="0">
                <a:solidFill>
                  <a:schemeClr val="tx1">
                    <a:lumMod val="75000"/>
                    <a:lumOff val="25000"/>
                  </a:schemeClr>
                </a:solidFill>
              </a:rPr>
              <a:t>Antes de dar el alta del centro de salud a la casa a mujeres y recién nacidos sanos después del parto, los trabajadores de salud deben evaluar </a:t>
            </a:r>
            <a:r>
              <a:rPr lang="es-ES" sz="1800" dirty="0">
                <a:solidFill>
                  <a:srgbClr val="9C236E"/>
                </a:solidFill>
              </a:rPr>
              <a:t>los siguientes criterios</a:t>
            </a:r>
            <a:r>
              <a:rPr lang="es-ES" sz="1800" dirty="0">
                <a:solidFill>
                  <a:schemeClr val="tx1">
                    <a:lumMod val="75000"/>
                    <a:lumOff val="25000"/>
                  </a:schemeClr>
                </a:solidFill>
              </a:rPr>
              <a:t> a fin de mejorar los resultados maternos y neonatales:</a:t>
            </a:r>
          </a:p>
        </p:txBody>
      </p:sp>
      <p:sp>
        <p:nvSpPr>
          <p:cNvPr id="3" name="Slide Number Placeholder 2">
            <a:extLst>
              <a:ext uri="{FF2B5EF4-FFF2-40B4-BE49-F238E27FC236}">
                <a16:creationId xmlns:a16="http://schemas.microsoft.com/office/drawing/2014/main" id="{89BA2BEF-ABF7-EF4F-84BB-E60FE86CCF5F}"/>
              </a:ext>
            </a:extLst>
          </p:cNvPr>
          <p:cNvSpPr>
            <a:spLocks noGrp="1"/>
          </p:cNvSpPr>
          <p:nvPr>
            <p:ph type="sldNum" sz="quarter" idx="10"/>
          </p:nvPr>
        </p:nvSpPr>
        <p:spPr/>
        <p:txBody>
          <a:bodyPr/>
          <a:lstStyle/>
          <a:p>
            <a:fld id="{6809F770-0487-C844-B5CD-7CCE6C86BD15}" type="slidenum">
              <a:rPr lang="en-US" smtClean="0"/>
              <a:pPr/>
              <a:t>61</a:t>
            </a:fld>
            <a:endParaRPr lang="en-US" smtClean="0"/>
          </a:p>
        </p:txBody>
      </p:sp>
      <p:sp>
        <p:nvSpPr>
          <p:cNvPr id="18" name="TextBox 17"/>
          <p:cNvSpPr txBox="1"/>
          <p:nvPr/>
        </p:nvSpPr>
        <p:spPr>
          <a:xfrm>
            <a:off x="394000" y="5776453"/>
            <a:ext cx="6649351" cy="215444"/>
          </a:xfrm>
          <a:prstGeom prst="rect">
            <a:avLst/>
          </a:prstGeom>
          <a:noFill/>
        </p:spPr>
        <p:txBody>
          <a:bodyPr wrap="square" lIns="0" tIns="0" rIns="0" bIns="0" rtlCol="0">
            <a:spAutoFit/>
          </a:bodyPr>
          <a:lstStyle/>
          <a:p>
            <a:r>
              <a:rPr lang="es-ES" sz="1400" b="1" dirty="0">
                <a:solidFill>
                  <a:srgbClr val="9C236E"/>
                </a:solidFill>
                <a:latin typeface="+mj-lt"/>
              </a:rPr>
              <a:t>Intervenciones de los sistemas de salud y de promoción de la salud</a:t>
            </a:r>
          </a:p>
        </p:txBody>
      </p:sp>
      <p:grpSp>
        <p:nvGrpSpPr>
          <p:cNvPr id="22" name="Group 21"/>
          <p:cNvGrpSpPr/>
          <p:nvPr/>
        </p:nvGrpSpPr>
        <p:grpSpPr>
          <a:xfrm>
            <a:off x="374333" y="5500945"/>
            <a:ext cx="2034479" cy="165978"/>
            <a:chOff x="685800" y="6165890"/>
            <a:chExt cx="1229008" cy="119062"/>
          </a:xfrm>
          <a:solidFill>
            <a:srgbClr val="9C236E"/>
          </a:solidFill>
        </p:grpSpPr>
        <p:sp>
          <p:nvSpPr>
            <p:cNvPr id="24"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5"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6"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8" name="Rectangle 27">
            <a:extLst>
              <a:ext uri="{FF2B5EF4-FFF2-40B4-BE49-F238E27FC236}">
                <a16:creationId xmlns:a16="http://schemas.microsoft.com/office/drawing/2014/main" id="{7E0757C5-012B-C544-ABD6-F75EC26C43F7}"/>
              </a:ext>
            </a:extLst>
          </p:cNvPr>
          <p:cNvSpPr/>
          <p:nvPr/>
        </p:nvSpPr>
        <p:spPr>
          <a:xfrm>
            <a:off x="6410633" y="1896634"/>
            <a:ext cx="5439192" cy="3406292"/>
          </a:xfrm>
          <a:prstGeom prst="rect">
            <a:avLst/>
          </a:prstGeom>
          <a:solidFill>
            <a:srgbClr val="9C2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9" name="Rectangle 28">
            <a:extLst>
              <a:ext uri="{FF2B5EF4-FFF2-40B4-BE49-F238E27FC236}">
                <a16:creationId xmlns:a16="http://schemas.microsoft.com/office/drawing/2014/main" id="{882D30D9-3899-F745-9103-A599CF72F89F}"/>
              </a:ext>
            </a:extLst>
          </p:cNvPr>
          <p:cNvSpPr/>
          <p:nvPr/>
        </p:nvSpPr>
        <p:spPr>
          <a:xfrm>
            <a:off x="6518787" y="2096861"/>
            <a:ext cx="5222886" cy="3084737"/>
          </a:xfrm>
          <a:prstGeom prst="rect">
            <a:avLst/>
          </a:prstGeom>
        </p:spPr>
        <p:txBody>
          <a:bodyPr wrap="square">
            <a:spAutoFit/>
          </a:bodyPr>
          <a:lstStyle/>
          <a:p>
            <a:pPr marL="285750" lvl="0" indent="-285750">
              <a:lnSpc>
                <a:spcPts val="2120"/>
              </a:lnSpc>
              <a:spcBef>
                <a:spcPts val="0"/>
              </a:spcBef>
              <a:spcAft>
                <a:spcPts val="0"/>
              </a:spcAft>
              <a:buClr>
                <a:schemeClr val="bg1"/>
              </a:buClr>
              <a:buFont typeface="Georgia Italic" panose="02040502050405020303" pitchFamily="18" charset="0"/>
              <a:buChar char="+"/>
            </a:pPr>
            <a:r>
              <a:rPr lang="es-ES" sz="1600" i="1" dirty="0">
                <a:solidFill>
                  <a:schemeClr val="bg1"/>
                </a:solidFill>
                <a:cs typeface="Arial" panose="020B0604020202020204" pitchFamily="34" charset="0"/>
              </a:rPr>
              <a:t>el bienestar físico de la mujer y del bebé </a:t>
            </a:r>
            <a:r>
              <a:rPr lang="es-ES" sz="1600" i="1" dirty="0" smtClean="0">
                <a:solidFill>
                  <a:schemeClr val="bg1"/>
                </a:solidFill>
                <a:cs typeface="Arial" panose="020B0604020202020204" pitchFamily="34" charset="0"/>
              </a:rPr>
              <a:t/>
            </a:r>
            <a:br>
              <a:rPr lang="es-ES" sz="1600" i="1" dirty="0" smtClean="0">
                <a:solidFill>
                  <a:schemeClr val="bg1"/>
                </a:solidFill>
                <a:cs typeface="Arial" panose="020B0604020202020204" pitchFamily="34" charset="0"/>
              </a:rPr>
            </a:br>
            <a:r>
              <a:rPr lang="es-ES" sz="1600" i="1" dirty="0" smtClean="0">
                <a:solidFill>
                  <a:schemeClr val="bg1"/>
                </a:solidFill>
                <a:cs typeface="Arial" panose="020B0604020202020204" pitchFamily="34" charset="0"/>
              </a:rPr>
              <a:t>y </a:t>
            </a:r>
            <a:r>
              <a:rPr lang="es-ES" sz="1600" i="1" dirty="0">
                <a:solidFill>
                  <a:schemeClr val="bg1"/>
                </a:solidFill>
                <a:cs typeface="Arial" panose="020B0604020202020204" pitchFamily="34" charset="0"/>
              </a:rPr>
              <a:t>el bienestar emocional de la mujer; </a:t>
            </a:r>
          </a:p>
          <a:p>
            <a:pPr marL="285750" lvl="0" indent="-285750">
              <a:lnSpc>
                <a:spcPts val="2120"/>
              </a:lnSpc>
              <a:spcBef>
                <a:spcPts val="0"/>
              </a:spcBef>
              <a:spcAft>
                <a:spcPts val="0"/>
              </a:spcAft>
              <a:buClr>
                <a:schemeClr val="bg1"/>
              </a:buClr>
              <a:buFont typeface="Georgia Italic" panose="02040502050405020303" pitchFamily="18" charset="0"/>
              <a:buChar char="+"/>
            </a:pPr>
            <a:endParaRPr lang="en-AU" sz="1600" i="1" dirty="0">
              <a:solidFill>
                <a:schemeClr val="bg1"/>
              </a:solidFill>
              <a:cs typeface="Arial" panose="020B0604020202020204" pitchFamily="34" charset="0"/>
            </a:endParaRPr>
          </a:p>
          <a:p>
            <a:pPr marL="285750" indent="-285750">
              <a:lnSpc>
                <a:spcPts val="2120"/>
              </a:lnSpc>
              <a:buClr>
                <a:schemeClr val="bg1"/>
              </a:buClr>
              <a:buFont typeface="Georgia Italic" panose="02040502050405020303" pitchFamily="18" charset="0"/>
              <a:buChar char="+"/>
            </a:pPr>
            <a:r>
              <a:rPr lang="es-ES" sz="1600" i="1" dirty="0">
                <a:solidFill>
                  <a:schemeClr val="bg1"/>
                </a:solidFill>
              </a:rPr>
              <a:t>las destrezas y la confianza de la mujer para cuidarse y las destrezas y la confianza de los padres y cuidadores para cuidar del recién nacido; y</a:t>
            </a:r>
          </a:p>
          <a:p>
            <a:pPr marL="285750" indent="-285750">
              <a:lnSpc>
                <a:spcPts val="2120"/>
              </a:lnSpc>
              <a:buClr>
                <a:schemeClr val="bg1"/>
              </a:buClr>
              <a:buFont typeface="Georgia Italic" panose="02040502050405020303" pitchFamily="18" charset="0"/>
              <a:buChar char="+"/>
            </a:pPr>
            <a:endParaRPr lang="en-AU" sz="1600" i="1" dirty="0">
              <a:solidFill>
                <a:schemeClr val="bg1"/>
              </a:solidFill>
            </a:endParaRPr>
          </a:p>
          <a:p>
            <a:pPr marL="285750" lvl="0" indent="-285750">
              <a:lnSpc>
                <a:spcPts val="2120"/>
              </a:lnSpc>
              <a:spcBef>
                <a:spcPts val="0"/>
              </a:spcBef>
              <a:spcAft>
                <a:spcPts val="0"/>
              </a:spcAft>
              <a:buClr>
                <a:schemeClr val="bg1"/>
              </a:buClr>
              <a:buFont typeface="Georgia Italic" panose="02040502050405020303" pitchFamily="18" charset="0"/>
              <a:buChar char="+"/>
            </a:pPr>
            <a:r>
              <a:rPr lang="es-ES" sz="1600" i="1" dirty="0">
                <a:solidFill>
                  <a:schemeClr val="bg1"/>
                </a:solidFill>
              </a:rPr>
              <a:t>el entorno del hogar y otros factores que pudieran influir en la capacidad de cuidar a la mujer </a:t>
            </a:r>
            <a:r>
              <a:rPr lang="es-ES" sz="1600" i="1" dirty="0" smtClean="0">
                <a:solidFill>
                  <a:schemeClr val="bg1"/>
                </a:solidFill>
              </a:rPr>
              <a:t/>
            </a:r>
            <a:br>
              <a:rPr lang="es-ES" sz="1600" i="1" dirty="0" smtClean="0">
                <a:solidFill>
                  <a:schemeClr val="bg1"/>
                </a:solidFill>
              </a:rPr>
            </a:br>
            <a:r>
              <a:rPr lang="es-ES" sz="1600" i="1" dirty="0" smtClean="0">
                <a:solidFill>
                  <a:schemeClr val="bg1"/>
                </a:solidFill>
              </a:rPr>
              <a:t>y </a:t>
            </a:r>
            <a:r>
              <a:rPr lang="es-ES" sz="1600" i="1" dirty="0">
                <a:solidFill>
                  <a:schemeClr val="bg1"/>
                </a:solidFill>
              </a:rPr>
              <a:t>al recién nacido en el hogar, así como su comportamiento de búsqueda de atención.</a:t>
            </a:r>
          </a:p>
        </p:txBody>
      </p:sp>
      <p:cxnSp>
        <p:nvCxnSpPr>
          <p:cNvPr id="16" name="Elbow Connector 15">
            <a:extLst>
              <a:ext uri="{FF2B5EF4-FFF2-40B4-BE49-F238E27FC236}">
                <a16:creationId xmlns:a16="http://schemas.microsoft.com/office/drawing/2014/main" id="{16F243FE-7F58-AB4A-AAA6-27D59EE8D742}"/>
              </a:ext>
            </a:extLst>
          </p:cNvPr>
          <p:cNvCxnSpPr>
            <a:cxnSpLocks/>
          </p:cNvCxnSpPr>
          <p:nvPr/>
        </p:nvCxnSpPr>
        <p:spPr>
          <a:xfrm flipV="1">
            <a:off x="596021" y="1780651"/>
            <a:ext cx="8993147" cy="1261292"/>
          </a:xfrm>
          <a:prstGeom prst="bentConnector3">
            <a:avLst>
              <a:gd name="adj1" fmla="val 59481"/>
            </a:avLst>
          </a:prstGeom>
          <a:ln w="12700">
            <a:solidFill>
              <a:srgbClr val="9C236E"/>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E0757C5-012B-C544-ABD6-F75EC26C43F7}"/>
              </a:ext>
            </a:extLst>
          </p:cNvPr>
          <p:cNvSpPr/>
          <p:nvPr/>
        </p:nvSpPr>
        <p:spPr>
          <a:xfrm>
            <a:off x="610309" y="3446894"/>
            <a:ext cx="5135583" cy="1919805"/>
          </a:xfrm>
          <a:prstGeom prst="rect">
            <a:avLst/>
          </a:prstGeom>
          <a:noFill/>
          <a:ln>
            <a:solidFill>
              <a:srgbClr val="9C2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sp>
        <p:nvSpPr>
          <p:cNvPr id="27" name="Rectangle 26"/>
          <p:cNvSpPr/>
          <p:nvPr/>
        </p:nvSpPr>
        <p:spPr>
          <a:xfrm>
            <a:off x="773755" y="3605593"/>
            <a:ext cx="4845179" cy="1631216"/>
          </a:xfrm>
          <a:prstGeom prst="rect">
            <a:avLst/>
          </a:prstGeom>
        </p:spPr>
        <p:txBody>
          <a:bodyPr wrap="square">
            <a:spAutoFit/>
          </a:bodyPr>
          <a:lstStyle/>
          <a:p>
            <a:pPr>
              <a:lnSpc>
                <a:spcPts val="2000"/>
              </a:lnSpc>
              <a:spcAft>
                <a:spcPts val="1200"/>
              </a:spcAft>
            </a:pPr>
            <a:r>
              <a:rPr lang="es-ES" sz="1400" dirty="0">
                <a:solidFill>
                  <a:schemeClr val="bg1">
                    <a:lumMod val="50000"/>
                  </a:schemeClr>
                </a:solidFill>
              </a:rPr>
              <a:t>Estos criterios deben ser evaluados para guiar al personal sanitario en la identificación y gestión de los problemas antes del alta, para proporcionar información según las necesidades individuales de la mujer, el recién nacido y </a:t>
            </a:r>
            <a:r>
              <a:rPr lang="es-ES" sz="1400" dirty="0" smtClean="0">
                <a:solidFill>
                  <a:schemeClr val="bg1">
                    <a:lumMod val="50000"/>
                  </a:schemeClr>
                </a:solidFill>
              </a:rPr>
              <a:t/>
            </a:r>
            <a:br>
              <a:rPr lang="es-ES" sz="1400" dirty="0" smtClean="0">
                <a:solidFill>
                  <a:schemeClr val="bg1">
                    <a:lumMod val="50000"/>
                  </a:schemeClr>
                </a:solidFill>
              </a:rPr>
            </a:br>
            <a:r>
              <a:rPr lang="es-ES" sz="1400" dirty="0" smtClean="0">
                <a:solidFill>
                  <a:schemeClr val="bg1">
                    <a:lumMod val="50000"/>
                  </a:schemeClr>
                </a:solidFill>
              </a:rPr>
              <a:t>la </a:t>
            </a:r>
            <a:r>
              <a:rPr lang="es-ES" sz="1400" dirty="0">
                <a:solidFill>
                  <a:schemeClr val="bg1">
                    <a:lumMod val="50000"/>
                  </a:schemeClr>
                </a:solidFill>
              </a:rPr>
              <a:t>familia, y para establecer vínculos para la atención de seguimiento y el apoyo adicional que pueda ser necesario.</a:t>
            </a:r>
          </a:p>
        </p:txBody>
      </p:sp>
    </p:spTree>
    <p:extLst>
      <p:ext uri="{BB962C8B-B14F-4D97-AF65-F5344CB8AC3E}">
        <p14:creationId xmlns:p14="http://schemas.microsoft.com/office/powerpoint/2010/main" val="660353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2000"/>
                                        <p:tgtEl>
                                          <p:spTgt spid="2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3" grpId="0" animBg="1"/>
      <p:bldP spid="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3628521-ED13-4F41-8857-EB6A62DB0751}"/>
              </a:ext>
            </a:extLst>
          </p:cNvPr>
          <p:cNvPicPr>
            <a:picLocks noChangeAspect="1"/>
          </p:cNvPicPr>
          <p:nvPr/>
        </p:nvPicPr>
        <p:blipFill>
          <a:blip r:embed="rId2">
            <a:alphaModFix amt="19000"/>
          </a:blip>
          <a:srcRect/>
          <a:stretch/>
        </p:blipFill>
        <p:spPr>
          <a:xfrm>
            <a:off x="6221342" y="-149392"/>
            <a:ext cx="6037245" cy="4565984"/>
          </a:xfrm>
          <a:prstGeom prst="rect">
            <a:avLst/>
          </a:prstGeom>
        </p:spPr>
      </p:pic>
      <p:sp>
        <p:nvSpPr>
          <p:cNvPr id="2" name="Title 1"/>
          <p:cNvSpPr>
            <a:spLocks noGrp="1"/>
          </p:cNvSpPr>
          <p:nvPr>
            <p:ph type="title"/>
          </p:nvPr>
        </p:nvSpPr>
        <p:spPr>
          <a:xfrm>
            <a:off x="610309" y="457200"/>
            <a:ext cx="10968919" cy="524998"/>
          </a:xfrm>
        </p:spPr>
        <p:txBody>
          <a:bodyPr/>
          <a:lstStyle/>
          <a:p>
            <a:r>
              <a:rPr lang="es-ES" b="1">
                <a:solidFill>
                  <a:srgbClr val="9C236E"/>
                </a:solidFill>
              </a:rPr>
              <a:t>C	</a:t>
            </a:r>
            <a:r>
              <a:rPr lang="es-ES" b="1" cap="none">
                <a:solidFill>
                  <a:srgbClr val="9C236E"/>
                </a:solidFill>
              </a:rPr>
              <a:t>Sistemas de salud y promoción de la salud</a:t>
            </a:r>
          </a:p>
        </p:txBody>
      </p:sp>
      <p:sp>
        <p:nvSpPr>
          <p:cNvPr id="15" name="Text Placeholder 2"/>
          <p:cNvSpPr>
            <a:spLocks noGrp="1"/>
          </p:cNvSpPr>
          <p:nvPr>
            <p:ph type="body" idx="11"/>
          </p:nvPr>
        </p:nvSpPr>
        <p:spPr>
          <a:xfrm>
            <a:off x="610309" y="1134599"/>
            <a:ext cx="6626233" cy="536519"/>
          </a:xfrm>
        </p:spPr>
        <p:txBody>
          <a:bodyPr/>
          <a:lstStyle/>
          <a:p>
            <a:r>
              <a:rPr lang="es-ES" sz="2000" b="1" i="0" dirty="0">
                <a:solidFill>
                  <a:srgbClr val="9C236E"/>
                </a:solidFill>
                <a:latin typeface="+mj-lt"/>
              </a:rPr>
              <a:t>47. Abordajes para fortalecer la preparación para </a:t>
            </a:r>
            <a:r>
              <a:rPr lang="es-ES" sz="2000" b="1" i="0" dirty="0" smtClean="0">
                <a:solidFill>
                  <a:srgbClr val="9C236E"/>
                </a:solidFill>
                <a:latin typeface="+mj-lt"/>
              </a:rPr>
              <a:t/>
            </a:r>
            <a:br>
              <a:rPr lang="es-ES" sz="2000" b="1" i="0" dirty="0" smtClean="0">
                <a:solidFill>
                  <a:srgbClr val="9C236E"/>
                </a:solidFill>
                <a:latin typeface="+mj-lt"/>
              </a:rPr>
            </a:br>
            <a:r>
              <a:rPr lang="es-ES" sz="2000" b="1" i="0" dirty="0" smtClean="0">
                <a:solidFill>
                  <a:srgbClr val="9C236E"/>
                </a:solidFill>
                <a:latin typeface="+mj-lt"/>
              </a:rPr>
              <a:t>el </a:t>
            </a:r>
            <a:r>
              <a:rPr lang="es-ES" sz="2000" b="1" i="0" dirty="0">
                <a:solidFill>
                  <a:srgbClr val="9C236E"/>
                </a:solidFill>
                <a:latin typeface="+mj-lt"/>
              </a:rPr>
              <a:t>alta del centro al hogar después del parto</a:t>
            </a:r>
          </a:p>
        </p:txBody>
      </p:sp>
      <p:sp>
        <p:nvSpPr>
          <p:cNvPr id="3" name="Content Placeholder 2"/>
          <p:cNvSpPr>
            <a:spLocks noGrp="1"/>
          </p:cNvSpPr>
          <p:nvPr>
            <p:ph idx="4294967295"/>
          </p:nvPr>
        </p:nvSpPr>
        <p:spPr>
          <a:xfrm>
            <a:off x="610309" y="2067015"/>
            <a:ext cx="5948340" cy="2911475"/>
          </a:xfrm>
        </p:spPr>
        <p:txBody>
          <a:bodyPr/>
          <a:lstStyle/>
          <a:p>
            <a:pPr>
              <a:spcAft>
                <a:spcPts val="600"/>
              </a:spcAft>
            </a:pPr>
            <a:r>
              <a:rPr lang="es-ES" sz="1800" dirty="0">
                <a:solidFill>
                  <a:schemeClr val="tx1">
                    <a:lumMod val="75000"/>
                    <a:lumOff val="25000"/>
                  </a:schemeClr>
                </a:solidFill>
              </a:rPr>
              <a:t>Se recomienda proveer información, intervenciones educativas y asesoramiento para preparar a las mujeres, los padres y los cuidadores para el alta del centro de salud después del parto a fin de mejorar los resultados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de </a:t>
            </a:r>
            <a:r>
              <a:rPr lang="es-ES" sz="1800" dirty="0">
                <a:solidFill>
                  <a:schemeClr val="tx1">
                    <a:lumMod val="75000"/>
                    <a:lumOff val="25000"/>
                  </a:schemeClr>
                </a:solidFill>
              </a:rPr>
              <a:t>salud materna y neonatal y de facilitar la transición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al </a:t>
            </a:r>
            <a:r>
              <a:rPr lang="es-ES" sz="1800" dirty="0">
                <a:solidFill>
                  <a:schemeClr val="tx1">
                    <a:lumMod val="75000"/>
                    <a:lumOff val="25000"/>
                  </a:schemeClr>
                </a:solidFill>
              </a:rPr>
              <a:t>hogar. Debe haber disponibles materiales educativos, como folletos con información escritos/digitales, ilustraciones para las poblaciones </a:t>
            </a:r>
            <a:r>
              <a:rPr lang="es-ES" sz="1800" dirty="0" err="1">
                <a:solidFill>
                  <a:schemeClr val="tx1">
                    <a:lumMod val="75000"/>
                    <a:lumOff val="25000"/>
                  </a:schemeClr>
                </a:solidFill>
              </a:rPr>
              <a:t>semialfabetizadas</a:t>
            </a:r>
            <a:r>
              <a:rPr lang="es-ES" sz="1800" dirty="0">
                <a:solidFill>
                  <a:schemeClr val="tx1">
                    <a:lumMod val="75000"/>
                    <a:lumOff val="25000"/>
                  </a:schemeClr>
                </a:solidFill>
              </a:rPr>
              <a:t>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y </a:t>
            </a:r>
            <a:r>
              <a:rPr lang="es-ES" sz="1800" dirty="0">
                <a:solidFill>
                  <a:schemeClr val="tx1">
                    <a:lumMod val="75000"/>
                    <a:lumOff val="25000"/>
                  </a:schemeClr>
                </a:solidFill>
              </a:rPr>
              <a:t>guías prácticas.</a:t>
            </a:r>
          </a:p>
        </p:txBody>
      </p:sp>
      <p:sp>
        <p:nvSpPr>
          <p:cNvPr id="4" name="Slide Number Placeholder 3">
            <a:extLst>
              <a:ext uri="{FF2B5EF4-FFF2-40B4-BE49-F238E27FC236}">
                <a16:creationId xmlns:a16="http://schemas.microsoft.com/office/drawing/2014/main" id="{B343AA75-C6D0-9A49-B944-3CEB13DED65E}"/>
              </a:ext>
            </a:extLst>
          </p:cNvPr>
          <p:cNvSpPr>
            <a:spLocks noGrp="1"/>
          </p:cNvSpPr>
          <p:nvPr>
            <p:ph type="sldNum" sz="quarter" idx="10"/>
          </p:nvPr>
        </p:nvSpPr>
        <p:spPr/>
        <p:txBody>
          <a:bodyPr/>
          <a:lstStyle/>
          <a:p>
            <a:fld id="{6809F770-0487-C844-B5CD-7CCE6C86BD15}" type="slidenum">
              <a:rPr lang="en-US" smtClean="0"/>
              <a:pPr/>
              <a:t>62</a:t>
            </a:fld>
            <a:endParaRPr lang="en-US" smtClean="0"/>
          </a:p>
        </p:txBody>
      </p:sp>
      <p:sp>
        <p:nvSpPr>
          <p:cNvPr id="13" name="TextBox 12"/>
          <p:cNvSpPr txBox="1"/>
          <p:nvPr/>
        </p:nvSpPr>
        <p:spPr>
          <a:xfrm>
            <a:off x="394000" y="5776454"/>
            <a:ext cx="6658118" cy="215444"/>
          </a:xfrm>
          <a:prstGeom prst="rect">
            <a:avLst/>
          </a:prstGeom>
          <a:noFill/>
        </p:spPr>
        <p:txBody>
          <a:bodyPr wrap="square" lIns="0" tIns="0" rIns="0" bIns="0" rtlCol="0">
            <a:spAutoFit/>
          </a:bodyPr>
          <a:lstStyle/>
          <a:p>
            <a:r>
              <a:rPr lang="es-ES" sz="1400" b="1" dirty="0">
                <a:solidFill>
                  <a:srgbClr val="9C236E"/>
                </a:solidFill>
                <a:latin typeface="+mj-lt"/>
              </a:rPr>
              <a:t>Intervenciones de los sistemas de salud y de promoción de la salud</a:t>
            </a:r>
          </a:p>
        </p:txBody>
      </p:sp>
      <p:grpSp>
        <p:nvGrpSpPr>
          <p:cNvPr id="22" name="Group 21"/>
          <p:cNvGrpSpPr/>
          <p:nvPr/>
        </p:nvGrpSpPr>
        <p:grpSpPr>
          <a:xfrm>
            <a:off x="374333" y="5500945"/>
            <a:ext cx="2034479" cy="165978"/>
            <a:chOff x="685800" y="6165890"/>
            <a:chExt cx="1229008" cy="119062"/>
          </a:xfrm>
          <a:solidFill>
            <a:srgbClr val="9C236E"/>
          </a:solidFill>
        </p:grpSpPr>
        <p:sp>
          <p:nvSpPr>
            <p:cNvPr id="23"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4"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5"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pic>
        <p:nvPicPr>
          <p:cNvPr id="17" name="Picture 16">
            <a:extLst>
              <a:ext uri="{FF2B5EF4-FFF2-40B4-BE49-F238E27FC236}">
                <a16:creationId xmlns:a16="http://schemas.microsoft.com/office/drawing/2014/main" id="{5BA49297-ABBB-4A6A-900A-B40D328865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52118" y="1737432"/>
            <a:ext cx="4527110" cy="3022136"/>
          </a:xfrm>
          <a:prstGeom prst="rect">
            <a:avLst/>
          </a:prstGeom>
        </p:spPr>
      </p:pic>
      <p:sp>
        <p:nvSpPr>
          <p:cNvPr id="18" name="TextBox 17">
            <a:extLst>
              <a:ext uri="{FF2B5EF4-FFF2-40B4-BE49-F238E27FC236}">
                <a16:creationId xmlns:a16="http://schemas.microsoft.com/office/drawing/2014/main" id="{37662E6D-8012-4E24-BEA8-871322B19279}"/>
              </a:ext>
            </a:extLst>
          </p:cNvPr>
          <p:cNvSpPr txBox="1"/>
          <p:nvPr/>
        </p:nvSpPr>
        <p:spPr>
          <a:xfrm>
            <a:off x="7052118" y="4843021"/>
            <a:ext cx="1051570" cy="169277"/>
          </a:xfrm>
          <a:prstGeom prst="rect">
            <a:avLst/>
          </a:prstGeom>
          <a:noFill/>
        </p:spPr>
        <p:txBody>
          <a:bodyPr wrap="none" lIns="0" tIns="0" rIns="0" bIns="0" rtlCol="0">
            <a:spAutoFit/>
          </a:bodyPr>
          <a:lstStyle/>
          <a:p>
            <a:r>
              <a:rPr lang="es-ES" sz="1100">
                <a:solidFill>
                  <a:schemeClr val="bg1">
                    <a:lumMod val="50000"/>
                  </a:schemeClr>
                </a:solidFill>
              </a:rPr>
              <a:t>Fuente: UNICEF</a:t>
            </a:r>
          </a:p>
        </p:txBody>
      </p:sp>
    </p:spTree>
    <p:extLst>
      <p:ext uri="{BB962C8B-B14F-4D97-AF65-F5344CB8AC3E}">
        <p14:creationId xmlns:p14="http://schemas.microsoft.com/office/powerpoint/2010/main" val="411875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a:solidFill>
                  <a:srgbClr val="9C236E"/>
                </a:solidFill>
              </a:rPr>
              <a:t>C	</a:t>
            </a:r>
            <a:r>
              <a:rPr lang="es-ES" b="1" cap="none">
                <a:solidFill>
                  <a:srgbClr val="9C236E"/>
                </a:solidFill>
              </a:rPr>
              <a:t>Sistemas de salud y promoción de la salud</a:t>
            </a:r>
          </a:p>
        </p:txBody>
      </p:sp>
      <p:sp>
        <p:nvSpPr>
          <p:cNvPr id="15" name="Text Placeholder 2"/>
          <p:cNvSpPr>
            <a:spLocks noGrp="1"/>
          </p:cNvSpPr>
          <p:nvPr>
            <p:ph type="body" idx="11"/>
          </p:nvPr>
        </p:nvSpPr>
        <p:spPr/>
        <p:txBody>
          <a:bodyPr/>
          <a:lstStyle/>
          <a:p>
            <a:r>
              <a:rPr lang="es-ES" sz="2000" b="1" i="0">
                <a:solidFill>
                  <a:srgbClr val="9C236E"/>
                </a:solidFill>
                <a:latin typeface="+mj-lt"/>
              </a:rPr>
              <a:t>48. Visitas en el hogar para contactos de atención posnatal </a:t>
            </a:r>
          </a:p>
        </p:txBody>
      </p:sp>
      <p:sp>
        <p:nvSpPr>
          <p:cNvPr id="3" name="Content Placeholder 2"/>
          <p:cNvSpPr>
            <a:spLocks noGrp="1"/>
          </p:cNvSpPr>
          <p:nvPr>
            <p:ph idx="4294967295"/>
          </p:nvPr>
        </p:nvSpPr>
        <p:spPr>
          <a:xfrm>
            <a:off x="610308" y="1935257"/>
            <a:ext cx="4010854" cy="2670175"/>
          </a:xfrm>
        </p:spPr>
        <p:txBody>
          <a:bodyPr/>
          <a:lstStyle/>
          <a:p>
            <a:pPr>
              <a:spcAft>
                <a:spcPts val="600"/>
              </a:spcAft>
            </a:pPr>
            <a:r>
              <a:rPr lang="es-ES" sz="1800" dirty="0">
                <a:solidFill>
                  <a:schemeClr val="tx1">
                    <a:lumMod val="75000"/>
                    <a:lumOff val="25000"/>
                  </a:schemeClr>
                </a:solidFill>
              </a:rPr>
              <a:t>Se recomienda que el personal de salud calificado o un agente de salud comunitario capacitado haga visitas en el hogar durante la primera semana después del parto para la atención posnatal de las mujeres y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los </a:t>
            </a:r>
            <a:r>
              <a:rPr lang="es-ES" sz="1800" dirty="0">
                <a:solidFill>
                  <a:schemeClr val="tx1">
                    <a:lumMod val="75000"/>
                    <a:lumOff val="25000"/>
                  </a:schemeClr>
                </a:solidFill>
              </a:rPr>
              <a:t>recién nacidos sanos. Cuando las visitas en el hogar no sean viables o deseadas, se recomiendan contactos </a:t>
            </a:r>
            <a:r>
              <a:rPr lang="es-ES" sz="1800" dirty="0" smtClean="0">
                <a:solidFill>
                  <a:schemeClr val="tx1">
                    <a:lumMod val="75000"/>
                    <a:lumOff val="25000"/>
                  </a:schemeClr>
                </a:solidFill>
              </a:rPr>
              <a:t/>
            </a:r>
            <a:br>
              <a:rPr lang="es-ES" sz="1800" dirty="0" smtClean="0">
                <a:solidFill>
                  <a:schemeClr val="tx1">
                    <a:lumMod val="75000"/>
                    <a:lumOff val="25000"/>
                  </a:schemeClr>
                </a:solidFill>
              </a:rPr>
            </a:br>
            <a:r>
              <a:rPr lang="es-ES" sz="1800" dirty="0" smtClean="0">
                <a:solidFill>
                  <a:schemeClr val="tx1">
                    <a:lumMod val="75000"/>
                    <a:lumOff val="25000"/>
                  </a:schemeClr>
                </a:solidFill>
              </a:rPr>
              <a:t>de </a:t>
            </a:r>
            <a:r>
              <a:rPr lang="es-ES" sz="1800" dirty="0">
                <a:solidFill>
                  <a:schemeClr val="tx1">
                    <a:lumMod val="75000"/>
                    <a:lumOff val="25000"/>
                  </a:schemeClr>
                </a:solidFill>
              </a:rPr>
              <a:t>atención posnatal ambulatorios.</a:t>
            </a:r>
          </a:p>
        </p:txBody>
      </p:sp>
      <p:sp>
        <p:nvSpPr>
          <p:cNvPr id="22" name="Rectangle 21">
            <a:extLst>
              <a:ext uri="{FF2B5EF4-FFF2-40B4-BE49-F238E27FC236}">
                <a16:creationId xmlns:a16="http://schemas.microsoft.com/office/drawing/2014/main" id="{5182958D-593A-8245-9A6B-74892B70AC56}"/>
              </a:ext>
            </a:extLst>
          </p:cNvPr>
          <p:cNvSpPr/>
          <p:nvPr/>
        </p:nvSpPr>
        <p:spPr>
          <a:xfrm>
            <a:off x="5122607" y="1883085"/>
            <a:ext cx="6235206" cy="3479708"/>
          </a:xfrm>
          <a:prstGeom prst="rect">
            <a:avLst/>
          </a:prstGeom>
          <a:solidFill>
            <a:srgbClr val="9C2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bg1"/>
              </a:solidFill>
            </a:endParaRPr>
          </a:p>
        </p:txBody>
      </p:sp>
      <p:cxnSp>
        <p:nvCxnSpPr>
          <p:cNvPr id="23" name="Straight Connector 22">
            <a:extLst>
              <a:ext uri="{FF2B5EF4-FFF2-40B4-BE49-F238E27FC236}">
                <a16:creationId xmlns:a16="http://schemas.microsoft.com/office/drawing/2014/main" id="{925B0D31-66CB-F140-8E27-A522EB862B53}"/>
              </a:ext>
            </a:extLst>
          </p:cNvPr>
          <p:cNvCxnSpPr>
            <a:cxnSpLocks/>
          </p:cNvCxnSpPr>
          <p:nvPr/>
        </p:nvCxnSpPr>
        <p:spPr>
          <a:xfrm flipH="1">
            <a:off x="889686" y="2261938"/>
            <a:ext cx="4232920" cy="11705"/>
          </a:xfrm>
          <a:prstGeom prst="line">
            <a:avLst/>
          </a:prstGeom>
          <a:ln w="12700">
            <a:solidFill>
              <a:srgbClr val="9C236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5631B48-CB4D-3548-B4FB-E39E7B066BEE}"/>
              </a:ext>
            </a:extLst>
          </p:cNvPr>
          <p:cNvSpPr/>
          <p:nvPr/>
        </p:nvSpPr>
        <p:spPr>
          <a:xfrm>
            <a:off x="5216010" y="1970311"/>
            <a:ext cx="6141802" cy="3311163"/>
          </a:xfrm>
          <a:prstGeom prst="rect">
            <a:avLst/>
          </a:prstGeom>
        </p:spPr>
        <p:txBody>
          <a:bodyPr wrap="square">
            <a:spAutoFit/>
          </a:bodyPr>
          <a:lstStyle/>
          <a:p>
            <a:pPr>
              <a:lnSpc>
                <a:spcPts val="2200"/>
              </a:lnSpc>
              <a:buClr>
                <a:schemeClr val="bg1"/>
              </a:buClr>
            </a:pPr>
            <a:r>
              <a:rPr lang="es-ES" sz="1400" dirty="0">
                <a:solidFill>
                  <a:schemeClr val="bg1"/>
                </a:solidFill>
              </a:rPr>
              <a:t>La capacidad del sistema de salud para prestar atención posnatal </a:t>
            </a:r>
            <a:r>
              <a:rPr lang="es-ES" sz="1400" dirty="0" smtClean="0">
                <a:solidFill>
                  <a:schemeClr val="bg1"/>
                </a:solidFill>
              </a:rPr>
              <a:t/>
            </a:r>
            <a:br>
              <a:rPr lang="es-ES" sz="1400" dirty="0" smtClean="0">
                <a:solidFill>
                  <a:schemeClr val="bg1"/>
                </a:solidFill>
              </a:rPr>
            </a:br>
            <a:r>
              <a:rPr lang="es-ES" sz="1400" dirty="0" smtClean="0">
                <a:solidFill>
                  <a:schemeClr val="bg1"/>
                </a:solidFill>
              </a:rPr>
              <a:t>a </a:t>
            </a:r>
            <a:r>
              <a:rPr lang="es-ES" sz="1400" dirty="0">
                <a:solidFill>
                  <a:schemeClr val="bg1"/>
                </a:solidFill>
              </a:rPr>
              <a:t>domicilio debe evaluarse en función de:</a:t>
            </a:r>
          </a:p>
          <a:p>
            <a:pPr marL="285750" lvl="0" indent="-285750">
              <a:lnSpc>
                <a:spcPts val="2300"/>
              </a:lnSpc>
              <a:spcBef>
                <a:spcPts val="0"/>
              </a:spcBef>
              <a:spcAft>
                <a:spcPts val="0"/>
              </a:spcAft>
              <a:buClr>
                <a:schemeClr val="bg1"/>
              </a:buClr>
              <a:buFont typeface="Georgia Italic" panose="02040502050405020303" pitchFamily="18" charset="0"/>
              <a:buChar char="+"/>
            </a:pPr>
            <a:r>
              <a:rPr lang="es-ES" sz="1400" dirty="0">
                <a:solidFill>
                  <a:schemeClr val="bg1"/>
                </a:solidFill>
                <a:cs typeface="Arial" panose="020B0604020202020204" pitchFamily="34" charset="0"/>
              </a:rPr>
              <a:t>la disponibilidad local de personal sanitario calificado y capacitado</a:t>
            </a:r>
          </a:p>
          <a:p>
            <a:pPr marL="285750" lvl="0" indent="-285750">
              <a:lnSpc>
                <a:spcPts val="2300"/>
              </a:lnSpc>
              <a:spcBef>
                <a:spcPts val="0"/>
              </a:spcBef>
              <a:spcAft>
                <a:spcPts val="0"/>
              </a:spcAft>
              <a:buClr>
                <a:schemeClr val="bg1"/>
              </a:buClr>
              <a:buFont typeface="Georgia Italic" panose="02040502050405020303" pitchFamily="18" charset="0"/>
              <a:buChar char="+"/>
            </a:pPr>
            <a:r>
              <a:rPr lang="es-ES" sz="1400" dirty="0">
                <a:solidFill>
                  <a:schemeClr val="bg1"/>
                </a:solidFill>
                <a:cs typeface="Arial" panose="020B0604020202020204" pitchFamily="34" charset="0"/>
              </a:rPr>
              <a:t>la distribución de las tareas entre el personal sanitario y las responsabilidades que compiten con otros programas de salud</a:t>
            </a:r>
          </a:p>
          <a:p>
            <a:pPr marL="285750" lvl="0" indent="-285750">
              <a:lnSpc>
                <a:spcPts val="2300"/>
              </a:lnSpc>
              <a:spcBef>
                <a:spcPts val="0"/>
              </a:spcBef>
              <a:spcAft>
                <a:spcPts val="0"/>
              </a:spcAft>
              <a:buClr>
                <a:schemeClr val="bg1"/>
              </a:buClr>
              <a:buFont typeface="Georgia Italic" panose="02040502050405020303" pitchFamily="18" charset="0"/>
              <a:buChar char="+"/>
            </a:pPr>
            <a:r>
              <a:rPr lang="es-ES" sz="1400" dirty="0">
                <a:solidFill>
                  <a:schemeClr val="bg1"/>
                </a:solidFill>
                <a:cs typeface="Arial" panose="020B0604020202020204" pitchFamily="34" charset="0"/>
              </a:rPr>
              <a:t>la capacidad de ofrecer capacitación y supervisión inicial y continua </a:t>
            </a:r>
          </a:p>
          <a:p>
            <a:pPr marL="285750" lvl="0" indent="-285750">
              <a:lnSpc>
                <a:spcPts val="2300"/>
              </a:lnSpc>
              <a:spcBef>
                <a:spcPts val="0"/>
              </a:spcBef>
              <a:spcAft>
                <a:spcPts val="0"/>
              </a:spcAft>
              <a:buClr>
                <a:schemeClr val="bg1"/>
              </a:buClr>
              <a:buFont typeface="Georgia Italic" panose="02040502050405020303" pitchFamily="18" charset="0"/>
              <a:buChar char="+"/>
            </a:pPr>
            <a:r>
              <a:rPr lang="es-ES" sz="1400" dirty="0">
                <a:solidFill>
                  <a:schemeClr val="bg1"/>
                </a:solidFill>
                <a:cs typeface="Arial" panose="020B0604020202020204" pitchFamily="34" charset="0"/>
              </a:rPr>
              <a:t>el contenido de las visitas de atención posnatal en el hogar</a:t>
            </a:r>
          </a:p>
          <a:p>
            <a:pPr marL="285750" lvl="0" indent="-285750">
              <a:lnSpc>
                <a:spcPts val="2300"/>
              </a:lnSpc>
              <a:spcBef>
                <a:spcPts val="0"/>
              </a:spcBef>
              <a:spcAft>
                <a:spcPts val="0"/>
              </a:spcAft>
              <a:buClr>
                <a:schemeClr val="bg1"/>
              </a:buClr>
              <a:buFont typeface="Georgia Italic" panose="02040502050405020303" pitchFamily="18" charset="0"/>
              <a:buChar char="+"/>
            </a:pPr>
            <a:r>
              <a:rPr lang="es-ES" sz="1400" dirty="0">
                <a:solidFill>
                  <a:schemeClr val="bg1"/>
                </a:solidFill>
                <a:cs typeface="Arial" panose="020B0604020202020204" pitchFamily="34" charset="0"/>
              </a:rPr>
              <a:t>accesibilidad para las poblaciones de difícil acceso </a:t>
            </a:r>
          </a:p>
          <a:p>
            <a:pPr marL="285750" lvl="0" indent="-285750">
              <a:lnSpc>
                <a:spcPts val="2300"/>
              </a:lnSpc>
              <a:spcBef>
                <a:spcPts val="0"/>
              </a:spcBef>
              <a:spcAft>
                <a:spcPts val="0"/>
              </a:spcAft>
              <a:buClr>
                <a:schemeClr val="bg1"/>
              </a:buClr>
              <a:buFont typeface="Georgia Italic" panose="02040502050405020303" pitchFamily="18" charset="0"/>
              <a:buChar char="+"/>
            </a:pPr>
            <a:r>
              <a:rPr lang="es-ES" sz="1400" dirty="0">
                <a:solidFill>
                  <a:schemeClr val="bg1"/>
                </a:solidFill>
                <a:cs typeface="Arial" panose="020B0604020202020204" pitchFamily="34" charset="0"/>
              </a:rPr>
              <a:t>la coordinación entre los servicios de los centros y los de la comunidad</a:t>
            </a:r>
          </a:p>
          <a:p>
            <a:pPr marL="285750" lvl="0" indent="-285750">
              <a:lnSpc>
                <a:spcPts val="2300"/>
              </a:lnSpc>
              <a:spcBef>
                <a:spcPts val="0"/>
              </a:spcBef>
              <a:spcAft>
                <a:spcPts val="0"/>
              </a:spcAft>
              <a:buClr>
                <a:schemeClr val="bg1"/>
              </a:buClr>
              <a:buFont typeface="Georgia Italic" panose="02040502050405020303" pitchFamily="18" charset="0"/>
              <a:buChar char="+"/>
            </a:pPr>
            <a:r>
              <a:rPr lang="es-ES" sz="1400" dirty="0">
                <a:solidFill>
                  <a:schemeClr val="bg1"/>
                </a:solidFill>
                <a:cs typeface="Arial" panose="020B0604020202020204" pitchFamily="34" charset="0"/>
              </a:rPr>
              <a:t>La sostenibilidad del programa de visitas domiciliarias y de los sistemas de suministro   </a:t>
            </a:r>
          </a:p>
        </p:txBody>
      </p:sp>
      <p:sp>
        <p:nvSpPr>
          <p:cNvPr id="4" name="Slide Number Placeholder 3">
            <a:extLst>
              <a:ext uri="{FF2B5EF4-FFF2-40B4-BE49-F238E27FC236}">
                <a16:creationId xmlns:a16="http://schemas.microsoft.com/office/drawing/2014/main" id="{8AFAF128-2AC7-B946-AD35-A7792F9DE484}"/>
              </a:ext>
            </a:extLst>
          </p:cNvPr>
          <p:cNvSpPr>
            <a:spLocks noGrp="1"/>
          </p:cNvSpPr>
          <p:nvPr>
            <p:ph type="sldNum" sz="quarter" idx="10"/>
          </p:nvPr>
        </p:nvSpPr>
        <p:spPr/>
        <p:txBody>
          <a:bodyPr/>
          <a:lstStyle/>
          <a:p>
            <a:fld id="{6809F770-0487-C844-B5CD-7CCE6C86BD15}" type="slidenum">
              <a:rPr lang="en-US" smtClean="0"/>
              <a:pPr/>
              <a:t>63</a:t>
            </a:fld>
            <a:endParaRPr lang="en-US" smtClean="0"/>
          </a:p>
        </p:txBody>
      </p:sp>
      <p:sp>
        <p:nvSpPr>
          <p:cNvPr id="20" name="TextBox 19"/>
          <p:cNvSpPr txBox="1"/>
          <p:nvPr/>
        </p:nvSpPr>
        <p:spPr>
          <a:xfrm>
            <a:off x="394000" y="5776454"/>
            <a:ext cx="6636995" cy="215444"/>
          </a:xfrm>
          <a:prstGeom prst="rect">
            <a:avLst/>
          </a:prstGeom>
          <a:noFill/>
        </p:spPr>
        <p:txBody>
          <a:bodyPr wrap="square" lIns="0" tIns="0" rIns="0" bIns="0" rtlCol="0">
            <a:spAutoFit/>
          </a:bodyPr>
          <a:lstStyle/>
          <a:p>
            <a:r>
              <a:rPr lang="es-ES" sz="1400" b="1" dirty="0">
                <a:solidFill>
                  <a:srgbClr val="9C236E"/>
                </a:solidFill>
                <a:latin typeface="+mj-lt"/>
              </a:rPr>
              <a:t>Intervenciones de los sistemas de salud y de promoción de la salud</a:t>
            </a:r>
          </a:p>
        </p:txBody>
      </p:sp>
      <p:grpSp>
        <p:nvGrpSpPr>
          <p:cNvPr id="21" name="Group 20"/>
          <p:cNvGrpSpPr/>
          <p:nvPr/>
        </p:nvGrpSpPr>
        <p:grpSpPr>
          <a:xfrm>
            <a:off x="374333" y="5500945"/>
            <a:ext cx="2034479" cy="165978"/>
            <a:chOff x="685800" y="6165890"/>
            <a:chExt cx="1229008" cy="119062"/>
          </a:xfrm>
          <a:solidFill>
            <a:srgbClr val="9C236E"/>
          </a:solidFill>
        </p:grpSpPr>
        <p:sp>
          <p:nvSpPr>
            <p:cNvPr id="25"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6"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7"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Tree>
    <p:extLst>
      <p:ext uri="{BB962C8B-B14F-4D97-AF65-F5344CB8AC3E}">
        <p14:creationId xmlns:p14="http://schemas.microsoft.com/office/powerpoint/2010/main" val="3240842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0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852" y="457200"/>
            <a:ext cx="9872677" cy="565818"/>
          </a:xfrm>
        </p:spPr>
        <p:txBody>
          <a:bodyPr/>
          <a:lstStyle/>
          <a:p>
            <a:r>
              <a:rPr lang="es-ES" b="1" spc="-40" dirty="0">
                <a:solidFill>
                  <a:srgbClr val="9C236E"/>
                </a:solidFill>
              </a:rPr>
              <a:t>C	</a:t>
            </a:r>
            <a:r>
              <a:rPr lang="es-ES" b="1" cap="none" spc="-40" dirty="0">
                <a:solidFill>
                  <a:srgbClr val="9C236E"/>
                </a:solidFill>
              </a:rPr>
              <a:t>Sistemas de salud y promoción de la salud</a:t>
            </a:r>
          </a:p>
        </p:txBody>
      </p:sp>
      <p:sp>
        <p:nvSpPr>
          <p:cNvPr id="15" name="Text Placeholder 2"/>
          <p:cNvSpPr>
            <a:spLocks noGrp="1"/>
          </p:cNvSpPr>
          <p:nvPr>
            <p:ph type="body" idx="11"/>
          </p:nvPr>
        </p:nvSpPr>
        <p:spPr>
          <a:xfrm>
            <a:off x="605853" y="1132550"/>
            <a:ext cx="10969627" cy="366450"/>
          </a:xfrm>
        </p:spPr>
        <p:txBody>
          <a:bodyPr/>
          <a:lstStyle/>
          <a:p>
            <a:r>
              <a:rPr lang="es-ES" sz="2000" b="1" i="0">
                <a:solidFill>
                  <a:srgbClr val="9C236E"/>
                </a:solidFill>
                <a:latin typeface="+mj-lt"/>
              </a:rPr>
              <a:t>49-50. Intervenciones de personal</a:t>
            </a:r>
          </a:p>
        </p:txBody>
      </p:sp>
      <p:sp>
        <p:nvSpPr>
          <p:cNvPr id="3" name="Content Placeholder 2"/>
          <p:cNvSpPr>
            <a:spLocks noGrp="1"/>
          </p:cNvSpPr>
          <p:nvPr>
            <p:ph idx="4294967295"/>
          </p:nvPr>
        </p:nvSpPr>
        <p:spPr>
          <a:xfrm>
            <a:off x="596020" y="2478496"/>
            <a:ext cx="3901457" cy="2107183"/>
          </a:xfrm>
        </p:spPr>
        <p:txBody>
          <a:bodyPr numCol="1" spcCol="216000"/>
          <a:lstStyle/>
          <a:p>
            <a:pPr>
              <a:spcAft>
                <a:spcPts val="600"/>
              </a:spcAft>
            </a:pPr>
            <a:r>
              <a:rPr lang="es-ES" sz="1600" dirty="0">
                <a:solidFill>
                  <a:schemeClr val="tx1">
                    <a:lumMod val="75000"/>
                    <a:lumOff val="25000"/>
                  </a:schemeClr>
                </a:solidFill>
              </a:rPr>
              <a:t>Se recomiendan modelos de continuidad de la atención impulsada por parteras (MLCC), en los cuales una partera conocida o un pequeño grupo de parteras conocidas brinda apoyo a la mujer a lo largo de la continuidad de los servicios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de </a:t>
            </a:r>
            <a:r>
              <a:rPr lang="es-ES" sz="1600" dirty="0">
                <a:solidFill>
                  <a:schemeClr val="tx1">
                    <a:lumMod val="75000"/>
                    <a:lumOff val="25000"/>
                  </a:schemeClr>
                </a:solidFill>
              </a:rPr>
              <a:t>atención prenatal, posnatal y durante el parto, para las embarazadas de entornos en los que existen programas </a:t>
            </a:r>
            <a:r>
              <a:rPr lang="es-ES" sz="1600" dirty="0" smtClean="0">
                <a:solidFill>
                  <a:schemeClr val="tx1">
                    <a:lumMod val="75000"/>
                    <a:lumOff val="25000"/>
                  </a:schemeClr>
                </a:solidFill>
              </a:rPr>
              <a:t/>
            </a:r>
            <a:br>
              <a:rPr lang="es-ES" sz="1600" dirty="0" smtClean="0">
                <a:solidFill>
                  <a:schemeClr val="tx1">
                    <a:lumMod val="75000"/>
                    <a:lumOff val="25000"/>
                  </a:schemeClr>
                </a:solidFill>
              </a:rPr>
            </a:br>
            <a:r>
              <a:rPr lang="es-ES" sz="1600" dirty="0" smtClean="0">
                <a:solidFill>
                  <a:schemeClr val="tx1">
                    <a:lumMod val="75000"/>
                    <a:lumOff val="25000"/>
                  </a:schemeClr>
                </a:solidFill>
              </a:rPr>
              <a:t>de </a:t>
            </a:r>
            <a:r>
              <a:rPr lang="es-ES" sz="1600" dirty="0">
                <a:solidFill>
                  <a:schemeClr val="tx1">
                    <a:lumMod val="75000"/>
                    <a:lumOff val="25000"/>
                  </a:schemeClr>
                </a:solidFill>
              </a:rPr>
              <a:t>partería eficaces.</a:t>
            </a:r>
          </a:p>
          <a:p>
            <a:pPr>
              <a:spcAft>
                <a:spcPts val="600"/>
              </a:spcAft>
            </a:pPr>
            <a:endParaRPr lang="en-AU" sz="1600" dirty="0">
              <a:solidFill>
                <a:schemeClr val="tx1">
                  <a:lumMod val="75000"/>
                  <a:lumOff val="25000"/>
                </a:schemeClr>
              </a:solidFill>
            </a:endParaRPr>
          </a:p>
          <a:p>
            <a:pPr>
              <a:spcAft>
                <a:spcPts val="600"/>
              </a:spcAft>
            </a:pPr>
            <a:endParaRPr lang="en-AU" sz="1600" b="1" dirty="0">
              <a:solidFill>
                <a:schemeClr val="tx1">
                  <a:lumMod val="75000"/>
                  <a:lumOff val="25000"/>
                </a:schemeClr>
              </a:solidFill>
            </a:endParaRPr>
          </a:p>
          <a:p>
            <a:pPr>
              <a:spcAft>
                <a:spcPts val="600"/>
              </a:spcAft>
            </a:pPr>
            <a:endParaRPr lang="en-AU" sz="1600" dirty="0">
              <a:solidFill>
                <a:schemeClr val="tx1">
                  <a:lumMod val="75000"/>
                  <a:lumOff val="25000"/>
                </a:schemeClr>
              </a:solidFill>
            </a:endParaRPr>
          </a:p>
          <a:p>
            <a:pPr>
              <a:spcAft>
                <a:spcPts val="600"/>
              </a:spcAft>
              <a:buNone/>
            </a:pPr>
            <a:endParaRPr lang="en-AU" sz="1600" dirty="0">
              <a:solidFill>
                <a:schemeClr val="tx1">
                  <a:lumMod val="75000"/>
                  <a:lumOff val="25000"/>
                </a:schemeClr>
              </a:solidFill>
            </a:endParaRPr>
          </a:p>
        </p:txBody>
      </p:sp>
      <p:sp>
        <p:nvSpPr>
          <p:cNvPr id="19" name="Content Placeholder 2">
            <a:extLst>
              <a:ext uri="{FF2B5EF4-FFF2-40B4-BE49-F238E27FC236}">
                <a16:creationId xmlns:a16="http://schemas.microsoft.com/office/drawing/2014/main" id="{EC19D269-8138-426C-AEA0-BF6E92D62FBF}"/>
              </a:ext>
            </a:extLst>
          </p:cNvPr>
          <p:cNvSpPr txBox="1">
            <a:spLocks/>
          </p:cNvSpPr>
          <p:nvPr/>
        </p:nvSpPr>
        <p:spPr>
          <a:xfrm>
            <a:off x="605853" y="1692356"/>
            <a:ext cx="3799552" cy="609365"/>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s-ES" sz="1800" b="1" i="0" dirty="0">
                <a:solidFill>
                  <a:srgbClr val="9C236E"/>
                </a:solidFill>
                <a:latin typeface="+mj-lt"/>
              </a:rPr>
              <a:t>Continuidad de atención impulsada por parteras</a:t>
            </a:r>
          </a:p>
        </p:txBody>
      </p:sp>
      <p:sp>
        <p:nvSpPr>
          <p:cNvPr id="20" name="Content Placeholder 2">
            <a:extLst>
              <a:ext uri="{FF2B5EF4-FFF2-40B4-BE49-F238E27FC236}">
                <a16:creationId xmlns:a16="http://schemas.microsoft.com/office/drawing/2014/main" id="{EF2B1617-172D-43DC-8434-32F1AB5E8ABC}"/>
              </a:ext>
            </a:extLst>
          </p:cNvPr>
          <p:cNvSpPr txBox="1">
            <a:spLocks/>
          </p:cNvSpPr>
          <p:nvPr/>
        </p:nvSpPr>
        <p:spPr>
          <a:xfrm>
            <a:off x="4670929" y="1707950"/>
            <a:ext cx="6459187" cy="536336"/>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s-ES" sz="1800" b="1" i="0" dirty="0">
                <a:solidFill>
                  <a:srgbClr val="9C236E"/>
                </a:solidFill>
                <a:latin typeface="+mj-lt"/>
              </a:rPr>
              <a:t>Tareas compartidas en la promoción de comportamientos relacionados con la salud</a:t>
            </a:r>
          </a:p>
        </p:txBody>
      </p:sp>
      <p:sp>
        <p:nvSpPr>
          <p:cNvPr id="4" name="Slide Number Placeholder 3">
            <a:extLst>
              <a:ext uri="{FF2B5EF4-FFF2-40B4-BE49-F238E27FC236}">
                <a16:creationId xmlns:a16="http://schemas.microsoft.com/office/drawing/2014/main" id="{CC72BBC2-8021-ED41-9AD1-0C0A1CFAE98D}"/>
              </a:ext>
            </a:extLst>
          </p:cNvPr>
          <p:cNvSpPr>
            <a:spLocks noGrp="1"/>
          </p:cNvSpPr>
          <p:nvPr>
            <p:ph type="sldNum" sz="quarter" idx="10"/>
          </p:nvPr>
        </p:nvSpPr>
        <p:spPr/>
        <p:txBody>
          <a:bodyPr/>
          <a:lstStyle/>
          <a:p>
            <a:fld id="{6809F770-0487-C844-B5CD-7CCE6C86BD15}" type="slidenum">
              <a:rPr lang="en-US" smtClean="0"/>
              <a:pPr/>
              <a:t>64</a:t>
            </a:fld>
            <a:endParaRPr lang="en-US" smtClean="0"/>
          </a:p>
        </p:txBody>
      </p:sp>
      <p:sp>
        <p:nvSpPr>
          <p:cNvPr id="5" name="Rectangle 4">
            <a:extLst>
              <a:ext uri="{FF2B5EF4-FFF2-40B4-BE49-F238E27FC236}">
                <a16:creationId xmlns:a16="http://schemas.microsoft.com/office/drawing/2014/main" id="{B7BB16E5-D5CA-F247-90D0-5D76CA98EEF1}"/>
              </a:ext>
            </a:extLst>
          </p:cNvPr>
          <p:cNvSpPr/>
          <p:nvPr/>
        </p:nvSpPr>
        <p:spPr>
          <a:xfrm>
            <a:off x="4625852" y="2449570"/>
            <a:ext cx="3470233" cy="2876236"/>
          </a:xfrm>
          <a:prstGeom prst="rect">
            <a:avLst/>
          </a:prstGeom>
        </p:spPr>
        <p:txBody>
          <a:bodyPr wrap="square" numCol="1" anchor="t">
            <a:noAutofit/>
          </a:bodyPr>
          <a:lstStyle/>
          <a:p>
            <a:pPr>
              <a:lnSpc>
                <a:spcPts val="2300"/>
              </a:lnSpc>
              <a:spcAft>
                <a:spcPts val="600"/>
              </a:spcAft>
            </a:pPr>
            <a:r>
              <a:rPr lang="es-ES" sz="1600" i="1">
                <a:solidFill>
                  <a:schemeClr val="tx1">
                    <a:lumMod val="75000"/>
                    <a:lumOff val="25000"/>
                  </a:schemeClr>
                </a:solidFill>
              </a:rPr>
              <a:t>Se recomiendan tareas compartidas en la promoción de comportamientos relacionados con la salud materna y neonatal entre una amplia gama de ayudantes, entre ellos trabajadores de salud legos, enfermeros auxiliares, enfermeros, parteras y médicos. </a:t>
            </a:r>
          </a:p>
        </p:txBody>
      </p:sp>
      <p:sp>
        <p:nvSpPr>
          <p:cNvPr id="17" name="TextBox 16"/>
          <p:cNvSpPr txBox="1"/>
          <p:nvPr/>
        </p:nvSpPr>
        <p:spPr>
          <a:xfrm>
            <a:off x="394000" y="5776454"/>
            <a:ext cx="6661708" cy="215444"/>
          </a:xfrm>
          <a:prstGeom prst="rect">
            <a:avLst/>
          </a:prstGeom>
          <a:noFill/>
        </p:spPr>
        <p:txBody>
          <a:bodyPr wrap="square" lIns="0" tIns="0" rIns="0" bIns="0" rtlCol="0">
            <a:spAutoFit/>
          </a:bodyPr>
          <a:lstStyle/>
          <a:p>
            <a:r>
              <a:rPr lang="es-ES" sz="1400" b="1" dirty="0">
                <a:solidFill>
                  <a:srgbClr val="9C236E"/>
                </a:solidFill>
                <a:latin typeface="+mj-lt"/>
              </a:rPr>
              <a:t>Intervenciones de los sistemas de salud y de promoción de la salud</a:t>
            </a:r>
          </a:p>
        </p:txBody>
      </p:sp>
      <p:grpSp>
        <p:nvGrpSpPr>
          <p:cNvPr id="21" name="Group 20"/>
          <p:cNvGrpSpPr/>
          <p:nvPr/>
        </p:nvGrpSpPr>
        <p:grpSpPr>
          <a:xfrm>
            <a:off x="374333" y="5500945"/>
            <a:ext cx="2034479" cy="165978"/>
            <a:chOff x="685800" y="6165890"/>
            <a:chExt cx="1229008" cy="119062"/>
          </a:xfrm>
          <a:solidFill>
            <a:srgbClr val="9C236E"/>
          </a:solidFill>
        </p:grpSpPr>
        <p:sp>
          <p:nvSpPr>
            <p:cNvPr id="22"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8"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9"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nvGrpSpPr>
          <p:cNvPr id="18" name="Group 17">
            <a:extLst>
              <a:ext uri="{FF2B5EF4-FFF2-40B4-BE49-F238E27FC236}">
                <a16:creationId xmlns:a16="http://schemas.microsoft.com/office/drawing/2014/main" id="{D9C0E57E-4BBC-4244-ABD7-FB0CE1320624}"/>
              </a:ext>
            </a:extLst>
          </p:cNvPr>
          <p:cNvGrpSpPr/>
          <p:nvPr/>
        </p:nvGrpSpPr>
        <p:grpSpPr>
          <a:xfrm>
            <a:off x="9786720" y="452331"/>
            <a:ext cx="2405280" cy="692727"/>
            <a:chOff x="9786720" y="665018"/>
            <a:chExt cx="2405280" cy="692727"/>
          </a:xfrm>
          <a:solidFill>
            <a:srgbClr val="9C236E"/>
          </a:solidFill>
        </p:grpSpPr>
        <p:sp>
          <p:nvSpPr>
            <p:cNvPr id="23" name="Rounded Rectangle 22">
              <a:extLst>
                <a:ext uri="{FF2B5EF4-FFF2-40B4-BE49-F238E27FC236}">
                  <a16:creationId xmlns:a16="http://schemas.microsoft.com/office/drawing/2014/main" id="{0261817D-3B0C-8441-ABDB-2E4AA37E09CB}"/>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4" name="Rounded Rectangle 23">
              <a:extLst>
                <a:ext uri="{FF2B5EF4-FFF2-40B4-BE49-F238E27FC236}">
                  <a16:creationId xmlns:a16="http://schemas.microsoft.com/office/drawing/2014/main" id="{BC5D095A-9735-754D-A618-83E4ED778B9A}"/>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Recomendaciones integradas</a:t>
              </a:r>
            </a:p>
          </p:txBody>
        </p:sp>
      </p:grpSp>
      <p:sp>
        <p:nvSpPr>
          <p:cNvPr id="25" name="Rectangle 24">
            <a:extLst>
              <a:ext uri="{FF2B5EF4-FFF2-40B4-BE49-F238E27FC236}">
                <a16:creationId xmlns:a16="http://schemas.microsoft.com/office/drawing/2014/main" id="{B7BB16E5-D5CA-F247-90D0-5D76CA98EEF1}"/>
              </a:ext>
            </a:extLst>
          </p:cNvPr>
          <p:cNvSpPr/>
          <p:nvPr/>
        </p:nvSpPr>
        <p:spPr>
          <a:xfrm>
            <a:off x="8224459" y="2449570"/>
            <a:ext cx="3224421" cy="2876236"/>
          </a:xfrm>
          <a:prstGeom prst="rect">
            <a:avLst/>
          </a:prstGeom>
        </p:spPr>
        <p:txBody>
          <a:bodyPr wrap="square" numCol="1" anchor="t">
            <a:noAutofit/>
          </a:bodyPr>
          <a:lstStyle/>
          <a:p>
            <a:pPr>
              <a:lnSpc>
                <a:spcPts val="2300"/>
              </a:lnSpc>
              <a:spcAft>
                <a:spcPts val="600"/>
              </a:spcAft>
            </a:pPr>
            <a:r>
              <a:rPr lang="es-ES" sz="1600" i="1">
                <a:solidFill>
                  <a:schemeClr val="tx1">
                    <a:lumMod val="75000"/>
                    <a:lumOff val="25000"/>
                  </a:schemeClr>
                </a:solidFill>
              </a:rPr>
              <a:t>Se recomiendan tareas compartidas en la provisión de métodos anticonceptivos entre una amplia gama de ayudantes, entre ellos enfermeros auxiliares, enfermeros, parteras y médicos.</a:t>
            </a:r>
          </a:p>
        </p:txBody>
      </p:sp>
    </p:spTree>
    <p:extLst>
      <p:ext uri="{BB962C8B-B14F-4D97-AF65-F5344CB8AC3E}">
        <p14:creationId xmlns:p14="http://schemas.microsoft.com/office/powerpoint/2010/main" val="932234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75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nodeType="withEffect">
                                  <p:stCondLst>
                                    <p:cond delay="75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par>
                          <p:cTn id="14" fill="hold">
                            <p:stCondLst>
                              <p:cond delay="750"/>
                            </p:stCondLst>
                            <p:childTnLst>
                              <p:par>
                                <p:cTn id="15" presetID="1" presetClass="entr" presetSubtype="0" fill="hold" nodeType="afterEffect">
                                  <p:stCondLst>
                                    <p:cond delay="1500"/>
                                  </p:stCondLst>
                                  <p:childTnLst>
                                    <p:set>
                                      <p:cBhvr>
                                        <p:cTn id="1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847BE3F-1CC6-214D-B6FC-33D260CC33B0}"/>
              </a:ext>
            </a:extLst>
          </p:cNvPr>
          <p:cNvPicPr>
            <a:picLocks noChangeAspect="1"/>
          </p:cNvPicPr>
          <p:nvPr/>
        </p:nvPicPr>
        <p:blipFill>
          <a:blip r:embed="rId2">
            <a:alphaModFix amt="19000"/>
          </a:blip>
          <a:srcRect/>
          <a:stretch/>
        </p:blipFill>
        <p:spPr>
          <a:xfrm>
            <a:off x="6221342" y="-149392"/>
            <a:ext cx="6037245" cy="4565984"/>
          </a:xfrm>
          <a:prstGeom prst="rect">
            <a:avLst/>
          </a:prstGeom>
        </p:spPr>
      </p:pic>
      <p:sp>
        <p:nvSpPr>
          <p:cNvPr id="3" name="Slide Number Placeholder 2">
            <a:extLst>
              <a:ext uri="{FF2B5EF4-FFF2-40B4-BE49-F238E27FC236}">
                <a16:creationId xmlns:a16="http://schemas.microsoft.com/office/drawing/2014/main" id="{00DC495E-10CF-5343-ACD4-819D017AD80C}"/>
              </a:ext>
            </a:extLst>
          </p:cNvPr>
          <p:cNvSpPr>
            <a:spLocks noGrp="1"/>
          </p:cNvSpPr>
          <p:nvPr>
            <p:ph type="sldNum" sz="quarter" idx="10"/>
          </p:nvPr>
        </p:nvSpPr>
        <p:spPr/>
        <p:txBody>
          <a:bodyPr/>
          <a:lstStyle/>
          <a:p>
            <a:fld id="{6809F770-0487-C844-B5CD-7CCE6C86BD15}" type="slidenum">
              <a:rPr lang="en-US" smtClean="0"/>
              <a:pPr/>
              <a:t>65</a:t>
            </a:fld>
            <a:endParaRPr lang="en-US" smtClean="0"/>
          </a:p>
        </p:txBody>
      </p:sp>
      <p:sp>
        <p:nvSpPr>
          <p:cNvPr id="4" name="Text Placeholder 3">
            <a:extLst>
              <a:ext uri="{FF2B5EF4-FFF2-40B4-BE49-F238E27FC236}">
                <a16:creationId xmlns:a16="http://schemas.microsoft.com/office/drawing/2014/main" id="{E39A8313-B255-DE45-BD0C-F814D207C8DD}"/>
              </a:ext>
            </a:extLst>
          </p:cNvPr>
          <p:cNvSpPr>
            <a:spLocks noGrp="1"/>
          </p:cNvSpPr>
          <p:nvPr>
            <p:ph type="body" idx="11"/>
          </p:nvPr>
        </p:nvSpPr>
        <p:spPr/>
        <p:txBody>
          <a:bodyPr/>
          <a:lstStyle/>
          <a:p>
            <a:r>
              <a:rPr lang="es-ES" sz="2000" b="1" i="0">
                <a:solidFill>
                  <a:srgbClr val="9C236E"/>
                </a:solidFill>
                <a:latin typeface="+mj-lt"/>
              </a:rPr>
              <a:t>51. Intervenciones de personal</a:t>
            </a:r>
          </a:p>
          <a:p>
            <a:endParaRPr lang="en-US" dirty="0">
              <a:solidFill>
                <a:srgbClr val="9C236E"/>
              </a:solidFill>
            </a:endParaRPr>
          </a:p>
        </p:txBody>
      </p:sp>
      <p:sp>
        <p:nvSpPr>
          <p:cNvPr id="5" name="Content Placeholder 2">
            <a:extLst>
              <a:ext uri="{FF2B5EF4-FFF2-40B4-BE49-F238E27FC236}">
                <a16:creationId xmlns:a16="http://schemas.microsoft.com/office/drawing/2014/main" id="{47D1B795-CD00-A742-89C0-51C6DEE62F09}"/>
              </a:ext>
            </a:extLst>
          </p:cNvPr>
          <p:cNvSpPr txBox="1">
            <a:spLocks/>
          </p:cNvSpPr>
          <p:nvPr/>
        </p:nvSpPr>
        <p:spPr>
          <a:xfrm>
            <a:off x="605852" y="1853015"/>
            <a:ext cx="5392839" cy="663226"/>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s-ES" sz="1800" b="1" i="0" dirty="0">
                <a:solidFill>
                  <a:srgbClr val="9C236E"/>
                </a:solidFill>
                <a:latin typeface="+mj-lt"/>
              </a:rPr>
              <a:t>Personal de salud en áreas rurales y remotas </a:t>
            </a:r>
          </a:p>
        </p:txBody>
      </p:sp>
      <p:sp>
        <p:nvSpPr>
          <p:cNvPr id="7" name="Rectangle 6">
            <a:extLst>
              <a:ext uri="{FF2B5EF4-FFF2-40B4-BE49-F238E27FC236}">
                <a16:creationId xmlns:a16="http://schemas.microsoft.com/office/drawing/2014/main" id="{CE95E40B-D1E4-8748-9FDD-408786E51261}"/>
              </a:ext>
            </a:extLst>
          </p:cNvPr>
          <p:cNvSpPr/>
          <p:nvPr/>
        </p:nvSpPr>
        <p:spPr>
          <a:xfrm>
            <a:off x="615684" y="2275647"/>
            <a:ext cx="5185348" cy="2147186"/>
          </a:xfrm>
          <a:prstGeom prst="rect">
            <a:avLst/>
          </a:prstGeom>
        </p:spPr>
        <p:txBody>
          <a:bodyPr wrap="square" lIns="0" tIns="36000" rIns="36000">
            <a:spAutoFit/>
          </a:bodyPr>
          <a:lstStyle/>
          <a:p>
            <a:pPr>
              <a:lnSpc>
                <a:spcPts val="2320"/>
              </a:lnSpc>
              <a:spcAft>
                <a:spcPts val="600"/>
              </a:spcAft>
              <a:buNone/>
            </a:pPr>
            <a:r>
              <a:rPr lang="es-ES" i="1" dirty="0">
                <a:solidFill>
                  <a:schemeClr val="tx1">
                    <a:lumMod val="75000"/>
                    <a:lumOff val="25000"/>
                  </a:schemeClr>
                </a:solidFill>
              </a:rPr>
              <a:t>Los formuladores de políticas deben considerar un conjunto de intervenciones que </a:t>
            </a:r>
            <a:r>
              <a:rPr lang="es-ES" i="1" dirty="0" smtClean="0">
                <a:solidFill>
                  <a:schemeClr val="tx1">
                    <a:lumMod val="75000"/>
                    <a:lumOff val="25000"/>
                  </a:schemeClr>
                </a:solidFill>
              </a:rPr>
              <a:t>abarquen</a:t>
            </a:r>
            <a:br>
              <a:rPr lang="es-ES" i="1" dirty="0" smtClean="0">
                <a:solidFill>
                  <a:schemeClr val="tx1">
                    <a:lumMod val="75000"/>
                    <a:lumOff val="25000"/>
                  </a:schemeClr>
                </a:solidFill>
              </a:rPr>
            </a:br>
            <a:r>
              <a:rPr lang="es-ES" i="1" dirty="0" smtClean="0">
                <a:solidFill>
                  <a:schemeClr val="tx1">
                    <a:lumMod val="75000"/>
                    <a:lumOff val="25000"/>
                  </a:schemeClr>
                </a:solidFill>
              </a:rPr>
              <a:t>la </a:t>
            </a:r>
            <a:r>
              <a:rPr lang="es-ES" i="1" dirty="0">
                <a:solidFill>
                  <a:schemeClr val="tx1">
                    <a:lumMod val="75000"/>
                    <a:lumOff val="25000"/>
                  </a:schemeClr>
                </a:solidFill>
              </a:rPr>
              <a:t>educación, la regulación, los incentivos y el apoyo personal y profesional a fin de mejorar </a:t>
            </a:r>
            <a:r>
              <a:rPr lang="es-ES" i="1" dirty="0" smtClean="0">
                <a:solidFill>
                  <a:schemeClr val="tx1">
                    <a:lumMod val="75000"/>
                    <a:lumOff val="25000"/>
                  </a:schemeClr>
                </a:solidFill>
              </a:rPr>
              <a:t/>
            </a:r>
            <a:br>
              <a:rPr lang="es-ES" i="1" dirty="0" smtClean="0">
                <a:solidFill>
                  <a:schemeClr val="tx1">
                    <a:lumMod val="75000"/>
                    <a:lumOff val="25000"/>
                  </a:schemeClr>
                </a:solidFill>
              </a:rPr>
            </a:br>
            <a:r>
              <a:rPr lang="es-ES" i="1" dirty="0" smtClean="0">
                <a:solidFill>
                  <a:schemeClr val="tx1">
                    <a:lumMod val="75000"/>
                    <a:lumOff val="25000"/>
                  </a:schemeClr>
                </a:solidFill>
              </a:rPr>
              <a:t>el </a:t>
            </a:r>
            <a:r>
              <a:rPr lang="es-ES" i="1" dirty="0">
                <a:solidFill>
                  <a:schemeClr val="tx1">
                    <a:lumMod val="75000"/>
                    <a:lumOff val="25000"/>
                  </a:schemeClr>
                </a:solidFill>
              </a:rPr>
              <a:t>desarrollo, la atracción, el reclutamiento </a:t>
            </a:r>
            <a:r>
              <a:rPr lang="es-ES" i="1" dirty="0" smtClean="0">
                <a:solidFill>
                  <a:schemeClr val="tx1">
                    <a:lumMod val="75000"/>
                    <a:lumOff val="25000"/>
                  </a:schemeClr>
                </a:solidFill>
              </a:rPr>
              <a:t/>
            </a:r>
            <a:br>
              <a:rPr lang="es-ES" i="1" dirty="0" smtClean="0">
                <a:solidFill>
                  <a:schemeClr val="tx1">
                    <a:lumMod val="75000"/>
                    <a:lumOff val="25000"/>
                  </a:schemeClr>
                </a:solidFill>
              </a:rPr>
            </a:br>
            <a:r>
              <a:rPr lang="es-ES" i="1" dirty="0" smtClean="0">
                <a:solidFill>
                  <a:schemeClr val="tx1">
                    <a:lumMod val="75000"/>
                    <a:lumOff val="25000"/>
                  </a:schemeClr>
                </a:solidFill>
              </a:rPr>
              <a:t>y </a:t>
            </a:r>
            <a:r>
              <a:rPr lang="es-ES" i="1" dirty="0">
                <a:solidFill>
                  <a:schemeClr val="tx1">
                    <a:lumMod val="75000"/>
                    <a:lumOff val="25000"/>
                  </a:schemeClr>
                </a:solidFill>
              </a:rPr>
              <a:t>la retención de personal sanitario en áreas rurales </a:t>
            </a:r>
            <a:r>
              <a:rPr lang="es-ES" i="1" dirty="0" smtClean="0">
                <a:solidFill>
                  <a:schemeClr val="tx1">
                    <a:lumMod val="75000"/>
                    <a:lumOff val="25000"/>
                  </a:schemeClr>
                </a:solidFill>
              </a:rPr>
              <a:t>y </a:t>
            </a:r>
            <a:r>
              <a:rPr lang="es-ES" i="1" dirty="0">
                <a:solidFill>
                  <a:schemeClr val="tx1">
                    <a:lumMod val="75000"/>
                    <a:lumOff val="25000"/>
                  </a:schemeClr>
                </a:solidFill>
              </a:rPr>
              <a:t>remotas. </a:t>
            </a:r>
          </a:p>
        </p:txBody>
      </p:sp>
      <p:sp>
        <p:nvSpPr>
          <p:cNvPr id="17" name="TextBox 16"/>
          <p:cNvSpPr txBox="1"/>
          <p:nvPr/>
        </p:nvSpPr>
        <p:spPr>
          <a:xfrm>
            <a:off x="394000" y="5776453"/>
            <a:ext cx="6501070" cy="215444"/>
          </a:xfrm>
          <a:prstGeom prst="rect">
            <a:avLst/>
          </a:prstGeom>
          <a:noFill/>
        </p:spPr>
        <p:txBody>
          <a:bodyPr wrap="square" lIns="0" tIns="0" rIns="0" bIns="0" rtlCol="0">
            <a:spAutoFit/>
          </a:bodyPr>
          <a:lstStyle/>
          <a:p>
            <a:r>
              <a:rPr lang="es-ES" sz="1400" b="1" dirty="0">
                <a:solidFill>
                  <a:srgbClr val="9C236E"/>
                </a:solidFill>
                <a:latin typeface="+mj-lt"/>
              </a:rPr>
              <a:t>Intervenciones de los sistemas de salud y de promoción de la salud</a:t>
            </a:r>
          </a:p>
        </p:txBody>
      </p:sp>
      <p:grpSp>
        <p:nvGrpSpPr>
          <p:cNvPr id="18" name="Group 17"/>
          <p:cNvGrpSpPr/>
          <p:nvPr/>
        </p:nvGrpSpPr>
        <p:grpSpPr>
          <a:xfrm>
            <a:off x="374333" y="5500945"/>
            <a:ext cx="2034479" cy="165978"/>
            <a:chOff x="685800" y="6165890"/>
            <a:chExt cx="1229008" cy="119062"/>
          </a:xfrm>
          <a:solidFill>
            <a:srgbClr val="9C236E"/>
          </a:solidFill>
        </p:grpSpPr>
        <p:sp>
          <p:nvSpPr>
            <p:cNvPr id="19"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0"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1"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dirty="0">
              <a:solidFill>
                <a:srgbClr val="10CF9B"/>
              </a:solidFill>
            </a:endParaRPr>
          </a:p>
        </p:txBody>
      </p:sp>
      <p:grpSp>
        <p:nvGrpSpPr>
          <p:cNvPr id="24" name="Group 23">
            <a:extLst>
              <a:ext uri="{FF2B5EF4-FFF2-40B4-BE49-F238E27FC236}">
                <a16:creationId xmlns:a16="http://schemas.microsoft.com/office/drawing/2014/main" id="{7BDA1191-B608-5B49-8F49-A24A24F0EA05}"/>
              </a:ext>
            </a:extLst>
          </p:cNvPr>
          <p:cNvGrpSpPr/>
          <p:nvPr/>
        </p:nvGrpSpPr>
        <p:grpSpPr>
          <a:xfrm>
            <a:off x="9786720" y="452331"/>
            <a:ext cx="2405280" cy="692727"/>
            <a:chOff x="9786720" y="665018"/>
            <a:chExt cx="2405280" cy="692727"/>
          </a:xfrm>
          <a:solidFill>
            <a:srgbClr val="9C236E"/>
          </a:solidFill>
        </p:grpSpPr>
        <p:sp>
          <p:nvSpPr>
            <p:cNvPr id="25" name="Rounded Rectangle 24">
              <a:extLst>
                <a:ext uri="{FF2B5EF4-FFF2-40B4-BE49-F238E27FC236}">
                  <a16:creationId xmlns:a16="http://schemas.microsoft.com/office/drawing/2014/main" id="{0E416569-F1CF-684D-BC4C-9F2F101C1E4F}"/>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6" name="Rounded Rectangle 25">
              <a:extLst>
                <a:ext uri="{FF2B5EF4-FFF2-40B4-BE49-F238E27FC236}">
                  <a16:creationId xmlns:a16="http://schemas.microsoft.com/office/drawing/2014/main" id="{01C30E11-337D-9649-8E79-44CBB551E0E9}"/>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Recomendación integrada</a:t>
              </a:r>
            </a:p>
          </p:txBody>
        </p:sp>
      </p:grpSp>
      <p:sp>
        <p:nvSpPr>
          <p:cNvPr id="6" name="Rectangle 5"/>
          <p:cNvSpPr/>
          <p:nvPr/>
        </p:nvSpPr>
        <p:spPr>
          <a:xfrm>
            <a:off x="6302956" y="4023360"/>
            <a:ext cx="1680268" cy="261610"/>
          </a:xfrm>
          <a:prstGeom prst="rect">
            <a:avLst/>
          </a:prstGeom>
        </p:spPr>
        <p:txBody>
          <a:bodyPr wrap="none">
            <a:spAutoFit/>
          </a:bodyPr>
          <a:lstStyle/>
          <a:p>
            <a:r>
              <a:rPr lang="es-ES" sz="1100">
                <a:solidFill>
                  <a:schemeClr val="bg1">
                    <a:lumMod val="50000"/>
                  </a:schemeClr>
                </a:solidFill>
              </a:rPr>
              <a:t>UNICEF/Vishwanathan</a:t>
            </a:r>
          </a:p>
        </p:txBody>
      </p:sp>
      <p:pic>
        <p:nvPicPr>
          <p:cNvPr id="10" name="Picture 9">
            <a:extLst>
              <a:ext uri="{FF2B5EF4-FFF2-40B4-BE49-F238E27FC236}">
                <a16:creationId xmlns:a16="http://schemas.microsoft.com/office/drawing/2014/main" id="{5ED665F1-F8A7-4BFF-9F3E-B34F4E9313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6974" y="1759483"/>
            <a:ext cx="5269174" cy="2263877"/>
          </a:xfrm>
          <a:prstGeom prst="rect">
            <a:avLst/>
          </a:prstGeom>
        </p:spPr>
      </p:pic>
      <p:sp>
        <p:nvSpPr>
          <p:cNvPr id="22" name="Title 1"/>
          <p:cNvSpPr>
            <a:spLocks noGrp="1"/>
          </p:cNvSpPr>
          <p:nvPr>
            <p:ph type="title"/>
          </p:nvPr>
        </p:nvSpPr>
        <p:spPr>
          <a:xfrm>
            <a:off x="605852" y="457200"/>
            <a:ext cx="9872677" cy="565818"/>
          </a:xfrm>
        </p:spPr>
        <p:txBody>
          <a:bodyPr/>
          <a:lstStyle/>
          <a:p>
            <a:r>
              <a:rPr lang="es-ES" b="1" spc="-40" dirty="0">
                <a:solidFill>
                  <a:srgbClr val="9C236E"/>
                </a:solidFill>
              </a:rPr>
              <a:t>C	</a:t>
            </a:r>
            <a:r>
              <a:rPr lang="es-ES" b="1" cap="none" spc="-40" dirty="0">
                <a:solidFill>
                  <a:srgbClr val="9C236E"/>
                </a:solidFill>
              </a:rPr>
              <a:t>Sistemas de salud y promoción de la salud</a:t>
            </a:r>
          </a:p>
        </p:txBody>
      </p:sp>
    </p:spTree>
    <p:extLst>
      <p:ext uri="{BB962C8B-B14F-4D97-AF65-F5344CB8AC3E}">
        <p14:creationId xmlns:p14="http://schemas.microsoft.com/office/powerpoint/2010/main" val="144753440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a:solidFill>
                  <a:srgbClr val="9C236E"/>
                </a:solidFill>
              </a:rPr>
              <a:t>C	</a:t>
            </a:r>
            <a:r>
              <a:rPr lang="es-ES" b="1" cap="none">
                <a:solidFill>
                  <a:srgbClr val="9C236E"/>
                </a:solidFill>
              </a:rPr>
              <a:t>Sistemas de salud y promoción de la salud</a:t>
            </a:r>
          </a:p>
        </p:txBody>
      </p:sp>
      <p:sp>
        <p:nvSpPr>
          <p:cNvPr id="15" name="Text Placeholder 2"/>
          <p:cNvSpPr>
            <a:spLocks noGrp="1"/>
          </p:cNvSpPr>
          <p:nvPr>
            <p:ph type="body" idx="11"/>
          </p:nvPr>
        </p:nvSpPr>
        <p:spPr/>
        <p:txBody>
          <a:bodyPr/>
          <a:lstStyle/>
          <a:p>
            <a:r>
              <a:rPr lang="es-ES" sz="2000" b="1" i="0">
                <a:solidFill>
                  <a:srgbClr val="9C236E"/>
                </a:solidFill>
                <a:latin typeface="+mj-lt"/>
              </a:rPr>
              <a:t>52. Participación de los hombres en la atención posnatal y la salud materna y neonatal</a:t>
            </a:r>
          </a:p>
        </p:txBody>
      </p:sp>
      <p:sp>
        <p:nvSpPr>
          <p:cNvPr id="3" name="Content Placeholder 2"/>
          <p:cNvSpPr>
            <a:spLocks noGrp="1"/>
          </p:cNvSpPr>
          <p:nvPr>
            <p:ph idx="4294967295"/>
          </p:nvPr>
        </p:nvSpPr>
        <p:spPr>
          <a:xfrm>
            <a:off x="596022" y="1916279"/>
            <a:ext cx="5328290" cy="3570287"/>
          </a:xfrm>
        </p:spPr>
        <p:txBody>
          <a:bodyPr/>
          <a:lstStyle/>
          <a:p>
            <a:pPr>
              <a:spcAft>
                <a:spcPts val="600"/>
              </a:spcAft>
            </a:pPr>
            <a:r>
              <a:rPr lang="es-ES" sz="1800">
                <a:solidFill>
                  <a:schemeClr val="tx1">
                    <a:lumMod val="75000"/>
                    <a:lumOff val="25000"/>
                  </a:schemeClr>
                </a:solidFill>
              </a:rPr>
              <a:t>Las intervenciones destinadas a </a:t>
            </a:r>
            <a:r>
              <a:rPr lang="es-ES" sz="1800">
                <a:solidFill>
                  <a:srgbClr val="9C236E"/>
                </a:solidFill>
              </a:rPr>
              <a:t>promover la participación de los hombres durante el embarazo, el parto y después del parto</a:t>
            </a:r>
            <a:r>
              <a:rPr lang="es-ES" sz="1800">
                <a:solidFill>
                  <a:srgbClr val="96C3DE"/>
                </a:solidFill>
              </a:rPr>
              <a:t> </a:t>
            </a:r>
            <a:r>
              <a:rPr lang="es-ES" sz="1800">
                <a:solidFill>
                  <a:schemeClr val="tx1">
                    <a:lumMod val="75000"/>
                    <a:lumOff val="25000"/>
                  </a:schemeClr>
                </a:solidFill>
              </a:rPr>
              <a:t>están recomendadas para facilitar y apoyar a la mujer a cuidarse mejor a sí misma, para mejorar las prácticas de atención domiciliaria, mejorar el uso de atención calificada durante el embarazo, el parto y el período posnatal de las mujeres y los recién nacidos, y a aumentar el uso oportuno de la atención en los centros de salud por complicaciones obstétricas y neonatales. </a:t>
            </a:r>
          </a:p>
        </p:txBody>
      </p:sp>
      <p:sp>
        <p:nvSpPr>
          <p:cNvPr id="5" name="Rectangle 4"/>
          <p:cNvSpPr/>
          <p:nvPr/>
        </p:nvSpPr>
        <p:spPr>
          <a:xfrm>
            <a:off x="6604039" y="1874403"/>
            <a:ext cx="4876671" cy="2419124"/>
          </a:xfrm>
          <a:prstGeom prst="rect">
            <a:avLst/>
          </a:prstGeom>
        </p:spPr>
        <p:txBody>
          <a:bodyPr wrap="square">
            <a:spAutoFit/>
          </a:bodyPr>
          <a:lstStyle/>
          <a:p>
            <a:pPr>
              <a:lnSpc>
                <a:spcPct val="120000"/>
              </a:lnSpc>
              <a:spcBef>
                <a:spcPts val="600"/>
              </a:spcBef>
              <a:spcAft>
                <a:spcPts val="600"/>
              </a:spcAft>
            </a:pPr>
            <a:r>
              <a:rPr lang="es-ES" dirty="0">
                <a:solidFill>
                  <a:schemeClr val="tx1">
                    <a:lumMod val="75000"/>
                    <a:lumOff val="25000"/>
                  </a:schemeClr>
                </a:solidFill>
              </a:rPr>
              <a:t>Estas intervenciones se recomiendan con </a:t>
            </a:r>
            <a:r>
              <a:rPr lang="es-ES" dirty="0" smtClean="0">
                <a:solidFill>
                  <a:schemeClr val="tx1">
                    <a:lumMod val="75000"/>
                    <a:lumOff val="25000"/>
                  </a:schemeClr>
                </a:solidFill>
              </a:rPr>
              <a:t/>
            </a:r>
            <a:br>
              <a:rPr lang="es-ES" dirty="0" smtClean="0">
                <a:solidFill>
                  <a:schemeClr val="tx1">
                    <a:lumMod val="75000"/>
                    <a:lumOff val="25000"/>
                  </a:schemeClr>
                </a:solidFill>
              </a:rPr>
            </a:br>
            <a:r>
              <a:rPr lang="es-ES" dirty="0" smtClean="0">
                <a:solidFill>
                  <a:schemeClr val="tx1">
                    <a:lumMod val="75000"/>
                    <a:lumOff val="25000"/>
                  </a:schemeClr>
                </a:solidFill>
              </a:rPr>
              <a:t>la </a:t>
            </a:r>
            <a:r>
              <a:rPr lang="es-ES" dirty="0">
                <a:solidFill>
                  <a:schemeClr val="tx1">
                    <a:lumMod val="75000"/>
                    <a:lumOff val="25000"/>
                  </a:schemeClr>
                </a:solidFill>
              </a:rPr>
              <a:t>condición de que se ejecuten de modo tal </a:t>
            </a:r>
            <a:r>
              <a:rPr lang="es-ES" dirty="0" smtClean="0">
                <a:solidFill>
                  <a:schemeClr val="tx1">
                    <a:lumMod val="75000"/>
                    <a:lumOff val="25000"/>
                  </a:schemeClr>
                </a:solidFill>
              </a:rPr>
              <a:t/>
            </a:r>
            <a:br>
              <a:rPr lang="es-ES" dirty="0" smtClean="0">
                <a:solidFill>
                  <a:schemeClr val="tx1">
                    <a:lumMod val="75000"/>
                    <a:lumOff val="25000"/>
                  </a:schemeClr>
                </a:solidFill>
              </a:rPr>
            </a:br>
            <a:r>
              <a:rPr lang="es-ES" dirty="0" smtClean="0">
                <a:solidFill>
                  <a:schemeClr val="tx1">
                    <a:lumMod val="75000"/>
                    <a:lumOff val="25000"/>
                  </a:schemeClr>
                </a:solidFill>
              </a:rPr>
              <a:t>que </a:t>
            </a:r>
            <a:r>
              <a:rPr lang="es-ES" dirty="0">
                <a:solidFill>
                  <a:schemeClr val="tx1">
                    <a:lumMod val="75000"/>
                    <a:lumOff val="25000"/>
                  </a:schemeClr>
                </a:solidFill>
              </a:rPr>
              <a:t>se respeten, promuevan y faciliten las elecciones de las mujeres y su autonomía </a:t>
            </a:r>
            <a:r>
              <a:rPr lang="es-ES" dirty="0" smtClean="0">
                <a:solidFill>
                  <a:schemeClr val="tx1">
                    <a:lumMod val="75000"/>
                    <a:lumOff val="25000"/>
                  </a:schemeClr>
                </a:solidFill>
              </a:rPr>
              <a:t/>
            </a:r>
            <a:br>
              <a:rPr lang="es-ES" dirty="0" smtClean="0">
                <a:solidFill>
                  <a:schemeClr val="tx1">
                    <a:lumMod val="75000"/>
                    <a:lumOff val="25000"/>
                  </a:schemeClr>
                </a:solidFill>
              </a:rPr>
            </a:br>
            <a:r>
              <a:rPr lang="es-ES" dirty="0" smtClean="0">
                <a:solidFill>
                  <a:schemeClr val="tx1">
                    <a:lumMod val="75000"/>
                    <a:lumOff val="25000"/>
                  </a:schemeClr>
                </a:solidFill>
              </a:rPr>
              <a:t>en la </a:t>
            </a:r>
            <a:r>
              <a:rPr lang="es-ES" dirty="0">
                <a:solidFill>
                  <a:schemeClr val="tx1">
                    <a:lumMod val="75000"/>
                    <a:lumOff val="25000"/>
                  </a:schemeClr>
                </a:solidFill>
              </a:rPr>
              <a:t>toma de decisiones, y de que se apoye </a:t>
            </a:r>
            <a:r>
              <a:rPr lang="es-ES" dirty="0" smtClean="0">
                <a:solidFill>
                  <a:schemeClr val="tx1">
                    <a:lumMod val="75000"/>
                    <a:lumOff val="25000"/>
                  </a:schemeClr>
                </a:solidFill>
              </a:rPr>
              <a:t/>
            </a:r>
            <a:br>
              <a:rPr lang="es-ES" dirty="0" smtClean="0">
                <a:solidFill>
                  <a:schemeClr val="tx1">
                    <a:lumMod val="75000"/>
                    <a:lumOff val="25000"/>
                  </a:schemeClr>
                </a:solidFill>
              </a:rPr>
            </a:br>
            <a:r>
              <a:rPr lang="es-ES" dirty="0" smtClean="0">
                <a:solidFill>
                  <a:schemeClr val="tx1">
                    <a:lumMod val="75000"/>
                    <a:lumOff val="25000"/>
                  </a:schemeClr>
                </a:solidFill>
              </a:rPr>
              <a:t>a las </a:t>
            </a:r>
            <a:r>
              <a:rPr lang="es-ES" dirty="0">
                <a:solidFill>
                  <a:schemeClr val="tx1">
                    <a:lumMod val="75000"/>
                    <a:lumOff val="25000"/>
                  </a:schemeClr>
                </a:solidFill>
              </a:rPr>
              <a:t>mujeres en el cuidado de sí mismas </a:t>
            </a:r>
            <a:r>
              <a:rPr lang="es-ES" dirty="0" smtClean="0">
                <a:solidFill>
                  <a:schemeClr val="tx1">
                    <a:lumMod val="75000"/>
                    <a:lumOff val="25000"/>
                  </a:schemeClr>
                </a:solidFill>
              </a:rPr>
              <a:t/>
            </a:r>
            <a:br>
              <a:rPr lang="es-ES" dirty="0" smtClean="0">
                <a:solidFill>
                  <a:schemeClr val="tx1">
                    <a:lumMod val="75000"/>
                    <a:lumOff val="25000"/>
                  </a:schemeClr>
                </a:solidFill>
              </a:rPr>
            </a:br>
            <a:r>
              <a:rPr lang="es-ES" dirty="0" smtClean="0">
                <a:solidFill>
                  <a:schemeClr val="tx1">
                    <a:lumMod val="75000"/>
                    <a:lumOff val="25000"/>
                  </a:schemeClr>
                </a:solidFill>
              </a:rPr>
              <a:t>y </a:t>
            </a:r>
            <a:r>
              <a:rPr lang="es-ES" dirty="0">
                <a:solidFill>
                  <a:schemeClr val="tx1">
                    <a:lumMod val="75000"/>
                    <a:lumOff val="25000"/>
                  </a:schemeClr>
                </a:solidFill>
              </a:rPr>
              <a:t>de </a:t>
            </a:r>
            <a:r>
              <a:rPr lang="es-ES" dirty="0" smtClean="0">
                <a:solidFill>
                  <a:schemeClr val="tx1">
                    <a:lumMod val="75000"/>
                    <a:lumOff val="25000"/>
                  </a:schemeClr>
                </a:solidFill>
              </a:rPr>
              <a:t>su </a:t>
            </a:r>
            <a:r>
              <a:rPr lang="es-ES" dirty="0">
                <a:solidFill>
                  <a:schemeClr val="tx1">
                    <a:lumMod val="75000"/>
                    <a:lumOff val="25000"/>
                  </a:schemeClr>
                </a:solidFill>
              </a:rPr>
              <a:t>recién nacido. </a:t>
            </a:r>
          </a:p>
        </p:txBody>
      </p:sp>
      <p:sp>
        <p:nvSpPr>
          <p:cNvPr id="4" name="Slide Number Placeholder 3">
            <a:extLst>
              <a:ext uri="{FF2B5EF4-FFF2-40B4-BE49-F238E27FC236}">
                <a16:creationId xmlns:a16="http://schemas.microsoft.com/office/drawing/2014/main" id="{00CEB48C-EA91-934A-AE50-136728D08684}"/>
              </a:ext>
            </a:extLst>
          </p:cNvPr>
          <p:cNvSpPr>
            <a:spLocks noGrp="1"/>
          </p:cNvSpPr>
          <p:nvPr>
            <p:ph type="sldNum" sz="quarter" idx="10"/>
          </p:nvPr>
        </p:nvSpPr>
        <p:spPr/>
        <p:txBody>
          <a:bodyPr/>
          <a:lstStyle/>
          <a:p>
            <a:fld id="{6809F770-0487-C844-B5CD-7CCE6C86BD15}" type="slidenum">
              <a:rPr lang="en-US" smtClean="0"/>
              <a:pPr/>
              <a:t>66</a:t>
            </a:fld>
            <a:endParaRPr lang="en-US" smtClean="0"/>
          </a:p>
        </p:txBody>
      </p:sp>
      <p:sp>
        <p:nvSpPr>
          <p:cNvPr id="16" name="TextBox 15"/>
          <p:cNvSpPr txBox="1"/>
          <p:nvPr/>
        </p:nvSpPr>
        <p:spPr>
          <a:xfrm>
            <a:off x="394000" y="5776454"/>
            <a:ext cx="6847059" cy="215444"/>
          </a:xfrm>
          <a:prstGeom prst="rect">
            <a:avLst/>
          </a:prstGeom>
          <a:noFill/>
        </p:spPr>
        <p:txBody>
          <a:bodyPr wrap="square" lIns="0" tIns="0" rIns="0" bIns="0" rtlCol="0">
            <a:spAutoFit/>
          </a:bodyPr>
          <a:lstStyle/>
          <a:p>
            <a:r>
              <a:rPr lang="es-ES" sz="1400" b="1" dirty="0">
                <a:solidFill>
                  <a:srgbClr val="9C236E"/>
                </a:solidFill>
                <a:latin typeface="+mj-lt"/>
              </a:rPr>
              <a:t>Intervenciones de los sistemas de salud y de promoción de la salud</a:t>
            </a:r>
          </a:p>
        </p:txBody>
      </p:sp>
      <p:grpSp>
        <p:nvGrpSpPr>
          <p:cNvPr id="17" name="Group 16"/>
          <p:cNvGrpSpPr/>
          <p:nvPr/>
        </p:nvGrpSpPr>
        <p:grpSpPr>
          <a:xfrm>
            <a:off x="374333" y="5500945"/>
            <a:ext cx="2034479" cy="165978"/>
            <a:chOff x="685800" y="6165890"/>
            <a:chExt cx="1229008" cy="119062"/>
          </a:xfrm>
          <a:solidFill>
            <a:srgbClr val="9C236E"/>
          </a:solidFill>
        </p:grpSpPr>
        <p:sp>
          <p:nvSpPr>
            <p:cNvPr id="22"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24"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5"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Tree>
    <p:extLst>
      <p:ext uri="{BB962C8B-B14F-4D97-AF65-F5344CB8AC3E}">
        <p14:creationId xmlns:p14="http://schemas.microsoft.com/office/powerpoint/2010/main" val="2676174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p:cNvSpPr>
            <a:spLocks noGrp="1"/>
          </p:cNvSpPr>
          <p:nvPr>
            <p:ph type="body" idx="11"/>
          </p:nvPr>
        </p:nvSpPr>
        <p:spPr>
          <a:xfrm>
            <a:off x="612773" y="1130855"/>
            <a:ext cx="10969627" cy="536519"/>
          </a:xfrm>
        </p:spPr>
        <p:txBody>
          <a:bodyPr/>
          <a:lstStyle/>
          <a:p>
            <a:r>
              <a:rPr lang="es-ES" sz="2000" b="1" i="0">
                <a:solidFill>
                  <a:srgbClr val="9C236E"/>
                </a:solidFill>
                <a:latin typeface="+mj-lt"/>
              </a:rPr>
              <a:t>53-55. Intercambio de información e intervenciones de salud digitales</a:t>
            </a:r>
          </a:p>
        </p:txBody>
      </p:sp>
      <p:sp>
        <p:nvSpPr>
          <p:cNvPr id="3" name="Content Placeholder 2"/>
          <p:cNvSpPr>
            <a:spLocks noGrp="1"/>
          </p:cNvSpPr>
          <p:nvPr>
            <p:ph idx="4294967295"/>
          </p:nvPr>
        </p:nvSpPr>
        <p:spPr>
          <a:xfrm>
            <a:off x="610306" y="1742640"/>
            <a:ext cx="10968922" cy="3408612"/>
          </a:xfrm>
        </p:spPr>
        <p:txBody>
          <a:bodyPr numCol="3" spcCol="360000"/>
          <a:lstStyle/>
          <a:p>
            <a:pPr>
              <a:lnSpc>
                <a:spcPts val="1900"/>
              </a:lnSpc>
              <a:spcAft>
                <a:spcPts val="600"/>
              </a:spcAft>
            </a:pPr>
            <a:r>
              <a:rPr lang="es-ES" sz="1590" dirty="0">
                <a:solidFill>
                  <a:schemeClr val="tx1">
                    <a:lumMod val="75000"/>
                    <a:lumOff val="25000"/>
                  </a:schemeClr>
                </a:solidFill>
              </a:rPr>
              <a:t>Se recomienda el uso de </a:t>
            </a:r>
            <a:r>
              <a:rPr lang="es-ES" sz="1590" dirty="0">
                <a:solidFill>
                  <a:srgbClr val="9C236E"/>
                </a:solidFill>
              </a:rPr>
              <a:t>registros domiciliarios</a:t>
            </a:r>
            <a:r>
              <a:rPr lang="es-ES" sz="1590" dirty="0">
                <a:solidFill>
                  <a:schemeClr val="tx1">
                    <a:lumMod val="75000"/>
                    <a:lumOff val="25000"/>
                  </a:schemeClr>
                </a:solidFill>
              </a:rPr>
              <a:t>, como complemento </a:t>
            </a:r>
            <a:r>
              <a:rPr lang="es-ES" sz="1590" dirty="0" smtClean="0">
                <a:solidFill>
                  <a:schemeClr val="tx1">
                    <a:lumMod val="75000"/>
                    <a:lumOff val="25000"/>
                  </a:schemeClr>
                </a:solidFill>
              </a:rPr>
              <a:t/>
            </a:r>
            <a:br>
              <a:rPr lang="es-ES" sz="1590" dirty="0" smtClean="0">
                <a:solidFill>
                  <a:schemeClr val="tx1">
                    <a:lumMod val="75000"/>
                    <a:lumOff val="25000"/>
                  </a:schemeClr>
                </a:solidFill>
              </a:rPr>
            </a:br>
            <a:r>
              <a:rPr lang="es-ES" sz="1590" dirty="0" smtClean="0">
                <a:solidFill>
                  <a:schemeClr val="tx1">
                    <a:lumMod val="75000"/>
                    <a:lumOff val="25000"/>
                  </a:schemeClr>
                </a:solidFill>
              </a:rPr>
              <a:t>de </a:t>
            </a:r>
            <a:r>
              <a:rPr lang="es-ES" sz="1590" dirty="0">
                <a:solidFill>
                  <a:schemeClr val="tx1">
                    <a:lumMod val="75000"/>
                    <a:lumOff val="25000"/>
                  </a:schemeClr>
                </a:solidFill>
              </a:rPr>
              <a:t>los registros en centros de salud, para la atención de las embarazadas, las mujeres en el período posparto, los recién nacidos y los niños con el fin de mejorar el comportamiento </a:t>
            </a:r>
            <a:r>
              <a:rPr lang="es-ES" sz="1590" dirty="0" smtClean="0">
                <a:solidFill>
                  <a:schemeClr val="tx1">
                    <a:lumMod val="75000"/>
                    <a:lumOff val="25000"/>
                  </a:schemeClr>
                </a:solidFill>
              </a:rPr>
              <a:t/>
            </a:r>
            <a:br>
              <a:rPr lang="es-ES" sz="1590" dirty="0" smtClean="0">
                <a:solidFill>
                  <a:schemeClr val="tx1">
                    <a:lumMod val="75000"/>
                    <a:lumOff val="25000"/>
                  </a:schemeClr>
                </a:solidFill>
              </a:rPr>
            </a:br>
            <a:r>
              <a:rPr lang="es-ES" sz="1590" dirty="0" smtClean="0">
                <a:solidFill>
                  <a:schemeClr val="tx1">
                    <a:lumMod val="75000"/>
                    <a:lumOff val="25000"/>
                  </a:schemeClr>
                </a:solidFill>
              </a:rPr>
              <a:t>de </a:t>
            </a:r>
            <a:r>
              <a:rPr lang="es-ES" sz="1590" dirty="0">
                <a:solidFill>
                  <a:schemeClr val="tx1">
                    <a:lumMod val="75000"/>
                    <a:lumOff val="25000"/>
                  </a:schemeClr>
                </a:solidFill>
              </a:rPr>
              <a:t>búsqueda de atención, la participación y el apoyo de los hombres en el hogar, las prácticas </a:t>
            </a:r>
            <a:r>
              <a:rPr lang="es-ES" sz="1590" dirty="0" smtClean="0">
                <a:solidFill>
                  <a:schemeClr val="tx1">
                    <a:lumMod val="75000"/>
                    <a:lumOff val="25000"/>
                  </a:schemeClr>
                </a:solidFill>
              </a:rPr>
              <a:t/>
            </a:r>
            <a:br>
              <a:rPr lang="es-ES" sz="1590" dirty="0" smtClean="0">
                <a:solidFill>
                  <a:schemeClr val="tx1">
                    <a:lumMod val="75000"/>
                    <a:lumOff val="25000"/>
                  </a:schemeClr>
                </a:solidFill>
              </a:rPr>
            </a:br>
            <a:r>
              <a:rPr lang="es-ES" sz="1590" dirty="0" smtClean="0">
                <a:solidFill>
                  <a:schemeClr val="tx1">
                    <a:lumMod val="75000"/>
                    <a:lumOff val="25000"/>
                  </a:schemeClr>
                </a:solidFill>
              </a:rPr>
              <a:t>de </a:t>
            </a:r>
            <a:r>
              <a:rPr lang="es-ES" sz="1590" dirty="0">
                <a:solidFill>
                  <a:schemeClr val="tx1">
                    <a:lumMod val="75000"/>
                    <a:lumOff val="25000"/>
                  </a:schemeClr>
                </a:solidFill>
              </a:rPr>
              <a:t>cuidado materno e infantil en </a:t>
            </a:r>
            <a:r>
              <a:rPr lang="es-ES" sz="1590" dirty="0" smtClean="0">
                <a:solidFill>
                  <a:schemeClr val="tx1">
                    <a:lumMod val="75000"/>
                    <a:lumOff val="25000"/>
                  </a:schemeClr>
                </a:solidFill>
              </a:rPr>
              <a:t/>
            </a:r>
            <a:br>
              <a:rPr lang="es-ES" sz="1590" dirty="0" smtClean="0">
                <a:solidFill>
                  <a:schemeClr val="tx1">
                    <a:lumMod val="75000"/>
                    <a:lumOff val="25000"/>
                  </a:schemeClr>
                </a:solidFill>
              </a:rPr>
            </a:br>
            <a:r>
              <a:rPr lang="es-ES" sz="1590" dirty="0" smtClean="0">
                <a:solidFill>
                  <a:schemeClr val="tx1">
                    <a:lumMod val="75000"/>
                    <a:lumOff val="25000"/>
                  </a:schemeClr>
                </a:solidFill>
              </a:rPr>
              <a:t>el </a:t>
            </a:r>
            <a:r>
              <a:rPr lang="es-ES" sz="1590" dirty="0">
                <a:solidFill>
                  <a:schemeClr val="tx1">
                    <a:lumMod val="75000"/>
                    <a:lumOff val="25000"/>
                  </a:schemeClr>
                </a:solidFill>
              </a:rPr>
              <a:t>hogar, la alimentación de los lactantes y niños y la comunicación entre los trabajadores de salud y las mujeres, los padres y los cuidadores. </a:t>
            </a:r>
          </a:p>
          <a:p>
            <a:pPr>
              <a:lnSpc>
                <a:spcPts val="1900"/>
              </a:lnSpc>
              <a:spcAft>
                <a:spcPts val="600"/>
              </a:spcAft>
            </a:pPr>
            <a:endParaRPr lang="en-AU" sz="1590" dirty="0">
              <a:solidFill>
                <a:schemeClr val="tx1">
                  <a:lumMod val="75000"/>
                  <a:lumOff val="25000"/>
                </a:schemeClr>
              </a:solidFill>
            </a:endParaRPr>
          </a:p>
          <a:p>
            <a:pPr>
              <a:lnSpc>
                <a:spcPts val="1900"/>
              </a:lnSpc>
              <a:spcAft>
                <a:spcPts val="600"/>
              </a:spcAft>
              <a:buNone/>
            </a:pPr>
            <a:r>
              <a:rPr lang="es-ES" sz="1590" dirty="0" smtClean="0">
                <a:solidFill>
                  <a:schemeClr val="tx1">
                    <a:lumMod val="75000"/>
                    <a:lumOff val="25000"/>
                  </a:schemeClr>
                </a:solidFill>
              </a:rPr>
              <a:t>La </a:t>
            </a:r>
            <a:r>
              <a:rPr lang="es-ES" sz="1590" dirty="0">
                <a:solidFill>
                  <a:schemeClr val="tx1">
                    <a:lumMod val="75000"/>
                    <a:lumOff val="25000"/>
                  </a:schemeClr>
                </a:solidFill>
              </a:rPr>
              <a:t>OMS recomienda </a:t>
            </a:r>
            <a:r>
              <a:rPr lang="es-ES" sz="1590" dirty="0">
                <a:solidFill>
                  <a:srgbClr val="9C236E"/>
                </a:solidFill>
              </a:rPr>
              <a:t>comunicaciones digitales orientadas al paciente para los cambios de comportamiento</a:t>
            </a:r>
            <a:r>
              <a:rPr lang="es-ES" sz="1590" dirty="0">
                <a:solidFill>
                  <a:srgbClr val="96C3DE"/>
                </a:solidFill>
              </a:rPr>
              <a:t> </a:t>
            </a:r>
            <a:r>
              <a:rPr lang="es-ES" sz="1590" dirty="0">
                <a:solidFill>
                  <a:schemeClr val="tx1">
                    <a:lumMod val="75000"/>
                    <a:lumOff val="25000"/>
                  </a:schemeClr>
                </a:solidFill>
              </a:rPr>
              <a:t>respecto de la salud sexual, reproductiva, materna, </a:t>
            </a:r>
            <a:r>
              <a:rPr lang="es-ES" sz="1590" dirty="0" smtClean="0">
                <a:solidFill>
                  <a:schemeClr val="tx1">
                    <a:lumMod val="75000"/>
                    <a:lumOff val="25000"/>
                  </a:schemeClr>
                </a:solidFill>
              </a:rPr>
              <a:t>neonatal</a:t>
            </a:r>
            <a:br>
              <a:rPr lang="es-ES" sz="1590" dirty="0" smtClean="0">
                <a:solidFill>
                  <a:schemeClr val="tx1">
                    <a:lumMod val="75000"/>
                    <a:lumOff val="25000"/>
                  </a:schemeClr>
                </a:solidFill>
              </a:rPr>
            </a:br>
            <a:r>
              <a:rPr lang="es-ES" sz="1590" dirty="0" smtClean="0">
                <a:solidFill>
                  <a:schemeClr val="tx1">
                    <a:lumMod val="75000"/>
                    <a:lumOff val="25000"/>
                  </a:schemeClr>
                </a:solidFill>
              </a:rPr>
              <a:t>e </a:t>
            </a:r>
            <a:r>
              <a:rPr lang="es-ES" sz="1590" dirty="0">
                <a:solidFill>
                  <a:schemeClr val="tx1">
                    <a:lumMod val="75000"/>
                    <a:lumOff val="25000"/>
                  </a:schemeClr>
                </a:solidFill>
              </a:rPr>
              <a:t>infantil, con la condición de que </a:t>
            </a:r>
            <a:r>
              <a:rPr lang="es-ES" sz="1590" dirty="0" smtClean="0">
                <a:solidFill>
                  <a:schemeClr val="tx1">
                    <a:lumMod val="75000"/>
                    <a:lumOff val="25000"/>
                  </a:schemeClr>
                </a:solidFill>
              </a:rPr>
              <a:t/>
            </a:r>
            <a:br>
              <a:rPr lang="es-ES" sz="1590" dirty="0" smtClean="0">
                <a:solidFill>
                  <a:schemeClr val="tx1">
                    <a:lumMod val="75000"/>
                    <a:lumOff val="25000"/>
                  </a:schemeClr>
                </a:solidFill>
              </a:rPr>
            </a:br>
            <a:r>
              <a:rPr lang="es-ES" sz="1590" dirty="0" smtClean="0">
                <a:solidFill>
                  <a:schemeClr val="tx1">
                    <a:lumMod val="75000"/>
                    <a:lumOff val="25000"/>
                  </a:schemeClr>
                </a:solidFill>
              </a:rPr>
              <a:t>se </a:t>
            </a:r>
            <a:r>
              <a:rPr lang="es-ES" sz="1590" dirty="0">
                <a:solidFill>
                  <a:schemeClr val="tx1">
                    <a:lumMod val="75000"/>
                    <a:lumOff val="25000"/>
                  </a:schemeClr>
                </a:solidFill>
              </a:rPr>
              <a:t>traten adecuadamente las inquietudes relacionadas con el contenido delicado y la privacidad </a:t>
            </a:r>
            <a:r>
              <a:rPr lang="es-ES" sz="1590" dirty="0" smtClean="0">
                <a:solidFill>
                  <a:schemeClr val="tx1">
                    <a:lumMod val="75000"/>
                    <a:lumOff val="25000"/>
                  </a:schemeClr>
                </a:solidFill>
              </a:rPr>
              <a:t/>
            </a:r>
            <a:br>
              <a:rPr lang="es-ES" sz="1590" dirty="0" smtClean="0">
                <a:solidFill>
                  <a:schemeClr val="tx1">
                    <a:lumMod val="75000"/>
                    <a:lumOff val="25000"/>
                  </a:schemeClr>
                </a:solidFill>
              </a:rPr>
            </a:br>
            <a:r>
              <a:rPr lang="es-ES" sz="1590" dirty="0" smtClean="0">
                <a:solidFill>
                  <a:schemeClr val="tx1">
                    <a:lumMod val="75000"/>
                    <a:lumOff val="25000"/>
                  </a:schemeClr>
                </a:solidFill>
              </a:rPr>
              <a:t>de </a:t>
            </a:r>
            <a:r>
              <a:rPr lang="es-ES" sz="1590" dirty="0">
                <a:solidFill>
                  <a:schemeClr val="tx1">
                    <a:lumMod val="75000"/>
                    <a:lumOff val="25000"/>
                  </a:schemeClr>
                </a:solidFill>
              </a:rPr>
              <a:t>los datos. </a:t>
            </a:r>
          </a:p>
          <a:p>
            <a:pPr>
              <a:lnSpc>
                <a:spcPts val="1900"/>
              </a:lnSpc>
              <a:spcAft>
                <a:spcPts val="600"/>
              </a:spcAft>
            </a:pPr>
            <a:endParaRPr lang="en-AU" sz="1590" dirty="0">
              <a:solidFill>
                <a:schemeClr val="tx1">
                  <a:lumMod val="75000"/>
                  <a:lumOff val="25000"/>
                </a:schemeClr>
              </a:solidFill>
            </a:endParaRPr>
          </a:p>
          <a:p>
            <a:pPr>
              <a:lnSpc>
                <a:spcPts val="1900"/>
              </a:lnSpc>
              <a:spcAft>
                <a:spcPts val="600"/>
              </a:spcAft>
            </a:pPr>
            <a:endParaRPr lang="en-AU" sz="1590" dirty="0">
              <a:solidFill>
                <a:schemeClr val="tx1">
                  <a:lumMod val="75000"/>
                  <a:lumOff val="25000"/>
                </a:schemeClr>
              </a:solidFill>
            </a:endParaRPr>
          </a:p>
          <a:p>
            <a:pPr>
              <a:lnSpc>
                <a:spcPts val="1900"/>
              </a:lnSpc>
              <a:spcAft>
                <a:spcPts val="600"/>
              </a:spcAft>
            </a:pPr>
            <a:endParaRPr lang="en-AU" sz="1590" dirty="0">
              <a:solidFill>
                <a:schemeClr val="tx1">
                  <a:lumMod val="75000"/>
                  <a:lumOff val="25000"/>
                </a:schemeClr>
              </a:solidFill>
            </a:endParaRPr>
          </a:p>
          <a:p>
            <a:pPr>
              <a:lnSpc>
                <a:spcPts val="1900"/>
              </a:lnSpc>
              <a:spcAft>
                <a:spcPts val="600"/>
              </a:spcAft>
            </a:pPr>
            <a:endParaRPr lang="en-AU" sz="1590" dirty="0">
              <a:solidFill>
                <a:schemeClr val="tx1">
                  <a:lumMod val="75000"/>
                  <a:lumOff val="25000"/>
                </a:schemeClr>
              </a:solidFill>
            </a:endParaRPr>
          </a:p>
          <a:p>
            <a:pPr>
              <a:lnSpc>
                <a:spcPts val="1900"/>
              </a:lnSpc>
              <a:spcAft>
                <a:spcPts val="600"/>
              </a:spcAft>
            </a:pPr>
            <a:r>
              <a:rPr lang="es-ES" sz="1590" dirty="0" smtClean="0">
                <a:solidFill>
                  <a:schemeClr val="tx1">
                    <a:lumMod val="75000"/>
                    <a:lumOff val="25000"/>
                  </a:schemeClr>
                </a:solidFill>
              </a:rPr>
              <a:t>La </a:t>
            </a:r>
            <a:r>
              <a:rPr lang="es-ES" sz="1590" dirty="0">
                <a:solidFill>
                  <a:schemeClr val="tx1">
                    <a:lumMod val="75000"/>
                    <a:lumOff val="25000"/>
                  </a:schemeClr>
                </a:solidFill>
              </a:rPr>
              <a:t>OMS recomienda el </a:t>
            </a:r>
            <a:r>
              <a:rPr lang="es-ES" sz="1590" dirty="0">
                <a:solidFill>
                  <a:srgbClr val="9C236E"/>
                </a:solidFill>
              </a:rPr>
              <a:t>uso de notificaciones digitales de nacimiento</a:t>
            </a:r>
            <a:r>
              <a:rPr lang="es-ES" sz="1590" dirty="0">
                <a:solidFill>
                  <a:srgbClr val="96C3DE"/>
                </a:solidFill>
              </a:rPr>
              <a:t> </a:t>
            </a:r>
            <a:r>
              <a:rPr lang="es-ES" sz="1590" dirty="0">
                <a:solidFill>
                  <a:schemeClr val="tx1">
                    <a:lumMod val="75000"/>
                    <a:lumOff val="25000"/>
                  </a:schemeClr>
                </a:solidFill>
              </a:rPr>
              <a:t>en las siguientes circunstancias: </a:t>
            </a:r>
          </a:p>
          <a:p>
            <a:pPr marL="285750" indent="-285750">
              <a:lnSpc>
                <a:spcPts val="1900"/>
              </a:lnSpc>
              <a:spcBef>
                <a:spcPts val="0"/>
              </a:spcBef>
              <a:spcAft>
                <a:spcPts val="0"/>
              </a:spcAft>
              <a:buClr>
                <a:prstClr val="black">
                  <a:lumMod val="75000"/>
                  <a:lumOff val="25000"/>
                </a:prstClr>
              </a:buClr>
              <a:buFont typeface="Georgia Italic" panose="02040502050405020303" pitchFamily="18" charset="0"/>
              <a:buChar char="+"/>
            </a:pPr>
            <a:r>
              <a:rPr lang="es-ES" sz="1590" dirty="0">
                <a:solidFill>
                  <a:prstClr val="black">
                    <a:lumMod val="75000"/>
                    <a:lumOff val="25000"/>
                  </a:prstClr>
                </a:solidFill>
                <a:cs typeface="Arial" panose="020B0604020202020204" pitchFamily="34" charset="0"/>
              </a:rPr>
              <a:t>en entornos en los que las notificaciones proporcionan datos individuales al sistema de salud </a:t>
            </a:r>
            <a:r>
              <a:rPr lang="es-ES" sz="1590" dirty="0" smtClean="0">
                <a:solidFill>
                  <a:prstClr val="black">
                    <a:lumMod val="75000"/>
                    <a:lumOff val="25000"/>
                  </a:prstClr>
                </a:solidFill>
                <a:cs typeface="Arial" panose="020B0604020202020204" pitchFamily="34" charset="0"/>
              </a:rPr>
              <a:t/>
            </a:r>
            <a:br>
              <a:rPr lang="es-ES" sz="1590" dirty="0" smtClean="0">
                <a:solidFill>
                  <a:prstClr val="black">
                    <a:lumMod val="75000"/>
                    <a:lumOff val="25000"/>
                  </a:prstClr>
                </a:solidFill>
                <a:cs typeface="Arial" panose="020B0604020202020204" pitchFamily="34" charset="0"/>
              </a:rPr>
            </a:br>
            <a:r>
              <a:rPr lang="es-ES" sz="1590" dirty="0" smtClean="0">
                <a:solidFill>
                  <a:prstClr val="black">
                    <a:lumMod val="75000"/>
                    <a:lumOff val="25000"/>
                  </a:prstClr>
                </a:solidFill>
                <a:cs typeface="Arial" panose="020B0604020202020204" pitchFamily="34" charset="0"/>
              </a:rPr>
              <a:t>o </a:t>
            </a:r>
            <a:r>
              <a:rPr lang="es-ES" sz="1590" dirty="0">
                <a:solidFill>
                  <a:prstClr val="black">
                    <a:lumMod val="75000"/>
                    <a:lumOff val="25000"/>
                  </a:prstClr>
                </a:solidFill>
                <a:cs typeface="Arial" panose="020B0604020202020204" pitchFamily="34" charset="0"/>
              </a:rPr>
              <a:t>al sistema de registro civil y estadísticas vitales (CRVS); y</a:t>
            </a:r>
          </a:p>
          <a:p>
            <a:pPr marL="285750" indent="-285750">
              <a:lnSpc>
                <a:spcPts val="1900"/>
              </a:lnSpc>
              <a:spcBef>
                <a:spcPts val="0"/>
              </a:spcBef>
              <a:spcAft>
                <a:spcPts val="0"/>
              </a:spcAft>
              <a:buClr>
                <a:prstClr val="black">
                  <a:lumMod val="75000"/>
                  <a:lumOff val="25000"/>
                </a:prstClr>
              </a:buClr>
              <a:buFont typeface="Georgia Italic" panose="02040502050405020303" pitchFamily="18" charset="0"/>
              <a:buChar char="+"/>
            </a:pPr>
            <a:endParaRPr lang="en-AU" sz="1590" dirty="0">
              <a:solidFill>
                <a:prstClr val="black">
                  <a:lumMod val="75000"/>
                  <a:lumOff val="25000"/>
                </a:prstClr>
              </a:solidFill>
              <a:cs typeface="Arial" panose="020B0604020202020204" pitchFamily="34" charset="0"/>
            </a:endParaRPr>
          </a:p>
          <a:p>
            <a:pPr marL="285750" indent="-285750">
              <a:lnSpc>
                <a:spcPts val="1900"/>
              </a:lnSpc>
              <a:spcBef>
                <a:spcPts val="0"/>
              </a:spcBef>
              <a:spcAft>
                <a:spcPts val="0"/>
              </a:spcAft>
              <a:buClr>
                <a:prstClr val="black">
                  <a:lumMod val="75000"/>
                  <a:lumOff val="25000"/>
                </a:prstClr>
              </a:buClr>
              <a:buFont typeface="Georgia Italic" panose="02040502050405020303" pitchFamily="18" charset="0"/>
              <a:buChar char="+"/>
            </a:pPr>
            <a:r>
              <a:rPr lang="es-ES" sz="1590" dirty="0">
                <a:solidFill>
                  <a:schemeClr val="tx1">
                    <a:lumMod val="75000"/>
                    <a:lumOff val="25000"/>
                  </a:schemeClr>
                </a:solidFill>
              </a:rPr>
              <a:t>el sistema de salud o el sistema </a:t>
            </a:r>
            <a:r>
              <a:rPr lang="es-ES" sz="1590" dirty="0" smtClean="0">
                <a:solidFill>
                  <a:schemeClr val="tx1">
                    <a:lumMod val="75000"/>
                    <a:lumOff val="25000"/>
                  </a:schemeClr>
                </a:solidFill>
              </a:rPr>
              <a:t/>
            </a:r>
            <a:br>
              <a:rPr lang="es-ES" sz="1590" dirty="0" smtClean="0">
                <a:solidFill>
                  <a:schemeClr val="tx1">
                    <a:lumMod val="75000"/>
                    <a:lumOff val="25000"/>
                  </a:schemeClr>
                </a:solidFill>
              </a:rPr>
            </a:br>
            <a:r>
              <a:rPr lang="es-ES" sz="1590" dirty="0" smtClean="0">
                <a:solidFill>
                  <a:schemeClr val="tx1">
                    <a:lumMod val="75000"/>
                    <a:lumOff val="25000"/>
                  </a:schemeClr>
                </a:solidFill>
              </a:rPr>
              <a:t>de </a:t>
            </a:r>
            <a:r>
              <a:rPr lang="es-ES" sz="1590" dirty="0">
                <a:solidFill>
                  <a:schemeClr val="tx1">
                    <a:lumMod val="75000"/>
                    <a:lumOff val="25000"/>
                  </a:schemeClr>
                </a:solidFill>
              </a:rPr>
              <a:t>CRVS tiene la capacidad de responder a esas notificaciones. </a:t>
            </a:r>
          </a:p>
          <a:p>
            <a:pPr>
              <a:spcAft>
                <a:spcPts val="600"/>
              </a:spcAft>
            </a:pPr>
            <a:endParaRPr lang="en-AU" sz="1590" dirty="0">
              <a:solidFill>
                <a:schemeClr val="tx1">
                  <a:lumMod val="75000"/>
                  <a:lumOff val="25000"/>
                </a:schemeClr>
              </a:solidFill>
            </a:endParaRPr>
          </a:p>
          <a:p>
            <a:pPr>
              <a:spcAft>
                <a:spcPts val="600"/>
              </a:spcAft>
            </a:pPr>
            <a:endParaRPr lang="en-AU" sz="1590" dirty="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A7ED4C05-D260-1742-A17C-0F9C3E551D53}"/>
              </a:ext>
            </a:extLst>
          </p:cNvPr>
          <p:cNvSpPr>
            <a:spLocks noGrp="1"/>
          </p:cNvSpPr>
          <p:nvPr>
            <p:ph type="sldNum" sz="quarter" idx="10"/>
          </p:nvPr>
        </p:nvSpPr>
        <p:spPr/>
        <p:txBody>
          <a:bodyPr/>
          <a:lstStyle/>
          <a:p>
            <a:fld id="{6809F770-0487-C844-B5CD-7CCE6C86BD15}" type="slidenum">
              <a:rPr lang="en-US" smtClean="0"/>
              <a:pPr/>
              <a:t>67</a:t>
            </a:fld>
            <a:endParaRPr lang="en-US" smtClean="0"/>
          </a:p>
        </p:txBody>
      </p:sp>
      <p:sp>
        <p:nvSpPr>
          <p:cNvPr id="13" name="TextBox 12"/>
          <p:cNvSpPr txBox="1"/>
          <p:nvPr/>
        </p:nvSpPr>
        <p:spPr>
          <a:xfrm>
            <a:off x="394000" y="5776453"/>
            <a:ext cx="6970627" cy="215444"/>
          </a:xfrm>
          <a:prstGeom prst="rect">
            <a:avLst/>
          </a:prstGeom>
          <a:noFill/>
        </p:spPr>
        <p:txBody>
          <a:bodyPr wrap="square" lIns="0" tIns="0" rIns="0" bIns="0" rtlCol="0">
            <a:spAutoFit/>
          </a:bodyPr>
          <a:lstStyle/>
          <a:p>
            <a:r>
              <a:rPr lang="es-ES" sz="1400" b="1" dirty="0">
                <a:solidFill>
                  <a:srgbClr val="9C236E"/>
                </a:solidFill>
                <a:latin typeface="+mj-lt"/>
              </a:rPr>
              <a:t>Intervenciones de los sistemas de salud y de promoción de la salud</a:t>
            </a:r>
          </a:p>
        </p:txBody>
      </p:sp>
      <p:grpSp>
        <p:nvGrpSpPr>
          <p:cNvPr id="14" name="Group 13"/>
          <p:cNvGrpSpPr/>
          <p:nvPr/>
        </p:nvGrpSpPr>
        <p:grpSpPr>
          <a:xfrm>
            <a:off x="374333" y="5500945"/>
            <a:ext cx="2034479" cy="165978"/>
            <a:chOff x="685800" y="6165890"/>
            <a:chExt cx="1229008" cy="119062"/>
          </a:xfrm>
          <a:solidFill>
            <a:srgbClr val="9C236E"/>
          </a:solidFill>
        </p:grpSpPr>
        <p:sp>
          <p:nvSpPr>
            <p:cNvPr id="16"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sp>
          <p:nvSpPr>
            <p:cNvPr id="18"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sp>
        <p:nvSpPr>
          <p:cNvPr id="24" name="Rectangle 9"/>
          <p:cNvSpPr>
            <a:spLocks noChangeArrowheads="1"/>
          </p:cNvSpPr>
          <p:nvPr/>
        </p:nvSpPr>
        <p:spPr bwMode="auto">
          <a:xfrm>
            <a:off x="2408812" y="5573974"/>
            <a:ext cx="9468556" cy="92948"/>
          </a:xfrm>
          <a:prstGeom prst="rect">
            <a:avLst/>
          </a:prstGeom>
          <a:solidFill>
            <a:srgbClr val="9C236E"/>
          </a:solidFill>
          <a:ln>
            <a:noFill/>
          </a:ln>
        </p:spPr>
        <p:txBody>
          <a:bodyPr vert="horz" wrap="square" lIns="91440" tIns="45720" rIns="91440" bIns="45720" numCol="1" anchor="t" anchorCtr="0" compatLnSpc="1">
            <a:prstTxWarp prst="textNoShape">
              <a:avLst/>
            </a:prstTxWarp>
          </a:bodyPr>
          <a:lstStyle/>
          <a:p>
            <a:endParaRPr lang="en-US">
              <a:solidFill>
                <a:srgbClr val="10CF9B"/>
              </a:solidFill>
            </a:endParaRPr>
          </a:p>
        </p:txBody>
      </p:sp>
      <p:grpSp>
        <p:nvGrpSpPr>
          <p:cNvPr id="17" name="Group 16">
            <a:extLst>
              <a:ext uri="{FF2B5EF4-FFF2-40B4-BE49-F238E27FC236}">
                <a16:creationId xmlns:a16="http://schemas.microsoft.com/office/drawing/2014/main" id="{05B2C549-1C66-1441-8457-51E80AE7B5D5}"/>
              </a:ext>
            </a:extLst>
          </p:cNvPr>
          <p:cNvGrpSpPr/>
          <p:nvPr/>
        </p:nvGrpSpPr>
        <p:grpSpPr>
          <a:xfrm>
            <a:off x="9786720" y="452331"/>
            <a:ext cx="2405280" cy="692727"/>
            <a:chOff x="9786720" y="665018"/>
            <a:chExt cx="2405280" cy="692727"/>
          </a:xfrm>
          <a:solidFill>
            <a:srgbClr val="9C236E"/>
          </a:solidFill>
        </p:grpSpPr>
        <p:sp>
          <p:nvSpPr>
            <p:cNvPr id="19" name="Rounded Rectangle 18">
              <a:extLst>
                <a:ext uri="{FF2B5EF4-FFF2-40B4-BE49-F238E27FC236}">
                  <a16:creationId xmlns:a16="http://schemas.microsoft.com/office/drawing/2014/main" id="{68088864-F483-234F-89B4-7FB5B8EB42E5}"/>
                </a:ext>
              </a:extLst>
            </p:cNvPr>
            <p:cNvSpPr/>
            <p:nvPr/>
          </p:nvSpPr>
          <p:spPr>
            <a:xfrm>
              <a:off x="11448880" y="665018"/>
              <a:ext cx="743120" cy="692727"/>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b="1" dirty="0">
                <a:solidFill>
                  <a:schemeClr val="bg1"/>
                </a:solidFill>
                <a:latin typeface="+mj-lt"/>
              </a:endParaRPr>
            </a:p>
          </p:txBody>
        </p:sp>
        <p:sp>
          <p:nvSpPr>
            <p:cNvPr id="20" name="Rounded Rectangle 19">
              <a:extLst>
                <a:ext uri="{FF2B5EF4-FFF2-40B4-BE49-F238E27FC236}">
                  <a16:creationId xmlns:a16="http://schemas.microsoft.com/office/drawing/2014/main" id="{E07B6994-9C96-6D40-A5AF-7688A748B31E}"/>
                </a:ext>
              </a:extLst>
            </p:cNvPr>
            <p:cNvSpPr/>
            <p:nvPr/>
          </p:nvSpPr>
          <p:spPr>
            <a:xfrm>
              <a:off x="9786720" y="665018"/>
              <a:ext cx="2307055" cy="692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a:solidFill>
                    <a:schemeClr val="bg1"/>
                  </a:solidFill>
                  <a:latin typeface="+mj-lt"/>
                </a:rPr>
                <a:t>Recomendaciones integradas</a:t>
              </a:r>
            </a:p>
          </p:txBody>
        </p:sp>
      </p:grpSp>
      <p:sp>
        <p:nvSpPr>
          <p:cNvPr id="21" name="Title 1"/>
          <p:cNvSpPr>
            <a:spLocks noGrp="1"/>
          </p:cNvSpPr>
          <p:nvPr>
            <p:ph type="title"/>
          </p:nvPr>
        </p:nvSpPr>
        <p:spPr>
          <a:xfrm>
            <a:off x="605852" y="457200"/>
            <a:ext cx="9872677" cy="565818"/>
          </a:xfrm>
        </p:spPr>
        <p:txBody>
          <a:bodyPr/>
          <a:lstStyle/>
          <a:p>
            <a:r>
              <a:rPr lang="es-ES" b="1" spc="-40" dirty="0">
                <a:solidFill>
                  <a:srgbClr val="9C236E"/>
                </a:solidFill>
              </a:rPr>
              <a:t>C	</a:t>
            </a:r>
            <a:r>
              <a:rPr lang="es-ES" b="1" cap="none" spc="-40" dirty="0">
                <a:solidFill>
                  <a:srgbClr val="9C236E"/>
                </a:solidFill>
              </a:rPr>
              <a:t>Sistemas de salud y promoción de la salud</a:t>
            </a:r>
          </a:p>
        </p:txBody>
      </p:sp>
    </p:spTree>
    <p:extLst>
      <p:ext uri="{BB962C8B-B14F-4D97-AF65-F5344CB8AC3E}">
        <p14:creationId xmlns:p14="http://schemas.microsoft.com/office/powerpoint/2010/main" val="689660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wipe(up)">
                                      <p:cBhvr>
                                        <p:cTn id="16" dur="2000"/>
                                        <p:tgtEl>
                                          <p:spTgt spid="3">
                                            <p:txEl>
                                              <p:pRg st="8" end="8"/>
                                            </p:txEl>
                                          </p:spTgt>
                                        </p:tgtEl>
                                      </p:cBhvr>
                                    </p:animEffect>
                                  </p:childTnLst>
                                </p:cTn>
                              </p:par>
                            </p:childTnLst>
                          </p:cTn>
                        </p:par>
                        <p:par>
                          <p:cTn id="17" fill="hold">
                            <p:stCondLst>
                              <p:cond delay="4000"/>
                            </p:stCondLst>
                            <p:childTnLst>
                              <p:par>
                                <p:cTn id="18" presetID="22" presetClass="entr" presetSubtype="1" fill="hold" grpId="0" nodeType="after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wipe(up)">
                                      <p:cBhvr>
                                        <p:cTn id="20"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171E75F-C24E-0243-A59A-6E991E545A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2" name="Title 1"/>
          <p:cNvSpPr>
            <a:spLocks noGrp="1"/>
          </p:cNvSpPr>
          <p:nvPr>
            <p:ph type="title"/>
          </p:nvPr>
        </p:nvSpPr>
        <p:spPr/>
        <p:txBody>
          <a:bodyPr/>
          <a:lstStyle/>
          <a:p>
            <a:r>
              <a:rPr lang="es-ES" b="1"/>
              <a:t>Implementación</a:t>
            </a:r>
          </a:p>
        </p:txBody>
      </p:sp>
      <p:sp>
        <p:nvSpPr>
          <p:cNvPr id="7" name="Text Placeholder 6"/>
          <p:cNvSpPr>
            <a:spLocks noGrp="1"/>
          </p:cNvSpPr>
          <p:nvPr>
            <p:ph type="body" sz="quarter" idx="14"/>
          </p:nvPr>
        </p:nvSpPr>
        <p:spPr/>
        <p:txBody>
          <a:bodyPr/>
          <a:lstStyle/>
          <a:p>
            <a:r>
              <a:rPr lang="es-ES"/>
              <a:t>El modelo de atención posnatal de la OMS</a:t>
            </a:r>
          </a:p>
          <a:p>
            <a:r>
              <a:rPr lang="es-ES"/>
              <a:t>Consideraciones generales sobre la implementación</a:t>
            </a:r>
          </a:p>
          <a:p>
            <a:r>
              <a:rPr lang="es-ES"/>
              <a:t>Consideraciones específicas de cada recomendación</a:t>
            </a:r>
          </a:p>
        </p:txBody>
      </p:sp>
      <p:sp>
        <p:nvSpPr>
          <p:cNvPr id="8" name="Text Placeholder 7"/>
          <p:cNvSpPr>
            <a:spLocks noGrp="1"/>
          </p:cNvSpPr>
          <p:nvPr>
            <p:ph type="body" sz="quarter" idx="15"/>
          </p:nvPr>
        </p:nvSpPr>
        <p:spPr/>
        <p:txBody>
          <a:bodyPr/>
          <a:lstStyle/>
          <a:p>
            <a:r>
              <a:rPr lang="es-ES"/>
              <a:t>04</a:t>
            </a:r>
          </a:p>
        </p:txBody>
      </p:sp>
      <p:cxnSp>
        <p:nvCxnSpPr>
          <p:cNvPr id="9" name="Straight Connector 8">
            <a:extLst>
              <a:ext uri="{FF2B5EF4-FFF2-40B4-BE49-F238E27FC236}">
                <a16:creationId xmlns:a16="http://schemas.microsoft.com/office/drawing/2014/main" id="{80163A7F-8826-8340-971F-0E9CA59B2CFB}"/>
              </a:ext>
            </a:extLst>
          </p:cNvPr>
          <p:cNvCxnSpPr/>
          <p:nvPr/>
        </p:nvCxnSpPr>
        <p:spPr>
          <a:xfrm>
            <a:off x="611540" y="395264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1557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hape&#10;&#10;Description automatically generated">
            <a:extLst>
              <a:ext uri="{FF2B5EF4-FFF2-40B4-BE49-F238E27FC236}">
                <a16:creationId xmlns:a16="http://schemas.microsoft.com/office/drawing/2014/main" id="{2E778F81-271B-1845-A5AF-738A711B4EF9}"/>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3876381" y="-545"/>
            <a:ext cx="8355048" cy="6147412"/>
          </a:xfrm>
          <a:prstGeom prst="rect">
            <a:avLst/>
          </a:prstGeom>
        </p:spPr>
      </p:pic>
      <p:sp>
        <p:nvSpPr>
          <p:cNvPr id="3" name="Content Placeholder 2"/>
          <p:cNvSpPr>
            <a:spLocks noGrp="1"/>
          </p:cNvSpPr>
          <p:nvPr>
            <p:ph idx="1"/>
          </p:nvPr>
        </p:nvSpPr>
        <p:spPr>
          <a:xfrm>
            <a:off x="610307" y="1977949"/>
            <a:ext cx="5926417" cy="1102189"/>
          </a:xfrm>
        </p:spPr>
        <p:txBody>
          <a:bodyPr/>
          <a:lstStyle/>
          <a:p>
            <a:r>
              <a:rPr lang="es-ES" sz="1600" i="0" dirty="0">
                <a:solidFill>
                  <a:srgbClr val="404040"/>
                </a:solidFill>
              </a:rPr>
              <a:t>El período posnatal se define aquí como el período que comienza inmediatamente después del nacimiento del bebé y dura hasta seis semanas (42 días) después del nacimiento.</a:t>
            </a:r>
          </a:p>
          <a:p>
            <a:endParaRPr lang="en-AU" sz="1600" i="0" dirty="0">
              <a:solidFill>
                <a:schemeClr val="tx1">
                  <a:lumMod val="75000"/>
                  <a:lumOff val="25000"/>
                </a:schemeClr>
              </a:solidFill>
              <a:latin typeface="+mj-lt"/>
            </a:endParaRPr>
          </a:p>
        </p:txBody>
      </p:sp>
      <p:sp>
        <p:nvSpPr>
          <p:cNvPr id="8" name="TextBox 7"/>
          <p:cNvSpPr txBox="1"/>
          <p:nvPr/>
        </p:nvSpPr>
        <p:spPr>
          <a:xfrm>
            <a:off x="726933" y="3066206"/>
            <a:ext cx="1686228" cy="830997"/>
          </a:xfrm>
          <a:prstGeom prst="rect">
            <a:avLst/>
          </a:prstGeom>
          <a:noFill/>
        </p:spPr>
        <p:txBody>
          <a:bodyPr wrap="square" lIns="0" tIns="0" rIns="0" bIns="0" rtlCol="0">
            <a:spAutoFit/>
          </a:bodyPr>
          <a:lstStyle/>
          <a:p>
            <a:r>
              <a:rPr lang="es-ES" b="1" dirty="0">
                <a:solidFill>
                  <a:schemeClr val="tx1">
                    <a:lumMod val="75000"/>
                    <a:lumOff val="25000"/>
                  </a:schemeClr>
                </a:solidFill>
                <a:latin typeface="Arial" panose="020B0604020202020204" pitchFamily="34" charset="0"/>
                <a:cs typeface="Arial" panose="020B0604020202020204" pitchFamily="34" charset="0"/>
              </a:rPr>
              <a:t>Inmediato</a:t>
            </a:r>
          </a:p>
          <a:p>
            <a:r>
              <a:rPr lang="es-ES" dirty="0">
                <a:solidFill>
                  <a:schemeClr val="tx1">
                    <a:lumMod val="75000"/>
                    <a:lumOff val="25000"/>
                  </a:schemeClr>
                </a:solidFill>
                <a:latin typeface="Arial" panose="020B0604020202020204" pitchFamily="34" charset="0"/>
                <a:cs typeface="Arial" panose="020B0604020202020204" pitchFamily="34" charset="0"/>
              </a:rPr>
              <a:t>(primeras 24 horas)</a:t>
            </a:r>
          </a:p>
        </p:txBody>
      </p:sp>
      <p:sp>
        <p:nvSpPr>
          <p:cNvPr id="13" name="Title 1">
            <a:extLst>
              <a:ext uri="{FF2B5EF4-FFF2-40B4-BE49-F238E27FC236}">
                <a16:creationId xmlns:a16="http://schemas.microsoft.com/office/drawing/2014/main" id="{A7F10480-68D3-4946-94D0-07F4353B2342}"/>
              </a:ext>
            </a:extLst>
          </p:cNvPr>
          <p:cNvSpPr txBox="1">
            <a:spLocks/>
          </p:cNvSpPr>
          <p:nvPr/>
        </p:nvSpPr>
        <p:spPr>
          <a:xfrm>
            <a:off x="610307" y="521969"/>
            <a:ext cx="7916748" cy="87083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cap="all" baseline="0">
                <a:solidFill>
                  <a:schemeClr val="tx1">
                    <a:lumMod val="75000"/>
                    <a:lumOff val="25000"/>
                  </a:schemeClr>
                </a:solidFill>
                <a:latin typeface="Arial Narrow" panose="020B0606020202030204" pitchFamily="34" charset="0"/>
                <a:ea typeface="+mj-ea"/>
                <a:cs typeface="+mj-cs"/>
              </a:defRPr>
            </a:lvl1pPr>
          </a:lstStyle>
          <a:p>
            <a:r>
              <a:rPr lang="es-ES" sz="3200" b="1" cap="none">
                <a:solidFill>
                  <a:srgbClr val="1F7CB9"/>
                </a:solidFill>
                <a:latin typeface="Arial" panose="020B0604020202020204" pitchFamily="34" charset="0"/>
                <a:cs typeface="Arial" panose="020B0604020202020204" pitchFamily="34" charset="0"/>
              </a:rPr>
              <a:t>El periodo posnatal: un momento crítico para las mujeres y los recién nacidos</a:t>
            </a:r>
            <a:r>
              <a:rPr lang="es-ES">
                <a:solidFill>
                  <a:srgbClr val="1F7CB9"/>
                </a:solidFill>
              </a:rPr>
              <a:t/>
            </a:r>
            <a:br>
              <a:rPr lang="es-ES">
                <a:solidFill>
                  <a:srgbClr val="1F7CB9"/>
                </a:solidFill>
              </a:rPr>
            </a:br>
            <a:endParaRPr lang="es-ES">
              <a:solidFill>
                <a:srgbClr val="1F7CB9"/>
              </a:solidFill>
            </a:endParaRPr>
          </a:p>
        </p:txBody>
      </p:sp>
      <p:sp>
        <p:nvSpPr>
          <p:cNvPr id="20" name="Text Placeholder 2">
            <a:extLst>
              <a:ext uri="{FF2B5EF4-FFF2-40B4-BE49-F238E27FC236}">
                <a16:creationId xmlns:a16="http://schemas.microsoft.com/office/drawing/2014/main" id="{B7AAE7CF-743C-F04A-B4E3-8E83791A4964}"/>
              </a:ext>
            </a:extLst>
          </p:cNvPr>
          <p:cNvSpPr txBox="1">
            <a:spLocks/>
          </p:cNvSpPr>
          <p:nvPr/>
        </p:nvSpPr>
        <p:spPr>
          <a:xfrm>
            <a:off x="631204" y="1536473"/>
            <a:ext cx="5152437" cy="385701"/>
          </a:xfrm>
          <a:prstGeom prst="rect">
            <a:avLst/>
          </a:prstGeom>
        </p:spPr>
        <p:txBody>
          <a:bodyPr vert="horz" lIns="0" tIns="0" rIns="0" bIns="0" rtlCol="0" anchor="t">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None/>
              <a:defRPr sz="1500" b="0" i="1" kern="1200">
                <a:solidFill>
                  <a:schemeClr val="accent3"/>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Calibri" panose="020F0502020204030204" pitchFamily="34" charset="0"/>
              <a:buNone/>
              <a:defRPr sz="2000" b="1" i="1"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Calibri" panose="020F0502020204030204" pitchFamily="34" charset="0"/>
              <a:buNone/>
              <a:defRPr sz="1800" b="1" kern="1200">
                <a:solidFill>
                  <a:schemeClr val="tx2"/>
                </a:solidFill>
                <a:latin typeface="+mj-lt"/>
                <a:ea typeface="+mn-ea"/>
                <a:cs typeface="+mn-cs"/>
              </a:defRPr>
            </a:lvl3pPr>
            <a:lvl4pPr marL="1371600" indent="0" algn="l" defTabSz="914400" rtl="0" eaLnBrk="1" latinLnBrk="0" hangingPunct="1">
              <a:lnSpc>
                <a:spcPct val="110000"/>
              </a:lnSpc>
              <a:spcBef>
                <a:spcPts val="0"/>
              </a:spcBef>
              <a:buFont typeface="Calibri" panose="020F0502020204030204" pitchFamily="34" charset="0"/>
              <a:buNone/>
              <a:defRPr sz="1600" b="1" i="1" kern="1200">
                <a:solidFill>
                  <a:schemeClr val="accent2"/>
                </a:solidFill>
                <a:latin typeface="+mn-lt"/>
                <a:ea typeface="+mn-ea"/>
                <a:cs typeface="+mn-cs"/>
              </a:defRPr>
            </a:lvl4pPr>
            <a:lvl5pPr marL="1828800" indent="0" algn="l" defTabSz="914400" rtl="0" eaLnBrk="1" latinLnBrk="0" hangingPunct="1">
              <a:lnSpc>
                <a:spcPct val="150000"/>
              </a:lnSpc>
              <a:spcBef>
                <a:spcPts val="0"/>
              </a:spcBef>
              <a:buFont typeface="Calibri" panose="020F0502020204030204" pitchFamily="34" charset="0"/>
              <a:buNone/>
              <a:defRPr sz="1600" b="1" kern="1200">
                <a:solidFill>
                  <a:schemeClr val="tx2"/>
                </a:solidFill>
                <a:latin typeface="+mj-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s-ES" sz="2000" b="1" i="0">
                <a:solidFill>
                  <a:srgbClr val="1F7CB9"/>
                </a:solidFill>
                <a:latin typeface="Arial" panose="020B0604020202020204" pitchFamily="34" charset="0"/>
                <a:cs typeface="Arial" panose="020B0604020202020204" pitchFamily="34" charset="0"/>
              </a:rPr>
              <a:t>¿Cuándo es?</a:t>
            </a:r>
          </a:p>
        </p:txBody>
      </p:sp>
      <p:sp>
        <p:nvSpPr>
          <p:cNvPr id="24" name="TextBox 23">
            <a:extLst>
              <a:ext uri="{FF2B5EF4-FFF2-40B4-BE49-F238E27FC236}">
                <a16:creationId xmlns:a16="http://schemas.microsoft.com/office/drawing/2014/main" id="{5E7155E0-C6A9-5648-9758-2BC052A46E75}"/>
              </a:ext>
            </a:extLst>
          </p:cNvPr>
          <p:cNvSpPr txBox="1"/>
          <p:nvPr/>
        </p:nvSpPr>
        <p:spPr>
          <a:xfrm>
            <a:off x="5670348" y="3066206"/>
            <a:ext cx="1969779" cy="830997"/>
          </a:xfrm>
          <a:prstGeom prst="rect">
            <a:avLst/>
          </a:prstGeom>
          <a:noFill/>
        </p:spPr>
        <p:txBody>
          <a:bodyPr wrap="square" lIns="0" tIns="0" rIns="0" bIns="0" rtlCol="0">
            <a:spAutoFit/>
          </a:bodyPr>
          <a:lstStyle/>
          <a:p>
            <a:pPr lvl="0"/>
            <a:r>
              <a:rPr lang="es-ES" b="1">
                <a:solidFill>
                  <a:schemeClr val="tx1">
                    <a:lumMod val="75000"/>
                    <a:lumOff val="25000"/>
                  </a:schemeClr>
                </a:solidFill>
                <a:latin typeface="Arial" panose="020B0604020202020204" pitchFamily="34" charset="0"/>
                <a:cs typeface="Arial" panose="020B0604020202020204" pitchFamily="34" charset="0"/>
              </a:rPr>
              <a:t>Tardío </a:t>
            </a:r>
          </a:p>
          <a:p>
            <a:pPr lvl="0"/>
            <a:r>
              <a:rPr lang="es-ES">
                <a:solidFill>
                  <a:schemeClr val="tx1">
                    <a:lumMod val="75000"/>
                    <a:lumOff val="25000"/>
                  </a:schemeClr>
                </a:solidFill>
                <a:latin typeface="Arial" panose="020B0604020202020204" pitchFamily="34" charset="0"/>
                <a:cs typeface="Arial" panose="020B0604020202020204" pitchFamily="34" charset="0"/>
              </a:rPr>
              <a:t>(día 8 a día 42)</a:t>
            </a:r>
          </a:p>
          <a:p>
            <a:endParaRPr lang="en-US" dirty="0" err="1">
              <a:solidFill>
                <a:schemeClr val="tx1">
                  <a:lumMod val="75000"/>
                  <a:lumOff val="25000"/>
                </a:schemeClr>
              </a:solidFill>
              <a:latin typeface="+mj-lt"/>
            </a:endParaRPr>
          </a:p>
        </p:txBody>
      </p:sp>
      <p:sp>
        <p:nvSpPr>
          <p:cNvPr id="25" name="TextBox 24">
            <a:extLst>
              <a:ext uri="{FF2B5EF4-FFF2-40B4-BE49-F238E27FC236}">
                <a16:creationId xmlns:a16="http://schemas.microsoft.com/office/drawing/2014/main" id="{08994FA2-4360-2543-B1B3-298958764162}"/>
              </a:ext>
            </a:extLst>
          </p:cNvPr>
          <p:cNvSpPr txBox="1"/>
          <p:nvPr/>
        </p:nvSpPr>
        <p:spPr>
          <a:xfrm>
            <a:off x="2378654" y="3066206"/>
            <a:ext cx="1436291" cy="830997"/>
          </a:xfrm>
          <a:prstGeom prst="rect">
            <a:avLst/>
          </a:prstGeom>
          <a:noFill/>
        </p:spPr>
        <p:txBody>
          <a:bodyPr wrap="none" lIns="0" tIns="0" rIns="0" bIns="0" rtlCol="0">
            <a:spAutoFit/>
          </a:bodyPr>
          <a:lstStyle/>
          <a:p>
            <a:pPr lvl="0"/>
            <a:r>
              <a:rPr lang="es-ES" b="1" dirty="0">
                <a:solidFill>
                  <a:schemeClr val="tx1">
                    <a:lumMod val="75000"/>
                    <a:lumOff val="25000"/>
                  </a:schemeClr>
                </a:solidFill>
                <a:latin typeface="Arial" panose="020B0604020202020204" pitchFamily="34" charset="0"/>
                <a:cs typeface="Arial" panose="020B0604020202020204" pitchFamily="34" charset="0"/>
              </a:rPr>
              <a:t>Precoz </a:t>
            </a:r>
          </a:p>
          <a:p>
            <a:pPr lvl="0"/>
            <a:r>
              <a:rPr lang="es-ES" dirty="0">
                <a:solidFill>
                  <a:schemeClr val="tx1">
                    <a:lumMod val="75000"/>
                    <a:lumOff val="25000"/>
                  </a:schemeClr>
                </a:solidFill>
                <a:latin typeface="Arial" panose="020B0604020202020204" pitchFamily="34" charset="0"/>
                <a:cs typeface="Arial" panose="020B0604020202020204" pitchFamily="34" charset="0"/>
              </a:rPr>
              <a:t>(día 2 a día 7)</a:t>
            </a:r>
          </a:p>
          <a:p>
            <a:endParaRPr lang="en-US" dirty="0" err="1">
              <a:solidFill>
                <a:schemeClr val="tx2"/>
              </a:solidFill>
              <a:latin typeface="+mj-lt"/>
            </a:endParaRPr>
          </a:p>
        </p:txBody>
      </p:sp>
      <p:cxnSp>
        <p:nvCxnSpPr>
          <p:cNvPr id="27" name="Straight Connector 26">
            <a:extLst>
              <a:ext uri="{FF2B5EF4-FFF2-40B4-BE49-F238E27FC236}">
                <a16:creationId xmlns:a16="http://schemas.microsoft.com/office/drawing/2014/main" id="{97C4E563-9C55-264B-8586-CE5765C802AB}"/>
              </a:ext>
            </a:extLst>
          </p:cNvPr>
          <p:cNvCxnSpPr>
            <a:cxnSpLocks/>
          </p:cNvCxnSpPr>
          <p:nvPr/>
        </p:nvCxnSpPr>
        <p:spPr>
          <a:xfrm>
            <a:off x="795757" y="5265781"/>
            <a:ext cx="10878106" cy="21181"/>
          </a:xfrm>
          <a:prstGeom prst="line">
            <a:avLst/>
          </a:prstGeom>
          <a:ln w="495300" cap="rnd">
            <a:solidFill>
              <a:srgbClr val="ADD6D6"/>
            </a:solidFill>
            <a:headEnd type="none" w="sm" len="sm"/>
            <a:tailEnd type="none" w="lg" len="sm"/>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C96E8998-8C1C-BA4B-B7DC-3FBC8B7C2973}"/>
              </a:ext>
            </a:extLst>
          </p:cNvPr>
          <p:cNvCxnSpPr>
            <a:cxnSpLocks/>
          </p:cNvCxnSpPr>
          <p:nvPr/>
        </p:nvCxnSpPr>
        <p:spPr>
          <a:xfrm>
            <a:off x="710647" y="5265781"/>
            <a:ext cx="10963216" cy="0"/>
          </a:xfrm>
          <a:prstGeom prst="line">
            <a:avLst/>
          </a:prstGeom>
          <a:ln w="50800">
            <a:solidFill>
              <a:schemeClr val="bg1"/>
            </a:solidFill>
            <a:headEnd type="none" w="med" len="med"/>
            <a:tailEnd type="oval" w="med" len="med"/>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1A7875D-0BC0-A941-8832-98E71012ABAC}"/>
              </a:ext>
            </a:extLst>
          </p:cNvPr>
          <p:cNvCxnSpPr>
            <a:cxnSpLocks/>
          </p:cNvCxnSpPr>
          <p:nvPr/>
        </p:nvCxnSpPr>
        <p:spPr>
          <a:xfrm flipV="1">
            <a:off x="2413161" y="3993607"/>
            <a:ext cx="0" cy="1272177"/>
          </a:xfrm>
          <a:prstGeom prst="line">
            <a:avLst/>
          </a:prstGeom>
          <a:ln w="60325">
            <a:solidFill>
              <a:srgbClr val="1F7CB9"/>
            </a:solidFill>
            <a:headEnd type="oval" w="med" len="med"/>
            <a:tailEnd type="oval" w="sm" len="sm"/>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3F9831B2-019C-DB45-8229-A4C210F68A98}"/>
              </a:ext>
            </a:extLst>
          </p:cNvPr>
          <p:cNvCxnSpPr>
            <a:cxnSpLocks/>
          </p:cNvCxnSpPr>
          <p:nvPr/>
        </p:nvCxnSpPr>
        <p:spPr>
          <a:xfrm flipV="1">
            <a:off x="5715812" y="3993607"/>
            <a:ext cx="0" cy="1272176"/>
          </a:xfrm>
          <a:prstGeom prst="line">
            <a:avLst/>
          </a:prstGeom>
          <a:ln w="60325">
            <a:solidFill>
              <a:srgbClr val="1F7CB9"/>
            </a:solidFill>
            <a:headEnd type="oval" w="med" len="med"/>
            <a:tailEnd type="oval" w="sm" len="sm"/>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01C9C67-1EDE-A74C-961B-9655994A2E3E}"/>
              </a:ext>
            </a:extLst>
          </p:cNvPr>
          <p:cNvCxnSpPr>
            <a:cxnSpLocks/>
          </p:cNvCxnSpPr>
          <p:nvPr/>
        </p:nvCxnSpPr>
        <p:spPr>
          <a:xfrm flipV="1">
            <a:off x="796465" y="3993607"/>
            <a:ext cx="0" cy="1272176"/>
          </a:xfrm>
          <a:prstGeom prst="line">
            <a:avLst/>
          </a:prstGeom>
          <a:ln w="60325">
            <a:solidFill>
              <a:srgbClr val="1F7CB9"/>
            </a:solidFill>
            <a:headEnd type="oval" w="med" len="med"/>
            <a:tailEnd type="oval" w="sm" len="sm"/>
          </a:ln>
        </p:spPr>
        <p:style>
          <a:lnRef idx="1">
            <a:schemeClr val="dk1"/>
          </a:lnRef>
          <a:fillRef idx="0">
            <a:schemeClr val="dk1"/>
          </a:fillRef>
          <a:effectRef idx="0">
            <a:schemeClr val="dk1"/>
          </a:effectRef>
          <a:fontRef idx="minor">
            <a:schemeClr val="tx1"/>
          </a:fontRef>
        </p:style>
      </p:cxnSp>
      <p:sp>
        <p:nvSpPr>
          <p:cNvPr id="18" name="Slide Number Placeholder 17">
            <a:extLst>
              <a:ext uri="{FF2B5EF4-FFF2-40B4-BE49-F238E27FC236}">
                <a16:creationId xmlns:a16="http://schemas.microsoft.com/office/drawing/2014/main" id="{38B20488-49EF-F04B-83AD-4F3D4EEB1890}"/>
              </a:ext>
            </a:extLst>
          </p:cNvPr>
          <p:cNvSpPr>
            <a:spLocks noGrp="1"/>
          </p:cNvSpPr>
          <p:nvPr>
            <p:ph type="sldNum" sz="quarter" idx="11"/>
          </p:nvPr>
        </p:nvSpPr>
        <p:spPr/>
        <p:txBody>
          <a:bodyPr/>
          <a:lstStyle/>
          <a:p>
            <a:fld id="{6809F770-0487-C844-B5CD-7CCE6C86BD15}" type="slidenum">
              <a:rPr lang="en-US" smtClean="0"/>
              <a:pPr/>
              <a:t>6</a:t>
            </a:fld>
            <a:endParaRPr lang="en-US" smtClean="0"/>
          </a:p>
        </p:txBody>
      </p:sp>
      <p:pic>
        <p:nvPicPr>
          <p:cNvPr id="26" name="Picture 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51902" y="374952"/>
            <a:ext cx="2714682" cy="3250076"/>
          </a:xfrm>
          <a:prstGeom prst="rect">
            <a:avLst/>
          </a:prstGeom>
        </p:spPr>
      </p:pic>
      <p:sp>
        <p:nvSpPr>
          <p:cNvPr id="28" name="TextBox 27"/>
          <p:cNvSpPr txBox="1"/>
          <p:nvPr/>
        </p:nvSpPr>
        <p:spPr>
          <a:xfrm>
            <a:off x="8706970" y="3718832"/>
            <a:ext cx="3266074" cy="338554"/>
          </a:xfrm>
          <a:prstGeom prst="rect">
            <a:avLst/>
          </a:prstGeom>
          <a:noFill/>
        </p:spPr>
        <p:txBody>
          <a:bodyPr wrap="square" lIns="0" tIns="0" rIns="0" bIns="0" rtlCol="0">
            <a:spAutoFit/>
          </a:bodyPr>
          <a:lstStyle/>
          <a:p>
            <a:r>
              <a:rPr lang="es-ES" sz="1100">
                <a:solidFill>
                  <a:schemeClr val="bg1">
                    <a:lumMod val="50000"/>
                  </a:schemeClr>
                </a:solidFill>
              </a:rPr>
              <a:t>Safa Manasra con su primer hijo Asil en Shejaiya, Palestina, en 2014. © UNICEF/UNI176354/d’Aki</a:t>
            </a:r>
          </a:p>
        </p:txBody>
      </p:sp>
    </p:spTree>
    <p:extLst>
      <p:ext uri="{BB962C8B-B14F-4D97-AF65-F5344CB8AC3E}">
        <p14:creationId xmlns:p14="http://schemas.microsoft.com/office/powerpoint/2010/main" val="542654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2000"/>
                                        <p:tgtEl>
                                          <p:spTgt spid="47"/>
                                        </p:tgtEl>
                                      </p:cBhvr>
                                    </p:animEffect>
                                  </p:childTnLst>
                                </p:cTn>
                              </p:par>
                            </p:childTnLst>
                          </p:cTn>
                        </p:par>
                        <p:par>
                          <p:cTn id="11" fill="hold">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2000"/>
                                        <p:tgtEl>
                                          <p:spTgt spid="25"/>
                                        </p:tgtEl>
                                      </p:cBhvr>
                                    </p:animEffect>
                                  </p:childTnLst>
                                </p:cTn>
                              </p:par>
                              <p:par>
                                <p:cTn id="15" presetID="22" presetClass="entr" presetSubtype="4"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2000"/>
                                        <p:tgtEl>
                                          <p:spTgt spid="44"/>
                                        </p:tgtEl>
                                      </p:cBhvr>
                                    </p:animEffect>
                                  </p:childTnLst>
                                </p:cTn>
                              </p:par>
                            </p:childTnLst>
                          </p:cTn>
                        </p:par>
                        <p:par>
                          <p:cTn id="18" fill="hold">
                            <p:stCondLst>
                              <p:cond delay="4000"/>
                            </p:stCondLst>
                            <p:childTnLst>
                              <p:par>
                                <p:cTn id="19" presetID="22" presetClass="entr" presetSubtype="4"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20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D1106C0A-2A9B-8B4D-BBDE-C5FE93FD4BEF}"/>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6" name="Title 5"/>
          <p:cNvSpPr>
            <a:spLocks noGrp="1"/>
          </p:cNvSpPr>
          <p:nvPr>
            <p:ph type="title"/>
          </p:nvPr>
        </p:nvSpPr>
        <p:spPr>
          <a:xfrm>
            <a:off x="583664" y="465129"/>
            <a:ext cx="6104000" cy="524998"/>
          </a:xfrm>
        </p:spPr>
        <p:txBody>
          <a:bodyPr/>
          <a:lstStyle/>
          <a:p>
            <a:r>
              <a:rPr lang="es-ES" b="1" cap="none" dirty="0">
                <a:solidFill>
                  <a:srgbClr val="1F7CB9"/>
                </a:solidFill>
              </a:rPr>
              <a:t>El modelo de atención posnatal de la OMS</a:t>
            </a:r>
          </a:p>
        </p:txBody>
      </p:sp>
      <p:sp>
        <p:nvSpPr>
          <p:cNvPr id="2" name="Slide Number Placeholder 1">
            <a:extLst>
              <a:ext uri="{FF2B5EF4-FFF2-40B4-BE49-F238E27FC236}">
                <a16:creationId xmlns:a16="http://schemas.microsoft.com/office/drawing/2014/main" id="{E61912E0-532B-A64D-BCDE-E7F5C3A6FB0E}"/>
              </a:ext>
            </a:extLst>
          </p:cNvPr>
          <p:cNvSpPr>
            <a:spLocks noGrp="1"/>
          </p:cNvSpPr>
          <p:nvPr>
            <p:ph type="sldNum" sz="quarter" idx="11"/>
          </p:nvPr>
        </p:nvSpPr>
        <p:spPr/>
        <p:txBody>
          <a:bodyPr/>
          <a:lstStyle/>
          <a:p>
            <a:fld id="{6809F770-0487-C844-B5CD-7CCE6C86BD15}" type="slidenum">
              <a:rPr lang="en-US" smtClean="0"/>
              <a:pPr/>
              <a:t>69</a:t>
            </a:fld>
            <a:endParaRPr lang="en-US" smtClean="0"/>
          </a:p>
        </p:txBody>
      </p:sp>
      <p:sp>
        <p:nvSpPr>
          <p:cNvPr id="4" name="Rectangle 3"/>
          <p:cNvSpPr/>
          <p:nvPr/>
        </p:nvSpPr>
        <p:spPr>
          <a:xfrm>
            <a:off x="850301" y="2318107"/>
            <a:ext cx="4146884" cy="2246769"/>
          </a:xfrm>
          <a:prstGeom prst="rect">
            <a:avLst/>
          </a:prstGeom>
        </p:spPr>
        <p:txBody>
          <a:bodyPr wrap="square">
            <a:spAutoFit/>
          </a:bodyPr>
          <a:lstStyle/>
          <a:p>
            <a:r>
              <a:rPr lang="es-ES" sz="2000" i="1" dirty="0">
                <a:solidFill>
                  <a:schemeClr val="bg1">
                    <a:lumMod val="50000"/>
                  </a:schemeClr>
                </a:solidFill>
                <a:ea typeface="SimSun" panose="02010600030101010101" pitchFamily="2" charset="-122"/>
                <a:cs typeface="Arial" panose="020B0604020202020204" pitchFamily="34" charset="0"/>
              </a:rPr>
              <a:t>El modelo de atención posnatal </a:t>
            </a:r>
            <a:r>
              <a:rPr lang="es-ES" sz="2000" i="1" dirty="0" smtClean="0">
                <a:solidFill>
                  <a:schemeClr val="bg1">
                    <a:lumMod val="50000"/>
                  </a:schemeClr>
                </a:solidFill>
                <a:ea typeface="SimSun" panose="02010600030101010101" pitchFamily="2" charset="-122"/>
                <a:cs typeface="Arial" panose="020B0604020202020204" pitchFamily="34" charset="0"/>
              </a:rPr>
              <a:t/>
            </a:r>
            <a:br>
              <a:rPr lang="es-ES" sz="2000" i="1" dirty="0" smtClean="0">
                <a:solidFill>
                  <a:schemeClr val="bg1">
                    <a:lumMod val="50000"/>
                  </a:schemeClr>
                </a:solidFill>
                <a:ea typeface="SimSun" panose="02010600030101010101" pitchFamily="2" charset="-122"/>
                <a:cs typeface="Arial" panose="020B0604020202020204" pitchFamily="34" charset="0"/>
              </a:rPr>
            </a:br>
            <a:r>
              <a:rPr lang="es-ES" sz="2000" i="1" dirty="0" smtClean="0">
                <a:solidFill>
                  <a:schemeClr val="bg1">
                    <a:lumMod val="50000"/>
                  </a:schemeClr>
                </a:solidFill>
                <a:ea typeface="SimSun" panose="02010600030101010101" pitchFamily="2" charset="-122"/>
                <a:cs typeface="Arial" panose="020B0604020202020204" pitchFamily="34" charset="0"/>
              </a:rPr>
              <a:t>de </a:t>
            </a:r>
            <a:r>
              <a:rPr lang="es-ES" sz="2000" i="1" dirty="0">
                <a:solidFill>
                  <a:schemeClr val="bg1">
                    <a:lumMod val="50000"/>
                  </a:schemeClr>
                </a:solidFill>
                <a:ea typeface="SimSun" panose="02010600030101010101" pitchFamily="2" charset="-122"/>
                <a:cs typeface="Arial" panose="020B0604020202020204" pitchFamily="34" charset="0"/>
              </a:rPr>
              <a:t>la OMS sitúa a la díada mujer-recién nacido en el centro de la atención, con el apoyo de una atención de calidad, el respaldo de la familia y el apoyo continuado de los servicios sanitarios.</a:t>
            </a:r>
          </a:p>
        </p:txBody>
      </p:sp>
      <p:pic>
        <p:nvPicPr>
          <p:cNvPr id="8" name="Picture 7">
            <a:extLst>
              <a:ext uri="{FF2B5EF4-FFF2-40B4-BE49-F238E27FC236}">
                <a16:creationId xmlns:a16="http://schemas.microsoft.com/office/drawing/2014/main" id="{8A0E709F-9D18-DA4D-9C5E-2FF5199EF1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0593" y="293570"/>
            <a:ext cx="6101105" cy="6111990"/>
          </a:xfrm>
          <a:prstGeom prst="rect">
            <a:avLst/>
          </a:prstGeom>
        </p:spPr>
      </p:pic>
    </p:spTree>
    <p:extLst>
      <p:ext uri="{BB962C8B-B14F-4D97-AF65-F5344CB8AC3E}">
        <p14:creationId xmlns:p14="http://schemas.microsoft.com/office/powerpoint/2010/main" val="2346954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D1106C0A-2A9B-8B4D-BBDE-C5FE93FD4BEF}"/>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6794090" y="0"/>
            <a:ext cx="6951406" cy="5114651"/>
          </a:xfrm>
          <a:prstGeom prst="rect">
            <a:avLst/>
          </a:prstGeom>
        </p:spPr>
      </p:pic>
      <p:sp>
        <p:nvSpPr>
          <p:cNvPr id="2" name="Title 1"/>
          <p:cNvSpPr>
            <a:spLocks noGrp="1"/>
          </p:cNvSpPr>
          <p:nvPr>
            <p:ph type="title"/>
          </p:nvPr>
        </p:nvSpPr>
        <p:spPr/>
        <p:txBody>
          <a:bodyPr/>
          <a:lstStyle/>
          <a:p>
            <a:r>
              <a:rPr lang="es-ES" b="1" cap="none" dirty="0">
                <a:solidFill>
                  <a:srgbClr val="1F7CB9"/>
                </a:solidFill>
              </a:rPr>
              <a:t>Puesta en contexto de la directriz</a:t>
            </a:r>
          </a:p>
        </p:txBody>
      </p:sp>
      <p:sp>
        <p:nvSpPr>
          <p:cNvPr id="4" name="Content Placeholder 3"/>
          <p:cNvSpPr>
            <a:spLocks noGrp="1"/>
          </p:cNvSpPr>
          <p:nvPr>
            <p:ph idx="1"/>
          </p:nvPr>
        </p:nvSpPr>
        <p:spPr>
          <a:xfrm>
            <a:off x="610310" y="1897989"/>
            <a:ext cx="3470077" cy="4583111"/>
          </a:xfrm>
        </p:spPr>
        <p:txBody>
          <a:bodyPr/>
          <a:lstStyle/>
          <a:p>
            <a:pPr>
              <a:lnSpc>
                <a:spcPts val="2300"/>
              </a:lnSpc>
            </a:pPr>
            <a:r>
              <a:rPr lang="es-ES" sz="1600" b="1" i="0" dirty="0">
                <a:solidFill>
                  <a:srgbClr val="1F7CB9"/>
                </a:solidFill>
                <a:latin typeface="+mj-lt"/>
              </a:rPr>
              <a:t>Consideraciones de política sanitaria para su adopción </a:t>
            </a:r>
            <a:r>
              <a:rPr lang="es-ES" sz="1600" b="1" i="0" dirty="0" smtClean="0">
                <a:solidFill>
                  <a:srgbClr val="1F7CB9"/>
                </a:solidFill>
                <a:latin typeface="+mj-lt"/>
              </a:rPr>
              <a:t/>
            </a:r>
            <a:br>
              <a:rPr lang="es-ES" sz="1600" b="1" i="0" dirty="0" smtClean="0">
                <a:solidFill>
                  <a:srgbClr val="1F7CB9"/>
                </a:solidFill>
                <a:latin typeface="+mj-lt"/>
              </a:rPr>
            </a:br>
            <a:r>
              <a:rPr lang="es-ES" sz="1600" b="1" i="0" dirty="0" smtClean="0">
                <a:solidFill>
                  <a:srgbClr val="1F7CB9"/>
                </a:solidFill>
                <a:latin typeface="+mj-lt"/>
              </a:rPr>
              <a:t>y </a:t>
            </a:r>
            <a:r>
              <a:rPr lang="es-ES" sz="1600" b="1" i="0" dirty="0">
                <a:solidFill>
                  <a:srgbClr val="1F7CB9"/>
                </a:solidFill>
                <a:latin typeface="+mj-lt"/>
              </a:rPr>
              <a:t>ampliación</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prstClr val="black">
                    <a:lumMod val="75000"/>
                    <a:lumOff val="25000"/>
                  </a:prstClr>
                </a:solidFill>
              </a:rPr>
              <a:t>Establecimiento de la agenda política</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schemeClr val="tx1">
                    <a:lumMod val="75000"/>
                    <a:lumOff val="25000"/>
                  </a:schemeClr>
                </a:solidFill>
              </a:rPr>
              <a:t>Aceptación y compromiso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del </a:t>
            </a:r>
            <a:r>
              <a:rPr lang="es-ES" sz="1600" i="0" dirty="0">
                <a:solidFill>
                  <a:schemeClr val="tx1">
                    <a:lumMod val="75000"/>
                    <a:lumOff val="25000"/>
                  </a:schemeClr>
                </a:solidFill>
              </a:rPr>
              <a:t>gobierno </a:t>
            </a:r>
          </a:p>
          <a:p>
            <a:pPr marL="28575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schemeClr val="tx1">
                  <a:lumMod val="75000"/>
                  <a:lumOff val="25000"/>
                </a:schemeClr>
              </a:solidFill>
            </a:endParaRPr>
          </a:p>
          <a:p>
            <a:pPr marL="28575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schemeClr val="tx1">
                    <a:lumMod val="75000"/>
                    <a:lumOff val="25000"/>
                  </a:schemeClr>
                </a:solidFill>
              </a:rPr>
              <a:t>Financiación de la sanidad pública y donantes (por ejemplo, en PIBM)</a:t>
            </a:r>
          </a:p>
          <a:p>
            <a:pPr marL="28575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schemeClr val="tx1">
                  <a:lumMod val="75000"/>
                  <a:lumOff val="25000"/>
                </a:schemeClr>
              </a:solidFill>
            </a:endParaRPr>
          </a:p>
          <a:p>
            <a:pPr marL="28575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schemeClr val="tx1">
                    <a:lumMod val="75000"/>
                    <a:lumOff val="25000"/>
                  </a:schemeClr>
                </a:solidFill>
              </a:rPr>
              <a:t>Información específica de la situación sobre el impacto previsto en los servicios de salud</a:t>
            </a:r>
          </a:p>
          <a:p>
            <a:pPr algn="ctr"/>
            <a:endParaRPr lang="en-AU" dirty="0">
              <a:solidFill>
                <a:schemeClr val="tx1"/>
              </a:solidFill>
            </a:endParaRPr>
          </a:p>
          <a:p>
            <a:pPr algn="ctr"/>
            <a:endParaRPr lang="en-AU" dirty="0">
              <a:solidFill>
                <a:schemeClr val="tx1"/>
              </a:solidFill>
            </a:endParaRPr>
          </a:p>
        </p:txBody>
      </p:sp>
      <p:sp>
        <p:nvSpPr>
          <p:cNvPr id="23" name="Text Placeholder 2"/>
          <p:cNvSpPr>
            <a:spLocks noGrp="1"/>
          </p:cNvSpPr>
          <p:nvPr>
            <p:ph type="body" idx="10"/>
          </p:nvPr>
        </p:nvSpPr>
        <p:spPr/>
        <p:txBody>
          <a:bodyPr/>
          <a:lstStyle/>
          <a:p>
            <a:r>
              <a:rPr lang="es-ES" sz="2000" b="1" i="0">
                <a:solidFill>
                  <a:srgbClr val="1F7CB9"/>
                </a:solidFill>
                <a:latin typeface="+mj-lt"/>
              </a:rPr>
              <a:t>Consideraciones generales sobre la implementación</a:t>
            </a:r>
          </a:p>
        </p:txBody>
      </p:sp>
      <p:sp>
        <p:nvSpPr>
          <p:cNvPr id="8" name="Content Placeholder 3"/>
          <p:cNvSpPr>
            <a:spLocks noGrp="1"/>
          </p:cNvSpPr>
          <p:nvPr>
            <p:ph idx="11"/>
          </p:nvPr>
        </p:nvSpPr>
        <p:spPr>
          <a:xfrm>
            <a:off x="4422671" y="1897988"/>
            <a:ext cx="3728272" cy="4583113"/>
          </a:xfrm>
        </p:spPr>
        <p:txBody>
          <a:bodyPr/>
          <a:lstStyle/>
          <a:p>
            <a:pPr>
              <a:lnSpc>
                <a:spcPts val="2300"/>
              </a:lnSpc>
            </a:pPr>
            <a:r>
              <a:rPr lang="es-ES" sz="1600" b="1" i="0" dirty="0">
                <a:solidFill>
                  <a:srgbClr val="1F7CB9"/>
                </a:solidFill>
                <a:latin typeface="+mj-lt"/>
              </a:rPr>
              <a:t>Consideraciones sobre el sistema </a:t>
            </a:r>
            <a:r>
              <a:rPr lang="es-ES" sz="1600" b="1" i="0" dirty="0" smtClean="0">
                <a:solidFill>
                  <a:srgbClr val="1F7CB9"/>
                </a:solidFill>
                <a:latin typeface="+mj-lt"/>
              </a:rPr>
              <a:t/>
            </a:r>
            <a:br>
              <a:rPr lang="es-ES" sz="1600" b="1" i="0" dirty="0" smtClean="0">
                <a:solidFill>
                  <a:srgbClr val="1F7CB9"/>
                </a:solidFill>
                <a:latin typeface="+mj-lt"/>
              </a:rPr>
            </a:br>
            <a:r>
              <a:rPr lang="es-ES" sz="1600" b="1" i="0" dirty="0" smtClean="0">
                <a:solidFill>
                  <a:srgbClr val="1F7CB9"/>
                </a:solidFill>
                <a:latin typeface="+mj-lt"/>
              </a:rPr>
              <a:t>de </a:t>
            </a:r>
            <a:r>
              <a:rPr lang="es-ES" sz="1600" b="1" i="0" dirty="0">
                <a:solidFill>
                  <a:srgbClr val="1F7CB9"/>
                </a:solidFill>
                <a:latin typeface="+mj-lt"/>
              </a:rPr>
              <a:t>salud o a nivel de organización para la implementación</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prstClr val="black">
                    <a:lumMod val="75000"/>
                    <a:lumOff val="25000"/>
                  </a:prstClr>
                </a:solidFill>
              </a:rPr>
              <a:t>Actualización de las directrices nacionales </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prstClr val="black">
                    <a:lumMod val="75000"/>
                    <a:lumOff val="25000"/>
                  </a:prstClr>
                </a:solidFill>
              </a:rPr>
              <a:t>Integración con las estrategias nacionales existentes </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prstClr val="black">
                    <a:lumMod val="75000"/>
                    <a:lumOff val="25000"/>
                  </a:prstClr>
                </a:solidFill>
              </a:rPr>
              <a:t>Capacitación y supervisión</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prstClr val="black">
                    <a:lumMod val="75000"/>
                    <a:lumOff val="25000"/>
                  </a:prstClr>
                </a:solidFill>
              </a:rPr>
              <a:t>Elaboración de presupuesto, adquisición y gestión de recursos</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prstClr val="black">
                    <a:lumMod val="75000"/>
                    <a:lumOff val="25000"/>
                  </a:prstClr>
                </a:solidFill>
              </a:rPr>
              <a:t>Iniciativas de mejora de la calidad</a:t>
            </a:r>
          </a:p>
          <a:p>
            <a:pPr marL="285750" lvl="0" indent="-285750">
              <a:lnSpc>
                <a:spcPts val="212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schemeClr val="tx1">
                  <a:lumMod val="75000"/>
                  <a:lumOff val="25000"/>
                </a:schemeClr>
              </a:solidFill>
            </a:endParaRPr>
          </a:p>
        </p:txBody>
      </p:sp>
      <p:sp>
        <p:nvSpPr>
          <p:cNvPr id="10" name="Content Placeholder 3"/>
          <p:cNvSpPr>
            <a:spLocks noGrp="1"/>
          </p:cNvSpPr>
          <p:nvPr>
            <p:ph type="body" sz="quarter" idx="4294967295"/>
          </p:nvPr>
        </p:nvSpPr>
        <p:spPr>
          <a:xfrm>
            <a:off x="8493226" y="1905407"/>
            <a:ext cx="3332189" cy="3748141"/>
          </a:xfrm>
        </p:spPr>
        <p:txBody>
          <a:bodyPr/>
          <a:lstStyle/>
          <a:p>
            <a:pPr>
              <a:lnSpc>
                <a:spcPts val="2300"/>
              </a:lnSpc>
            </a:pPr>
            <a:r>
              <a:rPr lang="es-ES" sz="1600" b="1" i="0" dirty="0">
                <a:solidFill>
                  <a:srgbClr val="1F7CB9"/>
                </a:solidFill>
                <a:latin typeface="+mj-lt"/>
              </a:rPr>
              <a:t>Consideraciones a nivel de usuario para la implementación</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prstClr val="black">
                    <a:lumMod val="75000"/>
                    <a:lumOff val="25000"/>
                  </a:prstClr>
                </a:solidFill>
              </a:rPr>
              <a:t>Iniciativas de mejora </a:t>
            </a:r>
            <a:r>
              <a:rPr lang="es-ES" sz="1600" i="0" dirty="0" smtClean="0">
                <a:solidFill>
                  <a:prstClr val="black">
                    <a:lumMod val="75000"/>
                    <a:lumOff val="25000"/>
                  </a:prstClr>
                </a:solidFill>
              </a:rPr>
              <a:t/>
            </a:r>
            <a:br>
              <a:rPr lang="es-ES" sz="1600" i="0" dirty="0" smtClean="0">
                <a:solidFill>
                  <a:prstClr val="black">
                    <a:lumMod val="75000"/>
                    <a:lumOff val="25000"/>
                  </a:prstClr>
                </a:solidFill>
              </a:rPr>
            </a:br>
            <a:r>
              <a:rPr lang="es-ES" sz="1600" i="0" dirty="0" smtClean="0">
                <a:solidFill>
                  <a:prstClr val="black">
                    <a:lumMod val="75000"/>
                    <a:lumOff val="25000"/>
                  </a:prstClr>
                </a:solidFill>
              </a:rPr>
              <a:t>de </a:t>
            </a:r>
            <a:r>
              <a:rPr lang="es-ES" sz="1600" i="0" dirty="0">
                <a:solidFill>
                  <a:prstClr val="black">
                    <a:lumMod val="75000"/>
                    <a:lumOff val="25000"/>
                  </a:prstClr>
                </a:solidFill>
              </a:rPr>
              <a:t>la calidad</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prstClr val="black">
                    <a:lumMod val="75000"/>
                    <a:lumOff val="25000"/>
                  </a:prstClr>
                </a:solidFill>
              </a:rPr>
              <a:t>Sensibilización sobre la importancia de la atención posnatal</a:t>
            </a: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endParaRPr lang="en-AU" sz="1600" i="0" dirty="0">
              <a:solidFill>
                <a:prstClr val="black">
                  <a:lumMod val="75000"/>
                  <a:lumOff val="25000"/>
                </a:prstClr>
              </a:solidFill>
            </a:endParaRPr>
          </a:p>
          <a:p>
            <a:pPr marL="285750" lvl="0" indent="-285750">
              <a:lnSpc>
                <a:spcPct val="100000"/>
              </a:lnSpc>
              <a:spcBef>
                <a:spcPts val="0"/>
              </a:spcBef>
              <a:spcAft>
                <a:spcPts val="0"/>
              </a:spcAft>
              <a:buClr>
                <a:prstClr val="black">
                  <a:lumMod val="75000"/>
                  <a:lumOff val="25000"/>
                </a:prstClr>
              </a:buClr>
              <a:buFont typeface="Georgia Italic" panose="02040502050405020303" pitchFamily="18" charset="0"/>
              <a:buChar char="+"/>
            </a:pPr>
            <a:r>
              <a:rPr lang="es-ES" sz="1600" i="0" dirty="0">
                <a:solidFill>
                  <a:prstClr val="black">
                    <a:lumMod val="75000"/>
                    <a:lumOff val="25000"/>
                  </a:prstClr>
                </a:solidFill>
              </a:rPr>
              <a:t>Fomento de la noción del derecho humano fundamental </a:t>
            </a:r>
            <a:r>
              <a:rPr lang="es-ES" sz="1600" i="0" dirty="0" smtClean="0">
                <a:solidFill>
                  <a:prstClr val="black">
                    <a:lumMod val="75000"/>
                    <a:lumOff val="25000"/>
                  </a:prstClr>
                </a:solidFill>
              </a:rPr>
              <a:t>de </a:t>
            </a:r>
            <a:r>
              <a:rPr lang="es-ES" sz="1600" i="0" dirty="0">
                <a:solidFill>
                  <a:prstClr val="black">
                    <a:lumMod val="75000"/>
                    <a:lumOff val="25000"/>
                  </a:prstClr>
                </a:solidFill>
              </a:rPr>
              <a:t>las mujeres y los recién nacidos </a:t>
            </a:r>
            <a:r>
              <a:rPr lang="es-ES" sz="1600" i="0" dirty="0" smtClean="0">
                <a:solidFill>
                  <a:prstClr val="black">
                    <a:lumMod val="75000"/>
                    <a:lumOff val="25000"/>
                  </a:prstClr>
                </a:solidFill>
              </a:rPr>
              <a:t/>
            </a:r>
            <a:br>
              <a:rPr lang="es-ES" sz="1600" i="0" dirty="0" smtClean="0">
                <a:solidFill>
                  <a:prstClr val="black">
                    <a:lumMod val="75000"/>
                    <a:lumOff val="25000"/>
                  </a:prstClr>
                </a:solidFill>
              </a:rPr>
            </a:br>
            <a:r>
              <a:rPr lang="es-ES" sz="1600" i="0" dirty="0" smtClean="0">
                <a:solidFill>
                  <a:prstClr val="black">
                    <a:lumMod val="75000"/>
                    <a:lumOff val="25000"/>
                  </a:prstClr>
                </a:solidFill>
              </a:rPr>
              <a:t>a </a:t>
            </a:r>
            <a:r>
              <a:rPr lang="es-ES" sz="1600" i="0" dirty="0">
                <a:solidFill>
                  <a:prstClr val="black">
                    <a:lumMod val="75000"/>
                    <a:lumOff val="25000"/>
                  </a:prstClr>
                </a:solidFill>
              </a:rPr>
              <a:t>recibir atención posnatal </a:t>
            </a:r>
            <a:r>
              <a:rPr lang="es-ES" sz="1600" i="0" dirty="0" smtClean="0">
                <a:solidFill>
                  <a:prstClr val="black">
                    <a:lumMod val="75000"/>
                    <a:lumOff val="25000"/>
                  </a:prstClr>
                </a:solidFill>
              </a:rPr>
              <a:t/>
            </a:r>
            <a:br>
              <a:rPr lang="es-ES" sz="1600" i="0" dirty="0" smtClean="0">
                <a:solidFill>
                  <a:prstClr val="black">
                    <a:lumMod val="75000"/>
                    <a:lumOff val="25000"/>
                  </a:prstClr>
                </a:solidFill>
              </a:rPr>
            </a:br>
            <a:r>
              <a:rPr lang="es-ES" sz="1600" i="0" dirty="0" smtClean="0">
                <a:solidFill>
                  <a:prstClr val="black">
                    <a:lumMod val="75000"/>
                    <a:lumOff val="25000"/>
                  </a:prstClr>
                </a:solidFill>
              </a:rPr>
              <a:t>para su </a:t>
            </a:r>
            <a:r>
              <a:rPr lang="es-ES" sz="1600" i="0" dirty="0">
                <a:solidFill>
                  <a:prstClr val="black">
                    <a:lumMod val="75000"/>
                    <a:lumOff val="25000"/>
                  </a:prstClr>
                </a:solidFill>
              </a:rPr>
              <a:t>salud y bienestar</a:t>
            </a:r>
          </a:p>
          <a:p>
            <a:pPr algn="ctr"/>
            <a:endParaRPr lang="en-AU" dirty="0">
              <a:solidFill>
                <a:schemeClr val="tx1"/>
              </a:solidFill>
            </a:endParaRPr>
          </a:p>
        </p:txBody>
      </p:sp>
      <p:sp>
        <p:nvSpPr>
          <p:cNvPr id="3" name="Slide Number Placeholder 2">
            <a:extLst>
              <a:ext uri="{FF2B5EF4-FFF2-40B4-BE49-F238E27FC236}">
                <a16:creationId xmlns:a16="http://schemas.microsoft.com/office/drawing/2014/main" id="{94D9F4CF-5F4A-B34E-9CC0-067D8B9E5F44}"/>
              </a:ext>
            </a:extLst>
          </p:cNvPr>
          <p:cNvSpPr>
            <a:spLocks noGrp="1"/>
          </p:cNvSpPr>
          <p:nvPr>
            <p:ph type="sldNum" sz="quarter" idx="12"/>
          </p:nvPr>
        </p:nvSpPr>
        <p:spPr/>
        <p:txBody>
          <a:bodyPr/>
          <a:lstStyle/>
          <a:p>
            <a:fld id="{6809F770-0487-C844-B5CD-7CCE6C86BD15}" type="slidenum">
              <a:rPr lang="en-US" smtClean="0"/>
              <a:pPr/>
              <a:t>70</a:t>
            </a:fld>
            <a:endParaRPr lang="en-US" smtClean="0"/>
          </a:p>
        </p:txBody>
      </p:sp>
    </p:spTree>
    <p:extLst>
      <p:ext uri="{BB962C8B-B14F-4D97-AF65-F5344CB8AC3E}">
        <p14:creationId xmlns:p14="http://schemas.microsoft.com/office/powerpoint/2010/main" val="401807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1000"/>
                                        <p:tgtEl>
                                          <p:spTgt spid="4">
                                            <p:txEl>
                                              <p:pRg st="1" end="1"/>
                                            </p:txEl>
                                          </p:spTgt>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up)">
                                      <p:cBhvr>
                                        <p:cTn id="15" dur="1000"/>
                                        <p:tgtEl>
                                          <p:spTgt spid="4">
                                            <p:txEl>
                                              <p:pRg st="3" end="3"/>
                                            </p:txEl>
                                          </p:spTgt>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wipe(up)">
                                      <p:cBhvr>
                                        <p:cTn id="19" dur="1000"/>
                                        <p:tgtEl>
                                          <p:spTgt spid="4">
                                            <p:txEl>
                                              <p:pRg st="5" end="5"/>
                                            </p:txEl>
                                          </p:spTgt>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wipe(up)">
                                      <p:cBhvr>
                                        <p:cTn id="23" dur="1000"/>
                                        <p:tgtEl>
                                          <p:spTgt spid="4">
                                            <p:txEl>
                                              <p:pRg st="7" end="7"/>
                                            </p:txEl>
                                          </p:spTgt>
                                        </p:tgtEl>
                                      </p:cBhvr>
                                    </p:animEffect>
                                  </p:childTnLst>
                                </p:cTn>
                              </p:par>
                            </p:childTnLst>
                          </p:cTn>
                        </p:par>
                        <p:par>
                          <p:cTn id="24" fill="hold">
                            <p:stCondLst>
                              <p:cond delay="4500"/>
                            </p:stCondLst>
                            <p:childTnLst>
                              <p:par>
                                <p:cTn id="25" presetID="22" presetClass="entr" presetSubtype="1" fill="hold" grpId="0"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up)">
                                      <p:cBhvr>
                                        <p:cTn id="27" dur="500"/>
                                        <p:tgtEl>
                                          <p:spTgt spid="8">
                                            <p:txEl>
                                              <p:pRg st="0" end="0"/>
                                            </p:txEl>
                                          </p:spTgt>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up)">
                                      <p:cBhvr>
                                        <p:cTn id="31" dur="1000"/>
                                        <p:tgtEl>
                                          <p:spTgt spid="8">
                                            <p:txEl>
                                              <p:pRg st="1" end="1"/>
                                            </p:txEl>
                                          </p:spTgt>
                                        </p:tgtEl>
                                      </p:cBhvr>
                                    </p:animEffect>
                                  </p:childTnLst>
                                </p:cTn>
                              </p:par>
                            </p:childTnLst>
                          </p:cTn>
                        </p:par>
                        <p:par>
                          <p:cTn id="32" fill="hold">
                            <p:stCondLst>
                              <p:cond delay="6000"/>
                            </p:stCondLst>
                            <p:childTnLst>
                              <p:par>
                                <p:cTn id="33" presetID="22" presetClass="entr" presetSubtype="1" fill="hold" grpId="0" nodeType="after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up)">
                                      <p:cBhvr>
                                        <p:cTn id="35" dur="1000"/>
                                        <p:tgtEl>
                                          <p:spTgt spid="8">
                                            <p:txEl>
                                              <p:pRg st="3" end="3"/>
                                            </p:txEl>
                                          </p:spTgt>
                                        </p:tgtEl>
                                      </p:cBhvr>
                                    </p:animEffect>
                                  </p:childTnLst>
                                </p:cTn>
                              </p:par>
                            </p:childTnLst>
                          </p:cTn>
                        </p:par>
                        <p:par>
                          <p:cTn id="36" fill="hold">
                            <p:stCondLst>
                              <p:cond delay="7000"/>
                            </p:stCondLst>
                            <p:childTnLst>
                              <p:par>
                                <p:cTn id="37" presetID="22" presetClass="entr" presetSubtype="1" fill="hold" grpId="0" nodeType="after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Effect transition="in" filter="wipe(up)">
                                      <p:cBhvr>
                                        <p:cTn id="39" dur="1000"/>
                                        <p:tgtEl>
                                          <p:spTgt spid="8">
                                            <p:txEl>
                                              <p:pRg st="5" end="5"/>
                                            </p:txEl>
                                          </p:spTgt>
                                        </p:tgtEl>
                                      </p:cBhvr>
                                    </p:animEffect>
                                  </p:childTnLst>
                                </p:cTn>
                              </p:par>
                            </p:childTnLst>
                          </p:cTn>
                        </p:par>
                        <p:par>
                          <p:cTn id="40" fill="hold">
                            <p:stCondLst>
                              <p:cond delay="8000"/>
                            </p:stCondLst>
                            <p:childTnLst>
                              <p:par>
                                <p:cTn id="41" presetID="22" presetClass="entr" presetSubtype="1" fill="hold" grpId="0" nodeType="after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Effect transition="in" filter="wipe(up)">
                                      <p:cBhvr>
                                        <p:cTn id="43" dur="1000"/>
                                        <p:tgtEl>
                                          <p:spTgt spid="8">
                                            <p:txEl>
                                              <p:pRg st="7" end="7"/>
                                            </p:txEl>
                                          </p:spTgt>
                                        </p:tgtEl>
                                      </p:cBhvr>
                                    </p:animEffect>
                                  </p:childTnLst>
                                </p:cTn>
                              </p:par>
                            </p:childTnLst>
                          </p:cTn>
                        </p:par>
                        <p:par>
                          <p:cTn id="44" fill="hold">
                            <p:stCondLst>
                              <p:cond delay="9000"/>
                            </p:stCondLst>
                            <p:childTnLst>
                              <p:par>
                                <p:cTn id="45" presetID="22" presetClass="entr" presetSubtype="1" fill="hold" grpId="0" nodeType="after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Effect transition="in" filter="wipe(up)">
                                      <p:cBhvr>
                                        <p:cTn id="47" dur="1000"/>
                                        <p:tgtEl>
                                          <p:spTgt spid="8">
                                            <p:txEl>
                                              <p:pRg st="9" end="9"/>
                                            </p:txEl>
                                          </p:spTgt>
                                        </p:tgtEl>
                                      </p:cBhvr>
                                    </p:animEffect>
                                  </p:childTnLst>
                                </p:cTn>
                              </p:par>
                            </p:childTnLst>
                          </p:cTn>
                        </p:par>
                        <p:par>
                          <p:cTn id="48" fill="hold">
                            <p:stCondLst>
                              <p:cond delay="10000"/>
                            </p:stCondLst>
                            <p:childTnLst>
                              <p:par>
                                <p:cTn id="49" presetID="22" presetClass="entr" presetSubtype="1" fill="hold" grpId="0" nodeType="after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Effect transition="in" filter="wipe(up)">
                                      <p:cBhvr>
                                        <p:cTn id="51" dur="500"/>
                                        <p:tgtEl>
                                          <p:spTgt spid="10">
                                            <p:txEl>
                                              <p:pRg st="0" end="0"/>
                                            </p:txEl>
                                          </p:spTgt>
                                        </p:tgtEl>
                                      </p:cBhvr>
                                    </p:animEffect>
                                  </p:childTnLst>
                                </p:cTn>
                              </p:par>
                            </p:childTnLst>
                          </p:cTn>
                        </p:par>
                        <p:par>
                          <p:cTn id="52" fill="hold">
                            <p:stCondLst>
                              <p:cond delay="10500"/>
                            </p:stCondLst>
                            <p:childTnLst>
                              <p:par>
                                <p:cTn id="53" presetID="22" presetClass="entr" presetSubtype="1" fill="hold" grpId="0" nodeType="after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Effect transition="in" filter="wipe(up)">
                                      <p:cBhvr>
                                        <p:cTn id="55" dur="1000"/>
                                        <p:tgtEl>
                                          <p:spTgt spid="10">
                                            <p:txEl>
                                              <p:pRg st="1" end="1"/>
                                            </p:txEl>
                                          </p:spTgt>
                                        </p:tgtEl>
                                      </p:cBhvr>
                                    </p:animEffect>
                                  </p:childTnLst>
                                </p:cTn>
                              </p:par>
                            </p:childTnLst>
                          </p:cTn>
                        </p:par>
                        <p:par>
                          <p:cTn id="56" fill="hold">
                            <p:stCondLst>
                              <p:cond delay="11500"/>
                            </p:stCondLst>
                            <p:childTnLst>
                              <p:par>
                                <p:cTn id="57" presetID="22" presetClass="entr" presetSubtype="1" fill="hold" grpId="0" nodeType="afterEffect">
                                  <p:stCondLst>
                                    <p:cond delay="0"/>
                                  </p:stCondLst>
                                  <p:childTnLst>
                                    <p:set>
                                      <p:cBhvr>
                                        <p:cTn id="58" dur="1" fill="hold">
                                          <p:stCondLst>
                                            <p:cond delay="0"/>
                                          </p:stCondLst>
                                        </p:cTn>
                                        <p:tgtEl>
                                          <p:spTgt spid="10">
                                            <p:txEl>
                                              <p:pRg st="3" end="3"/>
                                            </p:txEl>
                                          </p:spTgt>
                                        </p:tgtEl>
                                        <p:attrNameLst>
                                          <p:attrName>style.visibility</p:attrName>
                                        </p:attrNameLst>
                                      </p:cBhvr>
                                      <p:to>
                                        <p:strVal val="visible"/>
                                      </p:to>
                                    </p:set>
                                    <p:animEffect transition="in" filter="wipe(up)">
                                      <p:cBhvr>
                                        <p:cTn id="59" dur="1000"/>
                                        <p:tgtEl>
                                          <p:spTgt spid="10">
                                            <p:txEl>
                                              <p:pRg st="3" end="3"/>
                                            </p:txEl>
                                          </p:spTgt>
                                        </p:tgtEl>
                                      </p:cBhvr>
                                    </p:animEffect>
                                  </p:childTnLst>
                                </p:cTn>
                              </p:par>
                            </p:childTnLst>
                          </p:cTn>
                        </p:par>
                        <p:par>
                          <p:cTn id="60" fill="hold">
                            <p:stCondLst>
                              <p:cond delay="12500"/>
                            </p:stCondLst>
                            <p:childTnLst>
                              <p:par>
                                <p:cTn id="61" presetID="22" presetClass="entr" presetSubtype="1" fill="hold" grpId="0" nodeType="afterEffect">
                                  <p:stCondLst>
                                    <p:cond delay="0"/>
                                  </p:stCondLst>
                                  <p:childTnLst>
                                    <p:set>
                                      <p:cBhvr>
                                        <p:cTn id="62" dur="1" fill="hold">
                                          <p:stCondLst>
                                            <p:cond delay="0"/>
                                          </p:stCondLst>
                                        </p:cTn>
                                        <p:tgtEl>
                                          <p:spTgt spid="10">
                                            <p:txEl>
                                              <p:pRg st="5" end="5"/>
                                            </p:txEl>
                                          </p:spTgt>
                                        </p:tgtEl>
                                        <p:attrNameLst>
                                          <p:attrName>style.visibility</p:attrName>
                                        </p:attrNameLst>
                                      </p:cBhvr>
                                      <p:to>
                                        <p:strVal val="visible"/>
                                      </p:to>
                                    </p:set>
                                    <p:animEffect transition="in" filter="wipe(up)">
                                      <p:cBhvr>
                                        <p:cTn id="63" dur="1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uiExpand="1" build="p"/>
      <p:bldP spid="10"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D1106C0A-2A9B-8B4D-BBDE-C5FE93FD4BEF}"/>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2" name="Title 1"/>
          <p:cNvSpPr>
            <a:spLocks noGrp="1"/>
          </p:cNvSpPr>
          <p:nvPr>
            <p:ph type="title"/>
          </p:nvPr>
        </p:nvSpPr>
        <p:spPr/>
        <p:txBody>
          <a:bodyPr/>
          <a:lstStyle/>
          <a:p>
            <a:r>
              <a:rPr lang="es-ES" b="1" cap="none">
                <a:solidFill>
                  <a:srgbClr val="1F7CB9"/>
                </a:solidFill>
              </a:rPr>
              <a:t>Puesta en contexto de la directriz</a:t>
            </a:r>
          </a:p>
        </p:txBody>
      </p:sp>
      <p:sp>
        <p:nvSpPr>
          <p:cNvPr id="7" name="Text Placeholder 7"/>
          <p:cNvSpPr>
            <a:spLocks noGrp="1"/>
          </p:cNvSpPr>
          <p:nvPr>
            <p:ph idx="1"/>
          </p:nvPr>
        </p:nvSpPr>
        <p:spPr>
          <a:xfrm>
            <a:off x="610309" y="2034823"/>
            <a:ext cx="4258253" cy="1984004"/>
          </a:xfrm>
        </p:spPr>
        <p:txBody>
          <a:bodyPr/>
          <a:lstStyle/>
          <a:p>
            <a:r>
              <a:rPr lang="es-ES" sz="1800" i="0" dirty="0">
                <a:solidFill>
                  <a:schemeClr val="tx1">
                    <a:lumMod val="75000"/>
                    <a:lumOff val="25000"/>
                  </a:schemeClr>
                </a:solidFill>
              </a:rPr>
              <a:t>Además del modelo general de atención durante el parto de la OMS, las consideraciones de implementación específicas de cada una de las recomendaciones se </a:t>
            </a:r>
            <a:r>
              <a:rPr lang="es-ES" sz="1800" i="0" dirty="0" smtClean="0">
                <a:solidFill>
                  <a:schemeClr val="tx1">
                    <a:lumMod val="75000"/>
                    <a:lumOff val="25000"/>
                  </a:schemeClr>
                </a:solidFill>
              </a:rPr>
              <a:t>presentan</a:t>
            </a:r>
            <a:br>
              <a:rPr lang="es-ES" sz="1800" i="0" dirty="0" smtClean="0">
                <a:solidFill>
                  <a:schemeClr val="tx1">
                    <a:lumMod val="75000"/>
                    <a:lumOff val="25000"/>
                  </a:schemeClr>
                </a:solidFill>
              </a:rPr>
            </a:br>
            <a:r>
              <a:rPr lang="es-ES" sz="1800" i="0" dirty="0" smtClean="0">
                <a:solidFill>
                  <a:schemeClr val="tx1">
                    <a:lumMod val="75000"/>
                    <a:lumOff val="25000"/>
                  </a:schemeClr>
                </a:solidFill>
              </a:rPr>
              <a:t>en </a:t>
            </a:r>
            <a:r>
              <a:rPr lang="es-ES" sz="1800" i="0" dirty="0">
                <a:solidFill>
                  <a:schemeClr val="tx1">
                    <a:lumMod val="75000"/>
                    <a:lumOff val="25000"/>
                  </a:schemeClr>
                </a:solidFill>
              </a:rPr>
              <a:t>un anexo web.</a:t>
            </a:r>
          </a:p>
        </p:txBody>
      </p:sp>
      <p:sp>
        <p:nvSpPr>
          <p:cNvPr id="23" name="Text Placeholder 2"/>
          <p:cNvSpPr>
            <a:spLocks noGrp="1"/>
          </p:cNvSpPr>
          <p:nvPr>
            <p:ph type="body" idx="10"/>
          </p:nvPr>
        </p:nvSpPr>
        <p:spPr/>
        <p:txBody>
          <a:bodyPr/>
          <a:lstStyle/>
          <a:p>
            <a:r>
              <a:rPr lang="es-ES" sz="2000" b="1" i="0">
                <a:solidFill>
                  <a:srgbClr val="1F7CB9"/>
                </a:solidFill>
                <a:latin typeface="+mj-lt"/>
              </a:rPr>
              <a:t>Consideraciones específicas de cada recomendación</a:t>
            </a:r>
          </a:p>
        </p:txBody>
      </p:sp>
      <p:sp>
        <p:nvSpPr>
          <p:cNvPr id="5" name="Slide Number Placeholder 4">
            <a:extLst>
              <a:ext uri="{FF2B5EF4-FFF2-40B4-BE49-F238E27FC236}">
                <a16:creationId xmlns:a16="http://schemas.microsoft.com/office/drawing/2014/main" id="{7908709A-A209-C447-84C0-9023DB155489}"/>
              </a:ext>
            </a:extLst>
          </p:cNvPr>
          <p:cNvSpPr>
            <a:spLocks noGrp="1"/>
          </p:cNvSpPr>
          <p:nvPr>
            <p:ph type="sldNum" sz="quarter" idx="12"/>
          </p:nvPr>
        </p:nvSpPr>
        <p:spPr/>
        <p:txBody>
          <a:bodyPr/>
          <a:lstStyle/>
          <a:p>
            <a:fld id="{6809F770-0487-C844-B5CD-7CCE6C86BD15}" type="slidenum">
              <a:rPr lang="en-US" smtClean="0"/>
              <a:pPr/>
              <a:t>71</a:t>
            </a:fld>
            <a:endParaRPr lang="en-US" smtClean="0"/>
          </a:p>
        </p:txBody>
      </p:sp>
      <p:pic>
        <p:nvPicPr>
          <p:cNvPr id="11" name="Google Shape;3515;p94" descr="3 in 5 babies not breastfed in the first hour of life">
            <a:extLst>
              <a:ext uri="{FF2B5EF4-FFF2-40B4-BE49-F238E27FC236}">
                <a16:creationId xmlns:a16="http://schemas.microsoft.com/office/drawing/2014/main" id="{39E19DCB-7E58-4F70-80B5-F72BDD023C2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46509" y="2024063"/>
            <a:ext cx="4529806" cy="2970176"/>
          </a:xfrm>
          <a:prstGeom prst="rect">
            <a:avLst/>
          </a:prstGeom>
          <a:noFill/>
          <a:ln>
            <a:noFill/>
          </a:ln>
        </p:spPr>
      </p:pic>
      <p:sp>
        <p:nvSpPr>
          <p:cNvPr id="12" name="Rectangle 11">
            <a:extLst>
              <a:ext uri="{FF2B5EF4-FFF2-40B4-BE49-F238E27FC236}">
                <a16:creationId xmlns:a16="http://schemas.microsoft.com/office/drawing/2014/main" id="{E072DE13-BF16-4D65-A296-816768EC1076}"/>
              </a:ext>
            </a:extLst>
          </p:cNvPr>
          <p:cNvSpPr/>
          <p:nvPr/>
        </p:nvSpPr>
        <p:spPr>
          <a:xfrm>
            <a:off x="7046509" y="4994239"/>
            <a:ext cx="2408032" cy="261610"/>
          </a:xfrm>
          <a:prstGeom prst="rect">
            <a:avLst/>
          </a:prstGeom>
        </p:spPr>
        <p:txBody>
          <a:bodyPr wrap="none">
            <a:spAutoFit/>
          </a:bodyPr>
          <a:lstStyle/>
          <a:p>
            <a:r>
              <a:rPr lang="es-ES" sz="1100">
                <a:solidFill>
                  <a:schemeClr val="bg1">
                    <a:lumMod val="50000"/>
                  </a:schemeClr>
                </a:solidFill>
              </a:rPr>
              <a:t>Fuente: UNICEF ROSA/2016/Nybo</a:t>
            </a:r>
          </a:p>
        </p:txBody>
      </p:sp>
      <p:sp>
        <p:nvSpPr>
          <p:cNvPr id="14" name="TextBox 13">
            <a:extLst>
              <a:ext uri="{FF2B5EF4-FFF2-40B4-BE49-F238E27FC236}">
                <a16:creationId xmlns:a16="http://schemas.microsoft.com/office/drawing/2014/main" id="{DD851B35-34BC-4862-A588-5937E2E9CB15}"/>
              </a:ext>
            </a:extLst>
          </p:cNvPr>
          <p:cNvSpPr txBox="1"/>
          <p:nvPr/>
        </p:nvSpPr>
        <p:spPr>
          <a:xfrm>
            <a:off x="348120" y="5400235"/>
            <a:ext cx="6296024" cy="646331"/>
          </a:xfrm>
          <a:prstGeom prst="rect">
            <a:avLst/>
          </a:prstGeom>
          <a:noFill/>
        </p:spPr>
        <p:txBody>
          <a:bodyPr wrap="square">
            <a:spAutoFit/>
          </a:bodyPr>
          <a:lstStyle/>
          <a:p>
            <a:r>
              <a:rPr lang="es-ES">
                <a:solidFill>
                  <a:schemeClr val="tx1">
                    <a:lumMod val="75000"/>
                    <a:lumOff val="25000"/>
                  </a:schemeClr>
                </a:solidFill>
              </a:rPr>
              <a:t>Los anexos web están disponibles en </a:t>
            </a:r>
            <a:r>
              <a:rPr lang="es-ES">
                <a:solidFill>
                  <a:srgbClr val="FF0000"/>
                </a:solidFill>
                <a:hlinkClick r:id="rId4"/>
              </a:rPr>
              <a:t>https://www.who.int/publications/i/item/9789240045989</a:t>
            </a:r>
          </a:p>
        </p:txBody>
      </p:sp>
    </p:spTree>
    <p:extLst>
      <p:ext uri="{BB962C8B-B14F-4D97-AF65-F5344CB8AC3E}">
        <p14:creationId xmlns:p14="http://schemas.microsoft.com/office/powerpoint/2010/main" val="151809752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BEAEA5F0-6F42-5645-A9A2-7A8C169AF9E9}"/>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2" name="Title 1"/>
          <p:cNvSpPr>
            <a:spLocks noGrp="1"/>
          </p:cNvSpPr>
          <p:nvPr>
            <p:ph type="title"/>
          </p:nvPr>
        </p:nvSpPr>
        <p:spPr/>
        <p:txBody>
          <a:bodyPr/>
          <a:lstStyle/>
          <a:p>
            <a:r>
              <a:rPr lang="es-ES" b="1" cap="none" dirty="0">
                <a:solidFill>
                  <a:srgbClr val="1F7CB9"/>
                </a:solidFill>
              </a:rPr>
              <a:t>Herramientas de adaptación </a:t>
            </a:r>
            <a:r>
              <a:rPr lang="es-ES" b="1" cap="none" dirty="0" smtClean="0">
                <a:solidFill>
                  <a:srgbClr val="1F7CB9"/>
                </a:solidFill>
              </a:rPr>
              <a:t/>
            </a:r>
            <a:br>
              <a:rPr lang="es-ES" b="1" cap="none" dirty="0" smtClean="0">
                <a:solidFill>
                  <a:srgbClr val="1F7CB9"/>
                </a:solidFill>
              </a:rPr>
            </a:br>
            <a:r>
              <a:rPr lang="es-ES" b="1" cap="none" dirty="0" smtClean="0">
                <a:solidFill>
                  <a:srgbClr val="1F7CB9"/>
                </a:solidFill>
              </a:rPr>
              <a:t>de </a:t>
            </a:r>
            <a:r>
              <a:rPr lang="es-ES" b="1" cap="none" dirty="0">
                <a:solidFill>
                  <a:srgbClr val="1F7CB9"/>
                </a:solidFill>
              </a:rPr>
              <a:t>las recomendaciones</a:t>
            </a:r>
            <a:r>
              <a:rPr lang="es-ES" b="1" dirty="0">
                <a:solidFill>
                  <a:srgbClr val="1F7CB9"/>
                </a:solidFill>
              </a:rPr>
              <a:t> </a:t>
            </a:r>
            <a:r>
              <a:rPr lang="es-ES" b="1" dirty="0" smtClean="0">
                <a:solidFill>
                  <a:srgbClr val="1F7CB9"/>
                </a:solidFill>
              </a:rPr>
              <a:t/>
            </a:r>
            <a:br>
              <a:rPr lang="es-ES" b="1" dirty="0" smtClean="0">
                <a:solidFill>
                  <a:srgbClr val="1F7CB9"/>
                </a:solidFill>
              </a:rPr>
            </a:br>
            <a:r>
              <a:rPr lang="es-ES" b="1" dirty="0" smtClean="0">
                <a:solidFill>
                  <a:srgbClr val="1F7CB9"/>
                </a:solidFill>
              </a:rPr>
              <a:t>de </a:t>
            </a:r>
            <a:r>
              <a:rPr lang="es-ES" b="1" dirty="0">
                <a:solidFill>
                  <a:srgbClr val="1F7CB9"/>
                </a:solidFill>
              </a:rPr>
              <a:t>la OMS</a:t>
            </a:r>
          </a:p>
        </p:txBody>
      </p:sp>
      <p:sp>
        <p:nvSpPr>
          <p:cNvPr id="7" name="Text Placeholder 7"/>
          <p:cNvSpPr>
            <a:spLocks noGrp="1"/>
          </p:cNvSpPr>
          <p:nvPr>
            <p:ph idx="1"/>
          </p:nvPr>
        </p:nvSpPr>
        <p:spPr>
          <a:xfrm>
            <a:off x="605853" y="2033950"/>
            <a:ext cx="5458063" cy="3151133"/>
          </a:xfrm>
        </p:spPr>
        <p:txBody>
          <a:bodyPr/>
          <a:lstStyle/>
          <a:p>
            <a:r>
              <a:rPr lang="es-ES" sz="1800" i="0" dirty="0">
                <a:solidFill>
                  <a:schemeClr val="tx1">
                    <a:lumMod val="75000"/>
                    <a:lumOff val="25000"/>
                  </a:schemeClr>
                </a:solidFill>
              </a:rPr>
              <a:t>Para apoyar la implementación, se dispondrá de </a:t>
            </a:r>
            <a:r>
              <a:rPr lang="es-ES" sz="1800" i="0" dirty="0" smtClean="0">
                <a:solidFill>
                  <a:schemeClr val="tx1">
                    <a:lumMod val="75000"/>
                    <a:lumOff val="25000"/>
                  </a:schemeClr>
                </a:solidFill>
              </a:rPr>
              <a:t/>
            </a:r>
            <a:br>
              <a:rPr lang="es-ES" sz="1800" i="0" dirty="0" smtClean="0">
                <a:solidFill>
                  <a:schemeClr val="tx1">
                    <a:lumMod val="75000"/>
                    <a:lumOff val="25000"/>
                  </a:schemeClr>
                </a:solidFill>
              </a:rPr>
            </a:br>
            <a:r>
              <a:rPr lang="es-ES" sz="1800" i="0" dirty="0" smtClean="0">
                <a:solidFill>
                  <a:schemeClr val="tx1">
                    <a:lumMod val="75000"/>
                    <a:lumOff val="25000"/>
                  </a:schemeClr>
                </a:solidFill>
              </a:rPr>
              <a:t>un </a:t>
            </a:r>
            <a:r>
              <a:rPr lang="es-ES" sz="1800" i="0" dirty="0">
                <a:solidFill>
                  <a:schemeClr val="tx1">
                    <a:lumMod val="75000"/>
                    <a:lumOff val="25000"/>
                  </a:schemeClr>
                </a:solidFill>
              </a:rPr>
              <a:t>conjunto de herramientas de adaptación de las recomendaciones de atención posnatal de la OMS.</a:t>
            </a:r>
          </a:p>
          <a:p>
            <a:r>
              <a:rPr lang="es-ES" sz="1800" i="0" dirty="0">
                <a:solidFill>
                  <a:schemeClr val="tx1">
                    <a:lumMod val="75000"/>
                    <a:lumOff val="25000"/>
                  </a:schemeClr>
                </a:solidFill>
              </a:rPr>
              <a:t>Este conjunto de herramientas ayudará a los responsables de la elaboración de políticas a nivel nacional a adoptar las recomendaciones de la OMS, adaptando sistemáticamente e implementando eficazmente las intervenciones recomendadas </a:t>
            </a:r>
            <a:r>
              <a:rPr lang="es-ES" sz="1800" i="0" dirty="0" smtClean="0">
                <a:solidFill>
                  <a:schemeClr val="tx1">
                    <a:lumMod val="75000"/>
                    <a:lumOff val="25000"/>
                  </a:schemeClr>
                </a:solidFill>
              </a:rPr>
              <a:t/>
            </a:r>
            <a:br>
              <a:rPr lang="es-ES" sz="1800" i="0" dirty="0" smtClean="0">
                <a:solidFill>
                  <a:schemeClr val="tx1">
                    <a:lumMod val="75000"/>
                    <a:lumOff val="25000"/>
                  </a:schemeClr>
                </a:solidFill>
              </a:rPr>
            </a:br>
            <a:r>
              <a:rPr lang="es-ES" sz="1800" i="0" dirty="0" smtClean="0">
                <a:solidFill>
                  <a:schemeClr val="tx1">
                    <a:lumMod val="75000"/>
                    <a:lumOff val="25000"/>
                  </a:schemeClr>
                </a:solidFill>
              </a:rPr>
              <a:t>en </a:t>
            </a:r>
            <a:r>
              <a:rPr lang="es-ES" sz="1800" i="0" dirty="0">
                <a:solidFill>
                  <a:schemeClr val="tx1">
                    <a:lumMod val="75000"/>
                    <a:lumOff val="25000"/>
                  </a:schemeClr>
                </a:solidFill>
              </a:rPr>
              <a:t>las prácticas habituales. </a:t>
            </a:r>
          </a:p>
        </p:txBody>
      </p:sp>
      <p:sp>
        <p:nvSpPr>
          <p:cNvPr id="6" name="TextBox 5">
            <a:extLst>
              <a:ext uri="{FF2B5EF4-FFF2-40B4-BE49-F238E27FC236}">
                <a16:creationId xmlns:a16="http://schemas.microsoft.com/office/drawing/2014/main" id="{3CBB2218-2F2A-6040-90FA-46001123DA82}"/>
              </a:ext>
            </a:extLst>
          </p:cNvPr>
          <p:cNvSpPr txBox="1"/>
          <p:nvPr/>
        </p:nvSpPr>
        <p:spPr>
          <a:xfrm>
            <a:off x="-812800" y="4132614"/>
            <a:ext cx="65" cy="169277"/>
          </a:xfrm>
          <a:prstGeom prst="rect">
            <a:avLst/>
          </a:prstGeom>
          <a:noFill/>
        </p:spPr>
        <p:txBody>
          <a:bodyPr wrap="none" lIns="0" tIns="0" rIns="0" bIns="0" rtlCol="0">
            <a:spAutoFit/>
          </a:bodyPr>
          <a:lstStyle/>
          <a:p>
            <a:endParaRPr lang="en-US" sz="1100" dirty="0" err="1">
              <a:solidFill>
                <a:schemeClr val="tx2"/>
              </a:solidFill>
              <a:latin typeface="+mj-lt"/>
            </a:endParaRPr>
          </a:p>
        </p:txBody>
      </p:sp>
      <p:sp>
        <p:nvSpPr>
          <p:cNvPr id="3" name="Slide Number Placeholder 2">
            <a:extLst>
              <a:ext uri="{FF2B5EF4-FFF2-40B4-BE49-F238E27FC236}">
                <a16:creationId xmlns:a16="http://schemas.microsoft.com/office/drawing/2014/main" id="{1F63152A-0C9F-414A-979B-77BBC4E814E6}"/>
              </a:ext>
            </a:extLst>
          </p:cNvPr>
          <p:cNvSpPr>
            <a:spLocks noGrp="1"/>
          </p:cNvSpPr>
          <p:nvPr>
            <p:ph type="sldNum" sz="quarter" idx="12"/>
          </p:nvPr>
        </p:nvSpPr>
        <p:spPr/>
        <p:txBody>
          <a:bodyPr/>
          <a:lstStyle/>
          <a:p>
            <a:fld id="{6809F770-0487-C844-B5CD-7CCE6C86BD15}" type="slidenum">
              <a:rPr lang="en-US" smtClean="0"/>
              <a:pPr/>
              <a:t>72</a:t>
            </a:fld>
            <a:endParaRPr lang="en-US" smtClean="0"/>
          </a:p>
        </p:txBody>
      </p:sp>
      <p:sp>
        <p:nvSpPr>
          <p:cNvPr id="4" name="Rectangle 3"/>
          <p:cNvSpPr/>
          <p:nvPr/>
        </p:nvSpPr>
        <p:spPr>
          <a:xfrm>
            <a:off x="6780139" y="5054278"/>
            <a:ext cx="3174267" cy="261610"/>
          </a:xfrm>
          <a:prstGeom prst="rect">
            <a:avLst/>
          </a:prstGeom>
        </p:spPr>
        <p:txBody>
          <a:bodyPr wrap="none">
            <a:spAutoFit/>
          </a:bodyPr>
          <a:lstStyle/>
          <a:p>
            <a:r>
              <a:rPr lang="es-ES" sz="1100">
                <a:solidFill>
                  <a:schemeClr val="bg1">
                    <a:lumMod val="50000"/>
                  </a:schemeClr>
                </a:solidFill>
              </a:rPr>
              <a:t>UNICEF/UN0269343/Mukherjee AFP-Services</a:t>
            </a:r>
          </a:p>
        </p:txBody>
      </p:sp>
      <p:pic>
        <p:nvPicPr>
          <p:cNvPr id="4098" name="Picture 2" descr="Newborn baby girl">
            <a:extLst>
              <a:ext uri="{FF2B5EF4-FFF2-40B4-BE49-F238E27FC236}">
                <a16:creationId xmlns:a16="http://schemas.microsoft.com/office/drawing/2014/main" id="{B6CEAF18-8CC8-4DF7-95E5-E996C30EA1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0139" y="1853433"/>
            <a:ext cx="4367059" cy="315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67703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15B7A02D-A7F7-5F46-88C2-39BD31C9C7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2" name="Title 1"/>
          <p:cNvSpPr>
            <a:spLocks noGrp="1"/>
          </p:cNvSpPr>
          <p:nvPr>
            <p:ph type="title"/>
          </p:nvPr>
        </p:nvSpPr>
        <p:spPr/>
        <p:txBody>
          <a:bodyPr/>
          <a:lstStyle/>
          <a:p>
            <a:r>
              <a:rPr lang="es-ES" b="1"/>
              <a:t>Difusión</a:t>
            </a:r>
          </a:p>
        </p:txBody>
      </p:sp>
      <p:sp>
        <p:nvSpPr>
          <p:cNvPr id="7" name="Text Placeholder 6"/>
          <p:cNvSpPr>
            <a:spLocks noGrp="1"/>
          </p:cNvSpPr>
          <p:nvPr>
            <p:ph type="body" sz="quarter" idx="14"/>
          </p:nvPr>
        </p:nvSpPr>
        <p:spPr/>
        <p:txBody>
          <a:bodyPr/>
          <a:lstStyle/>
          <a:p>
            <a:r>
              <a:rPr lang="es-ES"/>
              <a:t>Lanzamiento mundial con comunicado de prensa</a:t>
            </a:r>
          </a:p>
          <a:p>
            <a:r>
              <a:rPr lang="es-ES"/>
              <a:t>Recursos web de la OMS</a:t>
            </a:r>
          </a:p>
          <a:p>
            <a:r>
              <a:rPr lang="es-ES"/>
              <a:t>Redes sociales</a:t>
            </a:r>
          </a:p>
          <a:p>
            <a:r>
              <a:rPr lang="es-ES"/>
              <a:t>Traducciones</a:t>
            </a:r>
          </a:p>
          <a:p>
            <a:r>
              <a:rPr lang="es-ES"/>
              <a:t>Conferencias y webinarios</a:t>
            </a:r>
          </a:p>
          <a:p>
            <a:pPr>
              <a:spcBef>
                <a:spcPts val="600"/>
              </a:spcBef>
            </a:pPr>
            <a:endParaRPr lang="en-AU" dirty="0"/>
          </a:p>
        </p:txBody>
      </p:sp>
      <p:sp>
        <p:nvSpPr>
          <p:cNvPr id="8" name="Text Placeholder 7"/>
          <p:cNvSpPr>
            <a:spLocks noGrp="1"/>
          </p:cNvSpPr>
          <p:nvPr>
            <p:ph type="body" sz="quarter" idx="15"/>
          </p:nvPr>
        </p:nvSpPr>
        <p:spPr/>
        <p:txBody>
          <a:bodyPr/>
          <a:lstStyle/>
          <a:p>
            <a:r>
              <a:rPr lang="es-ES"/>
              <a:t>05</a:t>
            </a:r>
          </a:p>
        </p:txBody>
      </p:sp>
      <p:cxnSp>
        <p:nvCxnSpPr>
          <p:cNvPr id="6" name="Straight Connector 5">
            <a:extLst>
              <a:ext uri="{FF2B5EF4-FFF2-40B4-BE49-F238E27FC236}">
                <a16:creationId xmlns:a16="http://schemas.microsoft.com/office/drawing/2014/main" id="{EE66EB6F-3698-A94F-8264-CC36AA9E16D2}"/>
              </a:ext>
            </a:extLst>
          </p:cNvPr>
          <p:cNvCxnSpPr/>
          <p:nvPr/>
        </p:nvCxnSpPr>
        <p:spPr>
          <a:xfrm>
            <a:off x="611540" y="3952649"/>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395599"/>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60232986"/>
              </p:ext>
            </p:extLst>
          </p:nvPr>
        </p:nvGraphicFramePr>
        <p:xfrm>
          <a:off x="398559" y="1000683"/>
          <a:ext cx="6380644" cy="5280524"/>
        </p:xfrm>
        <a:graphic>
          <a:graphicData uri="http://schemas.openxmlformats.org/drawingml/2006/table">
            <a:tbl>
              <a:tblPr firstRow="1" bandRow="1">
                <a:tableStyleId>{2D5ABB26-0587-4C30-8999-92F81FD0307C}</a:tableStyleId>
              </a:tblPr>
              <a:tblGrid>
                <a:gridCol w="1595161">
                  <a:extLst>
                    <a:ext uri="{9D8B030D-6E8A-4147-A177-3AD203B41FA5}">
                      <a16:colId xmlns:a16="http://schemas.microsoft.com/office/drawing/2014/main" val="20000"/>
                    </a:ext>
                  </a:extLst>
                </a:gridCol>
                <a:gridCol w="1499755">
                  <a:extLst>
                    <a:ext uri="{9D8B030D-6E8A-4147-A177-3AD203B41FA5}">
                      <a16:colId xmlns:a16="http://schemas.microsoft.com/office/drawing/2014/main" val="20001"/>
                    </a:ext>
                  </a:extLst>
                </a:gridCol>
                <a:gridCol w="1657350">
                  <a:extLst>
                    <a:ext uri="{9D8B030D-6E8A-4147-A177-3AD203B41FA5}">
                      <a16:colId xmlns:a16="http://schemas.microsoft.com/office/drawing/2014/main" val="20002"/>
                    </a:ext>
                  </a:extLst>
                </a:gridCol>
                <a:gridCol w="1628378">
                  <a:extLst>
                    <a:ext uri="{9D8B030D-6E8A-4147-A177-3AD203B41FA5}">
                      <a16:colId xmlns:a16="http://schemas.microsoft.com/office/drawing/2014/main" val="20003"/>
                    </a:ext>
                  </a:extLst>
                </a:gridCol>
              </a:tblGrid>
              <a:tr h="1731620">
                <a:tc>
                  <a:txBody>
                    <a:bodyPr/>
                    <a:lstStyle/>
                    <a:p>
                      <a:pPr algn="l" rtl="0"/>
                      <a:endParaRPr lang="en-AU" sz="16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en-AU" sz="1600" i="1" dirty="0"/>
                    </a:p>
                    <a:p>
                      <a:pPr algn="l" rtl="0"/>
                      <a:endParaRPr lang="en-AU" sz="16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en-AU" sz="16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en-AU" sz="16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253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i="1" baseline="0">
                          <a:solidFill>
                            <a:schemeClr val="accent5"/>
                          </a:solidFill>
                        </a:rPr>
                        <a:t>Comunicado de prensa</a:t>
                      </a:r>
                    </a:p>
                    <a:p>
                      <a:pPr algn="l" rtl="0"/>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i="1" u="none">
                          <a:solidFill>
                            <a:schemeClr val="accent5"/>
                          </a:solidFill>
                          <a:uFill>
                            <a:solidFill>
                              <a:schemeClr val="bg1"/>
                            </a:solidFill>
                          </a:uFill>
                          <a:hlinkClick r:id="rId3"/>
                        </a:rPr>
                        <a:t>Comentarios</a:t>
                      </a:r>
                      <a:r>
                        <a:rPr lang="es-ES" sz="1600" i="1" u="none">
                          <a:solidFill>
                            <a:schemeClr val="tx1">
                              <a:lumMod val="65000"/>
                              <a:lumOff val="35000"/>
                            </a:schemeClr>
                          </a:solidFill>
                          <a:uFillTx/>
                        </a:rPr>
                        <a:t> </a:t>
                      </a:r>
                      <a:r>
                        <a:rPr lang="es-ES" sz="1600" b="0" i="1" u="none">
                          <a:solidFill>
                            <a:schemeClr val="accent5"/>
                          </a:solidFill>
                          <a:uFill>
                            <a:solidFill>
                              <a:schemeClr val="bg1"/>
                            </a:solidFill>
                          </a:uFill>
                        </a:rPr>
                        <a:t>y blog</a:t>
                      </a:r>
                    </a:p>
                    <a:p>
                      <a:pPr algn="l" rtl="0"/>
                      <a:endParaRPr lang="en-AU" sz="1600" b="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i="1">
                          <a:solidFill>
                            <a:schemeClr val="accent5"/>
                          </a:solidFill>
                        </a:rPr>
                        <a:t>Infografías</a:t>
                      </a:r>
                    </a:p>
                    <a:p>
                      <a:pPr algn="l" rtl="0"/>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i="1">
                          <a:solidFill>
                            <a:schemeClr val="accent5"/>
                          </a:solidFill>
                        </a:rPr>
                        <a:t>Traducciones</a:t>
                      </a:r>
                    </a:p>
                    <a:p>
                      <a:pPr algn="l" rtl="0"/>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39115">
                <a:tc>
                  <a:txBody>
                    <a:bodyPr/>
                    <a:lstStyle/>
                    <a:p>
                      <a:pPr algn="l" rtl="0"/>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en-AU" sz="1600" i="1" dirty="0">
                        <a:solidFill>
                          <a:schemeClr val="accent5"/>
                        </a:solidFill>
                      </a:endParaRPr>
                    </a:p>
                    <a:p>
                      <a:pPr algn="l" rtl="0"/>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84451">
                <a:tc>
                  <a:txBody>
                    <a:bodyPr/>
                    <a:lstStyle/>
                    <a:p>
                      <a:pPr algn="ctr"/>
                      <a:r>
                        <a:rPr lang="es-ES" sz="1600" i="1">
                          <a:solidFill>
                            <a:schemeClr val="accent5"/>
                          </a:solidFill>
                        </a:rPr>
                        <a:t>Presentaciones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600" i="1">
                          <a:solidFill>
                            <a:schemeClr val="accent5"/>
                          </a:solidFill>
                        </a:rPr>
                        <a:t>Conferencias y webinarios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i="1">
                          <a:solidFill>
                            <a:schemeClr val="accent5"/>
                          </a:solidFill>
                        </a:rPr>
                        <a:t>Preguntas frecuentes</a:t>
                      </a:r>
                    </a:p>
                    <a:p>
                      <a:pPr algn="l" rtl="0"/>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i="1" dirty="0">
                          <a:solidFill>
                            <a:schemeClr val="accent5"/>
                          </a:solidFill>
                        </a:rPr>
                        <a:t>Resúmenes </a:t>
                      </a:r>
                      <a:r>
                        <a:rPr lang="es-ES" sz="1600" i="1" dirty="0" smtClean="0">
                          <a:solidFill>
                            <a:schemeClr val="accent5"/>
                          </a:solidFill>
                        </a:rPr>
                        <a:t/>
                      </a:r>
                      <a:br>
                        <a:rPr lang="es-ES" sz="1600" i="1" dirty="0" smtClean="0">
                          <a:solidFill>
                            <a:schemeClr val="accent5"/>
                          </a:solidFill>
                        </a:rPr>
                      </a:br>
                      <a:r>
                        <a:rPr lang="es-ES" sz="1600" i="1" dirty="0" smtClean="0">
                          <a:solidFill>
                            <a:schemeClr val="accent5"/>
                          </a:solidFill>
                        </a:rPr>
                        <a:t>de </a:t>
                      </a:r>
                      <a:r>
                        <a:rPr lang="es-ES" sz="1600" i="1" dirty="0">
                          <a:solidFill>
                            <a:schemeClr val="accent5"/>
                          </a:solidFill>
                        </a:rPr>
                        <a:t>evidencia </a:t>
                      </a:r>
                    </a:p>
                    <a:p>
                      <a:pPr algn="l" rtl="0"/>
                      <a:endParaRPr lang="en-AU" sz="1600" i="1" dirty="0">
                        <a:solidFill>
                          <a:schemeClr val="accent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pSp>
        <p:nvGrpSpPr>
          <p:cNvPr id="11" name="Group 10"/>
          <p:cNvGrpSpPr/>
          <p:nvPr/>
        </p:nvGrpSpPr>
        <p:grpSpPr>
          <a:xfrm>
            <a:off x="2269717" y="1724070"/>
            <a:ext cx="961316" cy="961316"/>
            <a:chOff x="2402811" y="1666320"/>
            <a:chExt cx="961316" cy="961316"/>
          </a:xfrm>
        </p:grpSpPr>
        <p:sp>
          <p:nvSpPr>
            <p:cNvPr id="21" name="Oval 20"/>
            <p:cNvSpPr/>
            <p:nvPr/>
          </p:nvSpPr>
          <p:spPr>
            <a:xfrm>
              <a:off x="2402811" y="1666320"/>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0" name="Picture 9"/>
            <p:cNvPicPr>
              <a:picLocks noChangeAspect="1"/>
            </p:cNvPicPr>
            <p:nvPr/>
          </p:nvPicPr>
          <p:blipFill>
            <a:blip r:embed="rId4"/>
            <a:stretch>
              <a:fillRect/>
            </a:stretch>
          </p:blipFill>
          <p:spPr>
            <a:xfrm>
              <a:off x="2563605" y="1825179"/>
              <a:ext cx="648336" cy="657870"/>
            </a:xfrm>
            <a:prstGeom prst="rect">
              <a:avLst/>
            </a:prstGeom>
          </p:spPr>
        </p:pic>
      </p:grpSp>
      <p:sp>
        <p:nvSpPr>
          <p:cNvPr id="33" name="Title 32"/>
          <p:cNvSpPr>
            <a:spLocks noGrp="1"/>
          </p:cNvSpPr>
          <p:nvPr>
            <p:ph type="title"/>
          </p:nvPr>
        </p:nvSpPr>
        <p:spPr/>
        <p:txBody>
          <a:bodyPr/>
          <a:lstStyle/>
          <a:p>
            <a:r>
              <a:rPr lang="es-ES" sz="3200" b="1" cap="none">
                <a:solidFill>
                  <a:srgbClr val="1F7CB9"/>
                </a:solidFill>
              </a:rPr>
              <a:t>Difusión</a:t>
            </a:r>
          </a:p>
        </p:txBody>
      </p:sp>
      <p:sp>
        <p:nvSpPr>
          <p:cNvPr id="70" name="Text Placeholder 7"/>
          <p:cNvSpPr>
            <a:spLocks noGrp="1"/>
          </p:cNvSpPr>
          <p:nvPr>
            <p:ph type="body" idx="10"/>
          </p:nvPr>
        </p:nvSpPr>
        <p:spPr>
          <a:xfrm>
            <a:off x="7205277" y="1914144"/>
            <a:ext cx="4101324" cy="4186985"/>
          </a:xfrm>
        </p:spPr>
        <p:txBody>
          <a:bodyPr/>
          <a:lstStyle/>
          <a:p>
            <a:r>
              <a:rPr lang="es-ES" sz="1600" i="0" dirty="0">
                <a:solidFill>
                  <a:schemeClr val="tx1">
                    <a:lumMod val="75000"/>
                    <a:lumOff val="25000"/>
                  </a:schemeClr>
                </a:solidFill>
              </a:rPr>
              <a:t>Esta directriz se difundirá a través de las oficinas regionales y nacionales de la OMS, los ministerios de salud, las organizaciones profesionales, los centros colaboradores de </a:t>
            </a:r>
            <a:r>
              <a:rPr lang="es-ES" sz="1600" i="0" dirty="0" smtClean="0">
                <a:solidFill>
                  <a:schemeClr val="tx1">
                    <a:lumMod val="75000"/>
                    <a:lumOff val="25000"/>
                  </a:schemeClr>
                </a:solidFill>
              </a:rPr>
              <a:t/>
            </a:r>
            <a:br>
              <a:rPr lang="es-ES" sz="1600" i="0" dirty="0" smtClean="0">
                <a:solidFill>
                  <a:schemeClr val="tx1">
                    <a:lumMod val="75000"/>
                    <a:lumOff val="25000"/>
                  </a:schemeClr>
                </a:solidFill>
              </a:rPr>
            </a:br>
            <a:r>
              <a:rPr lang="es-ES" sz="1600" i="0" dirty="0" smtClean="0">
                <a:solidFill>
                  <a:schemeClr val="tx1">
                    <a:lumMod val="75000"/>
                    <a:lumOff val="25000"/>
                  </a:schemeClr>
                </a:solidFill>
              </a:rPr>
              <a:t>la </a:t>
            </a:r>
            <a:r>
              <a:rPr lang="es-ES" sz="1600" i="0" dirty="0">
                <a:solidFill>
                  <a:schemeClr val="tx1">
                    <a:lumMod val="75000"/>
                    <a:lumOff val="25000"/>
                  </a:schemeClr>
                </a:solidFill>
              </a:rPr>
              <a:t>OMS, otros organismos de las Naciones Unidas y organizaciones no gubernamentales y asociaciones profesionales. </a:t>
            </a:r>
          </a:p>
          <a:p>
            <a:r>
              <a:rPr lang="es-ES" sz="1600" i="0" dirty="0">
                <a:solidFill>
                  <a:schemeClr val="tx1">
                    <a:lumMod val="75000"/>
                    <a:lumOff val="25000"/>
                  </a:schemeClr>
                </a:solidFill>
              </a:rPr>
              <a:t>Esta directriz estará disponible en el sitio web de la OMS y también como publicación impresa. </a:t>
            </a:r>
          </a:p>
        </p:txBody>
      </p:sp>
      <p:pic>
        <p:nvPicPr>
          <p:cNvPr id="14" name="Picture 13"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5" cstate="screen">
            <a:alphaModFix amt="19000"/>
            <a:extLst>
              <a:ext uri="{28A0092B-C50C-407E-A947-70E740481C1C}">
                <a14:useLocalDpi xmlns:a14="http://schemas.microsoft.com/office/drawing/2010/main"/>
              </a:ext>
            </a:extLst>
          </a:blip>
          <a:srcRect/>
          <a:stretch/>
        </p:blipFill>
        <p:spPr>
          <a:xfrm flipH="1">
            <a:off x="8469254" y="15735"/>
            <a:ext cx="3722746" cy="2739093"/>
          </a:xfrm>
          <a:prstGeom prst="rect">
            <a:avLst/>
          </a:prstGeom>
        </p:spPr>
      </p:pic>
      <p:grpSp>
        <p:nvGrpSpPr>
          <p:cNvPr id="30" name="Group 29"/>
          <p:cNvGrpSpPr/>
          <p:nvPr/>
        </p:nvGrpSpPr>
        <p:grpSpPr>
          <a:xfrm>
            <a:off x="5487010" y="3764083"/>
            <a:ext cx="961316" cy="961316"/>
            <a:chOff x="5487010" y="3889208"/>
            <a:chExt cx="961316" cy="961316"/>
          </a:xfrm>
        </p:grpSpPr>
        <p:sp>
          <p:nvSpPr>
            <p:cNvPr id="2" name="Oval 1"/>
            <p:cNvSpPr/>
            <p:nvPr/>
          </p:nvSpPr>
          <p:spPr>
            <a:xfrm>
              <a:off x="5487010" y="3889208"/>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3526" y="4095785"/>
              <a:ext cx="548162" cy="548162"/>
            </a:xfrm>
            <a:prstGeom prst="rect">
              <a:avLst/>
            </a:prstGeom>
          </p:spPr>
        </p:pic>
      </p:grpSp>
      <p:grpSp>
        <p:nvGrpSpPr>
          <p:cNvPr id="29" name="Group 28"/>
          <p:cNvGrpSpPr/>
          <p:nvPr/>
        </p:nvGrpSpPr>
        <p:grpSpPr>
          <a:xfrm>
            <a:off x="3880586" y="3764083"/>
            <a:ext cx="961316" cy="961316"/>
            <a:chOff x="3880586" y="3889208"/>
            <a:chExt cx="961316" cy="961316"/>
          </a:xfrm>
        </p:grpSpPr>
        <p:sp>
          <p:nvSpPr>
            <p:cNvPr id="19" name="Oval 18"/>
            <p:cNvSpPr/>
            <p:nvPr/>
          </p:nvSpPr>
          <p:spPr>
            <a:xfrm>
              <a:off x="3880586" y="3889208"/>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8" name="Picture 7"/>
            <p:cNvPicPr>
              <a:picLocks noChangeAspect="1"/>
            </p:cNvPicPr>
            <p:nvPr/>
          </p:nvPicPr>
          <p:blipFill>
            <a:blip r:embed="rId7"/>
            <a:stretch>
              <a:fillRect/>
            </a:stretch>
          </p:blipFill>
          <p:spPr>
            <a:xfrm>
              <a:off x="4188983" y="4092334"/>
              <a:ext cx="344522" cy="555064"/>
            </a:xfrm>
            <a:prstGeom prst="rect">
              <a:avLst/>
            </a:prstGeom>
          </p:spPr>
        </p:pic>
      </p:grpSp>
      <p:grpSp>
        <p:nvGrpSpPr>
          <p:cNvPr id="34" name="Group 33"/>
          <p:cNvGrpSpPr/>
          <p:nvPr/>
        </p:nvGrpSpPr>
        <p:grpSpPr>
          <a:xfrm>
            <a:off x="697599" y="1724070"/>
            <a:ext cx="961316" cy="961316"/>
            <a:chOff x="697599" y="1772195"/>
            <a:chExt cx="961316" cy="961316"/>
          </a:xfrm>
        </p:grpSpPr>
        <p:sp>
          <p:nvSpPr>
            <p:cNvPr id="25" name="Oval 24"/>
            <p:cNvSpPr/>
            <p:nvPr/>
          </p:nvSpPr>
          <p:spPr>
            <a:xfrm>
              <a:off x="697599" y="1772195"/>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2" name="Picture 11"/>
            <p:cNvPicPr>
              <a:picLocks noChangeAspect="1"/>
            </p:cNvPicPr>
            <p:nvPr/>
          </p:nvPicPr>
          <p:blipFill>
            <a:blip r:embed="rId8"/>
            <a:stretch>
              <a:fillRect/>
            </a:stretch>
          </p:blipFill>
          <p:spPr>
            <a:xfrm>
              <a:off x="848160" y="1928902"/>
              <a:ext cx="667152" cy="667152"/>
            </a:xfrm>
            <a:prstGeom prst="rect">
              <a:avLst/>
            </a:prstGeom>
          </p:spPr>
        </p:pic>
      </p:grpSp>
      <p:grpSp>
        <p:nvGrpSpPr>
          <p:cNvPr id="32" name="Group 31"/>
          <p:cNvGrpSpPr/>
          <p:nvPr/>
        </p:nvGrpSpPr>
        <p:grpSpPr>
          <a:xfrm>
            <a:off x="697599" y="3764083"/>
            <a:ext cx="961316" cy="961316"/>
            <a:chOff x="697599" y="3889208"/>
            <a:chExt cx="961316" cy="961316"/>
          </a:xfrm>
        </p:grpSpPr>
        <p:sp>
          <p:nvSpPr>
            <p:cNvPr id="24" name="Oval 23"/>
            <p:cNvSpPr/>
            <p:nvPr/>
          </p:nvSpPr>
          <p:spPr>
            <a:xfrm>
              <a:off x="697599" y="3889208"/>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5399" y="4119152"/>
              <a:ext cx="576642" cy="501428"/>
            </a:xfrm>
            <a:prstGeom prst="rect">
              <a:avLst/>
            </a:prstGeom>
          </p:spPr>
        </p:pic>
      </p:grpSp>
      <p:grpSp>
        <p:nvGrpSpPr>
          <p:cNvPr id="31" name="Group 30"/>
          <p:cNvGrpSpPr/>
          <p:nvPr/>
        </p:nvGrpSpPr>
        <p:grpSpPr>
          <a:xfrm>
            <a:off x="2278153" y="3764083"/>
            <a:ext cx="961316" cy="961316"/>
            <a:chOff x="2287985" y="3889208"/>
            <a:chExt cx="961316" cy="961316"/>
          </a:xfrm>
        </p:grpSpPr>
        <p:sp>
          <p:nvSpPr>
            <p:cNvPr id="23" name="Oval 22"/>
            <p:cNvSpPr/>
            <p:nvPr/>
          </p:nvSpPr>
          <p:spPr>
            <a:xfrm>
              <a:off x="2287985" y="3889208"/>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20" name="Picture 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96297" y="4071482"/>
              <a:ext cx="344693" cy="594046"/>
            </a:xfrm>
            <a:prstGeom prst="rect">
              <a:avLst/>
            </a:prstGeom>
          </p:spPr>
        </p:pic>
      </p:grpSp>
      <p:grpSp>
        <p:nvGrpSpPr>
          <p:cNvPr id="35" name="Group 34"/>
          <p:cNvGrpSpPr/>
          <p:nvPr/>
        </p:nvGrpSpPr>
        <p:grpSpPr>
          <a:xfrm>
            <a:off x="3826712" y="1724070"/>
            <a:ext cx="961316" cy="961316"/>
            <a:chOff x="3826712" y="1772195"/>
            <a:chExt cx="961316" cy="961316"/>
          </a:xfrm>
        </p:grpSpPr>
        <p:sp>
          <p:nvSpPr>
            <p:cNvPr id="26" name="Oval 25"/>
            <p:cNvSpPr/>
            <p:nvPr/>
          </p:nvSpPr>
          <p:spPr>
            <a:xfrm>
              <a:off x="3826712" y="1772195"/>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22" name="Picture 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10715" y="1966921"/>
              <a:ext cx="593310" cy="571864"/>
            </a:xfrm>
            <a:prstGeom prst="rect">
              <a:avLst/>
            </a:prstGeom>
          </p:spPr>
        </p:pic>
      </p:grpSp>
      <p:grpSp>
        <p:nvGrpSpPr>
          <p:cNvPr id="36" name="Group 35"/>
          <p:cNvGrpSpPr/>
          <p:nvPr/>
        </p:nvGrpSpPr>
        <p:grpSpPr>
          <a:xfrm>
            <a:off x="5496277" y="1724070"/>
            <a:ext cx="961316" cy="961316"/>
            <a:chOff x="5456949" y="1772195"/>
            <a:chExt cx="961316" cy="961316"/>
          </a:xfrm>
        </p:grpSpPr>
        <p:sp>
          <p:nvSpPr>
            <p:cNvPr id="27" name="Oval 26"/>
            <p:cNvSpPr/>
            <p:nvPr/>
          </p:nvSpPr>
          <p:spPr>
            <a:xfrm>
              <a:off x="5456949" y="1772195"/>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28" name="Picture 27"/>
            <p:cNvPicPr>
              <a:picLocks noChangeAspect="1"/>
            </p:cNvPicPr>
            <p:nvPr/>
          </p:nvPicPr>
          <p:blipFill>
            <a:blip r:embed="rId12"/>
            <a:stretch>
              <a:fillRect/>
            </a:stretch>
          </p:blipFill>
          <p:spPr>
            <a:xfrm>
              <a:off x="5630443" y="1966921"/>
              <a:ext cx="614328" cy="592772"/>
            </a:xfrm>
            <a:prstGeom prst="rect">
              <a:avLst/>
            </a:prstGeom>
          </p:spPr>
        </p:pic>
      </p:grpSp>
      <p:sp>
        <p:nvSpPr>
          <p:cNvPr id="3" name="Slide Number Placeholder 2">
            <a:extLst>
              <a:ext uri="{FF2B5EF4-FFF2-40B4-BE49-F238E27FC236}">
                <a16:creationId xmlns:a16="http://schemas.microsoft.com/office/drawing/2014/main" id="{0C443D64-F439-F140-A048-D0A2B3E51A22}"/>
              </a:ext>
            </a:extLst>
          </p:cNvPr>
          <p:cNvSpPr>
            <a:spLocks noGrp="1"/>
          </p:cNvSpPr>
          <p:nvPr>
            <p:ph type="sldNum" sz="quarter" idx="18"/>
          </p:nvPr>
        </p:nvSpPr>
        <p:spPr/>
        <p:txBody>
          <a:bodyPr/>
          <a:lstStyle/>
          <a:p>
            <a:fld id="{6809F770-0487-C844-B5CD-7CCE6C86BD15}" type="slidenum">
              <a:rPr lang="en-US" smtClean="0"/>
              <a:pPr/>
              <a:t>74</a:t>
            </a:fld>
            <a:endParaRPr lang="en-US" smtClean="0"/>
          </a:p>
        </p:txBody>
      </p:sp>
    </p:spTree>
    <p:extLst>
      <p:ext uri="{BB962C8B-B14F-4D97-AF65-F5344CB8AC3E}">
        <p14:creationId xmlns:p14="http://schemas.microsoft.com/office/powerpoint/2010/main" val="1582676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Effect transition="in" filter="fade">
                                      <p:cBhvr>
                                        <p:cTn id="9" dur="1000"/>
                                        <p:tgtEl>
                                          <p:spTgt spid="3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fltVal val="0"/>
                                          </p:val>
                                        </p:tav>
                                        <p:tav tm="100000">
                                          <p:val>
                                            <p:strVal val="#ppt_w"/>
                                          </p:val>
                                        </p:tav>
                                      </p:tavLst>
                                    </p:anim>
                                    <p:anim calcmode="lin" valueType="num">
                                      <p:cBhvr>
                                        <p:cTn id="18" dur="1000" fill="hold"/>
                                        <p:tgtEl>
                                          <p:spTgt spid="35"/>
                                        </p:tgtEl>
                                        <p:attrNameLst>
                                          <p:attrName>ppt_h</p:attrName>
                                        </p:attrNameLst>
                                      </p:cBhvr>
                                      <p:tavLst>
                                        <p:tav tm="0">
                                          <p:val>
                                            <p:fltVal val="0"/>
                                          </p:val>
                                        </p:tav>
                                        <p:tav tm="100000">
                                          <p:val>
                                            <p:strVal val="#ppt_h"/>
                                          </p:val>
                                        </p:tav>
                                      </p:tavLst>
                                    </p:anim>
                                    <p:animEffect transition="in" filter="fade">
                                      <p:cBhvr>
                                        <p:cTn id="19" dur="10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fltVal val="0"/>
                                          </p:val>
                                        </p:tav>
                                        <p:tav tm="100000">
                                          <p:val>
                                            <p:strVal val="#ppt_w"/>
                                          </p:val>
                                        </p:tav>
                                      </p:tavLst>
                                    </p:anim>
                                    <p:anim calcmode="lin" valueType="num">
                                      <p:cBhvr>
                                        <p:cTn id="23" dur="1000" fill="hold"/>
                                        <p:tgtEl>
                                          <p:spTgt spid="36"/>
                                        </p:tgtEl>
                                        <p:attrNameLst>
                                          <p:attrName>ppt_h</p:attrName>
                                        </p:attrNameLst>
                                      </p:cBhvr>
                                      <p:tavLst>
                                        <p:tav tm="0">
                                          <p:val>
                                            <p:fltVal val="0"/>
                                          </p:val>
                                        </p:tav>
                                        <p:tav tm="100000">
                                          <p:val>
                                            <p:strVal val="#ppt_h"/>
                                          </p:val>
                                        </p:tav>
                                      </p:tavLst>
                                    </p:anim>
                                    <p:animEffect transition="in" filter="fade">
                                      <p:cBhvr>
                                        <p:cTn id="24" dur="1000"/>
                                        <p:tgtEl>
                                          <p:spTgt spid="36"/>
                                        </p:tgtEl>
                                      </p:cBhvr>
                                    </p:animEffect>
                                  </p:childTnLst>
                                </p:cTn>
                              </p:par>
                              <p:par>
                                <p:cTn id="25" presetID="53" presetClass="entr" presetSubtype="16"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animEffect transition="in" filter="fade">
                                      <p:cBhvr>
                                        <p:cTn id="29" dur="1000"/>
                                        <p:tgtEl>
                                          <p:spTgt spid="30"/>
                                        </p:tgtEl>
                                      </p:cBhvr>
                                    </p:animEffect>
                                  </p:childTnLst>
                                </p:cTn>
                              </p:par>
                              <p:par>
                                <p:cTn id="30" presetID="53" presetClass="entr" presetSubtype="16"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fltVal val="0"/>
                                          </p:val>
                                        </p:tav>
                                        <p:tav tm="100000">
                                          <p:val>
                                            <p:strVal val="#ppt_w"/>
                                          </p:val>
                                        </p:tav>
                                      </p:tavLst>
                                    </p:anim>
                                    <p:anim calcmode="lin" valueType="num">
                                      <p:cBhvr>
                                        <p:cTn id="33" dur="1000" fill="hold"/>
                                        <p:tgtEl>
                                          <p:spTgt spid="29"/>
                                        </p:tgtEl>
                                        <p:attrNameLst>
                                          <p:attrName>ppt_h</p:attrName>
                                        </p:attrNameLst>
                                      </p:cBhvr>
                                      <p:tavLst>
                                        <p:tav tm="0">
                                          <p:val>
                                            <p:fltVal val="0"/>
                                          </p:val>
                                        </p:tav>
                                        <p:tav tm="100000">
                                          <p:val>
                                            <p:strVal val="#ppt_h"/>
                                          </p:val>
                                        </p:tav>
                                      </p:tavLst>
                                    </p:anim>
                                    <p:animEffect transition="in" filter="fade">
                                      <p:cBhvr>
                                        <p:cTn id="34" dur="1000"/>
                                        <p:tgtEl>
                                          <p:spTgt spid="29"/>
                                        </p:tgtEl>
                                      </p:cBhvr>
                                    </p:animEffect>
                                  </p:childTnLst>
                                </p:cTn>
                              </p:par>
                              <p:par>
                                <p:cTn id="35" presetID="53" presetClass="entr" presetSubtype="16"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fltVal val="0"/>
                                          </p:val>
                                        </p:tav>
                                        <p:tav tm="100000">
                                          <p:val>
                                            <p:strVal val="#ppt_w"/>
                                          </p:val>
                                        </p:tav>
                                      </p:tavLst>
                                    </p:anim>
                                    <p:anim calcmode="lin" valueType="num">
                                      <p:cBhvr>
                                        <p:cTn id="38" dur="1000" fill="hold"/>
                                        <p:tgtEl>
                                          <p:spTgt spid="31"/>
                                        </p:tgtEl>
                                        <p:attrNameLst>
                                          <p:attrName>ppt_h</p:attrName>
                                        </p:attrNameLst>
                                      </p:cBhvr>
                                      <p:tavLst>
                                        <p:tav tm="0">
                                          <p:val>
                                            <p:fltVal val="0"/>
                                          </p:val>
                                        </p:tav>
                                        <p:tav tm="100000">
                                          <p:val>
                                            <p:strVal val="#ppt_h"/>
                                          </p:val>
                                        </p:tav>
                                      </p:tavLst>
                                    </p:anim>
                                    <p:animEffect transition="in" filter="fade">
                                      <p:cBhvr>
                                        <p:cTn id="39" dur="1000"/>
                                        <p:tgtEl>
                                          <p:spTgt spid="31"/>
                                        </p:tgtEl>
                                      </p:cBhvr>
                                    </p:animEffect>
                                  </p:childTnLst>
                                </p:cTn>
                              </p:par>
                              <p:par>
                                <p:cTn id="40" presetID="53"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Effect transition="in" filter="fade">
                                      <p:cBhvr>
                                        <p:cTn id="44" dur="1000"/>
                                        <p:tgtEl>
                                          <p:spTgt spid="32"/>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70">
                                            <p:txEl>
                                              <p:pRg st="0" end="0"/>
                                            </p:txEl>
                                          </p:spTgt>
                                        </p:tgtEl>
                                        <p:attrNameLst>
                                          <p:attrName>style.visibility</p:attrName>
                                        </p:attrNameLst>
                                      </p:cBhvr>
                                      <p:to>
                                        <p:strVal val="visible"/>
                                      </p:to>
                                    </p:set>
                                    <p:animEffect transition="in" filter="wipe(left)">
                                      <p:cBhvr>
                                        <p:cTn id="52" dur="2000"/>
                                        <p:tgtEl>
                                          <p:spTgt spid="70">
                                            <p:txEl>
                                              <p:pRg st="0" end="0"/>
                                            </p:txEl>
                                          </p:spTgt>
                                        </p:tgtEl>
                                      </p:cBhvr>
                                    </p:animEffect>
                                  </p:childTnLst>
                                </p:cTn>
                              </p:par>
                            </p:childTnLst>
                          </p:cTn>
                        </p:par>
                        <p:par>
                          <p:cTn id="53" fill="hold">
                            <p:stCondLst>
                              <p:cond delay="4000"/>
                            </p:stCondLst>
                            <p:childTnLst>
                              <p:par>
                                <p:cTn id="54" presetID="22" presetClass="entr" presetSubtype="8" fill="hold" nodeType="afterEffect">
                                  <p:stCondLst>
                                    <p:cond delay="0"/>
                                  </p:stCondLst>
                                  <p:childTnLst>
                                    <p:set>
                                      <p:cBhvr>
                                        <p:cTn id="55" dur="1" fill="hold">
                                          <p:stCondLst>
                                            <p:cond delay="0"/>
                                          </p:stCondLst>
                                        </p:cTn>
                                        <p:tgtEl>
                                          <p:spTgt spid="70">
                                            <p:txEl>
                                              <p:pRg st="1" end="1"/>
                                            </p:txEl>
                                          </p:spTgt>
                                        </p:tgtEl>
                                        <p:attrNameLst>
                                          <p:attrName>style.visibility</p:attrName>
                                        </p:attrNameLst>
                                      </p:cBhvr>
                                      <p:to>
                                        <p:strVal val="visible"/>
                                      </p:to>
                                    </p:set>
                                    <p:animEffect transition="in" filter="wipe(left)">
                                      <p:cBhvr>
                                        <p:cTn id="56" dur="2000"/>
                                        <p:tgtEl>
                                          <p:spTgt spid="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EEF2EF21-C22C-C24C-9A8C-FC8B2B41B2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2741272"/>
          </a:xfrm>
          <a:prstGeom prst="rect">
            <a:avLst/>
          </a:prstGeom>
        </p:spPr>
      </p:pic>
      <p:sp>
        <p:nvSpPr>
          <p:cNvPr id="2" name="Title 1"/>
          <p:cNvSpPr>
            <a:spLocks noGrp="1"/>
          </p:cNvSpPr>
          <p:nvPr>
            <p:ph type="title"/>
          </p:nvPr>
        </p:nvSpPr>
        <p:spPr>
          <a:xfrm>
            <a:off x="610309" y="275144"/>
            <a:ext cx="11581691" cy="3255751"/>
          </a:xfrm>
        </p:spPr>
        <p:txBody>
          <a:bodyPr/>
          <a:lstStyle/>
          <a:p>
            <a:r>
              <a:rPr lang="es-ES" b="1" dirty="0"/>
              <a:t>Cuestiones de aplicabilidad</a:t>
            </a:r>
          </a:p>
        </p:txBody>
      </p:sp>
      <p:sp>
        <p:nvSpPr>
          <p:cNvPr id="7" name="Text Placeholder 6"/>
          <p:cNvSpPr>
            <a:spLocks noGrp="1"/>
          </p:cNvSpPr>
          <p:nvPr>
            <p:ph type="body" sz="quarter" idx="14"/>
          </p:nvPr>
        </p:nvSpPr>
        <p:spPr/>
        <p:txBody>
          <a:bodyPr/>
          <a:lstStyle/>
          <a:p>
            <a:r>
              <a:rPr lang="es-ES"/>
              <a:t>Posibles obstáculos a la implementación </a:t>
            </a:r>
          </a:p>
          <a:p>
            <a:endParaRPr lang="en-US" dirty="0"/>
          </a:p>
        </p:txBody>
      </p:sp>
      <p:sp>
        <p:nvSpPr>
          <p:cNvPr id="8" name="Text Placeholder 7"/>
          <p:cNvSpPr>
            <a:spLocks noGrp="1"/>
          </p:cNvSpPr>
          <p:nvPr>
            <p:ph type="body" sz="quarter" idx="15"/>
          </p:nvPr>
        </p:nvSpPr>
        <p:spPr/>
        <p:txBody>
          <a:bodyPr/>
          <a:lstStyle/>
          <a:p>
            <a:r>
              <a:rPr lang="es-ES"/>
              <a:t>06</a:t>
            </a:r>
          </a:p>
        </p:txBody>
      </p:sp>
      <p:cxnSp>
        <p:nvCxnSpPr>
          <p:cNvPr id="6" name="Straight Connector 5">
            <a:extLst>
              <a:ext uri="{FF2B5EF4-FFF2-40B4-BE49-F238E27FC236}">
                <a16:creationId xmlns:a16="http://schemas.microsoft.com/office/drawing/2014/main" id="{80163A7F-8826-8340-971F-0E9CA59B2CFB}"/>
              </a:ext>
            </a:extLst>
          </p:cNvPr>
          <p:cNvCxnSpPr/>
          <p:nvPr/>
        </p:nvCxnSpPr>
        <p:spPr>
          <a:xfrm>
            <a:off x="611540" y="395264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434417"/>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1106C0A-2A9B-8B4D-BBDE-C5FE93FD4BEF}"/>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pic>
        <p:nvPicPr>
          <p:cNvPr id="13" name="Picture 12">
            <a:extLst>
              <a:ext uri="{FF2B5EF4-FFF2-40B4-BE49-F238E27FC236}">
                <a16:creationId xmlns:a16="http://schemas.microsoft.com/office/drawing/2014/main" id="{BE9DC660-A8BA-D14A-AD9A-3C8C534BEADC}"/>
              </a:ext>
            </a:extLst>
          </p:cNvPr>
          <p:cNvPicPr>
            <a:picLocks noChangeAspect="1"/>
          </p:cNvPicPr>
          <p:nvPr/>
        </p:nvPicPr>
        <p:blipFill>
          <a:blip r:embed="rId3"/>
          <a:stretch>
            <a:fillRect/>
          </a:stretch>
        </p:blipFill>
        <p:spPr>
          <a:xfrm>
            <a:off x="6534852" y="0"/>
            <a:ext cx="6604000" cy="6858000"/>
          </a:xfrm>
          <a:prstGeom prst="rect">
            <a:avLst/>
          </a:prstGeom>
        </p:spPr>
      </p:pic>
      <p:sp>
        <p:nvSpPr>
          <p:cNvPr id="7" name="Title 6"/>
          <p:cNvSpPr>
            <a:spLocks noGrp="1"/>
          </p:cNvSpPr>
          <p:nvPr>
            <p:ph type="title"/>
          </p:nvPr>
        </p:nvSpPr>
        <p:spPr/>
        <p:txBody>
          <a:bodyPr/>
          <a:lstStyle/>
          <a:p>
            <a:r>
              <a:rPr lang="es-ES" b="1" cap="none" dirty="0">
                <a:solidFill>
                  <a:srgbClr val="1F7CB9"/>
                </a:solidFill>
              </a:rPr>
              <a:t>Posibles obstáculos </a:t>
            </a:r>
            <a:r>
              <a:rPr lang="es-ES" b="1" cap="none" dirty="0" smtClean="0">
                <a:solidFill>
                  <a:srgbClr val="1F7CB9"/>
                </a:solidFill>
              </a:rPr>
              <a:t/>
            </a:r>
            <a:br>
              <a:rPr lang="es-ES" b="1" cap="none" dirty="0" smtClean="0">
                <a:solidFill>
                  <a:srgbClr val="1F7CB9"/>
                </a:solidFill>
              </a:rPr>
            </a:br>
            <a:r>
              <a:rPr lang="es-ES" b="1" cap="none" dirty="0" smtClean="0">
                <a:solidFill>
                  <a:srgbClr val="1F7CB9"/>
                </a:solidFill>
              </a:rPr>
              <a:t>a la </a:t>
            </a:r>
            <a:r>
              <a:rPr lang="es-ES" b="1" cap="none" dirty="0">
                <a:solidFill>
                  <a:srgbClr val="1F7CB9"/>
                </a:solidFill>
              </a:rPr>
              <a:t>implementación </a:t>
            </a:r>
          </a:p>
        </p:txBody>
      </p:sp>
      <p:sp>
        <p:nvSpPr>
          <p:cNvPr id="8" name="Content Placeholder 7"/>
          <p:cNvSpPr>
            <a:spLocks noGrp="1"/>
          </p:cNvSpPr>
          <p:nvPr>
            <p:ph idx="1"/>
          </p:nvPr>
        </p:nvSpPr>
        <p:spPr>
          <a:xfrm>
            <a:off x="610310" y="1702089"/>
            <a:ext cx="6822878" cy="4108775"/>
          </a:xfrm>
        </p:spPr>
        <p:txBody>
          <a:bodyPr/>
          <a:lstStyle/>
          <a:p>
            <a:pPr marL="228600" lvl="2" indent="-228600">
              <a:buFont typeface="+mj-lt"/>
              <a:buAutoNum type="arabicPeriod"/>
            </a:pPr>
            <a:r>
              <a:rPr lang="es-ES" sz="1600" i="1" dirty="0">
                <a:solidFill>
                  <a:schemeClr val="tx1">
                    <a:lumMod val="75000"/>
                    <a:lumOff val="25000"/>
                  </a:schemeClr>
                </a:solidFill>
                <a:latin typeface="Georgia" charset="0"/>
                <a:ea typeface="Georgia" charset="0"/>
                <a:cs typeface="Georgia" charset="0"/>
              </a:rPr>
              <a:t>Falta de recursos humanos con la experiencia y las habilidades necesarias para implementar, supervisar y apoyar las prácticas recomendadas.</a:t>
            </a:r>
          </a:p>
          <a:p>
            <a:pPr marL="228600" lvl="2" indent="-228600">
              <a:buFont typeface="+mj-lt"/>
              <a:buAutoNum type="arabicPeriod"/>
            </a:pPr>
            <a:r>
              <a:rPr lang="es-ES" sz="1600" i="1" dirty="0">
                <a:solidFill>
                  <a:schemeClr val="tx1">
                    <a:lumMod val="75000"/>
                    <a:lumOff val="25000"/>
                  </a:schemeClr>
                </a:solidFill>
                <a:latin typeface="Georgia" charset="0"/>
                <a:ea typeface="Georgia" charset="0"/>
                <a:cs typeface="Georgia" charset="0"/>
              </a:rPr>
              <a:t>Falta de infraestructura para apoyar las intervenciones (por ejemplo, falta de electricidad para refrigeración; falta de acceso a agua limpia </a:t>
            </a:r>
            <a:r>
              <a:rPr lang="es-ES" sz="1600" i="1" dirty="0" smtClean="0">
                <a:solidFill>
                  <a:schemeClr val="tx1">
                    <a:lumMod val="75000"/>
                    <a:lumOff val="25000"/>
                  </a:schemeClr>
                </a:solidFill>
                <a:latin typeface="Georgia" charset="0"/>
                <a:ea typeface="Georgia" charset="0"/>
                <a:cs typeface="Georgia" charset="0"/>
              </a:rPr>
              <a:t/>
            </a:r>
            <a:br>
              <a:rPr lang="es-ES" sz="1600" i="1" dirty="0" smtClean="0">
                <a:solidFill>
                  <a:schemeClr val="tx1">
                    <a:lumMod val="75000"/>
                    <a:lumOff val="25000"/>
                  </a:schemeClr>
                </a:solidFill>
                <a:latin typeface="Georgia" charset="0"/>
                <a:ea typeface="Georgia" charset="0"/>
                <a:cs typeface="Georgia" charset="0"/>
              </a:rPr>
            </a:br>
            <a:r>
              <a:rPr lang="es-ES" sz="1600" i="1" dirty="0" smtClean="0">
                <a:solidFill>
                  <a:schemeClr val="tx1">
                    <a:lumMod val="75000"/>
                    <a:lumOff val="25000"/>
                  </a:schemeClr>
                </a:solidFill>
                <a:latin typeface="Georgia" charset="0"/>
                <a:ea typeface="Georgia" charset="0"/>
                <a:cs typeface="Georgia" charset="0"/>
              </a:rPr>
              <a:t>y </a:t>
            </a:r>
            <a:r>
              <a:rPr lang="es-ES" sz="1600" i="1" dirty="0">
                <a:solidFill>
                  <a:schemeClr val="tx1">
                    <a:lumMod val="75000"/>
                    <a:lumOff val="25000"/>
                  </a:schemeClr>
                </a:solidFill>
                <a:latin typeface="Georgia" charset="0"/>
                <a:ea typeface="Georgia" charset="0"/>
                <a:cs typeface="Georgia" charset="0"/>
              </a:rPr>
              <a:t>saneamiento; falta de espacio físico para prestar la atención </a:t>
            </a:r>
            <a:r>
              <a:rPr lang="es-ES" sz="1600" i="1" dirty="0" smtClean="0">
                <a:solidFill>
                  <a:schemeClr val="tx1">
                    <a:lumMod val="75000"/>
                    <a:lumOff val="25000"/>
                  </a:schemeClr>
                </a:solidFill>
                <a:latin typeface="Georgia" charset="0"/>
                <a:ea typeface="Georgia" charset="0"/>
                <a:cs typeface="Georgia" charset="0"/>
              </a:rPr>
              <a:t/>
            </a:r>
            <a:br>
              <a:rPr lang="es-ES" sz="1600" i="1" dirty="0" smtClean="0">
                <a:solidFill>
                  <a:schemeClr val="tx1">
                    <a:lumMod val="75000"/>
                    <a:lumOff val="25000"/>
                  </a:schemeClr>
                </a:solidFill>
                <a:latin typeface="Georgia" charset="0"/>
                <a:ea typeface="Georgia" charset="0"/>
                <a:cs typeface="Georgia" charset="0"/>
              </a:rPr>
            </a:br>
            <a:r>
              <a:rPr lang="es-ES" sz="1600" i="1" dirty="0" smtClean="0">
                <a:solidFill>
                  <a:schemeClr val="tx1">
                    <a:lumMod val="75000"/>
                    <a:lumOff val="25000"/>
                  </a:schemeClr>
                </a:solidFill>
                <a:latin typeface="Georgia" charset="0"/>
                <a:ea typeface="Georgia" charset="0"/>
                <a:cs typeface="Georgia" charset="0"/>
              </a:rPr>
              <a:t>y </a:t>
            </a:r>
            <a:r>
              <a:rPr lang="es-ES" sz="1600" i="1" dirty="0">
                <a:solidFill>
                  <a:schemeClr val="tx1">
                    <a:lumMod val="75000"/>
                    <a:lumOff val="25000"/>
                  </a:schemeClr>
                </a:solidFill>
                <a:latin typeface="Georgia" charset="0"/>
                <a:ea typeface="Georgia" charset="0"/>
                <a:cs typeface="Georgia" charset="0"/>
              </a:rPr>
              <a:t>el asesoramiento individual). </a:t>
            </a:r>
          </a:p>
          <a:p>
            <a:pPr marL="228600" lvl="2" indent="-228600">
              <a:buFont typeface="+mj-lt"/>
              <a:buAutoNum type="arabicPeriod"/>
            </a:pPr>
            <a:r>
              <a:rPr lang="es-ES" sz="1600" i="1" dirty="0">
                <a:solidFill>
                  <a:schemeClr val="tx1">
                    <a:lumMod val="75000"/>
                    <a:lumOff val="25000"/>
                  </a:schemeClr>
                </a:solidFill>
                <a:latin typeface="Georgia" charset="0"/>
                <a:ea typeface="Georgia" charset="0"/>
                <a:cs typeface="Georgia" charset="0"/>
              </a:rPr>
              <a:t>Dificultad para acceder a los servicios de salud y al personal sanitario para las mujeres y los recién nacidos, incluida la falta de transporte, </a:t>
            </a:r>
            <a:r>
              <a:rPr lang="es-ES" sz="1600" i="1" dirty="0" smtClean="0">
                <a:solidFill>
                  <a:schemeClr val="tx1">
                    <a:lumMod val="75000"/>
                    <a:lumOff val="25000"/>
                  </a:schemeClr>
                </a:solidFill>
                <a:latin typeface="Georgia" charset="0"/>
                <a:ea typeface="Georgia" charset="0"/>
                <a:cs typeface="Georgia" charset="0"/>
              </a:rPr>
              <a:t/>
            </a:r>
            <a:br>
              <a:rPr lang="es-ES" sz="1600" i="1" dirty="0" smtClean="0">
                <a:solidFill>
                  <a:schemeClr val="tx1">
                    <a:lumMod val="75000"/>
                    <a:lumOff val="25000"/>
                  </a:schemeClr>
                </a:solidFill>
                <a:latin typeface="Georgia" charset="0"/>
                <a:ea typeface="Georgia" charset="0"/>
                <a:cs typeface="Georgia" charset="0"/>
              </a:rPr>
            </a:br>
            <a:r>
              <a:rPr lang="es-ES" sz="1600" i="1" dirty="0" smtClean="0">
                <a:solidFill>
                  <a:schemeClr val="tx1">
                    <a:lumMod val="75000"/>
                    <a:lumOff val="25000"/>
                  </a:schemeClr>
                </a:solidFill>
                <a:latin typeface="Georgia" charset="0"/>
                <a:ea typeface="Georgia" charset="0"/>
                <a:cs typeface="Georgia" charset="0"/>
              </a:rPr>
              <a:t>las </a:t>
            </a:r>
            <a:r>
              <a:rPr lang="es-ES" sz="1600" i="1" dirty="0">
                <a:solidFill>
                  <a:schemeClr val="tx1">
                    <a:lumMod val="75000"/>
                    <a:lumOff val="25000"/>
                  </a:schemeClr>
                </a:solidFill>
                <a:latin typeface="Georgia" charset="0"/>
                <a:ea typeface="Georgia" charset="0"/>
                <a:cs typeface="Georgia" charset="0"/>
              </a:rPr>
              <a:t>condiciones geográficas y los obstáculos financieros.</a:t>
            </a:r>
          </a:p>
          <a:p>
            <a:pPr marL="228600" lvl="2" indent="-228600">
              <a:buFont typeface="+mj-lt"/>
              <a:buAutoNum type="arabicPeriod"/>
            </a:pPr>
            <a:r>
              <a:rPr lang="es-ES" sz="1600" i="1" dirty="0">
                <a:solidFill>
                  <a:schemeClr val="tx1">
                    <a:lumMod val="75000"/>
                    <a:lumOff val="25000"/>
                  </a:schemeClr>
                </a:solidFill>
                <a:latin typeface="Georgia" charset="0"/>
                <a:ea typeface="Georgia" charset="0"/>
                <a:cs typeface="Georgia" charset="0"/>
              </a:rPr>
              <a:t>Falta de mecanismos de derivación y vías de atención eficaces para </a:t>
            </a:r>
            <a:r>
              <a:rPr lang="es-ES" sz="1600" i="1" dirty="0" smtClean="0">
                <a:solidFill>
                  <a:schemeClr val="tx1">
                    <a:lumMod val="75000"/>
                    <a:lumOff val="25000"/>
                  </a:schemeClr>
                </a:solidFill>
                <a:latin typeface="Georgia" charset="0"/>
                <a:ea typeface="Georgia" charset="0"/>
                <a:cs typeface="Georgia" charset="0"/>
              </a:rPr>
              <a:t/>
            </a:r>
            <a:br>
              <a:rPr lang="es-ES" sz="1600" i="1" dirty="0" smtClean="0">
                <a:solidFill>
                  <a:schemeClr val="tx1">
                    <a:lumMod val="75000"/>
                    <a:lumOff val="25000"/>
                  </a:schemeClr>
                </a:solidFill>
                <a:latin typeface="Georgia" charset="0"/>
                <a:ea typeface="Georgia" charset="0"/>
                <a:cs typeface="Georgia" charset="0"/>
              </a:rPr>
            </a:br>
            <a:r>
              <a:rPr lang="es-ES" sz="1600" i="1" dirty="0" smtClean="0">
                <a:solidFill>
                  <a:schemeClr val="tx1">
                    <a:lumMod val="75000"/>
                    <a:lumOff val="25000"/>
                  </a:schemeClr>
                </a:solidFill>
                <a:latin typeface="Georgia" charset="0"/>
                <a:ea typeface="Georgia" charset="0"/>
                <a:cs typeface="Georgia" charset="0"/>
              </a:rPr>
              <a:t>las </a:t>
            </a:r>
            <a:r>
              <a:rPr lang="es-ES" sz="1600" i="1" dirty="0">
                <a:solidFill>
                  <a:schemeClr val="tx1">
                    <a:lumMod val="75000"/>
                    <a:lumOff val="25000"/>
                  </a:schemeClr>
                </a:solidFill>
                <a:latin typeface="Georgia" charset="0"/>
                <a:ea typeface="Georgia" charset="0"/>
                <a:cs typeface="Georgia" charset="0"/>
              </a:rPr>
              <a:t>mujeres y los recién nacidos que necesitan atención adicional </a:t>
            </a:r>
            <a:r>
              <a:rPr lang="es-ES" sz="1600" i="1" dirty="0" smtClean="0">
                <a:solidFill>
                  <a:schemeClr val="tx1">
                    <a:lumMod val="75000"/>
                    <a:lumOff val="25000"/>
                  </a:schemeClr>
                </a:solidFill>
                <a:latin typeface="Georgia" charset="0"/>
                <a:ea typeface="Georgia" charset="0"/>
                <a:cs typeface="Georgia" charset="0"/>
              </a:rPr>
              <a:t/>
            </a:r>
            <a:br>
              <a:rPr lang="es-ES" sz="1600" i="1" dirty="0" smtClean="0">
                <a:solidFill>
                  <a:schemeClr val="tx1">
                    <a:lumMod val="75000"/>
                    <a:lumOff val="25000"/>
                  </a:schemeClr>
                </a:solidFill>
                <a:latin typeface="Georgia" charset="0"/>
                <a:ea typeface="Georgia" charset="0"/>
                <a:cs typeface="Georgia" charset="0"/>
              </a:rPr>
            </a:br>
            <a:r>
              <a:rPr lang="es-ES" sz="1600" i="1" dirty="0" smtClean="0">
                <a:solidFill>
                  <a:schemeClr val="tx1">
                    <a:lumMod val="75000"/>
                    <a:lumOff val="25000"/>
                  </a:schemeClr>
                </a:solidFill>
                <a:latin typeface="Georgia" charset="0"/>
                <a:ea typeface="Georgia" charset="0"/>
                <a:cs typeface="Georgia" charset="0"/>
              </a:rPr>
              <a:t>(</a:t>
            </a:r>
            <a:r>
              <a:rPr lang="es-ES" sz="1600" i="1" dirty="0">
                <a:solidFill>
                  <a:schemeClr val="tx1">
                    <a:lumMod val="75000"/>
                    <a:lumOff val="25000"/>
                  </a:schemeClr>
                </a:solidFill>
                <a:latin typeface="Georgia" charset="0"/>
                <a:ea typeface="Georgia" charset="0"/>
                <a:cs typeface="Georgia" charset="0"/>
              </a:rPr>
              <a:t>por ejemplo, evaluaciones subsiguientes de los recién nacidos).</a:t>
            </a:r>
          </a:p>
        </p:txBody>
      </p:sp>
      <p:sp>
        <p:nvSpPr>
          <p:cNvPr id="12" name="Slide Number Placeholder 11">
            <a:extLst>
              <a:ext uri="{FF2B5EF4-FFF2-40B4-BE49-F238E27FC236}">
                <a16:creationId xmlns:a16="http://schemas.microsoft.com/office/drawing/2014/main" id="{07B84D2A-EB94-254E-B156-6CFE51E24E77}"/>
              </a:ext>
            </a:extLst>
          </p:cNvPr>
          <p:cNvSpPr>
            <a:spLocks noGrp="1"/>
          </p:cNvSpPr>
          <p:nvPr>
            <p:ph type="sldNum" sz="quarter" idx="13"/>
          </p:nvPr>
        </p:nvSpPr>
        <p:spPr/>
        <p:txBody>
          <a:bodyPr/>
          <a:lstStyle/>
          <a:p>
            <a:fld id="{6809F770-0487-C844-B5CD-7CCE6C86BD15}" type="slidenum">
              <a:rPr lang="en-US" smtClean="0"/>
              <a:pPr/>
              <a:t>76</a:t>
            </a:fld>
            <a:endParaRPr lang="en-US" smtClean="0"/>
          </a:p>
        </p:txBody>
      </p:sp>
      <p:pic>
        <p:nvPicPr>
          <p:cNvPr id="9" name="Picture 8">
            <a:extLst>
              <a:ext uri="{FF2B5EF4-FFF2-40B4-BE49-F238E27FC236}">
                <a16:creationId xmlns:a16="http://schemas.microsoft.com/office/drawing/2014/main" id="{D5CF08B7-ED99-0E48-BC96-82E75565082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95811" y="2299849"/>
            <a:ext cx="3515618" cy="3236400"/>
          </a:xfrm>
          <a:prstGeom prst="rect">
            <a:avLst/>
          </a:prstGeom>
        </p:spPr>
      </p:pic>
    </p:spTree>
    <p:extLst>
      <p:ext uri="{BB962C8B-B14F-4D97-AF65-F5344CB8AC3E}">
        <p14:creationId xmlns:p14="http://schemas.microsoft.com/office/powerpoint/2010/main" val="972219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2000"/>
                                        <p:tgtEl>
                                          <p:spTgt spid="8">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2000"/>
                                        <p:tgtEl>
                                          <p:spTgt spid="8">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2000"/>
                                        <p:tgtEl>
                                          <p:spTgt spid="8">
                                            <p:txEl>
                                              <p:pRg st="2" end="2"/>
                                            </p:txEl>
                                          </p:spTgt>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8469254" y="11875"/>
            <a:ext cx="3722746" cy="2739093"/>
          </a:xfrm>
          <a:prstGeom prst="rect">
            <a:avLst/>
          </a:prstGeom>
        </p:spPr>
      </p:pic>
      <p:sp>
        <p:nvSpPr>
          <p:cNvPr id="7" name="Title 6"/>
          <p:cNvSpPr>
            <a:spLocks noGrp="1"/>
          </p:cNvSpPr>
          <p:nvPr>
            <p:ph type="title"/>
          </p:nvPr>
        </p:nvSpPr>
        <p:spPr/>
        <p:txBody>
          <a:bodyPr/>
          <a:lstStyle/>
          <a:p>
            <a:r>
              <a:rPr lang="es-ES" b="1" cap="none">
                <a:solidFill>
                  <a:srgbClr val="1F7CB9"/>
                </a:solidFill>
              </a:rPr>
              <a:t>Implementación efectiva de las recomendaciones</a:t>
            </a:r>
          </a:p>
        </p:txBody>
      </p:sp>
      <p:sp>
        <p:nvSpPr>
          <p:cNvPr id="11" name="TextBox 10"/>
          <p:cNvSpPr txBox="1"/>
          <p:nvPr/>
        </p:nvSpPr>
        <p:spPr bwMode="gray">
          <a:xfrm>
            <a:off x="6904138" y="4787968"/>
            <a:ext cx="1147834" cy="215444"/>
          </a:xfrm>
          <a:prstGeom prst="rect">
            <a:avLst/>
          </a:prstGeom>
          <a:noFill/>
        </p:spPr>
        <p:txBody>
          <a:bodyPr wrap="square" lIns="0" tIns="0" rIns="0" bIns="0" rtlCol="0">
            <a:spAutoFit/>
          </a:bodyPr>
          <a:lstStyle/>
          <a:p>
            <a:pPr algn="ctr"/>
            <a:r>
              <a:rPr lang="es-ES" sz="1400">
                <a:solidFill>
                  <a:schemeClr val="bg1"/>
                </a:solidFill>
                <a:latin typeface="+mj-lt"/>
              </a:rPr>
              <a:t>Infraestructura</a:t>
            </a:r>
          </a:p>
        </p:txBody>
      </p:sp>
      <p:sp>
        <p:nvSpPr>
          <p:cNvPr id="17" name="TextBox 16"/>
          <p:cNvSpPr txBox="1"/>
          <p:nvPr/>
        </p:nvSpPr>
        <p:spPr bwMode="gray">
          <a:xfrm>
            <a:off x="8397754" y="2036375"/>
            <a:ext cx="1056640" cy="215444"/>
          </a:xfrm>
          <a:prstGeom prst="rect">
            <a:avLst/>
          </a:prstGeom>
          <a:noFill/>
        </p:spPr>
        <p:txBody>
          <a:bodyPr wrap="square" lIns="0" tIns="0" rIns="0" bIns="0" rtlCol="0">
            <a:spAutoFit/>
          </a:bodyPr>
          <a:lstStyle/>
          <a:p>
            <a:pPr algn="ctr"/>
            <a:r>
              <a:rPr lang="es-ES" sz="1400">
                <a:solidFill>
                  <a:schemeClr val="bg1"/>
                </a:solidFill>
                <a:latin typeface="+mj-lt"/>
              </a:rPr>
              <a:t>Recursos</a:t>
            </a:r>
          </a:p>
        </p:txBody>
      </p:sp>
      <p:sp>
        <p:nvSpPr>
          <p:cNvPr id="18" name="TextBox 17"/>
          <p:cNvSpPr txBox="1"/>
          <p:nvPr/>
        </p:nvSpPr>
        <p:spPr bwMode="gray">
          <a:xfrm>
            <a:off x="9731052" y="4665854"/>
            <a:ext cx="1246683" cy="430887"/>
          </a:xfrm>
          <a:prstGeom prst="rect">
            <a:avLst/>
          </a:prstGeom>
          <a:noFill/>
        </p:spPr>
        <p:txBody>
          <a:bodyPr wrap="square" lIns="0" tIns="0" rIns="0" bIns="0" rtlCol="0">
            <a:spAutoFit/>
          </a:bodyPr>
          <a:lstStyle/>
          <a:p>
            <a:pPr algn="ctr"/>
            <a:r>
              <a:rPr lang="es-ES" sz="1400">
                <a:solidFill>
                  <a:schemeClr val="bg1"/>
                </a:solidFill>
                <a:latin typeface="+mj-lt"/>
              </a:rPr>
              <a:t>Información de salud</a:t>
            </a:r>
          </a:p>
        </p:txBody>
      </p:sp>
      <p:graphicFrame>
        <p:nvGraphicFramePr>
          <p:cNvPr id="15" name="Diagram 14"/>
          <p:cNvGraphicFramePr/>
          <p:nvPr>
            <p:extLst>
              <p:ext uri="{D42A27DB-BD31-4B8C-83A1-F6EECF244321}">
                <p14:modId xmlns:p14="http://schemas.microsoft.com/office/powerpoint/2010/main" val="1747792249"/>
              </p:ext>
            </p:extLst>
          </p:nvPr>
        </p:nvGraphicFramePr>
        <p:xfrm>
          <a:off x="798240" y="1187415"/>
          <a:ext cx="5654841" cy="5129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6904138" y="2541305"/>
            <a:ext cx="4752727" cy="1862048"/>
          </a:xfrm>
          <a:prstGeom prst="rect">
            <a:avLst/>
          </a:prstGeom>
        </p:spPr>
        <p:txBody>
          <a:bodyPr wrap="square">
            <a:spAutoFit/>
          </a:bodyPr>
          <a:lstStyle/>
          <a:p>
            <a:pPr>
              <a:lnSpc>
                <a:spcPts val="2300"/>
              </a:lnSpc>
            </a:pPr>
            <a:r>
              <a:rPr lang="es-ES" i="1">
                <a:solidFill>
                  <a:schemeClr val="tx1">
                    <a:lumMod val="75000"/>
                    <a:lumOff val="25000"/>
                  </a:schemeClr>
                </a:solidFill>
              </a:rPr>
              <a:t>La implementación efectiva de las recomendaciones de esta guía puede requerir la reorganización de la atención y la redistribución de los recursos sanitarios. </a:t>
            </a:r>
            <a:br>
              <a:rPr lang="es-ES" i="1">
                <a:solidFill>
                  <a:schemeClr val="tx1">
                    <a:lumMod val="75000"/>
                    <a:lumOff val="25000"/>
                  </a:schemeClr>
                </a:solidFill>
              </a:rPr>
            </a:br>
            <a:r>
              <a:rPr lang="es-ES" i="1">
                <a:solidFill>
                  <a:schemeClr val="tx1">
                    <a:lumMod val="75000"/>
                    <a:lumOff val="25000"/>
                  </a:schemeClr>
                </a:solidFill>
              </a:rPr>
              <a:t>Puede ser prudente un enfoque gradual de la adopción, adaptación e implementación.</a:t>
            </a:r>
            <a:r>
              <a:rPr lang="es-ES">
                <a:solidFill>
                  <a:schemeClr val="tx1">
                    <a:lumMod val="75000"/>
                    <a:lumOff val="25000"/>
                  </a:schemeClr>
                </a:solidFill>
              </a:rPr>
              <a:t> </a:t>
            </a:r>
          </a:p>
        </p:txBody>
      </p:sp>
      <p:sp>
        <p:nvSpPr>
          <p:cNvPr id="14" name="Slide Number Placeholder 13">
            <a:extLst>
              <a:ext uri="{FF2B5EF4-FFF2-40B4-BE49-F238E27FC236}">
                <a16:creationId xmlns:a16="http://schemas.microsoft.com/office/drawing/2014/main" id="{1A4FBA9C-580C-D04D-970C-E4830C477042}"/>
              </a:ext>
            </a:extLst>
          </p:cNvPr>
          <p:cNvSpPr>
            <a:spLocks noGrp="1"/>
          </p:cNvSpPr>
          <p:nvPr>
            <p:ph type="sldNum" sz="quarter" idx="13"/>
          </p:nvPr>
        </p:nvSpPr>
        <p:spPr/>
        <p:txBody>
          <a:bodyPr/>
          <a:lstStyle/>
          <a:p>
            <a:fld id="{6809F770-0487-C844-B5CD-7CCE6C86BD15}" type="slidenum">
              <a:rPr lang="en-US" smtClean="0"/>
              <a:pPr/>
              <a:t>77</a:t>
            </a:fld>
            <a:endParaRPr lang="en-US" smtClean="0"/>
          </a:p>
        </p:txBody>
      </p:sp>
    </p:spTree>
    <p:extLst>
      <p:ext uri="{BB962C8B-B14F-4D97-AF65-F5344CB8AC3E}">
        <p14:creationId xmlns:p14="http://schemas.microsoft.com/office/powerpoint/2010/main" val="4120959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554E5A86-3D61-8F4B-B600-82D91C45BD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3428993"/>
          </a:xfrm>
          <a:prstGeom prst="rect">
            <a:avLst/>
          </a:prstGeom>
        </p:spPr>
      </p:pic>
      <p:sp>
        <p:nvSpPr>
          <p:cNvPr id="10" name="Title 9"/>
          <p:cNvSpPr>
            <a:spLocks noGrp="1"/>
          </p:cNvSpPr>
          <p:nvPr>
            <p:ph type="title"/>
          </p:nvPr>
        </p:nvSpPr>
        <p:spPr>
          <a:noFill/>
        </p:spPr>
        <p:txBody>
          <a:bodyPr/>
          <a:lstStyle/>
          <a:p>
            <a:r>
              <a:rPr lang="es-ES" b="1"/>
              <a:t>Seguimiento y evaluación</a:t>
            </a:r>
          </a:p>
        </p:txBody>
      </p:sp>
      <p:sp>
        <p:nvSpPr>
          <p:cNvPr id="11" name="Text Placeholder 10"/>
          <p:cNvSpPr>
            <a:spLocks noGrp="1"/>
          </p:cNvSpPr>
          <p:nvPr>
            <p:ph type="body" sz="quarter" idx="14"/>
          </p:nvPr>
        </p:nvSpPr>
        <p:spPr/>
        <p:txBody>
          <a:bodyPr/>
          <a:lstStyle/>
          <a:p>
            <a:r>
              <a:rPr lang="es-ES"/>
              <a:t>Marco de seguimiento </a:t>
            </a:r>
          </a:p>
          <a:p>
            <a:r>
              <a:rPr lang="es-ES"/>
              <a:t>Indicadores sugeridos </a:t>
            </a:r>
          </a:p>
          <a:p>
            <a:endParaRPr lang="en-US" dirty="0"/>
          </a:p>
        </p:txBody>
      </p:sp>
      <p:sp>
        <p:nvSpPr>
          <p:cNvPr id="12" name="Text Placeholder 11"/>
          <p:cNvSpPr>
            <a:spLocks noGrp="1"/>
          </p:cNvSpPr>
          <p:nvPr>
            <p:ph type="body" sz="quarter" idx="15"/>
          </p:nvPr>
        </p:nvSpPr>
        <p:spPr/>
        <p:txBody>
          <a:bodyPr/>
          <a:lstStyle/>
          <a:p>
            <a:r>
              <a:rPr lang="es-ES"/>
              <a:t>07</a:t>
            </a:r>
          </a:p>
        </p:txBody>
      </p:sp>
      <p:cxnSp>
        <p:nvCxnSpPr>
          <p:cNvPr id="7" name="Straight Connector 6">
            <a:extLst>
              <a:ext uri="{FF2B5EF4-FFF2-40B4-BE49-F238E27FC236}">
                <a16:creationId xmlns:a16="http://schemas.microsoft.com/office/drawing/2014/main" id="{80163A7F-8826-8340-971F-0E9CA59B2CFB}"/>
              </a:ext>
            </a:extLst>
          </p:cNvPr>
          <p:cNvCxnSpPr/>
          <p:nvPr/>
        </p:nvCxnSpPr>
        <p:spPr>
          <a:xfrm>
            <a:off x="611540" y="395264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23564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753B1E8A-F3D3-804B-90DE-7C36C635CF7E}"/>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3876381" y="-545"/>
            <a:ext cx="8355048" cy="6147412"/>
          </a:xfrm>
          <a:prstGeom prst="rect">
            <a:avLst/>
          </a:prstGeom>
        </p:spPr>
      </p:pic>
      <p:sp>
        <p:nvSpPr>
          <p:cNvPr id="2" name="Title 1"/>
          <p:cNvSpPr>
            <a:spLocks noGrp="1"/>
          </p:cNvSpPr>
          <p:nvPr>
            <p:ph type="title"/>
          </p:nvPr>
        </p:nvSpPr>
        <p:spPr>
          <a:xfrm>
            <a:off x="610307" y="453144"/>
            <a:ext cx="7905731" cy="1348227"/>
          </a:xfrm>
        </p:spPr>
        <p:txBody>
          <a:bodyPr/>
          <a:lstStyle/>
          <a:p>
            <a:r>
              <a:rPr lang="es-ES" b="1" cap="none">
                <a:solidFill>
                  <a:srgbClr val="1F7CB9"/>
                </a:solidFill>
                <a:latin typeface="Arial" panose="020B0604020202020204" pitchFamily="34" charset="0"/>
                <a:cs typeface="Arial" panose="020B0604020202020204" pitchFamily="34" charset="0"/>
              </a:rPr>
              <a:t>¿Qué es la atención posnatal?</a:t>
            </a:r>
            <a:br>
              <a:rPr lang="es-ES" b="1" cap="none">
                <a:solidFill>
                  <a:srgbClr val="1F7CB9"/>
                </a:solidFill>
                <a:latin typeface="Arial" panose="020B0604020202020204" pitchFamily="34" charset="0"/>
                <a:cs typeface="Arial" panose="020B0604020202020204" pitchFamily="34" charset="0"/>
              </a:rPr>
            </a:br>
            <a:r>
              <a:rPr lang="es-ES" b="1" cap="none">
                <a:solidFill>
                  <a:srgbClr val="1F7CB9"/>
                </a:solidFill>
                <a:latin typeface="Arial" panose="020B0604020202020204" pitchFamily="34" charset="0"/>
                <a:cs typeface="Arial" panose="020B0604020202020204" pitchFamily="34" charset="0"/>
              </a:rPr>
              <a:t/>
            </a:r>
            <a:br>
              <a:rPr lang="es-ES" b="1" cap="none">
                <a:solidFill>
                  <a:srgbClr val="1F7CB9"/>
                </a:solidFill>
                <a:latin typeface="Arial" panose="020B0604020202020204" pitchFamily="34" charset="0"/>
                <a:cs typeface="Arial" panose="020B0604020202020204" pitchFamily="34" charset="0"/>
              </a:rPr>
            </a:br>
            <a:endParaRPr lang="es-ES" b="1" cap="none">
              <a:solidFill>
                <a:srgbClr val="1F7CB9"/>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644814" y="1921322"/>
            <a:ext cx="4937980" cy="3862210"/>
          </a:xfrm>
        </p:spPr>
        <p:txBody>
          <a:bodyPr/>
          <a:lstStyle/>
          <a:p>
            <a:pPr lvl="0">
              <a:lnSpc>
                <a:spcPct val="100000"/>
              </a:lnSpc>
              <a:spcBef>
                <a:spcPts val="0"/>
              </a:spcBef>
              <a:spcAft>
                <a:spcPts val="0"/>
              </a:spcAft>
              <a:buNone/>
            </a:pPr>
            <a:r>
              <a:rPr lang="es-ES" sz="2000" b="1" i="0">
                <a:solidFill>
                  <a:srgbClr val="1F7CB9"/>
                </a:solidFill>
                <a:latin typeface="Arial"/>
              </a:rPr>
              <a:t>Objetivos</a:t>
            </a:r>
          </a:p>
          <a:p>
            <a:pPr lvl="0">
              <a:lnSpc>
                <a:spcPct val="100000"/>
              </a:lnSpc>
              <a:spcBef>
                <a:spcPts val="0"/>
              </a:spcBef>
              <a:spcAft>
                <a:spcPts val="0"/>
              </a:spcAft>
              <a:buNone/>
            </a:pPr>
            <a:endParaRPr lang="en-AU" sz="1600" i="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ts val="2120"/>
              </a:lnSpc>
              <a:spcBef>
                <a:spcPts val="0"/>
              </a:spcBef>
              <a:buClr>
                <a:schemeClr val="tx1">
                  <a:lumMod val="75000"/>
                  <a:lumOff val="25000"/>
                </a:schemeClr>
              </a:buClr>
              <a:buFont typeface="Georgia Italic" panose="02040502050405020303" pitchFamily="18" charset="0"/>
              <a:buChar char="+"/>
            </a:pPr>
            <a:r>
              <a:rPr lang="es-ES" sz="1600" i="0">
                <a:solidFill>
                  <a:schemeClr val="tx1">
                    <a:lumMod val="75000"/>
                    <a:lumOff val="25000"/>
                  </a:schemeClr>
                </a:solidFill>
                <a:cs typeface="Arial" panose="020B0604020202020204" pitchFamily="34" charset="0"/>
              </a:rPr>
              <a:t>Mantener y promover la salud y el bienestar</a:t>
            </a:r>
          </a:p>
          <a:p>
            <a:pPr marL="285750" lvl="1" indent="-285750">
              <a:lnSpc>
                <a:spcPts val="2120"/>
              </a:lnSpc>
              <a:spcAft>
                <a:spcPts val="1200"/>
              </a:spcAft>
              <a:buClr>
                <a:schemeClr val="tx1">
                  <a:lumMod val="75000"/>
                  <a:lumOff val="25000"/>
                </a:schemeClr>
              </a:buClr>
              <a:buFont typeface="Georgia Italic" panose="02040502050405020303" pitchFamily="18" charset="0"/>
              <a:buChar char="+"/>
            </a:pPr>
            <a:r>
              <a:rPr lang="es-ES" sz="1600" i="0">
                <a:solidFill>
                  <a:schemeClr val="tx1">
                    <a:lumMod val="75000"/>
                    <a:lumOff val="25000"/>
                  </a:schemeClr>
                </a:solidFill>
                <a:cs typeface="Arial" panose="020B0604020202020204" pitchFamily="34" charset="0"/>
              </a:rPr>
              <a:t>Identificación de riesgos (evaluaciones, detección)</a:t>
            </a:r>
          </a:p>
          <a:p>
            <a:pPr marL="285750" lvl="1" indent="-285750">
              <a:lnSpc>
                <a:spcPts val="2120"/>
              </a:lnSpc>
              <a:spcAft>
                <a:spcPts val="1200"/>
              </a:spcAft>
              <a:buClr>
                <a:schemeClr val="tx1">
                  <a:lumMod val="75000"/>
                  <a:lumOff val="25000"/>
                </a:schemeClr>
              </a:buClr>
              <a:buFont typeface="Georgia Italic" panose="02040502050405020303" pitchFamily="18" charset="0"/>
              <a:buChar char="+"/>
            </a:pPr>
            <a:r>
              <a:rPr lang="es-ES" sz="1600" i="0">
                <a:solidFill>
                  <a:schemeClr val="tx1">
                    <a:lumMod val="75000"/>
                    <a:lumOff val="25000"/>
                  </a:schemeClr>
                </a:solidFill>
                <a:cs typeface="Arial" panose="020B0604020202020204" pitchFamily="34" charset="0"/>
              </a:rPr>
              <a:t>Prevención de complicaciones </a:t>
            </a:r>
          </a:p>
          <a:p>
            <a:pPr marL="285750" lvl="1" indent="-285750">
              <a:lnSpc>
                <a:spcPts val="2120"/>
              </a:lnSpc>
              <a:spcAft>
                <a:spcPts val="1200"/>
              </a:spcAft>
              <a:buClr>
                <a:schemeClr val="tx1">
                  <a:lumMod val="75000"/>
                  <a:lumOff val="25000"/>
                </a:schemeClr>
              </a:buClr>
              <a:buFont typeface="Georgia Italic" panose="02040502050405020303" pitchFamily="18" charset="0"/>
              <a:buChar char="+"/>
            </a:pPr>
            <a:r>
              <a:rPr lang="es-ES" sz="1600" i="0">
                <a:solidFill>
                  <a:schemeClr val="tx1">
                    <a:lumMod val="75000"/>
                    <a:lumOff val="25000"/>
                  </a:schemeClr>
                </a:solidFill>
                <a:cs typeface="Arial" panose="020B0604020202020204" pitchFamily="34" charset="0"/>
              </a:rPr>
              <a:t>Fomentar el apoyo de la familia y la comunidad</a:t>
            </a:r>
          </a:p>
          <a:p>
            <a:pPr marL="285750" lvl="1" indent="-285750">
              <a:lnSpc>
                <a:spcPts val="2120"/>
              </a:lnSpc>
              <a:spcAft>
                <a:spcPts val="1200"/>
              </a:spcAft>
              <a:buClr>
                <a:schemeClr val="tx1">
                  <a:lumMod val="75000"/>
                  <a:lumOff val="25000"/>
                </a:schemeClr>
              </a:buClr>
              <a:buFont typeface="Georgia Italic" panose="02040502050405020303" pitchFamily="18" charset="0"/>
              <a:buChar char="+"/>
            </a:pPr>
            <a:r>
              <a:rPr lang="es-ES" sz="1600" i="0">
                <a:solidFill>
                  <a:schemeClr val="tx1">
                    <a:lumMod val="75000"/>
                    <a:lumOff val="25000"/>
                  </a:schemeClr>
                </a:solidFill>
                <a:cs typeface="Arial" panose="020B0604020202020204" pitchFamily="34" charset="0"/>
              </a:rPr>
              <a:t>Atender las necesidades sociales y de salud</a:t>
            </a:r>
          </a:p>
        </p:txBody>
      </p:sp>
      <p:sp>
        <p:nvSpPr>
          <p:cNvPr id="10" name="Content Placeholder 6">
            <a:extLst>
              <a:ext uri="{FF2B5EF4-FFF2-40B4-BE49-F238E27FC236}">
                <a16:creationId xmlns:a16="http://schemas.microsoft.com/office/drawing/2014/main" id="{7CAADFAB-20B3-5449-B0C6-A6006ECCC768}"/>
              </a:ext>
            </a:extLst>
          </p:cNvPr>
          <p:cNvSpPr txBox="1">
            <a:spLocks/>
          </p:cNvSpPr>
          <p:nvPr/>
        </p:nvSpPr>
        <p:spPr>
          <a:xfrm>
            <a:off x="6096000" y="1948618"/>
            <a:ext cx="3893127" cy="386221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2120"/>
              </a:lnSpc>
              <a:spcBef>
                <a:spcPts val="0"/>
              </a:spcBef>
              <a:buClr>
                <a:schemeClr val="tx1">
                  <a:lumMod val="75000"/>
                  <a:lumOff val="25000"/>
                </a:schemeClr>
              </a:buClr>
              <a:buNone/>
            </a:pPr>
            <a:r>
              <a:rPr lang="es-ES" sz="2000" b="1" i="0" dirty="0">
                <a:solidFill>
                  <a:srgbClr val="1F7CB9"/>
                </a:solidFill>
                <a:latin typeface="Arial"/>
              </a:rPr>
              <a:t>Contenidos</a:t>
            </a:r>
          </a:p>
          <a:p>
            <a:pPr marL="285750" indent="-285750">
              <a:lnSpc>
                <a:spcPts val="2120"/>
              </a:lnSpc>
              <a:spcBef>
                <a:spcPts val="0"/>
              </a:spcBef>
              <a:buClr>
                <a:schemeClr val="tx1">
                  <a:lumMod val="75000"/>
                  <a:lumOff val="25000"/>
                </a:schemeClr>
              </a:buClr>
              <a:buFont typeface="Georgia Italic" panose="02040502050405020303" pitchFamily="18" charset="0"/>
              <a:buChar char="+"/>
            </a:pPr>
            <a:r>
              <a:rPr lang="es-ES" sz="1600" i="0" dirty="0">
                <a:solidFill>
                  <a:schemeClr val="tx1">
                    <a:lumMod val="75000"/>
                    <a:lumOff val="25000"/>
                  </a:schemeClr>
                </a:solidFill>
                <a:cs typeface="Arial" panose="020B0604020202020204" pitchFamily="34" charset="0"/>
              </a:rPr>
              <a:t>Atención de la madre </a:t>
            </a:r>
          </a:p>
          <a:p>
            <a:pPr marL="285750" indent="-285750">
              <a:lnSpc>
                <a:spcPts val="2120"/>
              </a:lnSpc>
              <a:spcBef>
                <a:spcPts val="0"/>
              </a:spcBef>
              <a:buClr>
                <a:schemeClr val="tx1">
                  <a:lumMod val="75000"/>
                  <a:lumOff val="25000"/>
                </a:schemeClr>
              </a:buClr>
              <a:buFont typeface="Georgia Italic" panose="02040502050405020303" pitchFamily="18" charset="0"/>
              <a:buChar char="+"/>
            </a:pPr>
            <a:r>
              <a:rPr lang="es-ES" sz="1600" i="0" dirty="0">
                <a:solidFill>
                  <a:schemeClr val="tx1">
                    <a:lumMod val="75000"/>
                    <a:lumOff val="25000"/>
                  </a:schemeClr>
                </a:solidFill>
                <a:cs typeface="Arial" panose="020B0604020202020204" pitchFamily="34" charset="0"/>
              </a:rPr>
              <a:t>Atención del recién nacido</a:t>
            </a:r>
          </a:p>
          <a:p>
            <a:pPr marL="285750" indent="-285750">
              <a:lnSpc>
                <a:spcPts val="2120"/>
              </a:lnSpc>
              <a:spcBef>
                <a:spcPts val="0"/>
              </a:spcBef>
              <a:buClr>
                <a:schemeClr val="tx1">
                  <a:lumMod val="75000"/>
                  <a:lumOff val="25000"/>
                </a:schemeClr>
              </a:buClr>
              <a:buFont typeface="Georgia Italic" panose="02040502050405020303" pitchFamily="18" charset="0"/>
              <a:buChar char="+"/>
            </a:pPr>
            <a:r>
              <a:rPr lang="es-ES" sz="1600" i="0" dirty="0">
                <a:solidFill>
                  <a:schemeClr val="tx1">
                    <a:lumMod val="75000"/>
                    <a:lumOff val="25000"/>
                  </a:schemeClr>
                </a:solidFill>
                <a:cs typeface="Arial" panose="020B0604020202020204" pitchFamily="34" charset="0"/>
              </a:rPr>
              <a:t>Iniciativas y políticas de los sistemas de salud para fomentar la unidad familiar y promover la prestación de atención </a:t>
            </a:r>
            <a:r>
              <a:rPr lang="es-ES" sz="1600" i="0" dirty="0" smtClean="0">
                <a:solidFill>
                  <a:schemeClr val="tx1">
                    <a:lumMod val="75000"/>
                    <a:lumOff val="25000"/>
                  </a:schemeClr>
                </a:solidFill>
                <a:cs typeface="Arial" panose="020B0604020202020204" pitchFamily="34" charset="0"/>
              </a:rPr>
              <a:t/>
            </a:r>
            <a:br>
              <a:rPr lang="es-ES" sz="1600" i="0" dirty="0" smtClean="0">
                <a:solidFill>
                  <a:schemeClr val="tx1">
                    <a:lumMod val="75000"/>
                    <a:lumOff val="25000"/>
                  </a:schemeClr>
                </a:solidFill>
                <a:cs typeface="Arial" panose="020B0604020202020204" pitchFamily="34" charset="0"/>
              </a:rPr>
            </a:br>
            <a:r>
              <a:rPr lang="es-ES" sz="1600" i="0" dirty="0" smtClean="0">
                <a:solidFill>
                  <a:schemeClr val="tx1">
                    <a:lumMod val="75000"/>
                    <a:lumOff val="25000"/>
                  </a:schemeClr>
                </a:solidFill>
                <a:cs typeface="Arial" panose="020B0604020202020204" pitchFamily="34" charset="0"/>
              </a:rPr>
              <a:t>de </a:t>
            </a:r>
            <a:r>
              <a:rPr lang="es-ES" sz="1600" i="0" dirty="0">
                <a:solidFill>
                  <a:schemeClr val="tx1">
                    <a:lumMod val="75000"/>
                    <a:lumOff val="25000"/>
                  </a:schemeClr>
                </a:solidFill>
                <a:cs typeface="Arial" panose="020B0604020202020204" pitchFamily="34" charset="0"/>
              </a:rPr>
              <a:t>calidad</a:t>
            </a:r>
          </a:p>
        </p:txBody>
      </p:sp>
      <p:sp>
        <p:nvSpPr>
          <p:cNvPr id="5" name="Slide Number Placeholder 4">
            <a:extLst>
              <a:ext uri="{FF2B5EF4-FFF2-40B4-BE49-F238E27FC236}">
                <a16:creationId xmlns:a16="http://schemas.microsoft.com/office/drawing/2014/main" id="{2444776D-523F-9242-ABB5-02667721162D}"/>
              </a:ext>
            </a:extLst>
          </p:cNvPr>
          <p:cNvSpPr>
            <a:spLocks noGrp="1"/>
          </p:cNvSpPr>
          <p:nvPr>
            <p:ph type="sldNum" sz="quarter" idx="13"/>
          </p:nvPr>
        </p:nvSpPr>
        <p:spPr/>
        <p:txBody>
          <a:bodyPr/>
          <a:lstStyle/>
          <a:p>
            <a:fld id="{6809F770-0487-C844-B5CD-7CCE6C86BD15}" type="slidenum">
              <a:rPr lang="en-US" smtClean="0"/>
              <a:pPr/>
              <a:t>7</a:t>
            </a:fld>
            <a:endParaRPr lang="en-US" smtClean="0"/>
          </a:p>
        </p:txBody>
      </p:sp>
    </p:spTree>
    <p:extLst>
      <p:ext uri="{BB962C8B-B14F-4D97-AF65-F5344CB8AC3E}">
        <p14:creationId xmlns:p14="http://schemas.microsoft.com/office/powerpoint/2010/main" val="2944769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1000"/>
                                        <p:tgtEl>
                                          <p:spTgt spid="7">
                                            <p:txEl>
                                              <p:pRg st="2" end="2"/>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ipe(left)">
                                      <p:cBhvr>
                                        <p:cTn id="15" dur="1000"/>
                                        <p:tgtEl>
                                          <p:spTgt spid="7">
                                            <p:txEl>
                                              <p:pRg st="3" end="3"/>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wipe(left)">
                                      <p:cBhvr>
                                        <p:cTn id="19" dur="1000"/>
                                        <p:tgtEl>
                                          <p:spTgt spid="7">
                                            <p:txEl>
                                              <p:pRg st="4" end="4"/>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wipe(left)">
                                      <p:cBhvr>
                                        <p:cTn id="23" dur="1000"/>
                                        <p:tgtEl>
                                          <p:spTgt spid="7">
                                            <p:txEl>
                                              <p:pRg st="5" end="5"/>
                                            </p:txEl>
                                          </p:spTgt>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wipe(left)">
                                      <p:cBhvr>
                                        <p:cTn id="27" dur="1000"/>
                                        <p:tgtEl>
                                          <p:spTgt spid="7">
                                            <p:txEl>
                                              <p:pRg st="6" end="6"/>
                                            </p:txEl>
                                          </p:spTgt>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left)">
                                      <p:cBhvr>
                                        <p:cTn id="31" dur="1000"/>
                                        <p:tgtEl>
                                          <p:spTgt spid="10">
                                            <p:txEl>
                                              <p:pRg st="0" end="0"/>
                                            </p:txEl>
                                          </p:spTgt>
                                        </p:tgtEl>
                                      </p:cBhvr>
                                    </p:animEffect>
                                  </p:childTnLst>
                                </p:cTn>
                              </p:par>
                            </p:childTnLst>
                          </p:cTn>
                        </p:par>
                        <p:par>
                          <p:cTn id="32" fill="hold">
                            <p:stCondLst>
                              <p:cond delay="7000"/>
                            </p:stCondLst>
                            <p:childTnLst>
                              <p:par>
                                <p:cTn id="33" presetID="22" presetClass="entr" presetSubtype="8" fill="hold" nodeType="after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wipe(left)">
                                      <p:cBhvr>
                                        <p:cTn id="35" dur="1000"/>
                                        <p:tgtEl>
                                          <p:spTgt spid="10">
                                            <p:txEl>
                                              <p:pRg st="1" end="1"/>
                                            </p:txEl>
                                          </p:spTgt>
                                        </p:tgtEl>
                                      </p:cBhvr>
                                    </p:animEffect>
                                  </p:childTnLst>
                                </p:cTn>
                              </p:par>
                            </p:childTnLst>
                          </p:cTn>
                        </p:par>
                        <p:par>
                          <p:cTn id="36" fill="hold">
                            <p:stCondLst>
                              <p:cond delay="8000"/>
                            </p:stCondLst>
                            <p:childTnLst>
                              <p:par>
                                <p:cTn id="37" presetID="22" presetClass="entr" presetSubtype="8" fill="hold" nodeType="after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Effect transition="in" filter="wipe(left)">
                                      <p:cBhvr>
                                        <p:cTn id="39" dur="1000"/>
                                        <p:tgtEl>
                                          <p:spTgt spid="10">
                                            <p:txEl>
                                              <p:pRg st="2" end="2"/>
                                            </p:txEl>
                                          </p:spTgt>
                                        </p:tgtEl>
                                      </p:cBhvr>
                                    </p:animEffect>
                                  </p:childTnLst>
                                </p:cTn>
                              </p:par>
                            </p:childTnLst>
                          </p:cTn>
                        </p:par>
                        <p:par>
                          <p:cTn id="40" fill="hold">
                            <p:stCondLst>
                              <p:cond delay="9000"/>
                            </p:stCondLst>
                            <p:childTnLst>
                              <p:par>
                                <p:cTn id="41" presetID="22" presetClass="entr" presetSubtype="8" fill="hold" nodeType="after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animEffect transition="in" filter="wipe(left)">
                                      <p:cBhvr>
                                        <p:cTn id="43"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57C2C852-A69B-E144-AC8E-5CAF6C5F971E}"/>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2" name="Title 1"/>
          <p:cNvSpPr>
            <a:spLocks noGrp="1"/>
          </p:cNvSpPr>
          <p:nvPr>
            <p:ph type="title"/>
          </p:nvPr>
        </p:nvSpPr>
        <p:spPr/>
        <p:txBody>
          <a:bodyPr/>
          <a:lstStyle/>
          <a:p>
            <a:r>
              <a:rPr lang="es-ES" sz="3200" b="1" cap="none">
                <a:solidFill>
                  <a:srgbClr val="1F7CB9"/>
                </a:solidFill>
              </a:rPr>
              <a:t>Marco de seguimiento </a:t>
            </a:r>
          </a:p>
        </p:txBody>
      </p:sp>
      <p:sp>
        <p:nvSpPr>
          <p:cNvPr id="5" name="Content Placeholder 4"/>
          <p:cNvSpPr>
            <a:spLocks noGrp="1"/>
          </p:cNvSpPr>
          <p:nvPr>
            <p:ph idx="1"/>
          </p:nvPr>
        </p:nvSpPr>
        <p:spPr>
          <a:xfrm>
            <a:off x="620141" y="1694443"/>
            <a:ext cx="6640589" cy="3633852"/>
          </a:xfrm>
        </p:spPr>
        <p:txBody>
          <a:bodyPr/>
          <a:lstStyle/>
          <a:p>
            <a:pPr lvl="2"/>
            <a:r>
              <a:rPr lang="es-ES" sz="1800" i="1" dirty="0">
                <a:solidFill>
                  <a:srgbClr val="1F7CB9"/>
                </a:solidFill>
                <a:latin typeface="+mn-lt"/>
              </a:rPr>
              <a:t>La implementación y el impacto de estas recomendaciones deben ser monitoreados a nivel de los servicios de salud, </a:t>
            </a:r>
            <a:r>
              <a:rPr lang="es-ES" sz="1800" i="1" dirty="0" err="1">
                <a:solidFill>
                  <a:srgbClr val="1F7CB9"/>
                </a:solidFill>
                <a:latin typeface="+mn-lt"/>
              </a:rPr>
              <a:t>subnacional</a:t>
            </a:r>
            <a:r>
              <a:rPr lang="es-ES" sz="1800" i="1" dirty="0">
                <a:solidFill>
                  <a:srgbClr val="1F7CB9"/>
                </a:solidFill>
                <a:latin typeface="+mn-lt"/>
              </a:rPr>
              <a:t> y nacional.</a:t>
            </a:r>
            <a:r>
              <a:rPr lang="es-ES" sz="1800" dirty="0">
                <a:solidFill>
                  <a:srgbClr val="1F7CB9"/>
                </a:solidFill>
                <a:latin typeface="+mn-lt"/>
              </a:rPr>
              <a:t> </a:t>
            </a:r>
          </a:p>
          <a:p>
            <a:pPr lvl="2"/>
            <a:r>
              <a:rPr lang="es-ES" sz="1600" dirty="0">
                <a:solidFill>
                  <a:schemeClr val="tx1">
                    <a:lumMod val="75000"/>
                    <a:lumOff val="25000"/>
                  </a:schemeClr>
                </a:solidFill>
                <a:latin typeface="+mn-lt"/>
              </a:rPr>
              <a:t>En colaboración con los equipos de seguimiento y evaluación de los Departamentos de MCA y SRH de la OMS, los datos sobre la </a:t>
            </a:r>
            <a:r>
              <a:rPr lang="es-ES" sz="1600" dirty="0" smtClean="0">
                <a:solidFill>
                  <a:schemeClr val="tx1">
                    <a:lumMod val="75000"/>
                    <a:lumOff val="25000"/>
                  </a:schemeClr>
                </a:solidFill>
                <a:latin typeface="+mn-lt"/>
              </a:rPr>
              <a:t>adopción</a:t>
            </a:r>
            <a:br>
              <a:rPr lang="es-ES" sz="1600" dirty="0" smtClean="0">
                <a:solidFill>
                  <a:schemeClr val="tx1">
                    <a:lumMod val="75000"/>
                    <a:lumOff val="25000"/>
                  </a:schemeClr>
                </a:solidFill>
                <a:latin typeface="+mn-lt"/>
              </a:rPr>
            </a:br>
            <a:r>
              <a:rPr lang="es-ES" sz="1600" dirty="0" smtClean="0">
                <a:solidFill>
                  <a:schemeClr val="tx1">
                    <a:lumMod val="75000"/>
                    <a:lumOff val="25000"/>
                  </a:schemeClr>
                </a:solidFill>
                <a:latin typeface="+mn-lt"/>
              </a:rPr>
              <a:t>de </a:t>
            </a:r>
            <a:r>
              <a:rPr lang="es-ES" sz="1600" dirty="0">
                <a:solidFill>
                  <a:schemeClr val="tx1">
                    <a:lumMod val="75000"/>
                    <a:lumOff val="25000"/>
                  </a:schemeClr>
                </a:solidFill>
                <a:latin typeface="+mn-lt"/>
              </a:rPr>
              <a:t>las recomendaciones a nivel nacional y regional se recopilarán y evaluarán a corto y mediano plazo en cada uno de los Estados Miembros de la OMS a través de la Encuesta de Políticas de Salud Sexual, Reproductiva, Materna, Neonatal, Infantil y Adolescente (SRMNCAH).  </a:t>
            </a:r>
          </a:p>
          <a:p>
            <a:pPr lvl="2"/>
            <a:r>
              <a:rPr lang="es-ES" sz="1600" dirty="0">
                <a:solidFill>
                  <a:schemeClr val="tx1">
                    <a:lumMod val="75000"/>
                    <a:lumOff val="25000"/>
                  </a:schemeClr>
                </a:solidFill>
                <a:latin typeface="+mn-lt"/>
              </a:rPr>
              <a:t>Se desarrollará un marco de seguimiento completo una vez que se hayan finalizado las directrices. Mientras tanto, el GDG sugirió 4 indicadores, adaptados de los actuales indicadores mundiales recomendados.</a:t>
            </a:r>
          </a:p>
          <a:p>
            <a:pPr lvl="2"/>
            <a:endParaRPr lang="en-US" sz="1200" dirty="0"/>
          </a:p>
        </p:txBody>
      </p:sp>
      <p:sp>
        <p:nvSpPr>
          <p:cNvPr id="4" name="Text Placeholder 3"/>
          <p:cNvSpPr>
            <a:spLocks noGrp="1"/>
          </p:cNvSpPr>
          <p:nvPr>
            <p:ph type="body" idx="10"/>
          </p:nvPr>
        </p:nvSpPr>
        <p:spPr>
          <a:xfrm>
            <a:off x="612773" y="1039600"/>
            <a:ext cx="10969627" cy="536519"/>
          </a:xfrm>
        </p:spPr>
        <p:txBody>
          <a:bodyPr/>
          <a:lstStyle/>
          <a:p>
            <a:r>
              <a:rPr lang="es-ES" sz="2000" b="1" i="0">
                <a:solidFill>
                  <a:srgbClr val="1F7CB9"/>
                </a:solidFill>
                <a:latin typeface="+mj-lt"/>
              </a:rPr>
              <a:t>¿Cómo podemos seguir el rendimiento y mejorar los resultados?      </a:t>
            </a:r>
          </a:p>
        </p:txBody>
      </p:sp>
      <p:sp>
        <p:nvSpPr>
          <p:cNvPr id="9" name="Slide Number Placeholder 8">
            <a:extLst>
              <a:ext uri="{FF2B5EF4-FFF2-40B4-BE49-F238E27FC236}">
                <a16:creationId xmlns:a16="http://schemas.microsoft.com/office/drawing/2014/main" id="{232C5D43-5B00-814A-B3EF-47DCE6242DC6}"/>
              </a:ext>
            </a:extLst>
          </p:cNvPr>
          <p:cNvSpPr>
            <a:spLocks noGrp="1"/>
          </p:cNvSpPr>
          <p:nvPr>
            <p:ph type="sldNum" sz="quarter" idx="13"/>
          </p:nvPr>
        </p:nvSpPr>
        <p:spPr/>
        <p:txBody>
          <a:bodyPr/>
          <a:lstStyle/>
          <a:p>
            <a:fld id="{6809F770-0487-C844-B5CD-7CCE6C86BD15}" type="slidenum">
              <a:rPr lang="en-US" smtClean="0"/>
              <a:pPr/>
              <a:t>79</a:t>
            </a:fld>
            <a:endParaRPr lang="en-US" smtClean="0"/>
          </a:p>
        </p:txBody>
      </p:sp>
      <p:sp>
        <p:nvSpPr>
          <p:cNvPr id="8" name="Rectangle 7"/>
          <p:cNvSpPr/>
          <p:nvPr/>
        </p:nvSpPr>
        <p:spPr>
          <a:xfrm>
            <a:off x="7638182" y="4678431"/>
            <a:ext cx="3824932" cy="261610"/>
          </a:xfrm>
          <a:prstGeom prst="rect">
            <a:avLst/>
          </a:prstGeom>
        </p:spPr>
        <p:txBody>
          <a:bodyPr wrap="square">
            <a:spAutoFit/>
          </a:bodyPr>
          <a:lstStyle/>
          <a:p>
            <a:r>
              <a:rPr lang="es-ES" sz="1100">
                <a:solidFill>
                  <a:schemeClr val="bg1">
                    <a:lumMod val="50000"/>
                  </a:schemeClr>
                </a:solidFill>
              </a:rPr>
              <a:t>UNI288585/Dejongh/2020</a:t>
            </a:r>
          </a:p>
        </p:txBody>
      </p:sp>
      <p:pic>
        <p:nvPicPr>
          <p:cNvPr id="2050" name="Picture 2" descr="new year">
            <a:extLst>
              <a:ext uri="{FF2B5EF4-FFF2-40B4-BE49-F238E27FC236}">
                <a16:creationId xmlns:a16="http://schemas.microsoft.com/office/drawing/2014/main" id="{4060257D-576D-488B-A316-BE2EC3183A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4296" y="2051360"/>
            <a:ext cx="3884597" cy="258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080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2000"/>
                                        <p:tgtEl>
                                          <p:spTgt spid="5">
                                            <p:txEl>
                                              <p:pRg st="1" end="1"/>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left)">
                                      <p:cBhvr>
                                        <p:cTn id="11"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200" b="1" cap="none">
                <a:solidFill>
                  <a:srgbClr val="1F7CB9"/>
                </a:solidFill>
              </a:rPr>
              <a:t>Indicadores sugeridos</a:t>
            </a:r>
          </a:p>
        </p:txBody>
      </p:sp>
      <p:sp>
        <p:nvSpPr>
          <p:cNvPr id="4" name="Text Placeholder 3"/>
          <p:cNvSpPr>
            <a:spLocks noGrp="1"/>
          </p:cNvSpPr>
          <p:nvPr>
            <p:ph type="body" idx="10"/>
          </p:nvPr>
        </p:nvSpPr>
        <p:spPr>
          <a:xfrm>
            <a:off x="612773" y="1036888"/>
            <a:ext cx="10969627" cy="536519"/>
          </a:xfrm>
        </p:spPr>
        <p:txBody>
          <a:bodyPr/>
          <a:lstStyle/>
          <a:p>
            <a:r>
              <a:rPr lang="es-ES" sz="2000" b="1" i="0">
                <a:solidFill>
                  <a:srgbClr val="1F7CB9"/>
                </a:solidFill>
                <a:latin typeface="+mj-lt"/>
              </a:rPr>
              <a:t>¿Cómo podemos seguir el rendimiento y mejorar los resultados?      </a:t>
            </a:r>
          </a:p>
        </p:txBody>
      </p:sp>
      <p:sp>
        <p:nvSpPr>
          <p:cNvPr id="3" name="Rectangle 2"/>
          <p:cNvSpPr/>
          <p:nvPr/>
        </p:nvSpPr>
        <p:spPr>
          <a:xfrm>
            <a:off x="-305260" y="5289345"/>
            <a:ext cx="8436006" cy="461665"/>
          </a:xfrm>
          <a:prstGeom prst="rect">
            <a:avLst/>
          </a:prstGeom>
        </p:spPr>
        <p:txBody>
          <a:bodyPr wrap="square">
            <a:spAutoFit/>
          </a:bodyPr>
          <a:lstStyle/>
          <a:p>
            <a:pPr lvl="2"/>
            <a:endParaRPr lang="en-AU" sz="1200" dirty="0">
              <a:solidFill>
                <a:srgbClr val="E7B800"/>
              </a:solidFill>
              <a:latin typeface="+mj-lt"/>
            </a:endParaRPr>
          </a:p>
          <a:p>
            <a:pPr lvl="2"/>
            <a:r>
              <a:rPr lang="es-ES" sz="1200" b="1" dirty="0">
                <a:solidFill>
                  <a:srgbClr val="1F7CB9"/>
                </a:solidFill>
                <a:latin typeface="+mj-lt"/>
              </a:rPr>
              <a:t>+ ENLACE: </a:t>
            </a:r>
            <a:r>
              <a:rPr lang="es-ES" sz="1200" dirty="0">
                <a:solidFill>
                  <a:srgbClr val="E7B800"/>
                </a:solidFill>
                <a:latin typeface="+mj-lt"/>
                <a:hlinkClick r:id="rId2"/>
              </a:rPr>
              <a:t>Portal de datos de salud materna, neonatal, infantil y adolescente, y envejecimiento de la OMS.</a:t>
            </a:r>
          </a:p>
        </p:txBody>
      </p:sp>
      <p:grpSp>
        <p:nvGrpSpPr>
          <p:cNvPr id="8" name="Group 7"/>
          <p:cNvGrpSpPr/>
          <p:nvPr/>
        </p:nvGrpSpPr>
        <p:grpSpPr>
          <a:xfrm>
            <a:off x="1946967" y="2389950"/>
            <a:ext cx="795773" cy="795773"/>
            <a:chOff x="1198107" y="1804258"/>
            <a:chExt cx="961316" cy="961316"/>
          </a:xfrm>
        </p:grpSpPr>
        <p:sp>
          <p:nvSpPr>
            <p:cNvPr id="16" name="Oval 15"/>
            <p:cNvSpPr/>
            <p:nvPr/>
          </p:nvSpPr>
          <p:spPr>
            <a:xfrm>
              <a:off x="1198107" y="1804258"/>
              <a:ext cx="961316" cy="961316"/>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5" name="Picture 4"/>
            <p:cNvPicPr>
              <a:picLocks noChangeAspect="1"/>
            </p:cNvPicPr>
            <p:nvPr/>
          </p:nvPicPr>
          <p:blipFill>
            <a:blip r:embed="rId3"/>
            <a:stretch>
              <a:fillRect/>
            </a:stretch>
          </p:blipFill>
          <p:spPr>
            <a:xfrm>
              <a:off x="1319590" y="1925741"/>
              <a:ext cx="718350" cy="718350"/>
            </a:xfrm>
            <a:prstGeom prst="rect">
              <a:avLst/>
            </a:prstGeom>
          </p:spPr>
        </p:pic>
      </p:grpSp>
      <p:grpSp>
        <p:nvGrpSpPr>
          <p:cNvPr id="29" name="Group 28"/>
          <p:cNvGrpSpPr/>
          <p:nvPr/>
        </p:nvGrpSpPr>
        <p:grpSpPr>
          <a:xfrm>
            <a:off x="4563206" y="2397755"/>
            <a:ext cx="795773" cy="795773"/>
            <a:chOff x="1198107" y="2825312"/>
            <a:chExt cx="795773" cy="795773"/>
          </a:xfrm>
        </p:grpSpPr>
        <p:sp>
          <p:nvSpPr>
            <p:cNvPr id="17" name="Oval 16"/>
            <p:cNvSpPr/>
            <p:nvPr/>
          </p:nvSpPr>
          <p:spPr>
            <a:xfrm>
              <a:off x="1198107" y="2825312"/>
              <a:ext cx="795773" cy="795773"/>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1" name="Picture 10"/>
            <p:cNvPicPr>
              <a:picLocks noChangeAspect="1"/>
            </p:cNvPicPr>
            <p:nvPr/>
          </p:nvPicPr>
          <p:blipFill>
            <a:blip r:embed="rId4"/>
            <a:stretch>
              <a:fillRect/>
            </a:stretch>
          </p:blipFill>
          <p:spPr>
            <a:xfrm>
              <a:off x="1400394" y="2897388"/>
              <a:ext cx="416865" cy="615372"/>
            </a:xfrm>
            <a:prstGeom prst="rect">
              <a:avLst/>
            </a:prstGeom>
          </p:spPr>
        </p:pic>
      </p:grpSp>
      <p:grpSp>
        <p:nvGrpSpPr>
          <p:cNvPr id="30" name="Group 29"/>
          <p:cNvGrpSpPr/>
          <p:nvPr/>
        </p:nvGrpSpPr>
        <p:grpSpPr>
          <a:xfrm>
            <a:off x="7179445" y="2397755"/>
            <a:ext cx="795773" cy="795773"/>
            <a:chOff x="1198107" y="3778569"/>
            <a:chExt cx="795773" cy="795773"/>
          </a:xfrm>
        </p:grpSpPr>
        <p:sp>
          <p:nvSpPr>
            <p:cNvPr id="18" name="Oval 17"/>
            <p:cNvSpPr/>
            <p:nvPr/>
          </p:nvSpPr>
          <p:spPr>
            <a:xfrm>
              <a:off x="1198107" y="3778569"/>
              <a:ext cx="795773" cy="795773"/>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19" name="Picture 18"/>
            <p:cNvPicPr>
              <a:picLocks noChangeAspect="1"/>
            </p:cNvPicPr>
            <p:nvPr/>
          </p:nvPicPr>
          <p:blipFill>
            <a:blip r:embed="rId5"/>
            <a:stretch>
              <a:fillRect/>
            </a:stretch>
          </p:blipFill>
          <p:spPr>
            <a:xfrm>
              <a:off x="1418585" y="3821638"/>
              <a:ext cx="354817" cy="709634"/>
            </a:xfrm>
            <a:prstGeom prst="rect">
              <a:avLst/>
            </a:prstGeom>
          </p:spPr>
        </p:pic>
      </p:grpSp>
      <p:grpSp>
        <p:nvGrpSpPr>
          <p:cNvPr id="31" name="Group 30"/>
          <p:cNvGrpSpPr/>
          <p:nvPr/>
        </p:nvGrpSpPr>
        <p:grpSpPr>
          <a:xfrm>
            <a:off x="9795684" y="2397755"/>
            <a:ext cx="795773" cy="795773"/>
            <a:chOff x="1198107" y="4598571"/>
            <a:chExt cx="795773" cy="795773"/>
          </a:xfrm>
        </p:grpSpPr>
        <p:sp>
          <p:nvSpPr>
            <p:cNvPr id="20" name="Oval 19"/>
            <p:cNvSpPr/>
            <p:nvPr/>
          </p:nvSpPr>
          <p:spPr>
            <a:xfrm>
              <a:off x="1198107" y="4598571"/>
              <a:ext cx="795773" cy="795773"/>
            </a:xfrm>
            <a:prstGeom prst="ellips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8670" y="4731826"/>
              <a:ext cx="496627" cy="515913"/>
            </a:xfrm>
            <a:prstGeom prst="rect">
              <a:avLst/>
            </a:prstGeom>
          </p:spPr>
        </p:pic>
      </p:grpSp>
      <p:sp>
        <p:nvSpPr>
          <p:cNvPr id="22" name="Rectangle 21"/>
          <p:cNvSpPr/>
          <p:nvPr/>
        </p:nvSpPr>
        <p:spPr>
          <a:xfrm>
            <a:off x="9324618" y="3447098"/>
            <a:ext cx="1737907" cy="1323439"/>
          </a:xfrm>
          <a:prstGeom prst="rect">
            <a:avLst/>
          </a:prstGeom>
        </p:spPr>
        <p:txBody>
          <a:bodyPr wrap="square">
            <a:spAutoFit/>
          </a:bodyPr>
          <a:lstStyle/>
          <a:p>
            <a:pPr algn="ctr">
              <a:spcAft>
                <a:spcPts val="1800"/>
              </a:spcAft>
            </a:pPr>
            <a:r>
              <a:rPr lang="es-ES" sz="1600" i="1" dirty="0">
                <a:solidFill>
                  <a:schemeClr val="accent5"/>
                </a:solidFill>
              </a:rPr>
              <a:t>Dosis de vacunación contra la hepatitis B </a:t>
            </a:r>
            <a:r>
              <a:rPr lang="es-ES" sz="1600" i="1" dirty="0" smtClean="0">
                <a:solidFill>
                  <a:schemeClr val="accent5"/>
                </a:solidFill>
              </a:rPr>
              <a:t/>
            </a:r>
            <a:br>
              <a:rPr lang="es-ES" sz="1600" i="1" dirty="0" smtClean="0">
                <a:solidFill>
                  <a:schemeClr val="accent5"/>
                </a:solidFill>
              </a:rPr>
            </a:br>
            <a:r>
              <a:rPr lang="es-ES" sz="1600" i="1" dirty="0" smtClean="0">
                <a:solidFill>
                  <a:schemeClr val="accent5"/>
                </a:solidFill>
              </a:rPr>
              <a:t>al </a:t>
            </a:r>
            <a:r>
              <a:rPr lang="es-ES" sz="1600" i="1" dirty="0">
                <a:solidFill>
                  <a:schemeClr val="accent5"/>
                </a:solidFill>
              </a:rPr>
              <a:t>nacer </a:t>
            </a:r>
          </a:p>
        </p:txBody>
      </p:sp>
      <p:sp>
        <p:nvSpPr>
          <p:cNvPr id="23" name="Rectangle 22"/>
          <p:cNvSpPr/>
          <p:nvPr/>
        </p:nvSpPr>
        <p:spPr>
          <a:xfrm>
            <a:off x="6548036" y="3447098"/>
            <a:ext cx="2058590" cy="1077218"/>
          </a:xfrm>
          <a:prstGeom prst="rect">
            <a:avLst/>
          </a:prstGeom>
        </p:spPr>
        <p:txBody>
          <a:bodyPr wrap="square">
            <a:spAutoFit/>
          </a:bodyPr>
          <a:lstStyle/>
          <a:p>
            <a:pPr algn="ctr">
              <a:spcAft>
                <a:spcPts val="1800"/>
              </a:spcAft>
            </a:pPr>
            <a:r>
              <a:rPr lang="es-ES" sz="1600" i="1">
                <a:solidFill>
                  <a:schemeClr val="accent5"/>
                </a:solidFill>
              </a:rPr>
              <a:t>Rutina de atención posnatal precoz para los recién nacidos (en menos de dos días) </a:t>
            </a:r>
          </a:p>
        </p:txBody>
      </p:sp>
      <p:sp>
        <p:nvSpPr>
          <p:cNvPr id="24" name="Rectangle 23"/>
          <p:cNvSpPr/>
          <p:nvPr/>
        </p:nvSpPr>
        <p:spPr>
          <a:xfrm>
            <a:off x="3924488" y="3447098"/>
            <a:ext cx="2082773" cy="1112890"/>
          </a:xfrm>
          <a:prstGeom prst="rect">
            <a:avLst/>
          </a:prstGeom>
        </p:spPr>
        <p:txBody>
          <a:bodyPr wrap="square">
            <a:spAutoFit/>
          </a:bodyPr>
          <a:lstStyle/>
          <a:p>
            <a:pPr algn="ctr">
              <a:spcAft>
                <a:spcPts val="1800"/>
              </a:spcAft>
            </a:pPr>
            <a:r>
              <a:rPr lang="es-ES" sz="1600" i="1">
                <a:solidFill>
                  <a:schemeClr val="accent5"/>
                </a:solidFill>
              </a:rPr>
              <a:t>Rutina de atención posnatal precoz para las mujeres (en menos de dos días)</a:t>
            </a:r>
          </a:p>
        </p:txBody>
      </p:sp>
      <p:sp>
        <p:nvSpPr>
          <p:cNvPr id="33" name="Rectangle 32"/>
          <p:cNvSpPr/>
          <p:nvPr/>
        </p:nvSpPr>
        <p:spPr>
          <a:xfrm>
            <a:off x="1333038" y="3447098"/>
            <a:ext cx="2023633" cy="830997"/>
          </a:xfrm>
          <a:prstGeom prst="rect">
            <a:avLst/>
          </a:prstGeom>
        </p:spPr>
        <p:txBody>
          <a:bodyPr wrap="square">
            <a:spAutoFit/>
          </a:bodyPr>
          <a:lstStyle/>
          <a:p>
            <a:pPr algn="ctr">
              <a:spcAft>
                <a:spcPts val="1800"/>
              </a:spcAft>
            </a:pPr>
            <a:r>
              <a:rPr lang="es-ES" sz="1600" i="1">
                <a:solidFill>
                  <a:schemeClr val="accent5"/>
                </a:solidFill>
              </a:rPr>
              <a:t>Duración de la internación en los centros de salud después del parto </a:t>
            </a:r>
          </a:p>
        </p:txBody>
      </p:sp>
      <p:sp>
        <p:nvSpPr>
          <p:cNvPr id="9" name="Slide Number Placeholder 8">
            <a:extLst>
              <a:ext uri="{FF2B5EF4-FFF2-40B4-BE49-F238E27FC236}">
                <a16:creationId xmlns:a16="http://schemas.microsoft.com/office/drawing/2014/main" id="{E7B7B98A-CB48-2440-B7AA-CB01E671F020}"/>
              </a:ext>
            </a:extLst>
          </p:cNvPr>
          <p:cNvSpPr>
            <a:spLocks noGrp="1"/>
          </p:cNvSpPr>
          <p:nvPr>
            <p:ph type="sldNum" sz="quarter" idx="13"/>
          </p:nvPr>
        </p:nvSpPr>
        <p:spPr/>
        <p:txBody>
          <a:bodyPr/>
          <a:lstStyle/>
          <a:p>
            <a:fld id="{6809F770-0487-C844-B5CD-7CCE6C86BD15}" type="slidenum">
              <a:rPr lang="en-US" smtClean="0"/>
              <a:pPr/>
              <a:t>80</a:t>
            </a:fld>
            <a:endParaRPr lang="en-US" smtClean="0"/>
          </a:p>
        </p:txBody>
      </p:sp>
      <p:pic>
        <p:nvPicPr>
          <p:cNvPr id="27" name="Picture 26"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7" cstate="screen">
            <a:alphaModFix amt="19000"/>
            <a:extLst>
              <a:ext uri="{28A0092B-C50C-407E-A947-70E740481C1C}">
                <a14:useLocalDpi xmlns:a14="http://schemas.microsoft.com/office/drawing/2010/main"/>
              </a:ext>
            </a:extLst>
          </a:blip>
          <a:srcRect/>
          <a:stretch/>
        </p:blipFill>
        <p:spPr>
          <a:xfrm flipH="1">
            <a:off x="8469254" y="11875"/>
            <a:ext cx="3722746" cy="2739093"/>
          </a:xfrm>
          <a:prstGeom prst="rect">
            <a:avLst/>
          </a:prstGeom>
        </p:spPr>
      </p:pic>
    </p:spTree>
    <p:extLst>
      <p:ext uri="{BB962C8B-B14F-4D97-AF65-F5344CB8AC3E}">
        <p14:creationId xmlns:p14="http://schemas.microsoft.com/office/powerpoint/2010/main" val="315182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5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42" presetClass="entr" presetSubtype="0" fill="hold" nodeType="afterEffect">
                                  <p:stCondLst>
                                    <p:cond delay="5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par>
                          <p:cTn id="34" fill="hold">
                            <p:stCondLst>
                              <p:cond delay="6000"/>
                            </p:stCondLst>
                            <p:childTnLst>
                              <p:par>
                                <p:cTn id="35" presetID="42"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par>
                          <p:cTn id="40" fill="hold">
                            <p:stCondLst>
                              <p:cond delay="7000"/>
                            </p:stCondLst>
                            <p:childTnLst>
                              <p:par>
                                <p:cTn id="41" presetID="42" presetClass="entr" presetSubtype="0" fill="hold" nodeType="afterEffect">
                                  <p:stCondLst>
                                    <p:cond delay="5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par>
                          <p:cTn id="46" fill="hold">
                            <p:stCondLst>
                              <p:cond delay="8500"/>
                            </p:stCondLst>
                            <p:childTnLst>
                              <p:par>
                                <p:cTn id="47" presetID="42"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33"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1F7CB9"/>
        </a:solidFill>
        <a:effectLst/>
      </p:bgPr>
    </p:bg>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ABE15024-F65E-B342-9123-9C8A9FDC87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3428995"/>
          </a:xfrm>
          <a:prstGeom prst="rect">
            <a:avLst/>
          </a:prstGeom>
        </p:spPr>
      </p:pic>
      <p:sp>
        <p:nvSpPr>
          <p:cNvPr id="2" name="Title 1"/>
          <p:cNvSpPr>
            <a:spLocks noGrp="1"/>
          </p:cNvSpPr>
          <p:nvPr>
            <p:ph type="title"/>
          </p:nvPr>
        </p:nvSpPr>
        <p:spPr/>
        <p:txBody>
          <a:bodyPr/>
          <a:lstStyle/>
          <a:p>
            <a:r>
              <a:rPr lang="es-ES" b="1" dirty="0"/>
              <a:t>Actualización </a:t>
            </a:r>
            <a:r>
              <a:rPr lang="es-ES" b="1" dirty="0" smtClean="0"/>
              <a:t/>
            </a:r>
            <a:br>
              <a:rPr lang="es-ES" b="1" dirty="0" smtClean="0"/>
            </a:br>
            <a:r>
              <a:rPr lang="es-ES" b="1" dirty="0" smtClean="0"/>
              <a:t>de </a:t>
            </a:r>
            <a:r>
              <a:rPr lang="es-ES" b="1" dirty="0"/>
              <a:t>la directriz</a:t>
            </a:r>
          </a:p>
        </p:txBody>
      </p:sp>
      <p:sp>
        <p:nvSpPr>
          <p:cNvPr id="7" name="Text Placeholder 6"/>
          <p:cNvSpPr>
            <a:spLocks noGrp="1"/>
          </p:cNvSpPr>
          <p:nvPr>
            <p:ph type="body" sz="quarter" idx="14"/>
          </p:nvPr>
        </p:nvSpPr>
        <p:spPr/>
        <p:txBody>
          <a:bodyPr/>
          <a:lstStyle/>
          <a:p>
            <a:r>
              <a:rPr lang="es-ES"/>
              <a:t>Enfoque de directrices vivas</a:t>
            </a:r>
          </a:p>
          <a:p>
            <a:r>
              <a:rPr lang="es-ES"/>
              <a:t>¿Preguntas sobre la nueva directriz?</a:t>
            </a:r>
          </a:p>
          <a:p>
            <a:r>
              <a:rPr lang="es-ES"/>
              <a:t>Contacto con la OMS</a:t>
            </a:r>
          </a:p>
          <a:p>
            <a:endParaRPr lang="en-US" dirty="0"/>
          </a:p>
        </p:txBody>
      </p:sp>
      <p:sp>
        <p:nvSpPr>
          <p:cNvPr id="8" name="Text Placeholder 7"/>
          <p:cNvSpPr>
            <a:spLocks noGrp="1"/>
          </p:cNvSpPr>
          <p:nvPr>
            <p:ph type="body" sz="quarter" idx="15"/>
          </p:nvPr>
        </p:nvSpPr>
        <p:spPr/>
        <p:txBody>
          <a:bodyPr/>
          <a:lstStyle/>
          <a:p>
            <a:r>
              <a:rPr lang="es-ES"/>
              <a:t>08</a:t>
            </a:r>
          </a:p>
        </p:txBody>
      </p:sp>
      <p:cxnSp>
        <p:nvCxnSpPr>
          <p:cNvPr id="9" name="Straight Connector 8">
            <a:extLst>
              <a:ext uri="{FF2B5EF4-FFF2-40B4-BE49-F238E27FC236}">
                <a16:creationId xmlns:a16="http://schemas.microsoft.com/office/drawing/2014/main" id="{80163A7F-8826-8340-971F-0E9CA59B2CFB}"/>
              </a:ext>
            </a:extLst>
          </p:cNvPr>
          <p:cNvCxnSpPr/>
          <p:nvPr/>
        </p:nvCxnSpPr>
        <p:spPr>
          <a:xfrm>
            <a:off x="611540" y="395264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786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err="1">
                <a:solidFill>
                  <a:srgbClr val="1F7CB9"/>
                </a:solidFill>
              </a:rPr>
              <a:t>Enfoque</a:t>
            </a:r>
            <a:r>
              <a:rPr lang="en-US" b="1" cap="none" dirty="0">
                <a:solidFill>
                  <a:srgbClr val="1F7CB9"/>
                </a:solidFill>
              </a:rPr>
              <a:t> de </a:t>
            </a:r>
            <a:r>
              <a:rPr lang="en-US" b="1" cap="none" dirty="0" err="1">
                <a:solidFill>
                  <a:srgbClr val="1F7CB9"/>
                </a:solidFill>
              </a:rPr>
              <a:t>directrices</a:t>
            </a:r>
            <a:r>
              <a:rPr lang="en-US" b="1" cap="none" dirty="0">
                <a:solidFill>
                  <a:srgbClr val="1F7CB9"/>
                </a:solidFill>
              </a:rPr>
              <a:t> </a:t>
            </a:r>
            <a:r>
              <a:rPr lang="en-US" b="1" cap="none" dirty="0" err="1">
                <a:solidFill>
                  <a:srgbClr val="1F7CB9"/>
                </a:solidFill>
              </a:rPr>
              <a:t>vivas</a:t>
            </a:r>
            <a:endParaRPr lang="en-US" b="1" cap="none" dirty="0">
              <a:solidFill>
                <a:srgbClr val="1F7CB9"/>
              </a:solidFill>
            </a:endParaRPr>
          </a:p>
        </p:txBody>
      </p:sp>
      <p:sp>
        <p:nvSpPr>
          <p:cNvPr id="14" name="Content Placeholder 13"/>
          <p:cNvSpPr>
            <a:spLocks noGrp="1"/>
          </p:cNvSpPr>
          <p:nvPr>
            <p:ph idx="1"/>
          </p:nvPr>
        </p:nvSpPr>
        <p:spPr>
          <a:xfrm>
            <a:off x="7471570" y="945659"/>
            <a:ext cx="4364616" cy="4591968"/>
          </a:xfrm>
        </p:spPr>
        <p:txBody>
          <a:bodyPr/>
          <a:lstStyle/>
          <a:p>
            <a:pPr lvl="2"/>
            <a:r>
              <a:rPr lang="es-ES" sz="1600" dirty="0">
                <a:solidFill>
                  <a:schemeClr val="tx1">
                    <a:lumMod val="75000"/>
                    <a:lumOff val="25000"/>
                  </a:schemeClr>
                </a:solidFill>
                <a:latin typeface="+mn-lt"/>
              </a:rPr>
              <a:t>Se reunirá bianualmente un Grupo Directivo Ejecutivo de Directrices (GSG) para las recomendaciones de salud materna y </a:t>
            </a:r>
            <a:r>
              <a:rPr lang="es-ES" sz="1600" dirty="0" smtClean="0">
                <a:solidFill>
                  <a:schemeClr val="tx1">
                    <a:lumMod val="75000"/>
                    <a:lumOff val="25000"/>
                  </a:schemeClr>
                </a:solidFill>
                <a:latin typeface="+mn-lt"/>
              </a:rPr>
              <a:t/>
            </a:r>
            <a:br>
              <a:rPr lang="es-ES" sz="1600" dirty="0" smtClean="0">
                <a:solidFill>
                  <a:schemeClr val="tx1">
                    <a:lumMod val="75000"/>
                    <a:lumOff val="25000"/>
                  </a:schemeClr>
                </a:solidFill>
                <a:latin typeface="+mn-lt"/>
              </a:rPr>
            </a:br>
            <a:r>
              <a:rPr lang="es-ES" sz="1600" dirty="0" smtClean="0">
                <a:solidFill>
                  <a:schemeClr val="tx1">
                    <a:lumMod val="75000"/>
                    <a:lumOff val="25000"/>
                  </a:schemeClr>
                </a:solidFill>
                <a:latin typeface="+mn-lt"/>
              </a:rPr>
              <a:t>neonatal </a:t>
            </a:r>
            <a:r>
              <a:rPr lang="es-ES" sz="1600" dirty="0">
                <a:solidFill>
                  <a:schemeClr val="tx1">
                    <a:lumMod val="75000"/>
                    <a:lumOff val="25000"/>
                  </a:schemeClr>
                </a:solidFill>
                <a:latin typeface="+mn-lt"/>
              </a:rPr>
              <a:t>con el fin de revisar la cartera de recomendaciones de salud materna y neonatal de la OMS, y para priorizar las recomendaciones nuevas y existentes para su desarrollo y actualización, incluyendo los casos en los que </a:t>
            </a:r>
            <a:r>
              <a:rPr lang="es-ES" sz="1600" dirty="0" smtClean="0">
                <a:solidFill>
                  <a:schemeClr val="tx1">
                    <a:lumMod val="75000"/>
                    <a:lumOff val="25000"/>
                  </a:schemeClr>
                </a:solidFill>
                <a:latin typeface="+mn-lt"/>
              </a:rPr>
              <a:t/>
            </a:r>
            <a:br>
              <a:rPr lang="es-ES" sz="1600" dirty="0" smtClean="0">
                <a:solidFill>
                  <a:schemeClr val="tx1">
                    <a:lumMod val="75000"/>
                    <a:lumOff val="25000"/>
                  </a:schemeClr>
                </a:solidFill>
                <a:latin typeface="+mn-lt"/>
              </a:rPr>
            </a:br>
            <a:r>
              <a:rPr lang="es-ES" sz="1600" dirty="0" smtClean="0">
                <a:solidFill>
                  <a:schemeClr val="tx1">
                    <a:lumMod val="75000"/>
                    <a:lumOff val="25000"/>
                  </a:schemeClr>
                </a:solidFill>
                <a:latin typeface="+mn-lt"/>
              </a:rPr>
              <a:t>se </a:t>
            </a:r>
            <a:r>
              <a:rPr lang="es-ES" sz="1600" dirty="0">
                <a:solidFill>
                  <a:schemeClr val="tx1">
                    <a:lumMod val="75000"/>
                    <a:lumOff val="25000"/>
                  </a:schemeClr>
                </a:solidFill>
                <a:latin typeface="+mn-lt"/>
              </a:rPr>
              <a:t>justifiquen nuevas recomendaciones o un cambio en las recomendaciones publicadas</a:t>
            </a:r>
            <a:r>
              <a:rPr lang="es-ES" sz="1600" dirty="0" smtClean="0">
                <a:solidFill>
                  <a:schemeClr val="tx1">
                    <a:lumMod val="75000"/>
                    <a:lumOff val="25000"/>
                  </a:schemeClr>
                </a:solidFill>
                <a:latin typeface="+mn-lt"/>
              </a:rPr>
              <a:t>.</a:t>
            </a:r>
            <a:endParaRPr lang="en-AU" sz="1600" dirty="0">
              <a:solidFill>
                <a:schemeClr val="tx1">
                  <a:lumMod val="75000"/>
                  <a:lumOff val="25000"/>
                </a:schemeClr>
              </a:solidFill>
              <a:latin typeface="+mn-lt"/>
            </a:endParaRPr>
          </a:p>
          <a:p>
            <a:pPr lvl="2"/>
            <a:r>
              <a:rPr lang="es-ES" sz="1600" dirty="0">
                <a:solidFill>
                  <a:schemeClr val="tx1">
                    <a:lumMod val="75000"/>
                    <a:lumOff val="25000"/>
                  </a:schemeClr>
                </a:solidFill>
                <a:latin typeface="+mn-lt"/>
              </a:rPr>
              <a:t>La OMS agradece las sugerencias sobre cuestiones adicionales para incluirlas en futuras actualizaciones de esta directriz; las sugerencias pueden dirigirse por correo electrónico a MCA de la OMS</a:t>
            </a:r>
            <a:r>
              <a:rPr lang="en-GB" sz="1600" dirty="0" smtClean="0">
                <a:solidFill>
                  <a:schemeClr val="tx1">
                    <a:lumMod val="75000"/>
                    <a:lumOff val="25000"/>
                  </a:schemeClr>
                </a:solidFill>
                <a:latin typeface="+mn-lt"/>
              </a:rPr>
              <a:t> </a:t>
            </a:r>
            <a:r>
              <a:rPr lang="en-GB" sz="1600" dirty="0">
                <a:solidFill>
                  <a:schemeClr val="tx1">
                    <a:lumMod val="75000"/>
                    <a:lumOff val="25000"/>
                  </a:schemeClr>
                </a:solidFill>
                <a:latin typeface="+mn-lt"/>
              </a:rPr>
              <a:t>(</a:t>
            </a:r>
            <a:r>
              <a:rPr lang="en-GB" sz="1600" u="sng" dirty="0">
                <a:solidFill>
                  <a:schemeClr val="tx1">
                    <a:lumMod val="75000"/>
                    <a:lumOff val="25000"/>
                  </a:schemeClr>
                </a:solidFill>
                <a:latin typeface="+mn-lt"/>
                <a:hlinkClick r:id="rId2">
                  <a:extLst>
                    <a:ext uri="{A12FA001-AC4F-418D-AE19-62706E023703}">
                      <ahyp:hlinkClr xmlns:ahyp="http://schemas.microsoft.com/office/drawing/2018/hyperlinkcolor" xmlns="" val="tx"/>
                    </a:ext>
                  </a:extLst>
                </a:hlinkClick>
              </a:rPr>
              <a:t>mncah@who.int</a:t>
            </a:r>
            <a:r>
              <a:rPr lang="en-GB" sz="1600" u="sng" dirty="0">
                <a:solidFill>
                  <a:schemeClr val="tx1">
                    <a:lumMod val="75000"/>
                    <a:lumOff val="25000"/>
                  </a:schemeClr>
                </a:solidFill>
                <a:latin typeface="+mn-lt"/>
              </a:rPr>
              <a:t>) </a:t>
            </a:r>
            <a:r>
              <a:rPr lang="es-ES" sz="1600" dirty="0">
                <a:solidFill>
                  <a:schemeClr val="tx1">
                    <a:lumMod val="75000"/>
                    <a:lumOff val="25000"/>
                  </a:schemeClr>
                </a:solidFill>
                <a:latin typeface="+mn-lt"/>
              </a:rPr>
              <a:t>y a SRH de la OMS</a:t>
            </a:r>
            <a:r>
              <a:rPr lang="en-GB" sz="1600" dirty="0" smtClean="0">
                <a:solidFill>
                  <a:schemeClr val="tx1">
                    <a:lumMod val="75000"/>
                    <a:lumOff val="25000"/>
                  </a:schemeClr>
                </a:solidFill>
                <a:latin typeface="+mn-lt"/>
              </a:rPr>
              <a:t> </a:t>
            </a:r>
            <a:r>
              <a:rPr lang="en-GB" sz="1600" dirty="0">
                <a:solidFill>
                  <a:schemeClr val="tx1">
                    <a:lumMod val="75000"/>
                    <a:lumOff val="25000"/>
                  </a:schemeClr>
                </a:solidFill>
                <a:latin typeface="+mn-lt"/>
              </a:rPr>
              <a:t>(</a:t>
            </a:r>
            <a:r>
              <a:rPr lang="en-GB" sz="1600" u="sng" dirty="0">
                <a:solidFill>
                  <a:schemeClr val="tx1">
                    <a:lumMod val="75000"/>
                    <a:lumOff val="25000"/>
                  </a:schemeClr>
                </a:solidFill>
                <a:latin typeface="+mn-lt"/>
                <a:hlinkClick r:id="rId3">
                  <a:extLst>
                    <a:ext uri="{A12FA001-AC4F-418D-AE19-62706E023703}">
                      <ahyp:hlinkClr xmlns:ahyp="http://schemas.microsoft.com/office/drawing/2018/hyperlinkcolor" xmlns="" val="tx"/>
                    </a:ext>
                  </a:extLst>
                </a:hlinkClick>
              </a:rPr>
              <a:t>srhmph@who.int</a:t>
            </a:r>
            <a:r>
              <a:rPr lang="en-GB" sz="1600" dirty="0">
                <a:solidFill>
                  <a:schemeClr val="tx1">
                    <a:lumMod val="75000"/>
                    <a:lumOff val="25000"/>
                  </a:schemeClr>
                </a:solidFill>
                <a:latin typeface="+mn-lt"/>
              </a:rPr>
              <a:t>).</a:t>
            </a:r>
            <a:endParaRPr lang="en-US" sz="1600" dirty="0">
              <a:solidFill>
                <a:schemeClr val="tx1">
                  <a:lumMod val="75000"/>
                  <a:lumOff val="25000"/>
                </a:schemeClr>
              </a:solidFill>
              <a:latin typeface="+mn-lt"/>
            </a:endParaRPr>
          </a:p>
        </p:txBody>
      </p:sp>
      <p:sp>
        <p:nvSpPr>
          <p:cNvPr id="3" name="Text Placeholder 2"/>
          <p:cNvSpPr>
            <a:spLocks noGrp="1"/>
          </p:cNvSpPr>
          <p:nvPr>
            <p:ph type="body" idx="10"/>
          </p:nvPr>
        </p:nvSpPr>
        <p:spPr>
          <a:xfrm>
            <a:off x="626528" y="1483710"/>
            <a:ext cx="5788026" cy="901599"/>
          </a:xfrm>
        </p:spPr>
        <p:txBody>
          <a:bodyPr/>
          <a:lstStyle/>
          <a:p>
            <a:r>
              <a:rPr lang="es-ES" sz="1600" dirty="0">
                <a:solidFill>
                  <a:schemeClr val="bg1">
                    <a:lumMod val="50000"/>
                  </a:schemeClr>
                </a:solidFill>
              </a:rPr>
              <a:t>Se empleará un proceso sistemático y continuo de vigilancia, identificación y cierre de brechas en las pruebas después </a:t>
            </a:r>
            <a:r>
              <a:rPr lang="es-ES" sz="1600" dirty="0" smtClean="0">
                <a:solidFill>
                  <a:schemeClr val="bg1">
                    <a:lumMod val="50000"/>
                  </a:schemeClr>
                </a:solidFill>
              </a:rPr>
              <a:t/>
            </a:r>
            <a:br>
              <a:rPr lang="es-ES" sz="1600" dirty="0" smtClean="0">
                <a:solidFill>
                  <a:schemeClr val="bg1">
                    <a:lumMod val="50000"/>
                  </a:schemeClr>
                </a:solidFill>
              </a:rPr>
            </a:br>
            <a:r>
              <a:rPr lang="es-ES" sz="1600" dirty="0" smtClean="0">
                <a:solidFill>
                  <a:schemeClr val="bg1">
                    <a:lumMod val="50000"/>
                  </a:schemeClr>
                </a:solidFill>
              </a:rPr>
              <a:t>de </a:t>
            </a:r>
            <a:r>
              <a:rPr lang="es-ES" sz="1600" dirty="0">
                <a:solidFill>
                  <a:schemeClr val="bg1">
                    <a:lumMod val="50000"/>
                  </a:schemeClr>
                </a:solidFill>
              </a:rPr>
              <a:t>la implementación de la directriz.</a:t>
            </a:r>
            <a:endParaRPr lang="en-US" sz="1600" dirty="0">
              <a:solidFill>
                <a:schemeClr val="bg1">
                  <a:lumMod val="50000"/>
                </a:schemeClr>
              </a:solidFill>
            </a:endParaRPr>
          </a:p>
        </p:txBody>
      </p:sp>
      <p:cxnSp>
        <p:nvCxnSpPr>
          <p:cNvPr id="25" name="Straight Connector 24"/>
          <p:cNvCxnSpPr/>
          <p:nvPr/>
        </p:nvCxnSpPr>
        <p:spPr>
          <a:xfrm>
            <a:off x="3793481" y="5149009"/>
            <a:ext cx="0" cy="155250"/>
          </a:xfrm>
          <a:prstGeom prst="line">
            <a:avLst/>
          </a:prstGeom>
          <a:ln>
            <a:solidFill>
              <a:schemeClr val="accent3"/>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134120" y="5422211"/>
            <a:ext cx="3318724" cy="230832"/>
          </a:xfrm>
          <a:prstGeom prst="rect">
            <a:avLst/>
          </a:prstGeom>
        </p:spPr>
        <p:txBody>
          <a:bodyPr vert="horz" wrap="square" lIns="0" tIns="0" rIns="0" bIns="0" numCol="1" spcCol="228600" rtlCol="0">
            <a:spAutoFit/>
          </a:bodyPr>
          <a:lstStyle/>
          <a:p>
            <a:pPr marL="0" lvl="1" algn="ctr">
              <a:spcAft>
                <a:spcPts val="600"/>
              </a:spcAft>
              <a:buSzPct val="100000"/>
              <a:buFontTx/>
              <a:buChar char=" "/>
            </a:pPr>
            <a:r>
              <a:rPr lang="es-ES" sz="1500" i="1" dirty="0">
                <a:solidFill>
                  <a:schemeClr val="tx1">
                    <a:lumMod val="75000"/>
                    <a:lumOff val="25000"/>
                  </a:schemeClr>
                </a:solidFill>
              </a:rPr>
              <a:t>El proceso de las directrices vivas</a:t>
            </a:r>
            <a:endParaRPr lang="en-US" sz="1500" i="1" dirty="0">
              <a:solidFill>
                <a:schemeClr val="tx1">
                  <a:lumMod val="75000"/>
                  <a:lumOff val="25000"/>
                </a:schemeClr>
              </a:solidFill>
            </a:endParaRPr>
          </a:p>
        </p:txBody>
      </p:sp>
      <p:sp>
        <p:nvSpPr>
          <p:cNvPr id="30" name="Rectangle 29">
            <a:extLst>
              <a:ext uri="{FF2B5EF4-FFF2-40B4-BE49-F238E27FC236}">
                <a16:creationId xmlns:a16="http://schemas.microsoft.com/office/drawing/2014/main" id="{8F2F0EFC-0A67-E44E-9C08-35FB2E5EE7B3}"/>
              </a:ext>
            </a:extLst>
          </p:cNvPr>
          <p:cNvSpPr/>
          <p:nvPr/>
        </p:nvSpPr>
        <p:spPr>
          <a:xfrm>
            <a:off x="4842001" y="2804722"/>
            <a:ext cx="2135195" cy="2078564"/>
          </a:xfrm>
          <a:prstGeom prst="rect">
            <a:avLst/>
          </a:prstGeom>
          <a:solidFill>
            <a:srgbClr val="AD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19" name="Rectangle 18">
            <a:extLst>
              <a:ext uri="{FF2B5EF4-FFF2-40B4-BE49-F238E27FC236}">
                <a16:creationId xmlns:a16="http://schemas.microsoft.com/office/drawing/2014/main" id="{0F770E17-27B7-344F-873D-99539B15E78D}"/>
              </a:ext>
            </a:extLst>
          </p:cNvPr>
          <p:cNvSpPr/>
          <p:nvPr/>
        </p:nvSpPr>
        <p:spPr>
          <a:xfrm>
            <a:off x="596021" y="2804722"/>
            <a:ext cx="2409563" cy="2078564"/>
          </a:xfrm>
          <a:prstGeom prst="rect">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0" name="Rectangle 19">
            <a:extLst>
              <a:ext uri="{FF2B5EF4-FFF2-40B4-BE49-F238E27FC236}">
                <a16:creationId xmlns:a16="http://schemas.microsoft.com/office/drawing/2014/main" id="{6448BD6B-6058-5C4C-AC6C-93062FB7CF1F}"/>
              </a:ext>
            </a:extLst>
          </p:cNvPr>
          <p:cNvSpPr/>
          <p:nvPr/>
        </p:nvSpPr>
        <p:spPr>
          <a:xfrm>
            <a:off x="3000120" y="2804722"/>
            <a:ext cx="1843402" cy="2078564"/>
          </a:xfrm>
          <a:prstGeom prst="rect">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9" name="Triangle 28">
            <a:extLst>
              <a:ext uri="{FF2B5EF4-FFF2-40B4-BE49-F238E27FC236}">
                <a16:creationId xmlns:a16="http://schemas.microsoft.com/office/drawing/2014/main" id="{5B6A1608-3629-7840-B8DF-FCC562BFB1CA}"/>
              </a:ext>
            </a:extLst>
          </p:cNvPr>
          <p:cNvSpPr/>
          <p:nvPr/>
        </p:nvSpPr>
        <p:spPr>
          <a:xfrm rot="5400000">
            <a:off x="2744917" y="3733151"/>
            <a:ext cx="732112" cy="221708"/>
          </a:xfrm>
          <a:prstGeom prst="triangle">
            <a:avLst/>
          </a:prstGeom>
          <a:solidFill>
            <a:srgbClr val="1F7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31" name="Triangle 30">
            <a:extLst>
              <a:ext uri="{FF2B5EF4-FFF2-40B4-BE49-F238E27FC236}">
                <a16:creationId xmlns:a16="http://schemas.microsoft.com/office/drawing/2014/main" id="{BDD2630E-0636-A74A-8707-62C93B100DE3}"/>
              </a:ext>
            </a:extLst>
          </p:cNvPr>
          <p:cNvSpPr/>
          <p:nvPr/>
        </p:nvSpPr>
        <p:spPr>
          <a:xfrm rot="5400000">
            <a:off x="4580772" y="3733150"/>
            <a:ext cx="732112" cy="221708"/>
          </a:xfrm>
          <a:prstGeom prst="triangle">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sp>
        <p:nvSpPr>
          <p:cNvPr id="21" name="Title 1"/>
          <p:cNvSpPr txBox="1">
            <a:spLocks/>
          </p:cNvSpPr>
          <p:nvPr/>
        </p:nvSpPr>
        <p:spPr bwMode="gray">
          <a:xfrm>
            <a:off x="1048964" y="3674934"/>
            <a:ext cx="1753887" cy="338140"/>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200" b="0" i="0" kern="1200" cap="all" spc="120" baseline="0">
                <a:solidFill>
                  <a:schemeClr val="tx2">
                    <a:lumMod val="75000"/>
                  </a:schemeClr>
                </a:solidFill>
                <a:latin typeface="Arial" pitchFamily="34" charset="0"/>
                <a:ea typeface="+mj-ea"/>
                <a:cs typeface="Arial" pitchFamily="34" charset="0"/>
              </a:defRPr>
            </a:lvl1pPr>
          </a:lstStyle>
          <a:p>
            <a:pPr algn="r"/>
            <a:r>
              <a:rPr lang="en-US" sz="1600" b="1" cap="none" spc="0" dirty="0" err="1">
                <a:solidFill>
                  <a:schemeClr val="bg1"/>
                </a:solidFill>
                <a:latin typeface="+mn-lt"/>
                <a:cs typeface="Arial"/>
              </a:rPr>
              <a:t>Priorizar</a:t>
            </a:r>
            <a:r>
              <a:rPr lang="en-US" sz="1600" cap="none" spc="0" dirty="0">
                <a:solidFill>
                  <a:schemeClr val="bg1"/>
                </a:solidFill>
                <a:latin typeface="+mn-lt"/>
                <a:cs typeface="Arial"/>
              </a:rPr>
              <a:t> la </a:t>
            </a:r>
            <a:r>
              <a:rPr lang="en-US" sz="1600" cap="none" spc="0" dirty="0" err="1">
                <a:solidFill>
                  <a:schemeClr val="bg1"/>
                </a:solidFill>
                <a:latin typeface="+mn-lt"/>
                <a:cs typeface="Arial"/>
              </a:rPr>
              <a:t>recomendación</a:t>
            </a:r>
            <a:endParaRPr lang="en-US" sz="1600" cap="none" spc="0" dirty="0">
              <a:solidFill>
                <a:schemeClr val="bg1"/>
              </a:solidFill>
              <a:latin typeface="+mn-lt"/>
              <a:cs typeface="Arial"/>
            </a:endParaRPr>
          </a:p>
        </p:txBody>
      </p:sp>
      <p:sp>
        <p:nvSpPr>
          <p:cNvPr id="22" name="Title 1"/>
          <p:cNvSpPr txBox="1">
            <a:spLocks/>
          </p:cNvSpPr>
          <p:nvPr/>
        </p:nvSpPr>
        <p:spPr bwMode="gray">
          <a:xfrm>
            <a:off x="3194824" y="3674934"/>
            <a:ext cx="1503951" cy="338140"/>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200" b="0" i="0" kern="1200" cap="all" spc="120" baseline="0">
                <a:solidFill>
                  <a:schemeClr val="tx2">
                    <a:lumMod val="75000"/>
                  </a:schemeClr>
                </a:solidFill>
                <a:latin typeface="Arial" pitchFamily="34" charset="0"/>
                <a:ea typeface="+mj-ea"/>
                <a:cs typeface="Arial" pitchFamily="34" charset="0"/>
              </a:defRPr>
            </a:lvl1pPr>
          </a:lstStyle>
          <a:p>
            <a:pPr algn="r"/>
            <a:r>
              <a:rPr lang="en-US" sz="1600" b="1" cap="none" spc="0" dirty="0" err="1">
                <a:solidFill>
                  <a:schemeClr val="bg1"/>
                </a:solidFill>
                <a:latin typeface="+mn-lt"/>
                <a:cs typeface="Arial"/>
              </a:rPr>
              <a:t>Revisar</a:t>
            </a:r>
            <a:r>
              <a:rPr lang="en-US" sz="1600" cap="none" spc="0" dirty="0">
                <a:solidFill>
                  <a:schemeClr val="bg1"/>
                </a:solidFill>
                <a:latin typeface="+mn-lt"/>
                <a:cs typeface="Arial"/>
              </a:rPr>
              <a:t> la base de </a:t>
            </a:r>
            <a:r>
              <a:rPr lang="en-US" sz="1600" cap="none" spc="0" dirty="0" err="1">
                <a:solidFill>
                  <a:schemeClr val="bg1"/>
                </a:solidFill>
                <a:latin typeface="+mn-lt"/>
                <a:cs typeface="Arial"/>
              </a:rPr>
              <a:t>pruebas</a:t>
            </a:r>
            <a:endParaRPr lang="en-US" sz="1600" cap="none" spc="0" dirty="0">
              <a:solidFill>
                <a:schemeClr val="bg1"/>
              </a:solidFill>
              <a:latin typeface="+mn-lt"/>
              <a:cs typeface="Arial"/>
            </a:endParaRPr>
          </a:p>
        </p:txBody>
      </p:sp>
      <p:sp>
        <p:nvSpPr>
          <p:cNvPr id="23" name="Title 1"/>
          <p:cNvSpPr txBox="1">
            <a:spLocks/>
          </p:cNvSpPr>
          <p:nvPr/>
        </p:nvSpPr>
        <p:spPr bwMode="gray">
          <a:xfrm>
            <a:off x="5237173" y="3674934"/>
            <a:ext cx="1578552" cy="338140"/>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200" b="0" i="0" kern="1200" cap="all" spc="120" baseline="0">
                <a:solidFill>
                  <a:schemeClr val="tx2">
                    <a:lumMod val="75000"/>
                  </a:schemeClr>
                </a:solidFill>
                <a:latin typeface="Arial" pitchFamily="34" charset="0"/>
                <a:ea typeface="+mj-ea"/>
                <a:cs typeface="Arial" pitchFamily="34" charset="0"/>
              </a:defRPr>
            </a:lvl1pPr>
          </a:lstStyle>
          <a:p>
            <a:pPr algn="r"/>
            <a:r>
              <a:rPr lang="en-US" sz="1600" b="1" cap="none" spc="0" dirty="0" err="1">
                <a:solidFill>
                  <a:schemeClr val="bg1"/>
                </a:solidFill>
                <a:latin typeface="+mn-lt"/>
                <a:cs typeface="Arial"/>
              </a:rPr>
              <a:t>Actualizar</a:t>
            </a:r>
            <a:r>
              <a:rPr lang="en-US" sz="1600" cap="none" spc="0" dirty="0">
                <a:solidFill>
                  <a:schemeClr val="bg1"/>
                </a:solidFill>
                <a:latin typeface="+mn-lt"/>
                <a:cs typeface="Arial"/>
              </a:rPr>
              <a:t> la </a:t>
            </a:r>
            <a:r>
              <a:rPr lang="en-US" sz="1600" cap="none" spc="0" dirty="0" err="1">
                <a:solidFill>
                  <a:schemeClr val="bg1"/>
                </a:solidFill>
                <a:latin typeface="+mn-lt"/>
                <a:cs typeface="Arial"/>
              </a:rPr>
              <a:t>recomendación</a:t>
            </a:r>
            <a:endParaRPr lang="en-US" sz="1600" cap="none" spc="0" dirty="0">
              <a:solidFill>
                <a:schemeClr val="bg1"/>
              </a:solidFill>
              <a:latin typeface="+mn-lt"/>
              <a:cs typeface="Arial"/>
            </a:endParaRPr>
          </a:p>
        </p:txBody>
      </p:sp>
      <p:sp>
        <p:nvSpPr>
          <p:cNvPr id="8" name="Slide Number Placeholder 7">
            <a:extLst>
              <a:ext uri="{FF2B5EF4-FFF2-40B4-BE49-F238E27FC236}">
                <a16:creationId xmlns:a16="http://schemas.microsoft.com/office/drawing/2014/main" id="{C790FE9B-E0CC-D847-8569-E0710C9DC999}"/>
              </a:ext>
            </a:extLst>
          </p:cNvPr>
          <p:cNvSpPr>
            <a:spLocks noGrp="1"/>
          </p:cNvSpPr>
          <p:nvPr>
            <p:ph type="sldNum" sz="quarter" idx="12"/>
          </p:nvPr>
        </p:nvSpPr>
        <p:spPr/>
        <p:txBody>
          <a:bodyPr/>
          <a:lstStyle/>
          <a:p>
            <a:fld id="{6809F770-0487-C844-B5CD-7CCE6C86BD15}" type="slidenum">
              <a:rPr lang="en-US" smtClean="0"/>
              <a:pPr/>
              <a:t>82</a:t>
            </a:fld>
            <a:endParaRPr lang="en-US" dirty="0"/>
          </a:p>
        </p:txBody>
      </p:sp>
      <p:pic>
        <p:nvPicPr>
          <p:cNvPr id="27" name="Picture 26"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4" cstate="screen">
            <a:alphaModFix amt="19000"/>
            <a:extLst>
              <a:ext uri="{28A0092B-C50C-407E-A947-70E740481C1C}">
                <a14:useLocalDpi xmlns:a14="http://schemas.microsoft.com/office/drawing/2010/main"/>
              </a:ext>
            </a:extLst>
          </a:blip>
          <a:srcRect/>
          <a:stretch/>
        </p:blipFill>
        <p:spPr>
          <a:xfrm flipH="1">
            <a:off x="8469254" y="0"/>
            <a:ext cx="3722746" cy="2739093"/>
          </a:xfrm>
          <a:prstGeom prst="rect">
            <a:avLst/>
          </a:prstGeom>
        </p:spPr>
      </p:pic>
      <p:sp>
        <p:nvSpPr>
          <p:cNvPr id="32" name="Right Bracket 31"/>
          <p:cNvSpPr/>
          <p:nvPr/>
        </p:nvSpPr>
        <p:spPr>
          <a:xfrm rot="5400000">
            <a:off x="3730236" y="1921714"/>
            <a:ext cx="126491" cy="6328100"/>
          </a:xfrm>
          <a:prstGeom prst="rightBracket">
            <a:avLst>
              <a:gd name="adj" fmla="val 0"/>
            </a:avLst>
          </a:prstGeom>
          <a:ln>
            <a:solidFill>
              <a:schemeClr val="accent3"/>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spTree>
    <p:extLst>
      <p:ext uri="{BB962C8B-B14F-4D97-AF65-F5344CB8AC3E}">
        <p14:creationId xmlns:p14="http://schemas.microsoft.com/office/powerpoint/2010/main" val="1785701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left)">
                                      <p:cBhvr>
                                        <p:cTn id="37" dur="2000"/>
                                        <p:tgtEl>
                                          <p:spTgt spid="14">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left)">
                                      <p:cBhvr>
                                        <p:cTn id="40"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19" grpId="0" animBg="1"/>
      <p:bldP spid="20" grpId="0" animBg="1"/>
      <p:bldP spid="29" grpId="0" animBg="1"/>
      <p:bldP spid="31" grpId="0" animBg="1"/>
      <p:bldP spid="32"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1F7CB9">
            <a:alpha val="20000"/>
          </a:srgb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1FDBC4-C184-5E46-B36C-3F79510E2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6" y="5980015"/>
            <a:ext cx="1282700" cy="889000"/>
          </a:xfrm>
          <a:prstGeom prst="rect">
            <a:avLst/>
          </a:prstGeom>
        </p:spPr>
      </p:pic>
      <p:pic>
        <p:nvPicPr>
          <p:cNvPr id="8" name="Picture 7"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4" cstate="screen">
            <a:alphaModFix amt="19000"/>
            <a:extLst>
              <a:ext uri="{28A0092B-C50C-407E-A947-70E740481C1C}">
                <a14:useLocalDpi xmlns:a14="http://schemas.microsoft.com/office/drawing/2010/main"/>
              </a:ext>
            </a:extLst>
          </a:blip>
          <a:srcRect/>
          <a:stretch/>
        </p:blipFill>
        <p:spPr>
          <a:xfrm flipH="1">
            <a:off x="8469254" y="11875"/>
            <a:ext cx="3722746" cy="2739093"/>
          </a:xfrm>
          <a:prstGeom prst="rect">
            <a:avLst/>
          </a:prstGeom>
        </p:spPr>
      </p:pic>
      <p:sp>
        <p:nvSpPr>
          <p:cNvPr id="17" name="Content Placeholder 16"/>
          <p:cNvSpPr>
            <a:spLocks noGrp="1"/>
          </p:cNvSpPr>
          <p:nvPr>
            <p:ph idx="12"/>
          </p:nvPr>
        </p:nvSpPr>
        <p:spPr>
          <a:xfrm>
            <a:off x="6559601" y="1898198"/>
            <a:ext cx="4653831" cy="2940158"/>
          </a:xfrm>
        </p:spPr>
        <p:txBody>
          <a:bodyPr/>
          <a:lstStyle/>
          <a:p>
            <a:pPr algn="ctr"/>
            <a:r>
              <a:rPr lang="es-ES" sz="2400" b="1" dirty="0">
                <a:solidFill>
                  <a:srgbClr val="1F7CB9"/>
                </a:solidFill>
              </a:rPr>
              <a:t>La visión de la OMS sobre la atención de calidad a las mujeres y los recién nacidos es que toda mujer embarazada y todo recién nacido reciban una atención de calidad durante todo </a:t>
            </a:r>
            <a:r>
              <a:rPr lang="es-ES" sz="2400" b="1" dirty="0" smtClean="0">
                <a:solidFill>
                  <a:srgbClr val="1F7CB9"/>
                </a:solidFill>
              </a:rPr>
              <a:t/>
            </a:r>
            <a:br>
              <a:rPr lang="es-ES" sz="2400" b="1" dirty="0" smtClean="0">
                <a:solidFill>
                  <a:srgbClr val="1F7CB9"/>
                </a:solidFill>
              </a:rPr>
            </a:br>
            <a:r>
              <a:rPr lang="es-ES" sz="2400" b="1" dirty="0" smtClean="0">
                <a:solidFill>
                  <a:srgbClr val="1F7CB9"/>
                </a:solidFill>
              </a:rPr>
              <a:t>el </a:t>
            </a:r>
            <a:r>
              <a:rPr lang="es-ES" sz="2400" b="1" dirty="0">
                <a:solidFill>
                  <a:srgbClr val="1F7CB9"/>
                </a:solidFill>
              </a:rPr>
              <a:t>embarazo, el parto y </a:t>
            </a:r>
            <a:r>
              <a:rPr lang="es-ES" sz="2400" b="1" dirty="0" smtClean="0">
                <a:solidFill>
                  <a:srgbClr val="1F7CB9"/>
                </a:solidFill>
              </a:rPr>
              <a:t/>
            </a:r>
            <a:br>
              <a:rPr lang="es-ES" sz="2400" b="1" dirty="0" smtClean="0">
                <a:solidFill>
                  <a:srgbClr val="1F7CB9"/>
                </a:solidFill>
              </a:rPr>
            </a:br>
            <a:r>
              <a:rPr lang="es-ES" sz="2400" b="1" dirty="0" smtClean="0">
                <a:solidFill>
                  <a:srgbClr val="1F7CB9"/>
                </a:solidFill>
              </a:rPr>
              <a:t>el </a:t>
            </a:r>
            <a:r>
              <a:rPr lang="es-ES" sz="2400" b="1" dirty="0">
                <a:solidFill>
                  <a:srgbClr val="1F7CB9"/>
                </a:solidFill>
              </a:rPr>
              <a:t>periodo posnatal.</a:t>
            </a:r>
          </a:p>
          <a:p>
            <a:pPr lvl="2" algn="ctr"/>
            <a:endParaRPr lang="en-US" sz="2000" dirty="0">
              <a:solidFill>
                <a:srgbClr val="1F7CB9"/>
              </a:solidFill>
            </a:endParaRPr>
          </a:p>
        </p:txBody>
      </p:sp>
      <p:sp>
        <p:nvSpPr>
          <p:cNvPr id="2" name="Slide Number Placeholder 1">
            <a:extLst>
              <a:ext uri="{FF2B5EF4-FFF2-40B4-BE49-F238E27FC236}">
                <a16:creationId xmlns:a16="http://schemas.microsoft.com/office/drawing/2014/main" id="{C1A4019C-EFF7-3D4A-B73A-0A1BF7A6DB11}"/>
              </a:ext>
            </a:extLst>
          </p:cNvPr>
          <p:cNvSpPr>
            <a:spLocks noGrp="1"/>
          </p:cNvSpPr>
          <p:nvPr>
            <p:ph type="sldNum" sz="quarter" idx="11"/>
          </p:nvPr>
        </p:nvSpPr>
        <p:spPr/>
        <p:txBody>
          <a:bodyPr/>
          <a:lstStyle/>
          <a:p>
            <a:fld id="{6809F770-0487-C844-B5CD-7CCE6C86BD15}" type="slidenum">
              <a:rPr lang="en-US" smtClean="0"/>
              <a:pPr/>
              <a:t>83</a:t>
            </a:fld>
            <a:endParaRPr lang="en-US" smtClean="0"/>
          </a:p>
        </p:txBody>
      </p:sp>
      <p:pic>
        <p:nvPicPr>
          <p:cNvPr id="9" name="Picture 8">
            <a:extLst>
              <a:ext uri="{FF2B5EF4-FFF2-40B4-BE49-F238E27FC236}">
                <a16:creationId xmlns:a16="http://schemas.microsoft.com/office/drawing/2014/main" id="{6B0FA251-D324-408E-B1AB-478F1CF5AF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0326" y="1898198"/>
            <a:ext cx="4060159" cy="2706773"/>
          </a:xfrm>
          <a:prstGeom prst="rect">
            <a:avLst/>
          </a:prstGeom>
        </p:spPr>
      </p:pic>
      <p:sp>
        <p:nvSpPr>
          <p:cNvPr id="10" name="Rectangle 9">
            <a:extLst>
              <a:ext uri="{FF2B5EF4-FFF2-40B4-BE49-F238E27FC236}">
                <a16:creationId xmlns:a16="http://schemas.microsoft.com/office/drawing/2014/main" id="{48BFF5D6-530D-4554-B7B4-97E6CB8CBC7B}"/>
              </a:ext>
            </a:extLst>
          </p:cNvPr>
          <p:cNvSpPr/>
          <p:nvPr/>
        </p:nvSpPr>
        <p:spPr>
          <a:xfrm>
            <a:off x="1130326" y="4488165"/>
            <a:ext cx="3877439" cy="600164"/>
          </a:xfrm>
          <a:prstGeom prst="rect">
            <a:avLst/>
          </a:prstGeom>
        </p:spPr>
        <p:txBody>
          <a:bodyPr wrap="square">
            <a:spAutoFit/>
          </a:bodyPr>
          <a:lstStyle/>
          <a:p>
            <a:r>
              <a:rPr lang="es-ES" sz="1100" b="1">
                <a:solidFill>
                  <a:schemeClr val="bg1">
                    <a:lumMod val="50000"/>
                  </a:schemeClr>
                </a:solidFill>
              </a:rPr>
              <a:t> </a:t>
            </a:r>
          </a:p>
          <a:p>
            <a:r>
              <a:rPr lang="es-ES" sz="1100">
                <a:solidFill>
                  <a:schemeClr val="bg1">
                    <a:lumMod val="50000"/>
                  </a:schemeClr>
                </a:solidFill>
              </a:rPr>
              <a:t>Avalon y su pequeño hijo Caleb sostienen a la recién nacida Tina en Fiji en 2016. ©UNICEF/UN012494/Sokhin</a:t>
            </a:r>
          </a:p>
        </p:txBody>
      </p:sp>
    </p:spTree>
    <p:extLst>
      <p:ext uri="{BB962C8B-B14F-4D97-AF65-F5344CB8AC3E}">
        <p14:creationId xmlns:p14="http://schemas.microsoft.com/office/powerpoint/2010/main" val="4018496620"/>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516014C9-C790-1149-9C43-F2AFAFCD8271}"/>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flipH="1">
            <a:off x="8469254" y="0"/>
            <a:ext cx="3722746" cy="2739093"/>
          </a:xfrm>
          <a:prstGeom prst="rect">
            <a:avLst/>
          </a:prstGeom>
        </p:spPr>
      </p:pic>
      <p:sp>
        <p:nvSpPr>
          <p:cNvPr id="6" name="Title 5"/>
          <p:cNvSpPr>
            <a:spLocks noGrp="1"/>
          </p:cNvSpPr>
          <p:nvPr>
            <p:ph type="title"/>
          </p:nvPr>
        </p:nvSpPr>
        <p:spPr/>
        <p:txBody>
          <a:bodyPr>
            <a:normAutofit/>
          </a:bodyPr>
          <a:lstStyle/>
          <a:p>
            <a:r>
              <a:rPr lang="es-ES" b="1" cap="none">
                <a:solidFill>
                  <a:srgbClr val="1F7CB9"/>
                </a:solidFill>
              </a:rPr>
              <a:t>Muchas gracias a...</a:t>
            </a:r>
          </a:p>
        </p:txBody>
      </p:sp>
      <p:sp>
        <p:nvSpPr>
          <p:cNvPr id="2" name="Content Placeholder 1"/>
          <p:cNvSpPr>
            <a:spLocks noGrp="1"/>
          </p:cNvSpPr>
          <p:nvPr>
            <p:ph sz="half" idx="1"/>
          </p:nvPr>
        </p:nvSpPr>
        <p:spPr>
          <a:xfrm>
            <a:off x="610308" y="1278627"/>
            <a:ext cx="4876092" cy="5174709"/>
          </a:xfrm>
        </p:spPr>
        <p:txBody>
          <a:bodyPr>
            <a:normAutofit/>
          </a:bodyPr>
          <a:lstStyle/>
          <a:p>
            <a:r>
              <a:rPr lang="es-ES" sz="1600" b="1" i="0" dirty="0">
                <a:solidFill>
                  <a:schemeClr val="tx1">
                    <a:lumMod val="75000"/>
                    <a:lumOff val="25000"/>
                  </a:schemeClr>
                </a:solidFill>
                <a:latin typeface="+mj-lt"/>
              </a:rPr>
              <a:t>Grupo Directivo de la OMS</a:t>
            </a:r>
            <a:r>
              <a:rPr lang="es-ES" sz="1600" b="1" dirty="0">
                <a:solidFill>
                  <a:schemeClr val="tx1">
                    <a:lumMod val="75000"/>
                    <a:lumOff val="25000"/>
                  </a:schemeClr>
                </a:solidFill>
                <a:latin typeface="+mj-lt"/>
              </a:rPr>
              <a:t/>
            </a:r>
            <a:br>
              <a:rPr lang="es-ES" sz="1600" b="1" dirty="0">
                <a:solidFill>
                  <a:schemeClr val="tx1">
                    <a:lumMod val="75000"/>
                    <a:lumOff val="25000"/>
                  </a:schemeClr>
                </a:solidFill>
                <a:latin typeface="+mj-lt"/>
              </a:rPr>
            </a:br>
            <a:r>
              <a:rPr lang="es-ES" sz="1400" dirty="0">
                <a:solidFill>
                  <a:schemeClr val="tx1">
                    <a:lumMod val="75000"/>
                    <a:lumOff val="25000"/>
                  </a:schemeClr>
                </a:solidFill>
              </a:rPr>
              <a:t>Fernando </a:t>
            </a:r>
            <a:r>
              <a:rPr lang="es-ES" sz="1400" dirty="0" err="1">
                <a:solidFill>
                  <a:schemeClr val="tx1">
                    <a:lumMod val="75000"/>
                    <a:lumOff val="25000"/>
                  </a:schemeClr>
                </a:solidFill>
              </a:rPr>
              <a:t>Althabe</a:t>
            </a:r>
            <a:r>
              <a:rPr lang="es-ES" sz="1400" dirty="0">
                <a:solidFill>
                  <a:schemeClr val="tx1">
                    <a:lumMod val="75000"/>
                    <a:lumOff val="25000"/>
                  </a:schemeClr>
                </a:solidFill>
              </a:rPr>
              <a:t>, </a:t>
            </a:r>
            <a:r>
              <a:rPr lang="es-ES" sz="1400" dirty="0" err="1">
                <a:solidFill>
                  <a:schemeClr val="tx1">
                    <a:lumMod val="75000"/>
                    <a:lumOff val="25000"/>
                  </a:schemeClr>
                </a:solidFill>
              </a:rPr>
              <a:t>Rajiv</a:t>
            </a:r>
            <a:r>
              <a:rPr lang="es-ES" sz="1400" dirty="0">
                <a:solidFill>
                  <a:schemeClr val="tx1">
                    <a:lumMod val="75000"/>
                    <a:lumOff val="25000"/>
                  </a:schemeClr>
                </a:solidFill>
              </a:rPr>
              <a:t> </a:t>
            </a:r>
            <a:r>
              <a:rPr lang="es-ES" sz="1400" dirty="0" err="1">
                <a:solidFill>
                  <a:schemeClr val="tx1">
                    <a:lumMod val="75000"/>
                    <a:lumOff val="25000"/>
                  </a:schemeClr>
                </a:solidFill>
              </a:rPr>
              <a:t>Bahl</a:t>
            </a:r>
            <a:r>
              <a:rPr lang="es-ES" sz="1400" dirty="0">
                <a:solidFill>
                  <a:schemeClr val="tx1">
                    <a:lumMod val="75000"/>
                    <a:lumOff val="25000"/>
                  </a:schemeClr>
                </a:solidFill>
              </a:rPr>
              <a:t>, Mercedes Bonet, </a:t>
            </a:r>
            <a:r>
              <a:rPr lang="es-ES" sz="1400" dirty="0" err="1">
                <a:solidFill>
                  <a:schemeClr val="tx1">
                    <a:lumMod val="75000"/>
                    <a:lumOff val="25000"/>
                  </a:schemeClr>
                </a:solidFill>
              </a:rPr>
              <a:t>Neerja</a:t>
            </a:r>
            <a:r>
              <a:rPr lang="es-ES" sz="1400" dirty="0">
                <a:solidFill>
                  <a:schemeClr val="tx1">
                    <a:lumMod val="75000"/>
                    <a:lumOff val="25000"/>
                  </a:schemeClr>
                </a:solidFill>
              </a:rPr>
              <a:t> </a:t>
            </a:r>
            <a:r>
              <a:rPr lang="es-ES" sz="1400" dirty="0" err="1">
                <a:solidFill>
                  <a:schemeClr val="tx1">
                    <a:lumMod val="75000"/>
                    <a:lumOff val="25000"/>
                  </a:schemeClr>
                </a:solidFill>
              </a:rPr>
              <a:t>Chowdhary</a:t>
            </a:r>
            <a:r>
              <a:rPr lang="es-ES" sz="1400" dirty="0">
                <a:solidFill>
                  <a:schemeClr val="tx1">
                    <a:lumMod val="75000"/>
                    <a:lumOff val="25000"/>
                  </a:schemeClr>
                </a:solidFill>
              </a:rPr>
              <a:t>, </a:t>
            </a:r>
            <a:r>
              <a:rPr lang="es-ES" sz="1400" dirty="0" err="1">
                <a:solidFill>
                  <a:schemeClr val="tx1">
                    <a:lumMod val="75000"/>
                    <a:lumOff val="25000"/>
                  </a:schemeClr>
                </a:solidFill>
              </a:rPr>
              <a:t>Tarun</a:t>
            </a:r>
            <a:r>
              <a:rPr lang="es-ES" sz="1400" dirty="0">
                <a:solidFill>
                  <a:schemeClr val="tx1">
                    <a:lumMod val="75000"/>
                    <a:lumOff val="25000"/>
                  </a:schemeClr>
                </a:solidFill>
              </a:rPr>
              <a:t> </a:t>
            </a:r>
            <a:r>
              <a:rPr lang="es-ES" sz="1400" dirty="0" err="1">
                <a:solidFill>
                  <a:schemeClr val="tx1">
                    <a:lumMod val="75000"/>
                    <a:lumOff val="25000"/>
                  </a:schemeClr>
                </a:solidFill>
              </a:rPr>
              <a:t>Dua</a:t>
            </a:r>
            <a:r>
              <a:rPr lang="es-ES" sz="1400" dirty="0">
                <a:solidFill>
                  <a:schemeClr val="tx1">
                    <a:lumMod val="75000"/>
                    <a:lumOff val="25000"/>
                  </a:schemeClr>
                </a:solidFill>
              </a:rPr>
              <a:t>, Karen </a:t>
            </a:r>
            <a:r>
              <a:rPr lang="es-ES" sz="1400" dirty="0" err="1">
                <a:solidFill>
                  <a:schemeClr val="tx1">
                    <a:lumMod val="75000"/>
                    <a:lumOff val="25000"/>
                  </a:schemeClr>
                </a:solidFill>
              </a:rPr>
              <a:t>Edmond</a:t>
            </a:r>
            <a:r>
              <a:rPr lang="es-ES" sz="1400" dirty="0">
                <a:solidFill>
                  <a:schemeClr val="tx1">
                    <a:lumMod val="75000"/>
                    <a:lumOff val="25000"/>
                  </a:schemeClr>
                </a:solidFill>
              </a:rPr>
              <a:t>, </a:t>
            </a:r>
            <a:r>
              <a:rPr lang="es-ES" sz="1400" dirty="0" err="1">
                <a:solidFill>
                  <a:schemeClr val="tx1">
                    <a:lumMod val="75000"/>
                    <a:lumOff val="25000"/>
                  </a:schemeClr>
                </a:solidFill>
              </a:rPr>
              <a:t>Shuchita</a:t>
            </a:r>
            <a:r>
              <a:rPr lang="es-ES" sz="1400" dirty="0">
                <a:solidFill>
                  <a:schemeClr val="tx1">
                    <a:lumMod val="75000"/>
                    <a:lumOff val="25000"/>
                  </a:schemeClr>
                </a:solidFill>
              </a:rPr>
              <a:t> </a:t>
            </a:r>
            <a:r>
              <a:rPr lang="es-ES" sz="1400" dirty="0" err="1">
                <a:solidFill>
                  <a:schemeClr val="tx1">
                    <a:lumMod val="75000"/>
                    <a:lumOff val="25000"/>
                  </a:schemeClr>
                </a:solidFill>
              </a:rPr>
              <a:t>Gupta</a:t>
            </a:r>
            <a:r>
              <a:rPr lang="es-ES" sz="1400" dirty="0">
                <a:solidFill>
                  <a:schemeClr val="tx1">
                    <a:lumMod val="75000"/>
                    <a:lumOff val="25000"/>
                  </a:schemeClr>
                </a:solidFill>
              </a:rPr>
              <a:t>, </a:t>
            </a:r>
            <a:r>
              <a:rPr lang="es-ES" sz="1400" dirty="0" err="1">
                <a:solidFill>
                  <a:schemeClr val="tx1">
                    <a:lumMod val="75000"/>
                    <a:lumOff val="25000"/>
                  </a:schemeClr>
                </a:solidFill>
              </a:rPr>
              <a:t>Olufemi</a:t>
            </a:r>
            <a:r>
              <a:rPr lang="es-ES" sz="1400" dirty="0">
                <a:solidFill>
                  <a:schemeClr val="tx1">
                    <a:lumMod val="75000"/>
                    <a:lumOff val="25000"/>
                  </a:schemeClr>
                </a:solidFill>
              </a:rPr>
              <a:t> T </a:t>
            </a:r>
            <a:r>
              <a:rPr lang="es-ES" sz="1400" dirty="0" err="1">
                <a:solidFill>
                  <a:schemeClr val="tx1">
                    <a:lumMod val="75000"/>
                    <a:lumOff val="25000"/>
                  </a:schemeClr>
                </a:solidFill>
              </a:rPr>
              <a:t>Oladapo</a:t>
            </a:r>
            <a:r>
              <a:rPr lang="es-ES" sz="1400" dirty="0">
                <a:solidFill>
                  <a:schemeClr val="tx1">
                    <a:lumMod val="75000"/>
                    <a:lumOff val="25000"/>
                  </a:schemeClr>
                </a:solidFill>
              </a:rPr>
              <a:t>, </a:t>
            </a:r>
            <a:r>
              <a:rPr lang="es-ES" sz="1400" dirty="0" err="1">
                <a:solidFill>
                  <a:schemeClr val="tx1">
                    <a:lumMod val="75000"/>
                    <a:lumOff val="25000"/>
                  </a:schemeClr>
                </a:solidFill>
              </a:rPr>
              <a:t>Anayda</a:t>
            </a:r>
            <a:r>
              <a:rPr lang="es-ES" sz="1400" dirty="0">
                <a:solidFill>
                  <a:schemeClr val="tx1">
                    <a:lumMod val="75000"/>
                    <a:lumOff val="25000"/>
                  </a:schemeClr>
                </a:solidFill>
              </a:rPr>
              <a:t> </a:t>
            </a:r>
            <a:r>
              <a:rPr lang="es-ES" sz="1400" dirty="0" err="1">
                <a:solidFill>
                  <a:schemeClr val="tx1">
                    <a:lumMod val="75000"/>
                    <a:lumOff val="25000"/>
                  </a:schemeClr>
                </a:solidFill>
              </a:rPr>
              <a:t>Portela</a:t>
            </a:r>
            <a:r>
              <a:rPr lang="es-ES" sz="1400" dirty="0">
                <a:solidFill>
                  <a:schemeClr val="tx1">
                    <a:lumMod val="75000"/>
                    <a:lumOff val="25000"/>
                  </a:schemeClr>
                </a:solidFill>
              </a:rPr>
              <a:t>, Lisa Rogers, </a:t>
            </a:r>
            <a:r>
              <a:rPr lang="es-ES" sz="1400" dirty="0" smtClean="0">
                <a:solidFill>
                  <a:schemeClr val="tx1">
                    <a:lumMod val="75000"/>
                    <a:lumOff val="25000"/>
                  </a:schemeClr>
                </a:solidFill>
              </a:rPr>
              <a:t/>
            </a:r>
            <a:br>
              <a:rPr lang="es-ES" sz="1400" dirty="0" smtClean="0">
                <a:solidFill>
                  <a:schemeClr val="tx1">
                    <a:lumMod val="75000"/>
                    <a:lumOff val="25000"/>
                  </a:schemeClr>
                </a:solidFill>
              </a:rPr>
            </a:br>
            <a:r>
              <a:rPr lang="es-ES" sz="1400" dirty="0" smtClean="0">
                <a:solidFill>
                  <a:schemeClr val="tx1">
                    <a:lumMod val="75000"/>
                    <a:lumOff val="25000"/>
                  </a:schemeClr>
                </a:solidFill>
              </a:rPr>
              <a:t>João </a:t>
            </a:r>
            <a:r>
              <a:rPr lang="es-ES" sz="1400" dirty="0">
                <a:solidFill>
                  <a:schemeClr val="tx1">
                    <a:lumMod val="75000"/>
                    <a:lumOff val="25000"/>
                  </a:schemeClr>
                </a:solidFill>
              </a:rPr>
              <a:t>Paulo Souza</a:t>
            </a:r>
          </a:p>
          <a:p>
            <a:pPr lvl="1"/>
            <a:r>
              <a:rPr lang="es-ES" sz="1600" b="1" i="0" dirty="0">
                <a:solidFill>
                  <a:schemeClr val="tx1">
                    <a:lumMod val="75000"/>
                    <a:lumOff val="25000"/>
                  </a:schemeClr>
                </a:solidFill>
                <a:latin typeface="Arial" panose="020B0604020202020204" pitchFamily="34" charset="0"/>
                <a:cs typeface="Arial" panose="020B0604020202020204" pitchFamily="34" charset="0"/>
              </a:rPr>
              <a:t>Asesores Regionales de la OMS</a:t>
            </a:r>
          </a:p>
          <a:p>
            <a:pPr lvl="1"/>
            <a:r>
              <a:rPr lang="es-ES" sz="1400" dirty="0" err="1">
                <a:solidFill>
                  <a:schemeClr val="tx1">
                    <a:lumMod val="75000"/>
                    <a:lumOff val="25000"/>
                  </a:schemeClr>
                </a:solidFill>
              </a:rPr>
              <a:t>Jamela</a:t>
            </a:r>
            <a:r>
              <a:rPr lang="es-ES" sz="1400" dirty="0">
                <a:solidFill>
                  <a:schemeClr val="tx1">
                    <a:lumMod val="75000"/>
                    <a:lumOff val="25000"/>
                  </a:schemeClr>
                </a:solidFill>
              </a:rPr>
              <a:t> Al-</a:t>
            </a:r>
            <a:r>
              <a:rPr lang="es-ES" sz="1400" dirty="0" err="1">
                <a:solidFill>
                  <a:schemeClr val="tx1">
                    <a:lumMod val="75000"/>
                    <a:lumOff val="25000"/>
                  </a:schemeClr>
                </a:solidFill>
              </a:rPr>
              <a:t>Raiby</a:t>
            </a:r>
            <a:r>
              <a:rPr lang="es-ES" sz="1400" dirty="0">
                <a:solidFill>
                  <a:schemeClr val="tx1">
                    <a:lumMod val="75000"/>
                    <a:lumOff val="25000"/>
                  </a:schemeClr>
                </a:solidFill>
              </a:rPr>
              <a:t>, Bremen De Mucio, Pablo Duran, </a:t>
            </a:r>
            <a:r>
              <a:rPr lang="es-ES" sz="1400" dirty="0" err="1">
                <a:solidFill>
                  <a:schemeClr val="tx1">
                    <a:lumMod val="75000"/>
                    <a:lumOff val="25000"/>
                  </a:schemeClr>
                </a:solidFill>
              </a:rPr>
              <a:t>Karima</a:t>
            </a:r>
            <a:r>
              <a:rPr lang="es-ES" sz="1400" dirty="0">
                <a:solidFill>
                  <a:schemeClr val="tx1">
                    <a:lumMod val="75000"/>
                    <a:lumOff val="25000"/>
                  </a:schemeClr>
                </a:solidFill>
              </a:rPr>
              <a:t> </a:t>
            </a:r>
            <a:r>
              <a:rPr lang="es-ES" sz="1400" dirty="0" err="1">
                <a:solidFill>
                  <a:schemeClr val="tx1">
                    <a:lumMod val="75000"/>
                    <a:lumOff val="25000"/>
                  </a:schemeClr>
                </a:solidFill>
              </a:rPr>
              <a:t>Gholbzouri</a:t>
            </a:r>
            <a:r>
              <a:rPr lang="es-ES" sz="1400" dirty="0">
                <a:solidFill>
                  <a:schemeClr val="tx1">
                    <a:lumMod val="75000"/>
                    <a:lumOff val="25000"/>
                  </a:schemeClr>
                </a:solidFill>
              </a:rPr>
              <a:t>, </a:t>
            </a:r>
            <a:r>
              <a:rPr lang="es-ES" sz="1400" dirty="0" err="1">
                <a:solidFill>
                  <a:schemeClr val="tx1">
                    <a:lumMod val="75000"/>
                    <a:lumOff val="25000"/>
                  </a:schemeClr>
                </a:solidFill>
              </a:rPr>
              <a:t>Anoma</a:t>
            </a:r>
            <a:r>
              <a:rPr lang="es-ES" sz="1400" dirty="0">
                <a:solidFill>
                  <a:schemeClr val="tx1">
                    <a:lumMod val="75000"/>
                    <a:lumOff val="25000"/>
                  </a:schemeClr>
                </a:solidFill>
              </a:rPr>
              <a:t> </a:t>
            </a:r>
            <a:r>
              <a:rPr lang="es-ES" sz="1400" dirty="0" err="1">
                <a:solidFill>
                  <a:schemeClr val="tx1">
                    <a:lumMod val="75000"/>
                    <a:lumOff val="25000"/>
                  </a:schemeClr>
                </a:solidFill>
              </a:rPr>
              <a:t>Jayathilaka</a:t>
            </a:r>
            <a:r>
              <a:rPr lang="es-ES" sz="1400" dirty="0">
                <a:solidFill>
                  <a:schemeClr val="tx1">
                    <a:lumMod val="75000"/>
                    <a:lumOff val="25000"/>
                  </a:schemeClr>
                </a:solidFill>
              </a:rPr>
              <a:t>, </a:t>
            </a:r>
            <a:r>
              <a:rPr lang="es-ES" sz="1400" dirty="0" err="1">
                <a:solidFill>
                  <a:schemeClr val="tx1">
                    <a:lumMod val="75000"/>
                    <a:lumOff val="25000"/>
                  </a:schemeClr>
                </a:solidFill>
              </a:rPr>
              <a:t>Oleg</a:t>
            </a:r>
            <a:r>
              <a:rPr lang="es-ES" sz="1400" dirty="0">
                <a:solidFill>
                  <a:schemeClr val="tx1">
                    <a:lumMod val="75000"/>
                    <a:lumOff val="25000"/>
                  </a:schemeClr>
                </a:solidFill>
              </a:rPr>
              <a:t> </a:t>
            </a:r>
            <a:r>
              <a:rPr lang="es-ES" sz="1400" dirty="0" err="1">
                <a:solidFill>
                  <a:schemeClr val="tx1">
                    <a:lumMod val="75000"/>
                    <a:lumOff val="25000"/>
                  </a:schemeClr>
                </a:solidFill>
              </a:rPr>
              <a:t>Kuzmenko</a:t>
            </a:r>
            <a:r>
              <a:rPr lang="es-ES" sz="1400" dirty="0">
                <a:solidFill>
                  <a:schemeClr val="tx1">
                    <a:lumMod val="75000"/>
                    <a:lumOff val="25000"/>
                  </a:schemeClr>
                </a:solidFill>
              </a:rPr>
              <a:t>, </a:t>
            </a:r>
            <a:r>
              <a:rPr lang="es-ES" sz="1400" dirty="0" err="1">
                <a:solidFill>
                  <a:schemeClr val="tx1">
                    <a:lumMod val="75000"/>
                    <a:lumOff val="25000"/>
                  </a:schemeClr>
                </a:solidFill>
              </a:rPr>
              <a:t>Assumpta</a:t>
            </a:r>
            <a:r>
              <a:rPr lang="es-ES" sz="1400" dirty="0">
                <a:solidFill>
                  <a:schemeClr val="tx1">
                    <a:lumMod val="75000"/>
                    <a:lumOff val="25000"/>
                  </a:schemeClr>
                </a:solidFill>
              </a:rPr>
              <a:t> </a:t>
            </a:r>
            <a:r>
              <a:rPr lang="es-ES" sz="1400" dirty="0" err="1">
                <a:solidFill>
                  <a:schemeClr val="tx1">
                    <a:lumMod val="75000"/>
                    <a:lumOff val="25000"/>
                  </a:schemeClr>
                </a:solidFill>
              </a:rPr>
              <a:t>Muriithi</a:t>
            </a:r>
            <a:r>
              <a:rPr lang="es-ES" sz="1400" dirty="0">
                <a:solidFill>
                  <a:schemeClr val="tx1">
                    <a:lumMod val="75000"/>
                    <a:lumOff val="25000"/>
                  </a:schemeClr>
                </a:solidFill>
              </a:rPr>
              <a:t>, </a:t>
            </a:r>
            <a:r>
              <a:rPr lang="es-ES" sz="1400" dirty="0" err="1">
                <a:solidFill>
                  <a:schemeClr val="tx1">
                    <a:lumMod val="75000"/>
                    <a:lumOff val="25000"/>
                  </a:schemeClr>
                </a:solidFill>
              </a:rPr>
              <a:t>Triphonie</a:t>
            </a:r>
            <a:r>
              <a:rPr lang="es-ES" sz="1400" dirty="0">
                <a:solidFill>
                  <a:schemeClr val="tx1">
                    <a:lumMod val="75000"/>
                    <a:lumOff val="25000"/>
                  </a:schemeClr>
                </a:solidFill>
              </a:rPr>
              <a:t> </a:t>
            </a:r>
            <a:r>
              <a:rPr lang="es-ES" sz="1400" dirty="0" err="1">
                <a:solidFill>
                  <a:schemeClr val="tx1">
                    <a:lumMod val="75000"/>
                    <a:lumOff val="25000"/>
                  </a:schemeClr>
                </a:solidFill>
              </a:rPr>
              <a:t>Nkurunziza</a:t>
            </a:r>
            <a:endParaRPr lang="es-ES" sz="1400" dirty="0">
              <a:solidFill>
                <a:schemeClr val="tx1">
                  <a:lumMod val="75000"/>
                  <a:lumOff val="25000"/>
                </a:schemeClr>
              </a:solidFill>
            </a:endParaRPr>
          </a:p>
          <a:p>
            <a:pPr lvl="1"/>
            <a:endParaRPr lang="en-US" sz="1300" b="1" dirty="0">
              <a:solidFill>
                <a:schemeClr val="tx1">
                  <a:lumMod val="75000"/>
                  <a:lumOff val="25000"/>
                </a:schemeClr>
              </a:solidFill>
            </a:endParaRPr>
          </a:p>
          <a:p>
            <a:pPr lvl="1"/>
            <a:r>
              <a:rPr lang="es-ES" sz="1600" b="1" i="0" dirty="0">
                <a:solidFill>
                  <a:schemeClr val="tx1">
                    <a:lumMod val="75000"/>
                    <a:lumOff val="25000"/>
                  </a:schemeClr>
                </a:solidFill>
                <a:latin typeface="+mj-lt"/>
              </a:rPr>
              <a:t>Grupo de Elaboración de Directrices</a:t>
            </a:r>
          </a:p>
          <a:p>
            <a:pPr lvl="1"/>
            <a:r>
              <a:rPr lang="es-ES" sz="1400" dirty="0" err="1">
                <a:solidFill>
                  <a:schemeClr val="tx1">
                    <a:lumMod val="75000"/>
                    <a:lumOff val="25000"/>
                  </a:schemeClr>
                </a:solidFill>
              </a:rPr>
              <a:t>Shabina</a:t>
            </a:r>
            <a:r>
              <a:rPr lang="es-ES" sz="1400" dirty="0">
                <a:solidFill>
                  <a:schemeClr val="tx1">
                    <a:lumMod val="75000"/>
                    <a:lumOff val="25000"/>
                  </a:schemeClr>
                </a:solidFill>
              </a:rPr>
              <a:t> </a:t>
            </a:r>
            <a:r>
              <a:rPr lang="es-ES" sz="1400" dirty="0" err="1">
                <a:solidFill>
                  <a:schemeClr val="tx1">
                    <a:lumMod val="75000"/>
                    <a:lumOff val="25000"/>
                  </a:schemeClr>
                </a:solidFill>
              </a:rPr>
              <a:t>Ariff</a:t>
            </a:r>
            <a:r>
              <a:rPr lang="es-ES" sz="1400" dirty="0">
                <a:solidFill>
                  <a:schemeClr val="tx1">
                    <a:lumMod val="75000"/>
                    <a:lumOff val="25000"/>
                  </a:schemeClr>
                </a:solidFill>
              </a:rPr>
              <a:t>, </a:t>
            </a:r>
            <a:r>
              <a:rPr lang="es-ES" sz="1400" dirty="0" err="1">
                <a:solidFill>
                  <a:schemeClr val="tx1">
                    <a:lumMod val="75000"/>
                    <a:lumOff val="25000"/>
                  </a:schemeClr>
                </a:solidFill>
              </a:rPr>
              <a:t>Abdullah</a:t>
            </a:r>
            <a:r>
              <a:rPr lang="es-ES" sz="1400" dirty="0">
                <a:solidFill>
                  <a:schemeClr val="tx1">
                    <a:lumMod val="75000"/>
                    <a:lumOff val="25000"/>
                  </a:schemeClr>
                </a:solidFill>
              </a:rPr>
              <a:t> </a:t>
            </a:r>
            <a:r>
              <a:rPr lang="es-ES" sz="1400" dirty="0" err="1">
                <a:solidFill>
                  <a:schemeClr val="tx1">
                    <a:lumMod val="75000"/>
                    <a:lumOff val="25000"/>
                  </a:schemeClr>
                </a:solidFill>
              </a:rPr>
              <a:t>Baqui</a:t>
            </a:r>
            <a:r>
              <a:rPr lang="es-ES" sz="1400" dirty="0">
                <a:solidFill>
                  <a:schemeClr val="tx1">
                    <a:lumMod val="75000"/>
                    <a:lumOff val="25000"/>
                  </a:schemeClr>
                </a:solidFill>
              </a:rPr>
              <a:t>, </a:t>
            </a:r>
            <a:r>
              <a:rPr lang="es-ES" sz="1400" dirty="0" err="1">
                <a:solidFill>
                  <a:schemeClr val="tx1">
                    <a:lumMod val="75000"/>
                    <a:lumOff val="25000"/>
                  </a:schemeClr>
                </a:solidFill>
              </a:rPr>
              <a:t>Blami</a:t>
            </a:r>
            <a:r>
              <a:rPr lang="es-ES" sz="1400" dirty="0">
                <a:solidFill>
                  <a:schemeClr val="tx1">
                    <a:lumMod val="75000"/>
                    <a:lumOff val="25000"/>
                  </a:schemeClr>
                </a:solidFill>
              </a:rPr>
              <a:t> </a:t>
            </a:r>
            <a:r>
              <a:rPr lang="es-ES" sz="1400" dirty="0" err="1">
                <a:solidFill>
                  <a:schemeClr val="tx1">
                    <a:lumMod val="75000"/>
                    <a:lumOff val="25000"/>
                  </a:schemeClr>
                </a:solidFill>
              </a:rPr>
              <a:t>Dao</a:t>
            </a:r>
            <a:r>
              <a:rPr lang="es-ES" sz="1400" dirty="0">
                <a:solidFill>
                  <a:schemeClr val="tx1">
                    <a:lumMod val="75000"/>
                    <a:lumOff val="25000"/>
                  </a:schemeClr>
                </a:solidFill>
              </a:rPr>
              <a:t>, </a:t>
            </a:r>
            <a:r>
              <a:rPr lang="es-ES" sz="1400" dirty="0" err="1">
                <a:solidFill>
                  <a:schemeClr val="tx1">
                    <a:lumMod val="75000"/>
                    <a:lumOff val="25000"/>
                  </a:schemeClr>
                </a:solidFill>
              </a:rPr>
              <a:t>Louise</a:t>
            </a:r>
            <a:r>
              <a:rPr lang="es-ES" sz="1400" dirty="0">
                <a:solidFill>
                  <a:schemeClr val="tx1">
                    <a:lumMod val="75000"/>
                    <a:lumOff val="25000"/>
                  </a:schemeClr>
                </a:solidFill>
              </a:rPr>
              <a:t> Tina Day, </a:t>
            </a:r>
            <a:r>
              <a:rPr lang="es-ES" sz="1400" dirty="0" err="1">
                <a:solidFill>
                  <a:schemeClr val="tx1">
                    <a:lumMod val="75000"/>
                    <a:lumOff val="25000"/>
                  </a:schemeClr>
                </a:solidFill>
              </a:rPr>
              <a:t>Abiy</a:t>
            </a:r>
            <a:r>
              <a:rPr lang="es-ES" sz="1400" dirty="0">
                <a:solidFill>
                  <a:schemeClr val="tx1">
                    <a:lumMod val="75000"/>
                    <a:lumOff val="25000"/>
                  </a:schemeClr>
                </a:solidFill>
              </a:rPr>
              <a:t> </a:t>
            </a:r>
            <a:r>
              <a:rPr lang="es-ES" sz="1400" dirty="0" err="1">
                <a:solidFill>
                  <a:schemeClr val="tx1">
                    <a:lumMod val="75000"/>
                    <a:lumOff val="25000"/>
                  </a:schemeClr>
                </a:solidFill>
              </a:rPr>
              <a:t>Seifu</a:t>
            </a:r>
            <a:r>
              <a:rPr lang="es-ES" sz="1400" dirty="0">
                <a:solidFill>
                  <a:schemeClr val="tx1">
                    <a:lumMod val="75000"/>
                    <a:lumOff val="25000"/>
                  </a:schemeClr>
                </a:solidFill>
              </a:rPr>
              <a:t> </a:t>
            </a:r>
            <a:r>
              <a:rPr lang="es-ES" sz="1400" dirty="0" err="1">
                <a:solidFill>
                  <a:schemeClr val="tx1">
                    <a:lumMod val="75000"/>
                    <a:lumOff val="25000"/>
                  </a:schemeClr>
                </a:solidFill>
              </a:rPr>
              <a:t>Estifanos</a:t>
            </a:r>
            <a:r>
              <a:rPr lang="es-ES" sz="1400" dirty="0">
                <a:solidFill>
                  <a:schemeClr val="tx1">
                    <a:lumMod val="75000"/>
                    <a:lumOff val="25000"/>
                  </a:schemeClr>
                </a:solidFill>
              </a:rPr>
              <a:t>, Duncan Fisher, Jane Fisher, </a:t>
            </a:r>
            <a:r>
              <a:rPr lang="es-ES" sz="1400" dirty="0" err="1">
                <a:solidFill>
                  <a:schemeClr val="tx1">
                    <a:lumMod val="75000"/>
                    <a:lumOff val="25000"/>
                  </a:schemeClr>
                </a:solidFill>
              </a:rPr>
              <a:t>Zeele</a:t>
            </a:r>
            <a:r>
              <a:rPr lang="es-ES" sz="1400" dirty="0">
                <a:solidFill>
                  <a:schemeClr val="tx1">
                    <a:lumMod val="75000"/>
                    <a:lumOff val="25000"/>
                  </a:schemeClr>
                </a:solidFill>
              </a:rPr>
              <a:t> Hill, </a:t>
            </a:r>
            <a:r>
              <a:rPr lang="es-ES" sz="1400" dirty="0" err="1">
                <a:solidFill>
                  <a:schemeClr val="tx1">
                    <a:lumMod val="75000"/>
                    <a:lumOff val="25000"/>
                  </a:schemeClr>
                </a:solidFill>
              </a:rPr>
              <a:t>Caroline</a:t>
            </a:r>
            <a:r>
              <a:rPr lang="es-ES" sz="1400" dirty="0">
                <a:solidFill>
                  <a:schemeClr val="tx1">
                    <a:lumMod val="75000"/>
                    <a:lumOff val="25000"/>
                  </a:schemeClr>
                </a:solidFill>
              </a:rPr>
              <a:t> </a:t>
            </a:r>
            <a:r>
              <a:rPr lang="es-ES" sz="1400" dirty="0" err="1">
                <a:solidFill>
                  <a:schemeClr val="tx1">
                    <a:lumMod val="75000"/>
                    <a:lumOff val="25000"/>
                  </a:schemeClr>
                </a:solidFill>
              </a:rPr>
              <a:t>Homer</a:t>
            </a:r>
            <a:r>
              <a:rPr lang="es-ES" sz="1400" dirty="0">
                <a:solidFill>
                  <a:schemeClr val="tx1">
                    <a:lumMod val="75000"/>
                    <a:lumOff val="25000"/>
                  </a:schemeClr>
                </a:solidFill>
              </a:rPr>
              <a:t>, </a:t>
            </a:r>
            <a:r>
              <a:rPr lang="es-ES" sz="1400" dirty="0" err="1">
                <a:solidFill>
                  <a:schemeClr val="tx1">
                    <a:lumMod val="75000"/>
                    <a:lumOff val="25000"/>
                  </a:schemeClr>
                </a:solidFill>
              </a:rPr>
              <a:t>Tamar</a:t>
            </a:r>
            <a:r>
              <a:rPr lang="es-ES" sz="1400" dirty="0">
                <a:solidFill>
                  <a:schemeClr val="tx1">
                    <a:lumMod val="75000"/>
                    <a:lumOff val="25000"/>
                  </a:schemeClr>
                </a:solidFill>
              </a:rPr>
              <a:t> </a:t>
            </a:r>
            <a:r>
              <a:rPr lang="es-ES" sz="1400" dirty="0" err="1">
                <a:solidFill>
                  <a:schemeClr val="tx1">
                    <a:lumMod val="75000"/>
                    <a:lumOff val="25000"/>
                  </a:schemeClr>
                </a:solidFill>
              </a:rPr>
              <a:t>Kabakian-Khasholian</a:t>
            </a:r>
            <a:r>
              <a:rPr lang="es-ES" sz="1400" dirty="0">
                <a:solidFill>
                  <a:schemeClr val="tx1">
                    <a:lumMod val="75000"/>
                    <a:lumOff val="25000"/>
                  </a:schemeClr>
                </a:solidFill>
              </a:rPr>
              <a:t>, Mary </a:t>
            </a:r>
            <a:r>
              <a:rPr lang="es-ES" sz="1400" dirty="0" err="1">
                <a:solidFill>
                  <a:schemeClr val="tx1">
                    <a:lumMod val="75000"/>
                    <a:lumOff val="25000"/>
                  </a:schemeClr>
                </a:solidFill>
              </a:rPr>
              <a:t>Kinney</a:t>
            </a:r>
            <a:r>
              <a:rPr lang="es-ES" sz="1400" dirty="0">
                <a:solidFill>
                  <a:schemeClr val="tx1">
                    <a:lumMod val="75000"/>
                    <a:lumOff val="25000"/>
                  </a:schemeClr>
                </a:solidFill>
              </a:rPr>
              <a:t>, Tina Lavender, </a:t>
            </a:r>
            <a:r>
              <a:rPr lang="es-ES" sz="1400" dirty="0" err="1">
                <a:solidFill>
                  <a:schemeClr val="tx1">
                    <a:lumMod val="75000"/>
                    <a:lumOff val="25000"/>
                  </a:schemeClr>
                </a:solidFill>
              </a:rPr>
              <a:t>Pisake</a:t>
            </a:r>
            <a:r>
              <a:rPr lang="es-ES" sz="1400" dirty="0">
                <a:solidFill>
                  <a:schemeClr val="tx1">
                    <a:lumMod val="75000"/>
                    <a:lumOff val="25000"/>
                  </a:schemeClr>
                </a:solidFill>
              </a:rPr>
              <a:t> </a:t>
            </a:r>
            <a:r>
              <a:rPr lang="es-ES" sz="1400" dirty="0" err="1">
                <a:solidFill>
                  <a:schemeClr val="tx1">
                    <a:lumMod val="75000"/>
                    <a:lumOff val="25000"/>
                  </a:schemeClr>
                </a:solidFill>
              </a:rPr>
              <a:t>Lumbiganon</a:t>
            </a:r>
            <a:r>
              <a:rPr lang="es-ES" sz="1400" dirty="0">
                <a:solidFill>
                  <a:schemeClr val="tx1">
                    <a:lumMod val="75000"/>
                    <a:lumOff val="25000"/>
                  </a:schemeClr>
                </a:solidFill>
              </a:rPr>
              <a:t>, </a:t>
            </a:r>
            <a:r>
              <a:rPr lang="es-ES" sz="1400" dirty="0" err="1">
                <a:solidFill>
                  <a:schemeClr val="tx1">
                    <a:lumMod val="75000"/>
                    <a:lumOff val="25000"/>
                  </a:schemeClr>
                </a:solidFill>
              </a:rPr>
              <a:t>Adress</a:t>
            </a:r>
            <a:r>
              <a:rPr lang="es-ES" sz="1400" dirty="0">
                <a:solidFill>
                  <a:schemeClr val="tx1">
                    <a:lumMod val="75000"/>
                    <a:lumOff val="25000"/>
                  </a:schemeClr>
                </a:solidFill>
              </a:rPr>
              <a:t> Malata, </a:t>
            </a:r>
            <a:r>
              <a:rPr lang="es-ES" sz="1400" dirty="0" err="1">
                <a:solidFill>
                  <a:schemeClr val="tx1">
                    <a:lumMod val="75000"/>
                    <a:lumOff val="25000"/>
                  </a:schemeClr>
                </a:solidFill>
              </a:rPr>
              <a:t>Jim</a:t>
            </a:r>
            <a:r>
              <a:rPr lang="es-ES" sz="1400" dirty="0">
                <a:solidFill>
                  <a:schemeClr val="tx1">
                    <a:lumMod val="75000"/>
                    <a:lumOff val="25000"/>
                  </a:schemeClr>
                </a:solidFill>
              </a:rPr>
              <a:t> </a:t>
            </a:r>
            <a:r>
              <a:rPr lang="es-ES" sz="1400" dirty="0" err="1">
                <a:solidFill>
                  <a:schemeClr val="tx1">
                    <a:lumMod val="75000"/>
                    <a:lumOff val="25000"/>
                  </a:schemeClr>
                </a:solidFill>
              </a:rPr>
              <a:t>Neilson</a:t>
            </a:r>
            <a:r>
              <a:rPr lang="es-ES" sz="1400" dirty="0">
                <a:solidFill>
                  <a:schemeClr val="tx1">
                    <a:lumMod val="75000"/>
                    <a:lumOff val="25000"/>
                  </a:schemeClr>
                </a:solidFill>
              </a:rPr>
              <a:t>, </a:t>
            </a:r>
            <a:r>
              <a:rPr lang="es-ES" sz="1400" dirty="0" err="1">
                <a:solidFill>
                  <a:schemeClr val="tx1">
                    <a:lumMod val="75000"/>
                    <a:lumOff val="25000"/>
                  </a:schemeClr>
                </a:solidFill>
              </a:rPr>
              <a:t>Ibone</a:t>
            </a:r>
            <a:r>
              <a:rPr lang="es-ES" sz="1400" dirty="0">
                <a:solidFill>
                  <a:schemeClr val="tx1">
                    <a:lumMod val="75000"/>
                    <a:lumOff val="25000"/>
                  </a:schemeClr>
                </a:solidFill>
              </a:rPr>
              <a:t> </a:t>
            </a:r>
            <a:r>
              <a:rPr lang="es-ES" sz="1400" dirty="0" err="1">
                <a:solidFill>
                  <a:schemeClr val="tx1">
                    <a:lumMod val="75000"/>
                    <a:lumOff val="25000"/>
                  </a:schemeClr>
                </a:solidFill>
              </a:rPr>
              <a:t>Olza</a:t>
            </a:r>
            <a:r>
              <a:rPr lang="es-ES" sz="1400" dirty="0">
                <a:solidFill>
                  <a:schemeClr val="tx1">
                    <a:lumMod val="75000"/>
                    <a:lumOff val="25000"/>
                  </a:schemeClr>
                </a:solidFill>
              </a:rPr>
              <a:t>, </a:t>
            </a:r>
            <a:r>
              <a:rPr lang="es-ES" sz="1400" dirty="0" err="1">
                <a:solidFill>
                  <a:schemeClr val="tx1">
                    <a:lumMod val="75000"/>
                    <a:lumOff val="25000"/>
                  </a:schemeClr>
                </a:solidFill>
              </a:rPr>
              <a:t>Malvarappu</a:t>
            </a:r>
            <a:r>
              <a:rPr lang="es-ES" sz="1400" dirty="0">
                <a:solidFill>
                  <a:schemeClr val="tx1">
                    <a:lumMod val="75000"/>
                    <a:lumOff val="25000"/>
                  </a:schemeClr>
                </a:solidFill>
              </a:rPr>
              <a:t> </a:t>
            </a:r>
            <a:r>
              <a:rPr lang="es-ES" sz="1400" dirty="0" err="1">
                <a:solidFill>
                  <a:schemeClr val="tx1">
                    <a:lumMod val="75000"/>
                    <a:lumOff val="25000"/>
                  </a:schemeClr>
                </a:solidFill>
              </a:rPr>
              <a:t>Prakasamma</a:t>
            </a:r>
            <a:r>
              <a:rPr lang="es-ES" sz="1400" dirty="0">
                <a:solidFill>
                  <a:schemeClr val="tx1">
                    <a:lumMod val="75000"/>
                    <a:lumOff val="25000"/>
                  </a:schemeClr>
                </a:solidFill>
              </a:rPr>
              <a:t>, </a:t>
            </a:r>
            <a:r>
              <a:rPr lang="es-ES" sz="1400" dirty="0" err="1">
                <a:solidFill>
                  <a:schemeClr val="tx1">
                    <a:lumMod val="75000"/>
                    <a:lumOff val="25000"/>
                  </a:schemeClr>
                </a:solidFill>
              </a:rPr>
              <a:t>Siddarth</a:t>
            </a:r>
            <a:r>
              <a:rPr lang="es-ES" sz="1400" dirty="0">
                <a:solidFill>
                  <a:schemeClr val="tx1">
                    <a:lumMod val="75000"/>
                    <a:lumOff val="25000"/>
                  </a:schemeClr>
                </a:solidFill>
              </a:rPr>
              <a:t> </a:t>
            </a:r>
            <a:r>
              <a:rPr lang="es-ES" sz="1400" dirty="0" err="1">
                <a:solidFill>
                  <a:schemeClr val="tx1">
                    <a:lumMod val="75000"/>
                    <a:lumOff val="25000"/>
                  </a:schemeClr>
                </a:solidFill>
              </a:rPr>
              <a:t>Ramji</a:t>
            </a:r>
            <a:r>
              <a:rPr lang="es-ES" sz="1400" dirty="0">
                <a:solidFill>
                  <a:schemeClr val="tx1">
                    <a:lumMod val="75000"/>
                    <a:lumOff val="25000"/>
                  </a:schemeClr>
                </a:solidFill>
              </a:rPr>
              <a:t>, </a:t>
            </a:r>
            <a:r>
              <a:rPr lang="es-ES" sz="1400" dirty="0" err="1">
                <a:solidFill>
                  <a:schemeClr val="tx1">
                    <a:lumMod val="75000"/>
                    <a:lumOff val="25000"/>
                  </a:schemeClr>
                </a:solidFill>
              </a:rPr>
              <a:t>Parminder</a:t>
            </a:r>
            <a:r>
              <a:rPr lang="es-ES" sz="1400" dirty="0">
                <a:solidFill>
                  <a:schemeClr val="tx1">
                    <a:lumMod val="75000"/>
                    <a:lumOff val="25000"/>
                  </a:schemeClr>
                </a:solidFill>
              </a:rPr>
              <a:t> S </a:t>
            </a:r>
            <a:r>
              <a:rPr lang="es-ES" sz="1400" dirty="0" err="1">
                <a:solidFill>
                  <a:schemeClr val="tx1">
                    <a:lumMod val="75000"/>
                    <a:lumOff val="25000"/>
                  </a:schemeClr>
                </a:solidFill>
              </a:rPr>
              <a:t>Suchdev</a:t>
            </a:r>
            <a:r>
              <a:rPr lang="es-ES" sz="1400" dirty="0">
                <a:solidFill>
                  <a:schemeClr val="tx1">
                    <a:lumMod val="75000"/>
                    <a:lumOff val="25000"/>
                  </a:schemeClr>
                </a:solidFill>
              </a:rPr>
              <a:t>, Mark </a:t>
            </a:r>
            <a:r>
              <a:rPr lang="es-ES" sz="1400" dirty="0" err="1">
                <a:solidFill>
                  <a:schemeClr val="tx1">
                    <a:lumMod val="75000"/>
                    <a:lumOff val="25000"/>
                  </a:schemeClr>
                </a:solidFill>
              </a:rPr>
              <a:t>Tomlinson</a:t>
            </a:r>
            <a:r>
              <a:rPr lang="es-ES" sz="1400" dirty="0">
                <a:solidFill>
                  <a:schemeClr val="tx1">
                    <a:lumMod val="75000"/>
                    <a:lumOff val="25000"/>
                  </a:schemeClr>
                </a:solidFill>
              </a:rPr>
              <a:t>, Haifa </a:t>
            </a:r>
            <a:r>
              <a:rPr lang="es-ES" sz="1400" dirty="0" err="1">
                <a:solidFill>
                  <a:schemeClr val="tx1">
                    <a:lumMod val="75000"/>
                    <a:lumOff val="25000"/>
                  </a:schemeClr>
                </a:solidFill>
              </a:rPr>
              <a:t>Wahabi</a:t>
            </a:r>
            <a:endParaRPr lang="es-ES" sz="1400" dirty="0">
              <a:solidFill>
                <a:schemeClr val="tx1">
                  <a:lumMod val="75000"/>
                  <a:lumOff val="25000"/>
                </a:schemeClr>
              </a:solidFill>
            </a:endParaRPr>
          </a:p>
          <a:p>
            <a:pPr marL="457200" lvl="1">
              <a:buNone/>
            </a:pPr>
            <a:endParaRPr lang="en-US" dirty="0">
              <a:solidFill>
                <a:schemeClr val="tx1">
                  <a:lumMod val="75000"/>
                  <a:lumOff val="25000"/>
                </a:schemeClr>
              </a:solidFill>
            </a:endParaRPr>
          </a:p>
        </p:txBody>
      </p:sp>
      <p:sp>
        <p:nvSpPr>
          <p:cNvPr id="5" name="Content Placeholder 4"/>
          <p:cNvSpPr>
            <a:spLocks noGrp="1"/>
          </p:cNvSpPr>
          <p:nvPr>
            <p:ph sz="half" idx="2"/>
          </p:nvPr>
        </p:nvSpPr>
        <p:spPr>
          <a:xfrm>
            <a:off x="6054325" y="1278627"/>
            <a:ext cx="5658704" cy="5184576"/>
          </a:xfrm>
        </p:spPr>
        <p:txBody>
          <a:bodyPr>
            <a:noAutofit/>
          </a:bodyPr>
          <a:lstStyle/>
          <a:p>
            <a:pPr lvl="0">
              <a:lnSpc>
                <a:spcPct val="100000"/>
              </a:lnSpc>
              <a:spcAft>
                <a:spcPts val="600"/>
              </a:spcAft>
              <a:buNone/>
            </a:pPr>
            <a:r>
              <a:rPr lang="es-ES" sz="1600" b="1" i="0" dirty="0">
                <a:solidFill>
                  <a:schemeClr val="tx1">
                    <a:lumMod val="75000"/>
                    <a:lumOff val="25000"/>
                  </a:schemeClr>
                </a:solidFill>
                <a:latin typeface="+mj-lt"/>
              </a:rPr>
              <a:t>Grupo de Revisión Externa</a:t>
            </a:r>
          </a:p>
          <a:p>
            <a:pPr lvl="1"/>
            <a:r>
              <a:rPr lang="es-ES" sz="1400" dirty="0" err="1">
                <a:solidFill>
                  <a:schemeClr val="tx1">
                    <a:lumMod val="75000"/>
                    <a:lumOff val="25000"/>
                  </a:schemeClr>
                </a:solidFill>
              </a:rPr>
              <a:t>Rafat</a:t>
            </a:r>
            <a:r>
              <a:rPr lang="es-ES" sz="1400" dirty="0">
                <a:solidFill>
                  <a:schemeClr val="tx1">
                    <a:lumMod val="75000"/>
                    <a:lumOff val="25000"/>
                  </a:schemeClr>
                </a:solidFill>
              </a:rPr>
              <a:t> </a:t>
            </a:r>
            <a:r>
              <a:rPr lang="es-ES" sz="1400" dirty="0" err="1">
                <a:solidFill>
                  <a:schemeClr val="tx1">
                    <a:lumMod val="75000"/>
                    <a:lumOff val="25000"/>
                  </a:schemeClr>
                </a:solidFill>
              </a:rPr>
              <a:t>Jan</a:t>
            </a:r>
            <a:r>
              <a:rPr lang="es-ES" sz="1400" dirty="0">
                <a:solidFill>
                  <a:schemeClr val="tx1">
                    <a:lumMod val="75000"/>
                    <a:lumOff val="25000"/>
                  </a:schemeClr>
                </a:solidFill>
              </a:rPr>
              <a:t>, </a:t>
            </a:r>
            <a:r>
              <a:rPr lang="es-ES" sz="1400" dirty="0" err="1">
                <a:solidFill>
                  <a:schemeClr val="tx1">
                    <a:lumMod val="75000"/>
                    <a:lumOff val="25000"/>
                  </a:schemeClr>
                </a:solidFill>
              </a:rPr>
              <a:t>Silke</a:t>
            </a:r>
            <a:r>
              <a:rPr lang="es-ES" sz="1400" dirty="0">
                <a:solidFill>
                  <a:schemeClr val="tx1">
                    <a:lumMod val="75000"/>
                    <a:lumOff val="25000"/>
                  </a:schemeClr>
                </a:solidFill>
              </a:rPr>
              <a:t> </a:t>
            </a:r>
            <a:r>
              <a:rPr lang="es-ES" sz="1400" dirty="0" err="1">
                <a:solidFill>
                  <a:schemeClr val="tx1">
                    <a:lumMod val="75000"/>
                    <a:lumOff val="25000"/>
                  </a:schemeClr>
                </a:solidFill>
              </a:rPr>
              <a:t>Mader</a:t>
            </a:r>
            <a:r>
              <a:rPr lang="es-ES" sz="1400" dirty="0">
                <a:solidFill>
                  <a:schemeClr val="tx1">
                    <a:lumMod val="75000"/>
                    <a:lumOff val="25000"/>
                  </a:schemeClr>
                </a:solidFill>
              </a:rPr>
              <a:t>, </a:t>
            </a:r>
            <a:r>
              <a:rPr lang="es-ES" sz="1400" dirty="0" err="1">
                <a:solidFill>
                  <a:schemeClr val="tx1">
                    <a:lumMod val="75000"/>
                    <a:lumOff val="25000"/>
                  </a:schemeClr>
                </a:solidFill>
              </a:rPr>
              <a:t>Matthews</a:t>
            </a:r>
            <a:r>
              <a:rPr lang="es-ES" sz="1400" dirty="0">
                <a:solidFill>
                  <a:schemeClr val="tx1">
                    <a:lumMod val="75000"/>
                    <a:lumOff val="25000"/>
                  </a:schemeClr>
                </a:solidFill>
              </a:rPr>
              <a:t> </a:t>
            </a:r>
            <a:r>
              <a:rPr lang="es-ES" sz="1400" dirty="0" err="1">
                <a:solidFill>
                  <a:schemeClr val="tx1">
                    <a:lumMod val="75000"/>
                    <a:lumOff val="25000"/>
                  </a:schemeClr>
                </a:solidFill>
              </a:rPr>
              <a:t>Mathai</a:t>
            </a:r>
            <a:r>
              <a:rPr lang="es-ES" sz="1400" dirty="0">
                <a:solidFill>
                  <a:schemeClr val="tx1">
                    <a:lumMod val="75000"/>
                    <a:lumOff val="25000"/>
                  </a:schemeClr>
                </a:solidFill>
              </a:rPr>
              <a:t>, Linda Richter, </a:t>
            </a:r>
            <a:r>
              <a:rPr lang="es-ES" sz="1400" dirty="0" smtClean="0">
                <a:solidFill>
                  <a:schemeClr val="tx1">
                    <a:lumMod val="75000"/>
                    <a:lumOff val="25000"/>
                  </a:schemeClr>
                </a:solidFill>
              </a:rPr>
              <a:t/>
            </a:r>
            <a:br>
              <a:rPr lang="es-ES" sz="1400" dirty="0" smtClean="0">
                <a:solidFill>
                  <a:schemeClr val="tx1">
                    <a:lumMod val="75000"/>
                    <a:lumOff val="25000"/>
                  </a:schemeClr>
                </a:solidFill>
              </a:rPr>
            </a:br>
            <a:r>
              <a:rPr lang="es-ES" sz="1400" dirty="0" smtClean="0">
                <a:solidFill>
                  <a:schemeClr val="tx1">
                    <a:lumMod val="75000"/>
                    <a:lumOff val="25000"/>
                  </a:schemeClr>
                </a:solidFill>
              </a:rPr>
              <a:t>Jane </a:t>
            </a:r>
            <a:r>
              <a:rPr lang="es-ES" sz="1400" dirty="0" err="1">
                <a:solidFill>
                  <a:schemeClr val="tx1">
                    <a:lumMod val="75000"/>
                    <a:lumOff val="25000"/>
                  </a:schemeClr>
                </a:solidFill>
              </a:rPr>
              <a:t>Sandall</a:t>
            </a:r>
            <a:r>
              <a:rPr lang="es-ES" sz="1400" dirty="0">
                <a:solidFill>
                  <a:schemeClr val="tx1">
                    <a:lumMod val="75000"/>
                    <a:lumOff val="25000"/>
                  </a:schemeClr>
                </a:solidFill>
              </a:rPr>
              <a:t>, Steve Wall</a:t>
            </a:r>
          </a:p>
          <a:p>
            <a:pPr lvl="1"/>
            <a:endParaRPr lang="en-US" sz="1300" dirty="0">
              <a:solidFill>
                <a:schemeClr val="tx1">
                  <a:lumMod val="75000"/>
                  <a:lumOff val="25000"/>
                </a:schemeClr>
              </a:solidFill>
            </a:endParaRPr>
          </a:p>
          <a:p>
            <a:pPr>
              <a:lnSpc>
                <a:spcPct val="100000"/>
              </a:lnSpc>
              <a:spcBef>
                <a:spcPts val="0"/>
              </a:spcBef>
              <a:spcAft>
                <a:spcPts val="600"/>
              </a:spcAft>
            </a:pPr>
            <a:r>
              <a:rPr lang="es-ES" sz="1600" b="1" i="0" dirty="0">
                <a:solidFill>
                  <a:schemeClr val="tx1">
                    <a:lumMod val="75000"/>
                    <a:lumOff val="25000"/>
                  </a:schemeClr>
                </a:solidFill>
                <a:latin typeface="+mj-lt"/>
              </a:rPr>
              <a:t>Grupo de Trabajo Técnico</a:t>
            </a:r>
          </a:p>
          <a:p>
            <a:pPr lvl="1"/>
            <a:r>
              <a:rPr lang="es-ES" sz="1400" dirty="0">
                <a:solidFill>
                  <a:schemeClr val="tx1">
                    <a:lumMod val="75000"/>
                    <a:lumOff val="25000"/>
                  </a:schemeClr>
                </a:solidFill>
              </a:rPr>
              <a:t>Edgardo </a:t>
            </a:r>
            <a:r>
              <a:rPr lang="es-ES" sz="1400" dirty="0" err="1">
                <a:solidFill>
                  <a:schemeClr val="tx1">
                    <a:lumMod val="75000"/>
                    <a:lumOff val="25000"/>
                  </a:schemeClr>
                </a:solidFill>
              </a:rPr>
              <a:t>Abalos</a:t>
            </a:r>
            <a:r>
              <a:rPr lang="es-ES" sz="1400" dirty="0">
                <a:solidFill>
                  <a:schemeClr val="tx1">
                    <a:lumMod val="75000"/>
                    <a:lumOff val="25000"/>
                  </a:schemeClr>
                </a:solidFill>
              </a:rPr>
              <a:t>, </a:t>
            </a:r>
            <a:r>
              <a:rPr lang="es-ES" sz="1400" dirty="0" err="1">
                <a:solidFill>
                  <a:schemeClr val="tx1">
                    <a:lumMod val="75000"/>
                    <a:lumOff val="25000"/>
                  </a:schemeClr>
                </a:solidFill>
              </a:rPr>
              <a:t>Monica</a:t>
            </a:r>
            <a:r>
              <a:rPr lang="es-ES" sz="1400" dirty="0">
                <a:solidFill>
                  <a:schemeClr val="tx1">
                    <a:lumMod val="75000"/>
                    <a:lumOff val="25000"/>
                  </a:schemeClr>
                </a:solidFill>
              </a:rPr>
              <a:t> </a:t>
            </a:r>
            <a:r>
              <a:rPr lang="es-ES" sz="1400" dirty="0" err="1">
                <a:solidFill>
                  <a:schemeClr val="tx1">
                    <a:lumMod val="75000"/>
                    <a:lumOff val="25000"/>
                  </a:schemeClr>
                </a:solidFill>
              </a:rPr>
              <a:t>Chamillard</a:t>
            </a:r>
            <a:r>
              <a:rPr lang="es-ES" sz="1400" dirty="0">
                <a:solidFill>
                  <a:schemeClr val="tx1">
                    <a:lumMod val="75000"/>
                    <a:lumOff val="25000"/>
                  </a:schemeClr>
                </a:solidFill>
              </a:rPr>
              <a:t>, Virginia </a:t>
            </a:r>
            <a:r>
              <a:rPr lang="es-ES" sz="1400" dirty="0" err="1">
                <a:solidFill>
                  <a:schemeClr val="tx1">
                    <a:lumMod val="75000"/>
                    <a:lumOff val="25000"/>
                  </a:schemeClr>
                </a:solidFill>
              </a:rPr>
              <a:t>Diaz</a:t>
            </a:r>
            <a:r>
              <a:rPr lang="es-ES" sz="1400" dirty="0">
                <a:solidFill>
                  <a:schemeClr val="tx1">
                    <a:lumMod val="75000"/>
                    <a:lumOff val="25000"/>
                  </a:schemeClr>
                </a:solidFill>
              </a:rPr>
              <a:t>, </a:t>
            </a:r>
            <a:r>
              <a:rPr lang="es-ES" sz="1400" dirty="0" err="1">
                <a:solidFill>
                  <a:schemeClr val="tx1">
                    <a:lumMod val="75000"/>
                    <a:lumOff val="25000"/>
                  </a:schemeClr>
                </a:solidFill>
              </a:rPr>
              <a:t>Soo</a:t>
            </a:r>
            <a:r>
              <a:rPr lang="es-ES" sz="1400" dirty="0">
                <a:solidFill>
                  <a:schemeClr val="tx1">
                    <a:lumMod val="75000"/>
                    <a:lumOff val="25000"/>
                  </a:schemeClr>
                </a:solidFill>
              </a:rPr>
              <a:t> </a:t>
            </a:r>
            <a:r>
              <a:rPr lang="es-ES" sz="1400" dirty="0" err="1">
                <a:solidFill>
                  <a:schemeClr val="tx1">
                    <a:lumMod val="75000"/>
                    <a:lumOff val="25000"/>
                  </a:schemeClr>
                </a:solidFill>
              </a:rPr>
              <a:t>Downe</a:t>
            </a:r>
            <a:r>
              <a:rPr lang="es-ES" sz="1400" dirty="0">
                <a:solidFill>
                  <a:schemeClr val="tx1">
                    <a:lumMod val="75000"/>
                    <a:lumOff val="25000"/>
                  </a:schemeClr>
                </a:solidFill>
              </a:rPr>
              <a:t>, Kenneth </a:t>
            </a:r>
            <a:r>
              <a:rPr lang="es-ES" sz="1400" dirty="0" err="1">
                <a:solidFill>
                  <a:schemeClr val="tx1">
                    <a:lumMod val="75000"/>
                    <a:lumOff val="25000"/>
                  </a:schemeClr>
                </a:solidFill>
              </a:rPr>
              <a:t>Finlayson</a:t>
            </a:r>
            <a:r>
              <a:rPr lang="es-ES" sz="1400" dirty="0">
                <a:solidFill>
                  <a:schemeClr val="tx1">
                    <a:lumMod val="75000"/>
                    <a:lumOff val="25000"/>
                  </a:schemeClr>
                </a:solidFill>
              </a:rPr>
              <a:t>, </a:t>
            </a:r>
            <a:r>
              <a:rPr lang="es-ES" sz="1400" dirty="0" err="1">
                <a:solidFill>
                  <a:schemeClr val="tx1">
                    <a:lumMod val="75000"/>
                    <a:lumOff val="25000"/>
                  </a:schemeClr>
                </a:solidFill>
              </a:rPr>
              <a:t>Leanne</a:t>
            </a:r>
            <a:r>
              <a:rPr lang="es-ES" sz="1400" dirty="0">
                <a:solidFill>
                  <a:schemeClr val="tx1">
                    <a:lumMod val="75000"/>
                    <a:lumOff val="25000"/>
                  </a:schemeClr>
                </a:solidFill>
              </a:rPr>
              <a:t> Jones, </a:t>
            </a:r>
            <a:r>
              <a:rPr lang="es-ES" sz="1400" dirty="0" err="1">
                <a:solidFill>
                  <a:schemeClr val="tx1">
                    <a:lumMod val="75000"/>
                    <a:lumOff val="25000"/>
                  </a:schemeClr>
                </a:solidFill>
              </a:rPr>
              <a:t>Ani</a:t>
            </a:r>
            <a:r>
              <a:rPr lang="es-ES" sz="1400" dirty="0">
                <a:solidFill>
                  <a:schemeClr val="tx1">
                    <a:lumMod val="75000"/>
                    <a:lumOff val="25000"/>
                  </a:schemeClr>
                </a:solidFill>
              </a:rPr>
              <a:t> </a:t>
            </a:r>
            <a:r>
              <a:rPr lang="es-ES" sz="1400" dirty="0" err="1">
                <a:solidFill>
                  <a:schemeClr val="tx1">
                    <a:lumMod val="75000"/>
                    <a:lumOff val="25000"/>
                  </a:schemeClr>
                </a:solidFill>
              </a:rPr>
              <a:t>Movsisyan</a:t>
            </a:r>
            <a:r>
              <a:rPr lang="es-ES" sz="1400" dirty="0">
                <a:solidFill>
                  <a:schemeClr val="tx1">
                    <a:lumMod val="75000"/>
                    <a:lumOff val="25000"/>
                  </a:schemeClr>
                </a:solidFill>
              </a:rPr>
              <a:t>, </a:t>
            </a:r>
            <a:r>
              <a:rPr lang="es-ES" sz="1400" dirty="0" err="1">
                <a:solidFill>
                  <a:schemeClr val="tx1">
                    <a:lumMod val="75000"/>
                    <a:lumOff val="25000"/>
                  </a:schemeClr>
                </a:solidFill>
              </a:rPr>
              <a:t>Susan</a:t>
            </a:r>
            <a:r>
              <a:rPr lang="es-ES" sz="1400" dirty="0">
                <a:solidFill>
                  <a:schemeClr val="tx1">
                    <a:lumMod val="75000"/>
                    <a:lumOff val="25000"/>
                  </a:schemeClr>
                </a:solidFill>
              </a:rPr>
              <a:t> </a:t>
            </a:r>
            <a:r>
              <a:rPr lang="es-ES" sz="1400" dirty="0" err="1">
                <a:solidFill>
                  <a:schemeClr val="tx1">
                    <a:lumMod val="75000"/>
                    <a:lumOff val="25000"/>
                  </a:schemeClr>
                </a:solidFill>
              </a:rPr>
              <a:t>Munabi-Babigumura</a:t>
            </a:r>
            <a:r>
              <a:rPr lang="es-ES" sz="1400" dirty="0">
                <a:solidFill>
                  <a:schemeClr val="tx1">
                    <a:lumMod val="75000"/>
                    <a:lumOff val="25000"/>
                  </a:schemeClr>
                </a:solidFill>
              </a:rPr>
              <a:t>, Julia </a:t>
            </a:r>
            <a:r>
              <a:rPr lang="es-ES" sz="1400" dirty="0" err="1">
                <a:solidFill>
                  <a:schemeClr val="tx1">
                    <a:lumMod val="75000"/>
                    <a:lumOff val="25000"/>
                  </a:schemeClr>
                </a:solidFill>
              </a:rPr>
              <a:t>Pasquale</a:t>
            </a:r>
            <a:r>
              <a:rPr lang="es-ES" sz="1400" dirty="0">
                <a:solidFill>
                  <a:schemeClr val="tx1">
                    <a:lumMod val="75000"/>
                    <a:lumOff val="25000"/>
                  </a:schemeClr>
                </a:solidFill>
              </a:rPr>
              <a:t>, Yanina </a:t>
            </a:r>
            <a:r>
              <a:rPr lang="es-ES" sz="1400" dirty="0" err="1">
                <a:solidFill>
                  <a:schemeClr val="tx1">
                    <a:lumMod val="75000"/>
                    <a:lumOff val="25000"/>
                  </a:schemeClr>
                </a:solidFill>
              </a:rPr>
              <a:t>Sguassero</a:t>
            </a:r>
            <a:r>
              <a:rPr lang="es-ES" sz="1400" dirty="0">
                <a:solidFill>
                  <a:schemeClr val="tx1">
                    <a:lumMod val="75000"/>
                    <a:lumOff val="25000"/>
                  </a:schemeClr>
                </a:solidFill>
              </a:rPr>
              <a:t>, </a:t>
            </a:r>
            <a:r>
              <a:rPr lang="es-ES" sz="1400" dirty="0" err="1">
                <a:solidFill>
                  <a:schemeClr val="tx1">
                    <a:lumMod val="75000"/>
                    <a:lumOff val="25000"/>
                  </a:schemeClr>
                </a:solidFill>
              </a:rPr>
              <a:t>Aleena</a:t>
            </a:r>
            <a:r>
              <a:rPr lang="es-ES" sz="1400" dirty="0">
                <a:solidFill>
                  <a:schemeClr val="tx1">
                    <a:lumMod val="75000"/>
                    <a:lumOff val="25000"/>
                  </a:schemeClr>
                </a:solidFill>
              </a:rPr>
              <a:t> </a:t>
            </a:r>
            <a:r>
              <a:rPr lang="es-ES" sz="1400" dirty="0" err="1">
                <a:solidFill>
                  <a:schemeClr val="tx1">
                    <a:lumMod val="75000"/>
                    <a:lumOff val="25000"/>
                  </a:schemeClr>
                </a:solidFill>
              </a:rPr>
              <a:t>Wojcieszek</a:t>
            </a:r>
            <a:endParaRPr lang="es-ES" sz="1400" dirty="0">
              <a:solidFill>
                <a:schemeClr val="tx1">
                  <a:lumMod val="75000"/>
                  <a:lumOff val="25000"/>
                </a:schemeClr>
              </a:solidFill>
            </a:endParaRPr>
          </a:p>
          <a:p>
            <a:pPr lvl="1"/>
            <a:endParaRPr lang="en-US" sz="1300" dirty="0">
              <a:solidFill>
                <a:schemeClr val="tx1">
                  <a:lumMod val="75000"/>
                  <a:lumOff val="25000"/>
                </a:schemeClr>
              </a:solidFill>
            </a:endParaRPr>
          </a:p>
          <a:p>
            <a:pPr lvl="1"/>
            <a:r>
              <a:rPr lang="es-ES" sz="1600" b="1" i="0" dirty="0">
                <a:solidFill>
                  <a:schemeClr val="tx1">
                    <a:lumMod val="75000"/>
                    <a:lumOff val="25000"/>
                  </a:schemeClr>
                </a:solidFill>
                <a:latin typeface="+mj-lt"/>
              </a:rPr>
              <a:t>Socios Externos y Observadores</a:t>
            </a:r>
          </a:p>
          <a:p>
            <a:pPr lvl="1"/>
            <a:r>
              <a:rPr lang="es-ES" sz="1400" dirty="0">
                <a:solidFill>
                  <a:schemeClr val="tx1">
                    <a:lumMod val="75000"/>
                    <a:lumOff val="25000"/>
                  </a:schemeClr>
                </a:solidFill>
              </a:rPr>
              <a:t>Carlos </a:t>
            </a:r>
            <a:r>
              <a:rPr lang="es-ES" sz="1400" dirty="0" err="1">
                <a:solidFill>
                  <a:schemeClr val="tx1">
                    <a:lumMod val="75000"/>
                    <a:lumOff val="25000"/>
                  </a:schemeClr>
                </a:solidFill>
              </a:rPr>
              <a:t>Fuchtner</a:t>
            </a:r>
            <a:r>
              <a:rPr lang="es-ES" sz="1400" dirty="0">
                <a:solidFill>
                  <a:schemeClr val="tx1">
                    <a:lumMod val="75000"/>
                    <a:lumOff val="25000"/>
                  </a:schemeClr>
                </a:solidFill>
              </a:rPr>
              <a:t> (FIGO); </a:t>
            </a:r>
            <a:r>
              <a:rPr lang="es-ES" sz="1400" dirty="0" err="1">
                <a:solidFill>
                  <a:schemeClr val="tx1">
                    <a:lumMod val="75000"/>
                    <a:lumOff val="25000"/>
                  </a:schemeClr>
                </a:solidFill>
              </a:rPr>
              <a:t>Gagan</a:t>
            </a:r>
            <a:r>
              <a:rPr lang="es-ES" sz="1400" dirty="0">
                <a:solidFill>
                  <a:schemeClr val="tx1">
                    <a:lumMod val="75000"/>
                    <a:lumOff val="25000"/>
                  </a:schemeClr>
                </a:solidFill>
              </a:rPr>
              <a:t> </a:t>
            </a:r>
            <a:r>
              <a:rPr lang="es-ES" sz="1400" dirty="0" err="1">
                <a:solidFill>
                  <a:schemeClr val="tx1">
                    <a:lumMod val="75000"/>
                    <a:lumOff val="25000"/>
                  </a:schemeClr>
                </a:solidFill>
              </a:rPr>
              <a:t>Gupta</a:t>
            </a:r>
            <a:r>
              <a:rPr lang="es-ES" sz="1400" dirty="0">
                <a:solidFill>
                  <a:schemeClr val="tx1">
                    <a:lumMod val="75000"/>
                    <a:lumOff val="25000"/>
                  </a:schemeClr>
                </a:solidFill>
              </a:rPr>
              <a:t>, </a:t>
            </a:r>
            <a:r>
              <a:rPr lang="es-ES" sz="1400" dirty="0" err="1">
                <a:solidFill>
                  <a:schemeClr val="tx1">
                    <a:lumMod val="75000"/>
                    <a:lumOff val="25000"/>
                  </a:schemeClr>
                </a:solidFill>
              </a:rPr>
              <a:t>Tedbabe</a:t>
            </a:r>
            <a:r>
              <a:rPr lang="es-ES" sz="1400" dirty="0">
                <a:solidFill>
                  <a:schemeClr val="tx1">
                    <a:lumMod val="75000"/>
                    <a:lumOff val="25000"/>
                  </a:schemeClr>
                </a:solidFill>
              </a:rPr>
              <a:t> </a:t>
            </a:r>
            <a:r>
              <a:rPr lang="es-ES" sz="1400" dirty="0" err="1">
                <a:solidFill>
                  <a:schemeClr val="tx1">
                    <a:lumMod val="75000"/>
                    <a:lumOff val="25000"/>
                  </a:schemeClr>
                </a:solidFill>
              </a:rPr>
              <a:t>Degefie</a:t>
            </a:r>
            <a:r>
              <a:rPr lang="es-ES" sz="1400" dirty="0">
                <a:solidFill>
                  <a:schemeClr val="tx1">
                    <a:lumMod val="75000"/>
                    <a:lumOff val="25000"/>
                  </a:schemeClr>
                </a:solidFill>
              </a:rPr>
              <a:t> </a:t>
            </a:r>
            <a:r>
              <a:rPr lang="es-ES" sz="1400" dirty="0" err="1">
                <a:solidFill>
                  <a:schemeClr val="tx1">
                    <a:lumMod val="75000"/>
                    <a:lumOff val="25000"/>
                  </a:schemeClr>
                </a:solidFill>
              </a:rPr>
              <a:t>Hailegebriel</a:t>
            </a:r>
            <a:r>
              <a:rPr lang="es-ES" sz="1400" dirty="0">
                <a:solidFill>
                  <a:schemeClr val="tx1">
                    <a:lumMod val="75000"/>
                    <a:lumOff val="25000"/>
                  </a:schemeClr>
                </a:solidFill>
              </a:rPr>
              <a:t> (UNICEF); Petra Ten </a:t>
            </a:r>
            <a:r>
              <a:rPr lang="es-ES" sz="1400" dirty="0" err="1">
                <a:solidFill>
                  <a:schemeClr val="tx1">
                    <a:lumMod val="75000"/>
                    <a:lumOff val="25000"/>
                  </a:schemeClr>
                </a:solidFill>
              </a:rPr>
              <a:t>Hoope</a:t>
            </a:r>
            <a:r>
              <a:rPr lang="es-ES" sz="1400" dirty="0">
                <a:solidFill>
                  <a:schemeClr val="tx1">
                    <a:lumMod val="75000"/>
                    <a:lumOff val="25000"/>
                  </a:schemeClr>
                </a:solidFill>
              </a:rPr>
              <a:t>-Bender, </a:t>
            </a:r>
            <a:r>
              <a:rPr lang="es-ES" sz="1400" dirty="0" err="1">
                <a:solidFill>
                  <a:schemeClr val="tx1">
                    <a:lumMod val="75000"/>
                    <a:lumOff val="25000"/>
                  </a:schemeClr>
                </a:solidFill>
              </a:rPr>
              <a:t>Willibald</a:t>
            </a:r>
            <a:r>
              <a:rPr lang="es-ES" sz="1400" dirty="0">
                <a:solidFill>
                  <a:schemeClr val="tx1">
                    <a:lumMod val="75000"/>
                    <a:lumOff val="25000"/>
                  </a:schemeClr>
                </a:solidFill>
              </a:rPr>
              <a:t> </a:t>
            </a:r>
            <a:r>
              <a:rPr lang="es-ES" sz="1400" dirty="0" err="1">
                <a:solidFill>
                  <a:schemeClr val="tx1">
                    <a:lumMod val="75000"/>
                    <a:lumOff val="25000"/>
                  </a:schemeClr>
                </a:solidFill>
              </a:rPr>
              <a:t>Zeck</a:t>
            </a:r>
            <a:r>
              <a:rPr lang="es-ES" sz="1400" dirty="0">
                <a:solidFill>
                  <a:schemeClr val="tx1">
                    <a:lumMod val="75000"/>
                    <a:lumOff val="25000"/>
                  </a:schemeClr>
                </a:solidFill>
              </a:rPr>
              <a:t> (UNFPA); William </a:t>
            </a:r>
            <a:r>
              <a:rPr lang="es-ES" sz="1400" dirty="0" err="1">
                <a:solidFill>
                  <a:schemeClr val="tx1">
                    <a:lumMod val="75000"/>
                    <a:lumOff val="25000"/>
                  </a:schemeClr>
                </a:solidFill>
              </a:rPr>
              <a:t>Keenan</a:t>
            </a:r>
            <a:r>
              <a:rPr lang="es-ES" sz="1400" dirty="0">
                <a:solidFill>
                  <a:schemeClr val="tx1">
                    <a:lumMod val="75000"/>
                    <a:lumOff val="25000"/>
                  </a:schemeClr>
                </a:solidFill>
              </a:rPr>
              <a:t> (IPA); </a:t>
            </a:r>
            <a:r>
              <a:rPr lang="es-ES" sz="1400" dirty="0" err="1">
                <a:solidFill>
                  <a:schemeClr val="tx1">
                    <a:lumMod val="75000"/>
                    <a:lumOff val="25000"/>
                  </a:schemeClr>
                </a:solidFill>
              </a:rPr>
              <a:t>Smita</a:t>
            </a:r>
            <a:r>
              <a:rPr lang="es-ES" sz="1400" dirty="0">
                <a:solidFill>
                  <a:schemeClr val="tx1">
                    <a:lumMod val="75000"/>
                    <a:lumOff val="25000"/>
                  </a:schemeClr>
                </a:solidFill>
              </a:rPr>
              <a:t> </a:t>
            </a:r>
            <a:r>
              <a:rPr lang="es-ES" sz="1400" dirty="0" err="1">
                <a:solidFill>
                  <a:schemeClr val="tx1">
                    <a:lumMod val="75000"/>
                    <a:lumOff val="25000"/>
                  </a:schemeClr>
                </a:solidFill>
              </a:rPr>
              <a:t>Kumar</a:t>
            </a:r>
            <a:r>
              <a:rPr lang="es-ES" sz="1400" dirty="0">
                <a:solidFill>
                  <a:schemeClr val="tx1">
                    <a:lumMod val="75000"/>
                    <a:lumOff val="25000"/>
                  </a:schemeClr>
                </a:solidFill>
              </a:rPr>
              <a:t>, Rebecca </a:t>
            </a:r>
            <a:r>
              <a:rPr lang="es-ES" sz="1400" dirty="0" err="1">
                <a:solidFill>
                  <a:schemeClr val="tx1">
                    <a:lumMod val="75000"/>
                    <a:lumOff val="25000"/>
                  </a:schemeClr>
                </a:solidFill>
              </a:rPr>
              <a:t>Levine</a:t>
            </a:r>
            <a:r>
              <a:rPr lang="es-ES" sz="1400" dirty="0">
                <a:solidFill>
                  <a:schemeClr val="tx1">
                    <a:lumMod val="75000"/>
                    <a:lumOff val="25000"/>
                  </a:schemeClr>
                </a:solidFill>
              </a:rPr>
              <a:t> (USAID); Jeffrey Smith (Fundación Bill y Melinda Gates); Ann Yates (ICM)</a:t>
            </a:r>
          </a:p>
          <a:p>
            <a:pPr lvl="1"/>
            <a:endParaRPr lang="en-US" sz="1400" dirty="0">
              <a:solidFill>
                <a:schemeClr val="tx1">
                  <a:lumMod val="75000"/>
                  <a:lumOff val="25000"/>
                </a:schemeClr>
              </a:solidFill>
            </a:endParaRPr>
          </a:p>
          <a:p>
            <a:pPr lvl="1">
              <a:buNone/>
            </a:pPr>
            <a:r>
              <a:rPr lang="es-ES" sz="1600" b="1" i="0" dirty="0">
                <a:solidFill>
                  <a:schemeClr val="tx1">
                    <a:lumMod val="75000"/>
                    <a:lumOff val="25000"/>
                  </a:schemeClr>
                </a:solidFill>
                <a:latin typeface="+mj-lt"/>
              </a:rPr>
              <a:t>Financiadores</a:t>
            </a:r>
          </a:p>
          <a:p>
            <a:pPr lvl="1">
              <a:spcAft>
                <a:spcPts val="0"/>
              </a:spcAft>
            </a:pPr>
            <a:r>
              <a:rPr lang="es-ES" sz="1400" dirty="0">
                <a:solidFill>
                  <a:schemeClr val="tx1">
                    <a:lumMod val="75000"/>
                    <a:lumOff val="25000"/>
                  </a:schemeClr>
                </a:solidFill>
              </a:rPr>
              <a:t>USAID; HRP</a:t>
            </a:r>
          </a:p>
          <a:p>
            <a:pPr lvl="0"/>
            <a:r>
              <a:rPr lang="es-ES" sz="1500" b="1" dirty="0">
                <a:solidFill>
                  <a:schemeClr val="tx1">
                    <a:lumMod val="75000"/>
                    <a:lumOff val="25000"/>
                  </a:schemeClr>
                </a:solidFill>
              </a:rPr>
              <a:t>                                                                  </a:t>
            </a:r>
          </a:p>
        </p:txBody>
      </p:sp>
      <p:sp>
        <p:nvSpPr>
          <p:cNvPr id="4" name="Slide Number Placeholder 3">
            <a:extLst>
              <a:ext uri="{FF2B5EF4-FFF2-40B4-BE49-F238E27FC236}">
                <a16:creationId xmlns:a16="http://schemas.microsoft.com/office/drawing/2014/main" id="{984E6D02-3E66-7940-87C8-D2AEAF636F21}"/>
              </a:ext>
            </a:extLst>
          </p:cNvPr>
          <p:cNvSpPr>
            <a:spLocks noGrp="1"/>
          </p:cNvSpPr>
          <p:nvPr>
            <p:ph type="sldNum" sz="quarter" idx="11"/>
          </p:nvPr>
        </p:nvSpPr>
        <p:spPr/>
        <p:txBody>
          <a:bodyPr/>
          <a:lstStyle/>
          <a:p>
            <a:fld id="{6809F770-0487-C844-B5CD-7CCE6C86BD15}" type="slidenum">
              <a:rPr lang="en-US" smtClean="0"/>
              <a:pPr/>
              <a:t>84</a:t>
            </a:fld>
            <a:endParaRPr lang="en-US" smtClean="0"/>
          </a:p>
        </p:txBody>
      </p:sp>
    </p:spTree>
    <p:extLst>
      <p:ext uri="{BB962C8B-B14F-4D97-AF65-F5344CB8AC3E}">
        <p14:creationId xmlns:p14="http://schemas.microsoft.com/office/powerpoint/2010/main" val="2418312834"/>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Shape&#10;&#10;Description automatically generated">
            <a:extLst>
              <a:ext uri="{FF2B5EF4-FFF2-40B4-BE49-F238E27FC236}">
                <a16:creationId xmlns:a16="http://schemas.microsoft.com/office/drawing/2014/main" id="{D1106C0A-2A9B-8B4D-BBDE-C5FE93FD4BEF}"/>
              </a:ext>
            </a:extLst>
          </p:cNvPr>
          <p:cNvPicPr>
            <a:picLocks noChangeAspect="1"/>
          </p:cNvPicPr>
          <p:nvPr/>
        </p:nvPicPr>
        <p:blipFill rotWithShape="1">
          <a:blip r:embed="rId2" cstate="screen">
            <a:alphaModFix amt="19000"/>
            <a:extLst>
              <a:ext uri="{28A0092B-C50C-407E-A947-70E740481C1C}">
                <a14:useLocalDpi xmlns:a14="http://schemas.microsoft.com/office/drawing/2010/main"/>
              </a:ext>
            </a:extLst>
          </a:blip>
          <a:srcRect/>
          <a:stretch/>
        </p:blipFill>
        <p:spPr>
          <a:xfrm flipH="1">
            <a:off x="5240594" y="0"/>
            <a:ext cx="6951406" cy="5114651"/>
          </a:xfrm>
          <a:prstGeom prst="rect">
            <a:avLst/>
          </a:prstGeom>
        </p:spPr>
      </p:pic>
      <p:sp>
        <p:nvSpPr>
          <p:cNvPr id="2" name="Title 1"/>
          <p:cNvSpPr>
            <a:spLocks noGrp="1"/>
          </p:cNvSpPr>
          <p:nvPr>
            <p:ph type="title"/>
          </p:nvPr>
        </p:nvSpPr>
        <p:spPr/>
        <p:txBody>
          <a:bodyPr/>
          <a:lstStyle/>
          <a:p>
            <a:r>
              <a:rPr lang="en-US" b="1" cap="none" dirty="0" err="1">
                <a:solidFill>
                  <a:srgbClr val="1F7CB9"/>
                </a:solidFill>
              </a:rPr>
              <a:t>Contacto</a:t>
            </a:r>
            <a:endParaRPr lang="en-US" b="1" cap="none" dirty="0">
              <a:solidFill>
                <a:srgbClr val="1F7CB9"/>
              </a:solidFill>
            </a:endParaRPr>
          </a:p>
        </p:txBody>
      </p:sp>
      <p:sp>
        <p:nvSpPr>
          <p:cNvPr id="23" name="Text Placeholder 3"/>
          <p:cNvSpPr>
            <a:spLocks noGrp="1"/>
          </p:cNvSpPr>
          <p:nvPr>
            <p:ph type="body" idx="10"/>
          </p:nvPr>
        </p:nvSpPr>
        <p:spPr/>
        <p:txBody>
          <a:bodyPr/>
          <a:lstStyle/>
          <a:p>
            <a:r>
              <a:rPr lang="es-ES" sz="2000" b="1" i="0" dirty="0">
                <a:solidFill>
                  <a:srgbClr val="1F7CB9"/>
                </a:solidFill>
                <a:latin typeface="+mj-lt"/>
              </a:rPr>
              <a:t>Cómo comunicarse con la OMS</a:t>
            </a:r>
            <a:endParaRPr lang="en-US" sz="2000" b="1" i="0" dirty="0">
              <a:solidFill>
                <a:srgbClr val="1F7CB9"/>
              </a:solidFill>
              <a:latin typeface="+mj-lt"/>
            </a:endParaRPr>
          </a:p>
        </p:txBody>
      </p:sp>
      <p:sp>
        <p:nvSpPr>
          <p:cNvPr id="3" name="Slide Number Placeholder 2">
            <a:extLst>
              <a:ext uri="{FF2B5EF4-FFF2-40B4-BE49-F238E27FC236}">
                <a16:creationId xmlns:a16="http://schemas.microsoft.com/office/drawing/2014/main" id="{8286B61C-C790-BD45-BD7F-A34D39BEDF46}"/>
              </a:ext>
            </a:extLst>
          </p:cNvPr>
          <p:cNvSpPr>
            <a:spLocks noGrp="1"/>
          </p:cNvSpPr>
          <p:nvPr>
            <p:ph type="sldNum" sz="quarter" idx="13"/>
          </p:nvPr>
        </p:nvSpPr>
        <p:spPr/>
        <p:txBody>
          <a:bodyPr/>
          <a:lstStyle/>
          <a:p>
            <a:fld id="{6809F770-0487-C844-B5CD-7CCE6C86BD15}" type="slidenum">
              <a:rPr lang="en-US" smtClean="0"/>
              <a:pPr/>
              <a:t>85</a:t>
            </a:fld>
            <a:endParaRPr lang="en-US" dirty="0"/>
          </a:p>
        </p:txBody>
      </p:sp>
      <p:grpSp>
        <p:nvGrpSpPr>
          <p:cNvPr id="10" name="Group 9"/>
          <p:cNvGrpSpPr/>
          <p:nvPr/>
        </p:nvGrpSpPr>
        <p:grpSpPr>
          <a:xfrm>
            <a:off x="1010259" y="2171516"/>
            <a:ext cx="1540017" cy="2900611"/>
            <a:chOff x="1059418" y="2171516"/>
            <a:chExt cx="1540017" cy="2900611"/>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8797" y="2171516"/>
              <a:ext cx="1161260" cy="117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3"/>
            <p:cNvSpPr txBox="1">
              <a:spLocks/>
            </p:cNvSpPr>
            <p:nvPr/>
          </p:nvSpPr>
          <p:spPr>
            <a:xfrm>
              <a:off x="1059418" y="3763607"/>
              <a:ext cx="1540017" cy="130852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lgn="ctr">
                <a:lnSpc>
                  <a:spcPct val="100000"/>
                </a:lnSpc>
                <a:buFont typeface="Calibri" panose="020F0502020204030204" pitchFamily="34" charset="0"/>
                <a:buNone/>
              </a:pPr>
              <a:r>
                <a:rPr lang="en-US" sz="1600" b="1" i="1" dirty="0">
                  <a:solidFill>
                    <a:schemeClr val="tx1"/>
                  </a:solidFill>
                  <a:uFill>
                    <a:solidFill>
                      <a:schemeClr val="bg1"/>
                    </a:solidFill>
                  </a:uFill>
                  <a:latin typeface="+mn-lt"/>
                </a:rPr>
                <a:t> </a:t>
              </a:r>
              <a:r>
                <a:rPr lang="en-US" sz="1600" i="1" dirty="0">
                  <a:solidFill>
                    <a:schemeClr val="tx1"/>
                  </a:solidFill>
                  <a:uFill>
                    <a:solidFill>
                      <a:schemeClr val="bg1"/>
                    </a:solidFill>
                  </a:uFill>
                  <a:latin typeface="+mn-lt"/>
                  <a:hlinkClick r:id="rId4"/>
                </a:rPr>
                <a:t>@HRPresearch</a:t>
              </a:r>
              <a:endParaRPr lang="en-US" sz="1600" i="1" dirty="0">
                <a:solidFill>
                  <a:schemeClr val="tx1"/>
                </a:solidFill>
                <a:uFill>
                  <a:solidFill>
                    <a:schemeClr val="bg1"/>
                  </a:solidFill>
                </a:uFill>
                <a:latin typeface="+mn-lt"/>
              </a:endParaRPr>
            </a:p>
          </p:txBody>
        </p:sp>
      </p:grpSp>
      <p:grpSp>
        <p:nvGrpSpPr>
          <p:cNvPr id="9" name="Group 8"/>
          <p:cNvGrpSpPr/>
          <p:nvPr/>
        </p:nvGrpSpPr>
        <p:grpSpPr>
          <a:xfrm>
            <a:off x="3361785" y="2171516"/>
            <a:ext cx="1668489" cy="2900611"/>
            <a:chOff x="3351952" y="2171516"/>
            <a:chExt cx="1668489" cy="2900611"/>
          </a:xfrm>
        </p:grpSpPr>
        <p:pic>
          <p:nvPicPr>
            <p:cNvPr id="614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98806" y="2171516"/>
              <a:ext cx="1174783" cy="117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ontent Placeholder 3"/>
            <p:cNvSpPr txBox="1">
              <a:spLocks/>
            </p:cNvSpPr>
            <p:nvPr/>
          </p:nvSpPr>
          <p:spPr>
            <a:xfrm>
              <a:off x="3351952" y="3763607"/>
              <a:ext cx="1668489" cy="130852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lgn="ctr">
                <a:lnSpc>
                  <a:spcPct val="100000"/>
                </a:lnSpc>
                <a:spcAft>
                  <a:spcPts val="1200"/>
                </a:spcAft>
              </a:pPr>
              <a:r>
                <a:rPr lang="es-ES" sz="1600" i="1" dirty="0">
                  <a:solidFill>
                    <a:schemeClr val="tx1"/>
                  </a:solidFill>
                  <a:uFill>
                    <a:solidFill>
                      <a:schemeClr val="bg1"/>
                    </a:solidFill>
                  </a:uFill>
                  <a:latin typeface="+mn-lt"/>
                </a:rPr>
                <a:t>Organización Mundial de </a:t>
              </a:r>
              <a:r>
                <a:rPr lang="es-ES" sz="1600" i="1" dirty="0" smtClean="0">
                  <a:solidFill>
                    <a:schemeClr val="tx1"/>
                  </a:solidFill>
                  <a:uFill>
                    <a:solidFill>
                      <a:schemeClr val="bg1"/>
                    </a:solidFill>
                  </a:uFill>
                  <a:latin typeface="+mn-lt"/>
                </a:rPr>
                <a:t/>
              </a:r>
              <a:br>
                <a:rPr lang="es-ES" sz="1600" i="1" dirty="0" smtClean="0">
                  <a:solidFill>
                    <a:schemeClr val="tx1"/>
                  </a:solidFill>
                  <a:uFill>
                    <a:solidFill>
                      <a:schemeClr val="bg1"/>
                    </a:solidFill>
                  </a:uFill>
                  <a:latin typeface="+mn-lt"/>
                </a:rPr>
              </a:br>
              <a:r>
                <a:rPr lang="es-ES" sz="1600" i="1" dirty="0" smtClean="0">
                  <a:solidFill>
                    <a:schemeClr val="tx1"/>
                  </a:solidFill>
                  <a:uFill>
                    <a:solidFill>
                      <a:schemeClr val="bg1"/>
                    </a:solidFill>
                  </a:uFill>
                  <a:latin typeface="+mn-lt"/>
                </a:rPr>
                <a:t>la </a:t>
              </a:r>
              <a:r>
                <a:rPr lang="es-ES" sz="1600" i="1" dirty="0">
                  <a:solidFill>
                    <a:schemeClr val="tx1"/>
                  </a:solidFill>
                  <a:uFill>
                    <a:solidFill>
                      <a:schemeClr val="bg1"/>
                    </a:solidFill>
                  </a:uFill>
                  <a:latin typeface="+mn-lt"/>
                </a:rPr>
                <a:t>Salud</a:t>
              </a:r>
              <a:endParaRPr lang="en-US" sz="1600" dirty="0">
                <a:solidFill>
                  <a:schemeClr val="tx1"/>
                </a:solidFill>
              </a:endParaRPr>
            </a:p>
          </p:txBody>
        </p:sp>
      </p:grpSp>
      <p:grpSp>
        <p:nvGrpSpPr>
          <p:cNvPr id="8" name="Group 7"/>
          <p:cNvGrpSpPr/>
          <p:nvPr/>
        </p:nvGrpSpPr>
        <p:grpSpPr>
          <a:xfrm>
            <a:off x="5503390" y="2171513"/>
            <a:ext cx="2721357" cy="3151388"/>
            <a:chOff x="5493558" y="2171513"/>
            <a:chExt cx="2721357" cy="3151388"/>
          </a:xfrm>
        </p:grpSpPr>
        <p:grpSp>
          <p:nvGrpSpPr>
            <p:cNvPr id="7" name="Group 6"/>
            <p:cNvGrpSpPr/>
            <p:nvPr/>
          </p:nvGrpSpPr>
          <p:grpSpPr>
            <a:xfrm>
              <a:off x="6283939" y="2171513"/>
              <a:ext cx="1174786" cy="1174786"/>
              <a:chOff x="6283939" y="2171513"/>
              <a:chExt cx="1174786" cy="1174786"/>
            </a:xfrm>
          </p:grpSpPr>
          <p:sp>
            <p:nvSpPr>
              <p:cNvPr id="4" name="Oval 3"/>
              <p:cNvSpPr/>
              <p:nvPr/>
            </p:nvSpPr>
            <p:spPr>
              <a:xfrm>
                <a:off x="6283939" y="2171513"/>
                <a:ext cx="1174786" cy="1174786"/>
              </a:xfrm>
              <a:prstGeom prst="ellipse">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grpSp>
            <p:nvGrpSpPr>
              <p:cNvPr id="32" name="Group 44"/>
              <p:cNvGrpSpPr>
                <a:grpSpLocks noChangeAspect="1"/>
              </p:cNvGrpSpPr>
              <p:nvPr/>
            </p:nvGrpSpPr>
            <p:grpSpPr bwMode="gray">
              <a:xfrm>
                <a:off x="6532367" y="2527300"/>
                <a:ext cx="677930" cy="463212"/>
                <a:chOff x="2146" y="1658"/>
                <a:chExt cx="1465" cy="1001"/>
              </a:xfrm>
              <a:solidFill>
                <a:schemeClr val="accent4"/>
              </a:solidFill>
            </p:grpSpPr>
            <p:sp>
              <p:nvSpPr>
                <p:cNvPr id="34" name="Freeform 45"/>
                <p:cNvSpPr>
                  <a:spLocks/>
                </p:cNvSpPr>
                <p:nvPr/>
              </p:nvSpPr>
              <p:spPr bwMode="gray">
                <a:xfrm>
                  <a:off x="2189" y="2194"/>
                  <a:ext cx="1377" cy="465"/>
                </a:xfrm>
                <a:custGeom>
                  <a:avLst/>
                  <a:gdLst>
                    <a:gd name="T0" fmla="*/ 297 w 583"/>
                    <a:gd name="T1" fmla="*/ 90 h 197"/>
                    <a:gd name="T2" fmla="*/ 291 w 583"/>
                    <a:gd name="T3" fmla="*/ 93 h 197"/>
                    <a:gd name="T4" fmla="*/ 285 w 583"/>
                    <a:gd name="T5" fmla="*/ 90 h 197"/>
                    <a:gd name="T6" fmla="*/ 195 w 583"/>
                    <a:gd name="T7" fmla="*/ 0 h 197"/>
                    <a:gd name="T8" fmla="*/ 0 w 583"/>
                    <a:gd name="T9" fmla="*/ 196 h 197"/>
                    <a:gd name="T10" fmla="*/ 6 w 583"/>
                    <a:gd name="T11" fmla="*/ 197 h 197"/>
                    <a:gd name="T12" fmla="*/ 578 w 583"/>
                    <a:gd name="T13" fmla="*/ 197 h 197"/>
                    <a:gd name="T14" fmla="*/ 583 w 583"/>
                    <a:gd name="T15" fmla="*/ 197 h 197"/>
                    <a:gd name="T16" fmla="*/ 387 w 583"/>
                    <a:gd name="T17" fmla="*/ 0 h 197"/>
                    <a:gd name="T18" fmla="*/ 297 w 583"/>
                    <a:gd name="T19" fmla="*/ 9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197">
                      <a:moveTo>
                        <a:pt x="297" y="90"/>
                      </a:moveTo>
                      <a:cubicBezTo>
                        <a:pt x="295" y="92"/>
                        <a:pt x="293" y="93"/>
                        <a:pt x="291" y="93"/>
                      </a:cubicBezTo>
                      <a:cubicBezTo>
                        <a:pt x="289" y="93"/>
                        <a:pt x="287" y="92"/>
                        <a:pt x="285" y="90"/>
                      </a:cubicBezTo>
                      <a:cubicBezTo>
                        <a:pt x="195" y="0"/>
                        <a:pt x="195" y="0"/>
                        <a:pt x="195" y="0"/>
                      </a:cubicBezTo>
                      <a:cubicBezTo>
                        <a:pt x="0" y="196"/>
                        <a:pt x="0" y="196"/>
                        <a:pt x="0" y="196"/>
                      </a:cubicBezTo>
                      <a:cubicBezTo>
                        <a:pt x="2" y="197"/>
                        <a:pt x="4" y="197"/>
                        <a:pt x="6" y="197"/>
                      </a:cubicBezTo>
                      <a:cubicBezTo>
                        <a:pt x="578" y="197"/>
                        <a:pt x="578" y="197"/>
                        <a:pt x="578" y="197"/>
                      </a:cubicBezTo>
                      <a:cubicBezTo>
                        <a:pt x="580" y="197"/>
                        <a:pt x="581" y="197"/>
                        <a:pt x="583" y="197"/>
                      </a:cubicBezTo>
                      <a:cubicBezTo>
                        <a:pt x="387" y="0"/>
                        <a:pt x="387" y="0"/>
                        <a:pt x="387" y="0"/>
                      </a:cubicBezTo>
                      <a:lnTo>
                        <a:pt x="297" y="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46"/>
                <p:cNvSpPr>
                  <a:spLocks/>
                </p:cNvSpPr>
                <p:nvPr/>
              </p:nvSpPr>
              <p:spPr bwMode="gray">
                <a:xfrm>
                  <a:off x="3129" y="1691"/>
                  <a:ext cx="482" cy="947"/>
                </a:xfrm>
                <a:custGeom>
                  <a:avLst/>
                  <a:gdLst>
                    <a:gd name="T0" fmla="*/ 199 w 204"/>
                    <a:gd name="T1" fmla="*/ 401 h 401"/>
                    <a:gd name="T2" fmla="*/ 204 w 204"/>
                    <a:gd name="T3" fmla="*/ 386 h 401"/>
                    <a:gd name="T4" fmla="*/ 204 w 204"/>
                    <a:gd name="T5" fmla="*/ 10 h 401"/>
                    <a:gd name="T6" fmla="*/ 202 w 204"/>
                    <a:gd name="T7" fmla="*/ 0 h 401"/>
                    <a:gd name="T8" fmla="*/ 0 w 204"/>
                    <a:gd name="T9" fmla="*/ 202 h 401"/>
                    <a:gd name="T10" fmla="*/ 199 w 204"/>
                    <a:gd name="T11" fmla="*/ 401 h 401"/>
                  </a:gdLst>
                  <a:ahLst/>
                  <a:cxnLst>
                    <a:cxn ang="0">
                      <a:pos x="T0" y="T1"/>
                    </a:cxn>
                    <a:cxn ang="0">
                      <a:pos x="T2" y="T3"/>
                    </a:cxn>
                    <a:cxn ang="0">
                      <a:pos x="T4" y="T5"/>
                    </a:cxn>
                    <a:cxn ang="0">
                      <a:pos x="T6" y="T7"/>
                    </a:cxn>
                    <a:cxn ang="0">
                      <a:pos x="T8" y="T9"/>
                    </a:cxn>
                    <a:cxn ang="0">
                      <a:pos x="T10" y="T11"/>
                    </a:cxn>
                  </a:cxnLst>
                  <a:rect l="0" t="0" r="r" b="b"/>
                  <a:pathLst>
                    <a:path w="204" h="401">
                      <a:moveTo>
                        <a:pt x="199" y="401"/>
                      </a:moveTo>
                      <a:cubicBezTo>
                        <a:pt x="202" y="397"/>
                        <a:pt x="204" y="392"/>
                        <a:pt x="204" y="386"/>
                      </a:cubicBezTo>
                      <a:cubicBezTo>
                        <a:pt x="204" y="10"/>
                        <a:pt x="204" y="10"/>
                        <a:pt x="204" y="10"/>
                      </a:cubicBezTo>
                      <a:cubicBezTo>
                        <a:pt x="204" y="6"/>
                        <a:pt x="203" y="3"/>
                        <a:pt x="202" y="0"/>
                      </a:cubicBezTo>
                      <a:cubicBezTo>
                        <a:pt x="0" y="202"/>
                        <a:pt x="0" y="202"/>
                        <a:pt x="0" y="202"/>
                      </a:cubicBezTo>
                      <a:lnTo>
                        <a:pt x="199" y="40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47"/>
                <p:cNvSpPr>
                  <a:spLocks/>
                </p:cNvSpPr>
                <p:nvPr/>
              </p:nvSpPr>
              <p:spPr bwMode="gray">
                <a:xfrm>
                  <a:off x="2146" y="1693"/>
                  <a:ext cx="477" cy="942"/>
                </a:xfrm>
                <a:custGeom>
                  <a:avLst/>
                  <a:gdLst>
                    <a:gd name="T0" fmla="*/ 2 w 202"/>
                    <a:gd name="T1" fmla="*/ 0 h 399"/>
                    <a:gd name="T2" fmla="*/ 0 w 202"/>
                    <a:gd name="T3" fmla="*/ 9 h 399"/>
                    <a:gd name="T4" fmla="*/ 0 w 202"/>
                    <a:gd name="T5" fmla="*/ 385 h 399"/>
                    <a:gd name="T6" fmla="*/ 4 w 202"/>
                    <a:gd name="T7" fmla="*/ 399 h 399"/>
                    <a:gd name="T8" fmla="*/ 202 w 202"/>
                    <a:gd name="T9" fmla="*/ 201 h 399"/>
                    <a:gd name="T10" fmla="*/ 2 w 202"/>
                    <a:gd name="T11" fmla="*/ 0 h 399"/>
                  </a:gdLst>
                  <a:ahLst/>
                  <a:cxnLst>
                    <a:cxn ang="0">
                      <a:pos x="T0" y="T1"/>
                    </a:cxn>
                    <a:cxn ang="0">
                      <a:pos x="T2" y="T3"/>
                    </a:cxn>
                    <a:cxn ang="0">
                      <a:pos x="T4" y="T5"/>
                    </a:cxn>
                    <a:cxn ang="0">
                      <a:pos x="T6" y="T7"/>
                    </a:cxn>
                    <a:cxn ang="0">
                      <a:pos x="T8" y="T9"/>
                    </a:cxn>
                    <a:cxn ang="0">
                      <a:pos x="T10" y="T11"/>
                    </a:cxn>
                  </a:cxnLst>
                  <a:rect l="0" t="0" r="r" b="b"/>
                  <a:pathLst>
                    <a:path w="202" h="399">
                      <a:moveTo>
                        <a:pt x="2" y="0"/>
                      </a:moveTo>
                      <a:cubicBezTo>
                        <a:pt x="1" y="3"/>
                        <a:pt x="0" y="6"/>
                        <a:pt x="0" y="9"/>
                      </a:cubicBezTo>
                      <a:cubicBezTo>
                        <a:pt x="0" y="385"/>
                        <a:pt x="0" y="385"/>
                        <a:pt x="0" y="385"/>
                      </a:cubicBezTo>
                      <a:cubicBezTo>
                        <a:pt x="0" y="390"/>
                        <a:pt x="2" y="395"/>
                        <a:pt x="4" y="399"/>
                      </a:cubicBezTo>
                      <a:cubicBezTo>
                        <a:pt x="202" y="201"/>
                        <a:pt x="202" y="201"/>
                        <a:pt x="202" y="201"/>
                      </a:cubicBezTo>
                      <a:lnTo>
                        <a:pt x="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48"/>
                <p:cNvSpPr>
                  <a:spLocks/>
                </p:cNvSpPr>
                <p:nvPr/>
              </p:nvSpPr>
              <p:spPr bwMode="gray">
                <a:xfrm>
                  <a:off x="2174" y="1658"/>
                  <a:ext cx="1406" cy="699"/>
                </a:xfrm>
                <a:custGeom>
                  <a:avLst/>
                  <a:gdLst>
                    <a:gd name="T0" fmla="*/ 291 w 595"/>
                    <a:gd name="T1" fmla="*/ 293 h 296"/>
                    <a:gd name="T2" fmla="*/ 297 w 595"/>
                    <a:gd name="T3" fmla="*/ 296 h 296"/>
                    <a:gd name="T4" fmla="*/ 303 w 595"/>
                    <a:gd name="T5" fmla="*/ 293 h 296"/>
                    <a:gd name="T6" fmla="*/ 595 w 595"/>
                    <a:gd name="T7" fmla="*/ 3 h 296"/>
                    <a:gd name="T8" fmla="*/ 584 w 595"/>
                    <a:gd name="T9" fmla="*/ 0 h 296"/>
                    <a:gd name="T10" fmla="*/ 12 w 595"/>
                    <a:gd name="T11" fmla="*/ 0 h 296"/>
                    <a:gd name="T12" fmla="*/ 0 w 595"/>
                    <a:gd name="T13" fmla="*/ 3 h 296"/>
                    <a:gd name="T14" fmla="*/ 291 w 595"/>
                    <a:gd name="T15" fmla="*/ 293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296">
                      <a:moveTo>
                        <a:pt x="291" y="293"/>
                      </a:moveTo>
                      <a:cubicBezTo>
                        <a:pt x="293" y="295"/>
                        <a:pt x="295" y="296"/>
                        <a:pt x="297" y="296"/>
                      </a:cubicBezTo>
                      <a:cubicBezTo>
                        <a:pt x="299" y="296"/>
                        <a:pt x="301" y="295"/>
                        <a:pt x="303" y="293"/>
                      </a:cubicBezTo>
                      <a:cubicBezTo>
                        <a:pt x="595" y="3"/>
                        <a:pt x="595" y="3"/>
                        <a:pt x="595" y="3"/>
                      </a:cubicBezTo>
                      <a:cubicBezTo>
                        <a:pt x="591" y="1"/>
                        <a:pt x="588" y="0"/>
                        <a:pt x="584" y="0"/>
                      </a:cubicBezTo>
                      <a:cubicBezTo>
                        <a:pt x="12" y="0"/>
                        <a:pt x="12" y="0"/>
                        <a:pt x="12" y="0"/>
                      </a:cubicBezTo>
                      <a:cubicBezTo>
                        <a:pt x="8" y="0"/>
                        <a:pt x="4" y="1"/>
                        <a:pt x="0" y="3"/>
                      </a:cubicBezTo>
                      <a:lnTo>
                        <a:pt x="291" y="2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0" name="Content Placeholder 3"/>
            <p:cNvSpPr txBox="1">
              <a:spLocks/>
            </p:cNvSpPr>
            <p:nvPr/>
          </p:nvSpPr>
          <p:spPr>
            <a:xfrm>
              <a:off x="5493558" y="3763607"/>
              <a:ext cx="2721357" cy="1559294"/>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lgn="ctr">
                <a:lnSpc>
                  <a:spcPct val="100000"/>
                </a:lnSpc>
                <a:buNone/>
              </a:pPr>
              <a:r>
                <a:rPr lang="es-ES" sz="1600" i="1" dirty="0">
                  <a:solidFill>
                    <a:srgbClr val="5F5F5F"/>
                  </a:solidFill>
                  <a:uFill>
                    <a:solidFill>
                      <a:schemeClr val="bg1"/>
                    </a:solidFill>
                  </a:uFill>
                  <a:latin typeface="+mn-lt"/>
                </a:rPr>
                <a:t>Departamento de Salud Sexual y Reproductiva e Investigaciones Conexas</a:t>
              </a:r>
              <a:endParaRPr lang="en-US" sz="1600" i="1" dirty="0">
                <a:solidFill>
                  <a:srgbClr val="5F5F5F"/>
                </a:solidFill>
                <a:uFill>
                  <a:solidFill>
                    <a:schemeClr val="bg1"/>
                  </a:solidFill>
                </a:uFill>
                <a:latin typeface="+mn-lt"/>
              </a:endParaRPr>
            </a:p>
            <a:p>
              <a:pPr lvl="2" algn="ctr">
                <a:lnSpc>
                  <a:spcPct val="100000"/>
                </a:lnSpc>
                <a:buNone/>
              </a:pPr>
              <a:r>
                <a:rPr lang="en-AU" sz="1600" i="1" dirty="0">
                  <a:solidFill>
                    <a:srgbClr val="1F7CB9"/>
                  </a:solidFill>
                  <a:latin typeface="+mn-lt"/>
                  <a:ea typeface="SimSun" panose="02010600030101010101" pitchFamily="2" charset="-122"/>
                  <a:cs typeface="Arial" panose="020B0604020202020204" pitchFamily="34" charset="0"/>
                  <a:hlinkClick r:id="rId6">
                    <a:extLst>
                      <a:ext uri="{A12FA001-AC4F-418D-AE19-62706E023703}">
                        <ahyp:hlinkClr xmlns:ahyp="http://schemas.microsoft.com/office/drawing/2018/hyperlinkcolor" xmlns="" val="tx"/>
                      </a:ext>
                    </a:extLst>
                  </a:hlinkClick>
                </a:rPr>
                <a:t>srhmph@who.int</a:t>
              </a:r>
              <a:endParaRPr lang="en-AU" sz="1600" i="1" dirty="0">
                <a:solidFill>
                  <a:srgbClr val="1F7CB9"/>
                </a:solidFill>
                <a:latin typeface="+mn-lt"/>
                <a:ea typeface="SimSun" panose="02010600030101010101" pitchFamily="2" charset="-122"/>
                <a:cs typeface="Arial" panose="020B0604020202020204" pitchFamily="34" charset="0"/>
              </a:endParaRPr>
            </a:p>
          </p:txBody>
        </p:sp>
      </p:grpSp>
      <p:grpSp>
        <p:nvGrpSpPr>
          <p:cNvPr id="6" name="Group 5"/>
          <p:cNvGrpSpPr/>
          <p:nvPr/>
        </p:nvGrpSpPr>
        <p:grpSpPr>
          <a:xfrm>
            <a:off x="8629709" y="2171513"/>
            <a:ext cx="2721357" cy="3053293"/>
            <a:chOff x="8560885" y="2171513"/>
            <a:chExt cx="2721357" cy="3053293"/>
          </a:xfrm>
        </p:grpSpPr>
        <p:grpSp>
          <p:nvGrpSpPr>
            <p:cNvPr id="5" name="Group 4"/>
            <p:cNvGrpSpPr/>
            <p:nvPr/>
          </p:nvGrpSpPr>
          <p:grpSpPr>
            <a:xfrm>
              <a:off x="9334170" y="2171513"/>
              <a:ext cx="1174786" cy="1174786"/>
              <a:chOff x="9334170" y="2171513"/>
              <a:chExt cx="1174786" cy="1174786"/>
            </a:xfrm>
          </p:grpSpPr>
          <p:sp>
            <p:nvSpPr>
              <p:cNvPr id="39" name="Oval 38"/>
              <p:cNvSpPr/>
              <p:nvPr/>
            </p:nvSpPr>
            <p:spPr>
              <a:xfrm>
                <a:off x="9334170" y="2171513"/>
                <a:ext cx="1174786" cy="1174786"/>
              </a:xfrm>
              <a:prstGeom prst="ellipse">
                <a:avLst/>
              </a:prstGeom>
              <a:solidFill>
                <a:srgbClr val="2B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mj-lt"/>
                </a:endParaRPr>
              </a:p>
            </p:txBody>
          </p:sp>
          <p:grpSp>
            <p:nvGrpSpPr>
              <p:cNvPr id="40" name="Group 44"/>
              <p:cNvGrpSpPr>
                <a:grpSpLocks noChangeAspect="1"/>
              </p:cNvGrpSpPr>
              <p:nvPr/>
            </p:nvGrpSpPr>
            <p:grpSpPr bwMode="gray">
              <a:xfrm>
                <a:off x="9562933" y="2527300"/>
                <a:ext cx="677930" cy="463212"/>
                <a:chOff x="2146" y="1658"/>
                <a:chExt cx="1465" cy="1001"/>
              </a:xfrm>
              <a:solidFill>
                <a:schemeClr val="accent4"/>
              </a:solidFill>
            </p:grpSpPr>
            <p:sp>
              <p:nvSpPr>
                <p:cNvPr id="41" name="Freeform 45"/>
                <p:cNvSpPr>
                  <a:spLocks/>
                </p:cNvSpPr>
                <p:nvPr/>
              </p:nvSpPr>
              <p:spPr bwMode="gray">
                <a:xfrm>
                  <a:off x="2189" y="2194"/>
                  <a:ext cx="1377" cy="465"/>
                </a:xfrm>
                <a:custGeom>
                  <a:avLst/>
                  <a:gdLst>
                    <a:gd name="T0" fmla="*/ 297 w 583"/>
                    <a:gd name="T1" fmla="*/ 90 h 197"/>
                    <a:gd name="T2" fmla="*/ 291 w 583"/>
                    <a:gd name="T3" fmla="*/ 93 h 197"/>
                    <a:gd name="T4" fmla="*/ 285 w 583"/>
                    <a:gd name="T5" fmla="*/ 90 h 197"/>
                    <a:gd name="T6" fmla="*/ 195 w 583"/>
                    <a:gd name="T7" fmla="*/ 0 h 197"/>
                    <a:gd name="T8" fmla="*/ 0 w 583"/>
                    <a:gd name="T9" fmla="*/ 196 h 197"/>
                    <a:gd name="T10" fmla="*/ 6 w 583"/>
                    <a:gd name="T11" fmla="*/ 197 h 197"/>
                    <a:gd name="T12" fmla="*/ 578 w 583"/>
                    <a:gd name="T13" fmla="*/ 197 h 197"/>
                    <a:gd name="T14" fmla="*/ 583 w 583"/>
                    <a:gd name="T15" fmla="*/ 197 h 197"/>
                    <a:gd name="T16" fmla="*/ 387 w 583"/>
                    <a:gd name="T17" fmla="*/ 0 h 197"/>
                    <a:gd name="T18" fmla="*/ 297 w 583"/>
                    <a:gd name="T19" fmla="*/ 9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197">
                      <a:moveTo>
                        <a:pt x="297" y="90"/>
                      </a:moveTo>
                      <a:cubicBezTo>
                        <a:pt x="295" y="92"/>
                        <a:pt x="293" y="93"/>
                        <a:pt x="291" y="93"/>
                      </a:cubicBezTo>
                      <a:cubicBezTo>
                        <a:pt x="289" y="93"/>
                        <a:pt x="287" y="92"/>
                        <a:pt x="285" y="90"/>
                      </a:cubicBezTo>
                      <a:cubicBezTo>
                        <a:pt x="195" y="0"/>
                        <a:pt x="195" y="0"/>
                        <a:pt x="195" y="0"/>
                      </a:cubicBezTo>
                      <a:cubicBezTo>
                        <a:pt x="0" y="196"/>
                        <a:pt x="0" y="196"/>
                        <a:pt x="0" y="196"/>
                      </a:cubicBezTo>
                      <a:cubicBezTo>
                        <a:pt x="2" y="197"/>
                        <a:pt x="4" y="197"/>
                        <a:pt x="6" y="197"/>
                      </a:cubicBezTo>
                      <a:cubicBezTo>
                        <a:pt x="578" y="197"/>
                        <a:pt x="578" y="197"/>
                        <a:pt x="578" y="197"/>
                      </a:cubicBezTo>
                      <a:cubicBezTo>
                        <a:pt x="580" y="197"/>
                        <a:pt x="581" y="197"/>
                        <a:pt x="583" y="197"/>
                      </a:cubicBezTo>
                      <a:cubicBezTo>
                        <a:pt x="387" y="0"/>
                        <a:pt x="387" y="0"/>
                        <a:pt x="387" y="0"/>
                      </a:cubicBezTo>
                      <a:lnTo>
                        <a:pt x="297" y="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46"/>
                <p:cNvSpPr>
                  <a:spLocks/>
                </p:cNvSpPr>
                <p:nvPr/>
              </p:nvSpPr>
              <p:spPr bwMode="gray">
                <a:xfrm>
                  <a:off x="3129" y="1691"/>
                  <a:ext cx="482" cy="947"/>
                </a:xfrm>
                <a:custGeom>
                  <a:avLst/>
                  <a:gdLst>
                    <a:gd name="T0" fmla="*/ 199 w 204"/>
                    <a:gd name="T1" fmla="*/ 401 h 401"/>
                    <a:gd name="T2" fmla="*/ 204 w 204"/>
                    <a:gd name="T3" fmla="*/ 386 h 401"/>
                    <a:gd name="T4" fmla="*/ 204 w 204"/>
                    <a:gd name="T5" fmla="*/ 10 h 401"/>
                    <a:gd name="T6" fmla="*/ 202 w 204"/>
                    <a:gd name="T7" fmla="*/ 0 h 401"/>
                    <a:gd name="T8" fmla="*/ 0 w 204"/>
                    <a:gd name="T9" fmla="*/ 202 h 401"/>
                    <a:gd name="T10" fmla="*/ 199 w 204"/>
                    <a:gd name="T11" fmla="*/ 401 h 401"/>
                  </a:gdLst>
                  <a:ahLst/>
                  <a:cxnLst>
                    <a:cxn ang="0">
                      <a:pos x="T0" y="T1"/>
                    </a:cxn>
                    <a:cxn ang="0">
                      <a:pos x="T2" y="T3"/>
                    </a:cxn>
                    <a:cxn ang="0">
                      <a:pos x="T4" y="T5"/>
                    </a:cxn>
                    <a:cxn ang="0">
                      <a:pos x="T6" y="T7"/>
                    </a:cxn>
                    <a:cxn ang="0">
                      <a:pos x="T8" y="T9"/>
                    </a:cxn>
                    <a:cxn ang="0">
                      <a:pos x="T10" y="T11"/>
                    </a:cxn>
                  </a:cxnLst>
                  <a:rect l="0" t="0" r="r" b="b"/>
                  <a:pathLst>
                    <a:path w="204" h="401">
                      <a:moveTo>
                        <a:pt x="199" y="401"/>
                      </a:moveTo>
                      <a:cubicBezTo>
                        <a:pt x="202" y="397"/>
                        <a:pt x="204" y="392"/>
                        <a:pt x="204" y="386"/>
                      </a:cubicBezTo>
                      <a:cubicBezTo>
                        <a:pt x="204" y="10"/>
                        <a:pt x="204" y="10"/>
                        <a:pt x="204" y="10"/>
                      </a:cubicBezTo>
                      <a:cubicBezTo>
                        <a:pt x="204" y="6"/>
                        <a:pt x="203" y="3"/>
                        <a:pt x="202" y="0"/>
                      </a:cubicBezTo>
                      <a:cubicBezTo>
                        <a:pt x="0" y="202"/>
                        <a:pt x="0" y="202"/>
                        <a:pt x="0" y="202"/>
                      </a:cubicBezTo>
                      <a:lnTo>
                        <a:pt x="199" y="40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47"/>
                <p:cNvSpPr>
                  <a:spLocks/>
                </p:cNvSpPr>
                <p:nvPr/>
              </p:nvSpPr>
              <p:spPr bwMode="gray">
                <a:xfrm>
                  <a:off x="2146" y="1693"/>
                  <a:ext cx="477" cy="942"/>
                </a:xfrm>
                <a:custGeom>
                  <a:avLst/>
                  <a:gdLst>
                    <a:gd name="T0" fmla="*/ 2 w 202"/>
                    <a:gd name="T1" fmla="*/ 0 h 399"/>
                    <a:gd name="T2" fmla="*/ 0 w 202"/>
                    <a:gd name="T3" fmla="*/ 9 h 399"/>
                    <a:gd name="T4" fmla="*/ 0 w 202"/>
                    <a:gd name="T5" fmla="*/ 385 h 399"/>
                    <a:gd name="T6" fmla="*/ 4 w 202"/>
                    <a:gd name="T7" fmla="*/ 399 h 399"/>
                    <a:gd name="T8" fmla="*/ 202 w 202"/>
                    <a:gd name="T9" fmla="*/ 201 h 399"/>
                    <a:gd name="T10" fmla="*/ 2 w 202"/>
                    <a:gd name="T11" fmla="*/ 0 h 399"/>
                  </a:gdLst>
                  <a:ahLst/>
                  <a:cxnLst>
                    <a:cxn ang="0">
                      <a:pos x="T0" y="T1"/>
                    </a:cxn>
                    <a:cxn ang="0">
                      <a:pos x="T2" y="T3"/>
                    </a:cxn>
                    <a:cxn ang="0">
                      <a:pos x="T4" y="T5"/>
                    </a:cxn>
                    <a:cxn ang="0">
                      <a:pos x="T6" y="T7"/>
                    </a:cxn>
                    <a:cxn ang="0">
                      <a:pos x="T8" y="T9"/>
                    </a:cxn>
                    <a:cxn ang="0">
                      <a:pos x="T10" y="T11"/>
                    </a:cxn>
                  </a:cxnLst>
                  <a:rect l="0" t="0" r="r" b="b"/>
                  <a:pathLst>
                    <a:path w="202" h="399">
                      <a:moveTo>
                        <a:pt x="2" y="0"/>
                      </a:moveTo>
                      <a:cubicBezTo>
                        <a:pt x="1" y="3"/>
                        <a:pt x="0" y="6"/>
                        <a:pt x="0" y="9"/>
                      </a:cubicBezTo>
                      <a:cubicBezTo>
                        <a:pt x="0" y="385"/>
                        <a:pt x="0" y="385"/>
                        <a:pt x="0" y="385"/>
                      </a:cubicBezTo>
                      <a:cubicBezTo>
                        <a:pt x="0" y="390"/>
                        <a:pt x="2" y="395"/>
                        <a:pt x="4" y="399"/>
                      </a:cubicBezTo>
                      <a:cubicBezTo>
                        <a:pt x="202" y="201"/>
                        <a:pt x="202" y="201"/>
                        <a:pt x="202" y="201"/>
                      </a:cubicBezTo>
                      <a:lnTo>
                        <a:pt x="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48"/>
                <p:cNvSpPr>
                  <a:spLocks/>
                </p:cNvSpPr>
                <p:nvPr/>
              </p:nvSpPr>
              <p:spPr bwMode="gray">
                <a:xfrm>
                  <a:off x="2174" y="1658"/>
                  <a:ext cx="1406" cy="699"/>
                </a:xfrm>
                <a:custGeom>
                  <a:avLst/>
                  <a:gdLst>
                    <a:gd name="T0" fmla="*/ 291 w 595"/>
                    <a:gd name="T1" fmla="*/ 293 h 296"/>
                    <a:gd name="T2" fmla="*/ 297 w 595"/>
                    <a:gd name="T3" fmla="*/ 296 h 296"/>
                    <a:gd name="T4" fmla="*/ 303 w 595"/>
                    <a:gd name="T5" fmla="*/ 293 h 296"/>
                    <a:gd name="T6" fmla="*/ 595 w 595"/>
                    <a:gd name="T7" fmla="*/ 3 h 296"/>
                    <a:gd name="T8" fmla="*/ 584 w 595"/>
                    <a:gd name="T9" fmla="*/ 0 h 296"/>
                    <a:gd name="T10" fmla="*/ 12 w 595"/>
                    <a:gd name="T11" fmla="*/ 0 h 296"/>
                    <a:gd name="T12" fmla="*/ 0 w 595"/>
                    <a:gd name="T13" fmla="*/ 3 h 296"/>
                    <a:gd name="T14" fmla="*/ 291 w 595"/>
                    <a:gd name="T15" fmla="*/ 293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296">
                      <a:moveTo>
                        <a:pt x="291" y="293"/>
                      </a:moveTo>
                      <a:cubicBezTo>
                        <a:pt x="293" y="295"/>
                        <a:pt x="295" y="296"/>
                        <a:pt x="297" y="296"/>
                      </a:cubicBezTo>
                      <a:cubicBezTo>
                        <a:pt x="299" y="296"/>
                        <a:pt x="301" y="295"/>
                        <a:pt x="303" y="293"/>
                      </a:cubicBezTo>
                      <a:cubicBezTo>
                        <a:pt x="595" y="3"/>
                        <a:pt x="595" y="3"/>
                        <a:pt x="595" y="3"/>
                      </a:cubicBezTo>
                      <a:cubicBezTo>
                        <a:pt x="591" y="1"/>
                        <a:pt x="588" y="0"/>
                        <a:pt x="584" y="0"/>
                      </a:cubicBezTo>
                      <a:cubicBezTo>
                        <a:pt x="12" y="0"/>
                        <a:pt x="12" y="0"/>
                        <a:pt x="12" y="0"/>
                      </a:cubicBezTo>
                      <a:cubicBezTo>
                        <a:pt x="8" y="0"/>
                        <a:pt x="4" y="1"/>
                        <a:pt x="0" y="3"/>
                      </a:cubicBezTo>
                      <a:lnTo>
                        <a:pt x="291" y="2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7" name="Content Placeholder 3">
              <a:extLst>
                <a:ext uri="{FF2B5EF4-FFF2-40B4-BE49-F238E27FC236}">
                  <a16:creationId xmlns:a16="http://schemas.microsoft.com/office/drawing/2014/main" id="{685DF826-F786-4E93-9FC8-F8A07128F850}"/>
                </a:ext>
              </a:extLst>
            </p:cNvPr>
            <p:cNvSpPr txBox="1">
              <a:spLocks/>
            </p:cNvSpPr>
            <p:nvPr/>
          </p:nvSpPr>
          <p:spPr>
            <a:xfrm>
              <a:off x="8560885" y="3763607"/>
              <a:ext cx="2721357" cy="1461199"/>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lgn="ctr">
                <a:lnSpc>
                  <a:spcPct val="100000"/>
                </a:lnSpc>
                <a:buNone/>
              </a:pPr>
              <a:r>
                <a:rPr lang="es-ES" sz="1600" i="1" dirty="0">
                  <a:solidFill>
                    <a:srgbClr val="5F5F5F"/>
                  </a:solidFill>
                  <a:uFill>
                    <a:solidFill>
                      <a:schemeClr val="bg1"/>
                    </a:solidFill>
                  </a:uFill>
                  <a:latin typeface="+mn-lt"/>
                </a:rPr>
                <a:t>Departamento de Salud de </a:t>
              </a:r>
              <a:r>
                <a:rPr lang="es-ES" sz="1600" i="1" dirty="0" smtClean="0">
                  <a:solidFill>
                    <a:srgbClr val="5F5F5F"/>
                  </a:solidFill>
                  <a:uFill>
                    <a:solidFill>
                      <a:schemeClr val="bg1"/>
                    </a:solidFill>
                  </a:uFill>
                  <a:latin typeface="+mn-lt"/>
                </a:rPr>
                <a:t/>
              </a:r>
              <a:br>
                <a:rPr lang="es-ES" sz="1600" i="1" dirty="0" smtClean="0">
                  <a:solidFill>
                    <a:srgbClr val="5F5F5F"/>
                  </a:solidFill>
                  <a:uFill>
                    <a:solidFill>
                      <a:schemeClr val="bg1"/>
                    </a:solidFill>
                  </a:uFill>
                  <a:latin typeface="+mn-lt"/>
                </a:rPr>
              </a:br>
              <a:r>
                <a:rPr lang="es-ES" sz="1600" i="1" dirty="0" smtClean="0">
                  <a:solidFill>
                    <a:srgbClr val="5F5F5F"/>
                  </a:solidFill>
                  <a:uFill>
                    <a:solidFill>
                      <a:schemeClr val="bg1"/>
                    </a:solidFill>
                  </a:uFill>
                  <a:latin typeface="+mn-lt"/>
                </a:rPr>
                <a:t>la </a:t>
              </a:r>
              <a:r>
                <a:rPr lang="es-ES" sz="1600" i="1" dirty="0">
                  <a:solidFill>
                    <a:srgbClr val="5F5F5F"/>
                  </a:solidFill>
                  <a:uFill>
                    <a:solidFill>
                      <a:schemeClr val="bg1"/>
                    </a:solidFill>
                  </a:uFill>
                  <a:latin typeface="+mn-lt"/>
                </a:rPr>
                <a:t>Madre, el Recién Nacido, </a:t>
              </a:r>
              <a:r>
                <a:rPr lang="es-ES" sz="1600" i="1" dirty="0" smtClean="0">
                  <a:solidFill>
                    <a:srgbClr val="5F5F5F"/>
                  </a:solidFill>
                  <a:uFill>
                    <a:solidFill>
                      <a:schemeClr val="bg1"/>
                    </a:solidFill>
                  </a:uFill>
                  <a:latin typeface="+mn-lt"/>
                </a:rPr>
                <a:t/>
              </a:r>
              <a:br>
                <a:rPr lang="es-ES" sz="1600" i="1" dirty="0" smtClean="0">
                  <a:solidFill>
                    <a:srgbClr val="5F5F5F"/>
                  </a:solidFill>
                  <a:uFill>
                    <a:solidFill>
                      <a:schemeClr val="bg1"/>
                    </a:solidFill>
                  </a:uFill>
                  <a:latin typeface="+mn-lt"/>
                </a:rPr>
              </a:br>
              <a:r>
                <a:rPr lang="es-ES" sz="1600" i="1" dirty="0" smtClean="0">
                  <a:solidFill>
                    <a:srgbClr val="5F5F5F"/>
                  </a:solidFill>
                  <a:uFill>
                    <a:solidFill>
                      <a:schemeClr val="bg1"/>
                    </a:solidFill>
                  </a:uFill>
                  <a:latin typeface="+mn-lt"/>
                </a:rPr>
                <a:t>el </a:t>
              </a:r>
              <a:r>
                <a:rPr lang="es-ES" sz="1600" i="1" dirty="0">
                  <a:solidFill>
                    <a:srgbClr val="5F5F5F"/>
                  </a:solidFill>
                  <a:uFill>
                    <a:solidFill>
                      <a:schemeClr val="bg1"/>
                    </a:solidFill>
                  </a:uFill>
                  <a:latin typeface="+mn-lt"/>
                </a:rPr>
                <a:t>Niño y el Adolescente </a:t>
              </a:r>
              <a:r>
                <a:rPr lang="es-ES" sz="1600" i="1" dirty="0" smtClean="0">
                  <a:solidFill>
                    <a:srgbClr val="5F5F5F"/>
                  </a:solidFill>
                  <a:uFill>
                    <a:solidFill>
                      <a:schemeClr val="bg1"/>
                    </a:solidFill>
                  </a:uFill>
                  <a:latin typeface="+mn-lt"/>
                </a:rPr>
                <a:t/>
              </a:r>
              <a:br>
                <a:rPr lang="es-ES" sz="1600" i="1" dirty="0" smtClean="0">
                  <a:solidFill>
                    <a:srgbClr val="5F5F5F"/>
                  </a:solidFill>
                  <a:uFill>
                    <a:solidFill>
                      <a:schemeClr val="bg1"/>
                    </a:solidFill>
                  </a:uFill>
                  <a:latin typeface="+mn-lt"/>
                </a:rPr>
              </a:br>
              <a:r>
                <a:rPr lang="es-ES" sz="1600" i="1" dirty="0" smtClean="0">
                  <a:solidFill>
                    <a:srgbClr val="5F5F5F"/>
                  </a:solidFill>
                  <a:uFill>
                    <a:solidFill>
                      <a:schemeClr val="bg1"/>
                    </a:solidFill>
                  </a:uFill>
                  <a:latin typeface="+mn-lt"/>
                </a:rPr>
                <a:t>y </a:t>
              </a:r>
              <a:r>
                <a:rPr lang="es-ES" sz="1600" i="1" dirty="0">
                  <a:solidFill>
                    <a:srgbClr val="5F5F5F"/>
                  </a:solidFill>
                  <a:uFill>
                    <a:solidFill>
                      <a:schemeClr val="bg1"/>
                    </a:solidFill>
                  </a:uFill>
                  <a:latin typeface="+mn-lt"/>
                </a:rPr>
                <a:t>Envejecimiento</a:t>
              </a:r>
              <a:r>
                <a:rPr lang="en-GB" sz="1600" i="1" dirty="0" smtClean="0">
                  <a:solidFill>
                    <a:srgbClr val="5F5F5F"/>
                  </a:solidFill>
                  <a:uFill>
                    <a:solidFill>
                      <a:schemeClr val="bg1"/>
                    </a:solidFill>
                  </a:uFill>
                  <a:latin typeface="+mn-lt"/>
                </a:rPr>
                <a:t> </a:t>
              </a:r>
              <a:endParaRPr lang="en-AU" sz="1600" i="1" dirty="0">
                <a:solidFill>
                  <a:srgbClr val="5F5F5F"/>
                </a:solidFill>
                <a:uFill>
                  <a:solidFill>
                    <a:schemeClr val="bg1"/>
                  </a:solidFill>
                </a:uFill>
                <a:latin typeface="+mn-lt"/>
              </a:endParaRPr>
            </a:p>
            <a:p>
              <a:pPr lvl="2" algn="ctr">
                <a:lnSpc>
                  <a:spcPct val="100000"/>
                </a:lnSpc>
                <a:buNone/>
              </a:pPr>
              <a:r>
                <a:rPr lang="en-GB" sz="1600" i="1" dirty="0">
                  <a:solidFill>
                    <a:srgbClr val="1F7CB9"/>
                  </a:solidFill>
                  <a:effectLst/>
                  <a:latin typeface="+mn-lt"/>
                  <a:ea typeface="SimSun" panose="02010600030101010101" pitchFamily="2" charset="-122"/>
                  <a:cs typeface="Arial" panose="020B0604020202020204" pitchFamily="34" charset="0"/>
                  <a:hlinkClick r:id="rId7">
                    <a:extLst>
                      <a:ext uri="{A12FA001-AC4F-418D-AE19-62706E023703}">
                        <ahyp:hlinkClr xmlns:ahyp="http://schemas.microsoft.com/office/drawing/2018/hyperlinkcolor" xmlns="" val="tx"/>
                      </a:ext>
                    </a:extLst>
                  </a:hlinkClick>
                </a:rPr>
                <a:t>mncah@who.int</a:t>
              </a:r>
              <a:endParaRPr lang="en-US" sz="1600" i="1" dirty="0">
                <a:solidFill>
                  <a:srgbClr val="1F7CB9"/>
                </a:solidFill>
                <a:uFill>
                  <a:solidFill>
                    <a:schemeClr val="bg1"/>
                  </a:solidFill>
                </a:uFill>
                <a:latin typeface="+mn-lt"/>
              </a:endParaRPr>
            </a:p>
          </p:txBody>
        </p:sp>
      </p:grpSp>
    </p:spTree>
    <p:extLst>
      <p:ext uri="{BB962C8B-B14F-4D97-AF65-F5344CB8AC3E}">
        <p14:creationId xmlns:p14="http://schemas.microsoft.com/office/powerpoint/2010/main" val="364718399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1234989-FD68-824A-AE48-3CEB78CAD370}"/>
              </a:ext>
            </a:extLst>
          </p:cNvPr>
          <p:cNvGrpSpPr/>
          <p:nvPr/>
        </p:nvGrpSpPr>
        <p:grpSpPr>
          <a:xfrm>
            <a:off x="4019419" y="1172783"/>
            <a:ext cx="7838470" cy="4041886"/>
            <a:chOff x="674216" y="1909832"/>
            <a:chExt cx="5275392" cy="2569934"/>
          </a:xfrm>
        </p:grpSpPr>
        <p:pic>
          <p:nvPicPr>
            <p:cNvPr id="6" name="Picture 5">
              <a:extLst>
                <a:ext uri="{FF2B5EF4-FFF2-40B4-BE49-F238E27FC236}">
                  <a16:creationId xmlns:a16="http://schemas.microsoft.com/office/drawing/2014/main" id="{41B09C57-3A72-4C35-83EA-0441EC4752F6}"/>
                </a:ext>
              </a:extLst>
            </p:cNvPr>
            <p:cNvPicPr>
              <a:picLocks noChangeAspect="1"/>
            </p:cNvPicPr>
            <p:nvPr/>
          </p:nvPicPr>
          <p:blipFill>
            <a:blip r:embed="rId3"/>
            <a:stretch>
              <a:fillRect/>
            </a:stretch>
          </p:blipFill>
          <p:spPr>
            <a:xfrm>
              <a:off x="674216" y="1909832"/>
              <a:ext cx="5275392" cy="2569934"/>
            </a:xfrm>
            <a:prstGeom prst="rect">
              <a:avLst/>
            </a:prstGeom>
            <a:effectLst>
              <a:outerShdw blurRad="292100" dist="139700" dir="2700000" algn="ctr" rotWithShape="0">
                <a:schemeClr val="tx1">
                  <a:alpha val="20000"/>
                </a:schemeClr>
              </a:outerShdw>
            </a:effectLst>
          </p:spPr>
        </p:pic>
        <p:sp>
          <p:nvSpPr>
            <p:cNvPr id="11" name="Rectangle 10">
              <a:extLst>
                <a:ext uri="{FF2B5EF4-FFF2-40B4-BE49-F238E27FC236}">
                  <a16:creationId xmlns:a16="http://schemas.microsoft.com/office/drawing/2014/main" id="{41A94093-FC61-48C0-80B2-7F9B8E104EBD}"/>
                </a:ext>
              </a:extLst>
            </p:cNvPr>
            <p:cNvSpPr/>
            <p:nvPr/>
          </p:nvSpPr>
          <p:spPr>
            <a:xfrm>
              <a:off x="3920042" y="3955625"/>
              <a:ext cx="1459054" cy="215444"/>
            </a:xfrm>
            <a:prstGeom prst="rect">
              <a:avLst/>
            </a:prstGeom>
          </p:spPr>
          <p:txBody>
            <a:bodyPr wrap="none">
              <a:spAutoFit/>
            </a:bodyPr>
            <a:lstStyle/>
            <a:p>
              <a:r>
                <a:rPr lang="es-ES" sz="800">
                  <a:latin typeface="AdvOT1ef757c0"/>
                </a:rPr>
                <a:t>71 países (DHS, OCDE, CDC)</a:t>
              </a:r>
            </a:p>
          </p:txBody>
        </p:sp>
      </p:grpSp>
      <p:sp>
        <p:nvSpPr>
          <p:cNvPr id="12" name="Rectangle 11">
            <a:extLst>
              <a:ext uri="{FF2B5EF4-FFF2-40B4-BE49-F238E27FC236}">
                <a16:creationId xmlns:a16="http://schemas.microsoft.com/office/drawing/2014/main" id="{A90D494B-0AB9-42A5-A73D-23F89DEC1E19}"/>
              </a:ext>
            </a:extLst>
          </p:cNvPr>
          <p:cNvSpPr/>
          <p:nvPr/>
        </p:nvSpPr>
        <p:spPr>
          <a:xfrm>
            <a:off x="610309" y="1336399"/>
            <a:ext cx="3176383" cy="5630516"/>
          </a:xfrm>
          <a:prstGeom prst="rect">
            <a:avLst/>
          </a:prstGeom>
        </p:spPr>
        <p:txBody>
          <a:bodyPr wrap="square">
            <a:spAutoFit/>
          </a:bodyPr>
          <a:lstStyle/>
          <a:p>
            <a:pPr>
              <a:lnSpc>
                <a:spcPct val="114000"/>
              </a:lnSpc>
              <a:spcAft>
                <a:spcPts val="600"/>
              </a:spcAft>
              <a:buClr>
                <a:schemeClr val="tx1">
                  <a:lumMod val="75000"/>
                  <a:lumOff val="25000"/>
                </a:schemeClr>
              </a:buClr>
            </a:pPr>
            <a:r>
              <a:rPr lang="es-ES" sz="2000" i="1" dirty="0">
                <a:solidFill>
                  <a:srgbClr val="1F7CB9"/>
                </a:solidFill>
              </a:rPr>
              <a:t>La duración de la internación en el centro de salud después del parto varía ampliamente entre los países</a:t>
            </a:r>
          </a:p>
          <a:p>
            <a:pPr>
              <a:lnSpc>
                <a:spcPct val="114000"/>
              </a:lnSpc>
              <a:spcAft>
                <a:spcPts val="600"/>
              </a:spcAft>
              <a:buClr>
                <a:schemeClr val="tx1">
                  <a:lumMod val="75000"/>
                  <a:lumOff val="25000"/>
                </a:schemeClr>
              </a:buClr>
            </a:pPr>
            <a:endParaRPr lang="en-US" sz="800" i="1" dirty="0">
              <a:solidFill>
                <a:schemeClr val="tx2">
                  <a:lumMod val="50000"/>
                  <a:lumOff val="50000"/>
                </a:schemeClr>
              </a:solidFill>
            </a:endParaRPr>
          </a:p>
          <a:p>
            <a:pPr>
              <a:lnSpc>
                <a:spcPct val="114000"/>
              </a:lnSpc>
              <a:spcAft>
                <a:spcPts val="600"/>
              </a:spcAft>
              <a:buClr>
                <a:schemeClr val="tx1">
                  <a:lumMod val="75000"/>
                  <a:lumOff val="25000"/>
                </a:schemeClr>
              </a:buClr>
            </a:pPr>
            <a:r>
              <a:rPr lang="es-ES" sz="1900" dirty="0">
                <a:solidFill>
                  <a:srgbClr val="404040"/>
                </a:solidFill>
              </a:rPr>
              <a:t>La cobertura y la calidad de la atención posnatal para las mujeres y los recién nacidos tienden a ser relativamente pobres y </a:t>
            </a:r>
            <a:r>
              <a:rPr lang="es-ES" sz="1900" dirty="0" smtClean="0">
                <a:solidFill>
                  <a:srgbClr val="404040"/>
                </a:solidFill>
              </a:rPr>
              <a:t/>
            </a:r>
            <a:br>
              <a:rPr lang="es-ES" sz="1900" dirty="0" smtClean="0">
                <a:solidFill>
                  <a:srgbClr val="404040"/>
                </a:solidFill>
              </a:rPr>
            </a:br>
            <a:r>
              <a:rPr lang="es-ES" sz="1900" dirty="0" smtClean="0">
                <a:solidFill>
                  <a:srgbClr val="404040"/>
                </a:solidFill>
              </a:rPr>
              <a:t>se </a:t>
            </a:r>
            <a:r>
              <a:rPr lang="es-ES" sz="1900" dirty="0">
                <a:solidFill>
                  <a:srgbClr val="404040"/>
                </a:solidFill>
              </a:rPr>
              <a:t>pierden oportunidades para aumentar el bienestar y apoyar la atención al recién nacido. </a:t>
            </a:r>
          </a:p>
          <a:p>
            <a:endParaRPr lang="en-US" sz="2000" i="1" dirty="0">
              <a:solidFill>
                <a:schemeClr val="tx2">
                  <a:lumMod val="50000"/>
                  <a:lumOff val="50000"/>
                </a:schemeClr>
              </a:solidFill>
            </a:endParaRPr>
          </a:p>
        </p:txBody>
      </p:sp>
      <p:sp>
        <p:nvSpPr>
          <p:cNvPr id="15" name="Rectangle 14">
            <a:hlinkClick r:id="rId4"/>
            <a:extLst>
              <a:ext uri="{FF2B5EF4-FFF2-40B4-BE49-F238E27FC236}">
                <a16:creationId xmlns:a16="http://schemas.microsoft.com/office/drawing/2014/main" id="{149F1A10-31A3-423B-B95E-C017F69382FE}"/>
              </a:ext>
            </a:extLst>
          </p:cNvPr>
          <p:cNvSpPr/>
          <p:nvPr/>
        </p:nvSpPr>
        <p:spPr bwMode="gray">
          <a:xfrm>
            <a:off x="4019419" y="5340223"/>
            <a:ext cx="7838469" cy="327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45720" rIns="36576" bIns="45720" numCol="1" spcCol="0" rtlCol="0" fromWordArt="0" anchor="ctr" anchorCtr="0" forceAA="0" compatLnSpc="1">
            <a:prstTxWarp prst="textNoShape">
              <a:avLst/>
            </a:prstTxWarp>
            <a:spAutoFit/>
          </a:bodyPr>
          <a:lstStyle/>
          <a:p>
            <a:pPr>
              <a:lnSpc>
                <a:spcPct val="85000"/>
              </a:lnSpc>
              <a:buClr>
                <a:srgbClr val="FF9E29"/>
              </a:buClr>
            </a:pPr>
            <a:r>
              <a:rPr lang="es-ES" sz="900" b="1" cap="all">
                <a:solidFill>
                  <a:srgbClr val="1F7CB9"/>
                </a:solidFill>
                <a:uFill>
                  <a:solidFill>
                    <a:schemeClr val="bg1"/>
                  </a:solidFill>
                </a:uFill>
                <a:latin typeface="+mj-lt"/>
              </a:rPr>
              <a:t>+ ENLACE: </a:t>
            </a:r>
            <a:r>
              <a:rPr lang="es-ES" sz="900">
                <a:solidFill>
                  <a:schemeClr val="tx1">
                    <a:lumMod val="75000"/>
                    <a:lumOff val="25000"/>
                  </a:schemeClr>
                </a:solidFill>
                <a:latin typeface="+mj-lt"/>
                <a:hlinkClick r:id="rId5"/>
              </a:rPr>
              <a:t>Campbell et al. 2016. Length of stay after childbirth in 92 countries and associated factors in 30 low- and middle-income countries: compilation of reported data and a cross-sectional analysis from nationally representative surveys</a:t>
            </a:r>
          </a:p>
        </p:txBody>
      </p:sp>
      <p:sp>
        <p:nvSpPr>
          <p:cNvPr id="7" name="Slide Number Placeholder 6">
            <a:extLst>
              <a:ext uri="{FF2B5EF4-FFF2-40B4-BE49-F238E27FC236}">
                <a16:creationId xmlns:a16="http://schemas.microsoft.com/office/drawing/2014/main" id="{4B3194F2-9585-534A-9D4F-8541423C8978}"/>
              </a:ext>
            </a:extLst>
          </p:cNvPr>
          <p:cNvSpPr>
            <a:spLocks noGrp="1"/>
          </p:cNvSpPr>
          <p:nvPr>
            <p:ph type="sldNum" sz="quarter" idx="11"/>
          </p:nvPr>
        </p:nvSpPr>
        <p:spPr/>
        <p:txBody>
          <a:bodyPr/>
          <a:lstStyle/>
          <a:p>
            <a:fld id="{6809F770-0487-C844-B5CD-7CCE6C86BD15}" type="slidenum">
              <a:rPr lang="en-US" smtClean="0"/>
              <a:pPr/>
              <a:t>8</a:t>
            </a:fld>
            <a:endParaRPr lang="en-US" smtClean="0"/>
          </a:p>
        </p:txBody>
      </p:sp>
      <p:sp>
        <p:nvSpPr>
          <p:cNvPr id="13" name="Title 1">
            <a:extLst>
              <a:ext uri="{FF2B5EF4-FFF2-40B4-BE49-F238E27FC236}">
                <a16:creationId xmlns:a16="http://schemas.microsoft.com/office/drawing/2014/main" id="{4780A3E8-6CFB-4EC3-AC13-16D01DCA70D5}"/>
              </a:ext>
            </a:extLst>
          </p:cNvPr>
          <p:cNvSpPr>
            <a:spLocks noGrp="1"/>
          </p:cNvSpPr>
          <p:nvPr>
            <p:ph type="title"/>
          </p:nvPr>
        </p:nvSpPr>
        <p:spPr>
          <a:xfrm>
            <a:off x="610309" y="457200"/>
            <a:ext cx="10968919" cy="524998"/>
          </a:xfrm>
        </p:spPr>
        <p:txBody>
          <a:bodyPr/>
          <a:lstStyle/>
          <a:p>
            <a:r>
              <a:rPr lang="es-ES" b="1" cap="none" dirty="0">
                <a:solidFill>
                  <a:srgbClr val="1F7CB9"/>
                </a:solidFill>
              </a:rPr>
              <a:t>La cobertura y la calidad están por debajo </a:t>
            </a:r>
            <a:r>
              <a:rPr lang="es-ES" b="1" cap="none" dirty="0" smtClean="0">
                <a:solidFill>
                  <a:srgbClr val="1F7CB9"/>
                </a:solidFill>
              </a:rPr>
              <a:t/>
            </a:r>
            <a:br>
              <a:rPr lang="es-ES" b="1" cap="none" dirty="0" smtClean="0">
                <a:solidFill>
                  <a:srgbClr val="1F7CB9"/>
                </a:solidFill>
              </a:rPr>
            </a:br>
            <a:r>
              <a:rPr lang="es-ES" b="1" cap="none" dirty="0" smtClean="0">
                <a:solidFill>
                  <a:srgbClr val="1F7CB9"/>
                </a:solidFill>
              </a:rPr>
              <a:t>de </a:t>
            </a:r>
            <a:r>
              <a:rPr lang="es-ES" b="1" cap="none" dirty="0">
                <a:solidFill>
                  <a:srgbClr val="1F7CB9"/>
                </a:solidFill>
              </a:rPr>
              <a:t>los objetivos mundiales</a:t>
            </a:r>
          </a:p>
        </p:txBody>
      </p:sp>
    </p:spTree>
    <p:extLst>
      <p:ext uri="{BB962C8B-B14F-4D97-AF65-F5344CB8AC3E}">
        <p14:creationId xmlns:p14="http://schemas.microsoft.com/office/powerpoint/2010/main" val="3155439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wipe(left)">
                                      <p:cBhvr>
                                        <p:cTn id="7"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JPGQUALITY" val="95"/>
  <p:tag name="BASENAME" val=""/>
  <p:tag name="SAVETOFOLDER" val="C:\Users\Dan\Desktop\poop\"/>
  <p:tag name="IMAGEWIDTH" val="960"/>
  <p:tag name="IMAGEHEIGHT" val="720"/>
  <p:tag name="EXPORTRANGE" val="EntirePresentation"/>
  <p:tag name="SIZEBY" val="DPI"/>
  <p:tag name="OUTPUTDPI" val="96"/>
  <p:tag name="EXPORTAS" val="JPG"/>
  <p:tag name="NUMBERFORMAT" val="0000"/>
</p:tagLst>
</file>

<file path=ppt/theme/theme1.xml><?xml version="1.0" encoding="utf-8"?>
<a:theme xmlns:a="http://schemas.openxmlformats.org/drawingml/2006/main" name="Duarte_Slidedoc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uarte_SlideDoc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2.xml><?xml version="1.0" encoding="utf-8"?>
<a:theme xmlns:a="http://schemas.openxmlformats.org/drawingml/2006/main" name="r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ght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47754</TotalTime>
  <Words>4616</Words>
  <Application>Microsoft Office PowerPoint</Application>
  <PresentationFormat>Panorámica</PresentationFormat>
  <Paragraphs>827</Paragraphs>
  <Slides>86</Slides>
  <Notes>19</Notes>
  <HiddenSlides>0</HiddenSlides>
  <MMClips>0</MMClips>
  <ScaleCrop>false</ScaleCrop>
  <HeadingPairs>
    <vt:vector size="6" baseType="variant">
      <vt:variant>
        <vt:lpstr>Fuentes usadas</vt:lpstr>
      </vt:variant>
      <vt:variant>
        <vt:i4>10</vt:i4>
      </vt:variant>
      <vt:variant>
        <vt:lpstr>Tema</vt:lpstr>
      </vt:variant>
      <vt:variant>
        <vt:i4>4</vt:i4>
      </vt:variant>
      <vt:variant>
        <vt:lpstr>Títulos de diapositiva</vt:lpstr>
      </vt:variant>
      <vt:variant>
        <vt:i4>86</vt:i4>
      </vt:variant>
    </vt:vector>
  </HeadingPairs>
  <TitlesOfParts>
    <vt:vector size="100" baseType="lpstr">
      <vt:lpstr>SimSun</vt:lpstr>
      <vt:lpstr>AdvOT1ef757c0</vt:lpstr>
      <vt:lpstr>Arial</vt:lpstr>
      <vt:lpstr>Arial Narrow</vt:lpstr>
      <vt:lpstr>Calibri</vt:lpstr>
      <vt:lpstr>Courier New</vt:lpstr>
      <vt:lpstr>Georgia</vt:lpstr>
      <vt:lpstr>Georgia Italic</vt:lpstr>
      <vt:lpstr>Tahoma</vt:lpstr>
      <vt:lpstr>Times New Roman</vt:lpstr>
      <vt:lpstr>Duarte_Slidedocs</vt:lpstr>
      <vt:lpstr>red</vt:lpstr>
      <vt:lpstr>teal</vt:lpstr>
      <vt:lpstr>Light blue</vt:lpstr>
      <vt:lpstr>Presentación de PowerPoint</vt:lpstr>
      <vt:lpstr>Índice </vt:lpstr>
      <vt:lpstr>Presentación de PowerPoint</vt:lpstr>
      <vt:lpstr>Introducción</vt:lpstr>
      <vt:lpstr>Atención posnatal y la agenda 2030  para el desarrollo sostenible </vt:lpstr>
      <vt:lpstr>Atención posnatal y la agenda 2030  para el desarrollo sostenible </vt:lpstr>
      <vt:lpstr>Presentación de PowerPoint</vt:lpstr>
      <vt:lpstr>¿Qué es la atención posnatal?  </vt:lpstr>
      <vt:lpstr>La cobertura y la calidad están por debajo  de los objetivos mundiales</vt:lpstr>
      <vt:lpstr>La cobertura y la calidad están por debajo  de los objetivos mundiales</vt:lpstr>
      <vt:lpstr>Alcance de la directriz: ¿quién? </vt:lpstr>
      <vt:lpstr>Alcance de la directriz: ¿quién? </vt:lpstr>
      <vt:lpstr>Presentación de PowerPoint</vt:lpstr>
      <vt:lpstr>Métodos</vt:lpstr>
      <vt:lpstr>Colaboradores de la directriz</vt:lpstr>
      <vt:lpstr>Colaboradores de la directriz</vt:lpstr>
      <vt:lpstr>Preguntas principales</vt:lpstr>
      <vt:lpstr>Preguntas principales</vt:lpstr>
      <vt:lpstr>Presentación de PowerPoint</vt:lpstr>
      <vt:lpstr>Elaboración de las recomendaciones</vt:lpstr>
      <vt:lpstr>Elaboración de las recomendaciones</vt:lpstr>
      <vt:lpstr>Elaboración de las recomendaciones</vt:lpstr>
      <vt:lpstr>Integración de las recomendaciones </vt:lpstr>
      <vt:lpstr>Recomendaciones</vt:lpstr>
      <vt:lpstr>Se incluyen 63 recomendaciones</vt:lpstr>
      <vt:lpstr>Salud materna</vt:lpstr>
      <vt:lpstr>A.1 Evaluación materna </vt:lpstr>
      <vt:lpstr>A.1 Evaluación materna </vt:lpstr>
      <vt:lpstr>A.1 Evaluación materna </vt:lpstr>
      <vt:lpstr>A.2 Signos y síntomas fisiológicos comunes</vt:lpstr>
      <vt:lpstr>A.2 Signos y síntomas fisiológicos comunes</vt:lpstr>
      <vt:lpstr>A.2 Signos y síntomas fisiológicos comunes</vt:lpstr>
      <vt:lpstr>A.2 Signos y síntomas fisiológicos comunes</vt:lpstr>
      <vt:lpstr>A.2 Signos y síntomas fisiológicos comunes</vt:lpstr>
      <vt:lpstr>A.3 Medidas preventivas</vt:lpstr>
      <vt:lpstr>A.3 Medidas preventivas </vt:lpstr>
      <vt:lpstr>A.3 Medidas preventivas </vt:lpstr>
      <vt:lpstr>A.3 Medidas preventivas </vt:lpstr>
      <vt:lpstr>A.4 Intervenciones de salud mental</vt:lpstr>
      <vt:lpstr>A.4 Intervenciones de salud mental</vt:lpstr>
      <vt:lpstr>A.5 Intervenciones de nutrición y actividad física </vt:lpstr>
      <vt:lpstr>A.5 Intervenciones de nutrición y actividad física </vt:lpstr>
      <vt:lpstr>A.6 Anticoncepción </vt:lpstr>
      <vt:lpstr>Salud del recién nacido</vt:lpstr>
      <vt:lpstr>B.1 Evaluación del recién nacido</vt:lpstr>
      <vt:lpstr>B.1 Evaluación del recién nacido</vt:lpstr>
      <vt:lpstr>B.1 Evaluación del recién nacido</vt:lpstr>
      <vt:lpstr>B.1 Evaluación del recién nacido</vt:lpstr>
      <vt:lpstr>B.2 Medidas preventivas</vt:lpstr>
      <vt:lpstr>B.2 Medidas preventivas</vt:lpstr>
      <vt:lpstr>B.2 Medidas preventivas</vt:lpstr>
      <vt:lpstr>B.2 Medidas preventivas</vt:lpstr>
      <vt:lpstr>B.2 Medidas preventivas</vt:lpstr>
      <vt:lpstr>B.3 Intervenciones de nutrición</vt:lpstr>
      <vt:lpstr>B.3 Intervenciones de nutrición</vt:lpstr>
      <vt:lpstr>B.4 Crecimiento y desarrollo del lactante</vt:lpstr>
      <vt:lpstr>B.4 Crecimiento y desarrollo del lactante</vt:lpstr>
      <vt:lpstr>B.5 Lactancia</vt:lpstr>
      <vt:lpstr>Sistemas de salud y promoción de la salud</vt:lpstr>
      <vt:lpstr>C Sistemas de salud y promoción de la salud</vt:lpstr>
      <vt:lpstr>C Sistemas de salud y promoción de la salud</vt:lpstr>
      <vt:lpstr>C Sistemas de salud y promoción de la salud</vt:lpstr>
      <vt:lpstr>C Sistemas de salud y promoción de la salud</vt:lpstr>
      <vt:lpstr>C Sistemas de salud y promoción de la salud</vt:lpstr>
      <vt:lpstr>C Sistemas de salud y promoción de la salud</vt:lpstr>
      <vt:lpstr>C Sistemas de salud y promoción de la salud</vt:lpstr>
      <vt:lpstr>C Sistemas de salud y promoción de la salud</vt:lpstr>
      <vt:lpstr>C Sistemas de salud y promoción de la salud</vt:lpstr>
      <vt:lpstr>Implementación</vt:lpstr>
      <vt:lpstr>El modelo de atención posnatal de la OMS</vt:lpstr>
      <vt:lpstr>Puesta en contexto de la directriz</vt:lpstr>
      <vt:lpstr>Puesta en contexto de la directriz</vt:lpstr>
      <vt:lpstr>Herramientas de adaptación  de las recomendaciones  de la OMS</vt:lpstr>
      <vt:lpstr>Difusión</vt:lpstr>
      <vt:lpstr>Difusión</vt:lpstr>
      <vt:lpstr>Cuestiones de aplicabilidad</vt:lpstr>
      <vt:lpstr>Posibles obstáculos  a la implementación </vt:lpstr>
      <vt:lpstr>Implementación efectiva de las recomendaciones</vt:lpstr>
      <vt:lpstr>Seguimiento y evaluación</vt:lpstr>
      <vt:lpstr>Marco de seguimiento </vt:lpstr>
      <vt:lpstr>Indicadores sugeridos</vt:lpstr>
      <vt:lpstr>Actualización  de la directriz</vt:lpstr>
      <vt:lpstr>Enfoque de directrices vivas</vt:lpstr>
      <vt:lpstr>Presentación de PowerPoint</vt:lpstr>
      <vt:lpstr>Muchas gracias a...</vt:lpstr>
      <vt:lpstr>Contacto</vt:lpstr>
    </vt:vector>
  </TitlesOfParts>
  <Company>World Health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intrapartum care guideline</dc:title>
  <dc:subject>IPC Slidedocs</dc:subject>
  <dc:creator>Femi Oladapo</dc:creator>
  <cp:lastModifiedBy>User</cp:lastModifiedBy>
  <cp:revision>1060</cp:revision>
  <cp:lastPrinted>2018-02-12T15:46:01Z</cp:lastPrinted>
  <dcterms:created xsi:type="dcterms:W3CDTF">2014-01-14T20:20:43Z</dcterms:created>
  <dcterms:modified xsi:type="dcterms:W3CDTF">2022-07-08T18:09:30Z</dcterms:modified>
  <cp:category>Guideline dissemination tools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24749045</vt:lpwstr>
  </property>
  <property fmtid="{D5CDD505-2E9C-101B-9397-08002B2CF9AE}" pid="3" name="NXPowerLiteSettings">
    <vt:lpwstr>F98007B004F000</vt:lpwstr>
  </property>
  <property fmtid="{D5CDD505-2E9C-101B-9397-08002B2CF9AE}" pid="4" name="NXPowerLiteVersion">
    <vt:lpwstr>D5.0.2</vt:lpwstr>
  </property>
</Properties>
</file>