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33" r:id="rId3"/>
    <p:sldId id="334" r:id="rId4"/>
    <p:sldId id="335" r:id="rId5"/>
    <p:sldId id="353" r:id="rId6"/>
    <p:sldId id="352" r:id="rId7"/>
    <p:sldId id="350" r:id="rId8"/>
    <p:sldId id="386" r:id="rId9"/>
    <p:sldId id="257" r:id="rId10"/>
    <p:sldId id="379" r:id="rId11"/>
    <p:sldId id="380" r:id="rId12"/>
    <p:sldId id="381" r:id="rId13"/>
    <p:sldId id="389" r:id="rId14"/>
    <p:sldId id="390" r:id="rId15"/>
    <p:sldId id="395" r:id="rId16"/>
    <p:sldId id="391" r:id="rId17"/>
    <p:sldId id="401" r:id="rId18"/>
    <p:sldId id="324" r:id="rId19"/>
    <p:sldId id="393" r:id="rId20"/>
    <p:sldId id="326" r:id="rId21"/>
    <p:sldId id="394" r:id="rId22"/>
    <p:sldId id="327" r:id="rId23"/>
    <p:sldId id="392" r:id="rId24"/>
    <p:sldId id="388" r:id="rId25"/>
    <p:sldId id="260" r:id="rId26"/>
    <p:sldId id="343" r:id="rId27"/>
    <p:sldId id="346" r:id="rId28"/>
    <p:sldId id="412" r:id="rId29"/>
    <p:sldId id="336" r:id="rId30"/>
    <p:sldId id="263" r:id="rId31"/>
    <p:sldId id="338" r:id="rId32"/>
    <p:sldId id="264" r:id="rId33"/>
    <p:sldId id="265" r:id="rId34"/>
    <p:sldId id="348" r:id="rId35"/>
    <p:sldId id="349" r:id="rId36"/>
    <p:sldId id="416" r:id="rId37"/>
    <p:sldId id="269" r:id="rId38"/>
    <p:sldId id="403" r:id="rId39"/>
    <p:sldId id="377" r:id="rId40"/>
    <p:sldId id="316" r:id="rId41"/>
    <p:sldId id="317" r:id="rId42"/>
    <p:sldId id="270" r:id="rId43"/>
    <p:sldId id="276" r:id="rId44"/>
    <p:sldId id="277" r:id="rId45"/>
    <p:sldId id="279" r:id="rId46"/>
    <p:sldId id="418" r:id="rId47"/>
    <p:sldId id="281" r:id="rId48"/>
    <p:sldId id="282" r:id="rId49"/>
    <p:sldId id="404" r:id="rId50"/>
    <p:sldId id="405" r:id="rId51"/>
    <p:sldId id="378" r:id="rId52"/>
    <p:sldId id="283" r:id="rId53"/>
    <p:sldId id="310" r:id="rId54"/>
    <p:sldId id="398" r:id="rId55"/>
    <p:sldId id="399" r:id="rId56"/>
    <p:sldId id="311" r:id="rId57"/>
    <p:sldId id="355" r:id="rId58"/>
    <p:sldId id="319" r:id="rId59"/>
    <p:sldId id="402" r:id="rId60"/>
    <p:sldId id="376" r:id="rId61"/>
    <p:sldId id="400" r:id="rId62"/>
    <p:sldId id="406" r:id="rId63"/>
    <p:sldId id="413" r:id="rId64"/>
    <p:sldId id="414" r:id="rId65"/>
    <p:sldId id="415" r:id="rId66"/>
    <p:sldId id="407" r:id="rId67"/>
    <p:sldId id="408" r:id="rId68"/>
    <p:sldId id="410" r:id="rId69"/>
    <p:sldId id="409" r:id="rId70"/>
    <p:sldId id="411" r:id="rId71"/>
    <p:sldId id="41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2" autoAdjust="0"/>
  </p:normalViewPr>
  <p:slideViewPr>
    <p:cSldViewPr>
      <p:cViewPr>
        <p:scale>
          <a:sx n="66" d="100"/>
          <a:sy n="66" d="100"/>
        </p:scale>
        <p:origin x="-127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6D85-0480-4C35-A09A-A734BC6EAF39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11F6-72A1-4C0E-A87F-932A6F02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5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11F6-72A1-4C0E-A87F-932A6F0233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5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1805-7CA3-49FE-8D68-F47482F3A39C}" type="datetimeFigureOut">
              <a:rPr lang="en-US" smtClean="0"/>
              <a:t>16/07/2020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98933-7D70-4F22-B15E-AD4064F6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4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hfw.gov.in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</a:t>
            </a:r>
            <a:r>
              <a:rPr lang="en-US" sz="3200" dirty="0" smtClean="0">
                <a:solidFill>
                  <a:srgbClr val="FFFF00"/>
                </a:solidFill>
              </a:rPr>
              <a:t>Pandemic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Mathew Varghese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St Stephen’s Hospital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Delhi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July 2020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IN" dirty="0" smtClean="0">
                <a:solidFill>
                  <a:srgbClr val="FFC000"/>
                </a:solidFill>
              </a:rPr>
              <a:t>General - Common to all</a:t>
            </a:r>
          </a:p>
          <a:p>
            <a:pPr lvl="0"/>
            <a:r>
              <a:rPr lang="en-IN" dirty="0" smtClean="0">
                <a:solidFill>
                  <a:srgbClr val="FFFF00"/>
                </a:solidFill>
              </a:rPr>
              <a:t>No </a:t>
            </a:r>
            <a:r>
              <a:rPr lang="en-IN" dirty="0">
                <a:solidFill>
                  <a:srgbClr val="FFFF00"/>
                </a:solidFill>
              </a:rPr>
              <a:t>income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FFFF00"/>
                </a:solidFill>
              </a:rPr>
              <a:t>No food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FFFF00"/>
                </a:solidFill>
              </a:rPr>
              <a:t>&gt; 90% - lost job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	Spouse </a:t>
            </a:r>
            <a:r>
              <a:rPr lang="en-IN" dirty="0">
                <a:solidFill>
                  <a:srgbClr val="FFFF00"/>
                </a:solidFill>
              </a:rPr>
              <a:t>loosing job and no income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	Lost </a:t>
            </a:r>
            <a:r>
              <a:rPr lang="en-IN" dirty="0">
                <a:solidFill>
                  <a:srgbClr val="FFFF00"/>
                </a:solidFill>
              </a:rPr>
              <a:t>job and can’t take family members for </a:t>
            </a:r>
            <a:r>
              <a:rPr lang="en-IN" dirty="0" smtClean="0">
                <a:solidFill>
                  <a:srgbClr val="FFFF00"/>
                </a:solidFill>
              </a:rPr>
              <a:t>	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N" dirty="0">
                <a:solidFill>
                  <a:srgbClr val="FFC000"/>
                </a:solidFill>
              </a:rPr>
              <a:t>General - Common to all</a:t>
            </a:r>
            <a:endParaRPr lang="en-IN" dirty="0" smtClean="0">
              <a:solidFill>
                <a:srgbClr val="FFFF00"/>
              </a:solidFill>
            </a:endParaRPr>
          </a:p>
          <a:p>
            <a:pPr lvl="0"/>
            <a:r>
              <a:rPr lang="en-IN" dirty="0" smtClean="0">
                <a:solidFill>
                  <a:srgbClr val="FFFF00"/>
                </a:solidFill>
              </a:rPr>
              <a:t>No </a:t>
            </a:r>
            <a:r>
              <a:rPr lang="en-IN" dirty="0">
                <a:solidFill>
                  <a:srgbClr val="92D050"/>
                </a:solidFill>
              </a:rPr>
              <a:t>shops</a:t>
            </a:r>
            <a:r>
              <a:rPr lang="en-IN" dirty="0">
                <a:solidFill>
                  <a:srgbClr val="FFFF00"/>
                </a:solidFill>
              </a:rPr>
              <a:t> nearby and no vehicle to reach </a:t>
            </a:r>
            <a:r>
              <a:rPr lang="en-IN" dirty="0" smtClean="0">
                <a:solidFill>
                  <a:srgbClr val="FFFF00"/>
                </a:solidFill>
              </a:rPr>
              <a:t>		shops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92D050"/>
                </a:solidFill>
              </a:rPr>
              <a:t>Three-wheeler</a:t>
            </a:r>
            <a:r>
              <a:rPr lang="en-IN" dirty="0">
                <a:solidFill>
                  <a:srgbClr val="FFFF00"/>
                </a:solidFill>
              </a:rPr>
              <a:t> accessibility was completely </a:t>
            </a:r>
            <a:r>
              <a:rPr lang="en-IN" dirty="0" smtClean="0">
                <a:solidFill>
                  <a:srgbClr val="FFFF00"/>
                </a:solidFill>
              </a:rPr>
              <a:t>	blocked </a:t>
            </a:r>
            <a:r>
              <a:rPr lang="en-IN" dirty="0">
                <a:solidFill>
                  <a:srgbClr val="FFFF00"/>
                </a:solidFill>
              </a:rPr>
              <a:t>during lock-down </a:t>
            </a:r>
            <a:r>
              <a:rPr lang="en-IN" dirty="0" smtClean="0">
                <a:solidFill>
                  <a:srgbClr val="FFFF00"/>
                </a:solidFill>
              </a:rPr>
              <a:t>so poor could 	not </a:t>
            </a:r>
            <a:r>
              <a:rPr lang="en-IN" dirty="0">
                <a:solidFill>
                  <a:srgbClr val="FFFF00"/>
                </a:solidFill>
              </a:rPr>
              <a:t>go anywhere 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FFFF00"/>
                </a:solidFill>
              </a:rPr>
              <a:t>Relatives </a:t>
            </a:r>
            <a:r>
              <a:rPr lang="en-IN" dirty="0" smtClean="0">
                <a:solidFill>
                  <a:srgbClr val="FFFF00"/>
                </a:solidFill>
              </a:rPr>
              <a:t>could not </a:t>
            </a:r>
            <a:r>
              <a:rPr lang="en-IN" dirty="0">
                <a:solidFill>
                  <a:srgbClr val="FFFF00"/>
                </a:solidFill>
              </a:rPr>
              <a:t>bring regular food  </a:t>
            </a:r>
            <a:r>
              <a:rPr lang="en-IN" dirty="0" smtClean="0">
                <a:solidFill>
                  <a:srgbClr val="FFFF00"/>
                </a:solidFill>
              </a:rPr>
              <a:t>	because </a:t>
            </a:r>
            <a:r>
              <a:rPr lang="en-IN" dirty="0">
                <a:solidFill>
                  <a:srgbClr val="FFFF00"/>
                </a:solidFill>
              </a:rPr>
              <a:t>of lock-down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IN" dirty="0">
                <a:solidFill>
                  <a:srgbClr val="FFC000"/>
                </a:solidFill>
              </a:rPr>
              <a:t>General - Common to all</a:t>
            </a:r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Sleep </a:t>
            </a:r>
            <a:r>
              <a:rPr lang="en-US" dirty="0">
                <a:solidFill>
                  <a:srgbClr val="FFFF00"/>
                </a:solidFill>
              </a:rPr>
              <a:t>cycle and pattern </a:t>
            </a:r>
            <a:r>
              <a:rPr lang="en-US" dirty="0" smtClean="0">
                <a:solidFill>
                  <a:srgbClr val="FFFF00"/>
                </a:solidFill>
              </a:rPr>
              <a:t>affected in most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Psychological Issues in most </a:t>
            </a:r>
            <a:r>
              <a:rPr lang="en-US" dirty="0" smtClean="0">
                <a:solidFill>
                  <a:srgbClr val="92D050"/>
                </a:solidFill>
              </a:rPr>
              <a:t>Not Admitted</a:t>
            </a:r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Many Sad, Irritable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Anger, fear of uncertainty and loss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Feeling </a:t>
            </a:r>
            <a:r>
              <a:rPr lang="en-US" dirty="0">
                <a:solidFill>
                  <a:srgbClr val="FFFF00"/>
                </a:solidFill>
              </a:rPr>
              <a:t>caged </a:t>
            </a:r>
            <a:r>
              <a:rPr lang="en-US" dirty="0" smtClean="0">
                <a:solidFill>
                  <a:srgbClr val="FFFF00"/>
                </a:solidFill>
              </a:rPr>
              <a:t>down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Privacy </a:t>
            </a:r>
            <a:r>
              <a:rPr lang="en-US" dirty="0">
                <a:solidFill>
                  <a:srgbClr val="FFFF00"/>
                </a:solidFill>
              </a:rPr>
              <a:t>affected especially </a:t>
            </a:r>
            <a:r>
              <a:rPr lang="en-US" dirty="0" smtClean="0">
                <a:solidFill>
                  <a:srgbClr val="FFFF00"/>
                </a:solidFill>
              </a:rPr>
              <a:t>for most living </a:t>
            </a:r>
            <a:r>
              <a:rPr lang="en-US" dirty="0">
                <a:solidFill>
                  <a:srgbClr val="FFFF00"/>
                </a:solidFill>
              </a:rPr>
              <a:t>in </a:t>
            </a:r>
            <a:r>
              <a:rPr lang="en-US" dirty="0" smtClean="0">
                <a:solidFill>
                  <a:srgbClr val="FFFF00"/>
                </a:solidFill>
              </a:rPr>
              <a:t>	small houses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rgbClr val="FFFF00"/>
                </a:solidFill>
              </a:rPr>
              <a:t>Cerebral Palsy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CIIT, Mobility India, AADI, Delhi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687 cases of cerebral palsy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457 Male     230 Females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45% had no disability Certificate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94% live with family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63% said they have no access to Medical/EMS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rgbClr val="FFFF00"/>
                </a:solidFill>
              </a:rPr>
              <a:t>Cerebral Palsy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CIIT, Mobility India, AADI, Delhi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Access to rehab services- PT/OT/Speech Therapy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Counselling / </a:t>
            </a:r>
            <a:r>
              <a:rPr lang="en-IN" dirty="0">
                <a:solidFill>
                  <a:srgbClr val="FFFF00"/>
                </a:solidFill>
              </a:rPr>
              <a:t>Behaviour </a:t>
            </a:r>
            <a:r>
              <a:rPr lang="en-IN" dirty="0" smtClean="0">
                <a:solidFill>
                  <a:srgbClr val="FFFF00"/>
                </a:solidFill>
              </a:rPr>
              <a:t>management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Special  Education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Orthotics </a:t>
            </a:r>
            <a:r>
              <a:rPr lang="en-IN" dirty="0">
                <a:solidFill>
                  <a:srgbClr val="FFFF00"/>
                </a:solidFill>
              </a:rPr>
              <a:t>and assistive aids and </a:t>
            </a:r>
            <a:r>
              <a:rPr lang="en-IN" dirty="0" smtClean="0">
                <a:solidFill>
                  <a:srgbClr val="FFFF00"/>
                </a:solidFill>
              </a:rPr>
              <a:t>devices ?</a:t>
            </a:r>
          </a:p>
          <a:p>
            <a:pPr marL="0" indent="0">
              <a:buNone/>
            </a:pPr>
            <a:endParaRPr lang="en-IN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IN" dirty="0" smtClean="0">
                <a:solidFill>
                  <a:srgbClr val="FF66FF"/>
                </a:solidFill>
              </a:rPr>
              <a:t>68% answered NO ACCESS</a:t>
            </a:r>
            <a:endParaRPr lang="en-US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rgbClr val="FFFF00"/>
                </a:solidFill>
              </a:rPr>
              <a:t>Cerebral Palsy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AADI, Delhi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55 Cases of CP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Finance issues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Procurement of Grocery as sales persons not allowed in colonies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42% Mood Swings and Irritated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33% admitted they were sad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FF"/>
                </a:solidFill>
              </a:rPr>
              <a:t>Large number had issues with </a:t>
            </a:r>
          </a:p>
          <a:p>
            <a:pPr marL="0" indent="0">
              <a:buNone/>
            </a:pPr>
            <a:r>
              <a:rPr lang="en-US" dirty="0">
                <a:solidFill>
                  <a:srgbClr val="FF66FF"/>
                </a:solidFill>
              </a:rPr>
              <a:t>	</a:t>
            </a:r>
            <a:r>
              <a:rPr lang="en-US" dirty="0" smtClean="0">
                <a:solidFill>
                  <a:srgbClr val="FF66FF"/>
                </a:solidFill>
              </a:rPr>
              <a:t>		Orthosis and Therapy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Cerebral Palsy 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Urban and Rural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Meeting with peers, daily activities at AADI, </a:t>
            </a:r>
            <a:r>
              <a:rPr lang="en-US" dirty="0" smtClean="0">
                <a:solidFill>
                  <a:srgbClr val="FFFF00"/>
                </a:solidFill>
              </a:rPr>
              <a:t>	cannot </a:t>
            </a:r>
            <a:r>
              <a:rPr lang="en-US" dirty="0">
                <a:solidFill>
                  <a:srgbClr val="FFFF00"/>
                </a:solidFill>
              </a:rPr>
              <a:t>be replaced at home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FF66FF"/>
                </a:solidFill>
              </a:rPr>
              <a:t>TV</a:t>
            </a:r>
            <a:r>
              <a:rPr lang="en-US" dirty="0">
                <a:solidFill>
                  <a:srgbClr val="FF66FF"/>
                </a:solidFill>
              </a:rPr>
              <a:t>, Smart phone </a:t>
            </a:r>
            <a:r>
              <a:rPr lang="en-US" dirty="0" smtClean="0">
                <a:solidFill>
                  <a:srgbClr val="FF66FF"/>
                </a:solidFill>
              </a:rPr>
              <a:t>not there, so unable </a:t>
            </a:r>
            <a:r>
              <a:rPr lang="en-US" dirty="0">
                <a:solidFill>
                  <a:srgbClr val="FF66FF"/>
                </a:solidFill>
              </a:rPr>
              <a:t>to cope </a:t>
            </a:r>
            <a:r>
              <a:rPr lang="en-US" dirty="0" smtClean="0">
                <a:solidFill>
                  <a:srgbClr val="FF66FF"/>
                </a:solidFill>
              </a:rPr>
              <a:t>	with </a:t>
            </a:r>
            <a:r>
              <a:rPr lang="en-US" dirty="0">
                <a:solidFill>
                  <a:srgbClr val="FF66FF"/>
                </a:solidFill>
              </a:rPr>
              <a:t>loneliness during lockdown.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Cerebral Palsy, Rural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66FF"/>
                </a:solidFill>
              </a:rPr>
              <a:t>Lack of a Disability certificate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	This affects entitlement</a:t>
            </a:r>
          </a:p>
          <a:p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>
                <a:solidFill>
                  <a:srgbClr val="FF66FF"/>
                </a:solidFill>
              </a:rPr>
              <a:t>Pension , scholarship money of People with disabilities are used for managing daily essentials for family </a:t>
            </a:r>
            <a:endParaRPr lang="en-US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Cerebral Palsy, Rural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>
                <a:solidFill>
                  <a:srgbClr val="FFFF00"/>
                </a:solidFill>
              </a:rPr>
              <a:t>Repair of mobility aids, prosthetics, orthotics and adaptive assistive aids &amp; </a:t>
            </a:r>
            <a:endParaRPr lang="en-IN" dirty="0" smtClean="0">
              <a:solidFill>
                <a:srgbClr val="FFFF00"/>
              </a:solidFill>
            </a:endParaRPr>
          </a:p>
          <a:p>
            <a:pPr lvl="0"/>
            <a:endParaRPr lang="en-IN" dirty="0" smtClean="0">
              <a:solidFill>
                <a:srgbClr val="FFFF00"/>
              </a:solidFill>
            </a:endParaRPr>
          </a:p>
          <a:p>
            <a:pPr lvl="0"/>
            <a:r>
              <a:rPr lang="en-IN" dirty="0" smtClean="0">
                <a:solidFill>
                  <a:srgbClr val="FFFF00"/>
                </a:solidFill>
              </a:rPr>
              <a:t>Glasses </a:t>
            </a:r>
            <a:r>
              <a:rPr lang="en-IN" dirty="0">
                <a:solidFill>
                  <a:srgbClr val="FFFF00"/>
                </a:solidFill>
              </a:rPr>
              <a:t>, hearing aids </a:t>
            </a:r>
            <a:r>
              <a:rPr lang="en-IN" dirty="0" smtClean="0">
                <a:solidFill>
                  <a:srgbClr val="FFFF00"/>
                </a:solidFill>
              </a:rPr>
              <a:t>affected</a:t>
            </a:r>
          </a:p>
          <a:p>
            <a:pPr lvl="0"/>
            <a:endParaRPr lang="en-IN" dirty="0" smtClean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FFFF00"/>
                </a:solidFill>
              </a:rPr>
              <a:t>Dignity &amp; </a:t>
            </a:r>
            <a:r>
              <a:rPr lang="en-IN" dirty="0">
                <a:solidFill>
                  <a:srgbClr val="FF66FF"/>
                </a:solidFill>
              </a:rPr>
              <a:t>Privacy</a:t>
            </a:r>
            <a:r>
              <a:rPr lang="en-IN" dirty="0">
                <a:solidFill>
                  <a:srgbClr val="FFFF00"/>
                </a:solidFill>
              </a:rPr>
              <a:t> are now compromised for longer period of </a:t>
            </a:r>
            <a:r>
              <a:rPr lang="en-IN" dirty="0" smtClean="0">
                <a:solidFill>
                  <a:srgbClr val="FFFF00"/>
                </a:solidFill>
              </a:rPr>
              <a:t>time</a:t>
            </a:r>
          </a:p>
          <a:p>
            <a:pPr marL="0" lv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rgbClr val="FFFF00"/>
                </a:solidFill>
              </a:rPr>
              <a:t>Intellectual Disability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AADI, Delhi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Intellectual Impairment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28 Persons interviewed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50 % received no support from any scheme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33% were worried with fears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Many upset with lack of routine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Main Barriers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Closed or skeletal services</a:t>
            </a:r>
            <a:r>
              <a:rPr lang="en-US" dirty="0">
                <a:solidFill>
                  <a:srgbClr val="FFFF00"/>
                </a:solidFill>
              </a:rPr>
              <a:t>	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Access issues lack of public transport and taxies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Only persons with private vehicles could come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Need for interstate passes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FEAR factor about getting Corona infection from hospitals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Intellectual Impairment, Rural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>
                <a:solidFill>
                  <a:srgbClr val="FFFF00"/>
                </a:solidFill>
              </a:rPr>
              <a:t>Persons </a:t>
            </a:r>
            <a:r>
              <a:rPr lang="en-IN" dirty="0">
                <a:solidFill>
                  <a:srgbClr val="FFFF00"/>
                </a:solidFill>
              </a:rPr>
              <a:t>with intellectual </a:t>
            </a:r>
            <a:r>
              <a:rPr lang="en-IN" dirty="0" smtClean="0">
                <a:solidFill>
                  <a:srgbClr val="FFFF00"/>
                </a:solidFill>
              </a:rPr>
              <a:t>impairment  </a:t>
            </a:r>
            <a:r>
              <a:rPr lang="en-IN" dirty="0">
                <a:solidFill>
                  <a:srgbClr val="FFFF00"/>
                </a:solidFill>
              </a:rPr>
              <a:t>have very little information about Covid19. </a:t>
            </a:r>
            <a:endParaRPr lang="en-IN" dirty="0" smtClean="0">
              <a:solidFill>
                <a:srgbClr val="FFFF00"/>
              </a:solidFill>
            </a:endParaRPr>
          </a:p>
          <a:p>
            <a:pPr lvl="0"/>
            <a:endParaRPr lang="en-IN" dirty="0">
              <a:solidFill>
                <a:srgbClr val="FFFF00"/>
              </a:solidFill>
            </a:endParaRPr>
          </a:p>
          <a:p>
            <a:pPr lvl="0"/>
            <a:endParaRPr lang="en-IN" dirty="0" smtClean="0">
              <a:solidFill>
                <a:srgbClr val="FFFF00"/>
              </a:solidFill>
            </a:endParaRPr>
          </a:p>
          <a:p>
            <a:pPr lvl="0"/>
            <a:r>
              <a:rPr lang="en-IN" dirty="0" smtClean="0">
                <a:solidFill>
                  <a:srgbClr val="FF66FF"/>
                </a:solidFill>
              </a:rPr>
              <a:t>No </a:t>
            </a:r>
            <a:r>
              <a:rPr lang="en-IN" dirty="0">
                <a:solidFill>
                  <a:srgbClr val="FF66FF"/>
                </a:solidFill>
              </a:rPr>
              <a:t>information available in accessible and contextual format about </a:t>
            </a:r>
            <a:r>
              <a:rPr lang="en-IN" dirty="0" err="1">
                <a:solidFill>
                  <a:srgbClr val="FF66FF"/>
                </a:solidFill>
              </a:rPr>
              <a:t>Covid</a:t>
            </a:r>
            <a:r>
              <a:rPr lang="en-IN" dirty="0">
                <a:solidFill>
                  <a:srgbClr val="FF66FF"/>
                </a:solidFill>
              </a:rPr>
              <a:t> 19</a:t>
            </a:r>
            <a:endParaRPr lang="en-US" dirty="0">
              <a:solidFill>
                <a:srgbClr val="FF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rgbClr val="FFFF00"/>
                </a:solidFill>
              </a:rPr>
              <a:t>Autism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AADI, Delhi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Autism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21 Cases Interviewed 9 Females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67% Irritated</a:t>
            </a:r>
            <a:r>
              <a:rPr lang="en-IN" dirty="0">
                <a:solidFill>
                  <a:srgbClr val="FFFF00"/>
                </a:solidFill>
              </a:rPr>
              <a:t>, </a:t>
            </a:r>
            <a:r>
              <a:rPr lang="en-IN" dirty="0" smtClean="0">
                <a:solidFill>
                  <a:srgbClr val="FFFF00"/>
                </a:solidFill>
              </a:rPr>
              <a:t>sad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76% Sleep disturbance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41% Eating problems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Restless </a:t>
            </a:r>
            <a:r>
              <a:rPr lang="en-IN" dirty="0">
                <a:solidFill>
                  <a:srgbClr val="FFFF00"/>
                </a:solidFill>
              </a:rPr>
              <a:t>and start self-hitting </a:t>
            </a:r>
            <a:endParaRPr lang="en-IN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IN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 Do not  </a:t>
            </a:r>
            <a:r>
              <a:rPr lang="en-IN" dirty="0">
                <a:solidFill>
                  <a:srgbClr val="FFFF00"/>
                </a:solidFill>
              </a:rPr>
              <a:t>smile and </a:t>
            </a:r>
            <a:r>
              <a:rPr lang="en-IN" dirty="0" smtClean="0">
                <a:solidFill>
                  <a:srgbClr val="FFFF00"/>
                </a:solidFill>
              </a:rPr>
              <a:t>remain sad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Intellectual Impairment Urban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C000"/>
                </a:solidFill>
              </a:rPr>
              <a:t>Autism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>
                <a:solidFill>
                  <a:srgbClr val="FFFF00"/>
                </a:solidFill>
              </a:rPr>
              <a:t>Find it difficult to </a:t>
            </a:r>
            <a:r>
              <a:rPr lang="en-IN" dirty="0" smtClean="0">
                <a:solidFill>
                  <a:srgbClr val="FFFF00"/>
                </a:solidFill>
              </a:rPr>
              <a:t>be Confined </a:t>
            </a:r>
            <a:r>
              <a:rPr lang="en-IN" dirty="0">
                <a:solidFill>
                  <a:srgbClr val="FFFF00"/>
                </a:solidFill>
              </a:rPr>
              <a:t>with parents all </a:t>
            </a:r>
            <a:r>
              <a:rPr lang="en-IN" dirty="0" smtClean="0">
                <a:solidFill>
                  <a:srgbClr val="FFFF00"/>
                </a:solidFill>
              </a:rPr>
              <a:t>	day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Some </a:t>
            </a:r>
            <a:r>
              <a:rPr lang="en-US" dirty="0">
                <a:solidFill>
                  <a:srgbClr val="FF66FF"/>
                </a:solidFill>
              </a:rPr>
              <a:t>cry, others scream, become </a:t>
            </a:r>
            <a:r>
              <a:rPr lang="en-US" dirty="0" smtClean="0">
                <a:solidFill>
                  <a:srgbClr val="FF66FF"/>
                </a:solidFill>
              </a:rPr>
              <a:t>aggressive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Parents have difficult </a:t>
            </a:r>
            <a:r>
              <a:rPr lang="en-US" dirty="0">
                <a:solidFill>
                  <a:srgbClr val="FFFF00"/>
                </a:solidFill>
              </a:rPr>
              <a:t>time managing </a:t>
            </a:r>
            <a:r>
              <a:rPr lang="en-US" dirty="0" smtClean="0">
                <a:solidFill>
                  <a:srgbClr val="FFFF00"/>
                </a:solidFill>
              </a:rPr>
              <a:t>them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Finding it difficult to learn from online method </a:t>
            </a:r>
            <a:r>
              <a:rPr lang="en-US" dirty="0" smtClean="0">
                <a:solidFill>
                  <a:srgbClr val="FFFF00"/>
                </a:solidFill>
              </a:rPr>
              <a:t>	of teaching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Mental Illness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AADI, Delhi and Haryana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Questions on Precautions for </a:t>
            </a:r>
            <a:r>
              <a:rPr lang="en-US" sz="2800" dirty="0" err="1" smtClean="0">
                <a:solidFill>
                  <a:srgbClr val="FFFF00"/>
                </a:solidFill>
              </a:rPr>
              <a:t>Covid</a:t>
            </a:r>
            <a:r>
              <a:rPr lang="en-US" sz="2800" dirty="0" smtClean="0">
                <a:solidFill>
                  <a:srgbClr val="FFFF00"/>
                </a:solidFill>
              </a:rPr>
              <a:t> 19 Prevention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41% unaware of </a:t>
            </a:r>
            <a:r>
              <a:rPr lang="en-US" sz="2800" dirty="0" err="1" smtClean="0">
                <a:solidFill>
                  <a:srgbClr val="FFFF00"/>
                </a:solidFill>
              </a:rPr>
              <a:t>Covid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39% admitted Mood Changes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26%  admitted Change in food habits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42% had access issues with counselling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 majority </a:t>
            </a:r>
            <a:r>
              <a:rPr lang="en-US" sz="2800" dirty="0">
                <a:solidFill>
                  <a:srgbClr val="FFFF00"/>
                </a:solidFill>
              </a:rPr>
              <a:t>had Financial, Job and food </a:t>
            </a:r>
            <a:r>
              <a:rPr lang="en-US" sz="2800" dirty="0" smtClean="0">
                <a:solidFill>
                  <a:srgbClr val="FFFF00"/>
                </a:solidFill>
              </a:rPr>
              <a:t>issues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Many reported </a:t>
            </a:r>
            <a:r>
              <a:rPr lang="en-US" sz="2800" dirty="0" smtClean="0">
                <a:solidFill>
                  <a:srgbClr val="FF66FF"/>
                </a:solidFill>
              </a:rPr>
              <a:t>Compatibility issues at home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Deaf and Hard of Hearing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National institute of Speech and Hearing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 Video questionnaire made with Sign Language First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Deaf and Hard of Hearing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National institute of Speech and Hearing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Deaf 	Adults 			77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All the deaf 	adults answered questions themselves based on questionnaire put on Sign Language Video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Hard of Hearing Children 		252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Answered by caregivers	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Deaf Adults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700" dirty="0">
                <a:solidFill>
                  <a:srgbClr val="FFC000"/>
                </a:solidFill>
              </a:rPr>
              <a:t>N</a:t>
            </a:r>
            <a:r>
              <a:rPr lang="en-US" sz="2700" dirty="0" smtClean="0">
                <a:solidFill>
                  <a:srgbClr val="FFC000"/>
                </a:solidFill>
              </a:rPr>
              <a:t>ational Institute of Speech and Hearing, Kerala</a:t>
            </a:r>
            <a:endParaRPr lang="en-US" sz="27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77 cases Deaf			252 Impaired Hearing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92% had disability Certificates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7% Irritated					16%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21% felt Sad					22%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Deaf Adults, Hard of Hearing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700" dirty="0">
                <a:solidFill>
                  <a:srgbClr val="FFC000"/>
                </a:solidFill>
              </a:rPr>
              <a:t>N</a:t>
            </a:r>
            <a:r>
              <a:rPr lang="en-US" sz="2700" dirty="0" smtClean="0">
                <a:solidFill>
                  <a:srgbClr val="FFC000"/>
                </a:solidFill>
              </a:rPr>
              <a:t>ational Institute of Speech and Hearing, Kerala</a:t>
            </a:r>
            <a:endParaRPr lang="en-US" sz="27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Problem with Masks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66FF"/>
                </a:solidFill>
              </a:rPr>
              <a:t>Cannot Lip Read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66FF"/>
                </a:solidFill>
              </a:rPr>
              <a:t>	Problem with Sign Language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66FF"/>
                </a:solidFill>
              </a:rPr>
              <a:t>Neither Radio Nor TV Could Help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TV No Subtitles for Messages on TV regarding </a:t>
            </a:r>
            <a:r>
              <a:rPr lang="en-US" sz="2800" dirty="0" err="1" smtClean="0">
                <a:solidFill>
                  <a:srgbClr val="FFFF00"/>
                </a:solidFill>
              </a:rPr>
              <a:t>Covid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No Sign Language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Deaf and Hard of Hearing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National institute of Speech and Hearing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Problems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FFFF00"/>
                </a:solidFill>
              </a:rPr>
              <a:t>Communication </a:t>
            </a:r>
            <a:r>
              <a:rPr lang="en-IN" dirty="0" smtClean="0">
                <a:solidFill>
                  <a:srgbClr val="FFFF00"/>
                </a:solidFill>
              </a:rPr>
              <a:t>barrier</a:t>
            </a:r>
          </a:p>
          <a:p>
            <a:r>
              <a:rPr lang="en-IN" dirty="0">
                <a:solidFill>
                  <a:srgbClr val="FFFF00"/>
                </a:solidFill>
              </a:rPr>
              <a:t>Helpline with SMS facility so deaf and hard of </a:t>
            </a:r>
            <a:r>
              <a:rPr lang="en-IN" dirty="0" smtClean="0">
                <a:solidFill>
                  <a:srgbClr val="FFFF00"/>
                </a:solidFill>
              </a:rPr>
              <a:t>hearing can participate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IN" dirty="0">
                <a:solidFill>
                  <a:srgbClr val="FFFF00"/>
                </a:solidFill>
              </a:rPr>
              <a:t>Unable to attend online </a:t>
            </a:r>
            <a:r>
              <a:rPr lang="en-IN" dirty="0" smtClean="0">
                <a:solidFill>
                  <a:srgbClr val="FFFF00"/>
                </a:solidFill>
              </a:rPr>
              <a:t>classes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4191000"/>
            <a:ext cx="6248400" cy="9906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Visually Impaired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2700" dirty="0" err="1" smtClean="0">
                <a:solidFill>
                  <a:srgbClr val="FFC000"/>
                </a:solidFill>
              </a:rPr>
              <a:t>Arunodaya</a:t>
            </a:r>
            <a:r>
              <a:rPr lang="en-US" sz="2700" dirty="0" smtClean="0">
                <a:solidFill>
                  <a:srgbClr val="FFC000"/>
                </a:solidFill>
              </a:rPr>
              <a:t> Eye Hospital, Haryana &amp;The Cradle, Delhi</a:t>
            </a:r>
            <a:endParaRPr lang="en-US" sz="27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30 Cases Visually Impaired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40% Sad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60% Irritated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70% Worried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40% had sleep Disturbance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66FF"/>
                </a:solidFill>
              </a:rPr>
              <a:t>27% Non availability of Optical Aid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66FF"/>
                </a:solidFill>
              </a:rPr>
              <a:t>53% had Replacement problems for aids</a:t>
            </a:r>
            <a:endParaRPr lang="en-US" sz="28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Initially anecdotal reports about PWDs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My admitted patients could not go back even though they were ready for discharge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Post operative patients could not get braces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Other colleagues also reported similar problems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err="1" smtClean="0">
                <a:solidFill>
                  <a:srgbClr val="FFFF00"/>
                </a:solidFill>
              </a:rPr>
              <a:t>Hemeplegia</a:t>
            </a:r>
            <a:r>
              <a:rPr lang="en-US" sz="3200" dirty="0" smtClean="0">
                <a:solidFill>
                  <a:srgbClr val="FFFF00"/>
                </a:solidFill>
              </a:rPr>
              <a:t>, Stroke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CMC Vellore, </a:t>
            </a:r>
            <a:r>
              <a:rPr lang="en-US" sz="2400" dirty="0" err="1" smtClean="0">
                <a:solidFill>
                  <a:srgbClr val="FFC000"/>
                </a:solidFill>
              </a:rPr>
              <a:t>Chittor</a:t>
            </a:r>
            <a:r>
              <a:rPr lang="en-US" sz="2400" dirty="0" smtClean="0">
                <a:solidFill>
                  <a:srgbClr val="FFC000"/>
                </a:solidFill>
              </a:rPr>
              <a:t> Campus, Andhra Pradesh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Total of 21 cases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FF"/>
                </a:solidFill>
              </a:rPr>
              <a:t>95% wanted food Support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FF"/>
                </a:solidFill>
              </a:rPr>
              <a:t>62% wanted Financial Support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76% difficulties in Essential Supplies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76% No Psychological Issues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76-85% Sad and/or Irritated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rgbClr val="FFFF00"/>
                </a:solidFill>
              </a:rPr>
              <a:t>Paraplegia, MMC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CMC Vellore, </a:t>
            </a:r>
            <a:r>
              <a:rPr lang="en-US" sz="2400" dirty="0" err="1" smtClean="0">
                <a:solidFill>
                  <a:srgbClr val="FFC000"/>
                </a:solidFill>
              </a:rPr>
              <a:t>Chittor</a:t>
            </a:r>
            <a:r>
              <a:rPr lang="en-US" sz="2400" dirty="0" smtClean="0">
                <a:solidFill>
                  <a:srgbClr val="FFC000"/>
                </a:solidFill>
              </a:rPr>
              <a:t> Campus, Andhra Pradesh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14 cases interviewed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86% problem of getting </a:t>
            </a:r>
            <a:r>
              <a:rPr lang="en-US" dirty="0" smtClean="0">
                <a:solidFill>
                  <a:srgbClr val="FF66FF"/>
                </a:solidFill>
              </a:rPr>
              <a:t>food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71% Financial problems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64% no Psychological issues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93% sad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79% Irritated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Children in India Trust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Children with Clubfeet/birth defects of foot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3828 cases interviewed pan India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12% were not aware of Pandemic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23% did not know where to go for fever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30% were Sad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25% were irritated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CURE India International Trust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Children with Clubfeet/birth defects of </a:t>
            </a:r>
            <a:r>
              <a:rPr lang="en-US" dirty="0" smtClean="0">
                <a:solidFill>
                  <a:srgbClr val="FFC000"/>
                </a:solidFill>
              </a:rPr>
              <a:t>foot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rgbClr val="FFFF00"/>
                </a:solidFill>
              </a:rPr>
              <a:t>27% Problems in Procuring Essential Supplies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40% children </a:t>
            </a:r>
            <a:r>
              <a:rPr lang="en-US" dirty="0" smtClean="0">
                <a:solidFill>
                  <a:srgbClr val="FF66FF"/>
                </a:solidFill>
              </a:rPr>
              <a:t>treatment discontinued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36% could not do follow up visits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Thalassemia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C000"/>
                </a:solidFill>
              </a:rPr>
              <a:t>Lady </a:t>
            </a:r>
            <a:r>
              <a:rPr lang="en-US" sz="3100" dirty="0" err="1" smtClean="0">
                <a:solidFill>
                  <a:srgbClr val="FFC000"/>
                </a:solidFill>
              </a:rPr>
              <a:t>Hardinge</a:t>
            </a:r>
            <a:r>
              <a:rPr lang="en-US" sz="3100" dirty="0" smtClean="0">
                <a:solidFill>
                  <a:srgbClr val="FFC000"/>
                </a:solidFill>
              </a:rPr>
              <a:t> Medical College, Delhi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72 Cases of Thalassemia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36 Males and 36 Females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100% reported Mood Changes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64% felt Sad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43% felt Irritated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Thalassemia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100" dirty="0" smtClean="0">
                <a:solidFill>
                  <a:srgbClr val="FFC000"/>
                </a:solidFill>
              </a:rPr>
              <a:t>Lady </a:t>
            </a:r>
            <a:r>
              <a:rPr lang="en-US" sz="3100" dirty="0" err="1" smtClean="0">
                <a:solidFill>
                  <a:srgbClr val="FFC000"/>
                </a:solidFill>
              </a:rPr>
              <a:t>Hardinge</a:t>
            </a:r>
            <a:r>
              <a:rPr lang="en-US" sz="3100" dirty="0" smtClean="0">
                <a:solidFill>
                  <a:srgbClr val="FFC000"/>
                </a:solidFill>
              </a:rPr>
              <a:t> Medical College, Delhi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Thalassemia Patients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All faced problem of availability of </a:t>
            </a:r>
            <a:r>
              <a:rPr lang="en-US" dirty="0" err="1" smtClean="0">
                <a:solidFill>
                  <a:srgbClr val="FFFF00"/>
                </a:solidFill>
              </a:rPr>
              <a:t>Bood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Arranging donor was also an issue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Social distancing,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Travel,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Fear of getting 	Corona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Lady </a:t>
            </a:r>
            <a:r>
              <a:rPr lang="en-US" sz="3200" dirty="0" err="1" smtClean="0">
                <a:solidFill>
                  <a:srgbClr val="FFFF00"/>
                </a:solidFill>
              </a:rPr>
              <a:t>Hardinge</a:t>
            </a:r>
            <a:r>
              <a:rPr lang="en-US" sz="3200" dirty="0" smtClean="0">
                <a:solidFill>
                  <a:srgbClr val="FFFF00"/>
                </a:solidFill>
              </a:rPr>
              <a:t> Medical College, Delhi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Thalassemia Patients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Availability of Blood Main Problem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blood donation Camps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Colleges and offices closed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00B050"/>
                </a:solidFill>
              </a:rPr>
              <a:t>Whatsapp</a:t>
            </a:r>
            <a:r>
              <a:rPr lang="en-US" dirty="0" smtClean="0">
                <a:solidFill>
                  <a:srgbClr val="00B050"/>
                </a:solidFill>
              </a:rPr>
              <a:t> group messages for donors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Healthcare workers and their friends donated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Problem of transportation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3962400"/>
            <a:ext cx="6477000" cy="1143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Polio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SDM Hospital, Jaipur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19 cases interviewed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Male – 11	Female – 8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Admitted Patients stuck in the hospital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37% arrangements for travel Back from Hospital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26% wanted Helpline </a:t>
            </a:r>
            <a:r>
              <a:rPr lang="en-US" smtClean="0">
                <a:solidFill>
                  <a:srgbClr val="FFFF00"/>
                </a:solidFill>
              </a:rPr>
              <a:t>for PWDs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Polio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St Stephen’s Hospital, Delhi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16 cases interviewed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Male – 8	Female – 8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Admitted Patients stuck in the hospital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56% Sad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50% Irritated for being stuck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69% were anxious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NGO Contributions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CMC Vellore, Chittoor Campus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Most patients Rural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One patient walked 30  kilometers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Developed a trophic ulcer on diabetic foot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Decided to document the problems of persons with disabilities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92D050"/>
                </a:solidFill>
              </a:rPr>
              <a:t>Planned a project 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On a </a:t>
            </a:r>
            <a:r>
              <a:rPr lang="en-US" dirty="0" err="1" smtClean="0">
                <a:solidFill>
                  <a:srgbClr val="FFFF00"/>
                </a:solidFill>
              </a:rPr>
              <a:t>multicentric</a:t>
            </a:r>
            <a:r>
              <a:rPr lang="en-US" dirty="0" smtClean="0">
                <a:solidFill>
                  <a:srgbClr val="FFFF00"/>
                </a:solidFill>
              </a:rPr>
              <a:t> study to look at problems faced by persons with disabilities during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Covid</a:t>
            </a:r>
            <a:r>
              <a:rPr lang="en-US" dirty="0" smtClean="0">
                <a:solidFill>
                  <a:srgbClr val="FFFF00"/>
                </a:solidFill>
              </a:rPr>
              <a:t> 19 pandemic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NGO Contributions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CMC Vellore, Chittoor Campus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Most patients in group Rural, some semi urban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ASHA Volunteers to busy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Rural patients lack of Smartphones EXPENSIVE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Find a </a:t>
            </a:r>
            <a:r>
              <a:rPr lang="en-US" dirty="0" err="1" smtClean="0">
                <a:solidFill>
                  <a:srgbClr val="FFFF00"/>
                </a:solidFill>
              </a:rPr>
              <a:t>neighbour</a:t>
            </a:r>
            <a:r>
              <a:rPr lang="en-US" dirty="0" smtClean="0">
                <a:solidFill>
                  <a:srgbClr val="FFFF00"/>
                </a:solidFill>
              </a:rPr>
              <a:t> with a smartphone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	Donation for Broadband connection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a </a:t>
            </a:r>
            <a:r>
              <a:rPr lang="en-US" dirty="0" err="1" smtClean="0">
                <a:solidFill>
                  <a:srgbClr val="FFFF00"/>
                </a:solidFill>
              </a:rPr>
              <a:t>neighbours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phone for Tele-therapy</a:t>
            </a:r>
          </a:p>
        </p:txBody>
      </p:sp>
      <p:sp>
        <p:nvSpPr>
          <p:cNvPr id="4" name="Oval 3"/>
          <p:cNvSpPr/>
          <p:nvPr/>
        </p:nvSpPr>
        <p:spPr>
          <a:xfrm>
            <a:off x="1066800" y="4800600"/>
            <a:ext cx="43434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NGO Contributions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Mobility India, Bangalore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Mostly Rural Patients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Parents trained on Physio therapy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Telemonitoring</a:t>
            </a:r>
            <a:r>
              <a:rPr lang="en-US" dirty="0" smtClean="0">
                <a:solidFill>
                  <a:srgbClr val="FFFF00"/>
                </a:solidFill>
              </a:rPr>
              <a:t> done using smartphone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CBR Guidelines during COVID being Followed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276600"/>
            <a:ext cx="37338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Need for Assistive </a:t>
            </a:r>
            <a:r>
              <a:rPr lang="en-US" sz="3200" dirty="0">
                <a:solidFill>
                  <a:srgbClr val="FFFF00"/>
                </a:solidFill>
              </a:rPr>
              <a:t>Technologies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In </a:t>
            </a:r>
            <a:r>
              <a:rPr lang="en-US" sz="3200" dirty="0">
                <a:solidFill>
                  <a:srgbClr val="FFFF00"/>
                </a:solidFill>
              </a:rPr>
              <a:t>times of </a:t>
            </a:r>
            <a:r>
              <a:rPr lang="en-US" sz="3200" dirty="0" err="1">
                <a:solidFill>
                  <a:srgbClr val="FFFF00"/>
                </a:solidFill>
              </a:rPr>
              <a:t>Covid</a:t>
            </a:r>
            <a:r>
              <a:rPr lang="en-US" sz="3200" dirty="0">
                <a:solidFill>
                  <a:srgbClr val="FFFF00"/>
                </a:solidFill>
              </a:rPr>
              <a:t>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Prescription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Availability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Training in use of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ssistive Technologies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Repair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Resource Crunch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All need to be addressed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5029200"/>
            <a:ext cx="45720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St Stephen’s Hospital, Delhi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826456" y="2016953"/>
            <a:ext cx="4919591" cy="384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6629400" y="1752600"/>
            <a:ext cx="263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Gufran</a:t>
            </a:r>
            <a:r>
              <a:rPr lang="en-US" dirty="0" smtClean="0"/>
              <a:t> crawling at arrival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St Stephen’s Hospital, Delhi</a:t>
            </a:r>
            <a:endParaRPr lang="en-US" sz="3200" dirty="0"/>
          </a:p>
        </p:txBody>
      </p:sp>
      <p:pic>
        <p:nvPicPr>
          <p:cNvPr id="4" name="Content Placeholder 3" descr="C:\Users\Mathew Varghese\Desktop\WHO Covid Project\Human Interest\edited Gufran on Traction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6666" y="1600200"/>
            <a:ext cx="637066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0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St Stephen’s Hospital, Delhi</a:t>
            </a:r>
            <a:endParaRPr lang="en-US" sz="3200" dirty="0"/>
          </a:p>
        </p:txBody>
      </p:sp>
      <p:pic>
        <p:nvPicPr>
          <p:cNvPr id="4" name="Content Placeholder 3" descr="C:\Users\Mathew Varghese\Desktop\WHO Covid Project\Human Interest\Knee joint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1604613"/>
            <a:ext cx="6629400" cy="4517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0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St Stephen’s Hospital, Delhi</a:t>
            </a:r>
            <a:endParaRPr lang="en-US" sz="3200" dirty="0"/>
          </a:p>
        </p:txBody>
      </p:sp>
      <p:pic>
        <p:nvPicPr>
          <p:cNvPr id="6" name="Content Placeholder 5" descr="C:\Users\Mathew Varghese\Desktop\WHO Covid Project\Human Interest\_DSC6338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7761" y="1783159"/>
            <a:ext cx="3886200" cy="443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C:\Users\Mathew Varghese\Desktop\WHO Covid Project\Human Interest\Empty shelf Knee joint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643" y="2103437"/>
            <a:ext cx="2908558" cy="391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3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St Stephen’s Hospital, Delhi</a:t>
            </a:r>
            <a:endParaRPr lang="en-US" sz="3200" dirty="0"/>
          </a:p>
        </p:txBody>
      </p:sp>
      <p:pic>
        <p:nvPicPr>
          <p:cNvPr id="4" name="Content Placeholder 3" descr="C:\Users\Mathew Varghese\Desktop\WHO Covid Project\Human Interest\edited Workshop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844253" cy="45259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5029200" y="2057400"/>
            <a:ext cx="0" cy="1295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9800" y="2057400"/>
            <a:ext cx="0" cy="1295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2057400"/>
            <a:ext cx="8738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69706" y="3352800"/>
            <a:ext cx="8738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1981200"/>
            <a:ext cx="172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dirty="0" err="1" smtClean="0">
                <a:solidFill>
                  <a:srgbClr val="FFFF00"/>
                </a:solidFill>
              </a:rPr>
              <a:t>Vivek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Bisht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Died of </a:t>
            </a:r>
            <a:r>
              <a:rPr lang="en-US" dirty="0" err="1" smtClean="0">
                <a:solidFill>
                  <a:srgbClr val="FFFF00"/>
                </a:solidFill>
              </a:rPr>
              <a:t>Covid</a:t>
            </a:r>
            <a:r>
              <a:rPr lang="en-US" dirty="0" smtClean="0">
                <a:solidFill>
                  <a:srgbClr val="FFFF00"/>
                </a:solidFill>
              </a:rPr>
              <a:t> 19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St Stephen’s Hospital, Delhi</a:t>
            </a:r>
            <a:endParaRPr lang="en-US" sz="3200" dirty="0"/>
          </a:p>
        </p:txBody>
      </p:sp>
      <p:pic>
        <p:nvPicPr>
          <p:cNvPr id="1026" name="Picture 2" descr="G:\DCIM\121D7000\_DSC64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3" t="851" r="422" b="7254"/>
          <a:stretch/>
        </p:blipFill>
        <p:spPr bwMode="auto">
          <a:xfrm rot="16200000">
            <a:off x="1736939" y="2117939"/>
            <a:ext cx="5388339" cy="36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Recycling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Mathew Varghese\Desktop\Analysis WHO\USED Braces - CURE India 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76" y="1600200"/>
            <a:ext cx="28250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C000"/>
                </a:solidFill>
              </a:rPr>
              <a:t>Project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66FF"/>
                </a:solidFill>
              </a:rPr>
              <a:t>Whose life is matters?</a:t>
            </a:r>
          </a:p>
          <a:p>
            <a:pPr marL="0" indent="0" algn="ctr">
              <a:buNone/>
            </a:pPr>
            <a:endParaRPr lang="en-US" sz="2800" dirty="0">
              <a:solidFill>
                <a:srgbClr val="FF66FF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66FF"/>
                </a:solidFill>
              </a:rPr>
              <a:t>Challenges, Barriers and impact of </a:t>
            </a:r>
            <a:r>
              <a:rPr lang="en-US" sz="2800" dirty="0" err="1" smtClean="0">
                <a:solidFill>
                  <a:srgbClr val="FF66FF"/>
                </a:solidFill>
              </a:rPr>
              <a:t>Covid</a:t>
            </a:r>
            <a:r>
              <a:rPr lang="en-US" sz="2800" dirty="0" smtClean="0">
                <a:solidFill>
                  <a:srgbClr val="FF66FF"/>
                </a:solidFill>
              </a:rPr>
              <a:t> 19 Pandemic on persons with disabilities and their care givers</a:t>
            </a:r>
            <a:endParaRPr lang="en-US" sz="2800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Recycling from Old Braces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7064" y="2307594"/>
            <a:ext cx="4760736" cy="30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31" y="2307594"/>
            <a:ext cx="4217469" cy="30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Deaf and Hard of Hearing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National institute of Speech and Hearing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28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rgbClr val="FFC000"/>
                </a:solidFill>
              </a:rPr>
              <a:t>Transparent Masks</a:t>
            </a:r>
          </a:p>
          <a:p>
            <a:pPr marL="0" indent="0">
              <a:buNone/>
            </a:pPr>
            <a:endParaRPr lang="en-IN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FFFF00"/>
                </a:solidFill>
              </a:rPr>
              <a:t>Why transparent mask? 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FFFF00"/>
                </a:solidFill>
              </a:rPr>
              <a:t>Who should use it? 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FFFF00"/>
                </a:solidFill>
              </a:rPr>
              <a:t>Who all can use it?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sz="2800" dirty="0">
                <a:solidFill>
                  <a:srgbClr val="FFFF00"/>
                </a:solidFill>
              </a:rPr>
              <a:t>Sign language.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FFFF00"/>
                </a:solidFill>
              </a:rPr>
              <a:t>Speech reading.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1981200"/>
            <a:ext cx="43434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Transparent Mask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3351" r="26553" b="15086"/>
          <a:stretch/>
        </p:blipFill>
        <p:spPr bwMode="auto">
          <a:xfrm>
            <a:off x="1752600" y="1600200"/>
            <a:ext cx="5327853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NGO Contributions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CIIT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Counselling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24x7 Helpline with Counselling Service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During call from Patients family If </a:t>
            </a:r>
            <a:r>
              <a:rPr lang="en-US" dirty="0">
                <a:solidFill>
                  <a:srgbClr val="FFFF00"/>
                </a:solidFill>
              </a:rPr>
              <a:t>there are challenges, ask 3 more questions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How are you coping with the </a:t>
            </a:r>
            <a:r>
              <a:rPr lang="en-US" dirty="0" smtClean="0">
                <a:solidFill>
                  <a:srgbClr val="FFFF00"/>
                </a:solidFill>
              </a:rPr>
              <a:t>situation?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What are the </a:t>
            </a:r>
            <a:r>
              <a:rPr lang="en-US" dirty="0" smtClean="0">
                <a:solidFill>
                  <a:srgbClr val="FFFF00"/>
                </a:solidFill>
              </a:rPr>
              <a:t>Govt. supports </a:t>
            </a:r>
            <a:r>
              <a:rPr lang="en-US" dirty="0">
                <a:solidFill>
                  <a:srgbClr val="FFFF00"/>
                </a:solidFill>
              </a:rPr>
              <a:t>you have </a:t>
            </a:r>
            <a:r>
              <a:rPr lang="en-US" dirty="0" smtClean="0">
                <a:solidFill>
                  <a:srgbClr val="FFFF00"/>
                </a:solidFill>
              </a:rPr>
              <a:t>availed?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What else you can look </a:t>
            </a:r>
            <a:r>
              <a:rPr lang="en-US" dirty="0" smtClean="0">
                <a:solidFill>
                  <a:srgbClr val="FFFF00"/>
                </a:solidFill>
              </a:rPr>
              <a:t>for?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981200"/>
            <a:ext cx="69342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14311" r="34374" b="6278"/>
          <a:stretch/>
        </p:blipFill>
        <p:spPr bwMode="auto">
          <a:xfrm>
            <a:off x="2667000" y="1477536"/>
            <a:ext cx="3886200" cy="528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752600"/>
            <a:ext cx="205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196 Trained Counsellors with CIIT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Format for recording Counselling sessions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 r="84795" b="8561"/>
          <a:stretch/>
        </p:blipFill>
        <p:spPr bwMode="auto">
          <a:xfrm>
            <a:off x="1346014" y="1292812"/>
            <a:ext cx="2114977" cy="552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7" t="20764" r="22255" b="9132"/>
          <a:stretch/>
        </p:blipFill>
        <p:spPr bwMode="auto">
          <a:xfrm>
            <a:off x="2895600" y="1292812"/>
            <a:ext cx="4800600" cy="54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53200" y="2895600"/>
            <a:ext cx="457200" cy="152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53200" y="3886200"/>
            <a:ext cx="457200" cy="152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53200" y="6096000"/>
            <a:ext cx="457200" cy="152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NGO </a:t>
            </a:r>
            <a:r>
              <a:rPr lang="en-US" sz="3200" dirty="0">
                <a:solidFill>
                  <a:srgbClr val="FFFF00"/>
                </a:solidFill>
              </a:rPr>
              <a:t>Contributions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CIIT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C000"/>
                </a:solidFill>
              </a:rPr>
              <a:t>Government of India (</a:t>
            </a:r>
            <a:r>
              <a:rPr lang="en-US" b="1" u="sng" dirty="0" err="1">
                <a:solidFill>
                  <a:srgbClr val="FFC000"/>
                </a:solidFill>
              </a:rPr>
              <a:t>GoI</a:t>
            </a:r>
            <a:r>
              <a:rPr lang="en-US" b="1" u="sng" dirty="0">
                <a:solidFill>
                  <a:srgbClr val="FFC000"/>
                </a:solidFill>
              </a:rPr>
              <a:t>) </a:t>
            </a:r>
            <a:r>
              <a:rPr lang="en-US" b="1" u="sng" dirty="0" smtClean="0">
                <a:solidFill>
                  <a:srgbClr val="FFC000"/>
                </a:solidFill>
              </a:rPr>
              <a:t>Initiatives</a:t>
            </a:r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National COVID 19 helpline – 011-23978046   or 1075   or 1800-112-545</a:t>
            </a:r>
          </a:p>
          <a:p>
            <a:r>
              <a:rPr lang="en-US" dirty="0">
                <a:solidFill>
                  <a:srgbClr val="FFFF00"/>
                </a:solidFill>
              </a:rPr>
              <a:t>Health &amp;Family Welfare website – </a:t>
            </a:r>
            <a:r>
              <a:rPr lang="en-US" u="sng" dirty="0">
                <a:solidFill>
                  <a:srgbClr val="FFFF00"/>
                </a:solidFill>
                <a:hlinkClick r:id="rId2"/>
              </a:rPr>
              <a:t>www.mohfw.gov.in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0"/>
            <a:r>
              <a:rPr lang="en-US" dirty="0">
                <a:solidFill>
                  <a:srgbClr val="FFFF00"/>
                </a:solidFill>
              </a:rPr>
              <a:t>Available </a:t>
            </a:r>
            <a:r>
              <a:rPr lang="en-US" dirty="0" smtClean="0">
                <a:solidFill>
                  <a:srgbClr val="FFFF00"/>
                </a:solidFill>
              </a:rPr>
              <a:t>and existing </a:t>
            </a:r>
            <a:r>
              <a:rPr lang="en-US" dirty="0">
                <a:solidFill>
                  <a:srgbClr val="FFFF00"/>
                </a:solidFill>
              </a:rPr>
              <a:t>and new </a:t>
            </a:r>
            <a:r>
              <a:rPr lang="en-US" dirty="0" smtClean="0">
                <a:solidFill>
                  <a:srgbClr val="FFFF00"/>
                </a:solidFill>
              </a:rPr>
              <a:t>Schemes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92D050"/>
                </a:solidFill>
              </a:rPr>
              <a:t>Help families of PWDs access that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6800" y="5410200"/>
            <a:ext cx="65532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NGO </a:t>
            </a:r>
            <a:r>
              <a:rPr lang="en-US" sz="3200" dirty="0">
                <a:solidFill>
                  <a:srgbClr val="FFFF00"/>
                </a:solidFill>
              </a:rPr>
              <a:t>Contributions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CIIT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State </a:t>
            </a:r>
            <a:r>
              <a:rPr lang="en-US" b="1" u="sng" dirty="0">
                <a:solidFill>
                  <a:srgbClr val="FFC000"/>
                </a:solidFill>
              </a:rPr>
              <a:t>Government Supports</a:t>
            </a:r>
            <a:endParaRPr lang="en-US" dirty="0">
              <a:solidFill>
                <a:srgbClr val="FFC0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Website – www.     (find out your state’s official website that has all COVID 19 info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rgbClr val="FFFF00"/>
                </a:solidFill>
              </a:rPr>
              <a:t>Information on exams and competitive exams – dates, venue, precautions to </a:t>
            </a:r>
            <a:r>
              <a:rPr lang="en-US" dirty="0" smtClean="0">
                <a:solidFill>
                  <a:srgbClr val="FFFF00"/>
                </a:solidFill>
              </a:rPr>
              <a:t>note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b="1" u="sng" dirty="0">
                <a:solidFill>
                  <a:srgbClr val="92D050"/>
                </a:solidFill>
              </a:rPr>
              <a:t>Different forms available – for accessing support and services from </a:t>
            </a:r>
            <a:r>
              <a:rPr lang="en-US" b="1" u="sng" dirty="0" smtClean="0">
                <a:solidFill>
                  <a:srgbClr val="92D050"/>
                </a:solidFill>
              </a:rPr>
              <a:t>Government</a:t>
            </a:r>
          </a:p>
          <a:p>
            <a:pPr marL="0" indent="0" algn="ctr">
              <a:buNone/>
            </a:pPr>
            <a:endParaRPr lang="en-US" b="1" u="sng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92D050"/>
                </a:solidFill>
              </a:rPr>
              <a:t>Help families Download and fill them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19200" y="5334000"/>
            <a:ext cx="63246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NGO Contributions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CSR Funds for Distribution of Dry Ration Kit :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rgbClr val="FFC000"/>
                </a:solidFill>
              </a:rPr>
              <a:t>Each </a:t>
            </a:r>
            <a:r>
              <a:rPr lang="en-US" dirty="0">
                <a:solidFill>
                  <a:srgbClr val="FFC000"/>
                </a:solidFill>
              </a:rPr>
              <a:t>kit worth </a:t>
            </a:r>
            <a:r>
              <a:rPr lang="en-US" dirty="0" err="1">
                <a:solidFill>
                  <a:srgbClr val="FFC000"/>
                </a:solidFill>
              </a:rPr>
              <a:t>Rs</a:t>
            </a:r>
            <a:r>
              <a:rPr lang="en-US" dirty="0">
                <a:solidFill>
                  <a:srgbClr val="FFC000"/>
                </a:solidFill>
              </a:rPr>
              <a:t> 800</a:t>
            </a:r>
            <a:r>
              <a:rPr lang="en-US" dirty="0" smtClean="0">
                <a:solidFill>
                  <a:srgbClr val="FFC000"/>
                </a:solidFill>
              </a:rPr>
              <a:t>/-</a:t>
            </a:r>
            <a:r>
              <a:rPr lang="en-US" dirty="0">
                <a:solidFill>
                  <a:srgbClr val="FFC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. Delhi </a:t>
            </a:r>
            <a:r>
              <a:rPr lang="en-US" dirty="0" smtClean="0">
                <a:solidFill>
                  <a:srgbClr val="FFFF00"/>
                </a:solidFill>
              </a:rPr>
              <a:t>	- </a:t>
            </a:r>
            <a:r>
              <a:rPr lang="en-US" dirty="0">
                <a:solidFill>
                  <a:srgbClr val="FFFF00"/>
                </a:solidFill>
              </a:rPr>
              <a:t>945 kits 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Dimapur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- 300 kits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3. </a:t>
            </a:r>
            <a:r>
              <a:rPr lang="en-US" dirty="0" smtClean="0">
                <a:solidFill>
                  <a:srgbClr val="FFFF00"/>
                </a:solidFill>
              </a:rPr>
              <a:t> Jodhpur </a:t>
            </a:r>
            <a:r>
              <a:rPr lang="en-US" dirty="0">
                <a:solidFill>
                  <a:srgbClr val="FFFF00"/>
                </a:solidFill>
              </a:rPr>
              <a:t>- 318 kits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4. </a:t>
            </a:r>
            <a:r>
              <a:rPr lang="en-US" dirty="0" smtClean="0">
                <a:solidFill>
                  <a:srgbClr val="FFFF00"/>
                </a:solidFill>
              </a:rPr>
              <a:t>Mumba 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- 300 kits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5. </a:t>
            </a:r>
            <a:r>
              <a:rPr lang="en-US" dirty="0" smtClean="0">
                <a:solidFill>
                  <a:srgbClr val="FFFF00"/>
                </a:solidFill>
              </a:rPr>
              <a:t> Kolkata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 smtClean="0">
                <a:solidFill>
                  <a:srgbClr val="FFFF00"/>
                </a:solidFill>
              </a:rPr>
              <a:t>  - </a:t>
            </a:r>
            <a:r>
              <a:rPr lang="en-US" dirty="0">
                <a:solidFill>
                  <a:srgbClr val="FFFF00"/>
                </a:solidFill>
              </a:rPr>
              <a:t>5248 kits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       </a:t>
            </a:r>
            <a:r>
              <a:rPr lang="en-US" b="1" dirty="0" smtClean="0">
                <a:solidFill>
                  <a:srgbClr val="FFFF00"/>
                </a:solidFill>
              </a:rPr>
              <a:t>Total  Kits    </a:t>
            </a:r>
            <a:r>
              <a:rPr lang="en-US" b="1" dirty="0">
                <a:solidFill>
                  <a:srgbClr val="FFFF00"/>
                </a:solidFill>
              </a:rPr>
              <a:t>- </a:t>
            </a:r>
            <a:r>
              <a:rPr lang="en-US" b="1" dirty="0" smtClean="0">
                <a:solidFill>
                  <a:srgbClr val="FFFF00"/>
                </a:solidFill>
              </a:rPr>
              <a:t>7111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1295400"/>
            <a:ext cx="7696200" cy="12954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Loss of Jobs and financial crisis major issue</a:t>
            </a:r>
          </a:p>
          <a:p>
            <a:pPr lvl="0"/>
            <a:r>
              <a:rPr lang="en-IN" dirty="0" smtClean="0">
                <a:solidFill>
                  <a:srgbClr val="FFFF00"/>
                </a:solidFill>
              </a:rPr>
              <a:t>Able bodied persons can do Employment </a:t>
            </a:r>
            <a:r>
              <a:rPr lang="en-IN" dirty="0">
                <a:solidFill>
                  <a:srgbClr val="FFFF00"/>
                </a:solidFill>
              </a:rPr>
              <a:t>g</a:t>
            </a:r>
            <a:r>
              <a:rPr lang="en-IN" dirty="0" smtClean="0">
                <a:solidFill>
                  <a:srgbClr val="FFFF00"/>
                </a:solidFill>
              </a:rPr>
              <a:t>uarantee physical labour like in </a:t>
            </a:r>
            <a:r>
              <a:rPr lang="en-IN" dirty="0">
                <a:solidFill>
                  <a:srgbClr val="FFFF00"/>
                </a:solidFill>
              </a:rPr>
              <a:t>MNREGA </a:t>
            </a:r>
            <a:endParaRPr lang="en-IN" dirty="0" smtClean="0">
              <a:solidFill>
                <a:srgbClr val="FFFF00"/>
              </a:solidFill>
            </a:endParaRPr>
          </a:p>
          <a:p>
            <a:pPr lvl="0"/>
            <a:endParaRPr lang="en-IN" dirty="0">
              <a:solidFill>
                <a:srgbClr val="FFFF00"/>
              </a:solidFill>
            </a:endParaRPr>
          </a:p>
          <a:p>
            <a:pPr lvl="0"/>
            <a:r>
              <a:rPr lang="en-IN" dirty="0" smtClean="0">
                <a:solidFill>
                  <a:srgbClr val="FFFF00"/>
                </a:solidFill>
              </a:rPr>
              <a:t>But </a:t>
            </a:r>
            <a:r>
              <a:rPr lang="en-IN" dirty="0" err="1" smtClean="0">
                <a:solidFill>
                  <a:srgbClr val="FFFF00"/>
                </a:solidFill>
              </a:rPr>
              <a:t>PwDs</a:t>
            </a:r>
            <a:r>
              <a:rPr lang="en-IN" dirty="0" smtClean="0">
                <a:solidFill>
                  <a:srgbClr val="FFFF00"/>
                </a:solidFill>
              </a:rPr>
              <a:t> cannot do this need to provide for</a:t>
            </a:r>
          </a:p>
          <a:p>
            <a:pPr marL="0" lvl="0" indent="0" algn="ctr">
              <a:buNone/>
            </a:pPr>
            <a:r>
              <a:rPr lang="en-IN" dirty="0" smtClean="0">
                <a:solidFill>
                  <a:srgbClr val="FFFF00"/>
                </a:solidFill>
              </a:rPr>
              <a:t> 	Non-physical Labour </a:t>
            </a:r>
          </a:p>
          <a:p>
            <a:pPr marL="0" lvl="0" indent="0" algn="ctr">
              <a:buNone/>
            </a:pPr>
            <a:r>
              <a:rPr lang="en-IN" dirty="0">
                <a:solidFill>
                  <a:srgbClr val="FFFF00"/>
                </a:solidFill>
              </a:rPr>
              <a:t>	E</a:t>
            </a:r>
            <a:r>
              <a:rPr lang="en-IN" dirty="0" smtClean="0">
                <a:solidFill>
                  <a:srgbClr val="FFFF00"/>
                </a:solidFill>
              </a:rPr>
              <a:t>mployment Guarantee</a:t>
            </a:r>
          </a:p>
          <a:p>
            <a:pPr marL="0" lvl="0" indent="0" algn="ctr">
              <a:buNone/>
            </a:pPr>
            <a:endParaRPr lang="en-IN" dirty="0" smtClean="0">
              <a:solidFill>
                <a:srgbClr val="FFFF00"/>
              </a:solidFill>
            </a:endParaRPr>
          </a:p>
          <a:p>
            <a:r>
              <a:rPr lang="en-IN" dirty="0" smtClean="0">
                <a:solidFill>
                  <a:srgbClr val="FFFF00"/>
                </a:solidFill>
              </a:rPr>
              <a:t>Or need for Social Security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3886200"/>
            <a:ext cx="5105400" cy="14478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Process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Development of a questionnaire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Consensus on the questionnaire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Consensus and approval on consent form</a:t>
            </a: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B050"/>
                </a:solidFill>
              </a:rPr>
              <a:t>Translation of Consent form to some regional Languages</a:t>
            </a:r>
            <a:endParaRPr lang="en-US" sz="26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Telephonic survey started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14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April- May 8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2020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Extended for </a:t>
            </a:r>
            <a:r>
              <a:rPr lang="en-US" dirty="0" err="1" smtClean="0">
                <a:solidFill>
                  <a:srgbClr val="FFFF00"/>
                </a:solidFill>
              </a:rPr>
              <a:t>Thallassemia</a:t>
            </a:r>
            <a:r>
              <a:rPr lang="en-US" dirty="0" smtClean="0">
                <a:solidFill>
                  <a:srgbClr val="FFFF00"/>
                </a:solidFill>
              </a:rPr>
              <a:t> and CMC Vellore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dirty="0" smtClean="0">
                <a:solidFill>
                  <a:srgbClr val="FFFF00"/>
                </a:solidFill>
              </a:rPr>
              <a:t>Disability Certificates should be Easy access</a:t>
            </a:r>
          </a:p>
          <a:p>
            <a:pPr marL="0" lvl="0" indent="0">
              <a:buNone/>
            </a:pPr>
            <a:r>
              <a:rPr lang="en-IN" dirty="0">
                <a:solidFill>
                  <a:srgbClr val="FFFF00"/>
                </a:solidFill>
              </a:rPr>
              <a:t>	</a:t>
            </a:r>
            <a:r>
              <a:rPr lang="en-IN" dirty="0" smtClean="0">
                <a:solidFill>
                  <a:srgbClr val="FFFF00"/>
                </a:solidFill>
              </a:rPr>
              <a:t>to ensure access to entitlements for PWDs</a:t>
            </a:r>
          </a:p>
          <a:p>
            <a:pPr lvl="0"/>
            <a:endParaRPr lang="en-IN" dirty="0" smtClean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FFFF00"/>
                </a:solidFill>
              </a:rPr>
              <a:t>Ration to be delivered home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IN" dirty="0">
                <a:solidFill>
                  <a:srgbClr val="FFFF00"/>
                </a:solidFill>
              </a:rPr>
              <a:t>Food  distribution was at certain locations that is not  accessible – Food  for </a:t>
            </a:r>
            <a:r>
              <a:rPr lang="en-IN" dirty="0" err="1">
                <a:solidFill>
                  <a:srgbClr val="FFFF00"/>
                </a:solidFill>
              </a:rPr>
              <a:t>PwDs</a:t>
            </a:r>
            <a:r>
              <a:rPr lang="en-IN" dirty="0">
                <a:solidFill>
                  <a:srgbClr val="FFFF00"/>
                </a:solidFill>
              </a:rPr>
              <a:t> to be distributed at home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IN" dirty="0">
                <a:solidFill>
                  <a:srgbClr val="FFFF00"/>
                </a:solidFill>
              </a:rPr>
              <a:t>Access to medicines (Home delivery to be made possible</a:t>
            </a:r>
            <a:r>
              <a:rPr lang="en-IN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1447800"/>
            <a:ext cx="7086600" cy="762000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Persons with Disabilities and their Caregivers Affected Severely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Main Problem Job Loss, Financial, Food Security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Need For Non Physical </a:t>
            </a:r>
            <a:r>
              <a:rPr lang="en-US" dirty="0" err="1" smtClean="0">
                <a:solidFill>
                  <a:srgbClr val="FFFF00"/>
                </a:solidFill>
              </a:rPr>
              <a:t>labour</a:t>
            </a:r>
            <a:r>
              <a:rPr lang="en-US" dirty="0" smtClean="0">
                <a:solidFill>
                  <a:srgbClr val="FFFF00"/>
                </a:solidFill>
              </a:rPr>
              <a:t> employment guarantee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Social security even with or without </a:t>
            </a:r>
            <a:r>
              <a:rPr lang="en-US" dirty="0" err="1" smtClean="0">
                <a:solidFill>
                  <a:srgbClr val="FFFF00"/>
                </a:solidFill>
              </a:rPr>
              <a:t>disbility</a:t>
            </a:r>
            <a:r>
              <a:rPr lang="en-US" dirty="0" smtClean="0">
                <a:solidFill>
                  <a:srgbClr val="FFFF00"/>
                </a:solidFill>
              </a:rPr>
              <a:t> certificate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Need to provide Continuous Services even during Lockdown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Need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Rehabilitation Services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Both Acute and Chronic Need to be Continued</a:t>
            </a:r>
          </a:p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Need to provide Continuous Services even during Lockdown</a:t>
            </a:r>
          </a:p>
          <a:p>
            <a:pPr lvl="0"/>
            <a:endParaRPr lang="en-US" dirty="0" smtClean="0">
              <a:solidFill>
                <a:srgbClr val="FFFF00"/>
              </a:solidFill>
            </a:endParaRP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Need to take care of Protection of Health care workers with PPEs and Air changing work spaces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Physiotherapy session in The ICU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Aerosol area so full PPEs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Mathew Varghese\Desktop\Analysis WHO\IMG-20200713-WA0041_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3907036" cy="52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thew Varghese\Desktop\Analysis WHO\IMG-20200713-WA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28" y="1447800"/>
            <a:ext cx="4004072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114800" y="41148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4114800"/>
            <a:ext cx="457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Continue to care for </a:t>
            </a:r>
            <a:r>
              <a:rPr lang="en-US" sz="3200" dirty="0" err="1" smtClean="0">
                <a:solidFill>
                  <a:srgbClr val="FFFF00"/>
                </a:solidFill>
              </a:rPr>
              <a:t>PwDs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 to prevent long term disability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Use PPEs all the time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Mathew Varghese\Desktop\Analysis WHO\EditedIMG_20200715_0929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1" y="1371600"/>
            <a:ext cx="7216509" cy="51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554069"/>
            <a:ext cx="30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Sanitiser</a:t>
            </a:r>
            <a:r>
              <a:rPr lang="en-US" dirty="0" smtClean="0">
                <a:solidFill>
                  <a:schemeClr val="bg1"/>
                </a:solidFill>
              </a:rPr>
              <a:t> Used to clean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Mackintosh before every child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604000" y="4546600"/>
            <a:ext cx="863600" cy="1549400"/>
          </a:xfrm>
          <a:custGeom>
            <a:avLst/>
            <a:gdLst>
              <a:gd name="connsiteX0" fmla="*/ 770467 w 863600"/>
              <a:gd name="connsiteY0" fmla="*/ 228600 h 1549400"/>
              <a:gd name="connsiteX1" fmla="*/ 770467 w 863600"/>
              <a:gd name="connsiteY1" fmla="*/ 228600 h 1549400"/>
              <a:gd name="connsiteX2" fmla="*/ 787400 w 863600"/>
              <a:gd name="connsiteY2" fmla="*/ 304800 h 1549400"/>
              <a:gd name="connsiteX3" fmla="*/ 795867 w 863600"/>
              <a:gd name="connsiteY3" fmla="*/ 330200 h 1549400"/>
              <a:gd name="connsiteX4" fmla="*/ 804334 w 863600"/>
              <a:gd name="connsiteY4" fmla="*/ 364067 h 1549400"/>
              <a:gd name="connsiteX5" fmla="*/ 812800 w 863600"/>
              <a:gd name="connsiteY5" fmla="*/ 431800 h 1549400"/>
              <a:gd name="connsiteX6" fmla="*/ 829734 w 863600"/>
              <a:gd name="connsiteY6" fmla="*/ 524933 h 1549400"/>
              <a:gd name="connsiteX7" fmla="*/ 846667 w 863600"/>
              <a:gd name="connsiteY7" fmla="*/ 567267 h 1549400"/>
              <a:gd name="connsiteX8" fmla="*/ 855134 w 863600"/>
              <a:gd name="connsiteY8" fmla="*/ 677333 h 1549400"/>
              <a:gd name="connsiteX9" fmla="*/ 863600 w 863600"/>
              <a:gd name="connsiteY9" fmla="*/ 736600 h 1549400"/>
              <a:gd name="connsiteX10" fmla="*/ 855134 w 863600"/>
              <a:gd name="connsiteY10" fmla="*/ 1168400 h 1549400"/>
              <a:gd name="connsiteX11" fmla="*/ 838200 w 863600"/>
              <a:gd name="connsiteY11" fmla="*/ 1202267 h 1549400"/>
              <a:gd name="connsiteX12" fmla="*/ 821267 w 863600"/>
              <a:gd name="connsiteY12" fmla="*/ 1295400 h 1549400"/>
              <a:gd name="connsiteX13" fmla="*/ 804334 w 863600"/>
              <a:gd name="connsiteY13" fmla="*/ 1388533 h 1549400"/>
              <a:gd name="connsiteX14" fmla="*/ 787400 w 863600"/>
              <a:gd name="connsiteY14" fmla="*/ 1405467 h 1549400"/>
              <a:gd name="connsiteX15" fmla="*/ 778934 w 863600"/>
              <a:gd name="connsiteY15" fmla="*/ 1430867 h 1549400"/>
              <a:gd name="connsiteX16" fmla="*/ 736600 w 863600"/>
              <a:gd name="connsiteY16" fmla="*/ 1481667 h 1549400"/>
              <a:gd name="connsiteX17" fmla="*/ 677334 w 863600"/>
              <a:gd name="connsiteY17" fmla="*/ 1507067 h 1549400"/>
              <a:gd name="connsiteX18" fmla="*/ 651934 w 863600"/>
              <a:gd name="connsiteY18" fmla="*/ 1524000 h 1549400"/>
              <a:gd name="connsiteX19" fmla="*/ 592667 w 863600"/>
              <a:gd name="connsiteY19" fmla="*/ 1532467 h 1549400"/>
              <a:gd name="connsiteX20" fmla="*/ 558800 w 863600"/>
              <a:gd name="connsiteY20" fmla="*/ 1540933 h 1549400"/>
              <a:gd name="connsiteX21" fmla="*/ 508000 w 863600"/>
              <a:gd name="connsiteY21" fmla="*/ 1549400 h 1549400"/>
              <a:gd name="connsiteX22" fmla="*/ 338667 w 863600"/>
              <a:gd name="connsiteY22" fmla="*/ 1540933 h 1549400"/>
              <a:gd name="connsiteX23" fmla="*/ 296334 w 863600"/>
              <a:gd name="connsiteY23" fmla="*/ 1515533 h 1549400"/>
              <a:gd name="connsiteX24" fmla="*/ 270934 w 863600"/>
              <a:gd name="connsiteY24" fmla="*/ 1507067 h 1549400"/>
              <a:gd name="connsiteX25" fmla="*/ 211667 w 863600"/>
              <a:gd name="connsiteY25" fmla="*/ 1447800 h 1549400"/>
              <a:gd name="connsiteX26" fmla="*/ 101600 w 863600"/>
              <a:gd name="connsiteY26" fmla="*/ 1312333 h 1549400"/>
              <a:gd name="connsiteX27" fmla="*/ 93134 w 863600"/>
              <a:gd name="connsiteY27" fmla="*/ 1286933 h 1549400"/>
              <a:gd name="connsiteX28" fmla="*/ 76200 w 863600"/>
              <a:gd name="connsiteY28" fmla="*/ 1270000 h 1549400"/>
              <a:gd name="connsiteX29" fmla="*/ 25400 w 863600"/>
              <a:gd name="connsiteY29" fmla="*/ 1066800 h 1549400"/>
              <a:gd name="connsiteX30" fmla="*/ 16934 w 863600"/>
              <a:gd name="connsiteY30" fmla="*/ 931333 h 1549400"/>
              <a:gd name="connsiteX31" fmla="*/ 8467 w 863600"/>
              <a:gd name="connsiteY31" fmla="*/ 863600 h 1549400"/>
              <a:gd name="connsiteX32" fmla="*/ 0 w 863600"/>
              <a:gd name="connsiteY32" fmla="*/ 787400 h 1549400"/>
              <a:gd name="connsiteX33" fmla="*/ 8467 w 863600"/>
              <a:gd name="connsiteY33" fmla="*/ 533400 h 1549400"/>
              <a:gd name="connsiteX34" fmla="*/ 33867 w 863600"/>
              <a:gd name="connsiteY34" fmla="*/ 508000 h 1549400"/>
              <a:gd name="connsiteX35" fmla="*/ 67734 w 863600"/>
              <a:gd name="connsiteY35" fmla="*/ 423333 h 1549400"/>
              <a:gd name="connsiteX36" fmla="*/ 93134 w 863600"/>
              <a:gd name="connsiteY36" fmla="*/ 372533 h 1549400"/>
              <a:gd name="connsiteX37" fmla="*/ 110067 w 863600"/>
              <a:gd name="connsiteY37" fmla="*/ 338667 h 1549400"/>
              <a:gd name="connsiteX38" fmla="*/ 127000 w 863600"/>
              <a:gd name="connsiteY38" fmla="*/ 313267 h 1549400"/>
              <a:gd name="connsiteX39" fmla="*/ 135467 w 863600"/>
              <a:gd name="connsiteY39" fmla="*/ 287867 h 1549400"/>
              <a:gd name="connsiteX40" fmla="*/ 186267 w 863600"/>
              <a:gd name="connsiteY40" fmla="*/ 254000 h 1549400"/>
              <a:gd name="connsiteX41" fmla="*/ 194734 w 863600"/>
              <a:gd name="connsiteY41" fmla="*/ 228600 h 1549400"/>
              <a:gd name="connsiteX42" fmla="*/ 245534 w 863600"/>
              <a:gd name="connsiteY42" fmla="*/ 186267 h 1549400"/>
              <a:gd name="connsiteX43" fmla="*/ 270934 w 863600"/>
              <a:gd name="connsiteY43" fmla="*/ 160867 h 1549400"/>
              <a:gd name="connsiteX44" fmla="*/ 296334 w 863600"/>
              <a:gd name="connsiteY44" fmla="*/ 143933 h 1549400"/>
              <a:gd name="connsiteX45" fmla="*/ 321734 w 863600"/>
              <a:gd name="connsiteY45" fmla="*/ 118533 h 1549400"/>
              <a:gd name="connsiteX46" fmla="*/ 364067 w 863600"/>
              <a:gd name="connsiteY46" fmla="*/ 110067 h 1549400"/>
              <a:gd name="connsiteX47" fmla="*/ 423334 w 863600"/>
              <a:gd name="connsiteY47" fmla="*/ 76200 h 1549400"/>
              <a:gd name="connsiteX48" fmla="*/ 508000 w 863600"/>
              <a:gd name="connsiteY48" fmla="*/ 25400 h 1549400"/>
              <a:gd name="connsiteX49" fmla="*/ 558800 w 863600"/>
              <a:gd name="connsiteY49" fmla="*/ 8467 h 1549400"/>
              <a:gd name="connsiteX50" fmla="*/ 584200 w 863600"/>
              <a:gd name="connsiteY50" fmla="*/ 0 h 1549400"/>
              <a:gd name="connsiteX51" fmla="*/ 660400 w 863600"/>
              <a:gd name="connsiteY51" fmla="*/ 8467 h 1549400"/>
              <a:gd name="connsiteX52" fmla="*/ 677334 w 863600"/>
              <a:gd name="connsiteY52" fmla="*/ 33867 h 1549400"/>
              <a:gd name="connsiteX53" fmla="*/ 702734 w 863600"/>
              <a:gd name="connsiteY53" fmla="*/ 50800 h 1549400"/>
              <a:gd name="connsiteX54" fmla="*/ 719667 w 863600"/>
              <a:gd name="connsiteY54" fmla="*/ 143933 h 1549400"/>
              <a:gd name="connsiteX55" fmla="*/ 728134 w 863600"/>
              <a:gd name="connsiteY55" fmla="*/ 169333 h 1549400"/>
              <a:gd name="connsiteX56" fmla="*/ 770467 w 863600"/>
              <a:gd name="connsiteY56" fmla="*/ 2286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3600" h="1549400">
                <a:moveTo>
                  <a:pt x="770467" y="228600"/>
                </a:moveTo>
                <a:lnTo>
                  <a:pt x="770467" y="228600"/>
                </a:lnTo>
                <a:cubicBezTo>
                  <a:pt x="776111" y="254000"/>
                  <a:pt x="781089" y="279557"/>
                  <a:pt x="787400" y="304800"/>
                </a:cubicBezTo>
                <a:cubicBezTo>
                  <a:pt x="789565" y="313458"/>
                  <a:pt x="793415" y="321619"/>
                  <a:pt x="795867" y="330200"/>
                </a:cubicBezTo>
                <a:cubicBezTo>
                  <a:pt x="799064" y="341389"/>
                  <a:pt x="801512" y="352778"/>
                  <a:pt x="804334" y="364067"/>
                </a:cubicBezTo>
                <a:cubicBezTo>
                  <a:pt x="807156" y="386645"/>
                  <a:pt x="809793" y="409246"/>
                  <a:pt x="812800" y="431800"/>
                </a:cubicBezTo>
                <a:cubicBezTo>
                  <a:pt x="816718" y="461185"/>
                  <a:pt x="820039" y="495847"/>
                  <a:pt x="829734" y="524933"/>
                </a:cubicBezTo>
                <a:cubicBezTo>
                  <a:pt x="834540" y="539351"/>
                  <a:pt x="841023" y="553156"/>
                  <a:pt x="846667" y="567267"/>
                </a:cubicBezTo>
                <a:cubicBezTo>
                  <a:pt x="849489" y="603956"/>
                  <a:pt x="851473" y="640719"/>
                  <a:pt x="855134" y="677333"/>
                </a:cubicBezTo>
                <a:cubicBezTo>
                  <a:pt x="857120" y="697190"/>
                  <a:pt x="863600" y="716644"/>
                  <a:pt x="863600" y="736600"/>
                </a:cubicBezTo>
                <a:cubicBezTo>
                  <a:pt x="863600" y="880561"/>
                  <a:pt x="862975" y="1024653"/>
                  <a:pt x="855134" y="1168400"/>
                </a:cubicBezTo>
                <a:cubicBezTo>
                  <a:pt x="854447" y="1181003"/>
                  <a:pt x="843845" y="1190978"/>
                  <a:pt x="838200" y="1202267"/>
                </a:cubicBezTo>
                <a:cubicBezTo>
                  <a:pt x="829396" y="1246292"/>
                  <a:pt x="828487" y="1248469"/>
                  <a:pt x="821267" y="1295400"/>
                </a:cubicBezTo>
                <a:cubicBezTo>
                  <a:pt x="820175" y="1302500"/>
                  <a:pt x="812380" y="1372440"/>
                  <a:pt x="804334" y="1388533"/>
                </a:cubicBezTo>
                <a:cubicBezTo>
                  <a:pt x="800764" y="1395673"/>
                  <a:pt x="793045" y="1399822"/>
                  <a:pt x="787400" y="1405467"/>
                </a:cubicBezTo>
                <a:cubicBezTo>
                  <a:pt x="784578" y="1413934"/>
                  <a:pt x="782925" y="1422885"/>
                  <a:pt x="778934" y="1430867"/>
                </a:cubicBezTo>
                <a:cubicBezTo>
                  <a:pt x="770683" y="1447368"/>
                  <a:pt x="751162" y="1471265"/>
                  <a:pt x="736600" y="1481667"/>
                </a:cubicBezTo>
                <a:cubicBezTo>
                  <a:pt x="695496" y="1511027"/>
                  <a:pt x="714181" y="1488644"/>
                  <a:pt x="677334" y="1507067"/>
                </a:cubicBezTo>
                <a:cubicBezTo>
                  <a:pt x="668233" y="1511618"/>
                  <a:pt x="661680" y="1521076"/>
                  <a:pt x="651934" y="1524000"/>
                </a:cubicBezTo>
                <a:cubicBezTo>
                  <a:pt x="632819" y="1529734"/>
                  <a:pt x="612301" y="1528897"/>
                  <a:pt x="592667" y="1532467"/>
                </a:cubicBezTo>
                <a:cubicBezTo>
                  <a:pt x="581218" y="1534549"/>
                  <a:pt x="570210" y="1538651"/>
                  <a:pt x="558800" y="1540933"/>
                </a:cubicBezTo>
                <a:cubicBezTo>
                  <a:pt x="541966" y="1544300"/>
                  <a:pt x="524933" y="1546578"/>
                  <a:pt x="508000" y="1549400"/>
                </a:cubicBezTo>
                <a:cubicBezTo>
                  <a:pt x="451556" y="1546578"/>
                  <a:pt x="394472" y="1549862"/>
                  <a:pt x="338667" y="1540933"/>
                </a:cubicBezTo>
                <a:cubicBezTo>
                  <a:pt x="322418" y="1538333"/>
                  <a:pt x="311053" y="1522892"/>
                  <a:pt x="296334" y="1515533"/>
                </a:cubicBezTo>
                <a:cubicBezTo>
                  <a:pt x="288352" y="1511542"/>
                  <a:pt x="279401" y="1509889"/>
                  <a:pt x="270934" y="1507067"/>
                </a:cubicBezTo>
                <a:cubicBezTo>
                  <a:pt x="251178" y="1487311"/>
                  <a:pt x="229246" y="1469515"/>
                  <a:pt x="211667" y="1447800"/>
                </a:cubicBezTo>
                <a:cubicBezTo>
                  <a:pt x="94847" y="1303494"/>
                  <a:pt x="172899" y="1359867"/>
                  <a:pt x="101600" y="1312333"/>
                </a:cubicBezTo>
                <a:cubicBezTo>
                  <a:pt x="98778" y="1303866"/>
                  <a:pt x="97726" y="1294586"/>
                  <a:pt x="93134" y="1286933"/>
                </a:cubicBezTo>
                <a:cubicBezTo>
                  <a:pt x="89027" y="1280088"/>
                  <a:pt x="78215" y="1277724"/>
                  <a:pt x="76200" y="1270000"/>
                </a:cubicBezTo>
                <a:cubicBezTo>
                  <a:pt x="18711" y="1049627"/>
                  <a:pt x="79464" y="1147893"/>
                  <a:pt x="25400" y="1066800"/>
                </a:cubicBezTo>
                <a:cubicBezTo>
                  <a:pt x="22578" y="1021644"/>
                  <a:pt x="20691" y="976420"/>
                  <a:pt x="16934" y="931333"/>
                </a:cubicBezTo>
                <a:cubicBezTo>
                  <a:pt x="15044" y="908658"/>
                  <a:pt x="11126" y="886198"/>
                  <a:pt x="8467" y="863600"/>
                </a:cubicBezTo>
                <a:cubicBezTo>
                  <a:pt x="5481" y="838219"/>
                  <a:pt x="2822" y="812800"/>
                  <a:pt x="0" y="787400"/>
                </a:cubicBezTo>
                <a:cubicBezTo>
                  <a:pt x="2822" y="702733"/>
                  <a:pt x="-1727" y="617498"/>
                  <a:pt x="8467" y="533400"/>
                </a:cubicBezTo>
                <a:cubicBezTo>
                  <a:pt x="9908" y="521513"/>
                  <a:pt x="28912" y="518900"/>
                  <a:pt x="33867" y="508000"/>
                </a:cubicBezTo>
                <a:cubicBezTo>
                  <a:pt x="81040" y="404218"/>
                  <a:pt x="24635" y="466432"/>
                  <a:pt x="67734" y="423333"/>
                </a:cubicBezTo>
                <a:cubicBezTo>
                  <a:pt x="83256" y="376764"/>
                  <a:pt x="66873" y="418489"/>
                  <a:pt x="93134" y="372533"/>
                </a:cubicBezTo>
                <a:cubicBezTo>
                  <a:pt x="99396" y="361575"/>
                  <a:pt x="103805" y="349625"/>
                  <a:pt x="110067" y="338667"/>
                </a:cubicBezTo>
                <a:cubicBezTo>
                  <a:pt x="115115" y="329832"/>
                  <a:pt x="122449" y="322368"/>
                  <a:pt x="127000" y="313267"/>
                </a:cubicBezTo>
                <a:cubicBezTo>
                  <a:pt x="130991" y="305285"/>
                  <a:pt x="129156" y="294178"/>
                  <a:pt x="135467" y="287867"/>
                </a:cubicBezTo>
                <a:cubicBezTo>
                  <a:pt x="149858" y="273476"/>
                  <a:pt x="186267" y="254000"/>
                  <a:pt x="186267" y="254000"/>
                </a:cubicBezTo>
                <a:cubicBezTo>
                  <a:pt x="189089" y="245533"/>
                  <a:pt x="189783" y="236026"/>
                  <a:pt x="194734" y="228600"/>
                </a:cubicBezTo>
                <a:cubicBezTo>
                  <a:pt x="213287" y="200771"/>
                  <a:pt x="222105" y="205791"/>
                  <a:pt x="245534" y="186267"/>
                </a:cubicBezTo>
                <a:cubicBezTo>
                  <a:pt x="254732" y="178602"/>
                  <a:pt x="261736" y="168532"/>
                  <a:pt x="270934" y="160867"/>
                </a:cubicBezTo>
                <a:cubicBezTo>
                  <a:pt x="278751" y="154353"/>
                  <a:pt x="288517" y="150447"/>
                  <a:pt x="296334" y="143933"/>
                </a:cubicBezTo>
                <a:cubicBezTo>
                  <a:pt x="305532" y="136268"/>
                  <a:pt x="311024" y="123888"/>
                  <a:pt x="321734" y="118533"/>
                </a:cubicBezTo>
                <a:cubicBezTo>
                  <a:pt x="334605" y="112097"/>
                  <a:pt x="349956" y="112889"/>
                  <a:pt x="364067" y="110067"/>
                </a:cubicBezTo>
                <a:cubicBezTo>
                  <a:pt x="451917" y="51498"/>
                  <a:pt x="315932" y="140641"/>
                  <a:pt x="423334" y="76200"/>
                </a:cubicBezTo>
                <a:cubicBezTo>
                  <a:pt x="463090" y="52347"/>
                  <a:pt x="469293" y="40883"/>
                  <a:pt x="508000" y="25400"/>
                </a:cubicBezTo>
                <a:cubicBezTo>
                  <a:pt x="524573" y="18771"/>
                  <a:pt x="541867" y="14111"/>
                  <a:pt x="558800" y="8467"/>
                </a:cubicBezTo>
                <a:lnTo>
                  <a:pt x="584200" y="0"/>
                </a:lnTo>
                <a:cubicBezTo>
                  <a:pt x="609600" y="2822"/>
                  <a:pt x="636382" y="-267"/>
                  <a:pt x="660400" y="8467"/>
                </a:cubicBezTo>
                <a:cubicBezTo>
                  <a:pt x="669963" y="11945"/>
                  <a:pt x="670139" y="26672"/>
                  <a:pt x="677334" y="33867"/>
                </a:cubicBezTo>
                <a:cubicBezTo>
                  <a:pt x="684529" y="41062"/>
                  <a:pt x="694267" y="45156"/>
                  <a:pt x="702734" y="50800"/>
                </a:cubicBezTo>
                <a:cubicBezTo>
                  <a:pt x="722150" y="109054"/>
                  <a:pt x="700518" y="38616"/>
                  <a:pt x="719667" y="143933"/>
                </a:cubicBezTo>
                <a:cubicBezTo>
                  <a:pt x="721264" y="152714"/>
                  <a:pt x="723542" y="161680"/>
                  <a:pt x="728134" y="169333"/>
                </a:cubicBezTo>
                <a:cubicBezTo>
                  <a:pt x="732241" y="176178"/>
                  <a:pt x="763411" y="218722"/>
                  <a:pt x="770467" y="22860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Continue to </a:t>
            </a:r>
            <a:r>
              <a:rPr lang="en-US" sz="3200" dirty="0" smtClean="0">
                <a:solidFill>
                  <a:srgbClr val="FFFF00"/>
                </a:solidFill>
              </a:rPr>
              <a:t>care for </a:t>
            </a:r>
            <a:r>
              <a:rPr lang="en-US" sz="3200" dirty="0" err="1">
                <a:solidFill>
                  <a:srgbClr val="FFFF00"/>
                </a:solidFill>
              </a:rPr>
              <a:t>PwDs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 to prevent long term </a:t>
            </a:r>
            <a:r>
              <a:rPr lang="en-US" sz="3200" dirty="0" smtClean="0">
                <a:solidFill>
                  <a:srgbClr val="FFFF00"/>
                </a:solidFill>
              </a:rPr>
              <a:t>disability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Use PPEs all the time</a:t>
            </a:r>
            <a:endParaRPr lang="en-US" sz="3200" dirty="0"/>
          </a:p>
        </p:txBody>
      </p:sp>
      <p:pic>
        <p:nvPicPr>
          <p:cNvPr id="5125" name="Picture 5" descr="C:\Users\Mathew Varghese\Desktop\Analysis WHO\Edit IMG_20200715_0929355_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51" y="1600200"/>
            <a:ext cx="64058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Rehabilitation Services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Psychological Issues of Patients and Caregivers are critical and they need to be addressed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Difficult relationships worsened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Innovative methods of Reaching out are Important </a:t>
            </a:r>
            <a:endParaRPr lang="en-US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Telemedicine	with or without 	Smartphones</a:t>
            </a:r>
          </a:p>
        </p:txBody>
      </p:sp>
    </p:spTree>
    <p:extLst>
      <p:ext uri="{BB962C8B-B14F-4D97-AF65-F5344CB8AC3E}">
        <p14:creationId xmlns:p14="http://schemas.microsoft.com/office/powerpoint/2010/main" val="57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Rehabilitation Services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Physiotherapy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Occupational Therapy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Speech therapy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Psychological Counselling 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must all be continued</a:t>
            </a:r>
          </a:p>
          <a:p>
            <a:pPr marL="0" lv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Rehabilitation Services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Assistive Devices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Physical- Orthosis / Prosthesis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Mobility Aids/ ADL aids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Hearing Aids and Batteries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Visual Aids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Repair of all these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Speech therapy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Psychological Counselling 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must all be continued</a:t>
            </a:r>
          </a:p>
          <a:p>
            <a:pPr marL="0" lv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Rehabilitation Services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92D050"/>
                </a:solidFill>
              </a:rPr>
              <a:t>Public information for protection from </a:t>
            </a:r>
            <a:r>
              <a:rPr lang="en-US" dirty="0" err="1" smtClean="0">
                <a:solidFill>
                  <a:srgbClr val="92D050"/>
                </a:solidFill>
              </a:rPr>
              <a:t>Covid</a:t>
            </a:r>
            <a:r>
              <a:rPr lang="en-US" dirty="0" smtClean="0">
                <a:solidFill>
                  <a:srgbClr val="92D050"/>
                </a:solidFill>
              </a:rPr>
              <a:t> 19</a:t>
            </a:r>
            <a:r>
              <a:rPr lang="en-US" dirty="0" smtClean="0">
                <a:solidFill>
                  <a:srgbClr val="FFFF00"/>
                </a:solidFill>
              </a:rPr>
              <a:t> should also include contextual messages and should be done so that those with 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66FF"/>
                </a:solidFill>
              </a:rPr>
              <a:t>hearing and visual and other impairments 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can also be reached</a:t>
            </a:r>
          </a:p>
          <a:p>
            <a:pPr marL="0" lv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en-IN" dirty="0">
                <a:solidFill>
                  <a:srgbClr val="FFFF00"/>
                </a:solidFill>
              </a:rPr>
              <a:t>Subtitle or sign language in TV News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Rehab </a:t>
            </a:r>
            <a:r>
              <a:rPr lang="en-US" sz="3200" dirty="0">
                <a:solidFill>
                  <a:srgbClr val="FFFF00"/>
                </a:solidFill>
              </a:rPr>
              <a:t>work in COVID-19 </a:t>
            </a:r>
            <a:r>
              <a:rPr lang="en-US" sz="3200" dirty="0" smtClean="0">
                <a:solidFill>
                  <a:srgbClr val="FFFF00"/>
                </a:solidFill>
              </a:rPr>
              <a:t>Pandemic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Institutions Involved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AADI,</a:t>
            </a:r>
            <a:r>
              <a:rPr lang="en-US" sz="2800" dirty="0" smtClean="0">
                <a:solidFill>
                  <a:srgbClr val="FFFF00"/>
                </a:solidFill>
              </a:rPr>
              <a:t> Delhi and Haryana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Arunodaya</a:t>
            </a:r>
            <a:r>
              <a:rPr lang="en-US" sz="2800" dirty="0" smtClean="0">
                <a:solidFill>
                  <a:srgbClr val="92D050"/>
                </a:solidFill>
              </a:rPr>
              <a:t> Eye Hospital, </a:t>
            </a:r>
            <a:r>
              <a:rPr lang="en-US" sz="2800" dirty="0" smtClean="0">
                <a:solidFill>
                  <a:srgbClr val="FFFF00"/>
                </a:solidFill>
              </a:rPr>
              <a:t>Haryana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CMC Vellore, Chittoor Campus,</a:t>
            </a:r>
            <a:r>
              <a:rPr lang="en-US" sz="2800" dirty="0" smtClean="0">
                <a:solidFill>
                  <a:srgbClr val="FFFF00"/>
                </a:solidFill>
              </a:rPr>
              <a:t> Andhra Pradesh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Children in India Trust, </a:t>
            </a:r>
            <a:r>
              <a:rPr lang="en-US" sz="2800" dirty="0" smtClean="0">
                <a:solidFill>
                  <a:srgbClr val="FFFF00"/>
                </a:solidFill>
              </a:rPr>
              <a:t>Delhi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Cure India International Trust, </a:t>
            </a:r>
            <a:r>
              <a:rPr lang="en-US" sz="2800" dirty="0" smtClean="0">
                <a:solidFill>
                  <a:srgbClr val="FFFF00"/>
                </a:solidFill>
              </a:rPr>
              <a:t>Delhi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Lady </a:t>
            </a:r>
            <a:r>
              <a:rPr lang="en-US" sz="2800" dirty="0" err="1" smtClean="0">
                <a:solidFill>
                  <a:srgbClr val="92D050"/>
                </a:solidFill>
              </a:rPr>
              <a:t>Hardinge</a:t>
            </a:r>
            <a:r>
              <a:rPr lang="en-US" sz="2800" dirty="0" smtClean="0">
                <a:solidFill>
                  <a:srgbClr val="92D050"/>
                </a:solidFill>
              </a:rPr>
              <a:t> Medical College,</a:t>
            </a:r>
            <a:r>
              <a:rPr lang="en-US" sz="2800" dirty="0" smtClean="0">
                <a:solidFill>
                  <a:srgbClr val="FFFF00"/>
                </a:solidFill>
              </a:rPr>
              <a:t> Delhi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Mobility India</a:t>
            </a:r>
            <a:r>
              <a:rPr lang="en-US" sz="2800" dirty="0" smtClean="0">
                <a:solidFill>
                  <a:srgbClr val="FFFF00"/>
                </a:solidFill>
              </a:rPr>
              <a:t>, Karnataka and Assam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National Institute of Speech and Hearing,</a:t>
            </a:r>
            <a:r>
              <a:rPr lang="en-US" sz="2800" dirty="0" smtClean="0">
                <a:solidFill>
                  <a:srgbClr val="FFFF00"/>
                </a:solidFill>
              </a:rPr>
              <a:t> Kerala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SDM Hospital,</a:t>
            </a:r>
            <a:r>
              <a:rPr lang="en-US" sz="2800" dirty="0" smtClean="0">
                <a:solidFill>
                  <a:srgbClr val="FFFF00"/>
                </a:solidFill>
              </a:rPr>
              <a:t> Jaipur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The Cradle,</a:t>
            </a:r>
            <a:r>
              <a:rPr lang="en-US" sz="2800" dirty="0" smtClean="0">
                <a:solidFill>
                  <a:srgbClr val="FFFF00"/>
                </a:solidFill>
              </a:rPr>
              <a:t> Delhi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Recommendations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Rehabilitation Services</a:t>
            </a:r>
          </a:p>
          <a:p>
            <a:pPr marL="0" lv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lv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FF66FF"/>
                </a:solidFill>
              </a:rPr>
              <a:t>Need for 24 x 7 Helpline for PWDs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</a:t>
            </a:r>
            <a:r>
              <a:rPr lang="en-US" sz="3200" dirty="0" smtClean="0">
                <a:solidFill>
                  <a:srgbClr val="FFFF00"/>
                </a:solidFill>
              </a:rPr>
              <a:t>Pandemic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Thank you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FFFF00"/>
                </a:solidFill>
              </a:rPr>
              <a:t>mathewvarghese.ms@gmail.com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Rehab </a:t>
            </a:r>
            <a:r>
              <a:rPr lang="en-US" sz="3200" dirty="0">
                <a:solidFill>
                  <a:srgbClr val="FFFF00"/>
                </a:solidFill>
              </a:rPr>
              <a:t>work in COVID-19 </a:t>
            </a:r>
            <a:r>
              <a:rPr lang="en-US" sz="3200" dirty="0" smtClean="0">
                <a:solidFill>
                  <a:srgbClr val="FFFF00"/>
                </a:solidFill>
              </a:rPr>
              <a:t>Pandemic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Individuals Involved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Syamala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Gidigu</a:t>
            </a:r>
            <a:r>
              <a:rPr lang="en-US" sz="2800" dirty="0" smtClean="0">
                <a:solidFill>
                  <a:srgbClr val="92D05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AADI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Arun</a:t>
            </a:r>
            <a:r>
              <a:rPr lang="en-US" sz="2800" dirty="0" smtClean="0">
                <a:solidFill>
                  <a:srgbClr val="92D050"/>
                </a:solidFill>
              </a:rPr>
              <a:t> Seth, </a:t>
            </a:r>
            <a:r>
              <a:rPr lang="en-US" sz="2800" dirty="0" err="1" smtClean="0">
                <a:solidFill>
                  <a:srgbClr val="FFFF00"/>
                </a:solidFill>
              </a:rPr>
              <a:t>Arunodaya</a:t>
            </a:r>
            <a:r>
              <a:rPr lang="en-US" sz="2800" dirty="0" smtClean="0">
                <a:solidFill>
                  <a:srgbClr val="FFFF00"/>
                </a:solidFill>
              </a:rPr>
              <a:t> Eye Hospital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Suranjan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Bhattacharji</a:t>
            </a:r>
            <a:r>
              <a:rPr lang="en-US" sz="2800" dirty="0" smtClean="0">
                <a:solidFill>
                  <a:srgbClr val="92D05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CMC Vellore, Chittoor Campus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Santosh George, </a:t>
            </a:r>
            <a:r>
              <a:rPr lang="en-US" sz="2800" dirty="0" smtClean="0">
                <a:solidFill>
                  <a:srgbClr val="FFFF00"/>
                </a:solidFill>
              </a:rPr>
              <a:t>Children in India Trust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92D050"/>
                </a:solidFill>
              </a:rPr>
              <a:t>Santosh George, </a:t>
            </a:r>
            <a:r>
              <a:rPr lang="en-US" sz="2800" dirty="0">
                <a:solidFill>
                  <a:srgbClr val="FFFF00"/>
                </a:solidFill>
              </a:rPr>
              <a:t>Cure </a:t>
            </a:r>
            <a:r>
              <a:rPr lang="en-US" sz="2800" dirty="0" smtClean="0">
                <a:solidFill>
                  <a:srgbClr val="FFFF00"/>
                </a:solidFill>
              </a:rPr>
              <a:t>India International Trust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Anil </a:t>
            </a:r>
            <a:r>
              <a:rPr lang="en-US" sz="2800" dirty="0" err="1" smtClean="0">
                <a:solidFill>
                  <a:srgbClr val="92D050"/>
                </a:solidFill>
              </a:rPr>
              <a:t>Gurtoo</a:t>
            </a:r>
            <a:r>
              <a:rPr lang="en-US" sz="2800" dirty="0" smtClean="0">
                <a:solidFill>
                  <a:srgbClr val="92D050"/>
                </a:solidFill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</a:rPr>
              <a:t>Ritika</a:t>
            </a:r>
            <a:r>
              <a:rPr lang="en-US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Sood</a:t>
            </a:r>
            <a:r>
              <a:rPr lang="en-US" sz="2800" dirty="0" smtClean="0">
                <a:solidFill>
                  <a:srgbClr val="92D050"/>
                </a:solidFill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</a:rPr>
              <a:t>Anupam</a:t>
            </a:r>
            <a:r>
              <a:rPr lang="en-US" sz="2800" dirty="0" smtClean="0">
                <a:solidFill>
                  <a:srgbClr val="92D050"/>
                </a:solidFill>
              </a:rPr>
              <a:t> Prakash,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Lady </a:t>
            </a:r>
            <a:r>
              <a:rPr lang="en-US" sz="2800" dirty="0" err="1" smtClean="0">
                <a:solidFill>
                  <a:srgbClr val="FFFF00"/>
                </a:solidFill>
              </a:rPr>
              <a:t>Hardinge</a:t>
            </a:r>
            <a:r>
              <a:rPr lang="en-US" sz="2800" dirty="0" smtClean="0">
                <a:solidFill>
                  <a:srgbClr val="FFFF00"/>
                </a:solidFill>
              </a:rPr>
              <a:t> Medical College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Albina Shankar, </a:t>
            </a:r>
            <a:r>
              <a:rPr lang="en-US" sz="2800" dirty="0" smtClean="0">
                <a:solidFill>
                  <a:srgbClr val="FFFF00"/>
                </a:solidFill>
              </a:rPr>
              <a:t>Mobility India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Shirly</a:t>
            </a:r>
            <a:r>
              <a:rPr lang="en-US" sz="2800" dirty="0" smtClean="0">
                <a:solidFill>
                  <a:srgbClr val="92D050"/>
                </a:solidFill>
              </a:rPr>
              <a:t> G, </a:t>
            </a:r>
            <a:r>
              <a:rPr lang="en-US" sz="2800" dirty="0" smtClean="0">
                <a:solidFill>
                  <a:srgbClr val="FFFF00"/>
                </a:solidFill>
              </a:rPr>
              <a:t>National Institute of Speech and Hearing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Anil Jain, </a:t>
            </a:r>
            <a:r>
              <a:rPr lang="en-US" sz="2800" dirty="0" smtClean="0">
                <a:solidFill>
                  <a:srgbClr val="FFFF00"/>
                </a:solidFill>
              </a:rPr>
              <a:t>SDM Hospital</a:t>
            </a: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92D050"/>
                </a:solidFill>
              </a:rPr>
              <a:t>Bipin</a:t>
            </a:r>
            <a:r>
              <a:rPr lang="en-US" sz="2800" dirty="0" smtClean="0">
                <a:solidFill>
                  <a:srgbClr val="92D050"/>
                </a:solidFill>
              </a:rPr>
              <a:t> B </a:t>
            </a:r>
            <a:r>
              <a:rPr lang="en-US" sz="2800" dirty="0" err="1" smtClean="0">
                <a:solidFill>
                  <a:srgbClr val="92D050"/>
                </a:solidFill>
              </a:rPr>
              <a:t>Choudhary</a:t>
            </a:r>
            <a:r>
              <a:rPr lang="en-US" sz="2800" dirty="0" smtClean="0">
                <a:solidFill>
                  <a:srgbClr val="92D05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The Cradle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Mathew Varghese</a:t>
            </a:r>
            <a:r>
              <a:rPr lang="en-US" sz="2800" dirty="0" smtClean="0">
                <a:solidFill>
                  <a:srgbClr val="FFFF00"/>
                </a:solidFill>
              </a:rPr>
              <a:t>, St Stephen’s Hospital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Challenges, Barriers and recommendations for Rehab work in COVID-19 Pandemic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809201"/>
              </p:ext>
            </p:extLst>
          </p:nvPr>
        </p:nvGraphicFramePr>
        <p:xfrm>
          <a:off x="609600" y="1120663"/>
          <a:ext cx="7772399" cy="563497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562599"/>
                <a:gridCol w="838200"/>
                <a:gridCol w="1371600"/>
              </a:tblGrid>
              <a:tr h="565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FFFF00"/>
                          </a:solidFill>
                          <a:effectLst/>
                        </a:rPr>
                        <a:t>Condition</a:t>
                      </a:r>
                      <a:r>
                        <a:rPr lang="en-IN" sz="1600" dirty="0">
                          <a:solidFill>
                            <a:srgbClr val="FFFF00"/>
                          </a:solidFill>
                          <a:effectLst/>
                        </a:rPr>
                        <a:t>/ Disability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Total Survey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Male / female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effectLst/>
                        </a:rPr>
                        <a:t>Cerebral Palsy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687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457 / 230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Clubfoot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3828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2495 / 1333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Thalassemia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73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34/41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Autism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20/9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Intellectual Disability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22/6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Visual Challenge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23/14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FFFF00"/>
                          </a:solidFill>
                          <a:effectLst/>
                        </a:rPr>
                        <a:t>Hard</a:t>
                      </a:r>
                      <a:r>
                        <a:rPr lang="en-IN" sz="1600" baseline="0" dirty="0" smtClean="0">
                          <a:solidFill>
                            <a:srgbClr val="FFFF00"/>
                          </a:solidFill>
                          <a:effectLst/>
                        </a:rPr>
                        <a:t> of Hearing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252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140/111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effectLst/>
                        </a:rPr>
                        <a:t>Deaf Adults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43/34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42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Knee Amputation, Amputation, Trans Radial Amputation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6 / 6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rgbClr val="FFFF00"/>
                          </a:solidFill>
                          <a:effectLst/>
                        </a:rPr>
                        <a:t>Hemiplegia, CVA, Stroke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12 / 9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Polio 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11/8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Mental Illness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20/11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42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solidFill>
                            <a:srgbClr val="FFFF00"/>
                          </a:solidFill>
                          <a:effectLst/>
                        </a:rPr>
                        <a:t>Paraplegia</a:t>
                      </a:r>
                      <a:r>
                        <a:rPr lang="en-IN" sz="1600" dirty="0">
                          <a:solidFill>
                            <a:srgbClr val="FFFF00"/>
                          </a:solidFill>
                          <a:effectLst/>
                        </a:rPr>
                        <a:t>, Paraplegia, </a:t>
                      </a:r>
                      <a:r>
                        <a:rPr lang="en-IN" sz="1600" dirty="0" smtClean="0">
                          <a:solidFill>
                            <a:srgbClr val="FFFF00"/>
                          </a:solidFill>
                          <a:effectLst/>
                        </a:rPr>
                        <a:t>MMC, </a:t>
                      </a:r>
                      <a:r>
                        <a:rPr lang="en-IN" sz="1600" dirty="0">
                          <a:solidFill>
                            <a:srgbClr val="FFFF00"/>
                          </a:solidFill>
                          <a:effectLst/>
                        </a:rPr>
                        <a:t>Spinal Cord Injury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2 / 12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429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solidFill>
                            <a:srgbClr val="FFFF00"/>
                          </a:solidFill>
                          <a:effectLst/>
                        </a:rPr>
                        <a:t>Miscellaneous (Critical Neuropathy, SLE, Head Injury etc.)</a:t>
                      </a:r>
                      <a:endParaRPr lang="en-US" sz="16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</a:rPr>
                        <a:t>35/16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</a:tr>
              <a:tr h="2386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rgbClr val="FFFF00"/>
                          </a:solidFill>
                          <a:effectLst/>
                        </a:rPr>
                        <a:t>Total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bg1"/>
                          </a:solidFill>
                          <a:effectLst/>
                        </a:rPr>
                        <a:t>5165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56611" marR="56611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4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1747</Words>
  <Application>Microsoft Office PowerPoint</Application>
  <PresentationFormat>On-screen Show (4:3)</PresentationFormat>
  <Paragraphs>496</Paragraphs>
  <Slides>71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Challenges, Barriers and recommendations for Rehab work in COVID-19 Pandemic</vt:lpstr>
      <vt:lpstr>Challenges, Barriers and recommendations for Rehab work in COVID-19 Pandemic</vt:lpstr>
      <vt:lpstr>Challenges, Barriers and recommendations for Rehab work in COVID-19 Pandemic</vt:lpstr>
      <vt:lpstr>Challenges, Barriers and recommendations for Rehab work in COVID-19 Pandemic</vt:lpstr>
      <vt:lpstr>PowerPoint Presentation</vt:lpstr>
      <vt:lpstr>Challenges, Barriers and recommendations for Rehab work in COVID-19 Pandemic</vt:lpstr>
      <vt:lpstr>Rehab work in COVID-19 Pandemic Institutions Involved</vt:lpstr>
      <vt:lpstr>Rehab work in COVID-19 Pandemic Individuals Involved</vt:lpstr>
      <vt:lpstr>Challenges, Barriers and recommendations for Rehab work in COVID-19 Pandemic</vt:lpstr>
      <vt:lpstr>Challenges, Barriers and recommendations for Rehab work in COVID-19 Pandemic</vt:lpstr>
      <vt:lpstr>Challenges, Barriers and recommendations for Rehab work in COVID-19 Pandemic</vt:lpstr>
      <vt:lpstr>Challenges, Barriers and recommendations for Rehab work in COVID-19 Pandemic</vt:lpstr>
      <vt:lpstr>Cerebral Palsy CIIT, Mobility India, AADI, Delhi</vt:lpstr>
      <vt:lpstr>Cerebral Palsy CIIT, Mobility India, AADI, Delhi</vt:lpstr>
      <vt:lpstr>Cerebral Palsy AADI, Delhi</vt:lpstr>
      <vt:lpstr>Cerebral Palsy  Urban and Rural</vt:lpstr>
      <vt:lpstr>Cerebral Palsy, Rural</vt:lpstr>
      <vt:lpstr>Cerebral Palsy, Rural</vt:lpstr>
      <vt:lpstr>Intellectual Disability AADI, Delhi</vt:lpstr>
      <vt:lpstr>Intellectual Impairment, Rural</vt:lpstr>
      <vt:lpstr>Autism AADI, Delhi</vt:lpstr>
      <vt:lpstr>Intellectual Impairment Urban Autism</vt:lpstr>
      <vt:lpstr>Mental Illness AADI, Delhi and Haryana </vt:lpstr>
      <vt:lpstr>Deaf and Hard of Hearing National institute of Speech and Hearing</vt:lpstr>
      <vt:lpstr>Deaf and Hard of Hearing National institute of Speech and Hearing</vt:lpstr>
      <vt:lpstr>Deaf Adults National Institute of Speech and Hearing, Kerala</vt:lpstr>
      <vt:lpstr>Deaf Adults, Hard of Hearing National Institute of Speech and Hearing, Kerala</vt:lpstr>
      <vt:lpstr>Deaf and Hard of Hearing National institute of Speech and Hearing</vt:lpstr>
      <vt:lpstr>Visually Impaired Arunodaya Eye Hospital, Haryana &amp;The Cradle, Delhi</vt:lpstr>
      <vt:lpstr>Hemeplegia, Stroke CMC Vellore, Chittor Campus, Andhra Pradesh</vt:lpstr>
      <vt:lpstr>Paraplegia, MMC  CMC Vellore, Chittor Campus, Andhra Pradesh</vt:lpstr>
      <vt:lpstr> Children in India Trust </vt:lpstr>
      <vt:lpstr>CURE India International Trust</vt:lpstr>
      <vt:lpstr> Thalassemia Lady Hardinge Medical College, Delhi </vt:lpstr>
      <vt:lpstr> Thalassemia Lady Hardinge Medical College, Delhi </vt:lpstr>
      <vt:lpstr>Lady Hardinge Medical College, Delhi</vt:lpstr>
      <vt:lpstr>Polio SDM Hospital, Jaipur</vt:lpstr>
      <vt:lpstr>Polio St Stephen’s Hospital, Delhi</vt:lpstr>
      <vt:lpstr>NGO Contributions CMC Vellore, Chittoor Campus</vt:lpstr>
      <vt:lpstr>NGO Contributions CMC Vellore, Chittoor Campus</vt:lpstr>
      <vt:lpstr>NGO Contributions Mobility India, Bangalore</vt:lpstr>
      <vt:lpstr>Need for Assistive Technologies  In times of Covid 19</vt:lpstr>
      <vt:lpstr>St Stephen’s Hospital, Delhi</vt:lpstr>
      <vt:lpstr>St Stephen’s Hospital, Delhi</vt:lpstr>
      <vt:lpstr>St Stephen’s Hospital, Delhi</vt:lpstr>
      <vt:lpstr>St Stephen’s Hospital, Delhi</vt:lpstr>
      <vt:lpstr>St Stephen’s Hospital, Delhi</vt:lpstr>
      <vt:lpstr>St Stephen’s Hospital, Delhi</vt:lpstr>
      <vt:lpstr>Recycling</vt:lpstr>
      <vt:lpstr>Recycling from Old Braces</vt:lpstr>
      <vt:lpstr>Deaf and Hard of Hearing National institute of Speech and Hearing</vt:lpstr>
      <vt:lpstr>Transparent Mask</vt:lpstr>
      <vt:lpstr>NGO Contributions CIIT</vt:lpstr>
      <vt:lpstr>Challenges, Barriers and recommendations for Rehab work in COVID-19 Pandemic</vt:lpstr>
      <vt:lpstr>Format for recording Counselling sessions</vt:lpstr>
      <vt:lpstr>NGO Contributions CIIT</vt:lpstr>
      <vt:lpstr>NGO Contributions CIIT </vt:lpstr>
      <vt:lpstr>NGO Contributions</vt:lpstr>
      <vt:lpstr>Recommendations</vt:lpstr>
      <vt:lpstr>Recommendations</vt:lpstr>
      <vt:lpstr>Recommendations</vt:lpstr>
      <vt:lpstr>Recommendations</vt:lpstr>
      <vt:lpstr>Physiotherapy session in The ICU Aerosol area so full PPEs</vt:lpstr>
      <vt:lpstr>Continue to care for PwDs  to prevent long term disability Use PPEs all the time</vt:lpstr>
      <vt:lpstr>Continue to care for PwDs  to prevent long term disability Use PPEs all the time</vt:lpstr>
      <vt:lpstr>Recommendations</vt:lpstr>
      <vt:lpstr>Recommendations</vt:lpstr>
      <vt:lpstr>Recommendations</vt:lpstr>
      <vt:lpstr>Recommendations</vt:lpstr>
      <vt:lpstr>Recommendations</vt:lpstr>
      <vt:lpstr>Challenges, Barriers and recommendations for Rehab work in COVID-19 Pandemic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Rehabilitation and Palliative care: The most suffering lot in Covid 19 Pandemic</dc:title>
  <dc:creator>Mathew Varghese</dc:creator>
  <cp:lastModifiedBy>Mathew Varghese</cp:lastModifiedBy>
  <cp:revision>152</cp:revision>
  <dcterms:created xsi:type="dcterms:W3CDTF">2020-07-09T05:17:58Z</dcterms:created>
  <dcterms:modified xsi:type="dcterms:W3CDTF">2020-07-16T04:52:36Z</dcterms:modified>
</cp:coreProperties>
</file>