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8" r:id="rId2"/>
    <p:sldId id="404" r:id="rId3"/>
    <p:sldId id="331" r:id="rId4"/>
    <p:sldId id="424" r:id="rId5"/>
    <p:sldId id="421" r:id="rId6"/>
    <p:sldId id="432" r:id="rId7"/>
    <p:sldId id="379" r:id="rId8"/>
    <p:sldId id="410" r:id="rId9"/>
    <p:sldId id="361" r:id="rId10"/>
    <p:sldId id="43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1AF09-FAA7-4C38-8BE9-6A4826E324C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B49D6-240F-49E4-8394-79608CB28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49D6-240F-49E4-8394-79608CB284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2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3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2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4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5A4A-33D0-4BED-8E83-B21D4154D6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F3E4-D7EB-4F19-B3C8-DC394B66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452" y="1122363"/>
            <a:ext cx="9861754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Delivery of palliative care in Nepal: a journey towards the community level care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82297"/>
            <a:ext cx="9144000" cy="3136490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Dr</a:t>
            </a:r>
            <a:r>
              <a:rPr lang="en-US" sz="2800" dirty="0"/>
              <a:t> </a:t>
            </a:r>
            <a:r>
              <a:rPr lang="en-US" sz="2800" dirty="0" err="1"/>
              <a:t>Yadu</a:t>
            </a:r>
            <a:r>
              <a:rPr lang="en-US" sz="2800" dirty="0"/>
              <a:t> Chandra </a:t>
            </a:r>
            <a:r>
              <a:rPr lang="en-US" sz="2800" dirty="0" err="1"/>
              <a:t>Ghimire</a:t>
            </a:r>
            <a:endParaRPr lang="en-US" sz="2800" dirty="0"/>
          </a:p>
          <a:p>
            <a:r>
              <a:rPr lang="en-US" sz="2800" dirty="0"/>
              <a:t>Director</a:t>
            </a:r>
          </a:p>
          <a:p>
            <a:r>
              <a:rPr lang="en-US" sz="2800" dirty="0"/>
              <a:t>National Health Training Centre, Nepal</a:t>
            </a:r>
          </a:p>
          <a:p>
            <a:r>
              <a:rPr lang="en-US" sz="2800" dirty="0" smtClean="0"/>
              <a:t>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July, 2020</a:t>
            </a:r>
          </a:p>
          <a:p>
            <a:endParaRPr lang="en-US" dirty="0" smtClean="0"/>
          </a:p>
          <a:p>
            <a:r>
              <a:rPr lang="en-US" sz="2000" dirty="0" smtClean="0"/>
              <a:t>Email: yadu2073ghimire@gmail.com</a:t>
            </a:r>
          </a:p>
          <a:p>
            <a:r>
              <a:rPr lang="en-US" altLang="en-US" sz="2000" dirty="0"/>
              <a:t>Website - www.nhtc.gov.np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209550"/>
            <a:ext cx="12344400" cy="727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0814" y="6251320"/>
            <a:ext cx="4297680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Thank You for </a:t>
            </a:r>
            <a:r>
              <a:rPr lang="en-US" altLang="en-US" sz="2400" dirty="0" smtClean="0">
                <a:solidFill>
                  <a:schemeClr val="bg1"/>
                </a:solidFill>
              </a:rPr>
              <a:t>your kind Listening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77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266700"/>
            <a:ext cx="11382375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8411" y="2900515"/>
            <a:ext cx="182542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Kathmandu, Capital City of Nepal</a:t>
            </a:r>
            <a:endParaRPr lang="en-US" sz="1600" dirty="0"/>
          </a:p>
        </p:txBody>
      </p:sp>
      <p:sp>
        <p:nvSpPr>
          <p:cNvPr id="4" name="Down Arrow 3"/>
          <p:cNvSpPr/>
          <p:nvPr/>
        </p:nvSpPr>
        <p:spPr>
          <a:xfrm>
            <a:off x="7423354" y="3495122"/>
            <a:ext cx="334297" cy="8998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03" y="451204"/>
            <a:ext cx="3057525" cy="1000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4064" y="52296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Home-based program on palliative care is </a:t>
            </a:r>
            <a:r>
              <a:rPr lang="en-US" dirty="0"/>
              <a:t>very appropriate in </a:t>
            </a:r>
            <a:r>
              <a:rPr lang="en-US" dirty="0" smtClean="0"/>
              <a:t>our cultural</a:t>
            </a:r>
            <a:r>
              <a:rPr lang="en-US" dirty="0"/>
              <a:t>, social, and economic environment </a:t>
            </a:r>
            <a:r>
              <a:rPr lang="en-US" dirty="0" smtClean="0"/>
              <a:t>where a majority of people are living in rural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0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Progress made so far in building palliative care services at the community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6898"/>
            <a:ext cx="11107994" cy="4004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National Strategy for Palliative Care: An appropriate care nationwide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dirty="0" smtClean="0"/>
              <a:t>A wide-range of pain relieving program </a:t>
            </a:r>
            <a:r>
              <a:rPr lang="en-US" dirty="0"/>
              <a:t>(</a:t>
            </a:r>
            <a:r>
              <a:rPr lang="en-US" dirty="0" smtClean="0"/>
              <a:t>all provincial governments)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Programs are initiated collaborating with local governments’ ownership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Specific focus areas: Cancer, Chronic </a:t>
            </a:r>
            <a:r>
              <a:rPr lang="en-US" dirty="0"/>
              <a:t>pulmonary </a:t>
            </a:r>
            <a:r>
              <a:rPr lang="en-US" dirty="0" smtClean="0"/>
              <a:t>disorders, Renal diseases, CVDs, HIV/AIDS and Progressive </a:t>
            </a:r>
            <a:r>
              <a:rPr lang="en-US" dirty="0"/>
              <a:t>neurological conditions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4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41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How many communities are covered?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4741" y="1825625"/>
            <a:ext cx="10515600" cy="4351338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buNone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dirty="0" smtClean="0"/>
              <a:t>Hospital</a:t>
            </a:r>
            <a:r>
              <a:rPr lang="en-US" sz="4000" dirty="0" smtClean="0"/>
              <a:t> </a:t>
            </a:r>
            <a:endParaRPr lang="en-US" sz="4000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4000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dirty="0" smtClean="0"/>
              <a:t>Hospice</a:t>
            </a:r>
            <a:endParaRPr lang="en-US" sz="3600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4000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dirty="0"/>
              <a:t> Home care</a:t>
            </a:r>
          </a:p>
          <a:p>
            <a:pPr marL="548640" lvl="1">
              <a:spcBef>
                <a:spcPts val="370"/>
              </a:spcBef>
              <a:buNone/>
              <a:defRPr/>
            </a:pPr>
            <a:endParaRPr lang="en-US" sz="4000" dirty="0"/>
          </a:p>
          <a:p>
            <a:pPr marL="274320" indent="-274320">
              <a:spcBef>
                <a:spcPts val="580"/>
              </a:spcBef>
              <a:buNone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318" y="1937724"/>
            <a:ext cx="5438775" cy="3905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8810" y="4278139"/>
            <a:ext cx="3288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   about 80% population getting  20% services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320" y="2185989"/>
            <a:ext cx="3305175" cy="309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9872" y="5305061"/>
            <a:ext cx="330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big space  for the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1" y="571603"/>
            <a:ext cx="12161178" cy="857500"/>
          </a:xfrm>
        </p:spPr>
        <p:txBody>
          <a:bodyPr/>
          <a:lstStyle/>
          <a:p>
            <a:r>
              <a:rPr lang="en-US" b="1" dirty="0" smtClean="0"/>
              <a:t>Government initiatives: Capacity Building and Services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3" y="1935766"/>
            <a:ext cx="6997364" cy="43667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National Health Training Center</a:t>
            </a:r>
            <a:endParaRPr lang="en-US" sz="3200" dirty="0" smtClean="0"/>
          </a:p>
          <a:p>
            <a:pPr lvl="1"/>
            <a:r>
              <a:rPr lang="en-US" sz="2800" dirty="0" smtClean="0"/>
              <a:t>Palliative Care Trainings-</a:t>
            </a:r>
            <a:r>
              <a:rPr lang="en-US" sz="2800" b="1" dirty="0" smtClean="0"/>
              <a:t>NAPCARE</a:t>
            </a:r>
          </a:p>
          <a:p>
            <a:pPr lvl="1"/>
            <a:r>
              <a:rPr lang="en-US" sz="2800" dirty="0" smtClean="0"/>
              <a:t>Training on psychosocial counseling </a:t>
            </a:r>
          </a:p>
          <a:p>
            <a:pPr lvl="1"/>
            <a:r>
              <a:rPr lang="en-US" sz="2800" dirty="0" smtClean="0"/>
              <a:t>NCD </a:t>
            </a:r>
            <a:r>
              <a:rPr lang="en-US" sz="2800" dirty="0"/>
              <a:t>program </a:t>
            </a:r>
            <a:r>
              <a:rPr lang="en-US" sz="2800" dirty="0" smtClean="0"/>
              <a:t>expanding etc.</a:t>
            </a:r>
          </a:p>
          <a:p>
            <a:pPr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Palliative care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 Hospital-based services and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Community-based services in collaboration with social organizations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4" name="Picture 2" descr="D:\Dr. Bishnu Media &amp; Pictures\Dr Paudel in PC Training( Nov 13th,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413" y="1961006"/>
            <a:ext cx="5099565" cy="382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7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10" y="463446"/>
            <a:ext cx="11414189" cy="991728"/>
          </a:xfrm>
        </p:spPr>
        <p:txBody>
          <a:bodyPr>
            <a:normAutofit/>
          </a:bodyPr>
          <a:lstStyle/>
          <a:p>
            <a:r>
              <a:rPr lang="en-US" b="1" dirty="0" smtClean="0"/>
              <a:t>Training modality </a:t>
            </a:r>
            <a:r>
              <a:rPr lang="en-US" b="1" dirty="0"/>
              <a:t>in the context of </a:t>
            </a:r>
            <a:r>
              <a:rPr lang="en-US" b="1" dirty="0" smtClean="0"/>
              <a:t>COVID-19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011" y="3572972"/>
            <a:ext cx="5888453" cy="3017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623" y="3578032"/>
            <a:ext cx="5298977" cy="30237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512" y="1464692"/>
            <a:ext cx="37103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Virtual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Mobile based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In-person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Blended training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22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448"/>
            <a:ext cx="10515600" cy="1325563"/>
          </a:xfrm>
        </p:spPr>
        <p:txBody>
          <a:bodyPr/>
          <a:lstStyle/>
          <a:p>
            <a:r>
              <a:rPr lang="en-US" b="1" dirty="0" smtClean="0"/>
              <a:t>Hospice Nepal</a:t>
            </a:r>
            <a:endParaRPr lang="en-US" b="1" dirty="0"/>
          </a:p>
        </p:txBody>
      </p:sp>
      <p:pic>
        <p:nvPicPr>
          <p:cNvPr id="4" name="irc_mi" descr="http://www.hospicenepal.org.np/images/pi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028" y="2375589"/>
            <a:ext cx="6379741" cy="363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886" y="2702876"/>
            <a:ext cx="3556812" cy="3333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0876" y="1582967"/>
            <a:ext cx="9845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Forefront </a:t>
            </a:r>
            <a:r>
              <a:rPr lang="en-US" sz="2000" dirty="0"/>
              <a:t>of the palliative care initiative in </a:t>
            </a:r>
            <a:r>
              <a:rPr lang="en-US" sz="2000" dirty="0" smtClean="0"/>
              <a:t>Nepal and was established in the year 2000 and expanding Community level Palliative CARE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33780" y="6218890"/>
            <a:ext cx="10290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Rich on stories of difficulties faced and happiness gained during service delivery in hospice and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Challenges in COVID context?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845"/>
            <a:ext cx="11107994" cy="47611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Overshadowing of palliative care vs high risk (less priority to donors)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Transportation </a:t>
            </a:r>
            <a:r>
              <a:rPr lang="en-US" sz="2000" dirty="0" smtClean="0"/>
              <a:t>(even ambulances are reluctant)</a:t>
            </a: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Access to health care is compromised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Health Care Services are </a:t>
            </a:r>
            <a:r>
              <a:rPr lang="en-US" dirty="0" smtClean="0"/>
              <a:t>limited 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COVID positive case - </a:t>
            </a:r>
            <a:r>
              <a:rPr lang="en-US" b="1" dirty="0" smtClean="0"/>
              <a:t>Stigmatized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420" y="2268364"/>
            <a:ext cx="4572000" cy="37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3614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Over coming the Challenges and way forward on the delivery </a:t>
            </a:r>
            <a:r>
              <a:rPr lang="en-US" b="1" dirty="0"/>
              <a:t>of palliative </a:t>
            </a:r>
            <a:r>
              <a:rPr lang="en-US" b="1" dirty="0" smtClean="0"/>
              <a:t>care in Nepal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9236"/>
            <a:ext cx="4156587" cy="434094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</a:t>
            </a:r>
            <a:r>
              <a:rPr lang="en-US" dirty="0" smtClean="0"/>
              <a:t>tilizing experiences,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Stream lining the resources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Working together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Prioritization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 and development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275" y="3057680"/>
            <a:ext cx="3295650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328" y="2897750"/>
            <a:ext cx="2705100" cy="24193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68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327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Times New Roman</vt:lpstr>
      <vt:lpstr>Wingdings</vt:lpstr>
      <vt:lpstr>Wingdings 2</vt:lpstr>
      <vt:lpstr>Office Theme</vt:lpstr>
      <vt:lpstr>Delivery of palliative care in Nepal: a journey towards the community level care </vt:lpstr>
      <vt:lpstr>PowerPoint Presentation</vt:lpstr>
      <vt:lpstr>Progress made so far in building palliative care services at the community level</vt:lpstr>
      <vt:lpstr>How many communities are covered?</vt:lpstr>
      <vt:lpstr>Government initiatives: Capacity Building and Services  </vt:lpstr>
      <vt:lpstr>Training modality in the context of COVID-19</vt:lpstr>
      <vt:lpstr>Hospice Nepal</vt:lpstr>
      <vt:lpstr>What are Challenges in COVID context?</vt:lpstr>
      <vt:lpstr>Over coming the Challenges and way forward on the delivery of palliative care in Nepal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Rehabilitation and palliative care: most neglected services during COVID-19</dc:title>
  <dc:creator>User</dc:creator>
  <cp:lastModifiedBy>User</cp:lastModifiedBy>
  <cp:revision>130</cp:revision>
  <dcterms:created xsi:type="dcterms:W3CDTF">2020-07-11T06:46:12Z</dcterms:created>
  <dcterms:modified xsi:type="dcterms:W3CDTF">2020-07-16T01:56:52Z</dcterms:modified>
</cp:coreProperties>
</file>