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64"/>
  </p:notesMasterIdLst>
  <p:handoutMasterIdLst>
    <p:handoutMasterId r:id="rId65"/>
  </p:handoutMasterIdLst>
  <p:sldIdLst>
    <p:sldId id="266" r:id="rId5"/>
    <p:sldId id="265" r:id="rId6"/>
    <p:sldId id="276" r:id="rId7"/>
    <p:sldId id="271" r:id="rId8"/>
    <p:sldId id="272" r:id="rId9"/>
    <p:sldId id="369" r:id="rId10"/>
    <p:sldId id="273" r:id="rId11"/>
    <p:sldId id="277" r:id="rId12"/>
    <p:sldId id="335" r:id="rId13"/>
    <p:sldId id="334" r:id="rId14"/>
    <p:sldId id="336" r:id="rId15"/>
    <p:sldId id="337" r:id="rId16"/>
    <p:sldId id="370" r:id="rId17"/>
    <p:sldId id="283" r:id="rId18"/>
    <p:sldId id="285" r:id="rId19"/>
    <p:sldId id="340" r:id="rId20"/>
    <p:sldId id="338" r:id="rId21"/>
    <p:sldId id="339" r:id="rId22"/>
    <p:sldId id="289" r:id="rId23"/>
    <p:sldId id="291" r:id="rId24"/>
    <p:sldId id="371" r:id="rId25"/>
    <p:sldId id="341" r:id="rId26"/>
    <p:sldId id="344" r:id="rId27"/>
    <p:sldId id="295" r:id="rId28"/>
    <p:sldId id="346" r:id="rId29"/>
    <p:sldId id="296" r:id="rId30"/>
    <p:sldId id="349" r:id="rId31"/>
    <p:sldId id="348" r:id="rId32"/>
    <p:sldId id="299" r:id="rId33"/>
    <p:sldId id="350" r:id="rId34"/>
    <p:sldId id="372" r:id="rId35"/>
    <p:sldId id="373" r:id="rId36"/>
    <p:sldId id="301" r:id="rId37"/>
    <p:sldId id="302" r:id="rId38"/>
    <p:sldId id="374" r:id="rId39"/>
    <p:sldId id="303" r:id="rId40"/>
    <p:sldId id="375" r:id="rId41"/>
    <p:sldId id="305" r:id="rId42"/>
    <p:sldId id="354" r:id="rId43"/>
    <p:sldId id="357" r:id="rId44"/>
    <p:sldId id="355" r:id="rId45"/>
    <p:sldId id="356" r:id="rId46"/>
    <p:sldId id="307" r:id="rId47"/>
    <p:sldId id="320" r:id="rId48"/>
    <p:sldId id="360" r:id="rId49"/>
    <p:sldId id="322" r:id="rId50"/>
    <p:sldId id="363" r:id="rId51"/>
    <p:sldId id="330" r:id="rId52"/>
    <p:sldId id="323" r:id="rId53"/>
    <p:sldId id="364" r:id="rId54"/>
    <p:sldId id="365" r:id="rId55"/>
    <p:sldId id="366" r:id="rId56"/>
    <p:sldId id="367" r:id="rId57"/>
    <p:sldId id="368" r:id="rId58"/>
    <p:sldId id="324" r:id="rId59"/>
    <p:sldId id="376" r:id="rId60"/>
    <p:sldId id="377" r:id="rId61"/>
    <p:sldId id="378" r:id="rId62"/>
    <p:sldId id="26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0E2F0E3-F849-4E47-877B-64B5AF95E161}">
          <p14:sldIdLst>
            <p14:sldId id="266"/>
            <p14:sldId id="265"/>
            <p14:sldId id="276"/>
          </p14:sldIdLst>
        </p14:section>
        <p14:section name="D1" id="{BAE3C487-F454-4D90-9CC6-0BBAF0FAF737}">
          <p14:sldIdLst>
            <p14:sldId id="271"/>
            <p14:sldId id="272"/>
            <p14:sldId id="369"/>
          </p14:sldIdLst>
        </p14:section>
        <p14:section name="D2" id="{09F6697C-26BE-4611-AF8B-BA5680D51EA9}">
          <p14:sldIdLst>
            <p14:sldId id="273"/>
            <p14:sldId id="277"/>
            <p14:sldId id="335"/>
            <p14:sldId id="334"/>
            <p14:sldId id="336"/>
            <p14:sldId id="337"/>
            <p14:sldId id="370"/>
          </p14:sldIdLst>
        </p14:section>
        <p14:section name="D3" id="{9D076471-2518-4FB9-BDE8-27D209157C50}">
          <p14:sldIdLst>
            <p14:sldId id="283"/>
            <p14:sldId id="285"/>
            <p14:sldId id="340"/>
            <p14:sldId id="338"/>
            <p14:sldId id="339"/>
          </p14:sldIdLst>
        </p14:section>
        <p14:section name="D4" id="{7266EDD1-A5F8-4BC7-A6FB-98B102F5EC70}">
          <p14:sldIdLst>
            <p14:sldId id="289"/>
            <p14:sldId id="291"/>
            <p14:sldId id="371"/>
            <p14:sldId id="341"/>
            <p14:sldId id="344"/>
          </p14:sldIdLst>
        </p14:section>
        <p14:section name="D5" id="{38D14718-7354-474F-9C6D-89CE3182D604}">
          <p14:sldIdLst>
            <p14:sldId id="295"/>
            <p14:sldId id="346"/>
            <p14:sldId id="296"/>
            <p14:sldId id="349"/>
            <p14:sldId id="348"/>
          </p14:sldIdLst>
        </p14:section>
        <p14:section name="D6" id="{F550332A-CF8A-44A3-B205-605A28E0881E}">
          <p14:sldIdLst>
            <p14:sldId id="299"/>
            <p14:sldId id="350"/>
            <p14:sldId id="372"/>
            <p14:sldId id="373"/>
          </p14:sldIdLst>
        </p14:section>
        <p14:section name="D7" id="{9A7805BB-3BBE-4DC9-A6E8-6C863AB7C2E0}">
          <p14:sldIdLst>
            <p14:sldId id="301"/>
            <p14:sldId id="302"/>
            <p14:sldId id="374"/>
          </p14:sldIdLst>
        </p14:section>
        <p14:section name="D8" id="{3FD3349A-AF59-440E-894A-5723B41CEC5B}">
          <p14:sldIdLst>
            <p14:sldId id="303"/>
            <p14:sldId id="375"/>
          </p14:sldIdLst>
        </p14:section>
        <p14:section name="D9" id="{DD87BC18-AB60-4047-9532-D8076C3B0AD9}">
          <p14:sldIdLst>
            <p14:sldId id="305"/>
            <p14:sldId id="354"/>
            <p14:sldId id="357"/>
            <p14:sldId id="355"/>
            <p14:sldId id="356"/>
          </p14:sldIdLst>
        </p14:section>
        <p14:section name="D10" id="{C08C3B31-8755-48FC-BA0D-718420360C09}">
          <p14:sldIdLst>
            <p14:sldId id="307"/>
            <p14:sldId id="320"/>
            <p14:sldId id="360"/>
          </p14:sldIdLst>
        </p14:section>
        <p14:section name="D11" id="{1EBEBCA0-3D12-46D0-87F6-E1158EF1ECF8}">
          <p14:sldIdLst>
            <p14:sldId id="322"/>
            <p14:sldId id="363"/>
            <p14:sldId id="330"/>
            <p14:sldId id="323"/>
            <p14:sldId id="364"/>
            <p14:sldId id="365"/>
            <p14:sldId id="366"/>
            <p14:sldId id="367"/>
            <p14:sldId id="368"/>
          </p14:sldIdLst>
        </p14:section>
        <p14:section name="TrackFin" id="{C2048B08-AA84-48F7-B13B-5FEB351EC94E}">
          <p14:sldIdLst>
            <p14:sldId id="324"/>
            <p14:sldId id="376"/>
            <p14:sldId id="377"/>
            <p14:sldId id="378"/>
          </p14:sldIdLst>
        </p14:section>
        <p14:section name="Conclusion" id="{6EA27EDB-5E9C-4432-B598-9679BACE761F}">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87E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700" autoAdjust="0"/>
    <p:restoredTop sz="95147" autoAdjust="0"/>
  </p:normalViewPr>
  <p:slideViewPr>
    <p:cSldViewPr snapToGrid="0" snapToObjects="1">
      <p:cViewPr varScale="1">
        <p:scale>
          <a:sx n="90" d="100"/>
          <a:sy n="90" d="100"/>
        </p:scale>
        <p:origin x="2328" y="192"/>
      </p:cViewPr>
      <p:guideLst>
        <p:guide orient="horz" pos="2160"/>
        <p:guide pos="2880"/>
      </p:guideLst>
    </p:cSldViewPr>
  </p:slideViewPr>
  <p:outlineViewPr>
    <p:cViewPr>
      <p:scale>
        <a:sx n="33" d="100"/>
        <a:sy n="33" d="100"/>
      </p:scale>
      <p:origin x="0" y="1344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23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ACDCB5-2247-488B-A7C7-3C8D4D429BD5}" type="datetimeFigureOut">
              <a:rPr lang="en-GB" smtClean="0"/>
              <a:pPr/>
              <a:t>20/09/2018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8B6C2D-1D3D-4AEA-B3F0-AE69F3ABFB11}" type="slidenum">
              <a:rPr lang="en-GB" smtClean="0"/>
              <a:pPr/>
              <a:t>‹#›</a:t>
            </a:fld>
            <a:endParaRPr lang="en-GB"/>
          </a:p>
        </p:txBody>
      </p:sp>
    </p:spTree>
    <p:extLst>
      <p:ext uri="{BB962C8B-B14F-4D97-AF65-F5344CB8AC3E}">
        <p14:creationId xmlns:p14="http://schemas.microsoft.com/office/powerpoint/2010/main" val="2204631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F4959-7CAB-4F6C-B5FB-62B7441AF824}" type="datetimeFigureOut">
              <a:rPr lang="en-GB" smtClean="0"/>
              <a:pPr/>
              <a:t>20/09/2018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E04D0-D349-49E0-A693-77C2D07C03FA}" type="slidenum">
              <a:rPr lang="en-GB" smtClean="0"/>
              <a:pPr/>
              <a:t>‹#›</a:t>
            </a:fld>
            <a:endParaRPr lang="en-GB"/>
          </a:p>
        </p:txBody>
      </p:sp>
    </p:spTree>
    <p:extLst>
      <p:ext uri="{BB962C8B-B14F-4D97-AF65-F5344CB8AC3E}">
        <p14:creationId xmlns:p14="http://schemas.microsoft.com/office/powerpoint/2010/main" val="2725579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sdg6monitoring.org/indicators/target-6a/"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tats.oecd.org/Index.aspx?DataSetCode=crs1"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sdg6monitoring.org/indicators/target-6a/"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tats.oecd.org/Index.aspx?DataSetCode=crs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sdg6monitoring.org/indicators/target-6a/"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tats.oecd.org/Index.aspx?DataSetCode=crs1"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1</a:t>
            </a:fld>
            <a:endParaRPr lang="en-GB"/>
          </a:p>
        </p:txBody>
      </p:sp>
    </p:spTree>
    <p:extLst>
      <p:ext uri="{BB962C8B-B14F-4D97-AF65-F5344CB8AC3E}">
        <p14:creationId xmlns:p14="http://schemas.microsoft.com/office/powerpoint/2010/main" val="2440734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provide disaggregated annual budget information for each listed ministry/national institution. </a:t>
            </a:r>
          </a:p>
          <a:p>
            <a:r>
              <a:rPr lang="en-US" sz="1200" b="1" kern="1200" dirty="0">
                <a:solidFill>
                  <a:schemeClr val="tx1"/>
                </a:solidFill>
                <a:effectLst/>
                <a:latin typeface="+mn-lt"/>
                <a:ea typeface="+mn-ea"/>
                <a:cs typeface="+mn-cs"/>
              </a:rPr>
              <a:t>If the WASH budget cannot be disaggregated </a:t>
            </a:r>
            <a:r>
              <a:rPr lang="en-US" sz="1200" kern="1200" dirty="0">
                <a:solidFill>
                  <a:schemeClr val="tx1"/>
                </a:solidFill>
                <a:effectLst/>
                <a:latin typeface="+mn-lt"/>
                <a:ea typeface="+mn-ea"/>
                <a:cs typeface="+mn-cs"/>
              </a:rPr>
              <a:t>among drinking-water, sanitation, hygiene promotion, WASH in health care facilities, and WASH in schools, please list total budget for WASH in the most recent fiscal year.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10</a:t>
            </a:fld>
            <a:endParaRPr lang="en-GB"/>
          </a:p>
        </p:txBody>
      </p:sp>
    </p:spTree>
    <p:extLst>
      <p:ext uri="{BB962C8B-B14F-4D97-AF65-F5344CB8AC3E}">
        <p14:creationId xmlns:p14="http://schemas.microsoft.com/office/powerpoint/2010/main" val="3999877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Percentage (%) of WASH budget activities included in WASH plans: </a:t>
            </a:r>
            <a:r>
              <a:rPr lang="en-US" sz="1200" kern="1200" dirty="0">
                <a:solidFill>
                  <a:schemeClr val="tx1"/>
                </a:solidFill>
                <a:effectLst/>
                <a:latin typeface="+mn-lt"/>
                <a:ea typeface="+mn-ea"/>
                <a:cs typeface="+mn-cs"/>
              </a:rPr>
              <a:t>If there is a national WASH plan, please estimate the percentage of WASH-related (i.e. not all ministry/institution activities) activities planned by the ministry/national institution that are covered or aligned with the national WASH plan.</a:t>
            </a:r>
            <a:endParaRPr lang="en-GB" dirty="0"/>
          </a:p>
          <a:p>
            <a:endParaRPr lang="en-GB" dirty="0"/>
          </a:p>
          <a:p>
            <a:r>
              <a:rPr lang="en-GB" dirty="0"/>
              <a:t>This is used in monitoring the SWA Collaborative Behaviours. More information on the Collaborative Behaviours can be found here: http://</a:t>
            </a:r>
            <a:r>
              <a:rPr lang="en-GB" dirty="0" err="1"/>
              <a:t>sanitationandwaterforall.org</a:t>
            </a:r>
            <a:r>
              <a:rPr lang="en-GB" dirty="0"/>
              <a:t>/news/how-are-37-countries-applying-the-collaborative-behaviours/</a:t>
            </a: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11</a:t>
            </a:fld>
            <a:endParaRPr lang="en-GB"/>
          </a:p>
        </p:txBody>
      </p:sp>
    </p:spTree>
    <p:extLst>
      <p:ext uri="{BB962C8B-B14F-4D97-AF65-F5344CB8AC3E}">
        <p14:creationId xmlns:p14="http://schemas.microsoft.com/office/powerpoint/2010/main" val="394155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12</a:t>
            </a:fld>
            <a:endParaRPr lang="en-GB"/>
          </a:p>
        </p:txBody>
      </p:sp>
    </p:spTree>
    <p:extLst>
      <p:ext uri="{BB962C8B-B14F-4D97-AF65-F5344CB8AC3E}">
        <p14:creationId xmlns:p14="http://schemas.microsoft.com/office/powerpoint/2010/main" val="287611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13</a:t>
            </a:fld>
            <a:endParaRPr lang="en-GB"/>
          </a:p>
        </p:txBody>
      </p:sp>
    </p:spTree>
    <p:extLst>
      <p:ext uri="{BB962C8B-B14F-4D97-AF65-F5344CB8AC3E}">
        <p14:creationId xmlns:p14="http://schemas.microsoft.com/office/powerpoint/2010/main" val="535527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Financial reports may be available from the Ministry of Finance, line ministries responsible for WASH programmes, annual reports for specific programmes/areas, audited financial statements, donor or NGO reports or financial statements, etc. Expenditure reports for external funding may originate from donors and/or NGOs and content is not necessarily determined by the government.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14</a:t>
            </a:fld>
            <a:endParaRPr lang="en-GB"/>
          </a:p>
        </p:txBody>
      </p:sp>
    </p:spTree>
    <p:extLst>
      <p:ext uri="{BB962C8B-B14F-4D97-AF65-F5344CB8AC3E}">
        <p14:creationId xmlns:p14="http://schemas.microsoft.com/office/powerpoint/2010/main" val="1541895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15</a:t>
            </a:fld>
            <a:endParaRPr lang="en-GB"/>
          </a:p>
        </p:txBody>
      </p:sp>
    </p:spTree>
    <p:extLst>
      <p:ext uri="{BB962C8B-B14F-4D97-AF65-F5344CB8AC3E}">
        <p14:creationId xmlns:p14="http://schemas.microsoft.com/office/powerpoint/2010/main" val="1611359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Expenditure reports for external funding may originate from donors and/or NGOs and content is not necessarily determined by the government.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16</a:t>
            </a:fld>
            <a:endParaRPr lang="en-GB"/>
          </a:p>
        </p:txBody>
      </p:sp>
    </p:spTree>
    <p:extLst>
      <p:ext uri="{BB962C8B-B14F-4D97-AF65-F5344CB8AC3E}">
        <p14:creationId xmlns:p14="http://schemas.microsoft.com/office/powerpoint/2010/main" val="215771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17</a:t>
            </a:fld>
            <a:endParaRPr lang="en-GB"/>
          </a:p>
        </p:txBody>
      </p:sp>
    </p:spTree>
    <p:extLst>
      <p:ext uri="{BB962C8B-B14F-4D97-AF65-F5344CB8AC3E}">
        <p14:creationId xmlns:p14="http://schemas.microsoft.com/office/powerpoint/2010/main" val="2334080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18</a:t>
            </a:fld>
            <a:endParaRPr lang="en-GB"/>
          </a:p>
        </p:txBody>
      </p:sp>
    </p:spTree>
    <p:extLst>
      <p:ext uri="{BB962C8B-B14F-4D97-AF65-F5344CB8AC3E}">
        <p14:creationId xmlns:p14="http://schemas.microsoft.com/office/powerpoint/2010/main" val="2190534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2">
                    <a:lumMod val="75000"/>
                  </a:schemeClr>
                </a:solidFill>
              </a:rPr>
              <a:t>Cost recovery is considered to be important for the sustainability of services</a:t>
            </a:r>
          </a:p>
          <a:p>
            <a:endParaRPr lang="en-US"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19</a:t>
            </a:fld>
            <a:endParaRPr lang="en-GB"/>
          </a:p>
        </p:txBody>
      </p:sp>
    </p:spTree>
    <p:extLst>
      <p:ext uri="{BB962C8B-B14F-4D97-AF65-F5344CB8AC3E}">
        <p14:creationId xmlns:p14="http://schemas.microsoft.com/office/powerpoint/2010/main" val="428512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2</a:t>
            </a:fld>
            <a:endParaRPr lang="en-GB"/>
          </a:p>
        </p:txBody>
      </p:sp>
    </p:spTree>
    <p:extLst>
      <p:ext uri="{BB962C8B-B14F-4D97-AF65-F5344CB8AC3E}">
        <p14:creationId xmlns:p14="http://schemas.microsoft.com/office/powerpoint/2010/main" val="1908635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rPr>
              <a:t>Operations and basic maintenance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Includes activities necessary to keep services running.  Operating costs are recurrent (regular, ongoing) spending to provide WASH goods and services: labour, fuel, chemicals, materials, and purchases of any bulk water. Basic maintenance costs are the routine expenditures needed to keep systems running at design performance, but does not include major repairs or renewals.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pPr/>
              <a:t>20</a:t>
            </a:fld>
            <a:endParaRPr lang="en-GB"/>
          </a:p>
        </p:txBody>
      </p:sp>
    </p:spTree>
    <p:extLst>
      <p:ext uri="{BB962C8B-B14F-4D97-AF65-F5344CB8AC3E}">
        <p14:creationId xmlns:p14="http://schemas.microsoft.com/office/powerpoint/2010/main" val="452175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Tariffs are considered payments made by users to service providers for getting access to and for using the service. </a:t>
            </a:r>
            <a:endParaRPr lang="en-US"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21</a:t>
            </a:fld>
            <a:endParaRPr lang="en-GB"/>
          </a:p>
        </p:txBody>
      </p:sp>
    </p:spTree>
    <p:extLst>
      <p:ext uri="{BB962C8B-B14F-4D97-AF65-F5344CB8AC3E}">
        <p14:creationId xmlns:p14="http://schemas.microsoft.com/office/powerpoint/2010/main" val="2986091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t>
            </a:r>
            <a:r>
              <a:rPr lang="en-GB" sz="1200" kern="1200" dirty="0">
                <a:solidFill>
                  <a:schemeClr val="tx1"/>
                </a:solidFill>
                <a:effectLst/>
                <a:latin typeface="+mn-lt"/>
                <a:ea typeface="+mn-ea"/>
                <a:cs typeface="+mn-cs"/>
              </a:rPr>
              <a:t>information on cost recovery strategies where tariffs are insufficient to cover operations and basic maintenance. </a:t>
            </a:r>
            <a:endParaRPr lang="en-US"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22</a:t>
            </a:fld>
            <a:endParaRPr lang="en-GB"/>
          </a:p>
        </p:txBody>
      </p:sp>
    </p:spTree>
    <p:extLst>
      <p:ext uri="{BB962C8B-B14F-4D97-AF65-F5344CB8AC3E}">
        <p14:creationId xmlns:p14="http://schemas.microsoft.com/office/powerpoint/2010/main" val="1074385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Provide information on legal or regulatory frameworks for tariff review, including whether utility cost recovery is reviewed periodically and tariff adjustments made as necessary (i.e. by utility decision-making, by regulatory board, etc.).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23</a:t>
            </a:fld>
            <a:endParaRPr lang="en-GB"/>
          </a:p>
        </p:txBody>
      </p:sp>
    </p:spTree>
    <p:extLst>
      <p:ext uri="{BB962C8B-B14F-4D97-AF65-F5344CB8AC3E}">
        <p14:creationId xmlns:p14="http://schemas.microsoft.com/office/powerpoint/2010/main" val="3503410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2030 Agenda for Sustainable Development includes a dedicated goal on water and sanitation (SDG 6) that sets out to “ensure availability and sustainable management of water and sanitation to all.” In line with this objective, many countries have already established policies and </a:t>
            </a:r>
            <a:r>
              <a:rPr lang="en-US" sz="1200" b="1" i="0" u="none" strike="noStrike" kern="1200" baseline="0" dirty="0">
                <a:solidFill>
                  <a:schemeClr val="tx1"/>
                </a:solidFill>
                <a:latin typeface="+mn-lt"/>
                <a:ea typeface="+mn-ea"/>
                <a:cs typeface="+mn-cs"/>
              </a:rPr>
              <a:t>specific financing measures </a:t>
            </a:r>
            <a:r>
              <a:rPr lang="en-US" sz="1200" b="0" i="0" u="none" strike="noStrike" kern="1200" baseline="0" dirty="0">
                <a:solidFill>
                  <a:schemeClr val="tx1"/>
                </a:solidFill>
                <a:latin typeface="+mn-lt"/>
                <a:ea typeface="+mn-ea"/>
                <a:cs typeface="+mn-cs"/>
              </a:rPr>
              <a:t>to reach vulnerable groups to ensure equal and non-discriminatory access to drinking-water and sanitation services.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24</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Examples of measures include: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Specific budgets for identified disparities (e.g. in rural, </a:t>
            </a:r>
            <a:r>
              <a:rPr lang="en-US" sz="1200" b="0" i="0" u="none" strike="noStrike" kern="1200" baseline="0" dirty="0" err="1">
                <a:solidFill>
                  <a:schemeClr val="tx1"/>
                </a:solidFill>
                <a:latin typeface="+mn-lt"/>
                <a:ea typeface="+mn-ea"/>
                <a:cs typeface="+mn-cs"/>
              </a:rPr>
              <a:t>peri</a:t>
            </a:r>
            <a:r>
              <a:rPr lang="en-US" sz="1200" b="0" i="0" u="none" strike="noStrike" kern="1200" baseline="0" dirty="0">
                <a:solidFill>
                  <a:schemeClr val="tx1"/>
                </a:solidFill>
                <a:latin typeface="+mn-lt"/>
                <a:ea typeface="+mn-ea"/>
                <a:cs typeface="+mn-cs"/>
              </a:rPr>
              <a:t>-urban or slum area with low access);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Grants for basic services that promote some service to all rather than all services for some;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Subsidized water tariffs, with lower rates for low consumption volumes that cover basic needs;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Geographic targeting of available funds (e.g. towards rural or interior areas with low access); and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Subsidies/grants targeted to specific vulnerable groups for water connections, or assistance in the construction of latrines. </a:t>
            </a:r>
          </a:p>
        </p:txBody>
      </p:sp>
      <p:sp>
        <p:nvSpPr>
          <p:cNvPr id="4" name="Slide Number Placeholder 3"/>
          <p:cNvSpPr>
            <a:spLocks noGrp="1"/>
          </p:cNvSpPr>
          <p:nvPr>
            <p:ph type="sldNum" sz="quarter" idx="10"/>
          </p:nvPr>
        </p:nvSpPr>
        <p:spPr/>
        <p:txBody>
          <a:bodyPr/>
          <a:lstStyle/>
          <a:p>
            <a:fld id="{99BE04D0-D349-49E0-A693-77C2D07C03FA}" type="slidenum">
              <a:rPr lang="en-GB" smtClean="0"/>
              <a:pPr/>
              <a:t>25</a:t>
            </a:fld>
            <a:endParaRPr lang="en-GB"/>
          </a:p>
        </p:txBody>
      </p:sp>
    </p:spTree>
    <p:extLst>
      <p:ext uri="{BB962C8B-B14F-4D97-AF65-F5344CB8AC3E}">
        <p14:creationId xmlns:p14="http://schemas.microsoft.com/office/powerpoint/2010/main" val="3967688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pPr/>
              <a:t>26</a:t>
            </a:fld>
            <a:endParaRPr lang="en-GB"/>
          </a:p>
        </p:txBody>
      </p:sp>
    </p:spTree>
    <p:extLst>
      <p:ext uri="{BB962C8B-B14F-4D97-AF65-F5344CB8AC3E}">
        <p14:creationId xmlns:p14="http://schemas.microsoft.com/office/powerpoint/2010/main" val="315660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there is a vulnerable group listed that does not exist in your country, please mark the ‘not applicable’ column.</a:t>
            </a:r>
            <a:endParaRPr lang="en-US" sz="120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pPr/>
              <a:t>27</a:t>
            </a:fld>
            <a:endParaRPr lang="en-GB"/>
          </a:p>
        </p:txBody>
      </p:sp>
    </p:spTree>
    <p:extLst>
      <p:ext uri="{BB962C8B-B14F-4D97-AF65-F5344CB8AC3E}">
        <p14:creationId xmlns:p14="http://schemas.microsoft.com/office/powerpoint/2010/main" val="2322106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more than one vulnerable group are listed, please continue the answer in the Survey Annex. </a:t>
            </a:r>
          </a:p>
        </p:txBody>
      </p:sp>
      <p:sp>
        <p:nvSpPr>
          <p:cNvPr id="4" name="Slide Number Placeholder 3"/>
          <p:cNvSpPr>
            <a:spLocks noGrp="1"/>
          </p:cNvSpPr>
          <p:nvPr>
            <p:ph type="sldNum" sz="quarter" idx="10"/>
          </p:nvPr>
        </p:nvSpPr>
        <p:spPr/>
        <p:txBody>
          <a:bodyPr/>
          <a:lstStyle/>
          <a:p>
            <a:fld id="{99BE04D0-D349-49E0-A693-77C2D07C03FA}" type="slidenum">
              <a:rPr lang="en-GB" smtClean="0"/>
              <a:pPr/>
              <a:t>28</a:t>
            </a:fld>
            <a:endParaRPr lang="en-GB"/>
          </a:p>
        </p:txBody>
      </p:sp>
    </p:spTree>
    <p:extLst>
      <p:ext uri="{BB962C8B-B14F-4D97-AF65-F5344CB8AC3E}">
        <p14:creationId xmlns:p14="http://schemas.microsoft.com/office/powerpoint/2010/main" val="858331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Low-income populations, vulnerable population groups and rural communities commonly do not have the financial means to obtain or connect to existing water and sanitation services, let alone pay for the cost to sustain these services. This question aims to assess whether the government has defined affordability criteria and whether any specific measures have been made to make WASH more affordable for vulnerable groups, and how widely these are used.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pPr/>
              <a:t>29</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3</a:t>
            </a:fld>
            <a:endParaRPr lang="en-GB"/>
          </a:p>
        </p:txBody>
      </p:sp>
    </p:spTree>
    <p:extLst>
      <p:ext uri="{BB962C8B-B14F-4D97-AF65-F5344CB8AC3E}">
        <p14:creationId xmlns:p14="http://schemas.microsoft.com/office/powerpoint/2010/main" val="2224767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affordability schemes can include any or all of the mentioned groups identified in question A9, B5, D5. The most commonly cited affordability scheme is that of a tiered or block tariff scheme based on water use and/or income levels – with a highly subsidized first block, (e.g. 0 to 7 cubic meters) designed to cover basic needs. Other examples of the affordability schemes cited by countries include: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Reduced or subsidized water connection fees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Vouchers (pre-paid)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Free water tanks for senior citizens and people living with disabilities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Goodwill of WASH committee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Microfinance, incentive credit (loan) for rural populations. </a:t>
            </a:r>
          </a:p>
          <a:p>
            <a:r>
              <a:rPr lang="en-US" sz="1200" b="0" i="0" u="none" strike="noStrike" kern="1200" baseline="0" dirty="0">
                <a:solidFill>
                  <a:schemeClr val="tx1"/>
                </a:solidFill>
                <a:latin typeface="+mn-lt"/>
                <a:ea typeface="+mn-ea"/>
                <a:cs typeface="+mn-cs"/>
              </a:rPr>
              <a:t>Other examples include subsidies to reduce costs of spare parts for water pumps or slabs for latrines.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30</a:t>
            </a:fld>
            <a:endParaRPr lang="en-GB"/>
          </a:p>
        </p:txBody>
      </p:sp>
    </p:spTree>
    <p:extLst>
      <p:ext uri="{BB962C8B-B14F-4D97-AF65-F5344CB8AC3E}">
        <p14:creationId xmlns:p14="http://schemas.microsoft.com/office/powerpoint/2010/main" val="1324421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line with policies or plans mentioned in Section A (Question A5). </a:t>
            </a:r>
          </a:p>
        </p:txBody>
      </p:sp>
      <p:sp>
        <p:nvSpPr>
          <p:cNvPr id="4" name="Slide Number Placeholder 3"/>
          <p:cNvSpPr>
            <a:spLocks noGrp="1"/>
          </p:cNvSpPr>
          <p:nvPr>
            <p:ph type="sldNum" sz="quarter" idx="10"/>
          </p:nvPr>
        </p:nvSpPr>
        <p:spPr/>
        <p:txBody>
          <a:bodyPr/>
          <a:lstStyle/>
          <a:p>
            <a:fld id="{99BE04D0-D349-49E0-A693-77C2D07C03FA}" type="slidenum">
              <a:rPr lang="en-GB" smtClean="0"/>
              <a:pPr/>
              <a:t>31</a:t>
            </a:fld>
            <a:endParaRPr lang="en-GB"/>
          </a:p>
        </p:txBody>
      </p:sp>
    </p:spTree>
    <p:extLst>
      <p:ext uri="{BB962C8B-B14F-4D97-AF65-F5344CB8AC3E}">
        <p14:creationId xmlns:p14="http://schemas.microsoft.com/office/powerpoint/2010/main" val="433649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affordability schemes can include any or all of the mentioned groups identified in question A9, B5, D5. The most commonly cited affordability scheme is that of a tiered or block tariff scheme based on water use and/or income levels – with a highly subsidized first block, (e.g. 0 to 7 cubic meters) designed to cover basic needs. Other examples of the affordability schemes cited by countries include: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Reduced or subsidized water connection fees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Vouchers (pre-paid)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Free water tanks for senior citizens and people living with disabilities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Goodwill of WASH committee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Microfinance, incentive credit (loan) for rural populations. </a:t>
            </a:r>
          </a:p>
          <a:p>
            <a:r>
              <a:rPr lang="en-US" sz="1200" b="0" i="0" u="none" strike="noStrike" kern="1200" baseline="0" dirty="0">
                <a:solidFill>
                  <a:schemeClr val="tx1"/>
                </a:solidFill>
                <a:latin typeface="+mn-lt"/>
                <a:ea typeface="+mn-ea"/>
                <a:cs typeface="+mn-cs"/>
              </a:rPr>
              <a:t>Other examples include subsidies to reduce costs of spare parts for water pumps or slabs for latrines.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32</a:t>
            </a:fld>
            <a:endParaRPr lang="en-GB"/>
          </a:p>
        </p:txBody>
      </p:sp>
    </p:spTree>
    <p:extLst>
      <p:ext uri="{BB962C8B-B14F-4D97-AF65-F5344CB8AC3E}">
        <p14:creationId xmlns:p14="http://schemas.microsoft.com/office/powerpoint/2010/main" val="2042668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Improving the use of available external funds is one means to incrementally increase financing to the WASH sector.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33</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34</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35</a:t>
            </a:fld>
            <a:endParaRPr lang="en-GB"/>
          </a:p>
        </p:txBody>
      </p:sp>
    </p:spTree>
    <p:extLst>
      <p:ext uri="{BB962C8B-B14F-4D97-AF65-F5344CB8AC3E}">
        <p14:creationId xmlns:p14="http://schemas.microsoft.com/office/powerpoint/2010/main" val="3874719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36</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previous GLAAS surveys, efficient and timely release of domestic financing for WASH was reported as an issue for a majority of countries. Most often issues concerning the absorption of national funds for WASH activities included: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Administrative/funding release procedures too lengthy or too complex;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Procurement delays (causing late fund release, i.e. too late to be spent within the financial year for which the funds have been allocated);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Inadequate project preparation, inaccurate estimates or terms of reference in procurement;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Low public or private sector capacity to respond to proposals and implement projects (e.g. limited drillers or suppliers, or lack of municipal capacity to perform supply chain management); and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Expropriation and land-ownership issues causing delays. </a:t>
            </a:r>
          </a:p>
          <a:p>
            <a:r>
              <a:rPr lang="en-US" sz="1200" b="0" i="0" u="none" strike="noStrike" kern="1200" baseline="0" dirty="0">
                <a:solidFill>
                  <a:schemeClr val="tx1"/>
                </a:solidFill>
                <a:latin typeface="+mn-lt"/>
                <a:ea typeface="+mn-ea"/>
                <a:cs typeface="+mn-cs"/>
              </a:rPr>
              <a:t>Previous trends showed improvements in the absorption of funds for WASH that were possibly linked to improvements in financial procedures or country implementation capacity. If there has been a recent increase in the absorption of domestic funds committed for WASH in the past three years, please describe what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or policies have aided this improvement.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37</a:t>
            </a:fld>
            <a:endParaRPr lang="en-GB"/>
          </a:p>
        </p:txBody>
      </p:sp>
    </p:spTree>
    <p:extLst>
      <p:ext uri="{BB962C8B-B14F-4D97-AF65-F5344CB8AC3E}">
        <p14:creationId xmlns:p14="http://schemas.microsoft.com/office/powerpoint/2010/main" val="959333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question is used in monitoring SDG Target 6.a (</a:t>
            </a:r>
            <a:r>
              <a:rPr lang="en-GB" sz="1200" u="sng" kern="1200" dirty="0">
                <a:solidFill>
                  <a:schemeClr val="tx1"/>
                </a:solidFill>
                <a:effectLst/>
                <a:latin typeface="+mn-lt"/>
                <a:ea typeface="+mn-ea"/>
                <a:cs typeface="+mn-cs"/>
                <a:hlinkClick r:id="rId3"/>
              </a:rPr>
              <a:t>http://www.sdg6monitoring.org/indicators/target-6a/</a:t>
            </a:r>
            <a:r>
              <a:rPr lang="en-GB" sz="1200" kern="1200" dirty="0">
                <a:solidFill>
                  <a:schemeClr val="tx1"/>
                </a:solidFill>
                <a:effectLst/>
                <a:latin typeface="+mn-lt"/>
                <a:ea typeface="+mn-ea"/>
                <a:cs typeface="+mn-cs"/>
              </a:rPr>
              <a:t>). Donor activity and disbursement Information has been requested specifically for drinking-water and sanitation, and for the broader water sector.  Countries may use information from OECD Creditor Reporting System to identify gross aid disbursements for those donors that do not channel funds through the national budget process if these amounts are unavailable in national budget or WASH sector planning or assessment documents (see </a:t>
            </a:r>
            <a:r>
              <a:rPr lang="en-GB" sz="1200" u="sng" kern="1200" dirty="0">
                <a:solidFill>
                  <a:schemeClr val="tx1"/>
                </a:solidFill>
                <a:effectLst/>
                <a:latin typeface="+mn-lt"/>
                <a:ea typeface="+mn-ea"/>
                <a:cs typeface="+mn-cs"/>
                <a:hlinkClick r:id="rId4"/>
              </a:rPr>
              <a:t>http://stats.oecd.org/Index.aspx?DataSetCode=crs1</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pPr/>
              <a:t>38</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question is used in monitoring SDG Target 6.a (</a:t>
            </a:r>
            <a:r>
              <a:rPr lang="en-GB" sz="1200" u="sng" kern="1200" dirty="0">
                <a:solidFill>
                  <a:schemeClr val="tx1"/>
                </a:solidFill>
                <a:effectLst/>
                <a:latin typeface="+mn-lt"/>
                <a:ea typeface="+mn-ea"/>
                <a:cs typeface="+mn-cs"/>
                <a:hlinkClick r:id="rId3"/>
              </a:rPr>
              <a:t>http://www.sdg6monitoring.org/indicators/target-6a/</a:t>
            </a:r>
            <a:r>
              <a:rPr lang="en-GB" sz="1200" kern="1200" dirty="0">
                <a:solidFill>
                  <a:schemeClr val="tx1"/>
                </a:solidFill>
                <a:effectLst/>
                <a:latin typeface="+mn-lt"/>
                <a:ea typeface="+mn-ea"/>
                <a:cs typeface="+mn-cs"/>
              </a:rPr>
              <a:t>). Donor activity and disbursement Information has been requested specifically for drinking-water and sanitation, and for the broader water sector.  Countries may use information from OECD Creditor Reporting System to identify gross aid disbursements for those donors that do not channel funds through the national budget process if these amounts are unavailable in national budget or WASH sector planning or assessment documents (see </a:t>
            </a:r>
            <a:r>
              <a:rPr lang="en-GB" sz="1200" u="sng" kern="1200" dirty="0">
                <a:solidFill>
                  <a:schemeClr val="tx1"/>
                </a:solidFill>
                <a:effectLst/>
                <a:latin typeface="+mn-lt"/>
                <a:ea typeface="+mn-ea"/>
                <a:cs typeface="+mn-cs"/>
                <a:hlinkClick r:id="rId4"/>
              </a:rPr>
              <a:t>http://stats.oecd.org/Index.aspx?DataSetCode=crs1</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GB" sz="1200" u="sng"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pPr/>
              <a:t>39</a:t>
            </a:fld>
            <a:endParaRPr lang="en-GB"/>
          </a:p>
        </p:txBody>
      </p:sp>
    </p:spTree>
    <p:extLst>
      <p:ext uri="{BB962C8B-B14F-4D97-AF65-F5344CB8AC3E}">
        <p14:creationId xmlns:p14="http://schemas.microsoft.com/office/powerpoint/2010/main" val="240766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4</a:t>
            </a:fld>
            <a:endParaRPr lang="en-GB"/>
          </a:p>
        </p:txBody>
      </p:sp>
    </p:spTree>
    <p:extLst>
      <p:ext uri="{BB962C8B-B14F-4D97-AF65-F5344CB8AC3E}">
        <p14:creationId xmlns:p14="http://schemas.microsoft.com/office/powerpoint/2010/main" val="3990282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column for </a:t>
            </a:r>
            <a:r>
              <a:rPr lang="en-GB" sz="1200" u="sng" kern="1200" dirty="0">
                <a:solidFill>
                  <a:schemeClr val="tx1"/>
                </a:solidFill>
                <a:effectLst/>
                <a:latin typeface="+mn-lt"/>
                <a:ea typeface="+mn-ea"/>
                <a:cs typeface="+mn-cs"/>
              </a:rPr>
              <a:t>Drinking-water supply and sanitation only</a:t>
            </a:r>
            <a:r>
              <a:rPr lang="en-GB" sz="1200" kern="1200" dirty="0">
                <a:solidFill>
                  <a:schemeClr val="tx1"/>
                </a:solidFill>
                <a:effectLst/>
                <a:latin typeface="+mn-lt"/>
                <a:ea typeface="+mn-ea"/>
                <a:cs typeface="+mn-cs"/>
              </a:rPr>
              <a:t> refers to water sector policy and administrative management, water supply and sanitation systems, waste disposal, and education and training in accordance to OECD-CRS codes: 14010, 14020 to 14032, 14050, and 14081. The column for </a:t>
            </a:r>
            <a:r>
              <a:rPr lang="en-GB" sz="1200" u="sng" kern="1200" dirty="0">
                <a:solidFill>
                  <a:schemeClr val="tx1"/>
                </a:solidFill>
                <a:effectLst/>
                <a:latin typeface="+mn-lt"/>
                <a:ea typeface="+mn-ea"/>
                <a:cs typeface="+mn-cs"/>
              </a:rPr>
              <a:t>Total water sector (if available) </a:t>
            </a:r>
            <a:r>
              <a:rPr lang="en-GB" sz="1200" kern="1200" dirty="0">
                <a:solidFill>
                  <a:schemeClr val="tx1"/>
                </a:solidFill>
                <a:effectLst/>
                <a:latin typeface="+mn-lt"/>
                <a:ea typeface="+mn-ea"/>
                <a:cs typeface="+mn-cs"/>
              </a:rPr>
              <a:t>refers to any external funds channelled to the water sector, including drinking-water and sanitation systems, integrated water resources management, water conservation and rehabilitation, agricultural water use (CRS 361140), flood prevention/control (CRS 41050), and hydro-electric power plants (CRS 23220).</a:t>
            </a:r>
            <a:endParaRPr lang="en-US" sz="1200" kern="1200" dirty="0">
              <a:solidFill>
                <a:schemeClr val="tx1"/>
              </a:solidFill>
              <a:effectLst/>
              <a:latin typeface="+mn-lt"/>
              <a:ea typeface="+mn-ea"/>
              <a:cs typeface="+mn-cs"/>
            </a:endParaRPr>
          </a:p>
          <a:p>
            <a:endParaRPr lang="en-GB" sz="1200" u="sng"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pPr/>
              <a:t>40</a:t>
            </a:fld>
            <a:endParaRPr lang="en-GB"/>
          </a:p>
        </p:txBody>
      </p:sp>
    </p:spTree>
    <p:extLst>
      <p:ext uri="{BB962C8B-B14F-4D97-AF65-F5344CB8AC3E}">
        <p14:creationId xmlns:p14="http://schemas.microsoft.com/office/powerpoint/2010/main" val="28018608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With regard to </a:t>
            </a:r>
            <a:r>
              <a:rPr lang="en-GB" sz="1200" b="1" kern="1200" dirty="0">
                <a:solidFill>
                  <a:schemeClr val="tx1"/>
                </a:solidFill>
                <a:effectLst/>
                <a:latin typeface="+mn-lt"/>
                <a:ea typeface="+mn-ea"/>
                <a:cs typeface="+mn-cs"/>
              </a:rPr>
              <a:t>D9.d.i </a:t>
            </a:r>
            <a:r>
              <a:rPr lang="en-GB" sz="1200" kern="1200" dirty="0">
                <a:solidFill>
                  <a:schemeClr val="tx1"/>
                </a:solidFill>
                <a:effectLst/>
                <a:latin typeface="+mn-lt"/>
                <a:ea typeface="+mn-ea"/>
                <a:cs typeface="+mn-cs"/>
              </a:rPr>
              <a:t>on </a:t>
            </a:r>
            <a:r>
              <a:rPr lang="en-GB" sz="1200" u="sng" kern="1200" dirty="0">
                <a:solidFill>
                  <a:schemeClr val="tx1"/>
                </a:solidFill>
                <a:effectLst/>
                <a:latin typeface="+mn-lt"/>
                <a:ea typeface="+mn-ea"/>
                <a:cs typeface="+mn-cs"/>
              </a:rPr>
              <a:t>Funding provided for specific expenditures or lines in national budget, and are channelled through treasury (includes basket funding)</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targeted budget support involves the transfer of funds to the national treasury as ex-post “financing” of specific expenditures within the budget or of specific budget lines for the sector. Basket funding can be assimilated to this category.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 regard to </a:t>
            </a:r>
            <a:r>
              <a:rPr lang="en-GB" sz="1200" b="1" kern="1200" dirty="0">
                <a:solidFill>
                  <a:schemeClr val="tx1"/>
                </a:solidFill>
                <a:effectLst/>
                <a:latin typeface="+mn-lt"/>
                <a:ea typeface="+mn-ea"/>
                <a:cs typeface="+mn-cs"/>
              </a:rPr>
              <a:t>D9.d.iv</a:t>
            </a:r>
            <a:r>
              <a:rPr lang="en-GB" sz="1200" kern="1200" dirty="0">
                <a:solidFill>
                  <a:schemeClr val="tx1"/>
                </a:solidFill>
                <a:effectLst/>
                <a:latin typeface="+mn-lt"/>
                <a:ea typeface="+mn-ea"/>
                <a:cs typeface="+mn-cs"/>
              </a:rPr>
              <a:t>, general budget support is a transfer to the national treasury in support of a national development or reform policy and strategy to promote good governance across multiple sectors. Support may be conditional on certain eligibility criteria and meeting specific sector performance indicators (e.g. targets for health or other basic services). In the response, please estimate a proportion (in currency units, not as a percentage) of overall general budget support, that potentially benefited water sector programmes.</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41</a:t>
            </a:fld>
            <a:endParaRPr lang="en-GB"/>
          </a:p>
        </p:txBody>
      </p:sp>
    </p:spTree>
    <p:extLst>
      <p:ext uri="{BB962C8B-B14F-4D97-AF65-F5344CB8AC3E}">
        <p14:creationId xmlns:p14="http://schemas.microsoft.com/office/powerpoint/2010/main" val="19577616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‘Per cent (%) of donor funds’ means what proportion of the donor funds identified for the water sector or for drinking-water and sanitation are channelled to programmes or projects in the national WASH plan. It does </a:t>
            </a:r>
            <a:r>
              <a:rPr lang="en-GB" sz="1200" u="sng"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mean the percentage of total donor funds provided for all sectors.</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42</a:t>
            </a:fld>
            <a:endParaRPr lang="en-GB"/>
          </a:p>
        </p:txBody>
      </p:sp>
    </p:spTree>
    <p:extLst>
      <p:ext uri="{BB962C8B-B14F-4D97-AF65-F5344CB8AC3E}">
        <p14:creationId xmlns:p14="http://schemas.microsoft.com/office/powerpoint/2010/main" val="491479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43</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need has been identified, please indicate monetary amount and currency. </a:t>
            </a:r>
          </a:p>
        </p:txBody>
      </p:sp>
      <p:sp>
        <p:nvSpPr>
          <p:cNvPr id="4" name="Slide Number Placeholder 3"/>
          <p:cNvSpPr>
            <a:spLocks noGrp="1"/>
          </p:cNvSpPr>
          <p:nvPr>
            <p:ph type="sldNum" sz="quarter" idx="10"/>
          </p:nvPr>
        </p:nvSpPr>
        <p:spPr/>
        <p:txBody>
          <a:bodyPr/>
          <a:lstStyle/>
          <a:p>
            <a:fld id="{99BE04D0-D349-49E0-A693-77C2D07C03FA}" type="slidenum">
              <a:rPr lang="en-GB" smtClean="0"/>
              <a:pPr/>
              <a:t>44</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45</a:t>
            </a:fld>
            <a:endParaRPr lang="en-GB"/>
          </a:p>
        </p:txBody>
      </p:sp>
    </p:spTree>
    <p:extLst>
      <p:ext uri="{BB962C8B-B14F-4D97-AF65-F5344CB8AC3E}">
        <p14:creationId xmlns:p14="http://schemas.microsoft.com/office/powerpoint/2010/main" val="1236308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Tracking of WASH financing is acknowledged as critical for policy development and implementation. However, prior studies have shown that this is a difficult and challenging task. Even where adequate data are available, an adequate level of disaggregation may not be possible. Despite these difficulties, GLAAS has requested information on WASH expenditures since 2010 and data received have steadily improved.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46</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See the survey guidance for further details on these recommended steps. </a:t>
            </a:r>
          </a:p>
        </p:txBody>
      </p:sp>
      <p:sp>
        <p:nvSpPr>
          <p:cNvPr id="4" name="Slide Number Placeholder 3"/>
          <p:cNvSpPr>
            <a:spLocks noGrp="1"/>
          </p:cNvSpPr>
          <p:nvPr>
            <p:ph type="sldNum" sz="quarter" idx="10"/>
          </p:nvPr>
        </p:nvSpPr>
        <p:spPr/>
        <p:txBody>
          <a:bodyPr/>
          <a:lstStyle/>
          <a:p>
            <a:fld id="{99BE04D0-D349-49E0-A693-77C2D07C03FA}" type="slidenum">
              <a:rPr lang="en-GB" smtClean="0"/>
              <a:pPr/>
              <a:t>47</a:t>
            </a:fld>
            <a:endParaRPr lang="en-GB"/>
          </a:p>
        </p:txBody>
      </p:sp>
    </p:spTree>
    <p:extLst>
      <p:ext uri="{BB962C8B-B14F-4D97-AF65-F5344CB8AC3E}">
        <p14:creationId xmlns:p14="http://schemas.microsoft.com/office/powerpoint/2010/main" val="17147055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Countries should start by identifying relevant data already available through existing reports and information systems. </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National planning documents </a:t>
            </a:r>
          </a:p>
          <a:p>
            <a:r>
              <a:rPr lang="en-GB" sz="1200" b="0" i="0" u="none" strike="noStrike" kern="1200" baseline="0" dirty="0">
                <a:solidFill>
                  <a:schemeClr val="tx1"/>
                </a:solidFill>
                <a:latin typeface="+mn-lt"/>
                <a:ea typeface="+mn-ea"/>
                <a:cs typeface="+mn-cs"/>
              </a:rPr>
              <a:t>o Annual Development Plan </a:t>
            </a:r>
          </a:p>
          <a:p>
            <a:r>
              <a:rPr lang="en-GB" sz="1200" b="0" i="0" u="none" strike="noStrike" kern="1200" baseline="0" dirty="0">
                <a:solidFill>
                  <a:schemeClr val="tx1"/>
                </a:solidFill>
                <a:latin typeface="+mn-lt"/>
                <a:ea typeface="+mn-ea"/>
                <a:cs typeface="+mn-cs"/>
              </a:rPr>
              <a:t>o Medium-Term Expenditure Framework </a:t>
            </a:r>
          </a:p>
          <a:p>
            <a:r>
              <a:rPr lang="en-GB" sz="1200" b="0" i="0" u="none" strike="noStrike" kern="1200" baseline="0" dirty="0">
                <a:solidFill>
                  <a:schemeClr val="tx1"/>
                </a:solidFill>
                <a:latin typeface="+mn-lt"/>
                <a:ea typeface="+mn-ea"/>
                <a:cs typeface="+mn-cs"/>
              </a:rPr>
              <a:t>o National budgets and budget execution documents (public expenditures) </a:t>
            </a:r>
          </a:p>
          <a:p>
            <a:r>
              <a:rPr lang="en-GB" sz="1200" b="0" i="0" u="none" strike="noStrike" kern="1200" baseline="0" dirty="0">
                <a:solidFill>
                  <a:schemeClr val="tx1"/>
                </a:solidFill>
                <a:latin typeface="+mn-lt"/>
                <a:ea typeface="+mn-ea"/>
                <a:cs typeface="+mn-cs"/>
              </a:rPr>
              <a:t>o Ministry budgets </a:t>
            </a:r>
          </a:p>
          <a:p>
            <a:r>
              <a:rPr lang="en-US" sz="1200" b="0" i="0" u="none" strike="noStrike" kern="1200" baseline="0" dirty="0">
                <a:solidFill>
                  <a:schemeClr val="tx1"/>
                </a:solidFill>
                <a:latin typeface="+mn-lt"/>
                <a:ea typeface="+mn-ea"/>
                <a:cs typeface="+mn-cs"/>
              </a:rPr>
              <a:t>o Poverty Reduction Strategy Paper (PRSP) documents and planned poverty reduction expenditure </a:t>
            </a:r>
          </a:p>
          <a:p>
            <a:r>
              <a:rPr lang="en-US" sz="1200" b="0" i="0" u="none" strike="noStrike" kern="1200" baseline="0" dirty="0">
                <a:solidFill>
                  <a:schemeClr val="tx1"/>
                </a:solidFill>
                <a:latin typeface="+mn-lt"/>
                <a:ea typeface="+mn-ea"/>
                <a:cs typeface="+mn-cs"/>
              </a:rPr>
              <a:t>o Local government budgets (for decentralized WASH sectors, for a sample of localities) </a:t>
            </a:r>
          </a:p>
          <a:p>
            <a:r>
              <a:rPr lang="en-GB" sz="1200" b="0" i="0" u="none" strike="noStrike" kern="1200" baseline="0" dirty="0">
                <a:solidFill>
                  <a:schemeClr val="tx1"/>
                </a:solidFill>
                <a:latin typeface="+mn-lt"/>
                <a:ea typeface="+mn-ea"/>
                <a:cs typeface="+mn-cs"/>
              </a:rPr>
              <a:t>o Project-specific documentation </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National information systems </a:t>
            </a:r>
          </a:p>
          <a:p>
            <a:r>
              <a:rPr lang="en-US" sz="1200" b="0" i="0" u="none" strike="noStrike" kern="1200" baseline="0" dirty="0">
                <a:solidFill>
                  <a:schemeClr val="tx1"/>
                </a:solidFill>
                <a:latin typeface="+mn-lt"/>
                <a:ea typeface="+mn-ea"/>
                <a:cs typeface="+mn-cs"/>
              </a:rPr>
              <a:t>o Household surveys, for example UNICEF’s Multi Indicator Cluster Surveys (MICS) </a:t>
            </a:r>
          </a:p>
          <a:p>
            <a:r>
              <a:rPr lang="en-US" sz="1200" b="0" i="0" u="none" strike="noStrike" kern="1200" baseline="0" dirty="0">
                <a:solidFill>
                  <a:schemeClr val="tx1"/>
                </a:solidFill>
                <a:latin typeface="+mn-lt"/>
                <a:ea typeface="+mn-ea"/>
                <a:cs typeface="+mn-cs"/>
              </a:rPr>
              <a:t>o National population estimates (breakdown of population urban/rural population estimates) </a:t>
            </a:r>
          </a:p>
          <a:p>
            <a:r>
              <a:rPr lang="en-US" sz="1200" b="0" i="0" u="none" strike="noStrike" kern="1200" baseline="0" dirty="0">
                <a:solidFill>
                  <a:schemeClr val="tx1"/>
                </a:solidFill>
                <a:latin typeface="+mn-lt"/>
                <a:ea typeface="+mn-ea"/>
                <a:cs typeface="+mn-cs"/>
              </a:rPr>
              <a:t>o Government financial management systems </a:t>
            </a:r>
          </a:p>
          <a:p>
            <a:r>
              <a:rPr lang="en-US" sz="1200" b="0" i="0" u="none" strike="noStrike" kern="1200" baseline="0" dirty="0">
                <a:solidFill>
                  <a:schemeClr val="tx1"/>
                </a:solidFill>
                <a:latin typeface="+mn-lt"/>
                <a:ea typeface="+mn-ea"/>
                <a:cs typeface="+mn-cs"/>
              </a:rPr>
              <a:t>o Information on the water sector from national statistics offices </a:t>
            </a:r>
          </a:p>
          <a:p>
            <a:endParaRPr lang="en-GB"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Sector planning documents and information systems </a:t>
            </a:r>
          </a:p>
          <a:p>
            <a:r>
              <a:rPr lang="en-US" sz="1200" b="0" i="0" u="none" strike="noStrike" kern="1200" baseline="0" dirty="0">
                <a:solidFill>
                  <a:schemeClr val="tx1"/>
                </a:solidFill>
                <a:latin typeface="+mn-lt"/>
                <a:ea typeface="+mn-ea"/>
                <a:cs typeface="+mn-cs"/>
              </a:rPr>
              <a:t>o WASH sector reports / annual water sector review (expenditure data) </a:t>
            </a:r>
          </a:p>
          <a:p>
            <a:r>
              <a:rPr lang="en-GB" sz="1200" b="0" i="0" u="none" strike="noStrike" kern="1200" baseline="0" dirty="0">
                <a:solidFill>
                  <a:schemeClr val="tx1"/>
                </a:solidFill>
                <a:latin typeface="+mn-lt"/>
                <a:ea typeface="+mn-ea"/>
                <a:cs typeface="+mn-cs"/>
              </a:rPr>
              <a:t>o Sector information systems </a:t>
            </a:r>
          </a:p>
          <a:p>
            <a:r>
              <a:rPr lang="en-US" sz="1200" b="0" i="0" u="none" strike="noStrike" kern="1200" baseline="0" dirty="0">
                <a:solidFill>
                  <a:schemeClr val="tx1"/>
                </a:solidFill>
                <a:latin typeface="+mn-lt"/>
                <a:ea typeface="+mn-ea"/>
                <a:cs typeface="+mn-cs"/>
              </a:rPr>
              <a:t>o Sector financing reports produced by the sector regulator (where these exist) </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International databases </a:t>
            </a:r>
          </a:p>
          <a:p>
            <a:r>
              <a:rPr lang="en-US" sz="1200" b="0" i="0" u="none" strike="noStrike" kern="1200" baseline="0" dirty="0">
                <a:solidFill>
                  <a:schemeClr val="tx1"/>
                </a:solidFill>
                <a:latin typeface="+mn-lt"/>
                <a:ea typeface="+mn-ea"/>
                <a:cs typeface="+mn-cs"/>
              </a:rPr>
              <a:t>o IBNET (water and sewerage utilities performance, average annual water bill / utility revenues) </a:t>
            </a:r>
          </a:p>
          <a:p>
            <a:r>
              <a:rPr lang="en-US" sz="1200" b="0" i="0" u="none" strike="noStrike" kern="1200" baseline="0" dirty="0">
                <a:solidFill>
                  <a:schemeClr val="tx1"/>
                </a:solidFill>
                <a:latin typeface="+mn-lt"/>
                <a:ea typeface="+mn-ea"/>
                <a:cs typeface="+mn-cs"/>
              </a:rPr>
              <a:t>o OECD Creditor Reporting System (international public transfers, i.e. external funds) </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Studies, reviews, and assessments </a:t>
            </a:r>
          </a:p>
          <a:p>
            <a:r>
              <a:rPr lang="en-US" sz="1200" b="0" i="0" u="none" strike="noStrike" kern="1200" baseline="0" dirty="0">
                <a:solidFill>
                  <a:schemeClr val="tx1"/>
                </a:solidFill>
                <a:latin typeface="+mn-lt"/>
                <a:ea typeface="+mn-ea"/>
                <a:cs typeface="+mn-cs"/>
              </a:rPr>
              <a:t>o Relevant studies of the United Nations Economic Commissions </a:t>
            </a:r>
          </a:p>
          <a:p>
            <a:r>
              <a:rPr lang="en-US" sz="1200" b="0" i="0" u="none" strike="noStrike" kern="1200" baseline="0" dirty="0">
                <a:solidFill>
                  <a:schemeClr val="tx1"/>
                </a:solidFill>
                <a:latin typeface="+mn-lt"/>
                <a:ea typeface="+mn-ea"/>
                <a:cs typeface="+mn-cs"/>
              </a:rPr>
              <a:t>o World Bank Water Sanitation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Country Status Overviews (sub-Saharan Africa only) </a:t>
            </a:r>
          </a:p>
          <a:p>
            <a:r>
              <a:rPr lang="en-GB" sz="1200" b="0" i="0" u="none" strike="noStrike" kern="1200" baseline="0" dirty="0">
                <a:solidFill>
                  <a:schemeClr val="tx1"/>
                </a:solidFill>
                <a:latin typeface="+mn-lt"/>
                <a:ea typeface="+mn-ea"/>
                <a:cs typeface="+mn-cs"/>
              </a:rPr>
              <a:t>o UN-Water Country Briefs </a:t>
            </a:r>
          </a:p>
          <a:p>
            <a:r>
              <a:rPr lang="en-US" sz="1200" b="0" i="0" u="none" strike="noStrike" kern="1200" baseline="0" dirty="0">
                <a:solidFill>
                  <a:schemeClr val="tx1"/>
                </a:solidFill>
                <a:latin typeface="+mn-lt"/>
                <a:ea typeface="+mn-ea"/>
                <a:cs typeface="+mn-cs"/>
              </a:rPr>
              <a:t>o World Bank Public Expenditure Reviews (PERs) </a:t>
            </a:r>
          </a:p>
          <a:p>
            <a:r>
              <a:rPr lang="en-US" sz="1200" b="0" i="0" u="none" strike="noStrike" kern="1200" baseline="0" dirty="0">
                <a:solidFill>
                  <a:schemeClr val="tx1"/>
                </a:solidFill>
                <a:latin typeface="+mn-lt"/>
                <a:ea typeface="+mn-ea"/>
                <a:cs typeface="+mn-cs"/>
              </a:rPr>
              <a:t>o Africa Infrastructure Country Diagnostic studies </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Utility information </a:t>
            </a:r>
          </a:p>
          <a:p>
            <a:r>
              <a:rPr lang="en-US" sz="1200" b="0" i="0" u="none" strike="noStrike" kern="1200" baseline="0" dirty="0">
                <a:solidFill>
                  <a:schemeClr val="tx1"/>
                </a:solidFill>
                <a:latin typeface="+mn-lt"/>
                <a:ea typeface="+mn-ea"/>
                <a:cs typeface="+mn-cs"/>
              </a:rPr>
              <a:t>o Utility financial statements or annual reports (tariff revenues / average cost per user) </a:t>
            </a:r>
          </a:p>
          <a:p>
            <a:r>
              <a:rPr lang="en-US" sz="1200" b="0" i="0" u="none" strike="noStrike" kern="1200" baseline="0" dirty="0">
                <a:solidFill>
                  <a:schemeClr val="tx1"/>
                </a:solidFill>
                <a:latin typeface="+mn-lt"/>
                <a:ea typeface="+mn-ea"/>
                <a:cs typeface="+mn-cs"/>
              </a:rPr>
              <a:t>o Benchmarking reports from utility associations, governments (for example Brazil or India) or regulators (for example Kenya or Mozambique).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pPr/>
              <a:t>48</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rPr>
              <a:t>Identify currency, units, and data year</a:t>
            </a:r>
            <a:r>
              <a:rPr lang="en-GB" sz="1200" kern="1200" dirty="0">
                <a:solidFill>
                  <a:schemeClr val="tx1"/>
                </a:solidFill>
                <a:effectLst/>
                <a:latin typeface="+mn-lt"/>
                <a:ea typeface="+mn-ea"/>
                <a:cs typeface="+mn-cs"/>
              </a:rPr>
              <a:t>: It is expected that data could be obtained from several different sources, and it is possible that expenditures will be presented in different currencies other than the national currency (e.g. national vs. external aid reporting), different units, or for different timeframes. Please attempt to reconcile expenditure data in consistent units and timeframes, however, if this is not possible, please use/respond with as much data as possible and note where currencies or timeframes do not match.</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49</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some countries there may be several plans each covering a specific area e.g. separate plans for drinking-water, sanitation and hygiene, separate plans for urban and rural areas, even sometimes different plans for urban differentiating according to utility boundaries and urban areas not covered by the national utility. Please include descriptions and/or web links to all agreed/publicly available plans. </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Range of Responses:</a:t>
            </a:r>
          </a:p>
          <a:p>
            <a:pPr lvl="0"/>
            <a:endParaRPr lang="en-GB" sz="1200" u="sng"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u="sng" kern="1200" dirty="0">
                <a:solidFill>
                  <a:schemeClr val="tx1"/>
                </a:solidFill>
                <a:effectLst/>
                <a:latin typeface="+mn-lt"/>
                <a:ea typeface="+mn-ea"/>
                <a:cs typeface="+mn-cs"/>
              </a:rPr>
              <a:t>No financing plan:</a:t>
            </a:r>
            <a:r>
              <a:rPr lang="en-GB" sz="1200" kern="1200" dirty="0">
                <a:solidFill>
                  <a:schemeClr val="tx1"/>
                </a:solidFill>
                <a:effectLst/>
                <a:latin typeface="+mn-lt"/>
                <a:ea typeface="+mn-ea"/>
                <a:cs typeface="+mn-cs"/>
              </a:rPr>
              <a:t> There is no agreed financing plan that allocates funds to this particular WASH sub-sector/area. This sub-sector/area may be funded from a broader ministry budget or from other programmes, but no separate line items for this WASH sub-sector/area are identified and no finance plan is agreed.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GB" sz="1200" u="sng"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u="sng" kern="1200" dirty="0">
                <a:solidFill>
                  <a:schemeClr val="tx1"/>
                </a:solidFill>
                <a:effectLst/>
                <a:latin typeface="+mn-lt"/>
                <a:ea typeface="+mn-ea"/>
                <a:cs typeface="+mn-cs"/>
              </a:rPr>
              <a:t>Financing plan in development:</a:t>
            </a:r>
            <a:r>
              <a:rPr lang="en-GB" sz="1200" kern="1200" dirty="0">
                <a:solidFill>
                  <a:schemeClr val="tx1"/>
                </a:solidFill>
                <a:effectLst/>
                <a:latin typeface="+mn-lt"/>
                <a:ea typeface="+mn-ea"/>
                <a:cs typeface="+mn-cs"/>
              </a:rPr>
              <a:t> Work is in progress to develop separate budget lines or a strategic financing plan for this WASH sub-sector/area.</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GB" sz="1200" u="sng"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u="sng" kern="1200" dirty="0">
                <a:solidFill>
                  <a:schemeClr val="tx1"/>
                </a:solidFill>
                <a:effectLst/>
                <a:latin typeface="+mn-lt"/>
                <a:ea typeface="+mn-ea"/>
                <a:cs typeface="+mn-cs"/>
              </a:rPr>
              <a:t>Financing plan agreed, but insufficiently implemented:</a:t>
            </a:r>
            <a:r>
              <a:rPr lang="en-GB" sz="1200" kern="1200" dirty="0">
                <a:solidFill>
                  <a:schemeClr val="tx1"/>
                </a:solidFill>
                <a:effectLst/>
                <a:latin typeface="+mn-lt"/>
                <a:ea typeface="+mn-ea"/>
                <a:cs typeface="+mn-cs"/>
              </a:rPr>
              <a:t> Budgets or finance plans for the WASH sub-sector/area are agreed, but allocation of funds is not forthcoming or only a small fraction of budget, and/or the capacity to implement these plans/projects has yet to be developed. ‘Agreed’ means agreed and publicly available.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GB" sz="1200" u="sng"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u="sng" kern="1200" dirty="0">
                <a:solidFill>
                  <a:schemeClr val="tx1"/>
                </a:solidFill>
                <a:effectLst/>
                <a:latin typeface="+mn-lt"/>
                <a:ea typeface="+mn-ea"/>
                <a:cs typeface="+mn-cs"/>
              </a:rPr>
              <a:t>Financing plan is agreed and used for some decisions:</a:t>
            </a:r>
            <a:r>
              <a:rPr lang="en-GB" sz="1200" kern="1200" dirty="0">
                <a:solidFill>
                  <a:schemeClr val="tx1"/>
                </a:solidFill>
                <a:effectLst/>
                <a:latin typeface="+mn-lt"/>
                <a:ea typeface="+mn-ea"/>
                <a:cs typeface="+mn-cs"/>
              </a:rPr>
              <a:t> A strategic financing plan has been developed for the WASH sub-sector/area which establishes or identifies financial needs, budget allocations, sources of funds, and activities necessary to achieve plan goals. Budget allocations/expenditures and planned/implemented activities may be monitored according to planned activities, but only used sporadically in decision-making.  Budgets and plan activities may or may not be adjusted based on assessments of capacity and progress. Financing gaps have been identified, but activities to reduce financing gaps may not be acted upon or monitored consistently.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GB" sz="1200" u="sng"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u="sng" kern="1200" dirty="0">
                <a:solidFill>
                  <a:schemeClr val="tx1"/>
                </a:solidFill>
                <a:effectLst/>
                <a:latin typeface="+mn-lt"/>
                <a:ea typeface="+mn-ea"/>
                <a:cs typeface="+mn-cs"/>
              </a:rPr>
              <a:t>Financing plan is agreed and consistently used in decisions:</a:t>
            </a:r>
            <a:r>
              <a:rPr lang="en-GB" sz="1200" kern="1200" dirty="0">
                <a:solidFill>
                  <a:schemeClr val="tx1"/>
                </a:solidFill>
                <a:effectLst/>
                <a:latin typeface="+mn-lt"/>
                <a:ea typeface="+mn-ea"/>
                <a:cs typeface="+mn-cs"/>
              </a:rPr>
              <a:t> A strategic financing plan has been developed for the WASH sub-sector/area which establishes or identifies financial needs, budget allocations, sources of funds, and activities necessary to achieve plan goals. Budget allocations/expenditures and planned/implemented activities are monitored consistently, while adjustments in plan activities are made accordingly based on a periodic assessment of capacity and progress. Financing gaps have been identified and actions to reduce such gaps are planned and monitored.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pPr/>
              <a:t>5</a:t>
            </a:fld>
            <a:endParaRPr lang="en-GB"/>
          </a:p>
        </p:txBody>
      </p:sp>
    </p:spTree>
    <p:extLst>
      <p:ext uri="{BB962C8B-B14F-4D97-AF65-F5344CB8AC3E}">
        <p14:creationId xmlns:p14="http://schemas.microsoft.com/office/powerpoint/2010/main" val="7336216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Tariffs for services provided: </a:t>
            </a:r>
            <a:r>
              <a:rPr lang="en-GB" sz="1200" kern="1200" dirty="0">
                <a:solidFill>
                  <a:schemeClr val="tx1"/>
                </a:solidFill>
                <a:effectLst/>
                <a:latin typeface="+mn-lt"/>
                <a:ea typeface="+mn-ea"/>
                <a:cs typeface="+mn-cs"/>
              </a:rPr>
              <a:t>For these flows, you will need to include an estimate of the total tariff revenues received by service providers. For example, this information might be obtained in IBNET, via the National Statistics Office, through individual service provider financial statements, with service regulators, or through associations of service providers. Some countries or organizations have gathered data on average tariffs in a given country or in different cities, while other organizations gather and present data on tariff structures at country level. However, few if any countries consistently and regularly collect data on the total amount of revenue generated through tariffs paid by users for services provided. In addition to collecting tariff revenue data from service providers, or if these data are not available, average tariffs could be combined with data on average water use and population estimates to derive very rough estimates of revenues from tariffs.</a:t>
            </a:r>
            <a:endParaRPr lang="en-US" sz="1200" kern="1200" dirty="0">
              <a:solidFill>
                <a:schemeClr val="tx1"/>
              </a:solidFill>
              <a:effectLst/>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Households’ out of pocket expenditure for self-supply: </a:t>
            </a:r>
            <a:r>
              <a:rPr lang="en-GB" sz="1200" kern="1200" dirty="0">
                <a:solidFill>
                  <a:schemeClr val="tx1"/>
                </a:solidFill>
                <a:effectLst/>
                <a:latin typeface="+mn-lt"/>
                <a:ea typeface="+mn-ea"/>
                <a:cs typeface="+mn-cs"/>
              </a:rPr>
              <a:t>Funding provided by households for </a:t>
            </a:r>
            <a:r>
              <a:rPr lang="en-US" sz="1200" kern="1200" dirty="0">
                <a:solidFill>
                  <a:schemeClr val="tx1"/>
                </a:solidFill>
                <a:effectLst/>
                <a:latin typeface="+mn-lt"/>
                <a:ea typeface="+mn-ea"/>
                <a:cs typeface="+mn-cs"/>
              </a:rPr>
              <a:t>investment in water self-supply solutions (private or community wells, small private water production systems, water tanks) and household level sanitation. </a:t>
            </a:r>
            <a:r>
              <a:rPr lang="en-GB" sz="1200" kern="1200" dirty="0">
                <a:solidFill>
                  <a:schemeClr val="tx1"/>
                </a:solidFill>
                <a:effectLst/>
                <a:latin typeface="+mn-lt"/>
                <a:ea typeface="+mn-ea"/>
                <a:cs typeface="+mn-cs"/>
              </a:rPr>
              <a:t>In most countries, it is likely that these expenditures will need to be estimated based on estimated changes in water and sanitation coverage rates, and estimates of investments in self-provision by households. It would be preferable to at least provide an estimate of those expenses and to provide an explanation of the estimation method used below the table. </a:t>
            </a:r>
            <a:endParaRPr lang="en-US"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50</a:t>
            </a:fld>
            <a:endParaRPr lang="en-GB"/>
          </a:p>
        </p:txBody>
      </p:sp>
    </p:spTree>
    <p:extLst>
      <p:ext uri="{BB962C8B-B14F-4D97-AF65-F5344CB8AC3E}">
        <p14:creationId xmlns:p14="http://schemas.microsoft.com/office/powerpoint/2010/main" val="27841567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Government or public authority expenditures: </a:t>
            </a:r>
            <a:r>
              <a:rPr lang="en-GB" sz="1200" kern="1200" dirty="0">
                <a:solidFill>
                  <a:schemeClr val="tx1"/>
                </a:solidFill>
                <a:effectLst/>
                <a:latin typeface="+mn-lt"/>
                <a:ea typeface="+mn-ea"/>
                <a:cs typeface="+mn-cs"/>
              </a:rPr>
              <a:t>Funds contributed by the government or public authorities at central, provincial or local level to WASH. These funds are typically government transfers that come from taxes or other sources of revenues of the government. </a:t>
            </a:r>
            <a:r>
              <a:rPr lang="en-US" sz="1200" kern="1200" dirty="0">
                <a:solidFill>
                  <a:schemeClr val="tx1"/>
                </a:solidFill>
                <a:effectLst/>
                <a:latin typeface="+mn-lt"/>
                <a:ea typeface="+mn-ea"/>
                <a:cs typeface="+mn-cs"/>
              </a:rPr>
              <a:t>Such funds would typically be provided as subsidies for capital investment or operations. This category includes only “pure” grants and excludes repayable financing and concessionary loans, which should be included in the “repayable financing” row of this question.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on public transfers channeled to the WASH sector should be collected from a wide range of stakeholders and sources, including national and local governments or other public financing units. The latter may include common funding baskets, if a sector-wide approach to pool funding is adopted. In some cases, aggregated data at the national level can be found in established tools for tracking and planning financial resources. They can also be found in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budget reporting systems. </a:t>
            </a: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51</a:t>
            </a:fld>
            <a:endParaRPr lang="en-GB"/>
          </a:p>
        </p:txBody>
      </p:sp>
    </p:spTree>
    <p:extLst>
      <p:ext uri="{BB962C8B-B14F-4D97-AF65-F5344CB8AC3E}">
        <p14:creationId xmlns:p14="http://schemas.microsoft.com/office/powerpoint/2010/main" val="35630769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International public transfers: </a:t>
            </a:r>
            <a:r>
              <a:rPr lang="en-US" sz="1200" kern="1200" dirty="0">
                <a:solidFill>
                  <a:schemeClr val="tx1"/>
                </a:solidFill>
                <a:effectLst/>
                <a:latin typeface="+mn-lt"/>
                <a:ea typeface="+mn-ea"/>
                <a:cs typeface="+mn-cs"/>
              </a:rPr>
              <a:t>This category includes only voluntary donations from external public donors and multi-lateral agencies.  These funds can be contributed in the form of grants or guarantees.  Other forms of repayable financing from international donors, such as concessionary loans, are excluded from this category and should be shown in the “Repayable financing” row.  Data on international public transfers can be sought from the following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The OECD Creditor Reporting System </a:t>
            </a:r>
            <a:r>
              <a:rPr lang="en-US" sz="1200" kern="1200" dirty="0">
                <a:solidFill>
                  <a:schemeClr val="tx1"/>
                </a:solidFill>
                <a:effectLst/>
                <a:latin typeface="+mn-lt"/>
                <a:ea typeface="+mn-ea"/>
                <a:cs typeface="+mn-cs"/>
              </a:rPr>
              <a:t>(</a:t>
            </a:r>
            <a:r>
              <a:rPr lang="en-GB" sz="1200" u="sng" kern="1200" dirty="0">
                <a:solidFill>
                  <a:schemeClr val="tx1"/>
                </a:solidFill>
                <a:effectLst/>
                <a:latin typeface="+mn-lt"/>
                <a:ea typeface="+mn-ea"/>
                <a:cs typeface="+mn-cs"/>
                <a:hlinkClick r:id="rId3"/>
              </a:rPr>
              <a:t>http://stats.oecd.org/Index.aspx?DataSetCode=crs1</a:t>
            </a:r>
            <a:r>
              <a:rPr lang="en-US" sz="1200" kern="1200" dirty="0">
                <a:solidFill>
                  <a:schemeClr val="tx1"/>
                </a:solidFill>
                <a:effectLst/>
                <a:latin typeface="+mn-lt"/>
                <a:ea typeface="+mn-ea"/>
                <a:cs typeface="+mn-cs"/>
              </a:rPr>
              <a:t>): This database tracks most transfers in the form of official development assistance (ODA) from donor countries and international organizations (bilateral and multilateral cooperation). This is a widely used source of international public transfer data and offers the possibility of tracking grants and (concessionary) loans separately.</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National and local government financial accounts</a:t>
            </a:r>
            <a:r>
              <a:rPr lang="en-US" sz="1200" kern="1200" dirty="0">
                <a:solidFill>
                  <a:schemeClr val="tx1"/>
                </a:solidFill>
                <a:effectLst/>
                <a:latin typeface="+mn-lt"/>
                <a:ea typeface="+mn-ea"/>
                <a:cs typeface="+mn-cs"/>
              </a:rPr>
              <a:t>: These can be used to complement and refine data from OECD databases at the national level. In the event of conflicting information, however, it is essential to state which source has been given priority (which will depend on reliability). The Ministry of Finance should have aggregated reports on transfers from donors, but it may not differentiate between grants and concessionary loans.</a:t>
            </a:r>
          </a:p>
          <a:p>
            <a:endParaRPr lang="en-GB" dirty="0"/>
          </a:p>
          <a:p>
            <a:r>
              <a:rPr lang="en-GB" b="1" u="sng" dirty="0"/>
              <a:t>Voluntary Transfers: </a:t>
            </a:r>
            <a:r>
              <a:rPr lang="en-US" sz="1200" kern="1200" dirty="0">
                <a:solidFill>
                  <a:schemeClr val="tx1"/>
                </a:solidFill>
                <a:effectLst/>
                <a:latin typeface="+mn-lt"/>
                <a:ea typeface="+mn-ea"/>
                <a:cs typeface="+mn-cs"/>
              </a:rPr>
              <a:t>Voluntary donations may come from international and national non-governmental donors, including from charitable foundations, non-governmental organizations (NGOs), civil society organizations and individuals (remittances). Only donations that are 100% pure grants are included in this category. All forms of repayable financing (including concessionary loans and guarantees) should be included in the “Repayable financing” row. In many developing countries, voluntary organizations frequently contribute to funding the water and sanitation sector both in cash and in kind (for example, by digging a well or providing equipment). Such transfers are often not reliably recorded, and therefore will likely be excluded from estimated voluntary donation amounts.</a:t>
            </a:r>
            <a:endParaRPr lang="en-GB" b="1" u="sng"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52</a:t>
            </a:fld>
            <a:endParaRPr lang="en-GB"/>
          </a:p>
        </p:txBody>
      </p:sp>
    </p:spTree>
    <p:extLst>
      <p:ext uri="{BB962C8B-B14F-4D97-AF65-F5344CB8AC3E}">
        <p14:creationId xmlns:p14="http://schemas.microsoft.com/office/powerpoint/2010/main" val="40784720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kern="1200" baseline="0" dirty="0">
                <a:solidFill>
                  <a:schemeClr val="tx1"/>
                </a:solidFill>
                <a:latin typeface="+mn-lt"/>
                <a:ea typeface="+mn-ea"/>
                <a:cs typeface="+mn-cs"/>
              </a:rPr>
              <a:t>Repayable financing</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This category includes all types of repayable financing, including concessionary loans or guarantees. Information on repayable financing to the sector is limited, but some can be found in existing databases: </a:t>
            </a:r>
          </a:p>
          <a:p>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OECD-CRS database contains information on concessionary lending;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International Financing Review compiles data on commercial loans or bonds; and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World Bank Private Participation in Infrastructure database reports the amount of capital investment committed by private operators at the start of a public private partnership contract. It is commonly used to track private investment in infrastructure. Although private operators would not typically bring “new” financing to the sector as they are not financing types as such, they can temporarily bridge the financing gap. </a:t>
            </a: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53</a:t>
            </a:fld>
            <a:endParaRPr lang="en-GB"/>
          </a:p>
        </p:txBody>
      </p:sp>
    </p:spTree>
    <p:extLst>
      <p:ext uri="{BB962C8B-B14F-4D97-AF65-F5344CB8AC3E}">
        <p14:creationId xmlns:p14="http://schemas.microsoft.com/office/powerpoint/2010/main" val="37132383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Please mention the source(s) of information for each financing type and indicate where data gaps exist (i.e. the respondent has attempted to locate the information, but the information is not available). Additionally, it is important to differentiate between what is not available at all and where insufficient data is available. Lastly, please feel free to include any comments on how much existing data/estimates reflect the actual overall sector spending</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54</a:t>
            </a:fld>
            <a:endParaRPr lang="en-GB"/>
          </a:p>
        </p:txBody>
      </p:sp>
    </p:spTree>
    <p:extLst>
      <p:ext uri="{BB962C8B-B14F-4D97-AF65-F5344CB8AC3E}">
        <p14:creationId xmlns:p14="http://schemas.microsoft.com/office/powerpoint/2010/main" val="11502274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Establish WASH sector boundaries: </a:t>
            </a:r>
            <a:r>
              <a:rPr lang="en-US" sz="1200" b="0" i="0" u="none" strike="noStrike" kern="1200" baseline="0" dirty="0">
                <a:solidFill>
                  <a:schemeClr val="tx1"/>
                </a:solidFill>
                <a:latin typeface="+mn-lt"/>
                <a:ea typeface="+mn-ea"/>
                <a:cs typeface="+mn-cs"/>
              </a:rPr>
              <a:t>For purposes of this question, the WASH sector boundary has been defined as services related to the provision of water, sanitation, and hygiene services. This would include support services to the WASH sector including policy-making processes, governance, and capacity-building activities, as well as water resources management (as it relates to water and sanitation services). </a:t>
            </a:r>
            <a:endParaRPr lang="en-GB" dirty="0"/>
          </a:p>
          <a:p>
            <a:endParaRPr lang="en-GB"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Avoid double counting between financing units: </a:t>
            </a:r>
            <a:r>
              <a:rPr lang="en-US" sz="1200" b="0" i="0" u="none" strike="noStrike" kern="1200" baseline="0" dirty="0">
                <a:solidFill>
                  <a:schemeClr val="tx1"/>
                </a:solidFill>
                <a:latin typeface="+mn-lt"/>
                <a:ea typeface="+mn-ea"/>
                <a:cs typeface="+mn-cs"/>
              </a:rPr>
              <a:t>To establish overall expenditure in the WASH sector, financial flows should be computed at the level of the financing unit through which they enter the sector. A key principle is that one flow should only be recorded as one financing type. Donor funding channeled to local government through the national government, for example, should be recorded as </a:t>
            </a:r>
            <a:r>
              <a:rPr lang="en-US" sz="1200" b="0" i="1" u="none" strike="noStrike" kern="1200" baseline="0" dirty="0">
                <a:solidFill>
                  <a:schemeClr val="tx1"/>
                </a:solidFill>
                <a:latin typeface="+mn-lt"/>
                <a:ea typeface="+mn-ea"/>
                <a:cs typeface="+mn-cs"/>
              </a:rPr>
              <a:t>international public transfers. </a:t>
            </a:r>
            <a:r>
              <a:rPr lang="en-US" sz="1200" b="0" i="0" u="none" strike="noStrike" kern="1200" baseline="0" dirty="0">
                <a:solidFill>
                  <a:schemeClr val="tx1"/>
                </a:solidFill>
                <a:latin typeface="+mn-lt"/>
                <a:ea typeface="+mn-ea"/>
                <a:cs typeface="+mn-cs"/>
              </a:rPr>
              <a:t>Similarly, while network service providers (i.e. utilities), spend significant funds on infrastructure and operation and maintenance activities, these funds originate from user tariffs, grants, loans, ODA and should be recorded under these financing types where appropriate.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pPr/>
              <a:t>55</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Establish WASH sector boundaries: </a:t>
            </a:r>
            <a:r>
              <a:rPr lang="en-US" sz="1200" b="0" i="0" u="none" strike="noStrike" kern="1200" baseline="0" dirty="0">
                <a:solidFill>
                  <a:schemeClr val="tx1"/>
                </a:solidFill>
                <a:latin typeface="+mn-lt"/>
                <a:ea typeface="+mn-ea"/>
                <a:cs typeface="+mn-cs"/>
              </a:rPr>
              <a:t>For purposes of this question, the WASH sector boundary has been defined as services related to the provision of water, sanitation, and hygiene services. This would include support services to the WASH sector including policy-making processes, governance, and capacity-building activities, as well as water resources management (as it relates to water and sanitation services). </a:t>
            </a:r>
            <a:endParaRPr lang="en-GB" dirty="0"/>
          </a:p>
          <a:p>
            <a:endParaRPr lang="en-GB"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Avoid double counting between financing units: </a:t>
            </a:r>
            <a:r>
              <a:rPr lang="en-US" sz="1200" b="0" i="0" u="none" strike="noStrike" kern="1200" baseline="0" dirty="0">
                <a:solidFill>
                  <a:schemeClr val="tx1"/>
                </a:solidFill>
                <a:latin typeface="+mn-lt"/>
                <a:ea typeface="+mn-ea"/>
                <a:cs typeface="+mn-cs"/>
              </a:rPr>
              <a:t>To establish overall expenditure in the WASH sector, financial flows should be computed at the level of the financing unit through which they enter the sector. A key principle is that one flow should only be recorded as one financing type. Donor funding channeled to local government through the national government, for example, should be recorded as </a:t>
            </a:r>
            <a:r>
              <a:rPr lang="en-US" sz="1200" b="0" i="1" u="none" strike="noStrike" kern="1200" baseline="0" dirty="0">
                <a:solidFill>
                  <a:schemeClr val="tx1"/>
                </a:solidFill>
                <a:latin typeface="+mn-lt"/>
                <a:ea typeface="+mn-ea"/>
                <a:cs typeface="+mn-cs"/>
              </a:rPr>
              <a:t>international public transfers. </a:t>
            </a:r>
            <a:r>
              <a:rPr lang="en-US" sz="1200" b="0" i="0" u="none" strike="noStrike" kern="1200" baseline="0" dirty="0">
                <a:solidFill>
                  <a:schemeClr val="tx1"/>
                </a:solidFill>
                <a:latin typeface="+mn-lt"/>
                <a:ea typeface="+mn-ea"/>
                <a:cs typeface="+mn-cs"/>
              </a:rPr>
              <a:t>Similarly, while network service providers (i.e. utilities), spend significant funds on infrastructure and operation and maintenance activities, these funds originate from user tariffs, grants, loans, ODA and should be recorded under these financing types where appropriate.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pPr/>
              <a:t>56</a:t>
            </a:fld>
            <a:endParaRPr lang="en-GB"/>
          </a:p>
        </p:txBody>
      </p:sp>
    </p:spTree>
    <p:extLst>
      <p:ext uri="{BB962C8B-B14F-4D97-AF65-F5344CB8AC3E}">
        <p14:creationId xmlns:p14="http://schemas.microsoft.com/office/powerpoint/2010/main" val="18241756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pPr/>
              <a:t>57</a:t>
            </a:fld>
            <a:endParaRPr lang="en-GB"/>
          </a:p>
        </p:txBody>
      </p:sp>
    </p:spTree>
    <p:extLst>
      <p:ext uri="{BB962C8B-B14F-4D97-AF65-F5344CB8AC3E}">
        <p14:creationId xmlns:p14="http://schemas.microsoft.com/office/powerpoint/2010/main" val="3476322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responses provided in Question A7. </a:t>
            </a:r>
          </a:p>
        </p:txBody>
      </p:sp>
      <p:sp>
        <p:nvSpPr>
          <p:cNvPr id="4" name="Slide Number Placeholder 3"/>
          <p:cNvSpPr>
            <a:spLocks noGrp="1"/>
          </p:cNvSpPr>
          <p:nvPr>
            <p:ph type="sldNum" sz="quarter" idx="10"/>
          </p:nvPr>
        </p:nvSpPr>
        <p:spPr/>
        <p:txBody>
          <a:bodyPr/>
          <a:lstStyle/>
          <a:p>
            <a:fld id="{99BE04D0-D349-49E0-A693-77C2D07C03FA}" type="slidenum">
              <a:rPr lang="en-GB" smtClean="0"/>
              <a:pPr/>
              <a:t>6</a:t>
            </a:fld>
            <a:endParaRPr lang="en-GB"/>
          </a:p>
        </p:txBody>
      </p:sp>
    </p:spTree>
    <p:extLst>
      <p:ext uri="{BB962C8B-B14F-4D97-AF65-F5344CB8AC3E}">
        <p14:creationId xmlns:p14="http://schemas.microsoft.com/office/powerpoint/2010/main" val="192814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Government budgets can be indicators of priority in national policy and action.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7</a:t>
            </a:fld>
            <a:endParaRPr lang="en-GB"/>
          </a:p>
        </p:txBody>
      </p:sp>
    </p:spTree>
    <p:extLst>
      <p:ext uri="{BB962C8B-B14F-4D97-AF65-F5344CB8AC3E}">
        <p14:creationId xmlns:p14="http://schemas.microsoft.com/office/powerpoint/2010/main" val="2911708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Line ministry WASH budgets for water, sanitation and hygiene are requested in a disaggregated format, however, it is acknowledged that only aggregated data may be available. If disaggregated data are available, please ensure that the ministries and national institutions listed here are the same as those listed in Question A11.</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pPr/>
              <a:t>8</a:t>
            </a:fld>
            <a:endParaRPr lang="en-GB"/>
          </a:p>
        </p:txBody>
      </p:sp>
    </p:spTree>
    <p:extLst>
      <p:ext uri="{BB962C8B-B14F-4D97-AF65-F5344CB8AC3E}">
        <p14:creationId xmlns:p14="http://schemas.microsoft.com/office/powerpoint/2010/main" val="2831525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List the total WASH budget for the most recent fiscal year.</a:t>
            </a:r>
          </a:p>
        </p:txBody>
      </p:sp>
      <p:sp>
        <p:nvSpPr>
          <p:cNvPr id="4" name="Slide Number Placeholder 3"/>
          <p:cNvSpPr>
            <a:spLocks noGrp="1"/>
          </p:cNvSpPr>
          <p:nvPr>
            <p:ph type="sldNum" sz="quarter" idx="10"/>
          </p:nvPr>
        </p:nvSpPr>
        <p:spPr/>
        <p:txBody>
          <a:bodyPr/>
          <a:lstStyle/>
          <a:p>
            <a:fld id="{99BE04D0-D349-49E0-A693-77C2D07C03FA}" type="slidenum">
              <a:rPr lang="en-GB" smtClean="0"/>
              <a:pPr/>
              <a:t>9</a:t>
            </a:fld>
            <a:endParaRPr lang="en-GB"/>
          </a:p>
        </p:txBody>
      </p:sp>
    </p:spTree>
    <p:extLst>
      <p:ext uri="{BB962C8B-B14F-4D97-AF65-F5344CB8AC3E}">
        <p14:creationId xmlns:p14="http://schemas.microsoft.com/office/powerpoint/2010/main" val="169198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9143999" cy="68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71600" y="2924944"/>
            <a:ext cx="7342584" cy="792088"/>
          </a:xfrm>
        </p:spPr>
        <p:txBody>
          <a:bodyPr>
            <a:normAutofit/>
          </a:bodyPr>
          <a:lstStyle>
            <a:lvl1pPr algn="l">
              <a:defRPr lang="en-GB" sz="3600" b="1" kern="1200" dirty="0">
                <a:solidFill>
                  <a:schemeClr val="accent5">
                    <a:lumMod val="60000"/>
                    <a:lumOff val="40000"/>
                  </a:schemeClr>
                </a:solidFill>
                <a:latin typeface="+mj-lt"/>
                <a:ea typeface="+mj-ea"/>
                <a:cs typeface="+mj-cs"/>
              </a:defRPr>
            </a:lvl1pPr>
          </a:lstStyle>
          <a:p>
            <a:r>
              <a:rPr lang="en-US" dirty="0"/>
              <a:t>Click to edit Master title style</a:t>
            </a:r>
            <a:endParaRPr lang="en-GB" dirty="0"/>
          </a:p>
        </p:txBody>
      </p:sp>
      <p:sp>
        <p:nvSpPr>
          <p:cNvPr id="3" name="Subtitle 2"/>
          <p:cNvSpPr>
            <a:spLocks noGrp="1"/>
          </p:cNvSpPr>
          <p:nvPr>
            <p:ph type="subTitle" idx="1"/>
          </p:nvPr>
        </p:nvSpPr>
        <p:spPr>
          <a:xfrm>
            <a:off x="971600" y="3717032"/>
            <a:ext cx="6400800" cy="1752600"/>
          </a:xfrm>
        </p:spPr>
        <p:txBody>
          <a:bodyPr>
            <a:normAutofit/>
          </a:bodyPr>
          <a:lstStyle>
            <a:lvl1pPr marL="0" indent="0" algn="l">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82728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128"/>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32231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15719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82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446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8661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386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735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163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229600" cy="994122"/>
          </a:xfrm>
        </p:spPr>
        <p:txBody>
          <a:bodyPr/>
          <a:lstStyle/>
          <a:p>
            <a:r>
              <a:rPr lang="en-US" dirty="0"/>
              <a:t>Click to edit Master title style</a:t>
            </a:r>
            <a:endParaRPr lang="en-GB" dirty="0"/>
          </a:p>
        </p:txBody>
      </p:sp>
      <p:sp>
        <p:nvSpPr>
          <p:cNvPr id="16" name="Content Placeholder 15"/>
          <p:cNvSpPr>
            <a:spLocks noGrp="1"/>
          </p:cNvSpPr>
          <p:nvPr userDrawn="1">
            <p:ph sz="quarter" idx="10"/>
          </p:nvPr>
        </p:nvSpPr>
        <p:spPr>
          <a:xfrm>
            <a:off x="468313" y="1989138"/>
            <a:ext cx="8208143" cy="33840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4" name="Group 13"/>
          <p:cNvGrpSpPr/>
          <p:nvPr userDrawn="1"/>
        </p:nvGrpSpPr>
        <p:grpSpPr>
          <a:xfrm>
            <a:off x="131557" y="260648"/>
            <a:ext cx="8894853" cy="432048"/>
            <a:chOff x="131557" y="260648"/>
            <a:chExt cx="8894853" cy="432048"/>
          </a:xfrm>
          <a:effectLst>
            <a:outerShdw blurRad="50800" dist="38100" dir="2700000" algn="tl" rotWithShape="0">
              <a:prstClr val="black">
                <a:alpha val="40000"/>
              </a:prstClr>
            </a:outerShdw>
          </a:effectLst>
        </p:grpSpPr>
        <p:sp>
          <p:nvSpPr>
            <p:cNvPr id="4" name="Rounded Rectangle 3"/>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D1</a:t>
              </a:r>
            </a:p>
          </p:txBody>
        </p:sp>
        <p:sp>
          <p:nvSpPr>
            <p:cNvPr id="5" name="Rounded Rectangle 4"/>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D2</a:t>
              </a:r>
            </a:p>
          </p:txBody>
        </p:sp>
        <p:sp>
          <p:nvSpPr>
            <p:cNvPr id="6" name="Rounded Rectangle 5"/>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D3</a:t>
              </a:r>
            </a:p>
          </p:txBody>
        </p:sp>
        <p:sp>
          <p:nvSpPr>
            <p:cNvPr id="7" name="Rounded Rectangle 6"/>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D4</a:t>
              </a:r>
            </a:p>
          </p:txBody>
        </p:sp>
        <p:sp>
          <p:nvSpPr>
            <p:cNvPr id="8" name="Rounded Rectangle 7"/>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D5</a:t>
              </a:r>
            </a:p>
          </p:txBody>
        </p:sp>
        <p:sp>
          <p:nvSpPr>
            <p:cNvPr id="9" name="Rounded Rectangle 8"/>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D6</a:t>
              </a:r>
            </a:p>
          </p:txBody>
        </p:sp>
        <p:sp>
          <p:nvSpPr>
            <p:cNvPr id="10" name="Rounded Rectangle 9"/>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D7</a:t>
              </a:r>
            </a:p>
          </p:txBody>
        </p:sp>
        <p:sp>
          <p:nvSpPr>
            <p:cNvPr id="11" name="Rounded Rectangle 10"/>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D8</a:t>
              </a:r>
            </a:p>
          </p:txBody>
        </p:sp>
        <p:sp>
          <p:nvSpPr>
            <p:cNvPr id="12" name="Rounded Rectangle 11"/>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D9</a:t>
              </a:r>
            </a:p>
          </p:txBody>
        </p:sp>
        <p:sp>
          <p:nvSpPr>
            <p:cNvPr id="13" name="Rounded Rectangle 12"/>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D10</a:t>
              </a:r>
            </a:p>
          </p:txBody>
        </p:sp>
        <p:sp>
          <p:nvSpPr>
            <p:cNvPr id="15" name="Rounded Rectangle 12"/>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D11</a:t>
              </a:r>
            </a:p>
          </p:txBody>
        </p:sp>
      </p:grpSp>
    </p:spTree>
    <p:extLst>
      <p:ext uri="{BB962C8B-B14F-4D97-AF65-F5344CB8AC3E}">
        <p14:creationId xmlns:p14="http://schemas.microsoft.com/office/powerpoint/2010/main" val="317900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8869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05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40768"/>
            <a:ext cx="4040188"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5253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340768"/>
            <a:ext cx="4041775"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5253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215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4396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81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567"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6714" y="273051"/>
            <a:ext cx="5111750" cy="53881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83567" y="1435101"/>
            <a:ext cx="3008313" cy="42261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9336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57200" y="274638"/>
            <a:ext cx="8229600" cy="99412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userDrawn="1">
            <p:ph type="body" idx="1"/>
          </p:nvPr>
        </p:nvSpPr>
        <p:spPr>
          <a:xfrm>
            <a:off x="457200" y="1412776"/>
            <a:ext cx="8229600" cy="413305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 y="5764522"/>
            <a:ext cx="9144001" cy="109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386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lang="en-GB" sz="3600" b="1" kern="1200" dirty="0">
          <a:solidFill>
            <a:srgbClr val="0F366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who.int/water_sanitation_health/monitoring/investments/trackfin-methodology/en/" TargetMode="External"/><Relationship Id="rId2" Type="http://schemas.openxmlformats.org/officeDocument/2006/relationships/hyperlink" Target="mailto:glaas@who.int"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Section D: Finance</a:t>
            </a:r>
            <a:r>
              <a:rPr dirty="0"/>
              <a:t>ment</a:t>
            </a:r>
            <a:endParaRPr lang="en-GB" dirty="0"/>
          </a:p>
        </p:txBody>
      </p:sp>
      <p:sp>
        <p:nvSpPr>
          <p:cNvPr id="3" name="Subtitle 2"/>
          <p:cNvSpPr>
            <a:spLocks noGrp="1"/>
          </p:cNvSpPr>
          <p:nvPr>
            <p:ph type="subTitle" idx="1"/>
          </p:nvPr>
        </p:nvSpPr>
        <p:spPr/>
        <p:txBody>
          <a:bodyPr/>
          <a:lstStyle/>
          <a:p>
            <a:r>
              <a:rPr lang="en-GB" dirty="0"/>
              <a:t>Module 7: </a:t>
            </a:r>
            <a:r>
              <a:rPr lang="en-GB" dirty="0" err="1"/>
              <a:t>Vue</a:t>
            </a:r>
            <a:r>
              <a:rPr lang="en-GB" dirty="0"/>
              <a:t> </a:t>
            </a:r>
            <a:r>
              <a:rPr lang="en-GB" dirty="0" err="1"/>
              <a:t>d’ensemble</a:t>
            </a:r>
            <a:r>
              <a:rPr lang="en-GB" dirty="0"/>
              <a:t> des questions de la Section D</a:t>
            </a:r>
          </a:p>
          <a:p>
            <a:r>
              <a:rPr lang="en-GB" dirty="0"/>
              <a:t>Cycle GLAAS 2018/2019</a:t>
            </a:r>
          </a:p>
        </p:txBody>
      </p:sp>
    </p:spTree>
    <p:extLst>
      <p:ext uri="{BB962C8B-B14F-4D97-AF65-F5344CB8AC3E}">
        <p14:creationId xmlns:p14="http://schemas.microsoft.com/office/powerpoint/2010/main" val="279277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894328" y="861961"/>
            <a:ext cx="5965371" cy="4767943"/>
            <a:chOff x="4659086" y="1306286"/>
            <a:chExt cx="9122229" cy="7086666"/>
          </a:xfrm>
        </p:grpSpPr>
        <p:grpSp>
          <p:nvGrpSpPr>
            <p:cNvPr id="12" name="Group 11"/>
            <p:cNvGrpSpPr/>
            <p:nvPr/>
          </p:nvGrpSpPr>
          <p:grpSpPr>
            <a:xfrm>
              <a:off x="4659086" y="1306286"/>
              <a:ext cx="9122228" cy="5660604"/>
              <a:chOff x="4659086" y="1306286"/>
              <a:chExt cx="9122228" cy="5660604"/>
            </a:xfrm>
          </p:grpSpPr>
          <p:pic>
            <p:nvPicPr>
              <p:cNvPr id="1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59086" y="1306286"/>
                <a:ext cx="912222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59086" y="4898604"/>
                <a:ext cx="9122228" cy="206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59087" y="6934266"/>
              <a:ext cx="9122228" cy="145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Rounded Rectangle 3"/>
          <p:cNvSpPr/>
          <p:nvPr/>
        </p:nvSpPr>
        <p:spPr>
          <a:xfrm>
            <a:off x="96242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D2</a:t>
            </a:r>
          </a:p>
        </p:txBody>
      </p:sp>
      <p:sp>
        <p:nvSpPr>
          <p:cNvPr id="9" name="Rounded Rectangle 11">
            <a:extLst>
              <a:ext uri="{FF2B5EF4-FFF2-40B4-BE49-F238E27FC236}">
                <a16:creationId xmlns:a16="http://schemas.microsoft.com/office/drawing/2014/main" id="{5D578E19-4718-4822-8AE4-2F5E7704B5C3}"/>
              </a:ext>
            </a:extLst>
          </p:cNvPr>
          <p:cNvSpPr/>
          <p:nvPr/>
        </p:nvSpPr>
        <p:spPr>
          <a:xfrm>
            <a:off x="4002374" y="1463633"/>
            <a:ext cx="2745667" cy="1291142"/>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7D4E5D63-AA21-4C6F-8A03-7C11BB5103D2}"/>
              </a:ext>
            </a:extLst>
          </p:cNvPr>
          <p:cNvSpPr txBox="1"/>
          <p:nvPr/>
        </p:nvSpPr>
        <p:spPr>
          <a:xfrm>
            <a:off x="258134" y="1213327"/>
            <a:ext cx="2839688" cy="646331"/>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Ventilez</a:t>
            </a:r>
            <a:r>
              <a:rPr lang="en-GB" b="1" dirty="0">
                <a:ln w="3175" cmpd="sng">
                  <a:noFill/>
                </a:ln>
                <a:solidFill>
                  <a:srgbClr val="C00000"/>
                </a:solidFill>
                <a:effectLst>
                  <a:glow rad="139700">
                    <a:schemeClr val="bg1"/>
                  </a:glow>
                </a:effectLst>
              </a:rPr>
              <a:t> les budgets par </a:t>
            </a:r>
            <a:r>
              <a:rPr lang="en-GB" b="1" dirty="0" err="1">
                <a:ln w="3175" cmpd="sng">
                  <a:noFill/>
                </a:ln>
                <a:solidFill>
                  <a:srgbClr val="C00000"/>
                </a:solidFill>
                <a:effectLst>
                  <a:glow rad="139700">
                    <a:schemeClr val="bg1"/>
                  </a:glow>
                </a:effectLst>
              </a:rPr>
              <a:t>sous-secteur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possible.</a:t>
            </a:r>
          </a:p>
        </p:txBody>
      </p:sp>
      <p:sp>
        <p:nvSpPr>
          <p:cNvPr id="11" name="Freeform 13">
            <a:extLst>
              <a:ext uri="{FF2B5EF4-FFF2-40B4-BE49-F238E27FC236}">
                <a16:creationId xmlns:a16="http://schemas.microsoft.com/office/drawing/2014/main" id="{7300DB8F-0063-4973-B3C8-3A5B0D877FEC}"/>
              </a:ext>
            </a:extLst>
          </p:cNvPr>
          <p:cNvSpPr/>
          <p:nvPr/>
        </p:nvSpPr>
        <p:spPr>
          <a:xfrm flipH="1" flipV="1">
            <a:off x="3097822" y="1463633"/>
            <a:ext cx="913697" cy="344448"/>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707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894328" y="861961"/>
            <a:ext cx="5965371" cy="4767943"/>
            <a:chOff x="4659086" y="1306286"/>
            <a:chExt cx="9122229" cy="7086666"/>
          </a:xfrm>
        </p:grpSpPr>
        <p:grpSp>
          <p:nvGrpSpPr>
            <p:cNvPr id="12" name="Group 11"/>
            <p:cNvGrpSpPr/>
            <p:nvPr/>
          </p:nvGrpSpPr>
          <p:grpSpPr>
            <a:xfrm>
              <a:off x="4659086" y="1306286"/>
              <a:ext cx="9122228" cy="5660604"/>
              <a:chOff x="4659086" y="1306286"/>
              <a:chExt cx="9122228" cy="5660604"/>
            </a:xfrm>
          </p:grpSpPr>
          <p:pic>
            <p:nvPicPr>
              <p:cNvPr id="1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59086" y="1306286"/>
                <a:ext cx="912222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59086" y="4898604"/>
                <a:ext cx="9122228" cy="206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59087" y="6934266"/>
              <a:ext cx="9122228" cy="145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Rounded Rectangle 3"/>
          <p:cNvSpPr/>
          <p:nvPr/>
        </p:nvSpPr>
        <p:spPr>
          <a:xfrm>
            <a:off x="96242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D2</a:t>
            </a:r>
          </a:p>
        </p:txBody>
      </p:sp>
      <p:sp>
        <p:nvSpPr>
          <p:cNvPr id="9" name="Oval 8">
            <a:extLst>
              <a:ext uri="{FF2B5EF4-FFF2-40B4-BE49-F238E27FC236}">
                <a16:creationId xmlns:a16="http://schemas.microsoft.com/office/drawing/2014/main" id="{736756A5-0169-43FB-95D0-EDB8A7F2FAE8}"/>
              </a:ext>
            </a:extLst>
          </p:cNvPr>
          <p:cNvSpPr/>
          <p:nvPr/>
        </p:nvSpPr>
        <p:spPr>
          <a:xfrm>
            <a:off x="6609147" y="1365814"/>
            <a:ext cx="798653" cy="1481559"/>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E9F842D4-8473-48EC-A863-9722E4104E96}"/>
              </a:ext>
            </a:extLst>
          </p:cNvPr>
          <p:cNvSpPr txBox="1"/>
          <p:nvPr/>
        </p:nvSpPr>
        <p:spPr>
          <a:xfrm>
            <a:off x="3260162" y="3518580"/>
            <a:ext cx="3456384" cy="1200329"/>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Estimez</a:t>
            </a:r>
            <a:r>
              <a:rPr lang="en-GB" b="1" dirty="0">
                <a:ln w="3175" cmpd="sng">
                  <a:noFill/>
                </a:ln>
                <a:solidFill>
                  <a:srgbClr val="C00000"/>
                </a:solidFill>
                <a:effectLst>
                  <a:glow rad="139700">
                    <a:schemeClr val="bg1"/>
                  </a:glow>
                </a:effectLst>
              </a:rPr>
              <a:t> le % des </a:t>
            </a:r>
            <a:r>
              <a:rPr lang="en-GB" b="1" dirty="0" err="1">
                <a:ln w="3175" cmpd="sng">
                  <a:noFill/>
                </a:ln>
                <a:solidFill>
                  <a:srgbClr val="C00000"/>
                </a:solidFill>
                <a:effectLst>
                  <a:glow rad="139700">
                    <a:schemeClr val="bg1"/>
                  </a:glow>
                </a:effectLst>
              </a:rPr>
              <a:t>activités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inscrites</a:t>
            </a:r>
            <a:r>
              <a:rPr lang="en-GB" b="1" dirty="0">
                <a:ln w="3175" cmpd="sng">
                  <a:noFill/>
                </a:ln>
                <a:solidFill>
                  <a:srgbClr val="C00000"/>
                </a:solidFill>
                <a:effectLst>
                  <a:glow rad="139700">
                    <a:schemeClr val="bg1"/>
                  </a:glow>
                </a:effectLst>
              </a:rPr>
              <a:t> au budget WASH, </a:t>
            </a:r>
            <a:r>
              <a:rPr lang="en-GB" b="1" dirty="0" err="1">
                <a:ln w="3175" cmpd="sng">
                  <a:noFill/>
                </a:ln>
                <a:solidFill>
                  <a:srgbClr val="C00000"/>
                </a:solidFill>
                <a:effectLst>
                  <a:glow rad="139700">
                    <a:schemeClr val="bg1"/>
                  </a:glow>
                </a:effectLst>
              </a:rPr>
              <a:t>incluses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les plans WASH, </a:t>
            </a:r>
            <a:r>
              <a:rPr lang="en-GB" b="1" dirty="0" err="1">
                <a:ln w="3175" cmpd="sng">
                  <a:noFill/>
                </a:ln>
                <a:solidFill>
                  <a:srgbClr val="C00000"/>
                </a:solidFill>
                <a:effectLst>
                  <a:glow rad="139700">
                    <a:schemeClr val="bg1"/>
                  </a:glow>
                </a:effectLst>
              </a:rPr>
              <a:t>comme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mentionné</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la Section A (question 5). </a:t>
            </a:r>
          </a:p>
        </p:txBody>
      </p:sp>
      <p:sp>
        <p:nvSpPr>
          <p:cNvPr id="11" name="Freeform 8">
            <a:extLst>
              <a:ext uri="{FF2B5EF4-FFF2-40B4-BE49-F238E27FC236}">
                <a16:creationId xmlns:a16="http://schemas.microsoft.com/office/drawing/2014/main" id="{36EF4727-5ED1-4CF6-B6C6-80D05F8EAC5F}"/>
              </a:ext>
            </a:extLst>
          </p:cNvPr>
          <p:cNvSpPr/>
          <p:nvPr/>
        </p:nvSpPr>
        <p:spPr>
          <a:xfrm flipV="1">
            <a:off x="5564418" y="2092385"/>
            <a:ext cx="1044729" cy="142619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2637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894328" y="861961"/>
            <a:ext cx="5965371" cy="4767943"/>
            <a:chOff x="4659086" y="1306286"/>
            <a:chExt cx="9122229" cy="7086666"/>
          </a:xfrm>
        </p:grpSpPr>
        <p:grpSp>
          <p:nvGrpSpPr>
            <p:cNvPr id="8" name="Group 7"/>
            <p:cNvGrpSpPr/>
            <p:nvPr/>
          </p:nvGrpSpPr>
          <p:grpSpPr>
            <a:xfrm>
              <a:off x="4659086" y="1306286"/>
              <a:ext cx="9122228" cy="5660604"/>
              <a:chOff x="4659086" y="1306286"/>
              <a:chExt cx="9122228" cy="5660604"/>
            </a:xfrm>
          </p:grpSpPr>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59086" y="1306286"/>
                <a:ext cx="912222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59086" y="4898604"/>
                <a:ext cx="9122228" cy="206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59087" y="6934266"/>
              <a:ext cx="9122228" cy="145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Rounded Rectangle 3"/>
          <p:cNvSpPr/>
          <p:nvPr/>
        </p:nvSpPr>
        <p:spPr>
          <a:xfrm>
            <a:off x="96242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D2</a:t>
            </a:r>
          </a:p>
        </p:txBody>
      </p:sp>
      <p:sp>
        <p:nvSpPr>
          <p:cNvPr id="4" name="TextBox 3">
            <a:extLst>
              <a:ext uri="{FF2B5EF4-FFF2-40B4-BE49-F238E27FC236}">
                <a16:creationId xmlns:a16="http://schemas.microsoft.com/office/drawing/2014/main" id="{0D9DF760-2789-41FB-9A28-E099E0B88335}"/>
              </a:ext>
            </a:extLst>
          </p:cNvPr>
          <p:cNvSpPr txBox="1"/>
          <p:nvPr/>
        </p:nvSpPr>
        <p:spPr>
          <a:xfrm>
            <a:off x="323528" y="2803730"/>
            <a:ext cx="3456384" cy="646331"/>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indiquer</a:t>
            </a:r>
            <a:r>
              <a:rPr lang="en-GB" b="1" dirty="0">
                <a:ln w="3175" cmpd="sng">
                  <a:noFill/>
                </a:ln>
                <a:solidFill>
                  <a:srgbClr val="C00000"/>
                </a:solidFill>
                <a:effectLst>
                  <a:glow rad="139700">
                    <a:schemeClr val="bg1"/>
                  </a:glow>
                </a:effectLst>
              </a:rPr>
              <a:t> la </a:t>
            </a:r>
            <a:r>
              <a:rPr lang="en-GB" b="1" dirty="0" err="1">
                <a:ln w="3175" cmpd="sng">
                  <a:noFill/>
                </a:ln>
                <a:solidFill>
                  <a:srgbClr val="C00000"/>
                </a:solidFill>
                <a:effectLst>
                  <a:glow rad="139700">
                    <a:schemeClr val="bg1"/>
                  </a:glow>
                </a:effectLst>
              </a:rPr>
              <a:t>période</a:t>
            </a:r>
            <a:r>
              <a:rPr lang="en-GB" b="1" dirty="0">
                <a:ln w="3175" cmpd="sng">
                  <a:noFill/>
                </a:ln>
                <a:solidFill>
                  <a:srgbClr val="C00000"/>
                </a:solidFill>
                <a:effectLst>
                  <a:glow rad="139700">
                    <a:schemeClr val="bg1"/>
                  </a:glow>
                </a:effectLst>
              </a:rPr>
              <a:t> et la monnaie </a:t>
            </a:r>
            <a:r>
              <a:rPr lang="en-GB" b="1" dirty="0" err="1">
                <a:ln w="3175" cmpd="sng">
                  <a:noFill/>
                </a:ln>
                <a:solidFill>
                  <a:srgbClr val="C00000"/>
                </a:solidFill>
                <a:effectLst>
                  <a:glow rad="139700">
                    <a:schemeClr val="bg1"/>
                  </a:glow>
                </a:effectLst>
              </a:rPr>
              <a:t>utilisée</a:t>
            </a:r>
            <a:r>
              <a:rPr lang="en-GB" b="1" dirty="0">
                <a:ln w="3175" cmpd="sng">
                  <a:noFill/>
                </a:ln>
                <a:solidFill>
                  <a:srgbClr val="C00000"/>
                </a:solidFill>
                <a:effectLst>
                  <a:glow rad="139700">
                    <a:schemeClr val="bg1"/>
                  </a:glow>
                </a:effectLst>
              </a:rPr>
              <a:t>.</a:t>
            </a:r>
          </a:p>
        </p:txBody>
      </p:sp>
      <p:sp>
        <p:nvSpPr>
          <p:cNvPr id="2" name="Rectangle: Rounded Corners 1">
            <a:extLst>
              <a:ext uri="{FF2B5EF4-FFF2-40B4-BE49-F238E27FC236}">
                <a16:creationId xmlns:a16="http://schemas.microsoft.com/office/drawing/2014/main" id="{14F87DB8-1580-4850-AA6D-A506B19F3E96}"/>
              </a:ext>
            </a:extLst>
          </p:cNvPr>
          <p:cNvSpPr/>
          <p:nvPr/>
        </p:nvSpPr>
        <p:spPr>
          <a:xfrm>
            <a:off x="2076802" y="3556325"/>
            <a:ext cx="3182114" cy="109803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940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894328" y="861961"/>
            <a:ext cx="5965371" cy="4767943"/>
            <a:chOff x="4659086" y="1306286"/>
            <a:chExt cx="9122229" cy="7086666"/>
          </a:xfrm>
        </p:grpSpPr>
        <p:grpSp>
          <p:nvGrpSpPr>
            <p:cNvPr id="8" name="Group 7"/>
            <p:cNvGrpSpPr/>
            <p:nvPr/>
          </p:nvGrpSpPr>
          <p:grpSpPr>
            <a:xfrm>
              <a:off x="4659086" y="1306286"/>
              <a:ext cx="9122228" cy="5660604"/>
              <a:chOff x="4659086" y="1306286"/>
              <a:chExt cx="9122228" cy="5660604"/>
            </a:xfrm>
          </p:grpSpPr>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59086" y="1306286"/>
                <a:ext cx="912222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59086" y="4898604"/>
                <a:ext cx="9122228" cy="206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59087" y="6934266"/>
              <a:ext cx="9122228" cy="145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Rounded Rectangle 3"/>
          <p:cNvSpPr/>
          <p:nvPr/>
        </p:nvSpPr>
        <p:spPr>
          <a:xfrm>
            <a:off x="96242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D2</a:t>
            </a:r>
          </a:p>
        </p:txBody>
      </p:sp>
      <p:sp>
        <p:nvSpPr>
          <p:cNvPr id="4" name="TextBox 3">
            <a:extLst>
              <a:ext uri="{FF2B5EF4-FFF2-40B4-BE49-F238E27FC236}">
                <a16:creationId xmlns:a16="http://schemas.microsoft.com/office/drawing/2014/main" id="{0D9DF760-2789-41FB-9A28-E099E0B88335}"/>
              </a:ext>
            </a:extLst>
          </p:cNvPr>
          <p:cNvSpPr txBox="1"/>
          <p:nvPr/>
        </p:nvSpPr>
        <p:spPr>
          <a:xfrm>
            <a:off x="51190" y="3972255"/>
            <a:ext cx="3456384" cy="92333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utiliser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l’annexe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l’enquête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vous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manquez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d’espace</a:t>
            </a:r>
            <a:r>
              <a:rPr lang="en-GB" b="1" dirty="0">
                <a:ln w="3175" cmpd="sng">
                  <a:noFill/>
                </a:ln>
                <a:solidFill>
                  <a:srgbClr val="C00000"/>
                </a:solidFill>
                <a:effectLst>
                  <a:glow rad="139700">
                    <a:schemeClr val="bg1"/>
                  </a:glow>
                </a:effectLst>
              </a:rPr>
              <a:t>. </a:t>
            </a:r>
          </a:p>
        </p:txBody>
      </p:sp>
      <p:sp>
        <p:nvSpPr>
          <p:cNvPr id="2" name="Rectangle: Rounded Corners 1">
            <a:extLst>
              <a:ext uri="{FF2B5EF4-FFF2-40B4-BE49-F238E27FC236}">
                <a16:creationId xmlns:a16="http://schemas.microsoft.com/office/drawing/2014/main" id="{14F87DB8-1580-4850-AA6D-A506B19F3E96}"/>
              </a:ext>
            </a:extLst>
          </p:cNvPr>
          <p:cNvSpPr/>
          <p:nvPr/>
        </p:nvSpPr>
        <p:spPr>
          <a:xfrm>
            <a:off x="2054386" y="4682529"/>
            <a:ext cx="5738776" cy="97116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204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D3: </a:t>
            </a:r>
            <a:r>
              <a:rPr dirty="0"/>
              <a:t>Rapports financiers</a:t>
            </a:r>
            <a:endParaRPr lang="en-GB" dirty="0"/>
          </a:p>
        </p:txBody>
      </p:sp>
      <p:sp>
        <p:nvSpPr>
          <p:cNvPr id="3" name="Content Placeholder 2"/>
          <p:cNvSpPr>
            <a:spLocks noGrp="1"/>
          </p:cNvSpPr>
          <p:nvPr>
            <p:ph sz="quarter" idx="10"/>
          </p:nvPr>
        </p:nvSpPr>
        <p:spPr/>
        <p:txBody>
          <a:bodyPr>
            <a:normAutofit/>
          </a:body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évaluer</a:t>
            </a:r>
            <a:r>
              <a:rPr lang="en-GB" dirty="0">
                <a:solidFill>
                  <a:schemeClr val="tx2">
                    <a:lumMod val="75000"/>
                  </a:schemeClr>
                </a:solidFill>
              </a:rPr>
              <a:t>:</a:t>
            </a:r>
          </a:p>
          <a:p>
            <a:pPr lvl="1"/>
            <a:r>
              <a:rPr lang="en-GB" dirty="0" err="1">
                <a:solidFill>
                  <a:schemeClr val="tx2">
                    <a:lumMod val="75000"/>
                  </a:schemeClr>
                </a:solidFill>
              </a:rPr>
              <a:t>S’il</a:t>
            </a:r>
            <a:r>
              <a:rPr lang="en-GB" dirty="0">
                <a:solidFill>
                  <a:schemeClr val="tx2">
                    <a:lumMod val="75000"/>
                  </a:schemeClr>
                </a:solidFill>
              </a:rPr>
              <a:t> </a:t>
            </a:r>
            <a:r>
              <a:rPr lang="en-GB" dirty="0" err="1">
                <a:solidFill>
                  <a:schemeClr val="tx2">
                    <a:lumMod val="75000"/>
                  </a:schemeClr>
                </a:solidFill>
              </a:rPr>
              <a:t>existe</a:t>
            </a:r>
            <a:r>
              <a:rPr lang="en-GB" dirty="0">
                <a:solidFill>
                  <a:schemeClr val="tx2">
                    <a:lumMod val="75000"/>
                  </a:schemeClr>
                </a:solidFill>
              </a:rPr>
              <a:t> des rapports </a:t>
            </a:r>
            <a:r>
              <a:rPr lang="en-GB" dirty="0" err="1">
                <a:solidFill>
                  <a:schemeClr val="tx2">
                    <a:lumMod val="75000"/>
                  </a:schemeClr>
                </a:solidFill>
              </a:rPr>
              <a:t>permettant</a:t>
            </a:r>
            <a:r>
              <a:rPr lang="en-GB" dirty="0">
                <a:solidFill>
                  <a:schemeClr val="tx2">
                    <a:lumMod val="75000"/>
                  </a:schemeClr>
                </a:solidFill>
              </a:rPr>
              <a:t> de comparer les </a:t>
            </a:r>
            <a:r>
              <a:rPr lang="en-GB" dirty="0" err="1">
                <a:solidFill>
                  <a:schemeClr val="tx2">
                    <a:lumMod val="75000"/>
                  </a:schemeClr>
                </a:solidFill>
              </a:rPr>
              <a:t>dépenses</a:t>
            </a:r>
            <a:r>
              <a:rPr lang="en-GB" dirty="0">
                <a:solidFill>
                  <a:schemeClr val="tx2">
                    <a:lumMod val="75000"/>
                  </a:schemeClr>
                </a:solidFill>
              </a:rPr>
              <a:t> </a:t>
            </a:r>
            <a:r>
              <a:rPr lang="en-GB" dirty="0" err="1">
                <a:solidFill>
                  <a:schemeClr val="tx2">
                    <a:lumMod val="75000"/>
                  </a:schemeClr>
                </a:solidFill>
              </a:rPr>
              <a:t>réelles</a:t>
            </a:r>
            <a:r>
              <a:rPr lang="en-GB" dirty="0">
                <a:solidFill>
                  <a:schemeClr val="tx2">
                    <a:lumMod val="75000"/>
                  </a:schemeClr>
                </a:solidFill>
              </a:rPr>
              <a:t> aux </a:t>
            </a:r>
            <a:r>
              <a:rPr lang="en-GB" dirty="0" err="1">
                <a:solidFill>
                  <a:schemeClr val="tx2">
                    <a:lumMod val="75000"/>
                  </a:schemeClr>
                </a:solidFill>
              </a:rPr>
              <a:t>fonds</a:t>
            </a:r>
            <a:r>
              <a:rPr lang="en-GB" dirty="0">
                <a:solidFill>
                  <a:schemeClr val="tx2">
                    <a:lumMod val="75000"/>
                  </a:schemeClr>
                </a:solidFill>
              </a:rPr>
              <a:t> </a:t>
            </a:r>
            <a:r>
              <a:rPr lang="en-GB" dirty="0" err="1">
                <a:solidFill>
                  <a:schemeClr val="tx2">
                    <a:lumMod val="75000"/>
                  </a:schemeClr>
                </a:solidFill>
              </a:rPr>
              <a:t>engagés</a:t>
            </a:r>
            <a:endParaRPr lang="en-GB" dirty="0">
              <a:solidFill>
                <a:schemeClr val="tx2">
                  <a:lumMod val="75000"/>
                </a:schemeClr>
              </a:solidFill>
            </a:endParaRPr>
          </a:p>
          <a:p>
            <a:r>
              <a:rPr lang="en-GB" dirty="0">
                <a:solidFill>
                  <a:schemeClr val="tx2">
                    <a:lumMod val="75000"/>
                  </a:schemeClr>
                </a:solidFill>
              </a:rPr>
              <a:t>Les rapports </a:t>
            </a:r>
            <a:r>
              <a:rPr lang="en-GB" dirty="0" err="1">
                <a:solidFill>
                  <a:schemeClr val="tx2">
                    <a:lumMod val="75000"/>
                  </a:schemeClr>
                </a:solidFill>
              </a:rPr>
              <a:t>peuvent</a:t>
            </a:r>
            <a:r>
              <a:rPr lang="en-GB" dirty="0">
                <a:solidFill>
                  <a:schemeClr val="tx2">
                    <a:lumMod val="75000"/>
                  </a:schemeClr>
                </a:solidFill>
              </a:rPr>
              <a:t> </a:t>
            </a:r>
            <a:r>
              <a:rPr lang="en-GB" dirty="0" err="1">
                <a:solidFill>
                  <a:schemeClr val="tx2">
                    <a:lumMod val="75000"/>
                  </a:schemeClr>
                </a:solidFill>
              </a:rPr>
              <a:t>provenir</a:t>
            </a:r>
            <a:r>
              <a:rPr lang="en-GB" dirty="0">
                <a:solidFill>
                  <a:schemeClr val="tx2">
                    <a:lumMod val="75000"/>
                  </a:schemeClr>
                </a:solidFill>
              </a:rPr>
              <a:t> du </a:t>
            </a:r>
            <a:r>
              <a:rPr lang="en-GB" dirty="0" err="1">
                <a:solidFill>
                  <a:schemeClr val="tx2">
                    <a:lumMod val="75000"/>
                  </a:schemeClr>
                </a:solidFill>
              </a:rPr>
              <a:t>Ministère</a:t>
            </a:r>
            <a:r>
              <a:rPr lang="en-GB" dirty="0">
                <a:solidFill>
                  <a:schemeClr val="tx2">
                    <a:lumMod val="75000"/>
                  </a:schemeClr>
                </a:solidFill>
              </a:rPr>
              <a:t> des finances, des </a:t>
            </a:r>
            <a:r>
              <a:rPr lang="en-GB" dirty="0" err="1">
                <a:solidFill>
                  <a:schemeClr val="tx2">
                    <a:lumMod val="75000"/>
                  </a:schemeClr>
                </a:solidFill>
              </a:rPr>
              <a:t>Ministères</a:t>
            </a:r>
            <a:r>
              <a:rPr lang="en-GB" dirty="0">
                <a:solidFill>
                  <a:schemeClr val="tx2">
                    <a:lumMod val="75000"/>
                  </a:schemeClr>
                </a:solidFill>
              </a:rPr>
              <a:t> </a:t>
            </a:r>
            <a:r>
              <a:rPr lang="en-GB" dirty="0" err="1">
                <a:solidFill>
                  <a:schemeClr val="tx2">
                    <a:lumMod val="75000"/>
                  </a:schemeClr>
                </a:solidFill>
              </a:rPr>
              <a:t>sectoriels</a:t>
            </a:r>
            <a:r>
              <a:rPr lang="en-GB" dirty="0">
                <a:solidFill>
                  <a:schemeClr val="tx2">
                    <a:lumMod val="75000"/>
                  </a:schemeClr>
                </a:solidFill>
              </a:rPr>
              <a:t>, des rapports et </a:t>
            </a:r>
            <a:r>
              <a:rPr lang="en-GB" dirty="0" err="1">
                <a:solidFill>
                  <a:schemeClr val="tx2">
                    <a:lumMod val="75000"/>
                  </a:schemeClr>
                </a:solidFill>
              </a:rPr>
              <a:t>états</a:t>
            </a:r>
            <a:r>
              <a:rPr lang="en-GB" dirty="0">
                <a:solidFill>
                  <a:schemeClr val="tx2">
                    <a:lumMod val="75000"/>
                  </a:schemeClr>
                </a:solidFill>
              </a:rPr>
              <a:t> financiers.</a:t>
            </a:r>
          </a:p>
        </p:txBody>
      </p:sp>
      <p:sp>
        <p:nvSpPr>
          <p:cNvPr id="5" name="Rounded Rectangle 3"/>
          <p:cNvSpPr/>
          <p:nvPr/>
        </p:nvSpPr>
        <p:spPr>
          <a:xfrm>
            <a:off x="1773758"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D3</a:t>
            </a:r>
          </a:p>
        </p:txBody>
      </p:sp>
    </p:spTree>
    <p:extLst>
      <p:ext uri="{BB962C8B-B14F-4D97-AF65-F5344CB8AC3E}">
        <p14:creationId xmlns:p14="http://schemas.microsoft.com/office/powerpoint/2010/main" val="10962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88540" y="769456"/>
            <a:ext cx="7339914" cy="4906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3496744" y="1081160"/>
            <a:ext cx="2520000" cy="270719"/>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p:cNvSpPr txBox="1"/>
          <p:nvPr/>
        </p:nvSpPr>
        <p:spPr>
          <a:xfrm>
            <a:off x="568573" y="1406632"/>
            <a:ext cx="3456384" cy="1477328"/>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a:t>
            </a:r>
            <a:r>
              <a:rPr lang="en-GB" b="1" dirty="0" err="1">
                <a:ln w="3175" cmpd="sng">
                  <a:noFill/>
                </a:ln>
                <a:solidFill>
                  <a:srgbClr val="C00000"/>
                </a:solidFill>
                <a:effectLst>
                  <a:glow rad="139700">
                    <a:schemeClr val="bg1"/>
                  </a:glow>
                </a:effectLst>
              </a:rPr>
              <a:t>Publié</a:t>
            </a:r>
            <a:r>
              <a:rPr lang="en-GB" b="1" dirty="0">
                <a:ln w="3175" cmpd="sng">
                  <a:noFill/>
                </a:ln>
                <a:solidFill>
                  <a:srgbClr val="C00000"/>
                </a:solidFill>
                <a:effectLst>
                  <a:glow rad="139700">
                    <a:schemeClr val="bg1"/>
                  </a:glow>
                </a:effectLst>
              </a:rPr>
              <a:t> et </a:t>
            </a:r>
            <a:r>
              <a:rPr lang="en-GB" b="1" dirty="0" err="1">
                <a:ln w="3175" cmpd="sng">
                  <a:noFill/>
                </a:ln>
                <a:solidFill>
                  <a:srgbClr val="C00000"/>
                </a:solidFill>
                <a:effectLst>
                  <a:glow rad="139700">
                    <a:schemeClr val="bg1"/>
                  </a:glow>
                </a:effectLst>
              </a:rPr>
              <a:t>facilement</a:t>
            </a:r>
            <a:r>
              <a:rPr lang="en-GB" b="1" dirty="0">
                <a:ln w="3175" cmpd="sng">
                  <a:noFill/>
                </a:ln>
                <a:solidFill>
                  <a:srgbClr val="C00000"/>
                </a:solidFill>
                <a:effectLst>
                  <a:glow rad="139700">
                    <a:schemeClr val="bg1"/>
                  </a:glow>
                </a:effectLst>
              </a:rPr>
              <a:t> accessible’ </a:t>
            </a:r>
            <a:r>
              <a:rPr lang="en-GB" b="1" dirty="0" err="1">
                <a:ln w="3175" cmpd="sng">
                  <a:noFill/>
                </a:ln>
                <a:solidFill>
                  <a:srgbClr val="C00000"/>
                </a:solidFill>
                <a:effectLst>
                  <a:glow rad="139700">
                    <a:schemeClr val="bg1"/>
                  </a:glow>
                </a:effectLst>
              </a:rPr>
              <a:t>signifie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que</a:t>
            </a:r>
            <a:r>
              <a:rPr lang="en-GB" b="1" dirty="0">
                <a:ln w="3175" cmpd="sng">
                  <a:noFill/>
                </a:ln>
                <a:solidFill>
                  <a:srgbClr val="C00000"/>
                </a:solidFill>
                <a:effectLst>
                  <a:glow rad="139700">
                    <a:schemeClr val="bg1"/>
                  </a:glow>
                </a:effectLst>
              </a:rPr>
              <a:t> les rapports de </a:t>
            </a:r>
            <a:r>
              <a:rPr lang="en-GB" b="1" dirty="0" err="1">
                <a:ln w="3175" cmpd="sng">
                  <a:noFill/>
                </a:ln>
                <a:solidFill>
                  <a:srgbClr val="C00000"/>
                </a:solidFill>
                <a:effectLst>
                  <a:glow rad="139700">
                    <a:schemeClr val="bg1"/>
                  </a:glow>
                </a:effectLst>
              </a:rPr>
              <a:t>dépenses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peuvent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être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disponibles</a:t>
            </a:r>
            <a:r>
              <a:rPr lang="en-GB" b="1" dirty="0">
                <a:ln w="3175" cmpd="sng">
                  <a:noFill/>
                </a:ln>
                <a:solidFill>
                  <a:srgbClr val="C00000"/>
                </a:solidFill>
                <a:effectLst>
                  <a:glow rad="139700">
                    <a:schemeClr val="bg1"/>
                  </a:glow>
                </a:effectLst>
              </a:rPr>
              <a:t> en </a:t>
            </a:r>
            <a:r>
              <a:rPr lang="en-GB" b="1" dirty="0" err="1">
                <a:ln w="3175" cmpd="sng">
                  <a:noFill/>
                </a:ln>
                <a:solidFill>
                  <a:srgbClr val="C00000"/>
                </a:solidFill>
                <a:effectLst>
                  <a:glow rad="139700">
                    <a:schemeClr val="bg1"/>
                  </a:glow>
                </a:effectLst>
              </a:rPr>
              <a:t>ligne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obtenus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auprès</a:t>
            </a:r>
            <a:r>
              <a:rPr lang="en-GB" b="1" dirty="0">
                <a:ln w="3175" cmpd="sng">
                  <a:noFill/>
                </a:ln>
                <a:solidFill>
                  <a:srgbClr val="C00000"/>
                </a:solidFill>
                <a:effectLst>
                  <a:glow rad="139700">
                    <a:schemeClr val="bg1"/>
                  </a:glow>
                </a:effectLst>
              </a:rPr>
              <a:t> du </a:t>
            </a:r>
            <a:r>
              <a:rPr lang="en-GB" b="1" dirty="0" err="1">
                <a:ln w="3175" cmpd="sng">
                  <a:noFill/>
                </a:ln>
                <a:solidFill>
                  <a:srgbClr val="C00000"/>
                </a:solidFill>
                <a:effectLst>
                  <a:glow rad="139700">
                    <a:schemeClr val="bg1"/>
                  </a:glow>
                </a:effectLst>
              </a:rPr>
              <a:t>gouvernement</a:t>
            </a:r>
            <a:r>
              <a:rPr lang="en-GB" b="1" dirty="0">
                <a:ln w="3175" cmpd="sng">
                  <a:noFill/>
                </a:ln>
                <a:solidFill>
                  <a:srgbClr val="C00000"/>
                </a:solidFill>
                <a:effectLst>
                  <a:glow rad="139700">
                    <a:schemeClr val="bg1"/>
                  </a:glow>
                </a:effectLst>
              </a:rPr>
              <a:t>. </a:t>
            </a:r>
          </a:p>
        </p:txBody>
      </p:sp>
      <p:sp>
        <p:nvSpPr>
          <p:cNvPr id="8" name="Freeform 7"/>
          <p:cNvSpPr/>
          <p:nvPr/>
        </p:nvSpPr>
        <p:spPr>
          <a:xfrm flipH="1">
            <a:off x="3568108" y="1351879"/>
            <a:ext cx="1188635" cy="325471"/>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3"/>
          <p:cNvSpPr/>
          <p:nvPr/>
        </p:nvSpPr>
        <p:spPr>
          <a:xfrm>
            <a:off x="1773758"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D3</a:t>
            </a:r>
          </a:p>
        </p:txBody>
      </p:sp>
    </p:spTree>
    <p:extLst>
      <p:ext uri="{BB962C8B-B14F-4D97-AF65-F5344CB8AC3E}">
        <p14:creationId xmlns:p14="http://schemas.microsoft.com/office/powerpoint/2010/main" val="2784069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88540" y="769456"/>
            <a:ext cx="7339914" cy="4906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0" y="1139339"/>
            <a:ext cx="7015606" cy="1754327"/>
            <a:chOff x="-1192092" y="890215"/>
            <a:chExt cx="7015606" cy="1754327"/>
          </a:xfrm>
        </p:grpSpPr>
        <p:sp>
          <p:nvSpPr>
            <p:cNvPr id="6" name="Rounded Rectangle 5"/>
            <p:cNvSpPr/>
            <p:nvPr/>
          </p:nvSpPr>
          <p:spPr>
            <a:xfrm>
              <a:off x="3632927" y="1526521"/>
              <a:ext cx="2190587" cy="608735"/>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p:cNvSpPr txBox="1"/>
            <p:nvPr/>
          </p:nvSpPr>
          <p:spPr>
            <a:xfrm>
              <a:off x="-1192092" y="890215"/>
              <a:ext cx="3456384" cy="1754327"/>
            </a:xfrm>
            <a:prstGeom prst="rect">
              <a:avLst/>
            </a:prstGeom>
            <a:noFill/>
            <a:effectLst/>
          </p:spPr>
          <p:txBody>
            <a:bodyPr wrap="square" rtlCol="0">
              <a:spAutoFit/>
            </a:bodyPr>
            <a:lstStyle/>
            <a:p>
              <a:r>
                <a:rPr lang="en-US" b="1" dirty="0">
                  <a:ln w="3175" cmpd="sng">
                    <a:noFill/>
                  </a:ln>
                  <a:solidFill>
                    <a:srgbClr val="C00000"/>
                  </a:solidFill>
                  <a:effectLst>
                    <a:glow rad="139700">
                      <a:schemeClr val="bg1"/>
                    </a:glow>
                  </a:effectLst>
                </a:rPr>
                <a:t>Les rapports </a:t>
              </a:r>
              <a:r>
                <a:rPr lang="en-US" b="1" dirty="0" err="1">
                  <a:ln w="3175" cmpd="sng">
                    <a:noFill/>
                  </a:ln>
                  <a:solidFill>
                    <a:srgbClr val="C00000"/>
                  </a:solidFill>
                  <a:effectLst>
                    <a:glow rad="139700">
                      <a:schemeClr val="bg1"/>
                    </a:glow>
                  </a:effectLst>
                </a:rPr>
                <a:t>sur</a:t>
              </a:r>
              <a:r>
                <a:rPr lang="en-US" b="1" dirty="0">
                  <a:ln w="3175" cmpd="sng">
                    <a:noFill/>
                  </a:ln>
                  <a:solidFill>
                    <a:srgbClr val="C00000"/>
                  </a:solidFill>
                  <a:effectLst>
                    <a:glow rad="139700">
                      <a:schemeClr val="bg1"/>
                    </a:glow>
                  </a:effectLst>
                </a:rPr>
                <a:t> les </a:t>
              </a:r>
              <a:r>
                <a:rPr lang="en-US" b="1" dirty="0" err="1">
                  <a:ln w="3175" cmpd="sng">
                    <a:noFill/>
                  </a:ln>
                  <a:solidFill>
                    <a:srgbClr val="C00000"/>
                  </a:solidFill>
                  <a:effectLst>
                    <a:glow rad="139700">
                      <a:schemeClr val="bg1"/>
                    </a:glow>
                  </a:effectLst>
                </a:rPr>
                <a:t>dépenses</a:t>
              </a:r>
              <a:r>
                <a:rPr lang="en-US" b="1" dirty="0">
                  <a:ln w="3175" cmpd="sng">
                    <a:noFill/>
                  </a:ln>
                  <a:solidFill>
                    <a:srgbClr val="C00000"/>
                  </a:solidFill>
                  <a:effectLst>
                    <a:glow rad="139700">
                      <a:schemeClr val="bg1"/>
                    </a:glow>
                  </a:effectLst>
                </a:rPr>
                <a:t> pour les </a:t>
              </a:r>
              <a:r>
                <a:rPr lang="en-US" b="1" dirty="0" err="1">
                  <a:ln w="3175" cmpd="sng">
                    <a:noFill/>
                  </a:ln>
                  <a:solidFill>
                    <a:srgbClr val="C00000"/>
                  </a:solidFill>
                  <a:effectLst>
                    <a:glow rad="139700">
                      <a:schemeClr val="bg1"/>
                    </a:glow>
                  </a:effectLst>
                </a:rPr>
                <a:t>financement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externes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peuvent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provenir</a:t>
              </a:r>
              <a:r>
                <a:rPr lang="en-US" b="1" dirty="0">
                  <a:ln w="3175" cmpd="sng">
                    <a:noFill/>
                  </a:ln>
                  <a:solidFill>
                    <a:srgbClr val="C00000"/>
                  </a:solidFill>
                  <a:effectLst>
                    <a:glow rad="139700">
                      <a:schemeClr val="bg1"/>
                    </a:glow>
                  </a:effectLst>
                </a:rPr>
                <a:t> de </a:t>
              </a:r>
              <a:r>
                <a:rPr lang="en-US" b="1" dirty="0" err="1">
                  <a:ln w="3175" cmpd="sng">
                    <a:noFill/>
                  </a:ln>
                  <a:solidFill>
                    <a:srgbClr val="C00000"/>
                  </a:solidFill>
                  <a:effectLst>
                    <a:glow rad="139700">
                      <a:schemeClr val="bg1"/>
                    </a:glow>
                  </a:effectLst>
                </a:rPr>
                <a:t>donateurs</a:t>
              </a:r>
              <a:r>
                <a:rPr lang="en-US" b="1" dirty="0">
                  <a:ln w="3175" cmpd="sng">
                    <a:noFill/>
                  </a:ln>
                  <a:solidFill>
                    <a:srgbClr val="C00000"/>
                  </a:solidFill>
                  <a:effectLst>
                    <a:glow rad="139700">
                      <a:schemeClr val="bg1"/>
                    </a:glow>
                  </a:effectLst>
                </a:rPr>
                <a:t> et/</a:t>
              </a:r>
              <a:r>
                <a:rPr lang="en-US" b="1" dirty="0" err="1">
                  <a:ln w="3175" cmpd="sng">
                    <a:noFill/>
                  </a:ln>
                  <a:solidFill>
                    <a:srgbClr val="C00000"/>
                  </a:solidFill>
                  <a:effectLst>
                    <a:glow rad="139700">
                      <a:schemeClr val="bg1"/>
                    </a:glow>
                  </a:effectLst>
                </a:rPr>
                <a:t>ou</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ONGs</a:t>
              </a:r>
              <a:r>
                <a:rPr lang="en-US" b="1" dirty="0">
                  <a:ln w="3175" cmpd="sng">
                    <a:noFill/>
                  </a:ln>
                  <a:solidFill>
                    <a:srgbClr val="C00000"/>
                  </a:solidFill>
                  <a:effectLst>
                    <a:glow rad="139700">
                      <a:schemeClr val="bg1"/>
                    </a:glow>
                  </a:effectLst>
                </a:rPr>
                <a:t> et </a:t>
              </a:r>
              <a:r>
                <a:rPr lang="en-US" b="1" dirty="0" err="1">
                  <a:ln w="3175" cmpd="sng">
                    <a:noFill/>
                  </a:ln>
                  <a:solidFill>
                    <a:srgbClr val="C00000"/>
                  </a:solidFill>
                  <a:effectLst>
                    <a:glow rad="139700">
                      <a:schemeClr val="bg1"/>
                    </a:glow>
                  </a:effectLst>
                </a:rPr>
                <a:t>leur</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contenu</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n’est</a:t>
              </a:r>
              <a:r>
                <a:rPr lang="en-US" b="1" dirty="0">
                  <a:ln w="3175" cmpd="sng">
                    <a:noFill/>
                  </a:ln>
                  <a:solidFill>
                    <a:srgbClr val="C00000"/>
                  </a:solidFill>
                  <a:effectLst>
                    <a:glow rad="139700">
                      <a:schemeClr val="bg1"/>
                    </a:glow>
                  </a:effectLst>
                </a:rPr>
                <a:t> pas </a:t>
              </a:r>
              <a:r>
                <a:rPr lang="en-US" b="1" dirty="0" err="1">
                  <a:ln w="3175" cmpd="sng">
                    <a:noFill/>
                  </a:ln>
                  <a:solidFill>
                    <a:srgbClr val="C00000"/>
                  </a:solidFill>
                  <a:effectLst>
                    <a:glow rad="139700">
                      <a:schemeClr val="bg1"/>
                    </a:glow>
                  </a:effectLst>
                </a:rPr>
                <a:t>nécessairement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déterminé</a:t>
              </a:r>
              <a:r>
                <a:rPr lang="en-US" b="1" dirty="0">
                  <a:ln w="3175" cmpd="sng">
                    <a:noFill/>
                  </a:ln>
                  <a:solidFill>
                    <a:srgbClr val="C00000"/>
                  </a:solidFill>
                  <a:effectLst>
                    <a:glow rad="139700">
                      <a:schemeClr val="bg1"/>
                    </a:glow>
                  </a:effectLst>
                </a:rPr>
                <a:t> par le </a:t>
              </a:r>
              <a:r>
                <a:rPr lang="en-US" b="1" dirty="0" err="1">
                  <a:ln w="3175" cmpd="sng">
                    <a:noFill/>
                  </a:ln>
                  <a:solidFill>
                    <a:srgbClr val="C00000"/>
                  </a:solidFill>
                  <a:effectLst>
                    <a:glow rad="139700">
                      <a:schemeClr val="bg1"/>
                    </a:glow>
                  </a:effectLst>
                </a:rPr>
                <a:t>gouvernement</a:t>
              </a:r>
              <a:r>
                <a:rPr lang="en-US" b="1" dirty="0">
                  <a:ln w="3175" cmpd="sng">
                    <a:noFill/>
                  </a:ln>
                  <a:solidFill>
                    <a:srgbClr val="C00000"/>
                  </a:solidFill>
                  <a:effectLst>
                    <a:glow rad="139700">
                      <a:schemeClr val="bg1"/>
                    </a:glow>
                  </a:effectLst>
                </a:rPr>
                <a:t>. </a:t>
              </a:r>
            </a:p>
          </p:txBody>
        </p:sp>
        <p:sp>
          <p:nvSpPr>
            <p:cNvPr id="8" name="Freeform 7"/>
            <p:cNvSpPr/>
            <p:nvPr/>
          </p:nvSpPr>
          <p:spPr>
            <a:xfrm flipH="1" flipV="1">
              <a:off x="1818235" y="1281725"/>
              <a:ext cx="1854763" cy="48565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ounded Rectangle 3"/>
          <p:cNvSpPr/>
          <p:nvPr/>
        </p:nvSpPr>
        <p:spPr>
          <a:xfrm>
            <a:off x="1773758"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D3</a:t>
            </a:r>
          </a:p>
        </p:txBody>
      </p:sp>
    </p:spTree>
    <p:extLst>
      <p:ext uri="{BB962C8B-B14F-4D97-AF65-F5344CB8AC3E}">
        <p14:creationId xmlns:p14="http://schemas.microsoft.com/office/powerpoint/2010/main" val="4184695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88540" y="769456"/>
            <a:ext cx="7339914" cy="4906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7105844" y="1844074"/>
            <a:ext cx="1222610" cy="46664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p:cNvSpPr txBox="1"/>
          <p:nvPr/>
        </p:nvSpPr>
        <p:spPr>
          <a:xfrm>
            <a:off x="3775791" y="1445698"/>
            <a:ext cx="2817982" cy="923330"/>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Des rapports </a:t>
            </a:r>
            <a:r>
              <a:rPr lang="en-GB" b="1" dirty="0" err="1">
                <a:ln w="3175" cmpd="sng">
                  <a:noFill/>
                </a:ln>
                <a:solidFill>
                  <a:srgbClr val="C00000"/>
                </a:solidFill>
                <a:effectLst>
                  <a:glow rad="139700">
                    <a:schemeClr val="bg1"/>
                  </a:glow>
                </a:effectLst>
              </a:rPr>
              <a:t>sont-ils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disponibles</a:t>
            </a:r>
            <a:r>
              <a:rPr lang="en-GB" b="1" dirty="0">
                <a:ln w="3175" cmpd="sng">
                  <a:noFill/>
                </a:ln>
                <a:solidFill>
                  <a:srgbClr val="C00000"/>
                </a:solidFill>
                <a:effectLst>
                  <a:glow rad="139700">
                    <a:schemeClr val="bg1"/>
                  </a:glow>
                </a:effectLst>
              </a:rPr>
              <a:t> pour les </a:t>
            </a:r>
            <a:r>
              <a:rPr lang="en-GB" b="1" dirty="0" err="1">
                <a:ln w="3175" cmpd="sng">
                  <a:noFill/>
                </a:ln>
                <a:solidFill>
                  <a:srgbClr val="C00000"/>
                </a:solidFill>
                <a:effectLst>
                  <a:glow rad="139700">
                    <a:schemeClr val="bg1"/>
                  </a:glow>
                </a:effectLst>
              </a:rPr>
              <a:t>dépenses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publiques</a:t>
            </a:r>
            <a:r>
              <a:rPr lang="en-GB" b="1" dirty="0">
                <a:ln w="3175" cmpd="sng">
                  <a:noFill/>
                </a:ln>
                <a:solidFill>
                  <a:srgbClr val="C00000"/>
                </a:solidFill>
                <a:effectLst>
                  <a:glow rad="139700">
                    <a:schemeClr val="bg1"/>
                  </a:glow>
                </a:effectLst>
              </a:rPr>
              <a:t>? </a:t>
            </a:r>
          </a:p>
        </p:txBody>
      </p:sp>
      <p:sp>
        <p:nvSpPr>
          <p:cNvPr id="8" name="Freeform 7"/>
          <p:cNvSpPr/>
          <p:nvPr/>
        </p:nvSpPr>
        <p:spPr>
          <a:xfrm flipH="1" flipV="1">
            <a:off x="6414569" y="1881144"/>
            <a:ext cx="690566" cy="21088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3"/>
          <p:cNvSpPr/>
          <p:nvPr/>
        </p:nvSpPr>
        <p:spPr>
          <a:xfrm>
            <a:off x="1773758"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D3</a:t>
            </a:r>
          </a:p>
        </p:txBody>
      </p:sp>
    </p:spTree>
    <p:extLst>
      <p:ext uri="{BB962C8B-B14F-4D97-AF65-F5344CB8AC3E}">
        <p14:creationId xmlns:p14="http://schemas.microsoft.com/office/powerpoint/2010/main" val="3663614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88540" y="769456"/>
            <a:ext cx="7339914" cy="4906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3"/>
          <p:cNvSpPr/>
          <p:nvPr/>
        </p:nvSpPr>
        <p:spPr>
          <a:xfrm>
            <a:off x="1773758"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D3</a:t>
            </a:r>
          </a:p>
        </p:txBody>
      </p:sp>
      <p:sp>
        <p:nvSpPr>
          <p:cNvPr id="9" name="TextBox 8">
            <a:extLst>
              <a:ext uri="{FF2B5EF4-FFF2-40B4-BE49-F238E27FC236}">
                <a16:creationId xmlns:a16="http://schemas.microsoft.com/office/drawing/2014/main" id="{A46E4036-DA07-44BB-A15A-328568965665}"/>
              </a:ext>
            </a:extLst>
          </p:cNvPr>
          <p:cNvSpPr txBox="1"/>
          <p:nvPr/>
        </p:nvSpPr>
        <p:spPr>
          <a:xfrm>
            <a:off x="1728750" y="4017522"/>
            <a:ext cx="6299381" cy="369332"/>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Fournissez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toute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autre</a:t>
            </a:r>
            <a:r>
              <a:rPr lang="en-GB" b="1" dirty="0">
                <a:ln w="3175" cmpd="sng">
                  <a:noFill/>
                </a:ln>
                <a:solidFill>
                  <a:srgbClr val="C00000"/>
                </a:solidFill>
                <a:effectLst>
                  <a:glow rad="139700">
                    <a:schemeClr val="bg1"/>
                  </a:glow>
                </a:effectLst>
              </a:rPr>
              <a:t> information </a:t>
            </a:r>
            <a:r>
              <a:rPr lang="en-GB" b="1" dirty="0" err="1">
                <a:ln w="3175" cmpd="sng">
                  <a:noFill/>
                </a:ln>
                <a:solidFill>
                  <a:srgbClr val="C00000"/>
                </a:solidFill>
                <a:effectLst>
                  <a:glow rad="139700">
                    <a:schemeClr val="bg1"/>
                  </a:glow>
                </a:effectLst>
              </a:rPr>
              <a:t>disponible</a:t>
            </a:r>
            <a:r>
              <a:rPr lang="en-GB" b="1" dirty="0">
                <a:ln w="3175" cmpd="sng">
                  <a:noFill/>
                </a:ln>
                <a:solidFill>
                  <a:srgbClr val="C00000"/>
                </a:solidFill>
                <a:effectLst>
                  <a:glow rad="139700">
                    <a:schemeClr val="bg1"/>
                  </a:glow>
                </a:effectLst>
              </a:rPr>
              <a:t>. </a:t>
            </a:r>
          </a:p>
        </p:txBody>
      </p:sp>
    </p:spTree>
    <p:extLst>
      <p:ext uri="{BB962C8B-B14F-4D97-AF65-F5344CB8AC3E}">
        <p14:creationId xmlns:p14="http://schemas.microsoft.com/office/powerpoint/2010/main" val="1170187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Question D4: </a:t>
            </a:r>
            <a:r>
              <a:rPr dirty="0"/>
              <a:t>Stratégies de recouvrement des coûts</a:t>
            </a:r>
            <a:endParaRPr lang="en-GB" dirty="0"/>
          </a:p>
        </p:txBody>
      </p:sp>
      <p:sp>
        <p:nvSpPr>
          <p:cNvPr id="3" name="Content Placeholder 2"/>
          <p:cNvSpPr>
            <a:spLocks noGrp="1"/>
          </p:cNvSpPr>
          <p:nvPr>
            <p:ph sz="quarter" idx="10"/>
          </p:nvPr>
        </p:nvSpPr>
        <p:spPr/>
        <p:txBody>
          <a:bodyPr>
            <a:normAutofit fontScale="92500"/>
          </a:body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évaluer</a:t>
            </a:r>
            <a:r>
              <a:rPr lang="en-GB" dirty="0">
                <a:solidFill>
                  <a:schemeClr val="tx2">
                    <a:lumMod val="75000"/>
                  </a:schemeClr>
                </a:solidFill>
              </a:rPr>
              <a:t>:</a:t>
            </a:r>
          </a:p>
          <a:p>
            <a:pPr lvl="1"/>
            <a:r>
              <a:rPr lang="en-GB" dirty="0" err="1">
                <a:solidFill>
                  <a:schemeClr val="tx2">
                    <a:lumMod val="75000"/>
                  </a:schemeClr>
                </a:solidFill>
              </a:rPr>
              <a:t>si</a:t>
            </a:r>
            <a:r>
              <a:rPr lang="en-GB" dirty="0">
                <a:solidFill>
                  <a:schemeClr val="tx2">
                    <a:lumMod val="75000"/>
                  </a:schemeClr>
                </a:solidFill>
              </a:rPr>
              <a:t> les frais de </a:t>
            </a:r>
            <a:r>
              <a:rPr lang="en-GB" dirty="0" err="1">
                <a:solidFill>
                  <a:schemeClr val="tx2">
                    <a:lumMod val="75000"/>
                  </a:schemeClr>
                </a:solidFill>
              </a:rPr>
              <a:t>fonctionnement</a:t>
            </a:r>
            <a:r>
              <a:rPr lang="en-GB" dirty="0">
                <a:solidFill>
                  <a:schemeClr val="tx2">
                    <a:lumMod val="75000"/>
                  </a:schemeClr>
                </a:solidFill>
              </a:rPr>
              <a:t> et </a:t>
            </a:r>
            <a:r>
              <a:rPr lang="en-GB" dirty="0" err="1">
                <a:solidFill>
                  <a:schemeClr val="tx2">
                    <a:lumMod val="75000"/>
                  </a:schemeClr>
                </a:solidFill>
              </a:rPr>
              <a:t>d’entretien</a:t>
            </a:r>
            <a:r>
              <a:rPr lang="en-GB" dirty="0">
                <a:solidFill>
                  <a:schemeClr val="tx2">
                    <a:lumMod val="75000"/>
                  </a:schemeClr>
                </a:solidFill>
              </a:rPr>
              <a:t> de base </a:t>
            </a:r>
            <a:r>
              <a:rPr lang="en-GB" dirty="0" err="1">
                <a:solidFill>
                  <a:schemeClr val="tx2">
                    <a:lumMod val="75000"/>
                  </a:schemeClr>
                </a:solidFill>
              </a:rPr>
              <a:t>doivent</a:t>
            </a:r>
            <a:r>
              <a:rPr lang="en-GB" dirty="0">
                <a:solidFill>
                  <a:schemeClr val="tx2">
                    <a:lumMod val="75000"/>
                  </a:schemeClr>
                </a:solidFill>
              </a:rPr>
              <a:t> </a:t>
            </a:r>
            <a:r>
              <a:rPr lang="en-GB" dirty="0" err="1">
                <a:solidFill>
                  <a:schemeClr val="tx2">
                    <a:lumMod val="75000"/>
                  </a:schemeClr>
                </a:solidFill>
              </a:rPr>
              <a:t>être</a:t>
            </a:r>
            <a:r>
              <a:rPr lang="en-GB" dirty="0">
                <a:solidFill>
                  <a:schemeClr val="tx2">
                    <a:lumMod val="75000"/>
                  </a:schemeClr>
                </a:solidFill>
              </a:rPr>
              <a:t> </a:t>
            </a:r>
            <a:r>
              <a:rPr lang="en-GB" dirty="0" err="1">
                <a:solidFill>
                  <a:schemeClr val="tx2">
                    <a:lumMod val="75000"/>
                  </a:schemeClr>
                </a:solidFill>
              </a:rPr>
              <a:t>couverts</a:t>
            </a:r>
            <a:r>
              <a:rPr lang="en-GB" dirty="0">
                <a:solidFill>
                  <a:schemeClr val="tx2">
                    <a:lumMod val="75000"/>
                  </a:schemeClr>
                </a:solidFill>
              </a:rPr>
              <a:t> </a:t>
            </a:r>
            <a:r>
              <a:rPr lang="en-GB" dirty="0" err="1">
                <a:solidFill>
                  <a:schemeClr val="tx2">
                    <a:lumMod val="75000"/>
                  </a:schemeClr>
                </a:solidFill>
              </a:rPr>
              <a:t>en</a:t>
            </a:r>
            <a:r>
              <a:rPr lang="en-GB" dirty="0">
                <a:solidFill>
                  <a:schemeClr val="tx2">
                    <a:lumMod val="75000"/>
                  </a:schemeClr>
                </a:solidFill>
              </a:rPr>
              <a:t> </a:t>
            </a:r>
            <a:r>
              <a:rPr lang="en-GB" dirty="0" err="1">
                <a:solidFill>
                  <a:schemeClr val="tx2">
                    <a:lumMod val="75000"/>
                  </a:schemeClr>
                </a:solidFill>
              </a:rPr>
              <a:t>partie</a:t>
            </a:r>
            <a:r>
              <a:rPr lang="en-GB" dirty="0">
                <a:solidFill>
                  <a:schemeClr val="tx2">
                    <a:lumMod val="75000"/>
                  </a:schemeClr>
                </a:solidFill>
              </a:rPr>
              <a:t> </a:t>
            </a:r>
            <a:r>
              <a:rPr lang="en-GB" dirty="0" err="1">
                <a:solidFill>
                  <a:schemeClr val="tx2">
                    <a:lumMod val="75000"/>
                  </a:schemeClr>
                </a:solidFill>
              </a:rPr>
              <a:t>ou</a:t>
            </a:r>
            <a:r>
              <a:rPr lang="en-GB" dirty="0">
                <a:solidFill>
                  <a:schemeClr val="tx2">
                    <a:lumMod val="75000"/>
                  </a:schemeClr>
                </a:solidFill>
              </a:rPr>
              <a:t> </a:t>
            </a:r>
            <a:r>
              <a:rPr lang="en-GB" dirty="0" err="1">
                <a:solidFill>
                  <a:schemeClr val="tx2">
                    <a:lumMod val="75000"/>
                  </a:schemeClr>
                </a:solidFill>
              </a:rPr>
              <a:t>en</a:t>
            </a:r>
            <a:r>
              <a:rPr lang="en-GB" dirty="0">
                <a:solidFill>
                  <a:schemeClr val="tx2">
                    <a:lumMod val="75000"/>
                  </a:schemeClr>
                </a:solidFill>
              </a:rPr>
              <a:t> </a:t>
            </a:r>
            <a:r>
              <a:rPr lang="en-GB" dirty="0" err="1">
                <a:solidFill>
                  <a:schemeClr val="tx2">
                    <a:lumMod val="75000"/>
                  </a:schemeClr>
                </a:solidFill>
              </a:rPr>
              <a:t>totalité</a:t>
            </a:r>
            <a:r>
              <a:rPr lang="en-GB" dirty="0">
                <a:solidFill>
                  <a:schemeClr val="tx2">
                    <a:lumMod val="75000"/>
                  </a:schemeClr>
                </a:solidFill>
              </a:rPr>
              <a:t> par les </a:t>
            </a:r>
            <a:r>
              <a:rPr lang="en-GB" dirty="0" err="1">
                <a:solidFill>
                  <a:schemeClr val="tx2">
                    <a:lumMod val="75000"/>
                  </a:schemeClr>
                </a:solidFill>
              </a:rPr>
              <a:t>redevances</a:t>
            </a:r>
            <a:r>
              <a:rPr lang="en-GB" dirty="0">
                <a:solidFill>
                  <a:schemeClr val="tx2">
                    <a:lumMod val="75000"/>
                  </a:schemeClr>
                </a:solidFill>
              </a:rPr>
              <a:t>/</a:t>
            </a:r>
            <a:r>
              <a:rPr lang="en-GB" dirty="0" err="1">
                <a:solidFill>
                  <a:schemeClr val="tx2">
                    <a:lumMod val="75000"/>
                  </a:schemeClr>
                </a:solidFill>
              </a:rPr>
              <a:t>tarifs</a:t>
            </a:r>
            <a:r>
              <a:rPr lang="en-GB" dirty="0">
                <a:solidFill>
                  <a:schemeClr val="tx2">
                    <a:lumMod val="75000"/>
                  </a:schemeClr>
                </a:solidFill>
              </a:rPr>
              <a:t> </a:t>
            </a:r>
            <a:r>
              <a:rPr lang="en-GB" dirty="0" err="1">
                <a:solidFill>
                  <a:schemeClr val="tx2">
                    <a:lumMod val="75000"/>
                  </a:schemeClr>
                </a:solidFill>
              </a:rPr>
              <a:t>ou</a:t>
            </a:r>
            <a:r>
              <a:rPr lang="en-GB" dirty="0">
                <a:solidFill>
                  <a:schemeClr val="tx2">
                    <a:lumMod val="75000"/>
                  </a:schemeClr>
                </a:solidFill>
              </a:rPr>
              <a:t> les contributions des ménages </a:t>
            </a:r>
          </a:p>
          <a:p>
            <a:pPr lvl="1"/>
            <a:r>
              <a:rPr lang="en-GB" dirty="0">
                <a:solidFill>
                  <a:schemeClr val="tx2">
                    <a:lumMod val="75000"/>
                  </a:schemeClr>
                </a:solidFill>
              </a:rPr>
              <a:t>Si un plan de </a:t>
            </a:r>
            <a:r>
              <a:rPr lang="en-GB" dirty="0" err="1">
                <a:solidFill>
                  <a:schemeClr val="tx2">
                    <a:lumMod val="75000"/>
                  </a:schemeClr>
                </a:solidFill>
              </a:rPr>
              <a:t>financement</a:t>
            </a:r>
            <a:r>
              <a:rPr lang="en-GB" dirty="0">
                <a:solidFill>
                  <a:schemeClr val="tx2">
                    <a:lumMod val="75000"/>
                  </a:schemeClr>
                </a:solidFill>
              </a:rPr>
              <a:t> </a:t>
            </a:r>
            <a:r>
              <a:rPr lang="en-GB" dirty="0" err="1">
                <a:solidFill>
                  <a:schemeClr val="tx2">
                    <a:lumMod val="75000"/>
                  </a:schemeClr>
                </a:solidFill>
              </a:rPr>
              <a:t>existe</a:t>
            </a:r>
            <a:r>
              <a:rPr lang="en-GB" dirty="0">
                <a:solidFill>
                  <a:schemeClr val="tx2">
                    <a:lumMod val="75000"/>
                  </a:schemeClr>
                </a:solidFill>
              </a:rPr>
              <a:t>, quelle proportion des frais de </a:t>
            </a:r>
            <a:r>
              <a:rPr lang="en-GB" dirty="0" err="1">
                <a:solidFill>
                  <a:schemeClr val="tx2">
                    <a:lumMod val="75000"/>
                  </a:schemeClr>
                </a:solidFill>
              </a:rPr>
              <a:t>fonctionnement</a:t>
            </a:r>
            <a:r>
              <a:rPr lang="en-GB" dirty="0">
                <a:solidFill>
                  <a:schemeClr val="tx2">
                    <a:lumMod val="75000"/>
                  </a:schemeClr>
                </a:solidFill>
              </a:rPr>
              <a:t> et </a:t>
            </a:r>
            <a:r>
              <a:rPr lang="en-GB" dirty="0" err="1">
                <a:solidFill>
                  <a:schemeClr val="tx2">
                    <a:lumMod val="75000"/>
                  </a:schemeClr>
                </a:solidFill>
              </a:rPr>
              <a:t>d’entretien</a:t>
            </a:r>
            <a:r>
              <a:rPr lang="en-GB" dirty="0">
                <a:solidFill>
                  <a:schemeClr val="tx2">
                    <a:lumMod val="75000"/>
                  </a:schemeClr>
                </a:solidFill>
              </a:rPr>
              <a:t> de base </a:t>
            </a:r>
            <a:r>
              <a:rPr lang="en-GB" dirty="0" err="1">
                <a:solidFill>
                  <a:schemeClr val="tx2">
                    <a:lumMod val="75000"/>
                  </a:schemeClr>
                </a:solidFill>
              </a:rPr>
              <a:t>est</a:t>
            </a:r>
            <a:r>
              <a:rPr lang="en-GB" dirty="0">
                <a:solidFill>
                  <a:schemeClr val="tx2">
                    <a:lumMod val="75000"/>
                  </a:schemeClr>
                </a:solidFill>
              </a:rPr>
              <a:t> </a:t>
            </a:r>
            <a:r>
              <a:rPr lang="en-GB" dirty="0" err="1">
                <a:solidFill>
                  <a:schemeClr val="tx2">
                    <a:lumMod val="75000"/>
                  </a:schemeClr>
                </a:solidFill>
              </a:rPr>
              <a:t>couverte</a:t>
            </a:r>
            <a:r>
              <a:rPr lang="en-GB" dirty="0">
                <a:solidFill>
                  <a:schemeClr val="tx2">
                    <a:lumMod val="75000"/>
                  </a:schemeClr>
                </a:solidFill>
              </a:rPr>
              <a:t> par le </a:t>
            </a:r>
            <a:r>
              <a:rPr lang="en-GB" dirty="0" err="1">
                <a:solidFill>
                  <a:schemeClr val="tx2">
                    <a:lumMod val="75000"/>
                  </a:schemeClr>
                </a:solidFill>
              </a:rPr>
              <a:t>tarif</a:t>
            </a:r>
            <a:r>
              <a:rPr lang="en-GB" dirty="0">
                <a:solidFill>
                  <a:schemeClr val="tx2">
                    <a:lumMod val="75000"/>
                  </a:schemeClr>
                </a:solidFill>
              </a:rPr>
              <a:t> et les contributions des ménages.</a:t>
            </a:r>
          </a:p>
        </p:txBody>
      </p:sp>
      <p:sp>
        <p:nvSpPr>
          <p:cNvPr id="5" name="Rounded Rectangle 3"/>
          <p:cNvSpPr/>
          <p:nvPr/>
        </p:nvSpPr>
        <p:spPr>
          <a:xfrm>
            <a:off x="2614469" y="260648"/>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D4</a:t>
            </a:r>
          </a:p>
        </p:txBody>
      </p:sp>
    </p:spTree>
    <p:extLst>
      <p:ext uri="{BB962C8B-B14F-4D97-AF65-F5344CB8AC3E}">
        <p14:creationId xmlns:p14="http://schemas.microsoft.com/office/powerpoint/2010/main" val="205243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Vue d'ensemble</a:t>
            </a:r>
            <a:endParaRPr lang="en-GB" dirty="0"/>
          </a:p>
        </p:txBody>
      </p:sp>
      <p:sp>
        <p:nvSpPr>
          <p:cNvPr id="3" name="Content Placeholder 2"/>
          <p:cNvSpPr>
            <a:spLocks noGrp="1"/>
          </p:cNvSpPr>
          <p:nvPr>
            <p:ph idx="1"/>
          </p:nvPr>
        </p:nvSpPr>
        <p:spPr/>
        <p:txBody>
          <a:bodyPr/>
          <a:lstStyle/>
          <a:p>
            <a:r>
              <a:rPr lang="en-GB" dirty="0">
                <a:solidFill>
                  <a:schemeClr val="tx2">
                    <a:lumMod val="75000"/>
                  </a:schemeClr>
                </a:solidFill>
              </a:rPr>
              <a:t>La Section D comprend </a:t>
            </a:r>
            <a:r>
              <a:rPr lang="en-GB" b="1" dirty="0">
                <a:solidFill>
                  <a:schemeClr val="tx2">
                    <a:lumMod val="75000"/>
                  </a:schemeClr>
                </a:solidFill>
              </a:rPr>
              <a:t>11 questions</a:t>
            </a:r>
            <a:r>
              <a:rPr lang="en-GB" dirty="0">
                <a:solidFill>
                  <a:schemeClr val="tx2">
                    <a:lumMod val="75000"/>
                  </a:schemeClr>
                </a:solidFill>
              </a:rPr>
              <a:t> qui se </a:t>
            </a:r>
            <a:r>
              <a:rPr lang="en-GB" dirty="0" err="1">
                <a:solidFill>
                  <a:schemeClr val="tx2">
                    <a:lumMod val="75000"/>
                  </a:schemeClr>
                </a:solidFill>
              </a:rPr>
              <a:t>rapportent</a:t>
            </a:r>
            <a:r>
              <a:rPr lang="en-GB" dirty="0">
                <a:solidFill>
                  <a:schemeClr val="tx2">
                    <a:lumMod val="75000"/>
                  </a:schemeClr>
                </a:solidFill>
              </a:rPr>
              <a:t> au </a:t>
            </a:r>
            <a:r>
              <a:rPr lang="en-GB" dirty="0" err="1">
                <a:solidFill>
                  <a:schemeClr val="tx2">
                    <a:lumMod val="75000"/>
                  </a:schemeClr>
                </a:solidFill>
              </a:rPr>
              <a:t>financement</a:t>
            </a:r>
            <a:r>
              <a:rPr lang="en-GB" dirty="0">
                <a:solidFill>
                  <a:schemeClr val="tx2">
                    <a:lumMod val="75000"/>
                  </a:schemeClr>
                </a:solidFill>
              </a:rPr>
              <a:t> du </a:t>
            </a:r>
            <a:r>
              <a:rPr lang="en-GB" dirty="0" err="1">
                <a:solidFill>
                  <a:schemeClr val="tx2">
                    <a:lumMod val="75000"/>
                  </a:schemeClr>
                </a:solidFill>
              </a:rPr>
              <a:t>secteur</a:t>
            </a:r>
            <a:r>
              <a:rPr lang="en-GB" dirty="0">
                <a:solidFill>
                  <a:schemeClr val="tx2">
                    <a:lumMod val="75000"/>
                  </a:schemeClr>
                </a:solidFill>
              </a:rPr>
              <a:t> WASH.</a:t>
            </a:r>
          </a:p>
          <a:p>
            <a:r>
              <a:rPr lang="en-GB" dirty="0" err="1">
                <a:solidFill>
                  <a:schemeClr val="tx2">
                    <a:lumMod val="75000"/>
                  </a:schemeClr>
                </a:solidFill>
              </a:rPr>
              <a:t>Ce</a:t>
            </a:r>
            <a:r>
              <a:rPr lang="en-GB" dirty="0">
                <a:solidFill>
                  <a:schemeClr val="tx2">
                    <a:lumMod val="75000"/>
                  </a:schemeClr>
                </a:solidFill>
              </a:rPr>
              <a:t> module </a:t>
            </a:r>
            <a:r>
              <a:rPr lang="en-GB" dirty="0" err="1">
                <a:solidFill>
                  <a:schemeClr val="tx2">
                    <a:lumMod val="75000"/>
                  </a:schemeClr>
                </a:solidFill>
              </a:rPr>
              <a:t>passera</a:t>
            </a:r>
            <a:r>
              <a:rPr lang="en-GB" dirty="0">
                <a:solidFill>
                  <a:schemeClr val="tx2">
                    <a:lumMod val="75000"/>
                  </a:schemeClr>
                </a:solidFill>
              </a:rPr>
              <a:t> </a:t>
            </a:r>
            <a:r>
              <a:rPr lang="en-GB" dirty="0" err="1">
                <a:solidFill>
                  <a:schemeClr val="tx2">
                    <a:lumMod val="75000"/>
                  </a:schemeClr>
                </a:solidFill>
              </a:rPr>
              <a:t>chaque</a:t>
            </a:r>
            <a:r>
              <a:rPr lang="en-GB" dirty="0">
                <a:solidFill>
                  <a:schemeClr val="tx2">
                    <a:lumMod val="75000"/>
                  </a:schemeClr>
                </a:solidFill>
              </a:rPr>
              <a:t> question en revue.</a:t>
            </a:r>
          </a:p>
          <a:p>
            <a:r>
              <a:rPr lang="en-GB" dirty="0" err="1">
                <a:solidFill>
                  <a:schemeClr val="tx2">
                    <a:lumMod val="75000"/>
                  </a:schemeClr>
                </a:solidFill>
              </a:rPr>
              <a:t>Veuillez</a:t>
            </a:r>
            <a:r>
              <a:rPr lang="en-GB" dirty="0">
                <a:solidFill>
                  <a:schemeClr val="tx2">
                    <a:lumMod val="75000"/>
                  </a:schemeClr>
                </a:solidFill>
              </a:rPr>
              <a:t> </a:t>
            </a:r>
            <a:r>
              <a:rPr lang="en-GB" dirty="0" err="1">
                <a:solidFill>
                  <a:schemeClr val="tx2">
                    <a:lumMod val="75000"/>
                  </a:schemeClr>
                </a:solidFill>
              </a:rPr>
              <a:t>vous</a:t>
            </a:r>
            <a:r>
              <a:rPr lang="en-GB" dirty="0">
                <a:solidFill>
                  <a:schemeClr val="tx2">
                    <a:lumMod val="75000"/>
                  </a:schemeClr>
                </a:solidFill>
              </a:rPr>
              <a:t> </a:t>
            </a:r>
            <a:r>
              <a:rPr lang="en-GB" dirty="0" err="1">
                <a:solidFill>
                  <a:schemeClr val="tx2">
                    <a:lumMod val="75000"/>
                  </a:schemeClr>
                </a:solidFill>
              </a:rPr>
              <a:t>référer</a:t>
            </a:r>
            <a:r>
              <a:rPr lang="en-GB" dirty="0">
                <a:solidFill>
                  <a:schemeClr val="tx2">
                    <a:lumMod val="75000"/>
                  </a:schemeClr>
                </a:solidFill>
              </a:rPr>
              <a:t> </a:t>
            </a:r>
            <a:r>
              <a:rPr lang="en-GB" dirty="0" err="1">
                <a:solidFill>
                  <a:schemeClr val="tx2">
                    <a:lumMod val="75000"/>
                  </a:schemeClr>
                </a:solidFill>
              </a:rPr>
              <a:t>également</a:t>
            </a:r>
            <a:r>
              <a:rPr lang="en-GB" dirty="0">
                <a:solidFill>
                  <a:schemeClr val="tx2">
                    <a:lumMod val="75000"/>
                  </a:schemeClr>
                </a:solidFill>
              </a:rPr>
              <a:t> au guide </a:t>
            </a:r>
            <a:r>
              <a:rPr lang="en-GB" dirty="0" err="1">
                <a:solidFill>
                  <a:schemeClr val="tx2">
                    <a:lumMod val="75000"/>
                  </a:schemeClr>
                </a:solidFill>
              </a:rPr>
              <a:t>d’orientation</a:t>
            </a:r>
            <a:r>
              <a:rPr lang="en-GB" dirty="0">
                <a:solidFill>
                  <a:schemeClr val="tx2">
                    <a:lumMod val="75000"/>
                  </a:schemeClr>
                </a:solidFill>
              </a:rPr>
              <a:t> de </a:t>
            </a:r>
            <a:r>
              <a:rPr lang="en-GB" dirty="0" err="1">
                <a:solidFill>
                  <a:schemeClr val="tx2">
                    <a:lumMod val="75000"/>
                  </a:schemeClr>
                </a:solidFill>
              </a:rPr>
              <a:t>l’enquête</a:t>
            </a:r>
            <a:r>
              <a:rPr lang="en-GB" dirty="0">
                <a:solidFill>
                  <a:schemeClr val="tx2">
                    <a:lumMod val="75000"/>
                  </a:schemeClr>
                </a:solidFill>
              </a:rPr>
              <a:t>. </a:t>
            </a:r>
          </a:p>
        </p:txBody>
      </p:sp>
    </p:spTree>
    <p:extLst>
      <p:ext uri="{BB962C8B-B14F-4D97-AF65-F5344CB8AC3E}">
        <p14:creationId xmlns:p14="http://schemas.microsoft.com/office/powerpoint/2010/main" val="41465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20189" y="901066"/>
            <a:ext cx="6242732" cy="4663700"/>
            <a:chOff x="4945220" y="1828800"/>
            <a:chExt cx="8151349" cy="6308621"/>
          </a:xfrm>
        </p:grpSpPr>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45224" y="1828800"/>
              <a:ext cx="8151345" cy="491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45220" y="6734280"/>
              <a:ext cx="8151345" cy="1403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p:cNvSpPr/>
          <p:nvPr/>
        </p:nvSpPr>
        <p:spPr>
          <a:xfrm>
            <a:off x="2614469" y="260648"/>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D4</a:t>
            </a:r>
          </a:p>
        </p:txBody>
      </p:sp>
      <p:sp>
        <p:nvSpPr>
          <p:cNvPr id="10" name="Rounded Rectangle 9"/>
          <p:cNvSpPr/>
          <p:nvPr/>
        </p:nvSpPr>
        <p:spPr>
          <a:xfrm>
            <a:off x="4001906" y="987129"/>
            <a:ext cx="2448000" cy="132161"/>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p:cNvSpPr txBox="1"/>
          <p:nvPr/>
        </p:nvSpPr>
        <p:spPr>
          <a:xfrm>
            <a:off x="149985" y="1694668"/>
            <a:ext cx="2682215" cy="1754327"/>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Activités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nécessaires</a:t>
            </a:r>
            <a:r>
              <a:rPr lang="en-GB" b="1" dirty="0">
                <a:ln w="3175" cmpd="sng">
                  <a:noFill/>
                </a:ln>
                <a:solidFill>
                  <a:srgbClr val="C00000"/>
                </a:solidFill>
                <a:effectLst>
                  <a:glow rad="139700">
                    <a:schemeClr val="bg1"/>
                  </a:glow>
                </a:effectLst>
              </a:rPr>
              <a:t> pour </a:t>
            </a:r>
            <a:r>
              <a:rPr lang="en-GB" b="1" dirty="0" err="1">
                <a:ln w="3175" cmpd="sng">
                  <a:noFill/>
                </a:ln>
                <a:solidFill>
                  <a:srgbClr val="C00000"/>
                </a:solidFill>
                <a:effectLst>
                  <a:glow rad="139700">
                    <a:schemeClr val="bg1"/>
                  </a:glow>
                </a:effectLst>
              </a:rPr>
              <a:t>maintenir</a:t>
            </a:r>
            <a:r>
              <a:rPr lang="en-GB" b="1" dirty="0">
                <a:ln w="3175" cmpd="sng">
                  <a:noFill/>
                </a:ln>
                <a:solidFill>
                  <a:srgbClr val="C00000"/>
                </a:solidFill>
                <a:effectLst>
                  <a:glow rad="139700">
                    <a:schemeClr val="bg1"/>
                  </a:glow>
                </a:effectLst>
              </a:rPr>
              <a:t> les services , </a:t>
            </a:r>
            <a:r>
              <a:rPr lang="en-GB" b="1" dirty="0" err="1">
                <a:ln w="3175" cmpd="sng">
                  <a:noFill/>
                </a:ln>
                <a:solidFill>
                  <a:srgbClr val="C00000"/>
                </a:solidFill>
                <a:effectLst>
                  <a:glow rad="139700">
                    <a:schemeClr val="bg1"/>
                  </a:glow>
                </a:effectLst>
              </a:rPr>
              <a:t>y</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compris</a:t>
            </a:r>
            <a:r>
              <a:rPr lang="en-GB" b="1" dirty="0">
                <a:ln w="3175" cmpd="sng">
                  <a:noFill/>
                </a:ln>
                <a:solidFill>
                  <a:srgbClr val="C00000"/>
                </a:solidFill>
                <a:effectLst>
                  <a:glow rad="139700">
                    <a:schemeClr val="bg1"/>
                  </a:glow>
                </a:effectLst>
              </a:rPr>
              <a:t> le personnel, le carburant, les </a:t>
            </a:r>
            <a:r>
              <a:rPr lang="en-GB" b="1" dirty="0" err="1">
                <a:ln w="3175" cmpd="sng">
                  <a:noFill/>
                </a:ln>
                <a:solidFill>
                  <a:srgbClr val="C00000"/>
                </a:solidFill>
                <a:effectLst>
                  <a:glow rad="139700">
                    <a:schemeClr val="bg1"/>
                  </a:glow>
                </a:effectLst>
              </a:rPr>
              <a:t>produits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chimiques</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matériaux</a:t>
            </a:r>
            <a:r>
              <a:rPr lang="en-GB" b="1" dirty="0">
                <a:ln w="3175" cmpd="sng">
                  <a:noFill/>
                </a:ln>
                <a:solidFill>
                  <a:srgbClr val="C00000"/>
                </a:solidFill>
                <a:effectLst>
                  <a:glow rad="139700">
                    <a:schemeClr val="bg1"/>
                  </a:glow>
                </a:effectLst>
              </a:rPr>
              <a:t> et </a:t>
            </a:r>
            <a:r>
              <a:rPr lang="en-GB" b="1" dirty="0" err="1">
                <a:ln w="3175" cmpd="sng">
                  <a:noFill/>
                </a:ln>
                <a:solidFill>
                  <a:srgbClr val="C00000"/>
                </a:solidFill>
                <a:effectLst>
                  <a:glow rad="139700">
                    <a:schemeClr val="bg1"/>
                  </a:glow>
                </a:effectLst>
              </a:rPr>
              <a:t>l’entretien</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régulier</a:t>
            </a:r>
            <a:r>
              <a:rPr lang="en-GB" b="1" dirty="0">
                <a:ln w="3175" cmpd="sng">
                  <a:noFill/>
                </a:ln>
                <a:solidFill>
                  <a:srgbClr val="C00000"/>
                </a:solidFill>
                <a:effectLst>
                  <a:glow rad="139700">
                    <a:schemeClr val="bg1"/>
                  </a:glow>
                </a:effectLst>
              </a:rPr>
              <a:t>. </a:t>
            </a:r>
          </a:p>
        </p:txBody>
      </p:sp>
      <p:sp>
        <p:nvSpPr>
          <p:cNvPr id="12" name="Freeform 11"/>
          <p:cNvSpPr/>
          <p:nvPr/>
        </p:nvSpPr>
        <p:spPr>
          <a:xfrm rot="17083991">
            <a:off x="3047073" y="653387"/>
            <a:ext cx="1208731" cy="167484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1867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20189" y="901066"/>
            <a:ext cx="6242732" cy="4663700"/>
            <a:chOff x="4945220" y="1828800"/>
            <a:chExt cx="8151349" cy="6308621"/>
          </a:xfrm>
        </p:grpSpPr>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45224" y="1828800"/>
              <a:ext cx="8151345" cy="491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45220" y="6734280"/>
              <a:ext cx="8151345" cy="1403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p:cNvSpPr/>
          <p:nvPr/>
        </p:nvSpPr>
        <p:spPr>
          <a:xfrm>
            <a:off x="2614469" y="260648"/>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D4</a:t>
            </a:r>
          </a:p>
        </p:txBody>
      </p:sp>
      <p:sp>
        <p:nvSpPr>
          <p:cNvPr id="10" name="Rounded Rectangle 9"/>
          <p:cNvSpPr/>
          <p:nvPr/>
        </p:nvSpPr>
        <p:spPr>
          <a:xfrm>
            <a:off x="3948056" y="1430767"/>
            <a:ext cx="2689412" cy="667784"/>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p:cNvSpPr txBox="1"/>
          <p:nvPr/>
        </p:nvSpPr>
        <p:spPr>
          <a:xfrm>
            <a:off x="563166" y="2029406"/>
            <a:ext cx="2738457" cy="1477328"/>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Quelle part de </a:t>
            </a:r>
            <a:r>
              <a:rPr lang="en-GB" b="1" dirty="0" err="1">
                <a:ln w="3175" cmpd="sng">
                  <a:noFill/>
                </a:ln>
                <a:solidFill>
                  <a:srgbClr val="C00000"/>
                </a:solidFill>
                <a:effectLst>
                  <a:glow rad="139700">
                    <a:schemeClr val="bg1"/>
                  </a:glow>
                </a:effectLst>
              </a:rPr>
              <a:t>ces</a:t>
            </a:r>
            <a:r>
              <a:rPr lang="en-GB" b="1" dirty="0">
                <a:ln w="3175" cmpd="sng">
                  <a:noFill/>
                </a:ln>
                <a:solidFill>
                  <a:srgbClr val="C00000"/>
                </a:solidFill>
                <a:effectLst>
                  <a:glow rad="139700">
                    <a:schemeClr val="bg1"/>
                  </a:glow>
                </a:effectLst>
              </a:rPr>
              <a:t> frais </a:t>
            </a:r>
            <a:r>
              <a:rPr lang="en-GB" b="1" dirty="0" err="1">
                <a:ln w="3175" cmpd="sng">
                  <a:noFill/>
                </a:ln>
                <a:solidFill>
                  <a:srgbClr val="C00000"/>
                </a:solidFill>
                <a:effectLst>
                  <a:glow rad="139700">
                    <a:schemeClr val="bg1"/>
                  </a:glow>
                </a:effectLst>
              </a:rPr>
              <a:t>est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couverte</a:t>
            </a:r>
            <a:r>
              <a:rPr lang="en-GB" b="1" dirty="0">
                <a:ln w="3175" cmpd="sng">
                  <a:noFill/>
                </a:ln>
                <a:solidFill>
                  <a:srgbClr val="C00000"/>
                </a:solidFill>
                <a:effectLst>
                  <a:glow rad="139700">
                    <a:schemeClr val="bg1"/>
                  </a:glow>
                </a:effectLst>
              </a:rPr>
              <a:t> par les </a:t>
            </a:r>
            <a:r>
              <a:rPr lang="en-GB" b="1" dirty="0" err="1">
                <a:ln w="3175" cmpd="sng">
                  <a:noFill/>
                </a:ln>
                <a:solidFill>
                  <a:srgbClr val="C00000"/>
                </a:solidFill>
                <a:effectLst>
                  <a:glow rad="139700">
                    <a:schemeClr val="bg1"/>
                  </a:glow>
                </a:effectLst>
              </a:rPr>
              <a:t>redevances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les contributions des ménages? </a:t>
            </a:r>
          </a:p>
        </p:txBody>
      </p:sp>
      <p:sp>
        <p:nvSpPr>
          <p:cNvPr id="12" name="Freeform 11"/>
          <p:cNvSpPr/>
          <p:nvPr/>
        </p:nvSpPr>
        <p:spPr>
          <a:xfrm rot="17083991">
            <a:off x="3242224" y="1652609"/>
            <a:ext cx="619438" cy="65627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2636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20189" y="901066"/>
            <a:ext cx="6242732" cy="4663700"/>
            <a:chOff x="4945220" y="1828800"/>
            <a:chExt cx="8151349" cy="6308621"/>
          </a:xfrm>
        </p:grpSpPr>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45224" y="1828800"/>
              <a:ext cx="8151345" cy="491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45220" y="6734280"/>
              <a:ext cx="8151345" cy="1403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p:cNvSpPr/>
          <p:nvPr/>
        </p:nvSpPr>
        <p:spPr>
          <a:xfrm>
            <a:off x="2614469" y="260648"/>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D4</a:t>
            </a:r>
          </a:p>
        </p:txBody>
      </p:sp>
      <p:sp>
        <p:nvSpPr>
          <p:cNvPr id="13" name="TextBox 12">
            <a:extLst>
              <a:ext uri="{FF2B5EF4-FFF2-40B4-BE49-F238E27FC236}">
                <a16:creationId xmlns:a16="http://schemas.microsoft.com/office/drawing/2014/main" id="{E0A1B4AC-F0B4-4F2E-BF96-FEBF5AA73440}"/>
              </a:ext>
            </a:extLst>
          </p:cNvPr>
          <p:cNvSpPr txBox="1"/>
          <p:nvPr/>
        </p:nvSpPr>
        <p:spPr>
          <a:xfrm>
            <a:off x="340642" y="1797423"/>
            <a:ext cx="2738457" cy="1477328"/>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Si les </a:t>
            </a:r>
            <a:r>
              <a:rPr lang="en-GB" b="1" dirty="0" err="1">
                <a:ln w="3175" cmpd="sng">
                  <a:noFill/>
                </a:ln>
                <a:solidFill>
                  <a:srgbClr val="C00000"/>
                </a:solidFill>
                <a:effectLst>
                  <a:glow rad="139700">
                    <a:schemeClr val="bg1"/>
                  </a:glow>
                </a:effectLst>
              </a:rPr>
              <a:t>tarifs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les contributions des ménages ne </a:t>
            </a:r>
            <a:r>
              <a:rPr lang="en-GB" b="1" dirty="0" err="1">
                <a:ln w="3175" cmpd="sng">
                  <a:noFill/>
                </a:ln>
                <a:solidFill>
                  <a:srgbClr val="C00000"/>
                </a:solidFill>
                <a:effectLst>
                  <a:glow rad="139700">
                    <a:schemeClr val="bg1"/>
                  </a:glow>
                </a:effectLst>
              </a:rPr>
              <a:t>couvrent</a:t>
            </a:r>
            <a:r>
              <a:rPr lang="en-GB" b="1" dirty="0">
                <a:ln w="3175" cmpd="sng">
                  <a:noFill/>
                </a:ln>
                <a:solidFill>
                  <a:srgbClr val="C00000"/>
                </a:solidFill>
                <a:effectLst>
                  <a:glow rad="139700">
                    <a:schemeClr val="bg1"/>
                  </a:glow>
                </a:effectLst>
              </a:rPr>
              <a:t> pas </a:t>
            </a:r>
            <a:r>
              <a:rPr lang="en-GB" b="1" dirty="0" err="1">
                <a:ln w="3175" cmpd="sng">
                  <a:noFill/>
                </a:ln>
                <a:solidFill>
                  <a:srgbClr val="C00000"/>
                </a:solidFill>
                <a:effectLst>
                  <a:glow rad="139700">
                    <a:schemeClr val="bg1"/>
                  </a:glow>
                </a:effectLst>
              </a:rPr>
              <a:t>ces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coûts</a:t>
            </a:r>
            <a:r>
              <a:rPr lang="en-GB" b="1" dirty="0">
                <a:ln w="3175" cmpd="sng">
                  <a:noFill/>
                </a:ln>
                <a:solidFill>
                  <a:srgbClr val="C00000"/>
                </a:solidFill>
                <a:effectLst>
                  <a:glow rad="139700">
                    <a:schemeClr val="bg1"/>
                  </a:glow>
                </a:effectLst>
              </a:rPr>
              <a:t>, comment </a:t>
            </a:r>
            <a:r>
              <a:rPr lang="en-GB" b="1" dirty="0" err="1">
                <a:ln w="3175" cmpd="sng">
                  <a:noFill/>
                </a:ln>
                <a:solidFill>
                  <a:srgbClr val="C00000"/>
                </a:solidFill>
                <a:effectLst>
                  <a:glow rad="139700">
                    <a:schemeClr val="bg1"/>
                  </a:glow>
                </a:effectLst>
              </a:rPr>
              <a:t>l’écart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est-il</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comblé</a:t>
            </a:r>
            <a:r>
              <a:rPr lang="en-GB" b="1" dirty="0">
                <a:ln w="3175" cmpd="sng">
                  <a:noFill/>
                </a:ln>
                <a:solidFill>
                  <a:srgbClr val="C00000"/>
                </a:solidFill>
                <a:effectLst>
                  <a:glow rad="139700">
                    <a:schemeClr val="bg1"/>
                  </a:glow>
                </a:effectLst>
              </a:rPr>
              <a:t>? </a:t>
            </a:r>
          </a:p>
        </p:txBody>
      </p:sp>
      <p:sp>
        <p:nvSpPr>
          <p:cNvPr id="14" name="Freeform 11">
            <a:extLst>
              <a:ext uri="{FF2B5EF4-FFF2-40B4-BE49-F238E27FC236}">
                <a16:creationId xmlns:a16="http://schemas.microsoft.com/office/drawing/2014/main" id="{1CCAE882-89F5-4719-A686-F956D451BA91}"/>
              </a:ext>
            </a:extLst>
          </p:cNvPr>
          <p:cNvSpPr/>
          <p:nvPr/>
        </p:nvSpPr>
        <p:spPr>
          <a:xfrm rot="6359128" flipH="1">
            <a:off x="1475933" y="2957798"/>
            <a:ext cx="515014" cy="79354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7446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20189" y="901066"/>
            <a:ext cx="6242732" cy="4663700"/>
            <a:chOff x="4945220" y="1828800"/>
            <a:chExt cx="8151349" cy="6308621"/>
          </a:xfrm>
        </p:grpSpPr>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45224" y="1828800"/>
              <a:ext cx="8151345" cy="491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45220" y="6734280"/>
              <a:ext cx="8151345" cy="1403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p:cNvSpPr/>
          <p:nvPr/>
        </p:nvSpPr>
        <p:spPr>
          <a:xfrm>
            <a:off x="2614469" y="260648"/>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D4</a:t>
            </a:r>
          </a:p>
        </p:txBody>
      </p:sp>
      <p:sp>
        <p:nvSpPr>
          <p:cNvPr id="7" name="TextBox 6">
            <a:extLst>
              <a:ext uri="{FF2B5EF4-FFF2-40B4-BE49-F238E27FC236}">
                <a16:creationId xmlns:a16="http://schemas.microsoft.com/office/drawing/2014/main" id="{CF05635A-7EEC-434B-BB0A-2A30E7F0F6F2}"/>
              </a:ext>
            </a:extLst>
          </p:cNvPr>
          <p:cNvSpPr txBox="1"/>
          <p:nvPr/>
        </p:nvSpPr>
        <p:spPr>
          <a:xfrm>
            <a:off x="5384957" y="3527622"/>
            <a:ext cx="3264327" cy="1200329"/>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Description des cadres </a:t>
            </a:r>
            <a:r>
              <a:rPr lang="en-GB" b="1" dirty="0" err="1">
                <a:ln w="3175" cmpd="sng">
                  <a:noFill/>
                </a:ln>
                <a:solidFill>
                  <a:srgbClr val="C00000"/>
                </a:solidFill>
                <a:effectLst>
                  <a:glow rad="139700">
                    <a:schemeClr val="bg1"/>
                  </a:glow>
                </a:effectLst>
              </a:rPr>
              <a:t>légaux</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réglementaires</a:t>
            </a:r>
            <a:r>
              <a:rPr lang="en-GB" b="1" dirty="0">
                <a:ln w="3175" cmpd="sng">
                  <a:noFill/>
                </a:ln>
                <a:solidFill>
                  <a:srgbClr val="C00000"/>
                </a:solidFill>
                <a:effectLst>
                  <a:glow rad="139700">
                    <a:schemeClr val="bg1"/>
                  </a:glow>
                </a:effectLst>
              </a:rPr>
              <a:t> pour </a:t>
            </a:r>
            <a:r>
              <a:rPr lang="en-GB" b="1" dirty="0" err="1">
                <a:ln w="3175" cmpd="sng">
                  <a:noFill/>
                </a:ln>
                <a:solidFill>
                  <a:srgbClr val="C00000"/>
                </a:solidFill>
                <a:effectLst>
                  <a:glow rad="139700">
                    <a:schemeClr val="bg1"/>
                  </a:glow>
                </a:effectLst>
              </a:rPr>
              <a:t>l’examen</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la </a:t>
            </a:r>
            <a:r>
              <a:rPr lang="en-GB" b="1" dirty="0" err="1">
                <a:ln w="3175" cmpd="sng">
                  <a:noFill/>
                </a:ln>
                <a:solidFill>
                  <a:srgbClr val="C00000"/>
                </a:solidFill>
                <a:effectLst>
                  <a:glow rad="139700">
                    <a:schemeClr val="bg1"/>
                  </a:glow>
                </a:effectLst>
              </a:rPr>
              <a:t>révision</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tarifs</a:t>
            </a:r>
            <a:r>
              <a:rPr lang="en-GB" b="1" dirty="0">
                <a:ln w="3175" cmpd="sng">
                  <a:noFill/>
                </a:ln>
                <a:solidFill>
                  <a:srgbClr val="C00000"/>
                </a:solidFill>
                <a:effectLst>
                  <a:glow rad="139700">
                    <a:schemeClr val="bg1"/>
                  </a:glow>
                </a:effectLst>
              </a:rPr>
              <a:t>. </a:t>
            </a:r>
          </a:p>
        </p:txBody>
      </p:sp>
      <p:sp>
        <p:nvSpPr>
          <p:cNvPr id="8" name="Freeform 11">
            <a:extLst>
              <a:ext uri="{FF2B5EF4-FFF2-40B4-BE49-F238E27FC236}">
                <a16:creationId xmlns:a16="http://schemas.microsoft.com/office/drawing/2014/main" id="{E6B24894-C69E-429F-A6DD-C631B377A986}"/>
              </a:ext>
            </a:extLst>
          </p:cNvPr>
          <p:cNvSpPr/>
          <p:nvPr/>
        </p:nvSpPr>
        <p:spPr>
          <a:xfrm rot="20999805" flipH="1">
            <a:off x="5367404" y="4662923"/>
            <a:ext cx="940488" cy="49066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686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D5: </a:t>
            </a:r>
            <a:r>
              <a:rPr dirty="0"/>
              <a:t>Equité</a:t>
            </a:r>
            <a:endParaRPr lang="en-GB" dirty="0"/>
          </a:p>
        </p:txBody>
      </p:sp>
      <p:sp>
        <p:nvSpPr>
          <p:cNvPr id="3" name="Content Placeholder 2"/>
          <p:cNvSpPr>
            <a:spLocks noGrp="1"/>
          </p:cNvSpPr>
          <p:nvPr>
            <p:ph sz="quarter" idx="10"/>
          </p:nvPr>
        </p:nvSpPr>
        <p:spPr/>
        <p:txBody>
          <a:bodyPr>
            <a:normAutofit/>
          </a:body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évaluer</a:t>
            </a:r>
            <a:r>
              <a:rPr lang="en-GB" dirty="0">
                <a:solidFill>
                  <a:schemeClr val="tx2">
                    <a:lumMod val="75000"/>
                  </a:schemeClr>
                </a:solidFill>
              </a:rPr>
              <a:t>:</a:t>
            </a:r>
          </a:p>
          <a:p>
            <a:pPr lvl="1"/>
            <a:r>
              <a:rPr lang="fr-FR" dirty="0">
                <a:solidFill>
                  <a:schemeClr val="tx2">
                    <a:lumMod val="75000"/>
                  </a:schemeClr>
                </a:solidFill>
              </a:rPr>
              <a:t>quels groupes vulnérables sont au centre des mesures d’équité </a:t>
            </a:r>
          </a:p>
          <a:p>
            <a:pPr lvl="1"/>
            <a:r>
              <a:rPr lang="en-GB" dirty="0">
                <a:solidFill>
                  <a:schemeClr val="tx2">
                    <a:lumMod val="75000"/>
                  </a:schemeClr>
                </a:solidFill>
              </a:rPr>
              <a:t>Si </a:t>
            </a:r>
            <a:r>
              <a:rPr lang="en-GB" dirty="0" err="1">
                <a:solidFill>
                  <a:schemeClr val="tx2">
                    <a:lumMod val="75000"/>
                  </a:schemeClr>
                </a:solidFill>
              </a:rPr>
              <a:t>ces</a:t>
            </a:r>
            <a:r>
              <a:rPr lang="en-GB" dirty="0">
                <a:solidFill>
                  <a:schemeClr val="tx2">
                    <a:lumMod val="75000"/>
                  </a:schemeClr>
                </a:solidFill>
              </a:rPr>
              <a:t> </a:t>
            </a:r>
            <a:r>
              <a:rPr lang="en-GB" dirty="0" err="1">
                <a:solidFill>
                  <a:schemeClr val="tx2">
                    <a:lumMod val="75000"/>
                  </a:schemeClr>
                </a:solidFill>
              </a:rPr>
              <a:t>mesures</a:t>
            </a:r>
            <a:r>
              <a:rPr lang="en-GB" dirty="0">
                <a:solidFill>
                  <a:schemeClr val="tx2">
                    <a:lumMod val="75000"/>
                  </a:schemeClr>
                </a:solidFill>
              </a:rPr>
              <a:t> </a:t>
            </a:r>
            <a:r>
              <a:rPr lang="en-GB" dirty="0" err="1">
                <a:solidFill>
                  <a:schemeClr val="tx2">
                    <a:lumMod val="75000"/>
                  </a:schemeClr>
                </a:solidFill>
              </a:rPr>
              <a:t>sont</a:t>
            </a:r>
            <a:r>
              <a:rPr lang="en-GB" dirty="0">
                <a:solidFill>
                  <a:schemeClr val="tx2">
                    <a:lumMod val="75000"/>
                  </a:schemeClr>
                </a:solidFill>
              </a:rPr>
              <a:t> </a:t>
            </a:r>
            <a:r>
              <a:rPr lang="en-GB" dirty="0" err="1">
                <a:solidFill>
                  <a:schemeClr val="tx2">
                    <a:lumMod val="75000"/>
                  </a:schemeClr>
                </a:solidFill>
              </a:rPr>
              <a:t>financées</a:t>
            </a:r>
            <a:r>
              <a:rPr lang="en-GB" dirty="0">
                <a:solidFill>
                  <a:schemeClr val="tx2">
                    <a:lumMod val="75000"/>
                  </a:schemeClr>
                </a:solidFill>
              </a:rPr>
              <a:t> et </a:t>
            </a:r>
            <a:r>
              <a:rPr lang="en-GB" dirty="0" err="1">
                <a:solidFill>
                  <a:schemeClr val="tx2">
                    <a:lumMod val="75000"/>
                  </a:schemeClr>
                </a:solidFill>
              </a:rPr>
              <a:t>appliquées</a:t>
            </a:r>
            <a:r>
              <a:rPr lang="en-GB" dirty="0">
                <a:solidFill>
                  <a:schemeClr val="tx2">
                    <a:lumMod val="75000"/>
                  </a:schemeClr>
                </a:solidFill>
              </a:rPr>
              <a:t> au </a:t>
            </a:r>
            <a:r>
              <a:rPr lang="en-GB" dirty="0" err="1">
                <a:solidFill>
                  <a:schemeClr val="tx2">
                    <a:lumMod val="75000"/>
                  </a:schemeClr>
                </a:solidFill>
              </a:rPr>
              <a:t>moyen</a:t>
            </a:r>
            <a:r>
              <a:rPr lang="en-GB" dirty="0">
                <a:solidFill>
                  <a:schemeClr val="tx2">
                    <a:lumMod val="75000"/>
                  </a:schemeClr>
                </a:solidFill>
              </a:rPr>
              <a:t> des </a:t>
            </a:r>
            <a:r>
              <a:rPr lang="en-GB" dirty="0" err="1">
                <a:solidFill>
                  <a:schemeClr val="tx2">
                    <a:lumMod val="75000"/>
                  </a:schemeClr>
                </a:solidFill>
              </a:rPr>
              <a:t>ressources</a:t>
            </a:r>
            <a:r>
              <a:rPr lang="en-GB" dirty="0">
                <a:solidFill>
                  <a:schemeClr val="tx2">
                    <a:lumMod val="75000"/>
                  </a:schemeClr>
                </a:solidFill>
              </a:rPr>
              <a:t> </a:t>
            </a:r>
            <a:r>
              <a:rPr lang="en-GB" dirty="0" err="1">
                <a:solidFill>
                  <a:schemeClr val="tx2">
                    <a:lumMod val="75000"/>
                  </a:schemeClr>
                </a:solidFill>
              </a:rPr>
              <a:t>définies</a:t>
            </a:r>
            <a:r>
              <a:rPr lang="en-GB" dirty="0">
                <a:solidFill>
                  <a:schemeClr val="tx2">
                    <a:lumMod val="75000"/>
                  </a:schemeClr>
                </a:solidFill>
              </a:rPr>
              <a:t> </a:t>
            </a:r>
            <a:r>
              <a:rPr lang="en-GB" dirty="0" err="1">
                <a:solidFill>
                  <a:schemeClr val="tx2">
                    <a:lumMod val="75000"/>
                  </a:schemeClr>
                </a:solidFill>
              </a:rPr>
              <a:t>dans</a:t>
            </a:r>
            <a:r>
              <a:rPr lang="en-GB" dirty="0">
                <a:solidFill>
                  <a:schemeClr val="tx2">
                    <a:lumMod val="75000"/>
                  </a:schemeClr>
                </a:solidFill>
              </a:rPr>
              <a:t> le plan/budget de </a:t>
            </a:r>
            <a:r>
              <a:rPr lang="en-GB" dirty="0" err="1">
                <a:solidFill>
                  <a:schemeClr val="tx2">
                    <a:lumMod val="75000"/>
                  </a:schemeClr>
                </a:solidFill>
              </a:rPr>
              <a:t>financement</a:t>
            </a:r>
            <a:r>
              <a:rPr lang="en-GB" dirty="0">
                <a:solidFill>
                  <a:schemeClr val="tx2">
                    <a:lumMod val="75000"/>
                  </a:schemeClr>
                </a:solidFill>
              </a:rPr>
              <a:t> .</a:t>
            </a:r>
          </a:p>
        </p:txBody>
      </p:sp>
      <p:sp>
        <p:nvSpPr>
          <p:cNvPr id="4" name="Rounded Rectangle 3"/>
          <p:cNvSpPr/>
          <p:nvPr/>
        </p:nvSpPr>
        <p:spPr>
          <a:xfrm>
            <a:off x="3439550"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D5</a:t>
            </a:r>
          </a:p>
        </p:txBody>
      </p:sp>
    </p:spTree>
    <p:extLst>
      <p:ext uri="{BB962C8B-B14F-4D97-AF65-F5344CB8AC3E}">
        <p14:creationId xmlns:p14="http://schemas.microsoft.com/office/powerpoint/2010/main" val="154017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00310" y="911266"/>
            <a:ext cx="6088431" cy="4824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3"/>
          <p:cNvSpPr/>
          <p:nvPr/>
        </p:nvSpPr>
        <p:spPr>
          <a:xfrm>
            <a:off x="3439550"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D5</a:t>
            </a:r>
          </a:p>
        </p:txBody>
      </p:sp>
      <p:sp>
        <p:nvSpPr>
          <p:cNvPr id="5" name="Rounded Rectangle 8">
            <a:extLst>
              <a:ext uri="{FF2B5EF4-FFF2-40B4-BE49-F238E27FC236}">
                <a16:creationId xmlns:a16="http://schemas.microsoft.com/office/drawing/2014/main" id="{DB691EA7-2094-40AB-A93D-EA1F7DFFC8FE}"/>
              </a:ext>
            </a:extLst>
          </p:cNvPr>
          <p:cNvSpPr/>
          <p:nvPr/>
        </p:nvSpPr>
        <p:spPr>
          <a:xfrm>
            <a:off x="4641272" y="1288473"/>
            <a:ext cx="2933613" cy="1078927"/>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63B1621B-4985-4BF7-B769-49A5EF7A1FC3}"/>
              </a:ext>
            </a:extLst>
          </p:cNvPr>
          <p:cNvSpPr txBox="1"/>
          <p:nvPr/>
        </p:nvSpPr>
        <p:spPr>
          <a:xfrm>
            <a:off x="6381750" y="2993881"/>
            <a:ext cx="2686051" cy="2585323"/>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Ces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mesures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spécifiques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sont-elles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incluses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le plan de </a:t>
            </a:r>
            <a:r>
              <a:rPr lang="en-GB" b="1" dirty="0" err="1">
                <a:ln w="3175" cmpd="sng">
                  <a:noFill/>
                </a:ln>
                <a:solidFill>
                  <a:srgbClr val="C00000"/>
                </a:solidFill>
                <a:effectLst>
                  <a:glow rad="139700">
                    <a:schemeClr val="bg1"/>
                  </a:glow>
                </a:effectLst>
              </a:rPr>
              <a:t>financement</a:t>
            </a:r>
            <a:r>
              <a:rPr lang="en-GB" b="1" dirty="0">
                <a:ln w="3175" cmpd="sng">
                  <a:noFill/>
                </a:ln>
                <a:solidFill>
                  <a:srgbClr val="C00000"/>
                </a:solidFill>
                <a:effectLst>
                  <a:glow rad="139700">
                    <a:schemeClr val="bg1"/>
                  </a:glow>
                </a:effectLst>
              </a:rPr>
              <a:t> pour </a:t>
            </a:r>
            <a:r>
              <a:rPr lang="en-GB" b="1" dirty="0" err="1">
                <a:ln w="3175" cmpd="sng">
                  <a:noFill/>
                </a:ln>
                <a:solidFill>
                  <a:srgbClr val="C00000"/>
                </a:solidFill>
                <a:effectLst>
                  <a:glow rad="139700">
                    <a:schemeClr val="bg1"/>
                  </a:glow>
                </a:effectLst>
              </a:rPr>
              <a:t>chaque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groupe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vulnérable</a:t>
            </a:r>
            <a:r>
              <a:rPr lang="en-GB" b="1" dirty="0">
                <a:ln w="3175" cmpd="sng">
                  <a:noFill/>
                </a:ln>
                <a:solidFill>
                  <a:srgbClr val="C00000"/>
                </a:solidFill>
                <a:effectLst>
                  <a:glow rad="139700">
                    <a:schemeClr val="bg1"/>
                  </a:glow>
                </a:effectLst>
              </a:rPr>
              <a:t>? </a:t>
            </a:r>
          </a:p>
          <a:p>
            <a:endParaRPr lang="en-GB" b="1" dirty="0">
              <a:ln w="3175" cmpd="sng">
                <a:noFill/>
              </a:ln>
              <a:solidFill>
                <a:srgbClr val="C00000"/>
              </a:solidFill>
              <a:effectLst>
                <a:glow rad="139700">
                  <a:schemeClr val="bg1"/>
                </a:glow>
              </a:effectLst>
            </a:endParaRPr>
          </a:p>
          <a:p>
            <a:r>
              <a:rPr lang="en-GB" b="1" dirty="0" err="1">
                <a:ln w="3175" cmpd="sng">
                  <a:noFill/>
                </a:ln>
                <a:solidFill>
                  <a:srgbClr val="C00000"/>
                </a:solidFill>
                <a:effectLst>
                  <a:glow rad="139700">
                    <a:schemeClr val="bg1"/>
                  </a:glow>
                </a:effectLst>
              </a:rPr>
              <a:t>Voir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exemples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le guide </a:t>
            </a:r>
            <a:r>
              <a:rPr lang="en-GB" b="1" dirty="0" err="1">
                <a:ln w="3175" cmpd="sng">
                  <a:noFill/>
                </a:ln>
                <a:solidFill>
                  <a:srgbClr val="C00000"/>
                </a:solidFill>
                <a:effectLst>
                  <a:glow rad="139700">
                    <a:schemeClr val="bg1"/>
                  </a:glow>
                </a:effectLst>
              </a:rPr>
              <a:t>d’orientation</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l’enquête</a:t>
            </a:r>
            <a:r>
              <a:rPr lang="en-GB" b="1" dirty="0">
                <a:ln w="3175" cmpd="sng">
                  <a:noFill/>
                </a:ln>
                <a:solidFill>
                  <a:srgbClr val="C00000"/>
                </a:solidFill>
                <a:effectLst>
                  <a:glow rad="139700">
                    <a:schemeClr val="bg1"/>
                  </a:glow>
                </a:effectLst>
              </a:rPr>
              <a:t>. </a:t>
            </a:r>
          </a:p>
        </p:txBody>
      </p:sp>
      <p:sp>
        <p:nvSpPr>
          <p:cNvPr id="7" name="Freeform 10">
            <a:extLst>
              <a:ext uri="{FF2B5EF4-FFF2-40B4-BE49-F238E27FC236}">
                <a16:creationId xmlns:a16="http://schemas.microsoft.com/office/drawing/2014/main" id="{8E2E3918-E01F-4D89-8886-BF02766D9D8E}"/>
              </a:ext>
            </a:extLst>
          </p:cNvPr>
          <p:cNvSpPr/>
          <p:nvPr/>
        </p:nvSpPr>
        <p:spPr>
          <a:xfrm rot="1598631">
            <a:off x="7319162" y="2417390"/>
            <a:ext cx="483738" cy="57943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0246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00310" y="911266"/>
            <a:ext cx="6088431" cy="4824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1534112" y="2285999"/>
            <a:ext cx="2393347" cy="2535383"/>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315693" y="1420266"/>
            <a:ext cx="2738457" cy="369332"/>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Groupes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vulnérables</a:t>
            </a:r>
            <a:endParaRPr lang="en-GB" b="1" dirty="0">
              <a:ln w="3175" cmpd="sng">
                <a:noFill/>
              </a:ln>
              <a:solidFill>
                <a:srgbClr val="C00000"/>
              </a:solidFill>
              <a:effectLst>
                <a:glow rad="139700">
                  <a:schemeClr val="bg1"/>
                </a:glow>
              </a:effectLst>
            </a:endParaRPr>
          </a:p>
        </p:txBody>
      </p:sp>
      <p:sp>
        <p:nvSpPr>
          <p:cNvPr id="11" name="Freeform 10"/>
          <p:cNvSpPr/>
          <p:nvPr/>
        </p:nvSpPr>
        <p:spPr>
          <a:xfrm rot="10800000">
            <a:off x="1780171" y="1778568"/>
            <a:ext cx="431859" cy="50743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3"/>
          <p:cNvSpPr/>
          <p:nvPr/>
        </p:nvSpPr>
        <p:spPr>
          <a:xfrm>
            <a:off x="3439550"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D5</a:t>
            </a:r>
          </a:p>
        </p:txBody>
      </p:sp>
    </p:spTree>
    <p:extLst>
      <p:ext uri="{BB962C8B-B14F-4D97-AF65-F5344CB8AC3E}">
        <p14:creationId xmlns:p14="http://schemas.microsoft.com/office/powerpoint/2010/main" val="1854402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00310" y="911266"/>
            <a:ext cx="6088431" cy="4824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4105549" y="1714500"/>
            <a:ext cx="564859" cy="314325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1573185" y="1225497"/>
            <a:ext cx="2738457" cy="92333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Cochez</a:t>
            </a:r>
            <a:r>
              <a:rPr lang="en-GB" b="1" dirty="0">
                <a:ln w="3175" cmpd="sng">
                  <a:noFill/>
                </a:ln>
                <a:solidFill>
                  <a:srgbClr val="C00000"/>
                </a:solidFill>
                <a:effectLst>
                  <a:glow rad="139700">
                    <a:schemeClr val="bg1"/>
                  </a:glow>
                </a:effectLst>
              </a:rPr>
              <a:t> ‘sans objet’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le </a:t>
            </a:r>
            <a:r>
              <a:rPr lang="en-GB" b="1" dirty="0" err="1">
                <a:ln w="3175" cmpd="sng">
                  <a:noFill/>
                </a:ln>
                <a:solidFill>
                  <a:srgbClr val="C00000"/>
                </a:solidFill>
                <a:effectLst>
                  <a:glow rad="139700">
                    <a:schemeClr val="bg1"/>
                  </a:glow>
                </a:effectLst>
              </a:rPr>
              <a:t>groupe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vulnérable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n’existe</a:t>
            </a:r>
            <a:r>
              <a:rPr lang="en-GB" b="1" dirty="0">
                <a:ln w="3175" cmpd="sng">
                  <a:noFill/>
                </a:ln>
                <a:solidFill>
                  <a:srgbClr val="C00000"/>
                </a:solidFill>
                <a:effectLst>
                  <a:glow rad="139700">
                    <a:schemeClr val="bg1"/>
                  </a:glow>
                </a:effectLst>
              </a:rPr>
              <a:t> pas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votre</a:t>
            </a:r>
            <a:r>
              <a:rPr lang="en-GB" b="1" dirty="0">
                <a:ln w="3175" cmpd="sng">
                  <a:noFill/>
                </a:ln>
                <a:solidFill>
                  <a:srgbClr val="C00000"/>
                </a:solidFill>
                <a:effectLst>
                  <a:glow rad="139700">
                    <a:schemeClr val="bg1"/>
                  </a:glow>
                </a:effectLst>
              </a:rPr>
              <a:t> pays. </a:t>
            </a:r>
          </a:p>
        </p:txBody>
      </p:sp>
      <p:sp>
        <p:nvSpPr>
          <p:cNvPr id="11" name="Freeform 10"/>
          <p:cNvSpPr/>
          <p:nvPr/>
        </p:nvSpPr>
        <p:spPr>
          <a:xfrm rot="10800000">
            <a:off x="3523247" y="1802588"/>
            <a:ext cx="582302" cy="53883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3"/>
          <p:cNvSpPr/>
          <p:nvPr/>
        </p:nvSpPr>
        <p:spPr>
          <a:xfrm>
            <a:off x="3439550"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D5</a:t>
            </a:r>
          </a:p>
        </p:txBody>
      </p:sp>
    </p:spTree>
    <p:extLst>
      <p:ext uri="{BB962C8B-B14F-4D97-AF65-F5344CB8AC3E}">
        <p14:creationId xmlns:p14="http://schemas.microsoft.com/office/powerpoint/2010/main" val="3083744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00310" y="938976"/>
            <a:ext cx="6088431" cy="4824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3"/>
          <p:cNvSpPr/>
          <p:nvPr/>
        </p:nvSpPr>
        <p:spPr>
          <a:xfrm>
            <a:off x="3439550"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D5</a:t>
            </a:r>
          </a:p>
        </p:txBody>
      </p:sp>
      <p:sp>
        <p:nvSpPr>
          <p:cNvPr id="14" name="Rounded Rectangle 8">
            <a:extLst>
              <a:ext uri="{FF2B5EF4-FFF2-40B4-BE49-F238E27FC236}">
                <a16:creationId xmlns:a16="http://schemas.microsoft.com/office/drawing/2014/main" id="{34787531-E535-40B5-B863-16BDA69DA04E}"/>
              </a:ext>
            </a:extLst>
          </p:cNvPr>
          <p:cNvSpPr/>
          <p:nvPr/>
        </p:nvSpPr>
        <p:spPr>
          <a:xfrm>
            <a:off x="1684921" y="4860404"/>
            <a:ext cx="2393347" cy="521221"/>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TextBox 14">
            <a:extLst>
              <a:ext uri="{FF2B5EF4-FFF2-40B4-BE49-F238E27FC236}">
                <a16:creationId xmlns:a16="http://schemas.microsoft.com/office/drawing/2014/main" id="{84D13E64-9702-4C77-9173-C69AA6FA050D}"/>
              </a:ext>
            </a:extLst>
          </p:cNvPr>
          <p:cNvSpPr txBox="1"/>
          <p:nvPr/>
        </p:nvSpPr>
        <p:spPr>
          <a:xfrm>
            <a:off x="300221" y="3543984"/>
            <a:ext cx="2738457" cy="92333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D’autres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groupes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vulnérables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peuvent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être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identifiés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ici</a:t>
            </a:r>
            <a:r>
              <a:rPr lang="en-GB" b="1" dirty="0">
                <a:ln w="3175" cmpd="sng">
                  <a:noFill/>
                </a:ln>
                <a:solidFill>
                  <a:srgbClr val="C00000"/>
                </a:solidFill>
                <a:effectLst>
                  <a:glow rad="139700">
                    <a:schemeClr val="bg1"/>
                  </a:glow>
                </a:effectLst>
              </a:rPr>
              <a:t>. </a:t>
            </a:r>
          </a:p>
        </p:txBody>
      </p:sp>
      <p:sp>
        <p:nvSpPr>
          <p:cNvPr id="16" name="Freeform 10">
            <a:extLst>
              <a:ext uri="{FF2B5EF4-FFF2-40B4-BE49-F238E27FC236}">
                <a16:creationId xmlns:a16="http://schemas.microsoft.com/office/drawing/2014/main" id="{62262683-D962-45D6-8D53-8B487EADE437}"/>
              </a:ext>
            </a:extLst>
          </p:cNvPr>
          <p:cNvSpPr/>
          <p:nvPr/>
        </p:nvSpPr>
        <p:spPr>
          <a:xfrm rot="10800000">
            <a:off x="1780172" y="4163641"/>
            <a:ext cx="534402" cy="69676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8102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D6: </a:t>
            </a:r>
            <a:r>
              <a:rPr dirty="0"/>
              <a:t>Accessibilité financière</a:t>
            </a:r>
            <a:endParaRPr lang="en-GB" dirty="0"/>
          </a:p>
        </p:txBody>
      </p:sp>
      <p:sp>
        <p:nvSpPr>
          <p:cNvPr id="3" name="Content Placeholder 2"/>
          <p:cNvSpPr>
            <a:spLocks noGrp="1"/>
          </p:cNvSpPr>
          <p:nvPr>
            <p:ph sz="quarter" idx="10"/>
          </p:nvPr>
        </p:nvSpPr>
        <p:spPr/>
        <p:txBody>
          <a:bodyPr>
            <a:normAutofit/>
          </a:body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déterminer</a:t>
            </a:r>
            <a:r>
              <a:rPr lang="en-GB" dirty="0">
                <a:solidFill>
                  <a:schemeClr val="tx2">
                    <a:lumMod val="75000"/>
                  </a:schemeClr>
                </a:solidFill>
              </a:rPr>
              <a:t>:</a:t>
            </a:r>
          </a:p>
          <a:p>
            <a:pPr lvl="1"/>
            <a:r>
              <a:rPr lang="en-GB" dirty="0">
                <a:solidFill>
                  <a:schemeClr val="tx2">
                    <a:lumMod val="75000"/>
                  </a:schemeClr>
                </a:solidFill>
              </a:rPr>
              <a:t> Si des </a:t>
            </a:r>
            <a:r>
              <a:rPr lang="en-GB" dirty="0" err="1">
                <a:solidFill>
                  <a:schemeClr val="tx2">
                    <a:lumMod val="75000"/>
                  </a:schemeClr>
                </a:solidFill>
              </a:rPr>
              <a:t>mesures</a:t>
            </a:r>
            <a:r>
              <a:rPr lang="en-GB" dirty="0">
                <a:solidFill>
                  <a:schemeClr val="tx2">
                    <a:lumMod val="75000"/>
                  </a:schemeClr>
                </a:solidFill>
              </a:rPr>
              <a:t> précises </a:t>
            </a:r>
            <a:r>
              <a:rPr lang="en-GB" dirty="0" err="1">
                <a:solidFill>
                  <a:schemeClr val="tx2">
                    <a:lumMod val="75000"/>
                  </a:schemeClr>
                </a:solidFill>
              </a:rPr>
              <a:t>ont</a:t>
            </a:r>
            <a:r>
              <a:rPr lang="en-GB" dirty="0">
                <a:solidFill>
                  <a:schemeClr val="tx2">
                    <a:lumMod val="75000"/>
                  </a:schemeClr>
                </a:solidFill>
              </a:rPr>
              <a:t> </a:t>
            </a:r>
            <a:r>
              <a:rPr lang="en-GB" dirty="0" err="1">
                <a:solidFill>
                  <a:schemeClr val="tx2">
                    <a:lumMod val="75000"/>
                  </a:schemeClr>
                </a:solidFill>
              </a:rPr>
              <a:t>été</a:t>
            </a:r>
            <a:r>
              <a:rPr lang="en-GB" dirty="0">
                <a:solidFill>
                  <a:schemeClr val="tx2">
                    <a:lumMod val="75000"/>
                  </a:schemeClr>
                </a:solidFill>
              </a:rPr>
              <a:t> prises </a:t>
            </a:r>
            <a:r>
              <a:rPr lang="en-GB" dirty="0" err="1">
                <a:solidFill>
                  <a:schemeClr val="tx2">
                    <a:lumMod val="75000"/>
                  </a:schemeClr>
                </a:solidFill>
              </a:rPr>
              <a:t>en</a:t>
            </a:r>
            <a:r>
              <a:rPr lang="en-GB" dirty="0">
                <a:solidFill>
                  <a:schemeClr val="tx2">
                    <a:lumMod val="75000"/>
                  </a:schemeClr>
                </a:solidFill>
              </a:rPr>
              <a:t> </a:t>
            </a:r>
            <a:r>
              <a:rPr lang="en-GB" dirty="0" err="1">
                <a:solidFill>
                  <a:schemeClr val="tx2">
                    <a:lumMod val="75000"/>
                  </a:schemeClr>
                </a:solidFill>
              </a:rPr>
              <a:t>vue</a:t>
            </a:r>
            <a:r>
              <a:rPr lang="en-GB" dirty="0">
                <a:solidFill>
                  <a:schemeClr val="tx2">
                    <a:lumMod val="75000"/>
                  </a:schemeClr>
                </a:solidFill>
              </a:rPr>
              <a:t> de </a:t>
            </a:r>
            <a:r>
              <a:rPr lang="en-GB" dirty="0" err="1">
                <a:solidFill>
                  <a:schemeClr val="tx2">
                    <a:lumMod val="75000"/>
                  </a:schemeClr>
                </a:solidFill>
              </a:rPr>
              <a:t>rendre</a:t>
            </a:r>
            <a:r>
              <a:rPr lang="en-GB" dirty="0">
                <a:solidFill>
                  <a:schemeClr val="tx2">
                    <a:lumMod val="75000"/>
                  </a:schemeClr>
                </a:solidFill>
              </a:rPr>
              <a:t> les services WASH </a:t>
            </a:r>
            <a:r>
              <a:rPr lang="en-GB" dirty="0" err="1">
                <a:solidFill>
                  <a:schemeClr val="tx2">
                    <a:lumMod val="75000"/>
                  </a:schemeClr>
                </a:solidFill>
              </a:rPr>
              <a:t>financièrement</a:t>
            </a:r>
            <a:r>
              <a:rPr lang="en-GB" dirty="0">
                <a:solidFill>
                  <a:schemeClr val="tx2">
                    <a:lumMod val="75000"/>
                  </a:schemeClr>
                </a:solidFill>
              </a:rPr>
              <a:t> plus </a:t>
            </a:r>
            <a:r>
              <a:rPr lang="en-GB" dirty="0" err="1">
                <a:solidFill>
                  <a:schemeClr val="tx2">
                    <a:lumMod val="75000"/>
                  </a:schemeClr>
                </a:solidFill>
              </a:rPr>
              <a:t>abordables</a:t>
            </a:r>
            <a:r>
              <a:rPr lang="en-GB" dirty="0">
                <a:solidFill>
                  <a:schemeClr val="tx2">
                    <a:lumMod val="75000"/>
                  </a:schemeClr>
                </a:solidFill>
              </a:rPr>
              <a:t> pour les </a:t>
            </a:r>
            <a:r>
              <a:rPr lang="en-GB" dirty="0" err="1">
                <a:solidFill>
                  <a:schemeClr val="tx2">
                    <a:lumMod val="75000"/>
                  </a:schemeClr>
                </a:solidFill>
              </a:rPr>
              <a:t>groupes</a:t>
            </a:r>
            <a:r>
              <a:rPr lang="en-GB" dirty="0">
                <a:solidFill>
                  <a:schemeClr val="tx2">
                    <a:lumMod val="75000"/>
                  </a:schemeClr>
                </a:solidFill>
              </a:rPr>
              <a:t> </a:t>
            </a:r>
            <a:r>
              <a:rPr lang="en-GB" dirty="0" err="1">
                <a:solidFill>
                  <a:schemeClr val="tx2">
                    <a:lumMod val="75000"/>
                  </a:schemeClr>
                </a:solidFill>
              </a:rPr>
              <a:t>vulnérables</a:t>
            </a:r>
            <a:endParaRPr lang="en-GB" dirty="0">
              <a:solidFill>
                <a:schemeClr val="tx2">
                  <a:lumMod val="75000"/>
                </a:schemeClr>
              </a:solidFill>
            </a:endParaRPr>
          </a:p>
          <a:p>
            <a:pPr lvl="1"/>
            <a:r>
              <a:rPr lang="en-GB" dirty="0">
                <a:solidFill>
                  <a:schemeClr val="tx2">
                    <a:lumMod val="75000"/>
                  </a:schemeClr>
                </a:solidFill>
              </a:rPr>
              <a:t> </a:t>
            </a:r>
            <a:r>
              <a:rPr lang="en-GB" dirty="0" err="1">
                <a:solidFill>
                  <a:schemeClr val="tx2">
                    <a:lumMod val="75000"/>
                  </a:schemeClr>
                </a:solidFill>
              </a:rPr>
              <a:t>Dans</a:t>
            </a:r>
            <a:r>
              <a:rPr lang="en-GB" dirty="0">
                <a:solidFill>
                  <a:schemeClr val="tx2">
                    <a:lumMod val="75000"/>
                  </a:schemeClr>
                </a:solidFill>
              </a:rPr>
              <a:t> quelle </a:t>
            </a:r>
            <a:r>
              <a:rPr lang="en-GB" dirty="0" err="1">
                <a:solidFill>
                  <a:schemeClr val="tx2">
                    <a:lumMod val="75000"/>
                  </a:schemeClr>
                </a:solidFill>
              </a:rPr>
              <a:t>mesure</a:t>
            </a:r>
            <a:r>
              <a:rPr lang="en-GB" dirty="0">
                <a:solidFill>
                  <a:schemeClr val="tx2">
                    <a:lumMod val="75000"/>
                  </a:schemeClr>
                </a:solidFill>
              </a:rPr>
              <a:t> </a:t>
            </a:r>
            <a:r>
              <a:rPr lang="en-GB" dirty="0" err="1">
                <a:solidFill>
                  <a:schemeClr val="tx2">
                    <a:lumMod val="75000"/>
                  </a:schemeClr>
                </a:solidFill>
              </a:rPr>
              <a:t>ces</a:t>
            </a:r>
            <a:r>
              <a:rPr lang="en-GB" dirty="0">
                <a:solidFill>
                  <a:schemeClr val="tx2">
                    <a:lumMod val="75000"/>
                  </a:schemeClr>
                </a:solidFill>
              </a:rPr>
              <a:t> </a:t>
            </a:r>
            <a:r>
              <a:rPr lang="en-GB" dirty="0" err="1">
                <a:solidFill>
                  <a:schemeClr val="tx2">
                    <a:lumMod val="75000"/>
                  </a:schemeClr>
                </a:solidFill>
              </a:rPr>
              <a:t>mesures</a:t>
            </a:r>
            <a:r>
              <a:rPr lang="en-GB" dirty="0">
                <a:solidFill>
                  <a:schemeClr val="tx2">
                    <a:lumMod val="75000"/>
                  </a:schemeClr>
                </a:solidFill>
              </a:rPr>
              <a:t> </a:t>
            </a:r>
            <a:r>
              <a:rPr lang="en-GB" dirty="0" err="1">
                <a:solidFill>
                  <a:schemeClr val="tx2">
                    <a:lumMod val="75000"/>
                  </a:schemeClr>
                </a:solidFill>
              </a:rPr>
              <a:t>sont</a:t>
            </a:r>
            <a:r>
              <a:rPr lang="en-GB" dirty="0">
                <a:solidFill>
                  <a:schemeClr val="tx2">
                    <a:lumMod val="75000"/>
                  </a:schemeClr>
                </a:solidFill>
              </a:rPr>
              <a:t> </a:t>
            </a:r>
            <a:r>
              <a:rPr lang="en-GB" dirty="0" err="1">
                <a:solidFill>
                  <a:schemeClr val="tx2">
                    <a:lumMod val="75000"/>
                  </a:schemeClr>
                </a:solidFill>
              </a:rPr>
              <a:t>mises</a:t>
            </a:r>
            <a:r>
              <a:rPr lang="en-GB" dirty="0">
                <a:solidFill>
                  <a:schemeClr val="tx2">
                    <a:lumMod val="75000"/>
                  </a:schemeClr>
                </a:solidFill>
              </a:rPr>
              <a:t> </a:t>
            </a:r>
            <a:r>
              <a:rPr lang="en-GB" dirty="0" err="1">
                <a:solidFill>
                  <a:schemeClr val="tx2">
                    <a:lumMod val="75000"/>
                  </a:schemeClr>
                </a:solidFill>
              </a:rPr>
              <a:t>en</a:t>
            </a:r>
            <a:r>
              <a:rPr lang="en-GB" dirty="0">
                <a:solidFill>
                  <a:schemeClr val="tx2">
                    <a:lumMod val="75000"/>
                  </a:schemeClr>
                </a:solidFill>
              </a:rPr>
              <a:t> </a:t>
            </a:r>
            <a:r>
              <a:rPr lang="en-GB" dirty="0" err="1">
                <a:solidFill>
                  <a:schemeClr val="tx2">
                    <a:lumMod val="75000"/>
                  </a:schemeClr>
                </a:solidFill>
              </a:rPr>
              <a:t>œuvre</a:t>
            </a:r>
            <a:r>
              <a:rPr lang="en-GB" dirty="0">
                <a:solidFill>
                  <a:schemeClr val="tx2">
                    <a:lumMod val="75000"/>
                  </a:schemeClr>
                </a:solidFill>
              </a:rPr>
              <a:t>.</a:t>
            </a:r>
          </a:p>
        </p:txBody>
      </p:sp>
      <p:sp>
        <p:nvSpPr>
          <p:cNvPr id="4" name="Rounded Rectangle 3"/>
          <p:cNvSpPr/>
          <p:nvPr/>
        </p:nvSpPr>
        <p:spPr>
          <a:xfrm>
            <a:off x="4264428"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D6</a:t>
            </a:r>
          </a:p>
        </p:txBody>
      </p:sp>
    </p:spTree>
    <p:extLst>
      <p:ext uri="{BB962C8B-B14F-4D97-AF65-F5344CB8AC3E}">
        <p14:creationId xmlns:p14="http://schemas.microsoft.com/office/powerpoint/2010/main" val="418594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4122"/>
          </a:xfrm>
        </p:spPr>
        <p:txBody>
          <a:bodyPr/>
          <a:lstStyle/>
          <a:p>
            <a:r>
              <a:rPr lang="en-GB" dirty="0"/>
              <a:t>Questions</a:t>
            </a:r>
          </a:p>
        </p:txBody>
      </p:sp>
      <p:sp>
        <p:nvSpPr>
          <p:cNvPr id="7" name="Content Placeholder 3"/>
          <p:cNvSpPr>
            <a:spLocks noGrp="1"/>
          </p:cNvSpPr>
          <p:nvPr>
            <p:ph sz="half" idx="2"/>
          </p:nvPr>
        </p:nvSpPr>
        <p:spPr>
          <a:xfrm>
            <a:off x="467544" y="856758"/>
            <a:ext cx="8526554" cy="5002179"/>
          </a:xfrm>
        </p:spPr>
        <p:txBody>
          <a:bodyPr numCol="2">
            <a:noAutofit/>
          </a:bodyPr>
          <a:lstStyle/>
          <a:p>
            <a:pPr marL="0" indent="0">
              <a:lnSpc>
                <a:spcPct val="150000"/>
              </a:lnSpc>
              <a:buNone/>
            </a:pPr>
            <a:r>
              <a:rPr lang="en-GB" sz="2300" b="1" dirty="0">
                <a:solidFill>
                  <a:schemeClr val="tx2">
                    <a:lumMod val="75000"/>
                  </a:schemeClr>
                </a:solidFill>
              </a:rPr>
              <a:t>D1: </a:t>
            </a:r>
            <a:r>
              <a:rPr lang="en-GB" sz="2300" dirty="0">
                <a:solidFill>
                  <a:schemeClr val="tx2">
                    <a:lumMod val="75000"/>
                  </a:schemeClr>
                </a:solidFill>
              </a:rPr>
              <a:t>Plan de </a:t>
            </a:r>
            <a:r>
              <a:rPr lang="en-GB" sz="2300" dirty="0" err="1">
                <a:solidFill>
                  <a:schemeClr val="tx2">
                    <a:lumMod val="75000"/>
                  </a:schemeClr>
                </a:solidFill>
              </a:rPr>
              <a:t>financement</a:t>
            </a:r>
            <a:endParaRPr lang="en-GB" sz="2300" dirty="0">
              <a:solidFill>
                <a:schemeClr val="tx2">
                  <a:lumMod val="75000"/>
                </a:schemeClr>
              </a:solidFill>
            </a:endParaRPr>
          </a:p>
          <a:p>
            <a:pPr marL="0" indent="0">
              <a:buNone/>
            </a:pPr>
            <a:r>
              <a:rPr lang="en-GB" sz="2300" b="1" dirty="0">
                <a:solidFill>
                  <a:schemeClr val="tx2">
                    <a:lumMod val="75000"/>
                  </a:schemeClr>
                </a:solidFill>
              </a:rPr>
              <a:t>D2: </a:t>
            </a:r>
            <a:r>
              <a:rPr lang="en-GB" sz="2300" dirty="0">
                <a:solidFill>
                  <a:schemeClr val="tx2">
                    <a:lumMod val="75000"/>
                  </a:schemeClr>
                </a:solidFill>
              </a:rPr>
              <a:t>Budgets du </a:t>
            </a:r>
            <a:r>
              <a:rPr lang="en-GB" sz="2300" dirty="0" err="1">
                <a:solidFill>
                  <a:schemeClr val="tx2">
                    <a:lumMod val="75000"/>
                  </a:schemeClr>
                </a:solidFill>
              </a:rPr>
              <a:t>secteur</a:t>
            </a:r>
            <a:r>
              <a:rPr lang="en-GB" sz="2300" dirty="0">
                <a:solidFill>
                  <a:schemeClr val="tx2">
                    <a:lumMod val="75000"/>
                  </a:schemeClr>
                </a:solidFill>
              </a:rPr>
              <a:t> WASH</a:t>
            </a:r>
          </a:p>
          <a:p>
            <a:pPr marL="0" indent="0">
              <a:lnSpc>
                <a:spcPct val="150000"/>
              </a:lnSpc>
              <a:buNone/>
            </a:pPr>
            <a:r>
              <a:rPr lang="en-GB" sz="2300" b="1" dirty="0">
                <a:solidFill>
                  <a:schemeClr val="tx2">
                    <a:lumMod val="75000"/>
                  </a:schemeClr>
                </a:solidFill>
              </a:rPr>
              <a:t>D3: </a:t>
            </a:r>
            <a:r>
              <a:rPr lang="en-GB" sz="2300" dirty="0">
                <a:solidFill>
                  <a:schemeClr val="tx2">
                    <a:lumMod val="75000"/>
                  </a:schemeClr>
                </a:solidFill>
              </a:rPr>
              <a:t>Rapports financiers</a:t>
            </a:r>
          </a:p>
          <a:p>
            <a:pPr marL="0" indent="0">
              <a:lnSpc>
                <a:spcPct val="150000"/>
              </a:lnSpc>
              <a:buNone/>
            </a:pPr>
            <a:r>
              <a:rPr lang="en-GB" sz="2300" b="1" dirty="0">
                <a:solidFill>
                  <a:schemeClr val="tx2">
                    <a:lumMod val="75000"/>
                  </a:schemeClr>
                </a:solidFill>
              </a:rPr>
              <a:t>D4: </a:t>
            </a:r>
            <a:r>
              <a:rPr lang="en-GB" sz="2300" dirty="0" err="1">
                <a:solidFill>
                  <a:schemeClr val="tx2">
                    <a:lumMod val="75000"/>
                  </a:schemeClr>
                </a:solidFill>
              </a:rPr>
              <a:t>Stratégies</a:t>
            </a:r>
            <a:r>
              <a:rPr lang="en-GB" sz="2300" dirty="0">
                <a:solidFill>
                  <a:schemeClr val="tx2">
                    <a:lumMod val="75000"/>
                  </a:schemeClr>
                </a:solidFill>
              </a:rPr>
              <a:t> de </a:t>
            </a:r>
            <a:r>
              <a:rPr lang="en-GB" sz="2300" dirty="0" err="1">
                <a:solidFill>
                  <a:schemeClr val="tx2">
                    <a:lumMod val="75000"/>
                  </a:schemeClr>
                </a:solidFill>
              </a:rPr>
              <a:t>recouvrement</a:t>
            </a:r>
            <a:r>
              <a:rPr lang="en-GB" sz="2300" dirty="0">
                <a:solidFill>
                  <a:schemeClr val="tx2">
                    <a:lumMod val="75000"/>
                  </a:schemeClr>
                </a:solidFill>
              </a:rPr>
              <a:t> des </a:t>
            </a:r>
            <a:r>
              <a:rPr lang="en-GB" sz="2300" dirty="0" err="1">
                <a:solidFill>
                  <a:schemeClr val="tx2">
                    <a:lumMod val="75000"/>
                  </a:schemeClr>
                </a:solidFill>
              </a:rPr>
              <a:t>coûts</a:t>
            </a:r>
            <a:endParaRPr lang="en-GB" sz="2300" dirty="0">
              <a:solidFill>
                <a:schemeClr val="tx2">
                  <a:lumMod val="75000"/>
                </a:schemeClr>
              </a:solidFill>
            </a:endParaRPr>
          </a:p>
          <a:p>
            <a:pPr marL="0" indent="0">
              <a:lnSpc>
                <a:spcPct val="150000"/>
              </a:lnSpc>
              <a:buNone/>
            </a:pPr>
            <a:r>
              <a:rPr lang="en-GB" sz="2300" b="1" dirty="0">
                <a:solidFill>
                  <a:schemeClr val="tx2">
                    <a:lumMod val="75000"/>
                  </a:schemeClr>
                </a:solidFill>
              </a:rPr>
              <a:t>D5: </a:t>
            </a:r>
            <a:r>
              <a:rPr lang="en-GB" sz="2300" dirty="0" err="1">
                <a:solidFill>
                  <a:schemeClr val="tx2">
                    <a:lumMod val="75000"/>
                  </a:schemeClr>
                </a:solidFill>
              </a:rPr>
              <a:t>Equité</a:t>
            </a:r>
            <a:endParaRPr lang="en-GB" sz="2300" dirty="0">
              <a:solidFill>
                <a:schemeClr val="tx2">
                  <a:lumMod val="75000"/>
                </a:schemeClr>
              </a:solidFill>
            </a:endParaRPr>
          </a:p>
          <a:p>
            <a:pPr marL="0" indent="0">
              <a:lnSpc>
                <a:spcPct val="150000"/>
              </a:lnSpc>
              <a:buNone/>
            </a:pPr>
            <a:r>
              <a:rPr lang="en-GB" sz="2300" b="1" dirty="0">
                <a:solidFill>
                  <a:schemeClr val="tx2">
                    <a:lumMod val="75000"/>
                  </a:schemeClr>
                </a:solidFill>
              </a:rPr>
              <a:t>D6: </a:t>
            </a:r>
            <a:r>
              <a:rPr lang="en-GB" sz="2300" dirty="0" err="1">
                <a:solidFill>
                  <a:schemeClr val="tx2">
                    <a:lumMod val="75000"/>
                  </a:schemeClr>
                </a:solidFill>
              </a:rPr>
              <a:t>Accessibilité</a:t>
            </a:r>
            <a:r>
              <a:rPr lang="en-GB" sz="2300" dirty="0">
                <a:solidFill>
                  <a:schemeClr val="tx2">
                    <a:lumMod val="75000"/>
                  </a:schemeClr>
                </a:solidFill>
              </a:rPr>
              <a:t> </a:t>
            </a:r>
            <a:r>
              <a:rPr lang="en-GB" sz="2300" dirty="0" err="1">
                <a:solidFill>
                  <a:schemeClr val="tx2">
                    <a:lumMod val="75000"/>
                  </a:schemeClr>
                </a:solidFill>
              </a:rPr>
              <a:t>financière</a:t>
            </a:r>
            <a:endParaRPr lang="en-GB" sz="2300" dirty="0">
              <a:solidFill>
                <a:schemeClr val="tx2">
                  <a:lumMod val="75000"/>
                </a:schemeClr>
              </a:solidFill>
            </a:endParaRPr>
          </a:p>
          <a:p>
            <a:pPr marL="0" indent="0">
              <a:buNone/>
            </a:pPr>
            <a:r>
              <a:rPr lang="en-GB" sz="2300" b="1" dirty="0">
                <a:solidFill>
                  <a:schemeClr val="tx2">
                    <a:lumMod val="75000"/>
                  </a:schemeClr>
                </a:solidFill>
              </a:rPr>
              <a:t>D7: </a:t>
            </a:r>
            <a:r>
              <a:rPr lang="en-GB" sz="2300" dirty="0">
                <a:solidFill>
                  <a:schemeClr val="tx2">
                    <a:lumMod val="75000"/>
                  </a:schemeClr>
                </a:solidFill>
              </a:rPr>
              <a:t>Utilisation des </a:t>
            </a:r>
            <a:r>
              <a:rPr lang="en-GB" sz="2300" dirty="0" err="1">
                <a:solidFill>
                  <a:schemeClr val="tx2">
                    <a:lumMod val="75000"/>
                  </a:schemeClr>
                </a:solidFill>
              </a:rPr>
              <a:t>fonds</a:t>
            </a:r>
            <a:r>
              <a:rPr lang="en-GB" sz="2300" dirty="0">
                <a:solidFill>
                  <a:schemeClr val="tx2">
                    <a:lumMod val="75000"/>
                  </a:schemeClr>
                </a:solidFill>
              </a:rPr>
              <a:t> </a:t>
            </a:r>
            <a:r>
              <a:rPr lang="en-GB" sz="2300" dirty="0" err="1">
                <a:solidFill>
                  <a:schemeClr val="tx2">
                    <a:lumMod val="75000"/>
                  </a:schemeClr>
                </a:solidFill>
              </a:rPr>
              <a:t>externes</a:t>
            </a:r>
            <a:endParaRPr lang="en-GB" sz="2300" dirty="0">
              <a:solidFill>
                <a:schemeClr val="tx2">
                  <a:lumMod val="75000"/>
                </a:schemeClr>
              </a:solidFill>
            </a:endParaRPr>
          </a:p>
          <a:p>
            <a:pPr marL="0" indent="0">
              <a:lnSpc>
                <a:spcPct val="150000"/>
              </a:lnSpc>
              <a:buNone/>
            </a:pPr>
            <a:r>
              <a:rPr lang="en-GB" sz="2300" b="1" dirty="0">
                <a:solidFill>
                  <a:schemeClr val="tx2">
                    <a:lumMod val="75000"/>
                  </a:schemeClr>
                </a:solidFill>
              </a:rPr>
              <a:t>D8: </a:t>
            </a:r>
            <a:r>
              <a:rPr lang="en-GB" sz="2300" dirty="0">
                <a:solidFill>
                  <a:schemeClr val="tx2">
                    <a:lumMod val="75000"/>
                  </a:schemeClr>
                </a:solidFill>
              </a:rPr>
              <a:t>Utilisation des </a:t>
            </a:r>
            <a:r>
              <a:rPr lang="en-GB" sz="2300" dirty="0" err="1">
                <a:solidFill>
                  <a:schemeClr val="tx2">
                    <a:lumMod val="75000"/>
                  </a:schemeClr>
                </a:solidFill>
              </a:rPr>
              <a:t>fonds</a:t>
            </a:r>
            <a:r>
              <a:rPr lang="en-GB" sz="2300" dirty="0">
                <a:solidFill>
                  <a:schemeClr val="tx2">
                    <a:lumMod val="75000"/>
                  </a:schemeClr>
                </a:solidFill>
              </a:rPr>
              <a:t> </a:t>
            </a:r>
            <a:r>
              <a:rPr lang="en-GB" sz="2300" dirty="0" err="1">
                <a:solidFill>
                  <a:schemeClr val="tx2">
                    <a:lumMod val="75000"/>
                  </a:schemeClr>
                </a:solidFill>
              </a:rPr>
              <a:t>nationaux</a:t>
            </a:r>
            <a:endParaRPr lang="en-GB" sz="2300" dirty="0">
              <a:solidFill>
                <a:schemeClr val="tx2">
                  <a:lumMod val="75000"/>
                </a:schemeClr>
              </a:solidFill>
            </a:endParaRPr>
          </a:p>
          <a:p>
            <a:pPr marL="0" indent="0">
              <a:lnSpc>
                <a:spcPct val="150000"/>
              </a:lnSpc>
              <a:buNone/>
            </a:pPr>
            <a:r>
              <a:rPr lang="en-GB" sz="2300" b="1" dirty="0">
                <a:solidFill>
                  <a:schemeClr val="tx2">
                    <a:lumMod val="75000"/>
                  </a:schemeClr>
                </a:solidFill>
              </a:rPr>
              <a:t>D9: </a:t>
            </a:r>
            <a:r>
              <a:rPr lang="en-GB" sz="2300" dirty="0" err="1">
                <a:solidFill>
                  <a:schemeClr val="tx2">
                    <a:lumMod val="75000"/>
                  </a:schemeClr>
                </a:solidFill>
              </a:rPr>
              <a:t>Financement</a:t>
            </a:r>
            <a:r>
              <a:rPr lang="en-GB" sz="2300" dirty="0">
                <a:solidFill>
                  <a:schemeClr val="tx2">
                    <a:lumMod val="75000"/>
                  </a:schemeClr>
                </a:solidFill>
              </a:rPr>
              <a:t> </a:t>
            </a:r>
            <a:r>
              <a:rPr lang="en-GB" sz="2300" dirty="0" err="1">
                <a:solidFill>
                  <a:schemeClr val="tx2">
                    <a:lumMod val="75000"/>
                  </a:schemeClr>
                </a:solidFill>
              </a:rPr>
              <a:t>externe</a:t>
            </a:r>
            <a:endParaRPr lang="en-GB" sz="2300" dirty="0">
              <a:solidFill>
                <a:schemeClr val="tx2">
                  <a:lumMod val="75000"/>
                </a:schemeClr>
              </a:solidFill>
            </a:endParaRPr>
          </a:p>
          <a:p>
            <a:pPr marL="0" indent="0">
              <a:lnSpc>
                <a:spcPct val="150000"/>
              </a:lnSpc>
              <a:buNone/>
            </a:pPr>
            <a:r>
              <a:rPr lang="en-GB" sz="2300" b="1" dirty="0">
                <a:solidFill>
                  <a:schemeClr val="tx2">
                    <a:lumMod val="75000"/>
                  </a:schemeClr>
                </a:solidFill>
              </a:rPr>
              <a:t>D10: </a:t>
            </a:r>
            <a:r>
              <a:rPr lang="en-GB" sz="2300" dirty="0" err="1">
                <a:solidFill>
                  <a:schemeClr val="tx2">
                    <a:lumMod val="75000"/>
                  </a:schemeClr>
                </a:solidFill>
              </a:rPr>
              <a:t>Financement</a:t>
            </a:r>
            <a:r>
              <a:rPr lang="en-GB" sz="2300" dirty="0">
                <a:solidFill>
                  <a:schemeClr val="tx2">
                    <a:lumMod val="75000"/>
                  </a:schemeClr>
                </a:solidFill>
              </a:rPr>
              <a:t> </a:t>
            </a:r>
            <a:r>
              <a:rPr lang="en-GB" sz="2300" dirty="0" err="1">
                <a:solidFill>
                  <a:schemeClr val="tx2">
                    <a:lumMod val="75000"/>
                  </a:schemeClr>
                </a:solidFill>
              </a:rPr>
              <a:t>suffisant</a:t>
            </a:r>
            <a:r>
              <a:rPr lang="en-GB" sz="2300" dirty="0">
                <a:solidFill>
                  <a:schemeClr val="tx2">
                    <a:lumMod val="75000"/>
                  </a:schemeClr>
                </a:solidFill>
              </a:rPr>
              <a:t> pour </a:t>
            </a:r>
            <a:r>
              <a:rPr lang="en-GB" sz="2300" dirty="0" err="1">
                <a:solidFill>
                  <a:schemeClr val="tx2">
                    <a:lumMod val="75000"/>
                  </a:schemeClr>
                </a:solidFill>
              </a:rPr>
              <a:t>atteindre</a:t>
            </a:r>
            <a:r>
              <a:rPr lang="en-GB" sz="2300" dirty="0">
                <a:solidFill>
                  <a:schemeClr val="tx2">
                    <a:lumMod val="75000"/>
                  </a:schemeClr>
                </a:solidFill>
              </a:rPr>
              <a:t> les </a:t>
            </a:r>
            <a:r>
              <a:rPr lang="en-GB" sz="2300" dirty="0" err="1">
                <a:solidFill>
                  <a:schemeClr val="tx2">
                    <a:lumMod val="75000"/>
                  </a:schemeClr>
                </a:solidFill>
              </a:rPr>
              <a:t>cibles</a:t>
            </a:r>
            <a:endParaRPr lang="en-GB" sz="2300" dirty="0">
              <a:solidFill>
                <a:schemeClr val="tx2">
                  <a:lumMod val="75000"/>
                </a:schemeClr>
              </a:solidFill>
            </a:endParaRPr>
          </a:p>
          <a:p>
            <a:pPr marL="0" indent="0">
              <a:lnSpc>
                <a:spcPct val="150000"/>
              </a:lnSpc>
              <a:buNone/>
            </a:pPr>
            <a:r>
              <a:rPr lang="en-GB" sz="2300" b="1" dirty="0">
                <a:solidFill>
                  <a:schemeClr val="tx2">
                    <a:lumMod val="75000"/>
                  </a:schemeClr>
                </a:solidFill>
              </a:rPr>
              <a:t>D11: </a:t>
            </a:r>
            <a:r>
              <a:rPr lang="en-GB" sz="2300" dirty="0">
                <a:solidFill>
                  <a:schemeClr val="tx2">
                    <a:lumMod val="75000"/>
                  </a:schemeClr>
                </a:solidFill>
              </a:rPr>
              <a:t>Flux financiers</a:t>
            </a:r>
          </a:p>
          <a:p>
            <a:pPr marL="0" indent="0">
              <a:lnSpc>
                <a:spcPct val="150000"/>
              </a:lnSpc>
              <a:buNone/>
            </a:pPr>
            <a:endParaRPr lang="en-GB" sz="2300" dirty="0">
              <a:solidFill>
                <a:schemeClr val="tx2">
                  <a:lumMod val="75000"/>
                </a:schemeClr>
              </a:solidFill>
            </a:endParaRPr>
          </a:p>
          <a:p>
            <a:pPr marL="0" indent="0">
              <a:lnSpc>
                <a:spcPct val="150000"/>
              </a:lnSpc>
              <a:buNone/>
            </a:pPr>
            <a:endParaRPr lang="en-GB" sz="2300" dirty="0">
              <a:solidFill>
                <a:schemeClr val="tx2">
                  <a:lumMod val="75000"/>
                </a:schemeClr>
              </a:solidFill>
            </a:endParaRPr>
          </a:p>
          <a:p>
            <a:pPr marL="0" indent="0">
              <a:lnSpc>
                <a:spcPct val="150000"/>
              </a:lnSpc>
              <a:buNone/>
            </a:pPr>
            <a:endParaRPr lang="en-GB" sz="2300" dirty="0">
              <a:solidFill>
                <a:schemeClr val="tx2">
                  <a:lumMod val="75000"/>
                </a:schemeClr>
              </a:solidFill>
            </a:endParaRPr>
          </a:p>
        </p:txBody>
      </p:sp>
    </p:spTree>
    <p:extLst>
      <p:ext uri="{BB962C8B-B14F-4D97-AF65-F5344CB8AC3E}">
        <p14:creationId xmlns:p14="http://schemas.microsoft.com/office/powerpoint/2010/main" val="2839999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73853" y="1026413"/>
            <a:ext cx="7447145" cy="475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3"/>
          <p:cNvSpPr/>
          <p:nvPr/>
        </p:nvSpPr>
        <p:spPr>
          <a:xfrm>
            <a:off x="4264428"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D6</a:t>
            </a:r>
          </a:p>
        </p:txBody>
      </p:sp>
      <p:sp>
        <p:nvSpPr>
          <p:cNvPr id="7" name="Rounded Rectangle 9">
            <a:extLst>
              <a:ext uri="{FF2B5EF4-FFF2-40B4-BE49-F238E27FC236}">
                <a16:creationId xmlns:a16="http://schemas.microsoft.com/office/drawing/2014/main" id="{A802B9D2-1AA3-4610-8D71-15A3625FBF69}"/>
              </a:ext>
            </a:extLst>
          </p:cNvPr>
          <p:cNvSpPr/>
          <p:nvPr/>
        </p:nvSpPr>
        <p:spPr>
          <a:xfrm>
            <a:off x="5181599" y="1439056"/>
            <a:ext cx="3139400" cy="1109272"/>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30F000AE-B0BC-496D-A77F-70DF90632AF2}"/>
              </a:ext>
            </a:extLst>
          </p:cNvPr>
          <p:cNvSpPr txBox="1"/>
          <p:nvPr/>
        </p:nvSpPr>
        <p:spPr>
          <a:xfrm>
            <a:off x="2396067" y="805956"/>
            <a:ext cx="3004610" cy="1200329"/>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Cochez</a:t>
            </a:r>
            <a:r>
              <a:rPr lang="en-GB" b="1" dirty="0">
                <a:ln w="3175" cmpd="sng">
                  <a:noFill/>
                </a:ln>
                <a:solidFill>
                  <a:srgbClr val="C00000"/>
                </a:solidFill>
                <a:effectLst>
                  <a:glow rad="139700">
                    <a:schemeClr val="bg1"/>
                  </a:glow>
                </a:effectLst>
              </a:rPr>
              <a:t> la case </a:t>
            </a:r>
            <a:r>
              <a:rPr lang="en-GB" b="1" dirty="0" err="1">
                <a:ln w="3175" cmpd="sng">
                  <a:noFill/>
                </a:ln>
                <a:solidFill>
                  <a:srgbClr val="C00000"/>
                </a:solidFill>
                <a:effectLst>
                  <a:glow rad="139700">
                    <a:schemeClr val="bg1"/>
                  </a:glow>
                </a:effectLst>
              </a:rPr>
              <a:t>appropriée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Voir</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exemples</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dispositifs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le guide </a:t>
            </a:r>
            <a:r>
              <a:rPr lang="en-GB" b="1" dirty="0" err="1">
                <a:ln w="3175" cmpd="sng">
                  <a:noFill/>
                </a:ln>
                <a:solidFill>
                  <a:srgbClr val="C00000"/>
                </a:solidFill>
                <a:effectLst>
                  <a:glow rad="139700">
                    <a:schemeClr val="bg1"/>
                  </a:glow>
                </a:effectLst>
              </a:rPr>
              <a:t>d’orientation</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l’enquête</a:t>
            </a:r>
            <a:r>
              <a:rPr lang="en-GB" b="1" dirty="0">
                <a:ln w="3175" cmpd="sng">
                  <a:noFill/>
                </a:ln>
                <a:solidFill>
                  <a:srgbClr val="C00000"/>
                </a:solidFill>
                <a:effectLst>
                  <a:glow rad="139700">
                    <a:schemeClr val="bg1"/>
                  </a:glow>
                </a:effectLst>
              </a:rPr>
              <a:t>. </a:t>
            </a:r>
          </a:p>
        </p:txBody>
      </p:sp>
      <p:sp>
        <p:nvSpPr>
          <p:cNvPr id="9" name="Freeform 11">
            <a:extLst>
              <a:ext uri="{FF2B5EF4-FFF2-40B4-BE49-F238E27FC236}">
                <a16:creationId xmlns:a16="http://schemas.microsoft.com/office/drawing/2014/main" id="{3D7987AE-5F8B-4075-9570-0B17F62E64CF}"/>
              </a:ext>
            </a:extLst>
          </p:cNvPr>
          <p:cNvSpPr/>
          <p:nvPr/>
        </p:nvSpPr>
        <p:spPr>
          <a:xfrm rot="10800000">
            <a:off x="5324475" y="1266825"/>
            <a:ext cx="431748" cy="172231"/>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92799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73853" y="1026413"/>
            <a:ext cx="7447145" cy="475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3"/>
          <p:cNvSpPr/>
          <p:nvPr/>
        </p:nvSpPr>
        <p:spPr>
          <a:xfrm>
            <a:off x="4264428"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D6</a:t>
            </a:r>
          </a:p>
        </p:txBody>
      </p:sp>
      <p:sp>
        <p:nvSpPr>
          <p:cNvPr id="10" name="TextBox 9">
            <a:extLst>
              <a:ext uri="{FF2B5EF4-FFF2-40B4-BE49-F238E27FC236}">
                <a16:creationId xmlns:a16="http://schemas.microsoft.com/office/drawing/2014/main" id="{5AB2E194-22B9-0242-BB19-E8CC1412AB38}"/>
              </a:ext>
            </a:extLst>
          </p:cNvPr>
          <p:cNvSpPr txBox="1"/>
          <p:nvPr/>
        </p:nvSpPr>
        <p:spPr>
          <a:xfrm>
            <a:off x="1687673" y="3749396"/>
            <a:ext cx="6633326" cy="646331"/>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Décrivez</a:t>
            </a:r>
            <a:r>
              <a:rPr lang="en-GB" b="1" dirty="0">
                <a:ln w="3175" cmpd="sng">
                  <a:noFill/>
                </a:ln>
                <a:solidFill>
                  <a:srgbClr val="C00000"/>
                </a:solidFill>
                <a:effectLst>
                  <a:glow rad="139700">
                    <a:schemeClr val="bg1"/>
                  </a:glow>
                </a:effectLst>
              </a:rPr>
              <a:t> comment </a:t>
            </a:r>
            <a:r>
              <a:rPr lang="en-GB" b="1" dirty="0" err="1">
                <a:ln w="3175" cmpd="sng">
                  <a:noFill/>
                </a:ln>
                <a:solidFill>
                  <a:srgbClr val="C00000"/>
                </a:solidFill>
                <a:effectLst>
                  <a:glow rad="139700">
                    <a:schemeClr val="bg1"/>
                  </a:glow>
                </a:effectLst>
              </a:rPr>
              <a:t>l’accessibilité</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financière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est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définie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politiques</a:t>
            </a:r>
            <a:r>
              <a:rPr lang="en-GB" b="1" dirty="0">
                <a:ln w="3175" cmpd="sng">
                  <a:noFill/>
                </a:ln>
                <a:solidFill>
                  <a:srgbClr val="C00000"/>
                </a:solidFill>
                <a:effectLst>
                  <a:glow rad="139700">
                    <a:schemeClr val="bg1"/>
                  </a:glow>
                </a:effectLst>
              </a:rPr>
              <a:t> et plans. </a:t>
            </a:r>
          </a:p>
        </p:txBody>
      </p:sp>
    </p:spTree>
    <p:extLst>
      <p:ext uri="{BB962C8B-B14F-4D97-AF65-F5344CB8AC3E}">
        <p14:creationId xmlns:p14="http://schemas.microsoft.com/office/powerpoint/2010/main" val="2399664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73853" y="1026413"/>
            <a:ext cx="7447145" cy="475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3"/>
          <p:cNvSpPr/>
          <p:nvPr/>
        </p:nvSpPr>
        <p:spPr>
          <a:xfrm>
            <a:off x="4264428"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D6</a:t>
            </a:r>
          </a:p>
        </p:txBody>
      </p:sp>
      <p:sp>
        <p:nvSpPr>
          <p:cNvPr id="11" name="TextBox 10">
            <a:extLst>
              <a:ext uri="{FF2B5EF4-FFF2-40B4-BE49-F238E27FC236}">
                <a16:creationId xmlns:a16="http://schemas.microsoft.com/office/drawing/2014/main" id="{3C5702BE-3146-364F-BFEE-485889734175}"/>
              </a:ext>
            </a:extLst>
          </p:cNvPr>
          <p:cNvSpPr txBox="1"/>
          <p:nvPr/>
        </p:nvSpPr>
        <p:spPr>
          <a:xfrm>
            <a:off x="1520575" y="5135781"/>
            <a:ext cx="6800423" cy="646331"/>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Décrivez</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dispositifs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d’accessibilité</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financière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leur</a:t>
            </a:r>
            <a:r>
              <a:rPr lang="en-GB" b="1" dirty="0">
                <a:ln w="3175" cmpd="sng">
                  <a:noFill/>
                </a:ln>
                <a:solidFill>
                  <a:srgbClr val="C00000"/>
                </a:solidFill>
                <a:effectLst>
                  <a:glow rad="139700">
                    <a:schemeClr val="bg1"/>
                  </a:glow>
                </a:effectLst>
              </a:rPr>
              <a:t> couverture et les </a:t>
            </a:r>
            <a:r>
              <a:rPr lang="en-GB" b="1" dirty="0" err="1">
                <a:ln w="3175" cmpd="sng">
                  <a:noFill/>
                </a:ln>
                <a:solidFill>
                  <a:srgbClr val="C00000"/>
                </a:solidFill>
                <a:effectLst>
                  <a:glow rad="139700">
                    <a:schemeClr val="bg1"/>
                  </a:glow>
                </a:effectLst>
              </a:rPr>
              <a:t>groupes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ciblés</a:t>
            </a:r>
            <a:r>
              <a:rPr lang="en-GB" b="1" dirty="0">
                <a:ln w="3175" cmpd="sng">
                  <a:noFill/>
                </a:ln>
                <a:solidFill>
                  <a:srgbClr val="C00000"/>
                </a:solidFill>
                <a:effectLst>
                  <a:glow rad="139700">
                    <a:schemeClr val="bg1"/>
                  </a:glow>
                </a:effectLst>
              </a:rPr>
              <a:t>. </a:t>
            </a:r>
          </a:p>
        </p:txBody>
      </p:sp>
    </p:spTree>
    <p:extLst>
      <p:ext uri="{BB962C8B-B14F-4D97-AF65-F5344CB8AC3E}">
        <p14:creationId xmlns:p14="http://schemas.microsoft.com/office/powerpoint/2010/main" val="2718849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Question D7: </a:t>
            </a:r>
            <a:r>
              <a:rPr dirty="0"/>
              <a:t>Utilisation des fonds externes</a:t>
            </a:r>
            <a:endParaRPr lang="en-GB" dirty="0"/>
          </a:p>
        </p:txBody>
      </p:sp>
      <p:sp>
        <p:nvSpPr>
          <p:cNvPr id="3" name="Content Placeholder 2"/>
          <p:cNvSpPr>
            <a:spLocks noGrp="1"/>
          </p:cNvSpPr>
          <p:nvPr>
            <p:ph sz="quarter" idx="10"/>
          </p:nvPr>
        </p:nvSpPr>
        <p:spPr/>
        <p:txBody>
          <a:bodyPr>
            <a:normAutofit/>
          </a:body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évaluer</a:t>
            </a:r>
            <a:r>
              <a:rPr lang="en-GB" dirty="0">
                <a:solidFill>
                  <a:schemeClr val="tx2">
                    <a:lumMod val="75000"/>
                  </a:schemeClr>
                </a:solidFill>
              </a:rPr>
              <a:t>:</a:t>
            </a:r>
          </a:p>
          <a:p>
            <a:pPr lvl="1"/>
            <a:r>
              <a:rPr lang="en-GB" dirty="0">
                <a:solidFill>
                  <a:schemeClr val="tx2">
                    <a:lumMod val="75000"/>
                  </a:schemeClr>
                </a:solidFill>
              </a:rPr>
              <a:t>Le % des </a:t>
            </a:r>
            <a:r>
              <a:rPr lang="en-GB" dirty="0" err="1">
                <a:solidFill>
                  <a:schemeClr val="tx2">
                    <a:lumMod val="75000"/>
                  </a:schemeClr>
                </a:solidFill>
              </a:rPr>
              <a:t>fonds</a:t>
            </a:r>
            <a:r>
              <a:rPr lang="en-GB" dirty="0">
                <a:solidFill>
                  <a:schemeClr val="tx2">
                    <a:lumMod val="75000"/>
                  </a:schemeClr>
                </a:solidFill>
              </a:rPr>
              <a:t> </a:t>
            </a:r>
            <a:r>
              <a:rPr lang="en-GB" dirty="0" err="1">
                <a:solidFill>
                  <a:schemeClr val="tx2">
                    <a:lumMod val="75000"/>
                  </a:schemeClr>
                </a:solidFill>
              </a:rPr>
              <a:t>externes</a:t>
            </a:r>
            <a:r>
              <a:rPr lang="en-GB" dirty="0">
                <a:solidFill>
                  <a:schemeClr val="tx2">
                    <a:lumMod val="75000"/>
                  </a:schemeClr>
                </a:solidFill>
              </a:rPr>
              <a:t> </a:t>
            </a:r>
            <a:r>
              <a:rPr lang="en-GB" dirty="0" err="1">
                <a:solidFill>
                  <a:schemeClr val="tx2">
                    <a:lumMod val="75000"/>
                  </a:schemeClr>
                </a:solidFill>
              </a:rPr>
              <a:t>utilisés</a:t>
            </a:r>
            <a:r>
              <a:rPr lang="en-GB" dirty="0">
                <a:solidFill>
                  <a:schemeClr val="tx2">
                    <a:lumMod val="75000"/>
                  </a:schemeClr>
                </a:solidFill>
              </a:rPr>
              <a:t> (</a:t>
            </a:r>
            <a:r>
              <a:rPr lang="en-GB" dirty="0" err="1">
                <a:solidFill>
                  <a:schemeClr val="tx2">
                    <a:lumMod val="75000"/>
                  </a:schemeClr>
                </a:solidFill>
              </a:rPr>
              <a:t>absorbés</a:t>
            </a:r>
            <a:r>
              <a:rPr lang="en-GB" dirty="0">
                <a:solidFill>
                  <a:schemeClr val="tx2">
                    <a:lumMod val="75000"/>
                  </a:schemeClr>
                </a:solidFill>
              </a:rPr>
              <a:t>) pour financer les </a:t>
            </a:r>
            <a:r>
              <a:rPr lang="en-GB" dirty="0" err="1">
                <a:solidFill>
                  <a:schemeClr val="tx2">
                    <a:lumMod val="75000"/>
                  </a:schemeClr>
                </a:solidFill>
              </a:rPr>
              <a:t>activités</a:t>
            </a:r>
            <a:r>
              <a:rPr lang="en-GB" dirty="0">
                <a:solidFill>
                  <a:schemeClr val="tx2">
                    <a:lumMod val="75000"/>
                  </a:schemeClr>
                </a:solidFill>
              </a:rPr>
              <a:t> du </a:t>
            </a:r>
            <a:r>
              <a:rPr lang="en-GB" dirty="0" err="1">
                <a:solidFill>
                  <a:schemeClr val="tx2">
                    <a:lumMod val="75000"/>
                  </a:schemeClr>
                </a:solidFill>
              </a:rPr>
              <a:t>secteur</a:t>
            </a:r>
            <a:r>
              <a:rPr lang="en-GB" dirty="0">
                <a:solidFill>
                  <a:schemeClr val="tx2">
                    <a:lumMod val="75000"/>
                  </a:schemeClr>
                </a:solidFill>
              </a:rPr>
              <a:t> WASH</a:t>
            </a:r>
          </a:p>
          <a:p>
            <a:pPr lvl="1"/>
            <a:r>
              <a:rPr lang="en-GB" dirty="0" err="1">
                <a:solidFill>
                  <a:schemeClr val="tx2">
                    <a:lumMod val="75000"/>
                  </a:schemeClr>
                </a:solidFill>
              </a:rPr>
              <a:t>S’il</a:t>
            </a:r>
            <a:r>
              <a:rPr lang="en-GB" dirty="0">
                <a:solidFill>
                  <a:schemeClr val="tx2">
                    <a:lumMod val="75000"/>
                  </a:schemeClr>
                </a:solidFill>
              </a:rPr>
              <a:t> </a:t>
            </a:r>
            <a:r>
              <a:rPr lang="en-GB" dirty="0" err="1">
                <a:solidFill>
                  <a:schemeClr val="tx2">
                    <a:lumMod val="75000"/>
                  </a:schemeClr>
                </a:solidFill>
              </a:rPr>
              <a:t>existe</a:t>
            </a:r>
            <a:r>
              <a:rPr lang="en-GB" dirty="0">
                <a:solidFill>
                  <a:schemeClr val="tx2">
                    <a:lumMod val="75000"/>
                  </a:schemeClr>
                </a:solidFill>
              </a:rPr>
              <a:t> des variations entre les </a:t>
            </a:r>
            <a:r>
              <a:rPr lang="en-GB" dirty="0" err="1">
                <a:solidFill>
                  <a:schemeClr val="tx2">
                    <a:lumMod val="75000"/>
                  </a:schemeClr>
                </a:solidFill>
              </a:rPr>
              <a:t>sous</a:t>
            </a:r>
            <a:r>
              <a:rPr lang="en-GB" dirty="0">
                <a:solidFill>
                  <a:schemeClr val="tx2">
                    <a:lumMod val="75000"/>
                  </a:schemeClr>
                </a:solidFill>
              </a:rPr>
              <a:t>- </a:t>
            </a:r>
            <a:r>
              <a:rPr lang="en-GB" dirty="0" err="1">
                <a:solidFill>
                  <a:schemeClr val="tx2">
                    <a:lumMod val="75000"/>
                  </a:schemeClr>
                </a:solidFill>
              </a:rPr>
              <a:t>secteurs</a:t>
            </a:r>
            <a:r>
              <a:rPr lang="en-GB" dirty="0">
                <a:solidFill>
                  <a:schemeClr val="tx2">
                    <a:lumMod val="75000"/>
                  </a:schemeClr>
                </a:solidFill>
              </a:rPr>
              <a:t> du WASH.</a:t>
            </a:r>
          </a:p>
        </p:txBody>
      </p:sp>
      <p:sp>
        <p:nvSpPr>
          <p:cNvPr id="4" name="Rounded Rectangle 3"/>
          <p:cNvSpPr/>
          <p:nvPr/>
        </p:nvSpPr>
        <p:spPr>
          <a:xfrm>
            <a:off x="5077961"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D7</a:t>
            </a:r>
          </a:p>
        </p:txBody>
      </p:sp>
    </p:spTree>
    <p:extLst>
      <p:ext uri="{BB962C8B-B14F-4D97-AF65-F5344CB8AC3E}">
        <p14:creationId xmlns:p14="http://schemas.microsoft.com/office/powerpoint/2010/main" val="103767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8259" y="1548703"/>
            <a:ext cx="8713694" cy="255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3"/>
          <p:cNvSpPr/>
          <p:nvPr/>
        </p:nvSpPr>
        <p:spPr>
          <a:xfrm>
            <a:off x="5077961"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D7</a:t>
            </a:r>
          </a:p>
        </p:txBody>
      </p:sp>
      <p:sp>
        <p:nvSpPr>
          <p:cNvPr id="15" name="TextBox 14">
            <a:extLst>
              <a:ext uri="{FF2B5EF4-FFF2-40B4-BE49-F238E27FC236}">
                <a16:creationId xmlns:a16="http://schemas.microsoft.com/office/drawing/2014/main" id="{9C65C0DF-8F9B-4B6B-866E-19E93C93DB94}"/>
              </a:ext>
            </a:extLst>
          </p:cNvPr>
          <p:cNvSpPr txBox="1"/>
          <p:nvPr/>
        </p:nvSpPr>
        <p:spPr>
          <a:xfrm>
            <a:off x="462499" y="693511"/>
            <a:ext cx="8219001" cy="92333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L’engagement</a:t>
            </a:r>
            <a:r>
              <a:rPr lang="en-GB" b="1" dirty="0">
                <a:ln w="3175" cmpd="sng">
                  <a:noFill/>
                </a:ln>
                <a:solidFill>
                  <a:srgbClr val="C00000"/>
                </a:solidFill>
                <a:effectLst>
                  <a:glow rad="139700">
                    <a:schemeClr val="bg1"/>
                  </a:glow>
                </a:effectLst>
              </a:rPr>
              <a:t> correspond </a:t>
            </a:r>
            <a:r>
              <a:rPr lang="en-GB" b="1" dirty="0" err="1">
                <a:ln w="3175" cmpd="sng">
                  <a:noFill/>
                </a:ln>
                <a:solidFill>
                  <a:srgbClr val="C00000"/>
                </a:solidFill>
                <a:effectLst>
                  <a:glow rad="139700">
                    <a:schemeClr val="bg1"/>
                  </a:glow>
                </a:effectLst>
              </a:rPr>
              <a:t>à</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une</a:t>
            </a:r>
            <a:r>
              <a:rPr lang="en-GB" b="1" dirty="0">
                <a:ln w="3175" cmpd="sng">
                  <a:noFill/>
                </a:ln>
                <a:solidFill>
                  <a:srgbClr val="C00000"/>
                </a:solidFill>
                <a:effectLst>
                  <a:glow rad="139700">
                    <a:schemeClr val="bg1"/>
                  </a:glow>
                </a:effectLst>
              </a:rPr>
              <a:t> obligation </a:t>
            </a:r>
            <a:r>
              <a:rPr lang="en-GB" b="1" dirty="0" err="1">
                <a:ln w="3175" cmpd="sng">
                  <a:noFill/>
                </a:ln>
                <a:solidFill>
                  <a:srgbClr val="C00000"/>
                </a:solidFill>
                <a:effectLst>
                  <a:glow rad="139700">
                    <a:schemeClr val="bg1"/>
                  </a:glow>
                </a:effectLst>
              </a:rPr>
              <a:t>ferme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exprimée</a:t>
            </a:r>
            <a:r>
              <a:rPr lang="en-GB" b="1" dirty="0">
                <a:ln w="3175" cmpd="sng">
                  <a:noFill/>
                </a:ln>
                <a:solidFill>
                  <a:srgbClr val="C00000"/>
                </a:solidFill>
                <a:effectLst>
                  <a:glow rad="139700">
                    <a:schemeClr val="bg1"/>
                  </a:glow>
                </a:effectLst>
              </a:rPr>
              <a:t> par </a:t>
            </a:r>
            <a:r>
              <a:rPr lang="en-GB" b="1" dirty="0" err="1">
                <a:ln w="3175" cmpd="sng">
                  <a:noFill/>
                </a:ln>
                <a:solidFill>
                  <a:srgbClr val="C00000"/>
                </a:solidFill>
                <a:effectLst>
                  <a:glow rad="139700">
                    <a:schemeClr val="bg1"/>
                  </a:glow>
                </a:effectLst>
              </a:rPr>
              <a:t>écrit</a:t>
            </a:r>
            <a:r>
              <a:rPr lang="en-GB" b="1" dirty="0">
                <a:ln w="3175" cmpd="sng">
                  <a:noFill/>
                </a:ln>
                <a:solidFill>
                  <a:srgbClr val="C00000"/>
                </a:solidFill>
                <a:effectLst>
                  <a:glow rad="139700">
                    <a:schemeClr val="bg1"/>
                  </a:glow>
                </a:effectLst>
              </a:rPr>
              <a:t> et </a:t>
            </a:r>
            <a:r>
              <a:rPr lang="en-GB" b="1" dirty="0" err="1">
                <a:ln w="3175" cmpd="sng">
                  <a:noFill/>
                </a:ln>
                <a:solidFill>
                  <a:srgbClr val="C00000"/>
                </a:solidFill>
                <a:effectLst>
                  <a:glow rad="139700">
                    <a:schemeClr val="bg1"/>
                  </a:glow>
                </a:effectLst>
              </a:rPr>
              <a:t>accompagnée</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fonds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nécessaires</a:t>
            </a:r>
            <a:r>
              <a:rPr lang="en-GB" b="1" dirty="0">
                <a:ln w="3175" cmpd="sng">
                  <a:noFill/>
                </a:ln>
                <a:solidFill>
                  <a:srgbClr val="C00000"/>
                </a:solidFill>
                <a:effectLst>
                  <a:glow rad="139700">
                    <a:schemeClr val="bg1"/>
                  </a:glow>
                </a:effectLst>
              </a:rPr>
              <a:t>, prise par un </a:t>
            </a:r>
            <a:r>
              <a:rPr lang="en-GB" b="1" dirty="0" err="1">
                <a:ln w="3175" cmpd="sng">
                  <a:noFill/>
                </a:ln>
                <a:solidFill>
                  <a:srgbClr val="C00000"/>
                </a:solidFill>
                <a:effectLst>
                  <a:glow rad="139700">
                    <a:schemeClr val="bg1"/>
                  </a:glow>
                </a:effectLst>
              </a:rPr>
              <a:t>donateur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officiel</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d’apporter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l’aide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spécifiée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à</a:t>
            </a:r>
            <a:r>
              <a:rPr lang="en-GB" b="1" dirty="0">
                <a:ln w="3175" cmpd="sng">
                  <a:noFill/>
                </a:ln>
                <a:solidFill>
                  <a:srgbClr val="C00000"/>
                </a:solidFill>
                <a:effectLst>
                  <a:glow rad="139700">
                    <a:schemeClr val="bg1"/>
                  </a:glow>
                </a:effectLst>
              </a:rPr>
              <a:t> un pays .</a:t>
            </a:r>
          </a:p>
        </p:txBody>
      </p:sp>
      <p:sp>
        <p:nvSpPr>
          <p:cNvPr id="9" name="Content Placeholder 2">
            <a:extLst>
              <a:ext uri="{FF2B5EF4-FFF2-40B4-BE49-F238E27FC236}">
                <a16:creationId xmlns:a16="http://schemas.microsoft.com/office/drawing/2014/main" id="{4EF68CF7-D13C-8140-919B-0E92E6771DC9}"/>
              </a:ext>
            </a:extLst>
          </p:cNvPr>
          <p:cNvSpPr>
            <a:spLocks noGrp="1"/>
          </p:cNvSpPr>
          <p:nvPr>
            <p:ph sz="quarter" idx="10"/>
          </p:nvPr>
        </p:nvSpPr>
        <p:spPr>
          <a:xfrm>
            <a:off x="645459" y="4320987"/>
            <a:ext cx="7744127" cy="1088087"/>
          </a:xfrm>
        </p:spPr>
        <p:txBody>
          <a:bodyPr>
            <a:normAutofit fontScale="92500"/>
          </a:bodyPr>
          <a:lstStyle/>
          <a:p>
            <a:r>
              <a:rPr lang="en-GB" b="1" dirty="0" err="1">
                <a:solidFill>
                  <a:schemeClr val="tx2">
                    <a:lumMod val="75000"/>
                  </a:schemeClr>
                </a:solidFill>
              </a:rPr>
              <a:t>Taux</a:t>
            </a:r>
            <a:r>
              <a:rPr lang="en-GB" b="1" dirty="0">
                <a:solidFill>
                  <a:schemeClr val="tx2">
                    <a:lumMod val="75000"/>
                  </a:schemeClr>
                </a:solidFill>
              </a:rPr>
              <a:t> </a:t>
            </a:r>
            <a:r>
              <a:rPr lang="en-GB" b="1" dirty="0" err="1">
                <a:solidFill>
                  <a:schemeClr val="tx2">
                    <a:lumMod val="75000"/>
                  </a:schemeClr>
                </a:solidFill>
              </a:rPr>
              <a:t>d’absorption</a:t>
            </a:r>
            <a:r>
              <a:rPr lang="en-GB" b="1" dirty="0">
                <a:solidFill>
                  <a:schemeClr val="tx2">
                    <a:lumMod val="75000"/>
                  </a:schemeClr>
                </a:solidFill>
              </a:rPr>
              <a:t>: </a:t>
            </a:r>
            <a:r>
              <a:rPr lang="en-GB" dirty="0">
                <a:solidFill>
                  <a:schemeClr val="tx2">
                    <a:lumMod val="75000"/>
                  </a:schemeClr>
                </a:solidFill>
              </a:rPr>
              <a:t>le % des engagements des </a:t>
            </a:r>
            <a:r>
              <a:rPr lang="en-GB" dirty="0" err="1">
                <a:solidFill>
                  <a:schemeClr val="tx2">
                    <a:lumMod val="75000"/>
                  </a:schemeClr>
                </a:solidFill>
              </a:rPr>
              <a:t>donateurs</a:t>
            </a:r>
            <a:r>
              <a:rPr lang="en-GB" dirty="0">
                <a:solidFill>
                  <a:schemeClr val="tx2">
                    <a:lumMod val="75000"/>
                  </a:schemeClr>
                </a:solidFill>
              </a:rPr>
              <a:t> </a:t>
            </a:r>
            <a:r>
              <a:rPr lang="en-GB" dirty="0" err="1">
                <a:solidFill>
                  <a:schemeClr val="tx2">
                    <a:lumMod val="75000"/>
                  </a:schemeClr>
                </a:solidFill>
              </a:rPr>
              <a:t>utilisés</a:t>
            </a:r>
            <a:r>
              <a:rPr lang="en-GB" dirty="0">
                <a:solidFill>
                  <a:schemeClr val="tx2">
                    <a:lumMod val="75000"/>
                  </a:schemeClr>
                </a:solidFill>
              </a:rPr>
              <a:t> sur </a:t>
            </a:r>
            <a:r>
              <a:rPr lang="en-GB" dirty="0" err="1">
                <a:solidFill>
                  <a:schemeClr val="tx2">
                    <a:lumMod val="75000"/>
                  </a:schemeClr>
                </a:solidFill>
              </a:rPr>
              <a:t>une</a:t>
            </a:r>
            <a:r>
              <a:rPr lang="en-GB" dirty="0">
                <a:solidFill>
                  <a:schemeClr val="tx2">
                    <a:lumMod val="75000"/>
                  </a:schemeClr>
                </a:solidFill>
              </a:rPr>
              <a:t> </a:t>
            </a:r>
            <a:r>
              <a:rPr lang="en-GB" dirty="0" err="1">
                <a:solidFill>
                  <a:schemeClr val="tx2">
                    <a:lumMod val="75000"/>
                  </a:schemeClr>
                </a:solidFill>
              </a:rPr>
              <a:t>période</a:t>
            </a:r>
            <a:r>
              <a:rPr lang="en-GB" dirty="0">
                <a:solidFill>
                  <a:schemeClr val="tx2">
                    <a:lumMod val="75000"/>
                  </a:schemeClr>
                </a:solidFill>
              </a:rPr>
              <a:t> </a:t>
            </a:r>
            <a:r>
              <a:rPr lang="en-GB" dirty="0" err="1">
                <a:solidFill>
                  <a:schemeClr val="tx2">
                    <a:lumMod val="75000"/>
                  </a:schemeClr>
                </a:solidFill>
              </a:rPr>
              <a:t>donnée</a:t>
            </a:r>
            <a:endParaRPr lang="en-GB" dirty="0">
              <a:solidFill>
                <a:schemeClr val="tx2">
                  <a:lumMod val="75000"/>
                </a:schemeClr>
              </a:solidFill>
            </a:endParaRPr>
          </a:p>
        </p:txBody>
      </p:sp>
      <p:sp>
        <p:nvSpPr>
          <p:cNvPr id="6" name="Rounded Rectangle 8">
            <a:extLst>
              <a:ext uri="{FF2B5EF4-FFF2-40B4-BE49-F238E27FC236}">
                <a16:creationId xmlns:a16="http://schemas.microsoft.com/office/drawing/2014/main" id="{834CE8C9-62AA-430C-AE06-31B87910D316}"/>
              </a:ext>
            </a:extLst>
          </p:cNvPr>
          <p:cNvSpPr/>
          <p:nvPr/>
        </p:nvSpPr>
        <p:spPr>
          <a:xfrm>
            <a:off x="5743961" y="1887440"/>
            <a:ext cx="468771" cy="278586"/>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Rounded Rectangle 8">
            <a:extLst>
              <a:ext uri="{FF2B5EF4-FFF2-40B4-BE49-F238E27FC236}">
                <a16:creationId xmlns:a16="http://schemas.microsoft.com/office/drawing/2014/main" id="{19C34177-5EB0-44DE-B2C4-30C6FDA0CFD5}"/>
              </a:ext>
            </a:extLst>
          </p:cNvPr>
          <p:cNvSpPr/>
          <p:nvPr/>
        </p:nvSpPr>
        <p:spPr>
          <a:xfrm>
            <a:off x="1972872" y="2052810"/>
            <a:ext cx="1341017" cy="340194"/>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Freeform 10">
            <a:extLst>
              <a:ext uri="{FF2B5EF4-FFF2-40B4-BE49-F238E27FC236}">
                <a16:creationId xmlns:a16="http://schemas.microsoft.com/office/drawing/2014/main" id="{0C938875-F7F9-4B27-86D3-94CA964302A1}"/>
              </a:ext>
            </a:extLst>
          </p:cNvPr>
          <p:cNvSpPr/>
          <p:nvPr/>
        </p:nvSpPr>
        <p:spPr>
          <a:xfrm rot="20387447" flipV="1">
            <a:off x="3220433" y="1572433"/>
            <a:ext cx="1445023" cy="28355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10">
            <a:extLst>
              <a:ext uri="{FF2B5EF4-FFF2-40B4-BE49-F238E27FC236}">
                <a16:creationId xmlns:a16="http://schemas.microsoft.com/office/drawing/2014/main" id="{A4C0A6D9-D6F0-4DB4-9634-7B537470CD9E}"/>
              </a:ext>
            </a:extLst>
          </p:cNvPr>
          <p:cNvSpPr/>
          <p:nvPr/>
        </p:nvSpPr>
        <p:spPr>
          <a:xfrm rot="20387447" flipH="1" flipV="1">
            <a:off x="3769856" y="1439484"/>
            <a:ext cx="1980427" cy="81511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8637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8259" y="1454574"/>
            <a:ext cx="8713694" cy="255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3"/>
          <p:cNvSpPr/>
          <p:nvPr/>
        </p:nvSpPr>
        <p:spPr>
          <a:xfrm>
            <a:off x="5077961"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D7</a:t>
            </a:r>
          </a:p>
        </p:txBody>
      </p:sp>
      <p:sp>
        <p:nvSpPr>
          <p:cNvPr id="14" name="Rounded Rectangle 8">
            <a:extLst>
              <a:ext uri="{FF2B5EF4-FFF2-40B4-BE49-F238E27FC236}">
                <a16:creationId xmlns:a16="http://schemas.microsoft.com/office/drawing/2014/main" id="{7A1CBD76-6D29-4EF8-8CDB-A55B5105BDEB}"/>
              </a:ext>
            </a:extLst>
          </p:cNvPr>
          <p:cNvSpPr/>
          <p:nvPr/>
        </p:nvSpPr>
        <p:spPr>
          <a:xfrm>
            <a:off x="4479535" y="2328838"/>
            <a:ext cx="4411585" cy="1557362"/>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TextBox 14">
            <a:extLst>
              <a:ext uri="{FF2B5EF4-FFF2-40B4-BE49-F238E27FC236}">
                <a16:creationId xmlns:a16="http://schemas.microsoft.com/office/drawing/2014/main" id="{9C65C0DF-8F9B-4B6B-866E-19E93C93DB94}"/>
              </a:ext>
            </a:extLst>
          </p:cNvPr>
          <p:cNvSpPr txBox="1"/>
          <p:nvPr/>
        </p:nvSpPr>
        <p:spPr>
          <a:xfrm>
            <a:off x="4873204" y="742425"/>
            <a:ext cx="3720463" cy="1200329"/>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Utilisation des </a:t>
            </a:r>
            <a:r>
              <a:rPr lang="en-GB" b="1" dirty="0" err="1">
                <a:ln w="3175" cmpd="sng">
                  <a:noFill/>
                </a:ln>
                <a:solidFill>
                  <a:srgbClr val="C00000"/>
                </a:solidFill>
                <a:effectLst>
                  <a:glow rad="139700">
                    <a:schemeClr val="bg1"/>
                  </a:glow>
                </a:effectLst>
              </a:rPr>
              <a:t>fonds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externes</a:t>
            </a:r>
            <a:r>
              <a:rPr lang="en-GB" b="1" dirty="0">
                <a:ln w="3175" cmpd="sng">
                  <a:noFill/>
                </a:ln>
                <a:solidFill>
                  <a:srgbClr val="C00000"/>
                </a:solidFill>
                <a:effectLst>
                  <a:glow rad="139700">
                    <a:schemeClr val="bg1"/>
                  </a:glow>
                </a:effectLst>
              </a:rPr>
              <a:t> : le % des engagements financiers du </a:t>
            </a:r>
            <a:r>
              <a:rPr lang="en-GB" b="1" dirty="0" err="1">
                <a:ln w="3175" cmpd="sng">
                  <a:noFill/>
                </a:ln>
                <a:solidFill>
                  <a:srgbClr val="C00000"/>
                </a:solidFill>
                <a:effectLst>
                  <a:glow rad="139700">
                    <a:schemeClr val="bg1"/>
                  </a:glow>
                </a:effectLst>
              </a:rPr>
              <a:t>donateur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utilisés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sur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une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période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donnée</a:t>
            </a:r>
            <a:r>
              <a:rPr lang="en-GB" b="1" dirty="0">
                <a:ln w="3175" cmpd="sng">
                  <a:noFill/>
                </a:ln>
                <a:solidFill>
                  <a:srgbClr val="C00000"/>
                </a:solidFill>
                <a:effectLst>
                  <a:glow rad="139700">
                    <a:schemeClr val="bg1"/>
                  </a:glow>
                </a:effectLst>
              </a:rPr>
              <a:t>.</a:t>
            </a:r>
          </a:p>
        </p:txBody>
      </p:sp>
      <p:sp>
        <p:nvSpPr>
          <p:cNvPr id="16" name="Freeform 10">
            <a:extLst>
              <a:ext uri="{FF2B5EF4-FFF2-40B4-BE49-F238E27FC236}">
                <a16:creationId xmlns:a16="http://schemas.microsoft.com/office/drawing/2014/main" id="{C2AB6BDA-7AE7-4272-958F-2777841AC063}"/>
              </a:ext>
            </a:extLst>
          </p:cNvPr>
          <p:cNvSpPr/>
          <p:nvPr/>
        </p:nvSpPr>
        <p:spPr>
          <a:xfrm rot="20387447">
            <a:off x="6426878" y="1415406"/>
            <a:ext cx="353743" cy="102510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3251B17-F4E2-4843-900E-5AB20E2C7DD7}"/>
              </a:ext>
            </a:extLst>
          </p:cNvPr>
          <p:cNvSpPr txBox="1"/>
          <p:nvPr/>
        </p:nvSpPr>
        <p:spPr>
          <a:xfrm>
            <a:off x="2962212" y="4443060"/>
            <a:ext cx="2933314" cy="92333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fournir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une</a:t>
            </a:r>
            <a:r>
              <a:rPr lang="en-GB" b="1" dirty="0">
                <a:ln w="3175" cmpd="sng">
                  <a:noFill/>
                </a:ln>
                <a:solidFill>
                  <a:srgbClr val="C00000"/>
                </a:solidFill>
                <a:effectLst>
                  <a:glow rad="139700">
                    <a:schemeClr val="bg1"/>
                  </a:glow>
                </a:effectLst>
              </a:rPr>
              <a:t> estimation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une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valeur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précise</a:t>
            </a:r>
            <a:r>
              <a:rPr lang="en-GB" b="1" dirty="0">
                <a:ln w="3175" cmpd="sng">
                  <a:noFill/>
                </a:ln>
                <a:solidFill>
                  <a:srgbClr val="C00000"/>
                </a:solidFill>
                <a:effectLst>
                  <a:glow rad="139700">
                    <a:schemeClr val="bg1"/>
                  </a:glow>
                </a:effectLst>
              </a:rPr>
              <a:t>. </a:t>
            </a:r>
          </a:p>
        </p:txBody>
      </p:sp>
      <p:sp>
        <p:nvSpPr>
          <p:cNvPr id="17" name="Freeform 10">
            <a:extLst>
              <a:ext uri="{FF2B5EF4-FFF2-40B4-BE49-F238E27FC236}">
                <a16:creationId xmlns:a16="http://schemas.microsoft.com/office/drawing/2014/main" id="{AD4B7A31-0524-40E8-9421-4693C1CAF006}"/>
              </a:ext>
            </a:extLst>
          </p:cNvPr>
          <p:cNvSpPr/>
          <p:nvPr/>
        </p:nvSpPr>
        <p:spPr>
          <a:xfrm rot="14987447">
            <a:off x="4519569" y="3686477"/>
            <a:ext cx="272048" cy="100029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9634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397240" cy="994122"/>
          </a:xfrm>
        </p:spPr>
        <p:txBody>
          <a:bodyPr>
            <a:normAutofit fontScale="90000"/>
          </a:bodyPr>
          <a:lstStyle/>
          <a:p>
            <a:r>
              <a:rPr lang="en-GB" dirty="0"/>
              <a:t>Question D8: </a:t>
            </a:r>
            <a:r>
              <a:rPr dirty="0"/>
              <a:t>Utilisation des fonds nationaux</a:t>
            </a:r>
            <a:endParaRPr lang="en-GB" dirty="0"/>
          </a:p>
        </p:txBody>
      </p:sp>
      <p:sp>
        <p:nvSpPr>
          <p:cNvPr id="3" name="Content Placeholder 2"/>
          <p:cNvSpPr>
            <a:spLocks noGrp="1"/>
          </p:cNvSpPr>
          <p:nvPr>
            <p:ph sz="quarter" idx="10"/>
          </p:nvPr>
        </p:nvSpPr>
        <p:spPr/>
        <p:txBody>
          <a:bodyPr>
            <a:normAutofit/>
          </a:body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évaluer</a:t>
            </a:r>
            <a:r>
              <a:rPr lang="en-GB" dirty="0">
                <a:solidFill>
                  <a:schemeClr val="tx2">
                    <a:lumMod val="75000"/>
                  </a:schemeClr>
                </a:solidFill>
              </a:rPr>
              <a:t>:</a:t>
            </a:r>
          </a:p>
          <a:p>
            <a:pPr lvl="1"/>
            <a:r>
              <a:rPr lang="en-GB" dirty="0" err="1">
                <a:solidFill>
                  <a:schemeClr val="tx2">
                    <a:lumMod val="75000"/>
                  </a:schemeClr>
                </a:solidFill>
              </a:rPr>
              <a:t>Quel</a:t>
            </a:r>
            <a:r>
              <a:rPr lang="en-GB" dirty="0">
                <a:solidFill>
                  <a:schemeClr val="tx2">
                    <a:lumMod val="75000"/>
                  </a:schemeClr>
                </a:solidFill>
              </a:rPr>
              <a:t> % des </a:t>
            </a:r>
            <a:r>
              <a:rPr lang="en-GB" dirty="0" err="1">
                <a:solidFill>
                  <a:schemeClr val="tx2">
                    <a:lumMod val="75000"/>
                  </a:schemeClr>
                </a:solidFill>
              </a:rPr>
              <a:t>fonds</a:t>
            </a:r>
            <a:r>
              <a:rPr lang="en-GB" dirty="0">
                <a:solidFill>
                  <a:schemeClr val="tx2">
                    <a:lumMod val="75000"/>
                  </a:schemeClr>
                </a:solidFill>
              </a:rPr>
              <a:t> </a:t>
            </a:r>
            <a:r>
              <a:rPr lang="en-GB" dirty="0" err="1">
                <a:solidFill>
                  <a:schemeClr val="tx2">
                    <a:lumMod val="75000"/>
                  </a:schemeClr>
                </a:solidFill>
              </a:rPr>
              <a:t>nationaux</a:t>
            </a:r>
            <a:r>
              <a:rPr lang="en-GB" dirty="0">
                <a:solidFill>
                  <a:schemeClr val="tx2">
                    <a:lumMod val="75000"/>
                  </a:schemeClr>
                </a:solidFill>
              </a:rPr>
              <a:t> </a:t>
            </a:r>
            <a:r>
              <a:rPr lang="en-GB" dirty="0" err="1">
                <a:solidFill>
                  <a:schemeClr val="tx2">
                    <a:lumMod val="75000"/>
                  </a:schemeClr>
                </a:solidFill>
              </a:rPr>
              <a:t>engagés</a:t>
            </a:r>
            <a:r>
              <a:rPr lang="en-GB" dirty="0">
                <a:solidFill>
                  <a:schemeClr val="tx2">
                    <a:lumMod val="75000"/>
                  </a:schemeClr>
                </a:solidFill>
              </a:rPr>
              <a:t> </a:t>
            </a:r>
            <a:r>
              <a:rPr lang="en-GB" dirty="0" err="1">
                <a:solidFill>
                  <a:schemeClr val="tx2">
                    <a:lumMod val="75000"/>
                  </a:schemeClr>
                </a:solidFill>
              </a:rPr>
              <a:t>sont</a:t>
            </a:r>
            <a:r>
              <a:rPr lang="en-GB" dirty="0">
                <a:solidFill>
                  <a:schemeClr val="tx2">
                    <a:lumMod val="75000"/>
                  </a:schemeClr>
                </a:solidFill>
              </a:rPr>
              <a:t> </a:t>
            </a:r>
            <a:r>
              <a:rPr lang="en-GB" dirty="0" err="1">
                <a:solidFill>
                  <a:schemeClr val="tx2">
                    <a:lumMod val="75000"/>
                  </a:schemeClr>
                </a:solidFill>
              </a:rPr>
              <a:t>utilisés</a:t>
            </a:r>
            <a:endParaRPr lang="en-GB" dirty="0">
              <a:solidFill>
                <a:schemeClr val="tx2">
                  <a:lumMod val="75000"/>
                </a:schemeClr>
              </a:solidFill>
            </a:endParaRPr>
          </a:p>
          <a:p>
            <a:pPr lvl="1"/>
            <a:r>
              <a:rPr lang="en-GB" dirty="0" err="1">
                <a:solidFill>
                  <a:schemeClr val="tx2">
                    <a:lumMod val="75000"/>
                  </a:schemeClr>
                </a:solidFill>
              </a:rPr>
              <a:t>S’il</a:t>
            </a:r>
            <a:r>
              <a:rPr lang="en-GB" dirty="0">
                <a:solidFill>
                  <a:schemeClr val="tx2">
                    <a:lumMod val="75000"/>
                  </a:schemeClr>
                </a:solidFill>
              </a:rPr>
              <a:t> </a:t>
            </a:r>
            <a:r>
              <a:rPr lang="en-GB" dirty="0" err="1">
                <a:solidFill>
                  <a:schemeClr val="tx2">
                    <a:lumMod val="75000"/>
                  </a:schemeClr>
                </a:solidFill>
              </a:rPr>
              <a:t>existe</a:t>
            </a:r>
            <a:r>
              <a:rPr lang="en-GB" dirty="0">
                <a:solidFill>
                  <a:schemeClr val="tx2">
                    <a:lumMod val="75000"/>
                  </a:schemeClr>
                </a:solidFill>
              </a:rPr>
              <a:t> des variations entre les </a:t>
            </a:r>
            <a:r>
              <a:rPr lang="en-GB" dirty="0" err="1">
                <a:solidFill>
                  <a:schemeClr val="tx2">
                    <a:lumMod val="75000"/>
                  </a:schemeClr>
                </a:solidFill>
              </a:rPr>
              <a:t>sous</a:t>
            </a:r>
            <a:r>
              <a:rPr lang="en-GB" dirty="0">
                <a:solidFill>
                  <a:schemeClr val="tx2">
                    <a:lumMod val="75000"/>
                  </a:schemeClr>
                </a:solidFill>
              </a:rPr>
              <a:t>- </a:t>
            </a:r>
            <a:r>
              <a:rPr lang="en-GB" dirty="0" err="1">
                <a:solidFill>
                  <a:schemeClr val="tx2">
                    <a:lumMod val="75000"/>
                  </a:schemeClr>
                </a:solidFill>
              </a:rPr>
              <a:t>secteurs</a:t>
            </a:r>
            <a:r>
              <a:rPr lang="en-GB" dirty="0">
                <a:solidFill>
                  <a:schemeClr val="tx2">
                    <a:lumMod val="75000"/>
                  </a:schemeClr>
                </a:solidFill>
              </a:rPr>
              <a:t> du WASH.</a:t>
            </a:r>
          </a:p>
          <a:p>
            <a:pPr lvl="1">
              <a:buNone/>
            </a:pPr>
            <a:endParaRPr lang="en-GB" dirty="0">
              <a:solidFill>
                <a:schemeClr val="tx2">
                  <a:lumMod val="75000"/>
                </a:schemeClr>
              </a:solidFill>
            </a:endParaRPr>
          </a:p>
        </p:txBody>
      </p:sp>
      <p:sp>
        <p:nvSpPr>
          <p:cNvPr id="4" name="Rounded Rectangle 3"/>
          <p:cNvSpPr/>
          <p:nvPr/>
        </p:nvSpPr>
        <p:spPr>
          <a:xfrm>
            <a:off x="5918542"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D8</a:t>
            </a:r>
          </a:p>
        </p:txBody>
      </p:sp>
    </p:spTree>
    <p:extLst>
      <p:ext uri="{BB962C8B-B14F-4D97-AF65-F5344CB8AC3E}">
        <p14:creationId xmlns:p14="http://schemas.microsoft.com/office/powerpoint/2010/main" val="349229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9600" y="1873104"/>
            <a:ext cx="8281520" cy="193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3"/>
          <p:cNvSpPr/>
          <p:nvPr/>
        </p:nvSpPr>
        <p:spPr>
          <a:xfrm>
            <a:off x="5918542"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D8</a:t>
            </a:r>
          </a:p>
        </p:txBody>
      </p:sp>
      <p:sp>
        <p:nvSpPr>
          <p:cNvPr id="14" name="Rounded Rectangle 8">
            <a:extLst>
              <a:ext uri="{FF2B5EF4-FFF2-40B4-BE49-F238E27FC236}">
                <a16:creationId xmlns:a16="http://schemas.microsoft.com/office/drawing/2014/main" id="{528FB550-18EA-4FE5-A116-5D9691FD0EAB}"/>
              </a:ext>
            </a:extLst>
          </p:cNvPr>
          <p:cNvSpPr/>
          <p:nvPr/>
        </p:nvSpPr>
        <p:spPr>
          <a:xfrm>
            <a:off x="4479535" y="2355732"/>
            <a:ext cx="4411585" cy="1457008"/>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TextBox 16">
            <a:extLst>
              <a:ext uri="{FF2B5EF4-FFF2-40B4-BE49-F238E27FC236}">
                <a16:creationId xmlns:a16="http://schemas.microsoft.com/office/drawing/2014/main" id="{F6DAE0B2-61DF-4F83-B60E-36651F223E98}"/>
              </a:ext>
            </a:extLst>
          </p:cNvPr>
          <p:cNvSpPr txBox="1"/>
          <p:nvPr/>
        </p:nvSpPr>
        <p:spPr>
          <a:xfrm>
            <a:off x="2962212" y="4443060"/>
            <a:ext cx="2933314" cy="92333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estimer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fournir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une</a:t>
            </a:r>
            <a:r>
              <a:rPr lang="en-GB" b="1" dirty="0">
                <a:ln w="3175" cmpd="sng">
                  <a:noFill/>
                </a:ln>
                <a:solidFill>
                  <a:srgbClr val="C00000"/>
                </a:solidFill>
                <a:effectLst>
                  <a:glow rad="139700">
                    <a:schemeClr val="bg1"/>
                  </a:glow>
                </a:effectLst>
              </a:rPr>
              <a:t> estimation/</a:t>
            </a:r>
            <a:r>
              <a:rPr lang="en-GB" b="1" dirty="0" err="1">
                <a:ln w="3175" cmpd="sng">
                  <a:noFill/>
                </a:ln>
                <a:solidFill>
                  <a:srgbClr val="C00000"/>
                </a:solidFill>
                <a:effectLst>
                  <a:glow rad="139700">
                    <a:schemeClr val="bg1"/>
                  </a:glow>
                </a:effectLst>
              </a:rPr>
              <a:t>valeur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précise</a:t>
            </a:r>
            <a:r>
              <a:rPr lang="en-GB" b="1" dirty="0">
                <a:ln w="3175" cmpd="sng">
                  <a:noFill/>
                </a:ln>
                <a:solidFill>
                  <a:srgbClr val="C00000"/>
                </a:solidFill>
                <a:effectLst>
                  <a:glow rad="139700">
                    <a:schemeClr val="bg1"/>
                  </a:glow>
                </a:effectLst>
              </a:rPr>
              <a:t>.</a:t>
            </a:r>
          </a:p>
        </p:txBody>
      </p:sp>
      <p:sp>
        <p:nvSpPr>
          <p:cNvPr id="18" name="Freeform 10">
            <a:extLst>
              <a:ext uri="{FF2B5EF4-FFF2-40B4-BE49-F238E27FC236}">
                <a16:creationId xmlns:a16="http://schemas.microsoft.com/office/drawing/2014/main" id="{1D690DAB-E9F1-4CE0-A11E-709A34A4A279}"/>
              </a:ext>
            </a:extLst>
          </p:cNvPr>
          <p:cNvSpPr/>
          <p:nvPr/>
        </p:nvSpPr>
        <p:spPr>
          <a:xfrm rot="14987447">
            <a:off x="4476254" y="3631452"/>
            <a:ext cx="353743" cy="102510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5778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397240" cy="994122"/>
          </a:xfrm>
        </p:spPr>
        <p:txBody>
          <a:bodyPr>
            <a:normAutofit/>
          </a:bodyPr>
          <a:lstStyle/>
          <a:p>
            <a:r>
              <a:rPr lang="en-GB" dirty="0">
                <a:solidFill>
                  <a:schemeClr val="tx2">
                    <a:lumMod val="75000"/>
                  </a:schemeClr>
                </a:solidFill>
              </a:rPr>
              <a:t>Question</a:t>
            </a:r>
            <a:r>
              <a:rPr lang="en-GB" dirty="0"/>
              <a:t> D9: </a:t>
            </a:r>
            <a:r>
              <a:rPr dirty="0"/>
              <a:t>Financement externe</a:t>
            </a:r>
            <a:endParaRPr lang="en-GB" dirty="0"/>
          </a:p>
        </p:txBody>
      </p:sp>
      <p:sp>
        <p:nvSpPr>
          <p:cNvPr id="3" name="Content Placeholder 2"/>
          <p:cNvSpPr>
            <a:spLocks noGrp="1"/>
          </p:cNvSpPr>
          <p:nvPr>
            <p:ph sz="quarter" idx="10"/>
          </p:nvPr>
        </p:nvSpPr>
        <p:spPr>
          <a:xfrm>
            <a:off x="468313" y="1747610"/>
            <a:ext cx="8208143" cy="3919956"/>
          </a:xfrm>
        </p:spPr>
        <p:txBody>
          <a:bodyPr>
            <a:normAutofit fontScale="92500" lnSpcReduction="20000"/>
          </a:bodyPr>
          <a:lstStyle/>
          <a:p>
            <a:r>
              <a:rPr lang="en-GB" sz="3600" dirty="0" err="1">
                <a:solidFill>
                  <a:schemeClr val="tx2">
                    <a:lumMod val="75000"/>
                  </a:schemeClr>
                </a:solidFill>
              </a:rPr>
              <a:t>Cette</a:t>
            </a:r>
            <a:r>
              <a:rPr lang="en-GB" sz="3600" dirty="0">
                <a:solidFill>
                  <a:schemeClr val="tx2">
                    <a:lumMod val="75000"/>
                  </a:schemeClr>
                </a:solidFill>
              </a:rPr>
              <a:t> question </a:t>
            </a:r>
            <a:r>
              <a:rPr lang="en-GB" sz="3600" dirty="0" err="1">
                <a:solidFill>
                  <a:schemeClr val="tx2">
                    <a:lumMod val="75000"/>
                  </a:schemeClr>
                </a:solidFill>
              </a:rPr>
              <a:t>vise</a:t>
            </a:r>
            <a:r>
              <a:rPr lang="en-GB" sz="3600" dirty="0">
                <a:solidFill>
                  <a:schemeClr val="tx2">
                    <a:lumMod val="75000"/>
                  </a:schemeClr>
                </a:solidFill>
              </a:rPr>
              <a:t> </a:t>
            </a:r>
            <a:r>
              <a:rPr lang="en-GB" sz="3600" dirty="0" err="1">
                <a:solidFill>
                  <a:schemeClr val="tx2">
                    <a:lumMod val="75000"/>
                  </a:schemeClr>
                </a:solidFill>
              </a:rPr>
              <a:t>à</a:t>
            </a:r>
            <a:r>
              <a:rPr lang="en-GB" sz="3600" dirty="0">
                <a:solidFill>
                  <a:schemeClr val="tx2">
                    <a:lumMod val="75000"/>
                  </a:schemeClr>
                </a:solidFill>
              </a:rPr>
              <a:t> </a:t>
            </a:r>
            <a:r>
              <a:rPr lang="en-GB" sz="3600" dirty="0" err="1">
                <a:solidFill>
                  <a:schemeClr val="tx2">
                    <a:lumMod val="75000"/>
                  </a:schemeClr>
                </a:solidFill>
              </a:rPr>
              <a:t>évaluer</a:t>
            </a:r>
            <a:r>
              <a:rPr lang="en-GB" sz="3600" dirty="0">
                <a:solidFill>
                  <a:schemeClr val="tx2">
                    <a:lumMod val="75000"/>
                  </a:schemeClr>
                </a:solidFill>
              </a:rPr>
              <a:t>:</a:t>
            </a:r>
          </a:p>
          <a:p>
            <a:pPr lvl="1"/>
            <a:r>
              <a:rPr lang="en-GB" sz="3200" dirty="0">
                <a:solidFill>
                  <a:schemeClr val="tx2">
                    <a:lumMod val="75000"/>
                  </a:schemeClr>
                </a:solidFill>
              </a:rPr>
              <a:t>Le volume de </a:t>
            </a:r>
            <a:r>
              <a:rPr lang="en-GB" sz="3200" b="1" dirty="0" err="1">
                <a:solidFill>
                  <a:schemeClr val="tx2">
                    <a:lumMod val="75000"/>
                  </a:schemeClr>
                </a:solidFill>
              </a:rPr>
              <a:t>financement</a:t>
            </a:r>
            <a:r>
              <a:rPr lang="en-GB" sz="3200" b="1" dirty="0">
                <a:solidFill>
                  <a:schemeClr val="tx2">
                    <a:lumMod val="75000"/>
                  </a:schemeClr>
                </a:solidFill>
              </a:rPr>
              <a:t> </a:t>
            </a:r>
            <a:r>
              <a:rPr lang="en-GB" sz="3200" b="1" dirty="0" err="1">
                <a:solidFill>
                  <a:schemeClr val="tx2">
                    <a:lumMod val="75000"/>
                  </a:schemeClr>
                </a:solidFill>
              </a:rPr>
              <a:t>externe</a:t>
            </a:r>
            <a:r>
              <a:rPr lang="en-GB" sz="3200" b="1" dirty="0">
                <a:solidFill>
                  <a:schemeClr val="tx2">
                    <a:lumMod val="75000"/>
                  </a:schemeClr>
                </a:solidFill>
              </a:rPr>
              <a:t> </a:t>
            </a:r>
            <a:r>
              <a:rPr lang="en-GB" sz="3200" dirty="0" err="1">
                <a:solidFill>
                  <a:schemeClr val="tx2">
                    <a:lumMod val="75000"/>
                  </a:schemeClr>
                </a:solidFill>
              </a:rPr>
              <a:t>reçu</a:t>
            </a:r>
            <a:endParaRPr lang="en-GB" sz="3200" dirty="0">
              <a:solidFill>
                <a:schemeClr val="tx2">
                  <a:lumMod val="75000"/>
                </a:schemeClr>
              </a:solidFill>
            </a:endParaRPr>
          </a:p>
          <a:p>
            <a:pPr lvl="1"/>
            <a:r>
              <a:rPr lang="en-GB" sz="3200" dirty="0">
                <a:solidFill>
                  <a:schemeClr val="tx2">
                    <a:lumMod val="75000"/>
                  </a:schemeClr>
                </a:solidFill>
              </a:rPr>
              <a:t>Le </a:t>
            </a:r>
            <a:r>
              <a:rPr lang="en-GB" sz="3200" dirty="0" err="1">
                <a:solidFill>
                  <a:schemeClr val="tx2">
                    <a:lumMod val="75000"/>
                  </a:schemeClr>
                </a:solidFill>
              </a:rPr>
              <a:t>niveau</a:t>
            </a:r>
            <a:r>
              <a:rPr lang="en-GB" sz="3200" dirty="0">
                <a:solidFill>
                  <a:schemeClr val="tx2">
                    <a:lumMod val="75000"/>
                  </a:schemeClr>
                </a:solidFill>
              </a:rPr>
              <a:t> de </a:t>
            </a:r>
            <a:r>
              <a:rPr lang="en-GB" sz="3200" b="1" dirty="0">
                <a:solidFill>
                  <a:schemeClr val="tx2">
                    <a:lumMod val="75000"/>
                  </a:schemeClr>
                </a:solidFill>
              </a:rPr>
              <a:t>coordination </a:t>
            </a:r>
            <a:r>
              <a:rPr lang="en-GB" sz="3200" dirty="0">
                <a:solidFill>
                  <a:schemeClr val="tx2">
                    <a:lumMod val="75000"/>
                  </a:schemeClr>
                </a:solidFill>
              </a:rPr>
              <a:t>entre les </a:t>
            </a:r>
            <a:r>
              <a:rPr lang="en-GB" sz="3200" dirty="0" err="1">
                <a:solidFill>
                  <a:schemeClr val="tx2">
                    <a:lumMod val="75000"/>
                  </a:schemeClr>
                </a:solidFill>
              </a:rPr>
              <a:t>financements</a:t>
            </a:r>
            <a:r>
              <a:rPr lang="en-GB" sz="3200" dirty="0">
                <a:solidFill>
                  <a:schemeClr val="tx2">
                    <a:lumMod val="75000"/>
                  </a:schemeClr>
                </a:solidFill>
              </a:rPr>
              <a:t> </a:t>
            </a:r>
            <a:r>
              <a:rPr lang="en-GB" sz="3200" dirty="0" err="1">
                <a:solidFill>
                  <a:schemeClr val="tx2">
                    <a:lumMod val="75000"/>
                  </a:schemeClr>
                </a:solidFill>
              </a:rPr>
              <a:t>externes</a:t>
            </a:r>
            <a:r>
              <a:rPr lang="en-GB" sz="3200" dirty="0">
                <a:solidFill>
                  <a:schemeClr val="tx2">
                    <a:lumMod val="75000"/>
                  </a:schemeClr>
                </a:solidFill>
              </a:rPr>
              <a:t> et le </a:t>
            </a:r>
            <a:r>
              <a:rPr lang="en-GB" sz="3200" dirty="0" err="1">
                <a:solidFill>
                  <a:schemeClr val="tx2">
                    <a:lumMod val="75000"/>
                  </a:schemeClr>
                </a:solidFill>
              </a:rPr>
              <a:t>gouvernement</a:t>
            </a:r>
            <a:endParaRPr lang="en-GB" sz="3200" dirty="0">
              <a:solidFill>
                <a:schemeClr val="tx2">
                  <a:lumMod val="75000"/>
                </a:schemeClr>
              </a:solidFill>
            </a:endParaRPr>
          </a:p>
          <a:p>
            <a:pPr lvl="1"/>
            <a:r>
              <a:rPr lang="en-GB" sz="3200" dirty="0">
                <a:solidFill>
                  <a:schemeClr val="tx2">
                    <a:lumMod val="75000"/>
                  </a:schemeClr>
                </a:solidFill>
              </a:rPr>
              <a:t>La </a:t>
            </a:r>
            <a:r>
              <a:rPr lang="en-GB" sz="3200" dirty="0" err="1">
                <a:solidFill>
                  <a:schemeClr val="tx2">
                    <a:lumMod val="75000"/>
                  </a:schemeClr>
                </a:solidFill>
              </a:rPr>
              <a:t>répartition</a:t>
            </a:r>
            <a:r>
              <a:rPr lang="en-GB" sz="3200" dirty="0">
                <a:solidFill>
                  <a:schemeClr val="tx2">
                    <a:lumMod val="75000"/>
                  </a:schemeClr>
                </a:solidFill>
              </a:rPr>
              <a:t> des </a:t>
            </a:r>
            <a:r>
              <a:rPr lang="en-GB" sz="3200" dirty="0" err="1">
                <a:solidFill>
                  <a:schemeClr val="tx2">
                    <a:lumMod val="75000"/>
                  </a:schemeClr>
                </a:solidFill>
              </a:rPr>
              <a:t>financements</a:t>
            </a:r>
            <a:r>
              <a:rPr lang="en-GB" sz="3200" dirty="0">
                <a:solidFill>
                  <a:schemeClr val="tx2">
                    <a:lumMod val="75000"/>
                  </a:schemeClr>
                </a:solidFill>
              </a:rPr>
              <a:t> </a:t>
            </a:r>
            <a:r>
              <a:rPr lang="en-GB" sz="3200" dirty="0" err="1">
                <a:solidFill>
                  <a:schemeClr val="tx2">
                    <a:lumMod val="75000"/>
                  </a:schemeClr>
                </a:solidFill>
              </a:rPr>
              <a:t>externes</a:t>
            </a:r>
            <a:r>
              <a:rPr lang="en-GB" sz="3200" dirty="0">
                <a:solidFill>
                  <a:schemeClr val="tx2">
                    <a:lumMod val="75000"/>
                  </a:schemeClr>
                </a:solidFill>
              </a:rPr>
              <a:t> entre les </a:t>
            </a:r>
            <a:r>
              <a:rPr lang="en-GB" sz="3200" dirty="0" err="1">
                <a:solidFill>
                  <a:schemeClr val="tx2">
                    <a:lumMod val="75000"/>
                  </a:schemeClr>
                </a:solidFill>
              </a:rPr>
              <a:t>différents</a:t>
            </a:r>
            <a:r>
              <a:rPr lang="en-GB" sz="3200" dirty="0">
                <a:solidFill>
                  <a:schemeClr val="tx2">
                    <a:lumMod val="75000"/>
                  </a:schemeClr>
                </a:solidFill>
              </a:rPr>
              <a:t> </a:t>
            </a:r>
            <a:r>
              <a:rPr lang="en-GB" sz="3200" b="1" dirty="0" err="1">
                <a:solidFill>
                  <a:schemeClr val="tx2">
                    <a:lumMod val="75000"/>
                  </a:schemeClr>
                </a:solidFill>
              </a:rPr>
              <a:t>canaux</a:t>
            </a:r>
            <a:r>
              <a:rPr lang="en-GB" sz="3200" b="1" dirty="0">
                <a:solidFill>
                  <a:schemeClr val="tx2">
                    <a:lumMod val="75000"/>
                  </a:schemeClr>
                </a:solidFill>
              </a:rPr>
              <a:t> </a:t>
            </a:r>
          </a:p>
          <a:p>
            <a:pPr marL="457200" lvl="1" indent="0">
              <a:buNone/>
            </a:pPr>
            <a:r>
              <a:rPr lang="en-GB" sz="3200" dirty="0" err="1">
                <a:solidFill>
                  <a:schemeClr val="tx2">
                    <a:lumMod val="75000"/>
                  </a:schemeClr>
                </a:solidFill>
              </a:rPr>
              <a:t>Cette</a:t>
            </a:r>
            <a:r>
              <a:rPr lang="en-GB" sz="3200" dirty="0">
                <a:solidFill>
                  <a:schemeClr val="tx2">
                    <a:lumMod val="75000"/>
                  </a:schemeClr>
                </a:solidFill>
              </a:rPr>
              <a:t> information </a:t>
            </a:r>
            <a:r>
              <a:rPr lang="en-GB" sz="3200" dirty="0" err="1">
                <a:solidFill>
                  <a:schemeClr val="tx2">
                    <a:lumMod val="75000"/>
                  </a:schemeClr>
                </a:solidFill>
              </a:rPr>
              <a:t>est</a:t>
            </a:r>
            <a:r>
              <a:rPr lang="en-GB" sz="3200" dirty="0">
                <a:solidFill>
                  <a:schemeClr val="tx2">
                    <a:lumMod val="75000"/>
                  </a:schemeClr>
                </a:solidFill>
              </a:rPr>
              <a:t> </a:t>
            </a:r>
            <a:r>
              <a:rPr lang="en-GB" sz="3200" dirty="0" err="1">
                <a:solidFill>
                  <a:schemeClr val="tx2">
                    <a:lumMod val="75000"/>
                  </a:schemeClr>
                </a:solidFill>
              </a:rPr>
              <a:t>requise</a:t>
            </a:r>
            <a:r>
              <a:rPr lang="en-GB" sz="3200" dirty="0">
                <a:solidFill>
                  <a:schemeClr val="tx2">
                    <a:lumMod val="75000"/>
                  </a:schemeClr>
                </a:solidFill>
              </a:rPr>
              <a:t> pour informer le </a:t>
            </a:r>
            <a:r>
              <a:rPr lang="en-GB" sz="3200" dirty="0" err="1">
                <a:solidFill>
                  <a:schemeClr val="tx2">
                    <a:lumMod val="75000"/>
                  </a:schemeClr>
                </a:solidFill>
              </a:rPr>
              <a:t>suivi</a:t>
            </a:r>
            <a:r>
              <a:rPr lang="en-GB" sz="3200" dirty="0">
                <a:solidFill>
                  <a:schemeClr val="tx2">
                    <a:lumMod val="75000"/>
                  </a:schemeClr>
                </a:solidFill>
              </a:rPr>
              <a:t> de la </a:t>
            </a:r>
            <a:r>
              <a:rPr lang="en-GB" sz="3200" dirty="0" err="1">
                <a:solidFill>
                  <a:schemeClr val="tx2">
                    <a:lumMod val="75000"/>
                  </a:schemeClr>
                </a:solidFill>
              </a:rPr>
              <a:t>mise</a:t>
            </a:r>
            <a:r>
              <a:rPr lang="en-GB" sz="3200" dirty="0">
                <a:solidFill>
                  <a:schemeClr val="tx2">
                    <a:lumMod val="75000"/>
                  </a:schemeClr>
                </a:solidFill>
              </a:rPr>
              <a:t> en oeuvre de la </a:t>
            </a:r>
            <a:r>
              <a:rPr lang="en-GB" sz="3200" dirty="0" err="1">
                <a:solidFill>
                  <a:schemeClr val="tx2">
                    <a:lumMod val="75000"/>
                  </a:schemeClr>
                </a:solidFill>
              </a:rPr>
              <a:t>cible</a:t>
            </a:r>
            <a:r>
              <a:rPr lang="en-GB" sz="3200" dirty="0">
                <a:solidFill>
                  <a:schemeClr val="tx2">
                    <a:lumMod val="75000"/>
                  </a:schemeClr>
                </a:solidFill>
              </a:rPr>
              <a:t> 6.a des ODD</a:t>
            </a:r>
          </a:p>
          <a:p>
            <a:pPr lvl="1"/>
            <a:endParaRPr lang="en-GB" sz="3200" b="1" dirty="0">
              <a:solidFill>
                <a:srgbClr val="C00000"/>
              </a:solidFill>
            </a:endParaRPr>
          </a:p>
        </p:txBody>
      </p:sp>
      <p:sp>
        <p:nvSpPr>
          <p:cNvPr id="5" name="Rounded Rectangle 3"/>
          <p:cNvSpPr/>
          <p:nvPr/>
        </p:nvSpPr>
        <p:spPr>
          <a:xfrm>
            <a:off x="6715467"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D9</a:t>
            </a:r>
          </a:p>
        </p:txBody>
      </p:sp>
    </p:spTree>
    <p:extLst>
      <p:ext uri="{BB962C8B-B14F-4D97-AF65-F5344CB8AC3E}">
        <p14:creationId xmlns:p14="http://schemas.microsoft.com/office/powerpoint/2010/main" val="105533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28324" y="825234"/>
            <a:ext cx="6097703" cy="490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1407458" y="1587760"/>
            <a:ext cx="3736042" cy="1205327"/>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p:cNvSpPr txBox="1"/>
          <p:nvPr/>
        </p:nvSpPr>
        <p:spPr>
          <a:xfrm>
            <a:off x="0" y="966383"/>
            <a:ext cx="2933314" cy="646331"/>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Détails</a:t>
            </a:r>
            <a:r>
              <a:rPr lang="en-GB" b="1" dirty="0">
                <a:ln w="3175" cmpd="sng">
                  <a:noFill/>
                </a:ln>
                <a:solidFill>
                  <a:srgbClr val="C00000"/>
                </a:solidFill>
                <a:effectLst>
                  <a:glow rad="139700">
                    <a:schemeClr val="bg1"/>
                  </a:glow>
                </a:effectLst>
              </a:rPr>
              <a:t> des engagements des </a:t>
            </a:r>
            <a:r>
              <a:rPr lang="en-GB" b="1" dirty="0" err="1">
                <a:ln w="3175" cmpd="sng">
                  <a:noFill/>
                </a:ln>
                <a:solidFill>
                  <a:srgbClr val="C00000"/>
                </a:solidFill>
                <a:effectLst>
                  <a:glow rad="139700">
                    <a:schemeClr val="bg1"/>
                  </a:glow>
                </a:effectLst>
              </a:rPr>
              <a:t>donateurs</a:t>
            </a:r>
            <a:endParaRPr lang="en-GB" b="1" dirty="0">
              <a:ln w="3175" cmpd="sng">
                <a:noFill/>
              </a:ln>
              <a:solidFill>
                <a:srgbClr val="C00000"/>
              </a:solidFill>
              <a:effectLst>
                <a:glow rad="139700">
                  <a:schemeClr val="bg1"/>
                </a:glow>
              </a:effectLst>
            </a:endParaRPr>
          </a:p>
        </p:txBody>
      </p:sp>
      <p:sp>
        <p:nvSpPr>
          <p:cNvPr id="9" name="Freeform 8"/>
          <p:cNvSpPr/>
          <p:nvPr/>
        </p:nvSpPr>
        <p:spPr>
          <a:xfrm rot="20387447">
            <a:off x="1030801" y="1520636"/>
            <a:ext cx="260895" cy="71670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3"/>
          <p:cNvSpPr/>
          <p:nvPr/>
        </p:nvSpPr>
        <p:spPr>
          <a:xfrm>
            <a:off x="6715467"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D9</a:t>
            </a:r>
          </a:p>
        </p:txBody>
      </p:sp>
    </p:spTree>
    <p:extLst>
      <p:ext uri="{BB962C8B-B14F-4D97-AF65-F5344CB8AC3E}">
        <p14:creationId xmlns:p14="http://schemas.microsoft.com/office/powerpoint/2010/main" val="155711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D1 – </a:t>
            </a:r>
            <a:r>
              <a:rPr dirty="0"/>
              <a:t>Plan de financement</a:t>
            </a:r>
            <a:endParaRPr lang="en-GB" dirty="0"/>
          </a:p>
        </p:txBody>
      </p:sp>
      <p:sp>
        <p:nvSpPr>
          <p:cNvPr id="3" name="Content Placeholder 2"/>
          <p:cNvSpPr>
            <a:spLocks noGrp="1"/>
          </p:cNvSpPr>
          <p:nvPr>
            <p:ph sz="quarter" idx="10"/>
          </p:nvPr>
        </p:nvSpPr>
        <p:spPr/>
        <p:txBody>
          <a:body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évaluer</a:t>
            </a:r>
            <a:r>
              <a:rPr lang="en-GB" dirty="0">
                <a:solidFill>
                  <a:schemeClr val="tx2">
                    <a:lumMod val="75000"/>
                  </a:schemeClr>
                </a:solidFill>
              </a:rPr>
              <a:t> :</a:t>
            </a:r>
          </a:p>
          <a:p>
            <a:pPr lvl="1"/>
            <a:r>
              <a:rPr lang="en-GB" dirty="0" err="1">
                <a:solidFill>
                  <a:schemeClr val="tx2">
                    <a:lumMod val="75000"/>
                  </a:schemeClr>
                </a:solidFill>
              </a:rPr>
              <a:t>S’il</a:t>
            </a:r>
            <a:r>
              <a:rPr lang="en-GB" dirty="0">
                <a:solidFill>
                  <a:schemeClr val="tx2">
                    <a:lumMod val="75000"/>
                  </a:schemeClr>
                </a:solidFill>
              </a:rPr>
              <a:t> </a:t>
            </a:r>
            <a:r>
              <a:rPr lang="en-GB" dirty="0" err="1">
                <a:solidFill>
                  <a:schemeClr val="tx2">
                    <a:lumMod val="75000"/>
                  </a:schemeClr>
                </a:solidFill>
              </a:rPr>
              <a:t>existe</a:t>
            </a:r>
            <a:r>
              <a:rPr lang="en-GB" dirty="0">
                <a:solidFill>
                  <a:schemeClr val="tx2">
                    <a:lumMod val="75000"/>
                  </a:schemeClr>
                </a:solidFill>
              </a:rPr>
              <a:t> un </a:t>
            </a:r>
            <a:r>
              <a:rPr lang="en-GB" b="1" dirty="0">
                <a:solidFill>
                  <a:schemeClr val="tx2">
                    <a:lumMod val="75000"/>
                  </a:schemeClr>
                </a:solidFill>
              </a:rPr>
              <a:t>plan de </a:t>
            </a:r>
            <a:r>
              <a:rPr lang="en-GB" b="1" dirty="0" err="1">
                <a:solidFill>
                  <a:schemeClr val="tx2">
                    <a:lumMod val="75000"/>
                  </a:schemeClr>
                </a:solidFill>
              </a:rPr>
              <a:t>financement</a:t>
            </a:r>
            <a:r>
              <a:rPr lang="en-GB" b="1" dirty="0">
                <a:solidFill>
                  <a:schemeClr val="tx2">
                    <a:lumMod val="75000"/>
                  </a:schemeClr>
                </a:solidFill>
              </a:rPr>
              <a:t> </a:t>
            </a:r>
            <a:r>
              <a:rPr lang="en-GB" dirty="0" err="1">
                <a:solidFill>
                  <a:schemeClr val="tx2">
                    <a:lumMod val="75000"/>
                  </a:schemeClr>
                </a:solidFill>
              </a:rPr>
              <a:t>lié</a:t>
            </a:r>
            <a:r>
              <a:rPr lang="en-GB" dirty="0">
                <a:solidFill>
                  <a:schemeClr val="tx2">
                    <a:lumMod val="75000"/>
                  </a:schemeClr>
                </a:solidFill>
              </a:rPr>
              <a:t> au </a:t>
            </a:r>
            <a:r>
              <a:rPr lang="en-GB" dirty="0" err="1">
                <a:solidFill>
                  <a:schemeClr val="tx2">
                    <a:lumMod val="75000"/>
                  </a:schemeClr>
                </a:solidFill>
              </a:rPr>
              <a:t>secteur</a:t>
            </a:r>
            <a:r>
              <a:rPr lang="en-GB" dirty="0">
                <a:solidFill>
                  <a:schemeClr val="tx2">
                    <a:lumMod val="75000"/>
                  </a:schemeClr>
                </a:solidFill>
              </a:rPr>
              <a:t> WASH </a:t>
            </a:r>
            <a:r>
              <a:rPr lang="en-GB" dirty="0" err="1">
                <a:solidFill>
                  <a:schemeClr val="tx2">
                    <a:lumMod val="75000"/>
                  </a:schemeClr>
                </a:solidFill>
              </a:rPr>
              <a:t>ou</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des </a:t>
            </a:r>
            <a:r>
              <a:rPr lang="en-GB" dirty="0" err="1">
                <a:solidFill>
                  <a:schemeClr val="tx2">
                    <a:lumMod val="75000"/>
                  </a:schemeClr>
                </a:solidFill>
              </a:rPr>
              <a:t>sous-secteurs</a:t>
            </a:r>
            <a:r>
              <a:rPr lang="en-GB" dirty="0">
                <a:solidFill>
                  <a:schemeClr val="tx2">
                    <a:lumMod val="75000"/>
                  </a:schemeClr>
                </a:solidFill>
              </a:rPr>
              <a:t> </a:t>
            </a:r>
            <a:r>
              <a:rPr lang="en-GB" dirty="0" err="1">
                <a:solidFill>
                  <a:schemeClr val="tx2">
                    <a:lumMod val="75000"/>
                  </a:schemeClr>
                </a:solidFill>
              </a:rPr>
              <a:t>spécifiques</a:t>
            </a:r>
            <a:endParaRPr lang="en-GB" dirty="0">
              <a:solidFill>
                <a:schemeClr val="tx2">
                  <a:lumMod val="75000"/>
                </a:schemeClr>
              </a:solidFill>
            </a:endParaRPr>
          </a:p>
          <a:p>
            <a:pPr lvl="1"/>
            <a:r>
              <a:rPr lang="en-GB" dirty="0">
                <a:solidFill>
                  <a:schemeClr val="tx2">
                    <a:lumMod val="75000"/>
                  </a:schemeClr>
                </a:solidFill>
              </a:rPr>
              <a:t>Le </a:t>
            </a:r>
            <a:r>
              <a:rPr lang="en-GB" dirty="0" err="1">
                <a:solidFill>
                  <a:schemeClr val="tx2">
                    <a:lumMod val="75000"/>
                  </a:schemeClr>
                </a:solidFill>
              </a:rPr>
              <a:t>niveau</a:t>
            </a:r>
            <a:r>
              <a:rPr lang="en-GB" dirty="0">
                <a:solidFill>
                  <a:schemeClr val="tx2">
                    <a:lumMod val="75000"/>
                  </a:schemeClr>
                </a:solidFill>
              </a:rPr>
              <a:t> de </a:t>
            </a:r>
            <a:r>
              <a:rPr lang="en-GB" b="1" dirty="0" err="1">
                <a:solidFill>
                  <a:schemeClr val="tx2">
                    <a:lumMod val="75000"/>
                  </a:schemeClr>
                </a:solidFill>
              </a:rPr>
              <a:t>mise</a:t>
            </a:r>
            <a:r>
              <a:rPr lang="en-GB" b="1" dirty="0">
                <a:solidFill>
                  <a:schemeClr val="tx2">
                    <a:lumMod val="75000"/>
                  </a:schemeClr>
                </a:solidFill>
              </a:rPr>
              <a:t> en oeuvre du plan.</a:t>
            </a:r>
          </a:p>
          <a:p>
            <a:endParaRPr lang="en-GB" dirty="0">
              <a:solidFill>
                <a:schemeClr val="tx2">
                  <a:lumMod val="75000"/>
                </a:schemeClr>
              </a:solidFill>
            </a:endParaRPr>
          </a:p>
        </p:txBody>
      </p:sp>
      <p:sp>
        <p:nvSpPr>
          <p:cNvPr id="4" name="Rounded Rectangle 3"/>
          <p:cNvSpPr/>
          <p:nvPr/>
        </p:nvSpPr>
        <p:spPr>
          <a:xfrm>
            <a:off x="14171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a:t>
            </a:r>
          </a:p>
        </p:txBody>
      </p:sp>
    </p:spTree>
    <p:extLst>
      <p:ext uri="{BB962C8B-B14F-4D97-AF65-F5344CB8AC3E}">
        <p14:creationId xmlns:p14="http://schemas.microsoft.com/office/powerpoint/2010/main" val="307178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28324" y="825234"/>
            <a:ext cx="6097703" cy="490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5072844" y="1247224"/>
            <a:ext cx="2240617" cy="565991"/>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p:cNvSpPr txBox="1"/>
          <p:nvPr/>
        </p:nvSpPr>
        <p:spPr>
          <a:xfrm>
            <a:off x="5846805" y="2014664"/>
            <a:ext cx="2933314" cy="1477328"/>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Indiquez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une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réponse</a:t>
            </a:r>
            <a:r>
              <a:rPr lang="en-GB" b="1" dirty="0">
                <a:ln w="3175" cmpd="sng">
                  <a:noFill/>
                </a:ln>
                <a:solidFill>
                  <a:srgbClr val="C00000"/>
                </a:solidFill>
                <a:effectLst>
                  <a:glow rad="139700">
                    <a:schemeClr val="bg1"/>
                  </a:glow>
                </a:effectLst>
              </a:rPr>
              <a:t> pour les </a:t>
            </a:r>
            <a:r>
              <a:rPr lang="en-GB" b="1" dirty="0" err="1">
                <a:ln w="3175" cmpd="sng">
                  <a:noFill/>
                </a:ln>
                <a:solidFill>
                  <a:srgbClr val="C00000"/>
                </a:solidFill>
                <a:effectLst>
                  <a:glow rad="139700">
                    <a:schemeClr val="bg1"/>
                  </a:glow>
                </a:effectLst>
              </a:rPr>
              <a:t>deux</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colonnes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Voir</a:t>
            </a:r>
            <a:r>
              <a:rPr lang="en-GB" b="1" dirty="0">
                <a:ln w="3175" cmpd="sng">
                  <a:noFill/>
                </a:ln>
                <a:solidFill>
                  <a:srgbClr val="C00000"/>
                </a:solidFill>
                <a:effectLst>
                  <a:glow rad="139700">
                    <a:schemeClr val="bg1"/>
                  </a:glow>
                </a:effectLst>
              </a:rPr>
              <a:t> le </a:t>
            </a:r>
            <a:r>
              <a:rPr lang="en-GB" b="1" dirty="0" err="1">
                <a:ln w="3175" cmpd="sng">
                  <a:noFill/>
                </a:ln>
                <a:solidFill>
                  <a:srgbClr val="C00000"/>
                </a:solidFill>
                <a:effectLst>
                  <a:glow rad="139700">
                    <a:schemeClr val="bg1"/>
                  </a:glow>
                </a:effectLst>
              </a:rPr>
              <a:t>détail</a:t>
            </a:r>
            <a:r>
              <a:rPr lang="en-GB" b="1" dirty="0">
                <a:ln w="3175" cmpd="sng">
                  <a:noFill/>
                </a:ln>
                <a:solidFill>
                  <a:srgbClr val="C00000"/>
                </a:solidFill>
                <a:effectLst>
                  <a:glow rad="139700">
                    <a:schemeClr val="bg1"/>
                  </a:glow>
                </a:effectLst>
              </a:rPr>
              <a:t> des codes OECD-CRS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le guide </a:t>
            </a:r>
            <a:r>
              <a:rPr lang="en-GB" b="1" dirty="0" err="1">
                <a:ln w="3175" cmpd="sng">
                  <a:noFill/>
                </a:ln>
                <a:solidFill>
                  <a:srgbClr val="C00000"/>
                </a:solidFill>
                <a:effectLst>
                  <a:glow rad="139700">
                    <a:schemeClr val="bg1"/>
                  </a:glow>
                </a:effectLst>
              </a:rPr>
              <a:t>d’orientation</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l’enquête</a:t>
            </a:r>
            <a:r>
              <a:rPr lang="en-GB" b="1" dirty="0">
                <a:ln w="3175" cmpd="sng">
                  <a:noFill/>
                </a:ln>
                <a:solidFill>
                  <a:srgbClr val="C00000"/>
                </a:solidFill>
                <a:effectLst>
                  <a:glow rad="139700">
                    <a:schemeClr val="bg1"/>
                  </a:glow>
                </a:effectLst>
              </a:rPr>
              <a:t>.</a:t>
            </a:r>
          </a:p>
        </p:txBody>
      </p:sp>
      <p:sp>
        <p:nvSpPr>
          <p:cNvPr id="9" name="Freeform 8"/>
          <p:cNvSpPr/>
          <p:nvPr/>
        </p:nvSpPr>
        <p:spPr>
          <a:xfrm rot="20387447">
            <a:off x="7056373" y="1810346"/>
            <a:ext cx="45719" cy="28437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3"/>
          <p:cNvSpPr/>
          <p:nvPr/>
        </p:nvSpPr>
        <p:spPr>
          <a:xfrm>
            <a:off x="6715467"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D9</a:t>
            </a:r>
          </a:p>
        </p:txBody>
      </p:sp>
    </p:spTree>
    <p:extLst>
      <p:ext uri="{BB962C8B-B14F-4D97-AF65-F5344CB8AC3E}">
        <p14:creationId xmlns:p14="http://schemas.microsoft.com/office/powerpoint/2010/main" val="792087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28324" y="825234"/>
            <a:ext cx="6097703" cy="490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3"/>
          <p:cNvSpPr/>
          <p:nvPr/>
        </p:nvSpPr>
        <p:spPr>
          <a:xfrm>
            <a:off x="6715467"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D9</a:t>
            </a:r>
          </a:p>
        </p:txBody>
      </p:sp>
      <p:sp>
        <p:nvSpPr>
          <p:cNvPr id="12" name="Rounded Rectangle 5">
            <a:extLst>
              <a:ext uri="{FF2B5EF4-FFF2-40B4-BE49-F238E27FC236}">
                <a16:creationId xmlns:a16="http://schemas.microsoft.com/office/drawing/2014/main" id="{33ABCD45-EA92-489B-8536-87791C4A6163}"/>
              </a:ext>
            </a:extLst>
          </p:cNvPr>
          <p:cNvSpPr/>
          <p:nvPr/>
        </p:nvSpPr>
        <p:spPr>
          <a:xfrm>
            <a:off x="1362075" y="2762250"/>
            <a:ext cx="3829050" cy="2047875"/>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TextBox 12">
            <a:extLst>
              <a:ext uri="{FF2B5EF4-FFF2-40B4-BE49-F238E27FC236}">
                <a16:creationId xmlns:a16="http://schemas.microsoft.com/office/drawing/2014/main" id="{B2E18DFF-57A5-40B5-86A7-6FECAD8C38ED}"/>
              </a:ext>
            </a:extLst>
          </p:cNvPr>
          <p:cNvSpPr txBox="1"/>
          <p:nvPr/>
        </p:nvSpPr>
        <p:spPr>
          <a:xfrm>
            <a:off x="4653231" y="1593376"/>
            <a:ext cx="2933314" cy="1200329"/>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Canaux</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répartition</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fonds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Voir</a:t>
            </a:r>
            <a:r>
              <a:rPr lang="en-GB" b="1" dirty="0">
                <a:ln w="3175" cmpd="sng">
                  <a:noFill/>
                </a:ln>
                <a:solidFill>
                  <a:srgbClr val="C00000"/>
                </a:solidFill>
                <a:effectLst>
                  <a:glow rad="139700">
                    <a:schemeClr val="bg1"/>
                  </a:glow>
                </a:effectLst>
              </a:rPr>
              <a:t> le guide </a:t>
            </a:r>
            <a:r>
              <a:rPr lang="en-GB" b="1" dirty="0" err="1">
                <a:ln w="3175" cmpd="sng">
                  <a:noFill/>
                </a:ln>
                <a:solidFill>
                  <a:srgbClr val="C00000"/>
                </a:solidFill>
                <a:effectLst>
                  <a:glow rad="139700">
                    <a:schemeClr val="bg1"/>
                  </a:glow>
                </a:effectLst>
              </a:rPr>
              <a:t>d’orientation</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l’enquête</a:t>
            </a:r>
            <a:r>
              <a:rPr lang="en-GB" b="1" dirty="0">
                <a:ln w="3175" cmpd="sng">
                  <a:noFill/>
                </a:ln>
                <a:solidFill>
                  <a:srgbClr val="C00000"/>
                </a:solidFill>
                <a:effectLst>
                  <a:glow rad="139700">
                    <a:schemeClr val="bg1"/>
                  </a:glow>
                </a:effectLst>
              </a:rPr>
              <a:t> pour plus de </a:t>
            </a:r>
            <a:r>
              <a:rPr lang="en-GB" b="1" dirty="0" err="1">
                <a:ln w="3175" cmpd="sng">
                  <a:noFill/>
                </a:ln>
                <a:solidFill>
                  <a:srgbClr val="C00000"/>
                </a:solidFill>
                <a:effectLst>
                  <a:glow rad="139700">
                    <a:schemeClr val="bg1"/>
                  </a:glow>
                </a:effectLst>
              </a:rPr>
              <a:t>détails</a:t>
            </a:r>
            <a:r>
              <a:rPr lang="en-GB" b="1" dirty="0">
                <a:ln w="3175" cmpd="sng">
                  <a:noFill/>
                </a:ln>
                <a:solidFill>
                  <a:srgbClr val="C00000"/>
                </a:solidFill>
                <a:effectLst>
                  <a:glow rad="139700">
                    <a:schemeClr val="bg1"/>
                  </a:glow>
                </a:effectLst>
              </a:rPr>
              <a:t>.</a:t>
            </a:r>
          </a:p>
        </p:txBody>
      </p:sp>
      <p:sp>
        <p:nvSpPr>
          <p:cNvPr id="14" name="Freeform 7">
            <a:extLst>
              <a:ext uri="{FF2B5EF4-FFF2-40B4-BE49-F238E27FC236}">
                <a16:creationId xmlns:a16="http://schemas.microsoft.com/office/drawing/2014/main" id="{92A6E66A-879F-464C-AFFD-6F95396EE6D3}"/>
              </a:ext>
            </a:extLst>
          </p:cNvPr>
          <p:cNvSpPr/>
          <p:nvPr/>
        </p:nvSpPr>
        <p:spPr>
          <a:xfrm rot="20387447" flipH="1">
            <a:off x="4388409" y="2266566"/>
            <a:ext cx="529642" cy="41703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5012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28324" y="825234"/>
            <a:ext cx="6097703" cy="490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3"/>
          <p:cNvSpPr/>
          <p:nvPr/>
        </p:nvSpPr>
        <p:spPr>
          <a:xfrm>
            <a:off x="6715467"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D9</a:t>
            </a:r>
          </a:p>
        </p:txBody>
      </p:sp>
      <p:sp>
        <p:nvSpPr>
          <p:cNvPr id="12" name="Rounded Rectangle 5">
            <a:extLst>
              <a:ext uri="{FF2B5EF4-FFF2-40B4-BE49-F238E27FC236}">
                <a16:creationId xmlns:a16="http://schemas.microsoft.com/office/drawing/2014/main" id="{B09E2757-F57C-40D4-9F55-E169E5DBBC3D}"/>
              </a:ext>
            </a:extLst>
          </p:cNvPr>
          <p:cNvSpPr/>
          <p:nvPr/>
        </p:nvSpPr>
        <p:spPr>
          <a:xfrm>
            <a:off x="1428750" y="4810125"/>
            <a:ext cx="3438525" cy="485775"/>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TextBox 12">
            <a:extLst>
              <a:ext uri="{FF2B5EF4-FFF2-40B4-BE49-F238E27FC236}">
                <a16:creationId xmlns:a16="http://schemas.microsoft.com/office/drawing/2014/main" id="{1580659A-D28F-4EAB-AE72-C1BD5070B796}"/>
              </a:ext>
            </a:extLst>
          </p:cNvPr>
          <p:cNvSpPr txBox="1"/>
          <p:nvPr/>
        </p:nvSpPr>
        <p:spPr>
          <a:xfrm>
            <a:off x="5087065" y="3060522"/>
            <a:ext cx="2933314" cy="1477328"/>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Indiquez</a:t>
            </a:r>
            <a:r>
              <a:rPr lang="en-GB" b="1" dirty="0">
                <a:ln w="3175" cmpd="sng">
                  <a:noFill/>
                </a:ln>
                <a:solidFill>
                  <a:srgbClr val="C00000"/>
                </a:solidFill>
                <a:effectLst>
                  <a:glow rad="139700">
                    <a:schemeClr val="bg1"/>
                  </a:glow>
                </a:effectLst>
              </a:rPr>
              <a:t> la proportion de </a:t>
            </a:r>
            <a:r>
              <a:rPr lang="en-GB" b="1" dirty="0" err="1">
                <a:ln w="3175" cmpd="sng">
                  <a:noFill/>
                </a:ln>
                <a:solidFill>
                  <a:srgbClr val="C00000"/>
                </a:solidFill>
                <a:effectLst>
                  <a:glow rad="139700">
                    <a:schemeClr val="bg1"/>
                  </a:glow>
                </a:effectLst>
              </a:rPr>
              <a:t>fonds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externes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alloués</a:t>
            </a:r>
            <a:r>
              <a:rPr lang="en-GB" b="1" dirty="0">
                <a:ln w="3175" cmpd="sng">
                  <a:noFill/>
                </a:ln>
                <a:solidFill>
                  <a:srgbClr val="C00000"/>
                </a:solidFill>
                <a:effectLst>
                  <a:glow rad="139700">
                    <a:schemeClr val="bg1"/>
                  </a:glow>
                </a:effectLst>
              </a:rPr>
              <a:t> aux programmes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projets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inscrits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le plan national du </a:t>
            </a:r>
            <a:r>
              <a:rPr lang="en-GB" b="1" dirty="0" err="1">
                <a:ln w="3175" cmpd="sng">
                  <a:noFill/>
                </a:ln>
                <a:solidFill>
                  <a:srgbClr val="C00000"/>
                </a:solidFill>
                <a:effectLst>
                  <a:glow rad="139700">
                    <a:schemeClr val="bg1"/>
                  </a:glow>
                </a:effectLst>
              </a:rPr>
              <a:t>secteur</a:t>
            </a:r>
            <a:r>
              <a:rPr lang="en-GB" b="1" dirty="0">
                <a:ln w="3175" cmpd="sng">
                  <a:noFill/>
                </a:ln>
                <a:solidFill>
                  <a:srgbClr val="C00000"/>
                </a:solidFill>
                <a:effectLst>
                  <a:glow rad="139700">
                    <a:schemeClr val="bg1"/>
                  </a:glow>
                </a:effectLst>
              </a:rPr>
              <a:t> WASH. </a:t>
            </a:r>
          </a:p>
        </p:txBody>
      </p:sp>
      <p:sp>
        <p:nvSpPr>
          <p:cNvPr id="14" name="Freeform 7">
            <a:extLst>
              <a:ext uri="{FF2B5EF4-FFF2-40B4-BE49-F238E27FC236}">
                <a16:creationId xmlns:a16="http://schemas.microsoft.com/office/drawing/2014/main" id="{406AB9C0-7B12-489A-8A3F-D23495B381D4}"/>
              </a:ext>
            </a:extLst>
          </p:cNvPr>
          <p:cNvSpPr/>
          <p:nvPr/>
        </p:nvSpPr>
        <p:spPr>
          <a:xfrm rot="20387447" flipH="1">
            <a:off x="4674056" y="4327020"/>
            <a:ext cx="529642" cy="41703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3350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397240" cy="994122"/>
          </a:xfrm>
        </p:spPr>
        <p:txBody>
          <a:bodyPr>
            <a:normAutofit fontScale="90000"/>
          </a:bodyPr>
          <a:lstStyle/>
          <a:p>
            <a:r>
              <a:rPr lang="en-GB" dirty="0"/>
              <a:t>Question D10: </a:t>
            </a:r>
            <a:r>
              <a:rPr dirty="0"/>
              <a:t>Financement suffisant pour atteindre les cibles</a:t>
            </a:r>
            <a:endParaRPr lang="en-GB" dirty="0"/>
          </a:p>
        </p:txBody>
      </p:sp>
      <p:sp>
        <p:nvSpPr>
          <p:cNvPr id="3" name="Content Placeholder 2"/>
          <p:cNvSpPr>
            <a:spLocks noGrp="1"/>
          </p:cNvSpPr>
          <p:nvPr>
            <p:ph sz="quarter" idx="10"/>
          </p:nvPr>
        </p:nvSpPr>
        <p:spPr/>
        <p:txBody>
          <a:bodyPr>
            <a:normAutofit fontScale="92500"/>
          </a:body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évaluer</a:t>
            </a:r>
            <a:r>
              <a:rPr lang="en-GB" dirty="0">
                <a:solidFill>
                  <a:schemeClr val="tx2">
                    <a:lumMod val="75000"/>
                  </a:schemeClr>
                </a:solidFill>
              </a:rPr>
              <a:t>:</a:t>
            </a:r>
          </a:p>
          <a:p>
            <a:pPr lvl="1"/>
            <a:r>
              <a:rPr lang="en-GB" dirty="0">
                <a:solidFill>
                  <a:schemeClr val="tx2">
                    <a:lumMod val="75000"/>
                  </a:schemeClr>
                </a:solidFill>
              </a:rPr>
              <a:t>Si des </a:t>
            </a:r>
            <a:r>
              <a:rPr lang="en-GB" dirty="0" err="1">
                <a:solidFill>
                  <a:schemeClr val="tx2">
                    <a:lumMod val="75000"/>
                  </a:schemeClr>
                </a:solidFill>
              </a:rPr>
              <a:t>fonds</a:t>
            </a:r>
            <a:r>
              <a:rPr lang="en-GB" dirty="0">
                <a:solidFill>
                  <a:schemeClr val="tx2">
                    <a:lumMod val="75000"/>
                  </a:schemeClr>
                </a:solidFill>
              </a:rPr>
              <a:t> </a:t>
            </a:r>
            <a:r>
              <a:rPr lang="en-GB" dirty="0" err="1">
                <a:solidFill>
                  <a:schemeClr val="tx2">
                    <a:lumMod val="75000"/>
                  </a:schemeClr>
                </a:solidFill>
              </a:rPr>
              <a:t>suffisants</a:t>
            </a:r>
            <a:r>
              <a:rPr lang="en-GB" dirty="0">
                <a:solidFill>
                  <a:schemeClr val="tx2">
                    <a:lumMod val="75000"/>
                  </a:schemeClr>
                </a:solidFill>
              </a:rPr>
              <a:t> </a:t>
            </a:r>
            <a:r>
              <a:rPr lang="en-GB" dirty="0" err="1">
                <a:solidFill>
                  <a:schemeClr val="tx2">
                    <a:lumMod val="75000"/>
                  </a:schemeClr>
                </a:solidFill>
              </a:rPr>
              <a:t>ont</a:t>
            </a:r>
            <a:r>
              <a:rPr lang="en-GB" dirty="0">
                <a:solidFill>
                  <a:schemeClr val="tx2">
                    <a:lumMod val="75000"/>
                  </a:schemeClr>
                </a:solidFill>
              </a:rPr>
              <a:t> </a:t>
            </a:r>
            <a:r>
              <a:rPr lang="en-GB" dirty="0" err="1">
                <a:solidFill>
                  <a:schemeClr val="tx2">
                    <a:lumMod val="75000"/>
                  </a:schemeClr>
                </a:solidFill>
              </a:rPr>
              <a:t>été</a:t>
            </a:r>
            <a:r>
              <a:rPr lang="en-GB" dirty="0">
                <a:solidFill>
                  <a:schemeClr val="tx2">
                    <a:lumMod val="75000"/>
                  </a:schemeClr>
                </a:solidFill>
              </a:rPr>
              <a:t> </a:t>
            </a:r>
            <a:r>
              <a:rPr lang="en-GB" dirty="0" err="1">
                <a:solidFill>
                  <a:schemeClr val="tx2">
                    <a:lumMod val="75000"/>
                  </a:schemeClr>
                </a:solidFill>
              </a:rPr>
              <a:t>alloués</a:t>
            </a:r>
            <a:r>
              <a:rPr lang="en-GB" dirty="0">
                <a:solidFill>
                  <a:schemeClr val="tx2">
                    <a:lumMod val="75000"/>
                  </a:schemeClr>
                </a:solidFill>
              </a:rPr>
              <a:t> pour </a:t>
            </a:r>
            <a:r>
              <a:rPr lang="en-GB" dirty="0" err="1">
                <a:solidFill>
                  <a:schemeClr val="tx2">
                    <a:lumMod val="75000"/>
                  </a:schemeClr>
                </a:solidFill>
              </a:rPr>
              <a:t>atteindre</a:t>
            </a:r>
            <a:r>
              <a:rPr lang="en-GB" dirty="0">
                <a:solidFill>
                  <a:schemeClr val="tx2">
                    <a:lumMod val="75000"/>
                  </a:schemeClr>
                </a:solidFill>
              </a:rPr>
              <a:t> les </a:t>
            </a:r>
            <a:r>
              <a:rPr lang="en-GB" dirty="0" err="1">
                <a:solidFill>
                  <a:schemeClr val="tx2">
                    <a:lumMod val="75000"/>
                  </a:schemeClr>
                </a:solidFill>
              </a:rPr>
              <a:t>cibles</a:t>
            </a:r>
            <a:r>
              <a:rPr lang="en-GB" dirty="0">
                <a:solidFill>
                  <a:schemeClr val="tx2">
                    <a:lumMod val="75000"/>
                  </a:schemeClr>
                </a:solidFill>
              </a:rPr>
              <a:t> </a:t>
            </a:r>
            <a:r>
              <a:rPr lang="en-GB" dirty="0" err="1">
                <a:solidFill>
                  <a:schemeClr val="tx2">
                    <a:lumMod val="75000"/>
                  </a:schemeClr>
                </a:solidFill>
              </a:rPr>
              <a:t>nationales</a:t>
            </a:r>
            <a:r>
              <a:rPr lang="en-GB" dirty="0">
                <a:solidFill>
                  <a:schemeClr val="tx2">
                    <a:lumMod val="75000"/>
                  </a:schemeClr>
                </a:solidFill>
              </a:rPr>
              <a:t> pour le </a:t>
            </a:r>
            <a:r>
              <a:rPr lang="en-GB" dirty="0" err="1">
                <a:solidFill>
                  <a:schemeClr val="tx2">
                    <a:lumMod val="75000"/>
                  </a:schemeClr>
                </a:solidFill>
              </a:rPr>
              <a:t>secteur</a:t>
            </a:r>
            <a:r>
              <a:rPr lang="en-GB" dirty="0">
                <a:solidFill>
                  <a:schemeClr val="tx2">
                    <a:lumMod val="75000"/>
                  </a:schemeClr>
                </a:solidFill>
              </a:rPr>
              <a:t> WASH, </a:t>
            </a:r>
            <a:r>
              <a:rPr lang="en-GB" dirty="0" err="1">
                <a:solidFill>
                  <a:schemeClr val="tx2">
                    <a:lumMod val="75000"/>
                  </a:schemeClr>
                </a:solidFill>
              </a:rPr>
              <a:t>tel</a:t>
            </a:r>
            <a:r>
              <a:rPr lang="en-GB" dirty="0">
                <a:solidFill>
                  <a:schemeClr val="tx2">
                    <a:lumMod val="75000"/>
                  </a:schemeClr>
                </a:solidFill>
              </a:rPr>
              <a:t> </a:t>
            </a:r>
            <a:r>
              <a:rPr lang="en-GB" dirty="0" err="1">
                <a:solidFill>
                  <a:schemeClr val="tx2">
                    <a:lumMod val="75000"/>
                  </a:schemeClr>
                </a:solidFill>
              </a:rPr>
              <a:t>que</a:t>
            </a:r>
            <a:r>
              <a:rPr lang="en-GB" dirty="0">
                <a:solidFill>
                  <a:schemeClr val="tx2">
                    <a:lumMod val="75000"/>
                  </a:schemeClr>
                </a:solidFill>
              </a:rPr>
              <a:t> </a:t>
            </a:r>
            <a:r>
              <a:rPr lang="en-GB" dirty="0" err="1">
                <a:solidFill>
                  <a:schemeClr val="tx2">
                    <a:lumMod val="75000"/>
                  </a:schemeClr>
                </a:solidFill>
              </a:rPr>
              <a:t>perçu</a:t>
            </a:r>
            <a:r>
              <a:rPr lang="en-GB" dirty="0">
                <a:solidFill>
                  <a:schemeClr val="tx2">
                    <a:lumMod val="75000"/>
                  </a:schemeClr>
                </a:solidFill>
              </a:rPr>
              <a:t> par le pays</a:t>
            </a:r>
          </a:p>
          <a:p>
            <a:r>
              <a:rPr lang="en-GB" sz="2800" dirty="0">
                <a:solidFill>
                  <a:schemeClr val="tx2">
                    <a:lumMod val="75000"/>
                  </a:schemeClr>
                </a:solidFill>
              </a:rPr>
              <a:t>Les </a:t>
            </a:r>
            <a:r>
              <a:rPr lang="en-GB" sz="2800" dirty="0" err="1">
                <a:solidFill>
                  <a:schemeClr val="tx2">
                    <a:lumMod val="75000"/>
                  </a:schemeClr>
                </a:solidFill>
              </a:rPr>
              <a:t>réponses</a:t>
            </a:r>
            <a:r>
              <a:rPr lang="en-GB" sz="2800" dirty="0">
                <a:solidFill>
                  <a:schemeClr val="tx2">
                    <a:lumMod val="75000"/>
                  </a:schemeClr>
                </a:solidFill>
              </a:rPr>
              <a:t> </a:t>
            </a:r>
            <a:r>
              <a:rPr lang="en-GB" sz="2800" dirty="0" err="1">
                <a:solidFill>
                  <a:schemeClr val="tx2">
                    <a:lumMod val="75000"/>
                  </a:schemeClr>
                </a:solidFill>
              </a:rPr>
              <a:t>doivent</a:t>
            </a:r>
            <a:r>
              <a:rPr lang="en-GB" sz="2800" dirty="0">
                <a:solidFill>
                  <a:schemeClr val="tx2">
                    <a:lumMod val="75000"/>
                  </a:schemeClr>
                </a:solidFill>
              </a:rPr>
              <a:t> </a:t>
            </a:r>
            <a:r>
              <a:rPr lang="en-GB" sz="2800" dirty="0" err="1">
                <a:solidFill>
                  <a:schemeClr val="tx2">
                    <a:lumMod val="75000"/>
                  </a:schemeClr>
                </a:solidFill>
              </a:rPr>
              <a:t>être</a:t>
            </a:r>
            <a:r>
              <a:rPr lang="en-GB" sz="2800" dirty="0">
                <a:solidFill>
                  <a:schemeClr val="tx2">
                    <a:lumMod val="75000"/>
                  </a:schemeClr>
                </a:solidFill>
              </a:rPr>
              <a:t> </a:t>
            </a:r>
            <a:r>
              <a:rPr lang="en-GB" sz="2800" dirty="0" err="1">
                <a:solidFill>
                  <a:schemeClr val="tx2">
                    <a:lumMod val="75000"/>
                  </a:schemeClr>
                </a:solidFill>
              </a:rPr>
              <a:t>basées</a:t>
            </a:r>
            <a:r>
              <a:rPr lang="en-GB" sz="2800" dirty="0">
                <a:solidFill>
                  <a:schemeClr val="tx2">
                    <a:lumMod val="75000"/>
                  </a:schemeClr>
                </a:solidFill>
              </a:rPr>
              <a:t> </a:t>
            </a:r>
            <a:r>
              <a:rPr lang="en-GB" sz="2800" dirty="0" err="1">
                <a:solidFill>
                  <a:schemeClr val="tx2">
                    <a:lumMod val="75000"/>
                  </a:schemeClr>
                </a:solidFill>
              </a:rPr>
              <a:t>sur</a:t>
            </a:r>
            <a:r>
              <a:rPr lang="en-GB" sz="2800" dirty="0">
                <a:solidFill>
                  <a:schemeClr val="tx2">
                    <a:lumMod val="75000"/>
                  </a:schemeClr>
                </a:solidFill>
              </a:rPr>
              <a:t> les </a:t>
            </a:r>
            <a:r>
              <a:rPr lang="en-GB" sz="2800" dirty="0" err="1">
                <a:solidFill>
                  <a:schemeClr val="tx2">
                    <a:lumMod val="75000"/>
                  </a:schemeClr>
                </a:solidFill>
              </a:rPr>
              <a:t>tendances</a:t>
            </a:r>
            <a:r>
              <a:rPr lang="en-GB" sz="2800" dirty="0">
                <a:solidFill>
                  <a:schemeClr val="tx2">
                    <a:lumMod val="75000"/>
                  </a:schemeClr>
                </a:solidFill>
              </a:rPr>
              <a:t> de </a:t>
            </a:r>
            <a:r>
              <a:rPr lang="en-GB" sz="2800" dirty="0" err="1">
                <a:solidFill>
                  <a:schemeClr val="tx2">
                    <a:lumMod val="75000"/>
                  </a:schemeClr>
                </a:solidFill>
              </a:rPr>
              <a:t>financement</a:t>
            </a:r>
            <a:r>
              <a:rPr lang="en-GB" sz="2800" dirty="0">
                <a:solidFill>
                  <a:schemeClr val="tx2">
                    <a:lumMod val="75000"/>
                  </a:schemeClr>
                </a:solidFill>
              </a:rPr>
              <a:t> </a:t>
            </a:r>
            <a:r>
              <a:rPr lang="en-GB" sz="2800" dirty="0" err="1">
                <a:solidFill>
                  <a:schemeClr val="tx2">
                    <a:lumMod val="75000"/>
                  </a:schemeClr>
                </a:solidFill>
              </a:rPr>
              <a:t>actuelles</a:t>
            </a:r>
            <a:r>
              <a:rPr lang="en-GB" sz="2800" dirty="0">
                <a:solidFill>
                  <a:schemeClr val="tx2">
                    <a:lumMod val="75000"/>
                  </a:schemeClr>
                </a:solidFill>
              </a:rPr>
              <a:t> en </a:t>
            </a:r>
            <a:r>
              <a:rPr lang="en-GB" sz="2800" dirty="0" err="1">
                <a:solidFill>
                  <a:schemeClr val="tx2">
                    <a:lumMod val="75000"/>
                  </a:schemeClr>
                </a:solidFill>
              </a:rPr>
              <a:t>prenant</a:t>
            </a:r>
            <a:r>
              <a:rPr lang="en-GB" sz="2800" dirty="0">
                <a:solidFill>
                  <a:schemeClr val="tx2">
                    <a:lumMod val="75000"/>
                  </a:schemeClr>
                </a:solidFill>
              </a:rPr>
              <a:t> en </a:t>
            </a:r>
            <a:r>
              <a:rPr lang="en-GB" sz="2800" dirty="0" err="1">
                <a:solidFill>
                  <a:schemeClr val="tx2">
                    <a:lumMod val="75000"/>
                  </a:schemeClr>
                </a:solidFill>
              </a:rPr>
              <a:t>compte</a:t>
            </a:r>
            <a:r>
              <a:rPr lang="en-GB" sz="2800" dirty="0">
                <a:solidFill>
                  <a:schemeClr val="tx2">
                    <a:lumMod val="75000"/>
                  </a:schemeClr>
                </a:solidFill>
              </a:rPr>
              <a:t> </a:t>
            </a:r>
            <a:r>
              <a:rPr lang="en-GB" sz="2800" dirty="0" err="1">
                <a:solidFill>
                  <a:schemeClr val="tx2">
                    <a:lumMod val="75000"/>
                  </a:schemeClr>
                </a:solidFill>
              </a:rPr>
              <a:t>toutes</a:t>
            </a:r>
            <a:r>
              <a:rPr lang="en-GB" sz="2800" dirty="0">
                <a:solidFill>
                  <a:schemeClr val="tx2">
                    <a:lumMod val="75000"/>
                  </a:schemeClr>
                </a:solidFill>
              </a:rPr>
              <a:t> les sources (budgets </a:t>
            </a:r>
            <a:r>
              <a:rPr lang="en-GB" sz="2800" dirty="0" err="1">
                <a:solidFill>
                  <a:schemeClr val="tx2">
                    <a:lumMod val="75000"/>
                  </a:schemeClr>
                </a:solidFill>
              </a:rPr>
              <a:t>nationaux</a:t>
            </a:r>
            <a:r>
              <a:rPr lang="en-GB" sz="2800" dirty="0">
                <a:solidFill>
                  <a:schemeClr val="tx2">
                    <a:lumMod val="75000"/>
                  </a:schemeClr>
                </a:solidFill>
              </a:rPr>
              <a:t> et </a:t>
            </a:r>
            <a:r>
              <a:rPr lang="en-GB" sz="2800" dirty="0" err="1">
                <a:solidFill>
                  <a:schemeClr val="tx2">
                    <a:lumMod val="75000"/>
                  </a:schemeClr>
                </a:solidFill>
              </a:rPr>
              <a:t>financement</a:t>
            </a:r>
            <a:r>
              <a:rPr lang="en-GB" sz="2800" dirty="0">
                <a:solidFill>
                  <a:schemeClr val="tx2">
                    <a:lumMod val="75000"/>
                  </a:schemeClr>
                </a:solidFill>
              </a:rPr>
              <a:t> </a:t>
            </a:r>
            <a:r>
              <a:rPr lang="en-GB" sz="2800" dirty="0" err="1">
                <a:solidFill>
                  <a:schemeClr val="tx2">
                    <a:lumMod val="75000"/>
                  </a:schemeClr>
                </a:solidFill>
              </a:rPr>
              <a:t>externe</a:t>
            </a:r>
            <a:r>
              <a:rPr lang="en-GB" sz="2800" dirty="0">
                <a:solidFill>
                  <a:schemeClr val="tx2">
                    <a:lumMod val="75000"/>
                  </a:schemeClr>
                </a:solidFill>
              </a:rPr>
              <a:t>)</a:t>
            </a:r>
          </a:p>
        </p:txBody>
      </p:sp>
      <p:sp>
        <p:nvSpPr>
          <p:cNvPr id="4" name="Rounded Rectangle 3"/>
          <p:cNvSpPr/>
          <p:nvPr/>
        </p:nvSpPr>
        <p:spPr>
          <a:xfrm>
            <a:off x="753532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D10</a:t>
            </a:r>
          </a:p>
        </p:txBody>
      </p:sp>
    </p:spTree>
    <p:extLst>
      <p:ext uri="{BB962C8B-B14F-4D97-AF65-F5344CB8AC3E}">
        <p14:creationId xmlns:p14="http://schemas.microsoft.com/office/powerpoint/2010/main" val="211944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32646" y="937125"/>
            <a:ext cx="5002680" cy="48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flipH="1">
            <a:off x="4235823" y="1492084"/>
            <a:ext cx="1774450" cy="861152"/>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TextBox 11"/>
          <p:cNvSpPr txBox="1"/>
          <p:nvPr/>
        </p:nvSpPr>
        <p:spPr>
          <a:xfrm flipH="1">
            <a:off x="846666" y="1248045"/>
            <a:ext cx="3759612" cy="369332"/>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Indiquez</a:t>
            </a:r>
            <a:r>
              <a:rPr lang="en-GB" b="1" dirty="0">
                <a:ln w="3175" cmpd="sng">
                  <a:noFill/>
                </a:ln>
                <a:solidFill>
                  <a:srgbClr val="C00000"/>
                </a:solidFill>
                <a:effectLst>
                  <a:glow rad="139700">
                    <a:schemeClr val="bg1"/>
                  </a:glow>
                </a:effectLst>
              </a:rPr>
              <a:t> le </a:t>
            </a:r>
            <a:r>
              <a:rPr lang="en-GB" b="1" dirty="0" err="1">
                <a:ln w="3175" cmpd="sng">
                  <a:noFill/>
                </a:ln>
                <a:solidFill>
                  <a:srgbClr val="C00000"/>
                </a:solidFill>
                <a:effectLst>
                  <a:glow rad="139700">
                    <a:schemeClr val="bg1"/>
                  </a:glow>
                </a:effectLst>
              </a:rPr>
              <a:t>montant</a:t>
            </a:r>
            <a:r>
              <a:rPr lang="en-GB" b="1" dirty="0">
                <a:ln w="3175" cmpd="sng">
                  <a:noFill/>
                </a:ln>
                <a:solidFill>
                  <a:srgbClr val="C00000"/>
                </a:solidFill>
                <a:effectLst>
                  <a:glow rad="139700">
                    <a:schemeClr val="bg1"/>
                  </a:glow>
                </a:effectLst>
              </a:rPr>
              <a:t> et la monnaie.</a:t>
            </a:r>
          </a:p>
        </p:txBody>
      </p:sp>
      <p:sp>
        <p:nvSpPr>
          <p:cNvPr id="13" name="Freeform 12"/>
          <p:cNvSpPr/>
          <p:nvPr/>
        </p:nvSpPr>
        <p:spPr>
          <a:xfrm rot="1212553">
            <a:off x="3282409" y="1661992"/>
            <a:ext cx="999868" cy="9076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3"/>
          <p:cNvSpPr/>
          <p:nvPr/>
        </p:nvSpPr>
        <p:spPr>
          <a:xfrm>
            <a:off x="753532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D10</a:t>
            </a:r>
          </a:p>
        </p:txBody>
      </p:sp>
    </p:spTree>
    <p:extLst>
      <p:ext uri="{BB962C8B-B14F-4D97-AF65-F5344CB8AC3E}">
        <p14:creationId xmlns:p14="http://schemas.microsoft.com/office/powerpoint/2010/main" val="852117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82269" y="833934"/>
            <a:ext cx="5224518" cy="5648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flipH="1">
            <a:off x="5884199" y="1558108"/>
            <a:ext cx="1651125" cy="741339"/>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TextBox 11"/>
          <p:cNvSpPr txBox="1"/>
          <p:nvPr/>
        </p:nvSpPr>
        <p:spPr>
          <a:xfrm flipH="1">
            <a:off x="3629024" y="1188776"/>
            <a:ext cx="3136256" cy="369332"/>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Cochez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une</a:t>
            </a:r>
            <a:r>
              <a:rPr lang="en-GB" b="1" dirty="0">
                <a:ln w="3175" cmpd="sng">
                  <a:noFill/>
                </a:ln>
                <a:solidFill>
                  <a:srgbClr val="C00000"/>
                </a:solidFill>
                <a:effectLst>
                  <a:glow rad="139700">
                    <a:schemeClr val="bg1"/>
                  </a:glow>
                </a:effectLst>
              </a:rPr>
              <a:t> case par </a:t>
            </a:r>
            <a:r>
              <a:rPr lang="en-GB" b="1" dirty="0" err="1">
                <a:ln w="3175" cmpd="sng">
                  <a:noFill/>
                </a:ln>
                <a:solidFill>
                  <a:srgbClr val="C00000"/>
                </a:solidFill>
                <a:effectLst>
                  <a:glow rad="139700">
                    <a:schemeClr val="bg1"/>
                  </a:glow>
                </a:effectLst>
              </a:rPr>
              <a:t>ligne</a:t>
            </a:r>
            <a:r>
              <a:rPr lang="en-GB" b="1" dirty="0">
                <a:ln w="3175" cmpd="sng">
                  <a:noFill/>
                </a:ln>
                <a:solidFill>
                  <a:srgbClr val="C00000"/>
                </a:solidFill>
                <a:effectLst>
                  <a:glow rad="139700">
                    <a:schemeClr val="bg1"/>
                  </a:glow>
                </a:effectLst>
              </a:rPr>
              <a:t>.</a:t>
            </a:r>
          </a:p>
        </p:txBody>
      </p:sp>
      <p:sp>
        <p:nvSpPr>
          <p:cNvPr id="13" name="Freeform 12"/>
          <p:cNvSpPr/>
          <p:nvPr/>
        </p:nvSpPr>
        <p:spPr>
          <a:xfrm rot="1212553">
            <a:off x="5412019" y="1575845"/>
            <a:ext cx="520459" cy="199298"/>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3"/>
          <p:cNvSpPr/>
          <p:nvPr/>
        </p:nvSpPr>
        <p:spPr>
          <a:xfrm>
            <a:off x="753532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D10</a:t>
            </a:r>
          </a:p>
        </p:txBody>
      </p:sp>
      <p:sp>
        <p:nvSpPr>
          <p:cNvPr id="9" name="TextBox 8">
            <a:extLst>
              <a:ext uri="{FF2B5EF4-FFF2-40B4-BE49-F238E27FC236}">
                <a16:creationId xmlns:a16="http://schemas.microsoft.com/office/drawing/2014/main" id="{F21FA530-3AFB-5D48-918A-D298EB0C5129}"/>
              </a:ext>
            </a:extLst>
          </p:cNvPr>
          <p:cNvSpPr txBox="1"/>
          <p:nvPr/>
        </p:nvSpPr>
        <p:spPr>
          <a:xfrm>
            <a:off x="2934011" y="4206010"/>
            <a:ext cx="4199949" cy="369332"/>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Indiquez</a:t>
            </a:r>
            <a:r>
              <a:rPr lang="en-GB" b="1" dirty="0">
                <a:ln w="3175" cmpd="sng">
                  <a:noFill/>
                </a:ln>
                <a:solidFill>
                  <a:srgbClr val="C00000"/>
                </a:solidFill>
                <a:effectLst>
                  <a:glow rad="139700">
                    <a:schemeClr val="bg1"/>
                  </a:glow>
                </a:effectLst>
              </a:rPr>
              <a:t> les sources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méthodes</a:t>
            </a:r>
            <a:r>
              <a:rPr lang="en-GB" b="1" dirty="0">
                <a:ln w="3175" cmpd="sng">
                  <a:noFill/>
                </a:ln>
                <a:solidFill>
                  <a:srgbClr val="C00000"/>
                </a:solidFill>
                <a:effectLst>
                  <a:glow rad="139700">
                    <a:schemeClr val="bg1"/>
                  </a:glow>
                </a:effectLst>
              </a:rPr>
              <a:t>.</a:t>
            </a:r>
          </a:p>
        </p:txBody>
      </p:sp>
      <p:sp>
        <p:nvSpPr>
          <p:cNvPr id="14" name="TextBox 13">
            <a:extLst>
              <a:ext uri="{FF2B5EF4-FFF2-40B4-BE49-F238E27FC236}">
                <a16:creationId xmlns:a16="http://schemas.microsoft.com/office/drawing/2014/main" id="{0E567028-9133-F546-B24B-8FE11488A208}"/>
              </a:ext>
            </a:extLst>
          </p:cNvPr>
          <p:cNvSpPr txBox="1"/>
          <p:nvPr/>
        </p:nvSpPr>
        <p:spPr>
          <a:xfrm>
            <a:off x="2807691" y="5482030"/>
            <a:ext cx="4863109" cy="369332"/>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Fournissez</a:t>
            </a:r>
            <a:r>
              <a:rPr lang="en-GB" b="1" dirty="0">
                <a:ln w="3175" cmpd="sng">
                  <a:noFill/>
                </a:ln>
                <a:solidFill>
                  <a:srgbClr val="C00000"/>
                </a:solidFill>
                <a:effectLst>
                  <a:glow rad="139700">
                    <a:schemeClr val="bg1"/>
                  </a:glow>
                </a:effectLst>
              </a:rPr>
              <a:t> plus </a:t>
            </a:r>
            <a:r>
              <a:rPr lang="en-GB" b="1" dirty="0" err="1">
                <a:ln w="3175" cmpd="sng">
                  <a:noFill/>
                </a:ln>
                <a:solidFill>
                  <a:srgbClr val="C00000"/>
                </a:solidFill>
                <a:effectLst>
                  <a:glow rad="139700">
                    <a:schemeClr val="bg1"/>
                  </a:glow>
                </a:effectLst>
              </a:rPr>
              <a:t>d’information</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disponible</a:t>
            </a:r>
            <a:r>
              <a:rPr lang="en-GB" b="1" dirty="0">
                <a:ln w="3175" cmpd="sng">
                  <a:noFill/>
                </a:ln>
                <a:solidFill>
                  <a:srgbClr val="C00000"/>
                </a:solidFill>
                <a:effectLst>
                  <a:glow rad="139700">
                    <a:schemeClr val="bg1"/>
                  </a:glow>
                </a:effectLst>
              </a:rPr>
              <a:t>. </a:t>
            </a:r>
          </a:p>
        </p:txBody>
      </p:sp>
    </p:spTree>
    <p:extLst>
      <p:ext uri="{BB962C8B-B14F-4D97-AF65-F5344CB8AC3E}">
        <p14:creationId xmlns:p14="http://schemas.microsoft.com/office/powerpoint/2010/main" val="1388465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397240" cy="994122"/>
          </a:xfrm>
        </p:spPr>
        <p:txBody>
          <a:bodyPr>
            <a:normAutofit/>
          </a:bodyPr>
          <a:lstStyle/>
          <a:p>
            <a:r>
              <a:rPr lang="en-GB" dirty="0"/>
              <a:t>Question D11: </a:t>
            </a:r>
            <a:r>
              <a:rPr dirty="0"/>
              <a:t>Flux financiers</a:t>
            </a:r>
            <a:endParaRPr lang="en-GB" dirty="0"/>
          </a:p>
        </p:txBody>
      </p:sp>
      <p:sp>
        <p:nvSpPr>
          <p:cNvPr id="3" name="Content Placeholder 2"/>
          <p:cNvSpPr>
            <a:spLocks noGrp="1"/>
          </p:cNvSpPr>
          <p:nvPr>
            <p:ph sz="quarter" idx="10"/>
          </p:nvPr>
        </p:nvSpPr>
        <p:spPr/>
        <p:txBody>
          <a:bodyPr>
            <a:normAutofit/>
          </a:body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déterminer</a:t>
            </a:r>
            <a:r>
              <a:rPr lang="en-GB" dirty="0">
                <a:solidFill>
                  <a:schemeClr val="tx2">
                    <a:lumMod val="75000"/>
                  </a:schemeClr>
                </a:solidFill>
              </a:rPr>
              <a:t>:</a:t>
            </a:r>
          </a:p>
          <a:p>
            <a:pPr lvl="1"/>
            <a:r>
              <a:rPr lang="en-GB" dirty="0" err="1">
                <a:solidFill>
                  <a:schemeClr val="tx2">
                    <a:lumMod val="75000"/>
                  </a:schemeClr>
                </a:solidFill>
              </a:rPr>
              <a:t>Quel</a:t>
            </a:r>
            <a:r>
              <a:rPr lang="en-GB" dirty="0">
                <a:solidFill>
                  <a:schemeClr val="tx2">
                    <a:lumMod val="75000"/>
                  </a:schemeClr>
                </a:solidFill>
              </a:rPr>
              <a:t> </a:t>
            </a:r>
            <a:r>
              <a:rPr lang="en-GB" dirty="0" err="1">
                <a:solidFill>
                  <a:schemeClr val="tx2">
                    <a:lumMod val="75000"/>
                  </a:schemeClr>
                </a:solidFill>
              </a:rPr>
              <a:t>est</a:t>
            </a:r>
            <a:r>
              <a:rPr lang="en-GB" dirty="0">
                <a:solidFill>
                  <a:schemeClr val="tx2">
                    <a:lumMod val="75000"/>
                  </a:schemeClr>
                </a:solidFill>
              </a:rPr>
              <a:t> le total des </a:t>
            </a:r>
            <a:r>
              <a:rPr lang="en-GB" dirty="0" err="1">
                <a:solidFill>
                  <a:schemeClr val="tx2">
                    <a:lumMod val="75000"/>
                  </a:schemeClr>
                </a:solidFill>
              </a:rPr>
              <a:t>dépenses</a:t>
            </a:r>
            <a:r>
              <a:rPr lang="en-GB" dirty="0">
                <a:solidFill>
                  <a:schemeClr val="tx2">
                    <a:lumMod val="75000"/>
                  </a:schemeClr>
                </a:solidFill>
              </a:rPr>
              <a:t> </a:t>
            </a:r>
            <a:r>
              <a:rPr lang="en-GB" dirty="0" err="1">
                <a:solidFill>
                  <a:schemeClr val="tx2">
                    <a:lumMod val="75000"/>
                  </a:schemeClr>
                </a:solidFill>
              </a:rPr>
              <a:t>dans</a:t>
            </a:r>
            <a:r>
              <a:rPr lang="en-GB" dirty="0">
                <a:solidFill>
                  <a:schemeClr val="tx2">
                    <a:lumMod val="75000"/>
                  </a:schemeClr>
                </a:solidFill>
              </a:rPr>
              <a:t> le </a:t>
            </a:r>
            <a:r>
              <a:rPr lang="en-GB" dirty="0" err="1">
                <a:solidFill>
                  <a:schemeClr val="tx2">
                    <a:lumMod val="75000"/>
                  </a:schemeClr>
                </a:solidFill>
              </a:rPr>
              <a:t>secteur</a:t>
            </a:r>
            <a:r>
              <a:rPr lang="en-GB" dirty="0">
                <a:solidFill>
                  <a:schemeClr val="tx2">
                    <a:lumMod val="75000"/>
                  </a:schemeClr>
                </a:solidFill>
              </a:rPr>
              <a:t> ?</a:t>
            </a:r>
          </a:p>
          <a:p>
            <a:pPr lvl="1"/>
            <a:r>
              <a:rPr lang="en-GB" dirty="0">
                <a:solidFill>
                  <a:schemeClr val="tx2">
                    <a:lumMod val="75000"/>
                  </a:schemeClr>
                </a:solidFill>
              </a:rPr>
              <a:t>Comment les </a:t>
            </a:r>
            <a:r>
              <a:rPr lang="en-GB" dirty="0" err="1">
                <a:solidFill>
                  <a:schemeClr val="tx2">
                    <a:lumMod val="75000"/>
                  </a:schemeClr>
                </a:solidFill>
              </a:rPr>
              <a:t>fonds</a:t>
            </a:r>
            <a:r>
              <a:rPr lang="en-GB" dirty="0">
                <a:solidFill>
                  <a:schemeClr val="tx2">
                    <a:lumMod val="75000"/>
                  </a:schemeClr>
                </a:solidFill>
              </a:rPr>
              <a:t> </a:t>
            </a:r>
            <a:r>
              <a:rPr lang="en-GB" dirty="0" err="1">
                <a:solidFill>
                  <a:schemeClr val="tx2">
                    <a:lumMod val="75000"/>
                  </a:schemeClr>
                </a:solidFill>
              </a:rPr>
              <a:t>sont</a:t>
            </a:r>
            <a:r>
              <a:rPr lang="en-GB" dirty="0">
                <a:solidFill>
                  <a:schemeClr val="tx2">
                    <a:lumMod val="75000"/>
                  </a:schemeClr>
                </a:solidFill>
              </a:rPr>
              <a:t> </a:t>
            </a:r>
            <a:r>
              <a:rPr lang="en-GB" dirty="0" err="1">
                <a:solidFill>
                  <a:schemeClr val="tx2">
                    <a:lumMod val="75000"/>
                  </a:schemeClr>
                </a:solidFill>
              </a:rPr>
              <a:t>répartis</a:t>
            </a:r>
            <a:r>
              <a:rPr lang="en-GB" dirty="0">
                <a:solidFill>
                  <a:schemeClr val="tx2">
                    <a:lumMod val="75000"/>
                  </a:schemeClr>
                </a:solidFill>
              </a:rPr>
              <a:t> entre les </a:t>
            </a:r>
            <a:r>
              <a:rPr lang="en-GB" dirty="0" err="1">
                <a:solidFill>
                  <a:schemeClr val="tx2">
                    <a:lumMod val="75000"/>
                  </a:schemeClr>
                </a:solidFill>
              </a:rPr>
              <a:t>différents</a:t>
            </a:r>
            <a:r>
              <a:rPr lang="en-GB" dirty="0">
                <a:solidFill>
                  <a:schemeClr val="tx2">
                    <a:lumMod val="75000"/>
                  </a:schemeClr>
                </a:solidFill>
              </a:rPr>
              <a:t> services et types de </a:t>
            </a:r>
            <a:r>
              <a:rPr lang="en-GB" dirty="0" err="1">
                <a:solidFill>
                  <a:schemeClr val="tx2">
                    <a:lumMod val="75000"/>
                  </a:schemeClr>
                </a:solidFill>
              </a:rPr>
              <a:t>dépenses</a:t>
            </a:r>
            <a:r>
              <a:rPr lang="en-GB" dirty="0">
                <a:solidFill>
                  <a:schemeClr val="tx2">
                    <a:lumMod val="75000"/>
                  </a:schemeClr>
                </a:solidFill>
              </a:rPr>
              <a:t> WASH ?</a:t>
            </a:r>
          </a:p>
          <a:p>
            <a:pPr lvl="1"/>
            <a:r>
              <a:rPr lang="en-GB" dirty="0">
                <a:solidFill>
                  <a:schemeClr val="tx2">
                    <a:lumMod val="75000"/>
                  </a:schemeClr>
                </a:solidFill>
              </a:rPr>
              <a:t>Qui </a:t>
            </a:r>
            <a:r>
              <a:rPr lang="en-GB" dirty="0" err="1">
                <a:solidFill>
                  <a:schemeClr val="tx2">
                    <a:lumMod val="75000"/>
                  </a:schemeClr>
                </a:solidFill>
              </a:rPr>
              <a:t>paie</a:t>
            </a:r>
            <a:r>
              <a:rPr lang="en-GB" dirty="0">
                <a:solidFill>
                  <a:schemeClr val="tx2">
                    <a:lumMod val="75000"/>
                  </a:schemeClr>
                </a:solidFill>
              </a:rPr>
              <a:t>  pour les services WASH, et </a:t>
            </a:r>
            <a:r>
              <a:rPr lang="en-GB" dirty="0" err="1">
                <a:solidFill>
                  <a:schemeClr val="tx2">
                    <a:lumMod val="75000"/>
                  </a:schemeClr>
                </a:solidFill>
              </a:rPr>
              <a:t>dans</a:t>
            </a:r>
            <a:r>
              <a:rPr lang="en-GB" dirty="0">
                <a:solidFill>
                  <a:schemeClr val="tx2">
                    <a:lumMod val="75000"/>
                  </a:schemeClr>
                </a:solidFill>
              </a:rPr>
              <a:t> quelle proportion ?</a:t>
            </a:r>
          </a:p>
        </p:txBody>
      </p:sp>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D11</a:t>
            </a:r>
          </a:p>
        </p:txBody>
      </p:sp>
    </p:spTree>
    <p:extLst>
      <p:ext uri="{BB962C8B-B14F-4D97-AF65-F5344CB8AC3E}">
        <p14:creationId xmlns:p14="http://schemas.microsoft.com/office/powerpoint/2010/main" val="118800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802481"/>
            <a:ext cx="8397240" cy="978693"/>
          </a:xfrm>
        </p:spPr>
        <p:txBody>
          <a:bodyPr>
            <a:normAutofit fontScale="90000"/>
          </a:bodyPr>
          <a:lstStyle/>
          <a:p>
            <a:r>
              <a:rPr dirty="0"/>
              <a:t>Étapes recommendées pour répondre à D11 </a:t>
            </a:r>
            <a:br>
              <a:rPr lang="en-GB" sz="2200" dirty="0"/>
            </a:br>
            <a:r>
              <a:rPr sz="2222" dirty="0">
                <a:solidFill>
                  <a:srgbClr val="C00000"/>
                </a:solidFill>
              </a:rPr>
              <a:t>Veuillez vous référer au guide d'orientation de l'enquête pour plus de détails</a:t>
            </a:r>
            <a:endParaRPr lang="en-GB" sz="2200" dirty="0"/>
          </a:p>
        </p:txBody>
      </p:sp>
      <p:sp>
        <p:nvSpPr>
          <p:cNvPr id="5" name="Rounded Rectangle 3">
            <a:extLst>
              <a:ext uri="{FF2B5EF4-FFF2-40B4-BE49-F238E27FC236}">
                <a16:creationId xmlns:a16="http://schemas.microsoft.com/office/drawing/2014/main" id="{A865F785-E1C2-4362-8156-30021DDDF700}"/>
              </a:ext>
            </a:extLst>
          </p:cNvPr>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D11</a:t>
            </a:r>
          </a:p>
        </p:txBody>
      </p:sp>
      <p:sp>
        <p:nvSpPr>
          <p:cNvPr id="7" name="ZoneTexte 6"/>
          <p:cNvSpPr txBox="1"/>
          <p:nvPr/>
        </p:nvSpPr>
        <p:spPr>
          <a:xfrm>
            <a:off x="160867" y="1781174"/>
            <a:ext cx="3979333" cy="3754874"/>
          </a:xfrm>
          <a:prstGeom prst="rect">
            <a:avLst/>
          </a:prstGeom>
          <a:noFill/>
        </p:spPr>
        <p:txBody>
          <a:bodyPr wrap="square" rtlCol="0">
            <a:spAutoFit/>
          </a:bodyPr>
          <a:lstStyle/>
          <a:p>
            <a:r>
              <a:rPr lang="en-GB" sz="2000" b="1" u="sng" dirty="0" err="1">
                <a:solidFill>
                  <a:schemeClr val="tx2">
                    <a:lumMod val="75000"/>
                  </a:schemeClr>
                </a:solidFill>
              </a:rPr>
              <a:t>Étape</a:t>
            </a:r>
            <a:r>
              <a:rPr lang="en-GB" sz="2000" b="1" u="sng" dirty="0">
                <a:solidFill>
                  <a:schemeClr val="tx2">
                    <a:lumMod val="75000"/>
                  </a:schemeClr>
                </a:solidFill>
              </a:rPr>
              <a:t> 1: </a:t>
            </a:r>
            <a:r>
              <a:rPr lang="fr-FR" sz="2000" dirty="0">
                <a:solidFill>
                  <a:schemeClr val="tx2">
                    <a:lumMod val="75000"/>
                  </a:schemeClr>
                </a:solidFill>
              </a:rPr>
              <a:t>Indiquer la monnaie, l’ordre de grandeur et l’année des données </a:t>
            </a:r>
            <a:r>
              <a:rPr lang="en-GB" sz="2000" dirty="0"/>
              <a:t> </a:t>
            </a:r>
            <a:endParaRPr lang="en-GB" sz="2000" b="1" u="sng" dirty="0">
              <a:solidFill>
                <a:schemeClr val="tx2">
                  <a:lumMod val="75000"/>
                </a:schemeClr>
              </a:solidFill>
            </a:endParaRPr>
          </a:p>
          <a:p>
            <a:r>
              <a:rPr lang="en-GB" sz="2000" b="1" u="sng" dirty="0" err="1">
                <a:solidFill>
                  <a:schemeClr val="tx2">
                    <a:lumMod val="75000"/>
                  </a:schemeClr>
                </a:solidFill>
              </a:rPr>
              <a:t>Étape</a:t>
            </a:r>
            <a:r>
              <a:rPr lang="en-GB" sz="2000" b="1" u="sng" dirty="0">
                <a:solidFill>
                  <a:schemeClr val="tx2">
                    <a:lumMod val="75000"/>
                  </a:schemeClr>
                </a:solidFill>
              </a:rPr>
              <a:t> 2: </a:t>
            </a:r>
            <a:r>
              <a:rPr lang="fr-FR" sz="2000" dirty="0">
                <a:solidFill>
                  <a:schemeClr val="tx2">
                    <a:lumMod val="75000"/>
                  </a:schemeClr>
                </a:solidFill>
              </a:rPr>
              <a:t>Indiquer la personne à contacter </a:t>
            </a:r>
            <a:r>
              <a:rPr lang="en-GB" sz="2000" dirty="0">
                <a:solidFill>
                  <a:schemeClr val="tx2">
                    <a:lumMod val="75000"/>
                  </a:schemeClr>
                </a:solidFill>
              </a:rPr>
              <a:t> </a:t>
            </a:r>
          </a:p>
          <a:p>
            <a:r>
              <a:rPr lang="en-GB" sz="2000" b="1" u="sng" dirty="0" err="1">
                <a:solidFill>
                  <a:schemeClr val="tx2">
                    <a:lumMod val="75000"/>
                  </a:schemeClr>
                </a:solidFill>
              </a:rPr>
              <a:t>Étape</a:t>
            </a:r>
            <a:r>
              <a:rPr lang="en-GB" sz="2000" b="1" u="sng" dirty="0">
                <a:solidFill>
                  <a:schemeClr val="tx2">
                    <a:lumMod val="75000"/>
                  </a:schemeClr>
                </a:solidFill>
              </a:rPr>
              <a:t> 3: </a:t>
            </a:r>
            <a:r>
              <a:rPr lang="en-GB" sz="2000" dirty="0" err="1">
                <a:solidFill>
                  <a:schemeClr val="tx2">
                    <a:lumMod val="75000"/>
                  </a:schemeClr>
                </a:solidFill>
              </a:rPr>
              <a:t>Indiquer</a:t>
            </a:r>
            <a:r>
              <a:rPr lang="en-GB" sz="2000" dirty="0">
                <a:solidFill>
                  <a:schemeClr val="tx2">
                    <a:lumMod val="75000"/>
                  </a:schemeClr>
                </a:solidFill>
              </a:rPr>
              <a:t> les </a:t>
            </a:r>
            <a:r>
              <a:rPr lang="en-GB" sz="2000" dirty="0" err="1">
                <a:solidFill>
                  <a:schemeClr val="tx2">
                    <a:lumMod val="75000"/>
                  </a:schemeClr>
                </a:solidFill>
              </a:rPr>
              <a:t>données</a:t>
            </a:r>
            <a:r>
              <a:rPr lang="en-GB" sz="2000" dirty="0">
                <a:solidFill>
                  <a:schemeClr val="tx2">
                    <a:lumMod val="75000"/>
                  </a:schemeClr>
                </a:solidFill>
              </a:rPr>
              <a:t> </a:t>
            </a:r>
            <a:r>
              <a:rPr lang="en-GB" sz="2000" dirty="0" err="1">
                <a:solidFill>
                  <a:schemeClr val="tx2">
                    <a:lumMod val="75000"/>
                  </a:schemeClr>
                </a:solidFill>
              </a:rPr>
              <a:t>disponibles</a:t>
            </a:r>
            <a:r>
              <a:rPr lang="en-GB" sz="2000" dirty="0">
                <a:solidFill>
                  <a:schemeClr val="tx2">
                    <a:lumMod val="75000"/>
                  </a:schemeClr>
                </a:solidFill>
              </a:rPr>
              <a:t>  </a:t>
            </a:r>
            <a:endParaRPr lang="en-GB" sz="2000" b="1" u="sng" dirty="0">
              <a:solidFill>
                <a:schemeClr val="tx2">
                  <a:lumMod val="75000"/>
                </a:schemeClr>
              </a:solidFill>
            </a:endParaRPr>
          </a:p>
          <a:p>
            <a:r>
              <a:rPr lang="en-GB" sz="2000" b="1" u="sng" dirty="0" err="1">
                <a:solidFill>
                  <a:schemeClr val="tx2">
                    <a:lumMod val="75000"/>
                  </a:schemeClr>
                </a:solidFill>
              </a:rPr>
              <a:t>Étape</a:t>
            </a:r>
            <a:r>
              <a:rPr lang="en-GB" sz="2000" b="1" u="sng" dirty="0">
                <a:solidFill>
                  <a:schemeClr val="tx2">
                    <a:lumMod val="75000"/>
                  </a:schemeClr>
                </a:solidFill>
              </a:rPr>
              <a:t> 4</a:t>
            </a:r>
            <a:r>
              <a:rPr lang="en-GB" sz="2000" dirty="0">
                <a:solidFill>
                  <a:schemeClr val="tx2">
                    <a:lumMod val="75000"/>
                  </a:schemeClr>
                </a:solidFill>
              </a:rPr>
              <a:t>: </a:t>
            </a:r>
            <a:r>
              <a:rPr lang="en-GB" sz="2000" dirty="0" err="1">
                <a:solidFill>
                  <a:schemeClr val="tx2">
                    <a:lumMod val="75000"/>
                  </a:schemeClr>
                </a:solidFill>
              </a:rPr>
              <a:t>Délimiter</a:t>
            </a:r>
            <a:r>
              <a:rPr lang="en-GB" sz="2000" dirty="0">
                <a:solidFill>
                  <a:schemeClr val="tx2">
                    <a:lumMod val="75000"/>
                  </a:schemeClr>
                </a:solidFill>
              </a:rPr>
              <a:t> le </a:t>
            </a:r>
            <a:r>
              <a:rPr lang="en-GB" sz="2000" dirty="0" err="1">
                <a:solidFill>
                  <a:schemeClr val="tx2">
                    <a:lumMod val="75000"/>
                  </a:schemeClr>
                </a:solidFill>
              </a:rPr>
              <a:t>secteur</a:t>
            </a:r>
            <a:r>
              <a:rPr lang="en-GB" sz="2000" dirty="0">
                <a:solidFill>
                  <a:schemeClr val="tx2">
                    <a:lumMod val="75000"/>
                  </a:schemeClr>
                </a:solidFill>
              </a:rPr>
              <a:t> WASH  </a:t>
            </a:r>
            <a:endParaRPr lang="en-GB" sz="2000" b="1" u="sng" dirty="0">
              <a:solidFill>
                <a:schemeClr val="tx2">
                  <a:lumMod val="75000"/>
                </a:schemeClr>
              </a:solidFill>
            </a:endParaRPr>
          </a:p>
          <a:p>
            <a:r>
              <a:rPr lang="en-GB" sz="2000" b="1" u="sng" dirty="0" err="1">
                <a:solidFill>
                  <a:schemeClr val="tx2">
                    <a:lumMod val="75000"/>
                  </a:schemeClr>
                </a:solidFill>
              </a:rPr>
              <a:t>Étape</a:t>
            </a:r>
            <a:r>
              <a:rPr lang="en-GB" sz="2000" b="1" u="sng" dirty="0">
                <a:solidFill>
                  <a:schemeClr val="tx2">
                    <a:lumMod val="75000"/>
                  </a:schemeClr>
                </a:solidFill>
              </a:rPr>
              <a:t> 5</a:t>
            </a:r>
            <a:r>
              <a:rPr lang="en-GB" sz="2000" dirty="0">
                <a:solidFill>
                  <a:schemeClr val="tx2">
                    <a:lumMod val="75000"/>
                  </a:schemeClr>
                </a:solidFill>
              </a:rPr>
              <a:t>: Identifier les </a:t>
            </a:r>
            <a:r>
              <a:rPr lang="en-GB" sz="2000" dirty="0" err="1">
                <a:solidFill>
                  <a:schemeClr val="tx2">
                    <a:lumMod val="75000"/>
                  </a:schemeClr>
                </a:solidFill>
              </a:rPr>
              <a:t>unités</a:t>
            </a:r>
            <a:r>
              <a:rPr lang="en-GB" sz="2000" dirty="0">
                <a:solidFill>
                  <a:schemeClr val="tx2">
                    <a:lumMod val="75000"/>
                  </a:schemeClr>
                </a:solidFill>
              </a:rPr>
              <a:t> de </a:t>
            </a:r>
            <a:r>
              <a:rPr lang="en-GB" sz="2000" dirty="0" err="1">
                <a:solidFill>
                  <a:schemeClr val="tx2">
                    <a:lumMod val="75000"/>
                  </a:schemeClr>
                </a:solidFill>
              </a:rPr>
              <a:t>financement</a:t>
            </a:r>
            <a:r>
              <a:rPr lang="en-GB" sz="2000" dirty="0">
                <a:solidFill>
                  <a:schemeClr val="tx2">
                    <a:lumMod val="75000"/>
                  </a:schemeClr>
                </a:solidFill>
              </a:rPr>
              <a:t> (sources de </a:t>
            </a:r>
            <a:r>
              <a:rPr lang="en-GB" sz="2000" dirty="0" err="1">
                <a:solidFill>
                  <a:schemeClr val="tx2">
                    <a:lumMod val="75000"/>
                  </a:schemeClr>
                </a:solidFill>
              </a:rPr>
              <a:t>recettes</a:t>
            </a:r>
            <a:r>
              <a:rPr lang="en-GB" sz="2000" dirty="0">
                <a:solidFill>
                  <a:schemeClr val="tx2">
                    <a:lumMod val="75000"/>
                  </a:schemeClr>
                </a:solidFill>
              </a:rPr>
              <a:t>)  </a:t>
            </a:r>
            <a:endParaRPr lang="en-GB" sz="2000" b="1" u="sng" dirty="0">
              <a:solidFill>
                <a:schemeClr val="tx2">
                  <a:lumMod val="75000"/>
                </a:schemeClr>
              </a:solidFill>
            </a:endParaRPr>
          </a:p>
          <a:p>
            <a:r>
              <a:rPr lang="en-GB" sz="2000" b="1" u="sng" dirty="0" err="1">
                <a:solidFill>
                  <a:schemeClr val="tx2">
                    <a:lumMod val="75000"/>
                  </a:schemeClr>
                </a:solidFill>
              </a:rPr>
              <a:t>Étape</a:t>
            </a:r>
            <a:r>
              <a:rPr lang="en-GB" sz="2000" b="1" u="sng" dirty="0">
                <a:solidFill>
                  <a:schemeClr val="tx2">
                    <a:lumMod val="75000"/>
                  </a:schemeClr>
                </a:solidFill>
              </a:rPr>
              <a:t> 6</a:t>
            </a:r>
            <a:r>
              <a:rPr lang="en-GB" sz="2000" dirty="0">
                <a:solidFill>
                  <a:schemeClr val="tx2">
                    <a:lumMod val="75000"/>
                  </a:schemeClr>
                </a:solidFill>
              </a:rPr>
              <a:t>: </a:t>
            </a:r>
            <a:r>
              <a:rPr lang="en-GB" sz="2000" dirty="0" err="1">
                <a:solidFill>
                  <a:schemeClr val="tx2">
                    <a:lumMod val="75000"/>
                  </a:schemeClr>
                </a:solidFill>
              </a:rPr>
              <a:t>Éviter</a:t>
            </a:r>
            <a:r>
              <a:rPr lang="en-GB" sz="2000" dirty="0">
                <a:solidFill>
                  <a:schemeClr val="tx2">
                    <a:lumMod val="75000"/>
                  </a:schemeClr>
                </a:solidFill>
              </a:rPr>
              <a:t> la double </a:t>
            </a:r>
            <a:r>
              <a:rPr lang="en-GB" sz="2000" dirty="0" err="1">
                <a:solidFill>
                  <a:schemeClr val="tx2">
                    <a:lumMod val="75000"/>
                  </a:schemeClr>
                </a:solidFill>
              </a:rPr>
              <a:t>comptabilisation</a:t>
            </a:r>
            <a:r>
              <a:rPr lang="en-GB" sz="2000" dirty="0">
                <a:solidFill>
                  <a:schemeClr val="tx2">
                    <a:lumMod val="75000"/>
                  </a:schemeClr>
                </a:solidFill>
              </a:rPr>
              <a:t> entre les </a:t>
            </a:r>
            <a:r>
              <a:rPr lang="en-GB" sz="2000" dirty="0" err="1">
                <a:solidFill>
                  <a:schemeClr val="tx2">
                    <a:lumMod val="75000"/>
                  </a:schemeClr>
                </a:solidFill>
              </a:rPr>
              <a:t>unités</a:t>
            </a:r>
            <a:r>
              <a:rPr lang="en-GB" sz="2000" dirty="0">
                <a:solidFill>
                  <a:schemeClr val="tx2">
                    <a:lumMod val="75000"/>
                  </a:schemeClr>
                </a:solidFill>
              </a:rPr>
              <a:t> de </a:t>
            </a:r>
            <a:r>
              <a:rPr lang="en-GB" sz="2000" dirty="0" err="1">
                <a:solidFill>
                  <a:schemeClr val="tx2">
                    <a:lumMod val="75000"/>
                  </a:schemeClr>
                </a:solidFill>
              </a:rPr>
              <a:t>financement</a:t>
            </a:r>
            <a:r>
              <a:rPr lang="en-GB" sz="2000" dirty="0">
                <a:solidFill>
                  <a:schemeClr val="tx2">
                    <a:lumMod val="75000"/>
                  </a:schemeClr>
                </a:solidFill>
              </a:rPr>
              <a:t>  </a:t>
            </a:r>
          </a:p>
        </p:txBody>
      </p:sp>
      <p:sp>
        <p:nvSpPr>
          <p:cNvPr id="8" name="ZoneTexte 7"/>
          <p:cNvSpPr txBox="1"/>
          <p:nvPr/>
        </p:nvSpPr>
        <p:spPr>
          <a:xfrm>
            <a:off x="4140200" y="1781174"/>
            <a:ext cx="3852333" cy="4093428"/>
          </a:xfrm>
          <a:prstGeom prst="rect">
            <a:avLst/>
          </a:prstGeom>
          <a:noFill/>
        </p:spPr>
        <p:txBody>
          <a:bodyPr wrap="square" rtlCol="0">
            <a:spAutoFit/>
          </a:bodyPr>
          <a:lstStyle/>
          <a:p>
            <a:r>
              <a:rPr lang="en-GB" sz="2000" b="1" u="sng" dirty="0" err="1">
                <a:solidFill>
                  <a:schemeClr val="tx2">
                    <a:lumMod val="75000"/>
                  </a:schemeClr>
                </a:solidFill>
              </a:rPr>
              <a:t>Étape</a:t>
            </a:r>
            <a:r>
              <a:rPr lang="en-GB" sz="2000" b="1" u="sng" dirty="0">
                <a:solidFill>
                  <a:schemeClr val="tx2">
                    <a:lumMod val="75000"/>
                  </a:schemeClr>
                </a:solidFill>
              </a:rPr>
              <a:t> 7</a:t>
            </a:r>
            <a:r>
              <a:rPr lang="en-GB" sz="2000" dirty="0">
                <a:solidFill>
                  <a:schemeClr val="tx2">
                    <a:lumMod val="75000"/>
                  </a:schemeClr>
                </a:solidFill>
              </a:rPr>
              <a:t>: </a:t>
            </a:r>
            <a:r>
              <a:rPr lang="en-GB" sz="2000" dirty="0" err="1">
                <a:solidFill>
                  <a:schemeClr val="tx2">
                    <a:lumMod val="75000"/>
                  </a:schemeClr>
                </a:solidFill>
              </a:rPr>
              <a:t>Redevances</a:t>
            </a:r>
            <a:r>
              <a:rPr lang="en-GB" sz="2000" dirty="0">
                <a:solidFill>
                  <a:schemeClr val="tx2">
                    <a:lumMod val="75000"/>
                  </a:schemeClr>
                </a:solidFill>
              </a:rPr>
              <a:t> (</a:t>
            </a:r>
            <a:r>
              <a:rPr lang="en-GB" sz="2000" dirty="0" err="1">
                <a:solidFill>
                  <a:schemeClr val="tx2">
                    <a:lumMod val="75000"/>
                  </a:schemeClr>
                </a:solidFill>
              </a:rPr>
              <a:t>tarifs</a:t>
            </a:r>
            <a:r>
              <a:rPr lang="en-GB" sz="2000" dirty="0">
                <a:solidFill>
                  <a:schemeClr val="tx2">
                    <a:lumMod val="75000"/>
                  </a:schemeClr>
                </a:solidFill>
              </a:rPr>
              <a:t>) pour les services </a:t>
            </a:r>
            <a:r>
              <a:rPr lang="en-GB" sz="2000" dirty="0" err="1">
                <a:solidFill>
                  <a:schemeClr val="tx2">
                    <a:lumMod val="75000"/>
                  </a:schemeClr>
                </a:solidFill>
              </a:rPr>
              <a:t>fournis</a:t>
            </a:r>
            <a:r>
              <a:rPr lang="en-GB" sz="2000" dirty="0">
                <a:solidFill>
                  <a:schemeClr val="tx2">
                    <a:lumMod val="75000"/>
                  </a:schemeClr>
                </a:solidFill>
              </a:rPr>
              <a:t>  </a:t>
            </a:r>
          </a:p>
          <a:p>
            <a:r>
              <a:rPr lang="en-GB" sz="2000" b="1" u="sng" dirty="0" err="1">
                <a:solidFill>
                  <a:schemeClr val="tx2">
                    <a:lumMod val="75000"/>
                  </a:schemeClr>
                </a:solidFill>
              </a:rPr>
              <a:t>Étape</a:t>
            </a:r>
            <a:r>
              <a:rPr lang="en-GB" sz="2000" b="1" u="sng" dirty="0">
                <a:solidFill>
                  <a:schemeClr val="tx2">
                    <a:lumMod val="75000"/>
                  </a:schemeClr>
                </a:solidFill>
              </a:rPr>
              <a:t> 8</a:t>
            </a:r>
            <a:r>
              <a:rPr lang="en-GB" sz="2000" dirty="0">
                <a:solidFill>
                  <a:schemeClr val="tx2">
                    <a:lumMod val="75000"/>
                  </a:schemeClr>
                </a:solidFill>
              </a:rPr>
              <a:t>: </a:t>
            </a:r>
            <a:r>
              <a:rPr lang="en-GB" sz="2000" dirty="0" err="1">
                <a:solidFill>
                  <a:schemeClr val="tx2">
                    <a:lumMod val="75000"/>
                  </a:schemeClr>
                </a:solidFill>
              </a:rPr>
              <a:t>Dépenses</a:t>
            </a:r>
            <a:r>
              <a:rPr lang="en-GB" sz="2000" dirty="0">
                <a:solidFill>
                  <a:schemeClr val="tx2">
                    <a:lumMod val="75000"/>
                  </a:schemeClr>
                </a:solidFill>
              </a:rPr>
              <a:t> </a:t>
            </a:r>
            <a:r>
              <a:rPr lang="en-GB" sz="2000" dirty="0" err="1">
                <a:solidFill>
                  <a:schemeClr val="tx2">
                    <a:lumMod val="75000"/>
                  </a:schemeClr>
                </a:solidFill>
              </a:rPr>
              <a:t>à</a:t>
            </a:r>
            <a:r>
              <a:rPr lang="en-GB" sz="2000" dirty="0">
                <a:solidFill>
                  <a:schemeClr val="tx2">
                    <a:lumMod val="75000"/>
                  </a:schemeClr>
                </a:solidFill>
              </a:rPr>
              <a:t> la charge des ménages qui </a:t>
            </a:r>
            <a:r>
              <a:rPr lang="en-GB" sz="2000" dirty="0" err="1">
                <a:solidFill>
                  <a:schemeClr val="tx2">
                    <a:lumMod val="75000"/>
                  </a:schemeClr>
                </a:solidFill>
              </a:rPr>
              <a:t>assurent</a:t>
            </a:r>
            <a:r>
              <a:rPr lang="en-GB" sz="2000" dirty="0">
                <a:solidFill>
                  <a:schemeClr val="tx2">
                    <a:lumMod val="75000"/>
                  </a:schemeClr>
                </a:solidFill>
              </a:rPr>
              <a:t> </a:t>
            </a:r>
            <a:r>
              <a:rPr lang="en-GB" sz="2000" dirty="0" err="1">
                <a:solidFill>
                  <a:schemeClr val="tx2">
                    <a:lumMod val="75000"/>
                  </a:schemeClr>
                </a:solidFill>
              </a:rPr>
              <a:t>eux-mêmes</a:t>
            </a:r>
            <a:r>
              <a:rPr lang="en-GB" sz="2000" dirty="0">
                <a:solidFill>
                  <a:schemeClr val="tx2">
                    <a:lumMod val="75000"/>
                  </a:schemeClr>
                </a:solidFill>
              </a:rPr>
              <a:t> les services (</a:t>
            </a:r>
            <a:r>
              <a:rPr lang="en-GB" sz="2000" dirty="0" err="1">
                <a:solidFill>
                  <a:schemeClr val="tx2">
                    <a:lumMod val="75000"/>
                  </a:schemeClr>
                </a:solidFill>
              </a:rPr>
              <a:t>Dépenses</a:t>
            </a:r>
            <a:r>
              <a:rPr lang="en-GB" sz="2000" dirty="0">
                <a:solidFill>
                  <a:schemeClr val="tx2">
                    <a:lumMod val="75000"/>
                  </a:schemeClr>
                </a:solidFill>
              </a:rPr>
              <a:t> </a:t>
            </a:r>
            <a:r>
              <a:rPr lang="en-GB" sz="2000" dirty="0" err="1">
                <a:solidFill>
                  <a:schemeClr val="tx2">
                    <a:lumMod val="75000"/>
                  </a:schemeClr>
                </a:solidFill>
              </a:rPr>
              <a:t>d’auto-approvisionnement</a:t>
            </a:r>
            <a:r>
              <a:rPr lang="en-GB" sz="2000" dirty="0">
                <a:solidFill>
                  <a:schemeClr val="tx2">
                    <a:lumMod val="75000"/>
                  </a:schemeClr>
                </a:solidFill>
              </a:rPr>
              <a:t> des ménages) </a:t>
            </a:r>
          </a:p>
          <a:p>
            <a:r>
              <a:rPr lang="en-GB" sz="2000" b="1" u="sng" dirty="0" err="1">
                <a:solidFill>
                  <a:schemeClr val="tx2">
                    <a:lumMod val="75000"/>
                  </a:schemeClr>
                </a:solidFill>
              </a:rPr>
              <a:t>Étape</a:t>
            </a:r>
            <a:r>
              <a:rPr lang="en-GB" sz="2000" b="1" u="sng" dirty="0">
                <a:solidFill>
                  <a:schemeClr val="tx2">
                    <a:lumMod val="75000"/>
                  </a:schemeClr>
                </a:solidFill>
              </a:rPr>
              <a:t> 9</a:t>
            </a:r>
            <a:r>
              <a:rPr lang="en-GB" sz="2000" dirty="0">
                <a:solidFill>
                  <a:schemeClr val="tx2">
                    <a:lumMod val="75000"/>
                  </a:schemeClr>
                </a:solidFill>
              </a:rPr>
              <a:t>: </a:t>
            </a:r>
            <a:r>
              <a:rPr lang="en-GB" sz="2000" dirty="0" err="1">
                <a:solidFill>
                  <a:schemeClr val="tx2">
                    <a:lumMod val="75000"/>
                  </a:schemeClr>
                </a:solidFill>
              </a:rPr>
              <a:t>Dépenses</a:t>
            </a:r>
            <a:r>
              <a:rPr lang="en-GB" sz="2000" dirty="0">
                <a:solidFill>
                  <a:schemeClr val="tx2">
                    <a:lumMod val="75000"/>
                  </a:schemeClr>
                </a:solidFill>
              </a:rPr>
              <a:t> </a:t>
            </a:r>
            <a:r>
              <a:rPr lang="en-GB" sz="2000" dirty="0" err="1">
                <a:solidFill>
                  <a:schemeClr val="tx2">
                    <a:lumMod val="75000"/>
                  </a:schemeClr>
                </a:solidFill>
              </a:rPr>
              <a:t>publiques</a:t>
            </a:r>
            <a:r>
              <a:rPr lang="en-GB" sz="2000" dirty="0">
                <a:solidFill>
                  <a:schemeClr val="tx2">
                    <a:lumMod val="75000"/>
                  </a:schemeClr>
                </a:solidFill>
              </a:rPr>
              <a:t>  </a:t>
            </a:r>
          </a:p>
          <a:p>
            <a:r>
              <a:rPr lang="en-GB" sz="2000" b="1" u="sng" dirty="0" err="1">
                <a:solidFill>
                  <a:schemeClr val="tx2">
                    <a:lumMod val="75000"/>
                  </a:schemeClr>
                </a:solidFill>
              </a:rPr>
              <a:t>Étape</a:t>
            </a:r>
            <a:r>
              <a:rPr lang="en-GB" sz="2000" b="1" u="sng" dirty="0">
                <a:solidFill>
                  <a:schemeClr val="tx2">
                    <a:lumMod val="75000"/>
                  </a:schemeClr>
                </a:solidFill>
              </a:rPr>
              <a:t> 10</a:t>
            </a:r>
            <a:r>
              <a:rPr lang="en-GB" sz="2000" dirty="0">
                <a:solidFill>
                  <a:schemeClr val="tx2">
                    <a:lumMod val="75000"/>
                  </a:schemeClr>
                </a:solidFill>
              </a:rPr>
              <a:t>: </a:t>
            </a:r>
            <a:r>
              <a:rPr lang="en-GB" sz="2000" dirty="0" err="1">
                <a:solidFill>
                  <a:schemeClr val="tx2">
                    <a:lumMod val="75000"/>
                  </a:schemeClr>
                </a:solidFill>
              </a:rPr>
              <a:t>Transferts</a:t>
            </a:r>
            <a:r>
              <a:rPr lang="en-GB" sz="2000" dirty="0">
                <a:solidFill>
                  <a:schemeClr val="tx2">
                    <a:lumMod val="75000"/>
                  </a:schemeClr>
                </a:solidFill>
              </a:rPr>
              <a:t> publics </a:t>
            </a:r>
            <a:r>
              <a:rPr lang="en-GB" sz="2000" dirty="0" err="1">
                <a:solidFill>
                  <a:schemeClr val="tx2">
                    <a:lumMod val="75000"/>
                  </a:schemeClr>
                </a:solidFill>
              </a:rPr>
              <a:t>internationaux</a:t>
            </a:r>
            <a:endParaRPr lang="en-GB" sz="2000" dirty="0">
              <a:solidFill>
                <a:schemeClr val="tx2">
                  <a:lumMod val="75000"/>
                </a:schemeClr>
              </a:solidFill>
            </a:endParaRPr>
          </a:p>
          <a:p>
            <a:r>
              <a:rPr lang="en-GB" sz="2000" b="1" u="sng" dirty="0" err="1">
                <a:solidFill>
                  <a:schemeClr val="tx2">
                    <a:lumMod val="75000"/>
                  </a:schemeClr>
                </a:solidFill>
              </a:rPr>
              <a:t>Étape</a:t>
            </a:r>
            <a:r>
              <a:rPr lang="en-GB" sz="2000" b="1" u="sng" dirty="0">
                <a:solidFill>
                  <a:schemeClr val="tx2">
                    <a:lumMod val="75000"/>
                  </a:schemeClr>
                </a:solidFill>
              </a:rPr>
              <a:t> 11</a:t>
            </a:r>
            <a:r>
              <a:rPr lang="en-GB" sz="2000" dirty="0">
                <a:solidFill>
                  <a:schemeClr val="tx2">
                    <a:lumMod val="75000"/>
                  </a:schemeClr>
                </a:solidFill>
              </a:rPr>
              <a:t>: </a:t>
            </a:r>
            <a:r>
              <a:rPr lang="en-GB" sz="2000" dirty="0" err="1">
                <a:solidFill>
                  <a:schemeClr val="tx2">
                    <a:lumMod val="75000"/>
                  </a:schemeClr>
                </a:solidFill>
              </a:rPr>
              <a:t>Transferts</a:t>
            </a:r>
            <a:r>
              <a:rPr lang="en-GB" sz="2000" dirty="0">
                <a:solidFill>
                  <a:schemeClr val="tx2">
                    <a:lumMod val="75000"/>
                  </a:schemeClr>
                </a:solidFill>
              </a:rPr>
              <a:t> </a:t>
            </a:r>
            <a:r>
              <a:rPr lang="en-GB" sz="2000" dirty="0" err="1">
                <a:solidFill>
                  <a:schemeClr val="tx2">
                    <a:lumMod val="75000"/>
                  </a:schemeClr>
                </a:solidFill>
              </a:rPr>
              <a:t>volontaires</a:t>
            </a:r>
            <a:r>
              <a:rPr lang="en-GB" sz="2000" dirty="0">
                <a:solidFill>
                  <a:schemeClr val="tx2">
                    <a:lumMod val="75000"/>
                  </a:schemeClr>
                </a:solidFill>
              </a:rPr>
              <a:t> (</a:t>
            </a:r>
            <a:r>
              <a:rPr lang="en-GB" sz="2000" dirty="0" err="1">
                <a:solidFill>
                  <a:schemeClr val="tx2">
                    <a:lumMod val="75000"/>
                  </a:schemeClr>
                </a:solidFill>
              </a:rPr>
              <a:t>ONGs</a:t>
            </a:r>
            <a:r>
              <a:rPr lang="en-GB" sz="2000" dirty="0">
                <a:solidFill>
                  <a:schemeClr val="tx2">
                    <a:lumMod val="75000"/>
                  </a:schemeClr>
                </a:solidFill>
              </a:rPr>
              <a:t> et </a:t>
            </a:r>
            <a:r>
              <a:rPr lang="en-GB" sz="2000" dirty="0" err="1">
                <a:solidFill>
                  <a:schemeClr val="tx2">
                    <a:lumMod val="75000"/>
                  </a:schemeClr>
                </a:solidFill>
              </a:rPr>
              <a:t>fondations</a:t>
            </a:r>
            <a:r>
              <a:rPr lang="en-GB" sz="2000" dirty="0">
                <a:solidFill>
                  <a:schemeClr val="tx2">
                    <a:lumMod val="75000"/>
                  </a:schemeClr>
                </a:solidFill>
              </a:rPr>
              <a:t>)</a:t>
            </a:r>
          </a:p>
          <a:p>
            <a:r>
              <a:rPr lang="en-GB" sz="2000" b="1" u="sng" dirty="0" err="1">
                <a:solidFill>
                  <a:schemeClr val="tx2">
                    <a:lumMod val="75000"/>
                  </a:schemeClr>
                </a:solidFill>
              </a:rPr>
              <a:t>Étape</a:t>
            </a:r>
            <a:r>
              <a:rPr lang="en-GB" sz="2000" b="1" u="sng" dirty="0">
                <a:solidFill>
                  <a:schemeClr val="tx2">
                    <a:lumMod val="75000"/>
                  </a:schemeClr>
                </a:solidFill>
              </a:rPr>
              <a:t> 12</a:t>
            </a:r>
            <a:r>
              <a:rPr lang="en-GB" sz="2000" dirty="0">
                <a:solidFill>
                  <a:schemeClr val="tx2">
                    <a:lumMod val="75000"/>
                  </a:schemeClr>
                </a:solidFill>
              </a:rPr>
              <a:t>: </a:t>
            </a:r>
            <a:r>
              <a:rPr lang="en-GB" sz="2000" dirty="0" err="1">
                <a:solidFill>
                  <a:schemeClr val="tx2">
                    <a:lumMod val="75000"/>
                  </a:schemeClr>
                </a:solidFill>
              </a:rPr>
              <a:t>Fonds</a:t>
            </a:r>
            <a:r>
              <a:rPr lang="en-GB" sz="2000" dirty="0">
                <a:solidFill>
                  <a:schemeClr val="tx2">
                    <a:lumMod val="75000"/>
                  </a:schemeClr>
                </a:solidFill>
              </a:rPr>
              <a:t> </a:t>
            </a:r>
            <a:r>
              <a:rPr lang="en-GB" sz="2000" dirty="0" err="1">
                <a:solidFill>
                  <a:schemeClr val="tx2">
                    <a:lumMod val="75000"/>
                  </a:schemeClr>
                </a:solidFill>
              </a:rPr>
              <a:t>remboursables</a:t>
            </a:r>
            <a:endParaRPr lang="en-GB" sz="2000" dirty="0">
              <a:solidFill>
                <a:schemeClr val="tx2">
                  <a:lumMod val="75000"/>
                </a:schemeClr>
              </a:solidFill>
            </a:endParaRPr>
          </a:p>
          <a:p>
            <a:endParaRPr lang="en-GB" sz="2000" dirty="0">
              <a:solidFill>
                <a:schemeClr val="tx2">
                  <a:lumMod val="75000"/>
                </a:schemeClr>
              </a:solidFill>
            </a:endParaRPr>
          </a:p>
        </p:txBody>
      </p:sp>
    </p:spTree>
    <p:extLst>
      <p:ext uri="{BB962C8B-B14F-4D97-AF65-F5344CB8AC3E}">
        <p14:creationId xmlns:p14="http://schemas.microsoft.com/office/powerpoint/2010/main" val="1554339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8206"/>
            <a:ext cx="8397240" cy="994122"/>
          </a:xfrm>
        </p:spPr>
        <p:txBody>
          <a:bodyPr>
            <a:normAutofit/>
          </a:bodyPr>
          <a:lstStyle/>
          <a:p>
            <a:r>
              <a:rPr dirty="0"/>
              <a:t>Collecte des données</a:t>
            </a:r>
            <a:endParaRPr lang="en-GB" dirty="0"/>
          </a:p>
        </p:txBody>
      </p:sp>
      <p:sp>
        <p:nvSpPr>
          <p:cNvPr id="3" name="Content Placeholder 2"/>
          <p:cNvSpPr>
            <a:spLocks noGrp="1"/>
          </p:cNvSpPr>
          <p:nvPr>
            <p:ph sz="quarter" idx="10"/>
          </p:nvPr>
        </p:nvSpPr>
        <p:spPr>
          <a:xfrm>
            <a:off x="468313" y="1733914"/>
            <a:ext cx="8208143" cy="3666226"/>
          </a:xfrm>
        </p:spPr>
        <p:txBody>
          <a:bodyPr>
            <a:normAutofit fontScale="85000" lnSpcReduction="20000"/>
          </a:bodyPr>
          <a:lstStyle/>
          <a:p>
            <a:pPr marL="0" indent="0">
              <a:buNone/>
            </a:pPr>
            <a:r>
              <a:rPr lang="en-GB" b="1" dirty="0">
                <a:solidFill>
                  <a:schemeClr val="tx2">
                    <a:lumMod val="75000"/>
                  </a:schemeClr>
                </a:solidFill>
              </a:rPr>
              <a:t>Les sources </a:t>
            </a:r>
            <a:r>
              <a:rPr lang="en-GB" b="1" dirty="0" err="1">
                <a:solidFill>
                  <a:schemeClr val="tx2">
                    <a:lumMod val="75000"/>
                  </a:schemeClr>
                </a:solidFill>
              </a:rPr>
              <a:t>d’informations</a:t>
            </a:r>
            <a:r>
              <a:rPr lang="en-GB" b="1" dirty="0">
                <a:solidFill>
                  <a:schemeClr val="tx2">
                    <a:lumMod val="75000"/>
                  </a:schemeClr>
                </a:solidFill>
              </a:rPr>
              <a:t> </a:t>
            </a:r>
            <a:r>
              <a:rPr lang="en-GB" b="1" dirty="0" err="1">
                <a:solidFill>
                  <a:schemeClr val="tx2">
                    <a:lumMod val="75000"/>
                  </a:schemeClr>
                </a:solidFill>
              </a:rPr>
              <a:t>possibles</a:t>
            </a:r>
            <a:r>
              <a:rPr lang="en-GB" b="1" dirty="0">
                <a:solidFill>
                  <a:schemeClr val="tx2">
                    <a:lumMod val="75000"/>
                  </a:schemeClr>
                </a:solidFill>
              </a:rPr>
              <a:t>:</a:t>
            </a:r>
          </a:p>
          <a:p>
            <a:r>
              <a:rPr lang="en-GB" sz="3000" dirty="0">
                <a:solidFill>
                  <a:schemeClr val="tx2">
                    <a:lumMod val="75000"/>
                  </a:schemeClr>
                </a:solidFill>
              </a:rPr>
              <a:t>Documents de </a:t>
            </a:r>
            <a:r>
              <a:rPr lang="en-GB" sz="3000" dirty="0" err="1">
                <a:solidFill>
                  <a:schemeClr val="tx2">
                    <a:lumMod val="75000"/>
                  </a:schemeClr>
                </a:solidFill>
              </a:rPr>
              <a:t>planification</a:t>
            </a:r>
            <a:r>
              <a:rPr lang="en-GB" sz="3000" dirty="0">
                <a:solidFill>
                  <a:schemeClr val="tx2">
                    <a:lumMod val="75000"/>
                  </a:schemeClr>
                </a:solidFill>
              </a:rPr>
              <a:t> </a:t>
            </a:r>
            <a:r>
              <a:rPr lang="en-GB" sz="3000" dirty="0" err="1">
                <a:solidFill>
                  <a:schemeClr val="tx2">
                    <a:lumMod val="75000"/>
                  </a:schemeClr>
                </a:solidFill>
              </a:rPr>
              <a:t>nationale</a:t>
            </a:r>
            <a:endParaRPr lang="en-GB" sz="3000" dirty="0">
              <a:solidFill>
                <a:schemeClr val="tx2">
                  <a:lumMod val="75000"/>
                </a:schemeClr>
              </a:solidFill>
            </a:endParaRPr>
          </a:p>
          <a:p>
            <a:r>
              <a:rPr lang="en-GB" sz="3000" dirty="0" err="1">
                <a:solidFill>
                  <a:schemeClr val="tx2">
                    <a:lumMod val="75000"/>
                  </a:schemeClr>
                </a:solidFill>
              </a:rPr>
              <a:t>Systèmes</a:t>
            </a:r>
            <a:r>
              <a:rPr lang="en-GB" sz="3000" dirty="0">
                <a:solidFill>
                  <a:schemeClr val="tx2">
                    <a:lumMod val="75000"/>
                  </a:schemeClr>
                </a:solidFill>
              </a:rPr>
              <a:t> </a:t>
            </a:r>
            <a:r>
              <a:rPr lang="en-GB" sz="3000" dirty="0" err="1">
                <a:solidFill>
                  <a:schemeClr val="tx2">
                    <a:lumMod val="75000"/>
                  </a:schemeClr>
                </a:solidFill>
              </a:rPr>
              <a:t>d’information</a:t>
            </a:r>
            <a:r>
              <a:rPr lang="en-GB" sz="3000" dirty="0">
                <a:solidFill>
                  <a:schemeClr val="tx2">
                    <a:lumMod val="75000"/>
                  </a:schemeClr>
                </a:solidFill>
              </a:rPr>
              <a:t> </a:t>
            </a:r>
            <a:r>
              <a:rPr lang="en-GB" sz="3000" dirty="0" err="1">
                <a:solidFill>
                  <a:schemeClr val="tx2">
                    <a:lumMod val="75000"/>
                  </a:schemeClr>
                </a:solidFill>
              </a:rPr>
              <a:t>nationaux</a:t>
            </a:r>
            <a:r>
              <a:rPr lang="en-GB" sz="3000" dirty="0">
                <a:solidFill>
                  <a:schemeClr val="tx2">
                    <a:lumMod val="75000"/>
                  </a:schemeClr>
                </a:solidFill>
              </a:rPr>
              <a:t> (</a:t>
            </a:r>
            <a:r>
              <a:rPr lang="en-GB" sz="3000" dirty="0" err="1">
                <a:solidFill>
                  <a:schemeClr val="tx2">
                    <a:lumMod val="75000"/>
                  </a:schemeClr>
                </a:solidFill>
              </a:rPr>
              <a:t>enquêtes</a:t>
            </a:r>
            <a:r>
              <a:rPr lang="en-GB" sz="3000" dirty="0">
                <a:solidFill>
                  <a:schemeClr val="tx2">
                    <a:lumMod val="75000"/>
                  </a:schemeClr>
                </a:solidFill>
              </a:rPr>
              <a:t>, </a:t>
            </a:r>
            <a:r>
              <a:rPr lang="en-GB" sz="3000" dirty="0" err="1">
                <a:solidFill>
                  <a:schemeClr val="tx2">
                    <a:lumMod val="75000"/>
                  </a:schemeClr>
                </a:solidFill>
              </a:rPr>
              <a:t>données</a:t>
            </a:r>
            <a:r>
              <a:rPr lang="en-GB" sz="3000" dirty="0">
                <a:solidFill>
                  <a:schemeClr val="tx2">
                    <a:lumMod val="75000"/>
                  </a:schemeClr>
                </a:solidFill>
              </a:rPr>
              <a:t> de </a:t>
            </a:r>
            <a:r>
              <a:rPr lang="en-GB" sz="3000" dirty="0" err="1">
                <a:solidFill>
                  <a:schemeClr val="tx2">
                    <a:lumMod val="75000"/>
                  </a:schemeClr>
                </a:solidFill>
              </a:rPr>
              <a:t>recensement</a:t>
            </a:r>
            <a:r>
              <a:rPr lang="en-GB" sz="3000" dirty="0">
                <a:solidFill>
                  <a:schemeClr val="tx2">
                    <a:lumMod val="75000"/>
                  </a:schemeClr>
                </a:solidFill>
              </a:rPr>
              <a:t>)</a:t>
            </a:r>
          </a:p>
          <a:p>
            <a:r>
              <a:rPr lang="en-GB" sz="3000" dirty="0">
                <a:solidFill>
                  <a:schemeClr val="tx2">
                    <a:lumMod val="75000"/>
                  </a:schemeClr>
                </a:solidFill>
              </a:rPr>
              <a:t>Documents de </a:t>
            </a:r>
            <a:r>
              <a:rPr lang="en-GB" sz="3000" dirty="0" err="1">
                <a:solidFill>
                  <a:schemeClr val="tx2">
                    <a:lumMod val="75000"/>
                  </a:schemeClr>
                </a:solidFill>
              </a:rPr>
              <a:t>planification</a:t>
            </a:r>
            <a:r>
              <a:rPr lang="en-GB" sz="3000" dirty="0">
                <a:solidFill>
                  <a:schemeClr val="tx2">
                    <a:lumMod val="75000"/>
                  </a:schemeClr>
                </a:solidFill>
              </a:rPr>
              <a:t> </a:t>
            </a:r>
            <a:r>
              <a:rPr lang="en-GB" sz="3000" dirty="0" err="1">
                <a:solidFill>
                  <a:schemeClr val="tx2">
                    <a:lumMod val="75000"/>
                  </a:schemeClr>
                </a:solidFill>
              </a:rPr>
              <a:t>sectorielle</a:t>
            </a:r>
            <a:r>
              <a:rPr lang="en-GB" sz="3000" dirty="0">
                <a:solidFill>
                  <a:schemeClr val="tx2">
                    <a:lumMod val="75000"/>
                  </a:schemeClr>
                </a:solidFill>
              </a:rPr>
              <a:t> et </a:t>
            </a:r>
            <a:r>
              <a:rPr lang="en-GB" sz="3000" dirty="0" err="1">
                <a:solidFill>
                  <a:schemeClr val="tx2">
                    <a:lumMod val="75000"/>
                  </a:schemeClr>
                </a:solidFill>
              </a:rPr>
              <a:t>systèmes</a:t>
            </a:r>
            <a:r>
              <a:rPr lang="en-GB" sz="3000" dirty="0">
                <a:solidFill>
                  <a:schemeClr val="tx2">
                    <a:lumMod val="75000"/>
                  </a:schemeClr>
                </a:solidFill>
              </a:rPr>
              <a:t> </a:t>
            </a:r>
            <a:r>
              <a:rPr lang="en-GB" sz="3000" dirty="0" err="1">
                <a:solidFill>
                  <a:schemeClr val="tx2">
                    <a:lumMod val="75000"/>
                  </a:schemeClr>
                </a:solidFill>
              </a:rPr>
              <a:t>d’information</a:t>
            </a:r>
            <a:endParaRPr lang="en-GB" sz="3000" dirty="0">
              <a:solidFill>
                <a:schemeClr val="tx2">
                  <a:lumMod val="75000"/>
                </a:schemeClr>
              </a:solidFill>
            </a:endParaRPr>
          </a:p>
          <a:p>
            <a:r>
              <a:rPr lang="en-GB" sz="3000" dirty="0">
                <a:solidFill>
                  <a:schemeClr val="tx2">
                    <a:lumMod val="75000"/>
                  </a:schemeClr>
                </a:solidFill>
              </a:rPr>
              <a:t>Bases de </a:t>
            </a:r>
            <a:r>
              <a:rPr lang="en-GB" sz="3000" dirty="0" err="1">
                <a:solidFill>
                  <a:schemeClr val="tx2">
                    <a:lumMod val="75000"/>
                  </a:schemeClr>
                </a:solidFill>
              </a:rPr>
              <a:t>données</a:t>
            </a:r>
            <a:r>
              <a:rPr lang="en-GB" sz="3000" dirty="0">
                <a:solidFill>
                  <a:schemeClr val="tx2">
                    <a:lumMod val="75000"/>
                  </a:schemeClr>
                </a:solidFill>
              </a:rPr>
              <a:t> </a:t>
            </a:r>
            <a:r>
              <a:rPr lang="en-GB" sz="3000" dirty="0" err="1">
                <a:solidFill>
                  <a:schemeClr val="tx2">
                    <a:lumMod val="75000"/>
                  </a:schemeClr>
                </a:solidFill>
              </a:rPr>
              <a:t>internationales</a:t>
            </a:r>
            <a:r>
              <a:rPr lang="en-GB" sz="3000" dirty="0">
                <a:solidFill>
                  <a:schemeClr val="tx2">
                    <a:lumMod val="75000"/>
                  </a:schemeClr>
                </a:solidFill>
              </a:rPr>
              <a:t> (IBNET, OECD CRS)</a:t>
            </a:r>
          </a:p>
          <a:p>
            <a:r>
              <a:rPr lang="en-GB" sz="3000" dirty="0" err="1">
                <a:solidFill>
                  <a:schemeClr val="tx2">
                    <a:lumMod val="75000"/>
                  </a:schemeClr>
                </a:solidFill>
              </a:rPr>
              <a:t>Études</a:t>
            </a:r>
            <a:r>
              <a:rPr lang="en-GB" sz="3000" dirty="0">
                <a:solidFill>
                  <a:schemeClr val="tx2">
                    <a:lumMod val="75000"/>
                  </a:schemeClr>
                </a:solidFill>
              </a:rPr>
              <a:t>, revues et </a:t>
            </a:r>
            <a:r>
              <a:rPr lang="en-GB" sz="3000" dirty="0" err="1">
                <a:solidFill>
                  <a:schemeClr val="tx2">
                    <a:lumMod val="75000"/>
                  </a:schemeClr>
                </a:solidFill>
              </a:rPr>
              <a:t>évaluations</a:t>
            </a:r>
            <a:endParaRPr lang="en-GB" sz="3000" dirty="0">
              <a:solidFill>
                <a:schemeClr val="tx2">
                  <a:lumMod val="75000"/>
                </a:schemeClr>
              </a:solidFill>
            </a:endParaRPr>
          </a:p>
          <a:p>
            <a:r>
              <a:rPr lang="en-GB" sz="3000" dirty="0" err="1">
                <a:solidFill>
                  <a:schemeClr val="tx2">
                    <a:lumMod val="75000"/>
                  </a:schemeClr>
                </a:solidFill>
              </a:rPr>
              <a:t>Prestataires</a:t>
            </a:r>
            <a:r>
              <a:rPr lang="en-GB" sz="3000" dirty="0">
                <a:solidFill>
                  <a:schemeClr val="tx2">
                    <a:lumMod val="75000"/>
                  </a:schemeClr>
                </a:solidFill>
              </a:rPr>
              <a:t> de service</a:t>
            </a:r>
          </a:p>
        </p:txBody>
      </p:sp>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D11</a:t>
            </a:r>
          </a:p>
        </p:txBody>
      </p:sp>
    </p:spTree>
    <p:extLst>
      <p:ext uri="{BB962C8B-B14F-4D97-AF65-F5344CB8AC3E}">
        <p14:creationId xmlns:p14="http://schemas.microsoft.com/office/powerpoint/2010/main" val="31787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9064" y="795111"/>
            <a:ext cx="7514936" cy="4847477"/>
            <a:chOff x="3241963" y="2054616"/>
            <a:chExt cx="11804073" cy="8315512"/>
          </a:xfrm>
        </p:grpSpPr>
        <p:pic>
          <p:nvPicPr>
            <p:cNvPr id="112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41963" y="2054616"/>
              <a:ext cx="11804072" cy="686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41963" y="8915400"/>
              <a:ext cx="11804073" cy="145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D11</a:t>
            </a:r>
          </a:p>
        </p:txBody>
      </p:sp>
      <p:sp>
        <p:nvSpPr>
          <p:cNvPr id="9" name="Rounded Rectangle 8"/>
          <p:cNvSpPr/>
          <p:nvPr/>
        </p:nvSpPr>
        <p:spPr>
          <a:xfrm flipH="1">
            <a:off x="210958" y="1670834"/>
            <a:ext cx="5060294" cy="767565"/>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flipH="1">
            <a:off x="5753522" y="1347669"/>
            <a:ext cx="2882457" cy="923330"/>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Identifier la </a:t>
            </a:r>
            <a:r>
              <a:rPr lang="en-GB" b="1" dirty="0" err="1">
                <a:ln w="3175" cmpd="sng">
                  <a:noFill/>
                </a:ln>
                <a:solidFill>
                  <a:srgbClr val="C00000"/>
                </a:solidFill>
                <a:effectLst>
                  <a:glow rad="139700">
                    <a:schemeClr val="bg1"/>
                  </a:glow>
                </a:effectLst>
              </a:rPr>
              <a:t>monnaie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l’année</a:t>
            </a:r>
            <a:r>
              <a:rPr lang="en-GB" b="1" dirty="0">
                <a:ln w="3175" cmpd="sng">
                  <a:noFill/>
                </a:ln>
                <a:solidFill>
                  <a:srgbClr val="C00000"/>
                </a:solidFill>
                <a:effectLst>
                  <a:glow rad="139700">
                    <a:schemeClr val="bg1"/>
                  </a:glow>
                </a:effectLst>
              </a:rPr>
              <a:t> et la </a:t>
            </a:r>
            <a:r>
              <a:rPr lang="en-GB" b="1" dirty="0" err="1">
                <a:ln w="3175" cmpd="sng">
                  <a:noFill/>
                </a:ln>
                <a:solidFill>
                  <a:srgbClr val="C00000"/>
                </a:solidFill>
                <a:effectLst>
                  <a:glow rad="139700">
                    <a:schemeClr val="bg1"/>
                  </a:glow>
                </a:effectLst>
              </a:rPr>
              <a:t>personne</a:t>
            </a:r>
            <a:r>
              <a:rPr lang="en-GB" b="1" dirty="0">
                <a:ln w="3175" cmpd="sng">
                  <a:noFill/>
                </a:ln>
                <a:solidFill>
                  <a:srgbClr val="C00000"/>
                </a:solidFill>
                <a:effectLst>
                  <a:glow rad="139700">
                    <a:schemeClr val="bg1"/>
                  </a:glow>
                </a:effectLst>
              </a:rPr>
              <a:t> à </a:t>
            </a:r>
            <a:r>
              <a:rPr lang="en-GB" b="1" dirty="0" err="1">
                <a:ln w="3175" cmpd="sng">
                  <a:noFill/>
                </a:ln>
                <a:solidFill>
                  <a:srgbClr val="C00000"/>
                </a:solidFill>
                <a:effectLst>
                  <a:glow rad="139700">
                    <a:schemeClr val="bg1"/>
                  </a:glow>
                </a:effectLst>
              </a:rPr>
              <a:t>contacter</a:t>
            </a:r>
            <a:r>
              <a:rPr lang="en-GB" b="1" dirty="0">
                <a:ln w="3175" cmpd="sng">
                  <a:noFill/>
                </a:ln>
                <a:solidFill>
                  <a:srgbClr val="C00000"/>
                </a:solidFill>
                <a:effectLst>
                  <a:glow rad="139700">
                    <a:schemeClr val="bg1"/>
                  </a:glow>
                </a:effectLst>
              </a:rPr>
              <a:t>. </a:t>
            </a:r>
          </a:p>
        </p:txBody>
      </p:sp>
      <p:sp>
        <p:nvSpPr>
          <p:cNvPr id="11" name="Freeform 10"/>
          <p:cNvSpPr/>
          <p:nvPr/>
        </p:nvSpPr>
        <p:spPr>
          <a:xfrm rot="18538115">
            <a:off x="5252158" y="1726447"/>
            <a:ext cx="520459" cy="199298"/>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8718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19351" y="818012"/>
            <a:ext cx="4788000" cy="4890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1503704" y="1979355"/>
            <a:ext cx="2003428" cy="1440160"/>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TextBox 8"/>
          <p:cNvSpPr txBox="1"/>
          <p:nvPr/>
        </p:nvSpPr>
        <p:spPr>
          <a:xfrm>
            <a:off x="294370" y="1231426"/>
            <a:ext cx="2418667" cy="646331"/>
          </a:xfrm>
          <a:prstGeom prst="rect">
            <a:avLst/>
          </a:prstGeom>
          <a:noFill/>
          <a:effectLst/>
        </p:spPr>
        <p:txBody>
          <a:bodyPr wrap="square" rtlCol="0">
            <a:spAutoFit/>
          </a:bodyPr>
          <a:lstStyle>
            <a:defPPr>
              <a:defRPr lang="en-US"/>
            </a:defPPr>
            <a:lvl1pPr>
              <a:defRPr b="1">
                <a:ln w="3175" cmpd="sng">
                  <a:noFill/>
                </a:ln>
                <a:solidFill>
                  <a:srgbClr val="C00000"/>
                </a:solidFill>
                <a:effectLst>
                  <a:glow rad="139700">
                    <a:schemeClr val="bg1"/>
                  </a:glow>
                </a:effectLst>
              </a:defRPr>
            </a:lvl1pPr>
          </a:lstStyle>
          <a:p>
            <a:r>
              <a:rPr lang="en-GB" dirty="0" err="1"/>
              <a:t>Sous-secteurs</a:t>
            </a:r>
            <a:r>
              <a:rPr lang="en-GB" dirty="0"/>
              <a:t> </a:t>
            </a:r>
            <a:r>
              <a:rPr lang="en-GB" dirty="0" err="1"/>
              <a:t>couverts</a:t>
            </a:r>
            <a:r>
              <a:rPr lang="en-GB" dirty="0"/>
              <a:t> </a:t>
            </a:r>
            <a:r>
              <a:rPr lang="en-GB" dirty="0" err="1"/>
              <a:t>dans</a:t>
            </a:r>
            <a:r>
              <a:rPr lang="en-GB" dirty="0"/>
              <a:t> le plan</a:t>
            </a:r>
          </a:p>
        </p:txBody>
      </p:sp>
      <p:sp>
        <p:nvSpPr>
          <p:cNvPr id="25" name="Freeform 24"/>
          <p:cNvSpPr/>
          <p:nvPr/>
        </p:nvSpPr>
        <p:spPr>
          <a:xfrm>
            <a:off x="1044904" y="1832635"/>
            <a:ext cx="476397" cy="66497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3"/>
          <p:cNvSpPr/>
          <p:nvPr/>
        </p:nvSpPr>
        <p:spPr>
          <a:xfrm>
            <a:off x="14171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a:t>
            </a:r>
          </a:p>
        </p:txBody>
      </p:sp>
      <p:sp>
        <p:nvSpPr>
          <p:cNvPr id="12" name="Rounded Rectangle 7">
            <a:extLst>
              <a:ext uri="{FF2B5EF4-FFF2-40B4-BE49-F238E27FC236}">
                <a16:creationId xmlns:a16="http://schemas.microsoft.com/office/drawing/2014/main" id="{FC5763FC-37B5-F147-A3EE-D35641AFA408}"/>
              </a:ext>
            </a:extLst>
          </p:cNvPr>
          <p:cNvSpPr/>
          <p:nvPr/>
        </p:nvSpPr>
        <p:spPr>
          <a:xfrm>
            <a:off x="3530116" y="1419906"/>
            <a:ext cx="2877235" cy="72000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TextBox 12">
            <a:extLst>
              <a:ext uri="{FF2B5EF4-FFF2-40B4-BE49-F238E27FC236}">
                <a16:creationId xmlns:a16="http://schemas.microsoft.com/office/drawing/2014/main" id="{6B7B56B8-40A5-1D42-8157-3D7E930E05E8}"/>
              </a:ext>
            </a:extLst>
          </p:cNvPr>
          <p:cNvSpPr txBox="1"/>
          <p:nvPr/>
        </p:nvSpPr>
        <p:spPr>
          <a:xfrm>
            <a:off x="6092598" y="1088773"/>
            <a:ext cx="2031325" cy="369332"/>
          </a:xfrm>
          <a:prstGeom prst="rect">
            <a:avLst/>
          </a:prstGeom>
          <a:noFill/>
          <a:effectLst/>
        </p:spPr>
        <p:txBody>
          <a:bodyPr wrap="none" rtlCol="0">
            <a:spAutoFit/>
          </a:bodyPr>
          <a:lstStyle/>
          <a:p>
            <a:r>
              <a:rPr lang="en-GB" b="1" dirty="0" err="1">
                <a:ln w="3175" cmpd="sng">
                  <a:noFill/>
                </a:ln>
                <a:solidFill>
                  <a:srgbClr val="C00000"/>
                </a:solidFill>
                <a:effectLst>
                  <a:glow rad="139700">
                    <a:schemeClr val="bg1"/>
                  </a:glow>
                </a:effectLst>
              </a:rPr>
              <a:t>Réponses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possibles</a:t>
            </a:r>
            <a:endParaRPr lang="en-GB" b="1" dirty="0">
              <a:ln w="3175" cmpd="sng">
                <a:noFill/>
              </a:ln>
              <a:solidFill>
                <a:srgbClr val="C00000"/>
              </a:solidFill>
              <a:effectLst>
                <a:glow rad="139700">
                  <a:schemeClr val="bg1"/>
                </a:glow>
              </a:effectLst>
            </a:endParaRPr>
          </a:p>
        </p:txBody>
      </p:sp>
      <p:sp>
        <p:nvSpPr>
          <p:cNvPr id="14" name="Freeform 24">
            <a:extLst>
              <a:ext uri="{FF2B5EF4-FFF2-40B4-BE49-F238E27FC236}">
                <a16:creationId xmlns:a16="http://schemas.microsoft.com/office/drawing/2014/main" id="{D34F1A3A-C30A-914B-AA26-6F55A59CA274}"/>
              </a:ext>
            </a:extLst>
          </p:cNvPr>
          <p:cNvSpPr/>
          <p:nvPr/>
        </p:nvSpPr>
        <p:spPr>
          <a:xfrm flipH="1">
            <a:off x="6407351" y="1422848"/>
            <a:ext cx="531409" cy="512468"/>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9437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99859" y="727654"/>
            <a:ext cx="7514936" cy="4847477"/>
            <a:chOff x="3241963" y="2054616"/>
            <a:chExt cx="11804073" cy="8315512"/>
          </a:xfrm>
        </p:grpSpPr>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41963" y="2054616"/>
              <a:ext cx="11804072" cy="686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41963" y="8915400"/>
              <a:ext cx="11804073" cy="145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D11</a:t>
            </a:r>
          </a:p>
        </p:txBody>
      </p:sp>
      <p:sp>
        <p:nvSpPr>
          <p:cNvPr id="13" name="Rounded Rectangle 8">
            <a:extLst>
              <a:ext uri="{FF2B5EF4-FFF2-40B4-BE49-F238E27FC236}">
                <a16:creationId xmlns:a16="http://schemas.microsoft.com/office/drawing/2014/main" id="{9943306A-8E05-40CB-A3EB-62942C63D8F5}"/>
              </a:ext>
            </a:extLst>
          </p:cNvPr>
          <p:cNvSpPr/>
          <p:nvPr/>
        </p:nvSpPr>
        <p:spPr>
          <a:xfrm flipH="1">
            <a:off x="299859" y="2947380"/>
            <a:ext cx="1973441" cy="665591"/>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TextBox 13">
            <a:extLst>
              <a:ext uri="{FF2B5EF4-FFF2-40B4-BE49-F238E27FC236}">
                <a16:creationId xmlns:a16="http://schemas.microsoft.com/office/drawing/2014/main" id="{DFA8EA2E-21CB-4AD6-9892-7159380F39F7}"/>
              </a:ext>
            </a:extLst>
          </p:cNvPr>
          <p:cNvSpPr txBox="1"/>
          <p:nvPr/>
        </p:nvSpPr>
        <p:spPr>
          <a:xfrm flipH="1">
            <a:off x="2761140" y="2295077"/>
            <a:ext cx="2882459" cy="923330"/>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Les </a:t>
            </a:r>
            <a:r>
              <a:rPr lang="en-GB" b="1" dirty="0" err="1">
                <a:ln w="3175" cmpd="sng">
                  <a:noFill/>
                </a:ln>
                <a:solidFill>
                  <a:srgbClr val="C00000"/>
                </a:solidFill>
                <a:effectLst>
                  <a:glow rad="139700">
                    <a:schemeClr val="bg1"/>
                  </a:glow>
                </a:effectLst>
              </a:rPr>
              <a:t>redevances</a:t>
            </a:r>
            <a:r>
              <a:rPr lang="en-GB" b="1" dirty="0">
                <a:ln w="3175" cmpd="sng">
                  <a:noFill/>
                </a:ln>
                <a:solidFill>
                  <a:srgbClr val="C00000"/>
                </a:solidFill>
                <a:effectLst>
                  <a:glow rad="139700">
                    <a:schemeClr val="bg1"/>
                  </a:glow>
                </a:effectLst>
              </a:rPr>
              <a:t> et </a:t>
            </a:r>
            <a:r>
              <a:rPr lang="en-GB" b="1" dirty="0" err="1">
                <a:ln w="3175" cmpd="sng">
                  <a:noFill/>
                </a:ln>
                <a:solidFill>
                  <a:srgbClr val="C00000"/>
                </a:solidFill>
                <a:effectLst>
                  <a:glow rad="139700">
                    <a:schemeClr val="bg1"/>
                  </a:glow>
                </a:effectLst>
              </a:rPr>
              <a:t>autres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dépenses</a:t>
            </a:r>
            <a:r>
              <a:rPr lang="en-GB" b="1" dirty="0">
                <a:ln w="3175" cmpd="sng">
                  <a:noFill/>
                </a:ln>
                <a:solidFill>
                  <a:srgbClr val="C00000"/>
                </a:solidFill>
                <a:effectLst>
                  <a:glow rad="139700">
                    <a:schemeClr val="bg1"/>
                  </a:glow>
                </a:effectLst>
              </a:rPr>
              <a:t> des ménages pour les les services </a:t>
            </a:r>
            <a:r>
              <a:rPr lang="en-GB" b="1" dirty="0" err="1">
                <a:ln w="3175" cmpd="sng">
                  <a:noFill/>
                </a:ln>
                <a:solidFill>
                  <a:srgbClr val="C00000"/>
                </a:solidFill>
                <a:effectLst>
                  <a:glow rad="139700">
                    <a:schemeClr val="bg1"/>
                  </a:glow>
                </a:effectLst>
              </a:rPr>
              <a:t>fournis</a:t>
            </a:r>
            <a:r>
              <a:rPr lang="en-GB" b="1" dirty="0">
                <a:ln w="3175" cmpd="sng">
                  <a:noFill/>
                </a:ln>
                <a:solidFill>
                  <a:srgbClr val="C00000"/>
                </a:solidFill>
                <a:effectLst>
                  <a:glow rad="139700">
                    <a:schemeClr val="bg1"/>
                  </a:glow>
                </a:effectLst>
              </a:rPr>
              <a:t>.</a:t>
            </a:r>
          </a:p>
        </p:txBody>
      </p:sp>
      <p:sp>
        <p:nvSpPr>
          <p:cNvPr id="15" name="Freeform 10">
            <a:extLst>
              <a:ext uri="{FF2B5EF4-FFF2-40B4-BE49-F238E27FC236}">
                <a16:creationId xmlns:a16="http://schemas.microsoft.com/office/drawing/2014/main" id="{34D58B69-FB1D-4F24-9F4C-4946019E8EB8}"/>
              </a:ext>
            </a:extLst>
          </p:cNvPr>
          <p:cNvSpPr/>
          <p:nvPr/>
        </p:nvSpPr>
        <p:spPr>
          <a:xfrm rot="18538115">
            <a:off x="2245152" y="2786748"/>
            <a:ext cx="520459" cy="19929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9343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9064" y="795111"/>
            <a:ext cx="7514936" cy="4847477"/>
            <a:chOff x="3241963" y="2054616"/>
            <a:chExt cx="11804073" cy="8315512"/>
          </a:xfrm>
        </p:grpSpPr>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41963" y="2054616"/>
              <a:ext cx="11804072" cy="686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41963" y="8915400"/>
              <a:ext cx="11804073" cy="145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D11</a:t>
            </a:r>
          </a:p>
        </p:txBody>
      </p:sp>
      <p:sp>
        <p:nvSpPr>
          <p:cNvPr id="6" name="Rounded Rectangle 8">
            <a:extLst>
              <a:ext uri="{FF2B5EF4-FFF2-40B4-BE49-F238E27FC236}">
                <a16:creationId xmlns:a16="http://schemas.microsoft.com/office/drawing/2014/main" id="{2591008A-EF64-492A-A26F-6447448D3C95}"/>
              </a:ext>
            </a:extLst>
          </p:cNvPr>
          <p:cNvSpPr/>
          <p:nvPr/>
        </p:nvSpPr>
        <p:spPr>
          <a:xfrm flipH="1">
            <a:off x="322260" y="3602008"/>
            <a:ext cx="1721839" cy="642321"/>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315176B5-7E77-431F-B96F-C7E2C5F7A089}"/>
              </a:ext>
            </a:extLst>
          </p:cNvPr>
          <p:cNvSpPr txBox="1"/>
          <p:nvPr/>
        </p:nvSpPr>
        <p:spPr>
          <a:xfrm flipH="1">
            <a:off x="2526367" y="2926435"/>
            <a:ext cx="2882457" cy="1200329"/>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Dépenses</a:t>
            </a:r>
            <a:r>
              <a:rPr lang="en-GB" b="1" dirty="0">
                <a:ln w="3175" cmpd="sng">
                  <a:noFill/>
                </a:ln>
                <a:solidFill>
                  <a:srgbClr val="C00000"/>
                </a:solidFill>
                <a:effectLst>
                  <a:glow rad="139700">
                    <a:schemeClr val="bg1"/>
                  </a:glow>
                </a:effectLst>
              </a:rPr>
              <a:t> du </a:t>
            </a:r>
            <a:r>
              <a:rPr lang="en-GB" b="1" dirty="0" err="1">
                <a:ln w="3175" cmpd="sng">
                  <a:noFill/>
                </a:ln>
                <a:solidFill>
                  <a:srgbClr val="C00000"/>
                </a:solidFill>
                <a:effectLst>
                  <a:glow rad="139700">
                    <a:schemeClr val="bg1"/>
                  </a:glow>
                </a:effectLst>
              </a:rPr>
              <a:t>gouvernement</a:t>
            </a:r>
            <a:r>
              <a:rPr lang="en-GB" b="1" dirty="0">
                <a:ln w="3175" cmpd="sng">
                  <a:noFill/>
                </a:ln>
                <a:solidFill>
                  <a:srgbClr val="C00000"/>
                </a:solidFill>
                <a:effectLst>
                  <a:glow rad="139700">
                    <a:schemeClr val="bg1"/>
                  </a:glow>
                </a:effectLst>
              </a:rPr>
              <a:t> (ex. </a:t>
            </a:r>
            <a:r>
              <a:rPr lang="en-GB" b="1" dirty="0" err="1">
                <a:ln w="3175" cmpd="sng">
                  <a:noFill/>
                </a:ln>
                <a:solidFill>
                  <a:srgbClr val="C00000"/>
                </a:solidFill>
                <a:effectLst>
                  <a:glow rad="139700">
                    <a:schemeClr val="bg1"/>
                  </a:glow>
                </a:effectLst>
              </a:rPr>
              <a:t>Transferts</a:t>
            </a:r>
            <a:r>
              <a:rPr lang="en-GB" b="1" dirty="0">
                <a:ln w="3175" cmpd="sng">
                  <a:noFill/>
                </a:ln>
                <a:solidFill>
                  <a:srgbClr val="C00000"/>
                </a:solidFill>
                <a:effectLst>
                  <a:glow rad="139700">
                    <a:schemeClr val="bg1"/>
                  </a:glow>
                </a:effectLst>
              </a:rPr>
              <a:t> qui </a:t>
            </a:r>
            <a:r>
              <a:rPr lang="en-GB" b="1" dirty="0" err="1">
                <a:ln w="3175" cmpd="sng">
                  <a:noFill/>
                </a:ln>
                <a:solidFill>
                  <a:srgbClr val="C00000"/>
                </a:solidFill>
                <a:effectLst>
                  <a:glow rad="139700">
                    <a:schemeClr val="bg1"/>
                  </a:glow>
                </a:effectLst>
              </a:rPr>
              <a:t>proviennent</a:t>
            </a:r>
            <a:r>
              <a:rPr lang="en-GB" b="1" dirty="0">
                <a:ln w="3175" cmpd="sng">
                  <a:noFill/>
                </a:ln>
                <a:solidFill>
                  <a:srgbClr val="C00000"/>
                </a:solidFill>
                <a:effectLst>
                  <a:glow rad="139700">
                    <a:schemeClr val="bg1"/>
                  </a:glow>
                </a:effectLst>
              </a:rPr>
              <a:t> de taxes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d’autres</a:t>
            </a:r>
            <a:r>
              <a:rPr lang="en-GB" b="1" dirty="0">
                <a:ln w="3175" cmpd="sng">
                  <a:noFill/>
                </a:ln>
                <a:solidFill>
                  <a:srgbClr val="C00000"/>
                </a:solidFill>
                <a:effectLst>
                  <a:glow rad="139700">
                    <a:schemeClr val="bg1"/>
                  </a:glow>
                </a:effectLst>
              </a:rPr>
              <a:t> sources de </a:t>
            </a:r>
            <a:r>
              <a:rPr lang="en-GB" b="1" dirty="0" err="1">
                <a:ln w="3175" cmpd="sng">
                  <a:noFill/>
                </a:ln>
                <a:solidFill>
                  <a:srgbClr val="C00000"/>
                </a:solidFill>
                <a:effectLst>
                  <a:glow rad="139700">
                    <a:schemeClr val="bg1"/>
                  </a:glow>
                </a:effectLst>
              </a:rPr>
              <a:t>revenu</a:t>
            </a:r>
            <a:r>
              <a:rPr lang="en-GB" b="1" dirty="0">
                <a:ln w="3175" cmpd="sng">
                  <a:noFill/>
                </a:ln>
                <a:solidFill>
                  <a:srgbClr val="C00000"/>
                </a:solidFill>
                <a:effectLst>
                  <a:glow rad="139700">
                    <a:schemeClr val="bg1"/>
                  </a:glow>
                </a:effectLst>
              </a:rPr>
              <a:t>).</a:t>
            </a:r>
          </a:p>
        </p:txBody>
      </p:sp>
      <p:sp>
        <p:nvSpPr>
          <p:cNvPr id="8" name="Freeform 10">
            <a:extLst>
              <a:ext uri="{FF2B5EF4-FFF2-40B4-BE49-F238E27FC236}">
                <a16:creationId xmlns:a16="http://schemas.microsoft.com/office/drawing/2014/main" id="{660265BF-70EA-4F7D-88C7-2544B0903870}"/>
              </a:ext>
            </a:extLst>
          </p:cNvPr>
          <p:cNvSpPr/>
          <p:nvPr/>
        </p:nvSpPr>
        <p:spPr>
          <a:xfrm rot="18538115">
            <a:off x="2025003" y="3398023"/>
            <a:ext cx="520459" cy="199298"/>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111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9064" y="795111"/>
            <a:ext cx="7514936" cy="4847477"/>
            <a:chOff x="3241963" y="2054616"/>
            <a:chExt cx="11804073" cy="8315512"/>
          </a:xfrm>
        </p:grpSpPr>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41963" y="2054616"/>
              <a:ext cx="11804072" cy="686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41963" y="8915400"/>
              <a:ext cx="11804073" cy="145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D11</a:t>
            </a:r>
          </a:p>
        </p:txBody>
      </p:sp>
      <p:sp>
        <p:nvSpPr>
          <p:cNvPr id="6" name="Rounded Rectangle 8">
            <a:extLst>
              <a:ext uri="{FF2B5EF4-FFF2-40B4-BE49-F238E27FC236}">
                <a16:creationId xmlns:a16="http://schemas.microsoft.com/office/drawing/2014/main" id="{B4AE3430-87E6-452A-8DD3-A33CADAAA0BE}"/>
              </a:ext>
            </a:extLst>
          </p:cNvPr>
          <p:cNvSpPr/>
          <p:nvPr/>
        </p:nvSpPr>
        <p:spPr>
          <a:xfrm flipH="1">
            <a:off x="299860" y="4153700"/>
            <a:ext cx="2011540" cy="56851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620BB30E-7B7D-40C9-83BF-DB1F182D30B4}"/>
              </a:ext>
            </a:extLst>
          </p:cNvPr>
          <p:cNvSpPr txBox="1"/>
          <p:nvPr/>
        </p:nvSpPr>
        <p:spPr>
          <a:xfrm flipH="1">
            <a:off x="2720586" y="3555759"/>
            <a:ext cx="3648827" cy="92333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Transferts</a:t>
            </a:r>
            <a:r>
              <a:rPr lang="en-GB" b="1" dirty="0">
                <a:ln w="3175" cmpd="sng">
                  <a:noFill/>
                </a:ln>
                <a:solidFill>
                  <a:srgbClr val="C00000"/>
                </a:solidFill>
                <a:effectLst>
                  <a:glow rad="139700">
                    <a:schemeClr val="bg1"/>
                  </a:glow>
                </a:effectLst>
              </a:rPr>
              <a:t> publics </a:t>
            </a:r>
            <a:r>
              <a:rPr lang="en-GB" b="1" dirty="0" err="1">
                <a:ln w="3175" cmpd="sng">
                  <a:noFill/>
                </a:ln>
                <a:solidFill>
                  <a:srgbClr val="C00000"/>
                </a:solidFill>
                <a:effectLst>
                  <a:glow rad="139700">
                    <a:schemeClr val="bg1"/>
                  </a:glow>
                </a:effectLst>
              </a:rPr>
              <a:t>internationaux</a:t>
            </a:r>
            <a:r>
              <a:rPr lang="en-GB" b="1" dirty="0">
                <a:ln w="3175" cmpd="sng">
                  <a:noFill/>
                </a:ln>
                <a:solidFill>
                  <a:srgbClr val="C00000"/>
                </a:solidFill>
                <a:effectLst>
                  <a:glow rad="139700">
                    <a:schemeClr val="bg1"/>
                  </a:glow>
                </a:effectLst>
              </a:rPr>
              <a:t> et </a:t>
            </a:r>
            <a:r>
              <a:rPr lang="en-GB" b="1" dirty="0" err="1">
                <a:ln w="3175" cmpd="sng">
                  <a:noFill/>
                </a:ln>
                <a:solidFill>
                  <a:srgbClr val="C00000"/>
                </a:solidFill>
                <a:effectLst>
                  <a:glow rad="139700">
                    <a:schemeClr val="bg1"/>
                  </a:glow>
                </a:effectLst>
              </a:rPr>
              <a:t>autres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transferts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volontaires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sous</a:t>
            </a:r>
            <a:r>
              <a:rPr lang="en-GB" b="1" dirty="0">
                <a:ln w="3175" cmpd="sng">
                  <a:noFill/>
                </a:ln>
                <a:solidFill>
                  <a:srgbClr val="C00000"/>
                </a:solidFill>
                <a:effectLst>
                  <a:glow rad="139700">
                    <a:schemeClr val="bg1"/>
                  </a:glow>
                </a:effectLst>
              </a:rPr>
              <a:t> la </a:t>
            </a:r>
            <a:r>
              <a:rPr lang="en-GB" b="1" dirty="0" err="1">
                <a:ln w="3175" cmpd="sng">
                  <a:noFill/>
                </a:ln>
                <a:solidFill>
                  <a:srgbClr val="C00000"/>
                </a:solidFill>
                <a:effectLst>
                  <a:glow rad="139700">
                    <a:schemeClr val="bg1"/>
                  </a:glow>
                </a:effectLst>
              </a:rPr>
              <a:t>forme</a:t>
            </a:r>
            <a:r>
              <a:rPr lang="en-GB" b="1" dirty="0">
                <a:ln w="3175" cmpd="sng">
                  <a:noFill/>
                </a:ln>
                <a:solidFill>
                  <a:srgbClr val="C00000"/>
                </a:solidFill>
                <a:effectLst>
                  <a:glow rad="139700">
                    <a:schemeClr val="bg1"/>
                  </a:glow>
                </a:effectLst>
              </a:rPr>
              <a:t> de subventions. </a:t>
            </a:r>
          </a:p>
        </p:txBody>
      </p:sp>
      <p:sp>
        <p:nvSpPr>
          <p:cNvPr id="8" name="Freeform 10">
            <a:extLst>
              <a:ext uri="{FF2B5EF4-FFF2-40B4-BE49-F238E27FC236}">
                <a16:creationId xmlns:a16="http://schemas.microsoft.com/office/drawing/2014/main" id="{672468BC-CB15-4D16-8795-6C23676419F3}"/>
              </a:ext>
            </a:extLst>
          </p:cNvPr>
          <p:cNvSpPr/>
          <p:nvPr/>
        </p:nvSpPr>
        <p:spPr>
          <a:xfrm rot="18538115">
            <a:off x="2225429" y="3930897"/>
            <a:ext cx="460651" cy="218886"/>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2916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9064" y="795111"/>
            <a:ext cx="7514936" cy="4847477"/>
            <a:chOff x="3241963" y="2054616"/>
            <a:chExt cx="11804073" cy="8315512"/>
          </a:xfrm>
        </p:grpSpPr>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41963" y="2054616"/>
              <a:ext cx="11804072" cy="686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41963" y="8915400"/>
              <a:ext cx="11804073" cy="145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D11</a:t>
            </a:r>
          </a:p>
        </p:txBody>
      </p:sp>
      <p:sp>
        <p:nvSpPr>
          <p:cNvPr id="6" name="Rounded Rectangle 8">
            <a:extLst>
              <a:ext uri="{FF2B5EF4-FFF2-40B4-BE49-F238E27FC236}">
                <a16:creationId xmlns:a16="http://schemas.microsoft.com/office/drawing/2014/main" id="{800AA76C-4407-44EF-A187-EE74C06532A0}"/>
              </a:ext>
            </a:extLst>
          </p:cNvPr>
          <p:cNvSpPr/>
          <p:nvPr/>
        </p:nvSpPr>
        <p:spPr>
          <a:xfrm flipH="1">
            <a:off x="369043" y="4813418"/>
            <a:ext cx="1978339" cy="568208"/>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0A3261BF-1A25-45E9-AAEA-A05F51D09047}"/>
              </a:ext>
            </a:extLst>
          </p:cNvPr>
          <p:cNvSpPr txBox="1"/>
          <p:nvPr/>
        </p:nvSpPr>
        <p:spPr>
          <a:xfrm flipH="1">
            <a:off x="2745322" y="4167086"/>
            <a:ext cx="3648825" cy="646331"/>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Tous</a:t>
            </a:r>
            <a:r>
              <a:rPr lang="en-GB" b="1" dirty="0">
                <a:ln w="3175" cmpd="sng">
                  <a:noFill/>
                </a:ln>
                <a:solidFill>
                  <a:srgbClr val="C00000"/>
                </a:solidFill>
                <a:effectLst>
                  <a:glow rad="139700">
                    <a:schemeClr val="bg1"/>
                  </a:glow>
                </a:effectLst>
              </a:rPr>
              <a:t> types de </a:t>
            </a:r>
            <a:r>
              <a:rPr lang="en-GB" b="1" dirty="0" err="1">
                <a:ln w="3175" cmpd="sng">
                  <a:noFill/>
                </a:ln>
                <a:solidFill>
                  <a:srgbClr val="C00000"/>
                </a:solidFill>
                <a:effectLst>
                  <a:glow rad="139700">
                    <a:schemeClr val="bg1"/>
                  </a:glow>
                </a:effectLst>
              </a:rPr>
              <a:t>fonds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remboursables</a:t>
            </a:r>
            <a:r>
              <a:rPr lang="en-GB" b="1" dirty="0">
                <a:ln w="3175" cmpd="sng">
                  <a:noFill/>
                </a:ln>
                <a:solidFill>
                  <a:srgbClr val="C00000"/>
                </a:solidFill>
                <a:effectLst>
                  <a:glow rad="139700">
                    <a:schemeClr val="bg1"/>
                  </a:glow>
                </a:effectLst>
              </a:rPr>
              <a:t>, y </a:t>
            </a:r>
            <a:r>
              <a:rPr lang="en-GB" b="1" dirty="0" err="1">
                <a:ln w="3175" cmpd="sng">
                  <a:noFill/>
                </a:ln>
                <a:solidFill>
                  <a:srgbClr val="C00000"/>
                </a:solidFill>
                <a:effectLst>
                  <a:glow rad="139700">
                    <a:schemeClr val="bg1"/>
                  </a:glow>
                </a:effectLst>
              </a:rPr>
              <a:t>compris</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prêts</a:t>
            </a:r>
            <a:r>
              <a:rPr lang="en-GB" b="1" dirty="0">
                <a:ln w="3175" cmpd="sng">
                  <a:noFill/>
                </a:ln>
                <a:solidFill>
                  <a:srgbClr val="C00000"/>
                </a:solidFill>
                <a:effectLst>
                  <a:glow rad="139700">
                    <a:schemeClr val="bg1"/>
                  </a:glow>
                </a:effectLst>
              </a:rPr>
              <a:t> et </a:t>
            </a:r>
            <a:r>
              <a:rPr lang="en-GB" b="1" dirty="0" err="1">
                <a:ln w="3175" cmpd="sng">
                  <a:noFill/>
                </a:ln>
                <a:solidFill>
                  <a:srgbClr val="C00000"/>
                </a:solidFill>
                <a:effectLst>
                  <a:glow rad="139700">
                    <a:schemeClr val="bg1"/>
                  </a:glow>
                </a:effectLst>
              </a:rPr>
              <a:t>autres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dettes</a:t>
            </a:r>
            <a:r>
              <a:rPr lang="en-GB" b="1" dirty="0">
                <a:ln w="3175" cmpd="sng">
                  <a:noFill/>
                </a:ln>
                <a:solidFill>
                  <a:srgbClr val="C00000"/>
                </a:solidFill>
                <a:effectLst>
                  <a:glow rad="139700">
                    <a:schemeClr val="bg1"/>
                  </a:glow>
                </a:effectLst>
              </a:rPr>
              <a:t>. </a:t>
            </a:r>
          </a:p>
        </p:txBody>
      </p:sp>
      <p:sp>
        <p:nvSpPr>
          <p:cNvPr id="8" name="Freeform 10">
            <a:extLst>
              <a:ext uri="{FF2B5EF4-FFF2-40B4-BE49-F238E27FC236}">
                <a16:creationId xmlns:a16="http://schemas.microsoft.com/office/drawing/2014/main" id="{76B72CCA-B520-41BF-B63C-CD4632FCCE42}"/>
              </a:ext>
            </a:extLst>
          </p:cNvPr>
          <p:cNvSpPr/>
          <p:nvPr/>
        </p:nvSpPr>
        <p:spPr>
          <a:xfrm rot="7481246">
            <a:off x="2331777" y="4741227"/>
            <a:ext cx="460652" cy="21888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3894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59064" y="795111"/>
            <a:ext cx="7514936" cy="4847477"/>
            <a:chOff x="3241963" y="2054616"/>
            <a:chExt cx="11804073" cy="8315512"/>
          </a:xfrm>
        </p:grpSpPr>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41963" y="2054616"/>
              <a:ext cx="11804072" cy="686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41963" y="8915400"/>
              <a:ext cx="11804073" cy="145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D11</a:t>
            </a:r>
          </a:p>
        </p:txBody>
      </p:sp>
      <p:sp>
        <p:nvSpPr>
          <p:cNvPr id="10" name="Rounded Rectangle 8">
            <a:extLst>
              <a:ext uri="{FF2B5EF4-FFF2-40B4-BE49-F238E27FC236}">
                <a16:creationId xmlns:a16="http://schemas.microsoft.com/office/drawing/2014/main" id="{6CC01EC0-6D22-4218-AE3A-5C8618F75EC7}"/>
              </a:ext>
            </a:extLst>
          </p:cNvPr>
          <p:cNvSpPr/>
          <p:nvPr/>
        </p:nvSpPr>
        <p:spPr>
          <a:xfrm flipH="1">
            <a:off x="7047580" y="2387485"/>
            <a:ext cx="869457" cy="3216389"/>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676ADFBF-5A75-4834-8A8A-EE8DE75A1FA9}"/>
              </a:ext>
            </a:extLst>
          </p:cNvPr>
          <p:cNvSpPr txBox="1"/>
          <p:nvPr/>
        </p:nvSpPr>
        <p:spPr>
          <a:xfrm flipH="1">
            <a:off x="3186503" y="1187156"/>
            <a:ext cx="4010164" cy="1200329"/>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Indiquez</a:t>
            </a:r>
            <a:r>
              <a:rPr lang="en-GB" b="1" dirty="0">
                <a:ln w="3175" cmpd="sng">
                  <a:noFill/>
                </a:ln>
                <a:solidFill>
                  <a:srgbClr val="C00000"/>
                </a:solidFill>
                <a:effectLst>
                  <a:glow rad="139700">
                    <a:schemeClr val="bg1"/>
                  </a:glow>
                </a:effectLst>
              </a:rPr>
              <a:t> la source </a:t>
            </a:r>
            <a:r>
              <a:rPr lang="en-GB" b="1" dirty="0" err="1">
                <a:ln w="3175" cmpd="sng">
                  <a:noFill/>
                </a:ln>
                <a:solidFill>
                  <a:srgbClr val="C00000"/>
                </a:solidFill>
                <a:effectLst>
                  <a:glow rad="139700">
                    <a:schemeClr val="bg1"/>
                  </a:glow>
                </a:effectLst>
              </a:rPr>
              <a:t>d’information</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où</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lacunes</a:t>
            </a:r>
            <a:r>
              <a:rPr lang="en-GB" b="1" dirty="0">
                <a:ln w="3175" cmpd="sng">
                  <a:noFill/>
                </a:ln>
                <a:solidFill>
                  <a:srgbClr val="C00000"/>
                </a:solidFill>
                <a:effectLst>
                  <a:glow rad="139700">
                    <a:schemeClr val="bg1"/>
                  </a:glow>
                </a:effectLst>
              </a:rPr>
              <a:t> existent et </a:t>
            </a:r>
            <a:r>
              <a:rPr lang="en-GB" b="1" dirty="0" err="1">
                <a:ln w="3175" cmpd="sng">
                  <a:noFill/>
                </a:ln>
                <a:solidFill>
                  <a:srgbClr val="C00000"/>
                </a:solidFill>
                <a:effectLst>
                  <a:glow rad="139700">
                    <a:schemeClr val="bg1"/>
                  </a:glow>
                </a:effectLst>
              </a:rPr>
              <a:t>l’étendue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ces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lacunes</a:t>
            </a:r>
            <a:r>
              <a:rPr lang="en-GB" b="1" dirty="0">
                <a:ln w="3175" cmpd="sng">
                  <a:noFill/>
                </a:ln>
                <a:solidFill>
                  <a:srgbClr val="C00000"/>
                </a:solidFill>
                <a:effectLst>
                  <a:glow rad="139700">
                    <a:schemeClr val="bg1"/>
                  </a:glow>
                </a:effectLst>
              </a:rPr>
              <a:t>. Un </a:t>
            </a:r>
            <a:r>
              <a:rPr lang="en-GB" b="1" dirty="0" err="1">
                <a:ln w="3175" cmpd="sng">
                  <a:noFill/>
                </a:ln>
                <a:solidFill>
                  <a:srgbClr val="C00000"/>
                </a:solidFill>
                <a:effectLst>
                  <a:glow rad="139700">
                    <a:schemeClr val="bg1"/>
                  </a:glow>
                </a:effectLst>
              </a:rPr>
              <a:t>espace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supplémentaire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est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disponible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sur</a:t>
            </a:r>
            <a:r>
              <a:rPr lang="en-GB" b="1" dirty="0">
                <a:ln w="3175" cmpd="sng">
                  <a:noFill/>
                </a:ln>
                <a:solidFill>
                  <a:srgbClr val="C00000"/>
                </a:solidFill>
                <a:effectLst>
                  <a:glow rad="139700">
                    <a:schemeClr val="bg1"/>
                  </a:glow>
                </a:effectLst>
              </a:rPr>
              <a:t> la page </a:t>
            </a:r>
            <a:r>
              <a:rPr lang="en-GB" b="1" dirty="0" err="1">
                <a:ln w="3175" cmpd="sng">
                  <a:noFill/>
                </a:ln>
                <a:solidFill>
                  <a:srgbClr val="C00000"/>
                </a:solidFill>
                <a:effectLst>
                  <a:glow rad="139700">
                    <a:schemeClr val="bg1"/>
                  </a:glow>
                </a:effectLst>
              </a:rPr>
              <a:t>suivante</a:t>
            </a:r>
            <a:r>
              <a:rPr lang="en-GB" b="1" dirty="0">
                <a:ln w="3175" cmpd="sng">
                  <a:noFill/>
                </a:ln>
                <a:solidFill>
                  <a:srgbClr val="C00000"/>
                </a:solidFill>
                <a:effectLst>
                  <a:glow rad="139700">
                    <a:schemeClr val="bg1"/>
                  </a:glow>
                </a:effectLst>
              </a:rPr>
              <a:t>. </a:t>
            </a:r>
          </a:p>
        </p:txBody>
      </p:sp>
      <p:sp>
        <p:nvSpPr>
          <p:cNvPr id="12" name="Freeform 10">
            <a:extLst>
              <a:ext uri="{FF2B5EF4-FFF2-40B4-BE49-F238E27FC236}">
                <a16:creationId xmlns:a16="http://schemas.microsoft.com/office/drawing/2014/main" id="{D1D79C3E-2719-45FB-8455-DBEE3EEAFE9F}"/>
              </a:ext>
            </a:extLst>
          </p:cNvPr>
          <p:cNvSpPr/>
          <p:nvPr/>
        </p:nvSpPr>
        <p:spPr>
          <a:xfrm rot="11204230">
            <a:off x="6143328" y="2442275"/>
            <a:ext cx="942469" cy="14278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4577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397240" cy="994122"/>
          </a:xfrm>
        </p:spPr>
        <p:txBody>
          <a:bodyPr>
            <a:normAutofit fontScale="90000"/>
          </a:bodyPr>
          <a:lstStyle/>
          <a:p>
            <a:r>
              <a:rPr dirty="0"/>
              <a:t>Notes supplémentaires</a:t>
            </a:r>
            <a:br>
              <a:rPr lang="en-GB" sz="2400" dirty="0"/>
            </a:br>
            <a:r>
              <a:rPr sz="2444" dirty="0">
                <a:solidFill>
                  <a:srgbClr val="C00000"/>
                </a:solidFill>
              </a:rPr>
              <a:t>Veuillez utiliser le guide d'orientation de l'enquête pour plus de détails</a:t>
            </a:r>
            <a:endParaRPr lang="en-GB" sz="2400" dirty="0"/>
          </a:p>
        </p:txBody>
      </p:sp>
      <p:sp>
        <p:nvSpPr>
          <p:cNvPr id="3" name="Content Placeholder 2"/>
          <p:cNvSpPr>
            <a:spLocks noGrp="1"/>
          </p:cNvSpPr>
          <p:nvPr>
            <p:ph sz="quarter" idx="10"/>
          </p:nvPr>
        </p:nvSpPr>
        <p:spPr>
          <a:xfrm>
            <a:off x="468313" y="1989138"/>
            <a:ext cx="8208143" cy="3497262"/>
          </a:xfrm>
        </p:spPr>
        <p:txBody>
          <a:bodyPr>
            <a:normAutofit fontScale="85000" lnSpcReduction="20000"/>
          </a:bodyPr>
          <a:lstStyle/>
          <a:p>
            <a:r>
              <a:rPr lang="en-GB" dirty="0" err="1">
                <a:solidFill>
                  <a:schemeClr val="tx2">
                    <a:lumMod val="75000"/>
                  </a:schemeClr>
                </a:solidFill>
              </a:rPr>
              <a:t>Fournir</a:t>
            </a:r>
            <a:r>
              <a:rPr lang="en-GB" dirty="0">
                <a:solidFill>
                  <a:schemeClr val="tx2">
                    <a:lumMod val="75000"/>
                  </a:schemeClr>
                </a:solidFill>
              </a:rPr>
              <a:t> des </a:t>
            </a:r>
            <a:r>
              <a:rPr lang="en-GB" dirty="0" err="1">
                <a:solidFill>
                  <a:schemeClr val="tx2">
                    <a:lumMod val="75000"/>
                  </a:schemeClr>
                </a:solidFill>
              </a:rPr>
              <a:t>détails</a:t>
            </a:r>
            <a:r>
              <a:rPr lang="en-GB" dirty="0">
                <a:solidFill>
                  <a:schemeClr val="tx2">
                    <a:lumMod val="75000"/>
                  </a:schemeClr>
                </a:solidFill>
              </a:rPr>
              <a:t> sur les sources des </a:t>
            </a:r>
            <a:r>
              <a:rPr lang="en-GB" dirty="0" err="1">
                <a:solidFill>
                  <a:schemeClr val="tx2">
                    <a:lumMod val="75000"/>
                  </a:schemeClr>
                </a:solidFill>
              </a:rPr>
              <a:t>données</a:t>
            </a:r>
            <a:r>
              <a:rPr lang="en-GB" dirty="0">
                <a:solidFill>
                  <a:schemeClr val="tx2">
                    <a:lumMod val="75000"/>
                  </a:schemeClr>
                </a:solidFill>
              </a:rPr>
              <a:t> </a:t>
            </a:r>
            <a:r>
              <a:rPr lang="en-GB" dirty="0" err="1">
                <a:solidFill>
                  <a:schemeClr val="tx2">
                    <a:lumMod val="75000"/>
                  </a:schemeClr>
                </a:solidFill>
              </a:rPr>
              <a:t>financières</a:t>
            </a:r>
            <a:endParaRPr lang="en-GB" dirty="0">
              <a:solidFill>
                <a:schemeClr val="tx2">
                  <a:lumMod val="75000"/>
                </a:schemeClr>
              </a:solidFill>
            </a:endParaRPr>
          </a:p>
          <a:p>
            <a:r>
              <a:rPr lang="en-GB" dirty="0" err="1">
                <a:solidFill>
                  <a:schemeClr val="tx2">
                    <a:lumMod val="75000"/>
                  </a:schemeClr>
                </a:solidFill>
              </a:rPr>
              <a:t>Délimiter</a:t>
            </a:r>
            <a:r>
              <a:rPr lang="en-GB" dirty="0">
                <a:solidFill>
                  <a:schemeClr val="tx2">
                    <a:lumMod val="75000"/>
                  </a:schemeClr>
                </a:solidFill>
              </a:rPr>
              <a:t> le </a:t>
            </a:r>
            <a:r>
              <a:rPr lang="en-GB" dirty="0" err="1">
                <a:solidFill>
                  <a:schemeClr val="tx2">
                    <a:lumMod val="75000"/>
                  </a:schemeClr>
                </a:solidFill>
              </a:rPr>
              <a:t>secteur</a:t>
            </a:r>
            <a:r>
              <a:rPr lang="en-GB" dirty="0">
                <a:solidFill>
                  <a:schemeClr val="tx2">
                    <a:lumMod val="75000"/>
                  </a:schemeClr>
                </a:solidFill>
              </a:rPr>
              <a:t> WASH </a:t>
            </a:r>
          </a:p>
          <a:p>
            <a:r>
              <a:rPr lang="en-GB" dirty="0" err="1">
                <a:solidFill>
                  <a:schemeClr val="tx2">
                    <a:lumMod val="75000"/>
                  </a:schemeClr>
                </a:solidFill>
              </a:rPr>
              <a:t>Éviter</a:t>
            </a:r>
            <a:r>
              <a:rPr lang="en-GB" dirty="0">
                <a:solidFill>
                  <a:schemeClr val="tx2">
                    <a:lumMod val="75000"/>
                  </a:schemeClr>
                </a:solidFill>
              </a:rPr>
              <a:t> la double </a:t>
            </a:r>
            <a:r>
              <a:rPr lang="en-GB" dirty="0" err="1">
                <a:solidFill>
                  <a:schemeClr val="tx2">
                    <a:lumMod val="75000"/>
                  </a:schemeClr>
                </a:solidFill>
              </a:rPr>
              <a:t>comptabilisation</a:t>
            </a:r>
            <a:r>
              <a:rPr lang="en-GB" dirty="0">
                <a:solidFill>
                  <a:schemeClr val="tx2">
                    <a:lumMod val="75000"/>
                  </a:schemeClr>
                </a:solidFill>
              </a:rPr>
              <a:t> entre les </a:t>
            </a:r>
            <a:r>
              <a:rPr lang="en-GB" dirty="0" err="1">
                <a:solidFill>
                  <a:schemeClr val="tx2">
                    <a:lumMod val="75000"/>
                  </a:schemeClr>
                </a:solidFill>
              </a:rPr>
              <a:t>unités</a:t>
            </a:r>
            <a:r>
              <a:rPr lang="en-GB" dirty="0">
                <a:solidFill>
                  <a:schemeClr val="tx2">
                    <a:lumMod val="75000"/>
                  </a:schemeClr>
                </a:solidFill>
              </a:rPr>
              <a:t> </a:t>
            </a:r>
            <a:r>
              <a:rPr lang="en-GB" dirty="0" err="1">
                <a:solidFill>
                  <a:schemeClr val="tx2">
                    <a:lumMod val="75000"/>
                  </a:schemeClr>
                </a:solidFill>
              </a:rPr>
              <a:t>financières</a:t>
            </a:r>
            <a:r>
              <a:rPr lang="en-GB" dirty="0">
                <a:solidFill>
                  <a:schemeClr val="tx2">
                    <a:lumMod val="75000"/>
                  </a:schemeClr>
                </a:solidFill>
              </a:rPr>
              <a:t> et les sources de </a:t>
            </a:r>
            <a:r>
              <a:rPr lang="en-GB" dirty="0" err="1">
                <a:solidFill>
                  <a:schemeClr val="tx2">
                    <a:lumMod val="75000"/>
                  </a:schemeClr>
                </a:solidFill>
              </a:rPr>
              <a:t>revenu</a:t>
            </a:r>
            <a:endParaRPr lang="en-GB" dirty="0">
              <a:solidFill>
                <a:schemeClr val="tx2">
                  <a:lumMod val="75000"/>
                </a:schemeClr>
              </a:solidFill>
            </a:endParaRPr>
          </a:p>
          <a:p>
            <a:r>
              <a:rPr lang="en-GB" dirty="0" err="1">
                <a:solidFill>
                  <a:schemeClr val="tx2">
                    <a:lumMod val="75000"/>
                  </a:schemeClr>
                </a:solidFill>
              </a:rPr>
              <a:t>N’hésitez</a:t>
            </a:r>
            <a:r>
              <a:rPr lang="en-GB" dirty="0">
                <a:solidFill>
                  <a:schemeClr val="tx2">
                    <a:lumMod val="75000"/>
                  </a:schemeClr>
                </a:solidFill>
              </a:rPr>
              <a:t> pas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inclure</a:t>
            </a:r>
            <a:r>
              <a:rPr lang="en-GB" dirty="0">
                <a:solidFill>
                  <a:schemeClr val="tx2">
                    <a:lumMod val="75000"/>
                  </a:schemeClr>
                </a:solidFill>
              </a:rPr>
              <a:t> tout </a:t>
            </a:r>
            <a:r>
              <a:rPr lang="en-GB" dirty="0" err="1">
                <a:solidFill>
                  <a:schemeClr val="tx2">
                    <a:lumMod val="75000"/>
                  </a:schemeClr>
                </a:solidFill>
              </a:rPr>
              <a:t>commentaire</a:t>
            </a:r>
            <a:r>
              <a:rPr lang="en-GB" dirty="0">
                <a:solidFill>
                  <a:schemeClr val="tx2">
                    <a:lumMod val="75000"/>
                  </a:schemeClr>
                </a:solidFill>
              </a:rPr>
              <a:t> sur la proportion </a:t>
            </a:r>
            <a:r>
              <a:rPr lang="en-GB" dirty="0" err="1">
                <a:solidFill>
                  <a:schemeClr val="tx2">
                    <a:lumMod val="75000"/>
                  </a:schemeClr>
                </a:solidFill>
              </a:rPr>
              <a:t>dans</a:t>
            </a:r>
            <a:r>
              <a:rPr lang="en-GB" dirty="0">
                <a:solidFill>
                  <a:schemeClr val="tx2">
                    <a:lumMod val="75000"/>
                  </a:schemeClr>
                </a:solidFill>
              </a:rPr>
              <a:t> </a:t>
            </a:r>
            <a:r>
              <a:rPr lang="en-GB" dirty="0" err="1">
                <a:solidFill>
                  <a:schemeClr val="tx2">
                    <a:lumMod val="75000"/>
                  </a:schemeClr>
                </a:solidFill>
              </a:rPr>
              <a:t>laquelle</a:t>
            </a:r>
            <a:r>
              <a:rPr lang="en-GB" dirty="0">
                <a:solidFill>
                  <a:schemeClr val="tx2">
                    <a:lumMod val="75000"/>
                  </a:schemeClr>
                </a:solidFill>
              </a:rPr>
              <a:t> les </a:t>
            </a:r>
            <a:r>
              <a:rPr lang="en-GB" dirty="0" err="1">
                <a:solidFill>
                  <a:schemeClr val="tx2">
                    <a:lumMod val="75000"/>
                  </a:schemeClr>
                </a:solidFill>
              </a:rPr>
              <a:t>données</a:t>
            </a:r>
            <a:r>
              <a:rPr lang="en-GB" dirty="0">
                <a:solidFill>
                  <a:schemeClr val="tx2">
                    <a:lumMod val="75000"/>
                  </a:schemeClr>
                </a:solidFill>
              </a:rPr>
              <a:t>/estimations </a:t>
            </a:r>
            <a:r>
              <a:rPr lang="en-GB" dirty="0" err="1">
                <a:solidFill>
                  <a:schemeClr val="tx2">
                    <a:lumMod val="75000"/>
                  </a:schemeClr>
                </a:solidFill>
              </a:rPr>
              <a:t>existantes</a:t>
            </a:r>
            <a:r>
              <a:rPr lang="en-GB" dirty="0">
                <a:solidFill>
                  <a:schemeClr val="tx2">
                    <a:lumMod val="75000"/>
                  </a:schemeClr>
                </a:solidFill>
              </a:rPr>
              <a:t> </a:t>
            </a:r>
            <a:r>
              <a:rPr lang="en-GB" dirty="0" err="1">
                <a:solidFill>
                  <a:schemeClr val="tx2">
                    <a:lumMod val="75000"/>
                  </a:schemeClr>
                </a:solidFill>
              </a:rPr>
              <a:t>prennent</a:t>
            </a:r>
            <a:r>
              <a:rPr lang="en-GB" dirty="0">
                <a:solidFill>
                  <a:schemeClr val="tx2">
                    <a:lumMod val="75000"/>
                  </a:schemeClr>
                </a:solidFill>
              </a:rPr>
              <a:t> </a:t>
            </a:r>
            <a:r>
              <a:rPr lang="en-GB" dirty="0" err="1">
                <a:solidFill>
                  <a:schemeClr val="tx2">
                    <a:lumMod val="75000"/>
                  </a:schemeClr>
                </a:solidFill>
              </a:rPr>
              <a:t>en</a:t>
            </a:r>
            <a:r>
              <a:rPr lang="en-GB" dirty="0">
                <a:solidFill>
                  <a:schemeClr val="tx2">
                    <a:lumMod val="75000"/>
                  </a:schemeClr>
                </a:solidFill>
              </a:rPr>
              <a:t> </a:t>
            </a:r>
            <a:r>
              <a:rPr lang="en-GB" dirty="0" err="1">
                <a:solidFill>
                  <a:schemeClr val="tx2">
                    <a:lumMod val="75000"/>
                  </a:schemeClr>
                </a:solidFill>
              </a:rPr>
              <a:t>compte</a:t>
            </a:r>
            <a:r>
              <a:rPr lang="en-GB" dirty="0">
                <a:solidFill>
                  <a:schemeClr val="tx2">
                    <a:lumMod val="75000"/>
                  </a:schemeClr>
                </a:solidFill>
              </a:rPr>
              <a:t> les </a:t>
            </a:r>
            <a:r>
              <a:rPr lang="en-GB" dirty="0" err="1">
                <a:solidFill>
                  <a:schemeClr val="tx2">
                    <a:lumMod val="75000"/>
                  </a:schemeClr>
                </a:solidFill>
              </a:rPr>
              <a:t>dépenses</a:t>
            </a:r>
            <a:r>
              <a:rPr lang="en-GB" dirty="0">
                <a:solidFill>
                  <a:schemeClr val="tx2">
                    <a:lumMod val="75000"/>
                  </a:schemeClr>
                </a:solidFill>
              </a:rPr>
              <a:t> </a:t>
            </a:r>
            <a:r>
              <a:rPr lang="en-GB" dirty="0" err="1">
                <a:solidFill>
                  <a:schemeClr val="tx2">
                    <a:lumMod val="75000"/>
                  </a:schemeClr>
                </a:solidFill>
              </a:rPr>
              <a:t>globales</a:t>
            </a:r>
            <a:r>
              <a:rPr lang="en-GB" dirty="0">
                <a:solidFill>
                  <a:schemeClr val="tx2">
                    <a:lumMod val="75000"/>
                  </a:schemeClr>
                </a:solidFill>
              </a:rPr>
              <a:t> effectives du </a:t>
            </a:r>
            <a:r>
              <a:rPr lang="en-GB" dirty="0" err="1">
                <a:solidFill>
                  <a:schemeClr val="tx2">
                    <a:lumMod val="75000"/>
                  </a:schemeClr>
                </a:solidFill>
              </a:rPr>
              <a:t>secteur</a:t>
            </a:r>
            <a:r>
              <a:rPr lang="en-GB" dirty="0">
                <a:solidFill>
                  <a:schemeClr val="tx2">
                    <a:lumMod val="75000"/>
                  </a:schemeClr>
                </a:solidFill>
              </a:rPr>
              <a:t>. </a:t>
            </a:r>
          </a:p>
        </p:txBody>
      </p:sp>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D11</a:t>
            </a:r>
          </a:p>
        </p:txBody>
      </p:sp>
    </p:spTree>
    <p:extLst>
      <p:ext uri="{BB962C8B-B14F-4D97-AF65-F5344CB8AC3E}">
        <p14:creationId xmlns:p14="http://schemas.microsoft.com/office/powerpoint/2010/main" val="175158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397240" cy="994122"/>
          </a:xfrm>
        </p:spPr>
        <p:txBody>
          <a:bodyPr>
            <a:normAutofit fontScale="90000"/>
          </a:bodyPr>
          <a:lstStyle/>
          <a:p>
            <a:r>
              <a:rPr dirty="0"/>
              <a:t>Utiliser </a:t>
            </a:r>
            <a:r>
              <a:rPr lang="en-GB" dirty="0" err="1"/>
              <a:t>TrackFin</a:t>
            </a:r>
            <a:r>
              <a:rPr lang="en-GB" dirty="0"/>
              <a:t> </a:t>
            </a:r>
            <a:r>
              <a:rPr dirty="0"/>
              <a:t>pour enrichir les </a:t>
            </a:r>
            <a:r>
              <a:rPr dirty="0" err="1"/>
              <a:t>réponses</a:t>
            </a:r>
            <a:r>
              <a:rPr dirty="0"/>
              <a:t> </a:t>
            </a:r>
            <a:r>
              <a:rPr lang="fr-FR" dirty="0"/>
              <a:t>de la section </a:t>
            </a:r>
            <a:r>
              <a:rPr lang="en-GB" dirty="0"/>
              <a:t>D11</a:t>
            </a:r>
            <a:endParaRPr lang="en-GB" sz="2400" dirty="0"/>
          </a:p>
        </p:txBody>
      </p:sp>
      <p:sp>
        <p:nvSpPr>
          <p:cNvPr id="3" name="Content Placeholder 2"/>
          <p:cNvSpPr>
            <a:spLocks noGrp="1"/>
          </p:cNvSpPr>
          <p:nvPr>
            <p:ph sz="quarter" idx="10"/>
          </p:nvPr>
        </p:nvSpPr>
        <p:spPr>
          <a:xfrm>
            <a:off x="468313" y="1916832"/>
            <a:ext cx="8208143" cy="3569568"/>
          </a:xfrm>
        </p:spPr>
        <p:txBody>
          <a:bodyPr>
            <a:normAutofit/>
          </a:bodyPr>
          <a:lstStyle/>
          <a:p>
            <a:pPr marL="0" indent="0">
              <a:buNone/>
            </a:pPr>
            <a:r>
              <a:rPr lang="en-GB" dirty="0">
                <a:solidFill>
                  <a:schemeClr val="tx2">
                    <a:lumMod val="75000"/>
                  </a:schemeClr>
                </a:solidFill>
              </a:rPr>
              <a:t>Nous </a:t>
            </a:r>
            <a:r>
              <a:rPr lang="en-GB" dirty="0" err="1">
                <a:solidFill>
                  <a:schemeClr val="tx2">
                    <a:lumMod val="75000"/>
                  </a:schemeClr>
                </a:solidFill>
              </a:rPr>
              <a:t>reconnaissons</a:t>
            </a:r>
            <a:r>
              <a:rPr lang="en-GB" dirty="0">
                <a:solidFill>
                  <a:schemeClr val="tx2">
                    <a:lumMod val="75000"/>
                  </a:schemeClr>
                </a:solidFill>
              </a:rPr>
              <a:t> que les </a:t>
            </a:r>
            <a:r>
              <a:rPr lang="en-GB" dirty="0" err="1">
                <a:solidFill>
                  <a:schemeClr val="tx2">
                    <a:lumMod val="75000"/>
                  </a:schemeClr>
                </a:solidFill>
              </a:rPr>
              <a:t>données</a:t>
            </a:r>
            <a:r>
              <a:rPr lang="en-GB" dirty="0">
                <a:solidFill>
                  <a:schemeClr val="tx2">
                    <a:lumMod val="75000"/>
                  </a:schemeClr>
                </a:solidFill>
              </a:rPr>
              <a:t> </a:t>
            </a:r>
            <a:r>
              <a:rPr lang="en-GB" dirty="0" err="1">
                <a:solidFill>
                  <a:schemeClr val="tx2">
                    <a:lumMod val="75000"/>
                  </a:schemeClr>
                </a:solidFill>
              </a:rPr>
              <a:t>demandées</a:t>
            </a:r>
            <a:r>
              <a:rPr lang="en-GB" dirty="0">
                <a:solidFill>
                  <a:schemeClr val="tx2">
                    <a:lumMod val="75000"/>
                  </a:schemeClr>
                </a:solidFill>
              </a:rPr>
              <a:t> </a:t>
            </a:r>
            <a:r>
              <a:rPr lang="en-GB" dirty="0" err="1">
                <a:solidFill>
                  <a:schemeClr val="tx2">
                    <a:lumMod val="75000"/>
                  </a:schemeClr>
                </a:solidFill>
              </a:rPr>
              <a:t>dans</a:t>
            </a:r>
            <a:r>
              <a:rPr lang="en-GB" dirty="0">
                <a:solidFill>
                  <a:schemeClr val="tx2">
                    <a:lumMod val="75000"/>
                  </a:schemeClr>
                </a:solidFill>
              </a:rPr>
              <a:t> le tableau </a:t>
            </a:r>
            <a:r>
              <a:rPr lang="en-GB" dirty="0" err="1">
                <a:solidFill>
                  <a:schemeClr val="tx2">
                    <a:lumMod val="75000"/>
                  </a:schemeClr>
                </a:solidFill>
              </a:rPr>
              <a:t>en</a:t>
            </a:r>
            <a:r>
              <a:rPr lang="en-GB" dirty="0">
                <a:solidFill>
                  <a:schemeClr val="tx2">
                    <a:lumMod val="75000"/>
                  </a:schemeClr>
                </a:solidFill>
              </a:rPr>
              <a:t> D11 ne </a:t>
            </a:r>
            <a:r>
              <a:rPr lang="en-GB" dirty="0" err="1">
                <a:solidFill>
                  <a:schemeClr val="tx2">
                    <a:lumMod val="75000"/>
                  </a:schemeClr>
                </a:solidFill>
              </a:rPr>
              <a:t>sont</a:t>
            </a:r>
            <a:r>
              <a:rPr lang="en-GB" dirty="0">
                <a:solidFill>
                  <a:schemeClr val="tx2">
                    <a:lumMod val="75000"/>
                  </a:schemeClr>
                </a:solidFill>
              </a:rPr>
              <a:t> pas </a:t>
            </a:r>
            <a:r>
              <a:rPr lang="en-GB" dirty="0" err="1">
                <a:solidFill>
                  <a:schemeClr val="tx2">
                    <a:lumMod val="75000"/>
                  </a:schemeClr>
                </a:solidFill>
              </a:rPr>
              <a:t>aisément</a:t>
            </a:r>
            <a:r>
              <a:rPr lang="en-GB" dirty="0">
                <a:solidFill>
                  <a:schemeClr val="tx2">
                    <a:lumMod val="75000"/>
                  </a:schemeClr>
                </a:solidFill>
              </a:rPr>
              <a:t> </a:t>
            </a:r>
            <a:r>
              <a:rPr lang="en-GB" dirty="0" err="1">
                <a:solidFill>
                  <a:schemeClr val="tx2">
                    <a:lumMod val="75000"/>
                  </a:schemeClr>
                </a:solidFill>
              </a:rPr>
              <a:t>disponibles</a:t>
            </a:r>
            <a:r>
              <a:rPr lang="en-GB" dirty="0">
                <a:solidFill>
                  <a:schemeClr val="tx2">
                    <a:lumMod val="75000"/>
                  </a:schemeClr>
                </a:solidFill>
              </a:rPr>
              <a:t> </a:t>
            </a:r>
            <a:r>
              <a:rPr lang="en-GB" dirty="0" err="1">
                <a:solidFill>
                  <a:schemeClr val="tx2">
                    <a:lumMod val="75000"/>
                  </a:schemeClr>
                </a:solidFill>
              </a:rPr>
              <a:t>dans</a:t>
            </a:r>
            <a:r>
              <a:rPr lang="en-GB" dirty="0">
                <a:solidFill>
                  <a:schemeClr val="tx2">
                    <a:lumMod val="75000"/>
                  </a:schemeClr>
                </a:solidFill>
              </a:rPr>
              <a:t> </a:t>
            </a:r>
            <a:r>
              <a:rPr lang="en-GB" dirty="0" err="1">
                <a:solidFill>
                  <a:schemeClr val="tx2">
                    <a:lumMod val="75000"/>
                  </a:schemeClr>
                </a:solidFill>
              </a:rPr>
              <a:t>certains</a:t>
            </a:r>
            <a:r>
              <a:rPr lang="en-GB" dirty="0">
                <a:solidFill>
                  <a:schemeClr val="tx2">
                    <a:lumMod val="75000"/>
                  </a:schemeClr>
                </a:solidFill>
              </a:rPr>
              <a:t> pays. En </a:t>
            </a:r>
            <a:r>
              <a:rPr lang="en-GB" dirty="0" err="1">
                <a:solidFill>
                  <a:schemeClr val="tx2">
                    <a:lumMod val="75000"/>
                  </a:schemeClr>
                </a:solidFill>
              </a:rPr>
              <a:t>vue</a:t>
            </a:r>
            <a:r>
              <a:rPr lang="en-GB" dirty="0">
                <a:solidFill>
                  <a:schemeClr val="tx2">
                    <a:lumMod val="75000"/>
                  </a:schemeClr>
                </a:solidFill>
              </a:rPr>
              <a:t> </a:t>
            </a:r>
            <a:r>
              <a:rPr lang="en-GB" dirty="0" err="1">
                <a:solidFill>
                  <a:schemeClr val="tx2">
                    <a:lumMod val="75000"/>
                  </a:schemeClr>
                </a:solidFill>
              </a:rPr>
              <a:t>d’améliorer</a:t>
            </a:r>
            <a:r>
              <a:rPr lang="en-GB" dirty="0">
                <a:solidFill>
                  <a:schemeClr val="tx2">
                    <a:lumMod val="75000"/>
                  </a:schemeClr>
                </a:solidFill>
              </a:rPr>
              <a:t> </a:t>
            </a:r>
            <a:r>
              <a:rPr lang="en-GB" dirty="0" err="1">
                <a:solidFill>
                  <a:schemeClr val="tx2">
                    <a:lumMod val="75000"/>
                  </a:schemeClr>
                </a:solidFill>
              </a:rPr>
              <a:t>l’information</a:t>
            </a:r>
            <a:r>
              <a:rPr lang="en-GB" dirty="0">
                <a:solidFill>
                  <a:schemeClr val="tx2">
                    <a:lumMod val="75000"/>
                  </a:schemeClr>
                </a:solidFill>
              </a:rPr>
              <a:t> </a:t>
            </a:r>
            <a:r>
              <a:rPr lang="en-GB" dirty="0" err="1">
                <a:solidFill>
                  <a:schemeClr val="tx2">
                    <a:lumMod val="75000"/>
                  </a:schemeClr>
                </a:solidFill>
              </a:rPr>
              <a:t>sur</a:t>
            </a:r>
            <a:r>
              <a:rPr lang="en-GB" dirty="0">
                <a:solidFill>
                  <a:schemeClr val="tx2">
                    <a:lumMod val="75000"/>
                  </a:schemeClr>
                </a:solidFill>
              </a:rPr>
              <a:t> les flux financiers </a:t>
            </a:r>
            <a:r>
              <a:rPr lang="en-GB" dirty="0" err="1">
                <a:solidFill>
                  <a:schemeClr val="tx2">
                    <a:lumMod val="75000"/>
                  </a:schemeClr>
                </a:solidFill>
              </a:rPr>
              <a:t>dans</a:t>
            </a:r>
            <a:r>
              <a:rPr lang="en-GB" dirty="0">
                <a:solidFill>
                  <a:schemeClr val="tx2">
                    <a:lumMod val="75000"/>
                  </a:schemeClr>
                </a:solidFill>
              </a:rPr>
              <a:t> le </a:t>
            </a:r>
            <a:r>
              <a:rPr lang="en-GB" dirty="0" err="1">
                <a:solidFill>
                  <a:schemeClr val="tx2">
                    <a:lumMod val="75000"/>
                  </a:schemeClr>
                </a:solidFill>
              </a:rPr>
              <a:t>secteur</a:t>
            </a:r>
            <a:r>
              <a:rPr lang="en-GB" dirty="0">
                <a:solidFill>
                  <a:schemeClr val="tx2">
                    <a:lumMod val="75000"/>
                  </a:schemeClr>
                </a:solidFill>
              </a:rPr>
              <a:t> WASH, GLAAS a </a:t>
            </a:r>
            <a:r>
              <a:rPr lang="en-GB" dirty="0" err="1">
                <a:solidFill>
                  <a:schemeClr val="tx2">
                    <a:lumMod val="75000"/>
                  </a:schemeClr>
                </a:solidFill>
              </a:rPr>
              <a:t>développé</a:t>
            </a:r>
            <a:r>
              <a:rPr lang="en-GB" dirty="0">
                <a:solidFill>
                  <a:schemeClr val="tx2">
                    <a:lumMod val="75000"/>
                  </a:schemeClr>
                </a:solidFill>
              </a:rPr>
              <a:t> </a:t>
            </a:r>
            <a:r>
              <a:rPr lang="en-GB" dirty="0" err="1">
                <a:solidFill>
                  <a:schemeClr val="tx2">
                    <a:lumMod val="75000"/>
                  </a:schemeClr>
                </a:solidFill>
              </a:rPr>
              <a:t>l’initiative</a:t>
            </a:r>
            <a:r>
              <a:rPr lang="en-GB" dirty="0">
                <a:solidFill>
                  <a:schemeClr val="tx2">
                    <a:lumMod val="75000"/>
                  </a:schemeClr>
                </a:solidFill>
              </a:rPr>
              <a:t> </a:t>
            </a:r>
            <a:r>
              <a:rPr lang="en-GB" dirty="0" err="1">
                <a:solidFill>
                  <a:schemeClr val="tx2">
                    <a:lumMod val="75000"/>
                  </a:schemeClr>
                </a:solidFill>
              </a:rPr>
              <a:t>TrackFin</a:t>
            </a:r>
            <a:r>
              <a:rPr lang="en-GB" dirty="0">
                <a:solidFill>
                  <a:schemeClr val="tx2">
                    <a:lumMod val="75000"/>
                  </a:schemeClr>
                </a:solidFill>
              </a:rPr>
              <a:t>, </a:t>
            </a:r>
            <a:r>
              <a:rPr lang="en-GB" dirty="0" err="1">
                <a:solidFill>
                  <a:schemeClr val="tx2">
                    <a:lumMod val="75000"/>
                  </a:schemeClr>
                </a:solidFill>
              </a:rPr>
              <a:t>une</a:t>
            </a:r>
            <a:r>
              <a:rPr lang="en-GB" dirty="0">
                <a:solidFill>
                  <a:schemeClr val="tx2">
                    <a:lumMod val="75000"/>
                  </a:schemeClr>
                </a:solidFill>
              </a:rPr>
              <a:t> </a:t>
            </a:r>
            <a:r>
              <a:rPr lang="en-GB" dirty="0" err="1">
                <a:solidFill>
                  <a:schemeClr val="tx2">
                    <a:lumMod val="75000"/>
                  </a:schemeClr>
                </a:solidFill>
              </a:rPr>
              <a:t>étude</a:t>
            </a:r>
            <a:r>
              <a:rPr lang="en-GB" dirty="0">
                <a:solidFill>
                  <a:schemeClr val="tx2">
                    <a:lumMod val="75000"/>
                  </a:schemeClr>
                </a:solidFill>
              </a:rPr>
              <a:t> </a:t>
            </a:r>
            <a:r>
              <a:rPr lang="en-GB" dirty="0" err="1">
                <a:solidFill>
                  <a:schemeClr val="tx2">
                    <a:lumMod val="75000"/>
                  </a:schemeClr>
                </a:solidFill>
              </a:rPr>
              <a:t>approfondie</a:t>
            </a:r>
            <a:r>
              <a:rPr lang="en-GB" dirty="0">
                <a:solidFill>
                  <a:schemeClr val="tx2">
                    <a:lumMod val="75000"/>
                  </a:schemeClr>
                </a:solidFill>
              </a:rPr>
              <a:t> du </a:t>
            </a:r>
            <a:r>
              <a:rPr lang="en-GB" dirty="0" err="1">
                <a:solidFill>
                  <a:schemeClr val="tx2">
                    <a:lumMod val="75000"/>
                  </a:schemeClr>
                </a:solidFill>
              </a:rPr>
              <a:t>financement</a:t>
            </a:r>
            <a:r>
              <a:rPr lang="en-GB" dirty="0">
                <a:solidFill>
                  <a:schemeClr val="tx2">
                    <a:lumMod val="75000"/>
                  </a:schemeClr>
                </a:solidFill>
              </a:rPr>
              <a:t> du </a:t>
            </a:r>
            <a:r>
              <a:rPr lang="en-GB" dirty="0" err="1">
                <a:solidFill>
                  <a:schemeClr val="tx2">
                    <a:lumMod val="75000"/>
                  </a:schemeClr>
                </a:solidFill>
              </a:rPr>
              <a:t>secteur</a:t>
            </a:r>
            <a:r>
              <a:rPr lang="en-GB" dirty="0">
                <a:solidFill>
                  <a:schemeClr val="tx2">
                    <a:lumMod val="75000"/>
                  </a:schemeClr>
                </a:solidFill>
              </a:rPr>
              <a:t> WASH. </a:t>
            </a:r>
            <a:endParaRPr lang="en-US" dirty="0">
              <a:solidFill>
                <a:schemeClr val="tx2">
                  <a:lumMod val="75000"/>
                </a:schemeClr>
              </a:solidFill>
            </a:endParaRPr>
          </a:p>
        </p:txBody>
      </p:sp>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D11</a:t>
            </a:r>
          </a:p>
        </p:txBody>
      </p:sp>
    </p:spTree>
    <p:extLst>
      <p:ext uri="{BB962C8B-B14F-4D97-AF65-F5344CB8AC3E}">
        <p14:creationId xmlns:p14="http://schemas.microsoft.com/office/powerpoint/2010/main" val="29752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397240" cy="994122"/>
          </a:xfrm>
        </p:spPr>
        <p:txBody>
          <a:bodyPr>
            <a:normAutofit/>
          </a:bodyPr>
          <a:lstStyle/>
          <a:p>
            <a:r>
              <a:rPr lang="en-GB" dirty="0"/>
              <a:t>TrackFin </a:t>
            </a:r>
            <a:endParaRPr lang="en-GB" sz="2400" dirty="0"/>
          </a:p>
        </p:txBody>
      </p:sp>
      <p:sp>
        <p:nvSpPr>
          <p:cNvPr id="3" name="Content Placeholder 2"/>
          <p:cNvSpPr>
            <a:spLocks noGrp="1"/>
          </p:cNvSpPr>
          <p:nvPr>
            <p:ph sz="quarter" idx="10"/>
          </p:nvPr>
        </p:nvSpPr>
        <p:spPr>
          <a:xfrm>
            <a:off x="468313" y="1728788"/>
            <a:ext cx="8208143" cy="3757612"/>
          </a:xfrm>
        </p:spPr>
        <p:txBody>
          <a:bodyPr>
            <a:normAutofit/>
          </a:bodyPr>
          <a:lstStyle/>
          <a:p>
            <a:pPr marL="0" indent="0">
              <a:buNone/>
            </a:pPr>
            <a:r>
              <a:rPr lang="en-GB" dirty="0" err="1">
                <a:solidFill>
                  <a:schemeClr val="tx2">
                    <a:lumMod val="75000"/>
                  </a:schemeClr>
                </a:solidFill>
              </a:rPr>
              <a:t>Cette</a:t>
            </a:r>
            <a:r>
              <a:rPr lang="en-GB" dirty="0">
                <a:solidFill>
                  <a:schemeClr val="tx2">
                    <a:lumMod val="75000"/>
                  </a:schemeClr>
                </a:solidFill>
              </a:rPr>
              <a:t> initiative </a:t>
            </a:r>
            <a:r>
              <a:rPr lang="en-GB" dirty="0" err="1">
                <a:solidFill>
                  <a:schemeClr val="tx2">
                    <a:lumMod val="75000"/>
                  </a:schemeClr>
                </a:solidFill>
              </a:rPr>
              <a:t>est</a:t>
            </a:r>
            <a:r>
              <a:rPr lang="en-GB" dirty="0">
                <a:solidFill>
                  <a:schemeClr val="tx2">
                    <a:lumMod val="75000"/>
                  </a:schemeClr>
                </a:solidFill>
              </a:rPr>
              <a:t> </a:t>
            </a:r>
            <a:r>
              <a:rPr lang="en-GB" dirty="0" err="1">
                <a:solidFill>
                  <a:schemeClr val="tx2">
                    <a:lumMod val="75000"/>
                  </a:schemeClr>
                </a:solidFill>
              </a:rPr>
              <a:t>une</a:t>
            </a:r>
            <a:r>
              <a:rPr lang="en-GB" dirty="0">
                <a:solidFill>
                  <a:schemeClr val="tx2">
                    <a:lumMod val="75000"/>
                  </a:schemeClr>
                </a:solidFill>
              </a:rPr>
              <a:t> </a:t>
            </a:r>
            <a:r>
              <a:rPr lang="en-GB" dirty="0" err="1">
                <a:solidFill>
                  <a:schemeClr val="tx2">
                    <a:lumMod val="75000"/>
                  </a:schemeClr>
                </a:solidFill>
              </a:rPr>
              <a:t>méthodologie</a:t>
            </a:r>
            <a:r>
              <a:rPr lang="en-GB" dirty="0">
                <a:solidFill>
                  <a:schemeClr val="tx2">
                    <a:lumMod val="75000"/>
                  </a:schemeClr>
                </a:solidFill>
              </a:rPr>
              <a:t> standard </a:t>
            </a:r>
            <a:r>
              <a:rPr lang="en-GB" dirty="0" err="1">
                <a:solidFill>
                  <a:schemeClr val="tx2">
                    <a:lumMod val="75000"/>
                  </a:schemeClr>
                </a:solidFill>
              </a:rPr>
              <a:t>mondiale</a:t>
            </a:r>
            <a:r>
              <a:rPr lang="en-GB" dirty="0">
                <a:solidFill>
                  <a:schemeClr val="tx2">
                    <a:lumMod val="75000"/>
                  </a:schemeClr>
                </a:solidFill>
              </a:rPr>
              <a:t> qui </a:t>
            </a:r>
            <a:r>
              <a:rPr lang="en-GB" dirty="0" err="1">
                <a:solidFill>
                  <a:schemeClr val="tx2">
                    <a:lumMod val="75000"/>
                  </a:schemeClr>
                </a:solidFill>
              </a:rPr>
              <a:t>permet</a:t>
            </a:r>
            <a:r>
              <a:rPr lang="en-GB" dirty="0">
                <a:solidFill>
                  <a:schemeClr val="tx2">
                    <a:lumMod val="75000"/>
                  </a:schemeClr>
                </a:solidFill>
              </a:rPr>
              <a:t> </a:t>
            </a:r>
            <a:r>
              <a:rPr lang="en-GB" dirty="0" err="1">
                <a:solidFill>
                  <a:schemeClr val="tx2">
                    <a:lumMod val="75000"/>
                  </a:schemeClr>
                </a:solidFill>
              </a:rPr>
              <a:t>d’assurer</a:t>
            </a:r>
            <a:r>
              <a:rPr lang="en-GB" dirty="0">
                <a:solidFill>
                  <a:schemeClr val="tx2">
                    <a:lumMod val="75000"/>
                  </a:schemeClr>
                </a:solidFill>
              </a:rPr>
              <a:t> le </a:t>
            </a:r>
            <a:r>
              <a:rPr lang="en-GB" dirty="0" err="1">
                <a:solidFill>
                  <a:schemeClr val="tx2">
                    <a:lumMod val="75000"/>
                  </a:schemeClr>
                </a:solidFill>
              </a:rPr>
              <a:t>suivi</a:t>
            </a:r>
            <a:r>
              <a:rPr lang="en-GB" dirty="0">
                <a:solidFill>
                  <a:schemeClr val="tx2">
                    <a:lumMod val="75000"/>
                  </a:schemeClr>
                </a:solidFill>
              </a:rPr>
              <a:t> du </a:t>
            </a:r>
            <a:r>
              <a:rPr lang="en-GB" dirty="0" err="1">
                <a:solidFill>
                  <a:schemeClr val="tx2">
                    <a:lumMod val="75000"/>
                  </a:schemeClr>
                </a:solidFill>
              </a:rPr>
              <a:t>financement</a:t>
            </a:r>
            <a:r>
              <a:rPr lang="en-GB" dirty="0">
                <a:solidFill>
                  <a:schemeClr val="tx2">
                    <a:lumMod val="75000"/>
                  </a:schemeClr>
                </a:solidFill>
              </a:rPr>
              <a:t> </a:t>
            </a:r>
            <a:r>
              <a:rPr lang="en-GB" dirty="0" err="1">
                <a:solidFill>
                  <a:schemeClr val="tx2">
                    <a:lumMod val="75000"/>
                  </a:schemeClr>
                </a:solidFill>
              </a:rPr>
              <a:t>dans</a:t>
            </a:r>
            <a:r>
              <a:rPr lang="en-GB" dirty="0">
                <a:solidFill>
                  <a:schemeClr val="tx2">
                    <a:lumMod val="75000"/>
                  </a:schemeClr>
                </a:solidFill>
              </a:rPr>
              <a:t> le </a:t>
            </a:r>
            <a:r>
              <a:rPr lang="en-GB" dirty="0" err="1">
                <a:solidFill>
                  <a:schemeClr val="tx2">
                    <a:lumMod val="75000"/>
                  </a:schemeClr>
                </a:solidFill>
              </a:rPr>
              <a:t>secteur</a:t>
            </a:r>
            <a:r>
              <a:rPr lang="en-GB" dirty="0">
                <a:solidFill>
                  <a:schemeClr val="tx2">
                    <a:lumMod val="75000"/>
                  </a:schemeClr>
                </a:solidFill>
              </a:rPr>
              <a:t> de </a:t>
            </a:r>
            <a:r>
              <a:rPr lang="en-GB" dirty="0" err="1">
                <a:solidFill>
                  <a:schemeClr val="tx2">
                    <a:lumMod val="75000"/>
                  </a:schemeClr>
                </a:solidFill>
              </a:rPr>
              <a:t>l’eau</a:t>
            </a:r>
            <a:r>
              <a:rPr lang="en-GB" dirty="0">
                <a:solidFill>
                  <a:schemeClr val="tx2">
                    <a:lumMod val="75000"/>
                  </a:schemeClr>
                </a:solidFill>
              </a:rPr>
              <a:t>, de </a:t>
            </a:r>
            <a:r>
              <a:rPr lang="en-GB" dirty="0" err="1">
                <a:solidFill>
                  <a:schemeClr val="tx2">
                    <a:lumMod val="75000"/>
                  </a:schemeClr>
                </a:solidFill>
              </a:rPr>
              <a:t>l’assainissement</a:t>
            </a:r>
            <a:r>
              <a:rPr lang="en-GB" dirty="0">
                <a:solidFill>
                  <a:schemeClr val="tx2">
                    <a:lumMod val="75000"/>
                  </a:schemeClr>
                </a:solidFill>
              </a:rPr>
              <a:t> et de </a:t>
            </a:r>
            <a:r>
              <a:rPr lang="en-GB" dirty="0" err="1">
                <a:solidFill>
                  <a:schemeClr val="tx2">
                    <a:lumMod val="75000"/>
                  </a:schemeClr>
                </a:solidFill>
              </a:rPr>
              <a:t>l’hygiène</a:t>
            </a:r>
            <a:r>
              <a:rPr lang="en-GB" dirty="0">
                <a:solidFill>
                  <a:schemeClr val="tx2">
                    <a:lumMod val="75000"/>
                  </a:schemeClr>
                </a:solidFill>
              </a:rPr>
              <a:t> à </a:t>
            </a:r>
            <a:r>
              <a:rPr lang="en-GB" dirty="0" err="1">
                <a:solidFill>
                  <a:schemeClr val="tx2">
                    <a:lumMod val="75000"/>
                  </a:schemeClr>
                </a:solidFill>
              </a:rPr>
              <a:t>l’échelle</a:t>
            </a:r>
            <a:r>
              <a:rPr lang="en-GB" dirty="0">
                <a:solidFill>
                  <a:schemeClr val="tx2">
                    <a:lumMod val="75000"/>
                  </a:schemeClr>
                </a:solidFill>
              </a:rPr>
              <a:t> </a:t>
            </a:r>
            <a:r>
              <a:rPr lang="en-GB" dirty="0" err="1">
                <a:solidFill>
                  <a:schemeClr val="tx2">
                    <a:lumMod val="75000"/>
                  </a:schemeClr>
                </a:solidFill>
              </a:rPr>
              <a:t>nationale</a:t>
            </a:r>
            <a:r>
              <a:rPr lang="en-GB" dirty="0">
                <a:solidFill>
                  <a:schemeClr val="tx2">
                    <a:lumMod val="75000"/>
                  </a:schemeClr>
                </a:solidFill>
              </a:rPr>
              <a:t>.</a:t>
            </a:r>
          </a:p>
          <a:p>
            <a:pPr marL="0" indent="0">
              <a:buNone/>
            </a:pPr>
            <a:endParaRPr lang="en-GB" dirty="0">
              <a:solidFill>
                <a:schemeClr val="tx2">
                  <a:lumMod val="75000"/>
                </a:schemeClr>
              </a:solidFill>
            </a:endParaRPr>
          </a:p>
          <a:p>
            <a:pPr marL="0" indent="0">
              <a:buNone/>
            </a:pPr>
            <a:endParaRPr lang="en-US" dirty="0"/>
          </a:p>
          <a:p>
            <a:pPr marL="0" indent="0">
              <a:buNone/>
            </a:pPr>
            <a:endParaRPr lang="en-US" dirty="0"/>
          </a:p>
        </p:txBody>
      </p:sp>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D11</a:t>
            </a:r>
          </a:p>
        </p:txBody>
      </p:sp>
    </p:spTree>
    <p:extLst>
      <p:ext uri="{BB962C8B-B14F-4D97-AF65-F5344CB8AC3E}">
        <p14:creationId xmlns:p14="http://schemas.microsoft.com/office/powerpoint/2010/main" val="140487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EDAD-DDB8-4763-8FEE-B6C7B36B5D0D}"/>
              </a:ext>
            </a:extLst>
          </p:cNvPr>
          <p:cNvSpPr>
            <a:spLocks noGrp="1"/>
          </p:cNvSpPr>
          <p:nvPr>
            <p:ph type="title"/>
          </p:nvPr>
        </p:nvSpPr>
        <p:spPr/>
        <p:txBody>
          <a:bodyPr>
            <a:normAutofit/>
          </a:bodyPr>
          <a:lstStyle/>
          <a:p>
            <a:r>
              <a:rPr lang="en-US" dirty="0"/>
              <a:t>Pour plus </a:t>
            </a:r>
            <a:r>
              <a:rPr lang="en-US" dirty="0" err="1"/>
              <a:t>d’informations</a:t>
            </a:r>
            <a:r>
              <a:rPr lang="en-US" dirty="0"/>
              <a:t> </a:t>
            </a:r>
            <a:r>
              <a:rPr lang="en-US" dirty="0" err="1"/>
              <a:t>sur</a:t>
            </a:r>
            <a:r>
              <a:rPr lang="en-US" dirty="0"/>
              <a:t> </a:t>
            </a:r>
            <a:r>
              <a:rPr lang="en-US" dirty="0" err="1"/>
              <a:t>TrackFin</a:t>
            </a:r>
            <a:endParaRPr lang="en-US" dirty="0"/>
          </a:p>
        </p:txBody>
      </p:sp>
      <p:sp>
        <p:nvSpPr>
          <p:cNvPr id="3" name="Content Placeholder 2">
            <a:extLst>
              <a:ext uri="{FF2B5EF4-FFF2-40B4-BE49-F238E27FC236}">
                <a16:creationId xmlns:a16="http://schemas.microsoft.com/office/drawing/2014/main" id="{2E0060DE-B95B-41D0-957D-B2D73E94A10A}"/>
              </a:ext>
            </a:extLst>
          </p:cNvPr>
          <p:cNvSpPr>
            <a:spLocks noGrp="1"/>
          </p:cNvSpPr>
          <p:nvPr>
            <p:ph sz="quarter" idx="10"/>
          </p:nvPr>
        </p:nvSpPr>
        <p:spPr/>
        <p:txBody>
          <a:bodyPr>
            <a:normAutofit fontScale="92500" lnSpcReduction="20000"/>
          </a:bodyPr>
          <a:lstStyle/>
          <a:p>
            <a:pPr marL="0" indent="0">
              <a:buNone/>
            </a:pPr>
            <a:r>
              <a:rPr lang="en-GB" dirty="0">
                <a:solidFill>
                  <a:schemeClr val="tx2">
                    <a:lumMod val="75000"/>
                  </a:schemeClr>
                </a:solidFill>
              </a:rPr>
              <a:t>Si </a:t>
            </a:r>
            <a:r>
              <a:rPr lang="en-GB" dirty="0" err="1">
                <a:solidFill>
                  <a:schemeClr val="tx2">
                    <a:lumMod val="75000"/>
                  </a:schemeClr>
                </a:solidFill>
              </a:rPr>
              <a:t>votre</a:t>
            </a:r>
            <a:r>
              <a:rPr lang="en-GB" dirty="0">
                <a:solidFill>
                  <a:schemeClr val="tx2">
                    <a:lumMod val="75000"/>
                  </a:schemeClr>
                </a:solidFill>
              </a:rPr>
              <a:t> </a:t>
            </a:r>
            <a:r>
              <a:rPr lang="en-GB" dirty="0" err="1">
                <a:solidFill>
                  <a:schemeClr val="tx2">
                    <a:lumMod val="75000"/>
                  </a:schemeClr>
                </a:solidFill>
              </a:rPr>
              <a:t>gouvernement</a:t>
            </a:r>
            <a:r>
              <a:rPr lang="en-GB" dirty="0">
                <a:solidFill>
                  <a:schemeClr val="tx2">
                    <a:lumMod val="75000"/>
                  </a:schemeClr>
                </a:solidFill>
              </a:rPr>
              <a:t> </a:t>
            </a:r>
            <a:r>
              <a:rPr lang="en-GB" dirty="0" err="1">
                <a:solidFill>
                  <a:schemeClr val="tx2">
                    <a:lumMod val="75000"/>
                  </a:schemeClr>
                </a:solidFill>
              </a:rPr>
              <a:t>souhaite</a:t>
            </a:r>
            <a:r>
              <a:rPr lang="en-GB" dirty="0">
                <a:solidFill>
                  <a:schemeClr val="tx2">
                    <a:lumMod val="75000"/>
                  </a:schemeClr>
                </a:solidFill>
              </a:rPr>
              <a:t> </a:t>
            </a:r>
            <a:r>
              <a:rPr lang="en-GB" dirty="0" err="1">
                <a:solidFill>
                  <a:schemeClr val="tx2">
                    <a:lumMod val="75000"/>
                  </a:schemeClr>
                </a:solidFill>
              </a:rPr>
              <a:t>participer</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TrackFin</a:t>
            </a:r>
            <a:r>
              <a:rPr lang="en-GB" dirty="0">
                <a:solidFill>
                  <a:schemeClr val="tx2">
                    <a:lumMod val="75000"/>
                  </a:schemeClr>
                </a:solidFill>
              </a:rPr>
              <a:t>, </a:t>
            </a:r>
            <a:r>
              <a:rPr lang="en-GB" dirty="0" err="1">
                <a:solidFill>
                  <a:schemeClr val="tx2">
                    <a:lumMod val="75000"/>
                  </a:schemeClr>
                </a:solidFill>
              </a:rPr>
              <a:t>veuillez</a:t>
            </a:r>
            <a:r>
              <a:rPr lang="en-GB" dirty="0">
                <a:solidFill>
                  <a:schemeClr val="tx2">
                    <a:lumMod val="75000"/>
                  </a:schemeClr>
                </a:solidFill>
              </a:rPr>
              <a:t> </a:t>
            </a:r>
            <a:r>
              <a:rPr lang="en-GB" dirty="0" err="1">
                <a:solidFill>
                  <a:schemeClr val="tx2">
                    <a:lumMod val="75000"/>
                  </a:schemeClr>
                </a:solidFill>
              </a:rPr>
              <a:t>contacter</a:t>
            </a:r>
            <a:r>
              <a:rPr lang="en-GB" dirty="0">
                <a:solidFill>
                  <a:schemeClr val="tx2">
                    <a:lumMod val="75000"/>
                  </a:schemeClr>
                </a:solidFill>
              </a:rPr>
              <a:t>: </a:t>
            </a:r>
            <a:r>
              <a:rPr lang="en-GB" i="1" u="sng" dirty="0">
                <a:hlinkClick r:id="rId2"/>
              </a:rPr>
              <a:t>glaas@who.int</a:t>
            </a:r>
            <a:endParaRPr lang="en-GB" i="1" u="sng" dirty="0"/>
          </a:p>
          <a:p>
            <a:endParaRPr lang="en-GB" i="1" u="sng" dirty="0"/>
          </a:p>
          <a:p>
            <a:pPr marL="0" indent="0">
              <a:buNone/>
            </a:pPr>
            <a:r>
              <a:rPr lang="en-GB" dirty="0">
                <a:solidFill>
                  <a:schemeClr val="tx2">
                    <a:lumMod val="75000"/>
                  </a:schemeClr>
                </a:solidFill>
              </a:rPr>
              <a:t>Pour plus </a:t>
            </a:r>
            <a:r>
              <a:rPr lang="en-GB" dirty="0" err="1">
                <a:solidFill>
                  <a:schemeClr val="tx2">
                    <a:lumMod val="75000"/>
                  </a:schemeClr>
                </a:solidFill>
              </a:rPr>
              <a:t>d’information</a:t>
            </a:r>
            <a:r>
              <a:rPr lang="en-GB" dirty="0">
                <a:solidFill>
                  <a:schemeClr val="tx2">
                    <a:lumMod val="75000"/>
                  </a:schemeClr>
                </a:solidFill>
              </a:rPr>
              <a:t> sur </a:t>
            </a:r>
            <a:r>
              <a:rPr lang="en-GB" dirty="0" err="1">
                <a:solidFill>
                  <a:schemeClr val="tx2">
                    <a:lumMod val="75000"/>
                  </a:schemeClr>
                </a:solidFill>
              </a:rPr>
              <a:t>l’initiative</a:t>
            </a:r>
            <a:r>
              <a:rPr lang="en-GB" dirty="0">
                <a:solidFill>
                  <a:schemeClr val="tx2">
                    <a:lumMod val="75000"/>
                  </a:schemeClr>
                </a:solidFill>
              </a:rPr>
              <a:t> </a:t>
            </a:r>
            <a:r>
              <a:rPr lang="en-GB" dirty="0" err="1">
                <a:solidFill>
                  <a:schemeClr val="tx2">
                    <a:lumMod val="75000"/>
                  </a:schemeClr>
                </a:solidFill>
              </a:rPr>
              <a:t>TrackFin</a:t>
            </a:r>
            <a:r>
              <a:rPr lang="en-GB" dirty="0">
                <a:solidFill>
                  <a:schemeClr val="tx2">
                    <a:lumMod val="75000"/>
                  </a:schemeClr>
                </a:solidFill>
              </a:rPr>
              <a:t> initiative et la </a:t>
            </a:r>
            <a:r>
              <a:rPr lang="en-GB" dirty="0" err="1">
                <a:solidFill>
                  <a:schemeClr val="tx2">
                    <a:lumMod val="75000"/>
                  </a:schemeClr>
                </a:solidFill>
              </a:rPr>
              <a:t>méthodologie</a:t>
            </a:r>
            <a:r>
              <a:rPr lang="en-GB" dirty="0">
                <a:solidFill>
                  <a:schemeClr val="tx2">
                    <a:lumMod val="75000"/>
                  </a:schemeClr>
                </a:solidFill>
              </a:rPr>
              <a:t>, merci de consulter </a:t>
            </a:r>
            <a:r>
              <a:rPr lang="en-GB" dirty="0" err="1">
                <a:solidFill>
                  <a:schemeClr val="tx2">
                    <a:lumMod val="75000"/>
                  </a:schemeClr>
                </a:solidFill>
              </a:rPr>
              <a:t>ce</a:t>
            </a:r>
            <a:r>
              <a:rPr lang="en-GB" dirty="0">
                <a:solidFill>
                  <a:schemeClr val="tx2">
                    <a:lumMod val="75000"/>
                  </a:schemeClr>
                </a:solidFill>
              </a:rPr>
              <a:t> lien: </a:t>
            </a:r>
            <a:r>
              <a:rPr lang="en-GB" u="sng" dirty="0">
                <a:hlinkClick r:id="rId3"/>
              </a:rPr>
              <a:t>http://www.who.int/water_sanitation_health/monitoring/investments/trackfin-methodology/en/</a:t>
            </a:r>
            <a:endParaRPr lang="en-US" dirty="0"/>
          </a:p>
          <a:p>
            <a:endParaRPr lang="en-GB" i="1" u="sng" dirty="0"/>
          </a:p>
          <a:p>
            <a:endParaRPr lang="en-US" dirty="0"/>
          </a:p>
        </p:txBody>
      </p:sp>
    </p:spTree>
    <p:extLst>
      <p:ext uri="{BB962C8B-B14F-4D97-AF65-F5344CB8AC3E}">
        <p14:creationId xmlns:p14="http://schemas.microsoft.com/office/powerpoint/2010/main" val="11179873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dirty="0"/>
              <a:t>Merci</a:t>
            </a:r>
            <a:r>
              <a:rPr lang="en-GB" dirty="0"/>
              <a:t>!</a:t>
            </a:r>
          </a:p>
        </p:txBody>
      </p:sp>
      <p:sp>
        <p:nvSpPr>
          <p:cNvPr id="3" name="Subtitle 2"/>
          <p:cNvSpPr>
            <a:spLocks noGrp="1"/>
          </p:cNvSpPr>
          <p:nvPr>
            <p:ph type="subTitle" idx="1"/>
          </p:nvPr>
        </p:nvSpPr>
        <p:spPr>
          <a:xfrm>
            <a:off x="1475656" y="3764632"/>
            <a:ext cx="6400800" cy="1752600"/>
          </a:xfrm>
        </p:spPr>
        <p:txBody>
          <a:bodyPr/>
          <a:lstStyle/>
          <a:p>
            <a:pPr algn="ctr"/>
            <a:r>
              <a:rPr lang="en-GB" dirty="0"/>
              <a:t>Pour plus </a:t>
            </a:r>
            <a:r>
              <a:rPr lang="en-GB" dirty="0" err="1"/>
              <a:t>d’information</a:t>
            </a:r>
            <a:r>
              <a:rPr lang="en-GB" dirty="0"/>
              <a:t> </a:t>
            </a:r>
            <a:r>
              <a:rPr lang="en-GB" dirty="0" err="1"/>
              <a:t>ou</a:t>
            </a:r>
            <a:r>
              <a:rPr lang="en-GB" dirty="0"/>
              <a:t> </a:t>
            </a:r>
            <a:r>
              <a:rPr lang="en-GB" dirty="0" err="1"/>
              <a:t>appui</a:t>
            </a:r>
            <a:r>
              <a:rPr lang="en-GB" dirty="0"/>
              <a:t>, </a:t>
            </a:r>
            <a:r>
              <a:rPr lang="en-GB" dirty="0" err="1"/>
              <a:t>veuillez</a:t>
            </a:r>
            <a:r>
              <a:rPr lang="en-GB" dirty="0"/>
              <a:t> </a:t>
            </a:r>
            <a:r>
              <a:rPr lang="en-GB" dirty="0" err="1"/>
              <a:t>contacter</a:t>
            </a:r>
            <a:r>
              <a:rPr lang="en-GB"/>
              <a:t> glaas</a:t>
            </a:r>
            <a:r>
              <a:rPr lang="en-GB" dirty="0"/>
              <a:t>@who.int </a:t>
            </a:r>
          </a:p>
        </p:txBody>
      </p:sp>
    </p:spTree>
    <p:extLst>
      <p:ext uri="{BB962C8B-B14F-4D97-AF65-F5344CB8AC3E}">
        <p14:creationId xmlns:p14="http://schemas.microsoft.com/office/powerpoint/2010/main" val="248790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19351" y="818012"/>
            <a:ext cx="4788000" cy="4890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3"/>
          <p:cNvSpPr/>
          <p:nvPr/>
        </p:nvSpPr>
        <p:spPr>
          <a:xfrm>
            <a:off x="14171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a:t>
            </a:r>
          </a:p>
        </p:txBody>
      </p:sp>
      <p:sp>
        <p:nvSpPr>
          <p:cNvPr id="12" name="Rounded Rectangle 7">
            <a:extLst>
              <a:ext uri="{FF2B5EF4-FFF2-40B4-BE49-F238E27FC236}">
                <a16:creationId xmlns:a16="http://schemas.microsoft.com/office/drawing/2014/main" id="{FC5763FC-37B5-F147-A3EE-D35641AFA408}"/>
              </a:ext>
            </a:extLst>
          </p:cNvPr>
          <p:cNvSpPr/>
          <p:nvPr/>
        </p:nvSpPr>
        <p:spPr>
          <a:xfrm>
            <a:off x="1921397" y="4635317"/>
            <a:ext cx="4155312" cy="993624"/>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TextBox 12">
            <a:extLst>
              <a:ext uri="{FF2B5EF4-FFF2-40B4-BE49-F238E27FC236}">
                <a16:creationId xmlns:a16="http://schemas.microsoft.com/office/drawing/2014/main" id="{6B7B56B8-40A5-1D42-8157-3D7E930E05E8}"/>
              </a:ext>
            </a:extLst>
          </p:cNvPr>
          <p:cNvSpPr txBox="1"/>
          <p:nvPr/>
        </p:nvSpPr>
        <p:spPr>
          <a:xfrm>
            <a:off x="6883194" y="3610389"/>
            <a:ext cx="1939073" cy="1200329"/>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Lié</a:t>
            </a:r>
            <a:r>
              <a:rPr lang="en-GB" b="1" dirty="0">
                <a:ln w="3175" cmpd="sng">
                  <a:noFill/>
                </a:ln>
                <a:solidFill>
                  <a:srgbClr val="C00000"/>
                </a:solidFill>
                <a:effectLst>
                  <a:glow rad="139700">
                    <a:schemeClr val="bg1"/>
                  </a:glow>
                </a:effectLst>
              </a:rPr>
              <a:t> aux </a:t>
            </a:r>
            <a:r>
              <a:rPr lang="en-GB" b="1" dirty="0" err="1">
                <a:ln w="3175" cmpd="sng">
                  <a:noFill/>
                </a:ln>
                <a:solidFill>
                  <a:srgbClr val="C00000"/>
                </a:solidFill>
                <a:effectLst>
                  <a:glow rad="139700">
                    <a:schemeClr val="bg1"/>
                  </a:glow>
                </a:effectLst>
              </a:rPr>
              <a:t>cibles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identifiées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la Section A de </a:t>
            </a:r>
            <a:r>
              <a:rPr lang="en-GB" b="1" dirty="0" err="1">
                <a:ln w="3175" cmpd="sng">
                  <a:noFill/>
                </a:ln>
                <a:solidFill>
                  <a:srgbClr val="C00000"/>
                </a:solidFill>
                <a:effectLst>
                  <a:glow rad="139700">
                    <a:schemeClr val="bg1"/>
                  </a:glow>
                </a:effectLst>
              </a:rPr>
              <a:t>l’enquête</a:t>
            </a:r>
            <a:endParaRPr lang="en-GB" b="1" dirty="0">
              <a:ln w="3175" cmpd="sng">
                <a:noFill/>
              </a:ln>
              <a:solidFill>
                <a:srgbClr val="C00000"/>
              </a:solidFill>
              <a:effectLst>
                <a:glow rad="139700">
                  <a:schemeClr val="bg1"/>
                </a:glow>
              </a:effectLst>
            </a:endParaRPr>
          </a:p>
        </p:txBody>
      </p:sp>
      <p:sp>
        <p:nvSpPr>
          <p:cNvPr id="14" name="Freeform 24">
            <a:extLst>
              <a:ext uri="{FF2B5EF4-FFF2-40B4-BE49-F238E27FC236}">
                <a16:creationId xmlns:a16="http://schemas.microsoft.com/office/drawing/2014/main" id="{D34F1A3A-C30A-914B-AA26-6F55A59CA274}"/>
              </a:ext>
            </a:extLst>
          </p:cNvPr>
          <p:cNvSpPr/>
          <p:nvPr/>
        </p:nvSpPr>
        <p:spPr>
          <a:xfrm flipH="1">
            <a:off x="6076709" y="4380998"/>
            <a:ext cx="840065" cy="76973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974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D2: </a:t>
            </a:r>
            <a:r>
              <a:rPr dirty="0"/>
              <a:t>Budgets du secteur WASH</a:t>
            </a:r>
            <a:endParaRPr lang="en-GB" dirty="0"/>
          </a:p>
        </p:txBody>
      </p:sp>
      <p:sp>
        <p:nvSpPr>
          <p:cNvPr id="3" name="Content Placeholder 2"/>
          <p:cNvSpPr>
            <a:spLocks noGrp="1"/>
          </p:cNvSpPr>
          <p:nvPr>
            <p:ph sz="quarter" idx="10"/>
          </p:nvPr>
        </p:nvSpPr>
        <p:spPr/>
        <p:txBody>
          <a:bodyPr>
            <a:normAutofit/>
          </a:body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a:t>
            </a:r>
          </a:p>
          <a:p>
            <a:pPr lvl="1"/>
            <a:r>
              <a:rPr lang="en-GB" dirty="0">
                <a:solidFill>
                  <a:schemeClr val="tx2">
                    <a:lumMod val="75000"/>
                  </a:schemeClr>
                </a:solidFill>
              </a:rPr>
              <a:t>Analyser la </a:t>
            </a:r>
            <a:r>
              <a:rPr lang="en-GB" dirty="0" err="1">
                <a:solidFill>
                  <a:schemeClr val="tx2">
                    <a:lumMod val="75000"/>
                  </a:schemeClr>
                </a:solidFill>
              </a:rPr>
              <a:t>répartition</a:t>
            </a:r>
            <a:r>
              <a:rPr lang="en-GB" dirty="0">
                <a:solidFill>
                  <a:schemeClr val="tx2">
                    <a:lumMod val="75000"/>
                  </a:schemeClr>
                </a:solidFill>
              </a:rPr>
              <a:t> des budgets </a:t>
            </a:r>
            <a:r>
              <a:rPr lang="en-GB" dirty="0" err="1">
                <a:solidFill>
                  <a:schemeClr val="tx2">
                    <a:lumMod val="75000"/>
                  </a:schemeClr>
                </a:solidFill>
              </a:rPr>
              <a:t>relatifs</a:t>
            </a:r>
            <a:r>
              <a:rPr lang="en-GB" dirty="0">
                <a:solidFill>
                  <a:schemeClr val="tx2">
                    <a:lumMod val="75000"/>
                  </a:schemeClr>
                </a:solidFill>
              </a:rPr>
              <a:t> au </a:t>
            </a:r>
            <a:r>
              <a:rPr lang="en-GB" dirty="0" err="1">
                <a:solidFill>
                  <a:schemeClr val="tx2">
                    <a:lumMod val="75000"/>
                  </a:schemeClr>
                </a:solidFill>
              </a:rPr>
              <a:t>secteur</a:t>
            </a:r>
            <a:r>
              <a:rPr lang="en-GB" dirty="0">
                <a:solidFill>
                  <a:schemeClr val="tx2">
                    <a:lumMod val="75000"/>
                  </a:schemeClr>
                </a:solidFill>
              </a:rPr>
              <a:t> WASH entre les </a:t>
            </a:r>
            <a:r>
              <a:rPr lang="en-GB" dirty="0" err="1">
                <a:solidFill>
                  <a:schemeClr val="tx2">
                    <a:lumMod val="75000"/>
                  </a:schemeClr>
                </a:solidFill>
              </a:rPr>
              <a:t>différents</a:t>
            </a:r>
            <a:r>
              <a:rPr lang="en-GB" dirty="0">
                <a:solidFill>
                  <a:schemeClr val="tx2">
                    <a:lumMod val="75000"/>
                  </a:schemeClr>
                </a:solidFill>
              </a:rPr>
              <a:t> </a:t>
            </a:r>
            <a:r>
              <a:rPr lang="en-GB" dirty="0" err="1">
                <a:solidFill>
                  <a:schemeClr val="tx2">
                    <a:lumMod val="75000"/>
                  </a:schemeClr>
                </a:solidFill>
              </a:rPr>
              <a:t>ministères</a:t>
            </a:r>
            <a:r>
              <a:rPr lang="en-GB" dirty="0">
                <a:solidFill>
                  <a:schemeClr val="tx2">
                    <a:lumMod val="75000"/>
                  </a:schemeClr>
                </a:solidFill>
              </a:rPr>
              <a:t> et/</a:t>
            </a:r>
            <a:r>
              <a:rPr lang="en-GB" dirty="0" err="1">
                <a:solidFill>
                  <a:schemeClr val="tx2">
                    <a:lumMod val="75000"/>
                  </a:schemeClr>
                </a:solidFill>
              </a:rPr>
              <a:t>ou</a:t>
            </a:r>
            <a:r>
              <a:rPr lang="en-GB" dirty="0">
                <a:solidFill>
                  <a:schemeClr val="tx2">
                    <a:lumMod val="75000"/>
                  </a:schemeClr>
                </a:solidFill>
              </a:rPr>
              <a:t> institutions</a:t>
            </a:r>
          </a:p>
          <a:p>
            <a:pPr lvl="1"/>
            <a:r>
              <a:rPr lang="en-GB" dirty="0" err="1">
                <a:solidFill>
                  <a:schemeClr val="tx2">
                    <a:lumMod val="75000"/>
                  </a:schemeClr>
                </a:solidFill>
              </a:rPr>
              <a:t>Suivre</a:t>
            </a:r>
            <a:r>
              <a:rPr lang="en-GB" dirty="0">
                <a:solidFill>
                  <a:schemeClr val="tx2">
                    <a:lumMod val="75000"/>
                  </a:schemeClr>
                </a:solidFill>
              </a:rPr>
              <a:t> les </a:t>
            </a:r>
            <a:r>
              <a:rPr lang="en-GB" dirty="0" err="1">
                <a:solidFill>
                  <a:schemeClr val="tx2">
                    <a:lumMod val="75000"/>
                  </a:schemeClr>
                </a:solidFill>
              </a:rPr>
              <a:t>tendances</a:t>
            </a:r>
            <a:r>
              <a:rPr lang="en-GB" dirty="0">
                <a:solidFill>
                  <a:schemeClr val="tx2">
                    <a:lumMod val="75000"/>
                  </a:schemeClr>
                </a:solidFill>
              </a:rPr>
              <a:t> </a:t>
            </a:r>
            <a:r>
              <a:rPr lang="en-GB" dirty="0" err="1">
                <a:solidFill>
                  <a:schemeClr val="tx2">
                    <a:lumMod val="75000"/>
                  </a:schemeClr>
                </a:solidFill>
              </a:rPr>
              <a:t>dans</a:t>
            </a:r>
            <a:r>
              <a:rPr lang="en-GB" dirty="0">
                <a:solidFill>
                  <a:schemeClr val="tx2">
                    <a:lumMod val="75000"/>
                  </a:schemeClr>
                </a:solidFill>
              </a:rPr>
              <a:t> les budgets du </a:t>
            </a:r>
            <a:r>
              <a:rPr lang="en-GB" dirty="0" err="1">
                <a:solidFill>
                  <a:schemeClr val="tx2">
                    <a:lumMod val="75000"/>
                  </a:schemeClr>
                </a:solidFill>
              </a:rPr>
              <a:t>secteur</a:t>
            </a:r>
            <a:r>
              <a:rPr lang="en-GB" dirty="0">
                <a:solidFill>
                  <a:schemeClr val="tx2">
                    <a:lumMod val="75000"/>
                  </a:schemeClr>
                </a:solidFill>
              </a:rPr>
              <a:t> WASH (pour les pays </a:t>
            </a:r>
            <a:r>
              <a:rPr lang="en-GB" dirty="0" err="1">
                <a:solidFill>
                  <a:schemeClr val="tx2">
                    <a:lumMod val="75000"/>
                  </a:schemeClr>
                </a:solidFill>
              </a:rPr>
              <a:t>ayant</a:t>
            </a:r>
            <a:r>
              <a:rPr lang="en-GB" dirty="0">
                <a:solidFill>
                  <a:schemeClr val="tx2">
                    <a:lumMod val="75000"/>
                  </a:schemeClr>
                </a:solidFill>
              </a:rPr>
              <a:t> </a:t>
            </a:r>
            <a:r>
              <a:rPr lang="en-GB" dirty="0" err="1">
                <a:solidFill>
                  <a:schemeClr val="tx2">
                    <a:lumMod val="75000"/>
                  </a:schemeClr>
                </a:solidFill>
              </a:rPr>
              <a:t>fourni</a:t>
            </a:r>
            <a:r>
              <a:rPr lang="en-GB" dirty="0">
                <a:solidFill>
                  <a:schemeClr val="tx2">
                    <a:lumMod val="75000"/>
                  </a:schemeClr>
                </a:solidFill>
              </a:rPr>
              <a:t> des </a:t>
            </a:r>
            <a:r>
              <a:rPr lang="en-GB" dirty="0" err="1">
                <a:solidFill>
                  <a:schemeClr val="tx2">
                    <a:lumMod val="75000"/>
                  </a:schemeClr>
                </a:solidFill>
              </a:rPr>
              <a:t>données</a:t>
            </a:r>
            <a:r>
              <a:rPr lang="en-GB" dirty="0">
                <a:solidFill>
                  <a:schemeClr val="tx2">
                    <a:lumMod val="75000"/>
                  </a:schemeClr>
                </a:solidFill>
              </a:rPr>
              <a:t> </a:t>
            </a:r>
            <a:r>
              <a:rPr lang="en-GB" dirty="0" err="1">
                <a:solidFill>
                  <a:schemeClr val="tx2">
                    <a:lumMod val="75000"/>
                  </a:schemeClr>
                </a:solidFill>
              </a:rPr>
              <a:t>budgétaires</a:t>
            </a:r>
            <a:r>
              <a:rPr lang="en-GB" dirty="0">
                <a:solidFill>
                  <a:schemeClr val="tx2">
                    <a:lumMod val="75000"/>
                  </a:schemeClr>
                </a:solidFill>
              </a:rPr>
              <a:t> </a:t>
            </a:r>
            <a:r>
              <a:rPr lang="en-GB" dirty="0" err="1">
                <a:solidFill>
                  <a:schemeClr val="tx2">
                    <a:lumMod val="75000"/>
                  </a:schemeClr>
                </a:solidFill>
              </a:rPr>
              <a:t>dans</a:t>
            </a:r>
            <a:r>
              <a:rPr lang="en-GB" dirty="0">
                <a:solidFill>
                  <a:schemeClr val="tx2">
                    <a:lumMod val="75000"/>
                  </a:schemeClr>
                </a:solidFill>
              </a:rPr>
              <a:t> les cycles GLAAS </a:t>
            </a:r>
            <a:r>
              <a:rPr lang="en-GB" dirty="0" err="1">
                <a:solidFill>
                  <a:schemeClr val="tx2">
                    <a:lumMod val="75000"/>
                  </a:schemeClr>
                </a:solidFill>
              </a:rPr>
              <a:t>précédents</a:t>
            </a:r>
            <a:r>
              <a:rPr lang="en-GB" dirty="0">
                <a:solidFill>
                  <a:schemeClr val="tx2">
                    <a:lumMod val="75000"/>
                  </a:schemeClr>
                </a:solidFill>
              </a:rPr>
              <a:t>).</a:t>
            </a:r>
          </a:p>
        </p:txBody>
      </p:sp>
      <p:sp>
        <p:nvSpPr>
          <p:cNvPr id="4" name="Rounded Rectangle 3"/>
          <p:cNvSpPr/>
          <p:nvPr/>
        </p:nvSpPr>
        <p:spPr>
          <a:xfrm>
            <a:off x="96242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D2</a:t>
            </a:r>
          </a:p>
        </p:txBody>
      </p:sp>
    </p:spTree>
    <p:extLst>
      <p:ext uri="{BB962C8B-B14F-4D97-AF65-F5344CB8AC3E}">
        <p14:creationId xmlns:p14="http://schemas.microsoft.com/office/powerpoint/2010/main" val="336894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94328" y="861961"/>
            <a:ext cx="5965371" cy="4767943"/>
            <a:chOff x="4659086" y="1306286"/>
            <a:chExt cx="9122229" cy="7086666"/>
          </a:xfrm>
        </p:grpSpPr>
        <p:grpSp>
          <p:nvGrpSpPr>
            <p:cNvPr id="2" name="Group 1"/>
            <p:cNvGrpSpPr/>
            <p:nvPr/>
          </p:nvGrpSpPr>
          <p:grpSpPr>
            <a:xfrm>
              <a:off x="4659086" y="1306286"/>
              <a:ext cx="9122228" cy="5660604"/>
              <a:chOff x="4659086" y="1306286"/>
              <a:chExt cx="9122228" cy="5660604"/>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59086" y="1306286"/>
                <a:ext cx="912222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59086" y="4898604"/>
                <a:ext cx="9122228" cy="206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1"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59087" y="6934266"/>
              <a:ext cx="9122228" cy="145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Oval 11"/>
          <p:cNvSpPr/>
          <p:nvPr/>
        </p:nvSpPr>
        <p:spPr>
          <a:xfrm>
            <a:off x="2065096" y="2636912"/>
            <a:ext cx="1544507" cy="768567"/>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TextBox 12"/>
          <p:cNvSpPr txBox="1"/>
          <p:nvPr/>
        </p:nvSpPr>
        <p:spPr>
          <a:xfrm>
            <a:off x="971599" y="1486095"/>
            <a:ext cx="4294667" cy="92333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Faites</a:t>
            </a:r>
            <a:r>
              <a:rPr lang="en-GB" b="1" dirty="0">
                <a:ln w="3175" cmpd="sng">
                  <a:noFill/>
                </a:ln>
                <a:solidFill>
                  <a:srgbClr val="C00000"/>
                </a:solidFill>
                <a:effectLst>
                  <a:glow rad="139700">
                    <a:schemeClr val="bg1"/>
                  </a:glow>
                </a:effectLst>
              </a:rPr>
              <a:t> la </a:t>
            </a:r>
            <a:r>
              <a:rPr lang="en-GB" b="1" dirty="0" err="1">
                <a:ln w="3175" cmpd="sng">
                  <a:noFill/>
                </a:ln>
                <a:solidFill>
                  <a:srgbClr val="C00000"/>
                </a:solidFill>
                <a:effectLst>
                  <a:glow rad="139700">
                    <a:schemeClr val="bg1"/>
                  </a:glow>
                </a:effectLst>
              </a:rPr>
              <a:t>liste</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ministères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responsables</a:t>
            </a:r>
            <a:r>
              <a:rPr lang="en-GB" b="1" dirty="0">
                <a:ln w="3175" cmpd="sng">
                  <a:noFill/>
                </a:ln>
                <a:solidFill>
                  <a:srgbClr val="C00000"/>
                </a:solidFill>
                <a:effectLst>
                  <a:glow rad="139700">
                    <a:schemeClr val="bg1"/>
                  </a:glow>
                </a:effectLst>
              </a:rPr>
              <a:t> du </a:t>
            </a:r>
            <a:r>
              <a:rPr lang="en-GB" b="1" dirty="0" err="1">
                <a:ln w="3175" cmpd="sng">
                  <a:noFill/>
                </a:ln>
                <a:solidFill>
                  <a:srgbClr val="C00000"/>
                </a:solidFill>
                <a:effectLst>
                  <a:glow rad="139700">
                    <a:schemeClr val="bg1"/>
                  </a:glow>
                </a:effectLst>
              </a:rPr>
              <a:t>secteur</a:t>
            </a:r>
            <a:r>
              <a:rPr lang="en-GB" b="1" dirty="0">
                <a:ln w="3175" cmpd="sng">
                  <a:noFill/>
                </a:ln>
                <a:solidFill>
                  <a:srgbClr val="C00000"/>
                </a:solidFill>
                <a:effectLst>
                  <a:glow rad="139700">
                    <a:schemeClr val="bg1"/>
                  </a:glow>
                </a:effectLst>
              </a:rPr>
              <a:t> WASH (</a:t>
            </a:r>
            <a:r>
              <a:rPr lang="en-GB" b="1" dirty="0" err="1">
                <a:ln w="3175" cmpd="sng">
                  <a:noFill/>
                </a:ln>
                <a:solidFill>
                  <a:srgbClr val="C00000"/>
                </a:solidFill>
                <a:effectLst>
                  <a:glow rad="139700">
                    <a:schemeClr val="bg1"/>
                  </a:glow>
                </a:effectLst>
              </a:rPr>
              <a:t>même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les budgets </a:t>
            </a:r>
            <a:r>
              <a:rPr lang="en-GB" b="1" dirty="0" err="1">
                <a:ln w="3175" cmpd="sng">
                  <a:noFill/>
                </a:ln>
                <a:solidFill>
                  <a:srgbClr val="C00000"/>
                </a:solidFill>
                <a:effectLst>
                  <a:glow rad="139700">
                    <a:schemeClr val="bg1"/>
                  </a:glow>
                </a:effectLst>
              </a:rPr>
              <a:t>spécifiques</a:t>
            </a:r>
            <a:r>
              <a:rPr lang="en-GB" b="1" dirty="0">
                <a:ln w="3175" cmpd="sng">
                  <a:noFill/>
                </a:ln>
                <a:solidFill>
                  <a:srgbClr val="C00000"/>
                </a:solidFill>
                <a:effectLst>
                  <a:glow rad="139700">
                    <a:schemeClr val="bg1"/>
                  </a:glow>
                </a:effectLst>
              </a:rPr>
              <a:t> ne </a:t>
            </a:r>
            <a:r>
              <a:rPr lang="en-GB" b="1" dirty="0" err="1">
                <a:ln w="3175" cmpd="sng">
                  <a:noFill/>
                </a:ln>
                <a:solidFill>
                  <a:srgbClr val="C00000"/>
                </a:solidFill>
                <a:effectLst>
                  <a:glow rad="139700">
                    <a:schemeClr val="bg1"/>
                  </a:glow>
                </a:effectLst>
              </a:rPr>
              <a:t>sont</a:t>
            </a:r>
            <a:r>
              <a:rPr lang="en-GB" b="1" dirty="0">
                <a:ln w="3175" cmpd="sng">
                  <a:noFill/>
                </a:ln>
                <a:solidFill>
                  <a:srgbClr val="C00000"/>
                </a:solidFill>
                <a:effectLst>
                  <a:glow rad="139700">
                    <a:schemeClr val="bg1"/>
                  </a:glow>
                </a:effectLst>
              </a:rPr>
              <a:t> pas </a:t>
            </a:r>
            <a:r>
              <a:rPr lang="en-GB" b="1" dirty="0" err="1">
                <a:ln w="3175" cmpd="sng">
                  <a:noFill/>
                </a:ln>
                <a:solidFill>
                  <a:srgbClr val="C00000"/>
                </a:solidFill>
                <a:effectLst>
                  <a:glow rad="139700">
                    <a:schemeClr val="bg1"/>
                  </a:glow>
                </a:effectLst>
              </a:rPr>
              <a:t>disponibles</a:t>
            </a:r>
            <a:r>
              <a:rPr lang="en-GB" b="1" dirty="0">
                <a:ln w="3175" cmpd="sng">
                  <a:noFill/>
                </a:ln>
                <a:solidFill>
                  <a:srgbClr val="C00000"/>
                </a:solidFill>
                <a:effectLst>
                  <a:glow rad="139700">
                    <a:schemeClr val="bg1"/>
                  </a:glow>
                </a:effectLst>
              </a:rPr>
              <a:t>). </a:t>
            </a:r>
          </a:p>
        </p:txBody>
      </p:sp>
      <p:sp>
        <p:nvSpPr>
          <p:cNvPr id="14" name="Freeform 13"/>
          <p:cNvSpPr/>
          <p:nvPr/>
        </p:nvSpPr>
        <p:spPr>
          <a:xfrm>
            <a:off x="1894327" y="2444409"/>
            <a:ext cx="258563" cy="385006"/>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3"/>
          <p:cNvSpPr/>
          <p:nvPr/>
        </p:nvSpPr>
        <p:spPr>
          <a:xfrm>
            <a:off x="96242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D2</a:t>
            </a:r>
          </a:p>
        </p:txBody>
      </p:sp>
    </p:spTree>
    <p:extLst>
      <p:ext uri="{BB962C8B-B14F-4D97-AF65-F5344CB8AC3E}">
        <p14:creationId xmlns:p14="http://schemas.microsoft.com/office/powerpoint/2010/main" val="1669865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894328" y="861961"/>
            <a:ext cx="5965371" cy="4767943"/>
            <a:chOff x="4659086" y="1306286"/>
            <a:chExt cx="9122229" cy="7086666"/>
          </a:xfrm>
        </p:grpSpPr>
        <p:grpSp>
          <p:nvGrpSpPr>
            <p:cNvPr id="9" name="Group 8"/>
            <p:cNvGrpSpPr/>
            <p:nvPr/>
          </p:nvGrpSpPr>
          <p:grpSpPr>
            <a:xfrm>
              <a:off x="4659086" y="1306286"/>
              <a:ext cx="9122228" cy="5660604"/>
              <a:chOff x="4659086" y="1306286"/>
              <a:chExt cx="9122228" cy="5660604"/>
            </a:xfrm>
          </p:grpSpPr>
          <p:pic>
            <p:nvPicPr>
              <p:cNvPr id="11"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59086" y="1306286"/>
                <a:ext cx="912222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59086" y="4898604"/>
                <a:ext cx="9122228" cy="206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59087" y="6934266"/>
              <a:ext cx="9122228" cy="145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Rounded Rectangle 3"/>
          <p:cNvSpPr/>
          <p:nvPr/>
        </p:nvSpPr>
        <p:spPr>
          <a:xfrm>
            <a:off x="96242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D2</a:t>
            </a:r>
          </a:p>
        </p:txBody>
      </p:sp>
      <p:sp>
        <p:nvSpPr>
          <p:cNvPr id="13" name="Oval 12">
            <a:extLst>
              <a:ext uri="{FF2B5EF4-FFF2-40B4-BE49-F238E27FC236}">
                <a16:creationId xmlns:a16="http://schemas.microsoft.com/office/drawing/2014/main" id="{52F8106B-8152-4527-B8C7-8E8E1EBB3E23}"/>
              </a:ext>
            </a:extLst>
          </p:cNvPr>
          <p:cNvSpPr/>
          <p:nvPr/>
        </p:nvSpPr>
        <p:spPr>
          <a:xfrm rot="21360051">
            <a:off x="3422847" y="1679695"/>
            <a:ext cx="620253" cy="91741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TextBox 13">
            <a:extLst>
              <a:ext uri="{FF2B5EF4-FFF2-40B4-BE49-F238E27FC236}">
                <a16:creationId xmlns:a16="http://schemas.microsoft.com/office/drawing/2014/main" id="{E6A457DB-EC38-44F6-8169-5119066B0122}"/>
              </a:ext>
            </a:extLst>
          </p:cNvPr>
          <p:cNvSpPr txBox="1"/>
          <p:nvPr/>
        </p:nvSpPr>
        <p:spPr>
          <a:xfrm>
            <a:off x="3854582" y="3573016"/>
            <a:ext cx="3456384" cy="646331"/>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Inscrivez</a:t>
            </a:r>
            <a:r>
              <a:rPr lang="en-GB" b="1" dirty="0">
                <a:ln w="3175" cmpd="sng">
                  <a:noFill/>
                </a:ln>
                <a:solidFill>
                  <a:srgbClr val="C00000"/>
                </a:solidFill>
                <a:effectLst>
                  <a:glow rad="139700">
                    <a:schemeClr val="bg1"/>
                  </a:glow>
                </a:effectLst>
              </a:rPr>
              <a:t> le budget total </a:t>
            </a:r>
            <a:r>
              <a:rPr lang="en-GB" b="1" dirty="0" err="1">
                <a:ln w="3175" cmpd="sng">
                  <a:noFill/>
                </a:ln>
                <a:solidFill>
                  <a:srgbClr val="C00000"/>
                </a:solidFill>
                <a:effectLst>
                  <a:glow rad="139700">
                    <a:schemeClr val="bg1"/>
                  </a:glow>
                </a:effectLst>
              </a:rPr>
              <a:t>annuel</a:t>
            </a:r>
            <a:r>
              <a:rPr lang="en-GB" b="1" dirty="0">
                <a:ln w="3175" cmpd="sng">
                  <a:noFill/>
                </a:ln>
                <a:solidFill>
                  <a:srgbClr val="C00000"/>
                </a:solidFill>
                <a:effectLst>
                  <a:glow rad="139700">
                    <a:schemeClr val="bg1"/>
                  </a:glow>
                </a:effectLst>
              </a:rPr>
              <a:t> pour le </a:t>
            </a:r>
            <a:r>
              <a:rPr lang="en-GB" b="1" dirty="0" err="1">
                <a:ln w="3175" cmpd="sng">
                  <a:noFill/>
                </a:ln>
                <a:solidFill>
                  <a:srgbClr val="C00000"/>
                </a:solidFill>
                <a:effectLst>
                  <a:glow rad="139700">
                    <a:schemeClr val="bg1"/>
                  </a:glow>
                </a:effectLst>
              </a:rPr>
              <a:t>secteur</a:t>
            </a:r>
            <a:r>
              <a:rPr lang="en-GB" b="1" dirty="0">
                <a:ln w="3175" cmpd="sng">
                  <a:noFill/>
                </a:ln>
                <a:solidFill>
                  <a:srgbClr val="C00000"/>
                </a:solidFill>
                <a:effectLst>
                  <a:glow rad="139700">
                    <a:schemeClr val="bg1"/>
                  </a:glow>
                </a:effectLst>
              </a:rPr>
              <a:t> WASH.</a:t>
            </a:r>
          </a:p>
        </p:txBody>
      </p:sp>
      <p:sp>
        <p:nvSpPr>
          <p:cNvPr id="15" name="Freeform 8">
            <a:extLst>
              <a:ext uri="{FF2B5EF4-FFF2-40B4-BE49-F238E27FC236}">
                <a16:creationId xmlns:a16="http://schemas.microsoft.com/office/drawing/2014/main" id="{4DC46BF0-3F6E-4B94-8BDF-4E84242318F4}"/>
              </a:ext>
            </a:extLst>
          </p:cNvPr>
          <p:cNvSpPr/>
          <p:nvPr/>
        </p:nvSpPr>
        <p:spPr>
          <a:xfrm flipH="1" flipV="1">
            <a:off x="3998598" y="2420888"/>
            <a:ext cx="792088" cy="1224136"/>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5347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60b4bf67-67a2-4fd3-9e4c-e4e6c07aa615">French</Language>
    <Status_x0020_of_x0020_Document_x0020_Validation xmlns="60b4bf67-67a2-4fd3-9e4c-e4e6c07aa615">Ready to post online</Status_x0020_of_x0020_Document_x0020_Validation>
    <Document_x0020_Type xmlns="60b4bf67-67a2-4fd3-9e4c-e4e6c07aa615">Informational module</Document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1C1E2F4AD8D841955B6BA115BE5139" ma:contentTypeVersion="3" ma:contentTypeDescription="Create a new document." ma:contentTypeScope="" ma:versionID="f96ad4b796357da0ce9ddc3650fe70c5">
  <xsd:schema xmlns:xsd="http://www.w3.org/2001/XMLSchema" xmlns:xs="http://www.w3.org/2001/XMLSchema" xmlns:p="http://schemas.microsoft.com/office/2006/metadata/properties" xmlns:ns2="60b4bf67-67a2-4fd3-9e4c-e4e6c07aa615" targetNamespace="http://schemas.microsoft.com/office/2006/metadata/properties" ma:root="true" ma:fieldsID="989e1f8236dce710c52e96dfef42587d" ns2:_="">
    <xsd:import namespace="60b4bf67-67a2-4fd3-9e4c-e4e6c07aa615"/>
    <xsd:element name="properties">
      <xsd:complexType>
        <xsd:sequence>
          <xsd:element name="documentManagement">
            <xsd:complexType>
              <xsd:all>
                <xsd:element ref="ns2:Language" minOccurs="0"/>
                <xsd:element ref="ns2:Status_x0020_of_x0020_Document_x0020_Validation"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4bf67-67a2-4fd3-9e4c-e4e6c07aa615" elementFormDefault="qualified">
    <xsd:import namespace="http://schemas.microsoft.com/office/2006/documentManagement/types"/>
    <xsd:import namespace="http://schemas.microsoft.com/office/infopath/2007/PartnerControls"/>
    <xsd:element name="Language" ma:index="8" nillable="true" ma:displayName="Language" ma:description="Language of document" ma:internalName="Language">
      <xsd:simpleType>
        <xsd:restriction base="dms:Text">
          <xsd:maxLength value="255"/>
        </xsd:restriction>
      </xsd:simpleType>
    </xsd:element>
    <xsd:element name="Status_x0020_of_x0020_Document_x0020_Validation" ma:index="9" nillable="true" ma:displayName="Status of Document Validation" ma:description="Describe the status in regards to the validation process." ma:internalName="Status_x0020_of_x0020_Document_x0020_Validation">
      <xsd:simpleType>
        <xsd:restriction base="dms:Note">
          <xsd:maxLength value="255"/>
        </xsd:restriction>
      </xsd:simpleType>
    </xsd:element>
    <xsd:element name="Document_x0020_Type" ma:index="10" nillable="true" ma:displayName="Document Type" ma:internalName="Document_x0020_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4619F9-A557-417F-8D4D-C8FCF6AD2513}">
  <ds:schemaRefs>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907ffec7-7b0e-4a98-b1bc-f86b9dc9c70e"/>
    <ds:schemaRef ds:uri="http://purl.org/dc/dcmitype/"/>
    <ds:schemaRef ds:uri="http://purl.org/dc/terms/"/>
    <ds:schemaRef ds:uri="60b4bf67-67a2-4fd3-9e4c-e4e6c07aa615"/>
  </ds:schemaRefs>
</ds:datastoreItem>
</file>

<file path=customXml/itemProps2.xml><?xml version="1.0" encoding="utf-8"?>
<ds:datastoreItem xmlns:ds="http://schemas.openxmlformats.org/officeDocument/2006/customXml" ds:itemID="{92B0644C-4055-447A-B7C7-ABD1A69E61F3}">
  <ds:schemaRefs>
    <ds:schemaRef ds:uri="http://schemas.microsoft.com/sharepoint/v3/contenttype/forms"/>
  </ds:schemaRefs>
</ds:datastoreItem>
</file>

<file path=customXml/itemProps3.xml><?xml version="1.0" encoding="utf-8"?>
<ds:datastoreItem xmlns:ds="http://schemas.openxmlformats.org/officeDocument/2006/customXml" ds:itemID="{78DE1791-B63E-4F2F-94EF-5FECD92FB4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4bf67-67a2-4fd3-9e4c-e4e6c07aa6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5659</Words>
  <Application>Microsoft Macintosh PowerPoint</Application>
  <PresentationFormat>On-screen Show (4:3)</PresentationFormat>
  <Paragraphs>394</Paragraphs>
  <Slides>59</Slides>
  <Notes>57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59</vt:i4>
      </vt:variant>
    </vt:vector>
  </HeadingPairs>
  <TitlesOfParts>
    <vt:vector size="62" baseType="lpstr">
      <vt:lpstr>Arial</vt:lpstr>
      <vt:lpstr>Calibri</vt:lpstr>
      <vt:lpstr>Office Theme</vt:lpstr>
      <vt:lpstr>Section D: Financement</vt:lpstr>
      <vt:lpstr>Vue d'ensemble</vt:lpstr>
      <vt:lpstr>Questions</vt:lpstr>
      <vt:lpstr>Question D1 – Plan de financement</vt:lpstr>
      <vt:lpstr>PowerPoint Presentation</vt:lpstr>
      <vt:lpstr>PowerPoint Presentation</vt:lpstr>
      <vt:lpstr>Question D2: Budgets du secteur WASH</vt:lpstr>
      <vt:lpstr>PowerPoint Presentation</vt:lpstr>
      <vt:lpstr>PowerPoint Presentation</vt:lpstr>
      <vt:lpstr>PowerPoint Presentation</vt:lpstr>
      <vt:lpstr>PowerPoint Presentation</vt:lpstr>
      <vt:lpstr>PowerPoint Presentation</vt:lpstr>
      <vt:lpstr>PowerPoint Presentation</vt:lpstr>
      <vt:lpstr>Question D3: Rapports financiers</vt:lpstr>
      <vt:lpstr>PowerPoint Presentation</vt:lpstr>
      <vt:lpstr>PowerPoint Presentation</vt:lpstr>
      <vt:lpstr>PowerPoint Presentation</vt:lpstr>
      <vt:lpstr>PowerPoint Presentation</vt:lpstr>
      <vt:lpstr>Question D4: Stratégies de recouvrement des coûts</vt:lpstr>
      <vt:lpstr>PowerPoint Presentation</vt:lpstr>
      <vt:lpstr>PowerPoint Presentation</vt:lpstr>
      <vt:lpstr>PowerPoint Presentation</vt:lpstr>
      <vt:lpstr>PowerPoint Presentation</vt:lpstr>
      <vt:lpstr>Question D5: Equité</vt:lpstr>
      <vt:lpstr>PowerPoint Presentation</vt:lpstr>
      <vt:lpstr>PowerPoint Presentation</vt:lpstr>
      <vt:lpstr>PowerPoint Presentation</vt:lpstr>
      <vt:lpstr>PowerPoint Presentation</vt:lpstr>
      <vt:lpstr>Question D6: Accessibilité financière</vt:lpstr>
      <vt:lpstr>PowerPoint Presentation</vt:lpstr>
      <vt:lpstr>PowerPoint Presentation</vt:lpstr>
      <vt:lpstr>PowerPoint Presentation</vt:lpstr>
      <vt:lpstr>Question D7: Utilisation des fonds externes</vt:lpstr>
      <vt:lpstr>PowerPoint Presentation</vt:lpstr>
      <vt:lpstr>PowerPoint Presentation</vt:lpstr>
      <vt:lpstr>Question D8: Utilisation des fonds nationaux</vt:lpstr>
      <vt:lpstr>PowerPoint Presentation</vt:lpstr>
      <vt:lpstr>Question D9: Financement externe</vt:lpstr>
      <vt:lpstr>PowerPoint Presentation</vt:lpstr>
      <vt:lpstr>PowerPoint Presentation</vt:lpstr>
      <vt:lpstr>PowerPoint Presentation</vt:lpstr>
      <vt:lpstr>PowerPoint Presentation</vt:lpstr>
      <vt:lpstr>Question D10: Financement suffisant pour atteindre les cibles</vt:lpstr>
      <vt:lpstr>PowerPoint Presentation</vt:lpstr>
      <vt:lpstr>PowerPoint Presentation</vt:lpstr>
      <vt:lpstr>Question D11: Flux financiers</vt:lpstr>
      <vt:lpstr>Étapes recommendées pour répondre à D11  Veuillez vous référer au guide d'orientation de l'enquête pour plus de détails</vt:lpstr>
      <vt:lpstr>Collecte des données</vt:lpstr>
      <vt:lpstr>PowerPoint Presentation</vt:lpstr>
      <vt:lpstr>PowerPoint Presentation</vt:lpstr>
      <vt:lpstr>PowerPoint Presentation</vt:lpstr>
      <vt:lpstr>PowerPoint Presentation</vt:lpstr>
      <vt:lpstr>PowerPoint Presentation</vt:lpstr>
      <vt:lpstr>PowerPoint Presentation</vt:lpstr>
      <vt:lpstr>Notes supplémentaires Veuillez utiliser le guide d'orientation de l'enquête pour plus de détails</vt:lpstr>
      <vt:lpstr>Utiliser TrackFin pour enrichir les réponses de la section D11</vt:lpstr>
      <vt:lpstr>TrackFin </vt:lpstr>
      <vt:lpstr>Pour plus d’informations sur TrackFin</vt:lpstr>
      <vt:lpstr>Merci!</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7. Section-D-Financement-Questions</dc:title>
  <dc:creator/>
  <cp:lastModifiedBy/>
  <cp:revision>6</cp:revision>
  <cp:lastPrinted>2018-09-20T17:58:17Z</cp:lastPrinted>
  <dcterms:created xsi:type="dcterms:W3CDTF">2018-08-30T07:01:42Z</dcterms:created>
  <dcterms:modified xsi:type="dcterms:W3CDTF">2018-09-20T17:58:19Z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0x010100511C1E2F4AD8D841955B6BA115BE5139</vt:lpwstr>
  </property>
</Properties>
</file>