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8" r:id="rId5"/>
    <p:sldId id="257" r:id="rId6"/>
    <p:sldId id="261" r:id="rId7"/>
    <p:sldId id="267" r:id="rId8"/>
    <p:sldId id="259" r:id="rId9"/>
    <p:sldId id="263" r:id="rId10"/>
    <p:sldId id="266"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87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2814" autoAdjust="0"/>
  </p:normalViewPr>
  <p:slideViewPr>
    <p:cSldViewPr snapToGrid="0">
      <p:cViewPr varScale="1">
        <p:scale>
          <a:sx n="99" d="100"/>
          <a:sy n="99" d="100"/>
        </p:scale>
        <p:origin x="-2088"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3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CDCB5-2247-488B-A7C7-3C8D4D429BD5}" type="datetimeFigureOut">
              <a:rPr lang="en-GB" smtClean="0"/>
              <a:t>10/24/16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B6C2D-1D3D-4AEA-B3F0-AE69F3ABFB11}" type="slidenum">
              <a:rPr lang="en-GB" smtClean="0"/>
              <a:t>‹#›</a:t>
            </a:fld>
            <a:endParaRPr lang="en-GB"/>
          </a:p>
        </p:txBody>
      </p:sp>
    </p:spTree>
    <p:extLst>
      <p:ext uri="{BB962C8B-B14F-4D97-AF65-F5344CB8AC3E}">
        <p14:creationId xmlns:p14="http://schemas.microsoft.com/office/powerpoint/2010/main" val="220463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F4959-7CAB-4F6C-B5FB-62B7441AF824}" type="datetimeFigureOut">
              <a:rPr lang="en-GB" smtClean="0"/>
              <a:t>10/24/16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E04D0-D349-49E0-A693-77C2D07C03FA}" type="slidenum">
              <a:rPr lang="en-GB" smtClean="0"/>
              <a:t>‹#›</a:t>
            </a:fld>
            <a:endParaRPr lang="en-GB"/>
          </a:p>
        </p:txBody>
      </p:sp>
    </p:spTree>
    <p:extLst>
      <p:ext uri="{BB962C8B-B14F-4D97-AF65-F5344CB8AC3E}">
        <p14:creationId xmlns:p14="http://schemas.microsoft.com/office/powerpoint/2010/main" val="272557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GLAAS </a:t>
            </a:r>
            <a:r>
              <a:rPr lang="en-US" sz="1200" kern="1200" baseline="0" dirty="0" smtClean="0">
                <a:solidFill>
                  <a:schemeClr val="tx1"/>
                </a:solidFill>
                <a:effectLst/>
                <a:latin typeface="+mn-lt"/>
                <a:ea typeface="+mn-ea"/>
                <a:cs typeface="+mn-cs"/>
              </a:rPr>
              <a:t> stands for the </a:t>
            </a:r>
            <a:r>
              <a:rPr lang="en-US" sz="1200" kern="1200" dirty="0" smtClean="0">
                <a:solidFill>
                  <a:schemeClr val="tx1"/>
                </a:solidFill>
                <a:effectLst/>
                <a:latin typeface="+mn-lt"/>
                <a:ea typeface="+mn-ea"/>
                <a:cs typeface="+mn-cs"/>
              </a:rPr>
              <a:t>UN-Water Global Analysis and Assessment of Sanitation and Drinking-Water (GLAAS), which is implemented by the World Health Organization.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2</a:t>
            </a:fld>
            <a:endParaRPr lang="en-GB"/>
          </a:p>
        </p:txBody>
      </p:sp>
    </p:spTree>
    <p:extLst>
      <p:ext uri="{BB962C8B-B14F-4D97-AF65-F5344CB8AC3E}">
        <p14:creationId xmlns:p14="http://schemas.microsoft.com/office/powerpoint/2010/main" val="52772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objectives of GLAAS is to </a:t>
            </a:r>
            <a:r>
              <a:rPr lang="en-US" sz="1200" b="1" kern="1200" dirty="0" smtClean="0">
                <a:solidFill>
                  <a:schemeClr val="tx1"/>
                </a:solidFill>
                <a:effectLst/>
                <a:latin typeface="+mn-lt"/>
                <a:ea typeface="+mn-ea"/>
                <a:cs typeface="+mn-cs"/>
              </a:rPr>
              <a:t>monitor the inputs (human resources and finance) and the enabling environment (laws; plans and policies; institutional arrangements; monitoring; and feedback arrangements) required to extend and sustain WASH systems and services to all, especially the unserved and disadvantaged groups.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Importantly, GLAAS is a country-led process that helps to bring together the many institutions and actors that are involved in delivering WASH services.  An equally challenging secondary goal is to analyze the factors associated with progress, or lack thereof, in order to identify drivers and bottlenecks, highlight knowledge gaps and assess strengths and challenges across countries.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a:t>
            </a:fld>
            <a:endParaRPr lang="en-GB"/>
          </a:p>
        </p:txBody>
      </p:sp>
    </p:spTree>
    <p:extLst>
      <p:ext uri="{BB962C8B-B14F-4D97-AF65-F5344CB8AC3E}">
        <p14:creationId xmlns:p14="http://schemas.microsoft.com/office/powerpoint/2010/main" val="37475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GLAAS</a:t>
            </a:r>
            <a:r>
              <a:rPr lang="en-GB" baseline="0" dirty="0" smtClean="0"/>
              <a:t> report draws from data from several existing sources such as the WHO/UNICEF Joint Monitoring Programme on Water Supply and Sanitation, the OECD creditor reporting system and World Bank development indicators. </a:t>
            </a:r>
          </a:p>
          <a:p>
            <a:endParaRPr lang="en-GB" baseline="0" dirty="0" smtClean="0"/>
          </a:p>
          <a:p>
            <a:r>
              <a:rPr lang="en-GB" baseline="0" dirty="0" smtClean="0"/>
              <a:t>To fill in key knowledge gaps, GLAAS utilises surveys at both country and ESA level.</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a:t>
            </a:fld>
            <a:endParaRPr lang="en-GB"/>
          </a:p>
        </p:txBody>
      </p:sp>
    </p:spTree>
    <p:extLst>
      <p:ext uri="{BB962C8B-B14F-4D97-AF65-F5344CB8AC3E}">
        <p14:creationId xmlns:p14="http://schemas.microsoft.com/office/powerpoint/2010/main" val="16903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Past countries have stressed that GLAAS provides a useful situation analysis for the water and sanitation sector and helps decision makers identify gaps, define priorities and devise sectoral plans. Its multisectoral approach also encourages different stakeholders to work together. GLAAS also contributes to SDG monitoring</a:t>
            </a:r>
            <a:r>
              <a:rPr lang="en-GB" sz="1200" kern="1200" baseline="0" dirty="0" smtClean="0">
                <a:solidFill>
                  <a:schemeClr val="tx1"/>
                </a:solidFill>
                <a:effectLst/>
                <a:latin typeface="+mn-lt"/>
                <a:ea typeface="+mn-ea"/>
                <a:cs typeface="+mn-cs"/>
              </a:rPr>
              <a:t> and helps to build bridges between global, regional, and national level actors within the sector.</a:t>
            </a:r>
            <a:endParaRPr lang="en-GB"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5</a:t>
            </a:fld>
            <a:endParaRPr lang="en-GB"/>
          </a:p>
        </p:txBody>
      </p:sp>
    </p:spTree>
    <p:extLst>
      <p:ext uri="{BB962C8B-B14F-4D97-AF65-F5344CB8AC3E}">
        <p14:creationId xmlns:p14="http://schemas.microsoft.com/office/powerpoint/2010/main" val="211565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Finance was chosen as the thematic focus for</a:t>
            </a:r>
            <a:r>
              <a:rPr lang="en-GB" baseline="0" dirty="0" smtClean="0"/>
              <a:t> the 2016-2017 cycle because not only is finance the most crucial aspect influencing sectoral planning, but is also a strong driver of progress or constraints in all other dimensions GLAAS monitors.</a:t>
            </a:r>
          </a:p>
          <a:p>
            <a:endParaRPr lang="en-GB" baseline="0" dirty="0" smtClean="0"/>
          </a:p>
          <a:p>
            <a:r>
              <a:rPr lang="en-GB" baseline="0" dirty="0" smtClean="0"/>
              <a:t>The survey has also been updated to align with the SDGs and post-2015 development agenda.</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6</a:t>
            </a:fld>
            <a:endParaRPr lang="en-GB"/>
          </a:p>
        </p:txBody>
      </p:sp>
    </p:spTree>
    <p:extLst>
      <p:ext uri="{BB962C8B-B14F-4D97-AF65-F5344CB8AC3E}">
        <p14:creationId xmlns:p14="http://schemas.microsoft.com/office/powerpoint/2010/main" val="88578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82728693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44686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735236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163759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886915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05113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215305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4396881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1388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933644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235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274638"/>
            <a:ext cx="8229600" cy="99412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userDrawn="1">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8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 to GLAAS</a:t>
            </a:r>
            <a:endParaRPr lang="en-GB" dirty="0"/>
          </a:p>
        </p:txBody>
      </p:sp>
      <p:sp>
        <p:nvSpPr>
          <p:cNvPr id="3" name="Subtitle 2"/>
          <p:cNvSpPr>
            <a:spLocks noGrp="1"/>
          </p:cNvSpPr>
          <p:nvPr>
            <p:ph type="subTitle" idx="1"/>
          </p:nvPr>
        </p:nvSpPr>
        <p:spPr/>
        <p:txBody>
          <a:bodyPr/>
          <a:lstStyle/>
          <a:p>
            <a:r>
              <a:rPr lang="en-GB" dirty="0" smtClean="0"/>
              <a:t>Module </a:t>
            </a:r>
            <a:r>
              <a:rPr lang="en-GB" dirty="0" smtClean="0"/>
              <a:t>1</a:t>
            </a:r>
          </a:p>
          <a:p>
            <a:r>
              <a:rPr lang="en-GB" dirty="0" smtClean="0"/>
              <a:t>GLAAS 2016/2017 cycle</a:t>
            </a:r>
            <a:endParaRPr lang="en-GB" dirty="0"/>
          </a:p>
        </p:txBody>
      </p:sp>
    </p:spTree>
    <p:extLst>
      <p:ext uri="{BB962C8B-B14F-4D97-AF65-F5344CB8AC3E}">
        <p14:creationId xmlns:p14="http://schemas.microsoft.com/office/powerpoint/2010/main" val="12403400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sz="4000" dirty="0" smtClean="0"/>
              <a:t>What is GLAAS</a:t>
            </a:r>
            <a:r>
              <a:rPr lang="en-GB" dirty="0" smtClean="0"/>
              <a:t>?</a:t>
            </a:r>
            <a:endParaRPr lang="en-GB" dirty="0"/>
          </a:p>
        </p:txBody>
      </p:sp>
      <p:sp>
        <p:nvSpPr>
          <p:cNvPr id="3" name="Content Placeholder 2"/>
          <p:cNvSpPr>
            <a:spLocks noGrp="1"/>
          </p:cNvSpPr>
          <p:nvPr>
            <p:ph idx="1"/>
          </p:nvPr>
        </p:nvSpPr>
        <p:spPr>
          <a:xfrm>
            <a:off x="457200" y="1556792"/>
            <a:ext cx="8229600" cy="4104456"/>
          </a:xfrm>
        </p:spPr>
        <p:txBody>
          <a:bodyPr>
            <a:noAutofit/>
          </a:bodyPr>
          <a:lstStyle/>
          <a:p>
            <a:pPr marL="0" indent="0">
              <a:buNone/>
            </a:pPr>
            <a:r>
              <a:rPr lang="en-US" sz="2800" b="1" dirty="0" smtClean="0">
                <a:solidFill>
                  <a:srgbClr val="C00000"/>
                </a:solidFill>
              </a:rPr>
              <a:t>GLAAS:</a:t>
            </a:r>
            <a:r>
              <a:rPr lang="en-US" sz="2800" b="1" dirty="0" smtClean="0">
                <a:solidFill>
                  <a:srgbClr val="0F3661"/>
                </a:solidFill>
              </a:rPr>
              <a:t> UN-Water Global Analysis and Assessment of Sanitation and Drinking-Water</a:t>
            </a:r>
          </a:p>
          <a:p>
            <a:pPr marL="0" indent="0">
              <a:buNone/>
            </a:pPr>
            <a:endParaRPr lang="en-US" sz="900" dirty="0" smtClean="0">
              <a:solidFill>
                <a:srgbClr val="0F3661"/>
              </a:solidFill>
            </a:endParaRPr>
          </a:p>
          <a:p>
            <a:pPr lvl="1"/>
            <a:r>
              <a:rPr lang="en-US" sz="2400" dirty="0" smtClean="0">
                <a:solidFill>
                  <a:srgbClr val="0F3661"/>
                </a:solidFill>
              </a:rPr>
              <a:t>Implemented by the WHO on behalf of UN-Water</a:t>
            </a:r>
          </a:p>
          <a:p>
            <a:pPr lvl="1"/>
            <a:r>
              <a:rPr lang="en-US" sz="2400" dirty="0" smtClean="0">
                <a:solidFill>
                  <a:srgbClr val="0F3661"/>
                </a:solidFill>
              </a:rPr>
              <a:t>A global, biennial update on the policy frameworks, institutional arrangements, human resources base and finance streams in support of sanitation and drinking-water</a:t>
            </a:r>
          </a:p>
        </p:txBody>
      </p:sp>
      <p:cxnSp>
        <p:nvCxnSpPr>
          <p:cNvPr id="7" name="Straight Connector 6"/>
          <p:cNvCxnSpPr/>
          <p:nvPr/>
        </p:nvCxnSpPr>
        <p:spPr>
          <a:xfrm>
            <a:off x="437099" y="1267172"/>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4437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94122"/>
          </a:xfrm>
        </p:spPr>
        <p:txBody>
          <a:bodyPr/>
          <a:lstStyle/>
          <a:p>
            <a:r>
              <a:rPr lang="en-GB" dirty="0" smtClean="0"/>
              <a:t>Purpose and Objectives</a:t>
            </a:r>
            <a:endParaRPr lang="en-GB"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C00000"/>
                </a:solidFill>
              </a:rPr>
              <a:t>Monitor the inputs </a:t>
            </a:r>
            <a:r>
              <a:rPr lang="en-US" dirty="0" smtClean="0"/>
              <a:t>required to extend and sustain WASH systems and services to all, especially the unserved and disadvantaged groups </a:t>
            </a:r>
          </a:p>
          <a:p>
            <a:r>
              <a:rPr lang="en-US" b="1" dirty="0" smtClean="0">
                <a:solidFill>
                  <a:srgbClr val="C00000"/>
                </a:solidFill>
              </a:rPr>
              <a:t>Support country-led processes </a:t>
            </a:r>
            <a:r>
              <a:rPr lang="en-US" dirty="0" smtClean="0"/>
              <a:t>that bring together the many institutions and actors that are involved in delivering WASH services</a:t>
            </a:r>
          </a:p>
          <a:p>
            <a:r>
              <a:rPr lang="en-US" b="1" dirty="0" smtClean="0">
                <a:solidFill>
                  <a:srgbClr val="C00000"/>
                </a:solidFill>
              </a:rPr>
              <a:t>Identify drivers and bottlenecks of progress</a:t>
            </a:r>
            <a:r>
              <a:rPr lang="en-US" dirty="0" smtClean="0"/>
              <a:t>, highlight knowledge gaps and assess strengths and challenges across countries </a:t>
            </a:r>
          </a:p>
          <a:p>
            <a:r>
              <a:rPr lang="en-US" b="1" dirty="0" smtClean="0">
                <a:solidFill>
                  <a:srgbClr val="C00000"/>
                </a:solidFill>
              </a:rPr>
              <a:t>Collect data </a:t>
            </a:r>
            <a:r>
              <a:rPr lang="en-US" dirty="0" smtClean="0"/>
              <a:t>from countries and external support agencies</a:t>
            </a:r>
            <a:endParaRPr lang="en-GB" dirty="0" smtClean="0"/>
          </a:p>
          <a:p>
            <a:endParaRPr lang="en-GB" dirty="0"/>
          </a:p>
        </p:txBody>
      </p:sp>
      <p:cxnSp>
        <p:nvCxnSpPr>
          <p:cNvPr id="4" name="Straight Connector 3"/>
          <p:cNvCxnSpPr/>
          <p:nvPr/>
        </p:nvCxnSpPr>
        <p:spPr>
          <a:xfrm>
            <a:off x="437099" y="112474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196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lstStyle/>
          <a:p>
            <a:r>
              <a:rPr lang="en-GB" dirty="0" smtClean="0"/>
              <a:t>Overview</a:t>
            </a:r>
            <a:endParaRPr lang="en-GB" dirty="0"/>
          </a:p>
        </p:txBody>
      </p:sp>
      <p:sp>
        <p:nvSpPr>
          <p:cNvPr id="3" name="Content Placeholder 2"/>
          <p:cNvSpPr>
            <a:spLocks noGrp="1"/>
          </p:cNvSpPr>
          <p:nvPr>
            <p:ph idx="1"/>
          </p:nvPr>
        </p:nvSpPr>
        <p:spPr>
          <a:xfrm>
            <a:off x="467544" y="1124744"/>
            <a:ext cx="8229600" cy="720080"/>
          </a:xfrm>
        </p:spPr>
        <p:txBody>
          <a:bodyPr anchor="b"/>
          <a:lstStyle/>
          <a:p>
            <a:pPr marL="0" indent="0" algn="ctr">
              <a:buNone/>
            </a:pPr>
            <a:r>
              <a:rPr lang="en-GB" b="1" dirty="0" smtClean="0"/>
              <a:t>Inputs to GLAAS report</a:t>
            </a:r>
          </a:p>
        </p:txBody>
      </p:sp>
      <p:sp>
        <p:nvSpPr>
          <p:cNvPr id="4" name="Rounded Rectangle 3"/>
          <p:cNvSpPr/>
          <p:nvPr/>
        </p:nvSpPr>
        <p:spPr>
          <a:xfrm>
            <a:off x="611560" y="2557805"/>
            <a:ext cx="2520280" cy="1368152"/>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Country Survey</a:t>
            </a:r>
            <a:endParaRPr lang="en-GB" sz="2000" b="1" dirty="0">
              <a:solidFill>
                <a:srgbClr val="C00000"/>
              </a:solidFill>
            </a:endParaRPr>
          </a:p>
        </p:txBody>
      </p:sp>
      <p:sp>
        <p:nvSpPr>
          <p:cNvPr id="5" name="Rounded Rectangle 4"/>
          <p:cNvSpPr/>
          <p:nvPr/>
        </p:nvSpPr>
        <p:spPr>
          <a:xfrm>
            <a:off x="3347864" y="2596577"/>
            <a:ext cx="2520280" cy="1368152"/>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t>External Support Agency (ESA) Survey</a:t>
            </a:r>
            <a:endParaRPr lang="en-GB" sz="2000" b="1" dirty="0"/>
          </a:p>
        </p:txBody>
      </p:sp>
      <p:sp>
        <p:nvSpPr>
          <p:cNvPr id="6" name="TextBox 5"/>
          <p:cNvSpPr txBox="1"/>
          <p:nvPr/>
        </p:nvSpPr>
        <p:spPr>
          <a:xfrm>
            <a:off x="539552" y="4101331"/>
            <a:ext cx="2736304"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94+ countries</a:t>
            </a:r>
          </a:p>
          <a:p>
            <a:pPr marL="285750" indent="-285750">
              <a:buFont typeface="Arial" panose="020B0604020202020204" pitchFamily="34" charset="0"/>
              <a:buChar char="•"/>
            </a:pPr>
            <a:r>
              <a:rPr lang="en-GB" dirty="0" smtClean="0"/>
              <a:t>From all WHO regions</a:t>
            </a:r>
            <a:endParaRPr lang="en-GB" dirty="0"/>
          </a:p>
        </p:txBody>
      </p:sp>
      <p:sp>
        <p:nvSpPr>
          <p:cNvPr id="7" name="TextBox 6"/>
          <p:cNvSpPr txBox="1"/>
          <p:nvPr/>
        </p:nvSpPr>
        <p:spPr>
          <a:xfrm>
            <a:off x="3427760" y="4149080"/>
            <a:ext cx="2512392"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30+ ESAs</a:t>
            </a:r>
          </a:p>
          <a:p>
            <a:pPr marL="285750" indent="-285750">
              <a:buFont typeface="Arial" panose="020B0604020202020204" pitchFamily="34" charset="0"/>
              <a:buChar char="•"/>
            </a:pPr>
            <a:r>
              <a:rPr lang="en-GB" dirty="0" smtClean="0"/>
              <a:t>Bilateral donors</a:t>
            </a:r>
          </a:p>
          <a:p>
            <a:pPr marL="285750" indent="-285750">
              <a:buFont typeface="Arial" panose="020B0604020202020204" pitchFamily="34" charset="0"/>
              <a:buChar char="•"/>
            </a:pPr>
            <a:r>
              <a:rPr lang="en-GB" dirty="0" smtClean="0"/>
              <a:t>Multilateral donors</a:t>
            </a:r>
          </a:p>
          <a:p>
            <a:pPr marL="285750" indent="-285750">
              <a:buFont typeface="Arial" panose="020B0604020202020204" pitchFamily="34" charset="0"/>
              <a:buChar char="•"/>
            </a:pPr>
            <a:r>
              <a:rPr lang="en-GB" dirty="0" smtClean="0"/>
              <a:t>NGOs</a:t>
            </a:r>
          </a:p>
          <a:p>
            <a:pPr marL="285750" indent="-285750">
              <a:buFont typeface="Arial" panose="020B0604020202020204" pitchFamily="34" charset="0"/>
              <a:buChar char="•"/>
            </a:pPr>
            <a:endParaRPr lang="en-GB" dirty="0"/>
          </a:p>
        </p:txBody>
      </p:sp>
      <p:sp>
        <p:nvSpPr>
          <p:cNvPr id="8" name="Rounded Rectangle 7"/>
          <p:cNvSpPr/>
          <p:nvPr/>
        </p:nvSpPr>
        <p:spPr>
          <a:xfrm>
            <a:off x="6084168" y="2581505"/>
            <a:ext cx="2520280" cy="1368152"/>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t>Other data sources</a:t>
            </a:r>
            <a:endParaRPr lang="en-GB" sz="2000" b="1" dirty="0"/>
          </a:p>
        </p:txBody>
      </p:sp>
      <p:sp>
        <p:nvSpPr>
          <p:cNvPr id="9" name="TextBox 8"/>
          <p:cNvSpPr txBox="1"/>
          <p:nvPr/>
        </p:nvSpPr>
        <p:spPr>
          <a:xfrm>
            <a:off x="6172944" y="4161854"/>
            <a:ext cx="2512392"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WHO/UNICEF JMP</a:t>
            </a:r>
          </a:p>
          <a:p>
            <a:pPr marL="285750" indent="-285750">
              <a:buFont typeface="Arial" panose="020B0604020202020204" pitchFamily="34" charset="0"/>
              <a:buChar char="•"/>
            </a:pPr>
            <a:r>
              <a:rPr lang="en-GB" dirty="0" smtClean="0"/>
              <a:t>OECD data</a:t>
            </a:r>
          </a:p>
          <a:p>
            <a:pPr marL="285750" indent="-285750">
              <a:buFont typeface="Arial" panose="020B0604020202020204" pitchFamily="34" charset="0"/>
              <a:buChar char="•"/>
            </a:pPr>
            <a:r>
              <a:rPr lang="en-GB" dirty="0" smtClean="0"/>
              <a:t>World Bank data</a:t>
            </a:r>
            <a:endParaRPr lang="en-GB" dirty="0"/>
          </a:p>
        </p:txBody>
      </p:sp>
      <p:cxnSp>
        <p:nvCxnSpPr>
          <p:cNvPr id="11" name="Elbow Connector 10"/>
          <p:cNvCxnSpPr/>
          <p:nvPr/>
        </p:nvCxnSpPr>
        <p:spPr>
          <a:xfrm rot="5400000" flipH="1" flipV="1">
            <a:off x="2896191" y="845992"/>
            <a:ext cx="712981" cy="271064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0"/>
          </p:cNvCxnSpPr>
          <p:nvPr/>
        </p:nvCxnSpPr>
        <p:spPr>
          <a:xfrm rot="16200000" flipV="1">
            <a:off x="5773232" y="1010428"/>
            <a:ext cx="380190" cy="276196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0"/>
          </p:cNvCxnSpPr>
          <p:nvPr/>
        </p:nvCxnSpPr>
        <p:spPr>
          <a:xfrm flipV="1">
            <a:off x="4608004" y="2205860"/>
            <a:ext cx="0" cy="39071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7099" y="98072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4405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lstStyle/>
          <a:p>
            <a:r>
              <a:rPr lang="en-GB" dirty="0" smtClean="0"/>
              <a:t>Benefits of GLAAS to Countries</a:t>
            </a:r>
            <a:endParaRPr lang="en-GB" dirty="0"/>
          </a:p>
        </p:txBody>
      </p:sp>
      <p:sp>
        <p:nvSpPr>
          <p:cNvPr id="3" name="Content Placeholder 2"/>
          <p:cNvSpPr>
            <a:spLocks noGrp="1"/>
          </p:cNvSpPr>
          <p:nvPr>
            <p:ph idx="1"/>
          </p:nvPr>
        </p:nvSpPr>
        <p:spPr>
          <a:xfrm>
            <a:off x="437099" y="1340768"/>
            <a:ext cx="8229600" cy="4133056"/>
          </a:xfrm>
        </p:spPr>
        <p:txBody>
          <a:bodyPr/>
          <a:lstStyle/>
          <a:p>
            <a:r>
              <a:rPr lang="en-GB" dirty="0" smtClean="0"/>
              <a:t>Provides a useful situation analysis of the WASH sector</a:t>
            </a:r>
          </a:p>
          <a:p>
            <a:r>
              <a:rPr lang="en-GB" dirty="0" smtClean="0"/>
              <a:t>Identifies information gaps</a:t>
            </a:r>
          </a:p>
          <a:p>
            <a:r>
              <a:rPr lang="en-GB" dirty="0" smtClean="0"/>
              <a:t>Helps decision-makers define priorities and devise plans</a:t>
            </a:r>
          </a:p>
          <a:p>
            <a:r>
              <a:rPr lang="en-GB" dirty="0" smtClean="0"/>
              <a:t>Brings different stakeholders together</a:t>
            </a:r>
          </a:p>
          <a:p>
            <a:r>
              <a:rPr lang="en-GB" dirty="0" smtClean="0"/>
              <a:t>Contributes to SDG monitoring</a:t>
            </a:r>
            <a:endParaRPr lang="en-GB" dirty="0"/>
          </a:p>
        </p:txBody>
      </p:sp>
      <p:cxnSp>
        <p:nvCxnSpPr>
          <p:cNvPr id="4" name="Straight Connector 3"/>
          <p:cNvCxnSpPr/>
          <p:nvPr/>
        </p:nvCxnSpPr>
        <p:spPr>
          <a:xfrm>
            <a:off x="437099" y="105273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413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94122"/>
          </a:xfrm>
        </p:spPr>
        <p:txBody>
          <a:bodyPr/>
          <a:lstStyle/>
          <a:p>
            <a:r>
              <a:rPr lang="en-GB" dirty="0" smtClean="0"/>
              <a:t>GLAAS 2016 – What’s New?</a:t>
            </a:r>
            <a:endParaRPr lang="en-GB" dirty="0"/>
          </a:p>
        </p:txBody>
      </p:sp>
      <p:sp>
        <p:nvSpPr>
          <p:cNvPr id="3" name="Content Placeholder 2"/>
          <p:cNvSpPr>
            <a:spLocks noGrp="1"/>
          </p:cNvSpPr>
          <p:nvPr>
            <p:ph idx="1"/>
          </p:nvPr>
        </p:nvSpPr>
        <p:spPr>
          <a:xfrm>
            <a:off x="345057" y="1086929"/>
            <a:ext cx="8341743" cy="4623757"/>
          </a:xfrm>
        </p:spPr>
        <p:txBody>
          <a:bodyPr>
            <a:normAutofit/>
          </a:bodyPr>
          <a:lstStyle/>
          <a:p>
            <a:r>
              <a:rPr lang="en-GB" sz="2800" b="1" dirty="0" smtClean="0">
                <a:solidFill>
                  <a:srgbClr val="C00000"/>
                </a:solidFill>
              </a:rPr>
              <a:t>Thematic focus:</a:t>
            </a:r>
            <a:r>
              <a:rPr lang="en-GB" sz="2800" dirty="0" smtClean="0">
                <a:solidFill>
                  <a:srgbClr val="C00000"/>
                </a:solidFill>
              </a:rPr>
              <a:t> </a:t>
            </a:r>
            <a:r>
              <a:rPr lang="en-GB" sz="2800" dirty="0" smtClean="0"/>
              <a:t>this cycle will focus on WASH </a:t>
            </a:r>
            <a:r>
              <a:rPr lang="en-GB" sz="2800" b="1" dirty="0" smtClean="0"/>
              <a:t>finance</a:t>
            </a:r>
            <a:endParaRPr lang="en-GB" sz="2800" b="1" dirty="0" smtClean="0">
              <a:solidFill>
                <a:srgbClr val="C00000"/>
              </a:solidFill>
            </a:endParaRPr>
          </a:p>
          <a:p>
            <a:r>
              <a:rPr lang="en-GB" sz="2800" b="1" dirty="0" smtClean="0">
                <a:solidFill>
                  <a:srgbClr val="C00000"/>
                </a:solidFill>
              </a:rPr>
              <a:t>SDGs </a:t>
            </a:r>
            <a:r>
              <a:rPr lang="en-GB" sz="2800" dirty="0" smtClean="0"/>
              <a:t>have been incorporated into the survey</a:t>
            </a:r>
          </a:p>
          <a:p>
            <a:pPr lvl="1"/>
            <a:r>
              <a:rPr lang="en-GB" sz="2400" dirty="0" smtClean="0"/>
              <a:t>Question on </a:t>
            </a:r>
            <a:r>
              <a:rPr lang="en-GB" sz="2400" b="1" dirty="0" smtClean="0"/>
              <a:t>local participation (A10) </a:t>
            </a:r>
          </a:p>
          <a:p>
            <a:pPr lvl="1"/>
            <a:r>
              <a:rPr lang="en-GB" sz="2400" dirty="0" smtClean="0"/>
              <a:t>Question on </a:t>
            </a:r>
            <a:r>
              <a:rPr lang="en-GB" sz="2400" b="1" dirty="0" smtClean="0"/>
              <a:t>external funding (D9)</a:t>
            </a:r>
          </a:p>
          <a:p>
            <a:pPr lvl="1"/>
            <a:r>
              <a:rPr lang="en-GB" sz="2400" dirty="0" smtClean="0"/>
              <a:t>The scope of these questions has been expanded to include integrated </a:t>
            </a:r>
            <a:r>
              <a:rPr lang="en-GB" sz="2400" dirty="0"/>
              <a:t>water resources management</a:t>
            </a:r>
          </a:p>
          <a:p>
            <a:r>
              <a:rPr lang="en-GB" sz="2800" b="1" dirty="0" smtClean="0">
                <a:solidFill>
                  <a:srgbClr val="C00000"/>
                </a:solidFill>
              </a:rPr>
              <a:t>Other new topics: </a:t>
            </a:r>
          </a:p>
          <a:p>
            <a:pPr lvl="1"/>
            <a:r>
              <a:rPr lang="en-GB" sz="2400" dirty="0" smtClean="0"/>
              <a:t>Institutional WASH</a:t>
            </a:r>
          </a:p>
          <a:p>
            <a:pPr lvl="1"/>
            <a:r>
              <a:rPr lang="en-GB" sz="2400" dirty="0" smtClean="0"/>
              <a:t>Wastewater and faecal sludge management</a:t>
            </a:r>
          </a:p>
          <a:p>
            <a:pPr lvl="1"/>
            <a:r>
              <a:rPr lang="en-GB" sz="2400" dirty="0" smtClean="0"/>
              <a:t>Regulators</a:t>
            </a:r>
          </a:p>
        </p:txBody>
      </p:sp>
      <p:cxnSp>
        <p:nvCxnSpPr>
          <p:cNvPr id="4" name="Straight Connector 3"/>
          <p:cNvCxnSpPr/>
          <p:nvPr/>
        </p:nvCxnSpPr>
        <p:spPr>
          <a:xfrm>
            <a:off x="437099" y="979140"/>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5001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2017 UN-Water GLAAS Report</a:t>
            </a:r>
            <a:endParaRPr lang="en-GB" dirty="0"/>
          </a:p>
        </p:txBody>
      </p:sp>
      <p:sp>
        <p:nvSpPr>
          <p:cNvPr id="3" name="Content Placeholder 2"/>
          <p:cNvSpPr>
            <a:spLocks noGrp="1"/>
          </p:cNvSpPr>
          <p:nvPr>
            <p:ph idx="1"/>
          </p:nvPr>
        </p:nvSpPr>
        <p:spPr/>
        <p:txBody>
          <a:bodyPr/>
          <a:lstStyle/>
          <a:p>
            <a:r>
              <a:rPr lang="en-GB" dirty="0" smtClean="0"/>
              <a:t>Information collected will be presented in the 2017 UN-Water GLAAS Report</a:t>
            </a:r>
          </a:p>
          <a:p>
            <a:r>
              <a:rPr lang="en-GB" dirty="0" smtClean="0"/>
              <a:t>The 2017 Report will have a finance focus</a:t>
            </a:r>
          </a:p>
        </p:txBody>
      </p:sp>
      <p:cxnSp>
        <p:nvCxnSpPr>
          <p:cNvPr id="4" name="Straight Connector 3"/>
          <p:cNvCxnSpPr/>
          <p:nvPr/>
        </p:nvCxnSpPr>
        <p:spPr>
          <a:xfrm>
            <a:off x="437099" y="11231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9219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Thank you!</a:t>
            </a:r>
            <a:endParaRPr lang="en-GB" dirty="0"/>
          </a:p>
        </p:txBody>
      </p:sp>
      <p:sp>
        <p:nvSpPr>
          <p:cNvPr id="3" name="Subtitle 2"/>
          <p:cNvSpPr>
            <a:spLocks noGrp="1"/>
          </p:cNvSpPr>
          <p:nvPr>
            <p:ph type="subTitle" idx="1"/>
          </p:nvPr>
        </p:nvSpPr>
        <p:spPr>
          <a:xfrm>
            <a:off x="1475656" y="3764632"/>
            <a:ext cx="6400800" cy="1752600"/>
          </a:xfrm>
        </p:spPr>
        <p:txBody>
          <a:bodyPr/>
          <a:lstStyle/>
          <a:p>
            <a:pPr algn="ctr"/>
            <a:r>
              <a:rPr lang="en-GB" dirty="0" smtClean="0"/>
              <a:t>For additional information or assistance please contact glaas@who.int </a:t>
            </a:r>
            <a:endParaRPr lang="en-GB" dirty="0"/>
          </a:p>
        </p:txBody>
      </p:sp>
    </p:spTree>
    <p:extLst>
      <p:ext uri="{BB962C8B-B14F-4D97-AF65-F5344CB8AC3E}">
        <p14:creationId xmlns:p14="http://schemas.microsoft.com/office/powerpoint/2010/main" val="24879074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6FD1CB04D65541B78184888E06A67E" ma:contentTypeVersion="3" ma:contentTypeDescription="Create a new document." ma:contentTypeScope="" ma:versionID="d87be5b745e7fe0ba6a757a07ba0b23c">
  <xsd:schema xmlns:xsd="http://www.w3.org/2001/XMLSchema" xmlns:xs="http://www.w3.org/2001/XMLSchema" xmlns:p="http://schemas.microsoft.com/office/2006/metadata/properties" xmlns:ns2="462afcca-3788-46ce-9dea-accbb72745a3" targetNamespace="http://schemas.microsoft.com/office/2006/metadata/properties" ma:root="true" ma:fieldsID="62b9c6c7a2134e888791f9fb058e14eb" ns2:_="">
    <xsd:import namespace="462afcca-3788-46ce-9dea-accbb72745a3"/>
    <xsd:element name="properties">
      <xsd:complexType>
        <xsd:sequence>
          <xsd:element name="documentManagement">
            <xsd:complexType>
              <xsd:all>
                <xsd:element ref="ns2:Language" minOccurs="0"/>
                <xsd:element ref="ns2:Standard_x002f_EURO" minOccurs="0"/>
                <xsd:element ref="ns2:Form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afcca-3788-46ce-9dea-accbb72745a3"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French"/>
          <xsd:enumeration value="Spanish"/>
          <xsd:enumeration value="Portuguese"/>
          <xsd:enumeration value="Russian"/>
          <xsd:enumeration value="Chinese"/>
          <xsd:enumeration value="Arabic"/>
        </xsd:restriction>
      </xsd:simpleType>
    </xsd:element>
    <xsd:element name="Standard_x002f_EURO" ma:index="9" nillable="true" ma:displayName="Standard/EURO" ma:default="Standard" ma:format="Dropdown" ma:internalName="Standard_x002f_EURO">
      <xsd:simpleType>
        <xsd:restriction base="dms:Choice">
          <xsd:enumeration value="Standard"/>
          <xsd:enumeration value="EURO"/>
        </xsd:restriction>
      </xsd:simpleType>
    </xsd:element>
    <xsd:element name="Form_x0020_type" ma:index="10" nillable="true" ma:displayName="Category" ma:format="Dropdown" ma:internalName="Form_x0020_type">
      <xsd:simpleType>
        <xsd:union memberTypes="dms:Text">
          <xsd:simpleType>
            <xsd:restriction base="dms:Choice">
              <xsd:enumeration value="Long form"/>
              <xsd:enumeration value="Short form"/>
              <xsd:enumeration value="Country feedback form"/>
              <xsd:enumeration value="Data collection processes form"/>
              <xsd:enumeration value="Consent form"/>
              <xsd:enumeration value="Package (zip)"/>
              <xsd:enumeration value="Guidance document"/>
              <xsd:enumeration value="Training material"/>
              <xsd:enumeration value="Support documen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rm_x0020_type xmlns="462afcca-3788-46ce-9dea-accbb72745a3">Training material</Form_x0020_type>
    <Standard_x002f_EURO xmlns="462afcca-3788-46ce-9dea-accbb72745a3">Standard</Standard_x002f_EURO>
    <Language xmlns="462afcca-3788-46ce-9dea-accbb72745a3">English</Language>
  </documentManagement>
</p:properties>
</file>

<file path=customXml/itemProps1.xml><?xml version="1.0" encoding="utf-8"?>
<ds:datastoreItem xmlns:ds="http://schemas.openxmlformats.org/officeDocument/2006/customXml" ds:itemID="{2584406C-FAC2-47BA-A20D-844D43AD51C1}"/>
</file>

<file path=customXml/itemProps2.xml><?xml version="1.0" encoding="utf-8"?>
<ds:datastoreItem xmlns:ds="http://schemas.openxmlformats.org/officeDocument/2006/customXml" ds:itemID="{123E4902-9C4E-4FD8-A2DA-4F84EC8FE6F1}"/>
</file>

<file path=customXml/itemProps3.xml><?xml version="1.0" encoding="utf-8"?>
<ds:datastoreItem xmlns:ds="http://schemas.openxmlformats.org/officeDocument/2006/customXml" ds:itemID="{8454889A-B21B-4538-8A13-5249AAA1B11C}"/>
</file>

<file path=docProps/app.xml><?xml version="1.0" encoding="utf-8"?>
<Properties xmlns="http://schemas.openxmlformats.org/officeDocument/2006/extended-properties" xmlns:vt="http://schemas.openxmlformats.org/officeDocument/2006/docPropsVTypes">
  <TotalTime>0</TotalTime>
  <Words>646</Words>
  <Application>Microsoft Macintosh PowerPoint</Application>
  <PresentationFormat>On-screen Show (4:3)</PresentationFormat>
  <Paragraphs>64</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Introduction to GLAAS</vt:lpstr>
      <vt:lpstr>What is GLAAS?</vt:lpstr>
      <vt:lpstr>Purpose and Objectives</vt:lpstr>
      <vt:lpstr>Overview</vt:lpstr>
      <vt:lpstr>Benefits of GLAAS to Countries</vt:lpstr>
      <vt:lpstr>GLAAS 2016 – What’s New?</vt:lpstr>
      <vt:lpstr>2017 UN-Water GLAAS Report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2016-10-24T12:20:52Z</dcterms:created>
  <dcterms:modified xsi:type="dcterms:W3CDTF">2016-10-24T20:06:08Z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0x010100C26FD1CB04D65541B78184888E06A67E</vt:lpwstr>
  </property>
</Properties>
</file>