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6"/>
  </p:notesMasterIdLst>
  <p:sldIdLst>
    <p:sldId id="256" r:id="rId5"/>
    <p:sldId id="273" r:id="rId6"/>
    <p:sldId id="272" r:id="rId7"/>
    <p:sldId id="261" r:id="rId8"/>
    <p:sldId id="262" r:id="rId9"/>
    <p:sldId id="266" r:id="rId10"/>
    <p:sldId id="269" r:id="rId11"/>
    <p:sldId id="265" r:id="rId12"/>
    <p:sldId id="271" r:id="rId13"/>
    <p:sldId id="259"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FC5"/>
    <a:srgbClr val="BED395"/>
    <a:srgbClr val="FABA86"/>
    <a:srgbClr val="8064A2"/>
    <a:srgbClr val="9BBB59"/>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9" autoAdjust="0"/>
  </p:normalViewPr>
  <p:slideViewPr>
    <p:cSldViewPr>
      <p:cViewPr varScale="1">
        <p:scale>
          <a:sx n="68" d="100"/>
          <a:sy n="68" d="100"/>
        </p:scale>
        <p:origin x="-11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0D3D0-5ED9-4478-85CB-1BF577BC8E88}" type="datetimeFigureOut">
              <a:rPr lang="en-GB" smtClean="0"/>
              <a:t>02/11/2016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C2175F-8FA1-4263-A34C-BE486AFA6B96}" type="slidenum">
              <a:rPr lang="en-GB" smtClean="0"/>
              <a:t>‹#›</a:t>
            </a:fld>
            <a:endParaRPr lang="en-GB"/>
          </a:p>
        </p:txBody>
      </p:sp>
    </p:spTree>
    <p:extLst>
      <p:ext uri="{BB962C8B-B14F-4D97-AF65-F5344CB8AC3E}">
        <p14:creationId xmlns:p14="http://schemas.microsoft.com/office/powerpoint/2010/main" val="302123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C2175F-8FA1-4263-A34C-BE486AFA6B96}" type="slidenum">
              <a:rPr lang="en-GB" smtClean="0"/>
              <a:t>1</a:t>
            </a:fld>
            <a:endParaRPr lang="en-GB"/>
          </a:p>
        </p:txBody>
      </p:sp>
    </p:spTree>
    <p:extLst>
      <p:ext uri="{BB962C8B-B14F-4D97-AF65-F5344CB8AC3E}">
        <p14:creationId xmlns:p14="http://schemas.microsoft.com/office/powerpoint/2010/main" val="304390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After consultation</a:t>
            </a:r>
            <a:r>
              <a:rPr lang="en-GB" baseline="0" dirty="0" smtClean="0"/>
              <a:t> with stakeholders, GLAAS developed a new strategy period for the upcoming 2016-2020 period. </a:t>
            </a:r>
            <a:r>
              <a:rPr lang="en-GB" dirty="0" smtClean="0"/>
              <a:t>GLAAS aims to</a:t>
            </a:r>
            <a:r>
              <a:rPr lang="en-GB" baseline="0" dirty="0" smtClean="0"/>
              <a:t> increase a sense of national ownership of both processes and products, and provide a platform for dialogue, bringing together key stakeholders (i.e. Ministry of Health, Ministry of Environment, Ministry of Finance etc.). </a:t>
            </a:r>
            <a:r>
              <a:rPr lang="en-GB" dirty="0" smtClean="0"/>
              <a:t>It also aims to maximise harmonisation</a:t>
            </a:r>
            <a:r>
              <a:rPr lang="en-GB" baseline="0" dirty="0" smtClean="0"/>
              <a:t> with other monitoring initiatives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CC2175F-8FA1-4263-A34C-BE486AFA6B96}" type="slidenum">
              <a:rPr lang="en-GB" smtClean="0"/>
              <a:t>2</a:t>
            </a:fld>
            <a:endParaRPr lang="en-GB"/>
          </a:p>
        </p:txBody>
      </p:sp>
    </p:spTree>
    <p:extLst>
      <p:ext uri="{BB962C8B-B14F-4D97-AF65-F5344CB8AC3E}">
        <p14:creationId xmlns:p14="http://schemas.microsoft.com/office/powerpoint/2010/main" val="277567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illustrates the timeline</a:t>
            </a:r>
            <a:r>
              <a:rPr lang="en-GB" baseline="0" dirty="0" smtClean="0"/>
              <a:t> of past and future GLAAS reports. 2017 will focus on WASH financing. The format and focus of future reports will be determined.</a:t>
            </a:r>
          </a:p>
          <a:p>
            <a:endParaRPr lang="en-GB" baseline="0" dirty="0" smtClean="0"/>
          </a:p>
          <a:p>
            <a:r>
              <a:rPr lang="en-GB" dirty="0" smtClean="0"/>
              <a:t>As part of the new strategy, the revised approach</a:t>
            </a:r>
            <a:r>
              <a:rPr lang="en-GB" baseline="0" dirty="0" smtClean="0"/>
              <a:t> will involve:</a:t>
            </a:r>
          </a:p>
          <a:p>
            <a:pPr marL="171450" indent="-171450">
              <a:buFontTx/>
              <a:buChar char="-"/>
            </a:pPr>
            <a:r>
              <a:rPr lang="en-GB" baseline="0" dirty="0" smtClean="0"/>
              <a:t>Alternating the biennial GLAAS reports between a thematic focus and a full report. This will enable GLAAS to achieve breadth as well as depth</a:t>
            </a:r>
          </a:p>
          <a:p>
            <a:pPr marL="171450" indent="-171450">
              <a:buFontTx/>
              <a:buChar char="-"/>
            </a:pPr>
            <a:r>
              <a:rPr lang="en-GB" baseline="0" dirty="0" smtClean="0"/>
              <a:t>WASH finance was chosen as the initial focus due to its crucial role in sectoral planning and advancement of progress. Past surveys have shown that many data gaps remain in this area.</a:t>
            </a:r>
          </a:p>
          <a:p>
            <a:pPr marL="171450" indent="-171450">
              <a:buFontTx/>
              <a:buChar char="-"/>
            </a:pPr>
            <a:r>
              <a:rPr lang="en-GB" baseline="0" dirty="0" smtClean="0"/>
              <a:t>The modular approach gives countries more flexibility. As more information becomes available, it will be possible for GLAAS to provide more specifically-tailored tools to assist countries</a:t>
            </a:r>
          </a:p>
          <a:p>
            <a:endParaRPr lang="en-GB" dirty="0"/>
          </a:p>
        </p:txBody>
      </p:sp>
      <p:sp>
        <p:nvSpPr>
          <p:cNvPr id="4" name="Slide Number Placeholder 3"/>
          <p:cNvSpPr>
            <a:spLocks noGrp="1"/>
          </p:cNvSpPr>
          <p:nvPr>
            <p:ph type="sldNum" sz="quarter" idx="10"/>
          </p:nvPr>
        </p:nvSpPr>
        <p:spPr/>
        <p:txBody>
          <a:bodyPr/>
          <a:lstStyle/>
          <a:p>
            <a:fld id="{7CC2175F-8FA1-4263-A34C-BE486AFA6B96}" type="slidenum">
              <a:rPr lang="en-GB" smtClean="0"/>
              <a:t>3</a:t>
            </a:fld>
            <a:endParaRPr lang="en-GB"/>
          </a:p>
        </p:txBody>
      </p:sp>
    </p:spTree>
    <p:extLst>
      <p:ext uri="{BB962C8B-B14F-4D97-AF65-F5344CB8AC3E}">
        <p14:creationId xmlns:p14="http://schemas.microsoft.com/office/powerpoint/2010/main" val="80446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GLAAS survey process has changed slightly from previous years. Instead of one full GLAAS survey asking questions covering governance, monitoring, human resources and finance, there will be a short version and a long version available.</a:t>
            </a:r>
          </a:p>
          <a:p>
            <a:endParaRPr lang="en-GB" baseline="0" dirty="0" smtClean="0"/>
          </a:p>
          <a:p>
            <a:r>
              <a:rPr lang="en-GB" baseline="0" dirty="0" smtClean="0"/>
              <a:t>The long version is a full GLAAS survey, aimed at newly participating countries and any existing participants who would prefer to complete the long version.</a:t>
            </a:r>
          </a:p>
          <a:p>
            <a:endParaRPr lang="en-GB" baseline="0" dirty="0" smtClean="0"/>
          </a:p>
          <a:p>
            <a:r>
              <a:rPr lang="en-GB" baseline="0" dirty="0" smtClean="0"/>
              <a:t>The short version comprises a selection of questions covering governance, monitoring and human resources, and the complete finance section from the long version.</a:t>
            </a:r>
          </a:p>
          <a:p>
            <a:endParaRPr lang="en-GB" baseline="0" dirty="0" smtClean="0"/>
          </a:p>
          <a:p>
            <a:r>
              <a:rPr lang="en-GB" baseline="0" dirty="0" smtClean="0"/>
              <a:t>It is recommended that new participants complete the long version to establish a benchmark for future cycles.</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4</a:t>
            </a:fld>
            <a:endParaRPr lang="en-GB"/>
          </a:p>
        </p:txBody>
      </p:sp>
    </p:spTree>
    <p:extLst>
      <p:ext uri="{BB962C8B-B14F-4D97-AF65-F5344CB8AC3E}">
        <p14:creationId xmlns:p14="http://schemas.microsoft.com/office/powerpoint/2010/main" val="885785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illustrates the new approach in 2016.</a:t>
            </a:r>
            <a:r>
              <a:rPr lang="en-GB" baseline="0" dirty="0" smtClean="0"/>
              <a:t> Instead of every country completing the full GLAAS survey, countries can elect to complete the short version, which includes questions from the other three sections that are required for SDG monitoring, and an in-depth focus on finance. Newly participating countries (and any other countries that choose to do so) will complete the full GLAAS.</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t>5</a:t>
            </a:fld>
            <a:endParaRPr lang="en-GB"/>
          </a:p>
        </p:txBody>
      </p:sp>
    </p:spTree>
    <p:extLst>
      <p:ext uri="{BB962C8B-B14F-4D97-AF65-F5344CB8AC3E}">
        <p14:creationId xmlns:p14="http://schemas.microsoft.com/office/powerpoint/2010/main" val="331510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Customisable slide:</a:t>
            </a:r>
            <a:r>
              <a:rPr lang="en-GB" baseline="0" dirty="0" smtClean="0"/>
              <a:t> country to select version of survey</a:t>
            </a:r>
            <a:endParaRPr lang="en-GB" dirty="0"/>
          </a:p>
        </p:txBody>
      </p:sp>
      <p:sp>
        <p:nvSpPr>
          <p:cNvPr id="4" name="Slide Number Placeholder 3"/>
          <p:cNvSpPr>
            <a:spLocks noGrp="1"/>
          </p:cNvSpPr>
          <p:nvPr>
            <p:ph type="sldNum" sz="quarter" idx="10"/>
          </p:nvPr>
        </p:nvSpPr>
        <p:spPr/>
        <p:txBody>
          <a:bodyPr/>
          <a:lstStyle/>
          <a:p>
            <a:fld id="{7CC2175F-8FA1-4263-A34C-BE486AFA6B96}" type="slidenum">
              <a:rPr lang="en-GB" smtClean="0"/>
              <a:t>6</a:t>
            </a:fld>
            <a:endParaRPr lang="en-GB"/>
          </a:p>
        </p:txBody>
      </p:sp>
    </p:spTree>
    <p:extLst>
      <p:ext uri="{BB962C8B-B14F-4D97-AF65-F5344CB8AC3E}">
        <p14:creationId xmlns:p14="http://schemas.microsoft.com/office/powerpoint/2010/main" val="310367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Customisable slide:</a:t>
            </a:r>
            <a:r>
              <a:rPr lang="en-GB" baseline="0" dirty="0" smtClean="0"/>
              <a:t> country to select version of survey</a:t>
            </a:r>
            <a:endParaRPr lang="en-GB" dirty="0" smtClean="0"/>
          </a:p>
          <a:p>
            <a:endParaRPr lang="en-GB" dirty="0"/>
          </a:p>
        </p:txBody>
      </p:sp>
      <p:sp>
        <p:nvSpPr>
          <p:cNvPr id="4" name="Slide Number Placeholder 3"/>
          <p:cNvSpPr>
            <a:spLocks noGrp="1"/>
          </p:cNvSpPr>
          <p:nvPr>
            <p:ph type="sldNum" sz="quarter" idx="10"/>
          </p:nvPr>
        </p:nvSpPr>
        <p:spPr/>
        <p:txBody>
          <a:bodyPr/>
          <a:lstStyle/>
          <a:p>
            <a:fld id="{7CC2175F-8FA1-4263-A34C-BE486AFA6B96}" type="slidenum">
              <a:rPr lang="en-GB" smtClean="0"/>
              <a:t>7</a:t>
            </a:fld>
            <a:endParaRPr lang="en-GB"/>
          </a:p>
        </p:txBody>
      </p:sp>
    </p:spTree>
    <p:extLst>
      <p:ext uri="{BB962C8B-B14F-4D97-AF65-F5344CB8AC3E}">
        <p14:creationId xmlns:p14="http://schemas.microsoft.com/office/powerpoint/2010/main" val="363534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2175F-8FA1-4263-A34C-BE486AFA6B96}" type="slidenum">
              <a:rPr lang="en-GB" smtClean="0"/>
              <a:t>9</a:t>
            </a:fld>
            <a:endParaRPr lang="en-GB"/>
          </a:p>
        </p:txBody>
      </p:sp>
    </p:spTree>
    <p:extLst>
      <p:ext uri="{BB962C8B-B14F-4D97-AF65-F5344CB8AC3E}">
        <p14:creationId xmlns:p14="http://schemas.microsoft.com/office/powerpoint/2010/main" val="3528787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3493145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62872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340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16022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933155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97672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28922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63993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7150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9556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441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9412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7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GLAAS Methodology</a:t>
            </a:r>
            <a:endParaRPr lang="en-GB" dirty="0"/>
          </a:p>
        </p:txBody>
      </p:sp>
      <p:sp>
        <p:nvSpPr>
          <p:cNvPr id="3" name="Subtitle 2"/>
          <p:cNvSpPr>
            <a:spLocks noGrp="1"/>
          </p:cNvSpPr>
          <p:nvPr>
            <p:ph type="subTitle" idx="1"/>
          </p:nvPr>
        </p:nvSpPr>
        <p:spPr/>
        <p:txBody>
          <a:bodyPr/>
          <a:lstStyle/>
          <a:p>
            <a:r>
              <a:rPr lang="en-GB" dirty="0"/>
              <a:t>Module 2</a:t>
            </a:r>
          </a:p>
          <a:p>
            <a:r>
              <a:rPr lang="en-GB" dirty="0"/>
              <a:t>GLAAS 2016/2017 cycle</a:t>
            </a:r>
          </a:p>
        </p:txBody>
      </p:sp>
    </p:spTree>
    <p:extLst>
      <p:ext uri="{BB962C8B-B14F-4D97-AF65-F5344CB8AC3E}">
        <p14:creationId xmlns:p14="http://schemas.microsoft.com/office/powerpoint/2010/main" val="79564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Timeline</a:t>
            </a:r>
            <a:endParaRPr lang="en-GB" dirty="0"/>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27584" y="1772816"/>
            <a:ext cx="1296144" cy="923330"/>
          </a:xfrm>
          <a:prstGeom prst="rect">
            <a:avLst/>
          </a:prstGeom>
          <a:noFill/>
        </p:spPr>
        <p:txBody>
          <a:bodyPr wrap="square" rtlCol="0">
            <a:spAutoFit/>
          </a:bodyPr>
          <a:lstStyle/>
          <a:p>
            <a:pPr algn="ctr"/>
            <a:r>
              <a:rPr lang="en-GB" dirty="0" smtClean="0"/>
              <a:t>Distribution of country surveys</a:t>
            </a:r>
            <a:endParaRPr lang="en-GB" dirty="0"/>
          </a:p>
        </p:txBody>
      </p:sp>
      <p:sp>
        <p:nvSpPr>
          <p:cNvPr id="10" name="TextBox 9"/>
          <p:cNvSpPr txBox="1"/>
          <p:nvPr/>
        </p:nvSpPr>
        <p:spPr>
          <a:xfrm>
            <a:off x="1979712" y="4149080"/>
            <a:ext cx="2086554" cy="369332"/>
          </a:xfrm>
          <a:prstGeom prst="rect">
            <a:avLst/>
          </a:prstGeom>
          <a:noFill/>
        </p:spPr>
        <p:txBody>
          <a:bodyPr wrap="none" rtlCol="0">
            <a:spAutoFit/>
          </a:bodyPr>
          <a:lstStyle/>
          <a:p>
            <a:r>
              <a:rPr lang="en-GB" dirty="0" smtClean="0"/>
              <a:t>Data collection ends</a:t>
            </a:r>
            <a:endParaRPr lang="en-GB" dirty="0"/>
          </a:p>
        </p:txBody>
      </p:sp>
      <p:sp>
        <p:nvSpPr>
          <p:cNvPr id="11" name="TextBox 10"/>
          <p:cNvSpPr txBox="1"/>
          <p:nvPr/>
        </p:nvSpPr>
        <p:spPr>
          <a:xfrm>
            <a:off x="3707904" y="1817588"/>
            <a:ext cx="1392496" cy="923330"/>
          </a:xfrm>
          <a:prstGeom prst="rect">
            <a:avLst/>
          </a:prstGeom>
          <a:noFill/>
        </p:spPr>
        <p:txBody>
          <a:bodyPr wrap="square" rtlCol="0">
            <a:spAutoFit/>
          </a:bodyPr>
          <a:lstStyle/>
          <a:p>
            <a:pPr algn="ctr"/>
            <a:r>
              <a:rPr lang="en-GB" dirty="0" smtClean="0"/>
              <a:t>Data validation and analysis</a:t>
            </a:r>
            <a:endParaRPr lang="en-GB" dirty="0"/>
          </a:p>
        </p:txBody>
      </p:sp>
      <p:sp>
        <p:nvSpPr>
          <p:cNvPr id="12" name="TextBox 11"/>
          <p:cNvSpPr txBox="1"/>
          <p:nvPr/>
        </p:nvSpPr>
        <p:spPr>
          <a:xfrm>
            <a:off x="4996110" y="4221088"/>
            <a:ext cx="1744068" cy="1200329"/>
          </a:xfrm>
          <a:prstGeom prst="rect">
            <a:avLst/>
          </a:prstGeom>
          <a:noFill/>
        </p:spPr>
        <p:txBody>
          <a:bodyPr wrap="square" rtlCol="0">
            <a:spAutoFit/>
          </a:bodyPr>
          <a:lstStyle/>
          <a:p>
            <a:pPr algn="ctr"/>
            <a:r>
              <a:rPr lang="en-GB" dirty="0" smtClean="0"/>
              <a:t>Validation of </a:t>
            </a:r>
            <a:r>
              <a:rPr lang="en-GB" dirty="0"/>
              <a:t>c</a:t>
            </a:r>
            <a:r>
              <a:rPr lang="en-GB" dirty="0" smtClean="0"/>
              <a:t>ountry &amp; regional highlights</a:t>
            </a:r>
            <a:endParaRPr lang="en-GB" dirty="0"/>
          </a:p>
        </p:txBody>
      </p:sp>
      <p:sp>
        <p:nvSpPr>
          <p:cNvPr id="14" name="TextBox 13"/>
          <p:cNvSpPr txBox="1"/>
          <p:nvPr/>
        </p:nvSpPr>
        <p:spPr>
          <a:xfrm>
            <a:off x="6257197" y="2317860"/>
            <a:ext cx="1987211" cy="369332"/>
          </a:xfrm>
          <a:prstGeom prst="rect">
            <a:avLst/>
          </a:prstGeom>
          <a:noFill/>
        </p:spPr>
        <p:txBody>
          <a:bodyPr wrap="none" rtlCol="0">
            <a:spAutoFit/>
          </a:bodyPr>
          <a:lstStyle/>
          <a:p>
            <a:r>
              <a:rPr lang="en-GB" dirty="0" smtClean="0"/>
              <a:t>Final GLAAS Report</a:t>
            </a:r>
            <a:endParaRPr lang="en-GB" dirty="0"/>
          </a:p>
        </p:txBody>
      </p:sp>
      <p:grpSp>
        <p:nvGrpSpPr>
          <p:cNvPr id="37" name="Group 36"/>
          <p:cNvGrpSpPr/>
          <p:nvPr/>
        </p:nvGrpSpPr>
        <p:grpSpPr>
          <a:xfrm>
            <a:off x="683568" y="2687192"/>
            <a:ext cx="7560840" cy="1426814"/>
            <a:chOff x="683568" y="2687192"/>
            <a:chExt cx="7560840" cy="1426814"/>
          </a:xfrm>
        </p:grpSpPr>
        <p:cxnSp>
          <p:nvCxnSpPr>
            <p:cNvPr id="35" name="Straight Connector 34"/>
            <p:cNvCxnSpPr/>
            <p:nvPr/>
          </p:nvCxnSpPr>
          <p:spPr>
            <a:xfrm>
              <a:off x="4427984" y="2734817"/>
              <a:ext cx="0" cy="31916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683568" y="2852936"/>
              <a:ext cx="7560840" cy="1080120"/>
            </a:xfrm>
            <a:prstGeom prst="rightArrow">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cxnSp>
          <p:nvCxnSpPr>
            <p:cNvPr id="17" name="Straight Connector 16"/>
            <p:cNvCxnSpPr/>
            <p:nvPr/>
          </p:nvCxnSpPr>
          <p:spPr>
            <a:xfrm>
              <a:off x="1475656" y="2791218"/>
              <a:ext cx="0" cy="309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06753" y="3681958"/>
              <a:ext cx="1"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8" idx="2"/>
            </p:cNvCxnSpPr>
            <p:nvPr/>
          </p:nvCxnSpPr>
          <p:spPr>
            <a:xfrm>
              <a:off x="1475656" y="2696146"/>
              <a:ext cx="0" cy="319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68144" y="3667472"/>
              <a:ext cx="1"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061610" y="3011759"/>
              <a:ext cx="828092" cy="76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smtClean="0">
                  <a:solidFill>
                    <a:schemeClr val="tx2"/>
                  </a:solidFill>
                </a:rPr>
                <a:t>June</a:t>
              </a:r>
            </a:p>
            <a:p>
              <a:pPr algn="ctr"/>
              <a:r>
                <a:rPr lang="en-GB" sz="1100" b="1" dirty="0" smtClean="0">
                  <a:solidFill>
                    <a:schemeClr val="tx2"/>
                  </a:solidFill>
                </a:rPr>
                <a:t>2016</a:t>
              </a:r>
              <a:endParaRPr lang="en-GB" sz="1100" b="1" dirty="0">
                <a:solidFill>
                  <a:schemeClr val="tx2"/>
                </a:solidFill>
              </a:endParaRPr>
            </a:p>
          </p:txBody>
        </p:sp>
        <p:sp>
          <p:nvSpPr>
            <p:cNvPr id="30" name="Oval 29"/>
            <p:cNvSpPr/>
            <p:nvPr/>
          </p:nvSpPr>
          <p:spPr>
            <a:xfrm>
              <a:off x="2492708" y="3011760"/>
              <a:ext cx="828092" cy="76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a:solidFill>
                    <a:schemeClr val="tx2"/>
                  </a:solidFill>
                </a:rPr>
                <a:t>Fall 2016</a:t>
              </a:r>
            </a:p>
          </p:txBody>
        </p:sp>
        <p:sp>
          <p:nvSpPr>
            <p:cNvPr id="31" name="Oval 30"/>
            <p:cNvSpPr/>
            <p:nvPr/>
          </p:nvSpPr>
          <p:spPr>
            <a:xfrm>
              <a:off x="4017426" y="3011758"/>
              <a:ext cx="828092" cy="76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a:solidFill>
                    <a:schemeClr val="tx2"/>
                  </a:solidFill>
                </a:rPr>
                <a:t>Fall 2016</a:t>
              </a:r>
            </a:p>
          </p:txBody>
        </p:sp>
        <p:sp>
          <p:nvSpPr>
            <p:cNvPr id="32" name="Oval 31"/>
            <p:cNvSpPr/>
            <p:nvPr/>
          </p:nvSpPr>
          <p:spPr>
            <a:xfrm>
              <a:off x="5454099" y="3011760"/>
              <a:ext cx="828092" cy="76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a:solidFill>
                    <a:schemeClr val="tx2"/>
                  </a:solidFill>
                </a:rPr>
                <a:t>2017</a:t>
              </a:r>
            </a:p>
          </p:txBody>
        </p:sp>
        <p:sp>
          <p:nvSpPr>
            <p:cNvPr id="33" name="Oval 32"/>
            <p:cNvSpPr/>
            <p:nvPr/>
          </p:nvSpPr>
          <p:spPr>
            <a:xfrm>
              <a:off x="6822250" y="3011757"/>
              <a:ext cx="828092" cy="76247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a:solidFill>
                    <a:schemeClr val="tx2"/>
                  </a:solidFill>
                </a:rPr>
                <a:t>April 2017</a:t>
              </a:r>
            </a:p>
          </p:txBody>
        </p:sp>
        <p:cxnSp>
          <p:nvCxnSpPr>
            <p:cNvPr id="36" name="Straight Connector 35"/>
            <p:cNvCxnSpPr/>
            <p:nvPr/>
          </p:nvCxnSpPr>
          <p:spPr>
            <a:xfrm>
              <a:off x="7236295" y="2687192"/>
              <a:ext cx="0" cy="31916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396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t>Thank you!</a:t>
            </a:r>
            <a:endParaRPr lang="en-GB" dirty="0"/>
          </a:p>
        </p:txBody>
      </p:sp>
      <p:sp>
        <p:nvSpPr>
          <p:cNvPr id="3" name="Subtitle 2"/>
          <p:cNvSpPr>
            <a:spLocks noGrp="1"/>
          </p:cNvSpPr>
          <p:nvPr>
            <p:ph type="subTitle" idx="1"/>
          </p:nvPr>
        </p:nvSpPr>
        <p:spPr>
          <a:xfrm>
            <a:off x="1475656" y="3764632"/>
            <a:ext cx="6400800" cy="1752600"/>
          </a:xfrm>
        </p:spPr>
        <p:txBody>
          <a:bodyPr/>
          <a:lstStyle/>
          <a:p>
            <a:pPr algn="ctr"/>
            <a:r>
              <a:rPr lang="en-GB" dirty="0" smtClean="0"/>
              <a:t>For additional information or assistance please contact glaas@who.int </a:t>
            </a:r>
            <a:endParaRPr lang="en-GB" dirty="0"/>
          </a:p>
        </p:txBody>
      </p:sp>
    </p:spTree>
    <p:extLst>
      <p:ext uri="{BB962C8B-B14F-4D97-AF65-F5344CB8AC3E}">
        <p14:creationId xmlns:p14="http://schemas.microsoft.com/office/powerpoint/2010/main" val="89639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GLAAS Strategy 2016-2020</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t>GLAAS entered a new strategy period in 2016</a:t>
            </a:r>
          </a:p>
          <a:p>
            <a:pPr marL="0" indent="0">
              <a:buNone/>
            </a:pPr>
            <a:endParaRPr lang="en-GB" sz="800" dirty="0"/>
          </a:p>
          <a:p>
            <a:pPr marL="0" indent="0">
              <a:buNone/>
            </a:pPr>
            <a:r>
              <a:rPr lang="en-GB" b="1" dirty="0">
                <a:solidFill>
                  <a:schemeClr val="tx2"/>
                </a:solidFill>
              </a:rPr>
              <a:t>Proposed GLAAS Strategy:</a:t>
            </a:r>
          </a:p>
          <a:p>
            <a:r>
              <a:rPr lang="en-GB" b="1" dirty="0">
                <a:solidFill>
                  <a:srgbClr val="C00000"/>
                </a:solidFill>
              </a:rPr>
              <a:t>Maintain breadth while increasing depth: </a:t>
            </a:r>
            <a:r>
              <a:rPr lang="en-GB" dirty="0"/>
              <a:t>GLAAS reports will alternate between a thematic focus and a full report</a:t>
            </a:r>
          </a:p>
          <a:p>
            <a:r>
              <a:rPr lang="en-GB" b="1" dirty="0">
                <a:solidFill>
                  <a:srgbClr val="C00000"/>
                </a:solidFill>
              </a:rPr>
              <a:t>Initial focus on </a:t>
            </a:r>
            <a:r>
              <a:rPr lang="en-GB" b="1" dirty="0" smtClean="0">
                <a:solidFill>
                  <a:srgbClr val="C00000"/>
                </a:solidFill>
              </a:rPr>
              <a:t>WASH finance</a:t>
            </a:r>
            <a:r>
              <a:rPr lang="en-GB" b="1" dirty="0">
                <a:solidFill>
                  <a:srgbClr val="C00000"/>
                </a:solidFill>
              </a:rPr>
              <a:t>: </a:t>
            </a:r>
            <a:r>
              <a:rPr lang="en-GB" dirty="0"/>
              <a:t>in </a:t>
            </a:r>
            <a:r>
              <a:rPr lang="en-GB" dirty="0" smtClean="0"/>
              <a:t>the 2016 cycle, </a:t>
            </a:r>
            <a:r>
              <a:rPr lang="en-GB" dirty="0"/>
              <a:t>the finance module will be the key focus</a:t>
            </a:r>
          </a:p>
          <a:p>
            <a:r>
              <a:rPr lang="en-GB" b="1" dirty="0">
                <a:solidFill>
                  <a:srgbClr val="C00000"/>
                </a:solidFill>
              </a:rPr>
              <a:t>Better response to country processes</a:t>
            </a:r>
            <a:r>
              <a:rPr lang="en-GB" dirty="0">
                <a:solidFill>
                  <a:srgbClr val="C00000"/>
                </a:solidFill>
              </a:rPr>
              <a:t>:</a:t>
            </a:r>
            <a:r>
              <a:rPr lang="en-GB" dirty="0"/>
              <a:t> countries can select which modules to complete based on their priority </a:t>
            </a:r>
            <a:r>
              <a:rPr lang="en-GB" dirty="0" smtClean="0"/>
              <a:t>issues</a:t>
            </a:r>
            <a:endParaRPr lang="en-GB" b="1" dirty="0"/>
          </a:p>
        </p:txBody>
      </p:sp>
      <p:cxnSp>
        <p:nvCxnSpPr>
          <p:cNvPr id="4" name="Straight Connector 3"/>
          <p:cNvCxnSpPr/>
          <p:nvPr/>
        </p:nvCxnSpPr>
        <p:spPr>
          <a:xfrm>
            <a:off x="437099" y="119516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06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GLAAS Reports: A new direction</a:t>
            </a:r>
            <a:endParaRPr lang="en-GB" dirty="0"/>
          </a:p>
        </p:txBody>
      </p:sp>
      <p:cxnSp>
        <p:nvCxnSpPr>
          <p:cNvPr id="4" name="Straight Connector 3"/>
          <p:cNvCxnSpPr/>
          <p:nvPr/>
        </p:nvCxnSpPr>
        <p:spPr>
          <a:xfrm>
            <a:off x="437099" y="1195164"/>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539552" y="1772816"/>
            <a:ext cx="7920880" cy="3290882"/>
            <a:chOff x="251520" y="1772816"/>
            <a:chExt cx="7920880" cy="3290882"/>
          </a:xfrm>
        </p:grpSpPr>
        <p:cxnSp>
          <p:nvCxnSpPr>
            <p:cNvPr id="19" name="Straight Connector 18"/>
            <p:cNvCxnSpPr/>
            <p:nvPr/>
          </p:nvCxnSpPr>
          <p:spPr>
            <a:xfrm>
              <a:off x="8172400" y="235080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51520" y="1772816"/>
              <a:ext cx="7920880" cy="3290882"/>
              <a:chOff x="251520" y="1772816"/>
              <a:chExt cx="7920880" cy="3290882"/>
            </a:xfrm>
          </p:grpSpPr>
          <p:cxnSp>
            <p:nvCxnSpPr>
              <p:cNvPr id="5" name="Straight Connector 4"/>
              <p:cNvCxnSpPr/>
              <p:nvPr/>
            </p:nvCxnSpPr>
            <p:spPr>
              <a:xfrm>
                <a:off x="683568" y="2564904"/>
                <a:ext cx="748883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987824" y="2051556"/>
                <a:ext cx="648072" cy="729372"/>
                <a:chOff x="791580" y="2051556"/>
                <a:chExt cx="648072" cy="729372"/>
              </a:xfrm>
            </p:grpSpPr>
            <p:cxnSp>
              <p:nvCxnSpPr>
                <p:cNvPr id="7" name="Straight Connector 6"/>
                <p:cNvCxnSpPr/>
                <p:nvPr/>
              </p:nvCxnSpPr>
              <p:spPr>
                <a:xfrm>
                  <a:off x="1115616" y="234888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1580" y="2051556"/>
                  <a:ext cx="648072" cy="369332"/>
                </a:xfrm>
                <a:prstGeom prst="rect">
                  <a:avLst/>
                </a:prstGeom>
                <a:noFill/>
              </p:spPr>
              <p:txBody>
                <a:bodyPr wrap="square" rtlCol="0">
                  <a:spAutoFit/>
                </a:bodyPr>
                <a:lstStyle/>
                <a:p>
                  <a:r>
                    <a:rPr lang="en-GB" dirty="0" smtClean="0">
                      <a:solidFill>
                        <a:schemeClr val="tx2"/>
                      </a:solidFill>
                    </a:rPr>
                    <a:t>2012</a:t>
                  </a:r>
                  <a:endParaRPr lang="en-GB" dirty="0">
                    <a:solidFill>
                      <a:schemeClr val="tx2"/>
                    </a:solidFill>
                  </a:endParaRPr>
                </a:p>
              </p:txBody>
            </p:sp>
          </p:grpSp>
          <p:grpSp>
            <p:nvGrpSpPr>
              <p:cNvPr id="9" name="Group 8"/>
              <p:cNvGrpSpPr/>
              <p:nvPr/>
            </p:nvGrpSpPr>
            <p:grpSpPr>
              <a:xfrm>
                <a:off x="4139952" y="2051556"/>
                <a:ext cx="648072" cy="731292"/>
                <a:chOff x="2519772" y="2051556"/>
                <a:chExt cx="648072" cy="731292"/>
              </a:xfrm>
            </p:grpSpPr>
            <p:cxnSp>
              <p:nvCxnSpPr>
                <p:cNvPr id="10" name="Straight Connector 9"/>
                <p:cNvCxnSpPr/>
                <p:nvPr/>
              </p:nvCxnSpPr>
              <p:spPr>
                <a:xfrm>
                  <a:off x="2843808" y="235080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19772" y="2051556"/>
                  <a:ext cx="648072" cy="369332"/>
                </a:xfrm>
                <a:prstGeom prst="rect">
                  <a:avLst/>
                </a:prstGeom>
                <a:noFill/>
              </p:spPr>
              <p:txBody>
                <a:bodyPr wrap="square" rtlCol="0">
                  <a:spAutoFit/>
                </a:bodyPr>
                <a:lstStyle/>
                <a:p>
                  <a:r>
                    <a:rPr lang="en-GB" dirty="0" smtClean="0">
                      <a:solidFill>
                        <a:schemeClr val="tx2"/>
                      </a:solidFill>
                    </a:rPr>
                    <a:t>2014</a:t>
                  </a:r>
                  <a:endParaRPr lang="en-GB" dirty="0">
                    <a:solidFill>
                      <a:schemeClr val="tx2"/>
                    </a:solidFill>
                  </a:endParaRPr>
                </a:p>
              </p:txBody>
            </p:sp>
          </p:grpSp>
          <p:grpSp>
            <p:nvGrpSpPr>
              <p:cNvPr id="12" name="Group 11"/>
              <p:cNvGrpSpPr/>
              <p:nvPr/>
            </p:nvGrpSpPr>
            <p:grpSpPr>
              <a:xfrm>
                <a:off x="5436096" y="2051556"/>
                <a:ext cx="648072" cy="731292"/>
                <a:chOff x="4319972" y="2051556"/>
                <a:chExt cx="648072" cy="731292"/>
              </a:xfrm>
            </p:grpSpPr>
            <p:cxnSp>
              <p:nvCxnSpPr>
                <p:cNvPr id="13" name="Straight Connector 12"/>
                <p:cNvCxnSpPr/>
                <p:nvPr/>
              </p:nvCxnSpPr>
              <p:spPr>
                <a:xfrm>
                  <a:off x="4644008" y="2350800"/>
                  <a:ext cx="0" cy="43204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19972" y="2051556"/>
                  <a:ext cx="648072" cy="369332"/>
                </a:xfrm>
                <a:prstGeom prst="rect">
                  <a:avLst/>
                </a:prstGeom>
                <a:noFill/>
              </p:spPr>
              <p:txBody>
                <a:bodyPr wrap="square" rtlCol="0">
                  <a:spAutoFit/>
                </a:bodyPr>
                <a:lstStyle/>
                <a:p>
                  <a:r>
                    <a:rPr lang="en-GB" dirty="0" smtClean="0">
                      <a:solidFill>
                        <a:schemeClr val="accent2"/>
                      </a:solidFill>
                    </a:rPr>
                    <a:t>2017</a:t>
                  </a:r>
                  <a:endParaRPr lang="en-GB" dirty="0">
                    <a:solidFill>
                      <a:schemeClr val="accent2"/>
                    </a:solidFill>
                  </a:endParaRPr>
                </a:p>
              </p:txBody>
            </p:sp>
          </p:grpSp>
          <p:grpSp>
            <p:nvGrpSpPr>
              <p:cNvPr id="15" name="Group 14"/>
              <p:cNvGrpSpPr/>
              <p:nvPr/>
            </p:nvGrpSpPr>
            <p:grpSpPr>
              <a:xfrm>
                <a:off x="6732240" y="2051556"/>
                <a:ext cx="648072" cy="731292"/>
                <a:chOff x="6192180" y="2051556"/>
                <a:chExt cx="648072" cy="731292"/>
              </a:xfrm>
            </p:grpSpPr>
            <p:cxnSp>
              <p:nvCxnSpPr>
                <p:cNvPr id="16" name="Straight Connector 15"/>
                <p:cNvCxnSpPr/>
                <p:nvPr/>
              </p:nvCxnSpPr>
              <p:spPr>
                <a:xfrm>
                  <a:off x="6516216" y="235080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92180" y="2051556"/>
                  <a:ext cx="648072" cy="369332"/>
                </a:xfrm>
                <a:prstGeom prst="rect">
                  <a:avLst/>
                </a:prstGeom>
                <a:noFill/>
              </p:spPr>
              <p:txBody>
                <a:bodyPr wrap="square" rtlCol="0">
                  <a:spAutoFit/>
                </a:bodyPr>
                <a:lstStyle/>
                <a:p>
                  <a:r>
                    <a:rPr lang="en-GB" dirty="0" smtClean="0">
                      <a:solidFill>
                        <a:schemeClr val="tx2"/>
                      </a:solidFill>
                    </a:rPr>
                    <a:t>2018</a:t>
                  </a:r>
                  <a:endParaRPr lang="en-GB" dirty="0">
                    <a:solidFill>
                      <a:schemeClr val="tx2"/>
                    </a:solidFill>
                  </a:endParaRPr>
                </a:p>
              </p:txBody>
            </p:sp>
          </p:gr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621" y="2852936"/>
                <a:ext cx="932477" cy="131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Group 21"/>
              <p:cNvGrpSpPr/>
              <p:nvPr/>
            </p:nvGrpSpPr>
            <p:grpSpPr>
              <a:xfrm>
                <a:off x="1763688" y="2060848"/>
                <a:ext cx="648072" cy="729372"/>
                <a:chOff x="791580" y="2051556"/>
                <a:chExt cx="648072" cy="729372"/>
              </a:xfrm>
            </p:grpSpPr>
            <p:cxnSp>
              <p:nvCxnSpPr>
                <p:cNvPr id="23" name="Straight Connector 22"/>
                <p:cNvCxnSpPr/>
                <p:nvPr/>
              </p:nvCxnSpPr>
              <p:spPr>
                <a:xfrm>
                  <a:off x="1115616" y="234888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1580" y="2051556"/>
                  <a:ext cx="648072" cy="369332"/>
                </a:xfrm>
                <a:prstGeom prst="rect">
                  <a:avLst/>
                </a:prstGeom>
                <a:noFill/>
              </p:spPr>
              <p:txBody>
                <a:bodyPr wrap="square" rtlCol="0">
                  <a:spAutoFit/>
                </a:bodyPr>
                <a:lstStyle/>
                <a:p>
                  <a:r>
                    <a:rPr lang="en-GB" dirty="0" smtClean="0">
                      <a:solidFill>
                        <a:schemeClr val="tx2"/>
                      </a:solidFill>
                    </a:rPr>
                    <a:t>2010</a:t>
                  </a:r>
                  <a:endParaRPr lang="en-GB" dirty="0">
                    <a:solidFill>
                      <a:schemeClr val="tx2"/>
                    </a:solidFill>
                  </a:endParaRPr>
                </a:p>
              </p:txBody>
            </p:sp>
          </p:grpSp>
          <p:grpSp>
            <p:nvGrpSpPr>
              <p:cNvPr id="25" name="Group 24"/>
              <p:cNvGrpSpPr/>
              <p:nvPr/>
            </p:nvGrpSpPr>
            <p:grpSpPr>
              <a:xfrm>
                <a:off x="539552" y="2060848"/>
                <a:ext cx="648072" cy="729372"/>
                <a:chOff x="791580" y="2051556"/>
                <a:chExt cx="648072" cy="729372"/>
              </a:xfrm>
            </p:grpSpPr>
            <p:cxnSp>
              <p:nvCxnSpPr>
                <p:cNvPr id="26" name="Straight Connector 25"/>
                <p:cNvCxnSpPr/>
                <p:nvPr/>
              </p:nvCxnSpPr>
              <p:spPr>
                <a:xfrm>
                  <a:off x="1115616" y="2348880"/>
                  <a:ext cx="0" cy="4320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1580" y="2051556"/>
                  <a:ext cx="648072" cy="369332"/>
                </a:xfrm>
                <a:prstGeom prst="rect">
                  <a:avLst/>
                </a:prstGeom>
                <a:noFill/>
              </p:spPr>
              <p:txBody>
                <a:bodyPr wrap="square" rtlCol="0">
                  <a:spAutoFit/>
                </a:bodyPr>
                <a:lstStyle/>
                <a:p>
                  <a:r>
                    <a:rPr lang="en-GB" dirty="0" smtClean="0">
                      <a:solidFill>
                        <a:schemeClr val="tx2"/>
                      </a:solidFill>
                    </a:rPr>
                    <a:t>2008</a:t>
                  </a:r>
                  <a:endParaRPr lang="en-GB" dirty="0">
                    <a:solidFill>
                      <a:schemeClr val="tx2"/>
                    </a:solidFill>
                  </a:endParaRPr>
                </a:p>
              </p:txBody>
            </p:sp>
          </p:grpSp>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699" y="2836705"/>
                <a:ext cx="913678" cy="131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52" y="2852936"/>
                <a:ext cx="1011489" cy="131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3766" y="2852936"/>
                <a:ext cx="920444" cy="13123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1" name="Rounded Rectangle 30"/>
              <p:cNvSpPr/>
              <p:nvPr/>
            </p:nvSpPr>
            <p:spPr>
              <a:xfrm>
                <a:off x="251520" y="1772816"/>
                <a:ext cx="4824536" cy="2880320"/>
              </a:xfrm>
              <a:prstGeom prst="round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656698" y="4725144"/>
                <a:ext cx="3563373" cy="338554"/>
              </a:xfrm>
              <a:prstGeom prst="rect">
                <a:avLst/>
              </a:prstGeom>
              <a:noFill/>
            </p:spPr>
            <p:txBody>
              <a:bodyPr wrap="square" rtlCol="0">
                <a:spAutoFit/>
              </a:bodyPr>
              <a:lstStyle/>
              <a:p>
                <a:r>
                  <a:rPr lang="en-GB" sz="1600" dirty="0" smtClean="0">
                    <a:solidFill>
                      <a:schemeClr val="tx2"/>
                    </a:solidFill>
                  </a:rPr>
                  <a:t>Up to now: biennial GLAAS reports</a:t>
                </a:r>
                <a:endParaRPr lang="en-GB" sz="1600" dirty="0">
                  <a:solidFill>
                    <a:schemeClr val="tx2"/>
                  </a:solidFill>
                </a:endParaRPr>
              </a:p>
            </p:txBody>
          </p:sp>
          <p:sp>
            <p:nvSpPr>
              <p:cNvPr id="33" name="Rectangle 32"/>
              <p:cNvSpPr/>
              <p:nvPr/>
            </p:nvSpPr>
            <p:spPr>
              <a:xfrm>
                <a:off x="5220072" y="2836705"/>
                <a:ext cx="1080120" cy="210446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GLAAS report focused on WASH financing</a:t>
                </a:r>
                <a:endParaRPr lang="en-GB" dirty="0"/>
              </a:p>
            </p:txBody>
          </p:sp>
          <p:sp>
            <p:nvSpPr>
              <p:cNvPr id="34" name="Rectangle 33"/>
              <p:cNvSpPr/>
              <p:nvPr/>
            </p:nvSpPr>
            <p:spPr>
              <a:xfrm>
                <a:off x="6516216" y="2836705"/>
                <a:ext cx="1080120" cy="210446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GLAAS Report</a:t>
                </a:r>
                <a:endParaRPr lang="en-GB" dirty="0"/>
              </a:p>
            </p:txBody>
          </p:sp>
        </p:grpSp>
      </p:grpSp>
    </p:spTree>
    <p:extLst>
      <p:ext uri="{BB962C8B-B14F-4D97-AF65-F5344CB8AC3E}">
        <p14:creationId xmlns:p14="http://schemas.microsoft.com/office/powerpoint/2010/main" val="225094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421088"/>
          </a:xfrm>
        </p:spPr>
        <p:txBody>
          <a:bodyPr>
            <a:normAutofit lnSpcReduction="10000"/>
          </a:bodyPr>
          <a:lstStyle/>
          <a:p>
            <a:r>
              <a:rPr lang="en-GB" sz="2800" b="1" dirty="0" smtClean="0">
                <a:solidFill>
                  <a:srgbClr val="C00000"/>
                </a:solidFill>
              </a:rPr>
              <a:t>Two versions of the survey</a:t>
            </a:r>
          </a:p>
          <a:p>
            <a:pPr lvl="1"/>
            <a:r>
              <a:rPr lang="en-GB" sz="2600" b="1" dirty="0" smtClean="0"/>
              <a:t>Long form</a:t>
            </a:r>
            <a:r>
              <a:rPr lang="en-GB" sz="2600" dirty="0" smtClean="0"/>
              <a:t>: Full GLAAS survey covering all areas of the enabling environment (governance, monitoring, human resources and finance)</a:t>
            </a:r>
          </a:p>
          <a:p>
            <a:pPr lvl="1"/>
            <a:r>
              <a:rPr lang="en-GB" sz="2600" b="1" dirty="0" smtClean="0"/>
              <a:t>Short form</a:t>
            </a:r>
            <a:r>
              <a:rPr lang="en-GB" sz="2600" dirty="0" smtClean="0"/>
              <a:t>: Selection of questions from other areas and mandatory section on finance</a:t>
            </a:r>
          </a:p>
          <a:p>
            <a:r>
              <a:rPr lang="en-GB" sz="2800" b="1" dirty="0" smtClean="0">
                <a:solidFill>
                  <a:srgbClr val="C00000"/>
                </a:solidFill>
              </a:rPr>
              <a:t>New participating countries</a:t>
            </a:r>
            <a:r>
              <a:rPr lang="en-GB" sz="2800" dirty="0" smtClean="0"/>
              <a:t> will fill out the long version</a:t>
            </a:r>
          </a:p>
          <a:p>
            <a:r>
              <a:rPr lang="en-GB" sz="2800" dirty="0" smtClean="0"/>
              <a:t>Previous participants can fill out either, based on their needs</a:t>
            </a:r>
          </a:p>
        </p:txBody>
      </p:sp>
      <p:sp>
        <p:nvSpPr>
          <p:cNvPr id="6" name="Title 1"/>
          <p:cNvSpPr>
            <a:spLocks noGrp="1"/>
          </p:cNvSpPr>
          <p:nvPr>
            <p:ph type="title"/>
          </p:nvPr>
        </p:nvSpPr>
        <p:spPr>
          <a:xfrm>
            <a:off x="457200" y="-27384"/>
            <a:ext cx="8229600" cy="994122"/>
          </a:xfrm>
        </p:spPr>
        <p:txBody>
          <a:bodyPr/>
          <a:lstStyle/>
          <a:p>
            <a:r>
              <a:rPr lang="en-GB" dirty="0"/>
              <a:t>GLAAS Country Surveys in 2016</a:t>
            </a:r>
          </a:p>
        </p:txBody>
      </p:sp>
      <p:cxnSp>
        <p:nvCxnSpPr>
          <p:cNvPr id="7" name="Straight Connector 6"/>
          <p:cNvCxnSpPr/>
          <p:nvPr/>
        </p:nvCxnSpPr>
        <p:spPr>
          <a:xfrm>
            <a:off x="437099" y="836712"/>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273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994122"/>
          </a:xfrm>
        </p:spPr>
        <p:txBody>
          <a:bodyPr/>
          <a:lstStyle/>
          <a:p>
            <a:r>
              <a:rPr lang="en-GB" dirty="0"/>
              <a:t>GLAAS Country Surveys in 2016</a:t>
            </a:r>
          </a:p>
        </p:txBody>
      </p:sp>
      <p:sp>
        <p:nvSpPr>
          <p:cNvPr id="4" name="TextBox 3"/>
          <p:cNvSpPr txBox="1"/>
          <p:nvPr/>
        </p:nvSpPr>
        <p:spPr>
          <a:xfrm>
            <a:off x="179512" y="1340768"/>
            <a:ext cx="1008112" cy="646331"/>
          </a:xfrm>
          <a:prstGeom prst="rect">
            <a:avLst/>
          </a:prstGeom>
          <a:noFill/>
        </p:spPr>
        <p:txBody>
          <a:bodyPr wrap="square" rtlCol="0">
            <a:spAutoFit/>
          </a:bodyPr>
          <a:lstStyle/>
          <a:p>
            <a:r>
              <a:rPr lang="en-GB" i="1" dirty="0" smtClean="0"/>
              <a:t>Business as usual</a:t>
            </a:r>
            <a:endParaRPr lang="en-GB" i="1" dirty="0"/>
          </a:p>
        </p:txBody>
      </p:sp>
      <p:sp>
        <p:nvSpPr>
          <p:cNvPr id="5" name="TextBox 4"/>
          <p:cNvSpPr txBox="1"/>
          <p:nvPr/>
        </p:nvSpPr>
        <p:spPr>
          <a:xfrm>
            <a:off x="3851920" y="980728"/>
            <a:ext cx="1356719" cy="369332"/>
          </a:xfrm>
          <a:prstGeom prst="rect">
            <a:avLst/>
          </a:prstGeom>
          <a:noFill/>
        </p:spPr>
        <p:txBody>
          <a:bodyPr wrap="square" rtlCol="0">
            <a:spAutoFit/>
          </a:bodyPr>
          <a:lstStyle/>
          <a:p>
            <a:r>
              <a:rPr lang="en-GB" b="1" dirty="0" smtClean="0">
                <a:solidFill>
                  <a:schemeClr val="tx2"/>
                </a:solidFill>
              </a:rPr>
              <a:t>FULL GLAAS</a:t>
            </a:r>
            <a:endParaRPr lang="en-GB" b="1" dirty="0">
              <a:solidFill>
                <a:schemeClr val="tx2"/>
              </a:solidFill>
            </a:endParaRPr>
          </a:p>
        </p:txBody>
      </p:sp>
      <p:grpSp>
        <p:nvGrpSpPr>
          <p:cNvPr id="6" name="Group 5"/>
          <p:cNvGrpSpPr/>
          <p:nvPr/>
        </p:nvGrpSpPr>
        <p:grpSpPr>
          <a:xfrm>
            <a:off x="1187624" y="1340768"/>
            <a:ext cx="6768752" cy="646331"/>
            <a:chOff x="1043608" y="1340768"/>
            <a:chExt cx="6768752" cy="646331"/>
          </a:xfrm>
        </p:grpSpPr>
        <p:sp>
          <p:nvSpPr>
            <p:cNvPr id="7" name="Rounded Rectangle 6"/>
            <p:cNvSpPr/>
            <p:nvPr/>
          </p:nvSpPr>
          <p:spPr>
            <a:xfrm>
              <a:off x="1115616" y="1375901"/>
              <a:ext cx="1584176" cy="5760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Governance</a:t>
              </a:r>
              <a:endParaRPr lang="en-GB" dirty="0"/>
            </a:p>
          </p:txBody>
        </p:sp>
        <p:sp>
          <p:nvSpPr>
            <p:cNvPr id="8" name="Rounded Rectangle 7"/>
            <p:cNvSpPr/>
            <p:nvPr/>
          </p:nvSpPr>
          <p:spPr>
            <a:xfrm>
              <a:off x="2771800" y="1375901"/>
              <a:ext cx="1584176"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Monitoring</a:t>
              </a:r>
              <a:endParaRPr lang="en-GB" dirty="0"/>
            </a:p>
          </p:txBody>
        </p:sp>
        <p:sp>
          <p:nvSpPr>
            <p:cNvPr id="9" name="Rounded Rectangle 8"/>
            <p:cNvSpPr/>
            <p:nvPr/>
          </p:nvSpPr>
          <p:spPr>
            <a:xfrm>
              <a:off x="4427984" y="1375901"/>
              <a:ext cx="1584176"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Human resources</a:t>
              </a:r>
              <a:endParaRPr lang="en-GB" dirty="0"/>
            </a:p>
          </p:txBody>
        </p:sp>
        <p:sp>
          <p:nvSpPr>
            <p:cNvPr id="10" name="Rounded Rectangle 9"/>
            <p:cNvSpPr/>
            <p:nvPr/>
          </p:nvSpPr>
          <p:spPr>
            <a:xfrm>
              <a:off x="6084168" y="1375901"/>
              <a:ext cx="1584176" cy="5760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Financing</a:t>
              </a:r>
              <a:endParaRPr lang="en-GB" dirty="0"/>
            </a:p>
          </p:txBody>
        </p:sp>
        <p:sp>
          <p:nvSpPr>
            <p:cNvPr id="11" name="Rectangle 10"/>
            <p:cNvSpPr/>
            <p:nvPr/>
          </p:nvSpPr>
          <p:spPr>
            <a:xfrm>
              <a:off x="1043608" y="1340768"/>
              <a:ext cx="6768752" cy="646331"/>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2411760" y="3105834"/>
            <a:ext cx="2736304" cy="646331"/>
            <a:chOff x="3275856" y="2673786"/>
            <a:chExt cx="2736304" cy="646331"/>
          </a:xfrm>
        </p:grpSpPr>
        <p:sp>
          <p:nvSpPr>
            <p:cNvPr id="13" name="Rounded Rectangle 12"/>
            <p:cNvSpPr/>
            <p:nvPr/>
          </p:nvSpPr>
          <p:spPr>
            <a:xfrm>
              <a:off x="3347864" y="2708920"/>
              <a:ext cx="288032" cy="5760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dirty="0" smtClean="0"/>
                <a:t>Governance</a:t>
              </a:r>
              <a:endParaRPr lang="en-GB" sz="700" dirty="0"/>
            </a:p>
          </p:txBody>
        </p:sp>
        <p:sp>
          <p:nvSpPr>
            <p:cNvPr id="14" name="Rounded Rectangle 13"/>
            <p:cNvSpPr/>
            <p:nvPr/>
          </p:nvSpPr>
          <p:spPr>
            <a:xfrm>
              <a:off x="4355976" y="2708920"/>
              <a:ext cx="1584176" cy="5760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Financing</a:t>
              </a:r>
              <a:endParaRPr lang="en-GB" dirty="0"/>
            </a:p>
          </p:txBody>
        </p:sp>
        <p:sp>
          <p:nvSpPr>
            <p:cNvPr id="15" name="Rounded Rectangle 14"/>
            <p:cNvSpPr/>
            <p:nvPr/>
          </p:nvSpPr>
          <p:spPr>
            <a:xfrm>
              <a:off x="3667944" y="2708920"/>
              <a:ext cx="288032"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dirty="0" smtClean="0"/>
                <a:t>Monitoring</a:t>
              </a:r>
              <a:endParaRPr lang="en-GB" sz="700" dirty="0"/>
            </a:p>
          </p:txBody>
        </p:sp>
        <p:sp>
          <p:nvSpPr>
            <p:cNvPr id="16" name="Rounded Rectangle 15"/>
            <p:cNvSpPr/>
            <p:nvPr/>
          </p:nvSpPr>
          <p:spPr>
            <a:xfrm>
              <a:off x="3995936" y="2708920"/>
              <a:ext cx="288032"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700" dirty="0" smtClean="0"/>
                <a:t>Human resources</a:t>
              </a:r>
              <a:endParaRPr lang="en-GB" sz="700" dirty="0"/>
            </a:p>
          </p:txBody>
        </p:sp>
        <p:sp>
          <p:nvSpPr>
            <p:cNvPr id="17" name="Rectangle 16"/>
            <p:cNvSpPr/>
            <p:nvPr/>
          </p:nvSpPr>
          <p:spPr>
            <a:xfrm>
              <a:off x="3275856" y="2673786"/>
              <a:ext cx="2736304" cy="646331"/>
            </a:xfrm>
            <a:prstGeom prst="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p:cNvSpPr txBox="1"/>
          <p:nvPr/>
        </p:nvSpPr>
        <p:spPr>
          <a:xfrm>
            <a:off x="5148064" y="3105834"/>
            <a:ext cx="1440160" cy="646331"/>
          </a:xfrm>
          <a:prstGeom prst="rect">
            <a:avLst/>
          </a:prstGeom>
          <a:noFill/>
        </p:spPr>
        <p:txBody>
          <a:bodyPr wrap="square" rtlCol="0">
            <a:spAutoFit/>
          </a:bodyPr>
          <a:lstStyle/>
          <a:p>
            <a:r>
              <a:rPr lang="en-GB" b="1" dirty="0" smtClean="0">
                <a:solidFill>
                  <a:schemeClr val="tx2"/>
                </a:solidFill>
              </a:rPr>
              <a:t>GLAAS</a:t>
            </a:r>
            <a:r>
              <a:rPr lang="en-GB" b="1" dirty="0">
                <a:solidFill>
                  <a:schemeClr val="tx2"/>
                </a:solidFill>
              </a:rPr>
              <a:t> </a:t>
            </a:r>
            <a:r>
              <a:rPr lang="en-GB" b="1" dirty="0" smtClean="0">
                <a:solidFill>
                  <a:schemeClr val="tx2"/>
                </a:solidFill>
              </a:rPr>
              <a:t>in 94+ countries</a:t>
            </a:r>
            <a:endParaRPr lang="en-GB" b="1" dirty="0">
              <a:solidFill>
                <a:schemeClr val="tx2"/>
              </a:solidFill>
            </a:endParaRPr>
          </a:p>
        </p:txBody>
      </p:sp>
      <p:sp>
        <p:nvSpPr>
          <p:cNvPr id="19" name="Rounded Rectangle 18"/>
          <p:cNvSpPr/>
          <p:nvPr/>
        </p:nvSpPr>
        <p:spPr>
          <a:xfrm>
            <a:off x="3419872" y="4396497"/>
            <a:ext cx="1728192" cy="94532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TrackFin</a:t>
            </a:r>
            <a:endParaRPr lang="en-GB" dirty="0"/>
          </a:p>
        </p:txBody>
      </p:sp>
      <p:sp>
        <p:nvSpPr>
          <p:cNvPr id="20" name="TextBox 19"/>
          <p:cNvSpPr txBox="1"/>
          <p:nvPr/>
        </p:nvSpPr>
        <p:spPr>
          <a:xfrm>
            <a:off x="107504" y="3140968"/>
            <a:ext cx="2160240" cy="646331"/>
          </a:xfrm>
          <a:prstGeom prst="rect">
            <a:avLst/>
          </a:prstGeom>
          <a:noFill/>
        </p:spPr>
        <p:txBody>
          <a:bodyPr wrap="square" rtlCol="0">
            <a:spAutoFit/>
          </a:bodyPr>
          <a:lstStyle/>
          <a:p>
            <a:r>
              <a:rPr lang="en-GB" i="1" dirty="0" smtClean="0"/>
              <a:t>GLAAS 2016: </a:t>
            </a:r>
          </a:p>
          <a:p>
            <a:r>
              <a:rPr lang="en-GB" i="1" dirty="0" smtClean="0"/>
              <a:t>Focus on financing</a:t>
            </a:r>
            <a:endParaRPr lang="en-GB" i="1" dirty="0"/>
          </a:p>
        </p:txBody>
      </p:sp>
      <p:sp>
        <p:nvSpPr>
          <p:cNvPr id="21" name="TextBox 20"/>
          <p:cNvSpPr txBox="1"/>
          <p:nvPr/>
        </p:nvSpPr>
        <p:spPr>
          <a:xfrm>
            <a:off x="3811538" y="3846240"/>
            <a:ext cx="864096" cy="461665"/>
          </a:xfrm>
          <a:prstGeom prst="rect">
            <a:avLst/>
          </a:prstGeom>
          <a:noFill/>
        </p:spPr>
        <p:txBody>
          <a:bodyPr wrap="square" rtlCol="0">
            <a:spAutoFit/>
          </a:bodyPr>
          <a:lstStyle/>
          <a:p>
            <a:pPr algn="ctr"/>
            <a:r>
              <a:rPr lang="en-GB" sz="2400" b="1" dirty="0" smtClean="0"/>
              <a:t>+</a:t>
            </a:r>
            <a:endParaRPr lang="en-GB" b="1" dirty="0"/>
          </a:p>
        </p:txBody>
      </p:sp>
      <p:sp>
        <p:nvSpPr>
          <p:cNvPr id="22" name="TextBox 21"/>
          <p:cNvSpPr txBox="1"/>
          <p:nvPr/>
        </p:nvSpPr>
        <p:spPr>
          <a:xfrm>
            <a:off x="5220072" y="4581128"/>
            <a:ext cx="1728192" cy="646331"/>
          </a:xfrm>
          <a:prstGeom prst="rect">
            <a:avLst/>
          </a:prstGeom>
          <a:noFill/>
        </p:spPr>
        <p:txBody>
          <a:bodyPr wrap="square" rtlCol="0">
            <a:spAutoFit/>
          </a:bodyPr>
          <a:lstStyle/>
          <a:p>
            <a:r>
              <a:rPr lang="en-GB" b="1" dirty="0" smtClean="0">
                <a:solidFill>
                  <a:schemeClr val="tx2"/>
                </a:solidFill>
              </a:rPr>
              <a:t>In up to 10 countries</a:t>
            </a:r>
            <a:endParaRPr lang="en-GB" b="1" dirty="0">
              <a:solidFill>
                <a:schemeClr val="tx2"/>
              </a:solidFill>
            </a:endParaRPr>
          </a:p>
        </p:txBody>
      </p:sp>
      <p:grpSp>
        <p:nvGrpSpPr>
          <p:cNvPr id="23" name="Group 22"/>
          <p:cNvGrpSpPr/>
          <p:nvPr/>
        </p:nvGrpSpPr>
        <p:grpSpPr>
          <a:xfrm>
            <a:off x="7020272" y="3410562"/>
            <a:ext cx="1728192" cy="2034662"/>
            <a:chOff x="6804248" y="3554577"/>
            <a:chExt cx="1728192" cy="2034662"/>
          </a:xfrm>
        </p:grpSpPr>
        <p:sp>
          <p:nvSpPr>
            <p:cNvPr id="24" name="Rounded Rectangle 23"/>
            <p:cNvSpPr/>
            <p:nvPr/>
          </p:nvSpPr>
          <p:spPr>
            <a:xfrm>
              <a:off x="6876256" y="3645024"/>
              <a:ext cx="1584176" cy="57606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Governance</a:t>
              </a:r>
              <a:endParaRPr lang="en-GB" dirty="0"/>
            </a:p>
          </p:txBody>
        </p:sp>
        <p:sp>
          <p:nvSpPr>
            <p:cNvPr id="25" name="Rounded Rectangle 24"/>
            <p:cNvSpPr/>
            <p:nvPr/>
          </p:nvSpPr>
          <p:spPr>
            <a:xfrm>
              <a:off x="6876256" y="4293096"/>
              <a:ext cx="1584176"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Monitoring</a:t>
              </a:r>
              <a:endParaRPr lang="en-GB" dirty="0"/>
            </a:p>
          </p:txBody>
        </p:sp>
        <p:sp>
          <p:nvSpPr>
            <p:cNvPr id="26" name="Rounded Rectangle 25"/>
            <p:cNvSpPr/>
            <p:nvPr/>
          </p:nvSpPr>
          <p:spPr>
            <a:xfrm>
              <a:off x="6876256" y="4941168"/>
              <a:ext cx="1584176" cy="57606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Human resources</a:t>
              </a:r>
              <a:endParaRPr lang="en-GB" dirty="0"/>
            </a:p>
          </p:txBody>
        </p:sp>
        <p:sp>
          <p:nvSpPr>
            <p:cNvPr id="27" name="Rectangle 26"/>
            <p:cNvSpPr/>
            <p:nvPr/>
          </p:nvSpPr>
          <p:spPr>
            <a:xfrm flipV="1">
              <a:off x="6804248" y="3554577"/>
              <a:ext cx="1728192" cy="2034662"/>
            </a:xfrm>
            <a:prstGeom prst="rect">
              <a:avLst/>
            </a:prstGeom>
            <a:noFill/>
            <a:ln>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p:cNvSpPr txBox="1"/>
          <p:nvPr/>
        </p:nvSpPr>
        <p:spPr>
          <a:xfrm>
            <a:off x="6889907" y="2996952"/>
            <a:ext cx="2002573" cy="369332"/>
          </a:xfrm>
          <a:prstGeom prst="rect">
            <a:avLst/>
          </a:prstGeom>
          <a:noFill/>
        </p:spPr>
        <p:txBody>
          <a:bodyPr wrap="square" rtlCol="0">
            <a:spAutoFit/>
          </a:bodyPr>
          <a:lstStyle/>
          <a:p>
            <a:r>
              <a:rPr lang="en-GB" b="1" dirty="0" smtClean="0">
                <a:solidFill>
                  <a:schemeClr val="tx2">
                    <a:lumMod val="40000"/>
                    <a:lumOff val="60000"/>
                  </a:schemeClr>
                </a:solidFill>
              </a:rPr>
              <a:t>Optional modules</a:t>
            </a:r>
            <a:endParaRPr lang="en-GB" b="1" dirty="0">
              <a:solidFill>
                <a:schemeClr val="tx2">
                  <a:lumMod val="40000"/>
                  <a:lumOff val="60000"/>
                </a:schemeClr>
              </a:solidFill>
            </a:endParaRPr>
          </a:p>
        </p:txBody>
      </p:sp>
      <p:sp>
        <p:nvSpPr>
          <p:cNvPr id="29" name="Down Arrow 28"/>
          <p:cNvSpPr/>
          <p:nvPr/>
        </p:nvSpPr>
        <p:spPr>
          <a:xfrm>
            <a:off x="4499992" y="2204864"/>
            <a:ext cx="792088" cy="648072"/>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loud 29"/>
          <p:cNvSpPr/>
          <p:nvPr/>
        </p:nvSpPr>
        <p:spPr>
          <a:xfrm>
            <a:off x="2123728" y="2924944"/>
            <a:ext cx="1440160" cy="1080120"/>
          </a:xfrm>
          <a:prstGeom prst="clou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1403648" y="3861048"/>
            <a:ext cx="1512168" cy="738664"/>
          </a:xfrm>
          <a:prstGeom prst="rect">
            <a:avLst/>
          </a:prstGeom>
          <a:noFill/>
        </p:spPr>
        <p:txBody>
          <a:bodyPr wrap="square" rtlCol="0">
            <a:spAutoFit/>
          </a:bodyPr>
          <a:lstStyle/>
          <a:p>
            <a:r>
              <a:rPr lang="en-GB" sz="1400" dirty="0" smtClean="0">
                <a:solidFill>
                  <a:schemeClr val="accent5"/>
                </a:solidFill>
              </a:rPr>
              <a:t>Required for SDG/other monitoring</a:t>
            </a:r>
            <a:endParaRPr lang="en-GB" sz="1400" dirty="0">
              <a:solidFill>
                <a:schemeClr val="accent5"/>
              </a:solidFill>
            </a:endParaRPr>
          </a:p>
        </p:txBody>
      </p:sp>
      <p:cxnSp>
        <p:nvCxnSpPr>
          <p:cNvPr id="32" name="Straight Connector 31"/>
          <p:cNvCxnSpPr/>
          <p:nvPr/>
        </p:nvCxnSpPr>
        <p:spPr>
          <a:xfrm>
            <a:off x="437099" y="836712"/>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340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Survey</a:t>
            </a:r>
            <a:endParaRPr lang="en-GB" dirty="0"/>
          </a:p>
        </p:txBody>
      </p:sp>
      <p:sp>
        <p:nvSpPr>
          <p:cNvPr id="3" name="Content Placeholder 2"/>
          <p:cNvSpPr>
            <a:spLocks noGrp="1"/>
          </p:cNvSpPr>
          <p:nvPr>
            <p:ph idx="1"/>
          </p:nvPr>
        </p:nvSpPr>
        <p:spPr>
          <a:xfrm>
            <a:off x="457200" y="1763524"/>
            <a:ext cx="8229600" cy="648072"/>
          </a:xfrm>
        </p:spPr>
        <p:txBody>
          <a:bodyPr/>
          <a:lstStyle/>
          <a:p>
            <a:pPr marL="0" indent="0" algn="ctr">
              <a:buNone/>
            </a:pPr>
            <a:r>
              <a:rPr lang="en-GB" b="1" dirty="0" smtClean="0"/>
              <a:t>Short Version:</a:t>
            </a:r>
            <a:endParaRPr lang="en-GB" b="1" dirty="0"/>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1331640" y="2627620"/>
            <a:ext cx="1429958" cy="82722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Governance</a:t>
            </a:r>
            <a:endParaRPr lang="en-GB" dirty="0"/>
          </a:p>
        </p:txBody>
      </p:sp>
      <p:sp>
        <p:nvSpPr>
          <p:cNvPr id="7" name="Rounded Rectangle 6"/>
          <p:cNvSpPr/>
          <p:nvPr/>
        </p:nvSpPr>
        <p:spPr>
          <a:xfrm>
            <a:off x="2879416" y="2627620"/>
            <a:ext cx="1402969" cy="8272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Monitoring</a:t>
            </a:r>
            <a:endParaRPr lang="en-GB" dirty="0"/>
          </a:p>
        </p:txBody>
      </p:sp>
      <p:sp>
        <p:nvSpPr>
          <p:cNvPr id="8" name="Rounded Rectangle 7"/>
          <p:cNvSpPr/>
          <p:nvPr/>
        </p:nvSpPr>
        <p:spPr>
          <a:xfrm>
            <a:off x="4356767" y="2627620"/>
            <a:ext cx="1367361" cy="8272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Human resources</a:t>
            </a:r>
            <a:endParaRPr lang="en-GB" dirty="0"/>
          </a:p>
        </p:txBody>
      </p:sp>
      <p:sp>
        <p:nvSpPr>
          <p:cNvPr id="9" name="Rounded Rectangle 8"/>
          <p:cNvSpPr/>
          <p:nvPr/>
        </p:nvSpPr>
        <p:spPr>
          <a:xfrm>
            <a:off x="5796136" y="2627620"/>
            <a:ext cx="2128754" cy="82722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Financing</a:t>
            </a:r>
            <a:endParaRPr lang="en-GB" dirty="0"/>
          </a:p>
        </p:txBody>
      </p:sp>
      <p:sp>
        <p:nvSpPr>
          <p:cNvPr id="11" name="TextBox 10"/>
          <p:cNvSpPr txBox="1"/>
          <p:nvPr/>
        </p:nvSpPr>
        <p:spPr>
          <a:xfrm>
            <a:off x="1442872" y="3563724"/>
            <a:ext cx="1152128" cy="369332"/>
          </a:xfrm>
          <a:prstGeom prst="rect">
            <a:avLst/>
          </a:prstGeom>
          <a:noFill/>
        </p:spPr>
        <p:txBody>
          <a:bodyPr wrap="square" rtlCol="0">
            <a:spAutoFit/>
          </a:bodyPr>
          <a:lstStyle/>
          <a:p>
            <a:r>
              <a:rPr lang="en-GB" b="1" dirty="0" smtClean="0"/>
              <a:t>Section A</a:t>
            </a:r>
          </a:p>
        </p:txBody>
      </p:sp>
      <p:sp>
        <p:nvSpPr>
          <p:cNvPr id="12" name="TextBox 11"/>
          <p:cNvSpPr txBox="1"/>
          <p:nvPr/>
        </p:nvSpPr>
        <p:spPr>
          <a:xfrm>
            <a:off x="2987824" y="3564632"/>
            <a:ext cx="1152128" cy="369332"/>
          </a:xfrm>
          <a:prstGeom prst="rect">
            <a:avLst/>
          </a:prstGeom>
          <a:noFill/>
        </p:spPr>
        <p:txBody>
          <a:bodyPr wrap="square" rtlCol="0">
            <a:spAutoFit/>
          </a:bodyPr>
          <a:lstStyle/>
          <a:p>
            <a:r>
              <a:rPr lang="en-GB" b="1" dirty="0" smtClean="0"/>
              <a:t>Section B</a:t>
            </a:r>
            <a:endParaRPr lang="en-GB" b="1" dirty="0"/>
          </a:p>
        </p:txBody>
      </p:sp>
      <p:sp>
        <p:nvSpPr>
          <p:cNvPr id="13" name="TextBox 12"/>
          <p:cNvSpPr txBox="1"/>
          <p:nvPr/>
        </p:nvSpPr>
        <p:spPr>
          <a:xfrm>
            <a:off x="4499992" y="3573016"/>
            <a:ext cx="1152128" cy="369332"/>
          </a:xfrm>
          <a:prstGeom prst="rect">
            <a:avLst/>
          </a:prstGeom>
          <a:noFill/>
        </p:spPr>
        <p:txBody>
          <a:bodyPr wrap="square" rtlCol="0">
            <a:spAutoFit/>
          </a:bodyPr>
          <a:lstStyle/>
          <a:p>
            <a:r>
              <a:rPr lang="en-GB" b="1" dirty="0" smtClean="0"/>
              <a:t>Section C</a:t>
            </a:r>
            <a:endParaRPr lang="en-GB" b="1" dirty="0"/>
          </a:p>
        </p:txBody>
      </p:sp>
      <p:sp>
        <p:nvSpPr>
          <p:cNvPr id="14" name="TextBox 13"/>
          <p:cNvSpPr txBox="1"/>
          <p:nvPr/>
        </p:nvSpPr>
        <p:spPr>
          <a:xfrm>
            <a:off x="6300192" y="3594348"/>
            <a:ext cx="1152128" cy="369332"/>
          </a:xfrm>
          <a:prstGeom prst="rect">
            <a:avLst/>
          </a:prstGeom>
          <a:noFill/>
        </p:spPr>
        <p:txBody>
          <a:bodyPr wrap="square" rtlCol="0">
            <a:spAutoFit/>
          </a:bodyPr>
          <a:lstStyle/>
          <a:p>
            <a:r>
              <a:rPr lang="en-GB" b="1" dirty="0" smtClean="0"/>
              <a:t>Section D</a:t>
            </a:r>
            <a:endParaRPr lang="en-GB" b="1" dirty="0"/>
          </a:p>
        </p:txBody>
      </p:sp>
      <p:sp>
        <p:nvSpPr>
          <p:cNvPr id="16" name="TextBox 15"/>
          <p:cNvSpPr txBox="1"/>
          <p:nvPr/>
        </p:nvSpPr>
        <p:spPr>
          <a:xfrm>
            <a:off x="1259632" y="3923764"/>
            <a:ext cx="1387764" cy="369332"/>
          </a:xfrm>
          <a:prstGeom prst="rect">
            <a:avLst/>
          </a:prstGeom>
          <a:noFill/>
        </p:spPr>
        <p:txBody>
          <a:bodyPr wrap="square" rtlCol="0">
            <a:spAutoFit/>
          </a:bodyPr>
          <a:lstStyle/>
          <a:p>
            <a:pPr algn="ctr"/>
            <a:r>
              <a:rPr lang="en-GB" dirty="0" smtClean="0"/>
              <a:t>7 questions</a:t>
            </a:r>
            <a:endParaRPr lang="en-GB" dirty="0"/>
          </a:p>
        </p:txBody>
      </p:sp>
      <p:sp>
        <p:nvSpPr>
          <p:cNvPr id="17" name="TextBox 16"/>
          <p:cNvSpPr txBox="1"/>
          <p:nvPr/>
        </p:nvSpPr>
        <p:spPr>
          <a:xfrm>
            <a:off x="2843808" y="3933056"/>
            <a:ext cx="1387764" cy="369332"/>
          </a:xfrm>
          <a:prstGeom prst="rect">
            <a:avLst/>
          </a:prstGeom>
          <a:noFill/>
        </p:spPr>
        <p:txBody>
          <a:bodyPr wrap="square" rtlCol="0">
            <a:spAutoFit/>
          </a:bodyPr>
          <a:lstStyle/>
          <a:p>
            <a:pPr algn="ctr"/>
            <a:r>
              <a:rPr lang="en-GB" dirty="0" smtClean="0"/>
              <a:t>7 questions</a:t>
            </a:r>
            <a:endParaRPr lang="en-GB" dirty="0"/>
          </a:p>
        </p:txBody>
      </p:sp>
      <p:sp>
        <p:nvSpPr>
          <p:cNvPr id="18" name="TextBox 17"/>
          <p:cNvSpPr txBox="1"/>
          <p:nvPr/>
        </p:nvSpPr>
        <p:spPr>
          <a:xfrm>
            <a:off x="4355976" y="3933056"/>
            <a:ext cx="1387764" cy="369332"/>
          </a:xfrm>
          <a:prstGeom prst="rect">
            <a:avLst/>
          </a:prstGeom>
          <a:noFill/>
        </p:spPr>
        <p:txBody>
          <a:bodyPr wrap="square" rtlCol="0">
            <a:spAutoFit/>
          </a:bodyPr>
          <a:lstStyle/>
          <a:p>
            <a:pPr algn="ctr"/>
            <a:r>
              <a:rPr lang="en-GB" dirty="0" smtClean="0"/>
              <a:t>2 questions</a:t>
            </a:r>
            <a:endParaRPr lang="en-GB" dirty="0"/>
          </a:p>
        </p:txBody>
      </p:sp>
      <p:sp>
        <p:nvSpPr>
          <p:cNvPr id="19" name="TextBox 18"/>
          <p:cNvSpPr txBox="1"/>
          <p:nvPr/>
        </p:nvSpPr>
        <p:spPr>
          <a:xfrm>
            <a:off x="6156176" y="3923764"/>
            <a:ext cx="1387764" cy="369332"/>
          </a:xfrm>
          <a:prstGeom prst="rect">
            <a:avLst/>
          </a:prstGeom>
          <a:noFill/>
        </p:spPr>
        <p:txBody>
          <a:bodyPr wrap="square" rtlCol="0">
            <a:spAutoFit/>
          </a:bodyPr>
          <a:lstStyle/>
          <a:p>
            <a:pPr algn="ctr"/>
            <a:r>
              <a:rPr lang="en-GB" dirty="0" smtClean="0"/>
              <a:t>11 questions</a:t>
            </a:r>
            <a:endParaRPr lang="en-GB" dirty="0"/>
          </a:p>
        </p:txBody>
      </p:sp>
    </p:spTree>
    <p:extLst>
      <p:ext uri="{BB962C8B-B14F-4D97-AF65-F5344CB8AC3E}">
        <p14:creationId xmlns:p14="http://schemas.microsoft.com/office/powerpoint/2010/main" val="201651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Survey</a:t>
            </a:r>
            <a:endParaRPr lang="en-GB" dirty="0"/>
          </a:p>
        </p:txBody>
      </p:sp>
      <p:sp>
        <p:nvSpPr>
          <p:cNvPr id="3" name="Content Placeholder 2"/>
          <p:cNvSpPr>
            <a:spLocks noGrp="1"/>
          </p:cNvSpPr>
          <p:nvPr>
            <p:ph idx="1"/>
          </p:nvPr>
        </p:nvSpPr>
        <p:spPr>
          <a:xfrm>
            <a:off x="457200" y="1763524"/>
            <a:ext cx="8229600" cy="648072"/>
          </a:xfrm>
        </p:spPr>
        <p:txBody>
          <a:bodyPr/>
          <a:lstStyle/>
          <a:p>
            <a:pPr marL="0" indent="0" algn="ctr">
              <a:buNone/>
            </a:pPr>
            <a:r>
              <a:rPr lang="en-GB" b="1" dirty="0" smtClean="0"/>
              <a:t>Long Version:</a:t>
            </a:r>
            <a:endParaRPr lang="en-GB" b="1" dirty="0"/>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115616" y="2627620"/>
            <a:ext cx="6840760" cy="827221"/>
            <a:chOff x="1115616" y="1375901"/>
            <a:chExt cx="6552728" cy="576064"/>
          </a:xfrm>
        </p:grpSpPr>
        <p:sp>
          <p:nvSpPr>
            <p:cNvPr id="6" name="Rounded Rectangle 5"/>
            <p:cNvSpPr/>
            <p:nvPr/>
          </p:nvSpPr>
          <p:spPr>
            <a:xfrm>
              <a:off x="1115616" y="1375901"/>
              <a:ext cx="1584176" cy="5760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Governance</a:t>
              </a:r>
              <a:endParaRPr lang="en-GB" dirty="0"/>
            </a:p>
          </p:txBody>
        </p:sp>
        <p:sp>
          <p:nvSpPr>
            <p:cNvPr id="7" name="Rounded Rectangle 6"/>
            <p:cNvSpPr/>
            <p:nvPr/>
          </p:nvSpPr>
          <p:spPr>
            <a:xfrm>
              <a:off x="2771800" y="1375901"/>
              <a:ext cx="1584176" cy="57606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Monitoring</a:t>
              </a:r>
              <a:endParaRPr lang="en-GB" dirty="0"/>
            </a:p>
          </p:txBody>
        </p:sp>
        <p:sp>
          <p:nvSpPr>
            <p:cNvPr id="8" name="Rounded Rectangle 7"/>
            <p:cNvSpPr/>
            <p:nvPr/>
          </p:nvSpPr>
          <p:spPr>
            <a:xfrm>
              <a:off x="4427984" y="1375901"/>
              <a:ext cx="1584176" cy="57606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Human resources</a:t>
              </a:r>
              <a:endParaRPr lang="en-GB" dirty="0"/>
            </a:p>
          </p:txBody>
        </p:sp>
        <p:sp>
          <p:nvSpPr>
            <p:cNvPr id="9" name="Rounded Rectangle 8"/>
            <p:cNvSpPr/>
            <p:nvPr/>
          </p:nvSpPr>
          <p:spPr>
            <a:xfrm>
              <a:off x="6084168" y="1375901"/>
              <a:ext cx="1584176" cy="5760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Financing</a:t>
              </a:r>
              <a:endParaRPr lang="en-GB" dirty="0"/>
            </a:p>
          </p:txBody>
        </p:sp>
      </p:grpSp>
      <p:sp>
        <p:nvSpPr>
          <p:cNvPr id="11" name="TextBox 10"/>
          <p:cNvSpPr txBox="1"/>
          <p:nvPr/>
        </p:nvSpPr>
        <p:spPr>
          <a:xfrm>
            <a:off x="1351252" y="3563724"/>
            <a:ext cx="1152128" cy="369332"/>
          </a:xfrm>
          <a:prstGeom prst="rect">
            <a:avLst/>
          </a:prstGeom>
          <a:noFill/>
        </p:spPr>
        <p:txBody>
          <a:bodyPr wrap="square" rtlCol="0">
            <a:spAutoFit/>
          </a:bodyPr>
          <a:lstStyle/>
          <a:p>
            <a:r>
              <a:rPr lang="en-GB" b="1" dirty="0" smtClean="0"/>
              <a:t>Section A</a:t>
            </a:r>
          </a:p>
        </p:txBody>
      </p:sp>
      <p:sp>
        <p:nvSpPr>
          <p:cNvPr id="12" name="TextBox 11"/>
          <p:cNvSpPr txBox="1"/>
          <p:nvPr/>
        </p:nvSpPr>
        <p:spPr>
          <a:xfrm>
            <a:off x="3095440" y="3564632"/>
            <a:ext cx="1152128" cy="369332"/>
          </a:xfrm>
          <a:prstGeom prst="rect">
            <a:avLst/>
          </a:prstGeom>
          <a:noFill/>
        </p:spPr>
        <p:txBody>
          <a:bodyPr wrap="square" rtlCol="0">
            <a:spAutoFit/>
          </a:bodyPr>
          <a:lstStyle/>
          <a:p>
            <a:r>
              <a:rPr lang="en-GB" b="1" dirty="0" smtClean="0"/>
              <a:t>Section B</a:t>
            </a:r>
            <a:endParaRPr lang="en-GB" b="1" dirty="0"/>
          </a:p>
        </p:txBody>
      </p:sp>
      <p:sp>
        <p:nvSpPr>
          <p:cNvPr id="13" name="TextBox 12"/>
          <p:cNvSpPr txBox="1"/>
          <p:nvPr/>
        </p:nvSpPr>
        <p:spPr>
          <a:xfrm>
            <a:off x="4860032" y="3603640"/>
            <a:ext cx="1152128" cy="369332"/>
          </a:xfrm>
          <a:prstGeom prst="rect">
            <a:avLst/>
          </a:prstGeom>
          <a:noFill/>
        </p:spPr>
        <p:txBody>
          <a:bodyPr wrap="square" rtlCol="0">
            <a:spAutoFit/>
          </a:bodyPr>
          <a:lstStyle/>
          <a:p>
            <a:r>
              <a:rPr lang="en-GB" b="1" dirty="0" smtClean="0"/>
              <a:t>Section C</a:t>
            </a:r>
            <a:endParaRPr lang="en-GB" b="1" dirty="0"/>
          </a:p>
        </p:txBody>
      </p:sp>
      <p:sp>
        <p:nvSpPr>
          <p:cNvPr id="14" name="TextBox 13"/>
          <p:cNvSpPr txBox="1"/>
          <p:nvPr/>
        </p:nvSpPr>
        <p:spPr>
          <a:xfrm>
            <a:off x="6553407" y="3603640"/>
            <a:ext cx="1152128" cy="369332"/>
          </a:xfrm>
          <a:prstGeom prst="rect">
            <a:avLst/>
          </a:prstGeom>
          <a:noFill/>
        </p:spPr>
        <p:txBody>
          <a:bodyPr wrap="square" rtlCol="0">
            <a:spAutoFit/>
          </a:bodyPr>
          <a:lstStyle/>
          <a:p>
            <a:r>
              <a:rPr lang="en-GB" b="1" dirty="0" smtClean="0"/>
              <a:t>Section D</a:t>
            </a:r>
            <a:endParaRPr lang="en-GB" b="1" dirty="0"/>
          </a:p>
        </p:txBody>
      </p:sp>
      <p:sp>
        <p:nvSpPr>
          <p:cNvPr id="16" name="TextBox 15"/>
          <p:cNvSpPr txBox="1"/>
          <p:nvPr/>
        </p:nvSpPr>
        <p:spPr>
          <a:xfrm>
            <a:off x="1168012" y="3986480"/>
            <a:ext cx="1387764" cy="369332"/>
          </a:xfrm>
          <a:prstGeom prst="rect">
            <a:avLst/>
          </a:prstGeom>
          <a:noFill/>
        </p:spPr>
        <p:txBody>
          <a:bodyPr wrap="square" rtlCol="0">
            <a:spAutoFit/>
          </a:bodyPr>
          <a:lstStyle/>
          <a:p>
            <a:pPr algn="ctr"/>
            <a:r>
              <a:rPr lang="en-GB" dirty="0" smtClean="0"/>
              <a:t>12 questions</a:t>
            </a:r>
            <a:endParaRPr lang="en-GB" dirty="0"/>
          </a:p>
        </p:txBody>
      </p:sp>
      <p:sp>
        <p:nvSpPr>
          <p:cNvPr id="17" name="TextBox 16"/>
          <p:cNvSpPr txBox="1"/>
          <p:nvPr/>
        </p:nvSpPr>
        <p:spPr>
          <a:xfrm>
            <a:off x="2977622" y="3993187"/>
            <a:ext cx="1387764" cy="369332"/>
          </a:xfrm>
          <a:prstGeom prst="rect">
            <a:avLst/>
          </a:prstGeom>
          <a:noFill/>
        </p:spPr>
        <p:txBody>
          <a:bodyPr wrap="square" rtlCol="0">
            <a:spAutoFit/>
          </a:bodyPr>
          <a:lstStyle/>
          <a:p>
            <a:pPr algn="ctr"/>
            <a:r>
              <a:rPr lang="en-GB" dirty="0" smtClean="0"/>
              <a:t>12 questions</a:t>
            </a:r>
            <a:endParaRPr lang="en-GB" dirty="0"/>
          </a:p>
        </p:txBody>
      </p:sp>
      <p:sp>
        <p:nvSpPr>
          <p:cNvPr id="18" name="TextBox 17"/>
          <p:cNvSpPr txBox="1"/>
          <p:nvPr/>
        </p:nvSpPr>
        <p:spPr>
          <a:xfrm>
            <a:off x="4716016" y="3986480"/>
            <a:ext cx="1387764" cy="369332"/>
          </a:xfrm>
          <a:prstGeom prst="rect">
            <a:avLst/>
          </a:prstGeom>
          <a:noFill/>
        </p:spPr>
        <p:txBody>
          <a:bodyPr wrap="square" rtlCol="0">
            <a:spAutoFit/>
          </a:bodyPr>
          <a:lstStyle/>
          <a:p>
            <a:pPr algn="ctr"/>
            <a:r>
              <a:rPr lang="en-GB" dirty="0" smtClean="0"/>
              <a:t>4 questions</a:t>
            </a:r>
            <a:endParaRPr lang="en-GB" dirty="0"/>
          </a:p>
        </p:txBody>
      </p:sp>
      <p:sp>
        <p:nvSpPr>
          <p:cNvPr id="19" name="TextBox 18"/>
          <p:cNvSpPr txBox="1"/>
          <p:nvPr/>
        </p:nvSpPr>
        <p:spPr>
          <a:xfrm>
            <a:off x="6424596" y="3995772"/>
            <a:ext cx="1387764" cy="369332"/>
          </a:xfrm>
          <a:prstGeom prst="rect">
            <a:avLst/>
          </a:prstGeom>
          <a:noFill/>
        </p:spPr>
        <p:txBody>
          <a:bodyPr wrap="square" rtlCol="0">
            <a:spAutoFit/>
          </a:bodyPr>
          <a:lstStyle/>
          <a:p>
            <a:pPr algn="ctr"/>
            <a:r>
              <a:rPr lang="en-GB" dirty="0" smtClean="0"/>
              <a:t>11 questions</a:t>
            </a:r>
            <a:endParaRPr lang="en-GB" dirty="0"/>
          </a:p>
        </p:txBody>
      </p:sp>
    </p:spTree>
    <p:extLst>
      <p:ext uri="{BB962C8B-B14F-4D97-AF65-F5344CB8AC3E}">
        <p14:creationId xmlns:p14="http://schemas.microsoft.com/office/powerpoint/2010/main" val="59936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D: Financing</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solidFill>
                  <a:srgbClr val="C00000"/>
                </a:solidFill>
              </a:rPr>
              <a:t>This section aims to explore the following:</a:t>
            </a:r>
          </a:p>
          <a:p>
            <a:r>
              <a:rPr lang="en-GB" dirty="0" smtClean="0"/>
              <a:t>The processes in place to distribute financial resources</a:t>
            </a:r>
          </a:p>
          <a:p>
            <a:r>
              <a:rPr lang="en-GB" dirty="0" smtClean="0"/>
              <a:t>How well allocated funds are distributed</a:t>
            </a:r>
          </a:p>
          <a:p>
            <a:r>
              <a:rPr lang="en-GB" dirty="0" smtClean="0"/>
              <a:t>Source of financing</a:t>
            </a:r>
          </a:p>
          <a:p>
            <a:r>
              <a:rPr lang="en-GB" dirty="0" smtClean="0"/>
              <a:t>Amount and sufficiency of funds</a:t>
            </a:r>
          </a:p>
          <a:p>
            <a:r>
              <a:rPr lang="en-GB" dirty="0" smtClean="0"/>
              <a:t>Services funded</a:t>
            </a:r>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30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D: Financing</a:t>
            </a:r>
            <a:endParaRPr lang="en-GB" dirty="0"/>
          </a:p>
        </p:txBody>
      </p:sp>
      <p:sp>
        <p:nvSpPr>
          <p:cNvPr id="3" name="Content Placeholder 2"/>
          <p:cNvSpPr>
            <a:spLocks noGrp="1"/>
          </p:cNvSpPr>
          <p:nvPr>
            <p:ph idx="1"/>
          </p:nvPr>
        </p:nvSpPr>
        <p:spPr/>
        <p:txBody>
          <a:bodyPr>
            <a:normAutofit/>
          </a:bodyPr>
          <a:lstStyle/>
          <a:p>
            <a:r>
              <a:rPr lang="en-GB" b="1" dirty="0" smtClean="0">
                <a:solidFill>
                  <a:srgbClr val="C00000"/>
                </a:solidFill>
              </a:rPr>
              <a:t>Section D </a:t>
            </a:r>
            <a:r>
              <a:rPr lang="en-GB" dirty="0" smtClean="0"/>
              <a:t>is the same for both long and short versions of the survey.</a:t>
            </a:r>
          </a:p>
          <a:p>
            <a:r>
              <a:rPr lang="en-GB" dirty="0" smtClean="0"/>
              <a:t>11 questions in total</a:t>
            </a:r>
          </a:p>
          <a:p>
            <a:r>
              <a:rPr lang="en-GB" dirty="0" smtClean="0"/>
              <a:t>Guidance note at the start of Section D explains how to fill in</a:t>
            </a:r>
          </a:p>
        </p:txBody>
      </p:sp>
      <p:cxnSp>
        <p:nvCxnSpPr>
          <p:cNvPr id="4" name="Straight Connector 3"/>
          <p:cNvCxnSpPr/>
          <p:nvPr/>
        </p:nvCxnSpPr>
        <p:spPr>
          <a:xfrm>
            <a:off x="437099" y="1123156"/>
            <a:ext cx="8271866" cy="1588"/>
          </a:xfrm>
          <a:prstGeom prst="line">
            <a:avLst/>
          </a:prstGeom>
          <a:ln w="12700" cap="flat" cmpd="sng" algn="ctr">
            <a:solidFill>
              <a:srgbClr val="60B8D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2266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6FD1CB04D65541B78184888E06A67E" ma:contentTypeVersion="3" ma:contentTypeDescription="Create a new document." ma:contentTypeScope="" ma:versionID="d87be5b745e7fe0ba6a757a07ba0b23c">
  <xsd:schema xmlns:xsd="http://www.w3.org/2001/XMLSchema" xmlns:xs="http://www.w3.org/2001/XMLSchema" xmlns:p="http://schemas.microsoft.com/office/2006/metadata/properties" xmlns:ns2="462afcca-3788-46ce-9dea-accbb72745a3" targetNamespace="http://schemas.microsoft.com/office/2006/metadata/properties" ma:root="true" ma:fieldsID="62b9c6c7a2134e888791f9fb058e14eb" ns2:_="">
    <xsd:import namespace="462afcca-3788-46ce-9dea-accbb72745a3"/>
    <xsd:element name="properties">
      <xsd:complexType>
        <xsd:sequence>
          <xsd:element name="documentManagement">
            <xsd:complexType>
              <xsd:all>
                <xsd:element ref="ns2:Language" minOccurs="0"/>
                <xsd:element ref="ns2:Standard_x002f_EURO" minOccurs="0"/>
                <xsd:element ref="ns2:Form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afcca-3788-46ce-9dea-accbb72745a3"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French"/>
          <xsd:enumeration value="Spanish"/>
          <xsd:enumeration value="Portuguese"/>
          <xsd:enumeration value="Russian"/>
          <xsd:enumeration value="Chinese"/>
          <xsd:enumeration value="Arabic"/>
        </xsd:restriction>
      </xsd:simpleType>
    </xsd:element>
    <xsd:element name="Standard_x002f_EURO" ma:index="9" nillable="true" ma:displayName="Standard/EURO" ma:default="Standard" ma:format="Dropdown" ma:internalName="Standard_x002f_EURO">
      <xsd:simpleType>
        <xsd:restriction base="dms:Choice">
          <xsd:enumeration value="Standard"/>
          <xsd:enumeration value="EURO"/>
        </xsd:restriction>
      </xsd:simpleType>
    </xsd:element>
    <xsd:element name="Form_x0020_type" ma:index="10" nillable="true" ma:displayName="Category" ma:format="Dropdown" ma:internalName="Form_x0020_type">
      <xsd:simpleType>
        <xsd:union memberTypes="dms:Text">
          <xsd:simpleType>
            <xsd:restriction base="dms:Choice">
              <xsd:enumeration value="Long form"/>
              <xsd:enumeration value="Short form"/>
              <xsd:enumeration value="Country feedback form"/>
              <xsd:enumeration value="Data collection processes form"/>
              <xsd:enumeration value="Consent form"/>
              <xsd:enumeration value="Package (zip)"/>
              <xsd:enumeration value="Guidance document"/>
              <xsd:enumeration value="Training material"/>
              <xsd:enumeration value="Support documen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orm_x0020_type xmlns="462afcca-3788-46ce-9dea-accbb72745a3">Training material</Form_x0020_type>
    <Standard_x002f_EURO xmlns="462afcca-3788-46ce-9dea-accbb72745a3">Standard</Standard_x002f_EURO>
    <Language xmlns="462afcca-3788-46ce-9dea-accbb72745a3">English</Language>
  </documentManagement>
</p:properties>
</file>

<file path=customXml/itemProps1.xml><?xml version="1.0" encoding="utf-8"?>
<ds:datastoreItem xmlns:ds="http://schemas.openxmlformats.org/officeDocument/2006/customXml" ds:itemID="{7CB3F3DF-249A-4D6B-A232-776B7E5FD628}">
  <ds:schemaRefs>
    <ds:schemaRef ds:uri="http://schemas.microsoft.com/sharepoint/v3/contenttype/forms"/>
  </ds:schemaRefs>
</ds:datastoreItem>
</file>

<file path=customXml/itemProps2.xml><?xml version="1.0" encoding="utf-8"?>
<ds:datastoreItem xmlns:ds="http://schemas.openxmlformats.org/officeDocument/2006/customXml" ds:itemID="{E799B4C0-D224-4022-82E9-B4C9A5BDA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afcca-3788-46ce-9dea-accbb72745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5C0869-F152-465E-9EB6-AE6AB7E7BE6B}">
  <ds:schemaRefs>
    <ds:schemaRef ds:uri="http://schemas.microsoft.com/office/2006/metadata/properties"/>
    <ds:schemaRef ds:uri="http://schemas.microsoft.com/office/2006/documentManagement/types"/>
    <ds:schemaRef ds:uri="462afcca-3788-46ce-9dea-accbb72745a3"/>
    <ds:schemaRef ds:uri="http://www.w3.org/XML/1998/namespace"/>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791</Words>
  <Application>Microsoft Office PowerPoint</Application>
  <PresentationFormat>On-screen Show (4:3)</PresentationFormat>
  <Paragraphs>126</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GLAAS Methodology</vt:lpstr>
      <vt:lpstr>GLAAS Strategy 2016-2020</vt:lpstr>
      <vt:lpstr>GLAAS Reports: A new direction</vt:lpstr>
      <vt:lpstr>GLAAS Country Surveys in 2016</vt:lpstr>
      <vt:lpstr>GLAAS Country Surveys in 2016</vt:lpstr>
      <vt:lpstr>Country Survey</vt:lpstr>
      <vt:lpstr>Country Survey</vt:lpstr>
      <vt:lpstr>Section D: Financing</vt:lpstr>
      <vt:lpstr>Section D: Financing</vt:lpstr>
      <vt:lpstr>Timeline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GLAAS Methodology</dc:title>
  <dc:creator/>
  <cp:lastModifiedBy/>
  <cp:revision>2</cp:revision>
  <dcterms:created xsi:type="dcterms:W3CDTF">2016-10-24T12:48:35Z</dcterms:created>
  <dcterms:modified xsi:type="dcterms:W3CDTF">2016-11-02T15:00:16Z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0x010100C26FD1CB04D65541B78184888E06A67E</vt:lpwstr>
  </property>
  <property fmtid="{D5CDD505-2E9C-101B-9397-08002B2CF9AE}" pid="3" name="_MarkAsFinal">
    <vt:bool>true</vt:bool>
  </property>
</Properties>
</file>