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2"/>
  </p:notesMasterIdLst>
  <p:sldIdLst>
    <p:sldId id="258" r:id="rId5"/>
    <p:sldId id="271" r:id="rId6"/>
    <p:sldId id="264" r:id="rId7"/>
    <p:sldId id="265" r:id="rId8"/>
    <p:sldId id="267" r:id="rId9"/>
    <p:sldId id="268" r:id="rId10"/>
    <p:sldId id="272" r:id="rId11"/>
    <p:sldId id="270" r:id="rId12"/>
    <p:sldId id="273" r:id="rId13"/>
    <p:sldId id="274" r:id="rId14"/>
    <p:sldId id="260" r:id="rId15"/>
    <p:sldId id="277" r:id="rId16"/>
    <p:sldId id="259" r:id="rId17"/>
    <p:sldId id="278" r:id="rId18"/>
    <p:sldId id="276" r:id="rId19"/>
    <p:sldId id="279" r:id="rId20"/>
    <p:sldId id="26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ABE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25" autoAdjust="0"/>
  </p:normalViewPr>
  <p:slideViewPr>
    <p:cSldViewPr>
      <p:cViewPr>
        <p:scale>
          <a:sx n="120" d="100"/>
          <a:sy n="120" d="100"/>
        </p:scale>
        <p:origin x="-72" y="174"/>
      </p:cViewPr>
      <p:guideLst>
        <p:guide orient="horz" pos="216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F86EC8-DD27-403B-982E-96668DED4BC0}" type="datetimeFigureOut">
              <a:rPr lang="en-GB" smtClean="0"/>
              <a:t>02/11/2016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E5DF83-AC1F-41E6-BADE-73BFF3CC193E}" type="slidenum">
              <a:rPr lang="en-GB" smtClean="0"/>
              <a:t>‹#›</a:t>
            </a:fld>
            <a:endParaRPr lang="en-GB"/>
          </a:p>
        </p:txBody>
      </p:sp>
    </p:spTree>
    <p:extLst>
      <p:ext uri="{BB962C8B-B14F-4D97-AF65-F5344CB8AC3E}">
        <p14:creationId xmlns:p14="http://schemas.microsoft.com/office/powerpoint/2010/main" val="233008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5DF83-AC1F-41E6-BADE-73BFF3CC193E}" type="slidenum">
              <a:rPr lang="en-GB" smtClean="0"/>
              <a:t>1</a:t>
            </a:fld>
            <a:endParaRPr lang="en-GB"/>
          </a:p>
        </p:txBody>
      </p:sp>
    </p:spTree>
    <p:extLst>
      <p:ext uri="{BB962C8B-B14F-4D97-AF65-F5344CB8AC3E}">
        <p14:creationId xmlns:p14="http://schemas.microsoft.com/office/powerpoint/2010/main" val="3823517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Additional</a:t>
            </a:r>
            <a:r>
              <a:rPr lang="en-GB" baseline="0" dirty="0" smtClean="0"/>
              <a:t> forms to be submitted along with the GLAAS survey results</a:t>
            </a:r>
            <a:endParaRPr lang="en-GB" dirty="0"/>
          </a:p>
        </p:txBody>
      </p:sp>
      <p:sp>
        <p:nvSpPr>
          <p:cNvPr id="4" name="Slide Number Placeholder 3"/>
          <p:cNvSpPr>
            <a:spLocks noGrp="1"/>
          </p:cNvSpPr>
          <p:nvPr>
            <p:ph type="sldNum" sz="quarter" idx="10"/>
          </p:nvPr>
        </p:nvSpPr>
        <p:spPr/>
        <p:txBody>
          <a:bodyPr/>
          <a:lstStyle/>
          <a:p>
            <a:fld id="{71E5DF83-AC1F-41E6-BADE-73BFF3CC193E}" type="slidenum">
              <a:rPr lang="en-GB" smtClean="0"/>
              <a:t>11</a:t>
            </a:fld>
            <a:endParaRPr lang="en-GB"/>
          </a:p>
        </p:txBody>
      </p:sp>
    </p:spTree>
    <p:extLst>
      <p:ext uri="{BB962C8B-B14F-4D97-AF65-F5344CB8AC3E}">
        <p14:creationId xmlns:p14="http://schemas.microsoft.com/office/powerpoint/2010/main" val="3839916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High level advocacy / sensitization should be conducted targeting non- technical top level managers, political leaders in every country on the GLAAS and SWA and regional processes.</a:t>
            </a:r>
          </a:p>
          <a:p>
            <a:endParaRPr lang="en-GB" dirty="0"/>
          </a:p>
        </p:txBody>
      </p:sp>
      <p:sp>
        <p:nvSpPr>
          <p:cNvPr id="4" name="Slide Number Placeholder 3"/>
          <p:cNvSpPr>
            <a:spLocks noGrp="1"/>
          </p:cNvSpPr>
          <p:nvPr>
            <p:ph type="sldNum" sz="quarter" idx="10"/>
          </p:nvPr>
        </p:nvSpPr>
        <p:spPr/>
        <p:txBody>
          <a:bodyPr/>
          <a:lstStyle/>
          <a:p>
            <a:fld id="{71E5DF83-AC1F-41E6-BADE-73BFF3CC193E}" type="slidenum">
              <a:rPr lang="en-GB" smtClean="0"/>
              <a:t>14</a:t>
            </a:fld>
            <a:endParaRPr lang="en-GB"/>
          </a:p>
        </p:txBody>
      </p:sp>
    </p:spTree>
    <p:extLst>
      <p:ext uri="{BB962C8B-B14F-4D97-AF65-F5344CB8AC3E}">
        <p14:creationId xmlns:p14="http://schemas.microsoft.com/office/powerpoint/2010/main" val="289911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This module</a:t>
            </a:r>
            <a:r>
              <a:rPr lang="en-GB" baseline="0" dirty="0" smtClean="0"/>
              <a:t> offers a proposed process to follow in the implementation of GLAAS. However the process itself is flexible and countries are invited to adapt the process as required to suit their needs.</a:t>
            </a:r>
            <a:endParaRPr lang="en-GB" dirty="0" smtClean="0"/>
          </a:p>
          <a:p>
            <a:pPr marL="171450" indent="-171450">
              <a:buFont typeface="Arial" panose="020B0604020202020204" pitchFamily="34" charset="0"/>
              <a:buChar char="•"/>
            </a:pPr>
            <a:r>
              <a:rPr lang="en-GB" dirty="0" smtClean="0"/>
              <a:t>It is important to include all stakeholders and encourage high-level involvement</a:t>
            </a:r>
            <a:r>
              <a:rPr lang="en-GB" baseline="0" dirty="0" smtClean="0"/>
              <a:t> early on</a:t>
            </a:r>
            <a:endParaRPr lang="en-GB" dirty="0"/>
          </a:p>
        </p:txBody>
      </p:sp>
      <p:sp>
        <p:nvSpPr>
          <p:cNvPr id="4" name="Slide Number Placeholder 3"/>
          <p:cNvSpPr>
            <a:spLocks noGrp="1"/>
          </p:cNvSpPr>
          <p:nvPr>
            <p:ph type="sldNum" sz="quarter" idx="10"/>
          </p:nvPr>
        </p:nvSpPr>
        <p:spPr/>
        <p:txBody>
          <a:bodyPr/>
          <a:lstStyle/>
          <a:p>
            <a:fld id="{71E5DF83-AC1F-41E6-BADE-73BFF3CC193E}" type="slidenum">
              <a:rPr lang="en-GB" smtClean="0"/>
              <a:t>2</a:t>
            </a:fld>
            <a:endParaRPr lang="en-GB"/>
          </a:p>
        </p:txBody>
      </p:sp>
    </p:spTree>
    <p:extLst>
      <p:ext uri="{BB962C8B-B14F-4D97-AF65-F5344CB8AC3E}">
        <p14:creationId xmlns:p14="http://schemas.microsoft.com/office/powerpoint/2010/main" val="15626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Other</a:t>
            </a:r>
            <a:r>
              <a:rPr lang="en-GB" b="1" baseline="0" dirty="0" smtClean="0"/>
              <a:t> steps in this phase could include:</a:t>
            </a:r>
          </a:p>
          <a:p>
            <a:pPr marL="171450" indent="-171450">
              <a:buFontTx/>
              <a:buChar char="-"/>
            </a:pPr>
            <a:r>
              <a:rPr lang="en-GB" baseline="0" dirty="0" smtClean="0"/>
              <a:t>Meeting with regional WHO office or regional facilitators</a:t>
            </a:r>
          </a:p>
          <a:p>
            <a:pPr marL="171450" indent="-171450">
              <a:buFontTx/>
              <a:buChar char="-"/>
            </a:pPr>
            <a:r>
              <a:rPr lang="en-GB" dirty="0" smtClean="0"/>
              <a:t>Other sensitisation meetings with key </a:t>
            </a:r>
            <a:r>
              <a:rPr lang="en-GB" baseline="0" dirty="0" smtClean="0"/>
              <a:t>stakeholders</a:t>
            </a:r>
            <a:endParaRPr lang="en-GB" dirty="0"/>
          </a:p>
        </p:txBody>
      </p:sp>
      <p:sp>
        <p:nvSpPr>
          <p:cNvPr id="4" name="Slide Number Placeholder 3"/>
          <p:cNvSpPr>
            <a:spLocks noGrp="1"/>
          </p:cNvSpPr>
          <p:nvPr>
            <p:ph type="sldNum" sz="quarter" idx="10"/>
          </p:nvPr>
        </p:nvSpPr>
        <p:spPr/>
        <p:txBody>
          <a:bodyPr/>
          <a:lstStyle/>
          <a:p>
            <a:fld id="{71E5DF83-AC1F-41E6-BADE-73BFF3CC193E}" type="slidenum">
              <a:rPr lang="en-GB" smtClean="0"/>
              <a:t>4</a:t>
            </a:fld>
            <a:endParaRPr lang="en-GB"/>
          </a:p>
        </p:txBody>
      </p:sp>
    </p:spTree>
    <p:extLst>
      <p:ext uri="{BB962C8B-B14F-4D97-AF65-F5344CB8AC3E}">
        <p14:creationId xmlns:p14="http://schemas.microsoft.com/office/powerpoint/2010/main" val="49384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a:t>
            </a:r>
            <a:r>
              <a:rPr lang="en-GB" baseline="0" dirty="0" smtClean="0"/>
              <a:t> the government decides to participate, a National Focal Person (preferably from within a lead ministry or department) should be chosen to be the main coordinator of GLAAS or the national focal point.</a:t>
            </a:r>
          </a:p>
          <a:p>
            <a:endParaRPr lang="en-GB" baseline="0" dirty="0" smtClean="0"/>
          </a:p>
          <a:p>
            <a:r>
              <a:rPr lang="en-GB" baseline="0" dirty="0" smtClean="0"/>
              <a:t>The National Focal point will then work with relevant stakeholders to identify resource and budget needs and outline a brief work plan supporting these to submit to WHO. Seed funding will be available to support participation in GLAAS.</a:t>
            </a:r>
          </a:p>
          <a:p>
            <a:endParaRPr lang="en-GB" b="1" baseline="0" dirty="0" smtClean="0"/>
          </a:p>
        </p:txBody>
      </p:sp>
      <p:sp>
        <p:nvSpPr>
          <p:cNvPr id="4" name="Slide Number Placeholder 3"/>
          <p:cNvSpPr>
            <a:spLocks noGrp="1"/>
          </p:cNvSpPr>
          <p:nvPr>
            <p:ph type="sldNum" sz="quarter" idx="10"/>
          </p:nvPr>
        </p:nvSpPr>
        <p:spPr/>
        <p:txBody>
          <a:bodyPr/>
          <a:lstStyle/>
          <a:p>
            <a:fld id="{71E5DF83-AC1F-41E6-BADE-73BFF3CC193E}" type="slidenum">
              <a:rPr lang="en-GB" smtClean="0"/>
              <a:t>5</a:t>
            </a:fld>
            <a:endParaRPr lang="en-GB"/>
          </a:p>
        </p:txBody>
      </p:sp>
    </p:spTree>
    <p:extLst>
      <p:ext uri="{BB962C8B-B14F-4D97-AF65-F5344CB8AC3E}">
        <p14:creationId xmlns:p14="http://schemas.microsoft.com/office/powerpoint/2010/main" val="2516369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Other steps could include:</a:t>
            </a:r>
          </a:p>
          <a:p>
            <a:pPr marL="171450" indent="-171450">
              <a:buFontTx/>
              <a:buChar char="-"/>
            </a:pPr>
            <a:r>
              <a:rPr lang="en-GB" b="0" baseline="0" dirty="0" smtClean="0"/>
              <a:t>Formation of a national multi stakeholder working group</a:t>
            </a:r>
          </a:p>
          <a:p>
            <a:pPr marL="171450" indent="-171450">
              <a:buFontTx/>
              <a:buChar char="-"/>
            </a:pPr>
            <a:r>
              <a:rPr lang="en-GB" b="0" baseline="0" dirty="0" smtClean="0"/>
              <a:t>Sector mapping exercise to identify sector governance, key donors, major activities, budgets, implementers, key dates etc.)</a:t>
            </a:r>
          </a:p>
          <a:p>
            <a:pPr marL="171450" indent="-171450">
              <a:buFontTx/>
              <a:buChar char="-"/>
            </a:pPr>
            <a:r>
              <a:rPr lang="en-GB" b="0" baseline="0" dirty="0" smtClean="0"/>
              <a:t>Working group and government identifies key areas of mutual interest in the GLAAS survey</a:t>
            </a:r>
          </a:p>
          <a:p>
            <a:endParaRPr lang="en-GB" dirty="0" smtClean="0"/>
          </a:p>
        </p:txBody>
      </p:sp>
      <p:sp>
        <p:nvSpPr>
          <p:cNvPr id="4" name="Slide Number Placeholder 3"/>
          <p:cNvSpPr>
            <a:spLocks noGrp="1"/>
          </p:cNvSpPr>
          <p:nvPr>
            <p:ph type="sldNum" sz="quarter" idx="10"/>
          </p:nvPr>
        </p:nvSpPr>
        <p:spPr/>
        <p:txBody>
          <a:bodyPr/>
          <a:lstStyle/>
          <a:p>
            <a:fld id="{71E5DF83-AC1F-41E6-BADE-73BFF3CC193E}" type="slidenum">
              <a:rPr lang="en-GB" smtClean="0"/>
              <a:t>6</a:t>
            </a:fld>
            <a:endParaRPr lang="en-GB"/>
          </a:p>
        </p:txBody>
      </p:sp>
    </p:spTree>
    <p:extLst>
      <p:ext uri="{BB962C8B-B14F-4D97-AF65-F5344CB8AC3E}">
        <p14:creationId xmlns:p14="http://schemas.microsoft.com/office/powerpoint/2010/main" val="737900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National Focal point coordinates response to GLAAS survey with support from working group and Regional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Other</a:t>
            </a:r>
            <a:r>
              <a:rPr lang="en-GB" sz="1200" b="1" baseline="0" dirty="0" smtClean="0"/>
              <a:t> steps could include</a:t>
            </a:r>
            <a:r>
              <a:rPr lang="en-GB" sz="1200"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t>- Regional facilitators act as main contact point for questions on survey</a:t>
            </a:r>
            <a:endParaRPr lang="en-GB" sz="1200" b="1" dirty="0" smtClean="0"/>
          </a:p>
        </p:txBody>
      </p:sp>
      <p:sp>
        <p:nvSpPr>
          <p:cNvPr id="4" name="Slide Number Placeholder 3"/>
          <p:cNvSpPr>
            <a:spLocks noGrp="1"/>
          </p:cNvSpPr>
          <p:nvPr>
            <p:ph type="sldNum" sz="quarter" idx="10"/>
          </p:nvPr>
        </p:nvSpPr>
        <p:spPr/>
        <p:txBody>
          <a:bodyPr/>
          <a:lstStyle/>
          <a:p>
            <a:fld id="{71E5DF83-AC1F-41E6-BADE-73BFF3CC193E}" type="slidenum">
              <a:rPr lang="en-GB" smtClean="0"/>
              <a:t>7</a:t>
            </a:fld>
            <a:endParaRPr lang="en-GB"/>
          </a:p>
        </p:txBody>
      </p:sp>
    </p:spTree>
    <p:extLst>
      <p:ext uri="{BB962C8B-B14F-4D97-AF65-F5344CB8AC3E}">
        <p14:creationId xmlns:p14="http://schemas.microsoft.com/office/powerpoint/2010/main" val="737900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smtClean="0"/>
              <a:t>Findings</a:t>
            </a:r>
            <a:r>
              <a:rPr lang="en-GB" sz="1200" b="0" baseline="0" dirty="0" smtClean="0"/>
              <a:t> from the GLAAS survey are presented back at a multi-stakeholder meeting for a decision to be made about how GLAAS findings will be actioned.</a:t>
            </a:r>
          </a:p>
          <a:p>
            <a:endParaRPr lang="en-GB" sz="1200" b="0" baseline="0" dirty="0" smtClean="0"/>
          </a:p>
          <a:p>
            <a:r>
              <a:rPr lang="en-GB" sz="1200" b="0" baseline="0" dirty="0" smtClean="0"/>
              <a:t>Results are reviewed by the GLAAS team at WHO headquarters and regional offices, as well as partners at regional and subregional levels (e.g. IRC) that are supporting the implementation and facilitation of the GLAAS survey. </a:t>
            </a:r>
          </a:p>
          <a:p>
            <a:endParaRPr lang="en-GB" sz="1200" b="0" baseline="0" dirty="0" smtClean="0"/>
          </a:p>
          <a:p>
            <a:r>
              <a:rPr lang="en-GB" sz="1200" b="0" baseline="0" dirty="0" smtClean="0"/>
              <a:t>More information or clarification from the National Focal point may be required for data quality. </a:t>
            </a:r>
          </a:p>
          <a:p>
            <a:endParaRPr lang="en-GB" sz="1200" b="0" dirty="0" smtClean="0"/>
          </a:p>
          <a:p>
            <a:r>
              <a:rPr lang="en-GB" sz="1200" b="1" dirty="0" smtClean="0"/>
              <a:t>Other steps could</a:t>
            </a:r>
            <a:r>
              <a:rPr lang="en-GB" sz="1200" b="1" baseline="0" dirty="0" smtClean="0"/>
              <a:t> include:</a:t>
            </a:r>
          </a:p>
          <a:p>
            <a:pPr marL="171450" indent="-171450">
              <a:buFont typeface="Arial" panose="020B0604020202020204" pitchFamily="34" charset="0"/>
              <a:buChar char="•"/>
            </a:pPr>
            <a:r>
              <a:rPr lang="en-GB" sz="1200" b="0" baseline="0" dirty="0" smtClean="0"/>
              <a:t>A nominated person at WHO HQ can provide quality assurance at the country or regional level</a:t>
            </a:r>
            <a:endParaRPr lang="en-GB" sz="1200" b="0" dirty="0" smtClean="0"/>
          </a:p>
        </p:txBody>
      </p:sp>
      <p:sp>
        <p:nvSpPr>
          <p:cNvPr id="4" name="Slide Number Placeholder 3"/>
          <p:cNvSpPr>
            <a:spLocks noGrp="1"/>
          </p:cNvSpPr>
          <p:nvPr>
            <p:ph type="sldNum" sz="quarter" idx="10"/>
          </p:nvPr>
        </p:nvSpPr>
        <p:spPr/>
        <p:txBody>
          <a:bodyPr/>
          <a:lstStyle/>
          <a:p>
            <a:fld id="{71E5DF83-AC1F-41E6-BADE-73BFF3CC193E}" type="slidenum">
              <a:rPr lang="en-GB" smtClean="0"/>
              <a:t>8</a:t>
            </a:fld>
            <a:endParaRPr lang="en-GB"/>
          </a:p>
        </p:txBody>
      </p:sp>
    </p:spTree>
    <p:extLst>
      <p:ext uri="{BB962C8B-B14F-4D97-AF65-F5344CB8AC3E}">
        <p14:creationId xmlns:p14="http://schemas.microsoft.com/office/powerpoint/2010/main" val="737900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a:t>
            </a:r>
            <a:r>
              <a:rPr lang="en-GB" baseline="0" dirty="0" smtClean="0"/>
              <a:t> reviewing the data and GLAAS results, government signs off on data or discusses any issues with the GLAAS team or the Regional focal person.</a:t>
            </a:r>
            <a:endParaRPr lang="en-GB" dirty="0" smtClean="0"/>
          </a:p>
        </p:txBody>
      </p:sp>
      <p:sp>
        <p:nvSpPr>
          <p:cNvPr id="4" name="Slide Number Placeholder 3"/>
          <p:cNvSpPr>
            <a:spLocks noGrp="1"/>
          </p:cNvSpPr>
          <p:nvPr>
            <p:ph type="sldNum" sz="quarter" idx="10"/>
          </p:nvPr>
        </p:nvSpPr>
        <p:spPr/>
        <p:txBody>
          <a:bodyPr/>
          <a:lstStyle/>
          <a:p>
            <a:fld id="{71E5DF83-AC1F-41E6-BADE-73BFF3CC193E}" type="slidenum">
              <a:rPr lang="en-GB" smtClean="0"/>
              <a:t>9</a:t>
            </a:fld>
            <a:endParaRPr lang="en-GB"/>
          </a:p>
        </p:txBody>
      </p:sp>
    </p:spTree>
    <p:extLst>
      <p:ext uri="{BB962C8B-B14F-4D97-AF65-F5344CB8AC3E}">
        <p14:creationId xmlns:p14="http://schemas.microsoft.com/office/powerpoint/2010/main" val="737900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a:t>
            </a:r>
            <a:r>
              <a:rPr lang="en-GB" baseline="0" dirty="0" smtClean="0"/>
              <a:t> the data has been analysed, the final GLAAS report and accompanying data will be published online. Country highlights are produced by the GLAAS team with support from the National Focal Point and published.</a:t>
            </a:r>
          </a:p>
          <a:p>
            <a:endParaRPr lang="en-GB" baseline="0" dirty="0" smtClean="0"/>
          </a:p>
          <a:p>
            <a:r>
              <a:rPr lang="en-GB" baseline="0" dirty="0" smtClean="0"/>
              <a:t>To help improve subsequent GLAAS cycles, the National Focal Point and/or working group evaluates the process and provides feedback to the GLAAS  team.</a:t>
            </a:r>
            <a:endParaRPr lang="en-GB" dirty="0" smtClean="0"/>
          </a:p>
        </p:txBody>
      </p:sp>
      <p:sp>
        <p:nvSpPr>
          <p:cNvPr id="4" name="Slide Number Placeholder 3"/>
          <p:cNvSpPr>
            <a:spLocks noGrp="1"/>
          </p:cNvSpPr>
          <p:nvPr>
            <p:ph type="sldNum" sz="quarter" idx="10"/>
          </p:nvPr>
        </p:nvSpPr>
        <p:spPr/>
        <p:txBody>
          <a:bodyPr/>
          <a:lstStyle/>
          <a:p>
            <a:fld id="{71E5DF83-AC1F-41E6-BADE-73BFF3CC193E}" type="slidenum">
              <a:rPr lang="en-GB" smtClean="0"/>
              <a:t>10</a:t>
            </a:fld>
            <a:endParaRPr lang="en-GB"/>
          </a:p>
        </p:txBody>
      </p:sp>
    </p:spTree>
    <p:extLst>
      <p:ext uri="{BB962C8B-B14F-4D97-AF65-F5344CB8AC3E}">
        <p14:creationId xmlns:p14="http://schemas.microsoft.com/office/powerpoint/2010/main" val="737900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3999" cy="68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971600" y="2924944"/>
            <a:ext cx="7342584" cy="792088"/>
          </a:xfrm>
        </p:spPr>
        <p:txBody>
          <a:bodyPr>
            <a:normAutofit/>
          </a:bodyPr>
          <a:lstStyle>
            <a:lvl1pPr algn="l">
              <a:defRPr lang="en-GB" sz="3600" b="1" kern="1200" dirty="0">
                <a:solidFill>
                  <a:schemeClr val="accent5">
                    <a:lumMod val="60000"/>
                    <a:lumOff val="40000"/>
                  </a:schemeClr>
                </a:solidFill>
                <a:latin typeface="+mj-lt"/>
                <a:ea typeface="+mj-ea"/>
                <a:cs typeface="+mj-cs"/>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971600" y="3717032"/>
            <a:ext cx="6400800" cy="1752600"/>
          </a:xfrm>
        </p:spPr>
        <p:txBody>
          <a:bodyPr>
            <a:normAutofit/>
          </a:bodyPr>
          <a:lstStyle>
            <a:lvl1pPr marL="0" indent="0" algn="l">
              <a:buNone/>
              <a:defRPr sz="24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23133360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373345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8661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3866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251577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957084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216398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147352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340768"/>
            <a:ext cx="4040188"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253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340768"/>
            <a:ext cx="4041775"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5253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300447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4669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5498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3567"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636714" y="273051"/>
            <a:ext cx="5111750" cy="53881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83567" y="1435101"/>
            <a:ext cx="3008313" cy="42261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11031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128"/>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32231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15719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584344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9412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2776"/>
            <a:ext cx="8229600" cy="413305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5764522"/>
            <a:ext cx="9144001" cy="109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388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lang="en-GB" sz="3600" b="1" kern="1200" dirty="0">
          <a:solidFill>
            <a:srgbClr val="0F366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GLAAS Process</a:t>
            </a:r>
            <a:endParaRPr lang="en-GB" dirty="0"/>
          </a:p>
        </p:txBody>
      </p:sp>
      <p:sp>
        <p:nvSpPr>
          <p:cNvPr id="3" name="Subtitle 2"/>
          <p:cNvSpPr>
            <a:spLocks noGrp="1"/>
          </p:cNvSpPr>
          <p:nvPr>
            <p:ph type="subTitle" idx="1"/>
          </p:nvPr>
        </p:nvSpPr>
        <p:spPr/>
        <p:txBody>
          <a:bodyPr/>
          <a:lstStyle/>
          <a:p>
            <a:r>
              <a:rPr lang="en-GB" dirty="0"/>
              <a:t>Module 3</a:t>
            </a:r>
          </a:p>
          <a:p>
            <a:r>
              <a:rPr lang="en-GB" dirty="0"/>
              <a:t>GLAAS 2016/2017 cycle</a:t>
            </a:r>
          </a:p>
        </p:txBody>
      </p:sp>
    </p:spTree>
    <p:extLst>
      <p:ext uri="{BB962C8B-B14F-4D97-AF65-F5344CB8AC3E}">
        <p14:creationId xmlns:p14="http://schemas.microsoft.com/office/powerpoint/2010/main" val="3662916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35" y="303108"/>
            <a:ext cx="1500973" cy="5159424"/>
            <a:chOff x="6401397" y="291049"/>
            <a:chExt cx="1500973" cy="5159424"/>
          </a:xfrm>
        </p:grpSpPr>
        <p:sp>
          <p:nvSpPr>
            <p:cNvPr id="5" name="Rounded Rectangle 4"/>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Decision to participate?</a:t>
              </a:r>
            </a:p>
          </p:txBody>
        </p:sp>
        <p:sp>
          <p:nvSpPr>
            <p:cNvPr id="6" name="Rounded Rectangle 5"/>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Introductory Meetings</a:t>
              </a:r>
            </a:p>
          </p:txBody>
        </p:sp>
        <p:sp>
          <p:nvSpPr>
            <p:cNvPr id="7" name="Rounded Rectangle 6"/>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Pre-data collection</a:t>
              </a:r>
            </a:p>
          </p:txBody>
        </p:sp>
        <p:sp>
          <p:nvSpPr>
            <p:cNvPr id="8" name="Rounded Rectangle 7"/>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Data Collection</a:t>
              </a:r>
            </a:p>
          </p:txBody>
        </p:sp>
        <p:sp>
          <p:nvSpPr>
            <p:cNvPr id="9" name="Rounded Rectangle 8"/>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Data Validation</a:t>
              </a:r>
            </a:p>
          </p:txBody>
        </p:sp>
        <p:sp>
          <p:nvSpPr>
            <p:cNvPr id="10" name="Rounded Rectangle 9"/>
            <p:cNvSpPr/>
            <p:nvPr/>
          </p:nvSpPr>
          <p:spPr>
            <a:xfrm>
              <a:off x="6408949" y="4124489"/>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Sign-off</a:t>
              </a:r>
            </a:p>
          </p:txBody>
        </p:sp>
        <p:sp>
          <p:nvSpPr>
            <p:cNvPr id="11" name="Rounded Rectangle 10"/>
            <p:cNvSpPr/>
            <p:nvPr/>
          </p:nvSpPr>
          <p:spPr>
            <a:xfrm>
              <a:off x="6424051" y="4891177"/>
              <a:ext cx="1478319" cy="559296"/>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bg1"/>
                  </a:solidFill>
                </a:rPr>
                <a:t>Reporting &amp; Feedback</a:t>
              </a:r>
            </a:p>
          </p:txBody>
        </p:sp>
      </p:grpSp>
      <p:grpSp>
        <p:nvGrpSpPr>
          <p:cNvPr id="12" name="Group 11"/>
          <p:cNvGrpSpPr/>
          <p:nvPr/>
        </p:nvGrpSpPr>
        <p:grpSpPr>
          <a:xfrm>
            <a:off x="1049908" y="862402"/>
            <a:ext cx="174224" cy="4040837"/>
            <a:chOff x="7064770" y="850343"/>
            <a:chExt cx="174224" cy="4040837"/>
          </a:xfrm>
        </p:grpSpPr>
        <p:sp>
          <p:nvSpPr>
            <p:cNvPr id="13" name="Right Arrow 12"/>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5400000">
              <a:off x="7036857" y="471170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itle 1"/>
          <p:cNvSpPr>
            <a:spLocks noGrp="1"/>
          </p:cNvSpPr>
          <p:nvPr>
            <p:ph type="title"/>
          </p:nvPr>
        </p:nvSpPr>
        <p:spPr>
          <a:xfrm>
            <a:off x="2662445" y="274638"/>
            <a:ext cx="6140025" cy="994122"/>
          </a:xfrm>
        </p:spPr>
        <p:txBody>
          <a:bodyPr/>
          <a:lstStyle/>
          <a:p>
            <a:r>
              <a:rPr lang="en-GB" dirty="0" smtClean="0"/>
              <a:t>Reporting and Feedback</a:t>
            </a:r>
            <a:endParaRPr lang="en-GB" dirty="0"/>
          </a:p>
        </p:txBody>
      </p:sp>
      <p:grpSp>
        <p:nvGrpSpPr>
          <p:cNvPr id="37" name="Group 36"/>
          <p:cNvGrpSpPr/>
          <p:nvPr/>
        </p:nvGrpSpPr>
        <p:grpSpPr>
          <a:xfrm>
            <a:off x="204129" y="396875"/>
            <a:ext cx="364812" cy="4947770"/>
            <a:chOff x="204129" y="396875"/>
            <a:chExt cx="364812" cy="4947770"/>
          </a:xfrm>
        </p:grpSpPr>
        <p:sp>
          <p:nvSpPr>
            <p:cNvPr id="38" name="Oval 37"/>
            <p:cNvSpPr/>
            <p:nvPr/>
          </p:nvSpPr>
          <p:spPr>
            <a:xfrm>
              <a:off x="204129"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1</a:t>
              </a:r>
            </a:p>
          </p:txBody>
        </p:sp>
        <p:sp>
          <p:nvSpPr>
            <p:cNvPr id="39" name="Oval 38"/>
            <p:cNvSpPr/>
            <p:nvPr/>
          </p:nvSpPr>
          <p:spPr>
            <a:xfrm>
              <a:off x="204129"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2</a:t>
              </a:r>
            </a:p>
          </p:txBody>
        </p:sp>
        <p:sp>
          <p:nvSpPr>
            <p:cNvPr id="40" name="Oval 39"/>
            <p:cNvSpPr/>
            <p:nvPr/>
          </p:nvSpPr>
          <p:spPr>
            <a:xfrm>
              <a:off x="204129"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3</a:t>
              </a:r>
            </a:p>
          </p:txBody>
        </p:sp>
        <p:sp>
          <p:nvSpPr>
            <p:cNvPr id="41" name="Oval 40"/>
            <p:cNvSpPr/>
            <p:nvPr/>
          </p:nvSpPr>
          <p:spPr>
            <a:xfrm>
              <a:off x="208901"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4</a:t>
              </a:r>
            </a:p>
          </p:txBody>
        </p:sp>
        <p:sp>
          <p:nvSpPr>
            <p:cNvPr id="42" name="Oval 41"/>
            <p:cNvSpPr/>
            <p:nvPr/>
          </p:nvSpPr>
          <p:spPr>
            <a:xfrm>
              <a:off x="208901"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5</a:t>
              </a:r>
            </a:p>
          </p:txBody>
        </p:sp>
        <p:sp>
          <p:nvSpPr>
            <p:cNvPr id="43" name="Oval 42"/>
            <p:cNvSpPr/>
            <p:nvPr/>
          </p:nvSpPr>
          <p:spPr>
            <a:xfrm>
              <a:off x="208901"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6</a:t>
              </a:r>
              <a:endParaRPr lang="en-GB" b="1" dirty="0"/>
            </a:p>
          </p:txBody>
        </p:sp>
        <p:sp>
          <p:nvSpPr>
            <p:cNvPr id="44" name="Oval 43"/>
            <p:cNvSpPr/>
            <p:nvPr/>
          </p:nvSpPr>
          <p:spPr>
            <a:xfrm>
              <a:off x="208901" y="4997004"/>
              <a:ext cx="360040" cy="347641"/>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b="1" dirty="0">
                  <a:solidFill>
                    <a:schemeClr val="lt1"/>
                  </a:solidFill>
                </a:rPr>
                <a:t>7</a:t>
              </a:r>
            </a:p>
          </p:txBody>
        </p:sp>
      </p:grpSp>
      <p:sp>
        <p:nvSpPr>
          <p:cNvPr id="45" name="Content Placeholder 2"/>
          <p:cNvSpPr>
            <a:spLocks noGrp="1"/>
          </p:cNvSpPr>
          <p:nvPr>
            <p:ph idx="1"/>
          </p:nvPr>
        </p:nvSpPr>
        <p:spPr>
          <a:xfrm>
            <a:off x="2662445" y="1412776"/>
            <a:ext cx="6140025" cy="2172903"/>
          </a:xfrm>
          <a:noFill/>
        </p:spPr>
        <p:txBody>
          <a:bodyPr wrap="square" rtlCol="0">
            <a:spAutoFit/>
          </a:bodyPr>
          <a:lstStyle/>
          <a:p>
            <a:pPr marL="457200" indent="-457200">
              <a:spcAft>
                <a:spcPts val="2400"/>
              </a:spcAft>
              <a:buFont typeface="Wingdings" panose="05000000000000000000" pitchFamily="2" charset="2"/>
              <a:buChar char="q"/>
            </a:pPr>
            <a:r>
              <a:rPr lang="en-US" sz="2800" dirty="0"/>
              <a:t>Publication of data </a:t>
            </a:r>
            <a:r>
              <a:rPr lang="en-US" sz="2800" dirty="0" smtClean="0"/>
              <a:t>online</a:t>
            </a:r>
            <a:endParaRPr lang="en-US" sz="2800" dirty="0"/>
          </a:p>
          <a:p>
            <a:pPr marL="457200" indent="-457200">
              <a:spcAft>
                <a:spcPts val="2400"/>
              </a:spcAft>
              <a:buFont typeface="Wingdings" panose="05000000000000000000" pitchFamily="2" charset="2"/>
              <a:buChar char="q"/>
            </a:pPr>
            <a:r>
              <a:rPr lang="en-US" sz="2800" dirty="0"/>
              <a:t>Production of Country </a:t>
            </a:r>
            <a:r>
              <a:rPr lang="en-US" sz="2800" dirty="0" smtClean="0"/>
              <a:t>Highlights</a:t>
            </a:r>
            <a:endParaRPr lang="en-US" sz="2800" dirty="0"/>
          </a:p>
          <a:p>
            <a:pPr marL="457200" indent="-457200">
              <a:spcAft>
                <a:spcPts val="2400"/>
              </a:spcAft>
              <a:buFont typeface="Wingdings" panose="05000000000000000000" pitchFamily="2" charset="2"/>
              <a:buChar char="q"/>
            </a:pPr>
            <a:r>
              <a:rPr lang="en-US" sz="2800" dirty="0"/>
              <a:t>Feedback and evaluation of </a:t>
            </a:r>
            <a:r>
              <a:rPr lang="en-US" sz="2800" dirty="0" smtClean="0"/>
              <a:t>process</a:t>
            </a:r>
            <a:endParaRPr lang="en-GB" sz="2800" dirty="0"/>
          </a:p>
        </p:txBody>
      </p:sp>
    </p:spTree>
    <p:extLst>
      <p:ext uri="{BB962C8B-B14F-4D97-AF65-F5344CB8AC3E}">
        <p14:creationId xmlns:p14="http://schemas.microsoft.com/office/powerpoint/2010/main" val="642257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Forms to be Submitted</a:t>
            </a:r>
            <a:endParaRPr lang="en-GB" dirty="0"/>
          </a:p>
        </p:txBody>
      </p:sp>
      <p:sp>
        <p:nvSpPr>
          <p:cNvPr id="3" name="Content Placeholder 2"/>
          <p:cNvSpPr>
            <a:spLocks noGrp="1"/>
          </p:cNvSpPr>
          <p:nvPr>
            <p:ph idx="1"/>
          </p:nvPr>
        </p:nvSpPr>
        <p:spPr>
          <a:xfrm>
            <a:off x="457200" y="1223755"/>
            <a:ext cx="8229600" cy="4133056"/>
          </a:xfrm>
        </p:spPr>
        <p:txBody>
          <a:bodyPr>
            <a:normAutofit/>
          </a:bodyPr>
          <a:lstStyle/>
          <a:p>
            <a:pPr>
              <a:lnSpc>
                <a:spcPct val="200000"/>
              </a:lnSpc>
              <a:buFont typeface="Wingdings" panose="05000000000000000000" pitchFamily="2" charset="2"/>
              <a:buChar char="q"/>
            </a:pPr>
            <a:r>
              <a:rPr lang="en-GB" dirty="0" smtClean="0"/>
              <a:t> Data release consent form</a:t>
            </a:r>
          </a:p>
          <a:p>
            <a:pPr>
              <a:lnSpc>
                <a:spcPct val="200000"/>
              </a:lnSpc>
              <a:buFont typeface="Wingdings" panose="05000000000000000000" pitchFamily="2" charset="2"/>
              <a:buChar char="q"/>
            </a:pPr>
            <a:r>
              <a:rPr lang="en-GB" dirty="0" smtClean="0"/>
              <a:t> Data collection process form</a:t>
            </a:r>
          </a:p>
          <a:p>
            <a:pPr>
              <a:lnSpc>
                <a:spcPct val="200000"/>
              </a:lnSpc>
              <a:buFont typeface="Wingdings" panose="05000000000000000000" pitchFamily="2" charset="2"/>
              <a:buChar char="q"/>
            </a:pPr>
            <a:r>
              <a:rPr lang="en-GB" dirty="0" smtClean="0"/>
              <a:t> Feedback form</a:t>
            </a:r>
            <a:endParaRPr lang="en-GB" dirty="0"/>
          </a:p>
        </p:txBody>
      </p:sp>
    </p:spTree>
    <p:extLst>
      <p:ext uri="{BB962C8B-B14F-4D97-AF65-F5344CB8AC3E}">
        <p14:creationId xmlns:p14="http://schemas.microsoft.com/office/powerpoint/2010/main" val="401585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678937"/>
            <a:ext cx="7772400" cy="1362075"/>
          </a:xfrm>
        </p:spPr>
        <p:txBody>
          <a:bodyPr/>
          <a:lstStyle/>
          <a:p>
            <a:r>
              <a:rPr lang="en-GB" cap="none" dirty="0" smtClean="0"/>
              <a:t>Kenya and Ethiopia</a:t>
            </a:r>
            <a:endParaRPr lang="en-GB" cap="none" dirty="0"/>
          </a:p>
        </p:txBody>
      </p:sp>
      <p:sp>
        <p:nvSpPr>
          <p:cNvPr id="3" name="Text Placeholder 2"/>
          <p:cNvSpPr>
            <a:spLocks noGrp="1"/>
          </p:cNvSpPr>
          <p:nvPr>
            <p:ph type="body" idx="1"/>
          </p:nvPr>
        </p:nvSpPr>
        <p:spPr>
          <a:xfrm>
            <a:off x="746575" y="1178750"/>
            <a:ext cx="7772400" cy="1500187"/>
          </a:xfrm>
        </p:spPr>
        <p:txBody>
          <a:bodyPr/>
          <a:lstStyle/>
          <a:p>
            <a:r>
              <a:rPr lang="en-GB" b="1" i="1" dirty="0" smtClean="0">
                <a:solidFill>
                  <a:srgbClr val="C00000"/>
                </a:solidFill>
              </a:rPr>
              <a:t>Examples of Best Practice</a:t>
            </a:r>
            <a:endParaRPr lang="en-GB" b="1" i="1" dirty="0">
              <a:solidFill>
                <a:srgbClr val="C00000"/>
              </a:solidFill>
            </a:endParaRPr>
          </a:p>
        </p:txBody>
      </p:sp>
    </p:spTree>
    <p:extLst>
      <p:ext uri="{BB962C8B-B14F-4D97-AF65-F5344CB8AC3E}">
        <p14:creationId xmlns:p14="http://schemas.microsoft.com/office/powerpoint/2010/main" val="3887341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94122"/>
          </a:xfrm>
        </p:spPr>
        <p:txBody>
          <a:bodyPr/>
          <a:lstStyle/>
          <a:p>
            <a:r>
              <a:rPr lang="en-GB" dirty="0" smtClean="0"/>
              <a:t>Kenya: GLAAS Process in 2014</a:t>
            </a:r>
            <a:endParaRPr lang="en-GB" dirty="0"/>
          </a:p>
        </p:txBody>
      </p:sp>
      <p:sp>
        <p:nvSpPr>
          <p:cNvPr id="3" name="Content Placeholder 2"/>
          <p:cNvSpPr>
            <a:spLocks noGrp="1"/>
          </p:cNvSpPr>
          <p:nvPr>
            <p:ph idx="1"/>
          </p:nvPr>
        </p:nvSpPr>
        <p:spPr>
          <a:xfrm>
            <a:off x="431540" y="998730"/>
            <a:ext cx="8229600" cy="4365485"/>
          </a:xfrm>
        </p:spPr>
        <p:txBody>
          <a:bodyPr>
            <a:noAutofit/>
          </a:bodyPr>
          <a:lstStyle/>
          <a:p>
            <a:pPr>
              <a:spcAft>
                <a:spcPts val="600"/>
              </a:spcAft>
            </a:pPr>
            <a:r>
              <a:rPr lang="en-US" sz="2250" dirty="0" smtClean="0"/>
              <a:t>Following </a:t>
            </a:r>
            <a:r>
              <a:rPr lang="en-US" sz="2250" dirty="0"/>
              <a:t>the GLAAS regional meeting in Burkina Faso in 2013, delegates from Kenya </a:t>
            </a:r>
            <a:r>
              <a:rPr lang="en-US" sz="2250" dirty="0" smtClean="0"/>
              <a:t>held an inception </a:t>
            </a:r>
            <a:r>
              <a:rPr lang="en-US" sz="2250" dirty="0"/>
              <a:t>&amp; </a:t>
            </a:r>
            <a:r>
              <a:rPr lang="en-US" sz="2250" dirty="0" smtClean="0"/>
              <a:t>validation meeting, </a:t>
            </a:r>
            <a:r>
              <a:rPr lang="en-US" sz="2250" dirty="0"/>
              <a:t>with the support of </a:t>
            </a:r>
            <a:r>
              <a:rPr lang="en-US" sz="2250" dirty="0" smtClean="0"/>
              <a:t>WHO, </a:t>
            </a:r>
            <a:r>
              <a:rPr lang="en-US" sz="2250" dirty="0"/>
              <a:t>to brief WASH Partners on the </a:t>
            </a:r>
            <a:r>
              <a:rPr lang="en-US" sz="2250" dirty="0" smtClean="0"/>
              <a:t>survey tools</a:t>
            </a:r>
            <a:endParaRPr lang="en-US" sz="2250" dirty="0"/>
          </a:p>
          <a:p>
            <a:pPr>
              <a:spcAft>
                <a:spcPts val="600"/>
              </a:spcAft>
            </a:pPr>
            <a:r>
              <a:rPr lang="en-US" sz="2250" dirty="0"/>
              <a:t>Sector Ministries and WASH stakeholders came together in a joint Meeting during inception of GLAAS </a:t>
            </a:r>
            <a:r>
              <a:rPr lang="en-US" sz="2250" dirty="0" smtClean="0"/>
              <a:t>processes</a:t>
            </a:r>
          </a:p>
          <a:p>
            <a:pPr>
              <a:spcAft>
                <a:spcPts val="600"/>
              </a:spcAft>
            </a:pPr>
            <a:r>
              <a:rPr lang="en-US" sz="2250" dirty="0" smtClean="0"/>
              <a:t>The focal point for GLAAS was </a:t>
            </a:r>
            <a:r>
              <a:rPr lang="en-US" sz="2250" dirty="0"/>
              <a:t>in the Ministry of Health WASH </a:t>
            </a:r>
            <a:r>
              <a:rPr lang="en-US" sz="2250" dirty="0" smtClean="0"/>
              <a:t>Hub</a:t>
            </a:r>
          </a:p>
          <a:p>
            <a:pPr>
              <a:spcAft>
                <a:spcPts val="600"/>
              </a:spcAft>
            </a:pPr>
            <a:r>
              <a:rPr lang="en-US" sz="2250" dirty="0" smtClean="0"/>
              <a:t>GLAAS processes were strongly supported </a:t>
            </a:r>
            <a:r>
              <a:rPr lang="en-US" sz="2250" dirty="0"/>
              <a:t>by the Director of Public Health </a:t>
            </a:r>
          </a:p>
          <a:p>
            <a:pPr>
              <a:spcAft>
                <a:spcPts val="600"/>
              </a:spcAft>
            </a:pPr>
            <a:r>
              <a:rPr lang="en-US" sz="2250" dirty="0" smtClean="0"/>
              <a:t>WASH </a:t>
            </a:r>
            <a:r>
              <a:rPr lang="en-US" sz="2250" dirty="0"/>
              <a:t>stakeholders and the </a:t>
            </a:r>
            <a:r>
              <a:rPr lang="en-US" sz="2250" dirty="0" smtClean="0"/>
              <a:t>line ministry worked together to respond to the 2014 GLAAS survey</a:t>
            </a:r>
            <a:endParaRPr lang="en-US" sz="2250" dirty="0"/>
          </a:p>
        </p:txBody>
      </p:sp>
    </p:spTree>
    <p:extLst>
      <p:ext uri="{BB962C8B-B14F-4D97-AF65-F5344CB8AC3E}">
        <p14:creationId xmlns:p14="http://schemas.microsoft.com/office/powerpoint/2010/main" val="2976346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Kenya: Lessons Learnt from 2014</a:t>
            </a:r>
            <a:endParaRPr lang="en-GB" dirty="0"/>
          </a:p>
        </p:txBody>
      </p:sp>
      <p:sp>
        <p:nvSpPr>
          <p:cNvPr id="3" name="Content Placeholder 2"/>
          <p:cNvSpPr>
            <a:spLocks noGrp="1"/>
          </p:cNvSpPr>
          <p:nvPr>
            <p:ph idx="1"/>
          </p:nvPr>
        </p:nvSpPr>
        <p:spPr>
          <a:xfrm>
            <a:off x="457200" y="1313765"/>
            <a:ext cx="8229600" cy="4133056"/>
          </a:xfrm>
        </p:spPr>
        <p:txBody>
          <a:bodyPr/>
          <a:lstStyle/>
          <a:p>
            <a:r>
              <a:rPr lang="en-US" dirty="0"/>
              <a:t>More time and resources should be allocated to sensitize partners and sector Ministries on </a:t>
            </a:r>
            <a:r>
              <a:rPr lang="en-US" dirty="0" smtClean="0"/>
              <a:t>the GLAAS process, </a:t>
            </a:r>
            <a:r>
              <a:rPr lang="en-US" dirty="0"/>
              <a:t>with a clear action plan assigned to every </a:t>
            </a:r>
            <a:r>
              <a:rPr lang="en-US" dirty="0" smtClean="0"/>
              <a:t>member</a:t>
            </a:r>
          </a:p>
          <a:p>
            <a:r>
              <a:rPr lang="en-US" dirty="0"/>
              <a:t>T</a:t>
            </a:r>
            <a:r>
              <a:rPr lang="en-US" dirty="0" smtClean="0"/>
              <a:t>he </a:t>
            </a:r>
            <a:r>
              <a:rPr lang="en-US" dirty="0"/>
              <a:t>GLAAS process </a:t>
            </a:r>
            <a:r>
              <a:rPr lang="en-US" dirty="0" smtClean="0"/>
              <a:t>has </a:t>
            </a:r>
            <a:r>
              <a:rPr lang="en-US" dirty="0"/>
              <a:t>helped </a:t>
            </a:r>
            <a:r>
              <a:rPr lang="en-US" dirty="0" smtClean="0"/>
              <a:t>to inform new strategies and the development of a WASH investment plan</a:t>
            </a:r>
          </a:p>
        </p:txBody>
      </p:sp>
    </p:spTree>
    <p:extLst>
      <p:ext uri="{BB962C8B-B14F-4D97-AF65-F5344CB8AC3E}">
        <p14:creationId xmlns:p14="http://schemas.microsoft.com/office/powerpoint/2010/main" val="1624612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Ethiopia: GLAAS Process 2014</a:t>
            </a:r>
            <a:endParaRPr lang="en-GB" dirty="0"/>
          </a:p>
        </p:txBody>
      </p:sp>
      <p:sp>
        <p:nvSpPr>
          <p:cNvPr id="3" name="Content Placeholder 2"/>
          <p:cNvSpPr>
            <a:spLocks noGrp="1"/>
          </p:cNvSpPr>
          <p:nvPr>
            <p:ph idx="1"/>
          </p:nvPr>
        </p:nvSpPr>
        <p:spPr/>
        <p:txBody>
          <a:bodyPr/>
          <a:lstStyle/>
          <a:p>
            <a:r>
              <a:rPr lang="en-US" altLang="en-US" dirty="0">
                <a:solidFill>
                  <a:srgbClr val="383E40"/>
                </a:solidFill>
                <a:ea typeface="ＭＳ Ｐゴシック" pitchFamily="34" charset="-128"/>
                <a:cs typeface="Arial" charset="0"/>
              </a:rPr>
              <a:t>GLAAS data collection </a:t>
            </a:r>
            <a:r>
              <a:rPr lang="en-US" altLang="en-US" dirty="0" smtClean="0">
                <a:solidFill>
                  <a:srgbClr val="383E40"/>
                </a:solidFill>
                <a:ea typeface="ＭＳ Ｐゴシック" pitchFamily="34" charset="-128"/>
                <a:cs typeface="Arial" charset="0"/>
              </a:rPr>
              <a:t>was led </a:t>
            </a:r>
            <a:r>
              <a:rPr lang="en-US" altLang="en-US" dirty="0">
                <a:solidFill>
                  <a:srgbClr val="383E40"/>
                </a:solidFill>
                <a:ea typeface="ＭＳ Ｐゴシック" pitchFamily="34" charset="-128"/>
                <a:cs typeface="Arial" charset="0"/>
              </a:rPr>
              <a:t>by </a:t>
            </a:r>
            <a:r>
              <a:rPr lang="en-US" altLang="en-US" dirty="0" smtClean="0">
                <a:solidFill>
                  <a:srgbClr val="383E40"/>
                </a:solidFill>
                <a:ea typeface="ＭＳ Ｐゴシック" pitchFamily="34" charset="-128"/>
                <a:cs typeface="Arial" charset="0"/>
              </a:rPr>
              <a:t>WHO with </a:t>
            </a:r>
            <a:r>
              <a:rPr lang="en-US" altLang="en-US" dirty="0">
                <a:solidFill>
                  <a:srgbClr val="383E40"/>
                </a:solidFill>
                <a:ea typeface="ＭＳ Ｐゴシック" pitchFamily="34" charset="-128"/>
                <a:cs typeface="Arial" charset="0"/>
              </a:rPr>
              <a:t>inputs from sector </a:t>
            </a:r>
            <a:r>
              <a:rPr lang="en-US" altLang="en-US" dirty="0" smtClean="0">
                <a:solidFill>
                  <a:srgbClr val="383E40"/>
                </a:solidFill>
                <a:ea typeface="ＭＳ Ｐゴシック" pitchFamily="34" charset="-128"/>
                <a:cs typeface="Arial" charset="0"/>
              </a:rPr>
              <a:t>Ministries</a:t>
            </a:r>
          </a:p>
          <a:p>
            <a:r>
              <a:rPr lang="en-US" altLang="en-US" dirty="0" smtClean="0">
                <a:solidFill>
                  <a:srgbClr val="383E40"/>
                </a:solidFill>
                <a:ea typeface="ＭＳ Ｐゴシック" pitchFamily="34" charset="-128"/>
                <a:cs typeface="Arial" charset="0"/>
              </a:rPr>
              <a:t>Used existing available data provided by relevant sector Ministries (Health and Water)</a:t>
            </a:r>
          </a:p>
          <a:p>
            <a:r>
              <a:rPr lang="en-US" altLang="en-US" dirty="0" smtClean="0">
                <a:solidFill>
                  <a:srgbClr val="383E40"/>
                </a:solidFill>
                <a:ea typeface="ＭＳ Ｐゴシック" pitchFamily="34" charset="-128"/>
                <a:cs typeface="Arial" charset="0"/>
              </a:rPr>
              <a:t>Strong representation of Ministers at the SWA High Level Meeting</a:t>
            </a:r>
          </a:p>
          <a:p>
            <a:endParaRPr lang="en-US" altLang="en-US" dirty="0">
              <a:solidFill>
                <a:srgbClr val="383E40"/>
              </a:solidFill>
              <a:ea typeface="ＭＳ Ｐゴシック" pitchFamily="34" charset="-128"/>
              <a:cs typeface="Arial" charset="0"/>
            </a:endParaRPr>
          </a:p>
          <a:p>
            <a:endParaRPr lang="en-GB" dirty="0"/>
          </a:p>
        </p:txBody>
      </p:sp>
    </p:spTree>
    <p:extLst>
      <p:ext uri="{BB962C8B-B14F-4D97-AF65-F5344CB8AC3E}">
        <p14:creationId xmlns:p14="http://schemas.microsoft.com/office/powerpoint/2010/main" val="3190044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Ethiopia: Lessons Learnt from 2014</a:t>
            </a:r>
            <a:endParaRPr lang="en-GB" dirty="0"/>
          </a:p>
        </p:txBody>
      </p:sp>
      <p:sp>
        <p:nvSpPr>
          <p:cNvPr id="3" name="Content Placeholder 2"/>
          <p:cNvSpPr>
            <a:spLocks noGrp="1"/>
          </p:cNvSpPr>
          <p:nvPr>
            <p:ph idx="1"/>
          </p:nvPr>
        </p:nvSpPr>
        <p:spPr/>
        <p:txBody>
          <a:bodyPr>
            <a:normAutofit lnSpcReduction="10000"/>
          </a:bodyPr>
          <a:lstStyle/>
          <a:p>
            <a:r>
              <a:rPr lang="en-GB" dirty="0" smtClean="0"/>
              <a:t>A larger platform is needed for GLAAS to increase stakeholder ownership and input</a:t>
            </a:r>
          </a:p>
          <a:p>
            <a:r>
              <a:rPr lang="en-GB" dirty="0" smtClean="0"/>
              <a:t>GLAAS processes should be aligned with existing sector-wide coordination mechanisms and review processes </a:t>
            </a:r>
          </a:p>
          <a:p>
            <a:r>
              <a:rPr lang="en-GB" smtClean="0"/>
              <a:t>In the future</a:t>
            </a:r>
            <a:r>
              <a:rPr lang="en-GB" dirty="0" smtClean="0"/>
              <a:t>, GLAAS processes should be managed by a National WASH Coordination Structure</a:t>
            </a:r>
            <a:endParaRPr lang="en-GB" dirty="0"/>
          </a:p>
        </p:txBody>
      </p:sp>
    </p:spTree>
    <p:extLst>
      <p:ext uri="{BB962C8B-B14F-4D97-AF65-F5344CB8AC3E}">
        <p14:creationId xmlns:p14="http://schemas.microsoft.com/office/powerpoint/2010/main" val="936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Thank you!</a:t>
            </a:r>
            <a:endParaRPr lang="en-GB" dirty="0"/>
          </a:p>
        </p:txBody>
      </p:sp>
      <p:sp>
        <p:nvSpPr>
          <p:cNvPr id="3" name="Subtitle 2"/>
          <p:cNvSpPr>
            <a:spLocks noGrp="1"/>
          </p:cNvSpPr>
          <p:nvPr>
            <p:ph type="subTitle" idx="1"/>
          </p:nvPr>
        </p:nvSpPr>
        <p:spPr>
          <a:xfrm>
            <a:off x="1475656" y="3764632"/>
            <a:ext cx="6400800" cy="1752600"/>
          </a:xfrm>
        </p:spPr>
        <p:txBody>
          <a:bodyPr/>
          <a:lstStyle/>
          <a:p>
            <a:pPr algn="ctr"/>
            <a:r>
              <a:rPr lang="en-GB" dirty="0" smtClean="0"/>
              <a:t>For additional information or assistance please contact glaas@who.int </a:t>
            </a:r>
            <a:endParaRPr lang="en-GB" dirty="0"/>
          </a:p>
        </p:txBody>
      </p:sp>
    </p:spTree>
    <p:extLst>
      <p:ext uri="{BB962C8B-B14F-4D97-AF65-F5344CB8AC3E}">
        <p14:creationId xmlns:p14="http://schemas.microsoft.com/office/powerpoint/2010/main" val="1407595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normAutofit/>
          </a:bodyPr>
          <a:lstStyle/>
          <a:p>
            <a:pPr>
              <a:spcAft>
                <a:spcPts val="600"/>
              </a:spcAft>
            </a:pPr>
            <a:r>
              <a:rPr lang="en-GB" dirty="0" smtClean="0"/>
              <a:t>This module will give an overview of the proposed process for implementing GLAAS at country level</a:t>
            </a:r>
          </a:p>
          <a:p>
            <a:pPr>
              <a:spcAft>
                <a:spcPts val="600"/>
              </a:spcAft>
            </a:pPr>
            <a:r>
              <a:rPr lang="en-GB" dirty="0" smtClean="0"/>
              <a:t>Data collection will be through Fall 2016</a:t>
            </a:r>
          </a:p>
        </p:txBody>
      </p:sp>
    </p:spTree>
    <p:extLst>
      <p:ext uri="{BB962C8B-B14F-4D97-AF65-F5344CB8AC3E}">
        <p14:creationId xmlns:p14="http://schemas.microsoft.com/office/powerpoint/2010/main" val="2166474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39" y="1988840"/>
            <a:ext cx="4770531" cy="2074242"/>
          </a:xfrm>
        </p:spPr>
        <p:txBody>
          <a:bodyPr>
            <a:normAutofit/>
          </a:bodyPr>
          <a:lstStyle/>
          <a:p>
            <a:r>
              <a:rPr lang="en-GB" sz="4000" smtClean="0"/>
              <a:t>Suggested GLAAS </a:t>
            </a:r>
            <a:r>
              <a:rPr lang="en-GB" sz="4000" dirty="0" smtClean="0"/>
              <a:t>Process</a:t>
            </a:r>
            <a:endParaRPr lang="en-GB" sz="4000" dirty="0"/>
          </a:p>
        </p:txBody>
      </p:sp>
      <p:cxnSp>
        <p:nvCxnSpPr>
          <p:cNvPr id="4" name="Straight Connector 3"/>
          <p:cNvCxnSpPr/>
          <p:nvPr/>
        </p:nvCxnSpPr>
        <p:spPr>
          <a:xfrm flipV="1">
            <a:off x="5337085" y="413665"/>
            <a:ext cx="0" cy="4914192"/>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401397" y="291049"/>
            <a:ext cx="1500973" cy="5159424"/>
            <a:chOff x="6401397" y="291049"/>
            <a:chExt cx="1500973" cy="5159424"/>
          </a:xfrm>
        </p:grpSpPr>
        <p:sp>
          <p:nvSpPr>
            <p:cNvPr id="6" name="Rounded Rectangle 5"/>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Decision to participate?</a:t>
              </a:r>
            </a:p>
          </p:txBody>
        </p:sp>
        <p:sp>
          <p:nvSpPr>
            <p:cNvPr id="9" name="Rounded Rectangle 8"/>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Introductory Meetings</a:t>
              </a:r>
              <a:endParaRPr lang="en-GB" sz="1600" b="1" dirty="0"/>
            </a:p>
          </p:txBody>
        </p:sp>
        <p:sp>
          <p:nvSpPr>
            <p:cNvPr id="10" name="Rounded Rectangle 9"/>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Pre-data collection</a:t>
              </a:r>
              <a:endParaRPr lang="en-GB" sz="1600" b="1" dirty="0"/>
            </a:p>
          </p:txBody>
        </p:sp>
        <p:sp>
          <p:nvSpPr>
            <p:cNvPr id="11" name="Rounded Rectangle 10"/>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Data Collection</a:t>
              </a:r>
              <a:endParaRPr lang="en-GB" sz="1600" b="1" dirty="0"/>
            </a:p>
          </p:txBody>
        </p:sp>
        <p:sp>
          <p:nvSpPr>
            <p:cNvPr id="12" name="Rounded Rectangle 11"/>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Data Validation</a:t>
              </a:r>
              <a:endParaRPr lang="en-GB" sz="1600" b="1" dirty="0"/>
            </a:p>
          </p:txBody>
        </p:sp>
        <p:sp>
          <p:nvSpPr>
            <p:cNvPr id="13" name="Rounded Rectangle 12"/>
            <p:cNvSpPr/>
            <p:nvPr/>
          </p:nvSpPr>
          <p:spPr>
            <a:xfrm>
              <a:off x="6408949" y="4124489"/>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Sign-off</a:t>
              </a:r>
            </a:p>
          </p:txBody>
        </p:sp>
        <p:sp>
          <p:nvSpPr>
            <p:cNvPr id="14" name="Rounded Rectangle 13"/>
            <p:cNvSpPr/>
            <p:nvPr/>
          </p:nvSpPr>
          <p:spPr>
            <a:xfrm>
              <a:off x="6424051" y="4891177"/>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Reporting &amp; Feedback</a:t>
              </a:r>
              <a:endParaRPr lang="en-GB" sz="1600" b="1" dirty="0"/>
            </a:p>
          </p:txBody>
        </p:sp>
      </p:grpSp>
      <p:grpSp>
        <p:nvGrpSpPr>
          <p:cNvPr id="20" name="Group 19"/>
          <p:cNvGrpSpPr/>
          <p:nvPr/>
        </p:nvGrpSpPr>
        <p:grpSpPr>
          <a:xfrm>
            <a:off x="7064770" y="850343"/>
            <a:ext cx="174224" cy="4040837"/>
            <a:chOff x="7064770" y="850343"/>
            <a:chExt cx="174224" cy="4040837"/>
          </a:xfrm>
        </p:grpSpPr>
        <p:sp>
          <p:nvSpPr>
            <p:cNvPr id="7" name="Right Arrow 6"/>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5400000">
              <a:off x="7036857" y="471170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p:cNvGrpSpPr/>
          <p:nvPr/>
        </p:nvGrpSpPr>
        <p:grpSpPr>
          <a:xfrm>
            <a:off x="5922150" y="396875"/>
            <a:ext cx="364812" cy="4947770"/>
            <a:chOff x="5877145" y="396875"/>
            <a:chExt cx="364812" cy="4947770"/>
          </a:xfrm>
        </p:grpSpPr>
        <p:sp>
          <p:nvSpPr>
            <p:cNvPr id="19" name="Oval 18"/>
            <p:cNvSpPr/>
            <p:nvPr/>
          </p:nvSpPr>
          <p:spPr>
            <a:xfrm>
              <a:off x="5877145"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1</a:t>
              </a:r>
              <a:endParaRPr lang="en-GB" b="1" dirty="0"/>
            </a:p>
          </p:txBody>
        </p:sp>
        <p:sp>
          <p:nvSpPr>
            <p:cNvPr id="37" name="Oval 36"/>
            <p:cNvSpPr/>
            <p:nvPr/>
          </p:nvSpPr>
          <p:spPr>
            <a:xfrm>
              <a:off x="5877145"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2</a:t>
              </a:r>
              <a:endParaRPr lang="en-GB" b="1" dirty="0"/>
            </a:p>
          </p:txBody>
        </p:sp>
        <p:sp>
          <p:nvSpPr>
            <p:cNvPr id="38" name="Oval 37"/>
            <p:cNvSpPr/>
            <p:nvPr/>
          </p:nvSpPr>
          <p:spPr>
            <a:xfrm>
              <a:off x="5877145"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3</a:t>
              </a:r>
              <a:endParaRPr lang="en-GB" b="1" dirty="0"/>
            </a:p>
          </p:txBody>
        </p:sp>
        <p:sp>
          <p:nvSpPr>
            <p:cNvPr id="39" name="Oval 38"/>
            <p:cNvSpPr/>
            <p:nvPr/>
          </p:nvSpPr>
          <p:spPr>
            <a:xfrm>
              <a:off x="5881917"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4</a:t>
              </a:r>
              <a:endParaRPr lang="en-GB" b="1" dirty="0"/>
            </a:p>
          </p:txBody>
        </p:sp>
        <p:sp>
          <p:nvSpPr>
            <p:cNvPr id="40" name="Oval 39"/>
            <p:cNvSpPr/>
            <p:nvPr/>
          </p:nvSpPr>
          <p:spPr>
            <a:xfrm>
              <a:off x="5881917"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5</a:t>
              </a:r>
              <a:endParaRPr lang="en-GB" b="1" dirty="0"/>
            </a:p>
          </p:txBody>
        </p:sp>
        <p:sp>
          <p:nvSpPr>
            <p:cNvPr id="41" name="Oval 40"/>
            <p:cNvSpPr/>
            <p:nvPr/>
          </p:nvSpPr>
          <p:spPr>
            <a:xfrm>
              <a:off x="5881917"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6</a:t>
              </a:r>
              <a:endParaRPr lang="en-GB" b="1" dirty="0"/>
            </a:p>
          </p:txBody>
        </p:sp>
        <p:sp>
          <p:nvSpPr>
            <p:cNvPr id="42" name="Oval 41"/>
            <p:cNvSpPr/>
            <p:nvPr/>
          </p:nvSpPr>
          <p:spPr>
            <a:xfrm>
              <a:off x="5881917"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7</a:t>
              </a:r>
              <a:endParaRPr lang="en-GB" b="1" dirty="0"/>
            </a:p>
          </p:txBody>
        </p:sp>
      </p:grpSp>
    </p:spTree>
    <p:extLst>
      <p:ext uri="{BB962C8B-B14F-4D97-AF65-F5344CB8AC3E}">
        <p14:creationId xmlns:p14="http://schemas.microsoft.com/office/powerpoint/2010/main" val="415086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35" y="303108"/>
            <a:ext cx="1500973" cy="5159424"/>
            <a:chOff x="6401397" y="291049"/>
            <a:chExt cx="1500973" cy="5159424"/>
          </a:xfrm>
        </p:grpSpPr>
        <p:sp>
          <p:nvSpPr>
            <p:cNvPr id="5" name="Rounded Rectangle 4"/>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Decision to participate?</a:t>
              </a:r>
            </a:p>
          </p:txBody>
        </p:sp>
        <p:sp>
          <p:nvSpPr>
            <p:cNvPr id="6" name="Rounded Rectangle 5"/>
            <p:cNvSpPr/>
            <p:nvPr/>
          </p:nvSpPr>
          <p:spPr>
            <a:xfrm>
              <a:off x="6424051" y="291049"/>
              <a:ext cx="1478319" cy="559296"/>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solidFill>
                    <a:schemeClr val="bg1"/>
                  </a:solidFill>
                </a:rPr>
                <a:t>Introductory Meetings</a:t>
              </a:r>
              <a:endParaRPr lang="en-GB" sz="1600" b="1" dirty="0">
                <a:solidFill>
                  <a:schemeClr val="bg1"/>
                </a:solidFill>
              </a:endParaRPr>
            </a:p>
          </p:txBody>
        </p:sp>
        <p:sp>
          <p:nvSpPr>
            <p:cNvPr id="7" name="Rounded Rectangle 6"/>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Pre-data collection</a:t>
              </a:r>
              <a:endParaRPr lang="en-GB" sz="1600" b="1" dirty="0"/>
            </a:p>
          </p:txBody>
        </p:sp>
        <p:sp>
          <p:nvSpPr>
            <p:cNvPr id="8" name="Rounded Rectangle 7"/>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Data Collection</a:t>
              </a:r>
              <a:endParaRPr lang="en-GB" sz="1600" b="1" dirty="0"/>
            </a:p>
          </p:txBody>
        </p:sp>
        <p:sp>
          <p:nvSpPr>
            <p:cNvPr id="9" name="Rounded Rectangle 8"/>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Data Validation</a:t>
              </a:r>
              <a:endParaRPr lang="en-GB" sz="1600" b="1" dirty="0"/>
            </a:p>
          </p:txBody>
        </p:sp>
        <p:sp>
          <p:nvSpPr>
            <p:cNvPr id="10" name="Rounded Rectangle 9"/>
            <p:cNvSpPr/>
            <p:nvPr/>
          </p:nvSpPr>
          <p:spPr>
            <a:xfrm>
              <a:off x="6408949" y="4124489"/>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Sign-off</a:t>
              </a:r>
            </a:p>
          </p:txBody>
        </p:sp>
        <p:sp>
          <p:nvSpPr>
            <p:cNvPr id="11" name="Rounded Rectangle 10"/>
            <p:cNvSpPr/>
            <p:nvPr/>
          </p:nvSpPr>
          <p:spPr>
            <a:xfrm>
              <a:off x="6424051" y="4891177"/>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Reporting &amp; Feedback</a:t>
              </a:r>
              <a:endParaRPr lang="en-GB" sz="1600" b="1" dirty="0"/>
            </a:p>
          </p:txBody>
        </p:sp>
      </p:grpSp>
      <p:grpSp>
        <p:nvGrpSpPr>
          <p:cNvPr id="12" name="Group 11"/>
          <p:cNvGrpSpPr/>
          <p:nvPr/>
        </p:nvGrpSpPr>
        <p:grpSpPr>
          <a:xfrm>
            <a:off x="1049908" y="862402"/>
            <a:ext cx="174224" cy="4040837"/>
            <a:chOff x="7064770" y="850343"/>
            <a:chExt cx="174224" cy="4040837"/>
          </a:xfrm>
        </p:grpSpPr>
        <p:sp>
          <p:nvSpPr>
            <p:cNvPr id="13" name="Right Arrow 12"/>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5400000">
              <a:off x="7036857" y="471170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p:cNvSpPr txBox="1"/>
          <p:nvPr/>
        </p:nvSpPr>
        <p:spPr>
          <a:xfrm>
            <a:off x="2565285" y="1423634"/>
            <a:ext cx="5877145" cy="954107"/>
          </a:xfrm>
          <a:prstGeom prst="rect">
            <a:avLst/>
          </a:prstGeom>
          <a:noFill/>
        </p:spPr>
        <p:txBody>
          <a:bodyPr wrap="square" rtlCol="0">
            <a:spAutoFit/>
          </a:bodyPr>
          <a:lstStyle/>
          <a:p>
            <a:pPr marL="457200" indent="-457200">
              <a:spcAft>
                <a:spcPts val="2400"/>
              </a:spcAft>
              <a:buFont typeface="Wingdings" panose="05000000000000000000" pitchFamily="2" charset="2"/>
              <a:buChar char="q"/>
            </a:pPr>
            <a:r>
              <a:rPr lang="en-GB" sz="2800" dirty="0" smtClean="0"/>
              <a:t>Meetings with key stakeholders and government representatives</a:t>
            </a:r>
          </a:p>
        </p:txBody>
      </p:sp>
      <p:sp>
        <p:nvSpPr>
          <p:cNvPr id="20" name="Title 1"/>
          <p:cNvSpPr>
            <a:spLocks noGrp="1"/>
          </p:cNvSpPr>
          <p:nvPr>
            <p:ph type="title"/>
          </p:nvPr>
        </p:nvSpPr>
        <p:spPr>
          <a:xfrm>
            <a:off x="2553090" y="291708"/>
            <a:ext cx="8229600" cy="994122"/>
          </a:xfrm>
        </p:spPr>
        <p:txBody>
          <a:bodyPr/>
          <a:lstStyle/>
          <a:p>
            <a:r>
              <a:rPr lang="en-GB" dirty="0" smtClean="0"/>
              <a:t>Introductory Meetings</a:t>
            </a:r>
            <a:endParaRPr lang="en-GB" dirty="0"/>
          </a:p>
        </p:txBody>
      </p:sp>
      <p:grpSp>
        <p:nvGrpSpPr>
          <p:cNvPr id="21" name="Group 20"/>
          <p:cNvGrpSpPr/>
          <p:nvPr/>
        </p:nvGrpSpPr>
        <p:grpSpPr>
          <a:xfrm>
            <a:off x="204129" y="396875"/>
            <a:ext cx="364812" cy="4947770"/>
            <a:chOff x="5877145" y="396875"/>
            <a:chExt cx="364812" cy="4947770"/>
          </a:xfrm>
        </p:grpSpPr>
        <p:sp>
          <p:nvSpPr>
            <p:cNvPr id="22" name="Oval 21"/>
            <p:cNvSpPr/>
            <p:nvPr/>
          </p:nvSpPr>
          <p:spPr>
            <a:xfrm>
              <a:off x="5877145" y="396875"/>
              <a:ext cx="360040" cy="347641"/>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b="1" dirty="0" smtClean="0"/>
                <a:t>1</a:t>
              </a:r>
              <a:endParaRPr lang="en-GB" b="1" dirty="0"/>
            </a:p>
          </p:txBody>
        </p:sp>
        <p:sp>
          <p:nvSpPr>
            <p:cNvPr id="23" name="Oval 22"/>
            <p:cNvSpPr/>
            <p:nvPr/>
          </p:nvSpPr>
          <p:spPr>
            <a:xfrm>
              <a:off x="5877145"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2</a:t>
              </a:r>
              <a:endParaRPr lang="en-GB" b="1" dirty="0"/>
            </a:p>
          </p:txBody>
        </p:sp>
        <p:sp>
          <p:nvSpPr>
            <p:cNvPr id="24" name="Oval 23"/>
            <p:cNvSpPr/>
            <p:nvPr/>
          </p:nvSpPr>
          <p:spPr>
            <a:xfrm>
              <a:off x="5877145"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3</a:t>
              </a:r>
              <a:endParaRPr lang="en-GB" b="1" dirty="0"/>
            </a:p>
          </p:txBody>
        </p:sp>
        <p:sp>
          <p:nvSpPr>
            <p:cNvPr id="25" name="Oval 24"/>
            <p:cNvSpPr/>
            <p:nvPr/>
          </p:nvSpPr>
          <p:spPr>
            <a:xfrm>
              <a:off x="5881917"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4</a:t>
              </a:r>
              <a:endParaRPr lang="en-GB" b="1" dirty="0"/>
            </a:p>
          </p:txBody>
        </p:sp>
        <p:sp>
          <p:nvSpPr>
            <p:cNvPr id="26" name="Oval 25"/>
            <p:cNvSpPr/>
            <p:nvPr/>
          </p:nvSpPr>
          <p:spPr>
            <a:xfrm>
              <a:off x="5881917"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5</a:t>
              </a:r>
              <a:endParaRPr lang="en-GB" b="1" dirty="0"/>
            </a:p>
          </p:txBody>
        </p:sp>
        <p:sp>
          <p:nvSpPr>
            <p:cNvPr id="27" name="Oval 26"/>
            <p:cNvSpPr/>
            <p:nvPr/>
          </p:nvSpPr>
          <p:spPr>
            <a:xfrm>
              <a:off x="5881917"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6</a:t>
              </a:r>
              <a:endParaRPr lang="en-GB" b="1" dirty="0"/>
            </a:p>
          </p:txBody>
        </p:sp>
        <p:sp>
          <p:nvSpPr>
            <p:cNvPr id="28" name="Oval 27"/>
            <p:cNvSpPr/>
            <p:nvPr/>
          </p:nvSpPr>
          <p:spPr>
            <a:xfrm>
              <a:off x="5881917"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7</a:t>
              </a:r>
              <a:endParaRPr lang="en-GB" b="1" dirty="0"/>
            </a:p>
          </p:txBody>
        </p:sp>
      </p:grpSp>
    </p:spTree>
    <p:extLst>
      <p:ext uri="{BB962C8B-B14F-4D97-AF65-F5344CB8AC3E}">
        <p14:creationId xmlns:p14="http://schemas.microsoft.com/office/powerpoint/2010/main" val="1714112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35" y="303108"/>
            <a:ext cx="1500973" cy="5159424"/>
            <a:chOff x="6401397" y="291049"/>
            <a:chExt cx="1500973" cy="5159424"/>
          </a:xfrm>
        </p:grpSpPr>
        <p:sp>
          <p:nvSpPr>
            <p:cNvPr id="5" name="Rounded Rectangle 4"/>
            <p:cNvSpPr/>
            <p:nvPr/>
          </p:nvSpPr>
          <p:spPr>
            <a:xfrm>
              <a:off x="6401397" y="1057737"/>
              <a:ext cx="1493421" cy="559296"/>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bg1"/>
                  </a:solidFill>
                </a:rPr>
                <a:t>Decision to participate?</a:t>
              </a:r>
            </a:p>
          </p:txBody>
        </p:sp>
        <p:sp>
          <p:nvSpPr>
            <p:cNvPr id="6" name="Rounded Rectangle 5"/>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Introductory Meetings</a:t>
              </a:r>
            </a:p>
          </p:txBody>
        </p:sp>
        <p:sp>
          <p:nvSpPr>
            <p:cNvPr id="7" name="Rounded Rectangle 6"/>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Pre-data collection</a:t>
              </a:r>
              <a:endParaRPr lang="en-GB" sz="1600" b="1" dirty="0"/>
            </a:p>
          </p:txBody>
        </p:sp>
        <p:sp>
          <p:nvSpPr>
            <p:cNvPr id="8" name="Rounded Rectangle 7"/>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Data Collection</a:t>
              </a:r>
              <a:endParaRPr lang="en-GB" sz="1600" b="1" dirty="0"/>
            </a:p>
          </p:txBody>
        </p:sp>
        <p:sp>
          <p:nvSpPr>
            <p:cNvPr id="9" name="Rounded Rectangle 8"/>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Data Validation</a:t>
              </a:r>
              <a:endParaRPr lang="en-GB" sz="1600" b="1" dirty="0"/>
            </a:p>
          </p:txBody>
        </p:sp>
        <p:sp>
          <p:nvSpPr>
            <p:cNvPr id="10" name="Rounded Rectangle 9"/>
            <p:cNvSpPr/>
            <p:nvPr/>
          </p:nvSpPr>
          <p:spPr>
            <a:xfrm>
              <a:off x="6408949" y="4124489"/>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Sign-off</a:t>
              </a:r>
            </a:p>
          </p:txBody>
        </p:sp>
        <p:sp>
          <p:nvSpPr>
            <p:cNvPr id="11" name="Rounded Rectangle 10"/>
            <p:cNvSpPr/>
            <p:nvPr/>
          </p:nvSpPr>
          <p:spPr>
            <a:xfrm>
              <a:off x="6424051" y="4891177"/>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Reporting &amp; Feedback</a:t>
              </a:r>
              <a:endParaRPr lang="en-GB" sz="1600" b="1" dirty="0"/>
            </a:p>
          </p:txBody>
        </p:sp>
      </p:grpSp>
      <p:grpSp>
        <p:nvGrpSpPr>
          <p:cNvPr id="12" name="Group 11"/>
          <p:cNvGrpSpPr/>
          <p:nvPr/>
        </p:nvGrpSpPr>
        <p:grpSpPr>
          <a:xfrm>
            <a:off x="1049908" y="862402"/>
            <a:ext cx="174224" cy="4040837"/>
            <a:chOff x="7064770" y="850343"/>
            <a:chExt cx="174224" cy="4040837"/>
          </a:xfrm>
        </p:grpSpPr>
        <p:sp>
          <p:nvSpPr>
            <p:cNvPr id="13" name="Right Arrow 12"/>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5400000">
              <a:off x="7036857" y="471170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itle 1"/>
          <p:cNvSpPr>
            <a:spLocks noGrp="1"/>
          </p:cNvSpPr>
          <p:nvPr>
            <p:ph type="title"/>
          </p:nvPr>
        </p:nvSpPr>
        <p:spPr>
          <a:xfrm>
            <a:off x="2553090" y="291708"/>
            <a:ext cx="8229600" cy="994122"/>
          </a:xfrm>
        </p:spPr>
        <p:txBody>
          <a:bodyPr/>
          <a:lstStyle/>
          <a:p>
            <a:r>
              <a:rPr lang="en-GB" dirty="0" smtClean="0"/>
              <a:t>Decision to Participate?</a:t>
            </a:r>
            <a:endParaRPr lang="en-GB" dirty="0"/>
          </a:p>
        </p:txBody>
      </p:sp>
      <p:sp>
        <p:nvSpPr>
          <p:cNvPr id="21" name="TextBox 20"/>
          <p:cNvSpPr txBox="1"/>
          <p:nvPr/>
        </p:nvSpPr>
        <p:spPr>
          <a:xfrm>
            <a:off x="2565285" y="1423634"/>
            <a:ext cx="5877145" cy="3600986"/>
          </a:xfrm>
          <a:prstGeom prst="rect">
            <a:avLst/>
          </a:prstGeom>
          <a:noFill/>
        </p:spPr>
        <p:txBody>
          <a:bodyPr wrap="square" rtlCol="0">
            <a:spAutoFit/>
          </a:bodyPr>
          <a:lstStyle>
            <a:defPPr>
              <a:defRPr lang="en-US"/>
            </a:defPPr>
            <a:lvl1pPr marL="457200" indent="-457200">
              <a:spcAft>
                <a:spcPts val="2400"/>
              </a:spcAft>
              <a:buFont typeface="Wingdings" panose="05000000000000000000" pitchFamily="2" charset="2"/>
              <a:buChar char="q"/>
              <a:defRPr sz="2800"/>
            </a:lvl1pPr>
          </a:lstStyle>
          <a:p>
            <a:r>
              <a:rPr lang="en-GB" dirty="0"/>
              <a:t>Decision by government to participate in </a:t>
            </a:r>
            <a:r>
              <a:rPr lang="en-GB" dirty="0" smtClean="0"/>
              <a:t>GLAAS?</a:t>
            </a:r>
          </a:p>
          <a:p>
            <a:pPr marL="0" indent="0">
              <a:buNone/>
            </a:pPr>
            <a:r>
              <a:rPr lang="en-GB" b="1" dirty="0" smtClean="0"/>
              <a:t>If </a:t>
            </a:r>
            <a:r>
              <a:rPr lang="en-GB" b="1" dirty="0"/>
              <a:t>yes</a:t>
            </a:r>
            <a:r>
              <a:rPr lang="en-GB" b="1" dirty="0" smtClean="0"/>
              <a:t>:</a:t>
            </a:r>
            <a:endParaRPr lang="en-GB" dirty="0"/>
          </a:p>
          <a:p>
            <a:r>
              <a:rPr lang="en-GB" dirty="0"/>
              <a:t>Identify a National Focal </a:t>
            </a:r>
            <a:r>
              <a:rPr lang="en-GB" dirty="0" smtClean="0"/>
              <a:t>Person</a:t>
            </a:r>
            <a:endParaRPr lang="en-GB" dirty="0"/>
          </a:p>
          <a:p>
            <a:r>
              <a:rPr lang="en-GB" dirty="0"/>
              <a:t>Identify resource needs from WHO and outline brief work plan</a:t>
            </a:r>
          </a:p>
        </p:txBody>
      </p:sp>
      <p:grpSp>
        <p:nvGrpSpPr>
          <p:cNvPr id="3" name="Group 2"/>
          <p:cNvGrpSpPr/>
          <p:nvPr/>
        </p:nvGrpSpPr>
        <p:grpSpPr>
          <a:xfrm>
            <a:off x="204129" y="396875"/>
            <a:ext cx="364812" cy="4947770"/>
            <a:chOff x="204129" y="396875"/>
            <a:chExt cx="364812" cy="4947770"/>
          </a:xfrm>
        </p:grpSpPr>
        <p:sp>
          <p:nvSpPr>
            <p:cNvPr id="32" name="Oval 31"/>
            <p:cNvSpPr/>
            <p:nvPr/>
          </p:nvSpPr>
          <p:spPr>
            <a:xfrm>
              <a:off x="204129"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1</a:t>
              </a:r>
            </a:p>
          </p:txBody>
        </p:sp>
        <p:sp>
          <p:nvSpPr>
            <p:cNvPr id="33" name="Oval 32"/>
            <p:cNvSpPr/>
            <p:nvPr/>
          </p:nvSpPr>
          <p:spPr>
            <a:xfrm>
              <a:off x="204129" y="1163563"/>
              <a:ext cx="360040" cy="347641"/>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b="1" dirty="0">
                  <a:solidFill>
                    <a:schemeClr val="lt1"/>
                  </a:solidFill>
                </a:rPr>
                <a:t>2</a:t>
              </a:r>
            </a:p>
          </p:txBody>
        </p:sp>
        <p:sp>
          <p:nvSpPr>
            <p:cNvPr id="34" name="Oval 33"/>
            <p:cNvSpPr/>
            <p:nvPr/>
          </p:nvSpPr>
          <p:spPr>
            <a:xfrm>
              <a:off x="204129"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3</a:t>
              </a:r>
              <a:endParaRPr lang="en-GB" b="1" dirty="0"/>
            </a:p>
          </p:txBody>
        </p:sp>
        <p:sp>
          <p:nvSpPr>
            <p:cNvPr id="35" name="Oval 34"/>
            <p:cNvSpPr/>
            <p:nvPr/>
          </p:nvSpPr>
          <p:spPr>
            <a:xfrm>
              <a:off x="208901"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4</a:t>
              </a:r>
              <a:endParaRPr lang="en-GB" b="1" dirty="0"/>
            </a:p>
          </p:txBody>
        </p:sp>
        <p:sp>
          <p:nvSpPr>
            <p:cNvPr id="36" name="Oval 35"/>
            <p:cNvSpPr/>
            <p:nvPr/>
          </p:nvSpPr>
          <p:spPr>
            <a:xfrm>
              <a:off x="208901"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5</a:t>
              </a:r>
              <a:endParaRPr lang="en-GB" b="1" dirty="0"/>
            </a:p>
          </p:txBody>
        </p:sp>
        <p:sp>
          <p:nvSpPr>
            <p:cNvPr id="37" name="Oval 36"/>
            <p:cNvSpPr/>
            <p:nvPr/>
          </p:nvSpPr>
          <p:spPr>
            <a:xfrm>
              <a:off x="208901"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6</a:t>
              </a:r>
              <a:endParaRPr lang="en-GB" b="1" dirty="0"/>
            </a:p>
          </p:txBody>
        </p:sp>
        <p:sp>
          <p:nvSpPr>
            <p:cNvPr id="38" name="Oval 37"/>
            <p:cNvSpPr/>
            <p:nvPr/>
          </p:nvSpPr>
          <p:spPr>
            <a:xfrm>
              <a:off x="208901"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7</a:t>
              </a:r>
              <a:endParaRPr lang="en-GB" b="1" dirty="0"/>
            </a:p>
          </p:txBody>
        </p:sp>
      </p:grpSp>
    </p:spTree>
    <p:extLst>
      <p:ext uri="{BB962C8B-B14F-4D97-AF65-F5344CB8AC3E}">
        <p14:creationId xmlns:p14="http://schemas.microsoft.com/office/powerpoint/2010/main" val="1549768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35" y="303108"/>
            <a:ext cx="1500973" cy="5159424"/>
            <a:chOff x="6401397" y="291049"/>
            <a:chExt cx="1500973" cy="5159424"/>
          </a:xfrm>
        </p:grpSpPr>
        <p:sp>
          <p:nvSpPr>
            <p:cNvPr id="5" name="Rounded Rectangle 4"/>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Decision to participate?</a:t>
              </a:r>
            </a:p>
          </p:txBody>
        </p:sp>
        <p:sp>
          <p:nvSpPr>
            <p:cNvPr id="6" name="Rounded Rectangle 5"/>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Introductory Meetings</a:t>
              </a:r>
            </a:p>
          </p:txBody>
        </p:sp>
        <p:sp>
          <p:nvSpPr>
            <p:cNvPr id="7" name="Rounded Rectangle 6"/>
            <p:cNvSpPr/>
            <p:nvPr/>
          </p:nvSpPr>
          <p:spPr>
            <a:xfrm>
              <a:off x="6416500" y="1824425"/>
              <a:ext cx="1478319" cy="559296"/>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bg1"/>
                  </a:solidFill>
                </a:rPr>
                <a:t>Pre-data collection</a:t>
              </a:r>
            </a:p>
          </p:txBody>
        </p:sp>
        <p:sp>
          <p:nvSpPr>
            <p:cNvPr id="8" name="Rounded Rectangle 7"/>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Data Collection</a:t>
              </a:r>
              <a:endParaRPr lang="en-GB" sz="1600" b="1" dirty="0"/>
            </a:p>
          </p:txBody>
        </p:sp>
        <p:sp>
          <p:nvSpPr>
            <p:cNvPr id="9" name="Rounded Rectangle 8"/>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Data Validation</a:t>
              </a:r>
              <a:endParaRPr lang="en-GB" sz="1600" b="1" dirty="0"/>
            </a:p>
          </p:txBody>
        </p:sp>
        <p:sp>
          <p:nvSpPr>
            <p:cNvPr id="10" name="Rounded Rectangle 9"/>
            <p:cNvSpPr/>
            <p:nvPr/>
          </p:nvSpPr>
          <p:spPr>
            <a:xfrm>
              <a:off x="6408949" y="4124489"/>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Sign-off</a:t>
              </a:r>
            </a:p>
          </p:txBody>
        </p:sp>
        <p:sp>
          <p:nvSpPr>
            <p:cNvPr id="11" name="Rounded Rectangle 10"/>
            <p:cNvSpPr/>
            <p:nvPr/>
          </p:nvSpPr>
          <p:spPr>
            <a:xfrm>
              <a:off x="6424051" y="4891177"/>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Reporting &amp; Feedback</a:t>
              </a:r>
              <a:endParaRPr lang="en-GB" sz="1600" b="1" dirty="0"/>
            </a:p>
          </p:txBody>
        </p:sp>
      </p:grpSp>
      <p:grpSp>
        <p:nvGrpSpPr>
          <p:cNvPr id="12" name="Group 11"/>
          <p:cNvGrpSpPr/>
          <p:nvPr/>
        </p:nvGrpSpPr>
        <p:grpSpPr>
          <a:xfrm>
            <a:off x="1049908" y="862402"/>
            <a:ext cx="174224" cy="4040837"/>
            <a:chOff x="7064770" y="850343"/>
            <a:chExt cx="174224" cy="4040837"/>
          </a:xfrm>
        </p:grpSpPr>
        <p:sp>
          <p:nvSpPr>
            <p:cNvPr id="13" name="Right Arrow 12"/>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5400000">
              <a:off x="7036857" y="471170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Content Placeholder 2"/>
          <p:cNvSpPr>
            <a:spLocks noGrp="1"/>
          </p:cNvSpPr>
          <p:nvPr>
            <p:ph idx="1"/>
          </p:nvPr>
        </p:nvSpPr>
        <p:spPr>
          <a:xfrm>
            <a:off x="2662445" y="1412776"/>
            <a:ext cx="6140025" cy="3034677"/>
          </a:xfrm>
          <a:noFill/>
        </p:spPr>
        <p:txBody>
          <a:bodyPr wrap="square" rtlCol="0">
            <a:spAutoFit/>
          </a:bodyPr>
          <a:lstStyle/>
          <a:p>
            <a:pPr marL="457200" indent="-457200">
              <a:spcAft>
                <a:spcPts val="2400"/>
              </a:spcAft>
              <a:buFont typeface="Wingdings" panose="05000000000000000000" pitchFamily="2" charset="2"/>
              <a:buChar char="q"/>
            </a:pPr>
            <a:r>
              <a:rPr lang="en-GB" sz="2800" dirty="0"/>
              <a:t>Gather copies of any relevant sector documents, strategies and </a:t>
            </a:r>
            <a:r>
              <a:rPr lang="en-GB" sz="2800" dirty="0" smtClean="0"/>
              <a:t>plans</a:t>
            </a:r>
            <a:endParaRPr lang="en-GB" sz="2800" dirty="0"/>
          </a:p>
          <a:p>
            <a:pPr marL="457200" indent="-457200">
              <a:spcAft>
                <a:spcPts val="2400"/>
              </a:spcAft>
              <a:buFont typeface="Wingdings" panose="05000000000000000000" pitchFamily="2" charset="2"/>
              <a:buChar char="q"/>
            </a:pPr>
            <a:r>
              <a:rPr lang="en-GB" sz="2800" dirty="0"/>
              <a:t>Kick-off workshop to present GLAAS to government and key </a:t>
            </a:r>
            <a:r>
              <a:rPr lang="en-GB" sz="2800" dirty="0" smtClean="0"/>
              <a:t>stakeholders</a:t>
            </a:r>
            <a:endParaRPr lang="en-GB" sz="2800" dirty="0"/>
          </a:p>
          <a:p>
            <a:pPr marL="0" indent="0">
              <a:spcAft>
                <a:spcPts val="2400"/>
              </a:spcAft>
              <a:buNone/>
            </a:pPr>
            <a:endParaRPr lang="en-GB" sz="2800" dirty="0"/>
          </a:p>
        </p:txBody>
      </p:sp>
      <p:sp>
        <p:nvSpPr>
          <p:cNvPr id="20" name="Title 1"/>
          <p:cNvSpPr>
            <a:spLocks noGrp="1"/>
          </p:cNvSpPr>
          <p:nvPr>
            <p:ph type="title"/>
          </p:nvPr>
        </p:nvSpPr>
        <p:spPr>
          <a:xfrm>
            <a:off x="2662445" y="274638"/>
            <a:ext cx="6140025" cy="994122"/>
          </a:xfrm>
        </p:spPr>
        <p:txBody>
          <a:bodyPr/>
          <a:lstStyle/>
          <a:p>
            <a:r>
              <a:rPr lang="en-GB" dirty="0" smtClean="0"/>
              <a:t>Pre Data-Collection Phase</a:t>
            </a:r>
            <a:endParaRPr lang="en-GB" dirty="0"/>
          </a:p>
        </p:txBody>
      </p:sp>
      <p:grpSp>
        <p:nvGrpSpPr>
          <p:cNvPr id="37" name="Group 36"/>
          <p:cNvGrpSpPr/>
          <p:nvPr/>
        </p:nvGrpSpPr>
        <p:grpSpPr>
          <a:xfrm>
            <a:off x="204129" y="396875"/>
            <a:ext cx="364812" cy="4947770"/>
            <a:chOff x="204129" y="396875"/>
            <a:chExt cx="364812" cy="4947770"/>
          </a:xfrm>
        </p:grpSpPr>
        <p:sp>
          <p:nvSpPr>
            <p:cNvPr id="38" name="Oval 37"/>
            <p:cNvSpPr/>
            <p:nvPr/>
          </p:nvSpPr>
          <p:spPr>
            <a:xfrm>
              <a:off x="204129"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1</a:t>
              </a:r>
            </a:p>
          </p:txBody>
        </p:sp>
        <p:sp>
          <p:nvSpPr>
            <p:cNvPr id="39" name="Oval 38"/>
            <p:cNvSpPr/>
            <p:nvPr/>
          </p:nvSpPr>
          <p:spPr>
            <a:xfrm>
              <a:off x="204129"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2</a:t>
              </a:r>
            </a:p>
          </p:txBody>
        </p:sp>
        <p:sp>
          <p:nvSpPr>
            <p:cNvPr id="40" name="Oval 39"/>
            <p:cNvSpPr/>
            <p:nvPr/>
          </p:nvSpPr>
          <p:spPr>
            <a:xfrm>
              <a:off x="204129" y="1930251"/>
              <a:ext cx="360040" cy="347641"/>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b="1" dirty="0">
                  <a:solidFill>
                    <a:schemeClr val="lt1"/>
                  </a:solidFill>
                </a:rPr>
                <a:t>3</a:t>
              </a:r>
            </a:p>
          </p:txBody>
        </p:sp>
        <p:sp>
          <p:nvSpPr>
            <p:cNvPr id="41" name="Oval 40"/>
            <p:cNvSpPr/>
            <p:nvPr/>
          </p:nvSpPr>
          <p:spPr>
            <a:xfrm>
              <a:off x="208901"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4</a:t>
              </a:r>
              <a:endParaRPr lang="en-GB" b="1" dirty="0"/>
            </a:p>
          </p:txBody>
        </p:sp>
        <p:sp>
          <p:nvSpPr>
            <p:cNvPr id="42" name="Oval 41"/>
            <p:cNvSpPr/>
            <p:nvPr/>
          </p:nvSpPr>
          <p:spPr>
            <a:xfrm>
              <a:off x="208901"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5</a:t>
              </a:r>
              <a:endParaRPr lang="en-GB" b="1" dirty="0"/>
            </a:p>
          </p:txBody>
        </p:sp>
        <p:sp>
          <p:nvSpPr>
            <p:cNvPr id="43" name="Oval 42"/>
            <p:cNvSpPr/>
            <p:nvPr/>
          </p:nvSpPr>
          <p:spPr>
            <a:xfrm>
              <a:off x="208901"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6</a:t>
              </a:r>
              <a:endParaRPr lang="en-GB" b="1" dirty="0"/>
            </a:p>
          </p:txBody>
        </p:sp>
        <p:sp>
          <p:nvSpPr>
            <p:cNvPr id="44" name="Oval 43"/>
            <p:cNvSpPr/>
            <p:nvPr/>
          </p:nvSpPr>
          <p:spPr>
            <a:xfrm>
              <a:off x="208901"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7</a:t>
              </a:r>
              <a:endParaRPr lang="en-GB" b="1" dirty="0"/>
            </a:p>
          </p:txBody>
        </p:sp>
      </p:grpSp>
    </p:spTree>
    <p:extLst>
      <p:ext uri="{BB962C8B-B14F-4D97-AF65-F5344CB8AC3E}">
        <p14:creationId xmlns:p14="http://schemas.microsoft.com/office/powerpoint/2010/main" val="1457887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35" y="303108"/>
            <a:ext cx="1500973" cy="5159424"/>
            <a:chOff x="6401397" y="291049"/>
            <a:chExt cx="1500973" cy="5159424"/>
          </a:xfrm>
        </p:grpSpPr>
        <p:sp>
          <p:nvSpPr>
            <p:cNvPr id="5" name="Rounded Rectangle 4"/>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Decision to participate?</a:t>
              </a:r>
            </a:p>
          </p:txBody>
        </p:sp>
        <p:sp>
          <p:nvSpPr>
            <p:cNvPr id="6" name="Rounded Rectangle 5"/>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Introductory Meetings</a:t>
              </a:r>
            </a:p>
          </p:txBody>
        </p:sp>
        <p:sp>
          <p:nvSpPr>
            <p:cNvPr id="7" name="Rounded Rectangle 6"/>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Pre-data collection</a:t>
              </a:r>
            </a:p>
          </p:txBody>
        </p:sp>
        <p:sp>
          <p:nvSpPr>
            <p:cNvPr id="8" name="Rounded Rectangle 7"/>
            <p:cNvSpPr/>
            <p:nvPr/>
          </p:nvSpPr>
          <p:spPr>
            <a:xfrm>
              <a:off x="6408947" y="2591113"/>
              <a:ext cx="1478319" cy="559296"/>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bg1"/>
                  </a:solidFill>
                </a:rPr>
                <a:t>Data Collection</a:t>
              </a:r>
            </a:p>
          </p:txBody>
        </p:sp>
        <p:sp>
          <p:nvSpPr>
            <p:cNvPr id="9" name="Rounded Rectangle 8"/>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Data Validation</a:t>
              </a:r>
            </a:p>
          </p:txBody>
        </p:sp>
        <p:sp>
          <p:nvSpPr>
            <p:cNvPr id="10" name="Rounded Rectangle 9"/>
            <p:cNvSpPr/>
            <p:nvPr/>
          </p:nvSpPr>
          <p:spPr>
            <a:xfrm>
              <a:off x="6408949" y="4124489"/>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Sign-off</a:t>
              </a:r>
            </a:p>
          </p:txBody>
        </p:sp>
        <p:sp>
          <p:nvSpPr>
            <p:cNvPr id="11" name="Rounded Rectangle 10"/>
            <p:cNvSpPr/>
            <p:nvPr/>
          </p:nvSpPr>
          <p:spPr>
            <a:xfrm>
              <a:off x="6424051" y="4891177"/>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Reporting &amp; Feedback</a:t>
              </a:r>
              <a:endParaRPr lang="en-GB" sz="1600" b="1" dirty="0"/>
            </a:p>
          </p:txBody>
        </p:sp>
      </p:grpSp>
      <p:grpSp>
        <p:nvGrpSpPr>
          <p:cNvPr id="12" name="Group 11"/>
          <p:cNvGrpSpPr/>
          <p:nvPr/>
        </p:nvGrpSpPr>
        <p:grpSpPr>
          <a:xfrm>
            <a:off x="1049908" y="862402"/>
            <a:ext cx="174224" cy="4040837"/>
            <a:chOff x="7064770" y="850343"/>
            <a:chExt cx="174224" cy="4040837"/>
          </a:xfrm>
        </p:grpSpPr>
        <p:sp>
          <p:nvSpPr>
            <p:cNvPr id="13" name="Right Arrow 12"/>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5400000">
              <a:off x="7036857" y="471170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itle 1"/>
          <p:cNvSpPr>
            <a:spLocks noGrp="1"/>
          </p:cNvSpPr>
          <p:nvPr>
            <p:ph type="title"/>
          </p:nvPr>
        </p:nvSpPr>
        <p:spPr>
          <a:xfrm>
            <a:off x="2662445" y="274638"/>
            <a:ext cx="6140025" cy="994122"/>
          </a:xfrm>
        </p:spPr>
        <p:txBody>
          <a:bodyPr/>
          <a:lstStyle/>
          <a:p>
            <a:r>
              <a:rPr lang="en-GB" dirty="0" smtClean="0"/>
              <a:t>Data Collection Phase</a:t>
            </a:r>
            <a:endParaRPr lang="en-GB" dirty="0"/>
          </a:p>
        </p:txBody>
      </p:sp>
      <p:grpSp>
        <p:nvGrpSpPr>
          <p:cNvPr id="37" name="Group 36"/>
          <p:cNvGrpSpPr/>
          <p:nvPr/>
        </p:nvGrpSpPr>
        <p:grpSpPr>
          <a:xfrm>
            <a:off x="204129" y="396875"/>
            <a:ext cx="364812" cy="4947770"/>
            <a:chOff x="204129" y="396875"/>
            <a:chExt cx="364812" cy="4947770"/>
          </a:xfrm>
        </p:grpSpPr>
        <p:sp>
          <p:nvSpPr>
            <p:cNvPr id="38" name="Oval 37"/>
            <p:cNvSpPr/>
            <p:nvPr/>
          </p:nvSpPr>
          <p:spPr>
            <a:xfrm>
              <a:off x="204129"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1</a:t>
              </a:r>
            </a:p>
          </p:txBody>
        </p:sp>
        <p:sp>
          <p:nvSpPr>
            <p:cNvPr id="39" name="Oval 38"/>
            <p:cNvSpPr/>
            <p:nvPr/>
          </p:nvSpPr>
          <p:spPr>
            <a:xfrm>
              <a:off x="204129"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2</a:t>
              </a:r>
            </a:p>
          </p:txBody>
        </p:sp>
        <p:sp>
          <p:nvSpPr>
            <p:cNvPr id="40" name="Oval 39"/>
            <p:cNvSpPr/>
            <p:nvPr/>
          </p:nvSpPr>
          <p:spPr>
            <a:xfrm>
              <a:off x="204129"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3</a:t>
              </a:r>
            </a:p>
          </p:txBody>
        </p:sp>
        <p:sp>
          <p:nvSpPr>
            <p:cNvPr id="41" name="Oval 40"/>
            <p:cNvSpPr/>
            <p:nvPr/>
          </p:nvSpPr>
          <p:spPr>
            <a:xfrm>
              <a:off x="208901" y="2696939"/>
              <a:ext cx="360040" cy="347641"/>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b="1" dirty="0">
                  <a:solidFill>
                    <a:schemeClr val="lt1"/>
                  </a:solidFill>
                </a:rPr>
                <a:t>4</a:t>
              </a:r>
            </a:p>
          </p:txBody>
        </p:sp>
        <p:sp>
          <p:nvSpPr>
            <p:cNvPr id="42" name="Oval 41"/>
            <p:cNvSpPr/>
            <p:nvPr/>
          </p:nvSpPr>
          <p:spPr>
            <a:xfrm>
              <a:off x="208901"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5</a:t>
              </a:r>
              <a:endParaRPr lang="en-GB" b="1" dirty="0"/>
            </a:p>
          </p:txBody>
        </p:sp>
        <p:sp>
          <p:nvSpPr>
            <p:cNvPr id="43" name="Oval 42"/>
            <p:cNvSpPr/>
            <p:nvPr/>
          </p:nvSpPr>
          <p:spPr>
            <a:xfrm>
              <a:off x="208901"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6</a:t>
              </a:r>
              <a:endParaRPr lang="en-GB" b="1" dirty="0"/>
            </a:p>
          </p:txBody>
        </p:sp>
        <p:sp>
          <p:nvSpPr>
            <p:cNvPr id="44" name="Oval 43"/>
            <p:cNvSpPr/>
            <p:nvPr/>
          </p:nvSpPr>
          <p:spPr>
            <a:xfrm>
              <a:off x="208901"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7</a:t>
              </a:r>
              <a:endParaRPr lang="en-GB" b="1" dirty="0"/>
            </a:p>
          </p:txBody>
        </p:sp>
      </p:grpSp>
      <p:sp>
        <p:nvSpPr>
          <p:cNvPr id="45" name="Content Placeholder 2"/>
          <p:cNvSpPr>
            <a:spLocks noGrp="1"/>
          </p:cNvSpPr>
          <p:nvPr>
            <p:ph idx="1"/>
          </p:nvPr>
        </p:nvSpPr>
        <p:spPr>
          <a:xfrm>
            <a:off x="2662445" y="1412776"/>
            <a:ext cx="6140025" cy="954107"/>
          </a:xfrm>
          <a:noFill/>
        </p:spPr>
        <p:txBody>
          <a:bodyPr wrap="square" rtlCol="0">
            <a:spAutoFit/>
          </a:bodyPr>
          <a:lstStyle/>
          <a:p>
            <a:pPr marL="457200" indent="-457200">
              <a:spcAft>
                <a:spcPts val="2400"/>
              </a:spcAft>
              <a:buFont typeface="Wingdings" panose="05000000000000000000" pitchFamily="2" charset="2"/>
              <a:buChar char="q"/>
            </a:pPr>
            <a:r>
              <a:rPr lang="en-GB" sz="2800" dirty="0"/>
              <a:t>National Focal </a:t>
            </a:r>
            <a:r>
              <a:rPr lang="en-GB" sz="2800" dirty="0" smtClean="0"/>
              <a:t>Point </a:t>
            </a:r>
            <a:r>
              <a:rPr lang="en-GB" sz="2800" dirty="0"/>
              <a:t>coordinates response to GLAAS </a:t>
            </a:r>
            <a:r>
              <a:rPr lang="en-GB" sz="2800" dirty="0" smtClean="0"/>
              <a:t>survey</a:t>
            </a:r>
            <a:endParaRPr lang="en-GB" sz="2800" dirty="0"/>
          </a:p>
        </p:txBody>
      </p:sp>
    </p:spTree>
    <p:extLst>
      <p:ext uri="{BB962C8B-B14F-4D97-AF65-F5344CB8AC3E}">
        <p14:creationId xmlns:p14="http://schemas.microsoft.com/office/powerpoint/2010/main" val="1660203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35" y="303108"/>
            <a:ext cx="1500973" cy="5159424"/>
            <a:chOff x="6401397" y="291049"/>
            <a:chExt cx="1500973" cy="5159424"/>
          </a:xfrm>
        </p:grpSpPr>
        <p:sp>
          <p:nvSpPr>
            <p:cNvPr id="5" name="Rounded Rectangle 4"/>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Decision to participate?</a:t>
              </a:r>
            </a:p>
          </p:txBody>
        </p:sp>
        <p:sp>
          <p:nvSpPr>
            <p:cNvPr id="6" name="Rounded Rectangle 5"/>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Introductory Meetings</a:t>
              </a:r>
            </a:p>
          </p:txBody>
        </p:sp>
        <p:sp>
          <p:nvSpPr>
            <p:cNvPr id="7" name="Rounded Rectangle 6"/>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Pre-data collection</a:t>
              </a:r>
            </a:p>
          </p:txBody>
        </p:sp>
        <p:sp>
          <p:nvSpPr>
            <p:cNvPr id="8" name="Rounded Rectangle 7"/>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Data Collection</a:t>
              </a:r>
            </a:p>
          </p:txBody>
        </p:sp>
        <p:sp>
          <p:nvSpPr>
            <p:cNvPr id="9" name="Rounded Rectangle 8"/>
            <p:cNvSpPr/>
            <p:nvPr/>
          </p:nvSpPr>
          <p:spPr>
            <a:xfrm>
              <a:off x="6416501" y="3357801"/>
              <a:ext cx="1478319" cy="559296"/>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bg1"/>
                  </a:solidFill>
                </a:rPr>
                <a:t>Data Validation</a:t>
              </a:r>
            </a:p>
          </p:txBody>
        </p:sp>
        <p:sp>
          <p:nvSpPr>
            <p:cNvPr id="10" name="Rounded Rectangle 9"/>
            <p:cNvSpPr/>
            <p:nvPr/>
          </p:nvSpPr>
          <p:spPr>
            <a:xfrm>
              <a:off x="6408949" y="4124489"/>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Sign-off</a:t>
              </a:r>
            </a:p>
          </p:txBody>
        </p:sp>
        <p:sp>
          <p:nvSpPr>
            <p:cNvPr id="11" name="Rounded Rectangle 10"/>
            <p:cNvSpPr/>
            <p:nvPr/>
          </p:nvSpPr>
          <p:spPr>
            <a:xfrm>
              <a:off x="6424051" y="4891177"/>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Reporting &amp; Feedback</a:t>
              </a:r>
              <a:endParaRPr lang="en-GB" sz="1600" b="1" dirty="0"/>
            </a:p>
          </p:txBody>
        </p:sp>
      </p:grpSp>
      <p:grpSp>
        <p:nvGrpSpPr>
          <p:cNvPr id="12" name="Group 11"/>
          <p:cNvGrpSpPr/>
          <p:nvPr/>
        </p:nvGrpSpPr>
        <p:grpSpPr>
          <a:xfrm>
            <a:off x="1049908" y="862402"/>
            <a:ext cx="174224" cy="4040837"/>
            <a:chOff x="7064770" y="850343"/>
            <a:chExt cx="174224" cy="4040837"/>
          </a:xfrm>
        </p:grpSpPr>
        <p:sp>
          <p:nvSpPr>
            <p:cNvPr id="13" name="Right Arrow 12"/>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5400000">
              <a:off x="7036857" y="471170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itle 1"/>
          <p:cNvSpPr>
            <a:spLocks noGrp="1"/>
          </p:cNvSpPr>
          <p:nvPr>
            <p:ph type="title"/>
          </p:nvPr>
        </p:nvSpPr>
        <p:spPr>
          <a:xfrm>
            <a:off x="2662445" y="274638"/>
            <a:ext cx="6140025" cy="994122"/>
          </a:xfrm>
        </p:spPr>
        <p:txBody>
          <a:bodyPr/>
          <a:lstStyle/>
          <a:p>
            <a:r>
              <a:rPr lang="en-GB" dirty="0" smtClean="0"/>
              <a:t>Data Presentation &amp; Validation</a:t>
            </a:r>
            <a:endParaRPr lang="en-GB" dirty="0"/>
          </a:p>
        </p:txBody>
      </p:sp>
      <p:grpSp>
        <p:nvGrpSpPr>
          <p:cNvPr id="37" name="Group 36"/>
          <p:cNvGrpSpPr/>
          <p:nvPr/>
        </p:nvGrpSpPr>
        <p:grpSpPr>
          <a:xfrm>
            <a:off x="204129" y="396875"/>
            <a:ext cx="364812" cy="4947770"/>
            <a:chOff x="204129" y="396875"/>
            <a:chExt cx="364812" cy="4947770"/>
          </a:xfrm>
        </p:grpSpPr>
        <p:sp>
          <p:nvSpPr>
            <p:cNvPr id="38" name="Oval 37"/>
            <p:cNvSpPr/>
            <p:nvPr/>
          </p:nvSpPr>
          <p:spPr>
            <a:xfrm>
              <a:off x="204129"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1</a:t>
              </a:r>
            </a:p>
          </p:txBody>
        </p:sp>
        <p:sp>
          <p:nvSpPr>
            <p:cNvPr id="39" name="Oval 38"/>
            <p:cNvSpPr/>
            <p:nvPr/>
          </p:nvSpPr>
          <p:spPr>
            <a:xfrm>
              <a:off x="204129"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2</a:t>
              </a:r>
            </a:p>
          </p:txBody>
        </p:sp>
        <p:sp>
          <p:nvSpPr>
            <p:cNvPr id="40" name="Oval 39"/>
            <p:cNvSpPr/>
            <p:nvPr/>
          </p:nvSpPr>
          <p:spPr>
            <a:xfrm>
              <a:off x="204129"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3</a:t>
              </a:r>
            </a:p>
          </p:txBody>
        </p:sp>
        <p:sp>
          <p:nvSpPr>
            <p:cNvPr id="41" name="Oval 40"/>
            <p:cNvSpPr/>
            <p:nvPr/>
          </p:nvSpPr>
          <p:spPr>
            <a:xfrm>
              <a:off x="208901"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4</a:t>
              </a:r>
            </a:p>
          </p:txBody>
        </p:sp>
        <p:sp>
          <p:nvSpPr>
            <p:cNvPr id="42" name="Oval 41"/>
            <p:cNvSpPr/>
            <p:nvPr/>
          </p:nvSpPr>
          <p:spPr>
            <a:xfrm>
              <a:off x="208901" y="3463627"/>
              <a:ext cx="360040" cy="347641"/>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b="1" dirty="0">
                  <a:solidFill>
                    <a:schemeClr val="lt1"/>
                  </a:solidFill>
                </a:rPr>
                <a:t>5</a:t>
              </a:r>
            </a:p>
          </p:txBody>
        </p:sp>
        <p:sp>
          <p:nvSpPr>
            <p:cNvPr id="43" name="Oval 42"/>
            <p:cNvSpPr/>
            <p:nvPr/>
          </p:nvSpPr>
          <p:spPr>
            <a:xfrm>
              <a:off x="208901" y="423031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6</a:t>
              </a:r>
              <a:endParaRPr lang="en-GB" b="1" dirty="0"/>
            </a:p>
          </p:txBody>
        </p:sp>
        <p:sp>
          <p:nvSpPr>
            <p:cNvPr id="44" name="Oval 43"/>
            <p:cNvSpPr/>
            <p:nvPr/>
          </p:nvSpPr>
          <p:spPr>
            <a:xfrm>
              <a:off x="208901"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7</a:t>
              </a:r>
              <a:endParaRPr lang="en-GB" b="1" dirty="0"/>
            </a:p>
          </p:txBody>
        </p:sp>
      </p:grpSp>
      <p:sp>
        <p:nvSpPr>
          <p:cNvPr id="45" name="Content Placeholder 2"/>
          <p:cNvSpPr>
            <a:spLocks noGrp="1"/>
          </p:cNvSpPr>
          <p:nvPr>
            <p:ph idx="1"/>
          </p:nvPr>
        </p:nvSpPr>
        <p:spPr>
          <a:xfrm>
            <a:off x="2662445" y="1412776"/>
            <a:ext cx="6140025" cy="2209836"/>
          </a:xfrm>
          <a:noFill/>
        </p:spPr>
        <p:txBody>
          <a:bodyPr wrap="square" rtlCol="0">
            <a:spAutoFit/>
          </a:bodyPr>
          <a:lstStyle/>
          <a:p>
            <a:pPr marL="457200" indent="-457200">
              <a:spcAft>
                <a:spcPts val="2400"/>
              </a:spcAft>
              <a:buFont typeface="Wingdings" panose="05000000000000000000" pitchFamily="2" charset="2"/>
              <a:buChar char="q"/>
            </a:pPr>
            <a:r>
              <a:rPr lang="en-US" sz="2800" dirty="0"/>
              <a:t>Quality assurance and review of </a:t>
            </a:r>
            <a:r>
              <a:rPr lang="en-US" sz="2800" dirty="0" smtClean="0"/>
              <a:t>results</a:t>
            </a:r>
            <a:endParaRPr lang="en-GB" sz="2800" dirty="0"/>
          </a:p>
          <a:p>
            <a:pPr marL="457200" indent="-457200">
              <a:spcAft>
                <a:spcPts val="2400"/>
              </a:spcAft>
              <a:buFont typeface="Wingdings" panose="05000000000000000000" pitchFamily="2" charset="2"/>
              <a:buChar char="q"/>
            </a:pPr>
            <a:r>
              <a:rPr lang="en-GB" sz="2800" dirty="0"/>
              <a:t>Findings are presented at multi-stakeholder </a:t>
            </a:r>
            <a:r>
              <a:rPr lang="en-GB" sz="2800" dirty="0" smtClean="0"/>
              <a:t>meeting</a:t>
            </a:r>
            <a:endParaRPr lang="en-GB" sz="2800" dirty="0"/>
          </a:p>
        </p:txBody>
      </p:sp>
    </p:spTree>
    <p:extLst>
      <p:ext uri="{BB962C8B-B14F-4D97-AF65-F5344CB8AC3E}">
        <p14:creationId xmlns:p14="http://schemas.microsoft.com/office/powerpoint/2010/main" val="2424656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35" y="303108"/>
            <a:ext cx="1500973" cy="5159424"/>
            <a:chOff x="6401397" y="291049"/>
            <a:chExt cx="1500973" cy="5159424"/>
          </a:xfrm>
        </p:grpSpPr>
        <p:sp>
          <p:nvSpPr>
            <p:cNvPr id="5" name="Rounded Rectangle 4"/>
            <p:cNvSpPr/>
            <p:nvPr/>
          </p:nvSpPr>
          <p:spPr>
            <a:xfrm>
              <a:off x="6401397" y="1057737"/>
              <a:ext cx="1493421"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Decision to participate?</a:t>
              </a:r>
            </a:p>
          </p:txBody>
        </p:sp>
        <p:sp>
          <p:nvSpPr>
            <p:cNvPr id="6" name="Rounded Rectangle 5"/>
            <p:cNvSpPr/>
            <p:nvPr/>
          </p:nvSpPr>
          <p:spPr>
            <a:xfrm>
              <a:off x="6424051" y="291049"/>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Introductory Meetings</a:t>
              </a:r>
            </a:p>
          </p:txBody>
        </p:sp>
        <p:sp>
          <p:nvSpPr>
            <p:cNvPr id="7" name="Rounded Rectangle 6"/>
            <p:cNvSpPr/>
            <p:nvPr/>
          </p:nvSpPr>
          <p:spPr>
            <a:xfrm>
              <a:off x="6416500" y="1824425"/>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Pre-data collection</a:t>
              </a:r>
            </a:p>
          </p:txBody>
        </p:sp>
        <p:sp>
          <p:nvSpPr>
            <p:cNvPr id="8" name="Rounded Rectangle 7"/>
            <p:cNvSpPr/>
            <p:nvPr/>
          </p:nvSpPr>
          <p:spPr>
            <a:xfrm>
              <a:off x="6408947" y="2591113"/>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Data Collection</a:t>
              </a:r>
            </a:p>
          </p:txBody>
        </p:sp>
        <p:sp>
          <p:nvSpPr>
            <p:cNvPr id="9" name="Rounded Rectangle 8"/>
            <p:cNvSpPr/>
            <p:nvPr/>
          </p:nvSpPr>
          <p:spPr>
            <a:xfrm>
              <a:off x="6416501" y="3357801"/>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t>Data Validation</a:t>
              </a:r>
            </a:p>
          </p:txBody>
        </p:sp>
        <p:sp>
          <p:nvSpPr>
            <p:cNvPr id="10" name="Rounded Rectangle 9"/>
            <p:cNvSpPr/>
            <p:nvPr/>
          </p:nvSpPr>
          <p:spPr>
            <a:xfrm>
              <a:off x="6408949" y="4124489"/>
              <a:ext cx="1493421" cy="559296"/>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bg1"/>
                  </a:solidFill>
                </a:rPr>
                <a:t>Sign-off</a:t>
              </a:r>
            </a:p>
          </p:txBody>
        </p:sp>
        <p:sp>
          <p:nvSpPr>
            <p:cNvPr id="11" name="Rounded Rectangle 10"/>
            <p:cNvSpPr/>
            <p:nvPr/>
          </p:nvSpPr>
          <p:spPr>
            <a:xfrm>
              <a:off x="6424051" y="4891177"/>
              <a:ext cx="1478319" cy="559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t>Reporting &amp; Feedback</a:t>
              </a:r>
              <a:endParaRPr lang="en-GB" sz="1600" b="1" dirty="0"/>
            </a:p>
          </p:txBody>
        </p:sp>
      </p:grpSp>
      <p:grpSp>
        <p:nvGrpSpPr>
          <p:cNvPr id="12" name="Group 11"/>
          <p:cNvGrpSpPr/>
          <p:nvPr/>
        </p:nvGrpSpPr>
        <p:grpSpPr>
          <a:xfrm>
            <a:off x="1049908" y="862402"/>
            <a:ext cx="174224" cy="4040837"/>
            <a:chOff x="7064770" y="850343"/>
            <a:chExt cx="174224" cy="4040837"/>
          </a:xfrm>
        </p:grpSpPr>
        <p:sp>
          <p:nvSpPr>
            <p:cNvPr id="13" name="Right Arrow 12"/>
            <p:cNvSpPr/>
            <p:nvPr/>
          </p:nvSpPr>
          <p:spPr>
            <a:xfrm rot="5400000">
              <a:off x="7044411" y="1644945"/>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5400000">
              <a:off x="7059513" y="878256"/>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5400000">
              <a:off x="7044411" y="2411634"/>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5400000">
              <a:off x="7044411" y="3178323"/>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7044411" y="3945012"/>
              <a:ext cx="207394"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rot="5400000">
              <a:off x="7036857" y="4711700"/>
              <a:ext cx="207393" cy="1515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itle 1"/>
          <p:cNvSpPr>
            <a:spLocks noGrp="1"/>
          </p:cNvSpPr>
          <p:nvPr>
            <p:ph type="title"/>
          </p:nvPr>
        </p:nvSpPr>
        <p:spPr>
          <a:xfrm>
            <a:off x="2662445" y="274638"/>
            <a:ext cx="6140025" cy="994122"/>
          </a:xfrm>
        </p:spPr>
        <p:txBody>
          <a:bodyPr/>
          <a:lstStyle/>
          <a:p>
            <a:r>
              <a:rPr lang="en-GB" dirty="0" smtClean="0"/>
              <a:t>Government Sign-Off</a:t>
            </a:r>
            <a:endParaRPr lang="en-GB" dirty="0"/>
          </a:p>
        </p:txBody>
      </p:sp>
      <p:grpSp>
        <p:nvGrpSpPr>
          <p:cNvPr id="37" name="Group 36"/>
          <p:cNvGrpSpPr/>
          <p:nvPr/>
        </p:nvGrpSpPr>
        <p:grpSpPr>
          <a:xfrm>
            <a:off x="204129" y="396875"/>
            <a:ext cx="364812" cy="4947770"/>
            <a:chOff x="204129" y="396875"/>
            <a:chExt cx="364812" cy="4947770"/>
          </a:xfrm>
        </p:grpSpPr>
        <p:sp>
          <p:nvSpPr>
            <p:cNvPr id="38" name="Oval 37"/>
            <p:cNvSpPr/>
            <p:nvPr/>
          </p:nvSpPr>
          <p:spPr>
            <a:xfrm>
              <a:off x="204129" y="396875"/>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1</a:t>
              </a:r>
            </a:p>
          </p:txBody>
        </p:sp>
        <p:sp>
          <p:nvSpPr>
            <p:cNvPr id="39" name="Oval 38"/>
            <p:cNvSpPr/>
            <p:nvPr/>
          </p:nvSpPr>
          <p:spPr>
            <a:xfrm>
              <a:off x="204129" y="1163563"/>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2</a:t>
              </a:r>
            </a:p>
          </p:txBody>
        </p:sp>
        <p:sp>
          <p:nvSpPr>
            <p:cNvPr id="40" name="Oval 39"/>
            <p:cNvSpPr/>
            <p:nvPr/>
          </p:nvSpPr>
          <p:spPr>
            <a:xfrm>
              <a:off x="204129" y="1930251"/>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3</a:t>
              </a:r>
            </a:p>
          </p:txBody>
        </p:sp>
        <p:sp>
          <p:nvSpPr>
            <p:cNvPr id="41" name="Oval 40"/>
            <p:cNvSpPr/>
            <p:nvPr/>
          </p:nvSpPr>
          <p:spPr>
            <a:xfrm>
              <a:off x="208901" y="2696939"/>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4</a:t>
              </a:r>
            </a:p>
          </p:txBody>
        </p:sp>
        <p:sp>
          <p:nvSpPr>
            <p:cNvPr id="42" name="Oval 41"/>
            <p:cNvSpPr/>
            <p:nvPr/>
          </p:nvSpPr>
          <p:spPr>
            <a:xfrm>
              <a:off x="208901" y="3463627"/>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dk1"/>
                  </a:solidFill>
                </a:rPr>
                <a:t>5</a:t>
              </a:r>
            </a:p>
          </p:txBody>
        </p:sp>
        <p:sp>
          <p:nvSpPr>
            <p:cNvPr id="43" name="Oval 42"/>
            <p:cNvSpPr/>
            <p:nvPr/>
          </p:nvSpPr>
          <p:spPr>
            <a:xfrm>
              <a:off x="208901" y="4230315"/>
              <a:ext cx="360040" cy="347641"/>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b="1" dirty="0">
                  <a:solidFill>
                    <a:schemeClr val="lt1"/>
                  </a:solidFill>
                </a:rPr>
                <a:t>6</a:t>
              </a:r>
            </a:p>
          </p:txBody>
        </p:sp>
        <p:sp>
          <p:nvSpPr>
            <p:cNvPr id="44" name="Oval 43"/>
            <p:cNvSpPr/>
            <p:nvPr/>
          </p:nvSpPr>
          <p:spPr>
            <a:xfrm>
              <a:off x="208901" y="4997004"/>
              <a:ext cx="360040" cy="34764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7</a:t>
              </a:r>
              <a:endParaRPr lang="en-GB" b="1" dirty="0"/>
            </a:p>
          </p:txBody>
        </p:sp>
      </p:grpSp>
      <p:sp>
        <p:nvSpPr>
          <p:cNvPr id="45" name="Content Placeholder 2"/>
          <p:cNvSpPr>
            <a:spLocks noGrp="1"/>
          </p:cNvSpPr>
          <p:nvPr>
            <p:ph idx="1"/>
          </p:nvPr>
        </p:nvSpPr>
        <p:spPr>
          <a:xfrm>
            <a:off x="2662445" y="1412776"/>
            <a:ext cx="6140025" cy="1384995"/>
          </a:xfrm>
          <a:noFill/>
        </p:spPr>
        <p:txBody>
          <a:bodyPr wrap="square" rtlCol="0">
            <a:spAutoFit/>
          </a:bodyPr>
          <a:lstStyle/>
          <a:p>
            <a:pPr marL="457200" indent="-457200">
              <a:spcAft>
                <a:spcPts val="2400"/>
              </a:spcAft>
              <a:buFont typeface="Wingdings" panose="05000000000000000000" pitchFamily="2" charset="2"/>
              <a:buChar char="q"/>
            </a:pPr>
            <a:r>
              <a:rPr lang="en-US" sz="2800" dirty="0" smtClean="0"/>
              <a:t>The </a:t>
            </a:r>
            <a:r>
              <a:rPr lang="en-US" sz="2800" dirty="0"/>
              <a:t>Government </a:t>
            </a:r>
            <a:r>
              <a:rPr lang="en-US" sz="2800" dirty="0" smtClean="0"/>
              <a:t>reviews </a:t>
            </a:r>
            <a:r>
              <a:rPr lang="en-US" sz="2800" dirty="0"/>
              <a:t>the data and signs </a:t>
            </a:r>
            <a:r>
              <a:rPr lang="en-US" sz="2800" dirty="0" smtClean="0"/>
              <a:t>off on the results before submission</a:t>
            </a:r>
            <a:endParaRPr lang="en-US" sz="2800" dirty="0"/>
          </a:p>
        </p:txBody>
      </p:sp>
    </p:spTree>
    <p:extLst>
      <p:ext uri="{BB962C8B-B14F-4D97-AF65-F5344CB8AC3E}">
        <p14:creationId xmlns:p14="http://schemas.microsoft.com/office/powerpoint/2010/main" val="642257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6FD1CB04D65541B78184888E06A67E" ma:contentTypeVersion="3" ma:contentTypeDescription="Create a new document." ma:contentTypeScope="" ma:versionID="d87be5b745e7fe0ba6a757a07ba0b23c">
  <xsd:schema xmlns:xsd="http://www.w3.org/2001/XMLSchema" xmlns:xs="http://www.w3.org/2001/XMLSchema" xmlns:p="http://schemas.microsoft.com/office/2006/metadata/properties" xmlns:ns2="462afcca-3788-46ce-9dea-accbb72745a3" targetNamespace="http://schemas.microsoft.com/office/2006/metadata/properties" ma:root="true" ma:fieldsID="62b9c6c7a2134e888791f9fb058e14eb" ns2:_="">
    <xsd:import namespace="462afcca-3788-46ce-9dea-accbb72745a3"/>
    <xsd:element name="properties">
      <xsd:complexType>
        <xsd:sequence>
          <xsd:element name="documentManagement">
            <xsd:complexType>
              <xsd:all>
                <xsd:element ref="ns2:Language" minOccurs="0"/>
                <xsd:element ref="ns2:Standard_x002f_EURO" minOccurs="0"/>
                <xsd:element ref="ns2:Form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2afcca-3788-46ce-9dea-accbb72745a3" elementFormDefault="qualified">
    <xsd:import namespace="http://schemas.microsoft.com/office/2006/documentManagement/types"/>
    <xsd:import namespace="http://schemas.microsoft.com/office/infopath/2007/PartnerControls"/>
    <xsd:element name="Language" ma:index="8" nillable="true" ma:displayName="Language" ma:format="Dropdown" ma:internalName="Language">
      <xsd:simpleType>
        <xsd:restriction base="dms:Choice">
          <xsd:enumeration value="English"/>
          <xsd:enumeration value="French"/>
          <xsd:enumeration value="Spanish"/>
          <xsd:enumeration value="Portuguese"/>
          <xsd:enumeration value="Russian"/>
          <xsd:enumeration value="Chinese"/>
          <xsd:enumeration value="Arabic"/>
        </xsd:restriction>
      </xsd:simpleType>
    </xsd:element>
    <xsd:element name="Standard_x002f_EURO" ma:index="9" nillable="true" ma:displayName="Standard/EURO" ma:default="Standard" ma:format="Dropdown" ma:internalName="Standard_x002f_EURO">
      <xsd:simpleType>
        <xsd:restriction base="dms:Choice">
          <xsd:enumeration value="Standard"/>
          <xsd:enumeration value="EURO"/>
        </xsd:restriction>
      </xsd:simpleType>
    </xsd:element>
    <xsd:element name="Form_x0020_type" ma:index="10" nillable="true" ma:displayName="Category" ma:format="Dropdown" ma:internalName="Form_x0020_type">
      <xsd:simpleType>
        <xsd:union memberTypes="dms:Text">
          <xsd:simpleType>
            <xsd:restriction base="dms:Choice">
              <xsd:enumeration value="Long form"/>
              <xsd:enumeration value="Short form"/>
              <xsd:enumeration value="Country feedback form"/>
              <xsd:enumeration value="Data collection processes form"/>
              <xsd:enumeration value="Consent form"/>
              <xsd:enumeration value="Package (zip)"/>
              <xsd:enumeration value="Guidance document"/>
              <xsd:enumeration value="Training material"/>
              <xsd:enumeration value="Support document"/>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orm_x0020_type xmlns="462afcca-3788-46ce-9dea-accbb72745a3">Training material</Form_x0020_type>
    <Standard_x002f_EURO xmlns="462afcca-3788-46ce-9dea-accbb72745a3">Standard</Standard_x002f_EURO>
    <Language xmlns="462afcca-3788-46ce-9dea-accbb72745a3">English</Languag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77FFFE-E1CC-444F-8C16-8D86A14118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2afcca-3788-46ce-9dea-accbb72745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C1FD24-759F-4DF2-8F9F-791B0B3A46F8}">
  <ds:schemaRef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 ds:uri="462afcca-3788-46ce-9dea-accbb72745a3"/>
    <ds:schemaRef ds:uri="http://purl.org/dc/dcmitype/"/>
  </ds:schemaRefs>
</ds:datastoreItem>
</file>

<file path=customXml/itemProps3.xml><?xml version="1.0" encoding="utf-8"?>
<ds:datastoreItem xmlns:ds="http://schemas.openxmlformats.org/officeDocument/2006/customXml" ds:itemID="{139A9E87-7696-4250-8B60-E796FAB9CB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1081</Words>
  <Application>Microsoft Office PowerPoint</Application>
  <PresentationFormat>On-screen Show (4:3)</PresentationFormat>
  <Paragraphs>206</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1_Office Theme</vt:lpstr>
      <vt:lpstr>GLAAS Process</vt:lpstr>
      <vt:lpstr>Overview</vt:lpstr>
      <vt:lpstr>Suggested GLAAS Process</vt:lpstr>
      <vt:lpstr>Introductory Meetings</vt:lpstr>
      <vt:lpstr>Decision to Participate?</vt:lpstr>
      <vt:lpstr>Pre Data-Collection Phase</vt:lpstr>
      <vt:lpstr>Data Collection Phase</vt:lpstr>
      <vt:lpstr>Data Presentation &amp; Validation</vt:lpstr>
      <vt:lpstr>Government Sign-Off</vt:lpstr>
      <vt:lpstr>Reporting and Feedback</vt:lpstr>
      <vt:lpstr>Additional Forms to be Submitted</vt:lpstr>
      <vt:lpstr>Kenya and Ethiopia</vt:lpstr>
      <vt:lpstr>Kenya: GLAAS Process in 2014</vt:lpstr>
      <vt:lpstr>Kenya: Lessons Learnt from 2014</vt:lpstr>
      <vt:lpstr>Ethiopia: GLAAS Process 2014</vt:lpstr>
      <vt:lpstr>Ethiopia: Lessons Learnt from 2014</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GLAAS Process</dc:title>
  <dc:creator/>
  <cp:lastModifiedBy/>
  <cp:revision>2</cp:revision>
  <dcterms:created xsi:type="dcterms:W3CDTF">2016-10-24T12:58:27Z</dcterms:created>
  <dcterms:modified xsi:type="dcterms:W3CDTF">2016-11-02T15:00:43Z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0x010100C26FD1CB04D65541B78184888E06A67E</vt:lpwstr>
  </property>
  <property fmtid="{D5CDD505-2E9C-101B-9397-08002B2CF9AE}" pid="3" name="_MarkAsFinal">
    <vt:bool>true</vt:bool>
  </property>
</Properties>
</file>