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sldIdLst>
    <p:sldId id="257" r:id="rId5"/>
    <p:sldId id="282" r:id="rId6"/>
    <p:sldId id="283" r:id="rId7"/>
    <p:sldId id="281" r:id="rId8"/>
    <p:sldId id="301" r:id="rId9"/>
    <p:sldId id="299" r:id="rId10"/>
    <p:sldId id="293" r:id="rId11"/>
    <p:sldId id="294" r:id="rId12"/>
    <p:sldId id="296" r:id="rId13"/>
    <p:sldId id="297" r:id="rId14"/>
    <p:sldId id="258" r:id="rId15"/>
    <p:sldId id="259" r:id="rId16"/>
    <p:sldId id="300" r:id="rId17"/>
    <p:sldId id="289" r:id="rId18"/>
    <p:sldId id="290" r:id="rId19"/>
    <p:sldId id="291" r:id="rId20"/>
    <p:sldId id="302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59" autoAdjust="0"/>
  </p:normalViewPr>
  <p:slideViewPr>
    <p:cSldViewPr snapToGrid="0">
      <p:cViewPr varScale="1">
        <p:scale>
          <a:sx n="64" d="100"/>
          <a:sy n="64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E5818-6590-43F0-BA01-508439F7D41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FDA411-0CC7-4B86-9BB5-B5F5F7A138D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CH" sz="2000" b="0" u="sng" dirty="0" smtClean="0"/>
            <a:t>6.3</a:t>
          </a:r>
          <a:br>
            <a:rPr lang="fr-CH" sz="2000" b="0" u="sng" dirty="0" smtClean="0"/>
          </a:br>
          <a:r>
            <a:rPr lang="fr-CH" sz="2000" b="0" dirty="0" smtClean="0"/>
            <a:t>Water </a:t>
          </a:r>
          <a:r>
            <a:rPr lang="fr-CH" sz="2000" b="0" dirty="0" err="1" smtClean="0"/>
            <a:t>quality</a:t>
          </a:r>
          <a:endParaRPr lang="en-GB" sz="2000" b="0" dirty="0"/>
        </a:p>
      </dgm:t>
    </dgm:pt>
    <dgm:pt modelId="{7A327EFF-FD53-4D0A-92DA-7347F37536AF}" type="parTrans" cxnId="{5FA2B3CE-06B5-45E8-8442-74516F6FAB8C}">
      <dgm:prSet/>
      <dgm:spPr/>
      <dgm:t>
        <a:bodyPr/>
        <a:lstStyle/>
        <a:p>
          <a:endParaRPr lang="en-GB" b="0"/>
        </a:p>
      </dgm:t>
    </dgm:pt>
    <dgm:pt modelId="{934460E4-871D-4864-9283-D0097E115D8B}" type="sibTrans" cxnId="{5FA2B3CE-06B5-45E8-8442-74516F6FAB8C}">
      <dgm:prSet/>
      <dgm:spPr/>
      <dgm:t>
        <a:bodyPr/>
        <a:lstStyle/>
        <a:p>
          <a:endParaRPr lang="en-GB" b="0"/>
        </a:p>
      </dgm:t>
    </dgm:pt>
    <dgm:pt modelId="{50344AE3-A4B3-466D-ABB7-3EF67862059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H" sz="2000" b="0" u="sng" smtClean="0"/>
            <a:t>6.4</a:t>
          </a:r>
          <a:r>
            <a:rPr lang="fr-CH" sz="2000" b="0" smtClean="0"/>
            <a:t> </a:t>
          </a:r>
          <a:br>
            <a:rPr lang="fr-CH" sz="2000" b="0" smtClean="0"/>
          </a:br>
          <a:r>
            <a:rPr lang="fr-CH" sz="2000" b="0" smtClean="0"/>
            <a:t>Water scarcity</a:t>
          </a:r>
          <a:endParaRPr lang="en-GB" sz="2000" b="0"/>
        </a:p>
      </dgm:t>
    </dgm:pt>
    <dgm:pt modelId="{AD8E26E2-2E86-4B3B-9A21-CA8E390485E2}" type="parTrans" cxnId="{9BE8507B-AF6E-4CA5-85B9-5AE876084371}">
      <dgm:prSet/>
      <dgm:spPr/>
      <dgm:t>
        <a:bodyPr/>
        <a:lstStyle/>
        <a:p>
          <a:endParaRPr lang="en-GB" b="0"/>
        </a:p>
      </dgm:t>
    </dgm:pt>
    <dgm:pt modelId="{43C292B6-E742-4692-B5F3-464772917DB8}" type="sibTrans" cxnId="{9BE8507B-AF6E-4CA5-85B9-5AE876084371}">
      <dgm:prSet/>
      <dgm:spPr/>
      <dgm:t>
        <a:bodyPr/>
        <a:lstStyle/>
        <a:p>
          <a:endParaRPr lang="en-GB" b="0"/>
        </a:p>
      </dgm:t>
    </dgm:pt>
    <dgm:pt modelId="{C3F76302-BE1F-4B8A-B530-0E956F4593B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H" sz="1800" b="0" u="sng" dirty="0" smtClean="0"/>
            <a:t>6.5</a:t>
          </a:r>
          <a:r>
            <a:rPr lang="fr-CH" sz="1800" b="0" dirty="0" smtClean="0"/>
            <a:t> </a:t>
          </a:r>
          <a:br>
            <a:rPr lang="fr-CH" sz="1800" b="0" dirty="0" smtClean="0"/>
          </a:br>
          <a:r>
            <a:rPr lang="fr-CH" sz="1800" b="0" dirty="0" smtClean="0"/>
            <a:t>Water </a:t>
          </a:r>
          <a:r>
            <a:rPr lang="fr-CH" sz="1800" b="0" dirty="0" err="1" smtClean="0"/>
            <a:t>resource</a:t>
          </a:r>
          <a:r>
            <a:rPr lang="fr-CH" sz="1800" b="0" dirty="0" smtClean="0"/>
            <a:t> </a:t>
          </a:r>
          <a:r>
            <a:rPr lang="fr-CH" sz="1800" b="0" dirty="0" err="1" smtClean="0"/>
            <a:t>mgmt</a:t>
          </a:r>
          <a:r>
            <a:rPr lang="fr-CH" sz="1800" b="0" dirty="0" smtClean="0"/>
            <a:t> </a:t>
          </a:r>
          <a:endParaRPr lang="en-GB" sz="1200" b="0" dirty="0"/>
        </a:p>
      </dgm:t>
    </dgm:pt>
    <dgm:pt modelId="{FB8CC17E-367C-4B6B-9117-A3D07AAAFFEA}" type="parTrans" cxnId="{94959F00-7289-45FC-95CF-BE08CB89833C}">
      <dgm:prSet/>
      <dgm:spPr/>
      <dgm:t>
        <a:bodyPr/>
        <a:lstStyle/>
        <a:p>
          <a:endParaRPr lang="en-GB" b="0"/>
        </a:p>
      </dgm:t>
    </dgm:pt>
    <dgm:pt modelId="{EE368855-06EB-48B3-A695-C834199CA4B7}" type="sibTrans" cxnId="{94959F00-7289-45FC-95CF-BE08CB89833C}">
      <dgm:prSet/>
      <dgm:spPr/>
      <dgm:t>
        <a:bodyPr/>
        <a:lstStyle/>
        <a:p>
          <a:endParaRPr lang="en-GB" b="0"/>
        </a:p>
      </dgm:t>
    </dgm:pt>
    <dgm:pt modelId="{75B1C61B-2F6C-4A64-8F57-042902147D5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H" sz="2000" b="0" u="sng" smtClean="0"/>
            <a:t>6.6</a:t>
          </a:r>
          <a:r>
            <a:rPr lang="fr-CH" sz="2000" b="0" smtClean="0"/>
            <a:t> </a:t>
          </a:r>
          <a:br>
            <a:rPr lang="fr-CH" sz="2000" b="0" smtClean="0"/>
          </a:br>
          <a:r>
            <a:rPr lang="fr-CH" sz="2000" b="0" smtClean="0"/>
            <a:t>Eco-systems</a:t>
          </a:r>
          <a:endParaRPr lang="en-GB" sz="2000" b="0"/>
        </a:p>
      </dgm:t>
    </dgm:pt>
    <dgm:pt modelId="{E5E6ED94-AD58-43BA-9ECD-B8640389DAB6}" type="parTrans" cxnId="{55088DD6-2AD9-43AE-B46E-29BBFC98380F}">
      <dgm:prSet/>
      <dgm:spPr/>
      <dgm:t>
        <a:bodyPr/>
        <a:lstStyle/>
        <a:p>
          <a:endParaRPr lang="en-GB" b="0"/>
        </a:p>
      </dgm:t>
    </dgm:pt>
    <dgm:pt modelId="{51BE0911-4F09-4E4A-9B3D-09848135F45D}" type="sibTrans" cxnId="{55088DD6-2AD9-43AE-B46E-29BBFC98380F}">
      <dgm:prSet/>
      <dgm:spPr/>
      <dgm:t>
        <a:bodyPr/>
        <a:lstStyle/>
        <a:p>
          <a:endParaRPr lang="en-GB" b="0"/>
        </a:p>
      </dgm:t>
    </dgm:pt>
    <dgm:pt modelId="{D157B501-3F9E-4BF0-B8E9-8DD34ABE2EDE}">
      <dgm:prSet phldrT="[Text]" custT="1"/>
      <dgm:spPr>
        <a:solidFill>
          <a:schemeClr val="tx2"/>
        </a:solidFill>
      </dgm:spPr>
      <dgm:t>
        <a:bodyPr/>
        <a:lstStyle/>
        <a:p>
          <a:r>
            <a:rPr lang="fr-CH" sz="2000" b="0" u="sng" dirty="0" smtClean="0"/>
            <a:t>6.2</a:t>
          </a:r>
          <a:r>
            <a:rPr lang="fr-CH" sz="2000" b="0" dirty="0" smtClean="0"/>
            <a:t> </a:t>
          </a:r>
          <a:br>
            <a:rPr lang="fr-CH" sz="2000" b="0" dirty="0" smtClean="0"/>
          </a:br>
          <a:r>
            <a:rPr lang="fr-CH" sz="1600" b="0" dirty="0" err="1" smtClean="0"/>
            <a:t>Sanitation</a:t>
          </a:r>
          <a:r>
            <a:rPr lang="fr-CH" sz="1800" b="0" dirty="0" smtClean="0"/>
            <a:t> </a:t>
          </a:r>
          <a:r>
            <a:rPr lang="fr-CH" sz="1600" b="0" dirty="0" smtClean="0"/>
            <a:t>and </a:t>
          </a:r>
          <a:r>
            <a:rPr lang="fr-CH" sz="1600" b="0" dirty="0" err="1" smtClean="0"/>
            <a:t>Hygiene</a:t>
          </a:r>
          <a:endParaRPr lang="en-GB" sz="1600" b="0" dirty="0"/>
        </a:p>
      </dgm:t>
    </dgm:pt>
    <dgm:pt modelId="{495271C6-71BC-4F84-8DAB-79540BFBB42D}" type="parTrans" cxnId="{3B194D12-B523-4775-A98E-E9A219E2D842}">
      <dgm:prSet/>
      <dgm:spPr/>
      <dgm:t>
        <a:bodyPr/>
        <a:lstStyle/>
        <a:p>
          <a:endParaRPr lang="en-GB" b="0"/>
        </a:p>
      </dgm:t>
    </dgm:pt>
    <dgm:pt modelId="{7EEC0A7F-8E7B-4446-B701-71501448D362}" type="sibTrans" cxnId="{3B194D12-B523-4775-A98E-E9A219E2D842}">
      <dgm:prSet/>
      <dgm:spPr/>
      <dgm:t>
        <a:bodyPr/>
        <a:lstStyle/>
        <a:p>
          <a:endParaRPr lang="en-GB" b="0"/>
        </a:p>
      </dgm:t>
    </dgm:pt>
    <dgm:pt modelId="{9F6B9979-B1ED-4101-98BE-205DA39F9087}">
      <dgm:prSet phldrT="[Text]" custT="1"/>
      <dgm:spPr>
        <a:solidFill>
          <a:schemeClr val="tx2"/>
        </a:solidFill>
      </dgm:spPr>
      <dgm:t>
        <a:bodyPr/>
        <a:lstStyle/>
        <a:p>
          <a:r>
            <a:rPr lang="fr-CH" sz="2000" b="0" u="sng" smtClean="0"/>
            <a:t>6.1</a:t>
          </a:r>
          <a:r>
            <a:rPr lang="fr-CH" sz="2000" b="0" smtClean="0"/>
            <a:t/>
          </a:r>
          <a:br>
            <a:rPr lang="fr-CH" sz="2000" b="0" smtClean="0"/>
          </a:br>
          <a:r>
            <a:rPr lang="fr-CH" sz="2000" b="0" smtClean="0"/>
            <a:t>Drinking Water</a:t>
          </a:r>
          <a:endParaRPr lang="en-GB" sz="2000" b="0"/>
        </a:p>
      </dgm:t>
    </dgm:pt>
    <dgm:pt modelId="{C42736B5-1A0E-4E76-8B51-3B336A7E352A}" type="parTrans" cxnId="{9EFA92E8-7A95-4FD2-8897-D295E37276B2}">
      <dgm:prSet/>
      <dgm:spPr/>
      <dgm:t>
        <a:bodyPr/>
        <a:lstStyle/>
        <a:p>
          <a:endParaRPr lang="en-GB" b="0"/>
        </a:p>
      </dgm:t>
    </dgm:pt>
    <dgm:pt modelId="{427E4EB7-449D-42A0-9DBC-2A5268ADF44D}" type="sibTrans" cxnId="{9EFA92E8-7A95-4FD2-8897-D295E37276B2}">
      <dgm:prSet/>
      <dgm:spPr/>
      <dgm:t>
        <a:bodyPr/>
        <a:lstStyle/>
        <a:p>
          <a:endParaRPr lang="en-GB" b="0"/>
        </a:p>
      </dgm:t>
    </dgm:pt>
    <dgm:pt modelId="{9F24E577-64BA-40E6-A61F-EF600ED0D9E4}">
      <dgm:prSet phldrT="[Text]" custT="1"/>
      <dgm:spPr>
        <a:solidFill>
          <a:schemeClr val="bg1"/>
        </a:solidFill>
        <a:ln>
          <a:solidFill>
            <a:srgbClr val="4F81BD"/>
          </a:solidFill>
        </a:ln>
      </dgm:spPr>
      <dgm:t>
        <a:bodyPr/>
        <a:lstStyle/>
        <a:p>
          <a:r>
            <a:rPr lang="fr-CH" sz="2800" b="0" smtClean="0">
              <a:solidFill>
                <a:schemeClr val="accent1"/>
              </a:solidFill>
            </a:rPr>
            <a:t>Goal 6</a:t>
          </a:r>
          <a:endParaRPr lang="en-GB" sz="2800" b="0">
            <a:solidFill>
              <a:schemeClr val="accent1"/>
            </a:solidFill>
          </a:endParaRPr>
        </a:p>
      </dgm:t>
    </dgm:pt>
    <dgm:pt modelId="{F5742AB3-E138-44D6-ABFE-050802EF5FEA}" type="sibTrans" cxnId="{05A21BF7-C546-42FC-9DB9-CCF91042A24C}">
      <dgm:prSet/>
      <dgm:spPr/>
      <dgm:t>
        <a:bodyPr/>
        <a:lstStyle/>
        <a:p>
          <a:endParaRPr lang="en-GB" b="0"/>
        </a:p>
      </dgm:t>
    </dgm:pt>
    <dgm:pt modelId="{38ADCC92-E5B0-47C4-91F0-0178D5601EF1}" type="parTrans" cxnId="{05A21BF7-C546-42FC-9DB9-CCF91042A24C}">
      <dgm:prSet/>
      <dgm:spPr/>
      <dgm:t>
        <a:bodyPr/>
        <a:lstStyle/>
        <a:p>
          <a:endParaRPr lang="en-GB" b="0"/>
        </a:p>
      </dgm:t>
    </dgm:pt>
    <dgm:pt modelId="{E5718B9B-C681-4E00-ACF0-2B95190E11C4}" type="pres">
      <dgm:prSet presAssocID="{9B8E5818-6590-43F0-BA01-508439F7D4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CEA24C1-EBE0-47FF-8FE0-44712EA66AEC}" type="pres">
      <dgm:prSet presAssocID="{9F24E577-64BA-40E6-A61F-EF600ED0D9E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53E22A19-CC49-4FC9-BD91-2A0C10D35E20}" type="pres">
      <dgm:prSet presAssocID="{9F6B9979-B1ED-4101-98BE-205DA39F9087}" presName="Accent1" presStyleCnt="0"/>
      <dgm:spPr/>
      <dgm:t>
        <a:bodyPr/>
        <a:lstStyle/>
        <a:p>
          <a:endParaRPr lang="en-GB"/>
        </a:p>
      </dgm:t>
    </dgm:pt>
    <dgm:pt modelId="{4208BFAF-CFF4-4AAB-B92B-5D7C57015EEC}" type="pres">
      <dgm:prSet presAssocID="{9F6B9979-B1ED-4101-98BE-205DA39F9087}" presName="Accent" presStyleLbl="bgShp" presStyleIdx="0" presStyleCnt="6"/>
      <dgm:spPr/>
      <dgm:t>
        <a:bodyPr/>
        <a:lstStyle/>
        <a:p>
          <a:endParaRPr lang="en-GB"/>
        </a:p>
      </dgm:t>
    </dgm:pt>
    <dgm:pt modelId="{2D3D91F6-7091-496F-B4D5-AE3A4B0256C7}" type="pres">
      <dgm:prSet presAssocID="{9F6B9979-B1ED-4101-98BE-205DA39F908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927059-9E08-43A7-97EA-8D6DA9FF8653}" type="pres">
      <dgm:prSet presAssocID="{D157B501-3F9E-4BF0-B8E9-8DD34ABE2EDE}" presName="Accent2" presStyleCnt="0"/>
      <dgm:spPr/>
      <dgm:t>
        <a:bodyPr/>
        <a:lstStyle/>
        <a:p>
          <a:endParaRPr lang="en-GB"/>
        </a:p>
      </dgm:t>
    </dgm:pt>
    <dgm:pt modelId="{DE5FE096-8FE1-49BB-8D3B-946F9D0C8B5E}" type="pres">
      <dgm:prSet presAssocID="{D157B501-3F9E-4BF0-B8E9-8DD34ABE2EDE}" presName="Accent" presStyleLbl="bgShp" presStyleIdx="1" presStyleCnt="6"/>
      <dgm:spPr/>
      <dgm:t>
        <a:bodyPr/>
        <a:lstStyle/>
        <a:p>
          <a:endParaRPr lang="en-GB"/>
        </a:p>
      </dgm:t>
    </dgm:pt>
    <dgm:pt modelId="{C28CCB7A-284D-4A2D-811B-1C93E1EE227D}" type="pres">
      <dgm:prSet presAssocID="{D157B501-3F9E-4BF0-B8E9-8DD34ABE2ED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FD630-350D-4A26-A78C-328B4D7417B7}" type="pres">
      <dgm:prSet presAssocID="{6AFDA411-0CC7-4B86-9BB5-B5F5F7A138DF}" presName="Accent3" presStyleCnt="0"/>
      <dgm:spPr/>
      <dgm:t>
        <a:bodyPr/>
        <a:lstStyle/>
        <a:p>
          <a:endParaRPr lang="en-GB"/>
        </a:p>
      </dgm:t>
    </dgm:pt>
    <dgm:pt modelId="{E5997071-9E76-4F34-8548-A5DBAD063B3A}" type="pres">
      <dgm:prSet presAssocID="{6AFDA411-0CC7-4B86-9BB5-B5F5F7A138DF}" presName="Accent" presStyleLbl="bgShp" presStyleIdx="2" presStyleCnt="6"/>
      <dgm:spPr/>
      <dgm:t>
        <a:bodyPr/>
        <a:lstStyle/>
        <a:p>
          <a:endParaRPr lang="en-GB"/>
        </a:p>
      </dgm:t>
    </dgm:pt>
    <dgm:pt modelId="{007EC774-E0E0-4493-8848-DE14E481C56F}" type="pres">
      <dgm:prSet presAssocID="{6AFDA411-0CC7-4B86-9BB5-B5F5F7A138D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4A6BA-750A-4ADE-8F84-3D37D940A76D}" type="pres">
      <dgm:prSet presAssocID="{50344AE3-A4B3-466D-ABB7-3EF67862059A}" presName="Accent4" presStyleCnt="0"/>
      <dgm:spPr/>
      <dgm:t>
        <a:bodyPr/>
        <a:lstStyle/>
        <a:p>
          <a:endParaRPr lang="en-GB"/>
        </a:p>
      </dgm:t>
    </dgm:pt>
    <dgm:pt modelId="{51E056E9-AF1E-4DE6-9B84-5EFA5C3EC909}" type="pres">
      <dgm:prSet presAssocID="{50344AE3-A4B3-466D-ABB7-3EF67862059A}" presName="Accent" presStyleLbl="bgShp" presStyleIdx="3" presStyleCnt="6"/>
      <dgm:spPr/>
      <dgm:t>
        <a:bodyPr/>
        <a:lstStyle/>
        <a:p>
          <a:endParaRPr lang="en-GB"/>
        </a:p>
      </dgm:t>
    </dgm:pt>
    <dgm:pt modelId="{6CC0FC98-D682-4CF4-94F3-B1AD88D56179}" type="pres">
      <dgm:prSet presAssocID="{50344AE3-A4B3-466D-ABB7-3EF67862059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F5D6E9-3370-4727-A3BB-7C2583E1E09B}" type="pres">
      <dgm:prSet presAssocID="{C3F76302-BE1F-4B8A-B530-0E956F4593B2}" presName="Accent5" presStyleCnt="0"/>
      <dgm:spPr/>
      <dgm:t>
        <a:bodyPr/>
        <a:lstStyle/>
        <a:p>
          <a:endParaRPr lang="en-GB"/>
        </a:p>
      </dgm:t>
    </dgm:pt>
    <dgm:pt modelId="{C017D2D4-ADCE-43A0-A576-7E18426B6C4F}" type="pres">
      <dgm:prSet presAssocID="{C3F76302-BE1F-4B8A-B530-0E956F4593B2}" presName="Accent" presStyleLbl="bgShp" presStyleIdx="4" presStyleCnt="6"/>
      <dgm:spPr/>
      <dgm:t>
        <a:bodyPr/>
        <a:lstStyle/>
        <a:p>
          <a:endParaRPr lang="en-GB"/>
        </a:p>
      </dgm:t>
    </dgm:pt>
    <dgm:pt modelId="{B0FCB81B-DF6E-45D4-9A83-72948D64D1E7}" type="pres">
      <dgm:prSet presAssocID="{C3F76302-BE1F-4B8A-B530-0E956F4593B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963DC9-1D20-4053-ABA8-FF5A3392C278}" type="pres">
      <dgm:prSet presAssocID="{75B1C61B-2F6C-4A64-8F57-042902147D58}" presName="Accent6" presStyleCnt="0"/>
      <dgm:spPr/>
      <dgm:t>
        <a:bodyPr/>
        <a:lstStyle/>
        <a:p>
          <a:endParaRPr lang="en-GB"/>
        </a:p>
      </dgm:t>
    </dgm:pt>
    <dgm:pt modelId="{F6579F35-2B45-4294-9708-EA7DAC523CCF}" type="pres">
      <dgm:prSet presAssocID="{75B1C61B-2F6C-4A64-8F57-042902147D58}" presName="Accent" presStyleLbl="bgShp" presStyleIdx="5" presStyleCnt="6"/>
      <dgm:spPr/>
      <dgm:t>
        <a:bodyPr/>
        <a:lstStyle/>
        <a:p>
          <a:endParaRPr lang="en-GB"/>
        </a:p>
      </dgm:t>
    </dgm:pt>
    <dgm:pt modelId="{A1FA0BC3-98BE-476F-9932-A9AB92CD436D}" type="pres">
      <dgm:prSet presAssocID="{75B1C61B-2F6C-4A64-8F57-042902147D5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151047-CEAF-6F45-A9B5-43567C8F329C}" type="presOf" srcId="{9B8E5818-6590-43F0-BA01-508439F7D413}" destId="{E5718B9B-C681-4E00-ACF0-2B95190E11C4}" srcOrd="0" destOrd="0" presId="urn:microsoft.com/office/officeart/2011/layout/HexagonRadial"/>
    <dgm:cxn modelId="{94959F00-7289-45FC-95CF-BE08CB89833C}" srcId="{9F24E577-64BA-40E6-A61F-EF600ED0D9E4}" destId="{C3F76302-BE1F-4B8A-B530-0E956F4593B2}" srcOrd="4" destOrd="0" parTransId="{FB8CC17E-367C-4B6B-9117-A3D07AAAFFEA}" sibTransId="{EE368855-06EB-48B3-A695-C834199CA4B7}"/>
    <dgm:cxn modelId="{63A96096-18D7-2E49-8969-8C472889EA7C}" type="presOf" srcId="{50344AE3-A4B3-466D-ABB7-3EF67862059A}" destId="{6CC0FC98-D682-4CF4-94F3-B1AD88D56179}" srcOrd="0" destOrd="0" presId="urn:microsoft.com/office/officeart/2011/layout/HexagonRadial"/>
    <dgm:cxn modelId="{55088DD6-2AD9-43AE-B46E-29BBFC98380F}" srcId="{9F24E577-64BA-40E6-A61F-EF600ED0D9E4}" destId="{75B1C61B-2F6C-4A64-8F57-042902147D58}" srcOrd="5" destOrd="0" parTransId="{E5E6ED94-AD58-43BA-9ECD-B8640389DAB6}" sibTransId="{51BE0911-4F09-4E4A-9B3D-09848135F45D}"/>
    <dgm:cxn modelId="{128E5F65-413C-A647-B6DC-7F0214C2AAA2}" type="presOf" srcId="{9F6B9979-B1ED-4101-98BE-205DA39F9087}" destId="{2D3D91F6-7091-496F-B4D5-AE3A4B0256C7}" srcOrd="0" destOrd="0" presId="urn:microsoft.com/office/officeart/2011/layout/HexagonRadial"/>
    <dgm:cxn modelId="{27DCA518-04BC-CC41-9CB4-5D72B83B16BA}" type="presOf" srcId="{D157B501-3F9E-4BF0-B8E9-8DD34ABE2EDE}" destId="{C28CCB7A-284D-4A2D-811B-1C93E1EE227D}" srcOrd="0" destOrd="0" presId="urn:microsoft.com/office/officeart/2011/layout/HexagonRadial"/>
    <dgm:cxn modelId="{9BE8507B-AF6E-4CA5-85B9-5AE876084371}" srcId="{9F24E577-64BA-40E6-A61F-EF600ED0D9E4}" destId="{50344AE3-A4B3-466D-ABB7-3EF67862059A}" srcOrd="3" destOrd="0" parTransId="{AD8E26E2-2E86-4B3B-9A21-CA8E390485E2}" sibTransId="{43C292B6-E742-4692-B5F3-464772917DB8}"/>
    <dgm:cxn modelId="{5FA2B3CE-06B5-45E8-8442-74516F6FAB8C}" srcId="{9F24E577-64BA-40E6-A61F-EF600ED0D9E4}" destId="{6AFDA411-0CC7-4B86-9BB5-B5F5F7A138DF}" srcOrd="2" destOrd="0" parTransId="{7A327EFF-FD53-4D0A-92DA-7347F37536AF}" sibTransId="{934460E4-871D-4864-9283-D0097E115D8B}"/>
    <dgm:cxn modelId="{9EFA92E8-7A95-4FD2-8897-D295E37276B2}" srcId="{9F24E577-64BA-40E6-A61F-EF600ED0D9E4}" destId="{9F6B9979-B1ED-4101-98BE-205DA39F9087}" srcOrd="0" destOrd="0" parTransId="{C42736B5-1A0E-4E76-8B51-3B336A7E352A}" sibTransId="{427E4EB7-449D-42A0-9DBC-2A5268ADF44D}"/>
    <dgm:cxn modelId="{5989E047-9992-8846-BCD7-15A7FF92AC3E}" type="presOf" srcId="{9F24E577-64BA-40E6-A61F-EF600ED0D9E4}" destId="{6CEA24C1-EBE0-47FF-8FE0-44712EA66AEC}" srcOrd="0" destOrd="0" presId="urn:microsoft.com/office/officeart/2011/layout/HexagonRadial"/>
    <dgm:cxn modelId="{5C37E52A-859A-364D-A9A6-CADB120FDBE7}" type="presOf" srcId="{75B1C61B-2F6C-4A64-8F57-042902147D58}" destId="{A1FA0BC3-98BE-476F-9932-A9AB92CD436D}" srcOrd="0" destOrd="0" presId="urn:microsoft.com/office/officeart/2011/layout/HexagonRadial"/>
    <dgm:cxn modelId="{096416AC-9E88-6E40-9BB4-39608542CD22}" type="presOf" srcId="{6AFDA411-0CC7-4B86-9BB5-B5F5F7A138DF}" destId="{007EC774-E0E0-4493-8848-DE14E481C56F}" srcOrd="0" destOrd="0" presId="urn:microsoft.com/office/officeart/2011/layout/HexagonRadial"/>
    <dgm:cxn modelId="{05A21BF7-C546-42FC-9DB9-CCF91042A24C}" srcId="{9B8E5818-6590-43F0-BA01-508439F7D413}" destId="{9F24E577-64BA-40E6-A61F-EF600ED0D9E4}" srcOrd="0" destOrd="0" parTransId="{38ADCC92-E5B0-47C4-91F0-0178D5601EF1}" sibTransId="{F5742AB3-E138-44D6-ABFE-050802EF5FEA}"/>
    <dgm:cxn modelId="{EF8564D4-F486-3C4C-8015-D24C91568826}" type="presOf" srcId="{C3F76302-BE1F-4B8A-B530-0E956F4593B2}" destId="{B0FCB81B-DF6E-45D4-9A83-72948D64D1E7}" srcOrd="0" destOrd="0" presId="urn:microsoft.com/office/officeart/2011/layout/HexagonRadial"/>
    <dgm:cxn modelId="{3B194D12-B523-4775-A98E-E9A219E2D842}" srcId="{9F24E577-64BA-40E6-A61F-EF600ED0D9E4}" destId="{D157B501-3F9E-4BF0-B8E9-8DD34ABE2EDE}" srcOrd="1" destOrd="0" parTransId="{495271C6-71BC-4F84-8DAB-79540BFBB42D}" sibTransId="{7EEC0A7F-8E7B-4446-B701-71501448D362}"/>
    <dgm:cxn modelId="{20EA3972-24F7-1648-BC9F-F9FB7E599566}" type="presParOf" srcId="{E5718B9B-C681-4E00-ACF0-2B95190E11C4}" destId="{6CEA24C1-EBE0-47FF-8FE0-44712EA66AEC}" srcOrd="0" destOrd="0" presId="urn:microsoft.com/office/officeart/2011/layout/HexagonRadial"/>
    <dgm:cxn modelId="{6B2F6C3D-390D-3148-9794-82F523B3F2BB}" type="presParOf" srcId="{E5718B9B-C681-4E00-ACF0-2B95190E11C4}" destId="{53E22A19-CC49-4FC9-BD91-2A0C10D35E20}" srcOrd="1" destOrd="0" presId="urn:microsoft.com/office/officeart/2011/layout/HexagonRadial"/>
    <dgm:cxn modelId="{1A7FE511-41A5-0544-8ACB-387F856918DF}" type="presParOf" srcId="{53E22A19-CC49-4FC9-BD91-2A0C10D35E20}" destId="{4208BFAF-CFF4-4AAB-B92B-5D7C57015EEC}" srcOrd="0" destOrd="0" presId="urn:microsoft.com/office/officeart/2011/layout/HexagonRadial"/>
    <dgm:cxn modelId="{5D9D460E-98DB-E345-9616-8B82D9B3BB56}" type="presParOf" srcId="{E5718B9B-C681-4E00-ACF0-2B95190E11C4}" destId="{2D3D91F6-7091-496F-B4D5-AE3A4B0256C7}" srcOrd="2" destOrd="0" presId="urn:microsoft.com/office/officeart/2011/layout/HexagonRadial"/>
    <dgm:cxn modelId="{904C8650-416C-0946-AFFF-C6EE7E0C696A}" type="presParOf" srcId="{E5718B9B-C681-4E00-ACF0-2B95190E11C4}" destId="{FC927059-9E08-43A7-97EA-8D6DA9FF8653}" srcOrd="3" destOrd="0" presId="urn:microsoft.com/office/officeart/2011/layout/HexagonRadial"/>
    <dgm:cxn modelId="{0810A357-BD5E-B749-A396-766335EB5064}" type="presParOf" srcId="{FC927059-9E08-43A7-97EA-8D6DA9FF8653}" destId="{DE5FE096-8FE1-49BB-8D3B-946F9D0C8B5E}" srcOrd="0" destOrd="0" presId="urn:microsoft.com/office/officeart/2011/layout/HexagonRadial"/>
    <dgm:cxn modelId="{E7F7BE35-F852-7541-BAA0-0B860555DA01}" type="presParOf" srcId="{E5718B9B-C681-4E00-ACF0-2B95190E11C4}" destId="{C28CCB7A-284D-4A2D-811B-1C93E1EE227D}" srcOrd="4" destOrd="0" presId="urn:microsoft.com/office/officeart/2011/layout/HexagonRadial"/>
    <dgm:cxn modelId="{68D505DF-8E18-ED4E-8AE9-E14AAA2929AC}" type="presParOf" srcId="{E5718B9B-C681-4E00-ACF0-2B95190E11C4}" destId="{1C8FD630-350D-4A26-A78C-328B4D7417B7}" srcOrd="5" destOrd="0" presId="urn:microsoft.com/office/officeart/2011/layout/HexagonRadial"/>
    <dgm:cxn modelId="{A62CB640-6C6F-F34A-8B1B-73295B42A95F}" type="presParOf" srcId="{1C8FD630-350D-4A26-A78C-328B4D7417B7}" destId="{E5997071-9E76-4F34-8548-A5DBAD063B3A}" srcOrd="0" destOrd="0" presId="urn:microsoft.com/office/officeart/2011/layout/HexagonRadial"/>
    <dgm:cxn modelId="{31196012-AAAB-EE40-8123-9DD3B115198C}" type="presParOf" srcId="{E5718B9B-C681-4E00-ACF0-2B95190E11C4}" destId="{007EC774-E0E0-4493-8848-DE14E481C56F}" srcOrd="6" destOrd="0" presId="urn:microsoft.com/office/officeart/2011/layout/HexagonRadial"/>
    <dgm:cxn modelId="{C1D0772F-CAA2-CA40-BB88-4CACFA3CB3B7}" type="presParOf" srcId="{E5718B9B-C681-4E00-ACF0-2B95190E11C4}" destId="{0534A6BA-750A-4ADE-8F84-3D37D940A76D}" srcOrd="7" destOrd="0" presId="urn:microsoft.com/office/officeart/2011/layout/HexagonRadial"/>
    <dgm:cxn modelId="{8827A723-E390-BF41-8984-655432BDD085}" type="presParOf" srcId="{0534A6BA-750A-4ADE-8F84-3D37D940A76D}" destId="{51E056E9-AF1E-4DE6-9B84-5EFA5C3EC909}" srcOrd="0" destOrd="0" presId="urn:microsoft.com/office/officeart/2011/layout/HexagonRadial"/>
    <dgm:cxn modelId="{1E70E83C-B7D2-394E-8365-8A832F8EA830}" type="presParOf" srcId="{E5718B9B-C681-4E00-ACF0-2B95190E11C4}" destId="{6CC0FC98-D682-4CF4-94F3-B1AD88D56179}" srcOrd="8" destOrd="0" presId="urn:microsoft.com/office/officeart/2011/layout/HexagonRadial"/>
    <dgm:cxn modelId="{BFED6350-0149-CA48-92FD-5E67744F9849}" type="presParOf" srcId="{E5718B9B-C681-4E00-ACF0-2B95190E11C4}" destId="{02F5D6E9-3370-4727-A3BB-7C2583E1E09B}" srcOrd="9" destOrd="0" presId="urn:microsoft.com/office/officeart/2011/layout/HexagonRadial"/>
    <dgm:cxn modelId="{412F61DE-E610-6746-96DB-50636307075E}" type="presParOf" srcId="{02F5D6E9-3370-4727-A3BB-7C2583E1E09B}" destId="{C017D2D4-ADCE-43A0-A576-7E18426B6C4F}" srcOrd="0" destOrd="0" presId="urn:microsoft.com/office/officeart/2011/layout/HexagonRadial"/>
    <dgm:cxn modelId="{63D6E467-6D40-8747-8517-3876CF8F24D5}" type="presParOf" srcId="{E5718B9B-C681-4E00-ACF0-2B95190E11C4}" destId="{B0FCB81B-DF6E-45D4-9A83-72948D64D1E7}" srcOrd="10" destOrd="0" presId="urn:microsoft.com/office/officeart/2011/layout/HexagonRadial"/>
    <dgm:cxn modelId="{C29320C7-A0B2-4F4A-BCA9-3F2B4E042525}" type="presParOf" srcId="{E5718B9B-C681-4E00-ACF0-2B95190E11C4}" destId="{73963DC9-1D20-4053-ABA8-FF5A3392C278}" srcOrd="11" destOrd="0" presId="urn:microsoft.com/office/officeart/2011/layout/HexagonRadial"/>
    <dgm:cxn modelId="{5222563B-0C20-F048-97CD-3A68E96A4238}" type="presParOf" srcId="{73963DC9-1D20-4053-ABA8-FF5A3392C278}" destId="{F6579F35-2B45-4294-9708-EA7DAC523CCF}" srcOrd="0" destOrd="0" presId="urn:microsoft.com/office/officeart/2011/layout/HexagonRadial"/>
    <dgm:cxn modelId="{3712560C-0100-7A43-AAA1-F7F75753548A}" type="presParOf" srcId="{E5718B9B-C681-4E00-ACF0-2B95190E11C4}" destId="{A1FA0BC3-98BE-476F-9932-A9AB92CD436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24C1-EBE0-47FF-8FE0-44712EA66AEC}">
      <dsp:nvSpPr>
        <dsp:cNvPr id="0" name=""/>
        <dsp:cNvSpPr/>
      </dsp:nvSpPr>
      <dsp:spPr>
        <a:xfrm>
          <a:off x="1613932" y="1396677"/>
          <a:ext cx="1775238" cy="1535652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b="0" kern="1200" smtClean="0">
              <a:solidFill>
                <a:schemeClr val="accent1"/>
              </a:solidFill>
            </a:rPr>
            <a:t>Goal 6</a:t>
          </a:r>
          <a:endParaRPr lang="en-GB" sz="2800" b="0" kern="1200">
            <a:solidFill>
              <a:schemeClr val="accent1"/>
            </a:solidFill>
          </a:endParaRPr>
        </a:p>
      </dsp:txBody>
      <dsp:txXfrm>
        <a:off x="1908114" y="1651156"/>
        <a:ext cx="1186874" cy="1026694"/>
      </dsp:txXfrm>
    </dsp:sp>
    <dsp:sp modelId="{DE5FE096-8FE1-49BB-8D3B-946F9D0C8B5E}">
      <dsp:nvSpPr>
        <dsp:cNvPr id="0" name=""/>
        <dsp:cNvSpPr/>
      </dsp:nvSpPr>
      <dsp:spPr>
        <a:xfrm>
          <a:off x="2725572" y="661971"/>
          <a:ext cx="669792" cy="5771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D91F6-7091-496F-B4D5-AE3A4B0256C7}">
      <dsp:nvSpPr>
        <dsp:cNvPr id="0" name=""/>
        <dsp:cNvSpPr/>
      </dsp:nvSpPr>
      <dsp:spPr>
        <a:xfrm>
          <a:off x="1777457" y="0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u="sng" kern="1200" smtClean="0"/>
            <a:t>6.1</a:t>
          </a:r>
          <a:r>
            <a:rPr lang="fr-CH" sz="2000" b="0" kern="1200" smtClean="0"/>
            <a:t/>
          </a:r>
          <a:br>
            <a:rPr lang="fr-CH" sz="2000" b="0" kern="1200" smtClean="0"/>
          </a:br>
          <a:r>
            <a:rPr lang="fr-CH" sz="2000" b="0" kern="1200" smtClean="0"/>
            <a:t>Drinking Water</a:t>
          </a:r>
          <a:endParaRPr lang="en-GB" sz="2000" b="0" kern="1200"/>
        </a:p>
      </dsp:txBody>
      <dsp:txXfrm>
        <a:off x="2018547" y="208572"/>
        <a:ext cx="972614" cy="841424"/>
      </dsp:txXfrm>
    </dsp:sp>
    <dsp:sp modelId="{E5997071-9E76-4F34-8548-A5DBAD063B3A}">
      <dsp:nvSpPr>
        <dsp:cNvPr id="0" name=""/>
        <dsp:cNvSpPr/>
      </dsp:nvSpPr>
      <dsp:spPr>
        <a:xfrm>
          <a:off x="3507271" y="1740868"/>
          <a:ext cx="669792" cy="5771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CCB7A-284D-4A2D-811B-1C93E1EE227D}">
      <dsp:nvSpPr>
        <dsp:cNvPr id="0" name=""/>
        <dsp:cNvSpPr/>
      </dsp:nvSpPr>
      <dsp:spPr>
        <a:xfrm>
          <a:off x="3111672" y="774104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u="sng" kern="1200" dirty="0" smtClean="0"/>
            <a:t>6.2</a:t>
          </a:r>
          <a:r>
            <a:rPr lang="fr-CH" sz="2000" b="0" kern="1200" dirty="0" smtClean="0"/>
            <a:t> </a:t>
          </a:r>
          <a:br>
            <a:rPr lang="fr-CH" sz="2000" b="0" kern="1200" dirty="0" smtClean="0"/>
          </a:br>
          <a:r>
            <a:rPr lang="fr-CH" sz="1600" b="0" kern="1200" dirty="0" err="1" smtClean="0"/>
            <a:t>Sanitation</a:t>
          </a:r>
          <a:r>
            <a:rPr lang="fr-CH" sz="1800" b="0" kern="1200" dirty="0" smtClean="0"/>
            <a:t> </a:t>
          </a:r>
          <a:r>
            <a:rPr lang="fr-CH" sz="1600" b="0" kern="1200" dirty="0" smtClean="0"/>
            <a:t>and </a:t>
          </a:r>
          <a:r>
            <a:rPr lang="fr-CH" sz="1600" b="0" kern="1200" dirty="0" err="1" smtClean="0"/>
            <a:t>Hygiene</a:t>
          </a:r>
          <a:endParaRPr lang="en-GB" sz="1600" b="0" kern="1200" dirty="0"/>
        </a:p>
      </dsp:txBody>
      <dsp:txXfrm>
        <a:off x="3352762" y="982676"/>
        <a:ext cx="972614" cy="841424"/>
      </dsp:txXfrm>
    </dsp:sp>
    <dsp:sp modelId="{51E056E9-AF1E-4DE6-9B84-5EFA5C3EC909}">
      <dsp:nvSpPr>
        <dsp:cNvPr id="0" name=""/>
        <dsp:cNvSpPr/>
      </dsp:nvSpPr>
      <dsp:spPr>
        <a:xfrm>
          <a:off x="2964252" y="2958739"/>
          <a:ext cx="669792" cy="5771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EC774-E0E0-4493-8848-DE14E481C56F}">
      <dsp:nvSpPr>
        <dsp:cNvPr id="0" name=""/>
        <dsp:cNvSpPr/>
      </dsp:nvSpPr>
      <dsp:spPr>
        <a:xfrm>
          <a:off x="3111672" y="2295902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u="sng" kern="1200" dirty="0" smtClean="0"/>
            <a:t>6.3</a:t>
          </a:r>
          <a:br>
            <a:rPr lang="fr-CH" sz="2000" b="0" u="sng" kern="1200" dirty="0" smtClean="0"/>
          </a:br>
          <a:r>
            <a:rPr lang="fr-CH" sz="2000" b="0" kern="1200" dirty="0" smtClean="0"/>
            <a:t>Water </a:t>
          </a:r>
          <a:r>
            <a:rPr lang="fr-CH" sz="2000" b="0" kern="1200" dirty="0" err="1" smtClean="0"/>
            <a:t>quality</a:t>
          </a:r>
          <a:endParaRPr lang="en-GB" sz="2000" b="0" kern="1200" dirty="0"/>
        </a:p>
      </dsp:txBody>
      <dsp:txXfrm>
        <a:off x="3352762" y="2504474"/>
        <a:ext cx="972614" cy="841424"/>
      </dsp:txXfrm>
    </dsp:sp>
    <dsp:sp modelId="{C017D2D4-ADCE-43A0-A576-7E18426B6C4F}">
      <dsp:nvSpPr>
        <dsp:cNvPr id="0" name=""/>
        <dsp:cNvSpPr/>
      </dsp:nvSpPr>
      <dsp:spPr>
        <a:xfrm>
          <a:off x="1617235" y="3085159"/>
          <a:ext cx="669792" cy="5771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0FC98-D682-4CF4-94F3-B1AD88D56179}">
      <dsp:nvSpPr>
        <dsp:cNvPr id="0" name=""/>
        <dsp:cNvSpPr/>
      </dsp:nvSpPr>
      <dsp:spPr>
        <a:xfrm>
          <a:off x="1777457" y="3070872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u="sng" kern="1200" smtClean="0"/>
            <a:t>6.4</a:t>
          </a:r>
          <a:r>
            <a:rPr lang="fr-CH" sz="2000" b="0" kern="1200" smtClean="0"/>
            <a:t> </a:t>
          </a:r>
          <a:br>
            <a:rPr lang="fr-CH" sz="2000" b="0" kern="1200" smtClean="0"/>
          </a:br>
          <a:r>
            <a:rPr lang="fr-CH" sz="2000" b="0" kern="1200" smtClean="0"/>
            <a:t>Water scarcity</a:t>
          </a:r>
          <a:endParaRPr lang="en-GB" sz="2000" b="0" kern="1200"/>
        </a:p>
      </dsp:txBody>
      <dsp:txXfrm>
        <a:off x="2018547" y="3279444"/>
        <a:ext cx="972614" cy="841424"/>
      </dsp:txXfrm>
    </dsp:sp>
    <dsp:sp modelId="{F6579F35-2B45-4294-9708-EA7DAC523CCF}">
      <dsp:nvSpPr>
        <dsp:cNvPr id="0" name=""/>
        <dsp:cNvSpPr/>
      </dsp:nvSpPr>
      <dsp:spPr>
        <a:xfrm>
          <a:off x="822734" y="2006695"/>
          <a:ext cx="669792" cy="5771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CB81B-DF6E-45D4-9A83-72948D64D1E7}">
      <dsp:nvSpPr>
        <dsp:cNvPr id="0" name=""/>
        <dsp:cNvSpPr/>
      </dsp:nvSpPr>
      <dsp:spPr>
        <a:xfrm>
          <a:off x="437047" y="2296768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0" u="sng" kern="1200" dirty="0" smtClean="0"/>
            <a:t>6.5</a:t>
          </a:r>
          <a:r>
            <a:rPr lang="fr-CH" sz="1800" b="0" kern="1200" dirty="0" smtClean="0"/>
            <a:t> </a:t>
          </a:r>
          <a:br>
            <a:rPr lang="fr-CH" sz="1800" b="0" kern="1200" dirty="0" smtClean="0"/>
          </a:br>
          <a:r>
            <a:rPr lang="fr-CH" sz="1800" b="0" kern="1200" dirty="0" smtClean="0"/>
            <a:t>Water </a:t>
          </a:r>
          <a:r>
            <a:rPr lang="fr-CH" sz="1800" b="0" kern="1200" dirty="0" err="1" smtClean="0"/>
            <a:t>resource</a:t>
          </a:r>
          <a:r>
            <a:rPr lang="fr-CH" sz="1800" b="0" kern="1200" dirty="0" smtClean="0"/>
            <a:t> </a:t>
          </a:r>
          <a:r>
            <a:rPr lang="fr-CH" sz="1800" b="0" kern="1200" dirty="0" err="1" smtClean="0"/>
            <a:t>mgmt</a:t>
          </a:r>
          <a:r>
            <a:rPr lang="fr-CH" sz="1800" b="0" kern="1200" dirty="0" smtClean="0"/>
            <a:t> </a:t>
          </a:r>
          <a:endParaRPr lang="en-GB" sz="1200" b="0" kern="1200" dirty="0"/>
        </a:p>
      </dsp:txBody>
      <dsp:txXfrm>
        <a:off x="678137" y="2505340"/>
        <a:ext cx="972614" cy="841424"/>
      </dsp:txXfrm>
    </dsp:sp>
    <dsp:sp modelId="{A1FA0BC3-98BE-476F-9932-A9AB92CD436D}">
      <dsp:nvSpPr>
        <dsp:cNvPr id="0" name=""/>
        <dsp:cNvSpPr/>
      </dsp:nvSpPr>
      <dsp:spPr>
        <a:xfrm>
          <a:off x="437047" y="772372"/>
          <a:ext cx="1454794" cy="12585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u="sng" kern="1200" smtClean="0"/>
            <a:t>6.6</a:t>
          </a:r>
          <a:r>
            <a:rPr lang="fr-CH" sz="2000" b="0" kern="1200" smtClean="0"/>
            <a:t> </a:t>
          </a:r>
          <a:br>
            <a:rPr lang="fr-CH" sz="2000" b="0" kern="1200" smtClean="0"/>
          </a:br>
          <a:r>
            <a:rPr lang="fr-CH" sz="2000" b="0" kern="1200" smtClean="0"/>
            <a:t>Eco-systems</a:t>
          </a:r>
          <a:endParaRPr lang="en-GB" sz="2000" b="0" kern="1200"/>
        </a:p>
      </dsp:txBody>
      <dsp:txXfrm>
        <a:off x="678137" y="980944"/>
        <a:ext cx="972614" cy="84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89AD-6F94-094C-8645-80D71F24EA7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D464-7FA4-A84C-A3A9-A8697DDB2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6B3B-E705-B047-9B8A-83C91CBA91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0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34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6B3B-E705-B047-9B8A-83C91CBA913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More information</a:t>
            </a:r>
            <a:r>
              <a:rPr lang="en-GB" baseline="0" dirty="0" smtClean="0"/>
              <a:t> on the SWA Collaborative Behaviours can be found here: http://</a:t>
            </a:r>
            <a:r>
              <a:rPr lang="en-GB" baseline="0" dirty="0" err="1" smtClean="0"/>
              <a:t>sanitationandwaterforall.org</a:t>
            </a:r>
            <a:r>
              <a:rPr lang="en-GB" baseline="0" dirty="0" smtClean="0"/>
              <a:t>/about/the-four-</a:t>
            </a:r>
            <a:r>
              <a:rPr lang="en-GB" baseline="0" dirty="0" err="1" smtClean="0"/>
              <a:t>swa</a:t>
            </a:r>
            <a:r>
              <a:rPr lang="en-GB" baseline="0" dirty="0" smtClean="0"/>
              <a:t>-collaborative-behaviours/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6B3B-E705-B047-9B8A-83C91CBA913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More information on WASH BATs</a:t>
            </a:r>
            <a:r>
              <a:rPr lang="en-GB" baseline="0" dirty="0" smtClean="0"/>
              <a:t> can be found here: http://</a:t>
            </a:r>
            <a:r>
              <a:rPr lang="en-GB" baseline="0" dirty="0" err="1" smtClean="0"/>
              <a:t>washbat.org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6B3B-E705-B047-9B8A-83C91CBA913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2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6B3B-E705-B047-9B8A-83C91CBA913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0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3.3 Water-borne diseases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158875" algn="l"/>
              </a:tabLst>
            </a:pPr>
            <a:r>
              <a:rPr lang="en-US" sz="1100" dirty="0" smtClean="0"/>
              <a:t>No WASH indicator</a:t>
            </a:r>
            <a:endParaRPr lang="en-US" dirty="0" smtClean="0"/>
          </a:p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3.8 Universal health coverage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158875" algn="l"/>
              </a:tabLst>
            </a:pPr>
            <a:r>
              <a:rPr lang="en-US" sz="1100" dirty="0" smtClean="0"/>
              <a:t>WASH (domestic) as a tracer intervention</a:t>
            </a:r>
            <a:endParaRPr lang="en-US" dirty="0" smtClean="0"/>
          </a:p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4.a Education facilities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158875" algn="l"/>
              </a:tabLst>
            </a:pPr>
            <a:r>
              <a:rPr lang="en-US" sz="1100" dirty="0" smtClean="0"/>
              <a:t>Basic drinking-water and sanitation facilities in schools</a:t>
            </a:r>
            <a:endParaRPr lang="en-US" dirty="0" smtClean="0"/>
          </a:p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6.3 Wastewater treatment</a:t>
            </a:r>
          </a:p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10.3 Reduce inequalities of outcome</a:t>
            </a:r>
          </a:p>
          <a:p>
            <a:pPr marL="0" indent="0">
              <a:buNone/>
              <a:tabLst>
                <a:tab pos="1158875" algn="l"/>
              </a:tabLst>
            </a:pPr>
            <a:r>
              <a:rPr lang="en-US" dirty="0" smtClean="0"/>
              <a:t>11.1 Access for all (urban) to basic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F064-B5DD-EE40-BA71-4951D6A3B3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dirty="0" smtClean="0"/>
              <a:t>6.1 and 6.2. JMP</a:t>
            </a:r>
          </a:p>
          <a:p>
            <a:endParaRPr lang="fr-CH" baseline="0" dirty="0" smtClean="0"/>
          </a:p>
          <a:p>
            <a:r>
              <a:rPr lang="fr-CH" baseline="0" dirty="0" smtClean="0"/>
              <a:t>But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twelve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indicators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proposed</a:t>
            </a:r>
            <a:r>
              <a:rPr lang="fr-CH" baseline="0" dirty="0" smtClean="0"/>
              <a:t> in all, and WHO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involved</a:t>
            </a:r>
            <a:r>
              <a:rPr lang="fr-CH" baseline="0" dirty="0" smtClean="0"/>
              <a:t> in the monitoring of </a:t>
            </a:r>
            <a:r>
              <a:rPr lang="fr-CH" baseline="0" dirty="0" err="1" smtClean="0"/>
              <a:t>target</a:t>
            </a:r>
            <a:r>
              <a:rPr lang="fr-CH" baseline="0" dirty="0" smtClean="0"/>
              <a:t> 6.3, </a:t>
            </a:r>
            <a:r>
              <a:rPr lang="fr-CH" baseline="0" dirty="0" err="1" smtClean="0"/>
              <a:t>through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safely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treated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wastewater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indicator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regarding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treatment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domestic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wastewater</a:t>
            </a:r>
            <a:r>
              <a:rPr lang="fr-CH" baseline="0" dirty="0" smtClean="0"/>
              <a:t>. (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parts of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target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track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treatment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industrial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waste</a:t>
            </a:r>
            <a:r>
              <a:rPr lang="fr-CH" baseline="0" dirty="0" smtClean="0"/>
              <a:t>, and surface water </a:t>
            </a:r>
            <a:r>
              <a:rPr lang="fr-CH" baseline="0" dirty="0" err="1" smtClean="0"/>
              <a:t>quality</a:t>
            </a:r>
            <a:r>
              <a:rPr lang="fr-CH" baseline="0" dirty="0" smtClean="0"/>
              <a:t>).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And GLAAS is a co-custodian (along with OECD and UNEP) for monitoring of the Means of Implementation indicators, 6.A and 6.B… (transition to GLAAS and AMCOW).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38FCEF-1D95-4FCA-9659-0FB97D06711B}" type="datetime3">
              <a:rPr lang="en-GB" smtClean="0"/>
              <a:pPr/>
              <a:t>2 November,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0849-8DC7-461C-91A3-5418A6F2A7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2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dirty="0" smtClean="0"/>
              <a:t>Monitoring SDG </a:t>
            </a:r>
            <a:r>
              <a:rPr lang="fr-CH" sz="1200" dirty="0" err="1" smtClean="0"/>
              <a:t>Targets</a:t>
            </a:r>
            <a:r>
              <a:rPr lang="fr-CH" sz="1200" dirty="0" smtClean="0"/>
              <a:t> 6.1 and 6.2</a:t>
            </a:r>
            <a:br>
              <a:rPr lang="fr-CH" sz="1200" dirty="0" smtClean="0"/>
            </a:br>
            <a:endParaRPr lang="fr-CH" dirty="0" smtClean="0"/>
          </a:p>
          <a:p>
            <a:r>
              <a:rPr lang="fr-CH" dirty="0" smtClean="0"/>
              <a:t>An important</a:t>
            </a:r>
            <a:r>
              <a:rPr lang="fr-CH" baseline="0" dirty="0" smtClean="0"/>
              <a:t> message for monitoring the </a:t>
            </a:r>
            <a:r>
              <a:rPr lang="fr-CH" baseline="0" dirty="0" err="1" smtClean="0"/>
              <a:t>SDGs</a:t>
            </a:r>
            <a:r>
              <a:rPr lang="fr-CH" baseline="0" dirty="0" smtClean="0"/>
              <a:t> on WASH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should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continuity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the MDG </a:t>
            </a:r>
            <a:r>
              <a:rPr lang="fr-CH" baseline="0" dirty="0" err="1" smtClean="0"/>
              <a:t>period</a:t>
            </a:r>
            <a:r>
              <a:rPr lang="fr-CH" baseline="0" dirty="0" smtClean="0"/>
              <a:t>, and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for all of the limitations, the </a:t>
            </a:r>
            <a:r>
              <a:rPr lang="fr-CH" baseline="0" dirty="0" err="1" smtClean="0"/>
              <a:t>improved</a:t>
            </a:r>
            <a:r>
              <a:rPr lang="fr-CH" baseline="0" dirty="0" smtClean="0"/>
              <a:t> water and </a:t>
            </a:r>
            <a:r>
              <a:rPr lang="fr-CH" baseline="0" dirty="0" err="1" smtClean="0"/>
              <a:t>sanitation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metrics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proved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useful</a:t>
            </a:r>
            <a:r>
              <a:rPr lang="fr-CH" baseline="0" dirty="0" smtClean="0"/>
              <a:t>. JMP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continue to report on a basic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 of service,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much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like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improved</a:t>
            </a:r>
            <a:r>
              <a:rPr lang="fr-CH" baseline="0" dirty="0" smtClean="0"/>
              <a:t> classification of the MDG </a:t>
            </a:r>
            <a:r>
              <a:rPr lang="fr-CH" baseline="0" dirty="0" err="1" smtClean="0"/>
              <a:t>period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mainly</a:t>
            </a:r>
            <a:r>
              <a:rPr lang="fr-CH" baseline="0" dirty="0" smtClean="0"/>
              <a:t> on data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household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surveys</a:t>
            </a:r>
            <a:r>
              <a:rPr lang="fr-CH" baseline="0" dirty="0" smtClean="0"/>
              <a:t>. The use of </a:t>
            </a:r>
            <a:r>
              <a:rPr lang="fr-CH" baseline="0" dirty="0" err="1" smtClean="0"/>
              <a:t>household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surveys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allows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strong</a:t>
            </a:r>
            <a:r>
              <a:rPr lang="fr-CH" baseline="0" dirty="0" smtClean="0"/>
              <a:t> focus on </a:t>
            </a:r>
            <a:r>
              <a:rPr lang="fr-CH" baseline="0" dirty="0" err="1" smtClean="0"/>
              <a:t>inequalities</a:t>
            </a:r>
            <a:r>
              <a:rPr lang="fr-CH" baseline="0" dirty="0" smtClean="0"/>
              <a:t>, as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surveys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collect</a:t>
            </a:r>
            <a:r>
              <a:rPr lang="fr-CH" baseline="0" dirty="0" smtClean="0"/>
              <a:t> information on </a:t>
            </a:r>
            <a:r>
              <a:rPr lang="fr-CH" baseline="0" dirty="0" err="1" smtClean="0"/>
              <a:t>wealth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educational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, and location. </a:t>
            </a:r>
            <a:r>
              <a:rPr lang="fr-CH" baseline="0" dirty="0" err="1" smtClean="0"/>
              <a:t>Recent</a:t>
            </a:r>
            <a:r>
              <a:rPr lang="fr-CH" baseline="0" dirty="0" smtClean="0"/>
              <a:t> JMP reports have </a:t>
            </a:r>
            <a:r>
              <a:rPr lang="fr-CH" baseline="0" dirty="0" err="1" smtClean="0"/>
              <a:t>increasingly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highlighted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inequalities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between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different</a:t>
            </a:r>
            <a:r>
              <a:rPr lang="fr-CH" baseline="0" dirty="0" smtClean="0"/>
              <a:t> groups, and in the SDG </a:t>
            </a:r>
            <a:r>
              <a:rPr lang="fr-CH" baseline="0" dirty="0" err="1" smtClean="0"/>
              <a:t>period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focus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intensify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fr-CH" baseline="0" dirty="0" smtClean="0"/>
          </a:p>
          <a:p>
            <a:r>
              <a:rPr lang="fr-CH" baseline="0" dirty="0" smtClean="0"/>
              <a:t>But the MDG </a:t>
            </a:r>
            <a:r>
              <a:rPr lang="fr-CH" baseline="0" dirty="0" err="1" smtClean="0"/>
              <a:t>indicators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had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some</a:t>
            </a:r>
            <a:r>
              <a:rPr lang="fr-CH" baseline="0" dirty="0" smtClean="0"/>
              <a:t> key gaps, and </a:t>
            </a:r>
            <a:r>
              <a:rPr lang="fr-CH" baseline="0" dirty="0" err="1" smtClean="0"/>
              <a:t>during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detailed</a:t>
            </a:r>
            <a:r>
              <a:rPr lang="fr-CH" baseline="0" dirty="0" smtClean="0"/>
              <a:t> consultation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many</a:t>
            </a:r>
            <a:r>
              <a:rPr lang="fr-CH" baseline="0" dirty="0" smtClean="0"/>
              <a:t> experts, in WASH and in </a:t>
            </a:r>
            <a:r>
              <a:rPr lang="fr-CH" baseline="0" dirty="0" err="1" smtClean="0"/>
              <a:t>human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rights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around</a:t>
            </a:r>
            <a:r>
              <a:rPr lang="fr-CH" baseline="0" dirty="0" smtClean="0"/>
              <a:t> the world, </a:t>
            </a:r>
            <a:r>
              <a:rPr lang="fr-CH" baseline="0" dirty="0" err="1" smtClean="0"/>
              <a:t>some</a:t>
            </a:r>
            <a:r>
              <a:rPr lang="fr-CH" baseline="0" dirty="0" smtClean="0"/>
              <a:t> new areas </a:t>
            </a:r>
            <a:r>
              <a:rPr lang="fr-CH" baseline="0" dirty="0" err="1" smtClean="0"/>
              <a:t>were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identified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should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addressed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SDGs</a:t>
            </a:r>
            <a:r>
              <a:rPr lang="fr-CH" baseline="0" dirty="0" smtClean="0"/>
              <a:t>. </a:t>
            </a:r>
          </a:p>
          <a:p>
            <a:endParaRPr lang="fr-CH" baseline="0" dirty="0" smtClean="0"/>
          </a:p>
          <a:p>
            <a:r>
              <a:rPr lang="fr-CH" baseline="0" dirty="0" smtClean="0"/>
              <a:t>First,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</a:t>
            </a:r>
            <a:r>
              <a:rPr lang="fr-CH" baseline="0" dirty="0" smtClean="0"/>
              <a:t> a recognition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improved</a:t>
            </a:r>
            <a:r>
              <a:rPr lang="fr-CH" baseline="0" dirty="0" smtClean="0"/>
              <a:t> water and </a:t>
            </a:r>
            <a:r>
              <a:rPr lang="fr-CH" baseline="0" dirty="0" err="1" smtClean="0"/>
              <a:t>sanitation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indicators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missed</a:t>
            </a:r>
            <a:r>
              <a:rPr lang="fr-CH" baseline="0" dirty="0" smtClean="0"/>
              <a:t> out on important aspects of service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such</a:t>
            </a:r>
            <a:r>
              <a:rPr lang="fr-CH" baseline="0" dirty="0" smtClean="0"/>
              <a:t> as water </a:t>
            </a:r>
            <a:r>
              <a:rPr lang="fr-CH" baseline="0" dirty="0" err="1" smtClean="0"/>
              <a:t>quality</a:t>
            </a:r>
            <a:r>
              <a:rPr lang="fr-CH" baseline="0" dirty="0" smtClean="0"/>
              <a:t>, or </a:t>
            </a:r>
            <a:r>
              <a:rPr lang="fr-CH" baseline="0" dirty="0" err="1" smtClean="0"/>
              <a:t>wastewater</a:t>
            </a:r>
            <a:r>
              <a:rPr lang="fr-CH" baseline="0" dirty="0" smtClean="0"/>
              <a:t> management. As a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of the consultation, the JMP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proposing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add</a:t>
            </a:r>
            <a:r>
              <a:rPr lang="fr-CH" baseline="0" dirty="0" smtClean="0"/>
              <a:t> to the </a:t>
            </a:r>
            <a:r>
              <a:rPr lang="fr-CH" baseline="0" dirty="0" err="1" smtClean="0"/>
              <a:t>existing</a:t>
            </a:r>
            <a:r>
              <a:rPr lang="fr-CH" baseline="0" dirty="0" smtClean="0"/>
              <a:t> water and </a:t>
            </a:r>
            <a:r>
              <a:rPr lang="fr-CH" baseline="0" dirty="0" err="1" smtClean="0"/>
              <a:t>sanitation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ladders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higher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 of service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brings</a:t>
            </a:r>
            <a:r>
              <a:rPr lang="fr-CH" baseline="0" dirty="0" smtClean="0"/>
              <a:t> in aspects of management.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Second, the </a:t>
            </a:r>
            <a:r>
              <a:rPr lang="fr-CH" baseline="0" dirty="0" err="1" smtClean="0"/>
              <a:t>MDGs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silent</a:t>
            </a:r>
            <a:r>
              <a:rPr lang="fr-CH" baseline="0" dirty="0" smtClean="0"/>
              <a:t> on </a:t>
            </a:r>
            <a:r>
              <a:rPr lang="fr-CH" baseline="0" dirty="0" err="1" smtClean="0"/>
              <a:t>hygiene</a:t>
            </a:r>
            <a:r>
              <a:rPr lang="fr-CH" baseline="0" dirty="0" smtClean="0"/>
              <a:t>, but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know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link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between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hygiene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health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critical</a:t>
            </a:r>
            <a:r>
              <a:rPr lang="fr-CH" baseline="0" dirty="0" smtClean="0"/>
              <a:t> – handwashing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soap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one of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cost</a:t>
            </a:r>
            <a:r>
              <a:rPr lang="fr-CH" baseline="0" dirty="0" smtClean="0"/>
              <a:t>-effective public </a:t>
            </a:r>
            <a:r>
              <a:rPr lang="fr-CH" baseline="0" dirty="0" err="1" smtClean="0"/>
              <a:t>health</a:t>
            </a:r>
            <a:r>
              <a:rPr lang="fr-CH" baseline="0" dirty="0" smtClean="0"/>
              <a:t> interventions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exists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Finally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</a:t>
            </a:r>
            <a:r>
              <a:rPr lang="fr-CH" baseline="0" dirty="0" smtClean="0"/>
              <a:t> recognized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to move </a:t>
            </a:r>
            <a:r>
              <a:rPr lang="fr-CH" baseline="0" dirty="0" err="1" smtClean="0"/>
              <a:t>beyond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household</a:t>
            </a:r>
            <a:r>
              <a:rPr lang="fr-CH" baseline="0" dirty="0" smtClean="0"/>
              <a:t>, and </a:t>
            </a:r>
            <a:r>
              <a:rPr lang="fr-CH" baseline="0" dirty="0" err="1" smtClean="0"/>
              <a:t>consider</a:t>
            </a:r>
            <a:r>
              <a:rPr lang="fr-CH" baseline="0" dirty="0" smtClean="0"/>
              <a:t> WASH in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locations, and </a:t>
            </a:r>
            <a:r>
              <a:rPr lang="fr-CH" baseline="0" dirty="0" err="1" smtClean="0"/>
              <a:t>schools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health</a:t>
            </a:r>
            <a:r>
              <a:rPr lang="fr-CH" baseline="0" dirty="0" smtClean="0"/>
              <a:t> care </a:t>
            </a:r>
            <a:r>
              <a:rPr lang="fr-CH" baseline="0" dirty="0" err="1" smtClean="0"/>
              <a:t>facilities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identified</a:t>
            </a:r>
            <a:r>
              <a:rPr lang="fr-CH" baseline="0" dirty="0" smtClean="0"/>
              <a:t> as key areas </a:t>
            </a:r>
            <a:r>
              <a:rPr lang="fr-CH" baseline="0" dirty="0" err="1" smtClean="0"/>
              <a:t>where</a:t>
            </a:r>
            <a:r>
              <a:rPr lang="fr-CH" baseline="0" dirty="0" smtClean="0"/>
              <a:t> people are </a:t>
            </a:r>
            <a:r>
              <a:rPr lang="fr-CH" baseline="0" dirty="0" err="1" smtClean="0"/>
              <a:t>particularly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vulnerable</a:t>
            </a:r>
            <a:r>
              <a:rPr lang="fr-CH" baseline="0" dirty="0" smtClean="0"/>
              <a:t>, and </a:t>
            </a:r>
            <a:r>
              <a:rPr lang="fr-CH" baseline="0" dirty="0" err="1" smtClean="0"/>
              <a:t>where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already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strong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interest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ensuring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safe</a:t>
            </a:r>
            <a:r>
              <a:rPr lang="fr-CH" baseline="0" dirty="0" smtClean="0"/>
              <a:t> WASH services.</a:t>
            </a:r>
          </a:p>
          <a:p>
            <a:endParaRPr lang="fr-CH" baseline="0" dirty="0" smtClean="0"/>
          </a:p>
          <a:p>
            <a:r>
              <a:rPr lang="en-US" dirty="0" smtClean="0"/>
              <a:t>So these are what the new SDG ladders might look like.</a:t>
            </a:r>
          </a:p>
          <a:p>
            <a:endParaRPr lang="en-US" dirty="0" smtClean="0"/>
          </a:p>
          <a:p>
            <a:r>
              <a:rPr lang="en-US" dirty="0" smtClean="0"/>
              <a:t>First,</a:t>
            </a:r>
            <a:r>
              <a:rPr lang="en-US" baseline="0" dirty="0" smtClean="0"/>
              <a:t> water and sanitation ladders that are much like the MDG ladders, but with a new higher level, called safely managed. Then a new ladder for handwashing,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ladders for water, sanitation, and hygiene – including menstrual hygiene – in institutional settings, with the focus at least initially on schools and health facilities.</a:t>
            </a:r>
            <a:endParaRPr lang="en-US" dirty="0" smtClean="0"/>
          </a:p>
          <a:p>
            <a:endParaRPr lang="fr-CH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Safely-managed</a:t>
            </a:r>
            <a:r>
              <a:rPr lang="en-GB" baseline="0" dirty="0" smtClean="0"/>
              <a:t> drinking water is the top level for the proposed service ladder, running from no service to safely managed.</a:t>
            </a:r>
          </a:p>
          <a:p>
            <a:r>
              <a:rPr lang="en-GB" baseline="0" dirty="0" smtClean="0"/>
              <a:t>This ladder aims to capture progressive realisation of the Human Rights to Water and Sanitation. </a:t>
            </a:r>
          </a:p>
          <a:p>
            <a:r>
              <a:rPr lang="en-GB" baseline="0" dirty="0" smtClean="0"/>
              <a:t>It is also a monitoring ladder, increasing sophistication of monitoring allows countries to track higher levels of service  - in many cases these may happen in tandem.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1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342584" cy="792088"/>
          </a:xfrm>
        </p:spPr>
        <p:txBody>
          <a:bodyPr>
            <a:normAutofit/>
          </a:bodyPr>
          <a:lstStyle>
            <a:lvl1pPr algn="l">
              <a:defRPr lang="en-GB" sz="3600" b="1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3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4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86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6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9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7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8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3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595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595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7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82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6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714" y="273051"/>
            <a:ext cx="5111750" cy="538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67" y="1435101"/>
            <a:ext cx="3008313" cy="4226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49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74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12776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64522"/>
            <a:ext cx="9144001" cy="10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600" b="1" kern="1200" dirty="0">
          <a:solidFill>
            <a:srgbClr val="0F36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401" y="2211941"/>
            <a:ext cx="6947603" cy="2233237"/>
          </a:xfrm>
        </p:spPr>
        <p:txBody>
          <a:bodyPr wrap="square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Overview of how </a:t>
            </a:r>
            <a:r>
              <a:rPr lang="en-US" dirty="0"/>
              <a:t>GLAAS </a:t>
            </a:r>
            <a:r>
              <a:rPr lang="en-US" dirty="0" smtClean="0"/>
              <a:t>and </a:t>
            </a:r>
            <a:r>
              <a:rPr lang="en-US" dirty="0" err="1" smtClean="0"/>
              <a:t>TrackFin</a:t>
            </a:r>
            <a:r>
              <a:rPr lang="en-US" dirty="0" smtClean="0"/>
              <a:t> </a:t>
            </a:r>
            <a:r>
              <a:rPr lang="en-US" dirty="0"/>
              <a:t>fit into the </a:t>
            </a:r>
            <a:r>
              <a:rPr lang="en-US" dirty="0" smtClean="0"/>
              <a:t>SDGs and </a:t>
            </a:r>
            <a:r>
              <a:rPr lang="en-US" dirty="0"/>
              <a:t>other monitoring </a:t>
            </a:r>
            <a:r>
              <a:rPr lang="en-US" dirty="0" smtClean="0"/>
              <a:t> initiatives </a:t>
            </a:r>
            <a:endParaRPr lang="en-US" dirty="0"/>
          </a:p>
        </p:txBody>
      </p:sp>
      <p:sp>
        <p:nvSpPr>
          <p:cNvPr id="3" name="AutoShape 2" descr="WHO/UNICEF Joint Monitoring Programme (JMP) for Water Supply and Sani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44829" y="4524785"/>
            <a:ext cx="5779946" cy="273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GLAAS 2016/2017 cycle</a:t>
            </a:r>
          </a:p>
        </p:txBody>
      </p:sp>
    </p:spTree>
    <p:extLst>
      <p:ext uri="{BB962C8B-B14F-4D97-AF65-F5344CB8AC3E}">
        <p14:creationId xmlns:p14="http://schemas.microsoft.com/office/powerpoint/2010/main" val="13037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43768"/>
              </p:ext>
            </p:extLst>
          </p:nvPr>
        </p:nvGraphicFramePr>
        <p:xfrm>
          <a:off x="0" y="-37866"/>
          <a:ext cx="9144000" cy="580561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75655"/>
                <a:gridCol w="1872208"/>
                <a:gridCol w="2736304"/>
                <a:gridCol w="3059833"/>
              </a:tblGrid>
              <a:tr h="1087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MDG/SDG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Service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Progressive realization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Monitoring ladder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88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SDG 6.2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bg1"/>
                          </a:solidFill>
                          <a:effectLst/>
                        </a:rPr>
                        <a:t>Safely managed sanitation 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Going beyond hygienic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separation of excreta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from human</a:t>
                      </a:r>
                      <a:r>
                        <a:rPr lang="en-US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contact</a:t>
                      </a: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 ,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including transport</a:t>
                      </a:r>
                      <a:r>
                        <a:rPr lang="en-US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and treatment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All developed countries,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some</a:t>
                      </a:r>
                      <a:r>
                        <a:rPr lang="en-US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developing countries</a:t>
                      </a: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009900"/>
                    </a:solidFill>
                  </a:tcPr>
                </a:tc>
              </a:tr>
              <a:tr h="6841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MDG-type</a:t>
                      </a:r>
                    </a:p>
                  </a:txBody>
                  <a:tcPr marL="8621" marR="8621" marT="86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Basic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Private basic sanitation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developed countries report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92D050"/>
                    </a:solidFill>
                  </a:tcPr>
                </a:tc>
              </a:tr>
              <a:tr h="9078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Shared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Improved sanitation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developed countries report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CF600"/>
                    </a:solidFill>
                  </a:tcPr>
                </a:tc>
              </a:tr>
              <a:tr h="639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Unimproved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Fixed point defecation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All countries report</a:t>
                      </a:r>
                      <a:r>
                        <a:rPr lang="en-GB" sz="1600" u="none" strike="noStrike" baseline="0" smtClean="0">
                          <a:effectLst/>
                        </a:rPr>
                        <a:t> (applies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to developing countries)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F9900"/>
                    </a:solidFill>
                  </a:tcPr>
                </a:tc>
              </a:tr>
              <a:tr h="9078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No service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Open defecation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All countries</a:t>
                      </a:r>
                      <a:r>
                        <a:rPr lang="en-GB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report </a:t>
                      </a:r>
                      <a:br>
                        <a:rPr lang="en-GB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(applies to some countries)</a:t>
                      </a:r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46710"/>
                    </a:solidFill>
                  </a:tcPr>
                </a:tc>
              </a:tr>
            </a:tbl>
          </a:graphicData>
        </a:graphic>
      </p:graphicFrame>
      <p:sp>
        <p:nvSpPr>
          <p:cNvPr id="6" name="Pentagon 5"/>
          <p:cNvSpPr/>
          <p:nvPr/>
        </p:nvSpPr>
        <p:spPr bwMode="auto">
          <a:xfrm rot="16200000">
            <a:off x="3567565" y="2906509"/>
            <a:ext cx="5054320" cy="648072"/>
          </a:xfrm>
          <a:prstGeom prst="homePlate">
            <a:avLst/>
          </a:prstGeom>
          <a:gradFill rotWithShape="1">
            <a:gsLst>
              <a:gs pos="24000">
                <a:srgbClr val="FFC000"/>
              </a:gs>
              <a:gs pos="9000">
                <a:srgbClr val="F46710"/>
              </a:gs>
              <a:gs pos="60000">
                <a:srgbClr val="92D050"/>
              </a:gs>
              <a:gs pos="46000">
                <a:srgbClr val="FCF600"/>
              </a:gs>
              <a:gs pos="34000">
                <a:srgbClr val="FCF600"/>
              </a:gs>
              <a:gs pos="85000">
                <a:srgbClr val="009900"/>
              </a:gs>
            </a:gsLst>
            <a:lin ang="0" scaled="0"/>
          </a:gra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Developing</a:t>
            </a:r>
            <a:r>
              <a:rPr kumimoji="0" lang="en-GB" sz="20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      </a:t>
            </a: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Developed </a:t>
            </a:r>
          </a:p>
        </p:txBody>
      </p:sp>
    </p:spTree>
    <p:extLst>
      <p:ext uri="{BB962C8B-B14F-4D97-AF65-F5344CB8AC3E}">
        <p14:creationId xmlns:p14="http://schemas.microsoft.com/office/powerpoint/2010/main" val="3771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7" y="156962"/>
            <a:ext cx="4498733" cy="5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3888" y="211008"/>
            <a:ext cx="39082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Data Sources: </a:t>
            </a:r>
          </a:p>
          <a:p>
            <a:endParaRPr lang="en-US" sz="1000" b="1" dirty="0" smtClean="0">
              <a:solidFill>
                <a:srgbClr val="92D050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GLAAS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2016 Survey Q D9 on how external funding channeled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Expanded to cover IWRM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TrackFin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If a country participates, data can complement GLAAS survey data</a:t>
            </a:r>
            <a:endParaRPr lang="en-US" sz="2800" dirty="0" smtClean="0">
              <a:solidFill>
                <a:srgbClr val="1F497D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OECD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DAC data on ODA through CRS</a:t>
            </a:r>
          </a:p>
        </p:txBody>
      </p:sp>
    </p:spTree>
    <p:extLst>
      <p:ext uri="{BB962C8B-B14F-4D97-AF65-F5344CB8AC3E}">
        <p14:creationId xmlns:p14="http://schemas.microsoft.com/office/powerpoint/2010/main" val="1976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7" y="93894"/>
            <a:ext cx="4614853" cy="56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4033" y="425309"/>
            <a:ext cx="39685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Data Sources: </a:t>
            </a:r>
          </a:p>
          <a:p>
            <a:endParaRPr lang="en-US" sz="1000" b="1" dirty="0" smtClean="0">
              <a:solidFill>
                <a:srgbClr val="92D050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GLAAS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2016 Survey Q A10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Expanded to cover IWRM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Added question on administrative units and number with participation policies/procedures 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OECD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Potentially through Water Governance Indicators</a:t>
            </a:r>
            <a:endParaRPr lang="en-US" sz="28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36"/>
            <a:ext cx="8229600" cy="994122"/>
          </a:xfrm>
        </p:spPr>
        <p:txBody>
          <a:bodyPr/>
          <a:lstStyle/>
          <a:p>
            <a:r>
              <a:rPr lang="en-US" dirty="0"/>
              <a:t>GLAAS and SDG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70" y="1123216"/>
            <a:ext cx="8229600" cy="42685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GLAAS has also expanded the country survey to include topics related to SDG 6 including:</a:t>
            </a:r>
          </a:p>
          <a:p>
            <a:pPr lvl="1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Wastewater</a:t>
            </a:r>
          </a:p>
          <a:p>
            <a:pPr lvl="1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Integrated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water resource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management</a:t>
            </a:r>
          </a:p>
          <a:p>
            <a:pPr lvl="1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Ambient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water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quality</a:t>
            </a:r>
          </a:p>
          <a:p>
            <a:pPr lvl="1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Regulation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Participating in GLAAS complements other SDG 6 monitoring initiatives</a:t>
            </a:r>
          </a:p>
          <a:p>
            <a:r>
              <a:rPr lang="en-US" sz="2800" dirty="0" err="1" smtClean="0">
                <a:solidFill>
                  <a:srgbClr val="1F497D">
                    <a:lumMod val="75000"/>
                  </a:srgbClr>
                </a:solidFill>
              </a:rPr>
              <a:t>TrackFin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data will also contribute to monitoring 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6.a</a:t>
            </a:r>
            <a:endParaRPr lang="en-US" sz="280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751" y="995418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3308"/>
            <a:ext cx="8229600" cy="994122"/>
          </a:xfrm>
        </p:spPr>
        <p:txBody>
          <a:bodyPr/>
          <a:lstStyle/>
          <a:p>
            <a:r>
              <a:rPr lang="en-US" dirty="0" smtClean="0"/>
              <a:t>Collaboration with AMCOW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50" y="923036"/>
            <a:ext cx="7269759" cy="999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GLAAS has aligned with AMCOW’s framework for monitoring the </a:t>
            </a:r>
            <a:r>
              <a:rPr lang="en-US" sz="2800" dirty="0" err="1">
                <a:solidFill>
                  <a:srgbClr val="C00000"/>
                </a:solidFill>
              </a:rPr>
              <a:t>N’Gor</a:t>
            </a:r>
            <a:r>
              <a:rPr lang="en-US" sz="2800" dirty="0">
                <a:solidFill>
                  <a:srgbClr val="C00000"/>
                </a:solidFill>
              </a:rPr>
              <a:t> commitments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0751" y="774708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421" y="60288"/>
            <a:ext cx="1397519" cy="1724501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00483" y="1868993"/>
            <a:ext cx="8872695" cy="3878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0" lvl="1" indent="-457200">
              <a:buFont typeface="Arial"/>
              <a:buChar char="•"/>
            </a:pPr>
            <a:r>
              <a:rPr lang="en-US" sz="2600" dirty="0">
                <a:solidFill>
                  <a:srgbClr val="1F497D">
                    <a:lumMod val="75000"/>
                  </a:srgbClr>
                </a:solidFill>
              </a:rPr>
              <a:t>GLAAS and JMP are supporting further capacity in </a:t>
            </a:r>
            <a:r>
              <a:rPr lang="en-US" sz="2600" b="1" dirty="0">
                <a:solidFill>
                  <a:srgbClr val="C00000"/>
                </a:solidFill>
              </a:rPr>
              <a:t>AMCOW</a:t>
            </a:r>
            <a:r>
              <a:rPr lang="en-US" sz="2600" dirty="0">
                <a:solidFill>
                  <a:srgbClr val="1F497D">
                    <a:lumMod val="75000"/>
                  </a:srgbClr>
                </a:solidFill>
              </a:rPr>
              <a:t> for strengthening M&amp;E at country ensuring regional comprehensiveness and alignment</a:t>
            </a:r>
          </a:p>
          <a:p>
            <a:pPr marL="1270000" lvl="1" indent="-457200">
              <a:buFont typeface="Arial"/>
              <a:buChar char="•"/>
            </a:pPr>
            <a:r>
              <a:rPr lang="en-US" sz="2600" dirty="0">
                <a:solidFill>
                  <a:srgbClr val="1F497D">
                    <a:lumMod val="75000"/>
                  </a:srgbClr>
                </a:solidFill>
              </a:rPr>
              <a:t>GLAAS 2016 survey has been mapped onto the </a:t>
            </a:r>
            <a:r>
              <a:rPr lang="en-US" sz="2600" dirty="0" err="1">
                <a:solidFill>
                  <a:srgbClr val="1F497D">
                    <a:lumMod val="75000"/>
                  </a:srgbClr>
                </a:solidFill>
              </a:rPr>
              <a:t>N’Gor</a:t>
            </a:r>
            <a:r>
              <a:rPr lang="en-US" sz="2600" dirty="0">
                <a:solidFill>
                  <a:srgbClr val="1F497D">
                    <a:lumMod val="75000"/>
                  </a:srgbClr>
                </a:solidFill>
              </a:rPr>
              <a:t> commitments and can contribute data, reducing the reporting burden on countries</a:t>
            </a:r>
          </a:p>
          <a:p>
            <a:pPr marL="687388" indent="-352425">
              <a:buFont typeface="Arial"/>
              <a:buChar char="•"/>
            </a:pPr>
            <a:r>
              <a:rPr lang="en-US" sz="3000" dirty="0">
                <a:solidFill>
                  <a:srgbClr val="1F497D">
                    <a:lumMod val="75000"/>
                  </a:srgbClr>
                </a:solidFill>
              </a:rPr>
              <a:t>GLAAS is a link with both </a:t>
            </a:r>
            <a:r>
              <a:rPr lang="en-US" sz="3000" dirty="0" err="1">
                <a:solidFill>
                  <a:srgbClr val="1F497D">
                    <a:lumMod val="75000"/>
                  </a:srgbClr>
                </a:solidFill>
              </a:rPr>
              <a:t>N’Gor</a:t>
            </a:r>
            <a:r>
              <a:rPr lang="en-US" sz="3000" dirty="0">
                <a:solidFill>
                  <a:srgbClr val="1F497D">
                    <a:lumMod val="75000"/>
                  </a:srgbClr>
                </a:solidFill>
              </a:rPr>
              <a:t> and </a:t>
            </a:r>
            <a:r>
              <a:rPr lang="en-US" sz="3000" dirty="0">
                <a:solidFill>
                  <a:srgbClr val="C00000"/>
                </a:solidFill>
              </a:rPr>
              <a:t>SDG monitoring </a:t>
            </a:r>
            <a:r>
              <a:rPr lang="en-US" sz="3000" dirty="0">
                <a:solidFill>
                  <a:srgbClr val="1F497D">
                    <a:lumMod val="75000"/>
                  </a:srgbClr>
                </a:solidFill>
              </a:rPr>
              <a:t>in addition to monitoring the global enabling environment feeding into </a:t>
            </a:r>
            <a:r>
              <a:rPr lang="en-US" sz="3000" dirty="0">
                <a:solidFill>
                  <a:srgbClr val="C00000"/>
                </a:solidFill>
              </a:rPr>
              <a:t>Sanitation and Water for All (SWA) partnership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938" y="261419"/>
            <a:ext cx="8229600" cy="4675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F3661"/>
                </a:solidFill>
              </a:rPr>
              <a:t>Collaboration with SWA</a:t>
            </a:r>
            <a:endParaRPr lang="en-US" sz="3200" b="1" dirty="0">
              <a:solidFill>
                <a:srgbClr val="0F366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751" y="774708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774708"/>
            <a:ext cx="52692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1"/>
            </a:lvl1pPr>
          </a:lstStyle>
          <a:p>
            <a:pPr marL="698500"/>
            <a:r>
              <a:rPr lang="en-US" sz="2600" b="0" dirty="0" smtClean="0">
                <a:solidFill>
                  <a:srgbClr val="1F497D">
                    <a:lumMod val="75000"/>
                  </a:srgbClr>
                </a:solidFill>
              </a:rPr>
              <a:t>GLAAS is the evidence arm of SWA</a:t>
            </a:r>
          </a:p>
          <a:p>
            <a:pPr marL="698500"/>
            <a:r>
              <a:rPr lang="en-US" sz="2600" b="0" dirty="0" smtClean="0">
                <a:solidFill>
                  <a:srgbClr val="1F497D">
                    <a:lumMod val="75000"/>
                  </a:srgbClr>
                </a:solidFill>
              </a:rPr>
              <a:t>GLAAS 2017 report on finance will be launched ahead of the High Level Meeting in April 2017</a:t>
            </a:r>
          </a:p>
          <a:p>
            <a:pPr marL="698500"/>
            <a:r>
              <a:rPr lang="en-US" sz="2600" b="0" dirty="0" smtClean="0">
                <a:solidFill>
                  <a:srgbClr val="1F497D">
                    <a:lumMod val="75000"/>
                  </a:srgbClr>
                </a:solidFill>
              </a:rPr>
              <a:t>GLAAS is monitoring the four collaborative behaviors</a:t>
            </a:r>
          </a:p>
          <a:p>
            <a:pPr marL="1155700" lvl="1" indent="-342900">
              <a:buFont typeface="Arial"/>
              <a:buChar char="•"/>
            </a:pPr>
            <a:r>
              <a:rPr lang="en-US" sz="2600" dirty="0">
                <a:solidFill>
                  <a:srgbClr val="1F497D">
                    <a:lumMod val="75000"/>
                  </a:srgbClr>
                </a:solidFill>
              </a:rPr>
              <a:t>Country</a:t>
            </a:r>
            <a:r>
              <a:rPr lang="en-US" sz="2600" b="0" dirty="0" smtClean="0">
                <a:solidFill>
                  <a:srgbClr val="1F497D">
                    <a:lumMod val="75000"/>
                  </a:srgbClr>
                </a:solidFill>
              </a:rPr>
              <a:t> profiles will be available at the HLM</a:t>
            </a:r>
          </a:p>
          <a:p>
            <a:pPr marL="733425">
              <a:buFont typeface="Arial"/>
              <a:buChar char="•"/>
            </a:pPr>
            <a:r>
              <a:rPr lang="en-US" sz="2600" b="0" dirty="0">
                <a:solidFill>
                  <a:srgbClr val="1F497D">
                    <a:lumMod val="75000"/>
                  </a:srgbClr>
                </a:solidFill>
              </a:rPr>
              <a:t>Participating in GLAAS will help with preparatory work for the </a:t>
            </a:r>
            <a:r>
              <a:rPr lang="en-US" sz="2600" b="0" dirty="0" smtClean="0">
                <a:solidFill>
                  <a:srgbClr val="1F497D">
                    <a:lumMod val="75000"/>
                  </a:srgbClr>
                </a:solidFill>
              </a:rPr>
              <a:t>2017 </a:t>
            </a:r>
            <a:r>
              <a:rPr lang="en-US" sz="2600" b="0" dirty="0">
                <a:solidFill>
                  <a:srgbClr val="1F497D">
                    <a:lumMod val="75000"/>
                  </a:srgbClr>
                </a:solidFill>
              </a:rPr>
              <a:t>HLM</a:t>
            </a:r>
          </a:p>
          <a:p>
            <a:pPr marL="698500"/>
            <a:endParaRPr lang="en-US" sz="800" dirty="0">
              <a:solidFill>
                <a:srgbClr val="C00000"/>
              </a:solidFill>
            </a:endParaRPr>
          </a:p>
          <a:p>
            <a:pPr marL="812800" lvl="1"/>
            <a:endParaRPr lang="en-US" sz="2000" b="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78" y="261419"/>
            <a:ext cx="3721109" cy="137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47" y="1611498"/>
            <a:ext cx="2870285" cy="41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938" y="261419"/>
            <a:ext cx="8229600" cy="4675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F3661"/>
                </a:solidFill>
              </a:rPr>
              <a:t>Collaboration with WASH BATs </a:t>
            </a:r>
            <a:endParaRPr lang="en-US" sz="3200" b="1" dirty="0">
              <a:solidFill>
                <a:srgbClr val="0F366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751" y="774708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751" y="829043"/>
            <a:ext cx="85822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1"/>
            </a:lvl1pPr>
          </a:lstStyle>
          <a:p>
            <a:r>
              <a:rPr lang="en-US" sz="2600" b="0" dirty="0">
                <a:solidFill>
                  <a:schemeClr val="tx2"/>
                </a:solidFill>
              </a:rPr>
              <a:t>The two tools are complementary and ultimately serve different purposes. </a:t>
            </a:r>
          </a:p>
          <a:p>
            <a:r>
              <a:rPr lang="en-US" sz="2600" b="0" dirty="0">
                <a:solidFill>
                  <a:schemeClr val="tx2"/>
                </a:solidFill>
              </a:rPr>
              <a:t>If a country recently conducted a WASH BAT before a GLAAS data collection period, the WASH BAT can feed into the GLAAS survey. </a:t>
            </a:r>
          </a:p>
          <a:p>
            <a:r>
              <a:rPr lang="en-US" sz="2600" b="0" dirty="0">
                <a:solidFill>
                  <a:schemeClr val="tx2"/>
                </a:solidFill>
              </a:rPr>
              <a:t>If a country participates in GLAAS and wants to dive deeper into certain topics, it could conduct a WASH BAT. </a:t>
            </a:r>
            <a:endParaRPr lang="en-US" sz="2600" b="0" dirty="0" smtClean="0">
              <a:solidFill>
                <a:schemeClr val="tx2"/>
              </a:solidFill>
            </a:endParaRPr>
          </a:p>
          <a:p>
            <a:r>
              <a:rPr lang="en-US" sz="2600" b="0" dirty="0" smtClean="0">
                <a:solidFill>
                  <a:schemeClr val="tx2"/>
                </a:solidFill>
              </a:rPr>
              <a:t>GLAAS questions have been mapped onto the next version of the WASH BAT and GLAAS sections align with WASH BAT building blocks. </a:t>
            </a:r>
            <a:endParaRPr lang="en-US" sz="2600" b="0" dirty="0">
              <a:solidFill>
                <a:schemeClr val="tx2"/>
              </a:solidFill>
            </a:endParaRPr>
          </a:p>
          <a:p>
            <a:r>
              <a:rPr lang="en-US" sz="2600" b="0" dirty="0" smtClean="0">
                <a:solidFill>
                  <a:schemeClr val="tx2"/>
                </a:solidFill>
              </a:rPr>
              <a:t>UNICEF and WHO are working together to continue to ensure alignment and cooperation. </a:t>
            </a:r>
          </a:p>
        </p:txBody>
      </p:sp>
    </p:spTree>
    <p:extLst>
      <p:ext uri="{BB962C8B-B14F-4D97-AF65-F5344CB8AC3E}">
        <p14:creationId xmlns:p14="http://schemas.microsoft.com/office/powerpoint/2010/main" val="19699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with  other regional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GLAAS findings are presented as evidence for regional conferences such as </a:t>
            </a:r>
            <a:r>
              <a:rPr lang="en-US" dirty="0" err="1" smtClean="0">
                <a:solidFill>
                  <a:schemeClr val="tx2"/>
                </a:solidFill>
              </a:rPr>
              <a:t>Latinosan</a:t>
            </a:r>
            <a:r>
              <a:rPr lang="en-US" dirty="0" smtClean="0">
                <a:solidFill>
                  <a:schemeClr val="tx2"/>
                </a:solidFill>
              </a:rPr>
              <a:t> in Latin America and SACOSAN in South Asia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 Europe, GLAAS synergy with the Protocol on Water and Health will support setting baselines and identifying national targets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5390" y="1167782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WHO/UNICEF Joint Monitoring Programme (JMP) for Water Supply and Sani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 descr="Glaas PPT ground blue.jpg"/>
          <p:cNvPicPr>
            <a:picLocks noChangeAspect="1"/>
          </p:cNvPicPr>
          <p:nvPr/>
        </p:nvPicPr>
        <p:blipFill rotWithShape="1">
          <a:blip r:embed="rId3"/>
          <a:srcRect l="56443" b="83560"/>
          <a:stretch/>
        </p:blipFill>
        <p:spPr>
          <a:xfrm>
            <a:off x="5088338" y="1135039"/>
            <a:ext cx="4042599" cy="114413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342584" cy="792088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75656" y="3764632"/>
            <a:ext cx="6400800" cy="1752600"/>
          </a:xfrm>
        </p:spPr>
        <p:txBody>
          <a:bodyPr/>
          <a:lstStyle/>
          <a:p>
            <a:pPr algn="ctr"/>
            <a:r>
              <a:rPr lang="en-GB" dirty="0" smtClean="0"/>
              <a:t>For additional information or assistance please contact glaas@who.int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7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68" y="8339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CH" sz="3200" b="1" dirty="0" smtClean="0">
                <a:solidFill>
                  <a:srgbClr val="0F3661"/>
                </a:solidFill>
              </a:rPr>
              <a:t>17 goals, 8 </a:t>
            </a:r>
            <a:r>
              <a:rPr lang="fr-CH" sz="3200" b="1" dirty="0">
                <a:solidFill>
                  <a:srgbClr val="0F3661"/>
                </a:solidFill>
              </a:rPr>
              <a:t>Water and </a:t>
            </a:r>
            <a:r>
              <a:rPr lang="fr-CH" sz="3200" b="1" dirty="0" err="1">
                <a:solidFill>
                  <a:srgbClr val="0F3661"/>
                </a:solidFill>
              </a:rPr>
              <a:t>Sanitation</a:t>
            </a:r>
            <a:r>
              <a:rPr lang="fr-CH" sz="3200" b="1" dirty="0">
                <a:solidFill>
                  <a:srgbClr val="0F3661"/>
                </a:solidFill>
              </a:rPr>
              <a:t> </a:t>
            </a:r>
            <a:r>
              <a:rPr lang="fr-CH" sz="3200" b="1" dirty="0" err="1" smtClean="0">
                <a:solidFill>
                  <a:srgbClr val="0F3661"/>
                </a:solidFill>
              </a:rPr>
              <a:t>Targets</a:t>
            </a:r>
            <a:r>
              <a:rPr lang="fr-CH" sz="3200" b="1" dirty="0" smtClean="0">
                <a:solidFill>
                  <a:srgbClr val="0F3661"/>
                </a:solidFill>
              </a:rPr>
              <a:t>, links to 6 </a:t>
            </a:r>
            <a:r>
              <a:rPr lang="fr-CH" sz="3200" b="1" dirty="0" err="1" smtClean="0">
                <a:solidFill>
                  <a:srgbClr val="0F3661"/>
                </a:solidFill>
              </a:rPr>
              <a:t>other</a:t>
            </a:r>
            <a:r>
              <a:rPr lang="fr-CH" sz="3200" b="1" dirty="0" smtClean="0">
                <a:solidFill>
                  <a:srgbClr val="0F3661"/>
                </a:solidFill>
              </a:rPr>
              <a:t> </a:t>
            </a:r>
            <a:r>
              <a:rPr lang="fr-CH" sz="3200" b="1" dirty="0" err="1" smtClean="0">
                <a:solidFill>
                  <a:srgbClr val="0F3661"/>
                </a:solidFill>
              </a:rPr>
              <a:t>targets</a:t>
            </a:r>
            <a:r>
              <a:rPr lang="fr-CH" sz="3200" b="1" dirty="0" smtClean="0">
                <a:solidFill>
                  <a:srgbClr val="0F3661"/>
                </a:solidFill>
              </a:rPr>
              <a:t> if not all….</a:t>
            </a:r>
            <a:endParaRPr lang="en-GB" sz="3200" b="1" dirty="0">
              <a:solidFill>
                <a:srgbClr val="0F366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28938" y="1172259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hart of UN Sustainable Development Goal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028"/>
            <a:ext cx="8752312" cy="44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7301553" y="1302028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6416" y="1317950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423467" y="1336146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28964" y="2750419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46921" y="2750419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946921" y="4076526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79512" y="1336145"/>
            <a:ext cx="1499252" cy="1448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22"/>
            <a:ext cx="8229600" cy="994122"/>
          </a:xfrm>
        </p:spPr>
        <p:txBody>
          <a:bodyPr/>
          <a:lstStyle/>
          <a:p>
            <a:pPr algn="ctr"/>
            <a:r>
              <a:rPr lang="fr-CH" dirty="0" smtClean="0"/>
              <a:t>12 </a:t>
            </a:r>
            <a:r>
              <a:rPr lang="fr-CH" dirty="0" err="1" smtClean="0"/>
              <a:t>Indicators</a:t>
            </a:r>
            <a:r>
              <a:rPr lang="fr-CH" dirty="0" smtClean="0"/>
              <a:t> for Monitoring Goal 6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653333"/>
              </p:ext>
            </p:extLst>
          </p:nvPr>
        </p:nvGraphicFramePr>
        <p:xfrm>
          <a:off x="0" y="989088"/>
          <a:ext cx="9144000" cy="46975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42546"/>
                <a:gridCol w="1514950"/>
                <a:gridCol w="6586504"/>
              </a:tblGrid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/>
                        <a:t>Indicator</a:t>
                      </a:r>
                      <a:endParaRPr lang="en-GB" sz="1600" dirty="0"/>
                    </a:p>
                  </a:txBody>
                  <a:tcPr marL="78191" marR="78191" marT="41468" marB="4146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Lead agencies</a:t>
                      </a:r>
                      <a:endParaRPr lang="en-GB" sz="1600"/>
                    </a:p>
                  </a:txBody>
                  <a:tcPr marL="78191" marR="78191" marT="41468" marB="4146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Indicator</a:t>
                      </a:r>
                      <a:r>
                        <a:rPr lang="fr-CH" sz="1600" dirty="0" smtClean="0"/>
                        <a:t> (</a:t>
                      </a:r>
                      <a:r>
                        <a:rPr lang="fr-CH" sz="1600" dirty="0" err="1" smtClean="0"/>
                        <a:t>brief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 smtClean="0"/>
                        <a:t>title</a:t>
                      </a:r>
                      <a:r>
                        <a:rPr lang="fr-CH" sz="1600" dirty="0" smtClean="0"/>
                        <a:t>)</a:t>
                      </a:r>
                      <a:endParaRPr lang="en-GB" sz="1600" dirty="0"/>
                    </a:p>
                  </a:txBody>
                  <a:tcPr marL="78191" marR="78191" marT="41468" marB="41468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6.1.1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WHO/UNICEF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Safely managed drinking water services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6.2.1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smtClean="0"/>
                        <a:t>WHO/UNICEF</a:t>
                      </a:r>
                      <a:endParaRPr lang="en-GB" sz="1600" smtClean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Safely managed sanitation services</a:t>
                      </a:r>
                      <a:endParaRPr lang="en-GB" sz="1600" smtClean="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6.2.2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WHO/UNICEF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Handwashing in the home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6.3.1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WHO, Habitat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Safely </a:t>
                      </a:r>
                      <a:r>
                        <a:rPr lang="fr-CH" sz="1600" dirty="0" err="1" smtClean="0"/>
                        <a:t>treated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 smtClean="0"/>
                        <a:t>wastewater</a:t>
                      </a:r>
                      <a:endParaRPr lang="en-GB" sz="1600" dirty="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6.3.2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Ambient water quality in water bodies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6.4.1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FAO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Level of water stress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6.4.2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FAO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Change in water use-efficiency over time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6.5.1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Degree of integrated water resource management implementation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40776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6.5.2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UNECE, 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Transboundary basin</a:t>
                      </a:r>
                      <a:r>
                        <a:rPr lang="fr-CH" sz="1600" baseline="0" smtClean="0"/>
                        <a:t> areas with operational arrangements for cooperation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6.6.1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Change in wetlands extent</a:t>
                      </a:r>
                      <a:r>
                        <a:rPr lang="fr-CH" sz="1600" baseline="0" smtClean="0"/>
                        <a:t> over time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580547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/>
                        <a:t>6.a</a:t>
                      </a:r>
                      <a:endParaRPr lang="en-GB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OECD,</a:t>
                      </a:r>
                      <a:r>
                        <a:rPr lang="fr-CH" sz="1600" baseline="0" smtClean="0"/>
                        <a:t> WHO, 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smtClean="0"/>
                        <a:t>Water and sanitation ODA as part of coordinated spending plans</a:t>
                      </a:r>
                      <a:endParaRPr lang="en-GB" sz="1600"/>
                    </a:p>
                  </a:txBody>
                  <a:tcPr marL="78191" marR="78191" marT="41468" marB="41468"/>
                </a:tc>
              </a:tr>
              <a:tr h="391820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/>
                        <a:t>6.b</a:t>
                      </a:r>
                      <a:endParaRPr lang="en-GB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smtClean="0"/>
                        <a:t>WHO, UNEP</a:t>
                      </a:r>
                      <a:endParaRPr lang="en-GB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P</a:t>
                      </a:r>
                      <a:r>
                        <a:rPr lang="fr-CH" sz="1600" baseline="0" dirty="0" smtClean="0"/>
                        <a:t>articipation of local </a:t>
                      </a:r>
                      <a:r>
                        <a:rPr lang="fr-CH" sz="1600" baseline="0" dirty="0" err="1" smtClean="0"/>
                        <a:t>communities</a:t>
                      </a:r>
                      <a:r>
                        <a:rPr lang="fr-CH" sz="1600" baseline="0" dirty="0" smtClean="0"/>
                        <a:t> in water and </a:t>
                      </a:r>
                      <a:r>
                        <a:rPr lang="fr-CH" sz="1600" baseline="0" dirty="0" err="1" smtClean="0"/>
                        <a:t>sanitation</a:t>
                      </a:r>
                      <a:r>
                        <a:rPr lang="fr-CH" sz="1600" baseline="0" dirty="0" smtClean="0"/>
                        <a:t> management</a:t>
                      </a:r>
                      <a:endParaRPr lang="en-GB" sz="16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349127"/>
            <a:ext cx="9144000" cy="1315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33504"/>
            <a:ext cx="9144000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/>
          <p:cNvSpPr/>
          <p:nvPr/>
        </p:nvSpPr>
        <p:spPr>
          <a:xfrm>
            <a:off x="1388790" y="2176289"/>
            <a:ext cx="716376" cy="617252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076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F3661"/>
                </a:solidFill>
              </a:rPr>
              <a:t> SDG 6 &amp; Global </a:t>
            </a:r>
            <a:r>
              <a:rPr lang="en-US" sz="3200" b="1" dirty="0">
                <a:solidFill>
                  <a:srgbClr val="0F3661"/>
                </a:solidFill>
              </a:rPr>
              <a:t>monitoring </a:t>
            </a:r>
            <a:r>
              <a:rPr lang="en-US" sz="3200" b="1" dirty="0" smtClean="0">
                <a:solidFill>
                  <a:srgbClr val="0F3661"/>
                </a:solidFill>
              </a:rPr>
              <a:t>initiatives</a:t>
            </a:r>
            <a:br>
              <a:rPr lang="en-US" sz="3200" b="1" dirty="0" smtClean="0">
                <a:solidFill>
                  <a:srgbClr val="0F3661"/>
                </a:solidFill>
              </a:rPr>
            </a:br>
            <a:endParaRPr lang="en-GB" sz="3200" b="1" dirty="0">
              <a:solidFill>
                <a:srgbClr val="0F366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32779"/>
              </p:ext>
            </p:extLst>
          </p:nvPr>
        </p:nvGraphicFramePr>
        <p:xfrm>
          <a:off x="287672" y="1007002"/>
          <a:ext cx="5003515" cy="432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1912" y="1007002"/>
            <a:ext cx="1152128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smtClean="0">
                <a:solidFill>
                  <a:schemeClr val="bg1"/>
                </a:solidFill>
              </a:rPr>
              <a:t>JMP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90" y="4803091"/>
            <a:ext cx="130638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smtClean="0">
                <a:solidFill>
                  <a:schemeClr val="bg1"/>
                </a:solidFill>
              </a:rPr>
              <a:t>GEMI</a:t>
            </a:r>
            <a:endParaRPr lang="en-GB" sz="320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421" y="1207116"/>
            <a:ext cx="3461235" cy="4097113"/>
            <a:chOff x="5508104" y="1700809"/>
            <a:chExt cx="3491880" cy="4220409"/>
          </a:xfrm>
        </p:grpSpPr>
        <p:sp>
          <p:nvSpPr>
            <p:cNvPr id="9" name="TextBox 8"/>
            <p:cNvSpPr txBox="1"/>
            <p:nvPr/>
          </p:nvSpPr>
          <p:spPr>
            <a:xfrm>
              <a:off x="5777974" y="5336443"/>
              <a:ext cx="2278258" cy="584775"/>
            </a:xfrm>
            <a:prstGeom prst="rect">
              <a:avLst/>
            </a:prstGeom>
            <a:solidFill>
              <a:srgbClr val="B6E22A"/>
            </a:solidFill>
            <a:ln w="25400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smtClean="0"/>
                <a:t>GLAAS</a:t>
              </a:r>
              <a:endParaRPr lang="en-GB" sz="3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1700809"/>
              <a:ext cx="349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 err="1" smtClean="0"/>
                <a:t>Means</a:t>
              </a:r>
              <a:r>
                <a:rPr lang="fr-CH" sz="2400" dirty="0" smtClean="0"/>
                <a:t> of </a:t>
              </a:r>
              <a:r>
                <a:rPr lang="fr-CH" sz="2400" dirty="0" err="1" smtClean="0"/>
                <a:t>Implementation</a:t>
              </a:r>
              <a:endParaRPr lang="en-GB" sz="2400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5777974" y="2268096"/>
              <a:ext cx="2278258" cy="1584176"/>
            </a:xfrm>
            <a:prstGeom prst="hexagon">
              <a:avLst/>
            </a:prstGeom>
            <a:solidFill>
              <a:srgbClr val="B6E2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r>
                <a:rPr lang="fr-CH" u="sng" dirty="0" smtClean="0">
                  <a:solidFill>
                    <a:schemeClr val="tx1"/>
                  </a:solidFill>
                </a:rPr>
                <a:t>6.A</a:t>
              </a:r>
              <a:r>
                <a:rPr lang="fr-CH" dirty="0">
                  <a:solidFill>
                    <a:schemeClr val="tx1"/>
                  </a:solidFill>
                </a:rPr>
                <a:t/>
              </a:r>
              <a:br>
                <a:rPr lang="fr-CH" dirty="0">
                  <a:solidFill>
                    <a:schemeClr val="tx1"/>
                  </a:solidFill>
                </a:rPr>
              </a:br>
              <a:r>
                <a:rPr lang="fr-CH" dirty="0">
                  <a:solidFill>
                    <a:schemeClr val="tx1"/>
                  </a:solidFill>
                </a:rPr>
                <a:t>International cooperation</a:t>
              </a:r>
              <a:br>
                <a:rPr lang="fr-CH" dirty="0">
                  <a:solidFill>
                    <a:schemeClr val="tx1"/>
                  </a:solidFill>
                </a:rPr>
              </a:br>
              <a:r>
                <a:rPr lang="fr-CH" dirty="0">
                  <a:solidFill>
                    <a:schemeClr val="tx1"/>
                  </a:solidFill>
                </a:rPr>
                <a:t> and </a:t>
              </a:r>
              <a:r>
                <a:rPr lang="fr-CH" dirty="0" err="1">
                  <a:solidFill>
                    <a:schemeClr val="tx1"/>
                  </a:solidFill>
                </a:rPr>
                <a:t>capacity</a:t>
              </a:r>
              <a:r>
                <a:rPr lang="fr-CH" dirty="0">
                  <a:solidFill>
                    <a:schemeClr val="tx1"/>
                  </a:solidFill>
                </a:rPr>
                <a:t> </a:t>
              </a:r>
              <a:r>
                <a:rPr lang="fr-CH" dirty="0" err="1">
                  <a:solidFill>
                    <a:schemeClr val="tx1"/>
                  </a:solidFill>
                </a:rPr>
                <a:t>development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5777974" y="4041959"/>
              <a:ext cx="2278258" cy="1171408"/>
            </a:xfrm>
            <a:prstGeom prst="hexagon">
              <a:avLst/>
            </a:prstGeom>
            <a:solidFill>
              <a:srgbClr val="B6E2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r>
                <a:rPr lang="fr-CH" u="sng" smtClean="0">
                  <a:solidFill>
                    <a:schemeClr val="tx1"/>
                  </a:solidFill>
                </a:rPr>
                <a:t>6.B</a:t>
              </a:r>
              <a:r>
                <a:rPr lang="fr-CH">
                  <a:solidFill>
                    <a:schemeClr val="tx1"/>
                  </a:solidFill>
                </a:rPr>
                <a:t/>
              </a:r>
              <a:br>
                <a:rPr lang="fr-CH">
                  <a:solidFill>
                    <a:schemeClr val="tx1"/>
                  </a:solidFill>
                </a:rPr>
              </a:br>
              <a:r>
                <a:rPr lang="fr-CH">
                  <a:solidFill>
                    <a:schemeClr val="tx1"/>
                  </a:solidFill>
                </a:rPr>
                <a:t>Local participation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42276" y="718646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11114" y="874060"/>
            <a:ext cx="8937526" cy="4687242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7200" dirty="0" smtClean="0">
                <a:solidFill>
                  <a:schemeClr val="tx2"/>
                </a:solidFill>
              </a:rPr>
              <a:t>UN-Water</a:t>
            </a:r>
            <a:endParaRPr lang="en-GB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676"/>
            <a:ext cx="8229600" cy="4133056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 smtClean="0"/>
              <a:t>What’s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(</a:t>
            </a:r>
            <a:r>
              <a:rPr lang="fr-CH" dirty="0" err="1" smtClean="0"/>
              <a:t>mostly</a:t>
            </a:r>
            <a:r>
              <a:rPr lang="fr-CH" dirty="0" smtClean="0"/>
              <a:t>)?</a:t>
            </a:r>
          </a:p>
          <a:p>
            <a:pPr lvl="1"/>
            <a:r>
              <a:rPr lang="fr-CH" dirty="0" smtClean="0"/>
              <a:t>Basic services (</a:t>
            </a:r>
            <a:r>
              <a:rPr lang="fr-CH" dirty="0" err="1" smtClean="0"/>
              <a:t>similar</a:t>
            </a:r>
            <a:r>
              <a:rPr lang="fr-CH" dirty="0" smtClean="0"/>
              <a:t> to </a:t>
            </a:r>
            <a:r>
              <a:rPr lang="fr-CH" dirty="0" err="1" smtClean="0"/>
              <a:t>improved</a:t>
            </a:r>
            <a:r>
              <a:rPr lang="fr-CH" dirty="0" smtClean="0"/>
              <a:t> </a:t>
            </a:r>
            <a:r>
              <a:rPr lang="fr-CH" dirty="0" err="1" smtClean="0"/>
              <a:t>facilities</a:t>
            </a:r>
            <a:r>
              <a:rPr lang="fr-CH" dirty="0" smtClean="0"/>
              <a:t>)</a:t>
            </a:r>
          </a:p>
          <a:p>
            <a:pPr lvl="1"/>
            <a:r>
              <a:rPr lang="fr-CH" dirty="0" smtClean="0"/>
              <a:t>Data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household</a:t>
            </a:r>
            <a:r>
              <a:rPr lang="fr-CH" dirty="0" smtClean="0"/>
              <a:t> </a:t>
            </a:r>
            <a:r>
              <a:rPr lang="fr-CH" dirty="0" err="1" smtClean="0"/>
              <a:t>surveys</a:t>
            </a:r>
            <a:endParaRPr lang="fr-CH" dirty="0" smtClean="0"/>
          </a:p>
          <a:p>
            <a:pPr lvl="1"/>
            <a:r>
              <a:rPr lang="fr-CH" dirty="0" smtClean="0"/>
              <a:t>Focus on </a:t>
            </a:r>
            <a:r>
              <a:rPr lang="fr-CH" dirty="0" err="1" smtClean="0"/>
              <a:t>inequalities</a:t>
            </a:r>
            <a:r>
              <a:rPr lang="fr-CH" dirty="0" smtClean="0"/>
              <a:t> (</a:t>
            </a:r>
            <a:r>
              <a:rPr lang="fr-CH" dirty="0" err="1" smtClean="0"/>
              <a:t>even</a:t>
            </a:r>
            <a:r>
              <a:rPr lang="fr-CH" dirty="0" smtClean="0"/>
              <a:t> more </a:t>
            </a:r>
            <a:r>
              <a:rPr lang="fr-CH" dirty="0" err="1" smtClean="0"/>
              <a:t>so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What’s</a:t>
            </a:r>
            <a:r>
              <a:rPr lang="fr-CH" dirty="0" smtClean="0"/>
              <a:t> new?</a:t>
            </a:r>
          </a:p>
          <a:p>
            <a:pPr lvl="1"/>
            <a:r>
              <a:rPr lang="fr-CH" dirty="0" smtClean="0"/>
              <a:t>Higher levels of service (safely managed water, sanitation)</a:t>
            </a:r>
          </a:p>
          <a:p>
            <a:pPr lvl="1"/>
            <a:r>
              <a:rPr lang="fr-CH" dirty="0" err="1" smtClean="0"/>
              <a:t>Hygiene</a:t>
            </a:r>
            <a:endParaRPr lang="fr-CH" dirty="0" smtClean="0"/>
          </a:p>
          <a:p>
            <a:pPr lvl="1"/>
            <a:r>
              <a:rPr lang="fr-CH" dirty="0" smtClean="0"/>
              <a:t>WASH in schools and health care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3939FE-7BC6-42BD-B27E-1F76D60FE7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6280746"/>
            <a:ext cx="189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7367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 dirty="0">
                <a:solidFill>
                  <a:srgbClr val="0F366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mtClean="0"/>
              <a:t>JMP and the SDGs</a:t>
            </a:r>
            <a:endParaRPr lang="fr-CH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1256" y="949866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678"/>
            <a:ext cx="8229600" cy="994122"/>
          </a:xfrm>
        </p:spPr>
        <p:txBody>
          <a:bodyPr/>
          <a:lstStyle/>
          <a:p>
            <a:pPr algn="ctr"/>
            <a:r>
              <a:rPr lang="fr-CH" dirty="0" smtClean="0"/>
              <a:t>JMP and the </a:t>
            </a:r>
            <a:r>
              <a:rPr lang="fr-CH" dirty="0" err="1" smtClean="0"/>
              <a:t>SDGs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9512" y="1161185"/>
            <a:ext cx="8811881" cy="4239718"/>
            <a:chOff x="331887" y="1865586"/>
            <a:chExt cx="8605789" cy="4025604"/>
          </a:xfrm>
          <a:solidFill>
            <a:schemeClr val="bg1"/>
          </a:solidFill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87" y="2408438"/>
              <a:ext cx="3675470" cy="34827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72" y="1916832"/>
              <a:ext cx="4940004" cy="395901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5221" y="1865586"/>
              <a:ext cx="3602136" cy="438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fr-CH" sz="2400" b="1" dirty="0" err="1" smtClean="0">
                  <a:solidFill>
                    <a:prstClr val="black"/>
                  </a:solidFill>
                </a:rPr>
                <a:t>Household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WASH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21256" y="949866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54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GB" altLang="en-US" sz="4000" smtClean="0">
                <a:latin typeface="Calibri" pitchFamily="34" charset="0"/>
                <a:cs typeface="Arial" charset="0"/>
              </a:rPr>
              <a:t>Target 6.1: Drinking water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516"/>
            <a:ext cx="8579296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i="1" dirty="0" smtClean="0">
                <a:latin typeface="Calibri" pitchFamily="34" charset="0"/>
                <a:cs typeface="Arial" charset="0"/>
              </a:rPr>
              <a:t>By </a:t>
            </a:r>
            <a:r>
              <a:rPr lang="en-GB" altLang="en-US" sz="2400" i="1" dirty="0">
                <a:latin typeface="Calibri" pitchFamily="34" charset="0"/>
                <a:cs typeface="Arial" charset="0"/>
              </a:rPr>
              <a:t>2030, achieve universal and equitable access to </a:t>
            </a:r>
            <a:r>
              <a:rPr lang="en-GB" altLang="en-US" sz="2400" b="1" i="1" dirty="0">
                <a:latin typeface="Calibri" pitchFamily="34" charset="0"/>
                <a:cs typeface="Arial" charset="0"/>
              </a:rPr>
              <a:t>safe</a:t>
            </a:r>
            <a:r>
              <a:rPr lang="en-GB" altLang="en-US" sz="2400" i="1" dirty="0">
                <a:latin typeface="Calibri" pitchFamily="34" charset="0"/>
                <a:cs typeface="Arial" charset="0"/>
              </a:rPr>
              <a:t> and affordable drinking water for all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en-US" sz="1600" dirty="0" smtClean="0">
              <a:latin typeface="Calibri" pitchFamily="34" charset="0"/>
              <a:cs typeface="Arial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6.1.1</a:t>
            </a:r>
            <a:r>
              <a:rPr lang="fr-CH" altLang="en-US" sz="2400" dirty="0" smtClean="0">
                <a:latin typeface="Calibri" pitchFamily="34" charset="0"/>
                <a:cs typeface="Arial" charset="0"/>
              </a:rPr>
              <a:t>: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 Population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using 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safely managed drinking water services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en-US" sz="1800" dirty="0" smtClean="0">
              <a:latin typeface="Calibri" pitchFamily="34" charset="0"/>
              <a:cs typeface="Arial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Definition: Pop. using an improved drinking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water source which is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located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on 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premises,</a:t>
            </a: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available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when 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needed, and</a:t>
            </a: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free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of </a:t>
            </a:r>
            <a:r>
              <a:rPr lang="en-US" altLang="en-US" sz="2400" dirty="0" err="1">
                <a:latin typeface="Calibri" pitchFamily="34" charset="0"/>
                <a:cs typeface="Arial" charset="0"/>
              </a:rPr>
              <a:t>faecal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 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and 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priority </a:t>
            </a:r>
            <a:r>
              <a:rPr lang="en-US" altLang="en-US" sz="2400" dirty="0" smtClean="0">
                <a:latin typeface="Calibri" pitchFamily="34" charset="0"/>
                <a:cs typeface="Arial" charset="0"/>
              </a:rPr>
              <a:t>chemical contamination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6960" y="35574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Accessibility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29536" y="44489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Quality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0976" y="399692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Availability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8706" y="1097006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84712"/>
              </p:ext>
            </p:extLst>
          </p:nvPr>
        </p:nvGraphicFramePr>
        <p:xfrm>
          <a:off x="0" y="0"/>
          <a:ext cx="9144000" cy="575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016224"/>
                <a:gridCol w="2808312"/>
                <a:gridCol w="2555776"/>
              </a:tblGrid>
              <a:tr h="11093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MDG/SDG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Service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Progressive realization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Monitoring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68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strike="noStrike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smtClean="0">
                          <a:effectLst/>
                        </a:rPr>
                        <a:t>SDG 6.1</a:t>
                      </a:r>
                    </a:p>
                    <a:p>
                      <a:endParaRPr lang="en-GB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Safely managed drinking water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On premises,</a:t>
                      </a:r>
                      <a:r>
                        <a:rPr lang="en-US" baseline="0" smtClean="0">
                          <a:solidFill>
                            <a:schemeClr val="bg1"/>
                          </a:solidFill>
                        </a:rPr>
                        <a:t> available when needed and meets water quality standards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26000" marR="540000" marT="18000" marB="18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All developed countries, </a:t>
                      </a:r>
                      <a:b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and some</a:t>
                      </a:r>
                      <a:r>
                        <a:rPr lang="en-US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developing countries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0070C0"/>
                    </a:solidFill>
                  </a:tcPr>
                </a:tc>
              </a:tr>
              <a:tr h="1161462">
                <a:tc rowSpan="3">
                  <a:txBody>
                    <a:bodyPr/>
                    <a:lstStyle/>
                    <a:p>
                      <a:pPr algn="ctr" fontAlgn="ctr"/>
                      <a:endParaRPr lang="en-GB" sz="2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en-GB" sz="2800" u="none" strike="noStrike" smtClean="0">
                          <a:effectLst/>
                        </a:rPr>
                        <a:t>MDG</a:t>
                      </a:r>
                      <a:r>
                        <a:rPr lang="en-GB" sz="2800" u="none" strike="noStrike" baseline="0" smtClean="0">
                          <a:effectLst/>
                        </a:rPr>
                        <a:t> continuity</a:t>
                      </a:r>
                      <a:endParaRPr lang="en-GB" sz="2800" u="none" strike="noStrike" smtClean="0">
                        <a:effectLst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Basic water</a:t>
                      </a:r>
                      <a:endParaRPr lang="en-GB"/>
                    </a:p>
                  </a:txBody>
                  <a:tcPr marL="144000" marR="144000" marT="0" marB="1800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Improved facility within 30 minutes round trip collection time</a:t>
                      </a:r>
                      <a:endParaRPr lang="en-GB"/>
                    </a:p>
                  </a:txBody>
                  <a:tcPr marL="126000" marR="540000" marT="1800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 developed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countries report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093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Unimproved water</a:t>
                      </a:r>
                      <a:endParaRPr lang="en-GB"/>
                    </a:p>
                  </a:txBody>
                  <a:tcPr marL="144000" marR="144000" marT="0" marB="18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Facility which</a:t>
                      </a:r>
                      <a:r>
                        <a:rPr lang="en-US" baseline="0" smtClean="0"/>
                        <a:t> does not protect against contamination</a:t>
                      </a:r>
                      <a:endParaRPr lang="en-GB"/>
                    </a:p>
                  </a:txBody>
                  <a:tcPr marL="126000" marR="540000" marT="18000" marB="18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 developed </a:t>
                      </a:r>
                    </a:p>
                    <a:p>
                      <a:pPr algn="r" fontAlgn="ctr"/>
                      <a:r>
                        <a:rPr lang="en-GB" sz="1600" u="none" strike="noStrike" baseline="0" smtClean="0">
                          <a:effectLst/>
                        </a:rPr>
                        <a:t>countries report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FFC000"/>
                    </a:solidFill>
                  </a:tcPr>
                </a:tc>
              </a:tr>
              <a:tr h="110934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No service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0" marB="18000" anchor="ctr" anchorCtr="1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Surface water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26000" marR="540000" marT="18000" marB="1800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All countries report</a:t>
                      </a:r>
                      <a:r>
                        <a:rPr lang="en-GB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(applies to developing countries)</a:t>
                      </a:r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F4671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343777"/>
            <a:ext cx="1514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ntagon 7"/>
          <p:cNvSpPr/>
          <p:nvPr/>
        </p:nvSpPr>
        <p:spPr bwMode="auto">
          <a:xfrm rot="16200000">
            <a:off x="4100421" y="2931631"/>
            <a:ext cx="4983984" cy="648072"/>
          </a:xfrm>
          <a:prstGeom prst="homePlate">
            <a:avLst>
              <a:gd name="adj" fmla="val 53101"/>
            </a:avLst>
          </a:prstGeom>
          <a:gradFill rotWithShape="1">
            <a:gsLst>
              <a:gs pos="24000">
                <a:srgbClr val="FF9900"/>
              </a:gs>
              <a:gs pos="37000">
                <a:srgbClr val="FFC000"/>
              </a:gs>
              <a:gs pos="9000">
                <a:srgbClr val="F46710"/>
              </a:gs>
              <a:gs pos="62000">
                <a:srgbClr val="66CCFF"/>
              </a:gs>
              <a:gs pos="52000">
                <a:srgbClr val="66CCFF"/>
              </a:gs>
              <a:gs pos="85000">
                <a:srgbClr val="0070C0"/>
              </a:gs>
            </a:gsLst>
            <a:lin ang="0" scaled="0"/>
          </a:gra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Developing</a:t>
            </a:r>
            <a:r>
              <a:rPr kumimoji="0" lang="en-GB" sz="20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      </a:t>
            </a: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Developed </a:t>
            </a:r>
          </a:p>
        </p:txBody>
      </p:sp>
    </p:spTree>
    <p:extLst>
      <p:ext uri="{BB962C8B-B14F-4D97-AF65-F5344CB8AC3E}">
        <p14:creationId xmlns:p14="http://schemas.microsoft.com/office/powerpoint/2010/main" val="39179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000" smtClean="0">
                <a:latin typeface="Calibri" pitchFamily="34" charset="0"/>
                <a:cs typeface="Arial" charset="0"/>
              </a:rPr>
              <a:t>Target 6.2: </a:t>
            </a:r>
            <a:r>
              <a:rPr lang="en-US" altLang="en-US" sz="4000" b="1" smtClean="0">
                <a:latin typeface="Calibri" pitchFamily="34" charset="0"/>
                <a:cs typeface="Arial" charset="0"/>
              </a:rPr>
              <a:t>Sanitation</a:t>
            </a:r>
            <a:r>
              <a:rPr lang="en-US" altLang="en-US" sz="4000" smtClean="0">
                <a:latin typeface="Calibri" pitchFamily="34" charset="0"/>
                <a:cs typeface="Arial" charset="0"/>
              </a:rPr>
              <a:t> and hygiene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200"/>
            <a:ext cx="8229600" cy="413305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2400" i="1" dirty="0" smtClean="0">
                <a:latin typeface="Calibri" pitchFamily="34" charset="0"/>
                <a:cs typeface="Arial" charset="0"/>
              </a:rPr>
              <a:t>By 2030, achieve access to adequate and equitable </a:t>
            </a:r>
            <a:r>
              <a:rPr lang="en-US" altLang="en-US" sz="2400" b="1" i="1" dirty="0" smtClean="0">
                <a:latin typeface="Calibri" pitchFamily="34" charset="0"/>
                <a:cs typeface="Arial" charset="0"/>
              </a:rPr>
              <a:t>sanitation</a:t>
            </a:r>
            <a:r>
              <a:rPr lang="en-US" altLang="en-US" sz="2400" i="1" dirty="0" smtClean="0">
                <a:latin typeface="Calibri" pitchFamily="34" charset="0"/>
                <a:cs typeface="Arial" charset="0"/>
              </a:rPr>
              <a:t> and hygiene for all, and </a:t>
            </a:r>
            <a:r>
              <a:rPr lang="en-US" altLang="en-US" sz="2400" b="1" i="1" dirty="0" smtClean="0">
                <a:latin typeface="Calibri" pitchFamily="34" charset="0"/>
                <a:cs typeface="Arial" charset="0"/>
              </a:rPr>
              <a:t>end open defecation</a:t>
            </a:r>
            <a:r>
              <a:rPr lang="en-US" altLang="en-US" sz="2400" i="1" dirty="0" smtClean="0">
                <a:latin typeface="Calibri" pitchFamily="34" charset="0"/>
                <a:cs typeface="Arial" charset="0"/>
              </a:rPr>
              <a:t>, paying special attention to the needs of women and girls and those in vulnerable situations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6.2.1: 	Population using safely managed sanitation services 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including a handwashing facility with soap and water</a:t>
            </a:r>
            <a:endParaRPr lang="en-US" altLang="en-US" sz="2400" dirty="0" smtClean="0">
              <a:latin typeface="Calibri" pitchFamily="34" charset="0"/>
              <a:cs typeface="Arial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Definition: Pop. using an improved sanitation facility which is:</a:t>
            </a:r>
          </a:p>
          <a:p>
            <a:pPr marL="457200" indent="-457200"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not shared with other households and where </a:t>
            </a:r>
          </a:p>
          <a:p>
            <a:pPr marL="457200" indent="-457200"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excreta are safely disposed in situ or </a:t>
            </a:r>
          </a:p>
          <a:p>
            <a:pPr marL="457200" indent="-457200">
              <a:defRPr/>
            </a:pPr>
            <a:r>
              <a:rPr lang="en-US" altLang="en-US" sz="2400" dirty="0" smtClean="0">
                <a:latin typeface="Calibri" pitchFamily="34" charset="0"/>
                <a:cs typeface="Arial" charset="0"/>
              </a:rPr>
              <a:t>transported and treated off-site</a:t>
            </a:r>
            <a:endParaRPr lang="en-US" alt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000" y="410524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Accessibility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1020" y="477255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Quality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0236" y="1149556"/>
            <a:ext cx="8271866" cy="1588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FD1CB04D65541B78184888E06A67E" ma:contentTypeVersion="3" ma:contentTypeDescription="Create a new document." ma:contentTypeScope="" ma:versionID="d87be5b745e7fe0ba6a757a07ba0b23c">
  <xsd:schema xmlns:xsd="http://www.w3.org/2001/XMLSchema" xmlns:xs="http://www.w3.org/2001/XMLSchema" xmlns:p="http://schemas.microsoft.com/office/2006/metadata/properties" xmlns:ns2="462afcca-3788-46ce-9dea-accbb72745a3" targetNamespace="http://schemas.microsoft.com/office/2006/metadata/properties" ma:root="true" ma:fieldsID="62b9c6c7a2134e888791f9fb058e14eb" ns2:_="">
    <xsd:import namespace="462afcca-3788-46ce-9dea-accbb72745a3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Standard_x002f_EURO" minOccurs="0"/>
                <xsd:element ref="ns2:Form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afcca-3788-46ce-9dea-accbb72745a3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Portuguese"/>
          <xsd:enumeration value="Russian"/>
          <xsd:enumeration value="Chinese"/>
          <xsd:enumeration value="Arabic"/>
        </xsd:restriction>
      </xsd:simpleType>
    </xsd:element>
    <xsd:element name="Standard_x002f_EURO" ma:index="9" nillable="true" ma:displayName="Standard/EURO" ma:default="Standard" ma:format="Dropdown" ma:internalName="Standard_x002f_EURO">
      <xsd:simpleType>
        <xsd:restriction base="dms:Choice">
          <xsd:enumeration value="Standard"/>
          <xsd:enumeration value="EURO"/>
        </xsd:restriction>
      </xsd:simpleType>
    </xsd:element>
    <xsd:element name="Form_x0020_type" ma:index="10" nillable="true" ma:displayName="Category" ma:format="Dropdown" ma:internalName="Form_x0020_type">
      <xsd:simpleType>
        <xsd:union memberTypes="dms:Text">
          <xsd:simpleType>
            <xsd:restriction base="dms:Choice">
              <xsd:enumeration value="Long form"/>
              <xsd:enumeration value="Short form"/>
              <xsd:enumeration value="Country feedback form"/>
              <xsd:enumeration value="Data collection processes form"/>
              <xsd:enumeration value="Consent form"/>
              <xsd:enumeration value="Package (zip)"/>
              <xsd:enumeration value="Guidance document"/>
              <xsd:enumeration value="Training material"/>
              <xsd:enumeration value="Support documen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_x0020_type xmlns="462afcca-3788-46ce-9dea-accbb72745a3">Training material</Form_x0020_type>
    <Standard_x002f_EURO xmlns="462afcca-3788-46ce-9dea-accbb72745a3">Standard</Standard_x002f_EURO>
    <Language xmlns="462afcca-3788-46ce-9dea-accbb72745a3">English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4D38D-D544-4A55-9EAC-BE2896356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afcca-3788-46ce-9dea-accbb7274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1EBBD5-BB95-4E2F-BBEC-26F4889D36E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462afcca-3788-46ce-9dea-accbb72745a3"/>
  </ds:schemaRefs>
</ds:datastoreItem>
</file>

<file path=customXml/itemProps3.xml><?xml version="1.0" encoding="utf-8"?>
<ds:datastoreItem xmlns:ds="http://schemas.openxmlformats.org/officeDocument/2006/customXml" ds:itemID="{E9C409B1-D9FB-4106-A920-CF1A14604E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1137</Words>
  <Application>Microsoft Office PowerPoint</Application>
  <PresentationFormat>On-screen Show (4:3)</PresentationFormat>
  <Paragraphs>233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Overview of how GLAAS and TrackFin fit into the SDGs and other monitoring  initiatives </vt:lpstr>
      <vt:lpstr>17 goals, 8 Water and Sanitation Targets, links to 6 other targets if not all….</vt:lpstr>
      <vt:lpstr>12 Indicators for Monitoring Goal 6</vt:lpstr>
      <vt:lpstr> SDG 6 &amp; Global monitoring initiatives </vt:lpstr>
      <vt:lpstr>PowerPoint Presentation</vt:lpstr>
      <vt:lpstr>JMP and the SDGs</vt:lpstr>
      <vt:lpstr>Target 6.1: Drinking water</vt:lpstr>
      <vt:lpstr>PowerPoint Presentation</vt:lpstr>
      <vt:lpstr>Target 6.2: Sanitation and hygiene</vt:lpstr>
      <vt:lpstr>PowerPoint Presentation</vt:lpstr>
      <vt:lpstr>PowerPoint Presentation</vt:lpstr>
      <vt:lpstr>PowerPoint Presentation</vt:lpstr>
      <vt:lpstr>GLAAS and SDG Monitoring</vt:lpstr>
      <vt:lpstr>Collaboration with AMCOW</vt:lpstr>
      <vt:lpstr>Collaboration with SWA</vt:lpstr>
      <vt:lpstr>Collaboration with WASH BATs </vt:lpstr>
      <vt:lpstr>Collaboration with  other regional initiatives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how GLAAS and TrackFin fit into the SDGs and other monitoring  initiatives </dc:title>
  <dc:creator/>
  <cp:lastModifiedBy/>
  <cp:revision>2</cp:revision>
  <dcterms:created xsi:type="dcterms:W3CDTF">2016-10-24T13:54:26Z</dcterms:created>
  <dcterms:modified xsi:type="dcterms:W3CDTF">2016-11-02T15:01:25Z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0x010100C26FD1CB04D65541B78184888E06A67E</vt:lpwstr>
  </property>
  <property fmtid="{D5CDD505-2E9C-101B-9397-08002B2CF9AE}" pid="3" name="_MarkAsFinal">
    <vt:bool>true</vt:bool>
  </property>
</Properties>
</file>