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2"/>
  </p:notesMasterIdLst>
  <p:handoutMasterIdLst>
    <p:handoutMasterId r:id="rId63"/>
  </p:handoutMasterIdLst>
  <p:sldIdLst>
    <p:sldId id="266" r:id="rId5"/>
    <p:sldId id="267" r:id="rId6"/>
    <p:sldId id="265" r:id="rId7"/>
    <p:sldId id="276" r:id="rId8"/>
    <p:sldId id="271" r:id="rId9"/>
    <p:sldId id="272" r:id="rId10"/>
    <p:sldId id="274" r:id="rId11"/>
    <p:sldId id="273" r:id="rId12"/>
    <p:sldId id="277" r:id="rId13"/>
    <p:sldId id="279" r:id="rId14"/>
    <p:sldId id="280" r:id="rId15"/>
    <p:sldId id="281" r:id="rId16"/>
    <p:sldId id="282" r:id="rId17"/>
    <p:sldId id="283" r:id="rId18"/>
    <p:sldId id="285" r:id="rId19"/>
    <p:sldId id="286" r:id="rId20"/>
    <p:sldId id="287" r:id="rId21"/>
    <p:sldId id="288" r:id="rId22"/>
    <p:sldId id="289" r:id="rId23"/>
    <p:sldId id="290" r:id="rId24"/>
    <p:sldId id="291" r:id="rId25"/>
    <p:sldId id="293" r:id="rId26"/>
    <p:sldId id="294" r:id="rId27"/>
    <p:sldId id="295" r:id="rId28"/>
    <p:sldId id="296" r:id="rId29"/>
    <p:sldId id="297" r:id="rId30"/>
    <p:sldId id="298" r:id="rId31"/>
    <p:sldId id="299" r:id="rId32"/>
    <p:sldId id="309" r:id="rId33"/>
    <p:sldId id="300" r:id="rId34"/>
    <p:sldId id="310" r:id="rId35"/>
    <p:sldId id="301" r:id="rId36"/>
    <p:sldId id="311" r:id="rId37"/>
    <p:sldId id="302" r:id="rId38"/>
    <p:sldId id="312" r:id="rId39"/>
    <p:sldId id="303" r:id="rId40"/>
    <p:sldId id="317" r:id="rId41"/>
    <p:sldId id="304" r:id="rId42"/>
    <p:sldId id="305" r:id="rId43"/>
    <p:sldId id="313" r:id="rId44"/>
    <p:sldId id="306" r:id="rId45"/>
    <p:sldId id="314" r:id="rId46"/>
    <p:sldId id="319" r:id="rId47"/>
    <p:sldId id="307" r:id="rId48"/>
    <p:sldId id="320" r:id="rId49"/>
    <p:sldId id="321" r:id="rId50"/>
    <p:sldId id="308" r:id="rId51"/>
    <p:sldId id="322" r:id="rId52"/>
    <p:sldId id="330" r:id="rId53"/>
    <p:sldId id="323" r:id="rId54"/>
    <p:sldId id="326" r:id="rId55"/>
    <p:sldId id="327" r:id="rId56"/>
    <p:sldId id="328" r:id="rId57"/>
    <p:sldId id="329" r:id="rId58"/>
    <p:sldId id="331" r:id="rId59"/>
    <p:sldId id="324" r:id="rId60"/>
    <p:sldId id="26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0E2F0E3-F849-4E47-877B-64B5AF95E161}">
          <p14:sldIdLst>
            <p14:sldId id="266"/>
            <p14:sldId id="267"/>
            <p14:sldId id="265"/>
            <p14:sldId id="276"/>
          </p14:sldIdLst>
        </p14:section>
        <p14:section name="D1" id="{BAE3C487-F454-4D90-9CC6-0BBAF0FAF737}">
          <p14:sldIdLst>
            <p14:sldId id="271"/>
            <p14:sldId id="272"/>
            <p14:sldId id="274"/>
          </p14:sldIdLst>
        </p14:section>
        <p14:section name="D2" id="{09F6697C-26BE-4611-AF8B-BA5680D51EA9}">
          <p14:sldIdLst>
            <p14:sldId id="273"/>
            <p14:sldId id="277"/>
            <p14:sldId id="279"/>
            <p14:sldId id="280"/>
            <p14:sldId id="281"/>
            <p14:sldId id="282"/>
          </p14:sldIdLst>
        </p14:section>
        <p14:section name="D3" id="{9D076471-2518-4FB9-BDE8-27D209157C50}">
          <p14:sldIdLst>
            <p14:sldId id="283"/>
            <p14:sldId id="285"/>
            <p14:sldId id="286"/>
            <p14:sldId id="287"/>
            <p14:sldId id="288"/>
          </p14:sldIdLst>
        </p14:section>
        <p14:section name="D4" id="{7266EDD1-A5F8-4BC7-A6FB-98B102F5EC70}">
          <p14:sldIdLst>
            <p14:sldId id="289"/>
            <p14:sldId id="290"/>
            <p14:sldId id="291"/>
            <p14:sldId id="293"/>
            <p14:sldId id="294"/>
          </p14:sldIdLst>
        </p14:section>
        <p14:section name="D5" id="{38D14718-7354-474F-9C6D-89CE3182D604}">
          <p14:sldIdLst>
            <p14:sldId id="295"/>
            <p14:sldId id="296"/>
            <p14:sldId id="297"/>
            <p14:sldId id="298"/>
          </p14:sldIdLst>
        </p14:section>
        <p14:section name="D6" id="{F550332A-CF8A-44A3-B205-605A28E0881E}">
          <p14:sldIdLst>
            <p14:sldId id="299"/>
            <p14:sldId id="309"/>
            <p14:sldId id="300"/>
            <p14:sldId id="310"/>
          </p14:sldIdLst>
        </p14:section>
        <p14:section name="D7" id="{9A7805BB-3BBE-4DC9-A6E8-6C863AB7C2E0}">
          <p14:sldIdLst>
            <p14:sldId id="301"/>
            <p14:sldId id="311"/>
            <p14:sldId id="302"/>
            <p14:sldId id="312"/>
          </p14:sldIdLst>
        </p14:section>
        <p14:section name="D8" id="{3FD3349A-AF59-440E-894A-5723B41CEC5B}">
          <p14:sldIdLst>
            <p14:sldId id="303"/>
            <p14:sldId id="317"/>
            <p14:sldId id="304"/>
          </p14:sldIdLst>
        </p14:section>
        <p14:section name="D9" id="{DD87BC18-AB60-4047-9532-D8076C3B0AD9}">
          <p14:sldIdLst>
            <p14:sldId id="305"/>
            <p14:sldId id="313"/>
            <p14:sldId id="306"/>
            <p14:sldId id="314"/>
            <p14:sldId id="319"/>
          </p14:sldIdLst>
        </p14:section>
        <p14:section name="D10" id="{C08C3B31-8755-48FC-BA0D-718420360C09}">
          <p14:sldIdLst>
            <p14:sldId id="307"/>
            <p14:sldId id="320"/>
            <p14:sldId id="321"/>
            <p14:sldId id="308"/>
          </p14:sldIdLst>
        </p14:section>
        <p14:section name="D11" id="{1EBEBCA0-3D12-46D0-87F6-E1158EF1ECF8}">
          <p14:sldIdLst>
            <p14:sldId id="322"/>
            <p14:sldId id="330"/>
            <p14:sldId id="323"/>
            <p14:sldId id="326"/>
            <p14:sldId id="327"/>
            <p14:sldId id="328"/>
            <p14:sldId id="329"/>
            <p14:sldId id="331"/>
            <p14:sldId id="324"/>
          </p14:sldIdLst>
        </p14:section>
        <p14:section name="Conclusion" id="{6EA27EDB-5E9C-4432-B598-9679BACE761F}">
          <p14:sldIdLst>
            <p14:sldId id="26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87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3" autoAdjust="0"/>
    <p:restoredTop sz="82814" autoAdjust="0"/>
  </p:normalViewPr>
  <p:slideViewPr>
    <p:cSldViewPr snapToGrid="0" snapToObjects="1">
      <p:cViewPr>
        <p:scale>
          <a:sx n="130" d="100"/>
          <a:sy n="130" d="100"/>
        </p:scale>
        <p:origin x="-72" y="90"/>
      </p:cViewPr>
      <p:guideLst>
        <p:guide orient="horz" pos="2160"/>
        <p:guide pos="2880"/>
      </p:guideLst>
    </p:cSldViewPr>
  </p:slideViewPr>
  <p:outlineViewPr>
    <p:cViewPr>
      <p:scale>
        <a:sx n="33" d="100"/>
        <a:sy n="33" d="100"/>
      </p:scale>
      <p:origin x="0" y="1344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23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ACDCB5-2247-488B-A7C7-3C8D4D429BD5}" type="datetimeFigureOut">
              <a:rPr lang="en-GB" smtClean="0"/>
              <a:t>02/11/2016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8B6C2D-1D3D-4AEA-B3F0-AE69F3ABFB11}" type="slidenum">
              <a:rPr lang="en-GB" smtClean="0"/>
              <a:t>‹#›</a:t>
            </a:fld>
            <a:endParaRPr lang="en-GB"/>
          </a:p>
        </p:txBody>
      </p:sp>
    </p:spTree>
    <p:extLst>
      <p:ext uri="{BB962C8B-B14F-4D97-AF65-F5344CB8AC3E}">
        <p14:creationId xmlns:p14="http://schemas.microsoft.com/office/powerpoint/2010/main" val="2204631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F4959-7CAB-4F6C-B5FB-62B7441AF824}" type="datetimeFigureOut">
              <a:rPr lang="en-GB" smtClean="0"/>
              <a:t>02/11/2016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E04D0-D349-49E0-A693-77C2D07C03FA}" type="slidenum">
              <a:rPr lang="en-GB" smtClean="0"/>
              <a:t>‹#›</a:t>
            </a:fld>
            <a:endParaRPr lang="en-GB"/>
          </a:p>
        </p:txBody>
      </p:sp>
    </p:spTree>
    <p:extLst>
      <p:ext uri="{BB962C8B-B14F-4D97-AF65-F5344CB8AC3E}">
        <p14:creationId xmlns:p14="http://schemas.microsoft.com/office/powerpoint/2010/main" val="272557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t>1</a:t>
            </a:fld>
            <a:endParaRPr lang="en-GB"/>
          </a:p>
        </p:txBody>
      </p:sp>
    </p:spTree>
    <p:extLst>
      <p:ext uri="{BB962C8B-B14F-4D97-AF65-F5344CB8AC3E}">
        <p14:creationId xmlns:p14="http://schemas.microsoft.com/office/powerpoint/2010/main" val="2440734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you cannot complete the table, estimate the annual WASH budget in the most convenient format in Section D.</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13</a:t>
            </a:fld>
            <a:endParaRPr lang="en-GB"/>
          </a:p>
        </p:txBody>
      </p:sp>
    </p:spTree>
    <p:extLst>
      <p:ext uri="{BB962C8B-B14F-4D97-AF65-F5344CB8AC3E}">
        <p14:creationId xmlns:p14="http://schemas.microsoft.com/office/powerpoint/2010/main" val="2831525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15</a:t>
            </a:fld>
            <a:endParaRPr lang="en-GB"/>
          </a:p>
        </p:txBody>
      </p:sp>
    </p:spTree>
    <p:extLst>
      <p:ext uri="{BB962C8B-B14F-4D97-AF65-F5344CB8AC3E}">
        <p14:creationId xmlns:p14="http://schemas.microsoft.com/office/powerpoint/2010/main" val="1611359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difference between the two can be broadly defined</a:t>
            </a:r>
            <a:r>
              <a:rPr lang="en-GB" baseline="0" dirty="0" smtClean="0"/>
              <a:t> but as a guide the OECD definitions are described here.</a:t>
            </a:r>
            <a:endParaRPr lang="en-GB" dirty="0" smtClean="0"/>
          </a:p>
        </p:txBody>
      </p:sp>
      <p:sp>
        <p:nvSpPr>
          <p:cNvPr id="4" name="Slide Number Placeholder 3"/>
          <p:cNvSpPr>
            <a:spLocks noGrp="1"/>
          </p:cNvSpPr>
          <p:nvPr>
            <p:ph type="sldNum" sz="quarter" idx="10"/>
          </p:nvPr>
        </p:nvSpPr>
        <p:spPr/>
        <p:txBody>
          <a:bodyPr/>
          <a:lstStyle/>
          <a:p>
            <a:fld id="{99BE04D0-D349-49E0-A693-77C2D07C03FA}" type="slidenum">
              <a:rPr lang="en-GB" smtClean="0"/>
              <a:t>16</a:t>
            </a:fld>
            <a:endParaRPr lang="en-GB"/>
          </a:p>
        </p:txBody>
      </p:sp>
    </p:spTree>
    <p:extLst>
      <p:ext uri="{BB962C8B-B14F-4D97-AF65-F5344CB8AC3E}">
        <p14:creationId xmlns:p14="http://schemas.microsoft.com/office/powerpoint/2010/main" val="1148024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17</a:t>
            </a:fld>
            <a:endParaRPr lang="en-GB"/>
          </a:p>
        </p:txBody>
      </p:sp>
    </p:spTree>
    <p:extLst>
      <p:ext uri="{BB962C8B-B14F-4D97-AF65-F5344CB8AC3E}">
        <p14:creationId xmlns:p14="http://schemas.microsoft.com/office/powerpoint/2010/main" val="1611359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18</a:t>
            </a:fld>
            <a:endParaRPr lang="en-GB"/>
          </a:p>
        </p:txBody>
      </p:sp>
    </p:spTree>
    <p:extLst>
      <p:ext uri="{BB962C8B-B14F-4D97-AF65-F5344CB8AC3E}">
        <p14:creationId xmlns:p14="http://schemas.microsoft.com/office/powerpoint/2010/main" val="1611359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2030 Agenda for Sustainable Development includes a dedicated goal on water and sanitation (SDG 6) that sets out to “ensure availability and sustainable management of water and sanitation to all.” In line with this objective, many countries have already established policies and specific financing measures to reach vulnerable groups to ensure equal and non-discriminatory access to drinking-water and sanitation services.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24</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Examples of measures include: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Specific budgets for identified disparities (e.g. in rural, </a:t>
            </a:r>
            <a:r>
              <a:rPr lang="en-US" sz="1200" b="0" i="0" u="none" strike="noStrike" kern="1200" baseline="0" dirty="0" err="1" smtClean="0">
                <a:solidFill>
                  <a:schemeClr val="tx1"/>
                </a:solidFill>
                <a:latin typeface="+mn-lt"/>
                <a:ea typeface="+mn-ea"/>
                <a:cs typeface="+mn-cs"/>
              </a:rPr>
              <a:t>peri</a:t>
            </a:r>
            <a:r>
              <a:rPr lang="en-US" sz="1200" b="0" i="0" u="none" strike="noStrike" kern="1200" baseline="0" dirty="0" smtClean="0">
                <a:solidFill>
                  <a:schemeClr val="tx1"/>
                </a:solidFill>
                <a:latin typeface="+mn-lt"/>
                <a:ea typeface="+mn-ea"/>
                <a:cs typeface="+mn-cs"/>
              </a:rPr>
              <a:t>-urban or slum area with low access);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Grants for basic services that promote some service to all rather than all services for some</a:t>
            </a:r>
            <a:r>
              <a:rPr lang="en-US" sz="1200" b="0" i="0" u="none" strike="noStrike" kern="1200" baseline="0" smtClean="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smtClean="0">
                <a:solidFill>
                  <a:schemeClr val="tx1"/>
                </a:solidFill>
                <a:latin typeface="+mn-lt"/>
                <a:ea typeface="+mn-ea"/>
                <a:cs typeface="+mn-cs"/>
              </a:rPr>
              <a:t>Subsidized </a:t>
            </a:r>
            <a:r>
              <a:rPr lang="en-US" sz="1200" b="0" i="0" u="none" strike="noStrike" kern="1200" baseline="0" dirty="0" smtClean="0">
                <a:solidFill>
                  <a:schemeClr val="tx1"/>
                </a:solidFill>
                <a:latin typeface="+mn-lt"/>
                <a:ea typeface="+mn-ea"/>
                <a:cs typeface="+mn-cs"/>
              </a:rPr>
              <a:t>water tariffs, with lower rates for low consumption volumes that cover basic needs</a:t>
            </a:r>
            <a:r>
              <a:rPr lang="en-US" sz="1200" b="0" i="0" u="none" strike="noStrike" kern="1200" baseline="0" smtClean="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smtClean="0">
                <a:solidFill>
                  <a:schemeClr val="tx1"/>
                </a:solidFill>
                <a:latin typeface="+mn-lt"/>
                <a:ea typeface="+mn-ea"/>
                <a:cs typeface="+mn-cs"/>
              </a:rPr>
              <a:t>Geographic targeting of available funds (e.g. towards rural or interior areas with low access); and </a:t>
            </a:r>
          </a:p>
          <a:p>
            <a:pPr marL="171450" indent="-171450">
              <a:buFont typeface="Arial" panose="020B0604020202020204" pitchFamily="34" charset="0"/>
              <a:buChar char="•"/>
            </a:pPr>
            <a:r>
              <a:rPr lang="en-US" sz="1200" b="0" i="0" u="none" strike="noStrike" kern="1200" baseline="0" smtClean="0">
                <a:solidFill>
                  <a:schemeClr val="tx1"/>
                </a:solidFill>
                <a:latin typeface="+mn-lt"/>
                <a:ea typeface="+mn-ea"/>
                <a:cs typeface="+mn-cs"/>
              </a:rPr>
              <a:t>Subsidies/grants targeted to specific vulnerable groups for water connections, or assistance in the construction of latrines.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t>25</a:t>
            </a:fld>
            <a:endParaRPr lang="en-GB"/>
          </a:p>
        </p:txBody>
      </p:sp>
    </p:spTree>
    <p:extLst>
      <p:ext uri="{BB962C8B-B14F-4D97-AF65-F5344CB8AC3E}">
        <p14:creationId xmlns:p14="http://schemas.microsoft.com/office/powerpoint/2010/main" val="315660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t>26</a:t>
            </a:fld>
            <a:endParaRPr lang="en-GB"/>
          </a:p>
        </p:txBody>
      </p:sp>
    </p:spTree>
    <p:extLst>
      <p:ext uri="{BB962C8B-B14F-4D97-AF65-F5344CB8AC3E}">
        <p14:creationId xmlns:p14="http://schemas.microsoft.com/office/powerpoint/2010/main" val="315660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last parts of the question request </a:t>
            </a:r>
            <a:r>
              <a:rPr lang="en-US" sz="1200" b="0" i="0" u="none" strike="noStrike" kern="1200" baseline="0" smtClean="0">
                <a:solidFill>
                  <a:schemeClr val="tx1"/>
                </a:solidFill>
                <a:latin typeface="+mn-lt"/>
                <a:ea typeface="+mn-ea"/>
                <a:cs typeface="+mn-cs"/>
              </a:rPr>
              <a:t>more detail. If needed, please attach further information to the survey results.</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t>27</a:t>
            </a:fld>
            <a:endParaRPr lang="en-GB"/>
          </a:p>
        </p:txBody>
      </p:sp>
    </p:spTree>
    <p:extLst>
      <p:ext uri="{BB962C8B-B14F-4D97-AF65-F5344CB8AC3E}">
        <p14:creationId xmlns:p14="http://schemas.microsoft.com/office/powerpoint/2010/main" val="315660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Low-income populations, vulnerable population groups and rural communities commonly do not have the financial means to obtain or connect to existing water and sanitation services, let alone pay for the cost to sustain these services. In the GLAAS 2013/2014 survey, countries indicated that fees for connecting to services are often reduced or waived for the poor and vulnerable.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28</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Investment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help to define and prioritize capital needs, match expected resources with costs of infrastructure and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and improve intergovernmental coordination, predictability and transparency of budgeting and expenditure. These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can also be linked to a strategic financial planning process that answers questions such as who (e.g. users, taxpayers, donors) should pay for what (i.e. operating/capital expenses, water/sanitation, rural/urban/</a:t>
            </a:r>
            <a:r>
              <a:rPr lang="en-US" sz="1200" b="0" i="0" u="none" strike="noStrike" kern="1200" baseline="0" dirty="0" err="1" smtClean="0">
                <a:solidFill>
                  <a:schemeClr val="tx1"/>
                </a:solidFill>
                <a:latin typeface="+mn-lt"/>
                <a:ea typeface="+mn-ea"/>
                <a:cs typeface="+mn-cs"/>
              </a:rPr>
              <a:t>peri</a:t>
            </a:r>
            <a:r>
              <a:rPr lang="en-US" sz="1200" b="0" i="0" u="none" strike="noStrike" kern="1200" baseline="0" dirty="0" smtClean="0">
                <a:solidFill>
                  <a:schemeClr val="tx1"/>
                </a:solidFill>
                <a:latin typeface="+mn-lt"/>
                <a:ea typeface="+mn-ea"/>
                <a:cs typeface="+mn-cs"/>
              </a:rPr>
              <a:t>-urban areas) and what should be the future service level.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5</a:t>
            </a:fld>
            <a:endParaRPr lang="en-GB"/>
          </a:p>
        </p:txBody>
      </p:sp>
    </p:spTree>
    <p:extLst>
      <p:ext uri="{BB962C8B-B14F-4D97-AF65-F5344CB8AC3E}">
        <p14:creationId xmlns:p14="http://schemas.microsoft.com/office/powerpoint/2010/main" val="3990282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are identified in Question A6</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29</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most commonly cited affordability scheme is that of a tiered or block tariff scheme based on water use and/or income levels – with a highly subsidized first block, (e.g. 0 to 7 cubic meters) designed to cover basic needs. Other examples of the affordability schemes cited by countries include: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Reduced or subsidized water connection fees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Vouchers (pre-paid)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Free water tanks for senior citizens and people living with disabilities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Goodwill of WASH committee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Microfinance, incentive credit (loan) for rural populations. </a:t>
            </a:r>
          </a:p>
          <a:p>
            <a:r>
              <a:rPr lang="en-US" sz="1200" b="0" i="0" u="none" strike="noStrike" kern="1200" baseline="0" dirty="0" smtClean="0">
                <a:solidFill>
                  <a:schemeClr val="tx1"/>
                </a:solidFill>
                <a:latin typeface="+mn-lt"/>
                <a:ea typeface="+mn-ea"/>
                <a:cs typeface="+mn-cs"/>
              </a:rPr>
              <a:t>Other examples include subsidies to reduce costs of spare parts for water pumps or slabs for latrines.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30</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31</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32</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33</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34</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Improving the use of available external funds is one means to incrementally increase financing to the WASH sector. In the GLAAS 2013/2014 survey, data indicated that only 40% of countries absorb a high percentage of donor capital commitments for sanitation. Problems reported by governments concerning the under-utilization of donor capital commitments included: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Procurement procedures are too complex, lengthy, or there are delays;</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Disbursement delays or complex procedures;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Limited national institutional or contractor implementation strategy;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Land issues, geographic inaccessibility, and conflict;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Financial system complexity or limited financial administrative /control capacity; and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Contracting pre-requisites, budget readjustments, or multiplicity of rules and procedures specific for each donor. </a:t>
            </a: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35</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36</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the GLAAS 2013/2014 survey, efficient and timely release of domestic financing for WASH was reported as an issue for a majority of countries. Survey data indicate that 60% of countries absorb a high percentage of their domestic commitments for both sanitation and drinking-water. Most often issues concerning the absorption of national funds for WASH activities included: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Administrative/funding release procedures too lengthy or too complex;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Procurement delays (causing late fund release, i.e. too late to be spent within the financial year for which the funds have been allocated);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Inadequate project preparation, inaccurate estimates or terms of reference in procurement;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Low public or private sector capacity to respond to proposals and implement projects (e.g. limited drillers or suppliers, or lack of municipal capacity to perform supply chain management); and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Expropriation and land-ownership issues causing delays. </a:t>
            </a:r>
          </a:p>
          <a:p>
            <a:endParaRPr lang="en-GB" dirty="0" smtClean="0"/>
          </a:p>
          <a:p>
            <a:r>
              <a:rPr lang="en-US" sz="1200" b="0" i="0" u="none" strike="noStrike" kern="1200" baseline="0" dirty="0" smtClean="0">
                <a:solidFill>
                  <a:schemeClr val="tx1"/>
                </a:solidFill>
                <a:latin typeface="+mn-lt"/>
                <a:ea typeface="+mn-ea"/>
                <a:cs typeface="+mn-cs"/>
              </a:rPr>
              <a:t>Previous trends showed improvements in the absorption of funds for WASH that were possibly linked to improvements in financial procedures or country implementation capacity. If there has been a recent increase in the absorption of domestic funds committed for WASH in the past three years, please describe what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or policies have aided this improvement.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37</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38</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some countries there may be several plans each covering a specific area e.g. separate plans for drinking-water, sanitation and hygiene, separate plans for urban and rural areas, even sometimes different plans for urban differentiating according to utility boundaries and urban areas not covered by the national utility.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6</a:t>
            </a:fld>
            <a:endParaRPr lang="en-GB"/>
          </a:p>
        </p:txBody>
      </p:sp>
    </p:spTree>
    <p:extLst>
      <p:ext uri="{BB962C8B-B14F-4D97-AF65-F5344CB8AC3E}">
        <p14:creationId xmlns:p14="http://schemas.microsoft.com/office/powerpoint/2010/main" val="733621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39</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40</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Donor activity and disbursement Information has been requested according to OECD groupings found in its Creditor Reporting System. Countries may use information from OECD to identify gross aid disbursements for those donors that do not channel funds through the national budget process if these amounts are unavailable in national budget or WASH sector planning or assessment documents (see http://stats.oecd.org/Index.aspx? </a:t>
            </a:r>
            <a:r>
              <a:rPr lang="en-US" sz="1200" b="0" i="0" u="none" strike="noStrike" kern="1200" baseline="0" dirty="0" err="1" smtClean="0">
                <a:solidFill>
                  <a:schemeClr val="tx1"/>
                </a:solidFill>
                <a:latin typeface="+mn-lt"/>
                <a:ea typeface="+mn-ea"/>
                <a:cs typeface="+mn-cs"/>
              </a:rPr>
              <a:t>DataSetCode</a:t>
            </a:r>
            <a:r>
              <a:rPr lang="en-US" sz="1200" b="0" i="0" u="none" strike="noStrike" kern="1200" baseline="0" dirty="0" smtClean="0">
                <a:solidFill>
                  <a:schemeClr val="tx1"/>
                </a:solidFill>
                <a:latin typeface="+mn-lt"/>
                <a:ea typeface="+mn-ea"/>
                <a:cs typeface="+mn-cs"/>
              </a:rPr>
              <a:t>=crs1). </a:t>
            </a:r>
            <a:endParaRPr lang="en-GB" dirty="0" smtClean="0"/>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41</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42</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43</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44</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45</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46</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47</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Tracking of WASH financing is acknowledged as critical for policy development and implementation. However, prior studies have shown that this is a difficult and challenging task. Even where adequate data are available, an adequate level of disaggregation may not be possible. Despite these difficulties, GLAAS has requested information on WASH expenditures since 2010 and data received have steadily improved.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48</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range of responses for this question include (but is not limited to):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 agreed financing plan/budget – There is no agreed budget line(s) or finance plan that allocates funds to this particular WASH sub-sector/area. This sub-sector/area may be funded from a broader ministry budget or from other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but no separate line items for this WASH sub-sector/area are identified and no finance plan is agreed.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Financing plan/budget in development – Work is in progress to develop separate budget lines or a strategic financing plan for this WASH sub-sector/area.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Financing plan/budget agreed, but insufficiently implemented – Budgets or finance plans for the WASH sub-sector/area are agreed, but allocation of funds is not forthcoming or only a small fraction of budget, and/or the capacity to implement these plans/projects has yet to be developed. </a:t>
            </a:r>
          </a:p>
        </p:txBody>
      </p:sp>
      <p:sp>
        <p:nvSpPr>
          <p:cNvPr id="4" name="Slide Number Placeholder 3"/>
          <p:cNvSpPr>
            <a:spLocks noGrp="1"/>
          </p:cNvSpPr>
          <p:nvPr>
            <p:ph type="sldNum" sz="quarter" idx="10"/>
          </p:nvPr>
        </p:nvSpPr>
        <p:spPr/>
        <p:txBody>
          <a:bodyPr/>
          <a:lstStyle/>
          <a:p>
            <a:fld id="{99BE04D0-D349-49E0-A693-77C2D07C03FA}" type="slidenum">
              <a:rPr lang="en-GB" smtClean="0"/>
              <a:t>7</a:t>
            </a:fld>
            <a:endParaRPr lang="en-GB"/>
          </a:p>
        </p:txBody>
      </p:sp>
    </p:spTree>
    <p:extLst>
      <p:ext uri="{BB962C8B-B14F-4D97-AF65-F5344CB8AC3E}">
        <p14:creationId xmlns:p14="http://schemas.microsoft.com/office/powerpoint/2010/main" val="3857857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Countries should start by identifying relevant data already available through existing reports and information systems.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National planning documents </a:t>
            </a:r>
          </a:p>
          <a:p>
            <a:r>
              <a:rPr lang="en-GB" sz="1200" b="0" i="0" u="none" strike="noStrike" kern="1200" baseline="0" dirty="0" smtClean="0">
                <a:solidFill>
                  <a:schemeClr val="tx1"/>
                </a:solidFill>
                <a:latin typeface="+mn-lt"/>
                <a:ea typeface="+mn-ea"/>
                <a:cs typeface="+mn-cs"/>
              </a:rPr>
              <a:t>o Annual Development Plan </a:t>
            </a:r>
          </a:p>
          <a:p>
            <a:r>
              <a:rPr lang="en-GB" sz="1200" b="0" i="0" u="none" strike="noStrike" kern="1200" baseline="0" dirty="0" smtClean="0">
                <a:solidFill>
                  <a:schemeClr val="tx1"/>
                </a:solidFill>
                <a:latin typeface="+mn-lt"/>
                <a:ea typeface="+mn-ea"/>
                <a:cs typeface="+mn-cs"/>
              </a:rPr>
              <a:t>o Medium-Term Expenditure Framework </a:t>
            </a:r>
          </a:p>
          <a:p>
            <a:r>
              <a:rPr lang="en-GB" sz="1200" b="0" i="0" u="none" strike="noStrike" kern="1200" baseline="0" dirty="0" smtClean="0">
                <a:solidFill>
                  <a:schemeClr val="tx1"/>
                </a:solidFill>
                <a:latin typeface="+mn-lt"/>
                <a:ea typeface="+mn-ea"/>
                <a:cs typeface="+mn-cs"/>
              </a:rPr>
              <a:t>o National budgets and budget execution documents (public expenditures) </a:t>
            </a:r>
          </a:p>
          <a:p>
            <a:r>
              <a:rPr lang="en-GB" sz="1200" b="0" i="0" u="none" strike="noStrike" kern="1200" baseline="0" dirty="0" smtClean="0">
                <a:solidFill>
                  <a:schemeClr val="tx1"/>
                </a:solidFill>
                <a:latin typeface="+mn-lt"/>
                <a:ea typeface="+mn-ea"/>
                <a:cs typeface="+mn-cs"/>
              </a:rPr>
              <a:t>o Ministry budgets </a:t>
            </a:r>
          </a:p>
          <a:p>
            <a:r>
              <a:rPr lang="en-US" sz="1200" b="0" i="0" u="none" strike="noStrike" kern="1200" baseline="0" dirty="0" smtClean="0">
                <a:solidFill>
                  <a:schemeClr val="tx1"/>
                </a:solidFill>
                <a:latin typeface="+mn-lt"/>
                <a:ea typeface="+mn-ea"/>
                <a:cs typeface="+mn-cs"/>
              </a:rPr>
              <a:t>o Poverty Reduction Strategy Paper (PRSP) documents and planned poverty reduction expenditure </a:t>
            </a:r>
          </a:p>
          <a:p>
            <a:r>
              <a:rPr lang="en-US" sz="1200" b="0" i="0" u="none" strike="noStrike" kern="1200" baseline="0" dirty="0" smtClean="0">
                <a:solidFill>
                  <a:schemeClr val="tx1"/>
                </a:solidFill>
                <a:latin typeface="+mn-lt"/>
                <a:ea typeface="+mn-ea"/>
                <a:cs typeface="+mn-cs"/>
              </a:rPr>
              <a:t>o Local government budgets (for decentralized WASH sectors, for a sample of localities) </a:t>
            </a:r>
          </a:p>
          <a:p>
            <a:r>
              <a:rPr lang="en-GB" sz="1200" b="0" i="0" u="none" strike="noStrike" kern="1200" baseline="0" dirty="0" smtClean="0">
                <a:solidFill>
                  <a:schemeClr val="tx1"/>
                </a:solidFill>
                <a:latin typeface="+mn-lt"/>
                <a:ea typeface="+mn-ea"/>
                <a:cs typeface="+mn-cs"/>
              </a:rPr>
              <a:t>o Project-specific documentation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National information systems </a:t>
            </a:r>
          </a:p>
          <a:p>
            <a:r>
              <a:rPr lang="en-US" sz="1200" b="0" i="0" u="none" strike="noStrike" kern="1200" baseline="0" dirty="0" smtClean="0">
                <a:solidFill>
                  <a:schemeClr val="tx1"/>
                </a:solidFill>
                <a:latin typeface="+mn-lt"/>
                <a:ea typeface="+mn-ea"/>
                <a:cs typeface="+mn-cs"/>
              </a:rPr>
              <a:t>o Household surveys, for example UNICEF’s Multi Indicator Cluster Surveys (MICS) </a:t>
            </a:r>
          </a:p>
          <a:p>
            <a:r>
              <a:rPr lang="en-US" sz="1200" b="0" i="0" u="none" strike="noStrike" kern="1200" baseline="0" dirty="0" smtClean="0">
                <a:solidFill>
                  <a:schemeClr val="tx1"/>
                </a:solidFill>
                <a:latin typeface="+mn-lt"/>
                <a:ea typeface="+mn-ea"/>
                <a:cs typeface="+mn-cs"/>
              </a:rPr>
              <a:t>o National population estimates (breakdown of population urban/rural population estimates) </a:t>
            </a:r>
          </a:p>
          <a:p>
            <a:r>
              <a:rPr lang="en-US" sz="1200" b="0" i="0" u="none" strike="noStrike" kern="1200" baseline="0" dirty="0" smtClean="0">
                <a:solidFill>
                  <a:schemeClr val="tx1"/>
                </a:solidFill>
                <a:latin typeface="+mn-lt"/>
                <a:ea typeface="+mn-ea"/>
                <a:cs typeface="+mn-cs"/>
              </a:rPr>
              <a:t>o Government financial management systems </a:t>
            </a:r>
          </a:p>
          <a:p>
            <a:r>
              <a:rPr lang="en-US" sz="1200" b="0" i="0" u="none" strike="noStrike" kern="1200" baseline="0" dirty="0" smtClean="0">
                <a:solidFill>
                  <a:schemeClr val="tx1"/>
                </a:solidFill>
                <a:latin typeface="+mn-lt"/>
                <a:ea typeface="+mn-ea"/>
                <a:cs typeface="+mn-cs"/>
              </a:rPr>
              <a:t>o Information on the water sector from national statistics offices </a:t>
            </a:r>
          </a:p>
          <a:p>
            <a:endParaRPr lang="en-GB"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Sector planning documents and information systems </a:t>
            </a:r>
          </a:p>
          <a:p>
            <a:r>
              <a:rPr lang="en-US" sz="1200" b="0" i="0" u="none" strike="noStrike" kern="1200" baseline="0" dirty="0" smtClean="0">
                <a:solidFill>
                  <a:schemeClr val="tx1"/>
                </a:solidFill>
                <a:latin typeface="+mn-lt"/>
                <a:ea typeface="+mn-ea"/>
                <a:cs typeface="+mn-cs"/>
              </a:rPr>
              <a:t>o WASH sector reports / annual water sector review (expenditure data) </a:t>
            </a:r>
          </a:p>
          <a:p>
            <a:r>
              <a:rPr lang="en-GB" sz="1200" b="0" i="0" u="none" strike="noStrike" kern="1200" baseline="0" dirty="0" smtClean="0">
                <a:solidFill>
                  <a:schemeClr val="tx1"/>
                </a:solidFill>
                <a:latin typeface="+mn-lt"/>
                <a:ea typeface="+mn-ea"/>
                <a:cs typeface="+mn-cs"/>
              </a:rPr>
              <a:t>o Sector information systems </a:t>
            </a:r>
          </a:p>
          <a:p>
            <a:r>
              <a:rPr lang="en-US" sz="1200" b="0" i="0" u="none" strike="noStrike" kern="1200" baseline="0" dirty="0" smtClean="0">
                <a:solidFill>
                  <a:schemeClr val="tx1"/>
                </a:solidFill>
                <a:latin typeface="+mn-lt"/>
                <a:ea typeface="+mn-ea"/>
                <a:cs typeface="+mn-cs"/>
              </a:rPr>
              <a:t>o Sector financing reports produced by the sector regulator (where these exist)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International databases </a:t>
            </a:r>
          </a:p>
          <a:p>
            <a:r>
              <a:rPr lang="en-US" sz="1200" b="0" i="0" u="none" strike="noStrike" kern="1200" baseline="0" dirty="0" smtClean="0">
                <a:solidFill>
                  <a:schemeClr val="tx1"/>
                </a:solidFill>
                <a:latin typeface="+mn-lt"/>
                <a:ea typeface="+mn-ea"/>
                <a:cs typeface="+mn-cs"/>
              </a:rPr>
              <a:t>o IBNET (water and sewerage utilities performance, average annual water bill / utility revenues) </a:t>
            </a:r>
          </a:p>
          <a:p>
            <a:r>
              <a:rPr lang="en-US" sz="1200" b="0" i="0" u="none" strike="noStrike" kern="1200" baseline="0" dirty="0" smtClean="0">
                <a:solidFill>
                  <a:schemeClr val="tx1"/>
                </a:solidFill>
                <a:latin typeface="+mn-lt"/>
                <a:ea typeface="+mn-ea"/>
                <a:cs typeface="+mn-cs"/>
              </a:rPr>
              <a:t>o OECD Creditor Reporting System (international public transfers, i.e. external funds)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Studies, reviews, and assessments </a:t>
            </a:r>
          </a:p>
          <a:p>
            <a:r>
              <a:rPr lang="en-US" sz="1200" b="0" i="0" u="none" strike="noStrike" kern="1200" baseline="0" dirty="0" smtClean="0">
                <a:solidFill>
                  <a:schemeClr val="tx1"/>
                </a:solidFill>
                <a:latin typeface="+mn-lt"/>
                <a:ea typeface="+mn-ea"/>
                <a:cs typeface="+mn-cs"/>
              </a:rPr>
              <a:t>o Relevant studies of the United Nations Economic Commissions </a:t>
            </a:r>
          </a:p>
          <a:p>
            <a:r>
              <a:rPr lang="en-US" sz="1200" b="0" i="0" u="none" strike="noStrike" kern="1200" baseline="0" dirty="0" smtClean="0">
                <a:solidFill>
                  <a:schemeClr val="tx1"/>
                </a:solidFill>
                <a:latin typeface="+mn-lt"/>
                <a:ea typeface="+mn-ea"/>
                <a:cs typeface="+mn-cs"/>
              </a:rPr>
              <a:t>o World Bank Water Sanitation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Country Status Overviews (sub-Saharan Africa only) </a:t>
            </a:r>
          </a:p>
          <a:p>
            <a:r>
              <a:rPr lang="en-GB" sz="1200" b="0" i="0" u="none" strike="noStrike" kern="1200" baseline="0" dirty="0" smtClean="0">
                <a:solidFill>
                  <a:schemeClr val="tx1"/>
                </a:solidFill>
                <a:latin typeface="+mn-lt"/>
                <a:ea typeface="+mn-ea"/>
                <a:cs typeface="+mn-cs"/>
              </a:rPr>
              <a:t>o UN-Water Country Briefs </a:t>
            </a:r>
          </a:p>
          <a:p>
            <a:r>
              <a:rPr lang="en-US" sz="1200" b="0" i="0" u="none" strike="noStrike" kern="1200" baseline="0" dirty="0" smtClean="0">
                <a:solidFill>
                  <a:schemeClr val="tx1"/>
                </a:solidFill>
                <a:latin typeface="+mn-lt"/>
                <a:ea typeface="+mn-ea"/>
                <a:cs typeface="+mn-cs"/>
              </a:rPr>
              <a:t>o World Bank Public Expenditure Reviews (PERs) </a:t>
            </a:r>
          </a:p>
          <a:p>
            <a:r>
              <a:rPr lang="en-US" sz="1200" b="0" i="0" u="none" strike="noStrike" kern="1200" baseline="0" dirty="0" smtClean="0">
                <a:solidFill>
                  <a:schemeClr val="tx1"/>
                </a:solidFill>
                <a:latin typeface="+mn-lt"/>
                <a:ea typeface="+mn-ea"/>
                <a:cs typeface="+mn-cs"/>
              </a:rPr>
              <a:t>o Africa Infrastructure Country Diagnostic studies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Utility information </a:t>
            </a:r>
          </a:p>
          <a:p>
            <a:r>
              <a:rPr lang="en-US" sz="1200" b="0" i="0" u="none" strike="noStrike" kern="1200" baseline="0" dirty="0" smtClean="0">
                <a:solidFill>
                  <a:schemeClr val="tx1"/>
                </a:solidFill>
                <a:latin typeface="+mn-lt"/>
                <a:ea typeface="+mn-ea"/>
                <a:cs typeface="+mn-cs"/>
              </a:rPr>
              <a:t>o Utility financial statements or annual reports (tariff revenues / average cost per user) </a:t>
            </a:r>
          </a:p>
          <a:p>
            <a:r>
              <a:rPr lang="en-US" sz="1200" b="0" i="0" u="none" strike="noStrike" kern="1200" baseline="0" dirty="0" smtClean="0">
                <a:solidFill>
                  <a:schemeClr val="tx1"/>
                </a:solidFill>
                <a:latin typeface="+mn-lt"/>
                <a:ea typeface="+mn-ea"/>
                <a:cs typeface="+mn-cs"/>
              </a:rPr>
              <a:t>o Benchmarking reports from utility associations, governments (for example Brazil or India) or regulators (for example Kenya or Mozambique). </a:t>
            </a: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t>49</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table is also available in Excel format online or upon request at glaas@who.int</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50</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these flows, you will need to include an estimate of the total tariff revenues received by service providers. This information might be obtained in IBNET, via the National Statistics Office, through individual service provider financial statements, with service regulators, or through associations of service providers for example. Some countries or organizations have gathered data on average tariffs in a given country or in different cities, while other organizations gather and present data on tariff structures at country level. However, few if any countries consistently and regularly collect data on the total amount of revenue generated through tariffs paid by users for services provided. In addition to collecting tariff revenue data from service providers, or if these data are not available, average tariffs could be combined with data on average water use and population estimates to derive very rough estimates of revenues from tariffs. </a:t>
            </a:r>
          </a:p>
          <a:p>
            <a:endParaRPr lang="en-US"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Households’ out of pocket expenditure for self-supply: Funding provided by households for investment in water self-supply solutions (private or community wells, small private water production systems, water tanks) and household level sanitation. In most countries, it is likely that these expenditures will need to be estimated based on estimates of investments by households and average unit costs. It would be preferable to at least provide an estimate of those expenses and to provide an explanation of the estimation method used below the table. </a:t>
            </a:r>
          </a:p>
          <a:p>
            <a:endParaRPr lang="en-US"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51</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Government expenditures: Funds contributed by the government or public authorities at central, provincial or local level to WASH. These funds are typically government transfers that come from taxes or other sources of revenues of the government. Such funds would typically be provided as subsidies for capital investment or operations. This category includes only “pure” grants and excludes repayable financing and concessionary loans, which should be included in the “repayable financing” row of this question.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on public transfers channeled to the WASH sector should be collected from a wide range of stakeholders and sources, including national and local governments or other public financing units. The latter may include common funding baskets, if a sector-wide approach to pool funding is adopted. In some cases, aggregated data at the national level can be found in established tools for tracking and planning financial resources. They can also be found in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budget reporting systems.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52</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u="none" strike="noStrike" kern="1200" baseline="0" dirty="0" smtClean="0">
                <a:solidFill>
                  <a:schemeClr val="tx1"/>
                </a:solidFill>
                <a:latin typeface="+mn-lt"/>
                <a:ea typeface="+mn-ea"/>
                <a:cs typeface="+mn-cs"/>
              </a:rPr>
              <a:t>International public transfers: </a:t>
            </a:r>
            <a:r>
              <a:rPr lang="en-US" sz="1200" b="0" i="0" u="none" strike="noStrike" kern="1200" baseline="0" dirty="0" smtClean="0">
                <a:solidFill>
                  <a:schemeClr val="tx1"/>
                </a:solidFill>
                <a:latin typeface="+mn-lt"/>
                <a:ea typeface="+mn-ea"/>
                <a:cs typeface="+mn-cs"/>
              </a:rPr>
              <a:t>This category includes only voluntary donations from external public donors and multi-lateral agencies. These funds can be contributed in the form of grants or guarantees. Other forms of repayable financing from international donors, such as concessionary loans, are excluded from this category and should be shown in the “Repayable financing” row. Data on international public transfers can be sought from the following sources: </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OECD Creditor Reporting System: This database tracks most transfers in the form of official development assistance (ODA) from donor countries and international organizations (bilateral and multilateral cooperation). This is the best source of international public transfer data and offers the possibility of tracking grants and (concessionary) loans separately.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National and local government financial accounts: These can be used to complement and refine data from OECD databases at the national level. In the event of conflicting information, however, it is essential to state which source has been given priority (which will depend on reliability). The Ministry of Finance should have aggregated reports on transfers from donors, but it may not differentiate between grants and concessionary loans. </a:t>
            </a:r>
            <a:endParaRPr lang="en-GB" dirty="0" smtClean="0"/>
          </a:p>
          <a:p>
            <a:endParaRPr lang="en-GB"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Voluntary transfers: </a:t>
            </a:r>
            <a:r>
              <a:rPr lang="en-US" sz="1200" b="0" i="0" u="none" strike="noStrike" kern="1200" baseline="0" dirty="0" smtClean="0">
                <a:solidFill>
                  <a:schemeClr val="tx1"/>
                </a:solidFill>
                <a:latin typeface="+mn-lt"/>
                <a:ea typeface="+mn-ea"/>
                <a:cs typeface="+mn-cs"/>
              </a:rPr>
              <a:t>Voluntary donations may come from international and national non-governmental donors, including from charitable foundations, non-governmental organizations (NGOs), civil society organizations and individuals (remittances). Only donations that are 100% pure grants are included in this category. All forms of repayable financing (including concessionary loans and guarantees) should be included in the “Repayable financing” row. In many developing countries, voluntary organizations frequently contribute to funding the water and sanitation sector both in cash and in kind (for example, by digging a well or providing equipment). Such transfers are often not reliably recorded, and therefore will likely be excluded from estimated voluntary donation amounts. </a:t>
            </a:r>
            <a:endParaRPr lang="en-GB" dirty="0" smtClean="0"/>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53</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Repayable financing: </a:t>
            </a:r>
            <a:r>
              <a:rPr lang="en-US" sz="1200" b="0" i="0" u="none" strike="noStrike" kern="1200" baseline="0" dirty="0" smtClean="0">
                <a:solidFill>
                  <a:schemeClr val="tx1"/>
                </a:solidFill>
                <a:latin typeface="+mn-lt"/>
                <a:ea typeface="+mn-ea"/>
                <a:cs typeface="+mn-cs"/>
              </a:rPr>
              <a:t>This category includes all types of repayable financing, including concessionary loans or guarantees. Information on repayable financing to the sector is limited, but some can be found in existing databases: </a:t>
            </a:r>
          </a:p>
          <a:p>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OECD-CRS database contains information on concessionary lending;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International Financing Review compiles data on commercial loans or bonds; and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World Bank Private Participation in Infrastructure database reports the amount of capital investment committed by private operators at the start of a public private partnership contract. It is commonly used to track private investment in infrastructure. Although private operators would not typically bring “new” financing to the sector as they are not financing types as such, they can temporarily bridge the financing gap. </a:t>
            </a: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54</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Please mention the source(s) of information for each financing type and indicate where data gaps exist (i.e. the respondent has attempted to locate the information, but the information is not available). Additionally, it is important to differentiate between what is not available at all and where insufficient data is available.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55</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Establish WASH sector boundaries: </a:t>
            </a:r>
            <a:r>
              <a:rPr lang="en-US" sz="1200" b="0" i="0" u="none" strike="noStrike" kern="1200" baseline="0" dirty="0" smtClean="0">
                <a:solidFill>
                  <a:schemeClr val="tx1"/>
                </a:solidFill>
                <a:latin typeface="+mn-lt"/>
                <a:ea typeface="+mn-ea"/>
                <a:cs typeface="+mn-cs"/>
              </a:rPr>
              <a:t>For purposes of this question, the WASH sector boundary has been defined as services related to the provision of water, sanitation, and hygiene services. This would include support services to the WASH sector including policy-making processes, governance, and capacity-building activities, as well as water resources management (as it relates to water and sanitation services). </a:t>
            </a:r>
            <a:endParaRPr lang="en-GB" dirty="0" smtClean="0"/>
          </a:p>
          <a:p>
            <a:endParaRPr lang="en-GB"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Avoid double counting between financing units: </a:t>
            </a:r>
            <a:r>
              <a:rPr lang="en-US" sz="1200" b="0" i="0" u="none" strike="noStrike" kern="1200" baseline="0" dirty="0" smtClean="0">
                <a:solidFill>
                  <a:schemeClr val="tx1"/>
                </a:solidFill>
                <a:latin typeface="+mn-lt"/>
                <a:ea typeface="+mn-ea"/>
                <a:cs typeface="+mn-cs"/>
              </a:rPr>
              <a:t>To establish overall expenditure in the WASH sector, financial flows should be computed at the level of the financing unit through which they enter the sector. A key principle is that one flow should only be recorded as one financing type. Donor </a:t>
            </a:r>
            <a:r>
              <a:rPr lang="en-US" sz="1200" b="0" i="0" u="none" strike="noStrike" kern="1200" baseline="0" smtClean="0">
                <a:solidFill>
                  <a:schemeClr val="tx1"/>
                </a:solidFill>
                <a:latin typeface="+mn-lt"/>
                <a:ea typeface="+mn-ea"/>
                <a:cs typeface="+mn-cs"/>
              </a:rPr>
              <a:t>funding channeled </a:t>
            </a:r>
            <a:r>
              <a:rPr lang="en-US" sz="1200" b="0" i="0" u="none" strike="noStrike" kern="1200" baseline="0" dirty="0" smtClean="0">
                <a:solidFill>
                  <a:schemeClr val="tx1"/>
                </a:solidFill>
                <a:latin typeface="+mn-lt"/>
                <a:ea typeface="+mn-ea"/>
                <a:cs typeface="+mn-cs"/>
              </a:rPr>
              <a:t>to local government through the national government, for example, should be recorded as </a:t>
            </a:r>
            <a:r>
              <a:rPr lang="en-US" sz="1200" b="0" i="1" u="none" strike="noStrike" kern="1200" baseline="0" dirty="0" smtClean="0">
                <a:solidFill>
                  <a:schemeClr val="tx1"/>
                </a:solidFill>
                <a:latin typeface="+mn-lt"/>
                <a:ea typeface="+mn-ea"/>
                <a:cs typeface="+mn-cs"/>
              </a:rPr>
              <a:t>international public transfers. </a:t>
            </a:r>
            <a:r>
              <a:rPr lang="en-US" sz="1200" b="0" i="0" u="none" strike="noStrike" kern="1200" baseline="0" dirty="0" smtClean="0">
                <a:solidFill>
                  <a:schemeClr val="tx1"/>
                </a:solidFill>
                <a:latin typeface="+mn-lt"/>
                <a:ea typeface="+mn-ea"/>
                <a:cs typeface="+mn-cs"/>
              </a:rPr>
              <a:t>Similarly, while network service providers (i.e. utilities), spend significant funds on infrastructure and operation and maintenance activities, these funds originate from user tariffs, grants, loans, ODA and should be recorded under these financing types where appropriate.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t>56</a:t>
            </a:fld>
            <a:endParaRPr lang="en-GB"/>
          </a:p>
        </p:txBody>
      </p:sp>
    </p:spTree>
    <p:extLst>
      <p:ext uri="{BB962C8B-B14F-4D97-AF65-F5344CB8AC3E}">
        <p14:creationId xmlns:p14="http://schemas.microsoft.com/office/powerpoint/2010/main" val="406306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Government budgets can be indicators of priority in national policy and action.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8</a:t>
            </a:fld>
            <a:endParaRPr lang="en-GB"/>
          </a:p>
        </p:txBody>
      </p:sp>
    </p:spTree>
    <p:extLst>
      <p:ext uri="{BB962C8B-B14F-4D97-AF65-F5344CB8AC3E}">
        <p14:creationId xmlns:p14="http://schemas.microsoft.com/office/powerpoint/2010/main" val="291170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Line ministry WASH budgets for water, sanitation and hygiene are requested in a disaggregated format, however, it is acknowledged that only aggregate may be available.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9</a:t>
            </a:fld>
            <a:endParaRPr lang="en-GB"/>
          </a:p>
        </p:txBody>
      </p:sp>
    </p:spTree>
    <p:extLst>
      <p:ext uri="{BB962C8B-B14F-4D97-AF65-F5344CB8AC3E}">
        <p14:creationId xmlns:p14="http://schemas.microsoft.com/office/powerpoint/2010/main" val="283152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Line ministry WASH budgets for water, sanitation and hygiene are requested in a disaggregated format, however, it is acknowledged that only aggregate may be available.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10</a:t>
            </a:fld>
            <a:endParaRPr lang="en-GB"/>
          </a:p>
        </p:txBody>
      </p:sp>
    </p:spTree>
    <p:extLst>
      <p:ext uri="{BB962C8B-B14F-4D97-AF65-F5344CB8AC3E}">
        <p14:creationId xmlns:p14="http://schemas.microsoft.com/office/powerpoint/2010/main" val="2831525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no data is available, check no available data column</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11</a:t>
            </a:fld>
            <a:endParaRPr lang="en-GB"/>
          </a:p>
        </p:txBody>
      </p:sp>
    </p:spTree>
    <p:extLst>
      <p:ext uri="{BB962C8B-B14F-4D97-AF65-F5344CB8AC3E}">
        <p14:creationId xmlns:p14="http://schemas.microsoft.com/office/powerpoint/2010/main" val="283152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Line ministry WASH budgets for water, sanitation and hygiene are requested in a disaggregated format, however, it is acknowledged that only aggregate may be available.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12</a:t>
            </a:fld>
            <a:endParaRPr lang="en-GB"/>
          </a:p>
        </p:txBody>
      </p:sp>
    </p:spTree>
    <p:extLst>
      <p:ext uri="{BB962C8B-B14F-4D97-AF65-F5344CB8AC3E}">
        <p14:creationId xmlns:p14="http://schemas.microsoft.com/office/powerpoint/2010/main" val="2831525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3999" cy="68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71600" y="2924944"/>
            <a:ext cx="7342584" cy="792088"/>
          </a:xfrm>
        </p:spPr>
        <p:txBody>
          <a:bodyPr>
            <a:normAutofit/>
          </a:bodyPr>
          <a:lstStyle>
            <a:lvl1pPr algn="l">
              <a:defRPr lang="en-GB" sz="3600" b="1" kern="1200" dirty="0">
                <a:solidFill>
                  <a:schemeClr val="accent5">
                    <a:lumMod val="60000"/>
                    <a:lumOff val="40000"/>
                  </a:schemeClr>
                </a:solidFill>
                <a:latin typeface="+mj-lt"/>
                <a:ea typeface="+mj-ea"/>
                <a:cs typeface="+mj-cs"/>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71600" y="3717032"/>
            <a:ext cx="6400800" cy="1752600"/>
          </a:xfrm>
        </p:spPr>
        <p:txBody>
          <a:bodyPr>
            <a:normAutofit/>
          </a:bodyPr>
          <a:lstStyle>
            <a:lvl1pPr marL="0" indent="0" algn="l">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827286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128"/>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1571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82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74468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8661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86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73523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716375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229600" cy="994122"/>
          </a:xfrm>
        </p:spPr>
        <p:txBody>
          <a:bodyPr/>
          <a:lstStyle/>
          <a:p>
            <a:r>
              <a:rPr lang="en-US" dirty="0" smtClean="0"/>
              <a:t>Click to edit Master title style</a:t>
            </a:r>
            <a:endParaRPr lang="en-GB" dirty="0"/>
          </a:p>
        </p:txBody>
      </p:sp>
      <p:sp>
        <p:nvSpPr>
          <p:cNvPr id="16" name="Content Placeholder 15"/>
          <p:cNvSpPr>
            <a:spLocks noGrp="1"/>
          </p:cNvSpPr>
          <p:nvPr userDrawn="1">
            <p:ph sz="quarter" idx="10"/>
          </p:nvPr>
        </p:nvSpPr>
        <p:spPr>
          <a:xfrm>
            <a:off x="468313" y="1989138"/>
            <a:ext cx="8208143" cy="33840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4" name="Group 13"/>
          <p:cNvGrpSpPr/>
          <p:nvPr userDrawn="1"/>
        </p:nvGrpSpPr>
        <p:grpSpPr>
          <a:xfrm>
            <a:off x="131557" y="260648"/>
            <a:ext cx="8894853" cy="432048"/>
            <a:chOff x="131557" y="260648"/>
            <a:chExt cx="8894853" cy="432048"/>
          </a:xfrm>
          <a:effectLst>
            <a:outerShdw blurRad="50800" dist="38100" dir="2700000" algn="tl" rotWithShape="0">
              <a:prstClr val="black">
                <a:alpha val="40000"/>
              </a:prstClr>
            </a:outerShdw>
          </a:effectLst>
        </p:grpSpPr>
        <p:sp>
          <p:nvSpPr>
            <p:cNvPr id="4" name="Rounded Rectangle 3"/>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D1</a:t>
              </a:r>
            </a:p>
          </p:txBody>
        </p:sp>
        <p:sp>
          <p:nvSpPr>
            <p:cNvPr id="5" name="Rounded Rectangle 4"/>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smtClean="0">
                  <a:solidFill>
                    <a:schemeClr val="tx1"/>
                  </a:solidFill>
                </a:rPr>
                <a:t>D2</a:t>
              </a:r>
              <a:endParaRPr lang="en-GB" sz="1800" b="1" dirty="0">
                <a:solidFill>
                  <a:schemeClr val="tx1"/>
                </a:solidFill>
              </a:endParaRPr>
            </a:p>
          </p:txBody>
        </p:sp>
        <p:sp>
          <p:nvSpPr>
            <p:cNvPr id="6" name="Rounded Rectangle 5"/>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smtClean="0">
                  <a:solidFill>
                    <a:schemeClr val="tx1"/>
                  </a:solidFill>
                </a:rPr>
                <a:t>D3</a:t>
              </a:r>
              <a:endParaRPr lang="en-GB" sz="1800" b="1" dirty="0">
                <a:solidFill>
                  <a:schemeClr val="tx1"/>
                </a:solidFill>
              </a:endParaRPr>
            </a:p>
          </p:txBody>
        </p:sp>
        <p:sp>
          <p:nvSpPr>
            <p:cNvPr id="7" name="Rounded Rectangle 6"/>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smtClean="0">
                  <a:solidFill>
                    <a:schemeClr val="tx1"/>
                  </a:solidFill>
                </a:rPr>
                <a:t>D4</a:t>
              </a:r>
              <a:endParaRPr lang="en-GB" sz="1800" b="1" dirty="0">
                <a:solidFill>
                  <a:schemeClr val="tx1"/>
                </a:solidFill>
              </a:endParaRPr>
            </a:p>
          </p:txBody>
        </p:sp>
        <p:sp>
          <p:nvSpPr>
            <p:cNvPr id="8" name="Rounded Rectangle 7"/>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smtClean="0">
                  <a:solidFill>
                    <a:schemeClr val="tx1"/>
                  </a:solidFill>
                </a:rPr>
                <a:t>D5</a:t>
              </a:r>
              <a:endParaRPr lang="en-GB" sz="1800" b="1" dirty="0">
                <a:solidFill>
                  <a:schemeClr val="tx1"/>
                </a:solidFill>
              </a:endParaRPr>
            </a:p>
          </p:txBody>
        </p:sp>
        <p:sp>
          <p:nvSpPr>
            <p:cNvPr id="9" name="Rounded Rectangle 8"/>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smtClean="0">
                  <a:solidFill>
                    <a:schemeClr val="tx1"/>
                  </a:solidFill>
                </a:rPr>
                <a:t>D6</a:t>
              </a:r>
              <a:endParaRPr lang="en-GB" sz="1800" b="1" dirty="0">
                <a:solidFill>
                  <a:schemeClr val="tx1"/>
                </a:solidFill>
              </a:endParaRPr>
            </a:p>
          </p:txBody>
        </p:sp>
        <p:sp>
          <p:nvSpPr>
            <p:cNvPr id="10" name="Rounded Rectangle 9"/>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smtClean="0">
                  <a:solidFill>
                    <a:schemeClr val="tx1"/>
                  </a:solidFill>
                </a:rPr>
                <a:t>D7</a:t>
              </a:r>
              <a:endParaRPr lang="en-GB" sz="1800" b="1" dirty="0">
                <a:solidFill>
                  <a:schemeClr val="tx1"/>
                </a:solidFill>
              </a:endParaRPr>
            </a:p>
          </p:txBody>
        </p:sp>
        <p:sp>
          <p:nvSpPr>
            <p:cNvPr id="11" name="Rounded Rectangle 10"/>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smtClean="0">
                  <a:solidFill>
                    <a:schemeClr val="tx1"/>
                  </a:solidFill>
                </a:rPr>
                <a:t>D8</a:t>
              </a:r>
              <a:endParaRPr lang="en-GB" sz="1800" b="1" dirty="0">
                <a:solidFill>
                  <a:schemeClr val="tx1"/>
                </a:solidFill>
              </a:endParaRPr>
            </a:p>
          </p:txBody>
        </p:sp>
        <p:sp>
          <p:nvSpPr>
            <p:cNvPr id="12" name="Rounded Rectangle 11"/>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smtClean="0">
                  <a:solidFill>
                    <a:schemeClr val="tx1"/>
                  </a:solidFill>
                </a:rPr>
                <a:t>D9</a:t>
              </a:r>
              <a:endParaRPr lang="en-GB" sz="1800" b="1" dirty="0">
                <a:solidFill>
                  <a:schemeClr val="tx1"/>
                </a:solidFill>
              </a:endParaRPr>
            </a:p>
          </p:txBody>
        </p:sp>
        <p:sp>
          <p:nvSpPr>
            <p:cNvPr id="13" name="Rounded Rectangle 12"/>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smtClean="0">
                  <a:solidFill>
                    <a:schemeClr val="tx1"/>
                  </a:solidFill>
                </a:rPr>
                <a:t>D10</a:t>
              </a:r>
              <a:endParaRPr lang="en-GB" sz="1800" b="1" dirty="0">
                <a:solidFill>
                  <a:schemeClr val="tx1"/>
                </a:solidFill>
              </a:endParaRPr>
            </a:p>
          </p:txBody>
        </p:sp>
        <p:sp>
          <p:nvSpPr>
            <p:cNvPr id="15" name="Rounded Rectangle 12"/>
            <p:cNvSpPr/>
            <p:nvPr userDrawn="1"/>
          </p:nvSpPr>
          <p:spPr>
            <a:xfrm>
              <a:off x="838121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smtClean="0">
                  <a:solidFill>
                    <a:schemeClr val="tx1"/>
                  </a:solidFill>
                </a:rPr>
                <a:t>D11</a:t>
              </a:r>
              <a:endParaRPr lang="en-GB" sz="1800" b="1" dirty="0">
                <a:solidFill>
                  <a:schemeClr val="tx1"/>
                </a:solidFill>
              </a:endParaRPr>
            </a:p>
          </p:txBody>
        </p:sp>
      </p:grpSp>
    </p:spTree>
    <p:extLst>
      <p:ext uri="{BB962C8B-B14F-4D97-AF65-F5344CB8AC3E}">
        <p14:creationId xmlns:p14="http://schemas.microsoft.com/office/powerpoint/2010/main" val="31790001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88691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0511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340768"/>
            <a:ext cx="4040188"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253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340768"/>
            <a:ext cx="4041775"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253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221530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439688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8138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567"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636714" y="273051"/>
            <a:ext cx="5111750" cy="53881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83567" y="1435101"/>
            <a:ext cx="3008313" cy="4226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93364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57200" y="274638"/>
            <a:ext cx="8229600" cy="99412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userDrawn="1">
            <p:ph type="body" idx="1"/>
          </p:nvPr>
        </p:nvSpPr>
        <p:spPr>
          <a:xfrm>
            <a:off x="457200" y="1412776"/>
            <a:ext cx="8229600" cy="413305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5764522"/>
            <a:ext cx="9144001" cy="109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386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spcBef>
          <a:spcPct val="0"/>
        </a:spcBef>
        <a:buNone/>
        <a:defRPr lang="en-GB" sz="3600" b="1" kern="1200" dirty="0">
          <a:solidFill>
            <a:srgbClr val="0F366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Section D: Finance</a:t>
            </a:r>
            <a:endParaRPr lang="en-GB" dirty="0"/>
          </a:p>
        </p:txBody>
      </p:sp>
      <p:sp>
        <p:nvSpPr>
          <p:cNvPr id="3" name="Subtitle 2"/>
          <p:cNvSpPr>
            <a:spLocks noGrp="1"/>
          </p:cNvSpPr>
          <p:nvPr>
            <p:ph type="subTitle" idx="1"/>
          </p:nvPr>
        </p:nvSpPr>
        <p:spPr/>
        <p:txBody>
          <a:bodyPr/>
          <a:lstStyle/>
          <a:p>
            <a:r>
              <a:rPr lang="en-GB" dirty="0"/>
              <a:t>Module 5: Overview of Questions</a:t>
            </a:r>
          </a:p>
          <a:p>
            <a:r>
              <a:rPr lang="en-GB" dirty="0"/>
              <a:t>GLAAS 2016/2017 cycle</a:t>
            </a:r>
          </a:p>
        </p:txBody>
      </p:sp>
    </p:spTree>
    <p:extLst>
      <p:ext uri="{BB962C8B-B14F-4D97-AF65-F5344CB8AC3E}">
        <p14:creationId xmlns:p14="http://schemas.microsoft.com/office/powerpoint/2010/main" val="279277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08720"/>
            <a:ext cx="7488832" cy="471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503548" y="1091644"/>
            <a:ext cx="6594127" cy="1377938"/>
            <a:chOff x="503548" y="1091644"/>
            <a:chExt cx="6594127" cy="1377938"/>
          </a:xfrm>
        </p:grpSpPr>
        <p:sp>
          <p:nvSpPr>
            <p:cNvPr id="12" name="Rounded Rectangle 11"/>
            <p:cNvSpPr/>
            <p:nvPr/>
          </p:nvSpPr>
          <p:spPr>
            <a:xfrm>
              <a:off x="3682354" y="1613208"/>
              <a:ext cx="3415321" cy="856374"/>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TextBox 12"/>
            <p:cNvSpPr txBox="1"/>
            <p:nvPr/>
          </p:nvSpPr>
          <p:spPr>
            <a:xfrm>
              <a:off x="503548" y="1091644"/>
              <a:ext cx="3456384" cy="646331"/>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List disaggregated budget if possible</a:t>
              </a:r>
              <a:endParaRPr lang="en-GB" b="1" dirty="0">
                <a:ln w="3175" cmpd="sng">
                  <a:noFill/>
                </a:ln>
                <a:solidFill>
                  <a:srgbClr val="C00000"/>
                </a:solidFill>
                <a:effectLst>
                  <a:glow rad="139700">
                    <a:schemeClr val="bg1"/>
                  </a:glow>
                </a:effectLst>
              </a:endParaRPr>
            </a:p>
          </p:txBody>
        </p:sp>
        <p:sp>
          <p:nvSpPr>
            <p:cNvPr id="14" name="Freeform 13"/>
            <p:cNvSpPr/>
            <p:nvPr/>
          </p:nvSpPr>
          <p:spPr>
            <a:xfrm flipH="1" flipV="1">
              <a:off x="3298262" y="1268760"/>
              <a:ext cx="913697" cy="344448"/>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ounded Rectangle 3"/>
          <p:cNvSpPr/>
          <p:nvPr/>
        </p:nvSpPr>
        <p:spPr>
          <a:xfrm>
            <a:off x="96242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D2</a:t>
            </a:r>
            <a:endParaRPr lang="en-GB" b="1" dirty="0">
              <a:solidFill>
                <a:schemeClr val="bg1"/>
              </a:solidFill>
            </a:endParaRPr>
          </a:p>
        </p:txBody>
      </p:sp>
    </p:spTree>
    <p:extLst>
      <p:ext uri="{BB962C8B-B14F-4D97-AF65-F5344CB8AC3E}">
        <p14:creationId xmlns:p14="http://schemas.microsoft.com/office/powerpoint/2010/main" val="2072437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08720"/>
            <a:ext cx="7488832" cy="471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2988137" y="1679695"/>
            <a:ext cx="3888119" cy="2262653"/>
            <a:chOff x="2988137" y="1679695"/>
            <a:chExt cx="3888119" cy="2262653"/>
          </a:xfrm>
        </p:grpSpPr>
        <p:sp>
          <p:nvSpPr>
            <p:cNvPr id="7" name="Oval 6"/>
            <p:cNvSpPr/>
            <p:nvPr/>
          </p:nvSpPr>
          <p:spPr>
            <a:xfrm rot="21360051">
              <a:off x="2988137" y="1679695"/>
              <a:ext cx="620253" cy="91741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p:cNvSpPr txBox="1"/>
            <p:nvPr/>
          </p:nvSpPr>
          <p:spPr>
            <a:xfrm>
              <a:off x="3419872" y="3573016"/>
              <a:ext cx="3456384" cy="369332"/>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List total WASH budget too</a:t>
              </a:r>
              <a:endParaRPr lang="en-GB" b="1" dirty="0">
                <a:ln w="3175" cmpd="sng">
                  <a:noFill/>
                </a:ln>
                <a:solidFill>
                  <a:srgbClr val="C00000"/>
                </a:solidFill>
                <a:effectLst>
                  <a:glow rad="139700">
                    <a:schemeClr val="bg1"/>
                  </a:glow>
                </a:effectLst>
              </a:endParaRPr>
            </a:p>
          </p:txBody>
        </p:sp>
        <p:sp>
          <p:nvSpPr>
            <p:cNvPr id="9" name="Freeform 8"/>
            <p:cNvSpPr/>
            <p:nvPr/>
          </p:nvSpPr>
          <p:spPr>
            <a:xfrm flipH="1" flipV="1">
              <a:off x="3563888" y="2420888"/>
              <a:ext cx="792088" cy="122413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ounded Rectangle 3"/>
          <p:cNvSpPr/>
          <p:nvPr/>
        </p:nvSpPr>
        <p:spPr>
          <a:xfrm>
            <a:off x="96242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D2</a:t>
            </a:r>
            <a:endParaRPr lang="en-GB" b="1" dirty="0">
              <a:solidFill>
                <a:schemeClr val="bg1"/>
              </a:solidFill>
            </a:endParaRPr>
          </a:p>
        </p:txBody>
      </p:sp>
    </p:spTree>
    <p:extLst>
      <p:ext uri="{BB962C8B-B14F-4D97-AF65-F5344CB8AC3E}">
        <p14:creationId xmlns:p14="http://schemas.microsoft.com/office/powerpoint/2010/main" val="2549086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08720"/>
            <a:ext cx="7488832" cy="471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3635896" y="1613096"/>
            <a:ext cx="4104456" cy="2816651"/>
            <a:chOff x="-396239" y="1679695"/>
            <a:chExt cx="4104456" cy="2816651"/>
          </a:xfrm>
        </p:grpSpPr>
        <p:sp>
          <p:nvSpPr>
            <p:cNvPr id="7" name="Oval 6"/>
            <p:cNvSpPr/>
            <p:nvPr/>
          </p:nvSpPr>
          <p:spPr>
            <a:xfrm>
              <a:off x="2988137" y="1679695"/>
              <a:ext cx="720080" cy="917415"/>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p:cNvSpPr txBox="1"/>
            <p:nvPr/>
          </p:nvSpPr>
          <p:spPr>
            <a:xfrm>
              <a:off x="-396239" y="3573016"/>
              <a:ext cx="3456384" cy="923330"/>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If there is a national WASH plan, estimate % of activities that align with the plan</a:t>
              </a:r>
              <a:endParaRPr lang="en-GB" b="1" dirty="0">
                <a:ln w="3175" cmpd="sng">
                  <a:noFill/>
                </a:ln>
                <a:solidFill>
                  <a:srgbClr val="C00000"/>
                </a:solidFill>
                <a:effectLst>
                  <a:glow rad="139700">
                    <a:schemeClr val="bg1"/>
                  </a:glow>
                </a:effectLst>
              </a:endParaRPr>
            </a:p>
          </p:txBody>
        </p:sp>
        <p:sp>
          <p:nvSpPr>
            <p:cNvPr id="9" name="Freeform 8"/>
            <p:cNvSpPr/>
            <p:nvPr/>
          </p:nvSpPr>
          <p:spPr>
            <a:xfrm flipV="1">
              <a:off x="1908016" y="2420888"/>
              <a:ext cx="1152129" cy="1152128"/>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ounded Rectangle 3"/>
          <p:cNvSpPr/>
          <p:nvPr/>
        </p:nvSpPr>
        <p:spPr>
          <a:xfrm>
            <a:off x="96242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D2</a:t>
            </a:r>
            <a:endParaRPr lang="en-GB" b="1" dirty="0">
              <a:solidFill>
                <a:schemeClr val="bg1"/>
              </a:solidFill>
            </a:endParaRPr>
          </a:p>
        </p:txBody>
      </p:sp>
    </p:spTree>
    <p:extLst>
      <p:ext uri="{BB962C8B-B14F-4D97-AF65-F5344CB8AC3E}">
        <p14:creationId xmlns:p14="http://schemas.microsoft.com/office/powerpoint/2010/main" val="2104018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08720"/>
            <a:ext cx="7488832" cy="471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23528" y="2803730"/>
            <a:ext cx="3456384" cy="646331"/>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Please include time period and currency units</a:t>
            </a:r>
            <a:endParaRPr lang="en-GB" b="1" dirty="0">
              <a:ln w="3175" cmpd="sng">
                <a:noFill/>
              </a:ln>
              <a:solidFill>
                <a:srgbClr val="C00000"/>
              </a:solidFill>
              <a:effectLst>
                <a:glow rad="139700">
                  <a:schemeClr val="bg1"/>
                </a:glow>
              </a:effectLst>
            </a:endParaRPr>
          </a:p>
        </p:txBody>
      </p:sp>
      <p:sp>
        <p:nvSpPr>
          <p:cNvPr id="11" name="Freeform 10"/>
          <p:cNvSpPr/>
          <p:nvPr/>
        </p:nvSpPr>
        <p:spPr>
          <a:xfrm>
            <a:off x="1129919" y="3496813"/>
            <a:ext cx="4236546" cy="1128914"/>
          </a:xfrm>
          <a:custGeom>
            <a:avLst/>
            <a:gdLst>
              <a:gd name="connsiteX0" fmla="*/ 2137156 w 4236546"/>
              <a:gd name="connsiteY0" fmla="*/ 132212 h 1128914"/>
              <a:gd name="connsiteX1" fmla="*/ 375031 w 4236546"/>
              <a:gd name="connsiteY1" fmla="*/ 56012 h 1128914"/>
              <a:gd name="connsiteX2" fmla="*/ 60706 w 4236546"/>
              <a:gd name="connsiteY2" fmla="*/ 1008512 h 1128914"/>
              <a:gd name="connsiteX3" fmla="*/ 1232281 w 4236546"/>
              <a:gd name="connsiteY3" fmla="*/ 1113287 h 1128914"/>
              <a:gd name="connsiteX4" fmla="*/ 3651631 w 4236546"/>
              <a:gd name="connsiteY4" fmla="*/ 989462 h 1128914"/>
              <a:gd name="connsiteX5" fmla="*/ 4137406 w 4236546"/>
              <a:gd name="connsiteY5" fmla="*/ 303662 h 1128914"/>
              <a:gd name="connsiteX6" fmla="*/ 2137156 w 4236546"/>
              <a:gd name="connsiteY6" fmla="*/ 132212 h 11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6546" h="1128914">
                <a:moveTo>
                  <a:pt x="2137156" y="132212"/>
                </a:moveTo>
                <a:cubicBezTo>
                  <a:pt x="1510093" y="90937"/>
                  <a:pt x="721106" y="-90038"/>
                  <a:pt x="375031" y="56012"/>
                </a:cubicBezTo>
                <a:cubicBezTo>
                  <a:pt x="28956" y="202062"/>
                  <a:pt x="-82169" y="832299"/>
                  <a:pt x="60706" y="1008512"/>
                </a:cubicBezTo>
                <a:cubicBezTo>
                  <a:pt x="203581" y="1184725"/>
                  <a:pt x="633794" y="1116462"/>
                  <a:pt x="1232281" y="1113287"/>
                </a:cubicBezTo>
                <a:cubicBezTo>
                  <a:pt x="1830768" y="1110112"/>
                  <a:pt x="3167444" y="1124399"/>
                  <a:pt x="3651631" y="989462"/>
                </a:cubicBezTo>
                <a:cubicBezTo>
                  <a:pt x="4135818" y="854525"/>
                  <a:pt x="4389819" y="444950"/>
                  <a:pt x="4137406" y="303662"/>
                </a:cubicBezTo>
                <a:cubicBezTo>
                  <a:pt x="3884994" y="162375"/>
                  <a:pt x="2764219" y="173487"/>
                  <a:pt x="2137156" y="132212"/>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96242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D2</a:t>
            </a:r>
            <a:endParaRPr lang="en-GB" b="1" dirty="0">
              <a:solidFill>
                <a:schemeClr val="bg1"/>
              </a:solidFill>
            </a:endParaRPr>
          </a:p>
        </p:txBody>
      </p:sp>
    </p:spTree>
    <p:extLst>
      <p:ext uri="{BB962C8B-B14F-4D97-AF65-F5344CB8AC3E}">
        <p14:creationId xmlns:p14="http://schemas.microsoft.com/office/powerpoint/2010/main" val="4240697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D3: Financial Reporting</a:t>
            </a:r>
            <a:endParaRPr lang="en-GB" dirty="0"/>
          </a:p>
        </p:txBody>
      </p:sp>
      <p:sp>
        <p:nvSpPr>
          <p:cNvPr id="3" name="Content Placeholder 2"/>
          <p:cNvSpPr>
            <a:spLocks noGrp="1"/>
          </p:cNvSpPr>
          <p:nvPr>
            <p:ph sz="quarter" idx="10"/>
          </p:nvPr>
        </p:nvSpPr>
        <p:spPr/>
        <p:txBody>
          <a:bodyPr/>
          <a:lstStyle/>
          <a:p>
            <a:r>
              <a:rPr lang="en-GB" dirty="0" smtClean="0"/>
              <a:t>This question aims to assess:</a:t>
            </a:r>
          </a:p>
          <a:p>
            <a:pPr lvl="1"/>
            <a:r>
              <a:rPr lang="en-GB" dirty="0" smtClean="0"/>
              <a:t>Whether funds spent are reported against funds committed</a:t>
            </a:r>
          </a:p>
          <a:p>
            <a:r>
              <a:rPr lang="en-GB" dirty="0" smtClean="0"/>
              <a:t>Reports could come from the Ministry of Finance, line ministries, annual reports and financial statements</a:t>
            </a:r>
          </a:p>
        </p:txBody>
      </p:sp>
      <p:sp>
        <p:nvSpPr>
          <p:cNvPr id="5" name="Rounded Rectangle 3"/>
          <p:cNvSpPr/>
          <p:nvPr/>
        </p:nvSpPr>
        <p:spPr>
          <a:xfrm>
            <a:off x="1773758"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D3</a:t>
            </a:r>
            <a:endParaRPr lang="en-GB" b="1" dirty="0">
              <a:solidFill>
                <a:schemeClr val="bg1"/>
              </a:solidFill>
            </a:endParaRPr>
          </a:p>
        </p:txBody>
      </p:sp>
    </p:spTree>
    <p:extLst>
      <p:ext uri="{BB962C8B-B14F-4D97-AF65-F5344CB8AC3E}">
        <p14:creationId xmlns:p14="http://schemas.microsoft.com/office/powerpoint/2010/main" val="1096297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52736"/>
            <a:ext cx="7589862" cy="4452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071779" y="1340768"/>
            <a:ext cx="5993255" cy="1179539"/>
            <a:chOff x="-120313" y="1091644"/>
            <a:chExt cx="5993255" cy="1179539"/>
          </a:xfrm>
        </p:grpSpPr>
        <p:sp>
          <p:nvSpPr>
            <p:cNvPr id="6" name="Rounded Rectangle 5"/>
            <p:cNvSpPr/>
            <p:nvPr/>
          </p:nvSpPr>
          <p:spPr>
            <a:xfrm>
              <a:off x="3682355" y="1662448"/>
              <a:ext cx="2190587" cy="608735"/>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p:cNvSpPr txBox="1"/>
            <p:nvPr/>
          </p:nvSpPr>
          <p:spPr>
            <a:xfrm>
              <a:off x="-120313" y="1091644"/>
              <a:ext cx="3456384" cy="646331"/>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Are reports available for external funds?</a:t>
              </a:r>
              <a:endParaRPr lang="en-GB" b="1" dirty="0">
                <a:ln w="3175" cmpd="sng">
                  <a:noFill/>
                </a:ln>
                <a:solidFill>
                  <a:srgbClr val="C00000"/>
                </a:solidFill>
                <a:effectLst>
                  <a:glow rad="139700">
                    <a:schemeClr val="bg1"/>
                  </a:glow>
                </a:effectLst>
              </a:endParaRPr>
            </a:p>
          </p:txBody>
        </p:sp>
        <p:sp>
          <p:nvSpPr>
            <p:cNvPr id="8" name="Freeform 7"/>
            <p:cNvSpPr/>
            <p:nvPr/>
          </p:nvSpPr>
          <p:spPr>
            <a:xfrm flipH="1" flipV="1">
              <a:off x="2879222" y="1391731"/>
              <a:ext cx="913697" cy="270718"/>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ounded Rectangle 3"/>
          <p:cNvSpPr/>
          <p:nvPr/>
        </p:nvSpPr>
        <p:spPr>
          <a:xfrm>
            <a:off x="1773758"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D3</a:t>
            </a:r>
            <a:endParaRPr lang="en-GB" b="1" dirty="0">
              <a:solidFill>
                <a:schemeClr val="bg1"/>
              </a:solidFill>
            </a:endParaRPr>
          </a:p>
        </p:txBody>
      </p:sp>
    </p:spTree>
    <p:extLst>
      <p:ext uri="{BB962C8B-B14F-4D97-AF65-F5344CB8AC3E}">
        <p14:creationId xmlns:p14="http://schemas.microsoft.com/office/powerpoint/2010/main" val="2784069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229600" cy="994122"/>
          </a:xfrm>
        </p:spPr>
        <p:txBody>
          <a:bodyPr/>
          <a:lstStyle/>
          <a:p>
            <a:r>
              <a:rPr lang="en-GB" dirty="0" smtClean="0"/>
              <a:t>Explanatory Note – ODA vs. Non-ODA</a:t>
            </a:r>
            <a:endParaRPr lang="en-GB" dirty="0"/>
          </a:p>
        </p:txBody>
      </p:sp>
      <p:sp>
        <p:nvSpPr>
          <p:cNvPr id="3" name="Content Placeholder 2"/>
          <p:cNvSpPr>
            <a:spLocks noGrp="1"/>
          </p:cNvSpPr>
          <p:nvPr>
            <p:ph sz="quarter" idx="10"/>
          </p:nvPr>
        </p:nvSpPr>
        <p:spPr>
          <a:xfrm>
            <a:off x="468313" y="1988840"/>
            <a:ext cx="8208143" cy="3456384"/>
          </a:xfrm>
        </p:spPr>
        <p:txBody>
          <a:bodyPr>
            <a:noAutofit/>
          </a:bodyPr>
          <a:lstStyle/>
          <a:p>
            <a:pPr marL="0" indent="0">
              <a:spcAft>
                <a:spcPts val="600"/>
              </a:spcAft>
              <a:buNone/>
            </a:pPr>
            <a:r>
              <a:rPr lang="en-GB" sz="2600" dirty="0" smtClean="0"/>
              <a:t>As a guide, the OECD definitions are:</a:t>
            </a:r>
          </a:p>
          <a:p>
            <a:pPr>
              <a:spcAft>
                <a:spcPts val="600"/>
              </a:spcAft>
            </a:pPr>
            <a:r>
              <a:rPr lang="en-GB" sz="2600" b="1" dirty="0" smtClean="0">
                <a:solidFill>
                  <a:srgbClr val="C00000"/>
                </a:solidFill>
              </a:rPr>
              <a:t>Official Development Assistance (ODA): </a:t>
            </a:r>
            <a:r>
              <a:rPr lang="en-GB" sz="2600" dirty="0" smtClean="0"/>
              <a:t>Financial flows provided by official government agencies and are concessional in character (at least a 25% grant element)</a:t>
            </a:r>
          </a:p>
          <a:p>
            <a:pPr>
              <a:spcAft>
                <a:spcPts val="600"/>
              </a:spcAft>
            </a:pPr>
            <a:r>
              <a:rPr lang="en-GB" sz="2600" b="1" dirty="0" smtClean="0">
                <a:solidFill>
                  <a:srgbClr val="C00000"/>
                </a:solidFill>
              </a:rPr>
              <a:t>Non ODA: </a:t>
            </a:r>
            <a:r>
              <a:rPr lang="en-GB" sz="2600" dirty="0" smtClean="0"/>
              <a:t>Official flows that are not concessional in nature (e.g. private flows at market terms), or funds from non-governmental donors such as NGOs and charities</a:t>
            </a:r>
          </a:p>
        </p:txBody>
      </p:sp>
      <p:sp>
        <p:nvSpPr>
          <p:cNvPr id="5" name="Rounded Rectangle 3"/>
          <p:cNvSpPr/>
          <p:nvPr/>
        </p:nvSpPr>
        <p:spPr>
          <a:xfrm>
            <a:off x="1773758"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D3</a:t>
            </a:r>
            <a:endParaRPr lang="en-GB" b="1" dirty="0">
              <a:solidFill>
                <a:schemeClr val="bg1"/>
              </a:solidFill>
            </a:endParaRPr>
          </a:p>
        </p:txBody>
      </p:sp>
    </p:spTree>
    <p:extLst>
      <p:ext uri="{BB962C8B-B14F-4D97-AF65-F5344CB8AC3E}">
        <p14:creationId xmlns:p14="http://schemas.microsoft.com/office/powerpoint/2010/main" val="1631425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52736"/>
            <a:ext cx="7589862" cy="4452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779912" y="1753976"/>
            <a:ext cx="4564884" cy="1101372"/>
            <a:chOff x="587293" y="1414810"/>
            <a:chExt cx="4564884" cy="1101372"/>
          </a:xfrm>
        </p:grpSpPr>
        <p:sp>
          <p:nvSpPr>
            <p:cNvPr id="6" name="Oval 5"/>
            <p:cNvSpPr/>
            <p:nvPr/>
          </p:nvSpPr>
          <p:spPr>
            <a:xfrm>
              <a:off x="3682355" y="1414810"/>
              <a:ext cx="1469822" cy="856374"/>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p:cNvSpPr txBox="1"/>
            <p:nvPr/>
          </p:nvSpPr>
          <p:spPr>
            <a:xfrm>
              <a:off x="587293" y="1869851"/>
              <a:ext cx="3456384" cy="646331"/>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Are reports available for government expenditure?</a:t>
              </a:r>
              <a:endParaRPr lang="en-GB" b="1" dirty="0">
                <a:ln w="3175" cmpd="sng">
                  <a:noFill/>
                </a:ln>
                <a:solidFill>
                  <a:srgbClr val="C00000"/>
                </a:solidFill>
                <a:effectLst>
                  <a:glow rad="139700">
                    <a:schemeClr val="bg1"/>
                  </a:glow>
                </a:effectLst>
              </a:endParaRPr>
            </a:p>
          </p:txBody>
        </p:sp>
        <p:sp>
          <p:nvSpPr>
            <p:cNvPr id="8" name="Freeform 7"/>
            <p:cNvSpPr/>
            <p:nvPr/>
          </p:nvSpPr>
          <p:spPr>
            <a:xfrm rot="18817181" flipH="1" flipV="1">
              <a:off x="3110789" y="1759808"/>
              <a:ext cx="568349" cy="25236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ounded Rectangle 3"/>
          <p:cNvSpPr/>
          <p:nvPr/>
        </p:nvSpPr>
        <p:spPr>
          <a:xfrm>
            <a:off x="1773758"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D3</a:t>
            </a:r>
            <a:endParaRPr lang="en-GB" b="1" dirty="0">
              <a:solidFill>
                <a:schemeClr val="bg1"/>
              </a:solidFill>
            </a:endParaRPr>
          </a:p>
        </p:txBody>
      </p:sp>
    </p:spTree>
    <p:extLst>
      <p:ext uri="{BB962C8B-B14F-4D97-AF65-F5344CB8AC3E}">
        <p14:creationId xmlns:p14="http://schemas.microsoft.com/office/powerpoint/2010/main" val="2885679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52736"/>
            <a:ext cx="7589862" cy="4452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1772385"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D3</a:t>
            </a:r>
            <a:endParaRPr lang="en-GB" b="1" dirty="0">
              <a:solidFill>
                <a:schemeClr val="bg1"/>
              </a:solidFill>
            </a:endParaRPr>
          </a:p>
        </p:txBody>
      </p:sp>
      <p:sp>
        <p:nvSpPr>
          <p:cNvPr id="7" name="TextBox 6"/>
          <p:cNvSpPr txBox="1"/>
          <p:nvPr/>
        </p:nvSpPr>
        <p:spPr>
          <a:xfrm>
            <a:off x="1691680" y="3717032"/>
            <a:ext cx="5040560" cy="923330"/>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List here any challenges in obtaining disaggregated WASH expenditure reports and describe what information is available</a:t>
            </a:r>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4241236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D4: Cost Recovery Strategies</a:t>
            </a:r>
            <a:endParaRPr lang="en-GB" dirty="0"/>
          </a:p>
        </p:txBody>
      </p:sp>
      <p:sp>
        <p:nvSpPr>
          <p:cNvPr id="3" name="Content Placeholder 2"/>
          <p:cNvSpPr>
            <a:spLocks noGrp="1"/>
          </p:cNvSpPr>
          <p:nvPr>
            <p:ph sz="quarter" idx="10"/>
          </p:nvPr>
        </p:nvSpPr>
        <p:spPr/>
        <p:txBody>
          <a:bodyPr>
            <a:normAutofit/>
          </a:bodyPr>
          <a:lstStyle/>
          <a:p>
            <a:r>
              <a:rPr lang="en-GB" dirty="0" smtClean="0"/>
              <a:t>This question aims to assess:</a:t>
            </a:r>
          </a:p>
          <a:p>
            <a:pPr lvl="1"/>
            <a:r>
              <a:rPr lang="en-GB" dirty="0" smtClean="0"/>
              <a:t>Whether operations and basic maintenance costs are covered by household contributions or tariffs</a:t>
            </a:r>
          </a:p>
          <a:p>
            <a:pPr lvl="1"/>
            <a:r>
              <a:rPr lang="en-GB" dirty="0" smtClean="0"/>
              <a:t>How much of these costs are covered by household contributions, if such a plan exists</a:t>
            </a:r>
          </a:p>
        </p:txBody>
      </p:sp>
      <p:sp>
        <p:nvSpPr>
          <p:cNvPr id="5" name="Rounded Rectangle 3"/>
          <p:cNvSpPr/>
          <p:nvPr/>
        </p:nvSpPr>
        <p:spPr>
          <a:xfrm>
            <a:off x="2614469" y="260648"/>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D4</a:t>
            </a:r>
            <a:endParaRPr lang="en-GB" b="1" dirty="0">
              <a:solidFill>
                <a:schemeClr val="bg1"/>
              </a:solidFill>
            </a:endParaRPr>
          </a:p>
        </p:txBody>
      </p:sp>
    </p:spTree>
    <p:extLst>
      <p:ext uri="{BB962C8B-B14F-4D97-AF65-F5344CB8AC3E}">
        <p14:creationId xmlns:p14="http://schemas.microsoft.com/office/powerpoint/2010/main" val="2052435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94122"/>
          </a:xfrm>
        </p:spPr>
        <p:txBody>
          <a:bodyPr>
            <a:normAutofit/>
          </a:bodyPr>
          <a:lstStyle/>
          <a:p>
            <a:r>
              <a:rPr lang="en-GB" dirty="0" smtClean="0"/>
              <a:t>Why Finance?</a:t>
            </a:r>
            <a:endParaRPr lang="en-GB" dirty="0"/>
          </a:p>
        </p:txBody>
      </p:sp>
      <p:sp>
        <p:nvSpPr>
          <p:cNvPr id="3" name="Content Placeholder 2"/>
          <p:cNvSpPr>
            <a:spLocks noGrp="1"/>
          </p:cNvSpPr>
          <p:nvPr>
            <p:ph idx="1"/>
          </p:nvPr>
        </p:nvSpPr>
        <p:spPr>
          <a:xfrm>
            <a:off x="457200" y="1312168"/>
            <a:ext cx="8229600" cy="4133056"/>
          </a:xfrm>
        </p:spPr>
        <p:txBody>
          <a:bodyPr>
            <a:normAutofit/>
          </a:bodyPr>
          <a:lstStyle/>
          <a:p>
            <a:pPr marL="0" indent="0">
              <a:buNone/>
            </a:pPr>
            <a:r>
              <a:rPr lang="en-GB" b="1" dirty="0" smtClean="0"/>
              <a:t>Finance is the thematic focus for this cycle</a:t>
            </a:r>
          </a:p>
          <a:p>
            <a:r>
              <a:rPr lang="en-GB" sz="3200" dirty="0" smtClean="0"/>
              <a:t>Finance is one of the most critical aspects influencing sectoral planning</a:t>
            </a:r>
          </a:p>
          <a:p>
            <a:r>
              <a:rPr lang="en-GB" sz="3200" dirty="0" smtClean="0"/>
              <a:t>Finance is a strong driver of progress </a:t>
            </a:r>
          </a:p>
          <a:p>
            <a:r>
              <a:rPr lang="en-GB" dirty="0" smtClean="0"/>
              <a:t>Previous GLAAS cycles identified considerable data gaps in WASH finance, impeding sound decision-making and resource allocation</a:t>
            </a:r>
          </a:p>
          <a:p>
            <a:endParaRPr lang="en-GB" sz="3200" dirty="0" smtClean="0"/>
          </a:p>
          <a:p>
            <a:endParaRPr lang="en-GB" dirty="0"/>
          </a:p>
        </p:txBody>
      </p:sp>
    </p:spTree>
    <p:extLst>
      <p:ext uri="{BB962C8B-B14F-4D97-AF65-F5344CB8AC3E}">
        <p14:creationId xmlns:p14="http://schemas.microsoft.com/office/powerpoint/2010/main" val="1249021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Cost Recovery for Operations</a:t>
            </a:r>
            <a:endParaRPr lang="en-GB" dirty="0"/>
          </a:p>
        </p:txBody>
      </p:sp>
      <p:sp>
        <p:nvSpPr>
          <p:cNvPr id="3" name="Content Placeholder 2"/>
          <p:cNvSpPr>
            <a:spLocks noGrp="1"/>
          </p:cNvSpPr>
          <p:nvPr>
            <p:ph sz="quarter" idx="10"/>
          </p:nvPr>
        </p:nvSpPr>
        <p:spPr/>
        <p:txBody>
          <a:bodyPr>
            <a:normAutofit lnSpcReduction="10000"/>
          </a:bodyPr>
          <a:lstStyle/>
          <a:p>
            <a:r>
              <a:rPr lang="en-GB" dirty="0" smtClean="0"/>
              <a:t>Cost recovery is considered to be important for the sustainability of services</a:t>
            </a:r>
          </a:p>
          <a:p>
            <a:r>
              <a:rPr lang="en-GB" b="1" dirty="0" smtClean="0">
                <a:solidFill>
                  <a:srgbClr val="C00000"/>
                </a:solidFill>
              </a:rPr>
              <a:t>Operations and basic maintenance:</a:t>
            </a:r>
            <a:r>
              <a:rPr lang="en-GB" dirty="0" smtClean="0">
                <a:solidFill>
                  <a:srgbClr val="C00000"/>
                </a:solidFill>
              </a:rPr>
              <a:t> </a:t>
            </a:r>
            <a:r>
              <a:rPr lang="en-GB" dirty="0" smtClean="0"/>
              <a:t>activities necessary to keep services running. This includes labour, fuel, chemicals, materials and ongoing maintenance, but does not include major repairs or renewals.</a:t>
            </a:r>
            <a:endParaRPr lang="en-GB" b="1" dirty="0"/>
          </a:p>
        </p:txBody>
      </p:sp>
      <p:sp>
        <p:nvSpPr>
          <p:cNvPr id="5" name="Rounded Rectangle 3"/>
          <p:cNvSpPr/>
          <p:nvPr/>
        </p:nvSpPr>
        <p:spPr>
          <a:xfrm>
            <a:off x="2614469" y="260648"/>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D4</a:t>
            </a:r>
            <a:endParaRPr lang="en-GB" b="1" dirty="0">
              <a:solidFill>
                <a:schemeClr val="bg1"/>
              </a:solidFill>
            </a:endParaRPr>
          </a:p>
        </p:txBody>
      </p:sp>
    </p:spTree>
    <p:extLst>
      <p:ext uri="{BB962C8B-B14F-4D97-AF65-F5344CB8AC3E}">
        <p14:creationId xmlns:p14="http://schemas.microsoft.com/office/powerpoint/2010/main" val="4200904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14469" y="260648"/>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D4</a:t>
            </a:r>
            <a:endParaRPr lang="en-GB" b="1"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79" y="1081055"/>
            <a:ext cx="6851144" cy="447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486966" y="1699377"/>
            <a:ext cx="6237513" cy="1433560"/>
            <a:chOff x="-2705653" y="1360211"/>
            <a:chExt cx="6237513" cy="1433560"/>
          </a:xfrm>
        </p:grpSpPr>
        <p:sp>
          <p:nvSpPr>
            <p:cNvPr id="10" name="Rounded Rectangle 9"/>
            <p:cNvSpPr/>
            <p:nvPr/>
          </p:nvSpPr>
          <p:spPr>
            <a:xfrm>
              <a:off x="391566" y="1360211"/>
              <a:ext cx="3140294" cy="856374"/>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p:cNvSpPr txBox="1"/>
            <p:nvPr/>
          </p:nvSpPr>
          <p:spPr>
            <a:xfrm>
              <a:off x="-2705653" y="2147440"/>
              <a:ext cx="2738457" cy="646331"/>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How much of the costs do tariffs cover?</a:t>
              </a:r>
              <a:endParaRPr lang="en-GB" b="1" dirty="0">
                <a:ln w="3175" cmpd="sng">
                  <a:noFill/>
                </a:ln>
                <a:solidFill>
                  <a:srgbClr val="C00000"/>
                </a:solidFill>
                <a:effectLst>
                  <a:glow rad="139700">
                    <a:schemeClr val="bg1"/>
                  </a:glow>
                </a:effectLst>
              </a:endParaRPr>
            </a:p>
          </p:txBody>
        </p:sp>
        <p:sp>
          <p:nvSpPr>
            <p:cNvPr id="12" name="Freeform 11"/>
            <p:cNvSpPr/>
            <p:nvPr/>
          </p:nvSpPr>
          <p:spPr>
            <a:xfrm rot="17083991">
              <a:off x="-83219" y="1958932"/>
              <a:ext cx="431859" cy="39454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11867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79" y="1081055"/>
            <a:ext cx="6851144" cy="447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453658" y="2074422"/>
            <a:ext cx="2738457" cy="1453131"/>
            <a:chOff x="-2817796" y="2444516"/>
            <a:chExt cx="2738457" cy="1453131"/>
          </a:xfrm>
        </p:grpSpPr>
        <p:sp>
          <p:nvSpPr>
            <p:cNvPr id="11" name="TextBox 10"/>
            <p:cNvSpPr txBox="1"/>
            <p:nvPr/>
          </p:nvSpPr>
          <p:spPr>
            <a:xfrm>
              <a:off x="-2817796" y="2444516"/>
              <a:ext cx="2738457" cy="923330"/>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If tariffs do not cover all the costs, how is this shortfall recovered?</a:t>
              </a:r>
              <a:endParaRPr lang="en-GB" b="1" dirty="0">
                <a:ln w="3175" cmpd="sng">
                  <a:noFill/>
                </a:ln>
                <a:solidFill>
                  <a:srgbClr val="C00000"/>
                </a:solidFill>
                <a:effectLst>
                  <a:glow rad="139700">
                    <a:schemeClr val="bg1"/>
                  </a:glow>
                </a:effectLst>
              </a:endParaRPr>
            </a:p>
          </p:txBody>
        </p:sp>
        <p:sp>
          <p:nvSpPr>
            <p:cNvPr id="12" name="Freeform 11"/>
            <p:cNvSpPr/>
            <p:nvPr/>
          </p:nvSpPr>
          <p:spPr>
            <a:xfrm rot="6359128" flipH="1">
              <a:off x="-1889292" y="3398572"/>
              <a:ext cx="465449" cy="53270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ounded Rectangle 3"/>
          <p:cNvSpPr/>
          <p:nvPr/>
        </p:nvSpPr>
        <p:spPr>
          <a:xfrm>
            <a:off x="2614469" y="260648"/>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D4</a:t>
            </a:r>
            <a:endParaRPr lang="en-GB" b="1" dirty="0">
              <a:solidFill>
                <a:schemeClr val="bg1"/>
              </a:solidFill>
            </a:endParaRPr>
          </a:p>
        </p:txBody>
      </p:sp>
    </p:spTree>
    <p:extLst>
      <p:ext uri="{BB962C8B-B14F-4D97-AF65-F5344CB8AC3E}">
        <p14:creationId xmlns:p14="http://schemas.microsoft.com/office/powerpoint/2010/main" val="3374794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79" y="1081055"/>
            <a:ext cx="6851144" cy="447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5437672" y="3222625"/>
            <a:ext cx="3320879" cy="1322077"/>
            <a:chOff x="-3259797" y="2180857"/>
            <a:chExt cx="3320879" cy="1322077"/>
          </a:xfrm>
        </p:grpSpPr>
        <p:sp>
          <p:nvSpPr>
            <p:cNvPr id="11" name="TextBox 10"/>
            <p:cNvSpPr txBox="1"/>
            <p:nvPr/>
          </p:nvSpPr>
          <p:spPr>
            <a:xfrm>
              <a:off x="-3203245" y="2180857"/>
              <a:ext cx="3264327" cy="923330"/>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Is the cost recovery strategy reviewed and are adjustments made periodically?</a:t>
              </a:r>
              <a:endParaRPr lang="en-GB" b="1" dirty="0">
                <a:ln w="3175" cmpd="sng">
                  <a:noFill/>
                </a:ln>
                <a:solidFill>
                  <a:srgbClr val="C00000"/>
                </a:solidFill>
                <a:effectLst>
                  <a:glow rad="139700">
                    <a:schemeClr val="bg1"/>
                  </a:glow>
                </a:effectLst>
              </a:endParaRPr>
            </a:p>
          </p:txBody>
        </p:sp>
        <p:sp>
          <p:nvSpPr>
            <p:cNvPr id="12" name="Freeform 11"/>
            <p:cNvSpPr/>
            <p:nvPr/>
          </p:nvSpPr>
          <p:spPr>
            <a:xfrm rot="20999805" flipH="1">
              <a:off x="-3259797" y="3202739"/>
              <a:ext cx="655978" cy="30019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ounded Rectangle 3"/>
          <p:cNvSpPr/>
          <p:nvPr/>
        </p:nvSpPr>
        <p:spPr>
          <a:xfrm>
            <a:off x="2614469" y="260648"/>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D4</a:t>
            </a:r>
            <a:endParaRPr lang="en-GB" b="1" dirty="0">
              <a:solidFill>
                <a:schemeClr val="bg1"/>
              </a:solidFill>
            </a:endParaRPr>
          </a:p>
        </p:txBody>
      </p:sp>
    </p:spTree>
    <p:extLst>
      <p:ext uri="{BB962C8B-B14F-4D97-AF65-F5344CB8AC3E}">
        <p14:creationId xmlns:p14="http://schemas.microsoft.com/office/powerpoint/2010/main" val="1471660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D5: Equity</a:t>
            </a:r>
            <a:endParaRPr lang="en-GB" dirty="0"/>
          </a:p>
        </p:txBody>
      </p:sp>
      <p:sp>
        <p:nvSpPr>
          <p:cNvPr id="3" name="Content Placeholder 2"/>
          <p:cNvSpPr>
            <a:spLocks noGrp="1"/>
          </p:cNvSpPr>
          <p:nvPr>
            <p:ph sz="quarter" idx="10"/>
          </p:nvPr>
        </p:nvSpPr>
        <p:spPr/>
        <p:txBody>
          <a:bodyPr>
            <a:normAutofit/>
          </a:bodyPr>
          <a:lstStyle/>
          <a:p>
            <a:r>
              <a:rPr lang="en-GB" dirty="0" smtClean="0"/>
              <a:t>This question aims to assess:</a:t>
            </a:r>
          </a:p>
          <a:p>
            <a:pPr lvl="1"/>
            <a:r>
              <a:rPr lang="en-GB" dirty="0" smtClean="0"/>
              <a:t>Which vulnerable groups are the focus of equity measures</a:t>
            </a:r>
          </a:p>
          <a:p>
            <a:pPr lvl="1"/>
            <a:r>
              <a:rPr lang="en-GB" dirty="0" smtClean="0"/>
              <a:t>Whether these measures are funded through resources identified in the financing plan</a:t>
            </a:r>
          </a:p>
        </p:txBody>
      </p:sp>
      <p:sp>
        <p:nvSpPr>
          <p:cNvPr id="4" name="Rounded Rectangle 3"/>
          <p:cNvSpPr/>
          <p:nvPr/>
        </p:nvSpPr>
        <p:spPr>
          <a:xfrm>
            <a:off x="3439550"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D5</a:t>
            </a:r>
            <a:endParaRPr lang="en-GB" b="1" dirty="0">
              <a:solidFill>
                <a:schemeClr val="bg1"/>
              </a:solidFill>
            </a:endParaRPr>
          </a:p>
        </p:txBody>
      </p:sp>
    </p:spTree>
    <p:extLst>
      <p:ext uri="{BB962C8B-B14F-4D97-AF65-F5344CB8AC3E}">
        <p14:creationId xmlns:p14="http://schemas.microsoft.com/office/powerpoint/2010/main" val="1540173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051" y="1052062"/>
            <a:ext cx="6587166" cy="462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191868" y="1671032"/>
            <a:ext cx="3611766" cy="4010538"/>
            <a:chOff x="-1486962" y="2519373"/>
            <a:chExt cx="3611766" cy="4010538"/>
          </a:xfrm>
        </p:grpSpPr>
        <p:sp>
          <p:nvSpPr>
            <p:cNvPr id="9" name="Rounded Rectangle 8"/>
            <p:cNvSpPr/>
            <p:nvPr/>
          </p:nvSpPr>
          <p:spPr>
            <a:xfrm>
              <a:off x="-268543" y="3219329"/>
              <a:ext cx="2393347" cy="331058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1486962" y="2519373"/>
              <a:ext cx="2738457" cy="369332"/>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Scope of equity measures</a:t>
              </a:r>
              <a:endParaRPr lang="en-GB" b="1" dirty="0">
                <a:ln w="3175" cmpd="sng">
                  <a:noFill/>
                </a:ln>
                <a:solidFill>
                  <a:srgbClr val="C00000"/>
                </a:solidFill>
                <a:effectLst>
                  <a:glow rad="139700">
                    <a:schemeClr val="bg1"/>
                  </a:glow>
                </a:effectLst>
              </a:endParaRPr>
            </a:p>
          </p:txBody>
        </p:sp>
        <p:sp>
          <p:nvSpPr>
            <p:cNvPr id="11" name="Freeform 10"/>
            <p:cNvSpPr/>
            <p:nvPr/>
          </p:nvSpPr>
          <p:spPr>
            <a:xfrm rot="10800000">
              <a:off x="-117732" y="2824787"/>
              <a:ext cx="431859" cy="39454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ounded Rectangle 3"/>
          <p:cNvSpPr/>
          <p:nvPr/>
        </p:nvSpPr>
        <p:spPr>
          <a:xfrm>
            <a:off x="3439550"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D5</a:t>
            </a:r>
            <a:endParaRPr lang="en-GB" b="1" dirty="0">
              <a:solidFill>
                <a:schemeClr val="bg1"/>
              </a:solidFill>
            </a:endParaRPr>
          </a:p>
        </p:txBody>
      </p:sp>
    </p:spTree>
    <p:extLst>
      <p:ext uri="{BB962C8B-B14F-4D97-AF65-F5344CB8AC3E}">
        <p14:creationId xmlns:p14="http://schemas.microsoft.com/office/powerpoint/2010/main" val="1854402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051" y="1052062"/>
            <a:ext cx="6587166" cy="462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3985404" y="1448129"/>
            <a:ext cx="4813110" cy="2552563"/>
            <a:chOff x="-3033792" y="2915440"/>
            <a:chExt cx="4813110" cy="2552563"/>
          </a:xfrm>
        </p:grpSpPr>
        <p:sp>
          <p:nvSpPr>
            <p:cNvPr id="9" name="Rounded Rectangle 8"/>
            <p:cNvSpPr/>
            <p:nvPr/>
          </p:nvSpPr>
          <p:spPr>
            <a:xfrm>
              <a:off x="-3033792" y="2915440"/>
              <a:ext cx="4149306" cy="1457008"/>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959139" y="5098671"/>
              <a:ext cx="2738457" cy="369332"/>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Are these applied?</a:t>
              </a:r>
              <a:endParaRPr lang="en-GB" b="1" dirty="0">
                <a:ln w="3175" cmpd="sng">
                  <a:noFill/>
                </a:ln>
                <a:solidFill>
                  <a:srgbClr val="C00000"/>
                </a:solidFill>
                <a:effectLst>
                  <a:glow rad="139700">
                    <a:schemeClr val="bg1"/>
                  </a:glow>
                </a:effectLst>
              </a:endParaRPr>
            </a:p>
          </p:txBody>
        </p:sp>
        <p:sp>
          <p:nvSpPr>
            <p:cNvPr id="11" name="Freeform 10"/>
            <p:cNvSpPr/>
            <p:nvPr/>
          </p:nvSpPr>
          <p:spPr>
            <a:xfrm rot="1598631">
              <a:off x="-377185" y="4450147"/>
              <a:ext cx="483738" cy="57943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ounded Rectangle 3"/>
          <p:cNvSpPr/>
          <p:nvPr/>
        </p:nvSpPr>
        <p:spPr>
          <a:xfrm>
            <a:off x="3439550"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D5</a:t>
            </a:r>
            <a:endParaRPr lang="en-GB" b="1" dirty="0">
              <a:solidFill>
                <a:schemeClr val="bg1"/>
              </a:solidFill>
            </a:endParaRPr>
          </a:p>
        </p:txBody>
      </p:sp>
    </p:spTree>
    <p:extLst>
      <p:ext uri="{BB962C8B-B14F-4D97-AF65-F5344CB8AC3E}">
        <p14:creationId xmlns:p14="http://schemas.microsoft.com/office/powerpoint/2010/main" val="1258367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17" y="1684724"/>
            <a:ext cx="8462097" cy="244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3"/>
          <p:cNvSpPr/>
          <p:nvPr/>
        </p:nvSpPr>
        <p:spPr>
          <a:xfrm>
            <a:off x="3439550"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D5</a:t>
            </a:r>
            <a:endParaRPr lang="en-GB" b="1" dirty="0">
              <a:solidFill>
                <a:schemeClr val="bg1"/>
              </a:solidFill>
            </a:endParaRPr>
          </a:p>
        </p:txBody>
      </p:sp>
    </p:spTree>
    <p:extLst>
      <p:ext uri="{BB962C8B-B14F-4D97-AF65-F5344CB8AC3E}">
        <p14:creationId xmlns:p14="http://schemas.microsoft.com/office/powerpoint/2010/main" val="2883516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D6: Affordability</a:t>
            </a:r>
            <a:endParaRPr lang="en-GB" dirty="0"/>
          </a:p>
        </p:txBody>
      </p:sp>
      <p:sp>
        <p:nvSpPr>
          <p:cNvPr id="3" name="Content Placeholder 2"/>
          <p:cNvSpPr>
            <a:spLocks noGrp="1"/>
          </p:cNvSpPr>
          <p:nvPr>
            <p:ph sz="quarter" idx="10"/>
          </p:nvPr>
        </p:nvSpPr>
        <p:spPr/>
        <p:txBody>
          <a:bodyPr>
            <a:normAutofit/>
          </a:bodyPr>
          <a:lstStyle/>
          <a:p>
            <a:r>
              <a:rPr lang="en-GB" dirty="0" smtClean="0"/>
              <a:t>This question aims to assess:</a:t>
            </a:r>
          </a:p>
          <a:p>
            <a:pPr lvl="1"/>
            <a:r>
              <a:rPr lang="en-GB" dirty="0" smtClean="0"/>
              <a:t>Whether specific measures have been made to make WASH affordable for vulnerable groups</a:t>
            </a:r>
          </a:p>
          <a:p>
            <a:pPr lvl="1"/>
            <a:r>
              <a:rPr lang="en-GB" dirty="0" smtClean="0"/>
              <a:t>How widely these </a:t>
            </a:r>
            <a:r>
              <a:rPr lang="en-GB" dirty="0"/>
              <a:t>measures </a:t>
            </a:r>
            <a:r>
              <a:rPr lang="en-GB" dirty="0" smtClean="0"/>
              <a:t>are used</a:t>
            </a:r>
          </a:p>
        </p:txBody>
      </p:sp>
      <p:sp>
        <p:nvSpPr>
          <p:cNvPr id="4" name="Rounded Rectangle 3"/>
          <p:cNvSpPr/>
          <p:nvPr/>
        </p:nvSpPr>
        <p:spPr>
          <a:xfrm>
            <a:off x="4264428"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D6</a:t>
            </a:r>
            <a:endParaRPr lang="en-GB" b="1" dirty="0">
              <a:solidFill>
                <a:schemeClr val="bg1"/>
              </a:solidFill>
            </a:endParaRPr>
          </a:p>
        </p:txBody>
      </p:sp>
    </p:spTree>
    <p:extLst>
      <p:ext uri="{BB962C8B-B14F-4D97-AF65-F5344CB8AC3E}">
        <p14:creationId xmlns:p14="http://schemas.microsoft.com/office/powerpoint/2010/main" val="4185948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Vulnerable Groups</a:t>
            </a:r>
            <a:endParaRPr lang="en-GB" dirty="0"/>
          </a:p>
        </p:txBody>
      </p:sp>
      <p:sp>
        <p:nvSpPr>
          <p:cNvPr id="3" name="Content Placeholder 2"/>
          <p:cNvSpPr>
            <a:spLocks noGrp="1"/>
          </p:cNvSpPr>
          <p:nvPr>
            <p:ph sz="quarter" idx="10"/>
          </p:nvPr>
        </p:nvSpPr>
        <p:spPr>
          <a:xfrm>
            <a:off x="468313" y="1971886"/>
            <a:ext cx="8208143" cy="3384078"/>
          </a:xfrm>
        </p:spPr>
        <p:txBody>
          <a:bodyPr>
            <a:normAutofit lnSpcReduction="10000"/>
          </a:bodyPr>
          <a:lstStyle/>
          <a:p>
            <a:r>
              <a:rPr lang="en-GB" dirty="0" smtClean="0"/>
              <a:t>Poor populations (both rural and urban)</a:t>
            </a:r>
          </a:p>
          <a:p>
            <a:r>
              <a:rPr lang="en-GB" dirty="0" smtClean="0"/>
              <a:t>Indigenous populations</a:t>
            </a:r>
          </a:p>
          <a:p>
            <a:r>
              <a:rPr lang="en-GB" dirty="0" smtClean="0"/>
              <a:t>Refugees and internally displaced persons</a:t>
            </a:r>
          </a:p>
          <a:p>
            <a:r>
              <a:rPr lang="en-GB" dirty="0" smtClean="0"/>
              <a:t>Women</a:t>
            </a:r>
          </a:p>
          <a:p>
            <a:r>
              <a:rPr lang="en-GB" dirty="0" smtClean="0"/>
              <a:t>Ethnic minorities</a:t>
            </a:r>
          </a:p>
          <a:p>
            <a:r>
              <a:rPr lang="en-GB" dirty="0" smtClean="0"/>
              <a:t>People living with disabilities</a:t>
            </a:r>
          </a:p>
        </p:txBody>
      </p:sp>
      <p:sp>
        <p:nvSpPr>
          <p:cNvPr id="5" name="Rounded Rectangle 3"/>
          <p:cNvSpPr/>
          <p:nvPr/>
        </p:nvSpPr>
        <p:spPr>
          <a:xfrm>
            <a:off x="4264428"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D6</a:t>
            </a:r>
            <a:endParaRPr lang="en-GB" b="1" dirty="0">
              <a:solidFill>
                <a:schemeClr val="bg1"/>
              </a:solidFill>
            </a:endParaRPr>
          </a:p>
        </p:txBody>
      </p:sp>
    </p:spTree>
    <p:extLst>
      <p:ext uri="{BB962C8B-B14F-4D97-AF65-F5344CB8AC3E}">
        <p14:creationId xmlns:p14="http://schemas.microsoft.com/office/powerpoint/2010/main" val="1941034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Section D consists of </a:t>
            </a:r>
            <a:r>
              <a:rPr lang="en-GB" b="1" dirty="0" smtClean="0">
                <a:solidFill>
                  <a:srgbClr val="C00000"/>
                </a:solidFill>
              </a:rPr>
              <a:t>11 questions</a:t>
            </a:r>
            <a:r>
              <a:rPr lang="en-GB" dirty="0" smtClean="0">
                <a:solidFill>
                  <a:srgbClr val="C00000"/>
                </a:solidFill>
              </a:rPr>
              <a:t> </a:t>
            </a:r>
            <a:r>
              <a:rPr lang="en-GB" dirty="0" smtClean="0"/>
              <a:t>covering WASH financing</a:t>
            </a:r>
          </a:p>
          <a:p>
            <a:r>
              <a:rPr lang="en-GB" dirty="0" smtClean="0"/>
              <a:t>Section D is the same for both the long and short versions of the survey</a:t>
            </a:r>
          </a:p>
          <a:p>
            <a:r>
              <a:rPr lang="en-GB" dirty="0" smtClean="0"/>
              <a:t>This module will go through each of the questions</a:t>
            </a:r>
            <a:endParaRPr lang="en-GB" dirty="0"/>
          </a:p>
        </p:txBody>
      </p:sp>
    </p:spTree>
    <p:extLst>
      <p:ext uri="{BB962C8B-B14F-4D97-AF65-F5344CB8AC3E}">
        <p14:creationId xmlns:p14="http://schemas.microsoft.com/office/powerpoint/2010/main" val="41465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50" y="1786388"/>
            <a:ext cx="7882657" cy="2380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3"/>
          <p:cNvSpPr/>
          <p:nvPr/>
        </p:nvSpPr>
        <p:spPr>
          <a:xfrm>
            <a:off x="4264428"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D6</a:t>
            </a:r>
            <a:endParaRPr lang="en-GB" b="1" dirty="0">
              <a:solidFill>
                <a:schemeClr val="bg1"/>
              </a:solidFill>
            </a:endParaRPr>
          </a:p>
        </p:txBody>
      </p:sp>
    </p:spTree>
    <p:extLst>
      <p:ext uri="{BB962C8B-B14F-4D97-AF65-F5344CB8AC3E}">
        <p14:creationId xmlns:p14="http://schemas.microsoft.com/office/powerpoint/2010/main" val="1903972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50" y="1786388"/>
            <a:ext cx="7882657" cy="2380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3271498" y="1360481"/>
            <a:ext cx="5206709" cy="1831293"/>
            <a:chOff x="-1486962" y="2519373"/>
            <a:chExt cx="5206709" cy="1831293"/>
          </a:xfrm>
        </p:grpSpPr>
        <p:sp>
          <p:nvSpPr>
            <p:cNvPr id="10" name="Rounded Rectangle 9"/>
            <p:cNvSpPr/>
            <p:nvPr/>
          </p:nvSpPr>
          <p:spPr>
            <a:xfrm>
              <a:off x="-268543" y="3219329"/>
              <a:ext cx="3988290" cy="1131337"/>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p:cNvSpPr txBox="1"/>
            <p:nvPr/>
          </p:nvSpPr>
          <p:spPr>
            <a:xfrm>
              <a:off x="-1486962" y="2519373"/>
              <a:ext cx="2738457" cy="369332"/>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Check appropriate box</a:t>
              </a:r>
              <a:endParaRPr lang="en-GB" b="1" dirty="0">
                <a:ln w="3175" cmpd="sng">
                  <a:noFill/>
                </a:ln>
                <a:solidFill>
                  <a:srgbClr val="C00000"/>
                </a:solidFill>
                <a:effectLst>
                  <a:glow rad="139700">
                    <a:schemeClr val="bg1"/>
                  </a:glow>
                </a:effectLst>
              </a:endParaRPr>
            </a:p>
          </p:txBody>
        </p:sp>
        <p:sp>
          <p:nvSpPr>
            <p:cNvPr id="12" name="Freeform 11"/>
            <p:cNvSpPr/>
            <p:nvPr/>
          </p:nvSpPr>
          <p:spPr>
            <a:xfrm rot="10800000">
              <a:off x="-117732" y="2824787"/>
              <a:ext cx="431859" cy="39454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ounded Rectangle 3"/>
          <p:cNvSpPr/>
          <p:nvPr/>
        </p:nvSpPr>
        <p:spPr>
          <a:xfrm>
            <a:off x="4264428"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D6</a:t>
            </a:r>
            <a:endParaRPr lang="en-GB" b="1" dirty="0">
              <a:solidFill>
                <a:schemeClr val="bg1"/>
              </a:solidFill>
            </a:endParaRPr>
          </a:p>
        </p:txBody>
      </p:sp>
    </p:spTree>
    <p:extLst>
      <p:ext uri="{BB962C8B-B14F-4D97-AF65-F5344CB8AC3E}">
        <p14:creationId xmlns:p14="http://schemas.microsoft.com/office/powerpoint/2010/main" val="427209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D7: Utilisation of External Funds</a:t>
            </a:r>
            <a:endParaRPr lang="en-GB" dirty="0"/>
          </a:p>
        </p:txBody>
      </p:sp>
      <p:sp>
        <p:nvSpPr>
          <p:cNvPr id="3" name="Content Placeholder 2"/>
          <p:cNvSpPr>
            <a:spLocks noGrp="1"/>
          </p:cNvSpPr>
          <p:nvPr>
            <p:ph sz="quarter" idx="10"/>
          </p:nvPr>
        </p:nvSpPr>
        <p:spPr/>
        <p:txBody>
          <a:bodyPr>
            <a:normAutofit/>
          </a:bodyPr>
          <a:lstStyle/>
          <a:p>
            <a:r>
              <a:rPr lang="en-GB" dirty="0" smtClean="0"/>
              <a:t>This question aims to assess:</a:t>
            </a:r>
          </a:p>
          <a:p>
            <a:pPr lvl="1"/>
            <a:r>
              <a:rPr lang="en-GB" dirty="0" smtClean="0"/>
              <a:t>What % of external donor funds are utilised (absorbed) for WASH sector activities</a:t>
            </a:r>
          </a:p>
          <a:p>
            <a:pPr lvl="1"/>
            <a:r>
              <a:rPr lang="en-GB" dirty="0" smtClean="0"/>
              <a:t>Whether there are differences between different WASH areas</a:t>
            </a:r>
          </a:p>
          <a:p>
            <a:pPr lvl="1"/>
            <a:r>
              <a:rPr lang="en-GB" dirty="0" smtClean="0"/>
              <a:t>Reasons why commitments are under-utilised</a:t>
            </a:r>
          </a:p>
        </p:txBody>
      </p:sp>
      <p:sp>
        <p:nvSpPr>
          <p:cNvPr id="4" name="Rounded Rectangle 3"/>
          <p:cNvSpPr/>
          <p:nvPr/>
        </p:nvSpPr>
        <p:spPr>
          <a:xfrm>
            <a:off x="5077961"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D7</a:t>
            </a:r>
            <a:endParaRPr lang="en-GB" b="1" dirty="0">
              <a:solidFill>
                <a:schemeClr val="bg1"/>
              </a:solidFill>
            </a:endParaRPr>
          </a:p>
        </p:txBody>
      </p:sp>
    </p:spTree>
    <p:extLst>
      <p:ext uri="{BB962C8B-B14F-4D97-AF65-F5344CB8AC3E}">
        <p14:creationId xmlns:p14="http://schemas.microsoft.com/office/powerpoint/2010/main" val="1037674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D7: Definitions</a:t>
            </a:r>
            <a:endParaRPr lang="en-GB" dirty="0"/>
          </a:p>
        </p:txBody>
      </p:sp>
      <p:sp>
        <p:nvSpPr>
          <p:cNvPr id="3" name="Content Placeholder 2"/>
          <p:cNvSpPr>
            <a:spLocks noGrp="1"/>
          </p:cNvSpPr>
          <p:nvPr>
            <p:ph sz="quarter" idx="10"/>
          </p:nvPr>
        </p:nvSpPr>
        <p:spPr/>
        <p:txBody>
          <a:bodyPr>
            <a:normAutofit/>
          </a:bodyPr>
          <a:lstStyle/>
          <a:p>
            <a:r>
              <a:rPr lang="en-GB" b="1" dirty="0" smtClean="0">
                <a:solidFill>
                  <a:srgbClr val="C00000"/>
                </a:solidFill>
              </a:rPr>
              <a:t>Absorption Rate: </a:t>
            </a:r>
            <a:r>
              <a:rPr lang="en-GB" dirty="0" smtClean="0"/>
              <a:t>the % of donor commitments utilised over a given period</a:t>
            </a:r>
          </a:p>
          <a:p>
            <a:r>
              <a:rPr lang="en-GB" b="1" dirty="0" smtClean="0">
                <a:solidFill>
                  <a:srgbClr val="C00000"/>
                </a:solidFill>
              </a:rPr>
              <a:t>Commitment (donor): </a:t>
            </a:r>
            <a:r>
              <a:rPr lang="en-GB" dirty="0" smtClean="0"/>
              <a:t>a firm obligation expressed in writing and backed by necessary funds, undertaken by an official donor to provide assistance to a recipient country</a:t>
            </a:r>
          </a:p>
        </p:txBody>
      </p:sp>
      <p:sp>
        <p:nvSpPr>
          <p:cNvPr id="5" name="Rounded Rectangle 3"/>
          <p:cNvSpPr/>
          <p:nvPr/>
        </p:nvSpPr>
        <p:spPr>
          <a:xfrm>
            <a:off x="5077961"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D7</a:t>
            </a:r>
            <a:endParaRPr lang="en-GB" b="1" dirty="0">
              <a:solidFill>
                <a:schemeClr val="bg1"/>
              </a:solidFill>
            </a:endParaRPr>
          </a:p>
        </p:txBody>
      </p:sp>
    </p:spTree>
    <p:extLst>
      <p:ext uri="{BB962C8B-B14F-4D97-AF65-F5344CB8AC3E}">
        <p14:creationId xmlns:p14="http://schemas.microsoft.com/office/powerpoint/2010/main" val="3448306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 y="1610070"/>
            <a:ext cx="7614986" cy="296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4554253" y="963739"/>
            <a:ext cx="3878711" cy="2489540"/>
            <a:chOff x="-2505538" y="1882908"/>
            <a:chExt cx="3621052" cy="2489540"/>
          </a:xfrm>
        </p:grpSpPr>
        <p:sp>
          <p:nvSpPr>
            <p:cNvPr id="9" name="Rounded Rectangle 8"/>
            <p:cNvSpPr/>
            <p:nvPr/>
          </p:nvSpPr>
          <p:spPr>
            <a:xfrm>
              <a:off x="88778" y="2915440"/>
              <a:ext cx="1026736" cy="1457008"/>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2505538" y="1882908"/>
              <a:ext cx="2738457" cy="646331"/>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Provide an estimate or specific value if possible</a:t>
              </a:r>
              <a:endParaRPr lang="en-GB" b="1" dirty="0">
                <a:ln w="3175" cmpd="sng">
                  <a:noFill/>
                </a:ln>
                <a:solidFill>
                  <a:srgbClr val="C00000"/>
                </a:solidFill>
                <a:effectLst>
                  <a:glow rad="139700">
                    <a:schemeClr val="bg1"/>
                  </a:glow>
                </a:effectLst>
              </a:endParaRPr>
            </a:p>
          </p:txBody>
        </p:sp>
        <p:sp>
          <p:nvSpPr>
            <p:cNvPr id="11" name="Freeform 10"/>
            <p:cNvSpPr/>
            <p:nvPr/>
          </p:nvSpPr>
          <p:spPr>
            <a:xfrm rot="20387447">
              <a:off x="-424848" y="2462352"/>
              <a:ext cx="451604" cy="62066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ounded Rectangle 3"/>
          <p:cNvSpPr/>
          <p:nvPr/>
        </p:nvSpPr>
        <p:spPr>
          <a:xfrm>
            <a:off x="5077961"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D7</a:t>
            </a:r>
            <a:endParaRPr lang="en-GB" b="1" dirty="0">
              <a:solidFill>
                <a:schemeClr val="bg1"/>
              </a:solidFill>
            </a:endParaRPr>
          </a:p>
        </p:txBody>
      </p:sp>
    </p:spTree>
    <p:extLst>
      <p:ext uri="{BB962C8B-B14F-4D97-AF65-F5344CB8AC3E}">
        <p14:creationId xmlns:p14="http://schemas.microsoft.com/office/powerpoint/2010/main" val="2978637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 y="1610070"/>
            <a:ext cx="7614986" cy="296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3815510" y="3544511"/>
            <a:ext cx="3784201" cy="1789861"/>
            <a:chOff x="-3895851" y="1470314"/>
            <a:chExt cx="3532820" cy="1789861"/>
          </a:xfrm>
        </p:grpSpPr>
        <p:sp>
          <p:nvSpPr>
            <p:cNvPr id="10" name="TextBox 9"/>
            <p:cNvSpPr txBox="1"/>
            <p:nvPr/>
          </p:nvSpPr>
          <p:spPr>
            <a:xfrm>
              <a:off x="-3332435" y="1782847"/>
              <a:ext cx="2969404" cy="1477328"/>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Possible reasons could include:</a:t>
              </a:r>
            </a:p>
            <a:p>
              <a:pPr marL="285750" indent="-285750">
                <a:buFontTx/>
                <a:buChar char="-"/>
              </a:pPr>
              <a:r>
                <a:rPr lang="en-GB" b="1" dirty="0" smtClean="0">
                  <a:ln w="3175" cmpd="sng">
                    <a:noFill/>
                  </a:ln>
                  <a:solidFill>
                    <a:srgbClr val="C00000"/>
                  </a:solidFill>
                  <a:effectLst>
                    <a:glow rad="139700">
                      <a:schemeClr val="bg1"/>
                    </a:glow>
                  </a:effectLst>
                </a:rPr>
                <a:t>Delays in procurement</a:t>
              </a:r>
            </a:p>
            <a:p>
              <a:pPr marL="285750" indent="-285750">
                <a:buFontTx/>
                <a:buChar char="-"/>
              </a:pPr>
              <a:r>
                <a:rPr lang="en-GB" b="1" dirty="0" smtClean="0">
                  <a:ln w="3175" cmpd="sng">
                    <a:noFill/>
                  </a:ln>
                  <a:solidFill>
                    <a:srgbClr val="C00000"/>
                  </a:solidFill>
                  <a:effectLst>
                    <a:glow rad="139700">
                      <a:schemeClr val="bg1"/>
                    </a:glow>
                  </a:effectLst>
                </a:rPr>
                <a:t>Disbursement delays</a:t>
              </a:r>
            </a:p>
            <a:p>
              <a:pPr marL="285750" indent="-285750">
                <a:buFontTx/>
                <a:buChar char="-"/>
              </a:pPr>
              <a:r>
                <a:rPr lang="en-GB" b="1" dirty="0" smtClean="0">
                  <a:ln w="3175" cmpd="sng">
                    <a:noFill/>
                  </a:ln>
                  <a:solidFill>
                    <a:srgbClr val="C00000"/>
                  </a:solidFill>
                  <a:effectLst>
                    <a:glow rad="139700">
                      <a:schemeClr val="bg1"/>
                    </a:glow>
                  </a:effectLst>
                </a:rPr>
                <a:t>Conflict or geographic inaccessibility</a:t>
              </a:r>
            </a:p>
          </p:txBody>
        </p:sp>
        <p:sp>
          <p:nvSpPr>
            <p:cNvPr id="11" name="Freeform 10"/>
            <p:cNvSpPr/>
            <p:nvPr/>
          </p:nvSpPr>
          <p:spPr>
            <a:xfrm rot="19867980">
              <a:off x="-3895851" y="1470314"/>
              <a:ext cx="451604" cy="62066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ounded Rectangle 3"/>
          <p:cNvSpPr/>
          <p:nvPr/>
        </p:nvSpPr>
        <p:spPr>
          <a:xfrm>
            <a:off x="5077961"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D7</a:t>
            </a:r>
            <a:endParaRPr lang="en-GB" b="1" dirty="0">
              <a:solidFill>
                <a:schemeClr val="bg1"/>
              </a:solidFill>
            </a:endParaRPr>
          </a:p>
        </p:txBody>
      </p:sp>
    </p:spTree>
    <p:extLst>
      <p:ext uri="{BB962C8B-B14F-4D97-AF65-F5344CB8AC3E}">
        <p14:creationId xmlns:p14="http://schemas.microsoft.com/office/powerpoint/2010/main" val="906550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397240" cy="994122"/>
          </a:xfrm>
        </p:spPr>
        <p:txBody>
          <a:bodyPr>
            <a:normAutofit/>
          </a:bodyPr>
          <a:lstStyle/>
          <a:p>
            <a:r>
              <a:rPr lang="en-GB" dirty="0" smtClean="0"/>
              <a:t>Question D8: Utilisation of Domestic Funds</a:t>
            </a:r>
            <a:endParaRPr lang="en-GB" dirty="0"/>
          </a:p>
        </p:txBody>
      </p:sp>
      <p:sp>
        <p:nvSpPr>
          <p:cNvPr id="3" name="Content Placeholder 2"/>
          <p:cNvSpPr>
            <a:spLocks noGrp="1"/>
          </p:cNvSpPr>
          <p:nvPr>
            <p:ph sz="quarter" idx="10"/>
          </p:nvPr>
        </p:nvSpPr>
        <p:spPr/>
        <p:txBody>
          <a:bodyPr>
            <a:normAutofit/>
          </a:bodyPr>
          <a:lstStyle/>
          <a:p>
            <a:r>
              <a:rPr lang="en-GB" dirty="0" smtClean="0"/>
              <a:t>This question aims to assess:</a:t>
            </a:r>
          </a:p>
          <a:p>
            <a:pPr lvl="1"/>
            <a:r>
              <a:rPr lang="en-GB" dirty="0" smtClean="0"/>
              <a:t>What %  of domestic WASH commitments are utilised (absorbed)</a:t>
            </a:r>
          </a:p>
          <a:p>
            <a:pPr lvl="1"/>
            <a:r>
              <a:rPr lang="en-GB" dirty="0" smtClean="0"/>
              <a:t>Whether there are differences between different WASH areas</a:t>
            </a:r>
          </a:p>
          <a:p>
            <a:pPr lvl="1"/>
            <a:r>
              <a:rPr lang="en-GB" dirty="0" smtClean="0"/>
              <a:t>Reasons why commitments may be underutilised</a:t>
            </a:r>
          </a:p>
        </p:txBody>
      </p:sp>
      <p:sp>
        <p:nvSpPr>
          <p:cNvPr id="4" name="Rounded Rectangle 3"/>
          <p:cNvSpPr/>
          <p:nvPr/>
        </p:nvSpPr>
        <p:spPr>
          <a:xfrm>
            <a:off x="5918542"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D8</a:t>
            </a:r>
            <a:endParaRPr lang="en-GB" b="1" dirty="0">
              <a:solidFill>
                <a:schemeClr val="bg1"/>
              </a:solidFill>
            </a:endParaRPr>
          </a:p>
        </p:txBody>
      </p:sp>
    </p:spTree>
    <p:extLst>
      <p:ext uri="{BB962C8B-B14F-4D97-AF65-F5344CB8AC3E}">
        <p14:creationId xmlns:p14="http://schemas.microsoft.com/office/powerpoint/2010/main" val="3492293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37" y="1680121"/>
            <a:ext cx="8072707" cy="294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4666391" y="963739"/>
            <a:ext cx="3878711" cy="2489540"/>
            <a:chOff x="-2505538" y="1882908"/>
            <a:chExt cx="3621052" cy="2489540"/>
          </a:xfrm>
        </p:grpSpPr>
        <p:sp>
          <p:nvSpPr>
            <p:cNvPr id="6" name="Rounded Rectangle 5"/>
            <p:cNvSpPr/>
            <p:nvPr/>
          </p:nvSpPr>
          <p:spPr>
            <a:xfrm>
              <a:off x="88778" y="2915440"/>
              <a:ext cx="1026736" cy="1457008"/>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p:cNvSpPr txBox="1"/>
            <p:nvPr/>
          </p:nvSpPr>
          <p:spPr>
            <a:xfrm>
              <a:off x="-2505538" y="1882908"/>
              <a:ext cx="2738457" cy="646331"/>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Provide an estimate or specific value if possible</a:t>
              </a:r>
              <a:endParaRPr lang="en-GB" b="1" dirty="0">
                <a:ln w="3175" cmpd="sng">
                  <a:noFill/>
                </a:ln>
                <a:solidFill>
                  <a:srgbClr val="C00000"/>
                </a:solidFill>
                <a:effectLst>
                  <a:glow rad="139700">
                    <a:schemeClr val="bg1"/>
                  </a:glow>
                </a:effectLst>
              </a:endParaRPr>
            </a:p>
          </p:txBody>
        </p:sp>
        <p:sp>
          <p:nvSpPr>
            <p:cNvPr id="8" name="Freeform 7"/>
            <p:cNvSpPr/>
            <p:nvPr/>
          </p:nvSpPr>
          <p:spPr>
            <a:xfrm rot="20387447">
              <a:off x="-424848" y="2462352"/>
              <a:ext cx="451604" cy="62066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ounded Rectangle 3"/>
          <p:cNvSpPr/>
          <p:nvPr/>
        </p:nvSpPr>
        <p:spPr>
          <a:xfrm>
            <a:off x="5918542"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D8</a:t>
            </a:r>
            <a:endParaRPr lang="en-GB" b="1" dirty="0">
              <a:solidFill>
                <a:schemeClr val="bg1"/>
              </a:solidFill>
            </a:endParaRPr>
          </a:p>
        </p:txBody>
      </p:sp>
    </p:spTree>
    <p:extLst>
      <p:ext uri="{BB962C8B-B14F-4D97-AF65-F5344CB8AC3E}">
        <p14:creationId xmlns:p14="http://schemas.microsoft.com/office/powerpoint/2010/main" val="3689060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37" y="1680121"/>
            <a:ext cx="8072707" cy="2940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815510" y="3544511"/>
            <a:ext cx="3784201" cy="1512862"/>
            <a:chOff x="-3895851" y="1470314"/>
            <a:chExt cx="3532820" cy="1512862"/>
          </a:xfrm>
        </p:grpSpPr>
        <p:sp>
          <p:nvSpPr>
            <p:cNvPr id="7" name="TextBox 6"/>
            <p:cNvSpPr txBox="1"/>
            <p:nvPr/>
          </p:nvSpPr>
          <p:spPr>
            <a:xfrm>
              <a:off x="-3332435" y="1782847"/>
              <a:ext cx="2969404" cy="1200329"/>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And if the absorption rate has improved over the last 3 years, please described what policies might have aided this</a:t>
              </a:r>
            </a:p>
          </p:txBody>
        </p:sp>
        <p:sp>
          <p:nvSpPr>
            <p:cNvPr id="8" name="Freeform 7"/>
            <p:cNvSpPr/>
            <p:nvPr/>
          </p:nvSpPr>
          <p:spPr>
            <a:xfrm rot="19867980">
              <a:off x="-3895851" y="1470314"/>
              <a:ext cx="451604" cy="62066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ounded Rectangle 3"/>
          <p:cNvSpPr/>
          <p:nvPr/>
        </p:nvSpPr>
        <p:spPr>
          <a:xfrm>
            <a:off x="5918542"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D8</a:t>
            </a:r>
            <a:endParaRPr lang="en-GB" b="1" dirty="0">
              <a:solidFill>
                <a:schemeClr val="bg1"/>
              </a:solidFill>
            </a:endParaRPr>
          </a:p>
        </p:txBody>
      </p:sp>
    </p:spTree>
    <p:extLst>
      <p:ext uri="{BB962C8B-B14F-4D97-AF65-F5344CB8AC3E}">
        <p14:creationId xmlns:p14="http://schemas.microsoft.com/office/powerpoint/2010/main" val="35857859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397240" cy="994122"/>
          </a:xfrm>
        </p:spPr>
        <p:txBody>
          <a:bodyPr>
            <a:normAutofit/>
          </a:bodyPr>
          <a:lstStyle/>
          <a:p>
            <a:r>
              <a:rPr lang="en-GB" dirty="0" smtClean="0"/>
              <a:t>Question D9: External Funding</a:t>
            </a:r>
            <a:endParaRPr lang="en-GB" dirty="0"/>
          </a:p>
        </p:txBody>
      </p:sp>
      <p:sp>
        <p:nvSpPr>
          <p:cNvPr id="3" name="Content Placeholder 2"/>
          <p:cNvSpPr>
            <a:spLocks noGrp="1"/>
          </p:cNvSpPr>
          <p:nvPr>
            <p:ph sz="quarter" idx="10"/>
          </p:nvPr>
        </p:nvSpPr>
        <p:spPr>
          <a:xfrm>
            <a:off x="468313" y="1747610"/>
            <a:ext cx="8208143" cy="3919956"/>
          </a:xfrm>
        </p:spPr>
        <p:txBody>
          <a:bodyPr>
            <a:normAutofit/>
          </a:bodyPr>
          <a:lstStyle/>
          <a:p>
            <a:r>
              <a:rPr lang="en-GB" sz="3600" dirty="0" smtClean="0"/>
              <a:t>This question aims to assess:</a:t>
            </a:r>
          </a:p>
          <a:p>
            <a:pPr lvl="1"/>
            <a:r>
              <a:rPr lang="en-GB" sz="3200" dirty="0" smtClean="0"/>
              <a:t>How much </a:t>
            </a:r>
            <a:r>
              <a:rPr lang="en-GB" sz="3200" b="1" dirty="0" smtClean="0">
                <a:solidFill>
                  <a:srgbClr val="C00000"/>
                </a:solidFill>
              </a:rPr>
              <a:t>external funding </a:t>
            </a:r>
            <a:r>
              <a:rPr lang="en-GB" sz="3200" dirty="0" smtClean="0"/>
              <a:t>is received</a:t>
            </a:r>
          </a:p>
          <a:p>
            <a:pPr lvl="1"/>
            <a:r>
              <a:rPr lang="en-GB" sz="3200" dirty="0" smtClean="0"/>
              <a:t>The degree to which donors are </a:t>
            </a:r>
            <a:r>
              <a:rPr lang="en-GB" sz="3200" b="1" dirty="0" smtClean="0">
                <a:solidFill>
                  <a:srgbClr val="C00000"/>
                </a:solidFill>
              </a:rPr>
              <a:t>coordinating</a:t>
            </a:r>
            <a:r>
              <a:rPr lang="en-GB" sz="3200" dirty="0" smtClean="0">
                <a:solidFill>
                  <a:srgbClr val="C00000"/>
                </a:solidFill>
              </a:rPr>
              <a:t> </a:t>
            </a:r>
            <a:r>
              <a:rPr lang="en-GB" sz="3200" dirty="0" smtClean="0"/>
              <a:t>funding with the government</a:t>
            </a:r>
          </a:p>
          <a:p>
            <a:pPr lvl="1"/>
            <a:r>
              <a:rPr lang="en-GB" sz="3200" dirty="0" smtClean="0"/>
              <a:t>The distribution of external funding through different </a:t>
            </a:r>
            <a:r>
              <a:rPr lang="en-GB" sz="3200" b="1" dirty="0" smtClean="0">
                <a:solidFill>
                  <a:srgbClr val="C00000"/>
                </a:solidFill>
              </a:rPr>
              <a:t>channels</a:t>
            </a:r>
          </a:p>
        </p:txBody>
      </p:sp>
      <p:sp>
        <p:nvSpPr>
          <p:cNvPr id="5" name="Rounded Rectangle 3"/>
          <p:cNvSpPr/>
          <p:nvPr/>
        </p:nvSpPr>
        <p:spPr>
          <a:xfrm>
            <a:off x="6715467"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D9</a:t>
            </a:r>
            <a:endParaRPr lang="en-GB" b="1" dirty="0">
              <a:solidFill>
                <a:schemeClr val="bg1"/>
              </a:solidFill>
            </a:endParaRPr>
          </a:p>
        </p:txBody>
      </p:sp>
    </p:spTree>
    <p:extLst>
      <p:ext uri="{BB962C8B-B14F-4D97-AF65-F5344CB8AC3E}">
        <p14:creationId xmlns:p14="http://schemas.microsoft.com/office/powerpoint/2010/main" val="1055331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4122"/>
          </a:xfrm>
        </p:spPr>
        <p:txBody>
          <a:bodyPr/>
          <a:lstStyle/>
          <a:p>
            <a:r>
              <a:rPr lang="en-GB" dirty="0" smtClean="0"/>
              <a:t>Questions</a:t>
            </a:r>
            <a:endParaRPr lang="en-GB" dirty="0"/>
          </a:p>
        </p:txBody>
      </p:sp>
      <p:sp>
        <p:nvSpPr>
          <p:cNvPr id="4" name="Content Placeholder 3"/>
          <p:cNvSpPr>
            <a:spLocks noGrp="1"/>
          </p:cNvSpPr>
          <p:nvPr>
            <p:ph sz="half" idx="2"/>
          </p:nvPr>
        </p:nvSpPr>
        <p:spPr>
          <a:xfrm>
            <a:off x="4644008" y="980728"/>
            <a:ext cx="4464496" cy="4464496"/>
          </a:xfrm>
        </p:spPr>
        <p:txBody>
          <a:bodyPr>
            <a:noAutofit/>
          </a:bodyPr>
          <a:lstStyle/>
          <a:p>
            <a:pPr marL="0" indent="0">
              <a:lnSpc>
                <a:spcPct val="150000"/>
              </a:lnSpc>
              <a:buNone/>
            </a:pPr>
            <a:r>
              <a:rPr lang="en-GB" sz="2600" b="1" dirty="0" smtClean="0"/>
              <a:t>D7: </a:t>
            </a:r>
            <a:r>
              <a:rPr lang="en-GB" sz="2600" dirty="0" smtClean="0"/>
              <a:t>Utilisation (External)</a:t>
            </a:r>
          </a:p>
          <a:p>
            <a:pPr marL="0" indent="0">
              <a:lnSpc>
                <a:spcPct val="150000"/>
              </a:lnSpc>
              <a:buNone/>
            </a:pPr>
            <a:r>
              <a:rPr lang="en-GB" sz="2600" b="1" dirty="0" smtClean="0"/>
              <a:t>D8: </a:t>
            </a:r>
            <a:r>
              <a:rPr lang="en-GB" sz="2600" dirty="0" smtClean="0"/>
              <a:t>Utilisation (Domestic)</a:t>
            </a:r>
          </a:p>
          <a:p>
            <a:pPr marL="0" indent="0">
              <a:lnSpc>
                <a:spcPct val="150000"/>
              </a:lnSpc>
              <a:buNone/>
            </a:pPr>
            <a:r>
              <a:rPr lang="en-GB" sz="2600" b="1" dirty="0" smtClean="0"/>
              <a:t>D9: </a:t>
            </a:r>
            <a:r>
              <a:rPr lang="en-GB" sz="2600" dirty="0" smtClean="0"/>
              <a:t>External Financing</a:t>
            </a:r>
          </a:p>
          <a:p>
            <a:pPr marL="0" indent="0">
              <a:lnSpc>
                <a:spcPct val="150000"/>
              </a:lnSpc>
              <a:buNone/>
            </a:pPr>
            <a:r>
              <a:rPr lang="en-GB" sz="2600" b="1" dirty="0" smtClean="0"/>
              <a:t>D10: </a:t>
            </a:r>
            <a:r>
              <a:rPr lang="en-GB" sz="2600" dirty="0" smtClean="0"/>
              <a:t>Sufficiency of Financing</a:t>
            </a:r>
          </a:p>
          <a:p>
            <a:pPr marL="0" indent="0">
              <a:lnSpc>
                <a:spcPct val="150000"/>
              </a:lnSpc>
              <a:buNone/>
            </a:pPr>
            <a:r>
              <a:rPr lang="en-GB" sz="2600" b="1" dirty="0" smtClean="0"/>
              <a:t>D11: </a:t>
            </a:r>
            <a:r>
              <a:rPr lang="en-GB" sz="2600" dirty="0" smtClean="0"/>
              <a:t>Financial Flows</a:t>
            </a:r>
            <a:endParaRPr lang="en-GB" sz="2600" dirty="0"/>
          </a:p>
        </p:txBody>
      </p:sp>
      <p:sp>
        <p:nvSpPr>
          <p:cNvPr id="7" name="Content Placeholder 3"/>
          <p:cNvSpPr>
            <a:spLocks noGrp="1"/>
          </p:cNvSpPr>
          <p:nvPr>
            <p:ph sz="half" idx="2"/>
          </p:nvPr>
        </p:nvSpPr>
        <p:spPr>
          <a:xfrm>
            <a:off x="467544" y="980727"/>
            <a:ext cx="4464496" cy="5215535"/>
          </a:xfrm>
        </p:spPr>
        <p:txBody>
          <a:bodyPr>
            <a:noAutofit/>
          </a:bodyPr>
          <a:lstStyle/>
          <a:p>
            <a:pPr marL="0" indent="0">
              <a:lnSpc>
                <a:spcPct val="150000"/>
              </a:lnSpc>
              <a:buNone/>
            </a:pPr>
            <a:r>
              <a:rPr lang="en-GB" sz="2600" b="1" dirty="0" smtClean="0"/>
              <a:t>D1: </a:t>
            </a:r>
            <a:r>
              <a:rPr lang="en-GB" sz="2600" dirty="0" smtClean="0"/>
              <a:t>Financing Plan</a:t>
            </a:r>
          </a:p>
          <a:p>
            <a:pPr marL="0" indent="0">
              <a:lnSpc>
                <a:spcPct val="150000"/>
              </a:lnSpc>
              <a:buNone/>
            </a:pPr>
            <a:r>
              <a:rPr lang="en-GB" sz="2600" b="1" dirty="0" smtClean="0"/>
              <a:t>D2: </a:t>
            </a:r>
            <a:r>
              <a:rPr lang="en-GB" sz="2600" dirty="0" smtClean="0"/>
              <a:t>Government Budget</a:t>
            </a:r>
          </a:p>
          <a:p>
            <a:pPr marL="0" indent="0">
              <a:lnSpc>
                <a:spcPct val="150000"/>
              </a:lnSpc>
              <a:buNone/>
            </a:pPr>
            <a:r>
              <a:rPr lang="en-GB" sz="2600" b="1" dirty="0" smtClean="0"/>
              <a:t>D3: </a:t>
            </a:r>
            <a:r>
              <a:rPr lang="en-GB" sz="2600" dirty="0" smtClean="0"/>
              <a:t>Financial Reporting</a:t>
            </a:r>
          </a:p>
          <a:p>
            <a:pPr marL="0" indent="0">
              <a:lnSpc>
                <a:spcPct val="150000"/>
              </a:lnSpc>
              <a:buNone/>
            </a:pPr>
            <a:r>
              <a:rPr lang="en-GB" sz="2600" b="1" dirty="0" smtClean="0"/>
              <a:t>D4: </a:t>
            </a:r>
            <a:r>
              <a:rPr lang="en-GB" sz="2600" dirty="0" smtClean="0"/>
              <a:t>Cost recovery strategies</a:t>
            </a:r>
          </a:p>
          <a:p>
            <a:pPr marL="0" indent="0">
              <a:lnSpc>
                <a:spcPct val="150000"/>
              </a:lnSpc>
              <a:buNone/>
            </a:pPr>
            <a:r>
              <a:rPr lang="en-GB" sz="2600" b="1" dirty="0" smtClean="0"/>
              <a:t>D4: </a:t>
            </a:r>
            <a:r>
              <a:rPr lang="en-GB" sz="2600" dirty="0" smtClean="0"/>
              <a:t>Equity</a:t>
            </a:r>
          </a:p>
          <a:p>
            <a:pPr marL="0" indent="0">
              <a:lnSpc>
                <a:spcPct val="150000"/>
              </a:lnSpc>
              <a:buNone/>
            </a:pPr>
            <a:r>
              <a:rPr lang="en-GB" sz="2600" b="1" dirty="0"/>
              <a:t>D6: </a:t>
            </a:r>
            <a:r>
              <a:rPr lang="en-GB" sz="2600" dirty="0"/>
              <a:t>Affordability</a:t>
            </a:r>
          </a:p>
          <a:p>
            <a:pPr marL="0" indent="0">
              <a:lnSpc>
                <a:spcPct val="150000"/>
              </a:lnSpc>
              <a:buNone/>
            </a:pPr>
            <a:endParaRPr lang="en-GB" sz="2600" dirty="0" smtClean="0"/>
          </a:p>
          <a:p>
            <a:pPr marL="0" indent="0">
              <a:lnSpc>
                <a:spcPct val="150000"/>
              </a:lnSpc>
              <a:buNone/>
            </a:pPr>
            <a:endParaRPr lang="en-GB" sz="2600" dirty="0"/>
          </a:p>
        </p:txBody>
      </p:sp>
    </p:spTree>
    <p:extLst>
      <p:ext uri="{BB962C8B-B14F-4D97-AF65-F5344CB8AC3E}">
        <p14:creationId xmlns:p14="http://schemas.microsoft.com/office/powerpoint/2010/main" val="2839999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397240" cy="994122"/>
          </a:xfrm>
        </p:spPr>
        <p:txBody>
          <a:bodyPr>
            <a:normAutofit/>
          </a:bodyPr>
          <a:lstStyle/>
          <a:p>
            <a:r>
              <a:rPr lang="en-GB" dirty="0" smtClean="0"/>
              <a:t>Question D9: External Funding</a:t>
            </a:r>
            <a:endParaRPr lang="en-GB" dirty="0"/>
          </a:p>
        </p:txBody>
      </p:sp>
      <p:sp>
        <p:nvSpPr>
          <p:cNvPr id="3" name="Content Placeholder 2"/>
          <p:cNvSpPr>
            <a:spLocks noGrp="1"/>
          </p:cNvSpPr>
          <p:nvPr>
            <p:ph sz="quarter" idx="10"/>
          </p:nvPr>
        </p:nvSpPr>
        <p:spPr>
          <a:xfrm>
            <a:off x="468313" y="1851122"/>
            <a:ext cx="8208143" cy="3428240"/>
          </a:xfrm>
        </p:spPr>
        <p:txBody>
          <a:bodyPr>
            <a:normAutofit/>
          </a:bodyPr>
          <a:lstStyle/>
          <a:p>
            <a:pPr>
              <a:spcAft>
                <a:spcPts val="600"/>
              </a:spcAft>
            </a:pPr>
            <a:r>
              <a:rPr lang="en-GB" dirty="0" smtClean="0"/>
              <a:t>This question also includes questions on </a:t>
            </a:r>
            <a:r>
              <a:rPr lang="en-GB" b="1" dirty="0" smtClean="0"/>
              <a:t>integrated water resources management </a:t>
            </a:r>
            <a:r>
              <a:rPr lang="en-GB" dirty="0" smtClean="0"/>
              <a:t>and </a:t>
            </a:r>
            <a:r>
              <a:rPr lang="en-GB" b="1" dirty="0" smtClean="0"/>
              <a:t>agricultural water use</a:t>
            </a:r>
            <a:r>
              <a:rPr lang="en-GB" dirty="0" smtClean="0"/>
              <a:t>, in addition to water and sanitation</a:t>
            </a:r>
          </a:p>
          <a:p>
            <a:pPr>
              <a:spcAft>
                <a:spcPts val="600"/>
              </a:spcAft>
            </a:pPr>
            <a:r>
              <a:rPr lang="en-GB" dirty="0" smtClean="0"/>
              <a:t>This information is requested to help inform monitoring efforts for SDG Target 6a</a:t>
            </a:r>
          </a:p>
        </p:txBody>
      </p:sp>
      <p:sp>
        <p:nvSpPr>
          <p:cNvPr id="6" name="Rounded Rectangle 3"/>
          <p:cNvSpPr/>
          <p:nvPr/>
        </p:nvSpPr>
        <p:spPr>
          <a:xfrm>
            <a:off x="6715467"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D9</a:t>
            </a:r>
            <a:endParaRPr lang="en-GB" b="1" dirty="0">
              <a:solidFill>
                <a:schemeClr val="bg1"/>
              </a:solidFill>
            </a:endParaRPr>
          </a:p>
        </p:txBody>
      </p:sp>
    </p:spTree>
    <p:extLst>
      <p:ext uri="{BB962C8B-B14F-4D97-AF65-F5344CB8AC3E}">
        <p14:creationId xmlns:p14="http://schemas.microsoft.com/office/powerpoint/2010/main" val="654029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54" y="852003"/>
            <a:ext cx="7056408" cy="492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03017" y="964888"/>
            <a:ext cx="4253323" cy="1864576"/>
            <a:chOff x="-6765771" y="1884057"/>
            <a:chExt cx="3970779" cy="1864576"/>
          </a:xfrm>
        </p:grpSpPr>
        <p:sp>
          <p:nvSpPr>
            <p:cNvPr id="7" name="Rounded Rectangle 6"/>
            <p:cNvSpPr/>
            <p:nvPr/>
          </p:nvSpPr>
          <p:spPr>
            <a:xfrm>
              <a:off x="-5669381" y="2506929"/>
              <a:ext cx="2874389" cy="1241704"/>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p:cNvSpPr txBox="1"/>
            <p:nvPr/>
          </p:nvSpPr>
          <p:spPr>
            <a:xfrm>
              <a:off x="-6765771" y="1884057"/>
              <a:ext cx="2738457" cy="646331"/>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Details of donor commitments</a:t>
              </a:r>
              <a:endParaRPr lang="en-GB" b="1" dirty="0">
                <a:ln w="3175" cmpd="sng">
                  <a:noFill/>
                </a:ln>
                <a:solidFill>
                  <a:srgbClr val="C00000"/>
                </a:solidFill>
                <a:effectLst>
                  <a:glow rad="139700">
                    <a:schemeClr val="bg1"/>
                  </a:glow>
                </a:effectLst>
              </a:endParaRPr>
            </a:p>
          </p:txBody>
        </p:sp>
        <p:sp>
          <p:nvSpPr>
            <p:cNvPr id="9" name="Freeform 8"/>
            <p:cNvSpPr/>
            <p:nvPr/>
          </p:nvSpPr>
          <p:spPr>
            <a:xfrm rot="20387447">
              <a:off x="-6021017" y="2439805"/>
              <a:ext cx="243564" cy="71670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ounded Rectangle 3"/>
          <p:cNvSpPr/>
          <p:nvPr/>
        </p:nvSpPr>
        <p:spPr>
          <a:xfrm>
            <a:off x="6715467"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D9</a:t>
            </a:r>
            <a:endParaRPr lang="en-GB" b="1" dirty="0">
              <a:solidFill>
                <a:schemeClr val="bg1"/>
              </a:solidFill>
            </a:endParaRPr>
          </a:p>
        </p:txBody>
      </p:sp>
    </p:spTree>
    <p:extLst>
      <p:ext uri="{BB962C8B-B14F-4D97-AF65-F5344CB8AC3E}">
        <p14:creationId xmlns:p14="http://schemas.microsoft.com/office/powerpoint/2010/main" val="6132650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54" y="852003"/>
            <a:ext cx="7056408" cy="492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277421" y="2184084"/>
            <a:ext cx="4924804" cy="3043523"/>
            <a:chOff x="-5669381" y="3103253"/>
            <a:chExt cx="4597654" cy="3043523"/>
          </a:xfrm>
        </p:grpSpPr>
        <p:sp>
          <p:nvSpPr>
            <p:cNvPr id="6" name="Rounded Rectangle 5"/>
            <p:cNvSpPr/>
            <p:nvPr/>
          </p:nvSpPr>
          <p:spPr>
            <a:xfrm>
              <a:off x="-5669381" y="3861275"/>
              <a:ext cx="2874389" cy="2285501"/>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p:cNvSpPr txBox="1"/>
            <p:nvPr/>
          </p:nvSpPr>
          <p:spPr>
            <a:xfrm>
              <a:off x="-3810184" y="3103253"/>
              <a:ext cx="2738457" cy="369332"/>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Channels used for funds</a:t>
              </a:r>
              <a:endParaRPr lang="en-GB" b="1" dirty="0">
                <a:ln w="3175" cmpd="sng">
                  <a:noFill/>
                </a:ln>
                <a:solidFill>
                  <a:srgbClr val="C00000"/>
                </a:solidFill>
                <a:effectLst>
                  <a:glow rad="139700">
                    <a:schemeClr val="bg1"/>
                  </a:glow>
                </a:effectLst>
              </a:endParaRPr>
            </a:p>
          </p:txBody>
        </p:sp>
        <p:sp>
          <p:nvSpPr>
            <p:cNvPr id="8" name="Freeform 7"/>
            <p:cNvSpPr/>
            <p:nvPr/>
          </p:nvSpPr>
          <p:spPr>
            <a:xfrm rot="20387447" flipH="1">
              <a:off x="-2925114" y="3551231"/>
              <a:ext cx="494458" cy="41703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ounded Rectangle 3"/>
          <p:cNvSpPr/>
          <p:nvPr/>
        </p:nvSpPr>
        <p:spPr>
          <a:xfrm>
            <a:off x="6715467"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D9</a:t>
            </a:r>
            <a:endParaRPr lang="en-GB" b="1" dirty="0">
              <a:solidFill>
                <a:schemeClr val="bg1"/>
              </a:solidFill>
            </a:endParaRPr>
          </a:p>
        </p:txBody>
      </p:sp>
    </p:spTree>
    <p:extLst>
      <p:ext uri="{BB962C8B-B14F-4D97-AF65-F5344CB8AC3E}">
        <p14:creationId xmlns:p14="http://schemas.microsoft.com/office/powerpoint/2010/main" val="1994290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08" y="1726274"/>
            <a:ext cx="7717344" cy="3007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331224" y="3765320"/>
            <a:ext cx="6070239" cy="1076003"/>
            <a:chOff x="-4221993" y="2916076"/>
            <a:chExt cx="3150266" cy="1076003"/>
          </a:xfrm>
        </p:grpSpPr>
        <p:sp>
          <p:nvSpPr>
            <p:cNvPr id="7" name="TextBox 6"/>
            <p:cNvSpPr txBox="1"/>
            <p:nvPr/>
          </p:nvSpPr>
          <p:spPr>
            <a:xfrm>
              <a:off x="-3810184" y="3068749"/>
              <a:ext cx="2738457" cy="923330"/>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Please describe if there were any challenges encountered in the coordination or channelling of external funds</a:t>
              </a:r>
              <a:endParaRPr lang="en-GB" b="1" dirty="0">
                <a:ln w="3175" cmpd="sng">
                  <a:noFill/>
                </a:ln>
                <a:solidFill>
                  <a:srgbClr val="C00000"/>
                </a:solidFill>
                <a:effectLst>
                  <a:glow rad="139700">
                    <a:schemeClr val="bg1"/>
                  </a:glow>
                </a:effectLst>
              </a:endParaRPr>
            </a:p>
          </p:txBody>
        </p:sp>
        <p:sp>
          <p:nvSpPr>
            <p:cNvPr id="8" name="Freeform 7"/>
            <p:cNvSpPr/>
            <p:nvPr/>
          </p:nvSpPr>
          <p:spPr>
            <a:xfrm rot="20387447">
              <a:off x="-4221993" y="2916076"/>
              <a:ext cx="364790" cy="57659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ounded Rectangle 3"/>
          <p:cNvSpPr/>
          <p:nvPr/>
        </p:nvSpPr>
        <p:spPr>
          <a:xfrm>
            <a:off x="6715467"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D9</a:t>
            </a:r>
            <a:endParaRPr lang="en-GB" b="1" dirty="0">
              <a:solidFill>
                <a:schemeClr val="bg1"/>
              </a:solidFill>
            </a:endParaRPr>
          </a:p>
        </p:txBody>
      </p:sp>
    </p:spTree>
    <p:extLst>
      <p:ext uri="{BB962C8B-B14F-4D97-AF65-F5344CB8AC3E}">
        <p14:creationId xmlns:p14="http://schemas.microsoft.com/office/powerpoint/2010/main" val="3771717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397240" cy="994122"/>
          </a:xfrm>
        </p:spPr>
        <p:txBody>
          <a:bodyPr>
            <a:normAutofit/>
          </a:bodyPr>
          <a:lstStyle/>
          <a:p>
            <a:r>
              <a:rPr lang="en-GB" dirty="0" smtClean="0"/>
              <a:t>Question D10: Sufficiency of Funding</a:t>
            </a:r>
            <a:endParaRPr lang="en-GB" dirty="0"/>
          </a:p>
        </p:txBody>
      </p:sp>
      <p:sp>
        <p:nvSpPr>
          <p:cNvPr id="3" name="Content Placeholder 2"/>
          <p:cNvSpPr>
            <a:spLocks noGrp="1"/>
          </p:cNvSpPr>
          <p:nvPr>
            <p:ph sz="quarter" idx="10"/>
          </p:nvPr>
        </p:nvSpPr>
        <p:spPr/>
        <p:txBody>
          <a:bodyPr>
            <a:normAutofit/>
          </a:bodyPr>
          <a:lstStyle/>
          <a:p>
            <a:r>
              <a:rPr lang="en-GB" dirty="0" smtClean="0"/>
              <a:t>This question aims to assess:</a:t>
            </a:r>
          </a:p>
          <a:p>
            <a:pPr lvl="1"/>
            <a:r>
              <a:rPr lang="en-GB" dirty="0" smtClean="0"/>
              <a:t>Whether sufficient funds were allocated to meet national targets for WASH, as perceived by the country</a:t>
            </a:r>
          </a:p>
          <a:p>
            <a:r>
              <a:rPr lang="en-GB" sz="2800" dirty="0" smtClean="0"/>
              <a:t>Responses should be based on current financing trends (both in national budgets and external assistance)</a:t>
            </a:r>
          </a:p>
        </p:txBody>
      </p:sp>
      <p:sp>
        <p:nvSpPr>
          <p:cNvPr id="4" name="Rounded Rectangle 3"/>
          <p:cNvSpPr/>
          <p:nvPr/>
        </p:nvSpPr>
        <p:spPr>
          <a:xfrm>
            <a:off x="753532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D10</a:t>
            </a:r>
            <a:endParaRPr lang="en-GB" b="1" dirty="0">
              <a:solidFill>
                <a:schemeClr val="bg1"/>
              </a:solidFill>
            </a:endParaRPr>
          </a:p>
        </p:txBody>
      </p:sp>
    </p:spTree>
    <p:extLst>
      <p:ext uri="{BB962C8B-B14F-4D97-AF65-F5344CB8AC3E}">
        <p14:creationId xmlns:p14="http://schemas.microsoft.com/office/powerpoint/2010/main" val="2119447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195" y="1105695"/>
            <a:ext cx="7544699" cy="444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flipH="1">
            <a:off x="3635172" y="904518"/>
            <a:ext cx="4839419" cy="1454466"/>
            <a:chOff x="-5669381" y="3103253"/>
            <a:chExt cx="4597654" cy="3043523"/>
          </a:xfrm>
        </p:grpSpPr>
        <p:sp>
          <p:nvSpPr>
            <p:cNvPr id="11" name="Rounded Rectangle 10"/>
            <p:cNvSpPr/>
            <p:nvPr/>
          </p:nvSpPr>
          <p:spPr>
            <a:xfrm>
              <a:off x="-5669381" y="3861275"/>
              <a:ext cx="2874389" cy="2285501"/>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TextBox 11"/>
            <p:cNvSpPr txBox="1"/>
            <p:nvPr/>
          </p:nvSpPr>
          <p:spPr>
            <a:xfrm>
              <a:off x="-3810184" y="3103253"/>
              <a:ext cx="2738457" cy="369332"/>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Check the appropriate box</a:t>
              </a:r>
              <a:endParaRPr lang="en-GB" b="1" dirty="0">
                <a:ln w="3175" cmpd="sng">
                  <a:noFill/>
                </a:ln>
                <a:solidFill>
                  <a:srgbClr val="C00000"/>
                </a:solidFill>
                <a:effectLst>
                  <a:glow rad="139700">
                    <a:schemeClr val="bg1"/>
                  </a:glow>
                </a:effectLst>
              </a:endParaRPr>
            </a:p>
          </p:txBody>
        </p:sp>
        <p:sp>
          <p:nvSpPr>
            <p:cNvPr id="13" name="Freeform 12"/>
            <p:cNvSpPr/>
            <p:nvPr/>
          </p:nvSpPr>
          <p:spPr>
            <a:xfrm rot="20387447" flipH="1">
              <a:off x="-2838002" y="3953074"/>
              <a:ext cx="494458" cy="417038"/>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ounded Rectangle 3"/>
          <p:cNvSpPr/>
          <p:nvPr/>
        </p:nvSpPr>
        <p:spPr>
          <a:xfrm>
            <a:off x="753532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D10</a:t>
            </a:r>
            <a:endParaRPr lang="en-GB" b="1" dirty="0">
              <a:solidFill>
                <a:schemeClr val="bg1"/>
              </a:solidFill>
            </a:endParaRPr>
          </a:p>
        </p:txBody>
      </p:sp>
    </p:spTree>
    <p:extLst>
      <p:ext uri="{BB962C8B-B14F-4D97-AF65-F5344CB8AC3E}">
        <p14:creationId xmlns:p14="http://schemas.microsoft.com/office/powerpoint/2010/main" val="852117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195" y="1105695"/>
            <a:ext cx="7544699" cy="444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353475" y="2537642"/>
            <a:ext cx="4131232" cy="1890089"/>
            <a:chOff x="3015695" y="1105657"/>
            <a:chExt cx="4131232" cy="1890089"/>
          </a:xfrm>
        </p:grpSpPr>
        <p:sp>
          <p:nvSpPr>
            <p:cNvPr id="7" name="Oval 6"/>
            <p:cNvSpPr/>
            <p:nvPr/>
          </p:nvSpPr>
          <p:spPr>
            <a:xfrm>
              <a:off x="3015695" y="1644662"/>
              <a:ext cx="423564" cy="1351084"/>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p:cNvSpPr txBox="1"/>
            <p:nvPr/>
          </p:nvSpPr>
          <p:spPr>
            <a:xfrm>
              <a:off x="3690543" y="1105657"/>
              <a:ext cx="3456384" cy="369332"/>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These correspond to SDG6 targets</a:t>
              </a:r>
              <a:endParaRPr lang="en-GB" b="1" dirty="0">
                <a:ln w="3175" cmpd="sng">
                  <a:noFill/>
                </a:ln>
                <a:solidFill>
                  <a:srgbClr val="C00000"/>
                </a:solidFill>
                <a:effectLst>
                  <a:glow rad="139700">
                    <a:schemeClr val="bg1"/>
                  </a:glow>
                </a:effectLst>
              </a:endParaRPr>
            </a:p>
          </p:txBody>
        </p:sp>
        <p:sp>
          <p:nvSpPr>
            <p:cNvPr id="9" name="Freeform 8"/>
            <p:cNvSpPr/>
            <p:nvPr/>
          </p:nvSpPr>
          <p:spPr>
            <a:xfrm rot="10360769" flipH="1">
              <a:off x="3262505" y="1343204"/>
              <a:ext cx="556860" cy="31604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ounded Rectangle 3"/>
          <p:cNvSpPr/>
          <p:nvPr/>
        </p:nvSpPr>
        <p:spPr>
          <a:xfrm>
            <a:off x="753532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D10</a:t>
            </a:r>
            <a:endParaRPr lang="en-GB" b="1" dirty="0">
              <a:solidFill>
                <a:schemeClr val="bg1"/>
              </a:solidFill>
            </a:endParaRPr>
          </a:p>
        </p:txBody>
      </p:sp>
    </p:spTree>
    <p:extLst>
      <p:ext uri="{BB962C8B-B14F-4D97-AF65-F5344CB8AC3E}">
        <p14:creationId xmlns:p14="http://schemas.microsoft.com/office/powerpoint/2010/main" val="3747482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195" y="1105695"/>
            <a:ext cx="7544699" cy="444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028322" y="4858143"/>
            <a:ext cx="4199949" cy="369332"/>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Provide more information if available</a:t>
            </a:r>
            <a:endParaRPr lang="en-GB" b="1" dirty="0">
              <a:ln w="3175" cmpd="sng">
                <a:noFill/>
              </a:ln>
              <a:solidFill>
                <a:srgbClr val="C00000"/>
              </a:solidFill>
              <a:effectLst>
                <a:glow rad="139700">
                  <a:schemeClr val="bg1"/>
                </a:glow>
              </a:effectLst>
            </a:endParaRPr>
          </a:p>
        </p:txBody>
      </p:sp>
      <p:sp>
        <p:nvSpPr>
          <p:cNvPr id="6" name="Rounded Rectangle 3"/>
          <p:cNvSpPr/>
          <p:nvPr/>
        </p:nvSpPr>
        <p:spPr>
          <a:xfrm>
            <a:off x="753532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D10</a:t>
            </a:r>
            <a:endParaRPr lang="en-GB" b="1" dirty="0">
              <a:solidFill>
                <a:schemeClr val="bg1"/>
              </a:solidFill>
            </a:endParaRPr>
          </a:p>
        </p:txBody>
      </p:sp>
    </p:spTree>
    <p:extLst>
      <p:ext uri="{BB962C8B-B14F-4D97-AF65-F5344CB8AC3E}">
        <p14:creationId xmlns:p14="http://schemas.microsoft.com/office/powerpoint/2010/main" val="23967333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397240" cy="994122"/>
          </a:xfrm>
        </p:spPr>
        <p:txBody>
          <a:bodyPr>
            <a:normAutofit/>
          </a:bodyPr>
          <a:lstStyle/>
          <a:p>
            <a:r>
              <a:rPr lang="en-GB" dirty="0" smtClean="0"/>
              <a:t>Question D11: Financial Flows</a:t>
            </a:r>
            <a:endParaRPr lang="en-GB" dirty="0"/>
          </a:p>
        </p:txBody>
      </p:sp>
      <p:sp>
        <p:nvSpPr>
          <p:cNvPr id="3" name="Content Placeholder 2"/>
          <p:cNvSpPr>
            <a:spLocks noGrp="1"/>
          </p:cNvSpPr>
          <p:nvPr>
            <p:ph sz="quarter" idx="10"/>
          </p:nvPr>
        </p:nvSpPr>
        <p:spPr/>
        <p:txBody>
          <a:bodyPr>
            <a:normAutofit/>
          </a:bodyPr>
          <a:lstStyle/>
          <a:p>
            <a:r>
              <a:rPr lang="en-GB" dirty="0" smtClean="0"/>
              <a:t>This question aims to assess:</a:t>
            </a:r>
          </a:p>
          <a:p>
            <a:pPr lvl="1"/>
            <a:r>
              <a:rPr lang="en-GB" dirty="0" smtClean="0"/>
              <a:t>What is the total expenditure in the sector?</a:t>
            </a:r>
          </a:p>
          <a:p>
            <a:pPr lvl="1"/>
            <a:r>
              <a:rPr lang="en-GB" dirty="0" smtClean="0"/>
              <a:t>How are funds distributed among different WASH services?</a:t>
            </a:r>
          </a:p>
          <a:p>
            <a:pPr lvl="1"/>
            <a:r>
              <a:rPr lang="en-GB" dirty="0" smtClean="0"/>
              <a:t>Who pays for WASH services and how much?</a:t>
            </a:r>
          </a:p>
        </p:txBody>
      </p:sp>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D11</a:t>
            </a:r>
            <a:endParaRPr lang="en-GB" b="1" dirty="0">
              <a:solidFill>
                <a:schemeClr val="bg1"/>
              </a:solidFill>
            </a:endParaRPr>
          </a:p>
        </p:txBody>
      </p:sp>
    </p:spTree>
    <p:extLst>
      <p:ext uri="{BB962C8B-B14F-4D97-AF65-F5344CB8AC3E}">
        <p14:creationId xmlns:p14="http://schemas.microsoft.com/office/powerpoint/2010/main" val="11880005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8206"/>
            <a:ext cx="8397240" cy="994122"/>
          </a:xfrm>
        </p:spPr>
        <p:txBody>
          <a:bodyPr>
            <a:normAutofit/>
          </a:bodyPr>
          <a:lstStyle/>
          <a:p>
            <a:r>
              <a:rPr lang="en-GB" dirty="0" smtClean="0"/>
              <a:t>Collection of Data</a:t>
            </a:r>
            <a:endParaRPr lang="en-GB" dirty="0"/>
          </a:p>
        </p:txBody>
      </p:sp>
      <p:sp>
        <p:nvSpPr>
          <p:cNvPr id="3" name="Content Placeholder 2"/>
          <p:cNvSpPr>
            <a:spLocks noGrp="1"/>
          </p:cNvSpPr>
          <p:nvPr>
            <p:ph sz="quarter" idx="10"/>
          </p:nvPr>
        </p:nvSpPr>
        <p:spPr>
          <a:xfrm>
            <a:off x="468313" y="1733914"/>
            <a:ext cx="8208143" cy="3666226"/>
          </a:xfrm>
        </p:spPr>
        <p:txBody>
          <a:bodyPr>
            <a:normAutofit fontScale="92500"/>
          </a:bodyPr>
          <a:lstStyle/>
          <a:p>
            <a:pPr marL="0" indent="0">
              <a:buNone/>
            </a:pPr>
            <a:r>
              <a:rPr lang="en-GB" b="1" dirty="0" smtClean="0">
                <a:solidFill>
                  <a:srgbClr val="C00000"/>
                </a:solidFill>
              </a:rPr>
              <a:t>Possible sources of information:</a:t>
            </a:r>
          </a:p>
          <a:p>
            <a:r>
              <a:rPr lang="en-GB" sz="3000" dirty="0" smtClean="0"/>
              <a:t>National planning documents</a:t>
            </a:r>
          </a:p>
          <a:p>
            <a:r>
              <a:rPr lang="en-GB" sz="3000" dirty="0" smtClean="0"/>
              <a:t>National information systems (surveys, census data)</a:t>
            </a:r>
          </a:p>
          <a:p>
            <a:r>
              <a:rPr lang="en-GB" sz="3000" dirty="0" smtClean="0"/>
              <a:t>Sector planning documents and information systems</a:t>
            </a:r>
          </a:p>
          <a:p>
            <a:r>
              <a:rPr lang="en-GB" sz="3000" dirty="0" smtClean="0"/>
              <a:t>International databases (IBNET, OECD CRS)</a:t>
            </a:r>
          </a:p>
          <a:p>
            <a:r>
              <a:rPr lang="en-GB" sz="3000" dirty="0" smtClean="0"/>
              <a:t>Studies, reviews and assessments</a:t>
            </a:r>
          </a:p>
          <a:p>
            <a:r>
              <a:rPr lang="en-GB" sz="3000" dirty="0" smtClean="0"/>
              <a:t>Utility information</a:t>
            </a:r>
            <a:endParaRPr lang="en-GB" sz="3000" dirty="0"/>
          </a:p>
        </p:txBody>
      </p:sp>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D11</a:t>
            </a:r>
            <a:endParaRPr lang="en-GB" b="1" dirty="0">
              <a:solidFill>
                <a:schemeClr val="bg1"/>
              </a:solidFill>
            </a:endParaRPr>
          </a:p>
        </p:txBody>
      </p:sp>
    </p:spTree>
    <p:extLst>
      <p:ext uri="{BB962C8B-B14F-4D97-AF65-F5344CB8AC3E}">
        <p14:creationId xmlns:p14="http://schemas.microsoft.com/office/powerpoint/2010/main" val="317874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D1 – Financing Plan</a:t>
            </a:r>
            <a:endParaRPr lang="en-GB" dirty="0"/>
          </a:p>
        </p:txBody>
      </p:sp>
      <p:sp>
        <p:nvSpPr>
          <p:cNvPr id="3" name="Content Placeholder 2"/>
          <p:cNvSpPr>
            <a:spLocks noGrp="1"/>
          </p:cNvSpPr>
          <p:nvPr>
            <p:ph sz="quarter" idx="10"/>
          </p:nvPr>
        </p:nvSpPr>
        <p:spPr/>
        <p:txBody>
          <a:bodyPr/>
          <a:lstStyle/>
          <a:p>
            <a:r>
              <a:rPr lang="en-GB" dirty="0"/>
              <a:t>This question aims to assess :</a:t>
            </a:r>
          </a:p>
          <a:p>
            <a:pPr lvl="1"/>
            <a:r>
              <a:rPr lang="en-GB" dirty="0"/>
              <a:t>Whether there is a </a:t>
            </a:r>
            <a:r>
              <a:rPr lang="en-GB" b="1" dirty="0">
                <a:solidFill>
                  <a:srgbClr val="C00000"/>
                </a:solidFill>
              </a:rPr>
              <a:t>financing plan or budget </a:t>
            </a:r>
            <a:r>
              <a:rPr lang="en-GB" dirty="0"/>
              <a:t>for WASH or specific areas within WASH</a:t>
            </a:r>
          </a:p>
          <a:p>
            <a:pPr lvl="1"/>
            <a:r>
              <a:rPr lang="en-GB" dirty="0"/>
              <a:t>Whether there are </a:t>
            </a:r>
            <a:r>
              <a:rPr lang="en-GB" b="1" dirty="0">
                <a:solidFill>
                  <a:srgbClr val="C00000"/>
                </a:solidFill>
              </a:rPr>
              <a:t>links to a strategic financing </a:t>
            </a:r>
            <a:r>
              <a:rPr lang="en-GB" dirty="0"/>
              <a:t>planning process</a:t>
            </a:r>
          </a:p>
          <a:p>
            <a:pPr lvl="1"/>
            <a:r>
              <a:rPr lang="en-GB" dirty="0"/>
              <a:t>The extent of </a:t>
            </a:r>
            <a:r>
              <a:rPr lang="en-GB" b="1" dirty="0">
                <a:solidFill>
                  <a:srgbClr val="C00000"/>
                </a:solidFill>
              </a:rPr>
              <a:t>plan</a:t>
            </a:r>
            <a:r>
              <a:rPr lang="en-GB" dirty="0"/>
              <a:t> </a:t>
            </a:r>
            <a:r>
              <a:rPr lang="en-GB" b="1" dirty="0">
                <a:solidFill>
                  <a:srgbClr val="C00000"/>
                </a:solidFill>
              </a:rPr>
              <a:t>implementation</a:t>
            </a:r>
          </a:p>
          <a:p>
            <a:endParaRPr lang="en-GB" dirty="0"/>
          </a:p>
        </p:txBody>
      </p:sp>
      <p:sp>
        <p:nvSpPr>
          <p:cNvPr id="4" name="Rounded Rectangle 3"/>
          <p:cNvSpPr/>
          <p:nvPr/>
        </p:nvSpPr>
        <p:spPr>
          <a:xfrm>
            <a:off x="14171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a:t>
            </a:r>
          </a:p>
        </p:txBody>
      </p:sp>
    </p:spTree>
    <p:extLst>
      <p:ext uri="{BB962C8B-B14F-4D97-AF65-F5344CB8AC3E}">
        <p14:creationId xmlns:p14="http://schemas.microsoft.com/office/powerpoint/2010/main" val="307178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D11</a:t>
            </a:r>
            <a:endParaRPr lang="en-GB"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922710"/>
            <a:ext cx="8497626" cy="469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flipH="1">
            <a:off x="353683" y="1347670"/>
            <a:ext cx="8460096" cy="1192438"/>
            <a:chOff x="-8866013" y="3651554"/>
            <a:chExt cx="8037451" cy="2495220"/>
          </a:xfrm>
        </p:grpSpPr>
        <p:sp>
          <p:nvSpPr>
            <p:cNvPr id="9" name="Rounded Rectangle 8"/>
            <p:cNvSpPr/>
            <p:nvPr/>
          </p:nvSpPr>
          <p:spPr>
            <a:xfrm>
              <a:off x="-5669380" y="4327789"/>
              <a:ext cx="4840818" cy="1818985"/>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8866013" y="3651554"/>
              <a:ext cx="2738457" cy="1352471"/>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Identify currency, year, and contact person</a:t>
              </a:r>
              <a:endParaRPr lang="en-GB" b="1" dirty="0">
                <a:ln w="3175" cmpd="sng">
                  <a:noFill/>
                </a:ln>
                <a:solidFill>
                  <a:srgbClr val="C00000"/>
                </a:solidFill>
                <a:effectLst>
                  <a:glow rad="139700">
                    <a:schemeClr val="bg1"/>
                  </a:glow>
                </a:effectLst>
              </a:endParaRPr>
            </a:p>
          </p:txBody>
        </p:sp>
        <p:sp>
          <p:nvSpPr>
            <p:cNvPr id="11" name="Freeform 10"/>
            <p:cNvSpPr/>
            <p:nvPr/>
          </p:nvSpPr>
          <p:spPr>
            <a:xfrm rot="3061885" flipH="1">
              <a:off x="-6443008" y="4558009"/>
              <a:ext cx="1089079" cy="18934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987188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D11</a:t>
            </a:r>
            <a:endParaRPr lang="en-GB"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922710"/>
            <a:ext cx="8497626" cy="469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flipH="1">
            <a:off x="417510" y="2615752"/>
            <a:ext cx="5086564" cy="1317894"/>
            <a:chOff x="-5721652" y="6305062"/>
            <a:chExt cx="4832452" cy="2757741"/>
          </a:xfrm>
        </p:grpSpPr>
        <p:sp>
          <p:nvSpPr>
            <p:cNvPr id="9" name="Rounded Rectangle 8"/>
            <p:cNvSpPr/>
            <p:nvPr/>
          </p:nvSpPr>
          <p:spPr>
            <a:xfrm>
              <a:off x="-2525020" y="7670030"/>
              <a:ext cx="1635820" cy="1392773"/>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5721652" y="6305062"/>
              <a:ext cx="2738457" cy="1932102"/>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Tariffs and other household expenditures for services provided</a:t>
              </a:r>
              <a:endParaRPr lang="en-GB" b="1" dirty="0">
                <a:ln w="3175" cmpd="sng">
                  <a:noFill/>
                </a:ln>
                <a:solidFill>
                  <a:srgbClr val="C00000"/>
                </a:solidFill>
                <a:effectLst>
                  <a:glow rad="139700">
                    <a:schemeClr val="bg1"/>
                  </a:glow>
                </a:effectLst>
              </a:endParaRPr>
            </a:p>
          </p:txBody>
        </p:sp>
        <p:sp>
          <p:nvSpPr>
            <p:cNvPr id="11" name="Freeform 10"/>
            <p:cNvSpPr/>
            <p:nvPr/>
          </p:nvSpPr>
          <p:spPr>
            <a:xfrm rot="3061885" flipH="1">
              <a:off x="-3284748" y="7447750"/>
              <a:ext cx="1089079" cy="18934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986503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D11</a:t>
            </a:r>
            <a:endParaRPr lang="en-GB"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922710"/>
            <a:ext cx="8497626" cy="469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flipH="1">
            <a:off x="417510" y="3180435"/>
            <a:ext cx="5086564" cy="1317894"/>
            <a:chOff x="-5721652" y="6305062"/>
            <a:chExt cx="4832452" cy="2757741"/>
          </a:xfrm>
        </p:grpSpPr>
        <p:sp>
          <p:nvSpPr>
            <p:cNvPr id="9" name="Rounded Rectangle 8"/>
            <p:cNvSpPr/>
            <p:nvPr/>
          </p:nvSpPr>
          <p:spPr>
            <a:xfrm>
              <a:off x="-2525020" y="7718723"/>
              <a:ext cx="1635820" cy="134408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5721652" y="6305062"/>
              <a:ext cx="2738457" cy="2511732"/>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Government expenditure</a:t>
              </a:r>
            </a:p>
            <a:p>
              <a:r>
                <a:rPr lang="en-GB" b="1" dirty="0" smtClean="0">
                  <a:ln w="3175" cmpd="sng">
                    <a:noFill/>
                  </a:ln>
                  <a:solidFill>
                    <a:srgbClr val="C00000"/>
                  </a:solidFill>
                  <a:effectLst>
                    <a:glow rad="139700">
                      <a:schemeClr val="bg1"/>
                    </a:glow>
                  </a:effectLst>
                </a:rPr>
                <a:t>i.e. Government transfers that come from taxes or other revenue sources</a:t>
              </a:r>
              <a:endParaRPr lang="en-GB" b="1" dirty="0">
                <a:ln w="3175" cmpd="sng">
                  <a:noFill/>
                </a:ln>
                <a:solidFill>
                  <a:srgbClr val="C00000"/>
                </a:solidFill>
                <a:effectLst>
                  <a:glow rad="139700">
                    <a:schemeClr val="bg1"/>
                  </a:glow>
                </a:effectLst>
              </a:endParaRPr>
            </a:p>
          </p:txBody>
        </p:sp>
        <p:sp>
          <p:nvSpPr>
            <p:cNvPr id="11" name="Freeform 10"/>
            <p:cNvSpPr/>
            <p:nvPr/>
          </p:nvSpPr>
          <p:spPr>
            <a:xfrm rot="3061885" flipH="1">
              <a:off x="-3298647" y="7405725"/>
              <a:ext cx="1089079" cy="18934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374927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D11</a:t>
            </a:r>
            <a:endParaRPr lang="en-GB"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922710"/>
            <a:ext cx="8497626" cy="469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flipH="1">
            <a:off x="486520" y="3873259"/>
            <a:ext cx="6069553" cy="1166451"/>
            <a:chOff x="-6139528" y="6305062"/>
            <a:chExt cx="5250329" cy="2757741"/>
          </a:xfrm>
        </p:grpSpPr>
        <p:sp>
          <p:nvSpPr>
            <p:cNvPr id="9" name="Rounded Rectangle 8"/>
            <p:cNvSpPr/>
            <p:nvPr/>
          </p:nvSpPr>
          <p:spPr>
            <a:xfrm>
              <a:off x="-2754106" y="7718723"/>
              <a:ext cx="1864907" cy="134408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6139528" y="6305062"/>
              <a:ext cx="3156335" cy="2182951"/>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International public transfers (ODA) and other voluntary donations (non ODA) that are pure grants</a:t>
              </a:r>
              <a:endParaRPr lang="en-GB" b="1" dirty="0">
                <a:ln w="3175" cmpd="sng">
                  <a:noFill/>
                </a:ln>
                <a:solidFill>
                  <a:srgbClr val="C00000"/>
                </a:solidFill>
                <a:effectLst>
                  <a:glow rad="139700">
                    <a:schemeClr val="bg1"/>
                  </a:glow>
                </a:effectLst>
              </a:endParaRPr>
            </a:p>
          </p:txBody>
        </p:sp>
        <p:sp>
          <p:nvSpPr>
            <p:cNvPr id="11" name="Freeform 10"/>
            <p:cNvSpPr/>
            <p:nvPr/>
          </p:nvSpPr>
          <p:spPr>
            <a:xfrm rot="3061885" flipH="1">
              <a:off x="-3298647" y="7333524"/>
              <a:ext cx="1089079" cy="18934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367998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D11</a:t>
            </a:r>
            <a:endParaRPr lang="en-GB"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922710"/>
            <a:ext cx="8497626" cy="469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flipH="1">
            <a:off x="486519" y="4100411"/>
            <a:ext cx="6069553" cy="1166450"/>
            <a:chOff x="-6139528" y="6305062"/>
            <a:chExt cx="5250329" cy="2757738"/>
          </a:xfrm>
        </p:grpSpPr>
        <p:sp>
          <p:nvSpPr>
            <p:cNvPr id="9" name="Rounded Rectangle 8"/>
            <p:cNvSpPr/>
            <p:nvPr/>
          </p:nvSpPr>
          <p:spPr>
            <a:xfrm>
              <a:off x="-2754106" y="8488010"/>
              <a:ext cx="1864907" cy="57479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6139528" y="6305062"/>
              <a:ext cx="3156335" cy="2182950"/>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All types of repayable financing, including loans (concessionary or non concessionary)and guarantees.</a:t>
              </a:r>
              <a:endParaRPr lang="en-GB" b="1" dirty="0">
                <a:ln w="3175" cmpd="sng">
                  <a:noFill/>
                </a:ln>
                <a:solidFill>
                  <a:srgbClr val="C00000"/>
                </a:solidFill>
                <a:effectLst>
                  <a:glow rad="139700">
                    <a:schemeClr val="bg1"/>
                  </a:glow>
                </a:effectLst>
              </a:endParaRPr>
            </a:p>
          </p:txBody>
        </p:sp>
        <p:sp>
          <p:nvSpPr>
            <p:cNvPr id="11" name="Freeform 10"/>
            <p:cNvSpPr/>
            <p:nvPr/>
          </p:nvSpPr>
          <p:spPr>
            <a:xfrm rot="14118754" flipH="1">
              <a:off x="-3336289" y="8074238"/>
              <a:ext cx="1089080" cy="18934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771390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D11</a:t>
            </a:r>
            <a:endParaRPr lang="en-GB"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922710"/>
            <a:ext cx="8497626" cy="469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flipH="1">
            <a:off x="4713678" y="1789547"/>
            <a:ext cx="4201459" cy="3762690"/>
            <a:chOff x="-2383876" y="6514346"/>
            <a:chExt cx="3634376" cy="8895807"/>
          </a:xfrm>
        </p:grpSpPr>
        <p:sp>
          <p:nvSpPr>
            <p:cNvPr id="9" name="Rounded Rectangle 8"/>
            <p:cNvSpPr/>
            <p:nvPr/>
          </p:nvSpPr>
          <p:spPr>
            <a:xfrm>
              <a:off x="-2383876" y="8488010"/>
              <a:ext cx="890418" cy="6922143"/>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1905835" y="6514346"/>
              <a:ext cx="3156335" cy="2182950"/>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Indicate source of information, where data gaps exist and extent of the data gap</a:t>
              </a:r>
              <a:endParaRPr lang="en-GB" b="1" dirty="0">
                <a:ln w="3175" cmpd="sng">
                  <a:noFill/>
                </a:ln>
                <a:solidFill>
                  <a:srgbClr val="C00000"/>
                </a:solidFill>
                <a:effectLst>
                  <a:glow rad="139700">
                    <a:schemeClr val="bg1"/>
                  </a:glow>
                </a:effectLst>
              </a:endParaRPr>
            </a:p>
          </p:txBody>
        </p:sp>
        <p:sp>
          <p:nvSpPr>
            <p:cNvPr id="11" name="Freeform 10"/>
            <p:cNvSpPr/>
            <p:nvPr/>
          </p:nvSpPr>
          <p:spPr>
            <a:xfrm rot="10395770" flipH="1">
              <a:off x="-1534751" y="8230183"/>
              <a:ext cx="815261" cy="33757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944725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397240" cy="994122"/>
          </a:xfrm>
        </p:spPr>
        <p:txBody>
          <a:bodyPr>
            <a:normAutofit/>
          </a:bodyPr>
          <a:lstStyle/>
          <a:p>
            <a:r>
              <a:rPr lang="en-GB" dirty="0" smtClean="0"/>
              <a:t>Additional Notes</a:t>
            </a:r>
            <a:endParaRPr lang="en-GB" dirty="0"/>
          </a:p>
        </p:txBody>
      </p:sp>
      <p:sp>
        <p:nvSpPr>
          <p:cNvPr id="3" name="Content Placeholder 2"/>
          <p:cNvSpPr>
            <a:spLocks noGrp="1"/>
          </p:cNvSpPr>
          <p:nvPr>
            <p:ph sz="quarter" idx="10"/>
          </p:nvPr>
        </p:nvSpPr>
        <p:spPr>
          <a:xfrm>
            <a:off x="468313" y="1989138"/>
            <a:ext cx="8208143" cy="3497262"/>
          </a:xfrm>
        </p:spPr>
        <p:txBody>
          <a:bodyPr>
            <a:normAutofit fontScale="92500" lnSpcReduction="10000"/>
          </a:bodyPr>
          <a:lstStyle/>
          <a:p>
            <a:r>
              <a:rPr lang="en-GB" dirty="0" smtClean="0"/>
              <a:t>Provide details on sources of financial data</a:t>
            </a:r>
          </a:p>
          <a:p>
            <a:r>
              <a:rPr lang="en-GB" dirty="0" smtClean="0"/>
              <a:t>Establish WASH sector boundaries</a:t>
            </a:r>
          </a:p>
          <a:p>
            <a:r>
              <a:rPr lang="en-GB" dirty="0" smtClean="0"/>
              <a:t>Avoid </a:t>
            </a:r>
            <a:r>
              <a:rPr lang="en-GB" dirty="0"/>
              <a:t>double counting between financing </a:t>
            </a:r>
            <a:r>
              <a:rPr lang="en-GB" dirty="0" smtClean="0"/>
              <a:t>units/revenue sources</a:t>
            </a:r>
          </a:p>
          <a:p>
            <a:r>
              <a:rPr lang="en-GB" dirty="0" smtClean="0"/>
              <a:t>Feel free to include comments about how accurately the existing data or estimates reflect actual spending</a:t>
            </a:r>
          </a:p>
        </p:txBody>
      </p:sp>
      <p:sp>
        <p:nvSpPr>
          <p:cNvPr id="4" name="Rounded Rectangle 3"/>
          <p:cNvSpPr/>
          <p:nvPr/>
        </p:nvSpPr>
        <p:spPr>
          <a:xfrm>
            <a:off x="8362506" y="261463"/>
            <a:ext cx="666000"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D11</a:t>
            </a:r>
            <a:endParaRPr lang="en-GB" b="1" dirty="0">
              <a:solidFill>
                <a:schemeClr val="bg1"/>
              </a:solidFill>
            </a:endParaRPr>
          </a:p>
        </p:txBody>
      </p:sp>
    </p:spTree>
    <p:extLst>
      <p:ext uri="{BB962C8B-B14F-4D97-AF65-F5344CB8AC3E}">
        <p14:creationId xmlns:p14="http://schemas.microsoft.com/office/powerpoint/2010/main" val="17515894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Thank you!</a:t>
            </a:r>
            <a:endParaRPr lang="en-GB" dirty="0"/>
          </a:p>
        </p:txBody>
      </p:sp>
      <p:sp>
        <p:nvSpPr>
          <p:cNvPr id="3" name="Subtitle 2"/>
          <p:cNvSpPr>
            <a:spLocks noGrp="1"/>
          </p:cNvSpPr>
          <p:nvPr>
            <p:ph type="subTitle" idx="1"/>
          </p:nvPr>
        </p:nvSpPr>
        <p:spPr>
          <a:xfrm>
            <a:off x="1475656" y="3764632"/>
            <a:ext cx="6400800" cy="1752600"/>
          </a:xfrm>
        </p:spPr>
        <p:txBody>
          <a:bodyPr/>
          <a:lstStyle/>
          <a:p>
            <a:pPr algn="ctr"/>
            <a:r>
              <a:rPr lang="en-GB" dirty="0" smtClean="0"/>
              <a:t>For additional information or assistance please contact glaas@who.int </a:t>
            </a:r>
            <a:endParaRPr lang="en-GB" dirty="0"/>
          </a:p>
        </p:txBody>
      </p:sp>
    </p:spTree>
    <p:extLst>
      <p:ext uri="{BB962C8B-B14F-4D97-AF65-F5344CB8AC3E}">
        <p14:creationId xmlns:p14="http://schemas.microsoft.com/office/powerpoint/2010/main" val="2487907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09638"/>
            <a:ext cx="7409259" cy="472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oup 25"/>
          <p:cNvGrpSpPr/>
          <p:nvPr/>
        </p:nvGrpSpPr>
        <p:grpSpPr>
          <a:xfrm>
            <a:off x="179512" y="2055237"/>
            <a:ext cx="3168352" cy="1935624"/>
            <a:chOff x="179512" y="2055237"/>
            <a:chExt cx="3168352" cy="1935624"/>
          </a:xfrm>
        </p:grpSpPr>
        <p:sp>
          <p:nvSpPr>
            <p:cNvPr id="8" name="Oval 7"/>
            <p:cNvSpPr/>
            <p:nvPr/>
          </p:nvSpPr>
          <p:spPr>
            <a:xfrm>
              <a:off x="1115616" y="2550701"/>
              <a:ext cx="2232248" cy="1440160"/>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p:cNvSpPr txBox="1"/>
            <p:nvPr/>
          </p:nvSpPr>
          <p:spPr>
            <a:xfrm>
              <a:off x="179512" y="2055237"/>
              <a:ext cx="2288703" cy="369332"/>
            </a:xfrm>
            <a:prstGeom prst="rect">
              <a:avLst/>
            </a:prstGeom>
            <a:noFill/>
            <a:effectLst/>
          </p:spPr>
          <p:txBody>
            <a:bodyPr wrap="none" rtlCol="0">
              <a:spAutoFit/>
            </a:bodyPr>
            <a:lstStyle>
              <a:defPPr>
                <a:defRPr lang="en-US"/>
              </a:defPPr>
              <a:lvl1pPr>
                <a:defRPr b="1">
                  <a:ln w="3175" cmpd="sng">
                    <a:noFill/>
                  </a:ln>
                  <a:solidFill>
                    <a:srgbClr val="C00000"/>
                  </a:solidFill>
                  <a:effectLst>
                    <a:glow rad="139700">
                      <a:schemeClr val="bg1"/>
                    </a:glow>
                  </a:effectLst>
                </a:defRPr>
              </a:lvl1pPr>
            </a:lstStyle>
            <a:p>
              <a:r>
                <a:rPr lang="en-GB" dirty="0"/>
                <a:t>Areas covered by plan</a:t>
              </a:r>
            </a:p>
          </p:txBody>
        </p:sp>
        <p:sp>
          <p:nvSpPr>
            <p:cNvPr id="25" name="Freeform 24"/>
            <p:cNvSpPr/>
            <p:nvPr/>
          </p:nvSpPr>
          <p:spPr>
            <a:xfrm>
              <a:off x="656816" y="2403981"/>
              <a:ext cx="530808" cy="66497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ounded Rectangle 3"/>
          <p:cNvSpPr/>
          <p:nvPr/>
        </p:nvSpPr>
        <p:spPr>
          <a:xfrm>
            <a:off x="14171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a:t>
            </a:r>
          </a:p>
        </p:txBody>
      </p:sp>
    </p:spTree>
    <p:extLst>
      <p:ext uri="{BB962C8B-B14F-4D97-AF65-F5344CB8AC3E}">
        <p14:creationId xmlns:p14="http://schemas.microsoft.com/office/powerpoint/2010/main" val="3889437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09638"/>
            <a:ext cx="7409259" cy="472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3536830" y="1249086"/>
            <a:ext cx="5226479" cy="1545874"/>
            <a:chOff x="3536830" y="1249086"/>
            <a:chExt cx="5226479" cy="1545874"/>
          </a:xfrm>
        </p:grpSpPr>
        <p:sp>
          <p:nvSpPr>
            <p:cNvPr id="8" name="Rounded Rectangle 7"/>
            <p:cNvSpPr/>
            <p:nvPr/>
          </p:nvSpPr>
          <p:spPr>
            <a:xfrm>
              <a:off x="3536830" y="1924546"/>
              <a:ext cx="4787661" cy="870414"/>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p:cNvSpPr txBox="1"/>
            <p:nvPr/>
          </p:nvSpPr>
          <p:spPr>
            <a:xfrm>
              <a:off x="6732240" y="1249086"/>
              <a:ext cx="2031069" cy="369332"/>
            </a:xfrm>
            <a:prstGeom prst="rect">
              <a:avLst/>
            </a:prstGeom>
            <a:noFill/>
            <a:effectLst/>
          </p:spPr>
          <p:txBody>
            <a:bodyPr wrap="none" rtlCol="0">
              <a:spAutoFit/>
            </a:bodyPr>
            <a:lstStyle/>
            <a:p>
              <a:r>
                <a:rPr lang="en-GB" b="1" dirty="0" smtClean="0">
                  <a:ln w="3175" cmpd="sng">
                    <a:noFill/>
                  </a:ln>
                  <a:solidFill>
                    <a:srgbClr val="C00000"/>
                  </a:solidFill>
                  <a:effectLst>
                    <a:glow rad="139700">
                      <a:schemeClr val="bg1"/>
                    </a:glow>
                  </a:effectLst>
                </a:rPr>
                <a:t>Range of responses</a:t>
              </a:r>
              <a:endParaRPr lang="en-GB" b="1" dirty="0">
                <a:ln w="3175" cmpd="sng">
                  <a:noFill/>
                </a:ln>
                <a:solidFill>
                  <a:srgbClr val="C00000"/>
                </a:solidFill>
                <a:effectLst>
                  <a:glow rad="139700">
                    <a:schemeClr val="bg1"/>
                  </a:glow>
                </a:effectLst>
              </a:endParaRPr>
            </a:p>
          </p:txBody>
        </p:sp>
        <p:sp>
          <p:nvSpPr>
            <p:cNvPr id="25" name="Freeform 24"/>
            <p:cNvSpPr/>
            <p:nvPr/>
          </p:nvSpPr>
          <p:spPr>
            <a:xfrm flipH="1">
              <a:off x="7551080" y="1556792"/>
              <a:ext cx="117264" cy="38500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ounded Rectangle 3"/>
          <p:cNvSpPr/>
          <p:nvPr/>
        </p:nvSpPr>
        <p:spPr>
          <a:xfrm>
            <a:off x="14171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D1</a:t>
            </a:r>
          </a:p>
        </p:txBody>
      </p:sp>
    </p:spTree>
    <p:extLst>
      <p:ext uri="{BB962C8B-B14F-4D97-AF65-F5344CB8AC3E}">
        <p14:creationId xmlns:p14="http://schemas.microsoft.com/office/powerpoint/2010/main" val="742934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D2: Government WASH Budget</a:t>
            </a:r>
            <a:endParaRPr lang="en-GB" dirty="0"/>
          </a:p>
        </p:txBody>
      </p:sp>
      <p:sp>
        <p:nvSpPr>
          <p:cNvPr id="3" name="Content Placeholder 2"/>
          <p:cNvSpPr>
            <a:spLocks noGrp="1"/>
          </p:cNvSpPr>
          <p:nvPr>
            <p:ph sz="quarter" idx="10"/>
          </p:nvPr>
        </p:nvSpPr>
        <p:spPr/>
        <p:txBody>
          <a:bodyPr/>
          <a:lstStyle/>
          <a:p>
            <a:r>
              <a:rPr lang="en-GB" dirty="0" smtClean="0"/>
              <a:t>This question aims to:</a:t>
            </a:r>
          </a:p>
          <a:p>
            <a:pPr lvl="1"/>
            <a:r>
              <a:rPr lang="en-GB" dirty="0" smtClean="0"/>
              <a:t>Analyse the distribution of WASH budgets between different ministries and/or institutions</a:t>
            </a:r>
          </a:p>
          <a:p>
            <a:pPr lvl="1"/>
            <a:r>
              <a:rPr lang="en-GB" dirty="0" smtClean="0"/>
              <a:t>Track trends in budgets for WASH</a:t>
            </a:r>
            <a:endParaRPr lang="en-GB" dirty="0"/>
          </a:p>
        </p:txBody>
      </p:sp>
      <p:sp>
        <p:nvSpPr>
          <p:cNvPr id="4" name="Rounded Rectangle 3"/>
          <p:cNvSpPr/>
          <p:nvPr/>
        </p:nvSpPr>
        <p:spPr>
          <a:xfrm>
            <a:off x="96242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D2</a:t>
            </a:r>
            <a:endParaRPr lang="en-GB" b="1" dirty="0">
              <a:solidFill>
                <a:schemeClr val="bg1"/>
              </a:solidFill>
            </a:endParaRPr>
          </a:p>
        </p:txBody>
      </p:sp>
    </p:spTree>
    <p:extLst>
      <p:ext uri="{BB962C8B-B14F-4D97-AF65-F5344CB8AC3E}">
        <p14:creationId xmlns:p14="http://schemas.microsoft.com/office/powerpoint/2010/main" val="3368944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08720"/>
            <a:ext cx="7488832" cy="471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1233339" y="2060848"/>
            <a:ext cx="1584176" cy="576064"/>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TextBox 12"/>
          <p:cNvSpPr txBox="1"/>
          <p:nvPr/>
        </p:nvSpPr>
        <p:spPr>
          <a:xfrm>
            <a:off x="179512" y="910031"/>
            <a:ext cx="3456384" cy="923330"/>
          </a:xfrm>
          <a:prstGeom prst="rect">
            <a:avLst/>
          </a:prstGeom>
          <a:noFill/>
          <a:effectLst/>
        </p:spPr>
        <p:txBody>
          <a:bodyPr wrap="square" rtlCol="0">
            <a:spAutoFit/>
          </a:bodyPr>
          <a:lstStyle/>
          <a:p>
            <a:r>
              <a:rPr lang="en-GB" b="1" dirty="0" smtClean="0">
                <a:ln w="3175" cmpd="sng">
                  <a:noFill/>
                </a:ln>
                <a:solidFill>
                  <a:srgbClr val="C00000"/>
                </a:solidFill>
                <a:effectLst>
                  <a:glow rad="139700">
                    <a:schemeClr val="bg1"/>
                  </a:glow>
                </a:effectLst>
              </a:rPr>
              <a:t>List all ministries involved with WASH (even if specific budgets can’t be obtained)</a:t>
            </a:r>
            <a:endParaRPr lang="en-GB" b="1" dirty="0">
              <a:ln w="3175" cmpd="sng">
                <a:noFill/>
              </a:ln>
              <a:solidFill>
                <a:srgbClr val="C00000"/>
              </a:solidFill>
              <a:effectLst>
                <a:glow rad="139700">
                  <a:schemeClr val="bg1"/>
                </a:glow>
              </a:effectLst>
            </a:endParaRPr>
          </a:p>
        </p:txBody>
      </p:sp>
      <p:sp>
        <p:nvSpPr>
          <p:cNvPr id="14" name="Freeform 13"/>
          <p:cNvSpPr/>
          <p:nvPr/>
        </p:nvSpPr>
        <p:spPr>
          <a:xfrm>
            <a:off x="1102240" y="1868345"/>
            <a:ext cx="170768" cy="38500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3"/>
          <p:cNvSpPr/>
          <p:nvPr/>
        </p:nvSpPr>
        <p:spPr>
          <a:xfrm>
            <a:off x="962422" y="260648"/>
            <a:ext cx="666577" cy="432048"/>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chemeClr val="bg1"/>
                </a:solidFill>
              </a:rPr>
              <a:t>D2</a:t>
            </a:r>
            <a:endParaRPr lang="en-GB" b="1" dirty="0">
              <a:solidFill>
                <a:schemeClr val="bg1"/>
              </a:solidFill>
            </a:endParaRPr>
          </a:p>
        </p:txBody>
      </p:sp>
    </p:spTree>
    <p:extLst>
      <p:ext uri="{BB962C8B-B14F-4D97-AF65-F5344CB8AC3E}">
        <p14:creationId xmlns:p14="http://schemas.microsoft.com/office/powerpoint/2010/main" val="1669865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6FD1CB04D65541B78184888E06A67E" ma:contentTypeVersion="3" ma:contentTypeDescription="Create a new document." ma:contentTypeScope="" ma:versionID="d87be5b745e7fe0ba6a757a07ba0b23c">
  <xsd:schema xmlns:xsd="http://www.w3.org/2001/XMLSchema" xmlns:xs="http://www.w3.org/2001/XMLSchema" xmlns:p="http://schemas.microsoft.com/office/2006/metadata/properties" xmlns:ns2="462afcca-3788-46ce-9dea-accbb72745a3" targetNamespace="http://schemas.microsoft.com/office/2006/metadata/properties" ma:root="true" ma:fieldsID="62b9c6c7a2134e888791f9fb058e14eb" ns2:_="">
    <xsd:import namespace="462afcca-3788-46ce-9dea-accbb72745a3"/>
    <xsd:element name="properties">
      <xsd:complexType>
        <xsd:sequence>
          <xsd:element name="documentManagement">
            <xsd:complexType>
              <xsd:all>
                <xsd:element ref="ns2:Language" minOccurs="0"/>
                <xsd:element ref="ns2:Standard_x002f_EURO" minOccurs="0"/>
                <xsd:element ref="ns2:Form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2afcca-3788-46ce-9dea-accbb72745a3" elementFormDefault="qualified">
    <xsd:import namespace="http://schemas.microsoft.com/office/2006/documentManagement/types"/>
    <xsd:import namespace="http://schemas.microsoft.com/office/infopath/2007/PartnerControls"/>
    <xsd:element name="Language" ma:index="8" nillable="true" ma:displayName="Language" ma:format="Dropdown" ma:internalName="Language">
      <xsd:simpleType>
        <xsd:restriction base="dms:Choice">
          <xsd:enumeration value="English"/>
          <xsd:enumeration value="French"/>
          <xsd:enumeration value="Spanish"/>
          <xsd:enumeration value="Portuguese"/>
          <xsd:enumeration value="Russian"/>
          <xsd:enumeration value="Chinese"/>
          <xsd:enumeration value="Arabic"/>
        </xsd:restriction>
      </xsd:simpleType>
    </xsd:element>
    <xsd:element name="Standard_x002f_EURO" ma:index="9" nillable="true" ma:displayName="Standard/EURO" ma:default="Standard" ma:format="Dropdown" ma:internalName="Standard_x002f_EURO">
      <xsd:simpleType>
        <xsd:restriction base="dms:Choice">
          <xsd:enumeration value="Standard"/>
          <xsd:enumeration value="EURO"/>
        </xsd:restriction>
      </xsd:simpleType>
    </xsd:element>
    <xsd:element name="Form_x0020_type" ma:index="10" nillable="true" ma:displayName="Category" ma:format="Dropdown" ma:internalName="Form_x0020_type">
      <xsd:simpleType>
        <xsd:union memberTypes="dms:Text">
          <xsd:simpleType>
            <xsd:restriction base="dms:Choice">
              <xsd:enumeration value="Long form"/>
              <xsd:enumeration value="Short form"/>
              <xsd:enumeration value="Country feedback form"/>
              <xsd:enumeration value="Data collection processes form"/>
              <xsd:enumeration value="Consent form"/>
              <xsd:enumeration value="Package (zip)"/>
              <xsd:enumeration value="Guidance document"/>
              <xsd:enumeration value="Training material"/>
              <xsd:enumeration value="Support document"/>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rm_x0020_type xmlns="462afcca-3788-46ce-9dea-accbb72745a3">Training material</Form_x0020_type>
    <Standard_x002f_EURO xmlns="462afcca-3788-46ce-9dea-accbb72745a3">Standard</Standard_x002f_EURO>
    <Language xmlns="462afcca-3788-46ce-9dea-accbb72745a3">English</Languag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5A5917-5AC0-4E2B-A5FD-5D5DE1E74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2afcca-3788-46ce-9dea-accbb72745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4619F9-A557-417F-8D4D-C8FCF6AD2513}">
  <ds:schemaRefs>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462afcca-3788-46ce-9dea-accbb72745a3"/>
    <ds:schemaRef ds:uri="http://schemas.microsoft.com/office/2006/metadata/properties"/>
  </ds:schemaRefs>
</ds:datastoreItem>
</file>

<file path=customXml/itemProps3.xml><?xml version="1.0" encoding="utf-8"?>
<ds:datastoreItem xmlns:ds="http://schemas.openxmlformats.org/officeDocument/2006/customXml" ds:itemID="{92B0644C-4055-447A-B7C7-ABD1A69E61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3937</Words>
  <Application>Microsoft Office PowerPoint</Application>
  <PresentationFormat>On-screen Show (4:3)</PresentationFormat>
  <Paragraphs>349</Paragraphs>
  <Slides>57</Slides>
  <Notes>47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Section D: Finance</vt:lpstr>
      <vt:lpstr>Why Finance?</vt:lpstr>
      <vt:lpstr>Overview</vt:lpstr>
      <vt:lpstr>Questions</vt:lpstr>
      <vt:lpstr>Question D1 – Financing Plan</vt:lpstr>
      <vt:lpstr>PowerPoint Presentation</vt:lpstr>
      <vt:lpstr>PowerPoint Presentation</vt:lpstr>
      <vt:lpstr>Question D2: Government WASH Budget</vt:lpstr>
      <vt:lpstr>PowerPoint Presentation</vt:lpstr>
      <vt:lpstr>PowerPoint Presentation</vt:lpstr>
      <vt:lpstr>PowerPoint Presentation</vt:lpstr>
      <vt:lpstr>PowerPoint Presentation</vt:lpstr>
      <vt:lpstr>PowerPoint Presentation</vt:lpstr>
      <vt:lpstr>Question D3: Financial Reporting</vt:lpstr>
      <vt:lpstr>PowerPoint Presentation</vt:lpstr>
      <vt:lpstr>Explanatory Note – ODA vs. Non-ODA</vt:lpstr>
      <vt:lpstr>PowerPoint Presentation</vt:lpstr>
      <vt:lpstr>PowerPoint Presentation</vt:lpstr>
      <vt:lpstr>Question D4: Cost Recovery Strategies</vt:lpstr>
      <vt:lpstr>Cost Recovery for Operations</vt:lpstr>
      <vt:lpstr>PowerPoint Presentation</vt:lpstr>
      <vt:lpstr>PowerPoint Presentation</vt:lpstr>
      <vt:lpstr>PowerPoint Presentation</vt:lpstr>
      <vt:lpstr>Question D5: Equity</vt:lpstr>
      <vt:lpstr>PowerPoint Presentation</vt:lpstr>
      <vt:lpstr>PowerPoint Presentation</vt:lpstr>
      <vt:lpstr>PowerPoint Presentation</vt:lpstr>
      <vt:lpstr>Question D6: Affordability</vt:lpstr>
      <vt:lpstr>Examples of Vulnerable Groups</vt:lpstr>
      <vt:lpstr>PowerPoint Presentation</vt:lpstr>
      <vt:lpstr>PowerPoint Presentation</vt:lpstr>
      <vt:lpstr>Question D7: Utilisation of External Funds</vt:lpstr>
      <vt:lpstr>Question D7: Definitions</vt:lpstr>
      <vt:lpstr>PowerPoint Presentation</vt:lpstr>
      <vt:lpstr>PowerPoint Presentation</vt:lpstr>
      <vt:lpstr>Question D8: Utilisation of Domestic Funds</vt:lpstr>
      <vt:lpstr>PowerPoint Presentation</vt:lpstr>
      <vt:lpstr>PowerPoint Presentation</vt:lpstr>
      <vt:lpstr>Question D9: External Funding</vt:lpstr>
      <vt:lpstr>Question D9: External Funding</vt:lpstr>
      <vt:lpstr>PowerPoint Presentation</vt:lpstr>
      <vt:lpstr>PowerPoint Presentation</vt:lpstr>
      <vt:lpstr>PowerPoint Presentation</vt:lpstr>
      <vt:lpstr>Question D10: Sufficiency of Funding</vt:lpstr>
      <vt:lpstr>PowerPoint Presentation</vt:lpstr>
      <vt:lpstr>PowerPoint Presentation</vt:lpstr>
      <vt:lpstr>PowerPoint Presentation</vt:lpstr>
      <vt:lpstr>Question D11: Financial Flows</vt:lpstr>
      <vt:lpstr>Collection of Data</vt:lpstr>
      <vt:lpstr>PowerPoint Presentation</vt:lpstr>
      <vt:lpstr>PowerPoint Presentation</vt:lpstr>
      <vt:lpstr>PowerPoint Presentation</vt:lpstr>
      <vt:lpstr>PowerPoint Presentation</vt:lpstr>
      <vt:lpstr>PowerPoint Presentation</vt:lpstr>
      <vt:lpstr>PowerPoint Presentation</vt:lpstr>
      <vt:lpstr>Additional Notes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D: Finance</dc:title>
  <dc:creator/>
  <cp:lastModifiedBy/>
  <cp:revision>2</cp:revision>
  <dcterms:created xsi:type="dcterms:W3CDTF">2016-10-24T13:24:33Z</dcterms:created>
  <dcterms:modified xsi:type="dcterms:W3CDTF">2016-11-02T15:03:45Z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0x010100C26FD1CB04D65541B78184888E06A67E</vt:lpwstr>
  </property>
  <property fmtid="{D5CDD505-2E9C-101B-9397-08002B2CF9AE}" pid="3" name="_MarkAsFinal">
    <vt:bool>true</vt:bool>
  </property>
</Properties>
</file>