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19"/>
  </p:notesMasterIdLst>
  <p:handoutMasterIdLst>
    <p:handoutMasterId r:id="rId20"/>
  </p:handoutMasterIdLst>
  <p:sldIdLst>
    <p:sldId id="258" r:id="rId5"/>
    <p:sldId id="257" r:id="rId6"/>
    <p:sldId id="342" r:id="rId7"/>
    <p:sldId id="336" r:id="rId8"/>
    <p:sldId id="261" r:id="rId9"/>
    <p:sldId id="259" r:id="rId10"/>
    <p:sldId id="263" r:id="rId11"/>
    <p:sldId id="339" r:id="rId12"/>
    <p:sldId id="266" r:id="rId13"/>
    <p:sldId id="267" r:id="rId14"/>
    <p:sldId id="330" r:id="rId15"/>
    <p:sldId id="264" r:id="rId16"/>
    <p:sldId id="340" r:id="rId17"/>
    <p:sldId id="34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320F80B-B612-4D34-B2A1-0D704AACD9C4}">
          <p14:sldIdLst>
            <p14:sldId id="258"/>
            <p14:sldId id="257"/>
            <p14:sldId id="342"/>
            <p14:sldId id="336"/>
            <p14:sldId id="261"/>
            <p14:sldId id="259"/>
            <p14:sldId id="263"/>
            <p14:sldId id="339"/>
            <p14:sldId id="266"/>
            <p14:sldId id="267"/>
            <p14:sldId id="330"/>
            <p14:sldId id="264"/>
          </p14:sldIdLst>
        </p14:section>
        <p14:section name="Additional slides if needed on strategy" id="{F9543DCE-B791-4786-BAF3-5E7002576A97}">
          <p14:sldIdLst>
            <p14:sldId id="340"/>
            <p14:sldId id="341"/>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87E3F5"/>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 xmlns:p15="http://schemas.microsoft.com/office/powerpoint/2012/main" val="0"/>
    </p:ext>
    <p:ext uri="{1BD7E111-0CB8-44D6-8891-C1BB2F81B7CC}">
      <p1710:readonlyRecommended xmlns=""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0584" autoAdjust="0"/>
    <p:restoredTop sz="83006" autoAdjust="0"/>
  </p:normalViewPr>
  <p:slideViewPr>
    <p:cSldViewPr snapToGrid="0">
      <p:cViewPr varScale="1">
        <p:scale>
          <a:sx n="110" d="100"/>
          <a:sy n="110" d="100"/>
        </p:scale>
        <p:origin x="-1644" y="-96"/>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notesViewPr>
    <p:cSldViewPr snapToGrid="0">
      <p:cViewPr varScale="1">
        <p:scale>
          <a:sx n="67" d="100"/>
          <a:sy n="67" d="100"/>
        </p:scale>
        <p:origin x="-2352" y="-11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6DFE275-9D0D-ED4A-86A4-F270625A7E90}" type="doc">
      <dgm:prSet loTypeId="urn:microsoft.com/office/officeart/2005/8/layout/radial4" loCatId="" qsTypeId="urn:microsoft.com/office/officeart/2005/8/quickstyle/simple4" qsCatId="simple" csTypeId="urn:microsoft.com/office/officeart/2005/8/colors/accent1_2" csCatId="accent1" phldr="1"/>
      <dgm:spPr/>
      <dgm:t>
        <a:bodyPr/>
        <a:lstStyle/>
        <a:p>
          <a:endParaRPr lang="en-US"/>
        </a:p>
      </dgm:t>
    </dgm:pt>
    <dgm:pt modelId="{7C55ACA8-1EE0-CB46-B256-25A87E5C780A}">
      <dgm:prSet phldrT="[Text]"/>
      <dgm:spPr/>
      <dgm:t>
        <a:bodyPr/>
        <a:lstStyle/>
        <a:p>
          <a:pPr algn="ctr"/>
          <a:r>
            <a:rPr lang="en-US" dirty="0"/>
            <a:t>GLAAS data collection and reports</a:t>
          </a:r>
        </a:p>
      </dgm:t>
    </dgm:pt>
    <dgm:pt modelId="{EE068D73-E58C-5B42-B837-234E8CAB5111}" type="parTrans" cxnId="{E8332BF0-9C7D-C744-95B9-42A47FCFE49F}">
      <dgm:prSet/>
      <dgm:spPr/>
      <dgm:t>
        <a:bodyPr/>
        <a:lstStyle/>
        <a:p>
          <a:pPr algn="ctr"/>
          <a:endParaRPr lang="en-US"/>
        </a:p>
      </dgm:t>
    </dgm:pt>
    <dgm:pt modelId="{4CE6D586-8418-8242-B800-62191931AED9}" type="sibTrans" cxnId="{E8332BF0-9C7D-C744-95B9-42A47FCFE49F}">
      <dgm:prSet/>
      <dgm:spPr/>
      <dgm:t>
        <a:bodyPr/>
        <a:lstStyle/>
        <a:p>
          <a:pPr algn="ctr"/>
          <a:endParaRPr lang="en-US"/>
        </a:p>
      </dgm:t>
    </dgm:pt>
    <dgm:pt modelId="{35E7CE38-8AFE-E147-97D2-0235EEAEE1CA}">
      <dgm:prSet phldrT="[Text]"/>
      <dgm:spPr/>
      <dgm:t>
        <a:bodyPr/>
        <a:lstStyle/>
        <a:p>
          <a:pPr algn="ctr"/>
          <a:r>
            <a:rPr lang="en-US" dirty="0"/>
            <a:t>SDG monitoring</a:t>
          </a:r>
        </a:p>
      </dgm:t>
    </dgm:pt>
    <dgm:pt modelId="{DEF4D867-D1FC-C145-B126-4EC8209B5AD4}" type="parTrans" cxnId="{E80BBCE1-5600-7544-AE91-B827C1547CA9}">
      <dgm:prSet/>
      <dgm:spPr/>
      <dgm:t>
        <a:bodyPr/>
        <a:lstStyle/>
        <a:p>
          <a:pPr algn="ctr"/>
          <a:endParaRPr lang="en-US"/>
        </a:p>
      </dgm:t>
    </dgm:pt>
    <dgm:pt modelId="{E8EDB3C8-60E7-2F4C-8FD1-A3F40699FD94}" type="sibTrans" cxnId="{E80BBCE1-5600-7544-AE91-B827C1547CA9}">
      <dgm:prSet/>
      <dgm:spPr/>
      <dgm:t>
        <a:bodyPr/>
        <a:lstStyle/>
        <a:p>
          <a:pPr algn="ctr"/>
          <a:endParaRPr lang="en-US"/>
        </a:p>
      </dgm:t>
    </dgm:pt>
    <dgm:pt modelId="{30058789-DF64-EC44-A34F-B0DCBF2456D6}">
      <dgm:prSet phldrT="[Text]"/>
      <dgm:spPr/>
      <dgm:t>
        <a:bodyPr/>
        <a:lstStyle/>
        <a:p>
          <a:pPr algn="ctr"/>
          <a:r>
            <a:rPr lang="en-US" dirty="0"/>
            <a:t>Collaboration and partnerships</a:t>
          </a:r>
        </a:p>
      </dgm:t>
    </dgm:pt>
    <dgm:pt modelId="{86170772-06FA-A848-864A-0CBAF2CDBC96}" type="parTrans" cxnId="{41D355BE-D5A6-9B4F-AF35-68879EF5EAA2}">
      <dgm:prSet/>
      <dgm:spPr/>
      <dgm:t>
        <a:bodyPr/>
        <a:lstStyle/>
        <a:p>
          <a:pPr algn="ctr"/>
          <a:endParaRPr lang="en-US"/>
        </a:p>
      </dgm:t>
    </dgm:pt>
    <dgm:pt modelId="{EDA72483-B5BE-9D4C-B964-26DA9CB4DC2F}" type="sibTrans" cxnId="{41D355BE-D5A6-9B4F-AF35-68879EF5EAA2}">
      <dgm:prSet/>
      <dgm:spPr/>
      <dgm:t>
        <a:bodyPr/>
        <a:lstStyle/>
        <a:p>
          <a:pPr algn="ctr"/>
          <a:endParaRPr lang="en-US"/>
        </a:p>
      </dgm:t>
    </dgm:pt>
    <dgm:pt modelId="{16422DDD-4AB3-9245-9181-46E70016383D}">
      <dgm:prSet/>
      <dgm:spPr/>
      <dgm:t>
        <a:bodyPr/>
        <a:lstStyle/>
        <a:p>
          <a:pPr algn="ctr"/>
          <a:r>
            <a:rPr lang="en-US" dirty="0"/>
            <a:t>TrackFin</a:t>
          </a:r>
        </a:p>
      </dgm:t>
    </dgm:pt>
    <dgm:pt modelId="{ACD9FB8C-71DC-EE44-B8BD-E062AE0B5F03}" type="parTrans" cxnId="{04F567C8-172E-284E-ACA3-8553E3C5F2BB}">
      <dgm:prSet/>
      <dgm:spPr/>
      <dgm:t>
        <a:bodyPr/>
        <a:lstStyle/>
        <a:p>
          <a:pPr algn="ctr"/>
          <a:endParaRPr lang="en-US"/>
        </a:p>
      </dgm:t>
    </dgm:pt>
    <dgm:pt modelId="{072A7A98-710E-AC4D-9970-7CA5FC567B61}" type="sibTrans" cxnId="{04F567C8-172E-284E-ACA3-8553E3C5F2BB}">
      <dgm:prSet/>
      <dgm:spPr/>
      <dgm:t>
        <a:bodyPr/>
        <a:lstStyle/>
        <a:p>
          <a:pPr algn="ctr"/>
          <a:endParaRPr lang="en-US"/>
        </a:p>
      </dgm:t>
    </dgm:pt>
    <dgm:pt modelId="{FCC6C6D1-4B03-2B48-AE72-B63AE036F589}">
      <dgm:prSet phldrT="[Text]"/>
      <dgm:spPr/>
      <dgm:t>
        <a:bodyPr/>
        <a:lstStyle/>
        <a:p>
          <a:pPr algn="ctr"/>
          <a:r>
            <a:rPr lang="en-US" dirty="0"/>
            <a:t>UN-Water GLAAS</a:t>
          </a:r>
        </a:p>
      </dgm:t>
    </dgm:pt>
    <dgm:pt modelId="{ECE656A5-429B-2348-9752-5D0B8B395B99}" type="sibTrans" cxnId="{CE8E9690-5A6C-BF4C-85D7-F5252F709115}">
      <dgm:prSet/>
      <dgm:spPr/>
      <dgm:t>
        <a:bodyPr/>
        <a:lstStyle/>
        <a:p>
          <a:pPr algn="ctr"/>
          <a:endParaRPr lang="en-US"/>
        </a:p>
      </dgm:t>
    </dgm:pt>
    <dgm:pt modelId="{62850D85-D252-164D-8CF9-005A5391E90F}" type="parTrans" cxnId="{CE8E9690-5A6C-BF4C-85D7-F5252F709115}">
      <dgm:prSet/>
      <dgm:spPr/>
      <dgm:t>
        <a:bodyPr/>
        <a:lstStyle/>
        <a:p>
          <a:pPr algn="ctr"/>
          <a:endParaRPr lang="en-US"/>
        </a:p>
      </dgm:t>
    </dgm:pt>
    <dgm:pt modelId="{A1BDD070-CD7C-4C40-96E6-16E068703178}" type="pres">
      <dgm:prSet presAssocID="{36DFE275-9D0D-ED4A-86A4-F270625A7E90}" presName="cycle" presStyleCnt="0">
        <dgm:presLayoutVars>
          <dgm:chMax val="1"/>
          <dgm:dir/>
          <dgm:animLvl val="ctr"/>
          <dgm:resizeHandles val="exact"/>
        </dgm:presLayoutVars>
      </dgm:prSet>
      <dgm:spPr/>
      <dgm:t>
        <a:bodyPr/>
        <a:lstStyle/>
        <a:p>
          <a:endParaRPr lang="en-US"/>
        </a:p>
      </dgm:t>
    </dgm:pt>
    <dgm:pt modelId="{BDD32915-5DA5-C744-BE27-A5ADE4AF3E0B}" type="pres">
      <dgm:prSet presAssocID="{FCC6C6D1-4B03-2B48-AE72-B63AE036F589}" presName="centerShape" presStyleLbl="node0" presStyleIdx="0" presStyleCnt="1"/>
      <dgm:spPr/>
      <dgm:t>
        <a:bodyPr/>
        <a:lstStyle/>
        <a:p>
          <a:endParaRPr lang="en-US"/>
        </a:p>
      </dgm:t>
    </dgm:pt>
    <dgm:pt modelId="{20604D4E-D2A6-D64D-A19F-94AA7BF23620}" type="pres">
      <dgm:prSet presAssocID="{EE068D73-E58C-5B42-B837-234E8CAB5111}" presName="parTrans" presStyleLbl="bgSibTrans2D1" presStyleIdx="0" presStyleCnt="4"/>
      <dgm:spPr/>
      <dgm:t>
        <a:bodyPr/>
        <a:lstStyle/>
        <a:p>
          <a:endParaRPr lang="en-US"/>
        </a:p>
      </dgm:t>
    </dgm:pt>
    <dgm:pt modelId="{23511607-6004-A64B-9808-9F1BF2F8C89F}" type="pres">
      <dgm:prSet presAssocID="{7C55ACA8-1EE0-CB46-B256-25A87E5C780A}" presName="node" presStyleLbl="node1" presStyleIdx="0" presStyleCnt="4">
        <dgm:presLayoutVars>
          <dgm:bulletEnabled val="1"/>
        </dgm:presLayoutVars>
      </dgm:prSet>
      <dgm:spPr/>
      <dgm:t>
        <a:bodyPr/>
        <a:lstStyle/>
        <a:p>
          <a:endParaRPr lang="en-US"/>
        </a:p>
      </dgm:t>
    </dgm:pt>
    <dgm:pt modelId="{1EC47A1C-8949-6548-9DB6-F087318B9593}" type="pres">
      <dgm:prSet presAssocID="{DEF4D867-D1FC-C145-B126-4EC8209B5AD4}" presName="parTrans" presStyleLbl="bgSibTrans2D1" presStyleIdx="1" presStyleCnt="4"/>
      <dgm:spPr/>
      <dgm:t>
        <a:bodyPr/>
        <a:lstStyle/>
        <a:p>
          <a:endParaRPr lang="en-US"/>
        </a:p>
      </dgm:t>
    </dgm:pt>
    <dgm:pt modelId="{08216376-EF8E-FB49-88AB-13B7B621E579}" type="pres">
      <dgm:prSet presAssocID="{35E7CE38-8AFE-E147-97D2-0235EEAEE1CA}" presName="node" presStyleLbl="node1" presStyleIdx="1" presStyleCnt="4" custRadScaleRad="98540" custRadScaleInc="5940">
        <dgm:presLayoutVars>
          <dgm:bulletEnabled val="1"/>
        </dgm:presLayoutVars>
      </dgm:prSet>
      <dgm:spPr/>
      <dgm:t>
        <a:bodyPr/>
        <a:lstStyle/>
        <a:p>
          <a:endParaRPr lang="en-US"/>
        </a:p>
      </dgm:t>
    </dgm:pt>
    <dgm:pt modelId="{E5B2204F-C6C3-154B-8174-46623CF7EE20}" type="pres">
      <dgm:prSet presAssocID="{ACD9FB8C-71DC-EE44-B8BD-E062AE0B5F03}" presName="parTrans" presStyleLbl="bgSibTrans2D1" presStyleIdx="2" presStyleCnt="4"/>
      <dgm:spPr/>
      <dgm:t>
        <a:bodyPr/>
        <a:lstStyle/>
        <a:p>
          <a:endParaRPr lang="en-US"/>
        </a:p>
      </dgm:t>
    </dgm:pt>
    <dgm:pt modelId="{456C6A32-7530-DC4F-9728-DCE93372CC37}" type="pres">
      <dgm:prSet presAssocID="{16422DDD-4AB3-9245-9181-46E70016383D}" presName="node" presStyleLbl="node1" presStyleIdx="2" presStyleCnt="4">
        <dgm:presLayoutVars>
          <dgm:bulletEnabled val="1"/>
        </dgm:presLayoutVars>
      </dgm:prSet>
      <dgm:spPr/>
      <dgm:t>
        <a:bodyPr/>
        <a:lstStyle/>
        <a:p>
          <a:endParaRPr lang="en-US"/>
        </a:p>
      </dgm:t>
    </dgm:pt>
    <dgm:pt modelId="{C7C35DF4-21D4-D04F-8D6C-CC22C16767B2}" type="pres">
      <dgm:prSet presAssocID="{86170772-06FA-A848-864A-0CBAF2CDBC96}" presName="parTrans" presStyleLbl="bgSibTrans2D1" presStyleIdx="3" presStyleCnt="4"/>
      <dgm:spPr/>
      <dgm:t>
        <a:bodyPr/>
        <a:lstStyle/>
        <a:p>
          <a:endParaRPr lang="en-US"/>
        </a:p>
      </dgm:t>
    </dgm:pt>
    <dgm:pt modelId="{6374B43C-4B49-644E-B0A3-34AF4213C706}" type="pres">
      <dgm:prSet presAssocID="{30058789-DF64-EC44-A34F-B0DCBF2456D6}" presName="node" presStyleLbl="node1" presStyleIdx="3" presStyleCnt="4" custRadScaleRad="91430" custRadScaleInc="23739">
        <dgm:presLayoutVars>
          <dgm:bulletEnabled val="1"/>
        </dgm:presLayoutVars>
      </dgm:prSet>
      <dgm:spPr/>
      <dgm:t>
        <a:bodyPr/>
        <a:lstStyle/>
        <a:p>
          <a:endParaRPr lang="en-US"/>
        </a:p>
      </dgm:t>
    </dgm:pt>
  </dgm:ptLst>
  <dgm:cxnLst>
    <dgm:cxn modelId="{41D355BE-D5A6-9B4F-AF35-68879EF5EAA2}" srcId="{FCC6C6D1-4B03-2B48-AE72-B63AE036F589}" destId="{30058789-DF64-EC44-A34F-B0DCBF2456D6}" srcOrd="3" destOrd="0" parTransId="{86170772-06FA-A848-864A-0CBAF2CDBC96}" sibTransId="{EDA72483-B5BE-9D4C-B964-26DA9CB4DC2F}"/>
    <dgm:cxn modelId="{CEAD7826-CE15-4B62-B239-D270F9E6D15B}" type="presOf" srcId="{EE068D73-E58C-5B42-B837-234E8CAB5111}" destId="{20604D4E-D2A6-D64D-A19F-94AA7BF23620}" srcOrd="0" destOrd="0" presId="urn:microsoft.com/office/officeart/2005/8/layout/radial4"/>
    <dgm:cxn modelId="{E8332BF0-9C7D-C744-95B9-42A47FCFE49F}" srcId="{FCC6C6D1-4B03-2B48-AE72-B63AE036F589}" destId="{7C55ACA8-1EE0-CB46-B256-25A87E5C780A}" srcOrd="0" destOrd="0" parTransId="{EE068D73-E58C-5B42-B837-234E8CAB5111}" sibTransId="{4CE6D586-8418-8242-B800-62191931AED9}"/>
    <dgm:cxn modelId="{CE8E9690-5A6C-BF4C-85D7-F5252F709115}" srcId="{36DFE275-9D0D-ED4A-86A4-F270625A7E90}" destId="{FCC6C6D1-4B03-2B48-AE72-B63AE036F589}" srcOrd="0" destOrd="0" parTransId="{62850D85-D252-164D-8CF9-005A5391E90F}" sibTransId="{ECE656A5-429B-2348-9752-5D0B8B395B99}"/>
    <dgm:cxn modelId="{E80BBCE1-5600-7544-AE91-B827C1547CA9}" srcId="{FCC6C6D1-4B03-2B48-AE72-B63AE036F589}" destId="{35E7CE38-8AFE-E147-97D2-0235EEAEE1CA}" srcOrd="1" destOrd="0" parTransId="{DEF4D867-D1FC-C145-B126-4EC8209B5AD4}" sibTransId="{E8EDB3C8-60E7-2F4C-8FD1-A3F40699FD94}"/>
    <dgm:cxn modelId="{45995176-F5BE-41F1-8E2E-A299893228CD}" type="presOf" srcId="{86170772-06FA-A848-864A-0CBAF2CDBC96}" destId="{C7C35DF4-21D4-D04F-8D6C-CC22C16767B2}" srcOrd="0" destOrd="0" presId="urn:microsoft.com/office/officeart/2005/8/layout/radial4"/>
    <dgm:cxn modelId="{62B5C6D8-DF4B-4D6C-B202-962A46AF03E1}" type="presOf" srcId="{ACD9FB8C-71DC-EE44-B8BD-E062AE0B5F03}" destId="{E5B2204F-C6C3-154B-8174-46623CF7EE20}" srcOrd="0" destOrd="0" presId="urn:microsoft.com/office/officeart/2005/8/layout/radial4"/>
    <dgm:cxn modelId="{A03268C4-D865-41C5-8061-53E189704352}" type="presOf" srcId="{FCC6C6D1-4B03-2B48-AE72-B63AE036F589}" destId="{BDD32915-5DA5-C744-BE27-A5ADE4AF3E0B}" srcOrd="0" destOrd="0" presId="urn:microsoft.com/office/officeart/2005/8/layout/radial4"/>
    <dgm:cxn modelId="{F3D0C5F3-9A1B-430B-82ED-FAE4574F6A1C}" type="presOf" srcId="{DEF4D867-D1FC-C145-B126-4EC8209B5AD4}" destId="{1EC47A1C-8949-6548-9DB6-F087318B9593}" srcOrd="0" destOrd="0" presId="urn:microsoft.com/office/officeart/2005/8/layout/radial4"/>
    <dgm:cxn modelId="{62B00016-426E-4FFE-8F6F-D603A5655C7E}" type="presOf" srcId="{7C55ACA8-1EE0-CB46-B256-25A87E5C780A}" destId="{23511607-6004-A64B-9808-9F1BF2F8C89F}" srcOrd="0" destOrd="0" presId="urn:microsoft.com/office/officeart/2005/8/layout/radial4"/>
    <dgm:cxn modelId="{DED6BB21-5A4A-4E37-A0BC-4B0E882A0C0B}" type="presOf" srcId="{36DFE275-9D0D-ED4A-86A4-F270625A7E90}" destId="{A1BDD070-CD7C-4C40-96E6-16E068703178}" srcOrd="0" destOrd="0" presId="urn:microsoft.com/office/officeart/2005/8/layout/radial4"/>
    <dgm:cxn modelId="{87330B4A-B177-44BB-8EDB-D595CF29BF63}" type="presOf" srcId="{16422DDD-4AB3-9245-9181-46E70016383D}" destId="{456C6A32-7530-DC4F-9728-DCE93372CC37}" srcOrd="0" destOrd="0" presId="urn:microsoft.com/office/officeart/2005/8/layout/radial4"/>
    <dgm:cxn modelId="{B7D21943-5806-499F-883F-64F2D9BC79AD}" type="presOf" srcId="{30058789-DF64-EC44-A34F-B0DCBF2456D6}" destId="{6374B43C-4B49-644E-B0A3-34AF4213C706}" srcOrd="0" destOrd="0" presId="urn:microsoft.com/office/officeart/2005/8/layout/radial4"/>
    <dgm:cxn modelId="{04F567C8-172E-284E-ACA3-8553E3C5F2BB}" srcId="{FCC6C6D1-4B03-2B48-AE72-B63AE036F589}" destId="{16422DDD-4AB3-9245-9181-46E70016383D}" srcOrd="2" destOrd="0" parTransId="{ACD9FB8C-71DC-EE44-B8BD-E062AE0B5F03}" sibTransId="{072A7A98-710E-AC4D-9970-7CA5FC567B61}"/>
    <dgm:cxn modelId="{8E22F1BF-9056-45DE-A59D-FAD3EFF34CEA}" type="presOf" srcId="{35E7CE38-8AFE-E147-97D2-0235EEAEE1CA}" destId="{08216376-EF8E-FB49-88AB-13B7B621E579}" srcOrd="0" destOrd="0" presId="urn:microsoft.com/office/officeart/2005/8/layout/radial4"/>
    <dgm:cxn modelId="{200BF5B2-657B-4C6D-9A6F-F68881165F55}" type="presParOf" srcId="{A1BDD070-CD7C-4C40-96E6-16E068703178}" destId="{BDD32915-5DA5-C744-BE27-A5ADE4AF3E0B}" srcOrd="0" destOrd="0" presId="urn:microsoft.com/office/officeart/2005/8/layout/radial4"/>
    <dgm:cxn modelId="{44B3D721-BDFA-4FB1-A762-559DDF2E8E2E}" type="presParOf" srcId="{A1BDD070-CD7C-4C40-96E6-16E068703178}" destId="{20604D4E-D2A6-D64D-A19F-94AA7BF23620}" srcOrd="1" destOrd="0" presId="urn:microsoft.com/office/officeart/2005/8/layout/radial4"/>
    <dgm:cxn modelId="{6A75F341-6989-4006-A6ED-3E122098B7A5}" type="presParOf" srcId="{A1BDD070-CD7C-4C40-96E6-16E068703178}" destId="{23511607-6004-A64B-9808-9F1BF2F8C89F}" srcOrd="2" destOrd="0" presId="urn:microsoft.com/office/officeart/2005/8/layout/radial4"/>
    <dgm:cxn modelId="{29BC6212-FC28-450E-91C3-C1440F98ECE2}" type="presParOf" srcId="{A1BDD070-CD7C-4C40-96E6-16E068703178}" destId="{1EC47A1C-8949-6548-9DB6-F087318B9593}" srcOrd="3" destOrd="0" presId="urn:microsoft.com/office/officeart/2005/8/layout/radial4"/>
    <dgm:cxn modelId="{03B83F6F-85B3-4457-A210-F44248066525}" type="presParOf" srcId="{A1BDD070-CD7C-4C40-96E6-16E068703178}" destId="{08216376-EF8E-FB49-88AB-13B7B621E579}" srcOrd="4" destOrd="0" presId="urn:microsoft.com/office/officeart/2005/8/layout/radial4"/>
    <dgm:cxn modelId="{9A618032-3E0E-4EF9-BFE9-A877BDCC9D60}" type="presParOf" srcId="{A1BDD070-CD7C-4C40-96E6-16E068703178}" destId="{E5B2204F-C6C3-154B-8174-46623CF7EE20}" srcOrd="5" destOrd="0" presId="urn:microsoft.com/office/officeart/2005/8/layout/radial4"/>
    <dgm:cxn modelId="{9DF7CDBD-A6BF-4BB5-87A4-1BF721B7E189}" type="presParOf" srcId="{A1BDD070-CD7C-4C40-96E6-16E068703178}" destId="{456C6A32-7530-DC4F-9728-DCE93372CC37}" srcOrd="6" destOrd="0" presId="urn:microsoft.com/office/officeart/2005/8/layout/radial4"/>
    <dgm:cxn modelId="{CFAB205A-B304-489F-9FE1-6B048C378B19}" type="presParOf" srcId="{A1BDD070-CD7C-4C40-96E6-16E068703178}" destId="{C7C35DF4-21D4-D04F-8D6C-CC22C16767B2}" srcOrd="7" destOrd="0" presId="urn:microsoft.com/office/officeart/2005/8/layout/radial4"/>
    <dgm:cxn modelId="{30600F93-0D41-477F-9D79-4B3928F17A6C}" type="presParOf" srcId="{A1BDD070-CD7C-4C40-96E6-16E068703178}" destId="{6374B43C-4B49-644E-B0A3-34AF4213C706}" srcOrd="8"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D32915-5DA5-C744-BE27-A5ADE4AF3E0B}">
      <dsp:nvSpPr>
        <dsp:cNvPr id="0" name=""/>
        <dsp:cNvSpPr/>
      </dsp:nvSpPr>
      <dsp:spPr>
        <a:xfrm>
          <a:off x="3232129" y="2868579"/>
          <a:ext cx="2390890" cy="2390890"/>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4765" tIns="24765" rIns="24765" bIns="24765" numCol="1" spcCol="1270" anchor="ctr" anchorCtr="0">
          <a:noAutofit/>
        </a:bodyPr>
        <a:lstStyle/>
        <a:p>
          <a:pPr lvl="0" algn="ctr" defTabSz="1733550">
            <a:lnSpc>
              <a:spcPct val="90000"/>
            </a:lnSpc>
            <a:spcBef>
              <a:spcPct val="0"/>
            </a:spcBef>
            <a:spcAft>
              <a:spcPct val="35000"/>
            </a:spcAft>
          </a:pPr>
          <a:r>
            <a:rPr lang="en-US" sz="3900" kern="1200" dirty="0"/>
            <a:t>UN-Water GLAAS</a:t>
          </a:r>
        </a:p>
      </dsp:txBody>
      <dsp:txXfrm>
        <a:off x="3582267" y="3218717"/>
        <a:ext cx="1690614" cy="1690614"/>
      </dsp:txXfrm>
    </dsp:sp>
    <dsp:sp modelId="{20604D4E-D2A6-D64D-A19F-94AA7BF23620}">
      <dsp:nvSpPr>
        <dsp:cNvPr id="0" name=""/>
        <dsp:cNvSpPr/>
      </dsp:nvSpPr>
      <dsp:spPr>
        <a:xfrm rot="11700000">
          <a:off x="1101562" y="3112051"/>
          <a:ext cx="2089435" cy="681403"/>
        </a:xfrm>
        <a:prstGeom prst="lef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23511607-6004-A64B-9808-9F1BF2F8C89F}">
      <dsp:nvSpPr>
        <dsp:cNvPr id="0" name=""/>
        <dsp:cNvSpPr/>
      </dsp:nvSpPr>
      <dsp:spPr>
        <a:xfrm>
          <a:off x="1487" y="2273822"/>
          <a:ext cx="2271345" cy="1817076"/>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245" tIns="55245" rIns="55245" bIns="55245" numCol="1" spcCol="1270" anchor="ctr" anchorCtr="0">
          <a:noAutofit/>
        </a:bodyPr>
        <a:lstStyle/>
        <a:p>
          <a:pPr lvl="0" algn="ctr" defTabSz="1289050">
            <a:lnSpc>
              <a:spcPct val="90000"/>
            </a:lnSpc>
            <a:spcBef>
              <a:spcPct val="0"/>
            </a:spcBef>
            <a:spcAft>
              <a:spcPct val="35000"/>
            </a:spcAft>
          </a:pPr>
          <a:r>
            <a:rPr lang="en-US" sz="2900" kern="1200" dirty="0"/>
            <a:t>GLAAS data collection and reports</a:t>
          </a:r>
        </a:p>
      </dsp:txBody>
      <dsp:txXfrm>
        <a:off x="54707" y="2327042"/>
        <a:ext cx="2164905" cy="1710636"/>
      </dsp:txXfrm>
    </dsp:sp>
    <dsp:sp modelId="{1EC47A1C-8949-6548-9DB6-F087318B9593}">
      <dsp:nvSpPr>
        <dsp:cNvPr id="0" name=""/>
        <dsp:cNvSpPr/>
      </dsp:nvSpPr>
      <dsp:spPr>
        <a:xfrm rot="14860380">
          <a:off x="2519105" y="1562881"/>
          <a:ext cx="2042435" cy="681403"/>
        </a:xfrm>
        <a:prstGeom prst="lef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8216376-EF8E-FB49-88AB-13B7B621E579}">
      <dsp:nvSpPr>
        <dsp:cNvPr id="0" name=""/>
        <dsp:cNvSpPr/>
      </dsp:nvSpPr>
      <dsp:spPr>
        <a:xfrm>
          <a:off x="2016697" y="50386"/>
          <a:ext cx="2271345" cy="1817076"/>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245" tIns="55245" rIns="55245" bIns="55245" numCol="1" spcCol="1270" anchor="ctr" anchorCtr="0">
          <a:noAutofit/>
        </a:bodyPr>
        <a:lstStyle/>
        <a:p>
          <a:pPr lvl="0" algn="ctr" defTabSz="1289050">
            <a:lnSpc>
              <a:spcPct val="90000"/>
            </a:lnSpc>
            <a:spcBef>
              <a:spcPct val="0"/>
            </a:spcBef>
            <a:spcAft>
              <a:spcPct val="35000"/>
            </a:spcAft>
          </a:pPr>
          <a:r>
            <a:rPr lang="en-US" sz="2900" kern="1200" dirty="0"/>
            <a:t>SDG monitoring</a:t>
          </a:r>
        </a:p>
      </dsp:txBody>
      <dsp:txXfrm>
        <a:off x="2069917" y="103606"/>
        <a:ext cx="2164905" cy="1710636"/>
      </dsp:txXfrm>
    </dsp:sp>
    <dsp:sp modelId="{E5B2204F-C6C3-154B-8174-46623CF7EE20}">
      <dsp:nvSpPr>
        <dsp:cNvPr id="0" name=""/>
        <dsp:cNvSpPr/>
      </dsp:nvSpPr>
      <dsp:spPr>
        <a:xfrm rot="17700000">
          <a:off x="4380984" y="1582832"/>
          <a:ext cx="2089435" cy="681403"/>
        </a:xfrm>
        <a:prstGeom prst="lef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456C6A32-7530-DC4F-9728-DCE93372CC37}">
      <dsp:nvSpPr>
        <dsp:cNvPr id="0" name=""/>
        <dsp:cNvSpPr/>
      </dsp:nvSpPr>
      <dsp:spPr>
        <a:xfrm>
          <a:off x="4731545" y="68160"/>
          <a:ext cx="2271345" cy="1817076"/>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245" tIns="55245" rIns="55245" bIns="55245" numCol="1" spcCol="1270" anchor="ctr" anchorCtr="0">
          <a:noAutofit/>
        </a:bodyPr>
        <a:lstStyle/>
        <a:p>
          <a:pPr lvl="0" algn="ctr" defTabSz="1289050">
            <a:lnSpc>
              <a:spcPct val="90000"/>
            </a:lnSpc>
            <a:spcBef>
              <a:spcPct val="0"/>
            </a:spcBef>
            <a:spcAft>
              <a:spcPct val="35000"/>
            </a:spcAft>
          </a:pPr>
          <a:r>
            <a:rPr lang="en-US" sz="2900" kern="1200" dirty="0"/>
            <a:t>TrackFin</a:t>
          </a:r>
        </a:p>
      </dsp:txBody>
      <dsp:txXfrm>
        <a:off x="4784765" y="121380"/>
        <a:ext cx="2164905" cy="1710636"/>
      </dsp:txXfrm>
    </dsp:sp>
    <dsp:sp modelId="{C7C35DF4-21D4-D04F-8D6C-CC22C16767B2}">
      <dsp:nvSpPr>
        <dsp:cNvPr id="0" name=""/>
        <dsp:cNvSpPr/>
      </dsp:nvSpPr>
      <dsp:spPr>
        <a:xfrm rot="21340953">
          <a:off x="5722305" y="3557116"/>
          <a:ext cx="1813555" cy="681403"/>
        </a:xfrm>
        <a:prstGeom prst="lef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6374B43C-4B49-644E-B0A3-34AF4213C706}">
      <dsp:nvSpPr>
        <dsp:cNvPr id="0" name=""/>
        <dsp:cNvSpPr/>
      </dsp:nvSpPr>
      <dsp:spPr>
        <a:xfrm>
          <a:off x="6397614" y="2921015"/>
          <a:ext cx="2271345" cy="1817076"/>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5245" tIns="55245" rIns="55245" bIns="55245" numCol="1" spcCol="1270" anchor="ctr" anchorCtr="0">
          <a:noAutofit/>
        </a:bodyPr>
        <a:lstStyle/>
        <a:p>
          <a:pPr lvl="0" algn="ctr" defTabSz="1289050">
            <a:lnSpc>
              <a:spcPct val="90000"/>
            </a:lnSpc>
            <a:spcBef>
              <a:spcPct val="0"/>
            </a:spcBef>
            <a:spcAft>
              <a:spcPct val="35000"/>
            </a:spcAft>
          </a:pPr>
          <a:r>
            <a:rPr lang="en-US" sz="2900" kern="1200" dirty="0"/>
            <a:t>Collaboration and partnerships</a:t>
          </a:r>
        </a:p>
      </dsp:txBody>
      <dsp:txXfrm>
        <a:off x="6450834" y="2974235"/>
        <a:ext cx="2164905" cy="1710636"/>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3ACDCB5-2247-488B-A7C7-3C8D4D429BD5}" type="datetimeFigureOut">
              <a:rPr lang="en-GB" smtClean="0"/>
              <a:t>18/07/2018</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C8B6C2D-1D3D-4AEA-B3F0-AE69F3ABFB11}" type="slidenum">
              <a:rPr lang="en-GB" smtClean="0"/>
              <a:t>‹#›</a:t>
            </a:fld>
            <a:endParaRPr lang="en-GB"/>
          </a:p>
        </p:txBody>
      </p:sp>
    </p:spTree>
    <p:extLst>
      <p:ext uri="{BB962C8B-B14F-4D97-AF65-F5344CB8AC3E}">
        <p14:creationId xmlns:p14="http://schemas.microsoft.com/office/powerpoint/2010/main" val="22046318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3F4959-7CAB-4F6C-B5FB-62B7441AF824}" type="datetimeFigureOut">
              <a:rPr lang="en-GB" smtClean="0"/>
              <a:t>18/07/2018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BE04D0-D349-49E0-A693-77C2D07C03FA}" type="slidenum">
              <a:rPr lang="en-GB" smtClean="0"/>
              <a:t>‹#›</a:t>
            </a:fld>
            <a:endParaRPr lang="en-GB"/>
          </a:p>
        </p:txBody>
      </p:sp>
    </p:spTree>
    <p:extLst>
      <p:ext uri="{BB962C8B-B14F-4D97-AF65-F5344CB8AC3E}">
        <p14:creationId xmlns:p14="http://schemas.microsoft.com/office/powerpoint/2010/main" val="2725579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E04D0-D349-49E0-A693-77C2D07C03FA}" type="slidenum">
              <a:rPr lang="en-GB" smtClean="0"/>
              <a:t>1</a:t>
            </a:fld>
            <a:endParaRPr lang="en-GB"/>
          </a:p>
        </p:txBody>
      </p:sp>
    </p:spTree>
    <p:extLst>
      <p:ext uri="{BB962C8B-B14F-4D97-AF65-F5344CB8AC3E}">
        <p14:creationId xmlns:p14="http://schemas.microsoft.com/office/powerpoint/2010/main" val="41837763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GLAAS</a:t>
            </a:r>
            <a:r>
              <a:rPr lang="en-GB" baseline="0" dirty="0"/>
              <a:t> report draws from data from several existing sources such as the WHO/UNICEF Joint Monitoring Programme on Water Supply and Sanitation, the OECD creditor reporting system and World Bank development indicators. </a:t>
            </a:r>
          </a:p>
          <a:p>
            <a:endParaRPr lang="en-GB" baseline="0" dirty="0"/>
          </a:p>
          <a:p>
            <a:r>
              <a:rPr lang="en-GB" baseline="0" dirty="0"/>
              <a:t>To fill in key knowledge gaps, GLAAS utilises surveys at both country and ESA level.</a:t>
            </a:r>
            <a:endParaRPr lang="en-GB" dirty="0"/>
          </a:p>
        </p:txBody>
      </p:sp>
      <p:sp>
        <p:nvSpPr>
          <p:cNvPr id="4" name="Slide Number Placeholder 3"/>
          <p:cNvSpPr>
            <a:spLocks noGrp="1"/>
          </p:cNvSpPr>
          <p:nvPr>
            <p:ph type="sldNum" sz="quarter" idx="10"/>
          </p:nvPr>
        </p:nvSpPr>
        <p:spPr/>
        <p:txBody>
          <a:bodyPr/>
          <a:lstStyle/>
          <a:p>
            <a:fld id="{99BE04D0-D349-49E0-A693-77C2D07C03FA}" type="slidenum">
              <a:rPr lang="en-GB" smtClean="0"/>
              <a:t>10</a:t>
            </a:fld>
            <a:endParaRPr lang="en-GB"/>
          </a:p>
        </p:txBody>
      </p:sp>
    </p:spTree>
    <p:extLst>
      <p:ext uri="{BB962C8B-B14F-4D97-AF65-F5344CB8AC3E}">
        <p14:creationId xmlns:p14="http://schemas.microsoft.com/office/powerpoint/2010/main" val="1690300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E04D0-D349-49E0-A693-77C2D07C03FA}" type="slidenum">
              <a:rPr lang="en-GB" smtClean="0"/>
              <a:t>11</a:t>
            </a:fld>
            <a:endParaRPr lang="en-GB"/>
          </a:p>
        </p:txBody>
      </p:sp>
    </p:spTree>
    <p:extLst>
      <p:ext uri="{BB962C8B-B14F-4D97-AF65-F5344CB8AC3E}">
        <p14:creationId xmlns:p14="http://schemas.microsoft.com/office/powerpoint/2010/main" val="308864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E04D0-D349-49E0-A693-77C2D07C03FA}" type="slidenum">
              <a:rPr lang="en-GB" smtClean="0"/>
              <a:t>12</a:t>
            </a:fld>
            <a:endParaRPr lang="en-GB"/>
          </a:p>
        </p:txBody>
      </p:sp>
    </p:spTree>
    <p:extLst>
      <p:ext uri="{BB962C8B-B14F-4D97-AF65-F5344CB8AC3E}">
        <p14:creationId xmlns:p14="http://schemas.microsoft.com/office/powerpoint/2010/main" val="42343845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BE04D0-D349-49E0-A693-77C2D07C03FA}" type="slidenum">
              <a:rPr lang="en-GB" smtClean="0"/>
              <a:t>13</a:t>
            </a:fld>
            <a:endParaRPr lang="en-GB"/>
          </a:p>
        </p:txBody>
      </p:sp>
    </p:spTree>
    <p:extLst>
      <p:ext uri="{BB962C8B-B14F-4D97-AF65-F5344CB8AC3E}">
        <p14:creationId xmlns:p14="http://schemas.microsoft.com/office/powerpoint/2010/main" val="10962922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E04D0-D349-49E0-A693-77C2D07C03FA}" type="slidenum">
              <a:rPr lang="en-GB" smtClean="0"/>
              <a:t>14</a:t>
            </a:fld>
            <a:endParaRPr lang="en-GB"/>
          </a:p>
        </p:txBody>
      </p:sp>
    </p:spTree>
    <p:extLst>
      <p:ext uri="{BB962C8B-B14F-4D97-AF65-F5344CB8AC3E}">
        <p14:creationId xmlns:p14="http://schemas.microsoft.com/office/powerpoint/2010/main" val="1301300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GLAAS </a:t>
            </a:r>
            <a:r>
              <a:rPr lang="en-US" sz="1200" kern="1200" baseline="0" dirty="0">
                <a:solidFill>
                  <a:schemeClr val="tx1"/>
                </a:solidFill>
                <a:effectLst/>
                <a:latin typeface="+mn-lt"/>
                <a:ea typeface="+mn-ea"/>
                <a:cs typeface="+mn-cs"/>
              </a:rPr>
              <a:t>stands for the </a:t>
            </a:r>
            <a:r>
              <a:rPr lang="en-US" sz="1200" kern="1200" dirty="0">
                <a:solidFill>
                  <a:schemeClr val="tx1"/>
                </a:solidFill>
                <a:effectLst/>
                <a:latin typeface="+mn-lt"/>
                <a:ea typeface="+mn-ea"/>
                <a:cs typeface="+mn-cs"/>
              </a:rPr>
              <a:t>UN-Water Global Analysis and Assessment of Sanitation and Drinking-Water (GLAAS), which is implemented by the World Health Organization.</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BE04D0-D349-49E0-A693-77C2D07C03FA}" type="slidenum">
              <a:rPr lang="en-GB" smtClean="0"/>
              <a:t>2</a:t>
            </a:fld>
            <a:endParaRPr lang="en-GB"/>
          </a:p>
        </p:txBody>
      </p:sp>
    </p:spTree>
    <p:extLst>
      <p:ext uri="{BB962C8B-B14F-4D97-AF65-F5344CB8AC3E}">
        <p14:creationId xmlns:p14="http://schemas.microsoft.com/office/powerpoint/2010/main" val="527726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addition to the GLAAS country survey and report, SDG monitoring and TrackFin and also under the GLAAS umbrella. </a:t>
            </a:r>
          </a:p>
          <a:p>
            <a:endParaRPr lang="en-GB" dirty="0"/>
          </a:p>
          <a:p>
            <a:r>
              <a:rPr lang="en-GB" dirty="0"/>
              <a:t>For more information on SDG monitoring, see GLAAS informational module 3.</a:t>
            </a:r>
          </a:p>
          <a:p>
            <a:endParaRPr lang="en-GB" dirty="0"/>
          </a:p>
          <a:p>
            <a:r>
              <a:rPr lang="en-GB" dirty="0"/>
              <a:t>For more information on TrackFin see: http://www.who.int/water_sanitation_health/monitoring/investments/trackfin/en/</a:t>
            </a:r>
          </a:p>
          <a:p>
            <a:endParaRPr lang="en-GB" dirty="0"/>
          </a:p>
          <a:p>
            <a:endParaRPr lang="en-GB" dirty="0"/>
          </a:p>
        </p:txBody>
      </p:sp>
      <p:sp>
        <p:nvSpPr>
          <p:cNvPr id="4" name="Slide Number Placeholder 3"/>
          <p:cNvSpPr>
            <a:spLocks noGrp="1"/>
          </p:cNvSpPr>
          <p:nvPr>
            <p:ph type="sldNum" sz="quarter" idx="10"/>
          </p:nvPr>
        </p:nvSpPr>
        <p:spPr/>
        <p:txBody>
          <a:bodyPr/>
          <a:lstStyle/>
          <a:p>
            <a:fld id="{99BE04D0-D349-49E0-A693-77C2D07C03FA}" type="slidenum">
              <a:rPr lang="en-GB" smtClean="0">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12670899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BE04D0-D349-49E0-A693-77C2D07C03FA}" type="slidenum">
              <a:rPr lang="en-GB" smtClean="0"/>
              <a:t>4</a:t>
            </a:fld>
            <a:endParaRPr lang="en-GB"/>
          </a:p>
        </p:txBody>
      </p:sp>
    </p:spTree>
    <p:extLst>
      <p:ext uri="{BB962C8B-B14F-4D97-AF65-F5344CB8AC3E}">
        <p14:creationId xmlns:p14="http://schemas.microsoft.com/office/powerpoint/2010/main" val="2221303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objectives of GLAAS is to </a:t>
            </a:r>
            <a:r>
              <a:rPr lang="en-US" sz="1200" b="1" kern="1200" dirty="0">
                <a:solidFill>
                  <a:schemeClr val="tx1"/>
                </a:solidFill>
                <a:effectLst/>
                <a:latin typeface="+mn-lt"/>
                <a:ea typeface="+mn-ea"/>
                <a:cs typeface="+mn-cs"/>
              </a:rPr>
              <a:t>monitor the inputs (human resources and finance) and the enabling environment (laws; plans and policies; institutional arrangements; monitoring; and feedback arrangements) required to extend and sustain WASH systems and services to all, especially the unserved and disadvantaged groups.</a:t>
            </a:r>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Importantly, GLAAS is a country-led process that helps to bring together the many institutions and actors that are involved in delivering WASH services.  An equally challenging secondary goal is to analyze the factors associated with progress, or lack thereof, in order to identify drivers and bottlenecks, highlight knowledge gaps and assess strengths and challenges across countries. </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99BE04D0-D349-49E0-A693-77C2D07C03FA}" type="slidenum">
              <a:rPr lang="en-GB" smtClean="0"/>
              <a:t>5</a:t>
            </a:fld>
            <a:endParaRPr lang="en-GB"/>
          </a:p>
        </p:txBody>
      </p:sp>
    </p:spTree>
    <p:extLst>
      <p:ext uri="{BB962C8B-B14F-4D97-AF65-F5344CB8AC3E}">
        <p14:creationId xmlns:p14="http://schemas.microsoft.com/office/powerpoint/2010/main" val="3747556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Past countries have stressed that GLAAS provides a useful situation analysis for the water and sanitation sector and helps decision makers identify gaps, define priorities and devise sectoral plans. Its multisectoral approach also encourages different stakeholders to work together. GLAAS also contributes to SDG monitoring</a:t>
            </a:r>
            <a:r>
              <a:rPr lang="en-GB" sz="1200" kern="1200" baseline="0" dirty="0">
                <a:solidFill>
                  <a:schemeClr val="tx1"/>
                </a:solidFill>
                <a:effectLst/>
                <a:latin typeface="+mn-lt"/>
                <a:ea typeface="+mn-ea"/>
                <a:cs typeface="+mn-cs"/>
              </a:rPr>
              <a:t> and helps to build bridges between global, regional, and national level actors within the sector.</a:t>
            </a:r>
            <a:endParaRPr lang="en-GB" sz="1200" kern="1200" dirty="0">
              <a:solidFill>
                <a:schemeClr val="tx1"/>
              </a:solidFill>
              <a:effectLst/>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BE04D0-D349-49E0-A693-77C2D07C03FA}" type="slidenum">
              <a:rPr lang="en-GB" smtClean="0"/>
              <a:t>6</a:t>
            </a:fld>
            <a:endParaRPr lang="en-GB"/>
          </a:p>
        </p:txBody>
      </p:sp>
    </p:spTree>
    <p:extLst>
      <p:ext uri="{BB962C8B-B14F-4D97-AF65-F5344CB8AC3E}">
        <p14:creationId xmlns:p14="http://schemas.microsoft.com/office/powerpoint/2010/main" val="21156512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thematic focus of policies, plans, and targets was selected as there </a:t>
            </a:r>
            <a:r>
              <a:rPr lang="en-US" sz="1200" kern="1200" dirty="0">
                <a:solidFill>
                  <a:schemeClr val="tx1"/>
                </a:solidFill>
                <a:effectLst/>
                <a:latin typeface="+mn-lt"/>
                <a:ea typeface="+mn-ea"/>
                <a:cs typeface="+mn-cs"/>
              </a:rPr>
              <a:t>currently is no global mechanism for monitoring progress towards national WASH targets under the SDGs or for how countries are considering and aligning with the ambitions of the SDGs in their national WASH enabling environments.</a:t>
            </a:r>
            <a:r>
              <a:rPr lang="en-GB" sz="1200" kern="1200" dirty="0">
                <a:solidFill>
                  <a:schemeClr val="tx1"/>
                </a:solidFill>
                <a:effectLst/>
                <a:latin typeface="+mn-lt"/>
                <a:ea typeface="+mn-ea"/>
                <a:cs typeface="+mn-cs"/>
              </a:rPr>
              <a:t> A focus on national policies, plans and targets will contribute to filling this gap.</a:t>
            </a:r>
            <a:r>
              <a:rPr lang="en-US" dirty="0">
                <a:effectLst/>
              </a:rPr>
              <a:t> </a:t>
            </a:r>
            <a:endParaRPr lang="en-GB" baseline="0" dirty="0"/>
          </a:p>
          <a:p>
            <a:endParaRPr lang="en-GB" baseline="0" dirty="0"/>
          </a:p>
          <a:p>
            <a:r>
              <a:rPr lang="en-GB" baseline="0" dirty="0"/>
              <a:t>The survey has also been updated to align with the SDGs and specifically includes questions for monitoring SDG targets 6.a and 6.b. See the GLAAS informational module on SDG monitoring for additional information. </a:t>
            </a:r>
            <a:endParaRPr lang="en-GB" dirty="0"/>
          </a:p>
        </p:txBody>
      </p:sp>
      <p:sp>
        <p:nvSpPr>
          <p:cNvPr id="4" name="Slide Number Placeholder 3"/>
          <p:cNvSpPr>
            <a:spLocks noGrp="1"/>
          </p:cNvSpPr>
          <p:nvPr>
            <p:ph type="sldNum" sz="quarter" idx="10"/>
          </p:nvPr>
        </p:nvSpPr>
        <p:spPr/>
        <p:txBody>
          <a:bodyPr/>
          <a:lstStyle/>
          <a:p>
            <a:fld id="{99BE04D0-D349-49E0-A693-77C2D07C03FA}" type="slidenum">
              <a:rPr lang="en-GB" smtClean="0"/>
              <a:t>7</a:t>
            </a:fld>
            <a:endParaRPr lang="en-GB"/>
          </a:p>
        </p:txBody>
      </p:sp>
    </p:spTree>
    <p:extLst>
      <p:ext uri="{BB962C8B-B14F-4D97-AF65-F5344CB8AC3E}">
        <p14:creationId xmlns:p14="http://schemas.microsoft.com/office/powerpoint/2010/main" val="8857855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E04D0-D349-49E0-A693-77C2D07C03FA}" type="slidenum">
              <a:rPr lang="en-GB" smtClean="0"/>
              <a:t>8</a:t>
            </a:fld>
            <a:endParaRPr lang="en-GB"/>
          </a:p>
        </p:txBody>
      </p:sp>
    </p:spTree>
    <p:extLst>
      <p:ext uri="{BB962C8B-B14F-4D97-AF65-F5344CB8AC3E}">
        <p14:creationId xmlns:p14="http://schemas.microsoft.com/office/powerpoint/2010/main" val="23059660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BE04D0-D349-49E0-A693-77C2D07C03FA}" type="slidenum">
              <a:rPr lang="en-GB" smtClean="0"/>
              <a:t>9</a:t>
            </a:fld>
            <a:endParaRPr lang="en-GB"/>
          </a:p>
        </p:txBody>
      </p:sp>
    </p:spTree>
    <p:extLst>
      <p:ext uri="{BB962C8B-B14F-4D97-AF65-F5344CB8AC3E}">
        <p14:creationId xmlns:p14="http://schemas.microsoft.com/office/powerpoint/2010/main" val="1922766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1"/>
            <a:ext cx="9143999" cy="68687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971600" y="2924944"/>
            <a:ext cx="7342584" cy="792088"/>
          </a:xfrm>
        </p:spPr>
        <p:txBody>
          <a:bodyPr>
            <a:normAutofit/>
          </a:bodyPr>
          <a:lstStyle>
            <a:lvl1pPr algn="l">
              <a:defRPr lang="en-GB" sz="3600" b="1" kern="1200" dirty="0">
                <a:solidFill>
                  <a:schemeClr val="accent5">
                    <a:lumMod val="60000"/>
                    <a:lumOff val="40000"/>
                  </a:schemeClr>
                </a:solidFill>
                <a:latin typeface="+mj-lt"/>
                <a:ea typeface="+mj-ea"/>
                <a:cs typeface="+mj-cs"/>
              </a:defRPr>
            </a:lvl1pPr>
          </a:lstStyle>
          <a:p>
            <a:r>
              <a:rPr lang="en-US" dirty="0"/>
              <a:t>Click to edit Master title style</a:t>
            </a:r>
            <a:endParaRPr lang="en-GB" dirty="0"/>
          </a:p>
        </p:txBody>
      </p:sp>
      <p:sp>
        <p:nvSpPr>
          <p:cNvPr id="3" name="Subtitle 2"/>
          <p:cNvSpPr>
            <a:spLocks noGrp="1"/>
          </p:cNvSpPr>
          <p:nvPr>
            <p:ph type="subTitle" idx="1"/>
          </p:nvPr>
        </p:nvSpPr>
        <p:spPr>
          <a:xfrm>
            <a:off x="971600" y="3717032"/>
            <a:ext cx="6400800" cy="1752600"/>
          </a:xfrm>
        </p:spPr>
        <p:txBody>
          <a:bodyPr>
            <a:normAutofit/>
          </a:bodyPr>
          <a:lstStyle>
            <a:lvl1pPr marL="0" indent="0" algn="l">
              <a:buNone/>
              <a:defRPr sz="2400" b="1" i="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Tree>
    <p:extLst>
      <p:ext uri="{BB962C8B-B14F-4D97-AF65-F5344CB8AC3E}">
        <p14:creationId xmlns:p14="http://schemas.microsoft.com/office/powerpoint/2010/main" val="1827286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67446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38661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38660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07352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71637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58869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412776"/>
            <a:ext cx="4038600" cy="41330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412776"/>
            <a:ext cx="4038600" cy="41330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16051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340768"/>
            <a:ext cx="4040188" cy="59595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052538"/>
            <a:ext cx="4040188" cy="368071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340768"/>
            <a:ext cx="4041775" cy="59595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052538"/>
            <a:ext cx="4041775" cy="368071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22153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543968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6813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3567"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636714" y="273051"/>
            <a:ext cx="5111750" cy="538819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83567" y="1435101"/>
            <a:ext cx="3008313" cy="422614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939336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581128"/>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322312"/>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157192"/>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5823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userDrawn="1">
            <p:ph type="title"/>
          </p:nvPr>
        </p:nvSpPr>
        <p:spPr>
          <a:xfrm>
            <a:off x="457200" y="274638"/>
            <a:ext cx="8229600" cy="994122"/>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userDrawn="1">
            <p:ph type="body" idx="1"/>
          </p:nvPr>
        </p:nvSpPr>
        <p:spPr>
          <a:xfrm>
            <a:off x="457200" y="1412776"/>
            <a:ext cx="8229600" cy="413305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1026" name="Picture 2"/>
          <p:cNvPicPr>
            <a:picLocks noChangeAspect="1" noChangeArrowheads="1"/>
          </p:cNvPicPr>
          <p:nvPr userDrawn="1"/>
        </p:nvPicPr>
        <p:blipFill>
          <a:blip r:embed="rId13" cstate="email">
            <a:extLst>
              <a:ext uri="{28A0092B-C50C-407E-A947-70E740481C1C}">
                <a14:useLocalDpi xmlns:a14="http://schemas.microsoft.com/office/drawing/2010/main"/>
              </a:ext>
            </a:extLst>
          </a:blip>
          <a:srcRect/>
          <a:stretch>
            <a:fillRect/>
          </a:stretch>
        </p:blipFill>
        <p:spPr bwMode="auto">
          <a:xfrm>
            <a:off x="-1" y="5764522"/>
            <a:ext cx="9144001" cy="10934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23386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lang="en-GB" sz="3600" b="1" kern="1200" dirty="0">
          <a:solidFill>
            <a:srgbClr val="0F366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3.jpeg"/><Relationship Id="rId13" Type="http://schemas.openxmlformats.org/officeDocument/2006/relationships/image" Target="../media/image8.jpeg"/><Relationship Id="rId18" Type="http://schemas.openxmlformats.org/officeDocument/2006/relationships/image" Target="../media/image13.jpeg"/><Relationship Id="rId3" Type="http://schemas.openxmlformats.org/officeDocument/2006/relationships/diagramData" Target="../diagrams/data1.xml"/><Relationship Id="rId21" Type="http://schemas.openxmlformats.org/officeDocument/2006/relationships/image" Target="../media/image16.jpeg"/><Relationship Id="rId7" Type="http://schemas.microsoft.com/office/2007/relationships/diagramDrawing" Target="../diagrams/drawing1.xml"/><Relationship Id="rId12" Type="http://schemas.openxmlformats.org/officeDocument/2006/relationships/image" Target="../media/image7.jpeg"/><Relationship Id="rId17" Type="http://schemas.openxmlformats.org/officeDocument/2006/relationships/image" Target="../media/image12.jpeg"/><Relationship Id="rId2" Type="http://schemas.openxmlformats.org/officeDocument/2006/relationships/notesSlide" Target="../notesSlides/notesSlide3.xml"/><Relationship Id="rId16" Type="http://schemas.openxmlformats.org/officeDocument/2006/relationships/image" Target="../media/image11.jpeg"/><Relationship Id="rId20" Type="http://schemas.openxmlformats.org/officeDocument/2006/relationships/image" Target="../media/image15.jpeg"/><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image" Target="../media/image6.jpeg"/><Relationship Id="rId24" Type="http://schemas.openxmlformats.org/officeDocument/2006/relationships/image" Target="../media/image19.jpeg"/><Relationship Id="rId5" Type="http://schemas.openxmlformats.org/officeDocument/2006/relationships/diagramQuickStyle" Target="../diagrams/quickStyle1.xml"/><Relationship Id="rId15" Type="http://schemas.openxmlformats.org/officeDocument/2006/relationships/image" Target="../media/image10.jpeg"/><Relationship Id="rId23" Type="http://schemas.openxmlformats.org/officeDocument/2006/relationships/image" Target="../media/image18.jpeg"/><Relationship Id="rId10" Type="http://schemas.openxmlformats.org/officeDocument/2006/relationships/image" Target="../media/image5.jpeg"/><Relationship Id="rId19" Type="http://schemas.openxmlformats.org/officeDocument/2006/relationships/image" Target="../media/image14.jpeg"/><Relationship Id="rId4" Type="http://schemas.openxmlformats.org/officeDocument/2006/relationships/diagramLayout" Target="../diagrams/layout1.xml"/><Relationship Id="rId9" Type="http://schemas.openxmlformats.org/officeDocument/2006/relationships/image" Target="../media/image4.jpeg"/><Relationship Id="rId14" Type="http://schemas.openxmlformats.org/officeDocument/2006/relationships/image" Target="../media/image9.jpeg"/><Relationship Id="rId22" Type="http://schemas.openxmlformats.org/officeDocument/2006/relationships/image" Target="../media/image17.jpeg"/></Relationships>
</file>

<file path=ppt/slides/_rels/slide4.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get.adobe.com/reader/"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Introduction to GLAAS</a:t>
            </a:r>
          </a:p>
        </p:txBody>
      </p:sp>
      <p:sp>
        <p:nvSpPr>
          <p:cNvPr id="3" name="Subtitle 2"/>
          <p:cNvSpPr>
            <a:spLocks noGrp="1"/>
          </p:cNvSpPr>
          <p:nvPr>
            <p:ph type="subTitle" idx="1"/>
          </p:nvPr>
        </p:nvSpPr>
        <p:spPr/>
        <p:txBody>
          <a:bodyPr/>
          <a:lstStyle/>
          <a:p>
            <a:r>
              <a:rPr lang="en-GB" dirty="0"/>
              <a:t>Module 1</a:t>
            </a:r>
          </a:p>
          <a:p>
            <a:r>
              <a:rPr lang="en-GB" dirty="0"/>
              <a:t>GLAAS 2018/2019 cycle</a:t>
            </a:r>
          </a:p>
        </p:txBody>
      </p:sp>
    </p:spTree>
    <p:extLst>
      <p:ext uri="{BB962C8B-B14F-4D97-AF65-F5344CB8AC3E}">
        <p14:creationId xmlns:p14="http://schemas.microsoft.com/office/powerpoint/2010/main" val="12403400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994122"/>
          </a:xfrm>
        </p:spPr>
        <p:txBody>
          <a:bodyPr/>
          <a:lstStyle/>
          <a:p>
            <a:r>
              <a:rPr lang="en-GB" dirty="0"/>
              <a:t>Overview of GLAAS 2019 report</a:t>
            </a:r>
          </a:p>
        </p:txBody>
      </p:sp>
      <p:sp>
        <p:nvSpPr>
          <p:cNvPr id="3" name="Content Placeholder 2"/>
          <p:cNvSpPr>
            <a:spLocks noGrp="1"/>
          </p:cNvSpPr>
          <p:nvPr>
            <p:ph idx="1"/>
          </p:nvPr>
        </p:nvSpPr>
        <p:spPr>
          <a:xfrm>
            <a:off x="467544" y="1124744"/>
            <a:ext cx="8229600" cy="720080"/>
          </a:xfrm>
        </p:spPr>
        <p:txBody>
          <a:bodyPr anchor="b"/>
          <a:lstStyle/>
          <a:p>
            <a:pPr marL="0" indent="0" algn="ctr">
              <a:buNone/>
            </a:pPr>
            <a:r>
              <a:rPr lang="en-GB" b="1" dirty="0">
                <a:solidFill>
                  <a:schemeClr val="tx2"/>
                </a:solidFill>
              </a:rPr>
              <a:t>Inputs to GLAAS 2019 report</a:t>
            </a:r>
          </a:p>
        </p:txBody>
      </p:sp>
      <p:sp>
        <p:nvSpPr>
          <p:cNvPr id="4" name="Rounded Rectangle 3"/>
          <p:cNvSpPr/>
          <p:nvPr/>
        </p:nvSpPr>
        <p:spPr>
          <a:xfrm>
            <a:off x="611560" y="2557805"/>
            <a:ext cx="2520280" cy="1368152"/>
          </a:xfrm>
          <a:prstGeom prst="roundRect">
            <a:avLst/>
          </a:prstGeom>
          <a:ln>
            <a:solidFill>
              <a:srgbClr val="0070C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sz="2000" b="1" dirty="0">
                <a:solidFill>
                  <a:schemeClr val="tx2"/>
                </a:solidFill>
              </a:rPr>
              <a:t>Country survey</a:t>
            </a:r>
          </a:p>
        </p:txBody>
      </p:sp>
      <p:sp>
        <p:nvSpPr>
          <p:cNvPr id="5" name="Rounded Rectangle 4"/>
          <p:cNvSpPr/>
          <p:nvPr/>
        </p:nvSpPr>
        <p:spPr>
          <a:xfrm>
            <a:off x="3347864" y="2596577"/>
            <a:ext cx="2520280" cy="1368152"/>
          </a:xfrm>
          <a:prstGeom prst="roundRect">
            <a:avLst/>
          </a:prstGeom>
          <a:ln>
            <a:solidFill>
              <a:srgbClr val="0070C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sz="2000" b="1" dirty="0">
                <a:solidFill>
                  <a:schemeClr val="tx2"/>
                </a:solidFill>
              </a:rPr>
              <a:t>External Support Agency (ESA) survey</a:t>
            </a:r>
          </a:p>
        </p:txBody>
      </p:sp>
      <p:sp>
        <p:nvSpPr>
          <p:cNvPr id="6" name="TextBox 5"/>
          <p:cNvSpPr txBox="1"/>
          <p:nvPr/>
        </p:nvSpPr>
        <p:spPr>
          <a:xfrm>
            <a:off x="539552" y="4101331"/>
            <a:ext cx="2736304" cy="646331"/>
          </a:xfrm>
          <a:prstGeom prst="rect">
            <a:avLst/>
          </a:prstGeom>
          <a:noFill/>
        </p:spPr>
        <p:txBody>
          <a:bodyPr wrap="square" rtlCol="0">
            <a:spAutoFit/>
          </a:bodyPr>
          <a:lstStyle/>
          <a:p>
            <a:pPr marL="285750" indent="-285750">
              <a:buFont typeface="Arial" panose="020B0604020202020204" pitchFamily="34" charset="0"/>
              <a:buChar char="•"/>
            </a:pPr>
            <a:r>
              <a:rPr lang="en-GB" dirty="0">
                <a:solidFill>
                  <a:schemeClr val="tx2"/>
                </a:solidFill>
              </a:rPr>
              <a:t>100+ countries</a:t>
            </a:r>
          </a:p>
          <a:p>
            <a:pPr marL="285750" indent="-285750">
              <a:buFont typeface="Arial" panose="020B0604020202020204" pitchFamily="34" charset="0"/>
              <a:buChar char="•"/>
            </a:pPr>
            <a:r>
              <a:rPr lang="en-GB" dirty="0">
                <a:solidFill>
                  <a:schemeClr val="tx2"/>
                </a:solidFill>
              </a:rPr>
              <a:t>From all WHO regions</a:t>
            </a:r>
          </a:p>
        </p:txBody>
      </p:sp>
      <p:sp>
        <p:nvSpPr>
          <p:cNvPr id="7" name="TextBox 6"/>
          <p:cNvSpPr txBox="1"/>
          <p:nvPr/>
        </p:nvSpPr>
        <p:spPr>
          <a:xfrm>
            <a:off x="3427760" y="4149080"/>
            <a:ext cx="2512392" cy="1477328"/>
          </a:xfrm>
          <a:prstGeom prst="rect">
            <a:avLst/>
          </a:prstGeom>
          <a:noFill/>
        </p:spPr>
        <p:txBody>
          <a:bodyPr wrap="square" rtlCol="0">
            <a:spAutoFit/>
          </a:bodyPr>
          <a:lstStyle/>
          <a:p>
            <a:pPr marL="285750" indent="-285750">
              <a:buFont typeface="Arial" panose="020B0604020202020204" pitchFamily="34" charset="0"/>
              <a:buChar char="•"/>
            </a:pPr>
            <a:r>
              <a:rPr lang="en-GB" dirty="0">
                <a:solidFill>
                  <a:schemeClr val="tx2"/>
                </a:solidFill>
              </a:rPr>
              <a:t>30+ ESAs</a:t>
            </a:r>
          </a:p>
          <a:p>
            <a:pPr marL="285750" indent="-285750">
              <a:buFont typeface="Arial" panose="020B0604020202020204" pitchFamily="34" charset="0"/>
              <a:buChar char="•"/>
            </a:pPr>
            <a:r>
              <a:rPr lang="en-GB" dirty="0">
                <a:solidFill>
                  <a:schemeClr val="tx2"/>
                </a:solidFill>
              </a:rPr>
              <a:t>Bilateral donors</a:t>
            </a:r>
          </a:p>
          <a:p>
            <a:pPr marL="285750" indent="-285750">
              <a:buFont typeface="Arial" panose="020B0604020202020204" pitchFamily="34" charset="0"/>
              <a:buChar char="•"/>
            </a:pPr>
            <a:r>
              <a:rPr lang="en-GB" dirty="0">
                <a:solidFill>
                  <a:schemeClr val="tx2"/>
                </a:solidFill>
              </a:rPr>
              <a:t>Multilateral donors</a:t>
            </a:r>
          </a:p>
          <a:p>
            <a:pPr marL="285750" indent="-285750">
              <a:buFont typeface="Arial" panose="020B0604020202020204" pitchFamily="34" charset="0"/>
              <a:buChar char="•"/>
            </a:pPr>
            <a:r>
              <a:rPr lang="en-GB" dirty="0">
                <a:solidFill>
                  <a:schemeClr val="tx2"/>
                </a:solidFill>
              </a:rPr>
              <a:t>NGOs</a:t>
            </a:r>
          </a:p>
          <a:p>
            <a:pPr marL="285750" indent="-285750">
              <a:buFont typeface="Arial" panose="020B0604020202020204" pitchFamily="34" charset="0"/>
              <a:buChar char="•"/>
            </a:pPr>
            <a:endParaRPr lang="en-GB" dirty="0"/>
          </a:p>
        </p:txBody>
      </p:sp>
      <p:sp>
        <p:nvSpPr>
          <p:cNvPr id="8" name="Rounded Rectangle 7"/>
          <p:cNvSpPr/>
          <p:nvPr/>
        </p:nvSpPr>
        <p:spPr>
          <a:xfrm>
            <a:off x="6084168" y="2581505"/>
            <a:ext cx="2520280" cy="1368152"/>
          </a:xfrm>
          <a:prstGeom prst="roundRect">
            <a:avLst/>
          </a:prstGeom>
          <a:ln>
            <a:solidFill>
              <a:srgbClr val="0070C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sz="2000" b="1" dirty="0">
                <a:solidFill>
                  <a:schemeClr val="tx2"/>
                </a:solidFill>
              </a:rPr>
              <a:t>Other data sources</a:t>
            </a:r>
          </a:p>
        </p:txBody>
      </p:sp>
      <p:sp>
        <p:nvSpPr>
          <p:cNvPr id="9" name="TextBox 8"/>
          <p:cNvSpPr txBox="1"/>
          <p:nvPr/>
        </p:nvSpPr>
        <p:spPr>
          <a:xfrm>
            <a:off x="6172944" y="4161854"/>
            <a:ext cx="2512392" cy="923330"/>
          </a:xfrm>
          <a:prstGeom prst="rect">
            <a:avLst/>
          </a:prstGeom>
          <a:noFill/>
        </p:spPr>
        <p:txBody>
          <a:bodyPr wrap="square" rtlCol="0">
            <a:spAutoFit/>
          </a:bodyPr>
          <a:lstStyle/>
          <a:p>
            <a:pPr marL="285750" indent="-285750">
              <a:buFont typeface="Arial" panose="020B0604020202020204" pitchFamily="34" charset="0"/>
              <a:buChar char="•"/>
            </a:pPr>
            <a:r>
              <a:rPr lang="en-GB" dirty="0">
                <a:solidFill>
                  <a:schemeClr val="tx2"/>
                </a:solidFill>
              </a:rPr>
              <a:t>WHO/UNICEF JMP</a:t>
            </a:r>
          </a:p>
          <a:p>
            <a:pPr marL="285750" indent="-285750">
              <a:buFont typeface="Arial" panose="020B0604020202020204" pitchFamily="34" charset="0"/>
              <a:buChar char="•"/>
            </a:pPr>
            <a:r>
              <a:rPr lang="en-GB" dirty="0">
                <a:solidFill>
                  <a:schemeClr val="tx2"/>
                </a:solidFill>
              </a:rPr>
              <a:t>OECD data</a:t>
            </a:r>
          </a:p>
          <a:p>
            <a:pPr marL="285750" indent="-285750">
              <a:buFont typeface="Arial" panose="020B0604020202020204" pitchFamily="34" charset="0"/>
              <a:buChar char="•"/>
            </a:pPr>
            <a:r>
              <a:rPr lang="en-GB" dirty="0">
                <a:solidFill>
                  <a:schemeClr val="tx2"/>
                </a:solidFill>
              </a:rPr>
              <a:t>World Bank data</a:t>
            </a:r>
          </a:p>
        </p:txBody>
      </p:sp>
      <p:cxnSp>
        <p:nvCxnSpPr>
          <p:cNvPr id="11" name="Elbow Connector 10"/>
          <p:cNvCxnSpPr/>
          <p:nvPr/>
        </p:nvCxnSpPr>
        <p:spPr>
          <a:xfrm rot="5400000" flipH="1" flipV="1">
            <a:off x="2896191" y="845992"/>
            <a:ext cx="712981" cy="2710644"/>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14" name="Elbow Connector 13"/>
          <p:cNvCxnSpPr>
            <a:stCxn id="8" idx="0"/>
          </p:cNvCxnSpPr>
          <p:nvPr/>
        </p:nvCxnSpPr>
        <p:spPr>
          <a:xfrm rot="16200000" flipV="1">
            <a:off x="5773232" y="1010428"/>
            <a:ext cx="380190" cy="2761963"/>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6" name="Elbow Connector 15"/>
          <p:cNvCxnSpPr>
            <a:stCxn id="5" idx="0"/>
          </p:cNvCxnSpPr>
          <p:nvPr/>
        </p:nvCxnSpPr>
        <p:spPr>
          <a:xfrm flipV="1">
            <a:off x="4608004" y="2205860"/>
            <a:ext cx="0" cy="390717"/>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37099" y="980728"/>
            <a:ext cx="8271866" cy="1588"/>
          </a:xfrm>
          <a:prstGeom prst="line">
            <a:avLst/>
          </a:prstGeom>
          <a:ln w="12700" cap="flat" cmpd="sng" algn="ctr">
            <a:solidFill>
              <a:srgbClr val="60B8D8"/>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884405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GLAAS 2018-2019 data collection</a:t>
            </a:r>
            <a:endParaRPr lang="en-US" dirty="0"/>
          </a:p>
        </p:txBody>
      </p:sp>
      <p:sp>
        <p:nvSpPr>
          <p:cNvPr id="24" name="Content Placeholder 1">
            <a:extLst>
              <a:ext uri="{FF2B5EF4-FFF2-40B4-BE49-F238E27FC236}">
                <a16:creationId xmlns="" xmlns:a16="http://schemas.microsoft.com/office/drawing/2014/main" id="{CFADBBBB-1305-FD4E-881E-99BC4225BAE8}"/>
              </a:ext>
            </a:extLst>
          </p:cNvPr>
          <p:cNvSpPr>
            <a:spLocks noGrp="1"/>
          </p:cNvSpPr>
          <p:nvPr>
            <p:ph idx="1"/>
          </p:nvPr>
        </p:nvSpPr>
        <p:spPr>
          <a:xfrm>
            <a:off x="518864" y="1484784"/>
            <a:ext cx="8229600" cy="1872208"/>
          </a:xfrm>
        </p:spPr>
        <p:txBody>
          <a:bodyPr>
            <a:normAutofit/>
          </a:bodyPr>
          <a:lstStyle/>
          <a:p>
            <a:r>
              <a:rPr lang="en-GB" dirty="0">
                <a:solidFill>
                  <a:schemeClr val="tx2"/>
                </a:solidFill>
              </a:rPr>
              <a:t>Data collection to be launched: </a:t>
            </a:r>
            <a:r>
              <a:rPr lang="en-GB" b="1" dirty="0">
                <a:solidFill>
                  <a:schemeClr val="tx2"/>
                </a:solidFill>
              </a:rPr>
              <a:t>July 2018</a:t>
            </a:r>
          </a:p>
          <a:p>
            <a:r>
              <a:rPr lang="en-GB" dirty="0">
                <a:solidFill>
                  <a:schemeClr val="tx2"/>
                </a:solidFill>
              </a:rPr>
              <a:t>Deadline for submission: </a:t>
            </a:r>
            <a:r>
              <a:rPr lang="en-GB" b="1" dirty="0">
                <a:solidFill>
                  <a:schemeClr val="tx2"/>
                </a:solidFill>
              </a:rPr>
              <a:t>15</a:t>
            </a:r>
            <a:r>
              <a:rPr lang="en-GB" dirty="0">
                <a:solidFill>
                  <a:schemeClr val="tx2"/>
                </a:solidFill>
              </a:rPr>
              <a:t> </a:t>
            </a:r>
            <a:r>
              <a:rPr lang="en-GB" b="1" dirty="0">
                <a:solidFill>
                  <a:schemeClr val="tx2"/>
                </a:solidFill>
              </a:rPr>
              <a:t>December 2018</a:t>
            </a:r>
          </a:p>
          <a:p>
            <a:pPr marL="0" indent="0">
              <a:buNone/>
            </a:pPr>
            <a:endParaRPr lang="en-US" dirty="0">
              <a:solidFill>
                <a:schemeClr val="tx2"/>
              </a:solidFill>
            </a:endParaRPr>
          </a:p>
        </p:txBody>
      </p:sp>
      <p:cxnSp>
        <p:nvCxnSpPr>
          <p:cNvPr id="26" name="Straight Connector 25">
            <a:extLst>
              <a:ext uri="{FF2B5EF4-FFF2-40B4-BE49-F238E27FC236}">
                <a16:creationId xmlns="" xmlns:a16="http://schemas.microsoft.com/office/drawing/2014/main" id="{B35EF681-90A3-134C-A2AA-C4B6FF336049}"/>
              </a:ext>
            </a:extLst>
          </p:cNvPr>
          <p:cNvCxnSpPr/>
          <p:nvPr/>
        </p:nvCxnSpPr>
        <p:spPr>
          <a:xfrm>
            <a:off x="437099" y="1123156"/>
            <a:ext cx="8271866" cy="1588"/>
          </a:xfrm>
          <a:prstGeom prst="line">
            <a:avLst/>
          </a:prstGeom>
          <a:ln w="12700" cap="flat" cmpd="sng" algn="ctr">
            <a:solidFill>
              <a:srgbClr val="60B8D8"/>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Picture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37099" y="3428999"/>
            <a:ext cx="8192347" cy="1822553"/>
          </a:xfrm>
          <a:prstGeom prst="rect">
            <a:avLst/>
          </a:prstGeom>
        </p:spPr>
      </p:pic>
    </p:spTree>
    <p:extLst>
      <p:ext uri="{BB962C8B-B14F-4D97-AF65-F5344CB8AC3E}">
        <p14:creationId xmlns:p14="http://schemas.microsoft.com/office/powerpoint/2010/main" val="11034975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GB" dirty="0"/>
              <a:t>Thank you!</a:t>
            </a:r>
          </a:p>
        </p:txBody>
      </p:sp>
      <p:sp>
        <p:nvSpPr>
          <p:cNvPr id="3" name="Subtitle 2"/>
          <p:cNvSpPr>
            <a:spLocks noGrp="1"/>
          </p:cNvSpPr>
          <p:nvPr>
            <p:ph type="subTitle" idx="1"/>
          </p:nvPr>
        </p:nvSpPr>
        <p:spPr>
          <a:xfrm>
            <a:off x="1475656" y="3764632"/>
            <a:ext cx="6400800" cy="1752600"/>
          </a:xfrm>
        </p:spPr>
        <p:txBody>
          <a:bodyPr/>
          <a:lstStyle/>
          <a:p>
            <a:pPr algn="ctr"/>
            <a:r>
              <a:rPr lang="en-GB" dirty="0"/>
              <a:t>For additional information or assistance please contact glaas@who.int </a:t>
            </a:r>
          </a:p>
        </p:txBody>
      </p:sp>
    </p:spTree>
    <p:extLst>
      <p:ext uri="{BB962C8B-B14F-4D97-AF65-F5344CB8AC3E}">
        <p14:creationId xmlns:p14="http://schemas.microsoft.com/office/powerpoint/2010/main" val="24879074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27BE508B-0A0F-3040-835A-028414FD2F57}"/>
              </a:ext>
            </a:extLst>
          </p:cNvPr>
          <p:cNvSpPr>
            <a:spLocks noGrp="1"/>
          </p:cNvSpPr>
          <p:nvPr>
            <p:ph type="title"/>
          </p:nvPr>
        </p:nvSpPr>
        <p:spPr/>
        <p:txBody>
          <a:bodyPr/>
          <a:lstStyle/>
          <a:p>
            <a:r>
              <a:rPr lang="en-US" dirty="0"/>
              <a:t>UN-Water GLAAS 2017-2020 strategy</a:t>
            </a:r>
          </a:p>
        </p:txBody>
      </p:sp>
      <p:pic>
        <p:nvPicPr>
          <p:cNvPr id="4" name="Picture 3">
            <a:extLst>
              <a:ext uri="{FF2B5EF4-FFF2-40B4-BE49-F238E27FC236}">
                <a16:creationId xmlns="" xmlns:a16="http://schemas.microsoft.com/office/drawing/2014/main" id="{A1C3F21B-8E51-9542-8369-681E6C6BB38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1312817"/>
            <a:ext cx="9144000" cy="4232366"/>
          </a:xfrm>
          <a:prstGeom prst="rect">
            <a:avLst/>
          </a:prstGeom>
        </p:spPr>
      </p:pic>
      <p:cxnSp>
        <p:nvCxnSpPr>
          <p:cNvPr id="5" name="Straight Connector 4">
            <a:extLst>
              <a:ext uri="{FF2B5EF4-FFF2-40B4-BE49-F238E27FC236}">
                <a16:creationId xmlns="" xmlns:a16="http://schemas.microsoft.com/office/drawing/2014/main" id="{6E959280-2F51-9341-ACD7-3CCCD489B025}"/>
              </a:ext>
            </a:extLst>
          </p:cNvPr>
          <p:cNvCxnSpPr/>
          <p:nvPr/>
        </p:nvCxnSpPr>
        <p:spPr>
          <a:xfrm>
            <a:off x="437099" y="1267172"/>
            <a:ext cx="8271866" cy="1588"/>
          </a:xfrm>
          <a:prstGeom prst="line">
            <a:avLst/>
          </a:prstGeom>
          <a:ln w="12700" cap="flat" cmpd="sng" algn="ctr">
            <a:solidFill>
              <a:srgbClr val="60B8D8"/>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235237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8EC5F3BA-6826-7C4F-9B9D-72C4532A0B1F}"/>
              </a:ext>
            </a:extLst>
          </p:cNvPr>
          <p:cNvSpPr>
            <a:spLocks noGrp="1"/>
          </p:cNvSpPr>
          <p:nvPr>
            <p:ph type="title"/>
          </p:nvPr>
        </p:nvSpPr>
        <p:spPr/>
        <p:txBody>
          <a:bodyPr/>
          <a:lstStyle/>
          <a:p>
            <a:r>
              <a:rPr lang="en-US" dirty="0"/>
              <a:t>UN-Water GLAAS 2017-2020 strategy</a:t>
            </a:r>
          </a:p>
        </p:txBody>
      </p:sp>
      <p:pic>
        <p:nvPicPr>
          <p:cNvPr id="6" name="Picture 5">
            <a:extLst>
              <a:ext uri="{FF2B5EF4-FFF2-40B4-BE49-F238E27FC236}">
                <a16:creationId xmlns="" xmlns:a16="http://schemas.microsoft.com/office/drawing/2014/main" id="{4022E78A-EF38-6348-94CE-6D4088FEB619}"/>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1628800"/>
            <a:ext cx="8971472" cy="3528392"/>
          </a:xfrm>
          <a:prstGeom prst="rect">
            <a:avLst/>
          </a:prstGeom>
        </p:spPr>
      </p:pic>
      <p:cxnSp>
        <p:nvCxnSpPr>
          <p:cNvPr id="4" name="Straight Connector 3">
            <a:extLst>
              <a:ext uri="{FF2B5EF4-FFF2-40B4-BE49-F238E27FC236}">
                <a16:creationId xmlns="" xmlns:a16="http://schemas.microsoft.com/office/drawing/2014/main" id="{51ECFA62-0872-7C44-A6D4-8732C2C6E76A}"/>
              </a:ext>
            </a:extLst>
          </p:cNvPr>
          <p:cNvCxnSpPr/>
          <p:nvPr/>
        </p:nvCxnSpPr>
        <p:spPr>
          <a:xfrm>
            <a:off x="437099" y="1267172"/>
            <a:ext cx="8271866" cy="1588"/>
          </a:xfrm>
          <a:prstGeom prst="line">
            <a:avLst/>
          </a:prstGeom>
          <a:ln w="12700" cap="flat" cmpd="sng" algn="ctr">
            <a:solidFill>
              <a:srgbClr val="60B8D8"/>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198794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r>
              <a:rPr lang="en-GB" sz="4000" dirty="0"/>
              <a:t>What is GLAAS</a:t>
            </a:r>
            <a:r>
              <a:rPr lang="en-GB" dirty="0"/>
              <a:t>?</a:t>
            </a:r>
          </a:p>
        </p:txBody>
      </p:sp>
      <p:sp>
        <p:nvSpPr>
          <p:cNvPr id="3" name="Content Placeholder 2"/>
          <p:cNvSpPr>
            <a:spLocks noGrp="1"/>
          </p:cNvSpPr>
          <p:nvPr>
            <p:ph idx="1"/>
          </p:nvPr>
        </p:nvSpPr>
        <p:spPr>
          <a:xfrm>
            <a:off x="457200" y="1556792"/>
            <a:ext cx="8229600" cy="4104456"/>
          </a:xfrm>
        </p:spPr>
        <p:txBody>
          <a:bodyPr>
            <a:noAutofit/>
          </a:bodyPr>
          <a:lstStyle/>
          <a:p>
            <a:pPr marL="0" indent="0">
              <a:buNone/>
            </a:pPr>
            <a:r>
              <a:rPr lang="en-US" sz="2800" b="1" dirty="0">
                <a:solidFill>
                  <a:schemeClr val="tx2"/>
                </a:solidFill>
              </a:rPr>
              <a:t>GLAAS: UN-Water Global Analysis and Assessment of Sanitation and Drinking-Water</a:t>
            </a:r>
          </a:p>
          <a:p>
            <a:pPr marL="0" indent="0">
              <a:buNone/>
            </a:pPr>
            <a:endParaRPr lang="en-US" sz="900" dirty="0">
              <a:solidFill>
                <a:srgbClr val="0F3661"/>
              </a:solidFill>
            </a:endParaRPr>
          </a:p>
          <a:p>
            <a:pPr lvl="1"/>
            <a:r>
              <a:rPr lang="en-US" sz="2400" dirty="0">
                <a:solidFill>
                  <a:srgbClr val="0F3661"/>
                </a:solidFill>
              </a:rPr>
              <a:t>Implemented by the World Health Organization on behalf of UN-Water</a:t>
            </a:r>
          </a:p>
          <a:p>
            <a:pPr lvl="1"/>
            <a:r>
              <a:rPr lang="en-US" sz="2400" dirty="0">
                <a:solidFill>
                  <a:srgbClr val="0F3661"/>
                </a:solidFill>
              </a:rPr>
              <a:t>A global, biennial update on the policy frameworks, institutional arrangements, monitoring systems, human resources base and finance streams in support of sanitation, drinking-water, hygiene sector</a:t>
            </a:r>
          </a:p>
        </p:txBody>
      </p:sp>
      <p:cxnSp>
        <p:nvCxnSpPr>
          <p:cNvPr id="7" name="Straight Connector 6"/>
          <p:cNvCxnSpPr/>
          <p:nvPr/>
        </p:nvCxnSpPr>
        <p:spPr>
          <a:xfrm>
            <a:off x="437099" y="1267172"/>
            <a:ext cx="8271866" cy="1588"/>
          </a:xfrm>
          <a:prstGeom prst="line">
            <a:avLst/>
          </a:prstGeom>
          <a:ln w="12700" cap="flat" cmpd="sng" algn="ctr">
            <a:solidFill>
              <a:srgbClr val="60B8D8"/>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844437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043075991"/>
              </p:ext>
            </p:extLst>
          </p:nvPr>
        </p:nvGraphicFramePr>
        <p:xfrm>
          <a:off x="123478" y="282258"/>
          <a:ext cx="8855149" cy="53276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026" name="Picture 2"/>
          <p:cNvPicPr>
            <a:picLocks noChangeAspect="1" noChangeArrowheads="1"/>
          </p:cNvPicPr>
          <p:nvPr/>
        </p:nvPicPr>
        <p:blipFill>
          <a:blip r:embed="rId8">
            <a:extLst>
              <a:ext uri="{28A0092B-C50C-407E-A947-70E740481C1C}">
                <a14:useLocalDpi xmlns:a14="http://schemas.microsoft.com/office/drawing/2010/main"/>
              </a:ext>
            </a:extLst>
          </a:blip>
          <a:srcRect/>
          <a:stretch>
            <a:fillRect/>
          </a:stretch>
        </p:blipFill>
        <p:spPr bwMode="auto">
          <a:xfrm>
            <a:off x="6732240" y="195941"/>
            <a:ext cx="1162050" cy="1685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a:off x="7845563" y="699228"/>
            <a:ext cx="1211483" cy="23652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4" name="Group 3"/>
          <p:cNvGrpSpPr/>
          <p:nvPr/>
        </p:nvGrpSpPr>
        <p:grpSpPr>
          <a:xfrm>
            <a:off x="-8431" y="5750590"/>
            <a:ext cx="3743951" cy="1143628"/>
            <a:chOff x="-8431" y="5750590"/>
            <a:chExt cx="3743951" cy="1143628"/>
          </a:xfrm>
        </p:grpSpPr>
        <p:pic>
          <p:nvPicPr>
            <p:cNvPr id="1029" name="Picture 5"/>
            <p:cNvPicPr>
              <a:picLocks noChangeAspect="1" noChangeArrowheads="1"/>
            </p:cNvPicPr>
            <p:nvPr/>
          </p:nvPicPr>
          <p:blipFill>
            <a:blip r:embed="rId10" cstate="email">
              <a:extLst>
                <a:ext uri="{28A0092B-C50C-407E-A947-70E740481C1C}">
                  <a14:useLocalDpi xmlns:a14="http://schemas.microsoft.com/office/drawing/2010/main"/>
                </a:ext>
              </a:extLst>
            </a:blip>
            <a:srcRect/>
            <a:stretch>
              <a:fillRect/>
            </a:stretch>
          </p:blipFill>
          <p:spPr bwMode="auto">
            <a:xfrm>
              <a:off x="-8431" y="5750590"/>
              <a:ext cx="847989" cy="11366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11" cstate="email">
              <a:extLst>
                <a:ext uri="{28A0092B-C50C-407E-A947-70E740481C1C}">
                  <a14:useLocalDpi xmlns:a14="http://schemas.microsoft.com/office/drawing/2010/main"/>
                </a:ext>
              </a:extLst>
            </a:blip>
            <a:srcRect/>
            <a:stretch>
              <a:fillRect/>
            </a:stretch>
          </p:blipFill>
          <p:spPr bwMode="auto">
            <a:xfrm>
              <a:off x="809328" y="5761041"/>
              <a:ext cx="852149" cy="11331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1" name="Picture 7"/>
            <p:cNvPicPr>
              <a:picLocks noChangeAspect="1" noChangeArrowheads="1"/>
            </p:cNvPicPr>
            <p:nvPr/>
          </p:nvPicPr>
          <p:blipFill>
            <a:blip r:embed="rId12" cstate="email">
              <a:extLst>
                <a:ext uri="{28A0092B-C50C-407E-A947-70E740481C1C}">
                  <a14:useLocalDpi xmlns:a14="http://schemas.microsoft.com/office/drawing/2010/main"/>
                </a:ext>
              </a:extLst>
            </a:blip>
            <a:srcRect/>
            <a:stretch>
              <a:fillRect/>
            </a:stretch>
          </p:blipFill>
          <p:spPr bwMode="auto">
            <a:xfrm>
              <a:off x="1534857" y="5791112"/>
              <a:ext cx="733164" cy="99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2" name="Picture 8"/>
            <p:cNvPicPr>
              <a:picLocks noChangeAspect="1" noChangeArrowheads="1"/>
            </p:cNvPicPr>
            <p:nvPr/>
          </p:nvPicPr>
          <p:blipFill>
            <a:blip r:embed="rId13" cstate="email">
              <a:extLst>
                <a:ext uri="{28A0092B-C50C-407E-A947-70E740481C1C}">
                  <a14:useLocalDpi xmlns:a14="http://schemas.microsoft.com/office/drawing/2010/main"/>
                </a:ext>
              </a:extLst>
            </a:blip>
            <a:srcRect/>
            <a:stretch>
              <a:fillRect/>
            </a:stretch>
          </p:blipFill>
          <p:spPr bwMode="auto">
            <a:xfrm>
              <a:off x="2195735" y="5750590"/>
              <a:ext cx="841631" cy="11074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3" name="Picture 9"/>
            <p:cNvPicPr>
              <a:picLocks noChangeAspect="1" noChangeArrowheads="1"/>
            </p:cNvPicPr>
            <p:nvPr/>
          </p:nvPicPr>
          <p:blipFill>
            <a:blip r:embed="rId14" cstate="email">
              <a:extLst>
                <a:ext uri="{28A0092B-C50C-407E-A947-70E740481C1C}">
                  <a14:useLocalDpi xmlns:a14="http://schemas.microsoft.com/office/drawing/2010/main"/>
                </a:ext>
              </a:extLst>
            </a:blip>
            <a:srcRect/>
            <a:stretch>
              <a:fillRect/>
            </a:stretch>
          </p:blipFill>
          <p:spPr bwMode="auto">
            <a:xfrm>
              <a:off x="2886390" y="5761041"/>
              <a:ext cx="849130" cy="11262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nvGrpSpPr>
          <p:cNvPr id="2" name="Group 1"/>
          <p:cNvGrpSpPr/>
          <p:nvPr/>
        </p:nvGrpSpPr>
        <p:grpSpPr>
          <a:xfrm>
            <a:off x="28806" y="4487828"/>
            <a:ext cx="3769073" cy="1101849"/>
            <a:chOff x="28806" y="4487828"/>
            <a:chExt cx="3769073" cy="1101849"/>
          </a:xfrm>
        </p:grpSpPr>
        <p:pic>
          <p:nvPicPr>
            <p:cNvPr id="3" name="Content Placeholder 3" descr="GLAAS 2017 Report for Web_final.pdf - Adobe Acrobat Reader DC"/>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3077799" y="4487828"/>
              <a:ext cx="720080" cy="1022434"/>
            </a:xfrm>
            <a:prstGeom prst="rect">
              <a:avLst/>
            </a:prstGeom>
            <a:ln>
              <a:solidFill>
                <a:schemeClr val="bg1">
                  <a:lumMod val="75000"/>
                </a:schemeClr>
              </a:solidFill>
            </a:ln>
          </p:spPr>
        </p:pic>
        <p:pic>
          <p:nvPicPr>
            <p:cNvPr id="1027" name="Picture 3"/>
            <p:cNvPicPr>
              <a:picLocks noChangeAspect="1" noChangeArrowheads="1"/>
            </p:cNvPicPr>
            <p:nvPr/>
          </p:nvPicPr>
          <p:blipFill>
            <a:blip r:embed="rId16" cstate="email">
              <a:extLst>
                <a:ext uri="{28A0092B-C50C-407E-A947-70E740481C1C}">
                  <a14:useLocalDpi xmlns:a14="http://schemas.microsoft.com/office/drawing/2010/main"/>
                </a:ext>
              </a:extLst>
            </a:blip>
            <a:srcRect/>
            <a:stretch>
              <a:fillRect/>
            </a:stretch>
          </p:blipFill>
          <p:spPr bwMode="auto">
            <a:xfrm>
              <a:off x="2319696" y="4487828"/>
              <a:ext cx="717670" cy="10224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4" name="Picture 10"/>
            <p:cNvPicPr>
              <a:picLocks noChangeAspect="1" noChangeArrowheads="1"/>
            </p:cNvPicPr>
            <p:nvPr/>
          </p:nvPicPr>
          <p:blipFill>
            <a:blip r:embed="rId17" cstate="email">
              <a:extLst>
                <a:ext uri="{28A0092B-C50C-407E-A947-70E740481C1C}">
                  <a14:useLocalDpi xmlns:a14="http://schemas.microsoft.com/office/drawing/2010/main"/>
                </a:ext>
              </a:extLst>
            </a:blip>
            <a:srcRect/>
            <a:stretch>
              <a:fillRect/>
            </a:stretch>
          </p:blipFill>
          <p:spPr bwMode="auto">
            <a:xfrm>
              <a:off x="1573437" y="4509120"/>
              <a:ext cx="734566" cy="10011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5" name="Picture 11"/>
            <p:cNvPicPr>
              <a:picLocks noChangeAspect="1" noChangeArrowheads="1"/>
            </p:cNvPicPr>
            <p:nvPr/>
          </p:nvPicPr>
          <p:blipFill>
            <a:blip r:embed="rId18" cstate="email">
              <a:extLst>
                <a:ext uri="{28A0092B-C50C-407E-A947-70E740481C1C}">
                  <a14:useLocalDpi xmlns:a14="http://schemas.microsoft.com/office/drawing/2010/main"/>
                </a:ext>
              </a:extLst>
            </a:blip>
            <a:srcRect/>
            <a:stretch>
              <a:fillRect/>
            </a:stretch>
          </p:blipFill>
          <p:spPr bwMode="auto">
            <a:xfrm>
              <a:off x="838871" y="4487828"/>
              <a:ext cx="734566" cy="11018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6" name="Picture 12"/>
            <p:cNvPicPr>
              <a:picLocks noChangeAspect="1" noChangeArrowheads="1"/>
            </p:cNvPicPr>
            <p:nvPr/>
          </p:nvPicPr>
          <p:blipFill>
            <a:blip r:embed="rId19" cstate="email">
              <a:extLst>
                <a:ext uri="{28A0092B-C50C-407E-A947-70E740481C1C}">
                  <a14:useLocalDpi xmlns:a14="http://schemas.microsoft.com/office/drawing/2010/main"/>
                </a:ext>
              </a:extLst>
            </a:blip>
            <a:srcRect/>
            <a:stretch>
              <a:fillRect/>
            </a:stretch>
          </p:blipFill>
          <p:spPr bwMode="auto">
            <a:xfrm>
              <a:off x="28806" y="4487828"/>
              <a:ext cx="836589" cy="11018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nvGrpSpPr>
          <p:cNvPr id="8" name="Group 7"/>
          <p:cNvGrpSpPr/>
          <p:nvPr/>
        </p:nvGrpSpPr>
        <p:grpSpPr>
          <a:xfrm>
            <a:off x="5885888" y="5212445"/>
            <a:ext cx="3258112" cy="1623681"/>
            <a:chOff x="5885888" y="5212445"/>
            <a:chExt cx="3258112" cy="1623681"/>
          </a:xfrm>
        </p:grpSpPr>
        <p:pic>
          <p:nvPicPr>
            <p:cNvPr id="1037" name="Picture 13"/>
            <p:cNvPicPr>
              <a:picLocks noChangeAspect="1" noChangeArrowheads="1"/>
            </p:cNvPicPr>
            <p:nvPr/>
          </p:nvPicPr>
          <p:blipFill>
            <a:blip r:embed="rId20" cstate="email">
              <a:extLst>
                <a:ext uri="{28A0092B-C50C-407E-A947-70E740481C1C}">
                  <a14:useLocalDpi xmlns:a14="http://schemas.microsoft.com/office/drawing/2010/main"/>
                </a:ext>
              </a:extLst>
            </a:blip>
            <a:srcRect/>
            <a:stretch>
              <a:fillRect/>
            </a:stretch>
          </p:blipFill>
          <p:spPr bwMode="auto">
            <a:xfrm>
              <a:off x="5885888" y="5212445"/>
              <a:ext cx="1116640" cy="1609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8" name="Picture 14"/>
            <p:cNvPicPr>
              <a:picLocks noChangeAspect="1" noChangeArrowheads="1"/>
            </p:cNvPicPr>
            <p:nvPr/>
          </p:nvPicPr>
          <p:blipFill>
            <a:blip r:embed="rId21" cstate="email">
              <a:extLst>
                <a:ext uri="{28A0092B-C50C-407E-A947-70E740481C1C}">
                  <a14:useLocalDpi xmlns:a14="http://schemas.microsoft.com/office/drawing/2010/main"/>
                </a:ext>
              </a:extLst>
            </a:blip>
            <a:srcRect/>
            <a:stretch>
              <a:fillRect/>
            </a:stretch>
          </p:blipFill>
          <p:spPr bwMode="auto">
            <a:xfrm>
              <a:off x="6955451" y="5239905"/>
              <a:ext cx="1084922" cy="15824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9" name="Picture 15"/>
            <p:cNvPicPr>
              <a:picLocks noChangeAspect="1" noChangeArrowheads="1"/>
            </p:cNvPicPr>
            <p:nvPr/>
          </p:nvPicPr>
          <p:blipFill>
            <a:blip r:embed="rId22" cstate="email">
              <a:extLst>
                <a:ext uri="{28A0092B-C50C-407E-A947-70E740481C1C}">
                  <a14:useLocalDpi xmlns:a14="http://schemas.microsoft.com/office/drawing/2010/main"/>
                </a:ext>
              </a:extLst>
            </a:blip>
            <a:srcRect/>
            <a:stretch>
              <a:fillRect/>
            </a:stretch>
          </p:blipFill>
          <p:spPr bwMode="auto">
            <a:xfrm>
              <a:off x="8040373" y="5253636"/>
              <a:ext cx="1103627" cy="15824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0" name="Title 2">
            <a:extLst>
              <a:ext uri="{FF2B5EF4-FFF2-40B4-BE49-F238E27FC236}">
                <a16:creationId xmlns="" xmlns:a16="http://schemas.microsoft.com/office/drawing/2014/main" id="{AE27F35F-8AF7-6849-A45E-5C77332750F3}"/>
              </a:ext>
            </a:extLst>
          </p:cNvPr>
          <p:cNvSpPr>
            <a:spLocks noGrp="1"/>
          </p:cNvSpPr>
          <p:nvPr>
            <p:ph type="title"/>
          </p:nvPr>
        </p:nvSpPr>
        <p:spPr>
          <a:xfrm>
            <a:off x="271401" y="-43031"/>
            <a:ext cx="1833381" cy="1730042"/>
          </a:xfrm>
          <a:solidFill>
            <a:schemeClr val="bg1"/>
          </a:solidFill>
        </p:spPr>
        <p:txBody>
          <a:bodyPr>
            <a:normAutofit fontScale="90000"/>
          </a:bodyPr>
          <a:lstStyle/>
          <a:p>
            <a:r>
              <a:rPr lang="en-US" dirty="0"/>
              <a:t>GLAAS areas of work</a:t>
            </a:r>
          </a:p>
        </p:txBody>
      </p:sp>
      <p:grpSp>
        <p:nvGrpSpPr>
          <p:cNvPr id="9" name="Group 8"/>
          <p:cNvGrpSpPr/>
          <p:nvPr/>
        </p:nvGrpSpPr>
        <p:grpSpPr>
          <a:xfrm>
            <a:off x="861908" y="1038903"/>
            <a:ext cx="2390372" cy="2302584"/>
            <a:chOff x="861908" y="1038903"/>
            <a:chExt cx="2390372" cy="2302584"/>
          </a:xfrm>
        </p:grpSpPr>
        <p:pic>
          <p:nvPicPr>
            <p:cNvPr id="5" name="Picture 3"/>
            <p:cNvPicPr>
              <a:picLocks noChangeAspect="1" noChangeArrowheads="1"/>
            </p:cNvPicPr>
            <p:nvPr/>
          </p:nvPicPr>
          <p:blipFill>
            <a:blip r:embed="rId23" cstate="email">
              <a:extLst>
                <a:ext uri="{28A0092B-C50C-407E-A947-70E740481C1C}">
                  <a14:useLocalDpi xmlns:a14="http://schemas.microsoft.com/office/drawing/2010/main"/>
                </a:ext>
              </a:extLst>
            </a:blip>
            <a:srcRect/>
            <a:stretch>
              <a:fillRect/>
            </a:stretch>
          </p:blipFill>
          <p:spPr bwMode="auto">
            <a:xfrm>
              <a:off x="2104782" y="1699602"/>
              <a:ext cx="1147498" cy="16418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ChangeAspect="1" noChangeArrowheads="1"/>
            </p:cNvPicPr>
            <p:nvPr/>
          </p:nvPicPr>
          <p:blipFill>
            <a:blip r:embed="rId24" cstate="email">
              <a:extLst>
                <a:ext uri="{28A0092B-C50C-407E-A947-70E740481C1C}">
                  <a14:useLocalDpi xmlns:a14="http://schemas.microsoft.com/office/drawing/2010/main"/>
                </a:ext>
              </a:extLst>
            </a:blip>
            <a:srcRect/>
            <a:stretch>
              <a:fillRect/>
            </a:stretch>
          </p:blipFill>
          <p:spPr bwMode="auto">
            <a:xfrm>
              <a:off x="861908" y="1038903"/>
              <a:ext cx="1259632" cy="17741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1204037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F649AC52-5D27-7247-8D33-9A2875F01351}"/>
              </a:ext>
            </a:extLst>
          </p:cNvPr>
          <p:cNvSpPr>
            <a:spLocks noGrp="1"/>
          </p:cNvSpPr>
          <p:nvPr>
            <p:ph type="title"/>
          </p:nvPr>
        </p:nvSpPr>
        <p:spPr/>
        <p:txBody>
          <a:bodyPr/>
          <a:lstStyle/>
          <a:p>
            <a:r>
              <a:rPr lang="en-US" dirty="0"/>
              <a:t>UN-Water GLAAS 2017-2020 strategy</a:t>
            </a:r>
          </a:p>
        </p:txBody>
      </p:sp>
      <p:pic>
        <p:nvPicPr>
          <p:cNvPr id="5" name="Picture 4">
            <a:extLst>
              <a:ext uri="{FF2B5EF4-FFF2-40B4-BE49-F238E27FC236}">
                <a16:creationId xmlns="" xmlns:a16="http://schemas.microsoft.com/office/drawing/2014/main" id="{57932644-9FBD-4A41-8D3F-230BE5C9848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1772816"/>
            <a:ext cx="9144000" cy="3375302"/>
          </a:xfrm>
          <a:prstGeom prst="rect">
            <a:avLst/>
          </a:prstGeom>
        </p:spPr>
      </p:pic>
      <p:cxnSp>
        <p:nvCxnSpPr>
          <p:cNvPr id="4" name="Straight Connector 3">
            <a:extLst>
              <a:ext uri="{FF2B5EF4-FFF2-40B4-BE49-F238E27FC236}">
                <a16:creationId xmlns="" xmlns:a16="http://schemas.microsoft.com/office/drawing/2014/main" id="{3D5134CC-3657-5D4B-97E8-C35A1F864791}"/>
              </a:ext>
            </a:extLst>
          </p:cNvPr>
          <p:cNvCxnSpPr/>
          <p:nvPr/>
        </p:nvCxnSpPr>
        <p:spPr>
          <a:xfrm>
            <a:off x="437099" y="1267172"/>
            <a:ext cx="8271866" cy="1588"/>
          </a:xfrm>
          <a:prstGeom prst="line">
            <a:avLst/>
          </a:prstGeom>
          <a:ln w="12700" cap="flat" cmpd="sng" algn="ctr">
            <a:solidFill>
              <a:srgbClr val="60B8D8"/>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720685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994122"/>
          </a:xfrm>
        </p:spPr>
        <p:txBody>
          <a:bodyPr>
            <a:normAutofit fontScale="90000"/>
          </a:bodyPr>
          <a:lstStyle/>
          <a:p>
            <a:r>
              <a:rPr lang="en-GB" dirty="0"/>
              <a:t>GLAAS data collection and reports: </a:t>
            </a:r>
            <a:br>
              <a:rPr lang="en-GB" dirty="0"/>
            </a:br>
            <a:r>
              <a:rPr lang="en-GB" dirty="0"/>
              <a:t>Purpose and objectives</a:t>
            </a:r>
          </a:p>
        </p:txBody>
      </p:sp>
      <p:sp>
        <p:nvSpPr>
          <p:cNvPr id="3" name="Content Placeholder 2"/>
          <p:cNvSpPr>
            <a:spLocks noGrp="1"/>
          </p:cNvSpPr>
          <p:nvPr>
            <p:ph idx="1"/>
          </p:nvPr>
        </p:nvSpPr>
        <p:spPr/>
        <p:txBody>
          <a:bodyPr>
            <a:normAutofit fontScale="85000" lnSpcReduction="20000"/>
          </a:bodyPr>
          <a:lstStyle/>
          <a:p>
            <a:r>
              <a:rPr lang="en-US" b="1" dirty="0">
                <a:solidFill>
                  <a:schemeClr val="tx2"/>
                </a:solidFill>
              </a:rPr>
              <a:t>Monitor the inputs </a:t>
            </a:r>
            <a:r>
              <a:rPr lang="en-US" dirty="0">
                <a:solidFill>
                  <a:schemeClr val="tx2"/>
                </a:solidFill>
              </a:rPr>
              <a:t>required to extend and sustain WASH systems and services to all, especially the unserved and disadvantaged groups </a:t>
            </a:r>
          </a:p>
          <a:p>
            <a:r>
              <a:rPr lang="en-US" b="1" dirty="0">
                <a:solidFill>
                  <a:schemeClr val="tx2"/>
                </a:solidFill>
              </a:rPr>
              <a:t>Support country-led processes </a:t>
            </a:r>
            <a:r>
              <a:rPr lang="en-US" dirty="0">
                <a:solidFill>
                  <a:schemeClr val="tx2"/>
                </a:solidFill>
              </a:rPr>
              <a:t>that bring together the many institutions and actors that are involved in delivering WASH services</a:t>
            </a:r>
          </a:p>
          <a:p>
            <a:r>
              <a:rPr lang="en-US" b="1" dirty="0">
                <a:solidFill>
                  <a:schemeClr val="tx2"/>
                </a:solidFill>
              </a:rPr>
              <a:t>Identify drivers and bottlenecks of progress</a:t>
            </a:r>
            <a:r>
              <a:rPr lang="en-US" dirty="0">
                <a:solidFill>
                  <a:schemeClr val="tx2"/>
                </a:solidFill>
              </a:rPr>
              <a:t>, highlight knowledge gaps and assess strengths and challenges across countries </a:t>
            </a:r>
          </a:p>
          <a:p>
            <a:r>
              <a:rPr lang="en-US" b="1" dirty="0">
                <a:solidFill>
                  <a:schemeClr val="tx2"/>
                </a:solidFill>
              </a:rPr>
              <a:t>Collect data </a:t>
            </a:r>
            <a:r>
              <a:rPr lang="en-US" dirty="0">
                <a:solidFill>
                  <a:schemeClr val="tx2"/>
                </a:solidFill>
              </a:rPr>
              <a:t>from countries and external support agencies</a:t>
            </a:r>
            <a:endParaRPr lang="en-GB" dirty="0">
              <a:solidFill>
                <a:schemeClr val="tx2"/>
              </a:solidFill>
            </a:endParaRPr>
          </a:p>
          <a:p>
            <a:endParaRPr lang="en-GB" dirty="0"/>
          </a:p>
        </p:txBody>
      </p:sp>
      <p:cxnSp>
        <p:nvCxnSpPr>
          <p:cNvPr id="4" name="Straight Connector 3"/>
          <p:cNvCxnSpPr/>
          <p:nvPr/>
        </p:nvCxnSpPr>
        <p:spPr>
          <a:xfrm>
            <a:off x="437099" y="1124744"/>
            <a:ext cx="8271866" cy="1588"/>
          </a:xfrm>
          <a:prstGeom prst="line">
            <a:avLst/>
          </a:prstGeom>
          <a:ln w="12700" cap="flat" cmpd="sng" algn="ctr">
            <a:solidFill>
              <a:srgbClr val="60B8D8"/>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361969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994122"/>
          </a:xfrm>
        </p:spPr>
        <p:txBody>
          <a:bodyPr>
            <a:normAutofit/>
          </a:bodyPr>
          <a:lstStyle/>
          <a:p>
            <a:r>
              <a:rPr lang="en-GB" dirty="0"/>
              <a:t>Benefits of GLAAS to Countries</a:t>
            </a:r>
          </a:p>
        </p:txBody>
      </p:sp>
      <p:sp>
        <p:nvSpPr>
          <p:cNvPr id="3" name="Content Placeholder 2"/>
          <p:cNvSpPr>
            <a:spLocks noGrp="1"/>
          </p:cNvSpPr>
          <p:nvPr>
            <p:ph idx="1"/>
          </p:nvPr>
        </p:nvSpPr>
        <p:spPr>
          <a:xfrm>
            <a:off x="437099" y="1340768"/>
            <a:ext cx="8229600" cy="4133056"/>
          </a:xfrm>
        </p:spPr>
        <p:txBody>
          <a:bodyPr/>
          <a:lstStyle/>
          <a:p>
            <a:r>
              <a:rPr lang="en-GB" dirty="0">
                <a:solidFill>
                  <a:schemeClr val="tx2"/>
                </a:solidFill>
              </a:rPr>
              <a:t>Provides a useful situation analysis of the WASH sector</a:t>
            </a:r>
          </a:p>
          <a:p>
            <a:r>
              <a:rPr lang="en-GB" dirty="0">
                <a:solidFill>
                  <a:schemeClr val="tx2"/>
                </a:solidFill>
              </a:rPr>
              <a:t>Identifies information gaps</a:t>
            </a:r>
          </a:p>
          <a:p>
            <a:r>
              <a:rPr lang="en-GB" dirty="0">
                <a:solidFill>
                  <a:schemeClr val="tx2"/>
                </a:solidFill>
              </a:rPr>
              <a:t>Helps decision-makers define priorities and devise plans</a:t>
            </a:r>
          </a:p>
          <a:p>
            <a:r>
              <a:rPr lang="en-GB" dirty="0">
                <a:solidFill>
                  <a:schemeClr val="tx2"/>
                </a:solidFill>
              </a:rPr>
              <a:t>Brings different stakeholders together</a:t>
            </a:r>
          </a:p>
          <a:p>
            <a:r>
              <a:rPr lang="en-GB" dirty="0">
                <a:solidFill>
                  <a:schemeClr val="tx2"/>
                </a:solidFill>
              </a:rPr>
              <a:t>Contributes to SDG monitoring</a:t>
            </a:r>
          </a:p>
        </p:txBody>
      </p:sp>
      <p:cxnSp>
        <p:nvCxnSpPr>
          <p:cNvPr id="4" name="Straight Connector 3"/>
          <p:cNvCxnSpPr/>
          <p:nvPr/>
        </p:nvCxnSpPr>
        <p:spPr>
          <a:xfrm>
            <a:off x="437099" y="1052736"/>
            <a:ext cx="8271866" cy="1588"/>
          </a:xfrm>
          <a:prstGeom prst="line">
            <a:avLst/>
          </a:prstGeom>
          <a:ln w="12700" cap="flat" cmpd="sng" algn="ctr">
            <a:solidFill>
              <a:srgbClr val="60B8D8"/>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194136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994122"/>
          </a:xfrm>
        </p:spPr>
        <p:txBody>
          <a:bodyPr/>
          <a:lstStyle/>
          <a:p>
            <a:r>
              <a:rPr lang="en-GB" dirty="0"/>
              <a:t>GLAAS 2018/2019 cycle – What’s new?</a:t>
            </a:r>
          </a:p>
        </p:txBody>
      </p:sp>
      <p:sp>
        <p:nvSpPr>
          <p:cNvPr id="3" name="Content Placeholder 2"/>
          <p:cNvSpPr>
            <a:spLocks noGrp="1"/>
          </p:cNvSpPr>
          <p:nvPr>
            <p:ph idx="1"/>
          </p:nvPr>
        </p:nvSpPr>
        <p:spPr>
          <a:xfrm>
            <a:off x="345057" y="1086929"/>
            <a:ext cx="8341743" cy="7183505"/>
          </a:xfrm>
        </p:spPr>
        <p:txBody>
          <a:bodyPr>
            <a:normAutofit/>
          </a:bodyPr>
          <a:lstStyle/>
          <a:p>
            <a:r>
              <a:rPr lang="en-GB" sz="2000" b="1" dirty="0">
                <a:solidFill>
                  <a:schemeClr val="tx2"/>
                </a:solidFill>
              </a:rPr>
              <a:t>Thematic focus:</a:t>
            </a:r>
            <a:r>
              <a:rPr lang="en-GB" sz="2000" dirty="0">
                <a:solidFill>
                  <a:schemeClr val="tx2"/>
                </a:solidFill>
              </a:rPr>
              <a:t> This cycle will focus on national WASH </a:t>
            </a:r>
            <a:r>
              <a:rPr lang="en-GB" sz="2000" b="1" dirty="0">
                <a:solidFill>
                  <a:schemeClr val="tx2"/>
                </a:solidFill>
              </a:rPr>
              <a:t>policies, plans and targets including:</a:t>
            </a:r>
          </a:p>
          <a:p>
            <a:pPr lvl="1"/>
            <a:r>
              <a:rPr lang="en-US" sz="2000" dirty="0">
                <a:solidFill>
                  <a:srgbClr val="1F497D"/>
                </a:solidFill>
              </a:rPr>
              <a:t>More comprehensive questions on national WASH policies and plans</a:t>
            </a:r>
          </a:p>
          <a:p>
            <a:pPr lvl="1"/>
            <a:r>
              <a:rPr lang="en-US" sz="2000" dirty="0">
                <a:solidFill>
                  <a:srgbClr val="1F497D"/>
                </a:solidFill>
              </a:rPr>
              <a:t>Focus on national targets to capture national </a:t>
            </a:r>
            <a:r>
              <a:rPr lang="en-GB" sz="2000" dirty="0">
                <a:solidFill>
                  <a:srgbClr val="1F497D"/>
                </a:solidFill>
              </a:rPr>
              <a:t>target-setting </a:t>
            </a:r>
            <a:r>
              <a:rPr lang="en-US" sz="2000" dirty="0">
                <a:solidFill>
                  <a:srgbClr val="1F497D"/>
                </a:solidFill>
              </a:rPr>
              <a:t>processes and alignment with </a:t>
            </a:r>
            <a:r>
              <a:rPr lang="en-US" sz="2000" b="1" dirty="0">
                <a:solidFill>
                  <a:srgbClr val="1F497D"/>
                </a:solidFill>
              </a:rPr>
              <a:t>SDG 6.1 and 6.2 monitoring ladders</a:t>
            </a:r>
          </a:p>
          <a:p>
            <a:pPr lvl="2"/>
            <a:r>
              <a:rPr lang="en-US" sz="2000" dirty="0">
                <a:solidFill>
                  <a:srgbClr val="1F497D"/>
                </a:solidFill>
              </a:rPr>
              <a:t>GLAAS and JMP are working together to ensure the work is complementary</a:t>
            </a:r>
            <a:endParaRPr lang="en-GB" sz="2000" dirty="0">
              <a:solidFill>
                <a:srgbClr val="1F497D"/>
              </a:solidFill>
            </a:endParaRPr>
          </a:p>
          <a:p>
            <a:r>
              <a:rPr lang="en-GB" sz="2000" dirty="0">
                <a:solidFill>
                  <a:schemeClr val="tx2"/>
                </a:solidFill>
              </a:rPr>
              <a:t>Questions for </a:t>
            </a:r>
            <a:r>
              <a:rPr lang="en-GB" sz="2000" b="1" dirty="0">
                <a:solidFill>
                  <a:schemeClr val="tx2"/>
                </a:solidFill>
              </a:rPr>
              <a:t>SDG monitoring </a:t>
            </a:r>
            <a:r>
              <a:rPr lang="en-GB" sz="2000" dirty="0">
                <a:solidFill>
                  <a:schemeClr val="tx2"/>
                </a:solidFill>
              </a:rPr>
              <a:t>have been incorporated into the survey</a:t>
            </a:r>
          </a:p>
          <a:p>
            <a:pPr lvl="1"/>
            <a:r>
              <a:rPr lang="en-GB" sz="2000" dirty="0">
                <a:solidFill>
                  <a:schemeClr val="tx2"/>
                </a:solidFill>
              </a:rPr>
              <a:t>Revised question on </a:t>
            </a:r>
            <a:r>
              <a:rPr lang="en-GB" sz="2000" b="1" dirty="0">
                <a:solidFill>
                  <a:schemeClr val="tx2"/>
                </a:solidFill>
              </a:rPr>
              <a:t>local participation (A14) </a:t>
            </a:r>
            <a:r>
              <a:rPr lang="en-GB" sz="2000" dirty="0">
                <a:solidFill>
                  <a:schemeClr val="tx2"/>
                </a:solidFill>
              </a:rPr>
              <a:t>for SDG 6.b</a:t>
            </a:r>
          </a:p>
          <a:p>
            <a:pPr lvl="1"/>
            <a:r>
              <a:rPr lang="en-GB" sz="2000" dirty="0">
                <a:solidFill>
                  <a:schemeClr val="tx2"/>
                </a:solidFill>
              </a:rPr>
              <a:t>Revised question on </a:t>
            </a:r>
            <a:r>
              <a:rPr lang="en-GB" sz="2000" b="1" dirty="0">
                <a:solidFill>
                  <a:schemeClr val="tx2"/>
                </a:solidFill>
              </a:rPr>
              <a:t>external funding (D9) </a:t>
            </a:r>
            <a:r>
              <a:rPr lang="en-GB" sz="2000" dirty="0">
                <a:solidFill>
                  <a:schemeClr val="tx2"/>
                </a:solidFill>
              </a:rPr>
              <a:t>for SDG 6.a</a:t>
            </a:r>
          </a:p>
          <a:p>
            <a:pPr lvl="1"/>
            <a:r>
              <a:rPr lang="en-GB" sz="2000" dirty="0">
                <a:solidFill>
                  <a:schemeClr val="tx2"/>
                </a:solidFill>
              </a:rPr>
              <a:t>The scope of these questions has been expanded to include integrated water resources management</a:t>
            </a:r>
          </a:p>
        </p:txBody>
      </p:sp>
      <p:cxnSp>
        <p:nvCxnSpPr>
          <p:cNvPr id="4" name="Straight Connector 3"/>
          <p:cNvCxnSpPr/>
          <p:nvPr/>
        </p:nvCxnSpPr>
        <p:spPr>
          <a:xfrm>
            <a:off x="437099" y="979140"/>
            <a:ext cx="8271866" cy="1588"/>
          </a:xfrm>
          <a:prstGeom prst="line">
            <a:avLst/>
          </a:prstGeom>
          <a:ln w="12700" cap="flat" cmpd="sng" algn="ctr">
            <a:solidFill>
              <a:srgbClr val="60B8D8"/>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515001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3194B73-378C-DF4A-8350-BDA6BB16D4B0}"/>
              </a:ext>
            </a:extLst>
          </p:cNvPr>
          <p:cNvSpPr>
            <a:spLocks noGrp="1"/>
          </p:cNvSpPr>
          <p:nvPr>
            <p:ph type="title"/>
          </p:nvPr>
        </p:nvSpPr>
        <p:spPr/>
        <p:txBody>
          <a:bodyPr>
            <a:normAutofit fontScale="90000"/>
          </a:bodyPr>
          <a:lstStyle/>
          <a:p>
            <a:r>
              <a:rPr lang="en-GB" dirty="0"/>
              <a:t>GLAAS 2018/2019 Cycle – What’s New? cont. </a:t>
            </a:r>
            <a:endParaRPr lang="en-US" dirty="0"/>
          </a:p>
        </p:txBody>
      </p:sp>
      <p:sp>
        <p:nvSpPr>
          <p:cNvPr id="3" name="Content Placeholder 2">
            <a:extLst>
              <a:ext uri="{FF2B5EF4-FFF2-40B4-BE49-F238E27FC236}">
                <a16:creationId xmlns="" xmlns:a16="http://schemas.microsoft.com/office/drawing/2014/main" id="{60E9ACAF-5541-3B49-89A3-A4FDBD5BF736}"/>
              </a:ext>
            </a:extLst>
          </p:cNvPr>
          <p:cNvSpPr>
            <a:spLocks noGrp="1"/>
          </p:cNvSpPr>
          <p:nvPr>
            <p:ph idx="1"/>
          </p:nvPr>
        </p:nvSpPr>
        <p:spPr>
          <a:xfrm>
            <a:off x="457200" y="1268759"/>
            <a:ext cx="8549014" cy="4468161"/>
          </a:xfrm>
        </p:spPr>
        <p:txBody>
          <a:bodyPr>
            <a:normAutofit fontScale="77500" lnSpcReduction="20000"/>
          </a:bodyPr>
          <a:lstStyle/>
          <a:p>
            <a:r>
              <a:rPr lang="en-US" dirty="0">
                <a:solidFill>
                  <a:schemeClr val="tx2"/>
                </a:solidFill>
              </a:rPr>
              <a:t>A revised </a:t>
            </a:r>
            <a:r>
              <a:rPr lang="en-US" b="1" dirty="0">
                <a:solidFill>
                  <a:schemeClr val="tx2"/>
                </a:solidFill>
              </a:rPr>
              <a:t>survey guidance document</a:t>
            </a:r>
          </a:p>
          <a:p>
            <a:pPr lvl="1"/>
            <a:r>
              <a:rPr lang="en-US" dirty="0">
                <a:solidFill>
                  <a:schemeClr val="tx2"/>
                </a:solidFill>
              </a:rPr>
              <a:t>Outlines the GLAAS process</a:t>
            </a:r>
          </a:p>
          <a:p>
            <a:pPr lvl="1"/>
            <a:r>
              <a:rPr lang="en-US" dirty="0">
                <a:solidFill>
                  <a:schemeClr val="tx2"/>
                </a:solidFill>
              </a:rPr>
              <a:t>Gives general survey instructions</a:t>
            </a:r>
          </a:p>
          <a:p>
            <a:pPr lvl="1"/>
            <a:r>
              <a:rPr lang="en-US" dirty="0">
                <a:solidFill>
                  <a:schemeClr val="tx2"/>
                </a:solidFill>
              </a:rPr>
              <a:t>Provides additional information for each question</a:t>
            </a:r>
          </a:p>
          <a:p>
            <a:pPr>
              <a:spcBef>
                <a:spcPts val="1200"/>
              </a:spcBef>
            </a:pPr>
            <a:r>
              <a:rPr lang="en-US" dirty="0">
                <a:solidFill>
                  <a:schemeClr val="tx2"/>
                </a:solidFill>
              </a:rPr>
              <a:t>GLAAS survey format is a </a:t>
            </a:r>
            <a:r>
              <a:rPr lang="en-US" b="1" dirty="0">
                <a:solidFill>
                  <a:schemeClr val="tx2"/>
                </a:solidFill>
              </a:rPr>
              <a:t>fillable PDF</a:t>
            </a:r>
            <a:endParaRPr lang="en-US" dirty="0">
              <a:solidFill>
                <a:schemeClr val="tx2"/>
              </a:solidFill>
            </a:endParaRPr>
          </a:p>
          <a:p>
            <a:pPr lvl="1"/>
            <a:r>
              <a:rPr lang="en-US" dirty="0">
                <a:solidFill>
                  <a:schemeClr val="tx2"/>
                </a:solidFill>
              </a:rPr>
              <a:t>User friendly with fillable text boxes and tick boxes</a:t>
            </a:r>
          </a:p>
          <a:p>
            <a:pPr lvl="1"/>
            <a:r>
              <a:rPr lang="en-GB" dirty="0">
                <a:solidFill>
                  <a:schemeClr val="tx2"/>
                </a:solidFill>
              </a:rPr>
              <a:t>To ensure functionality of the fillable PDF, please use an updated version of Adobe Acrobat Reader DC (</a:t>
            </a:r>
            <a:r>
              <a:rPr lang="en-US" dirty="0">
                <a:hlinkClick r:id="rId3"/>
              </a:rPr>
              <a:t>https://get.adobe.com/reader/</a:t>
            </a:r>
            <a:r>
              <a:rPr lang="en-US" dirty="0">
                <a:solidFill>
                  <a:schemeClr val="accent1">
                    <a:lumMod val="75000"/>
                  </a:schemeClr>
                </a:solidFill>
              </a:rPr>
              <a:t>)</a:t>
            </a:r>
          </a:p>
          <a:p>
            <a:pPr lvl="1"/>
            <a:r>
              <a:rPr lang="en-US" dirty="0">
                <a:solidFill>
                  <a:schemeClr val="tx2"/>
                </a:solidFill>
              </a:rPr>
              <a:t>Can save answers and return back to the PDF survey</a:t>
            </a:r>
          </a:p>
          <a:p>
            <a:pPr>
              <a:spcBef>
                <a:spcPts val="1200"/>
              </a:spcBef>
            </a:pPr>
            <a:r>
              <a:rPr lang="en-US" b="1" dirty="0">
                <a:solidFill>
                  <a:schemeClr val="tx2"/>
                </a:solidFill>
              </a:rPr>
              <a:t>GLAAS country survey annex </a:t>
            </a:r>
            <a:r>
              <a:rPr lang="en-US" dirty="0">
                <a:solidFill>
                  <a:schemeClr val="tx2"/>
                </a:solidFill>
              </a:rPr>
              <a:t>is a separate word document for any text or tables that do not fit into the fillable PDF</a:t>
            </a:r>
          </a:p>
          <a:p>
            <a:pPr marL="400050" lvl="1" indent="0">
              <a:spcBef>
                <a:spcPts val="1200"/>
              </a:spcBef>
              <a:buNone/>
            </a:pPr>
            <a:endParaRPr lang="en-US" dirty="0">
              <a:solidFill>
                <a:schemeClr val="tx2"/>
              </a:solidFill>
            </a:endParaRPr>
          </a:p>
          <a:p>
            <a:pPr marL="457200" lvl="1" indent="0">
              <a:buNone/>
            </a:pPr>
            <a:endParaRPr lang="en-US" dirty="0">
              <a:solidFill>
                <a:schemeClr val="tx2"/>
              </a:solidFill>
            </a:endParaRPr>
          </a:p>
        </p:txBody>
      </p:sp>
      <p:cxnSp>
        <p:nvCxnSpPr>
          <p:cNvPr id="4" name="Straight Connector 3">
            <a:extLst>
              <a:ext uri="{FF2B5EF4-FFF2-40B4-BE49-F238E27FC236}">
                <a16:creationId xmlns="" xmlns:a16="http://schemas.microsoft.com/office/drawing/2014/main" id="{473954AB-8553-AB4C-959F-150D448DA164}"/>
              </a:ext>
            </a:extLst>
          </p:cNvPr>
          <p:cNvCxnSpPr/>
          <p:nvPr/>
        </p:nvCxnSpPr>
        <p:spPr>
          <a:xfrm>
            <a:off x="414934" y="1114607"/>
            <a:ext cx="8271866" cy="1588"/>
          </a:xfrm>
          <a:prstGeom prst="line">
            <a:avLst/>
          </a:prstGeom>
          <a:ln w="12700" cap="flat" cmpd="sng" algn="ctr">
            <a:solidFill>
              <a:srgbClr val="60B8D8"/>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296771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UN-Water GLAAS 2019 Report</a:t>
            </a:r>
          </a:p>
        </p:txBody>
      </p:sp>
      <p:sp>
        <p:nvSpPr>
          <p:cNvPr id="3" name="Content Placeholder 2"/>
          <p:cNvSpPr>
            <a:spLocks noGrp="1"/>
          </p:cNvSpPr>
          <p:nvPr>
            <p:ph idx="1"/>
          </p:nvPr>
        </p:nvSpPr>
        <p:spPr/>
        <p:txBody>
          <a:bodyPr/>
          <a:lstStyle/>
          <a:p>
            <a:r>
              <a:rPr lang="en-GB" dirty="0">
                <a:solidFill>
                  <a:schemeClr val="tx2"/>
                </a:solidFill>
              </a:rPr>
              <a:t>Information collected will be presented in the 2019 UN-Water GLAAS report</a:t>
            </a:r>
          </a:p>
          <a:p>
            <a:r>
              <a:rPr lang="en-GB" dirty="0">
                <a:solidFill>
                  <a:schemeClr val="tx2"/>
                </a:solidFill>
              </a:rPr>
              <a:t>The GLAAS 2019 report will have a focus on national WASH policies, plans and targets</a:t>
            </a:r>
          </a:p>
          <a:p>
            <a:r>
              <a:rPr lang="en-GB" dirty="0">
                <a:solidFill>
                  <a:schemeClr val="tx2"/>
                </a:solidFill>
              </a:rPr>
              <a:t>The GLAAS 2019 report is expected in Q2 2019</a:t>
            </a:r>
          </a:p>
        </p:txBody>
      </p:sp>
      <p:cxnSp>
        <p:nvCxnSpPr>
          <p:cNvPr id="4" name="Straight Connector 3"/>
          <p:cNvCxnSpPr/>
          <p:nvPr/>
        </p:nvCxnSpPr>
        <p:spPr>
          <a:xfrm>
            <a:off x="437099" y="1123156"/>
            <a:ext cx="8271866" cy="1588"/>
          </a:xfrm>
          <a:prstGeom prst="line">
            <a:avLst/>
          </a:prstGeom>
          <a:ln w="12700" cap="flat" cmpd="sng" algn="ctr">
            <a:solidFill>
              <a:srgbClr val="60B8D8"/>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659219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907ffec7-7b0e-4a98-b1bc-f86b9dc9c70e">English</Language>
    <w7mq xmlns="907ffec7-7b0e-4a98-b1bc-f86b9dc9c70e">Module</w7mq>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A0F8941E5C6CF488C82253EC666FA6C" ma:contentTypeVersion="2" ma:contentTypeDescription="Create a new document." ma:contentTypeScope="" ma:versionID="d43e5a4f60a120bf8e28d9e36b56ebab">
  <xsd:schema xmlns:xsd="http://www.w3.org/2001/XMLSchema" xmlns:xs="http://www.w3.org/2001/XMLSchema" xmlns:p="http://schemas.microsoft.com/office/2006/metadata/properties" xmlns:ns2="907ffec7-7b0e-4a98-b1bc-f86b9dc9c70e" targetNamespace="http://schemas.microsoft.com/office/2006/metadata/properties" ma:root="true" ma:fieldsID="a92d20c0b35795a1d150f0646163b4f5" ns2:_="">
    <xsd:import namespace="907ffec7-7b0e-4a98-b1bc-f86b9dc9c70e"/>
    <xsd:element name="properties">
      <xsd:complexType>
        <xsd:sequence>
          <xsd:element name="documentManagement">
            <xsd:complexType>
              <xsd:all>
                <xsd:element ref="ns2:Language" minOccurs="0"/>
                <xsd:element ref="ns2:w7mq"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7ffec7-7b0e-4a98-b1bc-f86b9dc9c70e" elementFormDefault="qualified">
    <xsd:import namespace="http://schemas.microsoft.com/office/2006/documentManagement/types"/>
    <xsd:import namespace="http://schemas.microsoft.com/office/infopath/2007/PartnerControls"/>
    <xsd:element name="Language" ma:index="8" nillable="true" ma:displayName="Language" ma:internalName="Language">
      <xsd:simpleType>
        <xsd:restriction base="dms:Text">
          <xsd:maxLength value="255"/>
        </xsd:restriction>
      </xsd:simpleType>
    </xsd:element>
    <xsd:element name="w7mq" ma:index="9" nillable="true" ma:displayName="Category" ma:internalName="w7mq">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454889A-B21B-4538-8A13-5249AAA1B11C}">
  <ds:schemaRefs>
    <ds:schemaRef ds:uri="http://purl.org/dc/terms/"/>
    <ds:schemaRef ds:uri="http://schemas.microsoft.com/office/2006/documentManagement/types"/>
    <ds:schemaRef ds:uri="907ffec7-7b0e-4a98-b1bc-f86b9dc9c70e"/>
    <ds:schemaRef ds:uri="http://purl.org/dc/dcmitype/"/>
    <ds:schemaRef ds:uri="http://purl.org/dc/elements/1.1/"/>
    <ds:schemaRef ds:uri="http://schemas.microsoft.com/office/infopath/2007/PartnerControls"/>
    <ds:schemaRef ds:uri="http://www.w3.org/XML/1998/namespace"/>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DD188E9B-C3E0-4FCF-B992-07FD27AE5E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7ffec7-7b0e-4a98-b1bc-f86b9dc9c7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584406C-FAC2-47BA-A20D-844D43AD51C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935</Words>
  <Application>Microsoft Office PowerPoint</Application>
  <PresentationFormat>On-screen Show (4:3)</PresentationFormat>
  <Paragraphs>100</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Introduction to GLAAS</vt:lpstr>
      <vt:lpstr>What is GLAAS?</vt:lpstr>
      <vt:lpstr>GLAAS areas of work</vt:lpstr>
      <vt:lpstr>UN-Water GLAAS 2017-2020 strategy</vt:lpstr>
      <vt:lpstr>GLAAS data collection and reports:  Purpose and objectives</vt:lpstr>
      <vt:lpstr>Benefits of GLAAS to Countries</vt:lpstr>
      <vt:lpstr>GLAAS 2018/2019 cycle – What’s new?</vt:lpstr>
      <vt:lpstr>GLAAS 2018/2019 Cycle – What’s New? cont. </vt:lpstr>
      <vt:lpstr>UN-Water GLAAS 2019 Report</vt:lpstr>
      <vt:lpstr>Overview of GLAAS 2019 report</vt:lpstr>
      <vt:lpstr>GLAAS 2018-2019 data collection</vt:lpstr>
      <vt:lpstr>Thank you!</vt:lpstr>
      <vt:lpstr>UN-Water GLAAS 2017-2020 strategy</vt:lpstr>
      <vt:lpstr>UN-Water GLAAS 2017-2020 strategy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GLAAS</dc:title>
  <dc:creator/>
  <cp:lastModifiedBy/>
  <cp:revision>3</cp:revision>
  <dcterms:created xsi:type="dcterms:W3CDTF">2016-10-24T12:20:52Z</dcterms:created>
  <dcterms:modified xsi:type="dcterms:W3CDTF">2018-07-18T08:10:09Z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0x0101002A0F8941E5C6CF488C82253EC666FA6C</vt:lpwstr>
  </property>
  <property fmtid="{D5CDD505-2E9C-101B-9397-08002B2CF9AE}" pid="3" name="NXPowerLiteLastOptimized">
    <vt:lpwstr>375982</vt:lpwstr>
  </property>
  <property fmtid="{D5CDD505-2E9C-101B-9397-08002B2CF9AE}" pid="4" name="NXPowerLiteSettings">
    <vt:lpwstr>C7000400038000</vt:lpwstr>
  </property>
  <property fmtid="{D5CDD505-2E9C-101B-9397-08002B2CF9AE}" pid="5" name="NXPowerLiteVersion">
    <vt:lpwstr>S8.2.1</vt:lpwstr>
  </property>
  <property fmtid="{D5CDD505-2E9C-101B-9397-08002B2CF9AE}" pid="6" name="_MarkAsFinal">
    <vt:bool>true</vt:bool>
  </property>
</Properties>
</file>