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0"/>
  </p:notesMasterIdLst>
  <p:sldIdLst>
    <p:sldId id="258" r:id="rId5"/>
    <p:sldId id="271" r:id="rId6"/>
    <p:sldId id="264" r:id="rId7"/>
    <p:sldId id="265" r:id="rId8"/>
    <p:sldId id="267" r:id="rId9"/>
    <p:sldId id="268" r:id="rId10"/>
    <p:sldId id="281" r:id="rId11"/>
    <p:sldId id="272" r:id="rId12"/>
    <p:sldId id="270" r:id="rId13"/>
    <p:sldId id="273" r:id="rId14"/>
    <p:sldId id="274" r:id="rId15"/>
    <p:sldId id="277" r:id="rId16"/>
    <p:sldId id="285" r:id="rId17"/>
    <p:sldId id="259" r:id="rId18"/>
    <p:sldId id="2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ABE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6"/>
    <p:restoredTop sz="76052" autoAdjust="0"/>
  </p:normalViewPr>
  <p:slideViewPr>
    <p:cSldViewPr>
      <p:cViewPr>
        <p:scale>
          <a:sx n="65" d="100"/>
          <a:sy n="65" d="100"/>
        </p:scale>
        <p:origin x="-3030" y="-876"/>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F86EC8-DD27-403B-982E-96668DED4BC0}" type="datetimeFigureOut">
              <a:rPr lang="en-GB" smtClean="0"/>
              <a:t>18/07/2018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E5DF83-AC1F-41E6-BADE-73BFF3CC193E}" type="slidenum">
              <a:rPr lang="en-GB" smtClean="0"/>
              <a:t>‹#›</a:t>
            </a:fld>
            <a:endParaRPr lang="en-GB"/>
          </a:p>
        </p:txBody>
      </p:sp>
    </p:spTree>
    <p:extLst>
      <p:ext uri="{BB962C8B-B14F-4D97-AF65-F5344CB8AC3E}">
        <p14:creationId xmlns:p14="http://schemas.microsoft.com/office/powerpoint/2010/main" val="233008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module</a:t>
            </a:r>
            <a:r>
              <a:rPr lang="en-GB" baseline="0" dirty="0"/>
              <a:t> offers a proposed process to follow in the implementation of GLAAS. However the process itself is flexible and countries are invited to adapt the process as required to suit their needs.</a:t>
            </a:r>
            <a:endParaRPr lang="en-GB" dirty="0"/>
          </a:p>
          <a:p>
            <a:endParaRPr lang="en-US" dirty="0"/>
          </a:p>
        </p:txBody>
      </p:sp>
      <p:sp>
        <p:nvSpPr>
          <p:cNvPr id="4" name="Slide Number Placeholder 3"/>
          <p:cNvSpPr>
            <a:spLocks noGrp="1"/>
          </p:cNvSpPr>
          <p:nvPr>
            <p:ph type="sldNum" sz="quarter" idx="10"/>
          </p:nvPr>
        </p:nvSpPr>
        <p:spPr/>
        <p:txBody>
          <a:bodyPr/>
          <a:lstStyle/>
          <a:p>
            <a:fld id="{71E5DF83-AC1F-41E6-BADE-73BFF3CC193E}" type="slidenum">
              <a:rPr lang="en-GB" smtClean="0"/>
              <a:t>1</a:t>
            </a:fld>
            <a:endParaRPr lang="en-GB"/>
          </a:p>
        </p:txBody>
      </p:sp>
    </p:spTree>
    <p:extLst>
      <p:ext uri="{BB962C8B-B14F-4D97-AF65-F5344CB8AC3E}">
        <p14:creationId xmlns:p14="http://schemas.microsoft.com/office/powerpoint/2010/main" val="3823517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a:t>
            </a:r>
            <a:r>
              <a:rPr lang="en-GB" baseline="0" dirty="0"/>
              <a:t> reviewing the data and GLAAS results, government signs off on data or discusses any issues with the GLAAS team and/or the National Focal Point, plus provides any feedback through country feedback form – information used by the GLAAS to improve the process and the data </a:t>
            </a:r>
            <a:r>
              <a:rPr lang="en-GB" baseline="0"/>
              <a:t>collection processes form.</a:t>
            </a:r>
            <a:endParaRPr lang="en-GB" dirty="0"/>
          </a:p>
        </p:txBody>
      </p:sp>
      <p:sp>
        <p:nvSpPr>
          <p:cNvPr id="4" name="Slide Number Placeholder 3"/>
          <p:cNvSpPr>
            <a:spLocks noGrp="1"/>
          </p:cNvSpPr>
          <p:nvPr>
            <p:ph type="sldNum" sz="quarter" idx="10"/>
          </p:nvPr>
        </p:nvSpPr>
        <p:spPr/>
        <p:txBody>
          <a:bodyPr/>
          <a:lstStyle/>
          <a:p>
            <a:fld id="{71E5DF83-AC1F-41E6-BADE-73BFF3CC193E}" type="slidenum">
              <a:rPr lang="en-GB" smtClean="0"/>
              <a:t>10</a:t>
            </a:fld>
            <a:endParaRPr lang="en-GB"/>
          </a:p>
        </p:txBody>
      </p:sp>
    </p:spTree>
    <p:extLst>
      <p:ext uri="{BB962C8B-B14F-4D97-AF65-F5344CB8AC3E}">
        <p14:creationId xmlns:p14="http://schemas.microsoft.com/office/powerpoint/2010/main" val="73790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a:t>Results are reviewed by the GLAAS team at WHO headquarters and regional offices, as well as partners at regional and </a:t>
            </a:r>
            <a:r>
              <a:rPr lang="en-GB" sz="1200" b="0" baseline="0" dirty="0" err="1"/>
              <a:t>subregional</a:t>
            </a:r>
            <a:r>
              <a:rPr lang="en-GB" sz="1200" b="0" baseline="0" dirty="0"/>
              <a:t> levels (e.g. IRC) that are supporting the implementation and facilitation of the GLAAS survey.  </a:t>
            </a:r>
            <a:r>
              <a:rPr lang="en-GB" dirty="0"/>
              <a:t>After</a:t>
            </a:r>
            <a:r>
              <a:rPr lang="en-GB" baseline="0" dirty="0"/>
              <a:t> the data has been analysed, the final GLAAS report and accompanying data will be published online. Country highlights are produced by the GLAAS team with support from the National Focal Point and published. To help improve subsequent GLAAS cycles, the National Focal Point and/or working group evaluates the process and provides feedback to the GLAAS  team.</a:t>
            </a:r>
            <a:endParaRPr lang="en-GB" dirty="0"/>
          </a:p>
        </p:txBody>
      </p:sp>
      <p:sp>
        <p:nvSpPr>
          <p:cNvPr id="4" name="Slide Number Placeholder 3"/>
          <p:cNvSpPr>
            <a:spLocks noGrp="1"/>
          </p:cNvSpPr>
          <p:nvPr>
            <p:ph type="sldNum" sz="quarter" idx="10"/>
          </p:nvPr>
        </p:nvSpPr>
        <p:spPr/>
        <p:txBody>
          <a:bodyPr/>
          <a:lstStyle/>
          <a:p>
            <a:fld id="{71E5DF83-AC1F-41E6-BADE-73BFF3CC193E}" type="slidenum">
              <a:rPr lang="en-GB" smtClean="0"/>
              <a:t>11</a:t>
            </a:fld>
            <a:endParaRPr lang="en-GB"/>
          </a:p>
        </p:txBody>
      </p:sp>
    </p:spTree>
    <p:extLst>
      <p:ext uri="{BB962C8B-B14F-4D97-AF65-F5344CB8AC3E}">
        <p14:creationId xmlns:p14="http://schemas.microsoft.com/office/powerpoint/2010/main" val="737900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5DF83-AC1F-41E6-BADE-73BFF3CC193E}" type="slidenum">
              <a:rPr lang="en-GB" smtClean="0"/>
              <a:t>12</a:t>
            </a:fld>
            <a:endParaRPr lang="en-GB"/>
          </a:p>
        </p:txBody>
      </p:sp>
    </p:spTree>
    <p:extLst>
      <p:ext uri="{BB962C8B-B14F-4D97-AF65-F5344CB8AC3E}">
        <p14:creationId xmlns:p14="http://schemas.microsoft.com/office/powerpoint/2010/main" val="258554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module</a:t>
            </a:r>
            <a:r>
              <a:rPr lang="en-GB" baseline="0" dirty="0"/>
              <a:t> offers a proposed process to follow in the implementation of GLAAS. However the process itself is flexible and countries are invited to adapt the process as required to suit their needs.</a:t>
            </a:r>
            <a:endParaRPr lang="en-GB" dirty="0"/>
          </a:p>
          <a:p>
            <a:pPr marL="171450" indent="-171450">
              <a:buFont typeface="Arial" panose="020B0604020202020204" pitchFamily="34" charset="0"/>
              <a:buChar char="•"/>
            </a:pPr>
            <a:r>
              <a:rPr lang="en-GB" dirty="0"/>
              <a:t>It is important to include all stakeholders and encourage high-level involvement</a:t>
            </a:r>
            <a:r>
              <a:rPr lang="en-GB" baseline="0" dirty="0"/>
              <a:t> early on in the GLAAS process. </a:t>
            </a:r>
            <a:endParaRPr lang="en-GB" dirty="0"/>
          </a:p>
        </p:txBody>
      </p:sp>
      <p:sp>
        <p:nvSpPr>
          <p:cNvPr id="4" name="Slide Number Placeholder 3"/>
          <p:cNvSpPr>
            <a:spLocks noGrp="1"/>
          </p:cNvSpPr>
          <p:nvPr>
            <p:ph type="sldNum" sz="quarter" idx="10"/>
          </p:nvPr>
        </p:nvSpPr>
        <p:spPr/>
        <p:txBody>
          <a:bodyPr/>
          <a:lstStyle/>
          <a:p>
            <a:fld id="{71E5DF83-AC1F-41E6-BADE-73BFF3CC193E}" type="slidenum">
              <a:rPr lang="en-GB" smtClean="0"/>
              <a:t>2</a:t>
            </a:fld>
            <a:endParaRPr lang="en-GB"/>
          </a:p>
        </p:txBody>
      </p:sp>
    </p:spTree>
    <p:extLst>
      <p:ext uri="{BB962C8B-B14F-4D97-AF65-F5344CB8AC3E}">
        <p14:creationId xmlns:p14="http://schemas.microsoft.com/office/powerpoint/2010/main" val="15626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5DF83-AC1F-41E6-BADE-73BFF3CC193E}" type="slidenum">
              <a:rPr lang="en-GB" smtClean="0"/>
              <a:t>3</a:t>
            </a:fld>
            <a:endParaRPr lang="en-GB"/>
          </a:p>
        </p:txBody>
      </p:sp>
    </p:spTree>
    <p:extLst>
      <p:ext uri="{BB962C8B-B14F-4D97-AF65-F5344CB8AC3E}">
        <p14:creationId xmlns:p14="http://schemas.microsoft.com/office/powerpoint/2010/main" val="1508547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Other</a:t>
            </a:r>
            <a:r>
              <a:rPr lang="en-GB" b="1" baseline="0" dirty="0"/>
              <a:t> steps in this phase could include:</a:t>
            </a:r>
          </a:p>
          <a:p>
            <a:pPr marL="171450" indent="-171450">
              <a:buFontTx/>
              <a:buChar char="-"/>
            </a:pPr>
            <a:r>
              <a:rPr lang="en-GB" baseline="0" dirty="0"/>
              <a:t>Meeting with regional WHO office or regional facilitators</a:t>
            </a:r>
          </a:p>
          <a:p>
            <a:pPr marL="171450" indent="-171450">
              <a:buFontTx/>
              <a:buChar char="-"/>
            </a:pPr>
            <a:r>
              <a:rPr lang="en-GB" dirty="0"/>
              <a:t>Other sensitisation meetings with key </a:t>
            </a:r>
            <a:r>
              <a:rPr lang="en-GB" baseline="0" dirty="0"/>
              <a:t>stakeholders</a:t>
            </a:r>
            <a:endParaRPr lang="en-GB" dirty="0"/>
          </a:p>
        </p:txBody>
      </p:sp>
      <p:sp>
        <p:nvSpPr>
          <p:cNvPr id="4" name="Slide Number Placeholder 3"/>
          <p:cNvSpPr>
            <a:spLocks noGrp="1"/>
          </p:cNvSpPr>
          <p:nvPr>
            <p:ph type="sldNum" sz="quarter" idx="10"/>
          </p:nvPr>
        </p:nvSpPr>
        <p:spPr/>
        <p:txBody>
          <a:bodyPr/>
          <a:lstStyle/>
          <a:p>
            <a:fld id="{71E5DF83-AC1F-41E6-BADE-73BFF3CC193E}" type="slidenum">
              <a:rPr lang="en-GB" smtClean="0"/>
              <a:t>4</a:t>
            </a:fld>
            <a:endParaRPr lang="en-GB"/>
          </a:p>
        </p:txBody>
      </p:sp>
    </p:spTree>
    <p:extLst>
      <p:ext uri="{BB962C8B-B14F-4D97-AF65-F5344CB8AC3E}">
        <p14:creationId xmlns:p14="http://schemas.microsoft.com/office/powerpoint/2010/main" val="49384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a:t>
            </a:r>
            <a:r>
              <a:rPr lang="en-GB" baseline="0" dirty="0"/>
              <a:t> the government decides to participate, a National Focal Person (preferably from within a lead ministry or department) should be chosen to be the main coordinator of GLAAS or the national focal point.</a:t>
            </a:r>
          </a:p>
          <a:p>
            <a:endParaRPr lang="en-GB" baseline="0" dirty="0"/>
          </a:p>
          <a:p>
            <a:r>
              <a:rPr lang="en-GB" baseline="0" dirty="0"/>
              <a:t>The National Focal point will then work with relevant stakeholders to identify resource and budget needs and outline a brief work plan supporting these to submit to WHO. Seed funding will be available to support participation in GLAAS.</a:t>
            </a:r>
          </a:p>
          <a:p>
            <a:endParaRPr lang="en-GB" b="1" baseline="0" dirty="0"/>
          </a:p>
        </p:txBody>
      </p:sp>
      <p:sp>
        <p:nvSpPr>
          <p:cNvPr id="4" name="Slide Number Placeholder 3"/>
          <p:cNvSpPr>
            <a:spLocks noGrp="1"/>
          </p:cNvSpPr>
          <p:nvPr>
            <p:ph type="sldNum" sz="quarter" idx="10"/>
          </p:nvPr>
        </p:nvSpPr>
        <p:spPr/>
        <p:txBody>
          <a:bodyPr/>
          <a:lstStyle/>
          <a:p>
            <a:fld id="{71E5DF83-AC1F-41E6-BADE-73BFF3CC193E}" type="slidenum">
              <a:rPr lang="en-GB" smtClean="0"/>
              <a:t>5</a:t>
            </a:fld>
            <a:endParaRPr lang="en-GB"/>
          </a:p>
        </p:txBody>
      </p:sp>
    </p:spTree>
    <p:extLst>
      <p:ext uri="{BB962C8B-B14F-4D97-AF65-F5344CB8AC3E}">
        <p14:creationId xmlns:p14="http://schemas.microsoft.com/office/powerpoint/2010/main" val="2516369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Other steps could include:</a:t>
            </a:r>
          </a:p>
          <a:p>
            <a:pPr marL="171450" indent="-171450">
              <a:buFontTx/>
              <a:buChar char="-"/>
            </a:pPr>
            <a:r>
              <a:rPr lang="en-GB" b="0" baseline="0" dirty="0"/>
              <a:t>Formation of a national multi stakeholder working group</a:t>
            </a:r>
          </a:p>
          <a:p>
            <a:pPr marL="171450" indent="-171450">
              <a:buFontTx/>
              <a:buChar char="-"/>
            </a:pPr>
            <a:r>
              <a:rPr lang="en-GB" b="0" baseline="0" dirty="0"/>
              <a:t>Sector mapping exercise to identify sector governance, key donors, major activities, budgets, implementers, key dates etc.)</a:t>
            </a:r>
          </a:p>
          <a:p>
            <a:pPr marL="171450" indent="-171450">
              <a:buFontTx/>
              <a:buChar char="-"/>
            </a:pPr>
            <a:r>
              <a:rPr lang="en-GB" b="0" baseline="0" dirty="0"/>
              <a:t>Working group and government identifies key areas of mutual interest in the GLAAS survey</a:t>
            </a:r>
          </a:p>
          <a:p>
            <a:pPr marL="0" indent="0">
              <a:buFontTx/>
              <a:buNone/>
            </a:pPr>
            <a:endParaRPr lang="en-GB" b="0" baseline="0" dirty="0"/>
          </a:p>
          <a:p>
            <a:pPr marL="0" indent="0">
              <a:buFontTx/>
              <a:buNone/>
            </a:pPr>
            <a:r>
              <a:rPr lang="en-GB" b="1" baseline="0" dirty="0">
                <a:highlight>
                  <a:srgbClr val="FFFF00"/>
                </a:highlight>
              </a:rPr>
              <a:t>To identify other focal points: </a:t>
            </a:r>
          </a:p>
          <a:p>
            <a:r>
              <a:rPr lang="en-GB" sz="1200" kern="1200" dirty="0">
                <a:solidFill>
                  <a:schemeClr val="tx1"/>
                </a:solidFill>
                <a:effectLst/>
                <a:latin typeface="+mn-lt"/>
                <a:ea typeface="+mn-ea"/>
                <a:cs typeface="+mn-cs"/>
              </a:rPr>
              <a:t>It is recommended that GLAAS focal points reach out to the focal points of other national, regional or global monitoring initiatives particularly for the inception workshop or discussions (e.g. SWA, African Ministers’ Council on Water (AMCOW), Protocol on Water and Health, Water Supply and Sanitation Collaborative Council (WSSCC), Sustainable Sanitation Alliance (</a:t>
            </a:r>
            <a:r>
              <a:rPr lang="en-GB" sz="1200" kern="1200" dirty="0" err="1">
                <a:solidFill>
                  <a:schemeClr val="tx1"/>
                </a:solidFill>
                <a:effectLst/>
                <a:latin typeface="+mn-lt"/>
                <a:ea typeface="+mn-ea"/>
                <a:cs typeface="+mn-cs"/>
              </a:rPr>
              <a:t>SuSanA</a:t>
            </a:r>
            <a:r>
              <a:rPr lang="en-GB" sz="1200" kern="1200" dirty="0">
                <a:solidFill>
                  <a:schemeClr val="tx1"/>
                </a:solidFill>
                <a:effectLst/>
                <a:latin typeface="+mn-lt"/>
                <a:ea typeface="+mn-ea"/>
                <a:cs typeface="+mn-cs"/>
              </a:rPr>
              <a:t>), Integrated monitoring initiative for SDG 6, Integrated Water Resources Management monitoring initiative) to ensure alignment and coordination. Contact information for some of these country focal points is available from the WHO regional office and the GLAAS team at </a:t>
            </a:r>
            <a:r>
              <a:rPr lang="en-GB" sz="1200" u="sng" kern="1200" dirty="0">
                <a:solidFill>
                  <a:schemeClr val="tx1"/>
                </a:solidFill>
                <a:effectLst/>
                <a:latin typeface="+mn-lt"/>
                <a:ea typeface="+mn-ea"/>
                <a:cs typeface="+mn-cs"/>
                <a:hlinkClick r:id="rId3"/>
              </a:rPr>
              <a:t>glaas@who.int</a:t>
            </a:r>
            <a:r>
              <a:rPr lang="en-GB"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71E5DF83-AC1F-41E6-BADE-73BFF3CC193E}" type="slidenum">
              <a:rPr lang="en-GB" smtClean="0"/>
              <a:t>6</a:t>
            </a:fld>
            <a:endParaRPr lang="en-GB"/>
          </a:p>
        </p:txBody>
      </p:sp>
    </p:spTree>
    <p:extLst>
      <p:ext uri="{BB962C8B-B14F-4D97-AF65-F5344CB8AC3E}">
        <p14:creationId xmlns:p14="http://schemas.microsoft.com/office/powerpoint/2010/main" val="737900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Other steps could include:</a:t>
            </a:r>
          </a:p>
          <a:p>
            <a:pPr marL="171450" indent="-171450">
              <a:buFontTx/>
              <a:buChar char="-"/>
            </a:pPr>
            <a:r>
              <a:rPr lang="en-GB" b="0" baseline="0" dirty="0"/>
              <a:t>Formation of a national multi stakeholder working group</a:t>
            </a:r>
          </a:p>
          <a:p>
            <a:pPr marL="171450" indent="-171450">
              <a:buFontTx/>
              <a:buChar char="-"/>
            </a:pPr>
            <a:r>
              <a:rPr lang="en-GB" b="0" baseline="0" dirty="0"/>
              <a:t>Sector mapping exercise to identify sector governance, key donors, major activities, budgets, implementers, key dates etc.)</a:t>
            </a:r>
          </a:p>
          <a:p>
            <a:pPr marL="171450" indent="-171450">
              <a:buFontTx/>
              <a:buChar char="-"/>
            </a:pPr>
            <a:r>
              <a:rPr lang="en-GB" b="0" baseline="0" dirty="0"/>
              <a:t>Working group and government identifies key areas of mutual interest in the GLAAS survey</a:t>
            </a:r>
          </a:p>
          <a:p>
            <a:pPr marL="0" indent="0">
              <a:buFontTx/>
              <a:buNone/>
            </a:pPr>
            <a:endParaRPr lang="en-GB" b="0" baseline="0" dirty="0"/>
          </a:p>
        </p:txBody>
      </p:sp>
      <p:sp>
        <p:nvSpPr>
          <p:cNvPr id="4" name="Slide Number Placeholder 3"/>
          <p:cNvSpPr>
            <a:spLocks noGrp="1"/>
          </p:cNvSpPr>
          <p:nvPr>
            <p:ph type="sldNum" sz="quarter" idx="10"/>
          </p:nvPr>
        </p:nvSpPr>
        <p:spPr/>
        <p:txBody>
          <a:bodyPr/>
          <a:lstStyle/>
          <a:p>
            <a:fld id="{71E5DF83-AC1F-41E6-BADE-73BFF3CC193E}" type="slidenum">
              <a:rPr lang="en-GB" smtClean="0"/>
              <a:t>7</a:t>
            </a:fld>
            <a:endParaRPr lang="en-GB"/>
          </a:p>
        </p:txBody>
      </p:sp>
    </p:spTree>
    <p:extLst>
      <p:ext uri="{BB962C8B-B14F-4D97-AF65-F5344CB8AC3E}">
        <p14:creationId xmlns:p14="http://schemas.microsoft.com/office/powerpoint/2010/main" val="312156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National Focal Point coordinates response to GLAAS survey with support from key stakeholders, working groups, and Regional focal</a:t>
            </a:r>
            <a:r>
              <a:rPr lang="en-GB" sz="1200" baseline="0" dirty="0"/>
              <a:t> point (i.e. WHO Regional Office focal point)</a:t>
            </a: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Other</a:t>
            </a:r>
            <a:r>
              <a:rPr lang="en-GB" sz="1200" b="1" baseline="0" dirty="0"/>
              <a:t> steps could include</a:t>
            </a:r>
            <a:r>
              <a:rPr lang="en-GB" sz="1200" b="0"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t>- Regional focal point (WHO Regional Office contact point or IRC/</a:t>
            </a:r>
            <a:r>
              <a:rPr lang="en-GB" sz="1200" b="0" baseline="0" dirty="0" err="1"/>
              <a:t>AguaConsult</a:t>
            </a:r>
            <a:r>
              <a:rPr lang="en-GB" sz="1200" b="0" baseline="0" dirty="0"/>
              <a:t> in Africa Region) act as main contact point for questions on survey</a:t>
            </a:r>
            <a:endParaRPr lang="en-GB" sz="1200" b="1" dirty="0"/>
          </a:p>
        </p:txBody>
      </p:sp>
      <p:sp>
        <p:nvSpPr>
          <p:cNvPr id="4" name="Slide Number Placeholder 3"/>
          <p:cNvSpPr>
            <a:spLocks noGrp="1"/>
          </p:cNvSpPr>
          <p:nvPr>
            <p:ph type="sldNum" sz="quarter" idx="10"/>
          </p:nvPr>
        </p:nvSpPr>
        <p:spPr/>
        <p:txBody>
          <a:bodyPr/>
          <a:lstStyle/>
          <a:p>
            <a:fld id="{71E5DF83-AC1F-41E6-BADE-73BFF3CC193E}" type="slidenum">
              <a:rPr lang="en-GB" smtClean="0"/>
              <a:t>8</a:t>
            </a:fld>
            <a:endParaRPr lang="en-GB"/>
          </a:p>
        </p:txBody>
      </p:sp>
    </p:spTree>
    <p:extLst>
      <p:ext uri="{BB962C8B-B14F-4D97-AF65-F5344CB8AC3E}">
        <p14:creationId xmlns:p14="http://schemas.microsoft.com/office/powerpoint/2010/main" val="737900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Findings</a:t>
            </a:r>
            <a:r>
              <a:rPr lang="en-GB" sz="1200" b="0" baseline="0" dirty="0"/>
              <a:t> from the GLAAS survey are presented back at a multi-stakeholder national workshop for a decision to be made about how GLAAS findings will be actioned. More information or clarification from the National Focal point may be required for data quality. </a:t>
            </a:r>
          </a:p>
          <a:p>
            <a:endParaRPr lang="en-GB" sz="1200" b="0" dirty="0"/>
          </a:p>
          <a:p>
            <a:r>
              <a:rPr lang="en-GB" sz="1200" b="1" dirty="0"/>
              <a:t>Other steps could</a:t>
            </a:r>
            <a:r>
              <a:rPr lang="en-GB" sz="1200" b="1" baseline="0" dirty="0"/>
              <a:t> include:</a:t>
            </a:r>
          </a:p>
          <a:p>
            <a:pPr marL="171450" indent="-171450">
              <a:buFont typeface="Arial" panose="020B0604020202020204" pitchFamily="34" charset="0"/>
              <a:buChar char="•"/>
            </a:pPr>
            <a:r>
              <a:rPr lang="en-GB" sz="1200" b="0" baseline="0" dirty="0"/>
              <a:t>A nominated person at WHO HQ can provide quality assurance at the country or regional level</a:t>
            </a:r>
            <a:endParaRPr lang="en-GB" sz="1200" b="0" dirty="0"/>
          </a:p>
        </p:txBody>
      </p:sp>
      <p:sp>
        <p:nvSpPr>
          <p:cNvPr id="4" name="Slide Number Placeholder 3"/>
          <p:cNvSpPr>
            <a:spLocks noGrp="1"/>
          </p:cNvSpPr>
          <p:nvPr>
            <p:ph type="sldNum" sz="quarter" idx="10"/>
          </p:nvPr>
        </p:nvSpPr>
        <p:spPr/>
        <p:txBody>
          <a:bodyPr/>
          <a:lstStyle/>
          <a:p>
            <a:fld id="{71E5DF83-AC1F-41E6-BADE-73BFF3CC193E}" type="slidenum">
              <a:rPr lang="en-GB" smtClean="0"/>
              <a:t>9</a:t>
            </a:fld>
            <a:endParaRPr lang="en-GB"/>
          </a:p>
        </p:txBody>
      </p:sp>
    </p:spTree>
    <p:extLst>
      <p:ext uri="{BB962C8B-B14F-4D97-AF65-F5344CB8AC3E}">
        <p14:creationId xmlns:p14="http://schemas.microsoft.com/office/powerpoint/2010/main" val="737900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3999" cy="68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71600" y="2924944"/>
            <a:ext cx="7342584" cy="792088"/>
          </a:xfrm>
        </p:spPr>
        <p:txBody>
          <a:bodyPr>
            <a:normAutofit/>
          </a:bodyPr>
          <a:lstStyle>
            <a:lvl1pPr algn="l">
              <a:defRPr lang="en-GB" sz="3600" b="1" kern="1200" dirty="0">
                <a:solidFill>
                  <a:schemeClr val="accent5">
                    <a:lumMod val="60000"/>
                    <a:lumOff val="40000"/>
                  </a:schemeClr>
                </a:solidFill>
                <a:latin typeface="+mj-lt"/>
                <a:ea typeface="+mj-ea"/>
                <a:cs typeface="+mj-cs"/>
              </a:defRPr>
            </a:lvl1pPr>
          </a:lstStyle>
          <a:p>
            <a:r>
              <a:rPr lang="en-US" dirty="0"/>
              <a:t>Click to edit Master title style</a:t>
            </a:r>
            <a:endParaRPr lang="en-GB" dirty="0"/>
          </a:p>
        </p:txBody>
      </p:sp>
      <p:sp>
        <p:nvSpPr>
          <p:cNvPr id="3" name="Subtitle 2"/>
          <p:cNvSpPr>
            <a:spLocks noGrp="1"/>
          </p:cNvSpPr>
          <p:nvPr>
            <p:ph type="subTitle" idx="1"/>
          </p:nvPr>
        </p:nvSpPr>
        <p:spPr>
          <a:xfrm>
            <a:off x="971600" y="3717032"/>
            <a:ext cx="6400800" cy="1752600"/>
          </a:xfrm>
        </p:spPr>
        <p:txBody>
          <a:bodyPr>
            <a:normAutofit/>
          </a:bodyPr>
          <a:lstStyle>
            <a:lvl1pPr marL="0" indent="0" algn="l">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313336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733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8661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386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515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5708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2163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473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40768"/>
            <a:ext cx="4040188"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5253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340768"/>
            <a:ext cx="4041775"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5253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004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466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54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567"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6714" y="273051"/>
            <a:ext cx="5111750" cy="53881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83567" y="1435101"/>
            <a:ext cx="3008313" cy="42261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2110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128"/>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32231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15719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5843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9412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12776"/>
            <a:ext cx="8229600" cy="413305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5764522"/>
            <a:ext cx="9144001" cy="109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388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lang="en-GB" sz="3600" b="1" kern="1200" dirty="0">
          <a:solidFill>
            <a:srgbClr val="0F366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GLAAS Process</a:t>
            </a:r>
          </a:p>
        </p:txBody>
      </p:sp>
      <p:sp>
        <p:nvSpPr>
          <p:cNvPr id="3" name="Subtitle 2"/>
          <p:cNvSpPr>
            <a:spLocks noGrp="1"/>
          </p:cNvSpPr>
          <p:nvPr>
            <p:ph type="subTitle" idx="1"/>
          </p:nvPr>
        </p:nvSpPr>
        <p:spPr/>
        <p:txBody>
          <a:bodyPr/>
          <a:lstStyle/>
          <a:p>
            <a:r>
              <a:rPr lang="en-GB" dirty="0"/>
              <a:t>Module 2</a:t>
            </a:r>
          </a:p>
          <a:p>
            <a:r>
              <a:rPr lang="en-GB" dirty="0"/>
              <a:t>GLAAS 2018/2019 cycle</a:t>
            </a:r>
          </a:p>
        </p:txBody>
      </p:sp>
    </p:spTree>
    <p:extLst>
      <p:ext uri="{BB962C8B-B14F-4D97-AF65-F5344CB8AC3E}">
        <p14:creationId xmlns:p14="http://schemas.microsoft.com/office/powerpoint/2010/main" val="3662916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35" y="303108"/>
            <a:ext cx="1500973" cy="5159424"/>
            <a:chOff x="6401397" y="291049"/>
            <a:chExt cx="1500973" cy="5159424"/>
          </a:xfrm>
        </p:grpSpPr>
        <p:sp>
          <p:nvSpPr>
            <p:cNvPr id="5" name="Rounded Rectangle 4"/>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Deciding to participate</a:t>
              </a:r>
            </a:p>
          </p:txBody>
        </p:sp>
        <p:sp>
          <p:nvSpPr>
            <p:cNvPr id="6" name="Rounded Rectangle 5"/>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Introductory meetings</a:t>
              </a:r>
            </a:p>
          </p:txBody>
        </p:sp>
        <p:sp>
          <p:nvSpPr>
            <p:cNvPr id="7" name="Rounded Rectangle 6"/>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Pre-data collection</a:t>
              </a:r>
            </a:p>
          </p:txBody>
        </p:sp>
        <p:sp>
          <p:nvSpPr>
            <p:cNvPr id="8" name="Rounded Rectangle 7"/>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Data collection</a:t>
              </a:r>
            </a:p>
          </p:txBody>
        </p:sp>
        <p:sp>
          <p:nvSpPr>
            <p:cNvPr id="9" name="Rounded Rectangle 8"/>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Data validation</a:t>
              </a:r>
            </a:p>
          </p:txBody>
        </p:sp>
        <p:sp>
          <p:nvSpPr>
            <p:cNvPr id="10" name="Rounded Rectangle 9"/>
            <p:cNvSpPr/>
            <p:nvPr/>
          </p:nvSpPr>
          <p:spPr>
            <a:xfrm>
              <a:off x="6408949" y="4124489"/>
              <a:ext cx="1493421" cy="55929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bg1"/>
                  </a:solidFill>
                </a:rPr>
                <a:t>Submitting documents</a:t>
              </a:r>
            </a:p>
          </p:txBody>
        </p:sp>
        <p:sp>
          <p:nvSpPr>
            <p:cNvPr id="11" name="Rounded Rectangle 10"/>
            <p:cNvSpPr/>
            <p:nvPr/>
          </p:nvSpPr>
          <p:spPr>
            <a:xfrm>
              <a:off x="6424051" y="4891177"/>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Reporting &amp; data use</a:t>
              </a:r>
            </a:p>
          </p:txBody>
        </p:sp>
      </p:grpSp>
      <p:grpSp>
        <p:nvGrpSpPr>
          <p:cNvPr id="12" name="Group 11"/>
          <p:cNvGrpSpPr/>
          <p:nvPr/>
        </p:nvGrpSpPr>
        <p:grpSpPr>
          <a:xfrm>
            <a:off x="1049908" y="862402"/>
            <a:ext cx="174224" cy="4040837"/>
            <a:chOff x="7064770" y="850343"/>
            <a:chExt cx="174224" cy="4040837"/>
          </a:xfrm>
        </p:grpSpPr>
        <p:sp>
          <p:nvSpPr>
            <p:cNvPr id="13" name="Right Arrow 12"/>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5400000">
              <a:off x="7036857" y="471170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itle 1"/>
          <p:cNvSpPr>
            <a:spLocks noGrp="1"/>
          </p:cNvSpPr>
          <p:nvPr>
            <p:ph type="title"/>
          </p:nvPr>
        </p:nvSpPr>
        <p:spPr>
          <a:xfrm>
            <a:off x="2662445" y="274638"/>
            <a:ext cx="6140025" cy="994122"/>
          </a:xfrm>
        </p:spPr>
        <p:txBody>
          <a:bodyPr>
            <a:normAutofit fontScale="90000"/>
          </a:bodyPr>
          <a:lstStyle/>
          <a:p>
            <a:r>
              <a:rPr lang="en-GB" dirty="0"/>
              <a:t>Submission of GLAAS country survey documents </a:t>
            </a:r>
          </a:p>
        </p:txBody>
      </p:sp>
      <p:grpSp>
        <p:nvGrpSpPr>
          <p:cNvPr id="37" name="Group 36"/>
          <p:cNvGrpSpPr/>
          <p:nvPr/>
        </p:nvGrpSpPr>
        <p:grpSpPr>
          <a:xfrm>
            <a:off x="204129" y="396875"/>
            <a:ext cx="364812" cy="4947770"/>
            <a:chOff x="204129" y="396875"/>
            <a:chExt cx="364812" cy="4947770"/>
          </a:xfrm>
        </p:grpSpPr>
        <p:sp>
          <p:nvSpPr>
            <p:cNvPr id="38" name="Oval 37"/>
            <p:cNvSpPr/>
            <p:nvPr/>
          </p:nvSpPr>
          <p:spPr>
            <a:xfrm>
              <a:off x="204129"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1</a:t>
              </a:r>
            </a:p>
          </p:txBody>
        </p:sp>
        <p:sp>
          <p:nvSpPr>
            <p:cNvPr id="39" name="Oval 38"/>
            <p:cNvSpPr/>
            <p:nvPr/>
          </p:nvSpPr>
          <p:spPr>
            <a:xfrm>
              <a:off x="204129"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2</a:t>
              </a:r>
            </a:p>
          </p:txBody>
        </p:sp>
        <p:sp>
          <p:nvSpPr>
            <p:cNvPr id="40" name="Oval 39"/>
            <p:cNvSpPr/>
            <p:nvPr/>
          </p:nvSpPr>
          <p:spPr>
            <a:xfrm>
              <a:off x="204129"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3</a:t>
              </a:r>
            </a:p>
          </p:txBody>
        </p:sp>
        <p:sp>
          <p:nvSpPr>
            <p:cNvPr id="41" name="Oval 40"/>
            <p:cNvSpPr/>
            <p:nvPr/>
          </p:nvSpPr>
          <p:spPr>
            <a:xfrm>
              <a:off x="208901"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4</a:t>
              </a:r>
            </a:p>
          </p:txBody>
        </p:sp>
        <p:sp>
          <p:nvSpPr>
            <p:cNvPr id="42" name="Oval 41"/>
            <p:cNvSpPr/>
            <p:nvPr/>
          </p:nvSpPr>
          <p:spPr>
            <a:xfrm>
              <a:off x="208901"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5</a:t>
              </a:r>
            </a:p>
          </p:txBody>
        </p:sp>
        <p:sp>
          <p:nvSpPr>
            <p:cNvPr id="43" name="Oval 42"/>
            <p:cNvSpPr/>
            <p:nvPr/>
          </p:nvSpPr>
          <p:spPr>
            <a:xfrm>
              <a:off x="208901" y="4230315"/>
              <a:ext cx="360040" cy="347641"/>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b="1" dirty="0">
                  <a:solidFill>
                    <a:schemeClr val="lt1"/>
                  </a:solidFill>
                </a:rPr>
                <a:t>6</a:t>
              </a:r>
            </a:p>
          </p:txBody>
        </p:sp>
        <p:sp>
          <p:nvSpPr>
            <p:cNvPr id="44" name="Oval 43"/>
            <p:cNvSpPr/>
            <p:nvPr/>
          </p:nvSpPr>
          <p:spPr>
            <a:xfrm>
              <a:off x="208901"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7</a:t>
              </a:r>
            </a:p>
          </p:txBody>
        </p:sp>
      </p:grpSp>
      <p:sp>
        <p:nvSpPr>
          <p:cNvPr id="45" name="Content Placeholder 2"/>
          <p:cNvSpPr>
            <a:spLocks noGrp="1"/>
          </p:cNvSpPr>
          <p:nvPr>
            <p:ph idx="1"/>
          </p:nvPr>
        </p:nvSpPr>
        <p:spPr>
          <a:xfrm>
            <a:off x="2662445" y="1268760"/>
            <a:ext cx="6272654" cy="4247317"/>
          </a:xfrm>
          <a:noFill/>
        </p:spPr>
        <p:txBody>
          <a:bodyPr wrap="square" rtlCol="0">
            <a:spAutoFit/>
          </a:bodyPr>
          <a:lstStyle/>
          <a:p>
            <a:pPr>
              <a:buFont typeface="Wingdings" panose="05000000000000000000" pitchFamily="2" charset="2"/>
              <a:buChar char="§"/>
            </a:pPr>
            <a:r>
              <a:rPr lang="en-GB" sz="2800" dirty="0">
                <a:solidFill>
                  <a:schemeClr val="tx2">
                    <a:lumMod val="75000"/>
                  </a:schemeClr>
                </a:solidFill>
              </a:rPr>
              <a:t>National focal point submits documents including: </a:t>
            </a:r>
          </a:p>
          <a:p>
            <a:pPr lvl="2">
              <a:buFont typeface="Wingdings" panose="05000000000000000000" pitchFamily="2" charset="2"/>
              <a:buChar char="§"/>
            </a:pPr>
            <a:r>
              <a:rPr lang="en-GB" sz="2000" dirty="0">
                <a:solidFill>
                  <a:schemeClr val="tx2">
                    <a:lumMod val="75000"/>
                  </a:schemeClr>
                </a:solidFill>
              </a:rPr>
              <a:t>Survey form</a:t>
            </a:r>
          </a:p>
          <a:p>
            <a:pPr lvl="2">
              <a:buFont typeface="Wingdings" panose="05000000000000000000" pitchFamily="2" charset="2"/>
              <a:buChar char="§"/>
            </a:pPr>
            <a:r>
              <a:rPr lang="en-GB" sz="2000" dirty="0">
                <a:solidFill>
                  <a:schemeClr val="tx2">
                    <a:lumMod val="75000"/>
                  </a:schemeClr>
                </a:solidFill>
              </a:rPr>
              <a:t>Survey annex </a:t>
            </a:r>
          </a:p>
          <a:p>
            <a:pPr lvl="2">
              <a:buFont typeface="Wingdings" panose="05000000000000000000" pitchFamily="2" charset="2"/>
              <a:buChar char="§"/>
            </a:pPr>
            <a:r>
              <a:rPr lang="en-GB" sz="2000" dirty="0">
                <a:solidFill>
                  <a:schemeClr val="tx2">
                    <a:lumMod val="75000"/>
                  </a:schemeClr>
                </a:solidFill>
              </a:rPr>
              <a:t>Country feedback form</a:t>
            </a:r>
          </a:p>
          <a:p>
            <a:pPr lvl="2">
              <a:buFont typeface="Wingdings" panose="05000000000000000000" pitchFamily="2" charset="2"/>
              <a:buChar char="§"/>
            </a:pPr>
            <a:r>
              <a:rPr lang="en-GB" sz="2000" dirty="0">
                <a:solidFill>
                  <a:schemeClr val="tx2">
                    <a:lumMod val="75000"/>
                  </a:schemeClr>
                </a:solidFill>
              </a:rPr>
              <a:t>Data collection process form</a:t>
            </a:r>
          </a:p>
          <a:p>
            <a:pPr lvl="2">
              <a:buFont typeface="Wingdings" panose="05000000000000000000" pitchFamily="2" charset="2"/>
              <a:buChar char="§"/>
            </a:pPr>
            <a:r>
              <a:rPr lang="en-GB" sz="2000" dirty="0">
                <a:solidFill>
                  <a:schemeClr val="tx2">
                    <a:lumMod val="75000"/>
                  </a:schemeClr>
                </a:solidFill>
              </a:rPr>
              <a:t>Consent form (if applicable)</a:t>
            </a:r>
          </a:p>
          <a:p>
            <a:pPr marL="0" indent="0">
              <a:spcBef>
                <a:spcPts val="1200"/>
              </a:spcBef>
              <a:buNone/>
            </a:pPr>
            <a:r>
              <a:rPr lang="en-GB" sz="2800" dirty="0">
                <a:solidFill>
                  <a:schemeClr val="tx2">
                    <a:lumMod val="75000"/>
                  </a:schemeClr>
                </a:solidFill>
              </a:rPr>
              <a:t>Documents should be submitted to the WHO regional office and GLAAS at </a:t>
            </a:r>
            <a:r>
              <a:rPr lang="en-GB" sz="2800" dirty="0">
                <a:solidFill>
                  <a:schemeClr val="tx2">
                    <a:lumMod val="75000"/>
                  </a:schemeClr>
                </a:solidFill>
                <a:hlinkClick r:id="rId3"/>
              </a:rPr>
              <a:t>glaas@who.int</a:t>
            </a:r>
            <a:r>
              <a:rPr lang="en-GB" sz="2800" dirty="0">
                <a:solidFill>
                  <a:schemeClr val="tx2">
                    <a:lumMod val="75000"/>
                  </a:schemeClr>
                </a:solidFill>
              </a:rPr>
              <a:t> by </a:t>
            </a:r>
            <a:r>
              <a:rPr lang="en-GB" sz="2800" b="1" dirty="0">
                <a:solidFill>
                  <a:schemeClr val="tx2">
                    <a:lumMod val="75000"/>
                  </a:schemeClr>
                </a:solidFill>
              </a:rPr>
              <a:t>December 15</a:t>
            </a:r>
            <a:r>
              <a:rPr lang="en-GB" sz="2800" b="1" baseline="30000" dirty="0">
                <a:solidFill>
                  <a:schemeClr val="tx2">
                    <a:lumMod val="75000"/>
                  </a:schemeClr>
                </a:solidFill>
              </a:rPr>
              <a:t>th</a:t>
            </a:r>
            <a:r>
              <a:rPr lang="en-GB" sz="2800" b="1" dirty="0">
                <a:solidFill>
                  <a:schemeClr val="tx2">
                    <a:lumMod val="75000"/>
                  </a:schemeClr>
                </a:solidFill>
              </a:rPr>
              <a:t>, 2018</a:t>
            </a:r>
          </a:p>
        </p:txBody>
      </p:sp>
    </p:spTree>
    <p:extLst>
      <p:ext uri="{BB962C8B-B14F-4D97-AF65-F5344CB8AC3E}">
        <p14:creationId xmlns:p14="http://schemas.microsoft.com/office/powerpoint/2010/main" val="642257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35" y="303108"/>
            <a:ext cx="1500973" cy="5159424"/>
            <a:chOff x="6401397" y="291049"/>
            <a:chExt cx="1500973" cy="5159424"/>
          </a:xfrm>
        </p:grpSpPr>
        <p:sp>
          <p:nvSpPr>
            <p:cNvPr id="5" name="Rounded Rectangle 4"/>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Deciding to participate</a:t>
              </a:r>
            </a:p>
          </p:txBody>
        </p:sp>
        <p:sp>
          <p:nvSpPr>
            <p:cNvPr id="6" name="Rounded Rectangle 5"/>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Introductory meetings</a:t>
              </a:r>
            </a:p>
          </p:txBody>
        </p:sp>
        <p:sp>
          <p:nvSpPr>
            <p:cNvPr id="7" name="Rounded Rectangle 6"/>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Pre-data collection</a:t>
              </a:r>
            </a:p>
          </p:txBody>
        </p:sp>
        <p:sp>
          <p:nvSpPr>
            <p:cNvPr id="8" name="Rounded Rectangle 7"/>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Data collection</a:t>
              </a:r>
            </a:p>
          </p:txBody>
        </p:sp>
        <p:sp>
          <p:nvSpPr>
            <p:cNvPr id="9" name="Rounded Rectangle 8"/>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Data validation</a:t>
              </a:r>
            </a:p>
          </p:txBody>
        </p:sp>
        <p:sp>
          <p:nvSpPr>
            <p:cNvPr id="10" name="Rounded Rectangle 9"/>
            <p:cNvSpPr/>
            <p:nvPr/>
          </p:nvSpPr>
          <p:spPr>
            <a:xfrm>
              <a:off x="6408949" y="4124489"/>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Submitting documents</a:t>
              </a:r>
            </a:p>
          </p:txBody>
        </p:sp>
        <p:sp>
          <p:nvSpPr>
            <p:cNvPr id="11" name="Rounded Rectangle 10"/>
            <p:cNvSpPr/>
            <p:nvPr/>
          </p:nvSpPr>
          <p:spPr>
            <a:xfrm>
              <a:off x="6424051" y="4891177"/>
              <a:ext cx="1478319" cy="55929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bg1"/>
                  </a:solidFill>
                </a:rPr>
                <a:t>Reporting &amp; data use</a:t>
              </a:r>
            </a:p>
          </p:txBody>
        </p:sp>
      </p:grpSp>
      <p:grpSp>
        <p:nvGrpSpPr>
          <p:cNvPr id="12" name="Group 11"/>
          <p:cNvGrpSpPr/>
          <p:nvPr/>
        </p:nvGrpSpPr>
        <p:grpSpPr>
          <a:xfrm>
            <a:off x="1049908" y="862402"/>
            <a:ext cx="174224" cy="4040837"/>
            <a:chOff x="7064770" y="850343"/>
            <a:chExt cx="174224" cy="4040837"/>
          </a:xfrm>
        </p:grpSpPr>
        <p:sp>
          <p:nvSpPr>
            <p:cNvPr id="13" name="Right Arrow 12"/>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5400000">
              <a:off x="7036857" y="471170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itle 1"/>
          <p:cNvSpPr>
            <a:spLocks noGrp="1"/>
          </p:cNvSpPr>
          <p:nvPr>
            <p:ph type="title"/>
          </p:nvPr>
        </p:nvSpPr>
        <p:spPr>
          <a:xfrm>
            <a:off x="2662445" y="274638"/>
            <a:ext cx="6140025" cy="994122"/>
          </a:xfrm>
        </p:spPr>
        <p:txBody>
          <a:bodyPr>
            <a:normAutofit/>
          </a:bodyPr>
          <a:lstStyle/>
          <a:p>
            <a:r>
              <a:rPr lang="en-GB" dirty="0"/>
              <a:t>Reporting and data use</a:t>
            </a:r>
          </a:p>
        </p:txBody>
      </p:sp>
      <p:grpSp>
        <p:nvGrpSpPr>
          <p:cNvPr id="37" name="Group 36"/>
          <p:cNvGrpSpPr/>
          <p:nvPr/>
        </p:nvGrpSpPr>
        <p:grpSpPr>
          <a:xfrm>
            <a:off x="204129" y="396875"/>
            <a:ext cx="364812" cy="4947770"/>
            <a:chOff x="204129" y="396875"/>
            <a:chExt cx="364812" cy="4947770"/>
          </a:xfrm>
        </p:grpSpPr>
        <p:sp>
          <p:nvSpPr>
            <p:cNvPr id="38" name="Oval 37"/>
            <p:cNvSpPr/>
            <p:nvPr/>
          </p:nvSpPr>
          <p:spPr>
            <a:xfrm>
              <a:off x="204129"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1</a:t>
              </a:r>
            </a:p>
          </p:txBody>
        </p:sp>
        <p:sp>
          <p:nvSpPr>
            <p:cNvPr id="39" name="Oval 38"/>
            <p:cNvSpPr/>
            <p:nvPr/>
          </p:nvSpPr>
          <p:spPr>
            <a:xfrm>
              <a:off x="204129"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2</a:t>
              </a:r>
            </a:p>
          </p:txBody>
        </p:sp>
        <p:sp>
          <p:nvSpPr>
            <p:cNvPr id="40" name="Oval 39"/>
            <p:cNvSpPr/>
            <p:nvPr/>
          </p:nvSpPr>
          <p:spPr>
            <a:xfrm>
              <a:off x="204129"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3</a:t>
              </a:r>
            </a:p>
          </p:txBody>
        </p:sp>
        <p:sp>
          <p:nvSpPr>
            <p:cNvPr id="41" name="Oval 40"/>
            <p:cNvSpPr/>
            <p:nvPr/>
          </p:nvSpPr>
          <p:spPr>
            <a:xfrm>
              <a:off x="208901"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4</a:t>
              </a:r>
            </a:p>
          </p:txBody>
        </p:sp>
        <p:sp>
          <p:nvSpPr>
            <p:cNvPr id="42" name="Oval 41"/>
            <p:cNvSpPr/>
            <p:nvPr/>
          </p:nvSpPr>
          <p:spPr>
            <a:xfrm>
              <a:off x="208901"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5</a:t>
              </a:r>
            </a:p>
          </p:txBody>
        </p:sp>
        <p:sp>
          <p:nvSpPr>
            <p:cNvPr id="43" name="Oval 42"/>
            <p:cNvSpPr/>
            <p:nvPr/>
          </p:nvSpPr>
          <p:spPr>
            <a:xfrm>
              <a:off x="208901"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6</a:t>
              </a:r>
            </a:p>
          </p:txBody>
        </p:sp>
        <p:sp>
          <p:nvSpPr>
            <p:cNvPr id="44" name="Oval 43"/>
            <p:cNvSpPr/>
            <p:nvPr/>
          </p:nvSpPr>
          <p:spPr>
            <a:xfrm>
              <a:off x="208901" y="4997004"/>
              <a:ext cx="360040" cy="347641"/>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b="1" dirty="0">
                  <a:solidFill>
                    <a:schemeClr val="lt1"/>
                  </a:solidFill>
                </a:rPr>
                <a:t>7</a:t>
              </a:r>
            </a:p>
          </p:txBody>
        </p:sp>
      </p:grpSp>
      <p:sp>
        <p:nvSpPr>
          <p:cNvPr id="45" name="Content Placeholder 2"/>
          <p:cNvSpPr>
            <a:spLocks noGrp="1"/>
          </p:cNvSpPr>
          <p:nvPr>
            <p:ph idx="1"/>
          </p:nvPr>
        </p:nvSpPr>
        <p:spPr>
          <a:xfrm>
            <a:off x="2659297" y="1154997"/>
            <a:ext cx="6481555" cy="4721292"/>
          </a:xfrm>
          <a:noFill/>
        </p:spPr>
        <p:txBody>
          <a:bodyPr wrap="square" rtlCol="0">
            <a:spAutoFit/>
          </a:bodyPr>
          <a:lstStyle/>
          <a:p>
            <a:pPr>
              <a:spcAft>
                <a:spcPts val="2400"/>
              </a:spcAft>
              <a:buFont typeface="Wingdings" panose="05000000000000000000" pitchFamily="2" charset="2"/>
              <a:buChar char="§"/>
            </a:pPr>
            <a:r>
              <a:rPr lang="en-US" sz="2800" dirty="0">
                <a:solidFill>
                  <a:schemeClr val="tx2">
                    <a:lumMod val="75000"/>
                  </a:schemeClr>
                </a:solidFill>
              </a:rPr>
              <a:t>Country data and GLAAS report published online</a:t>
            </a:r>
          </a:p>
          <a:p>
            <a:pPr>
              <a:spcAft>
                <a:spcPts val="2400"/>
              </a:spcAft>
              <a:buFont typeface="Wingdings" panose="05000000000000000000" pitchFamily="2" charset="2"/>
              <a:buChar char="§"/>
            </a:pPr>
            <a:r>
              <a:rPr lang="en-US" sz="2800" dirty="0">
                <a:solidFill>
                  <a:schemeClr val="tx2">
                    <a:lumMod val="75000"/>
                  </a:schemeClr>
                </a:solidFill>
              </a:rPr>
              <a:t>Production of Country Highlights with GLAAS and national focal point</a:t>
            </a:r>
          </a:p>
          <a:p>
            <a:pPr>
              <a:spcAft>
                <a:spcPts val="2400"/>
              </a:spcAft>
              <a:buFont typeface="Wingdings" panose="05000000000000000000" pitchFamily="2" charset="2"/>
              <a:buChar char="§"/>
            </a:pPr>
            <a:r>
              <a:rPr lang="en-US" sz="2800" dirty="0">
                <a:solidFill>
                  <a:schemeClr val="tx2">
                    <a:lumMod val="75000"/>
                  </a:schemeClr>
                </a:solidFill>
              </a:rPr>
              <a:t>Planning for national use of GLAAS data</a:t>
            </a:r>
          </a:p>
          <a:p>
            <a:pPr>
              <a:spcAft>
                <a:spcPts val="2400"/>
              </a:spcAft>
              <a:buFont typeface="Wingdings" panose="05000000000000000000" pitchFamily="2" charset="2"/>
              <a:buChar char="§"/>
            </a:pPr>
            <a:r>
              <a:rPr lang="en-US" sz="2800" dirty="0">
                <a:solidFill>
                  <a:schemeClr val="tx2">
                    <a:lumMod val="75000"/>
                  </a:schemeClr>
                </a:solidFill>
              </a:rPr>
              <a:t>Feedback to GLAAS from national focal point on process and suggested improvements</a:t>
            </a:r>
            <a:endParaRPr lang="en-GB" sz="2800" dirty="0">
              <a:solidFill>
                <a:schemeClr val="tx2">
                  <a:lumMod val="75000"/>
                </a:schemeClr>
              </a:solidFill>
            </a:endParaRPr>
          </a:p>
        </p:txBody>
      </p:sp>
    </p:spTree>
    <p:extLst>
      <p:ext uri="{BB962C8B-B14F-4D97-AF65-F5344CB8AC3E}">
        <p14:creationId xmlns:p14="http://schemas.microsoft.com/office/powerpoint/2010/main" val="64225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78937"/>
            <a:ext cx="8305182" cy="1362075"/>
          </a:xfrm>
        </p:spPr>
        <p:txBody>
          <a:bodyPr/>
          <a:lstStyle/>
          <a:p>
            <a:r>
              <a:rPr lang="en-GB" cap="none" dirty="0"/>
              <a:t>Botswana</a:t>
            </a:r>
            <a:endParaRPr lang="en-GB" cap="none" dirty="0">
              <a:solidFill>
                <a:srgbClr val="FF0000"/>
              </a:solidFill>
            </a:endParaRPr>
          </a:p>
        </p:txBody>
      </p:sp>
      <p:sp>
        <p:nvSpPr>
          <p:cNvPr id="3" name="Text Placeholder 2"/>
          <p:cNvSpPr>
            <a:spLocks noGrp="1"/>
          </p:cNvSpPr>
          <p:nvPr>
            <p:ph type="body" idx="1"/>
          </p:nvPr>
        </p:nvSpPr>
        <p:spPr>
          <a:xfrm>
            <a:off x="746575" y="1178750"/>
            <a:ext cx="7772400" cy="1500187"/>
          </a:xfrm>
        </p:spPr>
        <p:txBody>
          <a:bodyPr/>
          <a:lstStyle/>
          <a:p>
            <a:r>
              <a:rPr lang="en-GB" b="1" i="1" dirty="0">
                <a:solidFill>
                  <a:schemeClr val="tx2"/>
                </a:solidFill>
              </a:rPr>
              <a:t>Example of Good Practices in the GLAAS Process:</a:t>
            </a:r>
          </a:p>
        </p:txBody>
      </p:sp>
    </p:spTree>
    <p:extLst>
      <p:ext uri="{BB962C8B-B14F-4D97-AF65-F5344CB8AC3E}">
        <p14:creationId xmlns:p14="http://schemas.microsoft.com/office/powerpoint/2010/main" val="3887341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94122"/>
          </a:xfrm>
        </p:spPr>
        <p:txBody>
          <a:bodyPr/>
          <a:lstStyle/>
          <a:p>
            <a:r>
              <a:rPr lang="en-GB" dirty="0"/>
              <a:t>Botswana: GLAAS Process in 2016/2017</a:t>
            </a:r>
          </a:p>
        </p:txBody>
      </p:sp>
      <p:sp>
        <p:nvSpPr>
          <p:cNvPr id="3" name="Content Placeholder 2"/>
          <p:cNvSpPr>
            <a:spLocks noGrp="1"/>
          </p:cNvSpPr>
          <p:nvPr>
            <p:ph idx="1"/>
          </p:nvPr>
        </p:nvSpPr>
        <p:spPr>
          <a:xfrm>
            <a:off x="457200" y="1043735"/>
            <a:ext cx="8229600" cy="4590510"/>
          </a:xfrm>
        </p:spPr>
        <p:txBody>
          <a:bodyPr>
            <a:noAutofit/>
          </a:bodyPr>
          <a:lstStyle/>
          <a:p>
            <a:pPr>
              <a:spcAft>
                <a:spcPts val="600"/>
              </a:spcAft>
            </a:pPr>
            <a:r>
              <a:rPr lang="en-US" sz="2400" dirty="0">
                <a:solidFill>
                  <a:schemeClr val="tx2">
                    <a:lumMod val="75000"/>
                  </a:schemeClr>
                </a:solidFill>
              </a:rPr>
              <a:t>In 2016, Botswana gave formal notice of participation in GLAAS to the WHO regional office and GLAAS</a:t>
            </a:r>
          </a:p>
          <a:p>
            <a:pPr>
              <a:spcAft>
                <a:spcPts val="600"/>
              </a:spcAft>
            </a:pPr>
            <a:r>
              <a:rPr lang="en-US" sz="2400" dirty="0">
                <a:solidFill>
                  <a:schemeClr val="tx2">
                    <a:lumMod val="75000"/>
                  </a:schemeClr>
                </a:solidFill>
              </a:rPr>
              <a:t>A national focal point was identified and established at the Ministry of Land Management, Water and Sanitation (LMWS), which was the lead ministry throughout the GLAAS process</a:t>
            </a:r>
          </a:p>
          <a:p>
            <a:pPr>
              <a:spcAft>
                <a:spcPts val="600"/>
              </a:spcAft>
            </a:pPr>
            <a:r>
              <a:rPr lang="en-US" sz="2400" dirty="0">
                <a:solidFill>
                  <a:schemeClr val="tx2">
                    <a:lumMod val="75000"/>
                  </a:schemeClr>
                </a:solidFill>
              </a:rPr>
              <a:t>The national focal point assembled and worked with a focal point team from the Department of Water Affairs to coordinate the GLAAS process</a:t>
            </a:r>
          </a:p>
          <a:p>
            <a:pPr>
              <a:spcAft>
                <a:spcPts val="600"/>
              </a:spcAft>
            </a:pPr>
            <a:r>
              <a:rPr lang="en-US" sz="2400" dirty="0">
                <a:solidFill>
                  <a:schemeClr val="tx2">
                    <a:lumMod val="75000"/>
                  </a:schemeClr>
                </a:solidFill>
              </a:rPr>
              <a:t>Five relevant ministries and two organizations were identified as key stakeholders to contribute to GLAAS data collection</a:t>
            </a:r>
          </a:p>
        </p:txBody>
      </p:sp>
    </p:spTree>
    <p:extLst>
      <p:ext uri="{BB962C8B-B14F-4D97-AF65-F5344CB8AC3E}">
        <p14:creationId xmlns:p14="http://schemas.microsoft.com/office/powerpoint/2010/main" val="300413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94122"/>
          </a:xfrm>
        </p:spPr>
        <p:txBody>
          <a:bodyPr/>
          <a:lstStyle/>
          <a:p>
            <a:r>
              <a:rPr lang="en-GB" dirty="0"/>
              <a:t>Botswana: GLAAS Process in 2016/2017</a:t>
            </a:r>
          </a:p>
        </p:txBody>
      </p:sp>
      <p:sp>
        <p:nvSpPr>
          <p:cNvPr id="3" name="Content Placeholder 2"/>
          <p:cNvSpPr>
            <a:spLocks noGrp="1"/>
          </p:cNvSpPr>
          <p:nvPr>
            <p:ph idx="1"/>
          </p:nvPr>
        </p:nvSpPr>
        <p:spPr>
          <a:xfrm>
            <a:off x="457200" y="1043735"/>
            <a:ext cx="8229600" cy="4590510"/>
          </a:xfrm>
        </p:spPr>
        <p:txBody>
          <a:bodyPr>
            <a:noAutofit/>
          </a:bodyPr>
          <a:lstStyle/>
          <a:p>
            <a:pPr>
              <a:spcAft>
                <a:spcPts val="600"/>
              </a:spcAft>
            </a:pPr>
            <a:r>
              <a:rPr lang="en-US" sz="2400" dirty="0">
                <a:solidFill>
                  <a:schemeClr val="tx2">
                    <a:lumMod val="75000"/>
                  </a:schemeClr>
                </a:solidFill>
              </a:rPr>
              <a:t>A data collection workshop was organized and these ministries and organizations were in attendance. Although the Ministry of Finance was not present, they were able to provide data to the national focal point</a:t>
            </a:r>
          </a:p>
          <a:p>
            <a:pPr>
              <a:spcAft>
                <a:spcPts val="600"/>
              </a:spcAft>
            </a:pPr>
            <a:r>
              <a:rPr lang="en-US" sz="2400" dirty="0">
                <a:solidFill>
                  <a:schemeClr val="tx2">
                    <a:lumMod val="75000"/>
                  </a:schemeClr>
                </a:solidFill>
              </a:rPr>
              <a:t>Once all data was collected, a data validation workshop was held. The members in attendance considered themselves Botswana’s WASH team. </a:t>
            </a:r>
          </a:p>
          <a:p>
            <a:pPr>
              <a:spcAft>
                <a:spcPts val="600"/>
              </a:spcAft>
            </a:pPr>
            <a:r>
              <a:rPr lang="en-US" sz="2400" dirty="0">
                <a:solidFill>
                  <a:schemeClr val="tx2">
                    <a:lumMod val="75000"/>
                  </a:schemeClr>
                </a:solidFill>
              </a:rPr>
              <a:t>The GLAAS process highlighted that clear leadership in the WASH sector and contributed to reorganization of the WASH sector in Botswana. </a:t>
            </a:r>
          </a:p>
          <a:p>
            <a:pPr>
              <a:spcAft>
                <a:spcPts val="600"/>
              </a:spcAft>
            </a:pPr>
            <a:endParaRPr lang="en-US" sz="2400" dirty="0">
              <a:solidFill>
                <a:schemeClr val="tx2">
                  <a:lumMod val="75000"/>
                </a:schemeClr>
              </a:solidFill>
            </a:endParaRPr>
          </a:p>
        </p:txBody>
      </p:sp>
    </p:spTree>
    <p:extLst>
      <p:ext uri="{BB962C8B-B14F-4D97-AF65-F5344CB8AC3E}">
        <p14:creationId xmlns:p14="http://schemas.microsoft.com/office/powerpoint/2010/main" val="2976346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Thank you!</a:t>
            </a:r>
          </a:p>
        </p:txBody>
      </p:sp>
      <p:sp>
        <p:nvSpPr>
          <p:cNvPr id="3" name="Subtitle 2"/>
          <p:cNvSpPr>
            <a:spLocks noGrp="1"/>
          </p:cNvSpPr>
          <p:nvPr>
            <p:ph type="subTitle" idx="1"/>
          </p:nvPr>
        </p:nvSpPr>
        <p:spPr>
          <a:xfrm>
            <a:off x="1475656" y="3764632"/>
            <a:ext cx="6400800" cy="1752600"/>
          </a:xfrm>
        </p:spPr>
        <p:txBody>
          <a:bodyPr/>
          <a:lstStyle/>
          <a:p>
            <a:pPr algn="ctr"/>
            <a:r>
              <a:rPr lang="en-GB" dirty="0"/>
              <a:t>For additional information or assistance please contact: glaas@who.int </a:t>
            </a:r>
          </a:p>
        </p:txBody>
      </p:sp>
    </p:spTree>
    <p:extLst>
      <p:ext uri="{BB962C8B-B14F-4D97-AF65-F5344CB8AC3E}">
        <p14:creationId xmlns:p14="http://schemas.microsoft.com/office/powerpoint/2010/main" val="140759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normAutofit/>
          </a:bodyPr>
          <a:lstStyle/>
          <a:p>
            <a:pPr>
              <a:spcAft>
                <a:spcPts val="600"/>
              </a:spcAft>
            </a:pPr>
            <a:r>
              <a:rPr lang="en-GB" dirty="0">
                <a:solidFill>
                  <a:schemeClr val="tx2">
                    <a:lumMod val="75000"/>
                  </a:schemeClr>
                </a:solidFill>
              </a:rPr>
              <a:t>This module will give an overview of the </a:t>
            </a:r>
            <a:r>
              <a:rPr lang="en-GB" b="1" dirty="0">
                <a:solidFill>
                  <a:schemeClr val="tx2">
                    <a:lumMod val="75000"/>
                  </a:schemeClr>
                </a:solidFill>
              </a:rPr>
              <a:t>proposed</a:t>
            </a:r>
            <a:r>
              <a:rPr lang="en-GB" dirty="0">
                <a:solidFill>
                  <a:schemeClr val="tx2">
                    <a:lumMod val="75000"/>
                  </a:schemeClr>
                </a:solidFill>
              </a:rPr>
              <a:t> process for implementing GLAAS at country level</a:t>
            </a:r>
          </a:p>
          <a:p>
            <a:pPr>
              <a:spcAft>
                <a:spcPts val="600"/>
              </a:spcAft>
            </a:pPr>
            <a:r>
              <a:rPr lang="en-GB" dirty="0">
                <a:solidFill>
                  <a:schemeClr val="tx2">
                    <a:lumMod val="75000"/>
                  </a:schemeClr>
                </a:solidFill>
              </a:rPr>
              <a:t>This module provides a list of documents to submit alongside the survey form. Data collection will be until December 15</a:t>
            </a:r>
            <a:r>
              <a:rPr lang="en-GB" baseline="30000" dirty="0">
                <a:solidFill>
                  <a:schemeClr val="tx2">
                    <a:lumMod val="75000"/>
                  </a:schemeClr>
                </a:solidFill>
              </a:rPr>
              <a:t>th</a:t>
            </a:r>
            <a:r>
              <a:rPr lang="en-GB" dirty="0">
                <a:solidFill>
                  <a:schemeClr val="tx2">
                    <a:lumMod val="75000"/>
                  </a:schemeClr>
                </a:solidFill>
              </a:rPr>
              <a:t>, 2018</a:t>
            </a:r>
          </a:p>
        </p:txBody>
      </p:sp>
    </p:spTree>
    <p:extLst>
      <p:ext uri="{BB962C8B-B14F-4D97-AF65-F5344CB8AC3E}">
        <p14:creationId xmlns:p14="http://schemas.microsoft.com/office/powerpoint/2010/main" val="216647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39" y="1988840"/>
            <a:ext cx="4770531" cy="2074242"/>
          </a:xfrm>
        </p:spPr>
        <p:txBody>
          <a:bodyPr>
            <a:normAutofit/>
          </a:bodyPr>
          <a:lstStyle/>
          <a:p>
            <a:r>
              <a:rPr lang="en-GB" sz="4000"/>
              <a:t>Suggested GLAAS process</a:t>
            </a:r>
            <a:endParaRPr lang="en-GB" sz="4000" dirty="0"/>
          </a:p>
        </p:txBody>
      </p:sp>
      <p:cxnSp>
        <p:nvCxnSpPr>
          <p:cNvPr id="4" name="Straight Connector 3"/>
          <p:cNvCxnSpPr/>
          <p:nvPr/>
        </p:nvCxnSpPr>
        <p:spPr>
          <a:xfrm flipV="1">
            <a:off x="5337085" y="413665"/>
            <a:ext cx="0" cy="4914192"/>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401397" y="291049"/>
            <a:ext cx="1500973" cy="5159424"/>
            <a:chOff x="6401397" y="291049"/>
            <a:chExt cx="1500973" cy="5159424"/>
          </a:xfrm>
        </p:grpSpPr>
        <p:sp>
          <p:nvSpPr>
            <p:cNvPr id="6" name="Rounded Rectangle 5"/>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Deciding to participate</a:t>
              </a:r>
            </a:p>
          </p:txBody>
        </p:sp>
        <p:sp>
          <p:nvSpPr>
            <p:cNvPr id="9" name="Rounded Rectangle 8"/>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Introductory meetings</a:t>
              </a:r>
            </a:p>
          </p:txBody>
        </p:sp>
        <p:sp>
          <p:nvSpPr>
            <p:cNvPr id="10" name="Rounded Rectangle 9"/>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Pre-data collection</a:t>
              </a:r>
            </a:p>
          </p:txBody>
        </p:sp>
        <p:sp>
          <p:nvSpPr>
            <p:cNvPr id="11" name="Rounded Rectangle 10"/>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Data collection</a:t>
              </a:r>
            </a:p>
          </p:txBody>
        </p:sp>
        <p:sp>
          <p:nvSpPr>
            <p:cNvPr id="12" name="Rounded Rectangle 11"/>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Data validation</a:t>
              </a:r>
            </a:p>
          </p:txBody>
        </p:sp>
        <p:sp>
          <p:nvSpPr>
            <p:cNvPr id="13" name="Rounded Rectangle 12"/>
            <p:cNvSpPr/>
            <p:nvPr/>
          </p:nvSpPr>
          <p:spPr>
            <a:xfrm>
              <a:off x="6408949" y="4124489"/>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Submitting documents</a:t>
              </a:r>
            </a:p>
          </p:txBody>
        </p:sp>
        <p:sp>
          <p:nvSpPr>
            <p:cNvPr id="14" name="Rounded Rectangle 13"/>
            <p:cNvSpPr/>
            <p:nvPr/>
          </p:nvSpPr>
          <p:spPr>
            <a:xfrm>
              <a:off x="6424051" y="4891177"/>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Reporting &amp; data use</a:t>
              </a:r>
            </a:p>
          </p:txBody>
        </p:sp>
      </p:grpSp>
      <p:grpSp>
        <p:nvGrpSpPr>
          <p:cNvPr id="20" name="Group 19"/>
          <p:cNvGrpSpPr/>
          <p:nvPr/>
        </p:nvGrpSpPr>
        <p:grpSpPr>
          <a:xfrm>
            <a:off x="7064770" y="850343"/>
            <a:ext cx="174224" cy="4040837"/>
            <a:chOff x="7064770" y="850343"/>
            <a:chExt cx="174224" cy="4040837"/>
          </a:xfrm>
        </p:grpSpPr>
        <p:sp>
          <p:nvSpPr>
            <p:cNvPr id="7" name="Right Arrow 6"/>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5400000">
              <a:off x="7036857" y="471170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p:cNvGrpSpPr/>
          <p:nvPr/>
        </p:nvGrpSpPr>
        <p:grpSpPr>
          <a:xfrm>
            <a:off x="5922150" y="396875"/>
            <a:ext cx="364812" cy="4947770"/>
            <a:chOff x="5877145" y="396875"/>
            <a:chExt cx="364812" cy="4947770"/>
          </a:xfrm>
        </p:grpSpPr>
        <p:sp>
          <p:nvSpPr>
            <p:cNvPr id="19" name="Oval 18"/>
            <p:cNvSpPr/>
            <p:nvPr/>
          </p:nvSpPr>
          <p:spPr>
            <a:xfrm>
              <a:off x="5877145"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1</a:t>
              </a:r>
            </a:p>
          </p:txBody>
        </p:sp>
        <p:sp>
          <p:nvSpPr>
            <p:cNvPr id="37" name="Oval 36"/>
            <p:cNvSpPr/>
            <p:nvPr/>
          </p:nvSpPr>
          <p:spPr>
            <a:xfrm>
              <a:off x="5877145"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2</a:t>
              </a:r>
            </a:p>
          </p:txBody>
        </p:sp>
        <p:sp>
          <p:nvSpPr>
            <p:cNvPr id="38" name="Oval 37"/>
            <p:cNvSpPr/>
            <p:nvPr/>
          </p:nvSpPr>
          <p:spPr>
            <a:xfrm>
              <a:off x="5877145"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3</a:t>
              </a:r>
            </a:p>
          </p:txBody>
        </p:sp>
        <p:sp>
          <p:nvSpPr>
            <p:cNvPr id="39" name="Oval 38"/>
            <p:cNvSpPr/>
            <p:nvPr/>
          </p:nvSpPr>
          <p:spPr>
            <a:xfrm>
              <a:off x="5881917"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4</a:t>
              </a:r>
            </a:p>
          </p:txBody>
        </p:sp>
        <p:sp>
          <p:nvSpPr>
            <p:cNvPr id="40" name="Oval 39"/>
            <p:cNvSpPr/>
            <p:nvPr/>
          </p:nvSpPr>
          <p:spPr>
            <a:xfrm>
              <a:off x="5881917"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5</a:t>
              </a:r>
            </a:p>
          </p:txBody>
        </p:sp>
        <p:sp>
          <p:nvSpPr>
            <p:cNvPr id="41" name="Oval 40"/>
            <p:cNvSpPr/>
            <p:nvPr/>
          </p:nvSpPr>
          <p:spPr>
            <a:xfrm>
              <a:off x="5881917"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6</a:t>
              </a:r>
            </a:p>
          </p:txBody>
        </p:sp>
        <p:sp>
          <p:nvSpPr>
            <p:cNvPr id="42" name="Oval 41"/>
            <p:cNvSpPr/>
            <p:nvPr/>
          </p:nvSpPr>
          <p:spPr>
            <a:xfrm>
              <a:off x="5881917"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7</a:t>
              </a:r>
            </a:p>
          </p:txBody>
        </p:sp>
      </p:grpSp>
    </p:spTree>
    <p:extLst>
      <p:ext uri="{BB962C8B-B14F-4D97-AF65-F5344CB8AC3E}">
        <p14:creationId xmlns:p14="http://schemas.microsoft.com/office/powerpoint/2010/main" val="415086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35" y="303108"/>
            <a:ext cx="1500973" cy="5159424"/>
            <a:chOff x="6401397" y="291049"/>
            <a:chExt cx="1500973" cy="5159424"/>
          </a:xfrm>
        </p:grpSpPr>
        <p:sp>
          <p:nvSpPr>
            <p:cNvPr id="5" name="Rounded Rectangle 4"/>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Deciding to participate</a:t>
              </a:r>
            </a:p>
          </p:txBody>
        </p:sp>
        <p:sp>
          <p:nvSpPr>
            <p:cNvPr id="6" name="Rounded Rectangle 5"/>
            <p:cNvSpPr/>
            <p:nvPr/>
          </p:nvSpPr>
          <p:spPr>
            <a:xfrm>
              <a:off x="6424051" y="291049"/>
              <a:ext cx="1478319" cy="55929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bg1"/>
                  </a:solidFill>
                </a:rPr>
                <a:t>Introductory meetings</a:t>
              </a:r>
            </a:p>
          </p:txBody>
        </p:sp>
        <p:sp>
          <p:nvSpPr>
            <p:cNvPr id="7" name="Rounded Rectangle 6"/>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Pre-data collection</a:t>
              </a:r>
            </a:p>
          </p:txBody>
        </p:sp>
        <p:sp>
          <p:nvSpPr>
            <p:cNvPr id="8" name="Rounded Rectangle 7"/>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Data collection</a:t>
              </a:r>
            </a:p>
          </p:txBody>
        </p:sp>
        <p:sp>
          <p:nvSpPr>
            <p:cNvPr id="9" name="Rounded Rectangle 8"/>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Data validation</a:t>
              </a:r>
            </a:p>
          </p:txBody>
        </p:sp>
        <p:sp>
          <p:nvSpPr>
            <p:cNvPr id="10" name="Rounded Rectangle 9"/>
            <p:cNvSpPr/>
            <p:nvPr/>
          </p:nvSpPr>
          <p:spPr>
            <a:xfrm>
              <a:off x="6408949" y="4124489"/>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Submitting documents</a:t>
              </a:r>
            </a:p>
          </p:txBody>
        </p:sp>
        <p:sp>
          <p:nvSpPr>
            <p:cNvPr id="11" name="Rounded Rectangle 10"/>
            <p:cNvSpPr/>
            <p:nvPr/>
          </p:nvSpPr>
          <p:spPr>
            <a:xfrm>
              <a:off x="6424051" y="4891177"/>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Reporting &amp; data use</a:t>
              </a:r>
            </a:p>
          </p:txBody>
        </p:sp>
      </p:grpSp>
      <p:grpSp>
        <p:nvGrpSpPr>
          <p:cNvPr id="12" name="Group 11"/>
          <p:cNvGrpSpPr/>
          <p:nvPr/>
        </p:nvGrpSpPr>
        <p:grpSpPr>
          <a:xfrm>
            <a:off x="1049908" y="862402"/>
            <a:ext cx="174224" cy="4040837"/>
            <a:chOff x="7064770" y="850343"/>
            <a:chExt cx="174224" cy="4040837"/>
          </a:xfrm>
        </p:grpSpPr>
        <p:sp>
          <p:nvSpPr>
            <p:cNvPr id="13" name="Right Arrow 12"/>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5400000">
              <a:off x="7036857" y="471170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p:cNvSpPr txBox="1"/>
          <p:nvPr/>
        </p:nvSpPr>
        <p:spPr>
          <a:xfrm>
            <a:off x="2565285" y="1423634"/>
            <a:ext cx="5877145" cy="1384995"/>
          </a:xfrm>
          <a:prstGeom prst="rect">
            <a:avLst/>
          </a:prstGeom>
          <a:noFill/>
        </p:spPr>
        <p:txBody>
          <a:bodyPr wrap="square" rtlCol="0">
            <a:spAutoFit/>
          </a:bodyPr>
          <a:lstStyle/>
          <a:p>
            <a:pPr marL="457200" indent="-457200">
              <a:spcAft>
                <a:spcPts val="2400"/>
              </a:spcAft>
              <a:buFont typeface="Wingdings" panose="05000000000000000000" pitchFamily="2" charset="2"/>
              <a:buChar char="§"/>
            </a:pPr>
            <a:r>
              <a:rPr lang="en-GB" sz="2800" dirty="0">
                <a:solidFill>
                  <a:schemeClr val="tx2">
                    <a:lumMod val="75000"/>
                  </a:schemeClr>
                </a:solidFill>
              </a:rPr>
              <a:t>Meetings with key stakeholders and government representatives to introduce and advocate for GLAAS</a:t>
            </a:r>
          </a:p>
        </p:txBody>
      </p:sp>
      <p:sp>
        <p:nvSpPr>
          <p:cNvPr id="20" name="Title 1"/>
          <p:cNvSpPr>
            <a:spLocks noGrp="1"/>
          </p:cNvSpPr>
          <p:nvPr>
            <p:ph type="title"/>
          </p:nvPr>
        </p:nvSpPr>
        <p:spPr>
          <a:xfrm>
            <a:off x="2553090" y="291708"/>
            <a:ext cx="6386781" cy="994122"/>
          </a:xfrm>
        </p:spPr>
        <p:txBody>
          <a:bodyPr/>
          <a:lstStyle/>
          <a:p>
            <a:r>
              <a:rPr lang="en-GB" dirty="0"/>
              <a:t>Introductory meetings</a:t>
            </a:r>
          </a:p>
        </p:txBody>
      </p:sp>
      <p:grpSp>
        <p:nvGrpSpPr>
          <p:cNvPr id="21" name="Group 20"/>
          <p:cNvGrpSpPr/>
          <p:nvPr/>
        </p:nvGrpSpPr>
        <p:grpSpPr>
          <a:xfrm>
            <a:off x="204129" y="396875"/>
            <a:ext cx="364812" cy="4947770"/>
            <a:chOff x="5877145" y="396875"/>
            <a:chExt cx="364812" cy="4947770"/>
          </a:xfrm>
        </p:grpSpPr>
        <p:sp>
          <p:nvSpPr>
            <p:cNvPr id="22" name="Oval 21"/>
            <p:cNvSpPr/>
            <p:nvPr/>
          </p:nvSpPr>
          <p:spPr>
            <a:xfrm>
              <a:off x="5877145" y="396875"/>
              <a:ext cx="360040" cy="347641"/>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b="1" dirty="0"/>
                <a:t>1</a:t>
              </a:r>
            </a:p>
          </p:txBody>
        </p:sp>
        <p:sp>
          <p:nvSpPr>
            <p:cNvPr id="23" name="Oval 22"/>
            <p:cNvSpPr/>
            <p:nvPr/>
          </p:nvSpPr>
          <p:spPr>
            <a:xfrm>
              <a:off x="5877145"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2</a:t>
              </a:r>
            </a:p>
          </p:txBody>
        </p:sp>
        <p:sp>
          <p:nvSpPr>
            <p:cNvPr id="24" name="Oval 23"/>
            <p:cNvSpPr/>
            <p:nvPr/>
          </p:nvSpPr>
          <p:spPr>
            <a:xfrm>
              <a:off x="5877145"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3</a:t>
              </a:r>
            </a:p>
          </p:txBody>
        </p:sp>
        <p:sp>
          <p:nvSpPr>
            <p:cNvPr id="25" name="Oval 24"/>
            <p:cNvSpPr/>
            <p:nvPr/>
          </p:nvSpPr>
          <p:spPr>
            <a:xfrm>
              <a:off x="5881917"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4</a:t>
              </a:r>
            </a:p>
          </p:txBody>
        </p:sp>
        <p:sp>
          <p:nvSpPr>
            <p:cNvPr id="26" name="Oval 25"/>
            <p:cNvSpPr/>
            <p:nvPr/>
          </p:nvSpPr>
          <p:spPr>
            <a:xfrm>
              <a:off x="5881917"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5</a:t>
              </a:r>
            </a:p>
          </p:txBody>
        </p:sp>
        <p:sp>
          <p:nvSpPr>
            <p:cNvPr id="27" name="Oval 26"/>
            <p:cNvSpPr/>
            <p:nvPr/>
          </p:nvSpPr>
          <p:spPr>
            <a:xfrm>
              <a:off x="5881917"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6</a:t>
              </a:r>
            </a:p>
          </p:txBody>
        </p:sp>
        <p:sp>
          <p:nvSpPr>
            <p:cNvPr id="28" name="Oval 27"/>
            <p:cNvSpPr/>
            <p:nvPr/>
          </p:nvSpPr>
          <p:spPr>
            <a:xfrm>
              <a:off x="5881917"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7</a:t>
              </a:r>
            </a:p>
          </p:txBody>
        </p:sp>
      </p:grpSp>
    </p:spTree>
    <p:extLst>
      <p:ext uri="{BB962C8B-B14F-4D97-AF65-F5344CB8AC3E}">
        <p14:creationId xmlns:p14="http://schemas.microsoft.com/office/powerpoint/2010/main" val="171411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35" y="303108"/>
            <a:ext cx="1500973" cy="5159424"/>
            <a:chOff x="6401397" y="291049"/>
            <a:chExt cx="1500973" cy="5159424"/>
          </a:xfrm>
        </p:grpSpPr>
        <p:sp>
          <p:nvSpPr>
            <p:cNvPr id="5" name="Rounded Rectangle 4"/>
            <p:cNvSpPr/>
            <p:nvPr/>
          </p:nvSpPr>
          <p:spPr>
            <a:xfrm>
              <a:off x="6401397" y="1057737"/>
              <a:ext cx="1493421" cy="55929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bg1"/>
                  </a:solidFill>
                </a:rPr>
                <a:t>Deciding to participate</a:t>
              </a:r>
            </a:p>
          </p:txBody>
        </p:sp>
        <p:sp>
          <p:nvSpPr>
            <p:cNvPr id="6" name="Rounded Rectangle 5"/>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Introductory meetings</a:t>
              </a:r>
            </a:p>
          </p:txBody>
        </p:sp>
        <p:sp>
          <p:nvSpPr>
            <p:cNvPr id="7" name="Rounded Rectangle 6"/>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Pre-data collection</a:t>
              </a:r>
            </a:p>
          </p:txBody>
        </p:sp>
        <p:sp>
          <p:nvSpPr>
            <p:cNvPr id="8" name="Rounded Rectangle 7"/>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Data collection</a:t>
              </a:r>
            </a:p>
          </p:txBody>
        </p:sp>
        <p:sp>
          <p:nvSpPr>
            <p:cNvPr id="9" name="Rounded Rectangle 8"/>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Data validation</a:t>
              </a:r>
            </a:p>
          </p:txBody>
        </p:sp>
        <p:sp>
          <p:nvSpPr>
            <p:cNvPr id="10" name="Rounded Rectangle 9"/>
            <p:cNvSpPr/>
            <p:nvPr/>
          </p:nvSpPr>
          <p:spPr>
            <a:xfrm>
              <a:off x="6408949" y="4124489"/>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Submitting documents</a:t>
              </a:r>
            </a:p>
          </p:txBody>
        </p:sp>
        <p:sp>
          <p:nvSpPr>
            <p:cNvPr id="11" name="Rounded Rectangle 10"/>
            <p:cNvSpPr/>
            <p:nvPr/>
          </p:nvSpPr>
          <p:spPr>
            <a:xfrm>
              <a:off x="6424051" y="4891177"/>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Reporting &amp; data use</a:t>
              </a:r>
            </a:p>
          </p:txBody>
        </p:sp>
      </p:grpSp>
      <p:grpSp>
        <p:nvGrpSpPr>
          <p:cNvPr id="12" name="Group 11"/>
          <p:cNvGrpSpPr/>
          <p:nvPr/>
        </p:nvGrpSpPr>
        <p:grpSpPr>
          <a:xfrm>
            <a:off x="1049908" y="862402"/>
            <a:ext cx="174224" cy="4040837"/>
            <a:chOff x="7064770" y="850343"/>
            <a:chExt cx="174224" cy="4040837"/>
          </a:xfrm>
        </p:grpSpPr>
        <p:sp>
          <p:nvSpPr>
            <p:cNvPr id="13" name="Right Arrow 12"/>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5400000">
              <a:off x="7036857" y="471170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itle 1"/>
          <p:cNvSpPr>
            <a:spLocks noGrp="1"/>
          </p:cNvSpPr>
          <p:nvPr>
            <p:ph type="title"/>
          </p:nvPr>
        </p:nvSpPr>
        <p:spPr>
          <a:xfrm>
            <a:off x="2553090" y="291708"/>
            <a:ext cx="6204375" cy="994122"/>
          </a:xfrm>
        </p:spPr>
        <p:txBody>
          <a:bodyPr/>
          <a:lstStyle/>
          <a:p>
            <a:r>
              <a:rPr lang="en-GB" dirty="0"/>
              <a:t>Deciding to participate</a:t>
            </a:r>
          </a:p>
        </p:txBody>
      </p:sp>
      <p:sp>
        <p:nvSpPr>
          <p:cNvPr id="21" name="TextBox 20"/>
          <p:cNvSpPr txBox="1"/>
          <p:nvPr/>
        </p:nvSpPr>
        <p:spPr>
          <a:xfrm>
            <a:off x="2565285" y="1423634"/>
            <a:ext cx="5877145" cy="3600986"/>
          </a:xfrm>
          <a:prstGeom prst="rect">
            <a:avLst/>
          </a:prstGeom>
          <a:noFill/>
        </p:spPr>
        <p:txBody>
          <a:bodyPr wrap="square" rtlCol="0">
            <a:spAutoFit/>
          </a:bodyPr>
          <a:lstStyle>
            <a:defPPr>
              <a:defRPr lang="en-US"/>
            </a:defPPr>
            <a:lvl1pPr marL="457200" indent="-457200">
              <a:spcAft>
                <a:spcPts val="2400"/>
              </a:spcAft>
              <a:buFont typeface="Wingdings" panose="05000000000000000000" pitchFamily="2" charset="2"/>
              <a:buChar char="q"/>
              <a:defRPr sz="2800"/>
            </a:lvl1pPr>
          </a:lstStyle>
          <a:p>
            <a:pPr>
              <a:buFont typeface="Wingdings" panose="05000000000000000000" pitchFamily="2" charset="2"/>
              <a:buChar char="§"/>
            </a:pPr>
            <a:r>
              <a:rPr lang="en-GB" dirty="0">
                <a:solidFill>
                  <a:schemeClr val="tx2">
                    <a:lumMod val="75000"/>
                  </a:schemeClr>
                </a:solidFill>
              </a:rPr>
              <a:t>Decision by government to participate in GLAAS</a:t>
            </a:r>
          </a:p>
          <a:p>
            <a:pPr marL="0" indent="0">
              <a:buNone/>
            </a:pPr>
            <a:r>
              <a:rPr lang="en-GB" b="1" dirty="0">
                <a:solidFill>
                  <a:schemeClr val="tx2">
                    <a:lumMod val="75000"/>
                  </a:schemeClr>
                </a:solidFill>
              </a:rPr>
              <a:t>If yes:</a:t>
            </a:r>
            <a:endParaRPr lang="en-GB" dirty="0">
              <a:solidFill>
                <a:schemeClr val="tx2">
                  <a:lumMod val="75000"/>
                </a:schemeClr>
              </a:solidFill>
            </a:endParaRPr>
          </a:p>
          <a:p>
            <a:pPr>
              <a:buFont typeface="Wingdings" panose="05000000000000000000" pitchFamily="2" charset="2"/>
              <a:buChar char="§"/>
            </a:pPr>
            <a:r>
              <a:rPr lang="en-GB" dirty="0">
                <a:solidFill>
                  <a:schemeClr val="tx2">
                    <a:lumMod val="75000"/>
                  </a:schemeClr>
                </a:solidFill>
              </a:rPr>
              <a:t>Identify a national focal person</a:t>
            </a:r>
          </a:p>
          <a:p>
            <a:pPr>
              <a:buFont typeface="Wingdings" panose="05000000000000000000" pitchFamily="2" charset="2"/>
              <a:buChar char="§"/>
            </a:pPr>
            <a:r>
              <a:rPr lang="en-GB" dirty="0">
                <a:solidFill>
                  <a:schemeClr val="tx2">
                    <a:lumMod val="75000"/>
                  </a:schemeClr>
                </a:solidFill>
              </a:rPr>
              <a:t>Identify resource needs from WHO and outline brief work plan</a:t>
            </a:r>
          </a:p>
        </p:txBody>
      </p:sp>
      <p:grpSp>
        <p:nvGrpSpPr>
          <p:cNvPr id="3" name="Group 2"/>
          <p:cNvGrpSpPr/>
          <p:nvPr/>
        </p:nvGrpSpPr>
        <p:grpSpPr>
          <a:xfrm>
            <a:off x="204129" y="396875"/>
            <a:ext cx="364812" cy="4947770"/>
            <a:chOff x="204129" y="396875"/>
            <a:chExt cx="364812" cy="4947770"/>
          </a:xfrm>
        </p:grpSpPr>
        <p:sp>
          <p:nvSpPr>
            <p:cNvPr id="32" name="Oval 31"/>
            <p:cNvSpPr/>
            <p:nvPr/>
          </p:nvSpPr>
          <p:spPr>
            <a:xfrm>
              <a:off x="204129"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1</a:t>
              </a:r>
            </a:p>
          </p:txBody>
        </p:sp>
        <p:sp>
          <p:nvSpPr>
            <p:cNvPr id="33" name="Oval 32"/>
            <p:cNvSpPr/>
            <p:nvPr/>
          </p:nvSpPr>
          <p:spPr>
            <a:xfrm>
              <a:off x="204129" y="1163563"/>
              <a:ext cx="360040" cy="347641"/>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b="1" dirty="0">
                  <a:solidFill>
                    <a:schemeClr val="lt1"/>
                  </a:solidFill>
                </a:rPr>
                <a:t>2</a:t>
              </a:r>
            </a:p>
          </p:txBody>
        </p:sp>
        <p:sp>
          <p:nvSpPr>
            <p:cNvPr id="34" name="Oval 33"/>
            <p:cNvSpPr/>
            <p:nvPr/>
          </p:nvSpPr>
          <p:spPr>
            <a:xfrm>
              <a:off x="204129"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3</a:t>
              </a:r>
            </a:p>
          </p:txBody>
        </p:sp>
        <p:sp>
          <p:nvSpPr>
            <p:cNvPr id="35" name="Oval 34"/>
            <p:cNvSpPr/>
            <p:nvPr/>
          </p:nvSpPr>
          <p:spPr>
            <a:xfrm>
              <a:off x="208901"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4</a:t>
              </a:r>
            </a:p>
          </p:txBody>
        </p:sp>
        <p:sp>
          <p:nvSpPr>
            <p:cNvPr id="36" name="Oval 35"/>
            <p:cNvSpPr/>
            <p:nvPr/>
          </p:nvSpPr>
          <p:spPr>
            <a:xfrm>
              <a:off x="208901"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5</a:t>
              </a:r>
            </a:p>
          </p:txBody>
        </p:sp>
        <p:sp>
          <p:nvSpPr>
            <p:cNvPr id="37" name="Oval 36"/>
            <p:cNvSpPr/>
            <p:nvPr/>
          </p:nvSpPr>
          <p:spPr>
            <a:xfrm>
              <a:off x="208901"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6</a:t>
              </a:r>
            </a:p>
          </p:txBody>
        </p:sp>
        <p:sp>
          <p:nvSpPr>
            <p:cNvPr id="38" name="Oval 37"/>
            <p:cNvSpPr/>
            <p:nvPr/>
          </p:nvSpPr>
          <p:spPr>
            <a:xfrm>
              <a:off x="208901"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7</a:t>
              </a:r>
            </a:p>
          </p:txBody>
        </p:sp>
      </p:grpSp>
    </p:spTree>
    <p:extLst>
      <p:ext uri="{BB962C8B-B14F-4D97-AF65-F5344CB8AC3E}">
        <p14:creationId xmlns:p14="http://schemas.microsoft.com/office/powerpoint/2010/main" val="154976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35" y="303108"/>
            <a:ext cx="1500973" cy="5159424"/>
            <a:chOff x="6401397" y="291049"/>
            <a:chExt cx="1500973" cy="5159424"/>
          </a:xfrm>
        </p:grpSpPr>
        <p:sp>
          <p:nvSpPr>
            <p:cNvPr id="5" name="Rounded Rectangle 4"/>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Deciding to participate</a:t>
              </a:r>
            </a:p>
          </p:txBody>
        </p:sp>
        <p:sp>
          <p:nvSpPr>
            <p:cNvPr id="6" name="Rounded Rectangle 5"/>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Introductory meetings</a:t>
              </a:r>
            </a:p>
          </p:txBody>
        </p:sp>
        <p:sp>
          <p:nvSpPr>
            <p:cNvPr id="7" name="Rounded Rectangle 6"/>
            <p:cNvSpPr/>
            <p:nvPr/>
          </p:nvSpPr>
          <p:spPr>
            <a:xfrm>
              <a:off x="6416500" y="1824425"/>
              <a:ext cx="1478319" cy="55929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bg1"/>
                  </a:solidFill>
                </a:rPr>
                <a:t>Pre-data collection</a:t>
              </a:r>
            </a:p>
          </p:txBody>
        </p:sp>
        <p:sp>
          <p:nvSpPr>
            <p:cNvPr id="8" name="Rounded Rectangle 7"/>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Data collection</a:t>
              </a:r>
            </a:p>
          </p:txBody>
        </p:sp>
        <p:sp>
          <p:nvSpPr>
            <p:cNvPr id="9" name="Rounded Rectangle 8"/>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Data validation</a:t>
              </a:r>
            </a:p>
          </p:txBody>
        </p:sp>
        <p:sp>
          <p:nvSpPr>
            <p:cNvPr id="10" name="Rounded Rectangle 9"/>
            <p:cNvSpPr/>
            <p:nvPr/>
          </p:nvSpPr>
          <p:spPr>
            <a:xfrm>
              <a:off x="6408949" y="4124489"/>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Submitting documents</a:t>
              </a:r>
            </a:p>
          </p:txBody>
        </p:sp>
        <p:sp>
          <p:nvSpPr>
            <p:cNvPr id="11" name="Rounded Rectangle 10"/>
            <p:cNvSpPr/>
            <p:nvPr/>
          </p:nvSpPr>
          <p:spPr>
            <a:xfrm>
              <a:off x="6424051" y="4891177"/>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Reporting &amp; data use</a:t>
              </a:r>
            </a:p>
          </p:txBody>
        </p:sp>
      </p:grpSp>
      <p:grpSp>
        <p:nvGrpSpPr>
          <p:cNvPr id="12" name="Group 11"/>
          <p:cNvGrpSpPr/>
          <p:nvPr/>
        </p:nvGrpSpPr>
        <p:grpSpPr>
          <a:xfrm>
            <a:off x="1049908" y="862402"/>
            <a:ext cx="174224" cy="4040837"/>
            <a:chOff x="7064770" y="850343"/>
            <a:chExt cx="174224" cy="4040837"/>
          </a:xfrm>
        </p:grpSpPr>
        <p:sp>
          <p:nvSpPr>
            <p:cNvPr id="13" name="Right Arrow 12"/>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5400000">
              <a:off x="7036857" y="471170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Content Placeholder 2"/>
          <p:cNvSpPr>
            <a:spLocks noGrp="1"/>
          </p:cNvSpPr>
          <p:nvPr>
            <p:ph idx="1"/>
          </p:nvPr>
        </p:nvSpPr>
        <p:spPr>
          <a:xfrm>
            <a:off x="2662445" y="1313765"/>
            <a:ext cx="6140025" cy="4370427"/>
          </a:xfrm>
          <a:noFill/>
        </p:spPr>
        <p:txBody>
          <a:bodyPr wrap="square" rtlCol="0">
            <a:spAutoFit/>
          </a:bodyPr>
          <a:lstStyle/>
          <a:p>
            <a:pPr>
              <a:spcBef>
                <a:spcPts val="0"/>
              </a:spcBef>
              <a:spcAft>
                <a:spcPts val="1200"/>
              </a:spcAft>
              <a:buFont typeface="Wingdings" panose="05000000000000000000" pitchFamily="2" charset="2"/>
              <a:buChar char="§"/>
            </a:pPr>
            <a:r>
              <a:rPr lang="en-GB" sz="2800" dirty="0">
                <a:solidFill>
                  <a:schemeClr val="tx2">
                    <a:lumMod val="75000"/>
                  </a:schemeClr>
                </a:solidFill>
              </a:rPr>
              <a:t>Identify key stakeholders including:</a:t>
            </a:r>
          </a:p>
          <a:p>
            <a:pPr lvl="1">
              <a:spcBef>
                <a:spcPts val="0"/>
              </a:spcBef>
              <a:buFont typeface="Wingdings" panose="05000000000000000000" pitchFamily="2" charset="2"/>
              <a:buChar char="§"/>
            </a:pPr>
            <a:r>
              <a:rPr lang="en-GB" sz="2000" dirty="0">
                <a:solidFill>
                  <a:schemeClr val="tx2">
                    <a:lumMod val="75000"/>
                  </a:schemeClr>
                </a:solidFill>
              </a:rPr>
              <a:t>WASH line ministries</a:t>
            </a:r>
          </a:p>
          <a:p>
            <a:pPr lvl="1">
              <a:spcBef>
                <a:spcPts val="0"/>
              </a:spcBef>
              <a:buFont typeface="Wingdings" panose="05000000000000000000" pitchFamily="2" charset="2"/>
              <a:buChar char="§"/>
            </a:pPr>
            <a:r>
              <a:rPr lang="en-GB" sz="2000" dirty="0">
                <a:solidFill>
                  <a:schemeClr val="tx2">
                    <a:lumMod val="75000"/>
                  </a:schemeClr>
                </a:solidFill>
              </a:rPr>
              <a:t>National Statistics Office</a:t>
            </a:r>
          </a:p>
          <a:p>
            <a:pPr lvl="1">
              <a:spcBef>
                <a:spcPts val="0"/>
              </a:spcBef>
              <a:buFont typeface="Wingdings" panose="05000000000000000000" pitchFamily="2" charset="2"/>
              <a:buChar char="§"/>
            </a:pPr>
            <a:r>
              <a:rPr lang="en-GB" sz="2000" dirty="0">
                <a:solidFill>
                  <a:schemeClr val="tx2">
                    <a:lumMod val="75000"/>
                  </a:schemeClr>
                </a:solidFill>
              </a:rPr>
              <a:t>Ministry of Finance</a:t>
            </a:r>
          </a:p>
          <a:p>
            <a:pPr lvl="1">
              <a:spcBef>
                <a:spcPts val="0"/>
              </a:spcBef>
              <a:buFont typeface="Wingdings" panose="05000000000000000000" pitchFamily="2" charset="2"/>
              <a:buChar char="§"/>
            </a:pPr>
            <a:r>
              <a:rPr lang="en-GB" sz="2000" dirty="0">
                <a:solidFill>
                  <a:schemeClr val="tx2">
                    <a:lumMod val="75000"/>
                  </a:schemeClr>
                </a:solidFill>
              </a:rPr>
              <a:t>Ministry of Health</a:t>
            </a:r>
          </a:p>
          <a:p>
            <a:pPr lvl="1">
              <a:spcBef>
                <a:spcPts val="0"/>
              </a:spcBef>
              <a:buFont typeface="Wingdings" panose="05000000000000000000" pitchFamily="2" charset="2"/>
              <a:buChar char="§"/>
            </a:pPr>
            <a:r>
              <a:rPr lang="en-GB" sz="2000" dirty="0">
                <a:solidFill>
                  <a:schemeClr val="tx2">
                    <a:lumMod val="75000"/>
                  </a:schemeClr>
                </a:solidFill>
              </a:rPr>
              <a:t>Ministry of Education</a:t>
            </a:r>
          </a:p>
          <a:p>
            <a:pPr lvl="1">
              <a:spcBef>
                <a:spcPts val="0"/>
              </a:spcBef>
              <a:buFont typeface="Wingdings" panose="05000000000000000000" pitchFamily="2" charset="2"/>
              <a:buChar char="§"/>
            </a:pPr>
            <a:r>
              <a:rPr lang="en-GB" sz="2000" dirty="0">
                <a:solidFill>
                  <a:schemeClr val="tx2">
                    <a:lumMod val="75000"/>
                  </a:schemeClr>
                </a:solidFill>
              </a:rPr>
              <a:t>Drinking-water and wastewater regulators</a:t>
            </a:r>
          </a:p>
          <a:p>
            <a:pPr lvl="1">
              <a:spcBef>
                <a:spcPts val="0"/>
              </a:spcBef>
              <a:buFont typeface="Wingdings" panose="05000000000000000000" pitchFamily="2" charset="2"/>
              <a:buChar char="§"/>
            </a:pPr>
            <a:r>
              <a:rPr lang="en-GB" sz="2000" dirty="0">
                <a:solidFill>
                  <a:schemeClr val="tx2">
                    <a:lumMod val="75000"/>
                  </a:schemeClr>
                </a:solidFill>
              </a:rPr>
              <a:t>Ministry of Water Resources or equivalent</a:t>
            </a:r>
          </a:p>
          <a:p>
            <a:pPr lvl="1">
              <a:spcBef>
                <a:spcPts val="0"/>
              </a:spcBef>
              <a:buFont typeface="Wingdings" panose="05000000000000000000" pitchFamily="2" charset="2"/>
              <a:buChar char="§"/>
            </a:pPr>
            <a:r>
              <a:rPr lang="en-GB" sz="2000" dirty="0">
                <a:solidFill>
                  <a:schemeClr val="tx2">
                    <a:lumMod val="75000"/>
                  </a:schemeClr>
                </a:solidFill>
              </a:rPr>
              <a:t>In-country development partners (e.g. donors, NGOs, etc.)</a:t>
            </a:r>
          </a:p>
          <a:p>
            <a:pPr lvl="1">
              <a:spcBef>
                <a:spcPts val="0"/>
              </a:spcBef>
              <a:buFont typeface="Wingdings" panose="05000000000000000000" pitchFamily="2" charset="2"/>
              <a:buChar char="§"/>
            </a:pPr>
            <a:r>
              <a:rPr lang="en-GB" sz="2000" dirty="0">
                <a:solidFill>
                  <a:schemeClr val="tx2">
                    <a:lumMod val="75000"/>
                  </a:schemeClr>
                </a:solidFill>
              </a:rPr>
              <a:t>Private sector</a:t>
            </a:r>
          </a:p>
          <a:p>
            <a:pPr lvl="1">
              <a:spcBef>
                <a:spcPts val="0"/>
              </a:spcBef>
              <a:buFont typeface="Wingdings" panose="05000000000000000000" pitchFamily="2" charset="2"/>
              <a:buChar char="§"/>
            </a:pPr>
            <a:r>
              <a:rPr lang="en-GB" sz="2000" dirty="0">
                <a:solidFill>
                  <a:schemeClr val="tx2">
                    <a:lumMod val="75000"/>
                  </a:schemeClr>
                </a:solidFill>
              </a:rPr>
              <a:t>Other focal points of national, regional, or global monitoring initiatives </a:t>
            </a:r>
          </a:p>
        </p:txBody>
      </p:sp>
      <p:sp>
        <p:nvSpPr>
          <p:cNvPr id="20" name="Title 1"/>
          <p:cNvSpPr>
            <a:spLocks noGrp="1"/>
          </p:cNvSpPr>
          <p:nvPr>
            <p:ph type="title"/>
          </p:nvPr>
        </p:nvSpPr>
        <p:spPr>
          <a:xfrm>
            <a:off x="2662445" y="274638"/>
            <a:ext cx="6140025" cy="994122"/>
          </a:xfrm>
        </p:spPr>
        <p:txBody>
          <a:bodyPr/>
          <a:lstStyle/>
          <a:p>
            <a:r>
              <a:rPr lang="en-GB" dirty="0"/>
              <a:t>Pre Data-Collection Phase</a:t>
            </a:r>
          </a:p>
        </p:txBody>
      </p:sp>
      <p:grpSp>
        <p:nvGrpSpPr>
          <p:cNvPr id="37" name="Group 36"/>
          <p:cNvGrpSpPr/>
          <p:nvPr/>
        </p:nvGrpSpPr>
        <p:grpSpPr>
          <a:xfrm>
            <a:off x="204129" y="396875"/>
            <a:ext cx="364812" cy="4947770"/>
            <a:chOff x="204129" y="396875"/>
            <a:chExt cx="364812" cy="4947770"/>
          </a:xfrm>
        </p:grpSpPr>
        <p:sp>
          <p:nvSpPr>
            <p:cNvPr id="38" name="Oval 37"/>
            <p:cNvSpPr/>
            <p:nvPr/>
          </p:nvSpPr>
          <p:spPr>
            <a:xfrm>
              <a:off x="204129"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1</a:t>
              </a:r>
            </a:p>
          </p:txBody>
        </p:sp>
        <p:sp>
          <p:nvSpPr>
            <p:cNvPr id="39" name="Oval 38"/>
            <p:cNvSpPr/>
            <p:nvPr/>
          </p:nvSpPr>
          <p:spPr>
            <a:xfrm>
              <a:off x="204129"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2</a:t>
              </a:r>
            </a:p>
          </p:txBody>
        </p:sp>
        <p:sp>
          <p:nvSpPr>
            <p:cNvPr id="40" name="Oval 39"/>
            <p:cNvSpPr/>
            <p:nvPr/>
          </p:nvSpPr>
          <p:spPr>
            <a:xfrm>
              <a:off x="204129" y="1930251"/>
              <a:ext cx="360040" cy="347641"/>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b="1" dirty="0">
                  <a:solidFill>
                    <a:schemeClr val="lt1"/>
                  </a:solidFill>
                </a:rPr>
                <a:t>3</a:t>
              </a:r>
            </a:p>
          </p:txBody>
        </p:sp>
        <p:sp>
          <p:nvSpPr>
            <p:cNvPr id="41" name="Oval 40"/>
            <p:cNvSpPr/>
            <p:nvPr/>
          </p:nvSpPr>
          <p:spPr>
            <a:xfrm>
              <a:off x="208901"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4</a:t>
              </a:r>
            </a:p>
          </p:txBody>
        </p:sp>
        <p:sp>
          <p:nvSpPr>
            <p:cNvPr id="42" name="Oval 41"/>
            <p:cNvSpPr/>
            <p:nvPr/>
          </p:nvSpPr>
          <p:spPr>
            <a:xfrm>
              <a:off x="208901"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5</a:t>
              </a:r>
            </a:p>
          </p:txBody>
        </p:sp>
        <p:sp>
          <p:nvSpPr>
            <p:cNvPr id="43" name="Oval 42"/>
            <p:cNvSpPr/>
            <p:nvPr/>
          </p:nvSpPr>
          <p:spPr>
            <a:xfrm>
              <a:off x="208901"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6</a:t>
              </a:r>
            </a:p>
          </p:txBody>
        </p:sp>
        <p:sp>
          <p:nvSpPr>
            <p:cNvPr id="44" name="Oval 43"/>
            <p:cNvSpPr/>
            <p:nvPr/>
          </p:nvSpPr>
          <p:spPr>
            <a:xfrm>
              <a:off x="208901"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7</a:t>
              </a:r>
            </a:p>
          </p:txBody>
        </p:sp>
      </p:grpSp>
    </p:spTree>
    <p:extLst>
      <p:ext uri="{BB962C8B-B14F-4D97-AF65-F5344CB8AC3E}">
        <p14:creationId xmlns:p14="http://schemas.microsoft.com/office/powerpoint/2010/main" val="145788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35" y="303108"/>
            <a:ext cx="1500973" cy="5159424"/>
            <a:chOff x="6401397" y="291049"/>
            <a:chExt cx="1500973" cy="5159424"/>
          </a:xfrm>
        </p:grpSpPr>
        <p:sp>
          <p:nvSpPr>
            <p:cNvPr id="5" name="Rounded Rectangle 4"/>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Deciding to participate</a:t>
              </a:r>
            </a:p>
          </p:txBody>
        </p:sp>
        <p:sp>
          <p:nvSpPr>
            <p:cNvPr id="6" name="Rounded Rectangle 5"/>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Introductory meetings</a:t>
              </a:r>
            </a:p>
          </p:txBody>
        </p:sp>
        <p:sp>
          <p:nvSpPr>
            <p:cNvPr id="7" name="Rounded Rectangle 6"/>
            <p:cNvSpPr/>
            <p:nvPr/>
          </p:nvSpPr>
          <p:spPr>
            <a:xfrm>
              <a:off x="6416500" y="1824425"/>
              <a:ext cx="1478319" cy="55929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bg1"/>
                  </a:solidFill>
                </a:rPr>
                <a:t>Pre-data collection</a:t>
              </a:r>
            </a:p>
          </p:txBody>
        </p:sp>
        <p:sp>
          <p:nvSpPr>
            <p:cNvPr id="8" name="Rounded Rectangle 7"/>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Data collection</a:t>
              </a:r>
            </a:p>
          </p:txBody>
        </p:sp>
        <p:sp>
          <p:nvSpPr>
            <p:cNvPr id="9" name="Rounded Rectangle 8"/>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Data validation</a:t>
              </a:r>
            </a:p>
          </p:txBody>
        </p:sp>
        <p:sp>
          <p:nvSpPr>
            <p:cNvPr id="10" name="Rounded Rectangle 9"/>
            <p:cNvSpPr/>
            <p:nvPr/>
          </p:nvSpPr>
          <p:spPr>
            <a:xfrm>
              <a:off x="6408949" y="4124489"/>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Submitting documents</a:t>
              </a:r>
            </a:p>
          </p:txBody>
        </p:sp>
        <p:sp>
          <p:nvSpPr>
            <p:cNvPr id="11" name="Rounded Rectangle 10"/>
            <p:cNvSpPr/>
            <p:nvPr/>
          </p:nvSpPr>
          <p:spPr>
            <a:xfrm>
              <a:off x="6424051" y="4891177"/>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Reporting &amp; data use</a:t>
              </a:r>
            </a:p>
          </p:txBody>
        </p:sp>
      </p:grpSp>
      <p:grpSp>
        <p:nvGrpSpPr>
          <p:cNvPr id="12" name="Group 11"/>
          <p:cNvGrpSpPr/>
          <p:nvPr/>
        </p:nvGrpSpPr>
        <p:grpSpPr>
          <a:xfrm>
            <a:off x="1049908" y="862402"/>
            <a:ext cx="174224" cy="4040837"/>
            <a:chOff x="7064770" y="850343"/>
            <a:chExt cx="174224" cy="4040837"/>
          </a:xfrm>
        </p:grpSpPr>
        <p:sp>
          <p:nvSpPr>
            <p:cNvPr id="13" name="Right Arrow 12"/>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5400000">
              <a:off x="7036857" y="471170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Content Placeholder 2"/>
          <p:cNvSpPr>
            <a:spLocks noGrp="1"/>
          </p:cNvSpPr>
          <p:nvPr>
            <p:ph idx="1"/>
          </p:nvPr>
        </p:nvSpPr>
        <p:spPr>
          <a:xfrm>
            <a:off x="2662445" y="1412776"/>
            <a:ext cx="6140025" cy="2640723"/>
          </a:xfrm>
          <a:noFill/>
        </p:spPr>
        <p:txBody>
          <a:bodyPr wrap="square" rtlCol="0">
            <a:spAutoFit/>
          </a:bodyPr>
          <a:lstStyle/>
          <a:p>
            <a:pPr>
              <a:spcAft>
                <a:spcPts val="2400"/>
              </a:spcAft>
              <a:buFont typeface="Wingdings" panose="05000000000000000000" pitchFamily="2" charset="2"/>
              <a:buChar char="§"/>
            </a:pPr>
            <a:r>
              <a:rPr lang="en-GB" sz="2800" dirty="0">
                <a:solidFill>
                  <a:schemeClr val="tx2">
                    <a:lumMod val="75000"/>
                  </a:schemeClr>
                </a:solidFill>
              </a:rPr>
              <a:t>Gather copies of any relevant sector documents, policies, and plans</a:t>
            </a:r>
          </a:p>
          <a:p>
            <a:pPr>
              <a:spcAft>
                <a:spcPts val="2400"/>
              </a:spcAft>
              <a:buFont typeface="Wingdings" panose="05000000000000000000" pitchFamily="2" charset="2"/>
              <a:buChar char="§"/>
            </a:pPr>
            <a:r>
              <a:rPr lang="en-GB" sz="2800" dirty="0">
                <a:solidFill>
                  <a:schemeClr val="tx2">
                    <a:lumMod val="75000"/>
                  </a:schemeClr>
                </a:solidFill>
              </a:rPr>
              <a:t>Host an inception meeting or workshop to present GLAAS to government and key stakeholders</a:t>
            </a:r>
          </a:p>
        </p:txBody>
      </p:sp>
      <p:sp>
        <p:nvSpPr>
          <p:cNvPr id="20" name="Title 1"/>
          <p:cNvSpPr>
            <a:spLocks noGrp="1"/>
          </p:cNvSpPr>
          <p:nvPr>
            <p:ph type="title"/>
          </p:nvPr>
        </p:nvSpPr>
        <p:spPr>
          <a:xfrm>
            <a:off x="2662445" y="274638"/>
            <a:ext cx="6140025" cy="994122"/>
          </a:xfrm>
        </p:spPr>
        <p:txBody>
          <a:bodyPr/>
          <a:lstStyle/>
          <a:p>
            <a:r>
              <a:rPr lang="en-GB" dirty="0"/>
              <a:t>Pre data-collection phase</a:t>
            </a:r>
          </a:p>
        </p:txBody>
      </p:sp>
      <p:grpSp>
        <p:nvGrpSpPr>
          <p:cNvPr id="37" name="Group 36"/>
          <p:cNvGrpSpPr/>
          <p:nvPr/>
        </p:nvGrpSpPr>
        <p:grpSpPr>
          <a:xfrm>
            <a:off x="204129" y="396875"/>
            <a:ext cx="364812" cy="4947770"/>
            <a:chOff x="204129" y="396875"/>
            <a:chExt cx="364812" cy="4947770"/>
          </a:xfrm>
        </p:grpSpPr>
        <p:sp>
          <p:nvSpPr>
            <p:cNvPr id="38" name="Oval 37"/>
            <p:cNvSpPr/>
            <p:nvPr/>
          </p:nvSpPr>
          <p:spPr>
            <a:xfrm>
              <a:off x="204129"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1</a:t>
              </a:r>
            </a:p>
          </p:txBody>
        </p:sp>
        <p:sp>
          <p:nvSpPr>
            <p:cNvPr id="39" name="Oval 38"/>
            <p:cNvSpPr/>
            <p:nvPr/>
          </p:nvSpPr>
          <p:spPr>
            <a:xfrm>
              <a:off x="204129"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2</a:t>
              </a:r>
            </a:p>
          </p:txBody>
        </p:sp>
        <p:sp>
          <p:nvSpPr>
            <p:cNvPr id="40" name="Oval 39"/>
            <p:cNvSpPr/>
            <p:nvPr/>
          </p:nvSpPr>
          <p:spPr>
            <a:xfrm>
              <a:off x="204129" y="1930251"/>
              <a:ext cx="360040" cy="347641"/>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b="1" dirty="0">
                  <a:solidFill>
                    <a:schemeClr val="lt1"/>
                  </a:solidFill>
                </a:rPr>
                <a:t>3</a:t>
              </a:r>
            </a:p>
          </p:txBody>
        </p:sp>
        <p:sp>
          <p:nvSpPr>
            <p:cNvPr id="41" name="Oval 40"/>
            <p:cNvSpPr/>
            <p:nvPr/>
          </p:nvSpPr>
          <p:spPr>
            <a:xfrm>
              <a:off x="208901"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4</a:t>
              </a:r>
            </a:p>
          </p:txBody>
        </p:sp>
        <p:sp>
          <p:nvSpPr>
            <p:cNvPr id="42" name="Oval 41"/>
            <p:cNvSpPr/>
            <p:nvPr/>
          </p:nvSpPr>
          <p:spPr>
            <a:xfrm>
              <a:off x="208901"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5</a:t>
              </a:r>
            </a:p>
          </p:txBody>
        </p:sp>
        <p:sp>
          <p:nvSpPr>
            <p:cNvPr id="43" name="Oval 42"/>
            <p:cNvSpPr/>
            <p:nvPr/>
          </p:nvSpPr>
          <p:spPr>
            <a:xfrm>
              <a:off x="208901"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6</a:t>
              </a:r>
            </a:p>
          </p:txBody>
        </p:sp>
        <p:sp>
          <p:nvSpPr>
            <p:cNvPr id="44" name="Oval 43"/>
            <p:cNvSpPr/>
            <p:nvPr/>
          </p:nvSpPr>
          <p:spPr>
            <a:xfrm>
              <a:off x="208901"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7</a:t>
              </a:r>
            </a:p>
          </p:txBody>
        </p:sp>
      </p:grpSp>
    </p:spTree>
    <p:extLst>
      <p:ext uri="{BB962C8B-B14F-4D97-AF65-F5344CB8AC3E}">
        <p14:creationId xmlns:p14="http://schemas.microsoft.com/office/powerpoint/2010/main" val="65405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35" y="303108"/>
            <a:ext cx="1500973" cy="5159424"/>
            <a:chOff x="6401397" y="291049"/>
            <a:chExt cx="1500973" cy="5159424"/>
          </a:xfrm>
        </p:grpSpPr>
        <p:sp>
          <p:nvSpPr>
            <p:cNvPr id="5" name="Rounded Rectangle 4"/>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Deciding to participate</a:t>
              </a:r>
            </a:p>
          </p:txBody>
        </p:sp>
        <p:sp>
          <p:nvSpPr>
            <p:cNvPr id="6" name="Rounded Rectangle 5"/>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Introductory meetings</a:t>
              </a:r>
            </a:p>
          </p:txBody>
        </p:sp>
        <p:sp>
          <p:nvSpPr>
            <p:cNvPr id="7" name="Rounded Rectangle 6"/>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Pre-data collection</a:t>
              </a:r>
            </a:p>
          </p:txBody>
        </p:sp>
        <p:sp>
          <p:nvSpPr>
            <p:cNvPr id="8" name="Rounded Rectangle 7"/>
            <p:cNvSpPr/>
            <p:nvPr/>
          </p:nvSpPr>
          <p:spPr>
            <a:xfrm>
              <a:off x="6408947" y="2591113"/>
              <a:ext cx="1478319" cy="55929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bg1"/>
                  </a:solidFill>
                </a:rPr>
                <a:t>Data collection</a:t>
              </a:r>
            </a:p>
          </p:txBody>
        </p:sp>
        <p:sp>
          <p:nvSpPr>
            <p:cNvPr id="9" name="Rounded Rectangle 8"/>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Data validation</a:t>
              </a:r>
            </a:p>
          </p:txBody>
        </p:sp>
        <p:sp>
          <p:nvSpPr>
            <p:cNvPr id="10" name="Rounded Rectangle 9"/>
            <p:cNvSpPr/>
            <p:nvPr/>
          </p:nvSpPr>
          <p:spPr>
            <a:xfrm>
              <a:off x="6408949" y="4124489"/>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Submitting documents</a:t>
              </a:r>
            </a:p>
          </p:txBody>
        </p:sp>
        <p:sp>
          <p:nvSpPr>
            <p:cNvPr id="11" name="Rounded Rectangle 10"/>
            <p:cNvSpPr/>
            <p:nvPr/>
          </p:nvSpPr>
          <p:spPr>
            <a:xfrm>
              <a:off x="6424051" y="4891177"/>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Reporting &amp; data use</a:t>
              </a:r>
            </a:p>
          </p:txBody>
        </p:sp>
      </p:grpSp>
      <p:grpSp>
        <p:nvGrpSpPr>
          <p:cNvPr id="12" name="Group 11"/>
          <p:cNvGrpSpPr/>
          <p:nvPr/>
        </p:nvGrpSpPr>
        <p:grpSpPr>
          <a:xfrm>
            <a:off x="1049908" y="862402"/>
            <a:ext cx="174224" cy="4040837"/>
            <a:chOff x="7064770" y="850343"/>
            <a:chExt cx="174224" cy="4040837"/>
          </a:xfrm>
        </p:grpSpPr>
        <p:sp>
          <p:nvSpPr>
            <p:cNvPr id="13" name="Right Arrow 12"/>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5400000">
              <a:off x="7036857" y="471170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itle 1"/>
          <p:cNvSpPr>
            <a:spLocks noGrp="1"/>
          </p:cNvSpPr>
          <p:nvPr>
            <p:ph type="title"/>
          </p:nvPr>
        </p:nvSpPr>
        <p:spPr>
          <a:xfrm>
            <a:off x="2662445" y="274638"/>
            <a:ext cx="6140025" cy="994122"/>
          </a:xfrm>
        </p:spPr>
        <p:txBody>
          <a:bodyPr/>
          <a:lstStyle/>
          <a:p>
            <a:r>
              <a:rPr lang="en-GB" dirty="0"/>
              <a:t>Data collection phase</a:t>
            </a:r>
          </a:p>
        </p:txBody>
      </p:sp>
      <p:grpSp>
        <p:nvGrpSpPr>
          <p:cNvPr id="37" name="Group 36"/>
          <p:cNvGrpSpPr/>
          <p:nvPr/>
        </p:nvGrpSpPr>
        <p:grpSpPr>
          <a:xfrm>
            <a:off x="204129" y="396875"/>
            <a:ext cx="364812" cy="4947770"/>
            <a:chOff x="204129" y="396875"/>
            <a:chExt cx="364812" cy="4947770"/>
          </a:xfrm>
        </p:grpSpPr>
        <p:sp>
          <p:nvSpPr>
            <p:cNvPr id="38" name="Oval 37"/>
            <p:cNvSpPr/>
            <p:nvPr/>
          </p:nvSpPr>
          <p:spPr>
            <a:xfrm>
              <a:off x="204129"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1</a:t>
              </a:r>
            </a:p>
          </p:txBody>
        </p:sp>
        <p:sp>
          <p:nvSpPr>
            <p:cNvPr id="39" name="Oval 38"/>
            <p:cNvSpPr/>
            <p:nvPr/>
          </p:nvSpPr>
          <p:spPr>
            <a:xfrm>
              <a:off x="204129"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2</a:t>
              </a:r>
            </a:p>
          </p:txBody>
        </p:sp>
        <p:sp>
          <p:nvSpPr>
            <p:cNvPr id="40" name="Oval 39"/>
            <p:cNvSpPr/>
            <p:nvPr/>
          </p:nvSpPr>
          <p:spPr>
            <a:xfrm>
              <a:off x="204129"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3</a:t>
              </a:r>
            </a:p>
          </p:txBody>
        </p:sp>
        <p:sp>
          <p:nvSpPr>
            <p:cNvPr id="41" name="Oval 40"/>
            <p:cNvSpPr/>
            <p:nvPr/>
          </p:nvSpPr>
          <p:spPr>
            <a:xfrm>
              <a:off x="208901" y="2696939"/>
              <a:ext cx="360040" cy="347641"/>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b="1" dirty="0">
                  <a:solidFill>
                    <a:schemeClr val="lt1"/>
                  </a:solidFill>
                </a:rPr>
                <a:t>4</a:t>
              </a:r>
            </a:p>
          </p:txBody>
        </p:sp>
        <p:sp>
          <p:nvSpPr>
            <p:cNvPr id="42" name="Oval 41"/>
            <p:cNvSpPr/>
            <p:nvPr/>
          </p:nvSpPr>
          <p:spPr>
            <a:xfrm>
              <a:off x="208901"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5</a:t>
              </a:r>
            </a:p>
          </p:txBody>
        </p:sp>
        <p:sp>
          <p:nvSpPr>
            <p:cNvPr id="43" name="Oval 42"/>
            <p:cNvSpPr/>
            <p:nvPr/>
          </p:nvSpPr>
          <p:spPr>
            <a:xfrm>
              <a:off x="208901"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6</a:t>
              </a:r>
            </a:p>
          </p:txBody>
        </p:sp>
        <p:sp>
          <p:nvSpPr>
            <p:cNvPr id="44" name="Oval 43"/>
            <p:cNvSpPr/>
            <p:nvPr/>
          </p:nvSpPr>
          <p:spPr>
            <a:xfrm>
              <a:off x="208901"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7</a:t>
              </a:r>
            </a:p>
          </p:txBody>
        </p:sp>
      </p:grpSp>
      <p:sp>
        <p:nvSpPr>
          <p:cNvPr id="45" name="Content Placeholder 2"/>
          <p:cNvSpPr>
            <a:spLocks noGrp="1"/>
          </p:cNvSpPr>
          <p:nvPr>
            <p:ph idx="1"/>
          </p:nvPr>
        </p:nvSpPr>
        <p:spPr>
          <a:xfrm>
            <a:off x="2662445" y="1412776"/>
            <a:ext cx="6140025" cy="3071610"/>
          </a:xfrm>
          <a:noFill/>
        </p:spPr>
        <p:txBody>
          <a:bodyPr wrap="square" rtlCol="0">
            <a:spAutoFit/>
          </a:bodyPr>
          <a:lstStyle/>
          <a:p>
            <a:pPr>
              <a:spcAft>
                <a:spcPts val="2400"/>
              </a:spcAft>
              <a:buFont typeface="Wingdings" panose="05000000000000000000" pitchFamily="2" charset="2"/>
              <a:buChar char="§"/>
            </a:pPr>
            <a:r>
              <a:rPr lang="en-GB" sz="2800" dirty="0">
                <a:solidFill>
                  <a:schemeClr val="tx2">
                    <a:lumMod val="75000"/>
                  </a:schemeClr>
                </a:solidFill>
              </a:rPr>
              <a:t>National focal point coordinates responses to GLAAS survey from various stakeholders</a:t>
            </a:r>
          </a:p>
          <a:p>
            <a:pPr>
              <a:spcAft>
                <a:spcPts val="2400"/>
              </a:spcAft>
              <a:buFont typeface="Wingdings" panose="05000000000000000000" pitchFamily="2" charset="2"/>
              <a:buChar char="§"/>
            </a:pPr>
            <a:r>
              <a:rPr lang="en-GB" sz="2800" dirty="0">
                <a:solidFill>
                  <a:schemeClr val="tx2">
                    <a:lumMod val="75000"/>
                  </a:schemeClr>
                </a:solidFill>
              </a:rPr>
              <a:t>Ongoing meetings and discussions among stakeholders to complete individual sections of survey</a:t>
            </a:r>
          </a:p>
        </p:txBody>
      </p:sp>
    </p:spTree>
    <p:extLst>
      <p:ext uri="{BB962C8B-B14F-4D97-AF65-F5344CB8AC3E}">
        <p14:creationId xmlns:p14="http://schemas.microsoft.com/office/powerpoint/2010/main" val="1660203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35" y="303108"/>
            <a:ext cx="1500973" cy="5159424"/>
            <a:chOff x="6401397" y="291049"/>
            <a:chExt cx="1500973" cy="5159424"/>
          </a:xfrm>
        </p:grpSpPr>
        <p:sp>
          <p:nvSpPr>
            <p:cNvPr id="5" name="Rounded Rectangle 4"/>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Deciding to participate</a:t>
              </a:r>
            </a:p>
          </p:txBody>
        </p:sp>
        <p:sp>
          <p:nvSpPr>
            <p:cNvPr id="6" name="Rounded Rectangle 5"/>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Introductory meetings</a:t>
              </a:r>
            </a:p>
          </p:txBody>
        </p:sp>
        <p:sp>
          <p:nvSpPr>
            <p:cNvPr id="7" name="Rounded Rectangle 6"/>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Pre-data collection</a:t>
              </a:r>
            </a:p>
          </p:txBody>
        </p:sp>
        <p:sp>
          <p:nvSpPr>
            <p:cNvPr id="8" name="Rounded Rectangle 7"/>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Data collection</a:t>
              </a:r>
            </a:p>
          </p:txBody>
        </p:sp>
        <p:sp>
          <p:nvSpPr>
            <p:cNvPr id="9" name="Rounded Rectangle 8"/>
            <p:cNvSpPr/>
            <p:nvPr/>
          </p:nvSpPr>
          <p:spPr>
            <a:xfrm>
              <a:off x="6416501" y="3357801"/>
              <a:ext cx="1478319" cy="55929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bg1"/>
                  </a:solidFill>
                </a:rPr>
                <a:t>Data validation</a:t>
              </a:r>
            </a:p>
          </p:txBody>
        </p:sp>
        <p:sp>
          <p:nvSpPr>
            <p:cNvPr id="10" name="Rounded Rectangle 9"/>
            <p:cNvSpPr/>
            <p:nvPr/>
          </p:nvSpPr>
          <p:spPr>
            <a:xfrm>
              <a:off x="6408949" y="4124489"/>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Submitting documents</a:t>
              </a:r>
            </a:p>
          </p:txBody>
        </p:sp>
        <p:sp>
          <p:nvSpPr>
            <p:cNvPr id="11" name="Rounded Rectangle 10"/>
            <p:cNvSpPr/>
            <p:nvPr/>
          </p:nvSpPr>
          <p:spPr>
            <a:xfrm>
              <a:off x="6424051" y="4891177"/>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2">
                      <a:lumMod val="75000"/>
                    </a:schemeClr>
                  </a:solidFill>
                </a:rPr>
                <a:t>Reporting &amp; data use</a:t>
              </a:r>
            </a:p>
          </p:txBody>
        </p:sp>
      </p:grpSp>
      <p:grpSp>
        <p:nvGrpSpPr>
          <p:cNvPr id="12" name="Group 11"/>
          <p:cNvGrpSpPr/>
          <p:nvPr/>
        </p:nvGrpSpPr>
        <p:grpSpPr>
          <a:xfrm>
            <a:off x="1049908" y="862402"/>
            <a:ext cx="174224" cy="4040837"/>
            <a:chOff x="7064770" y="850343"/>
            <a:chExt cx="174224" cy="4040837"/>
          </a:xfrm>
        </p:grpSpPr>
        <p:sp>
          <p:nvSpPr>
            <p:cNvPr id="13" name="Right Arrow 12"/>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5400000">
              <a:off x="7036857" y="471170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itle 1"/>
          <p:cNvSpPr>
            <a:spLocks noGrp="1"/>
          </p:cNvSpPr>
          <p:nvPr>
            <p:ph type="title"/>
          </p:nvPr>
        </p:nvSpPr>
        <p:spPr>
          <a:xfrm>
            <a:off x="2662445" y="274638"/>
            <a:ext cx="6140025" cy="994122"/>
          </a:xfrm>
        </p:spPr>
        <p:txBody>
          <a:bodyPr>
            <a:normAutofit fontScale="90000"/>
          </a:bodyPr>
          <a:lstStyle/>
          <a:p>
            <a:r>
              <a:rPr lang="en-GB" dirty="0"/>
              <a:t>Data presentation and validation</a:t>
            </a:r>
          </a:p>
        </p:txBody>
      </p:sp>
      <p:grpSp>
        <p:nvGrpSpPr>
          <p:cNvPr id="37" name="Group 36"/>
          <p:cNvGrpSpPr/>
          <p:nvPr/>
        </p:nvGrpSpPr>
        <p:grpSpPr>
          <a:xfrm>
            <a:off x="204129" y="396875"/>
            <a:ext cx="364812" cy="4947770"/>
            <a:chOff x="204129" y="396875"/>
            <a:chExt cx="364812" cy="4947770"/>
          </a:xfrm>
        </p:grpSpPr>
        <p:sp>
          <p:nvSpPr>
            <p:cNvPr id="38" name="Oval 37"/>
            <p:cNvSpPr/>
            <p:nvPr/>
          </p:nvSpPr>
          <p:spPr>
            <a:xfrm>
              <a:off x="204129"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1</a:t>
              </a:r>
            </a:p>
          </p:txBody>
        </p:sp>
        <p:sp>
          <p:nvSpPr>
            <p:cNvPr id="39" name="Oval 38"/>
            <p:cNvSpPr/>
            <p:nvPr/>
          </p:nvSpPr>
          <p:spPr>
            <a:xfrm>
              <a:off x="204129"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2</a:t>
              </a:r>
            </a:p>
          </p:txBody>
        </p:sp>
        <p:sp>
          <p:nvSpPr>
            <p:cNvPr id="40" name="Oval 39"/>
            <p:cNvSpPr/>
            <p:nvPr/>
          </p:nvSpPr>
          <p:spPr>
            <a:xfrm>
              <a:off x="204129"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3</a:t>
              </a:r>
            </a:p>
          </p:txBody>
        </p:sp>
        <p:sp>
          <p:nvSpPr>
            <p:cNvPr id="41" name="Oval 40"/>
            <p:cNvSpPr/>
            <p:nvPr/>
          </p:nvSpPr>
          <p:spPr>
            <a:xfrm>
              <a:off x="208901"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4</a:t>
              </a:r>
            </a:p>
          </p:txBody>
        </p:sp>
        <p:sp>
          <p:nvSpPr>
            <p:cNvPr id="42" name="Oval 41"/>
            <p:cNvSpPr/>
            <p:nvPr/>
          </p:nvSpPr>
          <p:spPr>
            <a:xfrm>
              <a:off x="208901" y="3463627"/>
              <a:ext cx="360040" cy="347641"/>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b="1" dirty="0">
                  <a:solidFill>
                    <a:schemeClr val="lt1"/>
                  </a:solidFill>
                </a:rPr>
                <a:t>5</a:t>
              </a:r>
            </a:p>
          </p:txBody>
        </p:sp>
        <p:sp>
          <p:nvSpPr>
            <p:cNvPr id="43" name="Oval 42"/>
            <p:cNvSpPr/>
            <p:nvPr/>
          </p:nvSpPr>
          <p:spPr>
            <a:xfrm>
              <a:off x="208901"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6</a:t>
              </a:r>
            </a:p>
          </p:txBody>
        </p:sp>
        <p:sp>
          <p:nvSpPr>
            <p:cNvPr id="44" name="Oval 43"/>
            <p:cNvSpPr/>
            <p:nvPr/>
          </p:nvSpPr>
          <p:spPr>
            <a:xfrm>
              <a:off x="208901"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7</a:t>
              </a:r>
            </a:p>
          </p:txBody>
        </p:sp>
      </p:grpSp>
      <p:sp>
        <p:nvSpPr>
          <p:cNvPr id="45" name="Content Placeholder 2"/>
          <p:cNvSpPr>
            <a:spLocks noGrp="1"/>
          </p:cNvSpPr>
          <p:nvPr>
            <p:ph idx="1"/>
          </p:nvPr>
        </p:nvSpPr>
        <p:spPr>
          <a:xfrm>
            <a:off x="2662445" y="1412776"/>
            <a:ext cx="6140025" cy="3896451"/>
          </a:xfrm>
          <a:noFill/>
        </p:spPr>
        <p:txBody>
          <a:bodyPr wrap="square" rtlCol="0">
            <a:spAutoFit/>
          </a:bodyPr>
          <a:lstStyle/>
          <a:p>
            <a:pPr>
              <a:spcAft>
                <a:spcPts val="2400"/>
              </a:spcAft>
              <a:buFont typeface="Wingdings" panose="05000000000000000000" pitchFamily="2" charset="2"/>
              <a:buChar char="§"/>
            </a:pPr>
            <a:r>
              <a:rPr lang="en-US" sz="2800" dirty="0">
                <a:solidFill>
                  <a:schemeClr val="tx2">
                    <a:lumMod val="75000"/>
                  </a:schemeClr>
                </a:solidFill>
              </a:rPr>
              <a:t>Quality assurance and review of results</a:t>
            </a:r>
            <a:endParaRPr lang="en-GB" sz="2800" dirty="0">
              <a:solidFill>
                <a:schemeClr val="tx2">
                  <a:lumMod val="75000"/>
                </a:schemeClr>
              </a:solidFill>
            </a:endParaRPr>
          </a:p>
          <a:p>
            <a:pPr>
              <a:spcAft>
                <a:spcPts val="2400"/>
              </a:spcAft>
              <a:buFont typeface="Wingdings" panose="05000000000000000000" pitchFamily="2" charset="2"/>
              <a:buChar char="§"/>
            </a:pPr>
            <a:r>
              <a:rPr lang="en-GB" sz="2800" dirty="0">
                <a:solidFill>
                  <a:schemeClr val="tx2">
                    <a:lumMod val="75000"/>
                  </a:schemeClr>
                </a:solidFill>
              </a:rPr>
              <a:t>Findings are presented at multi-stakeholder national workshop</a:t>
            </a:r>
          </a:p>
          <a:p>
            <a:pPr>
              <a:spcAft>
                <a:spcPts val="2400"/>
              </a:spcAft>
              <a:buFont typeface="Wingdings" panose="05000000000000000000" pitchFamily="2" charset="2"/>
              <a:buChar char="§"/>
            </a:pPr>
            <a:r>
              <a:rPr lang="en-US" sz="2800" dirty="0">
                <a:solidFill>
                  <a:schemeClr val="tx2">
                    <a:lumMod val="75000"/>
                  </a:schemeClr>
                </a:solidFill>
              </a:rPr>
              <a:t>The government reviews the data and signs off on the results before submission</a:t>
            </a:r>
          </a:p>
        </p:txBody>
      </p:sp>
    </p:spTree>
    <p:extLst>
      <p:ext uri="{BB962C8B-B14F-4D97-AF65-F5344CB8AC3E}">
        <p14:creationId xmlns:p14="http://schemas.microsoft.com/office/powerpoint/2010/main" val="24246569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0F8941E5C6CF488C82253EC666FA6C" ma:contentTypeVersion="2" ma:contentTypeDescription="Create a new document." ma:contentTypeScope="" ma:versionID="d43e5a4f60a120bf8e28d9e36b56ebab">
  <xsd:schema xmlns:xsd="http://www.w3.org/2001/XMLSchema" xmlns:xs="http://www.w3.org/2001/XMLSchema" xmlns:p="http://schemas.microsoft.com/office/2006/metadata/properties" xmlns:ns2="907ffec7-7b0e-4a98-b1bc-f86b9dc9c70e" targetNamespace="http://schemas.microsoft.com/office/2006/metadata/properties" ma:root="true" ma:fieldsID="a92d20c0b35795a1d150f0646163b4f5" ns2:_="">
    <xsd:import namespace="907ffec7-7b0e-4a98-b1bc-f86b9dc9c70e"/>
    <xsd:element name="properties">
      <xsd:complexType>
        <xsd:sequence>
          <xsd:element name="documentManagement">
            <xsd:complexType>
              <xsd:all>
                <xsd:element ref="ns2:Language" minOccurs="0"/>
                <xsd:element ref="ns2:w7mq"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7ffec7-7b0e-4a98-b1bc-f86b9dc9c70e" elementFormDefault="qualified">
    <xsd:import namespace="http://schemas.microsoft.com/office/2006/documentManagement/types"/>
    <xsd:import namespace="http://schemas.microsoft.com/office/infopath/2007/PartnerControls"/>
    <xsd:element name="Language" ma:index="8" nillable="true" ma:displayName="Language" ma:internalName="Language">
      <xsd:simpleType>
        <xsd:restriction base="dms:Text">
          <xsd:maxLength value="255"/>
        </xsd:restriction>
      </xsd:simpleType>
    </xsd:element>
    <xsd:element name="w7mq" ma:index="9" nillable="true" ma:displayName="Category" ma:internalName="w7mq">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907ffec7-7b0e-4a98-b1bc-f86b9dc9c70e">English</Language>
    <w7mq xmlns="907ffec7-7b0e-4a98-b1bc-f86b9dc9c70e">Module</w7mq>
  </documentManagement>
</p:properties>
</file>

<file path=customXml/itemProps1.xml><?xml version="1.0" encoding="utf-8"?>
<ds:datastoreItem xmlns:ds="http://schemas.openxmlformats.org/officeDocument/2006/customXml" ds:itemID="{139A9E87-7696-4250-8B60-E796FAB9CBDB}">
  <ds:schemaRefs>
    <ds:schemaRef ds:uri="http://schemas.microsoft.com/sharepoint/v3/contenttype/forms"/>
  </ds:schemaRefs>
</ds:datastoreItem>
</file>

<file path=customXml/itemProps2.xml><?xml version="1.0" encoding="utf-8"?>
<ds:datastoreItem xmlns:ds="http://schemas.openxmlformats.org/officeDocument/2006/customXml" ds:itemID="{628B01E7-3AA8-4EE7-9404-790CC6B1AA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7ffec7-7b0e-4a98-b1bc-f86b9dc9c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C1FD24-759F-4DF2-8F9F-791B0B3A46F8}">
  <ds:schemaRefs>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elements/1.1/"/>
    <ds:schemaRef ds:uri="907ffec7-7b0e-4a98-b1bc-f86b9dc9c70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1431</Words>
  <Application>Microsoft Office PowerPoint</Application>
  <PresentationFormat>On-screen Show (4:3)</PresentationFormat>
  <Paragraphs>230</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1_Office Theme</vt:lpstr>
      <vt:lpstr>GLAAS Process</vt:lpstr>
      <vt:lpstr>Overview</vt:lpstr>
      <vt:lpstr>Suggested GLAAS process</vt:lpstr>
      <vt:lpstr>Introductory meetings</vt:lpstr>
      <vt:lpstr>Deciding to participate</vt:lpstr>
      <vt:lpstr>Pre Data-Collection Phase</vt:lpstr>
      <vt:lpstr>Pre data-collection phase</vt:lpstr>
      <vt:lpstr>Data collection phase</vt:lpstr>
      <vt:lpstr>Data presentation and validation</vt:lpstr>
      <vt:lpstr>Submission of GLAAS country survey documents </vt:lpstr>
      <vt:lpstr>Reporting and data use</vt:lpstr>
      <vt:lpstr>Botswana</vt:lpstr>
      <vt:lpstr>Botswana: GLAAS Process in 2016/2017</vt:lpstr>
      <vt:lpstr>Botswana: GLAAS Process in 2016/2017</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GLAAS Process</dc:title>
  <dc:creator/>
  <cp:lastModifiedBy/>
  <cp:revision>3</cp:revision>
  <dcterms:created xsi:type="dcterms:W3CDTF">2016-10-24T12:58:27Z</dcterms:created>
  <dcterms:modified xsi:type="dcterms:W3CDTF">2018-07-18T08:11:32Z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0x0101002A0F8941E5C6CF488C82253EC666FA6C</vt:lpwstr>
  </property>
  <property fmtid="{D5CDD505-2E9C-101B-9397-08002B2CF9AE}" pid="3" name="_MarkAsFinal">
    <vt:bool>true</vt:bool>
  </property>
</Properties>
</file>