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0"/>
  </p:notesMasterIdLst>
  <p:sldIdLst>
    <p:sldId id="258" r:id="rId5"/>
    <p:sldId id="271" r:id="rId6"/>
    <p:sldId id="264" r:id="rId7"/>
    <p:sldId id="265" r:id="rId8"/>
    <p:sldId id="267" r:id="rId9"/>
    <p:sldId id="268" r:id="rId10"/>
    <p:sldId id="281" r:id="rId11"/>
    <p:sldId id="272" r:id="rId12"/>
    <p:sldId id="270" r:id="rId13"/>
    <p:sldId id="273" r:id="rId14"/>
    <p:sldId id="274" r:id="rId15"/>
    <p:sldId id="277" r:id="rId16"/>
    <p:sldId id="285" r:id="rId17"/>
    <p:sldId id="259"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CCFFFF"/>
    <a:srgbClr val="AB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804" autoAdjust="0"/>
    <p:restoredTop sz="95884" autoAdjust="0"/>
  </p:normalViewPr>
  <p:slideViewPr>
    <p:cSldViewPr>
      <p:cViewPr varScale="1">
        <p:scale>
          <a:sx n="44" d="100"/>
          <a:sy n="44" d="100"/>
        </p:scale>
        <p:origin x="-720" y="-102"/>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86EC8-DD27-403B-982E-96668DED4BC0}" type="datetimeFigureOut">
              <a:rPr lang="en-GB" smtClean="0"/>
              <a:t>12/09/2018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5DF83-AC1F-41E6-BADE-73BFF3CC193E}" type="slidenum">
              <a:rPr lang="en-GB" smtClean="0"/>
              <a:t>‹#›</a:t>
            </a:fld>
            <a:endParaRPr lang="en-GB"/>
          </a:p>
        </p:txBody>
      </p:sp>
    </p:spTree>
    <p:extLst>
      <p:ext uri="{BB962C8B-B14F-4D97-AF65-F5344CB8AC3E}">
        <p14:creationId xmlns:p14="http://schemas.microsoft.com/office/powerpoint/2010/main" val="233008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module</a:t>
            </a:r>
            <a:r>
              <a:rPr lang="en-GB" baseline="0" dirty="0"/>
              <a:t> offers a proposed process to follow in the implementation of GLAAS. However the process itself is flexible and countries are invited to adapt the process as required to suit their needs.</a:t>
            </a:r>
            <a:endParaRPr lang="en-GB" dirty="0"/>
          </a:p>
          <a:p>
            <a:endParaRPr lang="en-US" dirty="0"/>
          </a:p>
        </p:txBody>
      </p:sp>
      <p:sp>
        <p:nvSpPr>
          <p:cNvPr id="4" name="Slide Number Placeholder 3"/>
          <p:cNvSpPr>
            <a:spLocks noGrp="1"/>
          </p:cNvSpPr>
          <p:nvPr>
            <p:ph type="sldNum" sz="quarter" idx="10"/>
          </p:nvPr>
        </p:nvSpPr>
        <p:spPr/>
        <p:txBody>
          <a:bodyPr/>
          <a:lstStyle/>
          <a:p>
            <a:fld id="{71E5DF83-AC1F-41E6-BADE-73BFF3CC193E}" type="slidenum">
              <a:rPr lang="en-GB" smtClean="0"/>
              <a:t>1</a:t>
            </a:fld>
            <a:endParaRPr lang="en-GB"/>
          </a:p>
        </p:txBody>
      </p:sp>
    </p:spTree>
    <p:extLst>
      <p:ext uri="{BB962C8B-B14F-4D97-AF65-F5344CB8AC3E}">
        <p14:creationId xmlns:p14="http://schemas.microsoft.com/office/powerpoint/2010/main" val="382351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reviewing the data and GLAAS results, government signs off on data or discusses any issues with the GLAAS team and/or the National Focal Point, plus provides any feedback through country feedback form – information used by the GLAAS to improve the process and the data </a:t>
            </a:r>
            <a:r>
              <a:rPr lang="en-GB" baseline="0"/>
              <a:t>collection processes form.</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10</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t>Results are reviewed by the GLAAS team at WHO headquarters and regional offices, as well as partners at regional and </a:t>
            </a:r>
            <a:r>
              <a:rPr lang="en-GB" sz="1200" b="0" baseline="0" dirty="0" err="1"/>
              <a:t>subregional</a:t>
            </a:r>
            <a:r>
              <a:rPr lang="en-GB" sz="1200" b="0" baseline="0" dirty="0"/>
              <a:t> levels (e.g. IRC) that are supporting the implementation and facilitation of the GLAAS survey.  </a:t>
            </a:r>
            <a:r>
              <a:rPr lang="en-GB" dirty="0"/>
              <a:t>After</a:t>
            </a:r>
            <a:r>
              <a:rPr lang="en-GB" baseline="0" dirty="0"/>
              <a:t> the data has been analysed, the final GLAAS report and accompanying data will be published online. Country highlights are produced by the GLAAS team with support from the National Focal Point and published. To help improve subsequent GLAAS cycles, the National Focal Point and/or working group evaluates the process and provides feedback to the GLAAS  team.</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11</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5DF83-AC1F-41E6-BADE-73BFF3CC193E}" type="slidenum">
              <a:rPr lang="en-GB" smtClean="0"/>
              <a:t>12</a:t>
            </a:fld>
            <a:endParaRPr lang="en-GB"/>
          </a:p>
        </p:txBody>
      </p:sp>
    </p:spTree>
    <p:extLst>
      <p:ext uri="{BB962C8B-B14F-4D97-AF65-F5344CB8AC3E}">
        <p14:creationId xmlns:p14="http://schemas.microsoft.com/office/powerpoint/2010/main" val="258554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module</a:t>
            </a:r>
            <a:r>
              <a:rPr lang="en-GB" baseline="0" dirty="0"/>
              <a:t> offers a proposed process to follow in the implementation of GLAAS. However the process itself is flexible and countries are invited to adapt the process as required to suit their needs.</a:t>
            </a:r>
            <a:endParaRPr lang="en-GB" dirty="0"/>
          </a:p>
          <a:p>
            <a:pPr marL="171450" indent="-171450">
              <a:buFont typeface="Arial" panose="020B0604020202020204" pitchFamily="34" charset="0"/>
              <a:buChar char="•"/>
            </a:pPr>
            <a:r>
              <a:rPr lang="en-GB" dirty="0"/>
              <a:t>It is important to include all stakeholders and encourage high-level involvement</a:t>
            </a:r>
            <a:r>
              <a:rPr lang="en-GB" baseline="0" dirty="0"/>
              <a:t> early on in the GLAAS process. </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2</a:t>
            </a:fld>
            <a:endParaRPr lang="en-GB"/>
          </a:p>
        </p:txBody>
      </p:sp>
    </p:spTree>
    <p:extLst>
      <p:ext uri="{BB962C8B-B14F-4D97-AF65-F5344CB8AC3E}">
        <p14:creationId xmlns:p14="http://schemas.microsoft.com/office/powerpoint/2010/main" val="15626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5DF83-AC1F-41E6-BADE-73BFF3CC193E}" type="slidenum">
              <a:rPr lang="en-GB" smtClean="0"/>
              <a:t>3</a:t>
            </a:fld>
            <a:endParaRPr lang="en-GB"/>
          </a:p>
        </p:txBody>
      </p:sp>
    </p:spTree>
    <p:extLst>
      <p:ext uri="{BB962C8B-B14F-4D97-AF65-F5344CB8AC3E}">
        <p14:creationId xmlns:p14="http://schemas.microsoft.com/office/powerpoint/2010/main" val="150854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Other</a:t>
            </a:r>
            <a:r>
              <a:rPr lang="en-GB" b="1" baseline="0" dirty="0"/>
              <a:t> steps in this phase could include:</a:t>
            </a:r>
          </a:p>
          <a:p>
            <a:pPr marL="171450" indent="-171450">
              <a:buFontTx/>
              <a:buChar char="-"/>
            </a:pPr>
            <a:r>
              <a:rPr lang="en-GB" baseline="0" dirty="0"/>
              <a:t>Meeting with regional WHO office or regional facilitators</a:t>
            </a:r>
          </a:p>
          <a:p>
            <a:pPr marL="171450" indent="-171450">
              <a:buFontTx/>
              <a:buChar char="-"/>
            </a:pPr>
            <a:r>
              <a:rPr lang="en-GB" dirty="0"/>
              <a:t>Other sensitisation meetings with key </a:t>
            </a:r>
            <a:r>
              <a:rPr lang="en-GB" baseline="0" dirty="0"/>
              <a:t>stakeholders</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4</a:t>
            </a:fld>
            <a:endParaRPr lang="en-GB"/>
          </a:p>
        </p:txBody>
      </p:sp>
    </p:spTree>
    <p:extLst>
      <p:ext uri="{BB962C8B-B14F-4D97-AF65-F5344CB8AC3E}">
        <p14:creationId xmlns:p14="http://schemas.microsoft.com/office/powerpoint/2010/main" val="49384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the government decides to participate, a National Focal Person (preferably from within a lead ministry or department) should be chosen to be the main coordinator of GLAAS or the national focal point.</a:t>
            </a:r>
          </a:p>
          <a:p>
            <a:endParaRPr lang="en-GB" baseline="0" dirty="0"/>
          </a:p>
          <a:p>
            <a:r>
              <a:rPr lang="en-GB" baseline="0" dirty="0"/>
              <a:t>The National Focal point will then work with relevant stakeholders to identify resource and budget needs and outline a brief work plan supporting these to submit to WHO. Seed funding will be available to support participation in GLAAS.</a:t>
            </a:r>
          </a:p>
          <a:p>
            <a:endParaRPr lang="en-GB" b="1" baseline="0" dirty="0"/>
          </a:p>
        </p:txBody>
      </p:sp>
      <p:sp>
        <p:nvSpPr>
          <p:cNvPr id="4" name="Slide Number Placeholder 3"/>
          <p:cNvSpPr>
            <a:spLocks noGrp="1"/>
          </p:cNvSpPr>
          <p:nvPr>
            <p:ph type="sldNum" sz="quarter" idx="10"/>
          </p:nvPr>
        </p:nvSpPr>
        <p:spPr/>
        <p:txBody>
          <a:bodyPr/>
          <a:lstStyle/>
          <a:p>
            <a:fld id="{71E5DF83-AC1F-41E6-BADE-73BFF3CC193E}" type="slidenum">
              <a:rPr lang="en-GB" smtClean="0"/>
              <a:t>5</a:t>
            </a:fld>
            <a:endParaRPr lang="en-GB"/>
          </a:p>
        </p:txBody>
      </p:sp>
    </p:spTree>
    <p:extLst>
      <p:ext uri="{BB962C8B-B14F-4D97-AF65-F5344CB8AC3E}">
        <p14:creationId xmlns:p14="http://schemas.microsoft.com/office/powerpoint/2010/main" val="251636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Other steps could include:</a:t>
            </a:r>
          </a:p>
          <a:p>
            <a:pPr marL="171450" indent="-171450">
              <a:buFontTx/>
              <a:buChar char="-"/>
            </a:pPr>
            <a:r>
              <a:rPr lang="en-GB" b="0" baseline="0" dirty="0"/>
              <a:t>Formation of a national multi stakeholder working group</a:t>
            </a:r>
          </a:p>
          <a:p>
            <a:pPr marL="171450" indent="-171450">
              <a:buFontTx/>
              <a:buChar char="-"/>
            </a:pPr>
            <a:r>
              <a:rPr lang="en-GB" b="0" baseline="0" dirty="0"/>
              <a:t>Sector mapping exercise to identify sector governance, key donors, major activities, budgets, implementers, key dates etc.)</a:t>
            </a:r>
          </a:p>
          <a:p>
            <a:pPr marL="171450" indent="-171450">
              <a:buFontTx/>
              <a:buChar char="-"/>
            </a:pPr>
            <a:r>
              <a:rPr lang="en-GB" b="0" baseline="0" dirty="0"/>
              <a:t>Working group and government identifies key areas of mutual interest in the GLAAS survey</a:t>
            </a:r>
          </a:p>
          <a:p>
            <a:pPr marL="0" indent="0">
              <a:buFontTx/>
              <a:buNone/>
            </a:pPr>
            <a:endParaRPr lang="en-GB" b="0" baseline="0" dirty="0"/>
          </a:p>
          <a:p>
            <a:pPr marL="0" indent="0">
              <a:buFontTx/>
              <a:buNone/>
            </a:pPr>
            <a:r>
              <a:rPr lang="en-GB" b="1" baseline="0" dirty="0">
                <a:highlight>
                  <a:srgbClr val="FFFF00"/>
                </a:highlight>
              </a:rPr>
              <a:t>To identify other focal points: </a:t>
            </a:r>
          </a:p>
          <a:p>
            <a:r>
              <a:rPr lang="en-GB" sz="1200" kern="1200" dirty="0">
                <a:solidFill>
                  <a:schemeClr val="tx1"/>
                </a:solidFill>
                <a:effectLst/>
                <a:latin typeface="+mn-lt"/>
                <a:ea typeface="+mn-ea"/>
                <a:cs typeface="+mn-cs"/>
              </a:rPr>
              <a:t>It is recommended that GLAAS focal points reach out to the focal points of other national, regional or global monitoring initiatives particularly for the inception workshop or discussions (e.g. SWA, African Ministers’ Council on Water (AMCOW), Protocol on Water and Health, Water Supply and Sanitation Collaborative Council (WSSCC), Sustainable Sanitation Alliance (</a:t>
            </a:r>
            <a:r>
              <a:rPr lang="en-GB" sz="1200" kern="1200" dirty="0" err="1">
                <a:solidFill>
                  <a:schemeClr val="tx1"/>
                </a:solidFill>
                <a:effectLst/>
                <a:latin typeface="+mn-lt"/>
                <a:ea typeface="+mn-ea"/>
                <a:cs typeface="+mn-cs"/>
              </a:rPr>
              <a:t>SuSanA</a:t>
            </a:r>
            <a:r>
              <a:rPr lang="en-GB" sz="1200" kern="1200" dirty="0">
                <a:solidFill>
                  <a:schemeClr val="tx1"/>
                </a:solidFill>
                <a:effectLst/>
                <a:latin typeface="+mn-lt"/>
                <a:ea typeface="+mn-ea"/>
                <a:cs typeface="+mn-cs"/>
              </a:rPr>
              <a:t>), Integrated monitoring initiative for SDG 6, Integrated Water Resources Management monitoring initiative) to ensure alignment and coordination. Contact information for some of these country focal points is available from the WHO regional office and the GLAAS team at </a:t>
            </a:r>
            <a:r>
              <a:rPr lang="en-GB" sz="1200" u="sng" kern="1200" dirty="0">
                <a:solidFill>
                  <a:schemeClr val="tx1"/>
                </a:solidFill>
                <a:effectLst/>
                <a:latin typeface="+mn-lt"/>
                <a:ea typeface="+mn-ea"/>
                <a:cs typeface="+mn-cs"/>
                <a:hlinkClick r:id="rId3"/>
              </a:rPr>
              <a:t>glaas@who.int</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6</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Other steps could include:</a:t>
            </a:r>
          </a:p>
          <a:p>
            <a:pPr marL="171450" indent="-171450">
              <a:buFontTx/>
              <a:buChar char="-"/>
            </a:pPr>
            <a:r>
              <a:rPr lang="en-GB" b="0" baseline="0" dirty="0"/>
              <a:t>Formation of a national multi stakeholder working group</a:t>
            </a:r>
          </a:p>
          <a:p>
            <a:pPr marL="171450" indent="-171450">
              <a:buFontTx/>
              <a:buChar char="-"/>
            </a:pPr>
            <a:r>
              <a:rPr lang="en-GB" b="0" baseline="0" dirty="0"/>
              <a:t>Sector mapping exercise to identify sector governance, key donors, major activities, budgets, implementers, key dates etc.)</a:t>
            </a:r>
          </a:p>
          <a:p>
            <a:pPr marL="171450" indent="-171450">
              <a:buFontTx/>
              <a:buChar char="-"/>
            </a:pPr>
            <a:r>
              <a:rPr lang="en-GB" b="0" baseline="0" dirty="0"/>
              <a:t>Working group and government identifies key areas of mutual interest in the GLAAS survey</a:t>
            </a:r>
          </a:p>
          <a:p>
            <a:pPr marL="0" indent="0">
              <a:buFontTx/>
              <a:buNone/>
            </a:pPr>
            <a:endParaRPr lang="en-GB" b="0" baseline="0" dirty="0"/>
          </a:p>
        </p:txBody>
      </p:sp>
      <p:sp>
        <p:nvSpPr>
          <p:cNvPr id="4" name="Slide Number Placeholder 3"/>
          <p:cNvSpPr>
            <a:spLocks noGrp="1"/>
          </p:cNvSpPr>
          <p:nvPr>
            <p:ph type="sldNum" sz="quarter" idx="10"/>
          </p:nvPr>
        </p:nvSpPr>
        <p:spPr/>
        <p:txBody>
          <a:bodyPr/>
          <a:lstStyle/>
          <a:p>
            <a:fld id="{71E5DF83-AC1F-41E6-BADE-73BFF3CC193E}" type="slidenum">
              <a:rPr lang="en-GB" smtClean="0"/>
              <a:t>7</a:t>
            </a:fld>
            <a:endParaRPr lang="en-GB"/>
          </a:p>
        </p:txBody>
      </p:sp>
    </p:spTree>
    <p:extLst>
      <p:ext uri="{BB962C8B-B14F-4D97-AF65-F5344CB8AC3E}">
        <p14:creationId xmlns:p14="http://schemas.microsoft.com/office/powerpoint/2010/main" val="312156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National Focal Point coordinates response to GLAAS survey with support from key stakeholders, working groups, and Regional focal</a:t>
            </a:r>
            <a:r>
              <a:rPr lang="en-GB" sz="1200" baseline="0" dirty="0"/>
              <a:t> point (i.e. WHO Regional Office focal point)</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Other</a:t>
            </a:r>
            <a:r>
              <a:rPr lang="en-GB" sz="1200" b="1" baseline="0" dirty="0"/>
              <a:t> steps could include</a:t>
            </a:r>
            <a:r>
              <a:rPr lang="en-GB" sz="1200"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 Regional focal point (WHO Regional Office contact point or IRC/</a:t>
            </a:r>
            <a:r>
              <a:rPr lang="en-GB" sz="1200" b="0" baseline="0" dirty="0" err="1"/>
              <a:t>AguaConsult</a:t>
            </a:r>
            <a:r>
              <a:rPr lang="en-GB" sz="1200" b="0" baseline="0" dirty="0"/>
              <a:t> in Africa Region) act as main contact point for questions on survey</a:t>
            </a:r>
            <a:endParaRPr lang="en-GB" sz="1200" b="1" dirty="0"/>
          </a:p>
        </p:txBody>
      </p:sp>
      <p:sp>
        <p:nvSpPr>
          <p:cNvPr id="4" name="Slide Number Placeholder 3"/>
          <p:cNvSpPr>
            <a:spLocks noGrp="1"/>
          </p:cNvSpPr>
          <p:nvPr>
            <p:ph type="sldNum" sz="quarter" idx="10"/>
          </p:nvPr>
        </p:nvSpPr>
        <p:spPr/>
        <p:txBody>
          <a:bodyPr/>
          <a:lstStyle/>
          <a:p>
            <a:fld id="{71E5DF83-AC1F-41E6-BADE-73BFF3CC193E}" type="slidenum">
              <a:rPr lang="en-GB" smtClean="0"/>
              <a:t>8</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Findings</a:t>
            </a:r>
            <a:r>
              <a:rPr lang="en-GB" sz="1200" b="0" baseline="0" dirty="0"/>
              <a:t> from the GLAAS survey are presented back at a multi-stakeholder national workshop for a decision to be made about how GLAAS findings will be actioned. More information or clarification from the National Focal point may be required for data quality. </a:t>
            </a:r>
          </a:p>
          <a:p>
            <a:endParaRPr lang="en-GB" sz="1200" b="0" dirty="0"/>
          </a:p>
          <a:p>
            <a:r>
              <a:rPr lang="en-GB" sz="1200" b="1" dirty="0"/>
              <a:t>Other steps could</a:t>
            </a:r>
            <a:r>
              <a:rPr lang="en-GB" sz="1200" b="1" baseline="0" dirty="0"/>
              <a:t> include:</a:t>
            </a:r>
          </a:p>
          <a:p>
            <a:pPr marL="171450" indent="-171450">
              <a:buFont typeface="Arial" panose="020B0604020202020204" pitchFamily="34" charset="0"/>
              <a:buChar char="•"/>
            </a:pPr>
            <a:r>
              <a:rPr lang="en-GB" sz="1200" b="0" baseline="0" dirty="0"/>
              <a:t>A nominated person at WHO HQ can provide quality assurance at the country or regional level</a:t>
            </a:r>
            <a:endParaRPr lang="en-GB" sz="1200" b="0" dirty="0"/>
          </a:p>
        </p:txBody>
      </p:sp>
      <p:sp>
        <p:nvSpPr>
          <p:cNvPr id="4" name="Slide Number Placeholder 3"/>
          <p:cNvSpPr>
            <a:spLocks noGrp="1"/>
          </p:cNvSpPr>
          <p:nvPr>
            <p:ph type="sldNum" sz="quarter" idx="10"/>
          </p:nvPr>
        </p:nvSpPr>
        <p:spPr/>
        <p:txBody>
          <a:bodyPr/>
          <a:lstStyle/>
          <a:p>
            <a:fld id="{71E5DF83-AC1F-41E6-BADE-73BFF3CC193E}" type="slidenum">
              <a:rPr lang="en-GB" smtClean="0"/>
              <a:t>9</a:t>
            </a:fld>
            <a:endParaRPr lang="en-GB"/>
          </a:p>
        </p:txBody>
      </p:sp>
    </p:spTree>
    <p:extLst>
      <p:ext uri="{BB962C8B-B14F-4D97-AF65-F5344CB8AC3E}">
        <p14:creationId xmlns:p14="http://schemas.microsoft.com/office/powerpoint/2010/main" val="737900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31333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33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51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570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163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473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004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6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54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110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843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38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 processus GLAAS</a:t>
            </a:r>
          </a:p>
        </p:txBody>
      </p:sp>
      <p:sp>
        <p:nvSpPr>
          <p:cNvPr id="3" name="Subtitle 2"/>
          <p:cNvSpPr>
            <a:spLocks noGrp="1"/>
          </p:cNvSpPr>
          <p:nvPr>
            <p:ph type="subTitle" idx="1"/>
          </p:nvPr>
        </p:nvSpPr>
        <p:spPr/>
        <p:txBody>
          <a:bodyPr/>
          <a:lstStyle/>
          <a:p>
            <a:r>
              <a:rPr lang="en-GB" dirty="0"/>
              <a:t>Module 2</a:t>
            </a:r>
          </a:p>
          <a:p>
            <a:r>
              <a:rPr lang="en-GB" dirty="0"/>
              <a:t>Cycle GLAAS </a:t>
            </a:r>
            <a:r>
              <a:rPr lang="en-GB"/>
              <a:t>2018/2019 </a:t>
            </a:r>
            <a:endParaRPr lang="en-GB" dirty="0"/>
          </a:p>
        </p:txBody>
      </p:sp>
    </p:spTree>
    <p:extLst>
      <p:ext uri="{BB962C8B-B14F-4D97-AF65-F5344CB8AC3E}">
        <p14:creationId xmlns:p14="http://schemas.microsoft.com/office/powerpoint/2010/main" val="366291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662445" y="274638"/>
            <a:ext cx="6140025" cy="994122"/>
          </a:xfrm>
        </p:spPr>
        <p:txBody>
          <a:bodyPr>
            <a:normAutofit/>
          </a:bodyPr>
          <a:lstStyle/>
          <a:p>
            <a:r>
              <a:rPr lang="en-GB" dirty="0" err="1"/>
              <a:t>Soumission</a:t>
            </a:r>
            <a:r>
              <a:rPr lang="en-GB" dirty="0"/>
              <a:t> des documents</a:t>
            </a:r>
          </a:p>
        </p:txBody>
      </p:sp>
      <p:sp>
        <p:nvSpPr>
          <p:cNvPr id="45" name="Content Placeholder 2"/>
          <p:cNvSpPr>
            <a:spLocks noGrp="1"/>
          </p:cNvSpPr>
          <p:nvPr>
            <p:ph idx="1"/>
          </p:nvPr>
        </p:nvSpPr>
        <p:spPr>
          <a:xfrm>
            <a:off x="2662445" y="1134011"/>
            <a:ext cx="6481555" cy="4247317"/>
          </a:xfrm>
          <a:noFill/>
        </p:spPr>
        <p:txBody>
          <a:bodyPr wrap="square" rtlCol="0">
            <a:spAutoFit/>
          </a:bodyPr>
          <a:lstStyle/>
          <a:p>
            <a:pPr>
              <a:buFont typeface="Wingdings" panose="05000000000000000000" pitchFamily="2" charset="2"/>
              <a:buChar char="§"/>
            </a:pPr>
            <a:r>
              <a:rPr lang="fr-FR" sz="2800" dirty="0" smtClean="0">
                <a:solidFill>
                  <a:schemeClr val="tx2">
                    <a:lumMod val="75000"/>
                  </a:schemeClr>
                </a:solidFill>
              </a:rPr>
              <a:t>Les Points </a:t>
            </a:r>
            <a:r>
              <a:rPr lang="fr-FR" sz="2800" dirty="0">
                <a:solidFill>
                  <a:schemeClr val="tx2">
                    <a:lumMod val="75000"/>
                  </a:schemeClr>
                </a:solidFill>
              </a:rPr>
              <a:t>focaux nationaux soumettent les documents, y compris: </a:t>
            </a:r>
          </a:p>
          <a:p>
            <a:pPr lvl="2">
              <a:buFont typeface="Wingdings" panose="05000000000000000000" pitchFamily="2" charset="2"/>
              <a:buChar char="§"/>
            </a:pPr>
            <a:r>
              <a:rPr lang="fr-FR" sz="2000" dirty="0">
                <a:solidFill>
                  <a:schemeClr val="tx2">
                    <a:lumMod val="75000"/>
                  </a:schemeClr>
                </a:solidFill>
              </a:rPr>
              <a:t>Enquête</a:t>
            </a:r>
          </a:p>
          <a:p>
            <a:pPr lvl="2">
              <a:buFont typeface="Wingdings" panose="05000000000000000000" pitchFamily="2" charset="2"/>
              <a:buChar char="§"/>
            </a:pPr>
            <a:r>
              <a:rPr lang="fr-FR" sz="2000" dirty="0">
                <a:solidFill>
                  <a:schemeClr val="tx2">
                    <a:lumMod val="75000"/>
                  </a:schemeClr>
                </a:solidFill>
              </a:rPr>
              <a:t>Annexe de l’enquête</a:t>
            </a:r>
          </a:p>
          <a:p>
            <a:pPr lvl="2">
              <a:buFont typeface="Wingdings" panose="05000000000000000000" pitchFamily="2" charset="2"/>
              <a:buChar char="§"/>
            </a:pPr>
            <a:r>
              <a:rPr lang="fr-FR" sz="2000" dirty="0">
                <a:solidFill>
                  <a:schemeClr val="tx2">
                    <a:lumMod val="75000"/>
                  </a:schemeClr>
                </a:solidFill>
              </a:rPr>
              <a:t>Formulaire de retour d’information</a:t>
            </a:r>
          </a:p>
          <a:p>
            <a:pPr lvl="2">
              <a:buFont typeface="Wingdings" panose="05000000000000000000" pitchFamily="2" charset="2"/>
              <a:buChar char="§"/>
            </a:pPr>
            <a:r>
              <a:rPr lang="fr-FR" sz="2000" dirty="0">
                <a:solidFill>
                  <a:schemeClr val="tx2">
                    <a:lumMod val="75000"/>
                  </a:schemeClr>
                </a:solidFill>
              </a:rPr>
              <a:t>Formulaire de processus de collecte de données</a:t>
            </a:r>
          </a:p>
          <a:p>
            <a:pPr lvl="2">
              <a:buFont typeface="Wingdings" panose="05000000000000000000" pitchFamily="2" charset="2"/>
              <a:buChar char="§"/>
            </a:pPr>
            <a:r>
              <a:rPr lang="fr-FR" sz="2000" dirty="0">
                <a:solidFill>
                  <a:schemeClr val="tx2">
                    <a:lumMod val="75000"/>
                  </a:schemeClr>
                </a:solidFill>
              </a:rPr>
              <a:t>Formulaire de consentement</a:t>
            </a:r>
          </a:p>
          <a:p>
            <a:pPr marL="0" indent="0">
              <a:spcBef>
                <a:spcPts val="1200"/>
              </a:spcBef>
              <a:buNone/>
            </a:pPr>
            <a:r>
              <a:rPr lang="fr-FR" sz="2800" dirty="0">
                <a:solidFill>
                  <a:schemeClr val="tx2">
                    <a:lumMod val="75000"/>
                  </a:schemeClr>
                </a:solidFill>
              </a:rPr>
              <a:t>Documents à soumettre au bureau régional de l’OMS et à l’équipe GLAAS </a:t>
            </a:r>
            <a:r>
              <a:rPr lang="fr-FR" sz="2800" dirty="0">
                <a:solidFill>
                  <a:schemeClr val="tx2">
                    <a:lumMod val="75000"/>
                  </a:schemeClr>
                </a:solidFill>
                <a:hlinkClick r:id="rId3"/>
              </a:rPr>
              <a:t>glaas@who.int</a:t>
            </a:r>
            <a:r>
              <a:rPr lang="fr-FR" sz="2800" dirty="0">
                <a:solidFill>
                  <a:schemeClr val="tx2">
                    <a:lumMod val="75000"/>
                  </a:schemeClr>
                </a:solidFill>
              </a:rPr>
              <a:t> avant le 15 Décembre 2018.</a:t>
            </a:r>
            <a:endParaRPr lang="fr-FR" sz="2800" b="1" dirty="0">
              <a:solidFill>
                <a:schemeClr val="tx2">
                  <a:lumMod val="75000"/>
                </a:schemeClr>
              </a:solidFill>
            </a:endParaRPr>
          </a:p>
        </p:txBody>
      </p:sp>
      <p:grpSp>
        <p:nvGrpSpPr>
          <p:cNvPr id="28" name="Group 27">
            <a:extLst>
              <a:ext uri="{FF2B5EF4-FFF2-40B4-BE49-F238E27FC236}">
                <a16:creationId xmlns="" xmlns:a16="http://schemas.microsoft.com/office/drawing/2014/main" id="{9AAA0FBC-FD61-E541-B80E-8DE529F91314}"/>
              </a:ext>
            </a:extLst>
          </p:cNvPr>
          <p:cNvGrpSpPr/>
          <p:nvPr/>
        </p:nvGrpSpPr>
        <p:grpSpPr>
          <a:xfrm>
            <a:off x="116505" y="308641"/>
            <a:ext cx="1980220" cy="5053596"/>
            <a:chOff x="5922150" y="291049"/>
            <a:chExt cx="1980220" cy="5053596"/>
          </a:xfrm>
        </p:grpSpPr>
        <p:grpSp>
          <p:nvGrpSpPr>
            <p:cNvPr id="29" name="Group 28">
              <a:extLst>
                <a:ext uri="{FF2B5EF4-FFF2-40B4-BE49-F238E27FC236}">
                  <a16:creationId xmlns="" xmlns:a16="http://schemas.microsoft.com/office/drawing/2014/main" id="{63217A44-2DB3-9A4C-8703-36958541FF79}"/>
                </a:ext>
              </a:extLst>
            </p:cNvPr>
            <p:cNvGrpSpPr/>
            <p:nvPr/>
          </p:nvGrpSpPr>
          <p:grpSpPr>
            <a:xfrm>
              <a:off x="6401397" y="291049"/>
              <a:ext cx="1500973" cy="4600128"/>
              <a:chOff x="6401397" y="291049"/>
              <a:chExt cx="1500973" cy="4600128"/>
            </a:xfrm>
          </p:grpSpPr>
          <p:sp>
            <p:nvSpPr>
              <p:cNvPr id="54" name="Rounded Rectangle 53">
                <a:extLst>
                  <a:ext uri="{FF2B5EF4-FFF2-40B4-BE49-F238E27FC236}">
                    <a16:creationId xmlns="" xmlns:a16="http://schemas.microsoft.com/office/drawing/2014/main" id="{F5C3EDD5-E435-1C4F-B101-A51C49E7B5EA}"/>
                  </a:ext>
                </a:extLst>
              </p:cNvPr>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55" name="Rounded Rectangle 54">
                <a:extLst>
                  <a:ext uri="{FF2B5EF4-FFF2-40B4-BE49-F238E27FC236}">
                    <a16:creationId xmlns="" xmlns:a16="http://schemas.microsoft.com/office/drawing/2014/main" id="{F29854C8-0E15-214D-888B-2DCF20EAD020}"/>
                  </a:ext>
                </a:extLst>
              </p:cNvPr>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56" name="Rounded Rectangle 55">
                <a:extLst>
                  <a:ext uri="{FF2B5EF4-FFF2-40B4-BE49-F238E27FC236}">
                    <a16:creationId xmlns="" xmlns:a16="http://schemas.microsoft.com/office/drawing/2014/main" id="{674B2DC5-674E-4841-A850-40A34E93D026}"/>
                  </a:ext>
                </a:extLst>
              </p:cNvPr>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Phase de pré-collecte</a:t>
                </a:r>
              </a:p>
            </p:txBody>
          </p:sp>
          <p:sp>
            <p:nvSpPr>
              <p:cNvPr id="57" name="Rounded Rectangle 56">
                <a:extLst>
                  <a:ext uri="{FF2B5EF4-FFF2-40B4-BE49-F238E27FC236}">
                    <a16:creationId xmlns="" xmlns:a16="http://schemas.microsoft.com/office/drawing/2014/main" id="{D00FF4B1-F7C0-1844-97D3-1935B5977E86}"/>
                  </a:ext>
                </a:extLst>
              </p:cNvPr>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58" name="Rounded Rectangle 57">
                <a:extLst>
                  <a:ext uri="{FF2B5EF4-FFF2-40B4-BE49-F238E27FC236}">
                    <a16:creationId xmlns="" xmlns:a16="http://schemas.microsoft.com/office/drawing/2014/main" id="{6BE0A529-C075-E843-9272-BA3AC0B863D7}"/>
                  </a:ext>
                </a:extLst>
              </p:cNvPr>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59" name="Rounded Rectangle 58">
                <a:extLst>
                  <a:ext uri="{FF2B5EF4-FFF2-40B4-BE49-F238E27FC236}">
                    <a16:creationId xmlns="" xmlns:a16="http://schemas.microsoft.com/office/drawing/2014/main" id="{B5FED0E3-3730-8340-AB64-DABE9EACDDAE}"/>
                  </a:ext>
                </a:extLst>
              </p:cNvPr>
              <p:cNvSpPr/>
              <p:nvPr/>
            </p:nvSpPr>
            <p:spPr>
              <a:xfrm>
                <a:off x="6408949" y="4124489"/>
                <a:ext cx="1493421" cy="766688"/>
              </a:xfrm>
              <a:prstGeom prst="roundRect">
                <a:avLst/>
              </a:prstGeom>
              <a:solidFill>
                <a:srgbClr val="1F497D"/>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2"/>
                    </a:solidFill>
                  </a:rPr>
                  <a:t>Soumission des documents</a:t>
                </a:r>
              </a:p>
            </p:txBody>
          </p:sp>
        </p:grpSp>
        <p:grpSp>
          <p:nvGrpSpPr>
            <p:cNvPr id="30" name="Group 29">
              <a:extLst>
                <a:ext uri="{FF2B5EF4-FFF2-40B4-BE49-F238E27FC236}">
                  <a16:creationId xmlns="" xmlns:a16="http://schemas.microsoft.com/office/drawing/2014/main" id="{2344B6E6-FD64-274A-A919-75B58B7D9EE2}"/>
                </a:ext>
              </a:extLst>
            </p:cNvPr>
            <p:cNvGrpSpPr/>
            <p:nvPr/>
          </p:nvGrpSpPr>
          <p:grpSpPr>
            <a:xfrm>
              <a:off x="7072324" y="850343"/>
              <a:ext cx="170741" cy="4250357"/>
              <a:chOff x="7072324" y="850343"/>
              <a:chExt cx="170741" cy="4250357"/>
            </a:xfrm>
          </p:grpSpPr>
          <p:sp>
            <p:nvSpPr>
              <p:cNvPr id="48" name="Right Arrow 47">
                <a:extLst>
                  <a:ext uri="{FF2B5EF4-FFF2-40B4-BE49-F238E27FC236}">
                    <a16:creationId xmlns="" xmlns:a16="http://schemas.microsoft.com/office/drawing/2014/main" id="{6BEB2500-A4AF-3C4E-8946-184B1F8D07CD}"/>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a:extLst>
                  <a:ext uri="{FF2B5EF4-FFF2-40B4-BE49-F238E27FC236}">
                    <a16:creationId xmlns="" xmlns:a16="http://schemas.microsoft.com/office/drawing/2014/main" id="{9EFF6AD0-4B80-8748-9679-70303E1EB89C}"/>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a:extLst>
                  <a:ext uri="{FF2B5EF4-FFF2-40B4-BE49-F238E27FC236}">
                    <a16:creationId xmlns="" xmlns:a16="http://schemas.microsoft.com/office/drawing/2014/main" id="{F373BD77-3008-7D4F-9BF2-3E3E911EE76F}"/>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 xmlns:a16="http://schemas.microsoft.com/office/drawing/2014/main" id="{2AE9675D-AFC4-5446-BF0B-32AC32BB416E}"/>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 xmlns:a16="http://schemas.microsoft.com/office/drawing/2014/main" id="{888C00A9-731C-0D4B-9496-D0BE7888ECB9}"/>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a:extLst>
                  <a:ext uri="{FF2B5EF4-FFF2-40B4-BE49-F238E27FC236}">
                    <a16:creationId xmlns="" xmlns:a16="http://schemas.microsoft.com/office/drawing/2014/main" id="{3CEBE9F2-1F0B-6249-B094-735D4191C8FC}"/>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 xmlns:a16="http://schemas.microsoft.com/office/drawing/2014/main" id="{E6290EE7-DF63-3045-9086-4CD45AE5006F}"/>
                </a:ext>
              </a:extLst>
            </p:cNvPr>
            <p:cNvGrpSpPr/>
            <p:nvPr/>
          </p:nvGrpSpPr>
          <p:grpSpPr>
            <a:xfrm>
              <a:off x="5922150" y="396875"/>
              <a:ext cx="364812" cy="4947770"/>
              <a:chOff x="5877145" y="396875"/>
              <a:chExt cx="364812" cy="4947770"/>
            </a:xfrm>
          </p:grpSpPr>
          <p:sp>
            <p:nvSpPr>
              <p:cNvPr id="32" name="Oval 31">
                <a:extLst>
                  <a:ext uri="{FF2B5EF4-FFF2-40B4-BE49-F238E27FC236}">
                    <a16:creationId xmlns="" xmlns:a16="http://schemas.microsoft.com/office/drawing/2014/main" id="{E976741F-B7F2-7242-B337-CC0AE79251A9}"/>
                  </a:ext>
                </a:extLst>
              </p:cNvPr>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3" name="Oval 32">
                <a:extLst>
                  <a:ext uri="{FF2B5EF4-FFF2-40B4-BE49-F238E27FC236}">
                    <a16:creationId xmlns="" xmlns:a16="http://schemas.microsoft.com/office/drawing/2014/main" id="{F0A9D206-4257-5946-A78C-18B260226229}"/>
                  </a:ext>
                </a:extLst>
              </p:cNvPr>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4" name="Oval 33">
                <a:extLst>
                  <a:ext uri="{FF2B5EF4-FFF2-40B4-BE49-F238E27FC236}">
                    <a16:creationId xmlns="" xmlns:a16="http://schemas.microsoft.com/office/drawing/2014/main" id="{9E43F726-C117-0648-AA85-1EB87C50877C}"/>
                  </a:ext>
                </a:extLst>
              </p:cNvPr>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5" name="Oval 34">
                <a:extLst>
                  <a:ext uri="{FF2B5EF4-FFF2-40B4-BE49-F238E27FC236}">
                    <a16:creationId xmlns="" xmlns:a16="http://schemas.microsoft.com/office/drawing/2014/main" id="{10C20397-58D3-EA44-ADB2-CB87C11E7CDD}"/>
                  </a:ext>
                </a:extLst>
              </p:cNvPr>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6" name="Oval 35">
                <a:extLst>
                  <a:ext uri="{FF2B5EF4-FFF2-40B4-BE49-F238E27FC236}">
                    <a16:creationId xmlns="" xmlns:a16="http://schemas.microsoft.com/office/drawing/2014/main" id="{975698C7-FDD3-1F4C-BDB2-3FD26A852EE6}"/>
                  </a:ext>
                </a:extLst>
              </p:cNvPr>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6" name="Oval 45">
                <a:extLst>
                  <a:ext uri="{FF2B5EF4-FFF2-40B4-BE49-F238E27FC236}">
                    <a16:creationId xmlns="" xmlns:a16="http://schemas.microsoft.com/office/drawing/2014/main" id="{EAC04C0F-985C-8F49-8CCA-7C16560DE41D}"/>
                  </a:ext>
                </a:extLst>
              </p:cNvPr>
              <p:cNvSpPr/>
              <p:nvPr/>
            </p:nvSpPr>
            <p:spPr>
              <a:xfrm>
                <a:off x="5881917" y="4230315"/>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7" name="Oval 46">
                <a:extLst>
                  <a:ext uri="{FF2B5EF4-FFF2-40B4-BE49-F238E27FC236}">
                    <a16:creationId xmlns="" xmlns:a16="http://schemas.microsoft.com/office/drawing/2014/main" id="{0963C0C6-BBF4-6C4B-9443-0EA89914F65C}"/>
                  </a:ext>
                </a:extLst>
              </p:cNvPr>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
        <p:nvSpPr>
          <p:cNvPr id="37" name="Rounded Rectangle 52">
            <a:extLst>
              <a:ext uri="{FF2B5EF4-FFF2-40B4-BE49-F238E27FC236}">
                <a16:creationId xmlns="" xmlns:a16="http://schemas.microsoft.com/office/drawing/2014/main" id="{D91659C9-6696-4A3C-BF9E-8EDE63D77517}"/>
              </a:ext>
            </a:extLst>
          </p:cNvPr>
          <p:cNvSpPr/>
          <p:nvPr/>
        </p:nvSpPr>
        <p:spPr>
          <a:xfrm>
            <a:off x="618406" y="5082589"/>
            <a:ext cx="1523324"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a:solidFill>
                  <a:schemeClr val="tx2">
                    <a:lumMod val="75000"/>
                  </a:schemeClr>
                </a:solidFill>
              </a:rPr>
              <a:t>Communication &amp; utilisation des données</a:t>
            </a:r>
          </a:p>
        </p:txBody>
      </p:sp>
    </p:spTree>
    <p:extLst>
      <p:ext uri="{BB962C8B-B14F-4D97-AF65-F5344CB8AC3E}">
        <p14:creationId xmlns:p14="http://schemas.microsoft.com/office/powerpoint/2010/main" val="64225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501770" y="274638"/>
            <a:ext cx="6481555" cy="994122"/>
          </a:xfrm>
        </p:spPr>
        <p:txBody>
          <a:bodyPr>
            <a:normAutofit fontScale="90000"/>
          </a:bodyPr>
          <a:lstStyle/>
          <a:p>
            <a:r>
              <a:rPr lang="en-GB" dirty="0" err="1" smtClean="0"/>
              <a:t>Compte-rendu</a:t>
            </a:r>
            <a:r>
              <a:rPr lang="en-GB" dirty="0" smtClean="0"/>
              <a:t> </a:t>
            </a:r>
            <a:r>
              <a:rPr lang="en-GB" dirty="0"/>
              <a:t>&amp; utilisation des </a:t>
            </a:r>
            <a:r>
              <a:rPr lang="en-GB" dirty="0" err="1"/>
              <a:t>données</a:t>
            </a:r>
            <a:endParaRPr lang="en-GB" dirty="0"/>
          </a:p>
        </p:txBody>
      </p:sp>
      <p:sp>
        <p:nvSpPr>
          <p:cNvPr id="45" name="Content Placeholder 2"/>
          <p:cNvSpPr>
            <a:spLocks noGrp="1"/>
          </p:cNvSpPr>
          <p:nvPr>
            <p:ph idx="1"/>
          </p:nvPr>
        </p:nvSpPr>
        <p:spPr>
          <a:xfrm>
            <a:off x="2366755" y="1154997"/>
            <a:ext cx="6774097" cy="4390433"/>
          </a:xfrm>
          <a:noFill/>
        </p:spPr>
        <p:txBody>
          <a:bodyPr wrap="square" rtlCol="0">
            <a:spAutoFit/>
          </a:bodyPr>
          <a:lstStyle/>
          <a:p>
            <a:pPr>
              <a:spcAft>
                <a:spcPts val="2400"/>
              </a:spcAft>
              <a:buFont typeface="Wingdings" panose="05000000000000000000" pitchFamily="2" charset="2"/>
              <a:buChar char="§"/>
            </a:pPr>
            <a:r>
              <a:rPr lang="fr-FR" sz="2550" dirty="0">
                <a:solidFill>
                  <a:schemeClr val="tx2">
                    <a:lumMod val="75000"/>
                  </a:schemeClr>
                </a:solidFill>
              </a:rPr>
              <a:t>Données pays et rapport GLAAS publiés en ligne</a:t>
            </a:r>
          </a:p>
          <a:p>
            <a:pPr>
              <a:spcAft>
                <a:spcPts val="2400"/>
              </a:spcAft>
              <a:buFont typeface="Wingdings" panose="05000000000000000000" pitchFamily="2" charset="2"/>
              <a:buChar char="§"/>
            </a:pPr>
            <a:r>
              <a:rPr lang="fr-FR" sz="2550" dirty="0">
                <a:solidFill>
                  <a:schemeClr val="tx2">
                    <a:lumMod val="75000"/>
                  </a:schemeClr>
                </a:solidFill>
              </a:rPr>
              <a:t>Production de résumés pays avec le point focal national et l’équipe GLAAS</a:t>
            </a:r>
          </a:p>
          <a:p>
            <a:pPr>
              <a:spcAft>
                <a:spcPts val="2400"/>
              </a:spcAft>
              <a:buFont typeface="Wingdings" panose="05000000000000000000" pitchFamily="2" charset="2"/>
              <a:buChar char="§"/>
            </a:pPr>
            <a:r>
              <a:rPr lang="fr-FR" sz="2550" dirty="0">
                <a:solidFill>
                  <a:schemeClr val="tx2">
                    <a:lumMod val="75000"/>
                  </a:schemeClr>
                </a:solidFill>
              </a:rPr>
              <a:t>Planification de l’utilisation des données GLAAS</a:t>
            </a:r>
          </a:p>
          <a:p>
            <a:pPr>
              <a:spcAft>
                <a:spcPts val="2400"/>
              </a:spcAft>
              <a:buFont typeface="Wingdings" panose="05000000000000000000" pitchFamily="2" charset="2"/>
              <a:buChar char="§"/>
            </a:pPr>
            <a:r>
              <a:rPr lang="fr-FR" sz="2550" dirty="0">
                <a:solidFill>
                  <a:schemeClr val="tx2">
                    <a:lumMod val="75000"/>
                  </a:schemeClr>
                </a:solidFill>
              </a:rPr>
              <a:t>Retours d’expérience des points focaux nationaux sur le processus GLAAS, et suggestions d’amélioration.</a:t>
            </a:r>
          </a:p>
        </p:txBody>
      </p:sp>
      <p:grpSp>
        <p:nvGrpSpPr>
          <p:cNvPr id="28" name="Group 27">
            <a:extLst>
              <a:ext uri="{FF2B5EF4-FFF2-40B4-BE49-F238E27FC236}">
                <a16:creationId xmlns="" xmlns:a16="http://schemas.microsoft.com/office/drawing/2014/main" id="{8FD7A843-A385-384D-BFF5-A5D21AD75BFC}"/>
              </a:ext>
            </a:extLst>
          </p:cNvPr>
          <p:cNvGrpSpPr/>
          <p:nvPr/>
        </p:nvGrpSpPr>
        <p:grpSpPr>
          <a:xfrm>
            <a:off x="116505" y="308641"/>
            <a:ext cx="1980220" cy="5210534"/>
            <a:chOff x="5922150" y="291049"/>
            <a:chExt cx="1980220" cy="5210534"/>
          </a:xfrm>
        </p:grpSpPr>
        <p:grpSp>
          <p:nvGrpSpPr>
            <p:cNvPr id="29" name="Group 28">
              <a:extLst>
                <a:ext uri="{FF2B5EF4-FFF2-40B4-BE49-F238E27FC236}">
                  <a16:creationId xmlns="" xmlns:a16="http://schemas.microsoft.com/office/drawing/2014/main" id="{153C9774-271D-AF45-9B02-3BFCB2A59306}"/>
                </a:ext>
              </a:extLst>
            </p:cNvPr>
            <p:cNvGrpSpPr/>
            <p:nvPr/>
          </p:nvGrpSpPr>
          <p:grpSpPr>
            <a:xfrm>
              <a:off x="6401397" y="291049"/>
              <a:ext cx="1500973" cy="4600128"/>
              <a:chOff x="6401397" y="291049"/>
              <a:chExt cx="1500973" cy="4600128"/>
            </a:xfrm>
          </p:grpSpPr>
          <p:sp>
            <p:nvSpPr>
              <p:cNvPr id="54" name="Rounded Rectangle 53">
                <a:extLst>
                  <a:ext uri="{FF2B5EF4-FFF2-40B4-BE49-F238E27FC236}">
                    <a16:creationId xmlns="" xmlns:a16="http://schemas.microsoft.com/office/drawing/2014/main" id="{F91666ED-CE2C-244D-9650-355FA88581E2}"/>
                  </a:ext>
                </a:extLst>
              </p:cNvPr>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55" name="Rounded Rectangle 54">
                <a:extLst>
                  <a:ext uri="{FF2B5EF4-FFF2-40B4-BE49-F238E27FC236}">
                    <a16:creationId xmlns="" xmlns:a16="http://schemas.microsoft.com/office/drawing/2014/main" id="{084A0D16-6777-944E-B52D-8E9760FF8098}"/>
                  </a:ext>
                </a:extLst>
              </p:cNvPr>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56" name="Rounded Rectangle 55">
                <a:extLst>
                  <a:ext uri="{FF2B5EF4-FFF2-40B4-BE49-F238E27FC236}">
                    <a16:creationId xmlns="" xmlns:a16="http://schemas.microsoft.com/office/drawing/2014/main" id="{58670790-A5DB-CE4B-8611-49E4FDE845FF}"/>
                  </a:ext>
                </a:extLst>
              </p:cNvPr>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Phase de pré-collecte</a:t>
                </a:r>
              </a:p>
            </p:txBody>
          </p:sp>
          <p:sp>
            <p:nvSpPr>
              <p:cNvPr id="57" name="Rounded Rectangle 56">
                <a:extLst>
                  <a:ext uri="{FF2B5EF4-FFF2-40B4-BE49-F238E27FC236}">
                    <a16:creationId xmlns="" xmlns:a16="http://schemas.microsoft.com/office/drawing/2014/main" id="{1C5E320A-CF31-F943-91C6-F8B4A6E655F9}"/>
                  </a:ext>
                </a:extLst>
              </p:cNvPr>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58" name="Rounded Rectangle 57">
                <a:extLst>
                  <a:ext uri="{FF2B5EF4-FFF2-40B4-BE49-F238E27FC236}">
                    <a16:creationId xmlns="" xmlns:a16="http://schemas.microsoft.com/office/drawing/2014/main" id="{FB853DFC-64E0-214E-A731-A2521D2C59B6}"/>
                  </a:ext>
                </a:extLst>
              </p:cNvPr>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59" name="Rounded Rectangle 58">
                <a:extLst>
                  <a:ext uri="{FF2B5EF4-FFF2-40B4-BE49-F238E27FC236}">
                    <a16:creationId xmlns="" xmlns:a16="http://schemas.microsoft.com/office/drawing/2014/main" id="{B213CAD8-F92F-A942-91A9-715882589774}"/>
                  </a:ext>
                </a:extLst>
              </p:cNvPr>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grpSp>
        <p:grpSp>
          <p:nvGrpSpPr>
            <p:cNvPr id="30" name="Group 29">
              <a:extLst>
                <a:ext uri="{FF2B5EF4-FFF2-40B4-BE49-F238E27FC236}">
                  <a16:creationId xmlns="" xmlns:a16="http://schemas.microsoft.com/office/drawing/2014/main" id="{BC6EA298-A8CA-6446-A83D-7EC112374879}"/>
                </a:ext>
              </a:extLst>
            </p:cNvPr>
            <p:cNvGrpSpPr/>
            <p:nvPr/>
          </p:nvGrpSpPr>
          <p:grpSpPr>
            <a:xfrm>
              <a:off x="7072324" y="850343"/>
              <a:ext cx="170741" cy="4250357"/>
              <a:chOff x="7072324" y="850343"/>
              <a:chExt cx="170741" cy="4250357"/>
            </a:xfrm>
          </p:grpSpPr>
          <p:sp>
            <p:nvSpPr>
              <p:cNvPr id="48" name="Right Arrow 47">
                <a:extLst>
                  <a:ext uri="{FF2B5EF4-FFF2-40B4-BE49-F238E27FC236}">
                    <a16:creationId xmlns="" xmlns:a16="http://schemas.microsoft.com/office/drawing/2014/main" id="{D315D1A9-F1B9-174F-A93C-B36BFA0B5D8A}"/>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a:extLst>
                  <a:ext uri="{FF2B5EF4-FFF2-40B4-BE49-F238E27FC236}">
                    <a16:creationId xmlns="" xmlns:a16="http://schemas.microsoft.com/office/drawing/2014/main" id="{E9EBD514-15A0-AA40-8FE9-9AA8B6C4669E}"/>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a:extLst>
                  <a:ext uri="{FF2B5EF4-FFF2-40B4-BE49-F238E27FC236}">
                    <a16:creationId xmlns="" xmlns:a16="http://schemas.microsoft.com/office/drawing/2014/main" id="{84A64928-D890-6A41-869E-6E7151D8E6D4}"/>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 xmlns:a16="http://schemas.microsoft.com/office/drawing/2014/main" id="{1A61B8B0-C1BD-FB4F-8C6E-DCB12D22B087}"/>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 xmlns:a16="http://schemas.microsoft.com/office/drawing/2014/main" id="{DB33FB67-56CE-9B4E-8749-56D5EADA7777}"/>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a:extLst>
                  <a:ext uri="{FF2B5EF4-FFF2-40B4-BE49-F238E27FC236}">
                    <a16:creationId xmlns="" xmlns:a16="http://schemas.microsoft.com/office/drawing/2014/main" id="{D54A18EF-7517-C54F-B684-464D77290DEA}"/>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 xmlns:a16="http://schemas.microsoft.com/office/drawing/2014/main" id="{6C469065-2D8D-F04E-8A42-AA211BB4A64B}"/>
                </a:ext>
              </a:extLst>
            </p:cNvPr>
            <p:cNvGrpSpPr/>
            <p:nvPr/>
          </p:nvGrpSpPr>
          <p:grpSpPr>
            <a:xfrm>
              <a:off x="5922150" y="396875"/>
              <a:ext cx="364812" cy="5104708"/>
              <a:chOff x="5877145" y="396875"/>
              <a:chExt cx="364812" cy="5104708"/>
            </a:xfrm>
          </p:grpSpPr>
          <p:sp>
            <p:nvSpPr>
              <p:cNvPr id="32" name="Oval 31">
                <a:extLst>
                  <a:ext uri="{FF2B5EF4-FFF2-40B4-BE49-F238E27FC236}">
                    <a16:creationId xmlns="" xmlns:a16="http://schemas.microsoft.com/office/drawing/2014/main" id="{F5E882BA-6438-2646-8FD5-30EE67BAE46A}"/>
                  </a:ext>
                </a:extLst>
              </p:cNvPr>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3" name="Oval 32">
                <a:extLst>
                  <a:ext uri="{FF2B5EF4-FFF2-40B4-BE49-F238E27FC236}">
                    <a16:creationId xmlns="" xmlns:a16="http://schemas.microsoft.com/office/drawing/2014/main" id="{6ECDCC89-2E31-BD4D-87E8-4500D7570F2B}"/>
                  </a:ext>
                </a:extLst>
              </p:cNvPr>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4" name="Oval 33">
                <a:extLst>
                  <a:ext uri="{FF2B5EF4-FFF2-40B4-BE49-F238E27FC236}">
                    <a16:creationId xmlns="" xmlns:a16="http://schemas.microsoft.com/office/drawing/2014/main" id="{FB3C98D5-3209-1342-867F-81D4151D82C0}"/>
                  </a:ext>
                </a:extLst>
              </p:cNvPr>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5" name="Oval 34">
                <a:extLst>
                  <a:ext uri="{FF2B5EF4-FFF2-40B4-BE49-F238E27FC236}">
                    <a16:creationId xmlns="" xmlns:a16="http://schemas.microsoft.com/office/drawing/2014/main" id="{DC535AB0-370F-9F49-94A5-03DCB411D171}"/>
                  </a:ext>
                </a:extLst>
              </p:cNvPr>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6" name="Oval 35">
                <a:extLst>
                  <a:ext uri="{FF2B5EF4-FFF2-40B4-BE49-F238E27FC236}">
                    <a16:creationId xmlns="" xmlns:a16="http://schemas.microsoft.com/office/drawing/2014/main" id="{05D32971-B8D9-8F4B-833E-5904E6D10F1D}"/>
                  </a:ext>
                </a:extLst>
              </p:cNvPr>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6" name="Oval 45">
                <a:extLst>
                  <a:ext uri="{FF2B5EF4-FFF2-40B4-BE49-F238E27FC236}">
                    <a16:creationId xmlns="" xmlns:a16="http://schemas.microsoft.com/office/drawing/2014/main" id="{97CBCDE8-4580-4A4A-B846-2EF67184A17C}"/>
                  </a:ext>
                </a:extLst>
              </p:cNvPr>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7" name="Oval 46">
                <a:extLst>
                  <a:ext uri="{FF2B5EF4-FFF2-40B4-BE49-F238E27FC236}">
                    <a16:creationId xmlns="" xmlns:a16="http://schemas.microsoft.com/office/drawing/2014/main" id="{AC7E9E52-6102-C146-A02F-55291B961978}"/>
                  </a:ext>
                </a:extLst>
              </p:cNvPr>
              <p:cNvSpPr/>
              <p:nvPr/>
            </p:nvSpPr>
            <p:spPr>
              <a:xfrm>
                <a:off x="5877145" y="5153942"/>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
        <p:nvSpPr>
          <p:cNvPr id="37" name="Rounded Rectangle 52">
            <a:extLst>
              <a:ext uri="{FF2B5EF4-FFF2-40B4-BE49-F238E27FC236}">
                <a16:creationId xmlns="" xmlns:a16="http://schemas.microsoft.com/office/drawing/2014/main" id="{8578CFBC-8319-43FB-A582-4AB10EAB639C}"/>
              </a:ext>
            </a:extLst>
          </p:cNvPr>
          <p:cNvSpPr/>
          <p:nvPr/>
        </p:nvSpPr>
        <p:spPr>
          <a:xfrm>
            <a:off x="618406" y="5082589"/>
            <a:ext cx="1523324" cy="800260"/>
          </a:xfrm>
          <a:prstGeom prst="roundRect">
            <a:avLst/>
          </a:prstGeom>
          <a:solidFill>
            <a:srgbClr val="1F497D"/>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a:solidFill>
                  <a:schemeClr val="bg1"/>
                </a:solidFill>
              </a:rPr>
              <a:t>Communication &amp; utilisation des données</a:t>
            </a:r>
          </a:p>
        </p:txBody>
      </p:sp>
    </p:spTree>
    <p:extLst>
      <p:ext uri="{BB962C8B-B14F-4D97-AF65-F5344CB8AC3E}">
        <p14:creationId xmlns:p14="http://schemas.microsoft.com/office/powerpoint/2010/main" val="64225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78937"/>
            <a:ext cx="8305182" cy="1362075"/>
          </a:xfrm>
        </p:spPr>
        <p:txBody>
          <a:bodyPr/>
          <a:lstStyle/>
          <a:p>
            <a:r>
              <a:rPr lang="en-GB" cap="none" dirty="0"/>
              <a:t>Botswana</a:t>
            </a:r>
            <a:endParaRPr lang="en-GB" cap="none" dirty="0">
              <a:solidFill>
                <a:srgbClr val="FF0000"/>
              </a:solidFill>
            </a:endParaRPr>
          </a:p>
        </p:txBody>
      </p:sp>
      <p:sp>
        <p:nvSpPr>
          <p:cNvPr id="3" name="Text Placeholder 2"/>
          <p:cNvSpPr>
            <a:spLocks noGrp="1"/>
          </p:cNvSpPr>
          <p:nvPr>
            <p:ph type="body" idx="1"/>
          </p:nvPr>
        </p:nvSpPr>
        <p:spPr>
          <a:xfrm>
            <a:off x="746575" y="1178750"/>
            <a:ext cx="7772400" cy="1500187"/>
          </a:xfrm>
        </p:spPr>
        <p:txBody>
          <a:bodyPr/>
          <a:lstStyle/>
          <a:p>
            <a:r>
              <a:rPr lang="en-GB" b="1" i="1" dirty="0" err="1">
                <a:solidFill>
                  <a:schemeClr val="tx2"/>
                </a:solidFill>
              </a:rPr>
              <a:t>Exemple</a:t>
            </a:r>
            <a:r>
              <a:rPr lang="en-GB" b="1" i="1" dirty="0">
                <a:solidFill>
                  <a:schemeClr val="tx2"/>
                </a:solidFill>
              </a:rPr>
              <a:t> de </a:t>
            </a:r>
            <a:r>
              <a:rPr lang="en-GB" b="1" i="1" dirty="0" err="1">
                <a:solidFill>
                  <a:schemeClr val="tx2"/>
                </a:solidFill>
              </a:rPr>
              <a:t>bonnes</a:t>
            </a:r>
            <a:r>
              <a:rPr lang="en-GB" b="1" i="1" dirty="0">
                <a:solidFill>
                  <a:schemeClr val="tx2"/>
                </a:solidFill>
              </a:rPr>
              <a:t> </a:t>
            </a:r>
            <a:r>
              <a:rPr lang="en-GB" b="1" i="1" dirty="0" err="1">
                <a:solidFill>
                  <a:schemeClr val="tx2"/>
                </a:solidFill>
              </a:rPr>
              <a:t>pratiques</a:t>
            </a:r>
            <a:r>
              <a:rPr lang="en-GB" b="1" i="1" dirty="0">
                <a:solidFill>
                  <a:schemeClr val="tx2"/>
                </a:solidFill>
              </a:rPr>
              <a:t> </a:t>
            </a:r>
            <a:r>
              <a:rPr lang="en-GB" b="1" i="1" dirty="0" err="1">
                <a:solidFill>
                  <a:schemeClr val="tx2"/>
                </a:solidFill>
              </a:rPr>
              <a:t>dans</a:t>
            </a:r>
            <a:r>
              <a:rPr lang="en-GB" b="1" i="1" dirty="0">
                <a:solidFill>
                  <a:schemeClr val="tx2"/>
                </a:solidFill>
              </a:rPr>
              <a:t> le processus GLAAS :</a:t>
            </a:r>
          </a:p>
        </p:txBody>
      </p:sp>
    </p:spTree>
    <p:extLst>
      <p:ext uri="{BB962C8B-B14F-4D97-AF65-F5344CB8AC3E}">
        <p14:creationId xmlns:p14="http://schemas.microsoft.com/office/powerpoint/2010/main" val="388734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8640"/>
            <a:ext cx="8480285" cy="994122"/>
          </a:xfrm>
        </p:spPr>
        <p:txBody>
          <a:bodyPr>
            <a:noAutofit/>
          </a:bodyPr>
          <a:lstStyle/>
          <a:p>
            <a:r>
              <a:rPr lang="en-GB" dirty="0"/>
              <a:t>Botswana: Processus GLAAS </a:t>
            </a:r>
            <a:r>
              <a:rPr lang="en-GB" dirty="0" err="1"/>
              <a:t>en</a:t>
            </a:r>
            <a:r>
              <a:rPr lang="en-GB" dirty="0"/>
              <a:t> 2016/2017</a:t>
            </a:r>
          </a:p>
        </p:txBody>
      </p:sp>
      <p:sp>
        <p:nvSpPr>
          <p:cNvPr id="3" name="Content Placeholder 2"/>
          <p:cNvSpPr>
            <a:spLocks noGrp="1"/>
          </p:cNvSpPr>
          <p:nvPr>
            <p:ph idx="1"/>
          </p:nvPr>
        </p:nvSpPr>
        <p:spPr>
          <a:xfrm>
            <a:off x="457200" y="1268760"/>
            <a:ext cx="8229600" cy="4590510"/>
          </a:xfrm>
        </p:spPr>
        <p:txBody>
          <a:bodyPr>
            <a:noAutofit/>
          </a:bodyPr>
          <a:lstStyle/>
          <a:p>
            <a:pPr>
              <a:spcAft>
                <a:spcPts val="600"/>
              </a:spcAft>
            </a:pPr>
            <a:r>
              <a:rPr lang="en-US" sz="2400" dirty="0" err="1">
                <a:solidFill>
                  <a:schemeClr val="tx2">
                    <a:lumMod val="75000"/>
                  </a:schemeClr>
                </a:solidFill>
              </a:rPr>
              <a:t>En</a:t>
            </a:r>
            <a:r>
              <a:rPr lang="en-US" sz="2400" dirty="0">
                <a:solidFill>
                  <a:schemeClr val="tx2">
                    <a:lumMod val="75000"/>
                  </a:schemeClr>
                </a:solidFill>
              </a:rPr>
              <a:t> 2016, le Botswana a </a:t>
            </a:r>
            <a:r>
              <a:rPr lang="en-US" sz="2400" dirty="0" err="1">
                <a:solidFill>
                  <a:schemeClr val="tx2">
                    <a:lumMod val="75000"/>
                  </a:schemeClr>
                </a:solidFill>
              </a:rPr>
              <a:t>officiellement</a:t>
            </a:r>
            <a:r>
              <a:rPr lang="en-US" sz="2400" dirty="0">
                <a:solidFill>
                  <a:schemeClr val="tx2">
                    <a:lumMod val="75000"/>
                  </a:schemeClr>
                </a:solidFill>
              </a:rPr>
              <a:t> </a:t>
            </a:r>
            <a:r>
              <a:rPr lang="en-US" sz="2400" dirty="0" err="1">
                <a:solidFill>
                  <a:schemeClr val="tx2">
                    <a:lumMod val="75000"/>
                  </a:schemeClr>
                </a:solidFill>
              </a:rPr>
              <a:t>notifi</a:t>
            </a:r>
            <a:r>
              <a:rPr lang="fr-FR" sz="2400" dirty="0" err="1">
                <a:solidFill>
                  <a:schemeClr val="tx2">
                    <a:lumMod val="75000"/>
                  </a:schemeClr>
                </a:solidFill>
              </a:rPr>
              <a:t>é</a:t>
            </a:r>
            <a:r>
              <a:rPr lang="en-US" sz="2400" dirty="0">
                <a:solidFill>
                  <a:schemeClr val="tx2">
                    <a:lumMod val="75000"/>
                  </a:schemeClr>
                </a:solidFill>
              </a:rPr>
              <a:t> le bureau r</a:t>
            </a:r>
            <a:r>
              <a:rPr lang="fr-FR" sz="2400" dirty="0" err="1">
                <a:solidFill>
                  <a:schemeClr val="tx2">
                    <a:lumMod val="75000"/>
                  </a:schemeClr>
                </a:solidFill>
              </a:rPr>
              <a:t>é</a:t>
            </a:r>
            <a:r>
              <a:rPr lang="en-US" sz="2400" dirty="0" err="1">
                <a:solidFill>
                  <a:schemeClr val="tx2">
                    <a:lumMod val="75000"/>
                  </a:schemeClr>
                </a:solidFill>
              </a:rPr>
              <a:t>gional</a:t>
            </a:r>
            <a:r>
              <a:rPr lang="en-US" sz="2400" dirty="0">
                <a:solidFill>
                  <a:schemeClr val="tx2">
                    <a:lumMod val="75000"/>
                  </a:schemeClr>
                </a:solidFill>
              </a:rPr>
              <a:t> de </a:t>
            </a:r>
            <a:r>
              <a:rPr lang="en-US" sz="2400" dirty="0" err="1">
                <a:solidFill>
                  <a:schemeClr val="tx2">
                    <a:lumMod val="75000"/>
                  </a:schemeClr>
                </a:solidFill>
              </a:rPr>
              <a:t>l’OMS</a:t>
            </a:r>
            <a:r>
              <a:rPr lang="en-US" sz="2400" dirty="0">
                <a:solidFill>
                  <a:schemeClr val="tx2">
                    <a:lumMod val="75000"/>
                  </a:schemeClr>
                </a:solidFill>
              </a:rPr>
              <a:t> de </a:t>
            </a:r>
            <a:r>
              <a:rPr lang="en-US" sz="2400" dirty="0" err="1">
                <a:solidFill>
                  <a:schemeClr val="tx2">
                    <a:lumMod val="75000"/>
                  </a:schemeClr>
                </a:solidFill>
              </a:rPr>
              <a:t>sa</a:t>
            </a:r>
            <a:r>
              <a:rPr lang="en-US" sz="2400" dirty="0">
                <a:solidFill>
                  <a:schemeClr val="tx2">
                    <a:lumMod val="75000"/>
                  </a:schemeClr>
                </a:solidFill>
              </a:rPr>
              <a:t> participation </a:t>
            </a:r>
            <a:r>
              <a:rPr lang="fr-FR" sz="2400" dirty="0">
                <a:solidFill>
                  <a:schemeClr val="tx2">
                    <a:lumMod val="75000"/>
                  </a:schemeClr>
                </a:solidFill>
              </a:rPr>
              <a:t>à</a:t>
            </a:r>
            <a:r>
              <a:rPr lang="en-US" sz="2400" dirty="0">
                <a:solidFill>
                  <a:schemeClr val="tx2">
                    <a:lumMod val="75000"/>
                  </a:schemeClr>
                </a:solidFill>
              </a:rPr>
              <a:t> </a:t>
            </a:r>
            <a:r>
              <a:rPr lang="en-US" sz="2400" dirty="0" err="1">
                <a:solidFill>
                  <a:schemeClr val="tx2">
                    <a:lumMod val="75000"/>
                  </a:schemeClr>
                </a:solidFill>
              </a:rPr>
              <a:t>l’initiative</a:t>
            </a:r>
            <a:r>
              <a:rPr lang="en-US" sz="2400" dirty="0">
                <a:solidFill>
                  <a:schemeClr val="tx2">
                    <a:lumMod val="75000"/>
                  </a:schemeClr>
                </a:solidFill>
              </a:rPr>
              <a:t> GLAAS</a:t>
            </a:r>
          </a:p>
          <a:p>
            <a:pPr>
              <a:spcAft>
                <a:spcPts val="600"/>
              </a:spcAft>
            </a:pPr>
            <a:r>
              <a:rPr lang="en-US" sz="2400" dirty="0">
                <a:solidFill>
                  <a:schemeClr val="tx2">
                    <a:lumMod val="75000"/>
                  </a:schemeClr>
                </a:solidFill>
              </a:rPr>
              <a:t>Un point focal a </a:t>
            </a:r>
            <a:r>
              <a:rPr lang="fr-FR" sz="2400" dirty="0">
                <a:solidFill>
                  <a:schemeClr val="tx2">
                    <a:lumMod val="75000"/>
                  </a:schemeClr>
                </a:solidFill>
              </a:rPr>
              <a:t>été</a:t>
            </a:r>
            <a:r>
              <a:rPr lang="en-US" sz="2400" dirty="0">
                <a:solidFill>
                  <a:schemeClr val="tx2">
                    <a:lumMod val="75000"/>
                  </a:schemeClr>
                </a:solidFill>
              </a:rPr>
              <a:t> </a:t>
            </a:r>
            <a:r>
              <a:rPr lang="en-US" sz="2400" dirty="0" err="1">
                <a:solidFill>
                  <a:schemeClr val="tx2">
                    <a:lumMod val="75000"/>
                  </a:schemeClr>
                </a:solidFill>
              </a:rPr>
              <a:t>identifi</a:t>
            </a:r>
            <a:r>
              <a:rPr lang="fr-FR" sz="2400" dirty="0" err="1">
                <a:solidFill>
                  <a:schemeClr val="tx2">
                    <a:lumMod val="75000"/>
                  </a:schemeClr>
                </a:solidFill>
              </a:rPr>
              <a:t>é</a:t>
            </a:r>
            <a:r>
              <a:rPr lang="en-US" sz="2400" dirty="0">
                <a:solidFill>
                  <a:schemeClr val="tx2">
                    <a:lumMod val="75000"/>
                  </a:schemeClr>
                </a:solidFill>
              </a:rPr>
              <a:t> et </a:t>
            </a:r>
            <a:r>
              <a:rPr lang="fr-FR" sz="2400" dirty="0" err="1">
                <a:solidFill>
                  <a:schemeClr val="tx2">
                    <a:lumMod val="75000"/>
                  </a:schemeClr>
                </a:solidFill>
              </a:rPr>
              <a:t>é</a:t>
            </a:r>
            <a:r>
              <a:rPr lang="en-US" sz="2400" dirty="0" err="1">
                <a:solidFill>
                  <a:schemeClr val="tx2">
                    <a:lumMod val="75000"/>
                  </a:schemeClr>
                </a:solidFill>
              </a:rPr>
              <a:t>tabli</a:t>
            </a:r>
            <a:r>
              <a:rPr lang="en-US" sz="2400" dirty="0">
                <a:solidFill>
                  <a:schemeClr val="tx2">
                    <a:lumMod val="75000"/>
                  </a:schemeClr>
                </a:solidFill>
              </a:rPr>
              <a:t> au </a:t>
            </a:r>
            <a:r>
              <a:rPr lang="en-US" sz="2400" dirty="0" err="1">
                <a:solidFill>
                  <a:schemeClr val="tx2">
                    <a:lumMod val="75000"/>
                  </a:schemeClr>
                </a:solidFill>
              </a:rPr>
              <a:t>Minist</a:t>
            </a:r>
            <a:r>
              <a:rPr lang="fr-FR" sz="2400" dirty="0" err="1">
                <a:solidFill>
                  <a:schemeClr val="tx2">
                    <a:lumMod val="75000"/>
                  </a:schemeClr>
                </a:solidFill>
              </a:rPr>
              <a:t>è</a:t>
            </a:r>
            <a:r>
              <a:rPr lang="en-US" sz="2400" dirty="0">
                <a:solidFill>
                  <a:schemeClr val="tx2">
                    <a:lumMod val="75000"/>
                  </a:schemeClr>
                </a:solidFill>
              </a:rPr>
              <a:t>re de la </a:t>
            </a:r>
            <a:r>
              <a:rPr lang="en-US" sz="2400" dirty="0" err="1">
                <a:solidFill>
                  <a:schemeClr val="tx2">
                    <a:lumMod val="75000"/>
                  </a:schemeClr>
                </a:solidFill>
              </a:rPr>
              <a:t>gestion</a:t>
            </a:r>
            <a:r>
              <a:rPr lang="en-US" sz="2400" dirty="0">
                <a:solidFill>
                  <a:schemeClr val="tx2">
                    <a:lumMod val="75000"/>
                  </a:schemeClr>
                </a:solidFill>
              </a:rPr>
              <a:t> des </a:t>
            </a:r>
            <a:r>
              <a:rPr lang="en-US" sz="2400" dirty="0" err="1">
                <a:solidFill>
                  <a:schemeClr val="tx2">
                    <a:lumMod val="75000"/>
                  </a:schemeClr>
                </a:solidFill>
              </a:rPr>
              <a:t>terres</a:t>
            </a:r>
            <a:r>
              <a:rPr lang="en-US" sz="2400" dirty="0">
                <a:solidFill>
                  <a:schemeClr val="tx2">
                    <a:lumMod val="75000"/>
                  </a:schemeClr>
                </a:solidFill>
              </a:rPr>
              <a:t>, de </a:t>
            </a:r>
            <a:r>
              <a:rPr lang="en-US" sz="2400" dirty="0" err="1">
                <a:solidFill>
                  <a:schemeClr val="tx2">
                    <a:lumMod val="75000"/>
                  </a:schemeClr>
                </a:solidFill>
              </a:rPr>
              <a:t>l’eau</a:t>
            </a:r>
            <a:r>
              <a:rPr lang="en-US" sz="2400" dirty="0">
                <a:solidFill>
                  <a:schemeClr val="tx2">
                    <a:lumMod val="75000"/>
                  </a:schemeClr>
                </a:solidFill>
              </a:rPr>
              <a:t> et de </a:t>
            </a:r>
            <a:r>
              <a:rPr lang="en-US" sz="2400" dirty="0" err="1">
                <a:solidFill>
                  <a:schemeClr val="tx2">
                    <a:lumMod val="75000"/>
                  </a:schemeClr>
                </a:solidFill>
              </a:rPr>
              <a:t>l’assainissement</a:t>
            </a:r>
            <a:r>
              <a:rPr lang="en-US" sz="2400" dirty="0">
                <a:solidFill>
                  <a:schemeClr val="tx2">
                    <a:lumMod val="75000"/>
                  </a:schemeClr>
                </a:solidFill>
              </a:rPr>
              <a:t>, chef de file du </a:t>
            </a:r>
            <a:r>
              <a:rPr lang="en-US" sz="2400" dirty="0" err="1">
                <a:solidFill>
                  <a:schemeClr val="tx2">
                    <a:lumMod val="75000"/>
                  </a:schemeClr>
                </a:solidFill>
              </a:rPr>
              <a:t>processus</a:t>
            </a:r>
            <a:r>
              <a:rPr lang="en-US" sz="2400" dirty="0">
                <a:solidFill>
                  <a:schemeClr val="tx2">
                    <a:lumMod val="75000"/>
                  </a:schemeClr>
                </a:solidFill>
              </a:rPr>
              <a:t> GLAAS</a:t>
            </a:r>
          </a:p>
          <a:p>
            <a:pPr>
              <a:spcAft>
                <a:spcPts val="600"/>
              </a:spcAft>
            </a:pPr>
            <a:r>
              <a:rPr lang="en-US" sz="2400" dirty="0">
                <a:solidFill>
                  <a:schemeClr val="tx2">
                    <a:lumMod val="75000"/>
                  </a:schemeClr>
                </a:solidFill>
              </a:rPr>
              <a:t>Le point focal a form</a:t>
            </a:r>
            <a:r>
              <a:rPr lang="fr-FR" sz="2400" dirty="0" err="1">
                <a:solidFill>
                  <a:schemeClr val="tx2">
                    <a:lumMod val="75000"/>
                  </a:schemeClr>
                </a:solidFill>
              </a:rPr>
              <a:t>é</a:t>
            </a:r>
            <a:r>
              <a:rPr lang="en-US" sz="2400" dirty="0">
                <a:solidFill>
                  <a:schemeClr val="tx2">
                    <a:lumMod val="75000"/>
                  </a:schemeClr>
                </a:solidFill>
              </a:rPr>
              <a:t> </a:t>
            </a:r>
            <a:r>
              <a:rPr lang="en-US" sz="2400" dirty="0" err="1">
                <a:solidFill>
                  <a:schemeClr val="tx2">
                    <a:lumMod val="75000"/>
                  </a:schemeClr>
                </a:solidFill>
              </a:rPr>
              <a:t>une</a:t>
            </a:r>
            <a:r>
              <a:rPr lang="en-US" sz="2400" dirty="0">
                <a:solidFill>
                  <a:schemeClr val="tx2">
                    <a:lumMod val="75000"/>
                  </a:schemeClr>
                </a:solidFill>
              </a:rPr>
              <a:t> </a:t>
            </a:r>
            <a:r>
              <a:rPr lang="fr-FR" sz="2400" dirty="0" err="1">
                <a:solidFill>
                  <a:schemeClr val="tx2">
                    <a:lumMod val="75000"/>
                  </a:schemeClr>
                </a:solidFill>
              </a:rPr>
              <a:t>é</a:t>
            </a:r>
            <a:r>
              <a:rPr lang="en-US" sz="2400" dirty="0" err="1">
                <a:solidFill>
                  <a:schemeClr val="tx2">
                    <a:lumMod val="75000"/>
                  </a:schemeClr>
                </a:solidFill>
              </a:rPr>
              <a:t>quipe</a:t>
            </a:r>
            <a:r>
              <a:rPr lang="en-US" sz="2400" dirty="0">
                <a:solidFill>
                  <a:schemeClr val="tx2">
                    <a:lumMod val="75000"/>
                  </a:schemeClr>
                </a:solidFill>
              </a:rPr>
              <a:t> au sein du D</a:t>
            </a:r>
            <a:r>
              <a:rPr lang="fr-FR" sz="2400" dirty="0" err="1">
                <a:solidFill>
                  <a:schemeClr val="tx2">
                    <a:lumMod val="75000"/>
                  </a:schemeClr>
                </a:solidFill>
              </a:rPr>
              <a:t>é</a:t>
            </a:r>
            <a:r>
              <a:rPr lang="en-US" sz="2400" dirty="0" err="1">
                <a:solidFill>
                  <a:schemeClr val="tx2">
                    <a:lumMod val="75000"/>
                  </a:schemeClr>
                </a:solidFill>
              </a:rPr>
              <a:t>partement</a:t>
            </a:r>
            <a:r>
              <a:rPr lang="en-US" sz="2400" dirty="0">
                <a:solidFill>
                  <a:schemeClr val="tx2">
                    <a:lumMod val="75000"/>
                  </a:schemeClr>
                </a:solidFill>
              </a:rPr>
              <a:t> des Affaires </a:t>
            </a:r>
            <a:r>
              <a:rPr lang="en-US" sz="2400" dirty="0" err="1">
                <a:solidFill>
                  <a:schemeClr val="tx2">
                    <a:lumMod val="75000"/>
                  </a:schemeClr>
                </a:solidFill>
              </a:rPr>
              <a:t>en</a:t>
            </a:r>
            <a:r>
              <a:rPr lang="en-US" sz="2400" dirty="0">
                <a:solidFill>
                  <a:schemeClr val="tx2">
                    <a:lumMod val="75000"/>
                  </a:schemeClr>
                </a:solidFill>
              </a:rPr>
              <a:t> Eau pour </a:t>
            </a:r>
            <a:r>
              <a:rPr lang="en-US" sz="2400" dirty="0" err="1">
                <a:solidFill>
                  <a:schemeClr val="tx2">
                    <a:lumMod val="75000"/>
                  </a:schemeClr>
                </a:solidFill>
              </a:rPr>
              <a:t>coordonner</a:t>
            </a:r>
            <a:r>
              <a:rPr lang="en-US" sz="2400" dirty="0">
                <a:solidFill>
                  <a:schemeClr val="tx2">
                    <a:lumMod val="75000"/>
                  </a:schemeClr>
                </a:solidFill>
              </a:rPr>
              <a:t> le </a:t>
            </a:r>
            <a:r>
              <a:rPr lang="en-US" sz="2400" dirty="0" err="1">
                <a:solidFill>
                  <a:schemeClr val="tx2">
                    <a:lumMod val="75000"/>
                  </a:schemeClr>
                </a:solidFill>
              </a:rPr>
              <a:t>processus</a:t>
            </a:r>
            <a:r>
              <a:rPr lang="en-US" sz="2400" dirty="0">
                <a:solidFill>
                  <a:schemeClr val="tx2">
                    <a:lumMod val="75000"/>
                  </a:schemeClr>
                </a:solidFill>
              </a:rPr>
              <a:t> GLAAS</a:t>
            </a:r>
          </a:p>
          <a:p>
            <a:pPr>
              <a:spcAft>
                <a:spcPts val="600"/>
              </a:spcAft>
            </a:pPr>
            <a:r>
              <a:rPr lang="en-US" sz="2400" dirty="0">
                <a:solidFill>
                  <a:schemeClr val="tx2">
                    <a:lumMod val="75000"/>
                  </a:schemeClr>
                </a:solidFill>
              </a:rPr>
              <a:t>Cinq </a:t>
            </a:r>
            <a:r>
              <a:rPr lang="en-US" sz="2400" dirty="0" err="1">
                <a:solidFill>
                  <a:schemeClr val="tx2">
                    <a:lumMod val="75000"/>
                  </a:schemeClr>
                </a:solidFill>
              </a:rPr>
              <a:t>minist</a:t>
            </a:r>
            <a:r>
              <a:rPr lang="fr-FR" sz="2400" dirty="0" err="1">
                <a:solidFill>
                  <a:schemeClr val="tx2">
                    <a:lumMod val="75000"/>
                  </a:schemeClr>
                </a:solidFill>
              </a:rPr>
              <a:t>è</a:t>
            </a:r>
            <a:r>
              <a:rPr lang="en-US" sz="2400" dirty="0">
                <a:solidFill>
                  <a:schemeClr val="tx2">
                    <a:lumMod val="75000"/>
                  </a:schemeClr>
                </a:solidFill>
              </a:rPr>
              <a:t>res </a:t>
            </a:r>
            <a:r>
              <a:rPr lang="en-US" sz="2400" dirty="0" err="1">
                <a:solidFill>
                  <a:schemeClr val="tx2">
                    <a:lumMod val="75000"/>
                  </a:schemeClr>
                </a:solidFill>
              </a:rPr>
              <a:t>appropri</a:t>
            </a:r>
            <a:r>
              <a:rPr lang="fr-FR" sz="2400" dirty="0" err="1">
                <a:solidFill>
                  <a:schemeClr val="tx2">
                    <a:lumMod val="75000"/>
                  </a:schemeClr>
                </a:solidFill>
              </a:rPr>
              <a:t>é</a:t>
            </a:r>
            <a:r>
              <a:rPr lang="en-US" sz="2400" dirty="0">
                <a:solidFill>
                  <a:schemeClr val="tx2">
                    <a:lumMod val="75000"/>
                  </a:schemeClr>
                </a:solidFill>
              </a:rPr>
              <a:t>s et </a:t>
            </a:r>
            <a:r>
              <a:rPr lang="en-US" sz="2400" dirty="0" err="1">
                <a:solidFill>
                  <a:schemeClr val="tx2">
                    <a:lumMod val="75000"/>
                  </a:schemeClr>
                </a:solidFill>
              </a:rPr>
              <a:t>deux</a:t>
            </a:r>
            <a:r>
              <a:rPr lang="en-US" sz="2400" dirty="0">
                <a:solidFill>
                  <a:schemeClr val="tx2">
                    <a:lumMod val="75000"/>
                  </a:schemeClr>
                </a:solidFill>
              </a:rPr>
              <a:t> organisations </a:t>
            </a:r>
            <a:r>
              <a:rPr lang="en-US" sz="2400" dirty="0" err="1">
                <a:solidFill>
                  <a:schemeClr val="tx2">
                    <a:lumMod val="75000"/>
                  </a:schemeClr>
                </a:solidFill>
              </a:rPr>
              <a:t>ont</a:t>
            </a:r>
            <a:r>
              <a:rPr lang="en-US" sz="2400" dirty="0">
                <a:solidFill>
                  <a:schemeClr val="tx2">
                    <a:lumMod val="75000"/>
                  </a:schemeClr>
                </a:solidFill>
              </a:rPr>
              <a:t> </a:t>
            </a:r>
            <a:r>
              <a:rPr lang="fr-FR" sz="2400" dirty="0">
                <a:solidFill>
                  <a:schemeClr val="tx2">
                    <a:lumMod val="75000"/>
                  </a:schemeClr>
                </a:solidFill>
              </a:rPr>
              <a:t>été</a:t>
            </a:r>
            <a:r>
              <a:rPr lang="en-US" sz="2400" dirty="0">
                <a:solidFill>
                  <a:schemeClr val="tx2">
                    <a:lumMod val="75000"/>
                  </a:schemeClr>
                </a:solidFill>
              </a:rPr>
              <a:t> </a:t>
            </a:r>
            <a:r>
              <a:rPr lang="en-US" sz="2400" dirty="0" err="1">
                <a:solidFill>
                  <a:schemeClr val="tx2">
                    <a:lumMod val="75000"/>
                  </a:schemeClr>
                </a:solidFill>
              </a:rPr>
              <a:t>identifi</a:t>
            </a:r>
            <a:r>
              <a:rPr lang="fr-FR" sz="2400" dirty="0" err="1">
                <a:solidFill>
                  <a:schemeClr val="tx2">
                    <a:lumMod val="75000"/>
                  </a:schemeClr>
                </a:solidFill>
              </a:rPr>
              <a:t>é</a:t>
            </a:r>
            <a:r>
              <a:rPr lang="en-US" sz="2400" dirty="0">
                <a:solidFill>
                  <a:schemeClr val="tx2">
                    <a:lumMod val="75000"/>
                  </a:schemeClr>
                </a:solidFill>
              </a:rPr>
              <a:t>s </a:t>
            </a:r>
            <a:r>
              <a:rPr lang="en-US" sz="2400" dirty="0" err="1">
                <a:solidFill>
                  <a:schemeClr val="tx2">
                    <a:lumMod val="75000"/>
                  </a:schemeClr>
                </a:solidFill>
              </a:rPr>
              <a:t>comme</a:t>
            </a:r>
            <a:r>
              <a:rPr lang="en-US" sz="2400" dirty="0">
                <a:solidFill>
                  <a:schemeClr val="tx2">
                    <a:lumMod val="75000"/>
                  </a:schemeClr>
                </a:solidFill>
              </a:rPr>
              <a:t> </a:t>
            </a:r>
            <a:r>
              <a:rPr lang="en-US" sz="2400" dirty="0" err="1">
                <a:solidFill>
                  <a:schemeClr val="tx2">
                    <a:lumMod val="75000"/>
                  </a:schemeClr>
                </a:solidFill>
              </a:rPr>
              <a:t>acteurs</a:t>
            </a:r>
            <a:r>
              <a:rPr lang="en-US" sz="2400" dirty="0">
                <a:solidFill>
                  <a:schemeClr val="tx2">
                    <a:lumMod val="75000"/>
                  </a:schemeClr>
                </a:solidFill>
              </a:rPr>
              <a:t> </a:t>
            </a:r>
            <a:r>
              <a:rPr lang="en-US" sz="2400" dirty="0" err="1">
                <a:solidFill>
                  <a:schemeClr val="tx2">
                    <a:lumMod val="75000"/>
                  </a:schemeClr>
                </a:solidFill>
              </a:rPr>
              <a:t>principaux</a:t>
            </a:r>
            <a:r>
              <a:rPr lang="en-US" sz="2400" dirty="0">
                <a:solidFill>
                  <a:schemeClr val="tx2">
                    <a:lumMod val="75000"/>
                  </a:schemeClr>
                </a:solidFill>
              </a:rPr>
              <a:t> pour </a:t>
            </a:r>
            <a:r>
              <a:rPr lang="en-US" sz="2400" dirty="0" err="1">
                <a:solidFill>
                  <a:schemeClr val="tx2">
                    <a:lumMod val="75000"/>
                  </a:schemeClr>
                </a:solidFill>
              </a:rPr>
              <a:t>contribuer</a:t>
            </a:r>
            <a:r>
              <a:rPr lang="en-US" sz="2400" dirty="0">
                <a:solidFill>
                  <a:schemeClr val="tx2">
                    <a:lumMod val="75000"/>
                  </a:schemeClr>
                </a:solidFill>
              </a:rPr>
              <a:t> </a:t>
            </a:r>
            <a:r>
              <a:rPr lang="fr-FR" sz="2400" dirty="0">
                <a:solidFill>
                  <a:schemeClr val="tx2">
                    <a:lumMod val="75000"/>
                  </a:schemeClr>
                </a:solidFill>
              </a:rPr>
              <a:t>à</a:t>
            </a:r>
            <a:r>
              <a:rPr lang="en-US" sz="2400" dirty="0">
                <a:solidFill>
                  <a:schemeClr val="tx2">
                    <a:lumMod val="75000"/>
                  </a:schemeClr>
                </a:solidFill>
              </a:rPr>
              <a:t> la </a:t>
            </a:r>
            <a:r>
              <a:rPr lang="en-US" sz="2400" dirty="0" err="1">
                <a:solidFill>
                  <a:schemeClr val="tx2">
                    <a:lumMod val="75000"/>
                  </a:schemeClr>
                </a:solidFill>
              </a:rPr>
              <a:t>collecte</a:t>
            </a:r>
            <a:r>
              <a:rPr lang="en-US" sz="2400" dirty="0">
                <a:solidFill>
                  <a:schemeClr val="tx2">
                    <a:lumMod val="75000"/>
                  </a:schemeClr>
                </a:solidFill>
              </a:rPr>
              <a:t> des </a:t>
            </a:r>
            <a:r>
              <a:rPr lang="en-US" sz="2400" dirty="0" err="1">
                <a:solidFill>
                  <a:schemeClr val="tx2">
                    <a:lumMod val="75000"/>
                  </a:schemeClr>
                </a:solidFill>
              </a:rPr>
              <a:t>donn</a:t>
            </a:r>
            <a:r>
              <a:rPr lang="fr-FR" sz="2400" dirty="0" err="1">
                <a:solidFill>
                  <a:schemeClr val="tx2">
                    <a:lumMod val="75000"/>
                  </a:schemeClr>
                </a:solidFill>
              </a:rPr>
              <a:t>é</a:t>
            </a:r>
            <a:r>
              <a:rPr lang="en-US" sz="2400" dirty="0" err="1">
                <a:solidFill>
                  <a:schemeClr val="tx2">
                    <a:lumMod val="75000"/>
                  </a:schemeClr>
                </a:solidFill>
              </a:rPr>
              <a:t>es</a:t>
            </a:r>
            <a:r>
              <a:rPr lang="en-US" sz="2400" dirty="0">
                <a:solidFill>
                  <a:schemeClr val="tx2">
                    <a:lumMod val="75000"/>
                  </a:schemeClr>
                </a:solidFill>
              </a:rPr>
              <a:t> pour le GLAAS.</a:t>
            </a:r>
          </a:p>
        </p:txBody>
      </p:sp>
    </p:spTree>
    <p:extLst>
      <p:ext uri="{BB962C8B-B14F-4D97-AF65-F5344CB8AC3E}">
        <p14:creationId xmlns:p14="http://schemas.microsoft.com/office/powerpoint/2010/main" val="30041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86800" cy="994122"/>
          </a:xfrm>
        </p:spPr>
        <p:txBody>
          <a:bodyPr>
            <a:normAutofit/>
          </a:bodyPr>
          <a:lstStyle/>
          <a:p>
            <a:r>
              <a:rPr lang="en-GB" dirty="0"/>
              <a:t>Botswana: Processus GLAAS </a:t>
            </a:r>
            <a:r>
              <a:rPr lang="en-GB" dirty="0" err="1"/>
              <a:t>en</a:t>
            </a:r>
            <a:r>
              <a:rPr lang="en-GB" dirty="0"/>
              <a:t> 2016/2017</a:t>
            </a:r>
          </a:p>
        </p:txBody>
      </p:sp>
      <p:sp>
        <p:nvSpPr>
          <p:cNvPr id="3" name="Content Placeholder 2"/>
          <p:cNvSpPr>
            <a:spLocks noGrp="1"/>
          </p:cNvSpPr>
          <p:nvPr>
            <p:ph idx="1"/>
          </p:nvPr>
        </p:nvSpPr>
        <p:spPr>
          <a:xfrm>
            <a:off x="457200" y="1268760"/>
            <a:ext cx="8229600" cy="4590510"/>
          </a:xfrm>
        </p:spPr>
        <p:txBody>
          <a:bodyPr>
            <a:noAutofit/>
          </a:bodyPr>
          <a:lstStyle/>
          <a:p>
            <a:pPr>
              <a:spcAft>
                <a:spcPts val="600"/>
              </a:spcAft>
            </a:pPr>
            <a:r>
              <a:rPr lang="en-US" sz="2400" dirty="0">
                <a:solidFill>
                  <a:schemeClr val="tx2">
                    <a:lumMod val="75000"/>
                  </a:schemeClr>
                </a:solidFill>
              </a:rPr>
              <a:t>Un atelier de </a:t>
            </a:r>
            <a:r>
              <a:rPr lang="en-US" sz="2400" dirty="0" err="1">
                <a:solidFill>
                  <a:schemeClr val="tx2">
                    <a:lumMod val="75000"/>
                  </a:schemeClr>
                </a:solidFill>
              </a:rPr>
              <a:t>collecte</a:t>
            </a:r>
            <a:r>
              <a:rPr lang="en-US" sz="2400" dirty="0">
                <a:solidFill>
                  <a:schemeClr val="tx2">
                    <a:lumMod val="75000"/>
                  </a:schemeClr>
                </a:solidFill>
              </a:rPr>
              <a:t> des </a:t>
            </a:r>
            <a:r>
              <a:rPr lang="en-US" sz="2400" dirty="0" err="1">
                <a:solidFill>
                  <a:schemeClr val="tx2">
                    <a:lumMod val="75000"/>
                  </a:schemeClr>
                </a:solidFill>
              </a:rPr>
              <a:t>donn</a:t>
            </a:r>
            <a:r>
              <a:rPr lang="fr-FR" sz="2400" dirty="0" err="1">
                <a:solidFill>
                  <a:schemeClr val="tx2">
                    <a:lumMod val="75000"/>
                  </a:schemeClr>
                </a:solidFill>
              </a:rPr>
              <a:t>é</a:t>
            </a:r>
            <a:r>
              <a:rPr lang="en-US" sz="2400" dirty="0" err="1">
                <a:solidFill>
                  <a:schemeClr val="tx2">
                    <a:lumMod val="75000"/>
                  </a:schemeClr>
                </a:solidFill>
              </a:rPr>
              <a:t>es</a:t>
            </a:r>
            <a:r>
              <a:rPr lang="en-US" sz="2400" dirty="0">
                <a:solidFill>
                  <a:schemeClr val="tx2">
                    <a:lumMod val="75000"/>
                  </a:schemeClr>
                </a:solidFill>
              </a:rPr>
              <a:t> a </a:t>
            </a:r>
            <a:r>
              <a:rPr lang="fr-FR" sz="2400" dirty="0">
                <a:solidFill>
                  <a:schemeClr val="tx2">
                    <a:lumMod val="75000"/>
                  </a:schemeClr>
                </a:solidFill>
              </a:rPr>
              <a:t>été</a:t>
            </a:r>
            <a:r>
              <a:rPr lang="en-US" sz="2400" dirty="0">
                <a:solidFill>
                  <a:schemeClr val="tx2">
                    <a:lumMod val="75000"/>
                  </a:schemeClr>
                </a:solidFill>
              </a:rPr>
              <a:t> </a:t>
            </a:r>
            <a:r>
              <a:rPr lang="en-US" sz="2400" dirty="0" err="1">
                <a:solidFill>
                  <a:schemeClr val="tx2">
                    <a:lumMod val="75000"/>
                  </a:schemeClr>
                </a:solidFill>
              </a:rPr>
              <a:t>organis</a:t>
            </a:r>
            <a:r>
              <a:rPr lang="fr-FR" sz="2400" dirty="0" err="1">
                <a:solidFill>
                  <a:schemeClr val="tx2">
                    <a:lumMod val="75000"/>
                  </a:schemeClr>
                </a:solidFill>
              </a:rPr>
              <a:t>é</a:t>
            </a:r>
            <a:r>
              <a:rPr lang="en-US" sz="2400" dirty="0">
                <a:solidFill>
                  <a:schemeClr val="tx2">
                    <a:lumMod val="75000"/>
                  </a:schemeClr>
                </a:solidFill>
              </a:rPr>
              <a:t> et </a:t>
            </a:r>
            <a:r>
              <a:rPr lang="en-US" sz="2400" dirty="0" err="1">
                <a:solidFill>
                  <a:schemeClr val="tx2">
                    <a:lumMod val="75000"/>
                  </a:schemeClr>
                </a:solidFill>
              </a:rPr>
              <a:t>ces</a:t>
            </a:r>
            <a:r>
              <a:rPr lang="en-US" sz="2400" dirty="0">
                <a:solidFill>
                  <a:schemeClr val="tx2">
                    <a:lumMod val="75000"/>
                  </a:schemeClr>
                </a:solidFill>
              </a:rPr>
              <a:t> </a:t>
            </a:r>
            <a:r>
              <a:rPr lang="en-US" sz="2400" dirty="0" err="1">
                <a:solidFill>
                  <a:schemeClr val="tx2">
                    <a:lumMod val="75000"/>
                  </a:schemeClr>
                </a:solidFill>
              </a:rPr>
              <a:t>minist</a:t>
            </a:r>
            <a:r>
              <a:rPr lang="fr-FR" sz="2400" dirty="0" err="1">
                <a:solidFill>
                  <a:schemeClr val="tx2">
                    <a:lumMod val="75000"/>
                  </a:schemeClr>
                </a:solidFill>
              </a:rPr>
              <a:t>è</a:t>
            </a:r>
            <a:r>
              <a:rPr lang="en-US" sz="2400" dirty="0">
                <a:solidFill>
                  <a:schemeClr val="tx2">
                    <a:lumMod val="75000"/>
                  </a:schemeClr>
                </a:solidFill>
              </a:rPr>
              <a:t>res et organisations y </a:t>
            </a:r>
            <a:r>
              <a:rPr lang="en-US" sz="2400" dirty="0" err="1">
                <a:solidFill>
                  <a:schemeClr val="tx2">
                    <a:lumMod val="75000"/>
                  </a:schemeClr>
                </a:solidFill>
              </a:rPr>
              <a:t>ont</a:t>
            </a:r>
            <a:r>
              <a:rPr lang="en-US" sz="2400" dirty="0">
                <a:solidFill>
                  <a:schemeClr val="tx2">
                    <a:lumMod val="75000"/>
                  </a:schemeClr>
                </a:solidFill>
              </a:rPr>
              <a:t> </a:t>
            </a:r>
            <a:r>
              <a:rPr lang="en-US" sz="2400" dirty="0" err="1">
                <a:solidFill>
                  <a:schemeClr val="tx2">
                    <a:lumMod val="75000"/>
                  </a:schemeClr>
                </a:solidFill>
              </a:rPr>
              <a:t>particip</a:t>
            </a:r>
            <a:r>
              <a:rPr lang="fr-FR" sz="2400" dirty="0" err="1">
                <a:solidFill>
                  <a:schemeClr val="tx2">
                    <a:lumMod val="75000"/>
                  </a:schemeClr>
                </a:solidFill>
              </a:rPr>
              <a:t>é</a:t>
            </a:r>
            <a:r>
              <a:rPr lang="en-US" sz="2400" dirty="0">
                <a:solidFill>
                  <a:schemeClr val="tx2">
                    <a:lumMod val="75000"/>
                  </a:schemeClr>
                </a:solidFill>
              </a:rPr>
              <a:t>. Bien que le </a:t>
            </a:r>
            <a:r>
              <a:rPr lang="en-US" sz="2400" dirty="0" err="1">
                <a:solidFill>
                  <a:schemeClr val="tx2">
                    <a:lumMod val="75000"/>
                  </a:schemeClr>
                </a:solidFill>
              </a:rPr>
              <a:t>Ministère</a:t>
            </a:r>
            <a:r>
              <a:rPr lang="en-US" sz="2400" dirty="0">
                <a:solidFill>
                  <a:schemeClr val="tx2">
                    <a:lumMod val="75000"/>
                  </a:schemeClr>
                </a:solidFill>
              </a:rPr>
              <a:t> des Finances </a:t>
            </a:r>
            <a:r>
              <a:rPr lang="en-US" sz="2400" dirty="0" err="1">
                <a:solidFill>
                  <a:schemeClr val="tx2">
                    <a:lumMod val="75000"/>
                  </a:schemeClr>
                </a:solidFill>
              </a:rPr>
              <a:t>n’ait</a:t>
            </a:r>
            <a:r>
              <a:rPr lang="en-US" sz="2400" dirty="0">
                <a:solidFill>
                  <a:schemeClr val="tx2">
                    <a:lumMod val="75000"/>
                  </a:schemeClr>
                </a:solidFill>
              </a:rPr>
              <a:t> </a:t>
            </a:r>
            <a:r>
              <a:rPr lang="en-US" sz="2400" dirty="0" err="1">
                <a:solidFill>
                  <a:schemeClr val="tx2">
                    <a:lumMod val="75000"/>
                  </a:schemeClr>
                </a:solidFill>
              </a:rPr>
              <a:t>pu</a:t>
            </a:r>
            <a:r>
              <a:rPr lang="en-US" sz="2400" dirty="0">
                <a:solidFill>
                  <a:schemeClr val="tx2">
                    <a:lumMod val="75000"/>
                  </a:schemeClr>
                </a:solidFill>
              </a:rPr>
              <a:t> </a:t>
            </a:r>
            <a:r>
              <a:rPr lang="en-US" sz="2400" dirty="0" err="1">
                <a:solidFill>
                  <a:schemeClr val="tx2">
                    <a:lumMod val="75000"/>
                  </a:schemeClr>
                </a:solidFill>
              </a:rPr>
              <a:t>être</a:t>
            </a:r>
            <a:r>
              <a:rPr lang="en-US" sz="2400" dirty="0">
                <a:solidFill>
                  <a:schemeClr val="tx2">
                    <a:lumMod val="75000"/>
                  </a:schemeClr>
                </a:solidFill>
              </a:rPr>
              <a:t> </a:t>
            </a:r>
            <a:r>
              <a:rPr lang="en-US" sz="2400" dirty="0" err="1">
                <a:solidFill>
                  <a:schemeClr val="tx2">
                    <a:lumMod val="75000"/>
                  </a:schemeClr>
                </a:solidFill>
              </a:rPr>
              <a:t>présent</a:t>
            </a:r>
            <a:r>
              <a:rPr lang="en-US" sz="2400" dirty="0">
                <a:solidFill>
                  <a:schemeClr val="tx2">
                    <a:lumMod val="75000"/>
                  </a:schemeClr>
                </a:solidFill>
              </a:rPr>
              <a:t>, </a:t>
            </a:r>
            <a:r>
              <a:rPr lang="en-US" sz="2400" dirty="0" err="1">
                <a:solidFill>
                  <a:schemeClr val="tx2">
                    <a:lumMod val="75000"/>
                  </a:schemeClr>
                </a:solidFill>
              </a:rPr>
              <a:t>il</a:t>
            </a:r>
            <a:r>
              <a:rPr lang="en-US" sz="2400" dirty="0">
                <a:solidFill>
                  <a:schemeClr val="tx2">
                    <a:lumMod val="75000"/>
                  </a:schemeClr>
                </a:solidFill>
              </a:rPr>
              <a:t> a </a:t>
            </a:r>
            <a:r>
              <a:rPr lang="en-US" sz="2400" dirty="0" err="1">
                <a:solidFill>
                  <a:schemeClr val="tx2">
                    <a:lumMod val="75000"/>
                  </a:schemeClr>
                </a:solidFill>
              </a:rPr>
              <a:t>été</a:t>
            </a:r>
            <a:r>
              <a:rPr lang="en-US" sz="2400" dirty="0">
                <a:solidFill>
                  <a:schemeClr val="tx2">
                    <a:lumMod val="75000"/>
                  </a:schemeClr>
                </a:solidFill>
              </a:rPr>
              <a:t> </a:t>
            </a:r>
            <a:r>
              <a:rPr lang="en-US" sz="2400" dirty="0" err="1">
                <a:solidFill>
                  <a:schemeClr val="tx2">
                    <a:lumMod val="75000"/>
                  </a:schemeClr>
                </a:solidFill>
              </a:rPr>
              <a:t>en</a:t>
            </a:r>
            <a:r>
              <a:rPr lang="en-US" sz="2400" dirty="0">
                <a:solidFill>
                  <a:schemeClr val="tx2">
                    <a:lumMod val="75000"/>
                  </a:schemeClr>
                </a:solidFill>
              </a:rPr>
              <a:t> </a:t>
            </a:r>
            <a:r>
              <a:rPr lang="en-US" sz="2400" dirty="0" err="1">
                <a:solidFill>
                  <a:schemeClr val="tx2">
                    <a:lumMod val="75000"/>
                  </a:schemeClr>
                </a:solidFill>
              </a:rPr>
              <a:t>mesure</a:t>
            </a:r>
            <a:r>
              <a:rPr lang="en-US" sz="2400" dirty="0">
                <a:solidFill>
                  <a:schemeClr val="tx2">
                    <a:lumMod val="75000"/>
                  </a:schemeClr>
                </a:solidFill>
              </a:rPr>
              <a:t> de </a:t>
            </a:r>
            <a:r>
              <a:rPr lang="en-US" sz="2400" dirty="0" err="1">
                <a:solidFill>
                  <a:schemeClr val="tx2">
                    <a:lumMod val="75000"/>
                  </a:schemeClr>
                </a:solidFill>
              </a:rPr>
              <a:t>fournir</a:t>
            </a:r>
            <a:r>
              <a:rPr lang="en-US" sz="2400" dirty="0">
                <a:solidFill>
                  <a:schemeClr val="tx2">
                    <a:lumMod val="75000"/>
                  </a:schemeClr>
                </a:solidFill>
              </a:rPr>
              <a:t> des </a:t>
            </a:r>
            <a:r>
              <a:rPr lang="en-US" sz="2400" dirty="0" err="1">
                <a:solidFill>
                  <a:schemeClr val="tx2">
                    <a:lumMod val="75000"/>
                  </a:schemeClr>
                </a:solidFill>
              </a:rPr>
              <a:t>donn</a:t>
            </a:r>
            <a:r>
              <a:rPr lang="fr-FR" sz="2400" dirty="0">
                <a:solidFill>
                  <a:schemeClr val="tx2">
                    <a:lumMod val="75000"/>
                  </a:schemeClr>
                </a:solidFill>
              </a:rPr>
              <a:t>é</a:t>
            </a:r>
            <a:r>
              <a:rPr lang="en-US" sz="2400" dirty="0" err="1">
                <a:solidFill>
                  <a:schemeClr val="tx2">
                    <a:lumMod val="75000"/>
                  </a:schemeClr>
                </a:solidFill>
              </a:rPr>
              <a:t>es</a:t>
            </a:r>
            <a:r>
              <a:rPr lang="en-US" sz="2400" dirty="0">
                <a:solidFill>
                  <a:schemeClr val="tx2">
                    <a:lumMod val="75000"/>
                  </a:schemeClr>
                </a:solidFill>
              </a:rPr>
              <a:t> au point focal</a:t>
            </a:r>
          </a:p>
          <a:p>
            <a:pPr>
              <a:spcAft>
                <a:spcPts val="600"/>
              </a:spcAft>
            </a:pPr>
            <a:r>
              <a:rPr lang="en-US" sz="2400" dirty="0">
                <a:solidFill>
                  <a:schemeClr val="tx2">
                    <a:lumMod val="75000"/>
                  </a:schemeClr>
                </a:solidFill>
              </a:rPr>
              <a:t>Une </a:t>
            </a:r>
            <a:r>
              <a:rPr lang="en-US" sz="2400" dirty="0" err="1">
                <a:solidFill>
                  <a:schemeClr val="tx2">
                    <a:lumMod val="75000"/>
                  </a:schemeClr>
                </a:solidFill>
              </a:rPr>
              <a:t>fois</a:t>
            </a:r>
            <a:r>
              <a:rPr lang="en-US" sz="2400" dirty="0">
                <a:solidFill>
                  <a:schemeClr val="tx2">
                    <a:lumMod val="75000"/>
                  </a:schemeClr>
                </a:solidFill>
              </a:rPr>
              <a:t> </a:t>
            </a:r>
            <a:r>
              <a:rPr lang="en-US" sz="2400" dirty="0" err="1">
                <a:solidFill>
                  <a:schemeClr val="tx2">
                    <a:lumMod val="75000"/>
                  </a:schemeClr>
                </a:solidFill>
              </a:rPr>
              <a:t>toutes</a:t>
            </a:r>
            <a:r>
              <a:rPr lang="en-US" sz="2400" dirty="0">
                <a:solidFill>
                  <a:schemeClr val="tx2">
                    <a:lumMod val="75000"/>
                  </a:schemeClr>
                </a:solidFill>
              </a:rPr>
              <a:t> les </a:t>
            </a:r>
            <a:r>
              <a:rPr lang="en-US" sz="2400" dirty="0" err="1">
                <a:solidFill>
                  <a:schemeClr val="tx2">
                    <a:lumMod val="75000"/>
                  </a:schemeClr>
                </a:solidFill>
              </a:rPr>
              <a:t>donn</a:t>
            </a:r>
            <a:r>
              <a:rPr lang="fr-FR" sz="2400" dirty="0" err="1">
                <a:solidFill>
                  <a:schemeClr val="tx2">
                    <a:lumMod val="75000"/>
                  </a:schemeClr>
                </a:solidFill>
              </a:rPr>
              <a:t>é</a:t>
            </a:r>
            <a:r>
              <a:rPr lang="en-US" sz="2400" dirty="0" err="1">
                <a:solidFill>
                  <a:schemeClr val="tx2">
                    <a:lumMod val="75000"/>
                  </a:schemeClr>
                </a:solidFill>
              </a:rPr>
              <a:t>es</a:t>
            </a:r>
            <a:r>
              <a:rPr lang="en-US" sz="2400" dirty="0">
                <a:solidFill>
                  <a:schemeClr val="tx2">
                    <a:lumMod val="75000"/>
                  </a:schemeClr>
                </a:solidFill>
              </a:rPr>
              <a:t> collect</a:t>
            </a:r>
            <a:r>
              <a:rPr lang="fr-FR" sz="2400" dirty="0" err="1">
                <a:solidFill>
                  <a:schemeClr val="tx2">
                    <a:lumMod val="75000"/>
                  </a:schemeClr>
                </a:solidFill>
              </a:rPr>
              <a:t>é</a:t>
            </a:r>
            <a:r>
              <a:rPr lang="en-US" sz="2400" dirty="0" err="1">
                <a:solidFill>
                  <a:schemeClr val="tx2">
                    <a:lumMod val="75000"/>
                  </a:schemeClr>
                </a:solidFill>
              </a:rPr>
              <a:t>es</a:t>
            </a:r>
            <a:r>
              <a:rPr lang="en-US" sz="2400" dirty="0">
                <a:solidFill>
                  <a:schemeClr val="tx2">
                    <a:lumMod val="75000"/>
                  </a:schemeClr>
                </a:solidFill>
              </a:rPr>
              <a:t>, un atelier de validation des </a:t>
            </a:r>
            <a:r>
              <a:rPr lang="en-US" sz="2400" dirty="0" err="1">
                <a:solidFill>
                  <a:schemeClr val="tx2">
                    <a:lumMod val="75000"/>
                  </a:schemeClr>
                </a:solidFill>
              </a:rPr>
              <a:t>donn</a:t>
            </a:r>
            <a:r>
              <a:rPr lang="fr-FR" sz="2400" dirty="0" err="1">
                <a:solidFill>
                  <a:schemeClr val="tx2">
                    <a:lumMod val="75000"/>
                  </a:schemeClr>
                </a:solidFill>
              </a:rPr>
              <a:t>é</a:t>
            </a:r>
            <a:r>
              <a:rPr lang="en-US" sz="2400" dirty="0" err="1">
                <a:solidFill>
                  <a:schemeClr val="tx2">
                    <a:lumMod val="75000"/>
                  </a:schemeClr>
                </a:solidFill>
              </a:rPr>
              <a:t>es</a:t>
            </a:r>
            <a:r>
              <a:rPr lang="en-US" sz="2400" dirty="0">
                <a:solidFill>
                  <a:schemeClr val="tx2">
                    <a:lumMod val="75000"/>
                  </a:schemeClr>
                </a:solidFill>
              </a:rPr>
              <a:t> a </a:t>
            </a:r>
            <a:r>
              <a:rPr lang="fr-FR" sz="2400" dirty="0">
                <a:solidFill>
                  <a:schemeClr val="tx2">
                    <a:lumMod val="75000"/>
                  </a:schemeClr>
                </a:solidFill>
              </a:rPr>
              <a:t>été</a:t>
            </a:r>
            <a:r>
              <a:rPr lang="en-US" sz="2400" dirty="0">
                <a:solidFill>
                  <a:schemeClr val="tx2">
                    <a:lumMod val="75000"/>
                  </a:schemeClr>
                </a:solidFill>
              </a:rPr>
              <a:t> </a:t>
            </a:r>
            <a:r>
              <a:rPr lang="en-US" sz="2400" dirty="0" err="1">
                <a:solidFill>
                  <a:schemeClr val="tx2">
                    <a:lumMod val="75000"/>
                  </a:schemeClr>
                </a:solidFill>
              </a:rPr>
              <a:t>organis</a:t>
            </a:r>
            <a:r>
              <a:rPr lang="fr-FR" sz="2400" dirty="0">
                <a:solidFill>
                  <a:schemeClr val="tx2">
                    <a:lumMod val="75000"/>
                  </a:schemeClr>
                </a:solidFill>
              </a:rPr>
              <a:t>é</a:t>
            </a:r>
            <a:r>
              <a:rPr lang="en-US" sz="2400" dirty="0">
                <a:solidFill>
                  <a:schemeClr val="tx2">
                    <a:lumMod val="75000"/>
                  </a:schemeClr>
                </a:solidFill>
              </a:rPr>
              <a:t> </a:t>
            </a:r>
            <a:r>
              <a:rPr lang="en-US" sz="2400" dirty="0" err="1">
                <a:solidFill>
                  <a:schemeClr val="tx2">
                    <a:lumMod val="75000"/>
                  </a:schemeClr>
                </a:solidFill>
              </a:rPr>
              <a:t>rassemblant</a:t>
            </a:r>
            <a:r>
              <a:rPr lang="en-US" sz="2400" dirty="0">
                <a:solidFill>
                  <a:schemeClr val="tx2">
                    <a:lumMod val="75000"/>
                  </a:schemeClr>
                </a:solidFill>
              </a:rPr>
              <a:t> les participants constituent l’</a:t>
            </a:r>
            <a:r>
              <a:rPr lang="fr-FR" sz="2400" dirty="0">
                <a:solidFill>
                  <a:schemeClr val="tx2">
                    <a:lumMod val="75000"/>
                  </a:schemeClr>
                </a:solidFill>
              </a:rPr>
              <a:t>é</a:t>
            </a:r>
            <a:r>
              <a:rPr lang="en-US" sz="2400" dirty="0" err="1">
                <a:solidFill>
                  <a:schemeClr val="tx2">
                    <a:lumMod val="75000"/>
                  </a:schemeClr>
                </a:solidFill>
              </a:rPr>
              <a:t>quipe</a:t>
            </a:r>
            <a:r>
              <a:rPr lang="en-US" sz="2400" dirty="0">
                <a:solidFill>
                  <a:schemeClr val="tx2">
                    <a:lumMod val="75000"/>
                  </a:schemeClr>
                </a:solidFill>
              </a:rPr>
              <a:t> WASH du Botswana</a:t>
            </a:r>
          </a:p>
          <a:p>
            <a:pPr>
              <a:spcAft>
                <a:spcPts val="600"/>
              </a:spcAft>
            </a:pPr>
            <a:r>
              <a:rPr lang="en-US" sz="2400" dirty="0">
                <a:solidFill>
                  <a:schemeClr val="tx2">
                    <a:lumMod val="75000"/>
                  </a:schemeClr>
                </a:solidFill>
              </a:rPr>
              <a:t>Le </a:t>
            </a:r>
            <a:r>
              <a:rPr lang="en-US" sz="2400" dirty="0" err="1">
                <a:solidFill>
                  <a:schemeClr val="tx2">
                    <a:lumMod val="75000"/>
                  </a:schemeClr>
                </a:solidFill>
              </a:rPr>
              <a:t>processus</a:t>
            </a:r>
            <a:r>
              <a:rPr lang="en-US" sz="2400" dirty="0">
                <a:solidFill>
                  <a:schemeClr val="tx2">
                    <a:lumMod val="75000"/>
                  </a:schemeClr>
                </a:solidFill>
              </a:rPr>
              <a:t> GLAAS a </a:t>
            </a:r>
            <a:r>
              <a:rPr lang="en-US" sz="2400" dirty="0" err="1">
                <a:solidFill>
                  <a:schemeClr val="tx2">
                    <a:lumMod val="75000"/>
                  </a:schemeClr>
                </a:solidFill>
              </a:rPr>
              <a:t>contribu</a:t>
            </a:r>
            <a:r>
              <a:rPr lang="fr-FR" sz="2400" dirty="0" err="1">
                <a:solidFill>
                  <a:schemeClr val="tx2">
                    <a:lumMod val="75000"/>
                  </a:schemeClr>
                </a:solidFill>
              </a:rPr>
              <a:t>é</a:t>
            </a:r>
            <a:r>
              <a:rPr lang="en-US" sz="2400" dirty="0">
                <a:solidFill>
                  <a:schemeClr val="tx2">
                    <a:lumMod val="75000"/>
                  </a:schemeClr>
                </a:solidFill>
              </a:rPr>
              <a:t> à la </a:t>
            </a:r>
            <a:r>
              <a:rPr lang="en-US" sz="2400" dirty="0" err="1">
                <a:solidFill>
                  <a:schemeClr val="tx2">
                    <a:lumMod val="75000"/>
                  </a:schemeClr>
                </a:solidFill>
              </a:rPr>
              <a:t>réorganisation</a:t>
            </a:r>
            <a:r>
              <a:rPr lang="en-US" sz="2400" dirty="0">
                <a:solidFill>
                  <a:schemeClr val="tx2">
                    <a:lumMod val="75000"/>
                  </a:schemeClr>
                </a:solidFill>
              </a:rPr>
              <a:t> du </a:t>
            </a:r>
            <a:r>
              <a:rPr lang="en-US" sz="2400" dirty="0" err="1">
                <a:solidFill>
                  <a:schemeClr val="tx2">
                    <a:lumMod val="75000"/>
                  </a:schemeClr>
                </a:solidFill>
              </a:rPr>
              <a:t>secteur</a:t>
            </a:r>
            <a:r>
              <a:rPr lang="en-US" sz="2400" dirty="0">
                <a:solidFill>
                  <a:schemeClr val="tx2">
                    <a:lumMod val="75000"/>
                  </a:schemeClr>
                </a:solidFill>
              </a:rPr>
              <a:t> WASH au Botswana.</a:t>
            </a:r>
          </a:p>
          <a:p>
            <a:pPr marL="0" indent="0">
              <a:spcAft>
                <a:spcPts val="600"/>
              </a:spcAft>
              <a:buNone/>
            </a:pPr>
            <a:endParaRPr lang="en-US" sz="2400" dirty="0">
              <a:solidFill>
                <a:schemeClr val="tx2">
                  <a:lumMod val="75000"/>
                </a:schemeClr>
              </a:solidFill>
            </a:endParaRPr>
          </a:p>
        </p:txBody>
      </p:sp>
    </p:spTree>
    <p:extLst>
      <p:ext uri="{BB962C8B-B14F-4D97-AF65-F5344CB8AC3E}">
        <p14:creationId xmlns:p14="http://schemas.microsoft.com/office/powerpoint/2010/main" val="297634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Merci!</a:t>
            </a:r>
          </a:p>
        </p:txBody>
      </p:sp>
      <p:sp>
        <p:nvSpPr>
          <p:cNvPr id="3" name="Subtitle 2"/>
          <p:cNvSpPr>
            <a:spLocks noGrp="1"/>
          </p:cNvSpPr>
          <p:nvPr>
            <p:ph type="subTitle" idx="1"/>
          </p:nvPr>
        </p:nvSpPr>
        <p:spPr>
          <a:xfrm>
            <a:off x="1475656" y="3764632"/>
            <a:ext cx="6400800" cy="1752600"/>
          </a:xfrm>
        </p:spPr>
        <p:txBody>
          <a:bodyPr/>
          <a:lstStyle/>
          <a:p>
            <a:pPr algn="ctr"/>
            <a:r>
              <a:rPr lang="en-GB" dirty="0"/>
              <a:t>Pour plus </a:t>
            </a:r>
            <a:r>
              <a:rPr lang="en-GB" dirty="0" err="1"/>
              <a:t>d’information</a:t>
            </a:r>
            <a:r>
              <a:rPr lang="en-GB" dirty="0"/>
              <a:t> </a:t>
            </a:r>
            <a:r>
              <a:rPr lang="en-GB" dirty="0" err="1"/>
              <a:t>ou</a:t>
            </a:r>
            <a:r>
              <a:rPr lang="en-GB" dirty="0"/>
              <a:t> </a:t>
            </a:r>
            <a:r>
              <a:rPr lang="en-GB" dirty="0" err="1"/>
              <a:t>appui</a:t>
            </a:r>
            <a:r>
              <a:rPr lang="en-GB" dirty="0"/>
              <a:t>, </a:t>
            </a:r>
            <a:r>
              <a:rPr lang="en-GB" dirty="0" err="1"/>
              <a:t>veuillez</a:t>
            </a:r>
            <a:r>
              <a:rPr lang="en-GB" dirty="0"/>
              <a:t> </a:t>
            </a:r>
            <a:r>
              <a:rPr lang="en-GB" dirty="0" err="1"/>
              <a:t>contacter</a:t>
            </a:r>
            <a:r>
              <a:rPr lang="en-GB" dirty="0"/>
              <a:t> : glaas@who.int </a:t>
            </a:r>
          </a:p>
        </p:txBody>
      </p:sp>
    </p:spTree>
    <p:extLst>
      <p:ext uri="{BB962C8B-B14F-4D97-AF65-F5344CB8AC3E}">
        <p14:creationId xmlns:p14="http://schemas.microsoft.com/office/powerpoint/2010/main" val="140759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Aperçu</a:t>
            </a:r>
            <a:endParaRPr lang="en-GB" dirty="0"/>
          </a:p>
        </p:txBody>
      </p:sp>
      <p:sp>
        <p:nvSpPr>
          <p:cNvPr id="3" name="Content Placeholder 2"/>
          <p:cNvSpPr>
            <a:spLocks noGrp="1"/>
          </p:cNvSpPr>
          <p:nvPr>
            <p:ph idx="1"/>
          </p:nvPr>
        </p:nvSpPr>
        <p:spPr/>
        <p:txBody>
          <a:bodyPr anchor="ctr">
            <a:normAutofit/>
          </a:bodyPr>
          <a:lstStyle/>
          <a:p>
            <a:pPr>
              <a:spcAft>
                <a:spcPts val="600"/>
              </a:spcAft>
            </a:pPr>
            <a:r>
              <a:rPr lang="en-GB" dirty="0">
                <a:solidFill>
                  <a:schemeClr val="tx2">
                    <a:lumMod val="75000"/>
                  </a:schemeClr>
                </a:solidFill>
              </a:rPr>
              <a:t>Donne </a:t>
            </a:r>
            <a:r>
              <a:rPr lang="en-GB" dirty="0" err="1">
                <a:solidFill>
                  <a:schemeClr val="tx2">
                    <a:lumMod val="75000"/>
                  </a:schemeClr>
                </a:solidFill>
              </a:rPr>
              <a:t>une</a:t>
            </a:r>
            <a:r>
              <a:rPr lang="en-GB" dirty="0">
                <a:solidFill>
                  <a:schemeClr val="tx2">
                    <a:lumMod val="75000"/>
                  </a:schemeClr>
                </a:solidFill>
              </a:rPr>
              <a:t> </a:t>
            </a:r>
            <a:r>
              <a:rPr lang="en-GB" dirty="0" err="1">
                <a:solidFill>
                  <a:schemeClr val="tx2">
                    <a:lumMod val="75000"/>
                  </a:schemeClr>
                </a:solidFill>
              </a:rPr>
              <a:t>vue</a:t>
            </a:r>
            <a:r>
              <a:rPr lang="en-GB" dirty="0">
                <a:solidFill>
                  <a:schemeClr val="tx2">
                    <a:lumMod val="75000"/>
                  </a:schemeClr>
                </a:solidFill>
              </a:rPr>
              <a:t> </a:t>
            </a:r>
            <a:r>
              <a:rPr lang="en-GB" dirty="0" err="1">
                <a:solidFill>
                  <a:schemeClr val="tx2">
                    <a:lumMod val="75000"/>
                  </a:schemeClr>
                </a:solidFill>
              </a:rPr>
              <a:t>d’ensemble</a:t>
            </a:r>
            <a:r>
              <a:rPr lang="en-GB" dirty="0">
                <a:solidFill>
                  <a:schemeClr val="tx2">
                    <a:lumMod val="75000"/>
                  </a:schemeClr>
                </a:solidFill>
              </a:rPr>
              <a:t> du </a:t>
            </a:r>
            <a:r>
              <a:rPr lang="en-GB" dirty="0" err="1">
                <a:solidFill>
                  <a:schemeClr val="tx2">
                    <a:lumMod val="75000"/>
                  </a:schemeClr>
                </a:solidFill>
              </a:rPr>
              <a:t>processus</a:t>
            </a:r>
            <a:r>
              <a:rPr lang="en-GB" dirty="0">
                <a:solidFill>
                  <a:schemeClr val="tx2">
                    <a:lumMod val="75000"/>
                  </a:schemeClr>
                </a:solidFill>
              </a:rPr>
              <a:t> </a:t>
            </a:r>
            <a:r>
              <a:rPr lang="en-GB" b="1" dirty="0" err="1">
                <a:solidFill>
                  <a:schemeClr val="tx2">
                    <a:lumMod val="75000"/>
                  </a:schemeClr>
                </a:solidFill>
              </a:rPr>
              <a:t>proposé</a:t>
            </a:r>
            <a:r>
              <a:rPr lang="en-GB" dirty="0">
                <a:solidFill>
                  <a:schemeClr val="tx2">
                    <a:lumMod val="75000"/>
                  </a:schemeClr>
                </a:solidFill>
              </a:rPr>
              <a:t> pour la </a:t>
            </a:r>
            <a:r>
              <a:rPr lang="en-GB" dirty="0" err="1">
                <a:solidFill>
                  <a:schemeClr val="tx2">
                    <a:lumMod val="75000"/>
                  </a:schemeClr>
                </a:solidFill>
              </a:rPr>
              <a:t>mise</a:t>
            </a:r>
            <a:r>
              <a:rPr lang="en-GB" dirty="0">
                <a:solidFill>
                  <a:schemeClr val="tx2">
                    <a:lumMod val="75000"/>
                  </a:schemeClr>
                </a:solidFill>
              </a:rPr>
              <a:t> </a:t>
            </a:r>
            <a:r>
              <a:rPr lang="en-GB" dirty="0" err="1">
                <a:solidFill>
                  <a:schemeClr val="tx2">
                    <a:lumMod val="75000"/>
                  </a:schemeClr>
                </a:solidFill>
              </a:rPr>
              <a:t>en</a:t>
            </a:r>
            <a:r>
              <a:rPr lang="en-GB" dirty="0">
                <a:solidFill>
                  <a:schemeClr val="tx2">
                    <a:lumMod val="75000"/>
                  </a:schemeClr>
                </a:solidFill>
              </a:rPr>
              <a:t> oeuvre du GLAAS au </a:t>
            </a:r>
            <a:r>
              <a:rPr lang="en-GB" dirty="0" err="1">
                <a:solidFill>
                  <a:schemeClr val="tx2">
                    <a:lumMod val="75000"/>
                  </a:schemeClr>
                </a:solidFill>
              </a:rPr>
              <a:t>niveau</a:t>
            </a:r>
            <a:r>
              <a:rPr lang="en-GB" dirty="0">
                <a:solidFill>
                  <a:schemeClr val="tx2">
                    <a:lumMod val="75000"/>
                  </a:schemeClr>
                </a:solidFill>
              </a:rPr>
              <a:t> des pays</a:t>
            </a:r>
          </a:p>
          <a:p>
            <a:pPr>
              <a:spcAft>
                <a:spcPts val="600"/>
              </a:spcAft>
            </a:pPr>
            <a:r>
              <a:rPr lang="en-GB" dirty="0" err="1">
                <a:solidFill>
                  <a:schemeClr val="tx2">
                    <a:lumMod val="75000"/>
                  </a:schemeClr>
                </a:solidFill>
              </a:rPr>
              <a:t>Fournit</a:t>
            </a:r>
            <a:r>
              <a:rPr lang="en-GB" dirty="0">
                <a:solidFill>
                  <a:schemeClr val="tx2">
                    <a:lumMod val="75000"/>
                  </a:schemeClr>
                </a:solidFill>
              </a:rPr>
              <a:t> </a:t>
            </a:r>
            <a:r>
              <a:rPr lang="en-GB" dirty="0" err="1">
                <a:solidFill>
                  <a:schemeClr val="tx2">
                    <a:lumMod val="75000"/>
                  </a:schemeClr>
                </a:solidFill>
              </a:rPr>
              <a:t>une</a:t>
            </a:r>
            <a:r>
              <a:rPr lang="en-GB" dirty="0">
                <a:solidFill>
                  <a:schemeClr val="tx2">
                    <a:lumMod val="75000"/>
                  </a:schemeClr>
                </a:solidFill>
              </a:rPr>
              <a:t> </a:t>
            </a:r>
            <a:r>
              <a:rPr lang="en-GB" dirty="0" err="1">
                <a:solidFill>
                  <a:schemeClr val="tx2">
                    <a:lumMod val="75000"/>
                  </a:schemeClr>
                </a:solidFill>
              </a:rPr>
              <a:t>liste</a:t>
            </a:r>
            <a:r>
              <a:rPr lang="en-GB" dirty="0">
                <a:solidFill>
                  <a:schemeClr val="tx2">
                    <a:lumMod val="75000"/>
                  </a:schemeClr>
                </a:solidFill>
              </a:rPr>
              <a:t> des documents à </a:t>
            </a:r>
            <a:r>
              <a:rPr lang="en-GB" dirty="0" err="1">
                <a:solidFill>
                  <a:schemeClr val="tx2">
                    <a:lumMod val="75000"/>
                  </a:schemeClr>
                </a:solidFill>
              </a:rPr>
              <a:t>soumette</a:t>
            </a:r>
            <a:r>
              <a:rPr lang="en-GB" dirty="0">
                <a:solidFill>
                  <a:schemeClr val="tx2">
                    <a:lumMod val="75000"/>
                  </a:schemeClr>
                </a:solidFill>
              </a:rPr>
              <a:t> avec le questionnaire de </a:t>
            </a:r>
            <a:r>
              <a:rPr lang="en-GB" dirty="0" err="1">
                <a:solidFill>
                  <a:schemeClr val="tx2">
                    <a:lumMod val="75000"/>
                  </a:schemeClr>
                </a:solidFill>
              </a:rPr>
              <a:t>l’enquête</a:t>
            </a:r>
            <a:r>
              <a:rPr lang="en-GB" dirty="0">
                <a:solidFill>
                  <a:schemeClr val="tx2">
                    <a:lumMod val="75000"/>
                  </a:schemeClr>
                </a:solidFill>
              </a:rPr>
              <a:t>. La </a:t>
            </a:r>
            <a:r>
              <a:rPr lang="en-GB" dirty="0" err="1">
                <a:solidFill>
                  <a:schemeClr val="tx2">
                    <a:lumMod val="75000"/>
                  </a:schemeClr>
                </a:solidFill>
              </a:rPr>
              <a:t>collecte</a:t>
            </a:r>
            <a:r>
              <a:rPr lang="en-GB" dirty="0">
                <a:solidFill>
                  <a:schemeClr val="tx2">
                    <a:lumMod val="75000"/>
                  </a:schemeClr>
                </a:solidFill>
              </a:rPr>
              <a:t> de </a:t>
            </a:r>
            <a:r>
              <a:rPr lang="en-GB" dirty="0" err="1">
                <a:solidFill>
                  <a:schemeClr val="tx2">
                    <a:lumMod val="75000"/>
                  </a:schemeClr>
                </a:solidFill>
              </a:rPr>
              <a:t>données</a:t>
            </a:r>
            <a:r>
              <a:rPr lang="en-GB" dirty="0">
                <a:solidFill>
                  <a:schemeClr val="tx2">
                    <a:lumMod val="75000"/>
                  </a:schemeClr>
                </a:solidFill>
              </a:rPr>
              <a:t> se </a:t>
            </a:r>
            <a:r>
              <a:rPr lang="en-GB" dirty="0" err="1">
                <a:solidFill>
                  <a:schemeClr val="tx2">
                    <a:lumMod val="75000"/>
                  </a:schemeClr>
                </a:solidFill>
              </a:rPr>
              <a:t>fera</a:t>
            </a:r>
            <a:r>
              <a:rPr lang="en-GB" dirty="0">
                <a:solidFill>
                  <a:schemeClr val="tx2">
                    <a:lumMod val="75000"/>
                  </a:schemeClr>
                </a:solidFill>
              </a:rPr>
              <a:t> </a:t>
            </a:r>
            <a:r>
              <a:rPr lang="en-GB" dirty="0" err="1">
                <a:solidFill>
                  <a:schemeClr val="tx2">
                    <a:lumMod val="75000"/>
                  </a:schemeClr>
                </a:solidFill>
              </a:rPr>
              <a:t>jusqu’au</a:t>
            </a:r>
            <a:r>
              <a:rPr lang="en-GB" dirty="0">
                <a:solidFill>
                  <a:schemeClr val="tx2">
                    <a:lumMod val="75000"/>
                  </a:schemeClr>
                </a:solidFill>
              </a:rPr>
              <a:t> 15 </a:t>
            </a:r>
            <a:r>
              <a:rPr lang="en-GB" dirty="0" err="1">
                <a:solidFill>
                  <a:schemeClr val="tx2">
                    <a:lumMod val="75000"/>
                  </a:schemeClr>
                </a:solidFill>
              </a:rPr>
              <a:t>Décembre</a:t>
            </a:r>
            <a:r>
              <a:rPr lang="en-GB" dirty="0">
                <a:solidFill>
                  <a:schemeClr val="tx2">
                    <a:lumMod val="75000"/>
                  </a:schemeClr>
                </a:solidFill>
              </a:rPr>
              <a:t> 2018.</a:t>
            </a:r>
          </a:p>
        </p:txBody>
      </p:sp>
    </p:spTree>
    <p:extLst>
      <p:ext uri="{BB962C8B-B14F-4D97-AF65-F5344CB8AC3E}">
        <p14:creationId xmlns:p14="http://schemas.microsoft.com/office/powerpoint/2010/main" val="216647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988840"/>
            <a:ext cx="4770531" cy="2074242"/>
          </a:xfrm>
        </p:spPr>
        <p:txBody>
          <a:bodyPr>
            <a:normAutofit/>
          </a:bodyPr>
          <a:lstStyle/>
          <a:p>
            <a:r>
              <a:rPr lang="en-GB" sz="4000" dirty="0"/>
              <a:t>Processus </a:t>
            </a:r>
            <a:r>
              <a:rPr lang="en-GB" sz="4000" dirty="0" err="1"/>
              <a:t>proposé</a:t>
            </a:r>
            <a:r>
              <a:rPr lang="en-GB" sz="4000" dirty="0"/>
              <a:t> pour </a:t>
            </a:r>
            <a:r>
              <a:rPr lang="en-GB" sz="4000" dirty="0" err="1"/>
              <a:t>mener</a:t>
            </a:r>
            <a:r>
              <a:rPr lang="en-GB" sz="4000" dirty="0"/>
              <a:t> </a:t>
            </a:r>
            <a:r>
              <a:rPr lang="en-GB" sz="4000" dirty="0" err="1"/>
              <a:t>l’enquête</a:t>
            </a:r>
            <a:r>
              <a:rPr lang="en-GB" sz="4000" dirty="0"/>
              <a:t> GLAAS</a:t>
            </a:r>
          </a:p>
        </p:txBody>
      </p:sp>
      <p:grpSp>
        <p:nvGrpSpPr>
          <p:cNvPr id="3" name="Group 2">
            <a:extLst>
              <a:ext uri="{FF2B5EF4-FFF2-40B4-BE49-F238E27FC236}">
                <a16:creationId xmlns="" xmlns:a16="http://schemas.microsoft.com/office/drawing/2014/main" id="{BA06C1C6-E4E1-5E4E-843F-2987D10596A5}"/>
              </a:ext>
            </a:extLst>
          </p:cNvPr>
          <p:cNvGrpSpPr/>
          <p:nvPr/>
        </p:nvGrpSpPr>
        <p:grpSpPr>
          <a:xfrm>
            <a:off x="5337085" y="291049"/>
            <a:ext cx="2565285" cy="5574208"/>
            <a:chOff x="5337085" y="291049"/>
            <a:chExt cx="2565285" cy="5574208"/>
          </a:xfrm>
        </p:grpSpPr>
        <p:cxnSp>
          <p:nvCxnSpPr>
            <p:cNvPr id="4" name="Straight Connector 3"/>
            <p:cNvCxnSpPr/>
            <p:nvPr/>
          </p:nvCxnSpPr>
          <p:spPr>
            <a:xfrm flipV="1">
              <a:off x="5337085" y="413665"/>
              <a:ext cx="0" cy="4914192"/>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401397" y="291049"/>
              <a:ext cx="1500973" cy="5574208"/>
              <a:chOff x="6401397" y="291049"/>
              <a:chExt cx="1500973" cy="5574208"/>
            </a:xfrm>
          </p:grpSpPr>
          <p:sp>
            <p:nvSpPr>
              <p:cNvPr id="6" name="Rounded Rectangle 5"/>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9" name="Rounded Rectangle 8"/>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10" name="Rounded Rectangle 9"/>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Phase de pré-collecte</a:t>
                </a:r>
              </a:p>
            </p:txBody>
          </p:sp>
          <p:sp>
            <p:nvSpPr>
              <p:cNvPr id="11" name="Rounded Rectangle 10"/>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12" name="Rounded Rectangle 11"/>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13" name="Rounded Rectangle 12"/>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sp>
            <p:nvSpPr>
              <p:cNvPr id="14" name="Rounded Rectangle 13"/>
              <p:cNvSpPr/>
              <p:nvPr/>
            </p:nvSpPr>
            <p:spPr>
              <a:xfrm>
                <a:off x="6424051" y="5064997"/>
                <a:ext cx="1478319"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50" b="1" dirty="0" err="1" smtClean="0">
                    <a:solidFill>
                      <a:schemeClr val="tx2">
                        <a:lumMod val="75000"/>
                      </a:schemeClr>
                    </a:solidFill>
                  </a:rPr>
                  <a:t>Compte-rendun</a:t>
                </a:r>
                <a:r>
                  <a:rPr lang="fr-FR" sz="1450" b="1" dirty="0" smtClean="0">
                    <a:solidFill>
                      <a:schemeClr val="tx2">
                        <a:lumMod val="75000"/>
                      </a:schemeClr>
                    </a:solidFill>
                  </a:rPr>
                  <a:t> </a:t>
                </a:r>
                <a:r>
                  <a:rPr lang="fr-FR" sz="1450" b="1" dirty="0">
                    <a:solidFill>
                      <a:schemeClr val="tx2">
                        <a:lumMod val="75000"/>
                      </a:schemeClr>
                    </a:solidFill>
                  </a:rPr>
                  <a:t>&amp; utilisation des données</a:t>
                </a:r>
              </a:p>
            </p:txBody>
          </p:sp>
        </p:grpSp>
        <p:grpSp>
          <p:nvGrpSpPr>
            <p:cNvPr id="20" name="Group 19"/>
            <p:cNvGrpSpPr/>
            <p:nvPr/>
          </p:nvGrpSpPr>
          <p:grpSpPr>
            <a:xfrm>
              <a:off x="7072324" y="850343"/>
              <a:ext cx="170741" cy="4250357"/>
              <a:chOff x="7072324" y="850343"/>
              <a:chExt cx="170741" cy="4250357"/>
            </a:xfrm>
          </p:grpSpPr>
          <p:sp>
            <p:nvSpPr>
              <p:cNvPr id="7" name="Right Arrow 6"/>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a:off x="5922150" y="396875"/>
              <a:ext cx="364812" cy="4947770"/>
              <a:chOff x="5877145" y="396875"/>
              <a:chExt cx="364812" cy="4947770"/>
            </a:xfrm>
          </p:grpSpPr>
          <p:sp>
            <p:nvSpPr>
              <p:cNvPr id="19" name="Oval 18"/>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7" name="Oval 36"/>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8" name="Oval 37"/>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9" name="Oval 38"/>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40" name="Oval 39"/>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1" name="Oval 40"/>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2" name="Oval 41"/>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Tree>
    <p:extLst>
      <p:ext uri="{BB962C8B-B14F-4D97-AF65-F5344CB8AC3E}">
        <p14:creationId xmlns:p14="http://schemas.microsoft.com/office/powerpoint/2010/main" val="41508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65285" y="1423634"/>
            <a:ext cx="5877145" cy="1384995"/>
          </a:xfrm>
          <a:prstGeom prst="rect">
            <a:avLst/>
          </a:prstGeom>
          <a:noFill/>
        </p:spPr>
        <p:txBody>
          <a:bodyPr wrap="square" rtlCol="0">
            <a:spAutoFit/>
          </a:bodyPr>
          <a:lstStyle/>
          <a:p>
            <a:pPr marL="457200" indent="-457200">
              <a:spcAft>
                <a:spcPts val="2400"/>
              </a:spcAft>
              <a:buFont typeface="Wingdings" panose="05000000000000000000" pitchFamily="2" charset="2"/>
              <a:buChar char="§"/>
            </a:pPr>
            <a:r>
              <a:rPr lang="fr-FR" sz="2800" dirty="0">
                <a:solidFill>
                  <a:schemeClr val="tx2">
                    <a:lumMod val="75000"/>
                  </a:schemeClr>
                </a:solidFill>
              </a:rPr>
              <a:t>Réunion avec les parties prenantes et représentants du gouvernement pour présenter GLAAS.</a:t>
            </a:r>
          </a:p>
        </p:txBody>
      </p:sp>
      <p:sp>
        <p:nvSpPr>
          <p:cNvPr id="20" name="Title 1"/>
          <p:cNvSpPr>
            <a:spLocks noGrp="1"/>
          </p:cNvSpPr>
          <p:nvPr>
            <p:ph type="title"/>
          </p:nvPr>
        </p:nvSpPr>
        <p:spPr>
          <a:xfrm>
            <a:off x="2553090" y="291708"/>
            <a:ext cx="6386781" cy="994122"/>
          </a:xfrm>
        </p:spPr>
        <p:txBody>
          <a:bodyPr/>
          <a:lstStyle/>
          <a:p>
            <a:pPr algn="ctr"/>
            <a:r>
              <a:rPr lang="fr-FR" dirty="0">
                <a:solidFill>
                  <a:schemeClr val="tx2">
                    <a:lumMod val="75000"/>
                  </a:schemeClr>
                </a:solidFill>
              </a:rPr>
              <a:t>Réunions d’introduction</a:t>
            </a:r>
          </a:p>
        </p:txBody>
      </p:sp>
      <p:grpSp>
        <p:nvGrpSpPr>
          <p:cNvPr id="29" name="Group 28">
            <a:extLst>
              <a:ext uri="{FF2B5EF4-FFF2-40B4-BE49-F238E27FC236}">
                <a16:creationId xmlns="" xmlns:a16="http://schemas.microsoft.com/office/drawing/2014/main" id="{DCEBDE33-0D2B-0045-A10D-84D0458CB2A6}"/>
              </a:ext>
            </a:extLst>
          </p:cNvPr>
          <p:cNvGrpSpPr/>
          <p:nvPr/>
        </p:nvGrpSpPr>
        <p:grpSpPr>
          <a:xfrm>
            <a:off x="116505" y="308641"/>
            <a:ext cx="2025225" cy="5574208"/>
            <a:chOff x="5922150" y="291049"/>
            <a:chExt cx="2025225" cy="5574208"/>
          </a:xfrm>
        </p:grpSpPr>
        <p:grpSp>
          <p:nvGrpSpPr>
            <p:cNvPr id="31" name="Group 30">
              <a:extLst>
                <a:ext uri="{FF2B5EF4-FFF2-40B4-BE49-F238E27FC236}">
                  <a16:creationId xmlns="" xmlns:a16="http://schemas.microsoft.com/office/drawing/2014/main" id="{FDC08DC8-EDEE-6E49-9BEB-0CA1D7310FCF}"/>
                </a:ext>
              </a:extLst>
            </p:cNvPr>
            <p:cNvGrpSpPr/>
            <p:nvPr/>
          </p:nvGrpSpPr>
          <p:grpSpPr>
            <a:xfrm>
              <a:off x="6401397" y="291049"/>
              <a:ext cx="1545978" cy="5574208"/>
              <a:chOff x="6401397" y="291049"/>
              <a:chExt cx="1545978" cy="5574208"/>
            </a:xfrm>
          </p:grpSpPr>
          <p:sp>
            <p:nvSpPr>
              <p:cNvPr id="47" name="Rounded Rectangle 46">
                <a:extLst>
                  <a:ext uri="{FF2B5EF4-FFF2-40B4-BE49-F238E27FC236}">
                    <a16:creationId xmlns="" xmlns:a16="http://schemas.microsoft.com/office/drawing/2014/main" id="{527C4439-7FBC-D243-8100-26F218E8E04D}"/>
                  </a:ext>
                </a:extLst>
              </p:cNvPr>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48" name="Rounded Rectangle 47">
                <a:extLst>
                  <a:ext uri="{FF2B5EF4-FFF2-40B4-BE49-F238E27FC236}">
                    <a16:creationId xmlns="" xmlns:a16="http://schemas.microsoft.com/office/drawing/2014/main" id="{927733A0-15F7-D24B-9B58-CB509DBD1111}"/>
                  </a:ext>
                </a:extLst>
              </p:cNvPr>
              <p:cNvSpPr/>
              <p:nvPr/>
            </p:nvSpPr>
            <p:spPr>
              <a:xfrm>
                <a:off x="6424051" y="291049"/>
                <a:ext cx="1478319" cy="559296"/>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2"/>
                    </a:solidFill>
                  </a:rPr>
                  <a:t>Réunions d’introduction</a:t>
                </a:r>
              </a:p>
            </p:txBody>
          </p:sp>
          <p:sp>
            <p:nvSpPr>
              <p:cNvPr id="49" name="Rounded Rectangle 48">
                <a:extLst>
                  <a:ext uri="{FF2B5EF4-FFF2-40B4-BE49-F238E27FC236}">
                    <a16:creationId xmlns="" xmlns:a16="http://schemas.microsoft.com/office/drawing/2014/main" id="{B6FA0F19-AC31-BE41-B049-78810BB47605}"/>
                  </a:ext>
                </a:extLst>
              </p:cNvPr>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Phase de pré-collecte</a:t>
                </a:r>
              </a:p>
            </p:txBody>
          </p:sp>
          <p:sp>
            <p:nvSpPr>
              <p:cNvPr id="50" name="Rounded Rectangle 49">
                <a:extLst>
                  <a:ext uri="{FF2B5EF4-FFF2-40B4-BE49-F238E27FC236}">
                    <a16:creationId xmlns="" xmlns:a16="http://schemas.microsoft.com/office/drawing/2014/main" id="{C1432DD3-B712-6148-A232-DBB7E3F319BC}"/>
                  </a:ext>
                </a:extLst>
              </p:cNvPr>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51" name="Rounded Rectangle 50">
                <a:extLst>
                  <a:ext uri="{FF2B5EF4-FFF2-40B4-BE49-F238E27FC236}">
                    <a16:creationId xmlns="" xmlns:a16="http://schemas.microsoft.com/office/drawing/2014/main" id="{6EC225E0-C45D-A94F-8686-93C7F4BD6339}"/>
                  </a:ext>
                </a:extLst>
              </p:cNvPr>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52" name="Rounded Rectangle 51">
                <a:extLst>
                  <a:ext uri="{FF2B5EF4-FFF2-40B4-BE49-F238E27FC236}">
                    <a16:creationId xmlns="" xmlns:a16="http://schemas.microsoft.com/office/drawing/2014/main" id="{ADCE1F5D-B534-F444-8391-3B02982C0AE8}"/>
                  </a:ext>
                </a:extLst>
              </p:cNvPr>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sp>
            <p:nvSpPr>
              <p:cNvPr id="53" name="Rounded Rectangle 52">
                <a:extLst>
                  <a:ext uri="{FF2B5EF4-FFF2-40B4-BE49-F238E27FC236}">
                    <a16:creationId xmlns="" xmlns:a16="http://schemas.microsoft.com/office/drawing/2014/main" id="{732F36E4-AE1E-DF47-ADC2-2255380A6EAA}"/>
                  </a:ext>
                </a:extLst>
              </p:cNvPr>
              <p:cNvSpPr/>
              <p:nvPr/>
            </p:nvSpPr>
            <p:spPr>
              <a:xfrm>
                <a:off x="6424051" y="5064997"/>
                <a:ext cx="1523324"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smtClean="0">
                    <a:solidFill>
                      <a:schemeClr val="tx2">
                        <a:lumMod val="75000"/>
                      </a:schemeClr>
                    </a:solidFill>
                  </a:rPr>
                  <a:t>Compte-rendu </a:t>
                </a:r>
                <a:r>
                  <a:rPr lang="fr-FR" sz="1500" b="1" dirty="0">
                    <a:solidFill>
                      <a:schemeClr val="tx2">
                        <a:lumMod val="75000"/>
                      </a:schemeClr>
                    </a:solidFill>
                  </a:rPr>
                  <a:t>&amp; utilisation des données</a:t>
                </a:r>
              </a:p>
            </p:txBody>
          </p:sp>
        </p:grpSp>
        <p:grpSp>
          <p:nvGrpSpPr>
            <p:cNvPr id="32" name="Group 31">
              <a:extLst>
                <a:ext uri="{FF2B5EF4-FFF2-40B4-BE49-F238E27FC236}">
                  <a16:creationId xmlns="" xmlns:a16="http://schemas.microsoft.com/office/drawing/2014/main" id="{11D9BA59-6D25-5C46-BAD6-9EAF0F48198F}"/>
                </a:ext>
              </a:extLst>
            </p:cNvPr>
            <p:cNvGrpSpPr/>
            <p:nvPr/>
          </p:nvGrpSpPr>
          <p:grpSpPr>
            <a:xfrm>
              <a:off x="7072324" y="850343"/>
              <a:ext cx="170741" cy="4250357"/>
              <a:chOff x="7072324" y="850343"/>
              <a:chExt cx="170741" cy="4250357"/>
            </a:xfrm>
          </p:grpSpPr>
          <p:sp>
            <p:nvSpPr>
              <p:cNvPr id="41" name="Right Arrow 40">
                <a:extLst>
                  <a:ext uri="{FF2B5EF4-FFF2-40B4-BE49-F238E27FC236}">
                    <a16:creationId xmlns="" xmlns:a16="http://schemas.microsoft.com/office/drawing/2014/main" id="{6B015A37-F91E-2046-97B4-2F4140096944}"/>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a:extLst>
                  <a:ext uri="{FF2B5EF4-FFF2-40B4-BE49-F238E27FC236}">
                    <a16:creationId xmlns="" xmlns:a16="http://schemas.microsoft.com/office/drawing/2014/main" id="{8F0E0F7B-E987-0D45-A778-1CA76AF8CF4B}"/>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Arrow 42">
                <a:extLst>
                  <a:ext uri="{FF2B5EF4-FFF2-40B4-BE49-F238E27FC236}">
                    <a16:creationId xmlns="" xmlns:a16="http://schemas.microsoft.com/office/drawing/2014/main" id="{DD50EAED-53E0-9A44-9D0C-36081CEDC504}"/>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Arrow 43">
                <a:extLst>
                  <a:ext uri="{FF2B5EF4-FFF2-40B4-BE49-F238E27FC236}">
                    <a16:creationId xmlns="" xmlns:a16="http://schemas.microsoft.com/office/drawing/2014/main" id="{FABAD131-8EF3-1F44-AB67-3258EC458B71}"/>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a:extLst>
                  <a:ext uri="{FF2B5EF4-FFF2-40B4-BE49-F238E27FC236}">
                    <a16:creationId xmlns="" xmlns:a16="http://schemas.microsoft.com/office/drawing/2014/main" id="{FB3AA4D2-CBD6-AC49-AB4C-2B32C5C71937}"/>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a:extLst>
                  <a:ext uri="{FF2B5EF4-FFF2-40B4-BE49-F238E27FC236}">
                    <a16:creationId xmlns="" xmlns:a16="http://schemas.microsoft.com/office/drawing/2014/main" id="{DE77F834-2567-6D47-A937-3D1DE4D606EB}"/>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 xmlns:a16="http://schemas.microsoft.com/office/drawing/2014/main" id="{A2B6EC2C-CDBD-6946-8C4E-B61199D9D322}"/>
                </a:ext>
              </a:extLst>
            </p:cNvPr>
            <p:cNvGrpSpPr/>
            <p:nvPr/>
          </p:nvGrpSpPr>
          <p:grpSpPr>
            <a:xfrm>
              <a:off x="5922150" y="396875"/>
              <a:ext cx="364812" cy="4947770"/>
              <a:chOff x="5877145" y="396875"/>
              <a:chExt cx="364812" cy="4947770"/>
            </a:xfrm>
          </p:grpSpPr>
          <p:sp>
            <p:nvSpPr>
              <p:cNvPr id="34" name="Oval 33">
                <a:extLst>
                  <a:ext uri="{FF2B5EF4-FFF2-40B4-BE49-F238E27FC236}">
                    <a16:creationId xmlns="" xmlns:a16="http://schemas.microsoft.com/office/drawing/2014/main" id="{D363ED58-AE85-914A-8CB2-90EAA474A977}"/>
                  </a:ext>
                </a:extLst>
              </p:cNvPr>
              <p:cNvSpPr/>
              <p:nvPr/>
            </p:nvSpPr>
            <p:spPr>
              <a:xfrm>
                <a:off x="5877145" y="396875"/>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5" name="Oval 34">
                <a:extLst>
                  <a:ext uri="{FF2B5EF4-FFF2-40B4-BE49-F238E27FC236}">
                    <a16:creationId xmlns="" xmlns:a16="http://schemas.microsoft.com/office/drawing/2014/main" id="{18FD8F97-96B2-3748-9B84-190F5E0706BA}"/>
                  </a:ext>
                </a:extLst>
              </p:cNvPr>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6" name="Oval 35">
                <a:extLst>
                  <a:ext uri="{FF2B5EF4-FFF2-40B4-BE49-F238E27FC236}">
                    <a16:creationId xmlns="" xmlns:a16="http://schemas.microsoft.com/office/drawing/2014/main" id="{9B1063C4-F186-5740-9C5B-33FE7005D233}"/>
                  </a:ext>
                </a:extLst>
              </p:cNvPr>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7" name="Oval 36">
                <a:extLst>
                  <a:ext uri="{FF2B5EF4-FFF2-40B4-BE49-F238E27FC236}">
                    <a16:creationId xmlns="" xmlns:a16="http://schemas.microsoft.com/office/drawing/2014/main" id="{B268D553-19BE-2941-95BA-F997A6CA358E}"/>
                  </a:ext>
                </a:extLst>
              </p:cNvPr>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8" name="Oval 37">
                <a:extLst>
                  <a:ext uri="{FF2B5EF4-FFF2-40B4-BE49-F238E27FC236}">
                    <a16:creationId xmlns="" xmlns:a16="http://schemas.microsoft.com/office/drawing/2014/main" id="{D623360D-A2B2-134B-BB7B-8E84A55076DB}"/>
                  </a:ext>
                </a:extLst>
              </p:cNvPr>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39" name="Oval 38">
                <a:extLst>
                  <a:ext uri="{FF2B5EF4-FFF2-40B4-BE49-F238E27FC236}">
                    <a16:creationId xmlns="" xmlns:a16="http://schemas.microsoft.com/office/drawing/2014/main" id="{16EE1B51-BD4D-BF40-9DD0-B54E044AD5EA}"/>
                  </a:ext>
                </a:extLst>
              </p:cNvPr>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0" name="Oval 39">
                <a:extLst>
                  <a:ext uri="{FF2B5EF4-FFF2-40B4-BE49-F238E27FC236}">
                    <a16:creationId xmlns="" xmlns:a16="http://schemas.microsoft.com/office/drawing/2014/main" id="{E325FE81-2E07-F54F-B2CA-04D207D49CCA}"/>
                  </a:ext>
                </a:extLst>
              </p:cNvPr>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Tree>
    <p:extLst>
      <p:ext uri="{BB962C8B-B14F-4D97-AF65-F5344CB8AC3E}">
        <p14:creationId xmlns:p14="http://schemas.microsoft.com/office/powerpoint/2010/main" val="171411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553090" y="291708"/>
            <a:ext cx="6204375" cy="994122"/>
          </a:xfrm>
        </p:spPr>
        <p:txBody>
          <a:bodyPr/>
          <a:lstStyle/>
          <a:p>
            <a:r>
              <a:rPr lang="fr-FR" dirty="0">
                <a:solidFill>
                  <a:schemeClr val="tx2">
                    <a:lumMod val="75000"/>
                  </a:schemeClr>
                </a:solidFill>
              </a:rPr>
              <a:t>Décision de participation</a:t>
            </a:r>
          </a:p>
        </p:txBody>
      </p:sp>
      <p:sp>
        <p:nvSpPr>
          <p:cNvPr id="21" name="TextBox 20"/>
          <p:cNvSpPr txBox="1"/>
          <p:nvPr/>
        </p:nvSpPr>
        <p:spPr>
          <a:xfrm>
            <a:off x="2565285" y="1423634"/>
            <a:ext cx="5877145" cy="4462760"/>
          </a:xfrm>
          <a:prstGeom prst="rect">
            <a:avLst/>
          </a:prstGeom>
          <a:noFill/>
        </p:spPr>
        <p:txBody>
          <a:bodyPr wrap="square" rtlCol="0">
            <a:spAutoFit/>
          </a:bodyPr>
          <a:lstStyle>
            <a:defPPr>
              <a:defRPr lang="en-US"/>
            </a:defPPr>
            <a:lvl1pPr marL="457200" indent="-457200">
              <a:spcAft>
                <a:spcPts val="2400"/>
              </a:spcAft>
              <a:buFont typeface="Wingdings" panose="05000000000000000000" pitchFamily="2" charset="2"/>
              <a:buChar char="q"/>
              <a:defRPr sz="2800"/>
            </a:lvl1pPr>
          </a:lstStyle>
          <a:p>
            <a:pPr>
              <a:buFont typeface="Wingdings" panose="05000000000000000000" pitchFamily="2" charset="2"/>
              <a:buChar char="§"/>
            </a:pPr>
            <a:r>
              <a:rPr lang="fr-FR" dirty="0">
                <a:solidFill>
                  <a:schemeClr val="tx2">
                    <a:lumMod val="75000"/>
                  </a:schemeClr>
                </a:solidFill>
              </a:rPr>
              <a:t>Décision par le gouvernement de participer au GLAAS</a:t>
            </a:r>
          </a:p>
          <a:p>
            <a:pPr marL="0" indent="0">
              <a:buNone/>
            </a:pPr>
            <a:r>
              <a:rPr lang="fr-FR" b="1" dirty="0">
                <a:solidFill>
                  <a:schemeClr val="tx2">
                    <a:lumMod val="75000"/>
                  </a:schemeClr>
                </a:solidFill>
              </a:rPr>
              <a:t>Si oui:</a:t>
            </a:r>
            <a:endParaRPr lang="fr-FR" dirty="0">
              <a:solidFill>
                <a:schemeClr val="tx2">
                  <a:lumMod val="75000"/>
                </a:schemeClr>
              </a:solidFill>
            </a:endParaRPr>
          </a:p>
          <a:p>
            <a:pPr>
              <a:buFont typeface="Wingdings" panose="05000000000000000000" pitchFamily="2" charset="2"/>
              <a:buChar char="§"/>
            </a:pPr>
            <a:r>
              <a:rPr lang="fr-FR" dirty="0">
                <a:solidFill>
                  <a:schemeClr val="tx2">
                    <a:lumMod val="75000"/>
                  </a:schemeClr>
                </a:solidFill>
              </a:rPr>
              <a:t>Identifier un point focal national</a:t>
            </a:r>
          </a:p>
          <a:p>
            <a:pPr>
              <a:buFont typeface="Wingdings" panose="05000000000000000000" pitchFamily="2" charset="2"/>
              <a:buChar char="§"/>
            </a:pPr>
            <a:r>
              <a:rPr lang="fr-FR" dirty="0">
                <a:solidFill>
                  <a:schemeClr val="tx2">
                    <a:lumMod val="75000"/>
                  </a:schemeClr>
                </a:solidFill>
              </a:rPr>
              <a:t>Identifier les ressources nécessaires et préparer un plan de travail concis, avec un budget, qui sera soumis à l’OMS.</a:t>
            </a:r>
          </a:p>
        </p:txBody>
      </p:sp>
      <p:grpSp>
        <p:nvGrpSpPr>
          <p:cNvPr id="28" name="Group 27">
            <a:extLst>
              <a:ext uri="{FF2B5EF4-FFF2-40B4-BE49-F238E27FC236}">
                <a16:creationId xmlns="" xmlns:a16="http://schemas.microsoft.com/office/drawing/2014/main" id="{E1C55865-EAB7-7B41-93BE-E0392DCF08D5}"/>
              </a:ext>
            </a:extLst>
          </p:cNvPr>
          <p:cNvGrpSpPr/>
          <p:nvPr/>
        </p:nvGrpSpPr>
        <p:grpSpPr>
          <a:xfrm>
            <a:off x="116505" y="308641"/>
            <a:ext cx="1980220" cy="5053596"/>
            <a:chOff x="5922150" y="291049"/>
            <a:chExt cx="1980220" cy="5053596"/>
          </a:xfrm>
        </p:grpSpPr>
        <p:grpSp>
          <p:nvGrpSpPr>
            <p:cNvPr id="29" name="Group 28">
              <a:extLst>
                <a:ext uri="{FF2B5EF4-FFF2-40B4-BE49-F238E27FC236}">
                  <a16:creationId xmlns="" xmlns:a16="http://schemas.microsoft.com/office/drawing/2014/main" id="{0236E692-58FA-D043-903F-735858AE17BA}"/>
                </a:ext>
              </a:extLst>
            </p:cNvPr>
            <p:cNvGrpSpPr/>
            <p:nvPr/>
          </p:nvGrpSpPr>
          <p:grpSpPr>
            <a:xfrm>
              <a:off x="6401397" y="291049"/>
              <a:ext cx="1500973" cy="4600128"/>
              <a:chOff x="6401397" y="291049"/>
              <a:chExt cx="1500973" cy="4600128"/>
            </a:xfrm>
          </p:grpSpPr>
          <p:sp>
            <p:nvSpPr>
              <p:cNvPr id="52" name="Rounded Rectangle 51">
                <a:extLst>
                  <a:ext uri="{FF2B5EF4-FFF2-40B4-BE49-F238E27FC236}">
                    <a16:creationId xmlns="" xmlns:a16="http://schemas.microsoft.com/office/drawing/2014/main" id="{89891755-CBA2-D746-BF7C-D219CAB27AE8}"/>
                  </a:ext>
                </a:extLst>
              </p:cNvPr>
              <p:cNvSpPr/>
              <p:nvPr/>
            </p:nvSpPr>
            <p:spPr>
              <a:xfrm>
                <a:off x="6401397" y="1057737"/>
                <a:ext cx="1493421" cy="559296"/>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2"/>
                    </a:solidFill>
                  </a:rPr>
                  <a:t>Décision de participation</a:t>
                </a:r>
              </a:p>
            </p:txBody>
          </p:sp>
          <p:sp>
            <p:nvSpPr>
              <p:cNvPr id="53" name="Rounded Rectangle 52">
                <a:extLst>
                  <a:ext uri="{FF2B5EF4-FFF2-40B4-BE49-F238E27FC236}">
                    <a16:creationId xmlns="" xmlns:a16="http://schemas.microsoft.com/office/drawing/2014/main" id="{C74EFE9F-C45E-1048-A502-F68267B63145}"/>
                  </a:ext>
                </a:extLst>
              </p:cNvPr>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54" name="Rounded Rectangle 53">
                <a:extLst>
                  <a:ext uri="{FF2B5EF4-FFF2-40B4-BE49-F238E27FC236}">
                    <a16:creationId xmlns="" xmlns:a16="http://schemas.microsoft.com/office/drawing/2014/main" id="{1E1FEB0E-4918-ED47-BE8A-BE5599A88C4C}"/>
                  </a:ext>
                </a:extLst>
              </p:cNvPr>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Phase de pré-collecte</a:t>
                </a:r>
              </a:p>
            </p:txBody>
          </p:sp>
          <p:sp>
            <p:nvSpPr>
              <p:cNvPr id="55" name="Rounded Rectangle 54">
                <a:extLst>
                  <a:ext uri="{FF2B5EF4-FFF2-40B4-BE49-F238E27FC236}">
                    <a16:creationId xmlns="" xmlns:a16="http://schemas.microsoft.com/office/drawing/2014/main" id="{2516333F-5B8D-F343-AA5B-058EC88A5E9D}"/>
                  </a:ext>
                </a:extLst>
              </p:cNvPr>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56" name="Rounded Rectangle 55">
                <a:extLst>
                  <a:ext uri="{FF2B5EF4-FFF2-40B4-BE49-F238E27FC236}">
                    <a16:creationId xmlns="" xmlns:a16="http://schemas.microsoft.com/office/drawing/2014/main" id="{DCA74166-EB04-1549-8E22-885068DA7A8B}"/>
                  </a:ext>
                </a:extLst>
              </p:cNvPr>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57" name="Rounded Rectangle 56">
                <a:extLst>
                  <a:ext uri="{FF2B5EF4-FFF2-40B4-BE49-F238E27FC236}">
                    <a16:creationId xmlns="" xmlns:a16="http://schemas.microsoft.com/office/drawing/2014/main" id="{21E03B9A-4DFF-2748-B0D4-6CDFF79B9BD2}"/>
                  </a:ext>
                </a:extLst>
              </p:cNvPr>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grpSp>
        <p:grpSp>
          <p:nvGrpSpPr>
            <p:cNvPr id="30" name="Group 29">
              <a:extLst>
                <a:ext uri="{FF2B5EF4-FFF2-40B4-BE49-F238E27FC236}">
                  <a16:creationId xmlns="" xmlns:a16="http://schemas.microsoft.com/office/drawing/2014/main" id="{174B9CEF-FD13-B448-8EA0-1935332FBC47}"/>
                </a:ext>
              </a:extLst>
            </p:cNvPr>
            <p:cNvGrpSpPr/>
            <p:nvPr/>
          </p:nvGrpSpPr>
          <p:grpSpPr>
            <a:xfrm>
              <a:off x="7072324" y="850343"/>
              <a:ext cx="170741" cy="4250357"/>
              <a:chOff x="7072324" y="850343"/>
              <a:chExt cx="170741" cy="4250357"/>
            </a:xfrm>
          </p:grpSpPr>
          <p:sp>
            <p:nvSpPr>
              <p:cNvPr id="46" name="Right Arrow 45">
                <a:extLst>
                  <a:ext uri="{FF2B5EF4-FFF2-40B4-BE49-F238E27FC236}">
                    <a16:creationId xmlns="" xmlns:a16="http://schemas.microsoft.com/office/drawing/2014/main" id="{D68208DB-457E-1140-A8BB-68E5E4416EB9}"/>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a:extLst>
                  <a:ext uri="{FF2B5EF4-FFF2-40B4-BE49-F238E27FC236}">
                    <a16:creationId xmlns="" xmlns:a16="http://schemas.microsoft.com/office/drawing/2014/main" id="{74BA1992-6C03-FD48-B2C1-0D58619DA329}"/>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47">
                <a:extLst>
                  <a:ext uri="{FF2B5EF4-FFF2-40B4-BE49-F238E27FC236}">
                    <a16:creationId xmlns="" xmlns:a16="http://schemas.microsoft.com/office/drawing/2014/main" id="{A8904BB5-20E9-954C-8AAE-3726E1654A95}"/>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a:extLst>
                  <a:ext uri="{FF2B5EF4-FFF2-40B4-BE49-F238E27FC236}">
                    <a16:creationId xmlns="" xmlns:a16="http://schemas.microsoft.com/office/drawing/2014/main" id="{1EA4D0A5-0882-B44D-A9A9-7B73D56676D8}"/>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a:extLst>
                  <a:ext uri="{FF2B5EF4-FFF2-40B4-BE49-F238E27FC236}">
                    <a16:creationId xmlns="" xmlns:a16="http://schemas.microsoft.com/office/drawing/2014/main" id="{70D9F57D-1A96-AC48-A624-AB220478886D}"/>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 xmlns:a16="http://schemas.microsoft.com/office/drawing/2014/main" id="{CE8921B2-AEF3-1B40-A202-92CC22410888}"/>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 xmlns:a16="http://schemas.microsoft.com/office/drawing/2014/main" id="{86C77AE4-33DC-7B43-8BD8-9A56114302FD}"/>
                </a:ext>
              </a:extLst>
            </p:cNvPr>
            <p:cNvGrpSpPr/>
            <p:nvPr/>
          </p:nvGrpSpPr>
          <p:grpSpPr>
            <a:xfrm>
              <a:off x="5922150" y="396875"/>
              <a:ext cx="364812" cy="4947770"/>
              <a:chOff x="5877145" y="396875"/>
              <a:chExt cx="364812" cy="4947770"/>
            </a:xfrm>
          </p:grpSpPr>
          <p:sp>
            <p:nvSpPr>
              <p:cNvPr id="39" name="Oval 38">
                <a:extLst>
                  <a:ext uri="{FF2B5EF4-FFF2-40B4-BE49-F238E27FC236}">
                    <a16:creationId xmlns="" xmlns:a16="http://schemas.microsoft.com/office/drawing/2014/main" id="{7F1119D4-FBD4-8F40-B160-CCD54CEE9536}"/>
                  </a:ext>
                </a:extLst>
              </p:cNvPr>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40" name="Oval 39">
                <a:extLst>
                  <a:ext uri="{FF2B5EF4-FFF2-40B4-BE49-F238E27FC236}">
                    <a16:creationId xmlns="" xmlns:a16="http://schemas.microsoft.com/office/drawing/2014/main" id="{75E5EDC4-8B33-9B49-B6CE-1E51B22E8784}"/>
                  </a:ext>
                </a:extLst>
              </p:cNvPr>
              <p:cNvSpPr/>
              <p:nvPr/>
            </p:nvSpPr>
            <p:spPr>
              <a:xfrm>
                <a:off x="5877145" y="1163563"/>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41" name="Oval 40">
                <a:extLst>
                  <a:ext uri="{FF2B5EF4-FFF2-40B4-BE49-F238E27FC236}">
                    <a16:creationId xmlns="" xmlns:a16="http://schemas.microsoft.com/office/drawing/2014/main" id="{B50F76EC-7182-3240-BB8A-AE5CF54C7D1F}"/>
                  </a:ext>
                </a:extLst>
              </p:cNvPr>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42" name="Oval 41">
                <a:extLst>
                  <a:ext uri="{FF2B5EF4-FFF2-40B4-BE49-F238E27FC236}">
                    <a16:creationId xmlns="" xmlns:a16="http://schemas.microsoft.com/office/drawing/2014/main" id="{E83BF3AE-10C4-7644-99DD-4C9D28D77765}"/>
                  </a:ext>
                </a:extLst>
              </p:cNvPr>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43" name="Oval 42">
                <a:extLst>
                  <a:ext uri="{FF2B5EF4-FFF2-40B4-BE49-F238E27FC236}">
                    <a16:creationId xmlns="" xmlns:a16="http://schemas.microsoft.com/office/drawing/2014/main" id="{A571CFC1-AAEE-1949-8C9D-FC412F60F161}"/>
                  </a:ext>
                </a:extLst>
              </p:cNvPr>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4" name="Oval 43">
                <a:extLst>
                  <a:ext uri="{FF2B5EF4-FFF2-40B4-BE49-F238E27FC236}">
                    <a16:creationId xmlns="" xmlns:a16="http://schemas.microsoft.com/office/drawing/2014/main" id="{4D4B25E2-90E9-4A4B-9AB0-3664D862A0AA}"/>
                  </a:ext>
                </a:extLst>
              </p:cNvPr>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5" name="Oval 44">
                <a:extLst>
                  <a:ext uri="{FF2B5EF4-FFF2-40B4-BE49-F238E27FC236}">
                    <a16:creationId xmlns="" xmlns:a16="http://schemas.microsoft.com/office/drawing/2014/main" id="{300178BC-C15A-294B-AFDD-0D73758C215F}"/>
                  </a:ext>
                </a:extLst>
              </p:cNvPr>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
        <p:nvSpPr>
          <p:cNvPr id="32" name="Rounded Rectangle 52">
            <a:extLst>
              <a:ext uri="{FF2B5EF4-FFF2-40B4-BE49-F238E27FC236}">
                <a16:creationId xmlns="" xmlns:a16="http://schemas.microsoft.com/office/drawing/2014/main" id="{34A72F9A-9BAD-4D95-AAB0-643F1659762E}"/>
              </a:ext>
            </a:extLst>
          </p:cNvPr>
          <p:cNvSpPr/>
          <p:nvPr/>
        </p:nvSpPr>
        <p:spPr>
          <a:xfrm>
            <a:off x="588353" y="5082589"/>
            <a:ext cx="1523324"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smtClean="0">
                <a:solidFill>
                  <a:schemeClr val="tx2">
                    <a:lumMod val="75000"/>
                  </a:schemeClr>
                </a:solidFill>
              </a:rPr>
              <a:t>Compte-rendu </a:t>
            </a:r>
            <a:r>
              <a:rPr lang="fr-FR" sz="1500" b="1" dirty="0">
                <a:solidFill>
                  <a:schemeClr val="tx2">
                    <a:lumMod val="75000"/>
                  </a:schemeClr>
                </a:solidFill>
              </a:rPr>
              <a:t>&amp; utilisation des données</a:t>
            </a:r>
          </a:p>
        </p:txBody>
      </p:sp>
    </p:spTree>
    <p:extLst>
      <p:ext uri="{BB962C8B-B14F-4D97-AF65-F5344CB8AC3E}">
        <p14:creationId xmlns:p14="http://schemas.microsoft.com/office/powerpoint/2010/main" val="154976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idx="1"/>
          </p:nvPr>
        </p:nvSpPr>
        <p:spPr>
          <a:xfrm>
            <a:off x="2647341" y="1075329"/>
            <a:ext cx="6140025" cy="4678204"/>
          </a:xfrm>
          <a:noFill/>
        </p:spPr>
        <p:txBody>
          <a:bodyPr wrap="square" rtlCol="0">
            <a:spAutoFit/>
          </a:bodyPr>
          <a:lstStyle/>
          <a:p>
            <a:pPr>
              <a:spcBef>
                <a:spcPts val="0"/>
              </a:spcBef>
              <a:spcAft>
                <a:spcPts val="1200"/>
              </a:spcAft>
              <a:buFont typeface="Wingdings" panose="05000000000000000000" pitchFamily="2" charset="2"/>
              <a:buChar char="§"/>
            </a:pPr>
            <a:r>
              <a:rPr lang="fr-FR" sz="2800" dirty="0">
                <a:solidFill>
                  <a:schemeClr val="tx2">
                    <a:lumMod val="75000"/>
                  </a:schemeClr>
                </a:solidFill>
              </a:rPr>
              <a:t>Identifier les parties prenantes:</a:t>
            </a:r>
          </a:p>
          <a:p>
            <a:pPr lvl="1">
              <a:spcBef>
                <a:spcPts val="0"/>
              </a:spcBef>
              <a:buFont typeface="Wingdings" panose="05000000000000000000" pitchFamily="2" charset="2"/>
              <a:buChar char="§"/>
            </a:pPr>
            <a:r>
              <a:rPr lang="fr-FR" sz="2000" dirty="0">
                <a:solidFill>
                  <a:schemeClr val="tx2">
                    <a:lumMod val="75000"/>
                  </a:schemeClr>
                </a:solidFill>
              </a:rPr>
              <a:t>Ministères sectoriels WASH</a:t>
            </a:r>
          </a:p>
          <a:p>
            <a:pPr lvl="1">
              <a:spcBef>
                <a:spcPts val="0"/>
              </a:spcBef>
              <a:buFont typeface="Wingdings" panose="05000000000000000000" pitchFamily="2" charset="2"/>
              <a:buChar char="§"/>
            </a:pPr>
            <a:r>
              <a:rPr lang="fr-FR" sz="2000" dirty="0">
                <a:solidFill>
                  <a:schemeClr val="tx2">
                    <a:lumMod val="75000"/>
                  </a:schemeClr>
                </a:solidFill>
              </a:rPr>
              <a:t>Bureau national des statistiques</a:t>
            </a:r>
          </a:p>
          <a:p>
            <a:pPr lvl="1">
              <a:spcBef>
                <a:spcPts val="0"/>
              </a:spcBef>
              <a:buFont typeface="Wingdings" panose="05000000000000000000" pitchFamily="2" charset="2"/>
              <a:buChar char="§"/>
            </a:pPr>
            <a:r>
              <a:rPr lang="fr-FR" sz="2000" dirty="0">
                <a:solidFill>
                  <a:schemeClr val="tx2">
                    <a:lumMod val="75000"/>
                  </a:schemeClr>
                </a:solidFill>
              </a:rPr>
              <a:t>Ministère des Finances</a:t>
            </a:r>
          </a:p>
          <a:p>
            <a:pPr lvl="1">
              <a:spcBef>
                <a:spcPts val="0"/>
              </a:spcBef>
              <a:buFont typeface="Wingdings" panose="05000000000000000000" pitchFamily="2" charset="2"/>
              <a:buChar char="§"/>
            </a:pPr>
            <a:r>
              <a:rPr lang="fr-FR" sz="2000" dirty="0">
                <a:solidFill>
                  <a:schemeClr val="tx2">
                    <a:lumMod val="75000"/>
                  </a:schemeClr>
                </a:solidFill>
              </a:rPr>
              <a:t>Ministère de la Santé</a:t>
            </a:r>
          </a:p>
          <a:p>
            <a:pPr lvl="1">
              <a:spcBef>
                <a:spcPts val="0"/>
              </a:spcBef>
              <a:buFont typeface="Wingdings" panose="05000000000000000000" pitchFamily="2" charset="2"/>
              <a:buChar char="§"/>
            </a:pPr>
            <a:r>
              <a:rPr lang="fr-FR" sz="2000" dirty="0">
                <a:solidFill>
                  <a:schemeClr val="tx2">
                    <a:lumMod val="75000"/>
                  </a:schemeClr>
                </a:solidFill>
              </a:rPr>
              <a:t>Ministère de l’Education</a:t>
            </a:r>
          </a:p>
          <a:p>
            <a:pPr lvl="1">
              <a:spcBef>
                <a:spcPts val="0"/>
              </a:spcBef>
              <a:buFont typeface="Wingdings" panose="05000000000000000000" pitchFamily="2" charset="2"/>
              <a:buChar char="§"/>
            </a:pPr>
            <a:r>
              <a:rPr lang="fr-FR" sz="2000" dirty="0">
                <a:solidFill>
                  <a:schemeClr val="tx2">
                    <a:lumMod val="75000"/>
                  </a:schemeClr>
                </a:solidFill>
              </a:rPr>
              <a:t>Régulateurs du secteur de l’eau et de l’assainissement </a:t>
            </a:r>
          </a:p>
          <a:p>
            <a:pPr lvl="1">
              <a:spcBef>
                <a:spcPts val="0"/>
              </a:spcBef>
              <a:buFont typeface="Wingdings" panose="05000000000000000000" pitchFamily="2" charset="2"/>
              <a:buChar char="§"/>
            </a:pPr>
            <a:r>
              <a:rPr lang="fr-FR" sz="2000" dirty="0">
                <a:solidFill>
                  <a:schemeClr val="tx2">
                    <a:lumMod val="75000"/>
                  </a:schemeClr>
                </a:solidFill>
              </a:rPr>
              <a:t>Ministère de la ressource en eau (ou équivalent)</a:t>
            </a:r>
          </a:p>
          <a:p>
            <a:pPr lvl="1">
              <a:spcBef>
                <a:spcPts val="0"/>
              </a:spcBef>
              <a:buFont typeface="Wingdings" panose="05000000000000000000" pitchFamily="2" charset="2"/>
              <a:buChar char="§"/>
            </a:pPr>
            <a:r>
              <a:rPr lang="fr-FR" sz="2000" dirty="0">
                <a:solidFill>
                  <a:schemeClr val="tx2">
                    <a:lumMod val="75000"/>
                  </a:schemeClr>
                </a:solidFill>
              </a:rPr>
              <a:t>Partenaires de développement actifs dans le pays (ex : bailleurs, ONG)</a:t>
            </a:r>
          </a:p>
          <a:p>
            <a:pPr lvl="1">
              <a:spcBef>
                <a:spcPts val="0"/>
              </a:spcBef>
              <a:buFont typeface="Wingdings" panose="05000000000000000000" pitchFamily="2" charset="2"/>
              <a:buChar char="§"/>
            </a:pPr>
            <a:r>
              <a:rPr lang="fr-FR" sz="2000" dirty="0">
                <a:solidFill>
                  <a:schemeClr val="tx2">
                    <a:lumMod val="75000"/>
                  </a:schemeClr>
                </a:solidFill>
              </a:rPr>
              <a:t>Secteur privé</a:t>
            </a:r>
          </a:p>
          <a:p>
            <a:pPr lvl="1">
              <a:spcBef>
                <a:spcPts val="0"/>
              </a:spcBef>
              <a:buFont typeface="Wingdings" panose="05000000000000000000" pitchFamily="2" charset="2"/>
              <a:buChar char="§"/>
            </a:pPr>
            <a:r>
              <a:rPr lang="fr-FR" sz="2000" dirty="0">
                <a:solidFill>
                  <a:schemeClr val="tx2">
                    <a:lumMod val="75000"/>
                  </a:schemeClr>
                </a:solidFill>
              </a:rPr>
              <a:t>Autres points focaux des initiatives de suivi nationales, régionales ou mondiales.</a:t>
            </a:r>
          </a:p>
        </p:txBody>
      </p:sp>
      <p:sp>
        <p:nvSpPr>
          <p:cNvPr id="20" name="Title 1"/>
          <p:cNvSpPr>
            <a:spLocks noGrp="1"/>
          </p:cNvSpPr>
          <p:nvPr>
            <p:ph type="title"/>
          </p:nvPr>
        </p:nvSpPr>
        <p:spPr>
          <a:xfrm>
            <a:off x="2662445" y="274638"/>
            <a:ext cx="6140025" cy="994122"/>
          </a:xfrm>
        </p:spPr>
        <p:txBody>
          <a:bodyPr/>
          <a:lstStyle/>
          <a:p>
            <a:r>
              <a:rPr lang="en-GB" dirty="0"/>
              <a:t>Phase de </a:t>
            </a:r>
            <a:r>
              <a:rPr lang="en-GB" dirty="0" err="1"/>
              <a:t>pré-collecte</a:t>
            </a:r>
            <a:r>
              <a:rPr lang="en-GB" dirty="0"/>
              <a:t> </a:t>
            </a:r>
          </a:p>
        </p:txBody>
      </p:sp>
      <p:grpSp>
        <p:nvGrpSpPr>
          <p:cNvPr id="28" name="Group 27">
            <a:extLst>
              <a:ext uri="{FF2B5EF4-FFF2-40B4-BE49-F238E27FC236}">
                <a16:creationId xmlns="" xmlns:a16="http://schemas.microsoft.com/office/drawing/2014/main" id="{E8067349-F9AD-B44B-8244-7590EB5A7670}"/>
              </a:ext>
            </a:extLst>
          </p:cNvPr>
          <p:cNvGrpSpPr/>
          <p:nvPr/>
        </p:nvGrpSpPr>
        <p:grpSpPr>
          <a:xfrm>
            <a:off x="116505" y="308641"/>
            <a:ext cx="1980220" cy="5053596"/>
            <a:chOff x="5922150" y="291049"/>
            <a:chExt cx="1980220" cy="5053596"/>
          </a:xfrm>
        </p:grpSpPr>
        <p:grpSp>
          <p:nvGrpSpPr>
            <p:cNvPr id="29" name="Group 28">
              <a:extLst>
                <a:ext uri="{FF2B5EF4-FFF2-40B4-BE49-F238E27FC236}">
                  <a16:creationId xmlns="" xmlns:a16="http://schemas.microsoft.com/office/drawing/2014/main" id="{EE246939-398A-544D-BE50-9414EB7EB981}"/>
                </a:ext>
              </a:extLst>
            </p:cNvPr>
            <p:cNvGrpSpPr/>
            <p:nvPr/>
          </p:nvGrpSpPr>
          <p:grpSpPr>
            <a:xfrm>
              <a:off x="6401397" y="291049"/>
              <a:ext cx="1500973" cy="4600128"/>
              <a:chOff x="6401397" y="291049"/>
              <a:chExt cx="1500973" cy="4600128"/>
            </a:xfrm>
          </p:grpSpPr>
          <p:sp>
            <p:nvSpPr>
              <p:cNvPr id="53" name="Rounded Rectangle 52">
                <a:extLst>
                  <a:ext uri="{FF2B5EF4-FFF2-40B4-BE49-F238E27FC236}">
                    <a16:creationId xmlns="" xmlns:a16="http://schemas.microsoft.com/office/drawing/2014/main" id="{EF675FD8-E371-664E-986C-0958E0B6F4F5}"/>
                  </a:ext>
                </a:extLst>
              </p:cNvPr>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54" name="Rounded Rectangle 53">
                <a:extLst>
                  <a:ext uri="{FF2B5EF4-FFF2-40B4-BE49-F238E27FC236}">
                    <a16:creationId xmlns="" xmlns:a16="http://schemas.microsoft.com/office/drawing/2014/main" id="{88EAFD45-866E-5A43-9694-090BFDF5882D}"/>
                  </a:ext>
                </a:extLst>
              </p:cNvPr>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55" name="Rounded Rectangle 54">
                <a:extLst>
                  <a:ext uri="{FF2B5EF4-FFF2-40B4-BE49-F238E27FC236}">
                    <a16:creationId xmlns="" xmlns:a16="http://schemas.microsoft.com/office/drawing/2014/main" id="{5C6B6E0D-7540-914F-AD52-E7BC4AB49663}"/>
                  </a:ext>
                </a:extLst>
              </p:cNvPr>
              <p:cNvSpPr/>
              <p:nvPr/>
            </p:nvSpPr>
            <p:spPr>
              <a:xfrm>
                <a:off x="6416500" y="1824425"/>
                <a:ext cx="1478319" cy="559296"/>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2"/>
                    </a:solidFill>
                  </a:rPr>
                  <a:t>Phase de pré-collecte</a:t>
                </a:r>
              </a:p>
            </p:txBody>
          </p:sp>
          <p:sp>
            <p:nvSpPr>
              <p:cNvPr id="56" name="Rounded Rectangle 55">
                <a:extLst>
                  <a:ext uri="{FF2B5EF4-FFF2-40B4-BE49-F238E27FC236}">
                    <a16:creationId xmlns="" xmlns:a16="http://schemas.microsoft.com/office/drawing/2014/main" id="{554D359D-74BC-6547-822B-22C7F04270C2}"/>
                  </a:ext>
                </a:extLst>
              </p:cNvPr>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57" name="Rounded Rectangle 56">
                <a:extLst>
                  <a:ext uri="{FF2B5EF4-FFF2-40B4-BE49-F238E27FC236}">
                    <a16:creationId xmlns="" xmlns:a16="http://schemas.microsoft.com/office/drawing/2014/main" id="{07218722-4190-AB42-850B-DB2C2FBD4BFC}"/>
                  </a:ext>
                </a:extLst>
              </p:cNvPr>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58" name="Rounded Rectangle 57">
                <a:extLst>
                  <a:ext uri="{FF2B5EF4-FFF2-40B4-BE49-F238E27FC236}">
                    <a16:creationId xmlns="" xmlns:a16="http://schemas.microsoft.com/office/drawing/2014/main" id="{19FF3B1C-2C8A-B544-A023-C9437198BDB8}"/>
                  </a:ext>
                </a:extLst>
              </p:cNvPr>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grpSp>
        <p:grpSp>
          <p:nvGrpSpPr>
            <p:cNvPr id="30" name="Group 29">
              <a:extLst>
                <a:ext uri="{FF2B5EF4-FFF2-40B4-BE49-F238E27FC236}">
                  <a16:creationId xmlns="" xmlns:a16="http://schemas.microsoft.com/office/drawing/2014/main" id="{0B803D14-93F7-D241-9067-C2FA42D9D4DE}"/>
                </a:ext>
              </a:extLst>
            </p:cNvPr>
            <p:cNvGrpSpPr/>
            <p:nvPr/>
          </p:nvGrpSpPr>
          <p:grpSpPr>
            <a:xfrm>
              <a:off x="7072324" y="850343"/>
              <a:ext cx="170741" cy="4250357"/>
              <a:chOff x="7072324" y="850343"/>
              <a:chExt cx="170741" cy="4250357"/>
            </a:xfrm>
          </p:grpSpPr>
          <p:sp>
            <p:nvSpPr>
              <p:cNvPr id="47" name="Right Arrow 46">
                <a:extLst>
                  <a:ext uri="{FF2B5EF4-FFF2-40B4-BE49-F238E27FC236}">
                    <a16:creationId xmlns="" xmlns:a16="http://schemas.microsoft.com/office/drawing/2014/main" id="{F5F7C401-6780-DC46-947D-D6717C8B7547}"/>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47">
                <a:extLst>
                  <a:ext uri="{FF2B5EF4-FFF2-40B4-BE49-F238E27FC236}">
                    <a16:creationId xmlns="" xmlns:a16="http://schemas.microsoft.com/office/drawing/2014/main" id="{83BC82D2-750F-894A-BFE0-9C0B3C09F40D}"/>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a:extLst>
                  <a:ext uri="{FF2B5EF4-FFF2-40B4-BE49-F238E27FC236}">
                    <a16:creationId xmlns="" xmlns:a16="http://schemas.microsoft.com/office/drawing/2014/main" id="{F905D8C5-5526-3841-A832-3EA49440F852}"/>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a:extLst>
                  <a:ext uri="{FF2B5EF4-FFF2-40B4-BE49-F238E27FC236}">
                    <a16:creationId xmlns="" xmlns:a16="http://schemas.microsoft.com/office/drawing/2014/main" id="{6094A4AB-D78A-4544-A9D6-9FE6D4878383}"/>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 xmlns:a16="http://schemas.microsoft.com/office/drawing/2014/main" id="{EB58CB48-E01E-5C49-B7E2-64B76AAB8FF6}"/>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 xmlns:a16="http://schemas.microsoft.com/office/drawing/2014/main" id="{C197C7C7-6E98-9349-9EF8-48F1A1FA1F11}"/>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 xmlns:a16="http://schemas.microsoft.com/office/drawing/2014/main" id="{FF649385-64FB-F447-A58B-095200272828}"/>
                </a:ext>
              </a:extLst>
            </p:cNvPr>
            <p:cNvGrpSpPr/>
            <p:nvPr/>
          </p:nvGrpSpPr>
          <p:grpSpPr>
            <a:xfrm>
              <a:off x="5922150" y="396875"/>
              <a:ext cx="364812" cy="4947770"/>
              <a:chOff x="5877145" y="396875"/>
              <a:chExt cx="364812" cy="4947770"/>
            </a:xfrm>
          </p:grpSpPr>
          <p:sp>
            <p:nvSpPr>
              <p:cNvPr id="32" name="Oval 31">
                <a:extLst>
                  <a:ext uri="{FF2B5EF4-FFF2-40B4-BE49-F238E27FC236}">
                    <a16:creationId xmlns="" xmlns:a16="http://schemas.microsoft.com/office/drawing/2014/main" id="{73307B9F-81DE-6647-98E6-3DC8273F08C9}"/>
                  </a:ext>
                </a:extLst>
              </p:cNvPr>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3" name="Oval 32">
                <a:extLst>
                  <a:ext uri="{FF2B5EF4-FFF2-40B4-BE49-F238E27FC236}">
                    <a16:creationId xmlns="" xmlns:a16="http://schemas.microsoft.com/office/drawing/2014/main" id="{4D2216FA-BFD4-0D43-BA65-D1695DE8AB3C}"/>
                  </a:ext>
                </a:extLst>
              </p:cNvPr>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4" name="Oval 33">
                <a:extLst>
                  <a:ext uri="{FF2B5EF4-FFF2-40B4-BE49-F238E27FC236}">
                    <a16:creationId xmlns="" xmlns:a16="http://schemas.microsoft.com/office/drawing/2014/main" id="{B5011BA8-519A-C54B-A731-AD5436531C0A}"/>
                  </a:ext>
                </a:extLst>
              </p:cNvPr>
              <p:cNvSpPr/>
              <p:nvPr/>
            </p:nvSpPr>
            <p:spPr>
              <a:xfrm>
                <a:off x="5877145" y="1930251"/>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5" name="Oval 34">
                <a:extLst>
                  <a:ext uri="{FF2B5EF4-FFF2-40B4-BE49-F238E27FC236}">
                    <a16:creationId xmlns="" xmlns:a16="http://schemas.microsoft.com/office/drawing/2014/main" id="{EC60D637-31A3-C74D-BE7A-BC669034139C}"/>
                  </a:ext>
                </a:extLst>
              </p:cNvPr>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6" name="Oval 35">
                <a:extLst>
                  <a:ext uri="{FF2B5EF4-FFF2-40B4-BE49-F238E27FC236}">
                    <a16:creationId xmlns="" xmlns:a16="http://schemas.microsoft.com/office/drawing/2014/main" id="{5810D213-7E8A-424A-91F3-60C0C84D0D05}"/>
                  </a:ext>
                </a:extLst>
              </p:cNvPr>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5" name="Oval 44">
                <a:extLst>
                  <a:ext uri="{FF2B5EF4-FFF2-40B4-BE49-F238E27FC236}">
                    <a16:creationId xmlns="" xmlns:a16="http://schemas.microsoft.com/office/drawing/2014/main" id="{EB81894B-71EF-5B47-88CA-65534847D062}"/>
                  </a:ext>
                </a:extLst>
              </p:cNvPr>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6" name="Oval 45">
                <a:extLst>
                  <a:ext uri="{FF2B5EF4-FFF2-40B4-BE49-F238E27FC236}">
                    <a16:creationId xmlns="" xmlns:a16="http://schemas.microsoft.com/office/drawing/2014/main" id="{26DA749B-E8A1-8A48-BCAC-59161E8B6049}"/>
                  </a:ext>
                </a:extLst>
              </p:cNvPr>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
        <p:nvSpPr>
          <p:cNvPr id="37" name="Rounded Rectangle 52">
            <a:extLst>
              <a:ext uri="{FF2B5EF4-FFF2-40B4-BE49-F238E27FC236}">
                <a16:creationId xmlns="" xmlns:a16="http://schemas.microsoft.com/office/drawing/2014/main" id="{189C2B3B-3EB8-4A0C-ABE1-4C409B8E9C01}"/>
              </a:ext>
            </a:extLst>
          </p:cNvPr>
          <p:cNvSpPr/>
          <p:nvPr/>
        </p:nvSpPr>
        <p:spPr>
          <a:xfrm>
            <a:off x="618406" y="5082589"/>
            <a:ext cx="1523324"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smtClean="0">
                <a:solidFill>
                  <a:schemeClr val="tx2">
                    <a:lumMod val="75000"/>
                  </a:schemeClr>
                </a:solidFill>
              </a:rPr>
              <a:t>Compte-rendu </a:t>
            </a:r>
            <a:r>
              <a:rPr lang="fr-FR" sz="1500" b="1" dirty="0">
                <a:solidFill>
                  <a:schemeClr val="tx2">
                    <a:lumMod val="75000"/>
                  </a:schemeClr>
                </a:solidFill>
              </a:rPr>
              <a:t>&amp; utilisation des données</a:t>
            </a:r>
          </a:p>
        </p:txBody>
      </p:sp>
    </p:spTree>
    <p:extLst>
      <p:ext uri="{BB962C8B-B14F-4D97-AF65-F5344CB8AC3E}">
        <p14:creationId xmlns:p14="http://schemas.microsoft.com/office/powerpoint/2010/main" val="145788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idx="1"/>
          </p:nvPr>
        </p:nvSpPr>
        <p:spPr>
          <a:xfrm>
            <a:off x="2662445" y="1412776"/>
            <a:ext cx="6140025" cy="3502497"/>
          </a:xfrm>
          <a:noFill/>
        </p:spPr>
        <p:txBody>
          <a:bodyPr wrap="square" rtlCol="0">
            <a:spAutoFit/>
          </a:bodyPr>
          <a:lstStyle/>
          <a:p>
            <a:pPr>
              <a:spcAft>
                <a:spcPts val="2400"/>
              </a:spcAft>
              <a:buFont typeface="Wingdings" panose="05000000000000000000" pitchFamily="2" charset="2"/>
              <a:buChar char="§"/>
            </a:pPr>
            <a:r>
              <a:rPr lang="fr-FR" sz="2800" dirty="0">
                <a:solidFill>
                  <a:schemeClr val="tx2">
                    <a:lumMod val="75000"/>
                  </a:schemeClr>
                </a:solidFill>
              </a:rPr>
              <a:t>Rassembler les copies des documents sectoriels pertinents, plans et politiques</a:t>
            </a:r>
          </a:p>
          <a:p>
            <a:pPr>
              <a:spcAft>
                <a:spcPts val="2400"/>
              </a:spcAft>
              <a:buFont typeface="Wingdings" panose="05000000000000000000" pitchFamily="2" charset="2"/>
              <a:buChar char="§"/>
            </a:pPr>
            <a:r>
              <a:rPr lang="fr-FR" sz="2800" dirty="0">
                <a:solidFill>
                  <a:schemeClr val="tx2">
                    <a:lumMod val="75000"/>
                  </a:schemeClr>
                </a:solidFill>
              </a:rPr>
              <a:t>Organiser une réunion de démarrage (ou un atelier) pour présenter le processus GLAAS aux parties prenantes.</a:t>
            </a:r>
          </a:p>
        </p:txBody>
      </p:sp>
      <p:sp>
        <p:nvSpPr>
          <p:cNvPr id="20" name="Title 1"/>
          <p:cNvSpPr>
            <a:spLocks noGrp="1"/>
          </p:cNvSpPr>
          <p:nvPr>
            <p:ph type="title"/>
          </p:nvPr>
        </p:nvSpPr>
        <p:spPr>
          <a:xfrm>
            <a:off x="2662445" y="274638"/>
            <a:ext cx="6140025" cy="994122"/>
          </a:xfrm>
        </p:spPr>
        <p:txBody>
          <a:bodyPr/>
          <a:lstStyle/>
          <a:p>
            <a:r>
              <a:rPr lang="en-GB" dirty="0"/>
              <a:t>Phase de </a:t>
            </a:r>
            <a:r>
              <a:rPr lang="en-GB" dirty="0" err="1"/>
              <a:t>pré-collecte</a:t>
            </a:r>
            <a:endParaRPr lang="en-GB" dirty="0"/>
          </a:p>
        </p:txBody>
      </p:sp>
      <p:grpSp>
        <p:nvGrpSpPr>
          <p:cNvPr id="28" name="Group 27">
            <a:extLst>
              <a:ext uri="{FF2B5EF4-FFF2-40B4-BE49-F238E27FC236}">
                <a16:creationId xmlns="" xmlns:a16="http://schemas.microsoft.com/office/drawing/2014/main" id="{F77B1857-40FF-4645-A0F1-4C69EAE66D6A}"/>
              </a:ext>
            </a:extLst>
          </p:cNvPr>
          <p:cNvGrpSpPr/>
          <p:nvPr/>
        </p:nvGrpSpPr>
        <p:grpSpPr>
          <a:xfrm>
            <a:off x="116505" y="308641"/>
            <a:ext cx="1980220" cy="5053596"/>
            <a:chOff x="5922150" y="291049"/>
            <a:chExt cx="1980220" cy="5053596"/>
          </a:xfrm>
        </p:grpSpPr>
        <p:grpSp>
          <p:nvGrpSpPr>
            <p:cNvPr id="29" name="Group 28">
              <a:extLst>
                <a:ext uri="{FF2B5EF4-FFF2-40B4-BE49-F238E27FC236}">
                  <a16:creationId xmlns="" xmlns:a16="http://schemas.microsoft.com/office/drawing/2014/main" id="{D33E82C1-58E3-374D-A4E6-3966AEA1C29D}"/>
                </a:ext>
              </a:extLst>
            </p:cNvPr>
            <p:cNvGrpSpPr/>
            <p:nvPr/>
          </p:nvGrpSpPr>
          <p:grpSpPr>
            <a:xfrm>
              <a:off x="6401397" y="291049"/>
              <a:ext cx="1500973" cy="4600128"/>
              <a:chOff x="6401397" y="291049"/>
              <a:chExt cx="1500973" cy="4600128"/>
            </a:xfrm>
          </p:grpSpPr>
          <p:sp>
            <p:nvSpPr>
              <p:cNvPr id="53" name="Rounded Rectangle 52">
                <a:extLst>
                  <a:ext uri="{FF2B5EF4-FFF2-40B4-BE49-F238E27FC236}">
                    <a16:creationId xmlns="" xmlns:a16="http://schemas.microsoft.com/office/drawing/2014/main" id="{649FD56A-6D29-064E-9960-67D3F238A6B0}"/>
                  </a:ext>
                </a:extLst>
              </p:cNvPr>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54" name="Rounded Rectangle 53">
                <a:extLst>
                  <a:ext uri="{FF2B5EF4-FFF2-40B4-BE49-F238E27FC236}">
                    <a16:creationId xmlns="" xmlns:a16="http://schemas.microsoft.com/office/drawing/2014/main" id="{D8339E48-227C-F749-856E-EB5572199ECB}"/>
                  </a:ext>
                </a:extLst>
              </p:cNvPr>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55" name="Rounded Rectangle 54">
                <a:extLst>
                  <a:ext uri="{FF2B5EF4-FFF2-40B4-BE49-F238E27FC236}">
                    <a16:creationId xmlns="" xmlns:a16="http://schemas.microsoft.com/office/drawing/2014/main" id="{B6EB1E51-D534-BF40-AE86-120A95BBDCEA}"/>
                  </a:ext>
                </a:extLst>
              </p:cNvPr>
              <p:cNvSpPr/>
              <p:nvPr/>
            </p:nvSpPr>
            <p:spPr>
              <a:xfrm>
                <a:off x="6416500" y="1824425"/>
                <a:ext cx="1478319" cy="559296"/>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2"/>
                    </a:solidFill>
                  </a:rPr>
                  <a:t>Phase de pré-collecte</a:t>
                </a:r>
              </a:p>
            </p:txBody>
          </p:sp>
          <p:sp>
            <p:nvSpPr>
              <p:cNvPr id="56" name="Rounded Rectangle 55">
                <a:extLst>
                  <a:ext uri="{FF2B5EF4-FFF2-40B4-BE49-F238E27FC236}">
                    <a16:creationId xmlns="" xmlns:a16="http://schemas.microsoft.com/office/drawing/2014/main" id="{0868F402-6E24-6F4D-990A-137733BB2408}"/>
                  </a:ext>
                </a:extLst>
              </p:cNvPr>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57" name="Rounded Rectangle 56">
                <a:extLst>
                  <a:ext uri="{FF2B5EF4-FFF2-40B4-BE49-F238E27FC236}">
                    <a16:creationId xmlns="" xmlns:a16="http://schemas.microsoft.com/office/drawing/2014/main" id="{7EA3F308-D1F4-0543-A6D3-1F09BD49B31D}"/>
                  </a:ext>
                </a:extLst>
              </p:cNvPr>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58" name="Rounded Rectangle 57">
                <a:extLst>
                  <a:ext uri="{FF2B5EF4-FFF2-40B4-BE49-F238E27FC236}">
                    <a16:creationId xmlns="" xmlns:a16="http://schemas.microsoft.com/office/drawing/2014/main" id="{F20E80C8-EB88-174D-B626-CF2B7FDD41E3}"/>
                  </a:ext>
                </a:extLst>
              </p:cNvPr>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grpSp>
        <p:grpSp>
          <p:nvGrpSpPr>
            <p:cNvPr id="30" name="Group 29">
              <a:extLst>
                <a:ext uri="{FF2B5EF4-FFF2-40B4-BE49-F238E27FC236}">
                  <a16:creationId xmlns="" xmlns:a16="http://schemas.microsoft.com/office/drawing/2014/main" id="{B3D80B9C-DA49-6140-AAA0-1073796BE23D}"/>
                </a:ext>
              </a:extLst>
            </p:cNvPr>
            <p:cNvGrpSpPr/>
            <p:nvPr/>
          </p:nvGrpSpPr>
          <p:grpSpPr>
            <a:xfrm>
              <a:off x="7072324" y="850343"/>
              <a:ext cx="170741" cy="4250357"/>
              <a:chOff x="7072324" y="850343"/>
              <a:chExt cx="170741" cy="4250357"/>
            </a:xfrm>
          </p:grpSpPr>
          <p:sp>
            <p:nvSpPr>
              <p:cNvPr id="47" name="Right Arrow 46">
                <a:extLst>
                  <a:ext uri="{FF2B5EF4-FFF2-40B4-BE49-F238E27FC236}">
                    <a16:creationId xmlns="" xmlns:a16="http://schemas.microsoft.com/office/drawing/2014/main" id="{DC95DB58-B255-104B-8415-BC494C7B9073}"/>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47">
                <a:extLst>
                  <a:ext uri="{FF2B5EF4-FFF2-40B4-BE49-F238E27FC236}">
                    <a16:creationId xmlns="" xmlns:a16="http://schemas.microsoft.com/office/drawing/2014/main" id="{32A44AD1-3C98-2B4B-9C58-4C53B068B0FC}"/>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a:extLst>
                  <a:ext uri="{FF2B5EF4-FFF2-40B4-BE49-F238E27FC236}">
                    <a16:creationId xmlns="" xmlns:a16="http://schemas.microsoft.com/office/drawing/2014/main" id="{98DF6E97-2ED6-3644-9A61-DEFCD3449B76}"/>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a:extLst>
                  <a:ext uri="{FF2B5EF4-FFF2-40B4-BE49-F238E27FC236}">
                    <a16:creationId xmlns="" xmlns:a16="http://schemas.microsoft.com/office/drawing/2014/main" id="{B737FEBA-EA8B-B446-B234-05F13CAA17F3}"/>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 xmlns:a16="http://schemas.microsoft.com/office/drawing/2014/main" id="{77599C88-992D-1A47-AF2A-063711D890DE}"/>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 xmlns:a16="http://schemas.microsoft.com/office/drawing/2014/main" id="{86E15946-84AC-4247-9D14-821218159D07}"/>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 xmlns:a16="http://schemas.microsoft.com/office/drawing/2014/main" id="{C4EEE539-DE27-A54D-8737-BBC2C5A88197}"/>
                </a:ext>
              </a:extLst>
            </p:cNvPr>
            <p:cNvGrpSpPr/>
            <p:nvPr/>
          </p:nvGrpSpPr>
          <p:grpSpPr>
            <a:xfrm>
              <a:off x="5922150" y="396875"/>
              <a:ext cx="364812" cy="4947770"/>
              <a:chOff x="5877145" y="396875"/>
              <a:chExt cx="364812" cy="4947770"/>
            </a:xfrm>
          </p:grpSpPr>
          <p:sp>
            <p:nvSpPr>
              <p:cNvPr id="32" name="Oval 31">
                <a:extLst>
                  <a:ext uri="{FF2B5EF4-FFF2-40B4-BE49-F238E27FC236}">
                    <a16:creationId xmlns="" xmlns:a16="http://schemas.microsoft.com/office/drawing/2014/main" id="{A7D86443-2992-F642-93AB-13EE402E8014}"/>
                  </a:ext>
                </a:extLst>
              </p:cNvPr>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3" name="Oval 32">
                <a:extLst>
                  <a:ext uri="{FF2B5EF4-FFF2-40B4-BE49-F238E27FC236}">
                    <a16:creationId xmlns="" xmlns:a16="http://schemas.microsoft.com/office/drawing/2014/main" id="{6890EC09-DDF3-C44A-AE9E-96CCD94E0542}"/>
                  </a:ext>
                </a:extLst>
              </p:cNvPr>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4" name="Oval 33">
                <a:extLst>
                  <a:ext uri="{FF2B5EF4-FFF2-40B4-BE49-F238E27FC236}">
                    <a16:creationId xmlns="" xmlns:a16="http://schemas.microsoft.com/office/drawing/2014/main" id="{84686431-B729-A040-BF8F-61514D9C6E1E}"/>
                  </a:ext>
                </a:extLst>
              </p:cNvPr>
              <p:cNvSpPr/>
              <p:nvPr/>
            </p:nvSpPr>
            <p:spPr>
              <a:xfrm>
                <a:off x="5877145" y="1930251"/>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5" name="Oval 34">
                <a:extLst>
                  <a:ext uri="{FF2B5EF4-FFF2-40B4-BE49-F238E27FC236}">
                    <a16:creationId xmlns="" xmlns:a16="http://schemas.microsoft.com/office/drawing/2014/main" id="{D372ABEA-EF89-844A-B66D-04B6D1E3803B}"/>
                  </a:ext>
                </a:extLst>
              </p:cNvPr>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6" name="Oval 35">
                <a:extLst>
                  <a:ext uri="{FF2B5EF4-FFF2-40B4-BE49-F238E27FC236}">
                    <a16:creationId xmlns="" xmlns:a16="http://schemas.microsoft.com/office/drawing/2014/main" id="{56341790-06CF-8A43-9E8E-B57D91917B95}"/>
                  </a:ext>
                </a:extLst>
              </p:cNvPr>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5" name="Oval 44">
                <a:extLst>
                  <a:ext uri="{FF2B5EF4-FFF2-40B4-BE49-F238E27FC236}">
                    <a16:creationId xmlns="" xmlns:a16="http://schemas.microsoft.com/office/drawing/2014/main" id="{FF0079EE-E6C8-0D42-884E-BB39EC8C02C4}"/>
                  </a:ext>
                </a:extLst>
              </p:cNvPr>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6" name="Oval 45">
                <a:extLst>
                  <a:ext uri="{FF2B5EF4-FFF2-40B4-BE49-F238E27FC236}">
                    <a16:creationId xmlns="" xmlns:a16="http://schemas.microsoft.com/office/drawing/2014/main" id="{15073AB8-5938-DE41-BD0F-8BA260D85941}"/>
                  </a:ext>
                </a:extLst>
              </p:cNvPr>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
        <p:nvSpPr>
          <p:cNvPr id="37" name="Rounded Rectangle 52">
            <a:extLst>
              <a:ext uri="{FF2B5EF4-FFF2-40B4-BE49-F238E27FC236}">
                <a16:creationId xmlns="" xmlns:a16="http://schemas.microsoft.com/office/drawing/2014/main" id="{F3A19AFC-0349-4B43-B454-8EEE8EEB6B49}"/>
              </a:ext>
            </a:extLst>
          </p:cNvPr>
          <p:cNvSpPr/>
          <p:nvPr/>
        </p:nvSpPr>
        <p:spPr>
          <a:xfrm>
            <a:off x="618406" y="5082589"/>
            <a:ext cx="1523324"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smtClean="0">
                <a:solidFill>
                  <a:schemeClr val="tx2">
                    <a:lumMod val="75000"/>
                  </a:schemeClr>
                </a:solidFill>
              </a:rPr>
              <a:t>Compte-rendu </a:t>
            </a:r>
            <a:r>
              <a:rPr lang="fr-FR" sz="1500" b="1" dirty="0">
                <a:solidFill>
                  <a:schemeClr val="tx2">
                    <a:lumMod val="75000"/>
                  </a:schemeClr>
                </a:solidFill>
              </a:rPr>
              <a:t>&amp; utilisation des données</a:t>
            </a:r>
          </a:p>
        </p:txBody>
      </p:sp>
    </p:spTree>
    <p:extLst>
      <p:ext uri="{BB962C8B-B14F-4D97-AF65-F5344CB8AC3E}">
        <p14:creationId xmlns:p14="http://schemas.microsoft.com/office/powerpoint/2010/main" val="65405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662445" y="274638"/>
            <a:ext cx="6140025" cy="994122"/>
          </a:xfrm>
        </p:spPr>
        <p:txBody>
          <a:bodyPr/>
          <a:lstStyle/>
          <a:p>
            <a:r>
              <a:rPr lang="en-GB" dirty="0" err="1"/>
              <a:t>Collecte</a:t>
            </a:r>
            <a:r>
              <a:rPr lang="en-GB" dirty="0"/>
              <a:t> de </a:t>
            </a:r>
            <a:r>
              <a:rPr lang="en-GB" dirty="0" err="1"/>
              <a:t>données</a:t>
            </a:r>
            <a:endParaRPr lang="en-GB" dirty="0"/>
          </a:p>
        </p:txBody>
      </p:sp>
      <p:sp>
        <p:nvSpPr>
          <p:cNvPr id="45" name="Content Placeholder 2"/>
          <p:cNvSpPr>
            <a:spLocks noGrp="1"/>
          </p:cNvSpPr>
          <p:nvPr>
            <p:ph idx="1"/>
          </p:nvPr>
        </p:nvSpPr>
        <p:spPr>
          <a:xfrm>
            <a:off x="2662445" y="1412776"/>
            <a:ext cx="6140025" cy="3071610"/>
          </a:xfrm>
          <a:noFill/>
        </p:spPr>
        <p:txBody>
          <a:bodyPr wrap="square" rtlCol="0">
            <a:spAutoFit/>
          </a:bodyPr>
          <a:lstStyle/>
          <a:p>
            <a:pPr>
              <a:spcAft>
                <a:spcPts val="2400"/>
              </a:spcAft>
              <a:buFont typeface="Wingdings" panose="05000000000000000000" pitchFamily="2" charset="2"/>
              <a:buChar char="§"/>
            </a:pPr>
            <a:r>
              <a:rPr lang="fr-FR" sz="2800" dirty="0">
                <a:solidFill>
                  <a:schemeClr val="tx2">
                    <a:lumMod val="75000"/>
                  </a:schemeClr>
                </a:solidFill>
              </a:rPr>
              <a:t>Points focaux nationaux coordonnent les réponses à l’enquête GLAAS en provenance des différents acteurs</a:t>
            </a:r>
          </a:p>
          <a:p>
            <a:pPr>
              <a:spcAft>
                <a:spcPts val="2400"/>
              </a:spcAft>
              <a:buFont typeface="Wingdings" panose="05000000000000000000" pitchFamily="2" charset="2"/>
              <a:buChar char="§"/>
            </a:pPr>
            <a:r>
              <a:rPr lang="fr-FR" sz="2800" dirty="0">
                <a:solidFill>
                  <a:schemeClr val="tx2">
                    <a:lumMod val="75000"/>
                  </a:schemeClr>
                </a:solidFill>
              </a:rPr>
              <a:t>Réunions et discussions avec les acteurs pour compléter les différentes parties de l’enquête.</a:t>
            </a:r>
          </a:p>
        </p:txBody>
      </p:sp>
      <p:grpSp>
        <p:nvGrpSpPr>
          <p:cNvPr id="28" name="Group 27">
            <a:extLst>
              <a:ext uri="{FF2B5EF4-FFF2-40B4-BE49-F238E27FC236}">
                <a16:creationId xmlns="" xmlns:a16="http://schemas.microsoft.com/office/drawing/2014/main" id="{85F5595C-1095-D643-B917-0F0F7EAF7BC0}"/>
              </a:ext>
            </a:extLst>
          </p:cNvPr>
          <p:cNvGrpSpPr/>
          <p:nvPr/>
        </p:nvGrpSpPr>
        <p:grpSpPr>
          <a:xfrm>
            <a:off x="116505" y="308641"/>
            <a:ext cx="1980220" cy="5053596"/>
            <a:chOff x="5922150" y="291049"/>
            <a:chExt cx="1980220" cy="5053596"/>
          </a:xfrm>
        </p:grpSpPr>
        <p:grpSp>
          <p:nvGrpSpPr>
            <p:cNvPr id="29" name="Group 28">
              <a:extLst>
                <a:ext uri="{FF2B5EF4-FFF2-40B4-BE49-F238E27FC236}">
                  <a16:creationId xmlns="" xmlns:a16="http://schemas.microsoft.com/office/drawing/2014/main" id="{043A5EE7-647B-1840-B2A7-32EDE0AAB77D}"/>
                </a:ext>
              </a:extLst>
            </p:cNvPr>
            <p:cNvGrpSpPr/>
            <p:nvPr/>
          </p:nvGrpSpPr>
          <p:grpSpPr>
            <a:xfrm>
              <a:off x="6401397" y="291049"/>
              <a:ext cx="1500973" cy="4600128"/>
              <a:chOff x="6401397" y="291049"/>
              <a:chExt cx="1500973" cy="4600128"/>
            </a:xfrm>
          </p:grpSpPr>
          <p:sp>
            <p:nvSpPr>
              <p:cNvPr id="54" name="Rounded Rectangle 53">
                <a:extLst>
                  <a:ext uri="{FF2B5EF4-FFF2-40B4-BE49-F238E27FC236}">
                    <a16:creationId xmlns="" xmlns:a16="http://schemas.microsoft.com/office/drawing/2014/main" id="{AAE8BFEE-0E73-AA4F-9FDD-7EFEEE6DB571}"/>
                  </a:ext>
                </a:extLst>
              </p:cNvPr>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55" name="Rounded Rectangle 54">
                <a:extLst>
                  <a:ext uri="{FF2B5EF4-FFF2-40B4-BE49-F238E27FC236}">
                    <a16:creationId xmlns="" xmlns:a16="http://schemas.microsoft.com/office/drawing/2014/main" id="{DC509534-1999-834F-B0A1-7541E82C72A2}"/>
                  </a:ext>
                </a:extLst>
              </p:cNvPr>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56" name="Rounded Rectangle 55">
                <a:extLst>
                  <a:ext uri="{FF2B5EF4-FFF2-40B4-BE49-F238E27FC236}">
                    <a16:creationId xmlns="" xmlns:a16="http://schemas.microsoft.com/office/drawing/2014/main" id="{825CCF97-C5E5-0443-9388-950F27690FEA}"/>
                  </a:ext>
                </a:extLst>
              </p:cNvPr>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Phase de pré-collecte</a:t>
                </a:r>
              </a:p>
            </p:txBody>
          </p:sp>
          <p:sp>
            <p:nvSpPr>
              <p:cNvPr id="57" name="Rounded Rectangle 56">
                <a:extLst>
                  <a:ext uri="{FF2B5EF4-FFF2-40B4-BE49-F238E27FC236}">
                    <a16:creationId xmlns="" xmlns:a16="http://schemas.microsoft.com/office/drawing/2014/main" id="{C7789593-185E-E44C-9B95-3ACE5373DA41}"/>
                  </a:ext>
                </a:extLst>
              </p:cNvPr>
              <p:cNvSpPr/>
              <p:nvPr/>
            </p:nvSpPr>
            <p:spPr>
              <a:xfrm>
                <a:off x="6408947" y="2591113"/>
                <a:ext cx="1478319" cy="559296"/>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2"/>
                    </a:solidFill>
                  </a:rPr>
                  <a:t>Collecte de données</a:t>
                </a:r>
              </a:p>
            </p:txBody>
          </p:sp>
          <p:sp>
            <p:nvSpPr>
              <p:cNvPr id="58" name="Rounded Rectangle 57">
                <a:extLst>
                  <a:ext uri="{FF2B5EF4-FFF2-40B4-BE49-F238E27FC236}">
                    <a16:creationId xmlns="" xmlns:a16="http://schemas.microsoft.com/office/drawing/2014/main" id="{679207FB-5EAC-4643-B184-8C7E632F79C5}"/>
                  </a:ext>
                </a:extLst>
              </p:cNvPr>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Validation des données</a:t>
                </a:r>
              </a:p>
            </p:txBody>
          </p:sp>
          <p:sp>
            <p:nvSpPr>
              <p:cNvPr id="59" name="Rounded Rectangle 58">
                <a:extLst>
                  <a:ext uri="{FF2B5EF4-FFF2-40B4-BE49-F238E27FC236}">
                    <a16:creationId xmlns="" xmlns:a16="http://schemas.microsoft.com/office/drawing/2014/main" id="{5D645C16-E298-614C-968F-427CC9A4EB30}"/>
                  </a:ext>
                </a:extLst>
              </p:cNvPr>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grpSp>
        <p:grpSp>
          <p:nvGrpSpPr>
            <p:cNvPr id="30" name="Group 29">
              <a:extLst>
                <a:ext uri="{FF2B5EF4-FFF2-40B4-BE49-F238E27FC236}">
                  <a16:creationId xmlns="" xmlns:a16="http://schemas.microsoft.com/office/drawing/2014/main" id="{C30CFBB8-FAEC-2C4E-BE56-852DCA6B7D77}"/>
                </a:ext>
              </a:extLst>
            </p:cNvPr>
            <p:cNvGrpSpPr/>
            <p:nvPr/>
          </p:nvGrpSpPr>
          <p:grpSpPr>
            <a:xfrm>
              <a:off x="7072324" y="850343"/>
              <a:ext cx="170741" cy="4250357"/>
              <a:chOff x="7072324" y="850343"/>
              <a:chExt cx="170741" cy="4250357"/>
            </a:xfrm>
          </p:grpSpPr>
          <p:sp>
            <p:nvSpPr>
              <p:cNvPr id="48" name="Right Arrow 47">
                <a:extLst>
                  <a:ext uri="{FF2B5EF4-FFF2-40B4-BE49-F238E27FC236}">
                    <a16:creationId xmlns="" xmlns:a16="http://schemas.microsoft.com/office/drawing/2014/main" id="{BB5CA36F-C9FD-EA44-BAC8-6D0190C4E582}"/>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a:extLst>
                  <a:ext uri="{FF2B5EF4-FFF2-40B4-BE49-F238E27FC236}">
                    <a16:creationId xmlns="" xmlns:a16="http://schemas.microsoft.com/office/drawing/2014/main" id="{F0D8BB3A-29DA-8E45-9E83-14BE6A1BA40E}"/>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a:extLst>
                  <a:ext uri="{FF2B5EF4-FFF2-40B4-BE49-F238E27FC236}">
                    <a16:creationId xmlns="" xmlns:a16="http://schemas.microsoft.com/office/drawing/2014/main" id="{0489A51C-8EF3-0B47-98C4-EFC15A7160EF}"/>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 xmlns:a16="http://schemas.microsoft.com/office/drawing/2014/main" id="{33629AF1-8C5A-7142-834F-4398771F8FC3}"/>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 xmlns:a16="http://schemas.microsoft.com/office/drawing/2014/main" id="{F563A544-F2C7-5D4E-AB9F-D325D3C15B54}"/>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a:extLst>
                  <a:ext uri="{FF2B5EF4-FFF2-40B4-BE49-F238E27FC236}">
                    <a16:creationId xmlns="" xmlns:a16="http://schemas.microsoft.com/office/drawing/2014/main" id="{643DDFD6-F270-E547-BA02-27D2FED44C61}"/>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 xmlns:a16="http://schemas.microsoft.com/office/drawing/2014/main" id="{852718F9-A29E-7C41-BDEE-673F2BF351B1}"/>
                </a:ext>
              </a:extLst>
            </p:cNvPr>
            <p:cNvGrpSpPr/>
            <p:nvPr/>
          </p:nvGrpSpPr>
          <p:grpSpPr>
            <a:xfrm>
              <a:off x="5922150" y="396875"/>
              <a:ext cx="364812" cy="4947770"/>
              <a:chOff x="5877145" y="396875"/>
              <a:chExt cx="364812" cy="4947770"/>
            </a:xfrm>
          </p:grpSpPr>
          <p:sp>
            <p:nvSpPr>
              <p:cNvPr id="32" name="Oval 31">
                <a:extLst>
                  <a:ext uri="{FF2B5EF4-FFF2-40B4-BE49-F238E27FC236}">
                    <a16:creationId xmlns="" xmlns:a16="http://schemas.microsoft.com/office/drawing/2014/main" id="{CB68452B-34F6-BA49-95DA-B3FD6D7031C5}"/>
                  </a:ext>
                </a:extLst>
              </p:cNvPr>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3" name="Oval 32">
                <a:extLst>
                  <a:ext uri="{FF2B5EF4-FFF2-40B4-BE49-F238E27FC236}">
                    <a16:creationId xmlns="" xmlns:a16="http://schemas.microsoft.com/office/drawing/2014/main" id="{A745FCE8-E077-E247-91EA-C98607CC738F}"/>
                  </a:ext>
                </a:extLst>
              </p:cNvPr>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4" name="Oval 33">
                <a:extLst>
                  <a:ext uri="{FF2B5EF4-FFF2-40B4-BE49-F238E27FC236}">
                    <a16:creationId xmlns="" xmlns:a16="http://schemas.microsoft.com/office/drawing/2014/main" id="{77C10D68-E4AF-3C44-8CD9-44453DE56735}"/>
                  </a:ext>
                </a:extLst>
              </p:cNvPr>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5" name="Oval 34">
                <a:extLst>
                  <a:ext uri="{FF2B5EF4-FFF2-40B4-BE49-F238E27FC236}">
                    <a16:creationId xmlns="" xmlns:a16="http://schemas.microsoft.com/office/drawing/2014/main" id="{89518671-A7C0-7D44-BC29-15A2C838F7A9}"/>
                  </a:ext>
                </a:extLst>
              </p:cNvPr>
              <p:cNvSpPr/>
              <p:nvPr/>
            </p:nvSpPr>
            <p:spPr>
              <a:xfrm>
                <a:off x="5881917" y="2696939"/>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6" name="Oval 35">
                <a:extLst>
                  <a:ext uri="{FF2B5EF4-FFF2-40B4-BE49-F238E27FC236}">
                    <a16:creationId xmlns="" xmlns:a16="http://schemas.microsoft.com/office/drawing/2014/main" id="{5D6E48F8-8397-BB48-B36D-BB126FDE1FC5}"/>
                  </a:ext>
                </a:extLst>
              </p:cNvPr>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6" name="Oval 45">
                <a:extLst>
                  <a:ext uri="{FF2B5EF4-FFF2-40B4-BE49-F238E27FC236}">
                    <a16:creationId xmlns="" xmlns:a16="http://schemas.microsoft.com/office/drawing/2014/main" id="{4933A738-DC0A-5742-BA3C-83683C578F71}"/>
                  </a:ext>
                </a:extLst>
              </p:cNvPr>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7" name="Oval 46">
                <a:extLst>
                  <a:ext uri="{FF2B5EF4-FFF2-40B4-BE49-F238E27FC236}">
                    <a16:creationId xmlns="" xmlns:a16="http://schemas.microsoft.com/office/drawing/2014/main" id="{A4C025CF-5461-394B-A666-4E88AC006EFC}"/>
                  </a:ext>
                </a:extLst>
              </p:cNvPr>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
        <p:nvSpPr>
          <p:cNvPr id="37" name="Rounded Rectangle 52">
            <a:extLst>
              <a:ext uri="{FF2B5EF4-FFF2-40B4-BE49-F238E27FC236}">
                <a16:creationId xmlns="" xmlns:a16="http://schemas.microsoft.com/office/drawing/2014/main" id="{222B0FA6-ACDB-461F-84A2-22A24566ED22}"/>
              </a:ext>
            </a:extLst>
          </p:cNvPr>
          <p:cNvSpPr/>
          <p:nvPr/>
        </p:nvSpPr>
        <p:spPr>
          <a:xfrm>
            <a:off x="618406" y="5082589"/>
            <a:ext cx="1523324"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smtClean="0">
                <a:solidFill>
                  <a:schemeClr val="tx2">
                    <a:lumMod val="75000"/>
                  </a:schemeClr>
                </a:solidFill>
              </a:rPr>
              <a:t>Compte-rendu </a:t>
            </a:r>
            <a:r>
              <a:rPr lang="fr-FR" sz="1500" b="1" dirty="0">
                <a:solidFill>
                  <a:schemeClr val="tx2">
                    <a:lumMod val="75000"/>
                  </a:schemeClr>
                </a:solidFill>
              </a:rPr>
              <a:t>&amp; utilisation des données</a:t>
            </a:r>
          </a:p>
        </p:txBody>
      </p:sp>
    </p:spTree>
    <p:extLst>
      <p:ext uri="{BB962C8B-B14F-4D97-AF65-F5344CB8AC3E}">
        <p14:creationId xmlns:p14="http://schemas.microsoft.com/office/powerpoint/2010/main" val="166020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662445" y="274638"/>
            <a:ext cx="6140025" cy="994122"/>
          </a:xfrm>
        </p:spPr>
        <p:txBody>
          <a:bodyPr>
            <a:normAutofit fontScale="90000"/>
          </a:bodyPr>
          <a:lstStyle/>
          <a:p>
            <a:r>
              <a:rPr lang="en-GB" dirty="0" err="1"/>
              <a:t>Présentation</a:t>
            </a:r>
            <a:r>
              <a:rPr lang="en-GB" dirty="0"/>
              <a:t> et validation des </a:t>
            </a:r>
            <a:r>
              <a:rPr lang="en-GB" dirty="0" err="1"/>
              <a:t>données</a:t>
            </a:r>
            <a:endParaRPr lang="en-GB" dirty="0"/>
          </a:p>
        </p:txBody>
      </p:sp>
      <p:sp>
        <p:nvSpPr>
          <p:cNvPr id="45" name="Content Placeholder 2"/>
          <p:cNvSpPr>
            <a:spLocks noGrp="1"/>
          </p:cNvSpPr>
          <p:nvPr>
            <p:ph idx="1"/>
          </p:nvPr>
        </p:nvSpPr>
        <p:spPr>
          <a:xfrm>
            <a:off x="2662445" y="1412776"/>
            <a:ext cx="6140025" cy="3465564"/>
          </a:xfrm>
          <a:noFill/>
        </p:spPr>
        <p:txBody>
          <a:bodyPr wrap="square" rtlCol="0">
            <a:spAutoFit/>
          </a:bodyPr>
          <a:lstStyle/>
          <a:p>
            <a:pPr>
              <a:spcAft>
                <a:spcPts val="2400"/>
              </a:spcAft>
              <a:buFont typeface="Wingdings" panose="05000000000000000000" pitchFamily="2" charset="2"/>
              <a:buChar char="§"/>
            </a:pPr>
            <a:r>
              <a:rPr lang="fr-FR" sz="2800" dirty="0">
                <a:solidFill>
                  <a:schemeClr val="tx2">
                    <a:lumMod val="75000"/>
                  </a:schemeClr>
                </a:solidFill>
              </a:rPr>
              <a:t>Contrôle de qualité et revue des résultats</a:t>
            </a:r>
          </a:p>
          <a:p>
            <a:pPr>
              <a:spcAft>
                <a:spcPts val="2400"/>
              </a:spcAft>
              <a:buFont typeface="Wingdings" panose="05000000000000000000" pitchFamily="2" charset="2"/>
              <a:buChar char="§"/>
            </a:pPr>
            <a:r>
              <a:rPr lang="fr-FR" sz="2800" dirty="0">
                <a:solidFill>
                  <a:schemeClr val="tx2">
                    <a:lumMod val="75000"/>
                  </a:schemeClr>
                </a:solidFill>
              </a:rPr>
              <a:t>Présentation des résultats lors d’un atelier national</a:t>
            </a:r>
          </a:p>
          <a:p>
            <a:pPr>
              <a:spcAft>
                <a:spcPts val="2400"/>
              </a:spcAft>
              <a:buFont typeface="Wingdings" panose="05000000000000000000" pitchFamily="2" charset="2"/>
              <a:buChar char="§"/>
            </a:pPr>
            <a:r>
              <a:rPr lang="fr-FR" sz="2800" dirty="0">
                <a:solidFill>
                  <a:schemeClr val="tx2">
                    <a:lumMod val="75000"/>
                  </a:schemeClr>
                </a:solidFill>
              </a:rPr>
              <a:t>Gouvernement revoit les données et valide les résultats avant soumission.</a:t>
            </a:r>
          </a:p>
        </p:txBody>
      </p:sp>
      <p:grpSp>
        <p:nvGrpSpPr>
          <p:cNvPr id="28" name="Group 27">
            <a:extLst>
              <a:ext uri="{FF2B5EF4-FFF2-40B4-BE49-F238E27FC236}">
                <a16:creationId xmlns="" xmlns:a16="http://schemas.microsoft.com/office/drawing/2014/main" id="{24001159-72AD-284F-B0E1-0631E514850E}"/>
              </a:ext>
            </a:extLst>
          </p:cNvPr>
          <p:cNvGrpSpPr/>
          <p:nvPr/>
        </p:nvGrpSpPr>
        <p:grpSpPr>
          <a:xfrm>
            <a:off x="161510" y="359305"/>
            <a:ext cx="1980220" cy="5053596"/>
            <a:chOff x="5922150" y="291049"/>
            <a:chExt cx="1980220" cy="5053596"/>
          </a:xfrm>
        </p:grpSpPr>
        <p:grpSp>
          <p:nvGrpSpPr>
            <p:cNvPr id="29" name="Group 28">
              <a:extLst>
                <a:ext uri="{FF2B5EF4-FFF2-40B4-BE49-F238E27FC236}">
                  <a16:creationId xmlns="" xmlns:a16="http://schemas.microsoft.com/office/drawing/2014/main" id="{086E6E3A-FCA4-D64E-8147-95DCF5B3A506}"/>
                </a:ext>
              </a:extLst>
            </p:cNvPr>
            <p:cNvGrpSpPr/>
            <p:nvPr/>
          </p:nvGrpSpPr>
          <p:grpSpPr>
            <a:xfrm>
              <a:off x="6401397" y="291049"/>
              <a:ext cx="1500973" cy="4600128"/>
              <a:chOff x="6401397" y="291049"/>
              <a:chExt cx="1500973" cy="4600128"/>
            </a:xfrm>
          </p:grpSpPr>
          <p:sp>
            <p:nvSpPr>
              <p:cNvPr id="54" name="Rounded Rectangle 53">
                <a:extLst>
                  <a:ext uri="{FF2B5EF4-FFF2-40B4-BE49-F238E27FC236}">
                    <a16:creationId xmlns="" xmlns:a16="http://schemas.microsoft.com/office/drawing/2014/main" id="{BEEB893E-FB6F-8F4F-8D6E-77C53531DFC4}"/>
                  </a:ext>
                </a:extLst>
              </p:cNvPr>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Décision de participation</a:t>
                </a:r>
              </a:p>
            </p:txBody>
          </p:sp>
          <p:sp>
            <p:nvSpPr>
              <p:cNvPr id="55" name="Rounded Rectangle 54">
                <a:extLst>
                  <a:ext uri="{FF2B5EF4-FFF2-40B4-BE49-F238E27FC236}">
                    <a16:creationId xmlns="" xmlns:a16="http://schemas.microsoft.com/office/drawing/2014/main" id="{1426D5AD-93E3-9E43-A4D3-09C77757DE14}"/>
                  </a:ext>
                </a:extLst>
              </p:cNvPr>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Réunions d’introduction</a:t>
                </a:r>
              </a:p>
            </p:txBody>
          </p:sp>
          <p:sp>
            <p:nvSpPr>
              <p:cNvPr id="56" name="Rounded Rectangle 55">
                <a:extLst>
                  <a:ext uri="{FF2B5EF4-FFF2-40B4-BE49-F238E27FC236}">
                    <a16:creationId xmlns="" xmlns:a16="http://schemas.microsoft.com/office/drawing/2014/main" id="{ECD74675-6EF4-3345-8148-C041474195EB}"/>
                  </a:ext>
                </a:extLst>
              </p:cNvPr>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Phase de pré-collecte</a:t>
                </a:r>
              </a:p>
            </p:txBody>
          </p:sp>
          <p:sp>
            <p:nvSpPr>
              <p:cNvPr id="57" name="Rounded Rectangle 56">
                <a:extLst>
                  <a:ext uri="{FF2B5EF4-FFF2-40B4-BE49-F238E27FC236}">
                    <a16:creationId xmlns="" xmlns:a16="http://schemas.microsoft.com/office/drawing/2014/main" id="{881145B2-E801-3A4E-8B71-D21AE9C21549}"/>
                  </a:ext>
                </a:extLst>
              </p:cNvPr>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Collecte de données</a:t>
                </a:r>
              </a:p>
            </p:txBody>
          </p:sp>
          <p:sp>
            <p:nvSpPr>
              <p:cNvPr id="58" name="Rounded Rectangle 57">
                <a:extLst>
                  <a:ext uri="{FF2B5EF4-FFF2-40B4-BE49-F238E27FC236}">
                    <a16:creationId xmlns="" xmlns:a16="http://schemas.microsoft.com/office/drawing/2014/main" id="{85DC5DA3-C1C7-F549-B5B9-41EE6125198A}"/>
                  </a:ext>
                </a:extLst>
              </p:cNvPr>
              <p:cNvSpPr/>
              <p:nvPr/>
            </p:nvSpPr>
            <p:spPr>
              <a:xfrm>
                <a:off x="6416501" y="3357801"/>
                <a:ext cx="1478319" cy="559296"/>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2"/>
                    </a:solidFill>
                  </a:rPr>
                  <a:t>Validation des données</a:t>
                </a:r>
              </a:p>
            </p:txBody>
          </p:sp>
          <p:sp>
            <p:nvSpPr>
              <p:cNvPr id="59" name="Rounded Rectangle 58">
                <a:extLst>
                  <a:ext uri="{FF2B5EF4-FFF2-40B4-BE49-F238E27FC236}">
                    <a16:creationId xmlns="" xmlns:a16="http://schemas.microsoft.com/office/drawing/2014/main" id="{DA90D3A0-EE8D-764A-AC81-A24786BEDF29}"/>
                  </a:ext>
                </a:extLst>
              </p:cNvPr>
              <p:cNvSpPr/>
              <p:nvPr/>
            </p:nvSpPr>
            <p:spPr>
              <a:xfrm>
                <a:off x="6408949" y="4124489"/>
                <a:ext cx="1493421" cy="76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lumMod val="75000"/>
                      </a:schemeClr>
                    </a:solidFill>
                  </a:rPr>
                  <a:t>Soumission des documents</a:t>
                </a:r>
              </a:p>
            </p:txBody>
          </p:sp>
        </p:grpSp>
        <p:grpSp>
          <p:nvGrpSpPr>
            <p:cNvPr id="30" name="Group 29">
              <a:extLst>
                <a:ext uri="{FF2B5EF4-FFF2-40B4-BE49-F238E27FC236}">
                  <a16:creationId xmlns="" xmlns:a16="http://schemas.microsoft.com/office/drawing/2014/main" id="{AEB13E45-3F2D-1142-81E6-C8E7D661D139}"/>
                </a:ext>
              </a:extLst>
            </p:cNvPr>
            <p:cNvGrpSpPr/>
            <p:nvPr/>
          </p:nvGrpSpPr>
          <p:grpSpPr>
            <a:xfrm>
              <a:off x="7072324" y="850343"/>
              <a:ext cx="170741" cy="4250357"/>
              <a:chOff x="7072324" y="850343"/>
              <a:chExt cx="170741" cy="4250357"/>
            </a:xfrm>
          </p:grpSpPr>
          <p:sp>
            <p:nvSpPr>
              <p:cNvPr id="48" name="Right Arrow 47">
                <a:extLst>
                  <a:ext uri="{FF2B5EF4-FFF2-40B4-BE49-F238E27FC236}">
                    <a16:creationId xmlns="" xmlns:a16="http://schemas.microsoft.com/office/drawing/2014/main" id="{14D52727-6426-144C-8897-EB0315B1A721}"/>
                  </a:ext>
                </a:extLst>
              </p:cNvPr>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a:extLst>
                  <a:ext uri="{FF2B5EF4-FFF2-40B4-BE49-F238E27FC236}">
                    <a16:creationId xmlns="" xmlns:a16="http://schemas.microsoft.com/office/drawing/2014/main" id="{F3D2D896-B8FD-8643-AE98-8FDDE1B4FAFF}"/>
                  </a:ext>
                </a:extLst>
              </p:cNvPr>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a:extLst>
                  <a:ext uri="{FF2B5EF4-FFF2-40B4-BE49-F238E27FC236}">
                    <a16:creationId xmlns="" xmlns:a16="http://schemas.microsoft.com/office/drawing/2014/main" id="{CF5E8E9C-94EE-4147-9B56-30F9C9B2B574}"/>
                  </a:ext>
                </a:extLst>
              </p:cNvPr>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 xmlns:a16="http://schemas.microsoft.com/office/drawing/2014/main" id="{E7C51180-644E-BC47-971D-19635CD938EA}"/>
                  </a:ext>
                </a:extLst>
              </p:cNvPr>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 xmlns:a16="http://schemas.microsoft.com/office/drawing/2014/main" id="{21E63E74-565D-B94D-BB85-B76F537E3687}"/>
                  </a:ext>
                </a:extLst>
              </p:cNvPr>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a:extLst>
                  <a:ext uri="{FF2B5EF4-FFF2-40B4-BE49-F238E27FC236}">
                    <a16:creationId xmlns="" xmlns:a16="http://schemas.microsoft.com/office/drawing/2014/main" id="{28C36C67-C7E7-6D42-B4CE-4038CC379A25}"/>
                  </a:ext>
                </a:extLst>
              </p:cNvPr>
              <p:cNvSpPr/>
              <p:nvPr/>
            </p:nvSpPr>
            <p:spPr>
              <a:xfrm rot="5400000">
                <a:off x="7063584" y="492122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 xmlns:a16="http://schemas.microsoft.com/office/drawing/2014/main" id="{1ECD0BB6-3B80-F64C-BD43-84B9EC6A9D21}"/>
                </a:ext>
              </a:extLst>
            </p:cNvPr>
            <p:cNvGrpSpPr/>
            <p:nvPr/>
          </p:nvGrpSpPr>
          <p:grpSpPr>
            <a:xfrm>
              <a:off x="5922150" y="396875"/>
              <a:ext cx="364812" cy="4947770"/>
              <a:chOff x="5877145" y="396875"/>
              <a:chExt cx="364812" cy="4947770"/>
            </a:xfrm>
          </p:grpSpPr>
          <p:sp>
            <p:nvSpPr>
              <p:cNvPr id="32" name="Oval 31">
                <a:extLst>
                  <a:ext uri="{FF2B5EF4-FFF2-40B4-BE49-F238E27FC236}">
                    <a16:creationId xmlns="" xmlns:a16="http://schemas.microsoft.com/office/drawing/2014/main" id="{933C6343-8168-D447-94AF-FB515C2C1B64}"/>
                  </a:ext>
                </a:extLst>
              </p:cNvPr>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3" name="Oval 32">
                <a:extLst>
                  <a:ext uri="{FF2B5EF4-FFF2-40B4-BE49-F238E27FC236}">
                    <a16:creationId xmlns="" xmlns:a16="http://schemas.microsoft.com/office/drawing/2014/main" id="{769172CB-EEF8-0A4E-B83C-363B72C9C076}"/>
                  </a:ext>
                </a:extLst>
              </p:cNvPr>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4" name="Oval 33">
                <a:extLst>
                  <a:ext uri="{FF2B5EF4-FFF2-40B4-BE49-F238E27FC236}">
                    <a16:creationId xmlns="" xmlns:a16="http://schemas.microsoft.com/office/drawing/2014/main" id="{FC6EE005-787C-3B44-813D-275553C9560A}"/>
                  </a:ext>
                </a:extLst>
              </p:cNvPr>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5" name="Oval 34">
                <a:extLst>
                  <a:ext uri="{FF2B5EF4-FFF2-40B4-BE49-F238E27FC236}">
                    <a16:creationId xmlns="" xmlns:a16="http://schemas.microsoft.com/office/drawing/2014/main" id="{7AB5387A-37B8-1144-8EA8-77D47B39DCC6}"/>
                  </a:ext>
                </a:extLst>
              </p:cNvPr>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6" name="Oval 35">
                <a:extLst>
                  <a:ext uri="{FF2B5EF4-FFF2-40B4-BE49-F238E27FC236}">
                    <a16:creationId xmlns="" xmlns:a16="http://schemas.microsoft.com/office/drawing/2014/main" id="{953D6182-C4A2-E847-9EFE-804849121BCB}"/>
                  </a:ext>
                </a:extLst>
              </p:cNvPr>
              <p:cNvSpPr/>
              <p:nvPr/>
            </p:nvSpPr>
            <p:spPr>
              <a:xfrm>
                <a:off x="5881917" y="3463627"/>
                <a:ext cx="360040" cy="3476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6" name="Oval 45">
                <a:extLst>
                  <a:ext uri="{FF2B5EF4-FFF2-40B4-BE49-F238E27FC236}">
                    <a16:creationId xmlns="" xmlns:a16="http://schemas.microsoft.com/office/drawing/2014/main" id="{34552FAF-A867-1A4B-A623-A82B9AE12A85}"/>
                  </a:ext>
                </a:extLst>
              </p:cNvPr>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7" name="Oval 46">
                <a:extLst>
                  <a:ext uri="{FF2B5EF4-FFF2-40B4-BE49-F238E27FC236}">
                    <a16:creationId xmlns="" xmlns:a16="http://schemas.microsoft.com/office/drawing/2014/main" id="{12ECCA57-DBC2-5C42-A4BA-9A8E1BC48AF0}"/>
                  </a:ext>
                </a:extLst>
              </p:cNvPr>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grpSp>
      <p:sp>
        <p:nvSpPr>
          <p:cNvPr id="37" name="Rounded Rectangle 52">
            <a:extLst>
              <a:ext uri="{FF2B5EF4-FFF2-40B4-BE49-F238E27FC236}">
                <a16:creationId xmlns="" xmlns:a16="http://schemas.microsoft.com/office/drawing/2014/main" id="{F09337F9-C22F-429F-B00C-D061CECBFCDC}"/>
              </a:ext>
            </a:extLst>
          </p:cNvPr>
          <p:cNvSpPr/>
          <p:nvPr/>
        </p:nvSpPr>
        <p:spPr>
          <a:xfrm>
            <a:off x="618406" y="5082589"/>
            <a:ext cx="1523324" cy="8002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500" b="1" dirty="0" smtClean="0">
                <a:solidFill>
                  <a:schemeClr val="tx2">
                    <a:lumMod val="75000"/>
                  </a:schemeClr>
                </a:solidFill>
              </a:rPr>
              <a:t>Compte-rendu </a:t>
            </a:r>
            <a:r>
              <a:rPr lang="fr-FR" sz="1500" b="1" dirty="0">
                <a:solidFill>
                  <a:schemeClr val="tx2">
                    <a:lumMod val="75000"/>
                  </a:schemeClr>
                </a:solidFill>
              </a:rPr>
              <a:t>&amp; utilisation des données</a:t>
            </a:r>
          </a:p>
        </p:txBody>
      </p:sp>
    </p:spTree>
    <p:extLst>
      <p:ext uri="{BB962C8B-B14F-4D97-AF65-F5344CB8AC3E}">
        <p14:creationId xmlns:p14="http://schemas.microsoft.com/office/powerpoint/2010/main" val="24246569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1C1E2F4AD8D841955B6BA115BE5139" ma:contentTypeVersion="3" ma:contentTypeDescription="Create a new document." ma:contentTypeScope="" ma:versionID="f96ad4b796357da0ce9ddc3650fe70c5">
  <xsd:schema xmlns:xsd="http://www.w3.org/2001/XMLSchema" xmlns:xs="http://www.w3.org/2001/XMLSchema" xmlns:p="http://schemas.microsoft.com/office/2006/metadata/properties" xmlns:ns2="60b4bf67-67a2-4fd3-9e4c-e4e6c07aa615" targetNamespace="http://schemas.microsoft.com/office/2006/metadata/properties" ma:root="true" ma:fieldsID="989e1f8236dce710c52e96dfef42587d" ns2:_="">
    <xsd:import namespace="60b4bf67-67a2-4fd3-9e4c-e4e6c07aa615"/>
    <xsd:element name="properties">
      <xsd:complexType>
        <xsd:sequence>
          <xsd:element name="documentManagement">
            <xsd:complexType>
              <xsd:all>
                <xsd:element ref="ns2:Language" minOccurs="0"/>
                <xsd:element ref="ns2:Status_x0020_of_x0020_Document_x0020_Validation"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4bf67-67a2-4fd3-9e4c-e4e6c07aa615" elementFormDefault="qualified">
    <xsd:import namespace="http://schemas.microsoft.com/office/2006/documentManagement/types"/>
    <xsd:import namespace="http://schemas.microsoft.com/office/infopath/2007/PartnerControls"/>
    <xsd:element name="Language" ma:index="8" nillable="true" ma:displayName="Language" ma:description="Language of document" ma:internalName="Language">
      <xsd:simpleType>
        <xsd:restriction base="dms:Text">
          <xsd:maxLength value="255"/>
        </xsd:restriction>
      </xsd:simpleType>
    </xsd:element>
    <xsd:element name="Status_x0020_of_x0020_Document_x0020_Validation" ma:index="9" nillable="true" ma:displayName="Status of Document Validation" ma:description="Describe the status in regards to the validation process." ma:internalName="Status_x0020_of_x0020_Document_x0020_Validation">
      <xsd:simpleType>
        <xsd:restriction base="dms:Note">
          <xsd:maxLength value="255"/>
        </xsd:restriction>
      </xsd:simpleType>
    </xsd:element>
    <xsd:element name="Document_x0020_Type" ma:index="10"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60b4bf67-67a2-4fd3-9e4c-e4e6c07aa615">French</Language>
    <Status_x0020_of_x0020_Document_x0020_Validation xmlns="60b4bf67-67a2-4fd3-9e4c-e4e6c07aa615">Ready to post onlin</Status_x0020_of_x0020_Document_x0020_Validation>
    <Document_x0020_Type xmlns="60b4bf67-67a2-4fd3-9e4c-e4e6c07aa615">Informational Module</Document_x0020_Type>
  </documentManagement>
</p:properties>
</file>

<file path=customXml/itemProps1.xml><?xml version="1.0" encoding="utf-8"?>
<ds:datastoreItem xmlns:ds="http://schemas.openxmlformats.org/officeDocument/2006/customXml" ds:itemID="{F7CE9AE7-7DD3-478A-A2FE-ABB4AA8F3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4bf67-67a2-4fd3-9e4c-e4e6c07aa6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9A9E87-7696-4250-8B60-E796FAB9CBDB}">
  <ds:schemaRefs>
    <ds:schemaRef ds:uri="http://schemas.microsoft.com/sharepoint/v3/contenttype/forms"/>
  </ds:schemaRefs>
</ds:datastoreItem>
</file>

<file path=customXml/itemProps3.xml><?xml version="1.0" encoding="utf-8"?>
<ds:datastoreItem xmlns:ds="http://schemas.openxmlformats.org/officeDocument/2006/customXml" ds:itemID="{0AC1FD24-759F-4DF2-8F9F-791B0B3A46F8}">
  <ds:schemaRefs>
    <ds:schemaRef ds:uri="http://purl.org/dc/terms/"/>
    <ds:schemaRef ds:uri="http://purl.org/dc/dcmitype/"/>
    <ds:schemaRef ds:uri="http://purl.org/dc/elements/1.1/"/>
    <ds:schemaRef ds:uri="http://schemas.microsoft.com/office/infopath/2007/PartnerControls"/>
    <ds:schemaRef ds:uri="http://schemas.microsoft.com/office/2006/documentManagement/types"/>
    <ds:schemaRef ds:uri="60b4bf67-67a2-4fd3-9e4c-e4e6c07aa615"/>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1565</Words>
  <Application>Microsoft Office PowerPoint</Application>
  <PresentationFormat>On-screen Show (4:3)</PresentationFormat>
  <Paragraphs>230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Le processus GLAAS</vt:lpstr>
      <vt:lpstr>Aperçu</vt:lpstr>
      <vt:lpstr>Processus proposé pour mener l’enquête GLAAS</vt:lpstr>
      <vt:lpstr>Réunions d’introduction</vt:lpstr>
      <vt:lpstr>Décision de participation</vt:lpstr>
      <vt:lpstr>Phase de pré-collecte </vt:lpstr>
      <vt:lpstr>Phase de pré-collecte</vt:lpstr>
      <vt:lpstr>Collecte de données</vt:lpstr>
      <vt:lpstr>Présentation et validation des données</vt:lpstr>
      <vt:lpstr>Soumission des documents</vt:lpstr>
      <vt:lpstr>Compte-rendu &amp; utilisation des données</vt:lpstr>
      <vt:lpstr>Botswana</vt:lpstr>
      <vt:lpstr>Botswana: Processus GLAAS en 2016/2017</vt:lpstr>
      <vt:lpstr>Botswana: Processus GLAAS en 2016/2017</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Le processus GLAAS</dc:title>
  <dc:creator/>
  <cp:lastModifiedBy/>
  <cp:revision>3</cp:revision>
  <dcterms:created xsi:type="dcterms:W3CDTF">2016-10-24T12:58:27Z</dcterms:created>
  <dcterms:modified xsi:type="dcterms:W3CDTF">2018-09-12T16:14:33Z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0x010100511C1E2F4AD8D841955B6BA115BE5139</vt:lpwstr>
  </property>
</Properties>
</file>